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51" r:id="rId3"/>
    <p:sldId id="429" r:id="rId4"/>
    <p:sldId id="437" r:id="rId5"/>
    <p:sldId id="508" r:id="rId6"/>
    <p:sldId id="259" r:id="rId7"/>
    <p:sldId id="438" r:id="rId8"/>
    <p:sldId id="516" r:id="rId9"/>
    <p:sldId id="517" r:id="rId10"/>
    <p:sldId id="460" r:id="rId11"/>
    <p:sldId id="461" r:id="rId12"/>
    <p:sldId id="447" r:id="rId13"/>
    <p:sldId id="459" r:id="rId14"/>
    <p:sldId id="439" r:id="rId15"/>
    <p:sldId id="455" r:id="rId16"/>
    <p:sldId id="462" r:id="rId17"/>
    <p:sldId id="453" r:id="rId18"/>
    <p:sldId id="510" r:id="rId19"/>
    <p:sldId id="454" r:id="rId20"/>
    <p:sldId id="456" r:id="rId21"/>
    <p:sldId id="509" r:id="rId22"/>
    <p:sldId id="464" r:id="rId23"/>
    <p:sldId id="465" r:id="rId24"/>
    <p:sldId id="507" r:id="rId25"/>
    <p:sldId id="440" r:id="rId26"/>
    <p:sldId id="441" r:id="rId27"/>
    <p:sldId id="442" r:id="rId28"/>
    <p:sldId id="458" r:id="rId29"/>
    <p:sldId id="512" r:id="rId30"/>
    <p:sldId id="513" r:id="rId31"/>
    <p:sldId id="514" r:id="rId32"/>
    <p:sldId id="511" r:id="rId33"/>
    <p:sldId id="466" r:id="rId34"/>
    <p:sldId id="382" r:id="rId35"/>
    <p:sldId id="468" r:id="rId36"/>
    <p:sldId id="443" r:id="rId37"/>
    <p:sldId id="445" r:id="rId38"/>
    <p:sldId id="467" r:id="rId39"/>
    <p:sldId id="446" r:id="rId40"/>
    <p:sldId id="444" r:id="rId41"/>
    <p:sldId id="403" r:id="rId42"/>
    <p:sldId id="506" r:id="rId43"/>
    <p:sldId id="518" r:id="rId44"/>
    <p:sldId id="519" r:id="rId45"/>
    <p:sldId id="520" r:id="rId46"/>
    <p:sldId id="521" r:id="rId47"/>
    <p:sldId id="522" r:id="rId48"/>
    <p:sldId id="523" r:id="rId49"/>
    <p:sldId id="524" r:id="rId50"/>
    <p:sldId id="525" r:id="rId51"/>
    <p:sldId id="526" r:id="rId52"/>
    <p:sldId id="527" r:id="rId53"/>
    <p:sldId id="528" r:id="rId54"/>
    <p:sldId id="529" r:id="rId55"/>
    <p:sldId id="530" r:id="rId56"/>
    <p:sldId id="531" r:id="rId57"/>
    <p:sldId id="532" r:id="rId58"/>
    <p:sldId id="533" r:id="rId59"/>
    <p:sldId id="534" r:id="rId60"/>
    <p:sldId id="269" r:id="rId61"/>
  </p:sldIdLst>
  <p:sldSz cx="9144000" cy="6858000" type="screen4x3"/>
  <p:notesSz cx="6858000" cy="9144000"/>
  <p:custDataLst>
    <p:tags r:id="rId62"/>
  </p:custDataLst>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0795A3-8AEA-4BBC-ABA5-E1E3213A9B03}" v="6" dt="2025-11-04T15:57:47.0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426" autoAdjust="0"/>
    <p:restoredTop sz="86327" autoAdjust="0"/>
  </p:normalViewPr>
  <p:slideViewPr>
    <p:cSldViewPr snapToGrid="0" snapToObjects="1">
      <p:cViewPr varScale="1">
        <p:scale>
          <a:sx n="71" d="100"/>
          <a:sy n="71" d="100"/>
        </p:scale>
        <p:origin x="1291"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68"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uliana Lampo" userId="70d16bdb0018061c" providerId="LiveId" clId="{24B942F4-ADC4-4451-9954-E309ECEEF713}"/>
    <pc:docChg chg="undo redo custSel addSld delSld modSld">
      <pc:chgData name="Giuliana Lampo" userId="70d16bdb0018061c" providerId="LiveId" clId="{24B942F4-ADC4-4451-9954-E309ECEEF713}" dt="2025-11-04T15:58:16.488" v="240" actId="20577"/>
      <pc:docMkLst>
        <pc:docMk/>
      </pc:docMkLst>
      <pc:sldChg chg="del">
        <pc:chgData name="Giuliana Lampo" userId="70d16bdb0018061c" providerId="LiveId" clId="{24B942F4-ADC4-4451-9954-E309ECEEF713}" dt="2025-11-04T15:25:29.563" v="0" actId="47"/>
        <pc:sldMkLst>
          <pc:docMk/>
          <pc:sldMk cId="3091692461" sldId="452"/>
        </pc:sldMkLst>
      </pc:sldChg>
      <pc:sldChg chg="del">
        <pc:chgData name="Giuliana Lampo" userId="70d16bdb0018061c" providerId="LiveId" clId="{24B942F4-ADC4-4451-9954-E309ECEEF713}" dt="2025-11-04T15:25:29.563" v="0" actId="47"/>
        <pc:sldMkLst>
          <pc:docMk/>
          <pc:sldMk cId="1539313649" sldId="457"/>
        </pc:sldMkLst>
      </pc:sldChg>
      <pc:sldChg chg="del">
        <pc:chgData name="Giuliana Lampo" userId="70d16bdb0018061c" providerId="LiveId" clId="{24B942F4-ADC4-4451-9954-E309ECEEF713}" dt="2025-11-04T15:25:29.563" v="0" actId="47"/>
        <pc:sldMkLst>
          <pc:docMk/>
          <pc:sldMk cId="3405353166" sldId="463"/>
        </pc:sldMkLst>
      </pc:sldChg>
      <pc:sldChg chg="modSp mod">
        <pc:chgData name="Giuliana Lampo" userId="70d16bdb0018061c" providerId="LiveId" clId="{24B942F4-ADC4-4451-9954-E309ECEEF713}" dt="2025-11-04T15:47:26.552" v="11" actId="20577"/>
        <pc:sldMkLst>
          <pc:docMk/>
          <pc:sldMk cId="3431783711" sldId="468"/>
        </pc:sldMkLst>
        <pc:spChg chg="mod">
          <ac:chgData name="Giuliana Lampo" userId="70d16bdb0018061c" providerId="LiveId" clId="{24B942F4-ADC4-4451-9954-E309ECEEF713}" dt="2025-11-04T15:47:26.552" v="11" actId="20577"/>
          <ac:spMkLst>
            <pc:docMk/>
            <pc:sldMk cId="3431783711" sldId="468"/>
            <ac:spMk id="3" creationId="{00000000-0000-0000-0000-000000000000}"/>
          </ac:spMkLst>
        </pc:spChg>
        <pc:spChg chg="mod">
          <ac:chgData name="Giuliana Lampo" userId="70d16bdb0018061c" providerId="LiveId" clId="{24B942F4-ADC4-4451-9954-E309ECEEF713}" dt="2025-11-04T15:46:50.057" v="6" actId="1076"/>
          <ac:spMkLst>
            <pc:docMk/>
            <pc:sldMk cId="3431783711" sldId="468"/>
            <ac:spMk id="9" creationId="{00000000-0000-0000-0000-000000000000}"/>
          </ac:spMkLst>
        </pc:spChg>
      </pc:sldChg>
      <pc:sldChg chg="modSp mod">
        <pc:chgData name="Giuliana Lampo" userId="70d16bdb0018061c" providerId="LiveId" clId="{24B942F4-ADC4-4451-9954-E309ECEEF713}" dt="2025-11-04T15:32:11.551" v="4" actId="20577"/>
        <pc:sldMkLst>
          <pc:docMk/>
          <pc:sldMk cId="4177562750" sldId="511"/>
        </pc:sldMkLst>
        <pc:spChg chg="mod">
          <ac:chgData name="Giuliana Lampo" userId="70d16bdb0018061c" providerId="LiveId" clId="{24B942F4-ADC4-4451-9954-E309ECEEF713}" dt="2025-11-04T15:32:11.551" v="4" actId="20577"/>
          <ac:spMkLst>
            <pc:docMk/>
            <pc:sldMk cId="4177562750" sldId="511"/>
            <ac:spMk id="3" creationId="{00000000-0000-0000-0000-000000000000}"/>
          </ac:spMkLst>
        </pc:spChg>
      </pc:sldChg>
      <pc:sldChg chg="modSp del mod">
        <pc:chgData name="Giuliana Lampo" userId="70d16bdb0018061c" providerId="LiveId" clId="{24B942F4-ADC4-4451-9954-E309ECEEF713}" dt="2025-11-04T15:47:28.812" v="12" actId="47"/>
        <pc:sldMkLst>
          <pc:docMk/>
          <pc:sldMk cId="2699765592" sldId="515"/>
        </pc:sldMkLst>
        <pc:spChg chg="mod">
          <ac:chgData name="Giuliana Lampo" userId="70d16bdb0018061c" providerId="LiveId" clId="{24B942F4-ADC4-4451-9954-E309ECEEF713}" dt="2025-11-04T15:47:22.208" v="9" actId="21"/>
          <ac:spMkLst>
            <pc:docMk/>
            <pc:sldMk cId="2699765592" sldId="515"/>
            <ac:spMk id="3" creationId="{00000000-0000-0000-0000-000000000000}"/>
          </ac:spMkLst>
        </pc:spChg>
      </pc:sldChg>
      <pc:sldChg chg="modSp mod">
        <pc:chgData name="Giuliana Lampo" userId="70d16bdb0018061c" providerId="LiveId" clId="{24B942F4-ADC4-4451-9954-E309ECEEF713}" dt="2025-11-04T15:48:53.954" v="15" actId="114"/>
        <pc:sldMkLst>
          <pc:docMk/>
          <pc:sldMk cId="923162827" sldId="519"/>
        </pc:sldMkLst>
        <pc:spChg chg="mod">
          <ac:chgData name="Giuliana Lampo" userId="70d16bdb0018061c" providerId="LiveId" clId="{24B942F4-ADC4-4451-9954-E309ECEEF713}" dt="2025-11-04T15:48:53.954" v="15" actId="114"/>
          <ac:spMkLst>
            <pc:docMk/>
            <pc:sldMk cId="923162827" sldId="519"/>
            <ac:spMk id="3" creationId="{00000000-0000-0000-0000-000000000000}"/>
          </ac:spMkLst>
        </pc:spChg>
      </pc:sldChg>
      <pc:sldChg chg="modSp mod">
        <pc:chgData name="Giuliana Lampo" userId="70d16bdb0018061c" providerId="LiveId" clId="{24B942F4-ADC4-4451-9954-E309ECEEF713}" dt="2025-11-04T15:50:37.065" v="19" actId="20577"/>
        <pc:sldMkLst>
          <pc:docMk/>
          <pc:sldMk cId="2537641675" sldId="527"/>
        </pc:sldMkLst>
        <pc:spChg chg="mod">
          <ac:chgData name="Giuliana Lampo" userId="70d16bdb0018061c" providerId="LiveId" clId="{24B942F4-ADC4-4451-9954-E309ECEEF713}" dt="2025-11-04T15:50:37.065" v="19" actId="20577"/>
          <ac:spMkLst>
            <pc:docMk/>
            <pc:sldMk cId="2537641675" sldId="527"/>
            <ac:spMk id="3" creationId="{00000000-0000-0000-0000-000000000000}"/>
          </ac:spMkLst>
        </pc:spChg>
      </pc:sldChg>
      <pc:sldChg chg="modSp mod">
        <pc:chgData name="Giuliana Lampo" userId="70d16bdb0018061c" providerId="LiveId" clId="{24B942F4-ADC4-4451-9954-E309ECEEF713}" dt="2025-11-04T15:53:49.434" v="74" actId="255"/>
        <pc:sldMkLst>
          <pc:docMk/>
          <pc:sldMk cId="3906539058" sldId="530"/>
        </pc:sldMkLst>
        <pc:spChg chg="mod">
          <ac:chgData name="Giuliana Lampo" userId="70d16bdb0018061c" providerId="LiveId" clId="{24B942F4-ADC4-4451-9954-E309ECEEF713}" dt="2025-11-04T15:53:49.434" v="74" actId="255"/>
          <ac:spMkLst>
            <pc:docMk/>
            <pc:sldMk cId="3906539058" sldId="530"/>
            <ac:spMk id="3" creationId="{00000000-0000-0000-0000-000000000000}"/>
          </ac:spMkLst>
        </pc:spChg>
      </pc:sldChg>
      <pc:sldChg chg="modSp mod">
        <pc:chgData name="Giuliana Lampo" userId="70d16bdb0018061c" providerId="LiveId" clId="{24B942F4-ADC4-4451-9954-E309ECEEF713}" dt="2025-11-04T15:56:12.571" v="125" actId="20577"/>
        <pc:sldMkLst>
          <pc:docMk/>
          <pc:sldMk cId="3906539058" sldId="533"/>
        </pc:sldMkLst>
        <pc:spChg chg="mod">
          <ac:chgData name="Giuliana Lampo" userId="70d16bdb0018061c" providerId="LiveId" clId="{24B942F4-ADC4-4451-9954-E309ECEEF713}" dt="2025-11-04T15:56:12.571" v="125" actId="20577"/>
          <ac:spMkLst>
            <pc:docMk/>
            <pc:sldMk cId="3906539058" sldId="533"/>
            <ac:spMk id="3" creationId="{00000000-0000-0000-0000-000000000000}"/>
          </ac:spMkLst>
        </pc:spChg>
      </pc:sldChg>
      <pc:sldChg chg="modSp add mod">
        <pc:chgData name="Giuliana Lampo" userId="70d16bdb0018061c" providerId="LiveId" clId="{24B942F4-ADC4-4451-9954-E309ECEEF713}" dt="2025-11-04T15:58:16.488" v="240" actId="20577"/>
        <pc:sldMkLst>
          <pc:docMk/>
          <pc:sldMk cId="1477075043" sldId="534"/>
        </pc:sldMkLst>
        <pc:spChg chg="mod">
          <ac:chgData name="Giuliana Lampo" userId="70d16bdb0018061c" providerId="LiveId" clId="{24B942F4-ADC4-4451-9954-E309ECEEF713}" dt="2025-11-04T15:58:16.488" v="240" actId="20577"/>
          <ac:spMkLst>
            <pc:docMk/>
            <pc:sldMk cId="1477075043" sldId="534"/>
            <ac:spMk id="3" creationId="{635AA23F-01BE-0950-6A78-0009D892E0F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04/11/2025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9648191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04/11/2025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0669839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04/11/2025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68793354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249B2DAF-EFB3-474C-ABAB-93B6A3001F4A}" type="datetimeFigureOut">
              <a:rPr lang="it-IT" smtClean="0"/>
              <a:t>04/11/2025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836051156"/>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249B2DAF-EFB3-474C-ABAB-93B6A3001F4A}" type="datetimeFigureOut">
              <a:rPr lang="it-IT" smtClean="0"/>
              <a:t>04/11/2025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48461550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249B2DAF-EFB3-474C-ABAB-93B6A3001F4A}" type="datetimeFigureOut">
              <a:rPr lang="it-IT" smtClean="0"/>
              <a:t>04/11/2025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274571255"/>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49B2DAF-EFB3-474C-ABAB-93B6A3001F4A}" type="datetimeFigureOut">
              <a:rPr lang="it-IT" smtClean="0"/>
              <a:t>04/11/2025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68915073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04/11/2025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04361970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04/11/2025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4181110033"/>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04/11/2025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428559452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04/11/2025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27968384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9B2DAF-EFB3-474C-ABAB-93B6A3001F4A}" type="datetimeFigureOut">
              <a:rPr lang="it-IT" smtClean="0"/>
              <a:t>04/11/2025</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81D8E1-1925-ED44-87C3-A42D33C0E78D}" type="slidenum">
              <a:rPr lang="it-IT" smtClean="0"/>
              <a:t>‹N›</a:t>
            </a:fld>
            <a:endParaRPr lang="it-IT"/>
          </a:p>
        </p:txBody>
      </p:sp>
    </p:spTree>
    <p:extLst>
      <p:ext uri="{BB962C8B-B14F-4D97-AF65-F5344CB8AC3E}">
        <p14:creationId xmlns:p14="http://schemas.microsoft.com/office/powerpoint/2010/main" val="4017838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05645" y="1799254"/>
            <a:ext cx="8283744" cy="2780684"/>
          </a:xfrm>
        </p:spPr>
        <p:txBody>
          <a:bodyPr>
            <a:normAutofit/>
          </a:bodyPr>
          <a:lstStyle/>
          <a:p>
            <a:r>
              <a:rPr lang="it-IT" sz="3600">
                <a:solidFill>
                  <a:schemeClr val="tx2"/>
                </a:solidFill>
              </a:rPr>
              <a:t>La soluzione delle </a:t>
            </a:r>
            <a:br>
              <a:rPr lang="it-IT" sz="3600">
                <a:solidFill>
                  <a:schemeClr val="tx2"/>
                </a:solidFill>
              </a:rPr>
            </a:br>
            <a:r>
              <a:rPr lang="it-IT" sz="3600">
                <a:solidFill>
                  <a:schemeClr val="tx2"/>
                </a:solidFill>
              </a:rPr>
              <a:t>controversie internazionali</a:t>
            </a:r>
            <a:endParaRPr lang="it-IT" sz="3600" i="1">
              <a:solidFill>
                <a:schemeClr val="tx2"/>
              </a:solidFill>
            </a:endParaRPr>
          </a:p>
        </p:txBody>
      </p:sp>
      <p:sp>
        <p:nvSpPr>
          <p:cNvPr id="3" name="Sottotitolo 2"/>
          <p:cNvSpPr>
            <a:spLocks noGrp="1"/>
          </p:cNvSpPr>
          <p:nvPr>
            <p:ph type="subTitle" idx="1"/>
          </p:nvPr>
        </p:nvSpPr>
        <p:spPr>
          <a:xfrm>
            <a:off x="1388094" y="4579938"/>
            <a:ext cx="6400800" cy="1284580"/>
          </a:xfrm>
        </p:spPr>
        <p:txBody>
          <a:bodyPr>
            <a:normAutofit/>
          </a:bodyPr>
          <a:lstStyle/>
          <a:p>
            <a:r>
              <a:rPr lang="it-IT"/>
              <a:t>Giovanni Zarra</a:t>
            </a:r>
            <a:br>
              <a:rPr lang="it-IT"/>
            </a:br>
            <a:endParaRPr lang="it-IT" sz="2000" i="1"/>
          </a:p>
        </p:txBody>
      </p:sp>
      <p:pic>
        <p:nvPicPr>
          <p:cNvPr id="4" name="Immagine 3" descr="stemma_e_scritta_federicoii_vettoriale_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5584" y="325136"/>
            <a:ext cx="6693310" cy="1246147"/>
          </a:xfrm>
          <a:prstGeom prst="rect">
            <a:avLst/>
          </a:prstGeom>
        </p:spPr>
      </p:pic>
      <p:sp>
        <p:nvSpPr>
          <p:cNvPr id="5" name="CasellaDiTesto 4"/>
          <p:cNvSpPr txBox="1"/>
          <p:nvPr/>
        </p:nvSpPr>
        <p:spPr>
          <a:xfrm>
            <a:off x="2129059" y="5326851"/>
            <a:ext cx="6348984" cy="400110"/>
          </a:xfrm>
          <a:prstGeom prst="rect">
            <a:avLst/>
          </a:prstGeom>
          <a:noFill/>
        </p:spPr>
        <p:txBody>
          <a:bodyPr wrap="square" rtlCol="0">
            <a:spAutoFit/>
          </a:bodyPr>
          <a:lstStyle/>
          <a:p>
            <a:pPr algn="r"/>
            <a:r>
              <a:rPr lang="it-IT" sz="2000">
                <a:solidFill>
                  <a:schemeClr val="bg1">
                    <a:lumMod val="50000"/>
                  </a:schemeClr>
                </a:solidFill>
              </a:rPr>
              <a:t>Corso di diritto internazionale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374613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solidFill>
                  <a:srgbClr val="1F497D"/>
                </a:solidFill>
              </a:rPr>
              <a:t>Temi di oggi</a:t>
            </a:r>
          </a:p>
        </p:txBody>
      </p:sp>
      <p:sp>
        <p:nvSpPr>
          <p:cNvPr id="5" name="Segnaposto contenuto 4"/>
          <p:cNvSpPr>
            <a:spLocks noGrp="1"/>
          </p:cNvSpPr>
          <p:nvPr>
            <p:ph idx="1"/>
          </p:nvPr>
        </p:nvSpPr>
        <p:spPr>
          <a:xfrm>
            <a:off x="457200" y="1417638"/>
            <a:ext cx="8229600" cy="4889970"/>
          </a:xfrm>
        </p:spPr>
        <p:txBody>
          <a:bodyPr>
            <a:normAutofit fontScale="92500" lnSpcReduction="20000"/>
          </a:bodyPr>
          <a:lstStyle/>
          <a:p>
            <a:pPr algn="just">
              <a:buFontTx/>
              <a:buChar char="-"/>
            </a:pPr>
            <a:r>
              <a:rPr lang="it-IT">
                <a:solidFill>
                  <a:srgbClr val="1F497D"/>
                </a:solidFill>
              </a:rPr>
              <a:t>Nozione di controversia internazionale</a:t>
            </a:r>
          </a:p>
          <a:p>
            <a:pPr algn="just">
              <a:buFontTx/>
              <a:buChar char="-"/>
            </a:pPr>
            <a:endParaRPr lang="it-IT">
              <a:solidFill>
                <a:srgbClr val="1F497D"/>
              </a:solidFill>
            </a:endParaRPr>
          </a:p>
          <a:p>
            <a:pPr algn="just">
              <a:buFontTx/>
              <a:buChar char="-"/>
            </a:pPr>
            <a:r>
              <a:rPr lang="it-IT">
                <a:solidFill>
                  <a:srgbClr val="1F497D"/>
                </a:solidFill>
              </a:rPr>
              <a:t>Natura della sentenza internazionale</a:t>
            </a:r>
          </a:p>
          <a:p>
            <a:pPr algn="just">
              <a:buFontTx/>
              <a:buChar char="-"/>
            </a:pPr>
            <a:endParaRPr lang="it-IT">
              <a:solidFill>
                <a:srgbClr val="1F497D"/>
              </a:solidFill>
            </a:endParaRPr>
          </a:p>
          <a:p>
            <a:pPr algn="just">
              <a:buFontTx/>
              <a:buChar char="-"/>
            </a:pPr>
            <a:r>
              <a:rPr lang="it-IT">
                <a:solidFill>
                  <a:srgbClr val="1F497D"/>
                </a:solidFill>
              </a:rPr>
              <a:t>Mezzi diplomatici di soluzione controversie</a:t>
            </a:r>
          </a:p>
          <a:p>
            <a:pPr algn="just">
              <a:buFontTx/>
              <a:buChar char="-"/>
            </a:pPr>
            <a:endParaRPr lang="it-IT">
              <a:solidFill>
                <a:srgbClr val="1F497D"/>
              </a:solidFill>
            </a:endParaRPr>
          </a:p>
          <a:p>
            <a:pPr algn="just">
              <a:buFontTx/>
              <a:buChar char="-"/>
            </a:pPr>
            <a:r>
              <a:rPr lang="it-IT">
                <a:solidFill>
                  <a:srgbClr val="1F497D"/>
                </a:solidFill>
              </a:rPr>
              <a:t>Mezzi giudiziali di soluzione controversie</a:t>
            </a:r>
          </a:p>
          <a:p>
            <a:pPr algn="just">
              <a:buFontTx/>
              <a:buChar char="-"/>
            </a:pPr>
            <a:endParaRPr lang="it-IT">
              <a:solidFill>
                <a:srgbClr val="1F497D"/>
              </a:solidFill>
            </a:endParaRPr>
          </a:p>
          <a:p>
            <a:pPr algn="just">
              <a:buFontTx/>
              <a:buChar char="-"/>
            </a:pPr>
            <a:r>
              <a:rPr lang="it-IT">
                <a:solidFill>
                  <a:srgbClr val="1F497D"/>
                </a:solidFill>
              </a:rPr>
              <a:t>Cenni ad alcuni organi giurisdizionali internazionali</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263747675"/>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Obbligo di risoluzione pacifica</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a:solidFill>
                  <a:srgbClr val="1F497D"/>
                </a:solidFill>
              </a:rPr>
              <a:t>Art. 2, par. 3, Carta NU</a:t>
            </a:r>
          </a:p>
          <a:p>
            <a:pPr marL="0" indent="0" algn="just">
              <a:buNone/>
            </a:pPr>
            <a:r>
              <a:rPr lang="it-IT">
                <a:solidFill>
                  <a:srgbClr val="1F497D"/>
                </a:solidFill>
              </a:rPr>
              <a:t>I membri devono risolvere le loro controversie internazionali con mezzi pacifici, in maniera che la pace e la sicurezza internazionale e la giustizia non siano messe in pericolo. </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80722860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Art. 33 Carta NU</a:t>
            </a:r>
          </a:p>
          <a:p>
            <a:pPr marL="0" indent="0" algn="just">
              <a:buNone/>
            </a:pPr>
            <a:r>
              <a:rPr lang="it-IT" dirty="0">
                <a:solidFill>
                  <a:srgbClr val="1F497D"/>
                </a:solidFill>
              </a:rPr>
              <a:t>Le parti di una controversia, la cui continuazione sia suscettibile di mettere in pericolo il mantenimento della pace e della sicurezza internazionale, devono, anzitutto, perseguirne una soluzione mediante negoziati, inchiesta, mediazione conciliazione [</a:t>
            </a:r>
            <a:r>
              <a:rPr lang="it-IT" i="1" dirty="0">
                <a:solidFill>
                  <a:srgbClr val="1F497D"/>
                </a:solidFill>
              </a:rPr>
              <a:t>mezzi diplomatici</a:t>
            </a:r>
            <a:r>
              <a:rPr lang="it-IT" dirty="0">
                <a:solidFill>
                  <a:srgbClr val="1F497D"/>
                </a:solidFill>
              </a:rPr>
              <a:t>], arbitrato, regolamento giudiziale [</a:t>
            </a:r>
            <a:r>
              <a:rPr lang="it-IT" i="1" dirty="0">
                <a:solidFill>
                  <a:srgbClr val="1F497D"/>
                </a:solidFill>
              </a:rPr>
              <a:t>mezzi giudiziali</a:t>
            </a:r>
            <a:r>
              <a:rPr lang="it-IT" dirty="0">
                <a:solidFill>
                  <a:srgbClr val="1F497D"/>
                </a:solidFill>
              </a:rPr>
              <a:t>], ricorso a organizzazioni o accordi regionali o altri mezzi pacifici a loro scelta.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363441327"/>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a:solidFill>
                <a:srgbClr val="1F497D"/>
              </a:solidFill>
            </a:endParaRPr>
          </a:p>
          <a:p>
            <a:pPr marL="0" indent="0" algn="just">
              <a:buNone/>
            </a:pPr>
            <a:r>
              <a:rPr lang="it-IT">
                <a:solidFill>
                  <a:srgbClr val="1F497D"/>
                </a:solidFill>
              </a:rPr>
              <a:t>CIG in caso </a:t>
            </a:r>
            <a:r>
              <a:rPr lang="it-IT" i="1">
                <a:solidFill>
                  <a:srgbClr val="1F497D"/>
                </a:solidFill>
              </a:rPr>
              <a:t>Nicaragua</a:t>
            </a:r>
            <a:r>
              <a:rPr lang="it-IT">
                <a:solidFill>
                  <a:srgbClr val="1F497D"/>
                </a:solidFill>
              </a:rPr>
              <a:t> (par. 290) ha affermato che art. 33 corrisponde a diritto internazionale generale.</a:t>
            </a:r>
          </a:p>
          <a:p>
            <a:pPr marL="0" indent="0" algn="just">
              <a:buNone/>
            </a:pPr>
            <a:r>
              <a:rPr lang="it-IT">
                <a:solidFill>
                  <a:srgbClr val="1F497D"/>
                </a:solidFill>
              </a:rPr>
              <a:t>Tuttavia obblighi molto generici.</a:t>
            </a:r>
          </a:p>
          <a:p>
            <a:pPr marL="0" indent="0" algn="just">
              <a:buNone/>
            </a:pPr>
            <a:r>
              <a:rPr lang="it-IT">
                <a:solidFill>
                  <a:srgbClr val="1F497D"/>
                </a:solidFill>
              </a:rPr>
              <a:t>Conforti: genericità non permette di dire null’altro al di fuori del fatto che l’art. 33 riprende l’art. 2, par. 4.</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2482137"/>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Nozione di controversia</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i="1" dirty="0">
                <a:solidFill>
                  <a:srgbClr val="1F497D"/>
                </a:solidFill>
              </a:rPr>
              <a:t>Concessioni </a:t>
            </a:r>
            <a:r>
              <a:rPr lang="it-IT" i="1" dirty="0" err="1">
                <a:solidFill>
                  <a:srgbClr val="1F497D"/>
                </a:solidFill>
              </a:rPr>
              <a:t>Mavrommatis</a:t>
            </a:r>
            <a:r>
              <a:rPr lang="it-IT" i="1" dirty="0">
                <a:solidFill>
                  <a:srgbClr val="1F497D"/>
                </a:solidFill>
              </a:rPr>
              <a:t> in Palestina</a:t>
            </a:r>
            <a:r>
              <a:rPr lang="it-IT" dirty="0">
                <a:solidFill>
                  <a:srgbClr val="1F497D"/>
                </a:solidFill>
              </a:rPr>
              <a:t> (CPGI </a:t>
            </a:r>
            <a:r>
              <a:rPr lang="mr-IN" dirty="0">
                <a:solidFill>
                  <a:srgbClr val="1F497D"/>
                </a:solidFill>
              </a:rPr>
              <a:t>–</a:t>
            </a:r>
            <a:r>
              <a:rPr lang="it-IT" dirty="0">
                <a:solidFill>
                  <a:srgbClr val="1F497D"/>
                </a:solidFill>
              </a:rPr>
              <a:t> </a:t>
            </a:r>
            <a:r>
              <a:rPr lang="it-IT" i="1" dirty="0">
                <a:solidFill>
                  <a:srgbClr val="1F497D"/>
                </a:solidFill>
              </a:rPr>
              <a:t>Grecia c. Regno Unito</a:t>
            </a:r>
            <a:r>
              <a:rPr lang="it-IT" dirty="0">
                <a:solidFill>
                  <a:srgbClr val="1F497D"/>
                </a:solidFill>
              </a:rPr>
              <a:t> </a:t>
            </a:r>
            <a:r>
              <a:rPr lang="mr-IN" dirty="0">
                <a:solidFill>
                  <a:srgbClr val="1F497D"/>
                </a:solidFill>
              </a:rPr>
              <a:t>–</a:t>
            </a:r>
            <a:r>
              <a:rPr lang="it-IT" dirty="0">
                <a:solidFill>
                  <a:srgbClr val="1F497D"/>
                </a:solidFill>
              </a:rPr>
              <a:t> 1924).</a:t>
            </a:r>
          </a:p>
          <a:p>
            <a:pPr marL="0" indent="0" algn="just">
              <a:buNone/>
            </a:pPr>
            <a:r>
              <a:rPr lang="it-IT" dirty="0">
                <a:solidFill>
                  <a:srgbClr val="1F497D"/>
                </a:solidFill>
              </a:rPr>
              <a:t>Controversia è un disaccordo su un punto di diritto o di fatto, una contradizione, un’opposizione di tesi giuridiche o interessi tra due soggetti. </a:t>
            </a:r>
          </a:p>
          <a:p>
            <a:pPr marL="0" indent="0" algn="just">
              <a:buNone/>
            </a:pPr>
            <a:r>
              <a:rPr lang="it-IT" dirty="0">
                <a:solidFill>
                  <a:srgbClr val="1F497D"/>
                </a:solidFill>
              </a:rPr>
              <a:t>Definizione ripresa anche dalla CIG fino al caso </a:t>
            </a:r>
            <a:r>
              <a:rPr lang="it-IT" i="1" dirty="0">
                <a:solidFill>
                  <a:srgbClr val="1F497D"/>
                </a:solidFill>
              </a:rPr>
              <a:t>Isole Marshall c. Regno Unito</a:t>
            </a:r>
            <a:r>
              <a:rPr lang="it-IT" dirty="0">
                <a:solidFill>
                  <a:srgbClr val="1F497D"/>
                </a:solidFill>
              </a:rPr>
              <a:t> del 2016.</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83210911"/>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a:solidFill>
                  <a:srgbClr val="1F497D"/>
                </a:solidFill>
              </a:rPr>
              <a:t>Critica:</a:t>
            </a:r>
          </a:p>
          <a:p>
            <a:pPr algn="just">
              <a:buFontTx/>
              <a:buChar char="-"/>
            </a:pPr>
            <a:r>
              <a:rPr lang="it-IT">
                <a:solidFill>
                  <a:srgbClr val="1F497D"/>
                </a:solidFill>
              </a:rPr>
              <a:t>Identificazione di una controversia con un mero contrasto di interesse non riflette la realtà: ci sono tanti contrasti del genere senza controversie.</a:t>
            </a:r>
          </a:p>
          <a:p>
            <a:pPr algn="just">
              <a:buFontTx/>
              <a:buChar char="-"/>
            </a:pPr>
            <a:r>
              <a:rPr lang="it-IT">
                <a:solidFill>
                  <a:srgbClr val="1F497D"/>
                </a:solidFill>
              </a:rPr>
              <a:t>Definizione non giustifica il ricorso a mezzi di soluzione delle controversie. La controversia nasce quando, posto il conflitto di interessi, le parti assumono atteggiamenti tra loro in contrasto. Conflitto è presupposto della controversia, ma non la controversia stessa.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4438368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a:solidFill>
                  <a:srgbClr val="1F497D"/>
                </a:solidFill>
              </a:rPr>
              <a:t>Nel 2016, nel caso </a:t>
            </a:r>
            <a:r>
              <a:rPr lang="it-IT" i="1">
                <a:solidFill>
                  <a:srgbClr val="1F497D"/>
                </a:solidFill>
              </a:rPr>
              <a:t>Isole Marshall c. India, Pakistan e Regno Unito concernente i negoziati per la cessazione della corsa alle armi nucleari e la corsa al disarmo nucleare</a:t>
            </a:r>
            <a:r>
              <a:rPr lang="it-IT">
                <a:solidFill>
                  <a:srgbClr val="1F497D"/>
                </a:solidFill>
              </a:rPr>
              <a:t> la CIG ha affermato che affinché una controversia possa dirsi esistente le due parti devono avere opinioni chiaramente divergenti in merito all’adempimento o meno di specifici obblighi internazionali. Il convenuto deve poter sapere che l’attore si oppone chiaramente alle sue posizioni.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839608672"/>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a:solidFill>
                  <a:srgbClr val="1F497D"/>
                </a:solidFill>
              </a:rPr>
              <a:t>Le Isole Marshall avevano espresso alcune dichiarazioni esortative o generiche con riguardo al presunto inadempimento dei convenuti degli obblighi del Trattato di non proliferazione del nucleare del 1968. </a:t>
            </a:r>
          </a:p>
          <a:p>
            <a:pPr marL="0" indent="0" algn="just">
              <a:buNone/>
            </a:pPr>
            <a:r>
              <a:rPr lang="it-IT">
                <a:solidFill>
                  <a:srgbClr val="1F497D"/>
                </a:solidFill>
              </a:rPr>
              <a:t>Tali dichiarazioni possono servire a fini interpretativi ma non generare una controversia che non sia già esistente. </a:t>
            </a:r>
          </a:p>
          <a:p>
            <a:pPr marL="0" indent="0" algn="just">
              <a:buNone/>
            </a:pPr>
            <a:r>
              <a:rPr lang="it-IT" i="1">
                <a:solidFill>
                  <a:srgbClr val="1F497D"/>
                </a:solidFill>
              </a:rPr>
              <a:t>M/V Norstar</a:t>
            </a:r>
            <a:r>
              <a:rPr lang="it-IT">
                <a:solidFill>
                  <a:srgbClr val="1F497D"/>
                </a:solidFill>
              </a:rPr>
              <a:t>: ITLOS ha affermato che anche per inferenza (assenza di reazione richiesta) è possibile determinare esistenza controversia.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38346904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Controversie giuridiche e politiche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a:solidFill>
                <a:srgbClr val="1F497D"/>
              </a:solidFill>
            </a:endParaRPr>
          </a:p>
          <a:p>
            <a:pPr marL="0" indent="0" algn="just">
              <a:buNone/>
            </a:pPr>
            <a:r>
              <a:rPr lang="it-IT">
                <a:solidFill>
                  <a:srgbClr val="1F497D"/>
                </a:solidFill>
              </a:rPr>
              <a:t>Non sempre agevole distinguere. Solo le prime sarebbero oggetto di contenziosi internazionali.</a:t>
            </a:r>
          </a:p>
          <a:p>
            <a:pPr marL="0" indent="0" algn="just">
              <a:buNone/>
            </a:pPr>
            <a:r>
              <a:rPr lang="it-IT">
                <a:solidFill>
                  <a:srgbClr val="1F497D"/>
                </a:solidFill>
              </a:rPr>
              <a:t>Tuttavia la stessa CIG ha ammesso che non è possibile distinguere.</a:t>
            </a:r>
          </a:p>
          <a:p>
            <a:pPr marL="0" indent="0" algn="just">
              <a:buNone/>
            </a:pPr>
            <a:r>
              <a:rPr lang="it-IT" i="1">
                <a:solidFill>
                  <a:srgbClr val="1F497D"/>
                </a:solidFill>
              </a:rPr>
              <a:t>Personale diplomatico a Teheran</a:t>
            </a:r>
            <a:r>
              <a:rPr lang="it-IT">
                <a:solidFill>
                  <a:srgbClr val="1F497D"/>
                </a:solidFill>
              </a:rPr>
              <a:t>: distinguere si sarebbe tradotto in una restrizione considerevole e ingiustificata del ruolo della Corte in questa materia.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66816465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Estinzione v. soluzione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Estinzione: fatto storico e pre-giuridico che si verifica quando la contrapposizione di atteggiamenti in ordine a un conflitto di interessi viene meno. Es. recesso di uno dei contendenti dalla propria posizione.</a:t>
            </a:r>
          </a:p>
          <a:p>
            <a:pPr marL="0" indent="0" algn="just">
              <a:buNone/>
            </a:pPr>
            <a:endParaRPr lang="it-IT">
              <a:solidFill>
                <a:srgbClr val="1F497D"/>
              </a:solidFill>
            </a:endParaRPr>
          </a:p>
          <a:p>
            <a:pPr marL="0" indent="0" algn="just">
              <a:buNone/>
            </a:pPr>
            <a:r>
              <a:rPr lang="it-IT">
                <a:solidFill>
                  <a:srgbClr val="1F497D"/>
                </a:solidFill>
              </a:rPr>
              <a:t>Soluzione: valutazione giuridica delle pretese delle parti svolta da loro (accordo) o da un terzo che può rendere una decisione non vincolante o vincolante.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67765334"/>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Accordo: mezzi diplomatici</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Mezzi diplomatici di soluzione delle controversie tendono a facilitare l’accordo tra le parti. Non hanno valore vincolante anche quando nell’utilizzarli vengono tenuti in considerazione gli aspetti giuridici della controversia.</a:t>
            </a:r>
          </a:p>
          <a:p>
            <a:pPr marL="0" indent="0" algn="just">
              <a:buNone/>
            </a:pPr>
            <a:r>
              <a:rPr lang="it-IT">
                <a:solidFill>
                  <a:srgbClr val="1F497D"/>
                </a:solidFill>
              </a:rPr>
              <a:t>Si tende a raggiungere un compromesso tra le opposte pretese e non a determinare chi ha ragione e chi ha torto secondo stretto diritto.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514731800"/>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a:solidFill>
                <a:srgbClr val="1F497D"/>
              </a:solidFill>
            </a:endParaRPr>
          </a:p>
          <a:p>
            <a:pPr marL="0" indent="0" algn="just">
              <a:buNone/>
            </a:pPr>
            <a:r>
              <a:rPr lang="it-IT">
                <a:solidFill>
                  <a:srgbClr val="1F497D"/>
                </a:solidFill>
              </a:rPr>
              <a:t>Nel caso di accordo estinzione e soluzione controversia coincidono. </a:t>
            </a:r>
          </a:p>
          <a:p>
            <a:pPr marL="0" indent="0" algn="just">
              <a:buNone/>
            </a:pPr>
            <a:r>
              <a:rPr lang="it-IT">
                <a:solidFill>
                  <a:srgbClr val="1F497D"/>
                </a:solidFill>
              </a:rPr>
              <a:t>Se c’è soluzione giudiziale invece la controversia in sé potrebbe non terminare poiché, come vedremo, la sentenza non sempre ha efficacia esecutiva e quindi potrebbe capitare che la parte soccombente mantenga la propria posizione nonostante la sentenza sfavorevole.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50163937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fontScale="92500"/>
          </a:bodyPr>
          <a:lstStyle/>
          <a:p>
            <a:pPr marL="0" indent="0" algn="just">
              <a:buNone/>
            </a:pPr>
            <a:r>
              <a:rPr lang="it-IT">
                <a:solidFill>
                  <a:srgbClr val="1F497D"/>
                </a:solidFill>
              </a:rPr>
              <a:t>Vi è obbligo di tentare di trovare un accordo prima di tentare altri mezzi di soluzione delle controversie? </a:t>
            </a:r>
          </a:p>
          <a:p>
            <a:pPr marL="0" indent="0" algn="just">
              <a:buNone/>
            </a:pPr>
            <a:r>
              <a:rPr lang="it-IT">
                <a:solidFill>
                  <a:srgbClr val="1F497D"/>
                </a:solidFill>
              </a:rPr>
              <a:t>A favore alcune sentenze. </a:t>
            </a:r>
            <a:r>
              <a:rPr lang="it-IT" i="1">
                <a:solidFill>
                  <a:srgbClr val="1F497D"/>
                </a:solidFill>
              </a:rPr>
              <a:t>Piattaforma continentale del Mare del Nord</a:t>
            </a:r>
            <a:r>
              <a:rPr lang="it-IT">
                <a:solidFill>
                  <a:srgbClr val="1F497D"/>
                </a:solidFill>
              </a:rPr>
              <a:t> (CIG </a:t>
            </a:r>
            <a:r>
              <a:rPr lang="mr-IN">
                <a:solidFill>
                  <a:srgbClr val="1F497D"/>
                </a:solidFill>
              </a:rPr>
              <a:t>–</a:t>
            </a:r>
            <a:r>
              <a:rPr lang="it-IT">
                <a:solidFill>
                  <a:srgbClr val="1F497D"/>
                </a:solidFill>
              </a:rPr>
              <a:t> 1969): “le parti sono obbligate a intraprendere negoziati al fine di arrivare a un accordo; esse sono obbligate altresì a comportarsi in modo che i negoziati abbiano un senso, ciò che va escluso quando uno qualsiasi di loro insiste sulla propria posizione senza considerare alcuna modifica della medesima”.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83720361"/>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Anche art. 283 UNCLOS</a:t>
            </a:r>
          </a:p>
          <a:p>
            <a:pPr marL="0" indent="0" algn="just">
              <a:buNone/>
            </a:pPr>
            <a:r>
              <a:rPr lang="it-IT">
                <a:solidFill>
                  <a:srgbClr val="1F497D"/>
                </a:solidFill>
              </a:rPr>
              <a:t>Quando tra le parti c’è controversia sulla Convenzione, esse ricorrono a consultazione reciproca attraverso negoziati o altri mezzi pacifici. </a:t>
            </a:r>
          </a:p>
          <a:p>
            <a:pPr marL="0" indent="0" algn="just">
              <a:buNone/>
            </a:pPr>
            <a:r>
              <a:rPr lang="it-IT">
                <a:solidFill>
                  <a:srgbClr val="1F497D"/>
                </a:solidFill>
              </a:rPr>
              <a:t>Nei BIT molto spesso c’è il c.d. “</a:t>
            </a:r>
            <a:r>
              <a:rPr lang="it-IT" i="1" err="1">
                <a:solidFill>
                  <a:srgbClr val="1F497D"/>
                </a:solidFill>
              </a:rPr>
              <a:t>cooling-off period</a:t>
            </a:r>
            <a:r>
              <a:rPr lang="it-IT">
                <a:solidFill>
                  <a:srgbClr val="1F497D"/>
                </a:solidFill>
              </a:rPr>
              <a: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77486929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Palombino: prassi significativa ma non decisiva. </a:t>
            </a:r>
          </a:p>
          <a:p>
            <a:pPr marL="0" indent="0" algn="just">
              <a:buNone/>
            </a:pPr>
            <a:r>
              <a:rPr lang="it-IT">
                <a:solidFill>
                  <a:srgbClr val="1F497D"/>
                </a:solidFill>
              </a:rPr>
              <a:t>Ove non è previsto esplicitamente da un trattato, la prassi internazionale generale non sembra prevedere un onere o obbligo preventivo di negoziare.</a:t>
            </a:r>
          </a:p>
          <a:p>
            <a:pPr marL="0" indent="0" algn="just">
              <a:buNone/>
            </a:pPr>
            <a:r>
              <a:rPr lang="it-IT">
                <a:solidFill>
                  <a:srgbClr val="1F497D"/>
                </a:solidFill>
              </a:rPr>
              <a:t>La natura “rudimentale” del sistema di soluzione delle controversie internazionali rende simili prospettazioni poco realistiche [Munari].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052668621"/>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Negoziati</a:t>
            </a:r>
          </a:p>
        </p:txBody>
      </p:sp>
      <p:sp>
        <p:nvSpPr>
          <p:cNvPr id="3" name="Segnaposto contenuto 2"/>
          <p:cNvSpPr>
            <a:spLocks noGrp="1"/>
          </p:cNvSpPr>
          <p:nvPr>
            <p:ph idx="1"/>
          </p:nvPr>
        </p:nvSpPr>
        <p:spPr>
          <a:xfrm>
            <a:off x="457200" y="1417638"/>
            <a:ext cx="8229600" cy="4949619"/>
          </a:xfrm>
        </p:spPr>
        <p:txBody>
          <a:bodyPr>
            <a:normAutofit/>
          </a:bodyPr>
          <a:lstStyle/>
          <a:p>
            <a:pPr marL="0" indent="0" algn="just">
              <a:buNone/>
            </a:pPr>
            <a:r>
              <a:rPr lang="it-IT">
                <a:solidFill>
                  <a:srgbClr val="1F497D"/>
                </a:solidFill>
              </a:rPr>
              <a:t>Negoziati diretti sono mezzo più semplice.</a:t>
            </a:r>
          </a:p>
          <a:p>
            <a:pPr marL="0" indent="0" algn="just">
              <a:buNone/>
            </a:pPr>
            <a:r>
              <a:rPr lang="it-IT">
                <a:solidFill>
                  <a:srgbClr val="1F497D"/>
                </a:solidFill>
              </a:rPr>
              <a:t>Dal punto di vista giuridico non presentano particolarità: sono negoziati come tutti gli altri e possono essere condotti su qualunque oggetto a prescindere dall’esistenza di una controversia.</a:t>
            </a:r>
          </a:p>
          <a:p>
            <a:pPr marL="0" indent="0" algn="just">
              <a:buNone/>
            </a:pPr>
            <a:r>
              <a:rPr lang="it-IT">
                <a:solidFill>
                  <a:srgbClr val="1F497D"/>
                </a:solidFill>
              </a:rPr>
              <a:t>Asimmetria tra le parti può pesare. </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028071216"/>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417638"/>
            <a:ext cx="8229600" cy="4949619"/>
          </a:xfrm>
        </p:spPr>
        <p:txBody>
          <a:bodyPr>
            <a:normAutofit/>
          </a:bodyPr>
          <a:lstStyle/>
          <a:p>
            <a:pPr marL="0" indent="0" algn="just">
              <a:buNone/>
            </a:pPr>
            <a:r>
              <a:rPr lang="it-IT">
                <a:solidFill>
                  <a:srgbClr val="1F497D"/>
                </a:solidFill>
              </a:rPr>
              <a:t>Obbligo di negoziare in buona fede?</a:t>
            </a:r>
          </a:p>
          <a:p>
            <a:pPr marL="0" indent="0" algn="just">
              <a:buNone/>
            </a:pPr>
            <a:r>
              <a:rPr lang="it-IT">
                <a:solidFill>
                  <a:srgbClr val="1F497D"/>
                </a:solidFill>
              </a:rPr>
              <a:t>Qual è comportamento in buona fede nei negoziati?</a:t>
            </a:r>
          </a:p>
          <a:p>
            <a:pPr marL="0" indent="0" algn="just">
              <a:buNone/>
            </a:pPr>
            <a:r>
              <a:rPr lang="it-IT">
                <a:solidFill>
                  <a:srgbClr val="1F497D"/>
                </a:solidFill>
              </a:rPr>
              <a:t>CIG in </a:t>
            </a:r>
            <a:r>
              <a:rPr lang="it-IT" i="1">
                <a:solidFill>
                  <a:srgbClr val="1F497D"/>
                </a:solidFill>
              </a:rPr>
              <a:t>Golfo del Maine</a:t>
            </a:r>
            <a:r>
              <a:rPr lang="it-IT">
                <a:solidFill>
                  <a:srgbClr val="1F497D"/>
                </a:solidFill>
              </a:rPr>
              <a:t> (1984) se vi è obbligo pattizio di negoziare in buona fede la negoziazione deve avvenire con la genuina intenzione di arrivare a un risultato positivo. Da accertare caso per caso. </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1495970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Negoziato indotto: buoni uffici</a:t>
            </a:r>
          </a:p>
        </p:txBody>
      </p:sp>
      <p:sp>
        <p:nvSpPr>
          <p:cNvPr id="3" name="Segnaposto contenuto 2"/>
          <p:cNvSpPr>
            <a:spLocks noGrp="1"/>
          </p:cNvSpPr>
          <p:nvPr>
            <p:ph idx="1"/>
          </p:nvPr>
        </p:nvSpPr>
        <p:spPr>
          <a:xfrm>
            <a:off x="457200" y="1417638"/>
            <a:ext cx="8229600" cy="4949619"/>
          </a:xfrm>
        </p:spPr>
        <p:txBody>
          <a:bodyPr>
            <a:normAutofit/>
          </a:bodyPr>
          <a:lstStyle/>
          <a:p>
            <a:pPr marL="0" indent="0" algn="just">
              <a:buNone/>
            </a:pPr>
            <a:endParaRPr lang="it-IT">
              <a:solidFill>
                <a:srgbClr val="1F497D"/>
              </a:solidFill>
            </a:endParaRPr>
          </a:p>
          <a:p>
            <a:pPr marL="0" indent="0" algn="just">
              <a:buNone/>
            </a:pPr>
            <a:r>
              <a:rPr lang="it-IT">
                <a:solidFill>
                  <a:srgbClr val="1F497D"/>
                </a:solidFill>
              </a:rPr>
              <a:t>Un terzo (es. Stato o organizzazione internazionale) presta buoni uffici e quindi induce le parti in lite a dialogare funzionalmente per giungere alla conclusione di un accordo.</a:t>
            </a:r>
          </a:p>
          <a:p>
            <a:pPr marL="0" indent="0" algn="just">
              <a:buNone/>
            </a:pPr>
            <a:r>
              <a:rPr lang="it-IT">
                <a:solidFill>
                  <a:srgbClr val="1F497D"/>
                </a:solidFill>
              </a:rPr>
              <a:t>Il suo compito si esaurisce nel momento in cui le parti accettano di sedersi al tavolo negoziale.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449332569"/>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Negoziato indotto: mediazione</a:t>
            </a:r>
          </a:p>
        </p:txBody>
      </p:sp>
      <p:sp>
        <p:nvSpPr>
          <p:cNvPr id="3" name="Segnaposto contenuto 2"/>
          <p:cNvSpPr>
            <a:spLocks noGrp="1"/>
          </p:cNvSpPr>
          <p:nvPr>
            <p:ph idx="1"/>
          </p:nvPr>
        </p:nvSpPr>
        <p:spPr>
          <a:xfrm>
            <a:off x="457200" y="1108238"/>
            <a:ext cx="8229600" cy="5259019"/>
          </a:xfrm>
        </p:spPr>
        <p:txBody>
          <a:bodyPr>
            <a:normAutofit fontScale="92500" lnSpcReduction="10000"/>
          </a:bodyPr>
          <a:lstStyle/>
          <a:p>
            <a:pPr marL="0" indent="0" algn="just">
              <a:buNone/>
            </a:pPr>
            <a:endParaRPr lang="it-IT">
              <a:solidFill>
                <a:srgbClr val="1F497D"/>
              </a:solidFill>
            </a:endParaRPr>
          </a:p>
          <a:p>
            <a:pPr marL="0" indent="0" algn="just">
              <a:buNone/>
            </a:pPr>
            <a:r>
              <a:rPr lang="it-IT">
                <a:solidFill>
                  <a:srgbClr val="1F497D"/>
                </a:solidFill>
              </a:rPr>
              <a:t>Mediatore (Stato, organizzazione) svolge ruolo più incisivo. Incoraggia le parti al dialogo ma può anche arrivare a fare una proposta che faciliti la conclusione dell’accordo.</a:t>
            </a:r>
          </a:p>
          <a:p>
            <a:pPr marL="0" indent="0" algn="just">
              <a:buNone/>
            </a:pPr>
            <a:r>
              <a:rPr lang="it-IT">
                <a:solidFill>
                  <a:srgbClr val="1F497D"/>
                </a:solidFill>
              </a:rPr>
              <a:t>Carter nel 1978 mediò tra Egitto e Israele per accordi di Camp David firmati alla Casa Bianca dal presidente egiziano Anwar al-Sadat e dal Primo Ministro israeliano Menachem Begin il 17 settembre 1978, dopo dodici giorni di negoziati segreti. Egitto sospeso da Lega Araba fino al 1989 dopo aver firmato gli Accordi.</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73874243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a:solidFill>
                <a:srgbClr val="1F497D"/>
              </a:solidFill>
            </a:endParaRPr>
          </a:p>
          <a:p>
            <a:pPr marL="0" indent="0" algn="just">
              <a:buNone/>
            </a:pPr>
            <a:r>
              <a:rPr lang="it-IT">
                <a:solidFill>
                  <a:srgbClr val="1F497D"/>
                </a:solidFill>
              </a:rPr>
              <a:t>Talvolta il Segretario Generale delle Nazioni Unite ha posto in essere un’attività di mediazione. </a:t>
            </a:r>
          </a:p>
          <a:p>
            <a:pPr marL="0" indent="0" algn="just">
              <a:buNone/>
            </a:pPr>
            <a:r>
              <a:rPr lang="it-IT">
                <a:solidFill>
                  <a:srgbClr val="1F497D"/>
                </a:solidFill>
              </a:rPr>
              <a:t>Non prevista dalla Carta.</a:t>
            </a:r>
          </a:p>
          <a:p>
            <a:pPr marL="0" indent="0" algn="just">
              <a:buNone/>
            </a:pPr>
            <a:r>
              <a:rPr lang="it-IT">
                <a:solidFill>
                  <a:srgbClr val="1F497D"/>
                </a:solidFill>
              </a:rPr>
              <a:t>Dunque se Segretario non agisce su delega di Consiglio o di AG, siamo al di fuori del quadro istituzionale delle Nazioni Unite.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770449132"/>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Inchiesta</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Il terzo è una commissione chiamata a decidere collegialmente che ha la funzione di ricostruire gli elementi di fatto all’origine della controversia e concludono i propri lavori attraverso la redazione di una relazione che non ha alcuna efficacia obbligatoria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039443608"/>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Conciliazione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La commissione di conciliazione accerta elementi di fatto e di diritto. Può indicare termini di regolamento della controversia (non vincolanti). </a:t>
            </a:r>
          </a:p>
          <a:p>
            <a:pPr marL="0" indent="0" algn="just">
              <a:buNone/>
            </a:pPr>
            <a:r>
              <a:rPr lang="it-IT">
                <a:solidFill>
                  <a:srgbClr val="1F497D"/>
                </a:solidFill>
              </a:rPr>
              <a:t>Mezzo che più si avvicina all’arbitrato (anche se resta non vincolante).</a:t>
            </a:r>
          </a:p>
          <a:p>
            <a:pPr marL="0" indent="0" algn="just">
              <a:buNone/>
            </a:pPr>
            <a:r>
              <a:rPr lang="it-IT">
                <a:solidFill>
                  <a:srgbClr val="1F497D"/>
                </a:solidFill>
              </a:rPr>
              <a:t>Talvolta conciliazione obbligatoria: si deve necessariamente esperire il mezzo di conciliazione. Artt. 65-68 VCLT.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580244443"/>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a:solidFill>
                <a:srgbClr val="1F497D"/>
              </a:solidFill>
            </a:endParaRPr>
          </a:p>
          <a:p>
            <a:pPr marL="0" indent="0" algn="just">
              <a:buNone/>
            </a:pPr>
            <a:r>
              <a:rPr lang="it-IT">
                <a:solidFill>
                  <a:srgbClr val="1F497D"/>
                </a:solidFill>
              </a:rPr>
              <a:t>Si parla di funzione “consultivo-giurisdizionale, a differenza di quella puramente “diplomatico-negoziale” degli altri mezzi diplomatici di soluzione delle controversie. [Palmisano]</a:t>
            </a:r>
          </a:p>
          <a:p>
            <a:pPr marL="0" indent="0" algn="just">
              <a:buNone/>
            </a:pPr>
            <a:endParaRPr lang="it-IT">
              <a:solidFill>
                <a:srgbClr val="1F497D"/>
              </a:solidFill>
            </a:endParaRPr>
          </a:p>
          <a:p>
            <a:pPr marL="0" indent="0" algn="just">
              <a:buNone/>
            </a:pPr>
            <a:r>
              <a:rPr lang="it-IT">
                <a:solidFill>
                  <a:srgbClr val="1F497D"/>
                </a:solidFill>
              </a:rPr>
              <a:t>Talvolta commissioni di conciliazione sono istituite su base permanente.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03111630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Funzione conciliativa è esercitata anche da Organi NU:</a:t>
            </a:r>
          </a:p>
          <a:p>
            <a:pPr marL="0" indent="0" algn="just">
              <a:buNone/>
            </a:pPr>
            <a:r>
              <a:rPr lang="it-IT">
                <a:solidFill>
                  <a:srgbClr val="1F497D"/>
                </a:solidFill>
              </a:rPr>
              <a:t>- Consiglio: cap. VI Carta prevede che esso può invitare le parti a regolare la loro controversia con un mezzo pacifico di soluzione o ad adottare un mezzo specifico [art. 36]. Può fare indagini su qualsiasi controversia o situazione che può portare attrito o condurre a una controversia o sia in grado di mettere in pericolo la pace o la sicurezza internazionale.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969833759"/>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76422"/>
            <a:ext cx="8229600" cy="5190836"/>
          </a:xfrm>
        </p:spPr>
        <p:txBody>
          <a:bodyPr>
            <a:noAutofit/>
          </a:bodyPr>
          <a:lstStyle/>
          <a:p>
            <a:pPr marL="0" indent="0" algn="just">
              <a:buNone/>
            </a:pPr>
            <a:r>
              <a:rPr lang="it-IT" sz="2700">
                <a:solidFill>
                  <a:srgbClr val="1F497D"/>
                </a:solidFill>
              </a:rPr>
              <a:t>Art. 37 Carta NU</a:t>
            </a:r>
          </a:p>
          <a:p>
            <a:pPr marL="0" indent="0" algn="just">
              <a:buNone/>
            </a:pPr>
            <a:r>
              <a:rPr lang="it-IT" sz="2700">
                <a:solidFill>
                  <a:srgbClr val="1F497D"/>
                </a:solidFill>
              </a:rPr>
              <a:t>(1) Se le parti di una controversia della natura indicata nell’articolo 33 non riescono a regolarla con i mezzi indicati in tale articolo, esse devono deferirla al Consiglio di Sicurezza. </a:t>
            </a:r>
          </a:p>
          <a:p>
            <a:pPr marL="0" indent="0" algn="just">
              <a:buNone/>
            </a:pPr>
            <a:r>
              <a:rPr lang="it-IT" sz="2700">
                <a:solidFill>
                  <a:srgbClr val="1F497D"/>
                </a:solidFill>
              </a:rPr>
              <a:t>(2) Se il Consiglio di Sicurezza ritiene che la continuazione della controversia sia in fatto suscettibile di mettere in pericolo il mantenimento della pace e della sicurezza internazionale, esso decide se agire a norma dell’articolo 36 [raccomandando il mezzo di soluzione non adottato che ritenga adeguato], </a:t>
            </a:r>
            <a:r>
              <a:rPr lang="it-IT" sz="2700" i="1">
                <a:solidFill>
                  <a:srgbClr val="1F497D"/>
                </a:solidFill>
              </a:rPr>
              <a:t>o raccomandare quella soluzione che ritenga adeguata</a:t>
            </a:r>
            <a:r>
              <a:rPr lang="it-IT" sz="2700">
                <a:solidFill>
                  <a:srgbClr val="1F497D"/>
                </a:solidFill>
              </a:rPr>
              <a: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921533312"/>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fontScale="92500" lnSpcReduction="10000"/>
          </a:bodyPr>
          <a:lstStyle/>
          <a:p>
            <a:pPr marL="0" indent="0" algn="just">
              <a:buNone/>
            </a:pPr>
            <a:r>
              <a:rPr lang="it-IT">
                <a:solidFill>
                  <a:srgbClr val="1F497D"/>
                </a:solidFill>
              </a:rPr>
              <a:t>Assemblea:</a:t>
            </a:r>
          </a:p>
          <a:p>
            <a:pPr marL="0" indent="0" algn="just">
              <a:buNone/>
            </a:pPr>
            <a:r>
              <a:rPr lang="it-IT">
                <a:solidFill>
                  <a:srgbClr val="1F497D"/>
                </a:solidFill>
              </a:rPr>
              <a:t>Art. 14 (residuale rispetto alle funzioni conciliative del Consiglio)</a:t>
            </a:r>
          </a:p>
          <a:p>
            <a:pPr marL="0" indent="0" algn="just">
              <a:buNone/>
            </a:pPr>
            <a:r>
              <a:rPr lang="it-IT">
                <a:solidFill>
                  <a:srgbClr val="1F497D"/>
                </a:solidFill>
              </a:rPr>
              <a:t>L’Assemblea Generale può raccomandare misure per il regolamento pacifico di qualsiasi situazione che, indipendentemente dalla sua origine, essa ritenga suscettibile di pregiudicare il benessere generale o le relazioni amichevoli tra nazioni, ivi comprese le situazioni risultanti da una violazione delle disposizioni del presente Statuto che enunciano i fini ed i princìpi delle Nazioni Unite. </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3317495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Giurisdizione internazionale</a:t>
            </a:r>
          </a:p>
        </p:txBody>
      </p:sp>
      <p:sp>
        <p:nvSpPr>
          <p:cNvPr id="3" name="Segnaposto contenuto 2"/>
          <p:cNvSpPr>
            <a:spLocks noGrp="1"/>
          </p:cNvSpPr>
          <p:nvPr>
            <p:ph idx="1"/>
          </p:nvPr>
        </p:nvSpPr>
        <p:spPr>
          <a:xfrm>
            <a:off x="457200" y="1108238"/>
            <a:ext cx="8229600" cy="5259019"/>
          </a:xfrm>
        </p:spPr>
        <p:txBody>
          <a:bodyPr>
            <a:normAutofit fontScale="92500" lnSpcReduction="10000"/>
          </a:bodyPr>
          <a:lstStyle/>
          <a:p>
            <a:pPr marL="0" indent="0" algn="just">
              <a:buNone/>
            </a:pPr>
            <a:r>
              <a:rPr lang="it-IT">
                <a:solidFill>
                  <a:srgbClr val="1F497D"/>
                </a:solidFill>
              </a:rPr>
              <a:t>Si può avere una sentenza internazionale solo ove le parti in causa decidano di ricorrere ad un giudice e di rimettersi alla sua giurisdizione vincolante.</a:t>
            </a:r>
          </a:p>
          <a:p>
            <a:pPr marL="0" indent="0" algn="just">
              <a:buNone/>
            </a:pPr>
            <a:r>
              <a:rPr lang="it-IT">
                <a:solidFill>
                  <a:srgbClr val="1F497D"/>
                </a:solidFill>
              </a:rPr>
              <a:t>Natura arbitrale. Non vi è giudice naturale nel diritto internazionale. Talvolta manca giudice </a:t>
            </a:r>
            <a:r>
              <a:rPr lang="it-IT" i="1">
                <a:solidFill>
                  <a:srgbClr val="1F497D"/>
                </a:solidFill>
              </a:rPr>
              <a:t>ratione materiae</a:t>
            </a:r>
            <a:r>
              <a:rPr lang="it-IT">
                <a:solidFill>
                  <a:srgbClr val="1F497D"/>
                </a:solidFill>
              </a:rPr>
              <a:t>.</a:t>
            </a:r>
          </a:p>
          <a:p>
            <a:pPr marL="0" indent="0" algn="just">
              <a:buNone/>
            </a:pPr>
            <a:r>
              <a:rPr lang="it-IT">
                <a:solidFill>
                  <a:srgbClr val="1F497D"/>
                </a:solidFill>
              </a:rPr>
              <a:t>Giurisdizione basata su:</a:t>
            </a:r>
          </a:p>
          <a:p>
            <a:pPr marL="0" indent="0" algn="just">
              <a:buNone/>
            </a:pPr>
            <a:r>
              <a:rPr lang="it-IT">
                <a:solidFill>
                  <a:srgbClr val="1F497D"/>
                </a:solidFill>
              </a:rPr>
              <a:t>1) Compromesso </a:t>
            </a:r>
            <a:r>
              <a:rPr lang="mr-IN">
                <a:solidFill>
                  <a:srgbClr val="1F497D"/>
                </a:solidFill>
              </a:rPr>
              <a:t>–</a:t>
            </a:r>
            <a:r>
              <a:rPr lang="it-IT">
                <a:solidFill>
                  <a:srgbClr val="1F497D"/>
                </a:solidFill>
              </a:rPr>
              <a:t> Clausola compromissoria;</a:t>
            </a:r>
          </a:p>
          <a:p>
            <a:pPr marL="0" indent="0" algn="just">
              <a:buNone/>
            </a:pPr>
            <a:r>
              <a:rPr lang="it-IT">
                <a:solidFill>
                  <a:srgbClr val="1F497D"/>
                </a:solidFill>
              </a:rPr>
              <a:t>2) Trattato generale di arbitrato.</a:t>
            </a:r>
          </a:p>
          <a:p>
            <a:pPr marL="0" indent="0" algn="just">
              <a:buNone/>
            </a:pPr>
            <a:r>
              <a:rPr lang="it-IT">
                <a:solidFill>
                  <a:srgbClr val="1F497D"/>
                </a:solidFill>
              </a:rPr>
              <a:t>Entrambi possono essere completi o non completi e hanno seguito l’arbitrato isolato.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91016865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Arbitrato isolato: sorgeva controversia, si stipulava compromesso, nominava un sovrano come arbitro, qualche regola procedurale e ci si vincolava alla sentenza (solitamente non motivata). </a:t>
            </a:r>
          </a:p>
          <a:p>
            <a:pPr marL="0" indent="0" algn="just">
              <a:buNone/>
            </a:pPr>
            <a:r>
              <a:rPr lang="it-IT">
                <a:solidFill>
                  <a:srgbClr val="1F497D"/>
                </a:solidFill>
              </a:rPr>
              <a:t>Procedura sommaria, non motivazione, questioni </a:t>
            </a:r>
            <a:r>
              <a:rPr lang="it-IT" i="1" err="1">
                <a:solidFill>
                  <a:srgbClr val="1F497D"/>
                </a:solidFill>
              </a:rPr>
              <a:t>minoris generis</a:t>
            </a:r>
            <a:r>
              <a:rPr lang="it-IT">
                <a:solidFill>
                  <a:srgbClr val="1F497D"/>
                </a:solidFill>
              </a:rPr>
              <a:t> perché la controversia era già sorta. </a:t>
            </a: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849905282"/>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Clausola compromissoria e trattato generale di arbitrato non completi. Si creava obbligo </a:t>
            </a:r>
            <a:r>
              <a:rPr lang="it-IT" i="1">
                <a:solidFill>
                  <a:srgbClr val="1F497D"/>
                </a:solidFill>
              </a:rPr>
              <a:t>de contrahendo</a:t>
            </a:r>
            <a:r>
              <a:rPr lang="it-IT">
                <a:solidFill>
                  <a:srgbClr val="1F497D"/>
                </a:solidFill>
              </a:rPr>
              <a:t>. Generico obbligo di ricorrere all’arbitrato in seguito, ma andava chiarita la natura del tribunale, le regole procedurali e il vincolo assunto. Eventuale clausola eccettuativa per alcune controversie.</a:t>
            </a:r>
          </a:p>
          <a:p>
            <a:pPr marL="0" indent="0" algn="just">
              <a:buNone/>
            </a:pPr>
            <a:endParaRPr lang="it-IT">
              <a:solidFill>
                <a:srgbClr val="1F497D"/>
              </a:solidFill>
            </a:endParaRP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90884582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Clausola compromissoria e trattato generale di arbitrato completi. Forte grado di istituzionalizzazione (CIG). Consenso e vincolo sono già perfezionati. </a:t>
            </a:r>
          </a:p>
          <a:p>
            <a:pPr marL="0" indent="0" algn="just">
              <a:buNone/>
            </a:pPr>
            <a:r>
              <a:rPr lang="it-IT">
                <a:solidFill>
                  <a:srgbClr val="1F497D"/>
                </a:solidFill>
              </a:rPr>
              <a:t>Procedura già fissata.</a:t>
            </a:r>
          </a:p>
          <a:p>
            <a:pPr marL="0" indent="0" algn="just">
              <a:buNone/>
            </a:pPr>
            <a:r>
              <a:rPr lang="it-IT">
                <a:solidFill>
                  <a:srgbClr val="1F497D"/>
                </a:solidFill>
              </a:rPr>
              <a:t>Decisione sarà vincolante.</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405160805"/>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Sentenza internazionale. Nozione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Sentenza è atto attraverso cui un arbitro definisce una controversia con efficacia obbligatoria tra le parti. </a:t>
            </a:r>
          </a:p>
          <a:p>
            <a:pPr marL="0" indent="0" algn="just">
              <a:buNone/>
            </a:pPr>
            <a:r>
              <a:rPr lang="it-IT" dirty="0">
                <a:solidFill>
                  <a:srgbClr val="1F497D"/>
                </a:solidFill>
              </a:rPr>
              <a:t>Come si è arrivati a questa definizione?</a:t>
            </a:r>
          </a:p>
          <a:p>
            <a:pPr marL="0" indent="0" algn="just">
              <a:buNone/>
            </a:pPr>
            <a:endParaRPr lang="it-IT" dirty="0">
              <a:solidFill>
                <a:srgbClr val="1F497D"/>
              </a:solidFill>
            </a:endParaRP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177562750"/>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r>
              <a:rPr lang="it-IT">
                <a:solidFill>
                  <a:srgbClr val="1F497D"/>
                </a:solidFill>
              </a:rPr>
              <a:t>Primo orientamento (Anzilotti): sentenza non ha rilievo giuridico ma semplicemente integra l’accordo con cui gli Stati attribuiscono all’arbitro la giurisdizione. Fatto materiale (non giuridico) che integra il contenuto dell’accordo.</a:t>
            </a:r>
          </a:p>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910424638"/>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Critica: dato che la volontà espressa nel compromesso non è diretta a risolvere la controversia, e dato che, nonostante il compromesso, la controversia permane, non può parlarsi di integrazione di quella volontà mediante la pronuncia dell’arbitro; dovrà dirsi piuttosto che è tale pronuncia (la quale trova, è vero, la sua base nell’accordo delle parti, ma è emanata sul contrasto che tra loro perdura) quella che dirime il conflitto. [Morelli]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708471963"/>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Sentenza come fatto giuridico internazionale (fatto preso in considerazione da norme per ricondurvi determinati effetti in termini di diritti ed obblighi per gli Stati). Il fatto diviene giuridico per la relazione che intercorre tra esso e l’ordinamento. </a:t>
            </a:r>
          </a:p>
          <a:p>
            <a:pPr marL="0" indent="0" algn="just">
              <a:buNone/>
            </a:pPr>
            <a:r>
              <a:rPr lang="it-IT" dirty="0">
                <a:solidFill>
                  <a:srgbClr val="1F497D"/>
                </a:solidFill>
              </a:rPr>
              <a:t>Morelli: se la funzione di giudicante non è svolta da uno Stato non vi è un soggetto di diritto internazionale a cui riferire la dichiarazione di volontà contenuta nella sentenza.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431783711"/>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a:solidFill>
                  <a:srgbClr val="1F497D"/>
                </a:solidFill>
              </a:rPr>
              <a:t>Di conseguenza, se gli atti giuridici sono compiuti solo da soggetti, la sentenza non è un atto. </a:t>
            </a:r>
          </a:p>
          <a:p>
            <a:pPr marL="0" indent="0" algn="just">
              <a:buNone/>
            </a:pPr>
            <a:r>
              <a:rPr lang="it-IT">
                <a:solidFill>
                  <a:srgbClr val="1F497D"/>
                </a:solidFill>
              </a:rPr>
              <a:t>La tesi di Morelli non è più seguita in dottrina. La maggioranza ritiene in ogni caso che si tratti di un atto giuridico: qualsiasi manifestazione di volontà che il diritto internazionale riferisce come propria dello Stato facendone derivare conseguenze giuridiche nei rapporti degli Stati tra loro.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546556884"/>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err="1">
                <a:solidFill>
                  <a:srgbClr val="1F497D"/>
                </a:solidFill>
              </a:rPr>
              <a:t>Salvioli: sentenza è accordo diverso da quello che istituisce l’organo giudicante. Sentenza è accordo di due Stati che privi di volontà psichica utilizzano l’arbitro come organo a loro comune per determinare la loro volontà.</a:t>
            </a:r>
          </a:p>
          <a:p>
            <a:pPr marL="0" indent="0" algn="just">
              <a:buNone/>
            </a:pPr>
            <a:r>
              <a:rPr lang="it-IT">
                <a:solidFill>
                  <a:srgbClr val="1F497D"/>
                </a:solidFill>
              </a:rPr>
              <a:t>Sentenza espressione di “rappresentanza contraddittoria” che si ha quando un soggetto rappresenta contestualmente più parti.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3685822"/>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108238"/>
            <a:ext cx="8229600" cy="5259019"/>
          </a:xfrm>
        </p:spPr>
        <p:txBody>
          <a:bodyPr>
            <a:noAutofit/>
          </a:bodyPr>
          <a:lstStyle/>
          <a:p>
            <a:pPr marL="0" indent="0" algn="just">
              <a:buNone/>
            </a:pPr>
            <a:endParaRPr lang="it-IT">
              <a:solidFill>
                <a:srgbClr val="1F497D"/>
              </a:solidFill>
            </a:endParaRPr>
          </a:p>
          <a:p>
            <a:pPr marL="0" indent="0" algn="just">
              <a:buNone/>
            </a:pPr>
            <a:endParaRPr lang="it-IT">
              <a:solidFill>
                <a:srgbClr val="1F497D"/>
              </a:solidFill>
            </a:endParaRPr>
          </a:p>
          <a:p>
            <a:pPr marL="0" indent="0" algn="just">
              <a:buNone/>
            </a:pPr>
            <a:r>
              <a:rPr lang="it-IT">
                <a:solidFill>
                  <a:srgbClr val="1F497D"/>
                </a:solidFill>
              </a:rPr>
              <a:t>Critica: il giudice è terzo e imparziale. </a:t>
            </a:r>
          </a:p>
          <a:p>
            <a:pPr marL="0" indent="0" algn="just">
              <a:buNone/>
            </a:pPr>
            <a:r>
              <a:rPr lang="it-IT">
                <a:solidFill>
                  <a:srgbClr val="1F497D"/>
                </a:solidFill>
              </a:rPr>
              <a:t>Nella tesi di Salvioli mancherebbe imparzialità soggettiva sempre e quindi le sentenze sarebbero sempre invalide o inefficaci.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858429594"/>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endParaRPr lang="it-IT" i="1">
              <a:solidFill>
                <a:srgbClr val="1F497D"/>
              </a:solidFill>
            </a:endParaRPr>
          </a:p>
        </p:txBody>
      </p:sp>
      <p:sp>
        <p:nvSpPr>
          <p:cNvPr id="3" name="Segnaposto contenuto 2"/>
          <p:cNvSpPr>
            <a:spLocks noGrp="1"/>
          </p:cNvSpPr>
          <p:nvPr>
            <p:ph idx="1"/>
          </p:nvPr>
        </p:nvSpPr>
        <p:spPr>
          <a:xfrm>
            <a:off x="457200" y="1108238"/>
            <a:ext cx="8229600" cy="5259019"/>
          </a:xfrm>
        </p:spPr>
        <p:txBody>
          <a:bodyPr>
            <a:noAutofit/>
          </a:bodyPr>
          <a:lstStyle/>
          <a:p>
            <a:pPr marL="0" indent="0" algn="just">
              <a:buNone/>
            </a:pPr>
            <a:r>
              <a:rPr lang="it-IT">
                <a:solidFill>
                  <a:srgbClr val="1F497D"/>
                </a:solidFill>
              </a:rPr>
              <a:t>Anzilotti: organi individuali sono istituiti da singoli soggetti della comunità internazionale. Organi collettivi sono istituiti da due o più Stati e la loro attività è </a:t>
            </a:r>
            <a:r>
              <a:rPr lang="it-IT" i="1">
                <a:solidFill>
                  <a:srgbClr val="1F497D"/>
                </a:solidFill>
              </a:rPr>
              <a:t>de jure</a:t>
            </a:r>
            <a:r>
              <a:rPr lang="it-IT">
                <a:solidFill>
                  <a:srgbClr val="1F497D"/>
                </a:solidFill>
              </a:rPr>
              <a:t> riferibile a tale pluralità di Stati. Vi rientrano tribunali internazionali.</a:t>
            </a:r>
          </a:p>
          <a:p>
            <a:pPr marL="0" indent="0" algn="just">
              <a:buNone/>
            </a:pPr>
            <a:r>
              <a:rPr lang="it-IT">
                <a:solidFill>
                  <a:srgbClr val="1F497D"/>
                </a:solidFill>
              </a:rPr>
              <a:t>Sentenze sono imputabili agli Stati che istituiscono organi collettivi. Sono atti. </a:t>
            </a:r>
          </a:p>
          <a:p>
            <a:pPr marL="0" indent="0" algn="just">
              <a:buNone/>
            </a:pPr>
            <a:r>
              <a:rPr lang="it-IT">
                <a:solidFill>
                  <a:srgbClr val="1F497D"/>
                </a:solidFill>
              </a:rPr>
              <a:t>Stessa critica che si muove a Salvioli. Arbitro sarebbe rappresentante degli Stati e non giudice.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841641015"/>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Soluzione</a:t>
            </a:r>
          </a:p>
        </p:txBody>
      </p:sp>
      <p:sp>
        <p:nvSpPr>
          <p:cNvPr id="3" name="Segnaposto contenuto 2"/>
          <p:cNvSpPr>
            <a:spLocks noGrp="1"/>
          </p:cNvSpPr>
          <p:nvPr>
            <p:ph idx="1"/>
          </p:nvPr>
        </p:nvSpPr>
        <p:spPr>
          <a:xfrm>
            <a:off x="457200" y="1108238"/>
            <a:ext cx="8229600" cy="5259019"/>
          </a:xfrm>
        </p:spPr>
        <p:txBody>
          <a:bodyPr>
            <a:normAutofit fontScale="92500" lnSpcReduction="10000"/>
          </a:bodyPr>
          <a:lstStyle/>
          <a:p>
            <a:pPr marL="0" indent="0" algn="just">
              <a:buNone/>
            </a:pPr>
            <a:r>
              <a:rPr lang="it-IT">
                <a:solidFill>
                  <a:srgbClr val="1F497D"/>
                </a:solidFill>
              </a:rPr>
              <a:t>Non vi sono soggetti dell’ordinamento giuridico, sebbene dei soggetti delle situazioni giuridiche relative a un dato ordinamento. Giudice è soggetto della potestà giurisdizionale. Per comporre conflitti tra Stati il diritto internazionale attribuisce poteri e doveri anche a persone.</a:t>
            </a:r>
          </a:p>
          <a:p>
            <a:pPr marL="0" indent="0" algn="just">
              <a:buNone/>
            </a:pPr>
            <a:r>
              <a:rPr lang="it-IT">
                <a:solidFill>
                  <a:srgbClr val="1F497D"/>
                </a:solidFill>
              </a:rPr>
              <a:t>Giudice è soggetto di un diritto funzione. Competenza autonoma funzionale alla risoluzione della controversia. Funzione è quella di emanare sentenza. Organo internazionale a capacità limitata.</a:t>
            </a:r>
          </a:p>
          <a:p>
            <a:pPr marL="0" indent="0" algn="just">
              <a:buNone/>
            </a:pPr>
            <a:r>
              <a:rPr lang="it-IT">
                <a:solidFill>
                  <a:srgbClr val="1F497D"/>
                </a:solidFill>
              </a:rPr>
              <a:t>Effetto di giudicato e di precedente della sentenza.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557494705"/>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Legittimazione ad agire</a:t>
            </a:r>
          </a:p>
        </p:txBody>
      </p:sp>
      <p:sp>
        <p:nvSpPr>
          <p:cNvPr id="3" name="Segnaposto contenuto 2"/>
          <p:cNvSpPr>
            <a:spLocks noGrp="1"/>
          </p:cNvSpPr>
          <p:nvPr>
            <p:ph idx="1"/>
          </p:nvPr>
        </p:nvSpPr>
        <p:spPr>
          <a:xfrm>
            <a:off x="471005" y="1069797"/>
            <a:ext cx="8229600" cy="5324118"/>
          </a:xfrm>
        </p:spPr>
        <p:txBody>
          <a:bodyPr>
            <a:noAutofit/>
          </a:bodyPr>
          <a:lstStyle/>
          <a:p>
            <a:pPr marL="0" indent="0" algn="just">
              <a:buNone/>
            </a:pPr>
            <a:r>
              <a:rPr lang="it-IT">
                <a:solidFill>
                  <a:srgbClr val="1F497D"/>
                </a:solidFill>
              </a:rPr>
              <a:t>Capacità di dimostrare connessione col procedimento al fine di giustificare la partecipazione ad esso. Il ricorso, se non c’è legittimazione, è irricevibile o inammissibile. </a:t>
            </a:r>
          </a:p>
          <a:p>
            <a:pPr marL="0" indent="0" algn="just">
              <a:buNone/>
            </a:pPr>
            <a:r>
              <a:rPr lang="it-IT">
                <a:solidFill>
                  <a:srgbClr val="1F497D"/>
                </a:solidFill>
              </a:rPr>
              <a:t>Che si fa in caso di obblighi </a:t>
            </a:r>
            <a:r>
              <a:rPr lang="it-IT" i="1">
                <a:solidFill>
                  <a:srgbClr val="1F497D"/>
                </a:solidFill>
              </a:rPr>
              <a:t>erga omnes</a:t>
            </a:r>
            <a:r>
              <a:rPr lang="it-IT">
                <a:solidFill>
                  <a:srgbClr val="1F497D"/>
                </a:solidFill>
              </a:rPr>
              <a:t> rispetto ai quali è rinvenibile un consenso? Non si può escludere giurisdizione, specialmente nel caso di obblighi </a:t>
            </a:r>
            <a:r>
              <a:rPr lang="it-IT" i="1">
                <a:solidFill>
                  <a:srgbClr val="1F497D"/>
                </a:solidFill>
              </a:rPr>
              <a:t>erga omnes partes</a:t>
            </a:r>
            <a:r>
              <a:rPr lang="it-IT">
                <a:solidFill>
                  <a:srgbClr val="1F497D"/>
                </a:solidFill>
              </a:rPr>
              <a:t>. CIG in </a:t>
            </a:r>
            <a:r>
              <a:rPr lang="it-IT" i="1" err="1">
                <a:solidFill>
                  <a:srgbClr val="1F497D"/>
                </a:solidFill>
              </a:rPr>
              <a:t>Habré</a:t>
            </a:r>
            <a:r>
              <a:rPr lang="it-IT">
                <a:solidFill>
                  <a:srgbClr val="1F497D"/>
                </a:solidFill>
              </a:rPr>
              <a:t> (</a:t>
            </a:r>
            <a:r>
              <a:rPr lang="it-IT" i="1">
                <a:solidFill>
                  <a:srgbClr val="1F497D"/>
                </a:solidFill>
              </a:rPr>
              <a:t>Belgio c. Senegal</a:t>
            </a:r>
            <a:r>
              <a:rPr lang="it-IT">
                <a:solidFill>
                  <a:srgbClr val="1F497D"/>
                </a:solidFill>
              </a:rPr>
              <a:t> - 2012).</a:t>
            </a:r>
          </a:p>
          <a:p>
            <a:pPr marL="0" indent="0" algn="just">
              <a:buNone/>
            </a:pPr>
            <a:endParaRPr lang="it-IT">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662703237"/>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…segue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2800" i="1" err="1">
                <a:solidFill>
                  <a:srgbClr val="1F497D"/>
                </a:solidFill>
              </a:rPr>
              <a:t>Habré</a:t>
            </a:r>
            <a:r>
              <a:rPr lang="it-IT" sz="2800">
                <a:solidFill>
                  <a:srgbClr val="1F497D"/>
                </a:solidFill>
              </a:rPr>
              <a:t>: tutti gli Stati della Convenzione contro la tortura (1984) hanno interesse per i valori condivisi a che non vengano compiuti atti di tortura e autori vengano puniti. Obblighi </a:t>
            </a:r>
            <a:r>
              <a:rPr lang="it-IT" sz="2800" i="1">
                <a:solidFill>
                  <a:srgbClr val="1F497D"/>
                </a:solidFill>
              </a:rPr>
              <a:t>erga omnes partes</a:t>
            </a:r>
            <a:r>
              <a:rPr lang="it-IT" sz="2800">
                <a:solidFill>
                  <a:srgbClr val="1F497D"/>
                </a:solidFill>
              </a:rPr>
              <a:t>.</a:t>
            </a:r>
          </a:p>
          <a:p>
            <a:pPr marL="0" indent="0" algn="just">
              <a:buNone/>
            </a:pPr>
            <a:r>
              <a:rPr lang="it-IT" sz="2800">
                <a:solidFill>
                  <a:srgbClr val="1F497D"/>
                </a:solidFill>
              </a:rPr>
              <a:t>Conferma: art. 33 CEDU, secondo cui ogni Stato può deferire alla Corte qualunque inosservanza delle disposizioni della Convenzione e dei suoi protocolli he essa ritenga possa essere imputata a qualsiasi altra parte.</a:t>
            </a:r>
          </a:p>
          <a:p>
            <a:pPr marL="0" indent="0" algn="just">
              <a:buNone/>
            </a:pPr>
            <a:r>
              <a:rPr lang="it-IT" sz="2800">
                <a:solidFill>
                  <a:srgbClr val="1F497D"/>
                </a:solidFill>
              </a:rPr>
              <a:t>Infine, una corte non si può pronunciare se sono coinvolti (e si decide su) interessi di Stati terzi senza il loro consenso (</a:t>
            </a:r>
            <a:r>
              <a:rPr lang="it-IT" sz="2800" i="1">
                <a:solidFill>
                  <a:srgbClr val="1F497D"/>
                </a:solidFill>
              </a:rPr>
              <a:t>Oro Monetario</a:t>
            </a:r>
            <a:r>
              <a:rPr lang="it-IT" sz="2800">
                <a:solidFill>
                  <a:srgbClr val="1F497D"/>
                </a:solidFill>
              </a:rPr>
              <a:t>, CIG 1954).</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901068968"/>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Corte Internazionale di Giustizia</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2800">
                <a:solidFill>
                  <a:srgbClr val="1F497D"/>
                </a:solidFill>
              </a:rPr>
              <a:t>Statuto annesso a Carta NU e svolge funzioni consultive e contenziose. 15 giudici eletti da AG e dal Consiglio a maggioranza</a:t>
            </a:r>
          </a:p>
          <a:p>
            <a:pPr marL="0" indent="0" algn="just">
              <a:buNone/>
            </a:pPr>
            <a:r>
              <a:rPr lang="it-IT" sz="2800">
                <a:solidFill>
                  <a:srgbClr val="1F497D"/>
                </a:solidFill>
              </a:rPr>
              <a:t>Funzione consultiva (art. 96 Carta): può essere chiesto alla CIG un parere su qualsiasi questione giuridica dal Consiglio, dall’AG, da istituti specializzati o da altri organi autorizzati da AG.</a:t>
            </a:r>
          </a:p>
          <a:p>
            <a:pPr marL="0" indent="0" algn="just">
              <a:buNone/>
            </a:pPr>
            <a:r>
              <a:rPr lang="it-IT" sz="2800">
                <a:solidFill>
                  <a:srgbClr val="1F497D"/>
                </a:solidFill>
              </a:rPr>
              <a:t>Vincolatività si esclude ma se ne valorizza l’importanza ai fini della formazione o della conferma di norme internazionali generali. Alcuni erroneamente li equiparano a sentenze.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337085675"/>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dirty="0">
                <a:solidFill>
                  <a:srgbClr val="1F497D"/>
                </a:solidFill>
              </a:rPr>
              <a:t>I pareri sono certamente atti di </a:t>
            </a:r>
            <a:r>
              <a:rPr lang="it-IT" i="1" dirty="0">
                <a:solidFill>
                  <a:srgbClr val="1F497D"/>
                </a:solidFill>
              </a:rPr>
              <a:t>soft </a:t>
            </a:r>
            <a:r>
              <a:rPr lang="it-IT" i="1" dirty="0" err="1">
                <a:solidFill>
                  <a:srgbClr val="1F497D"/>
                </a:solidFill>
              </a:rPr>
              <a:t>law</a:t>
            </a:r>
            <a:r>
              <a:rPr lang="it-IT" i="1" dirty="0">
                <a:solidFill>
                  <a:srgbClr val="1F497D"/>
                </a:solidFill>
              </a:rPr>
              <a:t> </a:t>
            </a:r>
            <a:r>
              <a:rPr lang="it-IT" dirty="0">
                <a:solidFill>
                  <a:srgbClr val="1F497D"/>
                </a:solidFill>
              </a:rPr>
              <a:t>che in ogni caso possono orientare l’</a:t>
            </a:r>
            <a:r>
              <a:rPr lang="it-IT" i="1" dirty="0" err="1">
                <a:solidFill>
                  <a:srgbClr val="1F497D"/>
                </a:solidFill>
              </a:rPr>
              <a:t>opinio</a:t>
            </a:r>
            <a:r>
              <a:rPr lang="it-IT" i="1" dirty="0">
                <a:solidFill>
                  <a:srgbClr val="1F497D"/>
                </a:solidFill>
              </a:rPr>
              <a:t> </a:t>
            </a:r>
            <a:r>
              <a:rPr lang="it-IT" i="1" dirty="0" err="1">
                <a:solidFill>
                  <a:srgbClr val="1F497D"/>
                </a:solidFill>
              </a:rPr>
              <a:t>juris</a:t>
            </a:r>
            <a:r>
              <a:rPr lang="it-IT" dirty="0">
                <a:solidFill>
                  <a:srgbClr val="1F497D"/>
                </a:solidFill>
              </a:rPr>
              <a:t> degli Stati e contribuire al consolidamento di norme di diritto internazionale generale preesistenti o alla loro formazione.</a:t>
            </a:r>
          </a:p>
          <a:p>
            <a:pPr marL="0" indent="0" algn="just">
              <a:buNone/>
            </a:pPr>
            <a:r>
              <a:rPr lang="it-IT" dirty="0">
                <a:solidFill>
                  <a:srgbClr val="1F497D"/>
                </a:solidFill>
              </a:rPr>
              <a:t>Si pensi al parere del 1951 sulla Convenzione sul Genocidio che ha fortemente orientato prassi in materia di riserve.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923162827"/>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Funzione contenziosa</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2800">
                <a:solidFill>
                  <a:srgbClr val="1F497D"/>
                </a:solidFill>
              </a:rPr>
              <a:t>Solo gli Stati possono essere parti dei giudizi.</a:t>
            </a:r>
          </a:p>
          <a:p>
            <a:pPr marL="0" indent="0" algn="just">
              <a:buNone/>
            </a:pPr>
            <a:r>
              <a:rPr lang="it-IT" sz="2800">
                <a:solidFill>
                  <a:srgbClr val="1F497D"/>
                </a:solidFill>
              </a:rPr>
              <a:t>Può avere giurisdizione sulla base di un compromesso (giurisdizione facoltativa).</a:t>
            </a:r>
          </a:p>
          <a:p>
            <a:pPr marL="0" indent="0" algn="just">
              <a:buNone/>
            </a:pPr>
            <a:r>
              <a:rPr lang="it-IT" sz="2800">
                <a:solidFill>
                  <a:srgbClr val="1F497D"/>
                </a:solidFill>
              </a:rPr>
              <a:t>Oppure in presenza di una clausola compromissoria completa in un trattato o in presenza di un trattato generale di arbitrato completo o sulla base di una dichiarazione </a:t>
            </a:r>
            <a:r>
              <a:rPr lang="it-IT" sz="2800" i="1">
                <a:solidFill>
                  <a:srgbClr val="1F497D"/>
                </a:solidFill>
              </a:rPr>
              <a:t>ex</a:t>
            </a:r>
            <a:r>
              <a:rPr lang="it-IT" sz="2800">
                <a:solidFill>
                  <a:srgbClr val="1F497D"/>
                </a:solidFill>
              </a:rPr>
              <a:t> art. 36 Statuto che ne accetta la giurisdizione </a:t>
            </a:r>
            <a:r>
              <a:rPr lang="it-IT" sz="2800" i="1">
                <a:solidFill>
                  <a:srgbClr val="1F497D"/>
                </a:solidFill>
              </a:rPr>
              <a:t>ipso facto</a:t>
            </a:r>
            <a:r>
              <a:rPr lang="it-IT" sz="2800">
                <a:solidFill>
                  <a:srgbClr val="1F497D"/>
                </a:solidFill>
              </a:rPr>
              <a:t> per tutte le controversie con tutti gli altri Stati che hanno rilasciato dichiarazioni uguali.</a:t>
            </a:r>
          </a:p>
          <a:p>
            <a:pPr marL="0" indent="0" algn="just">
              <a:buNone/>
            </a:pPr>
            <a:r>
              <a:rPr lang="it-IT" sz="2800">
                <a:solidFill>
                  <a:srgbClr val="1F497D"/>
                </a:solidFill>
              </a:rPr>
              <a:t>Sentenza vincola le parti ed è definitiva e senza appello.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923162827"/>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Esecuzione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3000" i="1">
                <a:solidFill>
                  <a:srgbClr val="1F497D"/>
                </a:solidFill>
              </a:rPr>
              <a:t>Ex</a:t>
            </a:r>
            <a:r>
              <a:rPr lang="it-IT" sz="3000">
                <a:solidFill>
                  <a:srgbClr val="1F497D"/>
                </a:solidFill>
              </a:rPr>
              <a:t> art. 94 gli Stati si impegnano a conformarsi alle sentenze. Norma che rafforza la natura vincolante della sentenza e crea obbligo </a:t>
            </a:r>
            <a:r>
              <a:rPr lang="it-IT" sz="3000" i="1">
                <a:solidFill>
                  <a:srgbClr val="1F497D"/>
                </a:solidFill>
              </a:rPr>
              <a:t>erga omnes partes</a:t>
            </a:r>
            <a:r>
              <a:rPr lang="it-IT" sz="3000">
                <a:solidFill>
                  <a:srgbClr val="1F497D"/>
                </a:solidFill>
              </a:rPr>
              <a:t>. Corte non controlla esecuzione decisioni. Ci si basa sulla cooperazione della parte soccombente.</a:t>
            </a:r>
          </a:p>
          <a:p>
            <a:pPr marL="0" indent="0" algn="just">
              <a:buNone/>
            </a:pPr>
            <a:r>
              <a:rPr lang="it-IT" sz="3000">
                <a:solidFill>
                  <a:srgbClr val="1F497D"/>
                </a:solidFill>
              </a:rPr>
              <a:t>In assenza si può: 1) adottare una contromisura; 2) provocare l’azione del Consiglio </a:t>
            </a:r>
            <a:r>
              <a:rPr lang="it-IT" sz="3000" i="1">
                <a:solidFill>
                  <a:srgbClr val="1F497D"/>
                </a:solidFill>
              </a:rPr>
              <a:t>ex </a:t>
            </a:r>
            <a:r>
              <a:rPr lang="it-IT" sz="3000">
                <a:solidFill>
                  <a:srgbClr val="1F497D"/>
                </a:solidFill>
              </a:rPr>
              <a:t>art. 94, par. 2; 3) beneficiare dell’eventuale intervento di una organizzazione internazionale o regionale, con poteri specifici in materia. </a:t>
            </a:r>
          </a:p>
          <a:p>
            <a:pPr marL="0" indent="0" algn="just">
              <a:buNone/>
            </a:pPr>
            <a:endParaRPr lang="it-IT" sz="300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62429312"/>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3000">
                <a:solidFill>
                  <a:srgbClr val="1F497D"/>
                </a:solidFill>
              </a:rPr>
              <a:t>94, par. 2: se una delle parti della controversia non adempie gli obblighi che le incombono per effetto di una sentenza, l’altra parte può ricorrere al Consiglio che ha facoltà di fare raccomandazioni o decidere le misure da prendere affinché la sentenza abbia esecuzione.</a:t>
            </a:r>
          </a:p>
          <a:p>
            <a:pPr marL="0" indent="0" algn="just">
              <a:buNone/>
            </a:pPr>
            <a:r>
              <a:rPr lang="it-IT" sz="3000">
                <a:solidFill>
                  <a:srgbClr val="1F497D"/>
                </a:solidFill>
              </a:rPr>
              <a:t>Solo su istanza dello Stato. No </a:t>
            </a:r>
            <a:r>
              <a:rPr lang="it-IT" sz="3000" i="1">
                <a:solidFill>
                  <a:srgbClr val="1F497D"/>
                </a:solidFill>
              </a:rPr>
              <a:t>ex officio</a:t>
            </a:r>
            <a:r>
              <a:rPr lang="it-IT" sz="3000">
                <a:solidFill>
                  <a:srgbClr val="1F497D"/>
                </a:solidFill>
              </a:rPr>
              <a:t>.</a:t>
            </a:r>
          </a:p>
          <a:p>
            <a:pPr marL="0" indent="0" algn="just">
              <a:buNone/>
            </a:pPr>
            <a:r>
              <a:rPr lang="it-IT" sz="3000">
                <a:solidFill>
                  <a:srgbClr val="1F497D"/>
                </a:solidFill>
              </a:rPr>
              <a:t>Consiglio ha margine discrezionale d’azione.</a:t>
            </a:r>
          </a:p>
          <a:p>
            <a:pPr marL="0" indent="0" algn="just">
              <a:buNone/>
            </a:pPr>
            <a:r>
              <a:rPr lang="it-IT" sz="3000">
                <a:solidFill>
                  <a:srgbClr val="1F497D"/>
                </a:solidFill>
              </a:rPr>
              <a:t>Riguarda solo sentenze e non misure cautelari.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750548282"/>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3000">
                <a:solidFill>
                  <a:srgbClr val="1F497D"/>
                </a:solidFill>
              </a:rPr>
              <a:t>Secondo alcuni il potere del Consiglio, anche in questo caso, è limitato solo ai casi di minaccia alla pace (come altri poteri del Consiglio).</a:t>
            </a:r>
          </a:p>
          <a:p>
            <a:pPr marL="0" indent="0" algn="just">
              <a:buNone/>
            </a:pPr>
            <a:r>
              <a:rPr lang="it-IT" sz="3000">
                <a:solidFill>
                  <a:srgbClr val="1F497D"/>
                </a:solidFill>
              </a:rPr>
              <a:t>Per altri è un potere autonomo del Consiglio. Ciò si giustifica sulla base del fatto che gli Stati attivano la procedura e quindi questo differenzia questa situazione dagli altri poteri del Consiglio. </a:t>
            </a:r>
          </a:p>
          <a:p>
            <a:pPr marL="0" indent="0" algn="just">
              <a:buNone/>
            </a:pPr>
            <a:r>
              <a:rPr lang="it-IT" sz="3000">
                <a:solidFill>
                  <a:srgbClr val="1F497D"/>
                </a:solidFill>
              </a:rPr>
              <a:t>Potere mai avutosi nella prassi: scarse richieste dagli Stati anche se inadempimento (si pensi al caso </a:t>
            </a:r>
            <a:r>
              <a:rPr lang="it-IT" sz="3000" i="1">
                <a:solidFill>
                  <a:srgbClr val="1F497D"/>
                </a:solidFill>
              </a:rPr>
              <a:t>Germania c. Italia</a:t>
            </a:r>
            <a:r>
              <a:rPr lang="it-IT" sz="3000">
                <a:solidFill>
                  <a:srgbClr val="1F497D"/>
                </a:solidFill>
              </a:rPr>
              <a:t>) o attivazione dei veti.</a:t>
            </a:r>
          </a:p>
          <a:p>
            <a:pPr marL="0" indent="0" algn="just">
              <a:buNone/>
            </a:pPr>
            <a:r>
              <a:rPr lang="it-IT" sz="3000">
                <a:solidFill>
                  <a:srgbClr val="1F497D"/>
                </a:solidFill>
              </a:rPr>
              <a:t>Potere di tipo repressivo. Coercizione indiretta.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621546309"/>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Sentenza in ordinamenti interni</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3000">
                <a:solidFill>
                  <a:srgbClr val="1F497D"/>
                </a:solidFill>
              </a:rPr>
              <a:t> </a:t>
            </a:r>
          </a:p>
          <a:p>
            <a:pPr marL="0" indent="0" algn="just">
              <a:buNone/>
            </a:pPr>
            <a:r>
              <a:rPr lang="it-IT" sz="3000">
                <a:solidFill>
                  <a:srgbClr val="1F497D"/>
                </a:solidFill>
              </a:rPr>
              <a:t>Obbligo del giudice interno di conformarsi?</a:t>
            </a:r>
          </a:p>
          <a:p>
            <a:pPr marL="0" indent="0" algn="just">
              <a:buNone/>
            </a:pPr>
            <a:r>
              <a:rPr lang="it-IT" sz="3000">
                <a:solidFill>
                  <a:srgbClr val="1F497D"/>
                </a:solidFill>
              </a:rPr>
              <a:t>Nel caso </a:t>
            </a:r>
            <a:r>
              <a:rPr lang="it-IT" sz="3000" i="1">
                <a:solidFill>
                  <a:srgbClr val="1F497D"/>
                </a:solidFill>
              </a:rPr>
              <a:t>Avena</a:t>
            </a:r>
            <a:r>
              <a:rPr lang="it-IT" sz="3000">
                <a:solidFill>
                  <a:srgbClr val="1F497D"/>
                </a:solidFill>
              </a:rPr>
              <a:t>, 2004, la CIG aveva ordinato ad USA di riaprire procedimenti penali di condanna a morte di 52 messicani a cui andava garantita l’assistenza consolare. Assistenza del console va garantita a chi è incarcerato o messo in stato di detenzione. I consoli devono poterli incontrare e comunicarvi allo scopo di aiutarli.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587672706"/>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endParaRPr lang="it-IT" sz="3000">
              <a:solidFill>
                <a:srgbClr val="1F497D"/>
              </a:solidFill>
            </a:endParaRPr>
          </a:p>
          <a:p>
            <a:pPr marL="0" indent="0" algn="just">
              <a:buNone/>
            </a:pPr>
            <a:r>
              <a:rPr lang="it-IT" sz="3000">
                <a:solidFill>
                  <a:srgbClr val="1F497D"/>
                </a:solidFill>
              </a:rPr>
              <a:t>Nel caso </a:t>
            </a:r>
            <a:r>
              <a:rPr lang="it-IT" sz="3000" i="1">
                <a:solidFill>
                  <a:srgbClr val="1F497D"/>
                </a:solidFill>
              </a:rPr>
              <a:t>Medellin v. Texas</a:t>
            </a:r>
            <a:r>
              <a:rPr lang="it-IT" sz="3000">
                <a:solidFill>
                  <a:srgbClr val="1F497D"/>
                </a:solidFill>
              </a:rPr>
              <a:t> (2008) la Corte Suprema non ha dato esecuzione dicendo che:</a:t>
            </a:r>
          </a:p>
          <a:p>
            <a:pPr algn="just">
              <a:buFontTx/>
              <a:buChar char="-"/>
            </a:pPr>
            <a:r>
              <a:rPr lang="it-IT" sz="3000">
                <a:solidFill>
                  <a:srgbClr val="1F497D"/>
                </a:solidFill>
              </a:rPr>
              <a:t>art. 94 non è rivolto a corti interne su cui non incombe obbligo di conformità. </a:t>
            </a:r>
          </a:p>
          <a:p>
            <a:pPr algn="just">
              <a:buFontTx/>
              <a:buChar char="-"/>
            </a:pPr>
            <a:r>
              <a:rPr lang="it-IT" sz="3000">
                <a:solidFill>
                  <a:srgbClr val="1F497D"/>
                </a:solidFill>
              </a:rPr>
              <a:t>L’intervento possibile del Consiglio di Sicurezza  conferma che l’esecuzione può essere richiesta solo sul piano internazionale.</a:t>
            </a:r>
          </a:p>
          <a:p>
            <a:pPr algn="just">
              <a:buFontTx/>
              <a:buChar char="-"/>
            </a:pPr>
            <a:r>
              <a:rPr lang="it-IT" sz="3000">
                <a:solidFill>
                  <a:srgbClr val="1F497D"/>
                </a:solidFill>
              </a:rPr>
              <a:t>Le controversie davanti alla Corte e le sue sentenze riguardano Stati e non individui.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104605194"/>
      </p:ext>
    </p:extLst>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endParaRPr lang="it-IT" sz="3000">
              <a:solidFill>
                <a:srgbClr val="1F497D"/>
              </a:solidFill>
            </a:endParaRPr>
          </a:p>
          <a:p>
            <a:pPr marL="0" indent="0" algn="just">
              <a:buNone/>
            </a:pPr>
            <a:r>
              <a:rPr lang="it-IT" sz="3000">
                <a:solidFill>
                  <a:srgbClr val="1F497D"/>
                </a:solidFill>
              </a:rPr>
              <a:t>Esecuzione sul piano interno dipende da peculiarità dell’ordinamento interno.</a:t>
            </a:r>
          </a:p>
          <a:p>
            <a:pPr marL="0" indent="0" algn="just">
              <a:buNone/>
            </a:pPr>
            <a:r>
              <a:rPr lang="it-IT" sz="3000">
                <a:solidFill>
                  <a:srgbClr val="1F497D"/>
                </a:solidFill>
              </a:rPr>
              <a:t>In Italia l’art. 11 Cost potrebbe giocare a favore di questa soluzione. </a:t>
            </a:r>
          </a:p>
          <a:p>
            <a:pPr marL="0" indent="0" algn="just">
              <a:buNone/>
            </a:pPr>
            <a:r>
              <a:rPr lang="it-IT" sz="3000">
                <a:solidFill>
                  <a:srgbClr val="1F497D"/>
                </a:solidFill>
              </a:rPr>
              <a:t>Alcuni giudici infatti dopo la sentenza </a:t>
            </a:r>
            <a:r>
              <a:rPr lang="it-IT" sz="3000" i="1">
                <a:solidFill>
                  <a:srgbClr val="1F497D"/>
                </a:solidFill>
              </a:rPr>
              <a:t>Germania c. Italia</a:t>
            </a:r>
            <a:r>
              <a:rPr lang="it-IT" sz="3000">
                <a:solidFill>
                  <a:srgbClr val="1F497D"/>
                </a:solidFill>
              </a:rPr>
              <a:t> vi hanno dato esecuzione. Altri no e quindi è intervenuto il legislatore con legge 5/2013.</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888093626"/>
      </p:ext>
    </p:extLst>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Corte EDU</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3000" dirty="0">
                <a:solidFill>
                  <a:srgbClr val="1F497D"/>
                </a:solidFill>
              </a:rPr>
              <a:t>Controlla rispetto degli obblighi contenuti in CEDU.</a:t>
            </a:r>
          </a:p>
          <a:p>
            <a:pPr marL="0" indent="0" algn="just">
              <a:buNone/>
            </a:pPr>
            <a:r>
              <a:rPr lang="it-IT" sz="3000" dirty="0">
                <a:solidFill>
                  <a:srgbClr val="1F497D"/>
                </a:solidFill>
              </a:rPr>
              <a:t>Fondamento della giurisdizione sta nella Convenzione (46 Stati parte </a:t>
            </a:r>
            <a:r>
              <a:rPr lang="mr-IN" sz="3000" dirty="0">
                <a:solidFill>
                  <a:srgbClr val="1F497D"/>
                </a:solidFill>
              </a:rPr>
              <a:t>–</a:t>
            </a:r>
            <a:r>
              <a:rPr lang="it-IT" sz="3000" dirty="0">
                <a:solidFill>
                  <a:srgbClr val="1F497D"/>
                </a:solidFill>
              </a:rPr>
              <a:t> redatta in seno al Consiglio d’Europa).</a:t>
            </a:r>
          </a:p>
          <a:p>
            <a:pPr marL="0" indent="0" algn="just">
              <a:buNone/>
            </a:pPr>
            <a:r>
              <a:rPr lang="it-IT" sz="3000" dirty="0">
                <a:solidFill>
                  <a:srgbClr val="1F497D"/>
                </a:solidFill>
              </a:rPr>
              <a:t>Giudici (46) sono scelti da Assemblea Parlamentare del Consiglio d’Europa (in relazione a ciascuna Parte contraente) a maggioranza dei voti tra triadi proposte dalle varie Parti.</a:t>
            </a:r>
          </a:p>
          <a:p>
            <a:pPr marL="0" indent="0" algn="just">
              <a:buNone/>
            </a:pPr>
            <a:r>
              <a:rPr lang="it-IT" sz="3000" dirty="0">
                <a:solidFill>
                  <a:srgbClr val="1F497D"/>
                </a:solidFill>
              </a:rPr>
              <a:t>Diverse formazioni e Grande Camera per casi più difficili su rinvio di Camera semplice o rinvio di una delle parti in lite.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2537641675"/>
      </p:ext>
    </p:ext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Funzione consultiva</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endParaRPr lang="it-IT" sz="3000">
              <a:solidFill>
                <a:srgbClr val="1F497D"/>
              </a:solidFill>
            </a:endParaRPr>
          </a:p>
          <a:p>
            <a:pPr marL="0" indent="0" algn="just">
              <a:buNone/>
            </a:pPr>
            <a:r>
              <a:rPr lang="it-IT" sz="3000">
                <a:solidFill>
                  <a:srgbClr val="1F497D"/>
                </a:solidFill>
              </a:rPr>
              <a:t>Art. 47: su richiesta del Comitato dei Ministri (</a:t>
            </a:r>
            <a:r>
              <a:rPr lang="it-IT" sz="3000" i="1">
                <a:solidFill>
                  <a:srgbClr val="1F497D"/>
                </a:solidFill>
              </a:rPr>
              <a:t>ratione personae</a:t>
            </a:r>
            <a:r>
              <a:rPr lang="it-IT" sz="3000">
                <a:solidFill>
                  <a:srgbClr val="1F497D"/>
                </a:solidFill>
              </a:rPr>
              <a:t>) fornisce pareri consultivi su interpretazione Convenzione o Protocolli, ma non devono riguardare questioni su cui può insistere la funzione contenziosa (</a:t>
            </a:r>
            <a:r>
              <a:rPr lang="it-IT" sz="3000" i="1">
                <a:solidFill>
                  <a:srgbClr val="1F497D"/>
                </a:solidFill>
              </a:rPr>
              <a:t>ratione materiae</a:t>
            </a:r>
            <a:r>
              <a:rPr lang="it-IT" sz="3000">
                <a:solidFill>
                  <a:srgbClr val="1F497D"/>
                </a:solidFill>
              </a:rPr>
              <a:t>). E’ la stessa Corte, tuttavia, a poter decidere se essa può o meno emettere un parere su qualcosa.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4072185597"/>
      </p:ext>
    </p:extLst>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3000">
                <a:solidFill>
                  <a:srgbClr val="1F497D"/>
                </a:solidFill>
              </a:rPr>
              <a:t>Protocollo 16 (in vigore tra 10 Stati tra cui non l’Italia). Funzione consultiva sulla base di un rinvio da parte di più alte giurisdizioni delle Parti contraenti. Questioni di principio relative a interpretazione o applicazione di diritti e libertà nell’ambito di cause già pendenti. Richiesta di parere deve essere motivata e corredata di elementi relativi al contesto. Parere non è vincolante (differenza con CGUE) per giudice remittente. Ragionevolmente sarà comunque una interpretazione rilevante.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166047919"/>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Funzione contenziosa</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2700" dirty="0">
                <a:solidFill>
                  <a:srgbClr val="1F497D"/>
                </a:solidFill>
              </a:rPr>
              <a:t>Ricorsi interstatali </a:t>
            </a:r>
            <a:r>
              <a:rPr lang="it-IT" sz="2700" i="1" dirty="0">
                <a:solidFill>
                  <a:srgbClr val="1F497D"/>
                </a:solidFill>
              </a:rPr>
              <a:t>ex</a:t>
            </a:r>
            <a:r>
              <a:rPr lang="it-IT" sz="2700" dirty="0">
                <a:solidFill>
                  <a:srgbClr val="1F497D"/>
                </a:solidFill>
              </a:rPr>
              <a:t> art. 33: qualunque inosservanza della Convenzione o dei Protocolli può essere rimessa alla Corte. </a:t>
            </a:r>
          </a:p>
          <a:p>
            <a:pPr marL="0" indent="0" algn="just">
              <a:buNone/>
            </a:pPr>
            <a:r>
              <a:rPr lang="it-IT" sz="2700" dirty="0">
                <a:solidFill>
                  <a:srgbClr val="1F497D"/>
                </a:solidFill>
              </a:rPr>
              <a:t>Art. 34: diritto di azione a ogni persona, ONG o gruppo di privati che sostengano di essere vittime di una violazione della Convenzione. </a:t>
            </a:r>
          </a:p>
          <a:p>
            <a:pPr marL="0" indent="0" algn="just">
              <a:buNone/>
            </a:pPr>
            <a:r>
              <a:rPr lang="it-IT" sz="2700" dirty="0">
                <a:solidFill>
                  <a:srgbClr val="1F497D"/>
                </a:solidFill>
              </a:rPr>
              <a:t>Previo esaurimento dei ricorsi interni e entro quattro mesi dalla data della decisione definitiva (prima sei, Protocollo 15). </a:t>
            </a:r>
          </a:p>
          <a:p>
            <a:pPr marL="0" indent="0" algn="just">
              <a:buNone/>
            </a:pPr>
            <a:r>
              <a:rPr lang="it-IT" sz="2700" dirty="0">
                <a:solidFill>
                  <a:srgbClr val="1F497D"/>
                </a:solidFill>
              </a:rPr>
              <a:t>Ricorso non deve essere uguale a uno già presentato né manifestamente infondato o inammissibile o incompatibile con la Convenzione.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906539058"/>
      </p:ext>
    </p:extLst>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Previo esaurimento ricorsi interni</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endParaRPr lang="it-IT" sz="3000" dirty="0">
              <a:solidFill>
                <a:srgbClr val="1F497D"/>
              </a:solidFill>
            </a:endParaRPr>
          </a:p>
          <a:p>
            <a:pPr marL="0" indent="0" algn="just">
              <a:buNone/>
            </a:pPr>
            <a:r>
              <a:rPr lang="it-IT" sz="3000" dirty="0">
                <a:solidFill>
                  <a:srgbClr val="1F497D"/>
                </a:solidFill>
              </a:rPr>
              <a:t>Espressione del principio di sussidiarietà che ispira la CEDU. </a:t>
            </a:r>
          </a:p>
          <a:p>
            <a:pPr marL="0" indent="0" algn="just">
              <a:buNone/>
            </a:pPr>
            <a:r>
              <a:rPr lang="it-IT" sz="3000" dirty="0">
                <a:solidFill>
                  <a:srgbClr val="1F497D"/>
                </a:solidFill>
              </a:rPr>
              <a:t>Nel caso della protezione diplomatica è un requisito sostanziale: serve a perfezionare la violazione.</a:t>
            </a:r>
          </a:p>
          <a:p>
            <a:pPr marL="0" indent="0" algn="just">
              <a:buNone/>
            </a:pPr>
            <a:r>
              <a:rPr lang="it-IT" sz="3000" dirty="0">
                <a:solidFill>
                  <a:srgbClr val="1F497D"/>
                </a:solidFill>
              </a:rPr>
              <a:t>Nella CEDU è procedurale: l’illecito dello Stato si perfeziona quando è commesso ma il ricorso è presentabile solo quando c’è decisione interna definitiva.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906539058"/>
      </p:ext>
    </p:extLst>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a:solidFill>
                  <a:srgbClr val="1F497D"/>
                </a:solidFill>
              </a:rPr>
              <a:t>Esecuzione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2600">
                <a:solidFill>
                  <a:srgbClr val="1F497D"/>
                </a:solidFill>
              </a:rPr>
              <a:t>Nell’ordinamento internazionale (art. 46) c’è impegno degli Stati ad adempiere. Esecuzione è sorvegliata dal Comitato dei Ministri. </a:t>
            </a:r>
          </a:p>
          <a:p>
            <a:pPr marL="0" indent="0" algn="just">
              <a:buNone/>
            </a:pPr>
            <a:r>
              <a:rPr lang="it-IT" sz="2600">
                <a:solidFill>
                  <a:srgbClr val="1F497D"/>
                </a:solidFill>
              </a:rPr>
              <a:t>Gli Stati vengono condannati al pagamento di una somma come equa riparazione (</a:t>
            </a:r>
            <a:r>
              <a:rPr lang="it-IT" sz="2600" i="1">
                <a:solidFill>
                  <a:srgbClr val="1F497D"/>
                </a:solidFill>
              </a:rPr>
              <a:t>restitutio in integrum</a:t>
            </a:r>
            <a:r>
              <a:rPr lang="it-IT" sz="2600">
                <a:solidFill>
                  <a:srgbClr val="1F497D"/>
                </a:solidFill>
              </a:rPr>
              <a:t>) sempre che nell’ordinamento dello Stato soccombente non si possa porre rimedio alla violazione accertata.</a:t>
            </a:r>
          </a:p>
          <a:p>
            <a:pPr marL="0" indent="0" algn="just">
              <a:buNone/>
            </a:pPr>
            <a:r>
              <a:rPr lang="it-IT" sz="2600">
                <a:solidFill>
                  <a:srgbClr val="1F497D"/>
                </a:solidFill>
              </a:rPr>
              <a:t>Comitato dei ministri può adire la Corte con delibera dei 2/3 per adempimento della sentenza. Questa può constatare violazione e rinviare al Comitato dei ministri per stabilire misure o chiedere di chiudere esame se violazione non c’è.</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906539058"/>
      </p:ext>
    </p:extLst>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p:cNvSpPr>
            <a:spLocks noGrp="1"/>
          </p:cNvSpPr>
          <p:nvPr>
            <p:ph idx="1"/>
          </p:nvPr>
        </p:nvSpPr>
        <p:spPr>
          <a:xfrm>
            <a:off x="471005" y="1069797"/>
            <a:ext cx="8229600" cy="5221316"/>
          </a:xfrm>
        </p:spPr>
        <p:txBody>
          <a:bodyPr>
            <a:noAutofit/>
          </a:bodyPr>
          <a:lstStyle/>
          <a:p>
            <a:pPr marL="0" indent="0" algn="just">
              <a:buNone/>
            </a:pPr>
            <a:r>
              <a:rPr lang="it-IT" sz="2700" dirty="0">
                <a:solidFill>
                  <a:srgbClr val="1F497D"/>
                </a:solidFill>
              </a:rPr>
              <a:t>Negli ordinamenti interni si può avere rinnovazione dei giudizi contrari alla CEDU. Questo è la conseguenza naturale del necessario giudicato interno prima del ricorso alla CEDU.</a:t>
            </a:r>
          </a:p>
          <a:p>
            <a:pPr marL="0" indent="0" algn="just">
              <a:buNone/>
            </a:pPr>
            <a:r>
              <a:rPr lang="it-IT" sz="2700" dirty="0">
                <a:solidFill>
                  <a:srgbClr val="1F497D"/>
                </a:solidFill>
              </a:rPr>
              <a:t>Procedura chiesta dal Comitato dei Ministri nel 2000 con raccomandazione.</a:t>
            </a:r>
          </a:p>
          <a:p>
            <a:pPr marL="0" indent="0" algn="just">
              <a:buNone/>
            </a:pPr>
            <a:r>
              <a:rPr lang="it-IT" sz="2700" dirty="0">
                <a:solidFill>
                  <a:srgbClr val="1F497D"/>
                </a:solidFill>
              </a:rPr>
              <a:t>Nel diritto penale è prassi consolidata. </a:t>
            </a:r>
          </a:p>
          <a:p>
            <a:pPr marL="0" indent="0" algn="just">
              <a:buNone/>
            </a:pPr>
            <a:r>
              <a:rPr lang="it-IT" sz="2700" dirty="0">
                <a:solidFill>
                  <a:srgbClr val="1F497D"/>
                </a:solidFill>
              </a:rPr>
              <a:t>In Italia sentenza additiva di principio Corte Cost. (113/2011): giudicato penale è rescindibile per contrasto con </a:t>
            </a:r>
            <a:r>
              <a:rPr lang="it-IT" sz="2700" i="1" dirty="0" err="1">
                <a:solidFill>
                  <a:srgbClr val="1F497D"/>
                </a:solidFill>
              </a:rPr>
              <a:t>decisum</a:t>
            </a:r>
            <a:r>
              <a:rPr lang="it-IT" sz="2700" dirty="0">
                <a:solidFill>
                  <a:srgbClr val="1F497D"/>
                </a:solidFill>
              </a:rPr>
              <a:t> di Strasburgo. Illiceità art. 630 c.p.p. che non contemplava revisione per contrarietà a sentenza CEDU.</a:t>
            </a:r>
          </a:p>
          <a:p>
            <a:pPr marL="0" indent="0" algn="just">
              <a:buNone/>
            </a:pPr>
            <a:r>
              <a:rPr lang="it-IT" sz="2700" dirty="0">
                <a:solidFill>
                  <a:srgbClr val="1F497D"/>
                </a:solidFill>
              </a:rPr>
              <a:t>Ora: riforma Cartabia, art. 628 </a:t>
            </a:r>
            <a:r>
              <a:rPr lang="it-IT" sz="2700" i="1" dirty="0">
                <a:solidFill>
                  <a:srgbClr val="1F497D"/>
                </a:solidFill>
              </a:rPr>
              <a:t>bis </a:t>
            </a:r>
            <a:r>
              <a:rPr lang="it-IT" sz="2700" dirty="0">
                <a:solidFill>
                  <a:srgbClr val="1F497D"/>
                </a:solidFill>
              </a:rPr>
              <a:t>c.p.p.</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3906539058"/>
      </p:ext>
    </p:extLst>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8FCD3-D949-FA46-0991-AD92F3413DCB}"/>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3BAA3A81-3DFE-8203-92CB-F3381140F30F}"/>
              </a:ext>
            </a:extLst>
          </p:cNvPr>
          <p:cNvSpPr>
            <a:spLocks noGrp="1"/>
          </p:cNvSpPr>
          <p:nvPr>
            <p:ph type="title"/>
          </p:nvPr>
        </p:nvSpPr>
        <p:spPr/>
        <p:txBody>
          <a:bodyPr>
            <a:normAutofit/>
          </a:bodyPr>
          <a:lstStyle/>
          <a:p>
            <a:r>
              <a:rPr lang="mr-IN">
                <a:solidFill>
                  <a:srgbClr val="1F497D"/>
                </a:solidFill>
              </a:rPr>
              <a:t>…</a:t>
            </a:r>
            <a:r>
              <a:rPr lang="it-IT">
                <a:solidFill>
                  <a:srgbClr val="1F497D"/>
                </a:solidFill>
              </a:rPr>
              <a:t>segue</a:t>
            </a:r>
          </a:p>
        </p:txBody>
      </p:sp>
      <p:sp>
        <p:nvSpPr>
          <p:cNvPr id="3" name="Segnaposto contenuto 2">
            <a:extLst>
              <a:ext uri="{FF2B5EF4-FFF2-40B4-BE49-F238E27FC236}">
                <a16:creationId xmlns:a16="http://schemas.microsoft.com/office/drawing/2014/main" id="{635AA23F-01BE-0950-6A78-0009D892E0FF}"/>
              </a:ext>
            </a:extLst>
          </p:cNvPr>
          <p:cNvSpPr>
            <a:spLocks noGrp="1"/>
          </p:cNvSpPr>
          <p:nvPr>
            <p:ph idx="1"/>
          </p:nvPr>
        </p:nvSpPr>
        <p:spPr>
          <a:xfrm>
            <a:off x="471005" y="1069797"/>
            <a:ext cx="8229600" cy="5221316"/>
          </a:xfrm>
        </p:spPr>
        <p:txBody>
          <a:bodyPr>
            <a:noAutofit/>
          </a:bodyPr>
          <a:lstStyle/>
          <a:p>
            <a:pPr marL="0" indent="0" algn="just">
              <a:buNone/>
            </a:pPr>
            <a:r>
              <a:rPr lang="it-IT" sz="2700" dirty="0">
                <a:solidFill>
                  <a:srgbClr val="1F497D"/>
                </a:solidFill>
              </a:rPr>
              <a:t>Per i processi civili, art. 391 </a:t>
            </a:r>
            <a:r>
              <a:rPr lang="it-IT" sz="2700" i="1" dirty="0">
                <a:solidFill>
                  <a:srgbClr val="1F497D"/>
                </a:solidFill>
              </a:rPr>
              <a:t>quater </a:t>
            </a:r>
            <a:r>
              <a:rPr lang="it-IT" sz="2700" dirty="0">
                <a:solidFill>
                  <a:srgbClr val="1F497D"/>
                </a:solidFill>
              </a:rPr>
              <a:t>c.p.c. (aggiunto sempre con riforma Cartabia).</a:t>
            </a:r>
          </a:p>
          <a:p>
            <a:pPr marL="0" indent="0" algn="just">
              <a:buNone/>
            </a:pPr>
            <a:endParaRPr lang="it-IT" sz="2700" dirty="0">
              <a:solidFill>
                <a:srgbClr val="1F497D"/>
              </a:solidFill>
            </a:endParaRPr>
          </a:p>
          <a:p>
            <a:pPr marL="0" indent="0" algn="just">
              <a:buNone/>
            </a:pPr>
            <a:r>
              <a:rPr lang="it-IT" sz="2700" dirty="0">
                <a:solidFill>
                  <a:srgbClr val="1F497D"/>
                </a:solidFill>
              </a:rPr>
              <a:t>Il giudicato civile, dichiarato dalla Corte EDU contrario alla Convenzione europea, può essere impugnato per revocazione se ricorrono cumulativamente due condizioni: «1. La violazione accertata dalla Corte […] ha pregiudicato un diritto di stato della persona; [e] 2. L’equa indennità eventualmente accordata dalla Corte europea ai sensi dell’art. 41 </a:t>
            </a:r>
            <a:r>
              <a:rPr lang="it-IT" sz="2700">
                <a:solidFill>
                  <a:srgbClr val="1F497D"/>
                </a:solidFill>
              </a:rPr>
              <a:t>della Convenzione non </a:t>
            </a:r>
            <a:r>
              <a:rPr lang="it-IT" sz="2700" dirty="0">
                <a:solidFill>
                  <a:srgbClr val="1F497D"/>
                </a:solidFill>
              </a:rPr>
              <a:t>è idonea a compensare le conseguenze della violazione».</a:t>
            </a:r>
          </a:p>
        </p:txBody>
      </p:sp>
      <p:cxnSp>
        <p:nvCxnSpPr>
          <p:cNvPr id="4" name="Straight Connector 3">
            <a:extLst>
              <a:ext uri="{FF2B5EF4-FFF2-40B4-BE49-F238E27FC236}">
                <a16:creationId xmlns:a16="http://schemas.microsoft.com/office/drawing/2014/main" id="{729DD598-9856-3F88-0390-EBEE40ACB354}"/>
              </a:ext>
            </a:extLst>
          </p:cNvPr>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a:extLst>
              <a:ext uri="{FF2B5EF4-FFF2-40B4-BE49-F238E27FC236}">
                <a16:creationId xmlns:a16="http://schemas.microsoft.com/office/drawing/2014/main" id="{D81B236B-4329-5C8E-184B-AC619476BE0B}"/>
              </a:ext>
            </a:extLst>
          </p:cNvPr>
          <p:cNvSpPr txBox="1"/>
          <p:nvPr/>
        </p:nvSpPr>
        <p:spPr>
          <a:xfrm>
            <a:off x="-1382382" y="6291113"/>
            <a:ext cx="3679163" cy="400110"/>
          </a:xfrm>
          <a:prstGeom prst="rect">
            <a:avLst/>
          </a:prstGeom>
          <a:noFill/>
        </p:spPr>
        <p:txBody>
          <a:bodyPr wrap="square" rtlCol="0">
            <a:spAutoFit/>
          </a:bodyPr>
          <a:lstStyle/>
          <a:p>
            <a:pPr algn="r"/>
            <a:r>
              <a:rPr lang="it-IT" sz="2000">
                <a:solidFill>
                  <a:schemeClr val="tx1">
                    <a:lumMod val="50000"/>
                    <a:lumOff val="50000"/>
                  </a:schemeClr>
                </a:solidFill>
              </a:rPr>
              <a:t>Giovanni Zarra</a:t>
            </a:r>
          </a:p>
        </p:txBody>
      </p:sp>
      <p:pic>
        <p:nvPicPr>
          <p:cNvPr id="10" name="Picture 5">
            <a:extLst>
              <a:ext uri="{FF2B5EF4-FFF2-40B4-BE49-F238E27FC236}">
                <a16:creationId xmlns:a16="http://schemas.microsoft.com/office/drawing/2014/main" id="{6A289E83-C79B-6B3E-E9D7-A01C381106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a:extLst>
              <a:ext uri="{FF2B5EF4-FFF2-40B4-BE49-F238E27FC236}">
                <a16:creationId xmlns:a16="http://schemas.microsoft.com/office/drawing/2014/main" id="{AD9E0416-845E-786E-DC15-7C58B7531676}"/>
              </a:ext>
            </a:extLst>
          </p:cNvPr>
          <p:cNvSpPr txBox="1"/>
          <p:nvPr/>
        </p:nvSpPr>
        <p:spPr>
          <a:xfrm>
            <a:off x="4352673" y="5963828"/>
            <a:ext cx="4334127" cy="707886"/>
          </a:xfrm>
          <a:prstGeom prst="rect">
            <a:avLst/>
          </a:prstGeom>
          <a:noFill/>
        </p:spPr>
        <p:txBody>
          <a:bodyPr wrap="square" rtlCol="0">
            <a:spAutoFit/>
          </a:bodyPr>
          <a:lstStyle/>
          <a:p>
            <a:pPr algn="r"/>
            <a:endParaRPr lang="it-IT" sz="2000">
              <a:solidFill>
                <a:schemeClr val="bg1">
                  <a:lumMod val="50000"/>
                </a:schemeClr>
              </a:solidFill>
            </a:endParaRPr>
          </a:p>
          <a:p>
            <a:pPr algn="r"/>
            <a:r>
              <a:rPr lang="it-IT" sz="2000">
                <a:solidFill>
                  <a:schemeClr val="bg1">
                    <a:lumMod val="50000"/>
                  </a:schemeClr>
                </a:solidFill>
              </a:rPr>
              <a:t>Corso di diritto internazionale</a:t>
            </a:r>
          </a:p>
        </p:txBody>
      </p:sp>
    </p:spTree>
    <p:extLst>
      <p:ext uri="{BB962C8B-B14F-4D97-AF65-F5344CB8AC3E}">
        <p14:creationId xmlns:p14="http://schemas.microsoft.com/office/powerpoint/2010/main" val="1477075043"/>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descr="the-end.jpg"/>
          <p:cNvPicPr>
            <a:picLocks noGrp="1" noChangeAspect="1"/>
          </p:cNvPicPr>
          <p:nvPr>
            <p:ph idx="1"/>
          </p:nvPr>
        </p:nvPicPr>
        <p:blipFill>
          <a:blip r:embed="rId2">
            <a:extLst>
              <a:ext uri="{28A0092B-C50C-407E-A947-70E740481C1C}">
                <a14:useLocalDpi xmlns:a14="http://schemas.microsoft.com/office/drawing/2010/main" val="0"/>
              </a:ext>
            </a:extLst>
          </a:blip>
          <a:srcRect l="5324" r="5324"/>
          <a:stretch>
            <a:fillRect/>
          </a:stretch>
        </p:blipFill>
        <p:spPr>
          <a:xfrm>
            <a:off x="0" y="0"/>
            <a:ext cx="9144000" cy="6857999"/>
          </a:xfrm>
        </p:spPr>
      </p:pic>
      <p:pic>
        <p:nvPicPr>
          <p:cNvPr id="3" name="Segnaposto contenuto 5" descr="thats-all-folks-7172-400x250.jpg"/>
          <p:cNvPicPr>
            <a:picLocks noChangeAspect="1"/>
          </p:cNvPicPr>
          <p:nvPr/>
        </p:nvPicPr>
        <p:blipFill>
          <a:blip r:embed="rId3">
            <a:extLst>
              <a:ext uri="{28A0092B-C50C-407E-A947-70E740481C1C}">
                <a14:useLocalDpi xmlns:a14="http://schemas.microsoft.com/office/drawing/2010/main" val="0"/>
              </a:ext>
            </a:extLst>
          </a:blip>
          <a:srcRect t="2593" b="2593"/>
          <a:stretch>
            <a:fillRect/>
          </a:stretch>
        </p:blipFill>
        <p:spPr>
          <a:xfrm>
            <a:off x="0" y="0"/>
            <a:ext cx="9144000" cy="6858000"/>
          </a:xfrm>
          <a:prstGeom prst="rect">
            <a:avLst/>
          </a:prstGeom>
        </p:spPr>
      </p:pic>
    </p:spTree>
    <p:extLst>
      <p:ext uri="{BB962C8B-B14F-4D97-AF65-F5344CB8AC3E}">
        <p14:creationId xmlns:p14="http://schemas.microsoft.com/office/powerpoint/2010/main" val="204676140"/>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22631.0"/>
  <p:tag name="AS_RELEASE_DATE" val="2018.09.12"/>
  <p:tag name="AS_TITLE" val="Aspose.Slides for .NET 4.0"/>
  <p:tag name="AS_VERSION" val="18.9"/>
</p:tagLst>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62</TotalTime>
  <Words>4215</Words>
  <Application>Microsoft Office PowerPoint</Application>
  <PresentationFormat>Presentazione su schermo (4:3)</PresentationFormat>
  <Paragraphs>412</Paragraphs>
  <Slides>60</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60</vt:i4>
      </vt:variant>
    </vt:vector>
  </HeadingPairs>
  <TitlesOfParts>
    <vt:vector size="63" baseType="lpstr">
      <vt:lpstr>Arial</vt:lpstr>
      <vt:lpstr>Calibri</vt:lpstr>
      <vt:lpstr>Tema di Office</vt:lpstr>
      <vt:lpstr>La soluzione delle  controversie internazionali</vt:lpstr>
      <vt:lpstr>Temi di oggi</vt:lpstr>
      <vt:lpstr>Obbligo di risoluzione pacifica</vt:lpstr>
      <vt:lpstr>…segue</vt:lpstr>
      <vt:lpstr>…segue</vt:lpstr>
      <vt:lpstr>Nozione di controversia</vt:lpstr>
      <vt:lpstr>…segue</vt:lpstr>
      <vt:lpstr>…segue</vt:lpstr>
      <vt:lpstr>…segue</vt:lpstr>
      <vt:lpstr>Controversie giuridiche e politiche</vt:lpstr>
      <vt:lpstr>Estinzione v. soluzione</vt:lpstr>
      <vt:lpstr>Accordo: mezzi diplomatici</vt:lpstr>
      <vt:lpstr>…segue</vt:lpstr>
      <vt:lpstr>…segue</vt:lpstr>
      <vt:lpstr>…segue</vt:lpstr>
      <vt:lpstr>…segue</vt:lpstr>
      <vt:lpstr>Negoziati</vt:lpstr>
      <vt:lpstr>…segue</vt:lpstr>
      <vt:lpstr>Negoziato indotto: buoni uffici</vt:lpstr>
      <vt:lpstr>Negoziato indotto: mediazione</vt:lpstr>
      <vt:lpstr>…segue</vt:lpstr>
      <vt:lpstr>Inchiesta</vt:lpstr>
      <vt:lpstr>Conciliazione</vt:lpstr>
      <vt:lpstr>…segue</vt:lpstr>
      <vt:lpstr>…segue</vt:lpstr>
      <vt:lpstr>…segue</vt:lpstr>
      <vt:lpstr>…segue</vt:lpstr>
      <vt:lpstr>Giurisdizione internazionale</vt:lpstr>
      <vt:lpstr>…segue</vt:lpstr>
      <vt:lpstr>…segue</vt:lpstr>
      <vt:lpstr>…segue</vt:lpstr>
      <vt:lpstr>Sentenza internazionale. Nozione</vt:lpstr>
      <vt:lpstr>…segue</vt:lpstr>
      <vt:lpstr>…segue</vt:lpstr>
      <vt:lpstr>…segue</vt:lpstr>
      <vt:lpstr>…segue</vt:lpstr>
      <vt:lpstr>…segue</vt:lpstr>
      <vt:lpstr>…segue</vt:lpstr>
      <vt:lpstr>…segue</vt:lpstr>
      <vt:lpstr>Soluzione</vt:lpstr>
      <vt:lpstr>Legittimazione ad agire</vt:lpstr>
      <vt:lpstr>…segue</vt:lpstr>
      <vt:lpstr>Corte Internazionale di Giustizia</vt:lpstr>
      <vt:lpstr>…segue</vt:lpstr>
      <vt:lpstr>Funzione contenziosa</vt:lpstr>
      <vt:lpstr>Esecuzione</vt:lpstr>
      <vt:lpstr>…segue</vt:lpstr>
      <vt:lpstr>…segue</vt:lpstr>
      <vt:lpstr>Sentenza in ordinamenti interni</vt:lpstr>
      <vt:lpstr>…segue</vt:lpstr>
      <vt:lpstr>…segue</vt:lpstr>
      <vt:lpstr>Corte EDU</vt:lpstr>
      <vt:lpstr>Funzione consultiva</vt:lpstr>
      <vt:lpstr>…segue</vt:lpstr>
      <vt:lpstr>Funzione contenziosa</vt:lpstr>
      <vt:lpstr>Previo esaurimento ricorsi interni</vt:lpstr>
      <vt:lpstr>Esecuzione</vt:lpstr>
      <vt:lpstr>…segue</vt:lpstr>
      <vt:lpstr>…segue</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Giuliana Lampo</cp:lastModifiedBy>
  <cp:revision>1</cp:revision>
  <dcterms:created xsi:type="dcterms:W3CDTF">2025-11-03T13:00:13Z</dcterms:created>
  <dcterms:modified xsi:type="dcterms:W3CDTF">2025-11-04T15:58:18Z</dcterms:modified>
</cp:coreProperties>
</file>