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351" r:id="rId3"/>
    <p:sldId id="259" r:id="rId4"/>
    <p:sldId id="382" r:id="rId5"/>
    <p:sldId id="394" r:id="rId6"/>
    <p:sldId id="354" r:id="rId7"/>
    <p:sldId id="260" r:id="rId8"/>
    <p:sldId id="328" r:id="rId9"/>
    <p:sldId id="261" r:id="rId10"/>
    <p:sldId id="387" r:id="rId11"/>
    <p:sldId id="388" r:id="rId12"/>
    <p:sldId id="372" r:id="rId13"/>
    <p:sldId id="311" r:id="rId14"/>
    <p:sldId id="389" r:id="rId15"/>
    <p:sldId id="390" r:id="rId16"/>
    <p:sldId id="391" r:id="rId17"/>
    <p:sldId id="392" r:id="rId18"/>
    <p:sldId id="383" r:id="rId19"/>
    <p:sldId id="263" r:id="rId20"/>
    <p:sldId id="380" r:id="rId21"/>
    <p:sldId id="329" r:id="rId22"/>
    <p:sldId id="352" r:id="rId23"/>
    <p:sldId id="371" r:id="rId24"/>
    <p:sldId id="370" r:id="rId25"/>
    <p:sldId id="262" r:id="rId26"/>
    <p:sldId id="281" r:id="rId27"/>
    <p:sldId id="385" r:id="rId28"/>
    <p:sldId id="280" r:id="rId29"/>
    <p:sldId id="285" r:id="rId30"/>
    <p:sldId id="358" r:id="rId31"/>
    <p:sldId id="386" r:id="rId32"/>
    <p:sldId id="384" r:id="rId33"/>
    <p:sldId id="381" r:id="rId34"/>
    <p:sldId id="313" r:id="rId35"/>
    <p:sldId id="315" r:id="rId36"/>
    <p:sldId id="316" r:id="rId37"/>
    <p:sldId id="317" r:id="rId38"/>
    <p:sldId id="318" r:id="rId39"/>
    <p:sldId id="319" r:id="rId40"/>
    <p:sldId id="320" r:id="rId41"/>
    <p:sldId id="321" r:id="rId42"/>
    <p:sldId id="322" r:id="rId43"/>
    <p:sldId id="323" r:id="rId44"/>
    <p:sldId id="324" r:id="rId45"/>
    <p:sldId id="325" r:id="rId46"/>
    <p:sldId id="326" r:id="rId47"/>
    <p:sldId id="327" r:id="rId48"/>
    <p:sldId id="395" r:id="rId49"/>
    <p:sldId id="396" r:id="rId50"/>
    <p:sldId id="330" r:id="rId51"/>
    <p:sldId id="331" r:id="rId52"/>
    <p:sldId id="379" r:id="rId53"/>
    <p:sldId id="359" r:id="rId54"/>
    <p:sldId id="360" r:id="rId55"/>
    <p:sldId id="269" r:id="rId56"/>
  </p:sldIdLst>
  <p:sldSz cx="9144000" cy="6858000" type="screen4x3"/>
  <p:notesSz cx="6858000" cy="9144000"/>
  <p:defaultText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94"/>
  </p:normalViewPr>
  <p:slideViewPr>
    <p:cSldViewPr snapToGrid="0" snapToObjects="1">
      <p:cViewPr varScale="1">
        <p:scale>
          <a:sx n="70" d="100"/>
          <a:sy n="70" d="100"/>
        </p:scale>
        <p:origin x="1180" y="3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stile</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23/11/2025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39648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23/11/2025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106698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stile</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Segnaposto data 3"/>
          <p:cNvSpPr>
            <a:spLocks noGrp="1"/>
          </p:cNvSpPr>
          <p:nvPr>
            <p:ph type="dt" sz="half" idx="10"/>
          </p:nvPr>
        </p:nvSpPr>
        <p:spPr/>
        <p:txBody>
          <a:bodyPr/>
          <a:lstStyle/>
          <a:p>
            <a:fld id="{249B2DAF-EFB3-474C-ABAB-93B6A3001F4A}" type="datetimeFigureOut">
              <a:rPr lang="it-IT" smtClean="0"/>
              <a:t>23/11/2025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36879335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nuto 2">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49B2DAF-EFB3-474C-ABAB-93B6A3001F4A}" type="datetimeFigureOut">
              <a:rPr lang="it-IT" smtClean="0"/>
              <a:t>23/11/2025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38360511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stile</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49B2DAF-EFB3-474C-ABAB-93B6A3001F4A}" type="datetimeFigureOut">
              <a:rPr lang="it-IT" smtClean="0"/>
              <a:t>23/11/2025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14846155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data 2"/>
          <p:cNvSpPr>
            <a:spLocks noGrp="1"/>
          </p:cNvSpPr>
          <p:nvPr>
            <p:ph type="dt" sz="half" idx="10"/>
          </p:nvPr>
        </p:nvSpPr>
        <p:spPr/>
        <p:txBody>
          <a:bodyPr/>
          <a:lstStyle/>
          <a:p>
            <a:fld id="{249B2DAF-EFB3-474C-ABAB-93B6A3001F4A}" type="datetimeFigureOut">
              <a:rPr lang="it-IT" smtClean="0"/>
              <a:t>23/11/2025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2745712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o">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49B2DAF-EFB3-474C-ABAB-93B6A3001F4A}" type="datetimeFigureOut">
              <a:rPr lang="it-IT" smtClean="0"/>
              <a:t>23/11/2025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6891507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stile</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23/11/2025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10436197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stile</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Segnaposto data 4"/>
          <p:cNvSpPr>
            <a:spLocks noGrp="1"/>
          </p:cNvSpPr>
          <p:nvPr>
            <p:ph type="dt" sz="half" idx="10"/>
          </p:nvPr>
        </p:nvSpPr>
        <p:spPr/>
        <p:txBody>
          <a:bodyPr/>
          <a:lstStyle/>
          <a:p>
            <a:fld id="{249B2DAF-EFB3-474C-ABAB-93B6A3001F4A}" type="datetimeFigureOut">
              <a:rPr lang="it-IT" smtClean="0"/>
              <a:t>23/11/2025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41811100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stile</a:t>
            </a:r>
          </a:p>
        </p:txBody>
      </p:sp>
      <p:sp>
        <p:nvSpPr>
          <p:cNvPr id="3" name="Segnaposto testo verticale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23/11/2025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42855945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verticale e testo">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stile</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49B2DAF-EFB3-474C-ABAB-93B6A3001F4A}" type="datetimeFigureOut">
              <a:rPr lang="it-IT" smtClean="0"/>
              <a:t>23/11/2025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2981D8E1-1925-ED44-87C3-A42D33C0E78D}" type="slidenum">
              <a:rPr lang="it-IT" smtClean="0"/>
              <a:t>‹#›</a:t>
            </a:fld>
            <a:endParaRPr lang="it-IT"/>
          </a:p>
        </p:txBody>
      </p:sp>
    </p:spTree>
    <p:extLst>
      <p:ext uri="{BB962C8B-B14F-4D97-AF65-F5344CB8AC3E}">
        <p14:creationId xmlns:p14="http://schemas.microsoft.com/office/powerpoint/2010/main" val="2796838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stile</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49B2DAF-EFB3-474C-ABAB-93B6A3001F4A}" type="datetimeFigureOut">
              <a:rPr lang="it-IT" smtClean="0"/>
              <a:t>23/11/2025</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81D8E1-1925-ED44-87C3-A42D33C0E78D}" type="slidenum">
              <a:rPr lang="it-IT" smtClean="0"/>
              <a:t>‹#›</a:t>
            </a:fld>
            <a:endParaRPr lang="it-IT"/>
          </a:p>
        </p:txBody>
      </p:sp>
    </p:spTree>
    <p:extLst>
      <p:ext uri="{BB962C8B-B14F-4D97-AF65-F5344CB8AC3E}">
        <p14:creationId xmlns:p14="http://schemas.microsoft.com/office/powerpoint/2010/main" val="40178387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it-IT"/>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605645" y="1799254"/>
            <a:ext cx="8283744" cy="2780684"/>
          </a:xfrm>
        </p:spPr>
        <p:txBody>
          <a:bodyPr>
            <a:normAutofit/>
          </a:bodyPr>
          <a:lstStyle/>
          <a:p>
            <a:r>
              <a:rPr lang="it-IT" dirty="0">
                <a:solidFill>
                  <a:schemeClr val="tx2"/>
                </a:solidFill>
              </a:rPr>
              <a:t>Diritto internazionale privato:</a:t>
            </a:r>
            <a:br>
              <a:rPr lang="it-IT" dirty="0">
                <a:solidFill>
                  <a:schemeClr val="tx2"/>
                </a:solidFill>
              </a:rPr>
            </a:br>
            <a:r>
              <a:rPr lang="it-IT" dirty="0">
                <a:solidFill>
                  <a:schemeClr val="tx2"/>
                </a:solidFill>
              </a:rPr>
              <a:t>profili generali</a:t>
            </a:r>
            <a:endParaRPr lang="it-IT" sz="3600" dirty="0">
              <a:solidFill>
                <a:schemeClr val="tx2"/>
              </a:solidFill>
            </a:endParaRPr>
          </a:p>
        </p:txBody>
      </p:sp>
      <p:sp>
        <p:nvSpPr>
          <p:cNvPr id="3" name="Sottotitolo 2"/>
          <p:cNvSpPr>
            <a:spLocks noGrp="1"/>
          </p:cNvSpPr>
          <p:nvPr>
            <p:ph type="subTitle" idx="1"/>
          </p:nvPr>
        </p:nvSpPr>
        <p:spPr>
          <a:xfrm>
            <a:off x="1388094" y="4579938"/>
            <a:ext cx="6400800" cy="1284580"/>
          </a:xfrm>
        </p:spPr>
        <p:txBody>
          <a:bodyPr>
            <a:normAutofit/>
          </a:bodyPr>
          <a:lstStyle/>
          <a:p>
            <a:r>
              <a:rPr lang="it-IT" dirty="0"/>
              <a:t>Giovanni Zarra</a:t>
            </a:r>
            <a:br>
              <a:rPr lang="it-IT" dirty="0"/>
            </a:br>
            <a:endParaRPr lang="it-IT" sz="2000" i="1" dirty="0"/>
          </a:p>
        </p:txBody>
      </p:sp>
      <p:pic>
        <p:nvPicPr>
          <p:cNvPr id="4" name="Immagine 3" descr="stemma_e_scritta_federicoii_vettoriale_2-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5584" y="325136"/>
            <a:ext cx="6693310" cy="1246147"/>
          </a:xfrm>
          <a:prstGeom prst="rect">
            <a:avLst/>
          </a:prstGeom>
        </p:spPr>
      </p:pic>
      <p:sp>
        <p:nvSpPr>
          <p:cNvPr id="5" name="CasellaDiTesto 4"/>
          <p:cNvSpPr txBox="1"/>
          <p:nvPr/>
        </p:nvSpPr>
        <p:spPr>
          <a:xfrm>
            <a:off x="1095584" y="5326851"/>
            <a:ext cx="7382459" cy="707886"/>
          </a:xfrm>
          <a:prstGeom prst="rect">
            <a:avLst/>
          </a:prstGeom>
          <a:noFill/>
        </p:spPr>
        <p:txBody>
          <a:bodyPr wrap="square" rtlCol="0">
            <a:spAutoFit/>
          </a:bodyPr>
          <a:lstStyle/>
          <a:p>
            <a:pPr algn="r"/>
            <a:r>
              <a:rPr lang="it-IT" sz="2000" dirty="0">
                <a:solidFill>
                  <a:schemeClr val="bg1">
                    <a:lumMod val="50000"/>
                  </a:schemeClr>
                </a:solidFill>
              </a:rPr>
              <a:t>Corso di diritto internazionale – </a:t>
            </a:r>
          </a:p>
          <a:p>
            <a:pPr algn="r"/>
            <a:r>
              <a:rPr lang="it-IT" sz="2000" dirty="0">
                <a:solidFill>
                  <a:schemeClr val="bg1">
                    <a:lumMod val="50000"/>
                  </a:schemeClr>
                </a:solidFill>
              </a:rPr>
              <a:t>Introduzione al diritto internazionale privato</a:t>
            </a: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37461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Temi di oggi</a:t>
            </a:r>
          </a:p>
        </p:txBody>
      </p:sp>
      <p:sp>
        <p:nvSpPr>
          <p:cNvPr id="5" name="Segnaposto contenuto 4"/>
          <p:cNvSpPr>
            <a:spLocks noGrp="1"/>
          </p:cNvSpPr>
          <p:nvPr>
            <p:ph idx="1"/>
          </p:nvPr>
        </p:nvSpPr>
        <p:spPr>
          <a:xfrm>
            <a:off x="457200" y="1417638"/>
            <a:ext cx="8229600" cy="4889970"/>
          </a:xfrm>
        </p:spPr>
        <p:txBody>
          <a:bodyPr>
            <a:normAutofit fontScale="92500" lnSpcReduction="20000"/>
          </a:bodyPr>
          <a:lstStyle/>
          <a:p>
            <a:pPr algn="just">
              <a:buFontTx/>
              <a:buChar char="-"/>
            </a:pPr>
            <a:r>
              <a:rPr lang="it-IT" dirty="0">
                <a:solidFill>
                  <a:srgbClr val="1F497D"/>
                </a:solidFill>
              </a:rPr>
              <a:t>Il diritto internazionale privato: concetti</a:t>
            </a:r>
          </a:p>
          <a:p>
            <a:pPr algn="just">
              <a:buFontTx/>
              <a:buChar char="-"/>
            </a:pPr>
            <a:r>
              <a:rPr lang="it-IT" dirty="0">
                <a:solidFill>
                  <a:srgbClr val="1F497D"/>
                </a:solidFill>
              </a:rPr>
              <a:t>Le funzioni e la non neutralità del diritto internazionale privato</a:t>
            </a:r>
          </a:p>
          <a:p>
            <a:pPr algn="just">
              <a:buFontTx/>
              <a:buChar char="-"/>
            </a:pPr>
            <a:r>
              <a:rPr lang="it-IT" dirty="0">
                <a:solidFill>
                  <a:srgbClr val="1F497D"/>
                </a:solidFill>
              </a:rPr>
              <a:t>La norma di diritto internazionale privato</a:t>
            </a:r>
          </a:p>
          <a:p>
            <a:pPr algn="just">
              <a:buFontTx/>
              <a:buChar char="-"/>
            </a:pPr>
            <a:r>
              <a:rPr lang="it-IT" dirty="0">
                <a:solidFill>
                  <a:srgbClr val="1F497D"/>
                </a:solidFill>
              </a:rPr>
              <a:t>Il problema della qualificazione</a:t>
            </a:r>
          </a:p>
          <a:p>
            <a:pPr algn="just">
              <a:buFontTx/>
              <a:buChar char="-"/>
            </a:pPr>
            <a:r>
              <a:rPr lang="it-IT" dirty="0">
                <a:solidFill>
                  <a:srgbClr val="1F497D"/>
                </a:solidFill>
              </a:rPr>
              <a:t>I criteri di collegamento</a:t>
            </a:r>
          </a:p>
          <a:p>
            <a:pPr algn="just">
              <a:buFontTx/>
              <a:buChar char="-"/>
            </a:pPr>
            <a:r>
              <a:rPr lang="it-IT" dirty="0">
                <a:solidFill>
                  <a:srgbClr val="1F497D"/>
                </a:solidFill>
              </a:rPr>
              <a:t>Le questioni preliminari</a:t>
            </a:r>
          </a:p>
          <a:p>
            <a:pPr algn="just">
              <a:buFontTx/>
              <a:buChar char="-"/>
            </a:pPr>
            <a:r>
              <a:rPr lang="it-IT" dirty="0">
                <a:solidFill>
                  <a:srgbClr val="1F497D"/>
                </a:solidFill>
              </a:rPr>
              <a:t>Il rinvio</a:t>
            </a:r>
          </a:p>
          <a:p>
            <a:pPr algn="just">
              <a:buFontTx/>
              <a:buChar char="-"/>
            </a:pPr>
            <a:r>
              <a:rPr lang="it-IT" dirty="0">
                <a:solidFill>
                  <a:srgbClr val="1F497D"/>
                </a:solidFill>
              </a:rPr>
              <a:t>Conoscenza, interpretazione e applicazione del diritto straniero</a:t>
            </a:r>
          </a:p>
          <a:p>
            <a:pPr algn="just">
              <a:buFontTx/>
              <a:buChar char="-"/>
            </a:pPr>
            <a:r>
              <a:rPr lang="it-IT" dirty="0">
                <a:solidFill>
                  <a:srgbClr val="1F497D"/>
                </a:solidFill>
              </a:rPr>
              <a:t>Le norme di applicazione necessaria</a:t>
            </a:r>
          </a:p>
          <a:p>
            <a:pPr marL="0" indent="0" algn="just">
              <a:buNone/>
            </a:pPr>
            <a:endParaRPr lang="it-IT" dirty="0">
              <a:solidFill>
                <a:srgbClr val="1F497D"/>
              </a:solidFill>
            </a:endParaRPr>
          </a:p>
        </p:txBody>
      </p:sp>
      <p:cxnSp>
        <p:nvCxnSpPr>
          <p:cNvPr id="7" name="Straight Connector 6"/>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10" name="CasellaDiTesto 4"/>
          <p:cNvSpPr txBox="1"/>
          <p:nvPr/>
        </p:nvSpPr>
        <p:spPr>
          <a:xfrm>
            <a:off x="-1382382" y="6307608"/>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2637476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Introduzione</a:t>
            </a:r>
          </a:p>
        </p:txBody>
      </p:sp>
      <p:sp>
        <p:nvSpPr>
          <p:cNvPr id="3" name="Segnaposto contenuto 2"/>
          <p:cNvSpPr>
            <a:spLocks noGrp="1"/>
          </p:cNvSpPr>
          <p:nvPr>
            <p:ph idx="1"/>
          </p:nvPr>
        </p:nvSpPr>
        <p:spPr>
          <a:xfrm>
            <a:off x="457200" y="1108238"/>
            <a:ext cx="8229600" cy="5259019"/>
          </a:xfrm>
        </p:spPr>
        <p:txBody>
          <a:bodyPr>
            <a:normAutofit/>
          </a:bodyPr>
          <a:lstStyle/>
          <a:p>
            <a:pPr marL="0" indent="0" algn="just">
              <a:buNone/>
            </a:pPr>
            <a:r>
              <a:rPr lang="it-IT" dirty="0">
                <a:solidFill>
                  <a:srgbClr val="1F497D"/>
                </a:solidFill>
              </a:rPr>
              <a:t>Mondo globalizzato. Situazioni e rapporti giuridici non si collocano esclusivamente all’interno di un ordinamento ma contengono uno o più elementi di «estraneità» rispetto ad esso.</a:t>
            </a:r>
          </a:p>
          <a:p>
            <a:pPr marL="0" indent="0" algn="just">
              <a:buNone/>
            </a:pPr>
            <a:r>
              <a:rPr lang="it-IT" dirty="0">
                <a:solidFill>
                  <a:srgbClr val="1F497D"/>
                </a:solidFill>
              </a:rPr>
              <a:t>Questa situazione può portare a valutare se la legge dello Stato il cui giudice è stato adito (c.d. «</a:t>
            </a:r>
            <a:r>
              <a:rPr lang="it-IT" i="1" dirty="0">
                <a:solidFill>
                  <a:srgbClr val="1F497D"/>
                </a:solidFill>
              </a:rPr>
              <a:t>lex fori</a:t>
            </a:r>
            <a:r>
              <a:rPr lang="it-IT" dirty="0">
                <a:solidFill>
                  <a:srgbClr val="1F497D"/>
                </a:solidFill>
              </a:rPr>
              <a:t>») debba essere applicata al caso o debba ricorrersi ad un altro sistema di diritto.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768363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a:bodyPr>
          <a:lstStyle/>
          <a:p>
            <a:pPr algn="just"/>
            <a:r>
              <a:rPr lang="it-IT" dirty="0">
                <a:solidFill>
                  <a:srgbClr val="1F497D"/>
                </a:solidFill>
              </a:rPr>
              <a:t>Si parla di diritto «internazionale» privato perché la dimensione trascende quella di un singolo Stato. Meglio «transnazionale», da contrapporsi a situazioni puramente interne.</a:t>
            </a:r>
          </a:p>
          <a:p>
            <a:pPr algn="just"/>
            <a:r>
              <a:rPr lang="it-IT" dirty="0">
                <a:solidFill>
                  <a:srgbClr val="1F497D"/>
                </a:solidFill>
              </a:rPr>
              <a:t> Si parla di diritto internazionale «privato» perché riguarda rapporti tra parti private.</a:t>
            </a:r>
          </a:p>
          <a:p>
            <a:pPr algn="just"/>
            <a:r>
              <a:rPr lang="it-IT" dirty="0">
                <a:solidFill>
                  <a:srgbClr val="1F497D"/>
                </a:solidFill>
              </a:rPr>
              <a:t>Diritto internazionale privato in Italia regolato dal legge 218 del 1995, derogata – tuttavia – da Convenzioni internazionali e diritto UE dove esistenti.</a:t>
            </a:r>
          </a:p>
          <a:p>
            <a:pPr marL="0" indent="0" algn="just">
              <a:buNone/>
            </a:pPr>
            <a:endParaRPr lang="it-IT" dirty="0">
              <a:solidFill>
                <a:srgbClr val="1F497D"/>
              </a:solidFill>
            </a:endParaRPr>
          </a:p>
          <a:p>
            <a:pPr algn="just"/>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9156183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solidFill>
                  <a:srgbClr val="1F497D"/>
                </a:solidFill>
              </a:rPr>
              <a:t>Diritto internazionale </a:t>
            </a:r>
            <a:br>
              <a:rPr lang="it-IT" dirty="0">
                <a:solidFill>
                  <a:srgbClr val="1F497D"/>
                </a:solidFill>
              </a:rPr>
            </a:br>
            <a:r>
              <a:rPr lang="it-IT" dirty="0">
                <a:solidFill>
                  <a:srgbClr val="1F497D"/>
                </a:solidFill>
              </a:rPr>
              <a:t>privato e processuale</a:t>
            </a:r>
            <a:endParaRPr lang="it-IT" i="1" dirty="0">
              <a:solidFill>
                <a:srgbClr val="1F497D"/>
              </a:solidFill>
            </a:endParaRPr>
          </a:p>
        </p:txBody>
      </p:sp>
      <p:sp>
        <p:nvSpPr>
          <p:cNvPr id="3" name="Segnaposto contenuto 2"/>
          <p:cNvSpPr>
            <a:spLocks noGrp="1"/>
          </p:cNvSpPr>
          <p:nvPr>
            <p:ph idx="1"/>
          </p:nvPr>
        </p:nvSpPr>
        <p:spPr>
          <a:xfrm>
            <a:off x="457200" y="1108238"/>
            <a:ext cx="8229600" cy="5259019"/>
          </a:xfrm>
        </p:spPr>
        <p:txBody>
          <a:bodyPr>
            <a:normAutofit lnSpcReduction="10000"/>
          </a:bodyPr>
          <a:lstStyle/>
          <a:p>
            <a:pPr algn="just"/>
            <a:endParaRPr lang="it-IT" dirty="0">
              <a:solidFill>
                <a:srgbClr val="1F497D"/>
              </a:solidFill>
            </a:endParaRPr>
          </a:p>
          <a:p>
            <a:pPr marL="0" indent="0" algn="just">
              <a:buNone/>
            </a:pPr>
            <a:endParaRPr lang="it-IT" dirty="0">
              <a:solidFill>
                <a:srgbClr val="1F497D"/>
              </a:solidFill>
            </a:endParaRPr>
          </a:p>
          <a:p>
            <a:pPr marL="0" indent="0" algn="just">
              <a:buNone/>
            </a:pPr>
            <a:r>
              <a:rPr lang="it-IT" dirty="0">
                <a:solidFill>
                  <a:srgbClr val="1F497D"/>
                </a:solidFill>
              </a:rPr>
              <a:t>Disciplina anche giurisdizione e esecuzione delle sentenze.</a:t>
            </a:r>
          </a:p>
          <a:p>
            <a:pPr marL="0" indent="0" algn="just">
              <a:buNone/>
            </a:pPr>
            <a:r>
              <a:rPr lang="it-IT" dirty="0">
                <a:solidFill>
                  <a:srgbClr val="1F497D"/>
                </a:solidFill>
              </a:rPr>
              <a:t>Regolamento 1215/2012. Rapporto con legge 218 (residuale in materia contrattuale). Regolamenti UE anche in tema di successioni (650/2012) regimi patrimoniali nelle coppie (1103 e 1104/2016), separazione e divorzio e annullamento matrimonio (1111/2019), </a:t>
            </a:r>
            <a:r>
              <a:rPr lang="it-IT">
                <a:solidFill>
                  <a:srgbClr val="1F497D"/>
                </a:solidFill>
              </a:rPr>
              <a:t>obbligazioni alimentari (4/2009).</a:t>
            </a:r>
            <a:endParaRPr lang="it-IT" dirty="0">
              <a:solidFill>
                <a:srgbClr val="1F497D"/>
              </a:solidFill>
            </a:endParaRPr>
          </a:p>
          <a:p>
            <a:pPr algn="just"/>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6" name="CasellaDiTesto 4"/>
          <p:cNvSpPr txBox="1"/>
          <p:nvPr/>
        </p:nvSpPr>
        <p:spPr>
          <a:xfrm>
            <a:off x="-1470983" y="6303971"/>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 </a:t>
            </a:r>
          </a:p>
        </p:txBody>
      </p:sp>
      <p:pic>
        <p:nvPicPr>
          <p:cNvPr id="8"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9" name="CasellaDiTesto 8"/>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7467804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70115"/>
            <a:ext cx="8229600" cy="5259343"/>
          </a:xfrm>
        </p:spPr>
        <p:txBody>
          <a:bodyPr>
            <a:normAutofit fontScale="85000" lnSpcReduction="10000"/>
          </a:bodyPr>
          <a:lstStyle/>
          <a:p>
            <a:pPr marL="0" indent="0" algn="just">
              <a:buNone/>
            </a:pPr>
            <a:r>
              <a:rPr lang="it-IT" dirty="0">
                <a:solidFill>
                  <a:srgbClr val="1F497D"/>
                </a:solidFill>
              </a:rPr>
              <a:t>Art. 2, comma 1, legge 218 del 1995 prevede applicazione di convenzioni internazionali in vigore per l’Italia. Pleonastica (trattati prevalgono secondo sentenze 348 e 349 del 2007 della Corte Costituzionale).</a:t>
            </a:r>
          </a:p>
          <a:p>
            <a:pPr marL="0" indent="0" algn="just">
              <a:buNone/>
            </a:pPr>
            <a:r>
              <a:rPr lang="it-IT" dirty="0">
                <a:solidFill>
                  <a:srgbClr val="1F497D"/>
                </a:solidFill>
              </a:rPr>
              <a:t>Regolamenti europei prevalgono secondo ragionamento della sentenza 170 del 1984 della Corte Costituzionale.</a:t>
            </a:r>
          </a:p>
          <a:p>
            <a:pPr marL="0" indent="0" algn="just">
              <a:buNone/>
            </a:pPr>
            <a:r>
              <a:rPr lang="it-IT" dirty="0">
                <a:solidFill>
                  <a:srgbClr val="1F497D"/>
                </a:solidFill>
              </a:rPr>
              <a:t>Convenzioni sono spesso incorporate in diritto interno. Es. art. 3 legge 218 del 1995 richiama Convenzione di Bruxelles del 1968 sui criteri di giurisdizione. Problemi di diritto intertemporale se le convenzioni si evolvono o diventano regolamenti UE come è accaduto proprio nel caso della Convenzione di Bruxelles divenuta poi regolamento 44/2001 e 1215/2012.</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9530931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21930"/>
            <a:ext cx="8229600" cy="5169183"/>
          </a:xfrm>
        </p:spPr>
        <p:txBody>
          <a:bodyPr>
            <a:noAutofit/>
          </a:bodyPr>
          <a:lstStyle/>
          <a:p>
            <a:pPr marL="0" indent="0" algn="just">
              <a:buNone/>
            </a:pPr>
            <a:r>
              <a:rPr lang="it-IT" sz="2800" dirty="0">
                <a:solidFill>
                  <a:srgbClr val="1F497D"/>
                </a:solidFill>
              </a:rPr>
              <a:t>Le norme di diritto internazionale privato sono spesso denominate «norme di conflitto» in quanto esistono pretese, astrattamente concorrenziali, delle leggi di più Stati a regolare una fattispecie internazionale, la quale, a causa delle connessioni esistenti con detti Stati, potrebbe giustificare la pretesa di essi a disciplinarla.</a:t>
            </a:r>
          </a:p>
          <a:p>
            <a:pPr marL="0" indent="0" algn="just">
              <a:buNone/>
            </a:pPr>
            <a:r>
              <a:rPr lang="it-IT" sz="2800" dirty="0">
                <a:solidFill>
                  <a:srgbClr val="1F497D"/>
                </a:solidFill>
              </a:rPr>
              <a:t>Potenziale conflitto tra tali leggi. Risolto dalla norma di conflitto in via preventiva.</a:t>
            </a:r>
          </a:p>
          <a:p>
            <a:pPr marL="0" indent="0" algn="just">
              <a:buNone/>
            </a:pPr>
            <a:r>
              <a:rPr lang="it-IT" sz="2800" dirty="0">
                <a:solidFill>
                  <a:srgbClr val="1F497D"/>
                </a:solidFill>
              </a:rPr>
              <a:t>Lo Stato del foro potrebbe tuttavia ritenere irrilevante l’elemento di estraneità e decida comunque di applicare le proprie norme materiali. </a:t>
            </a:r>
          </a:p>
          <a:p>
            <a:pPr marL="0" indent="0" algn="just">
              <a:buNone/>
            </a:pPr>
            <a:r>
              <a:rPr lang="it-IT" sz="2800" dirty="0">
                <a:solidFill>
                  <a:srgbClr val="1F497D"/>
                </a:solidFill>
              </a:rPr>
              <a:t>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71260"/>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5386117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070811"/>
            <a:ext cx="8229600" cy="5384547"/>
          </a:xfrm>
        </p:spPr>
        <p:txBody>
          <a:bodyPr>
            <a:normAutofit/>
          </a:bodyPr>
          <a:lstStyle/>
          <a:p>
            <a:pPr marL="0" indent="0" algn="just">
              <a:buNone/>
            </a:pPr>
            <a:r>
              <a:rPr lang="it-IT" sz="3600" dirty="0">
                <a:solidFill>
                  <a:srgbClr val="1F497D"/>
                </a:solidFill>
              </a:rPr>
              <a:t>Art. 116 comma 2 cc: al matrimonio dello straniero in Italia si applicano una serie di disposizioni del codice che introducono impedimenti al matrimonio.</a:t>
            </a:r>
          </a:p>
          <a:p>
            <a:pPr marL="0" indent="0" algn="just">
              <a:buNone/>
            </a:pPr>
            <a:endParaRPr lang="it-IT" sz="3600" dirty="0">
              <a:solidFill>
                <a:srgbClr val="1F497D"/>
              </a:solidFill>
            </a:endParaRPr>
          </a:p>
          <a:p>
            <a:pPr marL="0" indent="0" algn="just">
              <a:buNone/>
            </a:pPr>
            <a:r>
              <a:rPr lang="it-IT" sz="3600" dirty="0">
                <a:solidFill>
                  <a:srgbClr val="1F497D"/>
                </a:solidFill>
              </a:rPr>
              <a:t>Le norme di applicazione necessaria, poi, impediscono che si prenda proprio in considerazione l’elemento di estraneità. Si applica il diritto italiano. V. in seguito.</a:t>
            </a: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866177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r>
              <a:rPr lang="it-IT" dirty="0">
                <a:solidFill>
                  <a:srgbClr val="1F497D"/>
                </a:solidFill>
              </a:rPr>
              <a:t>Vi sono poi casi in cui l’ordinamento italiano fornisce apposita disciplina sostanziale (materiale) per i casi aventi elemento di estraneità.</a:t>
            </a:r>
          </a:p>
          <a:p>
            <a:pPr marL="0" indent="0" algn="just">
              <a:buNone/>
            </a:pPr>
            <a:r>
              <a:rPr lang="it-IT" dirty="0">
                <a:solidFill>
                  <a:srgbClr val="1F497D"/>
                </a:solidFill>
              </a:rPr>
              <a:t>Art. 49 legge 218 del 1995: quando la legge applicabile alle successioni, in mancanza di eredi, non attribuisce la successione allo Stato, i beni ereditari esistenti in Italia sono devoluti allo Stato italiano. </a:t>
            </a:r>
          </a:p>
          <a:p>
            <a:pPr marL="0" indent="0" algn="just">
              <a:buNone/>
            </a:pPr>
            <a:r>
              <a:rPr lang="it-IT" dirty="0">
                <a:solidFill>
                  <a:srgbClr val="1F497D"/>
                </a:solidFill>
              </a:rPr>
              <a:t>Di solito vi è pero un criterio di collegamento.</a:t>
            </a:r>
            <a:endParaRPr lang="en-US" dirty="0">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65879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lnSpcReduction="10000"/>
          </a:bodyPr>
          <a:lstStyle/>
          <a:p>
            <a:pPr marL="0" indent="0" algn="just">
              <a:buNone/>
            </a:pPr>
            <a:r>
              <a:rPr lang="it-IT" dirty="0">
                <a:solidFill>
                  <a:srgbClr val="1F497D"/>
                </a:solidFill>
              </a:rPr>
              <a:t>La norma di </a:t>
            </a:r>
            <a:r>
              <a:rPr lang="it-IT" dirty="0" err="1">
                <a:solidFill>
                  <a:srgbClr val="1F497D"/>
                </a:solidFill>
              </a:rPr>
              <a:t>d.i.p</a:t>
            </a:r>
            <a:r>
              <a:rPr lang="it-IT" dirty="0">
                <a:solidFill>
                  <a:srgbClr val="1F497D"/>
                </a:solidFill>
              </a:rPr>
              <a:t>. si dice per questo «strumentale» in quanto non detta tendenzialmente una disciplina materiale. </a:t>
            </a:r>
          </a:p>
          <a:p>
            <a:pPr marL="0" indent="0" algn="just">
              <a:buNone/>
            </a:pPr>
            <a:r>
              <a:rPr lang="it-IT" dirty="0">
                <a:solidFill>
                  <a:srgbClr val="1F497D"/>
                </a:solidFill>
              </a:rPr>
              <a:t>Esse pongono la disciplina interna sullo stesso piano di quella straniera richiamata e per questo si dicono «bilaterali». L’applicazione di questo o quel diritto dipenderà dal caso concreto. </a:t>
            </a:r>
          </a:p>
          <a:p>
            <a:pPr marL="0" indent="0" algn="just">
              <a:buNone/>
            </a:pPr>
            <a:r>
              <a:rPr lang="it-IT" dirty="0">
                <a:solidFill>
                  <a:srgbClr val="1F497D"/>
                </a:solidFill>
              </a:rPr>
              <a:t>Di solito quindi, tramite il criterio di collegamento (elemento di fatto o di diritto a cui il legislatore attribuisce rilievo) si «localizza» il caso in un certo ordinamento giuridico.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0683654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r>
              <a:rPr lang="it-IT" dirty="0">
                <a:solidFill>
                  <a:srgbClr val="1F497D"/>
                </a:solidFill>
              </a:rPr>
              <a:t>Vasta gamma di convenzioni internazionali in materia. </a:t>
            </a:r>
          </a:p>
          <a:p>
            <a:pPr marL="0" indent="0" algn="just">
              <a:buNone/>
            </a:pPr>
            <a:r>
              <a:rPr lang="it-IT" dirty="0">
                <a:solidFill>
                  <a:srgbClr val="1F497D"/>
                </a:solidFill>
              </a:rPr>
              <a:t>Armonia internazionale delle soluzioni. Evitare incertezza giuridica e scarsa prevedibilità in merito alla legge applicabile insiti nella differenziazione dei sistemi internazionalprivatistici. Evitare il c.d. fenomeno del «</a:t>
            </a:r>
            <a:r>
              <a:rPr lang="it-IT" i="1" dirty="0">
                <a:solidFill>
                  <a:srgbClr val="1F497D"/>
                </a:solidFill>
              </a:rPr>
              <a:t>forum shopping</a:t>
            </a:r>
            <a:r>
              <a:rPr lang="it-IT" dirty="0">
                <a:solidFill>
                  <a:srgbClr val="1F497D"/>
                </a:solidFill>
              </a:rPr>
              <a:t>».</a:t>
            </a:r>
          </a:p>
          <a:p>
            <a:pPr marL="0" indent="0" algn="just">
              <a:buNone/>
            </a:pPr>
            <a:r>
              <a:rPr lang="it-IT" dirty="0">
                <a:solidFill>
                  <a:srgbClr val="1F497D"/>
                </a:solidFill>
              </a:rPr>
              <a:t>Fondamentali regolamenti UE in tema di diritto internazionale privato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06032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endParaRPr lang="en-US" dirty="0">
              <a:solidFill>
                <a:schemeClr val="tx2"/>
              </a:solidFill>
            </a:endParaRPr>
          </a:p>
          <a:p>
            <a:pPr marL="0" indent="0" algn="just">
              <a:buNone/>
            </a:pPr>
            <a:r>
              <a:rPr lang="en-US" dirty="0">
                <a:solidFill>
                  <a:schemeClr val="tx2"/>
                </a:solidFill>
              </a:rPr>
              <a:t>La </a:t>
            </a:r>
            <a:r>
              <a:rPr lang="en-US" dirty="0" err="1">
                <a:solidFill>
                  <a:schemeClr val="tx2"/>
                </a:solidFill>
              </a:rPr>
              <a:t>materia</a:t>
            </a:r>
            <a:r>
              <a:rPr lang="en-US" dirty="0">
                <a:solidFill>
                  <a:schemeClr val="tx2"/>
                </a:solidFill>
              </a:rPr>
              <a:t> non </a:t>
            </a:r>
            <a:r>
              <a:rPr lang="en-US" dirty="0" err="1">
                <a:solidFill>
                  <a:schemeClr val="tx2"/>
                </a:solidFill>
              </a:rPr>
              <a:t>disciplina</a:t>
            </a:r>
            <a:r>
              <a:rPr lang="en-US" dirty="0">
                <a:solidFill>
                  <a:schemeClr val="tx2"/>
                </a:solidFill>
              </a:rPr>
              <a:t> solo la </a:t>
            </a:r>
            <a:r>
              <a:rPr lang="en-US" dirty="0" err="1">
                <a:solidFill>
                  <a:schemeClr val="tx2"/>
                </a:solidFill>
              </a:rPr>
              <a:t>legge</a:t>
            </a:r>
            <a:r>
              <a:rPr lang="en-US" dirty="0">
                <a:solidFill>
                  <a:schemeClr val="tx2"/>
                </a:solidFill>
              </a:rPr>
              <a:t> </a:t>
            </a:r>
            <a:r>
              <a:rPr lang="en-US" dirty="0" err="1">
                <a:solidFill>
                  <a:schemeClr val="tx2"/>
                </a:solidFill>
              </a:rPr>
              <a:t>applicabile</a:t>
            </a:r>
            <a:r>
              <a:rPr lang="en-US" dirty="0">
                <a:solidFill>
                  <a:schemeClr val="tx2"/>
                </a:solidFill>
              </a:rPr>
              <a:t>, ma </a:t>
            </a:r>
            <a:r>
              <a:rPr lang="en-US" i="1" dirty="0" err="1">
                <a:solidFill>
                  <a:schemeClr val="tx2"/>
                </a:solidFill>
              </a:rPr>
              <a:t>lato</a:t>
            </a:r>
            <a:r>
              <a:rPr lang="en-US" i="1" dirty="0">
                <a:solidFill>
                  <a:schemeClr val="tx2"/>
                </a:solidFill>
              </a:rPr>
              <a:t> </a:t>
            </a:r>
            <a:r>
              <a:rPr lang="en-US" i="1" dirty="0" err="1">
                <a:solidFill>
                  <a:schemeClr val="tx2"/>
                </a:solidFill>
              </a:rPr>
              <a:t>sensu</a:t>
            </a:r>
            <a:r>
              <a:rPr lang="en-US" dirty="0">
                <a:solidFill>
                  <a:schemeClr val="tx2"/>
                </a:solidFill>
              </a:rPr>
              <a:t>, </a:t>
            </a:r>
            <a:r>
              <a:rPr lang="en-US" dirty="0" err="1">
                <a:solidFill>
                  <a:schemeClr val="tx2"/>
                </a:solidFill>
              </a:rPr>
              <a:t>parlandosi</a:t>
            </a:r>
            <a:r>
              <a:rPr lang="en-US" dirty="0">
                <a:solidFill>
                  <a:schemeClr val="tx2"/>
                </a:solidFill>
              </a:rPr>
              <a:t> di </a:t>
            </a:r>
            <a:r>
              <a:rPr lang="en-US" dirty="0" err="1">
                <a:solidFill>
                  <a:schemeClr val="tx2"/>
                </a:solidFill>
              </a:rPr>
              <a:t>diritto</a:t>
            </a:r>
            <a:r>
              <a:rPr lang="en-US" dirty="0">
                <a:solidFill>
                  <a:schemeClr val="tx2"/>
                </a:solidFill>
              </a:rPr>
              <a:t> </a:t>
            </a:r>
            <a:r>
              <a:rPr lang="en-US" dirty="0" err="1">
                <a:solidFill>
                  <a:schemeClr val="tx2"/>
                </a:solidFill>
              </a:rPr>
              <a:t>internazionale</a:t>
            </a:r>
            <a:r>
              <a:rPr lang="en-US" dirty="0">
                <a:solidFill>
                  <a:schemeClr val="tx2"/>
                </a:solidFill>
              </a:rPr>
              <a:t> </a:t>
            </a:r>
            <a:r>
              <a:rPr lang="en-US" dirty="0" err="1">
                <a:solidFill>
                  <a:schemeClr val="tx2"/>
                </a:solidFill>
              </a:rPr>
              <a:t>privato</a:t>
            </a:r>
            <a:r>
              <a:rPr lang="en-US" dirty="0">
                <a:solidFill>
                  <a:schemeClr val="tx2"/>
                </a:solidFill>
              </a:rPr>
              <a:t> </a:t>
            </a:r>
            <a:r>
              <a:rPr lang="en-US" i="1" dirty="0">
                <a:solidFill>
                  <a:schemeClr val="tx2"/>
                </a:solidFill>
              </a:rPr>
              <a:t>e </a:t>
            </a:r>
            <a:r>
              <a:rPr lang="en-US" i="1" dirty="0" err="1">
                <a:solidFill>
                  <a:schemeClr val="tx2"/>
                </a:solidFill>
              </a:rPr>
              <a:t>processuale</a:t>
            </a:r>
            <a:r>
              <a:rPr lang="en-US" dirty="0">
                <a:solidFill>
                  <a:schemeClr val="tx2"/>
                </a:solidFill>
              </a:rPr>
              <a:t>, </a:t>
            </a:r>
            <a:r>
              <a:rPr lang="en-US" dirty="0" err="1">
                <a:solidFill>
                  <a:schemeClr val="tx2"/>
                </a:solidFill>
              </a:rPr>
              <a:t>anche</a:t>
            </a:r>
            <a:r>
              <a:rPr lang="en-US" dirty="0">
                <a:solidFill>
                  <a:schemeClr val="tx2"/>
                </a:solidFill>
              </a:rPr>
              <a:t> </a:t>
            </a:r>
            <a:r>
              <a:rPr lang="en-US" dirty="0" err="1">
                <a:solidFill>
                  <a:schemeClr val="tx2"/>
                </a:solidFill>
              </a:rPr>
              <a:t>l’ambito</a:t>
            </a:r>
            <a:r>
              <a:rPr lang="en-US" dirty="0">
                <a:solidFill>
                  <a:schemeClr val="tx2"/>
                </a:solidFill>
              </a:rPr>
              <a:t> </a:t>
            </a:r>
            <a:r>
              <a:rPr lang="en-US" dirty="0" err="1">
                <a:solidFill>
                  <a:schemeClr val="tx2"/>
                </a:solidFill>
              </a:rPr>
              <a:t>della</a:t>
            </a:r>
            <a:r>
              <a:rPr lang="en-US" dirty="0">
                <a:solidFill>
                  <a:schemeClr val="tx2"/>
                </a:solidFill>
              </a:rPr>
              <a:t> giurisdizione e </a:t>
            </a:r>
            <a:r>
              <a:rPr lang="en-US" dirty="0" err="1">
                <a:solidFill>
                  <a:schemeClr val="tx2"/>
                </a:solidFill>
              </a:rPr>
              <a:t>l’esecuzione</a:t>
            </a:r>
            <a:r>
              <a:rPr lang="en-US" dirty="0">
                <a:solidFill>
                  <a:schemeClr val="tx2"/>
                </a:solidFill>
              </a:rPr>
              <a:t> di </a:t>
            </a:r>
            <a:r>
              <a:rPr lang="en-US" dirty="0" err="1">
                <a:solidFill>
                  <a:schemeClr val="tx2"/>
                </a:solidFill>
              </a:rPr>
              <a:t>atti</a:t>
            </a:r>
            <a:r>
              <a:rPr lang="en-US" dirty="0">
                <a:solidFill>
                  <a:schemeClr val="tx2"/>
                </a:solidFill>
              </a:rPr>
              <a:t> e </a:t>
            </a:r>
            <a:r>
              <a:rPr lang="en-US" dirty="0" err="1">
                <a:solidFill>
                  <a:schemeClr val="tx2"/>
                </a:solidFill>
              </a:rPr>
              <a:t>provvedimenti</a:t>
            </a:r>
            <a:r>
              <a:rPr lang="en-US" dirty="0">
                <a:solidFill>
                  <a:schemeClr val="tx2"/>
                </a:solidFill>
              </a:rPr>
              <a:t> </a:t>
            </a:r>
            <a:r>
              <a:rPr lang="en-US" dirty="0" err="1">
                <a:solidFill>
                  <a:schemeClr val="tx2"/>
                </a:solidFill>
              </a:rPr>
              <a:t>stranieri</a:t>
            </a:r>
            <a:r>
              <a:rPr lang="en-US" dirty="0">
                <a:solidFill>
                  <a:schemeClr val="tx2"/>
                </a:solidFill>
              </a:rPr>
              <a:t>.</a:t>
            </a:r>
          </a:p>
          <a:p>
            <a:pPr marL="0" indent="0" algn="just">
              <a:buNone/>
            </a:pPr>
            <a:endParaRPr lang="en-US" dirty="0">
              <a:solidFill>
                <a:schemeClr val="tx2"/>
              </a:solidFill>
            </a:endParaRPr>
          </a:p>
          <a:p>
            <a:pPr marL="0" indent="0" algn="just">
              <a:buNone/>
            </a:pPr>
            <a:r>
              <a:rPr lang="en-US" dirty="0" err="1">
                <a:solidFill>
                  <a:schemeClr val="tx2"/>
                </a:solidFill>
              </a:rPr>
              <a:t>Cfr</a:t>
            </a:r>
            <a:r>
              <a:rPr lang="en-US" dirty="0">
                <a:solidFill>
                  <a:schemeClr val="tx2"/>
                </a:solidFill>
              </a:rPr>
              <a:t>. art. 1 </a:t>
            </a:r>
            <a:r>
              <a:rPr lang="en-US" dirty="0" err="1">
                <a:solidFill>
                  <a:schemeClr val="tx2"/>
                </a:solidFill>
              </a:rPr>
              <a:t>della</a:t>
            </a:r>
            <a:r>
              <a:rPr lang="en-US" dirty="0">
                <a:solidFill>
                  <a:schemeClr val="tx2"/>
                </a:solidFill>
              </a:rPr>
              <a:t> </a:t>
            </a:r>
            <a:r>
              <a:rPr lang="en-US" dirty="0" err="1">
                <a:solidFill>
                  <a:schemeClr val="tx2"/>
                </a:solidFill>
              </a:rPr>
              <a:t>legge</a:t>
            </a:r>
            <a:r>
              <a:rPr lang="en-US" dirty="0">
                <a:solidFill>
                  <a:schemeClr val="tx2"/>
                </a:solidFill>
              </a:rPr>
              <a:t> 218 del 1995.</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4888590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private: </a:t>
            </a:r>
            <a:r>
              <a:rPr lang="en-US" sz="3300" dirty="0" err="1">
                <a:solidFill>
                  <a:srgbClr val="66121F"/>
                </a:solidFill>
                <a:latin typeface="Arial"/>
              </a:rPr>
              <a:t>principi</a:t>
            </a:r>
            <a:r>
              <a:rPr lang="en-US" sz="3300" dirty="0">
                <a:solidFill>
                  <a:srgbClr val="66121F"/>
                </a:solidFill>
                <a:latin typeface="Arial"/>
              </a:rPr>
              <a:t> </a:t>
            </a:r>
            <a:r>
              <a:rPr lang="en-US" sz="3300" dirty="0" err="1">
                <a:solidFill>
                  <a:srgbClr val="66121F"/>
                </a:solidFill>
                <a:latin typeface="Arial"/>
              </a:rPr>
              <a:t>ispiratori</a:t>
            </a:r>
            <a:endParaRPr lang="en-US" sz="3300" dirty="0">
              <a:solidFill>
                <a:srgbClr val="66121F"/>
              </a:solidFill>
              <a:latin typeface="Arial"/>
            </a:endParaRP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39341" y="2216940"/>
            <a:ext cx="7923559" cy="3949799"/>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Quali i </a:t>
            </a:r>
            <a:r>
              <a:rPr lang="it-IT" sz="2000" b="1" u="sng" dirty="0">
                <a:solidFill>
                  <a:srgbClr val="1B1B19"/>
                </a:solidFill>
                <a:latin typeface="Arial"/>
              </a:rPr>
              <a:t>principi ispiratori </a:t>
            </a:r>
            <a:r>
              <a:rPr lang="it-IT" sz="2000" dirty="0">
                <a:solidFill>
                  <a:srgbClr val="1B1B19"/>
                </a:solidFill>
                <a:latin typeface="Arial"/>
              </a:rPr>
              <a:t>del Diritto Internazionale Privato: utili per capire il filo conduttore di ogni disciplina, tanto domestica, quanto sovranazionale</a:t>
            </a:r>
            <a:endParaRPr lang="en-US" sz="2000" dirty="0">
              <a:solidFill>
                <a:srgbClr val="1B1B19"/>
              </a:solidFill>
              <a:latin typeface="Arial"/>
            </a:endParaRPr>
          </a:p>
          <a:p>
            <a:pPr marL="285750" indent="-285750">
              <a:lnSpc>
                <a:spcPts val="2241"/>
              </a:lnSpc>
              <a:buFont typeface="Wingdings" pitchFamily="2" charset="2"/>
              <a:buChar char="Ø"/>
            </a:pPr>
            <a:endParaRPr lang="en-US" sz="2000" dirty="0">
              <a:solidFill>
                <a:srgbClr val="1B1B19"/>
              </a:solidFill>
              <a:latin typeface="Arial"/>
            </a:endParaRPr>
          </a:p>
          <a:p>
            <a:pPr marL="285750" indent="-285750">
              <a:lnSpc>
                <a:spcPts val="2241"/>
              </a:lnSpc>
              <a:buFont typeface="Wingdings" pitchFamily="2" charset="2"/>
              <a:buChar char="Ø"/>
            </a:pPr>
            <a:r>
              <a:rPr lang="en-US" sz="2000" u="sng" dirty="0">
                <a:solidFill>
                  <a:srgbClr val="1B1B19"/>
                </a:solidFill>
                <a:latin typeface="Arial"/>
              </a:rPr>
              <a:t>Principio </a:t>
            </a:r>
            <a:r>
              <a:rPr lang="en-US" sz="2000" u="sng" dirty="0" err="1">
                <a:solidFill>
                  <a:srgbClr val="1B1B19"/>
                </a:solidFill>
                <a:latin typeface="Arial"/>
              </a:rPr>
              <a:t>bilaterale</a:t>
            </a:r>
            <a:r>
              <a:rPr lang="en-US" sz="2000" u="sng" dirty="0">
                <a:solidFill>
                  <a:srgbClr val="1B1B19"/>
                </a:solidFill>
                <a:latin typeface="Arial"/>
              </a:rPr>
              <a:t> </a:t>
            </a:r>
            <a:r>
              <a:rPr lang="en-US" sz="2000" dirty="0">
                <a:solidFill>
                  <a:srgbClr val="1B1B19"/>
                </a:solidFill>
                <a:latin typeface="Arial"/>
              </a:rPr>
              <a:t>(</a:t>
            </a:r>
            <a:r>
              <a:rPr lang="en-US" sz="2000" dirty="0" err="1">
                <a:solidFill>
                  <a:srgbClr val="1B1B19"/>
                </a:solidFill>
                <a:latin typeface="Arial"/>
              </a:rPr>
              <a:t>elaborazione</a:t>
            </a:r>
            <a:r>
              <a:rPr lang="en-US" sz="2000" dirty="0">
                <a:solidFill>
                  <a:srgbClr val="1B1B19"/>
                </a:solidFill>
                <a:latin typeface="Arial"/>
              </a:rPr>
              <a:t> </a:t>
            </a:r>
            <a:r>
              <a:rPr lang="en-US" sz="2000" dirty="0" err="1">
                <a:solidFill>
                  <a:srgbClr val="1B1B19"/>
                </a:solidFill>
                <a:latin typeface="Arial"/>
              </a:rPr>
              <a:t>dottrinale</a:t>
            </a:r>
            <a:r>
              <a:rPr lang="en-US" sz="2000" dirty="0">
                <a:solidFill>
                  <a:srgbClr val="1B1B19"/>
                </a:solidFill>
                <a:latin typeface="Arial"/>
              </a:rPr>
              <a:t>, in Italia, di P.S. Mancini)</a:t>
            </a:r>
          </a:p>
          <a:p>
            <a:pPr marL="285750" indent="-285750">
              <a:lnSpc>
                <a:spcPts val="2241"/>
              </a:lnSpc>
              <a:buFont typeface="Wingdings" pitchFamily="2" charset="2"/>
              <a:buChar char="Ø"/>
            </a:pPr>
            <a:endParaRPr lang="en-US" sz="2000" dirty="0">
              <a:solidFill>
                <a:srgbClr val="1B1B19"/>
              </a:solidFill>
              <a:latin typeface="Arial"/>
            </a:endParaRPr>
          </a:p>
          <a:p>
            <a:pPr marL="285750" indent="-285750">
              <a:lnSpc>
                <a:spcPts val="2241"/>
              </a:lnSpc>
              <a:buFont typeface="Wingdings" pitchFamily="2" charset="2"/>
              <a:buChar char="Ø"/>
            </a:pPr>
            <a:r>
              <a:rPr lang="en-US" sz="2000" u="sng" dirty="0">
                <a:solidFill>
                  <a:srgbClr val="1B1B19"/>
                </a:solidFill>
                <a:latin typeface="Arial"/>
              </a:rPr>
              <a:t>Principio di </a:t>
            </a:r>
            <a:r>
              <a:rPr lang="en-US" sz="2000" u="sng" dirty="0" err="1">
                <a:solidFill>
                  <a:srgbClr val="1B1B19"/>
                </a:solidFill>
                <a:latin typeface="Arial"/>
              </a:rPr>
              <a:t>equivalenza</a:t>
            </a:r>
            <a:r>
              <a:rPr lang="en-US" sz="2000" u="sng" dirty="0">
                <a:solidFill>
                  <a:srgbClr val="1B1B19"/>
                </a:solidFill>
                <a:latin typeface="Arial"/>
              </a:rPr>
              <a:t> </a:t>
            </a:r>
            <a:r>
              <a:rPr lang="en-US" sz="2000" dirty="0" err="1">
                <a:solidFill>
                  <a:srgbClr val="1B1B19"/>
                </a:solidFill>
                <a:latin typeface="Arial"/>
              </a:rPr>
              <a:t>tra</a:t>
            </a:r>
            <a:r>
              <a:rPr lang="en-US" sz="2000" dirty="0">
                <a:solidFill>
                  <a:srgbClr val="1B1B19"/>
                </a:solidFill>
                <a:latin typeface="Arial"/>
              </a:rPr>
              <a:t> </a:t>
            </a:r>
            <a:r>
              <a:rPr lang="en-US" sz="2000" dirty="0" err="1">
                <a:solidFill>
                  <a:srgbClr val="1B1B19"/>
                </a:solidFill>
                <a:latin typeface="Arial"/>
              </a:rPr>
              <a:t>fonti</a:t>
            </a:r>
            <a:r>
              <a:rPr lang="en-US" sz="2000" dirty="0">
                <a:solidFill>
                  <a:srgbClr val="1B1B19"/>
                </a:solidFill>
                <a:latin typeface="Arial"/>
              </a:rPr>
              <a:t> </a:t>
            </a:r>
            <a:r>
              <a:rPr lang="en-US" sz="2000" dirty="0" err="1">
                <a:solidFill>
                  <a:srgbClr val="1B1B19"/>
                </a:solidFill>
                <a:latin typeface="Arial"/>
              </a:rPr>
              <a:t>nazionali</a:t>
            </a:r>
            <a:r>
              <a:rPr lang="en-US" sz="2000" dirty="0">
                <a:solidFill>
                  <a:srgbClr val="1B1B19"/>
                </a:solidFill>
                <a:latin typeface="Arial"/>
              </a:rPr>
              <a:t> </a:t>
            </a:r>
          </a:p>
          <a:p>
            <a:pPr>
              <a:lnSpc>
                <a:spcPts val="2241"/>
              </a:lnSpc>
            </a:pPr>
            <a:endParaRPr lang="en-US" sz="2000" dirty="0">
              <a:solidFill>
                <a:srgbClr val="1B1B19"/>
              </a:solidFill>
              <a:latin typeface="Arial"/>
            </a:endParaRPr>
          </a:p>
          <a:p>
            <a:pPr marL="285750" indent="-285750">
              <a:lnSpc>
                <a:spcPts val="2241"/>
              </a:lnSpc>
              <a:buFont typeface="Wingdings" pitchFamily="2" charset="2"/>
              <a:buChar char="Ø"/>
            </a:pPr>
            <a:r>
              <a:rPr lang="en-US" sz="2000" u="sng" dirty="0">
                <a:solidFill>
                  <a:srgbClr val="1B1B19"/>
                </a:solidFill>
                <a:latin typeface="Arial"/>
              </a:rPr>
              <a:t>Principio di </a:t>
            </a:r>
            <a:r>
              <a:rPr lang="en-US" sz="2000" u="sng" dirty="0" err="1">
                <a:solidFill>
                  <a:srgbClr val="1B1B19"/>
                </a:solidFill>
                <a:latin typeface="Arial"/>
              </a:rPr>
              <a:t>apertura</a:t>
            </a:r>
            <a:r>
              <a:rPr lang="en-US" sz="2000" u="sng" dirty="0">
                <a:solidFill>
                  <a:srgbClr val="1B1B19"/>
                </a:solidFill>
                <a:latin typeface="Arial"/>
              </a:rPr>
              <a:t> </a:t>
            </a:r>
            <a:r>
              <a:rPr lang="en-US" sz="2000" dirty="0" err="1">
                <a:solidFill>
                  <a:srgbClr val="1B1B19"/>
                </a:solidFill>
                <a:latin typeface="Arial"/>
              </a:rPr>
              <a:t>nei</a:t>
            </a:r>
            <a:r>
              <a:rPr lang="en-US" sz="2000" dirty="0">
                <a:solidFill>
                  <a:srgbClr val="1B1B19"/>
                </a:solidFill>
                <a:latin typeface="Arial"/>
              </a:rPr>
              <a:t> </a:t>
            </a:r>
            <a:r>
              <a:rPr lang="en-US" sz="2000" dirty="0" err="1">
                <a:solidFill>
                  <a:srgbClr val="1B1B19"/>
                </a:solidFill>
                <a:latin typeface="Arial"/>
              </a:rPr>
              <a:t>confronti</a:t>
            </a:r>
            <a:r>
              <a:rPr lang="en-US" sz="2000" dirty="0">
                <a:solidFill>
                  <a:srgbClr val="1B1B19"/>
                </a:solidFill>
                <a:latin typeface="Arial"/>
              </a:rPr>
              <a:t> di </a:t>
            </a:r>
            <a:r>
              <a:rPr lang="en-US" sz="2000" dirty="0" err="1">
                <a:solidFill>
                  <a:srgbClr val="1B1B19"/>
                </a:solidFill>
                <a:latin typeface="Arial"/>
              </a:rPr>
              <a:t>norme</a:t>
            </a:r>
            <a:r>
              <a:rPr lang="en-US" sz="2000" dirty="0">
                <a:solidFill>
                  <a:srgbClr val="1B1B19"/>
                </a:solidFill>
                <a:latin typeface="Arial"/>
              </a:rPr>
              <a:t> e </a:t>
            </a:r>
            <a:r>
              <a:rPr lang="en-US" sz="2000" dirty="0" err="1">
                <a:solidFill>
                  <a:srgbClr val="1B1B19"/>
                </a:solidFill>
                <a:latin typeface="Arial"/>
              </a:rPr>
              <a:t>sentenze</a:t>
            </a:r>
            <a:r>
              <a:rPr lang="en-US" sz="2000" dirty="0">
                <a:solidFill>
                  <a:srgbClr val="1B1B19"/>
                </a:solidFill>
                <a:latin typeface="Arial"/>
              </a:rPr>
              <a:t> </a:t>
            </a:r>
            <a:r>
              <a:rPr lang="en-US" sz="2000" dirty="0" err="1">
                <a:solidFill>
                  <a:srgbClr val="1B1B19"/>
                </a:solidFill>
                <a:latin typeface="Arial"/>
              </a:rPr>
              <a:t>straniere</a:t>
            </a:r>
            <a:r>
              <a:rPr lang="en-US" sz="2000" dirty="0">
                <a:solidFill>
                  <a:srgbClr val="1B1B19"/>
                </a:solidFill>
                <a:latin typeface="Arial"/>
              </a:rPr>
              <a:t>; </a:t>
            </a:r>
            <a:r>
              <a:rPr lang="en-US" sz="2000" dirty="0" err="1">
                <a:solidFill>
                  <a:srgbClr val="1B1B19"/>
                </a:solidFill>
                <a:latin typeface="Arial"/>
              </a:rPr>
              <a:t>reciproca</a:t>
            </a:r>
            <a:r>
              <a:rPr lang="en-US" sz="2000" dirty="0">
                <a:solidFill>
                  <a:srgbClr val="1B1B19"/>
                </a:solidFill>
                <a:latin typeface="Arial"/>
              </a:rPr>
              <a:t> fiducia </a:t>
            </a:r>
            <a:r>
              <a:rPr lang="en-US" sz="2000" dirty="0" err="1">
                <a:solidFill>
                  <a:srgbClr val="1B1B19"/>
                </a:solidFill>
                <a:latin typeface="Arial"/>
              </a:rPr>
              <a:t>tra</a:t>
            </a:r>
            <a:r>
              <a:rPr lang="en-US" sz="2000" dirty="0">
                <a:solidFill>
                  <a:srgbClr val="1B1B19"/>
                </a:solidFill>
                <a:latin typeface="Arial"/>
              </a:rPr>
              <a:t> </a:t>
            </a:r>
            <a:r>
              <a:rPr lang="en-US" sz="2000" dirty="0" err="1">
                <a:solidFill>
                  <a:srgbClr val="1B1B19"/>
                </a:solidFill>
                <a:latin typeface="Arial"/>
              </a:rPr>
              <a:t>ordinamenti</a:t>
            </a:r>
            <a:endParaRPr lang="en-US" sz="2000" dirty="0">
              <a:solidFill>
                <a:srgbClr val="1B1B19"/>
              </a:solidFill>
              <a:latin typeface="Arial"/>
            </a:endParaRPr>
          </a:p>
          <a:p>
            <a:pPr marL="285750" indent="-285750">
              <a:lnSpc>
                <a:spcPts val="2241"/>
              </a:lnSpc>
              <a:buFont typeface="Wingdings" pitchFamily="2" charset="2"/>
              <a:buChar char="Ø"/>
            </a:pPr>
            <a:endParaRPr lang="en-US" sz="2000" dirty="0">
              <a:solidFill>
                <a:srgbClr val="1B1B19"/>
              </a:solidFill>
              <a:latin typeface="Arial"/>
            </a:endParaRPr>
          </a:p>
          <a:p>
            <a:pPr marL="285750" indent="-285750">
              <a:lnSpc>
                <a:spcPts val="2241"/>
              </a:lnSpc>
              <a:buFont typeface="Arial" panose="020B0604020202020204" pitchFamily="34" charset="0"/>
              <a:buChar char="•"/>
            </a:pPr>
            <a:r>
              <a:rPr lang="en-US" sz="2000" dirty="0" err="1">
                <a:solidFill>
                  <a:srgbClr val="1B1B19"/>
                </a:solidFill>
                <a:latin typeface="Arial"/>
              </a:rPr>
              <a:t>Questi</a:t>
            </a:r>
            <a:r>
              <a:rPr lang="en-US" sz="2000" dirty="0">
                <a:solidFill>
                  <a:srgbClr val="1B1B19"/>
                </a:solidFill>
                <a:latin typeface="Arial"/>
              </a:rPr>
              <a:t> </a:t>
            </a:r>
            <a:r>
              <a:rPr lang="en-US" sz="2000" dirty="0" err="1">
                <a:solidFill>
                  <a:srgbClr val="1B1B19"/>
                </a:solidFill>
                <a:latin typeface="Arial"/>
              </a:rPr>
              <a:t>principi</a:t>
            </a:r>
            <a:r>
              <a:rPr lang="en-US" sz="2000" dirty="0">
                <a:solidFill>
                  <a:srgbClr val="1B1B19"/>
                </a:solidFill>
                <a:latin typeface="Arial"/>
              </a:rPr>
              <a:t> </a:t>
            </a:r>
            <a:r>
              <a:rPr lang="en-US" sz="2000" dirty="0" err="1">
                <a:solidFill>
                  <a:srgbClr val="1B1B19"/>
                </a:solidFill>
                <a:latin typeface="Arial"/>
              </a:rPr>
              <a:t>consentono</a:t>
            </a:r>
            <a:r>
              <a:rPr lang="en-US" sz="2000" dirty="0">
                <a:solidFill>
                  <a:srgbClr val="1B1B19"/>
                </a:solidFill>
                <a:latin typeface="Arial"/>
              </a:rPr>
              <a:t> di </a:t>
            </a:r>
            <a:r>
              <a:rPr lang="en-US" sz="2000" dirty="0" err="1">
                <a:solidFill>
                  <a:srgbClr val="1B1B19"/>
                </a:solidFill>
                <a:latin typeface="Arial"/>
              </a:rPr>
              <a:t>comprendere</a:t>
            </a:r>
            <a:r>
              <a:rPr lang="en-US" sz="2000" dirty="0">
                <a:solidFill>
                  <a:srgbClr val="1B1B19"/>
                </a:solidFill>
                <a:latin typeface="Arial"/>
              </a:rPr>
              <a:t> </a:t>
            </a:r>
            <a:r>
              <a:rPr lang="en-US" sz="2000" dirty="0" err="1">
                <a:solidFill>
                  <a:srgbClr val="1B1B19"/>
                </a:solidFill>
                <a:latin typeface="Arial"/>
              </a:rPr>
              <a:t>ogni</a:t>
            </a:r>
            <a:r>
              <a:rPr lang="en-US" sz="2000" dirty="0">
                <a:solidFill>
                  <a:srgbClr val="1B1B19"/>
                </a:solidFill>
                <a:latin typeface="Arial"/>
              </a:rPr>
              <a:t> </a:t>
            </a:r>
            <a:r>
              <a:rPr lang="en-US" sz="2000" dirty="0" err="1">
                <a:solidFill>
                  <a:srgbClr val="1B1B19"/>
                </a:solidFill>
                <a:latin typeface="Arial"/>
              </a:rPr>
              <a:t>norma</a:t>
            </a:r>
            <a:r>
              <a:rPr lang="en-US" sz="2000" dirty="0">
                <a:solidFill>
                  <a:srgbClr val="1B1B19"/>
                </a:solidFill>
                <a:latin typeface="Arial"/>
              </a:rPr>
              <a:t> di </a:t>
            </a:r>
            <a:r>
              <a:rPr lang="en-US" sz="2000" dirty="0" err="1">
                <a:solidFill>
                  <a:srgbClr val="1B1B19"/>
                </a:solidFill>
                <a:latin typeface="Arial"/>
              </a:rPr>
              <a:t>d.i.p</a:t>
            </a:r>
            <a:r>
              <a:rPr lang="en-US" sz="2000" dirty="0">
                <a:solidFill>
                  <a:srgbClr val="1B1B19"/>
                </a:solidFill>
                <a:latin typeface="Arial"/>
              </a:rPr>
              <a:t>.: </a:t>
            </a:r>
            <a:r>
              <a:rPr lang="en-US" sz="2000" dirty="0" err="1">
                <a:solidFill>
                  <a:srgbClr val="1B1B19"/>
                </a:solidFill>
                <a:latin typeface="Arial"/>
              </a:rPr>
              <a:t>dalla</a:t>
            </a:r>
            <a:r>
              <a:rPr lang="en-US" sz="2000" dirty="0">
                <a:solidFill>
                  <a:srgbClr val="1B1B19"/>
                </a:solidFill>
                <a:latin typeface="Arial"/>
              </a:rPr>
              <a:t> </a:t>
            </a:r>
            <a:r>
              <a:rPr lang="en-US" sz="2000" dirty="0" err="1">
                <a:solidFill>
                  <a:srgbClr val="1B1B19"/>
                </a:solidFill>
                <a:latin typeface="Arial"/>
              </a:rPr>
              <a:t>classificazione</a:t>
            </a:r>
            <a:r>
              <a:rPr lang="en-US" sz="2000" dirty="0">
                <a:solidFill>
                  <a:srgbClr val="1B1B19"/>
                </a:solidFill>
                <a:latin typeface="Arial"/>
              </a:rPr>
              <a:t> </a:t>
            </a:r>
            <a:r>
              <a:rPr lang="en-US" sz="2000" dirty="0" err="1">
                <a:solidFill>
                  <a:srgbClr val="1B1B19"/>
                </a:solidFill>
                <a:latin typeface="Arial"/>
              </a:rPr>
              <a:t>dei</a:t>
            </a:r>
            <a:r>
              <a:rPr lang="en-US" sz="2000" dirty="0">
                <a:solidFill>
                  <a:srgbClr val="1B1B19"/>
                </a:solidFill>
                <a:latin typeface="Arial"/>
              </a:rPr>
              <a:t> </a:t>
            </a:r>
            <a:r>
              <a:rPr lang="en-US" sz="2000" dirty="0" err="1">
                <a:solidFill>
                  <a:srgbClr val="1B1B19"/>
                </a:solidFill>
                <a:latin typeface="Arial"/>
              </a:rPr>
              <a:t>criteri</a:t>
            </a:r>
            <a:r>
              <a:rPr lang="en-US" sz="2000" dirty="0">
                <a:solidFill>
                  <a:srgbClr val="1B1B19"/>
                </a:solidFill>
                <a:latin typeface="Arial"/>
              </a:rPr>
              <a:t> di </a:t>
            </a:r>
            <a:r>
              <a:rPr lang="en-US" sz="2000" dirty="0" err="1">
                <a:solidFill>
                  <a:srgbClr val="1B1B19"/>
                </a:solidFill>
                <a:latin typeface="Arial"/>
              </a:rPr>
              <a:t>collegamento</a:t>
            </a:r>
            <a:r>
              <a:rPr lang="en-US" sz="2000" dirty="0">
                <a:solidFill>
                  <a:srgbClr val="1B1B19"/>
                </a:solidFill>
                <a:latin typeface="Arial"/>
              </a:rPr>
              <a:t>; </a:t>
            </a:r>
            <a:r>
              <a:rPr lang="en-US" sz="2000" dirty="0" err="1">
                <a:solidFill>
                  <a:srgbClr val="1B1B19"/>
                </a:solidFill>
                <a:latin typeface="Arial"/>
              </a:rPr>
              <a:t>o.p</a:t>
            </a:r>
            <a:r>
              <a:rPr lang="en-US" sz="2000" dirty="0">
                <a:solidFill>
                  <a:srgbClr val="1B1B19"/>
                </a:solidFill>
                <a:latin typeface="Arial"/>
              </a:rPr>
              <a:t>.; </a:t>
            </a:r>
            <a:r>
              <a:rPr lang="en-US" sz="2000" dirty="0" err="1">
                <a:solidFill>
                  <a:srgbClr val="1B1B19"/>
                </a:solidFill>
                <a:latin typeface="Arial"/>
              </a:rPr>
              <a:t>n.a.n</a:t>
            </a:r>
            <a:r>
              <a:rPr lang="en-US" sz="2000" dirty="0">
                <a:solidFill>
                  <a:srgbClr val="1B1B19"/>
                </a:solidFill>
                <a:latin typeface="Arial"/>
              </a:rPr>
              <a:t>.</a:t>
            </a:r>
          </a:p>
          <a:p>
            <a:pPr marL="285750" indent="-285750">
              <a:lnSpc>
                <a:spcPts val="2241"/>
              </a:lnSpc>
              <a:buFont typeface="Wingdings" pitchFamily="2" charset="2"/>
              <a:buChar char="Ø"/>
            </a:pPr>
            <a:endParaRPr lang="en-US" sz="2000" dirty="0">
              <a:solidFill>
                <a:srgbClr val="1B1B19"/>
              </a:solidFill>
              <a:latin typeface="Arial"/>
            </a:endParaRPr>
          </a:p>
        </p:txBody>
      </p:sp>
      <p:sp>
        <p:nvSpPr>
          <p:cNvPr id="5" name="Freeform 5"/>
          <p:cNvSpPr/>
          <p:nvPr/>
        </p:nvSpPr>
        <p:spPr>
          <a:xfrm>
            <a:off x="6601184" y="2526634"/>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314546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Struttura della norma di </a:t>
            </a:r>
            <a:r>
              <a:rPr lang="it-IT" dirty="0" err="1">
                <a:solidFill>
                  <a:srgbClr val="1F497D"/>
                </a:solidFill>
              </a:rPr>
              <a:t>d.i.p</a:t>
            </a:r>
            <a:r>
              <a:rPr lang="it-IT" dirty="0">
                <a:solidFill>
                  <a:srgbClr val="1F497D"/>
                </a:solidFill>
              </a:rPr>
              <a:t>.</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fontScale="92500" lnSpcReduction="20000"/>
          </a:bodyPr>
          <a:lstStyle/>
          <a:p>
            <a:pPr marL="0" indent="0" algn="just">
              <a:buNone/>
            </a:pPr>
            <a:r>
              <a:rPr lang="it-IT" dirty="0">
                <a:solidFill>
                  <a:schemeClr val="tx2"/>
                </a:solidFill>
              </a:rPr>
              <a:t>Art. 20 legge 218 del 1995. «Capacità giuridica delle persone fisiche».</a:t>
            </a:r>
          </a:p>
          <a:p>
            <a:pPr marL="0" indent="0" algn="just">
              <a:buNone/>
            </a:pPr>
            <a:r>
              <a:rPr lang="it-IT" dirty="0">
                <a:solidFill>
                  <a:schemeClr val="tx2"/>
                </a:solidFill>
              </a:rPr>
              <a:t>La </a:t>
            </a:r>
            <a:r>
              <a:rPr lang="it-IT" i="1" dirty="0">
                <a:solidFill>
                  <a:schemeClr val="tx2"/>
                </a:solidFill>
              </a:rPr>
              <a:t>capacità giuridica delle persone fisiche</a:t>
            </a:r>
            <a:r>
              <a:rPr lang="it-IT" dirty="0">
                <a:solidFill>
                  <a:schemeClr val="tx2"/>
                </a:solidFill>
              </a:rPr>
              <a:t> [1] è regolata </a:t>
            </a:r>
            <a:r>
              <a:rPr lang="it-IT" i="1" dirty="0">
                <a:solidFill>
                  <a:schemeClr val="tx2"/>
                </a:solidFill>
              </a:rPr>
              <a:t>dalla loro legge nazionale</a:t>
            </a:r>
            <a:r>
              <a:rPr lang="it-IT" dirty="0">
                <a:solidFill>
                  <a:schemeClr val="tx2"/>
                </a:solidFill>
              </a:rPr>
              <a:t> [2]. </a:t>
            </a:r>
          </a:p>
          <a:p>
            <a:pPr marL="0" indent="0" algn="just">
              <a:buNone/>
            </a:pPr>
            <a:endParaRPr lang="it-IT" dirty="0">
              <a:solidFill>
                <a:schemeClr val="tx2"/>
              </a:solidFill>
            </a:endParaRPr>
          </a:p>
          <a:p>
            <a:pPr marL="0" indent="0" algn="just">
              <a:buNone/>
            </a:pPr>
            <a:r>
              <a:rPr lang="it-IT" dirty="0">
                <a:solidFill>
                  <a:schemeClr val="tx2"/>
                </a:solidFill>
              </a:rPr>
              <a:t>[1] Espressione tecnico giuridica che caratterizza l’ambito di applicazione della norma e che sarà poi oggetto di qualificazione.</a:t>
            </a:r>
          </a:p>
          <a:p>
            <a:pPr marL="0" indent="0" algn="just">
              <a:buNone/>
            </a:pPr>
            <a:r>
              <a:rPr lang="it-IT" dirty="0">
                <a:solidFill>
                  <a:schemeClr val="tx2"/>
                </a:solidFill>
              </a:rPr>
              <a:t>[2] Criterio di collegamento: elemento, di fatto o di diritto (come in questo caso) a cui il legislatore attribuisce rilievo per identificare il diritto applicabile.</a:t>
            </a:r>
          </a:p>
          <a:p>
            <a:pPr marL="0" indent="0" algn="just">
              <a:buNone/>
            </a:pPr>
            <a:endParaRPr lang="it-IT" dirty="0">
              <a:solidFill>
                <a:schemeClr val="tx2"/>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804632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r>
              <a:rPr lang="it-IT" dirty="0">
                <a:solidFill>
                  <a:schemeClr val="tx2"/>
                </a:solidFill>
              </a:rPr>
              <a:t>Un caso può comporsi di più aspetti, ciascuno dei quali sottoposto ad una legge diversa. </a:t>
            </a:r>
          </a:p>
          <a:p>
            <a:pPr marL="0" indent="0" algn="just">
              <a:buNone/>
            </a:pPr>
            <a:r>
              <a:rPr lang="it-IT" dirty="0">
                <a:solidFill>
                  <a:schemeClr val="tx2"/>
                </a:solidFill>
              </a:rPr>
              <a:t>Es. capacità, disciplina sostanziale e requisiti formali di un atto possono essere sottoposti a legge diversa. Rispetto a ciascuno di questi aspetti ci sarà una norma di diritto internazionale privato che attribuirà valore ad un certo criterio di collegamento.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634774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fontScale="92500" lnSpcReduction="20000"/>
          </a:bodyPr>
          <a:lstStyle/>
          <a:p>
            <a:pPr marL="0" indent="0" algn="just">
              <a:buNone/>
            </a:pPr>
            <a:r>
              <a:rPr lang="it-IT" dirty="0">
                <a:solidFill>
                  <a:schemeClr val="tx2"/>
                </a:solidFill>
              </a:rPr>
              <a:t>Es. contratto. Regolamento 593/2008 (Roma I).</a:t>
            </a:r>
          </a:p>
          <a:p>
            <a:pPr marL="0" indent="0" algn="just">
              <a:buNone/>
            </a:pPr>
            <a:endParaRPr lang="it-IT" dirty="0">
              <a:solidFill>
                <a:schemeClr val="tx2"/>
              </a:solidFill>
            </a:endParaRPr>
          </a:p>
          <a:p>
            <a:pPr marL="0" indent="0" algn="just">
              <a:buNone/>
            </a:pPr>
            <a:r>
              <a:rPr lang="it-IT" dirty="0">
                <a:solidFill>
                  <a:schemeClr val="tx2"/>
                </a:solidFill>
              </a:rPr>
              <a:t>Legge applicabile: artt. 3 (volontà delle parti) e, in subordine, 4 (residenza abituale della parte che esegue la prestazione caratteristica).</a:t>
            </a:r>
          </a:p>
          <a:p>
            <a:pPr marL="0" indent="0" algn="just">
              <a:buNone/>
            </a:pPr>
            <a:r>
              <a:rPr lang="it-IT" dirty="0">
                <a:solidFill>
                  <a:schemeClr val="tx2"/>
                </a:solidFill>
              </a:rPr>
              <a:t>Forma: art. 11 (legge della sostanza se le parti sono nello stesso Paese o legge di dove si trova una di esse se i luoghi son diversi).</a:t>
            </a:r>
          </a:p>
          <a:p>
            <a:pPr marL="0" indent="0" algn="just">
              <a:buNone/>
            </a:pPr>
            <a:r>
              <a:rPr lang="it-IT" dirty="0">
                <a:solidFill>
                  <a:schemeClr val="tx2"/>
                </a:solidFill>
              </a:rPr>
              <a:t>Capacità: art. 13 (se le parti sono nello stesso Paese si applica la legge di quel Paese, fatto salvo che una delle parti dimostri che la sua incapacità dipendente da legge di altro Paese era conosciuta o ragionevolmente conoscibile dall’altra).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7276478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r>
              <a:rPr lang="it-IT" dirty="0">
                <a:solidFill>
                  <a:schemeClr val="tx2"/>
                </a:solidFill>
              </a:rPr>
              <a:t>Si parla di frazionamento della fattispecie (o </a:t>
            </a:r>
            <a:r>
              <a:rPr lang="it-IT" dirty="0" err="1">
                <a:solidFill>
                  <a:schemeClr val="tx2"/>
                </a:solidFill>
              </a:rPr>
              <a:t>depeçage</a:t>
            </a:r>
            <a:r>
              <a:rPr lang="it-IT" dirty="0">
                <a:solidFill>
                  <a:schemeClr val="tx2"/>
                </a:solidFill>
              </a:rPr>
              <a:t>).</a:t>
            </a:r>
          </a:p>
          <a:p>
            <a:pPr marL="0" indent="0" algn="just">
              <a:buNone/>
            </a:pPr>
            <a:r>
              <a:rPr lang="it-IT" dirty="0">
                <a:solidFill>
                  <a:schemeClr val="tx2"/>
                </a:solidFill>
              </a:rPr>
              <a:t>Può dipendere anche da volontà delle parti.</a:t>
            </a:r>
          </a:p>
          <a:p>
            <a:pPr marL="0" indent="0" algn="just">
              <a:buNone/>
            </a:pPr>
            <a:r>
              <a:rPr lang="it-IT" dirty="0">
                <a:solidFill>
                  <a:schemeClr val="tx2"/>
                </a:solidFill>
              </a:rPr>
              <a:t>Esempio vero:</a:t>
            </a:r>
          </a:p>
          <a:p>
            <a:pPr algn="just">
              <a:buFontTx/>
              <a:buChar char="-"/>
            </a:pPr>
            <a:r>
              <a:rPr lang="it-IT" dirty="0">
                <a:solidFill>
                  <a:schemeClr val="tx2"/>
                </a:solidFill>
              </a:rPr>
              <a:t>Contratto di vendita di azioni disciplinato da diritto greco;</a:t>
            </a:r>
          </a:p>
          <a:p>
            <a:pPr algn="just">
              <a:buFontTx/>
              <a:buChar char="-"/>
            </a:pPr>
            <a:r>
              <a:rPr lang="it-IT" dirty="0">
                <a:solidFill>
                  <a:schemeClr val="tx2"/>
                </a:solidFill>
              </a:rPr>
              <a:t>Caparra (soltanto) disciplinata da diritto italiano;</a:t>
            </a:r>
          </a:p>
          <a:p>
            <a:pPr algn="just">
              <a:buFontTx/>
              <a:buChar char="-"/>
            </a:pPr>
            <a:r>
              <a:rPr lang="it-IT" dirty="0">
                <a:solidFill>
                  <a:schemeClr val="tx2"/>
                </a:solidFill>
              </a:rPr>
              <a:t>Quale diritto regola la risoluzione?!?!?!?!?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5051547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Superamento della neutralità</a:t>
            </a:r>
            <a:endParaRPr lang="it-IT" i="1" dirty="0">
              <a:solidFill>
                <a:srgbClr val="1F497D"/>
              </a:solidFill>
            </a:endParaRPr>
          </a:p>
        </p:txBody>
      </p:sp>
      <p:sp>
        <p:nvSpPr>
          <p:cNvPr id="3" name="Segnaposto contenuto 2"/>
          <p:cNvSpPr>
            <a:spLocks noGrp="1"/>
          </p:cNvSpPr>
          <p:nvPr>
            <p:ph idx="1"/>
          </p:nvPr>
        </p:nvSpPr>
        <p:spPr>
          <a:xfrm>
            <a:off x="457200" y="1207855"/>
            <a:ext cx="8229600" cy="5247503"/>
          </a:xfrm>
        </p:spPr>
        <p:txBody>
          <a:bodyPr>
            <a:normAutofit/>
          </a:bodyPr>
          <a:lstStyle/>
          <a:p>
            <a:pPr marL="0" indent="0" algn="just">
              <a:buNone/>
            </a:pPr>
            <a:r>
              <a:rPr lang="it-IT" dirty="0">
                <a:solidFill>
                  <a:schemeClr val="tx2"/>
                </a:solidFill>
              </a:rPr>
              <a:t>La norma di diritto internazionale privato, per il suo carattere strumentale, è stata spesso considerata neutrale, il che comportava che non potesse essere assoggettata a valutazione di costituzionalità.  </a:t>
            </a:r>
          </a:p>
          <a:p>
            <a:pPr marL="0" indent="0" algn="just">
              <a:buNone/>
            </a:pPr>
            <a:r>
              <a:rPr lang="it-IT" dirty="0">
                <a:solidFill>
                  <a:schemeClr val="tx2"/>
                </a:solidFill>
              </a:rPr>
              <a:t>La scelta del criterio di collegamento è tuttavia oggetto di una «scelta» del legislatore che può di per sé essere lesiva di alcuni diritti di origine costituzionale.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4040875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sp>
        <p:nvSpPr>
          <p:cNvPr id="3" name="Segnaposto contenuto 2"/>
          <p:cNvSpPr>
            <a:spLocks noGrp="1"/>
          </p:cNvSpPr>
          <p:nvPr>
            <p:ph idx="1"/>
          </p:nvPr>
        </p:nvSpPr>
        <p:spPr>
          <a:xfrm>
            <a:off x="457200" y="1078577"/>
            <a:ext cx="8229600" cy="5109915"/>
          </a:xfrm>
        </p:spPr>
        <p:txBody>
          <a:bodyPr>
            <a:noAutofit/>
          </a:bodyPr>
          <a:lstStyle/>
          <a:p>
            <a:pPr algn="just"/>
            <a:endParaRPr lang="it-IT" sz="2400" dirty="0">
              <a:solidFill>
                <a:srgbClr val="1F497D"/>
              </a:solidFill>
            </a:endParaRPr>
          </a:p>
          <a:p>
            <a:pPr algn="just"/>
            <a:r>
              <a:rPr lang="it-IT" sz="2400" dirty="0">
                <a:solidFill>
                  <a:srgbClr val="1F497D"/>
                </a:solidFill>
              </a:rPr>
              <a:t>Art. 18 preleggi (disciplinavano la materia prima della legge 218) prevedeva che i rapporti personali tra coniugi di diversa cittadinanza fossero sottoposti alla legge nazionale del marito al tempo della celebrazione in mancanza di una legge nazionale comune durante il matrimonio.</a:t>
            </a:r>
          </a:p>
          <a:p>
            <a:pPr algn="just"/>
            <a:r>
              <a:rPr lang="it-IT" sz="2400" dirty="0">
                <a:solidFill>
                  <a:srgbClr val="1F497D"/>
                </a:solidFill>
              </a:rPr>
              <a:t>Artt. 3 e 29 Cost.</a:t>
            </a:r>
          </a:p>
          <a:p>
            <a:pPr algn="just"/>
            <a:r>
              <a:rPr lang="it-IT" sz="2400" dirty="0">
                <a:solidFill>
                  <a:srgbClr val="1F497D"/>
                </a:solidFill>
              </a:rPr>
              <a:t>Corte Cost. con sentenza 71 del 1987 ha dichiarato l’illegittimità costituzionale della norma di </a:t>
            </a:r>
            <a:r>
              <a:rPr lang="it-IT" sz="2400" dirty="0" err="1">
                <a:solidFill>
                  <a:srgbClr val="1F497D"/>
                </a:solidFill>
              </a:rPr>
              <a:t>d.i.p</a:t>
            </a:r>
            <a:r>
              <a:rPr lang="it-IT" sz="2400" dirty="0">
                <a:solidFill>
                  <a:srgbClr val="1F497D"/>
                </a:solidFill>
              </a:rPr>
              <a:t>. ispirata al previgente regime fascista.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5" name="CasellaDiTesto 4"/>
          <p:cNvSpPr txBox="1"/>
          <p:nvPr/>
        </p:nvSpPr>
        <p:spPr>
          <a:xfrm>
            <a:off x="6940588" y="2155051"/>
            <a:ext cx="184666" cy="369332"/>
          </a:xfrm>
          <a:prstGeom prst="rect">
            <a:avLst/>
          </a:prstGeom>
          <a:noFill/>
        </p:spPr>
        <p:txBody>
          <a:bodyPr wrap="none" rtlCol="0">
            <a:spAutoFit/>
          </a:bodyPr>
          <a:lstStyle/>
          <a:p>
            <a:endParaRPr lang="it-IT" dirty="0"/>
          </a:p>
        </p:txBody>
      </p:sp>
    </p:spTree>
    <p:extLst>
      <p:ext uri="{BB962C8B-B14F-4D97-AF65-F5344CB8AC3E}">
        <p14:creationId xmlns:p14="http://schemas.microsoft.com/office/powerpoint/2010/main" val="41787254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La qualificazione</a:t>
            </a:r>
          </a:p>
        </p:txBody>
      </p:sp>
      <p:sp>
        <p:nvSpPr>
          <p:cNvPr id="3" name="Segnaposto contenuto 2"/>
          <p:cNvSpPr>
            <a:spLocks noGrp="1"/>
          </p:cNvSpPr>
          <p:nvPr>
            <p:ph idx="1"/>
          </p:nvPr>
        </p:nvSpPr>
        <p:spPr>
          <a:xfrm>
            <a:off x="457200" y="1207855"/>
            <a:ext cx="8229600" cy="5109915"/>
          </a:xfrm>
        </p:spPr>
        <p:txBody>
          <a:bodyPr>
            <a:noAutofit/>
          </a:bodyPr>
          <a:lstStyle/>
          <a:p>
            <a:pPr marL="0" indent="0" algn="just">
              <a:buNone/>
            </a:pPr>
            <a:r>
              <a:rPr lang="it-IT" sz="2800" dirty="0">
                <a:solidFill>
                  <a:srgbClr val="1F497D"/>
                </a:solidFill>
              </a:rPr>
              <a:t>Categoria astratta delle norme di </a:t>
            </a:r>
            <a:r>
              <a:rPr lang="it-IT" sz="2800" dirty="0" err="1">
                <a:solidFill>
                  <a:srgbClr val="1F497D"/>
                </a:solidFill>
              </a:rPr>
              <a:t>d.i.p</a:t>
            </a:r>
            <a:r>
              <a:rPr lang="it-IT" sz="2800" dirty="0">
                <a:solidFill>
                  <a:srgbClr val="1F497D"/>
                </a:solidFill>
              </a:rPr>
              <a:t>.: espressione tecnico-giuridica il cui significato deve essere accertato dal giudice o dall’interprete, per comprendere se i fatti rientrino in tale norma.</a:t>
            </a:r>
          </a:p>
          <a:p>
            <a:pPr marL="0" indent="0" algn="just">
              <a:buNone/>
            </a:pPr>
            <a:r>
              <a:rPr lang="it-IT" sz="2800" dirty="0">
                <a:solidFill>
                  <a:srgbClr val="1F497D"/>
                </a:solidFill>
              </a:rPr>
              <a:t>Si guarda al caso concreto per comprendere in quale categoria astratta esso rientri (es.: pugno -  responsabilità extracontrattuale) e dunque nell’ambito di quale norma di diritto internazionale privato.</a:t>
            </a:r>
          </a:p>
          <a:p>
            <a:pPr marL="0" indent="0" algn="just">
              <a:buNone/>
            </a:pPr>
            <a:r>
              <a:rPr lang="it-IT" sz="2800" dirty="0">
                <a:solidFill>
                  <a:srgbClr val="1F497D"/>
                </a:solidFill>
              </a:rPr>
              <a:t>Problema: in base a quale ordinamento dette espressioni vanno interpretate? In base al sistema giuridico possono avere diverso significato o portata.</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5963828"/>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1147007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mr-IN" dirty="0">
                <a:solidFill>
                  <a:srgbClr val="1F497D"/>
                </a:solidFill>
              </a:rPr>
              <a:t>…</a:t>
            </a:r>
            <a:r>
              <a:rPr lang="it-IT" dirty="0">
                <a:solidFill>
                  <a:srgbClr val="1F497D"/>
                </a:solidFill>
              </a:rPr>
              <a:t>segue</a:t>
            </a:r>
          </a:p>
        </p:txBody>
      </p:sp>
      <p:sp>
        <p:nvSpPr>
          <p:cNvPr id="3" name="Segnaposto contenuto 2"/>
          <p:cNvSpPr>
            <a:spLocks noGrp="1"/>
          </p:cNvSpPr>
          <p:nvPr>
            <p:ph idx="1"/>
          </p:nvPr>
        </p:nvSpPr>
        <p:spPr>
          <a:xfrm>
            <a:off x="457200" y="1145594"/>
            <a:ext cx="8229600" cy="5145520"/>
          </a:xfrm>
        </p:spPr>
        <p:txBody>
          <a:bodyPr>
            <a:normAutofit lnSpcReduction="10000"/>
          </a:bodyPr>
          <a:lstStyle/>
          <a:p>
            <a:pPr marL="0" indent="0" algn="just">
              <a:buNone/>
            </a:pPr>
            <a:r>
              <a:rPr lang="it-IT" dirty="0">
                <a:solidFill>
                  <a:srgbClr val="1F497D"/>
                </a:solidFill>
              </a:rPr>
              <a:t>A seconda della qualificazione operata può essere diversa la norma di conflitto (e quindi il criterio di collegamento) applicabile. </a:t>
            </a:r>
          </a:p>
          <a:p>
            <a:pPr marL="0" indent="0" algn="just">
              <a:buNone/>
            </a:pPr>
            <a:r>
              <a:rPr lang="it-IT" dirty="0">
                <a:solidFill>
                  <a:srgbClr val="1F497D"/>
                </a:solidFill>
              </a:rPr>
              <a:t>Soluzione comune: qualificazione secondo la </a:t>
            </a:r>
            <a:r>
              <a:rPr lang="it-IT" i="1" dirty="0">
                <a:solidFill>
                  <a:srgbClr val="1F497D"/>
                </a:solidFill>
              </a:rPr>
              <a:t>lex fori</a:t>
            </a:r>
            <a:r>
              <a:rPr lang="it-IT" dirty="0">
                <a:solidFill>
                  <a:srgbClr val="1F497D"/>
                </a:solidFill>
              </a:rPr>
              <a:t>. Ciò perché se la qualificazione richiede operazione interpretativa dei termini tecnico-giuridici impiegati per designare le categorie astratte, si deve ritenere che tali termini abbiano il medesimo significato che risulta dall’ordinamento al quale la norma appartiene.</a:t>
            </a:r>
          </a:p>
          <a:p>
            <a:pPr marL="0" indent="0" algn="just">
              <a:buNone/>
            </a:pPr>
            <a:r>
              <a:rPr lang="it-IT" dirty="0">
                <a:solidFill>
                  <a:srgbClr val="1F497D"/>
                </a:solidFill>
              </a:rPr>
              <a:t>Presunzione di coerenza del legislatore.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41971705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3" name="Segnaposto contenuto 2"/>
          <p:cNvSpPr>
            <a:spLocks noGrp="1"/>
          </p:cNvSpPr>
          <p:nvPr>
            <p:ph idx="1"/>
          </p:nvPr>
        </p:nvSpPr>
        <p:spPr>
          <a:xfrm>
            <a:off x="457200" y="1095786"/>
            <a:ext cx="8229600" cy="5221985"/>
          </a:xfrm>
        </p:spPr>
        <p:txBody>
          <a:bodyPr>
            <a:normAutofit fontScale="92500" lnSpcReduction="20000"/>
          </a:bodyPr>
          <a:lstStyle/>
          <a:p>
            <a:pPr marL="0" indent="0" algn="just">
              <a:buNone/>
            </a:pPr>
            <a:r>
              <a:rPr lang="it-IT" dirty="0">
                <a:solidFill>
                  <a:srgbClr val="1F497D"/>
                </a:solidFill>
              </a:rPr>
              <a:t>Può venire in rilievo davanti al giudice un istituto che non esiste nel suo ordinamento (es. </a:t>
            </a:r>
            <a:r>
              <a:rPr lang="it-IT" dirty="0" err="1">
                <a:solidFill>
                  <a:srgbClr val="1F497D"/>
                </a:solidFill>
              </a:rPr>
              <a:t>kafalah</a:t>
            </a:r>
            <a:r>
              <a:rPr lang="it-IT" dirty="0">
                <a:solidFill>
                  <a:srgbClr val="1F497D"/>
                </a:solidFill>
              </a:rPr>
              <a:t>, ripudio).</a:t>
            </a:r>
          </a:p>
          <a:p>
            <a:pPr marL="0" indent="0" algn="just">
              <a:buNone/>
            </a:pPr>
            <a:r>
              <a:rPr lang="it-IT" dirty="0">
                <a:solidFill>
                  <a:srgbClr val="1F497D"/>
                </a:solidFill>
              </a:rPr>
              <a:t>Non esistono norme materiali e non è possibile quindi operare una qualificazione. </a:t>
            </a:r>
          </a:p>
          <a:p>
            <a:pPr marL="0" indent="0" algn="just">
              <a:buNone/>
            </a:pPr>
            <a:r>
              <a:rPr lang="it-IT" dirty="0">
                <a:solidFill>
                  <a:srgbClr val="1F497D"/>
                </a:solidFill>
              </a:rPr>
              <a:t>Si farà ricorso (</a:t>
            </a:r>
            <a:r>
              <a:rPr lang="it-IT" i="1" dirty="0">
                <a:solidFill>
                  <a:srgbClr val="1F497D"/>
                </a:solidFill>
              </a:rPr>
              <a:t>analogia legis</a:t>
            </a:r>
            <a:r>
              <a:rPr lang="it-IT" dirty="0">
                <a:solidFill>
                  <a:srgbClr val="1F497D"/>
                </a:solidFill>
              </a:rPr>
              <a:t>) a disposizioni materiali che governano casi simili o (</a:t>
            </a:r>
            <a:r>
              <a:rPr lang="it-IT" i="1" dirty="0">
                <a:solidFill>
                  <a:srgbClr val="1F497D"/>
                </a:solidFill>
              </a:rPr>
              <a:t>analogia </a:t>
            </a:r>
            <a:r>
              <a:rPr lang="it-IT" i="1" dirty="0" err="1">
                <a:solidFill>
                  <a:srgbClr val="1F497D"/>
                </a:solidFill>
              </a:rPr>
              <a:t>juris</a:t>
            </a:r>
            <a:r>
              <a:rPr lang="it-IT" dirty="0">
                <a:solidFill>
                  <a:srgbClr val="1F497D"/>
                </a:solidFill>
              </a:rPr>
              <a:t>) materie analoghe o ai principi generali dell’ordinamento (art. 12 preleggi).</a:t>
            </a:r>
          </a:p>
          <a:p>
            <a:pPr marL="0" indent="0" algn="just">
              <a:buNone/>
            </a:pPr>
            <a:r>
              <a:rPr lang="it-IT" dirty="0">
                <a:solidFill>
                  <a:srgbClr val="1F497D"/>
                </a:solidFill>
              </a:rPr>
              <a:t>Eccezionalmente </a:t>
            </a:r>
            <a:r>
              <a:rPr lang="it-IT" i="1" dirty="0">
                <a:solidFill>
                  <a:srgbClr val="1F497D"/>
                </a:solidFill>
              </a:rPr>
              <a:t>downgrading</a:t>
            </a:r>
            <a:r>
              <a:rPr lang="it-IT" dirty="0">
                <a:solidFill>
                  <a:srgbClr val="1F497D"/>
                </a:solidFill>
              </a:rPr>
              <a:t>: matrimonio omosessuale straniero diventa unione civile in Italia (art. 32-</a:t>
            </a:r>
            <a:r>
              <a:rPr lang="it-IT" i="1" dirty="0">
                <a:solidFill>
                  <a:srgbClr val="1F497D"/>
                </a:solidFill>
              </a:rPr>
              <a:t>bis</a:t>
            </a:r>
            <a:r>
              <a:rPr lang="it-IT" dirty="0">
                <a:solidFill>
                  <a:srgbClr val="1F497D"/>
                </a:solidFill>
              </a:rPr>
              <a:t> legge 218 del 1995, introdotto dalla legge Cirinnà). </a:t>
            </a:r>
          </a:p>
        </p:txBody>
      </p:sp>
    </p:spTree>
    <p:extLst>
      <p:ext uri="{BB962C8B-B14F-4D97-AF65-F5344CB8AC3E}">
        <p14:creationId xmlns:p14="http://schemas.microsoft.com/office/powerpoint/2010/main" val="3503594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solidFill>
                  <a:srgbClr val="1F497D"/>
                </a:solidFill>
              </a:rPr>
              <a:t>Qualificazione di norme contenute in convenzioni internazionali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3" name="Segnaposto contenuto 2"/>
          <p:cNvSpPr>
            <a:spLocks noGrp="1"/>
          </p:cNvSpPr>
          <p:nvPr>
            <p:ph idx="1"/>
          </p:nvPr>
        </p:nvSpPr>
        <p:spPr>
          <a:xfrm>
            <a:off x="457200" y="1090354"/>
            <a:ext cx="8229600" cy="5200760"/>
          </a:xfrm>
        </p:spPr>
        <p:txBody>
          <a:bodyPr>
            <a:normAutofit fontScale="85000" lnSpcReduction="20000"/>
          </a:bodyPr>
          <a:lstStyle/>
          <a:p>
            <a:pPr marL="0" indent="0" algn="just">
              <a:buNone/>
            </a:pPr>
            <a:endParaRPr lang="en-US" dirty="0">
              <a:solidFill>
                <a:srgbClr val="1F497D"/>
              </a:solidFill>
            </a:endParaRPr>
          </a:p>
          <a:p>
            <a:pPr marL="0" indent="0" algn="just">
              <a:buNone/>
            </a:pPr>
            <a:r>
              <a:rPr lang="it-IT" dirty="0">
                <a:solidFill>
                  <a:srgbClr val="1F497D"/>
                </a:solidFill>
              </a:rPr>
              <a:t>Categorie astratte andranno qualificate secondo le regole di diritto internazionale che governano l’interpretazione dei trattati (artt. 31-33 VCLT).</a:t>
            </a:r>
          </a:p>
          <a:p>
            <a:pPr marL="0" indent="0" algn="just">
              <a:buNone/>
            </a:pPr>
            <a:r>
              <a:rPr lang="it-IT" dirty="0">
                <a:solidFill>
                  <a:srgbClr val="1F497D"/>
                </a:solidFill>
              </a:rPr>
              <a:t>Qualificazione autonoma che non tiene conto della </a:t>
            </a:r>
            <a:r>
              <a:rPr lang="it-IT" i="1" dirty="0">
                <a:solidFill>
                  <a:srgbClr val="1F497D"/>
                </a:solidFill>
              </a:rPr>
              <a:t>lex fori</a:t>
            </a:r>
            <a:r>
              <a:rPr lang="it-IT" dirty="0">
                <a:solidFill>
                  <a:srgbClr val="1F497D"/>
                </a:solidFill>
              </a:rPr>
              <a:t> ma garantisce uniformità nell’applicazione della convenzione. </a:t>
            </a:r>
          </a:p>
          <a:p>
            <a:pPr marL="0" indent="0" algn="just">
              <a:buNone/>
            </a:pPr>
            <a:r>
              <a:rPr lang="it-IT" dirty="0">
                <a:solidFill>
                  <a:srgbClr val="1F497D"/>
                </a:solidFill>
              </a:rPr>
              <a:t>Art. 2 legge 218 del 1995: nell’applicazione delle convenzioni di diritti internazionale privato uniforme si tiene conto della natura internazionale e della necessità di garantire armonia delle soluzioni.</a:t>
            </a:r>
          </a:p>
          <a:p>
            <a:pPr marL="0" indent="0" algn="just">
              <a:buNone/>
            </a:pPr>
            <a:r>
              <a:rPr lang="it-IT" dirty="0">
                <a:solidFill>
                  <a:srgbClr val="1F497D"/>
                </a:solidFill>
              </a:rPr>
              <a:t>Vale anche per regolamenti UE dove opera la CGUE come fattore uniformatore.</a:t>
            </a:r>
          </a:p>
        </p:txBody>
      </p:sp>
    </p:spTree>
    <p:extLst>
      <p:ext uri="{BB962C8B-B14F-4D97-AF65-F5344CB8AC3E}">
        <p14:creationId xmlns:p14="http://schemas.microsoft.com/office/powerpoint/2010/main" val="3724212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162569"/>
            <a:ext cx="8229600" cy="1143000"/>
          </a:xfrm>
        </p:spPr>
        <p:txBody>
          <a:bodyPr>
            <a:normAutofit/>
          </a:bodyPr>
          <a:lstStyle/>
          <a:p>
            <a:r>
              <a:rPr lang="it-IT" dirty="0">
                <a:solidFill>
                  <a:srgbClr val="1F497D"/>
                </a:solidFill>
              </a:rPr>
              <a:t>Criteri di collegamento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
        <p:nvSpPr>
          <p:cNvPr id="3" name="Segnaposto contenuto 2"/>
          <p:cNvSpPr>
            <a:spLocks noGrp="1"/>
          </p:cNvSpPr>
          <p:nvPr>
            <p:ph idx="1"/>
          </p:nvPr>
        </p:nvSpPr>
        <p:spPr>
          <a:xfrm>
            <a:off x="457200" y="1145594"/>
            <a:ext cx="8229600" cy="5172177"/>
          </a:xfrm>
        </p:spPr>
        <p:txBody>
          <a:bodyPr>
            <a:normAutofit fontScale="92500" lnSpcReduction="10000"/>
          </a:bodyPr>
          <a:lstStyle/>
          <a:p>
            <a:pPr algn="just"/>
            <a:r>
              <a:rPr lang="it-IT" dirty="0">
                <a:solidFill>
                  <a:srgbClr val="1F497D"/>
                </a:solidFill>
              </a:rPr>
              <a:t>«Circostanza, aspetto della fattispecie, che consente di connettere la fattispecie alla legge di un dato stato».</a:t>
            </a:r>
          </a:p>
          <a:p>
            <a:pPr algn="just"/>
            <a:r>
              <a:rPr lang="it-IT" dirty="0">
                <a:solidFill>
                  <a:srgbClr val="1F497D"/>
                </a:solidFill>
              </a:rPr>
              <a:t>Spesso le norme di conflitto prevedono una pluralità di criteri di collegamento.</a:t>
            </a:r>
          </a:p>
          <a:p>
            <a:pPr algn="just"/>
            <a:r>
              <a:rPr lang="it-IT" dirty="0">
                <a:solidFill>
                  <a:srgbClr val="1F497D"/>
                </a:solidFill>
              </a:rPr>
              <a:t>Diversi rapporti tra loro.</a:t>
            </a:r>
          </a:p>
          <a:p>
            <a:pPr algn="just"/>
            <a:r>
              <a:rPr lang="it-IT" dirty="0">
                <a:solidFill>
                  <a:srgbClr val="1F497D"/>
                </a:solidFill>
              </a:rPr>
              <a:t>Concorso successivo: un criterio principale e criteri sussidiari se il primo non funziona. Art. 19 legge 218: criterio base è cittadinanza, in mancanza domicilio, sennò residenza. Si fa così per garantire il godimento di un diritto.</a:t>
            </a:r>
            <a:endParaRPr lang="en-US" dirty="0">
              <a:solidFill>
                <a:srgbClr val="1F497D"/>
              </a:solidFill>
            </a:endParaRPr>
          </a:p>
        </p:txBody>
      </p:sp>
    </p:spTree>
    <p:extLst>
      <p:ext uri="{BB962C8B-B14F-4D97-AF65-F5344CB8AC3E}">
        <p14:creationId xmlns:p14="http://schemas.microsoft.com/office/powerpoint/2010/main" val="42636527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a:bodyPr>
          <a:lstStyle/>
          <a:p>
            <a:r>
              <a:rPr lang="it-IT" dirty="0">
                <a:solidFill>
                  <a:srgbClr val="1F497D"/>
                </a:solidFill>
              </a:rPr>
              <a:t>…segue</a:t>
            </a:r>
            <a:endParaRPr lang="it-IT" i="1" dirty="0">
              <a:solidFill>
                <a:srgbClr val="1F497D"/>
              </a:solidFill>
            </a:endParaRPr>
          </a:p>
        </p:txBody>
      </p:sp>
      <p:sp>
        <p:nvSpPr>
          <p:cNvPr id="3" name="Segnaposto contenuto 2"/>
          <p:cNvSpPr>
            <a:spLocks noGrp="1"/>
          </p:cNvSpPr>
          <p:nvPr>
            <p:ph idx="1"/>
          </p:nvPr>
        </p:nvSpPr>
        <p:spPr>
          <a:xfrm>
            <a:off x="457200" y="1170498"/>
            <a:ext cx="8229600" cy="5196759"/>
          </a:xfrm>
        </p:spPr>
        <p:txBody>
          <a:bodyPr>
            <a:normAutofit/>
          </a:bodyPr>
          <a:lstStyle/>
          <a:p>
            <a:pPr algn="just"/>
            <a:r>
              <a:rPr lang="it-IT" dirty="0">
                <a:solidFill>
                  <a:srgbClr val="1F497D"/>
                </a:solidFill>
              </a:rPr>
              <a:t>Concorso alternativo: tutti i criteri sono sul medesimo piano e sono idonei a richiamare simultaneamente più leggi. </a:t>
            </a:r>
          </a:p>
          <a:p>
            <a:pPr algn="just"/>
            <a:r>
              <a:rPr lang="it-IT" dirty="0">
                <a:solidFill>
                  <a:srgbClr val="1F497D"/>
                </a:solidFill>
              </a:rPr>
              <a:t>Forma degli atti giuridici è spesso sottoposta a differenti criteri e si sceglie in base al </a:t>
            </a:r>
            <a:r>
              <a:rPr lang="it-IT" i="1" dirty="0">
                <a:solidFill>
                  <a:srgbClr val="1F497D"/>
                </a:solidFill>
              </a:rPr>
              <a:t>favor </a:t>
            </a:r>
            <a:r>
              <a:rPr lang="it-IT" i="1" dirty="0" err="1">
                <a:solidFill>
                  <a:srgbClr val="1F497D"/>
                </a:solidFill>
              </a:rPr>
              <a:t>validitatis</a:t>
            </a:r>
            <a:r>
              <a:rPr lang="it-IT" dirty="0">
                <a:solidFill>
                  <a:srgbClr val="1F497D"/>
                </a:solidFill>
              </a:rPr>
              <a:t>.</a:t>
            </a:r>
          </a:p>
          <a:p>
            <a:pPr algn="just"/>
            <a:r>
              <a:rPr lang="it-IT" dirty="0">
                <a:solidFill>
                  <a:srgbClr val="1F497D"/>
                </a:solidFill>
              </a:rPr>
              <a:t>Spesso la norma sceglie in base al risultato materiale migliore. Riconoscimento del figlio: criteri alternativi e si sceglie quello che consente di stabilire lo stato di figlio.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1074929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…segue</a:t>
            </a:r>
          </a:p>
        </p:txBody>
      </p:sp>
      <p:sp>
        <p:nvSpPr>
          <p:cNvPr id="3" name="Segnaposto contenuto 2"/>
          <p:cNvSpPr>
            <a:spLocks noGrp="1"/>
          </p:cNvSpPr>
          <p:nvPr>
            <p:ph idx="1"/>
          </p:nvPr>
        </p:nvSpPr>
        <p:spPr>
          <a:xfrm>
            <a:off x="457200" y="1307472"/>
            <a:ext cx="8229600" cy="5010299"/>
          </a:xfrm>
        </p:spPr>
        <p:txBody>
          <a:bodyPr>
            <a:normAutofit/>
          </a:bodyPr>
          <a:lstStyle/>
          <a:p>
            <a:pPr algn="just"/>
            <a:r>
              <a:rPr lang="it-IT" dirty="0">
                <a:solidFill>
                  <a:srgbClr val="1F497D"/>
                </a:solidFill>
              </a:rPr>
              <a:t>Concorso cumulativo: le leggi richiamate vanno tutte applicate e quindi la situazione o il rapporto sono considerati validamente costituiti solo se sono presenti le condizioni prescritte da tali leggi e producono i soli effetti previsti da queste. Art. 17 preleggi (non più in vigore) prevedeva che filiazione fosse accertata solo se accolta sia da legge nazionale del genitore che del figlio.</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b="1"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…segue</a:t>
            </a:r>
          </a:p>
        </p:txBody>
      </p:sp>
      <p:sp>
        <p:nvSpPr>
          <p:cNvPr id="3" name="Segnaposto contenuto 2"/>
          <p:cNvSpPr>
            <a:spLocks noGrp="1"/>
          </p:cNvSpPr>
          <p:nvPr>
            <p:ph idx="1"/>
          </p:nvPr>
        </p:nvSpPr>
        <p:spPr>
          <a:xfrm>
            <a:off x="457200" y="1307472"/>
            <a:ext cx="8229600" cy="5010299"/>
          </a:xfrm>
        </p:spPr>
        <p:txBody>
          <a:bodyPr>
            <a:normAutofit lnSpcReduction="10000"/>
          </a:bodyPr>
          <a:lstStyle/>
          <a:p>
            <a:pPr marL="0" indent="0" algn="just">
              <a:buNone/>
            </a:pPr>
            <a:r>
              <a:rPr lang="it-IT" dirty="0">
                <a:solidFill>
                  <a:srgbClr val="1F497D"/>
                </a:solidFill>
              </a:rPr>
              <a:t>Criteri soggettivi e oggettivi (circostanza relativa ai soggetti del rapporto o della situazione giuridica).</a:t>
            </a:r>
          </a:p>
          <a:p>
            <a:pPr marL="0" indent="0" algn="just">
              <a:buNone/>
            </a:pPr>
            <a:r>
              <a:rPr lang="it-IT" dirty="0">
                <a:solidFill>
                  <a:srgbClr val="1F497D"/>
                </a:solidFill>
              </a:rPr>
              <a:t>Criteri di fatto e giuridici (principe: cittadinanza).</a:t>
            </a:r>
          </a:p>
          <a:p>
            <a:pPr marL="0" indent="0" algn="just">
              <a:buNone/>
            </a:pPr>
            <a:r>
              <a:rPr lang="it-IT" i="1" dirty="0" err="1">
                <a:solidFill>
                  <a:srgbClr val="1F497D"/>
                </a:solidFill>
              </a:rPr>
              <a:t>Optio</a:t>
            </a:r>
            <a:r>
              <a:rPr lang="it-IT" i="1" dirty="0">
                <a:solidFill>
                  <a:srgbClr val="1F497D"/>
                </a:solidFill>
              </a:rPr>
              <a:t> legis</a:t>
            </a:r>
            <a:r>
              <a:rPr lang="it-IT" dirty="0">
                <a:solidFill>
                  <a:srgbClr val="1F497D"/>
                </a:solidFill>
              </a:rPr>
              <a:t>. Differenziare da recezione negoziale del diritto straniero. </a:t>
            </a:r>
          </a:p>
          <a:p>
            <a:pPr marL="0" indent="0" algn="just">
              <a:buNone/>
            </a:pPr>
            <a:r>
              <a:rPr lang="it-IT" dirty="0">
                <a:solidFill>
                  <a:srgbClr val="1F497D"/>
                </a:solidFill>
              </a:rPr>
              <a:t>Caso particolare: criterio di prossimità (collegamento più stretto) che non è predeterminato dal legislatore ma rimesso alle valutazioni in concreto dell’interprete.</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b="1"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7317177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La questione preliminare</a:t>
            </a:r>
          </a:p>
        </p:txBody>
      </p:sp>
      <p:sp>
        <p:nvSpPr>
          <p:cNvPr id="3" name="Segnaposto contenuto 2"/>
          <p:cNvSpPr>
            <a:spLocks noGrp="1"/>
          </p:cNvSpPr>
          <p:nvPr>
            <p:ph idx="1"/>
          </p:nvPr>
        </p:nvSpPr>
        <p:spPr>
          <a:xfrm>
            <a:off x="457200" y="1232760"/>
            <a:ext cx="8229600" cy="5085012"/>
          </a:xfrm>
        </p:spPr>
        <p:txBody>
          <a:bodyPr>
            <a:normAutofit/>
          </a:bodyPr>
          <a:lstStyle/>
          <a:p>
            <a:pPr marL="0" indent="0">
              <a:buNone/>
            </a:pPr>
            <a:endParaRPr lang="it-IT" dirty="0"/>
          </a:p>
          <a:p>
            <a:pPr marL="0" indent="0" algn="just">
              <a:buNone/>
            </a:pPr>
            <a:r>
              <a:rPr lang="it-IT" dirty="0">
                <a:solidFill>
                  <a:schemeClr val="tx2"/>
                </a:solidFill>
              </a:rPr>
              <a:t>Problema concernente l’esistenza e la validità di una situazione giuridica la cui soluzione sia indispensabile per decidere la questione oggetto del giudizio in via principale. </a:t>
            </a:r>
          </a:p>
          <a:p>
            <a:pPr marL="0" indent="0" algn="just">
              <a:buNone/>
            </a:pPr>
            <a:r>
              <a:rPr lang="it-IT" dirty="0">
                <a:solidFill>
                  <a:schemeClr val="tx2"/>
                </a:solidFill>
              </a:rPr>
              <a:t>Diritti ereditari di figli o del coniuge, ad es., presuppongono accertamento di rapporto di filiazione o coniugio.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013314"/>
            <a:ext cx="4334127" cy="707886"/>
          </a:xfrm>
          <a:prstGeom prst="rect">
            <a:avLst/>
          </a:prstGeom>
          <a:noFill/>
        </p:spPr>
        <p:txBody>
          <a:bodyPr wrap="square" rtlCol="0">
            <a:spAutoFit/>
          </a:bodyPr>
          <a:lstStyle/>
          <a:p>
            <a:pPr algn="r"/>
            <a:endParaRPr lang="it-IT" sz="2000" dirty="0">
              <a:solidFill>
                <a:schemeClr val="bg1">
                  <a:lumMod val="50000"/>
                </a:schemeClr>
              </a:solidFill>
            </a:endParaRPr>
          </a:p>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…segue</a:t>
            </a:r>
          </a:p>
        </p:txBody>
      </p:sp>
      <p:sp>
        <p:nvSpPr>
          <p:cNvPr id="3" name="Segnaposto contenuto 2"/>
          <p:cNvSpPr>
            <a:spLocks noGrp="1"/>
          </p:cNvSpPr>
          <p:nvPr>
            <p:ph idx="1"/>
          </p:nvPr>
        </p:nvSpPr>
        <p:spPr>
          <a:xfrm>
            <a:off x="457200" y="1245212"/>
            <a:ext cx="8229600" cy="5045902"/>
          </a:xfrm>
        </p:spPr>
        <p:txBody>
          <a:bodyPr>
            <a:normAutofit/>
          </a:bodyPr>
          <a:lstStyle/>
          <a:p>
            <a:pPr marL="0" indent="0" algn="just">
              <a:buNone/>
            </a:pPr>
            <a:r>
              <a:rPr lang="it-IT" dirty="0">
                <a:solidFill>
                  <a:srgbClr val="1F497D"/>
                </a:solidFill>
              </a:rPr>
              <a:t>Che legge si applica per risolvere la questione preliminare quando questa presenta autonomia internazionalprivatistica rispetto a quella principale?</a:t>
            </a:r>
          </a:p>
          <a:p>
            <a:pPr marL="0" indent="0" algn="just">
              <a:buNone/>
            </a:pPr>
            <a:r>
              <a:rPr lang="it-IT" dirty="0">
                <a:solidFill>
                  <a:srgbClr val="1F497D"/>
                </a:solidFill>
              </a:rPr>
              <a:t>Il problema non si pone se la questione preliminare è sottoposta a legge interna: sicuramente in questo caso la </a:t>
            </a:r>
            <a:r>
              <a:rPr lang="it-IT" i="1" dirty="0">
                <a:solidFill>
                  <a:srgbClr val="1F497D"/>
                </a:solidFill>
              </a:rPr>
              <a:t>lex causae</a:t>
            </a:r>
            <a:r>
              <a:rPr lang="it-IT" dirty="0">
                <a:solidFill>
                  <a:srgbClr val="1F497D"/>
                </a:solidFill>
              </a:rPr>
              <a:t> (legge della questione principale) si estende alla questione preliminare.</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9002390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…segue</a:t>
            </a:r>
          </a:p>
        </p:txBody>
      </p:sp>
      <p:sp>
        <p:nvSpPr>
          <p:cNvPr id="3" name="Segnaposto contenuto 2"/>
          <p:cNvSpPr>
            <a:spLocks noGrp="1"/>
          </p:cNvSpPr>
          <p:nvPr>
            <p:ph idx="1"/>
          </p:nvPr>
        </p:nvSpPr>
        <p:spPr>
          <a:xfrm>
            <a:off x="457200" y="1143000"/>
            <a:ext cx="8229600" cy="5224257"/>
          </a:xfrm>
        </p:spPr>
        <p:txBody>
          <a:bodyPr>
            <a:normAutofit/>
          </a:bodyPr>
          <a:lstStyle/>
          <a:p>
            <a:pPr marL="0" indent="0" algn="just">
              <a:buNone/>
            </a:pPr>
            <a:r>
              <a:rPr lang="it-IT" dirty="0">
                <a:solidFill>
                  <a:srgbClr val="1F497D"/>
                </a:solidFill>
              </a:rPr>
              <a:t>Soluzione disgiunta (collegamento indipendente): si applicano due diritti diversi. </a:t>
            </a:r>
            <a:r>
              <a:rPr lang="it-IT">
                <a:solidFill>
                  <a:srgbClr val="1F497D"/>
                </a:solidFill>
              </a:rPr>
              <a:t>Preferibile.</a:t>
            </a:r>
            <a:endParaRPr lang="it-IT" dirty="0">
              <a:solidFill>
                <a:srgbClr val="1F497D"/>
              </a:solidFill>
            </a:endParaRPr>
          </a:p>
          <a:p>
            <a:pPr marL="0" indent="0" algn="just">
              <a:buNone/>
            </a:pPr>
            <a:r>
              <a:rPr lang="it-IT" dirty="0">
                <a:solidFill>
                  <a:srgbClr val="1F497D"/>
                </a:solidFill>
              </a:rPr>
              <a:t>Soluzione congiunta (collegamento dipendente): si applica lo stesso diritto, ossia la </a:t>
            </a:r>
            <a:r>
              <a:rPr lang="it-IT" i="1" dirty="0">
                <a:solidFill>
                  <a:srgbClr val="1F497D"/>
                </a:solidFill>
              </a:rPr>
              <a:t>lex causae</a:t>
            </a:r>
            <a:r>
              <a:rPr lang="it-IT" dirty="0">
                <a:solidFill>
                  <a:srgbClr val="1F497D"/>
                </a:solidFill>
              </a:rPr>
              <a:t>. </a:t>
            </a:r>
          </a:p>
          <a:p>
            <a:pPr marL="0" indent="0" algn="just">
              <a:buNone/>
            </a:pPr>
            <a:r>
              <a:rPr lang="it-IT" dirty="0">
                <a:solidFill>
                  <a:srgbClr val="1F497D"/>
                </a:solidFill>
              </a:rPr>
              <a:t>E’ l’argomento straniero complessivamente considerato che deve fornire la disciplina di ogni aspetto o questione necessaria per la soluzione del caso (principale). Anche la questione preliminare rientra dunque in questa idea. </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233388461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Il problema del rinvio</a:t>
            </a:r>
          </a:p>
        </p:txBody>
      </p:sp>
      <p:sp>
        <p:nvSpPr>
          <p:cNvPr id="3" name="Segnaposto contenuto 2"/>
          <p:cNvSpPr>
            <a:spLocks noGrp="1"/>
          </p:cNvSpPr>
          <p:nvPr>
            <p:ph idx="1"/>
          </p:nvPr>
        </p:nvSpPr>
        <p:spPr>
          <a:xfrm>
            <a:off x="457200" y="1245212"/>
            <a:ext cx="8229600" cy="5045902"/>
          </a:xfrm>
        </p:spPr>
        <p:txBody>
          <a:bodyPr>
            <a:normAutofit lnSpcReduction="10000"/>
          </a:bodyPr>
          <a:lstStyle/>
          <a:p>
            <a:pPr marL="0" indent="0" algn="just">
              <a:buNone/>
            </a:pPr>
            <a:r>
              <a:rPr lang="it-IT" dirty="0">
                <a:solidFill>
                  <a:srgbClr val="1F497D"/>
                </a:solidFill>
              </a:rPr>
              <a:t>Norma di </a:t>
            </a:r>
            <a:r>
              <a:rPr lang="it-IT" dirty="0" err="1">
                <a:solidFill>
                  <a:srgbClr val="1F497D"/>
                </a:solidFill>
              </a:rPr>
              <a:t>d.i.p</a:t>
            </a:r>
            <a:r>
              <a:rPr lang="it-IT" dirty="0">
                <a:solidFill>
                  <a:srgbClr val="1F497D"/>
                </a:solidFill>
              </a:rPr>
              <a:t>. opera </a:t>
            </a:r>
            <a:r>
              <a:rPr lang="it-IT" i="1" dirty="0">
                <a:solidFill>
                  <a:srgbClr val="1F497D"/>
                </a:solidFill>
              </a:rPr>
              <a:t>richiamo</a:t>
            </a:r>
            <a:r>
              <a:rPr lang="it-IT" dirty="0">
                <a:solidFill>
                  <a:srgbClr val="1F497D"/>
                </a:solidFill>
              </a:rPr>
              <a:t> al diritto straniero per il tramite del criterio di collegamento.</a:t>
            </a:r>
          </a:p>
          <a:p>
            <a:pPr marL="0" indent="0" algn="just">
              <a:buNone/>
            </a:pPr>
            <a:r>
              <a:rPr lang="it-IT" dirty="0">
                <a:solidFill>
                  <a:srgbClr val="1F497D"/>
                </a:solidFill>
              </a:rPr>
              <a:t>Il diritto straniero è richiamato complessivamente. Si includono le norme di diritto internazionale privato di tale sistema. Con il che è possibile che sia applicato da tale sistema un criterio di collegamento diverso che rinvii la questione alla </a:t>
            </a:r>
            <a:r>
              <a:rPr lang="it-IT" i="1" dirty="0">
                <a:solidFill>
                  <a:srgbClr val="1F497D"/>
                </a:solidFill>
              </a:rPr>
              <a:t>lex fori</a:t>
            </a:r>
            <a:r>
              <a:rPr lang="it-IT" dirty="0">
                <a:solidFill>
                  <a:srgbClr val="1F497D"/>
                </a:solidFill>
              </a:rPr>
              <a:t> (rinvio indietro) o a un diritto di uno Stato terzo (rinvio oltre)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2777165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Art. 13 legge 218 del 1995</a:t>
            </a:r>
          </a:p>
        </p:txBody>
      </p:sp>
      <p:sp>
        <p:nvSpPr>
          <p:cNvPr id="3" name="Segnaposto contenuto 2"/>
          <p:cNvSpPr>
            <a:spLocks noGrp="1"/>
          </p:cNvSpPr>
          <p:nvPr>
            <p:ph idx="1"/>
          </p:nvPr>
        </p:nvSpPr>
        <p:spPr>
          <a:xfrm>
            <a:off x="457200" y="1143000"/>
            <a:ext cx="8229600" cy="5224257"/>
          </a:xfrm>
        </p:spPr>
        <p:txBody>
          <a:bodyPr>
            <a:normAutofit fontScale="62500" lnSpcReduction="20000"/>
          </a:bodyPr>
          <a:lstStyle/>
          <a:p>
            <a:pPr marL="0" indent="0" algn="just">
              <a:buNone/>
            </a:pPr>
            <a:r>
              <a:rPr lang="it-IT" dirty="0">
                <a:solidFill>
                  <a:srgbClr val="1F497D"/>
                </a:solidFill>
              </a:rPr>
              <a:t>1. Quando negli articoli successivi è richiamata la legge straniera, si tiene conto del rinvio operato dal diritto internazionale privato straniero alla legge di un altro Stato:</a:t>
            </a:r>
          </a:p>
          <a:p>
            <a:pPr marL="0" indent="0" algn="just">
              <a:buNone/>
            </a:pPr>
            <a:r>
              <a:rPr lang="it-IT" dirty="0">
                <a:solidFill>
                  <a:srgbClr val="1F497D"/>
                </a:solidFill>
              </a:rPr>
              <a:t>a) se il diritto di tale Stato accetta il rinvio;</a:t>
            </a:r>
          </a:p>
          <a:p>
            <a:pPr marL="0" indent="0" algn="just">
              <a:buNone/>
            </a:pPr>
            <a:r>
              <a:rPr lang="it-IT" dirty="0">
                <a:solidFill>
                  <a:srgbClr val="1F497D"/>
                </a:solidFill>
              </a:rPr>
              <a:t>b) se si tratta di rinvio alla legge italiana.</a:t>
            </a:r>
          </a:p>
          <a:p>
            <a:pPr marL="0" indent="0" algn="just">
              <a:buNone/>
            </a:pPr>
            <a:r>
              <a:rPr lang="it-IT" dirty="0">
                <a:solidFill>
                  <a:srgbClr val="1F497D"/>
                </a:solidFill>
              </a:rPr>
              <a:t>2. L'applicazione del comma 1 è tuttavia esclusa:</a:t>
            </a:r>
          </a:p>
          <a:p>
            <a:pPr marL="0" indent="0" algn="just">
              <a:buNone/>
            </a:pPr>
            <a:r>
              <a:rPr lang="it-IT" dirty="0">
                <a:solidFill>
                  <a:srgbClr val="1F497D"/>
                </a:solidFill>
              </a:rPr>
              <a:t>a) nei casi in cui le disposizioni della presente legge rendono applicabile la legge straniera sulla base della scelta effettuata in tal senso dalle parti interessate;</a:t>
            </a:r>
          </a:p>
          <a:p>
            <a:pPr marL="0" indent="0" algn="just">
              <a:buNone/>
            </a:pPr>
            <a:r>
              <a:rPr lang="it-IT" dirty="0">
                <a:solidFill>
                  <a:srgbClr val="1F497D"/>
                </a:solidFill>
              </a:rPr>
              <a:t>b) riguardo alle disposizioni concernenti la forma degli atti;</a:t>
            </a:r>
          </a:p>
          <a:p>
            <a:pPr marL="0" indent="0" algn="just">
              <a:buNone/>
            </a:pPr>
            <a:r>
              <a:rPr lang="it-IT" dirty="0">
                <a:solidFill>
                  <a:srgbClr val="1F497D"/>
                </a:solidFill>
              </a:rPr>
              <a:t>c) Nei casi di responsabilità extracontrattuale.</a:t>
            </a:r>
          </a:p>
          <a:p>
            <a:pPr marL="0" indent="0" algn="just">
              <a:buNone/>
            </a:pPr>
            <a:r>
              <a:rPr lang="it-IT" dirty="0">
                <a:solidFill>
                  <a:srgbClr val="1F497D"/>
                </a:solidFill>
              </a:rPr>
              <a:t>3. Nei casi di cui agli articoli 33, 34 e 35 si tiene conto del rinvio soltanto se</a:t>
            </a:r>
          </a:p>
          <a:p>
            <a:pPr marL="0" indent="0" algn="just">
              <a:buNone/>
            </a:pPr>
            <a:r>
              <a:rPr lang="it-IT" dirty="0">
                <a:solidFill>
                  <a:srgbClr val="1F497D"/>
                </a:solidFill>
              </a:rPr>
              <a:t>esso conduce all'applicazione di una legge che consente lo stabilimento della filiazione.</a:t>
            </a:r>
          </a:p>
          <a:p>
            <a:pPr marL="0" indent="0" algn="just">
              <a:buNone/>
            </a:pPr>
            <a:r>
              <a:rPr lang="it-IT" dirty="0">
                <a:solidFill>
                  <a:srgbClr val="1F497D"/>
                </a:solidFill>
              </a:rPr>
              <a:t>4. Quando la presente legge dichiara in ogni caso applicabile una convenzione</a:t>
            </a:r>
          </a:p>
          <a:p>
            <a:pPr marL="0" indent="0" algn="just">
              <a:buNone/>
            </a:pPr>
            <a:r>
              <a:rPr lang="it-IT" dirty="0">
                <a:solidFill>
                  <a:srgbClr val="1F497D"/>
                </a:solidFill>
              </a:rPr>
              <a:t>internazionale si segue sempre, in materia di rinvio, la soluzione adottata dalla convenzione. [Regolamenti Roma I e Roma II escludono il rinvio. Regolamento 650/2012 – successioni – lo consente in taluni casi].</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02072043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7200" y="38048"/>
            <a:ext cx="8229600" cy="1143000"/>
          </a:xfrm>
        </p:spPr>
        <p:txBody>
          <a:bodyPr/>
          <a:lstStyle/>
          <a:p>
            <a:r>
              <a:rPr lang="it-IT" dirty="0">
                <a:solidFill>
                  <a:srgbClr val="1F497D"/>
                </a:solidFill>
              </a:rPr>
              <a:t>Esempio di rinvio</a:t>
            </a:r>
          </a:p>
        </p:txBody>
      </p:sp>
      <p:sp>
        <p:nvSpPr>
          <p:cNvPr id="3" name="Segnaposto contenuto 2"/>
          <p:cNvSpPr>
            <a:spLocks noGrp="1"/>
          </p:cNvSpPr>
          <p:nvPr>
            <p:ph idx="1"/>
          </p:nvPr>
        </p:nvSpPr>
        <p:spPr>
          <a:xfrm>
            <a:off x="457200" y="1045978"/>
            <a:ext cx="8229600" cy="5245136"/>
          </a:xfrm>
        </p:spPr>
        <p:txBody>
          <a:bodyPr>
            <a:normAutofit lnSpcReduction="10000"/>
          </a:bodyPr>
          <a:lstStyle/>
          <a:p>
            <a:pPr marL="0" indent="0" algn="just">
              <a:buNone/>
            </a:pPr>
            <a:r>
              <a:rPr lang="it-IT" dirty="0">
                <a:solidFill>
                  <a:srgbClr val="1F497D"/>
                </a:solidFill>
              </a:rPr>
              <a:t>Caso riguardante l’eredità di un cittadino spagnolo residente in Italia e con domicilio in Svizzera.</a:t>
            </a:r>
          </a:p>
          <a:p>
            <a:pPr marL="0" indent="0" algn="just">
              <a:buNone/>
            </a:pPr>
            <a:endParaRPr lang="it-IT" dirty="0">
              <a:solidFill>
                <a:srgbClr val="1F497D"/>
              </a:solidFill>
            </a:endParaRPr>
          </a:p>
          <a:p>
            <a:pPr marL="0" indent="0" algn="just">
              <a:buNone/>
            </a:pPr>
            <a:r>
              <a:rPr lang="it-IT" dirty="0">
                <a:solidFill>
                  <a:srgbClr val="1F497D"/>
                </a:solidFill>
              </a:rPr>
              <a:t>Legge italiana prevede cittadinanza.</a:t>
            </a:r>
          </a:p>
          <a:p>
            <a:pPr marL="0" indent="0" algn="just">
              <a:buNone/>
            </a:pPr>
            <a:r>
              <a:rPr lang="it-IT" dirty="0">
                <a:solidFill>
                  <a:srgbClr val="1F497D"/>
                </a:solidFill>
              </a:rPr>
              <a:t>Legge spagnola prevede residenza (rinvio indietro) o domicilio (rinvio oltre).</a:t>
            </a:r>
          </a:p>
          <a:p>
            <a:pPr marL="0" indent="0" algn="just">
              <a:buNone/>
            </a:pPr>
            <a:r>
              <a:rPr lang="it-IT" dirty="0">
                <a:solidFill>
                  <a:srgbClr val="1F497D"/>
                </a:solidFill>
              </a:rPr>
              <a:t>Rinvio oltre deve essere accettato (anche il diritto Svizzero deve prevedere domicilio), sennò si applica il diritto spagnolo.</a:t>
            </a:r>
          </a:p>
          <a:p>
            <a:pPr marL="0" indent="0" algn="just">
              <a:buNone/>
            </a:pPr>
            <a:endParaRPr lang="it-IT" dirty="0">
              <a:solidFill>
                <a:srgbClr val="1F497D"/>
              </a:solidFill>
            </a:endParaRP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2787922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304800" y="2364581"/>
            <a:ext cx="7658100" cy="2821285"/>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Autonomia negoziale; autonomia contrattuale; autonomia privata</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Il </a:t>
            </a:r>
            <a:r>
              <a:rPr lang="it-IT" sz="2000" b="1" u="sng" dirty="0">
                <a:solidFill>
                  <a:srgbClr val="1B1B19"/>
                </a:solidFill>
                <a:latin typeface="Arial"/>
              </a:rPr>
              <a:t>potere dispositivo </a:t>
            </a:r>
            <a:r>
              <a:rPr lang="it-IT" sz="2000" dirty="0">
                <a:solidFill>
                  <a:srgbClr val="1B1B19"/>
                </a:solidFill>
                <a:latin typeface="Arial"/>
              </a:rPr>
              <a:t>delle parti di plasmare i rapporti giuridici per la soddisfazione dei propri interessi; ogni manifestazione di volontà per autoregolare i propri interessi</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Assume rilievo nel </a:t>
            </a:r>
            <a:r>
              <a:rPr lang="it-IT" sz="2000" dirty="0" err="1">
                <a:solidFill>
                  <a:srgbClr val="1B1B19"/>
                </a:solidFill>
                <a:latin typeface="Arial"/>
              </a:rPr>
              <a:t>d.i.p</a:t>
            </a:r>
            <a:r>
              <a:rPr lang="it-IT" sz="2000" dirty="0">
                <a:solidFill>
                  <a:srgbClr val="1B1B19"/>
                </a:solidFill>
                <a:latin typeface="Arial"/>
              </a:rPr>
              <a:t>. ai fini della </a:t>
            </a:r>
            <a:r>
              <a:rPr lang="it-IT" sz="2000" u="sng" dirty="0">
                <a:solidFill>
                  <a:srgbClr val="1B1B19"/>
                </a:solidFill>
                <a:latin typeface="Arial"/>
              </a:rPr>
              <a:t>individuazione</a:t>
            </a:r>
            <a:r>
              <a:rPr lang="it-IT" sz="2000" dirty="0">
                <a:solidFill>
                  <a:srgbClr val="1B1B19"/>
                </a:solidFill>
                <a:latin typeface="Arial"/>
              </a:rPr>
              <a:t> del </a:t>
            </a:r>
            <a:r>
              <a:rPr lang="it-IT" sz="2000" b="1" dirty="0">
                <a:solidFill>
                  <a:srgbClr val="1B1B19"/>
                </a:solidFill>
                <a:latin typeface="Arial"/>
              </a:rPr>
              <a:t>diritto applicabile </a:t>
            </a:r>
            <a:r>
              <a:rPr lang="it-IT" sz="2000" dirty="0">
                <a:solidFill>
                  <a:srgbClr val="1B1B19"/>
                </a:solidFill>
                <a:latin typeface="Arial"/>
              </a:rPr>
              <a:t>(profilo sostanziale) e del </a:t>
            </a:r>
            <a:r>
              <a:rPr lang="it-IT" sz="2000" b="1" dirty="0">
                <a:solidFill>
                  <a:srgbClr val="1B1B19"/>
                </a:solidFill>
                <a:latin typeface="Arial"/>
              </a:rPr>
              <a:t>foro competente </a:t>
            </a:r>
            <a:r>
              <a:rPr lang="it-IT" sz="2000" dirty="0">
                <a:solidFill>
                  <a:srgbClr val="1B1B19"/>
                </a:solidFill>
                <a:latin typeface="Arial"/>
              </a:rPr>
              <a:t>(profilo processuale)</a:t>
            </a:r>
            <a:endParaRPr lang="en-US" sz="2000" dirty="0">
              <a:solidFill>
                <a:srgbClr val="1B1B19"/>
              </a:solidFill>
              <a:latin typeface="Arial"/>
            </a:endParaRPr>
          </a:p>
          <a:p>
            <a:pPr marL="285750" indent="-285750">
              <a:lnSpc>
                <a:spcPts val="2241"/>
              </a:lnSpc>
              <a:buFont typeface="Wingdings" pitchFamily="2" charset="2"/>
              <a:buChar char="Ø"/>
            </a:pPr>
            <a:endParaRPr lang="en-US" sz="2000" dirty="0">
              <a:solidFill>
                <a:srgbClr val="1B1B19"/>
              </a:solidFill>
              <a:latin typeface="Arial"/>
            </a:endParaRPr>
          </a:p>
        </p:txBody>
      </p:sp>
      <p:sp>
        <p:nvSpPr>
          <p:cNvPr id="5" name="Freeform 5"/>
          <p:cNvSpPr/>
          <p:nvPr/>
        </p:nvSpPr>
        <p:spPr>
          <a:xfrm>
            <a:off x="6601184" y="2526634"/>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19473308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304800" y="2364581"/>
            <a:ext cx="7658100" cy="3103414"/>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Autonomia negoziale quale valore ispiratore dell’intero ordinamento</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Sia nel diritto interno che nel </a:t>
            </a:r>
            <a:r>
              <a:rPr lang="it-IT" sz="2000" dirty="0" err="1">
                <a:solidFill>
                  <a:srgbClr val="1B1B19"/>
                </a:solidFill>
                <a:latin typeface="Arial"/>
              </a:rPr>
              <a:t>d.i.p</a:t>
            </a:r>
            <a:r>
              <a:rPr lang="it-IT" sz="2000" dirty="0">
                <a:solidFill>
                  <a:srgbClr val="1B1B19"/>
                </a:solidFill>
                <a:latin typeface="Arial"/>
              </a:rPr>
              <a:t>. </a:t>
            </a:r>
            <a:r>
              <a:rPr lang="it-IT" sz="2000" u="sng" dirty="0">
                <a:solidFill>
                  <a:srgbClr val="1B1B19"/>
                </a:solidFill>
                <a:latin typeface="Arial"/>
              </a:rPr>
              <a:t>continuo confronto autonomia-eteronomia</a:t>
            </a:r>
            <a:r>
              <a:rPr lang="it-IT" sz="2000" dirty="0">
                <a:solidFill>
                  <a:srgbClr val="1B1B19"/>
                </a:solidFill>
                <a:latin typeface="Arial"/>
              </a:rPr>
              <a:t> (intervento della normativa statale a discapito delle manifestazioni di autonomia)</a:t>
            </a:r>
          </a:p>
          <a:p>
            <a:pPr>
              <a:lnSpc>
                <a:spcPts val="2241"/>
              </a:lnSpc>
            </a:pPr>
            <a:endParaRPr lang="it-IT" sz="2000" dirty="0">
              <a:solidFill>
                <a:srgbClr val="1B1B19"/>
              </a:solidFill>
              <a:latin typeface="Arial"/>
            </a:endParaRPr>
          </a:p>
          <a:p>
            <a:pPr>
              <a:lnSpc>
                <a:spcPts val="2241"/>
              </a:lnSpc>
            </a:pPr>
            <a:r>
              <a:rPr lang="it-IT" sz="2000" u="sng" dirty="0">
                <a:solidFill>
                  <a:srgbClr val="1B1B19"/>
                </a:solidFill>
                <a:latin typeface="Arial"/>
              </a:rPr>
              <a:t>Nel </a:t>
            </a:r>
            <a:r>
              <a:rPr lang="it-IT" sz="2000" u="sng" dirty="0" err="1">
                <a:solidFill>
                  <a:srgbClr val="1B1B19"/>
                </a:solidFill>
                <a:latin typeface="Arial"/>
              </a:rPr>
              <a:t>d.i.p</a:t>
            </a:r>
            <a:r>
              <a:rPr lang="it-IT" sz="2000" u="sng" dirty="0">
                <a:solidFill>
                  <a:srgbClr val="1B1B19"/>
                </a:solidFill>
                <a:latin typeface="Arial"/>
              </a:rPr>
              <a:t>. lo spazio riservato all’eteronomia è meno incisivo </a:t>
            </a:r>
            <a:r>
              <a:rPr lang="it-IT" sz="2000" dirty="0">
                <a:solidFill>
                  <a:srgbClr val="1B1B19"/>
                </a:solidFill>
                <a:latin typeface="Arial"/>
              </a:rPr>
              <a:t>in ragione del principio di apertura che anima tale settore e dell’</a:t>
            </a:r>
            <a:r>
              <a:rPr lang="it-IT" sz="2000" u="sng" dirty="0">
                <a:solidFill>
                  <a:srgbClr val="1B1B19"/>
                </a:solidFill>
                <a:latin typeface="Arial"/>
              </a:rPr>
              <a:t>esigenza di riconoscimento di norme, sentenze e istituti provenienti da ordinamenti diversi</a:t>
            </a:r>
            <a:endParaRPr lang="en-US" sz="2000" u="sng"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6686888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304800" y="2364581"/>
            <a:ext cx="7658100" cy="3949799"/>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Autonomia negoziale sostanziale e conflittuale</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La </a:t>
            </a:r>
            <a:r>
              <a:rPr lang="it-IT" sz="2000" u="sng" dirty="0">
                <a:solidFill>
                  <a:srgbClr val="1B1B19"/>
                </a:solidFill>
                <a:latin typeface="Arial"/>
              </a:rPr>
              <a:t>funzione</a:t>
            </a:r>
            <a:r>
              <a:rPr lang="it-IT" sz="2000" dirty="0">
                <a:solidFill>
                  <a:srgbClr val="1B1B19"/>
                </a:solidFill>
                <a:latin typeface="Arial"/>
              </a:rPr>
              <a:t> </a:t>
            </a:r>
            <a:r>
              <a:rPr lang="it-IT" sz="2000" dirty="0" err="1">
                <a:solidFill>
                  <a:srgbClr val="1B1B19"/>
                </a:solidFill>
                <a:latin typeface="Arial"/>
              </a:rPr>
              <a:t>dell’</a:t>
            </a:r>
            <a:r>
              <a:rPr lang="it-IT" sz="2000" u="sng" dirty="0" err="1">
                <a:solidFill>
                  <a:srgbClr val="1B1B19"/>
                </a:solidFill>
                <a:latin typeface="Arial"/>
              </a:rPr>
              <a:t>a.n.</a:t>
            </a:r>
            <a:r>
              <a:rPr lang="it-IT" sz="2000" dirty="0">
                <a:solidFill>
                  <a:srgbClr val="1B1B19"/>
                </a:solidFill>
                <a:latin typeface="Arial"/>
              </a:rPr>
              <a:t> nel </a:t>
            </a:r>
            <a:r>
              <a:rPr lang="it-IT" sz="2000" u="sng" dirty="0" err="1">
                <a:solidFill>
                  <a:srgbClr val="1B1B19"/>
                </a:solidFill>
                <a:latin typeface="Arial"/>
              </a:rPr>
              <a:t>d.i.p</a:t>
            </a:r>
            <a:r>
              <a:rPr lang="it-IT" sz="2000" dirty="0">
                <a:solidFill>
                  <a:srgbClr val="1B1B19"/>
                </a:solidFill>
                <a:latin typeface="Arial"/>
              </a:rPr>
              <a:t>.: il </a:t>
            </a:r>
            <a:r>
              <a:rPr lang="it-IT" sz="2000" u="sng" dirty="0">
                <a:solidFill>
                  <a:srgbClr val="1B1B19"/>
                </a:solidFill>
                <a:latin typeface="Arial"/>
              </a:rPr>
              <a:t>principale criterio di collegamento</a:t>
            </a:r>
            <a:r>
              <a:rPr lang="it-IT" sz="2000" dirty="0">
                <a:solidFill>
                  <a:srgbClr val="1B1B19"/>
                </a:solidFill>
                <a:latin typeface="Arial"/>
              </a:rPr>
              <a:t> (per il diritto applicabile) e </a:t>
            </a:r>
            <a:r>
              <a:rPr lang="it-IT" sz="2000" u="sng" dirty="0">
                <a:solidFill>
                  <a:srgbClr val="1B1B19"/>
                </a:solidFill>
                <a:latin typeface="Arial"/>
              </a:rPr>
              <a:t>titolo di giurisdizione </a:t>
            </a:r>
            <a:r>
              <a:rPr lang="it-IT" sz="2000" dirty="0">
                <a:solidFill>
                  <a:srgbClr val="1B1B19"/>
                </a:solidFill>
                <a:latin typeface="Arial"/>
              </a:rPr>
              <a:t>(per l’autorità giurisdizionale o arbitrale competente). Sul piano descrittivo questa è la </a:t>
            </a:r>
            <a:r>
              <a:rPr lang="it-IT" sz="2000" b="1" dirty="0">
                <a:solidFill>
                  <a:srgbClr val="1B1B19"/>
                </a:solidFill>
                <a:latin typeface="Arial"/>
              </a:rPr>
              <a:t>funzione conflittuale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Le parti risolvono le difficoltà insite nel concorso dei criteri di collegamento e dei titoli di giurisdizione; agiscono sulla base di una sorta di </a:t>
            </a:r>
            <a:r>
              <a:rPr lang="it-IT" sz="2000" u="sng" dirty="0">
                <a:solidFill>
                  <a:srgbClr val="1B1B19"/>
                </a:solidFill>
                <a:latin typeface="Arial"/>
              </a:rPr>
              <a:t>delega da parte del legislatore</a:t>
            </a:r>
            <a:r>
              <a:rPr lang="it-IT" sz="2000" dirty="0">
                <a:solidFill>
                  <a:srgbClr val="1B1B19"/>
                </a:solidFill>
                <a:latin typeface="Arial"/>
              </a:rPr>
              <a:t>. Viene perseguito allo stesso tempo un </a:t>
            </a:r>
            <a:r>
              <a:rPr lang="it-IT" sz="2000" u="sng" dirty="0">
                <a:solidFill>
                  <a:srgbClr val="1B1B19"/>
                </a:solidFill>
                <a:latin typeface="Arial"/>
              </a:rPr>
              <a:t>interesse privato </a:t>
            </a:r>
            <a:r>
              <a:rPr lang="it-IT" sz="2000" dirty="0">
                <a:solidFill>
                  <a:srgbClr val="1B1B19"/>
                </a:solidFill>
                <a:latin typeface="Arial"/>
              </a:rPr>
              <a:t>(delle parti) e </a:t>
            </a:r>
            <a:r>
              <a:rPr lang="it-IT" sz="2000" u="sng" dirty="0">
                <a:solidFill>
                  <a:srgbClr val="1B1B19"/>
                </a:solidFill>
                <a:latin typeface="Arial"/>
              </a:rPr>
              <a:t>pubblico</a:t>
            </a:r>
            <a:r>
              <a:rPr lang="it-IT" sz="2000" dirty="0">
                <a:solidFill>
                  <a:srgbClr val="1B1B19"/>
                </a:solidFill>
                <a:latin typeface="Arial"/>
              </a:rPr>
              <a:t> (certezza e prevedibilità)</a:t>
            </a:r>
          </a:p>
          <a:p>
            <a:pPr marL="285750" indent="-285750">
              <a:lnSpc>
                <a:spcPts val="2241"/>
              </a:lnSpc>
              <a:buFont typeface="Wingdings" pitchFamily="2" charset="2"/>
              <a:buChar char="Ø"/>
            </a:pPr>
            <a:endParaRPr lang="it-IT" sz="2000" dirty="0">
              <a:solidFill>
                <a:srgbClr val="1B1B19"/>
              </a:solidFill>
              <a:latin typeface="Arial"/>
            </a:endParaRPr>
          </a:p>
          <a:p>
            <a:pPr>
              <a:lnSpc>
                <a:spcPts val="2241"/>
              </a:lnSpc>
            </a:pPr>
            <a:endParaRPr lang="it-IT" sz="2000"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5874859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304800" y="2364581"/>
            <a:ext cx="7658100" cy="4231928"/>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Il contratto di scelta di legge (</a:t>
            </a:r>
            <a:r>
              <a:rPr lang="it-IT" sz="2000" i="1" dirty="0">
                <a:solidFill>
                  <a:srgbClr val="1B1B19"/>
                </a:solidFill>
                <a:latin typeface="Arial"/>
              </a:rPr>
              <a:t>pactum de lege </a:t>
            </a:r>
            <a:r>
              <a:rPr lang="it-IT" sz="2000" i="1" dirty="0" err="1">
                <a:solidFill>
                  <a:srgbClr val="1B1B19"/>
                </a:solidFill>
                <a:latin typeface="Arial"/>
              </a:rPr>
              <a:t>utenda</a:t>
            </a:r>
            <a:r>
              <a:rPr lang="it-IT" sz="2000" dirty="0">
                <a:solidFill>
                  <a:srgbClr val="1B1B19"/>
                </a:solidFill>
                <a:latin typeface="Arial"/>
              </a:rPr>
              <a:t>; </a:t>
            </a:r>
            <a:r>
              <a:rPr lang="it-IT" sz="2000" i="1" dirty="0" err="1">
                <a:solidFill>
                  <a:srgbClr val="1B1B19"/>
                </a:solidFill>
                <a:latin typeface="Arial"/>
              </a:rPr>
              <a:t>electio</a:t>
            </a:r>
            <a:r>
              <a:rPr lang="it-IT" sz="2000" i="1" dirty="0">
                <a:solidFill>
                  <a:srgbClr val="1B1B19"/>
                </a:solidFill>
                <a:latin typeface="Arial"/>
              </a:rPr>
              <a:t> iuris</a:t>
            </a:r>
            <a:r>
              <a:rPr lang="it-IT" sz="2000" dirty="0">
                <a:solidFill>
                  <a:srgbClr val="1B1B19"/>
                </a:solidFill>
                <a:latin typeface="Arial"/>
              </a:rPr>
              <a:t>)</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Il </a:t>
            </a:r>
            <a:r>
              <a:rPr lang="it-IT" sz="2000" u="sng" dirty="0">
                <a:solidFill>
                  <a:srgbClr val="1B1B19"/>
                </a:solidFill>
                <a:latin typeface="Arial"/>
              </a:rPr>
              <a:t>principale criterio di collegamento</a:t>
            </a:r>
            <a:r>
              <a:rPr lang="it-IT" sz="2000" dirty="0">
                <a:solidFill>
                  <a:srgbClr val="1B1B19"/>
                </a:solidFill>
                <a:latin typeface="Arial"/>
              </a:rPr>
              <a:t> nella disciplina dei rapporti privati: </a:t>
            </a:r>
            <a:r>
              <a:rPr lang="it-IT" sz="2000" u="sng" dirty="0">
                <a:solidFill>
                  <a:srgbClr val="1B1B19"/>
                </a:solidFill>
                <a:latin typeface="Arial"/>
              </a:rPr>
              <a:t>evitare le incertezze </a:t>
            </a:r>
            <a:r>
              <a:rPr lang="it-IT" sz="2000" dirty="0">
                <a:solidFill>
                  <a:srgbClr val="1B1B19"/>
                </a:solidFill>
                <a:latin typeface="Arial"/>
              </a:rPr>
              <a:t>connesse con i diversi criteri di collegamento previsti da ciascun diritto nazionale; </a:t>
            </a:r>
            <a:r>
              <a:rPr lang="it-IT" sz="2000" u="sng" dirty="0">
                <a:solidFill>
                  <a:srgbClr val="1B1B19"/>
                </a:solidFill>
                <a:latin typeface="Arial"/>
              </a:rPr>
              <a:t>incentivare i traffici</a:t>
            </a:r>
            <a:r>
              <a:rPr lang="it-IT" sz="2000" dirty="0">
                <a:solidFill>
                  <a:srgbClr val="1B1B19"/>
                </a:solidFill>
                <a:latin typeface="Arial"/>
              </a:rPr>
              <a:t>; </a:t>
            </a:r>
            <a:r>
              <a:rPr lang="it-IT" sz="2000" u="sng" dirty="0">
                <a:solidFill>
                  <a:srgbClr val="1B1B19"/>
                </a:solidFill>
                <a:latin typeface="Arial"/>
              </a:rPr>
              <a:t>ridurre il contenzioso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Allo stesso tempo le parti hanno la possibilità di applicare la </a:t>
            </a:r>
            <a:r>
              <a:rPr lang="it-IT" sz="2000" u="sng" dirty="0">
                <a:solidFill>
                  <a:srgbClr val="1B1B19"/>
                </a:solidFill>
                <a:latin typeface="Arial"/>
              </a:rPr>
              <a:t>legge più vantaggiosa </a:t>
            </a:r>
            <a:r>
              <a:rPr lang="it-IT" sz="2000" dirty="0">
                <a:solidFill>
                  <a:srgbClr val="1B1B19"/>
                </a:solidFill>
                <a:latin typeface="Arial"/>
              </a:rPr>
              <a:t>rispetto al singolo contratto stipulato (più liberale rispetto ad una determinata operazione): ecco perché si tratta di un </a:t>
            </a:r>
            <a:r>
              <a:rPr lang="it-IT" sz="2000" b="1" dirty="0">
                <a:solidFill>
                  <a:srgbClr val="1B1B19"/>
                </a:solidFill>
                <a:latin typeface="Arial"/>
              </a:rPr>
              <a:t>negozio giuridico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a:lnSpc>
                <a:spcPts val="2241"/>
              </a:lnSpc>
            </a:pPr>
            <a:endParaRPr lang="it-IT" sz="2000" dirty="0">
              <a:solidFill>
                <a:srgbClr val="1B1B19"/>
              </a:solidFill>
              <a:latin typeface="Arial"/>
            </a:endParaRPr>
          </a:p>
        </p:txBody>
      </p:sp>
      <p:sp>
        <p:nvSpPr>
          <p:cNvPr id="5" name="Freeform 5"/>
          <p:cNvSpPr/>
          <p:nvPr/>
        </p:nvSpPr>
        <p:spPr>
          <a:xfrm>
            <a:off x="6172200" y="27051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105090762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304800" y="2364581"/>
            <a:ext cx="7658100" cy="3949799"/>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Il </a:t>
            </a:r>
            <a:r>
              <a:rPr lang="it-IT" sz="2000" i="1" dirty="0">
                <a:solidFill>
                  <a:srgbClr val="1B1B19"/>
                </a:solidFill>
                <a:latin typeface="Arial"/>
              </a:rPr>
              <a:t>pactum de lege </a:t>
            </a:r>
            <a:r>
              <a:rPr lang="it-IT" sz="2000" i="1" dirty="0" err="1">
                <a:solidFill>
                  <a:srgbClr val="1B1B19"/>
                </a:solidFill>
                <a:latin typeface="Arial"/>
              </a:rPr>
              <a:t>utenda</a:t>
            </a:r>
            <a:r>
              <a:rPr lang="it-IT" sz="2000" i="1" dirty="0">
                <a:solidFill>
                  <a:srgbClr val="1B1B19"/>
                </a:solidFill>
                <a:latin typeface="Arial"/>
              </a:rPr>
              <a:t> </a:t>
            </a:r>
            <a:r>
              <a:rPr lang="it-IT" sz="2000" dirty="0">
                <a:solidFill>
                  <a:srgbClr val="1B1B19"/>
                </a:solidFill>
                <a:latin typeface="Arial"/>
              </a:rPr>
              <a:t>nel regolamento Roma I (reg. UE n. 593/2008): ha sostituito la </a:t>
            </a:r>
            <a:r>
              <a:rPr lang="it-IT" sz="2000" dirty="0" err="1">
                <a:solidFill>
                  <a:srgbClr val="1B1B19"/>
                </a:solidFill>
                <a:latin typeface="Arial"/>
              </a:rPr>
              <a:t>Conv</a:t>
            </a:r>
            <a:r>
              <a:rPr lang="it-IT" sz="2000" dirty="0">
                <a:solidFill>
                  <a:srgbClr val="1B1B19"/>
                </a:solidFill>
                <a:latin typeface="Arial"/>
              </a:rPr>
              <a:t>. Roma 1980 in materia contrattuale (nozione autonoma)</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r>
              <a:rPr lang="it-IT" sz="2000" dirty="0">
                <a:solidFill>
                  <a:srgbClr val="1B1B19"/>
                </a:solidFill>
                <a:latin typeface="Arial"/>
              </a:rPr>
              <a:t>Ai sensi dell’</a:t>
            </a:r>
            <a:r>
              <a:rPr lang="it-IT" sz="2000" b="1" dirty="0">
                <a:solidFill>
                  <a:srgbClr val="1B1B19"/>
                </a:solidFill>
                <a:latin typeface="Arial"/>
              </a:rPr>
              <a:t>art. 3 </a:t>
            </a:r>
            <a:r>
              <a:rPr lang="it-IT" sz="2000" dirty="0">
                <a:solidFill>
                  <a:srgbClr val="1B1B19"/>
                </a:solidFill>
                <a:latin typeface="Arial"/>
              </a:rPr>
              <a:t>«</a:t>
            </a:r>
            <a:r>
              <a:rPr lang="it-IT" sz="2000" u="sng" dirty="0">
                <a:solidFill>
                  <a:srgbClr val="1B1B19"/>
                </a:solidFill>
                <a:latin typeface="Arial"/>
              </a:rPr>
              <a:t>il contratto è disciplinato dalla legge scelta dalle parti</a:t>
            </a:r>
            <a:r>
              <a:rPr lang="it-IT" sz="2000" dirty="0">
                <a:solidFill>
                  <a:srgbClr val="1B1B19"/>
                </a:solidFill>
                <a:latin typeface="Arial"/>
              </a:rPr>
              <a:t>» (libertà delle parti definita quale una delle «pietre angolari» del sistema delle regole di conflitto, cons. 11)</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r>
              <a:rPr lang="it-IT" sz="2000" dirty="0">
                <a:solidFill>
                  <a:srgbClr val="1B1B19"/>
                </a:solidFill>
                <a:latin typeface="Arial"/>
              </a:rPr>
              <a:t>Ai sensi dell’</a:t>
            </a:r>
            <a:r>
              <a:rPr lang="it-IT" sz="2000" b="1" dirty="0">
                <a:solidFill>
                  <a:srgbClr val="1B1B19"/>
                </a:solidFill>
                <a:latin typeface="Arial"/>
              </a:rPr>
              <a:t>art. 20 </a:t>
            </a:r>
            <a:r>
              <a:rPr lang="it-IT" sz="2000" dirty="0">
                <a:solidFill>
                  <a:srgbClr val="1B1B19"/>
                </a:solidFill>
                <a:latin typeface="Arial"/>
              </a:rPr>
              <a:t>il diritto nazionale individuato dalle parti si riferisce solo alle </a:t>
            </a:r>
            <a:r>
              <a:rPr lang="it-IT" sz="2000" u="sng" dirty="0">
                <a:solidFill>
                  <a:srgbClr val="1B1B19"/>
                </a:solidFill>
                <a:latin typeface="Arial"/>
              </a:rPr>
              <a:t>disposizioni materiali </a:t>
            </a:r>
            <a:r>
              <a:rPr lang="it-IT" sz="2000" dirty="0">
                <a:solidFill>
                  <a:srgbClr val="1B1B19"/>
                </a:solidFill>
                <a:latin typeface="Arial"/>
              </a:rPr>
              <a:t>e non anche a quelle di conflitto: </a:t>
            </a:r>
            <a:r>
              <a:rPr lang="it-IT" sz="2000" u="sng" dirty="0">
                <a:solidFill>
                  <a:srgbClr val="1B1B19"/>
                </a:solidFill>
                <a:latin typeface="Arial"/>
              </a:rPr>
              <a:t>è dunque escluso in radice il meccanismo del rinvio</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a:lnSpc>
                <a:spcPts val="2241"/>
              </a:lnSpc>
            </a:pPr>
            <a:endParaRPr lang="it-IT" sz="2000"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25506363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190500" y="2212180"/>
            <a:ext cx="7772400" cy="4231928"/>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Il </a:t>
            </a:r>
            <a:r>
              <a:rPr lang="it-IT" sz="2000" i="1" dirty="0">
                <a:solidFill>
                  <a:srgbClr val="1B1B19"/>
                </a:solidFill>
                <a:latin typeface="Arial"/>
              </a:rPr>
              <a:t>pactum de lege </a:t>
            </a:r>
            <a:r>
              <a:rPr lang="it-IT" sz="2000" i="1" dirty="0" err="1">
                <a:solidFill>
                  <a:srgbClr val="1B1B19"/>
                </a:solidFill>
                <a:latin typeface="Arial"/>
              </a:rPr>
              <a:t>utenda</a:t>
            </a:r>
            <a:r>
              <a:rPr lang="it-IT" sz="2000" i="1" dirty="0">
                <a:solidFill>
                  <a:srgbClr val="1B1B19"/>
                </a:solidFill>
                <a:latin typeface="Arial"/>
              </a:rPr>
              <a:t> </a:t>
            </a:r>
            <a:r>
              <a:rPr lang="it-IT" sz="2000" dirty="0">
                <a:solidFill>
                  <a:srgbClr val="1B1B19"/>
                </a:solidFill>
                <a:latin typeface="Arial"/>
              </a:rPr>
              <a:t>nel regolamento Roma I</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a:t>
            </a:r>
            <a:r>
              <a:rPr lang="it-IT" sz="2000" u="sng" dirty="0">
                <a:solidFill>
                  <a:srgbClr val="1B1B19"/>
                </a:solidFill>
                <a:latin typeface="Arial"/>
              </a:rPr>
              <a:t>accordo</a:t>
            </a:r>
            <a:r>
              <a:rPr lang="it-IT" sz="2000" dirty="0">
                <a:solidFill>
                  <a:srgbClr val="1B1B19"/>
                </a:solidFill>
                <a:latin typeface="Arial"/>
              </a:rPr>
              <a:t> può essere </a:t>
            </a:r>
            <a:r>
              <a:rPr lang="it-IT" sz="2000" u="sng" dirty="0">
                <a:solidFill>
                  <a:srgbClr val="1B1B19"/>
                </a:solidFill>
                <a:latin typeface="Arial"/>
              </a:rPr>
              <a:t>espresso o implicito </a:t>
            </a:r>
            <a:r>
              <a:rPr lang="it-IT" sz="2000" dirty="0">
                <a:solidFill>
                  <a:srgbClr val="1B1B19"/>
                </a:solidFill>
                <a:latin typeface="Arial"/>
              </a:rPr>
              <a:t>(art. 3)</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Anche il </a:t>
            </a:r>
            <a:r>
              <a:rPr lang="it-IT" sz="2000" i="1" dirty="0">
                <a:solidFill>
                  <a:srgbClr val="1B1B19"/>
                </a:solidFill>
                <a:latin typeface="Arial"/>
              </a:rPr>
              <a:t>pactum de lege </a:t>
            </a:r>
            <a:r>
              <a:rPr lang="it-IT" sz="2000" i="1" dirty="0" err="1">
                <a:solidFill>
                  <a:srgbClr val="1B1B19"/>
                </a:solidFill>
                <a:latin typeface="Arial"/>
              </a:rPr>
              <a:t>utenda</a:t>
            </a:r>
            <a:r>
              <a:rPr lang="it-IT" sz="2000" i="1" dirty="0">
                <a:solidFill>
                  <a:srgbClr val="1B1B19"/>
                </a:solidFill>
                <a:latin typeface="Arial"/>
              </a:rPr>
              <a:t> </a:t>
            </a:r>
            <a:r>
              <a:rPr lang="it-IT" sz="2000" dirty="0">
                <a:solidFill>
                  <a:srgbClr val="1B1B19"/>
                </a:solidFill>
                <a:latin typeface="Arial"/>
              </a:rPr>
              <a:t>è una </a:t>
            </a:r>
            <a:r>
              <a:rPr lang="it-IT" sz="2000" u="sng" dirty="0">
                <a:solidFill>
                  <a:srgbClr val="1B1B19"/>
                </a:solidFill>
                <a:latin typeface="Arial"/>
              </a:rPr>
              <a:t>clausola autonoma </a:t>
            </a:r>
            <a:r>
              <a:rPr lang="it-IT" sz="2000" dirty="0">
                <a:solidFill>
                  <a:srgbClr val="1B1B19"/>
                </a:solidFill>
                <a:latin typeface="Arial"/>
              </a:rPr>
              <a:t>rispetto alla restante parte del contratto: alla validità formale e sostanziale si applica il diritto determinato dalle parti (art. 3, § 5)</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Il </a:t>
            </a:r>
            <a:r>
              <a:rPr lang="it-IT" sz="2000" u="sng" dirty="0">
                <a:solidFill>
                  <a:srgbClr val="1B1B19"/>
                </a:solidFill>
                <a:latin typeface="Arial"/>
              </a:rPr>
              <a:t>regolamento Roma I </a:t>
            </a:r>
            <a:r>
              <a:rPr lang="it-IT" sz="2000" dirty="0">
                <a:solidFill>
                  <a:srgbClr val="1B1B19"/>
                </a:solidFill>
                <a:latin typeface="Arial"/>
              </a:rPr>
              <a:t>ha carattere </a:t>
            </a:r>
            <a:r>
              <a:rPr lang="it-IT" sz="2000" u="sng" dirty="0">
                <a:solidFill>
                  <a:srgbClr val="1B1B19"/>
                </a:solidFill>
                <a:latin typeface="Arial"/>
              </a:rPr>
              <a:t>universale</a:t>
            </a:r>
            <a:r>
              <a:rPr lang="it-IT" sz="2000" dirty="0">
                <a:solidFill>
                  <a:srgbClr val="1B1B19"/>
                </a:solidFill>
                <a:latin typeface="Arial"/>
              </a:rPr>
              <a:t>: ex art. 2 le parti possono determinare come applicabile anche il diritto di uno Stato non membro dell’UE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i="1" dirty="0">
                <a:solidFill>
                  <a:srgbClr val="1B1B19"/>
                </a:solidFill>
                <a:latin typeface="Arial"/>
              </a:rPr>
              <a:t>L’</a:t>
            </a:r>
            <a:r>
              <a:rPr lang="it-IT" sz="2000" i="1" dirty="0" err="1">
                <a:solidFill>
                  <a:srgbClr val="1B1B19"/>
                </a:solidFill>
                <a:latin typeface="Arial"/>
              </a:rPr>
              <a:t>electio</a:t>
            </a:r>
            <a:r>
              <a:rPr lang="it-IT" sz="2000" i="1" dirty="0">
                <a:solidFill>
                  <a:srgbClr val="1B1B19"/>
                </a:solidFill>
                <a:latin typeface="Arial"/>
              </a:rPr>
              <a:t> iuris </a:t>
            </a:r>
            <a:r>
              <a:rPr lang="it-IT" sz="2000" dirty="0">
                <a:solidFill>
                  <a:srgbClr val="1B1B19"/>
                </a:solidFill>
                <a:latin typeface="Arial"/>
              </a:rPr>
              <a:t>può costituire l’unico elemento di estraneità</a:t>
            </a:r>
          </a:p>
          <a:p>
            <a:pPr marL="285750" indent="-285750">
              <a:lnSpc>
                <a:spcPts val="2241"/>
              </a:lnSpc>
              <a:buFont typeface="Wingdings" pitchFamily="2" charset="2"/>
              <a:buChar char="Ø"/>
            </a:pPr>
            <a:endParaRPr lang="it-IT" sz="2000" dirty="0">
              <a:solidFill>
                <a:srgbClr val="1B1B19"/>
              </a:solidFill>
              <a:latin typeface="Arial"/>
            </a:endParaRPr>
          </a:p>
          <a:p>
            <a:pPr>
              <a:lnSpc>
                <a:spcPts val="2241"/>
              </a:lnSpc>
            </a:pPr>
            <a:endParaRPr lang="it-IT" sz="2000"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410616172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190500" y="2212180"/>
            <a:ext cx="7772400" cy="2821285"/>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Il </a:t>
            </a:r>
            <a:r>
              <a:rPr lang="it-IT" sz="2000" i="1" dirty="0">
                <a:solidFill>
                  <a:srgbClr val="1B1B19"/>
                </a:solidFill>
                <a:latin typeface="Arial"/>
              </a:rPr>
              <a:t>pactum de lege </a:t>
            </a:r>
            <a:r>
              <a:rPr lang="it-IT" sz="2000" i="1" dirty="0" err="1">
                <a:solidFill>
                  <a:srgbClr val="1B1B19"/>
                </a:solidFill>
                <a:latin typeface="Arial"/>
              </a:rPr>
              <a:t>utenda</a:t>
            </a:r>
            <a:r>
              <a:rPr lang="it-IT" sz="2000" i="1" dirty="0">
                <a:solidFill>
                  <a:srgbClr val="1B1B19"/>
                </a:solidFill>
                <a:latin typeface="Arial"/>
              </a:rPr>
              <a:t> </a:t>
            </a:r>
            <a:r>
              <a:rPr lang="it-IT" sz="2000" dirty="0">
                <a:solidFill>
                  <a:srgbClr val="1B1B19"/>
                </a:solidFill>
                <a:latin typeface="Arial"/>
              </a:rPr>
              <a:t>nel regolamento Roma I</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Le parti possono individuare </a:t>
            </a:r>
            <a:r>
              <a:rPr lang="it-IT" sz="2000" u="sng" dirty="0">
                <a:solidFill>
                  <a:srgbClr val="1B1B19"/>
                </a:solidFill>
                <a:latin typeface="Arial"/>
              </a:rPr>
              <a:t>quale diritto applicabile </a:t>
            </a:r>
            <a:r>
              <a:rPr lang="it-IT" sz="2000" dirty="0">
                <a:solidFill>
                  <a:srgbClr val="1B1B19"/>
                </a:solidFill>
                <a:latin typeface="Arial"/>
              </a:rPr>
              <a:t>anche il </a:t>
            </a:r>
            <a:r>
              <a:rPr lang="it-IT" sz="2000" u="sng" dirty="0">
                <a:solidFill>
                  <a:srgbClr val="1B1B19"/>
                </a:solidFill>
                <a:latin typeface="Arial"/>
              </a:rPr>
              <a:t>diritto non statale</a:t>
            </a:r>
            <a:r>
              <a:rPr lang="it-IT" sz="2000" dirty="0">
                <a:solidFill>
                  <a:srgbClr val="1B1B19"/>
                </a:solidFill>
                <a:latin typeface="Arial"/>
              </a:rPr>
              <a:t>, es. </a:t>
            </a:r>
            <a:r>
              <a:rPr lang="it-IT" sz="2000" b="1" dirty="0">
                <a:solidFill>
                  <a:srgbClr val="1B1B19"/>
                </a:solidFill>
                <a:latin typeface="Arial"/>
              </a:rPr>
              <a:t>principi Unidroit </a:t>
            </a:r>
            <a:r>
              <a:rPr lang="it-IT" sz="2000" dirty="0">
                <a:solidFill>
                  <a:srgbClr val="1B1B19"/>
                </a:solidFill>
                <a:latin typeface="Arial"/>
              </a:rPr>
              <a:t>e </a:t>
            </a:r>
            <a:r>
              <a:rPr lang="it-IT" sz="2000" b="1" dirty="0">
                <a:solidFill>
                  <a:srgbClr val="1B1B19"/>
                </a:solidFill>
                <a:latin typeface="Arial"/>
              </a:rPr>
              <a:t>regole Incoterms</a:t>
            </a:r>
          </a:p>
          <a:p>
            <a:pPr marL="285750" indent="-285750">
              <a:lnSpc>
                <a:spcPts val="2241"/>
              </a:lnSpc>
              <a:buFont typeface="Wingdings" pitchFamily="2" charset="2"/>
              <a:buChar char="Ø"/>
            </a:pPr>
            <a:endParaRPr lang="it-IT" sz="2000" b="1"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Le parti possono frazionare il diritto applicabile al contratto, il c.d. </a:t>
            </a:r>
            <a:r>
              <a:rPr lang="it-IT" sz="2000" i="1" u="sng" dirty="0">
                <a:solidFill>
                  <a:srgbClr val="1B1B19"/>
                </a:solidFill>
                <a:latin typeface="Arial"/>
              </a:rPr>
              <a:t>«</a:t>
            </a:r>
            <a:r>
              <a:rPr lang="it-IT" sz="2000" i="1" u="sng" dirty="0" err="1">
                <a:solidFill>
                  <a:srgbClr val="1B1B19"/>
                </a:solidFill>
                <a:latin typeface="Arial"/>
              </a:rPr>
              <a:t>depecage</a:t>
            </a:r>
            <a:r>
              <a:rPr lang="it-IT" sz="2000" i="1" u="sng" dirty="0">
                <a:solidFill>
                  <a:srgbClr val="1B1B19"/>
                </a:solidFill>
                <a:latin typeface="Arial"/>
              </a:rPr>
              <a:t>»</a:t>
            </a:r>
            <a:r>
              <a:rPr lang="it-IT" sz="2000" dirty="0">
                <a:solidFill>
                  <a:srgbClr val="1B1B19"/>
                </a:solidFill>
                <a:latin typeface="Arial"/>
              </a:rPr>
              <a:t>, </a:t>
            </a:r>
            <a:r>
              <a:rPr lang="it-IT" sz="2000" dirty="0" err="1">
                <a:solidFill>
                  <a:srgbClr val="1B1B19"/>
                </a:solidFill>
                <a:latin typeface="Arial"/>
              </a:rPr>
              <a:t>purchè</a:t>
            </a:r>
            <a:r>
              <a:rPr lang="it-IT" sz="2000" dirty="0">
                <a:solidFill>
                  <a:srgbClr val="1B1B19"/>
                </a:solidFill>
                <a:latin typeface="Arial"/>
              </a:rPr>
              <a:t> in relazione ad elementi del contratto dotato ciascuno di una propria autonomia (il reg. Roma I non ammette più il </a:t>
            </a:r>
            <a:r>
              <a:rPr lang="it-IT" sz="2000" i="1" dirty="0" err="1">
                <a:solidFill>
                  <a:srgbClr val="1B1B19"/>
                </a:solidFill>
                <a:latin typeface="Arial"/>
              </a:rPr>
              <a:t>depecage</a:t>
            </a:r>
            <a:r>
              <a:rPr lang="it-IT" sz="2000" i="1" dirty="0">
                <a:solidFill>
                  <a:srgbClr val="1B1B19"/>
                </a:solidFill>
                <a:latin typeface="Arial"/>
              </a:rPr>
              <a:t> </a:t>
            </a:r>
            <a:r>
              <a:rPr lang="it-IT" sz="2000" i="1" dirty="0" err="1">
                <a:solidFill>
                  <a:srgbClr val="1B1B19"/>
                </a:solidFill>
                <a:latin typeface="Arial"/>
              </a:rPr>
              <a:t>ope</a:t>
            </a:r>
            <a:r>
              <a:rPr lang="it-IT" sz="2000" i="1" dirty="0">
                <a:solidFill>
                  <a:srgbClr val="1B1B19"/>
                </a:solidFill>
                <a:latin typeface="Arial"/>
              </a:rPr>
              <a:t> </a:t>
            </a:r>
            <a:r>
              <a:rPr lang="it-IT" sz="2000" i="1" dirty="0" err="1">
                <a:solidFill>
                  <a:srgbClr val="1B1B19"/>
                </a:solidFill>
                <a:latin typeface="Arial"/>
              </a:rPr>
              <a:t>iudicis</a:t>
            </a:r>
            <a:r>
              <a:rPr lang="it-IT" sz="2000" dirty="0">
                <a:solidFill>
                  <a:srgbClr val="1B1B19"/>
                </a:solidFill>
                <a:latin typeface="Arial"/>
              </a:rPr>
              <a:t>)</a:t>
            </a:r>
          </a:p>
          <a:p>
            <a:pPr>
              <a:lnSpc>
                <a:spcPts val="2241"/>
              </a:lnSpc>
            </a:pPr>
            <a:endParaRPr lang="it-IT" sz="2000"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219642668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190500" y="2212180"/>
            <a:ext cx="7772400" cy="3949799"/>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Il </a:t>
            </a:r>
            <a:r>
              <a:rPr lang="it-IT" sz="2000" u="sng" dirty="0">
                <a:solidFill>
                  <a:srgbClr val="1B1B19"/>
                </a:solidFill>
                <a:latin typeface="Arial"/>
              </a:rPr>
              <a:t>diritto applicabile </a:t>
            </a:r>
            <a:r>
              <a:rPr lang="it-IT" sz="2000" dirty="0">
                <a:solidFill>
                  <a:srgbClr val="1B1B19"/>
                </a:solidFill>
                <a:latin typeface="Arial"/>
              </a:rPr>
              <a:t>al contratto </a:t>
            </a:r>
            <a:r>
              <a:rPr lang="it-IT" sz="2000" u="sng" dirty="0">
                <a:solidFill>
                  <a:srgbClr val="1B1B19"/>
                </a:solidFill>
                <a:latin typeface="Arial"/>
              </a:rPr>
              <a:t>in mancanza di scelta</a:t>
            </a:r>
          </a:p>
          <a:p>
            <a:pPr marL="285750" indent="-285750">
              <a:lnSpc>
                <a:spcPts val="2241"/>
              </a:lnSpc>
              <a:buFont typeface="Wingdings" pitchFamily="2" charset="2"/>
              <a:buChar char="Ø"/>
            </a:pPr>
            <a:endParaRPr lang="it-IT" sz="2000" u="sng"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Troveranno applicazione i </a:t>
            </a:r>
            <a:r>
              <a:rPr lang="it-IT" sz="2000" u="sng" dirty="0">
                <a:solidFill>
                  <a:srgbClr val="1B1B19"/>
                </a:solidFill>
                <a:latin typeface="Arial"/>
              </a:rPr>
              <a:t>criteri di collegamento di cui all’art. 4 </a:t>
            </a:r>
            <a:r>
              <a:rPr lang="it-IT" sz="2000" dirty="0">
                <a:solidFill>
                  <a:srgbClr val="1B1B19"/>
                </a:solidFill>
                <a:latin typeface="Arial"/>
              </a:rPr>
              <a:t>che rispondono ad una </a:t>
            </a:r>
            <a:r>
              <a:rPr lang="it-IT" sz="2000" u="sng" dirty="0">
                <a:solidFill>
                  <a:srgbClr val="1B1B19"/>
                </a:solidFill>
                <a:latin typeface="Arial"/>
              </a:rPr>
              <a:t>logica di localizzazione e di prossimità </a:t>
            </a:r>
            <a:r>
              <a:rPr lang="it-IT" sz="2000" dirty="0">
                <a:solidFill>
                  <a:srgbClr val="1B1B19"/>
                </a:solidFill>
                <a:latin typeface="Arial"/>
              </a:rPr>
              <a:t>della fattispecie</a:t>
            </a:r>
          </a:p>
          <a:p>
            <a:pPr marL="285750" indent="-285750">
              <a:lnSpc>
                <a:spcPts val="2241"/>
              </a:lnSpc>
              <a:buFont typeface="Wingdings" pitchFamily="2" charset="2"/>
              <a:buChar char="v"/>
            </a:pPr>
            <a:r>
              <a:rPr lang="it-IT" sz="2000" dirty="0">
                <a:solidFill>
                  <a:srgbClr val="1B1B19"/>
                </a:solidFill>
                <a:latin typeface="Arial"/>
              </a:rPr>
              <a:t>Il </a:t>
            </a:r>
            <a:r>
              <a:rPr lang="it-IT" sz="2000" b="1" dirty="0">
                <a:solidFill>
                  <a:srgbClr val="1B1B19"/>
                </a:solidFill>
                <a:latin typeface="Arial"/>
              </a:rPr>
              <a:t>c. di compravendita </a:t>
            </a:r>
            <a:r>
              <a:rPr lang="it-IT" sz="2000" dirty="0">
                <a:solidFill>
                  <a:srgbClr val="1B1B19"/>
                </a:solidFill>
                <a:latin typeface="Arial"/>
              </a:rPr>
              <a:t>dal diritto dello Stato della </a:t>
            </a:r>
            <a:r>
              <a:rPr lang="it-IT" sz="2000" u="sng" dirty="0">
                <a:solidFill>
                  <a:srgbClr val="1B1B19"/>
                </a:solidFill>
                <a:latin typeface="Arial"/>
              </a:rPr>
              <a:t>residenza abituale del venditore</a:t>
            </a:r>
            <a:r>
              <a:rPr lang="it-IT" sz="2000" dirty="0">
                <a:solidFill>
                  <a:srgbClr val="1B1B19"/>
                </a:solidFill>
                <a:latin typeface="Arial"/>
              </a:rPr>
              <a:t>; </a:t>
            </a:r>
          </a:p>
          <a:p>
            <a:pPr marL="285750" indent="-285750">
              <a:lnSpc>
                <a:spcPts val="2241"/>
              </a:lnSpc>
              <a:buFont typeface="Wingdings" pitchFamily="2" charset="2"/>
              <a:buChar char="v"/>
            </a:pPr>
            <a:r>
              <a:rPr lang="it-IT" sz="2000" dirty="0">
                <a:solidFill>
                  <a:srgbClr val="1B1B19"/>
                </a:solidFill>
                <a:latin typeface="Arial"/>
              </a:rPr>
              <a:t>Il </a:t>
            </a:r>
            <a:r>
              <a:rPr lang="it-IT" sz="2000" b="1" dirty="0">
                <a:solidFill>
                  <a:srgbClr val="1B1B19"/>
                </a:solidFill>
                <a:latin typeface="Arial"/>
              </a:rPr>
              <a:t>c. di prestazione di servizi </a:t>
            </a:r>
            <a:r>
              <a:rPr lang="it-IT" sz="2000" dirty="0">
                <a:solidFill>
                  <a:srgbClr val="1B1B19"/>
                </a:solidFill>
                <a:latin typeface="Arial"/>
              </a:rPr>
              <a:t>dal diritto dello </a:t>
            </a:r>
            <a:r>
              <a:rPr lang="it-IT" sz="2000" u="sng" dirty="0">
                <a:solidFill>
                  <a:srgbClr val="1B1B19"/>
                </a:solidFill>
                <a:latin typeface="Arial"/>
              </a:rPr>
              <a:t>Stato in cui risiede il prestatore; </a:t>
            </a:r>
          </a:p>
          <a:p>
            <a:pPr marL="285750" indent="-285750">
              <a:lnSpc>
                <a:spcPts val="2241"/>
              </a:lnSpc>
              <a:buFont typeface="Wingdings" pitchFamily="2" charset="2"/>
              <a:buChar char="v"/>
            </a:pPr>
            <a:r>
              <a:rPr lang="it-IT" sz="2000" dirty="0">
                <a:solidFill>
                  <a:srgbClr val="1B1B19"/>
                </a:solidFill>
                <a:latin typeface="Arial"/>
              </a:rPr>
              <a:t>I </a:t>
            </a:r>
            <a:r>
              <a:rPr lang="it-IT" sz="2000" b="1" dirty="0">
                <a:solidFill>
                  <a:srgbClr val="1B1B19"/>
                </a:solidFill>
                <a:latin typeface="Arial"/>
              </a:rPr>
              <a:t>c. ad oggetto cose immobili </a:t>
            </a:r>
            <a:r>
              <a:rPr lang="it-IT" sz="2000" dirty="0">
                <a:solidFill>
                  <a:srgbClr val="1B1B19"/>
                </a:solidFill>
                <a:latin typeface="Arial"/>
              </a:rPr>
              <a:t>dal diritto dello </a:t>
            </a:r>
            <a:r>
              <a:rPr lang="it-IT" sz="2000" u="sng" dirty="0">
                <a:solidFill>
                  <a:srgbClr val="1B1B19"/>
                </a:solidFill>
                <a:latin typeface="Arial"/>
              </a:rPr>
              <a:t>Stato dove si trova l’immobile </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In </a:t>
            </a:r>
            <a:r>
              <a:rPr lang="it-IT" sz="2000" u="sng" dirty="0">
                <a:solidFill>
                  <a:srgbClr val="1B1B19"/>
                </a:solidFill>
                <a:latin typeface="Arial"/>
              </a:rPr>
              <a:t>posizione residuale </a:t>
            </a:r>
            <a:r>
              <a:rPr lang="it-IT" sz="2000" dirty="0">
                <a:solidFill>
                  <a:srgbClr val="1B1B19"/>
                </a:solidFill>
                <a:latin typeface="Arial"/>
              </a:rPr>
              <a:t>il criterio del </a:t>
            </a:r>
            <a:r>
              <a:rPr lang="it-IT" sz="2000" u="sng" dirty="0">
                <a:solidFill>
                  <a:srgbClr val="1B1B19"/>
                </a:solidFill>
                <a:latin typeface="Arial"/>
              </a:rPr>
              <a:t>collegamento più stretto</a:t>
            </a:r>
          </a:p>
          <a:p>
            <a:pPr>
              <a:lnSpc>
                <a:spcPts val="2241"/>
              </a:lnSpc>
            </a:pPr>
            <a:endParaRPr lang="it-IT" sz="2000"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194231310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1106265"/>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Diritto</a:t>
            </a:r>
            <a:r>
              <a:rPr lang="en-US" sz="3300" dirty="0">
                <a:solidFill>
                  <a:srgbClr val="66121F"/>
                </a:solidFill>
                <a:latin typeface="Arial"/>
              </a:rPr>
              <a:t> </a:t>
            </a:r>
            <a:r>
              <a:rPr lang="en-US" sz="3300" dirty="0" err="1">
                <a:solidFill>
                  <a:srgbClr val="66121F"/>
                </a:solidFill>
                <a:latin typeface="Arial"/>
              </a:rPr>
              <a:t>Internazionale</a:t>
            </a:r>
            <a:r>
              <a:rPr lang="en-US" sz="3300" dirty="0">
                <a:solidFill>
                  <a:srgbClr val="66121F"/>
                </a:solidFill>
                <a:latin typeface="Arial"/>
              </a:rPr>
              <a:t> </a:t>
            </a:r>
            <a:r>
              <a:rPr lang="en-US" sz="3300" dirty="0" err="1">
                <a:solidFill>
                  <a:srgbClr val="66121F"/>
                </a:solidFill>
                <a:latin typeface="Arial"/>
              </a:rPr>
              <a:t>privato</a:t>
            </a:r>
            <a:r>
              <a:rPr lang="en-US" sz="3300" dirty="0">
                <a:solidFill>
                  <a:srgbClr val="66121F"/>
                </a:solidFill>
                <a:latin typeface="Arial"/>
              </a:rPr>
              <a:t> e </a:t>
            </a: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4" name="TextBox 4"/>
          <p:cNvSpPr txBox="1"/>
          <p:nvPr/>
        </p:nvSpPr>
        <p:spPr>
          <a:xfrm>
            <a:off x="190500" y="2212180"/>
            <a:ext cx="7772400" cy="3385542"/>
          </a:xfrm>
          <a:prstGeom prst="rect">
            <a:avLst/>
          </a:prstGeom>
        </p:spPr>
        <p:txBody>
          <a:bodyPr wrap="square" lIns="0" tIns="0" rIns="0" bIns="0" rtlCol="0" anchor="t">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Il </a:t>
            </a:r>
            <a:r>
              <a:rPr lang="it-IT" sz="2000" i="1" dirty="0">
                <a:solidFill>
                  <a:srgbClr val="1B1B19"/>
                </a:solidFill>
                <a:latin typeface="Arial"/>
              </a:rPr>
              <a:t>pactum de lege </a:t>
            </a:r>
            <a:r>
              <a:rPr lang="it-IT" sz="2000" i="1" dirty="0" err="1">
                <a:solidFill>
                  <a:srgbClr val="1B1B19"/>
                </a:solidFill>
                <a:latin typeface="Arial"/>
              </a:rPr>
              <a:t>utenda</a:t>
            </a:r>
            <a:r>
              <a:rPr lang="it-IT" sz="2000" i="1" dirty="0">
                <a:solidFill>
                  <a:srgbClr val="1B1B19"/>
                </a:solidFill>
                <a:latin typeface="Arial"/>
              </a:rPr>
              <a:t> </a:t>
            </a:r>
            <a:r>
              <a:rPr lang="it-IT" sz="2000" dirty="0">
                <a:solidFill>
                  <a:srgbClr val="1B1B19"/>
                </a:solidFill>
                <a:latin typeface="Arial"/>
              </a:rPr>
              <a:t>nel </a:t>
            </a:r>
            <a:r>
              <a:rPr lang="it-IT" sz="2000" dirty="0" err="1">
                <a:solidFill>
                  <a:srgbClr val="1B1B19"/>
                </a:solidFill>
                <a:latin typeface="Arial"/>
              </a:rPr>
              <a:t>d.i.p</a:t>
            </a:r>
            <a:r>
              <a:rPr lang="it-IT" sz="2000" dirty="0">
                <a:solidFill>
                  <a:srgbClr val="1B1B19"/>
                </a:solidFill>
                <a:latin typeface="Arial"/>
              </a:rPr>
              <a:t>. italiano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Ai sensi dell’</a:t>
            </a:r>
            <a:r>
              <a:rPr lang="it-IT" sz="2000" b="1" dirty="0">
                <a:solidFill>
                  <a:srgbClr val="1B1B19"/>
                </a:solidFill>
                <a:latin typeface="Arial"/>
              </a:rPr>
              <a:t>art. 57 </a:t>
            </a:r>
            <a:r>
              <a:rPr lang="it-IT" sz="2000" dirty="0">
                <a:solidFill>
                  <a:srgbClr val="1B1B19"/>
                </a:solidFill>
                <a:latin typeface="Arial"/>
              </a:rPr>
              <a:t>della </a:t>
            </a:r>
            <a:r>
              <a:rPr lang="it-IT" sz="2000" b="1" dirty="0">
                <a:solidFill>
                  <a:srgbClr val="1B1B19"/>
                </a:solidFill>
                <a:latin typeface="Arial"/>
              </a:rPr>
              <a:t>legge n. 218 del 1995 </a:t>
            </a:r>
            <a:r>
              <a:rPr lang="it-IT" sz="2000" dirty="0">
                <a:solidFill>
                  <a:srgbClr val="1B1B19"/>
                </a:solidFill>
                <a:latin typeface="Arial"/>
              </a:rPr>
              <a:t>il </a:t>
            </a:r>
            <a:r>
              <a:rPr lang="it-IT" sz="2000" u="sng" dirty="0">
                <a:solidFill>
                  <a:srgbClr val="1B1B19"/>
                </a:solidFill>
                <a:latin typeface="Arial"/>
              </a:rPr>
              <a:t>regolamento Roma I – che si applicherebbe anche per forza propria – è stato nazionalizzato</a:t>
            </a:r>
            <a:r>
              <a:rPr lang="it-IT" sz="2000" dirty="0">
                <a:solidFill>
                  <a:srgbClr val="1B1B19"/>
                </a:solidFill>
                <a:latin typeface="Arial"/>
              </a:rPr>
              <a:t>: i suoi criteri di collegamento si applicheranno a tutte le fattispecie contrattuali, anche quelle non espressamente regolate da tale fonte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L’art. 13, co. 2, lett. A – così come il regolamento più in generale –  esclude il meccanismo del rinvio in presenza di un accordo sul diritto applicabile </a:t>
            </a:r>
          </a:p>
          <a:p>
            <a:pPr>
              <a:lnSpc>
                <a:spcPts val="2241"/>
              </a:lnSpc>
            </a:pPr>
            <a:endParaRPr lang="it-IT" sz="2000" dirty="0">
              <a:solidFill>
                <a:srgbClr val="1B1B19"/>
              </a:solidFill>
              <a:latin typeface="Arial"/>
            </a:endParaRPr>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Tree>
    <p:extLst>
      <p:ext uri="{BB962C8B-B14F-4D97-AF65-F5344CB8AC3E}">
        <p14:creationId xmlns:p14="http://schemas.microsoft.com/office/powerpoint/2010/main" val="179414986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190500" y="1874040"/>
            <a:ext cx="7585775" cy="3195747"/>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Autonomia negoziale quale valore ispiratore dell’intero ordinamento</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Sia nel diritto interno che nel </a:t>
            </a:r>
            <a:r>
              <a:rPr lang="it-IT" sz="2000" dirty="0" err="1">
                <a:solidFill>
                  <a:srgbClr val="1B1B19"/>
                </a:solidFill>
                <a:latin typeface="Arial"/>
              </a:rPr>
              <a:t>d.i.p</a:t>
            </a:r>
            <a:r>
              <a:rPr lang="it-IT" sz="2000" dirty="0">
                <a:solidFill>
                  <a:srgbClr val="1B1B19"/>
                </a:solidFill>
                <a:latin typeface="Arial"/>
              </a:rPr>
              <a:t>. </a:t>
            </a:r>
            <a:r>
              <a:rPr lang="it-IT" sz="2000" u="sng" dirty="0">
                <a:solidFill>
                  <a:srgbClr val="1B1B19"/>
                </a:solidFill>
                <a:latin typeface="Arial"/>
              </a:rPr>
              <a:t>continuo confronto autonomia-eteronomia</a:t>
            </a:r>
            <a:r>
              <a:rPr lang="it-IT" sz="2000" dirty="0">
                <a:solidFill>
                  <a:srgbClr val="1B1B19"/>
                </a:solidFill>
                <a:latin typeface="Arial"/>
              </a:rPr>
              <a:t> (intervento della normativa statale a discapito delle manifestazioni di autonomia)</a:t>
            </a:r>
          </a:p>
          <a:p>
            <a:pPr>
              <a:lnSpc>
                <a:spcPts val="2241"/>
              </a:lnSpc>
            </a:pPr>
            <a:endParaRPr lang="it-IT" sz="2000" dirty="0">
              <a:solidFill>
                <a:srgbClr val="1B1B19"/>
              </a:solidFill>
              <a:latin typeface="Arial"/>
            </a:endParaRPr>
          </a:p>
          <a:p>
            <a:pPr>
              <a:lnSpc>
                <a:spcPts val="2241"/>
              </a:lnSpc>
            </a:pPr>
            <a:r>
              <a:rPr lang="it-IT" sz="2000" u="sng" dirty="0">
                <a:solidFill>
                  <a:srgbClr val="1B1B19"/>
                </a:solidFill>
                <a:latin typeface="Arial"/>
              </a:rPr>
              <a:t>Nel </a:t>
            </a:r>
            <a:r>
              <a:rPr lang="it-IT" sz="2000" u="sng" dirty="0" err="1">
                <a:solidFill>
                  <a:srgbClr val="1B1B19"/>
                </a:solidFill>
                <a:latin typeface="Arial"/>
              </a:rPr>
              <a:t>d.i.p</a:t>
            </a:r>
            <a:r>
              <a:rPr lang="it-IT" sz="2000" u="sng" dirty="0">
                <a:solidFill>
                  <a:srgbClr val="1B1B19"/>
                </a:solidFill>
                <a:latin typeface="Arial"/>
              </a:rPr>
              <a:t>. lo spazio riservato all’eteronomia è meno incisivo </a:t>
            </a:r>
            <a:r>
              <a:rPr lang="it-IT" sz="2000" dirty="0">
                <a:solidFill>
                  <a:srgbClr val="1B1B19"/>
                </a:solidFill>
                <a:latin typeface="Arial"/>
              </a:rPr>
              <a:t>in ragione del principio di apertura che anima tale settore e dell’</a:t>
            </a:r>
            <a:r>
              <a:rPr lang="it-IT" sz="2000" u="sng" dirty="0">
                <a:solidFill>
                  <a:srgbClr val="1B1B19"/>
                </a:solidFill>
                <a:latin typeface="Arial"/>
              </a:rPr>
              <a:t>esigenza di riconoscimento di norme, sentenze e istituti provenienti da ordinamenti diversi</a:t>
            </a:r>
            <a:endParaRPr lang="en-US" sz="2000" u="sng" dirty="0">
              <a:solidFill>
                <a:srgbClr val="1B1B19"/>
              </a:solidFill>
              <a:latin typeface="Arial"/>
            </a:endParaRPr>
          </a:p>
        </p:txBody>
      </p:sp>
    </p:spTree>
    <p:extLst>
      <p:ext uri="{BB962C8B-B14F-4D97-AF65-F5344CB8AC3E}">
        <p14:creationId xmlns:p14="http://schemas.microsoft.com/office/powerpoint/2010/main" val="4365760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4042132"/>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Autonomia negoziale quale valore ispiratore dell’intero ordinamento, ma non esclusivo, concorrendo con altri interessi </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I limiti più incisivi </a:t>
            </a:r>
            <a:r>
              <a:rPr lang="it-IT" sz="2000" dirty="0" err="1">
                <a:solidFill>
                  <a:srgbClr val="1B1B19"/>
                </a:solidFill>
                <a:latin typeface="Arial"/>
              </a:rPr>
              <a:t>all’a.n.</a:t>
            </a:r>
            <a:r>
              <a:rPr lang="it-IT" sz="2000" dirty="0">
                <a:solidFill>
                  <a:srgbClr val="1B1B19"/>
                </a:solidFill>
                <a:latin typeface="Arial"/>
              </a:rPr>
              <a:t> sono dettati dalle </a:t>
            </a:r>
            <a:r>
              <a:rPr lang="it-IT" sz="2000" b="1" dirty="0">
                <a:solidFill>
                  <a:srgbClr val="1B1B19"/>
                </a:solidFill>
                <a:latin typeface="Arial"/>
              </a:rPr>
              <a:t>norme imperative</a:t>
            </a:r>
            <a:r>
              <a:rPr lang="it-IT" sz="2000" dirty="0">
                <a:solidFill>
                  <a:srgbClr val="1B1B19"/>
                </a:solidFill>
                <a:latin typeface="Arial"/>
              </a:rPr>
              <a:t>: volte a </a:t>
            </a:r>
            <a:r>
              <a:rPr lang="it-IT" sz="2000" u="sng" dirty="0">
                <a:solidFill>
                  <a:srgbClr val="1B1B19"/>
                </a:solidFill>
                <a:latin typeface="Arial"/>
              </a:rPr>
              <a:t>tutelare interessi al vertice della gerarchia dei valori dell’ordinamento</a:t>
            </a:r>
            <a:r>
              <a:rPr lang="it-IT" sz="2000" dirty="0">
                <a:solidFill>
                  <a:srgbClr val="1B1B19"/>
                </a:solidFill>
                <a:latin typeface="Arial"/>
              </a:rPr>
              <a:t>; sono manifestazione dell’identità culturale e giuridica di un determinato sistema normativo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a:t>
            </a:r>
            <a:r>
              <a:rPr lang="it-IT" sz="2000" b="1" dirty="0">
                <a:solidFill>
                  <a:srgbClr val="1B1B19"/>
                </a:solidFill>
                <a:latin typeface="Arial"/>
              </a:rPr>
              <a:t>imperatività</a:t>
            </a:r>
            <a:r>
              <a:rPr lang="it-IT" sz="2000" dirty="0">
                <a:solidFill>
                  <a:srgbClr val="1B1B19"/>
                </a:solidFill>
                <a:latin typeface="Arial"/>
              </a:rPr>
              <a:t> impone che determinati rapporti siano attratti alla disciplina delle norme nazionali in ragione degli interessi che sono coinvolti (</a:t>
            </a:r>
            <a:r>
              <a:rPr lang="it-IT" sz="2000" b="1" dirty="0">
                <a:solidFill>
                  <a:srgbClr val="1B1B19"/>
                </a:solidFill>
                <a:latin typeface="Arial"/>
              </a:rPr>
              <a:t>tracce di unilateralismo </a:t>
            </a:r>
            <a:r>
              <a:rPr lang="it-IT" sz="2000" dirty="0">
                <a:solidFill>
                  <a:srgbClr val="1B1B19"/>
                </a:solidFill>
                <a:latin typeface="Arial"/>
              </a:rPr>
              <a:t>in un </a:t>
            </a:r>
            <a:r>
              <a:rPr lang="it-IT" sz="2000" dirty="0" err="1">
                <a:solidFill>
                  <a:srgbClr val="1B1B19"/>
                </a:solidFill>
                <a:latin typeface="Arial"/>
              </a:rPr>
              <a:t>d.i.p</a:t>
            </a:r>
            <a:r>
              <a:rPr lang="it-IT" sz="2000" dirty="0">
                <a:solidFill>
                  <a:srgbClr val="1B1B19"/>
                </a:solidFill>
                <a:latin typeface="Arial"/>
              </a:rPr>
              <a:t>. bilaterale)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a:t>
            </a:r>
            <a:r>
              <a:rPr lang="it-IT" sz="2000" b="1" dirty="0">
                <a:solidFill>
                  <a:srgbClr val="1B1B19"/>
                </a:solidFill>
                <a:latin typeface="Arial"/>
              </a:rPr>
              <a:t>imperatività</a:t>
            </a:r>
            <a:r>
              <a:rPr lang="it-IT" sz="2000" dirty="0">
                <a:solidFill>
                  <a:srgbClr val="1B1B19"/>
                </a:solidFill>
                <a:latin typeface="Arial"/>
              </a:rPr>
              <a:t> è ora rivestita da </a:t>
            </a:r>
            <a:r>
              <a:rPr lang="it-IT" sz="2000" b="1" dirty="0">
                <a:solidFill>
                  <a:srgbClr val="1B1B19"/>
                </a:solidFill>
                <a:latin typeface="Arial"/>
              </a:rPr>
              <a:t>principi </a:t>
            </a:r>
            <a:r>
              <a:rPr lang="it-IT" sz="2000" dirty="0">
                <a:solidFill>
                  <a:srgbClr val="1B1B19"/>
                </a:solidFill>
                <a:latin typeface="Arial"/>
              </a:rPr>
              <a:t>(</a:t>
            </a:r>
            <a:r>
              <a:rPr lang="it-IT" sz="2000" dirty="0" err="1">
                <a:solidFill>
                  <a:srgbClr val="1B1B19"/>
                </a:solidFill>
                <a:latin typeface="Arial"/>
              </a:rPr>
              <a:t>ord</a:t>
            </a:r>
            <a:r>
              <a:rPr lang="it-IT" sz="2000" dirty="0">
                <a:solidFill>
                  <a:srgbClr val="1B1B19"/>
                </a:solidFill>
                <a:latin typeface="Arial"/>
              </a:rPr>
              <a:t>. pubblico), ora da specifiche </a:t>
            </a:r>
            <a:r>
              <a:rPr lang="it-IT" sz="2000" b="1" dirty="0">
                <a:solidFill>
                  <a:srgbClr val="1B1B19"/>
                </a:solidFill>
                <a:latin typeface="Arial"/>
              </a:rPr>
              <a:t>disposizioni</a:t>
            </a:r>
            <a:r>
              <a:rPr lang="it-IT" sz="2000" dirty="0">
                <a:solidFill>
                  <a:srgbClr val="1B1B19"/>
                </a:solidFill>
                <a:latin typeface="Arial"/>
              </a:rPr>
              <a:t> (norme di applicazione necessaria) </a:t>
            </a:r>
            <a:endParaRPr lang="en-US" sz="2000" u="sng" dirty="0">
              <a:solidFill>
                <a:srgbClr val="1B1B19"/>
              </a:solidFill>
              <a:latin typeface="Arial"/>
            </a:endParaRPr>
          </a:p>
        </p:txBody>
      </p:sp>
    </p:spTree>
    <p:extLst>
      <p:ext uri="{BB962C8B-B14F-4D97-AF65-F5344CB8AC3E}">
        <p14:creationId xmlns:p14="http://schemas.microsoft.com/office/powerpoint/2010/main" val="16736600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3195747"/>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Le </a:t>
            </a:r>
            <a:r>
              <a:rPr lang="it-IT" sz="2000" u="sng" dirty="0">
                <a:solidFill>
                  <a:srgbClr val="1B1B19"/>
                </a:solidFill>
                <a:latin typeface="Arial"/>
              </a:rPr>
              <a:t>norme imperative semplici </a:t>
            </a:r>
            <a:r>
              <a:rPr lang="it-IT" sz="2000" dirty="0">
                <a:solidFill>
                  <a:srgbClr val="1B1B19"/>
                </a:solidFill>
                <a:latin typeface="Arial"/>
              </a:rPr>
              <a:t>(cons. 37 e art. 3, § 3 reg. Roma I) meritano una considerazione a parte</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Si tratta di disposizioni poste </a:t>
            </a:r>
            <a:r>
              <a:rPr lang="it-IT" sz="2000" u="sng" dirty="0">
                <a:solidFill>
                  <a:srgbClr val="1B1B19"/>
                </a:solidFill>
                <a:latin typeface="Arial"/>
              </a:rPr>
              <a:t>a presidio di interessi generali</a:t>
            </a:r>
            <a:r>
              <a:rPr lang="it-IT" sz="2000" dirty="0">
                <a:solidFill>
                  <a:srgbClr val="1B1B19"/>
                </a:solidFill>
                <a:latin typeface="Arial"/>
              </a:rPr>
              <a:t>, ma </a:t>
            </a:r>
            <a:r>
              <a:rPr lang="it-IT" sz="2000" u="sng" dirty="0">
                <a:solidFill>
                  <a:srgbClr val="1B1B19"/>
                </a:solidFill>
                <a:latin typeface="Arial"/>
              </a:rPr>
              <a:t>non sono espressione di interessi fondamentali </a:t>
            </a:r>
            <a:r>
              <a:rPr lang="it-IT" sz="2000" dirty="0">
                <a:solidFill>
                  <a:srgbClr val="1B1B19"/>
                </a:solidFill>
                <a:latin typeface="Arial"/>
              </a:rPr>
              <a:t>e valori irrinunciabili per l’ordinamento</a:t>
            </a:r>
          </a:p>
          <a:p>
            <a:pPr marL="285750" indent="-285750">
              <a:lnSpc>
                <a:spcPts val="2241"/>
              </a:lnSpc>
              <a:buFont typeface="Wingdings" pitchFamily="2" charset="2"/>
              <a:buChar char="Ø"/>
            </a:pPr>
            <a:endParaRPr lang="it-IT" sz="2000" u="sng"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Distinzione tra </a:t>
            </a:r>
            <a:r>
              <a:rPr lang="it-IT" sz="2000" u="sng" dirty="0">
                <a:solidFill>
                  <a:srgbClr val="1B1B19"/>
                </a:solidFill>
                <a:latin typeface="Arial"/>
              </a:rPr>
              <a:t>principi tecnici e fondamentali</a:t>
            </a:r>
            <a:r>
              <a:rPr lang="it-IT" sz="2000" dirty="0">
                <a:solidFill>
                  <a:srgbClr val="1B1B19"/>
                </a:solidFill>
                <a:latin typeface="Arial"/>
              </a:rPr>
              <a:t>: i primi sono il frutto di scelte contingenti di politica legislativa; solo i secondi sono espressione di valori identificativi dell’ordinamento in un dato momento storico</a:t>
            </a:r>
            <a:endParaRPr lang="en-US" sz="2000" dirty="0">
              <a:solidFill>
                <a:srgbClr val="1B1B19"/>
              </a:solidFill>
              <a:latin typeface="Arial"/>
            </a:endParaRPr>
          </a:p>
        </p:txBody>
      </p:sp>
    </p:spTree>
    <p:extLst>
      <p:ext uri="{BB962C8B-B14F-4D97-AF65-F5344CB8AC3E}">
        <p14:creationId xmlns:p14="http://schemas.microsoft.com/office/powerpoint/2010/main" val="21432441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5170646"/>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b="1" dirty="0">
                <a:solidFill>
                  <a:srgbClr val="1B1B19"/>
                </a:solidFill>
                <a:latin typeface="Arial"/>
              </a:rPr>
              <a:t>L’ordine pubblico internazionale </a:t>
            </a:r>
            <a:r>
              <a:rPr lang="it-IT" sz="2000" dirty="0">
                <a:solidFill>
                  <a:srgbClr val="1B1B19"/>
                </a:solidFill>
                <a:latin typeface="Arial"/>
              </a:rPr>
              <a:t>(artt. 21 Roma I e 16, 64 e 65 l. n. 218/1995) è una </a:t>
            </a:r>
            <a:r>
              <a:rPr lang="it-IT" sz="2000" u="sng" dirty="0">
                <a:solidFill>
                  <a:srgbClr val="1B1B19"/>
                </a:solidFill>
                <a:latin typeface="Arial"/>
              </a:rPr>
              <a:t>clausola generale </a:t>
            </a:r>
            <a:r>
              <a:rPr lang="it-IT" sz="2000" dirty="0">
                <a:solidFill>
                  <a:srgbClr val="1B1B19"/>
                </a:solidFill>
                <a:latin typeface="Arial"/>
              </a:rPr>
              <a:t>che raccoglie una serie di principi, la cui violazione si pone come </a:t>
            </a:r>
            <a:r>
              <a:rPr lang="it-IT" sz="2000" u="sng" dirty="0">
                <a:solidFill>
                  <a:srgbClr val="1B1B19"/>
                </a:solidFill>
                <a:latin typeface="Arial"/>
              </a:rPr>
              <a:t>limite all’applicazione del diritto, delle sentenze e dei provvedimenti stranieri</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Differenza con </a:t>
            </a:r>
            <a:r>
              <a:rPr lang="it-IT" sz="2000" dirty="0" err="1">
                <a:solidFill>
                  <a:srgbClr val="1B1B19"/>
                </a:solidFill>
                <a:latin typeface="Arial"/>
              </a:rPr>
              <a:t>l’o.p.</a:t>
            </a:r>
            <a:r>
              <a:rPr lang="it-IT" sz="2000" dirty="0">
                <a:solidFill>
                  <a:srgbClr val="1B1B19"/>
                </a:solidFill>
                <a:latin typeface="Arial"/>
              </a:rPr>
              <a:t> interno </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u="sng" dirty="0">
                <a:solidFill>
                  <a:srgbClr val="1B1B19"/>
                </a:solidFill>
                <a:latin typeface="Arial"/>
              </a:rPr>
              <a:t>Limite</a:t>
            </a:r>
            <a:r>
              <a:rPr lang="it-IT" sz="2000" dirty="0">
                <a:solidFill>
                  <a:srgbClr val="1B1B19"/>
                </a:solidFill>
                <a:latin typeface="Arial"/>
              </a:rPr>
              <a:t> alle norme straniere e al sistema delle norme di conflitto di carattere </a:t>
            </a:r>
            <a:r>
              <a:rPr lang="it-IT" sz="2000" u="sng" dirty="0">
                <a:solidFill>
                  <a:srgbClr val="1B1B19"/>
                </a:solidFill>
                <a:latin typeface="Arial"/>
              </a:rPr>
              <a:t>«successivo» e negativo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È un </a:t>
            </a:r>
            <a:r>
              <a:rPr lang="it-IT" sz="2000" u="sng" dirty="0">
                <a:solidFill>
                  <a:srgbClr val="1B1B19"/>
                </a:solidFill>
                <a:latin typeface="Arial"/>
              </a:rPr>
              <a:t>concetto relativo</a:t>
            </a:r>
            <a:r>
              <a:rPr lang="it-IT" sz="2000" dirty="0">
                <a:solidFill>
                  <a:srgbClr val="1B1B19"/>
                </a:solidFill>
                <a:latin typeface="Arial"/>
              </a:rPr>
              <a:t>, nel tempo e nello spazio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a:lnSpc>
                <a:spcPts val="2241"/>
              </a:lnSpc>
            </a:pPr>
            <a:endParaRPr lang="en-US" sz="2000" dirty="0">
              <a:solidFill>
                <a:srgbClr val="1B1B19"/>
              </a:solidFill>
              <a:latin typeface="Arial"/>
            </a:endParaRPr>
          </a:p>
        </p:txBody>
      </p:sp>
    </p:spTree>
    <p:extLst>
      <p:ext uri="{BB962C8B-B14F-4D97-AF65-F5344CB8AC3E}">
        <p14:creationId xmlns:p14="http://schemas.microsoft.com/office/powerpoint/2010/main" val="30324804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5734903"/>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b="1" dirty="0">
                <a:solidFill>
                  <a:srgbClr val="1B1B19"/>
                </a:solidFill>
                <a:latin typeface="Arial"/>
              </a:rPr>
              <a:t>L’ordine pubblico internazionale</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Opera quando </a:t>
            </a:r>
            <a:r>
              <a:rPr lang="it-IT" sz="2000" u="sng" dirty="0">
                <a:solidFill>
                  <a:srgbClr val="1B1B19"/>
                </a:solidFill>
                <a:latin typeface="Arial"/>
              </a:rPr>
              <a:t>l’applicazione in concreto </a:t>
            </a:r>
            <a:r>
              <a:rPr lang="it-IT" sz="2000" dirty="0">
                <a:solidFill>
                  <a:srgbClr val="1B1B19"/>
                </a:solidFill>
                <a:latin typeface="Arial"/>
              </a:rPr>
              <a:t>delle disposizioni straniere comporti un sacrificio dei valori fondamentali del foro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I </a:t>
            </a:r>
            <a:r>
              <a:rPr lang="it-IT" sz="2000" u="sng" dirty="0">
                <a:solidFill>
                  <a:srgbClr val="1B1B19"/>
                </a:solidFill>
                <a:latin typeface="Arial"/>
              </a:rPr>
              <a:t>principi</a:t>
            </a:r>
            <a:r>
              <a:rPr lang="it-IT" sz="2000" dirty="0">
                <a:solidFill>
                  <a:srgbClr val="1B1B19"/>
                </a:solidFill>
                <a:latin typeface="Arial"/>
              </a:rPr>
              <a:t> che compongono </a:t>
            </a:r>
            <a:r>
              <a:rPr lang="it-IT" sz="2000" dirty="0" err="1">
                <a:solidFill>
                  <a:srgbClr val="1B1B19"/>
                </a:solidFill>
                <a:latin typeface="Arial"/>
              </a:rPr>
              <a:t>l’o.p.</a:t>
            </a:r>
            <a:r>
              <a:rPr lang="it-IT" sz="2000" dirty="0">
                <a:solidFill>
                  <a:srgbClr val="1B1B19"/>
                </a:solidFill>
                <a:latin typeface="Arial"/>
              </a:rPr>
              <a:t> </a:t>
            </a:r>
            <a:r>
              <a:rPr lang="it-IT" sz="2000" u="sng" dirty="0">
                <a:solidFill>
                  <a:srgbClr val="1B1B19"/>
                </a:solidFill>
                <a:latin typeface="Arial"/>
              </a:rPr>
              <a:t>si ricavano da norme costituzionali, da norme ordinarie e da fonti sovranazionali a presidio dei diritti dell’uomo </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v"/>
            </a:pPr>
            <a:r>
              <a:rPr lang="it-IT" sz="2000" dirty="0">
                <a:solidFill>
                  <a:srgbClr val="1B1B19"/>
                </a:solidFill>
                <a:latin typeface="Arial"/>
              </a:rPr>
              <a:t>Istituto del </a:t>
            </a:r>
            <a:r>
              <a:rPr lang="it-IT" sz="2000" b="1" dirty="0" err="1">
                <a:solidFill>
                  <a:srgbClr val="1B1B19"/>
                </a:solidFill>
                <a:latin typeface="Arial"/>
              </a:rPr>
              <a:t>talaq</a:t>
            </a:r>
            <a:r>
              <a:rPr lang="it-IT" sz="2000" dirty="0">
                <a:solidFill>
                  <a:srgbClr val="1B1B19"/>
                </a:solidFill>
                <a:latin typeface="Arial"/>
              </a:rPr>
              <a:t> (Cass. 2020)</a:t>
            </a:r>
          </a:p>
          <a:p>
            <a:pPr marL="285750" indent="-285750">
              <a:lnSpc>
                <a:spcPts val="2241"/>
              </a:lnSpc>
              <a:buFont typeface="Wingdings" pitchFamily="2" charset="2"/>
              <a:buChar char="v"/>
            </a:pPr>
            <a:r>
              <a:rPr lang="it-IT" sz="2000" b="1" dirty="0">
                <a:solidFill>
                  <a:srgbClr val="1B1B19"/>
                </a:solidFill>
                <a:latin typeface="Arial"/>
              </a:rPr>
              <a:t>Danni punitivi </a:t>
            </a:r>
            <a:r>
              <a:rPr lang="it-IT" sz="2000" dirty="0">
                <a:solidFill>
                  <a:srgbClr val="1B1B19"/>
                </a:solidFill>
                <a:latin typeface="Arial"/>
              </a:rPr>
              <a:t>(Cass. 2017)</a:t>
            </a:r>
          </a:p>
          <a:p>
            <a:pPr marL="285750" indent="-285750">
              <a:lnSpc>
                <a:spcPts val="2241"/>
              </a:lnSpc>
              <a:buFont typeface="Wingdings" pitchFamily="2" charset="2"/>
              <a:buChar char="v"/>
            </a:pPr>
            <a:r>
              <a:rPr lang="it-IT" sz="2000" b="1" dirty="0">
                <a:solidFill>
                  <a:srgbClr val="1B1B19"/>
                </a:solidFill>
                <a:latin typeface="Arial"/>
              </a:rPr>
              <a:t>Maternità surrogata </a:t>
            </a:r>
            <a:r>
              <a:rPr lang="it-IT" sz="2000" dirty="0">
                <a:solidFill>
                  <a:srgbClr val="1B1B19"/>
                </a:solidFill>
                <a:latin typeface="Arial"/>
              </a:rPr>
              <a:t>(Cass. 2019 e 2022)</a:t>
            </a:r>
          </a:p>
          <a:p>
            <a:pPr marL="285750" indent="-285750">
              <a:lnSpc>
                <a:spcPts val="2241"/>
              </a:lnSpc>
              <a:buFont typeface="Wingdings" pitchFamily="2" charset="2"/>
              <a:buChar char="v"/>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All’</a:t>
            </a:r>
            <a:r>
              <a:rPr lang="it-IT" sz="2000" u="sng" dirty="0">
                <a:solidFill>
                  <a:srgbClr val="1B1B19"/>
                </a:solidFill>
                <a:latin typeface="Arial"/>
              </a:rPr>
              <a:t>effetto negativo </a:t>
            </a:r>
            <a:r>
              <a:rPr lang="it-IT" sz="2000" dirty="0">
                <a:solidFill>
                  <a:srgbClr val="1B1B19"/>
                </a:solidFill>
                <a:latin typeface="Arial"/>
              </a:rPr>
              <a:t>segue </a:t>
            </a:r>
            <a:r>
              <a:rPr lang="it-IT" sz="2000" u="sng" dirty="0">
                <a:solidFill>
                  <a:srgbClr val="1B1B19"/>
                </a:solidFill>
                <a:latin typeface="Arial"/>
              </a:rPr>
              <a:t>l’effetto di sostituzione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a:lnSpc>
                <a:spcPts val="2241"/>
              </a:lnSpc>
            </a:pPr>
            <a:endParaRPr lang="en-US" sz="2000" dirty="0">
              <a:solidFill>
                <a:srgbClr val="1B1B19"/>
              </a:solidFill>
              <a:latin typeface="Arial"/>
            </a:endParaRPr>
          </a:p>
        </p:txBody>
      </p:sp>
    </p:spTree>
    <p:extLst>
      <p:ext uri="{BB962C8B-B14F-4D97-AF65-F5344CB8AC3E}">
        <p14:creationId xmlns:p14="http://schemas.microsoft.com/office/powerpoint/2010/main" val="214504628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96385"/>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4888518"/>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Le </a:t>
            </a:r>
            <a:r>
              <a:rPr lang="it-IT" sz="2000" b="1" dirty="0">
                <a:solidFill>
                  <a:srgbClr val="1B1B19"/>
                </a:solidFill>
                <a:latin typeface="Arial"/>
              </a:rPr>
              <a:t>norme di applicazione necessaria </a:t>
            </a:r>
            <a:r>
              <a:rPr lang="it-IT" sz="2000" dirty="0">
                <a:solidFill>
                  <a:srgbClr val="1B1B19"/>
                </a:solidFill>
                <a:latin typeface="Arial"/>
              </a:rPr>
              <a:t>(art. 9 Roma I e 17 l. n. 218/1995)</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Costituiscono un </a:t>
            </a:r>
            <a:r>
              <a:rPr lang="it-IT" sz="2000" u="sng" dirty="0">
                <a:solidFill>
                  <a:srgbClr val="1B1B19"/>
                </a:solidFill>
                <a:latin typeface="Arial"/>
              </a:rPr>
              <a:t>limite preventivo </a:t>
            </a:r>
            <a:r>
              <a:rPr lang="it-IT" sz="2000" dirty="0">
                <a:solidFill>
                  <a:srgbClr val="1B1B19"/>
                </a:solidFill>
                <a:latin typeface="Arial"/>
              </a:rPr>
              <a:t>in quanto pretendono di essere applicate indipendentemente dal diritto straniero richiamato dalle norme di conflitto</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Sono un </a:t>
            </a:r>
            <a:r>
              <a:rPr lang="it-IT" sz="2000" u="sng" dirty="0">
                <a:solidFill>
                  <a:srgbClr val="1B1B19"/>
                </a:solidFill>
                <a:latin typeface="Arial"/>
              </a:rPr>
              <a:t>limite positivo </a:t>
            </a:r>
            <a:r>
              <a:rPr lang="it-IT" sz="2000" dirty="0">
                <a:solidFill>
                  <a:srgbClr val="1B1B19"/>
                </a:solidFill>
                <a:latin typeface="Arial"/>
              </a:rPr>
              <a:t>in quanto la loro sussistenza determina l’applicazione della disposizione domestica</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a:lnSpc>
                <a:spcPts val="2241"/>
              </a:lnSpc>
            </a:pPr>
            <a:endParaRPr lang="en-US" sz="2000" dirty="0">
              <a:solidFill>
                <a:srgbClr val="1B1B19"/>
              </a:solidFill>
              <a:latin typeface="Arial"/>
            </a:endParaRPr>
          </a:p>
        </p:txBody>
      </p:sp>
    </p:spTree>
    <p:extLst>
      <p:ext uri="{BB962C8B-B14F-4D97-AF65-F5344CB8AC3E}">
        <p14:creationId xmlns:p14="http://schemas.microsoft.com/office/powerpoint/2010/main" val="396898579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6017032"/>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Le </a:t>
            </a:r>
            <a:r>
              <a:rPr lang="it-IT" sz="2000" b="1" dirty="0">
                <a:solidFill>
                  <a:srgbClr val="1B1B19"/>
                </a:solidFill>
                <a:latin typeface="Arial"/>
              </a:rPr>
              <a:t>norme di applicazione necessaria</a:t>
            </a: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Art. 9 Roma I le definisce, seppur in termini generici </a:t>
            </a:r>
          </a:p>
          <a:p>
            <a:pPr marL="285750" indent="-285750">
              <a:lnSpc>
                <a:spcPts val="2241"/>
              </a:lnSpc>
              <a:buFont typeface="Wingdings" pitchFamily="2" charset="2"/>
              <a:buChar char="Ø"/>
            </a:pPr>
            <a:r>
              <a:rPr lang="it-IT" sz="2000" dirty="0">
                <a:solidFill>
                  <a:srgbClr val="1B1B19"/>
                </a:solidFill>
                <a:latin typeface="Arial"/>
              </a:rPr>
              <a:t>L’art. 17 non le definisce, ma ne presuppone l’individuazione: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v"/>
            </a:pPr>
            <a:r>
              <a:rPr lang="it-IT" sz="2000" dirty="0">
                <a:solidFill>
                  <a:srgbClr val="1B1B19"/>
                </a:solidFill>
                <a:latin typeface="Arial"/>
              </a:rPr>
              <a:t>Secondo alcuni la loro </a:t>
            </a:r>
            <a:r>
              <a:rPr lang="it-IT" sz="2000" u="sng" dirty="0">
                <a:solidFill>
                  <a:srgbClr val="1B1B19"/>
                </a:solidFill>
                <a:latin typeface="Arial"/>
              </a:rPr>
              <a:t>individuazione </a:t>
            </a:r>
            <a:r>
              <a:rPr lang="it-IT" sz="2000" dirty="0">
                <a:solidFill>
                  <a:srgbClr val="1B1B19"/>
                </a:solidFill>
                <a:latin typeface="Arial"/>
              </a:rPr>
              <a:t>sarebbe </a:t>
            </a:r>
            <a:r>
              <a:rPr lang="it-IT" sz="2000" u="sng" dirty="0">
                <a:solidFill>
                  <a:srgbClr val="1B1B19"/>
                </a:solidFill>
                <a:latin typeface="Arial"/>
              </a:rPr>
              <a:t>rimessa ad un’attività interpretativa</a:t>
            </a:r>
            <a:r>
              <a:rPr lang="it-IT" sz="2000" dirty="0">
                <a:solidFill>
                  <a:srgbClr val="1B1B19"/>
                </a:solidFill>
                <a:latin typeface="Arial"/>
              </a:rPr>
              <a:t> alla luce dell’oggetto e dello scopo della specifica norma (con connesso rischio di a) incertezze; b) protezionismo in favore della </a:t>
            </a:r>
            <a:r>
              <a:rPr lang="it-IT" sz="2000" i="1" dirty="0" err="1">
                <a:solidFill>
                  <a:srgbClr val="1B1B19"/>
                </a:solidFill>
                <a:latin typeface="Arial"/>
              </a:rPr>
              <a:t>lex</a:t>
            </a:r>
            <a:r>
              <a:rPr lang="it-IT" sz="2000" i="1" dirty="0">
                <a:solidFill>
                  <a:srgbClr val="1B1B19"/>
                </a:solidFill>
                <a:latin typeface="Arial"/>
              </a:rPr>
              <a:t> fori</a:t>
            </a:r>
            <a:r>
              <a:rPr lang="it-IT" sz="2000" dirty="0">
                <a:solidFill>
                  <a:srgbClr val="1B1B19"/>
                </a:solidFill>
                <a:latin typeface="Arial"/>
              </a:rPr>
              <a:t>; c) lesione del metodo formale di soluzione delle antinomie tra norme)</a:t>
            </a:r>
          </a:p>
          <a:p>
            <a:pPr marL="285750" indent="-285750">
              <a:lnSpc>
                <a:spcPts val="2241"/>
              </a:lnSpc>
              <a:buFont typeface="Wingdings" pitchFamily="2" charset="2"/>
              <a:buChar char="v"/>
            </a:pPr>
            <a:endParaRPr lang="it-IT" sz="2000" dirty="0">
              <a:solidFill>
                <a:srgbClr val="1B1B19"/>
              </a:solidFill>
              <a:latin typeface="Arial"/>
            </a:endParaRPr>
          </a:p>
          <a:p>
            <a:pPr marL="285750" indent="-285750">
              <a:lnSpc>
                <a:spcPts val="2241"/>
              </a:lnSpc>
              <a:buFont typeface="Wingdings" pitchFamily="2" charset="2"/>
              <a:buChar char="v"/>
            </a:pPr>
            <a:r>
              <a:rPr lang="it-IT" sz="2000" dirty="0">
                <a:solidFill>
                  <a:srgbClr val="1B1B19"/>
                </a:solidFill>
                <a:latin typeface="Arial"/>
              </a:rPr>
              <a:t>Per altri è il </a:t>
            </a:r>
            <a:r>
              <a:rPr lang="it-IT" sz="2000" u="sng" dirty="0">
                <a:solidFill>
                  <a:srgbClr val="1B1B19"/>
                </a:solidFill>
                <a:latin typeface="Arial"/>
              </a:rPr>
              <a:t>legislatore che le individua</a:t>
            </a:r>
            <a:r>
              <a:rPr lang="it-IT" sz="2000" dirty="0">
                <a:solidFill>
                  <a:srgbClr val="1B1B19"/>
                </a:solidFill>
                <a:latin typeface="Arial"/>
              </a:rPr>
              <a:t>: </a:t>
            </a:r>
          </a:p>
          <a:p>
            <a:pPr marL="285750" indent="-285750">
              <a:lnSpc>
                <a:spcPts val="2241"/>
              </a:lnSpc>
              <a:buFont typeface="Wingdings" pitchFamily="2" charset="2"/>
              <a:buChar char="§"/>
            </a:pPr>
            <a:r>
              <a:rPr lang="it-IT" sz="2000" dirty="0">
                <a:solidFill>
                  <a:srgbClr val="1B1B19"/>
                </a:solidFill>
                <a:latin typeface="Arial"/>
              </a:rPr>
              <a:t>Norme auto-dichiarate (art. 28, </a:t>
            </a:r>
            <a:r>
              <a:rPr lang="it-IT" sz="2000" dirty="0" err="1">
                <a:solidFill>
                  <a:srgbClr val="1B1B19"/>
                </a:solidFill>
                <a:latin typeface="Arial"/>
              </a:rPr>
              <a:t>d.l.</a:t>
            </a:r>
            <a:r>
              <a:rPr lang="it-IT" sz="2000" dirty="0">
                <a:solidFill>
                  <a:srgbClr val="1B1B19"/>
                </a:solidFill>
                <a:latin typeface="Arial"/>
              </a:rPr>
              <a:t> n. 9/2020); </a:t>
            </a:r>
          </a:p>
          <a:p>
            <a:pPr marL="285750" indent="-285750">
              <a:lnSpc>
                <a:spcPts val="2241"/>
              </a:lnSpc>
              <a:buFont typeface="Wingdings" pitchFamily="2" charset="2"/>
              <a:buChar char="§"/>
            </a:pPr>
            <a:r>
              <a:rPr lang="it-IT" sz="2000" dirty="0">
                <a:solidFill>
                  <a:srgbClr val="1B1B19"/>
                </a:solidFill>
                <a:latin typeface="Arial"/>
              </a:rPr>
              <a:t>Norme spazialmente condizionate (art. 116 c.c.);</a:t>
            </a:r>
          </a:p>
          <a:p>
            <a:pPr marL="285750" indent="-285750">
              <a:lnSpc>
                <a:spcPts val="2241"/>
              </a:lnSpc>
              <a:buFont typeface="Wingdings" pitchFamily="2" charset="2"/>
              <a:buChar char="§"/>
            </a:pPr>
            <a:r>
              <a:rPr lang="it-IT" sz="2000" dirty="0">
                <a:solidFill>
                  <a:srgbClr val="1B1B19"/>
                </a:solidFill>
                <a:latin typeface="Arial"/>
              </a:rPr>
              <a:t>Norme uniformi adottate da convenzioni internazionali </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a:lnSpc>
                <a:spcPts val="2241"/>
              </a:lnSpc>
            </a:pPr>
            <a:endParaRPr lang="en-US" sz="2000" dirty="0">
              <a:solidFill>
                <a:srgbClr val="1B1B19"/>
              </a:solidFill>
              <a:latin typeface="Arial"/>
            </a:endParaRPr>
          </a:p>
        </p:txBody>
      </p:sp>
    </p:spTree>
    <p:extLst>
      <p:ext uri="{BB962C8B-B14F-4D97-AF65-F5344CB8AC3E}">
        <p14:creationId xmlns:p14="http://schemas.microsoft.com/office/powerpoint/2010/main" val="331402921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5170646"/>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 </a:t>
            </a:r>
            <a:r>
              <a:rPr lang="it-IT" sz="2000" b="1" dirty="0">
                <a:solidFill>
                  <a:srgbClr val="1B1B19"/>
                </a:solidFill>
                <a:latin typeface="Arial"/>
              </a:rPr>
              <a:t>contratti stipulati tra parti asimmetriche</a:t>
            </a:r>
            <a:r>
              <a:rPr lang="it-IT" sz="2000" dirty="0">
                <a:solidFill>
                  <a:srgbClr val="1B1B19"/>
                </a:solidFill>
                <a:latin typeface="Arial"/>
              </a:rPr>
              <a:t>, es. i consumatori</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Definizione di </a:t>
            </a:r>
            <a:r>
              <a:rPr lang="it-IT" sz="2000" u="sng" dirty="0">
                <a:solidFill>
                  <a:srgbClr val="1B1B19"/>
                </a:solidFill>
                <a:latin typeface="Arial"/>
              </a:rPr>
              <a:t>consumatore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Asimmetria informativa ed economica</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La tutela degli interessi dei consumatori </a:t>
            </a:r>
            <a:r>
              <a:rPr lang="it-IT" sz="2000" u="sng" dirty="0">
                <a:solidFill>
                  <a:srgbClr val="1B1B19"/>
                </a:solidFill>
                <a:latin typeface="Arial"/>
              </a:rPr>
              <a:t>protegge al contempo un interesse sovraindividuale</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Ai sensi dell’</a:t>
            </a:r>
            <a:r>
              <a:rPr lang="it-IT" sz="2000" b="1" dirty="0">
                <a:solidFill>
                  <a:srgbClr val="1B1B19"/>
                </a:solidFill>
                <a:latin typeface="Arial"/>
              </a:rPr>
              <a:t>art. 6 reg. Roma I </a:t>
            </a:r>
            <a:r>
              <a:rPr lang="it-IT" sz="2000" dirty="0">
                <a:solidFill>
                  <a:srgbClr val="1B1B19"/>
                </a:solidFill>
                <a:latin typeface="Arial"/>
              </a:rPr>
              <a:t>il contratto è regolato dalla legge del Paese ove il </a:t>
            </a:r>
            <a:r>
              <a:rPr lang="it-IT" sz="2000" u="sng" dirty="0">
                <a:solidFill>
                  <a:srgbClr val="1B1B19"/>
                </a:solidFill>
                <a:latin typeface="Arial"/>
              </a:rPr>
              <a:t>consumatore</a:t>
            </a:r>
            <a:r>
              <a:rPr lang="it-IT" sz="2000" dirty="0">
                <a:solidFill>
                  <a:srgbClr val="1B1B19"/>
                </a:solidFill>
                <a:latin typeface="Arial"/>
              </a:rPr>
              <a:t> ha la propria </a:t>
            </a:r>
            <a:r>
              <a:rPr lang="it-IT" sz="2000" u="sng" dirty="0">
                <a:solidFill>
                  <a:srgbClr val="1B1B19"/>
                </a:solidFill>
                <a:latin typeface="Arial"/>
              </a:rPr>
              <a:t>residenza abituale </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a:lnSpc>
                <a:spcPts val="2241"/>
              </a:lnSpc>
            </a:pPr>
            <a:endParaRPr lang="en-US" sz="2000" dirty="0">
              <a:solidFill>
                <a:srgbClr val="1B1B19"/>
              </a:solidFill>
              <a:latin typeface="Arial"/>
            </a:endParaRPr>
          </a:p>
        </p:txBody>
      </p:sp>
    </p:spTree>
    <p:extLst>
      <p:ext uri="{BB962C8B-B14F-4D97-AF65-F5344CB8AC3E}">
        <p14:creationId xmlns:p14="http://schemas.microsoft.com/office/powerpoint/2010/main" val="209497214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514350" y="1005619"/>
            <a:ext cx="7923559" cy="529184"/>
          </a:xfrm>
          <a:prstGeom prst="rect">
            <a:avLst/>
          </a:prstGeom>
        </p:spPr>
        <p:txBody>
          <a:bodyPr lIns="0" tIns="0" rIns="0" bIns="0" rtlCol="0" anchor="t">
            <a:spAutoFit/>
          </a:bodyPr>
          <a:lstStyle/>
          <a:p>
            <a:pPr>
              <a:lnSpc>
                <a:spcPts val="4500"/>
              </a:lnSpc>
            </a:pPr>
            <a:r>
              <a:rPr lang="en-US" sz="3300" dirty="0" err="1">
                <a:solidFill>
                  <a:srgbClr val="66121F"/>
                </a:solidFill>
                <a:latin typeface="Arial"/>
              </a:rPr>
              <a:t>Autonomia</a:t>
            </a:r>
            <a:r>
              <a:rPr lang="en-US" sz="3300" dirty="0">
                <a:solidFill>
                  <a:srgbClr val="66121F"/>
                </a:solidFill>
                <a:latin typeface="Arial"/>
              </a:rPr>
              <a:t> </a:t>
            </a:r>
            <a:r>
              <a:rPr lang="en-US" sz="3300" dirty="0" err="1">
                <a:solidFill>
                  <a:srgbClr val="66121F"/>
                </a:solidFill>
                <a:latin typeface="Arial"/>
              </a:rPr>
              <a:t>negoziale</a:t>
            </a:r>
            <a:r>
              <a:rPr lang="en-US" sz="3300" dirty="0">
                <a:solidFill>
                  <a:srgbClr val="66121F"/>
                </a:solidFill>
                <a:latin typeface="Arial"/>
              </a:rPr>
              <a:t> e </a:t>
            </a:r>
            <a:r>
              <a:rPr lang="en-US" sz="3300" dirty="0" err="1">
                <a:solidFill>
                  <a:srgbClr val="66121F"/>
                </a:solidFill>
                <a:latin typeface="Arial"/>
              </a:rPr>
              <a:t>relativi</a:t>
            </a:r>
            <a:r>
              <a:rPr lang="en-US" sz="3300" dirty="0">
                <a:solidFill>
                  <a:srgbClr val="66121F"/>
                </a:solidFill>
                <a:latin typeface="Arial"/>
              </a:rPr>
              <a:t> </a:t>
            </a:r>
            <a:r>
              <a:rPr lang="en-US" sz="3300" dirty="0" err="1">
                <a:solidFill>
                  <a:srgbClr val="66121F"/>
                </a:solidFill>
                <a:latin typeface="Arial"/>
              </a:rPr>
              <a:t>limiti</a:t>
            </a:r>
            <a:r>
              <a:rPr lang="en-US" sz="3300" dirty="0">
                <a:solidFill>
                  <a:srgbClr val="66121F"/>
                </a:solidFill>
                <a:latin typeface="Arial"/>
              </a:rPr>
              <a:t> </a:t>
            </a:r>
          </a:p>
        </p:txBody>
      </p:sp>
      <p:sp>
        <p:nvSpPr>
          <p:cNvPr id="3" name="AutoShape 3"/>
          <p:cNvSpPr/>
          <p:nvPr/>
        </p:nvSpPr>
        <p:spPr>
          <a:xfrm rot="1008">
            <a:off x="514350" y="2835610"/>
            <a:ext cx="8115301" cy="0"/>
          </a:xfrm>
          <a:prstGeom prst="line">
            <a:avLst/>
          </a:prstGeom>
          <a:ln w="9525" cap="flat">
            <a:solidFill>
              <a:srgbClr val="1B1B19"/>
            </a:solidFill>
            <a:prstDash val="solid"/>
            <a:headEnd type="none" w="sm" len="sm"/>
            <a:tailEnd type="none" w="sm" len="sm"/>
          </a:ln>
        </p:spPr>
        <p:txBody>
          <a:bodyPr/>
          <a:lstStyle/>
          <a:p>
            <a:endParaRPr lang="en-GB" sz="900"/>
          </a:p>
        </p:txBody>
      </p:sp>
      <p:sp>
        <p:nvSpPr>
          <p:cNvPr id="5" name="Freeform 5"/>
          <p:cNvSpPr/>
          <p:nvPr/>
        </p:nvSpPr>
        <p:spPr>
          <a:xfrm>
            <a:off x="6512125" y="2552700"/>
            <a:ext cx="3851568" cy="3851568"/>
          </a:xfrm>
          <a:custGeom>
            <a:avLst/>
            <a:gdLst/>
            <a:ahLst/>
            <a:cxnLst/>
            <a:rect l="l" t="t" r="r" b="b"/>
            <a:pathLst>
              <a:path w="7703135" h="7703135">
                <a:moveTo>
                  <a:pt x="0" y="0"/>
                </a:moveTo>
                <a:lnTo>
                  <a:pt x="7703135" y="0"/>
                </a:lnTo>
                <a:lnTo>
                  <a:pt x="7703135" y="7703135"/>
                </a:lnTo>
                <a:lnTo>
                  <a:pt x="0" y="7703135"/>
                </a:lnTo>
                <a:lnTo>
                  <a:pt x="0" y="0"/>
                </a:lnTo>
                <a:close/>
              </a:path>
            </a:pathLst>
          </a:custGeom>
          <a:blipFill>
            <a:blip r:embed="rId2">
              <a:alphaModFix amt="26000"/>
            </a:blip>
            <a:stretch>
              <a:fillRect/>
            </a:stretch>
          </a:blipFill>
        </p:spPr>
        <p:txBody>
          <a:bodyPr/>
          <a:lstStyle/>
          <a:p>
            <a:endParaRPr lang="en-GB" sz="900"/>
          </a:p>
        </p:txBody>
      </p:sp>
      <p:sp>
        <p:nvSpPr>
          <p:cNvPr id="7" name="CasellaDiTesto 6">
            <a:extLst>
              <a:ext uri="{FF2B5EF4-FFF2-40B4-BE49-F238E27FC236}">
                <a16:creationId xmlns:a16="http://schemas.microsoft.com/office/drawing/2014/main" id="{E799E5A6-5633-2F50-BE04-0B638BE3DF18}"/>
              </a:ext>
            </a:extLst>
          </p:cNvPr>
          <p:cNvSpPr txBox="1"/>
          <p:nvPr/>
        </p:nvSpPr>
        <p:spPr>
          <a:xfrm>
            <a:off x="76200" y="1645440"/>
            <a:ext cx="7700075" cy="6017032"/>
          </a:xfrm>
          <a:prstGeom prst="rect">
            <a:avLst/>
          </a:prstGeom>
          <a:noFill/>
        </p:spPr>
        <p:txBody>
          <a:bodyPr wrap="square">
            <a:spAutoFit/>
          </a:bodyPr>
          <a:lstStyle/>
          <a:p>
            <a:pPr marL="285750" indent="-285750">
              <a:lnSpc>
                <a:spcPts val="2241"/>
              </a:lnSpc>
              <a:buFont typeface="Arial" panose="020B0604020202020204" pitchFamily="34" charset="0"/>
              <a:buChar char="•"/>
            </a:pPr>
            <a:r>
              <a:rPr lang="it-IT" sz="2000" dirty="0">
                <a:solidFill>
                  <a:srgbClr val="1B1B19"/>
                </a:solidFill>
                <a:latin typeface="Arial"/>
              </a:rPr>
              <a:t>I contratti stipulati tra parti asimmetriche, es. i consumatori</a:t>
            </a:r>
          </a:p>
          <a:p>
            <a:pPr>
              <a:lnSpc>
                <a:spcPts val="2241"/>
              </a:lnSpc>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Ai sensi dell’</a:t>
            </a:r>
            <a:r>
              <a:rPr lang="it-IT" sz="2000" b="1" dirty="0">
                <a:solidFill>
                  <a:srgbClr val="1B1B19"/>
                </a:solidFill>
                <a:latin typeface="Arial"/>
              </a:rPr>
              <a:t>art. 6 reg. Roma I </a:t>
            </a:r>
            <a:r>
              <a:rPr lang="it-IT" sz="2000" dirty="0">
                <a:solidFill>
                  <a:srgbClr val="1B1B19"/>
                </a:solidFill>
                <a:latin typeface="Arial"/>
              </a:rPr>
              <a:t>il contratto è regolato dalla legge del Paese ove il consumatore ha la propria residenza abituale </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Sebbene </a:t>
            </a:r>
            <a:r>
              <a:rPr lang="it-IT" sz="2000" b="1" dirty="0">
                <a:solidFill>
                  <a:srgbClr val="1B1B19"/>
                </a:solidFill>
                <a:latin typeface="Arial"/>
              </a:rPr>
              <a:t>l’art. 6, § 2 </a:t>
            </a:r>
            <a:r>
              <a:rPr lang="it-IT" sz="2000" dirty="0">
                <a:solidFill>
                  <a:srgbClr val="1B1B19"/>
                </a:solidFill>
                <a:latin typeface="Arial"/>
              </a:rPr>
              <a:t>consenta alle parti di concludere un </a:t>
            </a:r>
            <a:r>
              <a:rPr lang="it-IT" sz="2000" u="sng" dirty="0">
                <a:solidFill>
                  <a:srgbClr val="1B1B19"/>
                </a:solidFill>
                <a:latin typeface="Arial"/>
              </a:rPr>
              <a:t>accordo sul diritto applicabile </a:t>
            </a:r>
            <a:r>
              <a:rPr lang="it-IT" sz="2000" dirty="0">
                <a:solidFill>
                  <a:srgbClr val="1B1B19"/>
                </a:solidFill>
                <a:latin typeface="Arial"/>
              </a:rPr>
              <a:t>al contratto, dispone che «tale scelta non vale a privare il consumatore della protezione assicuratagli dalle disposizioni alle quali non è permesso derogare convenzionalmente ai sensi della legge che sarebbe stata applicabile in assenza di scelta»</a:t>
            </a: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r>
              <a:rPr lang="it-IT" sz="2000" dirty="0">
                <a:solidFill>
                  <a:srgbClr val="1B1B19"/>
                </a:solidFill>
                <a:latin typeface="Arial"/>
              </a:rPr>
              <a:t>Quindi per il consumatore italiano saranno sempre applicabili gli strumenti di tutela di cui al cod. cons.</a:t>
            </a: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Wingdings" pitchFamily="2" charset="2"/>
              <a:buChar char="Ø"/>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marL="285750" indent="-285750">
              <a:lnSpc>
                <a:spcPts val="2241"/>
              </a:lnSpc>
              <a:buFont typeface="Arial" panose="020B0604020202020204" pitchFamily="34" charset="0"/>
              <a:buChar char="•"/>
            </a:pPr>
            <a:endParaRPr lang="it-IT" sz="2000" dirty="0">
              <a:solidFill>
                <a:srgbClr val="1B1B19"/>
              </a:solidFill>
              <a:latin typeface="Arial"/>
            </a:endParaRPr>
          </a:p>
          <a:p>
            <a:pPr>
              <a:lnSpc>
                <a:spcPts val="2241"/>
              </a:lnSpc>
            </a:pPr>
            <a:endParaRPr lang="en-US" sz="2000" dirty="0">
              <a:solidFill>
                <a:srgbClr val="1B1B19"/>
              </a:solidFill>
              <a:latin typeface="Arial"/>
            </a:endParaRPr>
          </a:p>
        </p:txBody>
      </p:sp>
    </p:spTree>
    <p:extLst>
      <p:ext uri="{BB962C8B-B14F-4D97-AF65-F5344CB8AC3E}">
        <p14:creationId xmlns:p14="http://schemas.microsoft.com/office/powerpoint/2010/main" val="246157566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solidFill>
                  <a:srgbClr val="1F497D"/>
                </a:solidFill>
              </a:rPr>
              <a:t>Conoscenza del diritto straniero</a:t>
            </a:r>
          </a:p>
        </p:txBody>
      </p:sp>
      <p:sp>
        <p:nvSpPr>
          <p:cNvPr id="3" name="Segnaposto contenuto 2"/>
          <p:cNvSpPr>
            <a:spLocks noGrp="1"/>
          </p:cNvSpPr>
          <p:nvPr>
            <p:ph idx="1"/>
          </p:nvPr>
        </p:nvSpPr>
        <p:spPr>
          <a:xfrm>
            <a:off x="457200" y="1417638"/>
            <a:ext cx="8229600" cy="4900133"/>
          </a:xfrm>
        </p:spPr>
        <p:txBody>
          <a:bodyPr>
            <a:normAutofit/>
          </a:bodyPr>
          <a:lstStyle/>
          <a:p>
            <a:pPr marL="0" indent="0" algn="just">
              <a:buNone/>
            </a:pPr>
            <a:r>
              <a:rPr lang="it-IT" dirty="0">
                <a:solidFill>
                  <a:srgbClr val="1F497D"/>
                </a:solidFill>
              </a:rPr>
              <a:t>Il diritto straniero è diritto e non fatto.</a:t>
            </a:r>
          </a:p>
          <a:p>
            <a:pPr marL="0" indent="0" algn="just">
              <a:buNone/>
            </a:pPr>
            <a:r>
              <a:rPr lang="it-IT" dirty="0">
                <a:solidFill>
                  <a:srgbClr val="1F497D"/>
                </a:solidFill>
              </a:rPr>
              <a:t>La sua conoscenza non è rimessa a onere della prova delle parti (come in UK) ma a </a:t>
            </a:r>
            <a:r>
              <a:rPr lang="it-IT" i="1" dirty="0">
                <a:solidFill>
                  <a:srgbClr val="1F497D"/>
                </a:solidFill>
              </a:rPr>
              <a:t>iura novit curia</a:t>
            </a:r>
            <a:r>
              <a:rPr lang="it-IT" dirty="0">
                <a:solidFill>
                  <a:srgbClr val="1F497D"/>
                </a:solidFill>
              </a:rPr>
              <a:t>.</a:t>
            </a:r>
          </a:p>
          <a:p>
            <a:pPr marL="0" indent="0" algn="just">
              <a:buNone/>
            </a:pPr>
            <a:r>
              <a:rPr lang="it-IT" dirty="0">
                <a:solidFill>
                  <a:srgbClr val="1F497D"/>
                </a:solidFill>
              </a:rPr>
              <a:t>Ammesso ricorso in Cassazione per violazione o falsa applicazione diritto straniero.</a:t>
            </a:r>
          </a:p>
          <a:p>
            <a:pPr marL="0" indent="0" algn="just">
              <a:buNone/>
            </a:pPr>
            <a:r>
              <a:rPr lang="it-IT" dirty="0">
                <a:solidFill>
                  <a:srgbClr val="1F497D"/>
                </a:solidFill>
              </a:rPr>
              <a:t>Ammessa valutazione di costituzionalità secondo ordinamento di provenienza (sempre o solo quando sindacato è diffuso?).</a:t>
            </a:r>
          </a:p>
          <a:p>
            <a:pPr marL="0" indent="0" algn="just">
              <a:buNone/>
            </a:pPr>
            <a:endParaRPr lang="it-IT" dirty="0">
              <a:solidFill>
                <a:srgbClr val="1F497D"/>
              </a:solidFill>
            </a:endParaRP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58810"/>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41955682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solidFill>
                  <a:srgbClr val="1F497D"/>
                </a:solidFill>
              </a:rPr>
              <a:t>Art. 14 Conoscenza della legge straniera applicabile. </a:t>
            </a:r>
          </a:p>
        </p:txBody>
      </p:sp>
      <p:sp>
        <p:nvSpPr>
          <p:cNvPr id="3" name="Segnaposto contenuto 2"/>
          <p:cNvSpPr>
            <a:spLocks noGrp="1"/>
          </p:cNvSpPr>
          <p:nvPr>
            <p:ph idx="1"/>
          </p:nvPr>
        </p:nvSpPr>
        <p:spPr>
          <a:xfrm>
            <a:off x="457200" y="1283711"/>
            <a:ext cx="8229600" cy="5234115"/>
          </a:xfrm>
        </p:spPr>
        <p:txBody>
          <a:bodyPr>
            <a:normAutofit fontScale="92500" lnSpcReduction="10000"/>
          </a:bodyPr>
          <a:lstStyle/>
          <a:p>
            <a:pPr marL="0" indent="0" algn="just">
              <a:buNone/>
            </a:pPr>
            <a:r>
              <a:rPr lang="it-IT" dirty="0">
                <a:solidFill>
                  <a:srgbClr val="1F497D"/>
                </a:solidFill>
              </a:rPr>
              <a:t>1. L'accertamento della legge straniera è compiuto d'ufficio dal giudice. A tal fine questi può avvalersi, oltre che degli strumenti indicati dalle convenzioni internazionali, di informazioni acquisite per il tramite del Ministero di grazia e giustizia; può altresì interpellare esperti o istituzioni specializzate.</a:t>
            </a:r>
          </a:p>
          <a:p>
            <a:pPr marL="0" indent="0" algn="just">
              <a:buNone/>
            </a:pPr>
            <a:r>
              <a:rPr lang="it-IT" dirty="0">
                <a:solidFill>
                  <a:srgbClr val="1F497D"/>
                </a:solidFill>
              </a:rPr>
              <a:t>2. Qualora il giudice non riesca ad accertare la legge straniera indicata, neanche con l'aiuto delle parti, applica la legge richiamata mediante altri criteri di collegamento eventualmente previsti per la medesima ipotesi normativa. In mancanza si applica la legge italiana. </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2132955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solidFill>
                  <a:srgbClr val="1F497D"/>
                </a:solidFill>
              </a:rPr>
              <a:t>Interpretazione e applicazione</a:t>
            </a:r>
            <a:br>
              <a:rPr lang="it-IT" dirty="0">
                <a:solidFill>
                  <a:srgbClr val="1F497D"/>
                </a:solidFill>
              </a:rPr>
            </a:br>
            <a:r>
              <a:rPr lang="it-IT" dirty="0">
                <a:solidFill>
                  <a:srgbClr val="1F497D"/>
                </a:solidFill>
              </a:rPr>
              <a:t>del diritto straniero</a:t>
            </a:r>
          </a:p>
        </p:txBody>
      </p:sp>
      <p:sp>
        <p:nvSpPr>
          <p:cNvPr id="3" name="Segnaposto contenuto 2"/>
          <p:cNvSpPr>
            <a:spLocks noGrp="1"/>
          </p:cNvSpPr>
          <p:nvPr>
            <p:ph idx="1"/>
          </p:nvPr>
        </p:nvSpPr>
        <p:spPr>
          <a:xfrm>
            <a:off x="457200" y="1282567"/>
            <a:ext cx="8229600" cy="5084689"/>
          </a:xfrm>
        </p:spPr>
        <p:txBody>
          <a:bodyPr>
            <a:normAutofit fontScale="92500" lnSpcReduction="20000"/>
          </a:bodyPr>
          <a:lstStyle/>
          <a:p>
            <a:pPr marL="0" indent="0" algn="just">
              <a:buNone/>
            </a:pPr>
            <a:r>
              <a:rPr lang="it-IT" dirty="0">
                <a:solidFill>
                  <a:schemeClr val="tx2"/>
                </a:solidFill>
              </a:rPr>
              <a:t>15. Interpretazione e applicazione della legge straniera.</a:t>
            </a:r>
          </a:p>
          <a:p>
            <a:pPr marL="514350" indent="-514350" algn="just">
              <a:buAutoNum type="arabicPeriod"/>
            </a:pPr>
            <a:r>
              <a:rPr lang="it-IT" dirty="0">
                <a:solidFill>
                  <a:schemeClr val="tx2"/>
                </a:solidFill>
              </a:rPr>
              <a:t>La legge straniera è applicata secondo i propri criteri di interpretazione e di applicazione nel tempo. </a:t>
            </a:r>
          </a:p>
          <a:p>
            <a:pPr marL="0" indent="0" algn="just">
              <a:buNone/>
            </a:pPr>
            <a:r>
              <a:rPr lang="it-IT" dirty="0">
                <a:solidFill>
                  <a:schemeClr val="tx2"/>
                </a:solidFill>
              </a:rPr>
              <a:t>C.d. «</a:t>
            </a:r>
            <a:r>
              <a:rPr lang="it-IT" i="1" dirty="0" err="1">
                <a:solidFill>
                  <a:schemeClr val="tx2"/>
                </a:solidFill>
              </a:rPr>
              <a:t>foreign</a:t>
            </a:r>
            <a:r>
              <a:rPr lang="it-IT" i="1" dirty="0">
                <a:solidFill>
                  <a:schemeClr val="tx2"/>
                </a:solidFill>
              </a:rPr>
              <a:t> court theory</a:t>
            </a:r>
            <a:r>
              <a:rPr lang="it-IT" dirty="0">
                <a:solidFill>
                  <a:schemeClr val="tx2"/>
                </a:solidFill>
              </a:rPr>
              <a:t>».</a:t>
            </a:r>
          </a:p>
          <a:p>
            <a:pPr marL="0" indent="0" algn="just">
              <a:buNone/>
            </a:pPr>
            <a:r>
              <a:rPr lang="it-IT" dirty="0">
                <a:solidFill>
                  <a:schemeClr val="tx2"/>
                </a:solidFill>
              </a:rPr>
              <a:t>Seconda qualificazione una volta identificato il diritto straniero al fine di individuare correttamente la norma applicabile. Possibile discrepanza con prima qualificazione: irrilevante.</a:t>
            </a:r>
          </a:p>
          <a:p>
            <a:pPr marL="0" indent="0" algn="just">
              <a:buNone/>
            </a:pPr>
            <a:r>
              <a:rPr lang="it-IT" dirty="0">
                <a:solidFill>
                  <a:schemeClr val="tx2"/>
                </a:solidFill>
              </a:rPr>
              <a:t>Art. 18: rinvio a ordinamenti </a:t>
            </a:r>
            <a:r>
              <a:rPr lang="it-IT" dirty="0" err="1">
                <a:solidFill>
                  <a:schemeClr val="tx2"/>
                </a:solidFill>
              </a:rPr>
              <a:t>plurilegislativi</a:t>
            </a:r>
            <a:r>
              <a:rPr lang="it-IT" dirty="0">
                <a:solidFill>
                  <a:schemeClr val="tx2"/>
                </a:solidFill>
              </a:rPr>
              <a:t>. Si usano i criteri interni di suddivisione competenze.</a:t>
            </a:r>
          </a:p>
        </p:txBody>
      </p:sp>
      <p:cxnSp>
        <p:nvCxnSpPr>
          <p:cNvPr id="4" name="Straight Connector 3"/>
          <p:cNvCxnSpPr/>
          <p:nvPr/>
        </p:nvCxnSpPr>
        <p:spPr>
          <a:xfrm>
            <a:off x="605646" y="6317771"/>
            <a:ext cx="7872396" cy="49486"/>
          </a:xfrm>
          <a:prstGeom prst="line">
            <a:avLst/>
          </a:prstGeom>
        </p:spPr>
        <p:style>
          <a:lnRef idx="2">
            <a:schemeClr val="accent1"/>
          </a:lnRef>
          <a:fillRef idx="0">
            <a:schemeClr val="accent1"/>
          </a:fillRef>
          <a:effectRef idx="1">
            <a:schemeClr val="accent1"/>
          </a:effectRef>
          <a:fontRef idx="minor">
            <a:schemeClr val="tx1"/>
          </a:fontRef>
        </p:style>
      </p:cxnSp>
      <p:sp>
        <p:nvSpPr>
          <p:cNvPr id="8" name="CasellaDiTesto 4"/>
          <p:cNvSpPr txBox="1"/>
          <p:nvPr/>
        </p:nvSpPr>
        <p:spPr>
          <a:xfrm>
            <a:off x="-1382382" y="6291113"/>
            <a:ext cx="3679163" cy="400110"/>
          </a:xfrm>
          <a:prstGeom prst="rect">
            <a:avLst/>
          </a:prstGeom>
          <a:noFill/>
        </p:spPr>
        <p:txBody>
          <a:bodyPr wrap="square" rtlCol="0">
            <a:spAutoFit/>
          </a:bodyPr>
          <a:lstStyle/>
          <a:p>
            <a:pPr algn="r"/>
            <a:r>
              <a:rPr lang="it-IT" sz="2000" dirty="0">
                <a:solidFill>
                  <a:schemeClr val="tx1">
                    <a:lumMod val="50000"/>
                    <a:lumOff val="50000"/>
                  </a:schemeClr>
                </a:solidFill>
              </a:rPr>
              <a:t>Giovanni Zarra</a:t>
            </a:r>
          </a:p>
        </p:txBody>
      </p:sp>
      <p:pic>
        <p:nvPicPr>
          <p:cNvPr id="10"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42080" y="1417638"/>
            <a:ext cx="6348984" cy="6324600"/>
          </a:xfrm>
          <a:prstGeom prst="rect">
            <a:avLst/>
          </a:prstGeom>
        </p:spPr>
      </p:pic>
      <p:sp>
        <p:nvSpPr>
          <p:cNvPr id="11" name="CasellaDiTesto 10"/>
          <p:cNvSpPr txBox="1"/>
          <p:nvPr/>
        </p:nvSpPr>
        <p:spPr>
          <a:xfrm>
            <a:off x="4352673" y="6317771"/>
            <a:ext cx="4334127" cy="400110"/>
          </a:xfrm>
          <a:prstGeom prst="rect">
            <a:avLst/>
          </a:prstGeom>
          <a:noFill/>
        </p:spPr>
        <p:txBody>
          <a:bodyPr wrap="square" rtlCol="0">
            <a:spAutoFit/>
          </a:bodyPr>
          <a:lstStyle/>
          <a:p>
            <a:pPr algn="r"/>
            <a:r>
              <a:rPr lang="it-IT" sz="2000" dirty="0">
                <a:solidFill>
                  <a:schemeClr val="bg1">
                    <a:lumMod val="50000"/>
                  </a:schemeClr>
                </a:solidFill>
              </a:rPr>
              <a:t>Corso di diritto internazionale</a:t>
            </a:r>
          </a:p>
        </p:txBody>
      </p:sp>
    </p:spTree>
    <p:extLst>
      <p:ext uri="{BB962C8B-B14F-4D97-AF65-F5344CB8AC3E}">
        <p14:creationId xmlns:p14="http://schemas.microsoft.com/office/powerpoint/2010/main" val="38123708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Segnaposto contenuto 3" descr="the-end.jpg"/>
          <p:cNvPicPr>
            <a:picLocks noGrp="1" noChangeAspect="1"/>
          </p:cNvPicPr>
          <p:nvPr>
            <p:ph idx="1"/>
          </p:nvPr>
        </p:nvPicPr>
        <p:blipFill>
          <a:blip r:embed="rId2">
            <a:extLst>
              <a:ext uri="{28A0092B-C50C-407E-A947-70E740481C1C}">
                <a14:useLocalDpi xmlns:a14="http://schemas.microsoft.com/office/drawing/2010/main" val="0"/>
              </a:ext>
            </a:extLst>
          </a:blip>
          <a:srcRect l="5324" r="5324"/>
          <a:stretch>
            <a:fillRect/>
          </a:stretch>
        </p:blipFill>
        <p:spPr>
          <a:xfrm>
            <a:off x="0" y="0"/>
            <a:ext cx="9144000" cy="6857999"/>
          </a:xfrm>
        </p:spPr>
      </p:pic>
      <p:pic>
        <p:nvPicPr>
          <p:cNvPr id="3" name="Segnaposto contenuto 5" descr="thats-all-folks-7172-400x250.jpg"/>
          <p:cNvPicPr>
            <a:picLocks noChangeAspect="1"/>
          </p:cNvPicPr>
          <p:nvPr/>
        </p:nvPicPr>
        <p:blipFill>
          <a:blip r:embed="rId3">
            <a:extLst>
              <a:ext uri="{28A0092B-C50C-407E-A947-70E740481C1C}">
                <a14:useLocalDpi xmlns:a14="http://schemas.microsoft.com/office/drawing/2010/main" val="0"/>
              </a:ext>
            </a:extLst>
          </a:blip>
          <a:srcRect t="2593" b="2593"/>
          <a:stretch>
            <a:fillRect/>
          </a:stretch>
        </p:blipFill>
        <p:spPr>
          <a:xfrm>
            <a:off x="0" y="0"/>
            <a:ext cx="9144000" cy="6858000"/>
          </a:xfrm>
          <a:prstGeom prst="rect">
            <a:avLst/>
          </a:prstGeom>
        </p:spPr>
      </p:pic>
    </p:spTree>
    <p:extLst>
      <p:ext uri="{BB962C8B-B14F-4D97-AF65-F5344CB8AC3E}">
        <p14:creationId xmlns:p14="http://schemas.microsoft.com/office/powerpoint/2010/main" val="20467614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0</TotalTime>
  <Words>4607</Words>
  <Application>Microsoft Office PowerPoint</Application>
  <PresentationFormat>On-screen Show (4:3)</PresentationFormat>
  <Paragraphs>437</Paragraphs>
  <Slides>55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Calibri</vt:lpstr>
      <vt:lpstr>Wingdings</vt:lpstr>
      <vt:lpstr>Tema di Office</vt:lpstr>
      <vt:lpstr>Diritto internazionale privato: profili generali</vt:lpstr>
      <vt:lpstr>Temi di oggi</vt:lpstr>
      <vt:lpstr>Introduzione</vt:lpstr>
      <vt:lpstr>…segue</vt:lpstr>
      <vt:lpstr>Diritto internazionale  privato e processuale</vt:lpstr>
      <vt:lpstr>…segue</vt:lpstr>
      <vt:lpstr>…segue</vt:lpstr>
      <vt:lpstr>…segue</vt:lpstr>
      <vt:lpstr>…segue</vt:lpstr>
      <vt:lpstr>…segue</vt:lpstr>
      <vt:lpstr>…segue</vt:lpstr>
      <vt:lpstr>…segue</vt:lpstr>
      <vt:lpstr>PowerPoint Presentation</vt:lpstr>
      <vt:lpstr>Struttura della norma di d.i.p.</vt:lpstr>
      <vt:lpstr>…segue</vt:lpstr>
      <vt:lpstr>…segue</vt:lpstr>
      <vt:lpstr>…segue</vt:lpstr>
      <vt:lpstr>Superamento della neutralità</vt:lpstr>
      <vt:lpstr>…segue</vt:lpstr>
      <vt:lpstr>La qualificazione</vt:lpstr>
      <vt:lpstr>…segue</vt:lpstr>
      <vt:lpstr>…segue</vt:lpstr>
      <vt:lpstr>Qualificazione di norme contenute in convenzioni internazionali</vt:lpstr>
      <vt:lpstr>Criteri di collegamento</vt:lpstr>
      <vt:lpstr>…segue</vt:lpstr>
      <vt:lpstr>…segue</vt:lpstr>
      <vt:lpstr>…segue</vt:lpstr>
      <vt:lpstr>La questione preliminare</vt:lpstr>
      <vt:lpstr>…segue</vt:lpstr>
      <vt:lpstr>…segue</vt:lpstr>
      <vt:lpstr>Il problema del rinvio</vt:lpstr>
      <vt:lpstr>Art. 13 legge 218 del 1995</vt:lpstr>
      <vt:lpstr>Esempio di rinvio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Conoscenza del diritto straniero</vt:lpstr>
      <vt:lpstr>Art. 14 Conoscenza della legge straniera applicabile. </vt:lpstr>
      <vt:lpstr>Interpretazione e applicazione del diritto straniero</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effectiveness of the arbitration agreement</dc:title>
  <dc:creator>giovanni zarra</dc:creator>
  <cp:lastModifiedBy>Hogan Lovells</cp:lastModifiedBy>
  <cp:revision>753</cp:revision>
  <cp:lastPrinted>2019-07-22T20:59:32Z</cp:lastPrinted>
  <dcterms:created xsi:type="dcterms:W3CDTF">2015-05-05T09:40:41Z</dcterms:created>
  <dcterms:modified xsi:type="dcterms:W3CDTF">2025-11-23T12:56:27Z</dcterms:modified>
</cp:coreProperties>
</file>