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2C8C85-51F0-491E-9774-3900AFEF0FD7}" styleName="Stile chiaro 2 - Colore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46" d="100"/>
          <a:sy n="46" d="100"/>
        </p:scale>
        <p:origin x="-120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1">
        <a:schemeClr val="bg2"/>
      </p:bgRef>
    </p:bg>
    <p:spTree>
      <p:nvGrpSpPr>
        <p:cNvPr id="1" name=""/>
        <p:cNvGrpSpPr/>
        <p:nvPr/>
      </p:nvGrpSpPr>
      <p:grpSpPr>
        <a:xfrm>
          <a:off x="0" y="0"/>
          <a:ext cx="0" cy="0"/>
          <a:chOff x="0" y="0"/>
          <a:chExt cx="0" cy="0"/>
        </a:xfrm>
      </p:grpSpPr>
      <p:sp>
        <p:nvSpPr>
          <p:cNvPr id="15" name="Rettangolo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ttangolo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ottotitolo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28" name="Segnaposto data 27"/>
          <p:cNvSpPr>
            <a:spLocks noGrp="1"/>
          </p:cNvSpPr>
          <p:nvPr>
            <p:ph type="dt" sz="half" idx="10"/>
          </p:nvPr>
        </p:nvSpPr>
        <p:spPr/>
        <p:txBody>
          <a:bodyPr/>
          <a:lstStyle/>
          <a:p>
            <a:fld id="{CE37239E-BFF9-4BA3-B6E1-F1254AC14ACE}" type="datetimeFigureOut">
              <a:rPr lang="it-IT" smtClean="0"/>
              <a:t>28/03/2012</a:t>
            </a:fld>
            <a:endParaRPr lang="it-IT"/>
          </a:p>
        </p:txBody>
      </p:sp>
      <p:sp>
        <p:nvSpPr>
          <p:cNvPr id="17" name="Segnaposto piè di pagina 16"/>
          <p:cNvSpPr>
            <a:spLocks noGrp="1"/>
          </p:cNvSpPr>
          <p:nvPr>
            <p:ph type="ftr" sz="quarter" idx="11"/>
          </p:nvPr>
        </p:nvSpPr>
        <p:spPr/>
        <p:txBody>
          <a:bodyPr/>
          <a:lstStyle/>
          <a:p>
            <a:endParaRPr lang="it-IT"/>
          </a:p>
        </p:txBody>
      </p:sp>
      <p:sp>
        <p:nvSpPr>
          <p:cNvPr id="7" name="Connettore 1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ttangolo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e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e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egnaposto numero diapositiva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B898C3D-982D-4539-8A8D-1D029F573D2F}" type="slidenum">
              <a:rPr lang="it-IT" smtClean="0"/>
              <a:t>‹N›</a:t>
            </a:fld>
            <a:endParaRPr lang="it-IT"/>
          </a:p>
        </p:txBody>
      </p:sp>
      <p:sp>
        <p:nvSpPr>
          <p:cNvPr id="8" name="Titolo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bg>
      <p:bgRef idx="1001">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solidFill>
                  <a:schemeClr val="accent3">
                    <a:shade val="75000"/>
                  </a:schemeClr>
                </a:solidFill>
              </a:defRPr>
            </a:lvl1pPr>
          </a:lstStyle>
          <a:p>
            <a:r>
              <a:rPr kumimoji="0" lang="it-IT" smtClean="0"/>
              <a:t>Fare clic per modificare lo stile del titolo</a:t>
            </a:r>
            <a:endParaRPr kumimoji="0" lang="en-US"/>
          </a:p>
        </p:txBody>
      </p:sp>
      <p:sp>
        <p:nvSpPr>
          <p:cNvPr id="4" name="Segnaposto data 3"/>
          <p:cNvSpPr>
            <a:spLocks noGrp="1"/>
          </p:cNvSpPr>
          <p:nvPr>
            <p:ph type="dt" sz="half" idx="10"/>
          </p:nvPr>
        </p:nvSpPr>
        <p:spPr/>
        <p:txBody>
          <a:bodyPr/>
          <a:lstStyle/>
          <a:p>
            <a:fld id="{CE37239E-BFF9-4BA3-B6E1-F1254AC14ACE}" type="datetimeFigureOut">
              <a:rPr lang="it-IT" smtClean="0"/>
              <a:t>28/03/2012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a:xfrm>
            <a:off x="4361688" y="1026372"/>
            <a:ext cx="457200" cy="441325"/>
          </a:xfrm>
        </p:spPr>
        <p:txBody>
          <a:bodyPr/>
          <a:lstStyle/>
          <a:p>
            <a:fld id="{7B898C3D-982D-4539-8A8D-1D029F573D2F}" type="slidenum">
              <a:rPr lang="it-IT" smtClean="0"/>
              <a:t>‹N›</a:t>
            </a:fld>
            <a:endParaRPr lang="it-IT"/>
          </a:p>
        </p:txBody>
      </p:sp>
      <p:sp>
        <p:nvSpPr>
          <p:cNvPr id="8" name="Segnaposto contenuto 7"/>
          <p:cNvSpPr>
            <a:spLocks noGrp="1"/>
          </p:cNvSpPr>
          <p:nvPr>
            <p:ph sz="quarter" idx="1"/>
          </p:nvPr>
        </p:nvSpPr>
        <p:spPr>
          <a:xfrm>
            <a:off x="301752" y="1527048"/>
            <a:ext cx="8503920" cy="45720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1">
        <a:schemeClr val="bg1"/>
      </p:bgRef>
    </p:bg>
    <p:spTree>
      <p:nvGrpSpPr>
        <p:cNvPr id="1" name=""/>
        <p:cNvGrpSpPr/>
        <p:nvPr/>
      </p:nvGrpSpPr>
      <p:grpSpPr>
        <a:xfrm>
          <a:off x="0" y="0"/>
          <a:ext cx="0" cy="0"/>
          <a:chOff x="0" y="0"/>
          <a:chExt cx="0" cy="0"/>
        </a:xfrm>
      </p:grpSpPr>
      <p:sp>
        <p:nvSpPr>
          <p:cNvPr id="17" name="Rettangolo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ttangolo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ttangolo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Segnaposto testo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13" name="Rettangolo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ttangolo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Segnaposto piè di pagina 4"/>
          <p:cNvSpPr>
            <a:spLocks noGrp="1"/>
          </p:cNvSpPr>
          <p:nvPr>
            <p:ph type="ftr" sz="quarter" idx="11"/>
          </p:nvPr>
        </p:nvSpPr>
        <p:spPr/>
        <p:txBody>
          <a:bodyPr/>
          <a:lstStyle/>
          <a:p>
            <a:endParaRPr lang="it-IT"/>
          </a:p>
        </p:txBody>
      </p:sp>
      <p:sp>
        <p:nvSpPr>
          <p:cNvPr id="4" name="Segnaposto data 3"/>
          <p:cNvSpPr>
            <a:spLocks noGrp="1"/>
          </p:cNvSpPr>
          <p:nvPr>
            <p:ph type="dt" sz="half" idx="10"/>
          </p:nvPr>
        </p:nvSpPr>
        <p:spPr/>
        <p:txBody>
          <a:bodyPr/>
          <a:lstStyle/>
          <a:p>
            <a:fld id="{CE37239E-BFF9-4BA3-B6E1-F1254AC14ACE}" type="datetimeFigureOut">
              <a:rPr lang="it-IT" smtClean="0"/>
              <a:t>28/03/2012</a:t>
            </a:fld>
            <a:endParaRPr lang="it-IT"/>
          </a:p>
        </p:txBody>
      </p:sp>
      <p:sp>
        <p:nvSpPr>
          <p:cNvPr id="8" name="Connettore 1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e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e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egnaposto numero diapositiva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7B898C3D-982D-4539-8A8D-1D029F573D2F}" type="slidenum">
              <a:rPr lang="it-IT" smtClean="0"/>
              <a:t>‹N›</a:t>
            </a:fld>
            <a:endParaRPr lang="it-IT"/>
          </a:p>
        </p:txBody>
      </p:sp>
      <p:sp>
        <p:nvSpPr>
          <p:cNvPr id="2" name="Titolo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bg>
      <p:bgRef idx="1001">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a:xfrm>
            <a:off x="301752" y="228600"/>
            <a:ext cx="8534400" cy="758952"/>
          </a:xfrm>
        </p:spPr>
        <p:txBody>
          <a:bodyPr/>
          <a:lstStyle/>
          <a:p>
            <a:r>
              <a:rPr kumimoji="0" lang="it-IT" smtClean="0"/>
              <a:t>Fare clic per modificare lo stile del titolo</a:t>
            </a:r>
            <a:endParaRPr kumimoji="0" lang="en-US"/>
          </a:p>
        </p:txBody>
      </p:sp>
      <p:sp>
        <p:nvSpPr>
          <p:cNvPr id="5" name="Segnaposto data 4"/>
          <p:cNvSpPr>
            <a:spLocks noGrp="1"/>
          </p:cNvSpPr>
          <p:nvPr>
            <p:ph type="dt" sz="half" idx="10"/>
          </p:nvPr>
        </p:nvSpPr>
        <p:spPr>
          <a:xfrm>
            <a:off x="5791200" y="6409944"/>
            <a:ext cx="3044952" cy="365760"/>
          </a:xfrm>
        </p:spPr>
        <p:txBody>
          <a:bodyPr/>
          <a:lstStyle/>
          <a:p>
            <a:fld id="{CE37239E-BFF9-4BA3-B6E1-F1254AC14ACE}" type="datetimeFigureOut">
              <a:rPr lang="it-IT" smtClean="0"/>
              <a:t>28/03/2012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B898C3D-982D-4539-8A8D-1D029F573D2F}" type="slidenum">
              <a:rPr lang="it-IT" smtClean="0"/>
              <a:t>‹N›</a:t>
            </a:fld>
            <a:endParaRPr lang="it-IT"/>
          </a:p>
        </p:txBody>
      </p:sp>
      <p:sp>
        <p:nvSpPr>
          <p:cNvPr id="8" name="Connettore 1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Segnaposto contenuto 9"/>
          <p:cNvSpPr>
            <a:spLocks noGrp="1"/>
          </p:cNvSpPr>
          <p:nvPr>
            <p:ph sz="half" idx="1"/>
          </p:nvPr>
        </p:nvSpPr>
        <p:spPr>
          <a:xfrm>
            <a:off x="301752" y="1371600"/>
            <a:ext cx="4038600" cy="4681728"/>
          </a:xfrm>
        </p:spPr>
        <p:txBody>
          <a:bodyPr/>
          <a:lstStyle>
            <a:lvl1pPr>
              <a:defRPr sz="2500"/>
            </a:lvl1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2" name="Segnaposto contenuto 11"/>
          <p:cNvSpPr>
            <a:spLocks noGrp="1"/>
          </p:cNvSpPr>
          <p:nvPr>
            <p:ph sz="half" idx="2"/>
          </p:nvPr>
        </p:nvSpPr>
        <p:spPr>
          <a:xfrm>
            <a:off x="4800600" y="1371600"/>
            <a:ext cx="4038600" cy="4681728"/>
          </a:xfrm>
        </p:spPr>
        <p:txBody>
          <a:bodyPr/>
          <a:lstStyle>
            <a:lvl1pPr>
              <a:defRPr sz="2500"/>
            </a:lvl1p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nfronto">
    <p:bg>
      <p:bgRef idx="1001">
        <a:schemeClr val="bg2"/>
      </p:bgRef>
    </p:bg>
    <p:spTree>
      <p:nvGrpSpPr>
        <p:cNvPr id="1" name=""/>
        <p:cNvGrpSpPr/>
        <p:nvPr/>
      </p:nvGrpSpPr>
      <p:grpSpPr>
        <a:xfrm>
          <a:off x="0" y="0"/>
          <a:ext cx="0" cy="0"/>
          <a:chOff x="0" y="0"/>
          <a:chExt cx="0" cy="0"/>
        </a:xfrm>
      </p:grpSpPr>
      <p:sp>
        <p:nvSpPr>
          <p:cNvPr id="10" name="Connettore 1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ttangolo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ttangolo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ttangolo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ttangolo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ttangolo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Segnaposto testo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4" name="Segnaposto testo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it-IT" smtClean="0"/>
              <a:t>Fare clic per modificare stili del testo dello schema</a:t>
            </a:r>
          </a:p>
        </p:txBody>
      </p:sp>
      <p:sp>
        <p:nvSpPr>
          <p:cNvPr id="7" name="Segnaposto data 6"/>
          <p:cNvSpPr>
            <a:spLocks noGrp="1"/>
          </p:cNvSpPr>
          <p:nvPr>
            <p:ph type="dt" sz="half" idx="10"/>
          </p:nvPr>
        </p:nvSpPr>
        <p:spPr/>
        <p:txBody>
          <a:bodyPr/>
          <a:lstStyle/>
          <a:p>
            <a:fld id="{CE37239E-BFF9-4BA3-B6E1-F1254AC14ACE}" type="datetimeFigureOut">
              <a:rPr lang="it-IT" smtClean="0"/>
              <a:t>28/03/2012</a:t>
            </a:fld>
            <a:endParaRPr lang="it-IT"/>
          </a:p>
        </p:txBody>
      </p:sp>
      <p:sp>
        <p:nvSpPr>
          <p:cNvPr id="8" name="Segnaposto piè di pagina 7"/>
          <p:cNvSpPr>
            <a:spLocks noGrp="1"/>
          </p:cNvSpPr>
          <p:nvPr>
            <p:ph type="ftr" sz="quarter" idx="11"/>
          </p:nvPr>
        </p:nvSpPr>
        <p:spPr>
          <a:xfrm>
            <a:off x="304800" y="6409944"/>
            <a:ext cx="3581400" cy="365760"/>
          </a:xfrm>
        </p:spPr>
        <p:txBody>
          <a:bodyPr/>
          <a:lstStyle/>
          <a:p>
            <a:endParaRPr lang="it-IT"/>
          </a:p>
        </p:txBody>
      </p:sp>
      <p:sp>
        <p:nvSpPr>
          <p:cNvPr id="15" name="Connettore 1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Segnaposto contenuto 23"/>
          <p:cNvSpPr>
            <a:spLocks noGrp="1"/>
          </p:cNvSpPr>
          <p:nvPr>
            <p:ph sz="quarter" idx="2"/>
          </p:nvPr>
        </p:nvSpPr>
        <p:spPr>
          <a:xfrm>
            <a:off x="301752" y="2471383"/>
            <a:ext cx="4041648" cy="3818404"/>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6" name="Segnaposto contenuto 25"/>
          <p:cNvSpPr>
            <a:spLocks noGrp="1"/>
          </p:cNvSpPr>
          <p:nvPr>
            <p:ph sz="quarter" idx="4"/>
          </p:nvPr>
        </p:nvSpPr>
        <p:spPr>
          <a:xfrm>
            <a:off x="4800600" y="2471383"/>
            <a:ext cx="4038600" cy="3822192"/>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5" name="Ovale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e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egnaposto numero diapositiva 8"/>
          <p:cNvSpPr>
            <a:spLocks noGrp="1"/>
          </p:cNvSpPr>
          <p:nvPr>
            <p:ph type="sldNum" sz="quarter" idx="12"/>
          </p:nvPr>
        </p:nvSpPr>
        <p:spPr>
          <a:xfrm>
            <a:off x="4343400" y="1042416"/>
            <a:ext cx="457200" cy="441325"/>
          </a:xfrm>
        </p:spPr>
        <p:txBody>
          <a:bodyPr/>
          <a:lstStyle>
            <a:lvl1pPr algn="ctr">
              <a:defRPr/>
            </a:lvl1pPr>
          </a:lstStyle>
          <a:p>
            <a:fld id="{7B898C3D-982D-4539-8A8D-1D029F573D2F}" type="slidenum">
              <a:rPr lang="it-IT" smtClean="0"/>
              <a:t>‹N›</a:t>
            </a:fld>
            <a:endParaRPr lang="it-IT"/>
          </a:p>
        </p:txBody>
      </p:sp>
      <p:sp>
        <p:nvSpPr>
          <p:cNvPr id="23" name="Titolo 22"/>
          <p:cNvSpPr>
            <a:spLocks noGrp="1"/>
          </p:cNvSpPr>
          <p:nvPr>
            <p:ph type="title"/>
          </p:nvPr>
        </p:nvSpPr>
        <p:spPr/>
        <p:txBody>
          <a:bodyPr rtlCol="0" anchor="b" anchorCtr="0"/>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data 2"/>
          <p:cNvSpPr>
            <a:spLocks noGrp="1"/>
          </p:cNvSpPr>
          <p:nvPr>
            <p:ph type="dt" sz="half" idx="10"/>
          </p:nvPr>
        </p:nvSpPr>
        <p:spPr/>
        <p:txBody>
          <a:bodyPr/>
          <a:lstStyle/>
          <a:p>
            <a:fld id="{CE37239E-BFF9-4BA3-B6E1-F1254AC14ACE}" type="datetimeFigureOut">
              <a:rPr lang="it-IT" smtClean="0"/>
              <a:t>28/03/2012</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a:xfrm>
            <a:off x="4343400" y="1036020"/>
            <a:ext cx="457200" cy="441325"/>
          </a:xfrm>
        </p:spPr>
        <p:txBody>
          <a:bodyPr/>
          <a:lstStyle/>
          <a:p>
            <a:fld id="{7B898C3D-982D-4539-8A8D-1D029F573D2F}" type="slidenum">
              <a:rPr lang="it-IT" smtClean="0"/>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7" name="Rettangolo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ttangolo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ttangolo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ttangolo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ttangolo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ttangolo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Segnaposto data 1"/>
          <p:cNvSpPr>
            <a:spLocks noGrp="1"/>
          </p:cNvSpPr>
          <p:nvPr>
            <p:ph type="dt" sz="half" idx="10"/>
          </p:nvPr>
        </p:nvSpPr>
        <p:spPr/>
        <p:txBody>
          <a:bodyPr/>
          <a:lstStyle/>
          <a:p>
            <a:fld id="{CE37239E-BFF9-4BA3-B6E1-F1254AC14ACE}" type="datetimeFigureOut">
              <a:rPr lang="it-IT" smtClean="0"/>
              <a:t>28/03/2012</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a:xfrm>
            <a:off x="4267200" y="6324600"/>
            <a:ext cx="609600" cy="441324"/>
          </a:xfrm>
        </p:spPr>
        <p:txBody>
          <a:bodyPr/>
          <a:lstStyle>
            <a:lvl1pPr>
              <a:defRPr>
                <a:solidFill>
                  <a:srgbClr val="FFFFFF"/>
                </a:solidFill>
              </a:defRPr>
            </a:lvl1pPr>
          </a:lstStyle>
          <a:p>
            <a:fld id="{7B898C3D-982D-4539-8A8D-1D029F573D2F}" type="slidenum">
              <a:rPr lang="it-IT" smtClean="0"/>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bg>
      <p:bgRef idx="1001">
        <a:schemeClr val="bg1"/>
      </p:bgRef>
    </p:bg>
    <p:spTree>
      <p:nvGrpSpPr>
        <p:cNvPr id="1" name=""/>
        <p:cNvGrpSpPr/>
        <p:nvPr/>
      </p:nvGrpSpPr>
      <p:grpSpPr>
        <a:xfrm>
          <a:off x="0" y="0"/>
          <a:ext cx="0" cy="0"/>
          <a:chOff x="0" y="0"/>
          <a:chExt cx="0" cy="0"/>
        </a:xfrm>
      </p:grpSpPr>
      <p:sp>
        <p:nvSpPr>
          <p:cNvPr id="19" name="Rettangolo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ttangolo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ttangolo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ttangolo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olo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8" name="Rettangolo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Connettore 1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Segnaposto contenuto 19"/>
          <p:cNvSpPr>
            <a:spLocks noGrp="1"/>
          </p:cNvSpPr>
          <p:nvPr>
            <p:ph sz="quarter" idx="1"/>
          </p:nvPr>
        </p:nvSpPr>
        <p:spPr>
          <a:xfrm>
            <a:off x="3124200" y="685800"/>
            <a:ext cx="5638800" cy="54102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0" name="Ovale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e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egnaposto numero diapositiva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7B898C3D-982D-4539-8A8D-1D029F573D2F}" type="slidenum">
              <a:rPr lang="it-IT" smtClean="0"/>
              <a:t>‹N›</a:t>
            </a:fld>
            <a:endParaRPr lang="it-IT"/>
          </a:p>
        </p:txBody>
      </p:sp>
      <p:sp>
        <p:nvSpPr>
          <p:cNvPr id="21" name="Rettangolo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Segnaposto data 4"/>
          <p:cNvSpPr>
            <a:spLocks noGrp="1"/>
          </p:cNvSpPr>
          <p:nvPr>
            <p:ph type="dt" sz="half" idx="10"/>
          </p:nvPr>
        </p:nvSpPr>
        <p:spPr/>
        <p:txBody>
          <a:bodyPr/>
          <a:lstStyle/>
          <a:p>
            <a:fld id="{CE37239E-BFF9-4BA3-B6E1-F1254AC14ACE}" type="datetimeFigureOut">
              <a:rPr lang="it-IT" smtClean="0"/>
              <a:t>28/03/2012</a:t>
            </a:fld>
            <a:endParaRPr lang="it-IT"/>
          </a:p>
        </p:txBody>
      </p:sp>
      <p:sp>
        <p:nvSpPr>
          <p:cNvPr id="6" name="Segnaposto piè di pagina 5"/>
          <p:cNvSpPr>
            <a:spLocks noGrp="1"/>
          </p:cNvSpPr>
          <p:nvPr>
            <p:ph type="ftr" sz="quarter" idx="11"/>
          </p:nvPr>
        </p:nvSpPr>
        <p:spPr>
          <a:xfrm>
            <a:off x="301752" y="6410848"/>
            <a:ext cx="3383280" cy="365760"/>
          </a:xfrm>
        </p:spPr>
        <p:txBody>
          <a:bodyPr/>
          <a:lstStyle/>
          <a:p>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21" name="Connettore 1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ttangolo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ttangolo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ttangolo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ttangolo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e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e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egnaposto numero diapositiva 6"/>
          <p:cNvSpPr>
            <a:spLocks noGrp="1"/>
          </p:cNvSpPr>
          <p:nvPr>
            <p:ph type="sldNum" sz="quarter" idx="12"/>
          </p:nvPr>
        </p:nvSpPr>
        <p:spPr>
          <a:xfrm>
            <a:off x="1371600" y="312738"/>
            <a:ext cx="457200" cy="441325"/>
          </a:xfrm>
        </p:spPr>
        <p:txBody>
          <a:bodyPr/>
          <a:lstStyle/>
          <a:p>
            <a:fld id="{7B898C3D-982D-4539-8A8D-1D029F573D2F}" type="slidenum">
              <a:rPr lang="it-IT" smtClean="0"/>
              <a:t>‹N›</a:t>
            </a:fld>
            <a:endParaRPr lang="it-IT"/>
          </a:p>
        </p:txBody>
      </p:sp>
      <p:sp>
        <p:nvSpPr>
          <p:cNvPr id="2" name="Titolo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it-IT" smtClean="0"/>
              <a:t>Fare clic per modificare lo stile del titolo</a:t>
            </a:r>
            <a:endParaRPr kumimoji="0" lang="en-US"/>
          </a:p>
        </p:txBody>
      </p:sp>
      <p:sp>
        <p:nvSpPr>
          <p:cNvPr id="3" name="Segnaposto immagine 2"/>
          <p:cNvSpPr>
            <a:spLocks noGrp="1"/>
          </p:cNvSpPr>
          <p:nvPr>
            <p:ph type="pic" idx="1"/>
          </p:nvPr>
        </p:nvSpPr>
        <p:spPr>
          <a:xfrm>
            <a:off x="3000375" y="609600"/>
            <a:ext cx="5867400" cy="4267200"/>
          </a:xfrm>
        </p:spPr>
        <p:txBody>
          <a:bodyPr/>
          <a:lstStyle>
            <a:lvl1pPr marL="0" indent="0">
              <a:buNone/>
              <a:defRPr sz="3200"/>
            </a:lvl1pPr>
          </a:lstStyle>
          <a:p>
            <a:r>
              <a:rPr kumimoji="0" lang="it-IT" smtClean="0"/>
              <a:t>Fare clic sull'icona per inserire un'immagine</a:t>
            </a:r>
            <a:endParaRPr kumimoji="0" lang="en-US" dirty="0"/>
          </a:p>
        </p:txBody>
      </p:sp>
      <p:sp>
        <p:nvSpPr>
          <p:cNvPr id="4" name="Segnaposto testo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
        <p:nvSpPr>
          <p:cNvPr id="22" name="Rettangolo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Segnaposto data 4"/>
          <p:cNvSpPr>
            <a:spLocks noGrp="1"/>
          </p:cNvSpPr>
          <p:nvPr>
            <p:ph type="dt" sz="half" idx="10"/>
          </p:nvPr>
        </p:nvSpPr>
        <p:spPr>
          <a:xfrm>
            <a:off x="5788152" y="6404984"/>
            <a:ext cx="3044952" cy="365760"/>
          </a:xfrm>
        </p:spPr>
        <p:txBody>
          <a:bodyPr/>
          <a:lstStyle/>
          <a:p>
            <a:fld id="{CE37239E-BFF9-4BA3-B6E1-F1254AC14ACE}" type="datetimeFigureOut">
              <a:rPr lang="it-IT" smtClean="0"/>
              <a:t>28/03/2012</a:t>
            </a:fld>
            <a:endParaRPr lang="it-IT"/>
          </a:p>
        </p:txBody>
      </p:sp>
      <p:sp>
        <p:nvSpPr>
          <p:cNvPr id="6" name="Segnaposto piè di pagina 5"/>
          <p:cNvSpPr>
            <a:spLocks noGrp="1"/>
          </p:cNvSpPr>
          <p:nvPr>
            <p:ph type="ftr" sz="quarter" idx="11"/>
          </p:nvPr>
        </p:nvSpPr>
        <p:spPr>
          <a:xfrm>
            <a:off x="301752" y="6410848"/>
            <a:ext cx="3584448" cy="365760"/>
          </a:xfrm>
        </p:spPr>
        <p:txBody>
          <a:bodyPr/>
          <a:lstStyle/>
          <a:p>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bg>
      <p:bgRef idx="1001">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CE37239E-BFF9-4BA3-B6E1-F1254AC14ACE}" type="datetimeFigureOut">
              <a:rPr lang="it-IT" smtClean="0"/>
              <a:t>28/03/2012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B898C3D-982D-4539-8A8D-1D029F573D2F}" type="slidenum">
              <a:rPr lang="it-IT" smtClean="0"/>
              <a:t>‹N›</a:t>
            </a:fld>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bg>
      <p:bgRef idx="1001">
        <a:schemeClr val="bg2"/>
      </p:bgRef>
    </p:bg>
    <p:spTree>
      <p:nvGrpSpPr>
        <p:cNvPr id="1" name=""/>
        <p:cNvGrpSpPr/>
        <p:nvPr/>
      </p:nvGrpSpPr>
      <p:grpSpPr>
        <a:xfrm>
          <a:off x="0" y="0"/>
          <a:ext cx="0" cy="0"/>
          <a:chOff x="0" y="0"/>
          <a:chExt cx="0" cy="0"/>
        </a:xfrm>
      </p:grpSpPr>
      <p:sp>
        <p:nvSpPr>
          <p:cNvPr id="7" name="Rettangolo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ttangolo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ttangolo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ttangolo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ttangolo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ttangolo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Connettore 1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e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e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egnaposto numero diapositiva 5"/>
          <p:cNvSpPr>
            <a:spLocks noGrp="1"/>
          </p:cNvSpPr>
          <p:nvPr>
            <p:ph type="sldNum" sz="quarter" idx="12"/>
          </p:nvPr>
        </p:nvSpPr>
        <p:spPr>
          <a:xfrm>
            <a:off x="6915912" y="3009901"/>
            <a:ext cx="457200" cy="441325"/>
          </a:xfrm>
        </p:spPr>
        <p:txBody>
          <a:bodyPr/>
          <a:lstStyle/>
          <a:p>
            <a:fld id="{7B898C3D-982D-4539-8A8D-1D029F573D2F}" type="slidenum">
              <a:rPr lang="it-IT" smtClean="0"/>
              <a:t>‹N›</a:t>
            </a:fld>
            <a:endParaRPr lang="it-IT"/>
          </a:p>
        </p:txBody>
      </p:sp>
      <p:sp>
        <p:nvSpPr>
          <p:cNvPr id="3" name="Segnaposto testo verticale 2"/>
          <p:cNvSpPr>
            <a:spLocks noGrp="1"/>
          </p:cNvSpPr>
          <p:nvPr>
            <p:ph type="body" orient="vert" idx="1"/>
          </p:nvPr>
        </p:nvSpPr>
        <p:spPr>
          <a:xfrm>
            <a:off x="304800" y="304800"/>
            <a:ext cx="6553200" cy="5821366"/>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CE37239E-BFF9-4BA3-B6E1-F1254AC14ACE}" type="datetimeFigureOut">
              <a:rPr lang="it-IT" smtClean="0"/>
              <a:t>28/03/2012</a:t>
            </a:fld>
            <a:endParaRPr lang="it-IT"/>
          </a:p>
        </p:txBody>
      </p:sp>
      <p:sp>
        <p:nvSpPr>
          <p:cNvPr id="5" name="Segnaposto piè di pagina 4"/>
          <p:cNvSpPr>
            <a:spLocks noGrp="1"/>
          </p:cNvSpPr>
          <p:nvPr>
            <p:ph type="ftr" sz="quarter" idx="11"/>
          </p:nvPr>
        </p:nvSpPr>
        <p:spPr/>
        <p:txBody>
          <a:bodyPr/>
          <a:lstStyle/>
          <a:p>
            <a:endParaRPr lang="it-IT"/>
          </a:p>
        </p:txBody>
      </p:sp>
      <p:sp>
        <p:nvSpPr>
          <p:cNvPr id="2" name="Titolo verticale 1"/>
          <p:cNvSpPr>
            <a:spLocks noGrp="1"/>
          </p:cNvSpPr>
          <p:nvPr>
            <p:ph type="title" orient="vert"/>
          </p:nvPr>
        </p:nvSpPr>
        <p:spPr>
          <a:xfrm>
            <a:off x="7391400" y="304801"/>
            <a:ext cx="1447800" cy="5851525"/>
          </a:xfrm>
        </p:spPr>
        <p:txBody>
          <a:bodyPr vert="eaVert"/>
          <a:lstStyle/>
          <a:p>
            <a:r>
              <a:rPr kumimoji="0" lang="it-IT" smtClean="0"/>
              <a:t>Fare clic per modificare lo stile del titolo</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ttangolo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ttangolo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ttangolo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ttangolo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ttangolo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Segnaposto data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CE37239E-BFF9-4BA3-B6E1-F1254AC14ACE}" type="datetimeFigureOut">
              <a:rPr lang="it-IT" smtClean="0"/>
              <a:t>28/03/2012</a:t>
            </a:fld>
            <a:endParaRPr lang="it-IT"/>
          </a:p>
        </p:txBody>
      </p:sp>
      <p:sp>
        <p:nvSpPr>
          <p:cNvPr id="3" name="Segnaposto piè di pagina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it-IT"/>
          </a:p>
        </p:txBody>
      </p:sp>
      <p:sp>
        <p:nvSpPr>
          <p:cNvPr id="8" name="Rettangolo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Connettore 1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e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e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egnaposto numero diapositiva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7B898C3D-982D-4539-8A8D-1D029F573D2F}" type="slidenum">
              <a:rPr lang="it-IT" smtClean="0"/>
              <a:t>‹N›</a:t>
            </a:fld>
            <a:endParaRPr lang="it-IT"/>
          </a:p>
        </p:txBody>
      </p:sp>
      <p:sp>
        <p:nvSpPr>
          <p:cNvPr id="22" name="Segnaposto titolo 21"/>
          <p:cNvSpPr>
            <a:spLocks noGrp="1"/>
          </p:cNvSpPr>
          <p:nvPr>
            <p:ph type="title"/>
          </p:nvPr>
        </p:nvSpPr>
        <p:spPr>
          <a:xfrm>
            <a:off x="301752" y="228600"/>
            <a:ext cx="8534400" cy="758952"/>
          </a:xfrm>
          <a:prstGeom prst="rect">
            <a:avLst/>
          </a:prstGeom>
        </p:spPr>
        <p:txBody>
          <a:bodyPr vert="horz" anchor="b">
            <a:normAutofit/>
          </a:body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ttotitolo 2"/>
          <p:cNvSpPr>
            <a:spLocks noGrp="1"/>
          </p:cNvSpPr>
          <p:nvPr>
            <p:ph type="subTitle" idx="1"/>
          </p:nvPr>
        </p:nvSpPr>
        <p:spPr/>
        <p:txBody>
          <a:bodyPr>
            <a:normAutofit/>
          </a:bodyPr>
          <a:lstStyle/>
          <a:p>
            <a:endParaRPr lang="it-IT" sz="3200" dirty="0" smtClean="0"/>
          </a:p>
          <a:p>
            <a:r>
              <a:rPr lang="it-IT" sz="3200" dirty="0" smtClean="0"/>
              <a:t>L’uso dei documenti</a:t>
            </a:r>
            <a:endParaRPr lang="it-IT" sz="3200" dirty="0"/>
          </a:p>
        </p:txBody>
      </p:sp>
      <p:sp>
        <p:nvSpPr>
          <p:cNvPr id="2" name="Titolo 1"/>
          <p:cNvSpPr>
            <a:spLocks noGrp="1"/>
          </p:cNvSpPr>
          <p:nvPr>
            <p:ph type="ctrTitle"/>
          </p:nvPr>
        </p:nvSpPr>
        <p:spPr/>
        <p:txBody>
          <a:bodyPr/>
          <a:lstStyle/>
          <a:p>
            <a:r>
              <a:rPr lang="it-IT" b="1" dirty="0" smtClean="0"/>
              <a:t>Da: Il Mondo della ricerca Qualitativa</a:t>
            </a:r>
            <a:endParaRPr lang="it-IT"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documenti</a:t>
            </a:r>
            <a:endParaRPr lang="it-IT" dirty="0"/>
          </a:p>
        </p:txBody>
      </p:sp>
      <p:sp>
        <p:nvSpPr>
          <p:cNvPr id="3" name="Segnaposto contenuto 2"/>
          <p:cNvSpPr>
            <a:spLocks noGrp="1"/>
          </p:cNvSpPr>
          <p:nvPr>
            <p:ph sz="quarter" idx="1"/>
          </p:nvPr>
        </p:nvSpPr>
        <p:spPr/>
        <p:txBody>
          <a:bodyPr>
            <a:normAutofit fontScale="92500"/>
          </a:bodyPr>
          <a:lstStyle/>
          <a:p>
            <a:r>
              <a:rPr lang="it-IT" dirty="0" smtClean="0"/>
              <a:t>Nel corso della vita e nello svolgimento delle loro attività gli individui, i gruppi e le istituzioni producono un insieme di materiali molto differenziati  tra loro che prendo il nome di documenti.</a:t>
            </a:r>
          </a:p>
          <a:p>
            <a:r>
              <a:rPr lang="it-IT" dirty="0" smtClean="0"/>
              <a:t>1° distinzione:</a:t>
            </a:r>
          </a:p>
          <a:p>
            <a:pPr lvl="1"/>
            <a:r>
              <a:rPr lang="it-IT" dirty="0" smtClean="0"/>
              <a:t>Documenti </a:t>
            </a:r>
            <a:r>
              <a:rPr lang="it-IT" dirty="0" err="1" smtClean="0"/>
              <a:t>segnici</a:t>
            </a:r>
            <a:r>
              <a:rPr lang="it-IT" dirty="0" smtClean="0"/>
              <a:t>: testi, immagini, filmati, creati con lo scopo di trasmettere un messaggio diretto (lettere, articoli, sentenze, foto, diari, programmi tv, tavole statistiche, etc.).</a:t>
            </a:r>
          </a:p>
          <a:p>
            <a:pPr lvl="1"/>
            <a:r>
              <a:rPr lang="it-IT" dirty="0" smtClean="0"/>
              <a:t>Documenti non </a:t>
            </a:r>
            <a:r>
              <a:rPr lang="it-IT" dirty="0" err="1" smtClean="0"/>
              <a:t>segnici</a:t>
            </a:r>
            <a:r>
              <a:rPr lang="it-IT" dirty="0" smtClean="0"/>
              <a:t>: sono manufatti prodotti per finalità diverse dalla comunicazione ma che informano in maniera indiretta rispetto a referenti altri (edifici, abiti, macchinari, accessori, etc.)</a:t>
            </a:r>
            <a:endParaRPr lang="it-IT"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lettura dei documenti</a:t>
            </a:r>
            <a:endParaRPr lang="it-IT" dirty="0"/>
          </a:p>
        </p:txBody>
      </p:sp>
      <p:sp>
        <p:nvSpPr>
          <p:cNvPr id="3" name="Segnaposto contenuto 2"/>
          <p:cNvSpPr>
            <a:spLocks noGrp="1"/>
          </p:cNvSpPr>
          <p:nvPr>
            <p:ph sz="quarter" idx="1"/>
          </p:nvPr>
        </p:nvSpPr>
        <p:spPr>
          <a:xfrm>
            <a:off x="301752" y="1527048"/>
            <a:ext cx="8503920" cy="5330952"/>
          </a:xfrm>
        </p:spPr>
        <p:txBody>
          <a:bodyPr>
            <a:normAutofit lnSpcReduction="10000"/>
          </a:bodyPr>
          <a:lstStyle/>
          <a:p>
            <a:r>
              <a:rPr lang="it-IT" dirty="0" smtClean="0"/>
              <a:t>Mediante un uso appropriato dei documenti il ricercatore può trarre informazioni su un segmento della realtà sociale veicolato da chi li produce e da chi li commissiona. I documenti servono al ricercatore per cogliere il modo in cui i soggetti interpretano e raffigurano la propria esperienza ed il modo in cui vivono.</a:t>
            </a:r>
          </a:p>
          <a:p>
            <a:r>
              <a:rPr lang="it-IT" dirty="0" smtClean="0"/>
              <a:t>I documenti non dicono necessariamente la verità ma raccontano la loro particolare verità,  la loro versione dei fatti indagati poiché non sono altro che prodotti sociali e pertanto produzioni non neutre soggette alle influenze del contesto ed alla soggettività di chi le produce, commissiona o utilizza.</a:t>
            </a:r>
            <a:endParaRPr lang="it-IT"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Caratteristiche dei documenti</a:t>
            </a:r>
            <a:endParaRPr lang="it-IT" dirty="0"/>
          </a:p>
        </p:txBody>
      </p:sp>
      <p:sp>
        <p:nvSpPr>
          <p:cNvPr id="3" name="Segnaposto contenuto 2"/>
          <p:cNvSpPr>
            <a:spLocks noGrp="1"/>
          </p:cNvSpPr>
          <p:nvPr>
            <p:ph sz="quarter" idx="1"/>
          </p:nvPr>
        </p:nvSpPr>
        <p:spPr>
          <a:xfrm>
            <a:off x="301752" y="1527048"/>
            <a:ext cx="8503920" cy="5330952"/>
          </a:xfrm>
        </p:spPr>
        <p:txBody>
          <a:bodyPr>
            <a:normAutofit lnSpcReduction="10000"/>
          </a:bodyPr>
          <a:lstStyle/>
          <a:p>
            <a:r>
              <a:rPr lang="it-IT" dirty="0" smtClean="0"/>
              <a:t>Sono prodotti per finalità diverse dalla ricerca sociale.</a:t>
            </a:r>
          </a:p>
          <a:p>
            <a:r>
              <a:rPr lang="it-IT" dirty="0" smtClean="0"/>
              <a:t>Filtrano determinate soggettività e risentono dell’influenza contestuale.</a:t>
            </a:r>
          </a:p>
          <a:p>
            <a:r>
              <a:rPr lang="it-IT" dirty="0" smtClean="0"/>
              <a:t>Non sono reattivi.</a:t>
            </a:r>
          </a:p>
          <a:p>
            <a:r>
              <a:rPr lang="it-IT" dirty="0" smtClean="0"/>
              <a:t>Derivano da tecniche di raccolta non intrusive e quindi da osservazione non partecipante, analisi delle modifiche contestuali, analisi delle tracce.</a:t>
            </a:r>
          </a:p>
          <a:p>
            <a:r>
              <a:rPr lang="it-IT" dirty="0" smtClean="0"/>
              <a:t>Anche in assenza del ricercatore chi produce un documento tende a dare una particolare rappresentazione di sé , degli altri e del contesto.</a:t>
            </a:r>
          </a:p>
          <a:p>
            <a:r>
              <a:rPr lang="it-IT" dirty="0" smtClean="0"/>
              <a:t>Forte influenza del ricercatore nelle fasi di scelta, selezione, raccolta ed analisi.</a:t>
            </a:r>
            <a:endParaRPr lang="it-IT"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Cenni storici</a:t>
            </a:r>
            <a:endParaRPr lang="it-IT" dirty="0"/>
          </a:p>
        </p:txBody>
      </p:sp>
      <p:sp>
        <p:nvSpPr>
          <p:cNvPr id="3" name="Segnaposto contenuto 2"/>
          <p:cNvSpPr>
            <a:spLocks noGrp="1"/>
          </p:cNvSpPr>
          <p:nvPr>
            <p:ph sz="quarter" idx="1"/>
          </p:nvPr>
        </p:nvSpPr>
        <p:spPr/>
        <p:txBody>
          <a:bodyPr>
            <a:normAutofit lnSpcReduction="10000"/>
          </a:bodyPr>
          <a:lstStyle/>
          <a:p>
            <a:r>
              <a:rPr lang="it-IT" dirty="0" smtClean="0"/>
              <a:t>L’analisi documentaria non è mai stata abbandonata soprattutto se considerata in combinazione  con altre tecniche di ricerca cui viene integrata per ridurne i limiti e svilupparne le potenzialità.</a:t>
            </a:r>
          </a:p>
          <a:p>
            <a:r>
              <a:rPr lang="it-IT" dirty="0" smtClean="0"/>
              <a:t>Prima ricerca incentrata sull’utilizzo dei documenti :</a:t>
            </a:r>
          </a:p>
          <a:p>
            <a:pPr lvl="1"/>
            <a:r>
              <a:rPr lang="it-IT" i="1" dirty="0" smtClean="0"/>
              <a:t>Il contadino polacco in Europa ed in America</a:t>
            </a:r>
            <a:r>
              <a:rPr lang="it-IT" dirty="0" smtClean="0"/>
              <a:t> di Thomas e </a:t>
            </a:r>
            <a:r>
              <a:rPr lang="it-IT" dirty="0" err="1" smtClean="0"/>
              <a:t>Znaniecki</a:t>
            </a:r>
            <a:r>
              <a:rPr lang="it-IT" dirty="0" smtClean="0"/>
              <a:t> del 1918-20 sul cambiamento dei modi di vita e dei modelli di valore delle famiglie coinvolte dalla migrazione.</a:t>
            </a:r>
          </a:p>
          <a:p>
            <a:r>
              <a:rPr lang="it-IT" dirty="0" smtClean="0"/>
              <a:t>Critiche: </a:t>
            </a:r>
          </a:p>
          <a:p>
            <a:pPr lvl="1"/>
            <a:r>
              <a:rPr lang="it-IT" dirty="0" smtClean="0"/>
              <a:t>raccolta, scelta e verifica del materiale, </a:t>
            </a:r>
          </a:p>
          <a:p>
            <a:pPr lvl="1"/>
            <a:r>
              <a:rPr lang="it-IT" dirty="0" smtClean="0"/>
              <a:t>modo in cui viene analizzato.</a:t>
            </a:r>
            <a:endParaRPr lang="it-IT"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Conseguenze</a:t>
            </a:r>
            <a:endParaRPr lang="it-IT" dirty="0"/>
          </a:p>
        </p:txBody>
      </p:sp>
      <p:sp>
        <p:nvSpPr>
          <p:cNvPr id="3" name="Segnaposto contenuto 2"/>
          <p:cNvSpPr>
            <a:spLocks noGrp="1"/>
          </p:cNvSpPr>
          <p:nvPr>
            <p:ph sz="quarter" idx="1"/>
          </p:nvPr>
        </p:nvSpPr>
        <p:spPr/>
        <p:txBody>
          <a:bodyPr/>
          <a:lstStyle/>
          <a:p>
            <a:r>
              <a:rPr lang="it-IT" dirty="0" smtClean="0"/>
              <a:t>Anni ’40: declino dell’uso dei documenti nella ricerca sociale con crescente interesse per i metodi di interrogazione (intervista)</a:t>
            </a:r>
            <a:r>
              <a:rPr lang="it-IT" dirty="0" smtClean="0"/>
              <a:t> </a:t>
            </a:r>
            <a:r>
              <a:rPr lang="it-IT" dirty="0" smtClean="0"/>
              <a:t>ed osservazione (partecipata) diretta.</a:t>
            </a:r>
          </a:p>
          <a:p>
            <a:r>
              <a:rPr lang="it-IT" dirty="0" smtClean="0"/>
              <a:t>L’analisi documentaria diviene un modo per raccogliere dati di sfondo.</a:t>
            </a:r>
          </a:p>
          <a:p>
            <a:r>
              <a:rPr lang="it-IT" dirty="0" smtClean="0"/>
              <a:t>Anni ‘70:intervista qualitativa e questionario quantitativo divengono i due modelli di ricerca prevalenti. L’uso dei documenti divenne terreno fertile per l’analisi storica.</a:t>
            </a:r>
            <a:endParaRPr lang="it-IT"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Tipi di documenti: i continuum di caratteristiche</a:t>
            </a:r>
            <a:endParaRPr lang="it-IT" dirty="0"/>
          </a:p>
        </p:txBody>
      </p:sp>
      <p:sp>
        <p:nvSpPr>
          <p:cNvPr id="3" name="Segnaposto contenuto 2"/>
          <p:cNvSpPr>
            <a:spLocks noGrp="1"/>
          </p:cNvSpPr>
          <p:nvPr>
            <p:ph sz="quarter" idx="1"/>
          </p:nvPr>
        </p:nvSpPr>
        <p:spPr/>
        <p:txBody>
          <a:bodyPr/>
          <a:lstStyle/>
          <a:p>
            <a:r>
              <a:rPr lang="it-IT" dirty="0" smtClean="0"/>
              <a:t>Pubblici 				Privati</a:t>
            </a:r>
          </a:p>
          <a:p>
            <a:r>
              <a:rPr lang="it-IT" dirty="0" smtClean="0"/>
              <a:t>Formali				Informali</a:t>
            </a:r>
          </a:p>
          <a:p>
            <a:r>
              <a:rPr lang="it-IT" dirty="0" smtClean="0"/>
              <a:t>Pubblicati				Non pubblicati</a:t>
            </a:r>
          </a:p>
          <a:p>
            <a:r>
              <a:rPr lang="it-IT" dirty="0" smtClean="0"/>
              <a:t>Anonimi				Autografi</a:t>
            </a:r>
          </a:p>
          <a:p>
            <a:r>
              <a:rPr lang="it-IT" dirty="0" smtClean="0"/>
              <a:t>Riguardanti fatti		Riguardanti credenze</a:t>
            </a:r>
          </a:p>
          <a:p>
            <a:r>
              <a:rPr lang="it-IT" dirty="0" smtClean="0"/>
              <a:t>Da diffondere			Da non diffondere</a:t>
            </a:r>
          </a:p>
          <a:p>
            <a:r>
              <a:rPr lang="it-IT" dirty="0" smtClean="0"/>
              <a:t>Digitali				Cartacei</a:t>
            </a:r>
          </a:p>
          <a:p>
            <a:r>
              <a:rPr lang="it-IT" dirty="0" err="1" smtClean="0"/>
              <a:t>Segnici</a:t>
            </a:r>
            <a:r>
              <a:rPr lang="it-IT" dirty="0" smtClean="0"/>
              <a:t>				Non </a:t>
            </a:r>
            <a:r>
              <a:rPr lang="it-IT" dirty="0" err="1" smtClean="0"/>
              <a:t>segnici</a:t>
            </a:r>
            <a:endParaRPr lang="it-IT" dirty="0" smtClean="0"/>
          </a:p>
          <a:p>
            <a:r>
              <a:rPr lang="it-IT" dirty="0" smtClean="0"/>
              <a:t>Visuali				Non visuali</a:t>
            </a:r>
            <a:endParaRPr lang="it-IT" dirty="0"/>
          </a:p>
        </p:txBody>
      </p:sp>
      <p:cxnSp>
        <p:nvCxnSpPr>
          <p:cNvPr id="5" name="Connettore 2 4"/>
          <p:cNvCxnSpPr/>
          <p:nvPr/>
        </p:nvCxnSpPr>
        <p:spPr>
          <a:xfrm>
            <a:off x="2214546" y="1785926"/>
            <a:ext cx="235745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Connettore 2 7"/>
          <p:cNvCxnSpPr/>
          <p:nvPr/>
        </p:nvCxnSpPr>
        <p:spPr>
          <a:xfrm>
            <a:off x="2357422" y="2357430"/>
            <a:ext cx="235745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Connettore 2 9"/>
          <p:cNvCxnSpPr/>
          <p:nvPr/>
        </p:nvCxnSpPr>
        <p:spPr>
          <a:xfrm>
            <a:off x="2571736" y="2786058"/>
            <a:ext cx="235745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Connettore 2 10"/>
          <p:cNvCxnSpPr/>
          <p:nvPr/>
        </p:nvCxnSpPr>
        <p:spPr>
          <a:xfrm>
            <a:off x="2285984" y="3286124"/>
            <a:ext cx="235745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Connettore 2 11"/>
          <p:cNvCxnSpPr/>
          <p:nvPr/>
        </p:nvCxnSpPr>
        <p:spPr>
          <a:xfrm>
            <a:off x="3357554" y="3857628"/>
            <a:ext cx="150019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Connettore 2 12"/>
          <p:cNvCxnSpPr/>
          <p:nvPr/>
        </p:nvCxnSpPr>
        <p:spPr>
          <a:xfrm>
            <a:off x="2928926" y="4286256"/>
            <a:ext cx="200026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Connettore 2 13"/>
          <p:cNvCxnSpPr/>
          <p:nvPr/>
        </p:nvCxnSpPr>
        <p:spPr>
          <a:xfrm>
            <a:off x="2428860" y="4786322"/>
            <a:ext cx="235745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Connettore 2 16"/>
          <p:cNvCxnSpPr/>
          <p:nvPr/>
        </p:nvCxnSpPr>
        <p:spPr>
          <a:xfrm>
            <a:off x="2143108" y="5286388"/>
            <a:ext cx="235745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Connettore 2 17"/>
          <p:cNvCxnSpPr/>
          <p:nvPr/>
        </p:nvCxnSpPr>
        <p:spPr>
          <a:xfrm>
            <a:off x="2143108" y="5715016"/>
            <a:ext cx="235745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raggruppamenti: i documenti istituzionali</a:t>
            </a:r>
            <a:endParaRPr lang="it-IT" dirty="0"/>
          </a:p>
        </p:txBody>
      </p:sp>
      <p:sp>
        <p:nvSpPr>
          <p:cNvPr id="3" name="Segnaposto contenuto 2"/>
          <p:cNvSpPr>
            <a:spLocks noGrp="1"/>
          </p:cNvSpPr>
          <p:nvPr>
            <p:ph sz="quarter" idx="1"/>
          </p:nvPr>
        </p:nvSpPr>
        <p:spPr/>
        <p:txBody>
          <a:bodyPr>
            <a:normAutofit fontScale="92500" lnSpcReduction="20000"/>
          </a:bodyPr>
          <a:lstStyle/>
          <a:p>
            <a:r>
              <a:rPr lang="it-IT" dirty="0" smtClean="0"/>
              <a:t>Sono l’insieme dei materiali prodotti da gruppi ed istituzioni nell’esercizio delle loro attività veicolando contenuti assai diversi tra loro per la diversità degli aspetti cui le attività considerate si riferiscono.</a:t>
            </a:r>
          </a:p>
          <a:p>
            <a:r>
              <a:rPr lang="it-IT" dirty="0" smtClean="0"/>
              <a:t>Peculiarità: </a:t>
            </a:r>
          </a:p>
          <a:p>
            <a:pPr lvl="1"/>
            <a:r>
              <a:rPr lang="it-IT" dirty="0" smtClean="0"/>
              <a:t>sono preposti a dare una visone ufficiale della realtà seppure non risultano produzioni neutre ed imparziali.</a:t>
            </a:r>
          </a:p>
          <a:p>
            <a:r>
              <a:rPr lang="it-IT" dirty="0" smtClean="0"/>
              <a:t>Domanda conoscitiva del ricercatore: </a:t>
            </a:r>
          </a:p>
          <a:p>
            <a:pPr lvl="1"/>
            <a:r>
              <a:rPr lang="it-IT" dirty="0" smtClean="0"/>
              <a:t>versione ufficiale dei fatti data da istituzioni e gruppi.</a:t>
            </a:r>
          </a:p>
          <a:p>
            <a:r>
              <a:rPr lang="it-IT" dirty="0" smtClean="0"/>
              <a:t>Esempi di forme: </a:t>
            </a:r>
          </a:p>
          <a:p>
            <a:pPr lvl="1"/>
            <a:r>
              <a:rPr lang="it-IT" dirty="0" smtClean="0"/>
              <a:t>regolamenti, verbali, registri, bilanci, sentenze, leggi, discorsi.</a:t>
            </a:r>
          </a:p>
          <a:p>
            <a:r>
              <a:rPr lang="it-IT" dirty="0" smtClean="0"/>
              <a:t>Esempi di produttori: </a:t>
            </a:r>
          </a:p>
          <a:p>
            <a:pPr lvl="1"/>
            <a:r>
              <a:rPr lang="it-IT" dirty="0" smtClean="0"/>
              <a:t>Stati nazione, partiti, scuola, organizzazioni del lavoro, etc.</a:t>
            </a:r>
          </a:p>
          <a:p>
            <a:pPr>
              <a:buNone/>
            </a:pPr>
            <a:endParaRPr lang="it-IT"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documenti personali</a:t>
            </a:r>
            <a:endParaRPr lang="it-IT" dirty="0"/>
          </a:p>
        </p:txBody>
      </p:sp>
      <p:sp>
        <p:nvSpPr>
          <p:cNvPr id="3" name="Segnaposto contenuto 2"/>
          <p:cNvSpPr>
            <a:spLocks noGrp="1"/>
          </p:cNvSpPr>
          <p:nvPr>
            <p:ph sz="quarter" idx="1"/>
          </p:nvPr>
        </p:nvSpPr>
        <p:spPr/>
        <p:txBody>
          <a:bodyPr>
            <a:normAutofit fontScale="92500" lnSpcReduction="10000"/>
          </a:bodyPr>
          <a:lstStyle/>
          <a:p>
            <a:r>
              <a:rPr lang="it-IT" dirty="0" smtClean="0"/>
              <a:t>Sono l’insieme di testi o immagini prodotte in prima persona dagli individui per fini privati e riflettono come contenuto l’esperienza vissuta dall’autore mediato dalla relazione con l’eventuale destinatario.</a:t>
            </a:r>
          </a:p>
          <a:p>
            <a:r>
              <a:rPr lang="it-IT" dirty="0" smtClean="0"/>
              <a:t>Peculiarità: </a:t>
            </a:r>
          </a:p>
          <a:p>
            <a:pPr lvl="1"/>
            <a:r>
              <a:rPr lang="it-IT" dirty="0" smtClean="0"/>
              <a:t>compilati in prima persona dagli individui per fini privati.</a:t>
            </a:r>
          </a:p>
          <a:p>
            <a:r>
              <a:rPr lang="it-IT" dirty="0" smtClean="0"/>
              <a:t>Domanda conoscitiva del ricercatore: </a:t>
            </a:r>
          </a:p>
          <a:p>
            <a:pPr lvl="1"/>
            <a:r>
              <a:rPr lang="it-IT" dirty="0" smtClean="0"/>
              <a:t>scorgere l’interpretazione data dai soggetti alla propria esperienza e la visone che ne vogliono trasmettere.</a:t>
            </a:r>
          </a:p>
          <a:p>
            <a:r>
              <a:rPr lang="it-IT" dirty="0" smtClean="0"/>
              <a:t>Esempi di forme: </a:t>
            </a:r>
          </a:p>
          <a:p>
            <a:pPr lvl="1"/>
            <a:r>
              <a:rPr lang="it-IT" dirty="0" smtClean="0"/>
              <a:t>lettere, note, appunti, memorie, messaggi, cartoline, foto e video di famiglia, diari, autobiografie, etc</a:t>
            </a:r>
            <a:r>
              <a:rPr lang="it-IT" dirty="0" smtClean="0"/>
              <a:t>.</a:t>
            </a:r>
            <a:endParaRPr lang="it-IT"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documenti mediatici</a:t>
            </a:r>
            <a:endParaRPr lang="it-IT" dirty="0"/>
          </a:p>
        </p:txBody>
      </p:sp>
      <p:sp>
        <p:nvSpPr>
          <p:cNvPr id="3" name="Segnaposto contenuto 2"/>
          <p:cNvSpPr>
            <a:spLocks noGrp="1"/>
          </p:cNvSpPr>
          <p:nvPr>
            <p:ph sz="quarter" idx="1"/>
          </p:nvPr>
        </p:nvSpPr>
        <p:spPr>
          <a:xfrm>
            <a:off x="301752" y="1527048"/>
            <a:ext cx="8503920" cy="4902348"/>
          </a:xfrm>
        </p:spPr>
        <p:txBody>
          <a:bodyPr>
            <a:normAutofit fontScale="85000" lnSpcReduction="20000"/>
          </a:bodyPr>
          <a:lstStyle/>
          <a:p>
            <a:r>
              <a:rPr lang="it-IT" dirty="0" smtClean="0"/>
              <a:t>Sono l’insieme di messaggi in forma di parole, testi o immagini inviati simultaneamente da una fonte ad un ampio numero di persone che li ricevono in tempo reale attraverso la mediazione di particolari tecniche sia nel senso di comunicazione ad una sola direzione sia nel senso di comunicazione interattiva.</a:t>
            </a:r>
          </a:p>
          <a:p>
            <a:r>
              <a:rPr lang="it-IT" dirty="0" smtClean="0"/>
              <a:t>Possono contenere: </a:t>
            </a:r>
          </a:p>
          <a:p>
            <a:pPr lvl="1"/>
            <a:r>
              <a:rPr lang="it-IT" dirty="0" smtClean="0"/>
              <a:t>i</a:t>
            </a:r>
            <a:r>
              <a:rPr lang="it-IT" dirty="0" smtClean="0"/>
              <a:t>nformazioni, intrattenimento, pubblicità.</a:t>
            </a:r>
          </a:p>
          <a:p>
            <a:r>
              <a:rPr lang="it-IT" dirty="0" smtClean="0"/>
              <a:t>Peculiarità: </a:t>
            </a:r>
          </a:p>
          <a:p>
            <a:pPr lvl="1"/>
            <a:r>
              <a:rPr lang="it-IT" dirty="0" smtClean="0"/>
              <a:t>prodotti da una fonte per raggiungere un pubblico vasto.</a:t>
            </a:r>
          </a:p>
          <a:p>
            <a:r>
              <a:rPr lang="it-IT" dirty="0" smtClean="0"/>
              <a:t>Domanda conoscitiva del ricercatore: </a:t>
            </a:r>
          </a:p>
          <a:p>
            <a:pPr lvl="1"/>
            <a:r>
              <a:rPr lang="it-IT" dirty="0" smtClean="0"/>
              <a:t>particolare visione della società proposta dagli autori al loro pubblico in bilico tra modelli diffusi o che si diffonderanno.</a:t>
            </a:r>
          </a:p>
          <a:p>
            <a:r>
              <a:rPr lang="it-IT" dirty="0" smtClean="0"/>
              <a:t>Distinzioni in base al canale di mediazione della comunicazione: </a:t>
            </a:r>
          </a:p>
          <a:p>
            <a:pPr lvl="1"/>
            <a:r>
              <a:rPr lang="it-IT" dirty="0" smtClean="0"/>
              <a:t>stampa, radio, cinema, televisione, internet e nuove tecnologie.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documenti della cultura</a:t>
            </a:r>
            <a:endParaRPr lang="it-IT" dirty="0"/>
          </a:p>
        </p:txBody>
      </p:sp>
      <p:sp>
        <p:nvSpPr>
          <p:cNvPr id="3" name="Segnaposto contenuto 2"/>
          <p:cNvSpPr>
            <a:spLocks noGrp="1"/>
          </p:cNvSpPr>
          <p:nvPr>
            <p:ph sz="quarter" idx="1"/>
          </p:nvPr>
        </p:nvSpPr>
        <p:spPr/>
        <p:txBody>
          <a:bodyPr>
            <a:normAutofit fontScale="92500" lnSpcReduction="10000"/>
          </a:bodyPr>
          <a:lstStyle/>
          <a:p>
            <a:r>
              <a:rPr lang="it-IT" dirty="0" smtClean="0"/>
              <a:t>Sono l’insieme delle manifestazioni artistiche e dei prodotti della cultura popolare che riflettono idee, gusti, visioni del mondo, della società in cui sono prodotti.</a:t>
            </a:r>
          </a:p>
          <a:p>
            <a:r>
              <a:rPr lang="it-IT" dirty="0" smtClean="0"/>
              <a:t>Domanda conoscitiva del ricercatore: </a:t>
            </a:r>
          </a:p>
          <a:p>
            <a:pPr lvl="1"/>
            <a:r>
              <a:rPr lang="it-IT" dirty="0" smtClean="0"/>
              <a:t>quali contenuti sono veicolati, sotto quale forma sono rappresentati, cosa è presente e come viene raffigurato, quale messaggio si trasmette.</a:t>
            </a:r>
          </a:p>
          <a:p>
            <a:r>
              <a:rPr lang="it-IT" dirty="0" smtClean="0"/>
              <a:t>Esempi di manifestazioni artistiche: </a:t>
            </a:r>
          </a:p>
          <a:p>
            <a:pPr lvl="1"/>
            <a:r>
              <a:rPr lang="it-IT" dirty="0" smtClean="0"/>
              <a:t>opere letterarie, visuali, plastiche, di tipo performativo.</a:t>
            </a:r>
          </a:p>
          <a:p>
            <a:r>
              <a:rPr lang="it-IT" dirty="0" smtClean="0"/>
              <a:t>Esempi di prodotti della cultura popolare: </a:t>
            </a:r>
          </a:p>
          <a:p>
            <a:pPr lvl="1"/>
            <a:r>
              <a:rPr lang="it-IT" dirty="0" smtClean="0"/>
              <a:t>prodotti della specifica cultura sottoforma di musica, canti, artefatti e manufatti.</a:t>
            </a:r>
            <a:endParaRPr lang="it-IT"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documenti visuali</a:t>
            </a:r>
            <a:endParaRPr lang="it-IT" dirty="0"/>
          </a:p>
        </p:txBody>
      </p:sp>
      <p:sp>
        <p:nvSpPr>
          <p:cNvPr id="3" name="Segnaposto contenuto 2"/>
          <p:cNvSpPr>
            <a:spLocks noGrp="1"/>
          </p:cNvSpPr>
          <p:nvPr>
            <p:ph sz="quarter" idx="1"/>
          </p:nvPr>
        </p:nvSpPr>
        <p:spPr>
          <a:xfrm>
            <a:off x="301752" y="1527048"/>
            <a:ext cx="8503920" cy="4902348"/>
          </a:xfrm>
        </p:spPr>
        <p:txBody>
          <a:bodyPr>
            <a:normAutofit fontScale="92500" lnSpcReduction="20000"/>
          </a:bodyPr>
          <a:lstStyle/>
          <a:p>
            <a:r>
              <a:rPr lang="it-IT" dirty="0" smtClean="0"/>
              <a:t>Sono insiemi di immagini di diverso contenuto creati per fini diversi dalla ricerca sociale, spesso confusi con una visione molto oggettiva della realtà ma non rispecchiano altro che un’interpretazione del mondo fatta da chi li produce.</a:t>
            </a:r>
          </a:p>
          <a:p>
            <a:r>
              <a:rPr lang="it-IT" dirty="0" smtClean="0"/>
              <a:t>Domanda conoscitiva del ricercatore: </a:t>
            </a:r>
          </a:p>
          <a:p>
            <a:pPr lvl="1"/>
            <a:r>
              <a:rPr lang="it-IT" dirty="0" smtClean="0"/>
              <a:t>cogliere il vissuto dell’autore che egli esprime attraverso il linguaggio visivo attingendo da un repertorio di immagini, norme, valori, comportamenti, del gruppo e della società in cui vive.</a:t>
            </a:r>
          </a:p>
          <a:p>
            <a:r>
              <a:rPr lang="it-IT" dirty="0" smtClean="0"/>
              <a:t>Esempi di forme: </a:t>
            </a:r>
          </a:p>
          <a:p>
            <a:pPr lvl="1"/>
            <a:r>
              <a:rPr lang="it-IT" dirty="0" smtClean="0"/>
              <a:t>fotografie, dipinti, film, cartelloni pubblicitari, poster, murales.</a:t>
            </a:r>
          </a:p>
          <a:p>
            <a:r>
              <a:rPr lang="it-IT" dirty="0" smtClean="0"/>
              <a:t>3 aree metodologiche: </a:t>
            </a:r>
          </a:p>
          <a:p>
            <a:pPr lvl="1"/>
            <a:r>
              <a:rPr lang="it-IT" dirty="0" smtClean="0"/>
              <a:t>sociologia con le immagini, </a:t>
            </a:r>
          </a:p>
          <a:p>
            <a:pPr lvl="1"/>
            <a:r>
              <a:rPr lang="it-IT" dirty="0" smtClean="0"/>
              <a:t>sociologia delle immagini,</a:t>
            </a:r>
          </a:p>
          <a:p>
            <a:pPr lvl="1"/>
            <a:r>
              <a:rPr lang="it-IT" dirty="0" smtClean="0"/>
              <a:t> restituzione.</a:t>
            </a:r>
            <a:endParaRPr lang="it-IT"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raccolta</a:t>
            </a:r>
            <a:endParaRPr lang="it-IT" dirty="0"/>
          </a:p>
        </p:txBody>
      </p:sp>
      <p:sp>
        <p:nvSpPr>
          <p:cNvPr id="3" name="Segnaposto contenuto 2"/>
          <p:cNvSpPr>
            <a:spLocks noGrp="1"/>
          </p:cNvSpPr>
          <p:nvPr>
            <p:ph sz="quarter" idx="1"/>
          </p:nvPr>
        </p:nvSpPr>
        <p:spPr/>
        <p:txBody>
          <a:bodyPr/>
          <a:lstStyle/>
          <a:p>
            <a:r>
              <a:rPr lang="it-IT" dirty="0" smtClean="0"/>
              <a:t>Questioni relative all’accesso: </a:t>
            </a:r>
          </a:p>
          <a:p>
            <a:pPr lvl="1"/>
            <a:r>
              <a:rPr lang="it-IT" dirty="0" smtClean="0"/>
              <a:t>doc istituzionali</a:t>
            </a:r>
            <a:r>
              <a:rPr lang="it-IT" dirty="0" smtClean="0">
                <a:sym typeface="Wingdings" pitchFamily="2" charset="2"/>
              </a:rPr>
              <a:t>esistono archivi? </a:t>
            </a:r>
          </a:p>
          <a:p>
            <a:pPr lvl="1"/>
            <a:r>
              <a:rPr lang="it-IT" dirty="0" err="1" smtClean="0">
                <a:sym typeface="Wingdings" pitchFamily="2" charset="2"/>
              </a:rPr>
              <a:t>Doc</a:t>
            </a:r>
            <a:r>
              <a:rPr lang="it-IT" dirty="0" smtClean="0">
                <a:sym typeface="Wingdings" pitchFamily="2" charset="2"/>
              </a:rPr>
              <a:t> provaticontatto diretto, meccanismo premiale o archivi?</a:t>
            </a:r>
          </a:p>
          <a:p>
            <a:pPr lvl="1"/>
            <a:endParaRPr lang="it-IT" dirty="0" smtClean="0">
              <a:sym typeface="Wingdings" pitchFamily="2" charset="2"/>
            </a:endParaRPr>
          </a:p>
          <a:p>
            <a:r>
              <a:rPr lang="it-IT" dirty="0" smtClean="0">
                <a:sym typeface="Wingdings" pitchFamily="2" charset="2"/>
              </a:rPr>
              <a:t>Selezione dei documenti: </a:t>
            </a:r>
          </a:p>
          <a:p>
            <a:pPr lvl="1"/>
            <a:r>
              <a:rPr lang="it-IT" dirty="0" smtClean="0">
                <a:sym typeface="Wingdings" pitchFamily="2" charset="2"/>
              </a:rPr>
              <a:t>quanta parte e quale parte della documentazione è reperibile?</a:t>
            </a:r>
          </a:p>
          <a:p>
            <a:pPr lvl="1"/>
            <a:r>
              <a:rPr lang="it-IT" dirty="0" smtClean="0">
                <a:sym typeface="Wingdings" pitchFamily="2" charset="2"/>
              </a:rPr>
              <a:t>È originale o copia?</a:t>
            </a:r>
          </a:p>
          <a:p>
            <a:pPr lvl="1"/>
            <a:endParaRPr lang="it-IT" dirty="0" smtClean="0">
              <a:sym typeface="Wingdings" pitchFamily="2" charset="2"/>
            </a:endParaRPr>
          </a:p>
          <a:p>
            <a:r>
              <a:rPr lang="it-IT" dirty="0" smtClean="0">
                <a:sym typeface="Wingdings" pitchFamily="2" charset="2"/>
              </a:rPr>
              <a:t>Ha inizio la fase di analisi critica dei documenti: </a:t>
            </a:r>
          </a:p>
          <a:p>
            <a:pPr lvl="1"/>
            <a:r>
              <a:rPr lang="it-IT" dirty="0" smtClean="0">
                <a:sym typeface="Wingdings" pitchFamily="2" charset="2"/>
              </a:rPr>
              <a:t>la contestualizzazione.</a:t>
            </a:r>
            <a:endParaRPr lang="it-IT"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contestualizzazione</a:t>
            </a:r>
            <a:endParaRPr lang="it-IT" dirty="0"/>
          </a:p>
        </p:txBody>
      </p:sp>
      <p:sp>
        <p:nvSpPr>
          <p:cNvPr id="3" name="Segnaposto contenuto 2"/>
          <p:cNvSpPr>
            <a:spLocks noGrp="1"/>
          </p:cNvSpPr>
          <p:nvPr>
            <p:ph sz="quarter" idx="1"/>
          </p:nvPr>
        </p:nvSpPr>
        <p:spPr/>
        <p:txBody>
          <a:bodyPr>
            <a:normAutofit fontScale="85000" lnSpcReduction="10000"/>
          </a:bodyPr>
          <a:lstStyle/>
          <a:p>
            <a:r>
              <a:rPr lang="it-IT" dirty="0" smtClean="0"/>
              <a:t>I documenti non devono essere intesi come resoconti oggettivi della realtà ma come prodotti situati che risentono del contesto in cui sono stati creati.</a:t>
            </a:r>
          </a:p>
          <a:p>
            <a:r>
              <a:rPr lang="it-IT" dirty="0" smtClean="0"/>
              <a:t>L’interrogazione critica consente di interpretare il contenuto dei documenti alla luce del contesto in cui sono stati prodotti e questa fase trasforma il documento in dato empirico utile alla ricerca sociale.</a:t>
            </a:r>
          </a:p>
          <a:p>
            <a:r>
              <a:rPr lang="it-IT" dirty="0" smtClean="0"/>
              <a:t>Bisogna chiarire: </a:t>
            </a:r>
          </a:p>
          <a:p>
            <a:pPr lvl="1"/>
            <a:r>
              <a:rPr lang="it-IT" dirty="0" smtClean="0"/>
              <a:t>cosa il documento può dire, a proposito di cosa, a quali domande può rispondere e fino a che punto;</a:t>
            </a:r>
          </a:p>
          <a:p>
            <a:pPr lvl="1"/>
            <a:r>
              <a:rPr lang="it-IT" dirty="0" smtClean="0"/>
              <a:t>la natura del materiale, il tipo di documento</a:t>
            </a:r>
            <a:r>
              <a:rPr lang="it-IT" dirty="0" smtClean="0"/>
              <a:t> </a:t>
            </a:r>
            <a:r>
              <a:rPr lang="it-IT" dirty="0" smtClean="0"/>
              <a:t>e l’argomento centrale; </a:t>
            </a:r>
          </a:p>
          <a:p>
            <a:pPr lvl="1"/>
            <a:r>
              <a:rPr lang="it-IT" dirty="0" smtClean="0"/>
              <a:t>chi è l’autore, quali i destinatari e quale lo scopo per cui è stato prodotto; </a:t>
            </a:r>
          </a:p>
          <a:p>
            <a:pPr lvl="1"/>
            <a:r>
              <a:rPr lang="it-IT" dirty="0" smtClean="0"/>
              <a:t>la qualità del documento in senso di autenticità, credibi8lità, rappresentatività, significato delle fonti documentali.</a:t>
            </a:r>
            <a:endParaRPr lang="it-IT"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L’analisi documentale</a:t>
            </a:r>
            <a:endParaRPr lang="it-IT" dirty="0"/>
          </a:p>
        </p:txBody>
      </p:sp>
      <p:sp>
        <p:nvSpPr>
          <p:cNvPr id="3" name="Segnaposto contenuto 2"/>
          <p:cNvSpPr>
            <a:spLocks noGrp="1"/>
          </p:cNvSpPr>
          <p:nvPr>
            <p:ph sz="quarter" idx="1"/>
          </p:nvPr>
        </p:nvSpPr>
        <p:spPr/>
        <p:txBody>
          <a:bodyPr>
            <a:normAutofit fontScale="92500" lnSpcReduction="10000"/>
          </a:bodyPr>
          <a:lstStyle/>
          <a:p>
            <a:r>
              <a:rPr lang="it-IT" dirty="0" smtClean="0"/>
              <a:t>Due livelli analitici: </a:t>
            </a:r>
          </a:p>
          <a:p>
            <a:pPr lvl="1"/>
            <a:r>
              <a:rPr lang="it-IT" b="1" dirty="0" smtClean="0"/>
              <a:t>significato letterale o manifesto </a:t>
            </a:r>
            <a:r>
              <a:rPr lang="it-IT" dirty="0" smtClean="0"/>
              <a:t>e </a:t>
            </a:r>
            <a:r>
              <a:rPr lang="it-IT" b="1" dirty="0" smtClean="0"/>
              <a:t>significato profondo o latente</a:t>
            </a:r>
            <a:r>
              <a:rPr lang="it-IT" dirty="0" smtClean="0"/>
              <a:t>, ma il messaggio passa attraverso la forma e pertanto si fonde con il contenuto.</a:t>
            </a:r>
          </a:p>
          <a:p>
            <a:r>
              <a:rPr lang="it-IT" dirty="0" smtClean="0"/>
              <a:t>Cercare il significato di un documento significa portare alla luce: </a:t>
            </a:r>
          </a:p>
          <a:p>
            <a:pPr lvl="1"/>
            <a:r>
              <a:rPr lang="it-IT" dirty="0" smtClean="0"/>
              <a:t>l’effetto che voleva dare l’autore, </a:t>
            </a:r>
          </a:p>
          <a:p>
            <a:pPr lvl="1"/>
            <a:r>
              <a:rPr lang="it-IT" dirty="0" smtClean="0"/>
              <a:t>le pratiche ed i valori socialmente accettate, </a:t>
            </a:r>
          </a:p>
          <a:p>
            <a:pPr lvl="1"/>
            <a:r>
              <a:rPr lang="it-IT" dirty="0" smtClean="0"/>
              <a:t>le argomentazioni più diffuse, </a:t>
            </a:r>
          </a:p>
          <a:p>
            <a:pPr lvl="1"/>
            <a:r>
              <a:rPr lang="it-IT" dirty="0" smtClean="0"/>
              <a:t>i significati culturali, </a:t>
            </a:r>
          </a:p>
          <a:p>
            <a:pPr lvl="1"/>
            <a:r>
              <a:rPr lang="it-IT" dirty="0" smtClean="0"/>
              <a:t>le icone culturali.</a:t>
            </a:r>
          </a:p>
          <a:p>
            <a:r>
              <a:rPr lang="it-IT" dirty="0" smtClean="0"/>
              <a:t>Due strategie di analisi: </a:t>
            </a:r>
          </a:p>
          <a:p>
            <a:pPr lvl="1"/>
            <a:r>
              <a:rPr lang="it-IT" b="1" dirty="0" smtClean="0"/>
              <a:t>analisi del contenuto </a:t>
            </a:r>
            <a:r>
              <a:rPr lang="it-IT" dirty="0" smtClean="0"/>
              <a:t>ed </a:t>
            </a:r>
            <a:r>
              <a:rPr lang="it-IT" b="1" dirty="0" smtClean="0"/>
              <a:t>analisi strutturale</a:t>
            </a:r>
            <a:endParaRPr lang="it-IT" b="1"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L’analisi del contenuto di tipo quantitativo</a:t>
            </a:r>
            <a:endParaRPr lang="it-IT" dirty="0"/>
          </a:p>
        </p:txBody>
      </p:sp>
      <p:sp>
        <p:nvSpPr>
          <p:cNvPr id="3" name="Segnaposto contenuto 2"/>
          <p:cNvSpPr>
            <a:spLocks noGrp="1"/>
          </p:cNvSpPr>
          <p:nvPr>
            <p:ph sz="quarter" idx="1"/>
          </p:nvPr>
        </p:nvSpPr>
        <p:spPr>
          <a:xfrm>
            <a:off x="301752" y="1527048"/>
            <a:ext cx="8503920" cy="5330952"/>
          </a:xfrm>
        </p:spPr>
        <p:txBody>
          <a:bodyPr>
            <a:normAutofit lnSpcReduction="10000"/>
          </a:bodyPr>
          <a:lstStyle/>
          <a:p>
            <a:r>
              <a:rPr lang="it-IT" dirty="0" smtClean="0"/>
              <a:t>Scompone i documenti in </a:t>
            </a:r>
            <a:r>
              <a:rPr lang="it-IT" b="1" dirty="0" smtClean="0"/>
              <a:t>categorie </a:t>
            </a:r>
            <a:r>
              <a:rPr lang="it-IT" dirty="0" smtClean="0"/>
              <a:t>identificate dal ricercatore, è volta alla descrizione del testo o immagine, all’identificazione delle relazioni tra le sue parti ed alla verifica di ipotesi formulate sui fatti comunicativi in essi contenuti. L’insieme dei documenti su cui si lavora deve essere ampio e sottoposto ad </a:t>
            </a:r>
            <a:r>
              <a:rPr lang="it-IT" b="1" dirty="0" smtClean="0"/>
              <a:t>analisi statistica</a:t>
            </a:r>
            <a:r>
              <a:rPr lang="it-IT" dirty="0" smtClean="0"/>
              <a:t>. Il testo deve essere </a:t>
            </a:r>
            <a:r>
              <a:rPr lang="it-IT" b="1" dirty="0" smtClean="0"/>
              <a:t>codificato</a:t>
            </a:r>
            <a:r>
              <a:rPr lang="it-IT" dirty="0" smtClean="0"/>
              <a:t> nelle diverse porzioni in cui può essere scomposto (parole, concetti, frasi, paragrafi, temi, interi testi) attraverso regole chiare, trasparenti, ripetibili. I documenti sono </a:t>
            </a:r>
            <a:r>
              <a:rPr lang="it-IT" b="1" dirty="0" smtClean="0"/>
              <a:t>interrogati </a:t>
            </a:r>
            <a:r>
              <a:rPr lang="it-IT" dirty="0" smtClean="0"/>
              <a:t>per ottenere dati da elaborare statisticamente. Fondamentale l’analisi delle </a:t>
            </a:r>
            <a:r>
              <a:rPr lang="it-IT" b="1" dirty="0" smtClean="0"/>
              <a:t>ricorrenze </a:t>
            </a:r>
            <a:r>
              <a:rPr lang="it-IT" dirty="0" smtClean="0"/>
              <a:t>e delle </a:t>
            </a:r>
            <a:r>
              <a:rPr lang="it-IT" b="1" dirty="0" smtClean="0"/>
              <a:t>corrispondenze lessicali</a:t>
            </a:r>
            <a:r>
              <a:rPr lang="it-IT" dirty="0" smtClean="0"/>
              <a:t>.</a:t>
            </a:r>
            <a:endParaRPr lang="it-IT"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Ricorrenze</a:t>
            </a:r>
            <a:endParaRPr lang="it-IT" dirty="0"/>
          </a:p>
        </p:txBody>
      </p:sp>
      <p:pic>
        <p:nvPicPr>
          <p:cNvPr id="1026" name="Picture 2"/>
          <p:cNvPicPr>
            <a:picLocks noGrp="1" noChangeAspect="1" noChangeArrowheads="1"/>
          </p:cNvPicPr>
          <p:nvPr>
            <p:ph sz="quarter" idx="1"/>
          </p:nvPr>
        </p:nvPicPr>
        <p:blipFill>
          <a:blip r:embed="rId2"/>
          <a:srcRect/>
          <a:stretch>
            <a:fillRect/>
          </a:stretch>
        </p:blipFill>
        <p:spPr bwMode="auto">
          <a:xfrm rot="5400000">
            <a:off x="2214546" y="-285776"/>
            <a:ext cx="4714908" cy="8429684"/>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Corrispondenze lessicali</a:t>
            </a:r>
            <a:endParaRPr lang="it-IT" dirty="0"/>
          </a:p>
        </p:txBody>
      </p:sp>
      <p:pic>
        <p:nvPicPr>
          <p:cNvPr id="4" name="Segnaposto contenuto 3" descr="acl.bmp"/>
          <p:cNvPicPr>
            <a:picLocks noGrp="1" noChangeAspect="1"/>
          </p:cNvPicPr>
          <p:nvPr>
            <p:ph sz="quarter" idx="1"/>
          </p:nvPr>
        </p:nvPicPr>
        <p:blipFill>
          <a:blip r:embed="rId2"/>
          <a:srcRect t="3514"/>
          <a:stretch>
            <a:fillRect/>
          </a:stretch>
        </p:blipFill>
        <p:spPr>
          <a:xfrm>
            <a:off x="0" y="1357298"/>
            <a:ext cx="9144002" cy="5500702"/>
          </a:xfr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L’analisi del contenuto di tipo qualitativo</a:t>
            </a:r>
            <a:endParaRPr lang="it-IT" dirty="0"/>
          </a:p>
        </p:txBody>
      </p:sp>
      <p:sp>
        <p:nvSpPr>
          <p:cNvPr id="3" name="Segnaposto contenuto 2"/>
          <p:cNvSpPr>
            <a:spLocks noGrp="1"/>
          </p:cNvSpPr>
          <p:nvPr>
            <p:ph sz="quarter" idx="1"/>
          </p:nvPr>
        </p:nvSpPr>
        <p:spPr>
          <a:xfrm>
            <a:off x="301752" y="1527048"/>
            <a:ext cx="8503920" cy="5330952"/>
          </a:xfrm>
        </p:spPr>
        <p:txBody>
          <a:bodyPr>
            <a:normAutofit fontScale="92500"/>
          </a:bodyPr>
          <a:lstStyle/>
          <a:p>
            <a:r>
              <a:rPr lang="it-IT" dirty="0" smtClean="0"/>
              <a:t>Detta anche </a:t>
            </a:r>
            <a:r>
              <a:rPr lang="it-IT" b="1" dirty="0" smtClean="0"/>
              <a:t>analisi tematica </a:t>
            </a:r>
            <a:r>
              <a:rPr lang="it-IT" dirty="0" smtClean="0"/>
              <a:t>prevede una lista di temi che esprimano i contenuti del documento per diventare successivamente categorie analitiche da mettere in interconnessione per dar vita a </a:t>
            </a:r>
            <a:r>
              <a:rPr lang="it-IT" b="1" dirty="0" smtClean="0"/>
              <a:t>costruzioni teoriche</a:t>
            </a:r>
            <a:r>
              <a:rPr lang="it-IT" dirty="0" smtClean="0"/>
              <a:t>. Le ipotesi non sono formulate a prescindere, il corpus d’analisi non deve essere ampio, i casi devono essere scelti per pertinenza e rilevanza, anche le categorie emergeranno contestualmente all’analisi senza codifiche esclusive. L’obiettivo non è quantificare le ricorrenze ne le corrispondenze ma mettere in luce temi e concetti rilevanti che caratterizzano il documento e riflettono il pensiero dell’autore. I risultati cui si giunge saranno </a:t>
            </a:r>
            <a:r>
              <a:rPr lang="it-IT" b="1" dirty="0" smtClean="0"/>
              <a:t>mappe concettuali </a:t>
            </a:r>
            <a:r>
              <a:rPr lang="it-IT" dirty="0" smtClean="0"/>
              <a:t>oppure </a:t>
            </a:r>
            <a:r>
              <a:rPr lang="it-IT" b="1" dirty="0" smtClean="0"/>
              <a:t>matrici concettuali</a:t>
            </a:r>
            <a:r>
              <a:rPr lang="it-IT" dirty="0" smtClean="0"/>
              <a:t>.</a:t>
            </a:r>
            <a:endParaRPr lang="it-IT"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Matrice concettuale</a:t>
            </a:r>
            <a:endParaRPr lang="it-IT" dirty="0"/>
          </a:p>
        </p:txBody>
      </p:sp>
      <p:pic>
        <p:nvPicPr>
          <p:cNvPr id="6" name="Segnaposto contenuto 5"/>
          <p:cNvPicPr>
            <a:picLocks noGrp="1"/>
          </p:cNvPicPr>
          <p:nvPr>
            <p:ph sz="quarter" idx="1"/>
          </p:nvPr>
        </p:nvPicPr>
        <p:blipFill>
          <a:blip r:embed="rId2"/>
          <a:srcRect l="2678" t="9765" r="23673" b="13946"/>
          <a:stretch>
            <a:fillRect/>
          </a:stretch>
        </p:blipFill>
        <p:spPr bwMode="auto">
          <a:xfrm>
            <a:off x="214283" y="1500174"/>
            <a:ext cx="8643998" cy="500066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L’analisi strutturale o semiotica</a:t>
            </a:r>
            <a:endParaRPr lang="it-IT" dirty="0"/>
          </a:p>
        </p:txBody>
      </p:sp>
      <p:sp>
        <p:nvSpPr>
          <p:cNvPr id="3" name="Segnaposto contenuto 2"/>
          <p:cNvSpPr>
            <a:spLocks noGrp="1"/>
          </p:cNvSpPr>
          <p:nvPr>
            <p:ph sz="quarter" idx="1"/>
          </p:nvPr>
        </p:nvSpPr>
        <p:spPr/>
        <p:txBody>
          <a:bodyPr/>
          <a:lstStyle/>
          <a:p>
            <a:endParaRPr lang="it-IT" dirty="0" smtClean="0"/>
          </a:p>
          <a:p>
            <a:endParaRPr lang="it-IT" dirty="0" smtClean="0"/>
          </a:p>
          <a:p>
            <a:r>
              <a:rPr lang="it-IT" dirty="0" smtClean="0"/>
              <a:t>Nasce dalle critiche mosse all’analisi del contenuto che scompone i tesi e ne studia i concetti autonomamente mentre l’analisi strutturale ne recupera la struttura, la cornice entro cui sono inseriti, le interconnessioni ma soprattutto le narrazioni  dei segni e del sistema di significato in cui sono inseriti.</a:t>
            </a:r>
            <a:endParaRPr lang="it-IT"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 documenti personali e la loro attualità</a:t>
            </a:r>
            <a:endParaRPr lang="it-IT" dirty="0"/>
          </a:p>
        </p:txBody>
      </p:sp>
      <p:graphicFrame>
        <p:nvGraphicFramePr>
          <p:cNvPr id="4" name="Segnaposto contenuto 3"/>
          <p:cNvGraphicFramePr>
            <a:graphicFrameLocks noGrp="1"/>
          </p:cNvGraphicFramePr>
          <p:nvPr>
            <p:ph sz="quarter" idx="1"/>
          </p:nvPr>
        </p:nvGraphicFramePr>
        <p:xfrm>
          <a:off x="285720" y="1500175"/>
          <a:ext cx="8504238" cy="4109769"/>
        </p:xfrm>
        <a:graphic>
          <a:graphicData uri="http://schemas.openxmlformats.org/drawingml/2006/table">
            <a:tbl>
              <a:tblPr firstRow="1" bandRow="1">
                <a:tableStyleId>{912C8C85-51F0-491E-9774-3900AFEF0FD7}</a:tableStyleId>
              </a:tblPr>
              <a:tblGrid>
                <a:gridCol w="2286016"/>
                <a:gridCol w="2571768"/>
                <a:gridCol w="3646454"/>
              </a:tblGrid>
              <a:tr h="1425239">
                <a:tc>
                  <a:txBody>
                    <a:bodyPr/>
                    <a:lstStyle/>
                    <a:p>
                      <a:r>
                        <a:rPr lang="it-IT" dirty="0" smtClean="0"/>
                        <a:t>Documenti personali tradizionali</a:t>
                      </a:r>
                      <a:endParaRPr lang="it-IT" dirty="0"/>
                    </a:p>
                  </a:txBody>
                  <a:tcPr/>
                </a:tc>
                <a:tc>
                  <a:txBody>
                    <a:bodyPr/>
                    <a:lstStyle/>
                    <a:p>
                      <a:r>
                        <a:rPr lang="it-IT" dirty="0" smtClean="0"/>
                        <a:t>Documenti personali mediati dalla rete (cade la caratteristica di privatezza)</a:t>
                      </a:r>
                      <a:endParaRPr lang="it-IT" dirty="0"/>
                    </a:p>
                  </a:txBody>
                  <a:tcPr/>
                </a:tc>
                <a:tc>
                  <a:txBody>
                    <a:bodyPr/>
                    <a:lstStyle/>
                    <a:p>
                      <a:r>
                        <a:rPr lang="it-IT" dirty="0" smtClean="0"/>
                        <a:t>Documenti personali sollecitati (cadono i caratteri di non </a:t>
                      </a:r>
                      <a:r>
                        <a:rPr lang="it-IT" dirty="0" err="1" smtClean="0"/>
                        <a:t>intrusività</a:t>
                      </a:r>
                      <a:r>
                        <a:rPr lang="it-IT" dirty="0" smtClean="0"/>
                        <a:t>, non reattività e produzione per scopi</a:t>
                      </a:r>
                      <a:r>
                        <a:rPr lang="it-IT" baseline="0" dirty="0" smtClean="0"/>
                        <a:t> altri)</a:t>
                      </a:r>
                      <a:endParaRPr lang="it-IT" dirty="0"/>
                    </a:p>
                  </a:txBody>
                  <a:tcPr/>
                </a:tc>
              </a:tr>
              <a:tr h="462228">
                <a:tc>
                  <a:txBody>
                    <a:bodyPr/>
                    <a:lstStyle/>
                    <a:p>
                      <a:r>
                        <a:rPr lang="it-IT" dirty="0" smtClean="0"/>
                        <a:t>Lettere</a:t>
                      </a:r>
                      <a:endParaRPr lang="it-IT" dirty="0"/>
                    </a:p>
                  </a:txBody>
                  <a:tcPr/>
                </a:tc>
                <a:tc>
                  <a:txBody>
                    <a:bodyPr/>
                    <a:lstStyle/>
                    <a:p>
                      <a:r>
                        <a:rPr lang="it-IT" dirty="0" smtClean="0"/>
                        <a:t>E-mail</a:t>
                      </a:r>
                      <a:endParaRPr lang="it-IT" dirty="0"/>
                    </a:p>
                  </a:txBody>
                  <a:tcPr/>
                </a:tc>
                <a:tc>
                  <a:txBody>
                    <a:bodyPr/>
                    <a:lstStyle/>
                    <a:p>
                      <a:r>
                        <a:rPr lang="it-IT" dirty="0" smtClean="0"/>
                        <a:t>Lettere su richiesta</a:t>
                      </a:r>
                      <a:endParaRPr lang="it-IT" dirty="0"/>
                    </a:p>
                  </a:txBody>
                  <a:tcPr/>
                </a:tc>
              </a:tr>
              <a:tr h="462228">
                <a:tc>
                  <a:txBody>
                    <a:bodyPr/>
                    <a:lstStyle/>
                    <a:p>
                      <a:r>
                        <a:rPr lang="it-IT" dirty="0" smtClean="0"/>
                        <a:t>Carteggi epistolari</a:t>
                      </a:r>
                      <a:endParaRPr lang="it-IT" dirty="0"/>
                    </a:p>
                  </a:txBody>
                  <a:tcPr/>
                </a:tc>
                <a:tc>
                  <a:txBody>
                    <a:bodyPr/>
                    <a:lstStyle/>
                    <a:p>
                      <a:r>
                        <a:rPr lang="it-IT" dirty="0" smtClean="0"/>
                        <a:t>Forum</a:t>
                      </a:r>
                      <a:endParaRPr lang="it-IT" dirty="0"/>
                    </a:p>
                  </a:txBody>
                  <a:tcPr/>
                </a:tc>
                <a:tc>
                  <a:txBody>
                    <a:bodyPr/>
                    <a:lstStyle/>
                    <a:p>
                      <a:r>
                        <a:rPr lang="it-IT" dirty="0" smtClean="0"/>
                        <a:t>-</a:t>
                      </a:r>
                      <a:endParaRPr lang="it-IT" dirty="0"/>
                    </a:p>
                  </a:txBody>
                  <a:tcPr/>
                </a:tc>
              </a:tr>
              <a:tr h="462228">
                <a:tc>
                  <a:txBody>
                    <a:bodyPr/>
                    <a:lstStyle/>
                    <a:p>
                      <a:r>
                        <a:rPr lang="it-IT" dirty="0" smtClean="0"/>
                        <a:t>Diari</a:t>
                      </a:r>
                      <a:endParaRPr lang="it-IT" dirty="0"/>
                    </a:p>
                  </a:txBody>
                  <a:tcPr/>
                </a:tc>
                <a:tc>
                  <a:txBody>
                    <a:bodyPr/>
                    <a:lstStyle/>
                    <a:p>
                      <a:r>
                        <a:rPr lang="it-IT" dirty="0" smtClean="0"/>
                        <a:t>Blog</a:t>
                      </a:r>
                      <a:endParaRPr lang="it-IT" dirty="0"/>
                    </a:p>
                  </a:txBody>
                  <a:tcPr/>
                </a:tc>
                <a:tc>
                  <a:txBody>
                    <a:bodyPr/>
                    <a:lstStyle/>
                    <a:p>
                      <a:r>
                        <a:rPr lang="it-IT" dirty="0" smtClean="0"/>
                        <a:t>Diari </a:t>
                      </a:r>
                      <a:r>
                        <a:rPr lang="it-IT" dirty="0" err="1" smtClean="0"/>
                        <a:t>autocompilati</a:t>
                      </a:r>
                      <a:endParaRPr lang="it-IT" dirty="0"/>
                    </a:p>
                  </a:txBody>
                  <a:tcPr/>
                </a:tc>
              </a:tr>
              <a:tr h="462228">
                <a:tc>
                  <a:txBody>
                    <a:bodyPr/>
                    <a:lstStyle/>
                    <a:p>
                      <a:r>
                        <a:rPr lang="it-IT" dirty="0" smtClean="0"/>
                        <a:t>Autobiografie</a:t>
                      </a:r>
                      <a:endParaRPr lang="it-IT" dirty="0"/>
                    </a:p>
                  </a:txBody>
                  <a:tcPr/>
                </a:tc>
                <a:tc>
                  <a:txBody>
                    <a:bodyPr/>
                    <a:lstStyle/>
                    <a:p>
                      <a:r>
                        <a:rPr lang="it-IT" dirty="0" smtClean="0"/>
                        <a:t>Siti personali</a:t>
                      </a:r>
                      <a:endParaRPr lang="it-IT" dirty="0"/>
                    </a:p>
                  </a:txBody>
                  <a:tcPr/>
                </a:tc>
                <a:tc>
                  <a:txBody>
                    <a:bodyPr/>
                    <a:lstStyle/>
                    <a:p>
                      <a:r>
                        <a:rPr lang="it-IT" dirty="0" smtClean="0"/>
                        <a:t>Autobiografia sollecitata</a:t>
                      </a:r>
                      <a:endParaRPr lang="it-IT" dirty="0"/>
                    </a:p>
                  </a:txBody>
                  <a:tcPr/>
                </a:tc>
              </a:tr>
              <a:tr h="797817">
                <a:tc>
                  <a:txBody>
                    <a:bodyPr/>
                    <a:lstStyle/>
                    <a:p>
                      <a:r>
                        <a:rPr lang="it-IT" dirty="0" smtClean="0"/>
                        <a:t>Fotografie, video di famiglia</a:t>
                      </a:r>
                      <a:endParaRPr lang="it-IT" dirty="0"/>
                    </a:p>
                  </a:txBody>
                  <a:tcPr/>
                </a:tc>
                <a:tc>
                  <a:txBody>
                    <a:bodyPr/>
                    <a:lstStyle/>
                    <a:p>
                      <a:r>
                        <a:rPr lang="it-IT" dirty="0" smtClean="0"/>
                        <a:t>Album online</a:t>
                      </a:r>
                      <a:endParaRPr lang="it-IT" dirty="0"/>
                    </a:p>
                  </a:txBody>
                  <a:tcPr/>
                </a:tc>
                <a:tc>
                  <a:txBody>
                    <a:bodyPr/>
                    <a:lstStyle/>
                    <a:p>
                      <a:r>
                        <a:rPr lang="it-IT" dirty="0" smtClean="0"/>
                        <a:t>Immagini a </a:t>
                      </a:r>
                      <a:r>
                        <a:rPr lang="it-IT" baseline="0" dirty="0" smtClean="0"/>
                        <a:t> produzione soggettiva</a:t>
                      </a:r>
                      <a:endParaRPr lang="it-IT" dirty="0"/>
                    </a:p>
                  </a:txBody>
                  <a:tcPr/>
                </a:tc>
              </a:tr>
            </a:tbl>
          </a:graphicData>
        </a:graphic>
      </p:graphicFrame>
      <p:sp>
        <p:nvSpPr>
          <p:cNvPr id="5" name="CasellaDiTesto 4"/>
          <p:cNvSpPr txBox="1"/>
          <p:nvPr/>
        </p:nvSpPr>
        <p:spPr>
          <a:xfrm>
            <a:off x="357158" y="5786454"/>
            <a:ext cx="8501122" cy="646331"/>
          </a:xfrm>
          <a:prstGeom prst="rect">
            <a:avLst/>
          </a:prstGeom>
          <a:noFill/>
        </p:spPr>
        <p:txBody>
          <a:bodyPr wrap="square" rtlCol="0">
            <a:spAutoFit/>
          </a:bodyPr>
          <a:lstStyle/>
          <a:p>
            <a:r>
              <a:rPr lang="it-IT" dirty="0" smtClean="0"/>
              <a:t>Cambiano le forme di accesso, di selezione, di contestualizzazione (</a:t>
            </a:r>
            <a:r>
              <a:rPr lang="it-IT" dirty="0" err="1" smtClean="0"/>
              <a:t>digital</a:t>
            </a:r>
            <a:r>
              <a:rPr lang="it-IT" dirty="0" smtClean="0"/>
              <a:t> divide) ma non l’analisi che acquista un elemento d’indagine in più: la  rete.</a:t>
            </a:r>
            <a:endParaRPr lang="it-IT"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ttà">
  <a:themeElements>
    <a:clrScheme name="Città">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ttà">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ttà">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188</TotalTime>
  <Words>1656</Words>
  <Application>Microsoft Office PowerPoint</Application>
  <PresentationFormat>Presentazione su schermo (4:3)</PresentationFormat>
  <Paragraphs>146</Paragraphs>
  <Slides>22</Slides>
  <Notes>0</Notes>
  <HiddenSlides>0</HiddenSlides>
  <MMClips>0</MMClips>
  <ScaleCrop>false</ScaleCrop>
  <HeadingPairs>
    <vt:vector size="4" baseType="variant">
      <vt:variant>
        <vt:lpstr>Tema</vt:lpstr>
      </vt:variant>
      <vt:variant>
        <vt:i4>1</vt:i4>
      </vt:variant>
      <vt:variant>
        <vt:lpstr>Titoli diapositive</vt:lpstr>
      </vt:variant>
      <vt:variant>
        <vt:i4>22</vt:i4>
      </vt:variant>
    </vt:vector>
  </HeadingPairs>
  <TitlesOfParts>
    <vt:vector size="23" baseType="lpstr">
      <vt:lpstr>Città</vt:lpstr>
      <vt:lpstr>Da: Il Mondo della ricerca Qualitativa</vt:lpstr>
      <vt:lpstr>I documenti</vt:lpstr>
      <vt:lpstr>La lettura dei documenti</vt:lpstr>
      <vt:lpstr>Caratteristiche dei documenti</vt:lpstr>
      <vt:lpstr>Cenni storici</vt:lpstr>
      <vt:lpstr>Conseguenze</vt:lpstr>
      <vt:lpstr>Tipi di documenti: i continuum di caratteristiche</vt:lpstr>
      <vt:lpstr>I raggruppamenti: i documenti istituzionali</vt:lpstr>
      <vt:lpstr>I documenti personali</vt:lpstr>
      <vt:lpstr>I documenti mediatici</vt:lpstr>
      <vt:lpstr>I documenti della cultura</vt:lpstr>
      <vt:lpstr>I documenti visuali</vt:lpstr>
      <vt:lpstr>La raccolta</vt:lpstr>
      <vt:lpstr>La contestualizzazione</vt:lpstr>
      <vt:lpstr>L’analisi documentale</vt:lpstr>
      <vt:lpstr>L’analisi del contenuto di tipo quantitativo</vt:lpstr>
      <vt:lpstr>Ricorrenze</vt:lpstr>
      <vt:lpstr>Corrispondenze lessicali</vt:lpstr>
      <vt:lpstr>L’analisi del contenuto di tipo qualitativo</vt:lpstr>
      <vt:lpstr>Matrice concettuale</vt:lpstr>
      <vt:lpstr>L’analisi strutturale o semiotica</vt:lpstr>
      <vt:lpstr>I documenti personali e la loro attualità</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 Il Mondo della ricerca Qualitativa</dc:title>
  <dc:creator>Gabriella Punziano</dc:creator>
  <cp:lastModifiedBy>Gabriella Punziano</cp:lastModifiedBy>
  <cp:revision>22</cp:revision>
  <dcterms:created xsi:type="dcterms:W3CDTF">2012-03-28T19:42:03Z</dcterms:created>
  <dcterms:modified xsi:type="dcterms:W3CDTF">2012-03-28T22:50:30Z</dcterms:modified>
</cp:coreProperties>
</file>