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diagrams/data32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diagrams/data33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8"/>
  </p:notesMasterIdLst>
  <p:sldIdLst>
    <p:sldId id="256" r:id="rId2"/>
    <p:sldId id="289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  <p:sldId id="271" r:id="rId17"/>
    <p:sldId id="290" r:id="rId18"/>
    <p:sldId id="272" r:id="rId19"/>
    <p:sldId id="273" r:id="rId20"/>
    <p:sldId id="274" r:id="rId21"/>
    <p:sldId id="291" r:id="rId22"/>
    <p:sldId id="275" r:id="rId23"/>
    <p:sldId id="276" r:id="rId24"/>
    <p:sldId id="292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7" r:id="rId35"/>
    <p:sldId id="286" r:id="rId36"/>
    <p:sldId id="288" r:id="rId3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08" autoAdjust="0"/>
    <p:restoredTop sz="94660"/>
  </p:normalViewPr>
  <p:slideViewPr>
    <p:cSldViewPr>
      <p:cViewPr>
        <p:scale>
          <a:sx n="80" d="100"/>
          <a:sy n="80" d="100"/>
        </p:scale>
        <p:origin x="-20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_rels/data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diagrams/_rels/drawing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6444BE-F195-4531-9C19-FCC99D4DCA6E}" type="doc">
      <dgm:prSet loTypeId="urn:microsoft.com/office/officeart/2005/8/layout/orgChart1" loCatId="hierarchy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FEB2C257-298D-429B-8002-F8ACCF8A3E0B}">
      <dgm:prSet custT="1"/>
      <dgm:spPr/>
      <dgm:t>
        <a:bodyPr/>
        <a:lstStyle/>
        <a:p>
          <a:pPr rtl="0"/>
          <a:r>
            <a:rPr lang="it-IT" sz="1800" smtClean="0">
              <a:solidFill>
                <a:schemeClr val="tx1"/>
              </a:solidFill>
            </a:rPr>
            <a:t>Sistematizzazione delle </a:t>
          </a:r>
          <a:r>
            <a:rPr lang="it-IT" sz="1800" b="1" smtClean="0">
              <a:solidFill>
                <a:schemeClr val="tx1"/>
              </a:solidFill>
            </a:rPr>
            <a:t>tecniche di raccolta </a:t>
          </a:r>
          <a:r>
            <a:rPr lang="it-IT" sz="1800" smtClean="0">
              <a:solidFill>
                <a:schemeClr val="tx1"/>
              </a:solidFill>
            </a:rPr>
            <a:t>per la discesa sul campo in base a: </a:t>
          </a:r>
          <a:endParaRPr lang="it-IT" sz="1800" dirty="0">
            <a:solidFill>
              <a:schemeClr val="tx1"/>
            </a:solidFill>
          </a:endParaRPr>
        </a:p>
      </dgm:t>
    </dgm:pt>
    <dgm:pt modelId="{3180D236-BEB4-4EFE-A5D6-BD2F2D2619D2}" type="parTrans" cxnId="{AB102A0D-72B1-41F3-A2C3-134FF1369D75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89738262-39F3-4FBE-ACC2-0370239B5043}" type="sibTrans" cxnId="{AB102A0D-72B1-41F3-A2C3-134FF1369D75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0BF9A583-8423-42B0-A93A-C5DB7A448A6E}">
      <dgm:prSet custT="1"/>
      <dgm:spPr/>
      <dgm:t>
        <a:bodyPr/>
        <a:lstStyle/>
        <a:p>
          <a:pPr rtl="0"/>
          <a:r>
            <a:rPr lang="it-IT" sz="1800" smtClean="0">
              <a:solidFill>
                <a:schemeClr val="tx1"/>
              </a:solidFill>
            </a:rPr>
            <a:t>a) il </a:t>
          </a:r>
          <a:r>
            <a:rPr lang="it-IT" sz="1800" b="1" smtClean="0">
              <a:solidFill>
                <a:schemeClr val="tx1"/>
              </a:solidFill>
            </a:rPr>
            <a:t>tipo di dati </a:t>
          </a:r>
          <a:r>
            <a:rPr lang="it-IT" sz="1800" smtClean="0">
              <a:solidFill>
                <a:schemeClr val="tx1"/>
              </a:solidFill>
            </a:rPr>
            <a:t>e la loro </a:t>
          </a:r>
          <a:r>
            <a:rPr lang="it-IT" sz="1800" b="1" smtClean="0">
              <a:solidFill>
                <a:schemeClr val="tx1"/>
              </a:solidFill>
            </a:rPr>
            <a:t>diversa strutturazione</a:t>
          </a:r>
          <a:r>
            <a:rPr lang="it-IT" sz="1800" smtClean="0">
              <a:solidFill>
                <a:schemeClr val="tx1"/>
              </a:solidFill>
            </a:rPr>
            <a:t>, </a:t>
          </a:r>
          <a:endParaRPr lang="it-IT" sz="1800" dirty="0">
            <a:solidFill>
              <a:schemeClr val="tx1"/>
            </a:solidFill>
          </a:endParaRPr>
        </a:p>
      </dgm:t>
    </dgm:pt>
    <dgm:pt modelId="{1E50C97E-E6CD-4CD6-A223-5438060BC65D}" type="parTrans" cxnId="{810D1A96-D8FE-4318-862A-33661D1A1F3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DAFA139F-E050-4879-BFEF-F2D5870C3AB0}" type="sibTrans" cxnId="{810D1A96-D8FE-4318-862A-33661D1A1F3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E90696D1-CFD7-4327-B509-DA6B5C85DA27}">
      <dgm:prSet custT="1"/>
      <dgm:spPr/>
      <dgm:t>
        <a:bodyPr/>
        <a:lstStyle/>
        <a:p>
          <a:pPr rtl="0"/>
          <a:r>
            <a:rPr lang="it-IT" sz="1800" smtClean="0">
              <a:solidFill>
                <a:schemeClr val="tx1"/>
              </a:solidFill>
            </a:rPr>
            <a:t>b) il </a:t>
          </a:r>
          <a:r>
            <a:rPr lang="it-IT" sz="1800" b="1" smtClean="0">
              <a:solidFill>
                <a:schemeClr val="tx1"/>
              </a:solidFill>
            </a:rPr>
            <a:t>grado di formalizzazione della situazione </a:t>
          </a:r>
          <a:r>
            <a:rPr lang="it-IT" sz="1800" smtClean="0">
              <a:solidFill>
                <a:schemeClr val="tx1"/>
              </a:solidFill>
            </a:rPr>
            <a:t>in cui essi vengono prodotti, che implica anche il </a:t>
          </a:r>
          <a:r>
            <a:rPr lang="it-IT" sz="1800" b="1" smtClean="0">
              <a:solidFill>
                <a:schemeClr val="tx1"/>
              </a:solidFill>
            </a:rPr>
            <a:t>livello di intrusività degli strumenti </a:t>
          </a:r>
          <a:r>
            <a:rPr lang="it-IT" sz="1800" smtClean="0">
              <a:solidFill>
                <a:schemeClr val="tx1"/>
              </a:solidFill>
            </a:rPr>
            <a:t>utilizzati, </a:t>
          </a:r>
          <a:endParaRPr lang="it-IT" sz="1800" dirty="0">
            <a:solidFill>
              <a:schemeClr val="tx1"/>
            </a:solidFill>
          </a:endParaRPr>
        </a:p>
      </dgm:t>
    </dgm:pt>
    <dgm:pt modelId="{7F647CBF-8E77-4D4D-A2E6-DFCDC3639A77}" type="parTrans" cxnId="{8928A780-3FAF-4233-9620-E0E73F0FD2C1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91272CF6-E0C7-4AE0-A887-CAAC7AECBD1B}" type="sibTrans" cxnId="{8928A780-3FAF-4233-9620-E0E73F0FD2C1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A33680D1-2723-40E8-8771-C807DE5716B2}">
      <dgm:prSet custT="1"/>
      <dgm:spPr/>
      <dgm:t>
        <a:bodyPr/>
        <a:lstStyle/>
        <a:p>
          <a:pPr rtl="0"/>
          <a:r>
            <a:rPr lang="it-IT" sz="1800" smtClean="0">
              <a:solidFill>
                <a:schemeClr val="tx1"/>
              </a:solidFill>
            </a:rPr>
            <a:t>c) il </a:t>
          </a:r>
          <a:r>
            <a:rPr lang="it-IT" sz="1800" b="1" smtClean="0">
              <a:solidFill>
                <a:schemeClr val="tx1"/>
              </a:solidFill>
            </a:rPr>
            <a:t>modo in cui vengono ottenuti</a:t>
          </a:r>
          <a:r>
            <a:rPr lang="it-IT" sz="1800" smtClean="0">
              <a:solidFill>
                <a:schemeClr val="tx1"/>
              </a:solidFill>
            </a:rPr>
            <a:t>, vale a dire il </a:t>
          </a:r>
          <a:r>
            <a:rPr lang="it-IT" sz="1800" b="1" smtClean="0">
              <a:solidFill>
                <a:schemeClr val="tx1"/>
              </a:solidFill>
            </a:rPr>
            <a:t>tipo di azione </a:t>
          </a:r>
          <a:r>
            <a:rPr lang="it-IT" sz="1800" smtClean="0">
              <a:solidFill>
                <a:schemeClr val="tx1"/>
              </a:solidFill>
            </a:rPr>
            <a:t>che si mette in atto: </a:t>
          </a:r>
          <a:r>
            <a:rPr lang="it-IT" sz="1800" b="1" smtClean="0">
              <a:solidFill>
                <a:schemeClr val="tx1"/>
              </a:solidFill>
            </a:rPr>
            <a:t>osservare, interrogare, leggere</a:t>
          </a:r>
          <a:r>
            <a:rPr lang="it-IT" sz="1800" smtClean="0">
              <a:solidFill>
                <a:schemeClr val="tx1"/>
              </a:solidFill>
            </a:rPr>
            <a:t>.</a:t>
          </a:r>
          <a:endParaRPr lang="it-IT" sz="1800" dirty="0">
            <a:solidFill>
              <a:schemeClr val="tx1"/>
            </a:solidFill>
          </a:endParaRPr>
        </a:p>
      </dgm:t>
    </dgm:pt>
    <dgm:pt modelId="{9679A8D6-1FD7-4173-9319-C5957D7205CD}" type="parTrans" cxnId="{623612D8-F911-4EE2-96AC-DE0044708632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0EE509CB-A385-4F21-ADE5-37FBA4B3B5E7}" type="sibTrans" cxnId="{623612D8-F911-4EE2-96AC-DE0044708632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54FA9A9C-1A18-4B6E-8E7E-842993067C5F}" type="pres">
      <dgm:prSet presAssocID="{576444BE-F195-4531-9C19-FCC99D4DCA6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it-IT"/>
        </a:p>
      </dgm:t>
    </dgm:pt>
    <dgm:pt modelId="{B5B0EC07-7D7F-451A-91EC-0B7789E91B26}" type="pres">
      <dgm:prSet presAssocID="{FEB2C257-298D-429B-8002-F8ACCF8A3E0B}" presName="hierRoot1" presStyleCnt="0">
        <dgm:presLayoutVars>
          <dgm:hierBranch val="init"/>
        </dgm:presLayoutVars>
      </dgm:prSet>
      <dgm:spPr/>
      <dgm:t>
        <a:bodyPr/>
        <a:lstStyle/>
        <a:p>
          <a:endParaRPr lang="it-IT"/>
        </a:p>
      </dgm:t>
    </dgm:pt>
    <dgm:pt modelId="{C0DD68AA-68E7-40FF-892E-8AB6CF2E86D1}" type="pres">
      <dgm:prSet presAssocID="{FEB2C257-298D-429B-8002-F8ACCF8A3E0B}" presName="rootComposite1" presStyleCnt="0"/>
      <dgm:spPr/>
      <dgm:t>
        <a:bodyPr/>
        <a:lstStyle/>
        <a:p>
          <a:endParaRPr lang="it-IT"/>
        </a:p>
      </dgm:t>
    </dgm:pt>
    <dgm:pt modelId="{5A29F13F-54F6-463A-B4D5-42D1A5F97526}" type="pres">
      <dgm:prSet presAssocID="{FEB2C257-298D-429B-8002-F8ACCF8A3E0B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6A2C40DE-30D0-4562-80AC-EC7A7DB0540D}" type="pres">
      <dgm:prSet presAssocID="{FEB2C257-298D-429B-8002-F8ACCF8A3E0B}" presName="rootConnector1" presStyleLbl="node1" presStyleIdx="0" presStyleCnt="0"/>
      <dgm:spPr/>
      <dgm:t>
        <a:bodyPr/>
        <a:lstStyle/>
        <a:p>
          <a:endParaRPr lang="it-IT"/>
        </a:p>
      </dgm:t>
    </dgm:pt>
    <dgm:pt modelId="{545E195B-393F-4AE7-8975-1851B0B5164C}" type="pres">
      <dgm:prSet presAssocID="{FEB2C257-298D-429B-8002-F8ACCF8A3E0B}" presName="hierChild2" presStyleCnt="0"/>
      <dgm:spPr/>
      <dgm:t>
        <a:bodyPr/>
        <a:lstStyle/>
        <a:p>
          <a:endParaRPr lang="it-IT"/>
        </a:p>
      </dgm:t>
    </dgm:pt>
    <dgm:pt modelId="{51441BD7-7915-4372-9791-4DEF05C7E058}" type="pres">
      <dgm:prSet presAssocID="{1E50C97E-E6CD-4CD6-A223-5438060BC65D}" presName="Name37" presStyleLbl="parChTrans1D2" presStyleIdx="0" presStyleCnt="3"/>
      <dgm:spPr/>
      <dgm:t>
        <a:bodyPr/>
        <a:lstStyle/>
        <a:p>
          <a:endParaRPr lang="it-IT"/>
        </a:p>
      </dgm:t>
    </dgm:pt>
    <dgm:pt modelId="{E9494DB4-F401-43F4-B572-EC01DDD4053E}" type="pres">
      <dgm:prSet presAssocID="{0BF9A583-8423-42B0-A93A-C5DB7A448A6E}" presName="hierRoot2" presStyleCnt="0">
        <dgm:presLayoutVars>
          <dgm:hierBranch val="init"/>
        </dgm:presLayoutVars>
      </dgm:prSet>
      <dgm:spPr/>
      <dgm:t>
        <a:bodyPr/>
        <a:lstStyle/>
        <a:p>
          <a:endParaRPr lang="it-IT"/>
        </a:p>
      </dgm:t>
    </dgm:pt>
    <dgm:pt modelId="{F277989D-09B4-49C6-9612-250476555536}" type="pres">
      <dgm:prSet presAssocID="{0BF9A583-8423-42B0-A93A-C5DB7A448A6E}" presName="rootComposite" presStyleCnt="0"/>
      <dgm:spPr/>
      <dgm:t>
        <a:bodyPr/>
        <a:lstStyle/>
        <a:p>
          <a:endParaRPr lang="it-IT"/>
        </a:p>
      </dgm:t>
    </dgm:pt>
    <dgm:pt modelId="{0F9E59EE-BA62-45A3-B702-528B147E8A9D}" type="pres">
      <dgm:prSet presAssocID="{0BF9A583-8423-42B0-A93A-C5DB7A448A6E}" presName="rootText" presStyleLbl="node2" presStyleIdx="0" presStyleCnt="3" custScaleY="162369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4BAAC289-A351-478F-AAC7-B2448571F331}" type="pres">
      <dgm:prSet presAssocID="{0BF9A583-8423-42B0-A93A-C5DB7A448A6E}" presName="rootConnector" presStyleLbl="node2" presStyleIdx="0" presStyleCnt="3"/>
      <dgm:spPr/>
      <dgm:t>
        <a:bodyPr/>
        <a:lstStyle/>
        <a:p>
          <a:endParaRPr lang="it-IT"/>
        </a:p>
      </dgm:t>
    </dgm:pt>
    <dgm:pt modelId="{64A8E142-1DF3-4733-8BA6-BBB44587E958}" type="pres">
      <dgm:prSet presAssocID="{0BF9A583-8423-42B0-A93A-C5DB7A448A6E}" presName="hierChild4" presStyleCnt="0"/>
      <dgm:spPr/>
      <dgm:t>
        <a:bodyPr/>
        <a:lstStyle/>
        <a:p>
          <a:endParaRPr lang="it-IT"/>
        </a:p>
      </dgm:t>
    </dgm:pt>
    <dgm:pt modelId="{7246C37E-90F6-47DC-847D-3E757AD38DBB}" type="pres">
      <dgm:prSet presAssocID="{0BF9A583-8423-42B0-A93A-C5DB7A448A6E}" presName="hierChild5" presStyleCnt="0"/>
      <dgm:spPr/>
      <dgm:t>
        <a:bodyPr/>
        <a:lstStyle/>
        <a:p>
          <a:endParaRPr lang="it-IT"/>
        </a:p>
      </dgm:t>
    </dgm:pt>
    <dgm:pt modelId="{1FD6E0D0-6434-4B4B-8B87-0ACF67A0D57B}" type="pres">
      <dgm:prSet presAssocID="{7F647CBF-8E77-4D4D-A2E6-DFCDC3639A77}" presName="Name37" presStyleLbl="parChTrans1D2" presStyleIdx="1" presStyleCnt="3"/>
      <dgm:spPr/>
      <dgm:t>
        <a:bodyPr/>
        <a:lstStyle/>
        <a:p>
          <a:endParaRPr lang="it-IT"/>
        </a:p>
      </dgm:t>
    </dgm:pt>
    <dgm:pt modelId="{6340179E-8CEC-430F-B8F1-7330CBBABDC1}" type="pres">
      <dgm:prSet presAssocID="{E90696D1-CFD7-4327-B509-DA6B5C85DA27}" presName="hierRoot2" presStyleCnt="0">
        <dgm:presLayoutVars>
          <dgm:hierBranch val="init"/>
        </dgm:presLayoutVars>
      </dgm:prSet>
      <dgm:spPr/>
      <dgm:t>
        <a:bodyPr/>
        <a:lstStyle/>
        <a:p>
          <a:endParaRPr lang="it-IT"/>
        </a:p>
      </dgm:t>
    </dgm:pt>
    <dgm:pt modelId="{B403BA8E-FE28-472F-A1B6-B4673695CCCA}" type="pres">
      <dgm:prSet presAssocID="{E90696D1-CFD7-4327-B509-DA6B5C85DA27}" presName="rootComposite" presStyleCnt="0"/>
      <dgm:spPr/>
      <dgm:t>
        <a:bodyPr/>
        <a:lstStyle/>
        <a:p>
          <a:endParaRPr lang="it-IT"/>
        </a:p>
      </dgm:t>
    </dgm:pt>
    <dgm:pt modelId="{1F60F394-886B-4CD3-AEF8-503A58CC8BEA}" type="pres">
      <dgm:prSet presAssocID="{E90696D1-CFD7-4327-B509-DA6B5C85DA27}" presName="rootText" presStyleLbl="node2" presStyleIdx="1" presStyleCnt="3" custScaleY="162369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56DEC43C-FF75-41FF-8A86-7D810E1D8CA6}" type="pres">
      <dgm:prSet presAssocID="{E90696D1-CFD7-4327-B509-DA6B5C85DA27}" presName="rootConnector" presStyleLbl="node2" presStyleIdx="1" presStyleCnt="3"/>
      <dgm:spPr/>
      <dgm:t>
        <a:bodyPr/>
        <a:lstStyle/>
        <a:p>
          <a:endParaRPr lang="it-IT"/>
        </a:p>
      </dgm:t>
    </dgm:pt>
    <dgm:pt modelId="{91CABC77-EF4B-4C26-9D95-9A3EF4318D34}" type="pres">
      <dgm:prSet presAssocID="{E90696D1-CFD7-4327-B509-DA6B5C85DA27}" presName="hierChild4" presStyleCnt="0"/>
      <dgm:spPr/>
      <dgm:t>
        <a:bodyPr/>
        <a:lstStyle/>
        <a:p>
          <a:endParaRPr lang="it-IT"/>
        </a:p>
      </dgm:t>
    </dgm:pt>
    <dgm:pt modelId="{5199764C-4925-4399-AD06-4756B1040221}" type="pres">
      <dgm:prSet presAssocID="{E90696D1-CFD7-4327-B509-DA6B5C85DA27}" presName="hierChild5" presStyleCnt="0"/>
      <dgm:spPr/>
      <dgm:t>
        <a:bodyPr/>
        <a:lstStyle/>
        <a:p>
          <a:endParaRPr lang="it-IT"/>
        </a:p>
      </dgm:t>
    </dgm:pt>
    <dgm:pt modelId="{AEC07853-38E9-45C9-BC31-96D008B565BB}" type="pres">
      <dgm:prSet presAssocID="{9679A8D6-1FD7-4173-9319-C5957D7205CD}" presName="Name37" presStyleLbl="parChTrans1D2" presStyleIdx="2" presStyleCnt="3"/>
      <dgm:spPr/>
      <dgm:t>
        <a:bodyPr/>
        <a:lstStyle/>
        <a:p>
          <a:endParaRPr lang="it-IT"/>
        </a:p>
      </dgm:t>
    </dgm:pt>
    <dgm:pt modelId="{AE52640B-FEB0-4897-9369-E8F28E205FEC}" type="pres">
      <dgm:prSet presAssocID="{A33680D1-2723-40E8-8771-C807DE5716B2}" presName="hierRoot2" presStyleCnt="0">
        <dgm:presLayoutVars>
          <dgm:hierBranch val="init"/>
        </dgm:presLayoutVars>
      </dgm:prSet>
      <dgm:spPr/>
      <dgm:t>
        <a:bodyPr/>
        <a:lstStyle/>
        <a:p>
          <a:endParaRPr lang="it-IT"/>
        </a:p>
      </dgm:t>
    </dgm:pt>
    <dgm:pt modelId="{982936D2-CB02-4B73-A51D-39A7FF58B815}" type="pres">
      <dgm:prSet presAssocID="{A33680D1-2723-40E8-8771-C807DE5716B2}" presName="rootComposite" presStyleCnt="0"/>
      <dgm:spPr/>
      <dgm:t>
        <a:bodyPr/>
        <a:lstStyle/>
        <a:p>
          <a:endParaRPr lang="it-IT"/>
        </a:p>
      </dgm:t>
    </dgm:pt>
    <dgm:pt modelId="{86FBF259-12FC-4E41-8192-0218E82A20BD}" type="pres">
      <dgm:prSet presAssocID="{A33680D1-2723-40E8-8771-C807DE5716B2}" presName="rootText" presStyleLbl="node2" presStyleIdx="2" presStyleCnt="3" custScaleY="162369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DBDA88DC-FF26-4229-AD29-D24605E874B7}" type="pres">
      <dgm:prSet presAssocID="{A33680D1-2723-40E8-8771-C807DE5716B2}" presName="rootConnector" presStyleLbl="node2" presStyleIdx="2" presStyleCnt="3"/>
      <dgm:spPr/>
      <dgm:t>
        <a:bodyPr/>
        <a:lstStyle/>
        <a:p>
          <a:endParaRPr lang="it-IT"/>
        </a:p>
      </dgm:t>
    </dgm:pt>
    <dgm:pt modelId="{542D1479-E8E9-4423-8955-9D0C27BB81C7}" type="pres">
      <dgm:prSet presAssocID="{A33680D1-2723-40E8-8771-C807DE5716B2}" presName="hierChild4" presStyleCnt="0"/>
      <dgm:spPr/>
      <dgm:t>
        <a:bodyPr/>
        <a:lstStyle/>
        <a:p>
          <a:endParaRPr lang="it-IT"/>
        </a:p>
      </dgm:t>
    </dgm:pt>
    <dgm:pt modelId="{F416280F-19E9-427B-B961-D12D89FC5C32}" type="pres">
      <dgm:prSet presAssocID="{A33680D1-2723-40E8-8771-C807DE5716B2}" presName="hierChild5" presStyleCnt="0"/>
      <dgm:spPr/>
      <dgm:t>
        <a:bodyPr/>
        <a:lstStyle/>
        <a:p>
          <a:endParaRPr lang="it-IT"/>
        </a:p>
      </dgm:t>
    </dgm:pt>
    <dgm:pt modelId="{6BA09B90-EB68-41D4-BDBE-B4816B3F60D1}" type="pres">
      <dgm:prSet presAssocID="{FEB2C257-298D-429B-8002-F8ACCF8A3E0B}" presName="hierChild3" presStyleCnt="0"/>
      <dgm:spPr/>
      <dgm:t>
        <a:bodyPr/>
        <a:lstStyle/>
        <a:p>
          <a:endParaRPr lang="it-IT"/>
        </a:p>
      </dgm:t>
    </dgm:pt>
  </dgm:ptLst>
  <dgm:cxnLst>
    <dgm:cxn modelId="{353221BE-D91C-4342-80FC-2513AEC48ECA}" type="presOf" srcId="{576444BE-F195-4531-9C19-FCC99D4DCA6E}" destId="{54FA9A9C-1A18-4B6E-8E7E-842993067C5F}" srcOrd="0" destOrd="0" presId="urn:microsoft.com/office/officeart/2005/8/layout/orgChart1"/>
    <dgm:cxn modelId="{D73D68D8-43CC-45FC-9EB5-BC5FA7C8C988}" type="presOf" srcId="{1E50C97E-E6CD-4CD6-A223-5438060BC65D}" destId="{51441BD7-7915-4372-9791-4DEF05C7E058}" srcOrd="0" destOrd="0" presId="urn:microsoft.com/office/officeart/2005/8/layout/orgChart1"/>
    <dgm:cxn modelId="{5187AC56-78D1-4882-8083-1CB25E945369}" type="presOf" srcId="{9679A8D6-1FD7-4173-9319-C5957D7205CD}" destId="{AEC07853-38E9-45C9-BC31-96D008B565BB}" srcOrd="0" destOrd="0" presId="urn:microsoft.com/office/officeart/2005/8/layout/orgChart1"/>
    <dgm:cxn modelId="{623612D8-F911-4EE2-96AC-DE0044708632}" srcId="{FEB2C257-298D-429B-8002-F8ACCF8A3E0B}" destId="{A33680D1-2723-40E8-8771-C807DE5716B2}" srcOrd="2" destOrd="0" parTransId="{9679A8D6-1FD7-4173-9319-C5957D7205CD}" sibTransId="{0EE509CB-A385-4F21-ADE5-37FBA4B3B5E7}"/>
    <dgm:cxn modelId="{8C31DDD8-7CD4-489A-9E62-40926F31A42F}" type="presOf" srcId="{E90696D1-CFD7-4327-B509-DA6B5C85DA27}" destId="{56DEC43C-FF75-41FF-8A86-7D810E1D8CA6}" srcOrd="1" destOrd="0" presId="urn:microsoft.com/office/officeart/2005/8/layout/orgChart1"/>
    <dgm:cxn modelId="{00AA2300-D2BE-4FC8-8752-2D15C35A52AE}" type="presOf" srcId="{FEB2C257-298D-429B-8002-F8ACCF8A3E0B}" destId="{6A2C40DE-30D0-4562-80AC-EC7A7DB0540D}" srcOrd="1" destOrd="0" presId="urn:microsoft.com/office/officeart/2005/8/layout/orgChart1"/>
    <dgm:cxn modelId="{A8DF3410-73BA-4284-B3B2-4BD479BDB8E3}" type="presOf" srcId="{E90696D1-CFD7-4327-B509-DA6B5C85DA27}" destId="{1F60F394-886B-4CD3-AEF8-503A58CC8BEA}" srcOrd="0" destOrd="0" presId="urn:microsoft.com/office/officeart/2005/8/layout/orgChart1"/>
    <dgm:cxn modelId="{8928A780-3FAF-4233-9620-E0E73F0FD2C1}" srcId="{FEB2C257-298D-429B-8002-F8ACCF8A3E0B}" destId="{E90696D1-CFD7-4327-B509-DA6B5C85DA27}" srcOrd="1" destOrd="0" parTransId="{7F647CBF-8E77-4D4D-A2E6-DFCDC3639A77}" sibTransId="{91272CF6-E0C7-4AE0-A887-CAAC7AECBD1B}"/>
    <dgm:cxn modelId="{585F8819-3780-40C2-864D-F0700B2884B4}" type="presOf" srcId="{0BF9A583-8423-42B0-A93A-C5DB7A448A6E}" destId="{4BAAC289-A351-478F-AAC7-B2448571F331}" srcOrd="1" destOrd="0" presId="urn:microsoft.com/office/officeart/2005/8/layout/orgChart1"/>
    <dgm:cxn modelId="{EBA53F73-DCA1-48DD-9D45-F816DA2E206B}" type="presOf" srcId="{A33680D1-2723-40E8-8771-C807DE5716B2}" destId="{DBDA88DC-FF26-4229-AD29-D24605E874B7}" srcOrd="1" destOrd="0" presId="urn:microsoft.com/office/officeart/2005/8/layout/orgChart1"/>
    <dgm:cxn modelId="{950FD20F-F1AE-453C-B464-3182EA887D0F}" type="presOf" srcId="{A33680D1-2723-40E8-8771-C807DE5716B2}" destId="{86FBF259-12FC-4E41-8192-0218E82A20BD}" srcOrd="0" destOrd="0" presId="urn:microsoft.com/office/officeart/2005/8/layout/orgChart1"/>
    <dgm:cxn modelId="{810D1A96-D8FE-4318-862A-33661D1A1F3E}" srcId="{FEB2C257-298D-429B-8002-F8ACCF8A3E0B}" destId="{0BF9A583-8423-42B0-A93A-C5DB7A448A6E}" srcOrd="0" destOrd="0" parTransId="{1E50C97E-E6CD-4CD6-A223-5438060BC65D}" sibTransId="{DAFA139F-E050-4879-BFEF-F2D5870C3AB0}"/>
    <dgm:cxn modelId="{17C4BEBF-6102-494A-BBDF-054F80559BC2}" type="presOf" srcId="{7F647CBF-8E77-4D4D-A2E6-DFCDC3639A77}" destId="{1FD6E0D0-6434-4B4B-8B87-0ACF67A0D57B}" srcOrd="0" destOrd="0" presId="urn:microsoft.com/office/officeart/2005/8/layout/orgChart1"/>
    <dgm:cxn modelId="{83A6B0EB-A8F8-4AE7-9515-D157D13CDA48}" type="presOf" srcId="{FEB2C257-298D-429B-8002-F8ACCF8A3E0B}" destId="{5A29F13F-54F6-463A-B4D5-42D1A5F97526}" srcOrd="0" destOrd="0" presId="urn:microsoft.com/office/officeart/2005/8/layout/orgChart1"/>
    <dgm:cxn modelId="{84606C75-E401-422C-8021-9A64AA9152A4}" type="presOf" srcId="{0BF9A583-8423-42B0-A93A-C5DB7A448A6E}" destId="{0F9E59EE-BA62-45A3-B702-528B147E8A9D}" srcOrd="0" destOrd="0" presId="urn:microsoft.com/office/officeart/2005/8/layout/orgChart1"/>
    <dgm:cxn modelId="{AB102A0D-72B1-41F3-A2C3-134FF1369D75}" srcId="{576444BE-F195-4531-9C19-FCC99D4DCA6E}" destId="{FEB2C257-298D-429B-8002-F8ACCF8A3E0B}" srcOrd="0" destOrd="0" parTransId="{3180D236-BEB4-4EFE-A5D6-BD2F2D2619D2}" sibTransId="{89738262-39F3-4FBE-ACC2-0370239B5043}"/>
    <dgm:cxn modelId="{A64E7D9E-2C43-464E-90B6-1257745EB326}" type="presParOf" srcId="{54FA9A9C-1A18-4B6E-8E7E-842993067C5F}" destId="{B5B0EC07-7D7F-451A-91EC-0B7789E91B26}" srcOrd="0" destOrd="0" presId="urn:microsoft.com/office/officeart/2005/8/layout/orgChart1"/>
    <dgm:cxn modelId="{192CCE3F-34F7-43FB-B3CF-9A2E64AD9D06}" type="presParOf" srcId="{B5B0EC07-7D7F-451A-91EC-0B7789E91B26}" destId="{C0DD68AA-68E7-40FF-892E-8AB6CF2E86D1}" srcOrd="0" destOrd="0" presId="urn:microsoft.com/office/officeart/2005/8/layout/orgChart1"/>
    <dgm:cxn modelId="{8A4AA612-B51E-4A3C-A89E-0A87451FBA98}" type="presParOf" srcId="{C0DD68AA-68E7-40FF-892E-8AB6CF2E86D1}" destId="{5A29F13F-54F6-463A-B4D5-42D1A5F97526}" srcOrd="0" destOrd="0" presId="urn:microsoft.com/office/officeart/2005/8/layout/orgChart1"/>
    <dgm:cxn modelId="{811876A3-032F-4F2A-9BC2-2A5AD368D6A7}" type="presParOf" srcId="{C0DD68AA-68E7-40FF-892E-8AB6CF2E86D1}" destId="{6A2C40DE-30D0-4562-80AC-EC7A7DB0540D}" srcOrd="1" destOrd="0" presId="urn:microsoft.com/office/officeart/2005/8/layout/orgChart1"/>
    <dgm:cxn modelId="{2DAD7B3F-6315-425B-B9BB-64B876F358FD}" type="presParOf" srcId="{B5B0EC07-7D7F-451A-91EC-0B7789E91B26}" destId="{545E195B-393F-4AE7-8975-1851B0B5164C}" srcOrd="1" destOrd="0" presId="urn:microsoft.com/office/officeart/2005/8/layout/orgChart1"/>
    <dgm:cxn modelId="{BF4F30DB-9541-4FE5-995E-D8AB2AC79EF5}" type="presParOf" srcId="{545E195B-393F-4AE7-8975-1851B0B5164C}" destId="{51441BD7-7915-4372-9791-4DEF05C7E058}" srcOrd="0" destOrd="0" presId="urn:microsoft.com/office/officeart/2005/8/layout/orgChart1"/>
    <dgm:cxn modelId="{4F04C45B-A516-4145-B8F8-7F50F83C4154}" type="presParOf" srcId="{545E195B-393F-4AE7-8975-1851B0B5164C}" destId="{E9494DB4-F401-43F4-B572-EC01DDD4053E}" srcOrd="1" destOrd="0" presId="urn:microsoft.com/office/officeart/2005/8/layout/orgChart1"/>
    <dgm:cxn modelId="{2640887C-5F8B-4019-AF95-5278A9D93C05}" type="presParOf" srcId="{E9494DB4-F401-43F4-B572-EC01DDD4053E}" destId="{F277989D-09B4-49C6-9612-250476555536}" srcOrd="0" destOrd="0" presId="urn:microsoft.com/office/officeart/2005/8/layout/orgChart1"/>
    <dgm:cxn modelId="{279911C7-541E-40A3-9F49-96F7FF9A82F7}" type="presParOf" srcId="{F277989D-09B4-49C6-9612-250476555536}" destId="{0F9E59EE-BA62-45A3-B702-528B147E8A9D}" srcOrd="0" destOrd="0" presId="urn:microsoft.com/office/officeart/2005/8/layout/orgChart1"/>
    <dgm:cxn modelId="{9BF658A9-7EF6-4FD8-BD95-BBA0AC6D264A}" type="presParOf" srcId="{F277989D-09B4-49C6-9612-250476555536}" destId="{4BAAC289-A351-478F-AAC7-B2448571F331}" srcOrd="1" destOrd="0" presId="urn:microsoft.com/office/officeart/2005/8/layout/orgChart1"/>
    <dgm:cxn modelId="{73B70D19-B383-4ECF-B0DE-B43E33397906}" type="presParOf" srcId="{E9494DB4-F401-43F4-B572-EC01DDD4053E}" destId="{64A8E142-1DF3-4733-8BA6-BBB44587E958}" srcOrd="1" destOrd="0" presId="urn:microsoft.com/office/officeart/2005/8/layout/orgChart1"/>
    <dgm:cxn modelId="{3FA4A17D-7210-4003-93DF-7F31BD30E638}" type="presParOf" srcId="{E9494DB4-F401-43F4-B572-EC01DDD4053E}" destId="{7246C37E-90F6-47DC-847D-3E757AD38DBB}" srcOrd="2" destOrd="0" presId="urn:microsoft.com/office/officeart/2005/8/layout/orgChart1"/>
    <dgm:cxn modelId="{B431692B-A165-4C46-A5C0-26145D6AE460}" type="presParOf" srcId="{545E195B-393F-4AE7-8975-1851B0B5164C}" destId="{1FD6E0D0-6434-4B4B-8B87-0ACF67A0D57B}" srcOrd="2" destOrd="0" presId="urn:microsoft.com/office/officeart/2005/8/layout/orgChart1"/>
    <dgm:cxn modelId="{50967D5E-E108-4D95-BE16-8EC9889E4AFC}" type="presParOf" srcId="{545E195B-393F-4AE7-8975-1851B0B5164C}" destId="{6340179E-8CEC-430F-B8F1-7330CBBABDC1}" srcOrd="3" destOrd="0" presId="urn:microsoft.com/office/officeart/2005/8/layout/orgChart1"/>
    <dgm:cxn modelId="{FE39D2A1-BE3C-4744-8B5D-9D906025F080}" type="presParOf" srcId="{6340179E-8CEC-430F-B8F1-7330CBBABDC1}" destId="{B403BA8E-FE28-472F-A1B6-B4673695CCCA}" srcOrd="0" destOrd="0" presId="urn:microsoft.com/office/officeart/2005/8/layout/orgChart1"/>
    <dgm:cxn modelId="{5CB95EFB-7E33-437D-ACC7-FE646E7CF952}" type="presParOf" srcId="{B403BA8E-FE28-472F-A1B6-B4673695CCCA}" destId="{1F60F394-886B-4CD3-AEF8-503A58CC8BEA}" srcOrd="0" destOrd="0" presId="urn:microsoft.com/office/officeart/2005/8/layout/orgChart1"/>
    <dgm:cxn modelId="{8B66D00C-A24E-4ABB-97BD-9DA06E5C544B}" type="presParOf" srcId="{B403BA8E-FE28-472F-A1B6-B4673695CCCA}" destId="{56DEC43C-FF75-41FF-8A86-7D810E1D8CA6}" srcOrd="1" destOrd="0" presId="urn:microsoft.com/office/officeart/2005/8/layout/orgChart1"/>
    <dgm:cxn modelId="{714287DA-4B4F-4C80-B0B4-4E3106913291}" type="presParOf" srcId="{6340179E-8CEC-430F-B8F1-7330CBBABDC1}" destId="{91CABC77-EF4B-4C26-9D95-9A3EF4318D34}" srcOrd="1" destOrd="0" presId="urn:microsoft.com/office/officeart/2005/8/layout/orgChart1"/>
    <dgm:cxn modelId="{A4FAC463-3F73-4495-844C-34F91493E67B}" type="presParOf" srcId="{6340179E-8CEC-430F-B8F1-7330CBBABDC1}" destId="{5199764C-4925-4399-AD06-4756B1040221}" srcOrd="2" destOrd="0" presId="urn:microsoft.com/office/officeart/2005/8/layout/orgChart1"/>
    <dgm:cxn modelId="{FEF53942-C729-4867-813D-E5F0F8CCC582}" type="presParOf" srcId="{545E195B-393F-4AE7-8975-1851B0B5164C}" destId="{AEC07853-38E9-45C9-BC31-96D008B565BB}" srcOrd="4" destOrd="0" presId="urn:microsoft.com/office/officeart/2005/8/layout/orgChart1"/>
    <dgm:cxn modelId="{664AA8F4-93D7-4BDC-8998-F87399419402}" type="presParOf" srcId="{545E195B-393F-4AE7-8975-1851B0B5164C}" destId="{AE52640B-FEB0-4897-9369-E8F28E205FEC}" srcOrd="5" destOrd="0" presId="urn:microsoft.com/office/officeart/2005/8/layout/orgChart1"/>
    <dgm:cxn modelId="{2BF1BA0D-AFEB-4A6C-94E1-0E6A4F17A8B3}" type="presParOf" srcId="{AE52640B-FEB0-4897-9369-E8F28E205FEC}" destId="{982936D2-CB02-4B73-A51D-39A7FF58B815}" srcOrd="0" destOrd="0" presId="urn:microsoft.com/office/officeart/2005/8/layout/orgChart1"/>
    <dgm:cxn modelId="{F14978A0-6381-49EA-8CBD-CB212E029371}" type="presParOf" srcId="{982936D2-CB02-4B73-A51D-39A7FF58B815}" destId="{86FBF259-12FC-4E41-8192-0218E82A20BD}" srcOrd="0" destOrd="0" presId="urn:microsoft.com/office/officeart/2005/8/layout/orgChart1"/>
    <dgm:cxn modelId="{CBC783B5-1736-449A-921A-5991B2C777AA}" type="presParOf" srcId="{982936D2-CB02-4B73-A51D-39A7FF58B815}" destId="{DBDA88DC-FF26-4229-AD29-D24605E874B7}" srcOrd="1" destOrd="0" presId="urn:microsoft.com/office/officeart/2005/8/layout/orgChart1"/>
    <dgm:cxn modelId="{05D9FCAF-B448-4ED4-A038-E383A82745DF}" type="presParOf" srcId="{AE52640B-FEB0-4897-9369-E8F28E205FEC}" destId="{542D1479-E8E9-4423-8955-9D0C27BB81C7}" srcOrd="1" destOrd="0" presId="urn:microsoft.com/office/officeart/2005/8/layout/orgChart1"/>
    <dgm:cxn modelId="{74226E60-277C-45B3-B8DF-288175DEC55C}" type="presParOf" srcId="{AE52640B-FEB0-4897-9369-E8F28E205FEC}" destId="{F416280F-19E9-427B-B961-D12D89FC5C32}" srcOrd="2" destOrd="0" presId="urn:microsoft.com/office/officeart/2005/8/layout/orgChart1"/>
    <dgm:cxn modelId="{D16C6011-386E-41C7-8296-B47D7EE88F31}" type="presParOf" srcId="{B5B0EC07-7D7F-451A-91EC-0B7789E91B26}" destId="{6BA09B90-EB68-41D4-BDBE-B4816B3F60D1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0B876FD-C917-4A82-BBE2-B9229D9CC4D9}" type="doc">
      <dgm:prSet loTypeId="urn:microsoft.com/office/officeart/2005/8/layout/hList3" loCatId="list" qsTypeId="urn:microsoft.com/office/officeart/2005/8/quickstyle/simple3" qsCatId="simple" csTypeId="urn:microsoft.com/office/officeart/2005/8/colors/colorful1" csCatId="colorful"/>
      <dgm:spPr/>
      <dgm:t>
        <a:bodyPr/>
        <a:lstStyle/>
        <a:p>
          <a:endParaRPr lang="it-IT"/>
        </a:p>
      </dgm:t>
    </dgm:pt>
    <dgm:pt modelId="{8CC3FCA9-915D-4FC7-BF0E-CECDC6280D94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Dipende dai diversi stili di indagine. </a:t>
          </a:r>
          <a:endParaRPr lang="it-IT">
            <a:solidFill>
              <a:schemeClr val="tx1"/>
            </a:solidFill>
          </a:endParaRPr>
        </a:p>
      </dgm:t>
    </dgm:pt>
    <dgm:pt modelId="{B8DB9D4F-FB48-4A3B-92CB-6A1439D3E6EE}" type="parTrans" cxnId="{C7B78653-455A-4BA0-B386-F48FA2EF8E00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6A5721E3-9F71-457D-BE48-758456FFA387}" type="sibTrans" cxnId="{C7B78653-455A-4BA0-B386-F48FA2EF8E00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97CC4A4-DCD8-4D73-8940-A6BC7695DC6C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In </a:t>
          </a:r>
          <a:r>
            <a:rPr lang="it-IT" b="1" smtClean="0">
              <a:solidFill>
                <a:schemeClr val="tx1"/>
              </a:solidFill>
            </a:rPr>
            <a:t>inchieste ed esperimenti  </a:t>
          </a:r>
          <a:r>
            <a:rPr lang="it-IT" smtClean="0">
              <a:solidFill>
                <a:schemeClr val="tx1"/>
              </a:solidFill>
            </a:rPr>
            <a:t>le </a:t>
          </a:r>
          <a:r>
            <a:rPr lang="it-IT" b="1" smtClean="0">
              <a:solidFill>
                <a:schemeClr val="tx1"/>
              </a:solidFill>
            </a:rPr>
            <a:t>variabili </a:t>
          </a:r>
          <a:r>
            <a:rPr lang="it-IT" smtClean="0">
              <a:solidFill>
                <a:schemeClr val="tx1"/>
              </a:solidFill>
            </a:rPr>
            <a:t>devono essere </a:t>
          </a:r>
          <a:r>
            <a:rPr lang="it-IT" b="1" smtClean="0">
              <a:solidFill>
                <a:schemeClr val="tx1"/>
              </a:solidFill>
            </a:rPr>
            <a:t>accuratamente specificate </a:t>
          </a:r>
          <a:r>
            <a:rPr lang="it-IT" smtClean="0">
              <a:solidFill>
                <a:schemeClr val="tx1"/>
              </a:solidFill>
            </a:rPr>
            <a:t>prima del lavoro di campo e ciò implica un grado molto elevato di </a:t>
          </a:r>
          <a:r>
            <a:rPr lang="it-IT" b="1" smtClean="0">
              <a:solidFill>
                <a:schemeClr val="tx1"/>
              </a:solidFill>
            </a:rPr>
            <a:t>strutturazione del processo di raccolta </a:t>
          </a:r>
          <a:r>
            <a:rPr lang="it-IT" smtClean="0">
              <a:solidFill>
                <a:schemeClr val="tx1"/>
              </a:solidFill>
            </a:rPr>
            <a:t>delle informazioni, per quanto riguarda sia ciò che deve essere raccolto e registrato, sia i vincoli che vengono posti alla risposta dei soggetti coinvolti nell’indagine o nell’esperimento. </a:t>
          </a:r>
          <a:endParaRPr lang="it-IT" dirty="0">
            <a:solidFill>
              <a:schemeClr val="tx1"/>
            </a:solidFill>
          </a:endParaRPr>
        </a:p>
      </dgm:t>
    </dgm:pt>
    <dgm:pt modelId="{422E9C0F-F9AB-47A1-B07C-0493B5154FB6}" type="parTrans" cxnId="{D02157D2-AE6A-4842-8276-CD72670B0F20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3C11C42D-54A5-4A9D-B8FC-7553DBAE9960}" type="sibTrans" cxnId="{D02157D2-AE6A-4842-8276-CD72670B0F20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DEF631CD-94F7-4B79-88B3-F18F200A86AB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Nella </a:t>
          </a:r>
          <a:r>
            <a:rPr lang="it-IT" b="1" smtClean="0">
              <a:solidFill>
                <a:schemeClr val="tx1"/>
              </a:solidFill>
            </a:rPr>
            <a:t>ricerca etnografica </a:t>
          </a:r>
          <a:r>
            <a:rPr lang="it-IT" smtClean="0">
              <a:solidFill>
                <a:schemeClr val="tx1"/>
              </a:solidFill>
            </a:rPr>
            <a:t>il grado di </a:t>
          </a:r>
          <a:r>
            <a:rPr lang="it-IT" b="1" smtClean="0">
              <a:solidFill>
                <a:schemeClr val="tx1"/>
              </a:solidFill>
            </a:rPr>
            <a:t>strutturazione</a:t>
          </a:r>
          <a:r>
            <a:rPr lang="it-IT" smtClean="0">
              <a:solidFill>
                <a:schemeClr val="tx1"/>
              </a:solidFill>
            </a:rPr>
            <a:t> preliminare del processo di raccolta è piuttosto </a:t>
          </a:r>
          <a:r>
            <a:rPr lang="it-IT" b="1" smtClean="0">
              <a:solidFill>
                <a:schemeClr val="tx1"/>
              </a:solidFill>
            </a:rPr>
            <a:t>debole</a:t>
          </a:r>
          <a:r>
            <a:rPr lang="it-IT" smtClean="0">
              <a:solidFill>
                <a:schemeClr val="tx1"/>
              </a:solidFill>
            </a:rPr>
            <a:t>, e la definizione delle variabili e del materiale da raccogliere si costruisce nel </a:t>
          </a:r>
          <a:r>
            <a:rPr lang="it-IT" b="1" smtClean="0">
              <a:solidFill>
                <a:schemeClr val="tx1"/>
              </a:solidFill>
            </a:rPr>
            <a:t>processo di interazione </a:t>
          </a:r>
          <a:r>
            <a:rPr lang="it-IT" smtClean="0">
              <a:solidFill>
                <a:schemeClr val="tx1"/>
              </a:solidFill>
            </a:rPr>
            <a:t>tra </a:t>
          </a:r>
          <a:r>
            <a:rPr lang="it-IT" b="1" smtClean="0">
              <a:solidFill>
                <a:schemeClr val="tx1"/>
              </a:solidFill>
            </a:rPr>
            <a:t>ricercatore e attori sociali</a:t>
          </a:r>
          <a:r>
            <a:rPr lang="it-IT" smtClean="0">
              <a:solidFill>
                <a:schemeClr val="tx1"/>
              </a:solidFill>
            </a:rPr>
            <a:t>.</a:t>
          </a:r>
          <a:endParaRPr lang="it-IT" dirty="0">
            <a:solidFill>
              <a:schemeClr val="tx1"/>
            </a:solidFill>
          </a:endParaRPr>
        </a:p>
      </dgm:t>
    </dgm:pt>
    <dgm:pt modelId="{CA41A5D7-7481-4503-AE75-91653A3DC561}" type="parTrans" cxnId="{33B9B8CA-A9EF-42B3-ACE2-F65555C9FAC6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C596633F-3580-4126-AE1E-8562AEC73D13}" type="sibTrans" cxnId="{33B9B8CA-A9EF-42B3-ACE2-F65555C9FAC6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2D184FF8-BB58-4853-9395-C938FE367BB4}" type="pres">
      <dgm:prSet presAssocID="{70B876FD-C917-4A82-BBE2-B9229D9CC4D9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DF779AF8-9752-4679-BE9E-695F819773E2}" type="pres">
      <dgm:prSet presAssocID="{8CC3FCA9-915D-4FC7-BF0E-CECDC6280D94}" presName="roof" presStyleLbl="dkBgShp" presStyleIdx="0" presStyleCnt="2"/>
      <dgm:spPr/>
      <dgm:t>
        <a:bodyPr/>
        <a:lstStyle/>
        <a:p>
          <a:endParaRPr lang="it-IT"/>
        </a:p>
      </dgm:t>
    </dgm:pt>
    <dgm:pt modelId="{DEA45EB1-9B19-40DA-A43E-D5C83E627665}" type="pres">
      <dgm:prSet presAssocID="{8CC3FCA9-915D-4FC7-BF0E-CECDC6280D94}" presName="pillars" presStyleCnt="0"/>
      <dgm:spPr/>
      <dgm:t>
        <a:bodyPr/>
        <a:lstStyle/>
        <a:p>
          <a:endParaRPr lang="it-IT"/>
        </a:p>
      </dgm:t>
    </dgm:pt>
    <dgm:pt modelId="{EACA7AC9-96B6-4294-9491-3EB1B06AAC22}" type="pres">
      <dgm:prSet presAssocID="{8CC3FCA9-915D-4FC7-BF0E-CECDC6280D94}" presName="pillar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136A87FE-3575-4D78-90F8-B0E2800400DF}" type="pres">
      <dgm:prSet presAssocID="{DEF631CD-94F7-4B79-88B3-F18F200A86AB}" presName="pillarX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4E6D135A-9A3D-4F2C-80A3-6DA3D0CA40E2}" type="pres">
      <dgm:prSet presAssocID="{8CC3FCA9-915D-4FC7-BF0E-CECDC6280D94}" presName="base" presStyleLbl="dkBgShp" presStyleIdx="1" presStyleCnt="2"/>
      <dgm:spPr/>
      <dgm:t>
        <a:bodyPr/>
        <a:lstStyle/>
        <a:p>
          <a:endParaRPr lang="it-IT"/>
        </a:p>
      </dgm:t>
    </dgm:pt>
  </dgm:ptLst>
  <dgm:cxnLst>
    <dgm:cxn modelId="{4D5CD0BE-10B4-4140-B389-A6CB2658340B}" type="presOf" srcId="{70B876FD-C917-4A82-BBE2-B9229D9CC4D9}" destId="{2D184FF8-BB58-4853-9395-C938FE367BB4}" srcOrd="0" destOrd="0" presId="urn:microsoft.com/office/officeart/2005/8/layout/hList3"/>
    <dgm:cxn modelId="{D02157D2-AE6A-4842-8276-CD72670B0F20}" srcId="{8CC3FCA9-915D-4FC7-BF0E-CECDC6280D94}" destId="{497CC4A4-DCD8-4D73-8940-A6BC7695DC6C}" srcOrd="0" destOrd="0" parTransId="{422E9C0F-F9AB-47A1-B07C-0493B5154FB6}" sibTransId="{3C11C42D-54A5-4A9D-B8FC-7553DBAE9960}"/>
    <dgm:cxn modelId="{21045E96-DA7F-4E7A-BBE4-AD9B298BBDD3}" type="presOf" srcId="{8CC3FCA9-915D-4FC7-BF0E-CECDC6280D94}" destId="{DF779AF8-9752-4679-BE9E-695F819773E2}" srcOrd="0" destOrd="0" presId="urn:microsoft.com/office/officeart/2005/8/layout/hList3"/>
    <dgm:cxn modelId="{F6920446-6FF9-41F4-B2C1-CB9E1E5524FB}" type="presOf" srcId="{DEF631CD-94F7-4B79-88B3-F18F200A86AB}" destId="{136A87FE-3575-4D78-90F8-B0E2800400DF}" srcOrd="0" destOrd="0" presId="urn:microsoft.com/office/officeart/2005/8/layout/hList3"/>
    <dgm:cxn modelId="{944124E0-0859-41D3-975B-BDCEBA26FCB8}" type="presOf" srcId="{497CC4A4-DCD8-4D73-8940-A6BC7695DC6C}" destId="{EACA7AC9-96B6-4294-9491-3EB1B06AAC22}" srcOrd="0" destOrd="0" presId="urn:microsoft.com/office/officeart/2005/8/layout/hList3"/>
    <dgm:cxn modelId="{C7B78653-455A-4BA0-B386-F48FA2EF8E00}" srcId="{70B876FD-C917-4A82-BBE2-B9229D9CC4D9}" destId="{8CC3FCA9-915D-4FC7-BF0E-CECDC6280D94}" srcOrd="0" destOrd="0" parTransId="{B8DB9D4F-FB48-4A3B-92CB-6A1439D3E6EE}" sibTransId="{6A5721E3-9F71-457D-BE48-758456FFA387}"/>
    <dgm:cxn modelId="{33B9B8CA-A9EF-42B3-ACE2-F65555C9FAC6}" srcId="{8CC3FCA9-915D-4FC7-BF0E-CECDC6280D94}" destId="{DEF631CD-94F7-4B79-88B3-F18F200A86AB}" srcOrd="1" destOrd="0" parTransId="{CA41A5D7-7481-4503-AE75-91653A3DC561}" sibTransId="{C596633F-3580-4126-AE1E-8562AEC73D13}"/>
    <dgm:cxn modelId="{81EC558E-0792-45A1-AE88-E28F25E911D5}" type="presParOf" srcId="{2D184FF8-BB58-4853-9395-C938FE367BB4}" destId="{DF779AF8-9752-4679-BE9E-695F819773E2}" srcOrd="0" destOrd="0" presId="urn:microsoft.com/office/officeart/2005/8/layout/hList3"/>
    <dgm:cxn modelId="{D3E9D84B-082C-4481-8659-7773F3908F0D}" type="presParOf" srcId="{2D184FF8-BB58-4853-9395-C938FE367BB4}" destId="{DEA45EB1-9B19-40DA-A43E-D5C83E627665}" srcOrd="1" destOrd="0" presId="urn:microsoft.com/office/officeart/2005/8/layout/hList3"/>
    <dgm:cxn modelId="{27C3837F-220A-486F-B2D1-3DDAAF407EA9}" type="presParOf" srcId="{DEA45EB1-9B19-40DA-A43E-D5C83E627665}" destId="{EACA7AC9-96B6-4294-9491-3EB1B06AAC22}" srcOrd="0" destOrd="0" presId="urn:microsoft.com/office/officeart/2005/8/layout/hList3"/>
    <dgm:cxn modelId="{3585581D-275F-4844-B224-CAFEBA0F7BFA}" type="presParOf" srcId="{DEA45EB1-9B19-40DA-A43E-D5C83E627665}" destId="{136A87FE-3575-4D78-90F8-B0E2800400DF}" srcOrd="1" destOrd="0" presId="urn:microsoft.com/office/officeart/2005/8/layout/hList3"/>
    <dgm:cxn modelId="{B1E035AE-F527-4299-87A3-DDB108564C52}" type="presParOf" srcId="{2D184FF8-BB58-4853-9395-C938FE367BB4}" destId="{4E6D135A-9A3D-4F2C-80A3-6DA3D0CA40E2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254794E-9295-495B-957C-402E76BD581F}" type="doc">
      <dgm:prSet loTypeId="urn:microsoft.com/office/officeart/2005/8/layout/hList7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04C28BEE-95F9-4CB7-A90A-A8A10CBE785C}">
      <dgm:prSet custT="1"/>
      <dgm:spPr/>
      <dgm:t>
        <a:bodyPr/>
        <a:lstStyle/>
        <a:p>
          <a:pPr rtl="0"/>
          <a:r>
            <a:rPr lang="it-IT" sz="1400" b="1" smtClean="0">
              <a:solidFill>
                <a:schemeClr val="tx1"/>
              </a:solidFill>
            </a:rPr>
            <a:t>Esperimenti</a:t>
          </a:r>
          <a:r>
            <a:rPr lang="it-IT" sz="1400" smtClean="0">
              <a:solidFill>
                <a:schemeClr val="tx1"/>
              </a:solidFill>
            </a:rPr>
            <a:t>: </a:t>
          </a:r>
        </a:p>
        <a:p>
          <a:pPr rtl="0"/>
          <a:r>
            <a:rPr lang="it-IT" sz="1400" smtClean="0">
              <a:solidFill>
                <a:schemeClr val="tx1"/>
              </a:solidFill>
            </a:rPr>
            <a:t>estrema formalizzazione, impossibilità di «cambi di rotta», ricerca di oggettività tipica dell’approccio neopositivista, azzeramento del ruolo del ricercatore e della sua influenza sui risultati.</a:t>
          </a:r>
          <a:endParaRPr lang="it-IT" sz="1400" dirty="0">
            <a:solidFill>
              <a:schemeClr val="tx1"/>
            </a:solidFill>
          </a:endParaRPr>
        </a:p>
      </dgm:t>
    </dgm:pt>
    <dgm:pt modelId="{B5FB57B9-ED03-4CBA-9891-0005A47B26B9}" type="parTrans" cxnId="{D3BF229B-28E6-44C9-A72A-432DEDE445B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C69D1C11-D77E-4730-B776-771BA15863B9}" type="sibTrans" cxnId="{D3BF229B-28E6-44C9-A72A-432DEDE445B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BF8EA0C9-4979-43CB-B81C-AA5087E0747B}">
      <dgm:prSet custT="1"/>
      <dgm:spPr/>
      <dgm:t>
        <a:bodyPr/>
        <a:lstStyle/>
        <a:p>
          <a:pPr rtl="0"/>
          <a:r>
            <a:rPr lang="it-IT" sz="1400" b="1" smtClean="0">
              <a:solidFill>
                <a:schemeClr val="tx1"/>
              </a:solidFill>
            </a:rPr>
            <a:t>Inchiesta</a:t>
          </a:r>
          <a:r>
            <a:rPr lang="it-IT" sz="1400" smtClean="0">
              <a:solidFill>
                <a:schemeClr val="tx1"/>
              </a:solidFill>
            </a:rPr>
            <a:t>:</a:t>
          </a:r>
        </a:p>
        <a:p>
          <a:pPr rtl="0"/>
          <a:r>
            <a:rPr lang="it-IT" sz="1400" smtClean="0">
              <a:solidFill>
                <a:schemeClr val="tx1"/>
              </a:solidFill>
            </a:rPr>
            <a:t>i soggetti vengono interrogati con uno strumento standardizzato, il questionario, l’interazione tra ricercatore e soggetto studiato è limitata alla situazione di intervista, elevata strutturazione di variabili e modalità di risposta che garantiscano un’oggettività legata a validità ed attendibilità delle procedure di definizione operativa.</a:t>
          </a:r>
          <a:endParaRPr lang="it-IT" sz="1400" dirty="0">
            <a:solidFill>
              <a:schemeClr val="tx1"/>
            </a:solidFill>
          </a:endParaRPr>
        </a:p>
      </dgm:t>
    </dgm:pt>
    <dgm:pt modelId="{F0F2E766-38BF-4650-A8DB-FAFA5E2DEAB9}" type="parTrans" cxnId="{EF761312-A6EE-42A0-94FD-2EE6A68F55B1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AFBFF31D-21F4-4F8B-B376-B1A04D228CC4}" type="sibTrans" cxnId="{EF761312-A6EE-42A0-94FD-2EE6A68F55B1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7FF6C9FE-8846-4DC2-A5EE-03BC36C9438C}">
      <dgm:prSet custT="1"/>
      <dgm:spPr/>
      <dgm:t>
        <a:bodyPr/>
        <a:lstStyle/>
        <a:p>
          <a:pPr rtl="0"/>
          <a:r>
            <a:rPr lang="it-IT" sz="1400" b="1" smtClean="0">
              <a:solidFill>
                <a:schemeClr val="tx1"/>
              </a:solidFill>
            </a:rPr>
            <a:t>Stile etnografico</a:t>
          </a:r>
          <a:r>
            <a:rPr lang="it-IT" sz="1400" smtClean="0">
              <a:solidFill>
                <a:schemeClr val="tx1"/>
              </a:solidFill>
            </a:rPr>
            <a:t>: </a:t>
          </a:r>
        </a:p>
        <a:p>
          <a:pPr rtl="0"/>
          <a:r>
            <a:rPr lang="it-IT" sz="1400" smtClean="0">
              <a:solidFill>
                <a:schemeClr val="tx1"/>
              </a:solidFill>
            </a:rPr>
            <a:t>contatto diretta tra ricercatore e attori sociali oggetto di studio entrando a far parte del loro contesto e partecipando attivamente alle loro interazioni, il ricercatore divine parte integrante della costruzione dei dati empirici in un approccio interpretativista e nell’ottica dell’osservazione partecipante.</a:t>
          </a:r>
          <a:endParaRPr lang="it-IT" sz="1400" dirty="0">
            <a:solidFill>
              <a:schemeClr val="tx1"/>
            </a:solidFill>
          </a:endParaRPr>
        </a:p>
      </dgm:t>
    </dgm:pt>
    <dgm:pt modelId="{A5FC00E3-CA82-4754-B93C-86B5DBDAE6E2}" type="parTrans" cxnId="{A9A49BF9-193D-4232-BD1D-383C8BFC7503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6087F752-5AF9-474A-8017-F4D8FDFF2F0D}" type="sibTrans" cxnId="{A9A49BF9-193D-4232-BD1D-383C8BFC7503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7FA2096-B6BA-42DA-AD96-A1FF2396F2E3}" type="pres">
      <dgm:prSet presAssocID="{4254794E-9295-495B-957C-402E76BD581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5A2D873B-93D5-4BC7-BE5B-4FB08B2854AD}" type="pres">
      <dgm:prSet presAssocID="{4254794E-9295-495B-957C-402E76BD581F}" presName="fgShape" presStyleLbl="fgShp" presStyleIdx="0" presStyleCnt="1" custScaleY="80754" custLinFactNeighborX="144" custLinFactNeighborY="27484"/>
      <dgm:spPr/>
    </dgm:pt>
    <dgm:pt modelId="{16FAA67A-F9FE-4A70-8465-E4217651FB46}" type="pres">
      <dgm:prSet presAssocID="{4254794E-9295-495B-957C-402E76BD581F}" presName="linComp" presStyleCnt="0"/>
      <dgm:spPr/>
    </dgm:pt>
    <dgm:pt modelId="{C3091D79-A7E8-4EF2-B524-FF1E5D9A2715}" type="pres">
      <dgm:prSet presAssocID="{04C28BEE-95F9-4CB7-A90A-A8A10CBE785C}" presName="compNode" presStyleCnt="0"/>
      <dgm:spPr/>
    </dgm:pt>
    <dgm:pt modelId="{8FE96F7B-CB7B-441F-AAE2-EED6C55BBF11}" type="pres">
      <dgm:prSet presAssocID="{04C28BEE-95F9-4CB7-A90A-A8A10CBE785C}" presName="bkgdShape" presStyleLbl="node1" presStyleIdx="0" presStyleCnt="3"/>
      <dgm:spPr/>
      <dgm:t>
        <a:bodyPr/>
        <a:lstStyle/>
        <a:p>
          <a:endParaRPr lang="it-IT"/>
        </a:p>
      </dgm:t>
    </dgm:pt>
    <dgm:pt modelId="{BBA2036F-72E1-4E6C-B3CF-6B1698AA54DB}" type="pres">
      <dgm:prSet presAssocID="{04C28BEE-95F9-4CB7-A90A-A8A10CBE785C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16F98F02-C85D-4E3A-B61B-198980602A0D}" type="pres">
      <dgm:prSet presAssocID="{04C28BEE-95F9-4CB7-A90A-A8A10CBE785C}" presName="invisiNode" presStyleLbl="node1" presStyleIdx="0" presStyleCnt="3"/>
      <dgm:spPr/>
    </dgm:pt>
    <dgm:pt modelId="{B2E297F1-B02F-4564-A38A-63094AE84812}" type="pres">
      <dgm:prSet presAssocID="{04C28BEE-95F9-4CB7-A90A-A8A10CBE785C}" presName="imagNode" presStyleLbl="fgImgPlace1" presStyleIdx="0" presStyleCnt="3" custScaleX="62520" custScaleY="55580" custLinFactNeighborX="-6170" custLinFactNeighborY="-16569"/>
      <dgm:spPr>
        <a:blipFill>
          <a:blip xmlns:r="http://schemas.openxmlformats.org/officeDocument/2006/relationships" r:embed="rId1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  <dgm:t>
        <a:bodyPr/>
        <a:lstStyle/>
        <a:p>
          <a:endParaRPr lang="it-IT"/>
        </a:p>
      </dgm:t>
    </dgm:pt>
    <dgm:pt modelId="{5C883BDD-72AE-41F4-AE83-038111286BDA}" type="pres">
      <dgm:prSet presAssocID="{C69D1C11-D77E-4730-B776-771BA15863B9}" presName="sibTrans" presStyleLbl="sibTrans2D1" presStyleIdx="0" presStyleCnt="0"/>
      <dgm:spPr/>
      <dgm:t>
        <a:bodyPr/>
        <a:lstStyle/>
        <a:p>
          <a:endParaRPr lang="it-IT"/>
        </a:p>
      </dgm:t>
    </dgm:pt>
    <dgm:pt modelId="{C06C90E9-E89F-44E9-8FDC-2793606FE9E7}" type="pres">
      <dgm:prSet presAssocID="{BF8EA0C9-4979-43CB-B81C-AA5087E0747B}" presName="compNode" presStyleCnt="0"/>
      <dgm:spPr/>
    </dgm:pt>
    <dgm:pt modelId="{6BDEFE53-95D8-442E-98C3-CD566E0B1211}" type="pres">
      <dgm:prSet presAssocID="{BF8EA0C9-4979-43CB-B81C-AA5087E0747B}" presName="bkgdShape" presStyleLbl="node1" presStyleIdx="1" presStyleCnt="3"/>
      <dgm:spPr/>
      <dgm:t>
        <a:bodyPr/>
        <a:lstStyle/>
        <a:p>
          <a:endParaRPr lang="it-IT"/>
        </a:p>
      </dgm:t>
    </dgm:pt>
    <dgm:pt modelId="{9562247F-E0D4-4C15-929F-C37FF8C44F30}" type="pres">
      <dgm:prSet presAssocID="{BF8EA0C9-4979-43CB-B81C-AA5087E0747B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4A07E63A-8E21-4EE6-9FD3-92E3FBD9420D}" type="pres">
      <dgm:prSet presAssocID="{BF8EA0C9-4979-43CB-B81C-AA5087E0747B}" presName="invisiNode" presStyleLbl="node1" presStyleIdx="1" presStyleCnt="3"/>
      <dgm:spPr/>
    </dgm:pt>
    <dgm:pt modelId="{620CDE4F-6D54-4B8A-8AFD-B0F77DFD7BB4}" type="pres">
      <dgm:prSet presAssocID="{BF8EA0C9-4979-43CB-B81C-AA5087E0747B}" presName="imagNode" presStyleLbl="fgImgPlace1" presStyleIdx="1" presStyleCnt="3" custScaleX="62520" custScaleY="55580" custLinFactNeighborX="-6170" custLinFactNeighborY="-16569"/>
      <dgm:spPr>
        <a:blipFill rotWithShape="1">
          <a:blip xmlns:r="http://schemas.openxmlformats.org/officeDocument/2006/relationships"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a:blipFill>
      </dgm:spPr>
    </dgm:pt>
    <dgm:pt modelId="{83FF39A5-BC86-4F64-8F33-D5DE41B984FD}" type="pres">
      <dgm:prSet presAssocID="{AFBFF31D-21F4-4F8B-B376-B1A04D228CC4}" presName="sibTrans" presStyleLbl="sibTrans2D1" presStyleIdx="0" presStyleCnt="0"/>
      <dgm:spPr/>
      <dgm:t>
        <a:bodyPr/>
        <a:lstStyle/>
        <a:p>
          <a:endParaRPr lang="it-IT"/>
        </a:p>
      </dgm:t>
    </dgm:pt>
    <dgm:pt modelId="{9A47BBAC-6F34-4222-9470-5367202B3464}" type="pres">
      <dgm:prSet presAssocID="{7FF6C9FE-8846-4DC2-A5EE-03BC36C9438C}" presName="compNode" presStyleCnt="0"/>
      <dgm:spPr/>
    </dgm:pt>
    <dgm:pt modelId="{C912BF22-A3A4-46B6-ABFB-65521BA83D4E}" type="pres">
      <dgm:prSet presAssocID="{7FF6C9FE-8846-4DC2-A5EE-03BC36C9438C}" presName="bkgdShape" presStyleLbl="node1" presStyleIdx="2" presStyleCnt="3"/>
      <dgm:spPr/>
      <dgm:t>
        <a:bodyPr/>
        <a:lstStyle/>
        <a:p>
          <a:endParaRPr lang="it-IT"/>
        </a:p>
      </dgm:t>
    </dgm:pt>
    <dgm:pt modelId="{A9C55927-86DC-4ECD-A730-88416745D0C8}" type="pres">
      <dgm:prSet presAssocID="{7FF6C9FE-8846-4DC2-A5EE-03BC36C9438C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B63DA40A-AF65-473D-9055-9BD1999C3E00}" type="pres">
      <dgm:prSet presAssocID="{7FF6C9FE-8846-4DC2-A5EE-03BC36C9438C}" presName="invisiNode" presStyleLbl="node1" presStyleIdx="2" presStyleCnt="3"/>
      <dgm:spPr/>
    </dgm:pt>
    <dgm:pt modelId="{F5C917B6-3692-4EF3-997C-5A38AA3D9DBE}" type="pres">
      <dgm:prSet presAssocID="{7FF6C9FE-8846-4DC2-A5EE-03BC36C9438C}" presName="imagNode" presStyleLbl="fgImgPlace1" presStyleIdx="2" presStyleCnt="3" custScaleX="62520" custScaleY="55580" custLinFactNeighborX="-6170" custLinFactNeighborY="-16569"/>
      <dgm:spPr>
        <a:blipFill rotWithShape="1">
          <a:blip xmlns:r="http://schemas.openxmlformats.org/officeDocument/2006/relationships"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a:blipFill>
      </dgm:spPr>
    </dgm:pt>
  </dgm:ptLst>
  <dgm:cxnLst>
    <dgm:cxn modelId="{EF761312-A6EE-42A0-94FD-2EE6A68F55B1}" srcId="{4254794E-9295-495B-957C-402E76BD581F}" destId="{BF8EA0C9-4979-43CB-B81C-AA5087E0747B}" srcOrd="1" destOrd="0" parTransId="{F0F2E766-38BF-4650-A8DB-FAFA5E2DEAB9}" sibTransId="{AFBFF31D-21F4-4F8B-B376-B1A04D228CC4}"/>
    <dgm:cxn modelId="{47CF700B-BEA8-4E00-96FC-B1E5BB7BB6B1}" type="presOf" srcId="{7FF6C9FE-8846-4DC2-A5EE-03BC36C9438C}" destId="{A9C55927-86DC-4ECD-A730-88416745D0C8}" srcOrd="1" destOrd="0" presId="urn:microsoft.com/office/officeart/2005/8/layout/hList7"/>
    <dgm:cxn modelId="{3C83B23A-7C93-47D0-A409-5EAF9F968FF5}" type="presOf" srcId="{4254794E-9295-495B-957C-402E76BD581F}" destId="{47FA2096-B6BA-42DA-AD96-A1FF2396F2E3}" srcOrd="0" destOrd="0" presId="urn:microsoft.com/office/officeart/2005/8/layout/hList7"/>
    <dgm:cxn modelId="{BE4C3F65-556E-4AE7-80AC-17870CE53486}" type="presOf" srcId="{C69D1C11-D77E-4730-B776-771BA15863B9}" destId="{5C883BDD-72AE-41F4-AE83-038111286BDA}" srcOrd="0" destOrd="0" presId="urn:microsoft.com/office/officeart/2005/8/layout/hList7"/>
    <dgm:cxn modelId="{568EFFD1-5CAC-4625-B6EB-2D8291A939C8}" type="presOf" srcId="{BF8EA0C9-4979-43CB-B81C-AA5087E0747B}" destId="{6BDEFE53-95D8-442E-98C3-CD566E0B1211}" srcOrd="0" destOrd="0" presId="urn:microsoft.com/office/officeart/2005/8/layout/hList7"/>
    <dgm:cxn modelId="{BC0601F5-EDF8-4B3D-BEF2-489EFC51F501}" type="presOf" srcId="{BF8EA0C9-4979-43CB-B81C-AA5087E0747B}" destId="{9562247F-E0D4-4C15-929F-C37FF8C44F30}" srcOrd="1" destOrd="0" presId="urn:microsoft.com/office/officeart/2005/8/layout/hList7"/>
    <dgm:cxn modelId="{A9A49BF9-193D-4232-BD1D-383C8BFC7503}" srcId="{4254794E-9295-495B-957C-402E76BD581F}" destId="{7FF6C9FE-8846-4DC2-A5EE-03BC36C9438C}" srcOrd="2" destOrd="0" parTransId="{A5FC00E3-CA82-4754-B93C-86B5DBDAE6E2}" sibTransId="{6087F752-5AF9-474A-8017-F4D8FDFF2F0D}"/>
    <dgm:cxn modelId="{D3BF229B-28E6-44C9-A72A-432DEDE445B4}" srcId="{4254794E-9295-495B-957C-402E76BD581F}" destId="{04C28BEE-95F9-4CB7-A90A-A8A10CBE785C}" srcOrd="0" destOrd="0" parTransId="{B5FB57B9-ED03-4CBA-9891-0005A47B26B9}" sibTransId="{C69D1C11-D77E-4730-B776-771BA15863B9}"/>
    <dgm:cxn modelId="{0D3DADE6-0F53-478F-A393-C481E79AB78B}" type="presOf" srcId="{7FF6C9FE-8846-4DC2-A5EE-03BC36C9438C}" destId="{C912BF22-A3A4-46B6-ABFB-65521BA83D4E}" srcOrd="0" destOrd="0" presId="urn:microsoft.com/office/officeart/2005/8/layout/hList7"/>
    <dgm:cxn modelId="{8E9F6D12-61E8-4603-9048-011AB6671980}" type="presOf" srcId="{04C28BEE-95F9-4CB7-A90A-A8A10CBE785C}" destId="{8FE96F7B-CB7B-441F-AAE2-EED6C55BBF11}" srcOrd="0" destOrd="0" presId="urn:microsoft.com/office/officeart/2005/8/layout/hList7"/>
    <dgm:cxn modelId="{D5486817-FA6B-4377-8429-C4F21DDF9DDD}" type="presOf" srcId="{04C28BEE-95F9-4CB7-A90A-A8A10CBE785C}" destId="{BBA2036F-72E1-4E6C-B3CF-6B1698AA54DB}" srcOrd="1" destOrd="0" presId="urn:microsoft.com/office/officeart/2005/8/layout/hList7"/>
    <dgm:cxn modelId="{BF9BD6A8-B29C-4081-A603-49BF4EAD711D}" type="presOf" srcId="{AFBFF31D-21F4-4F8B-B376-B1A04D228CC4}" destId="{83FF39A5-BC86-4F64-8F33-D5DE41B984FD}" srcOrd="0" destOrd="0" presId="urn:microsoft.com/office/officeart/2005/8/layout/hList7"/>
    <dgm:cxn modelId="{9FA16C72-1F11-4505-8A5F-323F644FF4AF}" type="presParOf" srcId="{47FA2096-B6BA-42DA-AD96-A1FF2396F2E3}" destId="{5A2D873B-93D5-4BC7-BE5B-4FB08B2854AD}" srcOrd="0" destOrd="0" presId="urn:microsoft.com/office/officeart/2005/8/layout/hList7"/>
    <dgm:cxn modelId="{9AD9275C-9F51-4226-93BF-493ABEADA05D}" type="presParOf" srcId="{47FA2096-B6BA-42DA-AD96-A1FF2396F2E3}" destId="{16FAA67A-F9FE-4A70-8465-E4217651FB46}" srcOrd="1" destOrd="0" presId="urn:microsoft.com/office/officeart/2005/8/layout/hList7"/>
    <dgm:cxn modelId="{D880AA64-7F7F-4548-B984-A77C1CCCF71B}" type="presParOf" srcId="{16FAA67A-F9FE-4A70-8465-E4217651FB46}" destId="{C3091D79-A7E8-4EF2-B524-FF1E5D9A2715}" srcOrd="0" destOrd="0" presId="urn:microsoft.com/office/officeart/2005/8/layout/hList7"/>
    <dgm:cxn modelId="{0D24D758-F27B-46BA-B6BC-A74D429472CE}" type="presParOf" srcId="{C3091D79-A7E8-4EF2-B524-FF1E5D9A2715}" destId="{8FE96F7B-CB7B-441F-AAE2-EED6C55BBF11}" srcOrd="0" destOrd="0" presId="urn:microsoft.com/office/officeart/2005/8/layout/hList7"/>
    <dgm:cxn modelId="{485BDA68-BAFB-40D8-9F91-DAFED9F7C568}" type="presParOf" srcId="{C3091D79-A7E8-4EF2-B524-FF1E5D9A2715}" destId="{BBA2036F-72E1-4E6C-B3CF-6B1698AA54DB}" srcOrd="1" destOrd="0" presId="urn:microsoft.com/office/officeart/2005/8/layout/hList7"/>
    <dgm:cxn modelId="{96E53C9C-14B9-4D54-8FA3-4A5986CE58E0}" type="presParOf" srcId="{C3091D79-A7E8-4EF2-B524-FF1E5D9A2715}" destId="{16F98F02-C85D-4E3A-B61B-198980602A0D}" srcOrd="2" destOrd="0" presId="urn:microsoft.com/office/officeart/2005/8/layout/hList7"/>
    <dgm:cxn modelId="{7C0EB257-D8FA-495C-991C-B8EDECF0B0CB}" type="presParOf" srcId="{C3091D79-A7E8-4EF2-B524-FF1E5D9A2715}" destId="{B2E297F1-B02F-4564-A38A-63094AE84812}" srcOrd="3" destOrd="0" presId="urn:microsoft.com/office/officeart/2005/8/layout/hList7"/>
    <dgm:cxn modelId="{843382CF-8D1A-4497-9F73-DF1D2B021265}" type="presParOf" srcId="{16FAA67A-F9FE-4A70-8465-E4217651FB46}" destId="{5C883BDD-72AE-41F4-AE83-038111286BDA}" srcOrd="1" destOrd="0" presId="urn:microsoft.com/office/officeart/2005/8/layout/hList7"/>
    <dgm:cxn modelId="{D7E3BEFC-BE12-400E-9F80-74A9B63E506F}" type="presParOf" srcId="{16FAA67A-F9FE-4A70-8465-E4217651FB46}" destId="{C06C90E9-E89F-44E9-8FDC-2793606FE9E7}" srcOrd="2" destOrd="0" presId="urn:microsoft.com/office/officeart/2005/8/layout/hList7"/>
    <dgm:cxn modelId="{C35342F3-30B9-4BEF-860E-2EE7F2705490}" type="presParOf" srcId="{C06C90E9-E89F-44E9-8FDC-2793606FE9E7}" destId="{6BDEFE53-95D8-442E-98C3-CD566E0B1211}" srcOrd="0" destOrd="0" presId="urn:microsoft.com/office/officeart/2005/8/layout/hList7"/>
    <dgm:cxn modelId="{3EBD0B4E-E86C-44BA-9913-6335AC36CEA9}" type="presParOf" srcId="{C06C90E9-E89F-44E9-8FDC-2793606FE9E7}" destId="{9562247F-E0D4-4C15-929F-C37FF8C44F30}" srcOrd="1" destOrd="0" presId="urn:microsoft.com/office/officeart/2005/8/layout/hList7"/>
    <dgm:cxn modelId="{6022A8D0-C007-4C99-96E1-5B46C72234DC}" type="presParOf" srcId="{C06C90E9-E89F-44E9-8FDC-2793606FE9E7}" destId="{4A07E63A-8E21-4EE6-9FD3-92E3FBD9420D}" srcOrd="2" destOrd="0" presId="urn:microsoft.com/office/officeart/2005/8/layout/hList7"/>
    <dgm:cxn modelId="{5CA3F935-C98B-4CA4-96D9-639B85D059CA}" type="presParOf" srcId="{C06C90E9-E89F-44E9-8FDC-2793606FE9E7}" destId="{620CDE4F-6D54-4B8A-8AFD-B0F77DFD7BB4}" srcOrd="3" destOrd="0" presId="urn:microsoft.com/office/officeart/2005/8/layout/hList7"/>
    <dgm:cxn modelId="{DEE96E3A-E86F-4D06-B64C-5B14534593AA}" type="presParOf" srcId="{16FAA67A-F9FE-4A70-8465-E4217651FB46}" destId="{83FF39A5-BC86-4F64-8F33-D5DE41B984FD}" srcOrd="3" destOrd="0" presId="urn:microsoft.com/office/officeart/2005/8/layout/hList7"/>
    <dgm:cxn modelId="{27CE5039-04A8-4122-AAD5-781C4240675F}" type="presParOf" srcId="{16FAA67A-F9FE-4A70-8465-E4217651FB46}" destId="{9A47BBAC-6F34-4222-9470-5367202B3464}" srcOrd="4" destOrd="0" presId="urn:microsoft.com/office/officeart/2005/8/layout/hList7"/>
    <dgm:cxn modelId="{05F669A1-6831-4EA5-A147-347A4DCC1416}" type="presParOf" srcId="{9A47BBAC-6F34-4222-9470-5367202B3464}" destId="{C912BF22-A3A4-46B6-ABFB-65521BA83D4E}" srcOrd="0" destOrd="0" presId="urn:microsoft.com/office/officeart/2005/8/layout/hList7"/>
    <dgm:cxn modelId="{733E3FC5-9432-490F-B20E-0AC2D29F46F3}" type="presParOf" srcId="{9A47BBAC-6F34-4222-9470-5367202B3464}" destId="{A9C55927-86DC-4ECD-A730-88416745D0C8}" srcOrd="1" destOrd="0" presId="urn:microsoft.com/office/officeart/2005/8/layout/hList7"/>
    <dgm:cxn modelId="{AE655900-E7C4-442C-A943-08AE428CE9E9}" type="presParOf" srcId="{9A47BBAC-6F34-4222-9470-5367202B3464}" destId="{B63DA40A-AF65-473D-9055-9BD1999C3E00}" srcOrd="2" destOrd="0" presId="urn:microsoft.com/office/officeart/2005/8/layout/hList7"/>
    <dgm:cxn modelId="{6891C74C-6EC5-482C-A858-AC384215D0DD}" type="presParOf" srcId="{9A47BBAC-6F34-4222-9470-5367202B3464}" destId="{F5C917B6-3692-4EF3-997C-5A38AA3D9DBE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8242560-C4CF-484E-8E0F-2AEEE88A02A1}" type="doc">
      <dgm:prSet loTypeId="urn:microsoft.com/office/officeart/2005/8/layout/process1" loCatId="process" qsTypeId="urn:microsoft.com/office/officeart/2005/8/quickstyle/3d3" qsCatId="3D" csTypeId="urn:microsoft.com/office/officeart/2005/8/colors/colorful1" csCatId="colorful"/>
      <dgm:spPr/>
      <dgm:t>
        <a:bodyPr/>
        <a:lstStyle/>
        <a:p>
          <a:endParaRPr lang="it-IT"/>
        </a:p>
      </dgm:t>
    </dgm:pt>
    <dgm:pt modelId="{CA77B278-BB89-493A-BC56-20DDF00282BA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Nella conoscenza scientifica bisogna considerare la </a:t>
          </a:r>
          <a:r>
            <a:rPr lang="it-IT" b="1" smtClean="0">
              <a:solidFill>
                <a:schemeClr val="tx1"/>
              </a:solidFill>
            </a:rPr>
            <a:t>possibilità che i fenomeni studiati si modifichino in conseguenza del processo di osservazione </a:t>
          </a:r>
          <a:r>
            <a:rPr lang="it-IT" smtClean="0">
              <a:solidFill>
                <a:schemeClr val="tx1"/>
              </a:solidFill>
            </a:rPr>
            <a:t>. Nelle scienze sociali si parla di </a:t>
          </a:r>
          <a:r>
            <a:rPr lang="it-IT" b="1" i="1" smtClean="0">
              <a:solidFill>
                <a:schemeClr val="tx1"/>
              </a:solidFill>
            </a:rPr>
            <a:t>feed-back</a:t>
          </a:r>
          <a:r>
            <a:rPr lang="it-IT" i="1" smtClean="0">
              <a:solidFill>
                <a:schemeClr val="tx1"/>
              </a:solidFill>
            </a:rPr>
            <a:t>: </a:t>
          </a:r>
          <a:r>
            <a:rPr lang="it-IT" b="1" smtClean="0">
              <a:solidFill>
                <a:schemeClr val="tx1"/>
              </a:solidFill>
            </a:rPr>
            <a:t>reazione del soggetto </a:t>
          </a:r>
          <a:r>
            <a:rPr lang="it-IT" smtClean="0">
              <a:solidFill>
                <a:schemeClr val="tx1"/>
              </a:solidFill>
            </a:rPr>
            <a:t>per il solo fatto di essere sottoposto a procedure sperimentali o di entrare in interazione con un intervistatore o un osservatore.</a:t>
          </a:r>
          <a:endParaRPr lang="it-IT" dirty="0">
            <a:solidFill>
              <a:schemeClr val="tx1"/>
            </a:solidFill>
          </a:endParaRPr>
        </a:p>
      </dgm:t>
    </dgm:pt>
    <dgm:pt modelId="{589A0848-E97F-45AA-B1CA-00A658460EDA}" type="parTrans" cxnId="{61B10D62-F313-4513-B1B2-6586899664CF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B63E4798-39DE-4021-A9C5-DEA441B2FB44}" type="sibTrans" cxnId="{61B10D62-F313-4513-B1B2-6586899664CF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C0AB840A-A76B-47AD-B8A4-9B2F7A34A59D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Effetti di perturbazione </a:t>
          </a:r>
          <a:r>
            <a:rPr lang="it-IT" smtClean="0">
              <a:solidFill>
                <a:schemeClr val="tx1"/>
              </a:solidFill>
            </a:rPr>
            <a:t>tanto più forti quanto </a:t>
          </a:r>
          <a:r>
            <a:rPr lang="it-IT" b="1" smtClean="0">
              <a:solidFill>
                <a:schemeClr val="tx1"/>
              </a:solidFill>
            </a:rPr>
            <a:t>più intrusive sono le tecniche di raccolta </a:t>
          </a:r>
          <a:r>
            <a:rPr lang="it-IT" smtClean="0">
              <a:solidFill>
                <a:schemeClr val="tx1"/>
              </a:solidFill>
            </a:rPr>
            <a:t>dati utilizzate dal ricercatore. Tutte le tecniche ne sono più o meno affette, gli esperimenti per la situazione da laboratorio, l’osservazione per la presenza del ricercatore, l’inchiesta e in generale le tecniche basate su intervista per il fatto stesso di creare una situazione di interazione mediata da intervista.</a:t>
          </a:r>
          <a:endParaRPr lang="it-IT" dirty="0">
            <a:solidFill>
              <a:schemeClr val="tx1"/>
            </a:solidFill>
          </a:endParaRPr>
        </a:p>
      </dgm:t>
    </dgm:pt>
    <dgm:pt modelId="{FCA215CD-1973-4677-B0CD-8431DC1EAAC2}" type="parTrans" cxnId="{700FAD14-6E50-4551-92CD-ADCF006F1E29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B7E7DB2F-841F-4A4D-B041-B9D258E997B3}" type="sibTrans" cxnId="{700FAD14-6E50-4551-92CD-ADCF006F1E29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D0E8E660-8061-4E08-B82E-C60A2DBEE565}" type="pres">
      <dgm:prSet presAssocID="{58242560-C4CF-484E-8E0F-2AEEE88A02A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E370A766-7178-4176-8846-478F86B12448}" type="pres">
      <dgm:prSet presAssocID="{CA77B278-BB89-493A-BC56-20DDF00282BA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DBB5B0B-AC14-4A65-912E-7DA78ADB0047}" type="pres">
      <dgm:prSet presAssocID="{B63E4798-39DE-4021-A9C5-DEA441B2FB44}" presName="sibTrans" presStyleLbl="sibTrans2D1" presStyleIdx="0" presStyleCnt="1"/>
      <dgm:spPr/>
      <dgm:t>
        <a:bodyPr/>
        <a:lstStyle/>
        <a:p>
          <a:endParaRPr lang="it-IT"/>
        </a:p>
      </dgm:t>
    </dgm:pt>
    <dgm:pt modelId="{0003755B-DC68-4806-8331-84A5BC2EED26}" type="pres">
      <dgm:prSet presAssocID="{B63E4798-39DE-4021-A9C5-DEA441B2FB44}" presName="connectorText" presStyleLbl="sibTrans2D1" presStyleIdx="0" presStyleCnt="1"/>
      <dgm:spPr/>
      <dgm:t>
        <a:bodyPr/>
        <a:lstStyle/>
        <a:p>
          <a:endParaRPr lang="it-IT"/>
        </a:p>
      </dgm:t>
    </dgm:pt>
    <dgm:pt modelId="{E1D2A07D-ED5E-4A64-BCB7-F2A89F1C5953}" type="pres">
      <dgm:prSet presAssocID="{C0AB840A-A76B-47AD-B8A4-9B2F7A34A59D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700FAD14-6E50-4551-92CD-ADCF006F1E29}" srcId="{58242560-C4CF-484E-8E0F-2AEEE88A02A1}" destId="{C0AB840A-A76B-47AD-B8A4-9B2F7A34A59D}" srcOrd="1" destOrd="0" parTransId="{FCA215CD-1973-4677-B0CD-8431DC1EAAC2}" sibTransId="{B7E7DB2F-841F-4A4D-B041-B9D258E997B3}"/>
    <dgm:cxn modelId="{D7DBB7C0-1A70-4824-B28F-AAA4FBD4A33C}" type="presOf" srcId="{58242560-C4CF-484E-8E0F-2AEEE88A02A1}" destId="{D0E8E660-8061-4E08-B82E-C60A2DBEE565}" srcOrd="0" destOrd="0" presId="urn:microsoft.com/office/officeart/2005/8/layout/process1"/>
    <dgm:cxn modelId="{FDB1EA0E-4AA6-4F20-AD10-E4ACE5E322FF}" type="presOf" srcId="{B63E4798-39DE-4021-A9C5-DEA441B2FB44}" destId="{0003755B-DC68-4806-8331-84A5BC2EED26}" srcOrd="1" destOrd="0" presId="urn:microsoft.com/office/officeart/2005/8/layout/process1"/>
    <dgm:cxn modelId="{075A2D54-B241-4112-9AA7-7A1C9518CB07}" type="presOf" srcId="{CA77B278-BB89-493A-BC56-20DDF00282BA}" destId="{E370A766-7178-4176-8846-478F86B12448}" srcOrd="0" destOrd="0" presId="urn:microsoft.com/office/officeart/2005/8/layout/process1"/>
    <dgm:cxn modelId="{61B10D62-F313-4513-B1B2-6586899664CF}" srcId="{58242560-C4CF-484E-8E0F-2AEEE88A02A1}" destId="{CA77B278-BB89-493A-BC56-20DDF00282BA}" srcOrd="0" destOrd="0" parTransId="{589A0848-E97F-45AA-B1CA-00A658460EDA}" sibTransId="{B63E4798-39DE-4021-A9C5-DEA441B2FB44}"/>
    <dgm:cxn modelId="{EE4DC816-4F84-4586-8D48-91F698CEDD1F}" type="presOf" srcId="{B63E4798-39DE-4021-A9C5-DEA441B2FB44}" destId="{5DBB5B0B-AC14-4A65-912E-7DA78ADB0047}" srcOrd="0" destOrd="0" presId="urn:microsoft.com/office/officeart/2005/8/layout/process1"/>
    <dgm:cxn modelId="{DCC52A6A-9BCF-402A-8364-1B6A691D2E3D}" type="presOf" srcId="{C0AB840A-A76B-47AD-B8A4-9B2F7A34A59D}" destId="{E1D2A07D-ED5E-4A64-BCB7-F2A89F1C5953}" srcOrd="0" destOrd="0" presId="urn:microsoft.com/office/officeart/2005/8/layout/process1"/>
    <dgm:cxn modelId="{7BB6BDE2-3916-488C-9CE7-9C92F0606221}" type="presParOf" srcId="{D0E8E660-8061-4E08-B82E-C60A2DBEE565}" destId="{E370A766-7178-4176-8846-478F86B12448}" srcOrd="0" destOrd="0" presId="urn:microsoft.com/office/officeart/2005/8/layout/process1"/>
    <dgm:cxn modelId="{14C832E3-220E-45E8-A3E9-11B6E3FBA8AD}" type="presParOf" srcId="{D0E8E660-8061-4E08-B82E-C60A2DBEE565}" destId="{5DBB5B0B-AC14-4A65-912E-7DA78ADB0047}" srcOrd="1" destOrd="0" presId="urn:microsoft.com/office/officeart/2005/8/layout/process1"/>
    <dgm:cxn modelId="{6369854E-8315-48E1-8850-98F9DF6D1F61}" type="presParOf" srcId="{5DBB5B0B-AC14-4A65-912E-7DA78ADB0047}" destId="{0003755B-DC68-4806-8331-84A5BC2EED26}" srcOrd="0" destOrd="0" presId="urn:microsoft.com/office/officeart/2005/8/layout/process1"/>
    <dgm:cxn modelId="{5DCB1605-9A59-432A-B281-2F316D5ADD12}" type="presParOf" srcId="{D0E8E660-8061-4E08-B82E-C60A2DBEE565}" destId="{E1D2A07D-ED5E-4A64-BCB7-F2A89F1C5953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C60783E-6475-4CBD-8414-A44F3ED079B0}" type="doc">
      <dgm:prSet loTypeId="urn:microsoft.com/office/officeart/2005/8/layout/arrow4" loCatId="process" qsTypeId="urn:microsoft.com/office/officeart/2005/8/quickstyle/3d3" qsCatId="3D" csTypeId="urn:microsoft.com/office/officeart/2005/8/colors/colorful1" csCatId="colorful"/>
      <dgm:spPr/>
      <dgm:t>
        <a:bodyPr/>
        <a:lstStyle/>
        <a:p>
          <a:endParaRPr lang="it-IT"/>
        </a:p>
      </dgm:t>
    </dgm:pt>
    <dgm:pt modelId="{B01592D3-AEA6-4938-9325-D876BE8E3056}">
      <dgm:prSet/>
      <dgm:spPr/>
      <dgm:t>
        <a:bodyPr/>
        <a:lstStyle/>
        <a:p>
          <a:pPr rtl="0"/>
          <a:r>
            <a:rPr lang="it-IT" b="1" dirty="0" smtClean="0"/>
            <a:t>Tecniche intrusive</a:t>
          </a:r>
          <a:r>
            <a:rPr lang="it-IT" dirty="0" smtClean="0"/>
            <a:t>: </a:t>
          </a:r>
          <a:endParaRPr lang="it-IT" dirty="0"/>
        </a:p>
      </dgm:t>
    </dgm:pt>
    <dgm:pt modelId="{9AFD4ED9-F788-4FF4-8A22-9233CE092600}" type="parTrans" cxnId="{D8F77CAB-8EF2-4579-85E2-41F9EDF6D4B7}">
      <dgm:prSet/>
      <dgm:spPr/>
      <dgm:t>
        <a:bodyPr/>
        <a:lstStyle/>
        <a:p>
          <a:endParaRPr lang="it-IT"/>
        </a:p>
      </dgm:t>
    </dgm:pt>
    <dgm:pt modelId="{F9364ED5-BE59-429F-9747-D7D5462AD4B4}" type="sibTrans" cxnId="{D8F77CAB-8EF2-4579-85E2-41F9EDF6D4B7}">
      <dgm:prSet/>
      <dgm:spPr/>
      <dgm:t>
        <a:bodyPr/>
        <a:lstStyle/>
        <a:p>
          <a:endParaRPr lang="it-IT"/>
        </a:p>
      </dgm:t>
    </dgm:pt>
    <dgm:pt modelId="{CA36B50D-6753-4A8F-92E4-AE9EC9C5CE4C}">
      <dgm:prSet/>
      <dgm:spPr/>
      <dgm:t>
        <a:bodyPr/>
        <a:lstStyle/>
        <a:p>
          <a:pPr rtl="0"/>
          <a:r>
            <a:rPr lang="it-IT" dirty="0" smtClean="0"/>
            <a:t>poggiano sulla </a:t>
          </a:r>
          <a:r>
            <a:rPr lang="it-IT" b="1" dirty="0" smtClean="0"/>
            <a:t>presenza del ricercatore </a:t>
          </a:r>
          <a:r>
            <a:rPr lang="it-IT" dirty="0" smtClean="0"/>
            <a:t>e su una sua </a:t>
          </a:r>
          <a:r>
            <a:rPr lang="it-IT" b="1" dirty="0" smtClean="0"/>
            <a:t>diretta azione </a:t>
          </a:r>
          <a:r>
            <a:rPr lang="it-IT" dirty="0" smtClean="0"/>
            <a:t>di ricerca (</a:t>
          </a:r>
          <a:r>
            <a:rPr lang="it-IT" b="1" dirty="0" smtClean="0"/>
            <a:t>esperimento, inchiesta, osservazione</a:t>
          </a:r>
          <a:r>
            <a:rPr lang="it-IT" dirty="0" smtClean="0"/>
            <a:t>).</a:t>
          </a:r>
          <a:endParaRPr lang="it-IT" dirty="0"/>
        </a:p>
      </dgm:t>
    </dgm:pt>
    <dgm:pt modelId="{A58B1762-E053-42EA-81D6-818376CABF2E}" type="parTrans" cxnId="{930CEE5C-FEE7-4949-AD91-08E2FC066BE9}">
      <dgm:prSet/>
      <dgm:spPr/>
      <dgm:t>
        <a:bodyPr/>
        <a:lstStyle/>
        <a:p>
          <a:endParaRPr lang="it-IT"/>
        </a:p>
      </dgm:t>
    </dgm:pt>
    <dgm:pt modelId="{CDFD033E-4DA7-48B4-9749-4CA694045EFA}" type="sibTrans" cxnId="{930CEE5C-FEE7-4949-AD91-08E2FC066BE9}">
      <dgm:prSet/>
      <dgm:spPr/>
      <dgm:t>
        <a:bodyPr/>
        <a:lstStyle/>
        <a:p>
          <a:endParaRPr lang="it-IT"/>
        </a:p>
      </dgm:t>
    </dgm:pt>
    <dgm:pt modelId="{C08F38B9-159A-4CA4-8C65-EFC708907B10}">
      <dgm:prSet/>
      <dgm:spPr/>
      <dgm:t>
        <a:bodyPr/>
        <a:lstStyle/>
        <a:p>
          <a:pPr rtl="0"/>
          <a:r>
            <a:rPr lang="it-IT" b="1" dirty="0" smtClean="0"/>
            <a:t>Tecniche non intrusive</a:t>
          </a:r>
          <a:r>
            <a:rPr lang="it-IT" dirty="0" smtClean="0"/>
            <a:t>: </a:t>
          </a:r>
          <a:endParaRPr lang="it-IT" dirty="0"/>
        </a:p>
      </dgm:t>
    </dgm:pt>
    <dgm:pt modelId="{209F83BA-D364-4D60-B234-7FC291992166}" type="parTrans" cxnId="{5D61B744-E0E3-4250-B438-67819D54EF3A}">
      <dgm:prSet/>
      <dgm:spPr/>
      <dgm:t>
        <a:bodyPr/>
        <a:lstStyle/>
        <a:p>
          <a:endParaRPr lang="it-IT"/>
        </a:p>
      </dgm:t>
    </dgm:pt>
    <dgm:pt modelId="{0A4B441C-AEE4-4397-9F2D-BD455420E599}" type="sibTrans" cxnId="{5D61B744-E0E3-4250-B438-67819D54EF3A}">
      <dgm:prSet/>
      <dgm:spPr/>
      <dgm:t>
        <a:bodyPr/>
        <a:lstStyle/>
        <a:p>
          <a:endParaRPr lang="it-IT"/>
        </a:p>
      </dgm:t>
    </dgm:pt>
    <dgm:pt modelId="{6FB33C0D-AF63-4398-9271-A38D9322C1C1}">
      <dgm:prSet/>
      <dgm:spPr/>
      <dgm:t>
        <a:bodyPr/>
        <a:lstStyle/>
        <a:p>
          <a:pPr rtl="0"/>
          <a:r>
            <a:rPr lang="it-IT" dirty="0" smtClean="0"/>
            <a:t>si prefiggono di raccogliere informazioni </a:t>
          </a:r>
          <a:r>
            <a:rPr lang="it-IT" b="1" dirty="0" smtClean="0"/>
            <a:t>senza il contributo di singoli individui </a:t>
          </a:r>
          <a:r>
            <a:rPr lang="it-IT" dirty="0" smtClean="0"/>
            <a:t>o gruppi, evitando ogni contatto diretto e ricorrendo invece </a:t>
          </a:r>
          <a:r>
            <a:rPr lang="it-IT" b="0" dirty="0" smtClean="0"/>
            <a:t>all’</a:t>
          </a:r>
          <a:r>
            <a:rPr lang="it-IT" b="1" dirty="0" smtClean="0"/>
            <a:t>analisi di tracce fisiche, documenti, fonti statistiche</a:t>
          </a:r>
          <a:r>
            <a:rPr lang="it-IT" dirty="0" smtClean="0"/>
            <a:t>.</a:t>
          </a:r>
          <a:endParaRPr lang="it-IT" dirty="0"/>
        </a:p>
      </dgm:t>
    </dgm:pt>
    <dgm:pt modelId="{74017D35-CB0D-4C12-A2AD-1416E3AADD37}" type="parTrans" cxnId="{94E70887-2CCC-494F-A087-135E4D2C0AD2}">
      <dgm:prSet/>
      <dgm:spPr/>
      <dgm:t>
        <a:bodyPr/>
        <a:lstStyle/>
        <a:p>
          <a:endParaRPr lang="it-IT"/>
        </a:p>
      </dgm:t>
    </dgm:pt>
    <dgm:pt modelId="{1BA7F564-2E1F-4EBC-9C64-E88BA3988D22}" type="sibTrans" cxnId="{94E70887-2CCC-494F-A087-135E4D2C0AD2}">
      <dgm:prSet/>
      <dgm:spPr/>
      <dgm:t>
        <a:bodyPr/>
        <a:lstStyle/>
        <a:p>
          <a:endParaRPr lang="it-IT"/>
        </a:p>
      </dgm:t>
    </dgm:pt>
    <dgm:pt modelId="{AE07E6E6-C84F-413A-BBFF-78AB13B0F7B4}" type="pres">
      <dgm:prSet presAssocID="{DC60783E-6475-4CBD-8414-A44F3ED079B0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6DBCB22B-0111-43B9-AFE3-CCC591C14732}" type="pres">
      <dgm:prSet presAssocID="{B01592D3-AEA6-4938-9325-D876BE8E3056}" presName="upArrow" presStyleLbl="node1" presStyleIdx="0" presStyleCnt="2"/>
      <dgm:spPr/>
      <dgm:t>
        <a:bodyPr/>
        <a:lstStyle/>
        <a:p>
          <a:endParaRPr lang="it-IT"/>
        </a:p>
      </dgm:t>
    </dgm:pt>
    <dgm:pt modelId="{EEC65247-8832-430B-B3FB-D5DB37C55343}" type="pres">
      <dgm:prSet presAssocID="{B01592D3-AEA6-4938-9325-D876BE8E3056}" presName="upArrowText" presStyleLbl="revTx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196D0E12-D4EE-4C2C-ACAE-38387563B11A}" type="pres">
      <dgm:prSet presAssocID="{C08F38B9-159A-4CA4-8C65-EFC708907B10}" presName="downArrow" presStyleLbl="node1" presStyleIdx="1" presStyleCnt="2"/>
      <dgm:spPr/>
      <dgm:t>
        <a:bodyPr/>
        <a:lstStyle/>
        <a:p>
          <a:endParaRPr lang="it-IT"/>
        </a:p>
      </dgm:t>
    </dgm:pt>
    <dgm:pt modelId="{31FF3A3B-144E-41B3-9511-D7DB67398CE4}" type="pres">
      <dgm:prSet presAssocID="{C08F38B9-159A-4CA4-8C65-EFC708907B10}" presName="downArrowText" presStyleLbl="revTx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D8DC859F-D746-4988-A400-907A29C28B31}" type="presOf" srcId="{B01592D3-AEA6-4938-9325-D876BE8E3056}" destId="{EEC65247-8832-430B-B3FB-D5DB37C55343}" srcOrd="0" destOrd="0" presId="urn:microsoft.com/office/officeart/2005/8/layout/arrow4"/>
    <dgm:cxn modelId="{D8F77CAB-8EF2-4579-85E2-41F9EDF6D4B7}" srcId="{DC60783E-6475-4CBD-8414-A44F3ED079B0}" destId="{B01592D3-AEA6-4938-9325-D876BE8E3056}" srcOrd="0" destOrd="0" parTransId="{9AFD4ED9-F788-4FF4-8A22-9233CE092600}" sibTransId="{F9364ED5-BE59-429F-9747-D7D5462AD4B4}"/>
    <dgm:cxn modelId="{94E70887-2CCC-494F-A087-135E4D2C0AD2}" srcId="{C08F38B9-159A-4CA4-8C65-EFC708907B10}" destId="{6FB33C0D-AF63-4398-9271-A38D9322C1C1}" srcOrd="0" destOrd="0" parTransId="{74017D35-CB0D-4C12-A2AD-1416E3AADD37}" sibTransId="{1BA7F564-2E1F-4EBC-9C64-E88BA3988D22}"/>
    <dgm:cxn modelId="{5D61B744-E0E3-4250-B438-67819D54EF3A}" srcId="{DC60783E-6475-4CBD-8414-A44F3ED079B0}" destId="{C08F38B9-159A-4CA4-8C65-EFC708907B10}" srcOrd="1" destOrd="0" parTransId="{209F83BA-D364-4D60-B234-7FC291992166}" sibTransId="{0A4B441C-AEE4-4397-9F2D-BD455420E599}"/>
    <dgm:cxn modelId="{1371350A-128B-4774-8DF1-1CD2C2796CD2}" type="presOf" srcId="{6FB33C0D-AF63-4398-9271-A38D9322C1C1}" destId="{31FF3A3B-144E-41B3-9511-D7DB67398CE4}" srcOrd="0" destOrd="1" presId="urn:microsoft.com/office/officeart/2005/8/layout/arrow4"/>
    <dgm:cxn modelId="{1CDF963B-7925-4F59-8AFB-8633D9BE819A}" type="presOf" srcId="{DC60783E-6475-4CBD-8414-A44F3ED079B0}" destId="{AE07E6E6-C84F-413A-BBFF-78AB13B0F7B4}" srcOrd="0" destOrd="0" presId="urn:microsoft.com/office/officeart/2005/8/layout/arrow4"/>
    <dgm:cxn modelId="{ABDE20AE-D4EB-42A6-936A-D55227C5BDC9}" type="presOf" srcId="{CA36B50D-6753-4A8F-92E4-AE9EC9C5CE4C}" destId="{EEC65247-8832-430B-B3FB-D5DB37C55343}" srcOrd="0" destOrd="1" presId="urn:microsoft.com/office/officeart/2005/8/layout/arrow4"/>
    <dgm:cxn modelId="{930CEE5C-FEE7-4949-AD91-08E2FC066BE9}" srcId="{B01592D3-AEA6-4938-9325-D876BE8E3056}" destId="{CA36B50D-6753-4A8F-92E4-AE9EC9C5CE4C}" srcOrd="0" destOrd="0" parTransId="{A58B1762-E053-42EA-81D6-818376CABF2E}" sibTransId="{CDFD033E-4DA7-48B4-9749-4CA694045EFA}"/>
    <dgm:cxn modelId="{D8E4CB47-510C-4DF4-B250-900344ACAFB1}" type="presOf" srcId="{C08F38B9-159A-4CA4-8C65-EFC708907B10}" destId="{31FF3A3B-144E-41B3-9511-D7DB67398CE4}" srcOrd="0" destOrd="0" presId="urn:microsoft.com/office/officeart/2005/8/layout/arrow4"/>
    <dgm:cxn modelId="{7315413A-C33C-4EAD-922C-725190985348}" type="presParOf" srcId="{AE07E6E6-C84F-413A-BBFF-78AB13B0F7B4}" destId="{6DBCB22B-0111-43B9-AFE3-CCC591C14732}" srcOrd="0" destOrd="0" presId="urn:microsoft.com/office/officeart/2005/8/layout/arrow4"/>
    <dgm:cxn modelId="{082CCA3A-B95B-47D1-90AE-DCF6AF73383A}" type="presParOf" srcId="{AE07E6E6-C84F-413A-BBFF-78AB13B0F7B4}" destId="{EEC65247-8832-430B-B3FB-D5DB37C55343}" srcOrd="1" destOrd="0" presId="urn:microsoft.com/office/officeart/2005/8/layout/arrow4"/>
    <dgm:cxn modelId="{2CA9AC59-5B1F-40CD-8448-4E66A592EFFC}" type="presParOf" srcId="{AE07E6E6-C84F-413A-BBFF-78AB13B0F7B4}" destId="{196D0E12-D4EE-4C2C-ACAE-38387563B11A}" srcOrd="2" destOrd="0" presId="urn:microsoft.com/office/officeart/2005/8/layout/arrow4"/>
    <dgm:cxn modelId="{DDA28039-D53E-469B-9853-5FC06D488676}" type="presParOf" srcId="{AE07E6E6-C84F-413A-BBFF-78AB13B0F7B4}" destId="{31FF3A3B-144E-41B3-9511-D7DB67398CE4}" srcOrd="3" destOrd="0" presId="urn:microsoft.com/office/officeart/2005/8/layout/arrow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3622094-0E78-4240-9679-90FCD10CF7D3}" type="doc">
      <dgm:prSet loTypeId="urn:microsoft.com/office/officeart/2005/8/layout/vList2" loCatId="list" qsTypeId="urn:microsoft.com/office/officeart/2005/8/quickstyle/3d3" qsCatId="3D" csTypeId="urn:microsoft.com/office/officeart/2005/8/colors/accent1_2" csCatId="accent1"/>
      <dgm:spPr/>
      <dgm:t>
        <a:bodyPr/>
        <a:lstStyle/>
        <a:p>
          <a:endParaRPr lang="it-IT"/>
        </a:p>
      </dgm:t>
    </dgm:pt>
    <dgm:pt modelId="{7EBC12B2-96D0-45E7-BBCD-A691427BE7E3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Il concetto di intrusività viene introdotto nelle scienze sociali a </a:t>
          </a:r>
          <a:r>
            <a:rPr lang="it-IT" b="1" smtClean="0">
              <a:solidFill>
                <a:schemeClr val="tx1"/>
              </a:solidFill>
            </a:rPr>
            <a:t>metà degli anni Sessanta </a:t>
          </a:r>
          <a:r>
            <a:rPr lang="it-IT" smtClean="0">
              <a:solidFill>
                <a:schemeClr val="tx1"/>
              </a:solidFill>
            </a:rPr>
            <a:t>da quattro ricercatori americani, </a:t>
          </a:r>
          <a:r>
            <a:rPr lang="it-IT" b="1" smtClean="0">
              <a:solidFill>
                <a:schemeClr val="tx1"/>
              </a:solidFill>
            </a:rPr>
            <a:t>Eugene </a:t>
          </a:r>
          <a:r>
            <a:rPr lang="de-DE" b="1" smtClean="0">
              <a:solidFill>
                <a:schemeClr val="tx1"/>
              </a:solidFill>
            </a:rPr>
            <a:t>Webb, Donald Campbell, Richard Schwartz e Lee Sechrest </a:t>
          </a:r>
          <a:r>
            <a:rPr lang="de-DE" smtClean="0">
              <a:solidFill>
                <a:schemeClr val="tx1"/>
              </a:solidFill>
            </a:rPr>
            <a:t>con </a:t>
          </a:r>
          <a:r>
            <a:rPr lang="en-US" i="1" smtClean="0">
              <a:solidFill>
                <a:schemeClr val="tx1"/>
              </a:solidFill>
            </a:rPr>
            <a:t>Unobtrusive Measures: Non-Reactive Research in the </a:t>
          </a:r>
          <a:r>
            <a:rPr lang="it-IT" i="1" smtClean="0">
              <a:solidFill>
                <a:schemeClr val="tx1"/>
              </a:solidFill>
            </a:rPr>
            <a:t>Social Sciences </a:t>
          </a:r>
          <a:r>
            <a:rPr lang="it-IT" smtClean="0">
              <a:solidFill>
                <a:schemeClr val="tx1"/>
              </a:solidFill>
            </a:rPr>
            <a:t>(1966), una </a:t>
          </a:r>
          <a:r>
            <a:rPr lang="it-IT" b="1" smtClean="0">
              <a:solidFill>
                <a:schemeClr val="tx1"/>
              </a:solidFill>
            </a:rPr>
            <a:t>critica serrata all’operazionalismo </a:t>
          </a:r>
          <a:r>
            <a:rPr lang="it-IT" smtClean="0">
              <a:solidFill>
                <a:schemeClr val="tx1"/>
              </a:solidFill>
            </a:rPr>
            <a:t>(dottrina filosofica che definisce i concetti unicamente sulla base delle procedure utilizzate per osservarli) a favore delle </a:t>
          </a:r>
          <a:r>
            <a:rPr lang="it-IT" b="1" smtClean="0">
              <a:solidFill>
                <a:schemeClr val="tx1"/>
              </a:solidFill>
            </a:rPr>
            <a:t>tecniche non intrusive</a:t>
          </a:r>
          <a:r>
            <a:rPr lang="it-IT" smtClean="0">
              <a:solidFill>
                <a:schemeClr val="tx1"/>
              </a:solidFill>
            </a:rPr>
            <a:t>, non in sostituzione di quelle intrusive ma come complementari ad esse.</a:t>
          </a:r>
          <a:endParaRPr lang="it-IT">
            <a:solidFill>
              <a:schemeClr val="tx1"/>
            </a:solidFill>
          </a:endParaRPr>
        </a:p>
      </dgm:t>
    </dgm:pt>
    <dgm:pt modelId="{1DD95524-B1CA-4369-9956-61658F55E145}" type="parTrans" cxnId="{6906A066-4A4F-4CE6-BBFB-ED2F652F8255}">
      <dgm:prSet/>
      <dgm:spPr/>
      <dgm:t>
        <a:bodyPr/>
        <a:lstStyle/>
        <a:p>
          <a:endParaRPr lang="it-IT"/>
        </a:p>
      </dgm:t>
    </dgm:pt>
    <dgm:pt modelId="{B2FF6AEE-8874-40F9-AAB9-D5FED825ACBF}" type="sibTrans" cxnId="{6906A066-4A4F-4CE6-BBFB-ED2F652F8255}">
      <dgm:prSet/>
      <dgm:spPr/>
      <dgm:t>
        <a:bodyPr/>
        <a:lstStyle/>
        <a:p>
          <a:endParaRPr lang="it-IT"/>
        </a:p>
      </dgm:t>
    </dgm:pt>
    <dgm:pt modelId="{29B009AF-8C64-4C48-B4BB-31813982B062}" type="pres">
      <dgm:prSet presAssocID="{F3622094-0E78-4240-9679-90FCD10CF7D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ACA5193C-CC38-471C-A2B4-D1FE2D7F1F77}" type="pres">
      <dgm:prSet presAssocID="{7EBC12B2-96D0-45E7-BBCD-A691427BE7E3}" presName="parentText" presStyleLbl="node1" presStyleIdx="0" presStyleCnt="1" custLinFactNeighborY="3592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95332F84-6883-474B-8B32-8EE723B05123}" type="presOf" srcId="{7EBC12B2-96D0-45E7-BBCD-A691427BE7E3}" destId="{ACA5193C-CC38-471C-A2B4-D1FE2D7F1F77}" srcOrd="0" destOrd="0" presId="urn:microsoft.com/office/officeart/2005/8/layout/vList2"/>
    <dgm:cxn modelId="{6906A066-4A4F-4CE6-BBFB-ED2F652F8255}" srcId="{F3622094-0E78-4240-9679-90FCD10CF7D3}" destId="{7EBC12B2-96D0-45E7-BBCD-A691427BE7E3}" srcOrd="0" destOrd="0" parTransId="{1DD95524-B1CA-4369-9956-61658F55E145}" sibTransId="{B2FF6AEE-8874-40F9-AAB9-D5FED825ACBF}"/>
    <dgm:cxn modelId="{81B04693-4825-4047-95B8-E6EEBC778E54}" type="presOf" srcId="{F3622094-0E78-4240-9679-90FCD10CF7D3}" destId="{29B009AF-8C64-4C48-B4BB-31813982B062}" srcOrd="0" destOrd="0" presId="urn:microsoft.com/office/officeart/2005/8/layout/vList2"/>
    <dgm:cxn modelId="{6EE8915E-FAB2-4698-B009-F910792F0F19}" type="presParOf" srcId="{29B009AF-8C64-4C48-B4BB-31813982B062}" destId="{ACA5193C-CC38-471C-A2B4-D1FE2D7F1F7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183A18D-647B-4B82-964D-003BEFDCC7D3}" type="doc">
      <dgm:prSet loTypeId="urn:microsoft.com/office/officeart/2005/8/layout/pyramid2" loCatId="pyramid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16BDB803-C9AB-40D9-8C00-A931E2038C75}">
      <dgm:prSet custT="1"/>
      <dgm:spPr/>
      <dgm:t>
        <a:bodyPr/>
        <a:lstStyle/>
        <a:p>
          <a:pPr rtl="0"/>
          <a:r>
            <a:rPr lang="it-IT" sz="1400" dirty="0" smtClean="0"/>
            <a:t>Indagine svolta tra 1931-1932 sui </a:t>
          </a:r>
          <a:r>
            <a:rPr lang="it-IT" sz="1400" b="1" dirty="0" smtClean="0"/>
            <a:t>disoccupati di </a:t>
          </a:r>
          <a:r>
            <a:rPr lang="it-IT" sz="1400" b="1" dirty="0" err="1" smtClean="0"/>
            <a:t>Marienthal</a:t>
          </a:r>
          <a:endParaRPr lang="it-IT" sz="1400" b="1" dirty="0"/>
        </a:p>
      </dgm:t>
    </dgm:pt>
    <dgm:pt modelId="{40BE8741-F9FE-42B2-AAB0-B4B4F20C9D31}" type="parTrans" cxnId="{2B6F87D2-EA6C-4DC1-BB93-30E9EE2A6284}">
      <dgm:prSet/>
      <dgm:spPr/>
      <dgm:t>
        <a:bodyPr/>
        <a:lstStyle/>
        <a:p>
          <a:endParaRPr lang="it-IT"/>
        </a:p>
      </dgm:t>
    </dgm:pt>
    <dgm:pt modelId="{5CB4712A-E639-4F74-929D-7F582704BA56}" type="sibTrans" cxnId="{2B6F87D2-EA6C-4DC1-BB93-30E9EE2A6284}">
      <dgm:prSet/>
      <dgm:spPr/>
      <dgm:t>
        <a:bodyPr/>
        <a:lstStyle/>
        <a:p>
          <a:endParaRPr lang="it-IT"/>
        </a:p>
      </dgm:t>
    </dgm:pt>
    <dgm:pt modelId="{8E890917-4AFC-42DE-A93D-708592791AC0}">
      <dgm:prSet custT="1"/>
      <dgm:spPr/>
      <dgm:t>
        <a:bodyPr/>
        <a:lstStyle/>
        <a:p>
          <a:pPr rtl="0"/>
          <a:r>
            <a:rPr lang="it-IT" sz="1400" b="1" dirty="0" smtClean="0"/>
            <a:t>Obiettivo</a:t>
          </a:r>
          <a:r>
            <a:rPr lang="it-IT" sz="1400" dirty="0" smtClean="0"/>
            <a:t>: studiare la disoccupazione in tutti i modi possibili, sia in modo quantitativo, attraverso dati statistici, sia in modo qualitativo, attraverso interviste, osservazione e analisi di documenti personali.</a:t>
          </a:r>
          <a:endParaRPr lang="it-IT" sz="1400" dirty="0"/>
        </a:p>
      </dgm:t>
    </dgm:pt>
    <dgm:pt modelId="{BACF864D-1275-40E4-AA0A-5598E8D9B003}" type="parTrans" cxnId="{713A7F23-2A55-4430-AB79-C0B67BCC9144}">
      <dgm:prSet/>
      <dgm:spPr/>
      <dgm:t>
        <a:bodyPr/>
        <a:lstStyle/>
        <a:p>
          <a:endParaRPr lang="it-IT"/>
        </a:p>
      </dgm:t>
    </dgm:pt>
    <dgm:pt modelId="{B8CD4CFB-B086-43FF-B34E-C63F17D0011D}" type="sibTrans" cxnId="{713A7F23-2A55-4430-AB79-C0B67BCC9144}">
      <dgm:prSet/>
      <dgm:spPr/>
      <dgm:t>
        <a:bodyPr/>
        <a:lstStyle/>
        <a:p>
          <a:endParaRPr lang="it-IT"/>
        </a:p>
      </dgm:t>
    </dgm:pt>
    <dgm:pt modelId="{A48B12FE-8F4D-417B-901C-D949982593F8}">
      <dgm:prSet custT="1"/>
      <dgm:spPr/>
      <dgm:t>
        <a:bodyPr/>
        <a:lstStyle/>
        <a:p>
          <a:pPr rtl="0"/>
          <a:r>
            <a:rPr lang="it-IT" sz="1400" b="1" dirty="0" smtClean="0"/>
            <a:t>Risultato principale</a:t>
          </a:r>
          <a:r>
            <a:rPr lang="it-IT" sz="1400" dirty="0" smtClean="0"/>
            <a:t>: l’uso di tecniche intrusive come intervista e osservazione partecipante, e non intrusive come l’analisi del contenuto dei documenti personali e dei giornali dell’epoca, congiuntamente all’uso degli archivi amministrativi per la ricostruzione del contesto in cui la disoccupazione degli abitanti di </a:t>
          </a:r>
          <a:r>
            <a:rPr lang="it-IT" sz="1400" dirty="0" err="1" smtClean="0"/>
            <a:t>Marienthal</a:t>
          </a:r>
          <a:r>
            <a:rPr lang="it-IT" sz="1400" dirty="0" smtClean="0"/>
            <a:t> si veniva a creare, aiuta a </a:t>
          </a:r>
          <a:r>
            <a:rPr lang="it-IT" sz="1400" b="1" dirty="0" smtClean="0"/>
            <a:t>studiare uno stesso fenomeno sotto numerose angolature</a:t>
          </a:r>
          <a:r>
            <a:rPr lang="it-IT" sz="1400" dirty="0" smtClean="0"/>
            <a:t>, in modo da definirne in maniera precisa i contorni.</a:t>
          </a:r>
          <a:endParaRPr lang="it-IT" sz="1400" dirty="0"/>
        </a:p>
      </dgm:t>
    </dgm:pt>
    <dgm:pt modelId="{689518EE-1D42-435D-90D3-3B1A6325D2FF}" type="parTrans" cxnId="{BB5C0F41-5573-412A-BF7D-B875A139BAA7}">
      <dgm:prSet/>
      <dgm:spPr/>
      <dgm:t>
        <a:bodyPr/>
        <a:lstStyle/>
        <a:p>
          <a:endParaRPr lang="it-IT"/>
        </a:p>
      </dgm:t>
    </dgm:pt>
    <dgm:pt modelId="{A90611CA-163D-4919-994B-1D3FC6962861}" type="sibTrans" cxnId="{BB5C0F41-5573-412A-BF7D-B875A139BAA7}">
      <dgm:prSet/>
      <dgm:spPr/>
      <dgm:t>
        <a:bodyPr/>
        <a:lstStyle/>
        <a:p>
          <a:endParaRPr lang="it-IT"/>
        </a:p>
      </dgm:t>
    </dgm:pt>
    <dgm:pt modelId="{157DFEE4-21F7-4E25-B435-95EBE7E4B689}" type="pres">
      <dgm:prSet presAssocID="{2183A18D-647B-4B82-964D-003BEFDCC7D3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it-IT"/>
        </a:p>
      </dgm:t>
    </dgm:pt>
    <dgm:pt modelId="{E4C92E84-27CC-4DE8-8EA5-643BCEAE506B}" type="pres">
      <dgm:prSet presAssocID="{2183A18D-647B-4B82-964D-003BEFDCC7D3}" presName="pyramid" presStyleLbl="node1" presStyleIdx="0" presStyleCnt="1"/>
      <dgm:spPr/>
      <dgm:t>
        <a:bodyPr/>
        <a:lstStyle/>
        <a:p>
          <a:endParaRPr lang="it-IT"/>
        </a:p>
      </dgm:t>
    </dgm:pt>
    <dgm:pt modelId="{F4006BAF-6D31-4B2F-A1EC-4A1DFE0FDAEC}" type="pres">
      <dgm:prSet presAssocID="{2183A18D-647B-4B82-964D-003BEFDCC7D3}" presName="theList" presStyleCnt="0"/>
      <dgm:spPr/>
      <dgm:t>
        <a:bodyPr/>
        <a:lstStyle/>
        <a:p>
          <a:endParaRPr lang="it-IT"/>
        </a:p>
      </dgm:t>
    </dgm:pt>
    <dgm:pt modelId="{96FA1E2E-341A-4D27-B5CC-D9E87A2427A6}" type="pres">
      <dgm:prSet presAssocID="{16BDB803-C9AB-40D9-8C00-A931E2038C75}" presName="aNode" presStyleLbl="fgAcc1" presStyleIdx="0" presStyleCnt="3" custScaleX="194086" custScaleY="38984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AF1796A8-7CFA-4E94-8FC1-774ADA8B2B4F}" type="pres">
      <dgm:prSet presAssocID="{16BDB803-C9AB-40D9-8C00-A931E2038C75}" presName="aSpace" presStyleCnt="0"/>
      <dgm:spPr/>
      <dgm:t>
        <a:bodyPr/>
        <a:lstStyle/>
        <a:p>
          <a:endParaRPr lang="it-IT"/>
        </a:p>
      </dgm:t>
    </dgm:pt>
    <dgm:pt modelId="{66824885-D969-4BBD-BD81-816CDFADC0FE}" type="pres">
      <dgm:prSet presAssocID="{8E890917-4AFC-42DE-A93D-708592791AC0}" presName="aNode" presStyleLbl="fgAcc1" presStyleIdx="1" presStyleCnt="3" custScaleX="228156" custScaleY="38984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9FF1465-E0EE-4586-84A8-3F08B25D7BB3}" type="pres">
      <dgm:prSet presAssocID="{8E890917-4AFC-42DE-A93D-708592791AC0}" presName="aSpace" presStyleCnt="0"/>
      <dgm:spPr/>
      <dgm:t>
        <a:bodyPr/>
        <a:lstStyle/>
        <a:p>
          <a:endParaRPr lang="it-IT"/>
        </a:p>
      </dgm:t>
    </dgm:pt>
    <dgm:pt modelId="{174C6E0F-37D0-489C-A731-CB7C8AFE92FB}" type="pres">
      <dgm:prSet presAssocID="{A48B12FE-8F4D-417B-901C-D949982593F8}" presName="aNode" presStyleLbl="fgAcc1" presStyleIdx="2" presStyleCnt="3" custScaleX="260691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04A4E0C8-628B-4292-92A5-72F3575EBF05}" type="pres">
      <dgm:prSet presAssocID="{A48B12FE-8F4D-417B-901C-D949982593F8}" presName="aSpace" presStyleCnt="0"/>
      <dgm:spPr/>
      <dgm:t>
        <a:bodyPr/>
        <a:lstStyle/>
        <a:p>
          <a:endParaRPr lang="it-IT"/>
        </a:p>
      </dgm:t>
    </dgm:pt>
  </dgm:ptLst>
  <dgm:cxnLst>
    <dgm:cxn modelId="{06B9C6FB-FD70-4D93-8D05-E1B54D677E74}" type="presOf" srcId="{2183A18D-647B-4B82-964D-003BEFDCC7D3}" destId="{157DFEE4-21F7-4E25-B435-95EBE7E4B689}" srcOrd="0" destOrd="0" presId="urn:microsoft.com/office/officeart/2005/8/layout/pyramid2"/>
    <dgm:cxn modelId="{713A7F23-2A55-4430-AB79-C0B67BCC9144}" srcId="{2183A18D-647B-4B82-964D-003BEFDCC7D3}" destId="{8E890917-4AFC-42DE-A93D-708592791AC0}" srcOrd="1" destOrd="0" parTransId="{BACF864D-1275-40E4-AA0A-5598E8D9B003}" sibTransId="{B8CD4CFB-B086-43FF-B34E-C63F17D0011D}"/>
    <dgm:cxn modelId="{2B6F87D2-EA6C-4DC1-BB93-30E9EE2A6284}" srcId="{2183A18D-647B-4B82-964D-003BEFDCC7D3}" destId="{16BDB803-C9AB-40D9-8C00-A931E2038C75}" srcOrd="0" destOrd="0" parTransId="{40BE8741-F9FE-42B2-AAB0-B4B4F20C9D31}" sibTransId="{5CB4712A-E639-4F74-929D-7F582704BA56}"/>
    <dgm:cxn modelId="{CC3E360E-5792-4A1D-A2DB-BA9B765BF0A0}" type="presOf" srcId="{A48B12FE-8F4D-417B-901C-D949982593F8}" destId="{174C6E0F-37D0-489C-A731-CB7C8AFE92FB}" srcOrd="0" destOrd="0" presId="urn:microsoft.com/office/officeart/2005/8/layout/pyramid2"/>
    <dgm:cxn modelId="{C7F435CB-A4FD-4F0C-A7F0-D51456ECB2C3}" type="presOf" srcId="{16BDB803-C9AB-40D9-8C00-A931E2038C75}" destId="{96FA1E2E-341A-4D27-B5CC-D9E87A2427A6}" srcOrd="0" destOrd="0" presId="urn:microsoft.com/office/officeart/2005/8/layout/pyramid2"/>
    <dgm:cxn modelId="{19E0CF05-82B4-4D0C-BBA0-8125719D00D5}" type="presOf" srcId="{8E890917-4AFC-42DE-A93D-708592791AC0}" destId="{66824885-D969-4BBD-BD81-816CDFADC0FE}" srcOrd="0" destOrd="0" presId="urn:microsoft.com/office/officeart/2005/8/layout/pyramid2"/>
    <dgm:cxn modelId="{BB5C0F41-5573-412A-BF7D-B875A139BAA7}" srcId="{2183A18D-647B-4B82-964D-003BEFDCC7D3}" destId="{A48B12FE-8F4D-417B-901C-D949982593F8}" srcOrd="2" destOrd="0" parTransId="{689518EE-1D42-435D-90D3-3B1A6325D2FF}" sibTransId="{A90611CA-163D-4919-994B-1D3FC6962861}"/>
    <dgm:cxn modelId="{8B541867-D487-4476-9639-C2A27F3183CC}" type="presParOf" srcId="{157DFEE4-21F7-4E25-B435-95EBE7E4B689}" destId="{E4C92E84-27CC-4DE8-8EA5-643BCEAE506B}" srcOrd="0" destOrd="0" presId="urn:microsoft.com/office/officeart/2005/8/layout/pyramid2"/>
    <dgm:cxn modelId="{2959F14E-5E01-4760-9BE7-DFFFC3FD8A5A}" type="presParOf" srcId="{157DFEE4-21F7-4E25-B435-95EBE7E4B689}" destId="{F4006BAF-6D31-4B2F-A1EC-4A1DFE0FDAEC}" srcOrd="1" destOrd="0" presId="urn:microsoft.com/office/officeart/2005/8/layout/pyramid2"/>
    <dgm:cxn modelId="{7F928FB6-8F55-493E-9323-92A9974C71E9}" type="presParOf" srcId="{F4006BAF-6D31-4B2F-A1EC-4A1DFE0FDAEC}" destId="{96FA1E2E-341A-4D27-B5CC-D9E87A2427A6}" srcOrd="0" destOrd="0" presId="urn:microsoft.com/office/officeart/2005/8/layout/pyramid2"/>
    <dgm:cxn modelId="{0D6A8FA9-9FC1-4345-82BE-FC5234E77EDC}" type="presParOf" srcId="{F4006BAF-6D31-4B2F-A1EC-4A1DFE0FDAEC}" destId="{AF1796A8-7CFA-4E94-8FC1-774ADA8B2B4F}" srcOrd="1" destOrd="0" presId="urn:microsoft.com/office/officeart/2005/8/layout/pyramid2"/>
    <dgm:cxn modelId="{BA76091A-531C-4B56-932D-059F009C23C3}" type="presParOf" srcId="{F4006BAF-6D31-4B2F-A1EC-4A1DFE0FDAEC}" destId="{66824885-D969-4BBD-BD81-816CDFADC0FE}" srcOrd="2" destOrd="0" presId="urn:microsoft.com/office/officeart/2005/8/layout/pyramid2"/>
    <dgm:cxn modelId="{067339FB-F03E-4953-BA63-DF1E58C9182F}" type="presParOf" srcId="{F4006BAF-6D31-4B2F-A1EC-4A1DFE0FDAEC}" destId="{59FF1465-E0EE-4586-84A8-3F08B25D7BB3}" srcOrd="3" destOrd="0" presId="urn:microsoft.com/office/officeart/2005/8/layout/pyramid2"/>
    <dgm:cxn modelId="{A9B12A53-B1ED-4A69-B58E-F2F7DBAA2EF9}" type="presParOf" srcId="{F4006BAF-6D31-4B2F-A1EC-4A1DFE0FDAEC}" destId="{174C6E0F-37D0-489C-A731-CB7C8AFE92FB}" srcOrd="4" destOrd="0" presId="urn:microsoft.com/office/officeart/2005/8/layout/pyramid2"/>
    <dgm:cxn modelId="{58BCAC3F-3254-4B03-9B41-EB173AEACF9B}" type="presParOf" srcId="{F4006BAF-6D31-4B2F-A1EC-4A1DFE0FDAEC}" destId="{04A4E0C8-628B-4292-92A5-72F3575EBF05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39511B0-42C1-4456-BD03-CD91203D525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it-IT"/>
        </a:p>
      </dgm:t>
    </dgm:pt>
    <dgm:pt modelId="{6F80A86D-C4B4-4CD6-A5B5-F6E48E0B389F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L’uso di tecniche non intrusive prevede che si raccolgano dati con </a:t>
          </a:r>
          <a:r>
            <a:rPr lang="it-IT" b="1" dirty="0" smtClean="0">
              <a:solidFill>
                <a:schemeClr val="tx1"/>
              </a:solidFill>
            </a:rPr>
            <a:t>mezzi che non comportano un contatto tra ricercatore e oggetto di studio </a:t>
          </a:r>
          <a:r>
            <a:rPr lang="it-IT" dirty="0" smtClean="0">
              <a:solidFill>
                <a:schemeClr val="tx1"/>
              </a:solidFill>
            </a:rPr>
            <a:t>ovvero senza che ci sia consapevolezza da parte dell’oggetto della ricerca di essere tale, pertanto tali </a:t>
          </a:r>
          <a:r>
            <a:rPr lang="it-IT" b="1" dirty="0" smtClean="0">
              <a:solidFill>
                <a:schemeClr val="tx1"/>
              </a:solidFill>
            </a:rPr>
            <a:t>tecniche </a:t>
          </a:r>
          <a:r>
            <a:rPr lang="it-IT" dirty="0" smtClean="0">
              <a:solidFill>
                <a:schemeClr val="tx1"/>
              </a:solidFill>
            </a:rPr>
            <a:t>sono definite </a:t>
          </a:r>
          <a:r>
            <a:rPr lang="it-IT" b="1" dirty="0" smtClean="0">
              <a:solidFill>
                <a:schemeClr val="tx1"/>
              </a:solidFill>
            </a:rPr>
            <a:t>non reattive </a:t>
          </a:r>
          <a:r>
            <a:rPr lang="it-IT" dirty="0" smtClean="0">
              <a:solidFill>
                <a:schemeClr val="tx1"/>
              </a:solidFill>
            </a:rPr>
            <a:t>(esempio: recuperare dati sullo stato civile direttamente dalle anagrafi senza interrogare i singoli soggetti).</a:t>
          </a:r>
          <a:endParaRPr lang="it-IT" dirty="0">
            <a:solidFill>
              <a:schemeClr val="tx1"/>
            </a:solidFill>
          </a:endParaRPr>
        </a:p>
      </dgm:t>
    </dgm:pt>
    <dgm:pt modelId="{CBBD8871-72FB-4046-8295-8FEEEFF9E425}" type="parTrans" cxnId="{EB1BE734-11D4-4780-96AA-513FD226A659}">
      <dgm:prSet/>
      <dgm:spPr/>
      <dgm:t>
        <a:bodyPr/>
        <a:lstStyle/>
        <a:p>
          <a:endParaRPr lang="it-IT"/>
        </a:p>
      </dgm:t>
    </dgm:pt>
    <dgm:pt modelId="{C9103559-7244-44B9-A3CB-12F99D4348E0}" type="sibTrans" cxnId="{EB1BE734-11D4-4780-96AA-513FD226A659}">
      <dgm:prSet/>
      <dgm:spPr/>
      <dgm:t>
        <a:bodyPr/>
        <a:lstStyle/>
        <a:p>
          <a:endParaRPr lang="it-IT"/>
        </a:p>
      </dgm:t>
    </dgm:pt>
    <dgm:pt modelId="{031F1940-15CA-4853-8B1E-488D0EF3EF3B}" type="pres">
      <dgm:prSet presAssocID="{C39511B0-42C1-4456-BD03-CD91203D525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0CA3939D-4B4B-4C51-81FC-AB099FAD0639}" type="pres">
      <dgm:prSet presAssocID="{6F80A86D-C4B4-4CD6-A5B5-F6E48E0B389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FDB96686-7336-4B30-9065-ECA362176FF7}" type="presOf" srcId="{C39511B0-42C1-4456-BD03-CD91203D5258}" destId="{031F1940-15CA-4853-8B1E-488D0EF3EF3B}" srcOrd="0" destOrd="0" presId="urn:microsoft.com/office/officeart/2005/8/layout/vList2"/>
    <dgm:cxn modelId="{EB1BE734-11D4-4780-96AA-513FD226A659}" srcId="{C39511B0-42C1-4456-BD03-CD91203D5258}" destId="{6F80A86D-C4B4-4CD6-A5B5-F6E48E0B389F}" srcOrd="0" destOrd="0" parTransId="{CBBD8871-72FB-4046-8295-8FEEEFF9E425}" sibTransId="{C9103559-7244-44B9-A3CB-12F99D4348E0}"/>
    <dgm:cxn modelId="{F2181E02-60BC-4344-8783-52FF6C6DCEAD}" type="presOf" srcId="{6F80A86D-C4B4-4CD6-A5B5-F6E48E0B389F}" destId="{0CA3939D-4B4B-4C51-81FC-AB099FAD0639}" srcOrd="0" destOrd="0" presId="urn:microsoft.com/office/officeart/2005/8/layout/vList2"/>
    <dgm:cxn modelId="{36C11A5F-14FE-416D-9492-B7A61DB3B392}" type="presParOf" srcId="{031F1940-15CA-4853-8B1E-488D0EF3EF3B}" destId="{0CA3939D-4B4B-4C51-81FC-AB099FAD063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44BF683-672D-4934-ADB9-A8C3B2433797}" type="doc">
      <dgm:prSet loTypeId="urn:microsoft.com/office/officeart/2005/8/layout/pyramid2" loCatId="pyramid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B1566FF0-6595-4A0B-AD52-D347EA1EAECA}">
      <dgm:prSet custT="1"/>
      <dgm:spPr/>
      <dgm:t>
        <a:bodyPr/>
        <a:lstStyle/>
        <a:p>
          <a:pPr rtl="0"/>
          <a:r>
            <a:rPr lang="it-IT" sz="1400" b="1" dirty="0" smtClean="0"/>
            <a:t>La reattività </a:t>
          </a:r>
          <a:r>
            <a:rPr lang="it-IT" sz="1400" dirty="0" smtClean="0"/>
            <a:t>è rilevabile anche nelle </a:t>
          </a:r>
          <a:r>
            <a:rPr lang="it-IT" sz="1400" b="1" dirty="0" smtClean="0"/>
            <a:t>tecniche di osservazione e esperimento</a:t>
          </a:r>
          <a:r>
            <a:rPr lang="it-IT" sz="1400" dirty="0" smtClean="0"/>
            <a:t>.</a:t>
          </a:r>
          <a:endParaRPr lang="it-IT" sz="1400" dirty="0"/>
        </a:p>
      </dgm:t>
    </dgm:pt>
    <dgm:pt modelId="{BE49355A-0ECF-4F4F-B7FE-B96E6374489D}" type="parTrans" cxnId="{E2F62DDF-AA56-4011-A3D0-B01EE468EEC2}">
      <dgm:prSet/>
      <dgm:spPr/>
      <dgm:t>
        <a:bodyPr/>
        <a:lstStyle/>
        <a:p>
          <a:endParaRPr lang="it-IT"/>
        </a:p>
      </dgm:t>
    </dgm:pt>
    <dgm:pt modelId="{1B97BAF1-0D95-448E-B6CC-2AB564A5DF54}" type="sibTrans" cxnId="{E2F62DDF-AA56-4011-A3D0-B01EE468EEC2}">
      <dgm:prSet/>
      <dgm:spPr/>
      <dgm:t>
        <a:bodyPr/>
        <a:lstStyle/>
        <a:p>
          <a:endParaRPr lang="it-IT"/>
        </a:p>
      </dgm:t>
    </dgm:pt>
    <dgm:pt modelId="{BE566D0A-29A1-4120-ADA5-4D3ED8E6209C}">
      <dgm:prSet custT="1"/>
      <dgm:spPr/>
      <dgm:t>
        <a:bodyPr/>
        <a:lstStyle/>
        <a:p>
          <a:pPr rtl="0"/>
          <a:r>
            <a:rPr lang="it-IT" sz="1400" dirty="0" smtClean="0"/>
            <a:t>1930 fabbrica di </a:t>
          </a:r>
          <a:r>
            <a:rPr lang="it-IT" sz="1400" dirty="0" err="1" smtClean="0"/>
            <a:t>Hawthorne</a:t>
          </a:r>
          <a:r>
            <a:rPr lang="it-IT" sz="1400" dirty="0" smtClean="0"/>
            <a:t> della Western </a:t>
          </a:r>
          <a:r>
            <a:rPr lang="it-IT" sz="1400" dirty="0" err="1" smtClean="0"/>
            <a:t>Electric</a:t>
          </a:r>
          <a:r>
            <a:rPr lang="it-IT" sz="1400" dirty="0" smtClean="0"/>
            <a:t> Company: esperimenti sulla </a:t>
          </a:r>
          <a:r>
            <a:rPr lang="it-IT" sz="1400" b="1" dirty="0" smtClean="0"/>
            <a:t>relazione tra le condizioni del luogo di lavoro e i livelli di produttività</a:t>
          </a:r>
          <a:r>
            <a:rPr lang="it-IT" sz="1400" dirty="0" smtClean="0"/>
            <a:t>, Mayo, 1933, </a:t>
          </a:r>
          <a:r>
            <a:rPr lang="it-IT" sz="1400" dirty="0" err="1" smtClean="0"/>
            <a:t>Roethlisberger</a:t>
          </a:r>
          <a:r>
            <a:rPr lang="it-IT" sz="1400" dirty="0" smtClean="0"/>
            <a:t>, </a:t>
          </a:r>
          <a:r>
            <a:rPr lang="it-IT" sz="1400" dirty="0" err="1" smtClean="0"/>
            <a:t>Dickson</a:t>
          </a:r>
          <a:r>
            <a:rPr lang="it-IT" sz="1400" dirty="0" smtClean="0"/>
            <a:t>, 1939.</a:t>
          </a:r>
          <a:endParaRPr lang="it-IT" sz="1400" dirty="0"/>
        </a:p>
      </dgm:t>
    </dgm:pt>
    <dgm:pt modelId="{50478F9B-D991-43F7-8C60-25CE6DBE58C3}" type="parTrans" cxnId="{5B55E807-BEBA-4C54-BA2E-DFE21AAE9104}">
      <dgm:prSet/>
      <dgm:spPr/>
      <dgm:t>
        <a:bodyPr/>
        <a:lstStyle/>
        <a:p>
          <a:endParaRPr lang="it-IT"/>
        </a:p>
      </dgm:t>
    </dgm:pt>
    <dgm:pt modelId="{20313E80-A9D1-4A6D-A0D3-2883FD41E295}" type="sibTrans" cxnId="{5B55E807-BEBA-4C54-BA2E-DFE21AAE9104}">
      <dgm:prSet/>
      <dgm:spPr/>
      <dgm:t>
        <a:bodyPr/>
        <a:lstStyle/>
        <a:p>
          <a:endParaRPr lang="it-IT"/>
        </a:p>
      </dgm:t>
    </dgm:pt>
    <dgm:pt modelId="{7EAF4393-8E40-4E1D-868C-938C5D15CE57}">
      <dgm:prSet custT="1"/>
      <dgm:spPr/>
      <dgm:t>
        <a:bodyPr/>
        <a:lstStyle/>
        <a:p>
          <a:pPr rtl="0"/>
          <a:r>
            <a:rPr lang="it-IT" sz="1400" b="1" dirty="0" smtClean="0"/>
            <a:t>Obiettivo</a:t>
          </a:r>
          <a:r>
            <a:rPr lang="it-IT" sz="1400" dirty="0" smtClean="0"/>
            <a:t>: studiare effetti dell’illuminazione del luogo di lavoro sulla produttività.</a:t>
          </a:r>
          <a:endParaRPr lang="it-IT" sz="1400" dirty="0"/>
        </a:p>
      </dgm:t>
    </dgm:pt>
    <dgm:pt modelId="{84C076C0-1A53-42C5-AF3E-D618462F17EA}" type="parTrans" cxnId="{D818E45A-D80B-47AD-83D1-6260DF7825F7}">
      <dgm:prSet/>
      <dgm:spPr/>
      <dgm:t>
        <a:bodyPr/>
        <a:lstStyle/>
        <a:p>
          <a:endParaRPr lang="it-IT"/>
        </a:p>
      </dgm:t>
    </dgm:pt>
    <dgm:pt modelId="{0F127C1E-1C52-4E8A-8BF6-EB9919385E2B}" type="sibTrans" cxnId="{D818E45A-D80B-47AD-83D1-6260DF7825F7}">
      <dgm:prSet/>
      <dgm:spPr/>
      <dgm:t>
        <a:bodyPr/>
        <a:lstStyle/>
        <a:p>
          <a:endParaRPr lang="it-IT"/>
        </a:p>
      </dgm:t>
    </dgm:pt>
    <dgm:pt modelId="{F6DBE7A5-C7E7-4979-87C1-58FFC5521630}">
      <dgm:prSet custT="1"/>
      <dgm:spPr/>
      <dgm:t>
        <a:bodyPr/>
        <a:lstStyle/>
        <a:p>
          <a:pPr rtl="0"/>
          <a:r>
            <a:rPr lang="it-IT" sz="1400" b="1" dirty="0" smtClean="0"/>
            <a:t>Evidenza</a:t>
          </a:r>
          <a:r>
            <a:rPr lang="it-IT" sz="1400" dirty="0" smtClean="0"/>
            <a:t>: la produzione aumenta sia se l’illuminazione aumentava, sia se diminuiva.</a:t>
          </a:r>
          <a:endParaRPr lang="it-IT" sz="1400" dirty="0"/>
        </a:p>
      </dgm:t>
    </dgm:pt>
    <dgm:pt modelId="{1328772F-C7E7-4B66-BFD7-1F68BB20C2D9}" type="parTrans" cxnId="{7413488B-397C-4EA6-816F-28FB7CA490E0}">
      <dgm:prSet/>
      <dgm:spPr/>
      <dgm:t>
        <a:bodyPr/>
        <a:lstStyle/>
        <a:p>
          <a:endParaRPr lang="it-IT"/>
        </a:p>
      </dgm:t>
    </dgm:pt>
    <dgm:pt modelId="{3CCCA430-94EF-459E-91D6-BE5603F35DDD}" type="sibTrans" cxnId="{7413488B-397C-4EA6-816F-28FB7CA490E0}">
      <dgm:prSet/>
      <dgm:spPr/>
      <dgm:t>
        <a:bodyPr/>
        <a:lstStyle/>
        <a:p>
          <a:endParaRPr lang="it-IT"/>
        </a:p>
      </dgm:t>
    </dgm:pt>
    <dgm:pt modelId="{650D197C-4E9E-4BB1-9B2F-75DD387E9948}">
      <dgm:prSet custT="1"/>
      <dgm:spPr/>
      <dgm:t>
        <a:bodyPr/>
        <a:lstStyle/>
        <a:p>
          <a:pPr rtl="0"/>
          <a:r>
            <a:rPr lang="it-IT" sz="1400" b="1" dirty="0" smtClean="0"/>
            <a:t>Risultato inatteso</a:t>
          </a:r>
          <a:r>
            <a:rPr lang="it-IT" sz="1400" dirty="0" smtClean="0"/>
            <a:t>: semplicemente con la loro presenza, i ricercatori osservando potevano inconsapevolmente distorcere i risultati della loro ricerca poiché si rileva che i lavoratori non rispondevano al cambiamento dell’intensità dell’illuminazione, ma al </a:t>
          </a:r>
          <a:r>
            <a:rPr lang="it-IT" sz="1400" b="1" dirty="0" smtClean="0"/>
            <a:t>desiderio di non deludere gli sperimentatori e l’azienda</a:t>
          </a:r>
          <a:r>
            <a:rPr lang="it-IT" sz="1400" dirty="0" smtClean="0"/>
            <a:t>.</a:t>
          </a:r>
          <a:endParaRPr lang="it-IT" sz="1400" dirty="0"/>
        </a:p>
      </dgm:t>
    </dgm:pt>
    <dgm:pt modelId="{8E2053AB-55FD-4ECD-BD30-E9EAD33AA956}" type="parTrans" cxnId="{3EE8316F-BCE8-456C-BCE4-C0F75352D05D}">
      <dgm:prSet/>
      <dgm:spPr/>
      <dgm:t>
        <a:bodyPr/>
        <a:lstStyle/>
        <a:p>
          <a:endParaRPr lang="it-IT"/>
        </a:p>
      </dgm:t>
    </dgm:pt>
    <dgm:pt modelId="{D5E159C5-F3A6-445F-A389-7DA2A02989EB}" type="sibTrans" cxnId="{3EE8316F-BCE8-456C-BCE4-C0F75352D05D}">
      <dgm:prSet/>
      <dgm:spPr/>
      <dgm:t>
        <a:bodyPr/>
        <a:lstStyle/>
        <a:p>
          <a:endParaRPr lang="it-IT"/>
        </a:p>
      </dgm:t>
    </dgm:pt>
    <dgm:pt modelId="{974EBAD3-58A2-4E8D-A428-1FC82FFC9E87}" type="pres">
      <dgm:prSet presAssocID="{144BF683-672D-4934-ADB9-A8C3B2433797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it-IT"/>
        </a:p>
      </dgm:t>
    </dgm:pt>
    <dgm:pt modelId="{B2BBC572-3334-44C1-9F88-4EC5EE7C00E8}" type="pres">
      <dgm:prSet presAssocID="{144BF683-672D-4934-ADB9-A8C3B2433797}" presName="pyramid" presStyleLbl="node1" presStyleIdx="0" presStyleCnt="1"/>
      <dgm:spPr/>
      <dgm:t>
        <a:bodyPr/>
        <a:lstStyle/>
        <a:p>
          <a:endParaRPr lang="it-IT"/>
        </a:p>
      </dgm:t>
    </dgm:pt>
    <dgm:pt modelId="{13CDBF5E-4EAE-4A4B-9AE6-E625B058234E}" type="pres">
      <dgm:prSet presAssocID="{144BF683-672D-4934-ADB9-A8C3B2433797}" presName="theList" presStyleCnt="0"/>
      <dgm:spPr/>
      <dgm:t>
        <a:bodyPr/>
        <a:lstStyle/>
        <a:p>
          <a:endParaRPr lang="it-IT"/>
        </a:p>
      </dgm:t>
    </dgm:pt>
    <dgm:pt modelId="{DB4DE88F-A3C9-4920-83D9-056F92A5669B}" type="pres">
      <dgm:prSet presAssocID="{B1566FF0-6595-4A0B-AD52-D347EA1EAECA}" presName="aNode" presStyleLbl="fgAcc1" presStyleIdx="0" presStyleCnt="5" custScaleX="152540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D520BD86-1953-45FB-900C-6E38E27CB20A}" type="pres">
      <dgm:prSet presAssocID="{B1566FF0-6595-4A0B-AD52-D347EA1EAECA}" presName="aSpace" presStyleCnt="0"/>
      <dgm:spPr/>
      <dgm:t>
        <a:bodyPr/>
        <a:lstStyle/>
        <a:p>
          <a:endParaRPr lang="it-IT"/>
        </a:p>
      </dgm:t>
    </dgm:pt>
    <dgm:pt modelId="{25E8B29F-2019-400B-9854-C6C278DA208A}" type="pres">
      <dgm:prSet presAssocID="{BE566D0A-29A1-4120-ADA5-4D3ED8E6209C}" presName="aNode" presStyleLbl="fgAcc1" presStyleIdx="1" presStyleCnt="5" custScaleX="179578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974823F3-B14F-46A8-8684-031B93A264CF}" type="pres">
      <dgm:prSet presAssocID="{BE566D0A-29A1-4120-ADA5-4D3ED8E6209C}" presName="aSpace" presStyleCnt="0"/>
      <dgm:spPr/>
      <dgm:t>
        <a:bodyPr/>
        <a:lstStyle/>
        <a:p>
          <a:endParaRPr lang="it-IT"/>
        </a:p>
      </dgm:t>
    </dgm:pt>
    <dgm:pt modelId="{8A83C342-7A8F-4490-BC38-B3139CF9AB8E}" type="pres">
      <dgm:prSet presAssocID="{7EAF4393-8E40-4E1D-868C-938C5D15CE57}" presName="aNode" presStyleLbl="fgAcc1" presStyleIdx="2" presStyleCnt="5" custScaleX="192601" custScaleY="73427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25BD37D-65A7-4B22-B1AA-8633345C0C1C}" type="pres">
      <dgm:prSet presAssocID="{7EAF4393-8E40-4E1D-868C-938C5D15CE57}" presName="aSpace" presStyleCnt="0"/>
      <dgm:spPr/>
      <dgm:t>
        <a:bodyPr/>
        <a:lstStyle/>
        <a:p>
          <a:endParaRPr lang="it-IT"/>
        </a:p>
      </dgm:t>
    </dgm:pt>
    <dgm:pt modelId="{DB7F3CF5-33BA-4DB9-9A08-ED69395E241A}" type="pres">
      <dgm:prSet presAssocID="{F6DBE7A5-C7E7-4979-87C1-58FFC5521630}" presName="aNode" presStyleLbl="fgAcc1" presStyleIdx="3" presStyleCnt="5" custScaleX="201118" custScaleY="78794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FFCDCA68-B6F5-42D1-9922-8CBB3AD16B77}" type="pres">
      <dgm:prSet presAssocID="{F6DBE7A5-C7E7-4979-87C1-58FFC5521630}" presName="aSpace" presStyleCnt="0"/>
      <dgm:spPr/>
      <dgm:t>
        <a:bodyPr/>
        <a:lstStyle/>
        <a:p>
          <a:endParaRPr lang="it-IT"/>
        </a:p>
      </dgm:t>
    </dgm:pt>
    <dgm:pt modelId="{109CDC77-EDB9-4334-A67B-15E750A9E255}" type="pres">
      <dgm:prSet presAssocID="{650D197C-4E9E-4BB1-9B2F-75DD387E9948}" presName="aNode" presStyleLbl="fgAcc1" presStyleIdx="4" presStyleCnt="5" custScaleX="238159" custScaleY="122256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976F0E62-D5B1-4DA9-A064-DB56BB99ECF8}" type="pres">
      <dgm:prSet presAssocID="{650D197C-4E9E-4BB1-9B2F-75DD387E9948}" presName="aSpace" presStyleCnt="0"/>
      <dgm:spPr/>
      <dgm:t>
        <a:bodyPr/>
        <a:lstStyle/>
        <a:p>
          <a:endParaRPr lang="it-IT"/>
        </a:p>
      </dgm:t>
    </dgm:pt>
  </dgm:ptLst>
  <dgm:cxnLst>
    <dgm:cxn modelId="{7413488B-397C-4EA6-816F-28FB7CA490E0}" srcId="{144BF683-672D-4934-ADB9-A8C3B2433797}" destId="{F6DBE7A5-C7E7-4979-87C1-58FFC5521630}" srcOrd="3" destOrd="0" parTransId="{1328772F-C7E7-4B66-BFD7-1F68BB20C2D9}" sibTransId="{3CCCA430-94EF-459E-91D6-BE5603F35DDD}"/>
    <dgm:cxn modelId="{F6C806F3-A7AC-45D5-B94F-633964A74C30}" type="presOf" srcId="{144BF683-672D-4934-ADB9-A8C3B2433797}" destId="{974EBAD3-58A2-4E8D-A428-1FC82FFC9E87}" srcOrd="0" destOrd="0" presId="urn:microsoft.com/office/officeart/2005/8/layout/pyramid2"/>
    <dgm:cxn modelId="{3EE8316F-BCE8-456C-BCE4-C0F75352D05D}" srcId="{144BF683-672D-4934-ADB9-A8C3B2433797}" destId="{650D197C-4E9E-4BB1-9B2F-75DD387E9948}" srcOrd="4" destOrd="0" parTransId="{8E2053AB-55FD-4ECD-BD30-E9EAD33AA956}" sibTransId="{D5E159C5-F3A6-445F-A389-7DA2A02989EB}"/>
    <dgm:cxn modelId="{5B55E807-BEBA-4C54-BA2E-DFE21AAE9104}" srcId="{144BF683-672D-4934-ADB9-A8C3B2433797}" destId="{BE566D0A-29A1-4120-ADA5-4D3ED8E6209C}" srcOrd="1" destOrd="0" parTransId="{50478F9B-D991-43F7-8C60-25CE6DBE58C3}" sibTransId="{20313E80-A9D1-4A6D-A0D3-2883FD41E295}"/>
    <dgm:cxn modelId="{44875BCE-B3C6-4C62-AF30-5E4702D9AEEA}" type="presOf" srcId="{BE566D0A-29A1-4120-ADA5-4D3ED8E6209C}" destId="{25E8B29F-2019-400B-9854-C6C278DA208A}" srcOrd="0" destOrd="0" presId="urn:microsoft.com/office/officeart/2005/8/layout/pyramid2"/>
    <dgm:cxn modelId="{9EBECF7A-0E01-4819-B8FD-60632E46722E}" type="presOf" srcId="{B1566FF0-6595-4A0B-AD52-D347EA1EAECA}" destId="{DB4DE88F-A3C9-4920-83D9-056F92A5669B}" srcOrd="0" destOrd="0" presId="urn:microsoft.com/office/officeart/2005/8/layout/pyramid2"/>
    <dgm:cxn modelId="{D818E45A-D80B-47AD-83D1-6260DF7825F7}" srcId="{144BF683-672D-4934-ADB9-A8C3B2433797}" destId="{7EAF4393-8E40-4E1D-868C-938C5D15CE57}" srcOrd="2" destOrd="0" parTransId="{84C076C0-1A53-42C5-AF3E-D618462F17EA}" sibTransId="{0F127C1E-1C52-4E8A-8BF6-EB9919385E2B}"/>
    <dgm:cxn modelId="{C8857A87-A8D2-4474-9DED-992F44775995}" type="presOf" srcId="{650D197C-4E9E-4BB1-9B2F-75DD387E9948}" destId="{109CDC77-EDB9-4334-A67B-15E750A9E255}" srcOrd="0" destOrd="0" presId="urn:microsoft.com/office/officeart/2005/8/layout/pyramid2"/>
    <dgm:cxn modelId="{1C5E5228-132F-43E7-B63C-1DB11B46E0A9}" type="presOf" srcId="{7EAF4393-8E40-4E1D-868C-938C5D15CE57}" destId="{8A83C342-7A8F-4490-BC38-B3139CF9AB8E}" srcOrd="0" destOrd="0" presId="urn:microsoft.com/office/officeart/2005/8/layout/pyramid2"/>
    <dgm:cxn modelId="{5D3147F5-BA50-4F65-9FB9-8FF2769B0A71}" type="presOf" srcId="{F6DBE7A5-C7E7-4979-87C1-58FFC5521630}" destId="{DB7F3CF5-33BA-4DB9-9A08-ED69395E241A}" srcOrd="0" destOrd="0" presId="urn:microsoft.com/office/officeart/2005/8/layout/pyramid2"/>
    <dgm:cxn modelId="{E2F62DDF-AA56-4011-A3D0-B01EE468EEC2}" srcId="{144BF683-672D-4934-ADB9-A8C3B2433797}" destId="{B1566FF0-6595-4A0B-AD52-D347EA1EAECA}" srcOrd="0" destOrd="0" parTransId="{BE49355A-0ECF-4F4F-B7FE-B96E6374489D}" sibTransId="{1B97BAF1-0D95-448E-B6CC-2AB564A5DF54}"/>
    <dgm:cxn modelId="{79C9FE39-312F-494A-8B69-D9EFB3BDF49F}" type="presParOf" srcId="{974EBAD3-58A2-4E8D-A428-1FC82FFC9E87}" destId="{B2BBC572-3334-44C1-9F88-4EC5EE7C00E8}" srcOrd="0" destOrd="0" presId="urn:microsoft.com/office/officeart/2005/8/layout/pyramid2"/>
    <dgm:cxn modelId="{5FC2FF25-F18D-413C-80A4-C5D22108DE9E}" type="presParOf" srcId="{974EBAD3-58A2-4E8D-A428-1FC82FFC9E87}" destId="{13CDBF5E-4EAE-4A4B-9AE6-E625B058234E}" srcOrd="1" destOrd="0" presId="urn:microsoft.com/office/officeart/2005/8/layout/pyramid2"/>
    <dgm:cxn modelId="{4A1B6AFB-4125-4BFC-B4EB-A26AF9323234}" type="presParOf" srcId="{13CDBF5E-4EAE-4A4B-9AE6-E625B058234E}" destId="{DB4DE88F-A3C9-4920-83D9-056F92A5669B}" srcOrd="0" destOrd="0" presId="urn:microsoft.com/office/officeart/2005/8/layout/pyramid2"/>
    <dgm:cxn modelId="{38D7C404-6127-46B4-AAD8-A754278BCCA5}" type="presParOf" srcId="{13CDBF5E-4EAE-4A4B-9AE6-E625B058234E}" destId="{D520BD86-1953-45FB-900C-6E38E27CB20A}" srcOrd="1" destOrd="0" presId="urn:microsoft.com/office/officeart/2005/8/layout/pyramid2"/>
    <dgm:cxn modelId="{48C6C7CE-E7DF-40FB-8574-CC9A22181E89}" type="presParOf" srcId="{13CDBF5E-4EAE-4A4B-9AE6-E625B058234E}" destId="{25E8B29F-2019-400B-9854-C6C278DA208A}" srcOrd="2" destOrd="0" presId="urn:microsoft.com/office/officeart/2005/8/layout/pyramid2"/>
    <dgm:cxn modelId="{C74F4842-49F4-4A71-875D-6D545AEEE0DD}" type="presParOf" srcId="{13CDBF5E-4EAE-4A4B-9AE6-E625B058234E}" destId="{974823F3-B14F-46A8-8684-031B93A264CF}" srcOrd="3" destOrd="0" presId="urn:microsoft.com/office/officeart/2005/8/layout/pyramid2"/>
    <dgm:cxn modelId="{C832F3CF-3A67-4B06-947C-48D8E9317CC7}" type="presParOf" srcId="{13CDBF5E-4EAE-4A4B-9AE6-E625B058234E}" destId="{8A83C342-7A8F-4490-BC38-B3139CF9AB8E}" srcOrd="4" destOrd="0" presId="urn:microsoft.com/office/officeart/2005/8/layout/pyramid2"/>
    <dgm:cxn modelId="{0B64A195-0BA3-4EA7-A6C4-6D22956B2E3C}" type="presParOf" srcId="{13CDBF5E-4EAE-4A4B-9AE6-E625B058234E}" destId="{525BD37D-65A7-4B22-B1AA-8633345C0C1C}" srcOrd="5" destOrd="0" presId="urn:microsoft.com/office/officeart/2005/8/layout/pyramid2"/>
    <dgm:cxn modelId="{E8C2AD23-2D45-4458-B1B1-C58A73B8EE86}" type="presParOf" srcId="{13CDBF5E-4EAE-4A4B-9AE6-E625B058234E}" destId="{DB7F3CF5-33BA-4DB9-9A08-ED69395E241A}" srcOrd="6" destOrd="0" presId="urn:microsoft.com/office/officeart/2005/8/layout/pyramid2"/>
    <dgm:cxn modelId="{D6A37787-696B-402E-8181-EEA3F5C93F56}" type="presParOf" srcId="{13CDBF5E-4EAE-4A4B-9AE6-E625B058234E}" destId="{FFCDCA68-B6F5-42D1-9922-8CBB3AD16B77}" srcOrd="7" destOrd="0" presId="urn:microsoft.com/office/officeart/2005/8/layout/pyramid2"/>
    <dgm:cxn modelId="{296AB9DC-5865-402B-B8A6-B2FEEB76600D}" type="presParOf" srcId="{13CDBF5E-4EAE-4A4B-9AE6-E625B058234E}" destId="{109CDC77-EDB9-4334-A67B-15E750A9E255}" srcOrd="8" destOrd="0" presId="urn:microsoft.com/office/officeart/2005/8/layout/pyramid2"/>
    <dgm:cxn modelId="{6A5D76BB-A8DA-4273-A902-832157241822}" type="presParOf" srcId="{13CDBF5E-4EAE-4A4B-9AE6-E625B058234E}" destId="{976F0E62-D5B1-4DA9-A064-DB56BB99ECF8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0C88866-B3CB-45D6-A8F5-BFC8A3622D6C}" type="doc">
      <dgm:prSet loTypeId="urn:microsoft.com/office/officeart/2005/8/layout/hList1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5826080F-F1EE-4B9C-B729-DF17C6C3B424}">
      <dgm:prSet/>
      <dgm:spPr/>
      <dgm:t>
        <a:bodyPr/>
        <a:lstStyle/>
        <a:p>
          <a:pPr rtl="0"/>
          <a:r>
            <a:rPr lang="it-IT" b="1" smtClean="0"/>
            <a:t>Vantaggi:</a:t>
          </a:r>
          <a:endParaRPr lang="it-IT" b="1"/>
        </a:p>
      </dgm:t>
    </dgm:pt>
    <dgm:pt modelId="{A83EEA88-AF7E-41AC-8B29-DA89FF426488}" type="parTrans" cxnId="{EE1C6E05-244E-40F3-B4C6-07763E3C72C0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93170B47-132F-4AA5-B2B0-9B73BF5B90D8}" type="sibTrans" cxnId="{EE1C6E05-244E-40F3-B4C6-07763E3C72C0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84B7D833-DF77-4EA2-A0F2-66A1FEF6DB8A}">
      <dgm:prSet/>
      <dgm:spPr/>
      <dgm:t>
        <a:bodyPr/>
        <a:lstStyle/>
        <a:p>
          <a:pPr rtl="0"/>
          <a:r>
            <a:rPr lang="it-IT" b="1" smtClean="0"/>
            <a:t>Mancato contatto e influenza </a:t>
          </a:r>
          <a:r>
            <a:rPr lang="it-IT" smtClean="0"/>
            <a:t>che ne deriva tra ricercatore e soggetto analizzato. </a:t>
          </a:r>
          <a:endParaRPr lang="it-IT" dirty="0"/>
        </a:p>
      </dgm:t>
    </dgm:pt>
    <dgm:pt modelId="{7DB3F0FD-079D-4143-870C-1109E2873711}" type="parTrans" cxnId="{3749D5CB-F1A5-4605-AE89-117CD44336DF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C4ABE2A6-A9FB-45BA-A848-8F7E170515A3}" type="sibTrans" cxnId="{3749D5CB-F1A5-4605-AE89-117CD44336DF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9794545C-60D8-4442-B5F3-0B562B9B2AA7}">
      <dgm:prSet/>
      <dgm:spPr/>
      <dgm:t>
        <a:bodyPr/>
        <a:lstStyle/>
        <a:p>
          <a:pPr rtl="0"/>
          <a:r>
            <a:rPr lang="it-IT" smtClean="0"/>
            <a:t>Relativa </a:t>
          </a:r>
          <a:r>
            <a:rPr lang="it-IT" b="1" smtClean="0"/>
            <a:t>facilità di accesso e costi contenuti </a:t>
          </a:r>
          <a:r>
            <a:rPr lang="it-IT" smtClean="0"/>
            <a:t>dei dati prodotti.</a:t>
          </a:r>
          <a:endParaRPr lang="it-IT" dirty="0"/>
        </a:p>
      </dgm:t>
    </dgm:pt>
    <dgm:pt modelId="{9FA7A08E-0B37-45FE-89C7-9B6ABF48635B}" type="parTrans" cxnId="{F486D4D8-151B-462E-98AE-AFAA0DAAAD3B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C282614D-5D89-4620-B136-8BE8D2677A49}" type="sibTrans" cxnId="{F486D4D8-151B-462E-98AE-AFAA0DAAAD3B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3D58A937-9565-4D69-A5AE-5D82CA4E0015}">
      <dgm:prSet/>
      <dgm:spPr/>
      <dgm:t>
        <a:bodyPr/>
        <a:lstStyle/>
        <a:p>
          <a:pPr rtl="0"/>
          <a:r>
            <a:rPr lang="it-IT" b="1" smtClean="0"/>
            <a:t>Svantaggi:</a:t>
          </a:r>
          <a:endParaRPr lang="it-IT" b="1"/>
        </a:p>
      </dgm:t>
    </dgm:pt>
    <dgm:pt modelId="{4E3EAA9B-21A6-43D3-B706-076DFAAC5998}" type="parTrans" cxnId="{427F813D-5BE9-49F2-A23B-09BCC4B0C94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19790856-4782-4E68-A4AD-7C1D6BC3AB2C}" type="sibTrans" cxnId="{427F813D-5BE9-49F2-A23B-09BCC4B0C94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59052DB4-9D08-4BB1-AB73-BDD177A0EBC5}">
      <dgm:prSet/>
      <dgm:spPr/>
      <dgm:t>
        <a:bodyPr/>
        <a:lstStyle/>
        <a:p>
          <a:pPr rtl="0"/>
          <a:r>
            <a:rPr lang="it-IT" smtClean="0"/>
            <a:t>Le </a:t>
          </a:r>
          <a:r>
            <a:rPr lang="it-IT" b="1" smtClean="0"/>
            <a:t>informazioni originali</a:t>
          </a:r>
          <a:r>
            <a:rPr lang="it-IT" smtClean="0"/>
            <a:t>, soprattutto nel caso dei documenti personali o pubblici e nel caso degli archivi, </a:t>
          </a:r>
          <a:r>
            <a:rPr lang="it-IT" b="1" smtClean="0"/>
            <a:t>possono essere distorte</a:t>
          </a:r>
          <a:r>
            <a:rPr lang="it-IT" smtClean="0"/>
            <a:t> al fine di nascondere alcune informazioni all’esterno.</a:t>
          </a:r>
          <a:endParaRPr lang="it-IT" dirty="0"/>
        </a:p>
      </dgm:t>
    </dgm:pt>
    <dgm:pt modelId="{65ED371A-0793-4B3B-988C-E1CABD396A9D}" type="parTrans" cxnId="{B113F66D-858B-411E-B1C1-C10CB668E7FF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8F68178D-8631-470C-BA4C-3CFD51C4D6FC}" type="sibTrans" cxnId="{B113F66D-858B-411E-B1C1-C10CB668E7FF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88D98D5D-EB84-4B81-A771-95F93EBFEC6F}">
      <dgm:prSet/>
      <dgm:spPr/>
      <dgm:t>
        <a:bodyPr/>
        <a:lstStyle/>
        <a:p>
          <a:pPr rtl="0"/>
          <a:r>
            <a:rPr lang="it-IT" smtClean="0"/>
            <a:t>L’informazione prodotta attraverso le tecniche non intrusive è frutto dell’esclusiva elaborazione del ricercatore, senza che vi sia </a:t>
          </a:r>
          <a:r>
            <a:rPr lang="it-IT" b="1" smtClean="0"/>
            <a:t>alcun riscontro da parte della soggettività osservata</a:t>
          </a:r>
          <a:r>
            <a:rPr lang="it-IT" smtClean="0"/>
            <a:t>.</a:t>
          </a:r>
          <a:endParaRPr lang="it-IT" dirty="0"/>
        </a:p>
      </dgm:t>
    </dgm:pt>
    <dgm:pt modelId="{51F78022-2C97-4195-80D7-A85F2D36DE53}" type="parTrans" cxnId="{A83D04CA-DFAE-420A-B85E-CD54FD6ECB1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5FA1E5B1-5EEB-4258-9A61-105F8CEC0E1F}" type="sibTrans" cxnId="{A83D04CA-DFAE-420A-B85E-CD54FD6ECB1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EB8EA257-2A24-4940-8732-FECC7655818F}" type="pres">
      <dgm:prSet presAssocID="{90C88866-B3CB-45D6-A8F5-BFC8A3622D6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A7AB2B06-7AD4-4DEB-AF5B-4184DCE62BD7}" type="pres">
      <dgm:prSet presAssocID="{5826080F-F1EE-4B9C-B729-DF17C6C3B424}" presName="composite" presStyleCnt="0"/>
      <dgm:spPr/>
      <dgm:t>
        <a:bodyPr/>
        <a:lstStyle/>
        <a:p>
          <a:endParaRPr lang="it-IT"/>
        </a:p>
      </dgm:t>
    </dgm:pt>
    <dgm:pt modelId="{113B08BF-5962-4946-82F8-FC8D60A727D5}" type="pres">
      <dgm:prSet presAssocID="{5826080F-F1EE-4B9C-B729-DF17C6C3B424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2F40A8E3-E4B2-4C15-90A4-EF1CB518D9EF}" type="pres">
      <dgm:prSet presAssocID="{5826080F-F1EE-4B9C-B729-DF17C6C3B424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6E1D5CF0-B0B5-475B-8DDC-F8BC6723C333}" type="pres">
      <dgm:prSet presAssocID="{93170B47-132F-4AA5-B2B0-9B73BF5B90D8}" presName="space" presStyleCnt="0"/>
      <dgm:spPr/>
      <dgm:t>
        <a:bodyPr/>
        <a:lstStyle/>
        <a:p>
          <a:endParaRPr lang="it-IT"/>
        </a:p>
      </dgm:t>
    </dgm:pt>
    <dgm:pt modelId="{67A304A0-AE56-4897-BDFE-C5D1672AE6F0}" type="pres">
      <dgm:prSet presAssocID="{3D58A937-9565-4D69-A5AE-5D82CA4E0015}" presName="composite" presStyleCnt="0"/>
      <dgm:spPr/>
      <dgm:t>
        <a:bodyPr/>
        <a:lstStyle/>
        <a:p>
          <a:endParaRPr lang="it-IT"/>
        </a:p>
      </dgm:t>
    </dgm:pt>
    <dgm:pt modelId="{F8962950-BD6F-4795-ADA9-BB07D4916514}" type="pres">
      <dgm:prSet presAssocID="{3D58A937-9565-4D69-A5AE-5D82CA4E0015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3365A320-4AD4-4359-8361-7504B110B035}" type="pres">
      <dgm:prSet presAssocID="{3D58A937-9565-4D69-A5AE-5D82CA4E0015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3749D5CB-F1A5-4605-AE89-117CD44336DF}" srcId="{5826080F-F1EE-4B9C-B729-DF17C6C3B424}" destId="{84B7D833-DF77-4EA2-A0F2-66A1FEF6DB8A}" srcOrd="0" destOrd="0" parTransId="{7DB3F0FD-079D-4143-870C-1109E2873711}" sibTransId="{C4ABE2A6-A9FB-45BA-A848-8F7E170515A3}"/>
    <dgm:cxn modelId="{1A4E0B8F-0B7C-45FF-BD93-87312AF97AFF}" type="presOf" srcId="{88D98D5D-EB84-4B81-A771-95F93EBFEC6F}" destId="{3365A320-4AD4-4359-8361-7504B110B035}" srcOrd="0" destOrd="1" presId="urn:microsoft.com/office/officeart/2005/8/layout/hList1"/>
    <dgm:cxn modelId="{F997BFD2-CF81-46BC-AFD9-B713DBA63428}" type="presOf" srcId="{84B7D833-DF77-4EA2-A0F2-66A1FEF6DB8A}" destId="{2F40A8E3-E4B2-4C15-90A4-EF1CB518D9EF}" srcOrd="0" destOrd="0" presId="urn:microsoft.com/office/officeart/2005/8/layout/hList1"/>
    <dgm:cxn modelId="{5EE8B11D-8C25-4EF5-B5D8-EA7F3ECCBB7D}" type="presOf" srcId="{90C88866-B3CB-45D6-A8F5-BFC8A3622D6C}" destId="{EB8EA257-2A24-4940-8732-FECC7655818F}" srcOrd="0" destOrd="0" presId="urn:microsoft.com/office/officeart/2005/8/layout/hList1"/>
    <dgm:cxn modelId="{D27715DA-F4C9-449C-AD6F-C3B9EF8A712C}" type="presOf" srcId="{3D58A937-9565-4D69-A5AE-5D82CA4E0015}" destId="{F8962950-BD6F-4795-ADA9-BB07D4916514}" srcOrd="0" destOrd="0" presId="urn:microsoft.com/office/officeart/2005/8/layout/hList1"/>
    <dgm:cxn modelId="{B8D08EE1-002F-498F-ADC3-7B857CCD1745}" type="presOf" srcId="{9794545C-60D8-4442-B5F3-0B562B9B2AA7}" destId="{2F40A8E3-E4B2-4C15-90A4-EF1CB518D9EF}" srcOrd="0" destOrd="1" presId="urn:microsoft.com/office/officeart/2005/8/layout/hList1"/>
    <dgm:cxn modelId="{96411399-E9D5-46AF-92C3-C0F2CC91493C}" type="presOf" srcId="{59052DB4-9D08-4BB1-AB73-BDD177A0EBC5}" destId="{3365A320-4AD4-4359-8361-7504B110B035}" srcOrd="0" destOrd="0" presId="urn:microsoft.com/office/officeart/2005/8/layout/hList1"/>
    <dgm:cxn modelId="{EE1C6E05-244E-40F3-B4C6-07763E3C72C0}" srcId="{90C88866-B3CB-45D6-A8F5-BFC8A3622D6C}" destId="{5826080F-F1EE-4B9C-B729-DF17C6C3B424}" srcOrd="0" destOrd="0" parTransId="{A83EEA88-AF7E-41AC-8B29-DA89FF426488}" sibTransId="{93170B47-132F-4AA5-B2B0-9B73BF5B90D8}"/>
    <dgm:cxn modelId="{F486D4D8-151B-462E-98AE-AFAA0DAAAD3B}" srcId="{5826080F-F1EE-4B9C-B729-DF17C6C3B424}" destId="{9794545C-60D8-4442-B5F3-0B562B9B2AA7}" srcOrd="1" destOrd="0" parTransId="{9FA7A08E-0B37-45FE-89C7-9B6ABF48635B}" sibTransId="{C282614D-5D89-4620-B136-8BE8D2677A49}"/>
    <dgm:cxn modelId="{A83D04CA-DFAE-420A-B85E-CD54FD6ECB14}" srcId="{3D58A937-9565-4D69-A5AE-5D82CA4E0015}" destId="{88D98D5D-EB84-4B81-A771-95F93EBFEC6F}" srcOrd="1" destOrd="0" parTransId="{51F78022-2C97-4195-80D7-A85F2D36DE53}" sibTransId="{5FA1E5B1-5EEB-4258-9A61-105F8CEC0E1F}"/>
    <dgm:cxn modelId="{F0D35931-75A2-4A63-9752-802B8B6239E6}" type="presOf" srcId="{5826080F-F1EE-4B9C-B729-DF17C6C3B424}" destId="{113B08BF-5962-4946-82F8-FC8D60A727D5}" srcOrd="0" destOrd="0" presId="urn:microsoft.com/office/officeart/2005/8/layout/hList1"/>
    <dgm:cxn modelId="{B113F66D-858B-411E-B1C1-C10CB668E7FF}" srcId="{3D58A937-9565-4D69-A5AE-5D82CA4E0015}" destId="{59052DB4-9D08-4BB1-AB73-BDD177A0EBC5}" srcOrd="0" destOrd="0" parTransId="{65ED371A-0793-4B3B-988C-E1CABD396A9D}" sibTransId="{8F68178D-8631-470C-BA4C-3CFD51C4D6FC}"/>
    <dgm:cxn modelId="{427F813D-5BE9-49F2-A23B-09BCC4B0C944}" srcId="{90C88866-B3CB-45D6-A8F5-BFC8A3622D6C}" destId="{3D58A937-9565-4D69-A5AE-5D82CA4E0015}" srcOrd="1" destOrd="0" parTransId="{4E3EAA9B-21A6-43D3-B706-076DFAAC5998}" sibTransId="{19790856-4782-4E68-A4AD-7C1D6BC3AB2C}"/>
    <dgm:cxn modelId="{FFD1BAB6-ED67-4D8C-8689-EEF70D3B5900}" type="presParOf" srcId="{EB8EA257-2A24-4940-8732-FECC7655818F}" destId="{A7AB2B06-7AD4-4DEB-AF5B-4184DCE62BD7}" srcOrd="0" destOrd="0" presId="urn:microsoft.com/office/officeart/2005/8/layout/hList1"/>
    <dgm:cxn modelId="{292D694E-80B6-468A-834F-63140D212237}" type="presParOf" srcId="{A7AB2B06-7AD4-4DEB-AF5B-4184DCE62BD7}" destId="{113B08BF-5962-4946-82F8-FC8D60A727D5}" srcOrd="0" destOrd="0" presId="urn:microsoft.com/office/officeart/2005/8/layout/hList1"/>
    <dgm:cxn modelId="{2E916453-5229-42F5-BC6D-B9F238F54917}" type="presParOf" srcId="{A7AB2B06-7AD4-4DEB-AF5B-4184DCE62BD7}" destId="{2F40A8E3-E4B2-4C15-90A4-EF1CB518D9EF}" srcOrd="1" destOrd="0" presId="urn:microsoft.com/office/officeart/2005/8/layout/hList1"/>
    <dgm:cxn modelId="{94F06CEE-F063-41BA-B098-A2ED5EC43DCB}" type="presParOf" srcId="{EB8EA257-2A24-4940-8732-FECC7655818F}" destId="{6E1D5CF0-B0B5-475B-8DDC-F8BC6723C333}" srcOrd="1" destOrd="0" presId="urn:microsoft.com/office/officeart/2005/8/layout/hList1"/>
    <dgm:cxn modelId="{98F6FE51-7C08-4303-B974-0B15156442B7}" type="presParOf" srcId="{EB8EA257-2A24-4940-8732-FECC7655818F}" destId="{67A304A0-AE56-4897-BDFE-C5D1672AE6F0}" srcOrd="2" destOrd="0" presId="urn:microsoft.com/office/officeart/2005/8/layout/hList1"/>
    <dgm:cxn modelId="{CF9E3937-93C3-4A6C-B991-31F1118BECB5}" type="presParOf" srcId="{67A304A0-AE56-4897-BDFE-C5D1672AE6F0}" destId="{F8962950-BD6F-4795-ADA9-BB07D4916514}" srcOrd="0" destOrd="0" presId="urn:microsoft.com/office/officeart/2005/8/layout/hList1"/>
    <dgm:cxn modelId="{E583C4F1-AD5E-44CD-BAE4-6077E1DC085E}" type="presParOf" srcId="{67A304A0-AE56-4897-BDFE-C5D1672AE6F0}" destId="{3365A320-4AD4-4359-8361-7504B110B03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FA8B6347-49F5-46F6-BB7E-CF20390C0A28}" type="doc">
      <dgm:prSet loTypeId="urn:microsoft.com/office/officeart/2005/8/layout/list1" loCatId="list" qsTypeId="urn:microsoft.com/office/officeart/2005/8/quickstyle/3d3" qsCatId="3D" csTypeId="urn:microsoft.com/office/officeart/2005/8/colors/colorful1" csCatId="colorful"/>
      <dgm:spPr/>
      <dgm:t>
        <a:bodyPr/>
        <a:lstStyle/>
        <a:p>
          <a:endParaRPr lang="it-IT"/>
        </a:p>
      </dgm:t>
    </dgm:pt>
    <dgm:pt modelId="{0DF4FCC7-3E24-4BE5-B480-642E19C2F15A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Tipologia passiva:</a:t>
          </a:r>
          <a:endParaRPr lang="it-IT" b="1">
            <a:solidFill>
              <a:schemeClr val="tx1"/>
            </a:solidFill>
          </a:endParaRPr>
        </a:p>
      </dgm:t>
    </dgm:pt>
    <dgm:pt modelId="{FB6A88D9-F426-4D65-8A63-804475276B71}" type="parTrans" cxnId="{1B4104A3-53AF-4326-A4D5-81060A042FE7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939B52BB-D74A-45B8-912F-EBB6AB8ABB73}" type="sibTrans" cxnId="{1B4104A3-53AF-4326-A4D5-81060A042FE7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D37E4A1-270A-4518-9CB6-D2593E73A1E9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Tracce fisiche</a:t>
          </a:r>
          <a:endParaRPr lang="it-IT">
            <a:solidFill>
              <a:schemeClr val="tx1"/>
            </a:solidFill>
          </a:endParaRPr>
        </a:p>
      </dgm:t>
    </dgm:pt>
    <dgm:pt modelId="{A68E21F9-BB69-4F78-B0F3-2A0DBD78BB57}" type="parTrans" cxnId="{68C3EF6F-7B50-49E4-A7B9-8AC0BC292ECA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EA33A914-1C2F-4050-B0A5-0D30F4544187}" type="sibTrans" cxnId="{68C3EF6F-7B50-49E4-A7B9-8AC0BC292ECA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B14ACE3-82E2-4A5A-BB72-056D2BF5FE9C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Osservazione semplice</a:t>
          </a:r>
          <a:endParaRPr lang="it-IT">
            <a:solidFill>
              <a:schemeClr val="tx1"/>
            </a:solidFill>
          </a:endParaRPr>
        </a:p>
      </dgm:t>
    </dgm:pt>
    <dgm:pt modelId="{5E26273F-6256-4ADC-B98C-FFF2F21A7935}" type="parTrans" cxnId="{256E4A85-4968-413F-9602-04358E223AA5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1A9A9D9A-6B51-4CD9-8A73-9F7D75B3FA0F}" type="sibTrans" cxnId="{256E4A85-4968-413F-9602-04358E223AA5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69C1D936-F963-4C53-8904-E78D9C311B9A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Uso di archivi</a:t>
          </a:r>
          <a:endParaRPr lang="it-IT">
            <a:solidFill>
              <a:schemeClr val="tx1"/>
            </a:solidFill>
          </a:endParaRPr>
        </a:p>
      </dgm:t>
    </dgm:pt>
    <dgm:pt modelId="{FE13067C-7EA1-4711-AA7A-4E32AC3DE501}" type="parTrans" cxnId="{3B00BA47-FDD3-44CA-9082-557FBD264AF1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8ECF3D85-4B7B-47F9-9374-6F94D2BC3A8A}" type="sibTrans" cxnId="{3B00BA47-FDD3-44CA-9082-557FBD264AF1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7FFB31B5-9C44-4083-8B23-858B40AA1B73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Rielaborazione tipologia attiva:</a:t>
          </a:r>
          <a:endParaRPr lang="it-IT" b="1">
            <a:solidFill>
              <a:schemeClr val="tx1"/>
            </a:solidFill>
          </a:endParaRPr>
        </a:p>
      </dgm:t>
    </dgm:pt>
    <dgm:pt modelId="{892F52D6-73E9-4FA9-AD31-71E5150679C3}" type="parTrans" cxnId="{F3655BE9-7489-4F38-8769-3F18824351F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C53E7F92-A224-4421-A0E4-FF4CA3E6164D}" type="sibTrans" cxnId="{F3655BE9-7489-4F38-8769-3F18824351F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55877367-3C7F-4640-BE04-40B542A5F12E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Tracce effimere e tracce fisiche </a:t>
          </a:r>
          <a:r>
            <a:rPr lang="it-IT" i="1" smtClean="0">
              <a:solidFill>
                <a:schemeClr val="tx1"/>
              </a:solidFill>
            </a:rPr>
            <a:t>in situ</a:t>
          </a:r>
          <a:endParaRPr lang="it-IT">
            <a:solidFill>
              <a:schemeClr val="tx1"/>
            </a:solidFill>
          </a:endParaRPr>
        </a:p>
      </dgm:t>
    </dgm:pt>
    <dgm:pt modelId="{22198717-B788-421E-8155-DFF7FD90033B}" type="parTrans" cxnId="{05A9E253-71EE-4846-830C-468765D1B623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FE438972-4DBE-48CB-B1A0-245C719D53C2}" type="sibTrans" cxnId="{05A9E253-71EE-4846-830C-468765D1B623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EABCA9D4-5E6D-4B51-BA28-A1AF8AC1050A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Dati «trovati» (osservazione)</a:t>
          </a:r>
          <a:endParaRPr lang="it-IT">
            <a:solidFill>
              <a:schemeClr val="tx1"/>
            </a:solidFill>
          </a:endParaRPr>
        </a:p>
      </dgm:t>
    </dgm:pt>
    <dgm:pt modelId="{D9FCB871-EBB8-4200-B664-030024F076D0}" type="parTrans" cxnId="{4875525B-B253-4A90-BFD1-79B33308A52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E504C1A-9BAC-4E5E-8932-E51DA0D63130}" type="sibTrans" cxnId="{4875525B-B253-4A90-BFD1-79B33308A52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F7C6EDB1-2863-4EE1-9EB9-0F89F3C1C511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Dati «recuperati» (archivi, documenti)</a:t>
          </a:r>
          <a:endParaRPr lang="it-IT">
            <a:solidFill>
              <a:schemeClr val="tx1"/>
            </a:solidFill>
          </a:endParaRPr>
        </a:p>
      </dgm:t>
    </dgm:pt>
    <dgm:pt modelId="{72463B63-096E-49EB-8BCB-A4C0192A4311}" type="parTrans" cxnId="{500CDD4D-D9AB-4623-A4E4-E862B2707CE0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02927083-F898-4FC2-82AA-C39BDE023E24}" type="sibTrans" cxnId="{500CDD4D-D9AB-4623-A4E4-E862B2707CE0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8B10EAD1-7CC3-4A93-A51D-3DBAED32DF77}" type="pres">
      <dgm:prSet presAssocID="{FA8B6347-49F5-46F6-BB7E-CF20390C0A2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8A81B8E8-2AB6-4C57-A4AA-DB9264FCA7B4}" type="pres">
      <dgm:prSet presAssocID="{0DF4FCC7-3E24-4BE5-B480-642E19C2F15A}" presName="parentLin" presStyleCnt="0"/>
      <dgm:spPr/>
      <dgm:t>
        <a:bodyPr/>
        <a:lstStyle/>
        <a:p>
          <a:endParaRPr lang="it-IT"/>
        </a:p>
      </dgm:t>
    </dgm:pt>
    <dgm:pt modelId="{75312F38-D52D-464E-A3E5-704B2CAB46FB}" type="pres">
      <dgm:prSet presAssocID="{0DF4FCC7-3E24-4BE5-B480-642E19C2F15A}" presName="parentLeftMargin" presStyleLbl="node1" presStyleIdx="0" presStyleCnt="2"/>
      <dgm:spPr/>
      <dgm:t>
        <a:bodyPr/>
        <a:lstStyle/>
        <a:p>
          <a:endParaRPr lang="it-IT"/>
        </a:p>
      </dgm:t>
    </dgm:pt>
    <dgm:pt modelId="{59D17970-5D6C-4666-A7C0-6C06A34699ED}" type="pres">
      <dgm:prSet presAssocID="{0DF4FCC7-3E24-4BE5-B480-642E19C2F15A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5B3E63C-562E-4BC2-BED9-B0171EA9F2DA}" type="pres">
      <dgm:prSet presAssocID="{0DF4FCC7-3E24-4BE5-B480-642E19C2F15A}" presName="negativeSpace" presStyleCnt="0"/>
      <dgm:spPr/>
      <dgm:t>
        <a:bodyPr/>
        <a:lstStyle/>
        <a:p>
          <a:endParaRPr lang="it-IT"/>
        </a:p>
      </dgm:t>
    </dgm:pt>
    <dgm:pt modelId="{83665359-83FC-4949-A9D4-1861125C767D}" type="pres">
      <dgm:prSet presAssocID="{0DF4FCC7-3E24-4BE5-B480-642E19C2F15A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E37341A9-AB16-4B3D-83FA-74DFE149EF1E}" type="pres">
      <dgm:prSet presAssocID="{939B52BB-D74A-45B8-912F-EBB6AB8ABB73}" presName="spaceBetweenRectangles" presStyleCnt="0"/>
      <dgm:spPr/>
      <dgm:t>
        <a:bodyPr/>
        <a:lstStyle/>
        <a:p>
          <a:endParaRPr lang="it-IT"/>
        </a:p>
      </dgm:t>
    </dgm:pt>
    <dgm:pt modelId="{150E376D-577F-41FC-9BE6-B98A0B430A50}" type="pres">
      <dgm:prSet presAssocID="{7FFB31B5-9C44-4083-8B23-858B40AA1B73}" presName="parentLin" presStyleCnt="0"/>
      <dgm:spPr/>
      <dgm:t>
        <a:bodyPr/>
        <a:lstStyle/>
        <a:p>
          <a:endParaRPr lang="it-IT"/>
        </a:p>
      </dgm:t>
    </dgm:pt>
    <dgm:pt modelId="{184F8431-A4C8-4879-B42D-A632949DF12F}" type="pres">
      <dgm:prSet presAssocID="{7FFB31B5-9C44-4083-8B23-858B40AA1B73}" presName="parentLeftMargin" presStyleLbl="node1" presStyleIdx="0" presStyleCnt="2"/>
      <dgm:spPr/>
      <dgm:t>
        <a:bodyPr/>
        <a:lstStyle/>
        <a:p>
          <a:endParaRPr lang="it-IT"/>
        </a:p>
      </dgm:t>
    </dgm:pt>
    <dgm:pt modelId="{87789858-C206-43C9-AAFE-3C70823567F1}" type="pres">
      <dgm:prSet presAssocID="{7FFB31B5-9C44-4083-8B23-858B40AA1B73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83B82CDA-572E-4FFC-9C1E-9867A008D6CB}" type="pres">
      <dgm:prSet presAssocID="{7FFB31B5-9C44-4083-8B23-858B40AA1B73}" presName="negativeSpace" presStyleCnt="0"/>
      <dgm:spPr/>
      <dgm:t>
        <a:bodyPr/>
        <a:lstStyle/>
        <a:p>
          <a:endParaRPr lang="it-IT"/>
        </a:p>
      </dgm:t>
    </dgm:pt>
    <dgm:pt modelId="{55BEFEDD-A92F-43CF-A6D7-4E6C2B1876E1}" type="pres">
      <dgm:prSet presAssocID="{7FFB31B5-9C44-4083-8B23-858B40AA1B73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256E4A85-4968-413F-9602-04358E223AA5}" srcId="{0DF4FCC7-3E24-4BE5-B480-642E19C2F15A}" destId="{4B14ACE3-82E2-4A5A-BB72-056D2BF5FE9C}" srcOrd="1" destOrd="0" parTransId="{5E26273F-6256-4ADC-B98C-FFF2F21A7935}" sibTransId="{1A9A9D9A-6B51-4CD9-8A73-9F7D75B3FA0F}"/>
    <dgm:cxn modelId="{3B00BA47-FDD3-44CA-9082-557FBD264AF1}" srcId="{0DF4FCC7-3E24-4BE5-B480-642E19C2F15A}" destId="{69C1D936-F963-4C53-8904-E78D9C311B9A}" srcOrd="2" destOrd="0" parTransId="{FE13067C-7EA1-4711-AA7A-4E32AC3DE501}" sibTransId="{8ECF3D85-4B7B-47F9-9374-6F94D2BC3A8A}"/>
    <dgm:cxn modelId="{C181DCDF-5C18-412D-A567-5E48B81FD4B2}" type="presOf" srcId="{7FFB31B5-9C44-4083-8B23-858B40AA1B73}" destId="{87789858-C206-43C9-AAFE-3C70823567F1}" srcOrd="1" destOrd="0" presId="urn:microsoft.com/office/officeart/2005/8/layout/list1"/>
    <dgm:cxn modelId="{677B30DC-48F9-4DEF-A11D-6DDD66A9519C}" type="presOf" srcId="{4D37E4A1-270A-4518-9CB6-D2593E73A1E9}" destId="{83665359-83FC-4949-A9D4-1861125C767D}" srcOrd="0" destOrd="0" presId="urn:microsoft.com/office/officeart/2005/8/layout/list1"/>
    <dgm:cxn modelId="{81978F21-C985-4DC9-8E45-2C037D850AEF}" type="presOf" srcId="{0DF4FCC7-3E24-4BE5-B480-642E19C2F15A}" destId="{75312F38-D52D-464E-A3E5-704B2CAB46FB}" srcOrd="0" destOrd="0" presId="urn:microsoft.com/office/officeart/2005/8/layout/list1"/>
    <dgm:cxn modelId="{05A9E253-71EE-4846-830C-468765D1B623}" srcId="{7FFB31B5-9C44-4083-8B23-858B40AA1B73}" destId="{55877367-3C7F-4640-BE04-40B542A5F12E}" srcOrd="0" destOrd="0" parTransId="{22198717-B788-421E-8155-DFF7FD90033B}" sibTransId="{FE438972-4DBE-48CB-B1A0-245C719D53C2}"/>
    <dgm:cxn modelId="{968D53FD-7DDF-44E5-8BBE-0CB69C07B3A5}" type="presOf" srcId="{F7C6EDB1-2863-4EE1-9EB9-0F89F3C1C511}" destId="{55BEFEDD-A92F-43CF-A6D7-4E6C2B1876E1}" srcOrd="0" destOrd="2" presId="urn:microsoft.com/office/officeart/2005/8/layout/list1"/>
    <dgm:cxn modelId="{C61D04F0-B0E0-45B1-A5B5-084DB1B1FA45}" type="presOf" srcId="{FA8B6347-49F5-46F6-BB7E-CF20390C0A28}" destId="{8B10EAD1-7CC3-4A93-A51D-3DBAED32DF77}" srcOrd="0" destOrd="0" presId="urn:microsoft.com/office/officeart/2005/8/layout/list1"/>
    <dgm:cxn modelId="{68C3EF6F-7B50-49E4-A7B9-8AC0BC292ECA}" srcId="{0DF4FCC7-3E24-4BE5-B480-642E19C2F15A}" destId="{4D37E4A1-270A-4518-9CB6-D2593E73A1E9}" srcOrd="0" destOrd="0" parTransId="{A68E21F9-BB69-4F78-B0F3-2A0DBD78BB57}" sibTransId="{EA33A914-1C2F-4050-B0A5-0D30F4544187}"/>
    <dgm:cxn modelId="{E22EFDD0-770D-4530-8B0B-B2C2C1AABC51}" type="presOf" srcId="{7FFB31B5-9C44-4083-8B23-858B40AA1B73}" destId="{184F8431-A4C8-4879-B42D-A632949DF12F}" srcOrd="0" destOrd="0" presId="urn:microsoft.com/office/officeart/2005/8/layout/list1"/>
    <dgm:cxn modelId="{F3655BE9-7489-4F38-8769-3F18824351FE}" srcId="{FA8B6347-49F5-46F6-BB7E-CF20390C0A28}" destId="{7FFB31B5-9C44-4083-8B23-858B40AA1B73}" srcOrd="1" destOrd="0" parTransId="{892F52D6-73E9-4FA9-AD31-71E5150679C3}" sibTransId="{C53E7F92-A224-4421-A0E4-FF4CA3E6164D}"/>
    <dgm:cxn modelId="{37394AF8-1237-4280-BCBB-387F9722CA01}" type="presOf" srcId="{0DF4FCC7-3E24-4BE5-B480-642E19C2F15A}" destId="{59D17970-5D6C-4666-A7C0-6C06A34699ED}" srcOrd="1" destOrd="0" presId="urn:microsoft.com/office/officeart/2005/8/layout/list1"/>
    <dgm:cxn modelId="{1B4104A3-53AF-4326-A4D5-81060A042FE7}" srcId="{FA8B6347-49F5-46F6-BB7E-CF20390C0A28}" destId="{0DF4FCC7-3E24-4BE5-B480-642E19C2F15A}" srcOrd="0" destOrd="0" parTransId="{FB6A88D9-F426-4D65-8A63-804475276B71}" sibTransId="{939B52BB-D74A-45B8-912F-EBB6AB8ABB73}"/>
    <dgm:cxn modelId="{500CDD4D-D9AB-4623-A4E4-E862B2707CE0}" srcId="{7FFB31B5-9C44-4083-8B23-858B40AA1B73}" destId="{F7C6EDB1-2863-4EE1-9EB9-0F89F3C1C511}" srcOrd="2" destOrd="0" parTransId="{72463B63-096E-49EB-8BCB-A4C0192A4311}" sibTransId="{02927083-F898-4FC2-82AA-C39BDE023E24}"/>
    <dgm:cxn modelId="{B5C1851D-4A54-4D9E-9272-401FA0595AF2}" type="presOf" srcId="{69C1D936-F963-4C53-8904-E78D9C311B9A}" destId="{83665359-83FC-4949-A9D4-1861125C767D}" srcOrd="0" destOrd="2" presId="urn:microsoft.com/office/officeart/2005/8/layout/list1"/>
    <dgm:cxn modelId="{4875525B-B253-4A90-BFD1-79B33308A524}" srcId="{7FFB31B5-9C44-4083-8B23-858B40AA1B73}" destId="{EABCA9D4-5E6D-4B51-BA28-A1AF8AC1050A}" srcOrd="1" destOrd="0" parTransId="{D9FCB871-EBB8-4200-B664-030024F076D0}" sibTransId="{4E504C1A-9BAC-4E5E-8932-E51DA0D63130}"/>
    <dgm:cxn modelId="{ADF69938-5E1C-4C60-A424-AB2AFA2815D8}" type="presOf" srcId="{55877367-3C7F-4640-BE04-40B542A5F12E}" destId="{55BEFEDD-A92F-43CF-A6D7-4E6C2B1876E1}" srcOrd="0" destOrd="0" presId="urn:microsoft.com/office/officeart/2005/8/layout/list1"/>
    <dgm:cxn modelId="{B37D79E3-2932-44CC-891E-DBF83DDE9DDC}" type="presOf" srcId="{EABCA9D4-5E6D-4B51-BA28-A1AF8AC1050A}" destId="{55BEFEDD-A92F-43CF-A6D7-4E6C2B1876E1}" srcOrd="0" destOrd="1" presId="urn:microsoft.com/office/officeart/2005/8/layout/list1"/>
    <dgm:cxn modelId="{4E3163C3-953B-40AE-A750-F6CF2CE14200}" type="presOf" srcId="{4B14ACE3-82E2-4A5A-BB72-056D2BF5FE9C}" destId="{83665359-83FC-4949-A9D4-1861125C767D}" srcOrd="0" destOrd="1" presId="urn:microsoft.com/office/officeart/2005/8/layout/list1"/>
    <dgm:cxn modelId="{D8B4155A-7AB2-4E2E-80BE-27D7551ACE06}" type="presParOf" srcId="{8B10EAD1-7CC3-4A93-A51D-3DBAED32DF77}" destId="{8A81B8E8-2AB6-4C57-A4AA-DB9264FCA7B4}" srcOrd="0" destOrd="0" presId="urn:microsoft.com/office/officeart/2005/8/layout/list1"/>
    <dgm:cxn modelId="{DEDFE354-08B3-479A-8806-EC382E2B8B26}" type="presParOf" srcId="{8A81B8E8-2AB6-4C57-A4AA-DB9264FCA7B4}" destId="{75312F38-D52D-464E-A3E5-704B2CAB46FB}" srcOrd="0" destOrd="0" presId="urn:microsoft.com/office/officeart/2005/8/layout/list1"/>
    <dgm:cxn modelId="{DD2BBBCE-7EFF-48C1-841F-F936CB449778}" type="presParOf" srcId="{8A81B8E8-2AB6-4C57-A4AA-DB9264FCA7B4}" destId="{59D17970-5D6C-4666-A7C0-6C06A34699ED}" srcOrd="1" destOrd="0" presId="urn:microsoft.com/office/officeart/2005/8/layout/list1"/>
    <dgm:cxn modelId="{9F3AC455-B775-4D2C-AC87-2743BBD9E0A8}" type="presParOf" srcId="{8B10EAD1-7CC3-4A93-A51D-3DBAED32DF77}" destId="{55B3E63C-562E-4BC2-BED9-B0171EA9F2DA}" srcOrd="1" destOrd="0" presId="urn:microsoft.com/office/officeart/2005/8/layout/list1"/>
    <dgm:cxn modelId="{189FF0A7-AB8B-473B-A2E2-3A26B245129E}" type="presParOf" srcId="{8B10EAD1-7CC3-4A93-A51D-3DBAED32DF77}" destId="{83665359-83FC-4949-A9D4-1861125C767D}" srcOrd="2" destOrd="0" presId="urn:microsoft.com/office/officeart/2005/8/layout/list1"/>
    <dgm:cxn modelId="{697B9898-8A51-4E30-B7FE-30A5282EFA07}" type="presParOf" srcId="{8B10EAD1-7CC3-4A93-A51D-3DBAED32DF77}" destId="{E37341A9-AB16-4B3D-83FA-74DFE149EF1E}" srcOrd="3" destOrd="0" presId="urn:microsoft.com/office/officeart/2005/8/layout/list1"/>
    <dgm:cxn modelId="{10973E16-E729-4BE6-ACFC-21208AC83B16}" type="presParOf" srcId="{8B10EAD1-7CC3-4A93-A51D-3DBAED32DF77}" destId="{150E376D-577F-41FC-9BE6-B98A0B430A50}" srcOrd="4" destOrd="0" presId="urn:microsoft.com/office/officeart/2005/8/layout/list1"/>
    <dgm:cxn modelId="{24707186-8570-4A93-9833-23C358C55992}" type="presParOf" srcId="{150E376D-577F-41FC-9BE6-B98A0B430A50}" destId="{184F8431-A4C8-4879-B42D-A632949DF12F}" srcOrd="0" destOrd="0" presId="urn:microsoft.com/office/officeart/2005/8/layout/list1"/>
    <dgm:cxn modelId="{2B5314C7-2CEB-401E-B2F2-C75E1B573E6D}" type="presParOf" srcId="{150E376D-577F-41FC-9BE6-B98A0B430A50}" destId="{87789858-C206-43C9-AAFE-3C70823567F1}" srcOrd="1" destOrd="0" presId="urn:microsoft.com/office/officeart/2005/8/layout/list1"/>
    <dgm:cxn modelId="{CBF46206-250E-4A2A-8B41-D2DCEEE88E3F}" type="presParOf" srcId="{8B10EAD1-7CC3-4A93-A51D-3DBAED32DF77}" destId="{83B82CDA-572E-4FFC-9C1E-9867A008D6CB}" srcOrd="5" destOrd="0" presId="urn:microsoft.com/office/officeart/2005/8/layout/list1"/>
    <dgm:cxn modelId="{9555761D-2D7B-4269-82B7-148AF299BCB4}" type="presParOf" srcId="{8B10EAD1-7CC3-4A93-A51D-3DBAED32DF77}" destId="{55BEFEDD-A92F-43CF-A6D7-4E6C2B1876E1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E03DC8F4-EE27-4078-8AEB-6D403523C1A9}" type="doc">
      <dgm:prSet loTypeId="urn:microsoft.com/office/officeart/2005/8/layout/vList5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7A892642-9FF0-4CCC-A0E5-DFB66F452A15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Le tracce fisiche </a:t>
          </a:r>
          <a:endParaRPr lang="it-IT" b="1" dirty="0">
            <a:solidFill>
              <a:schemeClr val="tx1"/>
            </a:solidFill>
          </a:endParaRPr>
        </a:p>
      </dgm:t>
    </dgm:pt>
    <dgm:pt modelId="{64EEA415-DECC-4949-BA43-43C77D0F093F}" type="parTrans" cxnId="{92A69D00-7312-4764-B68F-E2A3D7F157C3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ADF163B2-F9FC-4154-A704-10EB208BCC83}" type="sibTrans" cxnId="{92A69D00-7312-4764-B68F-E2A3D7F157C3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6493AEB-FCB2-41A2-ACCC-DC0D9089C7E6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sono i segni che rimangono del passaggio di una cultura, generati senza che il produttore sappia che saranno utilizzati successivamente per motivi di ricerca.</a:t>
          </a:r>
          <a:endParaRPr lang="it-IT">
            <a:solidFill>
              <a:schemeClr val="tx1"/>
            </a:solidFill>
          </a:endParaRPr>
        </a:p>
      </dgm:t>
    </dgm:pt>
    <dgm:pt modelId="{DC36A7D9-6920-49A0-8BF7-0E6A6518B400}" type="parTrans" cxnId="{B0CFFAA4-153E-40CA-96EA-A8294CEF7A93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B825A69D-182A-4BC6-A7F1-46B4E7A2A35C}" type="sibTrans" cxnId="{B0CFFAA4-153E-40CA-96EA-A8294CEF7A93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63A184D7-1827-40E8-9813-C75D39C15A3E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Vantaggio:</a:t>
          </a:r>
          <a:endParaRPr lang="it-IT" b="1">
            <a:solidFill>
              <a:schemeClr val="tx1"/>
            </a:solidFill>
          </a:endParaRPr>
        </a:p>
      </dgm:t>
    </dgm:pt>
    <dgm:pt modelId="{47A501A8-6BB9-40BD-BD24-CA078EFC75D9}" type="parTrans" cxnId="{16121E75-0AED-4F4B-9281-EAFE7114F50D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D288A2C0-D801-4DE3-8D13-AFDC03457AF9}" type="sibTrans" cxnId="{16121E75-0AED-4F4B-9281-EAFE7114F50D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33CAE120-6A75-430D-829F-3BC82498BE8C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non ha alcuna reattività.</a:t>
          </a:r>
          <a:endParaRPr lang="it-IT" dirty="0">
            <a:solidFill>
              <a:schemeClr val="tx1"/>
            </a:solidFill>
          </a:endParaRPr>
        </a:p>
      </dgm:t>
    </dgm:pt>
    <dgm:pt modelId="{4111EC88-AA87-4B0C-8B12-89E1ECEF2814}" type="parTrans" cxnId="{2D6DFFEC-9B01-4DF5-B299-F9DBDC5E547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70F2B67B-52EE-453B-A87C-1E83E5E0E67C}" type="sibTrans" cxnId="{2D6DFFEC-9B01-4DF5-B299-F9DBDC5E547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19EBC4C4-856B-4382-8E45-194FF8B9038A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Distinzioni:</a:t>
          </a:r>
          <a:endParaRPr lang="it-IT" b="1">
            <a:solidFill>
              <a:schemeClr val="tx1"/>
            </a:solidFill>
          </a:endParaRPr>
        </a:p>
      </dgm:t>
    </dgm:pt>
    <dgm:pt modelId="{E8F57476-8779-4AE8-B0EE-196730996A33}" type="parTrans" cxnId="{2D3FA3E6-784C-404F-8F62-A05AAD856FF0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03DBB985-4D61-41AB-9D16-9CE85993FC60}" type="sibTrans" cxnId="{2D3FA3E6-784C-404F-8F62-A05AAD856FF0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A6D670D7-F38C-4C83-885C-4A4B8B0DF326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Tracce erosive</a:t>
          </a:r>
          <a:r>
            <a:rPr lang="it-IT" smtClean="0">
              <a:solidFill>
                <a:schemeClr val="tx1"/>
              </a:solidFill>
            </a:rPr>
            <a:t>, riguardano ciò che rimane dell’attività di una certa popolazione che consuma in modo selettivo certi oggetti;</a:t>
          </a:r>
          <a:endParaRPr lang="it-IT" dirty="0">
            <a:solidFill>
              <a:schemeClr val="tx1"/>
            </a:solidFill>
          </a:endParaRPr>
        </a:p>
      </dgm:t>
    </dgm:pt>
    <dgm:pt modelId="{5959296D-C3F7-44A8-88D9-D6B4BACEB35E}" type="parTrans" cxnId="{4D8A4E1E-95FF-4E09-AA7E-9E7845BCD1DF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28B8F9D4-3825-49F8-9AE7-1D5797150045}" type="sibTrans" cxnId="{4D8A4E1E-95FF-4E09-AA7E-9E7845BCD1DF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B20E45FA-E2DC-478A-A603-E2D37774F39A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Tracce consolidate</a:t>
          </a:r>
          <a:r>
            <a:rPr lang="it-IT" smtClean="0">
              <a:solidFill>
                <a:schemeClr val="tx1"/>
              </a:solidFill>
            </a:rPr>
            <a:t>, segni e oggetti che resistono nel tempo e permettono di sviluppare considerazioni sulle persone che li hanno generati.</a:t>
          </a:r>
          <a:endParaRPr lang="it-IT" dirty="0">
            <a:solidFill>
              <a:schemeClr val="tx1"/>
            </a:solidFill>
          </a:endParaRPr>
        </a:p>
      </dgm:t>
    </dgm:pt>
    <dgm:pt modelId="{38D30827-582F-4766-94D0-CBB9D8C1D9E6}" type="parTrans" cxnId="{E14DD500-42B0-4455-B6BF-837B150E37FF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6D97D7C0-DE8F-4542-9C48-9A07D48A89A7}" type="sibTrans" cxnId="{E14DD500-42B0-4455-B6BF-837B150E37FF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251C9626-3773-4F22-B9A8-735FCB4E59CC}" type="pres">
      <dgm:prSet presAssocID="{E03DC8F4-EE27-4078-8AEB-6D403523C1A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A1A70208-C236-47C2-A9C1-BD441EAAD93F}" type="pres">
      <dgm:prSet presAssocID="{7A892642-9FF0-4CCC-A0E5-DFB66F452A15}" presName="linNode" presStyleCnt="0"/>
      <dgm:spPr/>
      <dgm:t>
        <a:bodyPr/>
        <a:lstStyle/>
        <a:p>
          <a:endParaRPr lang="it-IT"/>
        </a:p>
      </dgm:t>
    </dgm:pt>
    <dgm:pt modelId="{0AE738CF-6F2C-446C-9D06-2A99F7793B5A}" type="pres">
      <dgm:prSet presAssocID="{7A892642-9FF0-4CCC-A0E5-DFB66F452A15}" presName="parentText" presStyleLbl="node1" presStyleIdx="0" presStyleCnt="3" custScaleY="72765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AC05E205-4E01-45DA-8E24-A354EEAEEB86}" type="pres">
      <dgm:prSet presAssocID="{7A892642-9FF0-4CCC-A0E5-DFB66F452A15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6AF1FD0B-EDF0-4357-92A8-A205DACF78EB}" type="pres">
      <dgm:prSet presAssocID="{ADF163B2-F9FC-4154-A704-10EB208BCC83}" presName="sp" presStyleCnt="0"/>
      <dgm:spPr/>
      <dgm:t>
        <a:bodyPr/>
        <a:lstStyle/>
        <a:p>
          <a:endParaRPr lang="it-IT"/>
        </a:p>
      </dgm:t>
    </dgm:pt>
    <dgm:pt modelId="{F9EDA8DA-D51C-4450-B369-F4F745CB9E45}" type="pres">
      <dgm:prSet presAssocID="{63A184D7-1827-40E8-9813-C75D39C15A3E}" presName="linNode" presStyleCnt="0"/>
      <dgm:spPr/>
      <dgm:t>
        <a:bodyPr/>
        <a:lstStyle/>
        <a:p>
          <a:endParaRPr lang="it-IT"/>
        </a:p>
      </dgm:t>
    </dgm:pt>
    <dgm:pt modelId="{0B45535D-3CC1-47BD-B328-FC4C8A538CD4}" type="pres">
      <dgm:prSet presAssocID="{63A184D7-1827-40E8-9813-C75D39C15A3E}" presName="parentText" presStyleLbl="node1" presStyleIdx="1" presStyleCnt="3" custScaleY="32794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03BB76FF-CC6E-42D6-8A3A-C7893EA2C55E}" type="pres">
      <dgm:prSet presAssocID="{63A184D7-1827-40E8-9813-C75D39C15A3E}" presName="descendantText" presStyleLbl="alignAccFollowNode1" presStyleIdx="1" presStyleCnt="3" custScaleY="62419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26708168-4621-43B9-B305-B6F055293A7E}" type="pres">
      <dgm:prSet presAssocID="{D288A2C0-D801-4DE3-8D13-AFDC03457AF9}" presName="sp" presStyleCnt="0"/>
      <dgm:spPr/>
      <dgm:t>
        <a:bodyPr/>
        <a:lstStyle/>
        <a:p>
          <a:endParaRPr lang="it-IT"/>
        </a:p>
      </dgm:t>
    </dgm:pt>
    <dgm:pt modelId="{0CF9F5F4-1BFB-4D6A-8448-1ED8791D995A}" type="pres">
      <dgm:prSet presAssocID="{19EBC4C4-856B-4382-8E45-194FF8B9038A}" presName="linNode" presStyleCnt="0"/>
      <dgm:spPr/>
      <dgm:t>
        <a:bodyPr/>
        <a:lstStyle/>
        <a:p>
          <a:endParaRPr lang="it-IT"/>
        </a:p>
      </dgm:t>
    </dgm:pt>
    <dgm:pt modelId="{69841330-DB8C-4D39-B5E1-3B5F93F8A68C}" type="pres">
      <dgm:prSet presAssocID="{19EBC4C4-856B-4382-8E45-194FF8B9038A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7AB619CB-C168-46C0-BE7F-E1024F48226C}" type="pres">
      <dgm:prSet presAssocID="{19EBC4C4-856B-4382-8E45-194FF8B9038A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084221D9-D500-4C52-86FD-8C971FB12461}" type="presOf" srcId="{19EBC4C4-856B-4382-8E45-194FF8B9038A}" destId="{69841330-DB8C-4D39-B5E1-3B5F93F8A68C}" srcOrd="0" destOrd="0" presId="urn:microsoft.com/office/officeart/2005/8/layout/vList5"/>
    <dgm:cxn modelId="{2D3FA3E6-784C-404F-8F62-A05AAD856FF0}" srcId="{E03DC8F4-EE27-4078-8AEB-6D403523C1A9}" destId="{19EBC4C4-856B-4382-8E45-194FF8B9038A}" srcOrd="2" destOrd="0" parTransId="{E8F57476-8779-4AE8-B0EE-196730996A33}" sibTransId="{03DBB985-4D61-41AB-9D16-9CE85993FC60}"/>
    <dgm:cxn modelId="{5AF89A09-1BCE-442F-9167-F05B63F8103D}" type="presOf" srcId="{7A892642-9FF0-4CCC-A0E5-DFB66F452A15}" destId="{0AE738CF-6F2C-446C-9D06-2A99F7793B5A}" srcOrd="0" destOrd="0" presId="urn:microsoft.com/office/officeart/2005/8/layout/vList5"/>
    <dgm:cxn modelId="{9A450C07-C106-4421-BB66-78C0BF8D0036}" type="presOf" srcId="{B20E45FA-E2DC-478A-A603-E2D37774F39A}" destId="{7AB619CB-C168-46C0-BE7F-E1024F48226C}" srcOrd="0" destOrd="1" presId="urn:microsoft.com/office/officeart/2005/8/layout/vList5"/>
    <dgm:cxn modelId="{2D6DFFEC-9B01-4DF5-B299-F9DBDC5E547E}" srcId="{63A184D7-1827-40E8-9813-C75D39C15A3E}" destId="{33CAE120-6A75-430D-829F-3BC82498BE8C}" srcOrd="0" destOrd="0" parTransId="{4111EC88-AA87-4B0C-8B12-89E1ECEF2814}" sibTransId="{70F2B67B-52EE-453B-A87C-1E83E5E0E67C}"/>
    <dgm:cxn modelId="{E14DD500-42B0-4455-B6BF-837B150E37FF}" srcId="{19EBC4C4-856B-4382-8E45-194FF8B9038A}" destId="{B20E45FA-E2DC-478A-A603-E2D37774F39A}" srcOrd="1" destOrd="0" parTransId="{38D30827-582F-4766-94D0-CBB9D8C1D9E6}" sibTransId="{6D97D7C0-DE8F-4542-9C48-9A07D48A89A7}"/>
    <dgm:cxn modelId="{923177EE-F844-476F-8087-5475561D6450}" type="presOf" srcId="{33CAE120-6A75-430D-829F-3BC82498BE8C}" destId="{03BB76FF-CC6E-42D6-8A3A-C7893EA2C55E}" srcOrd="0" destOrd="0" presId="urn:microsoft.com/office/officeart/2005/8/layout/vList5"/>
    <dgm:cxn modelId="{4D8A4E1E-95FF-4E09-AA7E-9E7845BCD1DF}" srcId="{19EBC4C4-856B-4382-8E45-194FF8B9038A}" destId="{A6D670D7-F38C-4C83-885C-4A4B8B0DF326}" srcOrd="0" destOrd="0" parTransId="{5959296D-C3F7-44A8-88D9-D6B4BACEB35E}" sibTransId="{28B8F9D4-3825-49F8-9AE7-1D5797150045}"/>
    <dgm:cxn modelId="{239661CB-5B76-4107-ABF0-D45AEAA61FC9}" type="presOf" srcId="{E03DC8F4-EE27-4078-8AEB-6D403523C1A9}" destId="{251C9626-3773-4F22-B9A8-735FCB4E59CC}" srcOrd="0" destOrd="0" presId="urn:microsoft.com/office/officeart/2005/8/layout/vList5"/>
    <dgm:cxn modelId="{B0CFFAA4-153E-40CA-96EA-A8294CEF7A93}" srcId="{7A892642-9FF0-4CCC-A0E5-DFB66F452A15}" destId="{46493AEB-FCB2-41A2-ACCC-DC0D9089C7E6}" srcOrd="0" destOrd="0" parTransId="{DC36A7D9-6920-49A0-8BF7-0E6A6518B400}" sibTransId="{B825A69D-182A-4BC6-A7F1-46B4E7A2A35C}"/>
    <dgm:cxn modelId="{E5C0E8B8-7739-4D3F-A569-64AF3F22154B}" type="presOf" srcId="{A6D670D7-F38C-4C83-885C-4A4B8B0DF326}" destId="{7AB619CB-C168-46C0-BE7F-E1024F48226C}" srcOrd="0" destOrd="0" presId="urn:microsoft.com/office/officeart/2005/8/layout/vList5"/>
    <dgm:cxn modelId="{F0F7C677-B427-4CA5-AAC9-0AA5EA84776B}" type="presOf" srcId="{46493AEB-FCB2-41A2-ACCC-DC0D9089C7E6}" destId="{AC05E205-4E01-45DA-8E24-A354EEAEEB86}" srcOrd="0" destOrd="0" presId="urn:microsoft.com/office/officeart/2005/8/layout/vList5"/>
    <dgm:cxn modelId="{16121E75-0AED-4F4B-9281-EAFE7114F50D}" srcId="{E03DC8F4-EE27-4078-8AEB-6D403523C1A9}" destId="{63A184D7-1827-40E8-9813-C75D39C15A3E}" srcOrd="1" destOrd="0" parTransId="{47A501A8-6BB9-40BD-BD24-CA078EFC75D9}" sibTransId="{D288A2C0-D801-4DE3-8D13-AFDC03457AF9}"/>
    <dgm:cxn modelId="{92A69D00-7312-4764-B68F-E2A3D7F157C3}" srcId="{E03DC8F4-EE27-4078-8AEB-6D403523C1A9}" destId="{7A892642-9FF0-4CCC-A0E5-DFB66F452A15}" srcOrd="0" destOrd="0" parTransId="{64EEA415-DECC-4949-BA43-43C77D0F093F}" sibTransId="{ADF163B2-F9FC-4154-A704-10EB208BCC83}"/>
    <dgm:cxn modelId="{226C0061-8556-4797-A298-03D285FAF622}" type="presOf" srcId="{63A184D7-1827-40E8-9813-C75D39C15A3E}" destId="{0B45535D-3CC1-47BD-B328-FC4C8A538CD4}" srcOrd="0" destOrd="0" presId="urn:microsoft.com/office/officeart/2005/8/layout/vList5"/>
    <dgm:cxn modelId="{1C84A7B8-E6FF-491C-B06E-6395E86D00B0}" type="presParOf" srcId="{251C9626-3773-4F22-B9A8-735FCB4E59CC}" destId="{A1A70208-C236-47C2-A9C1-BD441EAAD93F}" srcOrd="0" destOrd="0" presId="urn:microsoft.com/office/officeart/2005/8/layout/vList5"/>
    <dgm:cxn modelId="{6D61340D-C210-4190-A933-7E8A67A47049}" type="presParOf" srcId="{A1A70208-C236-47C2-A9C1-BD441EAAD93F}" destId="{0AE738CF-6F2C-446C-9D06-2A99F7793B5A}" srcOrd="0" destOrd="0" presId="urn:microsoft.com/office/officeart/2005/8/layout/vList5"/>
    <dgm:cxn modelId="{3DDB92A4-ED80-4B65-8A92-4E6A74F64874}" type="presParOf" srcId="{A1A70208-C236-47C2-A9C1-BD441EAAD93F}" destId="{AC05E205-4E01-45DA-8E24-A354EEAEEB86}" srcOrd="1" destOrd="0" presId="urn:microsoft.com/office/officeart/2005/8/layout/vList5"/>
    <dgm:cxn modelId="{C70234DE-7B09-42C6-9B93-84BF585357E9}" type="presParOf" srcId="{251C9626-3773-4F22-B9A8-735FCB4E59CC}" destId="{6AF1FD0B-EDF0-4357-92A8-A205DACF78EB}" srcOrd="1" destOrd="0" presId="urn:microsoft.com/office/officeart/2005/8/layout/vList5"/>
    <dgm:cxn modelId="{046AF903-4212-444D-B95A-8ABD8FA58410}" type="presParOf" srcId="{251C9626-3773-4F22-B9A8-735FCB4E59CC}" destId="{F9EDA8DA-D51C-4450-B369-F4F745CB9E45}" srcOrd="2" destOrd="0" presId="urn:microsoft.com/office/officeart/2005/8/layout/vList5"/>
    <dgm:cxn modelId="{18185FEB-9C1F-46F2-87F3-76D87C3612F0}" type="presParOf" srcId="{F9EDA8DA-D51C-4450-B369-F4F745CB9E45}" destId="{0B45535D-3CC1-47BD-B328-FC4C8A538CD4}" srcOrd="0" destOrd="0" presId="urn:microsoft.com/office/officeart/2005/8/layout/vList5"/>
    <dgm:cxn modelId="{57174739-8A8C-406F-9103-972810DD413C}" type="presParOf" srcId="{F9EDA8DA-D51C-4450-B369-F4F745CB9E45}" destId="{03BB76FF-CC6E-42D6-8A3A-C7893EA2C55E}" srcOrd="1" destOrd="0" presId="urn:microsoft.com/office/officeart/2005/8/layout/vList5"/>
    <dgm:cxn modelId="{68FDBFC6-E181-4821-989D-BE000B1855AE}" type="presParOf" srcId="{251C9626-3773-4F22-B9A8-735FCB4E59CC}" destId="{26708168-4621-43B9-B305-B6F055293A7E}" srcOrd="3" destOrd="0" presId="urn:microsoft.com/office/officeart/2005/8/layout/vList5"/>
    <dgm:cxn modelId="{E8EB4CB5-CCEC-45BA-B527-72FD749BA0DC}" type="presParOf" srcId="{251C9626-3773-4F22-B9A8-735FCB4E59CC}" destId="{0CF9F5F4-1BFB-4D6A-8448-1ED8791D995A}" srcOrd="4" destOrd="0" presId="urn:microsoft.com/office/officeart/2005/8/layout/vList5"/>
    <dgm:cxn modelId="{B443D7B9-4985-48E9-B7A5-24F0DB55184E}" type="presParOf" srcId="{0CF9F5F4-1BFB-4D6A-8448-1ED8791D995A}" destId="{69841330-DB8C-4D39-B5E1-3B5F93F8A68C}" srcOrd="0" destOrd="0" presId="urn:microsoft.com/office/officeart/2005/8/layout/vList5"/>
    <dgm:cxn modelId="{1683A388-9C7B-465C-A25D-1B2AEF60FEFA}" type="presParOf" srcId="{0CF9F5F4-1BFB-4D6A-8448-1ED8791D995A}" destId="{7AB619CB-C168-46C0-BE7F-E1024F48226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DDCFACA2-A1AF-445E-87E3-9591C8F31FC9}" type="doc">
      <dgm:prSet loTypeId="urn:microsoft.com/office/officeart/2005/8/layout/pyramid2" loCatId="pyramid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C19E04CD-2912-4AF9-AAF1-1024EE87F0E4}">
      <dgm:prSet custT="1"/>
      <dgm:spPr/>
      <dgm:t>
        <a:bodyPr/>
        <a:lstStyle/>
        <a:p>
          <a:pPr rtl="0"/>
          <a:r>
            <a:rPr lang="it-IT" sz="1400" b="1" dirty="0" smtClean="0"/>
            <a:t>Analisi della spazzatura </a:t>
          </a:r>
          <a:r>
            <a:rPr lang="it-IT" sz="1400" dirty="0" smtClean="0"/>
            <a:t>realizzata per la prima volta nel 1973 nell’università dell’Arizona da William </a:t>
          </a:r>
          <a:r>
            <a:rPr lang="it-IT" sz="1400" dirty="0" err="1" smtClean="0"/>
            <a:t>Rathje</a:t>
          </a:r>
          <a:r>
            <a:rPr lang="it-IT" sz="1400" dirty="0" smtClean="0"/>
            <a:t>.</a:t>
          </a:r>
          <a:endParaRPr lang="it-IT" sz="1400" dirty="0"/>
        </a:p>
      </dgm:t>
    </dgm:pt>
    <dgm:pt modelId="{C201B01B-B020-4FC0-BE87-5BF6B61DA7E9}" type="parTrans" cxnId="{9C59346A-2326-469D-8D6C-331153764C4D}">
      <dgm:prSet/>
      <dgm:spPr/>
      <dgm:t>
        <a:bodyPr/>
        <a:lstStyle/>
        <a:p>
          <a:endParaRPr lang="it-IT"/>
        </a:p>
      </dgm:t>
    </dgm:pt>
    <dgm:pt modelId="{2378357B-7088-405E-A89E-99168EA3015E}" type="sibTrans" cxnId="{9C59346A-2326-469D-8D6C-331153764C4D}">
      <dgm:prSet/>
      <dgm:spPr/>
      <dgm:t>
        <a:bodyPr/>
        <a:lstStyle/>
        <a:p>
          <a:endParaRPr lang="it-IT"/>
        </a:p>
      </dgm:t>
    </dgm:pt>
    <dgm:pt modelId="{503B0D62-607F-4D83-B437-2B0D8DBC22DE}">
      <dgm:prSet custT="1"/>
      <dgm:spPr/>
      <dgm:t>
        <a:bodyPr/>
        <a:lstStyle/>
        <a:p>
          <a:pPr rtl="0"/>
          <a:r>
            <a:rPr lang="it-IT" sz="1400" dirty="0" smtClean="0"/>
            <a:t>Consiste nell’analizzare i rifiuti al fine di formulare alcune </a:t>
          </a:r>
          <a:r>
            <a:rPr lang="it-IT" sz="1400" b="1" dirty="0" smtClean="0"/>
            <a:t>ipotesi riguardo agli stili di vita </a:t>
          </a:r>
          <a:r>
            <a:rPr lang="it-IT" sz="1400" dirty="0" smtClean="0"/>
            <a:t>di coloro che li depositano.</a:t>
          </a:r>
          <a:endParaRPr lang="it-IT" sz="1400" dirty="0"/>
        </a:p>
      </dgm:t>
    </dgm:pt>
    <dgm:pt modelId="{4400E838-2568-480C-9F34-5849E8378EA3}" type="parTrans" cxnId="{11EBAA2A-62E7-44B8-A35F-3FC5C3BFF7F1}">
      <dgm:prSet/>
      <dgm:spPr/>
      <dgm:t>
        <a:bodyPr/>
        <a:lstStyle/>
        <a:p>
          <a:endParaRPr lang="it-IT"/>
        </a:p>
      </dgm:t>
    </dgm:pt>
    <dgm:pt modelId="{6459E699-A396-4DC9-84CA-F3FB77DCAD6B}" type="sibTrans" cxnId="{11EBAA2A-62E7-44B8-A35F-3FC5C3BFF7F1}">
      <dgm:prSet/>
      <dgm:spPr/>
      <dgm:t>
        <a:bodyPr/>
        <a:lstStyle/>
        <a:p>
          <a:endParaRPr lang="it-IT"/>
        </a:p>
      </dgm:t>
    </dgm:pt>
    <dgm:pt modelId="{08F1EA15-A319-4B67-B688-59C33B1EAD14}">
      <dgm:prSet custT="1"/>
      <dgm:spPr/>
      <dgm:t>
        <a:bodyPr/>
        <a:lstStyle/>
        <a:p>
          <a:pPr rtl="0"/>
          <a:r>
            <a:rPr lang="it-IT" sz="1400" dirty="0" smtClean="0"/>
            <a:t>Efficace ogniqualvolta si indaghino </a:t>
          </a:r>
          <a:r>
            <a:rPr lang="it-IT" sz="1400" b="1" dirty="0" smtClean="0"/>
            <a:t>tematiche sensibili </a:t>
          </a:r>
          <a:r>
            <a:rPr lang="it-IT" sz="1400" dirty="0" smtClean="0"/>
            <a:t>e comportamenti che gli individui oggetto di indagine tendono a minimizzare per ragioni di accettabilità sociale delle risposte (esempio: analisi delle abitudini di consumo di alcool).</a:t>
          </a:r>
          <a:endParaRPr lang="it-IT" sz="1400" dirty="0"/>
        </a:p>
      </dgm:t>
    </dgm:pt>
    <dgm:pt modelId="{93C6E52A-D173-4ADF-943F-318647A3FCFA}" type="parTrans" cxnId="{AC701DDB-14A5-411A-9DCE-954D4CE7B4BD}">
      <dgm:prSet/>
      <dgm:spPr/>
      <dgm:t>
        <a:bodyPr/>
        <a:lstStyle/>
        <a:p>
          <a:endParaRPr lang="it-IT"/>
        </a:p>
      </dgm:t>
    </dgm:pt>
    <dgm:pt modelId="{C5E2A7DC-1A95-47FB-AE0B-A3B229A2F951}" type="sibTrans" cxnId="{AC701DDB-14A5-411A-9DCE-954D4CE7B4BD}">
      <dgm:prSet/>
      <dgm:spPr/>
      <dgm:t>
        <a:bodyPr/>
        <a:lstStyle/>
        <a:p>
          <a:endParaRPr lang="it-IT"/>
        </a:p>
      </dgm:t>
    </dgm:pt>
    <dgm:pt modelId="{93459930-AE02-43F4-9331-7DD18E395326}">
      <dgm:prSet custT="1"/>
      <dgm:spPr/>
      <dgm:t>
        <a:bodyPr/>
        <a:lstStyle/>
        <a:p>
          <a:pPr rtl="0"/>
          <a:r>
            <a:rPr lang="it-IT" sz="1400" b="1" dirty="0" smtClean="0"/>
            <a:t>Limiti</a:t>
          </a:r>
          <a:r>
            <a:rPr lang="it-IT" sz="1400" dirty="0" smtClean="0"/>
            <a:t>: molto difficile formulare delle ipotesi corrette riguardo agli stili di vita per intervento fattori esterni (raccolta differenziata, collezionismo, etc.)</a:t>
          </a:r>
          <a:endParaRPr lang="it-IT" sz="1400" dirty="0"/>
        </a:p>
      </dgm:t>
    </dgm:pt>
    <dgm:pt modelId="{4416677E-01B5-487C-83C8-DDC0FF8C9B3D}" type="parTrans" cxnId="{34F40235-ECF0-43C1-BC92-E0BE5EF1B0D6}">
      <dgm:prSet/>
      <dgm:spPr/>
      <dgm:t>
        <a:bodyPr/>
        <a:lstStyle/>
        <a:p>
          <a:endParaRPr lang="it-IT"/>
        </a:p>
      </dgm:t>
    </dgm:pt>
    <dgm:pt modelId="{A537CE11-0CEC-4B37-882C-85B296436BD0}" type="sibTrans" cxnId="{34F40235-ECF0-43C1-BC92-E0BE5EF1B0D6}">
      <dgm:prSet/>
      <dgm:spPr/>
      <dgm:t>
        <a:bodyPr/>
        <a:lstStyle/>
        <a:p>
          <a:endParaRPr lang="it-IT"/>
        </a:p>
      </dgm:t>
    </dgm:pt>
    <dgm:pt modelId="{9BD432D7-EA73-472A-B648-55B17799A69A}" type="pres">
      <dgm:prSet presAssocID="{DDCFACA2-A1AF-445E-87E3-9591C8F31FC9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it-IT"/>
        </a:p>
      </dgm:t>
    </dgm:pt>
    <dgm:pt modelId="{6248DD86-4CB0-4E24-9E5B-AFA918CB4C7E}" type="pres">
      <dgm:prSet presAssocID="{DDCFACA2-A1AF-445E-87E3-9591C8F31FC9}" presName="pyramid" presStyleLbl="node1" presStyleIdx="0" presStyleCnt="1"/>
      <dgm:spPr/>
      <dgm:t>
        <a:bodyPr/>
        <a:lstStyle/>
        <a:p>
          <a:endParaRPr lang="it-IT"/>
        </a:p>
      </dgm:t>
    </dgm:pt>
    <dgm:pt modelId="{8BFF8C48-5B43-4517-8888-D93A5F9627EA}" type="pres">
      <dgm:prSet presAssocID="{DDCFACA2-A1AF-445E-87E3-9591C8F31FC9}" presName="theList" presStyleCnt="0"/>
      <dgm:spPr/>
      <dgm:t>
        <a:bodyPr/>
        <a:lstStyle/>
        <a:p>
          <a:endParaRPr lang="it-IT"/>
        </a:p>
      </dgm:t>
    </dgm:pt>
    <dgm:pt modelId="{BE909874-6ABD-4DE6-A691-1C5DED7B4E8F}" type="pres">
      <dgm:prSet presAssocID="{C19E04CD-2912-4AF9-AAF1-1024EE87F0E4}" presName="aNode" presStyleLbl="fgAcc1" presStyleIdx="0" presStyleCnt="4" custScaleX="139286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B996E134-C82F-4514-A3B7-1DD4C100EE44}" type="pres">
      <dgm:prSet presAssocID="{C19E04CD-2912-4AF9-AAF1-1024EE87F0E4}" presName="aSpace" presStyleCnt="0"/>
      <dgm:spPr/>
      <dgm:t>
        <a:bodyPr/>
        <a:lstStyle/>
        <a:p>
          <a:endParaRPr lang="it-IT"/>
        </a:p>
      </dgm:t>
    </dgm:pt>
    <dgm:pt modelId="{3F35AEC6-17FE-4549-90D3-F2BFDA0D1370}" type="pres">
      <dgm:prSet presAssocID="{503B0D62-607F-4D83-B437-2B0D8DBC22DE}" presName="aNode" presStyleLbl="fgAcc1" presStyleIdx="1" presStyleCnt="4" custScaleX="161264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3964914C-10AC-48C2-9F5C-F8AD8F466975}" type="pres">
      <dgm:prSet presAssocID="{503B0D62-607F-4D83-B437-2B0D8DBC22DE}" presName="aSpace" presStyleCnt="0"/>
      <dgm:spPr/>
      <dgm:t>
        <a:bodyPr/>
        <a:lstStyle/>
        <a:p>
          <a:endParaRPr lang="it-IT"/>
        </a:p>
      </dgm:t>
    </dgm:pt>
    <dgm:pt modelId="{F4444E3E-4DEF-428A-B60F-B887194AFA02}" type="pres">
      <dgm:prSet presAssocID="{08F1EA15-A319-4B67-B688-59C33B1EAD14}" presName="aNode" presStyleLbl="fgAcc1" presStyleIdx="2" presStyleCnt="4" custScaleX="181868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10495E38-1148-4CF4-9858-8DED6A4AC770}" type="pres">
      <dgm:prSet presAssocID="{08F1EA15-A319-4B67-B688-59C33B1EAD14}" presName="aSpace" presStyleCnt="0"/>
      <dgm:spPr/>
      <dgm:t>
        <a:bodyPr/>
        <a:lstStyle/>
        <a:p>
          <a:endParaRPr lang="it-IT"/>
        </a:p>
      </dgm:t>
    </dgm:pt>
    <dgm:pt modelId="{E69BFE68-B6EC-4E79-96BD-EEDCEAFD60DC}" type="pres">
      <dgm:prSet presAssocID="{93459930-AE02-43F4-9331-7DD18E395326}" presName="aNode" presStyleLbl="fgAcc1" presStyleIdx="3" presStyleCnt="4" custScaleX="209615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EEC5C4E1-7E32-465D-8944-48A1C264E056}" type="pres">
      <dgm:prSet presAssocID="{93459930-AE02-43F4-9331-7DD18E395326}" presName="aSpace" presStyleCnt="0"/>
      <dgm:spPr/>
      <dgm:t>
        <a:bodyPr/>
        <a:lstStyle/>
        <a:p>
          <a:endParaRPr lang="it-IT"/>
        </a:p>
      </dgm:t>
    </dgm:pt>
  </dgm:ptLst>
  <dgm:cxnLst>
    <dgm:cxn modelId="{9C59346A-2326-469D-8D6C-331153764C4D}" srcId="{DDCFACA2-A1AF-445E-87E3-9591C8F31FC9}" destId="{C19E04CD-2912-4AF9-AAF1-1024EE87F0E4}" srcOrd="0" destOrd="0" parTransId="{C201B01B-B020-4FC0-BE87-5BF6B61DA7E9}" sibTransId="{2378357B-7088-405E-A89E-99168EA3015E}"/>
    <dgm:cxn modelId="{5003C9CE-C5F1-477E-849C-85064D0E194B}" type="presOf" srcId="{08F1EA15-A319-4B67-B688-59C33B1EAD14}" destId="{F4444E3E-4DEF-428A-B60F-B887194AFA02}" srcOrd="0" destOrd="0" presId="urn:microsoft.com/office/officeart/2005/8/layout/pyramid2"/>
    <dgm:cxn modelId="{8E6C7E1B-2492-486F-B183-E320EBF7A4E3}" type="presOf" srcId="{C19E04CD-2912-4AF9-AAF1-1024EE87F0E4}" destId="{BE909874-6ABD-4DE6-A691-1C5DED7B4E8F}" srcOrd="0" destOrd="0" presId="urn:microsoft.com/office/officeart/2005/8/layout/pyramid2"/>
    <dgm:cxn modelId="{707F57F7-B673-437B-B5F5-5610FFA8A756}" type="presOf" srcId="{503B0D62-607F-4D83-B437-2B0D8DBC22DE}" destId="{3F35AEC6-17FE-4549-90D3-F2BFDA0D1370}" srcOrd="0" destOrd="0" presId="urn:microsoft.com/office/officeart/2005/8/layout/pyramid2"/>
    <dgm:cxn modelId="{F4D1E88F-64F3-4852-9BFD-3BCD2B93E1D5}" type="presOf" srcId="{93459930-AE02-43F4-9331-7DD18E395326}" destId="{E69BFE68-B6EC-4E79-96BD-EEDCEAFD60DC}" srcOrd="0" destOrd="0" presId="urn:microsoft.com/office/officeart/2005/8/layout/pyramid2"/>
    <dgm:cxn modelId="{25AD3659-4AC0-461C-99E8-51CC5038A083}" type="presOf" srcId="{DDCFACA2-A1AF-445E-87E3-9591C8F31FC9}" destId="{9BD432D7-EA73-472A-B648-55B17799A69A}" srcOrd="0" destOrd="0" presId="urn:microsoft.com/office/officeart/2005/8/layout/pyramid2"/>
    <dgm:cxn modelId="{11EBAA2A-62E7-44B8-A35F-3FC5C3BFF7F1}" srcId="{DDCFACA2-A1AF-445E-87E3-9591C8F31FC9}" destId="{503B0D62-607F-4D83-B437-2B0D8DBC22DE}" srcOrd="1" destOrd="0" parTransId="{4400E838-2568-480C-9F34-5849E8378EA3}" sibTransId="{6459E699-A396-4DC9-84CA-F3FB77DCAD6B}"/>
    <dgm:cxn modelId="{34F40235-ECF0-43C1-BC92-E0BE5EF1B0D6}" srcId="{DDCFACA2-A1AF-445E-87E3-9591C8F31FC9}" destId="{93459930-AE02-43F4-9331-7DD18E395326}" srcOrd="3" destOrd="0" parTransId="{4416677E-01B5-487C-83C8-DDC0FF8C9B3D}" sibTransId="{A537CE11-0CEC-4B37-882C-85B296436BD0}"/>
    <dgm:cxn modelId="{AC701DDB-14A5-411A-9DCE-954D4CE7B4BD}" srcId="{DDCFACA2-A1AF-445E-87E3-9591C8F31FC9}" destId="{08F1EA15-A319-4B67-B688-59C33B1EAD14}" srcOrd="2" destOrd="0" parTransId="{93C6E52A-D173-4ADF-943F-318647A3FCFA}" sibTransId="{C5E2A7DC-1A95-47FB-AE0B-A3B229A2F951}"/>
    <dgm:cxn modelId="{24FED4E7-2358-4C25-B5E7-4DAF2A8898F3}" type="presParOf" srcId="{9BD432D7-EA73-472A-B648-55B17799A69A}" destId="{6248DD86-4CB0-4E24-9E5B-AFA918CB4C7E}" srcOrd="0" destOrd="0" presId="urn:microsoft.com/office/officeart/2005/8/layout/pyramid2"/>
    <dgm:cxn modelId="{14CC5319-E3E2-4C00-B35A-973FDE151121}" type="presParOf" srcId="{9BD432D7-EA73-472A-B648-55B17799A69A}" destId="{8BFF8C48-5B43-4517-8888-D93A5F9627EA}" srcOrd="1" destOrd="0" presId="urn:microsoft.com/office/officeart/2005/8/layout/pyramid2"/>
    <dgm:cxn modelId="{697FF379-CFA1-442C-ADE9-C153EDC600AC}" type="presParOf" srcId="{8BFF8C48-5B43-4517-8888-D93A5F9627EA}" destId="{BE909874-6ABD-4DE6-A691-1C5DED7B4E8F}" srcOrd="0" destOrd="0" presId="urn:microsoft.com/office/officeart/2005/8/layout/pyramid2"/>
    <dgm:cxn modelId="{21363432-BB66-4DEC-B413-A5A399B8F019}" type="presParOf" srcId="{8BFF8C48-5B43-4517-8888-D93A5F9627EA}" destId="{B996E134-C82F-4514-A3B7-1DD4C100EE44}" srcOrd="1" destOrd="0" presId="urn:microsoft.com/office/officeart/2005/8/layout/pyramid2"/>
    <dgm:cxn modelId="{32211AB5-1C69-43AE-BC33-55AE3DB99C36}" type="presParOf" srcId="{8BFF8C48-5B43-4517-8888-D93A5F9627EA}" destId="{3F35AEC6-17FE-4549-90D3-F2BFDA0D1370}" srcOrd="2" destOrd="0" presId="urn:microsoft.com/office/officeart/2005/8/layout/pyramid2"/>
    <dgm:cxn modelId="{2027FD6D-0658-4778-805C-004DCC69434C}" type="presParOf" srcId="{8BFF8C48-5B43-4517-8888-D93A5F9627EA}" destId="{3964914C-10AC-48C2-9F5C-F8AD8F466975}" srcOrd="3" destOrd="0" presId="urn:microsoft.com/office/officeart/2005/8/layout/pyramid2"/>
    <dgm:cxn modelId="{9DE07911-B282-45ED-B136-0255606A9409}" type="presParOf" srcId="{8BFF8C48-5B43-4517-8888-D93A5F9627EA}" destId="{F4444E3E-4DEF-428A-B60F-B887194AFA02}" srcOrd="4" destOrd="0" presId="urn:microsoft.com/office/officeart/2005/8/layout/pyramid2"/>
    <dgm:cxn modelId="{4E4D54D5-EB45-4059-A61A-0CBA49CB525A}" type="presParOf" srcId="{8BFF8C48-5B43-4517-8888-D93A5F9627EA}" destId="{10495E38-1148-4CF4-9858-8DED6A4AC770}" srcOrd="5" destOrd="0" presId="urn:microsoft.com/office/officeart/2005/8/layout/pyramid2"/>
    <dgm:cxn modelId="{9CC94CEE-613A-40CF-A571-C473290E7A53}" type="presParOf" srcId="{8BFF8C48-5B43-4517-8888-D93A5F9627EA}" destId="{E69BFE68-B6EC-4E79-96BD-EEDCEAFD60DC}" srcOrd="6" destOrd="0" presId="urn:microsoft.com/office/officeart/2005/8/layout/pyramid2"/>
    <dgm:cxn modelId="{34AA66C4-C994-4FF7-9A7A-71ECDC2F68DD}" type="presParOf" srcId="{8BFF8C48-5B43-4517-8888-D93A5F9627EA}" destId="{EEC5C4E1-7E32-465D-8944-48A1C264E056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72017AF6-B158-4C00-AC6B-26E419A28FAF}" type="doc">
      <dgm:prSet loTypeId="urn:microsoft.com/office/officeart/2005/8/layout/vList2" loCatId="list" qsTypeId="urn:microsoft.com/office/officeart/2005/8/quickstyle/3d3" qsCatId="3D" csTypeId="urn:microsoft.com/office/officeart/2005/8/colors/accent1_2" csCatId="accent1"/>
      <dgm:spPr/>
      <dgm:t>
        <a:bodyPr/>
        <a:lstStyle/>
        <a:p>
          <a:endParaRPr lang="it-IT"/>
        </a:p>
      </dgm:t>
    </dgm:pt>
    <dgm:pt modelId="{E381691C-A719-44B4-8F2C-02C6294D01E7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Situazione in cui </a:t>
          </a:r>
          <a:r>
            <a:rPr lang="it-IT" b="1" dirty="0" smtClean="0">
              <a:solidFill>
                <a:schemeClr val="tx1"/>
              </a:solidFill>
            </a:rPr>
            <a:t>l’osservatore non ha controllo sul comportamento dei soggetti osservati</a:t>
          </a:r>
          <a:r>
            <a:rPr lang="it-IT" dirty="0" smtClean="0">
              <a:solidFill>
                <a:schemeClr val="tx1"/>
              </a:solidFill>
            </a:rPr>
            <a:t> e gioca un ruolo passivo nel contesto di ricerca, </a:t>
          </a:r>
          <a:r>
            <a:rPr lang="it-IT" b="1" dirty="0" smtClean="0">
              <a:solidFill>
                <a:schemeClr val="tx1"/>
              </a:solidFill>
            </a:rPr>
            <a:t>non interviene nella produzione del materiale empirico</a:t>
          </a:r>
          <a:r>
            <a:rPr lang="it-IT" dirty="0" smtClean="0">
              <a:solidFill>
                <a:schemeClr val="tx1"/>
              </a:solidFill>
            </a:rPr>
            <a:t>, ma si affida a ciò che vede per registrare il comportamento altrui.</a:t>
          </a:r>
          <a:endParaRPr lang="it-IT" dirty="0">
            <a:solidFill>
              <a:schemeClr val="tx1"/>
            </a:solidFill>
          </a:endParaRPr>
        </a:p>
      </dgm:t>
    </dgm:pt>
    <dgm:pt modelId="{B54A765D-1314-4603-9688-4F49B1EAC0A1}" type="parTrans" cxnId="{01EF692B-D1BD-42A6-9884-84F71F68862B}">
      <dgm:prSet/>
      <dgm:spPr/>
      <dgm:t>
        <a:bodyPr/>
        <a:lstStyle/>
        <a:p>
          <a:endParaRPr lang="it-IT"/>
        </a:p>
      </dgm:t>
    </dgm:pt>
    <dgm:pt modelId="{B6B8817C-8A7F-4473-9147-101859427268}" type="sibTrans" cxnId="{01EF692B-D1BD-42A6-9884-84F71F68862B}">
      <dgm:prSet/>
      <dgm:spPr/>
      <dgm:t>
        <a:bodyPr/>
        <a:lstStyle/>
        <a:p>
          <a:endParaRPr lang="it-IT"/>
        </a:p>
      </dgm:t>
    </dgm:pt>
    <dgm:pt modelId="{19D67F64-8721-4EED-92F4-CB6D1C54115E}" type="pres">
      <dgm:prSet presAssocID="{72017AF6-B158-4C00-AC6B-26E419A28FA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5017568A-4F09-49D0-AAAA-8FC3B101252F}" type="pres">
      <dgm:prSet presAssocID="{E381691C-A719-44B4-8F2C-02C6294D01E7}" presName="parentText" presStyleLbl="node1" presStyleIdx="0" presStyleCnt="1" custLinFactNeighborY="2152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E9705962-F1B1-4780-BDBB-D2D012247FF4}" type="presOf" srcId="{72017AF6-B158-4C00-AC6B-26E419A28FAF}" destId="{19D67F64-8721-4EED-92F4-CB6D1C54115E}" srcOrd="0" destOrd="0" presId="urn:microsoft.com/office/officeart/2005/8/layout/vList2"/>
    <dgm:cxn modelId="{DFDA7BF5-4C8A-4321-9A76-08833CD49C42}" type="presOf" srcId="{E381691C-A719-44B4-8F2C-02C6294D01E7}" destId="{5017568A-4F09-49D0-AAAA-8FC3B101252F}" srcOrd="0" destOrd="0" presId="urn:microsoft.com/office/officeart/2005/8/layout/vList2"/>
    <dgm:cxn modelId="{01EF692B-D1BD-42A6-9884-84F71F68862B}" srcId="{72017AF6-B158-4C00-AC6B-26E419A28FAF}" destId="{E381691C-A719-44B4-8F2C-02C6294D01E7}" srcOrd="0" destOrd="0" parTransId="{B54A765D-1314-4603-9688-4F49B1EAC0A1}" sibTransId="{B6B8817C-8A7F-4473-9147-101859427268}"/>
    <dgm:cxn modelId="{1581F7DB-5A88-41D2-AF1D-64FA3BCD3C0E}" type="presParOf" srcId="{19D67F64-8721-4EED-92F4-CB6D1C54115E}" destId="{5017568A-4F09-49D0-AAAA-8FC3B101252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932A6933-3B60-4636-8FF4-59439DB45B83}" type="doc">
      <dgm:prSet loTypeId="urn:microsoft.com/office/officeart/2005/8/layout/pyramid2" loCatId="pyramid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2C783D0C-DA92-4958-966C-696BA366D1AE}">
      <dgm:prSet custT="1"/>
      <dgm:spPr/>
      <dgm:t>
        <a:bodyPr/>
        <a:lstStyle/>
        <a:p>
          <a:pPr rtl="0"/>
          <a:r>
            <a:rPr lang="it-IT" sz="1400" dirty="0" smtClean="0"/>
            <a:t>Studio sulla tossicodipendenza, Aragona (Zaccaria, 2004), Comune di Avellino: </a:t>
          </a:r>
          <a:endParaRPr lang="it-IT" sz="1400" dirty="0"/>
        </a:p>
      </dgm:t>
    </dgm:pt>
    <dgm:pt modelId="{49E1A9E3-A14F-4EC0-B56E-C5E1222FD85E}" type="parTrans" cxnId="{380EC4AD-08A3-44A3-A466-4C09248066E3}">
      <dgm:prSet/>
      <dgm:spPr/>
      <dgm:t>
        <a:bodyPr/>
        <a:lstStyle/>
        <a:p>
          <a:endParaRPr lang="it-IT"/>
        </a:p>
      </dgm:t>
    </dgm:pt>
    <dgm:pt modelId="{1B075B2B-C5D6-49A5-9D3A-F78F8DA1359E}" type="sibTrans" cxnId="{380EC4AD-08A3-44A3-A466-4C09248066E3}">
      <dgm:prSet/>
      <dgm:spPr/>
      <dgm:t>
        <a:bodyPr/>
        <a:lstStyle/>
        <a:p>
          <a:endParaRPr lang="it-IT"/>
        </a:p>
      </dgm:t>
    </dgm:pt>
    <dgm:pt modelId="{3601836C-3DB9-49DB-BD9E-009B2D09E152}">
      <dgm:prSet custT="1"/>
      <dgm:spPr/>
      <dgm:t>
        <a:bodyPr/>
        <a:lstStyle/>
        <a:p>
          <a:pPr rtl="0"/>
          <a:r>
            <a:rPr lang="it-IT" sz="1400" b="1" dirty="0" smtClean="0"/>
            <a:t>Prima fase</a:t>
          </a:r>
          <a:r>
            <a:rPr lang="it-IT" sz="1400" dirty="0" smtClean="0"/>
            <a:t>: </a:t>
          </a:r>
          <a:r>
            <a:rPr lang="it-IT" sz="1400" b="1" dirty="0" smtClean="0"/>
            <a:t>ricognizione del contesto </a:t>
          </a:r>
          <a:r>
            <a:rPr lang="it-IT" sz="1400" dirty="0" smtClean="0"/>
            <a:t>- gli osservatori non interagivano con l’ambiente circostante, ma registravano a distanza le caratteristiche dei luoghi al fine di costruire a posteriori un indice di rischio che indicasse al ricercatore gli spazi urbani che per le loro caratteristiche di luoghi isolati e bui potevano con maggiore probabilità essere scelti come luogo di ritrovo da soggetti che cercano di nascondersi, come i tossicodipendenti. </a:t>
          </a:r>
          <a:endParaRPr lang="it-IT" sz="1400" dirty="0"/>
        </a:p>
      </dgm:t>
    </dgm:pt>
    <dgm:pt modelId="{C8727D81-C127-450D-BA24-BADBB6548DFA}" type="parTrans" cxnId="{8666A8B9-0E1B-4DFD-87D8-62D705A49920}">
      <dgm:prSet/>
      <dgm:spPr/>
      <dgm:t>
        <a:bodyPr/>
        <a:lstStyle/>
        <a:p>
          <a:endParaRPr lang="it-IT"/>
        </a:p>
      </dgm:t>
    </dgm:pt>
    <dgm:pt modelId="{B09ACF31-AC0A-4503-B51B-DE81881B9BBD}" type="sibTrans" cxnId="{8666A8B9-0E1B-4DFD-87D8-62D705A49920}">
      <dgm:prSet/>
      <dgm:spPr/>
      <dgm:t>
        <a:bodyPr/>
        <a:lstStyle/>
        <a:p>
          <a:endParaRPr lang="it-IT"/>
        </a:p>
      </dgm:t>
    </dgm:pt>
    <dgm:pt modelId="{6A8E9B56-1CEB-4277-B98B-04F1F543527C}">
      <dgm:prSet custT="1"/>
      <dgm:spPr/>
      <dgm:t>
        <a:bodyPr/>
        <a:lstStyle/>
        <a:p>
          <a:pPr rtl="0"/>
          <a:r>
            <a:rPr lang="it-IT" sz="1400" b="1" dirty="0" smtClean="0"/>
            <a:t>Seconda fase</a:t>
          </a:r>
          <a:r>
            <a:rPr lang="it-IT" sz="1400" dirty="0" smtClean="0"/>
            <a:t>: </a:t>
          </a:r>
          <a:r>
            <a:rPr lang="it-IT" sz="1400" b="1" dirty="0" smtClean="0"/>
            <a:t>aggancio</a:t>
          </a:r>
          <a:r>
            <a:rPr lang="it-IT" sz="1400" dirty="0" smtClean="0"/>
            <a:t> dei tossicodipendenti nelle zone con indice di rischio più elevato.</a:t>
          </a:r>
          <a:endParaRPr lang="it-IT" sz="1400" dirty="0"/>
        </a:p>
      </dgm:t>
    </dgm:pt>
    <dgm:pt modelId="{7ADC6A26-FC71-433F-94E4-F47A0796007D}" type="parTrans" cxnId="{565DFDF5-937F-4D2D-8BBA-6CC93F314FA6}">
      <dgm:prSet/>
      <dgm:spPr/>
      <dgm:t>
        <a:bodyPr/>
        <a:lstStyle/>
        <a:p>
          <a:endParaRPr lang="it-IT"/>
        </a:p>
      </dgm:t>
    </dgm:pt>
    <dgm:pt modelId="{07A3B191-8FF6-4DB1-8BE7-041C64544BB8}" type="sibTrans" cxnId="{565DFDF5-937F-4D2D-8BBA-6CC93F314FA6}">
      <dgm:prSet/>
      <dgm:spPr/>
      <dgm:t>
        <a:bodyPr/>
        <a:lstStyle/>
        <a:p>
          <a:endParaRPr lang="it-IT"/>
        </a:p>
      </dgm:t>
    </dgm:pt>
    <dgm:pt modelId="{DB47CD5C-D237-4E39-9801-8E3929823872}" type="pres">
      <dgm:prSet presAssocID="{932A6933-3B60-4636-8FF4-59439DB45B83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it-IT"/>
        </a:p>
      </dgm:t>
    </dgm:pt>
    <dgm:pt modelId="{86633AAA-D4A3-462C-B8E8-E194FE9EEA61}" type="pres">
      <dgm:prSet presAssocID="{932A6933-3B60-4636-8FF4-59439DB45B83}" presName="pyramid" presStyleLbl="node1" presStyleIdx="0" presStyleCnt="1"/>
      <dgm:spPr/>
      <dgm:t>
        <a:bodyPr/>
        <a:lstStyle/>
        <a:p>
          <a:endParaRPr lang="it-IT"/>
        </a:p>
      </dgm:t>
    </dgm:pt>
    <dgm:pt modelId="{60921FCF-96B5-4685-9E2E-9D41EBEBBA41}" type="pres">
      <dgm:prSet presAssocID="{932A6933-3B60-4636-8FF4-59439DB45B83}" presName="theList" presStyleCnt="0"/>
      <dgm:spPr/>
      <dgm:t>
        <a:bodyPr/>
        <a:lstStyle/>
        <a:p>
          <a:endParaRPr lang="it-IT"/>
        </a:p>
      </dgm:t>
    </dgm:pt>
    <dgm:pt modelId="{298A2060-1C97-4BF3-8EBA-BAC45807D65E}" type="pres">
      <dgm:prSet presAssocID="{2C783D0C-DA92-4958-966C-696BA366D1AE}" presName="aNode" presStyleLbl="fgAcc1" presStyleIdx="0" presStyleCnt="3" custScaleX="230309" custScaleY="41531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52AFA6F-C582-4A26-8871-0E167E00DA00}" type="pres">
      <dgm:prSet presAssocID="{2C783D0C-DA92-4958-966C-696BA366D1AE}" presName="aSpace" presStyleCnt="0"/>
      <dgm:spPr/>
      <dgm:t>
        <a:bodyPr/>
        <a:lstStyle/>
        <a:p>
          <a:endParaRPr lang="it-IT"/>
        </a:p>
      </dgm:t>
    </dgm:pt>
    <dgm:pt modelId="{32548981-B2E6-4A94-958A-C5A7A704DD3B}" type="pres">
      <dgm:prSet presAssocID="{3601836C-3DB9-49DB-BD9E-009B2D09E152}" presName="aNode" presStyleLbl="fgAcc1" presStyleIdx="1" presStyleCnt="3" custScaleX="230309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FE51E851-C456-40A6-83A5-7996B5732140}" type="pres">
      <dgm:prSet presAssocID="{3601836C-3DB9-49DB-BD9E-009B2D09E152}" presName="aSpace" presStyleCnt="0"/>
      <dgm:spPr/>
      <dgm:t>
        <a:bodyPr/>
        <a:lstStyle/>
        <a:p>
          <a:endParaRPr lang="it-IT"/>
        </a:p>
      </dgm:t>
    </dgm:pt>
    <dgm:pt modelId="{1EAA1D20-64EF-44E9-9B17-14D7BE3B0B87}" type="pres">
      <dgm:prSet presAssocID="{6A8E9B56-1CEB-4277-B98B-04F1F543527C}" presName="aNode" presStyleLbl="fgAcc1" presStyleIdx="2" presStyleCnt="3" custScaleX="230309" custScaleY="40465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657E9949-1D86-41DE-947B-E2A9B19E1A9E}" type="pres">
      <dgm:prSet presAssocID="{6A8E9B56-1CEB-4277-B98B-04F1F543527C}" presName="aSpace" presStyleCnt="0"/>
      <dgm:spPr/>
      <dgm:t>
        <a:bodyPr/>
        <a:lstStyle/>
        <a:p>
          <a:endParaRPr lang="it-IT"/>
        </a:p>
      </dgm:t>
    </dgm:pt>
  </dgm:ptLst>
  <dgm:cxnLst>
    <dgm:cxn modelId="{36729FAE-E90A-47C2-AD05-87FE240E22A0}" type="presOf" srcId="{6A8E9B56-1CEB-4277-B98B-04F1F543527C}" destId="{1EAA1D20-64EF-44E9-9B17-14D7BE3B0B87}" srcOrd="0" destOrd="0" presId="urn:microsoft.com/office/officeart/2005/8/layout/pyramid2"/>
    <dgm:cxn modelId="{565DFDF5-937F-4D2D-8BBA-6CC93F314FA6}" srcId="{932A6933-3B60-4636-8FF4-59439DB45B83}" destId="{6A8E9B56-1CEB-4277-B98B-04F1F543527C}" srcOrd="2" destOrd="0" parTransId="{7ADC6A26-FC71-433F-94E4-F47A0796007D}" sibTransId="{07A3B191-8FF6-4DB1-8BE7-041C64544BB8}"/>
    <dgm:cxn modelId="{D579D7F0-3F49-4C97-B3D7-E4DD3DEF0A27}" type="presOf" srcId="{3601836C-3DB9-49DB-BD9E-009B2D09E152}" destId="{32548981-B2E6-4A94-958A-C5A7A704DD3B}" srcOrd="0" destOrd="0" presId="urn:microsoft.com/office/officeart/2005/8/layout/pyramid2"/>
    <dgm:cxn modelId="{CC57A977-32C6-4A28-B7F2-2601E678B91B}" type="presOf" srcId="{2C783D0C-DA92-4958-966C-696BA366D1AE}" destId="{298A2060-1C97-4BF3-8EBA-BAC45807D65E}" srcOrd="0" destOrd="0" presId="urn:microsoft.com/office/officeart/2005/8/layout/pyramid2"/>
    <dgm:cxn modelId="{8666A8B9-0E1B-4DFD-87D8-62D705A49920}" srcId="{932A6933-3B60-4636-8FF4-59439DB45B83}" destId="{3601836C-3DB9-49DB-BD9E-009B2D09E152}" srcOrd="1" destOrd="0" parTransId="{C8727D81-C127-450D-BA24-BADBB6548DFA}" sibTransId="{B09ACF31-AC0A-4503-B51B-DE81881B9BBD}"/>
    <dgm:cxn modelId="{DFF233B4-FF7A-4BD7-A3B5-A9EF602E59A5}" type="presOf" srcId="{932A6933-3B60-4636-8FF4-59439DB45B83}" destId="{DB47CD5C-D237-4E39-9801-8E3929823872}" srcOrd="0" destOrd="0" presId="urn:microsoft.com/office/officeart/2005/8/layout/pyramid2"/>
    <dgm:cxn modelId="{380EC4AD-08A3-44A3-A466-4C09248066E3}" srcId="{932A6933-3B60-4636-8FF4-59439DB45B83}" destId="{2C783D0C-DA92-4958-966C-696BA366D1AE}" srcOrd="0" destOrd="0" parTransId="{49E1A9E3-A14F-4EC0-B56E-C5E1222FD85E}" sibTransId="{1B075B2B-C5D6-49A5-9D3A-F78F8DA1359E}"/>
    <dgm:cxn modelId="{3EB9F867-E72B-4BD7-890F-5E2E0DB9E32A}" type="presParOf" srcId="{DB47CD5C-D237-4E39-9801-8E3929823872}" destId="{86633AAA-D4A3-462C-B8E8-E194FE9EEA61}" srcOrd="0" destOrd="0" presId="urn:microsoft.com/office/officeart/2005/8/layout/pyramid2"/>
    <dgm:cxn modelId="{80650EBB-503E-4FDC-BBE3-D98D6C938F42}" type="presParOf" srcId="{DB47CD5C-D237-4E39-9801-8E3929823872}" destId="{60921FCF-96B5-4685-9E2E-9D41EBEBBA41}" srcOrd="1" destOrd="0" presId="urn:microsoft.com/office/officeart/2005/8/layout/pyramid2"/>
    <dgm:cxn modelId="{CDAC1317-BBA2-4688-BE8C-E831A5D36236}" type="presParOf" srcId="{60921FCF-96B5-4685-9E2E-9D41EBEBBA41}" destId="{298A2060-1C97-4BF3-8EBA-BAC45807D65E}" srcOrd="0" destOrd="0" presId="urn:microsoft.com/office/officeart/2005/8/layout/pyramid2"/>
    <dgm:cxn modelId="{28AD3AD3-F486-4A9B-91E0-C45EBCEC5EB0}" type="presParOf" srcId="{60921FCF-96B5-4685-9E2E-9D41EBEBBA41}" destId="{C52AFA6F-C582-4A26-8871-0E167E00DA00}" srcOrd="1" destOrd="0" presId="urn:microsoft.com/office/officeart/2005/8/layout/pyramid2"/>
    <dgm:cxn modelId="{BF609E0D-D476-4413-8FA2-DC13FF3D54C7}" type="presParOf" srcId="{60921FCF-96B5-4685-9E2E-9D41EBEBBA41}" destId="{32548981-B2E6-4A94-958A-C5A7A704DD3B}" srcOrd="2" destOrd="0" presId="urn:microsoft.com/office/officeart/2005/8/layout/pyramid2"/>
    <dgm:cxn modelId="{9B60CE89-6BCB-42EF-89DD-79F2C0CF8EC4}" type="presParOf" srcId="{60921FCF-96B5-4685-9E2E-9D41EBEBBA41}" destId="{FE51E851-C456-40A6-83A5-7996B5732140}" srcOrd="3" destOrd="0" presId="urn:microsoft.com/office/officeart/2005/8/layout/pyramid2"/>
    <dgm:cxn modelId="{4C6D2761-6A82-48D5-B454-5144EEF93F8C}" type="presParOf" srcId="{60921FCF-96B5-4685-9E2E-9D41EBEBBA41}" destId="{1EAA1D20-64EF-44E9-9B17-14D7BE3B0B87}" srcOrd="4" destOrd="0" presId="urn:microsoft.com/office/officeart/2005/8/layout/pyramid2"/>
    <dgm:cxn modelId="{66B11664-5CC6-4487-A7B5-22EF27CC8F57}" type="presParOf" srcId="{60921FCF-96B5-4685-9E2E-9D41EBEBBA41}" destId="{657E9949-1D86-41DE-947B-E2A9B19E1A9E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5C3D0E3D-10E0-4FE3-8547-BF71A160A099}" type="doc">
      <dgm:prSet loTypeId="urn:microsoft.com/office/officeart/2005/8/layout/orgChart1" loCatId="hierarchy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6A2FA87F-E5F5-4A48-B24B-3F95EA9A3831}">
      <dgm:prSet custT="1"/>
      <dgm:spPr/>
      <dgm:t>
        <a:bodyPr/>
        <a:lstStyle/>
        <a:p>
          <a:pPr rtl="0"/>
          <a:r>
            <a:rPr lang="it-IT" sz="1400" smtClean="0">
              <a:solidFill>
                <a:schemeClr val="tx1"/>
              </a:solidFill>
            </a:rPr>
            <a:t>Gli </a:t>
          </a:r>
          <a:r>
            <a:rPr lang="it-IT" sz="1400" b="1" smtClean="0">
              <a:solidFill>
                <a:schemeClr val="tx1"/>
              </a:solidFill>
            </a:rPr>
            <a:t>uomini </a:t>
          </a:r>
          <a:r>
            <a:rPr lang="it-IT" sz="1400" smtClean="0">
              <a:solidFill>
                <a:schemeClr val="tx1"/>
              </a:solidFill>
            </a:rPr>
            <a:t>nel corso della loro vita </a:t>
          </a:r>
          <a:r>
            <a:rPr lang="it-IT" sz="1400" b="1" smtClean="0">
              <a:solidFill>
                <a:schemeClr val="tx1"/>
              </a:solidFill>
            </a:rPr>
            <a:t>producono una gran mole di documenti</a:t>
          </a:r>
          <a:r>
            <a:rPr lang="it-IT" sz="1400" smtClean="0">
              <a:solidFill>
                <a:schemeClr val="tx1"/>
              </a:solidFill>
            </a:rPr>
            <a:t>, testimonianza del loro passaggio (appunti personali, ricevute, fotografie, testi delle canzoni, documenti amministrativi, etc.), possibilità che si amplifica con lo sviluppo della reta (sia per l’archiviazione che per la diffusione).</a:t>
          </a:r>
          <a:endParaRPr lang="it-IT" sz="1400" dirty="0">
            <a:solidFill>
              <a:schemeClr val="tx1"/>
            </a:solidFill>
          </a:endParaRPr>
        </a:p>
      </dgm:t>
    </dgm:pt>
    <dgm:pt modelId="{F555AC1E-BE8C-48E5-983F-BB7B199D156C}" type="parTrans" cxnId="{48563D50-6F49-4953-920E-4916C72C35A2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EDB4B402-EEC0-48ED-ADD4-91A647E0DFA6}" type="sibTrans" cxnId="{48563D50-6F49-4953-920E-4916C72C35A2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503FDED8-C6F3-4C2B-9C30-04976367E251}">
      <dgm:prSet custT="1"/>
      <dgm:spPr/>
      <dgm:t>
        <a:bodyPr/>
        <a:lstStyle/>
        <a:p>
          <a:pPr rtl="0"/>
          <a:r>
            <a:rPr lang="it-IT" sz="1600" smtClean="0">
              <a:solidFill>
                <a:schemeClr val="tx1"/>
              </a:solidFill>
            </a:rPr>
            <a:t>Prima distinzione(Cardano, 2003; Arosio, 2010): </a:t>
          </a:r>
          <a:endParaRPr lang="it-IT" sz="1600">
            <a:solidFill>
              <a:schemeClr val="tx1"/>
            </a:solidFill>
          </a:endParaRPr>
        </a:p>
      </dgm:t>
    </dgm:pt>
    <dgm:pt modelId="{EF9ACD31-4955-4C43-9436-995708777359}" type="parTrans" cxnId="{D896951C-9860-408B-B369-1D7B937AB03C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5B078833-34AA-4BBA-938A-6179D7627CAB}" type="sibTrans" cxnId="{D896951C-9860-408B-B369-1D7B937AB03C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D297E5FA-1D29-485B-99E0-913395723CD5}">
      <dgm:prSet custT="1"/>
      <dgm:spPr/>
      <dgm:t>
        <a:bodyPr/>
        <a:lstStyle/>
        <a:p>
          <a:pPr rtl="0"/>
          <a:r>
            <a:rPr lang="it-IT" sz="1400" b="1" smtClean="0">
              <a:solidFill>
                <a:schemeClr val="tx1"/>
              </a:solidFill>
            </a:rPr>
            <a:t>documenti segnici </a:t>
          </a:r>
          <a:r>
            <a:rPr lang="it-IT" sz="1400" smtClean="0">
              <a:solidFill>
                <a:schemeClr val="tx1"/>
              </a:solidFill>
            </a:rPr>
            <a:t>creati con lo scopo esplicito di trasmettere un messaggio, </a:t>
          </a:r>
          <a:endParaRPr lang="it-IT" sz="1400" dirty="0">
            <a:solidFill>
              <a:schemeClr val="tx1"/>
            </a:solidFill>
          </a:endParaRPr>
        </a:p>
      </dgm:t>
    </dgm:pt>
    <dgm:pt modelId="{B9E2C0F1-95F5-4C2F-B080-D5D126B68C7C}" type="parTrans" cxnId="{B5FC6EB2-6296-4A86-B2B7-FB5FD0C1142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91BB9EB-8EFF-46F1-9AFF-3CEB002221D5}" type="sibTrans" cxnId="{B5FC6EB2-6296-4A86-B2B7-FB5FD0C1142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AE1F137-BC7A-494A-8E1A-1250D1244371}">
      <dgm:prSet custT="1"/>
      <dgm:spPr/>
      <dgm:t>
        <a:bodyPr/>
        <a:lstStyle/>
        <a:p>
          <a:pPr rtl="0"/>
          <a:r>
            <a:rPr lang="it-IT" sz="1400" b="1" smtClean="0">
              <a:solidFill>
                <a:schemeClr val="tx1"/>
              </a:solidFill>
            </a:rPr>
            <a:t>documenti non segnici </a:t>
          </a:r>
          <a:r>
            <a:rPr lang="it-IT" sz="1400" smtClean="0">
              <a:solidFill>
                <a:schemeClr val="tx1"/>
              </a:solidFill>
            </a:rPr>
            <a:t>prodotti per finalità diverse dalla comunicazione (edifici, abiti, macchinari, accessori) ma che trasmettono indirettamente informazioni.</a:t>
          </a:r>
          <a:endParaRPr lang="it-IT" sz="1400" dirty="0">
            <a:solidFill>
              <a:schemeClr val="tx1"/>
            </a:solidFill>
          </a:endParaRPr>
        </a:p>
      </dgm:t>
    </dgm:pt>
    <dgm:pt modelId="{622A1183-FC35-4AD5-B1A3-BB5D9F1A3ACD}" type="parTrans" cxnId="{62FA8B9A-4686-4D4B-AD95-9DBFEB2FEDAA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83480C17-1A78-44DB-88E5-79DFC3A0D223}" type="sibTrans" cxnId="{62FA8B9A-4686-4D4B-AD95-9DBFEB2FEDAA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71E61ACE-B43F-43AD-9F08-779ACB9E9FA4}" type="pres">
      <dgm:prSet presAssocID="{5C3D0E3D-10E0-4FE3-8547-BF71A160A09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it-IT"/>
        </a:p>
      </dgm:t>
    </dgm:pt>
    <dgm:pt modelId="{78E08CE8-2900-4785-A343-3D12FE30D784}" type="pres">
      <dgm:prSet presAssocID="{6A2FA87F-E5F5-4A48-B24B-3F95EA9A3831}" presName="hierRoot1" presStyleCnt="0">
        <dgm:presLayoutVars>
          <dgm:hierBranch val="init"/>
        </dgm:presLayoutVars>
      </dgm:prSet>
      <dgm:spPr/>
      <dgm:t>
        <a:bodyPr/>
        <a:lstStyle/>
        <a:p>
          <a:endParaRPr lang="it-IT"/>
        </a:p>
      </dgm:t>
    </dgm:pt>
    <dgm:pt modelId="{C31ED31F-9C86-4B85-B54F-73D947F74747}" type="pres">
      <dgm:prSet presAssocID="{6A2FA87F-E5F5-4A48-B24B-3F95EA9A3831}" presName="rootComposite1" presStyleCnt="0"/>
      <dgm:spPr/>
      <dgm:t>
        <a:bodyPr/>
        <a:lstStyle/>
        <a:p>
          <a:endParaRPr lang="it-IT"/>
        </a:p>
      </dgm:t>
    </dgm:pt>
    <dgm:pt modelId="{91A143BC-1B2F-4695-A47E-9B8090CBA479}" type="pres">
      <dgm:prSet presAssocID="{6A2FA87F-E5F5-4A48-B24B-3F95EA9A3831}" presName="rootText1" presStyleLbl="node0" presStyleIdx="0" presStyleCnt="2" custScaleX="165022" custScaleY="179792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C6EF8EFA-E2D0-40D2-8D27-14EDDBBE2FA0}" type="pres">
      <dgm:prSet presAssocID="{6A2FA87F-E5F5-4A48-B24B-3F95EA9A3831}" presName="rootConnector1" presStyleLbl="node1" presStyleIdx="0" presStyleCnt="0"/>
      <dgm:spPr/>
      <dgm:t>
        <a:bodyPr/>
        <a:lstStyle/>
        <a:p>
          <a:endParaRPr lang="it-IT"/>
        </a:p>
      </dgm:t>
    </dgm:pt>
    <dgm:pt modelId="{6C611109-5080-4D8B-9071-F8D9A3AB3BAA}" type="pres">
      <dgm:prSet presAssocID="{6A2FA87F-E5F5-4A48-B24B-3F95EA9A3831}" presName="hierChild2" presStyleCnt="0"/>
      <dgm:spPr/>
      <dgm:t>
        <a:bodyPr/>
        <a:lstStyle/>
        <a:p>
          <a:endParaRPr lang="it-IT"/>
        </a:p>
      </dgm:t>
    </dgm:pt>
    <dgm:pt modelId="{AC409495-ED9D-4BAF-BD91-C0DFDD15A926}" type="pres">
      <dgm:prSet presAssocID="{6A2FA87F-E5F5-4A48-B24B-3F95EA9A3831}" presName="hierChild3" presStyleCnt="0"/>
      <dgm:spPr/>
      <dgm:t>
        <a:bodyPr/>
        <a:lstStyle/>
        <a:p>
          <a:endParaRPr lang="it-IT"/>
        </a:p>
      </dgm:t>
    </dgm:pt>
    <dgm:pt modelId="{072558DD-8C56-4F40-8D8B-4F114772A158}" type="pres">
      <dgm:prSet presAssocID="{503FDED8-C6F3-4C2B-9C30-04976367E251}" presName="hierRoot1" presStyleCnt="0">
        <dgm:presLayoutVars>
          <dgm:hierBranch val="init"/>
        </dgm:presLayoutVars>
      </dgm:prSet>
      <dgm:spPr/>
      <dgm:t>
        <a:bodyPr/>
        <a:lstStyle/>
        <a:p>
          <a:endParaRPr lang="it-IT"/>
        </a:p>
      </dgm:t>
    </dgm:pt>
    <dgm:pt modelId="{B537A1A3-5CA0-437F-820A-9B2453EDD190}" type="pres">
      <dgm:prSet presAssocID="{503FDED8-C6F3-4C2B-9C30-04976367E251}" presName="rootComposite1" presStyleCnt="0"/>
      <dgm:spPr/>
      <dgm:t>
        <a:bodyPr/>
        <a:lstStyle/>
        <a:p>
          <a:endParaRPr lang="it-IT"/>
        </a:p>
      </dgm:t>
    </dgm:pt>
    <dgm:pt modelId="{B1E2953A-E2F4-49B4-90FA-2CE551717436}" type="pres">
      <dgm:prSet presAssocID="{503FDED8-C6F3-4C2B-9C30-04976367E251}" presName="rootText1" presStyleLbl="node0" presStyleIdx="1" presStyleCnt="2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4BD5048E-3660-4CDF-A548-7DE13B740E3E}" type="pres">
      <dgm:prSet presAssocID="{503FDED8-C6F3-4C2B-9C30-04976367E251}" presName="rootConnector1" presStyleLbl="node1" presStyleIdx="0" presStyleCnt="0"/>
      <dgm:spPr/>
      <dgm:t>
        <a:bodyPr/>
        <a:lstStyle/>
        <a:p>
          <a:endParaRPr lang="it-IT"/>
        </a:p>
      </dgm:t>
    </dgm:pt>
    <dgm:pt modelId="{10D5C537-AB0C-4C77-82C9-0A101E758A3F}" type="pres">
      <dgm:prSet presAssocID="{503FDED8-C6F3-4C2B-9C30-04976367E251}" presName="hierChild2" presStyleCnt="0"/>
      <dgm:spPr/>
      <dgm:t>
        <a:bodyPr/>
        <a:lstStyle/>
        <a:p>
          <a:endParaRPr lang="it-IT"/>
        </a:p>
      </dgm:t>
    </dgm:pt>
    <dgm:pt modelId="{BF3D717C-BA38-453D-8825-83EBDB5EF79C}" type="pres">
      <dgm:prSet presAssocID="{B9E2C0F1-95F5-4C2F-B080-D5D126B68C7C}" presName="Name37" presStyleLbl="parChTrans1D2" presStyleIdx="0" presStyleCnt="2"/>
      <dgm:spPr/>
      <dgm:t>
        <a:bodyPr/>
        <a:lstStyle/>
        <a:p>
          <a:endParaRPr lang="it-IT"/>
        </a:p>
      </dgm:t>
    </dgm:pt>
    <dgm:pt modelId="{EB5CA802-A2C2-4C47-8A4C-04609EA2EA19}" type="pres">
      <dgm:prSet presAssocID="{D297E5FA-1D29-485B-99E0-913395723CD5}" presName="hierRoot2" presStyleCnt="0">
        <dgm:presLayoutVars>
          <dgm:hierBranch val="init"/>
        </dgm:presLayoutVars>
      </dgm:prSet>
      <dgm:spPr/>
      <dgm:t>
        <a:bodyPr/>
        <a:lstStyle/>
        <a:p>
          <a:endParaRPr lang="it-IT"/>
        </a:p>
      </dgm:t>
    </dgm:pt>
    <dgm:pt modelId="{D3CB01E2-523E-4588-AB5C-D4596230C989}" type="pres">
      <dgm:prSet presAssocID="{D297E5FA-1D29-485B-99E0-913395723CD5}" presName="rootComposite" presStyleCnt="0"/>
      <dgm:spPr/>
      <dgm:t>
        <a:bodyPr/>
        <a:lstStyle/>
        <a:p>
          <a:endParaRPr lang="it-IT"/>
        </a:p>
      </dgm:t>
    </dgm:pt>
    <dgm:pt modelId="{EDDF21D6-8712-4B0E-A6E5-4D6223AE8224}" type="pres">
      <dgm:prSet presAssocID="{D297E5FA-1D29-485B-99E0-913395723CD5}" presName="rootText" presStyleLbl="node2" presStyleIdx="0" presStyleCnt="2" custScaleY="199886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5EE00998-4F4E-48E7-B2E4-9E50F54B7556}" type="pres">
      <dgm:prSet presAssocID="{D297E5FA-1D29-485B-99E0-913395723CD5}" presName="rootConnector" presStyleLbl="node2" presStyleIdx="0" presStyleCnt="2"/>
      <dgm:spPr/>
      <dgm:t>
        <a:bodyPr/>
        <a:lstStyle/>
        <a:p>
          <a:endParaRPr lang="it-IT"/>
        </a:p>
      </dgm:t>
    </dgm:pt>
    <dgm:pt modelId="{3F4C6406-DAB4-425E-A73F-F78655161568}" type="pres">
      <dgm:prSet presAssocID="{D297E5FA-1D29-485B-99E0-913395723CD5}" presName="hierChild4" presStyleCnt="0"/>
      <dgm:spPr/>
      <dgm:t>
        <a:bodyPr/>
        <a:lstStyle/>
        <a:p>
          <a:endParaRPr lang="it-IT"/>
        </a:p>
      </dgm:t>
    </dgm:pt>
    <dgm:pt modelId="{F8A567BA-6B8E-479A-A052-BD11AC721BE5}" type="pres">
      <dgm:prSet presAssocID="{D297E5FA-1D29-485B-99E0-913395723CD5}" presName="hierChild5" presStyleCnt="0"/>
      <dgm:spPr/>
      <dgm:t>
        <a:bodyPr/>
        <a:lstStyle/>
        <a:p>
          <a:endParaRPr lang="it-IT"/>
        </a:p>
      </dgm:t>
    </dgm:pt>
    <dgm:pt modelId="{EAF8EFF3-23EA-475D-A224-10620498EA72}" type="pres">
      <dgm:prSet presAssocID="{622A1183-FC35-4AD5-B1A3-BB5D9F1A3ACD}" presName="Name37" presStyleLbl="parChTrans1D2" presStyleIdx="1" presStyleCnt="2"/>
      <dgm:spPr/>
      <dgm:t>
        <a:bodyPr/>
        <a:lstStyle/>
        <a:p>
          <a:endParaRPr lang="it-IT"/>
        </a:p>
      </dgm:t>
    </dgm:pt>
    <dgm:pt modelId="{989B38AC-B9EC-4AF7-94D6-2FDA4BA511E9}" type="pres">
      <dgm:prSet presAssocID="{4AE1F137-BC7A-494A-8E1A-1250D1244371}" presName="hierRoot2" presStyleCnt="0">
        <dgm:presLayoutVars>
          <dgm:hierBranch val="init"/>
        </dgm:presLayoutVars>
      </dgm:prSet>
      <dgm:spPr/>
      <dgm:t>
        <a:bodyPr/>
        <a:lstStyle/>
        <a:p>
          <a:endParaRPr lang="it-IT"/>
        </a:p>
      </dgm:t>
    </dgm:pt>
    <dgm:pt modelId="{77BC866A-E2D2-4664-A2C4-7D5DFB36CD0B}" type="pres">
      <dgm:prSet presAssocID="{4AE1F137-BC7A-494A-8E1A-1250D1244371}" presName="rootComposite" presStyleCnt="0"/>
      <dgm:spPr/>
      <dgm:t>
        <a:bodyPr/>
        <a:lstStyle/>
        <a:p>
          <a:endParaRPr lang="it-IT"/>
        </a:p>
      </dgm:t>
    </dgm:pt>
    <dgm:pt modelId="{3847CE05-66B5-404D-8144-D465FC602AEE}" type="pres">
      <dgm:prSet presAssocID="{4AE1F137-BC7A-494A-8E1A-1250D1244371}" presName="rootText" presStyleLbl="node2" presStyleIdx="1" presStyleCnt="2" custScaleY="199886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FA875616-FE0C-49F8-BB88-93C441C2A78D}" type="pres">
      <dgm:prSet presAssocID="{4AE1F137-BC7A-494A-8E1A-1250D1244371}" presName="rootConnector" presStyleLbl="node2" presStyleIdx="1" presStyleCnt="2"/>
      <dgm:spPr/>
      <dgm:t>
        <a:bodyPr/>
        <a:lstStyle/>
        <a:p>
          <a:endParaRPr lang="it-IT"/>
        </a:p>
      </dgm:t>
    </dgm:pt>
    <dgm:pt modelId="{700BDCF9-1078-46B9-9CFC-E76789317F36}" type="pres">
      <dgm:prSet presAssocID="{4AE1F137-BC7A-494A-8E1A-1250D1244371}" presName="hierChild4" presStyleCnt="0"/>
      <dgm:spPr/>
      <dgm:t>
        <a:bodyPr/>
        <a:lstStyle/>
        <a:p>
          <a:endParaRPr lang="it-IT"/>
        </a:p>
      </dgm:t>
    </dgm:pt>
    <dgm:pt modelId="{3EC3CF5B-7310-4A9B-9A2F-B90B50661A3E}" type="pres">
      <dgm:prSet presAssocID="{4AE1F137-BC7A-494A-8E1A-1250D1244371}" presName="hierChild5" presStyleCnt="0"/>
      <dgm:spPr/>
      <dgm:t>
        <a:bodyPr/>
        <a:lstStyle/>
        <a:p>
          <a:endParaRPr lang="it-IT"/>
        </a:p>
      </dgm:t>
    </dgm:pt>
    <dgm:pt modelId="{A55C1DCC-B772-4F27-8BA0-0F728EFF11CD}" type="pres">
      <dgm:prSet presAssocID="{503FDED8-C6F3-4C2B-9C30-04976367E251}" presName="hierChild3" presStyleCnt="0"/>
      <dgm:spPr/>
      <dgm:t>
        <a:bodyPr/>
        <a:lstStyle/>
        <a:p>
          <a:endParaRPr lang="it-IT"/>
        </a:p>
      </dgm:t>
    </dgm:pt>
  </dgm:ptLst>
  <dgm:cxnLst>
    <dgm:cxn modelId="{62FA8B9A-4686-4D4B-AD95-9DBFEB2FEDAA}" srcId="{503FDED8-C6F3-4C2B-9C30-04976367E251}" destId="{4AE1F137-BC7A-494A-8E1A-1250D1244371}" srcOrd="1" destOrd="0" parTransId="{622A1183-FC35-4AD5-B1A3-BB5D9F1A3ACD}" sibTransId="{83480C17-1A78-44DB-88E5-79DFC3A0D223}"/>
    <dgm:cxn modelId="{5C4EA1EE-AF37-4CB7-81C2-5793E2E8D90D}" type="presOf" srcId="{4AE1F137-BC7A-494A-8E1A-1250D1244371}" destId="{3847CE05-66B5-404D-8144-D465FC602AEE}" srcOrd="0" destOrd="0" presId="urn:microsoft.com/office/officeart/2005/8/layout/orgChart1"/>
    <dgm:cxn modelId="{7C405207-4C8E-45EB-8981-88D36BFA89C8}" type="presOf" srcId="{6A2FA87F-E5F5-4A48-B24B-3F95EA9A3831}" destId="{C6EF8EFA-E2D0-40D2-8D27-14EDDBBE2FA0}" srcOrd="1" destOrd="0" presId="urn:microsoft.com/office/officeart/2005/8/layout/orgChart1"/>
    <dgm:cxn modelId="{0DE667D9-D05D-4CBC-A04E-AE62AF6D350E}" type="presOf" srcId="{503FDED8-C6F3-4C2B-9C30-04976367E251}" destId="{B1E2953A-E2F4-49B4-90FA-2CE551717436}" srcOrd="0" destOrd="0" presId="urn:microsoft.com/office/officeart/2005/8/layout/orgChart1"/>
    <dgm:cxn modelId="{9C1AB308-8D32-4D33-BB6B-085526850DB9}" type="presOf" srcId="{622A1183-FC35-4AD5-B1A3-BB5D9F1A3ACD}" destId="{EAF8EFF3-23EA-475D-A224-10620498EA72}" srcOrd="0" destOrd="0" presId="urn:microsoft.com/office/officeart/2005/8/layout/orgChart1"/>
    <dgm:cxn modelId="{565DEE1D-A160-4DDF-B831-532CAF06EA0D}" type="presOf" srcId="{B9E2C0F1-95F5-4C2F-B080-D5D126B68C7C}" destId="{BF3D717C-BA38-453D-8825-83EBDB5EF79C}" srcOrd="0" destOrd="0" presId="urn:microsoft.com/office/officeart/2005/8/layout/orgChart1"/>
    <dgm:cxn modelId="{BAA5DF29-5233-4EFE-B473-06382DD8BE8E}" type="presOf" srcId="{5C3D0E3D-10E0-4FE3-8547-BF71A160A099}" destId="{71E61ACE-B43F-43AD-9F08-779ACB9E9FA4}" srcOrd="0" destOrd="0" presId="urn:microsoft.com/office/officeart/2005/8/layout/orgChart1"/>
    <dgm:cxn modelId="{D896951C-9860-408B-B369-1D7B937AB03C}" srcId="{5C3D0E3D-10E0-4FE3-8547-BF71A160A099}" destId="{503FDED8-C6F3-4C2B-9C30-04976367E251}" srcOrd="1" destOrd="0" parTransId="{EF9ACD31-4955-4C43-9436-995708777359}" sibTransId="{5B078833-34AA-4BBA-938A-6179D7627CAB}"/>
    <dgm:cxn modelId="{48563D50-6F49-4953-920E-4916C72C35A2}" srcId="{5C3D0E3D-10E0-4FE3-8547-BF71A160A099}" destId="{6A2FA87F-E5F5-4A48-B24B-3F95EA9A3831}" srcOrd="0" destOrd="0" parTransId="{F555AC1E-BE8C-48E5-983F-BB7B199D156C}" sibTransId="{EDB4B402-EEC0-48ED-ADD4-91A647E0DFA6}"/>
    <dgm:cxn modelId="{EA86D2C0-9449-42C9-AAF5-30501BC4722B}" type="presOf" srcId="{503FDED8-C6F3-4C2B-9C30-04976367E251}" destId="{4BD5048E-3660-4CDF-A548-7DE13B740E3E}" srcOrd="1" destOrd="0" presId="urn:microsoft.com/office/officeart/2005/8/layout/orgChart1"/>
    <dgm:cxn modelId="{77E343FB-7233-4492-81D0-426B853AFEFC}" type="presOf" srcId="{4AE1F137-BC7A-494A-8E1A-1250D1244371}" destId="{FA875616-FE0C-49F8-BB88-93C441C2A78D}" srcOrd="1" destOrd="0" presId="urn:microsoft.com/office/officeart/2005/8/layout/orgChart1"/>
    <dgm:cxn modelId="{B5FC6EB2-6296-4A86-B2B7-FB5FD0C1142E}" srcId="{503FDED8-C6F3-4C2B-9C30-04976367E251}" destId="{D297E5FA-1D29-485B-99E0-913395723CD5}" srcOrd="0" destOrd="0" parTransId="{B9E2C0F1-95F5-4C2F-B080-D5D126B68C7C}" sibTransId="{491BB9EB-8EFF-46F1-9AFF-3CEB002221D5}"/>
    <dgm:cxn modelId="{499E5877-7E64-4743-A37D-979094C2559E}" type="presOf" srcId="{6A2FA87F-E5F5-4A48-B24B-3F95EA9A3831}" destId="{91A143BC-1B2F-4695-A47E-9B8090CBA479}" srcOrd="0" destOrd="0" presId="urn:microsoft.com/office/officeart/2005/8/layout/orgChart1"/>
    <dgm:cxn modelId="{DFECB099-7B30-436C-A723-4372E23D8667}" type="presOf" srcId="{D297E5FA-1D29-485B-99E0-913395723CD5}" destId="{EDDF21D6-8712-4B0E-A6E5-4D6223AE8224}" srcOrd="0" destOrd="0" presId="urn:microsoft.com/office/officeart/2005/8/layout/orgChart1"/>
    <dgm:cxn modelId="{6575793C-3279-4186-9ACF-6079D4AB3DA1}" type="presOf" srcId="{D297E5FA-1D29-485B-99E0-913395723CD5}" destId="{5EE00998-4F4E-48E7-B2E4-9E50F54B7556}" srcOrd="1" destOrd="0" presId="urn:microsoft.com/office/officeart/2005/8/layout/orgChart1"/>
    <dgm:cxn modelId="{BF4F9A7C-2403-4B8C-9E7E-8C2D55E8D41C}" type="presParOf" srcId="{71E61ACE-B43F-43AD-9F08-779ACB9E9FA4}" destId="{78E08CE8-2900-4785-A343-3D12FE30D784}" srcOrd="0" destOrd="0" presId="urn:microsoft.com/office/officeart/2005/8/layout/orgChart1"/>
    <dgm:cxn modelId="{0F60439D-84BB-4610-B735-CDEE53F3687D}" type="presParOf" srcId="{78E08CE8-2900-4785-A343-3D12FE30D784}" destId="{C31ED31F-9C86-4B85-B54F-73D947F74747}" srcOrd="0" destOrd="0" presId="urn:microsoft.com/office/officeart/2005/8/layout/orgChart1"/>
    <dgm:cxn modelId="{73C90C43-EF0A-40EC-97B3-62735851BFF6}" type="presParOf" srcId="{C31ED31F-9C86-4B85-B54F-73D947F74747}" destId="{91A143BC-1B2F-4695-A47E-9B8090CBA479}" srcOrd="0" destOrd="0" presId="urn:microsoft.com/office/officeart/2005/8/layout/orgChart1"/>
    <dgm:cxn modelId="{B74A3F20-A815-4933-998B-6D278EF92311}" type="presParOf" srcId="{C31ED31F-9C86-4B85-B54F-73D947F74747}" destId="{C6EF8EFA-E2D0-40D2-8D27-14EDDBBE2FA0}" srcOrd="1" destOrd="0" presId="urn:microsoft.com/office/officeart/2005/8/layout/orgChart1"/>
    <dgm:cxn modelId="{5E8E6390-92B4-4A2B-BA4A-EE9F1C555306}" type="presParOf" srcId="{78E08CE8-2900-4785-A343-3D12FE30D784}" destId="{6C611109-5080-4D8B-9071-F8D9A3AB3BAA}" srcOrd="1" destOrd="0" presId="urn:microsoft.com/office/officeart/2005/8/layout/orgChart1"/>
    <dgm:cxn modelId="{D502F535-A0E7-4FAB-A188-D5F7D772F8A4}" type="presParOf" srcId="{78E08CE8-2900-4785-A343-3D12FE30D784}" destId="{AC409495-ED9D-4BAF-BD91-C0DFDD15A926}" srcOrd="2" destOrd="0" presId="urn:microsoft.com/office/officeart/2005/8/layout/orgChart1"/>
    <dgm:cxn modelId="{BF0A4A22-8FBF-432E-9CC1-5B9B7CD741D5}" type="presParOf" srcId="{71E61ACE-B43F-43AD-9F08-779ACB9E9FA4}" destId="{072558DD-8C56-4F40-8D8B-4F114772A158}" srcOrd="1" destOrd="0" presId="urn:microsoft.com/office/officeart/2005/8/layout/orgChart1"/>
    <dgm:cxn modelId="{994F9C04-1A69-47A3-A6F4-CA9D3E43E8AA}" type="presParOf" srcId="{072558DD-8C56-4F40-8D8B-4F114772A158}" destId="{B537A1A3-5CA0-437F-820A-9B2453EDD190}" srcOrd="0" destOrd="0" presId="urn:microsoft.com/office/officeart/2005/8/layout/orgChart1"/>
    <dgm:cxn modelId="{969EB1F1-7E71-44B4-8A41-35B437EE9D36}" type="presParOf" srcId="{B537A1A3-5CA0-437F-820A-9B2453EDD190}" destId="{B1E2953A-E2F4-49B4-90FA-2CE551717436}" srcOrd="0" destOrd="0" presId="urn:microsoft.com/office/officeart/2005/8/layout/orgChart1"/>
    <dgm:cxn modelId="{8CC16324-8602-43EA-87B1-07241EC8DBD1}" type="presParOf" srcId="{B537A1A3-5CA0-437F-820A-9B2453EDD190}" destId="{4BD5048E-3660-4CDF-A548-7DE13B740E3E}" srcOrd="1" destOrd="0" presId="urn:microsoft.com/office/officeart/2005/8/layout/orgChart1"/>
    <dgm:cxn modelId="{51CA50DB-4FFE-4C10-AC39-07EFD78E1A4B}" type="presParOf" srcId="{072558DD-8C56-4F40-8D8B-4F114772A158}" destId="{10D5C537-AB0C-4C77-82C9-0A101E758A3F}" srcOrd="1" destOrd="0" presId="urn:microsoft.com/office/officeart/2005/8/layout/orgChart1"/>
    <dgm:cxn modelId="{79B52380-24FF-479B-9204-EF5DD3AB297A}" type="presParOf" srcId="{10D5C537-AB0C-4C77-82C9-0A101E758A3F}" destId="{BF3D717C-BA38-453D-8825-83EBDB5EF79C}" srcOrd="0" destOrd="0" presId="urn:microsoft.com/office/officeart/2005/8/layout/orgChart1"/>
    <dgm:cxn modelId="{602F18F3-5E51-46B4-9837-09195D570A95}" type="presParOf" srcId="{10D5C537-AB0C-4C77-82C9-0A101E758A3F}" destId="{EB5CA802-A2C2-4C47-8A4C-04609EA2EA19}" srcOrd="1" destOrd="0" presId="urn:microsoft.com/office/officeart/2005/8/layout/orgChart1"/>
    <dgm:cxn modelId="{6BCC0BE5-1A48-4A1D-A875-48F1B2ACF2B2}" type="presParOf" srcId="{EB5CA802-A2C2-4C47-8A4C-04609EA2EA19}" destId="{D3CB01E2-523E-4588-AB5C-D4596230C989}" srcOrd="0" destOrd="0" presId="urn:microsoft.com/office/officeart/2005/8/layout/orgChart1"/>
    <dgm:cxn modelId="{D91D39F3-C8CA-4A01-B8CC-ABA73EB639A3}" type="presParOf" srcId="{D3CB01E2-523E-4588-AB5C-D4596230C989}" destId="{EDDF21D6-8712-4B0E-A6E5-4D6223AE8224}" srcOrd="0" destOrd="0" presId="urn:microsoft.com/office/officeart/2005/8/layout/orgChart1"/>
    <dgm:cxn modelId="{A0096409-FB65-4A79-803D-893BDF91C26B}" type="presParOf" srcId="{D3CB01E2-523E-4588-AB5C-D4596230C989}" destId="{5EE00998-4F4E-48E7-B2E4-9E50F54B7556}" srcOrd="1" destOrd="0" presId="urn:microsoft.com/office/officeart/2005/8/layout/orgChart1"/>
    <dgm:cxn modelId="{35A21B36-0799-4D66-BC66-9DED7B8742EB}" type="presParOf" srcId="{EB5CA802-A2C2-4C47-8A4C-04609EA2EA19}" destId="{3F4C6406-DAB4-425E-A73F-F78655161568}" srcOrd="1" destOrd="0" presId="urn:microsoft.com/office/officeart/2005/8/layout/orgChart1"/>
    <dgm:cxn modelId="{378325DF-656D-4CC9-8EA5-2849A661F8A8}" type="presParOf" srcId="{EB5CA802-A2C2-4C47-8A4C-04609EA2EA19}" destId="{F8A567BA-6B8E-479A-A052-BD11AC721BE5}" srcOrd="2" destOrd="0" presId="urn:microsoft.com/office/officeart/2005/8/layout/orgChart1"/>
    <dgm:cxn modelId="{853E35C5-8F83-4D53-84F8-94709B9B88F5}" type="presParOf" srcId="{10D5C537-AB0C-4C77-82C9-0A101E758A3F}" destId="{EAF8EFF3-23EA-475D-A224-10620498EA72}" srcOrd="2" destOrd="0" presId="urn:microsoft.com/office/officeart/2005/8/layout/orgChart1"/>
    <dgm:cxn modelId="{3BB2505F-A8F8-47ED-89CA-2062DD5E4700}" type="presParOf" srcId="{10D5C537-AB0C-4C77-82C9-0A101E758A3F}" destId="{989B38AC-B9EC-4AF7-94D6-2FDA4BA511E9}" srcOrd="3" destOrd="0" presId="urn:microsoft.com/office/officeart/2005/8/layout/orgChart1"/>
    <dgm:cxn modelId="{49DEACC1-DBE5-4B25-8638-CDCA1F6995F5}" type="presParOf" srcId="{989B38AC-B9EC-4AF7-94D6-2FDA4BA511E9}" destId="{77BC866A-E2D2-4664-A2C4-7D5DFB36CD0B}" srcOrd="0" destOrd="0" presId="urn:microsoft.com/office/officeart/2005/8/layout/orgChart1"/>
    <dgm:cxn modelId="{7655F8A4-CBB8-4719-8DE9-2AECD8B23228}" type="presParOf" srcId="{77BC866A-E2D2-4664-A2C4-7D5DFB36CD0B}" destId="{3847CE05-66B5-404D-8144-D465FC602AEE}" srcOrd="0" destOrd="0" presId="urn:microsoft.com/office/officeart/2005/8/layout/orgChart1"/>
    <dgm:cxn modelId="{3DD2E1ED-3DD6-4E34-B2B7-D3F6B95EAA0B}" type="presParOf" srcId="{77BC866A-E2D2-4664-A2C4-7D5DFB36CD0B}" destId="{FA875616-FE0C-49F8-BB88-93C441C2A78D}" srcOrd="1" destOrd="0" presId="urn:microsoft.com/office/officeart/2005/8/layout/orgChart1"/>
    <dgm:cxn modelId="{D6411E07-E5E4-4693-9695-3861262EA52D}" type="presParOf" srcId="{989B38AC-B9EC-4AF7-94D6-2FDA4BA511E9}" destId="{700BDCF9-1078-46B9-9CFC-E76789317F36}" srcOrd="1" destOrd="0" presId="urn:microsoft.com/office/officeart/2005/8/layout/orgChart1"/>
    <dgm:cxn modelId="{1A230414-D727-4327-8A21-29D0D03666F1}" type="presParOf" srcId="{989B38AC-B9EC-4AF7-94D6-2FDA4BA511E9}" destId="{3EC3CF5B-7310-4A9B-9A2F-B90B50661A3E}" srcOrd="2" destOrd="0" presId="urn:microsoft.com/office/officeart/2005/8/layout/orgChart1"/>
    <dgm:cxn modelId="{E451F878-D550-4CCC-9C4E-4E6DDAD09CF4}" type="presParOf" srcId="{072558DD-8C56-4F40-8D8B-4F114772A158}" destId="{A55C1DCC-B772-4F27-8BA0-0F728EFF11C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313C8866-A21D-4A78-AD58-3B6713C15900}" type="doc">
      <dgm:prSet loTypeId="urn:microsoft.com/office/officeart/2005/8/layout/vList2" loCatId="list" qsTypeId="urn:microsoft.com/office/officeart/2005/8/quickstyle/3d3" qsCatId="3D" csTypeId="urn:microsoft.com/office/officeart/2005/8/colors/colorful1" csCatId="colorful"/>
      <dgm:spPr/>
      <dgm:t>
        <a:bodyPr/>
        <a:lstStyle/>
        <a:p>
          <a:endParaRPr lang="it-IT"/>
        </a:p>
      </dgm:t>
    </dgm:pt>
    <dgm:pt modelId="{7E78DE45-292A-4E0A-8B46-F72E6EE66ABE}">
      <dgm:prSet custT="1"/>
      <dgm:spPr/>
      <dgm:t>
        <a:bodyPr/>
        <a:lstStyle/>
        <a:p>
          <a:pPr rtl="0"/>
          <a:r>
            <a:rPr lang="it-IT" sz="1600" b="1" smtClean="0">
              <a:solidFill>
                <a:schemeClr val="tx1"/>
              </a:solidFill>
            </a:rPr>
            <a:t>Documenti personali</a:t>
          </a:r>
          <a:r>
            <a:rPr lang="it-IT" sz="1600" smtClean="0">
              <a:solidFill>
                <a:schemeClr val="tx1"/>
              </a:solidFill>
            </a:rPr>
            <a:t>: prodotti dagli individui a scopo privato e costituiscono «espressione di una esperienza del reale e della sua soggettività» (Bichi, 2004, p. 97). </a:t>
          </a:r>
          <a:endParaRPr lang="it-IT" sz="1600" dirty="0">
            <a:solidFill>
              <a:schemeClr val="tx1"/>
            </a:solidFill>
          </a:endParaRPr>
        </a:p>
      </dgm:t>
    </dgm:pt>
    <dgm:pt modelId="{C040B142-AEE6-4EE9-85B5-9DD6BAF5F580}" type="parTrans" cxnId="{22017BFA-0579-4DCD-ABAC-6629FFF22610}">
      <dgm:prSet/>
      <dgm:spPr/>
      <dgm:t>
        <a:bodyPr/>
        <a:lstStyle/>
        <a:p>
          <a:endParaRPr lang="it-IT" sz="1600">
            <a:solidFill>
              <a:schemeClr val="tx1"/>
            </a:solidFill>
          </a:endParaRPr>
        </a:p>
      </dgm:t>
    </dgm:pt>
    <dgm:pt modelId="{F1E5D4BF-92B2-402F-A41F-9320C433C9CF}" type="sibTrans" cxnId="{22017BFA-0579-4DCD-ABAC-6629FFF22610}">
      <dgm:prSet/>
      <dgm:spPr/>
      <dgm:t>
        <a:bodyPr/>
        <a:lstStyle/>
        <a:p>
          <a:endParaRPr lang="it-IT" sz="1600">
            <a:solidFill>
              <a:schemeClr val="tx1"/>
            </a:solidFill>
          </a:endParaRPr>
        </a:p>
      </dgm:t>
    </dgm:pt>
    <dgm:pt modelId="{6493DA83-CD85-4D5E-9E9C-8DB3DC650B92}">
      <dgm:prSet custT="1"/>
      <dgm:spPr/>
      <dgm:t>
        <a:bodyPr/>
        <a:lstStyle/>
        <a:p>
          <a:pPr rtl="0"/>
          <a:r>
            <a:rPr lang="it-IT" sz="1600" smtClean="0">
              <a:solidFill>
                <a:schemeClr val="tx1"/>
              </a:solidFill>
            </a:rPr>
            <a:t>esempi </a:t>
          </a:r>
          <a:r>
            <a:rPr lang="it-IT" sz="1600" b="1" smtClean="0">
              <a:solidFill>
                <a:schemeClr val="tx1"/>
              </a:solidFill>
            </a:rPr>
            <a:t>classici</a:t>
          </a:r>
          <a:r>
            <a:rPr lang="it-IT" sz="1600" smtClean="0">
              <a:solidFill>
                <a:schemeClr val="tx1"/>
              </a:solidFill>
            </a:rPr>
            <a:t>: autobiografie, lettere, diari, appunti, foto di famiglia, etc. </a:t>
          </a:r>
          <a:endParaRPr lang="it-IT" sz="1600" dirty="0">
            <a:solidFill>
              <a:schemeClr val="tx1"/>
            </a:solidFill>
          </a:endParaRPr>
        </a:p>
      </dgm:t>
    </dgm:pt>
    <dgm:pt modelId="{B86AC80D-352E-4418-8A90-4336C4B4B6AF}" type="parTrans" cxnId="{2F3153B0-16A4-4BC0-A3A5-4F5E61A6479E}">
      <dgm:prSet/>
      <dgm:spPr/>
      <dgm:t>
        <a:bodyPr/>
        <a:lstStyle/>
        <a:p>
          <a:endParaRPr lang="it-IT" sz="1600">
            <a:solidFill>
              <a:schemeClr val="tx1"/>
            </a:solidFill>
          </a:endParaRPr>
        </a:p>
      </dgm:t>
    </dgm:pt>
    <dgm:pt modelId="{B36BF2CC-0D11-4F11-88D8-0FD3A59920F1}" type="sibTrans" cxnId="{2F3153B0-16A4-4BC0-A3A5-4F5E61A6479E}">
      <dgm:prSet/>
      <dgm:spPr/>
      <dgm:t>
        <a:bodyPr/>
        <a:lstStyle/>
        <a:p>
          <a:endParaRPr lang="it-IT" sz="1600">
            <a:solidFill>
              <a:schemeClr val="tx1"/>
            </a:solidFill>
          </a:endParaRPr>
        </a:p>
      </dgm:t>
    </dgm:pt>
    <dgm:pt modelId="{856E1DD1-1AE5-4B61-ACF8-B2A7B8BD1BED}">
      <dgm:prSet custT="1"/>
      <dgm:spPr/>
      <dgm:t>
        <a:bodyPr/>
        <a:lstStyle/>
        <a:p>
          <a:pPr rtl="0"/>
          <a:r>
            <a:rPr lang="it-IT" sz="1600" smtClean="0">
              <a:solidFill>
                <a:schemeClr val="tx1"/>
              </a:solidFill>
            </a:rPr>
            <a:t>esempi </a:t>
          </a:r>
          <a:r>
            <a:rPr lang="it-IT" sz="1600" b="1" smtClean="0">
              <a:solidFill>
                <a:schemeClr val="tx1"/>
              </a:solidFill>
            </a:rPr>
            <a:t>in rete</a:t>
          </a:r>
          <a:r>
            <a:rPr lang="it-IT" sz="1600" smtClean="0">
              <a:solidFill>
                <a:schemeClr val="tx1"/>
              </a:solidFill>
            </a:rPr>
            <a:t>: siti personali, </a:t>
          </a:r>
          <a:r>
            <a:rPr lang="it-IT" sz="1600" i="1" smtClean="0">
              <a:solidFill>
                <a:schemeClr val="tx1"/>
              </a:solidFill>
            </a:rPr>
            <a:t>blog</a:t>
          </a:r>
          <a:r>
            <a:rPr lang="it-IT" sz="1600" smtClean="0">
              <a:solidFill>
                <a:schemeClr val="tx1"/>
              </a:solidFill>
            </a:rPr>
            <a:t>, forum di discussione e </a:t>
          </a:r>
          <a:r>
            <a:rPr lang="it-IT" sz="1600" i="1" smtClean="0">
              <a:solidFill>
                <a:schemeClr val="tx1"/>
              </a:solidFill>
            </a:rPr>
            <a:t>album on line. </a:t>
          </a:r>
          <a:endParaRPr lang="it-IT" sz="1600" dirty="0">
            <a:solidFill>
              <a:schemeClr val="tx1"/>
            </a:solidFill>
          </a:endParaRPr>
        </a:p>
      </dgm:t>
    </dgm:pt>
    <dgm:pt modelId="{C932752A-DF36-4448-9822-10634D7F853B}" type="parTrans" cxnId="{556F4FA4-E64E-4DD5-9960-460FF61EB731}">
      <dgm:prSet/>
      <dgm:spPr/>
      <dgm:t>
        <a:bodyPr/>
        <a:lstStyle/>
        <a:p>
          <a:endParaRPr lang="it-IT" sz="1600">
            <a:solidFill>
              <a:schemeClr val="tx1"/>
            </a:solidFill>
          </a:endParaRPr>
        </a:p>
      </dgm:t>
    </dgm:pt>
    <dgm:pt modelId="{ABBEBFC5-77BB-4909-944B-293A2D26FC52}" type="sibTrans" cxnId="{556F4FA4-E64E-4DD5-9960-460FF61EB731}">
      <dgm:prSet/>
      <dgm:spPr/>
      <dgm:t>
        <a:bodyPr/>
        <a:lstStyle/>
        <a:p>
          <a:endParaRPr lang="it-IT" sz="1600">
            <a:solidFill>
              <a:schemeClr val="tx1"/>
            </a:solidFill>
          </a:endParaRPr>
        </a:p>
      </dgm:t>
    </dgm:pt>
    <dgm:pt modelId="{5BED128E-4178-4A6B-84C1-1E4CC5A6B4FE}">
      <dgm:prSet custT="1"/>
      <dgm:spPr/>
      <dgm:t>
        <a:bodyPr/>
        <a:lstStyle/>
        <a:p>
          <a:pPr rtl="0"/>
          <a:r>
            <a:rPr lang="it-IT" sz="1600" b="1" smtClean="0">
              <a:solidFill>
                <a:schemeClr val="tx1"/>
              </a:solidFill>
            </a:rPr>
            <a:t>ricerca</a:t>
          </a:r>
          <a:r>
            <a:rPr lang="it-IT" sz="1600" smtClean="0">
              <a:solidFill>
                <a:schemeClr val="tx1"/>
              </a:solidFill>
            </a:rPr>
            <a:t>: il </a:t>
          </a:r>
          <a:r>
            <a:rPr lang="it-IT" sz="1600" i="1" smtClean="0">
              <a:solidFill>
                <a:schemeClr val="tx1"/>
              </a:solidFill>
            </a:rPr>
            <a:t>Contadino polacco in Europa e in America </a:t>
          </a:r>
          <a:r>
            <a:rPr lang="it-IT" sz="1600" smtClean="0">
              <a:solidFill>
                <a:schemeClr val="tx1"/>
              </a:solidFill>
            </a:rPr>
            <a:t>di Thomas e Znaniecki (1918-1920)</a:t>
          </a:r>
          <a:endParaRPr lang="it-IT" sz="1600" dirty="0">
            <a:solidFill>
              <a:schemeClr val="tx1"/>
            </a:solidFill>
          </a:endParaRPr>
        </a:p>
      </dgm:t>
    </dgm:pt>
    <dgm:pt modelId="{78D0A886-E83A-4DDA-A034-DE8C0C21CBFB}" type="parTrans" cxnId="{1AB0CE42-88E9-48C7-B856-17A1A66DC9FB}">
      <dgm:prSet/>
      <dgm:spPr/>
      <dgm:t>
        <a:bodyPr/>
        <a:lstStyle/>
        <a:p>
          <a:endParaRPr lang="it-IT" sz="1600">
            <a:solidFill>
              <a:schemeClr val="tx1"/>
            </a:solidFill>
          </a:endParaRPr>
        </a:p>
      </dgm:t>
    </dgm:pt>
    <dgm:pt modelId="{1AF39A02-3CD6-4589-A6B6-14F1D4E964A0}" type="sibTrans" cxnId="{1AB0CE42-88E9-48C7-B856-17A1A66DC9FB}">
      <dgm:prSet/>
      <dgm:spPr/>
      <dgm:t>
        <a:bodyPr/>
        <a:lstStyle/>
        <a:p>
          <a:endParaRPr lang="it-IT" sz="1600">
            <a:solidFill>
              <a:schemeClr val="tx1"/>
            </a:solidFill>
          </a:endParaRPr>
        </a:p>
      </dgm:t>
    </dgm:pt>
    <dgm:pt modelId="{4123836F-F218-4D64-B5FD-E6274FC113DE}">
      <dgm:prSet custT="1"/>
      <dgm:spPr/>
      <dgm:t>
        <a:bodyPr/>
        <a:lstStyle/>
        <a:p>
          <a:pPr rtl="0"/>
          <a:r>
            <a:rPr lang="it-IT" sz="1600" b="1" smtClean="0">
              <a:solidFill>
                <a:schemeClr val="tx1"/>
              </a:solidFill>
            </a:rPr>
            <a:t>Documenti istituzionali</a:t>
          </a:r>
          <a:r>
            <a:rPr lang="it-IT" sz="1600" smtClean="0">
              <a:solidFill>
                <a:schemeClr val="tx1"/>
              </a:solidFill>
            </a:rPr>
            <a:t>: prodotti da gruppi e istituzioni nel corso della loro attività, spesso raccolti da enti maggiori (Stato) che li diffondono sotto forma di statistiche ufficiali. </a:t>
          </a:r>
          <a:endParaRPr lang="it-IT" sz="1600" dirty="0">
            <a:solidFill>
              <a:schemeClr val="tx1"/>
            </a:solidFill>
          </a:endParaRPr>
        </a:p>
      </dgm:t>
    </dgm:pt>
    <dgm:pt modelId="{DAC5AB65-09FF-4FDB-B3F9-8E9B79890C7E}" type="parTrans" cxnId="{148060D2-10A8-4C78-9317-42AE266EB9D1}">
      <dgm:prSet/>
      <dgm:spPr/>
      <dgm:t>
        <a:bodyPr/>
        <a:lstStyle/>
        <a:p>
          <a:endParaRPr lang="it-IT" sz="1600">
            <a:solidFill>
              <a:schemeClr val="tx1"/>
            </a:solidFill>
          </a:endParaRPr>
        </a:p>
      </dgm:t>
    </dgm:pt>
    <dgm:pt modelId="{53D8A346-7DBE-497C-A1E0-B10B738C2540}" type="sibTrans" cxnId="{148060D2-10A8-4C78-9317-42AE266EB9D1}">
      <dgm:prSet/>
      <dgm:spPr/>
      <dgm:t>
        <a:bodyPr/>
        <a:lstStyle/>
        <a:p>
          <a:endParaRPr lang="it-IT" sz="1600">
            <a:solidFill>
              <a:schemeClr val="tx1"/>
            </a:solidFill>
          </a:endParaRPr>
        </a:p>
      </dgm:t>
    </dgm:pt>
    <dgm:pt modelId="{644CA88F-A67D-458E-90C4-BF24D0840978}">
      <dgm:prSet custT="1"/>
      <dgm:spPr/>
      <dgm:t>
        <a:bodyPr/>
        <a:lstStyle/>
        <a:p>
          <a:pPr rtl="0"/>
          <a:r>
            <a:rPr lang="it-IT" sz="1600" b="1" smtClean="0">
              <a:solidFill>
                <a:schemeClr val="tx1"/>
              </a:solidFill>
            </a:rPr>
            <a:t>esempi</a:t>
          </a:r>
          <a:r>
            <a:rPr lang="it-IT" sz="1600" smtClean="0">
              <a:solidFill>
                <a:schemeClr val="tx1"/>
              </a:solidFill>
            </a:rPr>
            <a:t>: contratti, offerte di lavoro, bilanci, documenti di identità, verbali di riunioni, sentenze di tribunali etc.</a:t>
          </a:r>
          <a:endParaRPr lang="it-IT" sz="1600" dirty="0">
            <a:solidFill>
              <a:schemeClr val="tx1"/>
            </a:solidFill>
          </a:endParaRPr>
        </a:p>
      </dgm:t>
    </dgm:pt>
    <dgm:pt modelId="{949E00BC-3AF7-4509-B552-D9E72DEE90CF}" type="parTrans" cxnId="{F4A15442-2C91-459A-8E8B-B175F143552B}">
      <dgm:prSet/>
      <dgm:spPr/>
      <dgm:t>
        <a:bodyPr/>
        <a:lstStyle/>
        <a:p>
          <a:endParaRPr lang="it-IT" sz="1600">
            <a:solidFill>
              <a:schemeClr val="tx1"/>
            </a:solidFill>
          </a:endParaRPr>
        </a:p>
      </dgm:t>
    </dgm:pt>
    <dgm:pt modelId="{291625CC-31F9-4DF5-B8C5-4935228412F5}" type="sibTrans" cxnId="{F4A15442-2C91-459A-8E8B-B175F143552B}">
      <dgm:prSet/>
      <dgm:spPr/>
      <dgm:t>
        <a:bodyPr/>
        <a:lstStyle/>
        <a:p>
          <a:endParaRPr lang="it-IT" sz="1600">
            <a:solidFill>
              <a:schemeClr val="tx1"/>
            </a:solidFill>
          </a:endParaRPr>
        </a:p>
      </dgm:t>
    </dgm:pt>
    <dgm:pt modelId="{628E0A87-2E49-40B8-B126-7CB6073126AD}">
      <dgm:prSet custT="1"/>
      <dgm:spPr/>
      <dgm:t>
        <a:bodyPr/>
        <a:lstStyle/>
        <a:p>
          <a:pPr rtl="0"/>
          <a:r>
            <a:rPr lang="it-IT" sz="1600" b="1" smtClean="0">
              <a:solidFill>
                <a:schemeClr val="tx1"/>
              </a:solidFill>
            </a:rPr>
            <a:t>Prodotti culturali e mediatici</a:t>
          </a:r>
          <a:r>
            <a:rPr lang="it-IT" sz="1600" smtClean="0">
              <a:solidFill>
                <a:schemeClr val="tx1"/>
              </a:solidFill>
            </a:rPr>
            <a:t>: materiale documentario sulla società prodotto per l’indagine di </a:t>
          </a:r>
          <a:r>
            <a:rPr lang="it-IT" sz="1600" b="1" smtClean="0">
              <a:solidFill>
                <a:schemeClr val="tx1"/>
              </a:solidFill>
            </a:rPr>
            <a:t>fenomeni culturali </a:t>
          </a:r>
          <a:r>
            <a:rPr lang="it-IT" sz="1600" smtClean="0">
              <a:solidFill>
                <a:schemeClr val="tx1"/>
              </a:solidFill>
            </a:rPr>
            <a:t>(si pensi allo studio di Propp sulla fiaba popolare russa) o realizzato dal </a:t>
          </a:r>
          <a:r>
            <a:rPr lang="it-IT" sz="1600" b="1" smtClean="0">
              <a:solidFill>
                <a:schemeClr val="tx1"/>
              </a:solidFill>
            </a:rPr>
            <a:t>sistema dei mezzi di comunicazione di massa </a:t>
          </a:r>
          <a:r>
            <a:rPr lang="it-IT" sz="1600" smtClean="0">
              <a:solidFill>
                <a:schemeClr val="tx1"/>
              </a:solidFill>
            </a:rPr>
            <a:t>tradizionali e non (stampa, radio, tv, ma anche internet).</a:t>
          </a:r>
          <a:endParaRPr lang="it-IT" sz="1600" dirty="0">
            <a:solidFill>
              <a:schemeClr val="tx1"/>
            </a:solidFill>
          </a:endParaRPr>
        </a:p>
      </dgm:t>
    </dgm:pt>
    <dgm:pt modelId="{FCCB01BF-1154-49BB-A14F-E449F6A578BB}" type="parTrans" cxnId="{D0FBE4DF-19B7-4CD3-9CBE-3A39EFB1EE4B}">
      <dgm:prSet/>
      <dgm:spPr/>
      <dgm:t>
        <a:bodyPr/>
        <a:lstStyle/>
        <a:p>
          <a:endParaRPr lang="it-IT" sz="1600">
            <a:solidFill>
              <a:schemeClr val="tx1"/>
            </a:solidFill>
          </a:endParaRPr>
        </a:p>
      </dgm:t>
    </dgm:pt>
    <dgm:pt modelId="{AFA08D69-8F0F-45FE-BBDB-4EE288BC8418}" type="sibTrans" cxnId="{D0FBE4DF-19B7-4CD3-9CBE-3A39EFB1EE4B}">
      <dgm:prSet/>
      <dgm:spPr/>
      <dgm:t>
        <a:bodyPr/>
        <a:lstStyle/>
        <a:p>
          <a:endParaRPr lang="it-IT" sz="1600">
            <a:solidFill>
              <a:schemeClr val="tx1"/>
            </a:solidFill>
          </a:endParaRPr>
        </a:p>
      </dgm:t>
    </dgm:pt>
    <dgm:pt modelId="{F2551CC2-BC84-43DC-96D0-A5EC83C4119D}" type="pres">
      <dgm:prSet presAssocID="{313C8866-A21D-4A78-AD58-3B6713C1590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56F8FC14-C12E-470A-845D-FE73DF685140}" type="pres">
      <dgm:prSet presAssocID="{7E78DE45-292A-4E0A-8B46-F72E6EE66ABE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22E02D51-2431-4B67-8B67-39251FA11D86}" type="pres">
      <dgm:prSet presAssocID="{7E78DE45-292A-4E0A-8B46-F72E6EE66ABE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FD60160D-B1DC-43BC-AE89-DF753A1B5952}" type="pres">
      <dgm:prSet presAssocID="{4123836F-F218-4D64-B5FD-E6274FC113DE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BB4F1DE-489B-4C2E-81B3-8544925CB795}" type="pres">
      <dgm:prSet presAssocID="{4123836F-F218-4D64-B5FD-E6274FC113DE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4E1530F9-77D9-44F1-AA1E-5F87B5D2BACC}" type="pres">
      <dgm:prSet presAssocID="{628E0A87-2E49-40B8-B126-7CB6073126A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1A4671F2-BD53-438A-B52C-5FD1F3E4A0BC}" type="presOf" srcId="{6493DA83-CD85-4D5E-9E9C-8DB3DC650B92}" destId="{22E02D51-2431-4B67-8B67-39251FA11D86}" srcOrd="0" destOrd="0" presId="urn:microsoft.com/office/officeart/2005/8/layout/vList2"/>
    <dgm:cxn modelId="{FE6DFBB7-55A8-4DA9-950B-D6EA95153262}" type="presOf" srcId="{5BED128E-4178-4A6B-84C1-1E4CC5A6B4FE}" destId="{22E02D51-2431-4B67-8B67-39251FA11D86}" srcOrd="0" destOrd="2" presId="urn:microsoft.com/office/officeart/2005/8/layout/vList2"/>
    <dgm:cxn modelId="{D0FBE4DF-19B7-4CD3-9CBE-3A39EFB1EE4B}" srcId="{313C8866-A21D-4A78-AD58-3B6713C15900}" destId="{628E0A87-2E49-40B8-B126-7CB6073126AD}" srcOrd="2" destOrd="0" parTransId="{FCCB01BF-1154-49BB-A14F-E449F6A578BB}" sibTransId="{AFA08D69-8F0F-45FE-BBDB-4EE288BC8418}"/>
    <dgm:cxn modelId="{9C845F25-6B96-4840-8493-89710C7D2686}" type="presOf" srcId="{7E78DE45-292A-4E0A-8B46-F72E6EE66ABE}" destId="{56F8FC14-C12E-470A-845D-FE73DF685140}" srcOrd="0" destOrd="0" presId="urn:microsoft.com/office/officeart/2005/8/layout/vList2"/>
    <dgm:cxn modelId="{4B19432E-0E44-45F4-A874-CE9F82EF2E95}" type="presOf" srcId="{856E1DD1-1AE5-4B61-ACF8-B2A7B8BD1BED}" destId="{22E02D51-2431-4B67-8B67-39251FA11D86}" srcOrd="0" destOrd="1" presId="urn:microsoft.com/office/officeart/2005/8/layout/vList2"/>
    <dgm:cxn modelId="{556F4FA4-E64E-4DD5-9960-460FF61EB731}" srcId="{7E78DE45-292A-4E0A-8B46-F72E6EE66ABE}" destId="{856E1DD1-1AE5-4B61-ACF8-B2A7B8BD1BED}" srcOrd="1" destOrd="0" parTransId="{C932752A-DF36-4448-9822-10634D7F853B}" sibTransId="{ABBEBFC5-77BB-4909-944B-293A2D26FC52}"/>
    <dgm:cxn modelId="{1AB0CE42-88E9-48C7-B856-17A1A66DC9FB}" srcId="{7E78DE45-292A-4E0A-8B46-F72E6EE66ABE}" destId="{5BED128E-4178-4A6B-84C1-1E4CC5A6B4FE}" srcOrd="2" destOrd="0" parTransId="{78D0A886-E83A-4DDA-A034-DE8C0C21CBFB}" sibTransId="{1AF39A02-3CD6-4589-A6B6-14F1D4E964A0}"/>
    <dgm:cxn modelId="{2F3153B0-16A4-4BC0-A3A5-4F5E61A6479E}" srcId="{7E78DE45-292A-4E0A-8B46-F72E6EE66ABE}" destId="{6493DA83-CD85-4D5E-9E9C-8DB3DC650B92}" srcOrd="0" destOrd="0" parTransId="{B86AC80D-352E-4418-8A90-4336C4B4B6AF}" sibTransId="{B36BF2CC-0D11-4F11-88D8-0FD3A59920F1}"/>
    <dgm:cxn modelId="{A2519156-199E-48C0-960D-AD86D398A27D}" type="presOf" srcId="{644CA88F-A67D-458E-90C4-BF24D0840978}" destId="{CBB4F1DE-489B-4C2E-81B3-8544925CB795}" srcOrd="0" destOrd="0" presId="urn:microsoft.com/office/officeart/2005/8/layout/vList2"/>
    <dgm:cxn modelId="{133F88DC-AEC4-48BE-AFA0-A0FC99C6B6DD}" type="presOf" srcId="{4123836F-F218-4D64-B5FD-E6274FC113DE}" destId="{FD60160D-B1DC-43BC-AE89-DF753A1B5952}" srcOrd="0" destOrd="0" presId="urn:microsoft.com/office/officeart/2005/8/layout/vList2"/>
    <dgm:cxn modelId="{22017BFA-0579-4DCD-ABAC-6629FFF22610}" srcId="{313C8866-A21D-4A78-AD58-3B6713C15900}" destId="{7E78DE45-292A-4E0A-8B46-F72E6EE66ABE}" srcOrd="0" destOrd="0" parTransId="{C040B142-AEE6-4EE9-85B5-9DD6BAF5F580}" sibTransId="{F1E5D4BF-92B2-402F-A41F-9320C433C9CF}"/>
    <dgm:cxn modelId="{221FFBC7-15F0-4D9A-ABAB-5BDA83D41520}" type="presOf" srcId="{313C8866-A21D-4A78-AD58-3B6713C15900}" destId="{F2551CC2-BC84-43DC-96D0-A5EC83C4119D}" srcOrd="0" destOrd="0" presId="urn:microsoft.com/office/officeart/2005/8/layout/vList2"/>
    <dgm:cxn modelId="{148060D2-10A8-4C78-9317-42AE266EB9D1}" srcId="{313C8866-A21D-4A78-AD58-3B6713C15900}" destId="{4123836F-F218-4D64-B5FD-E6274FC113DE}" srcOrd="1" destOrd="0" parTransId="{DAC5AB65-09FF-4FDB-B3F9-8E9B79890C7E}" sibTransId="{53D8A346-7DBE-497C-A1E0-B10B738C2540}"/>
    <dgm:cxn modelId="{F4A15442-2C91-459A-8E8B-B175F143552B}" srcId="{4123836F-F218-4D64-B5FD-E6274FC113DE}" destId="{644CA88F-A67D-458E-90C4-BF24D0840978}" srcOrd="0" destOrd="0" parTransId="{949E00BC-3AF7-4509-B552-D9E72DEE90CF}" sibTransId="{291625CC-31F9-4DF5-B8C5-4935228412F5}"/>
    <dgm:cxn modelId="{5451F14F-BCDF-4568-A04A-6E2B064BAB8D}" type="presOf" srcId="{628E0A87-2E49-40B8-B126-7CB6073126AD}" destId="{4E1530F9-77D9-44F1-AA1E-5F87B5D2BACC}" srcOrd="0" destOrd="0" presId="urn:microsoft.com/office/officeart/2005/8/layout/vList2"/>
    <dgm:cxn modelId="{6EBA5EED-D1BD-4640-B23F-C1FD46FA0B74}" type="presParOf" srcId="{F2551CC2-BC84-43DC-96D0-A5EC83C4119D}" destId="{56F8FC14-C12E-470A-845D-FE73DF685140}" srcOrd="0" destOrd="0" presId="urn:microsoft.com/office/officeart/2005/8/layout/vList2"/>
    <dgm:cxn modelId="{44998756-322F-4D6B-8320-6E97FA8D33F9}" type="presParOf" srcId="{F2551CC2-BC84-43DC-96D0-A5EC83C4119D}" destId="{22E02D51-2431-4B67-8B67-39251FA11D86}" srcOrd="1" destOrd="0" presId="urn:microsoft.com/office/officeart/2005/8/layout/vList2"/>
    <dgm:cxn modelId="{90B5F752-2ED3-42B9-8E75-3D3D5A3F5748}" type="presParOf" srcId="{F2551CC2-BC84-43DC-96D0-A5EC83C4119D}" destId="{FD60160D-B1DC-43BC-AE89-DF753A1B5952}" srcOrd="2" destOrd="0" presId="urn:microsoft.com/office/officeart/2005/8/layout/vList2"/>
    <dgm:cxn modelId="{61B2D947-D302-421A-8085-FF7D007080C0}" type="presParOf" srcId="{F2551CC2-BC84-43DC-96D0-A5EC83C4119D}" destId="{CBB4F1DE-489B-4C2E-81B3-8544925CB795}" srcOrd="3" destOrd="0" presId="urn:microsoft.com/office/officeart/2005/8/layout/vList2"/>
    <dgm:cxn modelId="{F42D2C5D-6340-42F5-A45E-4FE57689343F}" type="presParOf" srcId="{F2551CC2-BC84-43DC-96D0-A5EC83C4119D}" destId="{4E1530F9-77D9-44F1-AA1E-5F87B5D2BACC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82F5F263-68F9-4FA3-AD61-43671EE72050}" type="doc">
      <dgm:prSet loTypeId="urn:microsoft.com/office/officeart/2005/8/layout/vList2" loCatId="list" qsTypeId="urn:microsoft.com/office/officeart/2005/8/quickstyle/3d3" qsCatId="3D" csTypeId="urn:microsoft.com/office/officeart/2005/8/colors/accent1_2" csCatId="accent1"/>
      <dgm:spPr/>
      <dgm:t>
        <a:bodyPr/>
        <a:lstStyle/>
        <a:p>
          <a:endParaRPr lang="it-IT"/>
        </a:p>
      </dgm:t>
    </dgm:pt>
    <dgm:pt modelId="{39A186A6-8907-42BB-9D8A-3E76029AFC4A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Tecnica per la </a:t>
          </a:r>
          <a:r>
            <a:rPr lang="it-IT" b="1" smtClean="0">
              <a:solidFill>
                <a:schemeClr val="tx1"/>
              </a:solidFill>
            </a:rPr>
            <a:t>scomposizione</a:t>
          </a:r>
          <a:r>
            <a:rPr lang="it-IT" smtClean="0">
              <a:solidFill>
                <a:schemeClr val="tx1"/>
              </a:solidFill>
            </a:rPr>
            <a:t> di qualunque tipo di </a:t>
          </a:r>
          <a:r>
            <a:rPr lang="it-IT" b="1" smtClean="0">
              <a:solidFill>
                <a:schemeClr val="tx1"/>
              </a:solidFill>
            </a:rPr>
            <a:t>messaggio</a:t>
          </a:r>
          <a:r>
            <a:rPr lang="it-IT" smtClean="0">
              <a:solidFill>
                <a:schemeClr val="tx1"/>
              </a:solidFill>
            </a:rPr>
            <a:t> – generalmente proveniente da mezzi di comunicazione di massa – in elementi costitutivi più semplici, di cui è possibile calcolare la ricorrenza anche in vista di ulteriori elaborazioni, eventualmente dopo procedimenti di </a:t>
          </a:r>
          <a:r>
            <a:rPr lang="it-IT" b="1" smtClean="0">
              <a:solidFill>
                <a:schemeClr val="tx1"/>
              </a:solidFill>
            </a:rPr>
            <a:t>classificazione</a:t>
          </a:r>
          <a:r>
            <a:rPr lang="it-IT" smtClean="0">
              <a:solidFill>
                <a:schemeClr val="tx1"/>
              </a:solidFill>
            </a:rPr>
            <a:t> in </a:t>
          </a:r>
          <a:r>
            <a:rPr lang="it-IT" b="1" smtClean="0">
              <a:solidFill>
                <a:schemeClr val="tx1"/>
              </a:solidFill>
            </a:rPr>
            <a:t>sistemi opportuni di categorie</a:t>
          </a:r>
          <a:r>
            <a:rPr lang="it-IT" smtClean="0">
              <a:solidFill>
                <a:schemeClr val="tx1"/>
              </a:solidFill>
            </a:rPr>
            <a:t> (Amaturo, 1993).</a:t>
          </a:r>
          <a:endParaRPr lang="it-IT" dirty="0">
            <a:solidFill>
              <a:schemeClr val="tx1"/>
            </a:solidFill>
          </a:endParaRPr>
        </a:p>
      </dgm:t>
    </dgm:pt>
    <dgm:pt modelId="{802C67D3-E828-45EA-873C-D34EEF91DAC2}" type="parTrans" cxnId="{1EA58F5C-1BC4-4F9B-8F27-7335EA869C5C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243C1C22-0B66-4560-875D-23A4AD85F820}" type="sibTrans" cxnId="{1EA58F5C-1BC4-4F9B-8F27-7335EA869C5C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904EF803-D3D9-4F3F-9CB4-5AB790CA88D8}" type="pres">
      <dgm:prSet presAssocID="{82F5F263-68F9-4FA3-AD61-43671EE7205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9BCA5991-F999-46B1-A371-D22DC50B1842}" type="pres">
      <dgm:prSet presAssocID="{39A186A6-8907-42BB-9D8A-3E76029AFC4A}" presName="parentText" presStyleLbl="node1" presStyleIdx="0" presStyleCnt="1" custLinFactNeighborY="2601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1EA58F5C-1BC4-4F9B-8F27-7335EA869C5C}" srcId="{82F5F263-68F9-4FA3-AD61-43671EE72050}" destId="{39A186A6-8907-42BB-9D8A-3E76029AFC4A}" srcOrd="0" destOrd="0" parTransId="{802C67D3-E828-45EA-873C-D34EEF91DAC2}" sibTransId="{243C1C22-0B66-4560-875D-23A4AD85F820}"/>
    <dgm:cxn modelId="{103968DB-1C04-498A-8B0F-9BF94239D72C}" type="presOf" srcId="{82F5F263-68F9-4FA3-AD61-43671EE72050}" destId="{904EF803-D3D9-4F3F-9CB4-5AB790CA88D8}" srcOrd="0" destOrd="0" presId="urn:microsoft.com/office/officeart/2005/8/layout/vList2"/>
    <dgm:cxn modelId="{448ED2E1-4B27-4113-932A-04E6781DAB71}" type="presOf" srcId="{39A186A6-8907-42BB-9D8A-3E76029AFC4A}" destId="{9BCA5991-F999-46B1-A371-D22DC50B1842}" srcOrd="0" destOrd="0" presId="urn:microsoft.com/office/officeart/2005/8/layout/vList2"/>
    <dgm:cxn modelId="{5D3AFAE4-EA59-4B0B-92AA-754FD7C13FD9}" type="presParOf" srcId="{904EF803-D3D9-4F3F-9CB4-5AB790CA88D8}" destId="{9BCA5991-F999-46B1-A371-D22DC50B184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F79BE252-8016-47B8-BA30-56277F29F292}" type="doc">
      <dgm:prSet loTypeId="urn:microsoft.com/office/officeart/2005/8/layout/pyramid2" loCatId="pyramid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5648BD68-3B11-49B7-B4DA-640420F73F0D}">
      <dgm:prSet/>
      <dgm:spPr/>
      <dgm:t>
        <a:bodyPr/>
        <a:lstStyle/>
        <a:p>
          <a:pPr rtl="0"/>
          <a:r>
            <a:rPr lang="it-IT" smtClean="0"/>
            <a:t>Amaturo, Ragone, 1980; Buonanno, 1983</a:t>
          </a:r>
          <a:endParaRPr lang="it-IT"/>
        </a:p>
      </dgm:t>
    </dgm:pt>
    <dgm:pt modelId="{EFDD83DD-2D1C-4329-8392-6F74D0606BE1}" type="parTrans" cxnId="{862D1DA8-211F-440A-8AD8-B92E18AE485C}">
      <dgm:prSet/>
      <dgm:spPr/>
      <dgm:t>
        <a:bodyPr/>
        <a:lstStyle/>
        <a:p>
          <a:endParaRPr lang="it-IT"/>
        </a:p>
      </dgm:t>
    </dgm:pt>
    <dgm:pt modelId="{AE46D325-6D29-4CE6-990D-59AFB590EEAC}" type="sibTrans" cxnId="{862D1DA8-211F-440A-8AD8-B92E18AE485C}">
      <dgm:prSet/>
      <dgm:spPr/>
      <dgm:t>
        <a:bodyPr/>
        <a:lstStyle/>
        <a:p>
          <a:endParaRPr lang="it-IT"/>
        </a:p>
      </dgm:t>
    </dgm:pt>
    <dgm:pt modelId="{85F213D1-1484-4F72-9181-FD3BC68EF993}">
      <dgm:prSet/>
      <dgm:spPr/>
      <dgm:t>
        <a:bodyPr/>
        <a:lstStyle/>
        <a:p>
          <a:pPr rtl="0"/>
          <a:r>
            <a:rPr lang="it-IT" dirty="0" smtClean="0"/>
            <a:t>Analisi di 5000 annunci classificati per </a:t>
          </a:r>
          <a:r>
            <a:rPr lang="it-IT" b="1" dirty="0" smtClean="0"/>
            <a:t>ambienti in cui appaiono personaggi femminili </a:t>
          </a:r>
          <a:r>
            <a:rPr lang="it-IT" dirty="0" smtClean="0"/>
            <a:t>e </a:t>
          </a:r>
          <a:r>
            <a:rPr lang="it-IT" b="1" dirty="0" smtClean="0"/>
            <a:t>ruolo </a:t>
          </a:r>
          <a:r>
            <a:rPr lang="it-IT" dirty="0" smtClean="0"/>
            <a:t>che ricoprono. </a:t>
          </a:r>
          <a:endParaRPr lang="it-IT" dirty="0"/>
        </a:p>
      </dgm:t>
    </dgm:pt>
    <dgm:pt modelId="{4331C7C4-C793-47CD-BB5C-4FFC924DD660}" type="parTrans" cxnId="{28957B84-211C-4C56-A085-DE429A83DF70}">
      <dgm:prSet/>
      <dgm:spPr/>
      <dgm:t>
        <a:bodyPr/>
        <a:lstStyle/>
        <a:p>
          <a:endParaRPr lang="it-IT"/>
        </a:p>
      </dgm:t>
    </dgm:pt>
    <dgm:pt modelId="{28684BC0-1642-4CEC-BDB1-9A5F0E2740C5}" type="sibTrans" cxnId="{28957B84-211C-4C56-A085-DE429A83DF70}">
      <dgm:prSet/>
      <dgm:spPr/>
      <dgm:t>
        <a:bodyPr/>
        <a:lstStyle/>
        <a:p>
          <a:endParaRPr lang="it-IT"/>
        </a:p>
      </dgm:t>
    </dgm:pt>
    <dgm:pt modelId="{340E84F2-E173-4870-83FF-F5596EA04B3A}">
      <dgm:prSet/>
      <dgm:spPr/>
      <dgm:t>
        <a:bodyPr/>
        <a:lstStyle/>
        <a:p>
          <a:pPr rtl="0"/>
          <a:r>
            <a:rPr lang="it-IT" b="1" dirty="0" smtClean="0"/>
            <a:t>Evidenza empirica</a:t>
          </a:r>
          <a:r>
            <a:rPr lang="it-IT" dirty="0" smtClean="0"/>
            <a:t>: al di là dell’idea allora dominante di una comunicazione di massa indistinta che tendeva a omologare il pubblico dei consumatori, </a:t>
          </a:r>
          <a:r>
            <a:rPr lang="it-IT" b="1" dirty="0" smtClean="0"/>
            <a:t>i messaggi </a:t>
          </a:r>
          <a:r>
            <a:rPr lang="it-IT" dirty="0" smtClean="0"/>
            <a:t>fossero in realtà fortemente </a:t>
          </a:r>
          <a:r>
            <a:rPr lang="it-IT" b="1" dirty="0" smtClean="0"/>
            <a:t>differenziati in base al ceto sociale delle destinatarie</a:t>
          </a:r>
          <a:r>
            <a:rPr lang="it-IT" dirty="0" smtClean="0"/>
            <a:t> e proponessero </a:t>
          </a:r>
          <a:r>
            <a:rPr lang="it-IT" b="1" dirty="0" smtClean="0"/>
            <a:t>modelli di donna molto diversi </a:t>
          </a:r>
          <a:r>
            <a:rPr lang="it-IT" dirty="0" smtClean="0"/>
            <a:t>tra loro, identificabili attraverso costellazioni di prodotti e stili di consumo a essi associati.</a:t>
          </a:r>
          <a:endParaRPr lang="it-IT" dirty="0"/>
        </a:p>
      </dgm:t>
    </dgm:pt>
    <dgm:pt modelId="{FB6DDD14-DD79-4F57-B1D6-58134A56EAA1}" type="parTrans" cxnId="{026C0DCD-9131-4E96-B58F-B98AFE17DB9E}">
      <dgm:prSet/>
      <dgm:spPr/>
      <dgm:t>
        <a:bodyPr/>
        <a:lstStyle/>
        <a:p>
          <a:endParaRPr lang="it-IT"/>
        </a:p>
      </dgm:t>
    </dgm:pt>
    <dgm:pt modelId="{2CA9B5E4-9F5D-4D70-B5E8-422520B185CA}" type="sibTrans" cxnId="{026C0DCD-9131-4E96-B58F-B98AFE17DB9E}">
      <dgm:prSet/>
      <dgm:spPr/>
      <dgm:t>
        <a:bodyPr/>
        <a:lstStyle/>
        <a:p>
          <a:endParaRPr lang="it-IT"/>
        </a:p>
      </dgm:t>
    </dgm:pt>
    <dgm:pt modelId="{FD39056D-300F-427F-B173-640C6153496A}" type="pres">
      <dgm:prSet presAssocID="{F79BE252-8016-47B8-BA30-56277F29F292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it-IT"/>
        </a:p>
      </dgm:t>
    </dgm:pt>
    <dgm:pt modelId="{B582531A-EDA3-46AF-AA66-D547051E8271}" type="pres">
      <dgm:prSet presAssocID="{F79BE252-8016-47B8-BA30-56277F29F292}" presName="pyramid" presStyleLbl="node1" presStyleIdx="0" presStyleCnt="1"/>
      <dgm:spPr/>
      <dgm:t>
        <a:bodyPr/>
        <a:lstStyle/>
        <a:p>
          <a:endParaRPr lang="it-IT"/>
        </a:p>
      </dgm:t>
    </dgm:pt>
    <dgm:pt modelId="{9E84A35C-98D8-409F-A609-8174AF8F932E}" type="pres">
      <dgm:prSet presAssocID="{F79BE252-8016-47B8-BA30-56277F29F292}" presName="theList" presStyleCnt="0"/>
      <dgm:spPr/>
      <dgm:t>
        <a:bodyPr/>
        <a:lstStyle/>
        <a:p>
          <a:endParaRPr lang="it-IT"/>
        </a:p>
      </dgm:t>
    </dgm:pt>
    <dgm:pt modelId="{146D29AA-90E6-4A89-AD5B-237A60888F9D}" type="pres">
      <dgm:prSet presAssocID="{5648BD68-3B11-49B7-B4DA-640420F73F0D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6D0EF802-4519-4EB8-AEED-B7A97A16D761}" type="pres">
      <dgm:prSet presAssocID="{5648BD68-3B11-49B7-B4DA-640420F73F0D}" presName="aSpace" presStyleCnt="0"/>
      <dgm:spPr/>
      <dgm:t>
        <a:bodyPr/>
        <a:lstStyle/>
        <a:p>
          <a:endParaRPr lang="it-IT"/>
        </a:p>
      </dgm:t>
    </dgm:pt>
    <dgm:pt modelId="{8D9ED46B-772D-4BDE-89F5-D16009131960}" type="pres">
      <dgm:prSet presAssocID="{85F213D1-1484-4F72-9181-FD3BC68EF993}" presName="aNode" presStyleLbl="fgAcc1" presStyleIdx="1" presStyleCnt="3" custScaleX="134659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A9C6A89E-C13E-4E48-B7C4-D1141477BDB6}" type="pres">
      <dgm:prSet presAssocID="{85F213D1-1484-4F72-9181-FD3BC68EF993}" presName="aSpace" presStyleCnt="0"/>
      <dgm:spPr/>
      <dgm:t>
        <a:bodyPr/>
        <a:lstStyle/>
        <a:p>
          <a:endParaRPr lang="it-IT"/>
        </a:p>
      </dgm:t>
    </dgm:pt>
    <dgm:pt modelId="{D8475444-5FBE-4D5B-97D3-EEE9F13CBD92}" type="pres">
      <dgm:prSet presAssocID="{340E84F2-E173-4870-83FF-F5596EA04B3A}" presName="aNode" presStyleLbl="fgAcc1" presStyleIdx="2" presStyleCnt="3" custScaleX="188389" custScaleY="13677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2F55D1D5-2F2D-4E98-9AD5-47544E9716EC}" type="pres">
      <dgm:prSet presAssocID="{340E84F2-E173-4870-83FF-F5596EA04B3A}" presName="aSpace" presStyleCnt="0"/>
      <dgm:spPr/>
      <dgm:t>
        <a:bodyPr/>
        <a:lstStyle/>
        <a:p>
          <a:endParaRPr lang="it-IT"/>
        </a:p>
      </dgm:t>
    </dgm:pt>
  </dgm:ptLst>
  <dgm:cxnLst>
    <dgm:cxn modelId="{862D1DA8-211F-440A-8AD8-B92E18AE485C}" srcId="{F79BE252-8016-47B8-BA30-56277F29F292}" destId="{5648BD68-3B11-49B7-B4DA-640420F73F0D}" srcOrd="0" destOrd="0" parTransId="{EFDD83DD-2D1C-4329-8392-6F74D0606BE1}" sibTransId="{AE46D325-6D29-4CE6-990D-59AFB590EEAC}"/>
    <dgm:cxn modelId="{4FF0234E-6E38-4B6A-A780-B5CFDB209506}" type="presOf" srcId="{85F213D1-1484-4F72-9181-FD3BC68EF993}" destId="{8D9ED46B-772D-4BDE-89F5-D16009131960}" srcOrd="0" destOrd="0" presId="urn:microsoft.com/office/officeart/2005/8/layout/pyramid2"/>
    <dgm:cxn modelId="{0FF17B9A-F8B9-4807-AA46-C5FF2CDA8504}" type="presOf" srcId="{340E84F2-E173-4870-83FF-F5596EA04B3A}" destId="{D8475444-5FBE-4D5B-97D3-EEE9F13CBD92}" srcOrd="0" destOrd="0" presId="urn:microsoft.com/office/officeart/2005/8/layout/pyramid2"/>
    <dgm:cxn modelId="{026C0DCD-9131-4E96-B58F-B98AFE17DB9E}" srcId="{F79BE252-8016-47B8-BA30-56277F29F292}" destId="{340E84F2-E173-4870-83FF-F5596EA04B3A}" srcOrd="2" destOrd="0" parTransId="{FB6DDD14-DD79-4F57-B1D6-58134A56EAA1}" sibTransId="{2CA9B5E4-9F5D-4D70-B5E8-422520B185CA}"/>
    <dgm:cxn modelId="{28957B84-211C-4C56-A085-DE429A83DF70}" srcId="{F79BE252-8016-47B8-BA30-56277F29F292}" destId="{85F213D1-1484-4F72-9181-FD3BC68EF993}" srcOrd="1" destOrd="0" parTransId="{4331C7C4-C793-47CD-BB5C-4FFC924DD660}" sibTransId="{28684BC0-1642-4CEC-BDB1-9A5F0E2740C5}"/>
    <dgm:cxn modelId="{0AD409D6-E463-4D53-9A99-9DDEB68B4046}" type="presOf" srcId="{5648BD68-3B11-49B7-B4DA-640420F73F0D}" destId="{146D29AA-90E6-4A89-AD5B-237A60888F9D}" srcOrd="0" destOrd="0" presId="urn:microsoft.com/office/officeart/2005/8/layout/pyramid2"/>
    <dgm:cxn modelId="{2021E5A2-8152-44EE-8EC4-050ADCABD968}" type="presOf" srcId="{F79BE252-8016-47B8-BA30-56277F29F292}" destId="{FD39056D-300F-427F-B173-640C6153496A}" srcOrd="0" destOrd="0" presId="urn:microsoft.com/office/officeart/2005/8/layout/pyramid2"/>
    <dgm:cxn modelId="{B7BC5CF1-38AB-492F-87F8-6ABF265DD9D3}" type="presParOf" srcId="{FD39056D-300F-427F-B173-640C6153496A}" destId="{B582531A-EDA3-46AF-AA66-D547051E8271}" srcOrd="0" destOrd="0" presId="urn:microsoft.com/office/officeart/2005/8/layout/pyramid2"/>
    <dgm:cxn modelId="{C77F692F-7F49-4D52-BC6B-9409E0949206}" type="presParOf" srcId="{FD39056D-300F-427F-B173-640C6153496A}" destId="{9E84A35C-98D8-409F-A609-8174AF8F932E}" srcOrd="1" destOrd="0" presId="urn:microsoft.com/office/officeart/2005/8/layout/pyramid2"/>
    <dgm:cxn modelId="{FFE6D300-4C91-4DF6-A496-CEA1EF3C4356}" type="presParOf" srcId="{9E84A35C-98D8-409F-A609-8174AF8F932E}" destId="{146D29AA-90E6-4A89-AD5B-237A60888F9D}" srcOrd="0" destOrd="0" presId="urn:microsoft.com/office/officeart/2005/8/layout/pyramid2"/>
    <dgm:cxn modelId="{15C7A38F-E330-4DB8-B03A-4B338B622880}" type="presParOf" srcId="{9E84A35C-98D8-409F-A609-8174AF8F932E}" destId="{6D0EF802-4519-4EB8-AEED-B7A97A16D761}" srcOrd="1" destOrd="0" presId="urn:microsoft.com/office/officeart/2005/8/layout/pyramid2"/>
    <dgm:cxn modelId="{D4CAD1CA-F894-434D-AD36-B7FB45E71BE0}" type="presParOf" srcId="{9E84A35C-98D8-409F-A609-8174AF8F932E}" destId="{8D9ED46B-772D-4BDE-89F5-D16009131960}" srcOrd="2" destOrd="0" presId="urn:microsoft.com/office/officeart/2005/8/layout/pyramid2"/>
    <dgm:cxn modelId="{A352DC96-1DBD-4697-BB7F-F4E7731DBC6E}" type="presParOf" srcId="{9E84A35C-98D8-409F-A609-8174AF8F932E}" destId="{A9C6A89E-C13E-4E48-B7C4-D1141477BDB6}" srcOrd="3" destOrd="0" presId="urn:microsoft.com/office/officeart/2005/8/layout/pyramid2"/>
    <dgm:cxn modelId="{618F4274-0315-4E5E-9853-36532972637E}" type="presParOf" srcId="{9E84A35C-98D8-409F-A609-8174AF8F932E}" destId="{D8475444-5FBE-4D5B-97D3-EEE9F13CBD92}" srcOrd="4" destOrd="0" presId="urn:microsoft.com/office/officeart/2005/8/layout/pyramid2"/>
    <dgm:cxn modelId="{E01AA0C1-0C9E-47E5-AC00-95079E10E361}" type="presParOf" srcId="{9E84A35C-98D8-409F-A609-8174AF8F932E}" destId="{2F55D1D5-2F2D-4E98-9AD5-47544E9716EC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2E9BF4F8-0B4E-41D5-A976-248F0C1BF58E}" type="doc">
      <dgm:prSet loTypeId="urn:microsoft.com/office/officeart/2005/8/layout/process4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0EF20D4D-8DFE-409E-94AB-6097E521877A}">
      <dgm:prSet custT="1"/>
      <dgm:spPr/>
      <dgm:t>
        <a:bodyPr/>
        <a:lstStyle/>
        <a:p>
          <a:pPr rtl="0"/>
          <a:r>
            <a:rPr lang="it-IT" sz="1400" b="1" smtClean="0">
              <a:solidFill>
                <a:schemeClr val="tx1"/>
              </a:solidFill>
            </a:rPr>
            <a:t>Berelson 1952</a:t>
          </a:r>
          <a:r>
            <a:rPr lang="it-IT" sz="1400" smtClean="0">
              <a:solidFill>
                <a:schemeClr val="tx1"/>
              </a:solidFill>
            </a:rPr>
            <a:t>: «una tecnica di ricerca per la descrizione obiettiva, sistematica e quantitativa del contenuto manifesto della comunicazione», </a:t>
          </a:r>
          <a:r>
            <a:rPr lang="it-IT" sz="1400" b="1" smtClean="0">
              <a:solidFill>
                <a:schemeClr val="tx1"/>
              </a:solidFill>
            </a:rPr>
            <a:t>l’oggetto di indagine è il singolo elemento comunicato </a:t>
          </a:r>
          <a:r>
            <a:rPr lang="it-IT" sz="1400" smtClean="0">
              <a:solidFill>
                <a:schemeClr val="tx1"/>
              </a:solidFill>
            </a:rPr>
            <a:t>e l’ambito è quello dell’approccio survey o sondaggio, portandola ad essere considerata l’equivalente dell’inchiesta nello studio documentario (Bailey, 1982).</a:t>
          </a:r>
          <a:endParaRPr lang="it-IT" sz="1400" dirty="0">
            <a:solidFill>
              <a:schemeClr val="tx1"/>
            </a:solidFill>
          </a:endParaRPr>
        </a:p>
      </dgm:t>
    </dgm:pt>
    <dgm:pt modelId="{6E1F135D-278B-4C20-AE69-85E744626D9C}" type="parTrans" cxnId="{1D597BA3-F975-4AD9-8E93-322415968FA6}">
      <dgm:prSet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B4E759B9-D446-4368-AB6A-BA0CB56758AE}" type="sibTrans" cxnId="{1D597BA3-F975-4AD9-8E93-322415968FA6}">
      <dgm:prSet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9D2DDA1F-54AA-45CF-ADA3-9F097A585DCE}">
      <dgm:prSet custT="1"/>
      <dgm:spPr/>
      <dgm:t>
        <a:bodyPr/>
        <a:lstStyle/>
        <a:p>
          <a:pPr rtl="0"/>
          <a:r>
            <a:rPr lang="it-IT" sz="1400" b="1" smtClean="0">
              <a:solidFill>
                <a:schemeClr val="tx1"/>
              </a:solidFill>
            </a:rPr>
            <a:t>Boom</a:t>
          </a:r>
          <a:r>
            <a:rPr lang="it-IT" sz="1400" smtClean="0">
              <a:solidFill>
                <a:schemeClr val="tx1"/>
              </a:solidFill>
            </a:rPr>
            <a:t> negli </a:t>
          </a:r>
          <a:r>
            <a:rPr lang="it-IT" sz="1400" b="1" smtClean="0">
              <a:solidFill>
                <a:schemeClr val="tx1"/>
              </a:solidFill>
            </a:rPr>
            <a:t>Stati Uniti nel periodo tra le due guerre </a:t>
          </a:r>
          <a:r>
            <a:rPr lang="it-IT" sz="1400" smtClean="0">
              <a:solidFill>
                <a:schemeClr val="tx1"/>
              </a:solidFill>
            </a:rPr>
            <a:t>con studi sulla propaganda e la comunicazione politica, ma il successo lo ottiene anche in campi diversi (antropologia con studi di folklore, ma anche in letteratura, politica, psicologia).</a:t>
          </a:r>
          <a:endParaRPr lang="it-IT" sz="1400" dirty="0">
            <a:solidFill>
              <a:schemeClr val="tx1"/>
            </a:solidFill>
          </a:endParaRPr>
        </a:p>
      </dgm:t>
    </dgm:pt>
    <dgm:pt modelId="{7784E1D1-1E61-45F5-983D-31470066797F}" type="parTrans" cxnId="{30CF81FD-4CEC-4363-9001-7F5211501D96}">
      <dgm:prSet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DA23BDBB-41B5-4CD1-9B65-98B99E47D9BD}" type="sibTrans" cxnId="{30CF81FD-4CEC-4363-9001-7F5211501D96}">
      <dgm:prSet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8C5C291B-2C5B-440B-A3D5-8CBC7E43AF28}">
      <dgm:prSet custT="1"/>
      <dgm:spPr/>
      <dgm:t>
        <a:bodyPr/>
        <a:lstStyle/>
        <a:p>
          <a:pPr rtl="0"/>
          <a:r>
            <a:rPr lang="it-IT" sz="1400" b="1" smtClean="0">
              <a:solidFill>
                <a:schemeClr val="tx1"/>
              </a:solidFill>
            </a:rPr>
            <a:t>Anni sessanta critiche serrate dei linguisti e semiotici </a:t>
          </a:r>
          <a:r>
            <a:rPr lang="it-IT" sz="1400" smtClean="0">
              <a:solidFill>
                <a:schemeClr val="tx1"/>
              </a:solidFill>
            </a:rPr>
            <a:t>per l’impossibilità di recuperare l’unitarietà dei significati veicolati dai messaggi tramite un’analisi per elementi singolarmente presi.</a:t>
          </a:r>
          <a:endParaRPr lang="it-IT" sz="1400" dirty="0">
            <a:solidFill>
              <a:schemeClr val="tx1"/>
            </a:solidFill>
          </a:endParaRPr>
        </a:p>
      </dgm:t>
    </dgm:pt>
    <dgm:pt modelId="{994C7A80-3952-4677-8856-52BA0A42DDB2}" type="parTrans" cxnId="{543E969D-5D1F-4B6D-BC75-43B9BBB3D642}">
      <dgm:prSet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C39207F5-3032-4AA6-A411-6E12325F3DF1}" type="sibTrans" cxnId="{543E969D-5D1F-4B6D-BC75-43B9BBB3D642}">
      <dgm:prSet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83862263-B0E3-43B2-AC87-AB05BBF94B78}">
      <dgm:prSet custT="1"/>
      <dgm:spPr/>
      <dgm:t>
        <a:bodyPr/>
        <a:lstStyle/>
        <a:p>
          <a:pPr rtl="0"/>
          <a:r>
            <a:rPr lang="it-IT" sz="1400" smtClean="0">
              <a:solidFill>
                <a:schemeClr val="tx1"/>
              </a:solidFill>
            </a:rPr>
            <a:t>Sviluppo dell’</a:t>
          </a:r>
          <a:r>
            <a:rPr lang="it-IT" sz="1400" b="1" smtClean="0">
              <a:solidFill>
                <a:schemeClr val="tx1"/>
              </a:solidFill>
            </a:rPr>
            <a:t>approccio qualitativo </a:t>
          </a:r>
          <a:r>
            <a:rPr lang="it-IT" sz="1400" smtClean="0">
              <a:solidFill>
                <a:schemeClr val="tx1"/>
              </a:solidFill>
            </a:rPr>
            <a:t>basato su prospettiva ermeneutica-interpretativa e contemporaneo sviluppo di informatica e </a:t>
          </a:r>
          <a:r>
            <a:rPr lang="it-IT" sz="1400" b="1" smtClean="0">
              <a:solidFill>
                <a:schemeClr val="tx1"/>
              </a:solidFill>
            </a:rPr>
            <a:t>software </a:t>
          </a:r>
          <a:r>
            <a:rPr lang="it-IT" sz="1400" smtClean="0">
              <a:solidFill>
                <a:schemeClr val="tx1"/>
              </a:solidFill>
            </a:rPr>
            <a:t>che per contro garantivano la possibilità di analizzare una gran mole di informazioni.</a:t>
          </a:r>
          <a:endParaRPr lang="it-IT" sz="1400" dirty="0">
            <a:solidFill>
              <a:schemeClr val="tx1"/>
            </a:solidFill>
          </a:endParaRPr>
        </a:p>
      </dgm:t>
    </dgm:pt>
    <dgm:pt modelId="{21879E95-819D-49EA-96BC-24D268CE3F03}" type="parTrans" cxnId="{4C6B251F-143F-4B1A-B7FF-FAB3302CCD95}">
      <dgm:prSet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F1DCF4B6-BCAA-4F33-BCE2-9D9A14E4ECB4}" type="sibTrans" cxnId="{4C6B251F-143F-4B1A-B7FF-FAB3302CCD95}">
      <dgm:prSet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BBF4DF76-B069-4246-80E9-77350A54FC8E}">
      <dgm:prSet custT="1"/>
      <dgm:spPr/>
      <dgm:t>
        <a:bodyPr/>
        <a:lstStyle/>
        <a:p>
          <a:pPr rtl="0"/>
          <a:r>
            <a:rPr lang="it-IT" sz="1400" smtClean="0">
              <a:solidFill>
                <a:schemeClr val="tx1"/>
              </a:solidFill>
            </a:rPr>
            <a:t>Attualmente si può intendere per</a:t>
          </a:r>
          <a:r>
            <a:rPr lang="it-IT" sz="1400" b="1" smtClean="0">
              <a:solidFill>
                <a:schemeClr val="tx1"/>
              </a:solidFill>
            </a:rPr>
            <a:t> analisi del contenuto </a:t>
          </a:r>
          <a:r>
            <a:rPr lang="it-IT" sz="1400" smtClean="0">
              <a:solidFill>
                <a:schemeClr val="tx1"/>
              </a:solidFill>
            </a:rPr>
            <a:t>un insieme di metodi che sono orientati al controllo di determinate ipotesi su fatti di comunicazione (emittenti, messaggi, destinatari e loro relazioni) e che a tale scopo utilizzano procedure di scomposizione analitica e di classificazione, normalmente a destinazione statistica, di testi e di altri insiemi simbolici»(Rositi, 1988).</a:t>
          </a:r>
          <a:endParaRPr lang="it-IT" sz="1400" dirty="0">
            <a:solidFill>
              <a:schemeClr val="tx1"/>
            </a:solidFill>
          </a:endParaRPr>
        </a:p>
      </dgm:t>
    </dgm:pt>
    <dgm:pt modelId="{079AC8A9-8683-40A1-B211-5B7458682B61}" type="parTrans" cxnId="{C18CFA3F-4300-4CCB-97C6-762CD7B5CBC7}">
      <dgm:prSet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E7549B2D-8782-42AF-92AB-E946D9FD10BF}" type="sibTrans" cxnId="{C18CFA3F-4300-4CCB-97C6-762CD7B5CBC7}">
      <dgm:prSet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5D05126E-4206-4AA7-A59A-9BA61F985143}" type="pres">
      <dgm:prSet presAssocID="{2E9BF4F8-0B4E-41D5-A976-248F0C1BF58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CD317685-D3E5-4BA9-BE36-3751F73323B9}" type="pres">
      <dgm:prSet presAssocID="{BBF4DF76-B069-4246-80E9-77350A54FC8E}" presName="boxAndChildren" presStyleCnt="0"/>
      <dgm:spPr/>
      <dgm:t>
        <a:bodyPr/>
        <a:lstStyle/>
        <a:p>
          <a:endParaRPr lang="it-IT"/>
        </a:p>
      </dgm:t>
    </dgm:pt>
    <dgm:pt modelId="{68648547-CE8E-4963-8FF4-68994B53BF44}" type="pres">
      <dgm:prSet presAssocID="{BBF4DF76-B069-4246-80E9-77350A54FC8E}" presName="parentTextBox" presStyleLbl="node1" presStyleIdx="0" presStyleCnt="5"/>
      <dgm:spPr/>
      <dgm:t>
        <a:bodyPr/>
        <a:lstStyle/>
        <a:p>
          <a:endParaRPr lang="it-IT"/>
        </a:p>
      </dgm:t>
    </dgm:pt>
    <dgm:pt modelId="{12817372-3403-4F8C-AD76-0E562B9B82CD}" type="pres">
      <dgm:prSet presAssocID="{F1DCF4B6-BCAA-4F33-BCE2-9D9A14E4ECB4}" presName="sp" presStyleCnt="0"/>
      <dgm:spPr/>
      <dgm:t>
        <a:bodyPr/>
        <a:lstStyle/>
        <a:p>
          <a:endParaRPr lang="it-IT"/>
        </a:p>
      </dgm:t>
    </dgm:pt>
    <dgm:pt modelId="{AA07E4A9-82CF-4CE5-BD10-CBC204AECA02}" type="pres">
      <dgm:prSet presAssocID="{83862263-B0E3-43B2-AC87-AB05BBF94B78}" presName="arrowAndChildren" presStyleCnt="0"/>
      <dgm:spPr/>
      <dgm:t>
        <a:bodyPr/>
        <a:lstStyle/>
        <a:p>
          <a:endParaRPr lang="it-IT"/>
        </a:p>
      </dgm:t>
    </dgm:pt>
    <dgm:pt modelId="{701104AE-8197-47E2-AFC7-426AE58ECCD4}" type="pres">
      <dgm:prSet presAssocID="{83862263-B0E3-43B2-AC87-AB05BBF94B78}" presName="parentTextArrow" presStyleLbl="node1" presStyleIdx="1" presStyleCnt="5" custScaleY="78223"/>
      <dgm:spPr/>
      <dgm:t>
        <a:bodyPr/>
        <a:lstStyle/>
        <a:p>
          <a:endParaRPr lang="it-IT"/>
        </a:p>
      </dgm:t>
    </dgm:pt>
    <dgm:pt modelId="{D2FA1338-4CBF-4E6F-9BA5-C5A8BBF7AB44}" type="pres">
      <dgm:prSet presAssocID="{C39207F5-3032-4AA6-A411-6E12325F3DF1}" presName="sp" presStyleCnt="0"/>
      <dgm:spPr/>
      <dgm:t>
        <a:bodyPr/>
        <a:lstStyle/>
        <a:p>
          <a:endParaRPr lang="it-IT"/>
        </a:p>
      </dgm:t>
    </dgm:pt>
    <dgm:pt modelId="{97D9588A-830D-4F88-B512-CDE623805B5B}" type="pres">
      <dgm:prSet presAssocID="{8C5C291B-2C5B-440B-A3D5-8CBC7E43AF28}" presName="arrowAndChildren" presStyleCnt="0"/>
      <dgm:spPr/>
      <dgm:t>
        <a:bodyPr/>
        <a:lstStyle/>
        <a:p>
          <a:endParaRPr lang="it-IT"/>
        </a:p>
      </dgm:t>
    </dgm:pt>
    <dgm:pt modelId="{A5F2FC89-C388-4790-BAD9-C30AAAA30F4E}" type="pres">
      <dgm:prSet presAssocID="{8C5C291B-2C5B-440B-A3D5-8CBC7E43AF28}" presName="parentTextArrow" presStyleLbl="node1" presStyleIdx="2" presStyleCnt="5" custScaleY="70752"/>
      <dgm:spPr/>
      <dgm:t>
        <a:bodyPr/>
        <a:lstStyle/>
        <a:p>
          <a:endParaRPr lang="it-IT"/>
        </a:p>
      </dgm:t>
    </dgm:pt>
    <dgm:pt modelId="{324AAE68-21FD-4220-9AA5-A2B6AAB6470C}" type="pres">
      <dgm:prSet presAssocID="{DA23BDBB-41B5-4CD1-9B65-98B99E47D9BD}" presName="sp" presStyleCnt="0"/>
      <dgm:spPr/>
      <dgm:t>
        <a:bodyPr/>
        <a:lstStyle/>
        <a:p>
          <a:endParaRPr lang="it-IT"/>
        </a:p>
      </dgm:t>
    </dgm:pt>
    <dgm:pt modelId="{AC139431-BD3A-4DB0-B0EE-CED26D2BB56E}" type="pres">
      <dgm:prSet presAssocID="{9D2DDA1F-54AA-45CF-ADA3-9F097A585DCE}" presName="arrowAndChildren" presStyleCnt="0"/>
      <dgm:spPr/>
      <dgm:t>
        <a:bodyPr/>
        <a:lstStyle/>
        <a:p>
          <a:endParaRPr lang="it-IT"/>
        </a:p>
      </dgm:t>
    </dgm:pt>
    <dgm:pt modelId="{23F7FC7F-F21B-4206-A2E9-BF24226E0C30}" type="pres">
      <dgm:prSet presAssocID="{9D2DDA1F-54AA-45CF-ADA3-9F097A585DCE}" presName="parentTextArrow" presStyleLbl="node1" presStyleIdx="3" presStyleCnt="5" custScaleY="78891"/>
      <dgm:spPr/>
      <dgm:t>
        <a:bodyPr/>
        <a:lstStyle/>
        <a:p>
          <a:endParaRPr lang="it-IT"/>
        </a:p>
      </dgm:t>
    </dgm:pt>
    <dgm:pt modelId="{7760D4FF-89FB-4078-8E78-B405A1AC9824}" type="pres">
      <dgm:prSet presAssocID="{B4E759B9-D446-4368-AB6A-BA0CB56758AE}" presName="sp" presStyleCnt="0"/>
      <dgm:spPr/>
      <dgm:t>
        <a:bodyPr/>
        <a:lstStyle/>
        <a:p>
          <a:endParaRPr lang="it-IT"/>
        </a:p>
      </dgm:t>
    </dgm:pt>
    <dgm:pt modelId="{05FEE165-1B74-4732-A68F-9EC149CFFA8F}" type="pres">
      <dgm:prSet presAssocID="{0EF20D4D-8DFE-409E-94AB-6097E521877A}" presName="arrowAndChildren" presStyleCnt="0"/>
      <dgm:spPr/>
      <dgm:t>
        <a:bodyPr/>
        <a:lstStyle/>
        <a:p>
          <a:endParaRPr lang="it-IT"/>
        </a:p>
      </dgm:t>
    </dgm:pt>
    <dgm:pt modelId="{44FB96E9-1421-4873-B392-EBA4E9D369EA}" type="pres">
      <dgm:prSet presAssocID="{0EF20D4D-8DFE-409E-94AB-6097E521877A}" presName="parentTextArrow" presStyleLbl="node1" presStyleIdx="4" presStyleCnt="5"/>
      <dgm:spPr/>
      <dgm:t>
        <a:bodyPr/>
        <a:lstStyle/>
        <a:p>
          <a:endParaRPr lang="it-IT"/>
        </a:p>
      </dgm:t>
    </dgm:pt>
  </dgm:ptLst>
  <dgm:cxnLst>
    <dgm:cxn modelId="{30CF81FD-4CEC-4363-9001-7F5211501D96}" srcId="{2E9BF4F8-0B4E-41D5-A976-248F0C1BF58E}" destId="{9D2DDA1F-54AA-45CF-ADA3-9F097A585DCE}" srcOrd="1" destOrd="0" parTransId="{7784E1D1-1E61-45F5-983D-31470066797F}" sibTransId="{DA23BDBB-41B5-4CD1-9B65-98B99E47D9BD}"/>
    <dgm:cxn modelId="{C18CFA3F-4300-4CCB-97C6-762CD7B5CBC7}" srcId="{2E9BF4F8-0B4E-41D5-A976-248F0C1BF58E}" destId="{BBF4DF76-B069-4246-80E9-77350A54FC8E}" srcOrd="4" destOrd="0" parTransId="{079AC8A9-8683-40A1-B211-5B7458682B61}" sibTransId="{E7549B2D-8782-42AF-92AB-E946D9FD10BF}"/>
    <dgm:cxn modelId="{5EE2F04E-732A-464C-9BF9-83ADC6E87184}" type="presOf" srcId="{2E9BF4F8-0B4E-41D5-A976-248F0C1BF58E}" destId="{5D05126E-4206-4AA7-A59A-9BA61F985143}" srcOrd="0" destOrd="0" presId="urn:microsoft.com/office/officeart/2005/8/layout/process4"/>
    <dgm:cxn modelId="{2592DBE0-7B2B-4538-9EE2-121817625AA2}" type="presOf" srcId="{BBF4DF76-B069-4246-80E9-77350A54FC8E}" destId="{68648547-CE8E-4963-8FF4-68994B53BF44}" srcOrd="0" destOrd="0" presId="urn:microsoft.com/office/officeart/2005/8/layout/process4"/>
    <dgm:cxn modelId="{1D597BA3-F975-4AD9-8E93-322415968FA6}" srcId="{2E9BF4F8-0B4E-41D5-A976-248F0C1BF58E}" destId="{0EF20D4D-8DFE-409E-94AB-6097E521877A}" srcOrd="0" destOrd="0" parTransId="{6E1F135D-278B-4C20-AE69-85E744626D9C}" sibTransId="{B4E759B9-D446-4368-AB6A-BA0CB56758AE}"/>
    <dgm:cxn modelId="{4C6B251F-143F-4B1A-B7FF-FAB3302CCD95}" srcId="{2E9BF4F8-0B4E-41D5-A976-248F0C1BF58E}" destId="{83862263-B0E3-43B2-AC87-AB05BBF94B78}" srcOrd="3" destOrd="0" parTransId="{21879E95-819D-49EA-96BC-24D268CE3F03}" sibTransId="{F1DCF4B6-BCAA-4F33-BCE2-9D9A14E4ECB4}"/>
    <dgm:cxn modelId="{E67B2C5E-D08D-4071-AC86-FA98FBC39A23}" type="presOf" srcId="{0EF20D4D-8DFE-409E-94AB-6097E521877A}" destId="{44FB96E9-1421-4873-B392-EBA4E9D369EA}" srcOrd="0" destOrd="0" presId="urn:microsoft.com/office/officeart/2005/8/layout/process4"/>
    <dgm:cxn modelId="{6BB03E39-3236-4BD6-8C83-B062CF7F443F}" type="presOf" srcId="{9D2DDA1F-54AA-45CF-ADA3-9F097A585DCE}" destId="{23F7FC7F-F21B-4206-A2E9-BF24226E0C30}" srcOrd="0" destOrd="0" presId="urn:microsoft.com/office/officeart/2005/8/layout/process4"/>
    <dgm:cxn modelId="{5DCF924C-23EB-45CF-8E3A-8520CA59C692}" type="presOf" srcId="{8C5C291B-2C5B-440B-A3D5-8CBC7E43AF28}" destId="{A5F2FC89-C388-4790-BAD9-C30AAAA30F4E}" srcOrd="0" destOrd="0" presId="urn:microsoft.com/office/officeart/2005/8/layout/process4"/>
    <dgm:cxn modelId="{543E969D-5D1F-4B6D-BC75-43B9BBB3D642}" srcId="{2E9BF4F8-0B4E-41D5-A976-248F0C1BF58E}" destId="{8C5C291B-2C5B-440B-A3D5-8CBC7E43AF28}" srcOrd="2" destOrd="0" parTransId="{994C7A80-3952-4677-8856-52BA0A42DDB2}" sibTransId="{C39207F5-3032-4AA6-A411-6E12325F3DF1}"/>
    <dgm:cxn modelId="{DC0541E7-6E07-4CB6-8664-FCEB6FE32602}" type="presOf" srcId="{83862263-B0E3-43B2-AC87-AB05BBF94B78}" destId="{701104AE-8197-47E2-AFC7-426AE58ECCD4}" srcOrd="0" destOrd="0" presId="urn:microsoft.com/office/officeart/2005/8/layout/process4"/>
    <dgm:cxn modelId="{0E87A125-08EF-4B58-A54A-FA46E1DD4D09}" type="presParOf" srcId="{5D05126E-4206-4AA7-A59A-9BA61F985143}" destId="{CD317685-D3E5-4BA9-BE36-3751F73323B9}" srcOrd="0" destOrd="0" presId="urn:microsoft.com/office/officeart/2005/8/layout/process4"/>
    <dgm:cxn modelId="{DD7DA223-9E00-4101-A5CA-AA24CA0ACFA9}" type="presParOf" srcId="{CD317685-D3E5-4BA9-BE36-3751F73323B9}" destId="{68648547-CE8E-4963-8FF4-68994B53BF44}" srcOrd="0" destOrd="0" presId="urn:microsoft.com/office/officeart/2005/8/layout/process4"/>
    <dgm:cxn modelId="{AB25198B-A91B-4D76-BEC8-957AC50EA377}" type="presParOf" srcId="{5D05126E-4206-4AA7-A59A-9BA61F985143}" destId="{12817372-3403-4F8C-AD76-0E562B9B82CD}" srcOrd="1" destOrd="0" presId="urn:microsoft.com/office/officeart/2005/8/layout/process4"/>
    <dgm:cxn modelId="{74136ED4-A07A-44C4-AD7F-9F6397C51B0E}" type="presParOf" srcId="{5D05126E-4206-4AA7-A59A-9BA61F985143}" destId="{AA07E4A9-82CF-4CE5-BD10-CBC204AECA02}" srcOrd="2" destOrd="0" presId="urn:microsoft.com/office/officeart/2005/8/layout/process4"/>
    <dgm:cxn modelId="{4072CAB0-F558-4B02-AF20-D80E9DA7E35F}" type="presParOf" srcId="{AA07E4A9-82CF-4CE5-BD10-CBC204AECA02}" destId="{701104AE-8197-47E2-AFC7-426AE58ECCD4}" srcOrd="0" destOrd="0" presId="urn:microsoft.com/office/officeart/2005/8/layout/process4"/>
    <dgm:cxn modelId="{DF024E91-8F4D-451B-B094-0E068D1CD38C}" type="presParOf" srcId="{5D05126E-4206-4AA7-A59A-9BA61F985143}" destId="{D2FA1338-4CBF-4E6F-9BA5-C5A8BBF7AB44}" srcOrd="3" destOrd="0" presId="urn:microsoft.com/office/officeart/2005/8/layout/process4"/>
    <dgm:cxn modelId="{9349F642-3E04-423B-80E3-D3AB49D98F04}" type="presParOf" srcId="{5D05126E-4206-4AA7-A59A-9BA61F985143}" destId="{97D9588A-830D-4F88-B512-CDE623805B5B}" srcOrd="4" destOrd="0" presId="urn:microsoft.com/office/officeart/2005/8/layout/process4"/>
    <dgm:cxn modelId="{7812B6B7-F054-47AE-B1DA-8358FC903FC4}" type="presParOf" srcId="{97D9588A-830D-4F88-B512-CDE623805B5B}" destId="{A5F2FC89-C388-4790-BAD9-C30AAAA30F4E}" srcOrd="0" destOrd="0" presId="urn:microsoft.com/office/officeart/2005/8/layout/process4"/>
    <dgm:cxn modelId="{A611823E-58BC-425D-85CA-742B3B7D8B74}" type="presParOf" srcId="{5D05126E-4206-4AA7-A59A-9BA61F985143}" destId="{324AAE68-21FD-4220-9AA5-A2B6AAB6470C}" srcOrd="5" destOrd="0" presId="urn:microsoft.com/office/officeart/2005/8/layout/process4"/>
    <dgm:cxn modelId="{1142E802-8A10-4DBF-92C1-DF307E2EBA8D}" type="presParOf" srcId="{5D05126E-4206-4AA7-A59A-9BA61F985143}" destId="{AC139431-BD3A-4DB0-B0EE-CED26D2BB56E}" srcOrd="6" destOrd="0" presId="urn:microsoft.com/office/officeart/2005/8/layout/process4"/>
    <dgm:cxn modelId="{2858B42E-9386-4999-A4D6-32B576E21A9E}" type="presParOf" srcId="{AC139431-BD3A-4DB0-B0EE-CED26D2BB56E}" destId="{23F7FC7F-F21B-4206-A2E9-BF24226E0C30}" srcOrd="0" destOrd="0" presId="urn:microsoft.com/office/officeart/2005/8/layout/process4"/>
    <dgm:cxn modelId="{67C5A47A-03F4-4DD4-88F2-87F542AA6B55}" type="presParOf" srcId="{5D05126E-4206-4AA7-A59A-9BA61F985143}" destId="{7760D4FF-89FB-4078-8E78-B405A1AC9824}" srcOrd="7" destOrd="0" presId="urn:microsoft.com/office/officeart/2005/8/layout/process4"/>
    <dgm:cxn modelId="{C6CB1521-F7B5-4FED-9CD9-8A825F493336}" type="presParOf" srcId="{5D05126E-4206-4AA7-A59A-9BA61F985143}" destId="{05FEE165-1B74-4732-A68F-9EC149CFFA8F}" srcOrd="8" destOrd="0" presId="urn:microsoft.com/office/officeart/2005/8/layout/process4"/>
    <dgm:cxn modelId="{67E0C39F-AE1B-4E09-A16C-3EC83DC42959}" type="presParOf" srcId="{05FEE165-1B74-4732-A68F-9EC149CFFA8F}" destId="{44FB96E9-1421-4873-B392-EBA4E9D369EA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375B6253-BA4A-43E0-822D-49D61EC5B5F3}" type="doc">
      <dgm:prSet loTypeId="urn:microsoft.com/office/officeart/2005/8/layout/process1" loCatId="process" qsTypeId="urn:microsoft.com/office/officeart/2005/8/quickstyle/3d3" qsCatId="3D" csTypeId="urn:microsoft.com/office/officeart/2005/8/colors/accent1_3" csCatId="accent1" phldr="1"/>
      <dgm:spPr/>
      <dgm:t>
        <a:bodyPr/>
        <a:lstStyle/>
        <a:p>
          <a:endParaRPr lang="it-IT"/>
        </a:p>
      </dgm:t>
    </dgm:pt>
    <dgm:pt modelId="{052CAB58-1EB4-49BB-9217-7D447C771DF6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L’analisi del contenuto consiste nella </a:t>
          </a:r>
          <a:r>
            <a:rPr lang="it-IT" b="1" dirty="0" smtClean="0">
              <a:solidFill>
                <a:schemeClr val="tx1"/>
              </a:solidFill>
            </a:rPr>
            <a:t>scomposizione</a:t>
          </a:r>
          <a:r>
            <a:rPr lang="it-IT" dirty="0" smtClean="0">
              <a:solidFill>
                <a:schemeClr val="tx1"/>
              </a:solidFill>
            </a:rPr>
            <a:t> dell’</a:t>
          </a:r>
          <a:r>
            <a:rPr lang="it-IT" i="1" dirty="0" smtClean="0">
              <a:solidFill>
                <a:schemeClr val="tx1"/>
              </a:solidFill>
            </a:rPr>
            <a:t>unità comunicativa </a:t>
          </a:r>
          <a:r>
            <a:rPr lang="it-IT" dirty="0" smtClean="0">
              <a:solidFill>
                <a:schemeClr val="tx1"/>
              </a:solidFill>
            </a:rPr>
            <a:t>che si vuole analizzare (testo scritto, trascrizione di intervista, conversazione, parlato spontaneo, messaggio pubblicitario, ma anche trasmissione televisiva, film o altro) in elementi più semplici. Scomposizione effettuata in </a:t>
          </a:r>
          <a:r>
            <a:rPr lang="it-IT" b="1" dirty="0" smtClean="0">
              <a:solidFill>
                <a:schemeClr val="tx1"/>
              </a:solidFill>
            </a:rPr>
            <a:t>modo </a:t>
          </a:r>
          <a:r>
            <a:rPr lang="it-IT" b="1" i="1" dirty="0" smtClean="0">
              <a:solidFill>
                <a:schemeClr val="tx1"/>
              </a:solidFill>
            </a:rPr>
            <a:t>sistematico</a:t>
          </a:r>
          <a:r>
            <a:rPr lang="it-IT" dirty="0" smtClean="0">
              <a:solidFill>
                <a:schemeClr val="tx1"/>
              </a:solidFill>
            </a:rPr>
            <a:t>, utilizzando criteri espliciti e standardizzati, da applicare all’intera unità in oggetto. Successivamente si procederà alla </a:t>
          </a:r>
          <a:r>
            <a:rPr lang="it-IT" b="1" dirty="0" smtClean="0">
              <a:solidFill>
                <a:schemeClr val="tx1"/>
              </a:solidFill>
            </a:rPr>
            <a:t>classificazione</a:t>
          </a:r>
          <a:r>
            <a:rPr lang="it-IT" dirty="0" smtClean="0">
              <a:solidFill>
                <a:schemeClr val="tx1"/>
              </a:solidFill>
            </a:rPr>
            <a:t> degli elementi individuati in un sistema di categorie, da trasformare in variabili categoriali od ordinali per poterle sottoporre a trattamenti statistici di vario tipo.</a:t>
          </a:r>
          <a:endParaRPr lang="it-IT" dirty="0">
            <a:solidFill>
              <a:schemeClr val="tx1"/>
            </a:solidFill>
          </a:endParaRPr>
        </a:p>
      </dgm:t>
    </dgm:pt>
    <dgm:pt modelId="{8E7A0324-6021-4C15-B124-71B1B5A59AE8}" type="parTrans" cxnId="{E90BB596-6587-4CC6-B126-4CF69206B73B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C2F8C2E6-45F5-4C12-B6A2-A8F2D76FFEAD}" type="sibTrans" cxnId="{E90BB596-6587-4CC6-B126-4CF69206B73B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8B4697EC-3159-4431-8A59-9FF1AB44D7D1}" type="pres">
      <dgm:prSet presAssocID="{375B6253-BA4A-43E0-822D-49D61EC5B5F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3FAD69F9-C4A5-4A09-83D0-3B43A9D8FB7C}" type="pres">
      <dgm:prSet presAssocID="{052CAB58-1EB4-49BB-9217-7D447C771DF6}" presName="node" presStyleLbl="node1" presStyleIdx="0" presStyleCnt="1" custScaleX="157105" custScaleY="12684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902813EA-D79A-4603-A69E-5A6FE5DD5D4F}" type="presOf" srcId="{375B6253-BA4A-43E0-822D-49D61EC5B5F3}" destId="{8B4697EC-3159-4431-8A59-9FF1AB44D7D1}" srcOrd="0" destOrd="0" presId="urn:microsoft.com/office/officeart/2005/8/layout/process1"/>
    <dgm:cxn modelId="{BAED2CE1-46C7-499D-8714-B2E0C7DC82C9}" type="presOf" srcId="{052CAB58-1EB4-49BB-9217-7D447C771DF6}" destId="{3FAD69F9-C4A5-4A09-83D0-3B43A9D8FB7C}" srcOrd="0" destOrd="0" presId="urn:microsoft.com/office/officeart/2005/8/layout/process1"/>
    <dgm:cxn modelId="{E90BB596-6587-4CC6-B126-4CF69206B73B}" srcId="{375B6253-BA4A-43E0-822D-49D61EC5B5F3}" destId="{052CAB58-1EB4-49BB-9217-7D447C771DF6}" srcOrd="0" destOrd="0" parTransId="{8E7A0324-6021-4C15-B124-71B1B5A59AE8}" sibTransId="{C2F8C2E6-45F5-4C12-B6A2-A8F2D76FFEAD}"/>
    <dgm:cxn modelId="{9F18B802-4A0D-40E8-B1B1-2FDA9E52E2AF}" type="presParOf" srcId="{8B4697EC-3159-4431-8A59-9FF1AB44D7D1}" destId="{3FAD69F9-C4A5-4A09-83D0-3B43A9D8FB7C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594D543D-B5CD-40A4-9833-42CD41C6556D}" type="doc">
      <dgm:prSet loTypeId="urn:microsoft.com/office/officeart/2005/8/layout/matrix3" loCatId="matrix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2115D6C7-6714-49A3-A5C6-6AB793763089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a) </a:t>
          </a:r>
          <a:r>
            <a:rPr lang="it-IT" b="1" dirty="0" smtClean="0">
              <a:solidFill>
                <a:schemeClr val="tx1"/>
              </a:solidFill>
            </a:rPr>
            <a:t>la selezione delle unità comunicative </a:t>
          </a:r>
          <a:r>
            <a:rPr lang="it-IT" dirty="0" smtClean="0">
              <a:solidFill>
                <a:schemeClr val="tx1"/>
              </a:solidFill>
            </a:rPr>
            <a:t>da esaminare (campionamento);</a:t>
          </a:r>
          <a:endParaRPr lang="it-IT" dirty="0">
            <a:solidFill>
              <a:schemeClr val="tx1"/>
            </a:solidFill>
          </a:endParaRPr>
        </a:p>
      </dgm:t>
    </dgm:pt>
    <dgm:pt modelId="{A05300A7-7F21-4B32-820B-4E9C1993E717}" type="parTrans" cxnId="{C4EAE83F-CD94-4B8B-B06C-EAD7D5512D08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6A8FB750-D72E-47EA-B31F-C01AD1F33F5B}" type="sibTrans" cxnId="{C4EAE83F-CD94-4B8B-B06C-EAD7D5512D08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935DFACF-213B-4912-BE0B-755C881F22B7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b) l’importanza da attribuire ai cosiddetti </a:t>
          </a:r>
          <a:r>
            <a:rPr lang="it-IT" b="1" dirty="0" smtClean="0">
              <a:solidFill>
                <a:schemeClr val="tx1"/>
              </a:solidFill>
            </a:rPr>
            <a:t>elementi esterni alla comunicazione </a:t>
          </a:r>
          <a:r>
            <a:rPr lang="it-IT" dirty="0" smtClean="0">
              <a:solidFill>
                <a:schemeClr val="tx1"/>
              </a:solidFill>
            </a:rPr>
            <a:t>(come lo spazio e il rilievo grafico concesso a un messaggio a stampa, o il tempo destinatogli in radio o TV);</a:t>
          </a:r>
          <a:endParaRPr lang="it-IT" dirty="0">
            <a:solidFill>
              <a:schemeClr val="tx1"/>
            </a:solidFill>
          </a:endParaRPr>
        </a:p>
      </dgm:t>
    </dgm:pt>
    <dgm:pt modelId="{041995AD-3ADE-4F58-81A8-7AA0A4D0C6CA}" type="parTrans" cxnId="{35790A04-C755-41BD-B796-0A3C4654756A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D9B0D179-B910-472F-88B4-6A0A3079195C}" type="sibTrans" cxnId="{35790A04-C755-41BD-B796-0A3C4654756A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FB79A243-A27B-4D31-859A-CCA826083F75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c) la scelta del </a:t>
          </a:r>
          <a:r>
            <a:rPr lang="it-IT" b="1" dirty="0" smtClean="0">
              <a:solidFill>
                <a:schemeClr val="tx1"/>
              </a:solidFill>
            </a:rPr>
            <a:t>livello di scomposizione</a:t>
          </a:r>
          <a:r>
            <a:rPr lang="it-IT" dirty="0" smtClean="0">
              <a:solidFill>
                <a:schemeClr val="tx1"/>
              </a:solidFill>
            </a:rPr>
            <a:t>;</a:t>
          </a:r>
          <a:endParaRPr lang="it-IT" dirty="0">
            <a:solidFill>
              <a:schemeClr val="tx1"/>
            </a:solidFill>
          </a:endParaRPr>
        </a:p>
      </dgm:t>
    </dgm:pt>
    <dgm:pt modelId="{95B7ABBA-BAFA-49F6-BED6-FF33493F3D9D}" type="parTrans" cxnId="{27CF8553-4108-4059-8C4E-6AAA6736BCA6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071A240E-3A4B-40C4-9088-29D8BA37D000}" type="sibTrans" cxnId="{27CF8553-4108-4059-8C4E-6AAA6736BCA6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C1147D65-3475-4777-AD5B-E86B5872590E}">
      <dgm:prSet/>
      <dgm:spPr/>
      <dgm:t>
        <a:bodyPr/>
        <a:lstStyle/>
        <a:p>
          <a:pPr rtl="0"/>
          <a:r>
            <a:rPr lang="it-IT" dirty="0" smtClean="0">
              <a:solidFill>
                <a:schemeClr val="tx1"/>
              </a:solidFill>
            </a:rPr>
            <a:t>d) la creazione del </a:t>
          </a:r>
          <a:r>
            <a:rPr lang="it-IT" b="1" dirty="0" smtClean="0">
              <a:solidFill>
                <a:schemeClr val="tx1"/>
              </a:solidFill>
            </a:rPr>
            <a:t>sistema di categorie </a:t>
          </a:r>
          <a:r>
            <a:rPr lang="it-IT" dirty="0" smtClean="0">
              <a:solidFill>
                <a:schemeClr val="tx1"/>
              </a:solidFill>
            </a:rPr>
            <a:t>per la classificazione.</a:t>
          </a:r>
          <a:endParaRPr lang="it-IT" dirty="0">
            <a:solidFill>
              <a:schemeClr val="tx1"/>
            </a:solidFill>
          </a:endParaRPr>
        </a:p>
      </dgm:t>
    </dgm:pt>
    <dgm:pt modelId="{29F86318-C015-4CE8-A9AD-494EDE59D3CD}" type="parTrans" cxnId="{365AC994-1614-48BA-A391-139E98319820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FE91074B-E83E-4617-8E9A-1BDC7BD0C5A7}" type="sibTrans" cxnId="{365AC994-1614-48BA-A391-139E98319820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BC11359F-A869-4BEE-ACC4-25359848122E}" type="pres">
      <dgm:prSet presAssocID="{594D543D-B5CD-40A4-9833-42CD41C6556D}" presName="matrix" presStyleCnt="0">
        <dgm:presLayoutVars>
          <dgm:chMax val="1"/>
          <dgm:dir/>
          <dgm:resizeHandles val="exact"/>
        </dgm:presLayoutVars>
      </dgm:prSet>
      <dgm:spPr/>
    </dgm:pt>
    <dgm:pt modelId="{153DFE17-BF04-49CB-90D6-34328E77CDF0}" type="pres">
      <dgm:prSet presAssocID="{594D543D-B5CD-40A4-9833-42CD41C6556D}" presName="diamond" presStyleLbl="bgShp" presStyleIdx="0" presStyleCnt="1" custScaleX="140596"/>
      <dgm:spPr/>
    </dgm:pt>
    <dgm:pt modelId="{3AD6A631-637A-4053-AE7E-3C04C1C95663}" type="pres">
      <dgm:prSet presAssocID="{594D543D-B5CD-40A4-9833-42CD41C6556D}" presName="quad1" presStyleLbl="node1" presStyleIdx="0" presStyleCnt="4" custScaleX="107692" custScaleY="105381">
        <dgm:presLayoutVars>
          <dgm:chMax val="0"/>
          <dgm:chPref val="0"/>
          <dgm:bulletEnabled val="1"/>
        </dgm:presLayoutVars>
      </dgm:prSet>
      <dgm:spPr/>
    </dgm:pt>
    <dgm:pt modelId="{E993D543-15E1-4848-8184-894B4AF91824}" type="pres">
      <dgm:prSet presAssocID="{594D543D-B5CD-40A4-9833-42CD41C6556D}" presName="quad2" presStyleLbl="node1" presStyleIdx="1" presStyleCnt="4" custScaleX="116215" custScaleY="10538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2CFF447B-4DEA-45DC-A1D8-DA207370CB48}" type="pres">
      <dgm:prSet presAssocID="{594D543D-B5CD-40A4-9833-42CD41C6556D}" presName="quad3" presStyleLbl="node1" presStyleIdx="2" presStyleCnt="4" custScaleX="107692" custScaleY="105381">
        <dgm:presLayoutVars>
          <dgm:chMax val="0"/>
          <dgm:chPref val="0"/>
          <dgm:bulletEnabled val="1"/>
        </dgm:presLayoutVars>
      </dgm:prSet>
      <dgm:spPr/>
    </dgm:pt>
    <dgm:pt modelId="{B0EF3CCB-46E1-4F29-BAB0-BF155DFC0DD9}" type="pres">
      <dgm:prSet presAssocID="{594D543D-B5CD-40A4-9833-42CD41C6556D}" presName="quad4" presStyleLbl="node1" presStyleIdx="3" presStyleCnt="4" custScaleX="116215" custScaleY="105381">
        <dgm:presLayoutVars>
          <dgm:chMax val="0"/>
          <dgm:chPref val="0"/>
          <dgm:bulletEnabled val="1"/>
        </dgm:presLayoutVars>
      </dgm:prSet>
      <dgm:spPr/>
    </dgm:pt>
  </dgm:ptLst>
  <dgm:cxnLst>
    <dgm:cxn modelId="{C4EAE83F-CD94-4B8B-B06C-EAD7D5512D08}" srcId="{594D543D-B5CD-40A4-9833-42CD41C6556D}" destId="{2115D6C7-6714-49A3-A5C6-6AB793763089}" srcOrd="0" destOrd="0" parTransId="{A05300A7-7F21-4B32-820B-4E9C1993E717}" sibTransId="{6A8FB750-D72E-47EA-B31F-C01AD1F33F5B}"/>
    <dgm:cxn modelId="{299AA170-66EE-4F5B-951D-F82E3D675120}" type="presOf" srcId="{594D543D-B5CD-40A4-9833-42CD41C6556D}" destId="{BC11359F-A869-4BEE-ACC4-25359848122E}" srcOrd="0" destOrd="0" presId="urn:microsoft.com/office/officeart/2005/8/layout/matrix3"/>
    <dgm:cxn modelId="{9B25FA49-132E-428A-9097-751C9DD8356E}" type="presOf" srcId="{C1147D65-3475-4777-AD5B-E86B5872590E}" destId="{B0EF3CCB-46E1-4F29-BAB0-BF155DFC0DD9}" srcOrd="0" destOrd="0" presId="urn:microsoft.com/office/officeart/2005/8/layout/matrix3"/>
    <dgm:cxn modelId="{365AC994-1614-48BA-A391-139E98319820}" srcId="{594D543D-B5CD-40A4-9833-42CD41C6556D}" destId="{C1147D65-3475-4777-AD5B-E86B5872590E}" srcOrd="3" destOrd="0" parTransId="{29F86318-C015-4CE8-A9AD-494EDE59D3CD}" sibTransId="{FE91074B-E83E-4617-8E9A-1BDC7BD0C5A7}"/>
    <dgm:cxn modelId="{27CF8553-4108-4059-8C4E-6AAA6736BCA6}" srcId="{594D543D-B5CD-40A4-9833-42CD41C6556D}" destId="{FB79A243-A27B-4D31-859A-CCA826083F75}" srcOrd="2" destOrd="0" parTransId="{95B7ABBA-BAFA-49F6-BED6-FF33493F3D9D}" sibTransId="{071A240E-3A4B-40C4-9088-29D8BA37D000}"/>
    <dgm:cxn modelId="{35790A04-C755-41BD-B796-0A3C4654756A}" srcId="{594D543D-B5CD-40A4-9833-42CD41C6556D}" destId="{935DFACF-213B-4912-BE0B-755C881F22B7}" srcOrd="1" destOrd="0" parTransId="{041995AD-3ADE-4F58-81A8-7AA0A4D0C6CA}" sibTransId="{D9B0D179-B910-472F-88B4-6A0A3079195C}"/>
    <dgm:cxn modelId="{B623FE9D-31F5-4E70-8E62-BE705ABC44BD}" type="presOf" srcId="{935DFACF-213B-4912-BE0B-755C881F22B7}" destId="{E993D543-15E1-4848-8184-894B4AF91824}" srcOrd="0" destOrd="0" presId="urn:microsoft.com/office/officeart/2005/8/layout/matrix3"/>
    <dgm:cxn modelId="{2577C4D2-C93A-466D-83E7-C48E234CC85E}" type="presOf" srcId="{2115D6C7-6714-49A3-A5C6-6AB793763089}" destId="{3AD6A631-637A-4053-AE7E-3C04C1C95663}" srcOrd="0" destOrd="0" presId="urn:microsoft.com/office/officeart/2005/8/layout/matrix3"/>
    <dgm:cxn modelId="{C6F450FB-BA65-42EF-9266-AB57E1317E54}" type="presOf" srcId="{FB79A243-A27B-4D31-859A-CCA826083F75}" destId="{2CFF447B-4DEA-45DC-A1D8-DA207370CB48}" srcOrd="0" destOrd="0" presId="urn:microsoft.com/office/officeart/2005/8/layout/matrix3"/>
    <dgm:cxn modelId="{ADFB8279-941B-4429-8FF5-DD149E28D12C}" type="presParOf" srcId="{BC11359F-A869-4BEE-ACC4-25359848122E}" destId="{153DFE17-BF04-49CB-90D6-34328E77CDF0}" srcOrd="0" destOrd="0" presId="urn:microsoft.com/office/officeart/2005/8/layout/matrix3"/>
    <dgm:cxn modelId="{51B9C10B-B299-4DE3-8223-016F7EDA7DCB}" type="presParOf" srcId="{BC11359F-A869-4BEE-ACC4-25359848122E}" destId="{3AD6A631-637A-4053-AE7E-3C04C1C95663}" srcOrd="1" destOrd="0" presId="urn:microsoft.com/office/officeart/2005/8/layout/matrix3"/>
    <dgm:cxn modelId="{AC66622C-FD40-4F74-A8A9-F5489964F3CD}" type="presParOf" srcId="{BC11359F-A869-4BEE-ACC4-25359848122E}" destId="{E993D543-15E1-4848-8184-894B4AF91824}" srcOrd="2" destOrd="0" presId="urn:microsoft.com/office/officeart/2005/8/layout/matrix3"/>
    <dgm:cxn modelId="{F9C0A7BD-C6B3-40A0-BA09-1588FE397E7A}" type="presParOf" srcId="{BC11359F-A869-4BEE-ACC4-25359848122E}" destId="{2CFF447B-4DEA-45DC-A1D8-DA207370CB48}" srcOrd="3" destOrd="0" presId="urn:microsoft.com/office/officeart/2005/8/layout/matrix3"/>
    <dgm:cxn modelId="{58257E71-5D9E-4CB1-9192-DF10633E0393}" type="presParOf" srcId="{BC11359F-A869-4BEE-ACC4-25359848122E}" destId="{B0EF3CCB-46E1-4F29-BAB0-BF155DFC0DD9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EF6B5173-7E74-4A48-8498-7428CB233BDE}" type="doc">
      <dgm:prSet loTypeId="urn:microsoft.com/office/officeart/2005/8/layout/vList2" loCatId="list" qsTypeId="urn:microsoft.com/office/officeart/2005/8/quickstyle/3d3" qsCatId="3D" csTypeId="urn:microsoft.com/office/officeart/2005/8/colors/colorful1" csCatId="colorful"/>
      <dgm:spPr/>
      <dgm:t>
        <a:bodyPr/>
        <a:lstStyle/>
        <a:p>
          <a:endParaRPr lang="it-IT"/>
        </a:p>
      </dgm:t>
    </dgm:pt>
    <dgm:pt modelId="{0C7D0BBC-E8BE-4655-8511-97FDCF75C2A1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Unità di classificazione: </a:t>
          </a:r>
          <a:endParaRPr lang="it-IT" b="1">
            <a:solidFill>
              <a:schemeClr val="tx1"/>
            </a:solidFill>
          </a:endParaRPr>
        </a:p>
      </dgm:t>
    </dgm:pt>
    <dgm:pt modelId="{34B2ECB8-4F42-4529-82DC-64767A017DCB}" type="parTrans" cxnId="{DFCE1043-CD00-4961-97C8-E9C2E06A8769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EBB70EDE-7289-45B4-9CF0-27B924BC89AC}" type="sibTrans" cxnId="{DFCE1043-CD00-4961-97C8-E9C2E06A8769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CAED0A5A-BC27-41ED-9502-092E7C5B3B80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elementi significativi ai fini del controllo delle ipotesi formulate (parole, frasi, paragrafi, interi testi etc.).</a:t>
          </a:r>
          <a:endParaRPr lang="it-IT">
            <a:solidFill>
              <a:schemeClr val="tx1"/>
            </a:solidFill>
          </a:endParaRPr>
        </a:p>
      </dgm:t>
    </dgm:pt>
    <dgm:pt modelId="{E61FE8C6-CFA4-4B7A-9BD2-A11CC7132677}" type="parTrans" cxnId="{7C6AFC04-4485-4CF9-8C77-9EFD680FBAF8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F097747C-B471-41B2-A648-D08B406EDDE5}" type="sibTrans" cxnId="{7C6AFC04-4485-4CF9-8C77-9EFD680FBAF8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A1CA14EA-76D1-4661-B83A-A322F011B9D9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Unità di contesto: </a:t>
          </a:r>
          <a:endParaRPr lang="it-IT" b="1">
            <a:solidFill>
              <a:schemeClr val="tx1"/>
            </a:solidFill>
          </a:endParaRPr>
        </a:p>
      </dgm:t>
    </dgm:pt>
    <dgm:pt modelId="{B63EFB27-844B-42E3-980C-46DFDA65C3CD}" type="parTrans" cxnId="{D881F91F-0D05-45E0-9332-90EA7BDB0C38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5E09C686-C881-4009-9529-C719E95E1FAB}" type="sibTrans" cxnId="{D881F91F-0D05-45E0-9332-90EA7BDB0C38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5ADCC510-1EC6-45A1-BE4A-7C9F83FA3578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elementi che attengono al campo di comunicazione che contiene l’elemento più piccolo scelto come unità di classificazione (ad esempio per le parole potranno essere frasi, paragrafi, testi).</a:t>
          </a:r>
          <a:endParaRPr lang="it-IT">
            <a:solidFill>
              <a:schemeClr val="tx1"/>
            </a:solidFill>
          </a:endParaRPr>
        </a:p>
      </dgm:t>
    </dgm:pt>
    <dgm:pt modelId="{0669C9AD-1BF0-40C2-9AF9-23EF30925656}" type="parTrans" cxnId="{0EF10E7E-3C50-4E0B-AEF9-0CEDDF0D5653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F814E2B-B108-4B8C-8256-DA6D36055827}" type="sibTrans" cxnId="{0EF10E7E-3C50-4E0B-AEF9-0CEDDF0D5653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72F89DBB-E6EB-4D51-A216-DE5442B5AA56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Regole per la classificazione:</a:t>
          </a:r>
          <a:endParaRPr lang="it-IT" b="1">
            <a:solidFill>
              <a:schemeClr val="tx1"/>
            </a:solidFill>
          </a:endParaRPr>
        </a:p>
      </dgm:t>
    </dgm:pt>
    <dgm:pt modelId="{CD28DD7C-5A7E-479E-8DEA-4887D4E69CDB}" type="parTrans" cxnId="{7D5D99EA-179C-4A5D-83BC-2CC2A4531599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A15BF14C-12AB-485F-86A4-CBDE2440922B}" type="sibTrans" cxnId="{7D5D99EA-179C-4A5D-83BC-2CC2A4531599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163C085B-0BC0-45B7-9757-AF5D60474A5C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esaustività dell’insieme delle categorie (ogni caso deve poter essere attribuito a una classe), </a:t>
          </a:r>
          <a:endParaRPr lang="it-IT">
            <a:solidFill>
              <a:schemeClr val="tx1"/>
            </a:solidFill>
          </a:endParaRPr>
        </a:p>
      </dgm:t>
    </dgm:pt>
    <dgm:pt modelId="{C726121B-E022-44B1-8110-67D61B39F94E}" type="parTrans" cxnId="{07A510CB-2743-4B0C-A255-C31A3D35F6E2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62D5A410-D67B-4BBB-B4CF-0D2F1380A860}" type="sibTrans" cxnId="{07A510CB-2743-4B0C-A255-C31A3D35F6E2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B757E0D3-618C-40B3-ADF1-0F7182C43FF3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mutua esclusività (ogni unità deve cadere in una e una sola categoria),</a:t>
          </a:r>
          <a:endParaRPr lang="it-IT">
            <a:solidFill>
              <a:schemeClr val="tx1"/>
            </a:solidFill>
          </a:endParaRPr>
        </a:p>
      </dgm:t>
    </dgm:pt>
    <dgm:pt modelId="{139F9D21-75D6-4298-9598-9F3D43A479E2}" type="parTrans" cxnId="{553F81B7-6EE3-4AEE-956A-E1F039D2A6E2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D9BB84CB-9566-428E-83A2-95432202C43C}" type="sibTrans" cxnId="{553F81B7-6EE3-4AEE-956A-E1F039D2A6E2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B8623011-A6C0-413B-B593-7F9E3FFA087F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unicità del </a:t>
          </a:r>
          <a:r>
            <a:rPr lang="it-IT" i="1" smtClean="0">
              <a:solidFill>
                <a:schemeClr val="tx1"/>
              </a:solidFill>
            </a:rPr>
            <a:t>fundamentum divisionis </a:t>
          </a:r>
          <a:r>
            <a:rPr lang="it-IT" smtClean="0">
              <a:solidFill>
                <a:schemeClr val="tx1"/>
              </a:solidFill>
            </a:rPr>
            <a:t>(l’attribuzione deve basarsi su un unico criterio).</a:t>
          </a:r>
          <a:endParaRPr lang="it-IT">
            <a:solidFill>
              <a:schemeClr val="tx1"/>
            </a:solidFill>
          </a:endParaRPr>
        </a:p>
      </dgm:t>
    </dgm:pt>
    <dgm:pt modelId="{B41090A3-ECBC-4347-B81B-FD2B479095BD}" type="parTrans" cxnId="{E630210B-8712-4CFC-A2BE-7F2017B67892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1318457A-D1D9-48C2-9F7C-2BF9C5E39518}" type="sibTrans" cxnId="{E630210B-8712-4CFC-A2BE-7F2017B67892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D0C4D333-7039-4468-84A3-4F25AC007C09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Limiti:</a:t>
          </a:r>
          <a:endParaRPr lang="it-IT" b="1">
            <a:solidFill>
              <a:schemeClr val="tx1"/>
            </a:solidFill>
          </a:endParaRPr>
        </a:p>
      </dgm:t>
    </dgm:pt>
    <dgm:pt modelId="{C370AE71-EEE5-4A09-BA3C-E17113175BF7}" type="parTrans" cxnId="{C6E6474B-DBF5-4DFF-8916-392536C5B0AD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D16A0DE4-7458-4FFD-94E9-DF40F7FE0A14}" type="sibTrans" cxnId="{C6E6474B-DBF5-4DFF-8916-392536C5B0AD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23E9CD4F-5F14-4FBD-886D-8D87A6C22441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le operazioni di codifica sono eseguite in genere da più analisti</a:t>
          </a:r>
          <a:endParaRPr lang="it-IT">
            <a:solidFill>
              <a:schemeClr val="tx1"/>
            </a:solidFill>
          </a:endParaRPr>
        </a:p>
      </dgm:t>
    </dgm:pt>
    <dgm:pt modelId="{D478999A-97E4-465A-9A25-144813A1EAC2}" type="parTrans" cxnId="{36C8A1B6-4507-4591-953A-AFC5A5182ED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F088C55B-1EA8-45DF-B373-0370973D3FC8}" type="sibTrans" cxnId="{36C8A1B6-4507-4591-953A-AFC5A5182ED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FE8A75F3-8A6B-4615-8A08-B2E825BF6155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Possibile risoluzione: </a:t>
          </a:r>
          <a:endParaRPr lang="it-IT" b="1">
            <a:solidFill>
              <a:schemeClr val="tx1"/>
            </a:solidFill>
          </a:endParaRPr>
        </a:p>
      </dgm:t>
    </dgm:pt>
    <dgm:pt modelId="{C546C8E2-8E67-49FF-81E4-94FCEC0A0FF7}" type="parTrans" cxnId="{BB94A3C5-5D60-471F-8B3F-F2C943F67275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04F1AB5A-4046-4FD4-B6CC-A2C81C876E74}" type="sibTrans" cxnId="{BB94A3C5-5D60-471F-8B3F-F2C943F67275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F3AACBF3-E53D-4E1F-890A-1FC7E9B9A48B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analisi automatica dei testi ed analisi delle corrispondenze lessicali.</a:t>
          </a:r>
          <a:endParaRPr lang="it-IT">
            <a:solidFill>
              <a:schemeClr val="tx1"/>
            </a:solidFill>
          </a:endParaRPr>
        </a:p>
      </dgm:t>
    </dgm:pt>
    <dgm:pt modelId="{2591F176-B679-49DE-87BA-0F1B3957BB12}" type="parTrans" cxnId="{79637AB5-7CF4-4B25-B7D4-4E27640B7723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89849E50-7092-4878-8409-E3C885EAC593}" type="sibTrans" cxnId="{79637AB5-7CF4-4B25-B7D4-4E27640B7723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58CBADAC-31E9-434C-A2E7-B8F23E6EE4C3}" type="pres">
      <dgm:prSet presAssocID="{EF6B5173-7E74-4A48-8498-7428CB233BD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CFE8E442-9B83-4D7F-BC8B-2B06C070D21B}" type="pres">
      <dgm:prSet presAssocID="{0C7D0BBC-E8BE-4655-8511-97FDCF75C2A1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A79DF6F-BE31-4F88-BF56-E0667E196A8B}" type="pres">
      <dgm:prSet presAssocID="{0C7D0BBC-E8BE-4655-8511-97FDCF75C2A1}" presName="childText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642C9F34-7624-4CFD-A4DE-7F0C269CE230}" type="pres">
      <dgm:prSet presAssocID="{A1CA14EA-76D1-4661-B83A-A322F011B9D9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1B7F92F1-6E72-4B29-9C15-CA5D62128A29}" type="pres">
      <dgm:prSet presAssocID="{A1CA14EA-76D1-4661-B83A-A322F011B9D9}" presName="childText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BCADEAFA-692E-490E-BFFB-DE1642424BC2}" type="pres">
      <dgm:prSet presAssocID="{72F89DBB-E6EB-4D51-A216-DE5442B5AA56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DCB75824-7EB8-4E93-A120-BE9169A9B007}" type="pres">
      <dgm:prSet presAssocID="{72F89DBB-E6EB-4D51-A216-DE5442B5AA56}" presName="childText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9F1D741D-1381-469A-96FE-5E79A2535375}" type="pres">
      <dgm:prSet presAssocID="{D0C4D333-7039-4468-84A3-4F25AC007C09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279178E7-A241-4C9A-9EDA-5BEECF6B3B98}" type="pres">
      <dgm:prSet presAssocID="{D0C4D333-7039-4468-84A3-4F25AC007C09}" presName="childText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A4EA7280-F634-42DC-9866-43FBD36C3BE0}" type="pres">
      <dgm:prSet presAssocID="{FE8A75F3-8A6B-4615-8A08-B2E825BF6155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3F7D7496-76BF-4A22-83FC-5FAFB1C5137B}" type="pres">
      <dgm:prSet presAssocID="{FE8A75F3-8A6B-4615-8A08-B2E825BF6155}" presName="childText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36C8A1B6-4507-4591-953A-AFC5A5182ED4}" srcId="{D0C4D333-7039-4468-84A3-4F25AC007C09}" destId="{23E9CD4F-5F14-4FBD-886D-8D87A6C22441}" srcOrd="0" destOrd="0" parTransId="{D478999A-97E4-465A-9A25-144813A1EAC2}" sibTransId="{F088C55B-1EA8-45DF-B373-0370973D3FC8}"/>
    <dgm:cxn modelId="{07A510CB-2743-4B0C-A255-C31A3D35F6E2}" srcId="{72F89DBB-E6EB-4D51-A216-DE5442B5AA56}" destId="{163C085B-0BC0-45B7-9757-AF5D60474A5C}" srcOrd="0" destOrd="0" parTransId="{C726121B-E022-44B1-8110-67D61B39F94E}" sibTransId="{62D5A410-D67B-4BBB-B4CF-0D2F1380A860}"/>
    <dgm:cxn modelId="{7507A37B-C1D8-45B1-97A9-860D02C3E896}" type="presOf" srcId="{D0C4D333-7039-4468-84A3-4F25AC007C09}" destId="{9F1D741D-1381-469A-96FE-5E79A2535375}" srcOrd="0" destOrd="0" presId="urn:microsoft.com/office/officeart/2005/8/layout/vList2"/>
    <dgm:cxn modelId="{DFCE1043-CD00-4961-97C8-E9C2E06A8769}" srcId="{EF6B5173-7E74-4A48-8498-7428CB233BDE}" destId="{0C7D0BBC-E8BE-4655-8511-97FDCF75C2A1}" srcOrd="0" destOrd="0" parTransId="{34B2ECB8-4F42-4529-82DC-64767A017DCB}" sibTransId="{EBB70EDE-7289-45B4-9CF0-27B924BC89AC}"/>
    <dgm:cxn modelId="{BB94A3C5-5D60-471F-8B3F-F2C943F67275}" srcId="{EF6B5173-7E74-4A48-8498-7428CB233BDE}" destId="{FE8A75F3-8A6B-4615-8A08-B2E825BF6155}" srcOrd="4" destOrd="0" parTransId="{C546C8E2-8E67-49FF-81E4-94FCEC0A0FF7}" sibTransId="{04F1AB5A-4046-4FD4-B6CC-A2C81C876E74}"/>
    <dgm:cxn modelId="{87642583-9894-4754-AF88-7BF59D50D402}" type="presOf" srcId="{B757E0D3-618C-40B3-ADF1-0F7182C43FF3}" destId="{DCB75824-7EB8-4E93-A120-BE9169A9B007}" srcOrd="0" destOrd="1" presId="urn:microsoft.com/office/officeart/2005/8/layout/vList2"/>
    <dgm:cxn modelId="{9310B4E1-5731-4F4F-AAD8-D2D18E239527}" type="presOf" srcId="{72F89DBB-E6EB-4D51-A216-DE5442B5AA56}" destId="{BCADEAFA-692E-490E-BFFB-DE1642424BC2}" srcOrd="0" destOrd="0" presId="urn:microsoft.com/office/officeart/2005/8/layout/vList2"/>
    <dgm:cxn modelId="{6B60A365-B8AC-4A74-9497-AB965A334621}" type="presOf" srcId="{EF6B5173-7E74-4A48-8498-7428CB233BDE}" destId="{58CBADAC-31E9-434C-A2E7-B8F23E6EE4C3}" srcOrd="0" destOrd="0" presId="urn:microsoft.com/office/officeart/2005/8/layout/vList2"/>
    <dgm:cxn modelId="{7D5D99EA-179C-4A5D-83BC-2CC2A4531599}" srcId="{EF6B5173-7E74-4A48-8498-7428CB233BDE}" destId="{72F89DBB-E6EB-4D51-A216-DE5442B5AA56}" srcOrd="2" destOrd="0" parTransId="{CD28DD7C-5A7E-479E-8DEA-4887D4E69CDB}" sibTransId="{A15BF14C-12AB-485F-86A4-CBDE2440922B}"/>
    <dgm:cxn modelId="{EC305C21-7FCA-4274-9861-F1623355E582}" type="presOf" srcId="{23E9CD4F-5F14-4FBD-886D-8D87A6C22441}" destId="{279178E7-A241-4C9A-9EDA-5BEECF6B3B98}" srcOrd="0" destOrd="0" presId="urn:microsoft.com/office/officeart/2005/8/layout/vList2"/>
    <dgm:cxn modelId="{E630210B-8712-4CFC-A2BE-7F2017B67892}" srcId="{72F89DBB-E6EB-4D51-A216-DE5442B5AA56}" destId="{B8623011-A6C0-413B-B593-7F9E3FFA087F}" srcOrd="2" destOrd="0" parTransId="{B41090A3-ECBC-4347-B81B-FD2B479095BD}" sibTransId="{1318457A-D1D9-48C2-9F7C-2BF9C5E39518}"/>
    <dgm:cxn modelId="{C6E6474B-DBF5-4DFF-8916-392536C5B0AD}" srcId="{EF6B5173-7E74-4A48-8498-7428CB233BDE}" destId="{D0C4D333-7039-4468-84A3-4F25AC007C09}" srcOrd="3" destOrd="0" parTransId="{C370AE71-EEE5-4A09-BA3C-E17113175BF7}" sibTransId="{D16A0DE4-7458-4FFD-94E9-DF40F7FE0A14}"/>
    <dgm:cxn modelId="{D881F91F-0D05-45E0-9332-90EA7BDB0C38}" srcId="{EF6B5173-7E74-4A48-8498-7428CB233BDE}" destId="{A1CA14EA-76D1-4661-B83A-A322F011B9D9}" srcOrd="1" destOrd="0" parTransId="{B63EFB27-844B-42E3-980C-46DFDA65C3CD}" sibTransId="{5E09C686-C881-4009-9529-C719E95E1FAB}"/>
    <dgm:cxn modelId="{BCA03356-C017-4168-AE04-6456C4AA7188}" type="presOf" srcId="{0C7D0BBC-E8BE-4655-8511-97FDCF75C2A1}" destId="{CFE8E442-9B83-4D7F-BC8B-2B06C070D21B}" srcOrd="0" destOrd="0" presId="urn:microsoft.com/office/officeart/2005/8/layout/vList2"/>
    <dgm:cxn modelId="{906719DC-0301-463E-AA9A-8BAFF9F045D7}" type="presOf" srcId="{A1CA14EA-76D1-4661-B83A-A322F011B9D9}" destId="{642C9F34-7624-4CFD-A4DE-7F0C269CE230}" srcOrd="0" destOrd="0" presId="urn:microsoft.com/office/officeart/2005/8/layout/vList2"/>
    <dgm:cxn modelId="{553F81B7-6EE3-4AEE-956A-E1F039D2A6E2}" srcId="{72F89DBB-E6EB-4D51-A216-DE5442B5AA56}" destId="{B757E0D3-618C-40B3-ADF1-0F7182C43FF3}" srcOrd="1" destOrd="0" parTransId="{139F9D21-75D6-4298-9598-9F3D43A479E2}" sibTransId="{D9BB84CB-9566-428E-83A2-95432202C43C}"/>
    <dgm:cxn modelId="{79637AB5-7CF4-4B25-B7D4-4E27640B7723}" srcId="{FE8A75F3-8A6B-4615-8A08-B2E825BF6155}" destId="{F3AACBF3-E53D-4E1F-890A-1FC7E9B9A48B}" srcOrd="0" destOrd="0" parTransId="{2591F176-B679-49DE-87BA-0F1B3957BB12}" sibTransId="{89849E50-7092-4878-8409-E3C885EAC593}"/>
    <dgm:cxn modelId="{7C6AFC04-4485-4CF9-8C77-9EFD680FBAF8}" srcId="{0C7D0BBC-E8BE-4655-8511-97FDCF75C2A1}" destId="{CAED0A5A-BC27-41ED-9502-092E7C5B3B80}" srcOrd="0" destOrd="0" parTransId="{E61FE8C6-CFA4-4B7A-9BD2-A11CC7132677}" sibTransId="{F097747C-B471-41B2-A648-D08B406EDDE5}"/>
    <dgm:cxn modelId="{0EF10E7E-3C50-4E0B-AEF9-0CEDDF0D5653}" srcId="{A1CA14EA-76D1-4661-B83A-A322F011B9D9}" destId="{5ADCC510-1EC6-45A1-BE4A-7C9F83FA3578}" srcOrd="0" destOrd="0" parTransId="{0669C9AD-1BF0-40C2-9AF9-23EF30925656}" sibTransId="{4F814E2B-B108-4B8C-8256-DA6D36055827}"/>
    <dgm:cxn modelId="{11C4A5D8-0E73-4A72-971F-E2A9ECEC2488}" type="presOf" srcId="{FE8A75F3-8A6B-4615-8A08-B2E825BF6155}" destId="{A4EA7280-F634-42DC-9866-43FBD36C3BE0}" srcOrd="0" destOrd="0" presId="urn:microsoft.com/office/officeart/2005/8/layout/vList2"/>
    <dgm:cxn modelId="{01244D8B-2D4A-4E8B-8FC2-1F4B6BE1EC26}" type="presOf" srcId="{B8623011-A6C0-413B-B593-7F9E3FFA087F}" destId="{DCB75824-7EB8-4E93-A120-BE9169A9B007}" srcOrd="0" destOrd="2" presId="urn:microsoft.com/office/officeart/2005/8/layout/vList2"/>
    <dgm:cxn modelId="{708E14C6-1E91-4630-B9F7-65573EA443D0}" type="presOf" srcId="{CAED0A5A-BC27-41ED-9502-092E7C5B3B80}" destId="{5A79DF6F-BE31-4F88-BF56-E0667E196A8B}" srcOrd="0" destOrd="0" presId="urn:microsoft.com/office/officeart/2005/8/layout/vList2"/>
    <dgm:cxn modelId="{4D3BBD99-D44F-461E-8F02-71CCFCDA88AC}" type="presOf" srcId="{5ADCC510-1EC6-45A1-BE4A-7C9F83FA3578}" destId="{1B7F92F1-6E72-4B29-9C15-CA5D62128A29}" srcOrd="0" destOrd="0" presId="urn:microsoft.com/office/officeart/2005/8/layout/vList2"/>
    <dgm:cxn modelId="{635CA148-A884-4812-BB27-C33D0553A54A}" type="presOf" srcId="{F3AACBF3-E53D-4E1F-890A-1FC7E9B9A48B}" destId="{3F7D7496-76BF-4A22-83FC-5FAFB1C5137B}" srcOrd="0" destOrd="0" presId="urn:microsoft.com/office/officeart/2005/8/layout/vList2"/>
    <dgm:cxn modelId="{66F07146-60C4-43AD-A251-1200FC36E401}" type="presOf" srcId="{163C085B-0BC0-45B7-9757-AF5D60474A5C}" destId="{DCB75824-7EB8-4E93-A120-BE9169A9B007}" srcOrd="0" destOrd="0" presId="urn:microsoft.com/office/officeart/2005/8/layout/vList2"/>
    <dgm:cxn modelId="{31F9E138-9BEF-45C8-BD86-29B99578FBB8}" type="presParOf" srcId="{58CBADAC-31E9-434C-A2E7-B8F23E6EE4C3}" destId="{CFE8E442-9B83-4D7F-BC8B-2B06C070D21B}" srcOrd="0" destOrd="0" presId="urn:microsoft.com/office/officeart/2005/8/layout/vList2"/>
    <dgm:cxn modelId="{7B930EE9-4CB6-4FFA-9C95-6C9CFC04898A}" type="presParOf" srcId="{58CBADAC-31E9-434C-A2E7-B8F23E6EE4C3}" destId="{5A79DF6F-BE31-4F88-BF56-E0667E196A8B}" srcOrd="1" destOrd="0" presId="urn:microsoft.com/office/officeart/2005/8/layout/vList2"/>
    <dgm:cxn modelId="{43979028-97F3-4BBF-A9AF-467C0F3998A2}" type="presParOf" srcId="{58CBADAC-31E9-434C-A2E7-B8F23E6EE4C3}" destId="{642C9F34-7624-4CFD-A4DE-7F0C269CE230}" srcOrd="2" destOrd="0" presId="urn:microsoft.com/office/officeart/2005/8/layout/vList2"/>
    <dgm:cxn modelId="{8FEF3C50-93F5-4D26-B1A4-CC4809F51F7E}" type="presParOf" srcId="{58CBADAC-31E9-434C-A2E7-B8F23E6EE4C3}" destId="{1B7F92F1-6E72-4B29-9C15-CA5D62128A29}" srcOrd="3" destOrd="0" presId="urn:microsoft.com/office/officeart/2005/8/layout/vList2"/>
    <dgm:cxn modelId="{7965B67F-EF1A-4D2E-BE0B-577F2B7DF2BD}" type="presParOf" srcId="{58CBADAC-31E9-434C-A2E7-B8F23E6EE4C3}" destId="{BCADEAFA-692E-490E-BFFB-DE1642424BC2}" srcOrd="4" destOrd="0" presId="urn:microsoft.com/office/officeart/2005/8/layout/vList2"/>
    <dgm:cxn modelId="{3C137F4D-5B1D-4520-93DF-4A26C81E434F}" type="presParOf" srcId="{58CBADAC-31E9-434C-A2E7-B8F23E6EE4C3}" destId="{DCB75824-7EB8-4E93-A120-BE9169A9B007}" srcOrd="5" destOrd="0" presId="urn:microsoft.com/office/officeart/2005/8/layout/vList2"/>
    <dgm:cxn modelId="{B9337DB8-B605-4B48-AE49-2C6D9CA0FC76}" type="presParOf" srcId="{58CBADAC-31E9-434C-A2E7-B8F23E6EE4C3}" destId="{9F1D741D-1381-469A-96FE-5E79A2535375}" srcOrd="6" destOrd="0" presId="urn:microsoft.com/office/officeart/2005/8/layout/vList2"/>
    <dgm:cxn modelId="{A95BCE2C-44FF-4FDB-A0CC-8CAB25D0DDD7}" type="presParOf" srcId="{58CBADAC-31E9-434C-A2E7-B8F23E6EE4C3}" destId="{279178E7-A241-4C9A-9EDA-5BEECF6B3B98}" srcOrd="7" destOrd="0" presId="urn:microsoft.com/office/officeart/2005/8/layout/vList2"/>
    <dgm:cxn modelId="{8EF32EB6-8221-40BA-ABF2-D7A684DB4BF0}" type="presParOf" srcId="{58CBADAC-31E9-434C-A2E7-B8F23E6EE4C3}" destId="{A4EA7280-F634-42DC-9866-43FBD36C3BE0}" srcOrd="8" destOrd="0" presId="urn:microsoft.com/office/officeart/2005/8/layout/vList2"/>
    <dgm:cxn modelId="{837FCFD2-6AF5-4FF7-9055-98B027D59E00}" type="presParOf" srcId="{58CBADAC-31E9-434C-A2E7-B8F23E6EE4C3}" destId="{3F7D7496-76BF-4A22-83FC-5FAFB1C5137B}" srcOrd="9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9108BAF5-F1D7-41A5-8B00-9F5D924B9950}" type="doc">
      <dgm:prSet loTypeId="urn:microsoft.com/office/officeart/2005/8/layout/vList2" loCatId="list" qsTypeId="urn:microsoft.com/office/officeart/2005/8/quickstyle/3d3" qsCatId="3D" csTypeId="urn:microsoft.com/office/officeart/2005/8/colors/colorful1" csCatId="colorful"/>
      <dgm:spPr/>
      <dgm:t>
        <a:bodyPr/>
        <a:lstStyle/>
        <a:p>
          <a:endParaRPr lang="it-IT"/>
        </a:p>
      </dgm:t>
    </dgm:pt>
    <dgm:pt modelId="{DE3F0F56-3128-44F8-8C58-44CDBF31B598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Gruppo di studenti della Facoltà di Sociologia della Università di Napoli Federico II</a:t>
          </a:r>
          <a:endParaRPr lang="it-IT" b="1">
            <a:solidFill>
              <a:schemeClr val="tx1"/>
            </a:solidFill>
          </a:endParaRPr>
        </a:p>
      </dgm:t>
    </dgm:pt>
    <dgm:pt modelId="{870DC153-4856-4E42-B490-EE27B5C1B0ED}" type="parTrans" cxnId="{459C0A87-F726-4BBB-BB85-0207107E5D2F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E968D7AA-63EF-4B8F-BBF1-176BAC342C66}" type="sibTrans" cxnId="{459C0A87-F726-4BBB-BB85-0207107E5D2F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772CB25-8398-4931-A050-1DC9D09E2CD6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Obiettivo:</a:t>
          </a:r>
          <a:endParaRPr lang="it-IT" b="1">
            <a:solidFill>
              <a:schemeClr val="tx1"/>
            </a:solidFill>
          </a:endParaRPr>
        </a:p>
      </dgm:t>
    </dgm:pt>
    <dgm:pt modelId="{0F9E1859-41D0-4234-8289-80E997CD3A78}" type="parTrans" cxnId="{5337B23D-FD59-405A-9968-F60D7CF5F881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346F2AD8-1039-40DD-B182-888AD6EA3069}" type="sibTrans" cxnId="{5337B23D-FD59-405A-9968-F60D7CF5F881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67A79977-E520-42FD-8221-E5F969F31DB0}">
      <dgm:prSet custT="1"/>
      <dgm:spPr/>
      <dgm:t>
        <a:bodyPr/>
        <a:lstStyle/>
        <a:p>
          <a:pPr rtl="0"/>
          <a:r>
            <a:rPr lang="it-IT" sz="1200" smtClean="0">
              <a:solidFill>
                <a:schemeClr val="tx1"/>
              </a:solidFill>
            </a:rPr>
            <a:t>Monitoraggio della campagna comunicativa su YouTube dei candidati a Sindaco di Napoli.</a:t>
          </a:r>
          <a:endParaRPr lang="it-IT" sz="1200" dirty="0">
            <a:solidFill>
              <a:schemeClr val="tx1"/>
            </a:solidFill>
          </a:endParaRPr>
        </a:p>
      </dgm:t>
    </dgm:pt>
    <dgm:pt modelId="{41195AB0-0C90-4477-8C16-4AFFE225D4B5}" type="parTrans" cxnId="{8118B18E-B5A4-4AE3-900A-37EEBA2FCB0D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CF9428DE-EF98-43FA-8181-BAA741DDE9EC}" type="sibTrans" cxnId="{8118B18E-B5A4-4AE3-900A-37EEBA2FCB0D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AB1610A3-FE19-4F57-BF81-9E1F8E971D10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Due unità comunicative:</a:t>
          </a:r>
          <a:endParaRPr lang="it-IT" b="1">
            <a:solidFill>
              <a:schemeClr val="tx1"/>
            </a:solidFill>
          </a:endParaRPr>
        </a:p>
      </dgm:t>
    </dgm:pt>
    <dgm:pt modelId="{4EAE9CC4-9054-4B9B-AFF6-50E8A07E5966}" type="parTrans" cxnId="{60F3D8D4-EF3D-44BB-88E2-63820199104C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A70E5023-EDE0-4214-A64D-CD2A71575235}" type="sibTrans" cxnId="{60F3D8D4-EF3D-44BB-88E2-63820199104C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8670BB16-6C47-4163-AE4F-256A522139AA}">
      <dgm:prSet custT="1"/>
      <dgm:spPr/>
      <dgm:t>
        <a:bodyPr/>
        <a:lstStyle/>
        <a:p>
          <a:pPr rtl="0"/>
          <a:r>
            <a:rPr lang="it-IT" sz="1200" smtClean="0">
              <a:solidFill>
                <a:schemeClr val="tx1"/>
              </a:solidFill>
            </a:rPr>
            <a:t>i canali ufficiali YouTube di quattro candidati a sindaco (Lettieri, Morcone, De Magistris e Fico);</a:t>
          </a:r>
          <a:endParaRPr lang="it-IT" sz="1200">
            <a:solidFill>
              <a:schemeClr val="tx1"/>
            </a:solidFill>
          </a:endParaRPr>
        </a:p>
      </dgm:t>
    </dgm:pt>
    <dgm:pt modelId="{C51C8242-4003-4E80-B29F-4A5150244405}" type="parTrans" cxnId="{EF120422-F4BD-4007-9419-41F8C76CF76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37D04E4C-C81A-4726-8558-381B5EC67E47}" type="sibTrans" cxnId="{EF120422-F4BD-4007-9419-41F8C76CF76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C342DE20-A9FF-4EE7-9298-09C24686DF8C}">
      <dgm:prSet custT="1"/>
      <dgm:spPr/>
      <dgm:t>
        <a:bodyPr/>
        <a:lstStyle/>
        <a:p>
          <a:pPr rtl="0"/>
          <a:r>
            <a:rPr lang="it-IT" sz="1200" smtClean="0">
              <a:solidFill>
                <a:schemeClr val="tx1"/>
              </a:solidFill>
            </a:rPr>
            <a:t>i video caricati su questi canali ufficiali.</a:t>
          </a:r>
          <a:endParaRPr lang="it-IT" sz="1200" dirty="0">
            <a:solidFill>
              <a:schemeClr val="tx1"/>
            </a:solidFill>
          </a:endParaRPr>
        </a:p>
      </dgm:t>
    </dgm:pt>
    <dgm:pt modelId="{9DA9CDBB-6AF9-4E81-A39F-083F104E793C}" type="parTrans" cxnId="{9F7A2376-91E0-4F2E-AD4C-F4282E81D257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8EB51BA4-C8BB-41C7-8F3C-BC0CCC7907F5}" type="sibTrans" cxnId="{9F7A2376-91E0-4F2E-AD4C-F4282E81D257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3C072AF7-1306-46D4-9943-556DB3B1C2A0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Criterio di selezione dei candidati a sindaco:</a:t>
          </a:r>
          <a:endParaRPr lang="it-IT" b="1">
            <a:solidFill>
              <a:schemeClr val="tx1"/>
            </a:solidFill>
          </a:endParaRPr>
        </a:p>
      </dgm:t>
    </dgm:pt>
    <dgm:pt modelId="{6F856302-DDCE-4DE5-9E9B-D1D48626E708}" type="parTrans" cxnId="{CA10F2AF-FEDA-4BD3-807E-5AC50D0F17C3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3E451BEB-A7DB-456F-ADCF-E13AD57D854F}" type="sibTrans" cxnId="{CA10F2AF-FEDA-4BD3-807E-5AC50D0F17C3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CF7E8F4-5C0B-4E8D-B4AE-183AF4799EDB}">
      <dgm:prSet custT="1"/>
      <dgm:spPr/>
      <dgm:t>
        <a:bodyPr/>
        <a:lstStyle/>
        <a:p>
          <a:pPr rtl="0"/>
          <a:r>
            <a:rPr lang="it-IT" sz="1200" smtClean="0">
              <a:solidFill>
                <a:schemeClr val="tx1"/>
              </a:solidFill>
            </a:rPr>
            <a:t>intenzioni di voto rilevate nella fase di pre-campagna elettorale dall’istituto di sondaggi SWG7.</a:t>
          </a:r>
          <a:endParaRPr lang="it-IT" sz="1200">
            <a:solidFill>
              <a:schemeClr val="tx1"/>
            </a:solidFill>
          </a:endParaRPr>
        </a:p>
      </dgm:t>
    </dgm:pt>
    <dgm:pt modelId="{2159F9AE-AB1B-4606-92B4-11AF8AFAE76A}" type="parTrans" cxnId="{70BDB8BE-E589-4FF5-82DF-0BE883760F1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69FC9D99-8FE8-4534-BE23-E3D95053ECEB}" type="sibTrans" cxnId="{70BDB8BE-E589-4FF5-82DF-0BE883760F1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024BC9D4-EA7C-4BCC-98D4-28628FA0D663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Critero di selezione dei video: </a:t>
          </a:r>
          <a:endParaRPr lang="it-IT" b="1">
            <a:solidFill>
              <a:schemeClr val="tx1"/>
            </a:solidFill>
          </a:endParaRPr>
        </a:p>
      </dgm:t>
    </dgm:pt>
    <dgm:pt modelId="{3E87E29F-B6A4-4AEF-BA29-61AD66588594}" type="parTrans" cxnId="{378D0B9F-E870-4BFE-925D-46226F281020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BB0544FA-360D-4CA1-AD15-A8E7180DEDFF}" type="sibTrans" cxnId="{378D0B9F-E870-4BFE-925D-46226F281020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84A2003A-8F5E-45AE-B616-0497D13E4477}">
      <dgm:prSet custT="1"/>
      <dgm:spPr/>
      <dgm:t>
        <a:bodyPr/>
        <a:lstStyle/>
        <a:p>
          <a:pPr rtl="0"/>
          <a:r>
            <a:rPr lang="it-IT" sz="1200" smtClean="0">
              <a:solidFill>
                <a:schemeClr val="tx1"/>
              </a:solidFill>
            </a:rPr>
            <a:t>data di pubblicazione.</a:t>
          </a:r>
          <a:endParaRPr lang="it-IT" sz="1200">
            <a:solidFill>
              <a:schemeClr val="tx1"/>
            </a:solidFill>
          </a:endParaRPr>
        </a:p>
      </dgm:t>
    </dgm:pt>
    <dgm:pt modelId="{74C6C9F5-6902-4057-B3CA-8E7F04AAF458}" type="parTrans" cxnId="{EDB7F0C3-7F46-4C03-832C-B13A91CF8640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846C0FC-9219-43EF-930A-9EC5BFC4E20A}" type="sibTrans" cxnId="{EDB7F0C3-7F46-4C03-832C-B13A91CF8640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6BCC14C6-527A-4AE4-B7EC-C2928EE62297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Unità di classificazione per i canali: </a:t>
          </a:r>
          <a:endParaRPr lang="it-IT" b="1">
            <a:solidFill>
              <a:schemeClr val="tx1"/>
            </a:solidFill>
          </a:endParaRPr>
        </a:p>
      </dgm:t>
    </dgm:pt>
    <dgm:pt modelId="{D095B94A-DC3E-41C4-B72E-625012331CE7}" type="parTrans" cxnId="{5376F86C-8C53-4DEE-9F01-9064E6F4494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98D32D35-7DFA-4EBD-9F94-24F1ABB02179}" type="sibTrans" cxnId="{5376F86C-8C53-4DEE-9F01-9064E6F4494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D5D62026-F197-45BF-B0AE-D782E924D8E2}">
      <dgm:prSet custT="1"/>
      <dgm:spPr/>
      <dgm:t>
        <a:bodyPr/>
        <a:lstStyle/>
        <a:p>
          <a:pPr rtl="0"/>
          <a:r>
            <a:rPr lang="it-IT" sz="1200" smtClean="0">
              <a:solidFill>
                <a:schemeClr val="tx1"/>
              </a:solidFill>
            </a:rPr>
            <a:t>caratteristiche generali, struttura e alla grafica, impostazioni del profilo e </a:t>
          </a:r>
          <a:r>
            <a:rPr lang="it-IT" sz="1200" i="1" smtClean="0">
              <a:solidFill>
                <a:schemeClr val="tx1"/>
              </a:solidFill>
            </a:rPr>
            <a:t>feedback </a:t>
          </a:r>
          <a:r>
            <a:rPr lang="it-IT" sz="1200" smtClean="0">
              <a:solidFill>
                <a:schemeClr val="tx1"/>
              </a:solidFill>
            </a:rPr>
            <a:t>degli utenti.</a:t>
          </a:r>
          <a:endParaRPr lang="it-IT" sz="1200">
            <a:solidFill>
              <a:schemeClr val="tx1"/>
            </a:solidFill>
          </a:endParaRPr>
        </a:p>
      </dgm:t>
    </dgm:pt>
    <dgm:pt modelId="{04A893B9-3BDB-4FE9-A686-E668A7C46F88}" type="parTrans" cxnId="{02F82551-2665-4741-998C-B32315226E8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148D9D2D-576E-45AA-B2DA-CF8B1031D298}" type="sibTrans" cxnId="{02F82551-2665-4741-998C-B32315226E8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F4DADE07-CB29-4ACC-ADEA-4A519126C009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Unità di classificazione per i video: </a:t>
          </a:r>
          <a:endParaRPr lang="it-IT" b="1">
            <a:solidFill>
              <a:schemeClr val="tx1"/>
            </a:solidFill>
          </a:endParaRPr>
        </a:p>
      </dgm:t>
    </dgm:pt>
    <dgm:pt modelId="{14757E9E-7E6C-46C3-85A6-C5C33730EFD8}" type="parTrans" cxnId="{7359851F-0142-4EC4-9370-FA47F4B05A78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219E719F-6BBF-48BA-88E3-DDAE9251BC15}" type="sibTrans" cxnId="{7359851F-0142-4EC4-9370-FA47F4B05A78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A8EDF479-CDD2-4FD6-A204-F16122F125D0}">
      <dgm:prSet custT="1"/>
      <dgm:spPr/>
      <dgm:t>
        <a:bodyPr/>
        <a:lstStyle/>
        <a:p>
          <a:pPr rtl="0"/>
          <a:r>
            <a:rPr lang="it-IT" sz="1200" smtClean="0">
              <a:solidFill>
                <a:schemeClr val="tx1"/>
              </a:solidFill>
            </a:rPr>
            <a:t>Caratteristiche generali, statistiche video, partecipazione degli utenti, caratteristiche tecniche, stile video, persone interagenti nel video, contenuto video, comunicazione verbale, comunicazione non verbale.</a:t>
          </a:r>
          <a:endParaRPr lang="it-IT" sz="1200">
            <a:solidFill>
              <a:schemeClr val="tx1"/>
            </a:solidFill>
          </a:endParaRPr>
        </a:p>
      </dgm:t>
    </dgm:pt>
    <dgm:pt modelId="{E125F0FF-3719-45F3-9246-ECDD99E779D1}" type="parTrans" cxnId="{56EA9F2D-B9CD-4CC3-9376-E002E9C960F3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0D4CFA2E-49DA-4BBE-816F-F9A3C3CB25B7}" type="sibTrans" cxnId="{56EA9F2D-B9CD-4CC3-9376-E002E9C960F3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27FF4A62-21E4-4011-AF08-4412ACC94B95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Unità di contesto: </a:t>
          </a:r>
          <a:endParaRPr lang="it-IT" b="1">
            <a:solidFill>
              <a:schemeClr val="tx1"/>
            </a:solidFill>
          </a:endParaRPr>
        </a:p>
      </dgm:t>
    </dgm:pt>
    <dgm:pt modelId="{2FDB9BC6-0693-48AD-891C-83AF31219D14}" type="parTrans" cxnId="{2D7AE5C3-2567-4F3D-92F4-F2B36B435A4C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863AE7DC-4542-46BD-9AFB-9982F8A4C8A9}" type="sibTrans" cxnId="{2D7AE5C3-2567-4F3D-92F4-F2B36B435A4C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F08578A2-8777-4DDE-812F-FD3C305696AE}">
      <dgm:prSet custT="1"/>
      <dgm:spPr/>
      <dgm:t>
        <a:bodyPr/>
        <a:lstStyle/>
        <a:p>
          <a:pPr rtl="0"/>
          <a:r>
            <a:rPr lang="it-IT" sz="1200" smtClean="0">
              <a:solidFill>
                <a:schemeClr val="tx1"/>
              </a:solidFill>
            </a:rPr>
            <a:t>web 2.0.</a:t>
          </a:r>
          <a:endParaRPr lang="it-IT" sz="1200">
            <a:solidFill>
              <a:schemeClr val="tx1"/>
            </a:solidFill>
          </a:endParaRPr>
        </a:p>
      </dgm:t>
    </dgm:pt>
    <dgm:pt modelId="{10CF95D7-5C47-4B64-B5C9-4914727E11E0}" type="parTrans" cxnId="{65964C26-4FB3-4AC6-BBCF-1824DD6FF5B7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96AE7DF8-8D18-4B0F-AAAB-7E13F6384B48}" type="sibTrans" cxnId="{65964C26-4FB3-4AC6-BBCF-1824DD6FF5B7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CF472AD7-3B16-4BB7-B262-6A8F2B98E97D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Due distinte schede di rilevazione, una per ciascuna unità comunicativa.</a:t>
          </a:r>
          <a:endParaRPr lang="it-IT" b="1">
            <a:solidFill>
              <a:schemeClr val="tx1"/>
            </a:solidFill>
          </a:endParaRPr>
        </a:p>
      </dgm:t>
    </dgm:pt>
    <dgm:pt modelId="{AE6A79C8-2A44-41D8-A5CF-2F0119BD8CF1}" type="parTrans" cxnId="{0103C514-BA02-49C8-8FBE-43013111AD16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81D424B1-CEC8-40F5-A551-2D7FA5931818}" type="sibTrans" cxnId="{0103C514-BA02-49C8-8FBE-43013111AD16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A028C944-3980-43A0-8499-CF9D77F1324F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Risultati emersi: </a:t>
          </a:r>
          <a:endParaRPr lang="it-IT" b="1">
            <a:solidFill>
              <a:schemeClr val="tx1"/>
            </a:solidFill>
          </a:endParaRPr>
        </a:p>
      </dgm:t>
    </dgm:pt>
    <dgm:pt modelId="{9DE1B09E-E0C6-4B86-9FEA-E6BB82B50DA0}" type="parTrans" cxnId="{E11F51C0-9E70-44AE-BAC1-22B529AA421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03768562-9515-4F06-88F4-0EA2ADD101CC}" type="sibTrans" cxnId="{E11F51C0-9E70-44AE-BAC1-22B529AA421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93BC60F0-9CA9-4099-A36F-3C6889F04FC9}">
      <dgm:prSet custT="1"/>
      <dgm:spPr/>
      <dgm:t>
        <a:bodyPr/>
        <a:lstStyle/>
        <a:p>
          <a:pPr rtl="0"/>
          <a:r>
            <a:rPr lang="it-IT" sz="1200" smtClean="0">
              <a:solidFill>
                <a:schemeClr val="tx1"/>
              </a:solidFill>
            </a:rPr>
            <a:t>definizione dei  differenti stili di comunicazione politica dei candidati e loro profili di utilizzo della piattaforma web; i candidati a sindaco abbiano faticato a capire le nuove dinamiche di relazione con gli utenti della rete, e abbiano piuttosto trasferito la vecchia logica delle comunicazioni di massa su nuovi media.</a:t>
          </a:r>
          <a:endParaRPr lang="it-IT" sz="1200">
            <a:solidFill>
              <a:schemeClr val="tx1"/>
            </a:solidFill>
          </a:endParaRPr>
        </a:p>
      </dgm:t>
    </dgm:pt>
    <dgm:pt modelId="{94B66E34-028C-4D83-AF6A-A88A21058CA7}" type="parTrans" cxnId="{9D00D944-916F-45C1-9447-34EBD16D689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1F048E8D-C4AD-4D6B-9F88-7B2C23C771DD}" type="sibTrans" cxnId="{9D00D944-916F-45C1-9447-34EBD16D689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8F2E5678-815D-49C5-AFEA-13E278ABD948}" type="pres">
      <dgm:prSet presAssocID="{9108BAF5-F1D7-41A5-8B00-9F5D924B995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2292A666-8D15-4337-9B08-62DD87858290}" type="pres">
      <dgm:prSet presAssocID="{DE3F0F56-3128-44F8-8C58-44CDBF31B598}" presName="parentText" presStyleLbl="node1" presStyleIdx="0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AFCAC0D8-AD22-44CF-99C1-F79BCBCAA4CB}" type="pres">
      <dgm:prSet presAssocID="{E968D7AA-63EF-4B8F-BBF1-176BAC342C66}" presName="spacer" presStyleCnt="0"/>
      <dgm:spPr/>
      <dgm:t>
        <a:bodyPr/>
        <a:lstStyle/>
        <a:p>
          <a:endParaRPr lang="it-IT"/>
        </a:p>
      </dgm:t>
    </dgm:pt>
    <dgm:pt modelId="{48166506-92E8-4D33-9C80-6DBE9205D416}" type="pres">
      <dgm:prSet presAssocID="{4772CB25-8398-4931-A050-1DC9D09E2CD6}" presName="parentText" presStyleLbl="node1" presStyleIdx="1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BF7B90E6-3796-4764-BAAD-8DC1C17D58B8}" type="pres">
      <dgm:prSet presAssocID="{4772CB25-8398-4931-A050-1DC9D09E2CD6}" presName="childText" presStyleLbl="revTx" presStyleIdx="0" presStyleCnt="8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DAB4E6DE-F87D-4822-B1FA-253F24002685}" type="pres">
      <dgm:prSet presAssocID="{AB1610A3-FE19-4F57-BF81-9E1F8E971D10}" presName="parentText" presStyleLbl="node1" presStyleIdx="2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2C74B872-596F-452F-96E6-63AAF2886694}" type="pres">
      <dgm:prSet presAssocID="{AB1610A3-FE19-4F57-BF81-9E1F8E971D10}" presName="childText" presStyleLbl="revTx" presStyleIdx="1" presStyleCnt="8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9F6EF7A-4581-4518-B959-CABB973A2708}" type="pres">
      <dgm:prSet presAssocID="{3C072AF7-1306-46D4-9943-556DB3B1C2A0}" presName="parentText" presStyleLbl="node1" presStyleIdx="3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A9028465-EDE6-4CAF-950C-58D5E18E3C99}" type="pres">
      <dgm:prSet presAssocID="{3C072AF7-1306-46D4-9943-556DB3B1C2A0}" presName="childText" presStyleLbl="revTx" presStyleIdx="2" presStyleCnt="8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34BFC0D-DBA2-4074-BE22-E75C0B8B8367}" type="pres">
      <dgm:prSet presAssocID="{024BC9D4-EA7C-4BCC-98D4-28628FA0D663}" presName="parentText" presStyleLbl="node1" presStyleIdx="4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11BD326-B12E-4AAF-A3C4-1CFBB79A7D84}" type="pres">
      <dgm:prSet presAssocID="{024BC9D4-EA7C-4BCC-98D4-28628FA0D663}" presName="childText" presStyleLbl="revTx" presStyleIdx="3" presStyleCnt="8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3F343ED1-C84A-417E-8566-59E382C62DF7}" type="pres">
      <dgm:prSet presAssocID="{6BCC14C6-527A-4AE4-B7EC-C2928EE62297}" presName="parentText" presStyleLbl="node1" presStyleIdx="5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D7306409-FADB-4E4D-8EE6-008E76647A59}" type="pres">
      <dgm:prSet presAssocID="{6BCC14C6-527A-4AE4-B7EC-C2928EE62297}" presName="childText" presStyleLbl="revTx" presStyleIdx="4" presStyleCnt="8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22DD8ECF-2A3D-4EE5-B2D7-CCCCA716C550}" type="pres">
      <dgm:prSet presAssocID="{F4DADE07-CB29-4ACC-ADEA-4A519126C009}" presName="parentText" presStyleLbl="node1" presStyleIdx="6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5714B62-13BF-4462-B602-39C9794F8F4F}" type="pres">
      <dgm:prSet presAssocID="{F4DADE07-CB29-4ACC-ADEA-4A519126C009}" presName="childText" presStyleLbl="revTx" presStyleIdx="5" presStyleCnt="8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DB4F7668-5ABB-419E-A5DB-BD828CB286B5}" type="pres">
      <dgm:prSet presAssocID="{27FF4A62-21E4-4011-AF08-4412ACC94B95}" presName="parentText" presStyleLbl="node1" presStyleIdx="7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7132CB16-311B-4A06-873A-B96760807F92}" type="pres">
      <dgm:prSet presAssocID="{27FF4A62-21E4-4011-AF08-4412ACC94B95}" presName="childText" presStyleLbl="revTx" presStyleIdx="6" presStyleCnt="8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EC7A60F8-AABA-4947-879D-B0539F7BC61C}" type="pres">
      <dgm:prSet presAssocID="{CF472AD7-3B16-4BB7-B262-6A8F2B98E97D}" presName="parentText" presStyleLbl="node1" presStyleIdx="8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D15D89AA-C1E9-4AC9-BC0D-F095A571B601}" type="pres">
      <dgm:prSet presAssocID="{81D424B1-CEC8-40F5-A551-2D7FA5931818}" presName="spacer" presStyleCnt="0"/>
      <dgm:spPr/>
      <dgm:t>
        <a:bodyPr/>
        <a:lstStyle/>
        <a:p>
          <a:endParaRPr lang="it-IT"/>
        </a:p>
      </dgm:t>
    </dgm:pt>
    <dgm:pt modelId="{CBCC1CC0-1A1E-4372-A773-8DE804A508ED}" type="pres">
      <dgm:prSet presAssocID="{A028C944-3980-43A0-8499-CF9D77F1324F}" presName="parentText" presStyleLbl="node1" presStyleIdx="9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A17ABA5E-B5BE-4ABD-8200-A7FE406844CA}" type="pres">
      <dgm:prSet presAssocID="{A028C944-3980-43A0-8499-CF9D77F1324F}" presName="childText" presStyleLbl="revTx" presStyleIdx="7" presStyleCnt="8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9945EC53-00F2-402C-9B12-AE7107571B1E}" type="presOf" srcId="{3C072AF7-1306-46D4-9943-556DB3B1C2A0}" destId="{C9F6EF7A-4581-4518-B959-CABB973A2708}" srcOrd="0" destOrd="0" presId="urn:microsoft.com/office/officeart/2005/8/layout/vList2"/>
    <dgm:cxn modelId="{60F3D8D4-EF3D-44BB-88E2-63820199104C}" srcId="{9108BAF5-F1D7-41A5-8B00-9F5D924B9950}" destId="{AB1610A3-FE19-4F57-BF81-9E1F8E971D10}" srcOrd="2" destOrd="0" parTransId="{4EAE9CC4-9054-4B9B-AFF6-50E8A07E5966}" sibTransId="{A70E5023-EDE0-4214-A64D-CD2A71575235}"/>
    <dgm:cxn modelId="{6A2CDC92-EE0D-4E6A-A386-D1769FE7DFB9}" type="presOf" srcId="{D5D62026-F197-45BF-B0AE-D782E924D8E2}" destId="{D7306409-FADB-4E4D-8EE6-008E76647A59}" srcOrd="0" destOrd="0" presId="urn:microsoft.com/office/officeart/2005/8/layout/vList2"/>
    <dgm:cxn modelId="{FD00BEFC-27CB-41AB-8C25-B0599D2CABB9}" type="presOf" srcId="{F08578A2-8777-4DDE-812F-FD3C305696AE}" destId="{7132CB16-311B-4A06-873A-B96760807F92}" srcOrd="0" destOrd="0" presId="urn:microsoft.com/office/officeart/2005/8/layout/vList2"/>
    <dgm:cxn modelId="{2D7AE5C3-2567-4F3D-92F4-F2B36B435A4C}" srcId="{9108BAF5-F1D7-41A5-8B00-9F5D924B9950}" destId="{27FF4A62-21E4-4011-AF08-4412ACC94B95}" srcOrd="7" destOrd="0" parTransId="{2FDB9BC6-0693-48AD-891C-83AF31219D14}" sibTransId="{863AE7DC-4542-46BD-9AFB-9982F8A4C8A9}"/>
    <dgm:cxn modelId="{C6422FB3-50BD-4B7A-8F8A-05E09BDAA08B}" type="presOf" srcId="{9108BAF5-F1D7-41A5-8B00-9F5D924B9950}" destId="{8F2E5678-815D-49C5-AFEA-13E278ABD948}" srcOrd="0" destOrd="0" presId="urn:microsoft.com/office/officeart/2005/8/layout/vList2"/>
    <dgm:cxn modelId="{758DB906-6921-4C6E-94D1-FEF9428EF7BB}" type="presOf" srcId="{A8EDF479-CDD2-4FD6-A204-F16122F125D0}" destId="{C5714B62-13BF-4462-B602-39C9794F8F4F}" srcOrd="0" destOrd="0" presId="urn:microsoft.com/office/officeart/2005/8/layout/vList2"/>
    <dgm:cxn modelId="{0103C514-BA02-49C8-8FBE-43013111AD16}" srcId="{9108BAF5-F1D7-41A5-8B00-9F5D924B9950}" destId="{CF472AD7-3B16-4BB7-B262-6A8F2B98E97D}" srcOrd="8" destOrd="0" parTransId="{AE6A79C8-2A44-41D8-A5CF-2F0119BD8CF1}" sibTransId="{81D424B1-CEC8-40F5-A551-2D7FA5931818}"/>
    <dgm:cxn modelId="{8118B18E-B5A4-4AE3-900A-37EEBA2FCB0D}" srcId="{4772CB25-8398-4931-A050-1DC9D09E2CD6}" destId="{67A79977-E520-42FD-8221-E5F969F31DB0}" srcOrd="0" destOrd="0" parTransId="{41195AB0-0C90-4477-8C16-4AFFE225D4B5}" sibTransId="{CF9428DE-EF98-43FA-8181-BAA741DDE9EC}"/>
    <dgm:cxn modelId="{5337B23D-FD59-405A-9968-F60D7CF5F881}" srcId="{9108BAF5-F1D7-41A5-8B00-9F5D924B9950}" destId="{4772CB25-8398-4931-A050-1DC9D09E2CD6}" srcOrd="1" destOrd="0" parTransId="{0F9E1859-41D0-4234-8289-80E997CD3A78}" sibTransId="{346F2AD8-1039-40DD-B182-888AD6EA3069}"/>
    <dgm:cxn modelId="{378D0B9F-E870-4BFE-925D-46226F281020}" srcId="{9108BAF5-F1D7-41A5-8B00-9F5D924B9950}" destId="{024BC9D4-EA7C-4BCC-98D4-28628FA0D663}" srcOrd="4" destOrd="0" parTransId="{3E87E29F-B6A4-4AEF-BA29-61AD66588594}" sibTransId="{BB0544FA-360D-4CA1-AD15-A8E7180DEDFF}"/>
    <dgm:cxn modelId="{9D00D944-916F-45C1-9447-34EBD16D6894}" srcId="{A028C944-3980-43A0-8499-CF9D77F1324F}" destId="{93BC60F0-9CA9-4099-A36F-3C6889F04FC9}" srcOrd="0" destOrd="0" parTransId="{94B66E34-028C-4D83-AF6A-A88A21058CA7}" sibTransId="{1F048E8D-C4AD-4D6B-9F88-7B2C23C771DD}"/>
    <dgm:cxn modelId="{9F7A2376-91E0-4F2E-AD4C-F4282E81D257}" srcId="{AB1610A3-FE19-4F57-BF81-9E1F8E971D10}" destId="{C342DE20-A9FF-4EE7-9298-09C24686DF8C}" srcOrd="1" destOrd="0" parTransId="{9DA9CDBB-6AF9-4E81-A39F-083F104E793C}" sibTransId="{8EB51BA4-C8BB-41C7-8F3C-BC0CCC7907F5}"/>
    <dgm:cxn modelId="{4BA33BC8-1EFB-4AB6-B65D-406406692063}" type="presOf" srcId="{4CF7E8F4-5C0B-4E8D-B4AE-183AF4799EDB}" destId="{A9028465-EDE6-4CAF-950C-58D5E18E3C99}" srcOrd="0" destOrd="0" presId="urn:microsoft.com/office/officeart/2005/8/layout/vList2"/>
    <dgm:cxn modelId="{EF120422-F4BD-4007-9419-41F8C76CF764}" srcId="{AB1610A3-FE19-4F57-BF81-9E1F8E971D10}" destId="{8670BB16-6C47-4163-AE4F-256A522139AA}" srcOrd="0" destOrd="0" parTransId="{C51C8242-4003-4E80-B29F-4A5150244405}" sibTransId="{37D04E4C-C81A-4726-8558-381B5EC67E47}"/>
    <dgm:cxn modelId="{65964C26-4FB3-4AC6-BBCF-1824DD6FF5B7}" srcId="{27FF4A62-21E4-4011-AF08-4412ACC94B95}" destId="{F08578A2-8777-4DDE-812F-FD3C305696AE}" srcOrd="0" destOrd="0" parTransId="{10CF95D7-5C47-4B64-B5C9-4914727E11E0}" sibTransId="{96AE7DF8-8D18-4B0F-AAAB-7E13F6384B48}"/>
    <dgm:cxn modelId="{EDB7F0C3-7F46-4C03-832C-B13A91CF8640}" srcId="{024BC9D4-EA7C-4BCC-98D4-28628FA0D663}" destId="{84A2003A-8F5E-45AE-B616-0497D13E4477}" srcOrd="0" destOrd="0" parTransId="{74C6C9F5-6902-4057-B3CA-8E7F04AAF458}" sibTransId="{4846C0FC-9219-43EF-930A-9EC5BFC4E20A}"/>
    <dgm:cxn modelId="{70BDB8BE-E589-4FF5-82DF-0BE883760F14}" srcId="{3C072AF7-1306-46D4-9943-556DB3B1C2A0}" destId="{4CF7E8F4-5C0B-4E8D-B4AE-183AF4799EDB}" srcOrd="0" destOrd="0" parTransId="{2159F9AE-AB1B-4606-92B4-11AF8AFAE76A}" sibTransId="{69FC9D99-8FE8-4534-BE23-E3D95053ECEB}"/>
    <dgm:cxn modelId="{8C205356-F801-4D34-AAAE-4B710A83C63F}" type="presOf" srcId="{27FF4A62-21E4-4011-AF08-4412ACC94B95}" destId="{DB4F7668-5ABB-419E-A5DB-BD828CB286B5}" srcOrd="0" destOrd="0" presId="urn:microsoft.com/office/officeart/2005/8/layout/vList2"/>
    <dgm:cxn modelId="{E64EAF88-55FB-4DDA-ABB8-29913E62A2DC}" type="presOf" srcId="{6BCC14C6-527A-4AE4-B7EC-C2928EE62297}" destId="{3F343ED1-C84A-417E-8566-59E382C62DF7}" srcOrd="0" destOrd="0" presId="urn:microsoft.com/office/officeart/2005/8/layout/vList2"/>
    <dgm:cxn modelId="{0F0D72B8-FC41-4BAA-B093-BF2A4A0B4BD9}" type="presOf" srcId="{8670BB16-6C47-4163-AE4F-256A522139AA}" destId="{2C74B872-596F-452F-96E6-63AAF2886694}" srcOrd="0" destOrd="0" presId="urn:microsoft.com/office/officeart/2005/8/layout/vList2"/>
    <dgm:cxn modelId="{9BF174DD-A8E1-4D93-894B-755DA58887AC}" type="presOf" srcId="{DE3F0F56-3128-44F8-8C58-44CDBF31B598}" destId="{2292A666-8D15-4337-9B08-62DD87858290}" srcOrd="0" destOrd="0" presId="urn:microsoft.com/office/officeart/2005/8/layout/vList2"/>
    <dgm:cxn modelId="{5376F86C-8C53-4DEE-9F01-9064E6F4494E}" srcId="{9108BAF5-F1D7-41A5-8B00-9F5D924B9950}" destId="{6BCC14C6-527A-4AE4-B7EC-C2928EE62297}" srcOrd="5" destOrd="0" parTransId="{D095B94A-DC3E-41C4-B72E-625012331CE7}" sibTransId="{98D32D35-7DFA-4EBD-9F94-24F1ABB02179}"/>
    <dgm:cxn modelId="{462D225F-07EC-4589-8E2A-D164FF5BF60B}" type="presOf" srcId="{93BC60F0-9CA9-4099-A36F-3C6889F04FC9}" destId="{A17ABA5E-B5BE-4ABD-8200-A7FE406844CA}" srcOrd="0" destOrd="0" presId="urn:microsoft.com/office/officeart/2005/8/layout/vList2"/>
    <dgm:cxn modelId="{547E7B0C-5235-42BB-894C-1F25E37331A2}" type="presOf" srcId="{CF472AD7-3B16-4BB7-B262-6A8F2B98E97D}" destId="{EC7A60F8-AABA-4947-879D-B0539F7BC61C}" srcOrd="0" destOrd="0" presId="urn:microsoft.com/office/officeart/2005/8/layout/vList2"/>
    <dgm:cxn modelId="{A80AC204-C059-4CD8-BF31-67D96D63023A}" type="presOf" srcId="{4772CB25-8398-4931-A050-1DC9D09E2CD6}" destId="{48166506-92E8-4D33-9C80-6DBE9205D416}" srcOrd="0" destOrd="0" presId="urn:microsoft.com/office/officeart/2005/8/layout/vList2"/>
    <dgm:cxn modelId="{7359851F-0142-4EC4-9370-FA47F4B05A78}" srcId="{9108BAF5-F1D7-41A5-8B00-9F5D924B9950}" destId="{F4DADE07-CB29-4ACC-ADEA-4A519126C009}" srcOrd="6" destOrd="0" parTransId="{14757E9E-7E6C-46C3-85A6-C5C33730EFD8}" sibTransId="{219E719F-6BBF-48BA-88E3-DDAE9251BC15}"/>
    <dgm:cxn modelId="{E11F51C0-9E70-44AE-BAC1-22B529AA4214}" srcId="{9108BAF5-F1D7-41A5-8B00-9F5D924B9950}" destId="{A028C944-3980-43A0-8499-CF9D77F1324F}" srcOrd="9" destOrd="0" parTransId="{9DE1B09E-E0C6-4B86-9FEA-E6BB82B50DA0}" sibTransId="{03768562-9515-4F06-88F4-0EA2ADD101CC}"/>
    <dgm:cxn modelId="{CA10F2AF-FEDA-4BD3-807E-5AC50D0F17C3}" srcId="{9108BAF5-F1D7-41A5-8B00-9F5D924B9950}" destId="{3C072AF7-1306-46D4-9943-556DB3B1C2A0}" srcOrd="3" destOrd="0" parTransId="{6F856302-DDCE-4DE5-9E9B-D1D48626E708}" sibTransId="{3E451BEB-A7DB-456F-ADCF-E13AD57D854F}"/>
    <dgm:cxn modelId="{459C0A87-F726-4BBB-BB85-0207107E5D2F}" srcId="{9108BAF5-F1D7-41A5-8B00-9F5D924B9950}" destId="{DE3F0F56-3128-44F8-8C58-44CDBF31B598}" srcOrd="0" destOrd="0" parTransId="{870DC153-4856-4E42-B490-EE27B5C1B0ED}" sibTransId="{E968D7AA-63EF-4B8F-BBF1-176BAC342C66}"/>
    <dgm:cxn modelId="{D53C983D-436D-428F-AB20-7041995074F6}" type="presOf" srcId="{67A79977-E520-42FD-8221-E5F969F31DB0}" destId="{BF7B90E6-3796-4764-BAAD-8DC1C17D58B8}" srcOrd="0" destOrd="0" presId="urn:microsoft.com/office/officeart/2005/8/layout/vList2"/>
    <dgm:cxn modelId="{CADC27E3-E882-4180-8C7B-CD6BDD53ABA4}" type="presOf" srcId="{C342DE20-A9FF-4EE7-9298-09C24686DF8C}" destId="{2C74B872-596F-452F-96E6-63AAF2886694}" srcOrd="0" destOrd="1" presId="urn:microsoft.com/office/officeart/2005/8/layout/vList2"/>
    <dgm:cxn modelId="{651810FC-22E7-401E-9E8F-AA8FE7BA0FC4}" type="presOf" srcId="{A028C944-3980-43A0-8499-CF9D77F1324F}" destId="{CBCC1CC0-1A1E-4372-A773-8DE804A508ED}" srcOrd="0" destOrd="0" presId="urn:microsoft.com/office/officeart/2005/8/layout/vList2"/>
    <dgm:cxn modelId="{02F82551-2665-4741-998C-B32315226E84}" srcId="{6BCC14C6-527A-4AE4-B7EC-C2928EE62297}" destId="{D5D62026-F197-45BF-B0AE-D782E924D8E2}" srcOrd="0" destOrd="0" parTransId="{04A893B9-3BDB-4FE9-A686-E668A7C46F88}" sibTransId="{148D9D2D-576E-45AA-B2DA-CF8B1031D298}"/>
    <dgm:cxn modelId="{56EA9F2D-B9CD-4CC3-9376-E002E9C960F3}" srcId="{F4DADE07-CB29-4ACC-ADEA-4A519126C009}" destId="{A8EDF479-CDD2-4FD6-A204-F16122F125D0}" srcOrd="0" destOrd="0" parTransId="{E125F0FF-3719-45F3-9246-ECDD99E779D1}" sibTransId="{0D4CFA2E-49DA-4BBE-816F-F9A3C3CB25B7}"/>
    <dgm:cxn modelId="{D5C18183-7585-478E-903D-C5E327A8A5E1}" type="presOf" srcId="{F4DADE07-CB29-4ACC-ADEA-4A519126C009}" destId="{22DD8ECF-2A3D-4EE5-B2D7-CCCCA716C550}" srcOrd="0" destOrd="0" presId="urn:microsoft.com/office/officeart/2005/8/layout/vList2"/>
    <dgm:cxn modelId="{9E2CD268-E12C-4EE2-8333-9628D21A3EFF}" type="presOf" srcId="{024BC9D4-EA7C-4BCC-98D4-28628FA0D663}" destId="{C34BFC0D-DBA2-4074-BE22-E75C0B8B8367}" srcOrd="0" destOrd="0" presId="urn:microsoft.com/office/officeart/2005/8/layout/vList2"/>
    <dgm:cxn modelId="{9DF8EE16-4E9D-4BAA-A73A-76F674254CA9}" type="presOf" srcId="{AB1610A3-FE19-4F57-BF81-9E1F8E971D10}" destId="{DAB4E6DE-F87D-4822-B1FA-253F24002685}" srcOrd="0" destOrd="0" presId="urn:microsoft.com/office/officeart/2005/8/layout/vList2"/>
    <dgm:cxn modelId="{B654C327-DF96-43DB-B279-8732BE97E280}" type="presOf" srcId="{84A2003A-8F5E-45AE-B616-0497D13E4477}" destId="{C11BD326-B12E-4AAF-A3C4-1CFBB79A7D84}" srcOrd="0" destOrd="0" presId="urn:microsoft.com/office/officeart/2005/8/layout/vList2"/>
    <dgm:cxn modelId="{67C939AC-91A8-43E7-B10C-E6D2DD27B378}" type="presParOf" srcId="{8F2E5678-815D-49C5-AFEA-13E278ABD948}" destId="{2292A666-8D15-4337-9B08-62DD87858290}" srcOrd="0" destOrd="0" presId="urn:microsoft.com/office/officeart/2005/8/layout/vList2"/>
    <dgm:cxn modelId="{9B89C773-BE9C-4AE5-AC85-D5D7543D1D73}" type="presParOf" srcId="{8F2E5678-815D-49C5-AFEA-13E278ABD948}" destId="{AFCAC0D8-AD22-44CF-99C1-F79BCBCAA4CB}" srcOrd="1" destOrd="0" presId="urn:microsoft.com/office/officeart/2005/8/layout/vList2"/>
    <dgm:cxn modelId="{0B2867CD-9A69-4F71-9B9C-AD7ACADC84AE}" type="presParOf" srcId="{8F2E5678-815D-49C5-AFEA-13E278ABD948}" destId="{48166506-92E8-4D33-9C80-6DBE9205D416}" srcOrd="2" destOrd="0" presId="urn:microsoft.com/office/officeart/2005/8/layout/vList2"/>
    <dgm:cxn modelId="{5D65730A-5E86-4CB8-BF7A-225FB0A88DB7}" type="presParOf" srcId="{8F2E5678-815D-49C5-AFEA-13E278ABD948}" destId="{BF7B90E6-3796-4764-BAAD-8DC1C17D58B8}" srcOrd="3" destOrd="0" presId="urn:microsoft.com/office/officeart/2005/8/layout/vList2"/>
    <dgm:cxn modelId="{EFF3C05B-3902-4C43-91F0-E15FB3D1FE48}" type="presParOf" srcId="{8F2E5678-815D-49C5-AFEA-13E278ABD948}" destId="{DAB4E6DE-F87D-4822-B1FA-253F24002685}" srcOrd="4" destOrd="0" presId="urn:microsoft.com/office/officeart/2005/8/layout/vList2"/>
    <dgm:cxn modelId="{326CBE96-B1A3-4DCE-9636-9B534492DDA2}" type="presParOf" srcId="{8F2E5678-815D-49C5-AFEA-13E278ABD948}" destId="{2C74B872-596F-452F-96E6-63AAF2886694}" srcOrd="5" destOrd="0" presId="urn:microsoft.com/office/officeart/2005/8/layout/vList2"/>
    <dgm:cxn modelId="{E4DD88CB-FD8F-4474-863C-4783D59FB786}" type="presParOf" srcId="{8F2E5678-815D-49C5-AFEA-13E278ABD948}" destId="{C9F6EF7A-4581-4518-B959-CABB973A2708}" srcOrd="6" destOrd="0" presId="urn:microsoft.com/office/officeart/2005/8/layout/vList2"/>
    <dgm:cxn modelId="{49FBA2EE-489C-4337-A611-4F642DD9703E}" type="presParOf" srcId="{8F2E5678-815D-49C5-AFEA-13E278ABD948}" destId="{A9028465-EDE6-4CAF-950C-58D5E18E3C99}" srcOrd="7" destOrd="0" presId="urn:microsoft.com/office/officeart/2005/8/layout/vList2"/>
    <dgm:cxn modelId="{F3F2A560-E336-46D5-8EE5-487B37E321DE}" type="presParOf" srcId="{8F2E5678-815D-49C5-AFEA-13E278ABD948}" destId="{C34BFC0D-DBA2-4074-BE22-E75C0B8B8367}" srcOrd="8" destOrd="0" presId="urn:microsoft.com/office/officeart/2005/8/layout/vList2"/>
    <dgm:cxn modelId="{7E31F7BB-7D76-4259-ABBB-BD7463423EC4}" type="presParOf" srcId="{8F2E5678-815D-49C5-AFEA-13E278ABD948}" destId="{C11BD326-B12E-4AAF-A3C4-1CFBB79A7D84}" srcOrd="9" destOrd="0" presId="urn:microsoft.com/office/officeart/2005/8/layout/vList2"/>
    <dgm:cxn modelId="{FC2696FB-4809-4FC1-BBD3-A77A5AB5E93B}" type="presParOf" srcId="{8F2E5678-815D-49C5-AFEA-13E278ABD948}" destId="{3F343ED1-C84A-417E-8566-59E382C62DF7}" srcOrd="10" destOrd="0" presId="urn:microsoft.com/office/officeart/2005/8/layout/vList2"/>
    <dgm:cxn modelId="{DDF4041D-4CEE-43BD-9AC0-B24D27883AA3}" type="presParOf" srcId="{8F2E5678-815D-49C5-AFEA-13E278ABD948}" destId="{D7306409-FADB-4E4D-8EE6-008E76647A59}" srcOrd="11" destOrd="0" presId="urn:microsoft.com/office/officeart/2005/8/layout/vList2"/>
    <dgm:cxn modelId="{B629CBF7-A484-4D4D-A78D-BA8E84E0EB16}" type="presParOf" srcId="{8F2E5678-815D-49C5-AFEA-13E278ABD948}" destId="{22DD8ECF-2A3D-4EE5-B2D7-CCCCA716C550}" srcOrd="12" destOrd="0" presId="urn:microsoft.com/office/officeart/2005/8/layout/vList2"/>
    <dgm:cxn modelId="{FB3A1ACE-0A35-4AA7-97B0-01E47DF8D66C}" type="presParOf" srcId="{8F2E5678-815D-49C5-AFEA-13E278ABD948}" destId="{C5714B62-13BF-4462-B602-39C9794F8F4F}" srcOrd="13" destOrd="0" presId="urn:microsoft.com/office/officeart/2005/8/layout/vList2"/>
    <dgm:cxn modelId="{F0EDBC27-F292-4738-96F3-5667C4DD9CE2}" type="presParOf" srcId="{8F2E5678-815D-49C5-AFEA-13E278ABD948}" destId="{DB4F7668-5ABB-419E-A5DB-BD828CB286B5}" srcOrd="14" destOrd="0" presId="urn:microsoft.com/office/officeart/2005/8/layout/vList2"/>
    <dgm:cxn modelId="{EDEEA75E-1AFE-4B03-A52B-BD242234F12B}" type="presParOf" srcId="{8F2E5678-815D-49C5-AFEA-13E278ABD948}" destId="{7132CB16-311B-4A06-873A-B96760807F92}" srcOrd="15" destOrd="0" presId="urn:microsoft.com/office/officeart/2005/8/layout/vList2"/>
    <dgm:cxn modelId="{BDD59262-A9C0-49E2-95CE-05332563EDC1}" type="presParOf" srcId="{8F2E5678-815D-49C5-AFEA-13E278ABD948}" destId="{EC7A60F8-AABA-4947-879D-B0539F7BC61C}" srcOrd="16" destOrd="0" presId="urn:microsoft.com/office/officeart/2005/8/layout/vList2"/>
    <dgm:cxn modelId="{B7FF77BF-F9B7-4015-9975-96144007BC61}" type="presParOf" srcId="{8F2E5678-815D-49C5-AFEA-13E278ABD948}" destId="{D15D89AA-C1E9-4AC9-BC0D-F095A571B601}" srcOrd="17" destOrd="0" presId="urn:microsoft.com/office/officeart/2005/8/layout/vList2"/>
    <dgm:cxn modelId="{9A4EFA3A-8E70-46CA-AEE2-46131FB251BA}" type="presParOf" srcId="{8F2E5678-815D-49C5-AFEA-13E278ABD948}" destId="{CBCC1CC0-1A1E-4372-A773-8DE804A508ED}" srcOrd="18" destOrd="0" presId="urn:microsoft.com/office/officeart/2005/8/layout/vList2"/>
    <dgm:cxn modelId="{59EEFB3A-72D3-4683-B57D-3D94AC8FFB00}" type="presParOf" srcId="{8F2E5678-815D-49C5-AFEA-13E278ABD948}" destId="{A17ABA5E-B5BE-4ABD-8200-A7FE406844CA}" srcOrd="19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D4E21001-BCB7-473B-8EA5-A4AB1ADBA6D9}" type="doc">
      <dgm:prSet loTypeId="urn:microsoft.com/office/officeart/2005/8/layout/hProcess9" loCatId="process" qsTypeId="urn:microsoft.com/office/officeart/2005/8/quickstyle/3d3" qsCatId="3D" csTypeId="urn:microsoft.com/office/officeart/2005/8/colors/colorful1" csCatId="colorful"/>
      <dgm:spPr/>
      <dgm:t>
        <a:bodyPr/>
        <a:lstStyle/>
        <a:p>
          <a:endParaRPr lang="it-IT"/>
        </a:p>
      </dgm:t>
    </dgm:pt>
    <dgm:pt modelId="{803FC8F9-E7AA-482D-BBF2-1E1E0B4C6BE5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L’analisi del contenuto diviene un </a:t>
          </a:r>
          <a:r>
            <a:rPr lang="it-IT" b="1" smtClean="0">
              <a:solidFill>
                <a:schemeClr val="tx1"/>
              </a:solidFill>
            </a:rPr>
            <a:t>approccio ibrido tra qualità e quantità</a:t>
          </a:r>
          <a:r>
            <a:rPr lang="it-IT" smtClean="0">
              <a:solidFill>
                <a:schemeClr val="tx1"/>
              </a:solidFill>
            </a:rPr>
            <a:t>.</a:t>
          </a:r>
          <a:endParaRPr lang="it-IT" dirty="0">
            <a:solidFill>
              <a:schemeClr val="tx1"/>
            </a:solidFill>
          </a:endParaRPr>
        </a:p>
      </dgm:t>
    </dgm:pt>
    <dgm:pt modelId="{81CCBF87-81BA-4207-8675-A25AF2D7A0AE}" type="parTrans" cxnId="{802AB891-DC25-4646-8CCB-3510A5EE71F9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F8D8F90D-055E-46C1-80C4-EAC3AF609489}" type="sibTrans" cxnId="{802AB891-DC25-4646-8CCB-3510A5EE71F9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F88A2FED-8E66-4D3B-8790-0DC2883DEDB6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Con l’esplosione del web 2.0 nascono:</a:t>
          </a:r>
          <a:endParaRPr lang="it-IT" dirty="0">
            <a:solidFill>
              <a:schemeClr val="tx1"/>
            </a:solidFill>
          </a:endParaRPr>
        </a:p>
      </dgm:t>
    </dgm:pt>
    <dgm:pt modelId="{16EE22F6-D5A3-414C-99E7-3664CABCFF33}" type="parTrans" cxnId="{F37DB09F-0157-49E3-B29C-F210669EBDE7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678993F3-57C5-4818-8B62-9EE700E8A05D}" type="sibTrans" cxnId="{F37DB09F-0157-49E3-B29C-F210669EBDE7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7F4CC636-28B3-4822-A020-B1F6541FFCE0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l’</a:t>
          </a:r>
          <a:r>
            <a:rPr lang="it-IT" b="1" smtClean="0">
              <a:solidFill>
                <a:schemeClr val="tx1"/>
              </a:solidFill>
            </a:rPr>
            <a:t>approccio dinamico </a:t>
          </a:r>
          <a:endParaRPr lang="it-IT" b="1" dirty="0">
            <a:solidFill>
              <a:schemeClr val="tx1"/>
            </a:solidFill>
          </a:endParaRPr>
        </a:p>
      </dgm:t>
    </dgm:pt>
    <dgm:pt modelId="{4BC419C1-2F4A-48D2-A7DC-BAA40E2C8976}" type="parTrans" cxnId="{8BC6167C-B3B5-4D6A-A78E-FCF9CA098C2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E319AB8D-B44A-4042-9EA7-3FDBF36BC27F}" type="sibTrans" cxnId="{8BC6167C-B3B5-4D6A-A78E-FCF9CA098C2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131BB50A-D01F-4578-8359-0E03916CA10B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l’</a:t>
          </a:r>
          <a:r>
            <a:rPr lang="it-IT" b="1" smtClean="0">
              <a:solidFill>
                <a:schemeClr val="tx1"/>
              </a:solidFill>
            </a:rPr>
            <a:t>approccio relazionale</a:t>
          </a:r>
          <a:endParaRPr lang="it-IT" b="1" dirty="0">
            <a:solidFill>
              <a:schemeClr val="tx1"/>
            </a:solidFill>
          </a:endParaRPr>
        </a:p>
      </dgm:t>
    </dgm:pt>
    <dgm:pt modelId="{4B7A5461-7AAE-4DA4-B98A-6C2C9875DEC0}" type="parTrans" cxnId="{DD11BA7B-7880-403E-BDF4-A4E1BD0D4848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D84AB808-FEE5-4F82-910F-117605DA70CF}" type="sibTrans" cxnId="{DD11BA7B-7880-403E-BDF4-A4E1BD0D4848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878A0FF-CD3E-4B03-9B8E-0E860BD6DAAD}" type="pres">
      <dgm:prSet presAssocID="{D4E21001-BCB7-473B-8EA5-A4AB1ADBA6D9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5FC44D60-76F8-49EC-A32E-7BB9B176BB47}" type="pres">
      <dgm:prSet presAssocID="{D4E21001-BCB7-473B-8EA5-A4AB1ADBA6D9}" presName="arrow" presStyleLbl="bgShp" presStyleIdx="0" presStyleCnt="1"/>
      <dgm:spPr/>
      <dgm:t>
        <a:bodyPr/>
        <a:lstStyle/>
        <a:p>
          <a:endParaRPr lang="it-IT"/>
        </a:p>
      </dgm:t>
    </dgm:pt>
    <dgm:pt modelId="{200AC8E1-5B98-4628-92CD-48DDB8A424FB}" type="pres">
      <dgm:prSet presAssocID="{D4E21001-BCB7-473B-8EA5-A4AB1ADBA6D9}" presName="linearProcess" presStyleCnt="0"/>
      <dgm:spPr/>
      <dgm:t>
        <a:bodyPr/>
        <a:lstStyle/>
        <a:p>
          <a:endParaRPr lang="it-IT"/>
        </a:p>
      </dgm:t>
    </dgm:pt>
    <dgm:pt modelId="{6BECBB54-89FA-413F-8F6A-57FE714C2C96}" type="pres">
      <dgm:prSet presAssocID="{803FC8F9-E7AA-482D-BBF2-1E1E0B4C6BE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0DBC0F94-175E-43BB-A30A-99E4ECC03848}" type="pres">
      <dgm:prSet presAssocID="{F8D8F90D-055E-46C1-80C4-EAC3AF609489}" presName="sibTrans" presStyleCnt="0"/>
      <dgm:spPr/>
      <dgm:t>
        <a:bodyPr/>
        <a:lstStyle/>
        <a:p>
          <a:endParaRPr lang="it-IT"/>
        </a:p>
      </dgm:t>
    </dgm:pt>
    <dgm:pt modelId="{EF7F5D33-0322-4836-A30D-B0DE6EFEFE47}" type="pres">
      <dgm:prSet presAssocID="{F88A2FED-8E66-4D3B-8790-0DC2883DEDB6}" presName="tex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8BC6167C-B3B5-4D6A-A78E-FCF9CA098C24}" srcId="{F88A2FED-8E66-4D3B-8790-0DC2883DEDB6}" destId="{7F4CC636-28B3-4822-A020-B1F6541FFCE0}" srcOrd="0" destOrd="0" parTransId="{4BC419C1-2F4A-48D2-A7DC-BAA40E2C8976}" sibTransId="{E319AB8D-B44A-4042-9EA7-3FDBF36BC27F}"/>
    <dgm:cxn modelId="{B36C88E8-B963-4BF1-9000-B19C71C1FF6D}" type="presOf" srcId="{D4E21001-BCB7-473B-8EA5-A4AB1ADBA6D9}" destId="{4878A0FF-CD3E-4B03-9B8E-0E860BD6DAAD}" srcOrd="0" destOrd="0" presId="urn:microsoft.com/office/officeart/2005/8/layout/hProcess9"/>
    <dgm:cxn modelId="{43133E7B-EB02-44C8-A2A2-6A51715F1812}" type="presOf" srcId="{131BB50A-D01F-4578-8359-0E03916CA10B}" destId="{EF7F5D33-0322-4836-A30D-B0DE6EFEFE47}" srcOrd="0" destOrd="2" presId="urn:microsoft.com/office/officeart/2005/8/layout/hProcess9"/>
    <dgm:cxn modelId="{DD11BA7B-7880-403E-BDF4-A4E1BD0D4848}" srcId="{F88A2FED-8E66-4D3B-8790-0DC2883DEDB6}" destId="{131BB50A-D01F-4578-8359-0E03916CA10B}" srcOrd="1" destOrd="0" parTransId="{4B7A5461-7AAE-4DA4-B98A-6C2C9875DEC0}" sibTransId="{D84AB808-FEE5-4F82-910F-117605DA70CF}"/>
    <dgm:cxn modelId="{F37DB09F-0157-49E3-B29C-F210669EBDE7}" srcId="{D4E21001-BCB7-473B-8EA5-A4AB1ADBA6D9}" destId="{F88A2FED-8E66-4D3B-8790-0DC2883DEDB6}" srcOrd="1" destOrd="0" parTransId="{16EE22F6-D5A3-414C-99E7-3664CABCFF33}" sibTransId="{678993F3-57C5-4818-8B62-9EE700E8A05D}"/>
    <dgm:cxn modelId="{4915604E-A2AF-4523-9D64-36103E780378}" type="presOf" srcId="{F88A2FED-8E66-4D3B-8790-0DC2883DEDB6}" destId="{EF7F5D33-0322-4836-A30D-B0DE6EFEFE47}" srcOrd="0" destOrd="0" presId="urn:microsoft.com/office/officeart/2005/8/layout/hProcess9"/>
    <dgm:cxn modelId="{802AB891-DC25-4646-8CCB-3510A5EE71F9}" srcId="{D4E21001-BCB7-473B-8EA5-A4AB1ADBA6D9}" destId="{803FC8F9-E7AA-482D-BBF2-1E1E0B4C6BE5}" srcOrd="0" destOrd="0" parTransId="{81CCBF87-81BA-4207-8675-A25AF2D7A0AE}" sibTransId="{F8D8F90D-055E-46C1-80C4-EAC3AF609489}"/>
    <dgm:cxn modelId="{54FB4E1C-4B20-4D95-BC6F-266BE6457793}" type="presOf" srcId="{7F4CC636-28B3-4822-A020-B1F6541FFCE0}" destId="{EF7F5D33-0322-4836-A30D-B0DE6EFEFE47}" srcOrd="0" destOrd="1" presId="urn:microsoft.com/office/officeart/2005/8/layout/hProcess9"/>
    <dgm:cxn modelId="{8E44ADEB-CC7A-492E-9D89-0D1B26B6BCF0}" type="presOf" srcId="{803FC8F9-E7AA-482D-BBF2-1E1E0B4C6BE5}" destId="{6BECBB54-89FA-413F-8F6A-57FE714C2C96}" srcOrd="0" destOrd="0" presId="urn:microsoft.com/office/officeart/2005/8/layout/hProcess9"/>
    <dgm:cxn modelId="{5E428AC9-A6FF-486D-84B3-E75DE61172D3}" type="presParOf" srcId="{4878A0FF-CD3E-4B03-9B8E-0E860BD6DAAD}" destId="{5FC44D60-76F8-49EC-A32E-7BB9B176BB47}" srcOrd="0" destOrd="0" presId="urn:microsoft.com/office/officeart/2005/8/layout/hProcess9"/>
    <dgm:cxn modelId="{DF3EF5E3-0B20-451A-8C68-152BB0BCAC19}" type="presParOf" srcId="{4878A0FF-CD3E-4B03-9B8E-0E860BD6DAAD}" destId="{200AC8E1-5B98-4628-92CD-48DDB8A424FB}" srcOrd="1" destOrd="0" presId="urn:microsoft.com/office/officeart/2005/8/layout/hProcess9"/>
    <dgm:cxn modelId="{DEA58287-FA2A-4EF2-A1F7-90BE8E4ED8FD}" type="presParOf" srcId="{200AC8E1-5B98-4628-92CD-48DDB8A424FB}" destId="{6BECBB54-89FA-413F-8F6A-57FE714C2C96}" srcOrd="0" destOrd="0" presId="urn:microsoft.com/office/officeart/2005/8/layout/hProcess9"/>
    <dgm:cxn modelId="{7EA1A7C4-9F39-4C5A-BEEA-CC3C1797230B}" type="presParOf" srcId="{200AC8E1-5B98-4628-92CD-48DDB8A424FB}" destId="{0DBC0F94-175E-43BB-A30A-99E4ECC03848}" srcOrd="1" destOrd="0" presId="urn:microsoft.com/office/officeart/2005/8/layout/hProcess9"/>
    <dgm:cxn modelId="{7B91221B-E1B8-48BF-A49E-C55B007875CA}" type="presParOf" srcId="{200AC8E1-5B98-4628-92CD-48DDB8A424FB}" destId="{EF7F5D33-0322-4836-A30D-B0DE6EFEFE47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C3122061-1558-46FF-82A1-96F238105C3A}" type="doc">
      <dgm:prSet loTypeId="urn:microsoft.com/office/officeart/2005/8/layout/process1" loCatId="process" qsTypeId="urn:microsoft.com/office/officeart/2005/8/quickstyle/3d3" qsCatId="3D" csTypeId="urn:microsoft.com/office/officeart/2005/8/colors/colorful1" csCatId="colorful"/>
      <dgm:spPr/>
      <dgm:t>
        <a:bodyPr/>
        <a:lstStyle/>
        <a:p>
          <a:endParaRPr lang="it-IT"/>
        </a:p>
      </dgm:t>
    </dgm:pt>
    <dgm:pt modelId="{59144F67-49C3-4D9B-8DF5-C8455BAE5F43}">
      <dgm:prSet custT="1"/>
      <dgm:spPr/>
      <dgm:t>
        <a:bodyPr/>
        <a:lstStyle/>
        <a:p>
          <a:pPr rtl="0"/>
          <a:r>
            <a:rPr lang="it-IT" sz="1400" b="1" smtClean="0">
              <a:solidFill>
                <a:schemeClr val="tx1"/>
              </a:solidFill>
            </a:rPr>
            <a:t>Dati amministrativi</a:t>
          </a:r>
          <a:r>
            <a:rPr lang="it-IT" sz="1400" smtClean="0">
              <a:solidFill>
                <a:schemeClr val="tx1"/>
              </a:solidFill>
            </a:rPr>
            <a:t>: hanno scopi gestionali e sono dati rigidi, non si prestano a ogni uso perché il loro contenuto informativo è scarno, ma sono esaustivi, cioè ricoprono l’intera popolazione di riferimento.</a:t>
          </a:r>
          <a:endParaRPr lang="it-IT" sz="1400" dirty="0">
            <a:solidFill>
              <a:schemeClr val="tx1"/>
            </a:solidFill>
          </a:endParaRPr>
        </a:p>
      </dgm:t>
    </dgm:pt>
    <dgm:pt modelId="{AE44BE0D-0B26-4B30-A9E5-060B3A401E0F}" type="parTrans" cxnId="{61FBE782-298B-4D0E-B6C1-3C8FE0728C9E}">
      <dgm:prSet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A9BCAF0A-745F-4D87-854C-506AD14B7E19}" type="sibTrans" cxnId="{61FBE782-298B-4D0E-B6C1-3C8FE0728C9E}">
      <dgm:prSet custT="1"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8EB7F6DD-F4A7-4C9D-B462-7EFFBE577D19}">
      <dgm:prSet custT="1"/>
      <dgm:spPr/>
      <dgm:t>
        <a:bodyPr/>
        <a:lstStyle/>
        <a:p>
          <a:pPr rtl="0"/>
          <a:r>
            <a:rPr lang="it-IT" sz="1400" b="1" smtClean="0">
              <a:solidFill>
                <a:schemeClr val="tx1"/>
              </a:solidFill>
            </a:rPr>
            <a:t>I censimenti</a:t>
          </a:r>
          <a:r>
            <a:rPr lang="it-IT" sz="1400" smtClean="0">
              <a:solidFill>
                <a:schemeClr val="tx1"/>
              </a:solidFill>
            </a:rPr>
            <a:t>: indagini totali che perseguono sia obiettivi gestionali che conoscitivi.</a:t>
          </a:r>
          <a:endParaRPr lang="it-IT" sz="1400" dirty="0">
            <a:solidFill>
              <a:schemeClr val="tx1"/>
            </a:solidFill>
          </a:endParaRPr>
        </a:p>
      </dgm:t>
    </dgm:pt>
    <dgm:pt modelId="{F7182B2F-69CC-4B07-A09D-F58EC297DB90}" type="parTrans" cxnId="{5706357F-5423-4AB4-97DF-B18B88FE0007}">
      <dgm:prSet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FB0A8EBC-13EE-4DD6-989B-AE672D6C1FD7}" type="sibTrans" cxnId="{5706357F-5423-4AB4-97DF-B18B88FE0007}">
      <dgm:prSet custT="1"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62EF12CD-6738-4E12-A6E5-6EA3A0C0ACFF}">
      <dgm:prSet custT="1"/>
      <dgm:spPr/>
      <dgm:t>
        <a:bodyPr/>
        <a:lstStyle/>
        <a:p>
          <a:pPr rtl="0"/>
          <a:r>
            <a:rPr lang="it-IT" sz="1400" b="1" smtClean="0">
              <a:solidFill>
                <a:schemeClr val="tx1"/>
              </a:solidFill>
            </a:rPr>
            <a:t>Le survey</a:t>
          </a:r>
          <a:r>
            <a:rPr lang="it-IT" sz="1400" smtClean="0">
              <a:solidFill>
                <a:schemeClr val="tx1"/>
              </a:solidFill>
            </a:rPr>
            <a:t>: hanno scopi conoscitivi e quindi una maggiore portata informativa che le rende più adatte, </a:t>
          </a:r>
          <a:r>
            <a:rPr lang="it-IT" sz="1400" i="1" smtClean="0">
              <a:solidFill>
                <a:schemeClr val="tx1"/>
              </a:solidFill>
            </a:rPr>
            <a:t>soft</a:t>
          </a:r>
          <a:r>
            <a:rPr lang="it-IT" sz="1400" smtClean="0">
              <a:solidFill>
                <a:schemeClr val="tx1"/>
              </a:solidFill>
            </a:rPr>
            <a:t>, a soddisfare gli obiettivi dei ricercatori sociali. Concetto di non intrusività di secondo livello (Delli Zotti, 2004)</a:t>
          </a:r>
          <a:endParaRPr lang="it-IT" sz="1400" dirty="0">
            <a:solidFill>
              <a:schemeClr val="tx1"/>
            </a:solidFill>
          </a:endParaRPr>
        </a:p>
      </dgm:t>
    </dgm:pt>
    <dgm:pt modelId="{F3F9E14B-58D7-4FBB-B099-F87B1B2FA5AC}" type="parTrans" cxnId="{C76141CD-D826-408C-A1A8-4021AD61F351}">
      <dgm:prSet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C3B0A7FA-B136-4ADE-8476-EA4370657C93}" type="sibTrans" cxnId="{C76141CD-D826-408C-A1A8-4021AD61F351}">
      <dgm:prSet/>
      <dgm:spPr/>
      <dgm:t>
        <a:bodyPr/>
        <a:lstStyle/>
        <a:p>
          <a:endParaRPr lang="it-IT" sz="1400">
            <a:solidFill>
              <a:schemeClr val="tx1"/>
            </a:solidFill>
          </a:endParaRPr>
        </a:p>
      </dgm:t>
    </dgm:pt>
    <dgm:pt modelId="{A6359348-01F9-4C10-A1B1-E853E676ACF1}" type="pres">
      <dgm:prSet presAssocID="{C3122061-1558-46FF-82A1-96F238105C3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B1F89263-33B9-4BA0-AFFD-48F20E5C1DD4}" type="pres">
      <dgm:prSet presAssocID="{59144F67-49C3-4D9B-8DF5-C8455BAE5F43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28C0C5D9-21BA-47DE-8F0B-12347FF3CD76}" type="pres">
      <dgm:prSet presAssocID="{A9BCAF0A-745F-4D87-854C-506AD14B7E19}" presName="sibTrans" presStyleLbl="sibTrans2D1" presStyleIdx="0" presStyleCnt="2"/>
      <dgm:spPr/>
      <dgm:t>
        <a:bodyPr/>
        <a:lstStyle/>
        <a:p>
          <a:endParaRPr lang="it-IT"/>
        </a:p>
      </dgm:t>
    </dgm:pt>
    <dgm:pt modelId="{E0C26D65-F255-4D33-9F75-A5A97EBC6A32}" type="pres">
      <dgm:prSet presAssocID="{A9BCAF0A-745F-4D87-854C-506AD14B7E19}" presName="connectorText" presStyleLbl="sibTrans2D1" presStyleIdx="0" presStyleCnt="2"/>
      <dgm:spPr/>
      <dgm:t>
        <a:bodyPr/>
        <a:lstStyle/>
        <a:p>
          <a:endParaRPr lang="it-IT"/>
        </a:p>
      </dgm:t>
    </dgm:pt>
    <dgm:pt modelId="{AE24DF4C-65EC-46C0-B6AA-AF6CE5CCD942}" type="pres">
      <dgm:prSet presAssocID="{8EB7F6DD-F4A7-4C9D-B462-7EFFBE577D19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06B69ABF-1821-45DF-AEBA-E33BB18C07E5}" type="pres">
      <dgm:prSet presAssocID="{FB0A8EBC-13EE-4DD6-989B-AE672D6C1FD7}" presName="sibTrans" presStyleLbl="sibTrans2D1" presStyleIdx="1" presStyleCnt="2"/>
      <dgm:spPr/>
      <dgm:t>
        <a:bodyPr/>
        <a:lstStyle/>
        <a:p>
          <a:endParaRPr lang="it-IT"/>
        </a:p>
      </dgm:t>
    </dgm:pt>
    <dgm:pt modelId="{F8DCACD7-E22E-418D-92E1-31B16D376063}" type="pres">
      <dgm:prSet presAssocID="{FB0A8EBC-13EE-4DD6-989B-AE672D6C1FD7}" presName="connectorText" presStyleLbl="sibTrans2D1" presStyleIdx="1" presStyleCnt="2"/>
      <dgm:spPr/>
      <dgm:t>
        <a:bodyPr/>
        <a:lstStyle/>
        <a:p>
          <a:endParaRPr lang="it-IT"/>
        </a:p>
      </dgm:t>
    </dgm:pt>
    <dgm:pt modelId="{EA238563-7DFC-46F3-A7E1-6BBC040410BB}" type="pres">
      <dgm:prSet presAssocID="{62EF12CD-6738-4E12-A6E5-6EA3A0C0ACFF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45CD15FF-2E48-4CC1-B93E-286D930BE84E}" type="presOf" srcId="{A9BCAF0A-745F-4D87-854C-506AD14B7E19}" destId="{28C0C5D9-21BA-47DE-8F0B-12347FF3CD76}" srcOrd="0" destOrd="0" presId="urn:microsoft.com/office/officeart/2005/8/layout/process1"/>
    <dgm:cxn modelId="{56668BE2-6151-4888-92EC-F544133D5668}" type="presOf" srcId="{C3122061-1558-46FF-82A1-96F238105C3A}" destId="{A6359348-01F9-4C10-A1B1-E853E676ACF1}" srcOrd="0" destOrd="0" presId="urn:microsoft.com/office/officeart/2005/8/layout/process1"/>
    <dgm:cxn modelId="{9FE54623-DD7D-4373-ADF7-3EB1A9D35E79}" type="presOf" srcId="{FB0A8EBC-13EE-4DD6-989B-AE672D6C1FD7}" destId="{F8DCACD7-E22E-418D-92E1-31B16D376063}" srcOrd="1" destOrd="0" presId="urn:microsoft.com/office/officeart/2005/8/layout/process1"/>
    <dgm:cxn modelId="{357D4BE4-FE13-4FD1-B9DF-2EA8F59A4A74}" type="presOf" srcId="{62EF12CD-6738-4E12-A6E5-6EA3A0C0ACFF}" destId="{EA238563-7DFC-46F3-A7E1-6BBC040410BB}" srcOrd="0" destOrd="0" presId="urn:microsoft.com/office/officeart/2005/8/layout/process1"/>
    <dgm:cxn modelId="{57CCF4B2-60BA-44AC-BDAE-7751903081E7}" type="presOf" srcId="{8EB7F6DD-F4A7-4C9D-B462-7EFFBE577D19}" destId="{AE24DF4C-65EC-46C0-B6AA-AF6CE5CCD942}" srcOrd="0" destOrd="0" presId="urn:microsoft.com/office/officeart/2005/8/layout/process1"/>
    <dgm:cxn modelId="{61FBE782-298B-4D0E-B6C1-3C8FE0728C9E}" srcId="{C3122061-1558-46FF-82A1-96F238105C3A}" destId="{59144F67-49C3-4D9B-8DF5-C8455BAE5F43}" srcOrd="0" destOrd="0" parTransId="{AE44BE0D-0B26-4B30-A9E5-060B3A401E0F}" sibTransId="{A9BCAF0A-745F-4D87-854C-506AD14B7E19}"/>
    <dgm:cxn modelId="{B89EBD57-1091-492D-9F7E-86790CEED4E3}" type="presOf" srcId="{FB0A8EBC-13EE-4DD6-989B-AE672D6C1FD7}" destId="{06B69ABF-1821-45DF-AEBA-E33BB18C07E5}" srcOrd="0" destOrd="0" presId="urn:microsoft.com/office/officeart/2005/8/layout/process1"/>
    <dgm:cxn modelId="{C76141CD-D826-408C-A1A8-4021AD61F351}" srcId="{C3122061-1558-46FF-82A1-96F238105C3A}" destId="{62EF12CD-6738-4E12-A6E5-6EA3A0C0ACFF}" srcOrd="2" destOrd="0" parTransId="{F3F9E14B-58D7-4FBB-B099-F87B1B2FA5AC}" sibTransId="{C3B0A7FA-B136-4ADE-8476-EA4370657C93}"/>
    <dgm:cxn modelId="{00444572-7BED-4B6F-A837-2BBEC1121D25}" type="presOf" srcId="{A9BCAF0A-745F-4D87-854C-506AD14B7E19}" destId="{E0C26D65-F255-4D33-9F75-A5A97EBC6A32}" srcOrd="1" destOrd="0" presId="urn:microsoft.com/office/officeart/2005/8/layout/process1"/>
    <dgm:cxn modelId="{5F0E01E3-2264-40C1-B95D-9D0089483811}" type="presOf" srcId="{59144F67-49C3-4D9B-8DF5-C8455BAE5F43}" destId="{B1F89263-33B9-4BA0-AFFD-48F20E5C1DD4}" srcOrd="0" destOrd="0" presId="urn:microsoft.com/office/officeart/2005/8/layout/process1"/>
    <dgm:cxn modelId="{5706357F-5423-4AB4-97DF-B18B88FE0007}" srcId="{C3122061-1558-46FF-82A1-96F238105C3A}" destId="{8EB7F6DD-F4A7-4C9D-B462-7EFFBE577D19}" srcOrd="1" destOrd="0" parTransId="{F7182B2F-69CC-4B07-A09D-F58EC297DB90}" sibTransId="{FB0A8EBC-13EE-4DD6-989B-AE672D6C1FD7}"/>
    <dgm:cxn modelId="{5BF316E9-DC4B-41F5-99F2-D79539C0EF58}" type="presParOf" srcId="{A6359348-01F9-4C10-A1B1-E853E676ACF1}" destId="{B1F89263-33B9-4BA0-AFFD-48F20E5C1DD4}" srcOrd="0" destOrd="0" presId="urn:microsoft.com/office/officeart/2005/8/layout/process1"/>
    <dgm:cxn modelId="{E52E92F8-A22A-42E2-8610-D7215268A2AE}" type="presParOf" srcId="{A6359348-01F9-4C10-A1B1-E853E676ACF1}" destId="{28C0C5D9-21BA-47DE-8F0B-12347FF3CD76}" srcOrd="1" destOrd="0" presId="urn:microsoft.com/office/officeart/2005/8/layout/process1"/>
    <dgm:cxn modelId="{CFCD675F-43D7-41A7-83E3-96E4D27B6678}" type="presParOf" srcId="{28C0C5D9-21BA-47DE-8F0B-12347FF3CD76}" destId="{E0C26D65-F255-4D33-9F75-A5A97EBC6A32}" srcOrd="0" destOrd="0" presId="urn:microsoft.com/office/officeart/2005/8/layout/process1"/>
    <dgm:cxn modelId="{54C25458-C699-44C3-83F5-FC6BA2773C4E}" type="presParOf" srcId="{A6359348-01F9-4C10-A1B1-E853E676ACF1}" destId="{AE24DF4C-65EC-46C0-B6AA-AF6CE5CCD942}" srcOrd="2" destOrd="0" presId="urn:microsoft.com/office/officeart/2005/8/layout/process1"/>
    <dgm:cxn modelId="{E0EADF9B-54EB-40E8-9FFE-B23FF06EA611}" type="presParOf" srcId="{A6359348-01F9-4C10-A1B1-E853E676ACF1}" destId="{06B69ABF-1821-45DF-AEBA-E33BB18C07E5}" srcOrd="3" destOrd="0" presId="urn:microsoft.com/office/officeart/2005/8/layout/process1"/>
    <dgm:cxn modelId="{1A2335FF-CC73-4E13-88DE-6693113B2D4D}" type="presParOf" srcId="{06B69ABF-1821-45DF-AEBA-E33BB18C07E5}" destId="{F8DCACD7-E22E-418D-92E1-31B16D376063}" srcOrd="0" destOrd="0" presId="urn:microsoft.com/office/officeart/2005/8/layout/process1"/>
    <dgm:cxn modelId="{7991F9DE-6848-4C92-B2B5-CCCFD9218B6D}" type="presParOf" srcId="{A6359348-01F9-4C10-A1B1-E853E676ACF1}" destId="{EA238563-7DFC-46F3-A7E1-6BBC040410BB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4E34C2E8-8B70-4BF0-8E35-ED887A8C8409}" type="doc">
      <dgm:prSet loTypeId="urn:microsoft.com/office/officeart/2005/8/layout/hList3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B9186154-F1B5-44CE-A5DC-8CB36FCBBA56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Sono quelli presenti </a:t>
          </a:r>
          <a:r>
            <a:rPr lang="it-IT" b="1" smtClean="0">
              <a:solidFill>
                <a:schemeClr val="tx1"/>
              </a:solidFill>
            </a:rPr>
            <a:t>nei registri di enti </a:t>
          </a:r>
          <a:r>
            <a:rPr lang="it-IT" smtClean="0">
              <a:solidFill>
                <a:schemeClr val="tx1"/>
              </a:solidFill>
            </a:rPr>
            <a:t>pubblici (anagrafi comunali) e meno (Telecom, Aci, Camera di Commercio).</a:t>
          </a:r>
          <a:endParaRPr lang="it-IT" dirty="0">
            <a:solidFill>
              <a:schemeClr val="tx1"/>
            </a:solidFill>
          </a:endParaRPr>
        </a:p>
      </dgm:t>
    </dgm:pt>
    <dgm:pt modelId="{BC6A4283-AE08-4DC9-8E58-025C695B05D1}" type="parTrans" cxnId="{3BC278BA-EDE7-40B1-8937-F66C371E1E6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9827BD31-3EE3-4755-AEF2-8003FEF62163}" type="sibTrans" cxnId="{3BC278BA-EDE7-40B1-8937-F66C371E1E6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E8504435-4436-4D7C-AF7B-CAE721D8C814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Le anagrafi comunali </a:t>
          </a:r>
          <a:r>
            <a:rPr lang="it-IT" smtClean="0">
              <a:solidFill>
                <a:schemeClr val="tx1"/>
              </a:solidFill>
            </a:rPr>
            <a:t>sono fondamentali per la ricerca sociale in quanto consentono: la ricostruzione della struttura della popolazione per singoli e famiglie,  la struttura per età, informazioni su natalità, mortalità e nuzialità, i bilanci demografici, i principali rapporti statistici (tasso di attività, tasso di vecchiaia, di dipendenza), analisi dei bisogni della popolazione, liste di campionamento.</a:t>
          </a:r>
          <a:endParaRPr lang="it-IT" dirty="0">
            <a:solidFill>
              <a:schemeClr val="tx1"/>
            </a:solidFill>
          </a:endParaRPr>
        </a:p>
      </dgm:t>
    </dgm:pt>
    <dgm:pt modelId="{4C462429-BAC2-4495-8BC1-E8CEFB88E1D0}" type="parTrans" cxnId="{E81FD81B-32AE-43A4-9088-F7115CB93EFB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C1A2C042-80B5-4E9D-988F-1051D23D27B5}" type="sibTrans" cxnId="{E81FD81B-32AE-43A4-9088-F7115CB93EFB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E8322F9-98EB-469C-BCAB-6976C27D6849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Gli archivi di Stato </a:t>
          </a:r>
          <a:r>
            <a:rPr lang="it-IT" smtClean="0">
              <a:solidFill>
                <a:schemeClr val="tx1"/>
              </a:solidFill>
            </a:rPr>
            <a:t>hanno il compito della conservazione della memoria storica e amministrativa del nostro Paese. Molto usati in storia, antropologia e scienza politica.</a:t>
          </a:r>
          <a:endParaRPr lang="it-IT" dirty="0">
            <a:solidFill>
              <a:schemeClr val="tx1"/>
            </a:solidFill>
          </a:endParaRPr>
        </a:p>
      </dgm:t>
    </dgm:pt>
    <dgm:pt modelId="{FBC2A7A0-194A-4DDB-A820-913FF92E5F35}" type="parTrans" cxnId="{CF0A7553-3FE0-4808-BEB6-279A7BDD06AD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6A781AE2-A527-499B-A5C0-2CACBE17AC57}" type="sibTrans" cxnId="{CF0A7553-3FE0-4808-BEB6-279A7BDD06AD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2E2EBBAA-3ED7-49FE-9CD7-72D5C5CC9BB3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I social science data archives </a:t>
          </a:r>
          <a:r>
            <a:rPr lang="it-IT" smtClean="0">
              <a:solidFill>
                <a:schemeClr val="tx1"/>
              </a:solidFill>
            </a:rPr>
            <a:t>sono banche dati ovvero sistemi di organizzazione e diffusione delle informazioni attraverso supporti informatici che contengono dati organizzati in forma matriciale (il più grande è antico in Michigan, a seguire Colonia in Germania, Essex in Inghilterra, fino all’Italia con l’Archivio Dati e Programmi per le Scienze Sociali, Adpss-sociodata, di Milano-Bicocca).</a:t>
          </a:r>
          <a:endParaRPr lang="it-IT" dirty="0">
            <a:solidFill>
              <a:schemeClr val="tx1"/>
            </a:solidFill>
          </a:endParaRPr>
        </a:p>
      </dgm:t>
    </dgm:pt>
    <dgm:pt modelId="{56B20250-0363-4A1C-9080-1ED59469B7E2}" type="parTrans" cxnId="{0F01A95E-8A67-4B9B-92CF-1B59E181FA4D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9D3DC32E-3647-4DC1-96C8-969DA3F34916}" type="sibTrans" cxnId="{0F01A95E-8A67-4B9B-92CF-1B59E181FA4D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9E143089-B922-47F2-9E7B-069C89E2A445}" type="pres">
      <dgm:prSet presAssocID="{4E34C2E8-8B70-4BF0-8E35-ED887A8C8409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707950F2-9223-48E9-82D4-E89CA705CF3A}" type="pres">
      <dgm:prSet presAssocID="{B9186154-F1B5-44CE-A5DC-8CB36FCBBA56}" presName="roof" presStyleLbl="dkBgShp" presStyleIdx="0" presStyleCnt="2" custScaleY="53085"/>
      <dgm:spPr/>
      <dgm:t>
        <a:bodyPr/>
        <a:lstStyle/>
        <a:p>
          <a:endParaRPr lang="it-IT"/>
        </a:p>
      </dgm:t>
    </dgm:pt>
    <dgm:pt modelId="{8FC5F7B7-50EC-4C88-8780-94609B493B21}" type="pres">
      <dgm:prSet presAssocID="{B9186154-F1B5-44CE-A5DC-8CB36FCBBA56}" presName="pillars" presStyleCnt="0"/>
      <dgm:spPr/>
      <dgm:t>
        <a:bodyPr/>
        <a:lstStyle/>
        <a:p>
          <a:endParaRPr lang="it-IT"/>
        </a:p>
      </dgm:t>
    </dgm:pt>
    <dgm:pt modelId="{CCC245B9-51E0-42EA-8903-1E39CB118CC8}" type="pres">
      <dgm:prSet presAssocID="{B9186154-F1B5-44CE-A5DC-8CB36FCBBA56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ACAB3E81-E898-42F0-BAF9-EF86832231CD}" type="pres">
      <dgm:prSet presAssocID="{4E8322F9-98EB-469C-BCAB-6976C27D6849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793124B2-7ACD-4F9A-8205-6DEA52B445A3}" type="pres">
      <dgm:prSet presAssocID="{2E2EBBAA-3ED7-49FE-9CD7-72D5C5CC9BB3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1595DFBB-7A91-404E-9445-70A9F65E955A}" type="pres">
      <dgm:prSet presAssocID="{B9186154-F1B5-44CE-A5DC-8CB36FCBBA56}" presName="base" presStyleLbl="dkBgShp" presStyleIdx="1" presStyleCnt="2"/>
      <dgm:spPr/>
      <dgm:t>
        <a:bodyPr/>
        <a:lstStyle/>
        <a:p>
          <a:endParaRPr lang="it-IT"/>
        </a:p>
      </dgm:t>
    </dgm:pt>
  </dgm:ptLst>
  <dgm:cxnLst>
    <dgm:cxn modelId="{CF0A7553-3FE0-4808-BEB6-279A7BDD06AD}" srcId="{B9186154-F1B5-44CE-A5DC-8CB36FCBBA56}" destId="{4E8322F9-98EB-469C-BCAB-6976C27D6849}" srcOrd="1" destOrd="0" parTransId="{FBC2A7A0-194A-4DDB-A820-913FF92E5F35}" sibTransId="{6A781AE2-A527-499B-A5C0-2CACBE17AC57}"/>
    <dgm:cxn modelId="{3C184A90-D14F-48BD-A0C7-FED621D6E12E}" type="presOf" srcId="{B9186154-F1B5-44CE-A5DC-8CB36FCBBA56}" destId="{707950F2-9223-48E9-82D4-E89CA705CF3A}" srcOrd="0" destOrd="0" presId="urn:microsoft.com/office/officeart/2005/8/layout/hList3"/>
    <dgm:cxn modelId="{025F6C87-2F1F-491B-A02D-D5B9FFBA7BA0}" type="presOf" srcId="{2E2EBBAA-3ED7-49FE-9CD7-72D5C5CC9BB3}" destId="{793124B2-7ACD-4F9A-8205-6DEA52B445A3}" srcOrd="0" destOrd="0" presId="urn:microsoft.com/office/officeart/2005/8/layout/hList3"/>
    <dgm:cxn modelId="{0F01A95E-8A67-4B9B-92CF-1B59E181FA4D}" srcId="{B9186154-F1B5-44CE-A5DC-8CB36FCBBA56}" destId="{2E2EBBAA-3ED7-49FE-9CD7-72D5C5CC9BB3}" srcOrd="2" destOrd="0" parTransId="{56B20250-0363-4A1C-9080-1ED59469B7E2}" sibTransId="{9D3DC32E-3647-4DC1-96C8-969DA3F34916}"/>
    <dgm:cxn modelId="{E81FD81B-32AE-43A4-9088-F7115CB93EFB}" srcId="{B9186154-F1B5-44CE-A5DC-8CB36FCBBA56}" destId="{E8504435-4436-4D7C-AF7B-CAE721D8C814}" srcOrd="0" destOrd="0" parTransId="{4C462429-BAC2-4495-8BC1-E8CEFB88E1D0}" sibTransId="{C1A2C042-80B5-4E9D-988F-1051D23D27B5}"/>
    <dgm:cxn modelId="{3BC278BA-EDE7-40B1-8937-F66C371E1E64}" srcId="{4E34C2E8-8B70-4BF0-8E35-ED887A8C8409}" destId="{B9186154-F1B5-44CE-A5DC-8CB36FCBBA56}" srcOrd="0" destOrd="0" parTransId="{BC6A4283-AE08-4DC9-8E58-025C695B05D1}" sibTransId="{9827BD31-3EE3-4755-AEF2-8003FEF62163}"/>
    <dgm:cxn modelId="{24F1D780-ECDE-4E62-804D-3B868343E5DF}" type="presOf" srcId="{4E34C2E8-8B70-4BF0-8E35-ED887A8C8409}" destId="{9E143089-B922-47F2-9E7B-069C89E2A445}" srcOrd="0" destOrd="0" presId="urn:microsoft.com/office/officeart/2005/8/layout/hList3"/>
    <dgm:cxn modelId="{4E5C35E7-CCAB-45C5-9AFF-7B8C788332D1}" type="presOf" srcId="{E8504435-4436-4D7C-AF7B-CAE721D8C814}" destId="{CCC245B9-51E0-42EA-8903-1E39CB118CC8}" srcOrd="0" destOrd="0" presId="urn:microsoft.com/office/officeart/2005/8/layout/hList3"/>
    <dgm:cxn modelId="{93627167-124C-4D13-8201-52CA661DDEFA}" type="presOf" srcId="{4E8322F9-98EB-469C-BCAB-6976C27D6849}" destId="{ACAB3E81-E898-42F0-BAF9-EF86832231CD}" srcOrd="0" destOrd="0" presId="urn:microsoft.com/office/officeart/2005/8/layout/hList3"/>
    <dgm:cxn modelId="{D1158B4F-1447-4124-8169-441319C115A9}" type="presParOf" srcId="{9E143089-B922-47F2-9E7B-069C89E2A445}" destId="{707950F2-9223-48E9-82D4-E89CA705CF3A}" srcOrd="0" destOrd="0" presId="urn:microsoft.com/office/officeart/2005/8/layout/hList3"/>
    <dgm:cxn modelId="{2A52B3F0-CEB3-44BD-BF65-7846A8C6BCEA}" type="presParOf" srcId="{9E143089-B922-47F2-9E7B-069C89E2A445}" destId="{8FC5F7B7-50EC-4C88-8780-94609B493B21}" srcOrd="1" destOrd="0" presId="urn:microsoft.com/office/officeart/2005/8/layout/hList3"/>
    <dgm:cxn modelId="{406FF485-15EB-42FC-9852-B5F0AFA2BE89}" type="presParOf" srcId="{8FC5F7B7-50EC-4C88-8780-94609B493B21}" destId="{CCC245B9-51E0-42EA-8903-1E39CB118CC8}" srcOrd="0" destOrd="0" presId="urn:microsoft.com/office/officeart/2005/8/layout/hList3"/>
    <dgm:cxn modelId="{82C5C475-A947-4843-8CB3-625EF5497E76}" type="presParOf" srcId="{8FC5F7B7-50EC-4C88-8780-94609B493B21}" destId="{ACAB3E81-E898-42F0-BAF9-EF86832231CD}" srcOrd="1" destOrd="0" presId="urn:microsoft.com/office/officeart/2005/8/layout/hList3"/>
    <dgm:cxn modelId="{D84958A1-9A52-4814-A81C-19D05E4DA753}" type="presParOf" srcId="{8FC5F7B7-50EC-4C88-8780-94609B493B21}" destId="{793124B2-7ACD-4F9A-8205-6DEA52B445A3}" srcOrd="2" destOrd="0" presId="urn:microsoft.com/office/officeart/2005/8/layout/hList3"/>
    <dgm:cxn modelId="{58286954-CD6A-48A2-8026-B00ECB1497A7}" type="presParOf" srcId="{9E143089-B922-47F2-9E7B-069C89E2A445}" destId="{1595DFBB-7A91-404E-9445-70A9F65E955A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00979329-D4F8-47F4-A0AF-3D856671EE1B}" type="doc">
      <dgm:prSet loTypeId="urn:microsoft.com/office/officeart/2005/8/layout/vList5" loCatId="list" qsTypeId="urn:microsoft.com/office/officeart/2005/8/quickstyle/3d3" qsCatId="3D" csTypeId="urn:microsoft.com/office/officeart/2005/8/colors/colorful1" csCatId="colorful"/>
      <dgm:spPr/>
      <dgm:t>
        <a:bodyPr/>
        <a:lstStyle/>
        <a:p>
          <a:endParaRPr lang="it-IT"/>
        </a:p>
      </dgm:t>
    </dgm:pt>
    <dgm:pt modelId="{5DE67524-F011-4250-BCDB-EB22ABD45549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Vantaggi:</a:t>
          </a:r>
          <a:endParaRPr lang="it-IT" b="1">
            <a:solidFill>
              <a:schemeClr val="tx1"/>
            </a:solidFill>
          </a:endParaRPr>
        </a:p>
      </dgm:t>
    </dgm:pt>
    <dgm:pt modelId="{73247165-E8B9-4809-B8FD-F3DEB0ED40ED}" type="parTrans" cxnId="{7121F4C3-877D-40E7-92F6-63BDF22AE1BB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3D60B85B-EBD5-4B33-9562-8A36B44A15D6}" type="sibTrans" cxnId="{7121F4C3-877D-40E7-92F6-63BDF22AE1BB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D9198696-3EDD-4C59-8677-064F9B0AB967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analizzare e descrivere gli aspetti strutturali dell’intera popolazione;</a:t>
          </a:r>
          <a:endParaRPr lang="it-IT">
            <a:solidFill>
              <a:schemeClr val="tx1"/>
            </a:solidFill>
          </a:endParaRPr>
        </a:p>
      </dgm:t>
    </dgm:pt>
    <dgm:pt modelId="{0CC288B3-899B-464F-B93D-ED60D9ACE9CF}" type="parTrans" cxnId="{824F435D-D4B6-4023-9F22-078A30F0BF3B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0F998059-BCFF-4B66-9EE8-2C36F1B221A5}" type="sibTrans" cxnId="{824F435D-D4B6-4023-9F22-078A30F0BF3B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2F5F5559-6746-40EC-8B58-FDE85CBFE490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consentono comparazioni spazio temporali,</a:t>
          </a:r>
          <a:endParaRPr lang="it-IT">
            <a:solidFill>
              <a:schemeClr val="tx1"/>
            </a:solidFill>
          </a:endParaRPr>
        </a:p>
      </dgm:t>
    </dgm:pt>
    <dgm:pt modelId="{2BFD66F6-53DD-4B93-BAD1-F7132F763414}" type="parTrans" cxnId="{203D3D40-9F90-40E3-8202-E2FFC6341EFD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0CE95E69-DF5E-4A4B-9918-E22029D628B9}" type="sibTrans" cxnId="{203D3D40-9F90-40E3-8202-E2FFC6341EFD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A370EAAE-6BFF-42A1-B7F9-789FEBD4A462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Limiti:</a:t>
          </a:r>
          <a:endParaRPr lang="it-IT" b="1">
            <a:solidFill>
              <a:schemeClr val="tx1"/>
            </a:solidFill>
          </a:endParaRPr>
        </a:p>
      </dgm:t>
    </dgm:pt>
    <dgm:pt modelId="{27CE58A7-F8B7-4136-B710-F1BA1B69A705}" type="parTrans" cxnId="{B9DE7F9B-A32E-4C8F-9E94-E71A26B6836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1E6A225A-85CC-4DD6-B5AB-16B89A479738}" type="sibTrans" cxnId="{B9DE7F9B-A32E-4C8F-9E94-E71A26B6836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E964AA1F-4AED-4C0D-9D14-5D4EEBE49A4F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il ricorso a questi dati è hard, rigido e complicato,</a:t>
          </a:r>
          <a:endParaRPr lang="it-IT">
            <a:solidFill>
              <a:schemeClr val="tx1"/>
            </a:solidFill>
          </a:endParaRPr>
        </a:p>
      </dgm:t>
    </dgm:pt>
    <dgm:pt modelId="{1012CB4F-FCE1-4364-8DF1-9AEB95F1ECA3}" type="parTrans" cxnId="{D18122B1-35AC-49BE-BEA5-B06C73284FA1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844E33F1-3C39-4360-95A8-0A1DD3FD8B5D}" type="sibTrans" cxnId="{D18122B1-35AC-49BE-BEA5-B06C73284FA1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5BF630D-1F3A-4446-A837-2B6EB06ED199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essendo raccolti per altre finalità, questi dati possono non soddisfare completamente le esigenze del ricercatore,</a:t>
          </a:r>
          <a:endParaRPr lang="it-IT">
            <a:solidFill>
              <a:schemeClr val="tx1"/>
            </a:solidFill>
          </a:endParaRPr>
        </a:p>
      </dgm:t>
    </dgm:pt>
    <dgm:pt modelId="{72422714-3534-420F-AF90-DA764412B78C}" type="parTrans" cxnId="{EA38D0BD-016A-4F62-B420-28C8AC946AB7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17A7C8D6-1E95-4EF5-93FD-8AF67E132471}" type="sibTrans" cxnId="{EA38D0BD-016A-4F62-B420-28C8AC946AB7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5A5274F6-0729-4F62-81A0-BA30416971F5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eventuali problematiche di accesso.</a:t>
          </a:r>
          <a:endParaRPr lang="it-IT">
            <a:solidFill>
              <a:schemeClr val="tx1"/>
            </a:solidFill>
          </a:endParaRPr>
        </a:p>
      </dgm:t>
    </dgm:pt>
    <dgm:pt modelId="{03FCDE93-1CCC-4404-A399-D63A997ABD63}" type="parTrans" cxnId="{58B00909-FFAA-4E74-97E4-095D5A8DD346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06B3BB38-AA05-41A7-961B-FA536953C600}" type="sibTrans" cxnId="{58B00909-FFAA-4E74-97E4-095D5A8DD346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ABACF29F-77B3-47B5-87FF-B11E0F0A2D90}" type="pres">
      <dgm:prSet presAssocID="{00979329-D4F8-47F4-A0AF-3D856671EE1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511AD9BC-2467-4C65-BEDD-680FFD8639BF}" type="pres">
      <dgm:prSet presAssocID="{5DE67524-F011-4250-BCDB-EB22ABD45549}" presName="linNode" presStyleCnt="0"/>
      <dgm:spPr/>
      <dgm:t>
        <a:bodyPr/>
        <a:lstStyle/>
        <a:p>
          <a:endParaRPr lang="it-IT"/>
        </a:p>
      </dgm:t>
    </dgm:pt>
    <dgm:pt modelId="{E0C3AD14-22D4-4AED-93B0-BF2DF61C2A4F}" type="pres">
      <dgm:prSet presAssocID="{5DE67524-F011-4250-BCDB-EB22ABD45549}" presName="parentText" presStyleLbl="node1" presStyleIdx="0" presStyleCnt="2" custLinFactNeighborX="196" custLinFactNeighborY="945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9EECEB6F-2D57-4061-82A2-90E95E1D2CA6}" type="pres">
      <dgm:prSet presAssocID="{5DE67524-F011-4250-BCDB-EB22ABD45549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E28CCA2F-3B58-4D7B-BE18-3432D90CC724}" type="pres">
      <dgm:prSet presAssocID="{3D60B85B-EBD5-4B33-9562-8A36B44A15D6}" presName="sp" presStyleCnt="0"/>
      <dgm:spPr/>
      <dgm:t>
        <a:bodyPr/>
        <a:lstStyle/>
        <a:p>
          <a:endParaRPr lang="it-IT"/>
        </a:p>
      </dgm:t>
    </dgm:pt>
    <dgm:pt modelId="{4DDB02F5-0175-4B1B-BFF9-8323322F21E1}" type="pres">
      <dgm:prSet presAssocID="{A370EAAE-6BFF-42A1-B7F9-789FEBD4A462}" presName="linNode" presStyleCnt="0"/>
      <dgm:spPr/>
      <dgm:t>
        <a:bodyPr/>
        <a:lstStyle/>
        <a:p>
          <a:endParaRPr lang="it-IT"/>
        </a:p>
      </dgm:t>
    </dgm:pt>
    <dgm:pt modelId="{74B0BD5D-115F-4586-A62F-EF7C3C5D37E2}" type="pres">
      <dgm:prSet presAssocID="{A370EAAE-6BFF-42A1-B7F9-789FEBD4A462}" presName="parentText" presStyleLbl="node1" presStyleIdx="1" presStyleCnt="2" custLinFactNeighborX="196" custLinFactNeighborY="945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0E59596-375F-4F90-8BCB-CB5A29DAB9C2}" type="pres">
      <dgm:prSet presAssocID="{A370EAAE-6BFF-42A1-B7F9-789FEBD4A462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D273B19E-1CA2-4195-9A98-29DEF8133615}" type="presOf" srcId="{45BF630D-1F3A-4446-A837-2B6EB06ED199}" destId="{50E59596-375F-4F90-8BCB-CB5A29DAB9C2}" srcOrd="0" destOrd="1" presId="urn:microsoft.com/office/officeart/2005/8/layout/vList5"/>
    <dgm:cxn modelId="{1060BBA7-4754-4E9A-8ACC-87F56014DEC1}" type="presOf" srcId="{2F5F5559-6746-40EC-8B58-FDE85CBFE490}" destId="{9EECEB6F-2D57-4061-82A2-90E95E1D2CA6}" srcOrd="0" destOrd="1" presId="urn:microsoft.com/office/officeart/2005/8/layout/vList5"/>
    <dgm:cxn modelId="{824F435D-D4B6-4023-9F22-078A30F0BF3B}" srcId="{5DE67524-F011-4250-BCDB-EB22ABD45549}" destId="{D9198696-3EDD-4C59-8677-064F9B0AB967}" srcOrd="0" destOrd="0" parTransId="{0CC288B3-899B-464F-B93D-ED60D9ACE9CF}" sibTransId="{0F998059-BCFF-4B66-9EE8-2C36F1B221A5}"/>
    <dgm:cxn modelId="{7121F4C3-877D-40E7-92F6-63BDF22AE1BB}" srcId="{00979329-D4F8-47F4-A0AF-3D856671EE1B}" destId="{5DE67524-F011-4250-BCDB-EB22ABD45549}" srcOrd="0" destOrd="0" parTransId="{73247165-E8B9-4809-B8FD-F3DEB0ED40ED}" sibTransId="{3D60B85B-EBD5-4B33-9562-8A36B44A15D6}"/>
    <dgm:cxn modelId="{7DCDE0FD-E3B1-4C49-84C7-4BBF69E72A0A}" type="presOf" srcId="{00979329-D4F8-47F4-A0AF-3D856671EE1B}" destId="{ABACF29F-77B3-47B5-87FF-B11E0F0A2D90}" srcOrd="0" destOrd="0" presId="urn:microsoft.com/office/officeart/2005/8/layout/vList5"/>
    <dgm:cxn modelId="{D05D3C07-B5BC-40FC-A43C-A7CC2C2BC2FE}" type="presOf" srcId="{D9198696-3EDD-4C59-8677-064F9B0AB967}" destId="{9EECEB6F-2D57-4061-82A2-90E95E1D2CA6}" srcOrd="0" destOrd="0" presId="urn:microsoft.com/office/officeart/2005/8/layout/vList5"/>
    <dgm:cxn modelId="{203D3D40-9F90-40E3-8202-E2FFC6341EFD}" srcId="{5DE67524-F011-4250-BCDB-EB22ABD45549}" destId="{2F5F5559-6746-40EC-8B58-FDE85CBFE490}" srcOrd="1" destOrd="0" parTransId="{2BFD66F6-53DD-4B93-BAD1-F7132F763414}" sibTransId="{0CE95E69-DF5E-4A4B-9918-E22029D628B9}"/>
    <dgm:cxn modelId="{EA38D0BD-016A-4F62-B420-28C8AC946AB7}" srcId="{A370EAAE-6BFF-42A1-B7F9-789FEBD4A462}" destId="{45BF630D-1F3A-4446-A837-2B6EB06ED199}" srcOrd="1" destOrd="0" parTransId="{72422714-3534-420F-AF90-DA764412B78C}" sibTransId="{17A7C8D6-1E95-4EF5-93FD-8AF67E132471}"/>
    <dgm:cxn modelId="{03EEDAB4-0995-4AE7-A61A-6280F2E03595}" type="presOf" srcId="{5A5274F6-0729-4F62-81A0-BA30416971F5}" destId="{50E59596-375F-4F90-8BCB-CB5A29DAB9C2}" srcOrd="0" destOrd="2" presId="urn:microsoft.com/office/officeart/2005/8/layout/vList5"/>
    <dgm:cxn modelId="{D18122B1-35AC-49BE-BEA5-B06C73284FA1}" srcId="{A370EAAE-6BFF-42A1-B7F9-789FEBD4A462}" destId="{E964AA1F-4AED-4C0D-9D14-5D4EEBE49A4F}" srcOrd="0" destOrd="0" parTransId="{1012CB4F-FCE1-4364-8DF1-9AEB95F1ECA3}" sibTransId="{844E33F1-3C39-4360-95A8-0A1DD3FD8B5D}"/>
    <dgm:cxn modelId="{58B00909-FFAA-4E74-97E4-095D5A8DD346}" srcId="{A370EAAE-6BFF-42A1-B7F9-789FEBD4A462}" destId="{5A5274F6-0729-4F62-81A0-BA30416971F5}" srcOrd="2" destOrd="0" parTransId="{03FCDE93-1CCC-4404-A399-D63A997ABD63}" sibTransId="{06B3BB38-AA05-41A7-961B-FA536953C600}"/>
    <dgm:cxn modelId="{3B1722E3-6AE9-439F-B891-F4188C40C51E}" type="presOf" srcId="{5DE67524-F011-4250-BCDB-EB22ABD45549}" destId="{E0C3AD14-22D4-4AED-93B0-BF2DF61C2A4F}" srcOrd="0" destOrd="0" presId="urn:microsoft.com/office/officeart/2005/8/layout/vList5"/>
    <dgm:cxn modelId="{B9DE7F9B-A32E-4C8F-9E94-E71A26B6836E}" srcId="{00979329-D4F8-47F4-A0AF-3D856671EE1B}" destId="{A370EAAE-6BFF-42A1-B7F9-789FEBD4A462}" srcOrd="1" destOrd="0" parTransId="{27CE58A7-F8B7-4136-B710-F1BA1B69A705}" sibTransId="{1E6A225A-85CC-4DD6-B5AB-16B89A479738}"/>
    <dgm:cxn modelId="{12303F4B-4B83-4CB1-A43F-19E404B7A845}" type="presOf" srcId="{A370EAAE-6BFF-42A1-B7F9-789FEBD4A462}" destId="{74B0BD5D-115F-4586-A62F-EF7C3C5D37E2}" srcOrd="0" destOrd="0" presId="urn:microsoft.com/office/officeart/2005/8/layout/vList5"/>
    <dgm:cxn modelId="{E4ED0E29-0B5C-4C61-BF46-590539A0026A}" type="presOf" srcId="{E964AA1F-4AED-4C0D-9D14-5D4EEBE49A4F}" destId="{50E59596-375F-4F90-8BCB-CB5A29DAB9C2}" srcOrd="0" destOrd="0" presId="urn:microsoft.com/office/officeart/2005/8/layout/vList5"/>
    <dgm:cxn modelId="{9F343F07-1EA9-4D8B-94EE-33D899BAF7E3}" type="presParOf" srcId="{ABACF29F-77B3-47B5-87FF-B11E0F0A2D90}" destId="{511AD9BC-2467-4C65-BEDD-680FFD8639BF}" srcOrd="0" destOrd="0" presId="urn:microsoft.com/office/officeart/2005/8/layout/vList5"/>
    <dgm:cxn modelId="{46F56E78-7C30-4B07-A0A7-1E8F2B8895FC}" type="presParOf" srcId="{511AD9BC-2467-4C65-BEDD-680FFD8639BF}" destId="{E0C3AD14-22D4-4AED-93B0-BF2DF61C2A4F}" srcOrd="0" destOrd="0" presId="urn:microsoft.com/office/officeart/2005/8/layout/vList5"/>
    <dgm:cxn modelId="{1863701B-0D7D-4562-A1D1-15A8BE0C2122}" type="presParOf" srcId="{511AD9BC-2467-4C65-BEDD-680FFD8639BF}" destId="{9EECEB6F-2D57-4061-82A2-90E95E1D2CA6}" srcOrd="1" destOrd="0" presId="urn:microsoft.com/office/officeart/2005/8/layout/vList5"/>
    <dgm:cxn modelId="{52635E91-60B7-4D6F-A870-EA6EF43C7224}" type="presParOf" srcId="{ABACF29F-77B3-47B5-87FF-B11E0F0A2D90}" destId="{E28CCA2F-3B58-4D7B-BE18-3432D90CC724}" srcOrd="1" destOrd="0" presId="urn:microsoft.com/office/officeart/2005/8/layout/vList5"/>
    <dgm:cxn modelId="{5C67A8A6-418C-4090-BCC8-D4AFC0A54DCE}" type="presParOf" srcId="{ABACF29F-77B3-47B5-87FF-B11E0F0A2D90}" destId="{4DDB02F5-0175-4B1B-BFF9-8323322F21E1}" srcOrd="2" destOrd="0" presId="urn:microsoft.com/office/officeart/2005/8/layout/vList5"/>
    <dgm:cxn modelId="{D1BC0F05-2AE0-4445-87C1-D76E05BB5FDC}" type="presParOf" srcId="{4DDB02F5-0175-4B1B-BFF9-8323322F21E1}" destId="{74B0BD5D-115F-4586-A62F-EF7C3C5D37E2}" srcOrd="0" destOrd="0" presId="urn:microsoft.com/office/officeart/2005/8/layout/vList5"/>
    <dgm:cxn modelId="{21102357-8DBD-4B3D-BC6B-FEB26F1906A3}" type="presParOf" srcId="{4DDB02F5-0175-4B1B-BFF9-8323322F21E1}" destId="{50E59596-375F-4F90-8BCB-CB5A29DAB9C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8DE5D3FD-8C51-482E-99DB-448A4C4FDC87}" type="doc">
      <dgm:prSet loTypeId="urn:microsoft.com/office/officeart/2005/8/layout/vList2" loCatId="list" qsTypeId="urn:microsoft.com/office/officeart/2005/8/quickstyle/3d3" qsCatId="3D" csTypeId="urn:microsoft.com/office/officeart/2005/8/colors/colorful1" csCatId="colorful"/>
      <dgm:spPr/>
      <dgm:t>
        <a:bodyPr/>
        <a:lstStyle/>
        <a:p>
          <a:endParaRPr lang="it-IT"/>
        </a:p>
      </dgm:t>
    </dgm:pt>
    <dgm:pt modelId="{7E699C26-514C-4C81-ACA9-5FA42C3F7034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Il Censimento della Popolazione e delle Abitazioni </a:t>
          </a:r>
          <a:endParaRPr lang="it-IT" b="1" dirty="0">
            <a:solidFill>
              <a:schemeClr val="tx1"/>
            </a:solidFill>
          </a:endParaRPr>
        </a:p>
      </dgm:t>
    </dgm:pt>
    <dgm:pt modelId="{3034F190-90FD-42D0-8551-B475A3AA7695}" type="parTrans" cxnId="{07A2A281-3497-49C8-A5AA-FF5A23D5175D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9833CE33-6D3B-4806-9277-0524F81144F2}" type="sibTrans" cxnId="{07A2A281-3497-49C8-A5AA-FF5A23D5175D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90E5BC6E-ED83-4C48-84C1-752B573655F8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è una rilevazione statistica che ha come </a:t>
          </a:r>
          <a:r>
            <a:rPr lang="it-IT" b="1" smtClean="0">
              <a:solidFill>
                <a:schemeClr val="tx1"/>
              </a:solidFill>
            </a:rPr>
            <a:t>obiettivo il conteggio di tutta la popolazione residente sul territorio italiano</a:t>
          </a:r>
          <a:r>
            <a:rPr lang="it-IT" smtClean="0">
              <a:solidFill>
                <a:schemeClr val="tx1"/>
              </a:solidFill>
            </a:rPr>
            <a:t>; insieme al Censimento dell’Agricoltura e al Censimento dell’Industria e dei Servizi rappresenta l’attività di raccolta pubblica di dati più onerosa e complessa della statistica ufficiale. </a:t>
          </a:r>
          <a:endParaRPr lang="it-IT" dirty="0">
            <a:solidFill>
              <a:schemeClr val="tx1"/>
            </a:solidFill>
          </a:endParaRPr>
        </a:p>
      </dgm:t>
    </dgm:pt>
    <dgm:pt modelId="{7F7FBB06-C429-4602-B199-BC6CE106AB59}" type="parTrans" cxnId="{C2770E23-E657-4F0E-A329-3EE95D228E40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F3F6B9D4-C6A7-4F4C-95B4-B57096AC987D}" type="sibTrans" cxnId="{C2770E23-E657-4F0E-A329-3EE95D228E40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F588015F-A99F-41A3-B24A-69B5427A067E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Fornisce informazioni a un </a:t>
          </a:r>
          <a:r>
            <a:rPr lang="it-IT" b="1" smtClean="0">
              <a:solidFill>
                <a:schemeClr val="tx1"/>
              </a:solidFill>
            </a:rPr>
            <a:t>elevato dettaglio territoriale </a:t>
          </a:r>
          <a:r>
            <a:rPr lang="it-IT" smtClean="0">
              <a:solidFill>
                <a:schemeClr val="tx1"/>
              </a:solidFill>
            </a:rPr>
            <a:t>sulle principali caratteristiche socio-demografiche della popolazione residente e sulle caratteristiche del patrimonio abitativo.</a:t>
          </a:r>
          <a:endParaRPr lang="it-IT" dirty="0">
            <a:solidFill>
              <a:schemeClr val="tx1"/>
            </a:solidFill>
          </a:endParaRPr>
        </a:p>
      </dgm:t>
    </dgm:pt>
    <dgm:pt modelId="{E862FCA9-5F89-4E87-8D59-1D4B83079E3E}" type="parTrans" cxnId="{0532ABAA-A112-459B-8E05-99C130748D41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6DC66FA8-2A17-46CE-A9E0-835776FDB629}" type="sibTrans" cxnId="{0532ABAA-A112-459B-8E05-99C130748D41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9CED0F4B-1D9C-4383-8231-5CDD91119F33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È </a:t>
          </a:r>
          <a:r>
            <a:rPr lang="it-IT" b="1" smtClean="0">
              <a:solidFill>
                <a:schemeClr val="tx1"/>
              </a:solidFill>
            </a:rPr>
            <a:t>utile a tutti i livelli di governo </a:t>
          </a:r>
          <a:r>
            <a:rPr lang="it-IT" smtClean="0">
              <a:solidFill>
                <a:schemeClr val="tx1"/>
              </a:solidFill>
            </a:rPr>
            <a:t>nella presa di decisioni ma anche a tutti gli enti che necessitino di fare indagini conoscitive e programmazione.</a:t>
          </a:r>
          <a:endParaRPr lang="it-IT" dirty="0">
            <a:solidFill>
              <a:schemeClr val="tx1"/>
            </a:solidFill>
          </a:endParaRPr>
        </a:p>
      </dgm:t>
    </dgm:pt>
    <dgm:pt modelId="{611B2B97-7FA4-4418-B139-3E92D45260F4}" type="parTrans" cxnId="{0994C702-1227-40DA-9521-8550B404F9F9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807EB07-8011-4AA2-BDE5-59BC88371A35}" type="sibTrans" cxnId="{0994C702-1227-40DA-9521-8550B404F9F9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540A7D44-8B8F-4ECB-95D0-13F6ACA24A04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Il primo fu realizzato nel 1861, l’ultimo, il </a:t>
          </a:r>
          <a:r>
            <a:rPr lang="it-IT" b="1" smtClean="0">
              <a:solidFill>
                <a:schemeClr val="tx1"/>
              </a:solidFill>
            </a:rPr>
            <a:t>15°</a:t>
          </a:r>
          <a:r>
            <a:rPr lang="it-IT" smtClean="0">
              <a:solidFill>
                <a:schemeClr val="tx1"/>
              </a:solidFill>
            </a:rPr>
            <a:t>, nel 2011, con cadenza decennale.</a:t>
          </a:r>
          <a:endParaRPr lang="it-IT" dirty="0">
            <a:solidFill>
              <a:schemeClr val="tx1"/>
            </a:solidFill>
          </a:endParaRPr>
        </a:p>
      </dgm:t>
    </dgm:pt>
    <dgm:pt modelId="{94D49D20-9A68-4F82-A646-FC406EB092B8}" type="parTrans" cxnId="{30531286-7330-4C57-9D1E-AFB720112F81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2B6C52DB-DA4D-4BFA-B630-10CF5773AB40}" type="sibTrans" cxnId="{30531286-7330-4C57-9D1E-AFB720112F81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069FC2DB-E5E5-4FE6-A2CD-00EF83BAAE8D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Vantaggi: </a:t>
          </a:r>
          <a:endParaRPr lang="it-IT" b="1">
            <a:solidFill>
              <a:schemeClr val="tx1"/>
            </a:solidFill>
          </a:endParaRPr>
        </a:p>
      </dgm:t>
    </dgm:pt>
    <dgm:pt modelId="{4F3F9045-E3F7-431E-AFE9-1A4AA031C173}" type="parTrans" cxnId="{99502012-11B0-4837-8CB9-8C61C8D0907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86FF9E2B-0DB6-434B-88F7-B0F55C96A50F}" type="sibTrans" cxnId="{99502012-11B0-4837-8CB9-8C61C8D0907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724931CD-868F-435E-99BF-125BFC5BC3AA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esaustività, aggiornamento delle liste della popolazione.</a:t>
          </a:r>
          <a:endParaRPr lang="it-IT">
            <a:solidFill>
              <a:schemeClr val="tx1"/>
            </a:solidFill>
          </a:endParaRPr>
        </a:p>
      </dgm:t>
    </dgm:pt>
    <dgm:pt modelId="{1ADFCF09-4BDB-4AF0-B635-F2E405D0836F}" type="parTrans" cxnId="{8AB0BCA7-FCED-4915-9347-0D6BE5CF6CE8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D106B37F-CB96-45E2-87AE-E961C56C29CE}" type="sibTrans" cxnId="{8AB0BCA7-FCED-4915-9347-0D6BE5CF6CE8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8CC3694C-8B5C-464D-ACAD-5AE88DCF533E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Svantaggi: </a:t>
          </a:r>
          <a:endParaRPr lang="it-IT" b="1">
            <a:solidFill>
              <a:schemeClr val="tx1"/>
            </a:solidFill>
          </a:endParaRPr>
        </a:p>
      </dgm:t>
    </dgm:pt>
    <dgm:pt modelId="{A21B2FDF-5E66-41B8-8F92-3DE0762012C5}" type="parTrans" cxnId="{9D61B6C2-C04B-40DA-9408-3646DF8E1A8B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13526FD0-10F9-45A7-AAF2-223BCB2528DE}" type="sibTrans" cxnId="{9D61B6C2-C04B-40DA-9408-3646DF8E1A8B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EC1DD395-7CDA-40C5-98BC-D3EFC11A628D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costi, tempi di rilevazione, tempi di diffusione dei risultati.</a:t>
          </a:r>
          <a:endParaRPr lang="it-IT">
            <a:solidFill>
              <a:schemeClr val="tx1"/>
            </a:solidFill>
          </a:endParaRPr>
        </a:p>
      </dgm:t>
    </dgm:pt>
    <dgm:pt modelId="{2CB4F588-F0E0-43D4-AAE8-13DC4C7E2F02}" type="parTrans" cxnId="{52779812-625F-4A19-9C9F-8B7753D68F31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1F64F323-1E84-4A9F-A6D0-FFFEA37595C9}" type="sibTrans" cxnId="{52779812-625F-4A19-9C9F-8B7753D68F31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01C4BCF7-F40D-4B9C-A243-EFFAEE6F31C5}" type="pres">
      <dgm:prSet presAssocID="{8DE5D3FD-8C51-482E-99DB-448A4C4FDC8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B553EB7A-C9B6-4AAA-9600-8E778DF30EE3}" type="pres">
      <dgm:prSet presAssocID="{7E699C26-514C-4C81-ACA9-5FA42C3F7034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4CF003C-5839-4F24-BFFB-E67A85219928}" type="pres">
      <dgm:prSet presAssocID="{7E699C26-514C-4C81-ACA9-5FA42C3F7034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E5B5456E-8D54-4DF0-B0F1-A50B6908A9AB}" type="pres">
      <dgm:prSet presAssocID="{069FC2DB-E5E5-4FE6-A2CD-00EF83BAAE8D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FC167C39-42A3-4600-A475-3183C72B99E2}" type="pres">
      <dgm:prSet presAssocID="{069FC2DB-E5E5-4FE6-A2CD-00EF83BAAE8D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3ADFC416-66FA-412A-951C-9996E3C8736A}" type="pres">
      <dgm:prSet presAssocID="{8CC3694C-8B5C-464D-ACAD-5AE88DCF533E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A0B343BE-1C0F-4E10-BA82-2B38A3D9AB94}" type="pres">
      <dgm:prSet presAssocID="{8CC3694C-8B5C-464D-ACAD-5AE88DCF533E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B152C18E-B108-491B-BBFD-50555F59B25A}" type="presOf" srcId="{540A7D44-8B8F-4ECB-95D0-13F6ACA24A04}" destId="{54CF003C-5839-4F24-BFFB-E67A85219928}" srcOrd="0" destOrd="3" presId="urn:microsoft.com/office/officeart/2005/8/layout/vList2"/>
    <dgm:cxn modelId="{30531286-7330-4C57-9D1E-AFB720112F81}" srcId="{7E699C26-514C-4C81-ACA9-5FA42C3F7034}" destId="{540A7D44-8B8F-4ECB-95D0-13F6ACA24A04}" srcOrd="3" destOrd="0" parTransId="{94D49D20-9A68-4F82-A646-FC406EB092B8}" sibTransId="{2B6C52DB-DA4D-4BFA-B630-10CF5773AB40}"/>
    <dgm:cxn modelId="{E71029C1-7ACD-45B0-B173-2861237F5C9A}" type="presOf" srcId="{7E699C26-514C-4C81-ACA9-5FA42C3F7034}" destId="{B553EB7A-C9B6-4AAA-9600-8E778DF30EE3}" srcOrd="0" destOrd="0" presId="urn:microsoft.com/office/officeart/2005/8/layout/vList2"/>
    <dgm:cxn modelId="{DA03A050-2D92-4AFD-A0EF-C1E3236FFCAC}" type="presOf" srcId="{8CC3694C-8B5C-464D-ACAD-5AE88DCF533E}" destId="{3ADFC416-66FA-412A-951C-9996E3C8736A}" srcOrd="0" destOrd="0" presId="urn:microsoft.com/office/officeart/2005/8/layout/vList2"/>
    <dgm:cxn modelId="{C2770E23-E657-4F0E-A329-3EE95D228E40}" srcId="{7E699C26-514C-4C81-ACA9-5FA42C3F7034}" destId="{90E5BC6E-ED83-4C48-84C1-752B573655F8}" srcOrd="0" destOrd="0" parTransId="{7F7FBB06-C429-4602-B199-BC6CE106AB59}" sibTransId="{F3F6B9D4-C6A7-4F4C-95B4-B57096AC987D}"/>
    <dgm:cxn modelId="{52779812-625F-4A19-9C9F-8B7753D68F31}" srcId="{8CC3694C-8B5C-464D-ACAD-5AE88DCF533E}" destId="{EC1DD395-7CDA-40C5-98BC-D3EFC11A628D}" srcOrd="0" destOrd="0" parTransId="{2CB4F588-F0E0-43D4-AAE8-13DC4C7E2F02}" sibTransId="{1F64F323-1E84-4A9F-A6D0-FFFEA37595C9}"/>
    <dgm:cxn modelId="{07A2A281-3497-49C8-A5AA-FF5A23D5175D}" srcId="{8DE5D3FD-8C51-482E-99DB-448A4C4FDC87}" destId="{7E699C26-514C-4C81-ACA9-5FA42C3F7034}" srcOrd="0" destOrd="0" parTransId="{3034F190-90FD-42D0-8551-B475A3AA7695}" sibTransId="{9833CE33-6D3B-4806-9277-0524F81144F2}"/>
    <dgm:cxn modelId="{217EB460-3AEB-4483-960F-1F29D58C862F}" type="presOf" srcId="{F588015F-A99F-41A3-B24A-69B5427A067E}" destId="{54CF003C-5839-4F24-BFFB-E67A85219928}" srcOrd="0" destOrd="1" presId="urn:microsoft.com/office/officeart/2005/8/layout/vList2"/>
    <dgm:cxn modelId="{7313C288-9A56-4E1B-A58A-7A1EEB0CE75E}" type="presOf" srcId="{069FC2DB-E5E5-4FE6-A2CD-00EF83BAAE8D}" destId="{E5B5456E-8D54-4DF0-B0F1-A50B6908A9AB}" srcOrd="0" destOrd="0" presId="urn:microsoft.com/office/officeart/2005/8/layout/vList2"/>
    <dgm:cxn modelId="{E80D2AEB-30E9-44D4-85F8-A11E7992316D}" type="presOf" srcId="{8DE5D3FD-8C51-482E-99DB-448A4C4FDC87}" destId="{01C4BCF7-F40D-4B9C-A243-EFFAEE6F31C5}" srcOrd="0" destOrd="0" presId="urn:microsoft.com/office/officeart/2005/8/layout/vList2"/>
    <dgm:cxn modelId="{E2F51DB3-475B-4324-9934-A7D509AF68EA}" type="presOf" srcId="{9CED0F4B-1D9C-4383-8231-5CDD91119F33}" destId="{54CF003C-5839-4F24-BFFB-E67A85219928}" srcOrd="0" destOrd="2" presId="urn:microsoft.com/office/officeart/2005/8/layout/vList2"/>
    <dgm:cxn modelId="{F263F857-4052-447E-B875-E9770196FFED}" type="presOf" srcId="{EC1DD395-7CDA-40C5-98BC-D3EFC11A628D}" destId="{A0B343BE-1C0F-4E10-BA82-2B38A3D9AB94}" srcOrd="0" destOrd="0" presId="urn:microsoft.com/office/officeart/2005/8/layout/vList2"/>
    <dgm:cxn modelId="{CDA81202-1929-4E38-A178-B4BAD4AF2968}" type="presOf" srcId="{724931CD-868F-435E-99BF-125BFC5BC3AA}" destId="{FC167C39-42A3-4600-A475-3183C72B99E2}" srcOrd="0" destOrd="0" presId="urn:microsoft.com/office/officeart/2005/8/layout/vList2"/>
    <dgm:cxn modelId="{0532ABAA-A112-459B-8E05-99C130748D41}" srcId="{7E699C26-514C-4C81-ACA9-5FA42C3F7034}" destId="{F588015F-A99F-41A3-B24A-69B5427A067E}" srcOrd="1" destOrd="0" parTransId="{E862FCA9-5F89-4E87-8D59-1D4B83079E3E}" sibTransId="{6DC66FA8-2A17-46CE-A9E0-835776FDB629}"/>
    <dgm:cxn modelId="{AD627103-724F-4996-90C7-A0CBB97CBC38}" type="presOf" srcId="{90E5BC6E-ED83-4C48-84C1-752B573655F8}" destId="{54CF003C-5839-4F24-BFFB-E67A85219928}" srcOrd="0" destOrd="0" presId="urn:microsoft.com/office/officeart/2005/8/layout/vList2"/>
    <dgm:cxn modelId="{8AB0BCA7-FCED-4915-9347-0D6BE5CF6CE8}" srcId="{069FC2DB-E5E5-4FE6-A2CD-00EF83BAAE8D}" destId="{724931CD-868F-435E-99BF-125BFC5BC3AA}" srcOrd="0" destOrd="0" parTransId="{1ADFCF09-4BDB-4AF0-B635-F2E405D0836F}" sibTransId="{D106B37F-CB96-45E2-87AE-E961C56C29CE}"/>
    <dgm:cxn modelId="{9D61B6C2-C04B-40DA-9408-3646DF8E1A8B}" srcId="{8DE5D3FD-8C51-482E-99DB-448A4C4FDC87}" destId="{8CC3694C-8B5C-464D-ACAD-5AE88DCF533E}" srcOrd="2" destOrd="0" parTransId="{A21B2FDF-5E66-41B8-8F92-3DE0762012C5}" sibTransId="{13526FD0-10F9-45A7-AAF2-223BCB2528DE}"/>
    <dgm:cxn modelId="{0994C702-1227-40DA-9521-8550B404F9F9}" srcId="{7E699C26-514C-4C81-ACA9-5FA42C3F7034}" destId="{9CED0F4B-1D9C-4383-8231-5CDD91119F33}" srcOrd="2" destOrd="0" parTransId="{611B2B97-7FA4-4418-B139-3E92D45260F4}" sibTransId="{4807EB07-8011-4AA2-BDE5-59BC88371A35}"/>
    <dgm:cxn modelId="{99502012-11B0-4837-8CB9-8C61C8D0907E}" srcId="{8DE5D3FD-8C51-482E-99DB-448A4C4FDC87}" destId="{069FC2DB-E5E5-4FE6-A2CD-00EF83BAAE8D}" srcOrd="1" destOrd="0" parTransId="{4F3F9045-E3F7-431E-AFE9-1A4AA031C173}" sibTransId="{86FF9E2B-0DB6-434B-88F7-B0F55C96A50F}"/>
    <dgm:cxn modelId="{961B5AD1-4E42-42AD-9DDC-E2DA069FFF6A}" type="presParOf" srcId="{01C4BCF7-F40D-4B9C-A243-EFFAEE6F31C5}" destId="{B553EB7A-C9B6-4AAA-9600-8E778DF30EE3}" srcOrd="0" destOrd="0" presId="urn:microsoft.com/office/officeart/2005/8/layout/vList2"/>
    <dgm:cxn modelId="{DE531177-1D64-48CE-BAAA-9292E9E98A0B}" type="presParOf" srcId="{01C4BCF7-F40D-4B9C-A243-EFFAEE6F31C5}" destId="{54CF003C-5839-4F24-BFFB-E67A85219928}" srcOrd="1" destOrd="0" presId="urn:microsoft.com/office/officeart/2005/8/layout/vList2"/>
    <dgm:cxn modelId="{2768C184-D5F9-42D6-A32E-BFDDFC1602C9}" type="presParOf" srcId="{01C4BCF7-F40D-4B9C-A243-EFFAEE6F31C5}" destId="{E5B5456E-8D54-4DF0-B0F1-A50B6908A9AB}" srcOrd="2" destOrd="0" presId="urn:microsoft.com/office/officeart/2005/8/layout/vList2"/>
    <dgm:cxn modelId="{5AD96250-57A3-432C-A2F7-FCAA0AA04250}" type="presParOf" srcId="{01C4BCF7-F40D-4B9C-A243-EFFAEE6F31C5}" destId="{FC167C39-42A3-4600-A475-3183C72B99E2}" srcOrd="3" destOrd="0" presId="urn:microsoft.com/office/officeart/2005/8/layout/vList2"/>
    <dgm:cxn modelId="{A6D25942-A475-4EE8-B667-34E41642D566}" type="presParOf" srcId="{01C4BCF7-F40D-4B9C-A243-EFFAEE6F31C5}" destId="{3ADFC416-66FA-412A-951C-9996E3C8736A}" srcOrd="4" destOrd="0" presId="urn:microsoft.com/office/officeart/2005/8/layout/vList2"/>
    <dgm:cxn modelId="{D609A500-A1DC-4AD2-B6E5-03FEA0FB69D0}" type="presParOf" srcId="{01C4BCF7-F40D-4B9C-A243-EFFAEE6F31C5}" destId="{A0B343BE-1C0F-4E10-BA82-2B38A3D9AB94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9663F1B7-04F0-430C-8F12-17BF81FBC54B}" type="doc">
      <dgm:prSet loTypeId="urn:microsoft.com/office/officeart/2005/8/layout/vList5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66446D60-874C-406B-8699-2A0237EBFCC3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Censimento delle istituzioni no profit: </a:t>
          </a:r>
          <a:endParaRPr lang="it-IT" b="1">
            <a:solidFill>
              <a:schemeClr val="tx1"/>
            </a:solidFill>
          </a:endParaRPr>
        </a:p>
      </dgm:t>
    </dgm:pt>
    <dgm:pt modelId="{AD647739-D8BF-478F-9246-57A12CC35086}" type="parTrans" cxnId="{25B560EE-4ECA-46F5-8ED4-334946419A13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2B94BC55-3F10-414D-A7EF-F822926829DD}" type="sibTrans" cxnId="{25B560EE-4ECA-46F5-8ED4-334946419A13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E7F8C7D9-7E4C-4A03-8A14-B6037324DF48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fornisce dati su forma giuridica, struttura organizzativa, tipo di assetto sociale, dimensione economica e settori di attività delle imprese </a:t>
          </a:r>
          <a:r>
            <a:rPr lang="it-IT" i="1" smtClean="0">
              <a:solidFill>
                <a:schemeClr val="tx1"/>
              </a:solidFill>
            </a:rPr>
            <a:t>non-profit</a:t>
          </a:r>
          <a:r>
            <a:rPr lang="it-IT" smtClean="0">
              <a:solidFill>
                <a:schemeClr val="tx1"/>
              </a:solidFill>
            </a:rPr>
            <a:t>, sempre più consistente dati i cambiamenti amministrativi e gli affidamenti a queste di aree dell’assistenza sociale.</a:t>
          </a:r>
          <a:endParaRPr lang="it-IT" dirty="0">
            <a:solidFill>
              <a:schemeClr val="tx1"/>
            </a:solidFill>
          </a:endParaRPr>
        </a:p>
      </dgm:t>
    </dgm:pt>
    <dgm:pt modelId="{CF12E19B-5C9C-4364-84C7-847A83055616}" type="parTrans" cxnId="{F72DECFF-6060-4F79-9742-E93C1F89D7E7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E1DEF93D-4191-46D9-ABC8-6DD22E16B2F6}" type="sibTrans" cxnId="{F72DECFF-6060-4F79-9742-E93C1F89D7E7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4E9DA1B0-FFC4-4AD6-A919-636B2010DAC8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Indagine censuaria sugli interventi e i servizi sociali dei Comuni singoli e sulla spesa sostenuta dai Comuni per i servizi: </a:t>
          </a:r>
          <a:endParaRPr lang="it-IT" b="1">
            <a:solidFill>
              <a:schemeClr val="tx1"/>
            </a:solidFill>
          </a:endParaRPr>
        </a:p>
      </dgm:t>
    </dgm:pt>
    <dgm:pt modelId="{7E25F9E9-9F5C-451A-94B2-4B9D0A49E4C5}" type="parTrans" cxnId="{5D06085E-A722-4EC5-96C2-503BBFE3F908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6254670F-F057-4390-A17D-78F26790D976}" type="sibTrans" cxnId="{5D06085E-A722-4EC5-96C2-503BBFE3F908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777720BD-1104-49BF-9AAC-745B6ADDB945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l’unità di rilevazione è costituita da territori e le informazioni raccolte sono articolate in sette aree di utenza dei servizi: famiglia e minori, disabili, dipendenze, anziani, immigrati, disagio adulti, multiutenza.</a:t>
          </a:r>
          <a:endParaRPr lang="it-IT">
            <a:solidFill>
              <a:schemeClr val="tx1"/>
            </a:solidFill>
          </a:endParaRPr>
        </a:p>
      </dgm:t>
    </dgm:pt>
    <dgm:pt modelId="{ABCA49B8-3D69-4AB6-AFF2-E3728CEEBC86}" type="parTrans" cxnId="{F43E37FC-7687-493B-A661-490D7862DD1F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84A3294C-6F8B-42B4-866A-937F27E932C4}" type="sibTrans" cxnId="{F43E37FC-7687-493B-A661-490D7862DD1F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81F33C16-8A54-4C77-A524-148B0D0A79A8}" type="pres">
      <dgm:prSet presAssocID="{9663F1B7-04F0-430C-8F12-17BF81FBC54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DF872E77-93CD-468A-8769-6EFD45ADCA9A}" type="pres">
      <dgm:prSet presAssocID="{66446D60-874C-406B-8699-2A0237EBFCC3}" presName="linNode" presStyleCnt="0"/>
      <dgm:spPr/>
      <dgm:t>
        <a:bodyPr/>
        <a:lstStyle/>
        <a:p>
          <a:endParaRPr lang="it-IT"/>
        </a:p>
      </dgm:t>
    </dgm:pt>
    <dgm:pt modelId="{BC45D32C-A8A2-40B0-9873-951CCE24A6B9}" type="pres">
      <dgm:prSet presAssocID="{66446D60-874C-406B-8699-2A0237EBFCC3}" presName="parentText" presStyleLbl="node1" presStyleIdx="0" presStyleCnt="2" custScaleY="76014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AE691438-4F94-43C1-848E-83B36BE0C057}" type="pres">
      <dgm:prSet presAssocID="{66446D60-874C-406B-8699-2A0237EBFCC3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F118DC09-5547-41A3-8434-9122A77B4019}" type="pres">
      <dgm:prSet presAssocID="{2B94BC55-3F10-414D-A7EF-F822926829DD}" presName="sp" presStyleCnt="0"/>
      <dgm:spPr/>
      <dgm:t>
        <a:bodyPr/>
        <a:lstStyle/>
        <a:p>
          <a:endParaRPr lang="it-IT"/>
        </a:p>
      </dgm:t>
    </dgm:pt>
    <dgm:pt modelId="{4527985B-1A21-4A2F-95E6-5661D381F041}" type="pres">
      <dgm:prSet presAssocID="{4E9DA1B0-FFC4-4AD6-A919-636B2010DAC8}" presName="linNode" presStyleCnt="0"/>
      <dgm:spPr/>
      <dgm:t>
        <a:bodyPr/>
        <a:lstStyle/>
        <a:p>
          <a:endParaRPr lang="it-IT"/>
        </a:p>
      </dgm:t>
    </dgm:pt>
    <dgm:pt modelId="{0B58F6DC-F515-45F6-9876-B255EB916D28}" type="pres">
      <dgm:prSet presAssocID="{4E9DA1B0-FFC4-4AD6-A919-636B2010DAC8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463E1410-495D-472C-AF49-030DBA543D06}" type="pres">
      <dgm:prSet presAssocID="{4E9DA1B0-FFC4-4AD6-A919-636B2010DAC8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12691CAC-44FB-4431-9160-6165E3AD5698}" type="presOf" srcId="{66446D60-874C-406B-8699-2A0237EBFCC3}" destId="{BC45D32C-A8A2-40B0-9873-951CCE24A6B9}" srcOrd="0" destOrd="0" presId="urn:microsoft.com/office/officeart/2005/8/layout/vList5"/>
    <dgm:cxn modelId="{076E910E-E269-4CE7-8754-00E3FA99EDE8}" type="presOf" srcId="{9663F1B7-04F0-430C-8F12-17BF81FBC54B}" destId="{81F33C16-8A54-4C77-A524-148B0D0A79A8}" srcOrd="0" destOrd="0" presId="urn:microsoft.com/office/officeart/2005/8/layout/vList5"/>
    <dgm:cxn modelId="{5D06085E-A722-4EC5-96C2-503BBFE3F908}" srcId="{9663F1B7-04F0-430C-8F12-17BF81FBC54B}" destId="{4E9DA1B0-FFC4-4AD6-A919-636B2010DAC8}" srcOrd="1" destOrd="0" parTransId="{7E25F9E9-9F5C-451A-94B2-4B9D0A49E4C5}" sibTransId="{6254670F-F057-4390-A17D-78F26790D976}"/>
    <dgm:cxn modelId="{25B560EE-4ECA-46F5-8ED4-334946419A13}" srcId="{9663F1B7-04F0-430C-8F12-17BF81FBC54B}" destId="{66446D60-874C-406B-8699-2A0237EBFCC3}" srcOrd="0" destOrd="0" parTransId="{AD647739-D8BF-478F-9246-57A12CC35086}" sibTransId="{2B94BC55-3F10-414D-A7EF-F822926829DD}"/>
    <dgm:cxn modelId="{F72DECFF-6060-4F79-9742-E93C1F89D7E7}" srcId="{66446D60-874C-406B-8699-2A0237EBFCC3}" destId="{E7F8C7D9-7E4C-4A03-8A14-B6037324DF48}" srcOrd="0" destOrd="0" parTransId="{CF12E19B-5C9C-4364-84C7-847A83055616}" sibTransId="{E1DEF93D-4191-46D9-ABC8-6DD22E16B2F6}"/>
    <dgm:cxn modelId="{FD4191A9-9FF4-4CBD-A40C-25A2A550266B}" type="presOf" srcId="{777720BD-1104-49BF-9AAC-745B6ADDB945}" destId="{463E1410-495D-472C-AF49-030DBA543D06}" srcOrd="0" destOrd="0" presId="urn:microsoft.com/office/officeart/2005/8/layout/vList5"/>
    <dgm:cxn modelId="{40CD7103-B1F9-4416-9D05-AF8E85989890}" type="presOf" srcId="{E7F8C7D9-7E4C-4A03-8A14-B6037324DF48}" destId="{AE691438-4F94-43C1-848E-83B36BE0C057}" srcOrd="0" destOrd="0" presId="urn:microsoft.com/office/officeart/2005/8/layout/vList5"/>
    <dgm:cxn modelId="{1225603C-0F10-432E-BD18-245E73FE1CBC}" type="presOf" srcId="{4E9DA1B0-FFC4-4AD6-A919-636B2010DAC8}" destId="{0B58F6DC-F515-45F6-9876-B255EB916D28}" srcOrd="0" destOrd="0" presId="urn:microsoft.com/office/officeart/2005/8/layout/vList5"/>
    <dgm:cxn modelId="{F43E37FC-7687-493B-A661-490D7862DD1F}" srcId="{4E9DA1B0-FFC4-4AD6-A919-636B2010DAC8}" destId="{777720BD-1104-49BF-9AAC-745B6ADDB945}" srcOrd="0" destOrd="0" parTransId="{ABCA49B8-3D69-4AB6-AFF2-E3728CEEBC86}" sibTransId="{84A3294C-6F8B-42B4-866A-937F27E932C4}"/>
    <dgm:cxn modelId="{D433ACDC-7D10-42DA-BF2E-E75511BEAF13}" type="presParOf" srcId="{81F33C16-8A54-4C77-A524-148B0D0A79A8}" destId="{DF872E77-93CD-468A-8769-6EFD45ADCA9A}" srcOrd="0" destOrd="0" presId="urn:microsoft.com/office/officeart/2005/8/layout/vList5"/>
    <dgm:cxn modelId="{AF7A9842-D91E-40D3-9E10-C44184D8C43B}" type="presParOf" srcId="{DF872E77-93CD-468A-8769-6EFD45ADCA9A}" destId="{BC45D32C-A8A2-40B0-9873-951CCE24A6B9}" srcOrd="0" destOrd="0" presId="urn:microsoft.com/office/officeart/2005/8/layout/vList5"/>
    <dgm:cxn modelId="{AA7837E2-0996-4CD8-A2D5-F2BDCBCC6959}" type="presParOf" srcId="{DF872E77-93CD-468A-8769-6EFD45ADCA9A}" destId="{AE691438-4F94-43C1-848E-83B36BE0C057}" srcOrd="1" destOrd="0" presId="urn:microsoft.com/office/officeart/2005/8/layout/vList5"/>
    <dgm:cxn modelId="{DAC2D55A-3F49-4764-8445-FB2B093B8EB2}" type="presParOf" srcId="{81F33C16-8A54-4C77-A524-148B0D0A79A8}" destId="{F118DC09-5547-41A3-8434-9122A77B4019}" srcOrd="1" destOrd="0" presId="urn:microsoft.com/office/officeart/2005/8/layout/vList5"/>
    <dgm:cxn modelId="{91CA7FEF-42B8-47C9-84D5-571DF2ABC12C}" type="presParOf" srcId="{81F33C16-8A54-4C77-A524-148B0D0A79A8}" destId="{4527985B-1A21-4A2F-95E6-5661D381F041}" srcOrd="2" destOrd="0" presId="urn:microsoft.com/office/officeart/2005/8/layout/vList5"/>
    <dgm:cxn modelId="{BC7B3DDF-ABE1-425D-B47D-5A70160F1481}" type="presParOf" srcId="{4527985B-1A21-4A2F-95E6-5661D381F041}" destId="{0B58F6DC-F515-45F6-9876-B255EB916D28}" srcOrd="0" destOrd="0" presId="urn:microsoft.com/office/officeart/2005/8/layout/vList5"/>
    <dgm:cxn modelId="{840FBDAC-97ED-4E97-9237-85A2DF0FFCA4}" type="presParOf" srcId="{4527985B-1A21-4A2F-95E6-5661D381F041}" destId="{463E1410-495D-472C-AF49-030DBA543D0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C0085B57-2F06-4ED1-AE7E-FC81A78691C9}" type="doc">
      <dgm:prSet loTypeId="urn:microsoft.com/office/officeart/2005/8/layout/process1" loCatId="process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it-IT"/>
        </a:p>
      </dgm:t>
    </dgm:pt>
    <dgm:pt modelId="{10CD7FF0-D452-44D2-AFDE-C52BB5F46DC1}">
      <dgm:prSet custT="1"/>
      <dgm:spPr/>
      <dgm:t>
        <a:bodyPr/>
        <a:lstStyle/>
        <a:p>
          <a:pPr rtl="0"/>
          <a:r>
            <a:rPr lang="it-IT" sz="1400" smtClean="0">
              <a:solidFill>
                <a:schemeClr val="tx1"/>
              </a:solidFill>
            </a:rPr>
            <a:t>Tra le</a:t>
          </a:r>
          <a:r>
            <a:rPr lang="it-IT" sz="1400" b="1" smtClean="0">
              <a:solidFill>
                <a:schemeClr val="tx1"/>
              </a:solidFill>
            </a:rPr>
            <a:t> tecniche non intrusive </a:t>
          </a:r>
          <a:r>
            <a:rPr lang="it-IT" sz="1400" smtClean="0">
              <a:solidFill>
                <a:schemeClr val="tx1"/>
              </a:solidFill>
            </a:rPr>
            <a:t>rientrano</a:t>
          </a:r>
          <a:r>
            <a:rPr lang="it-IT" sz="1400" b="1" smtClean="0">
              <a:solidFill>
                <a:schemeClr val="tx1"/>
              </a:solidFill>
            </a:rPr>
            <a:t> le inchieste campionarie </a:t>
          </a:r>
          <a:r>
            <a:rPr lang="it-IT" sz="1400" smtClean="0">
              <a:solidFill>
                <a:schemeClr val="tx1"/>
              </a:solidFill>
            </a:rPr>
            <a:t>realizzate dagli </a:t>
          </a:r>
          <a:r>
            <a:rPr lang="it-IT" sz="1400" b="1" smtClean="0">
              <a:solidFill>
                <a:schemeClr val="tx1"/>
              </a:solidFill>
            </a:rPr>
            <a:t>enti pubblici </a:t>
          </a:r>
          <a:r>
            <a:rPr lang="it-IT" sz="1400" smtClean="0">
              <a:solidFill>
                <a:schemeClr val="tx1"/>
              </a:solidFill>
            </a:rPr>
            <a:t>i cui dati godono di una </a:t>
          </a:r>
          <a:r>
            <a:rPr lang="it-IT" sz="1400" b="1" smtClean="0">
              <a:solidFill>
                <a:schemeClr val="tx1"/>
              </a:solidFill>
            </a:rPr>
            <a:t>non intrusività di secondo livello </a:t>
          </a:r>
          <a:r>
            <a:rPr lang="it-IT" sz="1400" smtClean="0">
              <a:solidFill>
                <a:schemeClr val="tx1"/>
              </a:solidFill>
            </a:rPr>
            <a:t>in quanto il ricercatore che li utilizza è rimosso dall’insieme delle interazioni e degli eventi che li hanno prodotti, i materiali preesistono, e il problema della reattività si colloca alla fonte, al momento in cui il dato viene raccolto attraverso l’interrogazione diretta dei soggetti. </a:t>
          </a:r>
          <a:endParaRPr lang="it-IT" sz="1400" dirty="0">
            <a:solidFill>
              <a:schemeClr val="tx1"/>
            </a:solidFill>
          </a:endParaRPr>
        </a:p>
      </dgm:t>
    </dgm:pt>
    <dgm:pt modelId="{C7121603-9EEF-4524-8E74-98B9662B686E}" type="parTrans" cxnId="{D0D2D958-3F6B-47E3-A51B-44C059AC93F1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12BA27F0-C475-4FFC-A18D-60ACEFB9F80C}" type="sibTrans" cxnId="{D0D2D958-3F6B-47E3-A51B-44C059AC93F1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74F988F1-F435-41F8-B9C7-FAABE021012D}">
      <dgm:prSet custT="1"/>
      <dgm:spPr/>
      <dgm:t>
        <a:bodyPr/>
        <a:lstStyle/>
        <a:p>
          <a:pPr rtl="0"/>
          <a:r>
            <a:rPr lang="it-IT" sz="1400" b="1" smtClean="0">
              <a:solidFill>
                <a:schemeClr val="tx1"/>
              </a:solidFill>
            </a:rPr>
            <a:t>Elemento di differenza</a:t>
          </a:r>
          <a:r>
            <a:rPr lang="it-IT" sz="1400" smtClean="0">
              <a:solidFill>
                <a:schemeClr val="tx1"/>
              </a:solidFill>
            </a:rPr>
            <a:t> di alcuni specifici tipi di survey con le inchieste campionarie è l’avere come </a:t>
          </a:r>
          <a:r>
            <a:rPr lang="it-IT" sz="1400" b="1" smtClean="0">
              <a:solidFill>
                <a:schemeClr val="tx1"/>
              </a:solidFill>
            </a:rPr>
            <a:t>unità d’analisi il territorio </a:t>
          </a:r>
          <a:r>
            <a:rPr lang="it-IT" sz="1400" smtClean="0">
              <a:solidFill>
                <a:schemeClr val="tx1"/>
              </a:solidFill>
            </a:rPr>
            <a:t>(nazioni, regioni, province, comuni ecc.) </a:t>
          </a:r>
          <a:r>
            <a:rPr lang="it-IT" sz="1400" b="1" smtClean="0">
              <a:solidFill>
                <a:schemeClr val="tx1"/>
              </a:solidFill>
            </a:rPr>
            <a:t>piuttosto che l’individuo, l’unità di rilevamento e di analisi non coincidono</a:t>
          </a:r>
          <a:r>
            <a:rPr lang="it-IT" sz="1400" smtClean="0">
              <a:solidFill>
                <a:schemeClr val="tx1"/>
              </a:solidFill>
            </a:rPr>
            <a:t>.</a:t>
          </a:r>
          <a:endParaRPr lang="it-IT" sz="1400" dirty="0">
            <a:solidFill>
              <a:schemeClr val="tx1"/>
            </a:solidFill>
          </a:endParaRPr>
        </a:p>
      </dgm:t>
    </dgm:pt>
    <dgm:pt modelId="{01A4683C-7803-45A5-B2EB-B886029385E7}" type="parTrans" cxnId="{EC2C9155-3748-4620-BA2C-DC905CBC63AF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1C82812A-19FB-4402-A43D-B35B58C0D92E}" type="sibTrans" cxnId="{EC2C9155-3748-4620-BA2C-DC905CBC63AF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C4754C46-FA8B-4445-B19E-2F24A6F5447F}">
      <dgm:prSet custT="1"/>
      <dgm:spPr/>
      <dgm:t>
        <a:bodyPr/>
        <a:lstStyle/>
        <a:p>
          <a:pPr rtl="0"/>
          <a:r>
            <a:rPr lang="it-IT" sz="1400" b="1" smtClean="0">
              <a:solidFill>
                <a:schemeClr val="tx1"/>
              </a:solidFill>
            </a:rPr>
            <a:t>Vantaggio</a:t>
          </a:r>
          <a:r>
            <a:rPr lang="it-IT" sz="1400" smtClean="0">
              <a:solidFill>
                <a:schemeClr val="tx1"/>
              </a:solidFill>
            </a:rPr>
            <a:t>: l’analisi diacronica o analisi delle serie temporali, che permette al ricercatore di seguire l’evoluzione di un fenomeno per archi temporali anche molto lunghi.</a:t>
          </a:r>
          <a:endParaRPr lang="it-IT" sz="1400" dirty="0">
            <a:solidFill>
              <a:schemeClr val="tx1"/>
            </a:solidFill>
          </a:endParaRPr>
        </a:p>
      </dgm:t>
    </dgm:pt>
    <dgm:pt modelId="{F177ADBB-F5CF-488D-BCB4-E001473CE073}" type="parTrans" cxnId="{17F3C262-C082-485C-8550-A7BAE69CD25C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26428D52-10EC-41DF-B0FE-F2B6BC4E3AFE}" type="sibTrans" cxnId="{17F3C262-C082-485C-8550-A7BAE69CD25C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2C5459E0-72F0-442A-A698-E3B5B72FAECC}" type="pres">
      <dgm:prSet presAssocID="{C0085B57-2F06-4ED1-AE7E-FC81A78691C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E796B079-67D3-4506-80D4-2F304C9362A6}" type="pres">
      <dgm:prSet presAssocID="{10CD7FF0-D452-44D2-AFDE-C52BB5F46DC1}" presName="node" presStyleLbl="node1" presStyleIdx="0" presStyleCnt="3" custScaleX="148879" custScaleY="110521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53FE64EA-02E6-4DCF-B33B-344E8A12396C}" type="pres">
      <dgm:prSet presAssocID="{12BA27F0-C475-4FFC-A18D-60ACEFB9F80C}" presName="sibTrans" presStyleLbl="sibTrans2D1" presStyleIdx="0" presStyleCnt="2"/>
      <dgm:spPr/>
      <dgm:t>
        <a:bodyPr/>
        <a:lstStyle/>
        <a:p>
          <a:endParaRPr lang="it-IT"/>
        </a:p>
      </dgm:t>
    </dgm:pt>
    <dgm:pt modelId="{98112511-4536-4913-A91B-EAB4A71058EC}" type="pres">
      <dgm:prSet presAssocID="{12BA27F0-C475-4FFC-A18D-60ACEFB9F80C}" presName="connectorText" presStyleLbl="sibTrans2D1" presStyleIdx="0" presStyleCnt="2"/>
      <dgm:spPr/>
      <dgm:t>
        <a:bodyPr/>
        <a:lstStyle/>
        <a:p>
          <a:endParaRPr lang="it-IT"/>
        </a:p>
      </dgm:t>
    </dgm:pt>
    <dgm:pt modelId="{E8B8A6F7-7F67-4704-A7D7-91634BAB9D9A}" type="pres">
      <dgm:prSet presAssocID="{74F988F1-F435-41F8-B9C7-FAABE021012D}" presName="node" presStyleLbl="node1" presStyleIdx="1" presStyleCnt="3" custScaleY="110521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2AC4966F-7305-43D1-8D48-70B2396C4ED9}" type="pres">
      <dgm:prSet presAssocID="{1C82812A-19FB-4402-A43D-B35B58C0D92E}" presName="sibTrans" presStyleLbl="sibTrans2D1" presStyleIdx="1" presStyleCnt="2"/>
      <dgm:spPr/>
      <dgm:t>
        <a:bodyPr/>
        <a:lstStyle/>
        <a:p>
          <a:endParaRPr lang="it-IT"/>
        </a:p>
      </dgm:t>
    </dgm:pt>
    <dgm:pt modelId="{27B4B74F-D1F5-4648-8890-B824E28552E4}" type="pres">
      <dgm:prSet presAssocID="{1C82812A-19FB-4402-A43D-B35B58C0D92E}" presName="connectorText" presStyleLbl="sibTrans2D1" presStyleIdx="1" presStyleCnt="2"/>
      <dgm:spPr/>
      <dgm:t>
        <a:bodyPr/>
        <a:lstStyle/>
        <a:p>
          <a:endParaRPr lang="it-IT"/>
        </a:p>
      </dgm:t>
    </dgm:pt>
    <dgm:pt modelId="{1167CF77-6AC1-4297-B966-BB8DA5A313FE}" type="pres">
      <dgm:prSet presAssocID="{C4754C46-FA8B-4445-B19E-2F24A6F5447F}" presName="node" presStyleLbl="node1" presStyleIdx="2" presStyleCnt="3" custScaleY="110521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EC2C9155-3748-4620-BA2C-DC905CBC63AF}" srcId="{C0085B57-2F06-4ED1-AE7E-FC81A78691C9}" destId="{74F988F1-F435-41F8-B9C7-FAABE021012D}" srcOrd="1" destOrd="0" parTransId="{01A4683C-7803-45A5-B2EB-B886029385E7}" sibTransId="{1C82812A-19FB-4402-A43D-B35B58C0D92E}"/>
    <dgm:cxn modelId="{0C615B16-CD81-488E-B741-89D94E55F0F5}" type="presOf" srcId="{C0085B57-2F06-4ED1-AE7E-FC81A78691C9}" destId="{2C5459E0-72F0-442A-A698-E3B5B72FAECC}" srcOrd="0" destOrd="0" presId="urn:microsoft.com/office/officeart/2005/8/layout/process1"/>
    <dgm:cxn modelId="{4E3F30D2-FDDA-42A6-8D41-F65CCB7E2245}" type="presOf" srcId="{C4754C46-FA8B-4445-B19E-2F24A6F5447F}" destId="{1167CF77-6AC1-4297-B966-BB8DA5A313FE}" srcOrd="0" destOrd="0" presId="urn:microsoft.com/office/officeart/2005/8/layout/process1"/>
    <dgm:cxn modelId="{00C31744-6112-490D-AF20-0811F5313A18}" type="presOf" srcId="{1C82812A-19FB-4402-A43D-B35B58C0D92E}" destId="{2AC4966F-7305-43D1-8D48-70B2396C4ED9}" srcOrd="0" destOrd="0" presId="urn:microsoft.com/office/officeart/2005/8/layout/process1"/>
    <dgm:cxn modelId="{3BE2C7B4-5E99-4F19-826B-7C37D6C24285}" type="presOf" srcId="{12BA27F0-C475-4FFC-A18D-60ACEFB9F80C}" destId="{98112511-4536-4913-A91B-EAB4A71058EC}" srcOrd="1" destOrd="0" presId="urn:microsoft.com/office/officeart/2005/8/layout/process1"/>
    <dgm:cxn modelId="{3EF51303-8F4C-431C-85F6-6DC0E828E5F9}" type="presOf" srcId="{12BA27F0-C475-4FFC-A18D-60ACEFB9F80C}" destId="{53FE64EA-02E6-4DCF-B33B-344E8A12396C}" srcOrd="0" destOrd="0" presId="urn:microsoft.com/office/officeart/2005/8/layout/process1"/>
    <dgm:cxn modelId="{87153AAB-E3D3-4943-BFC1-3B5A141ADF6A}" type="presOf" srcId="{10CD7FF0-D452-44D2-AFDE-C52BB5F46DC1}" destId="{E796B079-67D3-4506-80D4-2F304C9362A6}" srcOrd="0" destOrd="0" presId="urn:microsoft.com/office/officeart/2005/8/layout/process1"/>
    <dgm:cxn modelId="{08886C72-9EB9-499F-B844-EB7040EF5537}" type="presOf" srcId="{1C82812A-19FB-4402-A43D-B35B58C0D92E}" destId="{27B4B74F-D1F5-4648-8890-B824E28552E4}" srcOrd="1" destOrd="0" presId="urn:microsoft.com/office/officeart/2005/8/layout/process1"/>
    <dgm:cxn modelId="{5D0C160C-1501-4F05-983E-788FA90B7264}" type="presOf" srcId="{74F988F1-F435-41F8-B9C7-FAABE021012D}" destId="{E8B8A6F7-7F67-4704-A7D7-91634BAB9D9A}" srcOrd="0" destOrd="0" presId="urn:microsoft.com/office/officeart/2005/8/layout/process1"/>
    <dgm:cxn modelId="{D0D2D958-3F6B-47E3-A51B-44C059AC93F1}" srcId="{C0085B57-2F06-4ED1-AE7E-FC81A78691C9}" destId="{10CD7FF0-D452-44D2-AFDE-C52BB5F46DC1}" srcOrd="0" destOrd="0" parTransId="{C7121603-9EEF-4524-8E74-98B9662B686E}" sibTransId="{12BA27F0-C475-4FFC-A18D-60ACEFB9F80C}"/>
    <dgm:cxn modelId="{17F3C262-C082-485C-8550-A7BAE69CD25C}" srcId="{C0085B57-2F06-4ED1-AE7E-FC81A78691C9}" destId="{C4754C46-FA8B-4445-B19E-2F24A6F5447F}" srcOrd="2" destOrd="0" parTransId="{F177ADBB-F5CF-488D-BCB4-E001473CE073}" sibTransId="{26428D52-10EC-41DF-B0FE-F2B6BC4E3AFE}"/>
    <dgm:cxn modelId="{E6C2D657-1E0F-4978-BA05-C18C20E5637E}" type="presParOf" srcId="{2C5459E0-72F0-442A-A698-E3B5B72FAECC}" destId="{E796B079-67D3-4506-80D4-2F304C9362A6}" srcOrd="0" destOrd="0" presId="urn:microsoft.com/office/officeart/2005/8/layout/process1"/>
    <dgm:cxn modelId="{DF9590E3-9F73-437A-8C8B-526725444F2C}" type="presParOf" srcId="{2C5459E0-72F0-442A-A698-E3B5B72FAECC}" destId="{53FE64EA-02E6-4DCF-B33B-344E8A12396C}" srcOrd="1" destOrd="0" presId="urn:microsoft.com/office/officeart/2005/8/layout/process1"/>
    <dgm:cxn modelId="{83220838-7D22-4BAD-8CA6-5DAE0220764D}" type="presParOf" srcId="{53FE64EA-02E6-4DCF-B33B-344E8A12396C}" destId="{98112511-4536-4913-A91B-EAB4A71058EC}" srcOrd="0" destOrd="0" presId="urn:microsoft.com/office/officeart/2005/8/layout/process1"/>
    <dgm:cxn modelId="{A85F752B-94A5-496C-B1B1-786E39568175}" type="presParOf" srcId="{2C5459E0-72F0-442A-A698-E3B5B72FAECC}" destId="{E8B8A6F7-7F67-4704-A7D7-91634BAB9D9A}" srcOrd="2" destOrd="0" presId="urn:microsoft.com/office/officeart/2005/8/layout/process1"/>
    <dgm:cxn modelId="{55F91802-F97F-4735-B2E1-BDC79FD886B1}" type="presParOf" srcId="{2C5459E0-72F0-442A-A698-E3B5B72FAECC}" destId="{2AC4966F-7305-43D1-8D48-70B2396C4ED9}" srcOrd="3" destOrd="0" presId="urn:microsoft.com/office/officeart/2005/8/layout/process1"/>
    <dgm:cxn modelId="{C809F77D-03DF-4C62-8DB3-6B951F9A869A}" type="presParOf" srcId="{2AC4966F-7305-43D1-8D48-70B2396C4ED9}" destId="{27B4B74F-D1F5-4648-8890-B824E28552E4}" srcOrd="0" destOrd="0" presId="urn:microsoft.com/office/officeart/2005/8/layout/process1"/>
    <dgm:cxn modelId="{EEB39F23-EF9F-466A-8B22-E689AF7CC1D1}" type="presParOf" srcId="{2C5459E0-72F0-442A-A698-E3B5B72FAECC}" destId="{1167CF77-6AC1-4297-B966-BB8DA5A313FE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3B04B167-4EFD-45B6-A8D9-5FEE3A2AE031}" type="doc">
      <dgm:prSet loTypeId="urn:microsoft.com/office/officeart/2005/8/layout/process2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it-IT"/>
        </a:p>
      </dgm:t>
    </dgm:pt>
    <dgm:pt modelId="{8B87BB96-92A6-4EB3-9084-6E57E3CAC8D7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I sistemi informativi rappresentano dei «</a:t>
          </a:r>
          <a:r>
            <a:rPr lang="it-IT" b="1" smtClean="0">
              <a:solidFill>
                <a:schemeClr val="tx1"/>
              </a:solidFill>
            </a:rPr>
            <a:t>giacimenti informativi</a:t>
          </a:r>
          <a:r>
            <a:rPr lang="it-IT" smtClean="0">
              <a:solidFill>
                <a:schemeClr val="tx1"/>
              </a:solidFill>
            </a:rPr>
            <a:t>» alimentati da più fonti (elaborazione di dati amministrativi, archivi e </a:t>
          </a:r>
          <a:r>
            <a:rPr lang="it-IT" i="1" smtClean="0">
              <a:solidFill>
                <a:schemeClr val="tx1"/>
              </a:solidFill>
            </a:rPr>
            <a:t>survey</a:t>
          </a:r>
          <a:r>
            <a:rPr lang="it-IT" smtClean="0">
              <a:solidFill>
                <a:schemeClr val="tx1"/>
              </a:solidFill>
            </a:rPr>
            <a:t>), </a:t>
          </a:r>
          <a:r>
            <a:rPr lang="it-IT" b="1" smtClean="0">
              <a:solidFill>
                <a:schemeClr val="tx1"/>
              </a:solidFill>
            </a:rPr>
            <a:t>utilizzabili non singolarmente, ma in modo interagente e integrato</a:t>
          </a:r>
          <a:r>
            <a:rPr lang="it-IT" smtClean="0">
              <a:solidFill>
                <a:schemeClr val="tx1"/>
              </a:solidFill>
            </a:rPr>
            <a:t>. Sono una nuova architettura nella circolazione dei dati e nascono in virtù dei nuovi bisogni conoscitivi, e con l’ausilio di internet e delle nuove tecnologie.</a:t>
          </a:r>
          <a:endParaRPr lang="it-IT" dirty="0">
            <a:solidFill>
              <a:schemeClr val="tx1"/>
            </a:solidFill>
          </a:endParaRPr>
        </a:p>
      </dgm:t>
    </dgm:pt>
    <dgm:pt modelId="{5DACA37C-FD60-4624-8C33-B71A0FFD986E}" type="parTrans" cxnId="{68C094C3-0982-46AD-A8A3-FDAE173DFCD9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BF0CB4AA-47D2-47BD-8A7A-4167776C39E1}" type="sibTrans" cxnId="{68C094C3-0982-46AD-A8A3-FDAE173DFCD9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505159B5-C468-42EC-AD28-11C4D6DCF49D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L’</a:t>
          </a:r>
          <a:r>
            <a:rPr lang="it-IT" b="1" smtClean="0">
              <a:solidFill>
                <a:schemeClr val="tx1"/>
              </a:solidFill>
            </a:rPr>
            <a:t>Istat</a:t>
          </a:r>
          <a:r>
            <a:rPr lang="it-IT" smtClean="0">
              <a:solidFill>
                <a:schemeClr val="tx1"/>
              </a:solidFill>
            </a:rPr>
            <a:t> ha realizzato un numero consistente di sistemi informativi integrati che coprono le principali tematiche demografiche e sociali direttamente disponibili su internet e quindi accessibili a tutti. Tra i tanti il sistema informativo sulla disabilità.</a:t>
          </a:r>
          <a:endParaRPr lang="it-IT" dirty="0">
            <a:solidFill>
              <a:schemeClr val="tx1"/>
            </a:solidFill>
          </a:endParaRPr>
        </a:p>
      </dgm:t>
    </dgm:pt>
    <dgm:pt modelId="{F5EB2503-4002-4601-9BED-ACE34A5C785F}" type="parTrans" cxnId="{855911B9-AC1E-4D99-844A-4F95DDAAEC9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C1E45243-70CE-462A-90B7-A8B114769677}" type="sibTrans" cxnId="{855911B9-AC1E-4D99-844A-4F95DDAAEC94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F454C601-1175-43F9-B71B-968B2A3FA55C}" type="pres">
      <dgm:prSet presAssocID="{3B04B167-4EFD-45B6-A8D9-5FEE3A2AE031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D49834F8-820B-4C3D-A4EA-B029054E5EDF}" type="pres">
      <dgm:prSet presAssocID="{8B87BB96-92A6-4EB3-9084-6E57E3CAC8D7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16BECA2A-5568-44AA-906A-F46E9D0DA95B}" type="pres">
      <dgm:prSet presAssocID="{BF0CB4AA-47D2-47BD-8A7A-4167776C39E1}" presName="sibTrans" presStyleLbl="sibTrans2D1" presStyleIdx="0" presStyleCnt="1"/>
      <dgm:spPr/>
      <dgm:t>
        <a:bodyPr/>
        <a:lstStyle/>
        <a:p>
          <a:endParaRPr lang="it-IT"/>
        </a:p>
      </dgm:t>
    </dgm:pt>
    <dgm:pt modelId="{F6E15BE4-C03E-4E3F-BD95-96692435BA03}" type="pres">
      <dgm:prSet presAssocID="{BF0CB4AA-47D2-47BD-8A7A-4167776C39E1}" presName="connectorText" presStyleLbl="sibTrans2D1" presStyleIdx="0" presStyleCnt="1"/>
      <dgm:spPr/>
      <dgm:t>
        <a:bodyPr/>
        <a:lstStyle/>
        <a:p>
          <a:endParaRPr lang="it-IT"/>
        </a:p>
      </dgm:t>
    </dgm:pt>
    <dgm:pt modelId="{4B20A791-6A57-48C6-A205-D1173D2E0A47}" type="pres">
      <dgm:prSet presAssocID="{505159B5-C468-42EC-AD28-11C4D6DCF49D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45AAE612-C464-4819-8251-AA7C0C19C638}" type="presOf" srcId="{8B87BB96-92A6-4EB3-9084-6E57E3CAC8D7}" destId="{D49834F8-820B-4C3D-A4EA-B029054E5EDF}" srcOrd="0" destOrd="0" presId="urn:microsoft.com/office/officeart/2005/8/layout/process2"/>
    <dgm:cxn modelId="{E7F41506-EA33-43AB-B86D-7A0BD41E14D8}" type="presOf" srcId="{3B04B167-4EFD-45B6-A8D9-5FEE3A2AE031}" destId="{F454C601-1175-43F9-B71B-968B2A3FA55C}" srcOrd="0" destOrd="0" presId="urn:microsoft.com/office/officeart/2005/8/layout/process2"/>
    <dgm:cxn modelId="{948D6CB7-8004-4223-8DE0-5C775F801CA1}" type="presOf" srcId="{BF0CB4AA-47D2-47BD-8A7A-4167776C39E1}" destId="{F6E15BE4-C03E-4E3F-BD95-96692435BA03}" srcOrd="1" destOrd="0" presId="urn:microsoft.com/office/officeart/2005/8/layout/process2"/>
    <dgm:cxn modelId="{68C094C3-0982-46AD-A8A3-FDAE173DFCD9}" srcId="{3B04B167-4EFD-45B6-A8D9-5FEE3A2AE031}" destId="{8B87BB96-92A6-4EB3-9084-6E57E3CAC8D7}" srcOrd="0" destOrd="0" parTransId="{5DACA37C-FD60-4624-8C33-B71A0FFD986E}" sibTransId="{BF0CB4AA-47D2-47BD-8A7A-4167776C39E1}"/>
    <dgm:cxn modelId="{D2FE4034-1289-4B92-8383-2FECC3E8CBBB}" type="presOf" srcId="{505159B5-C468-42EC-AD28-11C4D6DCF49D}" destId="{4B20A791-6A57-48C6-A205-D1173D2E0A47}" srcOrd="0" destOrd="0" presId="urn:microsoft.com/office/officeart/2005/8/layout/process2"/>
    <dgm:cxn modelId="{07AE40CB-2F5F-4EDC-93E5-EEFCBFE671B9}" type="presOf" srcId="{BF0CB4AA-47D2-47BD-8A7A-4167776C39E1}" destId="{16BECA2A-5568-44AA-906A-F46E9D0DA95B}" srcOrd="0" destOrd="0" presId="urn:microsoft.com/office/officeart/2005/8/layout/process2"/>
    <dgm:cxn modelId="{855911B9-AC1E-4D99-844A-4F95DDAAEC94}" srcId="{3B04B167-4EFD-45B6-A8D9-5FEE3A2AE031}" destId="{505159B5-C468-42EC-AD28-11C4D6DCF49D}" srcOrd="1" destOrd="0" parTransId="{F5EB2503-4002-4601-9BED-ACE34A5C785F}" sibTransId="{C1E45243-70CE-462A-90B7-A8B114769677}"/>
    <dgm:cxn modelId="{EB2ECED0-3C49-45EC-9BB6-6927C16727CA}" type="presParOf" srcId="{F454C601-1175-43F9-B71B-968B2A3FA55C}" destId="{D49834F8-820B-4C3D-A4EA-B029054E5EDF}" srcOrd="0" destOrd="0" presId="urn:microsoft.com/office/officeart/2005/8/layout/process2"/>
    <dgm:cxn modelId="{D2CCBE6B-4D11-4D87-84B1-3209CF5A8B36}" type="presParOf" srcId="{F454C601-1175-43F9-B71B-968B2A3FA55C}" destId="{16BECA2A-5568-44AA-906A-F46E9D0DA95B}" srcOrd="1" destOrd="0" presId="urn:microsoft.com/office/officeart/2005/8/layout/process2"/>
    <dgm:cxn modelId="{6B7E5558-88E5-400D-A661-69ED76ED24DE}" type="presParOf" srcId="{16BECA2A-5568-44AA-906A-F46E9D0DA95B}" destId="{F6E15BE4-C03E-4E3F-BD95-96692435BA03}" srcOrd="0" destOrd="0" presId="urn:microsoft.com/office/officeart/2005/8/layout/process2"/>
    <dgm:cxn modelId="{8056B984-57D6-4580-841D-403C66FAB26F}" type="presParOf" srcId="{F454C601-1175-43F9-B71B-968B2A3FA55C}" destId="{4B20A791-6A57-48C6-A205-D1173D2E0A47}" srcOrd="2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D93D6DB3-40AB-47A8-8032-58270604FD46}" type="doc">
      <dgm:prSet loTypeId="urn:microsoft.com/office/officeart/2005/8/layout/vList2" loCatId="list" qsTypeId="urn:microsoft.com/office/officeart/2005/8/quickstyle/3d3" qsCatId="3D" csTypeId="urn:microsoft.com/office/officeart/2005/8/colors/colorful1" csCatId="colorful"/>
      <dgm:spPr/>
      <dgm:t>
        <a:bodyPr/>
        <a:lstStyle/>
        <a:p>
          <a:endParaRPr lang="it-IT"/>
        </a:p>
      </dgm:t>
    </dgm:pt>
    <dgm:pt modelId="{E5C30DC4-3639-48FF-9FF2-034EF36E3D78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Sistema delle Indagini Multiscopo: </a:t>
          </a:r>
          <a:endParaRPr lang="it-IT" b="1">
            <a:solidFill>
              <a:schemeClr val="tx1"/>
            </a:solidFill>
          </a:endParaRPr>
        </a:p>
      </dgm:t>
    </dgm:pt>
    <dgm:pt modelId="{8B23275F-C372-4EB4-AABB-06EF1156F901}" type="parTrans" cxnId="{9DD561EB-3F1D-4DCF-81FF-DA5287441CD8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AFB1F309-DD9C-4FD4-9A1C-100DE064914E}" type="sibTrans" cxnId="{9DD561EB-3F1D-4DCF-81FF-DA5287441CD8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E9D8CEEA-265C-4ADD-B4B5-7316240CE2F2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si articola su sette indagini che coprono i più importanti temi di rilevanza sociale (Aspetti della Vita Quotidiana – annuale-, turismo – trimestrale- e cinque indagini tematiche, condizioni di salute e ricorso ai servizi sanitari, i cittadini e il tempo libero, sicurezza dei cittadini, famiglie e soggetti sociali, uso del tempo - effettuate a rotazione ogni cinque anni).</a:t>
          </a:r>
          <a:endParaRPr lang="it-IT">
            <a:solidFill>
              <a:schemeClr val="tx1"/>
            </a:solidFill>
          </a:endParaRPr>
        </a:p>
      </dgm:t>
    </dgm:pt>
    <dgm:pt modelId="{8AD569C5-C4A8-4167-9B03-648513400990}" type="parTrans" cxnId="{E79897C9-37EF-4378-977B-9F658EBE882B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349F6016-5925-48C0-8184-C6A6262176C0}" type="sibTrans" cxnId="{E79897C9-37EF-4378-977B-9F658EBE882B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5F4B19E4-1E3D-4CE1-B156-51B44B46A44E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Sul lavoro:</a:t>
          </a:r>
          <a:endParaRPr lang="it-IT" b="1">
            <a:solidFill>
              <a:schemeClr val="tx1"/>
            </a:solidFill>
          </a:endParaRPr>
        </a:p>
      </dgm:t>
    </dgm:pt>
    <dgm:pt modelId="{CC913F41-1BAE-4E13-B5A8-353E129B27B3}" type="parTrans" cxnId="{DB0B1FC5-D597-4F61-A854-D14D9A610A79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2797F9EE-E006-49CE-95C4-820DF36AFA21}" type="sibTrans" cxnId="{DB0B1FC5-D597-4F61-A854-D14D9A610A79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5FD6FBC0-9247-4636-9EE4-F5E38EE43BF6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Rilevazione continua sulle forze di lavoro (trimestrale).</a:t>
          </a:r>
          <a:endParaRPr lang="it-IT">
            <a:solidFill>
              <a:schemeClr val="tx1"/>
            </a:solidFill>
          </a:endParaRPr>
        </a:p>
      </dgm:t>
    </dgm:pt>
    <dgm:pt modelId="{CFBB428D-535D-4FDE-A765-6EED9432DF9E}" type="parTrans" cxnId="{898A9C2F-CD1A-423C-BA23-87C79AA35F17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B24CAD12-C520-468B-AF97-27D3A08CD884}" type="sibTrans" cxnId="{898A9C2F-CD1A-423C-BA23-87C79AA35F17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15992A04-FB29-4C12-B717-F1EB2CED7EE8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Sulla povertà:</a:t>
          </a:r>
          <a:endParaRPr lang="it-IT" b="1">
            <a:solidFill>
              <a:schemeClr val="tx1"/>
            </a:solidFill>
          </a:endParaRPr>
        </a:p>
      </dgm:t>
    </dgm:pt>
    <dgm:pt modelId="{EC53B9C6-0274-470C-9663-56C498AD1D22}" type="parTrans" cxnId="{1B36526C-BBC1-470E-9EE8-386C6C7ABDB2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0A6E81F8-2C5C-4E18-BF37-3349E8488F46}" type="sibTrans" cxnId="{1B36526C-BBC1-470E-9EE8-386C6C7ABDB2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9812BFF8-2ADF-4AE5-A64D-649C38125074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Indagine europea sui redditi e le condizioni di vita delle famiglie (Eu-Silc), Eurostat; i consumi delle famiglie e la nuova misura della povertà assoluta , Istat; i bilanci delle famiglie italiane, Banca d’Italia.</a:t>
          </a:r>
          <a:endParaRPr lang="it-IT">
            <a:solidFill>
              <a:schemeClr val="tx1"/>
            </a:solidFill>
          </a:endParaRPr>
        </a:p>
      </dgm:t>
    </dgm:pt>
    <dgm:pt modelId="{35EB2ED0-3E4E-4731-92C1-0483EE9A1F6C}" type="parTrans" cxnId="{9447E9FB-5EB5-4157-82D0-0F9074A2F1B2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229E6868-68E3-421F-8ACF-FBCF7379E98E}" type="sibTrans" cxnId="{9447E9FB-5EB5-4157-82D0-0F9074A2F1B2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0E38794D-4CB4-487B-99CB-5AC572780592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Sull’istruzione:</a:t>
          </a:r>
          <a:endParaRPr lang="it-IT" b="1">
            <a:solidFill>
              <a:schemeClr val="tx1"/>
            </a:solidFill>
          </a:endParaRPr>
        </a:p>
      </dgm:t>
    </dgm:pt>
    <dgm:pt modelId="{535C6001-B3CE-40EF-B7ED-37BB5CF7EB2B}" type="parTrans" cxnId="{72EE002F-2346-4D21-B019-F8E527EA2D1A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B6285F1F-C65B-4017-9B1D-0F46117E6FA9}" type="sibTrans" cxnId="{72EE002F-2346-4D21-B019-F8E527EA2D1A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14E4C149-7470-4892-A725-E994544A98B5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Sistema di indagini sulla transizione istruzione-lavoro (triennale).</a:t>
          </a:r>
          <a:endParaRPr lang="it-IT">
            <a:solidFill>
              <a:schemeClr val="tx1"/>
            </a:solidFill>
          </a:endParaRPr>
        </a:p>
      </dgm:t>
    </dgm:pt>
    <dgm:pt modelId="{87E29E05-3A55-47BE-882B-90D2FA9ADDC1}" type="parTrans" cxnId="{53BC0EDC-094C-4A20-B6EA-F0364BEECF1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7D08A680-792E-4ADF-9F7A-C0854E58BFE1}" type="sibTrans" cxnId="{53BC0EDC-094C-4A20-B6EA-F0364BEECF1E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76495465-59C4-4E28-98DF-4D952C0A7ED4}">
      <dgm:prSet/>
      <dgm:spPr/>
      <dgm:t>
        <a:bodyPr/>
        <a:lstStyle/>
        <a:p>
          <a:pPr rtl="0"/>
          <a:r>
            <a:rPr lang="it-IT" b="1" smtClean="0">
              <a:solidFill>
                <a:schemeClr val="tx1"/>
              </a:solidFill>
            </a:rPr>
            <a:t>A livelli internazionale:</a:t>
          </a:r>
          <a:endParaRPr lang="it-IT" b="1">
            <a:solidFill>
              <a:schemeClr val="tx1"/>
            </a:solidFill>
          </a:endParaRPr>
        </a:p>
      </dgm:t>
    </dgm:pt>
    <dgm:pt modelId="{DE70C0B7-FBC3-4356-883F-4CF0ED4D0E90}" type="parTrans" cxnId="{4E0BFD82-958E-4783-860A-21D23F444E12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1DAD5C4A-B00C-4AF0-A824-99B482F5AEDE}" type="sibTrans" cxnId="{4E0BFD82-958E-4783-860A-21D23F444E12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E4A0B0E4-D5F8-441B-B139-4DA6643D55D2}">
      <dgm:prSet/>
      <dgm:spPr/>
      <dgm:t>
        <a:bodyPr/>
        <a:lstStyle/>
        <a:p>
          <a:pPr rtl="0"/>
          <a:r>
            <a:rPr lang="it-IT" smtClean="0">
              <a:solidFill>
                <a:schemeClr val="tx1"/>
              </a:solidFill>
            </a:rPr>
            <a:t>Eurobarometri, sondaggi di opinione condotti a partire dal 1973 per studiare l’evoluzione delle opinioni nel tempo, coordinati dall’Eurostat.</a:t>
          </a:r>
          <a:endParaRPr lang="it-IT">
            <a:solidFill>
              <a:schemeClr val="tx1"/>
            </a:solidFill>
          </a:endParaRPr>
        </a:p>
      </dgm:t>
    </dgm:pt>
    <dgm:pt modelId="{32BA36CD-187E-4A59-BD5C-B3B0F90B9B76}" type="parTrans" cxnId="{5F70AC18-B66B-4F30-A251-056F7951F3B9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3E952D4A-9430-4C99-9789-A0E2B1A3BA55}" type="sibTrans" cxnId="{5F70AC18-B66B-4F30-A251-056F7951F3B9}">
      <dgm:prSet/>
      <dgm:spPr/>
      <dgm:t>
        <a:bodyPr/>
        <a:lstStyle/>
        <a:p>
          <a:endParaRPr lang="it-IT">
            <a:solidFill>
              <a:schemeClr val="tx1"/>
            </a:solidFill>
          </a:endParaRPr>
        </a:p>
      </dgm:t>
    </dgm:pt>
    <dgm:pt modelId="{17923322-8D3B-40BD-BE37-CD188711B671}" type="pres">
      <dgm:prSet presAssocID="{D93D6DB3-40AB-47A8-8032-58270604FD4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BC487EC4-DEB6-4791-8CDC-A401C9A0699C}" type="pres">
      <dgm:prSet presAssocID="{E5C30DC4-3639-48FF-9FF2-034EF36E3D78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3DA64DB3-8ABE-4556-8B04-E0AFBAA5FC5C}" type="pres">
      <dgm:prSet presAssocID="{E5C30DC4-3639-48FF-9FF2-034EF36E3D78}" presName="childText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D9095F2-38DF-47C8-AC5C-49B1EF9D6DFC}" type="pres">
      <dgm:prSet presAssocID="{5F4B19E4-1E3D-4CE1-B156-51B44B46A44E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89D222BF-E750-4490-9D45-6E03DD816EF0}" type="pres">
      <dgm:prSet presAssocID="{5F4B19E4-1E3D-4CE1-B156-51B44B46A44E}" presName="childText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B1AB5B2A-4989-447E-977D-C2F38BDE7DC2}" type="pres">
      <dgm:prSet presAssocID="{15992A04-FB29-4C12-B717-F1EB2CED7EE8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F98DC42B-7A85-44FF-980F-6DCA6E155877}" type="pres">
      <dgm:prSet presAssocID="{15992A04-FB29-4C12-B717-F1EB2CED7EE8}" presName="childText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A4FB30A0-FAA0-43EC-A6F4-F959DA4D1E5E}" type="pres">
      <dgm:prSet presAssocID="{0E38794D-4CB4-487B-99CB-5AC572780592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497810C-E7F5-4781-A7BE-7339291DA682}" type="pres">
      <dgm:prSet presAssocID="{0E38794D-4CB4-487B-99CB-5AC572780592}" presName="childText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DC5494B0-4F93-408A-8686-1F5F20EE4F17}" type="pres">
      <dgm:prSet presAssocID="{76495465-59C4-4E28-98DF-4D952C0A7ED4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9C6D438A-D1AE-4393-85CD-9E17B17C610E}" type="pres">
      <dgm:prSet presAssocID="{76495465-59C4-4E28-98DF-4D952C0A7ED4}" presName="childText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944D4E00-146B-4AB8-829A-0A774AFF7247}" type="presOf" srcId="{E9D8CEEA-265C-4ADD-B4B5-7316240CE2F2}" destId="{3DA64DB3-8ABE-4556-8B04-E0AFBAA5FC5C}" srcOrd="0" destOrd="0" presId="urn:microsoft.com/office/officeart/2005/8/layout/vList2"/>
    <dgm:cxn modelId="{72EE002F-2346-4D21-B019-F8E527EA2D1A}" srcId="{D93D6DB3-40AB-47A8-8032-58270604FD46}" destId="{0E38794D-4CB4-487B-99CB-5AC572780592}" srcOrd="3" destOrd="0" parTransId="{535C6001-B3CE-40EF-B7ED-37BB5CF7EB2B}" sibTransId="{B6285F1F-C65B-4017-9B1D-0F46117E6FA9}"/>
    <dgm:cxn modelId="{918D2317-DC35-47E8-A15B-E6D027BCF156}" type="presOf" srcId="{15992A04-FB29-4C12-B717-F1EB2CED7EE8}" destId="{B1AB5B2A-4989-447E-977D-C2F38BDE7DC2}" srcOrd="0" destOrd="0" presId="urn:microsoft.com/office/officeart/2005/8/layout/vList2"/>
    <dgm:cxn modelId="{A76729EA-D5B3-4A34-B32E-3E8180DCC10B}" type="presOf" srcId="{D93D6DB3-40AB-47A8-8032-58270604FD46}" destId="{17923322-8D3B-40BD-BE37-CD188711B671}" srcOrd="0" destOrd="0" presId="urn:microsoft.com/office/officeart/2005/8/layout/vList2"/>
    <dgm:cxn modelId="{9447E9FB-5EB5-4157-82D0-0F9074A2F1B2}" srcId="{15992A04-FB29-4C12-B717-F1EB2CED7EE8}" destId="{9812BFF8-2ADF-4AE5-A64D-649C38125074}" srcOrd="0" destOrd="0" parTransId="{35EB2ED0-3E4E-4731-92C1-0483EE9A1F6C}" sibTransId="{229E6868-68E3-421F-8ACF-FBCF7379E98E}"/>
    <dgm:cxn modelId="{32BEC6D4-E62E-46A7-A87D-545BB2DC8971}" type="presOf" srcId="{E5C30DC4-3639-48FF-9FF2-034EF36E3D78}" destId="{BC487EC4-DEB6-4791-8CDC-A401C9A0699C}" srcOrd="0" destOrd="0" presId="urn:microsoft.com/office/officeart/2005/8/layout/vList2"/>
    <dgm:cxn modelId="{60883C5B-EFD0-40B7-AF4A-CDB5221590F4}" type="presOf" srcId="{76495465-59C4-4E28-98DF-4D952C0A7ED4}" destId="{DC5494B0-4F93-408A-8686-1F5F20EE4F17}" srcOrd="0" destOrd="0" presId="urn:microsoft.com/office/officeart/2005/8/layout/vList2"/>
    <dgm:cxn modelId="{B503F24E-F88D-4FF3-A097-2F0F21E9333A}" type="presOf" srcId="{9812BFF8-2ADF-4AE5-A64D-649C38125074}" destId="{F98DC42B-7A85-44FF-980F-6DCA6E155877}" srcOrd="0" destOrd="0" presId="urn:microsoft.com/office/officeart/2005/8/layout/vList2"/>
    <dgm:cxn modelId="{898A9C2F-CD1A-423C-BA23-87C79AA35F17}" srcId="{5F4B19E4-1E3D-4CE1-B156-51B44B46A44E}" destId="{5FD6FBC0-9247-4636-9EE4-F5E38EE43BF6}" srcOrd="0" destOrd="0" parTransId="{CFBB428D-535D-4FDE-A765-6EED9432DF9E}" sibTransId="{B24CAD12-C520-468B-AF97-27D3A08CD884}"/>
    <dgm:cxn modelId="{5F70AC18-B66B-4F30-A251-056F7951F3B9}" srcId="{76495465-59C4-4E28-98DF-4D952C0A7ED4}" destId="{E4A0B0E4-D5F8-441B-B139-4DA6643D55D2}" srcOrd="0" destOrd="0" parTransId="{32BA36CD-187E-4A59-BD5C-B3B0F90B9B76}" sibTransId="{3E952D4A-9430-4C99-9789-A0E2B1A3BA55}"/>
    <dgm:cxn modelId="{DB0B1FC5-D597-4F61-A854-D14D9A610A79}" srcId="{D93D6DB3-40AB-47A8-8032-58270604FD46}" destId="{5F4B19E4-1E3D-4CE1-B156-51B44B46A44E}" srcOrd="1" destOrd="0" parTransId="{CC913F41-1BAE-4E13-B5A8-353E129B27B3}" sibTransId="{2797F9EE-E006-49CE-95C4-820DF36AFA21}"/>
    <dgm:cxn modelId="{53BC0EDC-094C-4A20-B6EA-F0364BEECF1E}" srcId="{0E38794D-4CB4-487B-99CB-5AC572780592}" destId="{14E4C149-7470-4892-A725-E994544A98B5}" srcOrd="0" destOrd="0" parTransId="{87E29E05-3A55-47BE-882B-90D2FA9ADDC1}" sibTransId="{7D08A680-792E-4ADF-9F7A-C0854E58BFE1}"/>
    <dgm:cxn modelId="{9DD561EB-3F1D-4DCF-81FF-DA5287441CD8}" srcId="{D93D6DB3-40AB-47A8-8032-58270604FD46}" destId="{E5C30DC4-3639-48FF-9FF2-034EF36E3D78}" srcOrd="0" destOrd="0" parTransId="{8B23275F-C372-4EB4-AABB-06EF1156F901}" sibTransId="{AFB1F309-DD9C-4FD4-9A1C-100DE064914E}"/>
    <dgm:cxn modelId="{747E301C-E441-49ED-BFB8-FC7639758014}" type="presOf" srcId="{5F4B19E4-1E3D-4CE1-B156-51B44B46A44E}" destId="{CD9095F2-38DF-47C8-AC5C-49B1EF9D6DFC}" srcOrd="0" destOrd="0" presId="urn:microsoft.com/office/officeart/2005/8/layout/vList2"/>
    <dgm:cxn modelId="{BC68BC47-D6CF-446F-8800-8A3C7BBB9F1D}" type="presOf" srcId="{14E4C149-7470-4892-A725-E994544A98B5}" destId="{C497810C-E7F5-4781-A7BE-7339291DA682}" srcOrd="0" destOrd="0" presId="urn:microsoft.com/office/officeart/2005/8/layout/vList2"/>
    <dgm:cxn modelId="{F9E76E45-A9BE-4772-B0E5-26ED1AE7E44D}" type="presOf" srcId="{5FD6FBC0-9247-4636-9EE4-F5E38EE43BF6}" destId="{89D222BF-E750-4490-9D45-6E03DD816EF0}" srcOrd="0" destOrd="0" presId="urn:microsoft.com/office/officeart/2005/8/layout/vList2"/>
    <dgm:cxn modelId="{AA71FBEA-B629-4AE2-9E80-B20B1289CC75}" type="presOf" srcId="{E4A0B0E4-D5F8-441B-B139-4DA6643D55D2}" destId="{9C6D438A-D1AE-4393-85CD-9E17B17C610E}" srcOrd="0" destOrd="0" presId="urn:microsoft.com/office/officeart/2005/8/layout/vList2"/>
    <dgm:cxn modelId="{1B36526C-BBC1-470E-9EE8-386C6C7ABDB2}" srcId="{D93D6DB3-40AB-47A8-8032-58270604FD46}" destId="{15992A04-FB29-4C12-B717-F1EB2CED7EE8}" srcOrd="2" destOrd="0" parTransId="{EC53B9C6-0274-470C-9663-56C498AD1D22}" sibTransId="{0A6E81F8-2C5C-4E18-BF37-3349E8488F46}"/>
    <dgm:cxn modelId="{4E0BFD82-958E-4783-860A-21D23F444E12}" srcId="{D93D6DB3-40AB-47A8-8032-58270604FD46}" destId="{76495465-59C4-4E28-98DF-4D952C0A7ED4}" srcOrd="4" destOrd="0" parTransId="{DE70C0B7-FBC3-4356-883F-4CF0ED4D0E90}" sibTransId="{1DAD5C4A-B00C-4AF0-A824-99B482F5AEDE}"/>
    <dgm:cxn modelId="{E79897C9-37EF-4378-977B-9F658EBE882B}" srcId="{E5C30DC4-3639-48FF-9FF2-034EF36E3D78}" destId="{E9D8CEEA-265C-4ADD-B4B5-7316240CE2F2}" srcOrd="0" destOrd="0" parTransId="{8AD569C5-C4A8-4167-9B03-648513400990}" sibTransId="{349F6016-5925-48C0-8184-C6A6262176C0}"/>
    <dgm:cxn modelId="{F7AD2D4E-9A03-42C7-AFF5-C81DE7E654F2}" type="presOf" srcId="{0E38794D-4CB4-487B-99CB-5AC572780592}" destId="{A4FB30A0-FAA0-43EC-A6F4-F959DA4D1E5E}" srcOrd="0" destOrd="0" presId="urn:microsoft.com/office/officeart/2005/8/layout/vList2"/>
    <dgm:cxn modelId="{C50D9BB6-99BF-44E4-97C8-3C8B46959373}" type="presParOf" srcId="{17923322-8D3B-40BD-BE37-CD188711B671}" destId="{BC487EC4-DEB6-4791-8CDC-A401C9A0699C}" srcOrd="0" destOrd="0" presId="urn:microsoft.com/office/officeart/2005/8/layout/vList2"/>
    <dgm:cxn modelId="{098D22DF-7BE3-4C26-B2D8-4A5882B19A60}" type="presParOf" srcId="{17923322-8D3B-40BD-BE37-CD188711B671}" destId="{3DA64DB3-8ABE-4556-8B04-E0AFBAA5FC5C}" srcOrd="1" destOrd="0" presId="urn:microsoft.com/office/officeart/2005/8/layout/vList2"/>
    <dgm:cxn modelId="{5AF66A62-BAA7-4DC5-84EF-2089C684BD87}" type="presParOf" srcId="{17923322-8D3B-40BD-BE37-CD188711B671}" destId="{CD9095F2-38DF-47C8-AC5C-49B1EF9D6DFC}" srcOrd="2" destOrd="0" presId="urn:microsoft.com/office/officeart/2005/8/layout/vList2"/>
    <dgm:cxn modelId="{837A800F-08C4-4899-9AAC-CA29B9C21C86}" type="presParOf" srcId="{17923322-8D3B-40BD-BE37-CD188711B671}" destId="{89D222BF-E750-4490-9D45-6E03DD816EF0}" srcOrd="3" destOrd="0" presId="urn:microsoft.com/office/officeart/2005/8/layout/vList2"/>
    <dgm:cxn modelId="{F62ED289-A8F7-43AE-A45B-2AA2B841C3A7}" type="presParOf" srcId="{17923322-8D3B-40BD-BE37-CD188711B671}" destId="{B1AB5B2A-4989-447E-977D-C2F38BDE7DC2}" srcOrd="4" destOrd="0" presId="urn:microsoft.com/office/officeart/2005/8/layout/vList2"/>
    <dgm:cxn modelId="{5ECCCFB9-4DF7-465B-899C-D296A751C955}" type="presParOf" srcId="{17923322-8D3B-40BD-BE37-CD188711B671}" destId="{F98DC42B-7A85-44FF-980F-6DCA6E155877}" srcOrd="5" destOrd="0" presId="urn:microsoft.com/office/officeart/2005/8/layout/vList2"/>
    <dgm:cxn modelId="{18649368-75BB-4CA2-9385-9A426D85A1CA}" type="presParOf" srcId="{17923322-8D3B-40BD-BE37-CD188711B671}" destId="{A4FB30A0-FAA0-43EC-A6F4-F959DA4D1E5E}" srcOrd="6" destOrd="0" presId="urn:microsoft.com/office/officeart/2005/8/layout/vList2"/>
    <dgm:cxn modelId="{B065693A-3897-4BF0-A23A-299CE71C56C8}" type="presParOf" srcId="{17923322-8D3B-40BD-BE37-CD188711B671}" destId="{C497810C-E7F5-4781-A7BE-7339291DA682}" srcOrd="7" destOrd="0" presId="urn:microsoft.com/office/officeart/2005/8/layout/vList2"/>
    <dgm:cxn modelId="{AD377C6C-C5F2-4FC0-8B3E-B03CDD34B6E2}" type="presParOf" srcId="{17923322-8D3B-40BD-BE37-CD188711B671}" destId="{DC5494B0-4F93-408A-8686-1F5F20EE4F17}" srcOrd="8" destOrd="0" presId="urn:microsoft.com/office/officeart/2005/8/layout/vList2"/>
    <dgm:cxn modelId="{4D759927-E025-4723-B0DD-886462B28FF6}" type="presParOf" srcId="{17923322-8D3B-40BD-BE37-CD188711B671}" destId="{9C6D438A-D1AE-4393-85CD-9E17B17C610E}" srcOrd="9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C07853-38E9-45C9-BC31-96D008B565BB}">
      <dsp:nvSpPr>
        <dsp:cNvPr id="0" name=""/>
        <dsp:cNvSpPr/>
      </dsp:nvSpPr>
      <dsp:spPr>
        <a:xfrm>
          <a:off x="4392488" y="1788236"/>
          <a:ext cx="3107717" cy="53935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9677"/>
              </a:lnTo>
              <a:lnTo>
                <a:pt x="3107717" y="269677"/>
              </a:lnTo>
              <a:lnTo>
                <a:pt x="3107717" y="539355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FD6E0D0-6434-4B4B-8B87-0ACF67A0D57B}">
      <dsp:nvSpPr>
        <dsp:cNvPr id="0" name=""/>
        <dsp:cNvSpPr/>
      </dsp:nvSpPr>
      <dsp:spPr>
        <a:xfrm>
          <a:off x="4346768" y="1788236"/>
          <a:ext cx="91440" cy="53935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39355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441BD7-7915-4372-9791-4DEF05C7E058}">
      <dsp:nvSpPr>
        <dsp:cNvPr id="0" name=""/>
        <dsp:cNvSpPr/>
      </dsp:nvSpPr>
      <dsp:spPr>
        <a:xfrm>
          <a:off x="1284770" y="1788236"/>
          <a:ext cx="3107717" cy="539355"/>
        </a:xfrm>
        <a:custGeom>
          <a:avLst/>
          <a:gdLst/>
          <a:ahLst/>
          <a:cxnLst/>
          <a:rect l="0" t="0" r="0" b="0"/>
          <a:pathLst>
            <a:path>
              <a:moveTo>
                <a:pt x="3107717" y="0"/>
              </a:moveTo>
              <a:lnTo>
                <a:pt x="3107717" y="269677"/>
              </a:lnTo>
              <a:lnTo>
                <a:pt x="0" y="269677"/>
              </a:lnTo>
              <a:lnTo>
                <a:pt x="0" y="539355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29F13F-54F6-463A-B4D5-42D1A5F97526}">
      <dsp:nvSpPr>
        <dsp:cNvPr id="0" name=""/>
        <dsp:cNvSpPr/>
      </dsp:nvSpPr>
      <dsp:spPr>
        <a:xfrm>
          <a:off x="3108307" y="504055"/>
          <a:ext cx="2568361" cy="12841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kern="1200" smtClean="0">
              <a:solidFill>
                <a:schemeClr val="tx1"/>
              </a:solidFill>
            </a:rPr>
            <a:t>Sistematizzazione delle </a:t>
          </a:r>
          <a:r>
            <a:rPr lang="it-IT" sz="1800" b="1" kern="1200" smtClean="0">
              <a:solidFill>
                <a:schemeClr val="tx1"/>
              </a:solidFill>
            </a:rPr>
            <a:t>tecniche di raccolta </a:t>
          </a:r>
          <a:r>
            <a:rPr lang="it-IT" sz="1800" kern="1200" smtClean="0">
              <a:solidFill>
                <a:schemeClr val="tx1"/>
              </a:solidFill>
            </a:rPr>
            <a:t>per la discesa sul campo in base a: </a:t>
          </a:r>
          <a:endParaRPr lang="it-IT" sz="1800" kern="1200" dirty="0">
            <a:solidFill>
              <a:schemeClr val="tx1"/>
            </a:solidFill>
          </a:endParaRPr>
        </a:p>
      </dsp:txBody>
      <dsp:txXfrm>
        <a:off x="3108307" y="504055"/>
        <a:ext cx="2568361" cy="1284180"/>
      </dsp:txXfrm>
    </dsp:sp>
    <dsp:sp modelId="{0F9E59EE-BA62-45A3-B702-528B147E8A9D}">
      <dsp:nvSpPr>
        <dsp:cNvPr id="0" name=""/>
        <dsp:cNvSpPr/>
      </dsp:nvSpPr>
      <dsp:spPr>
        <a:xfrm>
          <a:off x="589" y="2327592"/>
          <a:ext cx="2568361" cy="208511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kern="1200" smtClean="0">
              <a:solidFill>
                <a:schemeClr val="tx1"/>
              </a:solidFill>
            </a:rPr>
            <a:t>a) il </a:t>
          </a:r>
          <a:r>
            <a:rPr lang="it-IT" sz="1800" b="1" kern="1200" smtClean="0">
              <a:solidFill>
                <a:schemeClr val="tx1"/>
              </a:solidFill>
            </a:rPr>
            <a:t>tipo di dati </a:t>
          </a:r>
          <a:r>
            <a:rPr lang="it-IT" sz="1800" kern="1200" smtClean="0">
              <a:solidFill>
                <a:schemeClr val="tx1"/>
              </a:solidFill>
            </a:rPr>
            <a:t>e la loro </a:t>
          </a:r>
          <a:r>
            <a:rPr lang="it-IT" sz="1800" b="1" kern="1200" smtClean="0">
              <a:solidFill>
                <a:schemeClr val="tx1"/>
              </a:solidFill>
            </a:rPr>
            <a:t>diversa strutturazione</a:t>
          </a:r>
          <a:r>
            <a:rPr lang="it-IT" sz="1800" kern="1200" smtClean="0">
              <a:solidFill>
                <a:schemeClr val="tx1"/>
              </a:solidFill>
            </a:rPr>
            <a:t>, </a:t>
          </a:r>
          <a:endParaRPr lang="it-IT" sz="1800" kern="1200" dirty="0">
            <a:solidFill>
              <a:schemeClr val="tx1"/>
            </a:solidFill>
          </a:endParaRPr>
        </a:p>
      </dsp:txBody>
      <dsp:txXfrm>
        <a:off x="589" y="2327592"/>
        <a:ext cx="2568361" cy="2085111"/>
      </dsp:txXfrm>
    </dsp:sp>
    <dsp:sp modelId="{1F60F394-886B-4CD3-AEF8-503A58CC8BEA}">
      <dsp:nvSpPr>
        <dsp:cNvPr id="0" name=""/>
        <dsp:cNvSpPr/>
      </dsp:nvSpPr>
      <dsp:spPr>
        <a:xfrm>
          <a:off x="3108307" y="2327592"/>
          <a:ext cx="2568361" cy="208511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kern="1200" smtClean="0">
              <a:solidFill>
                <a:schemeClr val="tx1"/>
              </a:solidFill>
            </a:rPr>
            <a:t>b) il </a:t>
          </a:r>
          <a:r>
            <a:rPr lang="it-IT" sz="1800" b="1" kern="1200" smtClean="0">
              <a:solidFill>
                <a:schemeClr val="tx1"/>
              </a:solidFill>
            </a:rPr>
            <a:t>grado di formalizzazione della situazione </a:t>
          </a:r>
          <a:r>
            <a:rPr lang="it-IT" sz="1800" kern="1200" smtClean="0">
              <a:solidFill>
                <a:schemeClr val="tx1"/>
              </a:solidFill>
            </a:rPr>
            <a:t>in cui essi vengono prodotti, che implica anche il </a:t>
          </a:r>
          <a:r>
            <a:rPr lang="it-IT" sz="1800" b="1" kern="1200" smtClean="0">
              <a:solidFill>
                <a:schemeClr val="tx1"/>
              </a:solidFill>
            </a:rPr>
            <a:t>livello di intrusività degli strumenti </a:t>
          </a:r>
          <a:r>
            <a:rPr lang="it-IT" sz="1800" kern="1200" smtClean="0">
              <a:solidFill>
                <a:schemeClr val="tx1"/>
              </a:solidFill>
            </a:rPr>
            <a:t>utilizzati, </a:t>
          </a:r>
          <a:endParaRPr lang="it-IT" sz="1800" kern="1200" dirty="0">
            <a:solidFill>
              <a:schemeClr val="tx1"/>
            </a:solidFill>
          </a:endParaRPr>
        </a:p>
      </dsp:txBody>
      <dsp:txXfrm>
        <a:off x="3108307" y="2327592"/>
        <a:ext cx="2568361" cy="2085111"/>
      </dsp:txXfrm>
    </dsp:sp>
    <dsp:sp modelId="{86FBF259-12FC-4E41-8192-0218E82A20BD}">
      <dsp:nvSpPr>
        <dsp:cNvPr id="0" name=""/>
        <dsp:cNvSpPr/>
      </dsp:nvSpPr>
      <dsp:spPr>
        <a:xfrm>
          <a:off x="6216024" y="2327592"/>
          <a:ext cx="2568361" cy="208511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kern="1200" smtClean="0">
              <a:solidFill>
                <a:schemeClr val="tx1"/>
              </a:solidFill>
            </a:rPr>
            <a:t>c) il </a:t>
          </a:r>
          <a:r>
            <a:rPr lang="it-IT" sz="1800" b="1" kern="1200" smtClean="0">
              <a:solidFill>
                <a:schemeClr val="tx1"/>
              </a:solidFill>
            </a:rPr>
            <a:t>modo in cui vengono ottenuti</a:t>
          </a:r>
          <a:r>
            <a:rPr lang="it-IT" sz="1800" kern="1200" smtClean="0">
              <a:solidFill>
                <a:schemeClr val="tx1"/>
              </a:solidFill>
            </a:rPr>
            <a:t>, vale a dire il </a:t>
          </a:r>
          <a:r>
            <a:rPr lang="it-IT" sz="1800" b="1" kern="1200" smtClean="0">
              <a:solidFill>
                <a:schemeClr val="tx1"/>
              </a:solidFill>
            </a:rPr>
            <a:t>tipo di azione </a:t>
          </a:r>
          <a:r>
            <a:rPr lang="it-IT" sz="1800" kern="1200" smtClean="0">
              <a:solidFill>
                <a:schemeClr val="tx1"/>
              </a:solidFill>
            </a:rPr>
            <a:t>che si mette in atto: </a:t>
          </a:r>
          <a:r>
            <a:rPr lang="it-IT" sz="1800" b="1" kern="1200" smtClean="0">
              <a:solidFill>
                <a:schemeClr val="tx1"/>
              </a:solidFill>
            </a:rPr>
            <a:t>osservare, interrogare, leggere</a:t>
          </a:r>
          <a:r>
            <a:rPr lang="it-IT" sz="1800" kern="1200" smtClean="0">
              <a:solidFill>
                <a:schemeClr val="tx1"/>
              </a:solidFill>
            </a:rPr>
            <a:t>.</a:t>
          </a:r>
          <a:endParaRPr lang="it-IT" sz="1800" kern="1200" dirty="0">
            <a:solidFill>
              <a:schemeClr val="tx1"/>
            </a:solidFill>
          </a:endParaRPr>
        </a:p>
      </dsp:txBody>
      <dsp:txXfrm>
        <a:off x="6216024" y="2327592"/>
        <a:ext cx="2568361" cy="208511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779AF8-9752-4679-BE9E-695F819773E2}">
      <dsp:nvSpPr>
        <dsp:cNvPr id="0" name=""/>
        <dsp:cNvSpPr/>
      </dsp:nvSpPr>
      <dsp:spPr>
        <a:xfrm>
          <a:off x="0" y="0"/>
          <a:ext cx="8229600" cy="1431823"/>
        </a:xfrm>
        <a:prstGeom prst="rect">
          <a:avLst/>
        </a:prstGeom>
        <a:solidFill>
          <a:schemeClr val="accent2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4000" kern="1200" smtClean="0">
              <a:solidFill>
                <a:schemeClr val="tx1"/>
              </a:solidFill>
            </a:rPr>
            <a:t>Dipende dai diversi stili di indagine. </a:t>
          </a:r>
          <a:endParaRPr lang="it-IT" sz="4000" kern="1200">
            <a:solidFill>
              <a:schemeClr val="tx1"/>
            </a:solidFill>
          </a:endParaRPr>
        </a:p>
      </dsp:txBody>
      <dsp:txXfrm>
        <a:off x="0" y="0"/>
        <a:ext cx="8229600" cy="1431823"/>
      </dsp:txXfrm>
    </dsp:sp>
    <dsp:sp modelId="{EACA7AC9-96B6-4294-9491-3EB1B06AAC22}">
      <dsp:nvSpPr>
        <dsp:cNvPr id="0" name=""/>
        <dsp:cNvSpPr/>
      </dsp:nvSpPr>
      <dsp:spPr>
        <a:xfrm>
          <a:off x="0" y="1431823"/>
          <a:ext cx="4114799" cy="300682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"/>
                <a:satMod val="10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77000"/>
                <a:satMod val="100000"/>
              </a:schemeClr>
            </a:gs>
            <a:gs pos="81000">
              <a:schemeClr val="accent2">
                <a:hueOff val="0"/>
                <a:satOff val="0"/>
                <a:lumOff val="0"/>
                <a:alphaOff val="0"/>
                <a:tint val="79000"/>
                <a:satMod val="100000"/>
              </a:schemeClr>
            </a:gs>
            <a:gs pos="86000">
              <a:schemeClr val="accent2">
                <a:hueOff val="0"/>
                <a:satOff val="0"/>
                <a:lumOff val="0"/>
                <a:alphaOff val="0"/>
                <a:tint val="73000"/>
                <a:sat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35000"/>
                <a:sat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700" kern="1200" smtClean="0">
              <a:solidFill>
                <a:schemeClr val="tx1"/>
              </a:solidFill>
            </a:rPr>
            <a:t>In </a:t>
          </a:r>
          <a:r>
            <a:rPr lang="it-IT" sz="1700" b="1" kern="1200" smtClean="0">
              <a:solidFill>
                <a:schemeClr val="tx1"/>
              </a:solidFill>
            </a:rPr>
            <a:t>inchieste ed esperimenti  </a:t>
          </a:r>
          <a:r>
            <a:rPr lang="it-IT" sz="1700" kern="1200" smtClean="0">
              <a:solidFill>
                <a:schemeClr val="tx1"/>
              </a:solidFill>
            </a:rPr>
            <a:t>le </a:t>
          </a:r>
          <a:r>
            <a:rPr lang="it-IT" sz="1700" b="1" kern="1200" smtClean="0">
              <a:solidFill>
                <a:schemeClr val="tx1"/>
              </a:solidFill>
            </a:rPr>
            <a:t>variabili </a:t>
          </a:r>
          <a:r>
            <a:rPr lang="it-IT" sz="1700" kern="1200" smtClean="0">
              <a:solidFill>
                <a:schemeClr val="tx1"/>
              </a:solidFill>
            </a:rPr>
            <a:t>devono essere </a:t>
          </a:r>
          <a:r>
            <a:rPr lang="it-IT" sz="1700" b="1" kern="1200" smtClean="0">
              <a:solidFill>
                <a:schemeClr val="tx1"/>
              </a:solidFill>
            </a:rPr>
            <a:t>accuratamente specificate </a:t>
          </a:r>
          <a:r>
            <a:rPr lang="it-IT" sz="1700" kern="1200" smtClean="0">
              <a:solidFill>
                <a:schemeClr val="tx1"/>
              </a:solidFill>
            </a:rPr>
            <a:t>prima del lavoro di campo e ciò implica un grado molto elevato di </a:t>
          </a:r>
          <a:r>
            <a:rPr lang="it-IT" sz="1700" b="1" kern="1200" smtClean="0">
              <a:solidFill>
                <a:schemeClr val="tx1"/>
              </a:solidFill>
            </a:rPr>
            <a:t>strutturazione del processo di raccolta </a:t>
          </a:r>
          <a:r>
            <a:rPr lang="it-IT" sz="1700" kern="1200" smtClean="0">
              <a:solidFill>
                <a:schemeClr val="tx1"/>
              </a:solidFill>
            </a:rPr>
            <a:t>delle informazioni, per quanto riguarda sia ciò che deve essere raccolto e registrato, sia i vincoli che vengono posti alla risposta dei soggetti coinvolti nell’indagine o nell’esperimento. </a:t>
          </a:r>
          <a:endParaRPr lang="it-IT" sz="1700" kern="1200" dirty="0">
            <a:solidFill>
              <a:schemeClr val="tx1"/>
            </a:solidFill>
          </a:endParaRPr>
        </a:p>
      </dsp:txBody>
      <dsp:txXfrm>
        <a:off x="0" y="1431823"/>
        <a:ext cx="4114799" cy="3006828"/>
      </dsp:txXfrm>
    </dsp:sp>
    <dsp:sp modelId="{136A87FE-3575-4D78-90F8-B0E2800400DF}">
      <dsp:nvSpPr>
        <dsp:cNvPr id="0" name=""/>
        <dsp:cNvSpPr/>
      </dsp:nvSpPr>
      <dsp:spPr>
        <a:xfrm>
          <a:off x="4114800" y="1431823"/>
          <a:ext cx="4114799" cy="3006828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"/>
                <a:satMod val="10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77000"/>
                <a:satMod val="100000"/>
              </a:schemeClr>
            </a:gs>
            <a:gs pos="81000">
              <a:schemeClr val="accent3">
                <a:hueOff val="0"/>
                <a:satOff val="0"/>
                <a:lumOff val="0"/>
                <a:alphaOff val="0"/>
                <a:tint val="79000"/>
                <a:satMod val="100000"/>
              </a:schemeClr>
            </a:gs>
            <a:gs pos="86000">
              <a:schemeClr val="accent3">
                <a:hueOff val="0"/>
                <a:satOff val="0"/>
                <a:lumOff val="0"/>
                <a:alphaOff val="0"/>
                <a:tint val="73000"/>
                <a:satMod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35000"/>
                <a:sat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700" kern="1200" smtClean="0">
              <a:solidFill>
                <a:schemeClr val="tx1"/>
              </a:solidFill>
            </a:rPr>
            <a:t>Nella </a:t>
          </a:r>
          <a:r>
            <a:rPr lang="it-IT" sz="1700" b="1" kern="1200" smtClean="0">
              <a:solidFill>
                <a:schemeClr val="tx1"/>
              </a:solidFill>
            </a:rPr>
            <a:t>ricerca etnografica </a:t>
          </a:r>
          <a:r>
            <a:rPr lang="it-IT" sz="1700" kern="1200" smtClean="0">
              <a:solidFill>
                <a:schemeClr val="tx1"/>
              </a:solidFill>
            </a:rPr>
            <a:t>il grado di </a:t>
          </a:r>
          <a:r>
            <a:rPr lang="it-IT" sz="1700" b="1" kern="1200" smtClean="0">
              <a:solidFill>
                <a:schemeClr val="tx1"/>
              </a:solidFill>
            </a:rPr>
            <a:t>strutturazione</a:t>
          </a:r>
          <a:r>
            <a:rPr lang="it-IT" sz="1700" kern="1200" smtClean="0">
              <a:solidFill>
                <a:schemeClr val="tx1"/>
              </a:solidFill>
            </a:rPr>
            <a:t> preliminare del processo di raccolta è piuttosto </a:t>
          </a:r>
          <a:r>
            <a:rPr lang="it-IT" sz="1700" b="1" kern="1200" smtClean="0">
              <a:solidFill>
                <a:schemeClr val="tx1"/>
              </a:solidFill>
            </a:rPr>
            <a:t>debole</a:t>
          </a:r>
          <a:r>
            <a:rPr lang="it-IT" sz="1700" kern="1200" smtClean="0">
              <a:solidFill>
                <a:schemeClr val="tx1"/>
              </a:solidFill>
            </a:rPr>
            <a:t>, e la definizione delle variabili e del materiale da raccogliere si costruisce nel </a:t>
          </a:r>
          <a:r>
            <a:rPr lang="it-IT" sz="1700" b="1" kern="1200" smtClean="0">
              <a:solidFill>
                <a:schemeClr val="tx1"/>
              </a:solidFill>
            </a:rPr>
            <a:t>processo di interazione </a:t>
          </a:r>
          <a:r>
            <a:rPr lang="it-IT" sz="1700" kern="1200" smtClean="0">
              <a:solidFill>
                <a:schemeClr val="tx1"/>
              </a:solidFill>
            </a:rPr>
            <a:t>tra </a:t>
          </a:r>
          <a:r>
            <a:rPr lang="it-IT" sz="1700" b="1" kern="1200" smtClean="0">
              <a:solidFill>
                <a:schemeClr val="tx1"/>
              </a:solidFill>
            </a:rPr>
            <a:t>ricercatore e attori sociali</a:t>
          </a:r>
          <a:r>
            <a:rPr lang="it-IT" sz="1700" kern="1200" smtClean="0">
              <a:solidFill>
                <a:schemeClr val="tx1"/>
              </a:solidFill>
            </a:rPr>
            <a:t>.</a:t>
          </a:r>
          <a:endParaRPr lang="it-IT" sz="1700" kern="1200" dirty="0">
            <a:solidFill>
              <a:schemeClr val="tx1"/>
            </a:solidFill>
          </a:endParaRPr>
        </a:p>
      </dsp:txBody>
      <dsp:txXfrm>
        <a:off x="4114800" y="1431823"/>
        <a:ext cx="4114799" cy="3006828"/>
      </dsp:txXfrm>
    </dsp:sp>
    <dsp:sp modelId="{4E6D135A-9A3D-4F2C-80A3-6DA3D0CA40E2}">
      <dsp:nvSpPr>
        <dsp:cNvPr id="0" name=""/>
        <dsp:cNvSpPr/>
      </dsp:nvSpPr>
      <dsp:spPr>
        <a:xfrm>
          <a:off x="0" y="4438651"/>
          <a:ext cx="8229600" cy="334092"/>
        </a:xfrm>
        <a:prstGeom prst="rect">
          <a:avLst/>
        </a:prstGeom>
        <a:solidFill>
          <a:schemeClr val="accent2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E96F7B-CB7B-441F-AAE2-EED6C55BBF11}">
      <dsp:nvSpPr>
        <dsp:cNvPr id="0" name=""/>
        <dsp:cNvSpPr/>
      </dsp:nvSpPr>
      <dsp:spPr>
        <a:xfrm>
          <a:off x="1829" y="0"/>
          <a:ext cx="2846179" cy="498876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smtClean="0">
              <a:solidFill>
                <a:schemeClr val="tx1"/>
              </a:solidFill>
            </a:rPr>
            <a:t>Esperimenti</a:t>
          </a:r>
          <a:r>
            <a:rPr lang="it-IT" sz="1400" kern="1200" smtClean="0">
              <a:solidFill>
                <a:schemeClr val="tx1"/>
              </a:solidFill>
            </a:rPr>
            <a:t>: </a:t>
          </a:r>
        </a:p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smtClean="0">
              <a:solidFill>
                <a:schemeClr val="tx1"/>
              </a:solidFill>
            </a:rPr>
            <a:t>estrema formalizzazione, impossibilità di «cambi di rotta», ricerca di oggettività tipica dell’approccio neopositivista, azzeramento del ruolo del ricercatore e della sua influenza sui risultati.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1829" y="1995506"/>
        <a:ext cx="2846179" cy="1995506"/>
      </dsp:txXfrm>
    </dsp:sp>
    <dsp:sp modelId="{B2E297F1-B02F-4564-A38A-63094AE84812}">
      <dsp:nvSpPr>
        <dsp:cNvPr id="0" name=""/>
        <dsp:cNvSpPr/>
      </dsp:nvSpPr>
      <dsp:spPr>
        <a:xfrm>
          <a:off x="803109" y="393037"/>
          <a:ext cx="1038619" cy="923327"/>
        </a:xfrm>
        <a:prstGeom prst="ellipse">
          <a:avLst/>
        </a:prstGeom>
        <a:blipFill>
          <a:blip xmlns:r="http://schemas.openxmlformats.org/officeDocument/2006/relationships" r:embed="rId1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6BDEFE53-95D8-442E-98C3-CD566E0B1211}">
      <dsp:nvSpPr>
        <dsp:cNvPr id="0" name=""/>
        <dsp:cNvSpPr/>
      </dsp:nvSpPr>
      <dsp:spPr>
        <a:xfrm>
          <a:off x="2933394" y="0"/>
          <a:ext cx="2846179" cy="498876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smtClean="0">
              <a:solidFill>
                <a:schemeClr val="tx1"/>
              </a:solidFill>
            </a:rPr>
            <a:t>Inchiesta</a:t>
          </a:r>
          <a:r>
            <a:rPr lang="it-IT" sz="1400" kern="1200" smtClean="0">
              <a:solidFill>
                <a:schemeClr val="tx1"/>
              </a:solidFill>
            </a:rPr>
            <a:t>:</a:t>
          </a:r>
        </a:p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smtClean="0">
              <a:solidFill>
                <a:schemeClr val="tx1"/>
              </a:solidFill>
            </a:rPr>
            <a:t>i soggetti vengono interrogati con uno strumento standardizzato, il questionario, l’interazione tra ricercatore e soggetto studiato è limitata alla situazione di intervista, elevata strutturazione di variabili e modalità di risposta che garantiscano un’oggettività legata a validità ed attendibilità delle procedure di definizione operativa.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2933394" y="1995506"/>
        <a:ext cx="2846179" cy="1995506"/>
      </dsp:txXfrm>
    </dsp:sp>
    <dsp:sp modelId="{620CDE4F-6D54-4B8A-8AFD-B0F77DFD7BB4}">
      <dsp:nvSpPr>
        <dsp:cNvPr id="0" name=""/>
        <dsp:cNvSpPr/>
      </dsp:nvSpPr>
      <dsp:spPr>
        <a:xfrm>
          <a:off x="3734674" y="393037"/>
          <a:ext cx="1038619" cy="923327"/>
        </a:xfrm>
        <a:prstGeom prst="ellipse">
          <a:avLst/>
        </a:prstGeom>
        <a:blipFill rotWithShape="1">
          <a:blip xmlns:r="http://schemas.openxmlformats.org/officeDocument/2006/relationships"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C912BF22-A3A4-46B6-ABFB-65521BA83D4E}">
      <dsp:nvSpPr>
        <dsp:cNvPr id="0" name=""/>
        <dsp:cNvSpPr/>
      </dsp:nvSpPr>
      <dsp:spPr>
        <a:xfrm>
          <a:off x="5864959" y="0"/>
          <a:ext cx="2846179" cy="498876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smtClean="0">
              <a:solidFill>
                <a:schemeClr val="tx1"/>
              </a:solidFill>
            </a:rPr>
            <a:t>Stile etnografico</a:t>
          </a:r>
          <a:r>
            <a:rPr lang="it-IT" sz="1400" kern="1200" smtClean="0">
              <a:solidFill>
                <a:schemeClr val="tx1"/>
              </a:solidFill>
            </a:rPr>
            <a:t>: </a:t>
          </a:r>
        </a:p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smtClean="0">
              <a:solidFill>
                <a:schemeClr val="tx1"/>
              </a:solidFill>
            </a:rPr>
            <a:t>contatto diretta tra ricercatore e attori sociali oggetto di studio entrando a far parte del loro contesto e partecipando attivamente alle loro interazioni, il ricercatore divine parte integrante della costruzione dei dati empirici in un approccio interpretativista e nell’ottica dell’osservazione partecipante.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5864959" y="1995506"/>
        <a:ext cx="2846179" cy="1995506"/>
      </dsp:txXfrm>
    </dsp:sp>
    <dsp:sp modelId="{F5C917B6-3692-4EF3-997C-5A38AA3D9DBE}">
      <dsp:nvSpPr>
        <dsp:cNvPr id="0" name=""/>
        <dsp:cNvSpPr/>
      </dsp:nvSpPr>
      <dsp:spPr>
        <a:xfrm>
          <a:off x="6666239" y="393037"/>
          <a:ext cx="1038619" cy="923327"/>
        </a:xfrm>
        <a:prstGeom prst="ellipse">
          <a:avLst/>
        </a:prstGeom>
        <a:blipFill rotWithShape="1">
          <a:blip xmlns:r="http://schemas.openxmlformats.org/officeDocument/2006/relationships"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5A2D873B-93D5-4BC7-BE5B-4FB08B2854AD}">
      <dsp:nvSpPr>
        <dsp:cNvPr id="0" name=""/>
        <dsp:cNvSpPr/>
      </dsp:nvSpPr>
      <dsp:spPr>
        <a:xfrm>
          <a:off x="360061" y="4268690"/>
          <a:ext cx="8015930" cy="604294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70A766-7178-4176-8846-478F86B12448}">
      <dsp:nvSpPr>
        <dsp:cNvPr id="0" name=""/>
        <dsp:cNvSpPr/>
      </dsp:nvSpPr>
      <dsp:spPr>
        <a:xfrm>
          <a:off x="1701" y="315298"/>
          <a:ext cx="3628985" cy="414214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kern="1200" smtClean="0">
              <a:solidFill>
                <a:schemeClr val="tx1"/>
              </a:solidFill>
            </a:rPr>
            <a:t>Nella conoscenza scientifica bisogna considerare la </a:t>
          </a:r>
          <a:r>
            <a:rPr lang="it-IT" sz="1800" b="1" kern="1200" smtClean="0">
              <a:solidFill>
                <a:schemeClr val="tx1"/>
              </a:solidFill>
            </a:rPr>
            <a:t>possibilità che i fenomeni studiati si modifichino in conseguenza del processo di osservazione </a:t>
          </a:r>
          <a:r>
            <a:rPr lang="it-IT" sz="1800" kern="1200" smtClean="0">
              <a:solidFill>
                <a:schemeClr val="tx1"/>
              </a:solidFill>
            </a:rPr>
            <a:t>. Nelle scienze sociali si parla di </a:t>
          </a:r>
          <a:r>
            <a:rPr lang="it-IT" sz="1800" b="1" i="1" kern="1200" smtClean="0">
              <a:solidFill>
                <a:schemeClr val="tx1"/>
              </a:solidFill>
            </a:rPr>
            <a:t>feed-back</a:t>
          </a:r>
          <a:r>
            <a:rPr lang="it-IT" sz="1800" i="1" kern="1200" smtClean="0">
              <a:solidFill>
                <a:schemeClr val="tx1"/>
              </a:solidFill>
            </a:rPr>
            <a:t>: </a:t>
          </a:r>
          <a:r>
            <a:rPr lang="it-IT" sz="1800" b="1" kern="1200" smtClean="0">
              <a:solidFill>
                <a:schemeClr val="tx1"/>
              </a:solidFill>
            </a:rPr>
            <a:t>reazione del soggetto </a:t>
          </a:r>
          <a:r>
            <a:rPr lang="it-IT" sz="1800" kern="1200" smtClean="0">
              <a:solidFill>
                <a:schemeClr val="tx1"/>
              </a:solidFill>
            </a:rPr>
            <a:t>per il solo fatto di essere sottoposto a procedure sperimentali o di entrare in interazione con un intervistatore o un osservatore.</a:t>
          </a:r>
          <a:endParaRPr lang="it-IT" sz="1800" kern="1200" dirty="0">
            <a:solidFill>
              <a:schemeClr val="tx1"/>
            </a:solidFill>
          </a:endParaRPr>
        </a:p>
      </dsp:txBody>
      <dsp:txXfrm>
        <a:off x="107990" y="421587"/>
        <a:ext cx="3416407" cy="3929568"/>
      </dsp:txXfrm>
    </dsp:sp>
    <dsp:sp modelId="{5DBB5B0B-AC14-4A65-912E-7DA78ADB0047}">
      <dsp:nvSpPr>
        <dsp:cNvPr id="0" name=""/>
        <dsp:cNvSpPr/>
      </dsp:nvSpPr>
      <dsp:spPr>
        <a:xfrm>
          <a:off x="3993585" y="1936377"/>
          <a:ext cx="769344" cy="899988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1400" kern="1200">
            <a:solidFill>
              <a:schemeClr val="tx1"/>
            </a:solidFill>
          </a:endParaRPr>
        </a:p>
      </dsp:txBody>
      <dsp:txXfrm>
        <a:off x="3993585" y="2116375"/>
        <a:ext cx="538541" cy="539992"/>
      </dsp:txXfrm>
    </dsp:sp>
    <dsp:sp modelId="{E1D2A07D-ED5E-4A64-BCB7-F2A89F1C5953}">
      <dsp:nvSpPr>
        <dsp:cNvPr id="0" name=""/>
        <dsp:cNvSpPr/>
      </dsp:nvSpPr>
      <dsp:spPr>
        <a:xfrm>
          <a:off x="5082281" y="315298"/>
          <a:ext cx="3628985" cy="414214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b="1" kern="1200" smtClean="0">
              <a:solidFill>
                <a:schemeClr val="tx1"/>
              </a:solidFill>
            </a:rPr>
            <a:t>Effetti di perturbazione </a:t>
          </a:r>
          <a:r>
            <a:rPr lang="it-IT" sz="1800" kern="1200" smtClean="0">
              <a:solidFill>
                <a:schemeClr val="tx1"/>
              </a:solidFill>
            </a:rPr>
            <a:t>tanto più forti quanto </a:t>
          </a:r>
          <a:r>
            <a:rPr lang="it-IT" sz="1800" b="1" kern="1200" smtClean="0">
              <a:solidFill>
                <a:schemeClr val="tx1"/>
              </a:solidFill>
            </a:rPr>
            <a:t>più intrusive sono le tecniche di raccolta </a:t>
          </a:r>
          <a:r>
            <a:rPr lang="it-IT" sz="1800" kern="1200" smtClean="0">
              <a:solidFill>
                <a:schemeClr val="tx1"/>
              </a:solidFill>
            </a:rPr>
            <a:t>dati utilizzate dal ricercatore. Tutte le tecniche ne sono più o meno affette, gli esperimenti per la situazione da laboratorio, l’osservazione per la presenza del ricercatore, l’inchiesta e in generale le tecniche basate su intervista per il fatto stesso di creare una situazione di interazione mediata da intervista.</a:t>
          </a:r>
          <a:endParaRPr lang="it-IT" sz="1800" kern="1200" dirty="0">
            <a:solidFill>
              <a:schemeClr val="tx1"/>
            </a:solidFill>
          </a:endParaRPr>
        </a:p>
      </dsp:txBody>
      <dsp:txXfrm>
        <a:off x="5188570" y="421587"/>
        <a:ext cx="3416407" cy="392956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BCB22B-0111-43B9-AFE3-CCC591C14732}">
      <dsp:nvSpPr>
        <dsp:cNvPr id="0" name=""/>
        <dsp:cNvSpPr/>
      </dsp:nvSpPr>
      <dsp:spPr>
        <a:xfrm>
          <a:off x="4526" y="0"/>
          <a:ext cx="2715768" cy="2290917"/>
        </a:xfrm>
        <a:prstGeom prst="upArrow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EC65247-8832-430B-B3FB-D5DB37C55343}">
      <dsp:nvSpPr>
        <dsp:cNvPr id="0" name=""/>
        <dsp:cNvSpPr/>
      </dsp:nvSpPr>
      <dsp:spPr>
        <a:xfrm>
          <a:off x="2801767" y="0"/>
          <a:ext cx="4608576" cy="2290917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0" rIns="170688" bIns="170688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400" b="1" kern="1200" dirty="0" smtClean="0"/>
            <a:t>Tecniche intrusive</a:t>
          </a:r>
          <a:r>
            <a:rPr lang="it-IT" sz="2400" kern="1200" dirty="0" smtClean="0"/>
            <a:t>: </a:t>
          </a:r>
          <a:endParaRPr lang="it-IT" sz="2400" kern="1200" dirty="0"/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900" kern="1200" dirty="0" smtClean="0"/>
            <a:t>poggiano sulla </a:t>
          </a:r>
          <a:r>
            <a:rPr lang="it-IT" sz="1900" b="1" kern="1200" dirty="0" smtClean="0"/>
            <a:t>presenza del ricercatore </a:t>
          </a:r>
          <a:r>
            <a:rPr lang="it-IT" sz="1900" kern="1200" dirty="0" smtClean="0"/>
            <a:t>e su una sua </a:t>
          </a:r>
          <a:r>
            <a:rPr lang="it-IT" sz="1900" b="1" kern="1200" dirty="0" smtClean="0"/>
            <a:t>diretta azione </a:t>
          </a:r>
          <a:r>
            <a:rPr lang="it-IT" sz="1900" kern="1200" dirty="0" smtClean="0"/>
            <a:t>di ricerca (</a:t>
          </a:r>
          <a:r>
            <a:rPr lang="it-IT" sz="1900" b="1" kern="1200" dirty="0" smtClean="0"/>
            <a:t>esperimento, inchiesta, osservazione</a:t>
          </a:r>
          <a:r>
            <a:rPr lang="it-IT" sz="1900" kern="1200" dirty="0" smtClean="0"/>
            <a:t>).</a:t>
          </a:r>
          <a:endParaRPr lang="it-IT" sz="1900" kern="1200" dirty="0"/>
        </a:p>
      </dsp:txBody>
      <dsp:txXfrm>
        <a:off x="2801767" y="0"/>
        <a:ext cx="4608576" cy="2290917"/>
      </dsp:txXfrm>
    </dsp:sp>
    <dsp:sp modelId="{196D0E12-D4EE-4C2C-ACAE-38387563B11A}">
      <dsp:nvSpPr>
        <dsp:cNvPr id="0" name=""/>
        <dsp:cNvSpPr/>
      </dsp:nvSpPr>
      <dsp:spPr>
        <a:xfrm>
          <a:off x="819256" y="2481826"/>
          <a:ext cx="2715768" cy="2290917"/>
        </a:xfrm>
        <a:prstGeom prst="downArrow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1FF3A3B-144E-41B3-9511-D7DB67398CE4}">
      <dsp:nvSpPr>
        <dsp:cNvPr id="0" name=""/>
        <dsp:cNvSpPr/>
      </dsp:nvSpPr>
      <dsp:spPr>
        <a:xfrm>
          <a:off x="3616497" y="2481826"/>
          <a:ext cx="4608576" cy="2290917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0" rIns="170688" bIns="170688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400" b="1" kern="1200" dirty="0" smtClean="0"/>
            <a:t>Tecniche non intrusive</a:t>
          </a:r>
          <a:r>
            <a:rPr lang="it-IT" sz="2400" kern="1200" dirty="0" smtClean="0"/>
            <a:t>: </a:t>
          </a:r>
          <a:endParaRPr lang="it-IT" sz="2400" kern="1200" dirty="0"/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900" kern="1200" dirty="0" smtClean="0"/>
            <a:t>si prefiggono di raccogliere informazioni </a:t>
          </a:r>
          <a:r>
            <a:rPr lang="it-IT" sz="1900" b="1" kern="1200" dirty="0" smtClean="0"/>
            <a:t>senza il contributo di singoli individui </a:t>
          </a:r>
          <a:r>
            <a:rPr lang="it-IT" sz="1900" kern="1200" dirty="0" smtClean="0"/>
            <a:t>o gruppi, evitando ogni contatto diretto e ricorrendo invece </a:t>
          </a:r>
          <a:r>
            <a:rPr lang="it-IT" sz="1900" b="0" kern="1200" dirty="0" smtClean="0"/>
            <a:t>all’</a:t>
          </a:r>
          <a:r>
            <a:rPr lang="it-IT" sz="1900" b="1" kern="1200" dirty="0" smtClean="0"/>
            <a:t>analisi di tracce fisiche, documenti, fonti statistiche</a:t>
          </a:r>
          <a:r>
            <a:rPr lang="it-IT" sz="1900" kern="1200" dirty="0" smtClean="0"/>
            <a:t>.</a:t>
          </a:r>
          <a:endParaRPr lang="it-IT" sz="1900" kern="1200" dirty="0"/>
        </a:p>
      </dsp:txBody>
      <dsp:txXfrm>
        <a:off x="3616497" y="2481826"/>
        <a:ext cx="4608576" cy="229091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A5193C-CC38-471C-A2B4-D1FE2D7F1F77}">
      <dsp:nvSpPr>
        <dsp:cNvPr id="0" name=""/>
        <dsp:cNvSpPr/>
      </dsp:nvSpPr>
      <dsp:spPr>
        <a:xfrm>
          <a:off x="0" y="175602"/>
          <a:ext cx="8229600" cy="4197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300" kern="1200" smtClean="0">
              <a:solidFill>
                <a:schemeClr val="tx1"/>
              </a:solidFill>
            </a:rPr>
            <a:t>Il concetto di intrusività viene introdotto nelle scienze sociali a </a:t>
          </a:r>
          <a:r>
            <a:rPr lang="it-IT" sz="2300" b="1" kern="1200" smtClean="0">
              <a:solidFill>
                <a:schemeClr val="tx1"/>
              </a:solidFill>
            </a:rPr>
            <a:t>metà degli anni Sessanta </a:t>
          </a:r>
          <a:r>
            <a:rPr lang="it-IT" sz="2300" kern="1200" smtClean="0">
              <a:solidFill>
                <a:schemeClr val="tx1"/>
              </a:solidFill>
            </a:rPr>
            <a:t>da quattro ricercatori americani, </a:t>
          </a:r>
          <a:r>
            <a:rPr lang="it-IT" sz="2300" b="1" kern="1200" smtClean="0">
              <a:solidFill>
                <a:schemeClr val="tx1"/>
              </a:solidFill>
            </a:rPr>
            <a:t>Eugene </a:t>
          </a:r>
          <a:r>
            <a:rPr lang="de-DE" sz="2300" b="1" kern="1200" smtClean="0">
              <a:solidFill>
                <a:schemeClr val="tx1"/>
              </a:solidFill>
            </a:rPr>
            <a:t>Webb, Donald Campbell, Richard Schwartz e Lee Sechrest </a:t>
          </a:r>
          <a:r>
            <a:rPr lang="de-DE" sz="2300" kern="1200" smtClean="0">
              <a:solidFill>
                <a:schemeClr val="tx1"/>
              </a:solidFill>
            </a:rPr>
            <a:t>con </a:t>
          </a:r>
          <a:r>
            <a:rPr lang="en-US" sz="2300" i="1" kern="1200" smtClean="0">
              <a:solidFill>
                <a:schemeClr val="tx1"/>
              </a:solidFill>
            </a:rPr>
            <a:t>Unobtrusive Measures: Non-Reactive Research in the </a:t>
          </a:r>
          <a:r>
            <a:rPr lang="it-IT" sz="2300" i="1" kern="1200" smtClean="0">
              <a:solidFill>
                <a:schemeClr val="tx1"/>
              </a:solidFill>
            </a:rPr>
            <a:t>Social Sciences </a:t>
          </a:r>
          <a:r>
            <a:rPr lang="it-IT" sz="2300" kern="1200" smtClean="0">
              <a:solidFill>
                <a:schemeClr val="tx1"/>
              </a:solidFill>
            </a:rPr>
            <a:t>(1966), una </a:t>
          </a:r>
          <a:r>
            <a:rPr lang="it-IT" sz="2300" b="1" kern="1200" smtClean="0">
              <a:solidFill>
                <a:schemeClr val="tx1"/>
              </a:solidFill>
            </a:rPr>
            <a:t>critica serrata all’operazionalismo </a:t>
          </a:r>
          <a:r>
            <a:rPr lang="it-IT" sz="2300" kern="1200" smtClean="0">
              <a:solidFill>
                <a:schemeClr val="tx1"/>
              </a:solidFill>
            </a:rPr>
            <a:t>(dottrina filosofica che definisce i concetti unicamente sulla base delle procedure utilizzate per osservarli) a favore delle </a:t>
          </a:r>
          <a:r>
            <a:rPr lang="it-IT" sz="2300" b="1" kern="1200" smtClean="0">
              <a:solidFill>
                <a:schemeClr val="tx1"/>
              </a:solidFill>
            </a:rPr>
            <a:t>tecniche non intrusive</a:t>
          </a:r>
          <a:r>
            <a:rPr lang="it-IT" sz="2300" kern="1200" smtClean="0">
              <a:solidFill>
                <a:schemeClr val="tx1"/>
              </a:solidFill>
            </a:rPr>
            <a:t>, non in sostituzione di quelle intrusive ma come complementari ad esse.</a:t>
          </a:r>
          <a:endParaRPr lang="it-IT" sz="2300" kern="1200">
            <a:solidFill>
              <a:schemeClr val="tx1"/>
            </a:solidFill>
          </a:endParaRPr>
        </a:p>
      </dsp:txBody>
      <dsp:txXfrm>
        <a:off x="204928" y="380530"/>
        <a:ext cx="7819744" cy="378810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C92E84-27CC-4DE8-8EA5-643BCEAE506B}">
      <dsp:nvSpPr>
        <dsp:cNvPr id="0" name=""/>
        <dsp:cNvSpPr/>
      </dsp:nvSpPr>
      <dsp:spPr>
        <a:xfrm>
          <a:off x="336160" y="0"/>
          <a:ext cx="4916759" cy="4916759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6FA1E2E-341A-4D27-B5CC-D9E87A2427A6}">
      <dsp:nvSpPr>
        <dsp:cNvPr id="0" name=""/>
        <dsp:cNvSpPr/>
      </dsp:nvSpPr>
      <dsp:spPr>
        <a:xfrm>
          <a:off x="1291096" y="492688"/>
          <a:ext cx="6202782" cy="71129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smtClean="0"/>
            <a:t>Indagine svolta tra 1931-1932 sui </a:t>
          </a:r>
          <a:r>
            <a:rPr lang="it-IT" sz="1400" b="1" kern="1200" dirty="0" smtClean="0"/>
            <a:t>disoccupati di </a:t>
          </a:r>
          <a:r>
            <a:rPr lang="it-IT" sz="1400" b="1" kern="1200" dirty="0" err="1" smtClean="0"/>
            <a:t>Marienthal</a:t>
          </a:r>
          <a:endParaRPr lang="it-IT" sz="1400" b="1" kern="1200" dirty="0"/>
        </a:p>
      </dsp:txBody>
      <dsp:txXfrm>
        <a:off x="1325818" y="527410"/>
        <a:ext cx="6133338" cy="641849"/>
      </dsp:txXfrm>
    </dsp:sp>
    <dsp:sp modelId="{66824885-D969-4BBD-BD81-816CDFADC0FE}">
      <dsp:nvSpPr>
        <dsp:cNvPr id="0" name=""/>
        <dsp:cNvSpPr/>
      </dsp:nvSpPr>
      <dsp:spPr>
        <a:xfrm>
          <a:off x="746676" y="1432054"/>
          <a:ext cx="7291623" cy="71129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dirty="0" smtClean="0"/>
            <a:t>Obiettivo</a:t>
          </a:r>
          <a:r>
            <a:rPr lang="it-IT" sz="1400" kern="1200" dirty="0" smtClean="0"/>
            <a:t>: studiare la disoccupazione in tutti i modi possibili, sia in modo quantitativo, attraverso dati statistici, sia in modo qualitativo, attraverso interviste, osservazione e analisi di documenti personali.</a:t>
          </a:r>
          <a:endParaRPr lang="it-IT" sz="1400" kern="1200" dirty="0"/>
        </a:p>
      </dsp:txBody>
      <dsp:txXfrm>
        <a:off x="781398" y="1466776"/>
        <a:ext cx="7222179" cy="641849"/>
      </dsp:txXfrm>
    </dsp:sp>
    <dsp:sp modelId="{174C6E0F-37D0-489C-A731-CB7C8AFE92FB}">
      <dsp:nvSpPr>
        <dsp:cNvPr id="0" name=""/>
        <dsp:cNvSpPr/>
      </dsp:nvSpPr>
      <dsp:spPr>
        <a:xfrm>
          <a:off x="226783" y="2371420"/>
          <a:ext cx="8331408" cy="182457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dirty="0" smtClean="0"/>
            <a:t>Risultato principale</a:t>
          </a:r>
          <a:r>
            <a:rPr lang="it-IT" sz="1400" kern="1200" dirty="0" smtClean="0"/>
            <a:t>: l’uso di tecniche intrusive come intervista e osservazione partecipante, e non intrusive come l’analisi del contenuto dei documenti personali e dei giornali dell’epoca, congiuntamente all’uso degli archivi amministrativi per la ricostruzione del contesto in cui la disoccupazione degli abitanti di </a:t>
          </a:r>
          <a:r>
            <a:rPr lang="it-IT" sz="1400" kern="1200" dirty="0" err="1" smtClean="0"/>
            <a:t>Marienthal</a:t>
          </a:r>
          <a:r>
            <a:rPr lang="it-IT" sz="1400" kern="1200" dirty="0" smtClean="0"/>
            <a:t> si veniva a creare, aiuta a </a:t>
          </a:r>
          <a:r>
            <a:rPr lang="it-IT" sz="1400" b="1" kern="1200" dirty="0" smtClean="0"/>
            <a:t>studiare uno stesso fenomeno sotto numerose angolature</a:t>
          </a:r>
          <a:r>
            <a:rPr lang="it-IT" sz="1400" kern="1200" dirty="0" smtClean="0"/>
            <a:t>, in modo da definirne in maniera precisa i contorni.</a:t>
          </a:r>
          <a:endParaRPr lang="it-IT" sz="1400" kern="1200" dirty="0"/>
        </a:p>
      </dsp:txBody>
      <dsp:txXfrm>
        <a:off x="315852" y="2460489"/>
        <a:ext cx="8153270" cy="164644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A3939D-4B4B-4C51-81FC-AB099FAD0639}">
      <dsp:nvSpPr>
        <dsp:cNvPr id="0" name=""/>
        <dsp:cNvSpPr/>
      </dsp:nvSpPr>
      <dsp:spPr>
        <a:xfrm>
          <a:off x="0" y="239901"/>
          <a:ext cx="8229600" cy="389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600" kern="1200" dirty="0" smtClean="0">
              <a:solidFill>
                <a:schemeClr val="tx1"/>
              </a:solidFill>
            </a:rPr>
            <a:t>L’uso di tecniche non intrusive prevede che si raccolgano dati con </a:t>
          </a:r>
          <a:r>
            <a:rPr lang="it-IT" sz="2600" b="1" kern="1200" dirty="0" smtClean="0">
              <a:solidFill>
                <a:schemeClr val="tx1"/>
              </a:solidFill>
            </a:rPr>
            <a:t>mezzi che non comportano un contatto tra ricercatore e oggetto di studio </a:t>
          </a:r>
          <a:r>
            <a:rPr lang="it-IT" sz="2600" kern="1200" dirty="0" smtClean="0">
              <a:solidFill>
                <a:schemeClr val="tx1"/>
              </a:solidFill>
            </a:rPr>
            <a:t>ovvero senza che ci sia consapevolezza da parte dell’oggetto della ricerca di essere tale, pertanto tali </a:t>
          </a:r>
          <a:r>
            <a:rPr lang="it-IT" sz="2600" b="1" kern="1200" dirty="0" smtClean="0">
              <a:solidFill>
                <a:schemeClr val="tx1"/>
              </a:solidFill>
            </a:rPr>
            <a:t>tecniche </a:t>
          </a:r>
          <a:r>
            <a:rPr lang="it-IT" sz="2600" kern="1200" dirty="0" smtClean="0">
              <a:solidFill>
                <a:schemeClr val="tx1"/>
              </a:solidFill>
            </a:rPr>
            <a:t>sono definite </a:t>
          </a:r>
          <a:r>
            <a:rPr lang="it-IT" sz="2600" b="1" kern="1200" dirty="0" smtClean="0">
              <a:solidFill>
                <a:schemeClr val="tx1"/>
              </a:solidFill>
            </a:rPr>
            <a:t>non reattive </a:t>
          </a:r>
          <a:r>
            <a:rPr lang="it-IT" sz="2600" kern="1200" dirty="0" smtClean="0">
              <a:solidFill>
                <a:schemeClr val="tx1"/>
              </a:solidFill>
            </a:rPr>
            <a:t>(esempio: recuperare dati sullo stato civile direttamente dalle anagrafi senza interrogare i singoli soggetti).</a:t>
          </a:r>
          <a:endParaRPr lang="it-IT" sz="2600" kern="1200" dirty="0">
            <a:solidFill>
              <a:schemeClr val="tx1"/>
            </a:solidFill>
          </a:endParaRPr>
        </a:p>
      </dsp:txBody>
      <dsp:txXfrm>
        <a:off x="190078" y="429979"/>
        <a:ext cx="7849444" cy="351360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BBC572-3334-44C1-9F88-4EC5EE7C00E8}">
      <dsp:nvSpPr>
        <dsp:cNvPr id="0" name=""/>
        <dsp:cNvSpPr/>
      </dsp:nvSpPr>
      <dsp:spPr>
        <a:xfrm>
          <a:off x="533505" y="0"/>
          <a:ext cx="4916759" cy="4916759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B4DE88F-A3C9-4920-83D9-056F92A5669B}">
      <dsp:nvSpPr>
        <dsp:cNvPr id="0" name=""/>
        <dsp:cNvSpPr/>
      </dsp:nvSpPr>
      <dsp:spPr>
        <a:xfrm>
          <a:off x="2152323" y="493709"/>
          <a:ext cx="4875016" cy="73175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dirty="0" smtClean="0"/>
            <a:t>La reattività </a:t>
          </a:r>
          <a:r>
            <a:rPr lang="it-IT" sz="1400" kern="1200" dirty="0" smtClean="0"/>
            <a:t>è rilevabile anche nelle </a:t>
          </a:r>
          <a:r>
            <a:rPr lang="it-IT" sz="1400" b="1" kern="1200" dirty="0" smtClean="0"/>
            <a:t>tecniche di osservazione e esperimento</a:t>
          </a:r>
          <a:r>
            <a:rPr lang="it-IT" sz="1400" kern="1200" dirty="0" smtClean="0"/>
            <a:t>.</a:t>
          </a:r>
          <a:endParaRPr lang="it-IT" sz="1400" kern="1200" dirty="0"/>
        </a:p>
      </dsp:txBody>
      <dsp:txXfrm>
        <a:off x="2188044" y="529430"/>
        <a:ext cx="4803574" cy="660310"/>
      </dsp:txXfrm>
    </dsp:sp>
    <dsp:sp modelId="{25E8B29F-2019-400B-9854-C6C278DA208A}">
      <dsp:nvSpPr>
        <dsp:cNvPr id="0" name=""/>
        <dsp:cNvSpPr/>
      </dsp:nvSpPr>
      <dsp:spPr>
        <a:xfrm>
          <a:off x="1720270" y="1316930"/>
          <a:ext cx="5739122" cy="73175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smtClean="0"/>
            <a:t>1930 fabbrica di </a:t>
          </a:r>
          <a:r>
            <a:rPr lang="it-IT" sz="1400" kern="1200" dirty="0" err="1" smtClean="0"/>
            <a:t>Hawthorne</a:t>
          </a:r>
          <a:r>
            <a:rPr lang="it-IT" sz="1400" kern="1200" dirty="0" smtClean="0"/>
            <a:t> della Western </a:t>
          </a:r>
          <a:r>
            <a:rPr lang="it-IT" sz="1400" kern="1200" dirty="0" err="1" smtClean="0"/>
            <a:t>Electric</a:t>
          </a:r>
          <a:r>
            <a:rPr lang="it-IT" sz="1400" kern="1200" dirty="0" smtClean="0"/>
            <a:t> Company: esperimenti sulla </a:t>
          </a:r>
          <a:r>
            <a:rPr lang="it-IT" sz="1400" b="1" kern="1200" dirty="0" smtClean="0"/>
            <a:t>relazione tra le condizioni del luogo di lavoro e i livelli di produttività</a:t>
          </a:r>
          <a:r>
            <a:rPr lang="it-IT" sz="1400" kern="1200" dirty="0" smtClean="0"/>
            <a:t>, Mayo, 1933, </a:t>
          </a:r>
          <a:r>
            <a:rPr lang="it-IT" sz="1400" kern="1200" dirty="0" err="1" smtClean="0"/>
            <a:t>Roethlisberger</a:t>
          </a:r>
          <a:r>
            <a:rPr lang="it-IT" sz="1400" kern="1200" dirty="0" smtClean="0"/>
            <a:t>, </a:t>
          </a:r>
          <a:r>
            <a:rPr lang="it-IT" sz="1400" kern="1200" dirty="0" err="1" smtClean="0"/>
            <a:t>Dickson</a:t>
          </a:r>
          <a:r>
            <a:rPr lang="it-IT" sz="1400" kern="1200" dirty="0" smtClean="0"/>
            <a:t>, 1939.</a:t>
          </a:r>
          <a:endParaRPr lang="it-IT" sz="1400" kern="1200" dirty="0"/>
        </a:p>
      </dsp:txBody>
      <dsp:txXfrm>
        <a:off x="1755991" y="1352651"/>
        <a:ext cx="5667680" cy="660310"/>
      </dsp:txXfrm>
    </dsp:sp>
    <dsp:sp modelId="{8A83C342-7A8F-4490-BC38-B3139CF9AB8E}">
      <dsp:nvSpPr>
        <dsp:cNvPr id="0" name=""/>
        <dsp:cNvSpPr/>
      </dsp:nvSpPr>
      <dsp:spPr>
        <a:xfrm>
          <a:off x="1512170" y="2140151"/>
          <a:ext cx="6155323" cy="537303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dirty="0" smtClean="0"/>
            <a:t>Obiettivo</a:t>
          </a:r>
          <a:r>
            <a:rPr lang="it-IT" sz="1400" kern="1200" dirty="0" smtClean="0"/>
            <a:t>: studiare effetti dell’illuminazione del luogo di lavoro sulla produttività.</a:t>
          </a:r>
          <a:endParaRPr lang="it-IT" sz="1400" kern="1200" dirty="0"/>
        </a:p>
      </dsp:txBody>
      <dsp:txXfrm>
        <a:off x="1538399" y="2166380"/>
        <a:ext cx="6102865" cy="484845"/>
      </dsp:txXfrm>
    </dsp:sp>
    <dsp:sp modelId="{DB7F3CF5-33BA-4DB9-9A08-ED69395E241A}">
      <dsp:nvSpPr>
        <dsp:cNvPr id="0" name=""/>
        <dsp:cNvSpPr/>
      </dsp:nvSpPr>
      <dsp:spPr>
        <a:xfrm>
          <a:off x="1376073" y="2768924"/>
          <a:ext cx="6427518" cy="57657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dirty="0" smtClean="0"/>
            <a:t>Evidenza</a:t>
          </a:r>
          <a:r>
            <a:rPr lang="it-IT" sz="1400" kern="1200" dirty="0" smtClean="0"/>
            <a:t>: la produzione aumenta sia se l’illuminazione aumentava, sia se diminuiva.</a:t>
          </a:r>
          <a:endParaRPr lang="it-IT" sz="1400" kern="1200" dirty="0"/>
        </a:p>
      </dsp:txBody>
      <dsp:txXfrm>
        <a:off x="1404219" y="2797070"/>
        <a:ext cx="6371226" cy="520284"/>
      </dsp:txXfrm>
    </dsp:sp>
    <dsp:sp modelId="{109CDC77-EDB9-4334-A67B-15E750A9E255}">
      <dsp:nvSpPr>
        <dsp:cNvPr id="0" name=""/>
        <dsp:cNvSpPr/>
      </dsp:nvSpPr>
      <dsp:spPr>
        <a:xfrm>
          <a:off x="784177" y="3436970"/>
          <a:ext cx="7611309" cy="89461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dirty="0" smtClean="0"/>
            <a:t>Risultato inatteso</a:t>
          </a:r>
          <a:r>
            <a:rPr lang="it-IT" sz="1400" kern="1200" dirty="0" smtClean="0"/>
            <a:t>: semplicemente con la loro presenza, i ricercatori osservando potevano inconsapevolmente distorcere i risultati della loro ricerca poiché si rileva che i lavoratori non rispondevano al cambiamento dell’intensità dell’illuminazione, ma al </a:t>
          </a:r>
          <a:r>
            <a:rPr lang="it-IT" sz="1400" b="1" kern="1200" dirty="0" smtClean="0"/>
            <a:t>desiderio di non deludere gli sperimentatori e l’azienda</a:t>
          </a:r>
          <a:r>
            <a:rPr lang="it-IT" sz="1400" kern="1200" dirty="0" smtClean="0"/>
            <a:t>.</a:t>
          </a:r>
          <a:endParaRPr lang="it-IT" sz="1400" kern="1200" dirty="0"/>
        </a:p>
      </dsp:txBody>
      <dsp:txXfrm>
        <a:off x="827848" y="3480641"/>
        <a:ext cx="7523967" cy="80726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3B08BF-5962-4946-82F8-FC8D60A727D5}">
      <dsp:nvSpPr>
        <dsp:cNvPr id="0" name=""/>
        <dsp:cNvSpPr/>
      </dsp:nvSpPr>
      <dsp:spPr>
        <a:xfrm>
          <a:off x="40" y="104547"/>
          <a:ext cx="3845569" cy="4896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69088" rIns="120904" bIns="69088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700" b="1" kern="1200" smtClean="0"/>
            <a:t>Vantaggi:</a:t>
          </a:r>
          <a:endParaRPr lang="it-IT" sz="1700" b="1" kern="1200"/>
        </a:p>
      </dsp:txBody>
      <dsp:txXfrm>
        <a:off x="40" y="104547"/>
        <a:ext cx="3845569" cy="489600"/>
      </dsp:txXfrm>
    </dsp:sp>
    <dsp:sp modelId="{2F40A8E3-E4B2-4C15-90A4-EF1CB518D9EF}">
      <dsp:nvSpPr>
        <dsp:cNvPr id="0" name=""/>
        <dsp:cNvSpPr/>
      </dsp:nvSpPr>
      <dsp:spPr>
        <a:xfrm>
          <a:off x="40" y="594147"/>
          <a:ext cx="3845569" cy="3674868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678" tIns="90678" rIns="120904" bIns="136017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700" b="1" kern="1200" smtClean="0"/>
            <a:t>Mancato contatto e influenza </a:t>
          </a:r>
          <a:r>
            <a:rPr lang="it-IT" sz="1700" kern="1200" smtClean="0"/>
            <a:t>che ne deriva tra ricercatore e soggetto analizzato. </a:t>
          </a:r>
          <a:endParaRPr lang="it-IT" sz="1700" kern="1200" dirty="0"/>
        </a:p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700" kern="1200" smtClean="0"/>
            <a:t>Relativa </a:t>
          </a:r>
          <a:r>
            <a:rPr lang="it-IT" sz="1700" b="1" kern="1200" smtClean="0"/>
            <a:t>facilità di accesso e costi contenuti </a:t>
          </a:r>
          <a:r>
            <a:rPr lang="it-IT" sz="1700" kern="1200" smtClean="0"/>
            <a:t>dei dati prodotti.</a:t>
          </a:r>
          <a:endParaRPr lang="it-IT" sz="1700" kern="1200" dirty="0"/>
        </a:p>
      </dsp:txBody>
      <dsp:txXfrm>
        <a:off x="40" y="594147"/>
        <a:ext cx="3845569" cy="3674868"/>
      </dsp:txXfrm>
    </dsp:sp>
    <dsp:sp modelId="{F8962950-BD6F-4795-ADA9-BB07D4916514}">
      <dsp:nvSpPr>
        <dsp:cNvPr id="0" name=""/>
        <dsp:cNvSpPr/>
      </dsp:nvSpPr>
      <dsp:spPr>
        <a:xfrm>
          <a:off x="4383989" y="104547"/>
          <a:ext cx="3845569" cy="48960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69088" rIns="120904" bIns="69088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700" b="1" kern="1200" smtClean="0"/>
            <a:t>Svantaggi:</a:t>
          </a:r>
          <a:endParaRPr lang="it-IT" sz="1700" b="1" kern="1200"/>
        </a:p>
      </dsp:txBody>
      <dsp:txXfrm>
        <a:off x="4383989" y="104547"/>
        <a:ext cx="3845569" cy="489600"/>
      </dsp:txXfrm>
    </dsp:sp>
    <dsp:sp modelId="{3365A320-4AD4-4359-8361-7504B110B035}">
      <dsp:nvSpPr>
        <dsp:cNvPr id="0" name=""/>
        <dsp:cNvSpPr/>
      </dsp:nvSpPr>
      <dsp:spPr>
        <a:xfrm>
          <a:off x="4383989" y="594147"/>
          <a:ext cx="3845569" cy="3674868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678" tIns="90678" rIns="120904" bIns="136017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700" kern="1200" smtClean="0"/>
            <a:t>Le </a:t>
          </a:r>
          <a:r>
            <a:rPr lang="it-IT" sz="1700" b="1" kern="1200" smtClean="0"/>
            <a:t>informazioni originali</a:t>
          </a:r>
          <a:r>
            <a:rPr lang="it-IT" sz="1700" kern="1200" smtClean="0"/>
            <a:t>, soprattutto nel caso dei documenti personali o pubblici e nel caso degli archivi, </a:t>
          </a:r>
          <a:r>
            <a:rPr lang="it-IT" sz="1700" b="1" kern="1200" smtClean="0"/>
            <a:t>possono essere distorte</a:t>
          </a:r>
          <a:r>
            <a:rPr lang="it-IT" sz="1700" kern="1200" smtClean="0"/>
            <a:t> al fine di nascondere alcune informazioni all’esterno.</a:t>
          </a:r>
          <a:endParaRPr lang="it-IT" sz="1700" kern="1200" dirty="0"/>
        </a:p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700" kern="1200" smtClean="0"/>
            <a:t>L’informazione prodotta attraverso le tecniche non intrusive è frutto dell’esclusiva elaborazione del ricercatore, senza che vi sia </a:t>
          </a:r>
          <a:r>
            <a:rPr lang="it-IT" sz="1700" b="1" kern="1200" smtClean="0"/>
            <a:t>alcun riscontro da parte della soggettività osservata</a:t>
          </a:r>
          <a:r>
            <a:rPr lang="it-IT" sz="1700" kern="1200" smtClean="0"/>
            <a:t>.</a:t>
          </a:r>
          <a:endParaRPr lang="it-IT" sz="1700" kern="1200" dirty="0"/>
        </a:p>
      </dsp:txBody>
      <dsp:txXfrm>
        <a:off x="4383989" y="594147"/>
        <a:ext cx="3845569" cy="367486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665359-83FC-4949-A9D4-1861125C767D}">
      <dsp:nvSpPr>
        <dsp:cNvPr id="0" name=""/>
        <dsp:cNvSpPr/>
      </dsp:nvSpPr>
      <dsp:spPr>
        <a:xfrm>
          <a:off x="0" y="422579"/>
          <a:ext cx="8229600" cy="196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541528" rIns="638708" bIns="184912" numCol="1" spcCol="1270" anchor="t" anchorCtr="0">
          <a:noAutofit/>
        </a:bodyPr>
        <a:lstStyle/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2600" kern="1200" smtClean="0">
              <a:solidFill>
                <a:schemeClr val="tx1"/>
              </a:solidFill>
            </a:rPr>
            <a:t>Tracce fisiche</a:t>
          </a:r>
          <a:endParaRPr lang="it-IT" sz="2600" kern="1200">
            <a:solidFill>
              <a:schemeClr val="tx1"/>
            </a:solidFill>
          </a:endParaRPr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2600" kern="1200" smtClean="0">
              <a:solidFill>
                <a:schemeClr val="tx1"/>
              </a:solidFill>
            </a:rPr>
            <a:t>Osservazione semplice</a:t>
          </a:r>
          <a:endParaRPr lang="it-IT" sz="2600" kern="1200">
            <a:solidFill>
              <a:schemeClr val="tx1"/>
            </a:solidFill>
          </a:endParaRPr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2600" kern="1200" smtClean="0">
              <a:solidFill>
                <a:schemeClr val="tx1"/>
              </a:solidFill>
            </a:rPr>
            <a:t>Uso di archivi</a:t>
          </a:r>
          <a:endParaRPr lang="it-IT" sz="2600" kern="1200">
            <a:solidFill>
              <a:schemeClr val="tx1"/>
            </a:solidFill>
          </a:endParaRPr>
        </a:p>
      </dsp:txBody>
      <dsp:txXfrm>
        <a:off x="0" y="422579"/>
        <a:ext cx="8229600" cy="1965600"/>
      </dsp:txXfrm>
    </dsp:sp>
    <dsp:sp modelId="{59D17970-5D6C-4666-A7C0-6C06A34699ED}">
      <dsp:nvSpPr>
        <dsp:cNvPr id="0" name=""/>
        <dsp:cNvSpPr/>
      </dsp:nvSpPr>
      <dsp:spPr>
        <a:xfrm>
          <a:off x="411480" y="38819"/>
          <a:ext cx="5760720" cy="7675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600" b="1" kern="1200" smtClean="0">
              <a:solidFill>
                <a:schemeClr val="tx1"/>
              </a:solidFill>
            </a:rPr>
            <a:t>Tipologia passiva:</a:t>
          </a:r>
          <a:endParaRPr lang="it-IT" sz="2600" b="1" kern="1200">
            <a:solidFill>
              <a:schemeClr val="tx1"/>
            </a:solidFill>
          </a:endParaRPr>
        </a:p>
      </dsp:txBody>
      <dsp:txXfrm>
        <a:off x="448947" y="76286"/>
        <a:ext cx="5685786" cy="692586"/>
      </dsp:txXfrm>
    </dsp:sp>
    <dsp:sp modelId="{55BEFEDD-A92F-43CF-A6D7-4E6C2B1876E1}">
      <dsp:nvSpPr>
        <dsp:cNvPr id="0" name=""/>
        <dsp:cNvSpPr/>
      </dsp:nvSpPr>
      <dsp:spPr>
        <a:xfrm>
          <a:off x="0" y="2912340"/>
          <a:ext cx="8229600" cy="196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541528" rIns="638708" bIns="184912" numCol="1" spcCol="1270" anchor="t" anchorCtr="0">
          <a:noAutofit/>
        </a:bodyPr>
        <a:lstStyle/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2600" kern="1200" smtClean="0">
              <a:solidFill>
                <a:schemeClr val="tx1"/>
              </a:solidFill>
            </a:rPr>
            <a:t>Tracce effimere e tracce fisiche </a:t>
          </a:r>
          <a:r>
            <a:rPr lang="it-IT" sz="2600" i="1" kern="1200" smtClean="0">
              <a:solidFill>
                <a:schemeClr val="tx1"/>
              </a:solidFill>
            </a:rPr>
            <a:t>in situ</a:t>
          </a:r>
          <a:endParaRPr lang="it-IT" sz="2600" kern="1200">
            <a:solidFill>
              <a:schemeClr val="tx1"/>
            </a:solidFill>
          </a:endParaRPr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2600" kern="1200" smtClean="0">
              <a:solidFill>
                <a:schemeClr val="tx1"/>
              </a:solidFill>
            </a:rPr>
            <a:t>Dati «trovati» (osservazione)</a:t>
          </a:r>
          <a:endParaRPr lang="it-IT" sz="2600" kern="1200">
            <a:solidFill>
              <a:schemeClr val="tx1"/>
            </a:solidFill>
          </a:endParaRPr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2600" kern="1200" smtClean="0">
              <a:solidFill>
                <a:schemeClr val="tx1"/>
              </a:solidFill>
            </a:rPr>
            <a:t>Dati «recuperati» (archivi, documenti)</a:t>
          </a:r>
          <a:endParaRPr lang="it-IT" sz="2600" kern="1200">
            <a:solidFill>
              <a:schemeClr val="tx1"/>
            </a:solidFill>
          </a:endParaRPr>
        </a:p>
      </dsp:txBody>
      <dsp:txXfrm>
        <a:off x="0" y="2912340"/>
        <a:ext cx="8229600" cy="1965600"/>
      </dsp:txXfrm>
    </dsp:sp>
    <dsp:sp modelId="{87789858-C206-43C9-AAFE-3C70823567F1}">
      <dsp:nvSpPr>
        <dsp:cNvPr id="0" name=""/>
        <dsp:cNvSpPr/>
      </dsp:nvSpPr>
      <dsp:spPr>
        <a:xfrm>
          <a:off x="411480" y="2528580"/>
          <a:ext cx="5760720" cy="76752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600" b="1" kern="1200" smtClean="0">
              <a:solidFill>
                <a:schemeClr val="tx1"/>
              </a:solidFill>
            </a:rPr>
            <a:t>Rielaborazione tipologia attiva:</a:t>
          </a:r>
          <a:endParaRPr lang="it-IT" sz="2600" b="1" kern="1200">
            <a:solidFill>
              <a:schemeClr val="tx1"/>
            </a:solidFill>
          </a:endParaRPr>
        </a:p>
      </dsp:txBody>
      <dsp:txXfrm>
        <a:off x="448947" y="2566047"/>
        <a:ext cx="5685786" cy="69258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05E205-4E01-45DA-8E24-A354EEAEEB86}">
      <dsp:nvSpPr>
        <dsp:cNvPr id="0" name=""/>
        <dsp:cNvSpPr/>
      </dsp:nvSpPr>
      <dsp:spPr>
        <a:xfrm rot="5400000">
          <a:off x="4764991" y="-1800687"/>
          <a:ext cx="1662273" cy="5266944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500" kern="1200" smtClean="0">
              <a:solidFill>
                <a:schemeClr val="tx1"/>
              </a:solidFill>
            </a:rPr>
            <a:t>sono i segni che rimangono del passaggio di una cultura, generati senza che il produttore sappia che saranno utilizzati successivamente per motivi di ricerca.</a:t>
          </a:r>
          <a:endParaRPr lang="it-IT" sz="1500" kern="1200">
            <a:solidFill>
              <a:schemeClr val="tx1"/>
            </a:solidFill>
          </a:endParaRPr>
        </a:p>
      </dsp:txBody>
      <dsp:txXfrm rot="-5400000">
        <a:off x="2962656" y="82793"/>
        <a:ext cx="5185799" cy="1499983"/>
      </dsp:txXfrm>
    </dsp:sp>
    <dsp:sp modelId="{0AE738CF-6F2C-446C-9D06-2A99F7793B5A}">
      <dsp:nvSpPr>
        <dsp:cNvPr id="0" name=""/>
        <dsp:cNvSpPr/>
      </dsp:nvSpPr>
      <dsp:spPr>
        <a:xfrm>
          <a:off x="0" y="76813"/>
          <a:ext cx="2962656" cy="151194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lvl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3400" b="1" kern="1200" smtClean="0">
              <a:solidFill>
                <a:schemeClr val="tx1"/>
              </a:solidFill>
            </a:rPr>
            <a:t>Le tracce fisiche </a:t>
          </a:r>
          <a:endParaRPr lang="it-IT" sz="3400" b="1" kern="1200" dirty="0">
            <a:solidFill>
              <a:schemeClr val="tx1"/>
            </a:solidFill>
          </a:endParaRPr>
        </a:p>
      </dsp:txBody>
      <dsp:txXfrm>
        <a:off x="73807" y="150620"/>
        <a:ext cx="2815042" cy="1364327"/>
      </dsp:txXfrm>
    </dsp:sp>
    <dsp:sp modelId="{03BB76FF-CC6E-42D6-8A3A-C7893EA2C55E}">
      <dsp:nvSpPr>
        <dsp:cNvPr id="0" name=""/>
        <dsp:cNvSpPr/>
      </dsp:nvSpPr>
      <dsp:spPr>
        <a:xfrm rot="5400000">
          <a:off x="5077340" y="-346872"/>
          <a:ext cx="1037574" cy="5266944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500" kern="1200" smtClean="0">
              <a:solidFill>
                <a:schemeClr val="tx1"/>
              </a:solidFill>
            </a:rPr>
            <a:t>non ha alcuna reattività.</a:t>
          </a:r>
          <a:endParaRPr lang="it-IT" sz="1500" kern="1200" dirty="0">
            <a:solidFill>
              <a:schemeClr val="tx1"/>
            </a:solidFill>
          </a:endParaRPr>
        </a:p>
      </dsp:txBody>
      <dsp:txXfrm rot="-5400000">
        <a:off x="2962655" y="1818463"/>
        <a:ext cx="5216294" cy="936274"/>
      </dsp:txXfrm>
    </dsp:sp>
    <dsp:sp modelId="{0B45535D-3CC1-47BD-B328-FC4C8A538CD4}">
      <dsp:nvSpPr>
        <dsp:cNvPr id="0" name=""/>
        <dsp:cNvSpPr/>
      </dsp:nvSpPr>
      <dsp:spPr>
        <a:xfrm>
          <a:off x="0" y="1945896"/>
          <a:ext cx="2962656" cy="681407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lvl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3400" b="1" kern="1200" smtClean="0">
              <a:solidFill>
                <a:schemeClr val="tx1"/>
              </a:solidFill>
            </a:rPr>
            <a:t>Vantaggio:</a:t>
          </a:r>
          <a:endParaRPr lang="it-IT" sz="3400" b="1" kern="1200">
            <a:solidFill>
              <a:schemeClr val="tx1"/>
            </a:solidFill>
          </a:endParaRPr>
        </a:p>
      </dsp:txBody>
      <dsp:txXfrm>
        <a:off x="33264" y="1979160"/>
        <a:ext cx="2896128" cy="614879"/>
      </dsp:txXfrm>
    </dsp:sp>
    <dsp:sp modelId="{7AB619CB-C168-46C0-BE7F-E1024F48226C}">
      <dsp:nvSpPr>
        <dsp:cNvPr id="0" name=""/>
        <dsp:cNvSpPr/>
      </dsp:nvSpPr>
      <dsp:spPr>
        <a:xfrm rot="5400000">
          <a:off x="4764991" y="1314727"/>
          <a:ext cx="1662273" cy="5266944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500" b="1" kern="1200" smtClean="0">
              <a:solidFill>
                <a:schemeClr val="tx1"/>
              </a:solidFill>
            </a:rPr>
            <a:t>Tracce erosive</a:t>
          </a:r>
          <a:r>
            <a:rPr lang="it-IT" sz="1500" kern="1200" smtClean="0">
              <a:solidFill>
                <a:schemeClr val="tx1"/>
              </a:solidFill>
            </a:rPr>
            <a:t>, riguardano ciò che rimane dell’attività di una certa popolazione che consuma in modo selettivo certi oggetti;</a:t>
          </a:r>
          <a:endParaRPr lang="it-IT" sz="1500" kern="1200" dirty="0">
            <a:solidFill>
              <a:schemeClr val="tx1"/>
            </a:solidFill>
          </a:endParaRPr>
        </a:p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500" b="1" kern="1200" smtClean="0">
              <a:solidFill>
                <a:schemeClr val="tx1"/>
              </a:solidFill>
            </a:rPr>
            <a:t>Tracce consolidate</a:t>
          </a:r>
          <a:r>
            <a:rPr lang="it-IT" sz="1500" kern="1200" smtClean="0">
              <a:solidFill>
                <a:schemeClr val="tx1"/>
              </a:solidFill>
            </a:rPr>
            <a:t>, segni e oggetti che resistono nel tempo e permettono di sviluppare considerazioni sulle persone che li hanno generati.</a:t>
          </a:r>
          <a:endParaRPr lang="it-IT" sz="1500" kern="1200" dirty="0">
            <a:solidFill>
              <a:schemeClr val="tx1"/>
            </a:solidFill>
          </a:endParaRPr>
        </a:p>
      </dsp:txBody>
      <dsp:txXfrm rot="-5400000">
        <a:off x="2962656" y="3198208"/>
        <a:ext cx="5185799" cy="1499983"/>
      </dsp:txXfrm>
    </dsp:sp>
    <dsp:sp modelId="{69841330-DB8C-4D39-B5E1-3B5F93F8A68C}">
      <dsp:nvSpPr>
        <dsp:cNvPr id="0" name=""/>
        <dsp:cNvSpPr/>
      </dsp:nvSpPr>
      <dsp:spPr>
        <a:xfrm>
          <a:off x="0" y="2909279"/>
          <a:ext cx="2962656" cy="2077841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lvl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3400" b="1" kern="1200" smtClean="0">
              <a:solidFill>
                <a:schemeClr val="tx1"/>
              </a:solidFill>
            </a:rPr>
            <a:t>Distinzioni:</a:t>
          </a:r>
          <a:endParaRPr lang="it-IT" sz="3400" b="1" kern="1200">
            <a:solidFill>
              <a:schemeClr val="tx1"/>
            </a:solidFill>
          </a:endParaRPr>
        </a:p>
      </dsp:txBody>
      <dsp:txXfrm>
        <a:off x="101432" y="3010711"/>
        <a:ext cx="2759792" cy="1874977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48DD86-4CB0-4E24-9E5B-AFA918CB4C7E}">
      <dsp:nvSpPr>
        <dsp:cNvPr id="0" name=""/>
        <dsp:cNvSpPr/>
      </dsp:nvSpPr>
      <dsp:spPr>
        <a:xfrm>
          <a:off x="560315" y="0"/>
          <a:ext cx="5040560" cy="5040560"/>
        </a:xfrm>
        <a:prstGeom prst="triangl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3000"/>
                <a:shade val="100000"/>
                <a:satMod val="15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6000"/>
                <a:shade val="80000"/>
                <a:satMod val="105000"/>
              </a:schemeClr>
            </a:gs>
            <a:gs pos="38000">
              <a:schemeClr val="accent2">
                <a:hueOff val="0"/>
                <a:satOff val="0"/>
                <a:lumOff val="0"/>
                <a:alphaOff val="0"/>
                <a:tint val="96000"/>
                <a:shade val="59000"/>
                <a:satMod val="120000"/>
              </a:schemeClr>
            </a:gs>
            <a:gs pos="55000">
              <a:schemeClr val="accent2">
                <a:hueOff val="0"/>
                <a:satOff val="0"/>
                <a:lumOff val="0"/>
                <a:alphaOff val="0"/>
                <a:tint val="100000"/>
                <a:shade val="57000"/>
                <a:satMod val="12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tint val="100000"/>
                <a:shade val="56000"/>
                <a:satMod val="145000"/>
              </a:schemeClr>
            </a:gs>
            <a:gs pos="88000">
              <a:schemeClr val="accent2">
                <a:hueOff val="0"/>
                <a:satOff val="0"/>
                <a:lumOff val="0"/>
                <a:alphaOff val="0"/>
                <a:tint val="100000"/>
                <a:shade val="63000"/>
                <a:satMod val="16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9000"/>
                <a:shade val="100000"/>
                <a:satMod val="155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E909874-6ABD-4DE6-A691-1C5DED7B4E8F}">
      <dsp:nvSpPr>
        <dsp:cNvPr id="0" name=""/>
        <dsp:cNvSpPr/>
      </dsp:nvSpPr>
      <dsp:spPr>
        <a:xfrm>
          <a:off x="2437019" y="504548"/>
          <a:ext cx="4563516" cy="89588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dirty="0" smtClean="0"/>
            <a:t>Analisi della spazzatura </a:t>
          </a:r>
          <a:r>
            <a:rPr lang="it-IT" sz="1400" kern="1200" dirty="0" smtClean="0"/>
            <a:t>realizzata per la prima volta nel 1973 nell’università dell’Arizona da William </a:t>
          </a:r>
          <a:r>
            <a:rPr lang="it-IT" sz="1400" kern="1200" dirty="0" err="1" smtClean="0"/>
            <a:t>Rathje</a:t>
          </a:r>
          <a:r>
            <a:rPr lang="it-IT" sz="1400" kern="1200" dirty="0" smtClean="0"/>
            <a:t>.</a:t>
          </a:r>
          <a:endParaRPr lang="it-IT" sz="1400" kern="1200" dirty="0"/>
        </a:p>
      </dsp:txBody>
      <dsp:txXfrm>
        <a:off x="2480752" y="548281"/>
        <a:ext cx="4476050" cy="808414"/>
      </dsp:txXfrm>
    </dsp:sp>
    <dsp:sp modelId="{3F35AEC6-17FE-4549-90D3-F2BFDA0D1370}">
      <dsp:nvSpPr>
        <dsp:cNvPr id="0" name=""/>
        <dsp:cNvSpPr/>
      </dsp:nvSpPr>
      <dsp:spPr>
        <a:xfrm>
          <a:off x="2076979" y="1512414"/>
          <a:ext cx="5283595" cy="89588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smtClean="0"/>
            <a:t>Consiste nell’analizzare i rifiuti al fine di formulare alcune </a:t>
          </a:r>
          <a:r>
            <a:rPr lang="it-IT" sz="1400" b="1" kern="1200" dirty="0" smtClean="0"/>
            <a:t>ipotesi riguardo agli stili di vita </a:t>
          </a:r>
          <a:r>
            <a:rPr lang="it-IT" sz="1400" kern="1200" dirty="0" smtClean="0"/>
            <a:t>di coloro che li depositano.</a:t>
          </a:r>
          <a:endParaRPr lang="it-IT" sz="1400" kern="1200" dirty="0"/>
        </a:p>
      </dsp:txBody>
      <dsp:txXfrm>
        <a:off x="2120712" y="1556147"/>
        <a:ext cx="5196129" cy="808414"/>
      </dsp:txXfrm>
    </dsp:sp>
    <dsp:sp modelId="{F4444E3E-4DEF-428A-B60F-B887194AFA02}">
      <dsp:nvSpPr>
        <dsp:cNvPr id="0" name=""/>
        <dsp:cNvSpPr/>
      </dsp:nvSpPr>
      <dsp:spPr>
        <a:xfrm>
          <a:off x="1739448" y="2520280"/>
          <a:ext cx="5958657" cy="89588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smtClean="0"/>
            <a:t>Efficace ogniqualvolta si indaghino </a:t>
          </a:r>
          <a:r>
            <a:rPr lang="it-IT" sz="1400" b="1" kern="1200" dirty="0" smtClean="0"/>
            <a:t>tematiche sensibili </a:t>
          </a:r>
          <a:r>
            <a:rPr lang="it-IT" sz="1400" kern="1200" dirty="0" smtClean="0"/>
            <a:t>e comportamenti che gli individui oggetto di indagine tendono a minimizzare per ragioni di accettabilità sociale delle risposte (esempio: analisi delle abitudini di consumo di alcool).</a:t>
          </a:r>
          <a:endParaRPr lang="it-IT" sz="1400" kern="1200" dirty="0"/>
        </a:p>
      </dsp:txBody>
      <dsp:txXfrm>
        <a:off x="1783181" y="2564013"/>
        <a:ext cx="5871191" cy="808414"/>
      </dsp:txXfrm>
    </dsp:sp>
    <dsp:sp modelId="{E69BFE68-B6EC-4E79-96BD-EEDCEAFD60DC}">
      <dsp:nvSpPr>
        <dsp:cNvPr id="0" name=""/>
        <dsp:cNvSpPr/>
      </dsp:nvSpPr>
      <dsp:spPr>
        <a:xfrm>
          <a:off x="1284902" y="3528145"/>
          <a:ext cx="6867750" cy="89588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dirty="0" smtClean="0"/>
            <a:t>Limiti</a:t>
          </a:r>
          <a:r>
            <a:rPr lang="it-IT" sz="1400" kern="1200" dirty="0" smtClean="0"/>
            <a:t>: molto difficile formulare delle ipotesi corrette riguardo agli stili di vita per intervento fattori esterni (raccolta differenziata, collezionismo, etc.)</a:t>
          </a:r>
          <a:endParaRPr lang="it-IT" sz="1400" kern="1200" dirty="0"/>
        </a:p>
      </dsp:txBody>
      <dsp:txXfrm>
        <a:off x="1328635" y="3571878"/>
        <a:ext cx="6780284" cy="808414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17568A-4F09-49D0-AAAA-8FC3B101252F}">
      <dsp:nvSpPr>
        <dsp:cNvPr id="0" name=""/>
        <dsp:cNvSpPr/>
      </dsp:nvSpPr>
      <dsp:spPr>
        <a:xfrm>
          <a:off x="0" y="105402"/>
          <a:ext cx="8229600" cy="42681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3200" kern="1200" dirty="0" smtClean="0">
              <a:solidFill>
                <a:schemeClr val="tx1"/>
              </a:solidFill>
            </a:rPr>
            <a:t>Situazione in cui </a:t>
          </a:r>
          <a:r>
            <a:rPr lang="it-IT" sz="3200" b="1" kern="1200" dirty="0" smtClean="0">
              <a:solidFill>
                <a:schemeClr val="tx1"/>
              </a:solidFill>
            </a:rPr>
            <a:t>l’osservatore non ha controllo sul comportamento dei soggetti osservati</a:t>
          </a:r>
          <a:r>
            <a:rPr lang="it-IT" sz="3200" kern="1200" dirty="0" smtClean="0">
              <a:solidFill>
                <a:schemeClr val="tx1"/>
              </a:solidFill>
            </a:rPr>
            <a:t> e gioca un ruolo passivo nel contesto di ricerca, </a:t>
          </a:r>
          <a:r>
            <a:rPr lang="it-IT" sz="3200" b="1" kern="1200" dirty="0" smtClean="0">
              <a:solidFill>
                <a:schemeClr val="tx1"/>
              </a:solidFill>
            </a:rPr>
            <a:t>non interviene nella produzione del materiale empirico</a:t>
          </a:r>
          <a:r>
            <a:rPr lang="it-IT" sz="3200" kern="1200" dirty="0" smtClean="0">
              <a:solidFill>
                <a:schemeClr val="tx1"/>
              </a:solidFill>
            </a:rPr>
            <a:t>, ma si affida a ciò che vede per registrare il comportamento altrui.</a:t>
          </a:r>
          <a:endParaRPr lang="it-IT" sz="3200" kern="1200" dirty="0">
            <a:solidFill>
              <a:schemeClr val="tx1"/>
            </a:solidFill>
          </a:endParaRPr>
        </a:p>
      </dsp:txBody>
      <dsp:txXfrm>
        <a:off x="208354" y="313756"/>
        <a:ext cx="7812892" cy="3851452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633AAA-D4A3-462C-B8E8-E194FE9EEA61}">
      <dsp:nvSpPr>
        <dsp:cNvPr id="0" name=""/>
        <dsp:cNvSpPr/>
      </dsp:nvSpPr>
      <dsp:spPr>
        <a:xfrm>
          <a:off x="580869" y="0"/>
          <a:ext cx="4844751" cy="4844751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98A2060-1C97-4BF3-8EBA-BAC45807D65E}">
      <dsp:nvSpPr>
        <dsp:cNvPr id="0" name=""/>
        <dsp:cNvSpPr/>
      </dsp:nvSpPr>
      <dsp:spPr>
        <a:xfrm>
          <a:off x="951472" y="484572"/>
          <a:ext cx="7252634" cy="73330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smtClean="0"/>
            <a:t>Studio sulla tossicodipendenza, Aragona (Zaccaria, 2004), Comune di Avellino: </a:t>
          </a:r>
          <a:endParaRPr lang="it-IT" sz="1400" kern="1200" dirty="0"/>
        </a:p>
      </dsp:txBody>
      <dsp:txXfrm>
        <a:off x="987269" y="520369"/>
        <a:ext cx="7181040" cy="661712"/>
      </dsp:txXfrm>
    </dsp:sp>
    <dsp:sp modelId="{32548981-B2E6-4A94-958A-C5A7A704DD3B}">
      <dsp:nvSpPr>
        <dsp:cNvPr id="0" name=""/>
        <dsp:cNvSpPr/>
      </dsp:nvSpPr>
      <dsp:spPr>
        <a:xfrm>
          <a:off x="951472" y="1438589"/>
          <a:ext cx="7252634" cy="176568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dirty="0" smtClean="0"/>
            <a:t>Prima fase</a:t>
          </a:r>
          <a:r>
            <a:rPr lang="it-IT" sz="1400" kern="1200" dirty="0" smtClean="0"/>
            <a:t>: </a:t>
          </a:r>
          <a:r>
            <a:rPr lang="it-IT" sz="1400" b="1" kern="1200" dirty="0" smtClean="0"/>
            <a:t>ricognizione del contesto </a:t>
          </a:r>
          <a:r>
            <a:rPr lang="it-IT" sz="1400" kern="1200" dirty="0" smtClean="0"/>
            <a:t>- gli osservatori non interagivano con l’ambiente circostante, ma registravano a distanza le caratteristiche dei luoghi al fine di costruire a posteriori un indice di rischio che indicasse al ricercatore gli spazi urbani che per le loro caratteristiche di luoghi isolati e bui potevano con maggiore probabilità essere scelti come luogo di ritrovo da soggetti che cercano di nascondersi, come i tossicodipendenti. </a:t>
          </a:r>
          <a:endParaRPr lang="it-IT" sz="1400" kern="1200" dirty="0"/>
        </a:p>
      </dsp:txBody>
      <dsp:txXfrm>
        <a:off x="1037666" y="1524783"/>
        <a:ext cx="7080246" cy="1593297"/>
      </dsp:txXfrm>
    </dsp:sp>
    <dsp:sp modelId="{1EAA1D20-64EF-44E9-9B17-14D7BE3B0B87}">
      <dsp:nvSpPr>
        <dsp:cNvPr id="0" name=""/>
        <dsp:cNvSpPr/>
      </dsp:nvSpPr>
      <dsp:spPr>
        <a:xfrm>
          <a:off x="951472" y="3424984"/>
          <a:ext cx="7252634" cy="71448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dirty="0" smtClean="0"/>
            <a:t>Seconda fase</a:t>
          </a:r>
          <a:r>
            <a:rPr lang="it-IT" sz="1400" kern="1200" dirty="0" smtClean="0"/>
            <a:t>: </a:t>
          </a:r>
          <a:r>
            <a:rPr lang="it-IT" sz="1400" b="1" kern="1200" dirty="0" smtClean="0"/>
            <a:t>aggancio</a:t>
          </a:r>
          <a:r>
            <a:rPr lang="it-IT" sz="1400" kern="1200" dirty="0" smtClean="0"/>
            <a:t> dei tossicodipendenti nelle zone con indice di rischio più elevato.</a:t>
          </a:r>
          <a:endParaRPr lang="it-IT" sz="1400" kern="1200" dirty="0"/>
        </a:p>
      </dsp:txBody>
      <dsp:txXfrm>
        <a:off x="986350" y="3459862"/>
        <a:ext cx="7182878" cy="644728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F8EFF3-23EA-475D-A224-10620498EA72}">
      <dsp:nvSpPr>
        <dsp:cNvPr id="0" name=""/>
        <dsp:cNvSpPr/>
      </dsp:nvSpPr>
      <dsp:spPr>
        <a:xfrm>
          <a:off x="6530601" y="1677200"/>
          <a:ext cx="1332376" cy="4624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1238"/>
              </a:lnTo>
              <a:lnTo>
                <a:pt x="1332376" y="231238"/>
              </a:lnTo>
              <a:lnTo>
                <a:pt x="1332376" y="462477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3D717C-BA38-453D-8825-83EBDB5EF79C}">
      <dsp:nvSpPr>
        <dsp:cNvPr id="0" name=""/>
        <dsp:cNvSpPr/>
      </dsp:nvSpPr>
      <dsp:spPr>
        <a:xfrm>
          <a:off x="5198225" y="1677200"/>
          <a:ext cx="1332376" cy="462477"/>
        </a:xfrm>
        <a:custGeom>
          <a:avLst/>
          <a:gdLst/>
          <a:ahLst/>
          <a:cxnLst/>
          <a:rect l="0" t="0" r="0" b="0"/>
          <a:pathLst>
            <a:path>
              <a:moveTo>
                <a:pt x="1332376" y="0"/>
              </a:moveTo>
              <a:lnTo>
                <a:pt x="1332376" y="231238"/>
              </a:lnTo>
              <a:lnTo>
                <a:pt x="0" y="231238"/>
              </a:lnTo>
              <a:lnTo>
                <a:pt x="0" y="462477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1A143BC-1B2F-4695-A47E-9B8090CBA479}">
      <dsp:nvSpPr>
        <dsp:cNvPr id="0" name=""/>
        <dsp:cNvSpPr/>
      </dsp:nvSpPr>
      <dsp:spPr>
        <a:xfrm>
          <a:off x="373" y="576063"/>
          <a:ext cx="3634237" cy="197975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smtClean="0">
              <a:solidFill>
                <a:schemeClr val="tx1"/>
              </a:solidFill>
            </a:rPr>
            <a:t>Gli </a:t>
          </a:r>
          <a:r>
            <a:rPr lang="it-IT" sz="1400" b="1" kern="1200" smtClean="0">
              <a:solidFill>
                <a:schemeClr val="tx1"/>
              </a:solidFill>
            </a:rPr>
            <a:t>uomini </a:t>
          </a:r>
          <a:r>
            <a:rPr lang="it-IT" sz="1400" kern="1200" smtClean="0">
              <a:solidFill>
                <a:schemeClr val="tx1"/>
              </a:solidFill>
            </a:rPr>
            <a:t>nel corso della loro vita </a:t>
          </a:r>
          <a:r>
            <a:rPr lang="it-IT" sz="1400" b="1" kern="1200" smtClean="0">
              <a:solidFill>
                <a:schemeClr val="tx1"/>
              </a:solidFill>
            </a:rPr>
            <a:t>producono una gran mole di documenti</a:t>
          </a:r>
          <a:r>
            <a:rPr lang="it-IT" sz="1400" kern="1200" smtClean="0">
              <a:solidFill>
                <a:schemeClr val="tx1"/>
              </a:solidFill>
            </a:rPr>
            <a:t>, testimonianza del loro passaggio (appunti personali, ricevute, fotografie, testi delle canzoni, documenti amministrativi, etc.), possibilità che si amplifica con lo sviluppo della reta (sia per l’archiviazione che per la diffusione).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373" y="576063"/>
        <a:ext cx="3634237" cy="1979756"/>
      </dsp:txXfrm>
    </dsp:sp>
    <dsp:sp modelId="{B1E2953A-E2F4-49B4-90FA-2CE551717436}">
      <dsp:nvSpPr>
        <dsp:cNvPr id="0" name=""/>
        <dsp:cNvSpPr/>
      </dsp:nvSpPr>
      <dsp:spPr>
        <a:xfrm>
          <a:off x="5429464" y="576063"/>
          <a:ext cx="2202274" cy="11011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600" kern="1200" smtClean="0">
              <a:solidFill>
                <a:schemeClr val="tx1"/>
              </a:solidFill>
            </a:rPr>
            <a:t>Prima distinzione(Cardano, 2003; Arosio, 2010): </a:t>
          </a:r>
          <a:endParaRPr lang="it-IT" sz="1600" kern="1200">
            <a:solidFill>
              <a:schemeClr val="tx1"/>
            </a:solidFill>
          </a:endParaRPr>
        </a:p>
      </dsp:txBody>
      <dsp:txXfrm>
        <a:off x="5429464" y="576063"/>
        <a:ext cx="2202274" cy="1101137"/>
      </dsp:txXfrm>
    </dsp:sp>
    <dsp:sp modelId="{EDDF21D6-8712-4B0E-A6E5-4D6223AE8224}">
      <dsp:nvSpPr>
        <dsp:cNvPr id="0" name=""/>
        <dsp:cNvSpPr/>
      </dsp:nvSpPr>
      <dsp:spPr>
        <a:xfrm>
          <a:off x="4097088" y="2139677"/>
          <a:ext cx="2202274" cy="220101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smtClean="0">
              <a:solidFill>
                <a:schemeClr val="tx1"/>
              </a:solidFill>
            </a:rPr>
            <a:t>documenti segnici </a:t>
          </a:r>
          <a:r>
            <a:rPr lang="it-IT" sz="1400" kern="1200" smtClean="0">
              <a:solidFill>
                <a:schemeClr val="tx1"/>
              </a:solidFill>
            </a:rPr>
            <a:t>creati con lo scopo esplicito di trasmettere un messaggio, 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4097088" y="2139677"/>
        <a:ext cx="2202274" cy="2201019"/>
      </dsp:txXfrm>
    </dsp:sp>
    <dsp:sp modelId="{3847CE05-66B5-404D-8144-D465FC602AEE}">
      <dsp:nvSpPr>
        <dsp:cNvPr id="0" name=""/>
        <dsp:cNvSpPr/>
      </dsp:nvSpPr>
      <dsp:spPr>
        <a:xfrm>
          <a:off x="6761840" y="2139677"/>
          <a:ext cx="2202274" cy="220101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smtClean="0">
              <a:solidFill>
                <a:schemeClr val="tx1"/>
              </a:solidFill>
            </a:rPr>
            <a:t>documenti non segnici </a:t>
          </a:r>
          <a:r>
            <a:rPr lang="it-IT" sz="1400" kern="1200" smtClean="0">
              <a:solidFill>
                <a:schemeClr val="tx1"/>
              </a:solidFill>
            </a:rPr>
            <a:t>prodotti per finalità diverse dalla comunicazione (edifici, abiti, macchinari, accessori) ma che trasmettono indirettamente informazioni.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6761840" y="2139677"/>
        <a:ext cx="2202274" cy="2201019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F8FC14-C12E-470A-845D-FE73DF685140}">
      <dsp:nvSpPr>
        <dsp:cNvPr id="0" name=""/>
        <dsp:cNvSpPr/>
      </dsp:nvSpPr>
      <dsp:spPr>
        <a:xfrm>
          <a:off x="0" y="19112"/>
          <a:ext cx="8856984" cy="113373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600" b="1" kern="1200" smtClean="0">
              <a:solidFill>
                <a:schemeClr val="tx1"/>
              </a:solidFill>
            </a:rPr>
            <a:t>Documenti personali</a:t>
          </a:r>
          <a:r>
            <a:rPr lang="it-IT" sz="1600" kern="1200" smtClean="0">
              <a:solidFill>
                <a:schemeClr val="tx1"/>
              </a:solidFill>
            </a:rPr>
            <a:t>: prodotti dagli individui a scopo privato e costituiscono «espressione di una esperienza del reale e della sua soggettività» (Bichi, 2004, p. 97). </a:t>
          </a:r>
          <a:endParaRPr lang="it-IT" sz="1600" kern="1200" dirty="0">
            <a:solidFill>
              <a:schemeClr val="tx1"/>
            </a:solidFill>
          </a:endParaRPr>
        </a:p>
      </dsp:txBody>
      <dsp:txXfrm>
        <a:off x="55344" y="74456"/>
        <a:ext cx="8746296" cy="1023042"/>
      </dsp:txXfrm>
    </dsp:sp>
    <dsp:sp modelId="{22E02D51-2431-4B67-8B67-39251FA11D86}">
      <dsp:nvSpPr>
        <dsp:cNvPr id="0" name=""/>
        <dsp:cNvSpPr/>
      </dsp:nvSpPr>
      <dsp:spPr>
        <a:xfrm>
          <a:off x="0" y="1152842"/>
          <a:ext cx="8856984" cy="1038105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1209" tIns="20320" rIns="113792" bIns="20320" numCol="1" spcCol="1270" anchor="t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600" kern="1200" smtClean="0">
              <a:solidFill>
                <a:schemeClr val="tx1"/>
              </a:solidFill>
            </a:rPr>
            <a:t>esempi </a:t>
          </a:r>
          <a:r>
            <a:rPr lang="it-IT" sz="1600" b="1" kern="1200" smtClean="0">
              <a:solidFill>
                <a:schemeClr val="tx1"/>
              </a:solidFill>
            </a:rPr>
            <a:t>classici</a:t>
          </a:r>
          <a:r>
            <a:rPr lang="it-IT" sz="1600" kern="1200" smtClean="0">
              <a:solidFill>
                <a:schemeClr val="tx1"/>
              </a:solidFill>
            </a:rPr>
            <a:t>: autobiografie, lettere, diari, appunti, foto di famiglia, etc. </a:t>
          </a:r>
          <a:endParaRPr lang="it-IT" sz="1600" kern="1200" dirty="0">
            <a:solidFill>
              <a:schemeClr val="tx1"/>
            </a:solidFill>
          </a:endParaRP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600" kern="1200" smtClean="0">
              <a:solidFill>
                <a:schemeClr val="tx1"/>
              </a:solidFill>
            </a:rPr>
            <a:t>esempi </a:t>
          </a:r>
          <a:r>
            <a:rPr lang="it-IT" sz="1600" b="1" kern="1200" smtClean="0">
              <a:solidFill>
                <a:schemeClr val="tx1"/>
              </a:solidFill>
            </a:rPr>
            <a:t>in rete</a:t>
          </a:r>
          <a:r>
            <a:rPr lang="it-IT" sz="1600" kern="1200" smtClean="0">
              <a:solidFill>
                <a:schemeClr val="tx1"/>
              </a:solidFill>
            </a:rPr>
            <a:t>: siti personali, </a:t>
          </a:r>
          <a:r>
            <a:rPr lang="it-IT" sz="1600" i="1" kern="1200" smtClean="0">
              <a:solidFill>
                <a:schemeClr val="tx1"/>
              </a:solidFill>
            </a:rPr>
            <a:t>blog</a:t>
          </a:r>
          <a:r>
            <a:rPr lang="it-IT" sz="1600" kern="1200" smtClean="0">
              <a:solidFill>
                <a:schemeClr val="tx1"/>
              </a:solidFill>
            </a:rPr>
            <a:t>, forum di discussione e </a:t>
          </a:r>
          <a:r>
            <a:rPr lang="it-IT" sz="1600" i="1" kern="1200" smtClean="0">
              <a:solidFill>
                <a:schemeClr val="tx1"/>
              </a:solidFill>
            </a:rPr>
            <a:t>album on line. </a:t>
          </a:r>
          <a:endParaRPr lang="it-IT" sz="1600" kern="1200" dirty="0">
            <a:solidFill>
              <a:schemeClr val="tx1"/>
            </a:solidFill>
          </a:endParaRP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600" b="1" kern="1200" smtClean="0">
              <a:solidFill>
                <a:schemeClr val="tx1"/>
              </a:solidFill>
            </a:rPr>
            <a:t>ricerca</a:t>
          </a:r>
          <a:r>
            <a:rPr lang="it-IT" sz="1600" kern="1200" smtClean="0">
              <a:solidFill>
                <a:schemeClr val="tx1"/>
              </a:solidFill>
            </a:rPr>
            <a:t>: il </a:t>
          </a:r>
          <a:r>
            <a:rPr lang="it-IT" sz="1600" i="1" kern="1200" smtClean="0">
              <a:solidFill>
                <a:schemeClr val="tx1"/>
              </a:solidFill>
            </a:rPr>
            <a:t>Contadino polacco in Europa e in America </a:t>
          </a:r>
          <a:r>
            <a:rPr lang="it-IT" sz="1600" kern="1200" smtClean="0">
              <a:solidFill>
                <a:schemeClr val="tx1"/>
              </a:solidFill>
            </a:rPr>
            <a:t>di Thomas e Znaniecki (1918-1920)</a:t>
          </a:r>
          <a:endParaRPr lang="it-IT" sz="1600" kern="1200" dirty="0">
            <a:solidFill>
              <a:schemeClr val="tx1"/>
            </a:solidFill>
          </a:endParaRPr>
        </a:p>
      </dsp:txBody>
      <dsp:txXfrm>
        <a:off x="0" y="1152842"/>
        <a:ext cx="8856984" cy="1038105"/>
      </dsp:txXfrm>
    </dsp:sp>
    <dsp:sp modelId="{FD60160D-B1DC-43BC-AE89-DF753A1B5952}">
      <dsp:nvSpPr>
        <dsp:cNvPr id="0" name=""/>
        <dsp:cNvSpPr/>
      </dsp:nvSpPr>
      <dsp:spPr>
        <a:xfrm>
          <a:off x="0" y="2190947"/>
          <a:ext cx="8856984" cy="113373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600" b="1" kern="1200" smtClean="0">
              <a:solidFill>
                <a:schemeClr val="tx1"/>
              </a:solidFill>
            </a:rPr>
            <a:t>Documenti istituzionali</a:t>
          </a:r>
          <a:r>
            <a:rPr lang="it-IT" sz="1600" kern="1200" smtClean="0">
              <a:solidFill>
                <a:schemeClr val="tx1"/>
              </a:solidFill>
            </a:rPr>
            <a:t>: prodotti da gruppi e istituzioni nel corso della loro attività, spesso raccolti da enti maggiori (Stato) che li diffondono sotto forma di statistiche ufficiali. </a:t>
          </a:r>
          <a:endParaRPr lang="it-IT" sz="1600" kern="1200" dirty="0">
            <a:solidFill>
              <a:schemeClr val="tx1"/>
            </a:solidFill>
          </a:endParaRPr>
        </a:p>
      </dsp:txBody>
      <dsp:txXfrm>
        <a:off x="55344" y="2246291"/>
        <a:ext cx="8746296" cy="1023042"/>
      </dsp:txXfrm>
    </dsp:sp>
    <dsp:sp modelId="{CBB4F1DE-489B-4C2E-81B3-8544925CB795}">
      <dsp:nvSpPr>
        <dsp:cNvPr id="0" name=""/>
        <dsp:cNvSpPr/>
      </dsp:nvSpPr>
      <dsp:spPr>
        <a:xfrm>
          <a:off x="0" y="3324677"/>
          <a:ext cx="8856984" cy="56304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1209" tIns="20320" rIns="113792" bIns="20320" numCol="1" spcCol="1270" anchor="t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600" b="1" kern="1200" smtClean="0">
              <a:solidFill>
                <a:schemeClr val="tx1"/>
              </a:solidFill>
            </a:rPr>
            <a:t>esempi</a:t>
          </a:r>
          <a:r>
            <a:rPr lang="it-IT" sz="1600" kern="1200" smtClean="0">
              <a:solidFill>
                <a:schemeClr val="tx1"/>
              </a:solidFill>
            </a:rPr>
            <a:t>: contratti, offerte di lavoro, bilanci, documenti di identità, verbali di riunioni, sentenze di tribunali etc.</a:t>
          </a:r>
          <a:endParaRPr lang="it-IT" sz="1600" kern="1200" dirty="0">
            <a:solidFill>
              <a:schemeClr val="tx1"/>
            </a:solidFill>
          </a:endParaRPr>
        </a:p>
      </dsp:txBody>
      <dsp:txXfrm>
        <a:off x="0" y="3324677"/>
        <a:ext cx="8856984" cy="563040"/>
      </dsp:txXfrm>
    </dsp:sp>
    <dsp:sp modelId="{4E1530F9-77D9-44F1-AA1E-5F87B5D2BACC}">
      <dsp:nvSpPr>
        <dsp:cNvPr id="0" name=""/>
        <dsp:cNvSpPr/>
      </dsp:nvSpPr>
      <dsp:spPr>
        <a:xfrm>
          <a:off x="0" y="3887717"/>
          <a:ext cx="8856984" cy="113373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600" b="1" kern="1200" smtClean="0">
              <a:solidFill>
                <a:schemeClr val="tx1"/>
              </a:solidFill>
            </a:rPr>
            <a:t>Prodotti culturali e mediatici</a:t>
          </a:r>
          <a:r>
            <a:rPr lang="it-IT" sz="1600" kern="1200" smtClean="0">
              <a:solidFill>
                <a:schemeClr val="tx1"/>
              </a:solidFill>
            </a:rPr>
            <a:t>: materiale documentario sulla società prodotto per l’indagine di </a:t>
          </a:r>
          <a:r>
            <a:rPr lang="it-IT" sz="1600" b="1" kern="1200" smtClean="0">
              <a:solidFill>
                <a:schemeClr val="tx1"/>
              </a:solidFill>
            </a:rPr>
            <a:t>fenomeni culturali </a:t>
          </a:r>
          <a:r>
            <a:rPr lang="it-IT" sz="1600" kern="1200" smtClean="0">
              <a:solidFill>
                <a:schemeClr val="tx1"/>
              </a:solidFill>
            </a:rPr>
            <a:t>(si pensi allo studio di Propp sulla fiaba popolare russa) o realizzato dal </a:t>
          </a:r>
          <a:r>
            <a:rPr lang="it-IT" sz="1600" b="1" kern="1200" smtClean="0">
              <a:solidFill>
                <a:schemeClr val="tx1"/>
              </a:solidFill>
            </a:rPr>
            <a:t>sistema dei mezzi di comunicazione di massa </a:t>
          </a:r>
          <a:r>
            <a:rPr lang="it-IT" sz="1600" kern="1200" smtClean="0">
              <a:solidFill>
                <a:schemeClr val="tx1"/>
              </a:solidFill>
            </a:rPr>
            <a:t>tradizionali e non (stampa, radio, tv, ma anche internet).</a:t>
          </a:r>
          <a:endParaRPr lang="it-IT" sz="1600" kern="1200" dirty="0">
            <a:solidFill>
              <a:schemeClr val="tx1"/>
            </a:solidFill>
          </a:endParaRPr>
        </a:p>
      </dsp:txBody>
      <dsp:txXfrm>
        <a:off x="55344" y="3943061"/>
        <a:ext cx="8746296" cy="1023042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CA5991-F999-46B1-A371-D22DC50B1842}">
      <dsp:nvSpPr>
        <dsp:cNvPr id="0" name=""/>
        <dsp:cNvSpPr/>
      </dsp:nvSpPr>
      <dsp:spPr>
        <a:xfrm>
          <a:off x="0" y="180283"/>
          <a:ext cx="8229600" cy="41932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800" kern="1200" smtClean="0">
              <a:solidFill>
                <a:schemeClr val="tx1"/>
              </a:solidFill>
            </a:rPr>
            <a:t>Tecnica per la </a:t>
          </a:r>
          <a:r>
            <a:rPr lang="it-IT" sz="2800" b="1" kern="1200" smtClean="0">
              <a:solidFill>
                <a:schemeClr val="tx1"/>
              </a:solidFill>
            </a:rPr>
            <a:t>scomposizione</a:t>
          </a:r>
          <a:r>
            <a:rPr lang="it-IT" sz="2800" kern="1200" smtClean="0">
              <a:solidFill>
                <a:schemeClr val="tx1"/>
              </a:solidFill>
            </a:rPr>
            <a:t> di qualunque tipo di </a:t>
          </a:r>
          <a:r>
            <a:rPr lang="it-IT" sz="2800" b="1" kern="1200" smtClean="0">
              <a:solidFill>
                <a:schemeClr val="tx1"/>
              </a:solidFill>
            </a:rPr>
            <a:t>messaggio</a:t>
          </a:r>
          <a:r>
            <a:rPr lang="it-IT" sz="2800" kern="1200" smtClean="0">
              <a:solidFill>
                <a:schemeClr val="tx1"/>
              </a:solidFill>
            </a:rPr>
            <a:t> – generalmente proveniente da mezzi di comunicazione di massa – in elementi costitutivi più semplici, di cui è possibile calcolare la ricorrenza anche in vista di ulteriori elaborazioni, eventualmente dopo procedimenti di </a:t>
          </a:r>
          <a:r>
            <a:rPr lang="it-IT" sz="2800" b="1" kern="1200" smtClean="0">
              <a:solidFill>
                <a:schemeClr val="tx1"/>
              </a:solidFill>
            </a:rPr>
            <a:t>classificazione</a:t>
          </a:r>
          <a:r>
            <a:rPr lang="it-IT" sz="2800" kern="1200" smtClean="0">
              <a:solidFill>
                <a:schemeClr val="tx1"/>
              </a:solidFill>
            </a:rPr>
            <a:t> in </a:t>
          </a:r>
          <a:r>
            <a:rPr lang="it-IT" sz="2800" b="1" kern="1200" smtClean="0">
              <a:solidFill>
                <a:schemeClr val="tx1"/>
              </a:solidFill>
            </a:rPr>
            <a:t>sistemi opportuni di categorie</a:t>
          </a:r>
          <a:r>
            <a:rPr lang="it-IT" sz="2800" kern="1200" smtClean="0">
              <a:solidFill>
                <a:schemeClr val="tx1"/>
              </a:solidFill>
            </a:rPr>
            <a:t> (Amaturo, 1993).</a:t>
          </a:r>
          <a:endParaRPr lang="it-IT" sz="2800" kern="1200" dirty="0">
            <a:solidFill>
              <a:schemeClr val="tx1"/>
            </a:solidFill>
          </a:endParaRPr>
        </a:p>
      </dsp:txBody>
      <dsp:txXfrm>
        <a:off x="204699" y="384982"/>
        <a:ext cx="7820202" cy="3783882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82531A-EDA3-46AF-AA66-D547051E8271}">
      <dsp:nvSpPr>
        <dsp:cNvPr id="0" name=""/>
        <dsp:cNvSpPr/>
      </dsp:nvSpPr>
      <dsp:spPr>
        <a:xfrm>
          <a:off x="879407" y="0"/>
          <a:ext cx="4988768" cy="4988768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46D29AA-90E6-4A89-AD5B-237A60888F9D}">
      <dsp:nvSpPr>
        <dsp:cNvPr id="0" name=""/>
        <dsp:cNvSpPr/>
      </dsp:nvSpPr>
      <dsp:spPr>
        <a:xfrm>
          <a:off x="3373791" y="499590"/>
          <a:ext cx="3242699" cy="106595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smtClean="0"/>
            <a:t>Amaturo, Ragone, 1980; Buonanno, 1983</a:t>
          </a:r>
          <a:endParaRPr lang="it-IT" sz="1400" kern="1200"/>
        </a:p>
      </dsp:txBody>
      <dsp:txXfrm>
        <a:off x="3425827" y="551626"/>
        <a:ext cx="3138627" cy="961887"/>
      </dsp:txXfrm>
    </dsp:sp>
    <dsp:sp modelId="{8D9ED46B-772D-4BDE-89F5-D16009131960}">
      <dsp:nvSpPr>
        <dsp:cNvPr id="0" name=""/>
        <dsp:cNvSpPr/>
      </dsp:nvSpPr>
      <dsp:spPr>
        <a:xfrm>
          <a:off x="2811847" y="1698794"/>
          <a:ext cx="4366586" cy="1065959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smtClean="0"/>
            <a:t>Analisi di 5000 annunci classificati per </a:t>
          </a:r>
          <a:r>
            <a:rPr lang="it-IT" sz="1400" b="1" kern="1200" dirty="0" smtClean="0"/>
            <a:t>ambienti in cui appaiono personaggi femminili </a:t>
          </a:r>
          <a:r>
            <a:rPr lang="it-IT" sz="1400" kern="1200" dirty="0" smtClean="0"/>
            <a:t>e </a:t>
          </a:r>
          <a:r>
            <a:rPr lang="it-IT" sz="1400" b="1" kern="1200" dirty="0" smtClean="0"/>
            <a:t>ruolo </a:t>
          </a:r>
          <a:r>
            <a:rPr lang="it-IT" sz="1400" kern="1200" dirty="0" smtClean="0"/>
            <a:t>che ricoprono. </a:t>
          </a:r>
          <a:endParaRPr lang="it-IT" sz="1400" kern="1200" dirty="0"/>
        </a:p>
      </dsp:txBody>
      <dsp:txXfrm>
        <a:off x="2863883" y="1750830"/>
        <a:ext cx="4262514" cy="961887"/>
      </dsp:txXfrm>
    </dsp:sp>
    <dsp:sp modelId="{D8475444-5FBE-4D5B-97D3-EEE9F13CBD92}">
      <dsp:nvSpPr>
        <dsp:cNvPr id="0" name=""/>
        <dsp:cNvSpPr/>
      </dsp:nvSpPr>
      <dsp:spPr>
        <a:xfrm>
          <a:off x="1940696" y="2897998"/>
          <a:ext cx="6108888" cy="145793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dirty="0" smtClean="0"/>
            <a:t>Evidenza empirica</a:t>
          </a:r>
          <a:r>
            <a:rPr lang="it-IT" sz="1400" kern="1200" dirty="0" smtClean="0"/>
            <a:t>: al di là dell’idea allora dominante di una comunicazione di massa indistinta che tendeva a omologare il pubblico dei consumatori, </a:t>
          </a:r>
          <a:r>
            <a:rPr lang="it-IT" sz="1400" b="1" kern="1200" dirty="0" smtClean="0"/>
            <a:t>i messaggi </a:t>
          </a:r>
          <a:r>
            <a:rPr lang="it-IT" sz="1400" kern="1200" dirty="0" smtClean="0"/>
            <a:t>fossero in realtà fortemente </a:t>
          </a:r>
          <a:r>
            <a:rPr lang="it-IT" sz="1400" b="1" kern="1200" dirty="0" smtClean="0"/>
            <a:t>differenziati in base al ceto sociale delle destinatarie</a:t>
          </a:r>
          <a:r>
            <a:rPr lang="it-IT" sz="1400" kern="1200" dirty="0" smtClean="0"/>
            <a:t> e proponessero </a:t>
          </a:r>
          <a:r>
            <a:rPr lang="it-IT" sz="1400" b="1" kern="1200" dirty="0" smtClean="0"/>
            <a:t>modelli di donna molto diversi </a:t>
          </a:r>
          <a:r>
            <a:rPr lang="it-IT" sz="1400" kern="1200" dirty="0" smtClean="0"/>
            <a:t>tra loro, identificabili attraverso costellazioni di prodotti e stili di consumo a essi associati.</a:t>
          </a:r>
          <a:endParaRPr lang="it-IT" sz="1400" kern="1200" dirty="0"/>
        </a:p>
      </dsp:txBody>
      <dsp:txXfrm>
        <a:off x="2011866" y="2969168"/>
        <a:ext cx="5966548" cy="1315594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648547-CE8E-4963-8FF4-68994B53BF44}">
      <dsp:nvSpPr>
        <dsp:cNvPr id="0" name=""/>
        <dsp:cNvSpPr/>
      </dsp:nvSpPr>
      <dsp:spPr>
        <a:xfrm>
          <a:off x="0" y="4256365"/>
          <a:ext cx="8928992" cy="85375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smtClean="0">
              <a:solidFill>
                <a:schemeClr val="tx1"/>
              </a:solidFill>
            </a:rPr>
            <a:t>Attualmente si può intendere per</a:t>
          </a:r>
          <a:r>
            <a:rPr lang="it-IT" sz="1400" b="1" kern="1200" smtClean="0">
              <a:solidFill>
                <a:schemeClr val="tx1"/>
              </a:solidFill>
            </a:rPr>
            <a:t> analisi del contenuto </a:t>
          </a:r>
          <a:r>
            <a:rPr lang="it-IT" sz="1400" kern="1200" smtClean="0">
              <a:solidFill>
                <a:schemeClr val="tx1"/>
              </a:solidFill>
            </a:rPr>
            <a:t>un insieme di metodi che sono orientati al controllo di determinate ipotesi su fatti di comunicazione (emittenti, messaggi, destinatari e loro relazioni) e che a tale scopo utilizzano procedure di scomposizione analitica e di classificazione, normalmente a destinazione statistica, di testi e di altri insiemi simbolici»(Rositi, 1988).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0" y="4256365"/>
        <a:ext cx="8928992" cy="853758"/>
      </dsp:txXfrm>
    </dsp:sp>
    <dsp:sp modelId="{701104AE-8197-47E2-AFC7-426AE58ECCD4}">
      <dsp:nvSpPr>
        <dsp:cNvPr id="0" name=""/>
        <dsp:cNvSpPr/>
      </dsp:nvSpPr>
      <dsp:spPr>
        <a:xfrm rot="10800000">
          <a:off x="0" y="3242040"/>
          <a:ext cx="8928992" cy="1027131"/>
        </a:xfrm>
        <a:prstGeom prst="upArrowCallou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smtClean="0">
              <a:solidFill>
                <a:schemeClr val="tx1"/>
              </a:solidFill>
            </a:rPr>
            <a:t>Sviluppo dell’</a:t>
          </a:r>
          <a:r>
            <a:rPr lang="it-IT" sz="1400" b="1" kern="1200" smtClean="0">
              <a:solidFill>
                <a:schemeClr val="tx1"/>
              </a:solidFill>
            </a:rPr>
            <a:t>approccio qualitativo </a:t>
          </a:r>
          <a:r>
            <a:rPr lang="it-IT" sz="1400" kern="1200" smtClean="0">
              <a:solidFill>
                <a:schemeClr val="tx1"/>
              </a:solidFill>
            </a:rPr>
            <a:t>basato su prospettiva ermeneutica-interpretativa e contemporaneo sviluppo di informatica e </a:t>
          </a:r>
          <a:r>
            <a:rPr lang="it-IT" sz="1400" b="1" kern="1200" smtClean="0">
              <a:solidFill>
                <a:schemeClr val="tx1"/>
              </a:solidFill>
            </a:rPr>
            <a:t>software </a:t>
          </a:r>
          <a:r>
            <a:rPr lang="it-IT" sz="1400" kern="1200" smtClean="0">
              <a:solidFill>
                <a:schemeClr val="tx1"/>
              </a:solidFill>
            </a:rPr>
            <a:t>che per contro garantivano la possibilità di analizzare una gran mole di informazioni.</a:t>
          </a:r>
          <a:endParaRPr lang="it-IT" sz="1400" kern="1200" dirty="0">
            <a:solidFill>
              <a:schemeClr val="tx1"/>
            </a:solidFill>
          </a:endParaRPr>
        </a:p>
      </dsp:txBody>
      <dsp:txXfrm rot="10800000">
        <a:off x="0" y="3242040"/>
        <a:ext cx="8928992" cy="667399"/>
      </dsp:txXfrm>
    </dsp:sp>
    <dsp:sp modelId="{A5F2FC89-C388-4790-BAD9-C30AAAA30F4E}">
      <dsp:nvSpPr>
        <dsp:cNvPr id="0" name=""/>
        <dsp:cNvSpPr/>
      </dsp:nvSpPr>
      <dsp:spPr>
        <a:xfrm rot="10800000">
          <a:off x="0" y="2325815"/>
          <a:ext cx="8928992" cy="929031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smtClean="0">
              <a:solidFill>
                <a:schemeClr val="tx1"/>
              </a:solidFill>
            </a:rPr>
            <a:t>Anni sessanta critiche serrate dei linguisti e semiotici </a:t>
          </a:r>
          <a:r>
            <a:rPr lang="it-IT" sz="1400" kern="1200" smtClean="0">
              <a:solidFill>
                <a:schemeClr val="tx1"/>
              </a:solidFill>
            </a:rPr>
            <a:t>per l’impossibilità di recuperare l’unitarietà dei significati veicolati dai messaggi tramite un’analisi per elementi singolarmente presi.</a:t>
          </a:r>
          <a:endParaRPr lang="it-IT" sz="1400" kern="1200" dirty="0">
            <a:solidFill>
              <a:schemeClr val="tx1"/>
            </a:solidFill>
          </a:endParaRPr>
        </a:p>
      </dsp:txBody>
      <dsp:txXfrm rot="10800000">
        <a:off x="0" y="2325815"/>
        <a:ext cx="8928992" cy="603656"/>
      </dsp:txXfrm>
    </dsp:sp>
    <dsp:sp modelId="{23F7FC7F-F21B-4206-A2E9-BF24226E0C30}">
      <dsp:nvSpPr>
        <dsp:cNvPr id="0" name=""/>
        <dsp:cNvSpPr/>
      </dsp:nvSpPr>
      <dsp:spPr>
        <a:xfrm rot="10800000">
          <a:off x="0" y="1302718"/>
          <a:ext cx="8928992" cy="1035902"/>
        </a:xfrm>
        <a:prstGeom prst="upArrowCallou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smtClean="0">
              <a:solidFill>
                <a:schemeClr val="tx1"/>
              </a:solidFill>
            </a:rPr>
            <a:t>Boom</a:t>
          </a:r>
          <a:r>
            <a:rPr lang="it-IT" sz="1400" kern="1200" smtClean="0">
              <a:solidFill>
                <a:schemeClr val="tx1"/>
              </a:solidFill>
            </a:rPr>
            <a:t> negli </a:t>
          </a:r>
          <a:r>
            <a:rPr lang="it-IT" sz="1400" b="1" kern="1200" smtClean="0">
              <a:solidFill>
                <a:schemeClr val="tx1"/>
              </a:solidFill>
            </a:rPr>
            <a:t>Stati Uniti nel periodo tra le due guerre </a:t>
          </a:r>
          <a:r>
            <a:rPr lang="it-IT" sz="1400" kern="1200" smtClean="0">
              <a:solidFill>
                <a:schemeClr val="tx1"/>
              </a:solidFill>
            </a:rPr>
            <a:t>con studi sulla propaganda e la comunicazione politica, ma il successo lo ottiene anche in campi diversi (antropologia con studi di folklore, ma anche in letteratura, politica, psicologia).</a:t>
          </a:r>
          <a:endParaRPr lang="it-IT" sz="1400" kern="1200" dirty="0">
            <a:solidFill>
              <a:schemeClr val="tx1"/>
            </a:solidFill>
          </a:endParaRPr>
        </a:p>
      </dsp:txBody>
      <dsp:txXfrm rot="10800000">
        <a:off x="0" y="1302718"/>
        <a:ext cx="8928992" cy="673098"/>
      </dsp:txXfrm>
    </dsp:sp>
    <dsp:sp modelId="{44FB96E9-1421-4873-B392-EBA4E9D369EA}">
      <dsp:nvSpPr>
        <dsp:cNvPr id="0" name=""/>
        <dsp:cNvSpPr/>
      </dsp:nvSpPr>
      <dsp:spPr>
        <a:xfrm rot="10800000">
          <a:off x="0" y="2443"/>
          <a:ext cx="8928992" cy="1313081"/>
        </a:xfrm>
        <a:prstGeom prst="upArrowCallou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smtClean="0">
              <a:solidFill>
                <a:schemeClr val="tx1"/>
              </a:solidFill>
            </a:rPr>
            <a:t>Berelson 1952</a:t>
          </a:r>
          <a:r>
            <a:rPr lang="it-IT" sz="1400" kern="1200" smtClean="0">
              <a:solidFill>
                <a:schemeClr val="tx1"/>
              </a:solidFill>
            </a:rPr>
            <a:t>: «una tecnica di ricerca per la descrizione obiettiva, sistematica e quantitativa del contenuto manifesto della comunicazione», </a:t>
          </a:r>
          <a:r>
            <a:rPr lang="it-IT" sz="1400" b="1" kern="1200" smtClean="0">
              <a:solidFill>
                <a:schemeClr val="tx1"/>
              </a:solidFill>
            </a:rPr>
            <a:t>l’oggetto di indagine è il singolo elemento comunicato </a:t>
          </a:r>
          <a:r>
            <a:rPr lang="it-IT" sz="1400" kern="1200" smtClean="0">
              <a:solidFill>
                <a:schemeClr val="tx1"/>
              </a:solidFill>
            </a:rPr>
            <a:t>e l’ambito è quello dell’approccio survey o sondaggio, portandola ad essere considerata l’equivalente dell’inchiesta nello studio documentario (Bailey, 1982).</a:t>
          </a:r>
          <a:endParaRPr lang="it-IT" sz="1400" kern="1200" dirty="0">
            <a:solidFill>
              <a:schemeClr val="tx1"/>
            </a:solidFill>
          </a:endParaRPr>
        </a:p>
      </dsp:txBody>
      <dsp:txXfrm rot="10800000">
        <a:off x="0" y="2443"/>
        <a:ext cx="8928992" cy="853201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AD69F9-C4A5-4A09-83D0-3B43A9D8FB7C}">
      <dsp:nvSpPr>
        <dsp:cNvPr id="0" name=""/>
        <dsp:cNvSpPr/>
      </dsp:nvSpPr>
      <dsp:spPr>
        <a:xfrm>
          <a:off x="5390" y="351717"/>
          <a:ext cx="8846202" cy="4285333"/>
        </a:xfrm>
        <a:prstGeom prst="roundRect">
          <a:avLst>
            <a:gd name="adj" fmla="val 10000"/>
          </a:avLst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200" kern="1200" dirty="0" smtClean="0">
              <a:solidFill>
                <a:schemeClr val="tx1"/>
              </a:solidFill>
            </a:rPr>
            <a:t>L’analisi del contenuto consiste nella </a:t>
          </a:r>
          <a:r>
            <a:rPr lang="it-IT" sz="2200" b="1" kern="1200" dirty="0" smtClean="0">
              <a:solidFill>
                <a:schemeClr val="tx1"/>
              </a:solidFill>
            </a:rPr>
            <a:t>scomposizione</a:t>
          </a:r>
          <a:r>
            <a:rPr lang="it-IT" sz="2200" kern="1200" dirty="0" smtClean="0">
              <a:solidFill>
                <a:schemeClr val="tx1"/>
              </a:solidFill>
            </a:rPr>
            <a:t> dell’</a:t>
          </a:r>
          <a:r>
            <a:rPr lang="it-IT" sz="2200" i="1" kern="1200" dirty="0" smtClean="0">
              <a:solidFill>
                <a:schemeClr val="tx1"/>
              </a:solidFill>
            </a:rPr>
            <a:t>unità comunicativa </a:t>
          </a:r>
          <a:r>
            <a:rPr lang="it-IT" sz="2200" kern="1200" dirty="0" smtClean="0">
              <a:solidFill>
                <a:schemeClr val="tx1"/>
              </a:solidFill>
            </a:rPr>
            <a:t>che si vuole analizzare (testo scritto, trascrizione di intervista, conversazione, parlato spontaneo, messaggio pubblicitario, ma anche trasmissione televisiva, film o altro) in elementi più semplici. Scomposizione effettuata in </a:t>
          </a:r>
          <a:r>
            <a:rPr lang="it-IT" sz="2200" b="1" kern="1200" dirty="0" smtClean="0">
              <a:solidFill>
                <a:schemeClr val="tx1"/>
              </a:solidFill>
            </a:rPr>
            <a:t>modo </a:t>
          </a:r>
          <a:r>
            <a:rPr lang="it-IT" sz="2200" b="1" i="1" kern="1200" dirty="0" smtClean="0">
              <a:solidFill>
                <a:schemeClr val="tx1"/>
              </a:solidFill>
            </a:rPr>
            <a:t>sistematico</a:t>
          </a:r>
          <a:r>
            <a:rPr lang="it-IT" sz="2200" kern="1200" dirty="0" smtClean="0">
              <a:solidFill>
                <a:schemeClr val="tx1"/>
              </a:solidFill>
            </a:rPr>
            <a:t>, utilizzando criteri espliciti e standardizzati, da applicare all’intera unità in oggetto. Successivamente si procederà alla </a:t>
          </a:r>
          <a:r>
            <a:rPr lang="it-IT" sz="2200" b="1" kern="1200" dirty="0" smtClean="0">
              <a:solidFill>
                <a:schemeClr val="tx1"/>
              </a:solidFill>
            </a:rPr>
            <a:t>classificazione</a:t>
          </a:r>
          <a:r>
            <a:rPr lang="it-IT" sz="2200" kern="1200" dirty="0" smtClean="0">
              <a:solidFill>
                <a:schemeClr val="tx1"/>
              </a:solidFill>
            </a:rPr>
            <a:t> degli elementi individuati in un sistema di categorie, da trasformare in variabili categoriali od ordinali per poterle sottoporre a trattamenti statistici di vario tipo.</a:t>
          </a:r>
          <a:endParaRPr lang="it-IT" sz="2200" kern="1200" dirty="0">
            <a:solidFill>
              <a:schemeClr val="tx1"/>
            </a:solidFill>
          </a:endParaRPr>
        </a:p>
      </dsp:txBody>
      <dsp:txXfrm>
        <a:off x="130903" y="477230"/>
        <a:ext cx="8595176" cy="4034307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3DFE17-BF04-49CB-90D6-34328E77CDF0}">
      <dsp:nvSpPr>
        <dsp:cNvPr id="0" name=""/>
        <dsp:cNvSpPr/>
      </dsp:nvSpPr>
      <dsp:spPr>
        <a:xfrm>
          <a:off x="726446" y="0"/>
          <a:ext cx="7188066" cy="5112568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D6A631-637A-4053-AE7E-3C04C1C95663}">
      <dsp:nvSpPr>
        <dsp:cNvPr id="0" name=""/>
        <dsp:cNvSpPr/>
      </dsp:nvSpPr>
      <dsp:spPr>
        <a:xfrm>
          <a:off x="2173204" y="432048"/>
          <a:ext cx="2147272" cy="210119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smtClean="0">
              <a:solidFill>
                <a:schemeClr val="tx1"/>
              </a:solidFill>
            </a:rPr>
            <a:t>a) </a:t>
          </a:r>
          <a:r>
            <a:rPr lang="it-IT" sz="1400" b="1" kern="1200" dirty="0" smtClean="0">
              <a:solidFill>
                <a:schemeClr val="tx1"/>
              </a:solidFill>
            </a:rPr>
            <a:t>la selezione delle unità comunicative </a:t>
          </a:r>
          <a:r>
            <a:rPr lang="it-IT" sz="1400" kern="1200" dirty="0" smtClean="0">
              <a:solidFill>
                <a:schemeClr val="tx1"/>
              </a:solidFill>
            </a:rPr>
            <a:t>da esaminare (campionamento);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2275776" y="534620"/>
        <a:ext cx="1942128" cy="1896049"/>
      </dsp:txXfrm>
    </dsp:sp>
    <dsp:sp modelId="{E993D543-15E1-4848-8184-894B4AF91824}">
      <dsp:nvSpPr>
        <dsp:cNvPr id="0" name=""/>
        <dsp:cNvSpPr/>
      </dsp:nvSpPr>
      <dsp:spPr>
        <a:xfrm>
          <a:off x="4235512" y="432048"/>
          <a:ext cx="2317212" cy="2101193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smtClean="0">
              <a:solidFill>
                <a:schemeClr val="tx1"/>
              </a:solidFill>
            </a:rPr>
            <a:t>b) l’importanza da attribuire ai cosiddetti </a:t>
          </a:r>
          <a:r>
            <a:rPr lang="it-IT" sz="1400" b="1" kern="1200" dirty="0" smtClean="0">
              <a:solidFill>
                <a:schemeClr val="tx1"/>
              </a:solidFill>
            </a:rPr>
            <a:t>elementi esterni alla comunicazione </a:t>
          </a:r>
          <a:r>
            <a:rPr lang="it-IT" sz="1400" kern="1200" dirty="0" smtClean="0">
              <a:solidFill>
                <a:schemeClr val="tx1"/>
              </a:solidFill>
            </a:rPr>
            <a:t>(come lo spazio e il rilievo grafico concesso a un messaggio a stampa, o il tempo destinatogli in radio o TV);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4338084" y="534620"/>
        <a:ext cx="2112068" cy="1896049"/>
      </dsp:txXfrm>
    </dsp:sp>
    <dsp:sp modelId="{2CFF447B-4DEA-45DC-A1D8-DA207370CB48}">
      <dsp:nvSpPr>
        <dsp:cNvPr id="0" name=""/>
        <dsp:cNvSpPr/>
      </dsp:nvSpPr>
      <dsp:spPr>
        <a:xfrm>
          <a:off x="2173204" y="2579326"/>
          <a:ext cx="2147272" cy="2101193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smtClean="0">
              <a:solidFill>
                <a:schemeClr val="tx1"/>
              </a:solidFill>
            </a:rPr>
            <a:t>c) la scelta del </a:t>
          </a:r>
          <a:r>
            <a:rPr lang="it-IT" sz="1400" b="1" kern="1200" dirty="0" smtClean="0">
              <a:solidFill>
                <a:schemeClr val="tx1"/>
              </a:solidFill>
            </a:rPr>
            <a:t>livello di scomposizione</a:t>
          </a:r>
          <a:r>
            <a:rPr lang="it-IT" sz="1400" kern="1200" dirty="0" smtClean="0">
              <a:solidFill>
                <a:schemeClr val="tx1"/>
              </a:solidFill>
            </a:rPr>
            <a:t>;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2275776" y="2681898"/>
        <a:ext cx="1942128" cy="1896049"/>
      </dsp:txXfrm>
    </dsp:sp>
    <dsp:sp modelId="{B0EF3CCB-46E1-4F29-BAB0-BF155DFC0DD9}">
      <dsp:nvSpPr>
        <dsp:cNvPr id="0" name=""/>
        <dsp:cNvSpPr/>
      </dsp:nvSpPr>
      <dsp:spPr>
        <a:xfrm>
          <a:off x="4235512" y="2579326"/>
          <a:ext cx="2317212" cy="210119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dirty="0" smtClean="0">
              <a:solidFill>
                <a:schemeClr val="tx1"/>
              </a:solidFill>
            </a:rPr>
            <a:t>d) la creazione del </a:t>
          </a:r>
          <a:r>
            <a:rPr lang="it-IT" sz="1400" b="1" kern="1200" dirty="0" smtClean="0">
              <a:solidFill>
                <a:schemeClr val="tx1"/>
              </a:solidFill>
            </a:rPr>
            <a:t>sistema di categorie </a:t>
          </a:r>
          <a:r>
            <a:rPr lang="it-IT" sz="1400" kern="1200" dirty="0" smtClean="0">
              <a:solidFill>
                <a:schemeClr val="tx1"/>
              </a:solidFill>
            </a:rPr>
            <a:t>per la classificazione.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4338084" y="2681898"/>
        <a:ext cx="2112068" cy="1896049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E8E442-9B83-4D7F-BC8B-2B06C070D21B}">
      <dsp:nvSpPr>
        <dsp:cNvPr id="0" name=""/>
        <dsp:cNvSpPr/>
      </dsp:nvSpPr>
      <dsp:spPr>
        <a:xfrm>
          <a:off x="0" y="29635"/>
          <a:ext cx="8229600" cy="43173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b="1" kern="1200" smtClean="0">
              <a:solidFill>
                <a:schemeClr val="tx1"/>
              </a:solidFill>
            </a:rPr>
            <a:t>Unità di classificazione: </a:t>
          </a:r>
          <a:endParaRPr lang="it-IT" sz="1800" b="1" kern="1200">
            <a:solidFill>
              <a:schemeClr val="tx1"/>
            </a:solidFill>
          </a:endParaRPr>
        </a:p>
      </dsp:txBody>
      <dsp:txXfrm>
        <a:off x="21075" y="50710"/>
        <a:ext cx="8187450" cy="389580"/>
      </dsp:txXfrm>
    </dsp:sp>
    <dsp:sp modelId="{5A79DF6F-BE31-4F88-BF56-E0667E196A8B}">
      <dsp:nvSpPr>
        <dsp:cNvPr id="0" name=""/>
        <dsp:cNvSpPr/>
      </dsp:nvSpPr>
      <dsp:spPr>
        <a:xfrm>
          <a:off x="0" y="461365"/>
          <a:ext cx="8229600" cy="44712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22860" rIns="128016" bIns="22860" numCol="1" spcCol="1270" anchor="t" anchorCtr="0">
          <a:noAutofit/>
        </a:bodyPr>
        <a:lstStyle/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400" kern="1200" smtClean="0">
              <a:solidFill>
                <a:schemeClr val="tx1"/>
              </a:solidFill>
            </a:rPr>
            <a:t>elementi significativi ai fini del controllo delle ipotesi formulate (parole, frasi, paragrafi, interi testi etc.).</a:t>
          </a:r>
          <a:endParaRPr lang="it-IT" sz="1400" kern="1200">
            <a:solidFill>
              <a:schemeClr val="tx1"/>
            </a:solidFill>
          </a:endParaRPr>
        </a:p>
      </dsp:txBody>
      <dsp:txXfrm>
        <a:off x="0" y="461365"/>
        <a:ext cx="8229600" cy="447120"/>
      </dsp:txXfrm>
    </dsp:sp>
    <dsp:sp modelId="{642C9F34-7624-4CFD-A4DE-7F0C269CE230}">
      <dsp:nvSpPr>
        <dsp:cNvPr id="0" name=""/>
        <dsp:cNvSpPr/>
      </dsp:nvSpPr>
      <dsp:spPr>
        <a:xfrm>
          <a:off x="0" y="908485"/>
          <a:ext cx="8229600" cy="43173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b="1" kern="1200" smtClean="0">
              <a:solidFill>
                <a:schemeClr val="tx1"/>
              </a:solidFill>
            </a:rPr>
            <a:t>Unità di contesto: </a:t>
          </a:r>
          <a:endParaRPr lang="it-IT" sz="1800" b="1" kern="1200">
            <a:solidFill>
              <a:schemeClr val="tx1"/>
            </a:solidFill>
          </a:endParaRPr>
        </a:p>
      </dsp:txBody>
      <dsp:txXfrm>
        <a:off x="21075" y="929560"/>
        <a:ext cx="8187450" cy="389580"/>
      </dsp:txXfrm>
    </dsp:sp>
    <dsp:sp modelId="{1B7F92F1-6E72-4B29-9C15-CA5D62128A29}">
      <dsp:nvSpPr>
        <dsp:cNvPr id="0" name=""/>
        <dsp:cNvSpPr/>
      </dsp:nvSpPr>
      <dsp:spPr>
        <a:xfrm>
          <a:off x="0" y="1340215"/>
          <a:ext cx="8229600" cy="65205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22860" rIns="128016" bIns="22860" numCol="1" spcCol="1270" anchor="t" anchorCtr="0">
          <a:noAutofit/>
        </a:bodyPr>
        <a:lstStyle/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400" kern="1200" smtClean="0">
              <a:solidFill>
                <a:schemeClr val="tx1"/>
              </a:solidFill>
            </a:rPr>
            <a:t>elementi che attengono al campo di comunicazione che contiene l’elemento più piccolo scelto come unità di classificazione (ad esempio per le parole potranno essere frasi, paragrafi, testi).</a:t>
          </a:r>
          <a:endParaRPr lang="it-IT" sz="1400" kern="1200">
            <a:solidFill>
              <a:schemeClr val="tx1"/>
            </a:solidFill>
          </a:endParaRPr>
        </a:p>
      </dsp:txBody>
      <dsp:txXfrm>
        <a:off x="0" y="1340215"/>
        <a:ext cx="8229600" cy="652050"/>
      </dsp:txXfrm>
    </dsp:sp>
    <dsp:sp modelId="{BCADEAFA-692E-490E-BFFB-DE1642424BC2}">
      <dsp:nvSpPr>
        <dsp:cNvPr id="0" name=""/>
        <dsp:cNvSpPr/>
      </dsp:nvSpPr>
      <dsp:spPr>
        <a:xfrm>
          <a:off x="0" y="1992266"/>
          <a:ext cx="8229600" cy="43173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b="1" kern="1200" smtClean="0">
              <a:solidFill>
                <a:schemeClr val="tx1"/>
              </a:solidFill>
            </a:rPr>
            <a:t>Regole per la classificazione:</a:t>
          </a:r>
          <a:endParaRPr lang="it-IT" sz="1800" b="1" kern="1200">
            <a:solidFill>
              <a:schemeClr val="tx1"/>
            </a:solidFill>
          </a:endParaRPr>
        </a:p>
      </dsp:txBody>
      <dsp:txXfrm>
        <a:off x="21075" y="2013341"/>
        <a:ext cx="8187450" cy="389580"/>
      </dsp:txXfrm>
    </dsp:sp>
    <dsp:sp modelId="{DCB75824-7EB8-4E93-A120-BE9169A9B007}">
      <dsp:nvSpPr>
        <dsp:cNvPr id="0" name=""/>
        <dsp:cNvSpPr/>
      </dsp:nvSpPr>
      <dsp:spPr>
        <a:xfrm>
          <a:off x="0" y="2423996"/>
          <a:ext cx="8229600" cy="93150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22860" rIns="128016" bIns="22860" numCol="1" spcCol="1270" anchor="t" anchorCtr="0">
          <a:noAutofit/>
        </a:bodyPr>
        <a:lstStyle/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400" kern="1200" smtClean="0">
              <a:solidFill>
                <a:schemeClr val="tx1"/>
              </a:solidFill>
            </a:rPr>
            <a:t>esaustività dell’insieme delle categorie (ogni caso deve poter essere attribuito a una classe), </a:t>
          </a:r>
          <a:endParaRPr lang="it-IT" sz="1400" kern="1200">
            <a:solidFill>
              <a:schemeClr val="tx1"/>
            </a:solidFill>
          </a:endParaRPr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400" kern="1200" smtClean="0">
              <a:solidFill>
                <a:schemeClr val="tx1"/>
              </a:solidFill>
            </a:rPr>
            <a:t>mutua esclusività (ogni unità deve cadere in una e una sola categoria),</a:t>
          </a:r>
          <a:endParaRPr lang="it-IT" sz="1400" kern="1200">
            <a:solidFill>
              <a:schemeClr val="tx1"/>
            </a:solidFill>
          </a:endParaRPr>
        </a:p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400" kern="1200" smtClean="0">
              <a:solidFill>
                <a:schemeClr val="tx1"/>
              </a:solidFill>
            </a:rPr>
            <a:t>unicità del </a:t>
          </a:r>
          <a:r>
            <a:rPr lang="it-IT" sz="1400" i="1" kern="1200" smtClean="0">
              <a:solidFill>
                <a:schemeClr val="tx1"/>
              </a:solidFill>
            </a:rPr>
            <a:t>fundamentum divisionis </a:t>
          </a:r>
          <a:r>
            <a:rPr lang="it-IT" sz="1400" kern="1200" smtClean="0">
              <a:solidFill>
                <a:schemeClr val="tx1"/>
              </a:solidFill>
            </a:rPr>
            <a:t>(l’attribuzione deve basarsi su un unico criterio).</a:t>
          </a:r>
          <a:endParaRPr lang="it-IT" sz="1400" kern="1200">
            <a:solidFill>
              <a:schemeClr val="tx1"/>
            </a:solidFill>
          </a:endParaRPr>
        </a:p>
      </dsp:txBody>
      <dsp:txXfrm>
        <a:off x="0" y="2423996"/>
        <a:ext cx="8229600" cy="931500"/>
      </dsp:txXfrm>
    </dsp:sp>
    <dsp:sp modelId="{9F1D741D-1381-469A-96FE-5E79A2535375}">
      <dsp:nvSpPr>
        <dsp:cNvPr id="0" name=""/>
        <dsp:cNvSpPr/>
      </dsp:nvSpPr>
      <dsp:spPr>
        <a:xfrm>
          <a:off x="0" y="3355496"/>
          <a:ext cx="8229600" cy="43173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b="1" kern="1200" smtClean="0">
              <a:solidFill>
                <a:schemeClr val="tx1"/>
              </a:solidFill>
            </a:rPr>
            <a:t>Limiti:</a:t>
          </a:r>
          <a:endParaRPr lang="it-IT" sz="1800" b="1" kern="1200">
            <a:solidFill>
              <a:schemeClr val="tx1"/>
            </a:solidFill>
          </a:endParaRPr>
        </a:p>
      </dsp:txBody>
      <dsp:txXfrm>
        <a:off x="21075" y="3376571"/>
        <a:ext cx="8187450" cy="389580"/>
      </dsp:txXfrm>
    </dsp:sp>
    <dsp:sp modelId="{279178E7-A241-4C9A-9EDA-5BEECF6B3B98}">
      <dsp:nvSpPr>
        <dsp:cNvPr id="0" name=""/>
        <dsp:cNvSpPr/>
      </dsp:nvSpPr>
      <dsp:spPr>
        <a:xfrm>
          <a:off x="0" y="3787225"/>
          <a:ext cx="8229600" cy="29808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22860" rIns="128016" bIns="22860" numCol="1" spcCol="1270" anchor="t" anchorCtr="0">
          <a:noAutofit/>
        </a:bodyPr>
        <a:lstStyle/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400" kern="1200" smtClean="0">
              <a:solidFill>
                <a:schemeClr val="tx1"/>
              </a:solidFill>
            </a:rPr>
            <a:t>le operazioni di codifica sono eseguite in genere da più analisti</a:t>
          </a:r>
          <a:endParaRPr lang="it-IT" sz="1400" kern="1200">
            <a:solidFill>
              <a:schemeClr val="tx1"/>
            </a:solidFill>
          </a:endParaRPr>
        </a:p>
      </dsp:txBody>
      <dsp:txXfrm>
        <a:off x="0" y="3787225"/>
        <a:ext cx="8229600" cy="298080"/>
      </dsp:txXfrm>
    </dsp:sp>
    <dsp:sp modelId="{A4EA7280-F634-42DC-9866-43FBD36C3BE0}">
      <dsp:nvSpPr>
        <dsp:cNvPr id="0" name=""/>
        <dsp:cNvSpPr/>
      </dsp:nvSpPr>
      <dsp:spPr>
        <a:xfrm>
          <a:off x="0" y="4085306"/>
          <a:ext cx="8229600" cy="43173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b="1" kern="1200" smtClean="0">
              <a:solidFill>
                <a:schemeClr val="tx1"/>
              </a:solidFill>
            </a:rPr>
            <a:t>Possibile risoluzione: </a:t>
          </a:r>
          <a:endParaRPr lang="it-IT" sz="1800" b="1" kern="1200">
            <a:solidFill>
              <a:schemeClr val="tx1"/>
            </a:solidFill>
          </a:endParaRPr>
        </a:p>
      </dsp:txBody>
      <dsp:txXfrm>
        <a:off x="21075" y="4106381"/>
        <a:ext cx="8187450" cy="389580"/>
      </dsp:txXfrm>
    </dsp:sp>
    <dsp:sp modelId="{3F7D7496-76BF-4A22-83FC-5FAFB1C5137B}">
      <dsp:nvSpPr>
        <dsp:cNvPr id="0" name=""/>
        <dsp:cNvSpPr/>
      </dsp:nvSpPr>
      <dsp:spPr>
        <a:xfrm>
          <a:off x="0" y="4517036"/>
          <a:ext cx="8229600" cy="29808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22860" rIns="128016" bIns="22860" numCol="1" spcCol="1270" anchor="t" anchorCtr="0">
          <a:noAutofit/>
        </a:bodyPr>
        <a:lstStyle/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400" kern="1200" smtClean="0">
              <a:solidFill>
                <a:schemeClr val="tx1"/>
              </a:solidFill>
            </a:rPr>
            <a:t>analisi automatica dei testi ed analisi delle corrispondenze lessicali.</a:t>
          </a:r>
          <a:endParaRPr lang="it-IT" sz="1400" kern="1200">
            <a:solidFill>
              <a:schemeClr val="tx1"/>
            </a:solidFill>
          </a:endParaRPr>
        </a:p>
      </dsp:txBody>
      <dsp:txXfrm>
        <a:off x="0" y="4517036"/>
        <a:ext cx="8229600" cy="298080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92A666-8D15-4337-9B08-62DD87858290}">
      <dsp:nvSpPr>
        <dsp:cNvPr id="0" name=""/>
        <dsp:cNvSpPr/>
      </dsp:nvSpPr>
      <dsp:spPr>
        <a:xfrm>
          <a:off x="0" y="99371"/>
          <a:ext cx="8928992" cy="23985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000" b="1" kern="1200" smtClean="0">
              <a:solidFill>
                <a:schemeClr val="tx1"/>
              </a:solidFill>
            </a:rPr>
            <a:t>Gruppo di studenti della Facoltà di Sociologia della Università di Napoli Federico II</a:t>
          </a:r>
          <a:endParaRPr lang="it-IT" sz="1000" b="1" kern="1200">
            <a:solidFill>
              <a:schemeClr val="tx1"/>
            </a:solidFill>
          </a:endParaRPr>
        </a:p>
      </dsp:txBody>
      <dsp:txXfrm>
        <a:off x="11709" y="111080"/>
        <a:ext cx="8905574" cy="216432"/>
      </dsp:txXfrm>
    </dsp:sp>
    <dsp:sp modelId="{48166506-92E8-4D33-9C80-6DBE9205D416}">
      <dsp:nvSpPr>
        <dsp:cNvPr id="0" name=""/>
        <dsp:cNvSpPr/>
      </dsp:nvSpPr>
      <dsp:spPr>
        <a:xfrm>
          <a:off x="0" y="368021"/>
          <a:ext cx="8928992" cy="23985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000" b="1" kern="1200" smtClean="0">
              <a:solidFill>
                <a:schemeClr val="tx1"/>
              </a:solidFill>
            </a:rPr>
            <a:t>Obiettivo:</a:t>
          </a:r>
          <a:endParaRPr lang="it-IT" sz="1000" b="1" kern="1200">
            <a:solidFill>
              <a:schemeClr val="tx1"/>
            </a:solidFill>
          </a:endParaRPr>
        </a:p>
      </dsp:txBody>
      <dsp:txXfrm>
        <a:off x="11709" y="379730"/>
        <a:ext cx="8905574" cy="216432"/>
      </dsp:txXfrm>
    </dsp:sp>
    <dsp:sp modelId="{BF7B90E6-3796-4764-BAAD-8DC1C17D58B8}">
      <dsp:nvSpPr>
        <dsp:cNvPr id="0" name=""/>
        <dsp:cNvSpPr/>
      </dsp:nvSpPr>
      <dsp:spPr>
        <a:xfrm>
          <a:off x="0" y="607871"/>
          <a:ext cx="8928992" cy="201824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495" tIns="15240" rIns="85344" bIns="15240" numCol="1" spcCol="1270" anchor="t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200" kern="1200" smtClean="0">
              <a:solidFill>
                <a:schemeClr val="tx1"/>
              </a:solidFill>
            </a:rPr>
            <a:t>Monitoraggio della campagna comunicativa su YouTube dei candidati a Sindaco di Napoli.</a:t>
          </a:r>
          <a:endParaRPr lang="it-IT" sz="1200" kern="1200" dirty="0">
            <a:solidFill>
              <a:schemeClr val="tx1"/>
            </a:solidFill>
          </a:endParaRPr>
        </a:p>
      </dsp:txBody>
      <dsp:txXfrm>
        <a:off x="0" y="607871"/>
        <a:ext cx="8928992" cy="201824"/>
      </dsp:txXfrm>
    </dsp:sp>
    <dsp:sp modelId="{DAB4E6DE-F87D-4822-B1FA-253F24002685}">
      <dsp:nvSpPr>
        <dsp:cNvPr id="0" name=""/>
        <dsp:cNvSpPr/>
      </dsp:nvSpPr>
      <dsp:spPr>
        <a:xfrm>
          <a:off x="0" y="809696"/>
          <a:ext cx="8928992" cy="23985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000" b="1" kern="1200" smtClean="0">
              <a:solidFill>
                <a:schemeClr val="tx1"/>
              </a:solidFill>
            </a:rPr>
            <a:t>Due unità comunicative:</a:t>
          </a:r>
          <a:endParaRPr lang="it-IT" sz="1000" b="1" kern="1200">
            <a:solidFill>
              <a:schemeClr val="tx1"/>
            </a:solidFill>
          </a:endParaRPr>
        </a:p>
      </dsp:txBody>
      <dsp:txXfrm>
        <a:off x="11709" y="821405"/>
        <a:ext cx="8905574" cy="216432"/>
      </dsp:txXfrm>
    </dsp:sp>
    <dsp:sp modelId="{2C74B872-596F-452F-96E6-63AAF2886694}">
      <dsp:nvSpPr>
        <dsp:cNvPr id="0" name=""/>
        <dsp:cNvSpPr/>
      </dsp:nvSpPr>
      <dsp:spPr>
        <a:xfrm>
          <a:off x="0" y="1049546"/>
          <a:ext cx="8928992" cy="41400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495" tIns="15240" rIns="85344" bIns="15240" numCol="1" spcCol="1270" anchor="t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200" kern="1200" smtClean="0">
              <a:solidFill>
                <a:schemeClr val="tx1"/>
              </a:solidFill>
            </a:rPr>
            <a:t>i canali ufficiali YouTube di quattro candidati a sindaco (Lettieri, Morcone, De Magistris e Fico);</a:t>
          </a:r>
          <a:endParaRPr lang="it-IT" sz="1200" kern="1200">
            <a:solidFill>
              <a:schemeClr val="tx1"/>
            </a:solidFill>
          </a:endParaRPr>
        </a:p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200" kern="1200" smtClean="0">
              <a:solidFill>
                <a:schemeClr val="tx1"/>
              </a:solidFill>
            </a:rPr>
            <a:t>i video caricati su questi canali ufficiali.</a:t>
          </a:r>
          <a:endParaRPr lang="it-IT" sz="1200" kern="1200" dirty="0">
            <a:solidFill>
              <a:schemeClr val="tx1"/>
            </a:solidFill>
          </a:endParaRPr>
        </a:p>
      </dsp:txBody>
      <dsp:txXfrm>
        <a:off x="0" y="1049546"/>
        <a:ext cx="8928992" cy="414000"/>
      </dsp:txXfrm>
    </dsp:sp>
    <dsp:sp modelId="{C9F6EF7A-4581-4518-B959-CABB973A2708}">
      <dsp:nvSpPr>
        <dsp:cNvPr id="0" name=""/>
        <dsp:cNvSpPr/>
      </dsp:nvSpPr>
      <dsp:spPr>
        <a:xfrm>
          <a:off x="0" y="1463546"/>
          <a:ext cx="8928992" cy="23985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000" b="1" kern="1200" smtClean="0">
              <a:solidFill>
                <a:schemeClr val="tx1"/>
              </a:solidFill>
            </a:rPr>
            <a:t>Criterio di selezione dei candidati a sindaco:</a:t>
          </a:r>
          <a:endParaRPr lang="it-IT" sz="1000" b="1" kern="1200">
            <a:solidFill>
              <a:schemeClr val="tx1"/>
            </a:solidFill>
          </a:endParaRPr>
        </a:p>
      </dsp:txBody>
      <dsp:txXfrm>
        <a:off x="11709" y="1475255"/>
        <a:ext cx="8905574" cy="216432"/>
      </dsp:txXfrm>
    </dsp:sp>
    <dsp:sp modelId="{A9028465-EDE6-4CAF-950C-58D5E18E3C99}">
      <dsp:nvSpPr>
        <dsp:cNvPr id="0" name=""/>
        <dsp:cNvSpPr/>
      </dsp:nvSpPr>
      <dsp:spPr>
        <a:xfrm>
          <a:off x="0" y="1703396"/>
          <a:ext cx="8928992" cy="201824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495" tIns="15240" rIns="85344" bIns="15240" numCol="1" spcCol="1270" anchor="t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200" kern="1200" smtClean="0">
              <a:solidFill>
                <a:schemeClr val="tx1"/>
              </a:solidFill>
            </a:rPr>
            <a:t>intenzioni di voto rilevate nella fase di pre-campagna elettorale dall’istituto di sondaggi SWG7.</a:t>
          </a:r>
          <a:endParaRPr lang="it-IT" sz="1200" kern="1200">
            <a:solidFill>
              <a:schemeClr val="tx1"/>
            </a:solidFill>
          </a:endParaRPr>
        </a:p>
      </dsp:txBody>
      <dsp:txXfrm>
        <a:off x="0" y="1703396"/>
        <a:ext cx="8928992" cy="201824"/>
      </dsp:txXfrm>
    </dsp:sp>
    <dsp:sp modelId="{C34BFC0D-DBA2-4074-BE22-E75C0B8B8367}">
      <dsp:nvSpPr>
        <dsp:cNvPr id="0" name=""/>
        <dsp:cNvSpPr/>
      </dsp:nvSpPr>
      <dsp:spPr>
        <a:xfrm>
          <a:off x="0" y="1905221"/>
          <a:ext cx="8928992" cy="23985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000" b="1" kern="1200" smtClean="0">
              <a:solidFill>
                <a:schemeClr val="tx1"/>
              </a:solidFill>
            </a:rPr>
            <a:t>Critero di selezione dei video: </a:t>
          </a:r>
          <a:endParaRPr lang="it-IT" sz="1000" b="1" kern="1200">
            <a:solidFill>
              <a:schemeClr val="tx1"/>
            </a:solidFill>
          </a:endParaRPr>
        </a:p>
      </dsp:txBody>
      <dsp:txXfrm>
        <a:off x="11709" y="1916930"/>
        <a:ext cx="8905574" cy="216432"/>
      </dsp:txXfrm>
    </dsp:sp>
    <dsp:sp modelId="{C11BD326-B12E-4AAF-A3C4-1CFBB79A7D84}">
      <dsp:nvSpPr>
        <dsp:cNvPr id="0" name=""/>
        <dsp:cNvSpPr/>
      </dsp:nvSpPr>
      <dsp:spPr>
        <a:xfrm>
          <a:off x="0" y="2145071"/>
          <a:ext cx="8928992" cy="201824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495" tIns="15240" rIns="85344" bIns="15240" numCol="1" spcCol="1270" anchor="t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200" kern="1200" smtClean="0">
              <a:solidFill>
                <a:schemeClr val="tx1"/>
              </a:solidFill>
            </a:rPr>
            <a:t>data di pubblicazione.</a:t>
          </a:r>
          <a:endParaRPr lang="it-IT" sz="1200" kern="1200">
            <a:solidFill>
              <a:schemeClr val="tx1"/>
            </a:solidFill>
          </a:endParaRPr>
        </a:p>
      </dsp:txBody>
      <dsp:txXfrm>
        <a:off x="0" y="2145071"/>
        <a:ext cx="8928992" cy="201824"/>
      </dsp:txXfrm>
    </dsp:sp>
    <dsp:sp modelId="{3F343ED1-C84A-417E-8566-59E382C62DF7}">
      <dsp:nvSpPr>
        <dsp:cNvPr id="0" name=""/>
        <dsp:cNvSpPr/>
      </dsp:nvSpPr>
      <dsp:spPr>
        <a:xfrm>
          <a:off x="0" y="2346896"/>
          <a:ext cx="8928992" cy="23985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000" b="1" kern="1200" smtClean="0">
              <a:solidFill>
                <a:schemeClr val="tx1"/>
              </a:solidFill>
            </a:rPr>
            <a:t>Unità di classificazione per i canali: </a:t>
          </a:r>
          <a:endParaRPr lang="it-IT" sz="1000" b="1" kern="1200">
            <a:solidFill>
              <a:schemeClr val="tx1"/>
            </a:solidFill>
          </a:endParaRPr>
        </a:p>
      </dsp:txBody>
      <dsp:txXfrm>
        <a:off x="11709" y="2358605"/>
        <a:ext cx="8905574" cy="216432"/>
      </dsp:txXfrm>
    </dsp:sp>
    <dsp:sp modelId="{D7306409-FADB-4E4D-8EE6-008E76647A59}">
      <dsp:nvSpPr>
        <dsp:cNvPr id="0" name=""/>
        <dsp:cNvSpPr/>
      </dsp:nvSpPr>
      <dsp:spPr>
        <a:xfrm>
          <a:off x="0" y="2586746"/>
          <a:ext cx="8928992" cy="201824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495" tIns="15240" rIns="85344" bIns="15240" numCol="1" spcCol="1270" anchor="t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200" kern="1200" smtClean="0">
              <a:solidFill>
                <a:schemeClr val="tx1"/>
              </a:solidFill>
            </a:rPr>
            <a:t>caratteristiche generali, struttura e alla grafica, impostazioni del profilo e </a:t>
          </a:r>
          <a:r>
            <a:rPr lang="it-IT" sz="1200" i="1" kern="1200" smtClean="0">
              <a:solidFill>
                <a:schemeClr val="tx1"/>
              </a:solidFill>
            </a:rPr>
            <a:t>feedback </a:t>
          </a:r>
          <a:r>
            <a:rPr lang="it-IT" sz="1200" kern="1200" smtClean="0">
              <a:solidFill>
                <a:schemeClr val="tx1"/>
              </a:solidFill>
            </a:rPr>
            <a:t>degli utenti.</a:t>
          </a:r>
          <a:endParaRPr lang="it-IT" sz="1200" kern="1200">
            <a:solidFill>
              <a:schemeClr val="tx1"/>
            </a:solidFill>
          </a:endParaRPr>
        </a:p>
      </dsp:txBody>
      <dsp:txXfrm>
        <a:off x="0" y="2586746"/>
        <a:ext cx="8928992" cy="201824"/>
      </dsp:txXfrm>
    </dsp:sp>
    <dsp:sp modelId="{22DD8ECF-2A3D-4EE5-B2D7-CCCCA716C550}">
      <dsp:nvSpPr>
        <dsp:cNvPr id="0" name=""/>
        <dsp:cNvSpPr/>
      </dsp:nvSpPr>
      <dsp:spPr>
        <a:xfrm>
          <a:off x="0" y="2788571"/>
          <a:ext cx="8928992" cy="23985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000" b="1" kern="1200" smtClean="0">
              <a:solidFill>
                <a:schemeClr val="tx1"/>
              </a:solidFill>
            </a:rPr>
            <a:t>Unità di classificazione per i video: </a:t>
          </a:r>
          <a:endParaRPr lang="it-IT" sz="1000" b="1" kern="1200">
            <a:solidFill>
              <a:schemeClr val="tx1"/>
            </a:solidFill>
          </a:endParaRPr>
        </a:p>
      </dsp:txBody>
      <dsp:txXfrm>
        <a:off x="11709" y="2800280"/>
        <a:ext cx="8905574" cy="216432"/>
      </dsp:txXfrm>
    </dsp:sp>
    <dsp:sp modelId="{C5714B62-13BF-4462-B602-39C9794F8F4F}">
      <dsp:nvSpPr>
        <dsp:cNvPr id="0" name=""/>
        <dsp:cNvSpPr/>
      </dsp:nvSpPr>
      <dsp:spPr>
        <a:xfrm>
          <a:off x="0" y="3028421"/>
          <a:ext cx="8928992" cy="37260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495" tIns="15240" rIns="85344" bIns="15240" numCol="1" spcCol="1270" anchor="t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200" kern="1200" smtClean="0">
              <a:solidFill>
                <a:schemeClr val="tx1"/>
              </a:solidFill>
            </a:rPr>
            <a:t>Caratteristiche generali, statistiche video, partecipazione degli utenti, caratteristiche tecniche, stile video, persone interagenti nel video, contenuto video, comunicazione verbale, comunicazione non verbale.</a:t>
          </a:r>
          <a:endParaRPr lang="it-IT" sz="1200" kern="1200">
            <a:solidFill>
              <a:schemeClr val="tx1"/>
            </a:solidFill>
          </a:endParaRPr>
        </a:p>
      </dsp:txBody>
      <dsp:txXfrm>
        <a:off x="0" y="3028421"/>
        <a:ext cx="8928992" cy="372600"/>
      </dsp:txXfrm>
    </dsp:sp>
    <dsp:sp modelId="{DB4F7668-5ABB-419E-A5DB-BD828CB286B5}">
      <dsp:nvSpPr>
        <dsp:cNvPr id="0" name=""/>
        <dsp:cNvSpPr/>
      </dsp:nvSpPr>
      <dsp:spPr>
        <a:xfrm>
          <a:off x="0" y="3401021"/>
          <a:ext cx="8928992" cy="23985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000" b="1" kern="1200" smtClean="0">
              <a:solidFill>
                <a:schemeClr val="tx1"/>
              </a:solidFill>
            </a:rPr>
            <a:t>Unità di contesto: </a:t>
          </a:r>
          <a:endParaRPr lang="it-IT" sz="1000" b="1" kern="1200">
            <a:solidFill>
              <a:schemeClr val="tx1"/>
            </a:solidFill>
          </a:endParaRPr>
        </a:p>
      </dsp:txBody>
      <dsp:txXfrm>
        <a:off x="11709" y="3412730"/>
        <a:ext cx="8905574" cy="216432"/>
      </dsp:txXfrm>
    </dsp:sp>
    <dsp:sp modelId="{7132CB16-311B-4A06-873A-B96760807F92}">
      <dsp:nvSpPr>
        <dsp:cNvPr id="0" name=""/>
        <dsp:cNvSpPr/>
      </dsp:nvSpPr>
      <dsp:spPr>
        <a:xfrm>
          <a:off x="0" y="3640871"/>
          <a:ext cx="8928992" cy="201824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495" tIns="15240" rIns="85344" bIns="15240" numCol="1" spcCol="1270" anchor="t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200" kern="1200" smtClean="0">
              <a:solidFill>
                <a:schemeClr val="tx1"/>
              </a:solidFill>
            </a:rPr>
            <a:t>web 2.0.</a:t>
          </a:r>
          <a:endParaRPr lang="it-IT" sz="1200" kern="1200">
            <a:solidFill>
              <a:schemeClr val="tx1"/>
            </a:solidFill>
          </a:endParaRPr>
        </a:p>
      </dsp:txBody>
      <dsp:txXfrm>
        <a:off x="0" y="3640871"/>
        <a:ext cx="8928992" cy="201824"/>
      </dsp:txXfrm>
    </dsp:sp>
    <dsp:sp modelId="{EC7A60F8-AABA-4947-879D-B0539F7BC61C}">
      <dsp:nvSpPr>
        <dsp:cNvPr id="0" name=""/>
        <dsp:cNvSpPr/>
      </dsp:nvSpPr>
      <dsp:spPr>
        <a:xfrm>
          <a:off x="0" y="3842696"/>
          <a:ext cx="8928992" cy="23985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000" b="1" kern="1200" smtClean="0">
              <a:solidFill>
                <a:schemeClr val="tx1"/>
              </a:solidFill>
            </a:rPr>
            <a:t>Due distinte schede di rilevazione, una per ciascuna unità comunicativa.</a:t>
          </a:r>
          <a:endParaRPr lang="it-IT" sz="1000" b="1" kern="1200">
            <a:solidFill>
              <a:schemeClr val="tx1"/>
            </a:solidFill>
          </a:endParaRPr>
        </a:p>
      </dsp:txBody>
      <dsp:txXfrm>
        <a:off x="11709" y="3854405"/>
        <a:ext cx="8905574" cy="216432"/>
      </dsp:txXfrm>
    </dsp:sp>
    <dsp:sp modelId="{CBCC1CC0-1A1E-4372-A773-8DE804A508ED}">
      <dsp:nvSpPr>
        <dsp:cNvPr id="0" name=""/>
        <dsp:cNvSpPr/>
      </dsp:nvSpPr>
      <dsp:spPr>
        <a:xfrm>
          <a:off x="0" y="4111346"/>
          <a:ext cx="8928992" cy="23985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000" b="1" kern="1200" smtClean="0">
              <a:solidFill>
                <a:schemeClr val="tx1"/>
              </a:solidFill>
            </a:rPr>
            <a:t>Risultati emersi: </a:t>
          </a:r>
          <a:endParaRPr lang="it-IT" sz="1000" b="1" kern="1200">
            <a:solidFill>
              <a:schemeClr val="tx1"/>
            </a:solidFill>
          </a:endParaRPr>
        </a:p>
      </dsp:txBody>
      <dsp:txXfrm>
        <a:off x="11709" y="4123055"/>
        <a:ext cx="8905574" cy="216432"/>
      </dsp:txXfrm>
    </dsp:sp>
    <dsp:sp modelId="{A17ABA5E-B5BE-4ABD-8200-A7FE406844CA}">
      <dsp:nvSpPr>
        <dsp:cNvPr id="0" name=""/>
        <dsp:cNvSpPr/>
      </dsp:nvSpPr>
      <dsp:spPr>
        <a:xfrm>
          <a:off x="0" y="4351196"/>
          <a:ext cx="8928992" cy="53820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495" tIns="15240" rIns="85344" bIns="15240" numCol="1" spcCol="1270" anchor="t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200" kern="1200" smtClean="0">
              <a:solidFill>
                <a:schemeClr val="tx1"/>
              </a:solidFill>
            </a:rPr>
            <a:t>definizione dei  differenti stili di comunicazione politica dei candidati e loro profili di utilizzo della piattaforma web; i candidati a sindaco abbiano faticato a capire le nuove dinamiche di relazione con gli utenti della rete, e abbiano piuttosto trasferito la vecchia logica delle comunicazioni di massa su nuovi media.</a:t>
          </a:r>
          <a:endParaRPr lang="it-IT" sz="1200" kern="1200">
            <a:solidFill>
              <a:schemeClr val="tx1"/>
            </a:solidFill>
          </a:endParaRPr>
        </a:p>
      </dsp:txBody>
      <dsp:txXfrm>
        <a:off x="0" y="4351196"/>
        <a:ext cx="8928992" cy="538200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C44D60-76F8-49EC-A32E-7BB9B176BB47}">
      <dsp:nvSpPr>
        <dsp:cNvPr id="0" name=""/>
        <dsp:cNvSpPr/>
      </dsp:nvSpPr>
      <dsp:spPr>
        <a:xfrm>
          <a:off x="617219" y="0"/>
          <a:ext cx="6995160" cy="4373563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ECBB54-89FA-413F-8F6A-57FE714C2C96}">
      <dsp:nvSpPr>
        <dsp:cNvPr id="0" name=""/>
        <dsp:cNvSpPr/>
      </dsp:nvSpPr>
      <dsp:spPr>
        <a:xfrm>
          <a:off x="465426" y="1312068"/>
          <a:ext cx="3549015" cy="174942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400" kern="1200" smtClean="0">
              <a:solidFill>
                <a:schemeClr val="tx1"/>
              </a:solidFill>
            </a:rPr>
            <a:t>L’analisi del contenuto diviene un </a:t>
          </a:r>
          <a:r>
            <a:rPr lang="it-IT" sz="2400" b="1" kern="1200" smtClean="0">
              <a:solidFill>
                <a:schemeClr val="tx1"/>
              </a:solidFill>
            </a:rPr>
            <a:t>approccio ibrido tra qualità e quantità</a:t>
          </a:r>
          <a:r>
            <a:rPr lang="it-IT" sz="2400" kern="1200" smtClean="0">
              <a:solidFill>
                <a:schemeClr val="tx1"/>
              </a:solidFill>
            </a:rPr>
            <a:t>.</a:t>
          </a:r>
          <a:endParaRPr lang="it-IT" sz="2400" kern="1200" dirty="0">
            <a:solidFill>
              <a:schemeClr val="tx1"/>
            </a:solidFill>
          </a:endParaRPr>
        </a:p>
      </dsp:txBody>
      <dsp:txXfrm>
        <a:off x="550826" y="1397468"/>
        <a:ext cx="3378215" cy="1578625"/>
      </dsp:txXfrm>
    </dsp:sp>
    <dsp:sp modelId="{EF7F5D33-0322-4836-A30D-B0DE6EFEFE47}">
      <dsp:nvSpPr>
        <dsp:cNvPr id="0" name=""/>
        <dsp:cNvSpPr/>
      </dsp:nvSpPr>
      <dsp:spPr>
        <a:xfrm>
          <a:off x="4215158" y="1312068"/>
          <a:ext cx="3549015" cy="174942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400" kern="1200" smtClean="0">
              <a:solidFill>
                <a:schemeClr val="tx1"/>
              </a:solidFill>
            </a:rPr>
            <a:t>Con l’esplosione del web 2.0 nascono:</a:t>
          </a:r>
          <a:endParaRPr lang="it-IT" sz="2400" kern="1200" dirty="0">
            <a:solidFill>
              <a:schemeClr val="tx1"/>
            </a:solidFill>
          </a:endParaRPr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900" kern="1200" smtClean="0">
              <a:solidFill>
                <a:schemeClr val="tx1"/>
              </a:solidFill>
            </a:rPr>
            <a:t>l’</a:t>
          </a:r>
          <a:r>
            <a:rPr lang="it-IT" sz="1900" b="1" kern="1200" smtClean="0">
              <a:solidFill>
                <a:schemeClr val="tx1"/>
              </a:solidFill>
            </a:rPr>
            <a:t>approccio dinamico </a:t>
          </a:r>
          <a:endParaRPr lang="it-IT" sz="1900" b="1" kern="1200" dirty="0">
            <a:solidFill>
              <a:schemeClr val="tx1"/>
            </a:solidFill>
          </a:endParaRPr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900" kern="1200" smtClean="0">
              <a:solidFill>
                <a:schemeClr val="tx1"/>
              </a:solidFill>
            </a:rPr>
            <a:t>l’</a:t>
          </a:r>
          <a:r>
            <a:rPr lang="it-IT" sz="1900" b="1" kern="1200" smtClean="0">
              <a:solidFill>
                <a:schemeClr val="tx1"/>
              </a:solidFill>
            </a:rPr>
            <a:t>approccio relazionale</a:t>
          </a:r>
          <a:endParaRPr lang="it-IT" sz="1900" b="1" kern="1200" dirty="0">
            <a:solidFill>
              <a:schemeClr val="tx1"/>
            </a:solidFill>
          </a:endParaRPr>
        </a:p>
      </dsp:txBody>
      <dsp:txXfrm>
        <a:off x="4300558" y="1397468"/>
        <a:ext cx="3378215" cy="1578625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F89263-33B9-4BA0-AFFD-48F20E5C1DD4}">
      <dsp:nvSpPr>
        <dsp:cNvPr id="0" name=""/>
        <dsp:cNvSpPr/>
      </dsp:nvSpPr>
      <dsp:spPr>
        <a:xfrm>
          <a:off x="7233" y="178747"/>
          <a:ext cx="2161877" cy="245237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smtClean="0">
              <a:solidFill>
                <a:schemeClr val="tx1"/>
              </a:solidFill>
            </a:rPr>
            <a:t>Dati amministrativi</a:t>
          </a:r>
          <a:r>
            <a:rPr lang="it-IT" sz="1400" kern="1200" smtClean="0">
              <a:solidFill>
                <a:schemeClr val="tx1"/>
              </a:solidFill>
            </a:rPr>
            <a:t>: hanno scopi gestionali e sono dati rigidi, non si prestano a ogni uso perché il loro contenuto informativo è scarno, ma sono esaustivi, cioè ricoprono l’intera popolazione di riferimento.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70552" y="242066"/>
        <a:ext cx="2035239" cy="2325741"/>
      </dsp:txXfrm>
    </dsp:sp>
    <dsp:sp modelId="{28C0C5D9-21BA-47DE-8F0B-12347FF3CD76}">
      <dsp:nvSpPr>
        <dsp:cNvPr id="0" name=""/>
        <dsp:cNvSpPr/>
      </dsp:nvSpPr>
      <dsp:spPr>
        <a:xfrm>
          <a:off x="2385298" y="1136864"/>
          <a:ext cx="458317" cy="5361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1400" kern="1200">
            <a:solidFill>
              <a:schemeClr val="tx1"/>
            </a:solidFill>
          </a:endParaRPr>
        </a:p>
      </dsp:txBody>
      <dsp:txXfrm>
        <a:off x="2385298" y="1244093"/>
        <a:ext cx="320822" cy="321687"/>
      </dsp:txXfrm>
    </dsp:sp>
    <dsp:sp modelId="{AE24DF4C-65EC-46C0-B6AA-AF6CE5CCD942}">
      <dsp:nvSpPr>
        <dsp:cNvPr id="0" name=""/>
        <dsp:cNvSpPr/>
      </dsp:nvSpPr>
      <dsp:spPr>
        <a:xfrm>
          <a:off x="3033861" y="178747"/>
          <a:ext cx="2161877" cy="245237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smtClean="0">
              <a:solidFill>
                <a:schemeClr val="tx1"/>
              </a:solidFill>
            </a:rPr>
            <a:t>I censimenti</a:t>
          </a:r>
          <a:r>
            <a:rPr lang="it-IT" sz="1400" kern="1200" smtClean="0">
              <a:solidFill>
                <a:schemeClr val="tx1"/>
              </a:solidFill>
            </a:rPr>
            <a:t>: indagini totali che perseguono sia obiettivi gestionali che conoscitivi.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3097180" y="242066"/>
        <a:ext cx="2035239" cy="2325741"/>
      </dsp:txXfrm>
    </dsp:sp>
    <dsp:sp modelId="{06B69ABF-1821-45DF-AEBA-E33BB18C07E5}">
      <dsp:nvSpPr>
        <dsp:cNvPr id="0" name=""/>
        <dsp:cNvSpPr/>
      </dsp:nvSpPr>
      <dsp:spPr>
        <a:xfrm>
          <a:off x="5411926" y="1136864"/>
          <a:ext cx="458317" cy="5361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1400" kern="1200">
            <a:solidFill>
              <a:schemeClr val="tx1"/>
            </a:solidFill>
          </a:endParaRPr>
        </a:p>
      </dsp:txBody>
      <dsp:txXfrm>
        <a:off x="5411926" y="1244093"/>
        <a:ext cx="320822" cy="321687"/>
      </dsp:txXfrm>
    </dsp:sp>
    <dsp:sp modelId="{EA238563-7DFC-46F3-A7E1-6BBC040410BB}">
      <dsp:nvSpPr>
        <dsp:cNvPr id="0" name=""/>
        <dsp:cNvSpPr/>
      </dsp:nvSpPr>
      <dsp:spPr>
        <a:xfrm>
          <a:off x="6060489" y="178747"/>
          <a:ext cx="2161877" cy="245237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smtClean="0">
              <a:solidFill>
                <a:schemeClr val="tx1"/>
              </a:solidFill>
            </a:rPr>
            <a:t>Le survey</a:t>
          </a:r>
          <a:r>
            <a:rPr lang="it-IT" sz="1400" kern="1200" smtClean="0">
              <a:solidFill>
                <a:schemeClr val="tx1"/>
              </a:solidFill>
            </a:rPr>
            <a:t>: hanno scopi conoscitivi e quindi una maggiore portata informativa che le rende più adatte, </a:t>
          </a:r>
          <a:r>
            <a:rPr lang="it-IT" sz="1400" i="1" kern="1200" smtClean="0">
              <a:solidFill>
                <a:schemeClr val="tx1"/>
              </a:solidFill>
            </a:rPr>
            <a:t>soft</a:t>
          </a:r>
          <a:r>
            <a:rPr lang="it-IT" sz="1400" kern="1200" smtClean="0">
              <a:solidFill>
                <a:schemeClr val="tx1"/>
              </a:solidFill>
            </a:rPr>
            <a:t>, a soddisfare gli obiettivi dei ricercatori sociali. Concetto di non intrusività di secondo livello (Delli Zotti, 2004)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6123808" y="242066"/>
        <a:ext cx="2035239" cy="2325741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7950F2-9223-48E9-82D4-E89CA705CF3A}">
      <dsp:nvSpPr>
        <dsp:cNvPr id="0" name=""/>
        <dsp:cNvSpPr/>
      </dsp:nvSpPr>
      <dsp:spPr>
        <a:xfrm>
          <a:off x="0" y="179639"/>
          <a:ext cx="8229600" cy="813060"/>
        </a:xfrm>
        <a:prstGeom prst="rect">
          <a:avLst/>
        </a:prstGeom>
        <a:solidFill>
          <a:schemeClr val="accent2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200" kern="1200" smtClean="0">
              <a:solidFill>
                <a:schemeClr val="tx1"/>
              </a:solidFill>
            </a:rPr>
            <a:t>Sono quelli presenti </a:t>
          </a:r>
          <a:r>
            <a:rPr lang="it-IT" sz="2200" b="1" kern="1200" smtClean="0">
              <a:solidFill>
                <a:schemeClr val="tx1"/>
              </a:solidFill>
            </a:rPr>
            <a:t>nei registri di enti </a:t>
          </a:r>
          <a:r>
            <a:rPr lang="it-IT" sz="2200" kern="1200" smtClean="0">
              <a:solidFill>
                <a:schemeClr val="tx1"/>
              </a:solidFill>
            </a:rPr>
            <a:t>pubblici (anagrafi comunali) e meno (Telecom, Aci, Camera di Commercio).</a:t>
          </a:r>
          <a:endParaRPr lang="it-IT" sz="2200" kern="1200" dirty="0">
            <a:solidFill>
              <a:schemeClr val="tx1"/>
            </a:solidFill>
          </a:endParaRPr>
        </a:p>
      </dsp:txBody>
      <dsp:txXfrm>
        <a:off x="0" y="179639"/>
        <a:ext cx="8229600" cy="813060"/>
      </dsp:txXfrm>
    </dsp:sp>
    <dsp:sp modelId="{CCC245B9-51E0-42EA-8903-1E39CB118CC8}">
      <dsp:nvSpPr>
        <dsp:cNvPr id="0" name=""/>
        <dsp:cNvSpPr/>
      </dsp:nvSpPr>
      <dsp:spPr>
        <a:xfrm>
          <a:off x="4018" y="1351980"/>
          <a:ext cx="2740521" cy="321640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"/>
                <a:satMod val="10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77000"/>
                <a:satMod val="100000"/>
              </a:schemeClr>
            </a:gs>
            <a:gs pos="81000">
              <a:schemeClr val="accent2">
                <a:hueOff val="0"/>
                <a:satOff val="0"/>
                <a:lumOff val="0"/>
                <a:alphaOff val="0"/>
                <a:tint val="79000"/>
                <a:satMod val="100000"/>
              </a:schemeClr>
            </a:gs>
            <a:gs pos="86000">
              <a:schemeClr val="accent2">
                <a:hueOff val="0"/>
                <a:satOff val="0"/>
                <a:lumOff val="0"/>
                <a:alphaOff val="0"/>
                <a:tint val="73000"/>
                <a:sat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35000"/>
                <a:sat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smtClean="0">
              <a:solidFill>
                <a:schemeClr val="tx1"/>
              </a:solidFill>
            </a:rPr>
            <a:t>Le anagrafi comunali </a:t>
          </a:r>
          <a:r>
            <a:rPr lang="it-IT" sz="1400" kern="1200" smtClean="0">
              <a:solidFill>
                <a:schemeClr val="tx1"/>
              </a:solidFill>
            </a:rPr>
            <a:t>sono fondamentali per la ricerca sociale in quanto consentono: la ricostruzione della struttura della popolazione per singoli e famiglie,  la struttura per età, informazioni su natalità, mortalità e nuzialità, i bilanci demografici, i principali rapporti statistici (tasso di attività, tasso di vecchiaia, di dipendenza), analisi dei bisogni della popolazione, liste di campionamento.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4018" y="1351980"/>
        <a:ext cx="2740521" cy="3216402"/>
      </dsp:txXfrm>
    </dsp:sp>
    <dsp:sp modelId="{ACAB3E81-E898-42F0-BAF9-EF86832231CD}">
      <dsp:nvSpPr>
        <dsp:cNvPr id="0" name=""/>
        <dsp:cNvSpPr/>
      </dsp:nvSpPr>
      <dsp:spPr>
        <a:xfrm>
          <a:off x="2744539" y="1351980"/>
          <a:ext cx="2740521" cy="3216402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"/>
                <a:satMod val="10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77000"/>
                <a:satMod val="100000"/>
              </a:schemeClr>
            </a:gs>
            <a:gs pos="81000">
              <a:schemeClr val="accent3">
                <a:hueOff val="0"/>
                <a:satOff val="0"/>
                <a:lumOff val="0"/>
                <a:alphaOff val="0"/>
                <a:tint val="79000"/>
                <a:satMod val="100000"/>
              </a:schemeClr>
            </a:gs>
            <a:gs pos="86000">
              <a:schemeClr val="accent3">
                <a:hueOff val="0"/>
                <a:satOff val="0"/>
                <a:lumOff val="0"/>
                <a:alphaOff val="0"/>
                <a:tint val="73000"/>
                <a:satMod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35000"/>
                <a:sat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smtClean="0">
              <a:solidFill>
                <a:schemeClr val="tx1"/>
              </a:solidFill>
            </a:rPr>
            <a:t>Gli archivi di Stato </a:t>
          </a:r>
          <a:r>
            <a:rPr lang="it-IT" sz="1400" kern="1200" smtClean="0">
              <a:solidFill>
                <a:schemeClr val="tx1"/>
              </a:solidFill>
            </a:rPr>
            <a:t>hanno il compito della conservazione della memoria storica e amministrativa del nostro Paese. Molto usati in storia, antropologia e scienza politica.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2744539" y="1351980"/>
        <a:ext cx="2740521" cy="3216402"/>
      </dsp:txXfrm>
    </dsp:sp>
    <dsp:sp modelId="{793124B2-7ACD-4F9A-8205-6DEA52B445A3}">
      <dsp:nvSpPr>
        <dsp:cNvPr id="0" name=""/>
        <dsp:cNvSpPr/>
      </dsp:nvSpPr>
      <dsp:spPr>
        <a:xfrm>
          <a:off x="5485060" y="1351980"/>
          <a:ext cx="2740521" cy="3216402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1000"/>
                <a:satMod val="100000"/>
              </a:schemeClr>
            </a:gs>
            <a:gs pos="68000">
              <a:schemeClr val="accent4">
                <a:hueOff val="0"/>
                <a:satOff val="0"/>
                <a:lumOff val="0"/>
                <a:alphaOff val="0"/>
                <a:tint val="77000"/>
                <a:satMod val="100000"/>
              </a:schemeClr>
            </a:gs>
            <a:gs pos="81000">
              <a:schemeClr val="accent4">
                <a:hueOff val="0"/>
                <a:satOff val="0"/>
                <a:lumOff val="0"/>
                <a:alphaOff val="0"/>
                <a:tint val="79000"/>
                <a:satMod val="100000"/>
              </a:schemeClr>
            </a:gs>
            <a:gs pos="86000">
              <a:schemeClr val="accent4">
                <a:hueOff val="0"/>
                <a:satOff val="0"/>
                <a:lumOff val="0"/>
                <a:alphaOff val="0"/>
                <a:tint val="73000"/>
                <a:satMod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35000"/>
                <a:sat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smtClean="0">
              <a:solidFill>
                <a:schemeClr val="tx1"/>
              </a:solidFill>
            </a:rPr>
            <a:t>I social science data archives </a:t>
          </a:r>
          <a:r>
            <a:rPr lang="it-IT" sz="1400" kern="1200" smtClean="0">
              <a:solidFill>
                <a:schemeClr val="tx1"/>
              </a:solidFill>
            </a:rPr>
            <a:t>sono banche dati ovvero sistemi di organizzazione e diffusione delle informazioni attraverso supporti informatici che contengono dati organizzati in forma matriciale (il più grande è antico in Michigan, a seguire Colonia in Germania, Essex in Inghilterra, fino all’Italia con l’Archivio Dati e Programmi per le Scienze Sociali, Adpss-sociodata, di Milano-Bicocca).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5485060" y="1351980"/>
        <a:ext cx="2740521" cy="3216402"/>
      </dsp:txXfrm>
    </dsp:sp>
    <dsp:sp modelId="{1595DFBB-7A91-404E-9445-70A9F65E955A}">
      <dsp:nvSpPr>
        <dsp:cNvPr id="0" name=""/>
        <dsp:cNvSpPr/>
      </dsp:nvSpPr>
      <dsp:spPr>
        <a:xfrm>
          <a:off x="0" y="4568382"/>
          <a:ext cx="8229600" cy="357378"/>
        </a:xfrm>
        <a:prstGeom prst="rect">
          <a:avLst/>
        </a:prstGeom>
        <a:solidFill>
          <a:schemeClr val="accent2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ECEB6F-2D57-4061-82A2-90E95E1D2CA6}">
      <dsp:nvSpPr>
        <dsp:cNvPr id="0" name=""/>
        <dsp:cNvSpPr/>
      </dsp:nvSpPr>
      <dsp:spPr>
        <a:xfrm rot="5400000">
          <a:off x="4742770" y="-1566721"/>
          <a:ext cx="1706714" cy="5266944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600" kern="1200" smtClean="0">
              <a:solidFill>
                <a:schemeClr val="tx1"/>
              </a:solidFill>
            </a:rPr>
            <a:t>analizzare e descrivere gli aspetti strutturali dell’intera popolazione;</a:t>
          </a:r>
          <a:endParaRPr lang="it-IT" sz="1600" kern="1200">
            <a:solidFill>
              <a:schemeClr val="tx1"/>
            </a:solidFill>
          </a:endParaRP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600" kern="1200" smtClean="0">
              <a:solidFill>
                <a:schemeClr val="tx1"/>
              </a:solidFill>
            </a:rPr>
            <a:t>consentono comparazioni spazio temporali,</a:t>
          </a:r>
          <a:endParaRPr lang="it-IT" sz="1600" kern="1200">
            <a:solidFill>
              <a:schemeClr val="tx1"/>
            </a:solidFill>
          </a:endParaRPr>
        </a:p>
      </dsp:txBody>
      <dsp:txXfrm rot="-5400000">
        <a:off x="2962656" y="296708"/>
        <a:ext cx="5183629" cy="1540084"/>
      </dsp:txXfrm>
    </dsp:sp>
    <dsp:sp modelId="{E0C3AD14-22D4-4AED-93B0-BF2DF61C2A4F}">
      <dsp:nvSpPr>
        <dsp:cNvPr id="0" name=""/>
        <dsp:cNvSpPr/>
      </dsp:nvSpPr>
      <dsp:spPr>
        <a:xfrm>
          <a:off x="10323" y="20213"/>
          <a:ext cx="2962656" cy="213339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lvl="0" algn="ctr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3900" b="1" kern="1200" smtClean="0">
              <a:solidFill>
                <a:schemeClr val="tx1"/>
              </a:solidFill>
            </a:rPr>
            <a:t>Vantaggi:</a:t>
          </a:r>
          <a:endParaRPr lang="it-IT" sz="3900" b="1" kern="1200">
            <a:solidFill>
              <a:schemeClr val="tx1"/>
            </a:solidFill>
          </a:endParaRPr>
        </a:p>
      </dsp:txBody>
      <dsp:txXfrm>
        <a:off x="114467" y="124357"/>
        <a:ext cx="2754368" cy="1925105"/>
      </dsp:txXfrm>
    </dsp:sp>
    <dsp:sp modelId="{50E59596-375F-4F90-8BCB-CB5A29DAB9C2}">
      <dsp:nvSpPr>
        <dsp:cNvPr id="0" name=""/>
        <dsp:cNvSpPr/>
      </dsp:nvSpPr>
      <dsp:spPr>
        <a:xfrm rot="5400000">
          <a:off x="4742770" y="673340"/>
          <a:ext cx="1706714" cy="5266944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600" kern="1200" smtClean="0">
              <a:solidFill>
                <a:schemeClr val="tx1"/>
              </a:solidFill>
            </a:rPr>
            <a:t>il ricorso a questi dati è hard, rigido e complicato,</a:t>
          </a:r>
          <a:endParaRPr lang="it-IT" sz="1600" kern="1200">
            <a:solidFill>
              <a:schemeClr val="tx1"/>
            </a:solidFill>
          </a:endParaRP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600" kern="1200" smtClean="0">
              <a:solidFill>
                <a:schemeClr val="tx1"/>
              </a:solidFill>
            </a:rPr>
            <a:t>essendo raccolti per altre finalità, questi dati possono non soddisfare completamente le esigenze del ricercatore,</a:t>
          </a:r>
          <a:endParaRPr lang="it-IT" sz="1600" kern="1200">
            <a:solidFill>
              <a:schemeClr val="tx1"/>
            </a:solidFill>
          </a:endParaRP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600" kern="1200" smtClean="0">
              <a:solidFill>
                <a:schemeClr val="tx1"/>
              </a:solidFill>
            </a:rPr>
            <a:t>eventuali problematiche di accesso.</a:t>
          </a:r>
          <a:endParaRPr lang="it-IT" sz="1600" kern="1200">
            <a:solidFill>
              <a:schemeClr val="tx1"/>
            </a:solidFill>
          </a:endParaRPr>
        </a:p>
      </dsp:txBody>
      <dsp:txXfrm rot="-5400000">
        <a:off x="2962656" y="2536770"/>
        <a:ext cx="5183629" cy="1540084"/>
      </dsp:txXfrm>
    </dsp:sp>
    <dsp:sp modelId="{74B0BD5D-115F-4586-A62F-EF7C3C5D37E2}">
      <dsp:nvSpPr>
        <dsp:cNvPr id="0" name=""/>
        <dsp:cNvSpPr/>
      </dsp:nvSpPr>
      <dsp:spPr>
        <a:xfrm>
          <a:off x="10323" y="2240169"/>
          <a:ext cx="2962656" cy="2133393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lvl="0" algn="ctr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3900" b="1" kern="1200" smtClean="0">
              <a:solidFill>
                <a:schemeClr val="tx1"/>
              </a:solidFill>
            </a:rPr>
            <a:t>Limiti:</a:t>
          </a:r>
          <a:endParaRPr lang="it-IT" sz="3900" b="1" kern="1200">
            <a:solidFill>
              <a:schemeClr val="tx1"/>
            </a:solidFill>
          </a:endParaRPr>
        </a:p>
      </dsp:txBody>
      <dsp:txXfrm>
        <a:off x="114467" y="2344313"/>
        <a:ext cx="2754368" cy="1925105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53EB7A-C9B6-4AAA-9600-8E778DF30EE3}">
      <dsp:nvSpPr>
        <dsp:cNvPr id="0" name=""/>
        <dsp:cNvSpPr/>
      </dsp:nvSpPr>
      <dsp:spPr>
        <a:xfrm>
          <a:off x="0" y="116197"/>
          <a:ext cx="8856984" cy="50368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100" b="1" kern="1200" smtClean="0">
              <a:solidFill>
                <a:schemeClr val="tx1"/>
              </a:solidFill>
            </a:rPr>
            <a:t>Il Censimento della Popolazione e delle Abitazioni </a:t>
          </a:r>
          <a:endParaRPr lang="it-IT" sz="2100" b="1" kern="1200" dirty="0">
            <a:solidFill>
              <a:schemeClr val="tx1"/>
            </a:solidFill>
          </a:endParaRPr>
        </a:p>
      </dsp:txBody>
      <dsp:txXfrm>
        <a:off x="24588" y="140785"/>
        <a:ext cx="8807808" cy="454509"/>
      </dsp:txXfrm>
    </dsp:sp>
    <dsp:sp modelId="{54CF003C-5839-4F24-BFFB-E67A85219928}">
      <dsp:nvSpPr>
        <dsp:cNvPr id="0" name=""/>
        <dsp:cNvSpPr/>
      </dsp:nvSpPr>
      <dsp:spPr>
        <a:xfrm>
          <a:off x="0" y="619882"/>
          <a:ext cx="8856984" cy="247779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1209" tIns="26670" rIns="149352" bIns="26670" numCol="1" spcCol="1270" anchor="t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600" kern="1200" smtClean="0">
              <a:solidFill>
                <a:schemeClr val="tx1"/>
              </a:solidFill>
            </a:rPr>
            <a:t>è una rilevazione statistica che ha come </a:t>
          </a:r>
          <a:r>
            <a:rPr lang="it-IT" sz="1600" b="1" kern="1200" smtClean="0">
              <a:solidFill>
                <a:schemeClr val="tx1"/>
              </a:solidFill>
            </a:rPr>
            <a:t>obiettivo il conteggio di tutta la popolazione residente sul territorio italiano</a:t>
          </a:r>
          <a:r>
            <a:rPr lang="it-IT" sz="1600" kern="1200" smtClean="0">
              <a:solidFill>
                <a:schemeClr val="tx1"/>
              </a:solidFill>
            </a:rPr>
            <a:t>; insieme al Censimento dell’Agricoltura e al Censimento dell’Industria e dei Servizi rappresenta l’attività di raccolta pubblica di dati più onerosa e complessa della statistica ufficiale. </a:t>
          </a:r>
          <a:endParaRPr lang="it-IT" sz="1600" kern="1200" dirty="0">
            <a:solidFill>
              <a:schemeClr val="tx1"/>
            </a:solidFill>
          </a:endParaRP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600" kern="1200" smtClean="0">
              <a:solidFill>
                <a:schemeClr val="tx1"/>
              </a:solidFill>
            </a:rPr>
            <a:t>Fornisce informazioni a un </a:t>
          </a:r>
          <a:r>
            <a:rPr lang="it-IT" sz="1600" b="1" kern="1200" smtClean="0">
              <a:solidFill>
                <a:schemeClr val="tx1"/>
              </a:solidFill>
            </a:rPr>
            <a:t>elevato dettaglio territoriale </a:t>
          </a:r>
          <a:r>
            <a:rPr lang="it-IT" sz="1600" kern="1200" smtClean="0">
              <a:solidFill>
                <a:schemeClr val="tx1"/>
              </a:solidFill>
            </a:rPr>
            <a:t>sulle principali caratteristiche socio-demografiche della popolazione residente e sulle caratteristiche del patrimonio abitativo.</a:t>
          </a:r>
          <a:endParaRPr lang="it-IT" sz="1600" kern="1200" dirty="0">
            <a:solidFill>
              <a:schemeClr val="tx1"/>
            </a:solidFill>
          </a:endParaRP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600" kern="1200" smtClean="0">
              <a:solidFill>
                <a:schemeClr val="tx1"/>
              </a:solidFill>
            </a:rPr>
            <a:t>È </a:t>
          </a:r>
          <a:r>
            <a:rPr lang="it-IT" sz="1600" b="1" kern="1200" smtClean="0">
              <a:solidFill>
                <a:schemeClr val="tx1"/>
              </a:solidFill>
            </a:rPr>
            <a:t>utile a tutti i livelli di governo </a:t>
          </a:r>
          <a:r>
            <a:rPr lang="it-IT" sz="1600" kern="1200" smtClean="0">
              <a:solidFill>
                <a:schemeClr val="tx1"/>
              </a:solidFill>
            </a:rPr>
            <a:t>nella presa di decisioni ma anche a tutti gli enti che necessitino di fare indagini conoscitive e programmazione.</a:t>
          </a:r>
          <a:endParaRPr lang="it-IT" sz="1600" kern="1200" dirty="0">
            <a:solidFill>
              <a:schemeClr val="tx1"/>
            </a:solidFill>
          </a:endParaRP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600" kern="1200" smtClean="0">
              <a:solidFill>
                <a:schemeClr val="tx1"/>
              </a:solidFill>
            </a:rPr>
            <a:t>Il primo fu realizzato nel 1861, l’ultimo, il </a:t>
          </a:r>
          <a:r>
            <a:rPr lang="it-IT" sz="1600" b="1" kern="1200" smtClean="0">
              <a:solidFill>
                <a:schemeClr val="tx1"/>
              </a:solidFill>
            </a:rPr>
            <a:t>15°</a:t>
          </a:r>
          <a:r>
            <a:rPr lang="it-IT" sz="1600" kern="1200" smtClean="0">
              <a:solidFill>
                <a:schemeClr val="tx1"/>
              </a:solidFill>
            </a:rPr>
            <a:t>, nel 2011, con cadenza decennale.</a:t>
          </a:r>
          <a:endParaRPr lang="it-IT" sz="1600" kern="1200" dirty="0">
            <a:solidFill>
              <a:schemeClr val="tx1"/>
            </a:solidFill>
          </a:endParaRPr>
        </a:p>
      </dsp:txBody>
      <dsp:txXfrm>
        <a:off x="0" y="619882"/>
        <a:ext cx="8856984" cy="2477790"/>
      </dsp:txXfrm>
    </dsp:sp>
    <dsp:sp modelId="{E5B5456E-8D54-4DF0-B0F1-A50B6908A9AB}">
      <dsp:nvSpPr>
        <dsp:cNvPr id="0" name=""/>
        <dsp:cNvSpPr/>
      </dsp:nvSpPr>
      <dsp:spPr>
        <a:xfrm>
          <a:off x="0" y="3097672"/>
          <a:ext cx="8856984" cy="50368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100" b="1" kern="1200" smtClean="0">
              <a:solidFill>
                <a:schemeClr val="tx1"/>
              </a:solidFill>
            </a:rPr>
            <a:t>Vantaggi: </a:t>
          </a:r>
          <a:endParaRPr lang="it-IT" sz="2100" b="1" kern="1200">
            <a:solidFill>
              <a:schemeClr val="tx1"/>
            </a:solidFill>
          </a:endParaRPr>
        </a:p>
      </dsp:txBody>
      <dsp:txXfrm>
        <a:off x="24588" y="3122260"/>
        <a:ext cx="8807808" cy="454509"/>
      </dsp:txXfrm>
    </dsp:sp>
    <dsp:sp modelId="{FC167C39-42A3-4600-A475-3183C72B99E2}">
      <dsp:nvSpPr>
        <dsp:cNvPr id="0" name=""/>
        <dsp:cNvSpPr/>
      </dsp:nvSpPr>
      <dsp:spPr>
        <a:xfrm>
          <a:off x="0" y="3601357"/>
          <a:ext cx="8856984" cy="34776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1209" tIns="26670" rIns="149352" bIns="26670" numCol="1" spcCol="1270" anchor="t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600" kern="1200" smtClean="0">
              <a:solidFill>
                <a:schemeClr val="tx1"/>
              </a:solidFill>
            </a:rPr>
            <a:t>esaustività, aggiornamento delle liste della popolazione.</a:t>
          </a:r>
          <a:endParaRPr lang="it-IT" sz="1600" kern="1200">
            <a:solidFill>
              <a:schemeClr val="tx1"/>
            </a:solidFill>
          </a:endParaRPr>
        </a:p>
      </dsp:txBody>
      <dsp:txXfrm>
        <a:off x="0" y="3601357"/>
        <a:ext cx="8856984" cy="347760"/>
      </dsp:txXfrm>
    </dsp:sp>
    <dsp:sp modelId="{3ADFC416-66FA-412A-951C-9996E3C8736A}">
      <dsp:nvSpPr>
        <dsp:cNvPr id="0" name=""/>
        <dsp:cNvSpPr/>
      </dsp:nvSpPr>
      <dsp:spPr>
        <a:xfrm>
          <a:off x="0" y="3949117"/>
          <a:ext cx="8856984" cy="50368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100" b="1" kern="1200" smtClean="0">
              <a:solidFill>
                <a:schemeClr val="tx1"/>
              </a:solidFill>
            </a:rPr>
            <a:t>Svantaggi: </a:t>
          </a:r>
          <a:endParaRPr lang="it-IT" sz="2100" b="1" kern="1200">
            <a:solidFill>
              <a:schemeClr val="tx1"/>
            </a:solidFill>
          </a:endParaRPr>
        </a:p>
      </dsp:txBody>
      <dsp:txXfrm>
        <a:off x="24588" y="3973705"/>
        <a:ext cx="8807808" cy="454509"/>
      </dsp:txXfrm>
    </dsp:sp>
    <dsp:sp modelId="{A0B343BE-1C0F-4E10-BA82-2B38A3D9AB94}">
      <dsp:nvSpPr>
        <dsp:cNvPr id="0" name=""/>
        <dsp:cNvSpPr/>
      </dsp:nvSpPr>
      <dsp:spPr>
        <a:xfrm>
          <a:off x="0" y="4452802"/>
          <a:ext cx="8856984" cy="34776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1209" tIns="26670" rIns="149352" bIns="26670" numCol="1" spcCol="1270" anchor="t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600" kern="1200" smtClean="0">
              <a:solidFill>
                <a:schemeClr val="tx1"/>
              </a:solidFill>
            </a:rPr>
            <a:t>costi, tempi di rilevazione, tempi di diffusione dei risultati.</a:t>
          </a:r>
          <a:endParaRPr lang="it-IT" sz="1600" kern="1200">
            <a:solidFill>
              <a:schemeClr val="tx1"/>
            </a:solidFill>
          </a:endParaRPr>
        </a:p>
      </dsp:txBody>
      <dsp:txXfrm>
        <a:off x="0" y="4452802"/>
        <a:ext cx="8856984" cy="347760"/>
      </dsp:txXfrm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691438-4F94-43C1-848E-83B36BE0C057}">
      <dsp:nvSpPr>
        <dsp:cNvPr id="0" name=""/>
        <dsp:cNvSpPr/>
      </dsp:nvSpPr>
      <dsp:spPr>
        <a:xfrm rot="5400000">
          <a:off x="4651370" y="-1686685"/>
          <a:ext cx="1889515" cy="5266944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600" kern="1200" smtClean="0">
              <a:solidFill>
                <a:schemeClr val="tx1"/>
              </a:solidFill>
            </a:rPr>
            <a:t>fornisce dati su forma giuridica, struttura organizzativa, tipo di assetto sociale, dimensione economica e settori di attività delle imprese </a:t>
          </a:r>
          <a:r>
            <a:rPr lang="it-IT" sz="1600" i="1" kern="1200" smtClean="0">
              <a:solidFill>
                <a:schemeClr val="tx1"/>
              </a:solidFill>
            </a:rPr>
            <a:t>non-profit</a:t>
          </a:r>
          <a:r>
            <a:rPr lang="it-IT" sz="1600" kern="1200" smtClean="0">
              <a:solidFill>
                <a:schemeClr val="tx1"/>
              </a:solidFill>
            </a:rPr>
            <a:t>, sempre più consistente dati i cambiamenti amministrativi e gli affidamenti a queste di aree dell’assistenza sociale.</a:t>
          </a:r>
          <a:endParaRPr lang="it-IT" sz="1600" kern="1200" dirty="0">
            <a:solidFill>
              <a:schemeClr val="tx1"/>
            </a:solidFill>
          </a:endParaRPr>
        </a:p>
      </dsp:txBody>
      <dsp:txXfrm rot="-5400000">
        <a:off x="2962656" y="94268"/>
        <a:ext cx="5174705" cy="1705037"/>
      </dsp:txXfrm>
    </dsp:sp>
    <dsp:sp modelId="{BC45D32C-A8A2-40B0-9873-951CCE24A6B9}">
      <dsp:nvSpPr>
        <dsp:cNvPr id="0" name=""/>
        <dsp:cNvSpPr/>
      </dsp:nvSpPr>
      <dsp:spPr>
        <a:xfrm>
          <a:off x="0" y="49101"/>
          <a:ext cx="2962656" cy="179537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000" b="1" kern="1200" smtClean="0">
              <a:solidFill>
                <a:schemeClr val="tx1"/>
              </a:solidFill>
            </a:rPr>
            <a:t>Censimento delle istituzioni no profit: </a:t>
          </a:r>
          <a:endParaRPr lang="it-IT" sz="2000" b="1" kern="1200">
            <a:solidFill>
              <a:schemeClr val="tx1"/>
            </a:solidFill>
          </a:endParaRPr>
        </a:p>
      </dsp:txBody>
      <dsp:txXfrm>
        <a:off x="87643" y="136744"/>
        <a:ext cx="2787370" cy="1620084"/>
      </dsp:txXfrm>
    </dsp:sp>
    <dsp:sp modelId="{463E1410-495D-472C-AF49-030DBA543D06}">
      <dsp:nvSpPr>
        <dsp:cNvPr id="0" name=""/>
        <dsp:cNvSpPr/>
      </dsp:nvSpPr>
      <dsp:spPr>
        <a:xfrm rot="5400000">
          <a:off x="4651370" y="557114"/>
          <a:ext cx="1889515" cy="5266944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600" kern="1200" smtClean="0">
              <a:solidFill>
                <a:schemeClr val="tx1"/>
              </a:solidFill>
            </a:rPr>
            <a:t>l’unità di rilevazione è costituita da territori e le informazioni raccolte sono articolate in sette aree di utenza dei servizi: famiglia e minori, disabili, dipendenze, anziani, immigrati, disagio adulti, multiutenza.</a:t>
          </a:r>
          <a:endParaRPr lang="it-IT" sz="1600" kern="1200">
            <a:solidFill>
              <a:schemeClr val="tx1"/>
            </a:solidFill>
          </a:endParaRPr>
        </a:p>
      </dsp:txBody>
      <dsp:txXfrm rot="-5400000">
        <a:off x="2962656" y="2338068"/>
        <a:ext cx="5174705" cy="1705037"/>
      </dsp:txXfrm>
    </dsp:sp>
    <dsp:sp modelId="{0B58F6DC-F515-45F6-9876-B255EB916D28}">
      <dsp:nvSpPr>
        <dsp:cNvPr id="0" name=""/>
        <dsp:cNvSpPr/>
      </dsp:nvSpPr>
      <dsp:spPr>
        <a:xfrm>
          <a:off x="0" y="2009639"/>
          <a:ext cx="2962656" cy="236189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000" b="1" kern="1200" smtClean="0">
              <a:solidFill>
                <a:schemeClr val="tx1"/>
              </a:solidFill>
            </a:rPr>
            <a:t>Indagine censuaria sugli interventi e i servizi sociali dei Comuni singoli e sulla spesa sostenuta dai Comuni per i servizi: </a:t>
          </a:r>
          <a:endParaRPr lang="it-IT" sz="2000" b="1" kern="1200">
            <a:solidFill>
              <a:schemeClr val="tx1"/>
            </a:solidFill>
          </a:endParaRPr>
        </a:p>
      </dsp:txBody>
      <dsp:txXfrm>
        <a:off x="115298" y="2124937"/>
        <a:ext cx="2732060" cy="2131298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96B079-67D3-4506-80D4-2F304C9362A6}">
      <dsp:nvSpPr>
        <dsp:cNvPr id="0" name=""/>
        <dsp:cNvSpPr/>
      </dsp:nvSpPr>
      <dsp:spPr>
        <a:xfrm>
          <a:off x="4472" y="369703"/>
          <a:ext cx="3021472" cy="424936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kern="1200" smtClean="0">
              <a:solidFill>
                <a:schemeClr val="tx1"/>
              </a:solidFill>
            </a:rPr>
            <a:t>Tra le</a:t>
          </a:r>
          <a:r>
            <a:rPr lang="it-IT" sz="1400" b="1" kern="1200" smtClean="0">
              <a:solidFill>
                <a:schemeClr val="tx1"/>
              </a:solidFill>
            </a:rPr>
            <a:t> tecniche non intrusive </a:t>
          </a:r>
          <a:r>
            <a:rPr lang="it-IT" sz="1400" kern="1200" smtClean="0">
              <a:solidFill>
                <a:schemeClr val="tx1"/>
              </a:solidFill>
            </a:rPr>
            <a:t>rientrano</a:t>
          </a:r>
          <a:r>
            <a:rPr lang="it-IT" sz="1400" b="1" kern="1200" smtClean="0">
              <a:solidFill>
                <a:schemeClr val="tx1"/>
              </a:solidFill>
            </a:rPr>
            <a:t> le inchieste campionarie </a:t>
          </a:r>
          <a:r>
            <a:rPr lang="it-IT" sz="1400" kern="1200" smtClean="0">
              <a:solidFill>
                <a:schemeClr val="tx1"/>
              </a:solidFill>
            </a:rPr>
            <a:t>realizzate dagli </a:t>
          </a:r>
          <a:r>
            <a:rPr lang="it-IT" sz="1400" b="1" kern="1200" smtClean="0">
              <a:solidFill>
                <a:schemeClr val="tx1"/>
              </a:solidFill>
            </a:rPr>
            <a:t>enti pubblici </a:t>
          </a:r>
          <a:r>
            <a:rPr lang="it-IT" sz="1400" kern="1200" smtClean="0">
              <a:solidFill>
                <a:schemeClr val="tx1"/>
              </a:solidFill>
            </a:rPr>
            <a:t>i cui dati godono di una </a:t>
          </a:r>
          <a:r>
            <a:rPr lang="it-IT" sz="1400" b="1" kern="1200" smtClean="0">
              <a:solidFill>
                <a:schemeClr val="tx1"/>
              </a:solidFill>
            </a:rPr>
            <a:t>non intrusività di secondo livello </a:t>
          </a:r>
          <a:r>
            <a:rPr lang="it-IT" sz="1400" kern="1200" smtClean="0">
              <a:solidFill>
                <a:schemeClr val="tx1"/>
              </a:solidFill>
            </a:rPr>
            <a:t>in quanto il ricercatore che li utilizza è rimosso dall’insieme delle interazioni e degli eventi che li hanno prodotti, i materiali preesistono, e il problema della reattività si colloca alla fonte, al momento in cui il dato viene raccolto attraverso l’interrogazione diretta dei soggetti. 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92968" y="458199"/>
        <a:ext cx="2844480" cy="4072368"/>
      </dsp:txXfrm>
    </dsp:sp>
    <dsp:sp modelId="{53FE64EA-02E6-4DCF-B33B-344E8A12396C}">
      <dsp:nvSpPr>
        <dsp:cNvPr id="0" name=""/>
        <dsp:cNvSpPr/>
      </dsp:nvSpPr>
      <dsp:spPr>
        <a:xfrm>
          <a:off x="3228893" y="2242728"/>
          <a:ext cx="430250" cy="503311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2100" kern="1200">
            <a:solidFill>
              <a:schemeClr val="tx1"/>
            </a:solidFill>
          </a:endParaRPr>
        </a:p>
      </dsp:txBody>
      <dsp:txXfrm>
        <a:off x="3228893" y="2343390"/>
        <a:ext cx="301175" cy="301987"/>
      </dsp:txXfrm>
    </dsp:sp>
    <dsp:sp modelId="{E8B8A6F7-7F67-4704-A7D7-91634BAB9D9A}">
      <dsp:nvSpPr>
        <dsp:cNvPr id="0" name=""/>
        <dsp:cNvSpPr/>
      </dsp:nvSpPr>
      <dsp:spPr>
        <a:xfrm>
          <a:off x="3837738" y="369703"/>
          <a:ext cx="2029482" cy="424936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smtClean="0">
              <a:solidFill>
                <a:schemeClr val="tx1"/>
              </a:solidFill>
            </a:rPr>
            <a:t>Elemento di differenza</a:t>
          </a:r>
          <a:r>
            <a:rPr lang="it-IT" sz="1400" kern="1200" smtClean="0">
              <a:solidFill>
                <a:schemeClr val="tx1"/>
              </a:solidFill>
            </a:rPr>
            <a:t> di alcuni specifici tipi di survey con le inchieste campionarie è l’avere come </a:t>
          </a:r>
          <a:r>
            <a:rPr lang="it-IT" sz="1400" b="1" kern="1200" smtClean="0">
              <a:solidFill>
                <a:schemeClr val="tx1"/>
              </a:solidFill>
            </a:rPr>
            <a:t>unità d’analisi il territorio </a:t>
          </a:r>
          <a:r>
            <a:rPr lang="it-IT" sz="1400" kern="1200" smtClean="0">
              <a:solidFill>
                <a:schemeClr val="tx1"/>
              </a:solidFill>
            </a:rPr>
            <a:t>(nazioni, regioni, province, comuni ecc.) </a:t>
          </a:r>
          <a:r>
            <a:rPr lang="it-IT" sz="1400" b="1" kern="1200" smtClean="0">
              <a:solidFill>
                <a:schemeClr val="tx1"/>
              </a:solidFill>
            </a:rPr>
            <a:t>piuttosto che l’individuo, l’unità di rilevamento e di analisi non coincidono</a:t>
          </a:r>
          <a:r>
            <a:rPr lang="it-IT" sz="1400" kern="1200" smtClean="0">
              <a:solidFill>
                <a:schemeClr val="tx1"/>
              </a:solidFill>
            </a:rPr>
            <a:t>.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3897179" y="429144"/>
        <a:ext cx="1910600" cy="4130478"/>
      </dsp:txXfrm>
    </dsp:sp>
    <dsp:sp modelId="{2AC4966F-7305-43D1-8D48-70B2396C4ED9}">
      <dsp:nvSpPr>
        <dsp:cNvPr id="0" name=""/>
        <dsp:cNvSpPr/>
      </dsp:nvSpPr>
      <dsp:spPr>
        <a:xfrm>
          <a:off x="6070168" y="2242728"/>
          <a:ext cx="430250" cy="503311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2100" kern="1200">
            <a:solidFill>
              <a:schemeClr val="tx1"/>
            </a:solidFill>
          </a:endParaRPr>
        </a:p>
      </dsp:txBody>
      <dsp:txXfrm>
        <a:off x="6070168" y="2343390"/>
        <a:ext cx="301175" cy="301987"/>
      </dsp:txXfrm>
    </dsp:sp>
    <dsp:sp modelId="{1167CF77-6AC1-4297-B966-BB8DA5A313FE}">
      <dsp:nvSpPr>
        <dsp:cNvPr id="0" name=""/>
        <dsp:cNvSpPr/>
      </dsp:nvSpPr>
      <dsp:spPr>
        <a:xfrm>
          <a:off x="6679013" y="369703"/>
          <a:ext cx="2029482" cy="424936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400" b="1" kern="1200" smtClean="0">
              <a:solidFill>
                <a:schemeClr val="tx1"/>
              </a:solidFill>
            </a:rPr>
            <a:t>Vantaggio</a:t>
          </a:r>
          <a:r>
            <a:rPr lang="it-IT" sz="1400" kern="1200" smtClean="0">
              <a:solidFill>
                <a:schemeClr val="tx1"/>
              </a:solidFill>
            </a:rPr>
            <a:t>: l’analisi diacronica o analisi delle serie temporali, che permette al ricercatore di seguire l’evoluzione di un fenomeno per archi temporali anche molto lunghi.</a:t>
          </a:r>
          <a:endParaRPr lang="it-IT" sz="1400" kern="1200" dirty="0">
            <a:solidFill>
              <a:schemeClr val="tx1"/>
            </a:solidFill>
          </a:endParaRPr>
        </a:p>
      </dsp:txBody>
      <dsp:txXfrm>
        <a:off x="6738454" y="429144"/>
        <a:ext cx="1910600" cy="4130478"/>
      </dsp:txXfrm>
    </dsp:sp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9834F8-820B-4C3D-A4EA-B029054E5EDF}">
      <dsp:nvSpPr>
        <dsp:cNvPr id="0" name=""/>
        <dsp:cNvSpPr/>
      </dsp:nvSpPr>
      <dsp:spPr>
        <a:xfrm>
          <a:off x="865427" y="597"/>
          <a:ext cx="7159447" cy="195813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kern="1200" smtClean="0">
              <a:solidFill>
                <a:schemeClr val="tx1"/>
              </a:solidFill>
            </a:rPr>
            <a:t>I sistemi informativi rappresentano dei «</a:t>
          </a:r>
          <a:r>
            <a:rPr lang="it-IT" sz="1800" b="1" kern="1200" smtClean="0">
              <a:solidFill>
                <a:schemeClr val="tx1"/>
              </a:solidFill>
            </a:rPr>
            <a:t>giacimenti informativi</a:t>
          </a:r>
          <a:r>
            <a:rPr lang="it-IT" sz="1800" kern="1200" smtClean="0">
              <a:solidFill>
                <a:schemeClr val="tx1"/>
              </a:solidFill>
            </a:rPr>
            <a:t>» alimentati da più fonti (elaborazione di dati amministrativi, archivi e </a:t>
          </a:r>
          <a:r>
            <a:rPr lang="it-IT" sz="1800" i="1" kern="1200" smtClean="0">
              <a:solidFill>
                <a:schemeClr val="tx1"/>
              </a:solidFill>
            </a:rPr>
            <a:t>survey</a:t>
          </a:r>
          <a:r>
            <a:rPr lang="it-IT" sz="1800" kern="1200" smtClean="0">
              <a:solidFill>
                <a:schemeClr val="tx1"/>
              </a:solidFill>
            </a:rPr>
            <a:t>), </a:t>
          </a:r>
          <a:r>
            <a:rPr lang="it-IT" sz="1800" b="1" kern="1200" smtClean="0">
              <a:solidFill>
                <a:schemeClr val="tx1"/>
              </a:solidFill>
            </a:rPr>
            <a:t>utilizzabili non singolarmente, ma in modo interagente e integrato</a:t>
          </a:r>
          <a:r>
            <a:rPr lang="it-IT" sz="1800" kern="1200" smtClean="0">
              <a:solidFill>
                <a:schemeClr val="tx1"/>
              </a:solidFill>
            </a:rPr>
            <a:t>. Sono una nuova architettura nella circolazione dei dati e nascono in virtù dei nuovi bisogni conoscitivi, e con l’ausilio di internet e delle nuove tecnologie.</a:t>
          </a:r>
          <a:endParaRPr lang="it-IT" sz="1800" kern="1200" dirty="0">
            <a:solidFill>
              <a:schemeClr val="tx1"/>
            </a:solidFill>
          </a:endParaRPr>
        </a:p>
      </dsp:txBody>
      <dsp:txXfrm>
        <a:off x="922779" y="57949"/>
        <a:ext cx="7044743" cy="1843435"/>
      </dsp:txXfrm>
    </dsp:sp>
    <dsp:sp modelId="{16BECA2A-5568-44AA-906A-F46E9D0DA95B}">
      <dsp:nvSpPr>
        <dsp:cNvPr id="0" name=""/>
        <dsp:cNvSpPr/>
      </dsp:nvSpPr>
      <dsp:spPr>
        <a:xfrm rot="5400000">
          <a:off x="4078000" y="2007690"/>
          <a:ext cx="734302" cy="8811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1400" kern="1200">
            <a:solidFill>
              <a:schemeClr val="tx1"/>
            </a:solidFill>
          </a:endParaRPr>
        </a:p>
      </dsp:txBody>
      <dsp:txXfrm rot="-5400000">
        <a:off x="4180803" y="2081120"/>
        <a:ext cx="528698" cy="514011"/>
      </dsp:txXfrm>
    </dsp:sp>
    <dsp:sp modelId="{4B20A791-6A57-48C6-A205-D1173D2E0A47}">
      <dsp:nvSpPr>
        <dsp:cNvPr id="0" name=""/>
        <dsp:cNvSpPr/>
      </dsp:nvSpPr>
      <dsp:spPr>
        <a:xfrm>
          <a:off x="865427" y="2937806"/>
          <a:ext cx="7159447" cy="195813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kern="1200" smtClean="0">
              <a:solidFill>
                <a:schemeClr val="tx1"/>
              </a:solidFill>
            </a:rPr>
            <a:t>L’</a:t>
          </a:r>
          <a:r>
            <a:rPr lang="it-IT" sz="1800" b="1" kern="1200" smtClean="0">
              <a:solidFill>
                <a:schemeClr val="tx1"/>
              </a:solidFill>
            </a:rPr>
            <a:t>Istat</a:t>
          </a:r>
          <a:r>
            <a:rPr lang="it-IT" sz="1800" kern="1200" smtClean="0">
              <a:solidFill>
                <a:schemeClr val="tx1"/>
              </a:solidFill>
            </a:rPr>
            <a:t> ha realizzato un numero consistente di sistemi informativi integrati che coprono le principali tematiche demografiche e sociali direttamente disponibili su internet e quindi accessibili a tutti. Tra i tanti il sistema informativo sulla disabilità.</a:t>
          </a:r>
          <a:endParaRPr lang="it-IT" sz="1800" kern="1200" dirty="0">
            <a:solidFill>
              <a:schemeClr val="tx1"/>
            </a:solidFill>
          </a:endParaRPr>
        </a:p>
      </dsp:txBody>
      <dsp:txXfrm>
        <a:off x="922779" y="2995158"/>
        <a:ext cx="7044743" cy="1843435"/>
      </dsp:txXfrm>
    </dsp:sp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487EC4-DEB6-4791-8CDC-A401C9A0699C}">
      <dsp:nvSpPr>
        <dsp:cNvPr id="0" name=""/>
        <dsp:cNvSpPr/>
      </dsp:nvSpPr>
      <dsp:spPr>
        <a:xfrm>
          <a:off x="0" y="112214"/>
          <a:ext cx="8856984" cy="43173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b="1" kern="1200" smtClean="0">
              <a:solidFill>
                <a:schemeClr val="tx1"/>
              </a:solidFill>
            </a:rPr>
            <a:t>Sistema delle Indagini Multiscopo: </a:t>
          </a:r>
          <a:endParaRPr lang="it-IT" sz="1800" b="1" kern="1200">
            <a:solidFill>
              <a:schemeClr val="tx1"/>
            </a:solidFill>
          </a:endParaRPr>
        </a:p>
      </dsp:txBody>
      <dsp:txXfrm>
        <a:off x="21075" y="133289"/>
        <a:ext cx="8814834" cy="389580"/>
      </dsp:txXfrm>
    </dsp:sp>
    <dsp:sp modelId="{3DA64DB3-8ABE-4556-8B04-E0AFBAA5FC5C}">
      <dsp:nvSpPr>
        <dsp:cNvPr id="0" name=""/>
        <dsp:cNvSpPr/>
      </dsp:nvSpPr>
      <dsp:spPr>
        <a:xfrm>
          <a:off x="0" y="543944"/>
          <a:ext cx="8856984" cy="83835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1209" tIns="22860" rIns="128016" bIns="22860" numCol="1" spcCol="1270" anchor="t" anchorCtr="0">
          <a:noAutofit/>
        </a:bodyPr>
        <a:lstStyle/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400" kern="1200" smtClean="0">
              <a:solidFill>
                <a:schemeClr val="tx1"/>
              </a:solidFill>
            </a:rPr>
            <a:t>si articola su sette indagini che coprono i più importanti temi di rilevanza sociale (Aspetti della Vita Quotidiana – annuale-, turismo – trimestrale- e cinque indagini tematiche, condizioni di salute e ricorso ai servizi sanitari, i cittadini e il tempo libero, sicurezza dei cittadini, famiglie e soggetti sociali, uso del tempo - effettuate a rotazione ogni cinque anni).</a:t>
          </a:r>
          <a:endParaRPr lang="it-IT" sz="1400" kern="1200">
            <a:solidFill>
              <a:schemeClr val="tx1"/>
            </a:solidFill>
          </a:endParaRPr>
        </a:p>
      </dsp:txBody>
      <dsp:txXfrm>
        <a:off x="0" y="543944"/>
        <a:ext cx="8856984" cy="838350"/>
      </dsp:txXfrm>
    </dsp:sp>
    <dsp:sp modelId="{CD9095F2-38DF-47C8-AC5C-49B1EF9D6DFC}">
      <dsp:nvSpPr>
        <dsp:cNvPr id="0" name=""/>
        <dsp:cNvSpPr/>
      </dsp:nvSpPr>
      <dsp:spPr>
        <a:xfrm>
          <a:off x="0" y="1382294"/>
          <a:ext cx="8856984" cy="43173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b="1" kern="1200" smtClean="0">
              <a:solidFill>
                <a:schemeClr val="tx1"/>
              </a:solidFill>
            </a:rPr>
            <a:t>Sul lavoro:</a:t>
          </a:r>
          <a:endParaRPr lang="it-IT" sz="1800" b="1" kern="1200">
            <a:solidFill>
              <a:schemeClr val="tx1"/>
            </a:solidFill>
          </a:endParaRPr>
        </a:p>
      </dsp:txBody>
      <dsp:txXfrm>
        <a:off x="21075" y="1403369"/>
        <a:ext cx="8814834" cy="389580"/>
      </dsp:txXfrm>
    </dsp:sp>
    <dsp:sp modelId="{89D222BF-E750-4490-9D45-6E03DD816EF0}">
      <dsp:nvSpPr>
        <dsp:cNvPr id="0" name=""/>
        <dsp:cNvSpPr/>
      </dsp:nvSpPr>
      <dsp:spPr>
        <a:xfrm>
          <a:off x="0" y="1814024"/>
          <a:ext cx="8856984" cy="29808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1209" tIns="22860" rIns="128016" bIns="22860" numCol="1" spcCol="1270" anchor="t" anchorCtr="0">
          <a:noAutofit/>
        </a:bodyPr>
        <a:lstStyle/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400" kern="1200" smtClean="0">
              <a:solidFill>
                <a:schemeClr val="tx1"/>
              </a:solidFill>
            </a:rPr>
            <a:t>Rilevazione continua sulle forze di lavoro (trimestrale).</a:t>
          </a:r>
          <a:endParaRPr lang="it-IT" sz="1400" kern="1200">
            <a:solidFill>
              <a:schemeClr val="tx1"/>
            </a:solidFill>
          </a:endParaRPr>
        </a:p>
      </dsp:txBody>
      <dsp:txXfrm>
        <a:off x="0" y="1814024"/>
        <a:ext cx="8856984" cy="298080"/>
      </dsp:txXfrm>
    </dsp:sp>
    <dsp:sp modelId="{B1AB5B2A-4989-447E-977D-C2F38BDE7DC2}">
      <dsp:nvSpPr>
        <dsp:cNvPr id="0" name=""/>
        <dsp:cNvSpPr/>
      </dsp:nvSpPr>
      <dsp:spPr>
        <a:xfrm>
          <a:off x="0" y="2112104"/>
          <a:ext cx="8856984" cy="43173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b="1" kern="1200" smtClean="0">
              <a:solidFill>
                <a:schemeClr val="tx1"/>
              </a:solidFill>
            </a:rPr>
            <a:t>Sulla povertà:</a:t>
          </a:r>
          <a:endParaRPr lang="it-IT" sz="1800" b="1" kern="1200">
            <a:solidFill>
              <a:schemeClr val="tx1"/>
            </a:solidFill>
          </a:endParaRPr>
        </a:p>
      </dsp:txBody>
      <dsp:txXfrm>
        <a:off x="21075" y="2133179"/>
        <a:ext cx="8814834" cy="389580"/>
      </dsp:txXfrm>
    </dsp:sp>
    <dsp:sp modelId="{F98DC42B-7A85-44FF-980F-6DCA6E155877}">
      <dsp:nvSpPr>
        <dsp:cNvPr id="0" name=""/>
        <dsp:cNvSpPr/>
      </dsp:nvSpPr>
      <dsp:spPr>
        <a:xfrm>
          <a:off x="0" y="2543834"/>
          <a:ext cx="8856984" cy="65205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1209" tIns="22860" rIns="128016" bIns="22860" numCol="1" spcCol="1270" anchor="t" anchorCtr="0">
          <a:noAutofit/>
        </a:bodyPr>
        <a:lstStyle/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400" kern="1200" smtClean="0">
              <a:solidFill>
                <a:schemeClr val="tx1"/>
              </a:solidFill>
            </a:rPr>
            <a:t>Indagine europea sui redditi e le condizioni di vita delle famiglie (Eu-Silc), Eurostat; i consumi delle famiglie e la nuova misura della povertà assoluta , Istat; i bilanci delle famiglie italiane, Banca d’Italia.</a:t>
          </a:r>
          <a:endParaRPr lang="it-IT" sz="1400" kern="1200">
            <a:solidFill>
              <a:schemeClr val="tx1"/>
            </a:solidFill>
          </a:endParaRPr>
        </a:p>
      </dsp:txBody>
      <dsp:txXfrm>
        <a:off x="0" y="2543834"/>
        <a:ext cx="8856984" cy="652050"/>
      </dsp:txXfrm>
    </dsp:sp>
    <dsp:sp modelId="{A4FB30A0-FAA0-43EC-A6F4-F959DA4D1E5E}">
      <dsp:nvSpPr>
        <dsp:cNvPr id="0" name=""/>
        <dsp:cNvSpPr/>
      </dsp:nvSpPr>
      <dsp:spPr>
        <a:xfrm>
          <a:off x="0" y="3195884"/>
          <a:ext cx="8856984" cy="43173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b="1" kern="1200" smtClean="0">
              <a:solidFill>
                <a:schemeClr val="tx1"/>
              </a:solidFill>
            </a:rPr>
            <a:t>Sull’istruzione:</a:t>
          </a:r>
          <a:endParaRPr lang="it-IT" sz="1800" b="1" kern="1200">
            <a:solidFill>
              <a:schemeClr val="tx1"/>
            </a:solidFill>
          </a:endParaRPr>
        </a:p>
      </dsp:txBody>
      <dsp:txXfrm>
        <a:off x="21075" y="3216959"/>
        <a:ext cx="8814834" cy="389580"/>
      </dsp:txXfrm>
    </dsp:sp>
    <dsp:sp modelId="{C497810C-E7F5-4781-A7BE-7339291DA682}">
      <dsp:nvSpPr>
        <dsp:cNvPr id="0" name=""/>
        <dsp:cNvSpPr/>
      </dsp:nvSpPr>
      <dsp:spPr>
        <a:xfrm>
          <a:off x="0" y="3627614"/>
          <a:ext cx="8856984" cy="29808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1209" tIns="22860" rIns="128016" bIns="22860" numCol="1" spcCol="1270" anchor="t" anchorCtr="0">
          <a:noAutofit/>
        </a:bodyPr>
        <a:lstStyle/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400" kern="1200" smtClean="0">
              <a:solidFill>
                <a:schemeClr val="tx1"/>
              </a:solidFill>
            </a:rPr>
            <a:t>Sistema di indagini sulla transizione istruzione-lavoro (triennale).</a:t>
          </a:r>
          <a:endParaRPr lang="it-IT" sz="1400" kern="1200">
            <a:solidFill>
              <a:schemeClr val="tx1"/>
            </a:solidFill>
          </a:endParaRPr>
        </a:p>
      </dsp:txBody>
      <dsp:txXfrm>
        <a:off x="0" y="3627614"/>
        <a:ext cx="8856984" cy="298080"/>
      </dsp:txXfrm>
    </dsp:sp>
    <dsp:sp modelId="{DC5494B0-4F93-408A-8686-1F5F20EE4F17}">
      <dsp:nvSpPr>
        <dsp:cNvPr id="0" name=""/>
        <dsp:cNvSpPr/>
      </dsp:nvSpPr>
      <dsp:spPr>
        <a:xfrm>
          <a:off x="0" y="3925694"/>
          <a:ext cx="8856984" cy="43173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b="1" kern="1200" smtClean="0">
              <a:solidFill>
                <a:schemeClr val="tx1"/>
              </a:solidFill>
            </a:rPr>
            <a:t>A livelli internazionale:</a:t>
          </a:r>
          <a:endParaRPr lang="it-IT" sz="1800" b="1" kern="1200">
            <a:solidFill>
              <a:schemeClr val="tx1"/>
            </a:solidFill>
          </a:endParaRPr>
        </a:p>
      </dsp:txBody>
      <dsp:txXfrm>
        <a:off x="21075" y="3946769"/>
        <a:ext cx="8814834" cy="389580"/>
      </dsp:txXfrm>
    </dsp:sp>
    <dsp:sp modelId="{9C6D438A-D1AE-4393-85CD-9E17B17C610E}">
      <dsp:nvSpPr>
        <dsp:cNvPr id="0" name=""/>
        <dsp:cNvSpPr/>
      </dsp:nvSpPr>
      <dsp:spPr>
        <a:xfrm>
          <a:off x="0" y="4357425"/>
          <a:ext cx="8856984" cy="44712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1209" tIns="22860" rIns="128016" bIns="22860" numCol="1" spcCol="1270" anchor="t" anchorCtr="0">
          <a:noAutofit/>
        </a:bodyPr>
        <a:lstStyle/>
        <a:p>
          <a:pPr marL="114300" lvl="1" indent="-114300" algn="l" defTabSz="6223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it-IT" sz="1400" kern="1200" smtClean="0">
              <a:solidFill>
                <a:schemeClr val="tx1"/>
              </a:solidFill>
            </a:rPr>
            <a:t>Eurobarometri, sondaggi di opinione condotti a partire dal 1973 per studiare l’evoluzione delle opinioni nel tempo, coordinati dall’Eurostat.</a:t>
          </a:r>
          <a:endParaRPr lang="it-IT" sz="1400" kern="1200">
            <a:solidFill>
              <a:schemeClr val="tx1"/>
            </a:solidFill>
          </a:endParaRPr>
        </a:p>
      </dsp:txBody>
      <dsp:txXfrm>
        <a:off x="0" y="4357425"/>
        <a:ext cx="8856984" cy="4471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arrow4">
  <dgm:title val=""/>
  <dgm:desc val=""/>
  <dgm:catLst>
    <dgm:cat type="relationship" pri="8000"/>
    <dgm:cat type="process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b" for="ch" forName="upArrowText" refType="h" fact="0.48"/>
              <dgm:constr type="l" for="ch" forName="upArrowText" refType="w" refFor="ch" refForName="upArrow" fact="1.03"/>
            </dgm:constrLst>
          </dgm:if>
          <dgm:else name="Name4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b" for="ch" forName="upArrowText" refType="h" fact="0.48"/>
              <dgm:constr type="l" for="ch" forName="upArrowText" refType="w" refFor="ch" refForName="upArrow" fact="1.03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refFor="ch" refForName="downArrow" fact="0.3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 refType="w" refFor="ch" refForName="downArrow" fact="1.33"/>
            </dgm:constrLst>
          </dgm:else>
        </dgm:choose>
      </dgm:if>
      <dgm:else name="Name5">
        <dgm:choose name="Name6">
          <dgm:if name="Name7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t" for="ch" forName="upArrowText"/>
              <dgm:constr type="l" for="ch" forName="upArrowText" refType="w" fact="0.1"/>
            </dgm:constrLst>
          </dgm:if>
          <dgm:else name="Name8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t" for="ch" forName="upArrowText"/>
              <dgm:constr type="l" for="ch" forName="upArrowText" refType="w" fact="0.1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fact="0.57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/>
            </dgm:constrLst>
          </dgm:else>
        </dgm:choose>
      </dgm:else>
    </dgm:choose>
    <dgm:ruleLst/>
    <dgm:forEach name="Name9" axis="ch" ptType="node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chMax val="0"/>
          <dgm:bulletEnabled val="1"/>
        </dgm:varLst>
        <dgm:choose name="Name10">
          <dgm:if name="Name1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2">
            <dgm:choose name="Name13">
              <dgm:if name="Name14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15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  <dgm:forEach name="Name16" axis="ch" ptType="node" st="2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chMax val="0"/>
          <dgm:bulletEnabled val="1"/>
        </dgm:varLst>
        <dgm:choose name="Name17">
          <dgm:if name="Name18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9">
            <dgm:choose name="Name20">
              <dgm:if name="Name21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22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1E0E7B-FABC-4D73-ADDF-90C215BFF61C}" type="datetimeFigureOut">
              <a:rPr lang="it-IT" smtClean="0"/>
              <a:t>07/11/2012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CF5D8F-BD53-4557-96CA-81A1BBA7214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621236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CF5D8F-BD53-4557-96CA-81A1BBA72146}" type="slidenum">
              <a:rPr lang="it-IT" smtClean="0"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381343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t>07/11/2012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0C31B34-B106-4AEB-8543-081929BCF1A5}" type="slidenum">
              <a:rPr lang="it-IT" smtClean="0"/>
              <a:t>‹N›</a:t>
            </a:fld>
            <a:endParaRPr lang="it-IT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t>07/11/2012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t>07/11/2012</a:t>
            </a:fld>
            <a:endParaRPr lang="it-IT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t>‹N›</a:t>
            </a:fld>
            <a:endParaRPr lang="it-IT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t>07/11/2012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t>07/11/2012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t>07/11/2012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t>07/11/2012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t>07/11/2012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t>‹N›</a:t>
            </a:fld>
            <a:endParaRPr lang="it-IT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t>07/11/2012</a:t>
            </a:fld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t>‹N›</a:t>
            </a:fld>
            <a:endParaRPr lang="it-IT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t>07/11/2012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44378-0903-4901-88FA-B6FAD6DF9DD8}" type="datetimeFigureOut">
              <a:rPr lang="it-IT" smtClean="0"/>
              <a:t>07/11/2012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31B34-B106-4AEB-8543-081929BCF1A5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7D144378-0903-4901-88FA-B6FAD6DF9DD8}" type="datetimeFigureOut">
              <a:rPr lang="it-IT" smtClean="0"/>
              <a:t>07/11/2012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10C31B34-B106-4AEB-8543-081929BCF1A5}" type="slidenum">
              <a:rPr lang="it-IT" smtClean="0"/>
              <a:t>‹N›</a:t>
            </a:fld>
            <a:endParaRPr lang="it-IT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5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6.xml"/><Relationship Id="rId7" Type="http://schemas.openxmlformats.org/officeDocument/2006/relationships/image" Target="../media/image5.png"/><Relationship Id="rId2" Type="http://schemas.openxmlformats.org/officeDocument/2006/relationships/diagramData" Target="../diagrams/data2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6.xml"/><Relationship Id="rId5" Type="http://schemas.openxmlformats.org/officeDocument/2006/relationships/diagramColors" Target="../diagrams/colors26.xml"/><Relationship Id="rId4" Type="http://schemas.openxmlformats.org/officeDocument/2006/relationships/diagramQuickStyle" Target="../diagrams/quickStyle2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7.xml"/><Relationship Id="rId2" Type="http://schemas.openxmlformats.org/officeDocument/2006/relationships/diagramData" Target="../diagrams/data2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7.xml"/><Relationship Id="rId5" Type="http://schemas.openxmlformats.org/officeDocument/2006/relationships/diagramColors" Target="../diagrams/colors27.xml"/><Relationship Id="rId4" Type="http://schemas.openxmlformats.org/officeDocument/2006/relationships/diagramQuickStyle" Target="../diagrams/quickStyle2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8.xml"/><Relationship Id="rId2" Type="http://schemas.openxmlformats.org/officeDocument/2006/relationships/diagramData" Target="../diagrams/data2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8.xml"/><Relationship Id="rId5" Type="http://schemas.openxmlformats.org/officeDocument/2006/relationships/diagramColors" Target="../diagrams/colors28.xml"/><Relationship Id="rId4" Type="http://schemas.openxmlformats.org/officeDocument/2006/relationships/diagramQuickStyle" Target="../diagrams/quickStyle2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9.xml"/><Relationship Id="rId2" Type="http://schemas.openxmlformats.org/officeDocument/2006/relationships/diagramData" Target="../diagrams/data2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9.xml"/><Relationship Id="rId5" Type="http://schemas.openxmlformats.org/officeDocument/2006/relationships/diagramColors" Target="../diagrams/colors29.xml"/><Relationship Id="rId4" Type="http://schemas.openxmlformats.org/officeDocument/2006/relationships/diagramQuickStyle" Target="../diagrams/quickStyle2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0.xml"/><Relationship Id="rId2" Type="http://schemas.openxmlformats.org/officeDocument/2006/relationships/diagramData" Target="../diagrams/data3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0.xml"/><Relationship Id="rId5" Type="http://schemas.openxmlformats.org/officeDocument/2006/relationships/diagramColors" Target="../diagrams/colors30.xml"/><Relationship Id="rId4" Type="http://schemas.openxmlformats.org/officeDocument/2006/relationships/diagramQuickStyle" Target="../diagrams/quickStyle3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1.xml"/><Relationship Id="rId2" Type="http://schemas.openxmlformats.org/officeDocument/2006/relationships/diagramData" Target="../diagrams/data3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1.xml"/><Relationship Id="rId5" Type="http://schemas.openxmlformats.org/officeDocument/2006/relationships/diagramColors" Target="../diagrams/colors31.xml"/><Relationship Id="rId4" Type="http://schemas.openxmlformats.org/officeDocument/2006/relationships/diagramQuickStyle" Target="../diagrams/quickStyle3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2.xml"/><Relationship Id="rId2" Type="http://schemas.openxmlformats.org/officeDocument/2006/relationships/diagramData" Target="../diagrams/data3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2.xml"/><Relationship Id="rId5" Type="http://schemas.openxmlformats.org/officeDocument/2006/relationships/diagramColors" Target="../diagrams/colors32.xml"/><Relationship Id="rId4" Type="http://schemas.openxmlformats.org/officeDocument/2006/relationships/diagramQuickStyle" Target="../diagrams/quickStyle3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3.xml"/><Relationship Id="rId2" Type="http://schemas.openxmlformats.org/officeDocument/2006/relationships/diagramData" Target="../diagrams/data3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3.xml"/><Relationship Id="rId5" Type="http://schemas.openxmlformats.org/officeDocument/2006/relationships/diagramColors" Target="../diagrams/colors33.xml"/><Relationship Id="rId4" Type="http://schemas.openxmlformats.org/officeDocument/2006/relationships/diagramQuickStyle" Target="../diagrams/quickStyle3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653008"/>
          </a:xfrm>
        </p:spPr>
        <p:txBody>
          <a:bodyPr>
            <a:normAutofit fontScale="77500" lnSpcReduction="20000"/>
          </a:bodyPr>
          <a:lstStyle/>
          <a:p>
            <a:r>
              <a:rPr lang="it-IT" dirty="0"/>
              <a:t>Prof.ssa </a:t>
            </a:r>
            <a:r>
              <a:rPr lang="it-IT" dirty="0" err="1"/>
              <a:t>enrica</a:t>
            </a:r>
            <a:r>
              <a:rPr lang="it-IT" dirty="0"/>
              <a:t> </a:t>
            </a:r>
            <a:r>
              <a:rPr lang="it-IT" dirty="0" err="1" smtClean="0"/>
              <a:t>amaturo</a:t>
            </a:r>
            <a:endParaRPr lang="it-IT" dirty="0" smtClean="0"/>
          </a:p>
          <a:p>
            <a:r>
              <a:rPr lang="it-IT" dirty="0" smtClean="0"/>
              <a:t>La costruzione della documentazione empirica</a:t>
            </a:r>
            <a:endParaRPr lang="it-IT" dirty="0"/>
          </a:p>
        </p:txBody>
      </p:sp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b="1" dirty="0"/>
              <a:t>Metodologia della ricerca sociale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7640468" y="3140968"/>
            <a:ext cx="1107996" cy="2160240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it-IT" sz="2000" dirty="0" smtClean="0"/>
              <a:t>Anno accademico 2011/12</a:t>
            </a:r>
            <a:endParaRPr lang="it-IT" sz="2000" dirty="0"/>
          </a:p>
        </p:txBody>
      </p:sp>
    </p:spTree>
    <p:extLst>
      <p:ext uri="{BB962C8B-B14F-4D97-AF65-F5344CB8AC3E}">
        <p14:creationId xmlns:p14="http://schemas.microsoft.com/office/powerpoint/2010/main" val="4021059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008" y="408372"/>
            <a:ext cx="9036496" cy="1039427"/>
          </a:xfrm>
        </p:spPr>
        <p:txBody>
          <a:bodyPr>
            <a:normAutofit fontScale="90000"/>
          </a:bodyPr>
          <a:lstStyle/>
          <a:p>
            <a:r>
              <a:rPr lang="it-IT" b="1" dirty="0" smtClean="0"/>
              <a:t>La costruzione della base empirica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05530909"/>
              </p:ext>
            </p:extLst>
          </p:nvPr>
        </p:nvGraphicFramePr>
        <p:xfrm>
          <a:off x="251520" y="1752600"/>
          <a:ext cx="8784976" cy="4916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0518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A29F13F-54F6-463A-B4D5-42D1A5F975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5A29F13F-54F6-463A-B4D5-42D1A5F9752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1441BD7-7915-4372-9791-4DEF05C7E0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51441BD7-7915-4372-9791-4DEF05C7E05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F9E59EE-BA62-45A3-B702-528B147E8A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0F9E59EE-BA62-45A3-B702-528B147E8A9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FD6E0D0-6434-4B4B-8B87-0ACF67A0D5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1FD6E0D0-6434-4B4B-8B87-0ACF67A0D5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F60F394-886B-4CD3-AEF8-503A58CC8B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1F60F394-886B-4CD3-AEF8-503A58CC8BE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EC07853-38E9-45C9-BC31-96D008B565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AEC07853-38E9-45C9-BC31-96D008B565B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6FBF259-12FC-4E41-8192-0218E82A20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86FBF259-12FC-4E41-8192-0218E82A20B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Grado di formalizzazione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0770867"/>
              </p:ext>
            </p:extLst>
          </p:nvPr>
        </p:nvGraphicFramePr>
        <p:xfrm>
          <a:off x="457200" y="1752600"/>
          <a:ext cx="8229600" cy="47727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52178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E6D135A-9A3D-4F2C-80A3-6DA3D0CA40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4E6D135A-9A3D-4F2C-80A3-6DA3D0CA40E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F779AF8-9752-4679-BE9E-695F819773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DF779AF8-9752-4679-BE9E-695F819773E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ACA7AC9-96B6-4294-9491-3EB1B06AA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>
                                            <p:graphicEl>
                                              <a:dgm id="{EACA7AC9-96B6-4294-9491-3EB1B06AAC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36A87FE-3575-4D78-90F8-B0E2800400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>
                                            <p:graphicEl>
                                              <a:dgm id="{136A87FE-3575-4D78-90F8-B0E2800400D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Il </a:t>
            </a:r>
            <a:r>
              <a:rPr lang="it-IT" b="1" i="1" dirty="0" smtClean="0"/>
              <a:t>continuum</a:t>
            </a:r>
            <a:r>
              <a:rPr lang="it-IT" b="1" dirty="0" smtClean="0"/>
              <a:t> da esperimento a osservazione partecipante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92174516"/>
              </p:ext>
            </p:extLst>
          </p:nvPr>
        </p:nvGraphicFramePr>
        <p:xfrm>
          <a:off x="251520" y="1752600"/>
          <a:ext cx="8712968" cy="49887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32617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A2D873B-93D5-4BC7-BE5B-4FB08B2854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5A2D873B-93D5-4BC7-BE5B-4FB08B2854A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2E297F1-B02F-4564-A38A-63094AE848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B2E297F1-B02F-4564-A38A-63094AE8481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FE96F7B-CB7B-441F-AAE2-EED6C55BBF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8FE96F7B-CB7B-441F-AAE2-EED6C55BBF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20CDE4F-6D54-4B8A-8AFD-B0F77DFD7B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620CDE4F-6D54-4B8A-8AFD-B0F77DFD7BB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BDEFE53-95D8-442E-98C3-CD566E0B12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6BDEFE53-95D8-442E-98C3-CD566E0B12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5C917B6-3692-4EF3-997C-5A38AA3D9D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F5C917B6-3692-4EF3-997C-5A38AA3D9DB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912BF22-A3A4-46B6-ABFB-65521BA83D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C912BF22-A3A4-46B6-ABFB-65521BA83D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L’effetto feed-back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2386660"/>
              </p:ext>
            </p:extLst>
          </p:nvPr>
        </p:nvGraphicFramePr>
        <p:xfrm>
          <a:off x="179512" y="1752600"/>
          <a:ext cx="8712968" cy="47727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69218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370A766-7178-4176-8846-478F86B124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E370A766-7178-4176-8846-478F86B1244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DBB5B0B-AC14-4A65-912E-7DA78ADB00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5DBB5B0B-AC14-4A65-912E-7DA78ADB004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1D2A07D-ED5E-4A64-BCB7-F2A89F1C59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E1D2A07D-ED5E-4A64-BCB7-F2A89F1C595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Tecniche intrusive e tecniche non intrusive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2990142"/>
              </p:ext>
            </p:extLst>
          </p:nvPr>
        </p:nvGraphicFramePr>
        <p:xfrm>
          <a:off x="457200" y="1752600"/>
          <a:ext cx="8229600" cy="47727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3385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DBCB22B-0111-43B9-AFE3-CCC591C147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6DBCB22B-0111-43B9-AFE3-CCC591C1473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EC65247-8832-430B-B3FB-D5DB37C553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EEC65247-8832-430B-B3FB-D5DB37C5534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96D0E12-D4EE-4C2C-ACAE-38387563B1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196D0E12-D4EE-4C2C-ACAE-38387563B11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1FF3A3B-144E-41B3-9511-D7DB67398C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4">
                                            <p:graphicEl>
                                              <a:dgm id="{31FF3A3B-144E-41B3-9511-D7DB67398CE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408372"/>
            <a:ext cx="9036496" cy="1039427"/>
          </a:xfrm>
        </p:spPr>
        <p:txBody>
          <a:bodyPr>
            <a:normAutofit fontScale="90000"/>
          </a:bodyPr>
          <a:lstStyle/>
          <a:p>
            <a:r>
              <a:rPr lang="it-IT" b="1" dirty="0" smtClean="0"/>
              <a:t>Articolazione della classificazione: l’azione messa in atto per ottenere informazioni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 algn="ctr">
              <a:buNone/>
            </a:pPr>
            <a:r>
              <a:rPr lang="it-IT" b="1" dirty="0" smtClean="0"/>
              <a:t>Interrogare Osservare Leggere</a:t>
            </a:r>
            <a:endParaRPr lang="it-IT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348880"/>
            <a:ext cx="8496943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3981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Lo sviluppo delle tecniche non intrusive</a:t>
            </a:r>
            <a:endParaRPr lang="it-IT" b="1" dirty="0"/>
          </a:p>
        </p:txBody>
      </p:sp>
      <p:graphicFrame>
        <p:nvGraphicFramePr>
          <p:cNvPr id="5" name="Segnaposto contenut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1294409"/>
              </p:ext>
            </p:extLst>
          </p:nvPr>
        </p:nvGraphicFramePr>
        <p:xfrm>
          <a:off x="457200" y="1752600"/>
          <a:ext cx="8229600" cy="4373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68677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408372"/>
            <a:ext cx="9144000" cy="1039427"/>
          </a:xfrm>
        </p:spPr>
        <p:txBody>
          <a:bodyPr>
            <a:normAutofit fontScale="90000"/>
          </a:bodyPr>
          <a:lstStyle/>
          <a:p>
            <a:r>
              <a:rPr lang="it-IT" b="1" dirty="0" smtClean="0"/>
              <a:t>La ricerca: i disoccupati di </a:t>
            </a:r>
            <a:r>
              <a:rPr lang="it-IT" b="1" dirty="0" err="1" smtClean="0"/>
              <a:t>Marienthal</a:t>
            </a:r>
            <a:r>
              <a:rPr lang="it-IT" b="1" dirty="0" smtClean="0"/>
              <a:t>, </a:t>
            </a:r>
            <a:r>
              <a:rPr lang="it-IT" b="1" dirty="0" err="1"/>
              <a:t>Jahoda</a:t>
            </a:r>
            <a:r>
              <a:rPr lang="it-IT" b="1" dirty="0"/>
              <a:t>, </a:t>
            </a:r>
            <a:r>
              <a:rPr lang="it-IT" b="1" dirty="0" err="1"/>
              <a:t>Lazarsfeld</a:t>
            </a:r>
            <a:r>
              <a:rPr lang="it-IT" b="1" dirty="0"/>
              <a:t>, </a:t>
            </a:r>
            <a:r>
              <a:rPr lang="it-IT" b="1" dirty="0" err="1"/>
              <a:t>Zeisel</a:t>
            </a:r>
            <a:r>
              <a:rPr lang="it-IT" b="1" dirty="0"/>
              <a:t>, 1975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614768"/>
              </p:ext>
            </p:extLst>
          </p:nvPr>
        </p:nvGraphicFramePr>
        <p:xfrm>
          <a:off x="179512" y="1752600"/>
          <a:ext cx="8784976" cy="4916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99978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4C92E84-27CC-4DE8-8EA5-643BCEAE50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E4C92E84-27CC-4DE8-8EA5-643BCEAE506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6FA1E2E-341A-4D27-B5CC-D9E87A2427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96FA1E2E-341A-4D27-B5CC-D9E87A2427A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6824885-D969-4BBD-BD81-816CDFADC0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66824885-D969-4BBD-BD81-816CDFADC0F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74C6E0F-37D0-489C-A731-CB7C8AFE92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174C6E0F-37D0-489C-A731-CB7C8AFE92F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Tecniche non intrusive e reattività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4504604"/>
              </p:ext>
            </p:extLst>
          </p:nvPr>
        </p:nvGraphicFramePr>
        <p:xfrm>
          <a:off x="457200" y="2151781"/>
          <a:ext cx="8229600" cy="4373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89419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la ricerca: l’effetto </a:t>
            </a:r>
            <a:r>
              <a:rPr lang="it-IT" b="1" i="1" dirty="0" err="1" smtClean="0"/>
              <a:t>Hawthorne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60622803"/>
              </p:ext>
            </p:extLst>
          </p:nvPr>
        </p:nvGraphicFramePr>
        <p:xfrm>
          <a:off x="107504" y="1752600"/>
          <a:ext cx="8928992" cy="4916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94558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2BBC572-3334-44C1-9F88-4EC5EE7C00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B2BBC572-3334-44C1-9F88-4EC5EE7C00E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B4DE88F-A3C9-4920-83D9-056F92A566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DB4DE88F-A3C9-4920-83D9-056F92A5669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5E8B29F-2019-400B-9854-C6C278DA20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25E8B29F-2019-400B-9854-C6C278DA20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A83C342-7A8F-4490-BC38-B3139CF9AB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8A83C342-7A8F-4490-BC38-B3139CF9AB8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B7F3CF5-33BA-4DB9-9A08-ED69395E24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DB7F3CF5-33BA-4DB9-9A08-ED69395E241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09CDC77-EDB9-4334-A67B-15E750A9E2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dgm id="{109CDC77-EDB9-4334-A67B-15E750A9E25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I vantaggi e gli svantaggi delle tecniche non intrusive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1912720"/>
              </p:ext>
            </p:extLst>
          </p:nvPr>
        </p:nvGraphicFramePr>
        <p:xfrm>
          <a:off x="457200" y="1752600"/>
          <a:ext cx="8229600" cy="4373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71038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13B08BF-5962-4946-82F8-FC8D60A727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113B08BF-5962-4946-82F8-FC8D60A727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F40A8E3-E4B2-4C15-90A4-EF1CB518D9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2F40A8E3-E4B2-4C15-90A4-EF1CB518D9E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8962950-BD6F-4795-ADA9-BB07D49165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F8962950-BD6F-4795-ADA9-BB07D49165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365A320-4AD4-4359-8361-7504B110B0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3365A320-4AD4-4359-8361-7504B110B03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Le tecniche non intrusive: la classificazione di </a:t>
            </a:r>
            <a:r>
              <a:rPr lang="it-IT" b="1" dirty="0" err="1" smtClean="0"/>
              <a:t>webb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218704"/>
              </p:ext>
            </p:extLst>
          </p:nvPr>
        </p:nvGraphicFramePr>
        <p:xfrm>
          <a:off x="457200" y="1752600"/>
          <a:ext cx="8229600" cy="4916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95342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9D17970-5D6C-4666-A7C0-6C06A34699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59D17970-5D6C-4666-A7C0-6C06A34699E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3665359-83FC-4949-A9D4-1861125C76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83665359-83FC-4949-A9D4-1861125C767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7789858-C206-43C9-AAFE-3C70823567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87789858-C206-43C9-AAFE-3C70823567F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5BEFEDD-A92F-43CF-A6D7-4E6C2B1876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55BEFEDD-A92F-43CF-A6D7-4E6C2B1876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Osservare: analisi delle tracce</a:t>
            </a:r>
            <a:endParaRPr lang="it-IT" b="1" dirty="0"/>
          </a:p>
        </p:txBody>
      </p:sp>
      <p:graphicFrame>
        <p:nvGraphicFramePr>
          <p:cNvPr id="5" name="Segnaposto contenut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6862209"/>
              </p:ext>
            </p:extLst>
          </p:nvPr>
        </p:nvGraphicFramePr>
        <p:xfrm>
          <a:off x="457200" y="1752600"/>
          <a:ext cx="8229600" cy="4988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90079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AE738CF-6F2C-446C-9D06-2A99F7793B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0AE738CF-6F2C-446C-9D06-2A99F7793B5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C05E205-4E01-45DA-8E24-A354EEAEEB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>
                                            <p:graphicEl>
                                              <a:dgm id="{AC05E205-4E01-45DA-8E24-A354EEAEEB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45535D-3CC1-47BD-B328-FC4C8A538C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">
                                            <p:graphicEl>
                                              <a:dgm id="{0B45535D-3CC1-47BD-B328-FC4C8A538CD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BB76FF-CC6E-42D6-8A3A-C7893EA2C5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">
                                            <p:graphicEl>
                                              <a:dgm id="{03BB76FF-CC6E-42D6-8A3A-C7893EA2C55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9841330-DB8C-4D39-B5E1-3B5F93F8A6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">
                                            <p:graphicEl>
                                              <a:dgm id="{69841330-DB8C-4D39-B5E1-3B5F93F8A68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AB619CB-C168-46C0-BE7F-E1024F4822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5">
                                            <p:graphicEl>
                                              <a:dgm id="{7AB619CB-C168-46C0-BE7F-E1024F48226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La ricerca: La </a:t>
            </a:r>
            <a:r>
              <a:rPr lang="it-IT" b="1" dirty="0" err="1" smtClean="0"/>
              <a:t>garbology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7942329"/>
              </p:ext>
            </p:extLst>
          </p:nvPr>
        </p:nvGraphicFramePr>
        <p:xfrm>
          <a:off x="179512" y="1700808"/>
          <a:ext cx="8712968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87832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248DD86-4CB0-4E24-9E5B-AFA918CB4C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6248DD86-4CB0-4E24-9E5B-AFA918CB4C7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E909874-6ABD-4DE6-A691-1C5DED7B4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BE909874-6ABD-4DE6-A691-1C5DED7B4E8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F35AEC6-17FE-4549-90D3-F2BFDA0D13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3F35AEC6-17FE-4549-90D3-F2BFDA0D137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4444E3E-4DEF-428A-B60F-B887194AFA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F4444E3E-4DEF-428A-B60F-B887194AFA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69BFE68-B6EC-4E79-96BD-EEDCEAFD60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E69BFE68-B6EC-4E79-96BD-EEDCEAFD60D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Osservazione semplice o periscopica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6145219"/>
              </p:ext>
            </p:extLst>
          </p:nvPr>
        </p:nvGraphicFramePr>
        <p:xfrm>
          <a:off x="457200" y="1752600"/>
          <a:ext cx="8229600" cy="4373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75919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La ricerca: tossicodipendenti ad </a:t>
            </a:r>
            <a:r>
              <a:rPr lang="it-IT" b="1" dirty="0" err="1" smtClean="0"/>
              <a:t>avellino</a:t>
            </a:r>
            <a:endParaRPr lang="it-IT" b="1" dirty="0"/>
          </a:p>
        </p:txBody>
      </p:sp>
      <p:graphicFrame>
        <p:nvGraphicFramePr>
          <p:cNvPr id="5" name="Segnaposto contenut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914290"/>
              </p:ext>
            </p:extLst>
          </p:nvPr>
        </p:nvGraphicFramePr>
        <p:xfrm>
          <a:off x="179512" y="1752600"/>
          <a:ext cx="8784976" cy="48447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6801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6633AAA-D4A3-462C-B8E8-E194FE9EEA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86633AAA-D4A3-462C-B8E8-E194FE9EEA6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98A2060-1C97-4BF3-8EBA-BAC45807D6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>
                                            <p:graphicEl>
                                              <a:dgm id="{298A2060-1C97-4BF3-8EBA-BAC45807D65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2548981-B2E6-4A94-958A-C5A7A704DD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">
                                            <p:graphicEl>
                                              <a:dgm id="{32548981-B2E6-4A94-958A-C5A7A704DD3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EAA1D20-64EF-44E9-9B17-14D7BE3B0B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">
                                            <p:graphicEl>
                                              <a:dgm id="{1EAA1D20-64EF-44E9-9B17-14D7BE3B0B8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Leggere: i documenti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6610305"/>
              </p:ext>
            </p:extLst>
          </p:nvPr>
        </p:nvGraphicFramePr>
        <p:xfrm>
          <a:off x="179512" y="1752600"/>
          <a:ext cx="8964488" cy="4916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69242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1A143BC-1B2F-4695-A47E-9B8090CBA4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91A143BC-1B2F-4695-A47E-9B8090CBA47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1E2953A-E2F4-49B4-90FA-2CE5517174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B1E2953A-E2F4-49B4-90FA-2CE55171743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F3D717C-BA38-453D-8825-83EBDB5EF7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BF3D717C-BA38-453D-8825-83EBDB5EF79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DDF21D6-8712-4B0E-A6E5-4D6223AE82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EDDF21D6-8712-4B0E-A6E5-4D6223AE822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AF8EFF3-23EA-475D-A224-10620498EA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">
                                            <p:graphicEl>
                                              <a:dgm id="{EAF8EFF3-23EA-475D-A224-10620498EA7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847CE05-66B5-404D-8144-D465FC602A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3847CE05-66B5-404D-8144-D465FC602AE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Un’ulteriore distinzione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8307861"/>
              </p:ext>
            </p:extLst>
          </p:nvPr>
        </p:nvGraphicFramePr>
        <p:xfrm>
          <a:off x="179512" y="1700808"/>
          <a:ext cx="8856984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32604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6F8FC14-C12E-470A-845D-FE73DF6851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56F8FC14-C12E-470A-845D-FE73DF68514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2E02D51-2431-4B67-8B67-39251FA11D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22E02D51-2431-4B67-8B67-39251FA11D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D60160D-B1DC-43BC-AE89-DF753A1B59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FD60160D-B1DC-43BC-AE89-DF753A1B595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BB4F1DE-489B-4C2E-81B3-8544925CB7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CBB4F1DE-489B-4C2E-81B3-8544925CB79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E1530F9-77D9-44F1-AA1E-5F87B5D2BA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4E1530F9-77D9-44F1-AA1E-5F87B5D2BAC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L’analisi del contenuto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70082564"/>
              </p:ext>
            </p:extLst>
          </p:nvPr>
        </p:nvGraphicFramePr>
        <p:xfrm>
          <a:off x="539552" y="1700808"/>
          <a:ext cx="8229600" cy="4373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85675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/>
              <a:t>La ricerca: la pubblicità sulla stampa femminile</a:t>
            </a: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07064974"/>
              </p:ext>
            </p:extLst>
          </p:nvPr>
        </p:nvGraphicFramePr>
        <p:xfrm>
          <a:off x="107504" y="1752600"/>
          <a:ext cx="8928992" cy="4988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50933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582531A-EDA3-46AF-AA66-D547051E82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B582531A-EDA3-46AF-AA66-D547051E82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46D29AA-90E6-4A89-AD5B-237A60888F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146D29AA-90E6-4A89-AD5B-237A60888F9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D9ED46B-772D-4BDE-89F5-D160091319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8D9ED46B-772D-4BDE-89F5-D1600913196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8475444-5FBE-4D5B-97D3-EEE9F13CBD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D8475444-5FBE-4D5B-97D3-EEE9F13CBD9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Cenni storici sull’analisi del contenuto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2169364"/>
              </p:ext>
            </p:extLst>
          </p:nvPr>
        </p:nvGraphicFramePr>
        <p:xfrm>
          <a:off x="107504" y="1628800"/>
          <a:ext cx="8928992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66528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4FB96E9-1421-4873-B392-EBA4E9D369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44FB96E9-1421-4873-B392-EBA4E9D369E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3F7FC7F-F21B-4206-A2E9-BF24226E0C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23F7FC7F-F21B-4206-A2E9-BF24226E0C3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5F2FC89-C388-4790-BAD9-C30AAAA30F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A5F2FC89-C388-4790-BAD9-C30AAAA30F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01104AE-8197-47E2-AFC7-426AE58ECC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701104AE-8197-47E2-AFC7-426AE58ECCD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8648547-CE8E-4963-8FF4-68994B53BF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68648547-CE8E-4963-8FF4-68994B53BF4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Come procedere: scomposizione e classificazione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1678224"/>
              </p:ext>
            </p:extLst>
          </p:nvPr>
        </p:nvGraphicFramePr>
        <p:xfrm>
          <a:off x="179512" y="1628800"/>
          <a:ext cx="8856984" cy="4988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51795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FAD69F9-C4A5-4A09-83D0-3B43A9D8FB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3FAD69F9-C4A5-4A09-83D0-3B43A9D8FB7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Le fasi</a:t>
            </a:r>
            <a:endParaRPr lang="it-IT" b="1" dirty="0"/>
          </a:p>
        </p:txBody>
      </p:sp>
      <p:graphicFrame>
        <p:nvGraphicFramePr>
          <p:cNvPr id="7" name="Segnaposto contenuto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8308172"/>
              </p:ext>
            </p:extLst>
          </p:nvPr>
        </p:nvGraphicFramePr>
        <p:xfrm>
          <a:off x="179512" y="1556792"/>
          <a:ext cx="8640960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80391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53DFE17-BF04-49CB-90D6-34328E77CD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>
                                            <p:graphicEl>
                                              <a:dgm id="{153DFE17-BF04-49CB-90D6-34328E77CDF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AD6A631-637A-4053-AE7E-3C04C1C956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>
                                            <p:graphicEl>
                                              <a:dgm id="{3AD6A631-637A-4053-AE7E-3C04C1C9566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993D543-15E1-4848-8184-894B4AF918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">
                                            <p:graphicEl>
                                              <a:dgm id="{E993D543-15E1-4848-8184-894B4AF9182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CFF447B-4DEA-45DC-A1D8-DA207370CB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">
                                            <p:graphicEl>
                                              <a:dgm id="{2CFF447B-4DEA-45DC-A1D8-DA207370CB4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B0EF3CCB-46E1-4F29-BAB0-BF155DFC0D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7">
                                            <p:graphicEl>
                                              <a:dgm id="{B0EF3CCB-46E1-4F29-BAB0-BF155DFC0DD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one"/>
        </p:bldSub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b="1" dirty="0" smtClean="0"/>
              <a:t>La classificazione</a:t>
            </a:r>
            <a:endParaRPr lang="it-IT" b="1" dirty="0"/>
          </a:p>
        </p:txBody>
      </p:sp>
      <p:graphicFrame>
        <p:nvGraphicFramePr>
          <p:cNvPr id="5" name="Segnaposto contenut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8628537"/>
              </p:ext>
            </p:extLst>
          </p:nvPr>
        </p:nvGraphicFramePr>
        <p:xfrm>
          <a:off x="457200" y="1752600"/>
          <a:ext cx="8229600" cy="48447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10788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FE8E442-9B83-4D7F-BC8B-2B06C070D2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CFE8E442-9B83-4D7F-BC8B-2B06C070D21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A79DF6F-BE31-4F88-BF56-E0667E196A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>
                                            <p:graphicEl>
                                              <a:dgm id="{5A79DF6F-BE31-4F88-BF56-E0667E196A8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42C9F34-7624-4CFD-A4DE-7F0C269CE2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">
                                            <p:graphicEl>
                                              <a:dgm id="{642C9F34-7624-4CFD-A4DE-7F0C269CE23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B7F92F1-6E72-4B29-9C15-CA5D62128A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">
                                            <p:graphicEl>
                                              <a:dgm id="{1B7F92F1-6E72-4B29-9C15-CA5D62128A2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CADEAFA-692E-490E-BFFB-DE1642424B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">
                                            <p:graphicEl>
                                              <a:dgm id="{BCADEAFA-692E-490E-BFFB-DE1642424BC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CB75824-7EB8-4E93-A120-BE9169A9B0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5">
                                            <p:graphicEl>
                                              <a:dgm id="{DCB75824-7EB8-4E93-A120-BE9169A9B00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F1D741D-1381-469A-96FE-5E79A25353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">
                                            <p:graphicEl>
                                              <a:dgm id="{9F1D741D-1381-469A-96FE-5E79A253537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79178E7-A241-4C9A-9EDA-5BEECF6B3B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5">
                                            <p:graphicEl>
                                              <a:dgm id="{279178E7-A241-4C9A-9EDA-5BEECF6B3B9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4EA7280-F634-42DC-9866-43FBD36C3B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>
                                            <p:graphicEl>
                                              <a:dgm id="{A4EA7280-F634-42DC-9866-43FBD36C3BE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F7D7496-76BF-4A22-83FC-5FAFB1C513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5">
                                            <p:graphicEl>
                                              <a:dgm id="{3F7D7496-76BF-4A22-83FC-5FAFB1C513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La ricerca: elezioni </a:t>
            </a:r>
            <a:r>
              <a:rPr lang="it-IT" b="1" dirty="0"/>
              <a:t>2011</a:t>
            </a:r>
            <a:br>
              <a:rPr lang="it-IT" b="1" dirty="0"/>
            </a:br>
            <a:r>
              <a:rPr lang="it-IT" b="1" dirty="0" smtClean="0"/>
              <a:t>del sindaco di </a:t>
            </a:r>
            <a:r>
              <a:rPr lang="it-IT" b="1" dirty="0" err="1" smtClean="0"/>
              <a:t>napoli</a:t>
            </a:r>
            <a:endParaRPr lang="it-IT" b="1" dirty="0"/>
          </a:p>
        </p:txBody>
      </p:sp>
      <p:graphicFrame>
        <p:nvGraphicFramePr>
          <p:cNvPr id="5" name="Segnaposto contenut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3621591"/>
              </p:ext>
            </p:extLst>
          </p:nvPr>
        </p:nvGraphicFramePr>
        <p:xfrm>
          <a:off x="107504" y="1700808"/>
          <a:ext cx="8928992" cy="4988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30198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Le tendenze più recenti nell’analisi dei documenti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33712059"/>
              </p:ext>
            </p:extLst>
          </p:nvPr>
        </p:nvGraphicFramePr>
        <p:xfrm>
          <a:off x="457200" y="1752600"/>
          <a:ext cx="8229600" cy="4373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41885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FC44D60-76F8-49EC-A32E-7BB9B176BB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5FC44D60-76F8-49EC-A32E-7BB9B176BB4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BECBB54-89FA-413F-8F6A-57FE714C2C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6BECBB54-89FA-413F-8F6A-57FE714C2C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F7F5D33-0322-4836-A30D-B0DE6EFEFE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EF7F5D33-0322-4836-A30D-B0DE6EFEFE4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Leggere: l’informazione statistica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7048942"/>
              </p:ext>
            </p:extLst>
          </p:nvPr>
        </p:nvGraphicFramePr>
        <p:xfrm>
          <a:off x="457200" y="1752600"/>
          <a:ext cx="8229600" cy="28098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437112"/>
            <a:ext cx="8568952" cy="2295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8042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1F89263-33B9-4BA0-AFFD-48F20E5C1D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B1F89263-33B9-4BA0-AFFD-48F20E5C1DD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8C0C5D9-21BA-47DE-8F0B-12347FF3CD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28C0C5D9-21BA-47DE-8F0B-12347FF3CD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E24DF4C-65EC-46C0-B6AA-AF6CE5CCD9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AE24DF4C-65EC-46C0-B6AA-AF6CE5CCD94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6B69ABF-1821-45DF-AEBA-E33BB18C07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06B69ABF-1821-45DF-AEBA-E33BB18C07E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A238563-7DFC-46F3-A7E1-6BBC040410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EA238563-7DFC-46F3-A7E1-6BBC040410B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I dati amministrativi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8597625"/>
              </p:ext>
            </p:extLst>
          </p:nvPr>
        </p:nvGraphicFramePr>
        <p:xfrm>
          <a:off x="395536" y="1738908"/>
          <a:ext cx="82296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00972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595DFBB-7A91-404E-9445-70A9F65E95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1595DFBB-7A91-404E-9445-70A9F65E955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07950F2-9223-48E9-82D4-E89CA705CF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707950F2-9223-48E9-82D4-E89CA705CF3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CC245B9-51E0-42EA-8903-1E39CB118C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CCC245B9-51E0-42EA-8903-1E39CB118CC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AB3E81-E898-42F0-BAF9-EF86832231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ACAB3E81-E898-42F0-BAF9-EF86832231C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93124B2-7ACD-4F9A-8205-6DEA52B445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">
                                            <p:graphicEl>
                                              <a:dgm id="{793124B2-7ACD-4F9A-8205-6DEA52B445A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Vantaggi e limiti dell’utilizzo di dati amministrativi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08891673"/>
              </p:ext>
            </p:extLst>
          </p:nvPr>
        </p:nvGraphicFramePr>
        <p:xfrm>
          <a:off x="457200" y="1752600"/>
          <a:ext cx="8229600" cy="4373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17228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0C3AD14-22D4-4AED-93B0-BF2DF61C2A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E0C3AD14-22D4-4AED-93B0-BF2DF61C2A4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EECEB6F-2D57-4061-82A2-90E95E1D2C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9EECEB6F-2D57-4061-82A2-90E95E1D2CA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4B0BD5D-115F-4586-A62F-EF7C3C5D37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74B0BD5D-115F-4586-A62F-EF7C3C5D37E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0E59596-375F-4F90-8BCB-CB5A29DAB9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50E59596-375F-4F90-8BCB-CB5A29DAB9C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I censimenti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72092940"/>
              </p:ext>
            </p:extLst>
          </p:nvPr>
        </p:nvGraphicFramePr>
        <p:xfrm>
          <a:off x="179512" y="1752600"/>
          <a:ext cx="8856984" cy="4916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84088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553EB7A-C9B6-4AAA-9600-8E778DF30E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B553EB7A-C9B6-4AAA-9600-8E778DF30EE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4CF003C-5839-4F24-BFFB-E67A852199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54CF003C-5839-4F24-BFFB-E67A852199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B5456E-8D54-4DF0-B0F1-A50B6908A9A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E5B5456E-8D54-4DF0-B0F1-A50B6908A9A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C167C39-42A3-4600-A475-3183C72B99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FC167C39-42A3-4600-A475-3183C72B99E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ADFC416-66FA-412A-951C-9996E3C873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3ADFC416-66FA-412A-951C-9996E3C8736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0B343BE-1C0F-4E10-BA82-2B38A3D9AB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dgm id="{A0B343BE-1C0F-4E10-BA82-2B38A3D9AB9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b="1" dirty="0" smtClean="0"/>
              <a:t>Altri censimenti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6287902"/>
              </p:ext>
            </p:extLst>
          </p:nvPr>
        </p:nvGraphicFramePr>
        <p:xfrm>
          <a:off x="457200" y="1752600"/>
          <a:ext cx="8229600" cy="4373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15981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C45D32C-A8A2-40B0-9873-951CCE24A6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BC45D32C-A8A2-40B0-9873-951CCE24A6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E691438-4F94-43C1-848E-83B36BE0C0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AE691438-4F94-43C1-848E-83B36BE0C05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B58F6DC-F515-45F6-9876-B255EB916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0B58F6DC-F515-45F6-9876-B255EB916D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63E1410-495D-472C-AF49-030DBA543D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463E1410-495D-472C-AF49-030DBA543D0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Le </a:t>
            </a:r>
            <a:r>
              <a:rPr lang="it-IT" b="1" dirty="0" err="1" smtClean="0"/>
              <a:t>survey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68139127"/>
              </p:ext>
            </p:extLst>
          </p:nvPr>
        </p:nvGraphicFramePr>
        <p:xfrm>
          <a:off x="179512" y="1752600"/>
          <a:ext cx="8712968" cy="4988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32162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796B079-67D3-4506-80D4-2F304C9362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E796B079-67D3-4506-80D4-2F304C9362A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3FE64EA-02E6-4DCF-B33B-344E8A1239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53FE64EA-02E6-4DCF-B33B-344E8A12396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8B8A6F7-7F67-4704-A7D7-91634BAB9D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E8B8A6F7-7F67-4704-A7D7-91634BAB9D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AC4966F-7305-43D1-8D48-70B2396C4E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2AC4966F-7305-43D1-8D48-70B2396C4ED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167CF77-6AC1-4297-B966-BB8DA5A313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1167CF77-6AC1-4297-B966-BB8DA5A313F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I sistemi informativi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9286369"/>
              </p:ext>
            </p:extLst>
          </p:nvPr>
        </p:nvGraphicFramePr>
        <p:xfrm>
          <a:off x="146193" y="1772816"/>
          <a:ext cx="8890303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25820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49834F8-820B-4C3D-A4EA-B029054E5E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D49834F8-820B-4C3D-A4EA-B029054E5ED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6BECA2A-5568-44AA-906A-F46E9D0DA9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16BECA2A-5568-44AA-906A-F46E9D0DA95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B20A791-6A57-48C6-A205-D1173D2E0A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4B20A791-6A57-48C6-A205-D1173D2E0A4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/>
              <a:t>I tipi di </a:t>
            </a:r>
            <a:r>
              <a:rPr lang="it-IT" b="1" dirty="0" err="1" smtClean="0"/>
              <a:t>survey</a:t>
            </a:r>
            <a:endParaRPr lang="it-IT" b="1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83677151"/>
              </p:ext>
            </p:extLst>
          </p:nvPr>
        </p:nvGraphicFramePr>
        <p:xfrm>
          <a:off x="107504" y="1752600"/>
          <a:ext cx="8856984" cy="4916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76203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C487EC4-DEB6-4791-8CDC-A401C9A069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BC487EC4-DEB6-4791-8CDC-A401C9A0699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DA64DB3-8ABE-4556-8B04-E0AFBAA5FC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3DA64DB3-8ABE-4556-8B04-E0AFBAA5FC5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D9095F2-38DF-47C8-AC5C-49B1EF9D6D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CD9095F2-38DF-47C8-AC5C-49B1EF9D6DF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9D222BF-E750-4490-9D45-6E03DD816E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89D222BF-E750-4490-9D45-6E03DD816EF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1AB5B2A-4989-447E-977D-C2F38BDE7D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B1AB5B2A-4989-447E-977D-C2F38BDE7DC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98DC42B-7A85-44FF-980F-6DCA6E1558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dgm id="{F98DC42B-7A85-44FF-980F-6DCA6E15587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4FB30A0-FAA0-43EC-A6F4-F959DA4D1E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">
                                            <p:graphicEl>
                                              <a:dgm id="{A4FB30A0-FAA0-43EC-A6F4-F959DA4D1E5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497810C-E7F5-4781-A7BE-7339291DA6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">
                                            <p:graphicEl>
                                              <a:dgm id="{C497810C-E7F5-4781-A7BE-7339291DA68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C5494B0-4F93-408A-8686-1F5F20EE4F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DC5494B0-4F93-408A-8686-1F5F20EE4F1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C6D438A-D1AE-4393-85CD-9E17B17C61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4">
                                            <p:graphicEl>
                                              <a:dgm id="{9C6D438A-D1AE-4393-85CD-9E17B17C610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Uso dell’informazione statistica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/>
              <a:t>Un uso acritico dei dati già disponibili </a:t>
            </a:r>
            <a:r>
              <a:rPr lang="it-IT" dirty="0" smtClean="0"/>
              <a:t>può portare </a:t>
            </a:r>
            <a:r>
              <a:rPr lang="it-IT" dirty="0"/>
              <a:t>a trarre conclusioni errate sui fenomeni e a distorcere i </a:t>
            </a:r>
            <a:r>
              <a:rPr lang="it-IT" dirty="0" smtClean="0"/>
              <a:t>risultati dell’analisi</a:t>
            </a:r>
            <a:r>
              <a:rPr lang="it-IT" dirty="0"/>
              <a:t>. </a:t>
            </a:r>
            <a:r>
              <a:rPr lang="it-IT" dirty="0" smtClean="0"/>
              <a:t>Quando </a:t>
            </a:r>
            <a:r>
              <a:rPr lang="it-IT" dirty="0"/>
              <a:t>si utilizzano dati </a:t>
            </a:r>
            <a:r>
              <a:rPr lang="it-IT" dirty="0" smtClean="0"/>
              <a:t>prodotti da </a:t>
            </a:r>
            <a:r>
              <a:rPr lang="it-IT" dirty="0"/>
              <a:t>altri, soprattutto se realizzati con scopi diversi dalla ricerca, </a:t>
            </a:r>
            <a:r>
              <a:rPr lang="it-IT" dirty="0" smtClean="0"/>
              <a:t>grande </a:t>
            </a:r>
            <a:r>
              <a:rPr lang="it-IT" dirty="0"/>
              <a:t>attenzione va </a:t>
            </a:r>
            <a:r>
              <a:rPr lang="it-IT" dirty="0" smtClean="0"/>
              <a:t>posta al </a:t>
            </a:r>
            <a:r>
              <a:rPr lang="it-IT" dirty="0"/>
              <a:t>tema della validità, cioè della rispondenza di quei dati ai </a:t>
            </a:r>
            <a:r>
              <a:rPr lang="it-IT" dirty="0" smtClean="0"/>
              <a:t>concetti che </a:t>
            </a:r>
            <a:r>
              <a:rPr lang="it-IT" dirty="0"/>
              <a:t>intendiamo studiare</a:t>
            </a:r>
            <a:r>
              <a:rPr lang="it-IT" dirty="0" smtClean="0"/>
              <a:t>.</a:t>
            </a:r>
          </a:p>
          <a:p>
            <a:r>
              <a:rPr lang="it-IT" dirty="0" smtClean="0"/>
              <a:t>Bisogna, poi, valutare </a:t>
            </a:r>
            <a:r>
              <a:rPr lang="it-IT" dirty="0"/>
              <a:t>il grado di flessibilità di quei dati rispetto </a:t>
            </a:r>
            <a:r>
              <a:rPr lang="it-IT" dirty="0" smtClean="0"/>
              <a:t>agli obiettivi </a:t>
            </a:r>
            <a:r>
              <a:rPr lang="it-IT" dirty="0"/>
              <a:t>di chi li </a:t>
            </a:r>
            <a:r>
              <a:rPr lang="it-IT" dirty="0" smtClean="0"/>
              <a:t>consulta. Attenzione particolare </a:t>
            </a:r>
            <a:r>
              <a:rPr lang="it-IT" dirty="0"/>
              <a:t>va </a:t>
            </a:r>
            <a:r>
              <a:rPr lang="it-IT" dirty="0" smtClean="0"/>
              <a:t>dedicata </a:t>
            </a:r>
            <a:r>
              <a:rPr lang="it-IT" dirty="0"/>
              <a:t>alla chiarificazione degli </a:t>
            </a:r>
            <a:r>
              <a:rPr lang="it-IT" dirty="0" smtClean="0"/>
              <a:t>obiettivi generali </a:t>
            </a:r>
            <a:r>
              <a:rPr lang="it-IT" dirty="0"/>
              <a:t>e degli interrogativi di ricerca al fine di determinare il </a:t>
            </a:r>
            <a:r>
              <a:rPr lang="it-IT" dirty="0" smtClean="0"/>
              <a:t>grado di </a:t>
            </a:r>
            <a:r>
              <a:rPr lang="it-IT" dirty="0"/>
              <a:t>rispondenza dei dati prodotti dagli enti pubblici alle esigenze dei </a:t>
            </a:r>
            <a:r>
              <a:rPr lang="it-IT" dirty="0" smtClean="0"/>
              <a:t>ricercatori sociali</a:t>
            </a:r>
            <a:r>
              <a:rPr lang="it-IT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10630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armacia">
  <a:themeElements>
    <a:clrScheme name="Farmaci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Farmacia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armaci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4814</TotalTime>
  <Words>3766</Words>
  <Application>Microsoft Office PowerPoint</Application>
  <PresentationFormat>Presentazione su schermo (4:3)</PresentationFormat>
  <Paragraphs>203</Paragraphs>
  <Slides>36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36</vt:i4>
      </vt:variant>
    </vt:vector>
  </HeadingPairs>
  <TitlesOfParts>
    <vt:vector size="37" baseType="lpstr">
      <vt:lpstr>Farmacia</vt:lpstr>
      <vt:lpstr>Metodologia della ricerca sociale</vt:lpstr>
      <vt:lpstr>La costruzione della base empirica</vt:lpstr>
      <vt:lpstr>Grado di formalizzazione</vt:lpstr>
      <vt:lpstr>Il continuum da esperimento a osservazione partecipante</vt:lpstr>
      <vt:lpstr>L’effetto feed-back</vt:lpstr>
      <vt:lpstr>Tecniche intrusive e tecniche non intrusive</vt:lpstr>
      <vt:lpstr>Articolazione della classificazione: l’azione messa in atto per ottenere informazioni</vt:lpstr>
      <vt:lpstr>Lo sviluppo delle tecniche non intrusive</vt:lpstr>
      <vt:lpstr>La ricerca: i disoccupati di Marienthal, Jahoda, Lazarsfeld, Zeisel, 1975</vt:lpstr>
      <vt:lpstr>Tecniche non intrusive e reattività</vt:lpstr>
      <vt:lpstr>la ricerca: l’effetto Hawthorne</vt:lpstr>
      <vt:lpstr>I vantaggi e gli svantaggi delle tecniche non intrusive</vt:lpstr>
      <vt:lpstr>Le tecniche non intrusive: la classificazione di webb</vt:lpstr>
      <vt:lpstr>Osservare: analisi delle tracce</vt:lpstr>
      <vt:lpstr>La ricerca: La garbology</vt:lpstr>
      <vt:lpstr>Osservazione semplice o periscopica</vt:lpstr>
      <vt:lpstr>La ricerca: tossicodipendenti ad avellino</vt:lpstr>
      <vt:lpstr>Leggere: i documenti</vt:lpstr>
      <vt:lpstr>Un’ulteriore distinzione</vt:lpstr>
      <vt:lpstr>L’analisi del contenuto</vt:lpstr>
      <vt:lpstr>La ricerca: la pubblicità sulla stampa femminile</vt:lpstr>
      <vt:lpstr>Cenni storici sull’analisi del contenuto</vt:lpstr>
      <vt:lpstr>Come procedere: scomposizione e classificazione</vt:lpstr>
      <vt:lpstr>Le fasi</vt:lpstr>
      <vt:lpstr>La classificazione</vt:lpstr>
      <vt:lpstr>La ricerca: elezioni 2011 del sindaco di napoli</vt:lpstr>
      <vt:lpstr>Le tendenze più recenti nell’analisi dei documenti</vt:lpstr>
      <vt:lpstr>Leggere: l’informazione statistica</vt:lpstr>
      <vt:lpstr>I dati amministrativi</vt:lpstr>
      <vt:lpstr>Vantaggi e limiti dell’utilizzo di dati amministrativi</vt:lpstr>
      <vt:lpstr>I censimenti</vt:lpstr>
      <vt:lpstr>Altri censimenti</vt:lpstr>
      <vt:lpstr>Le survey</vt:lpstr>
      <vt:lpstr>I sistemi informativi</vt:lpstr>
      <vt:lpstr>I tipi di survey</vt:lpstr>
      <vt:lpstr>Uso dell’informazione statistica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Metodologia della ricerca sociale</dc:title>
  <dc:creator>Gabry</dc:creator>
  <cp:lastModifiedBy>Gabry</cp:lastModifiedBy>
  <cp:revision>201</cp:revision>
  <dcterms:created xsi:type="dcterms:W3CDTF">2012-10-12T19:48:21Z</dcterms:created>
  <dcterms:modified xsi:type="dcterms:W3CDTF">2012-11-07T11:56:16Z</dcterms:modified>
</cp:coreProperties>
</file>