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3" r:id="rId3"/>
    <p:sldId id="264" r:id="rId4"/>
    <p:sldId id="266" r:id="rId5"/>
    <p:sldId id="281" r:id="rId6"/>
    <p:sldId id="283" r:id="rId7"/>
    <p:sldId id="273" r:id="rId8"/>
    <p:sldId id="284" r:id="rId9"/>
    <p:sldId id="285" r:id="rId10"/>
    <p:sldId id="276" r:id="rId11"/>
    <p:sldId id="279" r:id="rId12"/>
    <p:sldId id="278" r:id="rId13"/>
    <p:sldId id="277" r:id="rId14"/>
    <p:sldId id="267" r:id="rId15"/>
    <p:sldId id="268" r:id="rId16"/>
    <p:sldId id="275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0"/>
  </p:normalViewPr>
  <p:slideViewPr>
    <p:cSldViewPr>
      <p:cViewPr>
        <p:scale>
          <a:sx n="70" d="100"/>
          <a:sy n="70" d="100"/>
        </p:scale>
        <p:origin x="-516" y="-78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0F637-1624-4A84-AB51-97659BBB5D2F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8AC29-B072-4AC8-AF44-10778F8BF67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517589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D144378-0903-4901-88FA-B6FAD6DF9DD8}" type="datetimeFigureOut">
              <a:rPr lang="it-IT" smtClean="0"/>
              <a:pPr/>
              <a:t>14/11/2013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653008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Prof.ssa </a:t>
            </a:r>
            <a:r>
              <a:rPr lang="it-IT" dirty="0" err="1"/>
              <a:t>enrica</a:t>
            </a:r>
            <a:r>
              <a:rPr lang="it-IT" dirty="0"/>
              <a:t> </a:t>
            </a:r>
            <a:r>
              <a:rPr lang="it-IT" dirty="0" err="1" smtClean="0"/>
              <a:t>amaturo</a:t>
            </a:r>
            <a:endParaRPr lang="it-IT" dirty="0" smtClean="0"/>
          </a:p>
          <a:p>
            <a:r>
              <a:rPr lang="it-IT" dirty="0"/>
              <a:t>L’interrogazione </a:t>
            </a:r>
            <a:r>
              <a:rPr lang="it-IT" dirty="0" smtClean="0"/>
              <a:t>nell’approccio quantitativo: il </a:t>
            </a:r>
            <a:r>
              <a:rPr lang="it-IT" dirty="0"/>
              <a:t>questionario</a:t>
            </a: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b="1" dirty="0"/>
              <a:t>Metodologia della ricerca sociale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640468" y="3140968"/>
            <a:ext cx="1107996" cy="216024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t-IT" sz="2000" dirty="0" smtClean="0"/>
              <a:t>Anno accademico 2013/14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xmlns="" val="402105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Il questionario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28728"/>
          </a:xfrm>
        </p:spPr>
        <p:txBody>
          <a:bodyPr>
            <a:noAutofit/>
          </a:bodyPr>
          <a:lstStyle/>
          <a:p>
            <a:pPr lvl="0" rtl="0"/>
            <a:r>
              <a:rPr lang="it-IT" sz="1800" dirty="0" smtClean="0">
                <a:solidFill>
                  <a:schemeClr val="tx1"/>
                </a:solidFill>
              </a:rPr>
              <a:t>Strumento composto da un </a:t>
            </a:r>
            <a:r>
              <a:rPr lang="it-IT" sz="1800" b="1" dirty="0" smtClean="0">
                <a:solidFill>
                  <a:schemeClr val="tx1"/>
                </a:solidFill>
              </a:rPr>
              <a:t>elenco di domande, e di risposte </a:t>
            </a:r>
            <a:r>
              <a:rPr lang="it-IT" sz="1800" dirty="0" smtClean="0">
                <a:solidFill>
                  <a:schemeClr val="tx1"/>
                </a:solidFill>
              </a:rPr>
              <a:t>a queste, </a:t>
            </a:r>
            <a:r>
              <a:rPr lang="it-IT" sz="1800" b="1" dirty="0" smtClean="0">
                <a:solidFill>
                  <a:schemeClr val="tx1"/>
                </a:solidFill>
              </a:rPr>
              <a:t>prestabilite e preimpostate </a:t>
            </a:r>
            <a:r>
              <a:rPr lang="it-IT" sz="1800" dirty="0" smtClean="0">
                <a:solidFill>
                  <a:schemeClr val="tx1"/>
                </a:solidFill>
              </a:rPr>
              <a:t>da porre alla popolazione oggetto d’indagine o ad una parte di essa (campione) al fine di garantire la neutralità dello strumento di rilevazione stesso.</a:t>
            </a:r>
            <a:endParaRPr lang="it-IT" sz="1800" dirty="0">
              <a:solidFill>
                <a:schemeClr val="tx1"/>
              </a:solidFill>
            </a:endParaRPr>
          </a:p>
          <a:p>
            <a:pPr lvl="1" rtl="0"/>
            <a:r>
              <a:rPr lang="it-IT" sz="1800" dirty="0" smtClean="0">
                <a:solidFill>
                  <a:schemeClr val="tx1"/>
                </a:solidFill>
              </a:rPr>
              <a:t>La formulazione delle </a:t>
            </a:r>
            <a:r>
              <a:rPr lang="it-IT" sz="1800" b="1" dirty="0" smtClean="0">
                <a:solidFill>
                  <a:schemeClr val="tx1"/>
                </a:solidFill>
              </a:rPr>
              <a:t>domande </a:t>
            </a:r>
            <a:r>
              <a:rPr lang="it-IT" sz="1800" dirty="0" smtClean="0">
                <a:solidFill>
                  <a:schemeClr val="tx1"/>
                </a:solidFill>
              </a:rPr>
              <a:t>deve garantire</a:t>
            </a:r>
          </a:p>
          <a:p>
            <a:pPr lvl="1" rtl="0"/>
            <a:endParaRPr lang="it-IT" sz="1800" dirty="0" smtClean="0">
              <a:solidFill>
                <a:schemeClr val="tx1"/>
              </a:solidFill>
            </a:endParaRPr>
          </a:p>
          <a:p>
            <a:pPr lvl="1" rtl="0"/>
            <a:endParaRPr lang="it-IT" sz="1800" dirty="0" smtClean="0">
              <a:solidFill>
                <a:schemeClr val="tx1"/>
              </a:solidFill>
            </a:endParaRPr>
          </a:p>
          <a:p>
            <a:pPr lvl="1" algn="ctr" rtl="0"/>
            <a:r>
              <a:rPr lang="it-IT" sz="1800" dirty="0" smtClean="0">
                <a:solidFill>
                  <a:schemeClr val="tx1"/>
                </a:solidFill>
              </a:rPr>
              <a:t> </a:t>
            </a:r>
            <a:r>
              <a:rPr lang="it-IT" sz="1800" b="1" dirty="0" smtClean="0">
                <a:solidFill>
                  <a:schemeClr val="tx1"/>
                </a:solidFill>
              </a:rPr>
              <a:t>L’INVARIANZA DELLO STIMOLO (?) </a:t>
            </a:r>
          </a:p>
          <a:p>
            <a:pPr lvl="1" algn="ctr" rtl="0">
              <a:buNone/>
            </a:pPr>
            <a:r>
              <a:rPr lang="it-IT" sz="1800" dirty="0" smtClean="0">
                <a:solidFill>
                  <a:schemeClr val="tx1"/>
                </a:solidFill>
              </a:rPr>
              <a:t>e </a:t>
            </a:r>
          </a:p>
          <a:p>
            <a:pPr lvl="1" algn="ctr" rtl="0"/>
            <a:r>
              <a:rPr lang="it-IT" sz="1800" b="1" dirty="0" smtClean="0">
                <a:solidFill>
                  <a:schemeClr val="tx1"/>
                </a:solidFill>
              </a:rPr>
              <a:t>L’UNIFORMITÀ DEI SIGNIFICATI (?)</a:t>
            </a:r>
          </a:p>
          <a:p>
            <a:pPr lvl="1" algn="ctr" rtl="0"/>
            <a:endParaRPr lang="it-IT" sz="1800" b="1" dirty="0" smtClean="0">
              <a:solidFill>
                <a:schemeClr val="tx1"/>
              </a:solidFill>
            </a:endParaRPr>
          </a:p>
          <a:p>
            <a:pPr lvl="1" rtl="0">
              <a:buNone/>
            </a:pPr>
            <a:r>
              <a:rPr lang="it-IT" sz="1800" b="1" dirty="0" smtClean="0">
                <a:solidFill>
                  <a:schemeClr val="tx1"/>
                </a:solidFill>
              </a:rPr>
              <a:t>Ambizione da perseguire</a:t>
            </a:r>
            <a:endParaRPr lang="it-IT" sz="1800" dirty="0" smtClean="0">
              <a:solidFill>
                <a:schemeClr val="tx1"/>
              </a:solidFill>
            </a:endParaRPr>
          </a:p>
          <a:p>
            <a:pPr lvl="1" rtl="0">
              <a:buNone/>
            </a:pPr>
            <a:endParaRPr lang="it-IT" sz="1800" dirty="0">
              <a:solidFill>
                <a:schemeClr val="tx1"/>
              </a:solidFill>
            </a:endParaRPr>
          </a:p>
          <a:p>
            <a:pPr lvl="1" rtl="0"/>
            <a:r>
              <a:rPr lang="it-IT" sz="1800" dirty="0" smtClean="0">
                <a:solidFill>
                  <a:schemeClr val="tx1"/>
                </a:solidFill>
              </a:rPr>
              <a:t>Le </a:t>
            </a:r>
            <a:r>
              <a:rPr lang="it-IT" sz="1800" b="1" dirty="0" smtClean="0">
                <a:solidFill>
                  <a:schemeClr val="tx1"/>
                </a:solidFill>
              </a:rPr>
              <a:t>risposte </a:t>
            </a:r>
            <a:r>
              <a:rPr lang="it-IT" sz="1800" dirty="0" smtClean="0">
                <a:solidFill>
                  <a:schemeClr val="tx1"/>
                </a:solidFill>
              </a:rPr>
              <a:t>standardizzate aiuteranno nella fase di comparazione.</a:t>
            </a:r>
            <a:endParaRPr lang="it-IT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34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L’ordine e La </a:t>
            </a:r>
            <a:r>
              <a:rPr lang="it-IT" b="1" dirty="0" smtClean="0"/>
              <a:t>formulazione delle domande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896544"/>
          </a:xfrm>
        </p:spPr>
        <p:txBody>
          <a:bodyPr>
            <a:normAutofit fontScale="25000" lnSpcReduction="20000"/>
          </a:bodyPr>
          <a:lstStyle/>
          <a:p>
            <a:pPr lvl="0" rtl="0"/>
            <a:r>
              <a:rPr lang="it-IT" sz="7200" b="1" dirty="0" smtClean="0">
                <a:solidFill>
                  <a:schemeClr val="tx1"/>
                </a:solidFill>
              </a:rPr>
              <a:t>Domande socio-anagrafiche di base: </a:t>
            </a:r>
            <a:endParaRPr lang="it-IT" sz="7200" b="1" dirty="0">
              <a:solidFill>
                <a:schemeClr val="tx1"/>
              </a:solidFill>
            </a:endParaRPr>
          </a:p>
          <a:p>
            <a:pPr lvl="1" rtl="0"/>
            <a:r>
              <a:rPr lang="it-IT" sz="7200" dirty="0" smtClean="0"/>
              <a:t>rilevate sempre indipendentemente dal tema d’indagine (per l’unità individuo: genere, età, titolo di studio, professione, etc.</a:t>
            </a:r>
          </a:p>
          <a:p>
            <a:pPr lvl="1" rtl="0"/>
            <a:r>
              <a:rPr lang="it-IT" sz="7200" dirty="0" smtClean="0"/>
              <a:t>Per l’unità famiglia: n. di componenti il nucleo, età di </a:t>
            </a:r>
            <a:r>
              <a:rPr lang="it-IT" sz="7200" dirty="0" err="1" smtClean="0"/>
              <a:t>ciascuno…</a:t>
            </a:r>
            <a:r>
              <a:rPr lang="it-IT" sz="7200" dirty="0" smtClean="0"/>
              <a:t>).</a:t>
            </a:r>
            <a:endParaRPr lang="it-IT" sz="7200" dirty="0"/>
          </a:p>
          <a:p>
            <a:pPr lvl="0" rtl="0"/>
            <a:endParaRPr lang="it-IT" sz="7200" b="1" dirty="0" smtClean="0">
              <a:solidFill>
                <a:schemeClr val="tx1"/>
              </a:solidFill>
            </a:endParaRPr>
          </a:p>
          <a:p>
            <a:pPr lvl="0" rtl="0"/>
            <a:r>
              <a:rPr lang="it-IT" sz="7200" b="1" dirty="0" smtClean="0">
                <a:solidFill>
                  <a:schemeClr val="tx1"/>
                </a:solidFill>
              </a:rPr>
              <a:t>Domande </a:t>
            </a:r>
            <a:r>
              <a:rPr lang="it-IT" sz="7200" b="1" dirty="0" smtClean="0">
                <a:solidFill>
                  <a:schemeClr val="tx1"/>
                </a:solidFill>
              </a:rPr>
              <a:t>chiuse: </a:t>
            </a:r>
            <a:endParaRPr lang="it-IT" sz="7200" b="1" dirty="0">
              <a:solidFill>
                <a:schemeClr val="tx1"/>
              </a:solidFill>
            </a:endParaRPr>
          </a:p>
          <a:p>
            <a:pPr lvl="1" rtl="0"/>
            <a:r>
              <a:rPr lang="it-IT" sz="7200" dirty="0" smtClean="0"/>
              <a:t>con alternative di risposta prestabilite dl ricercatore. Vantaggi: stimola risposte coerenti col proprio status, garantisce comparabilità, favorisce la codifica delle risposte ai fini dell’analisi dei dati</a:t>
            </a:r>
            <a:r>
              <a:rPr lang="it-IT" sz="7200" dirty="0" smtClean="0"/>
              <a:t>.</a:t>
            </a:r>
            <a:endParaRPr lang="it-IT" sz="7200" dirty="0"/>
          </a:p>
          <a:p>
            <a:pPr lvl="0" rtl="0"/>
            <a:endParaRPr lang="it-IT" sz="7200" b="1" dirty="0" smtClean="0">
              <a:solidFill>
                <a:schemeClr val="tx1"/>
              </a:solidFill>
            </a:endParaRPr>
          </a:p>
          <a:p>
            <a:pPr lvl="0" rtl="0"/>
            <a:r>
              <a:rPr lang="it-IT" sz="7200" b="1" dirty="0" smtClean="0">
                <a:solidFill>
                  <a:schemeClr val="tx1"/>
                </a:solidFill>
              </a:rPr>
              <a:t>Domande semi-chiuse: </a:t>
            </a:r>
            <a:endParaRPr lang="it-IT" sz="7200" b="1" dirty="0">
              <a:solidFill>
                <a:schemeClr val="tx1"/>
              </a:solidFill>
            </a:endParaRPr>
          </a:p>
          <a:p>
            <a:pPr lvl="1" rtl="0"/>
            <a:r>
              <a:rPr lang="it-IT" sz="7200" dirty="0" smtClean="0"/>
              <a:t>domande chiuse con aggiunta in coda della categoria residuale </a:t>
            </a:r>
            <a:r>
              <a:rPr lang="it-IT" sz="7200" b="1" dirty="0" smtClean="0"/>
              <a:t>«altro»</a:t>
            </a:r>
            <a:r>
              <a:rPr lang="it-IT" sz="7200" dirty="0" smtClean="0"/>
              <a:t> e della relativa </a:t>
            </a:r>
            <a:r>
              <a:rPr lang="it-IT" sz="7200" dirty="0" smtClean="0"/>
              <a:t>specifica.</a:t>
            </a:r>
          </a:p>
          <a:p>
            <a:pPr lvl="0"/>
            <a:endParaRPr lang="it-IT" sz="7200" b="1" dirty="0" smtClean="0">
              <a:solidFill>
                <a:schemeClr val="tx1"/>
              </a:solidFill>
            </a:endParaRPr>
          </a:p>
          <a:p>
            <a:pPr lvl="0"/>
            <a:r>
              <a:rPr lang="it-IT" sz="7200" b="1" dirty="0" smtClean="0">
                <a:solidFill>
                  <a:schemeClr val="tx1"/>
                </a:solidFill>
              </a:rPr>
              <a:t>Domande </a:t>
            </a:r>
            <a:r>
              <a:rPr lang="it-IT" sz="7200" b="1" dirty="0" smtClean="0">
                <a:solidFill>
                  <a:schemeClr val="tx1"/>
                </a:solidFill>
              </a:rPr>
              <a:t>aperte: </a:t>
            </a:r>
          </a:p>
          <a:p>
            <a:pPr lvl="1"/>
            <a:r>
              <a:rPr lang="it-IT" sz="7200" dirty="0" smtClean="0"/>
              <a:t>quando non si può codificare a monte e/o si vogliono cogliere sfumature soggettive.</a:t>
            </a:r>
          </a:p>
          <a:p>
            <a:pPr lvl="1" rtl="0"/>
            <a:endParaRPr lang="it-IT" sz="7200" dirty="0" smtClean="0"/>
          </a:p>
          <a:p>
            <a:pPr lvl="1" algn="ctr" rtl="0"/>
            <a:r>
              <a:rPr lang="it-IT" sz="7200" b="1" dirty="0" smtClean="0">
                <a:solidFill>
                  <a:schemeClr val="tx1"/>
                </a:solidFill>
              </a:rPr>
              <a:t>Domande </a:t>
            </a:r>
            <a:r>
              <a:rPr lang="it-IT" sz="7200" b="1" dirty="0" smtClean="0">
                <a:solidFill>
                  <a:schemeClr val="tx1"/>
                </a:solidFill>
              </a:rPr>
              <a:t>delicate …</a:t>
            </a:r>
          </a:p>
          <a:p>
            <a:pPr lvl="1" rtl="0"/>
            <a:endParaRPr lang="it-IT" dirty="0" smtClean="0"/>
          </a:p>
          <a:p>
            <a:pPr lvl="1" rtl="0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xmlns="" val="4858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Interrogare le persone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rtl="0"/>
            <a:r>
              <a:rPr lang="it-IT" dirty="0" smtClean="0">
                <a:solidFill>
                  <a:schemeClr val="tx1"/>
                </a:solidFill>
              </a:rPr>
              <a:t>Distorsioni imputabili al </a:t>
            </a:r>
            <a:r>
              <a:rPr lang="it-IT" b="1" dirty="0" smtClean="0">
                <a:solidFill>
                  <a:schemeClr val="tx1"/>
                </a:solidFill>
              </a:rPr>
              <a:t>soggetto</a:t>
            </a:r>
            <a:r>
              <a:rPr lang="it-IT" dirty="0" smtClean="0">
                <a:solidFill>
                  <a:schemeClr val="tx1"/>
                </a:solidFill>
              </a:rPr>
              <a:t>:</a:t>
            </a:r>
            <a:endParaRPr lang="it-IT" dirty="0">
              <a:solidFill>
                <a:schemeClr val="tx1"/>
              </a:solidFill>
            </a:endParaRPr>
          </a:p>
          <a:p>
            <a:pPr lvl="1" rtl="0"/>
            <a:r>
              <a:rPr lang="it-IT" dirty="0" smtClean="0"/>
              <a:t>stanchezza, difficoltà di </a:t>
            </a:r>
            <a:r>
              <a:rPr lang="it-IT" b="1" dirty="0" smtClean="0"/>
              <a:t>comprensione</a:t>
            </a:r>
            <a:r>
              <a:rPr lang="it-IT" dirty="0" smtClean="0"/>
              <a:t>, resistenza verso alcuni argomenti, memoria.</a:t>
            </a:r>
            <a:endParaRPr lang="it-IT" dirty="0"/>
          </a:p>
          <a:p>
            <a:pPr lvl="0" rtl="0"/>
            <a:endParaRPr lang="it-IT" dirty="0" smtClean="0">
              <a:solidFill>
                <a:schemeClr val="tx1"/>
              </a:solidFill>
            </a:endParaRPr>
          </a:p>
          <a:p>
            <a:pPr lvl="0" rtl="0"/>
            <a:r>
              <a:rPr lang="it-IT" dirty="0" smtClean="0">
                <a:solidFill>
                  <a:schemeClr val="tx1"/>
                </a:solidFill>
              </a:rPr>
              <a:t>Distorsioni imputabili alla </a:t>
            </a:r>
            <a:r>
              <a:rPr lang="it-IT" b="1" dirty="0" smtClean="0">
                <a:solidFill>
                  <a:schemeClr val="tx1"/>
                </a:solidFill>
              </a:rPr>
              <a:t>strutturazione del questionario</a:t>
            </a:r>
            <a:r>
              <a:rPr lang="it-IT" dirty="0" smtClean="0">
                <a:solidFill>
                  <a:schemeClr val="tx1"/>
                </a:solidFill>
              </a:rPr>
              <a:t>:</a:t>
            </a:r>
            <a:endParaRPr lang="it-IT" dirty="0">
              <a:solidFill>
                <a:schemeClr val="tx1"/>
              </a:solidFill>
            </a:endParaRPr>
          </a:p>
          <a:p>
            <a:pPr lvl="1" rtl="0"/>
            <a:r>
              <a:rPr lang="it-IT" dirty="0" smtClean="0"/>
              <a:t>domande lunghe e/o complesse, domande tendenziose (clandestino), ambigue, etc.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55950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 smtClean="0"/>
              <a:t>Errori strutturali:</a:t>
            </a:r>
            <a:br>
              <a:rPr lang="it-IT" sz="2800" dirty="0" smtClean="0"/>
            </a:br>
            <a:r>
              <a:rPr lang="it-IT" sz="2800" b="1" dirty="0" smtClean="0"/>
              <a:t> domande  </a:t>
            </a:r>
            <a:r>
              <a:rPr lang="it-IT" sz="2800" b="1" dirty="0" smtClean="0"/>
              <a:t>chiuse inopportunamente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Inopportunamente perché </a:t>
            </a:r>
            <a:r>
              <a:rPr lang="it-IT" b="1" dirty="0" smtClean="0"/>
              <a:t>si perde una variabile cardinale</a:t>
            </a:r>
          </a:p>
          <a:p>
            <a:r>
              <a:rPr lang="it-IT" b="1" dirty="0" smtClean="0"/>
              <a:t>età</a:t>
            </a:r>
            <a:endParaRPr lang="it-IT" dirty="0" smtClean="0"/>
          </a:p>
          <a:p>
            <a:r>
              <a:rPr lang="it-IT" dirty="0" smtClean="0"/>
              <a:t>1)  da 0 a 14 anni</a:t>
            </a:r>
          </a:p>
          <a:p>
            <a:r>
              <a:rPr lang="it-IT" dirty="0" smtClean="0"/>
              <a:t>2)  da 15 a 18 anni</a:t>
            </a:r>
          </a:p>
          <a:p>
            <a:r>
              <a:rPr lang="it-IT" dirty="0" smtClean="0"/>
              <a:t>3)  da 19 a 45 anni</a:t>
            </a:r>
          </a:p>
          <a:p>
            <a:r>
              <a:rPr lang="it-IT" dirty="0" smtClean="0"/>
              <a:t>4)  oltre 45 anni</a:t>
            </a:r>
          </a:p>
          <a:p>
            <a:r>
              <a:rPr lang="it-IT" dirty="0" smtClean="0"/>
              <a:t> </a:t>
            </a:r>
            <a:r>
              <a:rPr lang="it-IT" b="1" dirty="0" smtClean="0"/>
              <a:t>codifica opportuna:</a:t>
            </a:r>
            <a:r>
              <a:rPr lang="it-IT" dirty="0" smtClean="0"/>
              <a:t>   </a:t>
            </a:r>
          </a:p>
          <a:p>
            <a:pPr>
              <a:buNone/>
            </a:pPr>
            <a:r>
              <a:rPr lang="it-IT" dirty="0" smtClean="0"/>
              <a:t> </a:t>
            </a:r>
          </a:p>
          <a:p>
            <a:endParaRPr lang="it-IT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4355976" y="472514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1 5"/>
          <p:cNvCxnSpPr/>
          <p:nvPr/>
        </p:nvCxnSpPr>
        <p:spPr>
          <a:xfrm>
            <a:off x="4355976" y="51571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>
            <a:off x="4860032" y="472514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>
            <a:off x="4860032" y="51571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5364088" y="472514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Errore strutturale a livello vettoriale. </a:t>
            </a:r>
            <a:br>
              <a:rPr lang="it-IT" sz="2400" dirty="0" smtClean="0"/>
            </a:br>
            <a:r>
              <a:rPr lang="it-IT" sz="2400" dirty="0" smtClean="0"/>
              <a:t>Mutua esclusività: un esempio e un rimedio</a:t>
            </a:r>
            <a:endParaRPr lang="it-IT" sz="2400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23528" y="2204864"/>
          <a:ext cx="8640961" cy="1261872"/>
        </p:xfrm>
        <a:graphic>
          <a:graphicData uri="http://schemas.openxmlformats.org/drawingml/2006/table">
            <a:tbl>
              <a:tblPr/>
              <a:tblGrid>
                <a:gridCol w="2251799"/>
                <a:gridCol w="2234805"/>
                <a:gridCol w="4154357"/>
              </a:tblGrid>
              <a:tr h="433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latin typeface="New York"/>
                          <a:ea typeface="Times New Roman"/>
                          <a:cs typeface="New York"/>
                        </a:rPr>
                        <a:t>Alla TV guarda: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1)  </a:t>
                      </a:r>
                      <a:r>
                        <a:rPr lang="it-IT" sz="1800" dirty="0" err="1">
                          <a:latin typeface="New York"/>
                          <a:ea typeface="Times New Roman"/>
                          <a:cs typeface="New York"/>
                        </a:rPr>
                        <a:t>tg</a:t>
                      </a: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,  informazioni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2)  documentari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3)  </a:t>
                      </a:r>
                      <a:r>
                        <a:rPr lang="it-IT" sz="1800" dirty="0" err="1">
                          <a:latin typeface="New York"/>
                          <a:ea typeface="Times New Roman"/>
                          <a:cs typeface="New York"/>
                        </a:rPr>
                        <a:t>films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4)  varietà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 marL="889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5)  </a:t>
                      </a:r>
                      <a:r>
                        <a:rPr lang="it-IT" sz="1800" dirty="0" err="1">
                          <a:latin typeface="New York"/>
                          <a:ea typeface="Times New Roman"/>
                          <a:cs typeface="New York"/>
                        </a:rPr>
                        <a:t>telefilms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 marL="889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6)  tutto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 marL="889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7)  nulla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Chicago"/>
                          <a:ea typeface="Times New Roman"/>
                          <a:cs typeface="Chicago"/>
                        </a:rPr>
                        <a:t>e chi guarda regolarmente più programmi, ma non tutti?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467543" y="4149080"/>
          <a:ext cx="8208912" cy="2208276"/>
        </p:xfrm>
        <a:graphic>
          <a:graphicData uri="http://schemas.openxmlformats.org/drawingml/2006/table">
            <a:tbl>
              <a:tblPr/>
              <a:tblGrid>
                <a:gridCol w="1840837"/>
                <a:gridCol w="1028233"/>
                <a:gridCol w="1335196"/>
                <a:gridCol w="1334254"/>
                <a:gridCol w="1335196"/>
                <a:gridCol w="1335196"/>
              </a:tblGrid>
              <a:tr h="4462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Quanto spesso guarda: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New York"/>
                        <a:ea typeface="Times New Roman"/>
                        <a:cs typeface="New Yor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spesso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abbastanza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spesso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New York"/>
                        <a:ea typeface="Times New Roman"/>
                        <a:cs typeface="New Yor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raramente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New York"/>
                        <a:ea typeface="Times New Roman"/>
                        <a:cs typeface="New Yor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mai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New York"/>
                        <a:ea typeface="Times New Roman"/>
                        <a:cs typeface="New York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NR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il telegiornale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5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3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1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0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9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documentari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5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3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1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0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9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film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5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3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1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0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9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varietà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5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3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1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New York"/>
                          <a:ea typeface="Times New Roman"/>
                          <a:cs typeface="New York"/>
                        </a:rPr>
                        <a:t>0</a:t>
                      </a:r>
                      <a:endParaRPr lang="it-IT" sz="180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9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telefilm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5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3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1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0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New York"/>
                          <a:ea typeface="Times New Roman"/>
                          <a:cs typeface="New York"/>
                        </a:rPr>
                        <a:t>9</a:t>
                      </a:r>
                      <a:endParaRPr lang="it-IT" sz="1800" dirty="0">
                        <a:latin typeface="Chicago"/>
                        <a:ea typeface="Times New Roman"/>
                        <a:cs typeface="Chicago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Distorsioni imputabili alla </a:t>
            </a:r>
            <a:r>
              <a:rPr lang="it-IT" b="1" dirty="0" smtClean="0">
                <a:solidFill>
                  <a:schemeClr val="tx1"/>
                </a:solidFill>
              </a:rPr>
              <a:t>presenza del ricercatore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it-IT" b="1" dirty="0" smtClean="0"/>
              <a:t>comprensione</a:t>
            </a:r>
            <a:r>
              <a:rPr lang="it-IT" dirty="0" smtClean="0"/>
              <a:t>: tipo di linguaggio/gergo, doppie negazioni, vocaboli; </a:t>
            </a:r>
            <a:endParaRPr lang="it-IT" dirty="0" smtClean="0"/>
          </a:p>
          <a:p>
            <a:pPr lvl="1">
              <a:buNone/>
            </a:pPr>
            <a:endParaRPr lang="it-IT" dirty="0" smtClean="0"/>
          </a:p>
          <a:p>
            <a:pPr lvl="1"/>
            <a:r>
              <a:rPr lang="it-IT" b="1" dirty="0" smtClean="0"/>
              <a:t>acquiescenza – </a:t>
            </a:r>
            <a:r>
              <a:rPr lang="it-IT" dirty="0" smtClean="0"/>
              <a:t>atteggiamento</a:t>
            </a:r>
            <a:r>
              <a:rPr lang="it-IT" b="1" dirty="0" smtClean="0"/>
              <a:t> </a:t>
            </a:r>
            <a:r>
              <a:rPr lang="it-IT" dirty="0" smtClean="0"/>
              <a:t>remissivo:</a:t>
            </a:r>
          </a:p>
          <a:p>
            <a:pPr lvl="1"/>
            <a:r>
              <a:rPr lang="it-IT" i="1" dirty="0" err="1" smtClean="0"/>
              <a:t>Acquiescence</a:t>
            </a:r>
            <a:r>
              <a:rPr lang="it-IT" i="1" dirty="0" smtClean="0"/>
              <a:t> </a:t>
            </a:r>
            <a:r>
              <a:rPr lang="it-IT" i="1" dirty="0" err="1" smtClean="0"/>
              <a:t>response</a:t>
            </a:r>
            <a:r>
              <a:rPr lang="it-IT" i="1" dirty="0" smtClean="0"/>
              <a:t> set </a:t>
            </a:r>
            <a:r>
              <a:rPr lang="it-IT" dirty="0" smtClean="0"/>
              <a:t>nelle batterie di domande e possibilità di inversione di polarità;</a:t>
            </a:r>
          </a:p>
          <a:p>
            <a:pPr lvl="1">
              <a:buNone/>
            </a:pPr>
            <a:r>
              <a:rPr lang="it-IT" dirty="0" smtClean="0"/>
              <a:t> </a:t>
            </a:r>
          </a:p>
          <a:p>
            <a:pPr lvl="1">
              <a:buNone/>
            </a:pPr>
            <a:r>
              <a:rPr lang="it-IT" dirty="0" smtClean="0"/>
              <a:t> </a:t>
            </a: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Un esempio di acquiescenza</a:t>
            </a:r>
            <a:endParaRPr lang="it-IT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237" y="1752600"/>
            <a:ext cx="7741526" cy="437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memoria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it-IT" dirty="0" smtClean="0"/>
              <a:t>Problema ricorrente nella </a:t>
            </a:r>
            <a:r>
              <a:rPr lang="it-IT" dirty="0" smtClean="0"/>
              <a:t>formulazione delle domande </a:t>
            </a:r>
            <a:r>
              <a:rPr lang="it-IT" b="1" dirty="0" smtClean="0"/>
              <a:t>complesse </a:t>
            </a:r>
            <a:r>
              <a:rPr lang="it-IT" b="1" dirty="0" smtClean="0"/>
              <a:t>(o sganciate </a:t>
            </a:r>
            <a:r>
              <a:rPr lang="it-IT" b="1" dirty="0" smtClean="0"/>
              <a:t>da riferimenti concreti) </a:t>
            </a:r>
            <a:r>
              <a:rPr lang="it-IT" b="1" dirty="0" smtClean="0"/>
              <a:t>;</a:t>
            </a:r>
          </a:p>
          <a:p>
            <a:pPr lvl="1"/>
            <a:endParaRPr lang="it-IT" b="1" dirty="0" smtClean="0"/>
          </a:p>
          <a:p>
            <a:pPr lvl="1"/>
            <a:r>
              <a:rPr lang="it-IT" dirty="0" smtClean="0"/>
              <a:t> </a:t>
            </a:r>
            <a:r>
              <a:rPr lang="it-IT" dirty="0" smtClean="0"/>
              <a:t>e in presenza di un elevato </a:t>
            </a:r>
            <a:r>
              <a:rPr lang="it-IT" b="1" dirty="0" smtClean="0"/>
              <a:t>numero </a:t>
            </a:r>
            <a:r>
              <a:rPr lang="it-IT" dirty="0" smtClean="0"/>
              <a:t>di alternative di risposta;</a:t>
            </a:r>
          </a:p>
          <a:p>
            <a:pPr lvl="1"/>
            <a:endParaRPr lang="it-IT" dirty="0" smtClean="0"/>
          </a:p>
          <a:p>
            <a:pPr lvl="1" algn="ctr"/>
            <a:r>
              <a:rPr lang="it-IT" dirty="0" smtClean="0"/>
              <a:t>Come fare</a:t>
            </a:r>
            <a:r>
              <a:rPr lang="it-IT" dirty="0" smtClean="0"/>
              <a:t>?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dirty="0" smtClean="0">
                <a:solidFill>
                  <a:schemeClr val="tx1"/>
                </a:solidFill>
                <a:ea typeface="Times New Roman" pitchFamily="18" charset="0"/>
                <a:cs typeface="New York"/>
              </a:rPr>
              <a:t>Se le alternative sono troppe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it-IT" sz="3200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ricorrere al</a:t>
            </a:r>
            <a:r>
              <a:rPr lang="it-IT" sz="3200" b="1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 gioco della torre.</a:t>
            </a:r>
            <a:endParaRPr lang="it-IT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it-IT" i="1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New York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it-IT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Le sottoponiamo ora un gioco:  il “gioco della torre”. 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it-IT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Su questo cartone [Stendere il cartone] vede una specie di torre con dieci piani che rappresentano un ordine di gravità dei problemi.</a:t>
            </a:r>
            <a:endParaRPr lang="it-IT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it-IT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I problemi sono scritti su questi cartoncini </a:t>
            </a:r>
            <a:r>
              <a:rPr lang="it-IT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[Consegnare i cartoncini].</a:t>
            </a:r>
            <a:r>
              <a:rPr lang="it-IT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  Li consideri [</a:t>
            </a:r>
            <a:r>
              <a:rPr lang="it-IT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 continuare a parlale]</a:t>
            </a:r>
            <a:endParaRPr lang="it-IT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it-IT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New York"/>
              </a:rPr>
              <a:t>Come vede, ci sono scritti una serie di problemi che la gente giudica importanti.</a:t>
            </a:r>
            <a:endParaRPr lang="it-IT" sz="40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torre</a:t>
            </a:r>
            <a:endParaRPr lang="it-IT" dirty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5256583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torre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i="1" dirty="0" smtClean="0"/>
              <a:t>Lei adesso guardi bene ciascun cartellino. Se ha dei chiarimenti da chiedere su uno o più cartellini, me lo dica subito mentre li guarda. </a:t>
            </a:r>
          </a:p>
          <a:p>
            <a:r>
              <a:rPr lang="it-IT" i="1" dirty="0" smtClean="0"/>
              <a:t>Come vede, c’è un cartellino bianco. Lei ci può scrivere un problema che le sembra grave e che non trova scritto sui cartellini che le abbiamo dato.</a:t>
            </a:r>
          </a:p>
          <a:p>
            <a:r>
              <a:rPr lang="it-IT" cap="small" dirty="0" smtClean="0"/>
              <a:t>[Non mettergli assolutamente fretta. Quando ha finito di guardarli]</a:t>
            </a:r>
            <a:r>
              <a:rPr lang="it-IT" dirty="0" smtClean="0"/>
              <a:t> </a:t>
            </a:r>
          </a:p>
          <a:p>
            <a:r>
              <a:rPr lang="it-IT" i="1" dirty="0" smtClean="0"/>
              <a:t>Ecco: adesso le chiediamo di scegliere il cartellino con il problema che </a:t>
            </a:r>
            <a:r>
              <a:rPr lang="it-IT" i="1" u="sng" dirty="0" smtClean="0"/>
              <a:t>lei</a:t>
            </a:r>
            <a:r>
              <a:rPr lang="it-IT" i="1" dirty="0" smtClean="0"/>
              <a:t> giudica il più grave e di metterlo sul piano più alto, dove c’è scritto “il più grave”.</a:t>
            </a:r>
          </a:p>
          <a:p>
            <a:r>
              <a:rPr lang="it-IT" i="1" cap="small" dirty="0" smtClean="0"/>
              <a:t>[Quando ha eseguito]</a:t>
            </a:r>
            <a:r>
              <a:rPr lang="it-IT" i="1" dirty="0" smtClean="0"/>
              <a:t> Ora faccia la stessa operazione con gli altri cartellini: Qual è il più grave di questi problemi? Quando lo ha scelto, lo metta sul secondo piano della torre.</a:t>
            </a:r>
          </a:p>
          <a:p>
            <a:pPr>
              <a:buNone/>
            </a:pPr>
            <a:r>
              <a:rPr lang="it-IT" dirty="0" smtClean="0"/>
              <a:t> ecc.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Distorsioni imputabili alla </a:t>
            </a:r>
            <a:r>
              <a:rPr lang="it-IT" b="1" dirty="0" smtClean="0">
                <a:solidFill>
                  <a:schemeClr val="tx1"/>
                </a:solidFill>
              </a:rPr>
              <a:t>presenza del ricercatore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539552" y="2132856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it-IT" sz="3200" b="1" dirty="0" smtClean="0"/>
              <a:t>desiderabilità sociale </a:t>
            </a:r>
            <a:r>
              <a:rPr lang="it-IT" sz="3200" dirty="0" smtClean="0"/>
              <a:t>compiacere:</a:t>
            </a:r>
          </a:p>
          <a:p>
            <a:pPr lvl="1">
              <a:buNone/>
            </a:pPr>
            <a:r>
              <a:rPr lang="it-IT" sz="3200" dirty="0" smtClean="0"/>
              <a:t> </a:t>
            </a:r>
            <a:endParaRPr lang="it-IT" sz="3200" dirty="0" smtClean="0"/>
          </a:p>
          <a:p>
            <a:pPr lvl="1"/>
            <a:r>
              <a:rPr lang="it-IT" sz="3200" b="1" dirty="0" smtClean="0"/>
              <a:t>questioni </a:t>
            </a:r>
            <a:r>
              <a:rPr lang="it-IT" sz="3200" b="1" dirty="0" smtClean="0"/>
              <a:t>sensibili</a:t>
            </a:r>
            <a:r>
              <a:rPr lang="it-IT" sz="3200" dirty="0" smtClean="0"/>
              <a:t>: reddito, abitudini sessuali e comportamenti devianti; </a:t>
            </a:r>
          </a:p>
          <a:p>
            <a:pPr lvl="1"/>
            <a:endParaRPr lang="it-IT" sz="3200" b="1" dirty="0" smtClean="0"/>
          </a:p>
          <a:p>
            <a:pPr lvl="1"/>
            <a:r>
              <a:rPr lang="it-IT" sz="3200" b="1" dirty="0" smtClean="0"/>
              <a:t>effetto </a:t>
            </a:r>
            <a:r>
              <a:rPr lang="it-IT" sz="3200" b="1" dirty="0" smtClean="0"/>
              <a:t>stanchezza: </a:t>
            </a:r>
            <a:r>
              <a:rPr lang="it-IT" sz="3200" dirty="0" smtClean="0"/>
              <a:t>.questionario lungo, faticoso graficamente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/>
              <a:t>Pre</a:t>
            </a:r>
            <a:r>
              <a:rPr lang="it-IT" b="1" dirty="0" smtClean="0"/>
              <a:t>-test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rtl="0"/>
            <a:r>
              <a:rPr lang="it-IT" sz="2800" b="1" dirty="0" smtClean="0">
                <a:solidFill>
                  <a:schemeClr val="tx1"/>
                </a:solidFill>
              </a:rPr>
              <a:t>Collaudo</a:t>
            </a:r>
            <a:r>
              <a:rPr lang="it-IT" sz="2800" dirty="0" smtClean="0">
                <a:solidFill>
                  <a:schemeClr val="tx1"/>
                </a:solidFill>
              </a:rPr>
              <a:t> sia dello strumento di rilevazione che delle modalità di rilevazione effettuato su un piccolo sotto-campione appartenente alla popolazione oggetto di indagine.</a:t>
            </a:r>
            <a:endParaRPr lang="it-IT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4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Alcuni esempi</a:t>
            </a:r>
            <a:endParaRPr lang="it-IT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576977" cy="273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393" y="4365105"/>
            <a:ext cx="412857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365104"/>
            <a:ext cx="4598681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5798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534400" cy="208823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Costruzione del questionario</a:t>
            </a:r>
            <a:br>
              <a:rPr lang="it-IT" dirty="0" smtClean="0"/>
            </a:br>
            <a:r>
              <a:rPr lang="it-IT" dirty="0" smtClean="0"/>
              <a:t>Quali difetti?</a:t>
            </a:r>
            <a:br>
              <a:rPr lang="it-IT" dirty="0" smtClean="0"/>
            </a:br>
            <a:r>
              <a:rPr lang="it-IT" dirty="0" smtClean="0"/>
              <a:t>quante e quali dimensioni?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it-IT" dirty="0" smtClean="0"/>
          </a:p>
          <a:p>
            <a:r>
              <a:rPr lang="it-IT" b="1" dirty="0" smtClean="0"/>
              <a:t>Secondo  lei,  la dispersione scolastica nella scuola dell’obbligo italiana:</a:t>
            </a:r>
            <a:endParaRPr lang="it-IT" dirty="0" smtClean="0"/>
          </a:p>
          <a:p>
            <a:r>
              <a:rPr lang="it-IT" dirty="0" smtClean="0"/>
              <a:t>- è un problema sorpassato</a:t>
            </a:r>
          </a:p>
          <a:p>
            <a:r>
              <a:rPr lang="it-IT" dirty="0" smtClean="0"/>
              <a:t>- è un problema attuale</a:t>
            </a:r>
          </a:p>
          <a:p>
            <a:r>
              <a:rPr lang="it-IT" dirty="0" smtClean="0"/>
              <a:t>- non è mai stato un problema</a:t>
            </a:r>
          </a:p>
          <a:p>
            <a:r>
              <a:rPr lang="it-IT" dirty="0" smtClean="0"/>
              <a:t>- è un problema del ’68</a:t>
            </a:r>
          </a:p>
          <a:p>
            <a:r>
              <a:rPr lang="it-IT" dirty="0" smtClean="0"/>
              <a:t>- è un problema che riguarda solo qualche caso sporadico in Italia</a:t>
            </a:r>
          </a:p>
          <a:p>
            <a:r>
              <a:rPr lang="it-IT" dirty="0" smtClean="0"/>
              <a:t>- è un problema nazionale</a:t>
            </a:r>
          </a:p>
          <a:p>
            <a:r>
              <a:rPr lang="it-IT" dirty="0" smtClean="0"/>
              <a:t>- è un problema internazionale</a:t>
            </a:r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568952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Le modalità di somministrazione del questionario.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2952329"/>
          </a:xfrm>
        </p:spPr>
        <p:txBody>
          <a:bodyPr>
            <a:normAutofit fontScale="85000" lnSpcReduction="20000"/>
          </a:bodyPr>
          <a:lstStyle/>
          <a:p>
            <a:pPr lvl="0" rtl="0">
              <a:buNone/>
            </a:pPr>
            <a:r>
              <a:rPr lang="it-IT" dirty="0" smtClean="0">
                <a:solidFill>
                  <a:schemeClr val="tx1"/>
                </a:solidFill>
              </a:rPr>
              <a:t>Prima classificazione: </a:t>
            </a:r>
            <a:r>
              <a:rPr lang="it-IT" b="1" dirty="0" err="1" smtClean="0">
                <a:solidFill>
                  <a:schemeClr val="tx1"/>
                </a:solidFill>
              </a:rPr>
              <a:t>Paper&amp;Pencil</a:t>
            </a:r>
            <a:r>
              <a:rPr lang="it-IT" b="1" dirty="0" smtClean="0">
                <a:solidFill>
                  <a:schemeClr val="tx1"/>
                </a:solidFill>
              </a:rPr>
              <a:t> </a:t>
            </a: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i="1" dirty="0" err="1" smtClean="0">
                <a:solidFill>
                  <a:schemeClr val="tx1"/>
                </a:solidFill>
              </a:rPr>
              <a:t>fundamentum</a:t>
            </a:r>
            <a:r>
              <a:rPr lang="it-IT" i="1" dirty="0" smtClean="0">
                <a:solidFill>
                  <a:schemeClr val="tx1"/>
                </a:solidFill>
              </a:rPr>
              <a:t> </a:t>
            </a:r>
            <a:r>
              <a:rPr lang="it-IT" i="1" dirty="0" err="1" smtClean="0">
                <a:solidFill>
                  <a:schemeClr val="tx1"/>
                </a:solidFill>
              </a:rPr>
              <a:t>divisionis</a:t>
            </a:r>
            <a:r>
              <a:rPr lang="it-IT" dirty="0" smtClean="0">
                <a:solidFill>
                  <a:schemeClr val="tx1"/>
                </a:solidFill>
              </a:rPr>
              <a:t> presenza/assenza dell’intervistatore: tecniche in cui è prevista una somministrazione del questionario guidata da un rilevatore e tecniche che si basano sull’auto-somministrazione</a:t>
            </a:r>
          </a:p>
          <a:p>
            <a:pPr lvl="0" rtl="0">
              <a:buNone/>
            </a:pPr>
            <a:r>
              <a:rPr lang="it-IT" dirty="0" smtClean="0">
                <a:solidFill>
                  <a:schemeClr val="tx1"/>
                </a:solidFill>
              </a:rPr>
              <a:t>Due tipi: face </a:t>
            </a:r>
            <a:r>
              <a:rPr lang="it-IT" dirty="0" err="1" smtClean="0">
                <a:solidFill>
                  <a:schemeClr val="tx1"/>
                </a:solidFill>
              </a:rPr>
              <a:t>to</a:t>
            </a:r>
            <a:r>
              <a:rPr lang="it-IT" dirty="0" smtClean="0">
                <a:solidFill>
                  <a:schemeClr val="tx1"/>
                </a:solidFill>
              </a:rPr>
              <a:t> face; questionario </a:t>
            </a:r>
            <a:r>
              <a:rPr lang="it-IT" dirty="0" err="1" smtClean="0">
                <a:solidFill>
                  <a:schemeClr val="tx1"/>
                </a:solidFill>
              </a:rPr>
              <a:t>autocomplilato</a:t>
            </a:r>
            <a:r>
              <a:rPr lang="it-IT" dirty="0" smtClean="0">
                <a:solidFill>
                  <a:schemeClr val="tx1"/>
                </a:solidFill>
              </a:rPr>
              <a:t>, telefonico</a:t>
            </a:r>
          </a:p>
          <a:p>
            <a:pPr lvl="0" rtl="0">
              <a:buNone/>
            </a:pPr>
            <a:r>
              <a:rPr lang="it-IT" dirty="0" smtClean="0">
                <a:solidFill>
                  <a:schemeClr val="tx1"/>
                </a:solidFill>
              </a:rPr>
              <a:t>Seconda classificazione: </a:t>
            </a:r>
            <a:r>
              <a:rPr lang="en-US" b="1" dirty="0" smtClean="0">
                <a:solidFill>
                  <a:schemeClr val="tx1"/>
                </a:solidFill>
              </a:rPr>
              <a:t>C.A.S.I.C. o </a:t>
            </a:r>
            <a:r>
              <a:rPr lang="en-US" b="1" i="1" dirty="0" smtClean="0">
                <a:solidFill>
                  <a:schemeClr val="tx1"/>
                </a:solidFill>
              </a:rPr>
              <a:t>Computer Assisted Survey Information Collection 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en-US" i="1" dirty="0" err="1" smtClean="0">
                <a:solidFill>
                  <a:schemeClr val="tx1"/>
                </a:solidFill>
              </a:rPr>
              <a:t>criterio</a:t>
            </a:r>
            <a:r>
              <a:rPr lang="en-US" i="1" dirty="0" smtClean="0">
                <a:solidFill>
                  <a:schemeClr val="tx1"/>
                </a:solidFill>
              </a:rPr>
              <a:t>: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it-IT" dirty="0" smtClean="0">
                <a:solidFill>
                  <a:schemeClr val="tx1"/>
                </a:solidFill>
              </a:rPr>
              <a:t>il ricorso alle tecnologie informatiche nelle diverse fasi di raccolta, inserimento ed elaborazione dati. Vantaggi: riduzione del numero di errori di non risposta e riduzione dei tempi della ricerca.</a:t>
            </a:r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37112"/>
            <a:ext cx="806489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131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Vantaggi e svantaggi delle Tecniche di somministrazione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9"/>
            <a:ext cx="8568952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3154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Quale tecnica di somministrazione scegliere?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52601"/>
            <a:ext cx="8229600" cy="2036439"/>
          </a:xfrm>
        </p:spPr>
        <p:txBody>
          <a:bodyPr>
            <a:normAutofit lnSpcReduction="10000"/>
          </a:bodyPr>
          <a:lstStyle/>
          <a:p>
            <a:pPr lvl="0" rtl="0"/>
            <a:r>
              <a:rPr lang="it-IT" smtClean="0"/>
              <a:t>Finalità della ricerca e temi trattati</a:t>
            </a:r>
            <a:endParaRPr lang="it-IT"/>
          </a:p>
          <a:p>
            <a:pPr lvl="0" rtl="0"/>
            <a:r>
              <a:rPr lang="it-IT" smtClean="0"/>
              <a:t>Popolazione di riferimento e unità d’analisi</a:t>
            </a:r>
            <a:endParaRPr lang="it-IT"/>
          </a:p>
          <a:p>
            <a:pPr lvl="0" rtl="0"/>
            <a:r>
              <a:rPr lang="it-IT" smtClean="0"/>
              <a:t>Accessibilità ai casi e ai contesti</a:t>
            </a:r>
            <a:endParaRPr lang="it-IT"/>
          </a:p>
          <a:p>
            <a:pPr lvl="0" rtl="0"/>
            <a:r>
              <a:rPr lang="it-IT" smtClean="0"/>
              <a:t>Tempi e costi</a:t>
            </a:r>
            <a:endParaRPr lang="it-IT"/>
          </a:p>
          <a:p>
            <a:pPr lvl="0" rtl="0"/>
            <a:r>
              <a:rPr lang="it-IT" smtClean="0"/>
              <a:t>Esperienza del ricercatore</a:t>
            </a:r>
            <a:endParaRPr lang="it-IT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8640960" cy="2871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929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rmacia">
  <a:themeElements>
    <a:clrScheme name="Farmac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Farmaci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armaci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6756</TotalTime>
  <Words>925</Words>
  <Application>Microsoft Office PowerPoint</Application>
  <PresentationFormat>Presentazione su schermo (4:3)</PresentationFormat>
  <Paragraphs>157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0" baseType="lpstr">
      <vt:lpstr>Farmacia</vt:lpstr>
      <vt:lpstr>Metodologia della ricerca sociale</vt:lpstr>
      <vt:lpstr>Il questionario</vt:lpstr>
      <vt:lpstr>L’ordine e La formulazione delle domande</vt:lpstr>
      <vt:lpstr>Interrogare le persone</vt:lpstr>
      <vt:lpstr>Errori strutturali:  domande  chiuse inopportunamente</vt:lpstr>
      <vt:lpstr>Errore strutturale a livello vettoriale.  Mutua esclusività: un esempio e un rimedio</vt:lpstr>
      <vt:lpstr>Distorsioni imputabili alla presenza del ricercatore</vt:lpstr>
      <vt:lpstr>Un esempio di acquiescenza</vt:lpstr>
      <vt:lpstr>memoria</vt:lpstr>
      <vt:lpstr>Se le alternative sono troppe</vt:lpstr>
      <vt:lpstr>La torre</vt:lpstr>
      <vt:lpstr>La torre</vt:lpstr>
      <vt:lpstr>Distorsioni imputabili alla presenza del ricercatore</vt:lpstr>
      <vt:lpstr>Pre-test</vt:lpstr>
      <vt:lpstr>Alcuni esempi</vt:lpstr>
      <vt:lpstr>Costruzione del questionario Quali difetti? quante e quali dimensioni?  </vt:lpstr>
      <vt:lpstr>Le modalità di somministrazione del questionario.</vt:lpstr>
      <vt:lpstr>Vantaggi e svantaggi delle Tecniche di somministrazione</vt:lpstr>
      <vt:lpstr>Quale tecnica di somministrazione scegliere?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Metodologia della ricerca sociale</dc:title>
  <dc:creator>Gabry</dc:creator>
  <cp:lastModifiedBy>sandra</cp:lastModifiedBy>
  <cp:revision>231</cp:revision>
  <dcterms:created xsi:type="dcterms:W3CDTF">2012-10-12T19:48:21Z</dcterms:created>
  <dcterms:modified xsi:type="dcterms:W3CDTF">2013-11-14T08:57:30Z</dcterms:modified>
</cp:coreProperties>
</file>