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83" r:id="rId1"/>
  </p:sldMasterIdLst>
  <p:notesMasterIdLst>
    <p:notesMasterId r:id="rId85"/>
  </p:notesMasterIdLst>
  <p:handoutMasterIdLst>
    <p:handoutMasterId r:id="rId86"/>
  </p:handoutMasterIdLst>
  <p:sldIdLst>
    <p:sldId id="282" r:id="rId2"/>
    <p:sldId id="258" r:id="rId3"/>
    <p:sldId id="259" r:id="rId4"/>
    <p:sldId id="260" r:id="rId5"/>
    <p:sldId id="261" r:id="rId6"/>
    <p:sldId id="262" r:id="rId7"/>
    <p:sldId id="263" r:id="rId8"/>
    <p:sldId id="271" r:id="rId9"/>
    <p:sldId id="293" r:id="rId10"/>
    <p:sldId id="320" r:id="rId11"/>
    <p:sldId id="294" r:id="rId12"/>
    <p:sldId id="365" r:id="rId13"/>
    <p:sldId id="295" r:id="rId14"/>
    <p:sldId id="366" r:id="rId15"/>
    <p:sldId id="296" r:id="rId16"/>
    <p:sldId id="367" r:id="rId17"/>
    <p:sldId id="298" r:id="rId18"/>
    <p:sldId id="300" r:id="rId19"/>
    <p:sldId id="343" r:id="rId20"/>
    <p:sldId id="358" r:id="rId21"/>
    <p:sldId id="359" r:id="rId22"/>
    <p:sldId id="361" r:id="rId23"/>
    <p:sldId id="362" r:id="rId24"/>
    <p:sldId id="360" r:id="rId25"/>
    <p:sldId id="363" r:id="rId26"/>
    <p:sldId id="364" r:id="rId27"/>
    <p:sldId id="344" r:id="rId28"/>
    <p:sldId id="356" r:id="rId29"/>
    <p:sldId id="357" r:id="rId30"/>
    <p:sldId id="355" r:id="rId31"/>
    <p:sldId id="349" r:id="rId32"/>
    <p:sldId id="350" r:id="rId33"/>
    <p:sldId id="351" r:id="rId34"/>
    <p:sldId id="352" r:id="rId35"/>
    <p:sldId id="353" r:id="rId36"/>
    <p:sldId id="348" r:id="rId37"/>
    <p:sldId id="347" r:id="rId38"/>
    <p:sldId id="345" r:id="rId39"/>
    <p:sldId id="297" r:id="rId40"/>
    <p:sldId id="305" r:id="rId41"/>
    <p:sldId id="264" r:id="rId42"/>
    <p:sldId id="265" r:id="rId43"/>
    <p:sldId id="272" r:id="rId44"/>
    <p:sldId id="273" r:id="rId45"/>
    <p:sldId id="275" r:id="rId46"/>
    <p:sldId id="274" r:id="rId47"/>
    <p:sldId id="277" r:id="rId48"/>
    <p:sldId id="278" r:id="rId49"/>
    <p:sldId id="276" r:id="rId50"/>
    <p:sldId id="266" r:id="rId51"/>
    <p:sldId id="268" r:id="rId52"/>
    <p:sldId id="267" r:id="rId53"/>
    <p:sldId id="269" r:id="rId54"/>
    <p:sldId id="284" r:id="rId55"/>
    <p:sldId id="285" r:id="rId56"/>
    <p:sldId id="286" r:id="rId57"/>
    <p:sldId id="291" r:id="rId58"/>
    <p:sldId id="288" r:id="rId59"/>
    <p:sldId id="289" r:id="rId60"/>
    <p:sldId id="290" r:id="rId61"/>
    <p:sldId id="301" r:id="rId62"/>
    <p:sldId id="302" r:id="rId63"/>
    <p:sldId id="303" r:id="rId64"/>
    <p:sldId id="306" r:id="rId65"/>
    <p:sldId id="307" r:id="rId66"/>
    <p:sldId id="308" r:id="rId67"/>
    <p:sldId id="309" r:id="rId68"/>
    <p:sldId id="310" r:id="rId69"/>
    <p:sldId id="311" r:id="rId70"/>
    <p:sldId id="312" r:id="rId71"/>
    <p:sldId id="313" r:id="rId72"/>
    <p:sldId id="314" r:id="rId73"/>
    <p:sldId id="325" r:id="rId74"/>
    <p:sldId id="328" r:id="rId75"/>
    <p:sldId id="333" r:id="rId76"/>
    <p:sldId id="334" r:id="rId77"/>
    <p:sldId id="335" r:id="rId78"/>
    <p:sldId id="336" r:id="rId79"/>
    <p:sldId id="337" r:id="rId80"/>
    <p:sldId id="338" r:id="rId81"/>
    <p:sldId id="331" r:id="rId82"/>
    <p:sldId id="332" r:id="rId83"/>
    <p:sldId id="329" r:id="rId84"/>
  </p:sldIdLst>
  <p:sldSz cx="9144000" cy="6858000" type="screen4x3"/>
  <p:notesSz cx="6761163" cy="9942513"/>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7" autoAdjust="0"/>
    <p:restoredTop sz="94683" autoAdjust="0"/>
  </p:normalViewPr>
  <p:slideViewPr>
    <p:cSldViewPr>
      <p:cViewPr varScale="1">
        <p:scale>
          <a:sx n="84" d="100"/>
          <a:sy n="84" d="100"/>
        </p:scale>
        <p:origin x="-1402" y="-67"/>
      </p:cViewPr>
      <p:guideLst>
        <p:guide orient="horz" pos="2160"/>
        <p:guide pos="2880"/>
      </p:guideLst>
    </p:cSldViewPr>
  </p:slideViewPr>
  <p:outlineViewPr>
    <p:cViewPr>
      <p:scale>
        <a:sx n="33" d="100"/>
        <a:sy n="33" d="100"/>
      </p:scale>
      <p:origin x="0" y="25288"/>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 Id="rId5" Type="http://schemas.openxmlformats.org/officeDocument/2006/relationships/image" Target="../media/image7.wmf"/><Relationship Id="rId4"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sz="quarter" idx="1"/>
          </p:nvPr>
        </p:nvSpPr>
        <p:spPr>
          <a:xfrm>
            <a:off x="3829761" y="0"/>
            <a:ext cx="2929837" cy="497126"/>
          </a:xfrm>
          <a:prstGeom prst="rect">
            <a:avLst/>
          </a:prstGeom>
        </p:spPr>
        <p:txBody>
          <a:bodyPr vert="horz" lIns="91440" tIns="45720" rIns="91440" bIns="45720" rtlCol="0"/>
          <a:lstStyle>
            <a:lvl1pPr algn="r">
              <a:defRPr sz="1200"/>
            </a:lvl1pPr>
          </a:lstStyle>
          <a:p>
            <a:fld id="{9BF318C2-7DC4-294B-8302-014A3B807C18}" type="datetimeFigureOut">
              <a:rPr lang="it-IT" smtClean="0"/>
              <a:pPr/>
              <a:t>20/03/2013</a:t>
            </a:fld>
            <a:endParaRPr lang="it-IT"/>
          </a:p>
        </p:txBody>
      </p:sp>
      <p:sp>
        <p:nvSpPr>
          <p:cNvPr id="4" name="Segnaposto piè di pagina 3"/>
          <p:cNvSpPr>
            <a:spLocks noGrp="1"/>
          </p:cNvSpPr>
          <p:nvPr>
            <p:ph type="ftr" sz="quarter" idx="2"/>
          </p:nvPr>
        </p:nvSpPr>
        <p:spPr>
          <a:xfrm>
            <a:off x="0" y="9443662"/>
            <a:ext cx="2929837" cy="497126"/>
          </a:xfrm>
          <a:prstGeom prst="rect">
            <a:avLst/>
          </a:prstGeom>
        </p:spPr>
        <p:txBody>
          <a:bodyPr vert="horz" lIns="91440" tIns="45720" rIns="91440" bIns="45720" rtlCol="0" anchor="b"/>
          <a:lstStyle>
            <a:lvl1pPr algn="l">
              <a:defRPr sz="1200"/>
            </a:lvl1pPr>
          </a:lstStyle>
          <a:p>
            <a:endParaRPr lang="it-IT"/>
          </a:p>
        </p:txBody>
      </p:sp>
      <p:sp>
        <p:nvSpPr>
          <p:cNvPr id="5" name="Segnaposto numero diapositiva 4"/>
          <p:cNvSpPr>
            <a:spLocks noGrp="1"/>
          </p:cNvSpPr>
          <p:nvPr>
            <p:ph type="sldNum" sz="quarter" idx="3"/>
          </p:nvPr>
        </p:nvSpPr>
        <p:spPr>
          <a:xfrm>
            <a:off x="3829761" y="9443662"/>
            <a:ext cx="2929837" cy="497126"/>
          </a:xfrm>
          <a:prstGeom prst="rect">
            <a:avLst/>
          </a:prstGeom>
        </p:spPr>
        <p:txBody>
          <a:bodyPr vert="horz" lIns="91440" tIns="45720" rIns="91440" bIns="45720" rtlCol="0" anchor="b"/>
          <a:lstStyle>
            <a:lvl1pPr algn="r">
              <a:defRPr sz="1200"/>
            </a:lvl1pPr>
          </a:lstStyle>
          <a:p>
            <a:fld id="{5F324EC8-EA87-C549-927B-714F9F4F6D45}" type="slidenum">
              <a:rPr lang="it-IT" smtClean="0"/>
              <a:pPr/>
              <a:t>‹N›</a:t>
            </a:fld>
            <a:endParaRPr lang="it-IT"/>
          </a:p>
        </p:txBody>
      </p:sp>
    </p:spTree>
    <p:extLst>
      <p:ext uri="{BB962C8B-B14F-4D97-AF65-F5344CB8AC3E}">
        <p14:creationId xmlns:p14="http://schemas.microsoft.com/office/powerpoint/2010/main" val="222828993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29761" y="0"/>
            <a:ext cx="2929837" cy="497126"/>
          </a:xfrm>
          <a:prstGeom prst="rect">
            <a:avLst/>
          </a:prstGeom>
        </p:spPr>
        <p:txBody>
          <a:bodyPr vert="horz" lIns="91440" tIns="45720" rIns="91440" bIns="45720" rtlCol="0"/>
          <a:lstStyle>
            <a:lvl1pPr algn="r">
              <a:defRPr sz="1200"/>
            </a:lvl1pPr>
          </a:lstStyle>
          <a:p>
            <a:fld id="{81D800A9-D70A-4420-ACD1-9A039CFD54A3}" type="datetimeFigureOut">
              <a:rPr lang="it-IT" smtClean="0"/>
              <a:pPr/>
              <a:t>20/03/2013</a:t>
            </a:fld>
            <a:endParaRPr lang="it-IT"/>
          </a:p>
        </p:txBody>
      </p:sp>
      <p:sp>
        <p:nvSpPr>
          <p:cNvPr id="4" name="Segnaposto immagine diapositiva 3"/>
          <p:cNvSpPr>
            <a:spLocks noGrp="1" noRot="1" noChangeAspect="1"/>
          </p:cNvSpPr>
          <p:nvPr>
            <p:ph type="sldImg" idx="2"/>
          </p:nvPr>
        </p:nvSpPr>
        <p:spPr>
          <a:xfrm>
            <a:off x="896938" y="746125"/>
            <a:ext cx="4967287" cy="372745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6117" y="4722694"/>
            <a:ext cx="5408930" cy="4474131"/>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9443662"/>
            <a:ext cx="2929837" cy="497126"/>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29761" y="9443662"/>
            <a:ext cx="2929837" cy="497126"/>
          </a:xfrm>
          <a:prstGeom prst="rect">
            <a:avLst/>
          </a:prstGeom>
        </p:spPr>
        <p:txBody>
          <a:bodyPr vert="horz" lIns="91440" tIns="45720" rIns="91440" bIns="45720" rtlCol="0" anchor="b"/>
          <a:lstStyle>
            <a:lvl1pPr algn="r">
              <a:defRPr sz="1200"/>
            </a:lvl1pPr>
          </a:lstStyle>
          <a:p>
            <a:fld id="{36BDF352-B90E-4E22-A5E8-7D03921A719A}" type="slidenum">
              <a:rPr lang="it-IT" smtClean="0"/>
              <a:pPr/>
              <a:t>‹N›</a:t>
            </a:fld>
            <a:endParaRPr lang="it-IT"/>
          </a:p>
        </p:txBody>
      </p:sp>
    </p:spTree>
    <p:extLst>
      <p:ext uri="{BB962C8B-B14F-4D97-AF65-F5344CB8AC3E}">
        <p14:creationId xmlns:p14="http://schemas.microsoft.com/office/powerpoint/2010/main" val="243614392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36BDF352-B90E-4E22-A5E8-7D03921A719A}" type="slidenum">
              <a:rPr lang="it-IT" smtClean="0"/>
              <a:pPr/>
              <a:t>1</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869948" y="609600"/>
            <a:ext cx="5404104" cy="3282696"/>
          </a:xfrm>
          <a:prstGeom prst="roundRect">
            <a:avLst>
              <a:gd name="adj" fmla="val 10522"/>
            </a:avLst>
          </a:prstGeom>
          <a:ln w="57150">
            <a:solidFill>
              <a:schemeClr val="bg1"/>
            </a:solidFill>
          </a:ln>
        </p:spPr>
        <p:style>
          <a:lnRef idx="1">
            <a:schemeClr val="accent4"/>
          </a:lnRef>
          <a:fillRef idx="3">
            <a:schemeClr val="accent4"/>
          </a:fillRef>
          <a:effectRef idx="2">
            <a:schemeClr val="accent4"/>
          </a:effectRef>
          <a:fontRef idx="none"/>
        </p:style>
        <p:txBody>
          <a:bodyPr vert="horz" lIns="91440" tIns="182880" rIns="91440" bIns="182880" rtlCol="0">
            <a:normAutofit/>
            <a:scene3d>
              <a:camera prst="orthographicFront"/>
              <a:lightRig rig="chilly" dir="t"/>
            </a:scene3d>
            <a:sp3d extrusionH="6350">
              <a:extrusionClr>
                <a:schemeClr val="bg1"/>
              </a:extrusionClr>
            </a:sp3d>
          </a:bodyPr>
          <a:lstStyle>
            <a:lvl1pPr marL="342900" indent="-342900" algn="ctr" defTabSz="914400" rtl="0" eaLnBrk="1" latinLnBrk="0" hangingPunct="1">
              <a:lnSpc>
                <a:spcPts val="5200"/>
              </a:lnSpc>
              <a:spcBef>
                <a:spcPts val="2000"/>
              </a:spcBef>
              <a:buSzPct val="80000"/>
              <a:buFont typeface="Wingdings" pitchFamily="2" charset="2"/>
              <a:buNone/>
              <a:defRPr sz="5400" b="1" kern="1200" baseline="0">
                <a:gradFill>
                  <a:gsLst>
                    <a:gs pos="50000">
                      <a:schemeClr val="bg1">
                        <a:lumMod val="85000"/>
                      </a:schemeClr>
                    </a:gs>
                    <a:gs pos="100000">
                      <a:schemeClr val="bg1">
                        <a:lumMod val="65000"/>
                      </a:schemeClr>
                    </a:gs>
                  </a:gsLst>
                  <a:lin ang="5400000" scaled="0"/>
                </a:gradFill>
                <a:effectLst/>
                <a:latin typeface="+mj-lt"/>
                <a:ea typeface="+mj-ea"/>
                <a:cs typeface="+mj-cs"/>
              </a:defRPr>
            </a:lvl1pPr>
          </a:lstStyle>
          <a:p>
            <a:r>
              <a:rPr lang="it-IT" smtClean="0"/>
              <a:t>Fare clic per modificare stile</a:t>
            </a:r>
            <a:endParaRPr/>
          </a:p>
        </p:txBody>
      </p:sp>
      <p:sp>
        <p:nvSpPr>
          <p:cNvPr id="3" name="Subtitle 2"/>
          <p:cNvSpPr>
            <a:spLocks noGrp="1"/>
          </p:cNvSpPr>
          <p:nvPr>
            <p:ph type="subTitle" idx="1"/>
          </p:nvPr>
        </p:nvSpPr>
        <p:spPr>
          <a:xfrm>
            <a:off x="2057400" y="4191000"/>
            <a:ext cx="5029200" cy="1447800"/>
          </a:xfrm>
          <a:effectLst/>
        </p:spPr>
        <p:txBody>
          <a:bodyPr vert="horz" lIns="91440" tIns="45720" rIns="91440" bIns="45720" rtlCol="0">
            <a:normAutofit/>
            <a:scene3d>
              <a:camera prst="orthographicFront"/>
              <a:lightRig rig="chilly" dir="t"/>
            </a:scene3d>
            <a:sp3d extrusionH="6350">
              <a:extrusionClr>
                <a:schemeClr val="bg1"/>
              </a:extrusionClr>
            </a:sp3d>
          </a:bodyPr>
          <a:lstStyle>
            <a:lvl1pPr marL="0" indent="0" algn="ctr" defTabSz="914400" rtl="0" eaLnBrk="1" latinLnBrk="0" hangingPunct="1">
              <a:spcBef>
                <a:spcPts val="0"/>
              </a:spcBef>
              <a:buSzPct val="80000"/>
              <a:buFont typeface="Wingdings" pitchFamily="2" charset="2"/>
              <a:buNone/>
              <a:defRPr sz="2000" b="1" kern="1200">
                <a:gradFill>
                  <a:gsLst>
                    <a:gs pos="50000">
                      <a:schemeClr val="tx1">
                        <a:lumMod val="65000"/>
                        <a:lumOff val="35000"/>
                      </a:schemeClr>
                    </a:gs>
                    <a:gs pos="100000">
                      <a:schemeClr val="tx1">
                        <a:lumMod val="85000"/>
                        <a:lumOff val="15000"/>
                      </a:schemeClr>
                    </a:gs>
                  </a:gsLst>
                  <a:lin ang="5400000" scaled="0"/>
                </a:gradFill>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a:p>
        </p:txBody>
      </p:sp>
      <p:sp>
        <p:nvSpPr>
          <p:cNvPr id="4" name="Date Placeholder 3"/>
          <p:cNvSpPr>
            <a:spLocks noGrp="1"/>
          </p:cNvSpPr>
          <p:nvPr>
            <p:ph type="dt" sz="half" idx="10"/>
          </p:nvPr>
        </p:nvSpPr>
        <p:spPr/>
        <p:txBody>
          <a:bodyPr/>
          <a:lstStyle/>
          <a:p>
            <a:fld id="{B18ED403-8E6D-470F-9368-65BF869872DD}" type="datetime1">
              <a:rPr lang="it-IT" smtClean="0"/>
              <a:pPr/>
              <a:t>20/03/2013</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B7CC652-A623-41D2-B0ED-8F1D217186B4}"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stile</a:t>
            </a:r>
            <a:endParaRPr/>
          </a:p>
        </p:txBody>
      </p:sp>
      <p:sp>
        <p:nvSpPr>
          <p:cNvPr id="3" name="Content Placeholder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a:p>
        </p:txBody>
      </p:sp>
      <p:sp>
        <p:nvSpPr>
          <p:cNvPr id="4" name="Date Placeholder 3"/>
          <p:cNvSpPr>
            <a:spLocks noGrp="1"/>
          </p:cNvSpPr>
          <p:nvPr>
            <p:ph type="dt" sz="half" idx="10"/>
          </p:nvPr>
        </p:nvSpPr>
        <p:spPr/>
        <p:txBody>
          <a:bodyPr/>
          <a:lstStyle/>
          <a:p>
            <a:fld id="{265F1B41-16DF-F54C-B626-995C4876E315}" type="datetime1">
              <a:rPr lang="it-IT" smtClean="0"/>
              <a:pPr/>
              <a:t>20/03/2013</a:t>
            </a:fld>
            <a:endParaRPr lang="it-IT"/>
          </a:p>
        </p:txBody>
      </p:sp>
      <p:sp>
        <p:nvSpPr>
          <p:cNvPr id="5" name="Footer Placeholder 4"/>
          <p:cNvSpPr>
            <a:spLocks noGrp="1"/>
          </p:cNvSpPr>
          <p:nvPr>
            <p:ph type="ftr" sz="quarter" idx="11"/>
          </p:nvPr>
        </p:nvSpPr>
        <p:spPr/>
        <p:txBody>
          <a:bodyPr/>
          <a:lstStyle/>
          <a:p>
            <a:r>
              <a:rPr lang="it-IT" smtClean="0"/>
              <a:t>derivati finanziari</a:t>
            </a:r>
            <a:endParaRPr lang="it-IT"/>
          </a:p>
        </p:txBody>
      </p:sp>
      <p:sp>
        <p:nvSpPr>
          <p:cNvPr id="6" name="Slide Number Placeholder 5"/>
          <p:cNvSpPr>
            <a:spLocks noGrp="1"/>
          </p:cNvSpPr>
          <p:nvPr>
            <p:ph type="sldNum" sz="quarter" idx="12"/>
          </p:nvPr>
        </p:nvSpPr>
        <p:spPr/>
        <p:txBody>
          <a:bodyPr/>
          <a:lstStyle/>
          <a:p>
            <a:fld id="{49B51B76-C238-4C1A-BE3B-570F835BDC63}"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apositiva titolo con immagine">
    <p:spTree>
      <p:nvGrpSpPr>
        <p:cNvPr id="1" name=""/>
        <p:cNvGrpSpPr/>
        <p:nvPr/>
      </p:nvGrpSpPr>
      <p:grpSpPr>
        <a:xfrm>
          <a:off x="0" y="0"/>
          <a:ext cx="0" cy="0"/>
          <a:chOff x="0" y="0"/>
          <a:chExt cx="0" cy="0"/>
        </a:xfrm>
      </p:grpSpPr>
      <p:sp>
        <p:nvSpPr>
          <p:cNvPr id="10" name="Picture Placeholder 9"/>
          <p:cNvSpPr>
            <a:spLocks noGrp="1"/>
          </p:cNvSpPr>
          <p:nvPr>
            <p:ph type="pic" sz="quarter" idx="13"/>
          </p:nvPr>
        </p:nvSpPr>
        <p:spPr>
          <a:xfrm>
            <a:off x="1881187" y="631824"/>
            <a:ext cx="5407025" cy="3281363"/>
          </a:xfrm>
          <a:prstGeom prst="roundRect">
            <a:avLst>
              <a:gd name="adj" fmla="val 8881"/>
            </a:avLst>
          </a:prstGeom>
          <a:noFill/>
          <a:ln w="57150">
            <a:solidFill>
              <a:schemeClr val="bg1"/>
            </a:solidFill>
          </a:ln>
        </p:spPr>
        <p:style>
          <a:lnRef idx="1">
            <a:schemeClr val="accent1"/>
          </a:lnRef>
          <a:fillRef idx="3">
            <a:schemeClr val="accent1"/>
          </a:fillRef>
          <a:effectRef idx="2">
            <a:schemeClr val="accent1"/>
          </a:effectRef>
          <a:fontRef idx="none"/>
        </p:style>
        <p:txBody>
          <a:bodyPr/>
          <a:lstStyle>
            <a:lvl1pPr>
              <a:buNone/>
              <a:defRPr/>
            </a:lvl1pPr>
          </a:lstStyle>
          <a:p>
            <a:r>
              <a:rPr lang="it-IT" smtClean="0"/>
              <a:t>Fare clic sull'icona per inserire un'immagine</a:t>
            </a:r>
            <a:endParaRPr/>
          </a:p>
        </p:txBody>
      </p:sp>
      <p:sp>
        <p:nvSpPr>
          <p:cNvPr id="2" name="Title 1"/>
          <p:cNvSpPr>
            <a:spLocks noGrp="1"/>
          </p:cNvSpPr>
          <p:nvPr>
            <p:ph type="ctrTitle"/>
          </p:nvPr>
        </p:nvSpPr>
        <p:spPr>
          <a:xfrm>
            <a:off x="658368" y="4495800"/>
            <a:ext cx="7827264" cy="1219200"/>
          </a:xfrm>
        </p:spPr>
        <p:txBody>
          <a:bodyPr anchor="b" anchorCtr="0">
            <a:noAutofit/>
          </a:bodyPr>
          <a:lstStyle>
            <a:lvl1pPr>
              <a:lnSpc>
                <a:spcPts val="5200"/>
              </a:lnSpc>
              <a:defRPr sz="4800" b="1">
                <a:gradFill>
                  <a:gsLst>
                    <a:gs pos="50000">
                      <a:schemeClr val="tx1">
                        <a:lumMod val="65000"/>
                        <a:lumOff val="35000"/>
                      </a:schemeClr>
                    </a:gs>
                    <a:gs pos="100000">
                      <a:schemeClr val="tx1">
                        <a:lumMod val="85000"/>
                        <a:lumOff val="15000"/>
                      </a:schemeClr>
                    </a:gs>
                  </a:gsLst>
                  <a:lin ang="5400000" scaled="0"/>
                </a:gradFill>
                <a:effectLst/>
              </a:defRPr>
            </a:lvl1pPr>
          </a:lstStyle>
          <a:p>
            <a:r>
              <a:rPr lang="it-IT" smtClean="0"/>
              <a:t>Fare clic per modificare stile</a:t>
            </a:r>
            <a:endParaRPr/>
          </a:p>
        </p:txBody>
      </p:sp>
      <p:sp>
        <p:nvSpPr>
          <p:cNvPr id="3" name="Subtitle 2"/>
          <p:cNvSpPr>
            <a:spLocks noGrp="1"/>
          </p:cNvSpPr>
          <p:nvPr>
            <p:ph type="subTitle" idx="1"/>
          </p:nvPr>
        </p:nvSpPr>
        <p:spPr>
          <a:xfrm>
            <a:off x="658368" y="5715000"/>
            <a:ext cx="7827264" cy="501000"/>
          </a:xfrm>
        </p:spPr>
        <p:txBody>
          <a:bodyPr>
            <a:normAutofit/>
          </a:bodyPr>
          <a:lstStyle>
            <a:lvl1pPr marL="0" indent="0" algn="ctr">
              <a:spcBef>
                <a:spcPts val="0"/>
              </a:spcBef>
              <a:buNone/>
              <a:defRPr sz="2000" b="1">
                <a:gradFill>
                  <a:gsLst>
                    <a:gs pos="50000">
                      <a:schemeClr val="tx1">
                        <a:lumMod val="65000"/>
                        <a:lumOff val="35000"/>
                      </a:schemeClr>
                    </a:gs>
                    <a:gs pos="100000">
                      <a:schemeClr val="tx1">
                        <a:lumMod val="85000"/>
                        <a:lumOff val="15000"/>
                      </a:schemeClr>
                    </a:gs>
                  </a:gsLst>
                  <a:lin ang="5400000" scaled="0"/>
                </a:gra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a:p>
        </p:txBody>
      </p:sp>
      <p:sp>
        <p:nvSpPr>
          <p:cNvPr id="4" name="Date Placeholder 3"/>
          <p:cNvSpPr>
            <a:spLocks noGrp="1"/>
          </p:cNvSpPr>
          <p:nvPr>
            <p:ph type="dt" sz="half" idx="10"/>
          </p:nvPr>
        </p:nvSpPr>
        <p:spPr>
          <a:xfrm>
            <a:off x="457200" y="6221132"/>
            <a:ext cx="2133600" cy="300318"/>
          </a:xfrm>
        </p:spPr>
        <p:txBody>
          <a:bodyPr/>
          <a:lstStyle>
            <a:lvl1pPr>
              <a:defRPr sz="1100" b="1">
                <a:solidFill>
                  <a:schemeClr val="tx1">
                    <a:lumMod val="50000"/>
                    <a:lumOff val="50000"/>
                  </a:schemeClr>
                </a:solidFill>
              </a:defRPr>
            </a:lvl1pPr>
          </a:lstStyle>
          <a:p>
            <a:fld id="{9830246B-EDF8-EA40-8032-8B854EE69AA8}" type="datetime1">
              <a:rPr lang="it-IT" smtClean="0"/>
              <a:pPr/>
              <a:t>20/03/2013</a:t>
            </a:fld>
            <a:endParaRPr lang="it-IT"/>
          </a:p>
        </p:txBody>
      </p:sp>
      <p:sp>
        <p:nvSpPr>
          <p:cNvPr id="5" name="Footer Placeholder 4"/>
          <p:cNvSpPr>
            <a:spLocks noGrp="1"/>
          </p:cNvSpPr>
          <p:nvPr>
            <p:ph type="ftr" sz="quarter" idx="11"/>
          </p:nvPr>
        </p:nvSpPr>
        <p:spPr>
          <a:xfrm>
            <a:off x="3124200" y="6212541"/>
            <a:ext cx="2895600" cy="300318"/>
          </a:xfrm>
        </p:spPr>
        <p:txBody>
          <a:bodyPr/>
          <a:lstStyle>
            <a:lvl1pPr>
              <a:defRPr sz="1100" b="1">
                <a:solidFill>
                  <a:schemeClr val="tx1">
                    <a:lumMod val="50000"/>
                    <a:lumOff val="50000"/>
                  </a:schemeClr>
                </a:solidFill>
              </a:defRPr>
            </a:lvl1pPr>
          </a:lstStyle>
          <a:p>
            <a:r>
              <a:rPr lang="it-IT" smtClean="0"/>
              <a:t>derivati finanziari</a:t>
            </a:r>
            <a:endParaRPr lang="it-IT"/>
          </a:p>
        </p:txBody>
      </p:sp>
      <p:sp>
        <p:nvSpPr>
          <p:cNvPr id="6" name="Slide Number Placeholder 5"/>
          <p:cNvSpPr>
            <a:spLocks noGrp="1"/>
          </p:cNvSpPr>
          <p:nvPr>
            <p:ph type="sldNum" sz="quarter" idx="12"/>
          </p:nvPr>
        </p:nvSpPr>
        <p:spPr>
          <a:xfrm>
            <a:off x="6553200" y="6212541"/>
            <a:ext cx="2133600" cy="300318"/>
          </a:xfrm>
        </p:spPr>
        <p:txBody>
          <a:bodyPr/>
          <a:lstStyle>
            <a:lvl1pPr>
              <a:defRPr sz="1400" b="1">
                <a:solidFill>
                  <a:schemeClr val="tx1">
                    <a:lumMod val="50000"/>
                    <a:lumOff val="50000"/>
                  </a:schemeClr>
                </a:solidFill>
              </a:defRPr>
            </a:lvl1pPr>
          </a:lstStyle>
          <a:p>
            <a:fld id="{49B51B76-C238-4C1A-BE3B-570F835BDC63}" type="slidenum">
              <a:rPr lang="it-IT" smtClean="0"/>
              <a:pPr/>
              <a:t>‹N›</a:t>
            </a:fld>
            <a:endParaRPr lang="it-IT"/>
          </a:p>
        </p:txBody>
      </p:sp>
    </p:spTree>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73100" y="2424953"/>
            <a:ext cx="7823200" cy="1474788"/>
          </a:xfrm>
        </p:spPr>
        <p:txBody>
          <a:bodyPr anchor="b" anchorCtr="0"/>
          <a:lstStyle>
            <a:lvl1pPr algn="ctr">
              <a:defRPr sz="4800" b="1" cap="none" baseline="0">
                <a:effectLst/>
              </a:defRPr>
            </a:lvl1pPr>
          </a:lstStyle>
          <a:p>
            <a:r>
              <a:rPr lang="it-IT" smtClean="0"/>
              <a:t>Fare clic per modificare stile</a:t>
            </a:r>
            <a:endParaRPr/>
          </a:p>
        </p:txBody>
      </p:sp>
      <p:sp>
        <p:nvSpPr>
          <p:cNvPr id="3" name="Text Placeholder 2"/>
          <p:cNvSpPr>
            <a:spLocks noGrp="1"/>
          </p:cNvSpPr>
          <p:nvPr>
            <p:ph type="body" idx="1"/>
          </p:nvPr>
        </p:nvSpPr>
        <p:spPr>
          <a:xfrm>
            <a:off x="673100" y="3913188"/>
            <a:ext cx="7823200" cy="554694"/>
          </a:xfrm>
        </p:spPr>
        <p:txBody>
          <a:bodyPr vert="horz" lIns="91440" tIns="45720" rIns="91440" bIns="45720" rtlCol="0">
            <a:normAutofit/>
          </a:bodyPr>
          <a:lstStyle>
            <a:lvl1pPr marL="0" indent="0" algn="ctr" defTabSz="914400" rtl="0" eaLnBrk="1" latinLnBrk="0" hangingPunct="1">
              <a:spcBef>
                <a:spcPts val="0"/>
              </a:spcBef>
              <a:buSzPct val="80000"/>
              <a:buFont typeface="Wingdings" pitchFamily="2" charset="2"/>
              <a:buNone/>
              <a:defRPr sz="2000" b="1" kern="1200">
                <a:gradFill>
                  <a:gsLst>
                    <a:gs pos="50000">
                      <a:schemeClr val="tx1">
                        <a:lumMod val="65000"/>
                        <a:lumOff val="35000"/>
                      </a:schemeClr>
                    </a:gs>
                    <a:gs pos="100000">
                      <a:schemeClr val="tx1">
                        <a:lumMod val="85000"/>
                        <a:lumOff val="15000"/>
                      </a:schemeClr>
                    </a:gs>
                  </a:gsLst>
                  <a:lin ang="5400000" scaled="0"/>
                </a:gradFill>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Date Placeholder 3"/>
          <p:cNvSpPr>
            <a:spLocks noGrp="1"/>
          </p:cNvSpPr>
          <p:nvPr>
            <p:ph type="dt" sz="half" idx="10"/>
          </p:nvPr>
        </p:nvSpPr>
        <p:spPr/>
        <p:txBody>
          <a:bodyPr/>
          <a:lstStyle/>
          <a:p>
            <a:fld id="{EC3526B2-0DCD-4FC8-BB6D-71A89413C313}" type="datetime1">
              <a:rPr lang="it-IT" smtClean="0"/>
              <a:pPr/>
              <a:t>20/03/2013</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E519841-B96A-4DD9-B158-9961937F6A4E}"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a:p>
        </p:txBody>
      </p:sp>
      <p:sp>
        <p:nvSpPr>
          <p:cNvPr id="3" name="Content Placeholder 2"/>
          <p:cNvSpPr>
            <a:spLocks noGrp="1"/>
          </p:cNvSpPr>
          <p:nvPr>
            <p:ph sz="half" idx="1"/>
          </p:nvPr>
        </p:nvSpPr>
        <p:spPr>
          <a:xfrm>
            <a:off x="914400" y="1747838"/>
            <a:ext cx="3563470" cy="4316786"/>
          </a:xfrm>
        </p:spPr>
        <p:txBody>
          <a:bodyPr>
            <a:normAutofit/>
          </a:bodyPr>
          <a:lstStyle>
            <a:lvl1pPr>
              <a:spcBef>
                <a:spcPts val="1600"/>
              </a:spcBef>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a:p>
        </p:txBody>
      </p:sp>
      <p:sp>
        <p:nvSpPr>
          <p:cNvPr id="4" name="Content Placeholder 3"/>
          <p:cNvSpPr>
            <a:spLocks noGrp="1"/>
          </p:cNvSpPr>
          <p:nvPr>
            <p:ph sz="half" idx="2"/>
          </p:nvPr>
        </p:nvSpPr>
        <p:spPr>
          <a:xfrm>
            <a:off x="4648199" y="1747838"/>
            <a:ext cx="3565526" cy="4316786"/>
          </a:xfrm>
        </p:spPr>
        <p:txBody>
          <a:bodyPr>
            <a:normAutofit/>
          </a:bodyPr>
          <a:lstStyle>
            <a:lvl1pPr>
              <a:spcBef>
                <a:spcPts val="1600"/>
              </a:spcBef>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a:p>
        </p:txBody>
      </p:sp>
      <p:sp>
        <p:nvSpPr>
          <p:cNvPr id="5" name="Date Placeholder 4"/>
          <p:cNvSpPr>
            <a:spLocks noGrp="1"/>
          </p:cNvSpPr>
          <p:nvPr>
            <p:ph type="dt" sz="half" idx="10"/>
          </p:nvPr>
        </p:nvSpPr>
        <p:spPr/>
        <p:txBody>
          <a:bodyPr/>
          <a:lstStyle/>
          <a:p>
            <a:fld id="{9830246B-EDF8-EA40-8032-8B854EE69AA8}" type="datetime1">
              <a:rPr lang="it-IT" smtClean="0"/>
              <a:pPr/>
              <a:t>20/03/2013</a:t>
            </a:fld>
            <a:endParaRPr lang="it-IT"/>
          </a:p>
        </p:txBody>
      </p:sp>
      <p:sp>
        <p:nvSpPr>
          <p:cNvPr id="6" name="Footer Placeholder 5"/>
          <p:cNvSpPr>
            <a:spLocks noGrp="1"/>
          </p:cNvSpPr>
          <p:nvPr>
            <p:ph type="ftr" sz="quarter" idx="11"/>
          </p:nvPr>
        </p:nvSpPr>
        <p:spPr/>
        <p:txBody>
          <a:bodyPr/>
          <a:lstStyle/>
          <a:p>
            <a:r>
              <a:rPr lang="it-IT" smtClean="0"/>
              <a:t>derivati finanziari</a:t>
            </a:r>
            <a:endParaRPr lang="it-IT"/>
          </a:p>
        </p:txBody>
      </p:sp>
      <p:sp>
        <p:nvSpPr>
          <p:cNvPr id="7" name="Slide Number Placeholder 6"/>
          <p:cNvSpPr>
            <a:spLocks noGrp="1"/>
          </p:cNvSpPr>
          <p:nvPr>
            <p:ph type="sldNum" sz="quarter" idx="12"/>
          </p:nvPr>
        </p:nvSpPr>
        <p:spPr/>
        <p:txBody>
          <a:bodyPr/>
          <a:lstStyle/>
          <a:p>
            <a:fld id="{49B51B76-C238-4C1A-BE3B-570F835BDC63}" type="slidenum">
              <a:rPr lang="it-IT" smtClean="0"/>
              <a:pPr/>
              <a:t>‹N›</a:t>
            </a:fld>
            <a:endParaRPr lang="it-IT"/>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stile</a:t>
            </a:r>
            <a:endParaRPr/>
          </a:p>
        </p:txBody>
      </p:sp>
      <p:sp>
        <p:nvSpPr>
          <p:cNvPr id="3" name="Text Placeholder 2"/>
          <p:cNvSpPr>
            <a:spLocks noGrp="1"/>
          </p:cNvSpPr>
          <p:nvPr>
            <p:ph type="body" idx="1"/>
          </p:nvPr>
        </p:nvSpPr>
        <p:spPr>
          <a:xfrm>
            <a:off x="914398" y="1515035"/>
            <a:ext cx="3566160" cy="639762"/>
          </a:xfrm>
        </p:spPr>
        <p:txBody>
          <a:bodyPr anchor="b"/>
          <a:lstStyle>
            <a:lvl1pPr marL="0" indent="0" algn="ctr">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Content Placeholder 3"/>
          <p:cNvSpPr>
            <a:spLocks noGrp="1"/>
          </p:cNvSpPr>
          <p:nvPr>
            <p:ph sz="half" idx="2"/>
          </p:nvPr>
        </p:nvSpPr>
        <p:spPr>
          <a:xfrm>
            <a:off x="914398" y="2271713"/>
            <a:ext cx="3566160" cy="3792911"/>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a:p>
        </p:txBody>
      </p:sp>
      <p:sp>
        <p:nvSpPr>
          <p:cNvPr id="5" name="Text Placeholder 4"/>
          <p:cNvSpPr>
            <a:spLocks noGrp="1"/>
          </p:cNvSpPr>
          <p:nvPr>
            <p:ph type="body" sz="quarter" idx="3"/>
          </p:nvPr>
        </p:nvSpPr>
        <p:spPr>
          <a:xfrm>
            <a:off x="4658471" y="1515035"/>
            <a:ext cx="3566160" cy="639762"/>
          </a:xfrm>
        </p:spPr>
        <p:txBody>
          <a:bodyPr anchor="b"/>
          <a:lstStyle>
            <a:lvl1pPr marL="0" indent="0" algn="ctr">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Content Placeholder 5"/>
          <p:cNvSpPr>
            <a:spLocks noGrp="1"/>
          </p:cNvSpPr>
          <p:nvPr>
            <p:ph sz="quarter" idx="4"/>
          </p:nvPr>
        </p:nvSpPr>
        <p:spPr>
          <a:xfrm>
            <a:off x="4658471" y="2271713"/>
            <a:ext cx="3566160" cy="3792911"/>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a:p>
        </p:txBody>
      </p:sp>
      <p:sp>
        <p:nvSpPr>
          <p:cNvPr id="7" name="Date Placeholder 6"/>
          <p:cNvSpPr>
            <a:spLocks noGrp="1"/>
          </p:cNvSpPr>
          <p:nvPr>
            <p:ph type="dt" sz="half" idx="10"/>
          </p:nvPr>
        </p:nvSpPr>
        <p:spPr/>
        <p:txBody>
          <a:bodyPr/>
          <a:lstStyle/>
          <a:p>
            <a:fld id="{4E27B171-48D8-A74F-B12C-F740ACC6C609}" type="datetime1">
              <a:rPr lang="it-IT" smtClean="0"/>
              <a:pPr/>
              <a:t>20/03/2013</a:t>
            </a:fld>
            <a:endParaRPr lang="it-IT"/>
          </a:p>
        </p:txBody>
      </p:sp>
      <p:sp>
        <p:nvSpPr>
          <p:cNvPr id="8" name="Footer Placeholder 7"/>
          <p:cNvSpPr>
            <a:spLocks noGrp="1"/>
          </p:cNvSpPr>
          <p:nvPr>
            <p:ph type="ftr" sz="quarter" idx="11"/>
          </p:nvPr>
        </p:nvSpPr>
        <p:spPr/>
        <p:txBody>
          <a:bodyPr/>
          <a:lstStyle/>
          <a:p>
            <a:r>
              <a:rPr lang="it-IT" smtClean="0"/>
              <a:t>derivati finanziari</a:t>
            </a:r>
            <a:endParaRPr lang="it-IT"/>
          </a:p>
        </p:txBody>
      </p:sp>
      <p:sp>
        <p:nvSpPr>
          <p:cNvPr id="9" name="Slide Number Placeholder 8"/>
          <p:cNvSpPr>
            <a:spLocks noGrp="1"/>
          </p:cNvSpPr>
          <p:nvPr>
            <p:ph type="sldNum" sz="quarter" idx="12"/>
          </p:nvPr>
        </p:nvSpPr>
        <p:spPr/>
        <p:txBody>
          <a:bodyPr/>
          <a:lstStyle/>
          <a:p>
            <a:fld id="{49B51B76-C238-4C1A-BE3B-570F835BDC63}"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a:p>
        </p:txBody>
      </p:sp>
      <p:sp>
        <p:nvSpPr>
          <p:cNvPr id="3" name="Date Placeholder 2"/>
          <p:cNvSpPr>
            <a:spLocks noGrp="1"/>
          </p:cNvSpPr>
          <p:nvPr>
            <p:ph type="dt" sz="half" idx="10"/>
          </p:nvPr>
        </p:nvSpPr>
        <p:spPr/>
        <p:txBody>
          <a:bodyPr/>
          <a:lstStyle/>
          <a:p>
            <a:fld id="{BE770DB9-C695-594E-8594-8E941D1B9B0C}" type="datetime1">
              <a:rPr lang="it-IT" smtClean="0"/>
              <a:pPr/>
              <a:t>20/03/2013</a:t>
            </a:fld>
            <a:endParaRPr lang="it-IT"/>
          </a:p>
        </p:txBody>
      </p:sp>
      <p:sp>
        <p:nvSpPr>
          <p:cNvPr id="4" name="Footer Placeholder 3"/>
          <p:cNvSpPr>
            <a:spLocks noGrp="1"/>
          </p:cNvSpPr>
          <p:nvPr>
            <p:ph type="ftr" sz="quarter" idx="11"/>
          </p:nvPr>
        </p:nvSpPr>
        <p:spPr/>
        <p:txBody>
          <a:bodyPr/>
          <a:lstStyle/>
          <a:p>
            <a:r>
              <a:rPr lang="it-IT" smtClean="0"/>
              <a:t>derivati finanziari</a:t>
            </a:r>
            <a:endParaRPr lang="it-IT"/>
          </a:p>
        </p:txBody>
      </p:sp>
      <p:sp>
        <p:nvSpPr>
          <p:cNvPr id="5" name="Slide Number Placeholder 4"/>
          <p:cNvSpPr>
            <a:spLocks noGrp="1"/>
          </p:cNvSpPr>
          <p:nvPr>
            <p:ph type="sldNum" sz="quarter" idx="12"/>
          </p:nvPr>
        </p:nvSpPr>
        <p:spPr/>
        <p:txBody>
          <a:bodyPr/>
          <a:lstStyle/>
          <a:p>
            <a:fld id="{49B51B76-C238-4C1A-BE3B-570F835BDC63}"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30246B-EDF8-EA40-8032-8B854EE69AA8}" type="datetime1">
              <a:rPr lang="it-IT" smtClean="0"/>
              <a:pPr/>
              <a:t>20/03/2013</a:t>
            </a:fld>
            <a:endParaRPr lang="it-IT"/>
          </a:p>
        </p:txBody>
      </p:sp>
      <p:sp>
        <p:nvSpPr>
          <p:cNvPr id="3" name="Footer Placeholder 2"/>
          <p:cNvSpPr>
            <a:spLocks noGrp="1"/>
          </p:cNvSpPr>
          <p:nvPr>
            <p:ph type="ftr" sz="quarter" idx="11"/>
          </p:nvPr>
        </p:nvSpPr>
        <p:spPr/>
        <p:txBody>
          <a:bodyPr/>
          <a:lstStyle/>
          <a:p>
            <a:r>
              <a:rPr lang="it-IT" smtClean="0"/>
              <a:t>derivati finanziari</a:t>
            </a:r>
            <a:endParaRPr lang="it-IT"/>
          </a:p>
        </p:txBody>
      </p:sp>
      <p:sp>
        <p:nvSpPr>
          <p:cNvPr id="4" name="Slide Number Placeholder 3"/>
          <p:cNvSpPr>
            <a:spLocks noGrp="1"/>
          </p:cNvSpPr>
          <p:nvPr>
            <p:ph type="sldNum" sz="quarter" idx="12"/>
          </p:nvPr>
        </p:nvSpPr>
        <p:spPr/>
        <p:txBody>
          <a:bodyPr/>
          <a:lstStyle/>
          <a:p>
            <a:fld id="{49B51B76-C238-4C1A-BE3B-570F835BDC63}" type="slidenum">
              <a:rPr lang="it-IT" smtClean="0"/>
              <a:pPr/>
              <a:t>‹N›</a:t>
            </a:fld>
            <a:endParaRPr lang="it-IT"/>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591670" y="793376"/>
            <a:ext cx="3794760" cy="968189"/>
          </a:xfrm>
        </p:spPr>
        <p:txBody>
          <a:bodyPr anchor="b"/>
          <a:lstStyle>
            <a:lvl1pPr algn="l">
              <a:lnSpc>
                <a:spcPts val="4000"/>
              </a:lnSpc>
              <a:defRPr sz="3600" b="1"/>
            </a:lvl1pPr>
          </a:lstStyle>
          <a:p>
            <a:r>
              <a:rPr lang="it-IT" smtClean="0"/>
              <a:t>Fare clic per modificare stile</a:t>
            </a:r>
            <a:endParaRPr/>
          </a:p>
        </p:txBody>
      </p:sp>
      <p:sp>
        <p:nvSpPr>
          <p:cNvPr id="3" name="Content Placeholder 2"/>
          <p:cNvSpPr>
            <a:spLocks noGrp="1"/>
          </p:cNvSpPr>
          <p:nvPr>
            <p:ph idx="1"/>
          </p:nvPr>
        </p:nvSpPr>
        <p:spPr>
          <a:xfrm>
            <a:off x="4800600" y="658906"/>
            <a:ext cx="3794760" cy="5405719"/>
          </a:xfrm>
        </p:spPr>
        <p:txBody>
          <a:bodyPr>
            <a:normAutofit/>
          </a:bodyPr>
          <a:lstStyle>
            <a:lvl1pPr>
              <a:spcBef>
                <a:spcPts val="2000"/>
              </a:spcBef>
              <a:defRPr sz="2200">
                <a:effectLst/>
              </a:defRPr>
            </a:lvl1pPr>
            <a:lvl2pPr>
              <a:spcBef>
                <a:spcPts val="2000"/>
              </a:spcBef>
              <a:defRPr sz="2000">
                <a:effectLst/>
              </a:defRPr>
            </a:lvl2pPr>
            <a:lvl3pPr>
              <a:spcBef>
                <a:spcPts val="2000"/>
              </a:spcBef>
              <a:defRPr sz="1800">
                <a:effectLst/>
              </a:defRPr>
            </a:lvl3pPr>
            <a:lvl4pPr>
              <a:spcBef>
                <a:spcPts val="2000"/>
              </a:spcBef>
              <a:defRPr sz="1800">
                <a:effectLst/>
              </a:defRPr>
            </a:lvl4pPr>
            <a:lvl5pPr>
              <a:spcBef>
                <a:spcPts val="2000"/>
              </a:spcBef>
              <a:defRPr sz="1800">
                <a:effectLst/>
              </a:defRPr>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a:p>
        </p:txBody>
      </p:sp>
      <p:sp>
        <p:nvSpPr>
          <p:cNvPr id="4" name="Text Placeholder 3"/>
          <p:cNvSpPr>
            <a:spLocks noGrp="1"/>
          </p:cNvSpPr>
          <p:nvPr>
            <p:ph type="body" sz="half" idx="2"/>
          </p:nvPr>
        </p:nvSpPr>
        <p:spPr>
          <a:xfrm>
            <a:off x="591670" y="1748118"/>
            <a:ext cx="3794760" cy="3814482"/>
          </a:xfrm>
        </p:spPr>
        <p:txBody>
          <a:bodyPr>
            <a:normAutofit/>
          </a:bodyPr>
          <a:lstStyle>
            <a:lvl1pPr marL="0" indent="0">
              <a:lnSpc>
                <a:spcPct val="110000"/>
              </a:lnSpc>
              <a:buNone/>
              <a:defRPr sz="20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Date Placeholder 4"/>
          <p:cNvSpPr>
            <a:spLocks noGrp="1"/>
          </p:cNvSpPr>
          <p:nvPr>
            <p:ph type="dt" sz="half" idx="10"/>
          </p:nvPr>
        </p:nvSpPr>
        <p:spPr/>
        <p:txBody>
          <a:bodyPr/>
          <a:lstStyle/>
          <a:p>
            <a:fld id="{E290725A-6F67-604A-BFF1-53EC53D5E2DD}" type="datetime1">
              <a:rPr lang="it-IT" smtClean="0"/>
              <a:pPr/>
              <a:t>20/03/2013</a:t>
            </a:fld>
            <a:endParaRPr lang="it-IT"/>
          </a:p>
        </p:txBody>
      </p:sp>
      <p:sp>
        <p:nvSpPr>
          <p:cNvPr id="6" name="Footer Placeholder 5"/>
          <p:cNvSpPr>
            <a:spLocks noGrp="1"/>
          </p:cNvSpPr>
          <p:nvPr>
            <p:ph type="ftr" sz="quarter" idx="11"/>
          </p:nvPr>
        </p:nvSpPr>
        <p:spPr/>
        <p:txBody>
          <a:bodyPr/>
          <a:lstStyle/>
          <a:p>
            <a:r>
              <a:rPr lang="it-IT" smtClean="0"/>
              <a:t>derivati finanziari</a:t>
            </a:r>
            <a:endParaRPr lang="it-IT"/>
          </a:p>
        </p:txBody>
      </p:sp>
      <p:sp>
        <p:nvSpPr>
          <p:cNvPr id="7" name="Slide Number Placeholder 6"/>
          <p:cNvSpPr>
            <a:spLocks noGrp="1"/>
          </p:cNvSpPr>
          <p:nvPr>
            <p:ph type="sldNum" sz="quarter" idx="12"/>
          </p:nvPr>
        </p:nvSpPr>
        <p:spPr/>
        <p:txBody>
          <a:bodyPr/>
          <a:lstStyle/>
          <a:p>
            <a:fld id="{49B51B76-C238-4C1A-BE3B-570F835BDC63}"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con didascalia">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6194219-7306-1545-84DF-110869213B75}" type="datetime1">
              <a:rPr lang="it-IT" smtClean="0"/>
              <a:pPr/>
              <a:t>20/03/2013</a:t>
            </a:fld>
            <a:endParaRPr lang="it-IT"/>
          </a:p>
        </p:txBody>
      </p:sp>
      <p:sp>
        <p:nvSpPr>
          <p:cNvPr id="6" name="Footer Placeholder 5"/>
          <p:cNvSpPr>
            <a:spLocks noGrp="1"/>
          </p:cNvSpPr>
          <p:nvPr>
            <p:ph type="ftr" sz="quarter" idx="11"/>
          </p:nvPr>
        </p:nvSpPr>
        <p:spPr/>
        <p:txBody>
          <a:bodyPr/>
          <a:lstStyle/>
          <a:p>
            <a:r>
              <a:rPr lang="it-IT" smtClean="0"/>
              <a:t>derivati finanziari</a:t>
            </a:r>
            <a:endParaRPr lang="it-IT"/>
          </a:p>
        </p:txBody>
      </p:sp>
      <p:sp>
        <p:nvSpPr>
          <p:cNvPr id="7" name="Slide Number Placeholder 6"/>
          <p:cNvSpPr>
            <a:spLocks noGrp="1"/>
          </p:cNvSpPr>
          <p:nvPr>
            <p:ph type="sldNum" sz="quarter" idx="12"/>
          </p:nvPr>
        </p:nvSpPr>
        <p:spPr/>
        <p:txBody>
          <a:bodyPr/>
          <a:lstStyle/>
          <a:p>
            <a:fld id="{49B51B76-C238-4C1A-BE3B-570F835BDC63}" type="slidenum">
              <a:rPr lang="it-IT" smtClean="0"/>
              <a:pPr/>
              <a:t>‹N›</a:t>
            </a:fld>
            <a:endParaRPr lang="it-IT"/>
          </a:p>
        </p:txBody>
      </p:sp>
      <p:sp>
        <p:nvSpPr>
          <p:cNvPr id="8" name="Title 1"/>
          <p:cNvSpPr>
            <a:spLocks noGrp="1"/>
          </p:cNvSpPr>
          <p:nvPr>
            <p:ph type="title"/>
          </p:nvPr>
        </p:nvSpPr>
        <p:spPr>
          <a:xfrm>
            <a:off x="591670" y="793376"/>
            <a:ext cx="3807293" cy="968189"/>
          </a:xfrm>
          <a:scene3d>
            <a:camera prst="orthographicFront"/>
            <a:lightRig rig="chilly" dir="t"/>
          </a:scene3d>
          <a:sp3d extrusionH="12700">
            <a:extrusionClr>
              <a:schemeClr val="bg1"/>
            </a:extrusionClr>
          </a:sp3d>
        </p:spPr>
        <p:txBody>
          <a:bodyPr vert="horz" lIns="91440" tIns="45720" rIns="91440" bIns="45720" rtlCol="0" anchor="b">
            <a:noAutofit/>
            <a:sp3d extrusionH="12700">
              <a:extrusionClr>
                <a:schemeClr val="bg1"/>
              </a:extrusionClr>
            </a:sp3d>
          </a:bodyPr>
          <a:lstStyle>
            <a:lvl1pPr algn="l" defTabSz="914400" rtl="0" eaLnBrk="1" latinLnBrk="0" hangingPunct="1">
              <a:lnSpc>
                <a:spcPts val="4000"/>
              </a:lnSpc>
              <a:spcBef>
                <a:spcPct val="0"/>
              </a:spcBef>
              <a:buNone/>
              <a:defRPr sz="3600" b="1" kern="1200" baseline="0">
                <a:gradFill>
                  <a:gsLst>
                    <a:gs pos="50000">
                      <a:schemeClr val="tx1">
                        <a:lumMod val="65000"/>
                        <a:lumOff val="35000"/>
                      </a:schemeClr>
                    </a:gs>
                    <a:gs pos="100000">
                      <a:schemeClr val="tx1">
                        <a:lumMod val="85000"/>
                        <a:lumOff val="15000"/>
                      </a:schemeClr>
                    </a:gs>
                  </a:gsLst>
                  <a:lin ang="5400000" scaled="0"/>
                </a:gradFill>
                <a:effectLst/>
                <a:latin typeface="+mj-lt"/>
                <a:ea typeface="+mj-ea"/>
                <a:cs typeface="+mj-cs"/>
              </a:defRPr>
            </a:lvl1pPr>
          </a:lstStyle>
          <a:p>
            <a:r>
              <a:rPr lang="it-IT" smtClean="0"/>
              <a:t>Fare clic per modificare stile</a:t>
            </a:r>
            <a:endParaRPr/>
          </a:p>
        </p:txBody>
      </p:sp>
      <p:sp>
        <p:nvSpPr>
          <p:cNvPr id="9" name="Text Placeholder 3"/>
          <p:cNvSpPr>
            <a:spLocks noGrp="1"/>
          </p:cNvSpPr>
          <p:nvPr>
            <p:ph type="body" sz="half" idx="2"/>
          </p:nvPr>
        </p:nvSpPr>
        <p:spPr>
          <a:xfrm>
            <a:off x="591670" y="1748118"/>
            <a:ext cx="3807293" cy="3585882"/>
          </a:xfrm>
          <a:effectLst/>
        </p:spPr>
        <p:txBody>
          <a:bodyPr vert="horz" lIns="91440" tIns="45720" rIns="91440" bIns="45720" rtlCol="0">
            <a:normAutofit/>
            <a:scene3d>
              <a:camera prst="orthographicFront"/>
              <a:lightRig rig="chilly" dir="t"/>
            </a:scene3d>
            <a:sp3d extrusionH="6350">
              <a:extrusionClr>
                <a:schemeClr val="bg1"/>
              </a:extrusionClr>
            </a:sp3d>
          </a:bodyPr>
          <a:lstStyle>
            <a:lvl1pPr marL="0" indent="0">
              <a:lnSpc>
                <a:spcPct val="110000"/>
              </a:lnSpc>
              <a:buNone/>
              <a:defRPr sz="2000" kern="1200">
                <a:gradFill>
                  <a:gsLst>
                    <a:gs pos="50000">
                      <a:schemeClr val="tx1">
                        <a:lumMod val="65000"/>
                        <a:lumOff val="35000"/>
                      </a:schemeClr>
                    </a:gs>
                    <a:gs pos="100000">
                      <a:schemeClr val="tx1">
                        <a:lumMod val="85000"/>
                        <a:lumOff val="15000"/>
                      </a:schemeClr>
                    </a:gs>
                  </a:gsLst>
                  <a:lin ang="5400000" scaled="0"/>
                </a:gradFill>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2000"/>
              </a:spcBef>
              <a:buSzPct val="80000"/>
              <a:buFont typeface="Wingdings" pitchFamily="2" charset="2"/>
              <a:buNone/>
            </a:pPr>
            <a:r>
              <a:rPr lang="it-IT" smtClean="0"/>
              <a:t>Fare clic per modificare gli stili del testo dello schema</a:t>
            </a:r>
          </a:p>
        </p:txBody>
      </p:sp>
      <p:sp>
        <p:nvSpPr>
          <p:cNvPr id="11" name="Picture Placeholder 10"/>
          <p:cNvSpPr>
            <a:spLocks noGrp="1"/>
          </p:cNvSpPr>
          <p:nvPr>
            <p:ph type="pic" sz="quarter" idx="13"/>
          </p:nvPr>
        </p:nvSpPr>
        <p:spPr>
          <a:xfrm>
            <a:off x="4800600" y="671514"/>
            <a:ext cx="3810000" cy="4599734"/>
          </a:xfrm>
          <a:prstGeom prst="roundRect">
            <a:avLst>
              <a:gd name="adj" fmla="val 4391"/>
            </a:avLst>
          </a:prstGeom>
          <a:noFill/>
          <a:ln w="57150">
            <a:solidFill>
              <a:schemeClr val="bg1"/>
            </a:solidFill>
          </a:ln>
        </p:spPr>
        <p:style>
          <a:lnRef idx="1">
            <a:schemeClr val="accent1"/>
          </a:lnRef>
          <a:fillRef idx="3">
            <a:schemeClr val="accent1"/>
          </a:fillRef>
          <a:effectRef idx="2">
            <a:schemeClr val="accent1"/>
          </a:effectRef>
          <a:fontRef idx="none"/>
        </p:style>
        <p:txBody>
          <a:bodyPr vert="horz" lIns="91440" tIns="45720" rIns="91440" bIns="45720" rtlCol="0">
            <a:noAutofit/>
            <a:scene3d>
              <a:camera prst="orthographicFront"/>
              <a:lightRig rig="chilly" dir="t"/>
            </a:scene3d>
            <a:sp3d extrusionH="6350">
              <a:bevelT w="19050" h="12700" prst="softRound"/>
              <a:extrusionClr>
                <a:schemeClr val="bg1"/>
              </a:extrusionClr>
            </a:sp3d>
          </a:bodyPr>
          <a:lstStyle>
            <a:lvl1pPr marL="342900" indent="-342900" algn="l" defTabSz="914400" rtl="0" eaLnBrk="1" latinLnBrk="0" hangingPunct="1">
              <a:spcBef>
                <a:spcPts val="2000"/>
              </a:spcBef>
              <a:buSzPct val="80000"/>
              <a:buFont typeface="Wingdings" pitchFamily="2" charset="2"/>
              <a:buNone/>
              <a:defRPr sz="2400" kern="1200">
                <a:gradFill>
                  <a:gsLst>
                    <a:gs pos="50000">
                      <a:schemeClr val="tx1">
                        <a:lumMod val="65000"/>
                        <a:lumOff val="35000"/>
                      </a:schemeClr>
                    </a:gs>
                    <a:gs pos="100000">
                      <a:schemeClr val="tx1">
                        <a:lumMod val="85000"/>
                        <a:lumOff val="15000"/>
                      </a:schemeClr>
                    </a:gs>
                  </a:gsLst>
                  <a:lin ang="5400000" scaled="0"/>
                </a:gradFill>
                <a:effectLst>
                  <a:innerShdw blurRad="63500" dist="25400" dir="10800000">
                    <a:schemeClr val="bg1">
                      <a:alpha val="50000"/>
                    </a:schemeClr>
                  </a:innerShdw>
                </a:effectLst>
                <a:latin typeface="+mn-lt"/>
                <a:ea typeface="+mn-ea"/>
                <a:cs typeface="+mn-cs"/>
              </a:defRPr>
            </a:lvl1pPr>
          </a:lstStyle>
          <a:p>
            <a:r>
              <a:rPr lang="it-IT" smtClean="0"/>
              <a:t>Fare clic sull'icona per inserire un'immagine</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a:xfrm>
            <a:off x="1828800" y="430306"/>
            <a:ext cx="5484813" cy="1143000"/>
          </a:xfrm>
        </p:spPr>
        <p:txBody>
          <a:bodyPr/>
          <a:lstStyle>
            <a:lvl1pPr>
              <a:defRPr>
                <a:effectLst/>
              </a:defRPr>
            </a:lvl1pPr>
          </a:lstStyle>
          <a:p>
            <a:r>
              <a:rPr lang="it-IT" smtClean="0"/>
              <a:t>Fare clic per modificare stile</a:t>
            </a:r>
            <a:endParaRPr/>
          </a:p>
        </p:txBody>
      </p:sp>
      <p:sp>
        <p:nvSpPr>
          <p:cNvPr id="3" name="Vertical Text Placeholder 2"/>
          <p:cNvSpPr>
            <a:spLocks noGrp="1"/>
          </p:cNvSpPr>
          <p:nvPr>
            <p:ph type="body" orient="vert" idx="1"/>
          </p:nvPr>
        </p:nvSpPr>
        <p:spPr>
          <a:xfrm>
            <a:off x="673100" y="1747839"/>
            <a:ext cx="7823200" cy="4316411"/>
          </a:xfrm>
        </p:spPr>
        <p:txBody>
          <a:bodyPr vert="eaVert"/>
          <a:lstStyle>
            <a:lvl1pPr>
              <a:defRPr>
                <a:gradFill>
                  <a:gsLst>
                    <a:gs pos="50000">
                      <a:schemeClr val="tx1">
                        <a:lumMod val="65000"/>
                        <a:lumOff val="35000"/>
                      </a:schemeClr>
                    </a:gs>
                    <a:gs pos="100000">
                      <a:schemeClr val="tx1">
                        <a:lumMod val="85000"/>
                        <a:lumOff val="15000"/>
                      </a:schemeClr>
                    </a:gs>
                  </a:gsLst>
                  <a:lin ang="21594000" scaled="0"/>
                </a:gradFill>
                <a:effectLst/>
              </a:defRPr>
            </a:lvl1pPr>
            <a:lvl2pPr>
              <a:defRPr>
                <a:gradFill>
                  <a:gsLst>
                    <a:gs pos="50000">
                      <a:schemeClr val="tx1">
                        <a:lumMod val="65000"/>
                        <a:lumOff val="35000"/>
                      </a:schemeClr>
                    </a:gs>
                    <a:gs pos="100000">
                      <a:schemeClr val="tx1">
                        <a:lumMod val="85000"/>
                        <a:lumOff val="15000"/>
                      </a:schemeClr>
                    </a:gs>
                  </a:gsLst>
                  <a:lin ang="21594000" scaled="0"/>
                </a:gradFill>
                <a:effectLst/>
              </a:defRPr>
            </a:lvl2pPr>
            <a:lvl3pPr>
              <a:defRPr>
                <a:gradFill>
                  <a:gsLst>
                    <a:gs pos="50000">
                      <a:schemeClr val="tx1">
                        <a:lumMod val="65000"/>
                        <a:lumOff val="35000"/>
                      </a:schemeClr>
                    </a:gs>
                    <a:gs pos="100000">
                      <a:schemeClr val="tx1">
                        <a:lumMod val="85000"/>
                        <a:lumOff val="15000"/>
                      </a:schemeClr>
                    </a:gs>
                  </a:gsLst>
                  <a:lin ang="21594000" scaled="0"/>
                </a:gradFill>
                <a:effectLst/>
              </a:defRPr>
            </a:lvl3pPr>
            <a:lvl4pPr>
              <a:defRPr>
                <a:gradFill>
                  <a:gsLst>
                    <a:gs pos="50000">
                      <a:schemeClr val="tx1">
                        <a:lumMod val="65000"/>
                        <a:lumOff val="35000"/>
                      </a:schemeClr>
                    </a:gs>
                    <a:gs pos="100000">
                      <a:schemeClr val="tx1">
                        <a:lumMod val="85000"/>
                        <a:lumOff val="15000"/>
                      </a:schemeClr>
                    </a:gs>
                  </a:gsLst>
                  <a:lin ang="21594000" scaled="0"/>
                </a:gradFill>
                <a:effectLst/>
              </a:defRPr>
            </a:lvl4pPr>
            <a:lvl5pPr>
              <a:defRPr>
                <a:gradFill>
                  <a:gsLst>
                    <a:gs pos="50000">
                      <a:schemeClr val="tx1">
                        <a:lumMod val="65000"/>
                        <a:lumOff val="35000"/>
                      </a:schemeClr>
                    </a:gs>
                    <a:gs pos="100000">
                      <a:schemeClr val="tx1">
                        <a:lumMod val="85000"/>
                        <a:lumOff val="15000"/>
                      </a:schemeClr>
                    </a:gs>
                  </a:gsLst>
                  <a:lin ang="21594000" scaled="0"/>
                </a:gradFill>
                <a:effectLst/>
              </a:defRPr>
            </a:lvl5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a:p>
        </p:txBody>
      </p:sp>
      <p:sp>
        <p:nvSpPr>
          <p:cNvPr id="4" name="Date Placeholder 3"/>
          <p:cNvSpPr>
            <a:spLocks noGrp="1"/>
          </p:cNvSpPr>
          <p:nvPr>
            <p:ph type="dt" sz="half" idx="10"/>
          </p:nvPr>
        </p:nvSpPr>
        <p:spPr/>
        <p:txBody>
          <a:bodyPr/>
          <a:lstStyle/>
          <a:p>
            <a:fld id="{72E6C79E-41D3-EA4C-ABB9-03F996079DF8}" type="datetime1">
              <a:rPr lang="it-IT" smtClean="0"/>
              <a:pPr/>
              <a:t>20/03/2013</a:t>
            </a:fld>
            <a:endParaRPr lang="it-IT"/>
          </a:p>
        </p:txBody>
      </p:sp>
      <p:sp>
        <p:nvSpPr>
          <p:cNvPr id="5" name="Footer Placeholder 4"/>
          <p:cNvSpPr>
            <a:spLocks noGrp="1"/>
          </p:cNvSpPr>
          <p:nvPr>
            <p:ph type="ftr" sz="quarter" idx="11"/>
          </p:nvPr>
        </p:nvSpPr>
        <p:spPr/>
        <p:txBody>
          <a:bodyPr/>
          <a:lstStyle/>
          <a:p>
            <a:r>
              <a:rPr lang="it-IT" smtClean="0"/>
              <a:t>derivati finanziari</a:t>
            </a:r>
            <a:endParaRPr lang="it-IT"/>
          </a:p>
        </p:txBody>
      </p:sp>
      <p:sp>
        <p:nvSpPr>
          <p:cNvPr id="6" name="Slide Number Placeholder 5"/>
          <p:cNvSpPr>
            <a:spLocks noGrp="1"/>
          </p:cNvSpPr>
          <p:nvPr>
            <p:ph type="sldNum" sz="quarter" idx="12"/>
          </p:nvPr>
        </p:nvSpPr>
        <p:spPr/>
        <p:txBody>
          <a:bodyPr/>
          <a:lstStyle/>
          <a:p>
            <a:fld id="{49B51B76-C238-4C1A-BE3B-570F835BDC63}" type="slidenum">
              <a:rPr lang="it-IT" smtClean="0"/>
              <a:pPr/>
              <a:t>‹N›</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72082" y="389966"/>
            <a:ext cx="1524000" cy="5736198"/>
          </a:xfrm>
        </p:spPr>
        <p:txBody>
          <a:bodyPr vert="eaVert"/>
          <a:lstStyle>
            <a:lvl1pPr>
              <a:defRPr>
                <a:gradFill>
                  <a:gsLst>
                    <a:gs pos="50000">
                      <a:schemeClr val="tx1">
                        <a:lumMod val="65000"/>
                        <a:lumOff val="35000"/>
                      </a:schemeClr>
                    </a:gs>
                    <a:gs pos="100000">
                      <a:schemeClr val="tx1">
                        <a:lumMod val="85000"/>
                        <a:lumOff val="15000"/>
                      </a:schemeClr>
                    </a:gs>
                  </a:gsLst>
                  <a:lin ang="21594000" scaled="0"/>
                </a:gradFill>
              </a:defRPr>
            </a:lvl1pPr>
          </a:lstStyle>
          <a:p>
            <a:r>
              <a:rPr lang="it-IT" smtClean="0"/>
              <a:t>Fare clic per modificare stile</a:t>
            </a:r>
            <a:endParaRPr/>
          </a:p>
        </p:txBody>
      </p:sp>
      <p:sp>
        <p:nvSpPr>
          <p:cNvPr id="3" name="Vertical Text Placeholder 2"/>
          <p:cNvSpPr>
            <a:spLocks noGrp="1"/>
          </p:cNvSpPr>
          <p:nvPr>
            <p:ph type="body" orient="vert" idx="1"/>
          </p:nvPr>
        </p:nvSpPr>
        <p:spPr>
          <a:xfrm>
            <a:off x="914399" y="644525"/>
            <a:ext cx="6399213" cy="5419726"/>
          </a:xfrm>
        </p:spPr>
        <p:txBody>
          <a:bodyPr vert="eaVert"/>
          <a:lstStyle>
            <a:lvl1pPr>
              <a:defRPr>
                <a:gradFill>
                  <a:gsLst>
                    <a:gs pos="50000">
                      <a:schemeClr val="tx1">
                        <a:lumMod val="65000"/>
                        <a:lumOff val="35000"/>
                      </a:schemeClr>
                    </a:gs>
                    <a:gs pos="100000">
                      <a:schemeClr val="tx1">
                        <a:lumMod val="85000"/>
                        <a:lumOff val="15000"/>
                      </a:schemeClr>
                    </a:gs>
                  </a:gsLst>
                  <a:lin ang="21594000" scaled="0"/>
                </a:gradFill>
                <a:effectLst/>
              </a:defRPr>
            </a:lvl1pPr>
            <a:lvl2pPr>
              <a:defRPr>
                <a:gradFill>
                  <a:gsLst>
                    <a:gs pos="50000">
                      <a:schemeClr val="tx1">
                        <a:lumMod val="65000"/>
                        <a:lumOff val="35000"/>
                      </a:schemeClr>
                    </a:gs>
                    <a:gs pos="100000">
                      <a:schemeClr val="tx1">
                        <a:lumMod val="85000"/>
                        <a:lumOff val="15000"/>
                      </a:schemeClr>
                    </a:gs>
                  </a:gsLst>
                  <a:lin ang="21594000" scaled="0"/>
                </a:gradFill>
                <a:effectLst/>
              </a:defRPr>
            </a:lvl2pPr>
            <a:lvl3pPr>
              <a:defRPr>
                <a:gradFill>
                  <a:gsLst>
                    <a:gs pos="50000">
                      <a:schemeClr val="tx1">
                        <a:lumMod val="65000"/>
                        <a:lumOff val="35000"/>
                      </a:schemeClr>
                    </a:gs>
                    <a:gs pos="100000">
                      <a:schemeClr val="tx1">
                        <a:lumMod val="85000"/>
                        <a:lumOff val="15000"/>
                      </a:schemeClr>
                    </a:gs>
                  </a:gsLst>
                  <a:lin ang="21594000" scaled="0"/>
                </a:gradFill>
                <a:effectLst/>
              </a:defRPr>
            </a:lvl3pPr>
            <a:lvl4pPr>
              <a:defRPr>
                <a:gradFill>
                  <a:gsLst>
                    <a:gs pos="50000">
                      <a:schemeClr val="tx1">
                        <a:lumMod val="65000"/>
                        <a:lumOff val="35000"/>
                      </a:schemeClr>
                    </a:gs>
                    <a:gs pos="100000">
                      <a:schemeClr val="tx1">
                        <a:lumMod val="85000"/>
                        <a:lumOff val="15000"/>
                      </a:schemeClr>
                    </a:gs>
                  </a:gsLst>
                  <a:lin ang="21594000" scaled="0"/>
                </a:gradFill>
                <a:effectLst/>
              </a:defRPr>
            </a:lvl4pPr>
            <a:lvl5pPr>
              <a:defRPr>
                <a:gradFill>
                  <a:gsLst>
                    <a:gs pos="50000">
                      <a:schemeClr val="tx1">
                        <a:lumMod val="65000"/>
                        <a:lumOff val="35000"/>
                      </a:schemeClr>
                    </a:gs>
                    <a:gs pos="100000">
                      <a:schemeClr val="tx1">
                        <a:lumMod val="85000"/>
                        <a:lumOff val="15000"/>
                      </a:schemeClr>
                    </a:gs>
                  </a:gsLst>
                  <a:lin ang="21594000" scaled="0"/>
                </a:gradFill>
                <a:effectLst/>
              </a:defRPr>
            </a:lvl5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a:p>
        </p:txBody>
      </p:sp>
      <p:sp>
        <p:nvSpPr>
          <p:cNvPr id="4" name="Date Placeholder 3"/>
          <p:cNvSpPr>
            <a:spLocks noGrp="1"/>
          </p:cNvSpPr>
          <p:nvPr>
            <p:ph type="dt" sz="half" idx="10"/>
          </p:nvPr>
        </p:nvSpPr>
        <p:spPr/>
        <p:txBody>
          <a:bodyPr/>
          <a:lstStyle/>
          <a:p>
            <a:fld id="{9830246B-EDF8-EA40-8032-8B854EE69AA8}" type="datetime1">
              <a:rPr lang="it-IT" smtClean="0"/>
              <a:pPr/>
              <a:t>20/03/2013</a:t>
            </a:fld>
            <a:endParaRPr lang="it-IT"/>
          </a:p>
        </p:txBody>
      </p:sp>
      <p:sp>
        <p:nvSpPr>
          <p:cNvPr id="5" name="Footer Placeholder 4"/>
          <p:cNvSpPr>
            <a:spLocks noGrp="1"/>
          </p:cNvSpPr>
          <p:nvPr>
            <p:ph type="ftr" sz="quarter" idx="11"/>
          </p:nvPr>
        </p:nvSpPr>
        <p:spPr/>
        <p:txBody>
          <a:bodyPr/>
          <a:lstStyle/>
          <a:p>
            <a:r>
              <a:rPr lang="it-IT" smtClean="0"/>
              <a:t>derivati finanziari</a:t>
            </a:r>
            <a:endParaRPr lang="it-IT"/>
          </a:p>
        </p:txBody>
      </p:sp>
      <p:sp>
        <p:nvSpPr>
          <p:cNvPr id="6" name="Slide Number Placeholder 5"/>
          <p:cNvSpPr>
            <a:spLocks noGrp="1"/>
          </p:cNvSpPr>
          <p:nvPr>
            <p:ph type="sldNum" sz="quarter" idx="12"/>
          </p:nvPr>
        </p:nvSpPr>
        <p:spPr/>
        <p:txBody>
          <a:bodyPr/>
          <a:lstStyle/>
          <a:p>
            <a:fld id="{49B51B76-C238-4C1A-BE3B-570F835BDC63}" type="slidenum">
              <a:rPr lang="it-IT" smtClean="0"/>
              <a:pPr/>
              <a:t>‹N›</a:t>
            </a:fld>
            <a:endParaRPr lang="it-IT"/>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228601"/>
            <a:ext cx="7313613" cy="1264024"/>
          </a:xfrm>
          <a:prstGeom prst="rect">
            <a:avLst/>
          </a:prstGeom>
          <a:scene3d>
            <a:camera prst="orthographicFront"/>
            <a:lightRig rig="chilly" dir="t"/>
          </a:scene3d>
          <a:sp3d extrusionH="12700">
            <a:extrusionClr>
              <a:schemeClr val="bg1"/>
            </a:extrusionClr>
          </a:sp3d>
        </p:spPr>
        <p:txBody>
          <a:bodyPr vert="horz" lIns="91440" tIns="45720" rIns="91440" bIns="45720" rtlCol="0" anchor="ctr">
            <a:noAutofit/>
            <a:sp3d extrusionH="12700">
              <a:extrusionClr>
                <a:schemeClr val="bg1"/>
              </a:extrusionClr>
            </a:sp3d>
          </a:bodyPr>
          <a:lstStyle/>
          <a:p>
            <a:r>
              <a:rPr lang="it-IT" smtClean="0"/>
              <a:t>Fare clic per modificare stile</a:t>
            </a:r>
            <a:endParaRPr/>
          </a:p>
        </p:txBody>
      </p:sp>
      <p:sp>
        <p:nvSpPr>
          <p:cNvPr id="3" name="Text Placeholder 2"/>
          <p:cNvSpPr>
            <a:spLocks noGrp="1"/>
          </p:cNvSpPr>
          <p:nvPr>
            <p:ph type="body" idx="1"/>
          </p:nvPr>
        </p:nvSpPr>
        <p:spPr>
          <a:xfrm>
            <a:off x="914400" y="1747838"/>
            <a:ext cx="7313613" cy="4303338"/>
          </a:xfrm>
          <a:prstGeom prst="rect">
            <a:avLst/>
          </a:prstGeom>
          <a:effectLst/>
        </p:spPr>
        <p:txBody>
          <a:bodyPr vert="horz" lIns="91440" tIns="45720" rIns="91440" bIns="45720" rtlCol="0">
            <a:normAutofit/>
            <a:scene3d>
              <a:camera prst="orthographicFront"/>
              <a:lightRig rig="chilly" dir="t"/>
            </a:scene3d>
            <a:sp3d extrusionH="6350">
              <a:extrusionClr>
                <a:schemeClr val="bg1"/>
              </a:extrusionClr>
            </a:sp3d>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a:p>
        </p:txBody>
      </p:sp>
      <p:sp>
        <p:nvSpPr>
          <p:cNvPr id="4" name="Date Placeholder 3"/>
          <p:cNvSpPr>
            <a:spLocks noGrp="1"/>
          </p:cNvSpPr>
          <p:nvPr>
            <p:ph type="dt" sz="half" idx="2"/>
          </p:nvPr>
        </p:nvSpPr>
        <p:spPr>
          <a:xfrm>
            <a:off x="457200" y="6225988"/>
            <a:ext cx="2133600" cy="277906"/>
          </a:xfrm>
          <a:prstGeom prst="rect">
            <a:avLst/>
          </a:prstGeom>
        </p:spPr>
        <p:txBody>
          <a:bodyPr vert="horz" lIns="91440" tIns="45720" rIns="91440" bIns="45720" rtlCol="0" anchor="ctr"/>
          <a:lstStyle>
            <a:lvl1pPr marL="0" algn="l" defTabSz="914400" rtl="0" eaLnBrk="1" latinLnBrk="0" hangingPunct="1">
              <a:defRPr sz="1100" b="1" kern="1200">
                <a:solidFill>
                  <a:schemeClr val="tx1">
                    <a:lumMod val="50000"/>
                    <a:lumOff val="50000"/>
                  </a:schemeClr>
                </a:solidFill>
                <a:latin typeface="+mn-lt"/>
                <a:ea typeface="+mn-ea"/>
                <a:cs typeface="+mn-cs"/>
              </a:defRPr>
            </a:lvl1pPr>
          </a:lstStyle>
          <a:p>
            <a:fld id="{9830246B-EDF8-EA40-8032-8B854EE69AA8}" type="datetime1">
              <a:rPr lang="it-IT" smtClean="0"/>
              <a:pPr/>
              <a:t>20/03/2013</a:t>
            </a:fld>
            <a:endParaRPr lang="it-IT"/>
          </a:p>
        </p:txBody>
      </p:sp>
      <p:sp>
        <p:nvSpPr>
          <p:cNvPr id="5" name="Footer Placeholder 4"/>
          <p:cNvSpPr>
            <a:spLocks noGrp="1"/>
          </p:cNvSpPr>
          <p:nvPr>
            <p:ph type="ftr" sz="quarter" idx="3"/>
          </p:nvPr>
        </p:nvSpPr>
        <p:spPr>
          <a:xfrm>
            <a:off x="3124200" y="6225988"/>
            <a:ext cx="2895600" cy="277906"/>
          </a:xfrm>
          <a:prstGeom prst="rect">
            <a:avLst/>
          </a:prstGeom>
        </p:spPr>
        <p:txBody>
          <a:bodyPr vert="horz" lIns="91440" tIns="45720" rIns="91440" bIns="45720" rtlCol="0" anchor="ctr"/>
          <a:lstStyle>
            <a:lvl1pPr marL="0" algn="ctr" defTabSz="914400" rtl="0" eaLnBrk="1" latinLnBrk="0" hangingPunct="1">
              <a:defRPr sz="1100" b="1" kern="1200">
                <a:solidFill>
                  <a:schemeClr val="tx1">
                    <a:lumMod val="50000"/>
                    <a:lumOff val="50000"/>
                  </a:schemeClr>
                </a:solidFill>
                <a:latin typeface="+mn-lt"/>
                <a:ea typeface="+mn-ea"/>
                <a:cs typeface="+mn-cs"/>
              </a:defRPr>
            </a:lvl1pPr>
          </a:lstStyle>
          <a:p>
            <a:r>
              <a:rPr lang="it-IT" smtClean="0"/>
              <a:t>derivati finanziari</a:t>
            </a:r>
            <a:endParaRPr lang="it-IT"/>
          </a:p>
        </p:txBody>
      </p:sp>
      <p:sp>
        <p:nvSpPr>
          <p:cNvPr id="6" name="Slide Number Placeholder 5"/>
          <p:cNvSpPr>
            <a:spLocks noGrp="1"/>
          </p:cNvSpPr>
          <p:nvPr>
            <p:ph type="sldNum" sz="quarter" idx="4"/>
          </p:nvPr>
        </p:nvSpPr>
        <p:spPr>
          <a:xfrm>
            <a:off x="6553200" y="6225988"/>
            <a:ext cx="2133600" cy="277906"/>
          </a:xfrm>
          <a:prstGeom prst="rect">
            <a:avLst/>
          </a:prstGeom>
        </p:spPr>
        <p:txBody>
          <a:bodyPr vert="horz" lIns="91440" tIns="45720" rIns="91440" bIns="45720" rtlCol="0" anchor="ctr"/>
          <a:lstStyle>
            <a:lvl1pPr marL="0" algn="r" defTabSz="914400" rtl="0" eaLnBrk="1" latinLnBrk="0" hangingPunct="1">
              <a:defRPr sz="1400" b="1" kern="1200">
                <a:solidFill>
                  <a:schemeClr val="tx1">
                    <a:lumMod val="50000"/>
                    <a:lumOff val="50000"/>
                  </a:schemeClr>
                </a:solidFill>
                <a:latin typeface="+mn-lt"/>
                <a:ea typeface="+mn-ea"/>
                <a:cs typeface="+mn-cs"/>
              </a:defRPr>
            </a:lvl1pPr>
          </a:lstStyle>
          <a:p>
            <a:fld id="{49B51B76-C238-4C1A-BE3B-570F835BDC63}"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984" r:id="rId1"/>
    <p:sldLayoutId id="2147483985" r:id="rId2"/>
    <p:sldLayoutId id="2147483986" r:id="rId3"/>
    <p:sldLayoutId id="2147483987" r:id="rId4"/>
    <p:sldLayoutId id="2147483988" r:id="rId5"/>
    <p:sldLayoutId id="2147483989" r:id="rId6"/>
    <p:sldLayoutId id="2147483990" r:id="rId7"/>
    <p:sldLayoutId id="2147483991" r:id="rId8"/>
    <p:sldLayoutId id="2147483992" r:id="rId9"/>
    <p:sldLayoutId id="2147483993" r:id="rId10"/>
    <p:sldLayoutId id="2147483994" r:id="rId11"/>
    <p:sldLayoutId id="2147483995" r:id="rId12"/>
  </p:sldLayoutIdLst>
  <p:hf hdr="0" ftr="0" dt="0"/>
  <p:txStyles>
    <p:titleStyle>
      <a:lvl1pPr algn="ctr" defTabSz="914400" rtl="0" eaLnBrk="1" latinLnBrk="0" hangingPunct="1">
        <a:lnSpc>
          <a:spcPts val="5600"/>
        </a:lnSpc>
        <a:spcBef>
          <a:spcPct val="0"/>
        </a:spcBef>
        <a:buNone/>
        <a:defRPr sz="5400" b="1" kern="1200" baseline="0">
          <a:gradFill>
            <a:gsLst>
              <a:gs pos="50000">
                <a:schemeClr val="tx1">
                  <a:lumMod val="65000"/>
                  <a:lumOff val="35000"/>
                </a:schemeClr>
              </a:gs>
              <a:gs pos="100000">
                <a:schemeClr val="tx1">
                  <a:lumMod val="85000"/>
                  <a:lumOff val="15000"/>
                </a:schemeClr>
              </a:gs>
            </a:gsLst>
            <a:lin ang="5400000" scaled="0"/>
          </a:gradFill>
          <a:effectLst/>
          <a:latin typeface="+mj-lt"/>
          <a:ea typeface="+mj-ea"/>
          <a:cs typeface="+mj-cs"/>
        </a:defRPr>
      </a:lvl1pPr>
    </p:titleStyle>
    <p:bodyStyle>
      <a:lvl1pPr marL="342900" indent="-342900" algn="l" defTabSz="914400" rtl="0" eaLnBrk="1" latinLnBrk="0" hangingPunct="1">
        <a:spcBef>
          <a:spcPts val="2000"/>
        </a:spcBef>
        <a:buSzPct val="80000"/>
        <a:buFont typeface="Wingdings" pitchFamily="2" charset="2"/>
        <a:buChar char="l"/>
        <a:defRPr sz="2400" kern="1200">
          <a:gradFill>
            <a:gsLst>
              <a:gs pos="50000">
                <a:schemeClr val="tx1">
                  <a:lumMod val="65000"/>
                  <a:lumOff val="35000"/>
                </a:schemeClr>
              </a:gs>
              <a:gs pos="100000">
                <a:schemeClr val="tx1">
                  <a:lumMod val="85000"/>
                  <a:lumOff val="15000"/>
                </a:schemeClr>
              </a:gs>
            </a:gsLst>
            <a:lin ang="5400000" scaled="0"/>
          </a:gradFill>
          <a:effectLst/>
          <a:latin typeface="+mn-lt"/>
          <a:ea typeface="+mn-ea"/>
          <a:cs typeface="+mn-cs"/>
        </a:defRPr>
      </a:lvl1pPr>
      <a:lvl2pPr marL="685800" indent="-336550" algn="l" defTabSz="914400" rtl="0" eaLnBrk="1" latinLnBrk="0" hangingPunct="1">
        <a:spcBef>
          <a:spcPct val="20000"/>
        </a:spcBef>
        <a:buSzPct val="80000"/>
        <a:buFont typeface="Wingdings" pitchFamily="2" charset="2"/>
        <a:buChar char="l"/>
        <a:defRPr sz="2200" kern="1200">
          <a:gradFill>
            <a:gsLst>
              <a:gs pos="50000">
                <a:schemeClr val="tx1">
                  <a:lumMod val="65000"/>
                  <a:lumOff val="35000"/>
                </a:schemeClr>
              </a:gs>
              <a:gs pos="100000">
                <a:schemeClr val="tx1">
                  <a:lumMod val="85000"/>
                  <a:lumOff val="15000"/>
                </a:schemeClr>
              </a:gs>
            </a:gsLst>
            <a:lin ang="5400000" scaled="0"/>
          </a:gradFill>
          <a:effectLst/>
          <a:latin typeface="+mn-lt"/>
          <a:ea typeface="+mn-ea"/>
          <a:cs typeface="+mn-cs"/>
        </a:defRPr>
      </a:lvl2pPr>
      <a:lvl3pPr marL="1035050" indent="-349250" algn="l" defTabSz="914400" rtl="0" eaLnBrk="1" latinLnBrk="0" hangingPunct="1">
        <a:spcBef>
          <a:spcPct val="20000"/>
        </a:spcBef>
        <a:buSzPct val="80000"/>
        <a:buFont typeface="Wingdings" pitchFamily="2" charset="2"/>
        <a:buChar char="l"/>
        <a:defRPr sz="2000" kern="1200">
          <a:gradFill>
            <a:gsLst>
              <a:gs pos="50000">
                <a:schemeClr val="tx1">
                  <a:lumMod val="65000"/>
                  <a:lumOff val="35000"/>
                </a:schemeClr>
              </a:gs>
              <a:gs pos="100000">
                <a:schemeClr val="tx1">
                  <a:lumMod val="85000"/>
                  <a:lumOff val="15000"/>
                </a:schemeClr>
              </a:gs>
            </a:gsLst>
            <a:lin ang="5400000" scaled="0"/>
          </a:gradFill>
          <a:effectLst/>
          <a:latin typeface="+mn-lt"/>
          <a:ea typeface="+mn-ea"/>
          <a:cs typeface="+mn-cs"/>
        </a:defRPr>
      </a:lvl3pPr>
      <a:lvl4pPr marL="1371600" indent="-336550" algn="l" defTabSz="914400" rtl="0" eaLnBrk="1" latinLnBrk="0" hangingPunct="1">
        <a:spcBef>
          <a:spcPct val="20000"/>
        </a:spcBef>
        <a:buSzPct val="80000"/>
        <a:buFont typeface="Wingdings" pitchFamily="2" charset="2"/>
        <a:buChar char="l"/>
        <a:defRPr sz="1800" kern="1200">
          <a:gradFill>
            <a:gsLst>
              <a:gs pos="50000">
                <a:schemeClr val="tx1">
                  <a:lumMod val="65000"/>
                  <a:lumOff val="35000"/>
                </a:schemeClr>
              </a:gs>
              <a:gs pos="100000">
                <a:schemeClr val="tx1">
                  <a:lumMod val="85000"/>
                  <a:lumOff val="15000"/>
                </a:schemeClr>
              </a:gs>
            </a:gsLst>
            <a:lin ang="5400000" scaled="0"/>
          </a:gradFill>
          <a:effectLst/>
          <a:latin typeface="+mn-lt"/>
          <a:ea typeface="+mn-ea"/>
          <a:cs typeface="+mn-cs"/>
        </a:defRPr>
      </a:lvl4pPr>
      <a:lvl5pPr marL="1720850" indent="-349250" algn="l" defTabSz="914400" rtl="0" eaLnBrk="1" latinLnBrk="0" hangingPunct="1">
        <a:spcBef>
          <a:spcPct val="20000"/>
        </a:spcBef>
        <a:buSzPct val="80000"/>
        <a:buFont typeface="Wingdings" pitchFamily="2" charset="2"/>
        <a:buChar char="l"/>
        <a:defRPr sz="1800" kern="1200">
          <a:gradFill>
            <a:gsLst>
              <a:gs pos="50000">
                <a:schemeClr val="tx1">
                  <a:lumMod val="65000"/>
                  <a:lumOff val="35000"/>
                </a:schemeClr>
              </a:gs>
              <a:gs pos="100000">
                <a:schemeClr val="tx1">
                  <a:lumMod val="85000"/>
                  <a:lumOff val="15000"/>
                </a:schemeClr>
              </a:gs>
            </a:gsLst>
            <a:lin ang="5400000" scaled="0"/>
          </a:gradFill>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wmf"/><Relationship Id="rId5" Type="http://schemas.openxmlformats.org/officeDocument/2006/relationships/oleObject" Target="../embeddings/oleObject2.bin"/><Relationship Id="rId4" Type="http://schemas.openxmlformats.org/officeDocument/2006/relationships/image" Target="../media/image1.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wmf"/><Relationship Id="rId13" Type="http://schemas.openxmlformats.org/officeDocument/2006/relationships/image" Target="../media/image7.wmf"/><Relationship Id="rId3" Type="http://schemas.openxmlformats.org/officeDocument/2006/relationships/oleObject" Target="../embeddings/oleObject3.bin"/><Relationship Id="rId7" Type="http://schemas.openxmlformats.org/officeDocument/2006/relationships/oleObject" Target="../embeddings/oleObject5.bin"/><Relationship Id="rId12"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4.wmf"/><Relationship Id="rId11" Type="http://schemas.openxmlformats.org/officeDocument/2006/relationships/image" Target="../media/image6.wmf"/><Relationship Id="rId5" Type="http://schemas.openxmlformats.org/officeDocument/2006/relationships/oleObject" Target="../embeddings/oleObject4.bin"/><Relationship Id="rId10" Type="http://schemas.openxmlformats.org/officeDocument/2006/relationships/oleObject" Target="../embeddings/oleObject7.bin"/><Relationship Id="rId4" Type="http://schemas.openxmlformats.org/officeDocument/2006/relationships/image" Target="../media/image3.wmf"/><Relationship Id="rId9" Type="http://schemas.openxmlformats.org/officeDocument/2006/relationships/oleObject" Target="../embeddings/oleObject6.bin"/></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it.wikipedia.org/wiki/Valuta" TargetMode="External"/><Relationship Id="rId13" Type="http://schemas.openxmlformats.org/officeDocument/2006/relationships/hyperlink" Target="http://it.wikipedia.org/wiki/Speculazione" TargetMode="External"/><Relationship Id="rId18" Type="http://schemas.openxmlformats.org/officeDocument/2006/relationships/hyperlink" Target="http://it.wikipedia.org/wiki/Strumento_derivato#cite_note-1" TargetMode="External"/><Relationship Id="rId3" Type="http://schemas.openxmlformats.org/officeDocument/2006/relationships/hyperlink" Target="http://it.wikipedia.org/wiki/Contratto" TargetMode="External"/><Relationship Id="rId7" Type="http://schemas.openxmlformats.org/officeDocument/2006/relationships/hyperlink" Target="http://it.wikipedia.org/wiki/Indice_(finanza)" TargetMode="External"/><Relationship Id="rId12" Type="http://schemas.openxmlformats.org/officeDocument/2006/relationships/hyperlink" Target="http://it.wikipedia.org/wiki/Mercato_(finanza)" TargetMode="External"/><Relationship Id="rId17" Type="http://schemas.openxmlformats.org/officeDocument/2006/relationships/hyperlink" Target="http://it.wikipedia.org/wiki/Petrolio" TargetMode="External"/><Relationship Id="rId2" Type="http://schemas.openxmlformats.org/officeDocument/2006/relationships/hyperlink" Target="http://it.wikipedia.org/wiki/Finanza" TargetMode="External"/><Relationship Id="rId16" Type="http://schemas.openxmlformats.org/officeDocument/2006/relationships/hyperlink" Target="http://it.wikipedia.org/wiki/Commodity" TargetMode="External"/><Relationship Id="rId20" Type="http://schemas.openxmlformats.org/officeDocument/2006/relationships/hyperlink" Target="http://it.wikipedia.org/wiki/Borsa_(finanza)" TargetMode="External"/><Relationship Id="rId1" Type="http://schemas.openxmlformats.org/officeDocument/2006/relationships/slideLayout" Target="../slideLayouts/slideLayout2.xml"/><Relationship Id="rId6" Type="http://schemas.openxmlformats.org/officeDocument/2006/relationships/hyperlink" Target="http://it.wikipedia.org/wiki/Azione_(finanza)" TargetMode="External"/><Relationship Id="rId11" Type="http://schemas.openxmlformats.org/officeDocument/2006/relationships/hyperlink" Target="http://it.wikipedia.org/wiki/Arbitraggio" TargetMode="External"/><Relationship Id="rId5" Type="http://schemas.openxmlformats.org/officeDocument/2006/relationships/hyperlink" Target="http://it.wikipedia.org/wiki/Valore_di_mercato" TargetMode="External"/><Relationship Id="rId15" Type="http://schemas.openxmlformats.org/officeDocument/2006/relationships/hyperlink" Target="http://it.wikipedia.org/wiki/Obbligazione_(finanza)" TargetMode="External"/><Relationship Id="rId10" Type="http://schemas.openxmlformats.org/officeDocument/2006/relationships/hyperlink" Target="http://it.wikipedia.org/wiki/Hedging" TargetMode="External"/><Relationship Id="rId19" Type="http://schemas.openxmlformats.org/officeDocument/2006/relationships/hyperlink" Target="http://it.wikipedia.org/wiki/Over_the_counter" TargetMode="External"/><Relationship Id="rId4" Type="http://schemas.openxmlformats.org/officeDocument/2006/relationships/hyperlink" Target="http://it.wikipedia.org/wiki/Titolo_(finanza)" TargetMode="External"/><Relationship Id="rId9" Type="http://schemas.openxmlformats.org/officeDocument/2006/relationships/hyperlink" Target="http://it.wikipedia.org/wiki/Tasso_di_interesse" TargetMode="External"/><Relationship Id="rId14" Type="http://schemas.openxmlformats.org/officeDocument/2006/relationships/hyperlink" Target="http://it.wikipedia.org/wiki/Attivit%C3%A0_sottostante"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it.wikipedia.org/wiki/Interest_Rate_Swap#Swap_in_valuta_.28CURRENCY_SWAP.29" TargetMode="External"/><Relationship Id="rId3" Type="http://schemas.openxmlformats.org/officeDocument/2006/relationships/hyperlink" Target="http://it.wikipedia.org/wiki/Esotici_(finanza)" TargetMode="External"/><Relationship Id="rId7" Type="http://schemas.openxmlformats.org/officeDocument/2006/relationships/hyperlink" Target="http://it.wikipedia.org/wiki/Interest_Rate_Swap" TargetMode="External"/><Relationship Id="rId2" Type="http://schemas.openxmlformats.org/officeDocument/2006/relationships/hyperlink" Target="http://it.wikipedia.org/wiki/Plain_vanilla" TargetMode="External"/><Relationship Id="rId1" Type="http://schemas.openxmlformats.org/officeDocument/2006/relationships/slideLayout" Target="../slideLayouts/slideLayout2.xml"/><Relationship Id="rId6" Type="http://schemas.openxmlformats.org/officeDocument/2006/relationships/hyperlink" Target="http://it.wikipedia.org/wiki/Swap_(finanza)" TargetMode="External"/><Relationship Id="rId5" Type="http://schemas.openxmlformats.org/officeDocument/2006/relationships/hyperlink" Target="http://it.wikipedia.org/wiki/Forward_rate_agreement" TargetMode="External"/><Relationship Id="rId4" Type="http://schemas.openxmlformats.org/officeDocument/2006/relationships/hyperlink" Target="http://it.wikipedia.org/wiki/Futures" TargetMode="External"/><Relationship Id="rId9" Type="http://schemas.openxmlformats.org/officeDocument/2006/relationships/hyperlink" Target="http://it.wikipedia.org/wiki/Opzione_(finanza)"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it.wikipedia.org/wiki/Contratto_a_termine_(finanza)" TargetMode="External"/><Relationship Id="rId2" Type="http://schemas.openxmlformats.org/officeDocument/2006/relationships/hyperlink" Target="http://it.wikipedia.org/wiki/Futures" TargetMode="External"/><Relationship Id="rId1" Type="http://schemas.openxmlformats.org/officeDocument/2006/relationships/slideLayout" Target="../slideLayouts/slideLayout2.xml"/><Relationship Id="rId5" Type="http://schemas.openxmlformats.org/officeDocument/2006/relationships/hyperlink" Target="http://it.wikipedia.org/wiki/Valuta" TargetMode="External"/><Relationship Id="rId4" Type="http://schemas.openxmlformats.org/officeDocument/2006/relationships/hyperlink" Target="http://it.wikipedia.org/wiki/Titolo_di_Stato" TargetMode="External"/></Relationships>
</file>

<file path=ppt/slides/_rels/slide11.xml.rels><?xml version="1.0" encoding="UTF-8" standalone="yes"?>
<Relationships xmlns="http://schemas.openxmlformats.org/package/2006/relationships"><Relationship Id="rId2" Type="http://schemas.openxmlformats.org/officeDocument/2006/relationships/hyperlink" Target="http://it.wikipedia.org/wiki/Portafoglio"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it.wikipedia.org/wiki/Chicago_Board_of_Trade" TargetMode="External"/><Relationship Id="rId2" Type="http://schemas.openxmlformats.org/officeDocument/2006/relationships/hyperlink" Target="http://it.wikipedia.org/wiki/Borsa_valori" TargetMode="External"/><Relationship Id="rId1" Type="http://schemas.openxmlformats.org/officeDocument/2006/relationships/slideLayout" Target="../slideLayouts/slideLayout2.xml"/><Relationship Id="rId4" Type="http://schemas.openxmlformats.org/officeDocument/2006/relationships/hyperlink" Target="http://it.wikipedia.org/wiki/Mark_to_market"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it.wikipedia.org/wiki/Strumento_derivato#cite_note-11" TargetMode="External"/><Relationship Id="rId3" Type="http://schemas.openxmlformats.org/officeDocument/2006/relationships/hyperlink" Target="http://it.wikipedia.org/wiki/Fondi_pensione" TargetMode="External"/><Relationship Id="rId7" Type="http://schemas.openxmlformats.org/officeDocument/2006/relationships/hyperlink" Target="http://it.wikipedia.org/wiki/S&amp;P_500" TargetMode="External"/><Relationship Id="rId2" Type="http://schemas.openxmlformats.org/officeDocument/2006/relationships/hyperlink" Target="http://it.wikipedia.org/wiki/Fondi_comuni_di_investimento" TargetMode="External"/><Relationship Id="rId1" Type="http://schemas.openxmlformats.org/officeDocument/2006/relationships/slideLayout" Target="../slideLayouts/slideLayout2.xml"/><Relationship Id="rId6" Type="http://schemas.openxmlformats.org/officeDocument/2006/relationships/hyperlink" Target="http://it.wikipedia.org/wiki/Indice_azionario" TargetMode="External"/><Relationship Id="rId5" Type="http://schemas.openxmlformats.org/officeDocument/2006/relationships/hyperlink" Target="http://it.wikipedia.org/wiki/Azione_(finanza)" TargetMode="External"/><Relationship Id="rId4" Type="http://schemas.openxmlformats.org/officeDocument/2006/relationships/hyperlink" Target="http://it.wikipedia.org/wiki/Assicurazione"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it.wikipedia.org/wiki/LIBOR" TargetMode="External"/><Relationship Id="rId2" Type="http://schemas.openxmlformats.org/officeDocument/2006/relationships/hyperlink" Target="http://it.wikipedia.org/wiki/Strumenti_derivati#Finalit.C3.A0" TargetMode="External"/><Relationship Id="rId1" Type="http://schemas.openxmlformats.org/officeDocument/2006/relationships/slideLayout" Target="../slideLayouts/slideLayout2.xml"/><Relationship Id="rId4" Type="http://schemas.openxmlformats.org/officeDocument/2006/relationships/hyperlink" Target="http://it.wikipedia.org/wiki/Strumento_derivato#cite_note-13"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it.wikipedia.org/wiki/Veicolo_di_investimento_strutturato" TargetMode="External"/><Relationship Id="rId2" Type="http://schemas.openxmlformats.org/officeDocument/2006/relationships/hyperlink" Target="http://it.wikipedia.org/wiki/Fondi_speculativi"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it.wikipedia.org/wiki/Australia" TargetMode="External"/><Relationship Id="rId13" Type="http://schemas.openxmlformats.org/officeDocument/2006/relationships/hyperlink" Target="http://it.wikipedia.org/w/index.php?title=Fondi_direzionali&amp;action=edit&amp;redlink=1" TargetMode="External"/><Relationship Id="rId3" Type="http://schemas.openxmlformats.org/officeDocument/2006/relationships/hyperlink" Target="http://it.wikipedia.org/wiki/Anni_1950" TargetMode="External"/><Relationship Id="rId7" Type="http://schemas.openxmlformats.org/officeDocument/2006/relationships/hyperlink" Target="http://it.wikipedia.org/wiki/Sociologo" TargetMode="External"/><Relationship Id="rId12" Type="http://schemas.openxmlformats.org/officeDocument/2006/relationships/hyperlink" Target="http://it.wikipedia.org/wiki/Fondi_comuni_di_investimento" TargetMode="External"/><Relationship Id="rId2" Type="http://schemas.openxmlformats.org/officeDocument/2006/relationships/hyperlink" Target="http://it.wikipedia.org/wiki/Stati_Uniti_d'America" TargetMode="External"/><Relationship Id="rId1" Type="http://schemas.openxmlformats.org/officeDocument/2006/relationships/slideLayout" Target="../slideLayouts/slideLayout2.xml"/><Relationship Id="rId6" Type="http://schemas.openxmlformats.org/officeDocument/2006/relationships/hyperlink" Target="http://it.wikipedia.org/wiki/1949" TargetMode="External"/><Relationship Id="rId11" Type="http://schemas.openxmlformats.org/officeDocument/2006/relationships/hyperlink" Target="http://it.wikipedia.org/wiki/Dollaro_statunitense" TargetMode="External"/><Relationship Id="rId5" Type="http://schemas.openxmlformats.org/officeDocument/2006/relationships/hyperlink" Target="http://it.wikipedia.org/wiki/Speculazione" TargetMode="External"/><Relationship Id="rId10" Type="http://schemas.openxmlformats.org/officeDocument/2006/relationships/hyperlink" Target="http://it.wikipedia.org/wiki/Patrimonio" TargetMode="External"/><Relationship Id="rId4" Type="http://schemas.openxmlformats.org/officeDocument/2006/relationships/hyperlink" Target="http://it.wikipedia.org/wiki/Finanza_creativa" TargetMode="External"/><Relationship Id="rId9" Type="http://schemas.openxmlformats.org/officeDocument/2006/relationships/hyperlink" Target="http://it.wikipedia.org/w/index.php?title=Alfred_Winslow_Jones&amp;action=edit&amp;redlink=1"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it.wikipedia.org/wiki/Negozio_giuridico" TargetMode="External"/><Relationship Id="rId2" Type="http://schemas.openxmlformats.org/officeDocument/2006/relationships/hyperlink" Target="http://it.wikipedia.org/wiki/Decreto_ministeriale" TargetMode="External"/><Relationship Id="rId1" Type="http://schemas.openxmlformats.org/officeDocument/2006/relationships/slideLayout" Target="../slideLayouts/slideLayout2.xml"/><Relationship Id="rId6" Type="http://schemas.openxmlformats.org/officeDocument/2006/relationships/hyperlink" Target="http://it.wikipedia.org/wiki/Euro" TargetMode="External"/><Relationship Id="rId5" Type="http://schemas.openxmlformats.org/officeDocument/2006/relationships/hyperlink" Target="http://it.wikipedia.org/wiki/Banca_d'Italia" TargetMode="External"/><Relationship Id="rId4" Type="http://schemas.openxmlformats.org/officeDocument/2006/relationships/hyperlink" Target="http://it.wikipedia.org/wiki/Societ%C3%A0_di_gestione_del_risparmio"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forbes.com/places/ks/manhattan/" TargetMode="External"/><Relationship Id="rId2" Type="http://schemas.openxmlformats.org/officeDocument/2006/relationships/hyperlink" Target="http://www.forbes.com/lists/2012/hedge-fund-managers-12_land.html"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www.forbes.com/profile/james-simons/"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it.wikipedia.org/wiki/Contratto" TargetMode="External"/><Relationship Id="rId2" Type="http://schemas.openxmlformats.org/officeDocument/2006/relationships/hyperlink" Target="http://it.wikipedia.org/wiki/Compravendita" TargetMode="External"/><Relationship Id="rId1" Type="http://schemas.openxmlformats.org/officeDocument/2006/relationships/slideLayout" Target="../slideLayouts/slideLayout2.xml"/><Relationship Id="rId4" Type="http://schemas.openxmlformats.org/officeDocument/2006/relationships/hyperlink" Target="http://it.wikipedia.org/wiki/NASDAQ" TargetMode="Externa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hyperlink" Target="http://it.wikipedia.org/wiki/Euro" TargetMode="External"/><Relationship Id="rId3" Type="http://schemas.openxmlformats.org/officeDocument/2006/relationships/hyperlink" Target="http://it.wikipedia.org/wiki/European_Banking_Federation" TargetMode="External"/><Relationship Id="rId7" Type="http://schemas.openxmlformats.org/officeDocument/2006/relationships/hyperlink" Target="http://it.wikipedia.org/w/index.php?title=Transazione_(finanza)&amp;action=edit&amp;redlink=1" TargetMode="External"/><Relationship Id="rId2" Type="http://schemas.openxmlformats.org/officeDocument/2006/relationships/hyperlink" Target="http://it.wikipedia.org/wiki/Tasso_di_riferimento" TargetMode="External"/><Relationship Id="rId1" Type="http://schemas.openxmlformats.org/officeDocument/2006/relationships/slideLayout" Target="../slideLayouts/slideLayout2.xml"/><Relationship Id="rId6" Type="http://schemas.openxmlformats.org/officeDocument/2006/relationships/hyperlink" Target="http://it.wikipedia.org/wiki/Banca" TargetMode="External"/><Relationship Id="rId5" Type="http://schemas.openxmlformats.org/officeDocument/2006/relationships/hyperlink" Target="http://it.wikipedia.org/wiki/Media_(statistica)" TargetMode="External"/><Relationship Id="rId10" Type="http://schemas.openxmlformats.org/officeDocument/2006/relationships/hyperlink" Target="http://it.wikipedia.org/w/index.php?title=Mercato_interbancario&amp;action=edit&amp;redlink=1" TargetMode="External"/><Relationship Id="rId4" Type="http://schemas.openxmlformats.org/officeDocument/2006/relationships/hyperlink" Target="http://it.wikipedia.org/wiki/Tasso_di_interesse" TargetMode="External"/><Relationship Id="rId9" Type="http://schemas.openxmlformats.org/officeDocument/2006/relationships/hyperlink" Target="http://it.wikipedia.org/wiki/Pronti_contro_termine" TargetMode="External"/></Relationships>
</file>

<file path=ppt/slides/_rels/slide55.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8.wmf"/></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oleObject" Target="../embeddings/oleObject10.bin"/><Relationship Id="rId7"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1.wmf"/><Relationship Id="rId5" Type="http://schemas.openxmlformats.org/officeDocument/2006/relationships/oleObject" Target="../embeddings/oleObject11.bin"/><Relationship Id="rId4" Type="http://schemas.openxmlformats.org/officeDocument/2006/relationships/image" Target="../media/image10.wmf"/></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it.wikipedia.org/wiki/Rischio_di_credito" TargetMode="External"/><Relationship Id="rId2" Type="http://schemas.openxmlformats.org/officeDocument/2006/relationships/hyperlink" Target="http://it.wikipedia.org/wiki/Swap_(finanza)"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hyperlink" Target="http://it.wikipedia.org/wiki/Stato" TargetMode="External"/><Relationship Id="rId2" Type="http://schemas.openxmlformats.org/officeDocument/2006/relationships/hyperlink" Target="http://it.wikipedia.org/wiki/Mercato_over_the_counter"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it.wikipedia.org/wiki/Fallimento_(diritto)" TargetMode="External"/><Relationship Id="rId2" Type="http://schemas.openxmlformats.org/officeDocument/2006/relationships/hyperlink" Target="http://it.wikipedia.org/wiki/Debito" TargetMode="External"/><Relationship Id="rId1" Type="http://schemas.openxmlformats.org/officeDocument/2006/relationships/slideLayout" Target="../slideLayouts/slideLayout2.xml"/><Relationship Id="rId5" Type="http://schemas.openxmlformats.org/officeDocument/2006/relationships/hyperlink" Target="http://it.wikipedia.org/wiki/Basis_point" TargetMode="External"/><Relationship Id="rId4" Type="http://schemas.openxmlformats.org/officeDocument/2006/relationships/hyperlink" Target="http://it.wikipedia.org/wiki/Credit_spread" TargetMode="External"/></Relationships>
</file>

<file path=ppt/slides/_rels/slide66.xml.rels><?xml version="1.0" encoding="UTF-8" standalone="yes"?>
<Relationships xmlns="http://schemas.openxmlformats.org/package/2006/relationships"><Relationship Id="rId2" Type="http://schemas.openxmlformats.org/officeDocument/2006/relationships/hyperlink" Target="http://it.wikipedia.org/wiki/Rendimento_(economia)"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hyperlink" Target="http://it.wikipedia.org/wiki/Azione_(finanza)" TargetMode="External"/><Relationship Id="rId2" Type="http://schemas.openxmlformats.org/officeDocument/2006/relationships/hyperlink" Target="http://it.wikipedia.org/w/index.php?title=Credit_default_swap&amp;action=edit&amp;section=4" TargetMode="External"/><Relationship Id="rId1" Type="http://schemas.openxmlformats.org/officeDocument/2006/relationships/slideLayout" Target="../slideLayouts/slideLayout2.xml"/><Relationship Id="rId6" Type="http://schemas.openxmlformats.org/officeDocument/2006/relationships/hyperlink" Target="http://it.wikipedia.org/wiki/AIG" TargetMode="External"/><Relationship Id="rId5" Type="http://schemas.openxmlformats.org/officeDocument/2006/relationships/hyperlink" Target="http://it.wikipedia.org/wiki/Crisi_dei_subprime" TargetMode="External"/><Relationship Id="rId4" Type="http://schemas.openxmlformats.org/officeDocument/2006/relationships/hyperlink" Target="http://it.wikipedia.org/wiki/Trader" TargetMode="External"/></Relationships>
</file>

<file path=ppt/slides/_rels/slide68.xml.rels><?xml version="1.0" encoding="UTF-8" standalone="yes"?>
<Relationships xmlns="http://schemas.openxmlformats.org/package/2006/relationships"><Relationship Id="rId3" Type="http://schemas.openxmlformats.org/officeDocument/2006/relationships/hyperlink" Target="http://it.wikipedia.org/wiki/George_Soros" TargetMode="External"/><Relationship Id="rId2" Type="http://schemas.openxmlformats.org/officeDocument/2006/relationships/hyperlink" Target="http://it.wikipedia.org/wiki/Warren_Buffett" TargetMode="External"/><Relationship Id="rId1" Type="http://schemas.openxmlformats.org/officeDocument/2006/relationships/slideLayout" Target="../slideLayouts/slideLayout2.xml"/><Relationship Id="rId6" Type="http://schemas.openxmlformats.org/officeDocument/2006/relationships/hyperlink" Target="http://it.wikipedia.org/wiki/Dipartimento_del_Tesoro_degli_Stati_Uniti" TargetMode="External"/><Relationship Id="rId5" Type="http://schemas.openxmlformats.org/officeDocument/2006/relationships/hyperlink" Target="http://it.wikipedia.org/wiki/American_International_Group" TargetMode="External"/><Relationship Id="rId4" Type="http://schemas.openxmlformats.org/officeDocument/2006/relationships/hyperlink" Target="http://it.biz.yahoo.com/08042009/288/sfida-dei-credit-default-swap-riparte-dal-big-bang.html" TargetMode="Externa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hyperlink" Target="http://intermarketandmore.finanza.com/tag/cds-naked" TargetMode="External"/><Relationship Id="rId2" Type="http://schemas.openxmlformats.org/officeDocument/2006/relationships/hyperlink" Target="http://intermarketandmore.finanza.com/tag/credit-default-swap"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8" Type="http://schemas.openxmlformats.org/officeDocument/2006/relationships/hyperlink" Target="http://daubau.it/enciclopedia/Opzione_put" TargetMode="External"/><Relationship Id="rId13" Type="http://schemas.openxmlformats.org/officeDocument/2006/relationships/hyperlink" Target="http://daubau.it/enciclopedia/Fischer_Black" TargetMode="External"/><Relationship Id="rId18" Type="http://schemas.openxmlformats.org/officeDocument/2006/relationships/hyperlink" Target="http://daubau.it/enciclopedia/Strumento_derivato" TargetMode="External"/><Relationship Id="rId3" Type="http://schemas.openxmlformats.org/officeDocument/2006/relationships/hyperlink" Target="http://daubau.it/enciclopedia/Strumento_finanziario" TargetMode="External"/><Relationship Id="rId21" Type="http://schemas.openxmlformats.org/officeDocument/2006/relationships/hyperlink" Target="http://daubau.it/enciclopedia/Alfred_Nobel" TargetMode="External"/><Relationship Id="rId7" Type="http://schemas.openxmlformats.org/officeDocument/2006/relationships/hyperlink" Target="http://daubau.it/enciclopedia/Opzione_call" TargetMode="External"/><Relationship Id="rId12" Type="http://schemas.openxmlformats.org/officeDocument/2006/relationships/hyperlink" Target="http://daubau.it/enciclopedia/Equazione_differenziale" TargetMode="External"/><Relationship Id="rId17" Type="http://schemas.openxmlformats.org/officeDocument/2006/relationships/hyperlink" Target="http://daubau.it/enciclopedia/Paul_Samuelson" TargetMode="External"/><Relationship Id="rId2" Type="http://schemas.openxmlformats.org/officeDocument/2006/relationships/hyperlink" Target="http://daubau.it/enciclopedia/Modello" TargetMode="External"/><Relationship Id="rId16" Type="http://schemas.openxmlformats.org/officeDocument/2006/relationships/hyperlink" Target="http://daubau.it/enciclopedia/Robert_Merton" TargetMode="External"/><Relationship Id="rId20" Type="http://schemas.openxmlformats.org/officeDocument/2006/relationships/hyperlink" Target="http://daubau.it/enciclopedia/1997" TargetMode="External"/><Relationship Id="rId1" Type="http://schemas.openxmlformats.org/officeDocument/2006/relationships/slideLayout" Target="../slideLayouts/slideLayout2.xml"/><Relationship Id="rId6" Type="http://schemas.openxmlformats.org/officeDocument/2006/relationships/hyperlink" Target="http://daubau.it/enciclopedia/Arbitraggio" TargetMode="External"/><Relationship Id="rId11" Type="http://schemas.openxmlformats.org/officeDocument/2006/relationships/hyperlink" Target="http://daubau.it/enciclopedia/Futures" TargetMode="External"/><Relationship Id="rId5" Type="http://schemas.openxmlformats.org/officeDocument/2006/relationships/hyperlink" Target="http://daubau.it/enciclopedia/Formula_di_Black_e_Scholes" TargetMode="External"/><Relationship Id="rId15" Type="http://schemas.openxmlformats.org/officeDocument/2006/relationships/hyperlink" Target="http://daubau.it/enciclopedia/1973" TargetMode="External"/><Relationship Id="rId23" Type="http://schemas.openxmlformats.org/officeDocument/2006/relationships/hyperlink" Target="http://daubau.it/enciclopedia/1995" TargetMode="External"/><Relationship Id="rId10" Type="http://schemas.openxmlformats.org/officeDocument/2006/relationships/hyperlink" Target="http://daubau.it/enciclopedia/Opzione_(finanza)" TargetMode="External"/><Relationship Id="rId19" Type="http://schemas.openxmlformats.org/officeDocument/2006/relationships/hyperlink" Target="http://daubau.it/enciclopedia/Sottostante" TargetMode="External"/><Relationship Id="rId4" Type="http://schemas.openxmlformats.org/officeDocument/2006/relationships/hyperlink" Target="http://daubau.it/enciclopedia/Opzioni_(finanza)" TargetMode="External"/><Relationship Id="rId9" Type="http://schemas.openxmlformats.org/officeDocument/2006/relationships/hyperlink" Target="http://daubau.it/enciclopedia/Formula_di_Black" TargetMode="External"/><Relationship Id="rId14" Type="http://schemas.openxmlformats.org/officeDocument/2006/relationships/hyperlink" Target="http://daubau.it/enciclopedia/Myron_Scholes" TargetMode="External"/><Relationship Id="rId22" Type="http://schemas.openxmlformats.org/officeDocument/2006/relationships/hyperlink" Target="http://daubau.it/enciclopedia/Premio_Nobel_per_l'economia" TargetMode="External"/></Relationships>
</file>

<file path=ppt/slides/_rels/slide74.xml.rels><?xml version="1.0" encoding="UTF-8" standalone="yes"?>
<Relationships xmlns="http://schemas.openxmlformats.org/package/2006/relationships"><Relationship Id="rId8" Type="http://schemas.openxmlformats.org/officeDocument/2006/relationships/hyperlink" Target="http://daubau.it/enciclopedia/Capital_gain#Trattamento_fiscale" TargetMode="External"/><Relationship Id="rId3" Type="http://schemas.openxmlformats.org/officeDocument/2006/relationships/hyperlink" Target="http://daubau.it/enciclopedia/Moto_browniano_geometrico" TargetMode="External"/><Relationship Id="rId7" Type="http://schemas.openxmlformats.org/officeDocument/2006/relationships/hyperlink" Target="http://daubau.it/enciclopedia/Costi_di_transazione" TargetMode="External"/><Relationship Id="rId2" Type="http://schemas.openxmlformats.org/officeDocument/2006/relationships/hyperlink" Target="http://daubau.it/enciclopedia/Sottostante" TargetMode="External"/><Relationship Id="rId1" Type="http://schemas.openxmlformats.org/officeDocument/2006/relationships/slideLayout" Target="../slideLayouts/slideLayout2.xml"/><Relationship Id="rId6" Type="http://schemas.openxmlformats.org/officeDocument/2006/relationships/hyperlink" Target="http://daubau.it/enciclopedia/Arbitraggio" TargetMode="External"/><Relationship Id="rId5" Type="http://schemas.openxmlformats.org/officeDocument/2006/relationships/hyperlink" Target="http://daubau.it/enciclopedia/Strumento_derivato" TargetMode="External"/><Relationship Id="rId4" Type="http://schemas.openxmlformats.org/officeDocument/2006/relationships/hyperlink" Target="http://daubau.it/enciclopedia/Vendita_allo_scoperto" TargetMode="External"/><Relationship Id="rId9" Type="http://schemas.openxmlformats.org/officeDocument/2006/relationships/hyperlink" Target="http://daubau.it/enciclopedia/Tasso_d'interesse" TargetMode="Externa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it.wikipedia.org/wiki/Nassim_Nicholas_Taleb" TargetMode="External"/><Relationship Id="rId2" Type="http://schemas.openxmlformats.org/officeDocument/2006/relationships/hyperlink" Target="http://it.wikipedia.org/wiki/Epistemologia" TargetMode="External"/><Relationship Id="rId1" Type="http://schemas.openxmlformats.org/officeDocument/2006/relationships/slideLayout" Target="../slideLayouts/slideLayout2.xml"/><Relationship Id="rId4" Type="http://schemas.openxmlformats.org/officeDocument/2006/relationships/hyperlink" Target="http://it.wikipedia.org/wiki/Teoria_del_Cigno_Nero" TargetMode="External"/></Relationships>
</file>

<file path=ppt/slides/_rels/slide78.xml.rels><?xml version="1.0" encoding="UTF-8" standalone="yes"?>
<Relationships xmlns="http://schemas.openxmlformats.org/package/2006/relationships"><Relationship Id="rId3" Type="http://schemas.openxmlformats.org/officeDocument/2006/relationships/hyperlink" Target="http://it.wikipedia.org/wiki/Rara_avis" TargetMode="External"/><Relationship Id="rId2" Type="http://schemas.openxmlformats.org/officeDocument/2006/relationships/hyperlink" Target="http://it.wikipedia.org/wiki/Giovenale" TargetMode="External"/><Relationship Id="rId1" Type="http://schemas.openxmlformats.org/officeDocument/2006/relationships/slideLayout" Target="../slideLayouts/slideLayout2.xml"/><Relationship Id="rId4" Type="http://schemas.openxmlformats.org/officeDocument/2006/relationships/hyperlink" Target="http://it.wikipedia.org/wiki/Cygnus_atratus" TargetMode="Externa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8" Type="http://schemas.openxmlformats.org/officeDocument/2006/relationships/hyperlink" Target="http://it.wikipedia.org/wiki/Myron_Scholes" TargetMode="External"/><Relationship Id="rId13" Type="http://schemas.openxmlformats.org/officeDocument/2006/relationships/hyperlink" Target="http://it.wikipedia.org/wiki/Alan_Greenspan" TargetMode="External"/><Relationship Id="rId3" Type="http://schemas.openxmlformats.org/officeDocument/2006/relationships/hyperlink" Target="http://it.wikipedia.org/w/index.php?title=Salomon_Brothers&amp;action=edit&amp;redlink=1" TargetMode="External"/><Relationship Id="rId7" Type="http://schemas.openxmlformats.org/officeDocument/2006/relationships/hyperlink" Target="http://it.wikipedia.org/wiki/Harvard_University" TargetMode="External"/><Relationship Id="rId12" Type="http://schemas.openxmlformats.org/officeDocument/2006/relationships/hyperlink" Target="http://it.wikipedia.org/wiki/Federal_Reserve" TargetMode="External"/><Relationship Id="rId2" Type="http://schemas.openxmlformats.org/officeDocument/2006/relationships/hyperlink" Target="http://it.wikipedia.org/w/index.php?title=John_Meriwether&amp;action=edit&amp;redlink=1" TargetMode="External"/><Relationship Id="rId16" Type="http://schemas.openxmlformats.org/officeDocument/2006/relationships/hyperlink" Target="http://it.wikipedia.org/wiki/Bill_Clinton" TargetMode="External"/><Relationship Id="rId1" Type="http://schemas.openxmlformats.org/officeDocument/2006/relationships/slideLayout" Target="../slideLayouts/slideLayout2.xml"/><Relationship Id="rId6" Type="http://schemas.openxmlformats.org/officeDocument/2006/relationships/hyperlink" Target="http://it.wikipedia.org/wiki/Massachusetts_Institute_of_Technology" TargetMode="External"/><Relationship Id="rId11" Type="http://schemas.openxmlformats.org/officeDocument/2006/relationships/hyperlink" Target="http://it.wikipedia.org/w/index.php?title=David_W._Mullins_Jr.&amp;action=edit&amp;redlink=1" TargetMode="External"/><Relationship Id="rId5" Type="http://schemas.openxmlformats.org/officeDocument/2006/relationships/hyperlink" Target="http://it.wikipedia.org/wiki/Robert_C._Merton" TargetMode="External"/><Relationship Id="rId15" Type="http://schemas.openxmlformats.org/officeDocument/2006/relationships/hyperlink" Target="http://it.wikipedia.org/w/index.php?title=Greg_Hawkins&amp;action=edit&amp;redlink=1" TargetMode="External"/><Relationship Id="rId10" Type="http://schemas.openxmlformats.org/officeDocument/2006/relationships/hyperlink" Target="http://it.wikipedia.org/wiki/Stanford_University" TargetMode="External"/><Relationship Id="rId4" Type="http://schemas.openxmlformats.org/officeDocument/2006/relationships/hyperlink" Target="http://it.wikipedia.org/wiki/University_of_Chicago" TargetMode="External"/><Relationship Id="rId9" Type="http://schemas.openxmlformats.org/officeDocument/2006/relationships/hyperlink" Target="http://it.wikipedia.org/w/index.php?title=Black-Scholes&amp;action=edit&amp;redlink=1" TargetMode="External"/><Relationship Id="rId14" Type="http://schemas.openxmlformats.org/officeDocument/2006/relationships/hyperlink" Target="http://it.wikipedia.org/w/index.php?title=Eric_Rosenfeld&amp;action=edit&amp;redlink=1" TargetMode="External"/></Relationships>
</file>

<file path=ppt/slides/_rels/slide82.xml.rels><?xml version="1.0" encoding="UTF-8" standalone="yes"?>
<Relationships xmlns="http://schemas.openxmlformats.org/package/2006/relationships"><Relationship Id="rId8" Type="http://schemas.openxmlformats.org/officeDocument/2006/relationships/hyperlink" Target="http://it.wikipedia.org/w/index.php?title=Eric_Rosenfeld&amp;action=edit&amp;redlink=1" TargetMode="External"/><Relationship Id="rId13" Type="http://schemas.openxmlformats.org/officeDocument/2006/relationships/hyperlink" Target="http://it.wikipedia.org/wiki/Capitale_(economia)" TargetMode="External"/><Relationship Id="rId18" Type="http://schemas.openxmlformats.org/officeDocument/2006/relationships/hyperlink" Target="http://it.wikipedia.org/wiki/1998" TargetMode="External"/><Relationship Id="rId3" Type="http://schemas.openxmlformats.org/officeDocument/2006/relationships/hyperlink" Target="http://it.wikipedia.org/w/index.php?title=Salomon_Brothers&amp;action=edit&amp;redlink=1" TargetMode="External"/><Relationship Id="rId7" Type="http://schemas.openxmlformats.org/officeDocument/2006/relationships/hyperlink" Target="http://it.wikipedia.org/wiki/Arbitraggio" TargetMode="External"/><Relationship Id="rId12" Type="http://schemas.openxmlformats.org/officeDocument/2006/relationships/hyperlink" Target="http://it.wikipedia.org/w/index.php?title=David_W._Mullins_Jr.&amp;action=edit&amp;redlink=1" TargetMode="External"/><Relationship Id="rId17" Type="http://schemas.openxmlformats.org/officeDocument/2006/relationships/hyperlink" Target="http://it.wikipedia.org/wiki/Russia" TargetMode="External"/><Relationship Id="rId2" Type="http://schemas.openxmlformats.org/officeDocument/2006/relationships/hyperlink" Target="http://it.wikipedia.org/wiki/Fondi_speculativi" TargetMode="External"/><Relationship Id="rId16" Type="http://schemas.openxmlformats.org/officeDocument/2006/relationships/hyperlink" Target="http://it.wikipedia.org/wiki/Investimento" TargetMode="External"/><Relationship Id="rId1" Type="http://schemas.openxmlformats.org/officeDocument/2006/relationships/slideLayout" Target="../slideLayouts/slideLayout2.xml"/><Relationship Id="rId6" Type="http://schemas.openxmlformats.org/officeDocument/2006/relationships/hyperlink" Target="http://it.wikipedia.org/wiki/Myron_Scholes" TargetMode="External"/><Relationship Id="rId11" Type="http://schemas.openxmlformats.org/officeDocument/2006/relationships/hyperlink" Target="http://it.wikipedia.org/w/index.php?title=Victor_Haghani&amp;action=edit&amp;redlink=1" TargetMode="External"/><Relationship Id="rId5" Type="http://schemas.openxmlformats.org/officeDocument/2006/relationships/hyperlink" Target="http://it.wikipedia.org/wiki/Robert_C._Merton" TargetMode="External"/><Relationship Id="rId15" Type="http://schemas.openxmlformats.org/officeDocument/2006/relationships/hyperlink" Target="http://it.wikipedia.org/wiki/Rendimento_(economia)" TargetMode="External"/><Relationship Id="rId10" Type="http://schemas.openxmlformats.org/officeDocument/2006/relationships/hyperlink" Target="http://it.wikipedia.org/w/index.php?title=Larry_Hilibrand&amp;action=edit&amp;redlink=1" TargetMode="External"/><Relationship Id="rId19" Type="http://schemas.openxmlformats.org/officeDocument/2006/relationships/hyperlink" Target="http://it.wikipedia.org/wiki/Federal_Reserve_System" TargetMode="External"/><Relationship Id="rId4" Type="http://schemas.openxmlformats.org/officeDocument/2006/relationships/hyperlink" Target="http://it.wikipedia.org/wiki/Premio_Nobel_per_l'economia" TargetMode="External"/><Relationship Id="rId9" Type="http://schemas.openxmlformats.org/officeDocument/2006/relationships/hyperlink" Target="http://it.wikipedia.org/w/index.php?title=Greg_Hawkins&amp;action=edit&amp;redlink=1" TargetMode="External"/><Relationship Id="rId14" Type="http://schemas.openxmlformats.org/officeDocument/2006/relationships/hyperlink" Target="http://it.wikipedia.org/wiki/Leva_finanziaria" TargetMode="Externa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3459162"/>
          </a:xfrm>
        </p:spPr>
        <p:txBody>
          <a:bodyPr/>
          <a:lstStyle/>
          <a:p>
            <a:r>
              <a:rPr lang="it-IT" dirty="0" smtClean="0"/>
              <a:t/>
            </a:r>
            <a:br>
              <a:rPr lang="it-IT" dirty="0" smtClean="0"/>
            </a:br>
            <a:r>
              <a:rPr lang="it-IT" dirty="0" smtClean="0"/>
              <a:t>I DERIVATI FINANZIARI</a:t>
            </a:r>
            <a:endParaRPr lang="it-IT" dirty="0"/>
          </a:p>
        </p:txBody>
      </p:sp>
      <p:sp>
        <p:nvSpPr>
          <p:cNvPr id="3" name="Segnaposto contenuto 2"/>
          <p:cNvSpPr>
            <a:spLocks noGrp="1"/>
          </p:cNvSpPr>
          <p:nvPr>
            <p:ph idx="1"/>
          </p:nvPr>
        </p:nvSpPr>
        <p:spPr>
          <a:xfrm>
            <a:off x="457200" y="2209800"/>
            <a:ext cx="8229600" cy="4191000"/>
          </a:xfrm>
        </p:spPr>
        <p:txBody>
          <a:bodyPr>
            <a:normAutofit fontScale="62500" lnSpcReduction="20000"/>
          </a:bodyPr>
          <a:lstStyle/>
          <a:p>
            <a:pPr>
              <a:buNone/>
            </a:pPr>
            <a:endParaRPr lang="it-IT" dirty="0" smtClean="0"/>
          </a:p>
          <a:p>
            <a:pPr>
              <a:buNone/>
            </a:pPr>
            <a:r>
              <a:rPr lang="it-IT" dirty="0" smtClean="0"/>
              <a:t>				</a:t>
            </a:r>
          </a:p>
          <a:p>
            <a:pPr>
              <a:lnSpc>
                <a:spcPct val="120000"/>
              </a:lnSpc>
              <a:buNone/>
            </a:pPr>
            <a:r>
              <a:rPr lang="it-IT" dirty="0" smtClean="0"/>
              <a:t>				</a:t>
            </a:r>
            <a:r>
              <a:rPr lang="it-IT" sz="3636" dirty="0" smtClean="0">
                <a:solidFill>
                  <a:srgbClr val="000000"/>
                </a:solidFill>
              </a:rPr>
              <a:t>Ugo Marani, </a:t>
            </a:r>
            <a:r>
              <a:rPr lang="it-IT" sz="3636" dirty="0" err="1" smtClean="0">
                <a:solidFill>
                  <a:srgbClr val="000000"/>
                </a:solidFill>
              </a:rPr>
              <a:t>RESeT</a:t>
            </a:r>
            <a:endParaRPr lang="it-IT" sz="3636" dirty="0" smtClean="0">
              <a:solidFill>
                <a:srgbClr val="000000"/>
              </a:solidFill>
            </a:endParaRPr>
          </a:p>
          <a:p>
            <a:endParaRPr lang="it-IT" dirty="0" smtClean="0"/>
          </a:p>
          <a:p>
            <a:endParaRPr lang="it-IT" dirty="0" smtClean="0"/>
          </a:p>
          <a:p>
            <a:pPr>
              <a:buNone/>
            </a:pPr>
            <a:endParaRPr lang="it-IT" sz="2600" i="1" dirty="0" smtClean="0"/>
          </a:p>
          <a:p>
            <a:pPr>
              <a:buNone/>
            </a:pPr>
            <a:endParaRPr lang="it-IT" sz="2600" i="1" dirty="0" smtClean="0"/>
          </a:p>
          <a:p>
            <a:pPr>
              <a:buNone/>
            </a:pPr>
            <a:r>
              <a:rPr lang="it-IT" sz="2600" i="1" dirty="0" smtClean="0"/>
              <a:t>				</a:t>
            </a:r>
            <a:r>
              <a:rPr lang="it-IT" sz="4211" i="1" dirty="0" smtClean="0"/>
              <a:t>“</a:t>
            </a:r>
            <a:r>
              <a:rPr lang="it-IT" sz="4211" i="1" dirty="0" smtClean="0">
                <a:solidFill>
                  <a:schemeClr val="tx1"/>
                </a:solidFill>
              </a:rPr>
              <a:t>La finanza, come il tempo, divora i 				propri figli” (H. de Balzac)</a:t>
            </a:r>
            <a:endParaRPr lang="it-IT" sz="4211" dirty="0">
              <a:solidFill>
                <a:schemeClr val="tx1"/>
              </a:solidFill>
            </a:endParaRP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1</a:t>
            </a:fld>
            <a:endParaRPr lang="it-IT"/>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MERCATI FINANZIARI E INCERTEZZA </a:t>
            </a:r>
            <a:endParaRPr lang="it-IT" dirty="0"/>
          </a:p>
        </p:txBody>
      </p:sp>
      <p:sp>
        <p:nvSpPr>
          <p:cNvPr id="3" name="Segnaposto contenuto 2"/>
          <p:cNvSpPr>
            <a:spLocks noGrp="1"/>
          </p:cNvSpPr>
          <p:nvPr>
            <p:ph idx="1"/>
          </p:nvPr>
        </p:nvSpPr>
        <p:spPr/>
        <p:txBody>
          <a:bodyPr>
            <a:normAutofit/>
          </a:bodyPr>
          <a:lstStyle/>
          <a:p>
            <a:pPr>
              <a:buNone/>
            </a:pPr>
            <a:r>
              <a:rPr lang="it-IT" dirty="0" smtClean="0"/>
              <a:t>Economie di mercato caratterizzate strutturalmente dalla INCERTEZZA</a:t>
            </a:r>
          </a:p>
          <a:p>
            <a:pPr>
              <a:buNone/>
            </a:pPr>
            <a:r>
              <a:rPr lang="it-IT" dirty="0" smtClean="0"/>
              <a:t>				ovvero:</a:t>
            </a:r>
          </a:p>
          <a:p>
            <a:pPr>
              <a:buNone/>
            </a:pPr>
            <a:r>
              <a:rPr lang="it-IT" dirty="0" smtClean="0"/>
              <a:t>“mancata conoscenza oggi (tempo </a:t>
            </a:r>
            <a:r>
              <a:rPr lang="it-IT" b="1" i="1" dirty="0" err="1" smtClean="0"/>
              <a:t>t</a:t>
            </a:r>
            <a:r>
              <a:rPr lang="it-IT" dirty="0" smtClean="0"/>
              <a:t>) dei prezzi e delle quantità scambiate domani (</a:t>
            </a:r>
            <a:r>
              <a:rPr lang="it-IT" b="1" i="1" dirty="0" smtClean="0"/>
              <a:t>t+1</a:t>
            </a:r>
            <a:r>
              <a:rPr lang="it-IT" dirty="0" smtClean="0"/>
              <a:t>)”</a:t>
            </a:r>
          </a:p>
          <a:p>
            <a:pPr>
              <a:buNone/>
            </a:pPr>
            <a:r>
              <a:rPr lang="it-IT" i="1" dirty="0" smtClean="0"/>
              <a:t>I mercati finanziari (MF) sono caratterizzati da profonda incertezza, poiché si registrano grosse volatilità del prezzo e dei rendimenti dei titoli</a:t>
            </a: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2</a:t>
            </a:fld>
            <a:endParaRPr lang="it-IT"/>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3562"/>
          </a:xfrm>
        </p:spPr>
        <p:txBody>
          <a:bodyPr>
            <a:noAutofit/>
          </a:bodyPr>
          <a:lstStyle/>
          <a:p>
            <a:r>
              <a:rPr lang="it-IT" sz="2400" dirty="0" smtClean="0"/>
              <a:t>MERCATI FINANZIARI E INCERTEZZA </a:t>
            </a:r>
            <a:endParaRPr lang="it-IT" sz="2400" dirty="0"/>
          </a:p>
        </p:txBody>
      </p:sp>
      <p:sp>
        <p:nvSpPr>
          <p:cNvPr id="3" name="Segnaposto contenuto 2"/>
          <p:cNvSpPr>
            <a:spLocks noGrp="1"/>
          </p:cNvSpPr>
          <p:nvPr>
            <p:ph idx="1"/>
          </p:nvPr>
        </p:nvSpPr>
        <p:spPr>
          <a:xfrm>
            <a:off x="457200" y="1143000"/>
            <a:ext cx="8229600" cy="4525963"/>
          </a:xfrm>
        </p:spPr>
        <p:txBody>
          <a:bodyPr/>
          <a:lstStyle/>
          <a:p>
            <a:pPr>
              <a:buNone/>
            </a:pPr>
            <a:r>
              <a:rPr lang="it-IT" dirty="0" smtClean="0"/>
              <a:t>Il “prezzo” fondamentale del MF è costituito dal</a:t>
            </a:r>
          </a:p>
          <a:p>
            <a:pPr>
              <a:buNone/>
            </a:pPr>
            <a:r>
              <a:rPr lang="it-IT" dirty="0" smtClean="0"/>
              <a:t>				TASSO </a:t>
            </a:r>
            <a:r>
              <a:rPr lang="it-IT" dirty="0" err="1" smtClean="0"/>
              <a:t>DI</a:t>
            </a:r>
            <a:r>
              <a:rPr lang="it-IT" dirty="0" smtClean="0"/>
              <a:t> INTERESSE</a:t>
            </a:r>
          </a:p>
          <a:p>
            <a:pPr>
              <a:buNone/>
            </a:pPr>
            <a:r>
              <a:rPr lang="it-IT" dirty="0" smtClean="0"/>
              <a:t>Variabile rappresentativa dell’intero “spettro” dei tassi di interesse di mercato:</a:t>
            </a:r>
          </a:p>
          <a:p>
            <a:pPr>
              <a:buNone/>
            </a:pPr>
            <a:endParaRPr lang="it-IT" dirty="0" smtClean="0"/>
          </a:p>
          <a:p>
            <a:pPr>
              <a:buNone/>
            </a:pPr>
            <a:endParaRPr lang="it-IT" dirty="0" smtClean="0"/>
          </a:p>
          <a:p>
            <a:pPr>
              <a:buNone/>
            </a:pPr>
            <a:endParaRPr lang="it-IT" dirty="0" smtClean="0"/>
          </a:p>
          <a:p>
            <a:pPr>
              <a:buNone/>
            </a:pPr>
            <a:endParaRPr lang="it-IT" dirty="0" smtClean="0"/>
          </a:p>
          <a:p>
            <a:pPr>
              <a:buNone/>
            </a:pPr>
            <a:endParaRPr lang="it-IT" dirty="0" smtClean="0"/>
          </a:p>
          <a:p>
            <a:pPr>
              <a:buNone/>
            </a:pPr>
            <a:endParaRPr lang="it-IT" dirty="0" smtClean="0"/>
          </a:p>
          <a:p>
            <a:pPr>
              <a:buNone/>
            </a:pPr>
            <a:endParaRPr lang="it-IT" dirty="0"/>
          </a:p>
        </p:txBody>
      </p:sp>
      <p:sp>
        <p:nvSpPr>
          <p:cNvPr id="5" name="Segnaposto numero diapositiva 4"/>
          <p:cNvSpPr>
            <a:spLocks noGrp="1"/>
          </p:cNvSpPr>
          <p:nvPr>
            <p:ph type="sldNum" sz="quarter" idx="12"/>
          </p:nvPr>
        </p:nvSpPr>
        <p:spPr/>
        <p:txBody>
          <a:bodyPr/>
          <a:lstStyle/>
          <a:p>
            <a:fld id="{49B51B76-C238-4C1A-BE3B-570F835BDC63}" type="slidenum">
              <a:rPr lang="it-IT" smtClean="0"/>
              <a:pPr/>
              <a:t>3</a:t>
            </a:fld>
            <a:endParaRPr lang="it-IT"/>
          </a:p>
        </p:txBody>
      </p:sp>
      <p:graphicFrame>
        <p:nvGraphicFramePr>
          <p:cNvPr id="6" name="Oggetto 5"/>
          <p:cNvGraphicFramePr>
            <a:graphicFrameLocks noChangeAspect="1"/>
          </p:cNvGraphicFramePr>
          <p:nvPr/>
        </p:nvGraphicFramePr>
        <p:xfrm>
          <a:off x="4514850" y="3346450"/>
          <a:ext cx="114300" cy="165100"/>
        </p:xfrm>
        <a:graphic>
          <a:graphicData uri="http://schemas.openxmlformats.org/presentationml/2006/ole">
            <mc:AlternateContent xmlns:mc="http://schemas.openxmlformats.org/markup-compatibility/2006">
              <mc:Choice xmlns:v="urn:schemas-microsoft-com:vml" Requires="v">
                <p:oleObj spid="_x0000_s18495" name="Equation" r:id="rId3" imgW="114300" imgH="165100" progId="Equation.DSMT4">
                  <p:embed/>
                </p:oleObj>
              </mc:Choice>
              <mc:Fallback>
                <p:oleObj name="Equation" r:id="rId3" imgW="114300" imgH="165100" progId="Equation.DSMT4">
                  <p:embed/>
                  <p:pic>
                    <p:nvPicPr>
                      <p:cNvPr id="0" name="Picture 5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850" y="3346450"/>
                        <a:ext cx="114300" cy="165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440" name="Object 8"/>
          <p:cNvGraphicFramePr>
            <a:graphicFrameLocks noChangeAspect="1"/>
          </p:cNvGraphicFramePr>
          <p:nvPr/>
        </p:nvGraphicFramePr>
        <p:xfrm>
          <a:off x="3581400" y="3352800"/>
          <a:ext cx="825500" cy="3035300"/>
        </p:xfrm>
        <a:graphic>
          <a:graphicData uri="http://schemas.openxmlformats.org/presentationml/2006/ole">
            <mc:AlternateContent xmlns:mc="http://schemas.openxmlformats.org/markup-compatibility/2006">
              <mc:Choice xmlns:v="urn:schemas-microsoft-com:vml" Requires="v">
                <p:oleObj spid="_x0000_s18496" name="Equation" r:id="rId5" imgW="825500" imgH="3022600" progId="Equation.DSMT4">
                  <p:embed/>
                </p:oleObj>
              </mc:Choice>
              <mc:Fallback>
                <p:oleObj name="Equation" r:id="rId5" imgW="825500" imgH="3022600" progId="Equation.DSMT4">
                  <p:embed/>
                  <p:pic>
                    <p:nvPicPr>
                      <p:cNvPr id="0" name="Picture 5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1400" y="3352800"/>
                        <a:ext cx="825500" cy="3035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MERCATI FINANZIARI E INCERTEZZA </a:t>
            </a:r>
            <a:endParaRPr lang="it-IT" sz="2400" dirty="0"/>
          </a:p>
        </p:txBody>
      </p:sp>
      <p:sp>
        <p:nvSpPr>
          <p:cNvPr id="3" name="Segnaposto contenuto 2"/>
          <p:cNvSpPr>
            <a:spLocks noGrp="1"/>
          </p:cNvSpPr>
          <p:nvPr>
            <p:ph idx="1"/>
          </p:nvPr>
        </p:nvSpPr>
        <p:spPr/>
        <p:txBody>
          <a:bodyPr>
            <a:normAutofit/>
          </a:bodyPr>
          <a:lstStyle/>
          <a:p>
            <a:pPr>
              <a:buNone/>
            </a:pPr>
            <a:r>
              <a:rPr lang="it-IT" dirty="0" smtClean="0"/>
              <a:t>Valori che al tempo </a:t>
            </a:r>
            <a:r>
              <a:rPr lang="it-IT" b="1" i="1" dirty="0" smtClean="0"/>
              <a:t>t+1 </a:t>
            </a:r>
            <a:r>
              <a:rPr lang="it-IT" dirty="0" smtClean="0"/>
              <a:t>possono registrare variazioni rispetto al tempo </a:t>
            </a:r>
            <a:r>
              <a:rPr lang="it-IT" b="1" i="1" dirty="0" smtClean="0"/>
              <a:t>t</a:t>
            </a:r>
            <a:r>
              <a:rPr lang="it-IT" dirty="0" smtClean="0"/>
              <a:t>.</a:t>
            </a:r>
          </a:p>
          <a:p>
            <a:pPr>
              <a:buNone/>
            </a:pPr>
            <a:endParaRPr lang="it-IT" dirty="0" smtClean="0"/>
          </a:p>
          <a:p>
            <a:pPr>
              <a:buNone/>
            </a:pPr>
            <a:r>
              <a:rPr lang="it-IT" dirty="0" smtClean="0"/>
              <a:t>Notazione fondamentale: “</a:t>
            </a:r>
            <a:r>
              <a:rPr lang="it-IT" b="1" i="1" dirty="0" smtClean="0"/>
              <a:t>sul mercato dei titoli a reddito fisso si determina una relazione inversa tra variazione del tasso di interesse di mercato rispetto al tasso storico al quale il titolo è stato emesso e valore di mercato del titolo stesso”</a:t>
            </a:r>
            <a:endParaRPr lang="it-IT" dirty="0" smtClean="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4</a:t>
            </a:fld>
            <a:endParaRPr lang="it-IT"/>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MERCATI FINANZIARI E INCERTEZZA </a:t>
            </a:r>
            <a:endParaRPr lang="it-IT" sz="2400" dirty="0"/>
          </a:p>
        </p:txBody>
      </p:sp>
      <p:sp>
        <p:nvSpPr>
          <p:cNvPr id="3" name="Segnaposto contenuto 2"/>
          <p:cNvSpPr>
            <a:spLocks noGrp="1"/>
          </p:cNvSpPr>
          <p:nvPr>
            <p:ph idx="1"/>
          </p:nvPr>
        </p:nvSpPr>
        <p:spPr/>
        <p:txBody>
          <a:bodyPr/>
          <a:lstStyle/>
          <a:p>
            <a:r>
              <a:rPr lang="it-IT" dirty="0" smtClean="0"/>
              <a:t>Ovvero se il titolo è stato emesso al tempo </a:t>
            </a:r>
            <a:r>
              <a:rPr lang="it-IT" b="1" i="1" dirty="0" err="1" smtClean="0"/>
              <a:t>t</a:t>
            </a:r>
            <a:r>
              <a:rPr lang="it-IT" b="1" i="1" dirty="0" smtClean="0"/>
              <a:t> </a:t>
            </a:r>
            <a:r>
              <a:rPr lang="it-IT" dirty="0" smtClean="0"/>
              <a:t>al tasso di interesse </a:t>
            </a:r>
          </a:p>
          <a:p>
            <a:pPr>
              <a:buNone/>
            </a:pPr>
            <a:r>
              <a:rPr lang="it-IT" dirty="0" smtClean="0"/>
              <a:t>	con valore </a:t>
            </a:r>
          </a:p>
          <a:p>
            <a:pPr>
              <a:buNone/>
            </a:pPr>
            <a:endParaRPr lang="it-IT" dirty="0" smtClean="0"/>
          </a:p>
          <a:p>
            <a:pPr>
              <a:buNone/>
            </a:pPr>
            <a:r>
              <a:rPr lang="it-IT" dirty="0" smtClean="0"/>
              <a:t>	se    accadrà che </a:t>
            </a:r>
          </a:p>
          <a:p>
            <a:pPr>
              <a:buNone/>
            </a:pPr>
            <a:endParaRPr lang="it-IT" dirty="0" smtClean="0"/>
          </a:p>
          <a:p>
            <a:pPr>
              <a:buNone/>
            </a:pPr>
            <a:r>
              <a:rPr lang="it-IT" dirty="0" smtClean="0"/>
              <a:t>Seguirà che   	</a:t>
            </a:r>
          </a:p>
          <a:p>
            <a:pPr>
              <a:buNone/>
            </a:pPr>
            <a:endParaRPr lang="it-IT" dirty="0" smtClean="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5</a:t>
            </a:fld>
            <a:endParaRPr lang="it-IT"/>
          </a:p>
        </p:txBody>
      </p:sp>
      <p:graphicFrame>
        <p:nvGraphicFramePr>
          <p:cNvPr id="21507" name="Object 3"/>
          <p:cNvGraphicFramePr>
            <a:graphicFrameLocks noChangeAspect="1"/>
          </p:cNvGraphicFramePr>
          <p:nvPr/>
        </p:nvGraphicFramePr>
        <p:xfrm>
          <a:off x="4044950" y="2209800"/>
          <a:ext cx="342900" cy="528638"/>
        </p:xfrm>
        <a:graphic>
          <a:graphicData uri="http://schemas.openxmlformats.org/presentationml/2006/ole">
            <mc:AlternateContent xmlns:mc="http://schemas.openxmlformats.org/markup-compatibility/2006">
              <mc:Choice xmlns:v="urn:schemas-microsoft-com:vml" Requires="v">
                <p:oleObj spid="_x0000_s21677" name="Equation" r:id="rId3" imgW="279400" imgH="431800" progId="Equation.DSMT4">
                  <p:embed/>
                </p:oleObj>
              </mc:Choice>
              <mc:Fallback>
                <p:oleObj name="Equation" r:id="rId3" imgW="279400" imgH="431800" progId="Equation.DSMT4">
                  <p:embed/>
                  <p:pic>
                    <p:nvPicPr>
                      <p:cNvPr id="0" name="Picture 15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4950" y="2209800"/>
                        <a:ext cx="342900" cy="5286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9" name="Oggetto 8"/>
          <p:cNvGraphicFramePr>
            <a:graphicFrameLocks noChangeAspect="1"/>
          </p:cNvGraphicFramePr>
          <p:nvPr/>
        </p:nvGraphicFramePr>
        <p:xfrm>
          <a:off x="4476750" y="3270250"/>
          <a:ext cx="190500" cy="317500"/>
        </p:xfrm>
        <a:graphic>
          <a:graphicData uri="http://schemas.openxmlformats.org/presentationml/2006/ole">
            <mc:AlternateContent xmlns:mc="http://schemas.openxmlformats.org/markup-compatibility/2006">
              <mc:Choice xmlns:v="urn:schemas-microsoft-com:vml" Requires="v">
                <p:oleObj spid="_x0000_s21678" name="Equation" r:id="rId5" imgW="190500" imgH="317500" progId="Equation.DSMT4">
                  <p:embed/>
                </p:oleObj>
              </mc:Choice>
              <mc:Fallback>
                <p:oleObj name="Equation" r:id="rId5" imgW="190500" imgH="317500" progId="Equation.DSMT4">
                  <p:embed/>
                  <p:pic>
                    <p:nvPicPr>
                      <p:cNvPr id="0" name="Picture 15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76750" y="3270250"/>
                        <a:ext cx="190500" cy="317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1510" name="Object 6"/>
          <p:cNvGraphicFramePr>
            <a:graphicFrameLocks noChangeAspect="1"/>
          </p:cNvGraphicFramePr>
          <p:nvPr/>
        </p:nvGraphicFramePr>
        <p:xfrm>
          <a:off x="2901950" y="2743200"/>
          <a:ext cx="381000" cy="762000"/>
        </p:xfrm>
        <a:graphic>
          <a:graphicData uri="http://schemas.openxmlformats.org/presentationml/2006/ole">
            <mc:AlternateContent xmlns:mc="http://schemas.openxmlformats.org/markup-compatibility/2006">
              <mc:Choice xmlns:v="urn:schemas-microsoft-com:vml" Requires="v">
                <p:oleObj spid="_x0000_s21679" name="Equation" r:id="rId7" imgW="381000" imgH="457200" progId="Equation.DSMT4">
                  <p:embed/>
                </p:oleObj>
              </mc:Choice>
              <mc:Fallback>
                <p:oleObj name="Equation" r:id="rId7" imgW="381000" imgH="457200" progId="Equation.DSMT4">
                  <p:embed/>
                  <p:pic>
                    <p:nvPicPr>
                      <p:cNvPr id="0" name="Picture 15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01950" y="2743200"/>
                        <a:ext cx="381000" cy="76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12" name="Oggetto 11"/>
          <p:cNvGraphicFramePr>
            <a:graphicFrameLocks noChangeAspect="1"/>
          </p:cNvGraphicFramePr>
          <p:nvPr/>
        </p:nvGraphicFramePr>
        <p:xfrm>
          <a:off x="4476750" y="3270250"/>
          <a:ext cx="190500" cy="317500"/>
        </p:xfrm>
        <a:graphic>
          <a:graphicData uri="http://schemas.openxmlformats.org/presentationml/2006/ole">
            <mc:AlternateContent xmlns:mc="http://schemas.openxmlformats.org/markup-compatibility/2006">
              <mc:Choice xmlns:v="urn:schemas-microsoft-com:vml" Requires="v">
                <p:oleObj spid="_x0000_s21680" name="Equation" r:id="rId9" imgW="190500" imgH="317500" progId="Equation.DSMT4">
                  <p:embed/>
                </p:oleObj>
              </mc:Choice>
              <mc:Fallback>
                <p:oleObj name="Equation" r:id="rId9" imgW="190500" imgH="317500" progId="Equation.DSMT4">
                  <p:embed/>
                  <p:pic>
                    <p:nvPicPr>
                      <p:cNvPr id="0" name="Picture 15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76750" y="3270250"/>
                        <a:ext cx="190500" cy="317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4" name="Oggetto 13"/>
          <p:cNvGraphicFramePr>
            <a:graphicFrameLocks noChangeAspect="1"/>
          </p:cNvGraphicFramePr>
          <p:nvPr/>
        </p:nvGraphicFramePr>
        <p:xfrm>
          <a:off x="4127500" y="4267200"/>
          <a:ext cx="1028700" cy="444500"/>
        </p:xfrm>
        <a:graphic>
          <a:graphicData uri="http://schemas.openxmlformats.org/presentationml/2006/ole">
            <mc:AlternateContent xmlns:mc="http://schemas.openxmlformats.org/markup-compatibility/2006">
              <mc:Choice xmlns:v="urn:schemas-microsoft-com:vml" Requires="v">
                <p:oleObj spid="_x0000_s21681" name="Equation" r:id="rId10" imgW="1028700" imgH="444500" progId="Equation.DSMT4">
                  <p:embed/>
                </p:oleObj>
              </mc:Choice>
              <mc:Fallback>
                <p:oleObj name="Equation" r:id="rId10" imgW="1028700" imgH="444500" progId="Equation.DSMT4">
                  <p:embed/>
                  <p:pic>
                    <p:nvPicPr>
                      <p:cNvPr id="0" name="Picture 15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127500" y="4267200"/>
                        <a:ext cx="1028700" cy="444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 name="Oggetto 14"/>
          <p:cNvGraphicFramePr>
            <a:graphicFrameLocks noChangeAspect="1"/>
          </p:cNvGraphicFramePr>
          <p:nvPr/>
        </p:nvGraphicFramePr>
        <p:xfrm>
          <a:off x="3136900" y="5105400"/>
          <a:ext cx="1181100" cy="444500"/>
        </p:xfrm>
        <a:graphic>
          <a:graphicData uri="http://schemas.openxmlformats.org/presentationml/2006/ole">
            <mc:AlternateContent xmlns:mc="http://schemas.openxmlformats.org/markup-compatibility/2006">
              <mc:Choice xmlns:v="urn:schemas-microsoft-com:vml" Requires="v">
                <p:oleObj spid="_x0000_s21682" name="Equation" r:id="rId12" imgW="1181100" imgH="444500" progId="Equation.DSMT4">
                  <p:embed/>
                </p:oleObj>
              </mc:Choice>
              <mc:Fallback>
                <p:oleObj name="Equation" r:id="rId12" imgW="1181100" imgH="444500" progId="Equation.DSMT4">
                  <p:embed/>
                  <p:pic>
                    <p:nvPicPr>
                      <p:cNvPr id="0" name="Picture 16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136900" y="5105400"/>
                        <a:ext cx="1181100" cy="444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MERCATI FINANZIARI E INCERTEZZA </a:t>
            </a:r>
            <a:endParaRPr lang="it-IT" sz="2400" dirty="0"/>
          </a:p>
        </p:txBody>
      </p:sp>
      <p:sp>
        <p:nvSpPr>
          <p:cNvPr id="3" name="Segnaposto contenuto 2"/>
          <p:cNvSpPr>
            <a:spLocks noGrp="1"/>
          </p:cNvSpPr>
          <p:nvPr>
            <p:ph idx="1"/>
          </p:nvPr>
        </p:nvSpPr>
        <p:spPr/>
        <p:txBody>
          <a:bodyPr/>
          <a:lstStyle/>
          <a:p>
            <a:pPr>
              <a:buNone/>
            </a:pPr>
            <a:r>
              <a:rPr lang="it-IT" dirty="0" smtClean="0"/>
              <a:t>Dunque:</a:t>
            </a:r>
          </a:p>
          <a:p>
            <a:pPr>
              <a:buNone/>
            </a:pPr>
            <a:r>
              <a:rPr lang="it-IT" dirty="0" smtClean="0"/>
              <a:t>Incertezza &gt;&gt;&gt; speculazione</a:t>
            </a:r>
          </a:p>
          <a:p>
            <a:pPr>
              <a:buNone/>
            </a:pPr>
            <a:r>
              <a:rPr lang="it-IT" dirty="0" smtClean="0"/>
              <a:t>Poiché essa determina la </a:t>
            </a:r>
          </a:p>
          <a:p>
            <a:pPr>
              <a:buNone/>
            </a:pPr>
            <a:r>
              <a:rPr lang="it-IT" dirty="0" smtClean="0"/>
              <a:t>			FORMAZIONE </a:t>
            </a:r>
            <a:r>
              <a:rPr lang="it-IT" dirty="0" err="1" smtClean="0"/>
              <a:t>DI</a:t>
            </a:r>
            <a:r>
              <a:rPr lang="it-IT" dirty="0" smtClean="0"/>
              <a:t> ASPETTATIVE</a:t>
            </a:r>
          </a:p>
          <a:p>
            <a:pPr>
              <a:buNone/>
            </a:pPr>
            <a:endParaRPr lang="it-IT" dirty="0" smtClean="0"/>
          </a:p>
          <a:p>
            <a:pPr>
              <a:buNone/>
            </a:pPr>
            <a:r>
              <a:rPr lang="it-IT" dirty="0" smtClean="0"/>
              <a:t>(tralasciamo natura e </a:t>
            </a:r>
            <a:r>
              <a:rPr lang="it-IT" dirty="0" err="1" smtClean="0"/>
              <a:t>modellizzazione</a:t>
            </a:r>
            <a:r>
              <a:rPr lang="it-IT" dirty="0" smtClean="0"/>
              <a:t> delle aspettative: “regressive”; “adattive o adattative”; “razionali”)</a:t>
            </a: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6</a:t>
            </a:fld>
            <a:endParaRPr lang="it-IT"/>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MERCATI FINANZIARI E INCERTEZZA </a:t>
            </a:r>
            <a:endParaRPr lang="it-IT" sz="2400" dirty="0"/>
          </a:p>
        </p:txBody>
      </p:sp>
      <p:sp>
        <p:nvSpPr>
          <p:cNvPr id="3" name="Segnaposto contenuto 2"/>
          <p:cNvSpPr>
            <a:spLocks noGrp="1"/>
          </p:cNvSpPr>
          <p:nvPr>
            <p:ph idx="1"/>
          </p:nvPr>
        </p:nvSpPr>
        <p:spPr/>
        <p:txBody>
          <a:bodyPr>
            <a:normAutofit/>
          </a:bodyPr>
          <a:lstStyle/>
          <a:p>
            <a:pPr>
              <a:buNone/>
            </a:pPr>
            <a:r>
              <a:rPr lang="it-IT" dirty="0" smtClean="0"/>
              <a:t>Ovvero:</a:t>
            </a:r>
          </a:p>
          <a:p>
            <a:pPr marL="514350" indent="-514350">
              <a:buAutoNum type="arabicParenR"/>
            </a:pPr>
            <a:r>
              <a:rPr lang="it-IT" b="1" dirty="0" smtClean="0"/>
              <a:t>incertezza &gt;&gt; </a:t>
            </a:r>
            <a:r>
              <a:rPr lang="it-IT" b="1" dirty="0" err="1" smtClean="0"/>
              <a:t>2</a:t>
            </a:r>
            <a:r>
              <a:rPr lang="it-IT" b="1" dirty="0" smtClean="0"/>
              <a:t>) aspettative &gt;&gt; </a:t>
            </a:r>
            <a:r>
              <a:rPr lang="it-IT" b="1" dirty="0" err="1" smtClean="0"/>
              <a:t>3</a:t>
            </a:r>
            <a:r>
              <a:rPr lang="it-IT" b="1" dirty="0" smtClean="0"/>
              <a:t>)speculazione &gt;&gt; </a:t>
            </a:r>
            <a:r>
              <a:rPr lang="it-IT" b="1" dirty="0" err="1" smtClean="0"/>
              <a:t>4</a:t>
            </a:r>
            <a:r>
              <a:rPr lang="it-IT" b="1" dirty="0" smtClean="0"/>
              <a:t>) scambio di attività finanziarie</a:t>
            </a:r>
          </a:p>
          <a:p>
            <a:pPr marL="514350" indent="-514350">
              <a:buAutoNum type="arabicParenR"/>
            </a:pPr>
            <a:r>
              <a:rPr lang="it-IT" dirty="0" smtClean="0"/>
              <a:t>si badi: </a:t>
            </a:r>
            <a:r>
              <a:rPr lang="it-IT" b="1" i="1" dirty="0" smtClean="0"/>
              <a:t>perché la fase </a:t>
            </a:r>
            <a:r>
              <a:rPr lang="it-IT" b="1" i="1" dirty="0" err="1" smtClean="0"/>
              <a:t>4</a:t>
            </a:r>
            <a:r>
              <a:rPr lang="it-IT" b="1" i="1" dirty="0" smtClean="0"/>
              <a:t>) avvenga è condizione necessaria che in </a:t>
            </a:r>
            <a:r>
              <a:rPr lang="it-IT" b="1" i="1" dirty="0" err="1" smtClean="0"/>
              <a:t>2</a:t>
            </a:r>
            <a:r>
              <a:rPr lang="it-IT" b="1" i="1" dirty="0" smtClean="0"/>
              <a:t>) non si registri “unanimità”</a:t>
            </a:r>
          </a:p>
          <a:p>
            <a:pPr marL="514350" indent="-514350">
              <a:buNone/>
            </a:pPr>
            <a:r>
              <a:rPr lang="it-IT" i="1" dirty="0" smtClean="0"/>
              <a:t>	(in situazione di unanimità non vi è scambio poiché tutti si caratterizzano per la medesima previsione; non si può parlare di speculazione)</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7</a:t>
            </a:fld>
            <a:endParaRPr lang="it-IT"/>
          </a:p>
        </p:txBody>
      </p:sp>
      <p:sp>
        <p:nvSpPr>
          <p:cNvPr id="5" name="Rettangolo 4"/>
          <p:cNvSpPr/>
          <p:nvPr/>
        </p:nvSpPr>
        <p:spPr>
          <a:xfrm>
            <a:off x="2658655" y="3244334"/>
            <a:ext cx="184666" cy="369332"/>
          </a:xfrm>
          <a:prstGeom prst="rect">
            <a:avLst/>
          </a:prstGeom>
        </p:spPr>
        <p:txBody>
          <a:bodyPr wrap="none">
            <a:spAutoFit/>
          </a:bodyPr>
          <a:lstStyle/>
          <a:p>
            <a:r>
              <a:rPr lang="it-IT" dirty="0" smtClean="0"/>
              <a:t> </a:t>
            </a:r>
            <a:endParaRPr lang="it-I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09600" y="152400"/>
            <a:ext cx="8229600" cy="1143000"/>
          </a:xfrm>
        </p:spPr>
        <p:txBody>
          <a:bodyPr/>
          <a:lstStyle/>
          <a:p>
            <a:r>
              <a:rPr lang="it-IT" dirty="0" smtClean="0"/>
              <a:t>i derivati</a:t>
            </a:r>
            <a:endParaRPr lang="it-IT" dirty="0"/>
          </a:p>
        </p:txBody>
      </p:sp>
      <p:sp>
        <p:nvSpPr>
          <p:cNvPr id="3" name="Segnaposto contenuto 2"/>
          <p:cNvSpPr>
            <a:spLocks noGrp="1"/>
          </p:cNvSpPr>
          <p:nvPr>
            <p:ph idx="1"/>
          </p:nvPr>
        </p:nvSpPr>
        <p:spPr/>
        <p:txBody>
          <a:bodyPr>
            <a:normAutofit fontScale="62500" lnSpcReduction="20000"/>
          </a:bodyPr>
          <a:lstStyle/>
          <a:p>
            <a:r>
              <a:rPr lang="it-IT" dirty="0"/>
              <a:t>In </a:t>
            </a:r>
            <a:r>
              <a:rPr lang="it-IT" dirty="0">
                <a:hlinkClick r:id="rId2" tooltip="Finanza"/>
              </a:rPr>
              <a:t>finanza</a:t>
            </a:r>
            <a:r>
              <a:rPr lang="it-IT" dirty="0"/>
              <a:t>, è denominato </a:t>
            </a:r>
            <a:r>
              <a:rPr lang="it-IT" b="1" dirty="0"/>
              <a:t>strumento derivato</a:t>
            </a:r>
            <a:r>
              <a:rPr lang="it-IT" dirty="0"/>
              <a:t> (o anche, semplicemente </a:t>
            </a:r>
            <a:r>
              <a:rPr lang="it-IT" b="1" dirty="0"/>
              <a:t>derivato</a:t>
            </a:r>
            <a:r>
              <a:rPr lang="it-IT" dirty="0"/>
              <a:t>) ogni </a:t>
            </a:r>
            <a:r>
              <a:rPr lang="it-IT" dirty="0">
                <a:hlinkClick r:id="rId3" tooltip="Contratto"/>
              </a:rPr>
              <a:t>contratto</a:t>
            </a:r>
            <a:r>
              <a:rPr lang="it-IT" dirty="0"/>
              <a:t> o </a:t>
            </a:r>
            <a:r>
              <a:rPr lang="it-IT" dirty="0">
                <a:hlinkClick r:id="rId4" tooltip="Titolo (finanza)"/>
              </a:rPr>
              <a:t>titolo</a:t>
            </a:r>
            <a:r>
              <a:rPr lang="it-IT" dirty="0"/>
              <a:t> il cui prezzo sia basato sul </a:t>
            </a:r>
            <a:r>
              <a:rPr lang="it-IT" dirty="0">
                <a:hlinkClick r:id="rId5" tooltip="Valore di mercato"/>
              </a:rPr>
              <a:t>valore di mercato</a:t>
            </a:r>
            <a:r>
              <a:rPr lang="it-IT" dirty="0"/>
              <a:t> di uno o più beni (quali, ad esempio, </a:t>
            </a:r>
            <a:r>
              <a:rPr lang="it-IT" dirty="0">
                <a:hlinkClick r:id="rId6" tooltip="Azione (finanza)"/>
              </a:rPr>
              <a:t>azioni</a:t>
            </a:r>
            <a:r>
              <a:rPr lang="it-IT" dirty="0"/>
              <a:t>, </a:t>
            </a:r>
            <a:r>
              <a:rPr lang="it-IT" dirty="0">
                <a:hlinkClick r:id="rId7" tooltip="Indice (finanza)"/>
              </a:rPr>
              <a:t>indici finanziari</a:t>
            </a:r>
            <a:r>
              <a:rPr lang="it-IT" dirty="0"/>
              <a:t>, </a:t>
            </a:r>
            <a:r>
              <a:rPr lang="it-IT" dirty="0">
                <a:hlinkClick r:id="rId8" tooltip="Valuta"/>
              </a:rPr>
              <a:t>valute</a:t>
            </a:r>
            <a:r>
              <a:rPr lang="it-IT" dirty="0"/>
              <a:t>, </a:t>
            </a:r>
            <a:r>
              <a:rPr lang="it-IT" dirty="0">
                <a:hlinkClick r:id="rId9" tooltip="Tasso di interesse"/>
              </a:rPr>
              <a:t>tassi d'interesse</a:t>
            </a:r>
            <a:r>
              <a:rPr lang="it-IT" dirty="0"/>
              <a:t>).</a:t>
            </a:r>
          </a:p>
          <a:p>
            <a:r>
              <a:rPr lang="it-IT" dirty="0"/>
              <a:t>Gli utilizzi principali degli strumenti derivati sono la </a:t>
            </a:r>
            <a:r>
              <a:rPr lang="it-IT" dirty="0">
                <a:hlinkClick r:id="rId10" tooltip="Hedging"/>
              </a:rPr>
              <a:t>copertura</a:t>
            </a:r>
            <a:r>
              <a:rPr lang="it-IT" dirty="0"/>
              <a:t> di un rischio finanziario (detta </a:t>
            </a:r>
            <a:r>
              <a:rPr lang="it-IT" i="1" dirty="0" err="1"/>
              <a:t>hedging</a:t>
            </a:r>
            <a:r>
              <a:rPr lang="it-IT" dirty="0"/>
              <a:t>), l'</a:t>
            </a:r>
            <a:r>
              <a:rPr lang="it-IT" dirty="0">
                <a:hlinkClick r:id="rId11" tooltip="Arbitraggio"/>
              </a:rPr>
              <a:t>arbitraggio</a:t>
            </a:r>
            <a:r>
              <a:rPr lang="it-IT" dirty="0"/>
              <a:t> (ossia l'acquisto di un prodotto in un </a:t>
            </a:r>
            <a:r>
              <a:rPr lang="it-IT" dirty="0">
                <a:hlinkClick r:id="rId12" tooltip="Mercato (finanza)"/>
              </a:rPr>
              <a:t>mercato</a:t>
            </a:r>
            <a:r>
              <a:rPr lang="it-IT" dirty="0"/>
              <a:t> e la sua vendita in un altro mercato) e la </a:t>
            </a:r>
            <a:r>
              <a:rPr lang="it-IT" dirty="0">
                <a:hlinkClick r:id="rId13" tooltip="Speculazione"/>
              </a:rPr>
              <a:t>speculazione</a:t>
            </a:r>
            <a:r>
              <a:rPr lang="it-IT" dirty="0"/>
              <a:t>.</a:t>
            </a:r>
          </a:p>
          <a:p>
            <a:r>
              <a:rPr lang="it-IT" dirty="0"/>
              <a:t>Le variabili alla base della quotazione dei titoli derivati sono dette </a:t>
            </a:r>
            <a:r>
              <a:rPr lang="it-IT" dirty="0">
                <a:hlinkClick r:id="rId14" tooltip="Attività sottostante"/>
              </a:rPr>
              <a:t>attività sottostanti</a:t>
            </a:r>
            <a:r>
              <a:rPr lang="it-IT" dirty="0"/>
              <a:t> e possono avere diversa natura: può trattarsi di </a:t>
            </a:r>
            <a:r>
              <a:rPr lang="it-IT" dirty="0">
                <a:hlinkClick r:id="rId6" tooltip="Azione (finanza)"/>
              </a:rPr>
              <a:t>azioni</a:t>
            </a:r>
            <a:r>
              <a:rPr lang="it-IT" dirty="0"/>
              <a:t>, di </a:t>
            </a:r>
            <a:r>
              <a:rPr lang="it-IT" dirty="0">
                <a:hlinkClick r:id="rId15" tooltip="Obbligazione (finanza)"/>
              </a:rPr>
              <a:t>obbligazioni</a:t>
            </a:r>
            <a:r>
              <a:rPr lang="it-IT" dirty="0"/>
              <a:t>, </a:t>
            </a:r>
            <a:r>
              <a:rPr lang="it-IT" dirty="0">
                <a:hlinkClick r:id="rId7" tooltip="Indice (finanza)"/>
              </a:rPr>
              <a:t>indici finanziari</a:t>
            </a:r>
            <a:r>
              <a:rPr lang="it-IT" dirty="0"/>
              <a:t>, di </a:t>
            </a:r>
            <a:r>
              <a:rPr lang="it-IT" i="1" dirty="0">
                <a:hlinkClick r:id="rId16" tooltip="Commodity"/>
              </a:rPr>
              <a:t>commodity</a:t>
            </a:r>
            <a:r>
              <a:rPr lang="it-IT" dirty="0"/>
              <a:t> come il </a:t>
            </a:r>
            <a:r>
              <a:rPr lang="it-IT" dirty="0">
                <a:hlinkClick r:id="rId17" tooltip="Petrolio"/>
              </a:rPr>
              <a:t>petrolio</a:t>
            </a:r>
            <a:r>
              <a:rPr lang="it-IT" dirty="0"/>
              <a:t> o anche di un altro derivato, ma esistono derivati basati sulle più diverse variabili, perfino sulla quantità di neve caduta in una determinata zona, o sulle precipitazioni in genere</a:t>
            </a:r>
            <a:r>
              <a:rPr lang="it-IT" baseline="30000" dirty="0">
                <a:hlinkClick r:id="rId18"/>
              </a:rPr>
              <a:t>[1]</a:t>
            </a:r>
            <a:r>
              <a:rPr lang="it-IT" dirty="0"/>
              <a:t>.</a:t>
            </a:r>
          </a:p>
          <a:p>
            <a:r>
              <a:rPr lang="it-IT" dirty="0"/>
              <a:t>I derivati sono oggetto di contrattazione in molti mercati finanziari, e soprattutto </a:t>
            </a:r>
            <a:r>
              <a:rPr lang="it-IT" dirty="0">
                <a:hlinkClick r:id="rId19" tooltip="Over the counter"/>
              </a:rPr>
              <a:t>in mercati al di fuori dei centri borsistici ufficiali</a:t>
            </a:r>
            <a:r>
              <a:rPr lang="it-IT" dirty="0"/>
              <a:t>, ossia in mercati alternativi alle </a:t>
            </a:r>
            <a:r>
              <a:rPr lang="it-IT" dirty="0">
                <a:hlinkClick r:id="rId20" tooltip="Borsa (finanza)"/>
              </a:rPr>
              <a:t>borse</a:t>
            </a:r>
            <a:r>
              <a:rPr lang="it-IT" dirty="0"/>
              <a:t> vere e proprie, detti OTC, </a:t>
            </a:r>
            <a:r>
              <a:rPr lang="it-IT" dirty="0">
                <a:hlinkClick r:id="rId19" tooltip="Over the counter"/>
              </a:rPr>
              <a:t>over the </a:t>
            </a:r>
            <a:r>
              <a:rPr lang="it-IT" dirty="0" err="1">
                <a:hlinkClick r:id="rId19" tooltip="Over the counter"/>
              </a:rPr>
              <a:t>counter</a:t>
            </a:r>
            <a:r>
              <a:rPr lang="it-IT" dirty="0"/>
              <a:t>: si tratta di mercati creati da istituzioni finanziarie e da professionisti tramite reti telematiche e che, di solito, non sono regolamentati.</a:t>
            </a:r>
            <a:endParaRPr lang="it-IT" dirty="0">
              <a:effectLst/>
            </a:endParaRP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8</a:t>
            </a:fld>
            <a:endParaRPr lang="it-IT"/>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derivati</a:t>
            </a:r>
            <a:endParaRPr lang="it-IT" dirty="0"/>
          </a:p>
        </p:txBody>
      </p:sp>
      <p:sp>
        <p:nvSpPr>
          <p:cNvPr id="3" name="Segnaposto contenuto 2"/>
          <p:cNvSpPr>
            <a:spLocks noGrp="1"/>
          </p:cNvSpPr>
          <p:nvPr>
            <p:ph idx="1"/>
          </p:nvPr>
        </p:nvSpPr>
        <p:spPr/>
        <p:txBody>
          <a:bodyPr>
            <a:noAutofit/>
          </a:bodyPr>
          <a:lstStyle/>
          <a:p>
            <a:r>
              <a:rPr lang="it-IT" sz="2000" b="1" dirty="0"/>
              <a:t>Tipologie</a:t>
            </a:r>
            <a:endParaRPr lang="it-IT" sz="2000" dirty="0"/>
          </a:p>
          <a:p>
            <a:r>
              <a:rPr lang="it-IT" sz="2000" dirty="0"/>
              <a:t>Nascono nuovi derivati ogni giorno, con diversi profili finanziari e diversi gradi di sofisticazione. In gergo, le tipologie standard vengono dette </a:t>
            </a:r>
            <a:r>
              <a:rPr lang="it-IT" sz="2000" i="1" u="sng" dirty="0" err="1">
                <a:hlinkClick r:id="rId2" tooltip="Plain vanilla"/>
              </a:rPr>
              <a:t>plain</a:t>
            </a:r>
            <a:r>
              <a:rPr lang="it-IT" sz="2000" i="1" u="sng" dirty="0">
                <a:hlinkClick r:id="rId2" tooltip="Plain vanilla"/>
              </a:rPr>
              <a:t> </a:t>
            </a:r>
            <a:r>
              <a:rPr lang="it-IT" sz="2000" i="1" u="sng" dirty="0" err="1">
                <a:hlinkClick r:id="rId2" tooltip="Plain vanilla"/>
              </a:rPr>
              <a:t>vanilla</a:t>
            </a:r>
            <a:r>
              <a:rPr lang="it-IT" sz="2000" dirty="0"/>
              <a:t>, mentre i tipi più complessi sono detti </a:t>
            </a:r>
            <a:r>
              <a:rPr lang="it-IT" sz="2000" u="sng" dirty="0">
                <a:hlinkClick r:id="rId3" tooltip="Esotici (finanza)"/>
              </a:rPr>
              <a:t>Esotici</a:t>
            </a:r>
            <a:r>
              <a:rPr lang="it-IT" sz="2000" dirty="0"/>
              <a:t>. Le tipologie più note e diffuse sono:</a:t>
            </a:r>
          </a:p>
          <a:p>
            <a:pPr lvl="0"/>
            <a:r>
              <a:rPr lang="it-IT" sz="2000" u="sng" dirty="0" err="1">
                <a:hlinkClick r:id="rId4" tooltip="Futures"/>
              </a:rPr>
              <a:t>futures</a:t>
            </a:r>
            <a:r>
              <a:rPr lang="it-IT" sz="2000" dirty="0"/>
              <a:t>;</a:t>
            </a:r>
          </a:p>
          <a:p>
            <a:pPr lvl="0"/>
            <a:r>
              <a:rPr lang="it-IT" sz="2000" u="sng" dirty="0" err="1">
                <a:hlinkClick r:id="rId5" tooltip="Forward rate agreement"/>
              </a:rPr>
              <a:t>forward</a:t>
            </a:r>
            <a:r>
              <a:rPr lang="it-IT" sz="2000" u="sng" dirty="0">
                <a:hlinkClick r:id="rId5" tooltip="Forward rate agreement"/>
              </a:rPr>
              <a:t> rate </a:t>
            </a:r>
            <a:r>
              <a:rPr lang="it-IT" sz="2000" u="sng" dirty="0" err="1">
                <a:hlinkClick r:id="rId5" tooltip="Forward rate agreement"/>
              </a:rPr>
              <a:t>agreement</a:t>
            </a:r>
            <a:r>
              <a:rPr lang="it-IT" sz="2000" dirty="0"/>
              <a:t>;</a:t>
            </a:r>
          </a:p>
          <a:p>
            <a:pPr lvl="0"/>
            <a:r>
              <a:rPr lang="it-IT" sz="2000" u="sng" dirty="0">
                <a:hlinkClick r:id="rId6" tooltip="Swap (finanza)"/>
              </a:rPr>
              <a:t>swap</a:t>
            </a:r>
            <a:r>
              <a:rPr lang="it-IT" sz="2000" dirty="0"/>
              <a:t>, soprattutto </a:t>
            </a:r>
            <a:r>
              <a:rPr lang="it-IT" sz="2000" u="sng" dirty="0" err="1">
                <a:hlinkClick r:id="rId7" tooltip="Interest Rate Swap"/>
              </a:rPr>
              <a:t>interest</a:t>
            </a:r>
            <a:r>
              <a:rPr lang="it-IT" sz="2000" u="sng" dirty="0">
                <a:hlinkClick r:id="rId7" tooltip="Interest Rate Swap"/>
              </a:rPr>
              <a:t> rate swap</a:t>
            </a:r>
            <a:r>
              <a:rPr lang="it-IT" sz="2000" dirty="0"/>
              <a:t> e </a:t>
            </a:r>
            <a:r>
              <a:rPr lang="it-IT" sz="2000" u="sng" dirty="0" err="1">
                <a:hlinkClick r:id="rId8" tooltip="Interest Rate Swap"/>
              </a:rPr>
              <a:t>currency</a:t>
            </a:r>
            <a:r>
              <a:rPr lang="it-IT" sz="2000" u="sng" dirty="0">
                <a:hlinkClick r:id="rId8" tooltip="Interest Rate Swap"/>
              </a:rPr>
              <a:t> swap</a:t>
            </a:r>
            <a:r>
              <a:rPr lang="it-IT" sz="2000" dirty="0"/>
              <a:t>;</a:t>
            </a:r>
          </a:p>
          <a:p>
            <a:pPr lvl="0"/>
            <a:r>
              <a:rPr lang="it-IT" sz="2000" u="sng" dirty="0">
                <a:hlinkClick r:id="rId9" tooltip="Opzione (finanza)"/>
              </a:rPr>
              <a:t>opzioni</a:t>
            </a:r>
            <a:r>
              <a:rPr lang="it-IT" sz="2000" dirty="0" smtClean="0"/>
              <a:t>.</a:t>
            </a:r>
            <a:endParaRPr lang="it-IT" sz="2000"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9</a:t>
            </a:fld>
            <a:endParaRPr lang="it-IT"/>
          </a:p>
        </p:txBody>
      </p:sp>
    </p:spTree>
    <p:extLst>
      <p:ext uri="{BB962C8B-B14F-4D97-AF65-F5344CB8AC3E}">
        <p14:creationId xmlns:p14="http://schemas.microsoft.com/office/powerpoint/2010/main" val="3565929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derivati</a:t>
            </a:r>
            <a:endParaRPr lang="it-IT" dirty="0"/>
          </a:p>
        </p:txBody>
      </p:sp>
      <p:sp>
        <p:nvSpPr>
          <p:cNvPr id="3" name="Segnaposto contenuto 2"/>
          <p:cNvSpPr>
            <a:spLocks noGrp="1"/>
          </p:cNvSpPr>
          <p:nvPr>
            <p:ph idx="1"/>
          </p:nvPr>
        </p:nvSpPr>
        <p:spPr/>
        <p:txBody>
          <a:bodyPr>
            <a:noAutofit/>
          </a:bodyPr>
          <a:lstStyle/>
          <a:p>
            <a:r>
              <a:rPr lang="it-IT" sz="1500" b="1" dirty="0" err="1" smtClean="0"/>
              <a:t>Futures</a:t>
            </a:r>
            <a:r>
              <a:rPr lang="it-IT" sz="1500" b="1" dirty="0" smtClean="0"/>
              <a:t> </a:t>
            </a:r>
            <a:endParaRPr lang="it-IT" sz="1500" dirty="0" smtClean="0"/>
          </a:p>
          <a:p>
            <a:r>
              <a:rPr lang="it-IT" sz="1500" dirty="0" smtClean="0"/>
              <a:t>I contratti </a:t>
            </a:r>
            <a:r>
              <a:rPr lang="it-IT" sz="1500" u="sng" dirty="0" smtClean="0">
                <a:hlinkClick r:id="rId2" tooltip="Futures"/>
              </a:rPr>
              <a:t>futures</a:t>
            </a:r>
            <a:r>
              <a:rPr lang="it-IT" sz="1500" dirty="0" smtClean="0"/>
              <a:t> sono simili a </a:t>
            </a:r>
            <a:r>
              <a:rPr lang="it-IT" sz="1500" u="sng" dirty="0" smtClean="0">
                <a:hlinkClick r:id="rId3" tooltip="Contratto a termine (finanza)"/>
              </a:rPr>
              <a:t>contratti a termine</a:t>
            </a:r>
            <a:r>
              <a:rPr lang="it-IT" sz="1500" dirty="0" smtClean="0"/>
              <a:t>. Si tratta di contratti che comportano l'impegno ad acquistare o vendere merci o attività finanziarie ad una certa data e ad un prezzo prefissato. A differenza di un vero e proprio contratto a termine, i </a:t>
            </a:r>
            <a:r>
              <a:rPr lang="it-IT" sz="1500" i="1" dirty="0" err="1" smtClean="0"/>
              <a:t>futures</a:t>
            </a:r>
            <a:r>
              <a:rPr lang="it-IT" sz="1500" dirty="0" smtClean="0"/>
              <a:t> sono contratti standardizzati per quanto riguarda importi e scadenze e, inoltre, si riferiscono a merci o attività finanziarie indicate solo nelle caratteristiche (caffè di un certo tipo, non una specifica partita di caffè; </a:t>
            </a:r>
            <a:r>
              <a:rPr lang="it-IT" sz="1500" u="sng" dirty="0" smtClean="0">
                <a:hlinkClick r:id="rId4" tooltip="Titolo di Stato"/>
              </a:rPr>
              <a:t>titoli di Stato</a:t>
            </a:r>
            <a:r>
              <a:rPr lang="it-IT" sz="1500" dirty="0" smtClean="0"/>
              <a:t> con una scadenza residua di almeno 15 anni, non necessariamente titoli quindicennali emessi oggi o ventennali emessi cinque anni fa). Si distinguono:</a:t>
            </a:r>
          </a:p>
          <a:p>
            <a:pPr lvl="0"/>
            <a:r>
              <a:rPr lang="it-IT" sz="1500" i="1" dirty="0" err="1" smtClean="0"/>
              <a:t>financial</a:t>
            </a:r>
            <a:r>
              <a:rPr lang="it-IT" sz="1500" i="1" dirty="0" smtClean="0"/>
              <a:t> </a:t>
            </a:r>
            <a:r>
              <a:rPr lang="it-IT" sz="1500" i="1" dirty="0" err="1" smtClean="0"/>
              <a:t>futures</a:t>
            </a:r>
            <a:r>
              <a:rPr lang="it-IT" sz="1500" dirty="0" smtClean="0"/>
              <a:t>, che hanno un sottostante di natura finanziaria: </a:t>
            </a:r>
          </a:p>
          <a:p>
            <a:pPr lvl="1"/>
            <a:r>
              <a:rPr lang="it-IT" sz="1500" i="1" dirty="0" smtClean="0"/>
              <a:t>interest rate </a:t>
            </a:r>
            <a:r>
              <a:rPr lang="it-IT" sz="1500" i="1" dirty="0" err="1" smtClean="0"/>
              <a:t>futures</a:t>
            </a:r>
            <a:r>
              <a:rPr lang="it-IT" sz="1500" dirty="0" smtClean="0"/>
              <a:t> per i titoli a reddito fisso;</a:t>
            </a:r>
          </a:p>
          <a:p>
            <a:pPr lvl="1"/>
            <a:r>
              <a:rPr lang="it-IT" sz="1500" i="1" dirty="0" err="1" smtClean="0"/>
              <a:t>currency</a:t>
            </a:r>
            <a:r>
              <a:rPr lang="it-IT" sz="1500" i="1" dirty="0" smtClean="0"/>
              <a:t> </a:t>
            </a:r>
            <a:r>
              <a:rPr lang="it-IT" sz="1500" i="1" dirty="0" err="1" smtClean="0"/>
              <a:t>futures</a:t>
            </a:r>
            <a:r>
              <a:rPr lang="it-IT" sz="1500" dirty="0" smtClean="0"/>
              <a:t> per le </a:t>
            </a:r>
            <a:r>
              <a:rPr lang="it-IT" sz="1500" u="sng" dirty="0" smtClean="0">
                <a:hlinkClick r:id="rId5" tooltip="Valuta"/>
              </a:rPr>
              <a:t>valute</a:t>
            </a:r>
            <a:r>
              <a:rPr lang="it-IT" sz="1500" dirty="0" smtClean="0"/>
              <a:t>;</a:t>
            </a:r>
          </a:p>
          <a:p>
            <a:pPr lvl="1"/>
            <a:r>
              <a:rPr lang="it-IT" sz="1500" i="1" dirty="0" smtClean="0"/>
              <a:t>stock </a:t>
            </a:r>
            <a:r>
              <a:rPr lang="it-IT" sz="1500" i="1" dirty="0" err="1" smtClean="0"/>
              <a:t>index</a:t>
            </a:r>
            <a:r>
              <a:rPr lang="it-IT" sz="1500" i="1" dirty="0" smtClean="0"/>
              <a:t> </a:t>
            </a:r>
            <a:r>
              <a:rPr lang="it-IT" sz="1500" i="1" dirty="0" err="1" smtClean="0"/>
              <a:t>futures</a:t>
            </a:r>
            <a:r>
              <a:rPr lang="it-IT" sz="1500" dirty="0" smtClean="0"/>
              <a:t> per gli indici azionari;</a:t>
            </a:r>
          </a:p>
          <a:p>
            <a:pPr lvl="0"/>
            <a:r>
              <a:rPr lang="it-IT" sz="1500" i="1" dirty="0" err="1" smtClean="0"/>
              <a:t>commodity</a:t>
            </a:r>
            <a:r>
              <a:rPr lang="it-IT" sz="1500" i="1" dirty="0" smtClean="0"/>
              <a:t> </a:t>
            </a:r>
            <a:r>
              <a:rPr lang="it-IT" sz="1500" i="1" dirty="0" err="1" smtClean="0"/>
              <a:t>futures</a:t>
            </a:r>
            <a:r>
              <a:rPr lang="it-IT" sz="1500" dirty="0" smtClean="0"/>
              <a:t>, contratti che hanno come sottostante generi alimentari (riso, caffè, cacao ecc.), metalli, petrolio ecc.</a:t>
            </a:r>
            <a:endParaRPr lang="it-IT" sz="1500"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10</a:t>
            </a:fld>
            <a:endParaRPr lang="it-IT"/>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derivati</a:t>
            </a:r>
            <a:endParaRPr lang="it-IT" dirty="0"/>
          </a:p>
        </p:txBody>
      </p:sp>
      <p:sp>
        <p:nvSpPr>
          <p:cNvPr id="3" name="Segnaposto contenuto 2"/>
          <p:cNvSpPr>
            <a:spLocks noGrp="1"/>
          </p:cNvSpPr>
          <p:nvPr>
            <p:ph idx="1"/>
          </p:nvPr>
        </p:nvSpPr>
        <p:spPr/>
        <p:txBody>
          <a:bodyPr>
            <a:normAutofit/>
          </a:bodyPr>
          <a:lstStyle/>
          <a:p>
            <a:r>
              <a:rPr lang="it-IT" b="1" dirty="0" err="1"/>
              <a:t>Interest</a:t>
            </a:r>
            <a:r>
              <a:rPr lang="it-IT" b="1" dirty="0"/>
              <a:t> rate </a:t>
            </a:r>
            <a:r>
              <a:rPr lang="it-IT" b="1" dirty="0" err="1"/>
              <a:t>futures</a:t>
            </a:r>
            <a:r>
              <a:rPr lang="it-IT" b="1" dirty="0"/>
              <a:t> </a:t>
            </a:r>
            <a:endParaRPr lang="it-IT" dirty="0"/>
          </a:p>
          <a:p>
            <a:r>
              <a:rPr lang="it-IT" dirty="0"/>
              <a:t>Gli </a:t>
            </a:r>
            <a:r>
              <a:rPr lang="it-IT" i="1" dirty="0" err="1"/>
              <a:t>interest</a:t>
            </a:r>
            <a:r>
              <a:rPr lang="it-IT" i="1" dirty="0"/>
              <a:t> rate </a:t>
            </a:r>
            <a:r>
              <a:rPr lang="it-IT" i="1" dirty="0" err="1"/>
              <a:t>futures</a:t>
            </a:r>
            <a:r>
              <a:rPr lang="it-IT" dirty="0"/>
              <a:t> possono essere usati per la copertura dei rischi derivanti da variazioni nei tassi di interesse, che possono incidere negativamente sul valore di un </a:t>
            </a:r>
            <a:r>
              <a:rPr lang="it-IT" u="sng" dirty="0">
                <a:hlinkClick r:id="rId2" tooltip="Portafoglio"/>
              </a:rPr>
              <a:t>portafoglio</a:t>
            </a:r>
            <a:r>
              <a:rPr lang="it-IT" dirty="0"/>
              <a:t> di titoli a reddito fisso.</a:t>
            </a:r>
          </a:p>
          <a:p>
            <a:pPr marL="0" indent="0">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11</a:t>
            </a:fld>
            <a:endParaRPr lang="it-IT"/>
          </a:p>
        </p:txBody>
      </p:sp>
    </p:spTree>
    <p:extLst>
      <p:ext uri="{BB962C8B-B14F-4D97-AF65-F5344CB8AC3E}">
        <p14:creationId xmlns:p14="http://schemas.microsoft.com/office/powerpoint/2010/main" val="34820972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derivati</a:t>
            </a:r>
            <a:endParaRPr lang="it-IT" dirty="0"/>
          </a:p>
        </p:txBody>
      </p:sp>
      <p:sp>
        <p:nvSpPr>
          <p:cNvPr id="3" name="Segnaposto contenuto 2"/>
          <p:cNvSpPr>
            <a:spLocks noGrp="1"/>
          </p:cNvSpPr>
          <p:nvPr>
            <p:ph idx="1"/>
          </p:nvPr>
        </p:nvSpPr>
        <p:spPr/>
        <p:txBody>
          <a:bodyPr>
            <a:normAutofit fontScale="62500" lnSpcReduction="20000"/>
          </a:bodyPr>
          <a:lstStyle/>
          <a:p>
            <a:r>
              <a:rPr lang="it-IT" dirty="0"/>
              <a:t>Ad esempio, una banca che acquisti titoli di Stato appena emessi dal governo americano per 1.000.000 di dollari è esposta al rischio di un aumento dei tassi di interesse. I possessori dei titoli hanno infatti diritto a percepire interessi annuali in misura prefissata; in particolare, se un titolo di durata ventennale ha un valore nominale di 100 dollari e offre interessi del 5%, per venti anni il suo possessore incasserà ogni anno 5 dollari. Se i tassi di interesse di mercato non variano, il possessore potrà in ogni momento vendere il titolo al nominale, in quanto il nuovo acquirente lucrerà comunque il 5% di interessi ogni anno. Se però il tasso d'interesse di mercato aumenta al 7%, perché i 5 dollari annui garantiscano un tale rendimento il prezzo dei titoli deve calare a 71,4 dollari (71,4 x 0.07=5). Un aumento dei tassi di interesse comporta quindi una diminuzione del valore di mercato dei titoli, ovvero una perdita patrimoniale per la banca.</a:t>
            </a:r>
          </a:p>
          <a:p>
            <a:r>
              <a:rPr lang="it-IT" dirty="0"/>
              <a:t>La banca può tutelarsi vendendo dieci contratti </a:t>
            </a:r>
            <a:r>
              <a:rPr lang="it-IT" dirty="0" err="1"/>
              <a:t>futures</a:t>
            </a:r>
            <a:r>
              <a:rPr lang="it-IT" dirty="0"/>
              <a:t> da 100.000 dollari ciascuno (taglio standard), cioè, in sostanza, sottoscrivendo l'impegno a vendere a 1.000.000 di dollari (alla pari) i suoi titoli alla loro scadenza. È ovviamente necessario trovare un acquirente, quindi qualcuno a cui interessi difendersi dal rischio di una diminuzione dei tassi di interesse (o uno speculatore), ma la conclusione dell'operazione è facilitata dal fatto che si tratta di dieci contratti distinti, ciascuno di taglio standard.</a:t>
            </a:r>
          </a:p>
          <a:p>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12</a:t>
            </a:fld>
            <a:endParaRPr lang="it-IT"/>
          </a:p>
        </p:txBody>
      </p:sp>
    </p:spTree>
    <p:extLst>
      <p:ext uri="{BB962C8B-B14F-4D97-AF65-F5344CB8AC3E}">
        <p14:creationId xmlns:p14="http://schemas.microsoft.com/office/powerpoint/2010/main" val="29651461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derivati</a:t>
            </a:r>
            <a:endParaRPr lang="it-IT" dirty="0"/>
          </a:p>
        </p:txBody>
      </p:sp>
      <p:sp>
        <p:nvSpPr>
          <p:cNvPr id="3" name="Segnaposto contenuto 2"/>
          <p:cNvSpPr>
            <a:spLocks noGrp="1"/>
          </p:cNvSpPr>
          <p:nvPr>
            <p:ph idx="1"/>
          </p:nvPr>
        </p:nvSpPr>
        <p:spPr/>
        <p:txBody>
          <a:bodyPr>
            <a:normAutofit fontScale="77500" lnSpcReduction="20000"/>
          </a:bodyPr>
          <a:lstStyle/>
          <a:p>
            <a:r>
              <a:rPr lang="it-IT" dirty="0"/>
              <a:t>L'operazione, inoltre, non è conclusa direttamente con le controparti, ma con una struttura di intermediazione quale una </a:t>
            </a:r>
            <a:r>
              <a:rPr lang="it-IT" u="sng" dirty="0">
                <a:hlinkClick r:id="rId2" tooltip="Borsa valori"/>
              </a:rPr>
              <a:t>borsa</a:t>
            </a:r>
            <a:r>
              <a:rPr lang="it-IT" dirty="0"/>
              <a:t> (per i titoli del governo americano si tratta del </a:t>
            </a:r>
            <a:r>
              <a:rPr lang="it-IT" u="sng" dirty="0">
                <a:hlinkClick r:id="rId3" tooltip="Chicago Board of Trade"/>
              </a:rPr>
              <a:t>Chicago Board of </a:t>
            </a:r>
            <a:r>
              <a:rPr lang="it-IT" u="sng" dirty="0" err="1">
                <a:hlinkClick r:id="rId3" tooltip="Chicago Board of Trade"/>
              </a:rPr>
              <a:t>Trade</a:t>
            </a:r>
            <a:r>
              <a:rPr lang="it-IT" dirty="0"/>
              <a:t>).</a:t>
            </a:r>
          </a:p>
          <a:p>
            <a:r>
              <a:rPr lang="it-IT" dirty="0"/>
              <a:t>Acquirente e venditore di un contratti </a:t>
            </a:r>
            <a:r>
              <a:rPr lang="it-IT" i="1" dirty="0" err="1"/>
              <a:t>futures</a:t>
            </a:r>
            <a:r>
              <a:rPr lang="it-IT" dirty="0"/>
              <a:t> devono versare un deposito iniziale di garanzia, detto </a:t>
            </a:r>
            <a:r>
              <a:rPr lang="it-IT" i="1" dirty="0"/>
              <a:t>margine obbligatorio</a:t>
            </a:r>
            <a:r>
              <a:rPr lang="it-IT" dirty="0"/>
              <a:t>, pari a 2.000 dollari per ciascun contratto (il 2%). Inoltre, i contratti vengono sottoposti ogni giorno a valutazione secondo i valori di mercato (cosiddetto </a:t>
            </a:r>
            <a:r>
              <a:rPr lang="it-IT" i="1" u="sng" dirty="0" err="1">
                <a:hlinkClick r:id="rId4" tooltip="Mark to market"/>
              </a:rPr>
              <a:t>marking</a:t>
            </a:r>
            <a:r>
              <a:rPr lang="it-IT" i="1" u="sng" dirty="0">
                <a:hlinkClick r:id="rId4" tooltip="Mark to market"/>
              </a:rPr>
              <a:t> to market</a:t>
            </a:r>
            <a:r>
              <a:rPr lang="it-IT" dirty="0"/>
              <a:t>); un aumento del prezzo del sottostante comporta una potenziale perdita per chi si è impegnato a vendere, un potenziale guadagno per chi si è impegnato ad acquistare. Il potenziale guadagno aumenta il deposito di garanzia, la potenziale perdita lo fa diminuire; se tale diminuzione porta il deposito al di sotto del valore minimo obbligatorio (pari o poco inferiore al deposito iniziale), la parte che fronteggia la potenziale perdita deve versare denaro in misura tale da ripristinare il margine obbligatorio</a:t>
            </a:r>
            <a:r>
              <a:rPr lang="it-IT" dirty="0" smtClean="0"/>
              <a:t>.</a:t>
            </a:r>
            <a:r>
              <a:rPr lang="it-IT" u="sng" baseline="30000" dirty="0" smtClean="0"/>
              <a:t> </a:t>
            </a: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13</a:t>
            </a:fld>
            <a:endParaRPr lang="it-IT"/>
          </a:p>
        </p:txBody>
      </p:sp>
    </p:spTree>
    <p:extLst>
      <p:ext uri="{BB962C8B-B14F-4D97-AF65-F5344CB8AC3E}">
        <p14:creationId xmlns:p14="http://schemas.microsoft.com/office/powerpoint/2010/main" val="2353632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derivati</a:t>
            </a:r>
            <a:endParaRPr lang="it-IT" dirty="0"/>
          </a:p>
        </p:txBody>
      </p:sp>
      <p:sp>
        <p:nvSpPr>
          <p:cNvPr id="3" name="Segnaposto contenuto 2"/>
          <p:cNvSpPr>
            <a:spLocks noGrp="1"/>
          </p:cNvSpPr>
          <p:nvPr>
            <p:ph idx="1"/>
          </p:nvPr>
        </p:nvSpPr>
        <p:spPr/>
        <p:txBody>
          <a:bodyPr>
            <a:normAutofit fontScale="85000" lnSpcReduction="10000"/>
          </a:bodyPr>
          <a:lstStyle/>
          <a:p>
            <a:pPr marL="0" indent="0">
              <a:buNone/>
            </a:pPr>
            <a:r>
              <a:rPr lang="it-IT" dirty="0" err="1"/>
              <a:t>Currency</a:t>
            </a:r>
            <a:r>
              <a:rPr lang="it-IT" dirty="0"/>
              <a:t> </a:t>
            </a:r>
            <a:r>
              <a:rPr lang="it-IT" dirty="0" err="1"/>
              <a:t>futures</a:t>
            </a:r>
            <a:r>
              <a:rPr lang="it-IT" dirty="0"/>
              <a:t> </a:t>
            </a:r>
          </a:p>
          <a:p>
            <a:r>
              <a:rPr lang="it-IT" dirty="0"/>
              <a:t>Per intendere l'uso tipico dei </a:t>
            </a:r>
            <a:r>
              <a:rPr lang="it-IT" dirty="0" err="1"/>
              <a:t>currency</a:t>
            </a:r>
            <a:r>
              <a:rPr lang="it-IT" dirty="0"/>
              <a:t> </a:t>
            </a:r>
            <a:r>
              <a:rPr lang="it-IT" dirty="0" err="1"/>
              <a:t>futures</a:t>
            </a:r>
            <a:r>
              <a:rPr lang="it-IT" dirty="0"/>
              <a:t>, si può pensare a un'azienda americana che abbia venduto merci ad un'azienda tedesca concordando un pagamento di 1.000.000 di euro dopo due mesi. Trascorsi i due mesi l'azienda americana riceverà euro che potrebbero valere di meno a seguito di variazioni dei cambi e quindi, convertiti in dollari, comportare una perdita.</a:t>
            </a:r>
          </a:p>
          <a:p>
            <a:r>
              <a:rPr lang="it-IT" dirty="0"/>
              <a:t>Per tutelarsi da tale rischio, l'azienda americana può stipulare contratti </a:t>
            </a:r>
            <a:r>
              <a:rPr lang="it-IT" dirty="0" err="1"/>
              <a:t>futures</a:t>
            </a:r>
            <a:r>
              <a:rPr lang="it-IT" dirty="0"/>
              <a:t> che la obblighino a vendere (e contestualmente obblighino una o più controparti ad acquistare) 1.000.000 di euro a due mesi al tasso di cambio corrente. Potrebbe ad esempio stipulare contratti simili presso il Chicago Mercantile Exchange.</a:t>
            </a:r>
          </a:p>
          <a:p>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14</a:t>
            </a:fld>
            <a:endParaRPr lang="it-IT"/>
          </a:p>
        </p:txBody>
      </p:sp>
    </p:spTree>
    <p:extLst>
      <p:ext uri="{BB962C8B-B14F-4D97-AF65-F5344CB8AC3E}">
        <p14:creationId xmlns:p14="http://schemas.microsoft.com/office/powerpoint/2010/main" val="33333150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derivati</a:t>
            </a:r>
            <a:endParaRPr lang="it-IT" dirty="0"/>
          </a:p>
        </p:txBody>
      </p:sp>
      <p:sp>
        <p:nvSpPr>
          <p:cNvPr id="3" name="Segnaposto contenuto 2"/>
          <p:cNvSpPr>
            <a:spLocks noGrp="1"/>
          </p:cNvSpPr>
          <p:nvPr>
            <p:ph idx="1"/>
          </p:nvPr>
        </p:nvSpPr>
        <p:spPr/>
        <p:txBody>
          <a:bodyPr>
            <a:normAutofit fontScale="85000" lnSpcReduction="20000"/>
          </a:bodyPr>
          <a:lstStyle/>
          <a:p>
            <a:r>
              <a:rPr lang="it-IT" b="1" dirty="0"/>
              <a:t>Stock </a:t>
            </a:r>
            <a:r>
              <a:rPr lang="it-IT" b="1" dirty="0" err="1"/>
              <a:t>index</a:t>
            </a:r>
            <a:r>
              <a:rPr lang="it-IT" b="1" dirty="0"/>
              <a:t> </a:t>
            </a:r>
            <a:r>
              <a:rPr lang="it-IT" b="1" dirty="0" err="1"/>
              <a:t>futures</a:t>
            </a:r>
            <a:r>
              <a:rPr lang="it-IT" b="1" dirty="0"/>
              <a:t> </a:t>
            </a:r>
            <a:endParaRPr lang="it-IT" dirty="0"/>
          </a:p>
          <a:p>
            <a:r>
              <a:rPr lang="it-IT" dirty="0"/>
              <a:t>I gestori di </a:t>
            </a:r>
            <a:r>
              <a:rPr lang="it-IT" u="sng" dirty="0">
                <a:hlinkClick r:id="rId2" tooltip="Fondi comuni di investimento"/>
              </a:rPr>
              <a:t>fondi comuni di investimento</a:t>
            </a:r>
            <a:r>
              <a:rPr lang="it-IT" dirty="0"/>
              <a:t> o di </a:t>
            </a:r>
            <a:r>
              <a:rPr lang="it-IT" u="sng" dirty="0">
                <a:hlinkClick r:id="rId3" tooltip="Fondi pensione"/>
              </a:rPr>
              <a:t>fondi pensione</a:t>
            </a:r>
            <a:r>
              <a:rPr lang="it-IT" dirty="0"/>
              <a:t> e le </a:t>
            </a:r>
            <a:r>
              <a:rPr lang="it-IT" u="sng" dirty="0">
                <a:hlinkClick r:id="rId4" tooltip="Assicurazione"/>
              </a:rPr>
              <a:t>compagnie di assicurazione</a:t>
            </a:r>
            <a:r>
              <a:rPr lang="it-IT" dirty="0"/>
              <a:t> effettuano cospicui e articolati investimenti in </a:t>
            </a:r>
            <a:r>
              <a:rPr lang="it-IT" u="sng" dirty="0">
                <a:hlinkClick r:id="rId5" tooltip="Azione (finanza)"/>
              </a:rPr>
              <a:t>azioni</a:t>
            </a:r>
            <a:r>
              <a:rPr lang="it-IT" dirty="0"/>
              <a:t> e, pertanto, sono esposti al rischio di cadute generalizzate dei loro prezzi, ovvero di cadute degli </a:t>
            </a:r>
            <a:r>
              <a:rPr lang="it-IT" u="sng" dirty="0">
                <a:hlinkClick r:id="rId6" tooltip="Indice azionario"/>
              </a:rPr>
              <a:t>indici di borsa</a:t>
            </a:r>
            <a:r>
              <a:rPr lang="it-IT" dirty="0"/>
              <a:t> (cosiddetto rischio sistematico).</a:t>
            </a:r>
          </a:p>
          <a:p>
            <a:r>
              <a:rPr lang="it-IT" dirty="0"/>
              <a:t>I contratti </a:t>
            </a:r>
            <a:r>
              <a:rPr lang="it-IT" i="1" dirty="0"/>
              <a:t>stock </a:t>
            </a:r>
            <a:r>
              <a:rPr lang="it-IT" i="1" dirty="0" err="1"/>
              <a:t>index</a:t>
            </a:r>
            <a:r>
              <a:rPr lang="it-IT" i="1" dirty="0"/>
              <a:t> </a:t>
            </a:r>
            <a:r>
              <a:rPr lang="it-IT" i="1" dirty="0" err="1"/>
              <a:t>futures</a:t>
            </a:r>
            <a:r>
              <a:rPr lang="it-IT" dirty="0"/>
              <a:t>, che prevedono il trasferimento di somme in contanti, consentono di tutelarsi. Se un soggetto </a:t>
            </a:r>
            <a:r>
              <a:rPr lang="it-IT" i="1" dirty="0"/>
              <a:t>A</a:t>
            </a:r>
            <a:r>
              <a:rPr lang="it-IT" dirty="0"/>
              <a:t> vende un contratto di 250.000 dollari sull'indice </a:t>
            </a:r>
            <a:r>
              <a:rPr lang="it-IT" u="sng" dirty="0">
                <a:hlinkClick r:id="rId7" tooltip="S&amp;P 500"/>
              </a:rPr>
              <a:t>S&amp;P 500</a:t>
            </a:r>
            <a:r>
              <a:rPr lang="it-IT" dirty="0"/>
              <a:t> a una data scadenza, accetta di versare 250 dollari per ogni punto di quello che sarà l'indice alla scadenza; chi acquista accetta invece di versare 250 dollari per ogni punto dell'indice attuale. Ciò comporta che, se l'indice scende chi ha venduto guadagna (versa meno di quanto riceve), se l'indice sale guadagna chi ha acquistato.</a:t>
            </a:r>
            <a:r>
              <a:rPr lang="it-IT" u="sng" baseline="30000" dirty="0">
                <a:hlinkClick r:id="rId8"/>
              </a:rPr>
              <a:t>[11]</a:t>
            </a:r>
            <a:endParaRPr lang="it-IT" dirty="0"/>
          </a:p>
          <a:p>
            <a:pPr marL="0" indent="0">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15</a:t>
            </a:fld>
            <a:endParaRPr lang="it-IT"/>
          </a:p>
        </p:txBody>
      </p:sp>
    </p:spTree>
    <p:extLst>
      <p:ext uri="{BB962C8B-B14F-4D97-AF65-F5344CB8AC3E}">
        <p14:creationId xmlns:p14="http://schemas.microsoft.com/office/powerpoint/2010/main" val="40321797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derivati</a:t>
            </a:r>
            <a:endParaRPr lang="it-IT" dirty="0"/>
          </a:p>
        </p:txBody>
      </p:sp>
      <p:sp>
        <p:nvSpPr>
          <p:cNvPr id="3" name="Segnaposto contenuto 2"/>
          <p:cNvSpPr>
            <a:spLocks noGrp="1"/>
          </p:cNvSpPr>
          <p:nvPr>
            <p:ph idx="1"/>
          </p:nvPr>
        </p:nvSpPr>
        <p:spPr/>
        <p:txBody>
          <a:bodyPr>
            <a:normAutofit fontScale="92500" lnSpcReduction="20000"/>
          </a:bodyPr>
          <a:lstStyle/>
          <a:p>
            <a:r>
              <a:rPr lang="it-IT" dirty="0"/>
              <a:t>Si vede così che il possessore di un portafoglio ampio e variegato si copre dal rischio di una caduta generalizzata dei corsi di borsa vendendo stock </a:t>
            </a:r>
            <a:r>
              <a:rPr lang="it-IT" dirty="0" err="1"/>
              <a:t>index</a:t>
            </a:r>
            <a:r>
              <a:rPr lang="it-IT" dirty="0"/>
              <a:t> </a:t>
            </a:r>
            <a:r>
              <a:rPr lang="it-IT" dirty="0" err="1"/>
              <a:t>futures</a:t>
            </a:r>
            <a:r>
              <a:rPr lang="it-IT" dirty="0"/>
              <a:t>. Per intendere la convenienza ad acquistare, si può pensare a un soggetto che, convinto del rialzo di un indice tra tre mesi, non disponga di liquidità da investire nell'immediato; non può quindi acquistare titoli ora, ma può acquistare stock </a:t>
            </a:r>
            <a:r>
              <a:rPr lang="it-IT" dirty="0" err="1"/>
              <a:t>index</a:t>
            </a:r>
            <a:r>
              <a:rPr lang="it-IT" dirty="0"/>
              <a:t> </a:t>
            </a:r>
            <a:r>
              <a:rPr lang="it-IT" dirty="0" err="1"/>
              <a:t>futures</a:t>
            </a:r>
            <a:r>
              <a:rPr lang="it-IT" dirty="0"/>
              <a:t> in quanto, per farlo, deve versare solo il margine obbligatorio (analogamente a quanto avviene per gli </a:t>
            </a:r>
            <a:r>
              <a:rPr lang="it-IT" dirty="0" err="1"/>
              <a:t>interest</a:t>
            </a:r>
            <a:r>
              <a:rPr lang="it-IT" dirty="0"/>
              <a:t> rate </a:t>
            </a:r>
            <a:r>
              <a:rPr lang="it-IT" dirty="0" err="1"/>
              <a:t>futures</a:t>
            </a:r>
            <a:r>
              <a:rPr lang="it-IT" dirty="0"/>
              <a:t> e, in generale, per i contratti </a:t>
            </a:r>
            <a:r>
              <a:rPr lang="it-IT" dirty="0" err="1"/>
              <a:t>futures</a:t>
            </a:r>
            <a:r>
              <a:rPr lang="it-IT" dirty="0"/>
              <a:t>). Se l'indice di borsa salirà effettivamente, ciò gli consentirà di realizzare un guadagno analogo a quello che avrebbe realizzato se avesse </a:t>
            </a:r>
            <a:r>
              <a:rPr lang="it-IT" dirty="0" err="1"/>
              <a:t>pututo</a:t>
            </a:r>
            <a:r>
              <a:rPr lang="it-IT" dirty="0"/>
              <a:t> acquistare ora titoli e rivenderli dopo tre mesi.[12]</a:t>
            </a:r>
          </a:p>
          <a:p>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16</a:t>
            </a:fld>
            <a:endParaRPr lang="it-IT"/>
          </a:p>
        </p:txBody>
      </p:sp>
    </p:spTree>
    <p:extLst>
      <p:ext uri="{BB962C8B-B14F-4D97-AF65-F5344CB8AC3E}">
        <p14:creationId xmlns:p14="http://schemas.microsoft.com/office/powerpoint/2010/main" val="4055605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derivati</a:t>
            </a:r>
            <a:endParaRPr lang="it-IT" dirty="0"/>
          </a:p>
        </p:txBody>
      </p:sp>
      <p:sp>
        <p:nvSpPr>
          <p:cNvPr id="3" name="Segnaposto contenuto 2"/>
          <p:cNvSpPr>
            <a:spLocks noGrp="1"/>
          </p:cNvSpPr>
          <p:nvPr>
            <p:ph idx="1"/>
          </p:nvPr>
        </p:nvSpPr>
        <p:spPr/>
        <p:txBody>
          <a:bodyPr>
            <a:normAutofit fontScale="55000" lnSpcReduction="20000"/>
          </a:bodyPr>
          <a:lstStyle/>
          <a:p>
            <a:r>
              <a:rPr lang="it-IT" b="1" dirty="0"/>
              <a:t>Commodity </a:t>
            </a:r>
            <a:r>
              <a:rPr lang="it-IT" b="1" dirty="0" err="1"/>
              <a:t>futures</a:t>
            </a:r>
            <a:r>
              <a:rPr lang="it-IT" b="1" dirty="0"/>
              <a:t> </a:t>
            </a:r>
            <a:endParaRPr lang="it-IT" dirty="0"/>
          </a:p>
          <a:p>
            <a:r>
              <a:rPr lang="it-IT" dirty="0"/>
              <a:t>Si tratta di derivati che hanno come sottostante merci scambiate a livello mondiale, come il petrolio o il caffè. La loro meccanica è stata già illustrata nella sezione relativa alle </a:t>
            </a:r>
            <a:r>
              <a:rPr lang="it-IT" u="sng" dirty="0">
                <a:hlinkClick r:id="rId2" tooltip="Strumenti derivati"/>
              </a:rPr>
              <a:t>finalità</a:t>
            </a:r>
            <a:r>
              <a:rPr lang="it-IT" dirty="0"/>
              <a:t> dei derivati. Altri aspetti, quali il meccanismo dei margini, sono analoghi a quelli in uso per altri contratti </a:t>
            </a:r>
            <a:r>
              <a:rPr lang="it-IT" i="1" dirty="0" err="1"/>
              <a:t>futures</a:t>
            </a:r>
            <a:r>
              <a:rPr lang="it-IT" dirty="0"/>
              <a:t>.</a:t>
            </a:r>
          </a:p>
          <a:p>
            <a:r>
              <a:rPr lang="it-IT" b="1" dirty="0" err="1"/>
              <a:t>Forward</a:t>
            </a:r>
            <a:r>
              <a:rPr lang="it-IT" b="1" dirty="0"/>
              <a:t> Rate Agreement</a:t>
            </a:r>
            <a:endParaRPr lang="it-IT" dirty="0"/>
          </a:p>
          <a:p>
            <a:r>
              <a:rPr lang="it-IT" dirty="0"/>
              <a:t>Il </a:t>
            </a:r>
            <a:r>
              <a:rPr lang="it-IT" i="1" dirty="0" err="1"/>
              <a:t>forward</a:t>
            </a:r>
            <a:r>
              <a:rPr lang="it-IT" i="1" dirty="0"/>
              <a:t> rate </a:t>
            </a:r>
            <a:r>
              <a:rPr lang="it-IT" i="1" dirty="0" err="1"/>
              <a:t>agreement</a:t>
            </a:r>
            <a:r>
              <a:rPr lang="it-IT" dirty="0"/>
              <a:t>, detto anche brevemente FRA, è un contratto mediante il quale due soggetti si impegnano a scambiarsi un importo in denaro che viene determinato sulla base della differenza tra un tasso fisso concordato (</a:t>
            </a:r>
            <a:r>
              <a:rPr lang="it-IT" i="1" dirty="0" err="1"/>
              <a:t>contract</a:t>
            </a:r>
            <a:r>
              <a:rPr lang="it-IT" i="1" dirty="0"/>
              <a:t> rate</a:t>
            </a:r>
            <a:r>
              <a:rPr lang="it-IT" dirty="0"/>
              <a:t>) e un tasso di riferimento quale il </a:t>
            </a:r>
            <a:r>
              <a:rPr lang="it-IT" u="sng" dirty="0">
                <a:hlinkClick r:id="rId3" tooltip="LIBOR"/>
              </a:rPr>
              <a:t>LIBOR</a:t>
            </a:r>
            <a:r>
              <a:rPr lang="it-IT" dirty="0"/>
              <a:t>.</a:t>
            </a:r>
          </a:p>
          <a:p>
            <a:r>
              <a:rPr lang="it-IT" dirty="0"/>
              <a:t>Chi acquista un FRA si impegna a pagare un importo commisurato al tasso concordato, chi lo vende si impegna a pagare un importo commisurato al tasso di riferimento. Alla scadenza il regolamento avviene per differenza: se l'acquirente deve pagare 1000 e il venditore 1100, sarà il venditore a versare la differenza di 100 all'acquirente.</a:t>
            </a:r>
          </a:p>
          <a:p>
            <a:r>
              <a:rPr lang="it-IT" dirty="0"/>
              <a:t>L'acquirente potrebbe essere un soggetto che ha contratto un debito regolato a un tasso variabile; se questo tasso sale, l'acquirente del FRA riceve dalla controparte un importo analogo ai maggiori interessi che deve riconoscere al suo creditore. Il venditore potrebbe essere un soggetto che ha erogato crediti a un tasso variabile; se tale tasso scende, riceve dall'acquirente un importo analogo ai minori interessi che percepisce dal suo debitore.</a:t>
            </a:r>
            <a:r>
              <a:rPr lang="it-IT" u="sng" baseline="30000" dirty="0">
                <a:hlinkClick r:id="rId4"/>
              </a:rPr>
              <a:t>[13]</a:t>
            </a:r>
            <a:endParaRPr lang="it-IT" dirty="0"/>
          </a:p>
          <a:p>
            <a:pPr marL="0" indent="0">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17</a:t>
            </a:fld>
            <a:endParaRPr lang="it-IT"/>
          </a:p>
        </p:txBody>
      </p:sp>
    </p:spTree>
    <p:extLst>
      <p:ext uri="{BB962C8B-B14F-4D97-AF65-F5344CB8AC3E}">
        <p14:creationId xmlns:p14="http://schemas.microsoft.com/office/powerpoint/2010/main" val="2495825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derivati</a:t>
            </a:r>
            <a:endParaRPr lang="it-IT" dirty="0"/>
          </a:p>
        </p:txBody>
      </p:sp>
      <p:sp>
        <p:nvSpPr>
          <p:cNvPr id="3" name="Segnaposto contenuto 2"/>
          <p:cNvSpPr>
            <a:spLocks noGrp="1"/>
          </p:cNvSpPr>
          <p:nvPr>
            <p:ph idx="1"/>
          </p:nvPr>
        </p:nvSpPr>
        <p:spPr/>
        <p:txBody>
          <a:bodyPr/>
          <a:lstStyle/>
          <a:p>
            <a:r>
              <a:rPr lang="it-IT" b="1" dirty="0"/>
              <a:t>Swap </a:t>
            </a:r>
            <a:endParaRPr lang="it-IT" dirty="0"/>
          </a:p>
          <a:p>
            <a:r>
              <a:rPr lang="it-IT" dirty="0"/>
              <a:t>In generale i contratti </a:t>
            </a:r>
            <a:r>
              <a:rPr lang="it-IT" i="1" dirty="0"/>
              <a:t>swap</a:t>
            </a:r>
            <a:r>
              <a:rPr lang="it-IT" dirty="0"/>
              <a:t> impegnano i contraenti a scambiarsi flussi monetati futuri. I due tipi principali sono gli </a:t>
            </a:r>
            <a:r>
              <a:rPr lang="it-IT" i="1" dirty="0" err="1"/>
              <a:t>interest</a:t>
            </a:r>
            <a:r>
              <a:rPr lang="it-IT" i="1" dirty="0"/>
              <a:t> rate swap</a:t>
            </a:r>
            <a:r>
              <a:rPr lang="it-IT" dirty="0"/>
              <a:t> e i </a:t>
            </a:r>
            <a:r>
              <a:rPr lang="it-IT" i="1" dirty="0" err="1"/>
              <a:t>currency</a:t>
            </a:r>
            <a:r>
              <a:rPr lang="it-IT" i="1" dirty="0"/>
              <a:t> swap</a:t>
            </a:r>
            <a:r>
              <a:rPr lang="it-IT" dirty="0"/>
              <a:t>.</a:t>
            </a:r>
          </a:p>
          <a:p>
            <a:pPr marL="0" indent="0">
              <a:buNone/>
            </a:pPr>
            <a:endParaRPr lang="it-IT" dirty="0"/>
          </a:p>
          <a:p>
            <a:pPr marL="0" indent="0">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18</a:t>
            </a:fld>
            <a:endParaRPr lang="it-IT"/>
          </a:p>
        </p:txBody>
      </p:sp>
    </p:spTree>
    <p:extLst>
      <p:ext uri="{BB962C8B-B14F-4D97-AF65-F5344CB8AC3E}">
        <p14:creationId xmlns:p14="http://schemas.microsoft.com/office/powerpoint/2010/main" val="37061033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914400" y="304800"/>
            <a:ext cx="7542213" cy="1264024"/>
          </a:xfrm>
        </p:spPr>
        <p:txBody>
          <a:bodyPr/>
          <a:lstStyle/>
          <a:p>
            <a:r>
              <a:rPr lang="it-IT" sz="2400" dirty="0" smtClean="0"/>
              <a:t>CRISI FINANZIARIA 2008 E RUOLO DEI DERIVATI</a:t>
            </a:r>
            <a:endParaRPr lang="it-IT" sz="2400" dirty="0"/>
          </a:p>
        </p:txBody>
      </p:sp>
      <p:sp>
        <p:nvSpPr>
          <p:cNvPr id="3" name="Segnaposto contenuto 2"/>
          <p:cNvSpPr>
            <a:spLocks noGrp="1"/>
          </p:cNvSpPr>
          <p:nvPr>
            <p:ph idx="1"/>
          </p:nvPr>
        </p:nvSpPr>
        <p:spPr/>
        <p:txBody>
          <a:bodyPr>
            <a:normAutofit fontScale="92500" lnSpcReduction="20000"/>
          </a:bodyPr>
          <a:lstStyle/>
          <a:p>
            <a:pPr>
              <a:buNone/>
            </a:pPr>
            <a:r>
              <a:rPr lang="it-IT" b="1" dirty="0" smtClean="0"/>
              <a:t>Racconto breve della crisi</a:t>
            </a:r>
          </a:p>
          <a:p>
            <a:pPr>
              <a:buNone/>
            </a:pPr>
            <a:endParaRPr lang="it-IT" dirty="0" smtClean="0"/>
          </a:p>
          <a:p>
            <a:pPr>
              <a:buNone/>
            </a:pPr>
            <a:r>
              <a:rPr lang="it-IT" dirty="0" smtClean="0"/>
              <a:t>Originate </a:t>
            </a:r>
            <a:r>
              <a:rPr lang="it-IT" dirty="0" smtClean="0"/>
              <a:t>and </a:t>
            </a:r>
            <a:r>
              <a:rPr lang="it-IT" dirty="0" err="1" smtClean="0"/>
              <a:t>distribute</a:t>
            </a:r>
            <a:endParaRPr lang="it-IT" dirty="0" smtClean="0"/>
          </a:p>
          <a:p>
            <a:pPr>
              <a:buNone/>
            </a:pPr>
            <a:r>
              <a:rPr lang="it-IT" b="1" i="1" dirty="0" smtClean="0"/>
              <a:t>DERIVATI, CARTOLARIZZAZIONE E DISTRIBUZIONE DEI RISCHI</a:t>
            </a:r>
          </a:p>
          <a:p>
            <a:pPr>
              <a:buNone/>
            </a:pPr>
            <a:r>
              <a:rPr lang="it-IT" i="1" dirty="0" smtClean="0"/>
              <a:t>Fenomeno della cartolarizzazione dei rischi di credito (</a:t>
            </a:r>
            <a:r>
              <a:rPr lang="it-IT" b="1" i="1" u="sng" dirty="0" err="1" smtClean="0"/>
              <a:t>securitization</a:t>
            </a:r>
            <a:r>
              <a:rPr lang="it-IT" i="1" dirty="0" smtClean="0"/>
              <a:t>) assunti dalle banche </a:t>
            </a:r>
          </a:p>
          <a:p>
            <a:pPr>
              <a:buNone/>
            </a:pPr>
            <a:r>
              <a:rPr lang="it-IT" i="1" dirty="0" smtClean="0"/>
              <a:t>				e</a:t>
            </a:r>
          </a:p>
          <a:p>
            <a:pPr>
              <a:buNone/>
            </a:pPr>
            <a:r>
              <a:rPr lang="it-IT" i="1" dirty="0" smtClean="0"/>
              <a:t>redistribuzione dei titoli rappresentativi di quei rischi</a:t>
            </a:r>
            <a:endParaRPr lang="it-IT" i="1"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19</a:t>
            </a:fld>
            <a:endParaRPr lang="it-IT"/>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CRISI FINANZIARIA 2008 E RUOLO DEI DERIVATI</a:t>
            </a:r>
            <a:endParaRPr lang="it-IT" sz="2400" dirty="0"/>
          </a:p>
        </p:txBody>
      </p:sp>
      <p:sp>
        <p:nvSpPr>
          <p:cNvPr id="3" name="Segnaposto contenuto 2"/>
          <p:cNvSpPr>
            <a:spLocks noGrp="1"/>
          </p:cNvSpPr>
          <p:nvPr>
            <p:ph idx="1"/>
          </p:nvPr>
        </p:nvSpPr>
        <p:spPr/>
        <p:txBody>
          <a:bodyPr>
            <a:normAutofit fontScale="92500"/>
          </a:bodyPr>
          <a:lstStyle/>
          <a:p>
            <a:pPr>
              <a:buNone/>
            </a:pPr>
            <a:r>
              <a:rPr lang="it-IT" dirty="0" smtClean="0"/>
              <a:t>Pioniere: Bill </a:t>
            </a:r>
            <a:r>
              <a:rPr lang="it-IT" dirty="0" err="1" smtClean="0"/>
              <a:t>Demchack</a:t>
            </a:r>
            <a:r>
              <a:rPr lang="it-IT" dirty="0" smtClean="0"/>
              <a:t> (anni 80 alla </a:t>
            </a:r>
            <a:r>
              <a:rPr lang="it-IT" dirty="0" err="1" smtClean="0"/>
              <a:t>J.P.</a:t>
            </a:r>
            <a:r>
              <a:rPr lang="it-IT" dirty="0" smtClean="0"/>
              <a:t> Morgan)</a:t>
            </a:r>
          </a:p>
          <a:p>
            <a:pPr>
              <a:buNone/>
            </a:pPr>
            <a:r>
              <a:rPr lang="it-IT" dirty="0" smtClean="0"/>
              <a:t>Processo: </a:t>
            </a:r>
            <a:r>
              <a:rPr lang="it-IT" i="1" u="sng" dirty="0" smtClean="0"/>
              <a:t>combinazione delle tecniche di </a:t>
            </a:r>
            <a:r>
              <a:rPr lang="it-IT" i="1" u="sng" dirty="0" err="1" smtClean="0"/>
              <a:t>securitization</a:t>
            </a:r>
            <a:r>
              <a:rPr lang="it-IT" i="1" u="sng" dirty="0" smtClean="0"/>
              <a:t> con il  </a:t>
            </a:r>
            <a:r>
              <a:rPr lang="it-IT" i="1" u="sng" dirty="0" err="1" smtClean="0"/>
              <a:t>leverage</a:t>
            </a:r>
            <a:r>
              <a:rPr lang="it-IT" i="1" u="sng" dirty="0" smtClean="0"/>
              <a:t> sui derivati , per la polverizzazione dei rischi</a:t>
            </a:r>
          </a:p>
          <a:p>
            <a:pPr>
              <a:buNone/>
            </a:pPr>
            <a:r>
              <a:rPr lang="it-IT" i="1" u="sng" dirty="0" smtClean="0"/>
              <a:t>Tecnicamente:</a:t>
            </a:r>
            <a:endParaRPr lang="it-IT" b="1" i="1" u="sng" dirty="0" smtClean="0"/>
          </a:p>
          <a:p>
            <a:pPr>
              <a:buNone/>
            </a:pPr>
            <a:r>
              <a:rPr lang="it-IT" b="1" i="1" u="sng" dirty="0" smtClean="0"/>
              <a:t>La </a:t>
            </a:r>
            <a:r>
              <a:rPr lang="it-IT" b="1" i="1" u="sng" dirty="0" err="1" smtClean="0"/>
              <a:t>securitization</a:t>
            </a:r>
            <a:r>
              <a:rPr lang="it-IT" b="1" i="1" u="sng" dirty="0" smtClean="0"/>
              <a:t> trasforma un credito, o flussi di cassa futuri, in un titolo obbligazionario</a:t>
            </a:r>
          </a:p>
          <a:p>
            <a:pPr>
              <a:buNone/>
            </a:pPr>
            <a:r>
              <a:rPr lang="it-IT" dirty="0" smtClean="0"/>
              <a:t>Esempio: Banca </a:t>
            </a:r>
            <a:r>
              <a:rPr lang="it-IT" dirty="0" err="1" smtClean="0"/>
              <a:t>X</a:t>
            </a:r>
            <a:r>
              <a:rPr lang="it-IT" dirty="0" smtClean="0"/>
              <a:t> ha tra le sue attività prestiti immobiliari; la banca può </a:t>
            </a:r>
            <a:r>
              <a:rPr lang="it-IT" b="1" i="1" u="sng" dirty="0" err="1" smtClean="0"/>
              <a:t>cartolarizzarli</a:t>
            </a:r>
            <a:r>
              <a:rPr lang="it-IT" b="1" i="1" u="sng" dirty="0" smtClean="0"/>
              <a:t> </a:t>
            </a:r>
            <a:r>
              <a:rPr lang="it-IT" dirty="0" smtClean="0"/>
              <a:t>, cioè emettere titoli che hanno come garanzia quei mutui. </a:t>
            </a:r>
          </a:p>
          <a:p>
            <a:pPr>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20</a:t>
            </a:fld>
            <a:endParaRPr lang="it-IT"/>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CRISI FINANZIARIA 2008 E RUOLO DEI DERIVATI</a:t>
            </a:r>
            <a:endParaRPr lang="it-IT" sz="2400" dirty="0"/>
          </a:p>
        </p:txBody>
      </p:sp>
      <p:sp>
        <p:nvSpPr>
          <p:cNvPr id="3" name="Segnaposto contenuto 2"/>
          <p:cNvSpPr>
            <a:spLocks noGrp="1"/>
          </p:cNvSpPr>
          <p:nvPr>
            <p:ph idx="1"/>
          </p:nvPr>
        </p:nvSpPr>
        <p:spPr/>
        <p:txBody>
          <a:bodyPr/>
          <a:lstStyle/>
          <a:p>
            <a:pPr>
              <a:buNone/>
            </a:pPr>
            <a:r>
              <a:rPr lang="it-IT" dirty="0" smtClean="0"/>
              <a:t>Poi:</a:t>
            </a:r>
          </a:p>
          <a:p>
            <a:r>
              <a:rPr lang="it-IT" dirty="0" smtClean="0"/>
              <a:t>Titoli venduti a investitori privati o istituzionali</a:t>
            </a:r>
          </a:p>
          <a:p>
            <a:r>
              <a:rPr lang="it-IT" dirty="0" smtClean="0"/>
              <a:t>La banca rientra dei fondi prestati a </a:t>
            </a:r>
            <a:r>
              <a:rPr lang="it-IT" dirty="0" err="1" smtClean="0"/>
              <a:t>mututari</a:t>
            </a:r>
            <a:endParaRPr lang="it-IT" dirty="0" smtClean="0"/>
          </a:p>
          <a:p>
            <a:r>
              <a:rPr lang="it-IT" dirty="0" smtClean="0"/>
              <a:t>I fondi possono essere usati per espandere l’attività</a:t>
            </a:r>
          </a:p>
          <a:p>
            <a:r>
              <a:rPr lang="it-IT" dirty="0" smtClean="0"/>
              <a:t>Il rischio è passato agli investitori</a:t>
            </a:r>
          </a:p>
          <a:p>
            <a:r>
              <a:rPr lang="it-IT" dirty="0" smtClean="0"/>
              <a:t>Attività </a:t>
            </a:r>
            <a:r>
              <a:rPr lang="it-IT" dirty="0" err="1" smtClean="0"/>
              <a:t>cartolarizzate</a:t>
            </a:r>
            <a:r>
              <a:rPr lang="it-IT" dirty="0" smtClean="0"/>
              <a:t>: prestiti in sofferenza; mutui fondiari; prestiti su carta di credito; prestiti agli studenti  universitari, prestiti per acquisto auto.</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21</a:t>
            </a:fld>
            <a:endParaRPr lang="it-IT"/>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CRISI FINANZIARIA 2008 E RUOLO DEI DERIVATI</a:t>
            </a:r>
            <a:endParaRPr lang="it-IT" sz="2400" dirty="0"/>
          </a:p>
        </p:txBody>
      </p:sp>
      <p:sp>
        <p:nvSpPr>
          <p:cNvPr id="3" name="Segnaposto contenuto 2"/>
          <p:cNvSpPr>
            <a:spLocks noGrp="1"/>
          </p:cNvSpPr>
          <p:nvPr>
            <p:ph idx="1"/>
          </p:nvPr>
        </p:nvSpPr>
        <p:spPr/>
        <p:txBody>
          <a:bodyPr>
            <a:normAutofit fontScale="92500" lnSpcReduction="20000"/>
          </a:bodyPr>
          <a:lstStyle/>
          <a:p>
            <a:pPr>
              <a:buNone/>
            </a:pPr>
            <a:r>
              <a:rPr lang="it-IT" b="1" i="1" u="sng" dirty="0" smtClean="0"/>
              <a:t>Ma</a:t>
            </a:r>
          </a:p>
          <a:p>
            <a:pPr>
              <a:buNone/>
            </a:pPr>
            <a:r>
              <a:rPr lang="it-IT" i="1" dirty="0" smtClean="0"/>
              <a:t>Il rischio di credito “spacchettato” deve essere valutato da Agenzie di Rating</a:t>
            </a:r>
          </a:p>
          <a:p>
            <a:pPr>
              <a:buNone/>
            </a:pPr>
            <a:r>
              <a:rPr lang="it-IT" i="1" dirty="0" smtClean="0"/>
              <a:t>Vengono create fuori bilancio apposite società le </a:t>
            </a:r>
            <a:r>
              <a:rPr lang="it-IT" i="1" dirty="0" err="1" smtClean="0"/>
              <a:t>Special</a:t>
            </a:r>
            <a:r>
              <a:rPr lang="it-IT" i="1" dirty="0" smtClean="0"/>
              <a:t> </a:t>
            </a:r>
            <a:r>
              <a:rPr lang="it-IT" i="1" dirty="0" err="1" smtClean="0"/>
              <a:t>Purpose</a:t>
            </a:r>
            <a:r>
              <a:rPr lang="it-IT" i="1" dirty="0" smtClean="0"/>
              <a:t> </a:t>
            </a:r>
            <a:r>
              <a:rPr lang="it-IT" i="1" dirty="0" err="1" smtClean="0"/>
              <a:t>Vehicle</a:t>
            </a:r>
            <a:r>
              <a:rPr lang="it-IT" i="1" dirty="0" smtClean="0"/>
              <a:t> (SPV)</a:t>
            </a:r>
          </a:p>
          <a:p>
            <a:pPr>
              <a:buNone/>
            </a:pPr>
            <a:r>
              <a:rPr lang="it-IT" b="1" i="1" u="sng" dirty="0" smtClean="0"/>
              <a:t>LA CARTOLARIZZAZIONE EVIDENZIA IL PASSAGGIO DELLA BANCA DAL MODELLO</a:t>
            </a:r>
          </a:p>
          <a:p>
            <a:pPr>
              <a:buNone/>
            </a:pPr>
            <a:r>
              <a:rPr lang="it-IT" b="1" i="1" u="sng" dirty="0" smtClean="0"/>
              <a:t>ORIGINATE  TO HOLD</a:t>
            </a:r>
          </a:p>
          <a:p>
            <a:pPr>
              <a:buNone/>
            </a:pPr>
            <a:r>
              <a:rPr lang="it-IT" i="1" dirty="0" smtClean="0"/>
              <a:t>AL MODELLO</a:t>
            </a:r>
          </a:p>
          <a:p>
            <a:pPr>
              <a:buNone/>
            </a:pPr>
            <a:r>
              <a:rPr lang="it-IT" b="1" i="1" u="sng" dirty="0" smtClean="0"/>
              <a:t>ORIGINATE TO DISTRIBUTE (OTD)</a:t>
            </a: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22</a:t>
            </a:fld>
            <a:endParaRPr lang="it-IT"/>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CRISI FINANZIARIA 2008 E RUOLO DEI DERIVATI</a:t>
            </a:r>
            <a:endParaRPr lang="it-IT" sz="2400" dirty="0"/>
          </a:p>
        </p:txBody>
      </p:sp>
      <p:sp>
        <p:nvSpPr>
          <p:cNvPr id="3" name="Segnaposto contenuto 2"/>
          <p:cNvSpPr>
            <a:spLocks noGrp="1"/>
          </p:cNvSpPr>
          <p:nvPr>
            <p:ph idx="1"/>
          </p:nvPr>
        </p:nvSpPr>
        <p:spPr/>
        <p:txBody>
          <a:bodyPr/>
          <a:lstStyle/>
          <a:p>
            <a:pPr>
              <a:buNone/>
            </a:pPr>
            <a:r>
              <a:rPr lang="it-IT" b="1" i="1" u="sng" dirty="0" smtClean="0"/>
              <a:t>OTD</a:t>
            </a:r>
            <a:r>
              <a:rPr lang="it-IT" b="1" i="1" dirty="0" smtClean="0"/>
              <a:t>:</a:t>
            </a:r>
          </a:p>
          <a:p>
            <a:pPr>
              <a:buNone/>
            </a:pPr>
            <a:r>
              <a:rPr lang="it-IT" b="1" i="1" dirty="0" smtClean="0"/>
              <a:t>	tecnica operativa che consente la distribuzione del rischio su credito, con il trasferimento del rischio dalla banca originaria creditrice a terzi</a:t>
            </a:r>
            <a:endParaRPr lang="it-IT" b="1" i="1"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23</a:t>
            </a:fld>
            <a:endParaRPr lang="it-IT"/>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CRISI FINANZIARIA 2008 E RUOLO DEI DERIVATI</a:t>
            </a:r>
            <a:endParaRPr lang="it-IT" sz="2400" dirty="0"/>
          </a:p>
        </p:txBody>
      </p:sp>
      <p:sp>
        <p:nvSpPr>
          <p:cNvPr id="3" name="Segnaposto contenuto 2"/>
          <p:cNvSpPr>
            <a:spLocks noGrp="1"/>
          </p:cNvSpPr>
          <p:nvPr>
            <p:ph idx="1"/>
          </p:nvPr>
        </p:nvSpPr>
        <p:spPr/>
        <p:txBody>
          <a:bodyPr>
            <a:normAutofit fontScale="92500" lnSpcReduction="20000"/>
          </a:bodyPr>
          <a:lstStyle/>
          <a:p>
            <a:pPr>
              <a:buNone/>
            </a:pPr>
            <a:r>
              <a:rPr lang="it-IT" b="1" i="1" u="sng" dirty="0" smtClean="0"/>
              <a:t>TITOLI FRUTTO DELLA SECURITIZATION</a:t>
            </a:r>
          </a:p>
          <a:p>
            <a:pPr>
              <a:buNone/>
            </a:pPr>
            <a:r>
              <a:rPr lang="it-IT" i="1" dirty="0" smtClean="0"/>
              <a:t>Nel loro insieme:</a:t>
            </a:r>
          </a:p>
          <a:p>
            <a:pPr>
              <a:buNone/>
            </a:pPr>
            <a:r>
              <a:rPr lang="it-IT" b="1" i="1" dirty="0" smtClean="0"/>
              <a:t>ASSET BACKED SECURITIES (ABS)</a:t>
            </a:r>
          </a:p>
          <a:p>
            <a:pPr>
              <a:buNone/>
            </a:pPr>
            <a:r>
              <a:rPr lang="it-IT" i="1" dirty="0" smtClean="0"/>
              <a:t>distinguibili in:</a:t>
            </a:r>
          </a:p>
          <a:p>
            <a:pPr marL="457200" indent="-457200">
              <a:buAutoNum type="arabicPeriod"/>
            </a:pPr>
            <a:r>
              <a:rPr lang="it-IT" b="1" i="1" dirty="0" smtClean="0"/>
              <a:t>MORTGAGE BACKED SECURITIES (MBS)</a:t>
            </a:r>
            <a:r>
              <a:rPr lang="it-IT" i="1" dirty="0" smtClean="0"/>
              <a:t>, il cui collaterale è un mutuo ipotecario</a:t>
            </a:r>
          </a:p>
          <a:p>
            <a:pPr marL="457200" indent="-457200">
              <a:buAutoNum type="arabicPeriod"/>
            </a:pPr>
            <a:r>
              <a:rPr lang="it-IT" b="1" i="1" dirty="0" smtClean="0"/>
              <a:t>COLLATERALIZED DEBT OBLIGATIONS (CDO)</a:t>
            </a:r>
            <a:r>
              <a:rPr lang="it-IT" i="1" dirty="0" smtClean="0"/>
              <a:t>, , il cui collaterale è un portafoglio titoli;</a:t>
            </a:r>
          </a:p>
          <a:p>
            <a:pPr marL="457200" indent="-457200">
              <a:buAutoNum type="arabicPeriod"/>
            </a:pPr>
            <a:r>
              <a:rPr lang="it-IT" b="1" i="1" dirty="0" smtClean="0"/>
              <a:t>ALTRI</a:t>
            </a:r>
            <a:r>
              <a:rPr lang="it-IT" i="1" dirty="0" smtClean="0"/>
              <a:t>, , il cui collaterale è carta di credito; </a:t>
            </a:r>
            <a:r>
              <a:rPr lang="it-IT" i="1" dirty="0" err="1" smtClean="0"/>
              <a:t>students</a:t>
            </a:r>
            <a:r>
              <a:rPr lang="it-IT" i="1" dirty="0" smtClean="0"/>
              <a:t> </a:t>
            </a:r>
            <a:r>
              <a:rPr lang="it-IT" i="1" dirty="0" err="1" smtClean="0"/>
              <a:t>loans</a:t>
            </a:r>
            <a:r>
              <a:rPr lang="it-IT" i="1" dirty="0" smtClean="0"/>
              <a:t>, credito al consumo etc. </a:t>
            </a:r>
          </a:p>
          <a:p>
            <a:pPr marL="457200" indent="-457200">
              <a:buAutoNum type="arabicPeriod"/>
            </a:pPr>
            <a:endParaRPr lang="it-IT" i="1" dirty="0" smtClean="0"/>
          </a:p>
          <a:p>
            <a:pPr marL="457200" indent="-457200">
              <a:buAutoNum type="arabicPeriod"/>
            </a:pPr>
            <a:endParaRPr lang="it-IT" i="1"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24</a:t>
            </a:fld>
            <a:endParaRPr lang="it-IT"/>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CRISI FINANZIARIA 2008 E RUOLO DEI DERIVATI</a:t>
            </a:r>
            <a:endParaRPr lang="it-IT" sz="2400" dirty="0"/>
          </a:p>
        </p:txBody>
      </p:sp>
      <p:sp>
        <p:nvSpPr>
          <p:cNvPr id="3" name="Segnaposto contenuto 2"/>
          <p:cNvSpPr>
            <a:spLocks noGrp="1"/>
          </p:cNvSpPr>
          <p:nvPr>
            <p:ph idx="1"/>
          </p:nvPr>
        </p:nvSpPr>
        <p:spPr/>
        <p:txBody>
          <a:bodyPr>
            <a:normAutofit lnSpcReduction="10000"/>
          </a:bodyPr>
          <a:lstStyle/>
          <a:p>
            <a:pPr>
              <a:buNone/>
            </a:pPr>
            <a:r>
              <a:rPr lang="it-IT" b="1" i="1" u="sng" dirty="0" smtClean="0"/>
              <a:t>Procedure di SECURITIZATION:</a:t>
            </a:r>
          </a:p>
          <a:p>
            <a:pPr marL="457200" indent="-457200">
              <a:buAutoNum type="alphaLcPeriod"/>
            </a:pPr>
            <a:r>
              <a:rPr lang="it-IT" i="1" u="sng" dirty="0" smtClean="0">
                <a:effectLst>
                  <a:outerShdw blurRad="38100" dist="38100" dir="2700000" algn="tl">
                    <a:srgbClr val="000000">
                      <a:alpha val="43137"/>
                    </a:srgbClr>
                  </a:outerShdw>
                </a:effectLst>
              </a:rPr>
              <a:t>Procedura semplice: l’</a:t>
            </a:r>
            <a:r>
              <a:rPr lang="it-IT" i="1" u="sng" dirty="0" err="1" smtClean="0">
                <a:effectLst>
                  <a:outerShdw blurRad="38100" dist="38100" dir="2700000" algn="tl">
                    <a:srgbClr val="000000">
                      <a:alpha val="43137"/>
                    </a:srgbClr>
                  </a:outerShdw>
                </a:effectLst>
              </a:rPr>
              <a:t>originator</a:t>
            </a:r>
            <a:r>
              <a:rPr lang="it-IT" i="1" u="sng" dirty="0" smtClean="0">
                <a:effectLst>
                  <a:outerShdw blurRad="38100" dist="38100" dir="2700000" algn="tl">
                    <a:srgbClr val="000000">
                      <a:alpha val="43137"/>
                    </a:srgbClr>
                  </a:outerShdw>
                </a:effectLst>
              </a:rPr>
              <a:t> </a:t>
            </a:r>
            <a:r>
              <a:rPr lang="it-IT" i="1" dirty="0" err="1" smtClean="0">
                <a:effectLst>
                  <a:outerShdw blurRad="38100" dist="38100" dir="2700000" algn="tl">
                    <a:srgbClr val="000000">
                      <a:alpha val="43137"/>
                    </a:srgbClr>
                  </a:outerShdw>
                </a:effectLst>
              </a:rPr>
              <a:t>cartolarizza</a:t>
            </a:r>
            <a:r>
              <a:rPr lang="it-IT" i="1" dirty="0" smtClean="0">
                <a:effectLst>
                  <a:outerShdw blurRad="38100" dist="38100" dir="2700000" algn="tl">
                    <a:srgbClr val="000000">
                      <a:alpha val="43137"/>
                    </a:srgbClr>
                  </a:outerShdw>
                </a:effectLst>
              </a:rPr>
              <a:t> direttamente i propri mutui e colloca i titoli sul mercato dei capitali;</a:t>
            </a:r>
          </a:p>
          <a:p>
            <a:pPr marL="457200" indent="-457200">
              <a:buAutoNum type="alphaLcPeriod"/>
            </a:pPr>
            <a:r>
              <a:rPr lang="it-IT" i="1" u="sng" dirty="0" err="1" smtClean="0">
                <a:effectLst>
                  <a:outerShdw blurRad="38100" dist="38100" dir="2700000" algn="tl">
                    <a:srgbClr val="000000">
                      <a:alpha val="43137"/>
                    </a:srgbClr>
                  </a:outerShdw>
                </a:effectLst>
              </a:rPr>
              <a:t>Special</a:t>
            </a:r>
            <a:r>
              <a:rPr lang="it-IT" i="1" u="sng" dirty="0" smtClean="0">
                <a:effectLst>
                  <a:outerShdw blurRad="38100" dist="38100" dir="2700000" algn="tl">
                    <a:srgbClr val="000000">
                      <a:alpha val="43137"/>
                    </a:srgbClr>
                  </a:outerShdw>
                </a:effectLst>
              </a:rPr>
              <a:t> </a:t>
            </a:r>
            <a:r>
              <a:rPr lang="it-IT" i="1" u="sng" dirty="0" err="1" smtClean="0">
                <a:effectLst>
                  <a:outerShdw blurRad="38100" dist="38100" dir="2700000" algn="tl">
                    <a:srgbClr val="000000">
                      <a:alpha val="43137"/>
                    </a:srgbClr>
                  </a:outerShdw>
                </a:effectLst>
              </a:rPr>
              <a:t>Purpose</a:t>
            </a:r>
            <a:r>
              <a:rPr lang="it-IT" i="1" u="sng" dirty="0" smtClean="0">
                <a:effectLst>
                  <a:outerShdw blurRad="38100" dist="38100" dir="2700000" algn="tl">
                    <a:srgbClr val="000000">
                      <a:alpha val="43137"/>
                    </a:srgbClr>
                  </a:outerShdw>
                </a:effectLst>
              </a:rPr>
              <a:t> </a:t>
            </a:r>
            <a:r>
              <a:rPr lang="it-IT" i="1" u="sng" dirty="0" err="1" smtClean="0">
                <a:effectLst>
                  <a:outerShdw blurRad="38100" dist="38100" dir="2700000" algn="tl">
                    <a:srgbClr val="000000">
                      <a:alpha val="43137"/>
                    </a:srgbClr>
                  </a:outerShdw>
                </a:effectLst>
              </a:rPr>
              <a:t>Vehicle</a:t>
            </a:r>
            <a:r>
              <a:rPr lang="it-IT" i="1" u="sng" dirty="0" smtClean="0">
                <a:effectLst>
                  <a:outerShdw blurRad="38100" dist="38100" dir="2700000" algn="tl">
                    <a:srgbClr val="000000">
                      <a:alpha val="43137"/>
                    </a:srgbClr>
                  </a:outerShdw>
                </a:effectLst>
              </a:rPr>
              <a:t> (SPV) </a:t>
            </a:r>
            <a:r>
              <a:rPr lang="it-IT" i="1" dirty="0" smtClean="0"/>
              <a:t>:  creazione di una struttura giuridica dedicata cui vendere i mutui; la SPV </a:t>
            </a:r>
            <a:r>
              <a:rPr lang="it-IT" i="1" dirty="0" err="1" smtClean="0"/>
              <a:t>cartolarizza</a:t>
            </a:r>
            <a:r>
              <a:rPr lang="it-IT" i="1" dirty="0" smtClean="0"/>
              <a:t> e colloca</a:t>
            </a:r>
          </a:p>
          <a:p>
            <a:pPr marL="457200" indent="-457200">
              <a:buNone/>
            </a:pPr>
            <a:r>
              <a:rPr lang="it-IT" i="1" u="sng" dirty="0" smtClean="0">
                <a:effectLst>
                  <a:outerShdw blurRad="38100" dist="38100" dir="2700000" algn="tl">
                    <a:srgbClr val="000000">
                      <a:alpha val="43137"/>
                    </a:srgbClr>
                  </a:outerShdw>
                </a:effectLst>
              </a:rPr>
              <a:t>Per poter collocare i titoli ad altri operatori, che possono </a:t>
            </a:r>
            <a:r>
              <a:rPr lang="it-IT" i="1" u="sng" dirty="0" err="1" smtClean="0">
                <a:effectLst>
                  <a:outerShdw blurRad="38100" dist="38100" dir="2700000" algn="tl">
                    <a:srgbClr val="000000">
                      <a:alpha val="43137"/>
                    </a:srgbClr>
                  </a:outerShdw>
                </a:effectLst>
              </a:rPr>
              <a:t>cartolarizzare</a:t>
            </a:r>
            <a:r>
              <a:rPr lang="it-IT" i="1" u="sng" dirty="0" smtClean="0">
                <a:effectLst>
                  <a:outerShdw blurRad="38100" dist="38100" dir="2700000" algn="tl">
                    <a:srgbClr val="000000">
                      <a:alpha val="43137"/>
                    </a:srgbClr>
                  </a:outerShdw>
                </a:effectLst>
              </a:rPr>
              <a:t> i titoli </a:t>
            </a:r>
            <a:r>
              <a:rPr lang="it-IT" i="1" u="sng" dirty="0" err="1" smtClean="0">
                <a:effectLst>
                  <a:outerShdw blurRad="38100" dist="38100" dir="2700000" algn="tl">
                    <a:srgbClr val="000000">
                      <a:alpha val="43137"/>
                    </a:srgbClr>
                  </a:outerShdw>
                </a:effectLst>
              </a:rPr>
              <a:t>cartolarizzati</a:t>
            </a:r>
            <a:r>
              <a:rPr lang="it-IT" i="1" u="sng" dirty="0" smtClean="0">
                <a:effectLst>
                  <a:outerShdw blurRad="38100" dist="38100" dir="2700000" algn="tl">
                    <a:srgbClr val="000000">
                      <a:alpha val="43137"/>
                    </a:srgbClr>
                  </a:outerShdw>
                </a:effectLst>
              </a:rPr>
              <a:t> è necessaria la valutazione delle  Agenzie di Rating</a:t>
            </a: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25</a:t>
            </a:fld>
            <a:endParaRPr lang="it-IT"/>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CRISI FINANZIARIA 2008 E RUOLO DEI DERIVATI</a:t>
            </a:r>
            <a:endParaRPr lang="it-IT" sz="2400" dirty="0"/>
          </a:p>
        </p:txBody>
      </p:sp>
      <p:sp>
        <p:nvSpPr>
          <p:cNvPr id="3" name="Segnaposto contenuto 2"/>
          <p:cNvSpPr>
            <a:spLocks noGrp="1"/>
          </p:cNvSpPr>
          <p:nvPr>
            <p:ph idx="1"/>
          </p:nvPr>
        </p:nvSpPr>
        <p:spPr/>
        <p:txBody>
          <a:bodyPr/>
          <a:lstStyle/>
          <a:p>
            <a:pPr>
              <a:buNone/>
            </a:pPr>
            <a:r>
              <a:rPr lang="it-IT" dirty="0" smtClean="0"/>
              <a:t>Ma </a:t>
            </a:r>
          </a:p>
          <a:p>
            <a:r>
              <a:rPr lang="it-IT" dirty="0" smtClean="0"/>
              <a:t>AR valuta il prenditore del mutuo, non i mutui in quanto tale;</a:t>
            </a:r>
          </a:p>
          <a:p>
            <a:r>
              <a:rPr lang="it-IT" dirty="0" smtClean="0"/>
              <a:t>Business del rating della finanza strutturata: commissioni doppie rispetto ai titoli ordinari;</a:t>
            </a:r>
          </a:p>
          <a:p>
            <a:endParaRPr lang="it-IT" dirty="0" smtClean="0"/>
          </a:p>
          <a:p>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26</a:t>
            </a:fld>
            <a:endParaRPr lang="it-IT"/>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CRISI FINANZIARIA 2008 E RUOLO DEI DERIVATI</a:t>
            </a:r>
            <a:endParaRPr lang="it-IT" sz="2400" dirty="0"/>
          </a:p>
        </p:txBody>
      </p:sp>
      <p:sp>
        <p:nvSpPr>
          <p:cNvPr id="3" name="Segnaposto contenuto 2"/>
          <p:cNvSpPr>
            <a:spLocks noGrp="1"/>
          </p:cNvSpPr>
          <p:nvPr>
            <p:ph idx="1"/>
          </p:nvPr>
        </p:nvSpPr>
        <p:spPr/>
        <p:txBody>
          <a:bodyPr>
            <a:normAutofit fontScale="92500" lnSpcReduction="10000"/>
          </a:bodyPr>
          <a:lstStyle/>
          <a:p>
            <a:pPr>
              <a:buNone/>
            </a:pPr>
            <a:r>
              <a:rPr lang="it-IT" dirty="0" smtClean="0"/>
              <a:t>GLI ATTORI </a:t>
            </a:r>
            <a:r>
              <a:rPr lang="it-IT" i="1" dirty="0" smtClean="0"/>
              <a:t>del meccanismo di propagazione del credito e della formazione e detenzione di derivati tossici:</a:t>
            </a:r>
          </a:p>
          <a:p>
            <a:pPr>
              <a:buNone/>
            </a:pPr>
            <a:r>
              <a:rPr lang="it-IT" b="1" i="1" dirty="0" smtClean="0"/>
              <a:t>SHADOW </a:t>
            </a:r>
            <a:r>
              <a:rPr lang="it-IT" b="1" i="1" dirty="0" err="1" smtClean="0"/>
              <a:t>BANKS</a:t>
            </a:r>
            <a:r>
              <a:rPr lang="it-IT" i="1" dirty="0" err="1" smtClean="0"/>
              <a:t>:</a:t>
            </a:r>
            <a:r>
              <a:rPr lang="it-IT" dirty="0" err="1" smtClean="0"/>
              <a:t>Il</a:t>
            </a:r>
            <a:r>
              <a:rPr lang="it-IT" dirty="0" smtClean="0"/>
              <a:t> </a:t>
            </a:r>
            <a:r>
              <a:rPr lang="it-IT" b="1" dirty="0" smtClean="0"/>
              <a:t>Sistema </a:t>
            </a:r>
            <a:r>
              <a:rPr lang="it-IT" b="1" dirty="0" smtClean="0"/>
              <a:t>bancario ombra </a:t>
            </a:r>
            <a:r>
              <a:rPr lang="it-IT" b="1" i="1" dirty="0" smtClean="0"/>
              <a:t>è </a:t>
            </a:r>
            <a:r>
              <a:rPr lang="it-IT" b="1" i="1" dirty="0" smtClean="0"/>
              <a:t>l'insieme di intermediari finanziari non bancari che fornisce servizi simili alle banche commerciali tradizionali. Comprende </a:t>
            </a:r>
            <a:r>
              <a:rPr lang="it-IT" b="1" i="1" dirty="0" smtClean="0">
                <a:hlinkClick r:id="rId2"/>
              </a:rPr>
              <a:t>fondi speculativi, fondi del mercato monetario e </a:t>
            </a:r>
            <a:r>
              <a:rPr lang="it-IT" b="1" i="1" dirty="0" smtClean="0">
                <a:hlinkClick r:id="rId3"/>
              </a:rPr>
              <a:t>veicoli di investimento strutturato </a:t>
            </a:r>
            <a:r>
              <a:rPr lang="it-IT" b="1" i="1" u="sng" dirty="0" smtClean="0">
                <a:solidFill>
                  <a:srgbClr val="FF0000"/>
                </a:solidFill>
                <a:hlinkClick r:id="rId3"/>
              </a:rPr>
              <a:t>(</a:t>
            </a:r>
            <a:r>
              <a:rPr lang="it-IT" b="1" i="1" u="sng" dirty="0" smtClean="0">
                <a:solidFill>
                  <a:srgbClr val="FF0000"/>
                </a:solidFill>
              </a:rPr>
              <a:t>SIV). Le attività </a:t>
            </a:r>
            <a:r>
              <a:rPr lang="it-IT" b="1" i="1" u="sng" dirty="0" smtClean="0">
                <a:solidFill>
                  <a:srgbClr val="FF0000"/>
                </a:solidFill>
              </a:rPr>
              <a:t>centrali delle banche di investimento sono soggette a regolazioni e controlli dalle banche centrali e altre istituzioni governative, ma è stata una pratica comune per queste banche effettuare transazioni in modo che non sia presente nei fogli di bilancio convenzionale e così non sono visibili ai </a:t>
            </a:r>
            <a:r>
              <a:rPr lang="it-IT" b="1" i="1" u="sng" dirty="0" smtClean="0">
                <a:solidFill>
                  <a:srgbClr val="FF0000"/>
                </a:solidFill>
              </a:rPr>
              <a:t>comuni investitori.</a:t>
            </a:r>
            <a:endParaRPr lang="it-IT" i="1" u="sng" dirty="0" smtClean="0">
              <a:solidFill>
                <a:srgbClr val="FF0000"/>
              </a:solidFill>
            </a:endParaRPr>
          </a:p>
          <a:p>
            <a:pPr>
              <a:buNone/>
            </a:pPr>
            <a:endParaRPr lang="it-IT" i="1" dirty="0" smtClean="0"/>
          </a:p>
          <a:p>
            <a:pPr>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27</a:t>
            </a:fld>
            <a:endParaRPr lang="it-IT"/>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CRISI FINANZIARIA 2008 E RUOLO DEI DERIVATI</a:t>
            </a:r>
            <a:endParaRPr lang="it-IT" sz="2400" dirty="0"/>
          </a:p>
        </p:txBody>
      </p:sp>
      <p:sp>
        <p:nvSpPr>
          <p:cNvPr id="3" name="Segnaposto contenuto 2"/>
          <p:cNvSpPr>
            <a:spLocks noGrp="1"/>
          </p:cNvSpPr>
          <p:nvPr>
            <p:ph idx="1"/>
          </p:nvPr>
        </p:nvSpPr>
        <p:spPr/>
        <p:txBody>
          <a:bodyPr>
            <a:normAutofit fontScale="85000" lnSpcReduction="20000"/>
          </a:bodyPr>
          <a:lstStyle/>
          <a:p>
            <a:r>
              <a:rPr lang="it-IT" dirty="0" err="1" smtClean="0"/>
              <a:t>Characteristics</a:t>
            </a:r>
            <a:r>
              <a:rPr lang="it-IT" dirty="0" smtClean="0"/>
              <a:t> </a:t>
            </a:r>
            <a:r>
              <a:rPr lang="it-IT" dirty="0" err="1" smtClean="0"/>
              <a:t>of</a:t>
            </a:r>
            <a:r>
              <a:rPr lang="it-IT" dirty="0" smtClean="0"/>
              <a:t> </a:t>
            </a:r>
            <a:r>
              <a:rPr lang="it-IT" dirty="0" err="1" smtClean="0"/>
              <a:t>shadow</a:t>
            </a:r>
            <a:r>
              <a:rPr lang="it-IT" dirty="0" smtClean="0"/>
              <a:t> banking</a:t>
            </a:r>
          </a:p>
          <a:p>
            <a:r>
              <a:rPr lang="it-IT" dirty="0" err="1" smtClean="0"/>
              <a:t>Despite</a:t>
            </a:r>
            <a:r>
              <a:rPr lang="it-IT" dirty="0" smtClean="0"/>
              <a:t> the </a:t>
            </a:r>
            <a:r>
              <a:rPr lang="it-IT" dirty="0" err="1" smtClean="0"/>
              <a:t>multiplicity</a:t>
            </a:r>
            <a:r>
              <a:rPr lang="it-IT" dirty="0" smtClean="0"/>
              <a:t> of </a:t>
            </a:r>
            <a:r>
              <a:rPr lang="it-IT" dirty="0" err="1" smtClean="0"/>
              <a:t>views</a:t>
            </a:r>
            <a:r>
              <a:rPr lang="it-IT" dirty="0" smtClean="0"/>
              <a:t>, </a:t>
            </a:r>
            <a:r>
              <a:rPr lang="it-IT" dirty="0" err="1" smtClean="0"/>
              <a:t>there</a:t>
            </a:r>
            <a:r>
              <a:rPr lang="it-IT" dirty="0" smtClean="0"/>
              <a:t> </a:t>
            </a:r>
            <a:r>
              <a:rPr lang="it-IT" dirty="0" err="1" smtClean="0"/>
              <a:t>is</a:t>
            </a:r>
            <a:r>
              <a:rPr lang="it-IT" dirty="0" smtClean="0"/>
              <a:t> a general agreement on </a:t>
            </a:r>
            <a:r>
              <a:rPr lang="it-IT" dirty="0" err="1" smtClean="0"/>
              <a:t>shadow</a:t>
            </a:r>
            <a:r>
              <a:rPr lang="it-IT" dirty="0" smtClean="0"/>
              <a:t> banking </a:t>
            </a:r>
            <a:r>
              <a:rPr lang="it-IT" dirty="0" err="1" smtClean="0"/>
              <a:t>characteristics</a:t>
            </a:r>
            <a:r>
              <a:rPr lang="it-IT" dirty="0" smtClean="0"/>
              <a:t>: </a:t>
            </a:r>
            <a:endParaRPr lang="it-IT" dirty="0" smtClean="0"/>
          </a:p>
          <a:p>
            <a:r>
              <a:rPr lang="it-IT" dirty="0" smtClean="0"/>
              <a:t>Credit </a:t>
            </a:r>
            <a:r>
              <a:rPr lang="it-IT" dirty="0" err="1" smtClean="0"/>
              <a:t>intermediation</a:t>
            </a:r>
            <a:r>
              <a:rPr lang="it-IT" dirty="0" smtClean="0"/>
              <a:t>, </a:t>
            </a:r>
            <a:r>
              <a:rPr lang="it-IT" dirty="0" err="1" smtClean="0"/>
              <a:t>raising</a:t>
            </a:r>
            <a:r>
              <a:rPr lang="it-IT" dirty="0" smtClean="0"/>
              <a:t> short-</a:t>
            </a:r>
            <a:r>
              <a:rPr lang="it-IT" dirty="0" err="1" smtClean="0"/>
              <a:t>term</a:t>
            </a:r>
            <a:r>
              <a:rPr lang="it-IT" dirty="0" smtClean="0"/>
              <a:t> funds from</a:t>
            </a:r>
          </a:p>
          <a:p>
            <a:r>
              <a:rPr lang="it-IT" dirty="0" err="1" smtClean="0"/>
              <a:t>financial</a:t>
            </a:r>
            <a:r>
              <a:rPr lang="it-IT" dirty="0" smtClean="0"/>
              <a:t> </a:t>
            </a:r>
            <a:r>
              <a:rPr lang="it-IT" dirty="0" err="1" smtClean="0"/>
              <a:t>markets</a:t>
            </a:r>
            <a:r>
              <a:rPr lang="it-IT" dirty="0" smtClean="0"/>
              <a:t> </a:t>
            </a:r>
            <a:r>
              <a:rPr lang="it-IT" dirty="0" err="1" smtClean="0"/>
              <a:t>to</a:t>
            </a:r>
            <a:r>
              <a:rPr lang="it-IT" dirty="0" smtClean="0"/>
              <a:t> </a:t>
            </a:r>
            <a:r>
              <a:rPr lang="it-IT" dirty="0" err="1" smtClean="0"/>
              <a:t>deploy</a:t>
            </a:r>
            <a:r>
              <a:rPr lang="it-IT" dirty="0" smtClean="0"/>
              <a:t> </a:t>
            </a:r>
            <a:r>
              <a:rPr lang="it-IT" dirty="0" err="1" smtClean="0"/>
              <a:t>elsewhere</a:t>
            </a:r>
            <a:r>
              <a:rPr lang="it-IT" dirty="0" smtClean="0"/>
              <a:t>, </a:t>
            </a:r>
            <a:r>
              <a:rPr lang="it-IT" dirty="0" err="1" smtClean="0"/>
              <a:t>including</a:t>
            </a:r>
            <a:r>
              <a:rPr lang="it-IT" dirty="0" smtClean="0"/>
              <a:t> </a:t>
            </a:r>
            <a:r>
              <a:rPr lang="it-IT" dirty="0" err="1" smtClean="0"/>
              <a:t>maturity</a:t>
            </a:r>
            <a:r>
              <a:rPr lang="it-IT" dirty="0" smtClean="0"/>
              <a:t> and/or </a:t>
            </a:r>
            <a:r>
              <a:rPr lang="it-IT" dirty="0" err="1" smtClean="0"/>
              <a:t>liquidity</a:t>
            </a:r>
            <a:r>
              <a:rPr lang="it-IT" dirty="0" smtClean="0"/>
              <a:t> </a:t>
            </a:r>
            <a:r>
              <a:rPr lang="it-IT" dirty="0" err="1" smtClean="0"/>
              <a:t>transformation</a:t>
            </a:r>
            <a:r>
              <a:rPr lang="it-IT" dirty="0" smtClean="0"/>
              <a:t>. </a:t>
            </a:r>
            <a:r>
              <a:rPr lang="it-IT" dirty="0" err="1" smtClean="0"/>
              <a:t>Shadow</a:t>
            </a:r>
            <a:r>
              <a:rPr lang="it-IT" dirty="0" smtClean="0"/>
              <a:t> banking </a:t>
            </a:r>
            <a:r>
              <a:rPr lang="it-IT" dirty="0" err="1" smtClean="0"/>
              <a:t>relies</a:t>
            </a:r>
            <a:r>
              <a:rPr lang="it-IT" dirty="0" smtClean="0"/>
              <a:t> on </a:t>
            </a:r>
            <a:r>
              <a:rPr lang="it-IT" dirty="0" err="1" smtClean="0"/>
              <a:t>financial</a:t>
            </a:r>
            <a:r>
              <a:rPr lang="it-IT" dirty="0" smtClean="0"/>
              <a:t> </a:t>
            </a:r>
            <a:r>
              <a:rPr lang="it-IT" dirty="0" err="1" smtClean="0"/>
              <a:t>markets</a:t>
            </a:r>
            <a:r>
              <a:rPr lang="it-IT" dirty="0" smtClean="0"/>
              <a:t>, </a:t>
            </a:r>
            <a:r>
              <a:rPr lang="it-IT" dirty="0" err="1" smtClean="0"/>
              <a:t>not</a:t>
            </a:r>
            <a:r>
              <a:rPr lang="it-IT" dirty="0" smtClean="0"/>
              <a:t> </a:t>
            </a:r>
            <a:r>
              <a:rPr lang="it-IT" dirty="0" err="1" smtClean="0"/>
              <a:t>bank</a:t>
            </a:r>
            <a:r>
              <a:rPr lang="it-IT" dirty="0" smtClean="0"/>
              <a:t> </a:t>
            </a:r>
            <a:r>
              <a:rPr lang="it-IT" dirty="0" err="1" smtClean="0"/>
              <a:t>deposits</a:t>
            </a:r>
            <a:r>
              <a:rPr lang="it-IT" dirty="0" smtClean="0"/>
              <a:t>, </a:t>
            </a:r>
            <a:r>
              <a:rPr lang="it-IT" dirty="0" err="1" smtClean="0"/>
              <a:t>as</a:t>
            </a:r>
            <a:r>
              <a:rPr lang="it-IT" dirty="0" smtClean="0"/>
              <a:t> the source </a:t>
            </a:r>
            <a:r>
              <a:rPr lang="it-IT" dirty="0" err="1" smtClean="0"/>
              <a:t>of</a:t>
            </a:r>
            <a:r>
              <a:rPr lang="it-IT" dirty="0" smtClean="0"/>
              <a:t> </a:t>
            </a:r>
            <a:r>
              <a:rPr lang="it-IT" dirty="0" err="1" smtClean="0"/>
              <a:t>funds</a:t>
            </a:r>
            <a:r>
              <a:rPr lang="it-IT" dirty="0" smtClean="0"/>
              <a:t>.</a:t>
            </a:r>
          </a:p>
          <a:p>
            <a:r>
              <a:rPr lang="it-IT" dirty="0" smtClean="0"/>
              <a:t>Funds </a:t>
            </a:r>
            <a:r>
              <a:rPr lang="it-IT" dirty="0" err="1" smtClean="0"/>
              <a:t>raised</a:t>
            </a:r>
            <a:r>
              <a:rPr lang="it-IT" dirty="0" smtClean="0"/>
              <a:t> are </a:t>
            </a:r>
            <a:r>
              <a:rPr lang="it-IT" dirty="0" err="1" smtClean="0"/>
              <a:t>not</a:t>
            </a:r>
            <a:r>
              <a:rPr lang="it-IT" dirty="0" smtClean="0"/>
              <a:t> </a:t>
            </a:r>
            <a:r>
              <a:rPr lang="it-IT" dirty="0" err="1" smtClean="0"/>
              <a:t>guaranteed</a:t>
            </a:r>
            <a:r>
              <a:rPr lang="it-IT" dirty="0" smtClean="0"/>
              <a:t>, in </a:t>
            </a:r>
            <a:r>
              <a:rPr lang="it-IT" dirty="0" err="1" smtClean="0"/>
              <a:t>that</a:t>
            </a:r>
            <a:r>
              <a:rPr lang="it-IT" dirty="0" smtClean="0"/>
              <a:t> </a:t>
            </a:r>
            <a:r>
              <a:rPr lang="it-IT" dirty="0" err="1" smtClean="0"/>
              <a:t>there</a:t>
            </a:r>
            <a:r>
              <a:rPr lang="it-IT" dirty="0" smtClean="0"/>
              <a:t> </a:t>
            </a:r>
            <a:r>
              <a:rPr lang="it-IT" dirty="0" err="1" smtClean="0"/>
              <a:t>is</a:t>
            </a:r>
            <a:r>
              <a:rPr lang="it-IT" dirty="0" smtClean="0"/>
              <a:t> no </a:t>
            </a:r>
            <a:r>
              <a:rPr lang="it-IT" dirty="0" err="1" smtClean="0"/>
              <a:t>explicit</a:t>
            </a:r>
            <a:r>
              <a:rPr lang="it-IT" dirty="0" smtClean="0"/>
              <a:t> </a:t>
            </a:r>
            <a:r>
              <a:rPr lang="it-IT" dirty="0" err="1" smtClean="0"/>
              <a:t>government</a:t>
            </a:r>
            <a:r>
              <a:rPr lang="it-IT" dirty="0" smtClean="0"/>
              <a:t> </a:t>
            </a:r>
            <a:r>
              <a:rPr lang="it-IT" dirty="0" err="1" smtClean="0"/>
              <a:t>insurance</a:t>
            </a:r>
            <a:r>
              <a:rPr lang="it-IT" dirty="0" smtClean="0"/>
              <a:t> for </a:t>
            </a:r>
            <a:r>
              <a:rPr lang="it-IT" dirty="0" err="1" smtClean="0"/>
              <a:t>their</a:t>
            </a:r>
            <a:r>
              <a:rPr lang="it-IT" dirty="0" smtClean="0"/>
              <a:t> </a:t>
            </a:r>
            <a:r>
              <a:rPr lang="it-IT" dirty="0" err="1" smtClean="0"/>
              <a:t>safe</a:t>
            </a:r>
            <a:r>
              <a:rPr lang="it-IT" dirty="0" smtClean="0"/>
              <a:t> </a:t>
            </a:r>
            <a:r>
              <a:rPr lang="it-IT" dirty="0" err="1" smtClean="0"/>
              <a:t>return</a:t>
            </a:r>
            <a:r>
              <a:rPr lang="it-IT" dirty="0" smtClean="0"/>
              <a:t> to </a:t>
            </a:r>
            <a:r>
              <a:rPr lang="it-IT" dirty="0" err="1" smtClean="0"/>
              <a:t>investors</a:t>
            </a:r>
            <a:r>
              <a:rPr lang="it-IT" dirty="0" smtClean="0"/>
              <a:t> in the </a:t>
            </a:r>
            <a:r>
              <a:rPr lang="it-IT" dirty="0" err="1" smtClean="0"/>
              <a:t>event</a:t>
            </a:r>
            <a:r>
              <a:rPr lang="it-IT" dirty="0" smtClean="0"/>
              <a:t> of an </a:t>
            </a:r>
            <a:r>
              <a:rPr lang="it-IT" dirty="0" err="1" smtClean="0"/>
              <a:t>organizational</a:t>
            </a:r>
            <a:r>
              <a:rPr lang="it-IT" dirty="0" smtClean="0"/>
              <a:t>/</a:t>
            </a:r>
            <a:r>
              <a:rPr lang="it-IT" dirty="0" err="1" smtClean="0"/>
              <a:t>asset</a:t>
            </a:r>
            <a:r>
              <a:rPr lang="it-IT" dirty="0" smtClean="0"/>
              <a:t> </a:t>
            </a:r>
            <a:r>
              <a:rPr lang="it-IT" dirty="0" err="1" smtClean="0"/>
              <a:t>value</a:t>
            </a:r>
            <a:r>
              <a:rPr lang="it-IT" dirty="0" smtClean="0"/>
              <a:t>/ </a:t>
            </a:r>
            <a:r>
              <a:rPr lang="it-IT" dirty="0" err="1" smtClean="0"/>
              <a:t>entity</a:t>
            </a:r>
            <a:r>
              <a:rPr lang="it-IT" dirty="0" smtClean="0"/>
              <a:t> </a:t>
            </a:r>
            <a:r>
              <a:rPr lang="it-IT" dirty="0" err="1" smtClean="0"/>
              <a:t>failure</a:t>
            </a:r>
            <a:r>
              <a:rPr lang="it-IT" dirty="0" smtClean="0"/>
              <a:t>.</a:t>
            </a:r>
          </a:p>
          <a:p>
            <a:r>
              <a:rPr lang="it-IT" dirty="0" smtClean="0"/>
              <a:t>No </a:t>
            </a:r>
            <a:r>
              <a:rPr lang="it-IT" dirty="0" err="1" smtClean="0"/>
              <a:t>access</a:t>
            </a:r>
            <a:r>
              <a:rPr lang="it-IT" dirty="0" smtClean="0"/>
              <a:t> to a </a:t>
            </a:r>
            <a:r>
              <a:rPr lang="it-IT" dirty="0" err="1" smtClean="0"/>
              <a:t>central</a:t>
            </a:r>
            <a:r>
              <a:rPr lang="it-IT" dirty="0" smtClean="0"/>
              <a:t> </a:t>
            </a:r>
            <a:r>
              <a:rPr lang="it-IT" dirty="0" err="1" smtClean="0"/>
              <a:t>bank</a:t>
            </a:r>
            <a:r>
              <a:rPr lang="it-IT" dirty="0" smtClean="0"/>
              <a:t> in the </a:t>
            </a:r>
            <a:r>
              <a:rPr lang="it-IT" dirty="0" err="1" smtClean="0"/>
              <a:t>event</a:t>
            </a:r>
            <a:r>
              <a:rPr lang="it-IT" dirty="0" smtClean="0"/>
              <a:t> of a </a:t>
            </a:r>
            <a:r>
              <a:rPr lang="it-IT" dirty="0" err="1" smtClean="0"/>
              <a:t>liquidity</a:t>
            </a:r>
            <a:r>
              <a:rPr lang="it-IT" dirty="0" smtClean="0"/>
              <a:t>/ </a:t>
            </a:r>
            <a:r>
              <a:rPr lang="it-IT" dirty="0" err="1" smtClean="0"/>
              <a:t>funding</a:t>
            </a:r>
            <a:r>
              <a:rPr lang="it-IT" dirty="0" smtClean="0"/>
              <a:t> </a:t>
            </a:r>
            <a:r>
              <a:rPr lang="it-IT" dirty="0" err="1" smtClean="0"/>
              <a:t>problem</a:t>
            </a:r>
            <a:r>
              <a:rPr lang="it-IT" dirty="0" smtClean="0"/>
              <a:t>.</a:t>
            </a:r>
          </a:p>
          <a:p>
            <a:pPr>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28</a:t>
            </a:fld>
            <a:endParaRPr lang="it-IT"/>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CRISI FINANZIARIA 2008 E RUOLO DEI DERIVATI</a:t>
            </a:r>
            <a:endParaRPr lang="it-IT" sz="2400" dirty="0"/>
          </a:p>
        </p:txBody>
      </p:sp>
      <p:sp>
        <p:nvSpPr>
          <p:cNvPr id="3" name="Segnaposto contenuto 2"/>
          <p:cNvSpPr>
            <a:spLocks noGrp="1"/>
          </p:cNvSpPr>
          <p:nvPr>
            <p:ph idx="1"/>
          </p:nvPr>
        </p:nvSpPr>
        <p:spPr/>
        <p:txBody>
          <a:bodyPr>
            <a:normAutofit fontScale="85000" lnSpcReduction="20000"/>
          </a:bodyPr>
          <a:lstStyle/>
          <a:p>
            <a:pPr>
              <a:buNone/>
            </a:pPr>
            <a:r>
              <a:rPr lang="it-IT" dirty="0" smtClean="0"/>
              <a:t> On April 28, 2004, the US Securities and Exchange </a:t>
            </a:r>
            <a:r>
              <a:rPr lang="it-IT" dirty="0" err="1" smtClean="0"/>
              <a:t>Commission</a:t>
            </a:r>
            <a:r>
              <a:rPr lang="it-IT" dirty="0" smtClean="0"/>
              <a:t> </a:t>
            </a:r>
            <a:r>
              <a:rPr lang="it-IT" dirty="0" err="1" smtClean="0"/>
              <a:t>waived</a:t>
            </a:r>
            <a:r>
              <a:rPr lang="it-IT" dirty="0" smtClean="0"/>
              <a:t> the net capital </a:t>
            </a:r>
            <a:r>
              <a:rPr lang="it-IT" dirty="0" err="1" smtClean="0"/>
              <a:t>rule</a:t>
            </a:r>
            <a:r>
              <a:rPr lang="it-IT" dirty="0" smtClean="0"/>
              <a:t> for the </a:t>
            </a:r>
            <a:r>
              <a:rPr lang="it-IT" dirty="0" err="1" smtClean="0"/>
              <a:t>largest</a:t>
            </a:r>
            <a:r>
              <a:rPr lang="it-IT" dirty="0" smtClean="0"/>
              <a:t> </a:t>
            </a:r>
            <a:r>
              <a:rPr lang="it-IT" dirty="0" err="1" smtClean="0"/>
              <a:t>investment</a:t>
            </a:r>
            <a:r>
              <a:rPr lang="it-IT" dirty="0" smtClean="0"/>
              <a:t> </a:t>
            </a:r>
            <a:r>
              <a:rPr lang="it-IT" dirty="0" err="1" smtClean="0"/>
              <a:t>banks</a:t>
            </a:r>
            <a:r>
              <a:rPr lang="it-IT" dirty="0" smtClean="0"/>
              <a:t>: </a:t>
            </a:r>
            <a:endParaRPr lang="it-IT" dirty="0" smtClean="0"/>
          </a:p>
          <a:p>
            <a:pPr>
              <a:buFont typeface="Arial" pitchFamily="34" charset="0"/>
              <a:buChar char="•"/>
            </a:pPr>
            <a:r>
              <a:rPr lang="it-IT" dirty="0" smtClean="0"/>
              <a:t>Bear Stearns</a:t>
            </a:r>
          </a:p>
          <a:p>
            <a:pPr>
              <a:buFont typeface="Arial" pitchFamily="34" charset="0"/>
              <a:buChar char="•"/>
            </a:pPr>
            <a:r>
              <a:rPr lang="it-IT" dirty="0" smtClean="0"/>
              <a:t>Goldman Sachs</a:t>
            </a:r>
          </a:p>
          <a:p>
            <a:pPr>
              <a:buFont typeface="Arial" pitchFamily="34" charset="0"/>
              <a:buChar char="•"/>
            </a:pPr>
            <a:r>
              <a:rPr lang="it-IT" dirty="0" smtClean="0"/>
              <a:t>Lehman </a:t>
            </a:r>
            <a:r>
              <a:rPr lang="it-IT" dirty="0" err="1" smtClean="0"/>
              <a:t>Brothers</a:t>
            </a:r>
            <a:r>
              <a:rPr lang="it-IT" dirty="0" smtClean="0"/>
              <a:t> </a:t>
            </a:r>
          </a:p>
          <a:p>
            <a:pPr>
              <a:buFont typeface="Arial" pitchFamily="34" charset="0"/>
              <a:buChar char="•"/>
            </a:pPr>
            <a:r>
              <a:rPr lang="it-IT" dirty="0" err="1" smtClean="0"/>
              <a:t>Merrill</a:t>
            </a:r>
            <a:r>
              <a:rPr lang="it-IT" dirty="0" smtClean="0"/>
              <a:t> Lynch</a:t>
            </a:r>
          </a:p>
          <a:p>
            <a:pPr>
              <a:buFont typeface="Arial" pitchFamily="34" charset="0"/>
              <a:buChar char="•"/>
            </a:pPr>
            <a:r>
              <a:rPr lang="it-IT" dirty="0" smtClean="0"/>
              <a:t>Morgan Stanley</a:t>
            </a:r>
          </a:p>
          <a:p>
            <a:pPr marL="0" indent="0">
              <a:buNone/>
            </a:pPr>
            <a:r>
              <a:rPr lang="it-IT" dirty="0" err="1" smtClean="0"/>
              <a:t>allowing</a:t>
            </a:r>
            <a:r>
              <a:rPr lang="it-IT" dirty="0" smtClean="0"/>
              <a:t> </a:t>
            </a:r>
            <a:r>
              <a:rPr lang="it-IT" dirty="0" err="1" smtClean="0"/>
              <a:t>them</a:t>
            </a:r>
            <a:r>
              <a:rPr lang="it-IT" dirty="0" smtClean="0"/>
              <a:t> to take on </a:t>
            </a:r>
            <a:r>
              <a:rPr lang="it-IT" dirty="0" err="1" smtClean="0"/>
              <a:t>as</a:t>
            </a:r>
            <a:r>
              <a:rPr lang="it-IT" dirty="0" smtClean="0"/>
              <a:t> </a:t>
            </a:r>
            <a:r>
              <a:rPr lang="it-IT" dirty="0" err="1" smtClean="0"/>
              <a:t>much</a:t>
            </a:r>
            <a:r>
              <a:rPr lang="it-IT" dirty="0" smtClean="0"/>
              <a:t> </a:t>
            </a:r>
            <a:r>
              <a:rPr lang="it-IT" dirty="0" err="1" smtClean="0"/>
              <a:t>debt</a:t>
            </a:r>
            <a:r>
              <a:rPr lang="it-IT" dirty="0" smtClean="0"/>
              <a:t> </a:t>
            </a:r>
            <a:r>
              <a:rPr lang="it-IT" dirty="0" err="1" smtClean="0"/>
              <a:t>as</a:t>
            </a:r>
            <a:r>
              <a:rPr lang="it-IT" dirty="0" smtClean="0"/>
              <a:t> </a:t>
            </a:r>
            <a:r>
              <a:rPr lang="it-IT" dirty="0" err="1" smtClean="0"/>
              <a:t>their</a:t>
            </a:r>
            <a:r>
              <a:rPr lang="it-IT" dirty="0" smtClean="0"/>
              <a:t> </a:t>
            </a:r>
            <a:r>
              <a:rPr lang="it-IT" dirty="0" err="1" smtClean="0"/>
              <a:t>internal</a:t>
            </a:r>
            <a:r>
              <a:rPr lang="it-IT" dirty="0" smtClean="0"/>
              <a:t> </a:t>
            </a:r>
            <a:r>
              <a:rPr lang="it-IT" dirty="0" err="1" smtClean="0"/>
              <a:t>risk</a:t>
            </a:r>
            <a:r>
              <a:rPr lang="it-IT" dirty="0" smtClean="0"/>
              <a:t> management </a:t>
            </a:r>
            <a:r>
              <a:rPr lang="it-IT" dirty="0" err="1" smtClean="0"/>
              <a:t>analyses</a:t>
            </a:r>
            <a:r>
              <a:rPr lang="it-IT" dirty="0" smtClean="0"/>
              <a:t> </a:t>
            </a:r>
            <a:r>
              <a:rPr lang="it-IT" dirty="0" err="1" smtClean="0"/>
              <a:t>deemed</a:t>
            </a:r>
            <a:r>
              <a:rPr lang="it-IT" dirty="0" smtClean="0"/>
              <a:t> </a:t>
            </a:r>
            <a:r>
              <a:rPr lang="it-IT" dirty="0" err="1" smtClean="0"/>
              <a:t>prudent</a:t>
            </a:r>
            <a:r>
              <a:rPr lang="it-IT" dirty="0" smtClean="0"/>
              <a:t>.  </a:t>
            </a:r>
            <a:r>
              <a:rPr lang="it-IT" dirty="0" err="1"/>
              <a:t>A</a:t>
            </a:r>
            <a:r>
              <a:rPr lang="it-IT" dirty="0" err="1" smtClean="0"/>
              <a:t>ll</a:t>
            </a:r>
            <a:r>
              <a:rPr lang="it-IT" dirty="0" smtClean="0"/>
              <a:t> </a:t>
            </a:r>
            <a:r>
              <a:rPr lang="it-IT" dirty="0" err="1" smtClean="0"/>
              <a:t>investment</a:t>
            </a:r>
            <a:r>
              <a:rPr lang="it-IT" dirty="0" smtClean="0"/>
              <a:t> </a:t>
            </a:r>
            <a:r>
              <a:rPr lang="it-IT" dirty="0" err="1" smtClean="0"/>
              <a:t>banks</a:t>
            </a:r>
            <a:r>
              <a:rPr lang="it-IT" dirty="0" smtClean="0"/>
              <a:t> </a:t>
            </a:r>
            <a:r>
              <a:rPr lang="it-IT" dirty="0" err="1" smtClean="0"/>
              <a:t>increased</a:t>
            </a:r>
            <a:r>
              <a:rPr lang="it-IT" dirty="0" smtClean="0"/>
              <a:t> </a:t>
            </a:r>
            <a:r>
              <a:rPr lang="it-IT" dirty="0" err="1" smtClean="0"/>
              <a:t>their</a:t>
            </a:r>
            <a:r>
              <a:rPr lang="it-IT" dirty="0" smtClean="0"/>
              <a:t> </a:t>
            </a:r>
            <a:r>
              <a:rPr lang="it-IT" dirty="0" err="1" smtClean="0"/>
              <a:t>leverage</a:t>
            </a:r>
            <a:r>
              <a:rPr lang="it-IT" dirty="0" smtClean="0"/>
              <a:t> </a:t>
            </a:r>
            <a:r>
              <a:rPr lang="it-IT" dirty="0" err="1" smtClean="0"/>
              <a:t>dramatically</a:t>
            </a:r>
            <a:r>
              <a:rPr lang="it-IT" dirty="0" smtClean="0"/>
              <a:t>; Bear </a:t>
            </a:r>
            <a:r>
              <a:rPr lang="it-IT" dirty="0" err="1" smtClean="0"/>
              <a:t>Sterns</a:t>
            </a:r>
            <a:r>
              <a:rPr lang="it-IT" dirty="0" smtClean="0"/>
              <a:t> </a:t>
            </a:r>
            <a:r>
              <a:rPr lang="it-IT" dirty="0" err="1" smtClean="0"/>
              <a:t>increased</a:t>
            </a:r>
            <a:r>
              <a:rPr lang="it-IT" dirty="0" smtClean="0"/>
              <a:t> </a:t>
            </a:r>
            <a:r>
              <a:rPr lang="it-IT" dirty="0" err="1" smtClean="0"/>
              <a:t>leverage</a:t>
            </a:r>
            <a:r>
              <a:rPr lang="it-IT" dirty="0" smtClean="0"/>
              <a:t> to 30 to 1, double the net capital </a:t>
            </a:r>
            <a:r>
              <a:rPr lang="it-IT" dirty="0" err="1" smtClean="0"/>
              <a:t>rule</a:t>
            </a:r>
            <a:r>
              <a:rPr lang="it-IT" dirty="0" smtClean="0"/>
              <a:t>. </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29</a:t>
            </a:fld>
            <a:endParaRPr lang="it-IT"/>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Hedge</a:t>
            </a:r>
            <a:r>
              <a:rPr lang="it-IT" sz="2400" dirty="0" smtClean="0"/>
              <a:t> </a:t>
            </a:r>
            <a:r>
              <a:rPr lang="it-IT" sz="2400" dirty="0" err="1" smtClean="0"/>
              <a:t>Funds</a:t>
            </a:r>
            <a:endParaRPr lang="it-IT" sz="2400" dirty="0"/>
          </a:p>
        </p:txBody>
      </p:sp>
      <p:sp>
        <p:nvSpPr>
          <p:cNvPr id="3" name="Segnaposto contenuto 2"/>
          <p:cNvSpPr>
            <a:spLocks noGrp="1"/>
          </p:cNvSpPr>
          <p:nvPr>
            <p:ph idx="1"/>
          </p:nvPr>
        </p:nvSpPr>
        <p:spPr/>
        <p:txBody>
          <a:bodyPr>
            <a:normAutofit fontScale="70000" lnSpcReduction="20000"/>
          </a:bodyPr>
          <a:lstStyle/>
          <a:p>
            <a:pPr>
              <a:buNone/>
            </a:pPr>
            <a:r>
              <a:rPr lang="it-IT" b="1" i="1" dirty="0" smtClean="0"/>
              <a:t>HEDGE FUNDS</a:t>
            </a:r>
            <a:r>
              <a:rPr lang="it-IT" i="1" dirty="0" smtClean="0"/>
              <a:t>:</a:t>
            </a:r>
            <a:r>
              <a:rPr lang="it-IT" dirty="0" smtClean="0"/>
              <a:t>I </a:t>
            </a:r>
            <a:r>
              <a:rPr lang="it-IT" b="1" dirty="0" smtClean="0"/>
              <a:t>fondi speculativi </a:t>
            </a:r>
            <a:r>
              <a:rPr lang="it-IT" b="1" i="1" dirty="0" smtClean="0"/>
              <a:t>nascono </a:t>
            </a:r>
            <a:r>
              <a:rPr lang="it-IT" b="1" i="1" dirty="0" smtClean="0"/>
              <a:t>negli </a:t>
            </a:r>
            <a:r>
              <a:rPr lang="it-IT" b="1" i="1" dirty="0" smtClean="0">
                <a:hlinkClick r:id="rId2"/>
              </a:rPr>
              <a:t>Stati Uniti negli </a:t>
            </a:r>
            <a:r>
              <a:rPr lang="it-IT" b="1" i="1" dirty="0" smtClean="0">
                <a:hlinkClick r:id="rId3"/>
              </a:rPr>
              <a:t>anni cinquanta. </a:t>
            </a:r>
            <a:endParaRPr lang="it-IT" b="1" i="1" dirty="0" smtClean="0">
              <a:hlinkClick r:id="rId3"/>
            </a:endParaRPr>
          </a:p>
          <a:p>
            <a:pPr>
              <a:buNone/>
            </a:pPr>
            <a:r>
              <a:rPr lang="it-IT" b="1" i="1" smtClean="0">
                <a:hlinkClick r:id="rId3"/>
              </a:rPr>
              <a:t>La </a:t>
            </a:r>
            <a:r>
              <a:rPr lang="it-IT" b="1" i="1" dirty="0" smtClean="0">
                <a:hlinkClick r:id="rId3"/>
              </a:rPr>
              <a:t>definizione di "</a:t>
            </a:r>
            <a:r>
              <a:rPr lang="it-IT" b="1" i="1" dirty="0" smtClean="0">
                <a:hlinkClick r:id="rId4"/>
              </a:rPr>
              <a:t>finanza creativa" è spesso associata alle operazioni </a:t>
            </a:r>
            <a:r>
              <a:rPr lang="it-IT" b="1" i="1" dirty="0" smtClean="0">
                <a:hlinkClick r:id="rId5"/>
              </a:rPr>
              <a:t>speculative che tali fondi possono consentire</a:t>
            </a:r>
            <a:r>
              <a:rPr lang="it-IT" b="1" i="1" smtClean="0">
                <a:hlinkClick r:id="rId5"/>
              </a:rPr>
              <a:t>. </a:t>
            </a:r>
            <a:endParaRPr lang="it-IT" b="1" i="1" smtClean="0">
              <a:hlinkClick r:id="rId5"/>
            </a:endParaRPr>
          </a:p>
          <a:p>
            <a:pPr>
              <a:buNone/>
            </a:pPr>
            <a:r>
              <a:rPr lang="it-IT" b="1" i="1" smtClean="0">
                <a:hlinkClick r:id="rId5"/>
              </a:rPr>
              <a:t>Il </a:t>
            </a:r>
            <a:r>
              <a:rPr lang="it-IT" b="1" i="1" dirty="0" smtClean="0">
                <a:hlinkClick r:id="rId5"/>
              </a:rPr>
              <a:t>primo fondo hedge fu fondato nel </a:t>
            </a:r>
            <a:r>
              <a:rPr lang="it-IT" b="1" i="1" dirty="0" smtClean="0">
                <a:hlinkClick r:id="rId6"/>
              </a:rPr>
              <a:t>1949 dal </a:t>
            </a:r>
            <a:r>
              <a:rPr lang="it-IT" b="1" i="1" dirty="0" smtClean="0">
                <a:hlinkClick r:id="rId7"/>
              </a:rPr>
              <a:t>sociologo e giornalista finanziario, di origine </a:t>
            </a:r>
            <a:r>
              <a:rPr lang="it-IT" b="1" i="1" dirty="0" smtClean="0">
                <a:hlinkClick r:id="rId8"/>
              </a:rPr>
              <a:t>australiana, </a:t>
            </a:r>
            <a:r>
              <a:rPr lang="it-IT" b="1" i="1" dirty="0" smtClean="0">
                <a:hlinkClick r:id="rId9"/>
              </a:rPr>
              <a:t>Alfred Winslow Jones (1900-1989).La legge statunitense prescrive che gli investitori abbiano un </a:t>
            </a:r>
            <a:r>
              <a:rPr lang="it-IT" b="1" i="1" dirty="0" smtClean="0">
                <a:hlinkClick r:id="rId10"/>
              </a:rPr>
              <a:t>patrimonio di almeno un milione di </a:t>
            </a:r>
            <a:r>
              <a:rPr lang="it-IT" b="1" i="1" dirty="0" smtClean="0">
                <a:hlinkClick r:id="rId11"/>
              </a:rPr>
              <a:t>dollari o entrate nette per oltre 200.000 dollari. Il numero dei soci non può essere superiore a 99.I fondi speculativi si caratterizzano per:l'utilizzo di tecniche e strumenti di gestione avanzati, spesso non adottabili dai </a:t>
            </a:r>
            <a:r>
              <a:rPr lang="it-IT" b="1" i="1" dirty="0" smtClean="0">
                <a:hlinkClick r:id="rId12"/>
              </a:rPr>
              <a:t>fondi comuni (o </a:t>
            </a:r>
            <a:r>
              <a:rPr lang="it-IT" b="1" i="1" dirty="0" smtClean="0">
                <a:hlinkClick r:id="rId13"/>
              </a:rPr>
              <a:t>direzionali) per motivi regolamentari;la struttura commissionale, basata su una commissione di gestione annua ed una commissione di performance (tipicamente rispettivamente pari a 2% e 20%);l'investimento nel fondo speculativo di una quota rilevante di capitale da parte dei gestori.</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30</a:t>
            </a:fld>
            <a:endParaRPr lang="it-IT"/>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Hedge</a:t>
            </a:r>
            <a:r>
              <a:rPr lang="it-IT" sz="2400" dirty="0" smtClean="0"/>
              <a:t> </a:t>
            </a:r>
            <a:r>
              <a:rPr lang="it-IT" sz="2400" dirty="0" err="1" smtClean="0"/>
              <a:t>Funds</a:t>
            </a:r>
            <a:endParaRPr lang="it-IT" sz="2400" dirty="0"/>
          </a:p>
        </p:txBody>
      </p:sp>
      <p:sp>
        <p:nvSpPr>
          <p:cNvPr id="3" name="Segnaposto contenuto 2"/>
          <p:cNvSpPr>
            <a:spLocks noGrp="1"/>
          </p:cNvSpPr>
          <p:nvPr>
            <p:ph idx="1"/>
          </p:nvPr>
        </p:nvSpPr>
        <p:spPr/>
        <p:txBody>
          <a:bodyPr>
            <a:normAutofit fontScale="92500" lnSpcReduction="20000"/>
          </a:bodyPr>
          <a:lstStyle/>
          <a:p>
            <a:pPr>
              <a:buNone/>
            </a:pPr>
            <a:r>
              <a:rPr lang="it-IT" dirty="0" smtClean="0"/>
              <a:t>In Italia sono rappresentati dai </a:t>
            </a:r>
            <a:r>
              <a:rPr lang="it-IT" i="1" dirty="0" smtClean="0"/>
              <a:t>fondi comuni di investimento speculativi (</a:t>
            </a:r>
            <a:r>
              <a:rPr lang="it-IT" i="1" dirty="0" smtClean="0">
                <a:hlinkClick r:id="rId2"/>
              </a:rPr>
              <a:t>decr. Min. Tesoro 228/1999) recante norme per la determinazione dei criteri uniformi per i fondi comuni di investimento. Quest'ultimo costituisce uno schema strutturale atipico disciplinato attraverso </a:t>
            </a:r>
            <a:r>
              <a:rPr lang="it-IT" i="1" dirty="0" smtClean="0">
                <a:hlinkClick r:id="rId3"/>
              </a:rPr>
              <a:t>negozi privatistici, disancorato dalle modalità di partecipazione e dall'oggetto tipico dell'investimento rispetto ai fondi comuni classici. Le </a:t>
            </a:r>
            <a:r>
              <a:rPr lang="it-IT" i="1" dirty="0" smtClean="0">
                <a:hlinkClick r:id="rId4"/>
              </a:rPr>
              <a:t>Società di gestione del risparmio (SGR) possono istituire fondi speculativi il cui patrimonio è diverso da quello previsto in via prudenziale dalla </a:t>
            </a:r>
            <a:r>
              <a:rPr lang="it-IT" i="1" dirty="0" smtClean="0">
                <a:hlinkClick r:id="rId5"/>
              </a:rPr>
              <a:t>Banca d'Italia con reg. 20/09/1999.Le caratteristiche indicate dal detto Decreto sono:il numero dei partecipanti inferiore alle 200 unità;l'ammontare minimo non inferiore a 500 mila </a:t>
            </a:r>
            <a:r>
              <a:rPr lang="it-IT" i="1" dirty="0" smtClean="0">
                <a:hlinkClick r:id="rId6"/>
              </a:rPr>
              <a:t>Euro;le quote non possono essere oggetto di sollecitazione.</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31</a:t>
            </a:fld>
            <a:endParaRPr lang="it-IT"/>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Hedge</a:t>
            </a:r>
            <a:r>
              <a:rPr lang="it-IT" sz="2400" dirty="0" smtClean="0"/>
              <a:t> </a:t>
            </a:r>
            <a:r>
              <a:rPr lang="it-IT" sz="2400" dirty="0" err="1" smtClean="0"/>
              <a:t>Funds</a:t>
            </a:r>
            <a:endParaRPr lang="it-IT" sz="2400" dirty="0"/>
          </a:p>
        </p:txBody>
      </p:sp>
      <p:sp>
        <p:nvSpPr>
          <p:cNvPr id="3" name="Segnaposto contenuto 2"/>
          <p:cNvSpPr>
            <a:spLocks noGrp="1"/>
          </p:cNvSpPr>
          <p:nvPr>
            <p:ph idx="1"/>
          </p:nvPr>
        </p:nvSpPr>
        <p:spPr/>
        <p:txBody>
          <a:bodyPr>
            <a:normAutofit fontScale="92500" lnSpcReduction="10000"/>
          </a:bodyPr>
          <a:lstStyle/>
          <a:p>
            <a:pPr>
              <a:buNone/>
            </a:pPr>
            <a:r>
              <a:rPr lang="it-IT" b="1" dirty="0" smtClean="0"/>
              <a:t>Short </a:t>
            </a:r>
            <a:r>
              <a:rPr lang="it-IT" b="1" dirty="0" err="1" smtClean="0"/>
              <a:t>Selling</a:t>
            </a:r>
            <a:r>
              <a:rPr lang="it-IT" b="1" dirty="0" smtClean="0"/>
              <a:t> (o vendita allo scoperto) è la pratica di prendere a prestito titoli di cui si prevede la possibilità di ribasso, venderli sul mercato investendo i proventi e ricomprando poi gli strumenti finanziari in questione per restituirli a scadenza, lucrando la differenza tra prezzo di vendita e prezzo di riacquisto. La Sec (l’equivalente Usa della Consob) per evitare rischi eccessivi ha imposto il </a:t>
            </a:r>
            <a:r>
              <a:rPr lang="it-IT" b="1" dirty="0" err="1" smtClean="0"/>
              <a:t>margin</a:t>
            </a:r>
            <a:r>
              <a:rPr lang="it-IT" b="1" dirty="0" smtClean="0"/>
              <a:t> account, cioè l’obbligo di mantenere un deposito vincolato (in contanti o titoli) pari al 50% del valore dei titoli </a:t>
            </a:r>
            <a:r>
              <a:rPr lang="it-IT" b="1" dirty="0" err="1" smtClean="0"/>
              <a:t>shortati</a:t>
            </a:r>
            <a:r>
              <a:rPr lang="it-IT" b="1" dirty="0" smtClean="0"/>
              <a:t> (venduti), integrando quindi il versamento iniziale nel caso in cui il prezzo degli strumenti venduti risalga, obbligando di fatto a chiudere le posizioni corte se le perdite diventano molto alte.</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32</a:t>
            </a:fld>
            <a:endParaRPr lang="it-IT"/>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Hedge</a:t>
            </a:r>
            <a:r>
              <a:rPr lang="it-IT" sz="2400" dirty="0" smtClean="0"/>
              <a:t> </a:t>
            </a:r>
            <a:r>
              <a:rPr lang="it-IT" sz="2400" dirty="0" err="1" smtClean="0"/>
              <a:t>Funds</a:t>
            </a:r>
            <a:endParaRPr lang="it-IT" sz="2400" dirty="0"/>
          </a:p>
        </p:txBody>
      </p:sp>
      <p:sp>
        <p:nvSpPr>
          <p:cNvPr id="3" name="Segnaposto contenuto 2"/>
          <p:cNvSpPr>
            <a:spLocks noGrp="1"/>
          </p:cNvSpPr>
          <p:nvPr>
            <p:ph idx="1"/>
          </p:nvPr>
        </p:nvSpPr>
        <p:spPr/>
        <p:txBody>
          <a:bodyPr>
            <a:normAutofit fontScale="85000" lnSpcReduction="20000"/>
          </a:bodyPr>
          <a:lstStyle/>
          <a:p>
            <a:pPr>
              <a:buNone/>
            </a:pPr>
            <a:r>
              <a:rPr lang="it-IT" dirty="0" smtClean="0"/>
              <a:t>No </a:t>
            </a:r>
            <a:r>
              <a:rPr lang="it-IT" dirty="0" err="1" smtClean="0"/>
              <a:t>hedge</a:t>
            </a:r>
            <a:r>
              <a:rPr lang="it-IT" dirty="0" smtClean="0"/>
              <a:t> </a:t>
            </a:r>
            <a:r>
              <a:rPr lang="it-IT" dirty="0" err="1" smtClean="0"/>
              <a:t>fund</a:t>
            </a:r>
            <a:r>
              <a:rPr lang="it-IT" dirty="0" smtClean="0"/>
              <a:t> </a:t>
            </a:r>
            <a:r>
              <a:rPr lang="it-IT" dirty="0" err="1" smtClean="0"/>
              <a:t>titan</a:t>
            </a:r>
            <a:r>
              <a:rPr lang="it-IT" dirty="0" smtClean="0"/>
              <a:t> </a:t>
            </a:r>
            <a:r>
              <a:rPr lang="it-IT" dirty="0" err="1" smtClean="0"/>
              <a:t>made</a:t>
            </a:r>
            <a:r>
              <a:rPr lang="it-IT" dirty="0" smtClean="0"/>
              <a:t> more in 2011 </a:t>
            </a:r>
            <a:r>
              <a:rPr lang="it-IT" dirty="0" err="1" smtClean="0"/>
              <a:t>than</a:t>
            </a:r>
            <a:r>
              <a:rPr lang="it-IT" dirty="0" smtClean="0"/>
              <a:t> Raymond </a:t>
            </a:r>
            <a:r>
              <a:rPr lang="it-IT" dirty="0" err="1" smtClean="0"/>
              <a:t>Dalio</a:t>
            </a:r>
            <a:r>
              <a:rPr lang="it-IT" dirty="0" smtClean="0"/>
              <a:t>. The </a:t>
            </a:r>
            <a:r>
              <a:rPr lang="it-IT" dirty="0" err="1" smtClean="0"/>
              <a:t>founder</a:t>
            </a:r>
            <a:r>
              <a:rPr lang="it-IT" dirty="0" smtClean="0"/>
              <a:t> </a:t>
            </a:r>
            <a:r>
              <a:rPr lang="it-IT" dirty="0" err="1" smtClean="0"/>
              <a:t>of</a:t>
            </a:r>
            <a:r>
              <a:rPr lang="it-IT" dirty="0" smtClean="0"/>
              <a:t> </a:t>
            </a:r>
            <a:r>
              <a:rPr lang="it-IT" dirty="0" err="1" smtClean="0"/>
              <a:t>Bridgewater</a:t>
            </a:r>
            <a:r>
              <a:rPr lang="it-IT" dirty="0" smtClean="0"/>
              <a:t> </a:t>
            </a:r>
            <a:r>
              <a:rPr lang="it-IT" dirty="0" err="1" smtClean="0"/>
              <a:t>Associates</a:t>
            </a:r>
            <a:r>
              <a:rPr lang="it-IT" dirty="0" smtClean="0"/>
              <a:t>, the world’</a:t>
            </a:r>
            <a:r>
              <a:rPr lang="it-IT" dirty="0" err="1" smtClean="0"/>
              <a:t>s</a:t>
            </a:r>
            <a:r>
              <a:rPr lang="it-IT" dirty="0" smtClean="0"/>
              <a:t> </a:t>
            </a:r>
            <a:r>
              <a:rPr lang="it-IT" dirty="0" err="1" smtClean="0"/>
              <a:t>biggest</a:t>
            </a:r>
            <a:r>
              <a:rPr lang="it-IT" dirty="0" smtClean="0"/>
              <a:t> </a:t>
            </a:r>
            <a:r>
              <a:rPr lang="it-IT" dirty="0" err="1" smtClean="0"/>
              <a:t>hedge</a:t>
            </a:r>
            <a:r>
              <a:rPr lang="it-IT" dirty="0" smtClean="0"/>
              <a:t> </a:t>
            </a:r>
            <a:r>
              <a:rPr lang="it-IT" dirty="0" err="1" smtClean="0"/>
              <a:t>fund</a:t>
            </a:r>
            <a:r>
              <a:rPr lang="it-IT" dirty="0" smtClean="0"/>
              <a:t> </a:t>
            </a:r>
            <a:r>
              <a:rPr lang="it-IT" dirty="0" err="1" smtClean="0"/>
              <a:t>firm</a:t>
            </a:r>
            <a:r>
              <a:rPr lang="it-IT" dirty="0" smtClean="0"/>
              <a:t>, </a:t>
            </a:r>
            <a:r>
              <a:rPr lang="it-IT" dirty="0" err="1" smtClean="0"/>
              <a:t>made</a:t>
            </a:r>
            <a:r>
              <a:rPr lang="it-IT" dirty="0" smtClean="0"/>
              <a:t> </a:t>
            </a:r>
            <a:r>
              <a:rPr lang="it-IT" dirty="0" err="1" smtClean="0"/>
              <a:t>an</a:t>
            </a:r>
            <a:r>
              <a:rPr lang="it-IT" dirty="0" smtClean="0"/>
              <a:t> </a:t>
            </a:r>
            <a:r>
              <a:rPr lang="it-IT" dirty="0" err="1" smtClean="0"/>
              <a:t>estimated</a:t>
            </a:r>
            <a:r>
              <a:rPr lang="it-IT" dirty="0" smtClean="0"/>
              <a:t> $3 </a:t>
            </a:r>
            <a:r>
              <a:rPr lang="it-IT" dirty="0" err="1" smtClean="0"/>
              <a:t>billion</a:t>
            </a:r>
            <a:r>
              <a:rPr lang="it-IT" dirty="0" smtClean="0"/>
              <a:t> in 2011 </a:t>
            </a:r>
            <a:r>
              <a:rPr lang="it-IT" dirty="0" err="1" smtClean="0"/>
              <a:t>as</a:t>
            </a:r>
            <a:r>
              <a:rPr lang="it-IT" dirty="0" smtClean="0"/>
              <a:t> </a:t>
            </a:r>
            <a:r>
              <a:rPr lang="it-IT" dirty="0" err="1" smtClean="0"/>
              <a:t>his</a:t>
            </a:r>
            <a:r>
              <a:rPr lang="it-IT" dirty="0" smtClean="0"/>
              <a:t> </a:t>
            </a:r>
            <a:r>
              <a:rPr lang="it-IT" dirty="0" err="1" smtClean="0"/>
              <a:t>funds</a:t>
            </a:r>
            <a:r>
              <a:rPr lang="it-IT" dirty="0" smtClean="0"/>
              <a:t> </a:t>
            </a:r>
            <a:r>
              <a:rPr lang="it-IT" dirty="0" err="1" smtClean="0"/>
              <a:t>produced</a:t>
            </a:r>
            <a:r>
              <a:rPr lang="it-IT" dirty="0" smtClean="0"/>
              <a:t> net </a:t>
            </a:r>
            <a:r>
              <a:rPr lang="it-IT" dirty="0" err="1" smtClean="0"/>
              <a:t>returns</a:t>
            </a:r>
            <a:r>
              <a:rPr lang="it-IT" dirty="0" smtClean="0"/>
              <a:t> in the 20% </a:t>
            </a:r>
            <a:r>
              <a:rPr lang="it-IT" dirty="0" err="1" smtClean="0"/>
              <a:t>range</a:t>
            </a:r>
            <a:r>
              <a:rPr lang="it-IT" dirty="0" smtClean="0"/>
              <a:t>. As a </a:t>
            </a:r>
            <a:r>
              <a:rPr lang="it-IT" dirty="0" err="1" smtClean="0"/>
              <a:t>result</a:t>
            </a:r>
            <a:r>
              <a:rPr lang="it-IT" dirty="0" smtClean="0"/>
              <a:t>, </a:t>
            </a:r>
            <a:r>
              <a:rPr lang="it-IT" dirty="0" err="1" smtClean="0"/>
              <a:t>Dalio</a:t>
            </a:r>
            <a:r>
              <a:rPr lang="it-IT" dirty="0" smtClean="0"/>
              <a:t> </a:t>
            </a:r>
            <a:r>
              <a:rPr lang="it-IT" dirty="0" err="1" smtClean="0"/>
              <a:t>tops</a:t>
            </a:r>
            <a:r>
              <a:rPr lang="it-IT" dirty="0" smtClean="0"/>
              <a:t> </a:t>
            </a:r>
            <a:r>
              <a:rPr lang="it-IT" u="sng" dirty="0" smtClean="0">
                <a:hlinkClick r:id="rId2"/>
              </a:rPr>
              <a:t>Forbes’ list of the 40 highest-earning hedge fund managers of 2011.With $120 billion under management, Bridgewater has become a fee-generating machine, rewarding the man who founded it in 1975 in his </a:t>
            </a:r>
            <a:r>
              <a:rPr lang="it-IT" u="sng" dirty="0" smtClean="0">
                <a:hlinkClick r:id="rId3"/>
              </a:rPr>
              <a:t>Manhattan apartment. Dalio’s methods are controversial and include videotaping meetings and encouraging brutal honesty among his staff, but they have proven particularly effective during the recent years of market turmoil and volatility. Dalio profited in 2011 by investing in U.S. and German government bonds, as well as U.S. Treasury inflation-protected securities. Bridgewater is now such a gold mine that the firm itself has become an attractive investment and Dalio, 62, has recently been selling stakes in the firm to his clients.</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33</a:t>
            </a:fld>
            <a:endParaRPr lang="it-IT"/>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Hedge</a:t>
            </a:r>
            <a:r>
              <a:rPr lang="it-IT" sz="2400" dirty="0" smtClean="0"/>
              <a:t> </a:t>
            </a:r>
            <a:r>
              <a:rPr lang="it-IT" sz="2400" smtClean="0"/>
              <a:t>Funds</a:t>
            </a:r>
            <a:endParaRPr lang="it-IT" sz="2400"/>
          </a:p>
        </p:txBody>
      </p:sp>
      <p:sp>
        <p:nvSpPr>
          <p:cNvPr id="3" name="Segnaposto contenuto 2"/>
          <p:cNvSpPr>
            <a:spLocks noGrp="1"/>
          </p:cNvSpPr>
          <p:nvPr>
            <p:ph idx="1"/>
          </p:nvPr>
        </p:nvSpPr>
        <p:spPr/>
        <p:txBody>
          <a:bodyPr/>
          <a:lstStyle/>
          <a:p>
            <a:pPr>
              <a:buNone/>
            </a:pPr>
            <a:r>
              <a:rPr lang="it-IT" u="sng" dirty="0" smtClean="0">
                <a:hlinkClick r:id="rId2"/>
              </a:rPr>
              <a:t>James Simons, the 73-year-old mathematical genius who founded Renaissance Technologies, earned $2.1 billion. Simons retired from the position of chief executive at his $20 billion hedge fund firm in 2010, but he continues to play a role at Renaissance and remains heavily invested in its funds, enjoying the proceeds of good years. In 2011, the firm’s funds earned net returns as high as 33%. Renaissance’s two co-chief executives, Peter Brown and Robert Mercer, also benefitted from the firm’s 2011 success, each earning some $125 million.</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34</a:t>
            </a:fld>
            <a:endParaRPr lang="it-IT"/>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pPr>
              <a:buNone/>
            </a:pPr>
            <a:r>
              <a:rPr lang="it-IT" dirty="0" smtClean="0"/>
              <a:t>The </a:t>
            </a:r>
            <a:r>
              <a:rPr lang="it-IT" dirty="0" err="1" smtClean="0"/>
              <a:t>highest-earning</a:t>
            </a:r>
            <a:r>
              <a:rPr lang="it-IT" dirty="0" smtClean="0"/>
              <a:t> </a:t>
            </a:r>
            <a:r>
              <a:rPr lang="it-IT" dirty="0" err="1" smtClean="0"/>
              <a:t>European</a:t>
            </a:r>
            <a:r>
              <a:rPr lang="it-IT" dirty="0" smtClean="0"/>
              <a:t> </a:t>
            </a:r>
            <a:r>
              <a:rPr lang="it-IT" dirty="0" err="1" smtClean="0"/>
              <a:t>hedge</a:t>
            </a:r>
            <a:r>
              <a:rPr lang="it-IT" dirty="0" smtClean="0"/>
              <a:t> </a:t>
            </a:r>
            <a:r>
              <a:rPr lang="it-IT" dirty="0" err="1" smtClean="0"/>
              <a:t>fund</a:t>
            </a:r>
            <a:r>
              <a:rPr lang="it-IT" dirty="0" smtClean="0"/>
              <a:t> manager in 2011 </a:t>
            </a:r>
            <a:r>
              <a:rPr lang="it-IT" dirty="0" err="1" smtClean="0"/>
              <a:t>was</a:t>
            </a:r>
            <a:r>
              <a:rPr lang="it-IT" dirty="0" smtClean="0"/>
              <a:t> Alan Howard, </a:t>
            </a:r>
            <a:r>
              <a:rPr lang="it-IT" dirty="0" err="1" smtClean="0"/>
              <a:t>who</a:t>
            </a:r>
            <a:r>
              <a:rPr lang="it-IT" dirty="0" smtClean="0"/>
              <a:t> </a:t>
            </a:r>
            <a:r>
              <a:rPr lang="it-IT" dirty="0" err="1" smtClean="0"/>
              <a:t>recently</a:t>
            </a:r>
            <a:r>
              <a:rPr lang="it-IT" dirty="0" smtClean="0"/>
              <a:t> </a:t>
            </a:r>
            <a:r>
              <a:rPr lang="it-IT" dirty="0" err="1" smtClean="0"/>
              <a:t>moved</a:t>
            </a:r>
            <a:r>
              <a:rPr lang="it-IT" dirty="0" smtClean="0"/>
              <a:t> </a:t>
            </a:r>
            <a:r>
              <a:rPr lang="it-IT" dirty="0" err="1" smtClean="0"/>
              <a:t>to</a:t>
            </a:r>
            <a:r>
              <a:rPr lang="it-IT" dirty="0" smtClean="0"/>
              <a:t> Geneva </a:t>
            </a:r>
            <a:r>
              <a:rPr lang="it-IT" dirty="0" err="1" smtClean="0"/>
              <a:t>from</a:t>
            </a:r>
            <a:r>
              <a:rPr lang="it-IT" dirty="0" smtClean="0"/>
              <a:t> London. A </a:t>
            </a:r>
            <a:r>
              <a:rPr lang="it-IT" dirty="0" err="1" smtClean="0"/>
              <a:t>co-founder</a:t>
            </a:r>
            <a:r>
              <a:rPr lang="it-IT" dirty="0" smtClean="0"/>
              <a:t> </a:t>
            </a:r>
            <a:r>
              <a:rPr lang="it-IT" dirty="0" err="1" smtClean="0"/>
              <a:t>of</a:t>
            </a:r>
            <a:r>
              <a:rPr lang="it-IT" dirty="0" smtClean="0"/>
              <a:t> </a:t>
            </a:r>
            <a:r>
              <a:rPr lang="it-IT" dirty="0" err="1" smtClean="0"/>
              <a:t>Brevan</a:t>
            </a:r>
            <a:r>
              <a:rPr lang="it-IT" dirty="0" smtClean="0"/>
              <a:t> Howard </a:t>
            </a:r>
            <a:r>
              <a:rPr lang="it-IT" dirty="0" err="1" smtClean="0"/>
              <a:t>Asset</a:t>
            </a:r>
            <a:r>
              <a:rPr lang="it-IT" dirty="0" smtClean="0"/>
              <a:t> Management, </a:t>
            </a:r>
            <a:r>
              <a:rPr lang="it-IT" dirty="0" err="1" smtClean="0"/>
              <a:t>Howard’s</a:t>
            </a:r>
            <a:r>
              <a:rPr lang="it-IT" dirty="0" smtClean="0"/>
              <a:t> $26 </a:t>
            </a:r>
            <a:r>
              <a:rPr lang="it-IT" dirty="0" err="1" smtClean="0"/>
              <a:t>billion</a:t>
            </a:r>
            <a:r>
              <a:rPr lang="it-IT" dirty="0" smtClean="0"/>
              <a:t> master </a:t>
            </a:r>
            <a:r>
              <a:rPr lang="it-IT" dirty="0" err="1" smtClean="0"/>
              <a:t>fund</a:t>
            </a:r>
            <a:r>
              <a:rPr lang="it-IT" dirty="0" smtClean="0"/>
              <a:t> led the way </a:t>
            </a:r>
            <a:r>
              <a:rPr lang="it-IT" dirty="0" err="1" smtClean="0"/>
              <a:t>for</a:t>
            </a:r>
            <a:r>
              <a:rPr lang="it-IT" dirty="0" smtClean="0"/>
              <a:t> the </a:t>
            </a:r>
            <a:r>
              <a:rPr lang="it-IT" dirty="0" err="1" smtClean="0"/>
              <a:t>firm</a:t>
            </a:r>
            <a:r>
              <a:rPr lang="it-IT" dirty="0" smtClean="0"/>
              <a:t> in 2011, </a:t>
            </a:r>
            <a:r>
              <a:rPr lang="it-IT" dirty="0" err="1" smtClean="0"/>
              <a:t>returning</a:t>
            </a:r>
            <a:r>
              <a:rPr lang="it-IT" dirty="0" smtClean="0"/>
              <a:t> 12.14% net </a:t>
            </a:r>
            <a:r>
              <a:rPr lang="it-IT" dirty="0" err="1" smtClean="0"/>
              <a:t>of</a:t>
            </a:r>
            <a:r>
              <a:rPr lang="it-IT" dirty="0" smtClean="0"/>
              <a:t> </a:t>
            </a:r>
            <a:r>
              <a:rPr lang="it-IT" dirty="0" err="1" smtClean="0"/>
              <a:t>fees</a:t>
            </a:r>
            <a:r>
              <a:rPr lang="it-IT" dirty="0" smtClean="0"/>
              <a:t>. </a:t>
            </a:r>
            <a:r>
              <a:rPr lang="it-IT" dirty="0" err="1" smtClean="0"/>
              <a:t>His</a:t>
            </a:r>
            <a:r>
              <a:rPr lang="it-IT" dirty="0" smtClean="0"/>
              <a:t> $36 </a:t>
            </a:r>
            <a:r>
              <a:rPr lang="it-IT" dirty="0" err="1" smtClean="0"/>
              <a:t>billion</a:t>
            </a:r>
            <a:r>
              <a:rPr lang="it-IT" dirty="0" smtClean="0"/>
              <a:t> </a:t>
            </a:r>
            <a:r>
              <a:rPr lang="it-IT" dirty="0" err="1" smtClean="0"/>
              <a:t>hedge</a:t>
            </a:r>
            <a:r>
              <a:rPr lang="it-IT" dirty="0" smtClean="0"/>
              <a:t> </a:t>
            </a:r>
            <a:r>
              <a:rPr lang="it-IT" dirty="0" err="1" smtClean="0"/>
              <a:t>fund</a:t>
            </a:r>
            <a:r>
              <a:rPr lang="it-IT" dirty="0" smtClean="0"/>
              <a:t> </a:t>
            </a:r>
            <a:r>
              <a:rPr lang="it-IT" dirty="0" err="1" smtClean="0"/>
              <a:t>firm</a:t>
            </a:r>
            <a:r>
              <a:rPr lang="it-IT" dirty="0" smtClean="0"/>
              <a:t> </a:t>
            </a:r>
            <a:r>
              <a:rPr lang="it-IT" dirty="0" err="1" smtClean="0"/>
              <a:t>has</a:t>
            </a:r>
            <a:r>
              <a:rPr lang="it-IT" dirty="0" smtClean="0"/>
              <a:t> </a:t>
            </a:r>
            <a:r>
              <a:rPr lang="it-IT" dirty="0" err="1" smtClean="0"/>
              <a:t>become</a:t>
            </a:r>
            <a:r>
              <a:rPr lang="it-IT" dirty="0" smtClean="0"/>
              <a:t> the </a:t>
            </a:r>
            <a:r>
              <a:rPr lang="it-IT" dirty="0" err="1" smtClean="0"/>
              <a:t>destination</a:t>
            </a:r>
            <a:r>
              <a:rPr lang="it-IT" dirty="0" smtClean="0"/>
              <a:t> </a:t>
            </a:r>
            <a:r>
              <a:rPr lang="it-IT" dirty="0" err="1" smtClean="0"/>
              <a:t>of</a:t>
            </a:r>
            <a:r>
              <a:rPr lang="it-IT" dirty="0" smtClean="0"/>
              <a:t> </a:t>
            </a:r>
            <a:r>
              <a:rPr lang="it-IT" dirty="0" err="1" smtClean="0"/>
              <a:t>choice</a:t>
            </a:r>
            <a:r>
              <a:rPr lang="it-IT" dirty="0" smtClean="0"/>
              <a:t> </a:t>
            </a:r>
            <a:r>
              <a:rPr lang="it-IT" dirty="0" err="1" smtClean="0"/>
              <a:t>for</a:t>
            </a:r>
            <a:r>
              <a:rPr lang="it-IT" dirty="0" smtClean="0"/>
              <a:t> </a:t>
            </a:r>
            <a:r>
              <a:rPr lang="it-IT" dirty="0" err="1" smtClean="0"/>
              <a:t>high-profile</a:t>
            </a:r>
            <a:r>
              <a:rPr lang="it-IT" dirty="0" smtClean="0"/>
              <a:t> </a:t>
            </a:r>
            <a:r>
              <a:rPr lang="it-IT" dirty="0" err="1" smtClean="0"/>
              <a:t>traders</a:t>
            </a:r>
            <a:r>
              <a:rPr lang="it-IT" dirty="0" smtClean="0"/>
              <a:t> </a:t>
            </a:r>
            <a:r>
              <a:rPr lang="it-IT" dirty="0" err="1" smtClean="0"/>
              <a:t>fleeing</a:t>
            </a:r>
            <a:r>
              <a:rPr lang="it-IT" dirty="0" smtClean="0"/>
              <a:t> </a:t>
            </a:r>
            <a:r>
              <a:rPr lang="it-IT" dirty="0" err="1" smtClean="0"/>
              <a:t>investment</a:t>
            </a:r>
            <a:r>
              <a:rPr lang="it-IT" dirty="0" smtClean="0"/>
              <a:t> </a:t>
            </a:r>
            <a:r>
              <a:rPr lang="it-IT" dirty="0" err="1" smtClean="0"/>
              <a:t>banks</a:t>
            </a:r>
            <a:r>
              <a:rPr lang="it-IT" dirty="0" smtClean="0"/>
              <a:t> </a:t>
            </a:r>
            <a:r>
              <a:rPr lang="it-IT" dirty="0" err="1" smtClean="0"/>
              <a:t>ahead</a:t>
            </a:r>
            <a:r>
              <a:rPr lang="it-IT" dirty="0" smtClean="0"/>
              <a:t> </a:t>
            </a:r>
            <a:r>
              <a:rPr lang="it-IT" dirty="0" err="1" smtClean="0"/>
              <a:t>of</a:t>
            </a:r>
            <a:r>
              <a:rPr lang="it-IT" dirty="0" smtClean="0"/>
              <a:t> </a:t>
            </a:r>
            <a:r>
              <a:rPr lang="it-IT" dirty="0" err="1" smtClean="0"/>
              <a:t>Obama</a:t>
            </a:r>
            <a:r>
              <a:rPr lang="it-IT" dirty="0" smtClean="0"/>
              <a:t>’</a:t>
            </a:r>
            <a:r>
              <a:rPr lang="it-IT" dirty="0" err="1" smtClean="0"/>
              <a:t>s</a:t>
            </a:r>
            <a:r>
              <a:rPr lang="it-IT" dirty="0" smtClean="0"/>
              <a:t> </a:t>
            </a:r>
            <a:r>
              <a:rPr lang="it-IT" dirty="0" err="1" smtClean="0"/>
              <a:t>Volcker</a:t>
            </a:r>
            <a:r>
              <a:rPr lang="it-IT" dirty="0" smtClean="0"/>
              <a:t> </a:t>
            </a:r>
            <a:r>
              <a:rPr lang="it-IT" dirty="0" err="1" smtClean="0"/>
              <a:t>Rule</a:t>
            </a:r>
            <a:r>
              <a:rPr lang="it-IT" dirty="0" smtClean="0"/>
              <a:t>. The </a:t>
            </a:r>
            <a:r>
              <a:rPr lang="it-IT" dirty="0" err="1" smtClean="0"/>
              <a:t>firm</a:t>
            </a:r>
            <a:r>
              <a:rPr lang="it-IT" dirty="0" smtClean="0"/>
              <a:t>, </a:t>
            </a:r>
            <a:r>
              <a:rPr lang="it-IT" dirty="0" err="1" smtClean="0"/>
              <a:t>itself</a:t>
            </a:r>
            <a:r>
              <a:rPr lang="it-IT" dirty="0" smtClean="0"/>
              <a:t> </a:t>
            </a:r>
            <a:r>
              <a:rPr lang="it-IT" dirty="0" err="1" smtClean="0"/>
              <a:t>born</a:t>
            </a:r>
            <a:r>
              <a:rPr lang="it-IT" dirty="0" smtClean="0"/>
              <a:t> </a:t>
            </a:r>
            <a:r>
              <a:rPr lang="it-IT" dirty="0" err="1" smtClean="0"/>
              <a:t>when</a:t>
            </a:r>
            <a:r>
              <a:rPr lang="it-IT" dirty="0" smtClean="0"/>
              <a:t> Howard and </a:t>
            </a:r>
            <a:r>
              <a:rPr lang="it-IT" dirty="0" err="1" smtClean="0"/>
              <a:t>four</a:t>
            </a:r>
            <a:r>
              <a:rPr lang="it-IT" dirty="0" smtClean="0"/>
              <a:t> </a:t>
            </a:r>
            <a:r>
              <a:rPr lang="it-IT" dirty="0" err="1" smtClean="0"/>
              <a:t>Credit</a:t>
            </a:r>
            <a:r>
              <a:rPr lang="it-IT" dirty="0" smtClean="0"/>
              <a:t> </a:t>
            </a:r>
            <a:r>
              <a:rPr lang="it-IT" dirty="0" err="1" smtClean="0"/>
              <a:t>Suisse</a:t>
            </a:r>
            <a:r>
              <a:rPr lang="it-IT" dirty="0" smtClean="0"/>
              <a:t> </a:t>
            </a:r>
            <a:r>
              <a:rPr lang="it-IT" dirty="0" err="1" smtClean="0"/>
              <a:t>colleagues</a:t>
            </a:r>
            <a:r>
              <a:rPr lang="it-IT" dirty="0" smtClean="0"/>
              <a:t> </a:t>
            </a:r>
            <a:r>
              <a:rPr lang="it-IT" dirty="0" err="1" smtClean="0"/>
              <a:t>went</a:t>
            </a:r>
            <a:r>
              <a:rPr lang="it-IT" dirty="0" smtClean="0"/>
              <a:t> solo in 2011, </a:t>
            </a:r>
            <a:r>
              <a:rPr lang="it-IT" dirty="0" err="1" smtClean="0"/>
              <a:t>intends</a:t>
            </a:r>
            <a:r>
              <a:rPr lang="it-IT" dirty="0" smtClean="0"/>
              <a:t> </a:t>
            </a:r>
            <a:r>
              <a:rPr lang="it-IT" dirty="0" err="1" smtClean="0"/>
              <a:t>to</a:t>
            </a:r>
            <a:r>
              <a:rPr lang="it-IT" dirty="0" smtClean="0"/>
              <a:t> </a:t>
            </a:r>
            <a:r>
              <a:rPr lang="it-IT" dirty="0" err="1" smtClean="0"/>
              <a:t>keep</a:t>
            </a:r>
            <a:r>
              <a:rPr lang="it-IT" dirty="0" smtClean="0"/>
              <a:t> </a:t>
            </a:r>
            <a:r>
              <a:rPr lang="it-IT" dirty="0" err="1" smtClean="0"/>
              <a:t>hiring</a:t>
            </a:r>
            <a:r>
              <a:rPr lang="it-IT" dirty="0" smtClean="0"/>
              <a:t> so long </a:t>
            </a:r>
            <a:r>
              <a:rPr lang="it-IT" dirty="0" err="1" smtClean="0"/>
              <a:t>as</a:t>
            </a:r>
            <a:r>
              <a:rPr lang="it-IT" dirty="0" smtClean="0"/>
              <a:t> talent </a:t>
            </a:r>
            <a:r>
              <a:rPr lang="it-IT" dirty="0" err="1" smtClean="0"/>
              <a:t>is</a:t>
            </a:r>
            <a:r>
              <a:rPr lang="it-IT" dirty="0" smtClean="0"/>
              <a:t> </a:t>
            </a:r>
            <a:r>
              <a:rPr lang="it-IT" dirty="0" err="1" smtClean="0"/>
              <a:t>available</a:t>
            </a:r>
            <a:r>
              <a:rPr lang="it-IT" dirty="0" smtClean="0"/>
              <a:t>.</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35</a:t>
            </a:fld>
            <a:endParaRPr lang="it-IT"/>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pPr>
              <a:buNone/>
            </a:pPr>
            <a:r>
              <a:rPr lang="it-IT" b="1" i="1" dirty="0" smtClean="0"/>
              <a:t>SIV</a:t>
            </a:r>
            <a:r>
              <a:rPr lang="it-IT" i="1" dirty="0" smtClean="0"/>
              <a:t>: Le SIV sono in sostanza dei fondi. </a:t>
            </a:r>
            <a:r>
              <a:rPr lang="it-IT" i="1" dirty="0" err="1" smtClean="0"/>
              <a:t> </a:t>
            </a:r>
            <a:r>
              <a:rPr lang="it-IT" i="1" dirty="0" smtClean="0"/>
              <a:t>Si indebitano a breve sul mercato offrendo prodotti di investimento, e realizzano l’utile grazie al differenziale tra i rendimenti offerti e quelli, più alti, dei titoli “innovativi” a lungo termine (mutui ad elevato rischio di insolvenza, Abs, </a:t>
            </a:r>
            <a:r>
              <a:rPr lang="it-IT" i="1" dirty="0" err="1" smtClean="0"/>
              <a:t>Cdo</a:t>
            </a:r>
            <a:r>
              <a:rPr lang="it-IT" i="1" dirty="0" smtClean="0"/>
              <a:t>) in portafoglio. </a:t>
            </a:r>
            <a:r>
              <a:rPr lang="it-IT" i="1" dirty="0" err="1" smtClean="0"/>
              <a:t> </a:t>
            </a:r>
            <a:endParaRPr lang="it-IT" i="1" dirty="0" smtClean="0"/>
          </a:p>
          <a:p>
            <a:pPr>
              <a:buNone/>
            </a:pPr>
            <a:r>
              <a:rPr lang="it-IT" i="1" dirty="0" smtClean="0"/>
              <a:t>Grazie alle SIV nei bilanci delle banche non sono evidenti i rischi connessi alle attività finanziarie generate con </a:t>
            </a:r>
            <a:r>
              <a:rPr lang="it-IT" i="1" dirty="0" err="1" smtClean="0"/>
              <a:t>subprime</a:t>
            </a:r>
            <a:r>
              <a:rPr lang="it-IT" i="1" dirty="0" smtClean="0"/>
              <a:t>, Abs, </a:t>
            </a:r>
            <a:r>
              <a:rPr lang="it-IT" i="1" dirty="0" err="1" smtClean="0"/>
              <a:t>Cdo</a:t>
            </a:r>
            <a:r>
              <a:rPr lang="it-IT" i="1" dirty="0" smtClean="0"/>
              <a:t>. In sostanza non sono trasparenti nei confronti del mercato, degli investitori e delle autorità di controllo e degli stessi azionisti. Ma tutti hanno un tornaconto </a:t>
            </a:r>
            <a:r>
              <a:rPr lang="it-IT" i="1" dirty="0" err="1" smtClean="0"/>
              <a:t>immediato…</a:t>
            </a:r>
            <a:endParaRPr lang="it-IT" dirty="0" smtClean="0"/>
          </a:p>
          <a:p>
            <a:pPr>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36</a:t>
            </a:fld>
            <a:endParaRPr lang="it-IT"/>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Nel 1988 due banchieri di Citigroup, lasciarono la casa madre e fondarono il primo SIV, che si chiama </a:t>
            </a:r>
            <a:r>
              <a:rPr lang="it-IT" dirty="0" err="1" smtClean="0"/>
              <a:t>Gordian</a:t>
            </a:r>
            <a:r>
              <a:rPr lang="it-IT" dirty="0" smtClean="0"/>
              <a:t> </a:t>
            </a:r>
            <a:r>
              <a:rPr lang="it-IT" dirty="0" err="1" smtClean="0"/>
              <a:t>Knot</a:t>
            </a:r>
            <a:r>
              <a:rPr lang="it-IT" dirty="0" smtClean="0"/>
              <a:t> ed oggi ha un “valore” da 57 miliardi di dollari. La SIV essenzialmente serve alla banca per portare fuori dal bilancio dei propri impegni creditizi, riducendo quindi il fabbisogno di mezzi propri (patrimonio netto) richiesto dalle regolamentazioni vigenti. Insomma è un trucco.</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37</a:t>
            </a:fld>
            <a:endParaRPr lang="it-IT"/>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smtClean="0"/>
              <a:t>La finanza ombra è formata da varie entità che operano come banche senza esserlo. Molti sono fondi: monetari, speculativi, di investimento, immobiliari. Il maggior pilastro di essa sono però le società di scopo create dalle banche stesse, chiamate Veicoli di investimento strutturato (acronimo </a:t>
            </a:r>
            <a:r>
              <a:rPr lang="it-IT" dirty="0" err="1" smtClean="0"/>
              <a:t>Siv</a:t>
            </a:r>
            <a:r>
              <a:rPr lang="it-IT" dirty="0" smtClean="0"/>
              <a:t>) o Veicoli per scopi speciali (</a:t>
            </a:r>
            <a:r>
              <a:rPr lang="it-IT" dirty="0" err="1" smtClean="0"/>
              <a:t>Spv</a:t>
            </a:r>
            <a:r>
              <a:rPr lang="it-IT" dirty="0" smtClean="0"/>
              <a:t>) e simili. Il nome di veicoli è quanto mai appropriato, perché essi servono anzitutto a trasportare fuori bilancio i crediti concessi da una banca, in modo che essa possa immediatamente concederne altri per ricavarne un utile. Infatti, quando una banca concede un prestito, deve versare una quota a titolo di riserva alla banca centrale (la Bce per i paesi Ue). Accade però che se continua a concedere prestiti, ad un certo punto le mancano i capitali da versare come riserva. Ecco allora la grande trovata: i crediti vengono trasformati in un titolo commerciale, venduti in tale forma a un </a:t>
            </a:r>
            <a:r>
              <a:rPr lang="it-IT" dirty="0" err="1" smtClean="0"/>
              <a:t>Siv</a:t>
            </a:r>
            <a:r>
              <a:rPr lang="it-IT" dirty="0" smtClean="0"/>
              <a:t> creato dalla stessa</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38</a:t>
            </a:fld>
            <a:endParaRPr lang="it-IT"/>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banche mondiali e derivati</a:t>
            </a:r>
            <a:endParaRPr lang="it-IT" sz="2400" dirty="0"/>
          </a:p>
        </p:txBody>
      </p:sp>
      <p:sp>
        <p:nvSpPr>
          <p:cNvPr id="3" name="Segnaposto contenuto 2"/>
          <p:cNvSpPr>
            <a:spLocks noGrp="1"/>
          </p:cNvSpPr>
          <p:nvPr>
            <p:ph idx="1"/>
          </p:nvPr>
        </p:nvSpPr>
        <p:spPr/>
        <p:txBody>
          <a:bodyPr>
            <a:normAutofit fontScale="25000" lnSpcReduction="20000"/>
          </a:bodyPr>
          <a:lstStyle/>
          <a:p>
            <a:pPr>
              <a:buNone/>
            </a:pPr>
            <a:r>
              <a:rPr lang="it-IT" sz="7200" dirty="0" smtClean="0"/>
              <a:t>Dopo crisi finanziaria del 2008. Oggi:</a:t>
            </a:r>
          </a:p>
          <a:p>
            <a:r>
              <a:rPr lang="it-IT" sz="7200" dirty="0" err="1" smtClean="0"/>
              <a:t>¼</a:t>
            </a:r>
            <a:r>
              <a:rPr lang="it-IT" sz="7200" dirty="0" smtClean="0"/>
              <a:t> attivo delle banche europee (</a:t>
            </a:r>
            <a:r>
              <a:rPr lang="it-IT" sz="7200" dirty="0" err="1" smtClean="0"/>
              <a:t>7</a:t>
            </a:r>
            <a:r>
              <a:rPr lang="it-IT" sz="7200" dirty="0" smtClean="0"/>
              <a:t> volte il patrimonio tangibile)</a:t>
            </a:r>
          </a:p>
          <a:p>
            <a:r>
              <a:rPr lang="it-IT" sz="7200" dirty="0" smtClean="0"/>
              <a:t>40% delle banche usa (8.7 volte il patrimonio tangibile)</a:t>
            </a:r>
          </a:p>
          <a:p>
            <a:r>
              <a:rPr lang="it-IT" sz="7200" dirty="0" err="1" smtClean="0"/>
              <a:t>R&amp;S</a:t>
            </a:r>
            <a:r>
              <a:rPr lang="it-IT" sz="7200" dirty="0" smtClean="0"/>
              <a:t> Mediobanca stima che una perdita di valore del 10% del portafoglio derivati rappresenterebbe il 55% del patrimonio delle banche europee e il 59% di quelle americane</a:t>
            </a:r>
          </a:p>
          <a:p>
            <a:r>
              <a:rPr lang="it-IT" sz="7200" dirty="0" smtClean="0"/>
              <a:t>Larga esposizione in Interest rate Swap causa alle variazioni (in discesa) dei tassi di interesse</a:t>
            </a:r>
          </a:p>
          <a:p>
            <a:pPr>
              <a:buNone/>
            </a:pPr>
            <a:r>
              <a:rPr lang="it-IT" sz="7200" dirty="0" smtClean="0"/>
              <a:t>Banche USA:</a:t>
            </a:r>
          </a:p>
          <a:p>
            <a:r>
              <a:rPr lang="it-IT" sz="7200" dirty="0" smtClean="0"/>
              <a:t>Le prime sette banche detengono derivati pari al 32.8% del PIL</a:t>
            </a:r>
          </a:p>
          <a:p>
            <a:r>
              <a:rPr lang="it-IT" sz="7200" dirty="0" smtClean="0"/>
              <a:t>La sola JP Morgan </a:t>
            </a:r>
            <a:r>
              <a:rPr lang="it-IT" sz="7200" dirty="0" err="1" smtClean="0"/>
              <a:t>Chase</a:t>
            </a:r>
            <a:r>
              <a:rPr lang="it-IT" sz="7200" dirty="0" smtClean="0"/>
              <a:t> ha in bilancio un ammontare nozionale di derivati pari a 63 mila miliardi di dollari (</a:t>
            </a:r>
            <a:r>
              <a:rPr lang="it-IT" sz="7200" dirty="0" err="1" smtClean="0"/>
              <a:t>equal</a:t>
            </a:r>
            <a:r>
              <a:rPr lang="it-IT" sz="7200" dirty="0" smtClean="0"/>
              <a:t> </a:t>
            </a:r>
            <a:r>
              <a:rPr lang="it-IT" sz="7200" dirty="0" err="1" smtClean="0"/>
              <a:t>to</a:t>
            </a:r>
            <a:r>
              <a:rPr lang="it-IT" sz="7200" dirty="0" smtClean="0"/>
              <a:t> PIL mondiale)</a:t>
            </a:r>
          </a:p>
          <a:p>
            <a:endParaRPr lang="it-IT" sz="7200" dirty="0" smtClean="0"/>
          </a:p>
          <a:p>
            <a:endParaRPr lang="it-IT" dirty="0" smtClean="0"/>
          </a:p>
          <a:p>
            <a:endParaRPr lang="it-IT" dirty="0" smtClean="0"/>
          </a:p>
          <a:p>
            <a:pPr>
              <a:buNone/>
            </a:pPr>
            <a:endParaRPr lang="it-IT" dirty="0" smtClean="0"/>
          </a:p>
          <a:p>
            <a:pPr>
              <a:buNone/>
            </a:pPr>
            <a:r>
              <a:rPr lang="it-IT" dirty="0" smtClean="0"/>
              <a:t>Fonte: economy2050</a:t>
            </a:r>
          </a:p>
          <a:p>
            <a:pPr>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39</a:t>
            </a:fld>
            <a:endParaRPr lang="it-IT"/>
          </a:p>
        </p:txBody>
      </p:sp>
    </p:spTree>
    <p:extLst>
      <p:ext uri="{BB962C8B-B14F-4D97-AF65-F5344CB8AC3E}">
        <p14:creationId xmlns:p14="http://schemas.microsoft.com/office/powerpoint/2010/main" val="5452134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banche mondiali e derivati</a:t>
            </a:r>
            <a:endParaRPr lang="it-IT" sz="2400" dirty="0"/>
          </a:p>
        </p:txBody>
      </p:sp>
      <p:sp>
        <p:nvSpPr>
          <p:cNvPr id="3" name="Segnaposto contenuto 2"/>
          <p:cNvSpPr>
            <a:spLocks noGrp="1"/>
          </p:cNvSpPr>
          <p:nvPr>
            <p:ph idx="1"/>
          </p:nvPr>
        </p:nvSpPr>
        <p:spPr>
          <a:xfrm>
            <a:off x="914400" y="1447800"/>
            <a:ext cx="7313613" cy="4603376"/>
          </a:xfrm>
        </p:spPr>
        <p:txBody>
          <a:bodyPr>
            <a:normAutofit fontScale="55000" lnSpcReduction="20000"/>
          </a:bodyPr>
          <a:lstStyle/>
          <a:p>
            <a:pPr>
              <a:buNone/>
            </a:pPr>
            <a:r>
              <a:rPr lang="it-IT" sz="2909" dirty="0" smtClean="0"/>
              <a:t>Banche EU:</a:t>
            </a:r>
          </a:p>
          <a:p>
            <a:pPr>
              <a:buNone/>
            </a:pPr>
            <a:r>
              <a:rPr lang="it-IT" sz="2909" dirty="0" smtClean="0"/>
              <a:t>				</a:t>
            </a:r>
            <a:r>
              <a:rPr lang="it-IT" sz="2909" b="1" dirty="0" smtClean="0"/>
              <a:t>2009			2012</a:t>
            </a:r>
          </a:p>
          <a:p>
            <a:pPr>
              <a:buNone/>
            </a:pPr>
            <a:r>
              <a:rPr lang="it-IT" sz="2909" b="1" dirty="0" smtClean="0"/>
              <a:t>BANCA 			DER/ATT(%)		DER/ATT(%)</a:t>
            </a:r>
          </a:p>
          <a:p>
            <a:pPr>
              <a:buNone/>
            </a:pPr>
            <a:r>
              <a:rPr lang="it-IT" sz="2909" i="1" dirty="0" smtClean="0"/>
              <a:t>CREDIT SUISSE		42.3			47.3</a:t>
            </a:r>
          </a:p>
          <a:p>
            <a:pPr>
              <a:buNone/>
            </a:pPr>
            <a:r>
              <a:rPr lang="it-IT" sz="2909" i="1" dirty="0" smtClean="0"/>
              <a:t>UBS			31.5			32.5</a:t>
            </a:r>
          </a:p>
          <a:p>
            <a:pPr>
              <a:buNone/>
            </a:pPr>
            <a:r>
              <a:rPr lang="it-IT" sz="2909" i="1" dirty="0" smtClean="0"/>
              <a:t>BARCLAYS			30.2			31.7</a:t>
            </a:r>
          </a:p>
          <a:p>
            <a:pPr>
              <a:buNone/>
            </a:pPr>
            <a:r>
              <a:rPr lang="it-IT" sz="2909" i="1" dirty="0" smtClean="0"/>
              <a:t>HSBC			13.1			22.7</a:t>
            </a:r>
          </a:p>
          <a:p>
            <a:pPr>
              <a:buNone/>
            </a:pPr>
            <a:r>
              <a:rPr lang="it-IT" sz="2909" i="1" dirty="0" smtClean="0"/>
              <a:t>INTESA SANPAOLO		7.2			9.0</a:t>
            </a:r>
          </a:p>
          <a:p>
            <a:pPr>
              <a:buNone/>
            </a:pPr>
            <a:r>
              <a:rPr lang="it-IT" sz="2909" i="1" dirty="0" smtClean="0"/>
              <a:t>UNICREDIT		9,3			12.4</a:t>
            </a:r>
          </a:p>
          <a:p>
            <a:pPr>
              <a:buNone/>
            </a:pPr>
            <a:r>
              <a:rPr lang="it-IT" sz="2909" i="1" dirty="0" smtClean="0"/>
              <a:t>TOT MAGG BANCHE		19.4			22.5</a:t>
            </a:r>
            <a:r>
              <a:rPr lang="it-IT" i="1" dirty="0" smtClean="0"/>
              <a:t>		</a:t>
            </a:r>
          </a:p>
          <a:p>
            <a:pPr>
              <a:buNone/>
            </a:pPr>
            <a:endParaRPr lang="it-IT" dirty="0" smtClean="0"/>
          </a:p>
          <a:p>
            <a:pPr>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40</a:t>
            </a:fld>
            <a:endParaRPr lang="it-IT"/>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04800" y="304800"/>
            <a:ext cx="8229600" cy="792162"/>
          </a:xfrm>
        </p:spPr>
        <p:txBody>
          <a:bodyPr>
            <a:normAutofit fontScale="90000"/>
          </a:bodyPr>
          <a:lstStyle/>
          <a:p>
            <a:r>
              <a:rPr lang="it-IT" sz="2400" dirty="0" smtClean="0"/>
              <a:t>qualche cenno storico sui derivati</a:t>
            </a:r>
            <a:endParaRPr lang="it-IT" sz="2400" dirty="0"/>
          </a:p>
        </p:txBody>
      </p:sp>
      <p:sp>
        <p:nvSpPr>
          <p:cNvPr id="3" name="Segnaposto contenuto 2"/>
          <p:cNvSpPr>
            <a:spLocks noGrp="1"/>
          </p:cNvSpPr>
          <p:nvPr>
            <p:ph idx="1"/>
          </p:nvPr>
        </p:nvSpPr>
        <p:spPr/>
        <p:txBody>
          <a:bodyPr>
            <a:normAutofit/>
          </a:bodyPr>
          <a:lstStyle/>
          <a:p>
            <a:pPr>
              <a:buNone/>
            </a:pPr>
            <a:r>
              <a:rPr lang="it-IT" dirty="0" smtClean="0"/>
              <a:t>Numerose pubblicazioni che cercano di stabilire il record di “reperto più anziano sui derivati”</a:t>
            </a:r>
          </a:p>
          <a:p>
            <a:pPr>
              <a:buNone/>
            </a:pPr>
            <a:endParaRPr lang="it-IT" dirty="0" smtClean="0"/>
          </a:p>
          <a:p>
            <a:pPr>
              <a:buNone/>
            </a:pPr>
            <a:r>
              <a:rPr lang="it-IT" dirty="0" smtClean="0"/>
              <a:t>Forse inutile, ma significativo che storicamente si è teso a stabilire forme di contratto che riguardassero un “</a:t>
            </a:r>
            <a:r>
              <a:rPr lang="it-IT" b="1" i="1" dirty="0" err="1" smtClean="0"/>
              <a:t>underlying</a:t>
            </a:r>
            <a:r>
              <a:rPr lang="it-IT" dirty="0" smtClean="0"/>
              <a:t>” (sottostante):</a:t>
            </a:r>
          </a:p>
          <a:p>
            <a:pPr>
              <a:buNone/>
            </a:pPr>
            <a:r>
              <a:rPr lang="it-IT" dirty="0" smtClean="0"/>
              <a:t>- 2000 a.c.: derivati su consegne di merci dall’attuale Bahrein in India;</a:t>
            </a:r>
          </a:p>
          <a:p>
            <a:pPr>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41</a:t>
            </a:fld>
            <a:endParaRPr lang="it-IT"/>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44562"/>
          </a:xfrm>
        </p:spPr>
        <p:txBody>
          <a:bodyPr>
            <a:normAutofit/>
          </a:bodyPr>
          <a:lstStyle/>
          <a:p>
            <a:r>
              <a:rPr lang="it-IT" sz="2400" dirty="0" smtClean="0"/>
              <a:t>qualche cenno storico sui derivati</a:t>
            </a:r>
            <a:endParaRPr lang="it-IT" sz="2400" dirty="0"/>
          </a:p>
        </p:txBody>
      </p:sp>
      <p:sp>
        <p:nvSpPr>
          <p:cNvPr id="3" name="Segnaposto contenuto 2"/>
          <p:cNvSpPr>
            <a:spLocks noGrp="1"/>
          </p:cNvSpPr>
          <p:nvPr>
            <p:ph idx="1"/>
          </p:nvPr>
        </p:nvSpPr>
        <p:spPr/>
        <p:txBody>
          <a:bodyPr>
            <a:normAutofit/>
          </a:bodyPr>
          <a:lstStyle/>
          <a:p>
            <a:pPr>
              <a:buFontTx/>
              <a:buChar char="-"/>
            </a:pPr>
            <a:r>
              <a:rPr lang="it-IT" dirty="0" smtClean="0"/>
              <a:t>Aristotele (350 d.c.): enorme fortuna di Talete con opzioni sulla premitura delle olive;</a:t>
            </a:r>
          </a:p>
          <a:p>
            <a:pPr>
              <a:buNone/>
            </a:pPr>
            <a:r>
              <a:rPr lang="it-IT" dirty="0" smtClean="0"/>
              <a:t>di certo:</a:t>
            </a:r>
          </a:p>
          <a:p>
            <a:pPr>
              <a:buNone/>
            </a:pPr>
            <a:r>
              <a:rPr lang="it-IT" dirty="0" smtClean="0"/>
              <a:t>1630-40: trading </a:t>
            </a:r>
            <a:r>
              <a:rPr lang="it-IT" dirty="0" err="1" smtClean="0"/>
              <a:t>derivatives</a:t>
            </a:r>
            <a:r>
              <a:rPr lang="it-IT" dirty="0" smtClean="0"/>
              <a:t> al </a:t>
            </a:r>
            <a:r>
              <a:rPr lang="it-IT" dirty="0" err="1" smtClean="0"/>
              <a:t>Royal</a:t>
            </a:r>
            <a:r>
              <a:rPr lang="it-IT" dirty="0" smtClean="0"/>
              <a:t> Exchange di Londra che permetteva contratti a termine su “</a:t>
            </a:r>
            <a:r>
              <a:rPr lang="it-IT" dirty="0" err="1" smtClean="0"/>
              <a:t>Dutch</a:t>
            </a:r>
            <a:r>
              <a:rPr lang="it-IT" dirty="0" smtClean="0"/>
              <a:t> </a:t>
            </a:r>
            <a:r>
              <a:rPr lang="it-IT" dirty="0" err="1" smtClean="0"/>
              <a:t>Tulip</a:t>
            </a:r>
            <a:r>
              <a:rPr lang="it-IT" dirty="0" smtClean="0"/>
              <a:t> </a:t>
            </a:r>
            <a:r>
              <a:rPr lang="it-IT" dirty="0" err="1" smtClean="0"/>
              <a:t>Buln</a:t>
            </a:r>
            <a:r>
              <a:rPr lang="it-IT" dirty="0" smtClean="0"/>
              <a:t> Mania”</a:t>
            </a:r>
          </a:p>
          <a:p>
            <a:pPr>
              <a:buNone/>
            </a:pPr>
            <a:r>
              <a:rPr lang="it-IT" dirty="0" smtClean="0"/>
              <a:t>1650: mercato del riso a Osaka </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42</a:t>
            </a:fld>
            <a:endParaRPr lang="it-IT"/>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28600"/>
            <a:ext cx="8229600" cy="1143000"/>
          </a:xfrm>
        </p:spPr>
        <p:txBody>
          <a:bodyPr>
            <a:normAutofit/>
          </a:bodyPr>
          <a:lstStyle/>
          <a:p>
            <a:r>
              <a:rPr lang="it-IT" sz="2400" dirty="0" smtClean="0"/>
              <a:t>qualche cenno storico sui derivati</a:t>
            </a:r>
            <a:endParaRPr lang="it-IT" sz="2400" dirty="0"/>
          </a:p>
        </p:txBody>
      </p:sp>
      <p:sp>
        <p:nvSpPr>
          <p:cNvPr id="3" name="Segnaposto contenuto 2"/>
          <p:cNvSpPr>
            <a:spLocks noGrp="1"/>
          </p:cNvSpPr>
          <p:nvPr>
            <p:ph idx="1"/>
          </p:nvPr>
        </p:nvSpPr>
        <p:spPr/>
        <p:txBody>
          <a:bodyPr>
            <a:normAutofit/>
          </a:bodyPr>
          <a:lstStyle/>
          <a:p>
            <a:pPr>
              <a:buNone/>
            </a:pPr>
            <a:r>
              <a:rPr lang="it-IT" dirty="0" smtClean="0"/>
              <a:t>tempi recenti:</a:t>
            </a:r>
          </a:p>
          <a:p>
            <a:pPr>
              <a:buNone/>
            </a:pPr>
            <a:r>
              <a:rPr lang="it-IT" dirty="0" smtClean="0"/>
              <a:t>1848 Chicago </a:t>
            </a:r>
            <a:r>
              <a:rPr lang="it-IT" dirty="0" err="1" smtClean="0"/>
              <a:t>Board</a:t>
            </a:r>
            <a:r>
              <a:rPr lang="it-IT" dirty="0" smtClean="0"/>
              <a:t> </a:t>
            </a:r>
            <a:r>
              <a:rPr lang="it-IT" dirty="0" err="1" smtClean="0"/>
              <a:t>of</a:t>
            </a:r>
            <a:r>
              <a:rPr lang="it-IT" dirty="0" smtClean="0"/>
              <a:t> </a:t>
            </a:r>
            <a:r>
              <a:rPr lang="it-IT" dirty="0" err="1" smtClean="0"/>
              <a:t>Trade</a:t>
            </a:r>
            <a:r>
              <a:rPr lang="it-IT" dirty="0" smtClean="0"/>
              <a:t> (CBOT): problemi dei rischi e negoziazione di contratti </a:t>
            </a:r>
            <a:r>
              <a:rPr lang="it-IT" dirty="0" err="1" smtClean="0"/>
              <a:t>forward</a:t>
            </a:r>
            <a:r>
              <a:rPr lang="it-IT" dirty="0" smtClean="0"/>
              <a:t>;</a:t>
            </a:r>
          </a:p>
          <a:p>
            <a:pPr>
              <a:buNone/>
            </a:pPr>
            <a:r>
              <a:rPr lang="it-IT" dirty="0" smtClean="0"/>
              <a:t>in sintesi: </a:t>
            </a:r>
            <a:r>
              <a:rPr lang="it-IT" b="1" i="1" dirty="0" smtClean="0"/>
              <a:t>a causa delle fluttuazioni stagionali dei raccolti e dei prezzi (eccessi positivi o negativi di raccolti) i commercianti di grano stipulavano contratti con i produttori per stabilire prezzi subito prima del raccolto</a:t>
            </a:r>
            <a:r>
              <a:rPr lang="it-IT" dirty="0" smtClean="0"/>
              <a:t>.</a:t>
            </a:r>
          </a:p>
          <a:p>
            <a:pPr>
              <a:buNone/>
            </a:pPr>
            <a:r>
              <a:rPr lang="it-IT" dirty="0" smtClean="0"/>
              <a:t>		(</a:t>
            </a:r>
            <a:r>
              <a:rPr lang="it-IT" dirty="0" err="1" smtClean="0"/>
              <a:t>commodity</a:t>
            </a:r>
            <a:r>
              <a:rPr lang="it-IT" dirty="0" smtClean="0"/>
              <a:t> swap)</a:t>
            </a: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43</a:t>
            </a:fld>
            <a:endParaRPr lang="it-IT"/>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020762"/>
          </a:xfrm>
        </p:spPr>
        <p:txBody>
          <a:bodyPr>
            <a:normAutofit/>
          </a:bodyPr>
          <a:lstStyle/>
          <a:p>
            <a:r>
              <a:rPr lang="it-IT" sz="2400" dirty="0" smtClean="0"/>
              <a:t>qualche cenno storico sui derivati</a:t>
            </a:r>
            <a:endParaRPr lang="it-IT" sz="2400" dirty="0"/>
          </a:p>
        </p:txBody>
      </p:sp>
      <p:sp>
        <p:nvSpPr>
          <p:cNvPr id="3" name="Segnaposto contenuto 2"/>
          <p:cNvSpPr>
            <a:spLocks noGrp="1"/>
          </p:cNvSpPr>
          <p:nvPr>
            <p:ph idx="1"/>
          </p:nvPr>
        </p:nvSpPr>
        <p:spPr/>
        <p:txBody>
          <a:bodyPr/>
          <a:lstStyle/>
          <a:p>
            <a:pPr>
              <a:buNone/>
            </a:pPr>
            <a:r>
              <a:rPr lang="it-IT" dirty="0" smtClean="0"/>
              <a:t>(</a:t>
            </a:r>
            <a:r>
              <a:rPr lang="it-IT" dirty="0" err="1" smtClean="0"/>
              <a:t>call</a:t>
            </a:r>
            <a:r>
              <a:rPr lang="it-IT" dirty="0" smtClean="0"/>
              <a:t> e put </a:t>
            </a:r>
            <a:r>
              <a:rPr lang="it-IT" dirty="0" err="1" smtClean="0"/>
              <a:t>options</a:t>
            </a:r>
            <a:r>
              <a:rPr lang="it-IT" dirty="0" smtClean="0"/>
              <a:t>)</a:t>
            </a:r>
          </a:p>
          <a:p>
            <a:pPr>
              <a:buNone/>
            </a:pPr>
            <a:r>
              <a:rPr lang="it-IT" dirty="0" smtClean="0"/>
              <a:t>1872: </a:t>
            </a:r>
            <a:r>
              <a:rPr lang="it-IT" dirty="0" err="1" smtClean="0"/>
              <a:t>Russel</a:t>
            </a:r>
            <a:r>
              <a:rPr lang="it-IT" dirty="0" smtClean="0"/>
              <a:t> </a:t>
            </a:r>
            <a:r>
              <a:rPr lang="it-IT" dirty="0" err="1" smtClean="0"/>
              <a:t>Sage</a:t>
            </a:r>
            <a:r>
              <a:rPr lang="it-IT" dirty="0" smtClean="0"/>
              <a:t> escogita il sistema di acquistare azioni e un’opzione  di vendita futura (put) con un contraente che un’opzione  di acquisto a prezzi prefissati (</a:t>
            </a:r>
            <a:r>
              <a:rPr lang="it-IT" dirty="0" err="1" smtClean="0"/>
              <a:t>vd</a:t>
            </a:r>
            <a:r>
              <a:rPr lang="it-IT" dirty="0" smtClean="0"/>
              <a:t>. Fiat vs </a:t>
            </a:r>
            <a:r>
              <a:rPr lang="it-IT" dirty="0" err="1" smtClean="0"/>
              <a:t>General</a:t>
            </a:r>
            <a:r>
              <a:rPr lang="it-IT" dirty="0" smtClean="0"/>
              <a:t> </a:t>
            </a:r>
            <a:r>
              <a:rPr lang="it-IT" dirty="0" err="1" smtClean="0"/>
              <a:t>Motors</a:t>
            </a:r>
            <a:r>
              <a:rPr lang="it-IT" dirty="0" smtClean="0"/>
              <a:t>); si trattava di una sorta di “prestito ombra” che poteva avvenire a tassi di usura.</a:t>
            </a:r>
          </a:p>
          <a:p>
            <a:pPr>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44</a:t>
            </a:fld>
            <a:endParaRPr lang="it-IT"/>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t>qualche cenno storico sui derivati</a:t>
            </a:r>
            <a:endParaRPr lang="it-IT" sz="2400" dirty="0"/>
          </a:p>
        </p:txBody>
      </p:sp>
      <p:sp>
        <p:nvSpPr>
          <p:cNvPr id="3" name="Segnaposto contenuto 2"/>
          <p:cNvSpPr>
            <a:spLocks noGrp="1"/>
          </p:cNvSpPr>
          <p:nvPr>
            <p:ph idx="1"/>
          </p:nvPr>
        </p:nvSpPr>
        <p:spPr/>
        <p:txBody>
          <a:bodyPr>
            <a:normAutofit/>
          </a:bodyPr>
          <a:lstStyle/>
          <a:p>
            <a:pPr>
              <a:buNone/>
            </a:pPr>
            <a:r>
              <a:rPr lang="it-IT" dirty="0" smtClean="0"/>
              <a:t>1922: </a:t>
            </a:r>
            <a:r>
              <a:rPr lang="it-IT" dirty="0" err="1" smtClean="0"/>
              <a:t>Grain</a:t>
            </a:r>
            <a:r>
              <a:rPr lang="it-IT" dirty="0" smtClean="0"/>
              <a:t> </a:t>
            </a:r>
            <a:r>
              <a:rPr lang="it-IT" dirty="0" err="1" smtClean="0"/>
              <a:t>Futures</a:t>
            </a:r>
            <a:r>
              <a:rPr lang="it-IT" dirty="0" smtClean="0"/>
              <a:t> </a:t>
            </a:r>
            <a:r>
              <a:rPr lang="it-IT" dirty="0" err="1" smtClean="0"/>
              <a:t>Act</a:t>
            </a:r>
            <a:r>
              <a:rPr lang="it-IT" dirty="0" smtClean="0"/>
              <a:t> regola il mercato dei </a:t>
            </a:r>
            <a:r>
              <a:rPr lang="it-IT" i="1" dirty="0" err="1" smtClean="0"/>
              <a:t>futures</a:t>
            </a:r>
            <a:r>
              <a:rPr lang="it-IT" i="1" dirty="0" smtClean="0"/>
              <a:t>;</a:t>
            </a:r>
          </a:p>
          <a:p>
            <a:pPr>
              <a:buNone/>
            </a:pPr>
            <a:r>
              <a:rPr lang="it-IT" dirty="0" smtClean="0"/>
              <a:t>1936: banditi le </a:t>
            </a:r>
            <a:r>
              <a:rPr lang="it-IT" i="1" dirty="0" err="1" smtClean="0"/>
              <a:t>options</a:t>
            </a:r>
            <a:r>
              <a:rPr lang="it-IT" dirty="0" smtClean="0"/>
              <a:t> sui </a:t>
            </a:r>
            <a:r>
              <a:rPr lang="it-IT" i="1" dirty="0" err="1" smtClean="0"/>
              <a:t>futures</a:t>
            </a:r>
            <a:r>
              <a:rPr lang="it-IT" dirty="0" smtClean="0"/>
              <a:t>;</a:t>
            </a:r>
          </a:p>
          <a:p>
            <a:pPr>
              <a:buNone/>
            </a:pPr>
            <a:r>
              <a:rPr lang="it-IT" dirty="0" smtClean="0"/>
              <a:t>1972: Chicago Mercantile Exchange crea i primi contratti </a:t>
            </a:r>
            <a:r>
              <a:rPr lang="it-IT" b="1" i="1" dirty="0" err="1" smtClean="0"/>
              <a:t>futures</a:t>
            </a:r>
            <a:r>
              <a:rPr lang="it-IT" dirty="0" smtClean="0"/>
              <a:t> basati su valute (</a:t>
            </a:r>
            <a:r>
              <a:rPr lang="it-IT" dirty="0" err="1" smtClean="0"/>
              <a:t>currency</a:t>
            </a:r>
            <a:r>
              <a:rPr lang="it-IT" dirty="0" smtClean="0"/>
              <a:t>);</a:t>
            </a:r>
          </a:p>
          <a:p>
            <a:pPr>
              <a:buNone/>
            </a:pPr>
            <a:r>
              <a:rPr lang="it-IT" dirty="0" smtClean="0"/>
              <a:t>1973: Fischer </a:t>
            </a:r>
            <a:r>
              <a:rPr lang="it-IT" dirty="0" err="1" smtClean="0"/>
              <a:t>Black</a:t>
            </a:r>
            <a:r>
              <a:rPr lang="it-IT" dirty="0" smtClean="0"/>
              <a:t> e </a:t>
            </a:r>
            <a:r>
              <a:rPr lang="it-IT" dirty="0" err="1" smtClean="0"/>
              <a:t>Myron</a:t>
            </a:r>
            <a:r>
              <a:rPr lang="it-IT" dirty="0" smtClean="0"/>
              <a:t> </a:t>
            </a:r>
            <a:r>
              <a:rPr lang="it-IT" dirty="0" err="1" smtClean="0"/>
              <a:t>Scholes</a:t>
            </a:r>
            <a:r>
              <a:rPr lang="it-IT" dirty="0" smtClean="0"/>
              <a:t> vincono il Premio Nobel con il modello che determina il prezzo delle opzioni (</a:t>
            </a:r>
            <a:r>
              <a:rPr lang="it-IT" dirty="0" err="1" smtClean="0"/>
              <a:t>Black</a:t>
            </a:r>
            <a:r>
              <a:rPr lang="it-IT" dirty="0" smtClean="0"/>
              <a:t> and </a:t>
            </a:r>
            <a:r>
              <a:rPr lang="it-IT" dirty="0" err="1" smtClean="0"/>
              <a:t>Scholes</a:t>
            </a:r>
            <a:r>
              <a:rPr lang="it-IT" dirty="0" smtClean="0"/>
              <a:t> Formula): un contesto matematico che rivoluziona il mondo dei derivati.</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45</a:t>
            </a:fld>
            <a:endParaRPr lang="it-IT"/>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sz="2400" dirty="0" smtClean="0"/>
              <a:t>qualche cenno storico sui derivati</a:t>
            </a:r>
            <a:r>
              <a:rPr lang="it-IT" i="1" u="sng" dirty="0" smtClean="0"/>
              <a:t/>
            </a:r>
            <a:br>
              <a:rPr lang="it-IT" i="1" u="sng" dirty="0" smtClean="0"/>
            </a:br>
            <a:endParaRPr lang="it-IT" dirty="0"/>
          </a:p>
        </p:txBody>
      </p:sp>
      <p:sp>
        <p:nvSpPr>
          <p:cNvPr id="3" name="Segnaposto contenuto 2"/>
          <p:cNvSpPr>
            <a:spLocks noGrp="1"/>
          </p:cNvSpPr>
          <p:nvPr>
            <p:ph idx="1"/>
          </p:nvPr>
        </p:nvSpPr>
        <p:spPr>
          <a:xfrm>
            <a:off x="457200" y="1219200"/>
            <a:ext cx="8229600" cy="4906963"/>
          </a:xfrm>
        </p:spPr>
        <p:txBody>
          <a:bodyPr>
            <a:normAutofit/>
          </a:bodyPr>
          <a:lstStyle/>
          <a:p>
            <a:pPr>
              <a:buNone/>
            </a:pPr>
            <a:r>
              <a:rPr lang="it-IT" dirty="0" smtClean="0"/>
              <a:t>Anni Ottanta: era di derivati e sviluppo del mercato OTC (</a:t>
            </a:r>
            <a:r>
              <a:rPr lang="it-IT" dirty="0" err="1" smtClean="0"/>
              <a:t>Over</a:t>
            </a:r>
            <a:r>
              <a:rPr lang="it-IT" dirty="0" smtClean="0"/>
              <a:t> the </a:t>
            </a:r>
            <a:r>
              <a:rPr lang="it-IT" dirty="0" err="1" smtClean="0"/>
              <a:t>Counter</a:t>
            </a:r>
            <a:r>
              <a:rPr lang="it-IT" dirty="0" smtClean="0"/>
              <a:t>)</a:t>
            </a:r>
          </a:p>
          <a:p>
            <a:pPr>
              <a:buNone/>
            </a:pPr>
            <a:r>
              <a:rPr lang="it-IT" dirty="0" smtClean="0"/>
              <a:t>I mercati OTC sono quindi il complesso delle operazioni di </a:t>
            </a:r>
            <a:r>
              <a:rPr lang="it-IT" dirty="0" smtClean="0">
                <a:hlinkClick r:id="rId2"/>
              </a:rPr>
              <a:t>compravendita di titoli che non figurano nei listini di borsa, la cui funzionalità è organizzata da alcuni attori, e le cui caratteristiche dei </a:t>
            </a:r>
            <a:r>
              <a:rPr lang="it-IT" dirty="0" smtClean="0">
                <a:hlinkClick r:id="rId3"/>
              </a:rPr>
              <a:t>contratti che vengono negoziati non sono standardizzate. Il </a:t>
            </a:r>
            <a:r>
              <a:rPr lang="it-IT" dirty="0" smtClean="0">
                <a:hlinkClick r:id="rId4"/>
              </a:rPr>
              <a:t>NASDAQ è un esempio di mercato </a:t>
            </a:r>
            <a:r>
              <a:rPr lang="it-IT" i="1" dirty="0" smtClean="0">
                <a:hlinkClick r:id="rId4"/>
              </a:rPr>
              <a:t>Over the Counter.</a:t>
            </a:r>
            <a:endParaRPr lang="it-IT" dirty="0"/>
          </a:p>
        </p:txBody>
      </p:sp>
      <p:sp>
        <p:nvSpPr>
          <p:cNvPr id="4" name="Segnaposto numero diapositiva 3"/>
          <p:cNvSpPr>
            <a:spLocks noGrp="1"/>
          </p:cNvSpPr>
          <p:nvPr>
            <p:ph type="sldNum" sz="quarter" idx="12"/>
          </p:nvPr>
        </p:nvSpPr>
        <p:spPr/>
        <p:txBody>
          <a:bodyPr>
            <a:normAutofit fontScale="92500" lnSpcReduction="10000"/>
          </a:bodyPr>
          <a:lstStyle/>
          <a:p>
            <a:fld id="{49B51B76-C238-4C1A-BE3B-570F835BDC63}" type="slidenum">
              <a:rPr lang="it-IT" smtClean="0"/>
              <a:pPr/>
              <a:t>46</a:t>
            </a:fld>
            <a:endParaRPr lang="it-IT"/>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15962"/>
          </a:xfrm>
        </p:spPr>
        <p:txBody>
          <a:bodyPr>
            <a:normAutofit fontScale="90000"/>
          </a:bodyPr>
          <a:lstStyle/>
          <a:p>
            <a:r>
              <a:rPr lang="it-IT" sz="2400" dirty="0" smtClean="0"/>
              <a:t>qualche cenno storico sui derivati</a:t>
            </a:r>
            <a:endParaRPr lang="it-IT" sz="2400" dirty="0"/>
          </a:p>
        </p:txBody>
      </p:sp>
      <p:sp>
        <p:nvSpPr>
          <p:cNvPr id="3" name="Segnaposto contenuto 2"/>
          <p:cNvSpPr>
            <a:spLocks noGrp="1"/>
          </p:cNvSpPr>
          <p:nvPr>
            <p:ph idx="1"/>
          </p:nvPr>
        </p:nvSpPr>
        <p:spPr/>
        <p:txBody>
          <a:bodyPr>
            <a:normAutofit/>
          </a:bodyPr>
          <a:lstStyle/>
          <a:p>
            <a:pPr>
              <a:buFontTx/>
              <a:buChar char="-"/>
            </a:pPr>
            <a:r>
              <a:rPr lang="it-IT" dirty="0" smtClean="0"/>
              <a:t>Nascita di una genia di nuovi corporate </a:t>
            </a:r>
            <a:r>
              <a:rPr lang="it-IT" dirty="0" err="1" smtClean="0"/>
              <a:t>financial</a:t>
            </a:r>
            <a:r>
              <a:rPr lang="it-IT" dirty="0" smtClean="0"/>
              <a:t>  manager, provenienti da business  </a:t>
            </a:r>
            <a:r>
              <a:rPr lang="it-IT" dirty="0" err="1" smtClean="0"/>
              <a:t>school</a:t>
            </a:r>
            <a:r>
              <a:rPr lang="it-IT" dirty="0" smtClean="0"/>
              <a:t> e “innamorati” dei derivati OTC (Atlantic </a:t>
            </a:r>
            <a:r>
              <a:rPr lang="it-IT" dirty="0" err="1" smtClean="0"/>
              <a:t>Union</a:t>
            </a:r>
            <a:r>
              <a:rPr lang="it-IT" dirty="0" smtClean="0"/>
              <a:t> di </a:t>
            </a:r>
            <a:r>
              <a:rPr lang="it-IT" dirty="0" err="1" smtClean="0"/>
              <a:t>Adam</a:t>
            </a:r>
            <a:r>
              <a:rPr lang="it-IT" dirty="0" smtClean="0"/>
              <a:t> </a:t>
            </a:r>
            <a:r>
              <a:rPr lang="it-IT" dirty="0" err="1" smtClean="0"/>
              <a:t>Hasslett</a:t>
            </a:r>
            <a:r>
              <a:rPr lang="it-IT" dirty="0" smtClean="0"/>
              <a:t>)</a:t>
            </a:r>
          </a:p>
          <a:p>
            <a:pPr>
              <a:buFontTx/>
              <a:buChar char="-"/>
            </a:pPr>
            <a:r>
              <a:rPr lang="it-IT" dirty="0" smtClean="0"/>
              <a:t>Ogni </a:t>
            </a:r>
            <a:r>
              <a:rPr lang="it-IT" dirty="0" err="1" smtClean="0"/>
              <a:t>corporations</a:t>
            </a:r>
            <a:r>
              <a:rPr lang="it-IT" dirty="0" smtClean="0"/>
              <a:t> fa </a:t>
            </a:r>
            <a:r>
              <a:rPr lang="it-IT" dirty="0" err="1" smtClean="0"/>
              <a:t>hedging</a:t>
            </a:r>
            <a:r>
              <a:rPr lang="it-IT" dirty="0" smtClean="0"/>
              <a:t> (si copre) o specula su </a:t>
            </a:r>
            <a:r>
              <a:rPr lang="it-IT" dirty="0" err="1" smtClean="0"/>
              <a:t>commodities</a:t>
            </a:r>
            <a:r>
              <a:rPr lang="it-IT" dirty="0" smtClean="0"/>
              <a:t>, tassi di interesse, tassi di cambio</a:t>
            </a:r>
          </a:p>
          <a:p>
            <a:pPr>
              <a:buFontTx/>
              <a:buChar char="-"/>
            </a:pPr>
            <a:r>
              <a:rPr lang="it-IT" dirty="0" smtClean="0"/>
              <a:t>Talenti matematici e fisici “the </a:t>
            </a:r>
            <a:r>
              <a:rPr lang="it-IT" dirty="0" err="1" smtClean="0"/>
              <a:t>rocket</a:t>
            </a:r>
            <a:r>
              <a:rPr lang="it-IT" dirty="0" smtClean="0"/>
              <a:t> </a:t>
            </a:r>
            <a:r>
              <a:rPr lang="it-IT" dirty="0" err="1" smtClean="0"/>
              <a:t>scientists</a:t>
            </a:r>
            <a:r>
              <a:rPr lang="it-IT" dirty="0" smtClean="0"/>
              <a:t>”</a:t>
            </a:r>
            <a:endParaRPr lang="it-IT" dirty="0"/>
          </a:p>
        </p:txBody>
      </p:sp>
      <p:sp>
        <p:nvSpPr>
          <p:cNvPr id="4" name="Segnaposto numero diapositiva 3"/>
          <p:cNvSpPr>
            <a:spLocks noGrp="1"/>
          </p:cNvSpPr>
          <p:nvPr>
            <p:ph type="sldNum" sz="quarter" idx="12"/>
          </p:nvPr>
        </p:nvSpPr>
        <p:spPr/>
        <p:txBody>
          <a:bodyPr>
            <a:normAutofit fontScale="92500" lnSpcReduction="10000"/>
          </a:bodyPr>
          <a:lstStyle/>
          <a:p>
            <a:fld id="{49B51B76-C238-4C1A-BE3B-570F835BDC63}" type="slidenum">
              <a:rPr lang="it-IT" smtClean="0"/>
              <a:pPr/>
              <a:t>47</a:t>
            </a:fld>
            <a:endParaRPr lang="it-IT"/>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t>qualche cenno storico sui derivati</a:t>
            </a:r>
            <a:endParaRPr lang="it-IT" sz="2400" dirty="0"/>
          </a:p>
        </p:txBody>
      </p:sp>
      <p:sp>
        <p:nvSpPr>
          <p:cNvPr id="3" name="Segnaposto contenuto 2"/>
          <p:cNvSpPr>
            <a:spLocks noGrp="1"/>
          </p:cNvSpPr>
          <p:nvPr>
            <p:ph idx="1"/>
          </p:nvPr>
        </p:nvSpPr>
        <p:spPr>
          <a:xfrm>
            <a:off x="457200" y="1219200"/>
            <a:ext cx="8229600" cy="4906963"/>
          </a:xfrm>
        </p:spPr>
        <p:txBody>
          <a:bodyPr>
            <a:normAutofit/>
          </a:bodyPr>
          <a:lstStyle/>
          <a:p>
            <a:pPr>
              <a:buNone/>
            </a:pPr>
            <a:r>
              <a:rPr lang="it-IT" dirty="0" smtClean="0"/>
              <a:t>-nasce la “finanza strutturata” o i “prodotti esotici”;</a:t>
            </a:r>
          </a:p>
          <a:p>
            <a:pPr>
              <a:buNone/>
            </a:pPr>
            <a:r>
              <a:rPr lang="it-IT" dirty="0" smtClean="0"/>
              <a:t>Comincia l’era delle grandi perdite e dei grandi fallimenti:</a:t>
            </a:r>
          </a:p>
          <a:p>
            <a:pPr>
              <a:buNone/>
            </a:pPr>
            <a:r>
              <a:rPr lang="it-IT" dirty="0" smtClean="0"/>
              <a:t>	</a:t>
            </a:r>
            <a:r>
              <a:rPr lang="it-IT" dirty="0" err="1" smtClean="0"/>
              <a:t>-Procter</a:t>
            </a:r>
            <a:r>
              <a:rPr lang="it-IT" dirty="0" smtClean="0"/>
              <a:t> and </a:t>
            </a:r>
            <a:r>
              <a:rPr lang="it-IT" dirty="0" err="1" smtClean="0"/>
              <a:t>Gamble</a:t>
            </a:r>
            <a:endParaRPr lang="it-IT" dirty="0" smtClean="0"/>
          </a:p>
          <a:p>
            <a:pPr>
              <a:buNone/>
            </a:pPr>
            <a:r>
              <a:rPr lang="it-IT" dirty="0" smtClean="0"/>
              <a:t>	- </a:t>
            </a:r>
            <a:r>
              <a:rPr lang="it-IT" dirty="0" err="1" smtClean="0"/>
              <a:t>Metallgesellschaft</a:t>
            </a:r>
            <a:endParaRPr lang="it-IT" dirty="0" smtClean="0"/>
          </a:p>
          <a:p>
            <a:pPr>
              <a:buNone/>
            </a:pPr>
            <a:r>
              <a:rPr lang="it-IT" dirty="0" smtClean="0"/>
              <a:t>	- Orange County (</a:t>
            </a:r>
            <a:r>
              <a:rPr lang="it-IT" dirty="0" err="1" smtClean="0"/>
              <a:t>Calif</a:t>
            </a:r>
            <a:r>
              <a:rPr lang="it-IT" dirty="0" smtClean="0"/>
              <a:t>) </a:t>
            </a:r>
          </a:p>
          <a:p>
            <a:pPr>
              <a:buNone/>
            </a:pPr>
            <a:r>
              <a:rPr lang="it-IT" dirty="0" smtClean="0"/>
              <a:t>	- </a:t>
            </a:r>
            <a:r>
              <a:rPr lang="it-IT" dirty="0" err="1" smtClean="0"/>
              <a:t>Baring</a:t>
            </a:r>
            <a:r>
              <a:rPr lang="it-IT" dirty="0" smtClean="0"/>
              <a:t> </a:t>
            </a:r>
            <a:r>
              <a:rPr lang="it-IT" dirty="0" err="1" smtClean="0"/>
              <a:t>Banks</a:t>
            </a:r>
            <a:r>
              <a:rPr lang="it-IT" dirty="0" smtClean="0"/>
              <a:t> (bancarotta per trading 	speculativo)</a:t>
            </a:r>
            <a:endParaRPr lang="it-IT" dirty="0"/>
          </a:p>
        </p:txBody>
      </p:sp>
      <p:sp>
        <p:nvSpPr>
          <p:cNvPr id="4" name="Segnaposto numero diapositiva 3"/>
          <p:cNvSpPr>
            <a:spLocks noGrp="1"/>
          </p:cNvSpPr>
          <p:nvPr>
            <p:ph type="sldNum" sz="quarter" idx="12"/>
          </p:nvPr>
        </p:nvSpPr>
        <p:spPr/>
        <p:txBody>
          <a:bodyPr>
            <a:normAutofit fontScale="92500" lnSpcReduction="10000"/>
          </a:bodyPr>
          <a:lstStyle/>
          <a:p>
            <a:fld id="{49B51B76-C238-4C1A-BE3B-570F835BDC63}" type="slidenum">
              <a:rPr lang="it-IT" smtClean="0"/>
              <a:pPr/>
              <a:t>48</a:t>
            </a:fld>
            <a:endParaRPr lang="it-IT"/>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t>qualche cenno storico sui derivati</a:t>
            </a:r>
            <a:endParaRPr lang="it-IT" sz="2400" dirty="0"/>
          </a:p>
        </p:txBody>
      </p:sp>
      <p:sp>
        <p:nvSpPr>
          <p:cNvPr id="3" name="Segnaposto contenuto 2"/>
          <p:cNvSpPr>
            <a:spLocks noGrp="1"/>
          </p:cNvSpPr>
          <p:nvPr>
            <p:ph idx="1"/>
          </p:nvPr>
        </p:nvSpPr>
        <p:spPr/>
        <p:txBody>
          <a:bodyPr/>
          <a:lstStyle/>
          <a:p>
            <a:pPr>
              <a:buNone/>
            </a:pPr>
            <a:r>
              <a:rPr lang="it-IT" dirty="0" smtClean="0"/>
              <a:t>- Long </a:t>
            </a:r>
            <a:r>
              <a:rPr lang="it-IT" dirty="0" err="1" smtClean="0"/>
              <a:t>Term</a:t>
            </a:r>
            <a:r>
              <a:rPr lang="it-IT" dirty="0" smtClean="0"/>
              <a:t> Capital Management (</a:t>
            </a:r>
            <a:r>
              <a:rPr lang="it-IT" dirty="0" err="1" smtClean="0"/>
              <a:t>Merton</a:t>
            </a:r>
            <a:r>
              <a:rPr lang="it-IT" dirty="0" smtClean="0"/>
              <a:t> e </a:t>
            </a:r>
            <a:r>
              <a:rPr lang="it-IT" dirty="0" err="1" smtClean="0"/>
              <a:t>Scholes</a:t>
            </a:r>
            <a:r>
              <a:rPr lang="it-IT" dirty="0" smtClean="0"/>
              <a:t>)</a:t>
            </a:r>
          </a:p>
          <a:p>
            <a:pPr>
              <a:buNone/>
            </a:pPr>
            <a:r>
              <a:rPr lang="it-IT" dirty="0" smtClean="0"/>
              <a:t>1995: nascono i </a:t>
            </a:r>
            <a:r>
              <a:rPr lang="it-IT" dirty="0" err="1" smtClean="0"/>
              <a:t>Credit</a:t>
            </a:r>
            <a:r>
              <a:rPr lang="it-IT" dirty="0" smtClean="0"/>
              <a:t> Default Swap (CDS) e i</a:t>
            </a:r>
          </a:p>
          <a:p>
            <a:pPr>
              <a:buNone/>
            </a:pPr>
            <a:r>
              <a:rPr lang="it-IT" dirty="0" smtClean="0"/>
              <a:t>			</a:t>
            </a:r>
            <a:r>
              <a:rPr lang="it-IT" dirty="0" err="1" smtClean="0"/>
              <a:t>Collaterized</a:t>
            </a:r>
            <a:r>
              <a:rPr lang="it-IT" dirty="0" smtClean="0"/>
              <a:t> </a:t>
            </a:r>
            <a:r>
              <a:rPr lang="it-IT" dirty="0" err="1" smtClean="0"/>
              <a:t>Debt</a:t>
            </a:r>
            <a:r>
              <a:rPr lang="it-IT" dirty="0" smtClean="0"/>
              <a:t> </a:t>
            </a:r>
            <a:r>
              <a:rPr lang="it-IT" dirty="0" err="1" smtClean="0"/>
              <a:t>Obligation</a:t>
            </a:r>
            <a:r>
              <a:rPr lang="it-IT" dirty="0" smtClean="0"/>
              <a:t> (CDO) 		con JP Morgan </a:t>
            </a:r>
            <a:endParaRPr lang="it-IT" dirty="0"/>
          </a:p>
        </p:txBody>
      </p:sp>
      <p:sp>
        <p:nvSpPr>
          <p:cNvPr id="4" name="Segnaposto numero diapositiva 3"/>
          <p:cNvSpPr>
            <a:spLocks noGrp="1"/>
          </p:cNvSpPr>
          <p:nvPr>
            <p:ph type="sldNum" sz="quarter" idx="12"/>
          </p:nvPr>
        </p:nvSpPr>
        <p:spPr/>
        <p:txBody>
          <a:bodyPr>
            <a:normAutofit fontScale="92500" lnSpcReduction="10000"/>
          </a:bodyPr>
          <a:lstStyle/>
          <a:p>
            <a:fld id="{49B51B76-C238-4C1A-BE3B-570F835BDC63}" type="slidenum">
              <a:rPr lang="it-IT" smtClean="0"/>
              <a:pPr/>
              <a:t>49</a:t>
            </a:fld>
            <a:endParaRPr lang="it-IT"/>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9762"/>
          </a:xfrm>
        </p:spPr>
        <p:txBody>
          <a:bodyPr>
            <a:normAutofit fontScale="90000"/>
          </a:bodyPr>
          <a:lstStyle/>
          <a:p>
            <a:r>
              <a:rPr lang="it-IT" dirty="0" smtClean="0"/>
              <a:t>I contratti SWAP</a:t>
            </a:r>
            <a:endParaRPr lang="it-IT" dirty="0"/>
          </a:p>
        </p:txBody>
      </p:sp>
      <p:sp>
        <p:nvSpPr>
          <p:cNvPr id="3" name="Segnaposto contenuto 2"/>
          <p:cNvSpPr>
            <a:spLocks noGrp="1"/>
          </p:cNvSpPr>
          <p:nvPr>
            <p:ph idx="1"/>
          </p:nvPr>
        </p:nvSpPr>
        <p:spPr/>
        <p:txBody>
          <a:bodyPr>
            <a:normAutofit/>
          </a:bodyPr>
          <a:lstStyle/>
          <a:p>
            <a:pPr marL="514350" indent="-514350">
              <a:buAutoNum type="alphaLcPeriod"/>
            </a:pPr>
            <a:r>
              <a:rPr lang="it-IT" dirty="0" smtClean="0"/>
              <a:t>Due soggetti si impegnano a scambiarsi, per un periodo di tempo definito e a scadenze definite, flussi di pagamento sulla base di regole di calcolo definite;</a:t>
            </a:r>
          </a:p>
          <a:p>
            <a:pPr marL="514350" indent="-514350">
              <a:buAutoNum type="alphaLcPeriod"/>
            </a:pPr>
            <a:r>
              <a:rPr lang="it-IT" dirty="0" smtClean="0"/>
              <a:t>Clausole stabilite al momento della stipula;</a:t>
            </a:r>
          </a:p>
          <a:p>
            <a:pPr marL="514350" indent="-514350">
              <a:buAutoNum type="alphaLcPeriod"/>
            </a:pPr>
            <a:r>
              <a:rPr lang="it-IT" dirty="0" smtClean="0"/>
              <a:t>Tipologia più comune : </a:t>
            </a:r>
            <a:r>
              <a:rPr lang="it-IT" b="1" i="1" dirty="0" smtClean="0"/>
              <a:t>INTEREST RATE SWAP </a:t>
            </a:r>
            <a:r>
              <a:rPr lang="it-IT" dirty="0" smtClean="0"/>
              <a:t>(IRS)</a:t>
            </a:r>
          </a:p>
          <a:p>
            <a:pPr marL="514350" indent="-514350">
              <a:buNone/>
            </a:pPr>
            <a:r>
              <a:rPr lang="it-IT" dirty="0" smtClean="0"/>
              <a:t>	ma: varie tipologie di swap</a:t>
            </a: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50</a:t>
            </a:fld>
            <a:endParaRPr lang="it-IT"/>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swap</a:t>
            </a:r>
            <a:endParaRPr lang="it-IT" dirty="0"/>
          </a:p>
        </p:txBody>
      </p:sp>
      <p:sp>
        <p:nvSpPr>
          <p:cNvPr id="3" name="Segnaposto contenuto 2"/>
          <p:cNvSpPr>
            <a:spLocks noGrp="1"/>
          </p:cNvSpPr>
          <p:nvPr>
            <p:ph idx="1"/>
          </p:nvPr>
        </p:nvSpPr>
        <p:spPr/>
        <p:txBody>
          <a:bodyPr>
            <a:normAutofit fontScale="62500" lnSpcReduction="20000"/>
          </a:bodyPr>
          <a:lstStyle/>
          <a:p>
            <a:pPr>
              <a:buNone/>
            </a:pPr>
            <a:r>
              <a:rPr lang="it-IT" dirty="0" err="1" smtClean="0"/>
              <a:t>1</a:t>
            </a:r>
            <a:r>
              <a:rPr lang="it-IT" dirty="0" smtClean="0"/>
              <a:t>. </a:t>
            </a:r>
            <a:r>
              <a:rPr lang="it-IT" sz="2400" b="1" i="1" dirty="0" smtClean="0"/>
              <a:t>Interest Rate Swap </a:t>
            </a:r>
            <a:r>
              <a:rPr lang="it-IT" sz="2400" dirty="0" smtClean="0"/>
              <a:t>(swap di interessi): scambio di flussi sulla base di differenti tassi di interesse;</a:t>
            </a:r>
          </a:p>
          <a:p>
            <a:pPr>
              <a:buNone/>
            </a:pPr>
            <a:r>
              <a:rPr lang="it-IT" sz="2400" dirty="0" err="1" smtClean="0"/>
              <a:t>2</a:t>
            </a:r>
            <a:r>
              <a:rPr lang="it-IT" sz="2400" dirty="0" smtClean="0"/>
              <a:t>. </a:t>
            </a:r>
            <a:r>
              <a:rPr lang="it-IT" sz="2400" b="1" i="1" dirty="0" err="1" smtClean="0"/>
              <a:t>Currency</a:t>
            </a:r>
            <a:r>
              <a:rPr lang="it-IT" sz="2400" b="1" i="1" dirty="0" smtClean="0"/>
              <a:t> Swap </a:t>
            </a:r>
            <a:r>
              <a:rPr lang="it-IT" sz="2400" dirty="0" smtClean="0"/>
              <a:t>(swap di valute):</a:t>
            </a:r>
          </a:p>
          <a:p>
            <a:pPr>
              <a:buNone/>
            </a:pPr>
            <a:r>
              <a:rPr lang="it-IT" sz="2400" dirty="0" smtClean="0"/>
              <a:t>	scambio di flussi in due diverse valute (</a:t>
            </a:r>
            <a:r>
              <a:rPr lang="it-IT" sz="2400" dirty="0" err="1" smtClean="0"/>
              <a:t>esemp</a:t>
            </a:r>
            <a:r>
              <a:rPr lang="it-IT" sz="2400" dirty="0" smtClean="0"/>
              <a:t>.: </a:t>
            </a:r>
            <a:r>
              <a:rPr lang="it-IT" sz="2400" dirty="0" err="1" smtClean="0"/>
              <a:t>€</a:t>
            </a:r>
            <a:r>
              <a:rPr lang="it-IT" sz="2400" dirty="0" smtClean="0"/>
              <a:t> vs $);</a:t>
            </a:r>
          </a:p>
          <a:p>
            <a:pPr>
              <a:buNone/>
            </a:pPr>
            <a:r>
              <a:rPr lang="it-IT" sz="2400" dirty="0" err="1" smtClean="0"/>
              <a:t>3</a:t>
            </a:r>
            <a:r>
              <a:rPr lang="it-IT" sz="2400" dirty="0" smtClean="0"/>
              <a:t>. </a:t>
            </a:r>
            <a:r>
              <a:rPr lang="it-IT" sz="2400" b="1" i="1" dirty="0" err="1" smtClean="0"/>
              <a:t>Commodity</a:t>
            </a:r>
            <a:r>
              <a:rPr lang="it-IT" sz="2400" b="1" i="1" dirty="0" smtClean="0"/>
              <a:t> Swap </a:t>
            </a:r>
            <a:r>
              <a:rPr lang="it-IT" sz="2400" dirty="0" smtClean="0"/>
              <a:t>(swap su merci):</a:t>
            </a:r>
          </a:p>
          <a:p>
            <a:pPr>
              <a:buNone/>
            </a:pPr>
            <a:r>
              <a:rPr lang="it-IT" sz="2400" dirty="0" smtClean="0"/>
              <a:t>	pagamenti indicizzati a un tasso fisso da un lato e al prezzo di una merce dall’altro (Oil </a:t>
            </a:r>
            <a:r>
              <a:rPr lang="it-IT" sz="2400" dirty="0" err="1" smtClean="0"/>
              <a:t>Swaps</a:t>
            </a:r>
            <a:r>
              <a:rPr lang="it-IT" sz="2400" dirty="0" smtClean="0"/>
              <a:t>);</a:t>
            </a:r>
          </a:p>
          <a:p>
            <a:pPr>
              <a:buNone/>
            </a:pPr>
            <a:r>
              <a:rPr lang="it-IT" sz="2400" dirty="0" err="1" smtClean="0"/>
              <a:t>4</a:t>
            </a:r>
            <a:r>
              <a:rPr lang="it-IT" sz="2400" dirty="0" smtClean="0"/>
              <a:t>. </a:t>
            </a:r>
            <a:r>
              <a:rPr lang="it-IT" sz="2400" b="1" i="1" dirty="0" err="1" smtClean="0"/>
              <a:t>Credit</a:t>
            </a:r>
            <a:r>
              <a:rPr lang="it-IT" sz="2400" b="1" i="1" dirty="0" smtClean="0"/>
              <a:t> Default Swap</a:t>
            </a:r>
            <a:r>
              <a:rPr lang="it-IT" sz="2400" dirty="0" smtClean="0"/>
              <a:t> (swap sul fallimento):</a:t>
            </a:r>
          </a:p>
          <a:p>
            <a:pPr>
              <a:buNone/>
            </a:pPr>
            <a:r>
              <a:rPr lang="it-IT" sz="2400" dirty="0" smtClean="0"/>
              <a:t>	assicurazione in cui si paga un premio periodico in cambio del rimborso del valore di un titolo in caso di fallimento di uno stato  (</a:t>
            </a:r>
            <a:r>
              <a:rPr lang="it-IT" sz="2400" dirty="0" err="1" smtClean="0"/>
              <a:t>Sovereign</a:t>
            </a:r>
            <a:r>
              <a:rPr lang="it-IT" sz="2400" dirty="0" smtClean="0"/>
              <a:t> CDS) o di una azienda (Corporate CDS)</a:t>
            </a:r>
          </a:p>
          <a:p>
            <a:pPr>
              <a:buNone/>
            </a:pPr>
            <a:r>
              <a:rPr lang="it-IT" dirty="0" smtClean="0"/>
              <a:t>	</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51</a:t>
            </a:fld>
            <a:endParaRPr lang="it-IT"/>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pPr>
              <a:buNone/>
            </a:pPr>
            <a:r>
              <a:rPr lang="it-IT" b="1" dirty="0" smtClean="0"/>
              <a:t>INTEREST RATE SWAP</a:t>
            </a:r>
            <a:r>
              <a:rPr lang="it-IT" dirty="0" smtClean="0"/>
              <a:t>: contratti in cui le controparti si impegnano a scambiarsi flussi periodici di interessi calcolati secondo criteri differenti su di un medesimo capitale</a:t>
            </a:r>
          </a:p>
          <a:p>
            <a:pPr>
              <a:buNone/>
            </a:pPr>
            <a:endParaRPr lang="it-IT" dirty="0" smtClean="0"/>
          </a:p>
          <a:p>
            <a:pPr>
              <a:buNone/>
            </a:pPr>
            <a:r>
              <a:rPr lang="it-IT" dirty="0" smtClean="0"/>
              <a:t>Forma più semplice dell’IRS:</a:t>
            </a:r>
          </a:p>
          <a:p>
            <a:pPr>
              <a:buNone/>
            </a:pPr>
            <a:r>
              <a:rPr lang="it-IT" dirty="0" smtClean="0"/>
              <a:t>		</a:t>
            </a:r>
            <a:r>
              <a:rPr lang="it-IT" b="1" i="1" dirty="0" err="1" smtClean="0"/>
              <a:t>fixed</a:t>
            </a:r>
            <a:r>
              <a:rPr lang="it-IT" b="1" i="1" dirty="0" smtClean="0"/>
              <a:t> </a:t>
            </a:r>
            <a:r>
              <a:rPr lang="it-IT" b="1" i="1" dirty="0" err="1" smtClean="0"/>
              <a:t>to</a:t>
            </a:r>
            <a:r>
              <a:rPr lang="it-IT" b="1" i="1" dirty="0" smtClean="0"/>
              <a:t> </a:t>
            </a:r>
            <a:r>
              <a:rPr lang="it-IT" b="1" i="1" dirty="0" err="1" smtClean="0"/>
              <a:t>floating</a:t>
            </a:r>
            <a:r>
              <a:rPr lang="it-IT" b="1" i="1" dirty="0" smtClean="0"/>
              <a:t> interest rate swap</a:t>
            </a:r>
          </a:p>
          <a:p>
            <a:pPr>
              <a:buNone/>
            </a:pPr>
            <a:r>
              <a:rPr lang="it-IT" dirty="0" smtClean="0"/>
              <a:t>	su un ammontare capitale si scambiano flussi a tasso fisso da un contraente e a tasso variabile dall’altro</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52</a:t>
            </a:fld>
            <a:endParaRPr lang="it-IT"/>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92162"/>
          </a:xfrm>
        </p:spPr>
        <p:txBody>
          <a:bodyPr>
            <a:normAutofit fontScale="90000"/>
          </a:bodyPr>
          <a:lstStyle/>
          <a:p>
            <a:r>
              <a:rPr lang="it-IT" dirty="0" smtClean="0"/>
              <a:t>swap</a:t>
            </a:r>
            <a:endParaRPr lang="it-IT" dirty="0"/>
          </a:p>
        </p:txBody>
      </p:sp>
      <p:sp>
        <p:nvSpPr>
          <p:cNvPr id="3" name="Segnaposto contenuto 2"/>
          <p:cNvSpPr>
            <a:spLocks noGrp="1"/>
          </p:cNvSpPr>
          <p:nvPr>
            <p:ph idx="1"/>
          </p:nvPr>
        </p:nvSpPr>
        <p:spPr/>
        <p:txBody>
          <a:bodyPr>
            <a:normAutofit/>
          </a:bodyPr>
          <a:lstStyle/>
          <a:p>
            <a:pPr>
              <a:buNone/>
            </a:pPr>
            <a:r>
              <a:rPr lang="it-IT" dirty="0" smtClean="0"/>
              <a:t>Finalità dello Swap:</a:t>
            </a:r>
          </a:p>
          <a:p>
            <a:pPr>
              <a:buNone/>
            </a:pPr>
            <a:r>
              <a:rPr lang="it-IT" dirty="0" smtClean="0"/>
              <a:t>i. </a:t>
            </a:r>
            <a:r>
              <a:rPr lang="it-IT" b="1" i="1" dirty="0" err="1" smtClean="0"/>
              <a:t>Hedging</a:t>
            </a:r>
            <a:r>
              <a:rPr lang="it-IT" dirty="0" smtClean="0"/>
              <a:t>: riduzione del potenziale rischio finanziario;</a:t>
            </a:r>
          </a:p>
          <a:p>
            <a:pPr>
              <a:buNone/>
            </a:pPr>
            <a:r>
              <a:rPr lang="it-IT" dirty="0" err="1" smtClean="0"/>
              <a:t>ii</a:t>
            </a:r>
            <a:r>
              <a:rPr lang="it-IT" dirty="0" smtClean="0"/>
              <a:t>. </a:t>
            </a:r>
            <a:r>
              <a:rPr lang="it-IT" b="1" i="1" dirty="0" smtClean="0"/>
              <a:t>Trading</a:t>
            </a:r>
            <a:r>
              <a:rPr lang="it-IT" dirty="0" smtClean="0"/>
              <a:t> : profitto derivante dalla variazione di un prezzo assumendo un rischio finanziario;</a:t>
            </a:r>
          </a:p>
          <a:p>
            <a:pPr>
              <a:buNone/>
            </a:pPr>
            <a:r>
              <a:rPr lang="it-IT" dirty="0" err="1" smtClean="0"/>
              <a:t>iii</a:t>
            </a:r>
            <a:r>
              <a:rPr lang="it-IT" dirty="0" smtClean="0"/>
              <a:t>. </a:t>
            </a:r>
            <a:r>
              <a:rPr lang="it-IT" b="1" i="1" dirty="0" smtClean="0"/>
              <a:t>Arbitraggio</a:t>
            </a:r>
            <a:r>
              <a:rPr lang="it-IT" dirty="0" smtClean="0"/>
              <a:t> : profitto derivante dalla differenza di prezzo tra due mercati.</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53</a:t>
            </a:fld>
            <a:endParaRPr lang="it-IT"/>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t>swap</a:t>
            </a:r>
            <a:endParaRPr lang="it-IT" sz="2400" dirty="0"/>
          </a:p>
        </p:txBody>
      </p:sp>
      <p:sp>
        <p:nvSpPr>
          <p:cNvPr id="3" name="Segnaposto contenuto 2"/>
          <p:cNvSpPr>
            <a:spLocks noGrp="1"/>
          </p:cNvSpPr>
          <p:nvPr>
            <p:ph idx="1"/>
          </p:nvPr>
        </p:nvSpPr>
        <p:spPr>
          <a:xfrm>
            <a:off x="914400" y="1747838"/>
            <a:ext cx="7313613" cy="4303338"/>
          </a:xfrm>
        </p:spPr>
        <p:txBody>
          <a:bodyPr>
            <a:normAutofit fontScale="25000" lnSpcReduction="20000"/>
          </a:bodyPr>
          <a:lstStyle/>
          <a:p>
            <a:pPr>
              <a:buNone/>
            </a:pPr>
            <a:r>
              <a:rPr lang="it-IT" sz="8000" i="1" u="sng" dirty="0" smtClean="0">
                <a:solidFill>
                  <a:schemeClr val="tx1"/>
                </a:solidFill>
              </a:rPr>
              <a:t>EURO INTEREST RATE SWAP</a:t>
            </a:r>
            <a:r>
              <a:rPr lang="it-IT" sz="8000" dirty="0" smtClean="0">
                <a:solidFill>
                  <a:schemeClr val="tx1"/>
                </a:solidFill>
              </a:rPr>
              <a:t> (EURIRS)</a:t>
            </a:r>
          </a:p>
          <a:p>
            <a:pPr>
              <a:buNone/>
            </a:pPr>
            <a:r>
              <a:rPr lang="it-IT" sz="8000" i="1" dirty="0" smtClean="0">
                <a:solidFill>
                  <a:schemeClr val="tx1"/>
                </a:solidFill>
                <a:hlinkClick r:id="rId2"/>
              </a:rPr>
              <a:t>tasso di riferimento, calcolato giornalmente dalla </a:t>
            </a:r>
            <a:r>
              <a:rPr lang="it-IT" sz="8000" i="1" dirty="0" smtClean="0">
                <a:solidFill>
                  <a:schemeClr val="tx1"/>
                </a:solidFill>
                <a:hlinkClick r:id="rId3"/>
              </a:rPr>
              <a:t>European Banking Federation, che indica il </a:t>
            </a:r>
            <a:r>
              <a:rPr lang="it-IT" sz="8000" i="1" dirty="0" smtClean="0">
                <a:solidFill>
                  <a:schemeClr val="tx1"/>
                </a:solidFill>
                <a:hlinkClick r:id="rId4"/>
              </a:rPr>
              <a:t>tasso di interesse </a:t>
            </a:r>
            <a:r>
              <a:rPr lang="it-IT" sz="8000" i="1" dirty="0" smtClean="0">
                <a:solidFill>
                  <a:schemeClr val="tx1"/>
                </a:solidFill>
                <a:hlinkClick r:id="rId5"/>
              </a:rPr>
              <a:t>medio al quale i principali </a:t>
            </a:r>
            <a:r>
              <a:rPr lang="it-IT" sz="8000" i="1" dirty="0" smtClean="0">
                <a:solidFill>
                  <a:schemeClr val="tx1"/>
                </a:solidFill>
                <a:hlinkClick r:id="rId6"/>
              </a:rPr>
              <a:t>istituti di credito europei stipulano </a:t>
            </a:r>
            <a:r>
              <a:rPr lang="it-IT" sz="8000" i="1" dirty="0" smtClean="0">
                <a:solidFill>
                  <a:schemeClr val="tx1"/>
                </a:solidFill>
              </a:rPr>
              <a:t>swap a copertura del rischio di interesse.</a:t>
            </a:r>
          </a:p>
          <a:p>
            <a:pPr>
              <a:buNone/>
            </a:pPr>
            <a:r>
              <a:rPr lang="it-IT" sz="8000" i="1" u="sng" dirty="0" smtClean="0">
                <a:solidFill>
                  <a:schemeClr val="tx1"/>
                </a:solidFill>
              </a:rPr>
              <a:t>EURIBOR</a:t>
            </a:r>
          </a:p>
          <a:p>
            <a:pPr>
              <a:buNone/>
            </a:pPr>
            <a:r>
              <a:rPr lang="it-IT" sz="8000" b="1" dirty="0" smtClean="0">
                <a:solidFill>
                  <a:schemeClr val="tx1"/>
                </a:solidFill>
              </a:rPr>
              <a:t> </a:t>
            </a:r>
            <a:r>
              <a:rPr lang="it-IT" sz="8000" b="1" dirty="0" err="1" smtClean="0">
                <a:solidFill>
                  <a:schemeClr val="tx1"/>
                </a:solidFill>
              </a:rPr>
              <a:t>EURo</a:t>
            </a:r>
            <a:r>
              <a:rPr lang="it-IT" sz="8000" b="1" dirty="0" smtClean="0">
                <a:solidFill>
                  <a:schemeClr val="tx1"/>
                </a:solidFill>
              </a:rPr>
              <a:t> Inter </a:t>
            </a:r>
            <a:r>
              <a:rPr lang="it-IT" sz="8000" b="1" dirty="0" err="1" smtClean="0">
                <a:solidFill>
                  <a:schemeClr val="tx1"/>
                </a:solidFill>
              </a:rPr>
              <a:t>Bank</a:t>
            </a:r>
            <a:r>
              <a:rPr lang="it-IT" sz="8000" b="1" dirty="0" smtClean="0">
                <a:solidFill>
                  <a:schemeClr val="tx1"/>
                </a:solidFill>
              </a:rPr>
              <a:t> </a:t>
            </a:r>
            <a:r>
              <a:rPr lang="it-IT" sz="8000" b="1" dirty="0" err="1" smtClean="0">
                <a:solidFill>
                  <a:schemeClr val="tx1"/>
                </a:solidFill>
              </a:rPr>
              <a:t>Offered</a:t>
            </a:r>
            <a:r>
              <a:rPr lang="it-IT" sz="8000" b="1" dirty="0" smtClean="0">
                <a:solidFill>
                  <a:schemeClr val="tx1"/>
                </a:solidFill>
              </a:rPr>
              <a:t> Rate (</a:t>
            </a:r>
            <a:r>
              <a:rPr lang="it-IT" sz="8000" b="1" i="1" dirty="0" smtClean="0">
                <a:solidFill>
                  <a:schemeClr val="tx1"/>
                </a:solidFill>
              </a:rPr>
              <a:t>tasso interbancario di offerta in euro) </a:t>
            </a:r>
            <a:r>
              <a:rPr lang="it-IT" sz="8000" b="1" i="1" dirty="0" smtClean="0">
                <a:solidFill>
                  <a:schemeClr val="tx1"/>
                </a:solidFill>
                <a:hlinkClick r:id="rId2"/>
              </a:rPr>
              <a:t>tasso di riferimento, calcolato giornalmente, che indica il </a:t>
            </a:r>
            <a:r>
              <a:rPr lang="it-IT" sz="8000" b="1" i="1" dirty="0" smtClean="0">
                <a:solidFill>
                  <a:schemeClr val="tx1"/>
                </a:solidFill>
                <a:hlinkClick r:id="rId4"/>
              </a:rPr>
              <a:t>tasso di interesse </a:t>
            </a:r>
            <a:r>
              <a:rPr lang="it-IT" sz="8000" b="1" i="1" dirty="0" smtClean="0">
                <a:solidFill>
                  <a:schemeClr val="tx1"/>
                </a:solidFill>
                <a:hlinkClick r:id="rId5"/>
              </a:rPr>
              <a:t>medio delle </a:t>
            </a:r>
            <a:r>
              <a:rPr lang="it-IT" sz="8000" b="1" i="1" dirty="0" smtClean="0">
                <a:solidFill>
                  <a:schemeClr val="tx1"/>
                </a:solidFill>
                <a:hlinkClick r:id="rId7"/>
              </a:rPr>
              <a:t>transazioni finanziarie in </a:t>
            </a:r>
            <a:r>
              <a:rPr lang="it-IT" sz="8000" b="1" i="1" dirty="0" smtClean="0">
                <a:solidFill>
                  <a:schemeClr val="tx1"/>
                </a:solidFill>
                <a:hlinkClick r:id="rId8"/>
              </a:rPr>
              <a:t>Euro</a:t>
            </a:r>
            <a:r>
              <a:rPr lang="it-IT" sz="8000" b="1" i="1" dirty="0" smtClean="0">
                <a:solidFill>
                  <a:schemeClr val="tx1"/>
                </a:solidFill>
              </a:rPr>
              <a:t> </a:t>
            </a:r>
            <a:r>
              <a:rPr lang="it-IT" sz="8000" b="1" i="1" dirty="0" smtClean="0">
                <a:solidFill>
                  <a:schemeClr val="tx1"/>
                </a:solidFill>
                <a:hlinkClick r:id="rId6"/>
              </a:rPr>
              <a:t>L'Euribor viene utilizzato come tasso medio applicato da primari istituti di credito per </a:t>
            </a:r>
            <a:r>
              <a:rPr lang="it-IT" sz="8000" b="1" i="1" dirty="0" smtClean="0">
                <a:solidFill>
                  <a:schemeClr val="tx1"/>
                </a:solidFill>
                <a:hlinkClick r:id="rId9"/>
              </a:rPr>
              <a:t>operazioni a termine effettuate sul </a:t>
            </a:r>
            <a:r>
              <a:rPr lang="it-IT" sz="8000" b="1" i="1" dirty="0" smtClean="0">
                <a:solidFill>
                  <a:schemeClr val="tx1"/>
                </a:solidFill>
                <a:hlinkClick r:id="rId10"/>
              </a:rPr>
              <a:t>mercato interbancario (con controparte altri primari istituti di credito)</a:t>
            </a:r>
            <a:endParaRPr lang="it-IT" sz="8000" b="1" i="1" dirty="0" smtClean="0">
              <a:solidFill>
                <a:schemeClr val="tx1"/>
              </a:solidFill>
            </a:endParaRPr>
          </a:p>
          <a:p>
            <a:pPr>
              <a:buNone/>
            </a:pPr>
            <a:endParaRPr lang="it-IT" sz="8000" i="1" u="sng" dirty="0" smtClean="0"/>
          </a:p>
          <a:p>
            <a:pPr>
              <a:buNone/>
            </a:pPr>
            <a:endParaRPr lang="it-IT" i="1" dirty="0" smtClean="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54</a:t>
            </a:fld>
            <a:endParaRPr lang="it-IT"/>
          </a:p>
        </p:txBody>
      </p:sp>
    </p:spTree>
    <p:extLst>
      <p:ext uri="{BB962C8B-B14F-4D97-AF65-F5344CB8AC3E}">
        <p14:creationId xmlns:p14="http://schemas.microsoft.com/office/powerpoint/2010/main" val="157939221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t>Esempio di IRS</a:t>
            </a:r>
            <a:endParaRPr lang="it-IT" sz="2400" dirty="0"/>
          </a:p>
        </p:txBody>
      </p:sp>
      <p:sp>
        <p:nvSpPr>
          <p:cNvPr id="3" name="Segnaposto contenuto 2"/>
          <p:cNvSpPr>
            <a:spLocks noGrp="1"/>
          </p:cNvSpPr>
          <p:nvPr>
            <p:ph idx="1"/>
          </p:nvPr>
        </p:nvSpPr>
        <p:spPr/>
        <p:txBody>
          <a:bodyPr>
            <a:normAutofit fontScale="92500" lnSpcReduction="10000"/>
          </a:bodyPr>
          <a:lstStyle/>
          <a:p>
            <a:pPr marL="0" indent="0">
              <a:buNone/>
            </a:pPr>
            <a:r>
              <a:rPr lang="it-IT" i="1" u="sng" dirty="0" smtClean="0"/>
              <a:t>UN ESEMPIO DI INTEREST RATE SWAP</a:t>
            </a:r>
          </a:p>
          <a:p>
            <a:pPr marL="0" indent="0">
              <a:buNone/>
            </a:pPr>
            <a:r>
              <a:rPr lang="it-IT" sz="2800" i="1" dirty="0" smtClean="0"/>
              <a:t>Banca A propone all’impresa B un contratto di copertura del rischio da oscillazione dei tassi di interesse su di un capitale nozionale di € 2.000.000 per la durata di tre anni a partire dal periodo </a:t>
            </a:r>
            <a:r>
              <a:rPr lang="it-IT" sz="2800" b="1" i="1" u="sng" dirty="0" smtClean="0"/>
              <a:t>t</a:t>
            </a:r>
            <a:r>
              <a:rPr lang="it-IT" sz="2800" i="1" dirty="0" smtClean="0"/>
              <a:t>: inizio 1/6/t e scadenza 1/6/</a:t>
            </a:r>
            <a:r>
              <a:rPr lang="it-IT" sz="2800" b="1" i="1" u="sng" dirty="0" smtClean="0"/>
              <a:t>t+3</a:t>
            </a:r>
            <a:r>
              <a:rPr lang="it-IT" sz="2800" i="1" dirty="0" smtClean="0"/>
              <a:t>.</a:t>
            </a:r>
          </a:p>
          <a:p>
            <a:pPr marL="0" indent="0">
              <a:buNone/>
            </a:pPr>
            <a:r>
              <a:rPr lang="it-IT" sz="2800" i="1" u="sng" dirty="0" smtClean="0"/>
              <a:t>L’azienda pagherà un tasso fisso (ex.: 4.30%) ad ogni giugno sino a </a:t>
            </a:r>
            <a:r>
              <a:rPr lang="it-IT" sz="2800" b="1" i="1" u="sng" dirty="0" smtClean="0"/>
              <a:t>t+3. </a:t>
            </a:r>
            <a:r>
              <a:rPr lang="it-IT" sz="2800" i="1" u="sng" dirty="0" smtClean="0"/>
              <a:t>La banca pagherà un tasso variabile (EURIBOR) rilevato il giorno prima di ciascuna scadenza del contratto.</a:t>
            </a:r>
            <a:endParaRPr lang="it-IT" sz="2800" i="1" u="sng"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55</a:t>
            </a:fld>
            <a:endParaRPr lang="it-IT"/>
          </a:p>
        </p:txBody>
      </p:sp>
      <p:graphicFrame>
        <p:nvGraphicFramePr>
          <p:cNvPr id="5" name="Oggetto 4"/>
          <p:cNvGraphicFramePr>
            <a:graphicFrameLocks noChangeAspect="1"/>
          </p:cNvGraphicFramePr>
          <p:nvPr>
            <p:extLst>
              <p:ext uri="{D42A27DB-BD31-4B8C-83A1-F6EECF244321}">
                <p14:modId xmlns:p14="http://schemas.microsoft.com/office/powerpoint/2010/main" val="4071640629"/>
              </p:ext>
            </p:extLst>
          </p:nvPr>
        </p:nvGraphicFramePr>
        <p:xfrm>
          <a:off x="5321300" y="2643188"/>
          <a:ext cx="127000" cy="228600"/>
        </p:xfrm>
        <a:graphic>
          <a:graphicData uri="http://schemas.openxmlformats.org/presentationml/2006/ole">
            <mc:AlternateContent xmlns:mc="http://schemas.openxmlformats.org/markup-compatibility/2006">
              <mc:Choice xmlns:v="urn:schemas-microsoft-com:vml" Requires="v">
                <p:oleObj spid="_x0000_s22556" name="Equation" r:id="rId3" imgW="126720" imgH="228600" progId="Equation.DSMT4">
                  <p:embed/>
                </p:oleObj>
              </mc:Choice>
              <mc:Fallback>
                <p:oleObj name="Equation" r:id="rId3" imgW="126720" imgH="228600" progId="Equation.DSMT4">
                  <p:embed/>
                  <p:pic>
                    <p:nvPicPr>
                      <p:cNvPr id="0" name="Picture 2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1300" y="2643188"/>
                        <a:ext cx="127000"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8621020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a:t>Esempio di IRS</a:t>
            </a:r>
          </a:p>
        </p:txBody>
      </p:sp>
      <p:sp>
        <p:nvSpPr>
          <p:cNvPr id="3" name="Segnaposto contenuto 2"/>
          <p:cNvSpPr>
            <a:spLocks noGrp="1"/>
          </p:cNvSpPr>
          <p:nvPr>
            <p:ph idx="1"/>
          </p:nvPr>
        </p:nvSpPr>
        <p:spPr/>
        <p:txBody>
          <a:bodyPr/>
          <a:lstStyle/>
          <a:p>
            <a:pPr marL="0" indent="0">
              <a:buNone/>
            </a:pPr>
            <a:r>
              <a:rPr lang="it-IT" dirty="0" smtClean="0"/>
              <a:t>Supponiamo che:</a:t>
            </a:r>
          </a:p>
          <a:p>
            <a:pPr marL="0" indent="0">
              <a:buNone/>
            </a:pPr>
            <a:r>
              <a:rPr lang="it-IT" dirty="0"/>
              <a:t>	</a:t>
            </a:r>
            <a:r>
              <a:rPr lang="it-IT" dirty="0" smtClean="0"/>
              <a:t>		Tasso fisso		Tasso EURIBOR</a:t>
            </a:r>
          </a:p>
          <a:p>
            <a:pPr marL="0" indent="0">
              <a:buNone/>
            </a:pPr>
            <a:r>
              <a:rPr lang="it-IT" b="1" i="1" dirty="0" smtClean="0"/>
              <a:t>T				4.30%		4.00%</a:t>
            </a:r>
          </a:p>
          <a:p>
            <a:pPr marL="0" indent="0">
              <a:buNone/>
            </a:pPr>
            <a:r>
              <a:rPr lang="it-IT" b="1" i="1" dirty="0" smtClean="0"/>
              <a:t>t+1				4.30</a:t>
            </a:r>
            <a:r>
              <a:rPr lang="it-IT" b="1" i="1" dirty="0"/>
              <a:t>% </a:t>
            </a:r>
            <a:r>
              <a:rPr lang="it-IT" b="1" i="1" dirty="0" smtClean="0"/>
              <a:t>		4.00%</a:t>
            </a:r>
          </a:p>
          <a:p>
            <a:pPr marL="0" indent="0">
              <a:buNone/>
            </a:pPr>
            <a:r>
              <a:rPr lang="it-IT" b="1" i="1" dirty="0" smtClean="0"/>
              <a:t>t+2				4.30</a:t>
            </a:r>
            <a:r>
              <a:rPr lang="it-IT" b="1" i="1" dirty="0"/>
              <a:t>% </a:t>
            </a:r>
            <a:r>
              <a:rPr lang="it-IT" b="1" i="1" dirty="0" smtClean="0"/>
              <a:t>		4.50%</a:t>
            </a:r>
          </a:p>
          <a:p>
            <a:pPr marL="0" indent="0">
              <a:buNone/>
            </a:pPr>
            <a:r>
              <a:rPr lang="it-IT" b="1" i="1" dirty="0" smtClean="0"/>
              <a:t>t+3				4.30%		5%00</a:t>
            </a:r>
          </a:p>
          <a:p>
            <a:pPr marL="0" indent="0">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56</a:t>
            </a:fld>
            <a:endParaRPr lang="it-IT"/>
          </a:p>
        </p:txBody>
      </p:sp>
    </p:spTree>
    <p:extLst>
      <p:ext uri="{BB962C8B-B14F-4D97-AF65-F5344CB8AC3E}">
        <p14:creationId xmlns:p14="http://schemas.microsoft.com/office/powerpoint/2010/main" val="187589176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Esempio di IRS</a:t>
            </a:r>
            <a:endParaRPr lang="it-IT" sz="2400" dirty="0"/>
          </a:p>
        </p:txBody>
      </p:sp>
      <p:graphicFrame>
        <p:nvGraphicFramePr>
          <p:cNvPr id="5" name="Segnaposto contenuto 4"/>
          <p:cNvGraphicFramePr>
            <a:graphicFrameLocks noGrp="1"/>
          </p:cNvGraphicFramePr>
          <p:nvPr>
            <p:ph idx="1"/>
          </p:nvPr>
        </p:nvGraphicFramePr>
        <p:xfrm>
          <a:off x="457200" y="2506821"/>
          <a:ext cx="8229600" cy="2712719"/>
        </p:xfrm>
        <a:graphic>
          <a:graphicData uri="http://schemas.openxmlformats.org/drawingml/2006/table">
            <a:tbl>
              <a:tblPr/>
              <a:tblGrid>
                <a:gridCol w="1028700"/>
                <a:gridCol w="1028700"/>
                <a:gridCol w="1028700"/>
                <a:gridCol w="1028700"/>
                <a:gridCol w="1028700"/>
                <a:gridCol w="1028700"/>
                <a:gridCol w="1028700"/>
                <a:gridCol w="1028700"/>
              </a:tblGrid>
              <a:tr h="0">
                <a:tc>
                  <a:txBody>
                    <a:bodyPr/>
                    <a:lstStyle/>
                    <a:p>
                      <a:r>
                        <a:rPr lang="it-IT" b="1"/>
                        <a:t>Scadenze</a:t>
                      </a:r>
                      <a:endParaRPr lang="it-IT"/>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CCCCCC"/>
                    </a:solidFill>
                  </a:tcPr>
                </a:tc>
                <a:tc>
                  <a:txBody>
                    <a:bodyPr/>
                    <a:lstStyle/>
                    <a:p>
                      <a:r>
                        <a:rPr lang="it-IT" b="1"/>
                        <a:t>Evoluzione Euribor</a:t>
                      </a:r>
                      <a:endParaRPr lang="it-IT"/>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CCCCCC"/>
                    </a:solidFill>
                  </a:tcPr>
                </a:tc>
                <a:tc>
                  <a:txBody>
                    <a:bodyPr/>
                    <a:lstStyle/>
                    <a:p>
                      <a:r>
                        <a:rPr lang="it-IT" b="1"/>
                        <a:t>Tasso Fisso</a:t>
                      </a:r>
                      <a:endParaRPr lang="it-IT"/>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CCCCCC"/>
                    </a:solidFill>
                  </a:tcPr>
                </a:tc>
                <a:tc>
                  <a:txBody>
                    <a:bodyPr/>
                    <a:lstStyle/>
                    <a:p>
                      <a:r>
                        <a:rPr lang="it-IT" b="1"/>
                        <a:t>Flussi pagati Banca</a:t>
                      </a:r>
                      <a:endParaRPr lang="it-IT"/>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CCCCCC"/>
                    </a:solidFill>
                  </a:tcPr>
                </a:tc>
                <a:tc>
                  <a:txBody>
                    <a:bodyPr/>
                    <a:lstStyle/>
                    <a:p>
                      <a:r>
                        <a:rPr lang="it-IT" b="1"/>
                        <a:t>Flussi pagati Impresa</a:t>
                      </a:r>
                      <a:endParaRPr lang="it-IT"/>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CCCCCC"/>
                    </a:solidFill>
                  </a:tcPr>
                </a:tc>
                <a:tc>
                  <a:txBody>
                    <a:bodyPr/>
                    <a:lstStyle/>
                    <a:p>
                      <a:r>
                        <a:rPr lang="it-IT" b="1"/>
                        <a:t>Differenziale</a:t>
                      </a:r>
                      <a:endParaRPr lang="it-IT"/>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CCCCCC"/>
                    </a:solidFill>
                  </a:tcPr>
                </a:tc>
                <a:tc>
                  <a:txBody>
                    <a:bodyPr/>
                    <a:lstStyle/>
                    <a:p>
                      <a:r>
                        <a:rPr lang="it-IT" b="1"/>
                        <a:t>Saldo Banca</a:t>
                      </a:r>
                      <a:endParaRPr lang="it-IT"/>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CCCCCC"/>
                    </a:solidFill>
                  </a:tcPr>
                </a:tc>
                <a:tc>
                  <a:txBody>
                    <a:bodyPr/>
                    <a:lstStyle/>
                    <a:p>
                      <a:r>
                        <a:rPr lang="it-IT" b="1"/>
                        <a:t>Saldo Impresa</a:t>
                      </a:r>
                      <a:endParaRPr lang="it-IT"/>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CCCCCC"/>
                    </a:solidFill>
                  </a:tcPr>
                </a:tc>
              </a:tr>
              <a:tr h="0">
                <a:tc>
                  <a:txBody>
                    <a:bodyPr/>
                    <a:lstStyle/>
                    <a:p>
                      <a:r>
                        <a:rPr lang="it-IT"/>
                        <a:t>Scadenza anno t</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4,00%</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4,30%</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80.000 €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86.000 €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€ 6000</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+6.000 €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-6.000 €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r>
              <a:tr h="0">
                <a:tc>
                  <a:txBody>
                    <a:bodyPr/>
                    <a:lstStyle/>
                    <a:p>
                      <a:r>
                        <a:rPr lang="it-IT"/>
                        <a:t>Scadenza anno t+1</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4,50%</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4,30%</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90.000 €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86.000 €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 -4000</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+2.000 €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-2.000 €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r>
              <a:tr h="0">
                <a:tc>
                  <a:txBody>
                    <a:bodyPr/>
                    <a:lstStyle/>
                    <a:p>
                      <a:r>
                        <a:rPr lang="it-IT"/>
                        <a:t>Scadenza anno t+2</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5,00%</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4,30%</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100.000 €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86.000 €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 -14000</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a:t>-12.000 €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c>
                  <a:txBody>
                    <a:bodyPr/>
                    <a:lstStyle/>
                    <a:p>
                      <a:r>
                        <a:rPr lang="it-IT" dirty="0"/>
                        <a:t>+12.000 €</a:t>
                      </a:r>
                    </a:p>
                  </a:txBody>
                  <a:tcPr marL="30480" marR="30480" marT="30480" marB="30480" anchor="ctr">
                    <a:lnL w="22860" cap="flat" cmpd="sng" algn="ctr">
                      <a:solidFill>
                        <a:srgbClr val="AAAAAA"/>
                      </a:solidFill>
                      <a:prstDash val="solid"/>
                      <a:round/>
                      <a:headEnd type="none" w="med" len="med"/>
                      <a:tailEnd type="none" w="med" len="med"/>
                    </a:lnL>
                    <a:lnR w="22860" cap="flat" cmpd="sng" algn="ctr">
                      <a:solidFill>
                        <a:srgbClr val="AAAAAA"/>
                      </a:solidFill>
                      <a:prstDash val="solid"/>
                      <a:round/>
                      <a:headEnd type="none" w="med" len="med"/>
                      <a:tailEnd type="none" w="med" len="med"/>
                    </a:lnR>
                    <a:lnT w="22860" cap="flat" cmpd="sng" algn="ctr">
                      <a:solidFill>
                        <a:srgbClr val="AAAAAA"/>
                      </a:solidFill>
                      <a:prstDash val="solid"/>
                      <a:round/>
                      <a:headEnd type="none" w="med" len="med"/>
                      <a:tailEnd type="none" w="med" len="med"/>
                    </a:lnT>
                    <a:lnB w="22860" cap="flat" cmpd="sng" algn="ctr">
                      <a:solidFill>
                        <a:srgbClr val="AAAAAA"/>
                      </a:solidFill>
                      <a:prstDash val="solid"/>
                      <a:round/>
                      <a:headEnd type="none" w="med" len="med"/>
                      <a:tailEnd type="none" w="med" len="med"/>
                    </a:lnB>
                    <a:solidFill>
                      <a:srgbClr val="F9F9F9"/>
                    </a:solidFill>
                  </a:tcPr>
                </a:tc>
              </a:tr>
            </a:tbl>
          </a:graphicData>
        </a:graphic>
      </p:graphicFrame>
      <p:sp>
        <p:nvSpPr>
          <p:cNvPr id="4" name="Segnaposto numero diapositiva 3"/>
          <p:cNvSpPr>
            <a:spLocks noGrp="1"/>
          </p:cNvSpPr>
          <p:nvPr>
            <p:ph type="sldNum" sz="quarter" idx="12"/>
          </p:nvPr>
        </p:nvSpPr>
        <p:spPr/>
        <p:txBody>
          <a:bodyPr/>
          <a:lstStyle/>
          <a:p>
            <a:fld id="{49B51B76-C238-4C1A-BE3B-570F835BDC63}" type="slidenum">
              <a:rPr lang="it-IT" smtClean="0"/>
              <a:pPr/>
              <a:t>57</a:t>
            </a:fld>
            <a:endParaRPr lang="it-IT"/>
          </a:p>
        </p:txBody>
      </p:sp>
    </p:spTree>
    <p:extLst>
      <p:ext uri="{BB962C8B-B14F-4D97-AF65-F5344CB8AC3E}">
        <p14:creationId xmlns:p14="http://schemas.microsoft.com/office/powerpoint/2010/main" val="234371406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Esempio di IRS</a:t>
            </a:r>
            <a:endParaRPr lang="it-IT" sz="2400" dirty="0"/>
          </a:p>
        </p:txBody>
      </p:sp>
      <p:pic>
        <p:nvPicPr>
          <p:cNvPr id="23554" name="Picture 2" descr="C:\Users\marani\Desktop\Swapsepj.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19909" r="-19909"/>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4" name="Segnaposto numero diapositiva 3"/>
          <p:cNvSpPr>
            <a:spLocks noGrp="1"/>
          </p:cNvSpPr>
          <p:nvPr>
            <p:ph type="sldNum" sz="quarter" idx="12"/>
          </p:nvPr>
        </p:nvSpPr>
        <p:spPr/>
        <p:txBody>
          <a:bodyPr/>
          <a:lstStyle/>
          <a:p>
            <a:fld id="{49B51B76-C238-4C1A-BE3B-570F835BDC63}" type="slidenum">
              <a:rPr lang="it-IT" smtClean="0"/>
              <a:pPr/>
              <a:t>58</a:t>
            </a:fld>
            <a:endParaRPr lang="it-IT"/>
          </a:p>
        </p:txBody>
      </p:sp>
      <p:pic>
        <p:nvPicPr>
          <p:cNvPr id="23555" name="Picture 3" descr="C:\Users\marani\Desktop\Swapsepj.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0050" y="1844824"/>
            <a:ext cx="5803900" cy="477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977994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IRS</a:t>
            </a:r>
            <a:endParaRPr lang="it-IT" sz="2400" dirty="0"/>
          </a:p>
        </p:txBody>
      </p:sp>
      <p:sp>
        <p:nvSpPr>
          <p:cNvPr id="3" name="Segnaposto contenuto 2"/>
          <p:cNvSpPr>
            <a:spLocks noGrp="1"/>
          </p:cNvSpPr>
          <p:nvPr>
            <p:ph idx="1"/>
          </p:nvPr>
        </p:nvSpPr>
        <p:spPr>
          <a:xfrm>
            <a:off x="457200" y="1340768"/>
            <a:ext cx="8229600" cy="4785395"/>
          </a:xfrm>
        </p:spPr>
        <p:txBody>
          <a:bodyPr>
            <a:normAutofit fontScale="92500" lnSpcReduction="10000"/>
          </a:bodyPr>
          <a:lstStyle/>
          <a:p>
            <a:pPr marL="0" indent="0">
              <a:buNone/>
            </a:pPr>
            <a:r>
              <a:rPr lang="it-IT" b="1" i="1" u="sng" dirty="0" smtClean="0"/>
              <a:t>CONVENIENZA ECONOMICA DELLO SWAP</a:t>
            </a:r>
          </a:p>
          <a:p>
            <a:pPr marL="0" indent="0">
              <a:buNone/>
            </a:pPr>
            <a:r>
              <a:rPr lang="it-IT" i="1" dirty="0" smtClean="0"/>
              <a:t>A) PER UNA BANCA a trasformare attività a tasso fisso in attività a tasso variabile?</a:t>
            </a:r>
          </a:p>
          <a:p>
            <a:pPr>
              <a:buFontTx/>
              <a:buChar char="-"/>
            </a:pPr>
            <a:r>
              <a:rPr lang="it-IT" i="1" dirty="0" smtClean="0"/>
              <a:t>se una banca raccoglie prevalentemente a breve termine a tassi variabili di </a:t>
            </a:r>
            <a:r>
              <a:rPr lang="it-IT" i="1" dirty="0" err="1" smtClean="0"/>
              <a:t>funding</a:t>
            </a:r>
            <a:r>
              <a:rPr lang="it-IT" i="1" dirty="0" smtClean="0"/>
              <a:t>  che seguono l’andamento del mercato e</a:t>
            </a:r>
            <a:r>
              <a:rPr lang="it-IT" i="1" dirty="0"/>
              <a:t> </a:t>
            </a:r>
            <a:r>
              <a:rPr lang="it-IT" i="1" dirty="0" smtClean="0"/>
              <a:t>presta a tassi fissi a medio-lungo termine</a:t>
            </a:r>
          </a:p>
          <a:p>
            <a:pPr marL="0" indent="0">
              <a:buNone/>
            </a:pPr>
            <a:r>
              <a:rPr lang="it-IT" i="1" dirty="0"/>
              <a:t>	</a:t>
            </a:r>
            <a:r>
              <a:rPr lang="it-IT" b="1" i="1" u="sng" dirty="0" smtClean="0"/>
              <a:t>segue che</a:t>
            </a:r>
            <a:r>
              <a:rPr lang="it-IT" i="1" dirty="0" smtClean="0"/>
              <a:t>:</a:t>
            </a:r>
          </a:p>
          <a:p>
            <a:pPr marL="0" indent="0">
              <a:buNone/>
            </a:pPr>
            <a:r>
              <a:rPr lang="it-IT" i="1" dirty="0" smtClean="0"/>
              <a:t>- la banca può temere  che un aumento dei tassi 	incrementi le passività ma non le attività (non 	può rivedere i tassi attivi)</a:t>
            </a:r>
          </a:p>
          <a:p>
            <a:pPr marL="0" indent="0">
              <a:buNone/>
            </a:pPr>
            <a:r>
              <a:rPr lang="it-IT" i="1" dirty="0" smtClean="0"/>
              <a:t>- attraverso un contratto di IRS la banca </a:t>
            </a:r>
            <a:r>
              <a:rPr lang="it-IT" i="1" dirty="0" err="1" smtClean="0"/>
              <a:t>tasforma</a:t>
            </a:r>
            <a:r>
              <a:rPr lang="it-IT" i="1" dirty="0" smtClean="0"/>
              <a:t> attività a tasso fisso in </a:t>
            </a:r>
            <a:r>
              <a:rPr lang="it-IT" i="1" dirty="0" err="1" smtClean="0"/>
              <a:t>att</a:t>
            </a:r>
            <a:r>
              <a:rPr lang="it-IT" i="1" dirty="0"/>
              <a:t>.</a:t>
            </a:r>
            <a:r>
              <a:rPr lang="it-IT" i="1" dirty="0" smtClean="0"/>
              <a:t> a tasso variabile (pagherà </a:t>
            </a:r>
            <a:r>
              <a:rPr lang="it-IT" i="1" dirty="0" err="1" smtClean="0"/>
              <a:t>r</a:t>
            </a:r>
            <a:r>
              <a:rPr lang="it-IT" sz="1800" i="1" dirty="0" err="1" smtClean="0"/>
              <a:t>fix</a:t>
            </a:r>
            <a:r>
              <a:rPr lang="it-IT" i="1" dirty="0" smtClean="0"/>
              <a:t> e riceverà </a:t>
            </a:r>
            <a:r>
              <a:rPr lang="it-IT" i="1" dirty="0" err="1" smtClean="0"/>
              <a:t>r</a:t>
            </a:r>
            <a:r>
              <a:rPr lang="it-IT" sz="1800" i="1" dirty="0" err="1" smtClean="0"/>
              <a:t>var</a:t>
            </a:r>
            <a:r>
              <a:rPr lang="it-IT" i="1" dirty="0" smtClean="0"/>
              <a:t>)</a:t>
            </a:r>
            <a:endParaRPr lang="it-IT" i="1"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59</a:t>
            </a:fld>
            <a:endParaRPr lang="it-IT"/>
          </a:p>
        </p:txBody>
      </p:sp>
      <p:graphicFrame>
        <p:nvGraphicFramePr>
          <p:cNvPr id="5" name="Oggetto 4"/>
          <p:cNvGraphicFramePr>
            <a:graphicFrameLocks noChangeAspect="1"/>
          </p:cNvGraphicFramePr>
          <p:nvPr>
            <p:extLst>
              <p:ext uri="{D42A27DB-BD31-4B8C-83A1-F6EECF244321}">
                <p14:modId xmlns:p14="http://schemas.microsoft.com/office/powerpoint/2010/main" val="3560225895"/>
              </p:ext>
            </p:extLst>
          </p:nvPr>
        </p:nvGraphicFramePr>
        <p:xfrm>
          <a:off x="10764688" y="2924944"/>
          <a:ext cx="216024" cy="241300"/>
        </p:xfrm>
        <a:graphic>
          <a:graphicData uri="http://schemas.openxmlformats.org/presentationml/2006/ole">
            <mc:AlternateContent xmlns:mc="http://schemas.openxmlformats.org/markup-compatibility/2006">
              <mc:Choice xmlns:v="urn:schemas-microsoft-com:vml" Requires="v">
                <p:oleObj spid="_x0000_s26683" name="Equation" r:id="rId3" imgW="203040" imgH="241200" progId="Equation.DSMT4">
                  <p:embed/>
                </p:oleObj>
              </mc:Choice>
              <mc:Fallback>
                <p:oleObj name="Equation" r:id="rId3" imgW="203040" imgH="241200" progId="Equation.DSMT4">
                  <p:embed/>
                  <p:pic>
                    <p:nvPicPr>
                      <p:cNvPr id="0" name="Picture 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64688" y="2924944"/>
                        <a:ext cx="216024" cy="241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ggetto 5"/>
          <p:cNvGraphicFramePr>
            <a:graphicFrameLocks noChangeAspect="1"/>
          </p:cNvGraphicFramePr>
          <p:nvPr>
            <p:extLst>
              <p:ext uri="{D42A27DB-BD31-4B8C-83A1-F6EECF244321}">
                <p14:modId xmlns:p14="http://schemas.microsoft.com/office/powerpoint/2010/main" val="1923245684"/>
              </p:ext>
            </p:extLst>
          </p:nvPr>
        </p:nvGraphicFramePr>
        <p:xfrm>
          <a:off x="11412760" y="4365104"/>
          <a:ext cx="203200" cy="241300"/>
        </p:xfrm>
        <a:graphic>
          <a:graphicData uri="http://schemas.openxmlformats.org/presentationml/2006/ole">
            <mc:AlternateContent xmlns:mc="http://schemas.openxmlformats.org/markup-compatibility/2006">
              <mc:Choice xmlns:v="urn:schemas-microsoft-com:vml" Requires="v">
                <p:oleObj spid="_x0000_s26684" name="Equation" r:id="rId5" imgW="203040" imgH="241200" progId="Equation.DSMT4">
                  <p:embed/>
                </p:oleObj>
              </mc:Choice>
              <mc:Fallback>
                <p:oleObj name="Equation" r:id="rId5" imgW="203040" imgH="241200" progId="Equation.DSMT4">
                  <p:embed/>
                  <p:pic>
                    <p:nvPicPr>
                      <p:cNvPr id="0" name="Picture 5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12760" y="4365104"/>
                        <a:ext cx="203200" cy="241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ggetto 6"/>
          <p:cNvGraphicFramePr>
            <a:graphicFrameLocks noChangeAspect="1"/>
          </p:cNvGraphicFramePr>
          <p:nvPr>
            <p:extLst>
              <p:ext uri="{D42A27DB-BD31-4B8C-83A1-F6EECF244321}">
                <p14:modId xmlns:p14="http://schemas.microsoft.com/office/powerpoint/2010/main" val="2288066202"/>
              </p:ext>
            </p:extLst>
          </p:nvPr>
        </p:nvGraphicFramePr>
        <p:xfrm>
          <a:off x="10836696" y="5013176"/>
          <a:ext cx="432048" cy="520700"/>
        </p:xfrm>
        <a:graphic>
          <a:graphicData uri="http://schemas.openxmlformats.org/presentationml/2006/ole">
            <mc:AlternateContent xmlns:mc="http://schemas.openxmlformats.org/markup-compatibility/2006">
              <mc:Choice xmlns:v="urn:schemas-microsoft-com:vml" Requires="v">
                <p:oleObj spid="_x0000_s26685" name="Equation" r:id="rId7" imgW="279360" imgH="520560" progId="Equation.DSMT4">
                  <p:embed/>
                </p:oleObj>
              </mc:Choice>
              <mc:Fallback>
                <p:oleObj name="Equation" r:id="rId7" imgW="279360" imgH="520560" progId="Equation.DSMT4">
                  <p:embed/>
                  <p:pic>
                    <p:nvPicPr>
                      <p:cNvPr id="0" name="Picture 5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836696" y="5013176"/>
                        <a:ext cx="432048" cy="520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8611604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95536" y="404664"/>
            <a:ext cx="8229600" cy="1143000"/>
          </a:xfrm>
        </p:spPr>
        <p:txBody>
          <a:bodyPr/>
          <a:lstStyle/>
          <a:p>
            <a:endParaRPr lang="it-IT" dirty="0"/>
          </a:p>
        </p:txBody>
      </p:sp>
      <p:sp>
        <p:nvSpPr>
          <p:cNvPr id="3" name="Segnaposto contenuto 2"/>
          <p:cNvSpPr>
            <a:spLocks noGrp="1"/>
          </p:cNvSpPr>
          <p:nvPr>
            <p:ph idx="1"/>
          </p:nvPr>
        </p:nvSpPr>
        <p:spPr/>
        <p:txBody>
          <a:bodyPr>
            <a:normAutofit fontScale="77500" lnSpcReduction="20000"/>
          </a:bodyPr>
          <a:lstStyle/>
          <a:p>
            <a:pPr marL="0" indent="0">
              <a:buNone/>
            </a:pPr>
            <a:r>
              <a:rPr lang="it-IT" sz="2800" i="1" dirty="0" smtClean="0"/>
              <a:t>B) </a:t>
            </a:r>
            <a:r>
              <a:rPr lang="it-IT" sz="2800" i="1" dirty="0"/>
              <a:t>PER UNA BANCA a trasformare attività a tasso </a:t>
            </a:r>
            <a:r>
              <a:rPr lang="it-IT" sz="2800" i="1" dirty="0" smtClean="0"/>
              <a:t>variabile </a:t>
            </a:r>
            <a:r>
              <a:rPr lang="it-IT" sz="2800" i="1" dirty="0"/>
              <a:t>in attività a tasso </a:t>
            </a:r>
            <a:r>
              <a:rPr lang="it-IT" sz="2800" i="1" dirty="0" smtClean="0"/>
              <a:t>fisso?</a:t>
            </a:r>
            <a:endParaRPr lang="it-IT" sz="2800" i="1" dirty="0"/>
          </a:p>
          <a:p>
            <a:pPr>
              <a:buFontTx/>
              <a:buChar char="-"/>
            </a:pPr>
            <a:r>
              <a:rPr lang="it-IT" sz="2800" i="1" dirty="0" smtClean="0"/>
              <a:t>Se un istituzione raccoglie </a:t>
            </a:r>
            <a:r>
              <a:rPr lang="it-IT" sz="2800" i="1" dirty="0"/>
              <a:t>prevalentemente </a:t>
            </a:r>
            <a:r>
              <a:rPr lang="it-IT" sz="2800" i="1" dirty="0" smtClean="0"/>
              <a:t>a </a:t>
            </a:r>
            <a:r>
              <a:rPr lang="it-IT" sz="2800" i="1" dirty="0"/>
              <a:t>tassi </a:t>
            </a:r>
            <a:r>
              <a:rPr lang="it-IT" sz="2800" i="1" dirty="0" smtClean="0"/>
              <a:t>fissi e  concede prestiti a breve termine  secondo l’andamento del mercato</a:t>
            </a:r>
            <a:endParaRPr lang="it-IT" sz="2800" i="1" dirty="0"/>
          </a:p>
          <a:p>
            <a:pPr marL="0" indent="0">
              <a:buNone/>
            </a:pPr>
            <a:r>
              <a:rPr lang="it-IT" sz="2800" i="1" dirty="0"/>
              <a:t>	</a:t>
            </a:r>
            <a:r>
              <a:rPr lang="it-IT" sz="2800" b="1" i="1" u="sng" dirty="0"/>
              <a:t>segue che</a:t>
            </a:r>
            <a:r>
              <a:rPr lang="it-IT" sz="2800" i="1" dirty="0"/>
              <a:t>:</a:t>
            </a:r>
          </a:p>
          <a:p>
            <a:pPr>
              <a:buFontTx/>
              <a:buChar char="-"/>
            </a:pPr>
            <a:r>
              <a:rPr lang="it-IT" sz="2800" i="1" dirty="0" smtClean="0"/>
              <a:t>la </a:t>
            </a:r>
            <a:r>
              <a:rPr lang="it-IT" sz="2800" i="1" dirty="0"/>
              <a:t>banca può temere  che un </a:t>
            </a:r>
            <a:r>
              <a:rPr lang="it-IT" sz="2800" i="1" dirty="0" smtClean="0"/>
              <a:t>ribasso </a:t>
            </a:r>
            <a:r>
              <a:rPr lang="it-IT" sz="2800" i="1" dirty="0"/>
              <a:t>dei tassi 	</a:t>
            </a:r>
            <a:r>
              <a:rPr lang="it-IT" sz="2800" i="1" dirty="0" smtClean="0"/>
              <a:t>faccia diminuire gli introiti a fronte di un costo fisso della raccolta</a:t>
            </a:r>
          </a:p>
          <a:p>
            <a:pPr marL="0" indent="0">
              <a:buNone/>
            </a:pPr>
            <a:r>
              <a:rPr lang="it-IT" sz="2800" i="1" dirty="0" smtClean="0"/>
              <a:t>- </a:t>
            </a:r>
            <a:r>
              <a:rPr lang="it-IT" sz="2800" i="1" dirty="0"/>
              <a:t>attraverso un contratto di IRS la banca </a:t>
            </a:r>
            <a:r>
              <a:rPr lang="it-IT" sz="2800" i="1" dirty="0" smtClean="0"/>
              <a:t>trasforma </a:t>
            </a:r>
            <a:r>
              <a:rPr lang="it-IT" sz="2800" i="1" dirty="0"/>
              <a:t>attività a </a:t>
            </a:r>
            <a:r>
              <a:rPr lang="it-IT" sz="2800" i="1" dirty="0" smtClean="0"/>
              <a:t>tasso variabile  </a:t>
            </a:r>
            <a:r>
              <a:rPr lang="it-IT" sz="2800" i="1" dirty="0"/>
              <a:t>in </a:t>
            </a:r>
            <a:r>
              <a:rPr lang="it-IT" sz="2800" i="1" dirty="0" err="1"/>
              <a:t>att</a:t>
            </a:r>
            <a:r>
              <a:rPr lang="it-IT" sz="2800" i="1" dirty="0"/>
              <a:t>. a tasso </a:t>
            </a:r>
            <a:r>
              <a:rPr lang="it-IT" sz="2800" i="1" dirty="0" smtClean="0"/>
              <a:t>fisso (riceverà </a:t>
            </a:r>
            <a:r>
              <a:rPr lang="it-IT" sz="2800" i="1" dirty="0" err="1"/>
              <a:t>r</a:t>
            </a:r>
            <a:r>
              <a:rPr lang="it-IT" sz="1600" i="1" dirty="0" err="1"/>
              <a:t>fix</a:t>
            </a:r>
            <a:r>
              <a:rPr lang="it-IT" sz="2800" i="1" dirty="0"/>
              <a:t> e </a:t>
            </a:r>
            <a:r>
              <a:rPr lang="it-IT" sz="2800" i="1" dirty="0" smtClean="0"/>
              <a:t>pagherà </a:t>
            </a:r>
            <a:r>
              <a:rPr lang="it-IT" sz="2800" i="1" dirty="0" err="1" smtClean="0"/>
              <a:t>r</a:t>
            </a:r>
            <a:r>
              <a:rPr lang="it-IT" sz="1600" i="1" dirty="0" err="1" smtClean="0"/>
              <a:t>var</a:t>
            </a:r>
            <a:r>
              <a:rPr lang="it-IT" sz="2800" i="1" dirty="0"/>
              <a:t>)</a:t>
            </a: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60</a:t>
            </a:fld>
            <a:endParaRPr lang="it-IT"/>
          </a:p>
        </p:txBody>
      </p:sp>
    </p:spTree>
    <p:extLst>
      <p:ext uri="{BB962C8B-B14F-4D97-AF65-F5344CB8AC3E}">
        <p14:creationId xmlns:p14="http://schemas.microsoft.com/office/powerpoint/2010/main" val="308396176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OPZIONI</a:t>
            </a:r>
            <a:endParaRPr lang="it-IT" dirty="0"/>
          </a:p>
        </p:txBody>
      </p:sp>
      <p:sp>
        <p:nvSpPr>
          <p:cNvPr id="3" name="Segnaposto contenuto 2"/>
          <p:cNvSpPr>
            <a:spLocks noGrp="1"/>
          </p:cNvSpPr>
          <p:nvPr>
            <p:ph idx="1"/>
          </p:nvPr>
        </p:nvSpPr>
        <p:spPr/>
        <p:txBody>
          <a:bodyPr>
            <a:normAutofit fontScale="85000" lnSpcReduction="20000"/>
          </a:bodyPr>
          <a:lstStyle/>
          <a:p>
            <a:pPr marL="0" indent="0">
              <a:buNone/>
            </a:pPr>
            <a:r>
              <a:rPr lang="it-IT" sz="2000" dirty="0" smtClean="0"/>
              <a:t>OPZIONI</a:t>
            </a:r>
          </a:p>
          <a:p>
            <a:pPr marL="0" indent="0">
              <a:buNone/>
            </a:pPr>
            <a:r>
              <a:rPr lang="it-IT" sz="2000" dirty="0" smtClean="0"/>
              <a:t>È </a:t>
            </a:r>
            <a:r>
              <a:rPr lang="it-IT" sz="2000" dirty="0"/>
              <a:t>un contratto che, in cambio del pagamento di un premio </a:t>
            </a:r>
            <a:r>
              <a:rPr lang="it-IT" sz="2000" dirty="0" smtClean="0"/>
              <a:t>attribuisce all’acquirente </a:t>
            </a:r>
            <a:r>
              <a:rPr lang="it-IT" sz="2000" dirty="0"/>
              <a:t>la facoltà (il diritto) di acquistare o vendere </a:t>
            </a:r>
            <a:r>
              <a:rPr lang="it-IT" sz="2000" dirty="0" smtClean="0"/>
              <a:t>un’attività sottostante </a:t>
            </a:r>
            <a:r>
              <a:rPr lang="it-IT" sz="2000" dirty="0"/>
              <a:t>ad una data futura, o entro una data futura, e ad un </a:t>
            </a:r>
            <a:r>
              <a:rPr lang="it-IT" sz="2000" dirty="0" smtClean="0"/>
              <a:t>prezzo prefissato </a:t>
            </a:r>
            <a:r>
              <a:rPr lang="it-IT" sz="2000" dirty="0"/>
              <a:t>(</a:t>
            </a:r>
            <a:r>
              <a:rPr lang="it-IT" sz="2000" i="1" dirty="0"/>
              <a:t>strike </a:t>
            </a:r>
            <a:r>
              <a:rPr lang="it-IT" sz="2000" i="1" dirty="0" err="1"/>
              <a:t>price</a:t>
            </a:r>
            <a:r>
              <a:rPr lang="it-IT" sz="2000" i="1" dirty="0"/>
              <a:t> o prezzo di </a:t>
            </a:r>
            <a:r>
              <a:rPr lang="it-IT" sz="2000" i="1" dirty="0" smtClean="0"/>
              <a:t>esercizio</a:t>
            </a:r>
          </a:p>
          <a:p>
            <a:pPr marL="0" indent="0">
              <a:buNone/>
            </a:pPr>
            <a:r>
              <a:rPr lang="it-IT" sz="2000" i="1" dirty="0" smtClean="0"/>
              <a:t>OPZIONE CALL</a:t>
            </a:r>
          </a:p>
          <a:p>
            <a:r>
              <a:rPr lang="it-IT" sz="2000" dirty="0"/>
              <a:t>È un contratto </a:t>
            </a:r>
            <a:r>
              <a:rPr lang="it-IT" sz="2000" dirty="0" smtClean="0"/>
              <a:t>che attribuisce </a:t>
            </a:r>
            <a:r>
              <a:rPr lang="it-IT" sz="2000" dirty="0"/>
              <a:t>al possessore </a:t>
            </a:r>
            <a:r>
              <a:rPr lang="it-IT" sz="2000" dirty="0" err="1" smtClean="0"/>
              <a:t>il</a:t>
            </a:r>
            <a:r>
              <a:rPr lang="it-IT" sz="2000" b="1" dirty="0" err="1" smtClean="0"/>
              <a:t>diritto</a:t>
            </a:r>
            <a:r>
              <a:rPr lang="it-IT" sz="2000" b="1" dirty="0" smtClean="0"/>
              <a:t> </a:t>
            </a:r>
            <a:r>
              <a:rPr lang="it-IT" sz="2000" b="1" dirty="0"/>
              <a:t>di </a:t>
            </a:r>
            <a:r>
              <a:rPr lang="it-IT" sz="2000" b="1" dirty="0" smtClean="0"/>
              <a:t>acquistare </a:t>
            </a:r>
            <a:r>
              <a:rPr lang="it-IT" sz="2000" dirty="0" smtClean="0"/>
              <a:t>un</a:t>
            </a:r>
            <a:r>
              <a:rPr lang="it-IT" sz="2000" dirty="0"/>
              <a:t> </a:t>
            </a:r>
            <a:r>
              <a:rPr lang="it-IT" sz="2000" dirty="0" smtClean="0"/>
              <a:t>titolo </a:t>
            </a:r>
            <a:r>
              <a:rPr lang="it-IT" sz="2000" dirty="0"/>
              <a:t>o un </a:t>
            </a:r>
            <a:r>
              <a:rPr lang="it-IT" sz="2000" dirty="0" smtClean="0"/>
              <a:t>bene (sottostante</a:t>
            </a:r>
            <a:r>
              <a:rPr lang="it-IT" sz="2000" dirty="0"/>
              <a:t>) ad un </a:t>
            </a:r>
            <a:r>
              <a:rPr lang="it-IT" sz="2000" dirty="0" smtClean="0"/>
              <a:t>prezzo prefissato </a:t>
            </a:r>
            <a:r>
              <a:rPr lang="it-IT" sz="2000" dirty="0"/>
              <a:t>e ad una </a:t>
            </a:r>
            <a:r>
              <a:rPr lang="it-IT" sz="2000" dirty="0" smtClean="0"/>
              <a:t>certa scadenza </a:t>
            </a:r>
            <a:r>
              <a:rPr lang="it-IT" sz="2000" dirty="0"/>
              <a:t>(o entro </a:t>
            </a:r>
            <a:r>
              <a:rPr lang="it-IT" sz="2000" dirty="0" smtClean="0"/>
              <a:t>una certa </a:t>
            </a:r>
            <a:r>
              <a:rPr lang="it-IT" sz="2000" dirty="0"/>
              <a:t>scadenza</a:t>
            </a:r>
            <a:r>
              <a:rPr lang="it-IT" sz="2000" dirty="0" smtClean="0"/>
              <a:t>)</a:t>
            </a:r>
          </a:p>
          <a:p>
            <a:pPr marL="0" indent="0">
              <a:buNone/>
            </a:pPr>
            <a:r>
              <a:rPr lang="it-IT" sz="2000" i="1" dirty="0" smtClean="0"/>
              <a:t>OPZIONE PUT</a:t>
            </a:r>
          </a:p>
          <a:p>
            <a:r>
              <a:rPr lang="it-IT" sz="2000" dirty="0"/>
              <a:t>È un contratto </a:t>
            </a:r>
            <a:r>
              <a:rPr lang="it-IT" sz="2000" dirty="0" smtClean="0"/>
              <a:t>che attribuisce </a:t>
            </a:r>
            <a:r>
              <a:rPr lang="it-IT" sz="2000" dirty="0"/>
              <a:t>al possessore </a:t>
            </a:r>
            <a:r>
              <a:rPr lang="it-IT" sz="2000" dirty="0" smtClean="0"/>
              <a:t>il </a:t>
            </a:r>
            <a:r>
              <a:rPr lang="it-IT" sz="2000" b="1" dirty="0" smtClean="0"/>
              <a:t>diritto </a:t>
            </a:r>
            <a:r>
              <a:rPr lang="it-IT" sz="2000" b="1" dirty="0"/>
              <a:t>di vendere </a:t>
            </a:r>
            <a:r>
              <a:rPr lang="it-IT" sz="2000" dirty="0"/>
              <a:t>un </a:t>
            </a:r>
            <a:r>
              <a:rPr lang="it-IT" sz="2000" dirty="0" smtClean="0"/>
              <a:t>titolo o </a:t>
            </a:r>
            <a:r>
              <a:rPr lang="it-IT" sz="2000" dirty="0"/>
              <a:t>un bene (sottostante) </a:t>
            </a:r>
            <a:r>
              <a:rPr lang="it-IT" sz="2000" dirty="0" smtClean="0"/>
              <a:t>ad un </a:t>
            </a:r>
            <a:r>
              <a:rPr lang="it-IT" sz="2000" dirty="0"/>
              <a:t>prezzo prefissato e </a:t>
            </a:r>
            <a:r>
              <a:rPr lang="it-IT" sz="2000" dirty="0" smtClean="0"/>
              <a:t>ad una </a:t>
            </a:r>
            <a:r>
              <a:rPr lang="it-IT" sz="2000" dirty="0"/>
              <a:t>certa scadenza (</a:t>
            </a:r>
            <a:r>
              <a:rPr lang="it-IT" sz="2000" dirty="0" smtClean="0"/>
              <a:t>o entro </a:t>
            </a:r>
            <a:r>
              <a:rPr lang="it-IT" sz="2000" dirty="0"/>
              <a:t>una certa scadenza)</a:t>
            </a:r>
            <a:endParaRPr lang="it-IT" sz="2000" i="1" dirty="0" smtClean="0"/>
          </a:p>
          <a:p>
            <a:endParaRPr lang="it-IT" sz="2400"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61</a:t>
            </a:fld>
            <a:endParaRPr lang="it-IT"/>
          </a:p>
        </p:txBody>
      </p:sp>
    </p:spTree>
    <p:extLst>
      <p:ext uri="{BB962C8B-B14F-4D97-AF65-F5344CB8AC3E}">
        <p14:creationId xmlns:p14="http://schemas.microsoft.com/office/powerpoint/2010/main" val="325152908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OPZIONI</a:t>
            </a:r>
            <a:endParaRPr lang="it-IT" dirty="0"/>
          </a:p>
        </p:txBody>
      </p:sp>
      <p:sp>
        <p:nvSpPr>
          <p:cNvPr id="3" name="Segnaposto contenuto 2"/>
          <p:cNvSpPr>
            <a:spLocks noGrp="1"/>
          </p:cNvSpPr>
          <p:nvPr>
            <p:ph idx="1"/>
          </p:nvPr>
        </p:nvSpPr>
        <p:spPr/>
        <p:txBody>
          <a:bodyPr>
            <a:normAutofit fontScale="62500" lnSpcReduction="20000"/>
          </a:bodyPr>
          <a:lstStyle/>
          <a:p>
            <a:pPr marL="0" indent="0">
              <a:buNone/>
            </a:pPr>
            <a:r>
              <a:rPr lang="it-IT" dirty="0"/>
              <a:t>È un contratto che attribuisce alla parte acquirente (</a:t>
            </a:r>
            <a:r>
              <a:rPr lang="it-IT" i="1" dirty="0" err="1"/>
              <a:t>holder</a:t>
            </a:r>
            <a:r>
              <a:rPr lang="it-IT" dirty="0"/>
              <a:t>) </a:t>
            </a:r>
            <a:r>
              <a:rPr lang="it-IT" dirty="0" smtClean="0"/>
              <a:t>la possibilità </a:t>
            </a:r>
            <a:r>
              <a:rPr lang="it-IT" dirty="0"/>
              <a:t>di decidere se effettuare o meno la </a:t>
            </a:r>
            <a:r>
              <a:rPr lang="it-IT" dirty="0" smtClean="0"/>
              <a:t>transazione</a:t>
            </a:r>
          </a:p>
          <a:p>
            <a:pPr marL="0" indent="0">
              <a:buNone/>
            </a:pPr>
            <a:r>
              <a:rPr lang="it-IT" dirty="0" smtClean="0"/>
              <a:t>È </a:t>
            </a:r>
            <a:r>
              <a:rPr lang="it-IT" dirty="0"/>
              <a:t>un contratto che ha un costo, il premio, che costituisce </a:t>
            </a:r>
            <a:r>
              <a:rPr lang="it-IT" dirty="0" smtClean="0"/>
              <a:t>il prezzo </a:t>
            </a:r>
            <a:r>
              <a:rPr lang="it-IT" dirty="0"/>
              <a:t>da pagare per aggiudicarsi il diritto</a:t>
            </a:r>
          </a:p>
          <a:p>
            <a:pPr marL="0" indent="0">
              <a:buNone/>
            </a:pPr>
            <a:r>
              <a:rPr lang="it-IT" dirty="0" smtClean="0"/>
              <a:t>Il </a:t>
            </a:r>
            <a:r>
              <a:rPr lang="it-IT" dirty="0"/>
              <a:t>venditore (</a:t>
            </a:r>
            <a:r>
              <a:rPr lang="it-IT" i="1" dirty="0" err="1"/>
              <a:t>writer</a:t>
            </a:r>
            <a:r>
              <a:rPr lang="it-IT" dirty="0"/>
              <a:t>) è colui che incassa il premio, </a:t>
            </a:r>
            <a:r>
              <a:rPr lang="it-IT" dirty="0" smtClean="0"/>
              <a:t>rimanendo però </a:t>
            </a:r>
            <a:r>
              <a:rPr lang="it-IT" dirty="0"/>
              <a:t>vincolato alla decisione della controparte</a:t>
            </a:r>
          </a:p>
          <a:p>
            <a:pPr marL="0" indent="0">
              <a:buNone/>
            </a:pPr>
            <a:r>
              <a:rPr lang="it-IT" dirty="0" smtClean="0"/>
              <a:t>In </a:t>
            </a:r>
            <a:r>
              <a:rPr lang="it-IT" dirty="0"/>
              <a:t>relazione al momento in cui è possibile esercitare </a:t>
            </a:r>
            <a:r>
              <a:rPr lang="it-IT" dirty="0" smtClean="0"/>
              <a:t>l’opzione si </a:t>
            </a:r>
            <a:r>
              <a:rPr lang="it-IT" dirty="0"/>
              <a:t>distingue tra</a:t>
            </a:r>
            <a:r>
              <a:rPr lang="it-IT" dirty="0" smtClean="0"/>
              <a:t>: 	</a:t>
            </a:r>
          </a:p>
          <a:p>
            <a:pPr marL="0" indent="0">
              <a:buNone/>
            </a:pPr>
            <a:r>
              <a:rPr lang="it-IT" b="1" i="1" u="sng" dirty="0" smtClean="0"/>
              <a:t>opzioni </a:t>
            </a:r>
            <a:r>
              <a:rPr lang="it-IT" b="1" i="1" u="sng" dirty="0"/>
              <a:t>europee</a:t>
            </a:r>
            <a:r>
              <a:rPr lang="it-IT" dirty="0"/>
              <a:t>: che consentono l’esercizio solo al </a:t>
            </a:r>
            <a:r>
              <a:rPr lang="it-IT" dirty="0" smtClean="0"/>
              <a:t>momento della </a:t>
            </a:r>
            <a:r>
              <a:rPr lang="it-IT" dirty="0"/>
              <a:t>scadenza del </a:t>
            </a:r>
            <a:r>
              <a:rPr lang="it-IT" dirty="0" smtClean="0"/>
              <a:t>contratto;</a:t>
            </a:r>
            <a:endParaRPr lang="it-IT" dirty="0"/>
          </a:p>
          <a:p>
            <a:pPr marL="0" indent="0">
              <a:buNone/>
            </a:pPr>
            <a:r>
              <a:rPr lang="it-IT" b="1" u="sng" dirty="0" smtClean="0"/>
              <a:t>opzioni </a:t>
            </a:r>
            <a:r>
              <a:rPr lang="it-IT" b="1" u="sng" dirty="0"/>
              <a:t>americane</a:t>
            </a:r>
            <a:r>
              <a:rPr lang="it-IT" dirty="0"/>
              <a:t>: che consentono l’esercizio in un </a:t>
            </a:r>
            <a:r>
              <a:rPr lang="it-IT" dirty="0" smtClean="0"/>
              <a:t>qualsiasi momento </a:t>
            </a:r>
            <a:r>
              <a:rPr lang="it-IT" dirty="0"/>
              <a:t>prima della scadenza del contratto</a:t>
            </a:r>
          </a:p>
          <a:p>
            <a:pPr marL="0" indent="0">
              <a:buNone/>
            </a:pPr>
            <a:r>
              <a:rPr lang="it-IT" dirty="0" smtClean="0"/>
              <a:t>La </a:t>
            </a:r>
            <a:r>
              <a:rPr lang="it-IT" dirty="0"/>
              <a:t>gamma di attività sottostanti è ampissima e comprende sia</a:t>
            </a:r>
          </a:p>
          <a:p>
            <a:pPr marL="0" indent="0">
              <a:buNone/>
            </a:pPr>
            <a:r>
              <a:rPr lang="it-IT" dirty="0" smtClean="0"/>
              <a:t>    commodity </a:t>
            </a:r>
            <a:r>
              <a:rPr lang="it-IT" dirty="0"/>
              <a:t>che attività finanziarie (azioni, indici </a:t>
            </a:r>
            <a:r>
              <a:rPr lang="it-IT" dirty="0" smtClean="0"/>
              <a:t>azionari, obbligazioni , tassi 	di interesse, valute).</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62</a:t>
            </a:fld>
            <a:endParaRPr lang="it-IT"/>
          </a:p>
        </p:txBody>
      </p:sp>
    </p:spTree>
    <p:extLst>
      <p:ext uri="{BB962C8B-B14F-4D97-AF65-F5344CB8AC3E}">
        <p14:creationId xmlns:p14="http://schemas.microsoft.com/office/powerpoint/2010/main" val="82813773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Credit</a:t>
            </a:r>
            <a:r>
              <a:rPr lang="it-IT" sz="2400" dirty="0" smtClean="0"/>
              <a:t> Default </a:t>
            </a:r>
            <a:r>
              <a:rPr lang="it-IT" sz="2400" dirty="0" err="1" smtClean="0"/>
              <a:t>Swaps</a:t>
            </a:r>
            <a:endParaRPr lang="it-IT" sz="2400" dirty="0"/>
          </a:p>
        </p:txBody>
      </p:sp>
      <p:sp>
        <p:nvSpPr>
          <p:cNvPr id="3" name="Segnaposto contenuto 2"/>
          <p:cNvSpPr>
            <a:spLocks noGrp="1"/>
          </p:cNvSpPr>
          <p:nvPr>
            <p:ph idx="1"/>
          </p:nvPr>
        </p:nvSpPr>
        <p:spPr/>
        <p:txBody>
          <a:bodyPr>
            <a:normAutofit/>
          </a:bodyPr>
          <a:lstStyle/>
          <a:p>
            <a:pPr>
              <a:buNone/>
            </a:pPr>
            <a:r>
              <a:rPr lang="it-IT" sz="2800" b="1" i="1" u="sng" dirty="0" smtClean="0"/>
              <a:t>CREDIT DEFAULT SWAPS</a:t>
            </a:r>
          </a:p>
          <a:p>
            <a:pPr>
              <a:buNone/>
            </a:pPr>
            <a:r>
              <a:rPr lang="it-IT" sz="2800" dirty="0" smtClean="0"/>
              <a:t>Il </a:t>
            </a:r>
            <a:r>
              <a:rPr lang="it-IT" sz="2800" b="1" dirty="0" err="1" smtClean="0"/>
              <a:t>credit</a:t>
            </a:r>
            <a:r>
              <a:rPr lang="it-IT" sz="2800" b="1" dirty="0" smtClean="0"/>
              <a:t> default swap (CDS) è uno </a:t>
            </a:r>
            <a:r>
              <a:rPr lang="it-IT" sz="2800" b="1" dirty="0" smtClean="0">
                <a:hlinkClick r:id="rId2"/>
              </a:rPr>
              <a:t>swap che ha la funzione di trasferire il </a:t>
            </a:r>
            <a:r>
              <a:rPr lang="it-IT" sz="2800" b="1" dirty="0" smtClean="0">
                <a:hlinkClick r:id="rId3"/>
              </a:rPr>
              <a:t>rischio di credito. È classificato come uno strumento di copertura ed è il più comune tra i derivati creditizi.</a:t>
            </a:r>
            <a:endParaRPr lang="it-IT" sz="2800" b="1" dirty="0" smtClean="0"/>
          </a:p>
          <a:p>
            <a:pPr>
              <a:buNone/>
            </a:pPr>
            <a:endParaRPr lang="it-IT" sz="2800"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63</a:t>
            </a:fld>
            <a:endParaRPr lang="it-IT"/>
          </a:p>
        </p:txBody>
      </p:sp>
    </p:spTree>
    <p:extLst>
      <p:ext uri="{BB962C8B-B14F-4D97-AF65-F5344CB8AC3E}">
        <p14:creationId xmlns:p14="http://schemas.microsoft.com/office/powerpoint/2010/main" val="56600885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990600" y="228600"/>
            <a:ext cx="7313613" cy="1264024"/>
          </a:xfrm>
        </p:spPr>
        <p:txBody>
          <a:bodyPr/>
          <a:lstStyle/>
          <a:p>
            <a:r>
              <a:rPr lang="it-IT" sz="2400" dirty="0" err="1" smtClean="0"/>
              <a:t>Credit</a:t>
            </a:r>
            <a:r>
              <a:rPr lang="it-IT" sz="2400" dirty="0" smtClean="0"/>
              <a:t> Default </a:t>
            </a:r>
            <a:r>
              <a:rPr lang="it-IT" sz="2400" dirty="0" err="1" smtClean="0"/>
              <a:t>Swaps</a:t>
            </a:r>
            <a:endParaRPr lang="it-IT" sz="2400" dirty="0"/>
          </a:p>
        </p:txBody>
      </p:sp>
      <p:sp>
        <p:nvSpPr>
          <p:cNvPr id="3" name="Segnaposto contenuto 2"/>
          <p:cNvSpPr>
            <a:spLocks noGrp="1"/>
          </p:cNvSpPr>
          <p:nvPr>
            <p:ph idx="1"/>
          </p:nvPr>
        </p:nvSpPr>
        <p:spPr/>
        <p:txBody>
          <a:bodyPr>
            <a:normAutofit fontScale="62500" lnSpcReduction="20000"/>
          </a:bodyPr>
          <a:lstStyle/>
          <a:p>
            <a:pPr>
              <a:buNone/>
            </a:pPr>
            <a:r>
              <a:rPr lang="it-IT" dirty="0" smtClean="0"/>
              <a:t>Un investitore (A) vanta un titolo di credito (per esempio un prestito) nei confronti di una controparte debitrice (</a:t>
            </a:r>
            <a:r>
              <a:rPr lang="it-IT" dirty="0" err="1" smtClean="0"/>
              <a:t>B</a:t>
            </a:r>
            <a:r>
              <a:rPr lang="it-IT" dirty="0" smtClean="0"/>
              <a:t>). L'investitore A vuole proteggersi dal rischio che la parte </a:t>
            </a:r>
            <a:r>
              <a:rPr lang="it-IT" dirty="0" err="1" smtClean="0"/>
              <a:t>B</a:t>
            </a:r>
            <a:r>
              <a:rPr lang="it-IT" dirty="0" smtClean="0"/>
              <a:t> fallisca e che il credito perda di valore o diventi inesigibile. A tal fine si rivolge a una terza parte </a:t>
            </a:r>
            <a:r>
              <a:rPr lang="it-IT" dirty="0" err="1" smtClean="0"/>
              <a:t>C</a:t>
            </a:r>
            <a:r>
              <a:rPr lang="it-IT" dirty="0" smtClean="0"/>
              <a:t>, disposta ad accollarsi tale rischio; la controparte </a:t>
            </a:r>
            <a:r>
              <a:rPr lang="it-IT" dirty="0" err="1" smtClean="0"/>
              <a:t>C</a:t>
            </a:r>
            <a:r>
              <a:rPr lang="it-IT" dirty="0" smtClean="0"/>
              <a:t> agisce come se fosse un'assicurazione e nel gergo tecnico è definita </a:t>
            </a:r>
            <a:r>
              <a:rPr lang="it-IT" i="1" dirty="0" err="1" smtClean="0"/>
              <a:t>protection</a:t>
            </a:r>
            <a:r>
              <a:rPr lang="it-IT" i="1" dirty="0" smtClean="0"/>
              <a:t> seller, ovvero "venditore di protezione". La parte A si impegna a versare a </a:t>
            </a:r>
            <a:r>
              <a:rPr lang="it-IT" i="1" dirty="0" err="1" smtClean="0"/>
              <a:t>C</a:t>
            </a:r>
            <a:r>
              <a:rPr lang="it-IT" i="1" dirty="0" smtClean="0"/>
              <a:t> un importo periodico, il cui ammontare è il "prezzo" della copertura ed è il principale oggetto dell'accordo contrattuale; in cambio di tale flusso di cassa, il venditore di protezione (</a:t>
            </a:r>
            <a:r>
              <a:rPr lang="it-IT" i="1" dirty="0" err="1" smtClean="0"/>
              <a:t>C</a:t>
            </a:r>
            <a:r>
              <a:rPr lang="it-IT" i="1" dirty="0" smtClean="0"/>
              <a:t>) si impegna a rimborsare alla parte A il valore nominale del titolo di credito, nel caso in cui il debitore </a:t>
            </a:r>
            <a:r>
              <a:rPr lang="it-IT" i="1" dirty="0" err="1" smtClean="0"/>
              <a:t>B</a:t>
            </a:r>
            <a:r>
              <a:rPr lang="it-IT" i="1" dirty="0" smtClean="0"/>
              <a:t> diventi insolvente (evento in gergo definito come </a:t>
            </a:r>
            <a:r>
              <a:rPr lang="it-IT" i="1" dirty="0" err="1" smtClean="0"/>
              <a:t>credit</a:t>
            </a:r>
            <a:r>
              <a:rPr lang="it-IT" i="1" dirty="0" smtClean="0"/>
              <a:t> default). L'accordo contrattuale tra A e </a:t>
            </a:r>
            <a:r>
              <a:rPr lang="it-IT" i="1" dirty="0" err="1" smtClean="0"/>
              <a:t>C</a:t>
            </a:r>
            <a:r>
              <a:rPr lang="it-IT" i="1" dirty="0" smtClean="0"/>
              <a:t> sul titolo sottostante </a:t>
            </a:r>
            <a:r>
              <a:rPr lang="it-IT" i="1" dirty="0" err="1" smtClean="0"/>
              <a:t>B</a:t>
            </a:r>
            <a:r>
              <a:rPr lang="it-IT" i="1" dirty="0" smtClean="0"/>
              <a:t> è definito </a:t>
            </a:r>
            <a:r>
              <a:rPr lang="it-IT" i="1" dirty="0" err="1" smtClean="0"/>
              <a:t>credit</a:t>
            </a:r>
            <a:r>
              <a:rPr lang="it-IT" i="1" dirty="0" smtClean="0"/>
              <a:t> </a:t>
            </a:r>
            <a:r>
              <a:rPr lang="it-IT" i="1" dirty="0" err="1" smtClean="0"/>
              <a:t>defaul</a:t>
            </a:r>
            <a:r>
              <a:rPr lang="it-IT" i="1" dirty="0" smtClean="0"/>
              <a:t> swap (CDS). Nel mondo finanziario i CDS si sono nati e diffusi come strumenti di copertura. Tuttavia questi strumenti, come tutti i derivati in generale, sono utilizzabili anche a scopi speculativi, perché consentono di "scambiare" protezione sul mercato come avviene per le valute o per le materie prime (vedi paragrafo "Uso speculativo dei CDS"). Normalmente la durata di un CDS è di cinque anni. Poiché è un contratto non standardizzato (ne esistono molteplici varianti) è scambiato sul mercato </a:t>
            </a:r>
            <a:r>
              <a:rPr lang="it-IT" i="1" dirty="0" smtClean="0">
                <a:hlinkClick r:id="rId2"/>
              </a:rPr>
              <a:t>over-the-counter (non regolamentato), dove è possibile pattuire qualsiasi durata. I credit default swap sono anche utilizzati come copertura dal rischio di fallimento (o di declassamento del rating) di uno </a:t>
            </a:r>
            <a:r>
              <a:rPr lang="it-IT" i="1" dirty="0" smtClean="0">
                <a:hlinkClick r:id="rId3"/>
              </a:rPr>
              <a:t>Stato. In tal caso sono detti in gergo "CDS sovrani" (sovereign CDS).</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64</a:t>
            </a:fld>
            <a:endParaRPr lang="it-IT"/>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Credit</a:t>
            </a:r>
            <a:r>
              <a:rPr lang="it-IT" sz="2400" dirty="0" smtClean="0"/>
              <a:t> Default </a:t>
            </a:r>
            <a:r>
              <a:rPr lang="it-IT" sz="2400" dirty="0" err="1" smtClean="0"/>
              <a:t>Swaps</a:t>
            </a:r>
            <a:endParaRPr lang="it-IT" sz="2400" dirty="0"/>
          </a:p>
        </p:txBody>
      </p:sp>
      <p:sp>
        <p:nvSpPr>
          <p:cNvPr id="3" name="Segnaposto contenuto 2"/>
          <p:cNvSpPr>
            <a:spLocks noGrp="1"/>
          </p:cNvSpPr>
          <p:nvPr>
            <p:ph idx="1"/>
          </p:nvPr>
        </p:nvSpPr>
        <p:spPr/>
        <p:txBody>
          <a:bodyPr>
            <a:normAutofit fontScale="55000" lnSpcReduction="20000"/>
          </a:bodyPr>
          <a:lstStyle/>
          <a:p>
            <a:pPr>
              <a:buNone/>
            </a:pPr>
            <a:r>
              <a:rPr lang="it-IT" dirty="0" smtClean="0"/>
              <a:t>La </a:t>
            </a:r>
            <a:r>
              <a:rPr lang="it-IT" i="1" dirty="0" err="1" smtClean="0"/>
              <a:t>reference</a:t>
            </a:r>
            <a:r>
              <a:rPr lang="it-IT" i="1" dirty="0" smtClean="0"/>
              <a:t> </a:t>
            </a:r>
            <a:r>
              <a:rPr lang="it-IT" i="1" dirty="0" err="1" smtClean="0"/>
              <a:t>entity</a:t>
            </a:r>
            <a:r>
              <a:rPr lang="it-IT" i="1" dirty="0" smtClean="0"/>
              <a:t> è l'ente che ha emesso degli strumenti di </a:t>
            </a:r>
            <a:r>
              <a:rPr lang="it-IT" i="1" dirty="0" smtClean="0">
                <a:hlinkClick r:id="rId2"/>
              </a:rPr>
              <a:t>debito, di solito obbligazioni societarie, definite reference obligation. Il periodo di validità della protezione è detto effective date o termination date. Il contratto nomina un calculation agent chiamato a dire se si è verificato un evento relativo al credito e a definire l'ammontare del pagamento da effettuare al verificarsi di tale evento. Un'altra clausola tipica è la restructuring clause, la quale determina quale forma di ristrutturazione del debito della reference entity rappresenti un evento relativo al credito. Ad esempio una società in difficoltà finanziarie potrebbe decidere di posticipare la scadenza delle proprie obbligazioni e quindi del pagamento degli obbligazionisti, fatto che può rappresentare o meno un evento significativo. Solitamente un contratto più restrittivo in tal senso è più rischioso e dunque più costoso. Un diverso fattore che influisce sul costo di un contratto CDS è la maggiore o minore anzianità del debito coperto dal contratto. In caso di </a:t>
            </a:r>
            <a:r>
              <a:rPr lang="it-IT" i="1" dirty="0" smtClean="0">
                <a:hlinkClick r:id="rId3"/>
              </a:rPr>
              <a:t>fallimento della società, le obbligazioni emesse in forma di debito senior hanno la priorità rispetto alle obbligazioni che costituiscono il debito subordinato, altrimenti detto junior, causando un maggiore </a:t>
            </a:r>
            <a:r>
              <a:rPr lang="it-IT" i="1" dirty="0" smtClean="0">
                <a:hlinkClick r:id="rId4"/>
              </a:rPr>
              <a:t>credit spread del debito junior.Il venditore di un contratto CDS darà una quota alla pari per una determinata reference entity, anzianità, scadenza e forma di ristrutturazione debitoria. Ad esempio il venditore di un contratto CDS può valutare il premio da pagare per un CDS di 5 anni di durata sul debito senior della FIAT con modificate condizioni di ristrutturazioni 100 </a:t>
            </a:r>
            <a:r>
              <a:rPr lang="it-IT" i="1" dirty="0" smtClean="0">
                <a:hlinkClick r:id="rId5"/>
              </a:rPr>
              <a:t>basis point. Il premio alla pari viene calcolato in modo tale che il contratto abbia un valore attuale pari a zero a scadenza. Ciò perché il valore atteso del pagamento del venditore è esattamente uguale e opposto al valore atteso del premio pagato (in un'unica soluzione o ratealmente) dall'acquirente. Il fattore che maggiormente influisce sul costo della copertura è il merito di credito (spesso approssimato dal rating creditizio) del debito cui si fa riferimento. Un merito di credito inferiore comporta un rischio maggiore che la reference entity si riveli insolvente e per questo motivo il costo della copertura sarà più elevato.</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65</a:t>
            </a:fld>
            <a:endParaRPr lang="it-IT"/>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Credit</a:t>
            </a:r>
            <a:r>
              <a:rPr lang="it-IT" sz="2400" dirty="0" smtClean="0"/>
              <a:t> Default </a:t>
            </a:r>
            <a:r>
              <a:rPr lang="it-IT" sz="2400" dirty="0" err="1" smtClean="0"/>
              <a:t>Swaps</a:t>
            </a:r>
            <a:endParaRPr lang="it-IT" sz="2400" dirty="0"/>
          </a:p>
        </p:txBody>
      </p:sp>
      <p:sp>
        <p:nvSpPr>
          <p:cNvPr id="3" name="Segnaposto contenuto 2"/>
          <p:cNvSpPr>
            <a:spLocks noGrp="1"/>
          </p:cNvSpPr>
          <p:nvPr>
            <p:ph idx="1"/>
          </p:nvPr>
        </p:nvSpPr>
        <p:spPr/>
        <p:txBody>
          <a:bodyPr>
            <a:normAutofit fontScale="85000" lnSpcReduction="20000"/>
          </a:bodyPr>
          <a:lstStyle/>
          <a:p>
            <a:pPr>
              <a:buNone/>
            </a:pPr>
            <a:r>
              <a:rPr lang="it-IT" dirty="0" smtClean="0"/>
              <a:t>Il sottoscrittore di obbligazioni per 10 milioni di euro, con durata di </a:t>
            </a:r>
            <a:r>
              <a:rPr lang="it-IT" dirty="0" err="1" smtClean="0"/>
              <a:t>5</a:t>
            </a:r>
            <a:r>
              <a:rPr lang="it-IT" dirty="0" smtClean="0"/>
              <a:t> anni, emessa dalla Società Rischiosa, copre il rischio di insolvenza del debitore acquistando un CDS dalla Banca Derivati per un importo nominale di 10 milioni di euro, pagando ad esempio il 2% dei 10 milioni garantiti.Se la Società Rischiosa non è insolvente, allo scadere dei </a:t>
            </a:r>
            <a:r>
              <a:rPr lang="it-IT" dirty="0" err="1" smtClean="0"/>
              <a:t>5</a:t>
            </a:r>
            <a:r>
              <a:rPr lang="it-IT" dirty="0" smtClean="0"/>
              <a:t> anni restituisce il valore dell'obbligazione al sottoscrittore, che sopporta un costo per essersi "assicurato" tramite l'acquisto del CDS. Tale costo riduce il </a:t>
            </a:r>
            <a:r>
              <a:rPr lang="it-IT" dirty="0" smtClean="0">
                <a:hlinkClick r:id="rId2"/>
              </a:rPr>
              <a:t>rendimento dell'investimento e elimina il rischio di perdite da parte del sottoscrittore.Se la Società Rischiosa è insolvente 3 anni dopo la sottoscrizione del CDS, il pagamento del premio è interrotto e la Banca Derivati rimborsa al sottoscrittore la perdita di 10 milioni di euro subita. Qualora il merito di credito della Società Rischiosa migliorasse significativamente o fosse acquisita da una Società più solida dopo 3 anni, il sottoscrittore delle obbligazioni potrebbe eliminare o ridurre la sua posizione nel CDS vendendo sul mercato i rimanenti due anni di copertura.</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66</a:t>
            </a:fld>
            <a:endParaRPr lang="it-IT"/>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Credit</a:t>
            </a:r>
            <a:r>
              <a:rPr lang="it-IT" sz="2400" dirty="0" smtClean="0"/>
              <a:t> Default </a:t>
            </a:r>
            <a:r>
              <a:rPr lang="it-IT" sz="2400" dirty="0" err="1" smtClean="0"/>
              <a:t>Swaps</a:t>
            </a:r>
            <a:endParaRPr lang="it-IT" sz="2400" dirty="0"/>
          </a:p>
        </p:txBody>
      </p:sp>
      <p:sp>
        <p:nvSpPr>
          <p:cNvPr id="3" name="Segnaposto contenuto 2"/>
          <p:cNvSpPr>
            <a:spLocks noGrp="1"/>
          </p:cNvSpPr>
          <p:nvPr>
            <p:ph idx="1"/>
          </p:nvPr>
        </p:nvSpPr>
        <p:spPr/>
        <p:txBody>
          <a:bodyPr>
            <a:normAutofit fontScale="62500" lnSpcReduction="20000"/>
          </a:bodyPr>
          <a:lstStyle/>
          <a:p>
            <a:pPr>
              <a:buNone/>
            </a:pPr>
            <a:r>
              <a:rPr lang="it-IT" dirty="0" smtClean="0"/>
              <a:t>Uso speculativo dei CDS [</a:t>
            </a:r>
            <a:r>
              <a:rPr lang="it-IT" dirty="0" smtClean="0">
                <a:hlinkClick r:id="rId2"/>
              </a:rPr>
              <a:t>modifica]I CDS, al pari dell'investimento in opzioni su </a:t>
            </a:r>
            <a:r>
              <a:rPr lang="it-IT" dirty="0" smtClean="0">
                <a:hlinkClick r:id="rId3"/>
              </a:rPr>
              <a:t>azioni, possono essere usati come strumenti speculativi, ossia strumenti ad alto rendimento (ma anche ad alto rischio), dando la possibilità di realizzare un grosso profitto da variazioni nel merito di credito di una società, a fronte di rischi finanziari altrettanto elevati. Con i CDS diventa possibile assumere posizioni rialziste o ribassiste sul bene "protezione" di singoli nomi o di intere categorie industriali in modo simile a come è possibile farlo per esempio sul petrolio, sull'oro o sulle azioni di una società multinazionale. È infatti possibile scambiare CDS già stipulati. Un abile </a:t>
            </a:r>
            <a:r>
              <a:rPr lang="it-IT" dirty="0" smtClean="0">
                <a:hlinkClick r:id="rId4"/>
              </a:rPr>
              <a:t>trader può acquistare protezione su una azienda quando questa è solida e prospera e la protezione si compra a basso prezzo (perché, appunto l'azienda è sana); può quindi rivendere la protezione sugli impegni di tale azienda quando la situazione patrimoniale dell'azienda comincia a deteriorarsi (la protezione ora ha un prezzo assai più caro perché l'azienda è in crisi, così come, a parità di condizioni, accendere una assicurazione sulla vita per un settantenne è molto più oneroso che farlo per un ventenne). Movimenti speculativi di questo tipo comportano rischi elevatissimi. Le banche a volte non hanno modo di rappresentare in modo integrale e realistico i rischi implicati da tali strumenti. I CDS sono stati uno degli ingredienti alla base della grande </a:t>
            </a:r>
            <a:r>
              <a:rPr lang="it-IT" dirty="0" smtClean="0">
                <a:hlinkClick r:id="rId5"/>
              </a:rPr>
              <a:t>crisi dei subprime e hanno portato al fallimento la società americana </a:t>
            </a:r>
            <a:r>
              <a:rPr lang="it-IT" dirty="0" smtClean="0">
                <a:hlinkClick r:id="rId6"/>
              </a:rPr>
              <a:t>AIG [1].</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67</a:t>
            </a:fld>
            <a:endParaRPr lang="it-IT"/>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Credit</a:t>
            </a:r>
            <a:r>
              <a:rPr lang="it-IT" sz="2400" dirty="0" smtClean="0"/>
              <a:t> Default </a:t>
            </a:r>
            <a:r>
              <a:rPr lang="it-IT" sz="2400" dirty="0" err="1" smtClean="0"/>
              <a:t>Swaps</a:t>
            </a:r>
            <a:endParaRPr lang="it-IT" sz="2400" dirty="0"/>
          </a:p>
        </p:txBody>
      </p:sp>
      <p:sp>
        <p:nvSpPr>
          <p:cNvPr id="3" name="Segnaposto contenuto 2"/>
          <p:cNvSpPr>
            <a:spLocks noGrp="1"/>
          </p:cNvSpPr>
          <p:nvPr>
            <p:ph idx="1"/>
          </p:nvPr>
        </p:nvSpPr>
        <p:spPr/>
        <p:txBody>
          <a:bodyPr>
            <a:normAutofit fontScale="55000" lnSpcReduction="20000"/>
          </a:bodyPr>
          <a:lstStyle/>
          <a:p>
            <a:r>
              <a:rPr lang="it-IT" dirty="0" smtClean="0">
                <a:hlinkClick r:id="rId2"/>
              </a:rPr>
              <a:t>Warren Buffett ha definito in una famosa frase i derivati come armi finanziarie di distruzioni di massa. Nel report annuale agli azionisti Buffet scriveva:</a:t>
            </a:r>
            <a:r>
              <a:rPr lang="it-IT" b="1" dirty="0" smtClean="0">
                <a:hlinkClick r:id="rId2"/>
              </a:rPr>
              <a:t>« Se i contratti derivati non vengono collateralizzati o garantiti, il loro reale valore dipende anche dal merito di credito delle controparti. Allo stesso tempo, comunque, prima che il contratto sia onorato, le controparti registrano profitti e perdite -spesso di enorme entità- nei loro bilanci senza che un singolo centesimo passi di mano. La varietà dei contratti derivati trova un limite solo nell'immaginazione dell'uomo (o talvolta, a quanto pare, del folle) »	</a:t>
            </a:r>
          </a:p>
          <a:p>
            <a:r>
              <a:rPr lang="it-IT" dirty="0" smtClean="0"/>
              <a:t>Secondo il finanziere </a:t>
            </a:r>
            <a:r>
              <a:rPr lang="it-IT" dirty="0" smtClean="0">
                <a:hlinkClick r:id="rId3"/>
              </a:rPr>
              <a:t>George Soros, i CDS andrebbero semplicemente messi al bando: gli svantaggi sono superiori ai vantaggi.Il mercato dei derivati creditizi è al momento molto esteso, in molti casi l'ammontare dei derivati creditizi in circolazione e riferiti ad un singolo ente è ampiamente superiore alle obbligazioni in circolazione. Ad esempio, la società X potrebbe avere 1 miliardo di dollari di debito in circolazione e 10 miliardi di dollari di contratti CDS in circolazione. Qualora la società X risultasse insolvente, e si riuscisse a recuperare solo 40 centesimi per dollaro, la perdita per gli investitori che detengono le obbligazioni ammonterebbe a 600 milioni di dollari. La perdita per coloro che hanno venduto CDS ammonterebbe invece a 6 miliardi di dollari. Invece di disperdere il rischio, i derivati creditizi di fatto amplificano le perdite nel caso di insolvenza.Secondo molti economisti i derivati hanno giocato un ruolo centrale nella "crisi dei mutui" subprime statunitense. In particolare proprio stock options e credit default swap. </a:t>
            </a:r>
            <a:r>
              <a:rPr lang="it-IT" dirty="0" smtClean="0">
                <a:hlinkClick r:id="rId4"/>
              </a:rPr>
              <a:t>[1]Gli assicuratori, come la Aig (</a:t>
            </a:r>
            <a:r>
              <a:rPr lang="it-IT" dirty="0" smtClean="0">
                <a:hlinkClick r:id="rId5"/>
              </a:rPr>
              <a:t>American International Group), che li avevano emessi, avevano calcolato male il rischio, e quando le obbligazioni assicurate hanno perso di valore l'assicuratore ha rischiato il fallimento. La Aig ha dovuto essere salvata dal </a:t>
            </a:r>
            <a:r>
              <a:rPr lang="it-IT" dirty="0" smtClean="0">
                <a:hlinkClick r:id="rId6"/>
              </a:rPr>
              <a:t>Dipartimento del Tesoro degli Stati Uniti.</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68</a:t>
            </a:fld>
            <a:endParaRPr lang="it-IT"/>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Credit</a:t>
            </a:r>
            <a:r>
              <a:rPr lang="it-IT" sz="2400" dirty="0" smtClean="0"/>
              <a:t> Default </a:t>
            </a:r>
            <a:r>
              <a:rPr lang="it-IT" sz="2400" dirty="0" err="1" smtClean="0"/>
              <a:t>Swaps</a:t>
            </a:r>
            <a:endParaRPr lang="it-IT" sz="2400" dirty="0"/>
          </a:p>
        </p:txBody>
      </p:sp>
      <p:sp>
        <p:nvSpPr>
          <p:cNvPr id="3" name="Segnaposto contenuto 2"/>
          <p:cNvSpPr>
            <a:spLocks noGrp="1"/>
          </p:cNvSpPr>
          <p:nvPr>
            <p:ph idx="1"/>
          </p:nvPr>
        </p:nvSpPr>
        <p:spPr/>
        <p:txBody>
          <a:bodyPr/>
          <a:lstStyle/>
          <a:p>
            <a:r>
              <a:rPr lang="it-IT" dirty="0" smtClean="0"/>
              <a:t>Anticipiamo subito che</a:t>
            </a:r>
            <a:r>
              <a:rPr lang="it-IT" b="1" dirty="0" smtClean="0"/>
              <a:t> il </a:t>
            </a:r>
            <a:r>
              <a:rPr lang="it-IT" b="1" dirty="0" err="1" smtClean="0"/>
              <a:t>CDS non</a:t>
            </a:r>
            <a:r>
              <a:rPr lang="it-IT" b="1" dirty="0" smtClean="0"/>
              <a:t> è uno strumento speculativo</a:t>
            </a:r>
            <a:r>
              <a:rPr lang="it-IT" dirty="0" smtClean="0"/>
              <a:t> (almeno non è nato con questo intento) </a:t>
            </a:r>
            <a:r>
              <a:rPr lang="it-IT" b="1" dirty="0" err="1" smtClean="0"/>
              <a:t>ma</a:t>
            </a:r>
            <a:r>
              <a:rPr lang="it-IT" dirty="0" err="1" smtClean="0"/>
              <a:t> </a:t>
            </a:r>
            <a:r>
              <a:rPr lang="it-IT" b="1" dirty="0" err="1" smtClean="0"/>
              <a:t>uno strumento</a:t>
            </a:r>
            <a:r>
              <a:rPr lang="it-IT" b="1" dirty="0" smtClean="0"/>
              <a:t> finanziario</a:t>
            </a:r>
            <a:r>
              <a:rPr lang="it-IT" dirty="0" smtClean="0"/>
              <a:t> (in particolare di un derivato creditizio, più precisamente un particolar tipo di </a:t>
            </a:r>
            <a:r>
              <a:rPr lang="it-IT" i="1" dirty="0" smtClean="0"/>
              <a:t>swap</a:t>
            </a:r>
            <a:r>
              <a:rPr lang="it-IT" dirty="0" smtClean="0"/>
              <a:t>) </a:t>
            </a:r>
            <a:r>
              <a:rPr lang="it-IT" b="1" dirty="0" smtClean="0"/>
              <a:t>che</a:t>
            </a:r>
            <a:r>
              <a:rPr lang="it-IT" dirty="0" smtClean="0"/>
              <a:t> </a:t>
            </a:r>
            <a:r>
              <a:rPr lang="it-IT" b="1" dirty="0" smtClean="0"/>
              <a:t>serve per proteggersi dal rischio</a:t>
            </a:r>
            <a:r>
              <a:rPr lang="it-IT" dirty="0" smtClean="0"/>
              <a:t> </a:t>
            </a:r>
            <a:r>
              <a:rPr lang="it-IT" b="1" dirty="0" smtClean="0"/>
              <a:t>che si verifichi una determinata condizione </a:t>
            </a:r>
            <a:r>
              <a:rPr lang="it-IT" dirty="0" smtClean="0"/>
              <a:t>(generalmente il fallimento di una società o Stato).</a:t>
            </a:r>
          </a:p>
          <a:p>
            <a:r>
              <a:rPr lang="it-IT" b="1" u="sng" dirty="0" smtClean="0"/>
              <a:t>Costituisce uno dei più potenti e diffusi strumenti creditizi derivati al mondo</a:t>
            </a:r>
            <a:r>
              <a:rPr lang="it-IT" dirty="0" smtClean="0"/>
              <a:t>.</a:t>
            </a:r>
          </a:p>
          <a:p>
            <a:pPr>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69</a:t>
            </a:fld>
            <a:endParaRPr lang="it-IT"/>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Credit</a:t>
            </a:r>
            <a:r>
              <a:rPr lang="it-IT" sz="2400" dirty="0" smtClean="0"/>
              <a:t> Default </a:t>
            </a:r>
            <a:r>
              <a:rPr lang="it-IT" sz="2400" dirty="0" err="1" smtClean="0"/>
              <a:t>Swaps</a:t>
            </a:r>
            <a:endParaRPr lang="it-IT" sz="2400" dirty="0"/>
          </a:p>
        </p:txBody>
      </p:sp>
      <p:sp>
        <p:nvSpPr>
          <p:cNvPr id="3" name="Segnaposto contenuto 2"/>
          <p:cNvSpPr>
            <a:spLocks noGrp="1"/>
          </p:cNvSpPr>
          <p:nvPr>
            <p:ph idx="1"/>
          </p:nvPr>
        </p:nvSpPr>
        <p:spPr/>
        <p:txBody>
          <a:bodyPr>
            <a:normAutofit fontScale="85000" lnSpcReduction="10000"/>
          </a:bodyPr>
          <a:lstStyle/>
          <a:p>
            <a:pPr>
              <a:buNone/>
            </a:pPr>
            <a:r>
              <a:rPr lang="it-IT" dirty="0" smtClean="0"/>
              <a:t>I CDS su emittenti sovrani pesano per circa il 16% sul totale del valore no- </a:t>
            </a:r>
            <a:r>
              <a:rPr lang="it-IT" dirty="0" err="1" smtClean="0"/>
              <a:t>zionale</a:t>
            </a:r>
            <a:r>
              <a:rPr lang="it-IT" dirty="0" smtClean="0"/>
              <a:t> lordo e per il 20% circa sul valore nozionale netto delle posizioni in essere a dicembre 2010; circa l’80% del nozionale è dunque riferibile a CDS su imprese ed emittenti privati9. Il mercato dei CDS sovrani ha tuttavia registrato un forte tasso di crescita nel periodo più recente: nel 2009 le posizioni nette sono cresciute del 20% circa e le lorde del 30% (mentre il tasso di crescita dei CDS su emittenti corporate è stato del 4% sulle posizioni lorde e -10% circa sulle nette); nel 2010, invece, le posi- </a:t>
            </a:r>
            <a:r>
              <a:rPr lang="it-IT" dirty="0" err="1" smtClean="0"/>
              <a:t>zioni</a:t>
            </a:r>
            <a:r>
              <a:rPr lang="it-IT" dirty="0" smtClean="0"/>
              <a:t> nette sono più che raddoppiate, mentre quelle lorde sono cresciute di oltre il 50%.Lo sviluppo del mercato dei CDS su emittenti sovrani è dunque un fenomeno relativamente recente, probabilmente legato alla crescita delle esigenze di copertura emerse con il forte deterioramento dei conti pubblici nei principali paesi avanzati ed emergenti.</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70</a:t>
            </a:fld>
            <a:endParaRPr lang="it-IT"/>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Naked</a:t>
            </a:r>
            <a:r>
              <a:rPr lang="it-IT" sz="2400" dirty="0" smtClean="0"/>
              <a:t> CDS</a:t>
            </a:r>
            <a:endParaRPr lang="it-IT" sz="2400" dirty="0"/>
          </a:p>
        </p:txBody>
      </p:sp>
      <p:sp>
        <p:nvSpPr>
          <p:cNvPr id="3" name="Segnaposto contenuto 2"/>
          <p:cNvSpPr>
            <a:spLocks noGrp="1"/>
          </p:cNvSpPr>
          <p:nvPr>
            <p:ph idx="1"/>
          </p:nvPr>
        </p:nvSpPr>
        <p:spPr/>
        <p:txBody>
          <a:bodyPr/>
          <a:lstStyle/>
          <a:p>
            <a:pPr>
              <a:buNone/>
            </a:pPr>
            <a:r>
              <a:rPr lang="it-IT" dirty="0" smtClean="0"/>
              <a:t>Per il compratore </a:t>
            </a:r>
            <a:r>
              <a:rPr lang="it-IT" b="1" dirty="0" smtClean="0"/>
              <a:t>non e’ necessario possedere le obbligazioni di un paese. Tali CDS vengono definiti "</a:t>
            </a:r>
            <a:r>
              <a:rPr lang="it-IT" b="1" i="1" dirty="0" smtClean="0"/>
              <a:t>naked sovereign credit default swap" e la loro forte crescita e’ stata una delle ragioni della crisi finanziaria del Vecchio Continente, evidenziata negli ultimi mesi. Alcuni paesi (come ad esempio la Germania) hanno vietato la contrattazione dei "naked cds".</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71</a:t>
            </a:fld>
            <a:endParaRPr lang="it-IT"/>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err="1" smtClean="0"/>
              <a:t>Naked</a:t>
            </a:r>
            <a:r>
              <a:rPr lang="it-IT" sz="2400" dirty="0" smtClean="0"/>
              <a:t> CDS</a:t>
            </a:r>
            <a:endParaRPr lang="it-IT" sz="2400" dirty="0"/>
          </a:p>
        </p:txBody>
      </p:sp>
      <p:sp>
        <p:nvSpPr>
          <p:cNvPr id="3" name="Segnaposto contenuto 2"/>
          <p:cNvSpPr>
            <a:spLocks noGrp="1"/>
          </p:cNvSpPr>
          <p:nvPr>
            <p:ph idx="1"/>
          </p:nvPr>
        </p:nvSpPr>
        <p:spPr/>
        <p:txBody>
          <a:bodyPr>
            <a:noAutofit/>
          </a:bodyPr>
          <a:lstStyle/>
          <a:p>
            <a:pPr>
              <a:buNone/>
            </a:pPr>
            <a:r>
              <a:rPr lang="it-IT" sz="2000" u="sng" dirty="0" smtClean="0"/>
              <a:t>A</a:t>
            </a:r>
            <a:r>
              <a:rPr lang="it-IT" sz="2000" dirty="0" smtClean="0">
                <a:solidFill>
                  <a:schemeClr val="tx1"/>
                </a:solidFill>
              </a:rPr>
              <a:t>d incidere sul prezzo dei CDS c’è anche un altro fattore: la speculazione. Infatti</a:t>
            </a:r>
            <a:r>
              <a:rPr lang="it-IT" sz="2000" u="sng" dirty="0" smtClean="0">
                <a:solidFill>
                  <a:schemeClr val="tx1"/>
                </a:solidFill>
              </a:rPr>
              <a:t> </a:t>
            </a:r>
            <a:r>
              <a:rPr lang="it-IT" sz="2000" u="sng" dirty="0" smtClean="0">
                <a:solidFill>
                  <a:srgbClr val="0D0D0D"/>
                </a:solidFill>
                <a:hlinkClick r:id="rId2"/>
              </a:rPr>
              <a:t>si può operare su questi prodotti senza disporre del sottostante. Sono i cosiddetti </a:t>
            </a:r>
            <a:r>
              <a:rPr lang="it-IT" sz="2000" u="sng" dirty="0" smtClean="0">
                <a:solidFill>
                  <a:srgbClr val="0D0D0D"/>
                </a:solidFill>
                <a:hlinkClick r:id="rId3"/>
              </a:rPr>
              <a:t>CDS naked, “naked” appunto perché non hanno un sottostante da garantire ma vengono acquistati solo a fini speculativi.</a:t>
            </a:r>
            <a:endParaRPr lang="it-IT" sz="2000" u="sng" dirty="0" smtClean="0">
              <a:solidFill>
                <a:srgbClr val="0D0D0D"/>
              </a:solidFill>
            </a:endParaRPr>
          </a:p>
          <a:p>
            <a:pPr>
              <a:buNone/>
            </a:pPr>
            <a:r>
              <a:rPr lang="it-IT" sz="2000" u="sng" dirty="0" smtClean="0">
                <a:solidFill>
                  <a:srgbClr val="0D0D0D"/>
                </a:solidFill>
              </a:rPr>
              <a:t>Nuova normativa europea </a:t>
            </a:r>
          </a:p>
          <a:p>
            <a:pPr>
              <a:buNone/>
            </a:pPr>
            <a:r>
              <a:rPr lang="it-IT" sz="1500" u="sng" dirty="0" smtClean="0"/>
              <a:t>costringerà tutti coloro che operano sul mercato dei CDS senza sottostante  e vieta in modo categorico l’investimento non coperto (“nudo”o naked) ai CDS sovrani di Stati membri dell’Unione Europea (anche al di fuori dell’area euro); </a:t>
            </a:r>
          </a:p>
          <a:p>
            <a:pPr>
              <a:buNone/>
            </a:pPr>
            <a:r>
              <a:rPr lang="it-IT" sz="1500" u="sng" dirty="0" smtClean="0"/>
              <a:t>eventuali posizioni in essere dovranno quindi essere liquidate appunto entro il 1° novembre 2012</a:t>
            </a:r>
            <a:endParaRPr lang="it-IT" sz="1500"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72</a:t>
            </a:fld>
            <a:endParaRPr lang="it-IT"/>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a:t>crisi finanziaria e derivati</a:t>
            </a:r>
          </a:p>
        </p:txBody>
      </p:sp>
      <p:sp>
        <p:nvSpPr>
          <p:cNvPr id="3" name="Segnaposto contenuto 2"/>
          <p:cNvSpPr>
            <a:spLocks noGrp="1"/>
          </p:cNvSpPr>
          <p:nvPr>
            <p:ph idx="1"/>
          </p:nvPr>
        </p:nvSpPr>
        <p:spPr/>
        <p:txBody>
          <a:bodyPr>
            <a:normAutofit fontScale="62500" lnSpcReduction="20000"/>
          </a:bodyPr>
          <a:lstStyle/>
          <a:p>
            <a:r>
              <a:rPr lang="it-IT" b="1" dirty="0"/>
              <a:t>Modello di Black-</a:t>
            </a:r>
            <a:r>
              <a:rPr lang="it-IT" b="1" dirty="0" err="1"/>
              <a:t>Scholes</a:t>
            </a:r>
            <a:r>
              <a:rPr lang="it-IT" b="1" dirty="0"/>
              <a:t>-</a:t>
            </a:r>
            <a:r>
              <a:rPr lang="it-IT" b="1" dirty="0" err="1"/>
              <a:t>Merton</a:t>
            </a:r>
            <a:endParaRPr lang="it-IT" dirty="0"/>
          </a:p>
          <a:p>
            <a:r>
              <a:rPr lang="it-IT" dirty="0"/>
              <a:t>Il </a:t>
            </a:r>
            <a:r>
              <a:rPr lang="it-IT" b="1" dirty="0"/>
              <a:t>modello di Black-</a:t>
            </a:r>
            <a:r>
              <a:rPr lang="it-IT" b="1" dirty="0" err="1"/>
              <a:t>Scholes</a:t>
            </a:r>
            <a:r>
              <a:rPr lang="it-IT" b="1" dirty="0"/>
              <a:t>-</a:t>
            </a:r>
            <a:r>
              <a:rPr lang="it-IT" b="1" dirty="0" err="1"/>
              <a:t>Merton</a:t>
            </a:r>
            <a:r>
              <a:rPr lang="it-IT" dirty="0"/>
              <a:t>, spesso semplicemente detto di </a:t>
            </a:r>
            <a:r>
              <a:rPr lang="it-IT" i="1" dirty="0"/>
              <a:t>Black-</a:t>
            </a:r>
            <a:r>
              <a:rPr lang="it-IT" i="1" dirty="0" err="1"/>
              <a:t>Scholes</a:t>
            </a:r>
            <a:r>
              <a:rPr lang="it-IT" dirty="0"/>
              <a:t>, è un </a:t>
            </a:r>
            <a:r>
              <a:rPr lang="it-IT" u="sng" dirty="0">
                <a:hlinkClick r:id="rId2" tooltip="Modello"/>
              </a:rPr>
              <a:t>modello</a:t>
            </a:r>
            <a:r>
              <a:rPr lang="it-IT" dirty="0"/>
              <a:t> dell'andamento nel tempo del prezzo di </a:t>
            </a:r>
            <a:r>
              <a:rPr lang="it-IT" u="sng" dirty="0">
                <a:hlinkClick r:id="rId3" tooltip="Strumento finanziario"/>
              </a:rPr>
              <a:t>strumenti finanziari</a:t>
            </a:r>
            <a:r>
              <a:rPr lang="it-IT" dirty="0"/>
              <a:t>, in particolare delle </a:t>
            </a:r>
            <a:r>
              <a:rPr lang="it-IT" u="sng" dirty="0">
                <a:hlinkClick r:id="rId4" tooltip="Opzioni (finanza)"/>
              </a:rPr>
              <a:t>opzioni</a:t>
            </a:r>
            <a:r>
              <a:rPr lang="it-IT" dirty="0"/>
              <a:t>. La </a:t>
            </a:r>
            <a:r>
              <a:rPr lang="it-IT" u="sng" dirty="0">
                <a:hlinkClick r:id="rId5" tooltip="Formula di Black e Scholes"/>
              </a:rPr>
              <a:t>formula di Black e </a:t>
            </a:r>
            <a:r>
              <a:rPr lang="it-IT" u="sng" dirty="0" err="1">
                <a:hlinkClick r:id="rId5" tooltip="Formula di Black e Scholes"/>
              </a:rPr>
              <a:t>Scholes</a:t>
            </a:r>
            <a:r>
              <a:rPr lang="it-IT" dirty="0"/>
              <a:t> è una formula matematica per il prezzo di non </a:t>
            </a:r>
            <a:r>
              <a:rPr lang="it-IT" u="sng" dirty="0">
                <a:hlinkClick r:id="rId6" tooltip="Arbitraggio"/>
              </a:rPr>
              <a:t>arbitraggio</a:t>
            </a:r>
            <a:r>
              <a:rPr lang="it-IT" dirty="0"/>
              <a:t> di un'opzione </a:t>
            </a:r>
            <a:r>
              <a:rPr lang="it-IT" u="sng" dirty="0">
                <a:hlinkClick r:id="rId7" tooltip="Opzione call"/>
              </a:rPr>
              <a:t>call</a:t>
            </a:r>
            <a:r>
              <a:rPr lang="it-IT" dirty="0"/>
              <a:t> o </a:t>
            </a:r>
            <a:r>
              <a:rPr lang="it-IT" u="sng" dirty="0">
                <a:hlinkClick r:id="rId8" tooltip="Opzione put"/>
              </a:rPr>
              <a:t>put</a:t>
            </a:r>
            <a:r>
              <a:rPr lang="it-IT" dirty="0"/>
              <a:t> di tipo europeo, che può essere derivata a partire dalle ipotesi del modello; lo stesso può dirsi per la </a:t>
            </a:r>
            <a:r>
              <a:rPr lang="it-IT" u="sng" dirty="0">
                <a:hlinkClick r:id="rId9" tooltip="Formula di Black"/>
              </a:rPr>
              <a:t>formula di Black</a:t>
            </a:r>
            <a:r>
              <a:rPr lang="it-IT" dirty="0"/>
              <a:t>, per la valutazione di </a:t>
            </a:r>
            <a:r>
              <a:rPr lang="it-IT" u="sng" dirty="0">
                <a:hlinkClick r:id="rId10" tooltip="Opzione (finanza)"/>
              </a:rPr>
              <a:t>opzioni</a:t>
            </a:r>
            <a:r>
              <a:rPr lang="it-IT" dirty="0"/>
              <a:t> su </a:t>
            </a:r>
            <a:r>
              <a:rPr lang="it-IT" u="sng" dirty="0" err="1">
                <a:hlinkClick r:id="rId11" tooltip="Futures"/>
              </a:rPr>
              <a:t>futures</a:t>
            </a:r>
            <a:r>
              <a:rPr lang="it-IT" dirty="0"/>
              <a:t>. L'</a:t>
            </a:r>
            <a:r>
              <a:rPr lang="it-IT" u="sng" dirty="0">
                <a:hlinkClick r:id="rId12" tooltip="Equazione differenziale"/>
              </a:rPr>
              <a:t>equazione differenziale</a:t>
            </a:r>
            <a:r>
              <a:rPr lang="it-IT" dirty="0"/>
              <a:t> di Black &amp; </a:t>
            </a:r>
            <a:r>
              <a:rPr lang="it-IT" dirty="0" err="1"/>
              <a:t>Scholes</a:t>
            </a:r>
            <a:r>
              <a:rPr lang="it-IT" dirty="0"/>
              <a:t> alla base della formula è stata originariamente derivata da </a:t>
            </a:r>
            <a:r>
              <a:rPr lang="it-IT" u="sng" dirty="0">
                <a:hlinkClick r:id="rId13" tooltip="Fischer Black"/>
              </a:rPr>
              <a:t>Fischer Black</a:t>
            </a:r>
            <a:r>
              <a:rPr lang="it-IT" dirty="0"/>
              <a:t> e </a:t>
            </a:r>
            <a:r>
              <a:rPr lang="it-IT" u="sng" dirty="0" err="1">
                <a:hlinkClick r:id="rId14" tooltip="Myron Scholes"/>
              </a:rPr>
              <a:t>Myron</a:t>
            </a:r>
            <a:r>
              <a:rPr lang="it-IT" u="sng" dirty="0">
                <a:hlinkClick r:id="rId14" tooltip="Myron Scholes"/>
              </a:rPr>
              <a:t> </a:t>
            </a:r>
            <a:r>
              <a:rPr lang="it-IT" u="sng" dirty="0" err="1">
                <a:hlinkClick r:id="rId14" tooltip="Myron Scholes"/>
              </a:rPr>
              <a:t>Scholes</a:t>
            </a:r>
            <a:r>
              <a:rPr lang="it-IT" dirty="0"/>
              <a:t>, in un lavoro del </a:t>
            </a:r>
            <a:r>
              <a:rPr lang="it-IT" u="sng" dirty="0">
                <a:hlinkClick r:id="rId15" tooltip="1973"/>
              </a:rPr>
              <a:t>1973</a:t>
            </a:r>
            <a:r>
              <a:rPr lang="it-IT" dirty="0"/>
              <a:t>, sulla base di precedenti ricerche di </a:t>
            </a:r>
            <a:r>
              <a:rPr lang="it-IT" u="sng" dirty="0">
                <a:hlinkClick r:id="rId16" tooltip="Robert Merton"/>
              </a:rPr>
              <a:t>Robert </a:t>
            </a:r>
            <a:r>
              <a:rPr lang="it-IT" u="sng" dirty="0" err="1">
                <a:hlinkClick r:id="rId16" tooltip="Robert Merton"/>
              </a:rPr>
              <a:t>Merton</a:t>
            </a:r>
            <a:r>
              <a:rPr lang="it-IT" dirty="0"/>
              <a:t> e </a:t>
            </a:r>
            <a:r>
              <a:rPr lang="it-IT" u="sng" dirty="0">
                <a:hlinkClick r:id="rId17" tooltip="Paul Samuelson"/>
              </a:rPr>
              <a:t>Paul </a:t>
            </a:r>
            <a:r>
              <a:rPr lang="it-IT" u="sng" dirty="0" err="1">
                <a:hlinkClick r:id="rId17" tooltip="Paul Samuelson"/>
              </a:rPr>
              <a:t>Samuelson</a:t>
            </a:r>
            <a:r>
              <a:rPr lang="it-IT" dirty="0"/>
              <a:t>. L'intuizione fondamentale del modello di Black e </a:t>
            </a:r>
            <a:r>
              <a:rPr lang="it-IT" dirty="0" err="1"/>
              <a:t>Scholes</a:t>
            </a:r>
            <a:r>
              <a:rPr lang="it-IT" dirty="0"/>
              <a:t> è che un titolo </a:t>
            </a:r>
            <a:r>
              <a:rPr lang="it-IT" u="sng" dirty="0">
                <a:hlinkClick r:id="rId18" tooltip="Strumento derivato"/>
              </a:rPr>
              <a:t>derivato</a:t>
            </a:r>
            <a:r>
              <a:rPr lang="it-IT" dirty="0"/>
              <a:t> è implicitamente prezzato se il </a:t>
            </a:r>
            <a:r>
              <a:rPr lang="it-IT" u="sng" dirty="0">
                <a:hlinkClick r:id="rId19" tooltip="Sottostante"/>
              </a:rPr>
              <a:t>sottostante</a:t>
            </a:r>
            <a:r>
              <a:rPr lang="it-IT" dirty="0"/>
              <a:t> è scambiato sul mercato. La </a:t>
            </a:r>
            <a:r>
              <a:rPr lang="it-IT" u="sng" dirty="0">
                <a:hlinkClick r:id="rId5" tooltip="Formula di Black e Scholes"/>
              </a:rPr>
              <a:t>formula di Black e </a:t>
            </a:r>
            <a:r>
              <a:rPr lang="it-IT" u="sng" dirty="0" err="1">
                <a:hlinkClick r:id="rId5" tooltip="Formula di Black e Scholes"/>
              </a:rPr>
              <a:t>Scholes</a:t>
            </a:r>
            <a:r>
              <a:rPr lang="it-IT" dirty="0"/>
              <a:t> è largamente applicata nei mercati finanziari. </a:t>
            </a:r>
            <a:r>
              <a:rPr lang="it-IT" dirty="0" err="1"/>
              <a:t>Merton</a:t>
            </a:r>
            <a:r>
              <a:rPr lang="it-IT" dirty="0"/>
              <a:t> e </a:t>
            </a:r>
            <a:r>
              <a:rPr lang="it-IT" dirty="0" err="1"/>
              <a:t>Scholes</a:t>
            </a:r>
            <a:r>
              <a:rPr lang="it-IT" dirty="0"/>
              <a:t> hanno ricevuto nel </a:t>
            </a:r>
            <a:r>
              <a:rPr lang="it-IT" u="sng" dirty="0">
                <a:hlinkClick r:id="rId20" tooltip="1997"/>
              </a:rPr>
              <a:t>1997</a:t>
            </a:r>
            <a:r>
              <a:rPr lang="it-IT" dirty="0"/>
              <a:t> il Premio della Banca Centrale di Svezia per le scienze economiche in memoria di </a:t>
            </a:r>
            <a:r>
              <a:rPr lang="it-IT" u="sng" dirty="0">
                <a:hlinkClick r:id="rId21" tooltip="Alfred Nobel"/>
              </a:rPr>
              <a:t>Alfred Nobel</a:t>
            </a:r>
            <a:r>
              <a:rPr lang="it-IT" dirty="0"/>
              <a:t> (</a:t>
            </a:r>
            <a:r>
              <a:rPr lang="it-IT" u="sng" dirty="0">
                <a:hlinkClick r:id="rId22" tooltip="Premio Nobel per l'economia"/>
              </a:rPr>
              <a:t>Premio Nobel per l'economia</a:t>
            </a:r>
            <a:r>
              <a:rPr lang="it-IT" dirty="0"/>
              <a:t>) per il loro lavoro (Black morì nel </a:t>
            </a:r>
            <a:r>
              <a:rPr lang="it-IT" u="sng" dirty="0">
                <a:hlinkClick r:id="rId23" tooltip="1995"/>
              </a:rPr>
              <a:t>1995</a:t>
            </a:r>
            <a:r>
              <a:rPr lang="it-IT" dirty="0"/>
              <a:t>).</a:t>
            </a:r>
          </a:p>
          <a:p>
            <a:r>
              <a:rPr lang="it-IT" dirty="0"/>
              <a:t>Poiché la relazione fra derivato e titolo sottostante non è lineare, non è nemmeno invertibile e non consente di prevedere gli effetti delle operazioni su derivati sull'andamento dei titoli sottostanti, che condizionano e riflettono l'economia reale.</a:t>
            </a:r>
          </a:p>
          <a:p>
            <a:pPr marL="0" indent="0">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73</a:t>
            </a:fld>
            <a:endParaRPr lang="it-IT"/>
          </a:p>
        </p:txBody>
      </p:sp>
    </p:spTree>
    <p:extLst>
      <p:ext uri="{BB962C8B-B14F-4D97-AF65-F5344CB8AC3E}">
        <p14:creationId xmlns:p14="http://schemas.microsoft.com/office/powerpoint/2010/main" val="51608477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crisi finanziaria e derivati</a:t>
            </a:r>
            <a:endParaRPr lang="it-IT" sz="2400" dirty="0"/>
          </a:p>
        </p:txBody>
      </p:sp>
      <p:sp>
        <p:nvSpPr>
          <p:cNvPr id="3" name="Segnaposto contenuto 2"/>
          <p:cNvSpPr>
            <a:spLocks noGrp="1"/>
          </p:cNvSpPr>
          <p:nvPr>
            <p:ph idx="1"/>
          </p:nvPr>
        </p:nvSpPr>
        <p:spPr/>
        <p:txBody>
          <a:bodyPr>
            <a:normAutofit fontScale="62500" lnSpcReduction="20000"/>
          </a:bodyPr>
          <a:lstStyle/>
          <a:p>
            <a:r>
              <a:rPr lang="it-IT" b="1" dirty="0"/>
              <a:t>Ipotesi del modello</a:t>
            </a:r>
          </a:p>
          <a:p>
            <a:r>
              <a:rPr lang="it-IT" dirty="0"/>
              <a:t>Il prezzo del </a:t>
            </a:r>
            <a:r>
              <a:rPr lang="it-IT" dirty="0">
                <a:hlinkClick r:id="rId2" tooltip="Sottostante"/>
              </a:rPr>
              <a:t>sottostante</a:t>
            </a:r>
            <a:r>
              <a:rPr lang="it-IT" dirty="0"/>
              <a:t> segue un </a:t>
            </a:r>
            <a:r>
              <a:rPr lang="it-IT" dirty="0">
                <a:hlinkClick r:id="rId3" tooltip="Moto browniano geometrico"/>
              </a:rPr>
              <a:t>moto browniano geometrico</a:t>
            </a:r>
            <a:r>
              <a:rPr lang="it-IT" dirty="0"/>
              <a:t> (si veda anche oltre);</a:t>
            </a:r>
          </a:p>
          <a:p>
            <a:r>
              <a:rPr lang="it-IT" dirty="0"/>
              <a:t>È consentita la </a:t>
            </a:r>
            <a:r>
              <a:rPr lang="it-IT" dirty="0">
                <a:hlinkClick r:id="rId4" tooltip="Vendita allo scoperto"/>
              </a:rPr>
              <a:t>vendita allo scoperto</a:t>
            </a:r>
            <a:r>
              <a:rPr lang="it-IT" dirty="0"/>
              <a:t> del </a:t>
            </a:r>
            <a:r>
              <a:rPr lang="it-IT" dirty="0">
                <a:hlinkClick r:id="rId2" tooltip="Sottostante"/>
              </a:rPr>
              <a:t>sottostante</a:t>
            </a:r>
            <a:r>
              <a:rPr lang="it-IT" dirty="0"/>
              <a:t>, come dello </a:t>
            </a:r>
            <a:r>
              <a:rPr lang="it-IT" dirty="0">
                <a:hlinkClick r:id="rId5" tooltip="Strumento derivato"/>
              </a:rPr>
              <a:t>strumento derivato</a:t>
            </a:r>
            <a:r>
              <a:rPr lang="it-IT" dirty="0"/>
              <a:t>;</a:t>
            </a:r>
          </a:p>
          <a:p>
            <a:r>
              <a:rPr lang="it-IT" dirty="0"/>
              <a:t>Non sono ammesse opportunità d'</a:t>
            </a:r>
            <a:r>
              <a:rPr lang="it-IT" dirty="0">
                <a:hlinkClick r:id="rId6" tooltip="Arbitraggio"/>
              </a:rPr>
              <a:t>arbitraggio</a:t>
            </a:r>
            <a:r>
              <a:rPr lang="it-IT" dirty="0"/>
              <a:t> non rischioso;</a:t>
            </a:r>
          </a:p>
          <a:p>
            <a:r>
              <a:rPr lang="it-IT" dirty="0"/>
              <a:t>Il </a:t>
            </a:r>
            <a:r>
              <a:rPr lang="it-IT" dirty="0">
                <a:hlinkClick r:id="rId2" tooltip="Sottostante"/>
              </a:rPr>
              <a:t>sottostante</a:t>
            </a:r>
            <a:r>
              <a:rPr lang="it-IT" dirty="0"/>
              <a:t> e lo </a:t>
            </a:r>
            <a:r>
              <a:rPr lang="it-IT" dirty="0">
                <a:hlinkClick r:id="rId5" tooltip="Strumento derivato"/>
              </a:rPr>
              <a:t>strumento derivato</a:t>
            </a:r>
            <a:r>
              <a:rPr lang="it-IT" dirty="0"/>
              <a:t> sono scambiati sul mercato in tempo continuo;</a:t>
            </a:r>
          </a:p>
          <a:p>
            <a:r>
              <a:rPr lang="it-IT" dirty="0"/>
              <a:t>Non sussistono </a:t>
            </a:r>
            <a:r>
              <a:rPr lang="it-IT" dirty="0">
                <a:hlinkClick r:id="rId7" tooltip="Costi di transazione"/>
              </a:rPr>
              <a:t>costi di transazione</a:t>
            </a:r>
            <a:r>
              <a:rPr lang="it-IT" dirty="0"/>
              <a:t>, </a:t>
            </a:r>
            <a:r>
              <a:rPr lang="it-IT" dirty="0">
                <a:hlinkClick r:id="rId8" tooltip="Capital gain"/>
              </a:rPr>
              <a:t>tassazione</a:t>
            </a:r>
            <a:r>
              <a:rPr lang="it-IT" dirty="0"/>
              <a:t>, né frizioni di altri tipo nel mercato;</a:t>
            </a:r>
          </a:p>
          <a:p>
            <a:r>
              <a:rPr lang="it-IT" dirty="0"/>
              <a:t>Vige la perfetta divisibilità di tutte le attività finanziarie (è possibile scambiare frazioni arbitrariamente piccole di ogni titolo sul mercato);</a:t>
            </a:r>
          </a:p>
          <a:p>
            <a:r>
              <a:rPr lang="it-IT" dirty="0"/>
              <a:t>Il </a:t>
            </a:r>
            <a:r>
              <a:rPr lang="it-IT" dirty="0">
                <a:hlinkClick r:id="rId9" tooltip="Tasso d'interesse"/>
              </a:rPr>
              <a:t>tasso d'interesse</a:t>
            </a:r>
            <a:r>
              <a:rPr lang="it-IT" dirty="0"/>
              <a:t> privo di rischio è costante, e uguale per tutte le scadenze.</a:t>
            </a: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74</a:t>
            </a:fld>
            <a:endParaRPr lang="it-IT"/>
          </a:p>
        </p:txBody>
      </p:sp>
    </p:spTree>
    <p:extLst>
      <p:ext uri="{BB962C8B-B14F-4D97-AF65-F5344CB8AC3E}">
        <p14:creationId xmlns:p14="http://schemas.microsoft.com/office/powerpoint/2010/main" val="408289883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Il modello della finanza strutturata</a:t>
            </a:r>
            <a:endParaRPr lang="it-IT" sz="2400" dirty="0"/>
          </a:p>
        </p:txBody>
      </p:sp>
      <p:sp>
        <p:nvSpPr>
          <p:cNvPr id="3" name="Segnaposto contenuto 2"/>
          <p:cNvSpPr>
            <a:spLocks noGrp="1"/>
          </p:cNvSpPr>
          <p:nvPr>
            <p:ph idx="1"/>
          </p:nvPr>
        </p:nvSpPr>
        <p:spPr/>
        <p:txBody>
          <a:bodyPr/>
          <a:lstStyle/>
          <a:p>
            <a:pPr>
              <a:buNone/>
            </a:pPr>
            <a:r>
              <a:rPr lang="it-IT" sz="2800" b="1" i="1" dirty="0" smtClean="0"/>
              <a:t>LA FINANZA STRUTTURATA NEL MODELLO </a:t>
            </a:r>
            <a:r>
              <a:rPr lang="it-IT" sz="2800" b="1" i="1" dirty="0" err="1" smtClean="0"/>
              <a:t>DI</a:t>
            </a:r>
            <a:r>
              <a:rPr lang="it-IT" sz="2800" b="1" i="1" dirty="0" smtClean="0"/>
              <a:t> SCHOLES E MERTON (e BLACK)</a:t>
            </a:r>
          </a:p>
          <a:p>
            <a:pPr>
              <a:buNone/>
            </a:pPr>
            <a:r>
              <a:rPr lang="it-IT" u="sng" dirty="0" smtClean="0"/>
              <a:t>Ingegneria finanziaria: analisi quantitativa per la gestione del rischio e per la previsione su base statistica del valore futuro di derivati, CDS e stock </a:t>
            </a:r>
            <a:r>
              <a:rPr lang="it-IT" u="sng" dirty="0" err="1" smtClean="0"/>
              <a:t>options</a:t>
            </a:r>
            <a:endParaRPr lang="it-IT" u="sng" dirty="0" smtClean="0"/>
          </a:p>
          <a:p>
            <a:pPr>
              <a:buNone/>
            </a:pPr>
            <a:r>
              <a:rPr lang="it-IT" dirty="0" smtClean="0"/>
              <a:t>“statistica”: regolarità e anomalie</a:t>
            </a:r>
          </a:p>
          <a:p>
            <a:pPr>
              <a:buNone/>
            </a:pPr>
            <a:r>
              <a:rPr lang="it-IT" dirty="0" smtClean="0"/>
              <a:t>Regolarità dell’andamento di un titolo: </a:t>
            </a:r>
            <a:r>
              <a:rPr lang="it-IT" b="1" i="1" u="sng" dirty="0" smtClean="0"/>
              <a:t>REGOLARITA’</a:t>
            </a:r>
            <a:endParaRPr lang="it-IT" b="1" i="1" u="sng"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75</a:t>
            </a:fld>
            <a:endParaRPr lang="it-IT"/>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Il modello della finanza strutturata</a:t>
            </a:r>
            <a:endParaRPr lang="it-IT" sz="2400" dirty="0"/>
          </a:p>
        </p:txBody>
      </p:sp>
      <p:sp>
        <p:nvSpPr>
          <p:cNvPr id="3" name="Segnaposto contenuto 2"/>
          <p:cNvSpPr>
            <a:spLocks noGrp="1"/>
          </p:cNvSpPr>
          <p:nvPr>
            <p:ph idx="1"/>
          </p:nvPr>
        </p:nvSpPr>
        <p:spPr/>
        <p:txBody>
          <a:bodyPr/>
          <a:lstStyle/>
          <a:p>
            <a:pPr>
              <a:buNone/>
            </a:pPr>
            <a:r>
              <a:rPr lang="it-IT" dirty="0" smtClean="0"/>
              <a:t>Rilevanza per REGOLARITA’ della Lunghezza della serie storica</a:t>
            </a:r>
          </a:p>
          <a:p>
            <a:pPr>
              <a:buNone/>
            </a:pPr>
            <a:r>
              <a:rPr lang="it-IT" dirty="0" smtClean="0"/>
              <a:t>ANOMALIE (</a:t>
            </a:r>
            <a:r>
              <a:rPr lang="it-IT" dirty="0" err="1" smtClean="0"/>
              <a:t>outliers</a:t>
            </a:r>
            <a:r>
              <a:rPr lang="it-IT" dirty="0" smtClean="0"/>
              <a:t>): rilevazione tempestiva di un WARNING che si discosta dall’ordinario</a:t>
            </a:r>
          </a:p>
          <a:p>
            <a:pPr>
              <a:buNone/>
            </a:pPr>
            <a:r>
              <a:rPr lang="it-IT" dirty="0" smtClean="0"/>
              <a:t>Statisticamente: DEVIAZIONE STANDARD (VOLATILITA’)</a:t>
            </a:r>
          </a:p>
          <a:p>
            <a:pPr>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76</a:t>
            </a:fld>
            <a:endParaRPr lang="it-IT"/>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The </a:t>
            </a:r>
            <a:r>
              <a:rPr lang="it-IT" sz="2400" dirty="0" err="1" smtClean="0"/>
              <a:t>Black</a:t>
            </a:r>
            <a:r>
              <a:rPr lang="it-IT" sz="2400" dirty="0" smtClean="0"/>
              <a:t>  </a:t>
            </a:r>
            <a:r>
              <a:rPr lang="it-IT" sz="2400" dirty="0" err="1" smtClean="0"/>
              <a:t>Swan</a:t>
            </a:r>
            <a:endParaRPr lang="it-IT" sz="2400" dirty="0"/>
          </a:p>
        </p:txBody>
      </p:sp>
      <p:sp>
        <p:nvSpPr>
          <p:cNvPr id="3" name="Segnaposto contenuto 2"/>
          <p:cNvSpPr>
            <a:spLocks noGrp="1"/>
          </p:cNvSpPr>
          <p:nvPr>
            <p:ph idx="1"/>
          </p:nvPr>
        </p:nvSpPr>
        <p:spPr/>
        <p:txBody>
          <a:bodyPr>
            <a:normAutofit fontScale="92500" lnSpcReduction="10000"/>
          </a:bodyPr>
          <a:lstStyle/>
          <a:p>
            <a:pPr>
              <a:buNone/>
            </a:pPr>
            <a:r>
              <a:rPr lang="it-IT" dirty="0" smtClean="0"/>
              <a:t>CIGNO NERO: </a:t>
            </a:r>
            <a:r>
              <a:rPr lang="it-IT" i="1" dirty="0" smtClean="0"/>
              <a:t>Il Cigno nero è un evento eccezionale, unico, imprevedibile che ha impatti enormi sui mercati finanziari </a:t>
            </a:r>
          </a:p>
          <a:p>
            <a:pPr>
              <a:buNone/>
            </a:pPr>
            <a:r>
              <a:rPr lang="it-IT" b="1" i="1" dirty="0" smtClean="0"/>
              <a:t>Il cigno nero (titolo originale The </a:t>
            </a:r>
            <a:r>
              <a:rPr lang="it-IT" b="1" i="1" dirty="0" err="1" smtClean="0"/>
              <a:t>Black</a:t>
            </a:r>
            <a:r>
              <a:rPr lang="it-IT" b="1" i="1" dirty="0" smtClean="0"/>
              <a:t> </a:t>
            </a:r>
            <a:r>
              <a:rPr lang="it-IT" b="1" i="1" dirty="0" err="1" smtClean="0"/>
              <a:t>Swan</a:t>
            </a:r>
            <a:r>
              <a:rPr lang="it-IT" b="1" i="1" dirty="0" smtClean="0"/>
              <a:t>) è un saggio filosofico/letterario dell'</a:t>
            </a:r>
            <a:r>
              <a:rPr lang="it-IT" b="1" i="1" dirty="0" smtClean="0">
                <a:hlinkClick r:id="rId2"/>
              </a:rPr>
              <a:t>epistemologo ed ex trader </a:t>
            </a:r>
            <a:r>
              <a:rPr lang="it-IT" b="1" i="1" dirty="0" smtClean="0">
                <a:hlinkClick r:id="rId3"/>
              </a:rPr>
              <a:t>Nassim Nicholas Taleb, esperto di origine libanese di scienze dell’incertezza. Il libro si focalizza sul forte impatto di certi avvenimenti rari e imprevedibili e sulla tendenza umana di trovare retrospettivamente spiegazioni semplicistiche di questi eventi. Questa teoria è da allora conosciuta come la </a:t>
            </a:r>
            <a:r>
              <a:rPr lang="it-IT" b="1" i="1" dirty="0" smtClean="0">
                <a:hlinkClick r:id="rId4"/>
              </a:rPr>
              <a:t>Teoria del Cigno Nero. Il libro copre anche dei soggetti relativi alla conoscenza, all'estetica, agli stili di vita utilizzando degli elementi di fantasia.</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77</a:t>
            </a:fld>
            <a:endParaRPr lang="it-IT"/>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The </a:t>
            </a:r>
            <a:r>
              <a:rPr lang="it-IT" sz="2400" dirty="0" err="1" smtClean="0"/>
              <a:t>Black</a:t>
            </a:r>
            <a:r>
              <a:rPr lang="it-IT" sz="2400" dirty="0" smtClean="0"/>
              <a:t>  </a:t>
            </a:r>
            <a:r>
              <a:rPr lang="it-IT" sz="2400" dirty="0" err="1" smtClean="0"/>
              <a:t>Swan</a:t>
            </a:r>
            <a:endParaRPr lang="it-IT" sz="2400" dirty="0"/>
          </a:p>
        </p:txBody>
      </p:sp>
      <p:sp>
        <p:nvSpPr>
          <p:cNvPr id="3" name="Segnaposto contenuto 2"/>
          <p:cNvSpPr>
            <a:spLocks noGrp="1"/>
          </p:cNvSpPr>
          <p:nvPr>
            <p:ph idx="1"/>
          </p:nvPr>
        </p:nvSpPr>
        <p:spPr/>
        <p:txBody>
          <a:bodyPr>
            <a:normAutofit fontScale="85000" lnSpcReduction="10000"/>
          </a:bodyPr>
          <a:lstStyle/>
          <a:p>
            <a:pPr>
              <a:buNone/>
            </a:pPr>
            <a:r>
              <a:rPr lang="it-IT" dirty="0" smtClean="0"/>
              <a:t>Il termine “cigno nero” è tratto dalla frase del poeta latino </a:t>
            </a:r>
            <a:r>
              <a:rPr lang="it-IT" dirty="0" smtClean="0">
                <a:hlinkClick r:id="rId2"/>
              </a:rPr>
              <a:t>Giovenale “</a:t>
            </a:r>
            <a:r>
              <a:rPr lang="it-IT" dirty="0" smtClean="0">
                <a:hlinkClick r:id="rId3"/>
              </a:rPr>
              <a:t>rara avis in terris nigroque simillima cygno”. Questa espressione era utilizzata nelle discussioni filosofiche del XVImo a indicare un fatto impossibile o perlomeno improbabile. Si basa sulla presunzione che “tutti i cigni sono bianchi” asserzione che ha avuto un senso fino alla scoperta del cigno nero australiano </a:t>
            </a:r>
            <a:r>
              <a:rPr lang="it-IT" dirty="0" smtClean="0">
                <a:hlinkClick r:id="rId4"/>
              </a:rPr>
              <a:t>Cygnus atratus da parte degli esploratori europei. Questo esempio dimostra come né il ragionamento deduttivo né quello induttivo sono infallibili. Un argomento dipende dalla verità delle sue premesse: una falsa premessa può portare a un risultato sbagliato e dei dati limitati producono una conclusione non corretta. Il limite del ragionamento secondo cui "tutti i cigni sono bianchi" è dato dai limiti dell'esperienza che ci fa credere che non esistano cigni neri.</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78</a:t>
            </a:fld>
            <a:endParaRPr lang="it-IT"/>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The </a:t>
            </a:r>
            <a:r>
              <a:rPr lang="it-IT" sz="2400" dirty="0" err="1" smtClean="0"/>
              <a:t>Black</a:t>
            </a:r>
            <a:r>
              <a:rPr lang="it-IT" sz="2400" dirty="0" smtClean="0"/>
              <a:t>  </a:t>
            </a:r>
            <a:r>
              <a:rPr lang="it-IT" sz="2400" dirty="0" err="1" smtClean="0"/>
              <a:t>Swan</a:t>
            </a:r>
            <a:endParaRPr lang="it-IT" sz="2400" dirty="0"/>
          </a:p>
        </p:txBody>
      </p:sp>
      <p:sp>
        <p:nvSpPr>
          <p:cNvPr id="3" name="Segnaposto contenuto 2"/>
          <p:cNvSpPr>
            <a:spLocks noGrp="1"/>
          </p:cNvSpPr>
          <p:nvPr>
            <p:ph idx="1"/>
          </p:nvPr>
        </p:nvSpPr>
        <p:spPr/>
        <p:txBody>
          <a:bodyPr>
            <a:normAutofit lnSpcReduction="10000"/>
          </a:bodyPr>
          <a:lstStyle/>
          <a:p>
            <a:pPr>
              <a:buNone/>
            </a:pPr>
            <a:r>
              <a:rPr lang="it-IT" dirty="0" err="1" smtClean="0"/>
              <a:t>Taleb</a:t>
            </a:r>
            <a:r>
              <a:rPr lang="it-IT" dirty="0" smtClean="0"/>
              <a:t> sostiene che le banche e le imprese commerciali sono molto vulnerabili agli eventi pericolosi. I modelli sviluppati per prevederli non sono adeguati e non danno la quantità delle reali perdite a cui questi enti sono esposti. </a:t>
            </a:r>
            <a:r>
              <a:rPr lang="it-IT" dirty="0" err="1" smtClean="0"/>
              <a:t>Taleb</a:t>
            </a:r>
            <a:r>
              <a:rPr lang="it-IT" dirty="0" smtClean="0"/>
              <a:t> afferma che la percezione di un evento di tipo “Cigno nero” dipende dall'osservatore; ad esempio la visione di un evento di tipo “Cigno nero” per un tacchino non è sicuramente identica a quella che ne ha il suo macellaio. Di qui l'obiettivo di "evitare di essere il tacchino" scansando le aree di vulnerabilità per poter "trasformare i cigni neri in cigni bianchi".</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79</a:t>
            </a:fld>
            <a:endParaRPr lang="it-IT"/>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The </a:t>
            </a:r>
            <a:r>
              <a:rPr lang="it-IT" sz="2400" dirty="0" err="1" smtClean="0"/>
              <a:t>Black</a:t>
            </a:r>
            <a:r>
              <a:rPr lang="it-IT" sz="2400" dirty="0" smtClean="0"/>
              <a:t>  </a:t>
            </a:r>
            <a:r>
              <a:rPr lang="it-IT" sz="2400" dirty="0" err="1" smtClean="0"/>
              <a:t>Swan</a:t>
            </a:r>
            <a:endParaRPr lang="it-IT" sz="2400" dirty="0"/>
          </a:p>
        </p:txBody>
      </p:sp>
      <p:sp>
        <p:nvSpPr>
          <p:cNvPr id="3" name="Segnaposto contenuto 2"/>
          <p:cNvSpPr>
            <a:spLocks noGrp="1"/>
          </p:cNvSpPr>
          <p:nvPr>
            <p:ph idx="1"/>
          </p:nvPr>
        </p:nvSpPr>
        <p:spPr/>
        <p:txBody>
          <a:bodyPr>
            <a:normAutofit fontScale="77500" lnSpcReduction="20000"/>
          </a:bodyPr>
          <a:lstStyle/>
          <a:p>
            <a:pPr>
              <a:buNone/>
            </a:pPr>
            <a:r>
              <a:rPr lang="it-IT" dirty="0" smtClean="0"/>
              <a:t>L’approccio del “cigno nero” è diverso rispetto agli approcci filosofici precedenti, in particolare dall’epistemologia, in quanto si tratta di un fenomeno con specifiche proprietà empiriche e statistiche che egli chiama "il quarto quadrante." Il problema secondo </a:t>
            </a:r>
            <a:r>
              <a:rPr lang="it-IT" dirty="0" err="1" smtClean="0"/>
              <a:t>Taleb</a:t>
            </a:r>
            <a:r>
              <a:rPr lang="it-IT" dirty="0" smtClean="0"/>
              <a:t> è legato alle limitazioni cognitive del processo decisionale. Queste limitazioni sono due: filosofiche (matematiche) ed empiriche (pregiudizi umani). Il problema filosofico è relativo alla scarsità delle conoscenze a disposizione al momento dell'analisi degli eventi rari in quanto questi non appaiono nei campioni statistici del passato. Nel quarto quadrante la conoscenza è incerta e le conseguenze enormi. Prima di </a:t>
            </a:r>
            <a:r>
              <a:rPr lang="it-IT" dirty="0" err="1" smtClean="0"/>
              <a:t>Taleb</a:t>
            </a:r>
            <a:r>
              <a:rPr lang="it-IT" dirty="0" smtClean="0"/>
              <a:t> autori come Hume, </a:t>
            </a:r>
            <a:r>
              <a:rPr lang="it-IT" dirty="0" err="1" smtClean="0"/>
              <a:t>Mill</a:t>
            </a:r>
            <a:r>
              <a:rPr lang="it-IT" dirty="0" smtClean="0"/>
              <a:t> e Popper si sono focalizzati sul problema dell'induzione logica, cercando di trarre conclusioni generali a partire da osservazioni specifiche. Nel “Cigno Nero” </a:t>
            </a:r>
            <a:r>
              <a:rPr lang="it-IT" dirty="0" err="1" smtClean="0"/>
              <a:t>Taleb</a:t>
            </a:r>
            <a:r>
              <a:rPr lang="it-IT" dirty="0" smtClean="0"/>
              <a:t> si concentra su un evento unico con grande impatto. La sua tesi è che quasi tutti gli eventi storici provengono dall'inaspettato. Nonostante ciò l'uomo si convince che questi eventi sono spiegabili col senno di poi</a:t>
            </a: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80</a:t>
            </a:fld>
            <a:endParaRPr lang="it-IT"/>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LONG TERM CAPITAL MNAGEMENT</a:t>
            </a:r>
            <a:endParaRPr lang="it-IT" sz="2400" dirty="0"/>
          </a:p>
        </p:txBody>
      </p:sp>
      <p:graphicFrame>
        <p:nvGraphicFramePr>
          <p:cNvPr id="5" name="Segnaposto contenuto 4"/>
          <p:cNvGraphicFramePr>
            <a:graphicFrameLocks noGrp="1"/>
          </p:cNvGraphicFramePr>
          <p:nvPr>
            <p:ph idx="1"/>
            <p:extLst>
              <p:ext uri="{D42A27DB-BD31-4B8C-83A1-F6EECF244321}">
                <p14:modId xmlns:p14="http://schemas.microsoft.com/office/powerpoint/2010/main" val="4003326834"/>
              </p:ext>
            </p:extLst>
          </p:nvPr>
        </p:nvGraphicFramePr>
        <p:xfrm>
          <a:off x="20566" y="1228715"/>
          <a:ext cx="8352928" cy="5638556"/>
        </p:xfrm>
        <a:graphic>
          <a:graphicData uri="http://schemas.openxmlformats.org/drawingml/2006/table">
            <a:tbl>
              <a:tblPr firstRow="1" firstCol="1" bandRow="1">
                <a:tableStyleId>{5C22544A-7EE6-4342-B048-85BDC9FD1C3A}</a:tableStyleId>
              </a:tblPr>
              <a:tblGrid>
                <a:gridCol w="2248438"/>
                <a:gridCol w="6104490"/>
              </a:tblGrid>
              <a:tr h="0">
                <a:tc gridSpan="2">
                  <a:txBody>
                    <a:bodyPr/>
                    <a:lstStyle/>
                    <a:p>
                      <a:pPr algn="ctr">
                        <a:lnSpc>
                          <a:spcPct val="115000"/>
                        </a:lnSpc>
                        <a:spcAft>
                          <a:spcPts val="0"/>
                        </a:spcAft>
                      </a:pPr>
                      <a:r>
                        <a:rPr lang="it-IT" sz="900" dirty="0">
                          <a:effectLst/>
                        </a:rPr>
                        <a:t>LTCM </a:t>
                      </a:r>
                      <a:r>
                        <a:rPr lang="it-IT" sz="900" dirty="0" err="1">
                          <a:effectLst/>
                        </a:rPr>
                        <a:t>Partners</a:t>
                      </a:r>
                      <a:endParaRPr lang="it-IT" sz="900" dirty="0">
                        <a:effectLst/>
                        <a:latin typeface="Calibri"/>
                        <a:ea typeface="Calibri"/>
                        <a:cs typeface="Times New Roman"/>
                      </a:endParaRPr>
                    </a:p>
                  </a:txBody>
                  <a:tcPr marL="7624" marR="7624" marT="7624" marB="7624" anchor="ctr"/>
                </a:tc>
                <a:tc hMerge="1">
                  <a:txBody>
                    <a:bodyPr/>
                    <a:lstStyle/>
                    <a:p>
                      <a:endParaRPr lang="it-IT"/>
                    </a:p>
                  </a:txBody>
                  <a:tcPr/>
                </a:tc>
              </a:tr>
              <a:tr h="223059">
                <a:tc gridSpan="2">
                  <a:txBody>
                    <a:bodyPr/>
                    <a:lstStyle/>
                    <a:p>
                      <a:pPr>
                        <a:lnSpc>
                          <a:spcPct val="115000"/>
                        </a:lnSpc>
                      </a:pPr>
                      <a:endParaRPr lang="it-IT" sz="900" dirty="0">
                        <a:effectLst/>
                        <a:latin typeface="Calibri"/>
                      </a:endParaRPr>
                    </a:p>
                  </a:txBody>
                  <a:tcPr marL="7624" marR="7624" marT="7624" marB="7624" anchor="ctr"/>
                </a:tc>
                <a:tc hMerge="1">
                  <a:txBody>
                    <a:bodyPr/>
                    <a:lstStyle/>
                    <a:p>
                      <a:endParaRPr lang="it-IT"/>
                    </a:p>
                  </a:txBody>
                  <a:tcPr/>
                </a:tc>
              </a:tr>
              <a:tr h="630360">
                <a:tc>
                  <a:txBody>
                    <a:bodyPr/>
                    <a:lstStyle/>
                    <a:p>
                      <a:pPr>
                        <a:lnSpc>
                          <a:spcPct val="115000"/>
                        </a:lnSpc>
                        <a:spcAft>
                          <a:spcPts val="0"/>
                        </a:spcAft>
                      </a:pPr>
                      <a:r>
                        <a:rPr lang="it-IT" sz="900" u="sng" dirty="0">
                          <a:effectLst/>
                          <a:hlinkClick r:id="rId2" tooltip="John Meriwether (pagina inesistente)"/>
                        </a:rPr>
                        <a:t>John </a:t>
                      </a:r>
                      <a:r>
                        <a:rPr lang="it-IT" sz="900" u="sng" dirty="0" err="1">
                          <a:effectLst/>
                          <a:hlinkClick r:id="rId2" tooltip="John Meriwether (pagina inesistente)"/>
                        </a:rPr>
                        <a:t>Meriwether</a:t>
                      </a:r>
                      <a:endParaRPr lang="it-IT" sz="900" dirty="0">
                        <a:effectLst/>
                        <a:latin typeface="Calibri"/>
                        <a:ea typeface="Calibri"/>
                        <a:cs typeface="Times New Roman"/>
                      </a:endParaRPr>
                    </a:p>
                  </a:txBody>
                  <a:tcPr marL="7624" marR="7624" marT="7624" marB="7624" anchor="ctr"/>
                </a:tc>
                <a:tc>
                  <a:txBody>
                    <a:bodyPr/>
                    <a:lstStyle/>
                    <a:p>
                      <a:pPr>
                        <a:lnSpc>
                          <a:spcPct val="115000"/>
                        </a:lnSpc>
                        <a:spcAft>
                          <a:spcPts val="0"/>
                        </a:spcAft>
                      </a:pPr>
                      <a:r>
                        <a:rPr lang="en-US" sz="900">
                          <a:effectLst/>
                        </a:rPr>
                        <a:t>Former vice chair and head of bond trading at </a:t>
                      </a:r>
                      <a:r>
                        <a:rPr lang="en-US" sz="900" u="sng">
                          <a:effectLst/>
                          <a:hlinkClick r:id="rId3" tooltip="Salomon Brothers (pagina inesistente)"/>
                        </a:rPr>
                        <a:t>Salomon Brothers</a:t>
                      </a:r>
                      <a:r>
                        <a:rPr lang="en-US" sz="900">
                          <a:effectLst/>
                        </a:rPr>
                        <a:t>; MBA, </a:t>
                      </a:r>
                      <a:r>
                        <a:rPr lang="en-US" sz="900" u="sng">
                          <a:effectLst/>
                          <a:hlinkClick r:id="rId4" tooltip="University of Chicago"/>
                        </a:rPr>
                        <a:t>University of Chicago</a:t>
                      </a:r>
                      <a:endParaRPr lang="it-IT" sz="900">
                        <a:effectLst/>
                        <a:latin typeface="Calibri"/>
                        <a:ea typeface="Calibri"/>
                        <a:cs typeface="Times New Roman"/>
                      </a:endParaRPr>
                    </a:p>
                  </a:txBody>
                  <a:tcPr marL="7624" marR="7624" marT="7624" marB="7624" anchor="ctr"/>
                </a:tc>
              </a:tr>
              <a:tr h="837859">
                <a:tc>
                  <a:txBody>
                    <a:bodyPr/>
                    <a:lstStyle/>
                    <a:p>
                      <a:pPr>
                        <a:lnSpc>
                          <a:spcPct val="115000"/>
                        </a:lnSpc>
                        <a:spcAft>
                          <a:spcPts val="0"/>
                        </a:spcAft>
                      </a:pPr>
                      <a:r>
                        <a:rPr lang="it-IT" sz="900" u="sng">
                          <a:effectLst/>
                          <a:hlinkClick r:id="rId5" tooltip="Robert C. Merton"/>
                        </a:rPr>
                        <a:t>Robert C. Merton</a:t>
                      </a:r>
                      <a:endParaRPr lang="it-IT" sz="900">
                        <a:effectLst/>
                        <a:latin typeface="Calibri"/>
                        <a:ea typeface="Calibri"/>
                        <a:cs typeface="Times New Roman"/>
                      </a:endParaRPr>
                    </a:p>
                  </a:txBody>
                  <a:tcPr marL="7624" marR="7624" marT="7624" marB="7624" anchor="ctr"/>
                </a:tc>
                <a:tc>
                  <a:txBody>
                    <a:bodyPr/>
                    <a:lstStyle/>
                    <a:p>
                      <a:pPr>
                        <a:lnSpc>
                          <a:spcPct val="115000"/>
                        </a:lnSpc>
                        <a:spcAft>
                          <a:spcPts val="0"/>
                        </a:spcAft>
                      </a:pPr>
                      <a:r>
                        <a:rPr lang="en-US" sz="900">
                          <a:effectLst/>
                        </a:rPr>
                        <a:t>Leading scholar in finance; Ph.D., </a:t>
                      </a:r>
                      <a:r>
                        <a:rPr lang="en-US" sz="900" u="sng">
                          <a:effectLst/>
                          <a:hlinkClick r:id="rId6" tooltip="Massachusetts Institute of Technology"/>
                        </a:rPr>
                        <a:t>Massachusetts Institute of Technology</a:t>
                      </a:r>
                      <a:r>
                        <a:rPr lang="en-US" sz="900">
                          <a:effectLst/>
                        </a:rPr>
                        <a:t>; Professor at </a:t>
                      </a:r>
                      <a:r>
                        <a:rPr lang="en-US" sz="900" u="sng">
                          <a:effectLst/>
                          <a:hlinkClick r:id="rId7" tooltip="Harvard University"/>
                        </a:rPr>
                        <a:t>Harvard University</a:t>
                      </a:r>
                      <a:endParaRPr lang="it-IT" sz="900">
                        <a:effectLst/>
                        <a:latin typeface="Calibri"/>
                        <a:ea typeface="Calibri"/>
                        <a:cs typeface="Times New Roman"/>
                      </a:endParaRPr>
                    </a:p>
                  </a:txBody>
                  <a:tcPr marL="7624" marR="7624" marT="7624" marB="7624" anchor="ctr"/>
                </a:tc>
              </a:tr>
              <a:tr h="630360">
                <a:tc>
                  <a:txBody>
                    <a:bodyPr/>
                    <a:lstStyle/>
                    <a:p>
                      <a:pPr>
                        <a:lnSpc>
                          <a:spcPct val="115000"/>
                        </a:lnSpc>
                        <a:spcAft>
                          <a:spcPts val="0"/>
                        </a:spcAft>
                      </a:pPr>
                      <a:r>
                        <a:rPr lang="it-IT" sz="900" u="sng">
                          <a:effectLst/>
                          <a:hlinkClick r:id="rId8" tooltip="Myron Scholes"/>
                        </a:rPr>
                        <a:t>Myron Scholes</a:t>
                      </a:r>
                      <a:endParaRPr lang="it-IT" sz="900">
                        <a:effectLst/>
                        <a:latin typeface="Calibri"/>
                        <a:ea typeface="Calibri"/>
                        <a:cs typeface="Times New Roman"/>
                      </a:endParaRPr>
                    </a:p>
                  </a:txBody>
                  <a:tcPr marL="7624" marR="7624" marT="7624" marB="7624" anchor="ctr"/>
                </a:tc>
                <a:tc>
                  <a:txBody>
                    <a:bodyPr/>
                    <a:lstStyle/>
                    <a:p>
                      <a:pPr>
                        <a:lnSpc>
                          <a:spcPct val="115000"/>
                        </a:lnSpc>
                        <a:spcAft>
                          <a:spcPts val="0"/>
                        </a:spcAft>
                      </a:pPr>
                      <a:r>
                        <a:rPr lang="en-US" sz="900" dirty="0">
                          <a:effectLst/>
                        </a:rPr>
                        <a:t>Author of </a:t>
                      </a:r>
                      <a:r>
                        <a:rPr lang="en-US" sz="900" u="sng" dirty="0">
                          <a:effectLst/>
                          <a:hlinkClick r:id="rId9" tooltip="Black-Scholes (pagina inesistente)"/>
                        </a:rPr>
                        <a:t>Black-Scholes</a:t>
                      </a:r>
                      <a:r>
                        <a:rPr lang="en-US" sz="900" dirty="0">
                          <a:effectLst/>
                        </a:rPr>
                        <a:t> model; Ph.D., </a:t>
                      </a:r>
                      <a:r>
                        <a:rPr lang="en-US" sz="900" u="sng" dirty="0">
                          <a:effectLst/>
                          <a:hlinkClick r:id="rId4" tooltip="University of Chicago"/>
                        </a:rPr>
                        <a:t>University of Chicago</a:t>
                      </a:r>
                      <a:r>
                        <a:rPr lang="en-US" sz="900" dirty="0">
                          <a:effectLst/>
                        </a:rPr>
                        <a:t>; Professor at </a:t>
                      </a:r>
                      <a:r>
                        <a:rPr lang="en-US" sz="900" u="sng" dirty="0">
                          <a:effectLst/>
                          <a:hlinkClick r:id="rId10" tooltip="Stanford University"/>
                        </a:rPr>
                        <a:t>Stanford University</a:t>
                      </a:r>
                      <a:endParaRPr lang="it-IT" sz="900" dirty="0">
                        <a:effectLst/>
                        <a:latin typeface="Calibri"/>
                        <a:ea typeface="Calibri"/>
                        <a:cs typeface="Times New Roman"/>
                      </a:endParaRPr>
                    </a:p>
                  </a:txBody>
                  <a:tcPr marL="7624" marR="7624" marT="7624" marB="7624" anchor="ctr"/>
                </a:tc>
              </a:tr>
              <a:tr h="1045357">
                <a:tc>
                  <a:txBody>
                    <a:bodyPr/>
                    <a:lstStyle/>
                    <a:p>
                      <a:pPr>
                        <a:lnSpc>
                          <a:spcPct val="115000"/>
                        </a:lnSpc>
                        <a:spcAft>
                          <a:spcPts val="0"/>
                        </a:spcAft>
                      </a:pPr>
                      <a:r>
                        <a:rPr lang="it-IT" sz="900" u="sng">
                          <a:effectLst/>
                          <a:hlinkClick r:id="rId11" tooltip="David W. Mullins Jr. (pagina inesistente)"/>
                        </a:rPr>
                        <a:t>David W. Mullins Jr.</a:t>
                      </a:r>
                      <a:endParaRPr lang="it-IT" sz="900">
                        <a:effectLst/>
                        <a:latin typeface="Calibri"/>
                        <a:ea typeface="Calibri"/>
                        <a:cs typeface="Times New Roman"/>
                      </a:endParaRPr>
                    </a:p>
                  </a:txBody>
                  <a:tcPr marL="7624" marR="7624" marT="7624" marB="7624" anchor="ctr"/>
                </a:tc>
                <a:tc>
                  <a:txBody>
                    <a:bodyPr/>
                    <a:lstStyle/>
                    <a:p>
                      <a:pPr>
                        <a:lnSpc>
                          <a:spcPct val="115000"/>
                        </a:lnSpc>
                        <a:spcAft>
                          <a:spcPts val="0"/>
                        </a:spcAft>
                      </a:pPr>
                      <a:r>
                        <a:rPr lang="en-US" sz="900">
                          <a:effectLst/>
                        </a:rPr>
                        <a:t>Vice chairman of the </a:t>
                      </a:r>
                      <a:r>
                        <a:rPr lang="en-US" sz="900" u="sng">
                          <a:effectLst/>
                          <a:hlinkClick r:id="rId12" tooltip="Federal Reserve"/>
                        </a:rPr>
                        <a:t>Federal Reserve</a:t>
                      </a:r>
                      <a:r>
                        <a:rPr lang="en-US" sz="900">
                          <a:effectLst/>
                        </a:rPr>
                        <a:t>; Ph.D. </a:t>
                      </a:r>
                      <a:r>
                        <a:rPr lang="en-US" sz="900" u="sng">
                          <a:effectLst/>
                          <a:hlinkClick r:id="rId6" tooltip="Massachusetts Institute of Technology"/>
                        </a:rPr>
                        <a:t>MIT</a:t>
                      </a:r>
                      <a:r>
                        <a:rPr lang="en-US" sz="900">
                          <a:effectLst/>
                        </a:rPr>
                        <a:t>; Professor at </a:t>
                      </a:r>
                      <a:r>
                        <a:rPr lang="en-US" sz="900" u="sng">
                          <a:effectLst/>
                          <a:hlinkClick r:id="rId7" tooltip="Harvard University"/>
                        </a:rPr>
                        <a:t>Harvard University</a:t>
                      </a:r>
                      <a:r>
                        <a:rPr lang="en-US" sz="900">
                          <a:effectLst/>
                        </a:rPr>
                        <a:t>; was seen as potential successor to </a:t>
                      </a:r>
                      <a:r>
                        <a:rPr lang="en-US" sz="900" u="sng">
                          <a:effectLst/>
                          <a:hlinkClick r:id="rId13" tooltip="Alan Greenspan"/>
                        </a:rPr>
                        <a:t>Alan Greenspan</a:t>
                      </a:r>
                      <a:endParaRPr lang="it-IT" sz="900">
                        <a:effectLst/>
                        <a:latin typeface="Calibri"/>
                        <a:ea typeface="Calibri"/>
                        <a:cs typeface="Times New Roman"/>
                      </a:endParaRPr>
                    </a:p>
                  </a:txBody>
                  <a:tcPr marL="7624" marR="7624" marT="7624" marB="7624" anchor="ctr"/>
                </a:tc>
              </a:tr>
              <a:tr h="630360">
                <a:tc>
                  <a:txBody>
                    <a:bodyPr/>
                    <a:lstStyle/>
                    <a:p>
                      <a:pPr>
                        <a:lnSpc>
                          <a:spcPct val="115000"/>
                        </a:lnSpc>
                        <a:spcAft>
                          <a:spcPts val="0"/>
                        </a:spcAft>
                      </a:pPr>
                      <a:r>
                        <a:rPr lang="it-IT" sz="900" u="sng">
                          <a:effectLst/>
                          <a:hlinkClick r:id="rId14" tooltip="Eric Rosenfeld (pagina inesistente)"/>
                        </a:rPr>
                        <a:t>Eric Rosenfeld</a:t>
                      </a:r>
                      <a:endParaRPr lang="it-IT" sz="900">
                        <a:effectLst/>
                        <a:latin typeface="Calibri"/>
                        <a:ea typeface="Calibri"/>
                        <a:cs typeface="Times New Roman"/>
                      </a:endParaRPr>
                    </a:p>
                  </a:txBody>
                  <a:tcPr marL="7624" marR="7624" marT="7624" marB="7624" anchor="ctr"/>
                </a:tc>
                <a:tc>
                  <a:txBody>
                    <a:bodyPr/>
                    <a:lstStyle/>
                    <a:p>
                      <a:pPr>
                        <a:lnSpc>
                          <a:spcPct val="115000"/>
                        </a:lnSpc>
                        <a:spcAft>
                          <a:spcPts val="0"/>
                        </a:spcAft>
                      </a:pPr>
                      <a:r>
                        <a:rPr lang="en-US" sz="900">
                          <a:effectLst/>
                        </a:rPr>
                        <a:t>Arbitrage group at Salomon; Ph.D. </a:t>
                      </a:r>
                      <a:r>
                        <a:rPr lang="it-IT" sz="900" u="sng">
                          <a:effectLst/>
                          <a:hlinkClick r:id="rId6" tooltip="Massachusetts Institute of Technology"/>
                        </a:rPr>
                        <a:t>MIT</a:t>
                      </a:r>
                      <a:r>
                        <a:rPr lang="it-IT" sz="900">
                          <a:effectLst/>
                        </a:rPr>
                        <a:t>; former Harvard Business School professor</a:t>
                      </a:r>
                      <a:endParaRPr lang="it-IT" sz="900">
                        <a:effectLst/>
                        <a:latin typeface="Calibri"/>
                        <a:ea typeface="Calibri"/>
                        <a:cs typeface="Times New Roman"/>
                      </a:endParaRPr>
                    </a:p>
                  </a:txBody>
                  <a:tcPr marL="7624" marR="7624" marT="7624" marB="7624" anchor="ctr"/>
                </a:tc>
              </a:tr>
              <a:tr h="630360">
                <a:tc>
                  <a:txBody>
                    <a:bodyPr/>
                    <a:lstStyle/>
                    <a:p>
                      <a:pPr>
                        <a:lnSpc>
                          <a:spcPct val="115000"/>
                        </a:lnSpc>
                        <a:spcAft>
                          <a:spcPts val="0"/>
                        </a:spcAft>
                      </a:pPr>
                      <a:r>
                        <a:rPr lang="it-IT" sz="900">
                          <a:effectLst/>
                        </a:rPr>
                        <a:t>William Krasker</a:t>
                      </a:r>
                      <a:endParaRPr lang="it-IT" sz="900">
                        <a:effectLst/>
                        <a:latin typeface="Calibri"/>
                        <a:ea typeface="Calibri"/>
                        <a:cs typeface="Times New Roman"/>
                      </a:endParaRPr>
                    </a:p>
                  </a:txBody>
                  <a:tcPr marL="7624" marR="7624" marT="7624" marB="7624" anchor="ctr"/>
                </a:tc>
                <a:tc>
                  <a:txBody>
                    <a:bodyPr/>
                    <a:lstStyle/>
                    <a:p>
                      <a:pPr>
                        <a:lnSpc>
                          <a:spcPct val="115000"/>
                        </a:lnSpc>
                        <a:spcAft>
                          <a:spcPts val="0"/>
                        </a:spcAft>
                      </a:pPr>
                      <a:r>
                        <a:rPr lang="en-US" sz="900">
                          <a:effectLst/>
                        </a:rPr>
                        <a:t>Arbitrage group at Salomon; Ph.D. </a:t>
                      </a:r>
                      <a:r>
                        <a:rPr lang="it-IT" sz="900" u="sng">
                          <a:effectLst/>
                          <a:hlinkClick r:id="rId6" tooltip="Massachusetts Institute of Technology"/>
                        </a:rPr>
                        <a:t>MIT</a:t>
                      </a:r>
                      <a:r>
                        <a:rPr lang="it-IT" sz="900">
                          <a:effectLst/>
                        </a:rPr>
                        <a:t>; former Harvard Business School professor</a:t>
                      </a:r>
                      <a:endParaRPr lang="it-IT" sz="900">
                        <a:effectLst/>
                        <a:latin typeface="Calibri"/>
                        <a:ea typeface="Calibri"/>
                        <a:cs typeface="Times New Roman"/>
                      </a:endParaRPr>
                    </a:p>
                  </a:txBody>
                  <a:tcPr marL="7624" marR="7624" marT="7624" marB="7624" anchor="ctr"/>
                </a:tc>
              </a:tr>
              <a:tr h="837859">
                <a:tc>
                  <a:txBody>
                    <a:bodyPr/>
                    <a:lstStyle/>
                    <a:p>
                      <a:pPr>
                        <a:lnSpc>
                          <a:spcPct val="115000"/>
                        </a:lnSpc>
                        <a:spcAft>
                          <a:spcPts val="0"/>
                        </a:spcAft>
                      </a:pPr>
                      <a:r>
                        <a:rPr lang="it-IT" sz="900" u="sng">
                          <a:effectLst/>
                          <a:hlinkClick r:id="rId15" tooltip="Greg Hawkins (pagina inesistente)"/>
                        </a:rPr>
                        <a:t>Gregory Hawkins</a:t>
                      </a:r>
                      <a:endParaRPr lang="it-IT" sz="900">
                        <a:effectLst/>
                        <a:latin typeface="Calibri"/>
                        <a:ea typeface="Calibri"/>
                        <a:cs typeface="Times New Roman"/>
                      </a:endParaRPr>
                    </a:p>
                  </a:txBody>
                  <a:tcPr marL="7624" marR="7624" marT="7624" marB="7624" anchor="ctr"/>
                </a:tc>
                <a:tc>
                  <a:txBody>
                    <a:bodyPr/>
                    <a:lstStyle/>
                    <a:p>
                      <a:pPr>
                        <a:lnSpc>
                          <a:spcPct val="115000"/>
                        </a:lnSpc>
                        <a:spcAft>
                          <a:spcPts val="0"/>
                        </a:spcAft>
                      </a:pPr>
                      <a:r>
                        <a:rPr lang="en-US" sz="900" dirty="0">
                          <a:effectLst/>
                        </a:rPr>
                        <a:t>Arbitrage group at Salomon; Ph.D. </a:t>
                      </a:r>
                      <a:r>
                        <a:rPr lang="en-US" sz="900" u="sng" dirty="0">
                          <a:effectLst/>
                          <a:hlinkClick r:id="rId6" tooltip="Massachusetts Institute of Technology"/>
                        </a:rPr>
                        <a:t>MIT</a:t>
                      </a:r>
                      <a:r>
                        <a:rPr lang="en-US" sz="900" dirty="0">
                          <a:effectLst/>
                        </a:rPr>
                        <a:t>; worked on </a:t>
                      </a:r>
                      <a:r>
                        <a:rPr lang="en-US" sz="900" u="sng" dirty="0">
                          <a:effectLst/>
                          <a:hlinkClick r:id="rId16" tooltip="Bill Clinton"/>
                        </a:rPr>
                        <a:t>Bill Clinton</a:t>
                      </a:r>
                      <a:r>
                        <a:rPr lang="en-US" sz="900" dirty="0">
                          <a:effectLst/>
                        </a:rPr>
                        <a:t>'s campaign for Arkansas state attorney general</a:t>
                      </a:r>
                      <a:endParaRPr lang="it-IT" sz="900" dirty="0">
                        <a:effectLst/>
                        <a:latin typeface="Calibri"/>
                        <a:ea typeface="Calibri"/>
                        <a:cs typeface="Times New Roman"/>
                      </a:endParaRPr>
                    </a:p>
                  </a:txBody>
                  <a:tcPr marL="7624" marR="7624" marT="7624" marB="7624" anchor="ctr"/>
                </a:tc>
              </a:tr>
            </a:tbl>
          </a:graphicData>
        </a:graphic>
      </p:graphicFrame>
      <p:sp>
        <p:nvSpPr>
          <p:cNvPr id="4" name="Segnaposto numero diapositiva 3"/>
          <p:cNvSpPr>
            <a:spLocks noGrp="1"/>
          </p:cNvSpPr>
          <p:nvPr>
            <p:ph type="sldNum" sz="quarter" idx="12"/>
          </p:nvPr>
        </p:nvSpPr>
        <p:spPr/>
        <p:txBody>
          <a:bodyPr/>
          <a:lstStyle/>
          <a:p>
            <a:fld id="{49B51B76-C238-4C1A-BE3B-570F835BDC63}" type="slidenum">
              <a:rPr lang="it-IT" smtClean="0"/>
              <a:pPr/>
              <a:t>81</a:t>
            </a:fld>
            <a:endParaRPr lang="it-IT"/>
          </a:p>
        </p:txBody>
      </p:sp>
    </p:spTree>
    <p:extLst>
      <p:ext uri="{BB962C8B-B14F-4D97-AF65-F5344CB8AC3E}">
        <p14:creationId xmlns:p14="http://schemas.microsoft.com/office/powerpoint/2010/main" val="1338831635"/>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LONG TERM CAPITAL MNAGEMENT</a:t>
            </a:r>
            <a:endParaRPr lang="it-IT" sz="2400" dirty="0"/>
          </a:p>
        </p:txBody>
      </p:sp>
      <p:sp>
        <p:nvSpPr>
          <p:cNvPr id="3" name="Segnaposto contenuto 2"/>
          <p:cNvSpPr>
            <a:spLocks noGrp="1"/>
          </p:cNvSpPr>
          <p:nvPr>
            <p:ph idx="1"/>
          </p:nvPr>
        </p:nvSpPr>
        <p:spPr/>
        <p:txBody>
          <a:bodyPr>
            <a:normAutofit fontScale="62500" lnSpcReduction="20000"/>
          </a:bodyPr>
          <a:lstStyle/>
          <a:p>
            <a:r>
              <a:rPr lang="it-IT" dirty="0"/>
              <a:t>Il fondo </a:t>
            </a:r>
            <a:r>
              <a:rPr lang="it-IT" b="1" dirty="0"/>
              <a:t>Long </a:t>
            </a:r>
            <a:r>
              <a:rPr lang="it-IT" b="1" dirty="0" err="1"/>
              <a:t>Term</a:t>
            </a:r>
            <a:r>
              <a:rPr lang="it-IT" b="1" dirty="0"/>
              <a:t> Capital Management</a:t>
            </a:r>
            <a:r>
              <a:rPr lang="it-IT" dirty="0"/>
              <a:t> (</a:t>
            </a:r>
            <a:r>
              <a:rPr lang="it-IT" b="1" dirty="0"/>
              <a:t>LTCM</a:t>
            </a:r>
            <a:r>
              <a:rPr lang="it-IT" dirty="0"/>
              <a:t>) era un </a:t>
            </a:r>
            <a:r>
              <a:rPr lang="it-IT" u="sng" dirty="0">
                <a:hlinkClick r:id="rId2" tooltip="Fondi speculativi"/>
              </a:rPr>
              <a:t>fondo speculativo</a:t>
            </a:r>
            <a:r>
              <a:rPr lang="it-IT" dirty="0"/>
              <a:t> nel cui </a:t>
            </a:r>
            <a:r>
              <a:rPr lang="it-IT" dirty="0" err="1"/>
              <a:t>board</a:t>
            </a:r>
            <a:r>
              <a:rPr lang="it-IT" dirty="0"/>
              <a:t> figuravano grandi protagonisti del mondo </a:t>
            </a:r>
            <a:r>
              <a:rPr lang="it-IT" dirty="0" err="1"/>
              <a:t>economico.Fu</a:t>
            </a:r>
            <a:r>
              <a:rPr lang="it-IT" dirty="0"/>
              <a:t> istituito nel 1994 da </a:t>
            </a:r>
            <a:r>
              <a:rPr lang="it-IT" dirty="0" err="1"/>
              <a:t>Meriwether</a:t>
            </a:r>
            <a:r>
              <a:rPr lang="it-IT" dirty="0"/>
              <a:t> e il suo team proveniente dalla </a:t>
            </a:r>
            <a:r>
              <a:rPr lang="it-IT" u="sng" dirty="0">
                <a:hlinkClick r:id="rId3" tooltip="Salomon Brothers (pagina inesistente)"/>
              </a:rPr>
              <a:t>Salomon </a:t>
            </a:r>
            <a:r>
              <a:rPr lang="it-IT" u="sng" dirty="0" err="1">
                <a:hlinkClick r:id="rId3" tooltip="Salomon Brothers (pagina inesistente)"/>
              </a:rPr>
              <a:t>Brothers</a:t>
            </a:r>
            <a:r>
              <a:rPr lang="it-IT" dirty="0"/>
              <a:t> e si basò sui modelli matematici creati dai </a:t>
            </a:r>
            <a:r>
              <a:rPr lang="it-IT" u="sng" dirty="0">
                <a:hlinkClick r:id="rId4" tooltip="Premio Nobel per l'economia"/>
              </a:rPr>
              <a:t>premi Nobel</a:t>
            </a:r>
            <a:r>
              <a:rPr lang="it-IT" dirty="0"/>
              <a:t> </a:t>
            </a:r>
            <a:r>
              <a:rPr lang="it-IT" u="sng" dirty="0">
                <a:hlinkClick r:id="rId5" tooltip="Robert C. Merton"/>
              </a:rPr>
              <a:t>Robert C. </a:t>
            </a:r>
            <a:r>
              <a:rPr lang="it-IT" u="sng" dirty="0" err="1">
                <a:hlinkClick r:id="rId5" tooltip="Robert C. Merton"/>
              </a:rPr>
              <a:t>Merton</a:t>
            </a:r>
            <a:r>
              <a:rPr lang="it-IT" dirty="0"/>
              <a:t> e </a:t>
            </a:r>
            <a:r>
              <a:rPr lang="it-IT" u="sng" dirty="0" err="1">
                <a:hlinkClick r:id="rId6" tooltip="Myron Scholes"/>
              </a:rPr>
              <a:t>Myron</a:t>
            </a:r>
            <a:r>
              <a:rPr lang="it-IT" u="sng" dirty="0">
                <a:hlinkClick r:id="rId6" tooltip="Myron Scholes"/>
              </a:rPr>
              <a:t> </a:t>
            </a:r>
            <a:r>
              <a:rPr lang="it-IT" u="sng" dirty="0" err="1">
                <a:hlinkClick r:id="rId6" tooltip="Myron Scholes"/>
              </a:rPr>
              <a:t>Scholes</a:t>
            </a:r>
            <a:r>
              <a:rPr lang="it-IT" dirty="0"/>
              <a:t>. Compiva, perlopiù, operazioni di </a:t>
            </a:r>
            <a:r>
              <a:rPr lang="it-IT" u="sng" dirty="0">
                <a:hlinkClick r:id="rId7" tooltip="Arbitraggio"/>
              </a:rPr>
              <a:t>arbitraggio</a:t>
            </a:r>
            <a:r>
              <a:rPr lang="it-IT" dirty="0"/>
              <a:t> economico.</a:t>
            </a:r>
          </a:p>
          <a:p>
            <a:r>
              <a:rPr lang="it-IT" dirty="0"/>
              <a:t>Vi lavorarono anche </a:t>
            </a:r>
            <a:r>
              <a:rPr lang="it-IT" u="sng" dirty="0">
                <a:hlinkClick r:id="rId8" tooltip="Eric Rosenfeld (pagina inesistente)"/>
              </a:rPr>
              <a:t>Eric </a:t>
            </a:r>
            <a:r>
              <a:rPr lang="it-IT" u="sng" dirty="0" err="1">
                <a:hlinkClick r:id="rId8" tooltip="Eric Rosenfeld (pagina inesistente)"/>
              </a:rPr>
              <a:t>Rosenfeld</a:t>
            </a:r>
            <a:r>
              <a:rPr lang="it-IT" dirty="0"/>
              <a:t>, </a:t>
            </a:r>
            <a:r>
              <a:rPr lang="it-IT" u="sng" dirty="0">
                <a:hlinkClick r:id="rId9" tooltip="Greg Hawkins (pagina inesistente)"/>
              </a:rPr>
              <a:t>Greg </a:t>
            </a:r>
            <a:r>
              <a:rPr lang="it-IT" u="sng" dirty="0" err="1">
                <a:hlinkClick r:id="rId9" tooltip="Greg Hawkins (pagina inesistente)"/>
              </a:rPr>
              <a:t>Hawkins</a:t>
            </a:r>
            <a:r>
              <a:rPr lang="it-IT" dirty="0"/>
              <a:t>, </a:t>
            </a:r>
            <a:r>
              <a:rPr lang="it-IT" u="sng" dirty="0">
                <a:hlinkClick r:id="rId10" tooltip="Larry Hilibrand (pagina inesistente)"/>
              </a:rPr>
              <a:t>Larry </a:t>
            </a:r>
            <a:r>
              <a:rPr lang="it-IT" u="sng" dirty="0" err="1">
                <a:hlinkClick r:id="rId10" tooltip="Larry Hilibrand (pagina inesistente)"/>
              </a:rPr>
              <a:t>Hilibrand</a:t>
            </a:r>
            <a:r>
              <a:rPr lang="it-IT" dirty="0"/>
              <a:t>, William </a:t>
            </a:r>
            <a:r>
              <a:rPr lang="it-IT" dirty="0" err="1"/>
              <a:t>Krasker</a:t>
            </a:r>
            <a:r>
              <a:rPr lang="it-IT" dirty="0"/>
              <a:t>, Dick </a:t>
            </a:r>
            <a:r>
              <a:rPr lang="it-IT" dirty="0" err="1"/>
              <a:t>Leahy</a:t>
            </a:r>
            <a:r>
              <a:rPr lang="it-IT" dirty="0"/>
              <a:t>, </a:t>
            </a:r>
            <a:r>
              <a:rPr lang="it-IT" u="sng" dirty="0">
                <a:hlinkClick r:id="rId11" tooltip="Victor Haghani (pagina inesistente)"/>
              </a:rPr>
              <a:t>Victor </a:t>
            </a:r>
            <a:r>
              <a:rPr lang="it-IT" u="sng" dirty="0" err="1">
                <a:hlinkClick r:id="rId11" tooltip="Victor Haghani (pagina inesistente)"/>
              </a:rPr>
              <a:t>Haghani</a:t>
            </a:r>
            <a:r>
              <a:rPr lang="it-IT" dirty="0"/>
              <a:t>, James </a:t>
            </a:r>
            <a:r>
              <a:rPr lang="it-IT" dirty="0" err="1"/>
              <a:t>McEntee</a:t>
            </a:r>
            <a:r>
              <a:rPr lang="it-IT" dirty="0"/>
              <a:t>, Robert </a:t>
            </a:r>
            <a:r>
              <a:rPr lang="it-IT" dirty="0" err="1"/>
              <a:t>Shustak</a:t>
            </a:r>
            <a:r>
              <a:rPr lang="it-IT" dirty="0"/>
              <a:t>, </a:t>
            </a:r>
            <a:r>
              <a:rPr lang="it-IT" u="sng" dirty="0">
                <a:hlinkClick r:id="rId12" tooltip="David W. Mullins Jr. (pagina inesistente)"/>
              </a:rPr>
              <a:t>David W. </a:t>
            </a:r>
            <a:r>
              <a:rPr lang="it-IT" u="sng" dirty="0" err="1">
                <a:hlinkClick r:id="rId12" tooltip="David W. Mullins Jr. (pagina inesistente)"/>
              </a:rPr>
              <a:t>Mullins</a:t>
            </a:r>
            <a:r>
              <a:rPr lang="it-IT" u="sng" dirty="0">
                <a:hlinkClick r:id="rId12" tooltip="David W. Mullins Jr. (pagina inesistente)"/>
              </a:rPr>
              <a:t> Jr.</a:t>
            </a:r>
            <a:r>
              <a:rPr lang="it-IT" dirty="0"/>
              <a:t>.</a:t>
            </a:r>
          </a:p>
          <a:p>
            <a:r>
              <a:rPr lang="it-IT" dirty="0"/>
              <a:t>Possedeva un </a:t>
            </a:r>
            <a:r>
              <a:rPr lang="it-IT" u="sng" dirty="0">
                <a:hlinkClick r:id="rId13" tooltip="Capitale (economia)"/>
              </a:rPr>
              <a:t>capitale</a:t>
            </a:r>
            <a:r>
              <a:rPr lang="it-IT" dirty="0"/>
              <a:t> gestito di 4 miliardi di dollari ma, tramite </a:t>
            </a:r>
            <a:r>
              <a:rPr lang="it-IT" u="sng" dirty="0">
                <a:hlinkClick r:id="rId14" tooltip="Leva finanziaria"/>
              </a:rPr>
              <a:t>leve finanziarie</a:t>
            </a:r>
            <a:r>
              <a:rPr lang="it-IT" dirty="0"/>
              <a:t> molto ampie, operò con esposizioni in alcuni casi sino a 1200 miliardi di dollari. Nei primi anni riuscì a produrre </a:t>
            </a:r>
            <a:r>
              <a:rPr lang="it-IT" u="sng" dirty="0">
                <a:hlinkClick r:id="rId15" tooltip="Rendimento (economia)"/>
              </a:rPr>
              <a:t>rendimenti</a:t>
            </a:r>
            <a:r>
              <a:rPr lang="it-IT" dirty="0"/>
              <a:t> netti annui di circa il 40% .</a:t>
            </a:r>
          </a:p>
          <a:p>
            <a:r>
              <a:rPr lang="it-IT" dirty="0"/>
              <a:t>Numerosi erano i gestori che replicavano le strategie di </a:t>
            </a:r>
            <a:r>
              <a:rPr lang="it-IT" u="sng" dirty="0">
                <a:hlinkClick r:id="rId16" tooltip="Investimento"/>
              </a:rPr>
              <a:t>investimento</a:t>
            </a:r>
            <a:r>
              <a:rPr lang="it-IT" dirty="0"/>
              <a:t> di LTCM, col risultato che alcuni errori commessi dal fondo sono stati effettuati anche da chi utilizzava le medesime strategie. Tutto questo, unitamente alla crisi della </a:t>
            </a:r>
            <a:r>
              <a:rPr lang="it-IT" u="sng" dirty="0">
                <a:hlinkClick r:id="rId17" tooltip="Russia"/>
              </a:rPr>
              <a:t>Russia</a:t>
            </a:r>
            <a:r>
              <a:rPr lang="it-IT" dirty="0"/>
              <a:t> e al grande utilizzo della leva finanziaria da parte di LTCM, ha reso il suo collasso drammatico, richiedendo, nel </a:t>
            </a:r>
            <a:r>
              <a:rPr lang="it-IT" u="sng" dirty="0">
                <a:hlinkClick r:id="rId18" tooltip="1998"/>
              </a:rPr>
              <a:t>1998</a:t>
            </a:r>
            <a:r>
              <a:rPr lang="it-IT" dirty="0"/>
              <a:t>, l'intervento diretto della </a:t>
            </a:r>
            <a:r>
              <a:rPr lang="it-IT" u="sng" dirty="0">
                <a:hlinkClick r:id="rId19" tooltip="Federal Reserve System"/>
              </a:rPr>
              <a:t>Federal </a:t>
            </a:r>
            <a:r>
              <a:rPr lang="it-IT" u="sng" dirty="0" err="1">
                <a:hlinkClick r:id="rId19" tooltip="Federal Reserve System"/>
              </a:rPr>
              <a:t>reserve</a:t>
            </a:r>
            <a:r>
              <a:rPr lang="it-IT" dirty="0"/>
              <a:t> a sostegno, al fine di evitare il peggio.</a:t>
            </a:r>
          </a:p>
          <a:p>
            <a:pPr marL="0" indent="0">
              <a:buNone/>
            </a:pPr>
            <a:endParaRPr lang="it-IT" dirty="0"/>
          </a:p>
        </p:txBody>
      </p:sp>
      <p:sp>
        <p:nvSpPr>
          <p:cNvPr id="4" name="Segnaposto numero diapositiva 3"/>
          <p:cNvSpPr>
            <a:spLocks noGrp="1"/>
          </p:cNvSpPr>
          <p:nvPr>
            <p:ph type="sldNum" sz="quarter" idx="12"/>
          </p:nvPr>
        </p:nvSpPr>
        <p:spPr/>
        <p:txBody>
          <a:bodyPr/>
          <a:lstStyle/>
          <a:p>
            <a:fld id="{49B51B76-C238-4C1A-BE3B-570F835BDC63}" type="slidenum">
              <a:rPr lang="it-IT" smtClean="0"/>
              <a:pPr/>
              <a:t>82</a:t>
            </a:fld>
            <a:endParaRPr lang="it-IT"/>
          </a:p>
        </p:txBody>
      </p:sp>
    </p:spTree>
    <p:extLst>
      <p:ext uri="{BB962C8B-B14F-4D97-AF65-F5344CB8AC3E}">
        <p14:creationId xmlns:p14="http://schemas.microsoft.com/office/powerpoint/2010/main" val="148280812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LONG TERM CAPITAL MNAGEMENT</a:t>
            </a:r>
            <a:endParaRPr lang="it-IT" sz="2400" dirty="0"/>
          </a:p>
        </p:txBody>
      </p:sp>
      <p:sp>
        <p:nvSpPr>
          <p:cNvPr id="3" name="Segnaposto contenuto 2"/>
          <p:cNvSpPr>
            <a:spLocks noGrp="1"/>
          </p:cNvSpPr>
          <p:nvPr>
            <p:ph idx="1"/>
          </p:nvPr>
        </p:nvSpPr>
        <p:spPr/>
        <p:txBody>
          <a:bodyPr>
            <a:normAutofit fontScale="47500" lnSpcReduction="20000"/>
          </a:bodyPr>
          <a:lstStyle/>
          <a:p>
            <a:r>
              <a:rPr lang="it-IT" dirty="0"/>
              <a:t/>
            </a:r>
            <a:br>
              <a:rPr lang="it-IT" dirty="0"/>
            </a:br>
            <a:r>
              <a:rPr lang="it-IT" dirty="0"/>
              <a:t>Il collasso di LTCM nel 1998 doveva essere una lezione di cui i mercati e i policy-</a:t>
            </a:r>
            <a:r>
              <a:rPr lang="it-IT" dirty="0" err="1"/>
              <a:t>makers</a:t>
            </a:r>
            <a:r>
              <a:rPr lang="it-IT" dirty="0"/>
              <a:t> avrebbero dovuto far tesoro; si è invece preferito chiudere gli occhi e tendere la mano ad un sistema finanziario mal regolato che faceva comodo a molti: dispensatore di bonus milionari per chi operava al suo interno e elargitore di credito a basso costo per tutti gli altri agenti economici. </a:t>
            </a:r>
            <a:br>
              <a:rPr lang="it-IT" dirty="0"/>
            </a:br>
            <a:r>
              <a:rPr lang="it-IT" dirty="0"/>
              <a:t>Le cause che portarono LTCM al fallimento sono essenzialmente queste quattro :</a:t>
            </a:r>
            <a:br>
              <a:rPr lang="it-IT" dirty="0"/>
            </a:br>
            <a:endParaRPr lang="it-IT" dirty="0"/>
          </a:p>
          <a:p>
            <a:r>
              <a:rPr lang="it-IT" b="1" dirty="0"/>
              <a:t>Il fondo era troppo dipendente dal debito</a:t>
            </a:r>
            <a:r>
              <a:rPr lang="it-IT" dirty="0"/>
              <a:t>: basti pensare che su 100 $ investiti, solo 4 $ erano di capitale proprio. Questo, se da una parte consentiva di avere ritorni sul capitale notevoli, rendeva  di fatto la società troppo vulnerabile. Perdite relativamente piccole potevano essere fatali per l’esistenza della società stessa, cosa che poi si è puntualmente verificata.</a:t>
            </a:r>
          </a:p>
          <a:p>
            <a:r>
              <a:rPr lang="it-IT" b="1" dirty="0"/>
              <a:t>La segretezza delle operazioni</a:t>
            </a:r>
            <a:r>
              <a:rPr lang="it-IT" dirty="0"/>
              <a:t>: LTCM procedeva all’acquisto del titolo meno liquido e alla vendita di quello più liquido servendosi di broker diversi per evitare che le sue strategie venissero copiate da altri. Questa pratica in periodi di vacche grasse non aveva controindicazioni, ma in periodi di difficoltà e scarsa fiducia i broker richiedevano maggiori garanzie, non potendo giudicare, in mancanza di informazioni, la bontà dell’operazione.</a:t>
            </a:r>
          </a:p>
          <a:p>
            <a:r>
              <a:rPr lang="it-IT" b="1" dirty="0"/>
              <a:t>In una crisi tutto diventa correlato</a:t>
            </a:r>
            <a:r>
              <a:rPr lang="it-IT" dirty="0"/>
              <a:t>: le coppie di </a:t>
            </a:r>
            <a:r>
              <a:rPr lang="it-IT" dirty="0" err="1"/>
              <a:t>asset</a:t>
            </a:r>
            <a:r>
              <a:rPr lang="it-IT" dirty="0"/>
              <a:t> negoziati da LTCM dovevano essere indipendenti tra loro, se non fosse che per il default della Russia si è innescato quel “</a:t>
            </a:r>
            <a:r>
              <a:rPr lang="it-IT" dirty="0" err="1"/>
              <a:t>flight</a:t>
            </a:r>
            <a:r>
              <a:rPr lang="it-IT" dirty="0"/>
              <a:t> to </a:t>
            </a:r>
            <a:r>
              <a:rPr lang="it-IT" dirty="0" err="1"/>
              <a:t>safety</a:t>
            </a:r>
            <a:r>
              <a:rPr lang="it-IT" dirty="0"/>
              <a:t>” (fuga verso la sicurezza) che ha messo nei guai tutte le posizioni del fondo.</a:t>
            </a:r>
          </a:p>
          <a:p>
            <a:r>
              <a:rPr lang="it-IT" b="1" dirty="0"/>
              <a:t>LTCM non seppe comprendere quanto le sue azioni influenzassero il mercato</a:t>
            </a:r>
            <a:r>
              <a:rPr lang="it-IT" dirty="0"/>
              <a:t>: le enormi vendite a cui dovette ricorrere durante la crisi e il successivo verificarsi del cosiddetto “effetto-gregge”(“</a:t>
            </a:r>
            <a:r>
              <a:rPr lang="it-IT" dirty="0" err="1"/>
              <a:t>herding</a:t>
            </a:r>
            <a:r>
              <a:rPr lang="it-IT" dirty="0"/>
              <a:t> </a:t>
            </a:r>
            <a:r>
              <a:rPr lang="it-IT" dirty="0" err="1"/>
              <a:t>effect</a:t>
            </a:r>
            <a:r>
              <a:rPr lang="it-IT" dirty="0"/>
              <a:t>”) portarono a crolli rilevanti su tutti i mercati.</a:t>
            </a:r>
          </a:p>
        </p:txBody>
      </p:sp>
      <p:sp>
        <p:nvSpPr>
          <p:cNvPr id="4" name="Segnaposto numero diapositiva 3"/>
          <p:cNvSpPr>
            <a:spLocks noGrp="1"/>
          </p:cNvSpPr>
          <p:nvPr>
            <p:ph type="sldNum" sz="quarter" idx="12"/>
          </p:nvPr>
        </p:nvSpPr>
        <p:spPr/>
        <p:txBody>
          <a:bodyPr/>
          <a:lstStyle/>
          <a:p>
            <a:fld id="{49B51B76-C238-4C1A-BE3B-570F835BDC63}" type="slidenum">
              <a:rPr lang="it-IT" smtClean="0"/>
              <a:pPr/>
              <a:t>83</a:t>
            </a:fld>
            <a:endParaRPr lang="it-IT"/>
          </a:p>
        </p:txBody>
      </p:sp>
    </p:spTree>
    <p:extLst>
      <p:ext uri="{BB962C8B-B14F-4D97-AF65-F5344CB8AC3E}">
        <p14:creationId xmlns:p14="http://schemas.microsoft.com/office/powerpoint/2010/main" val="2760356566"/>
      </p:ext>
    </p:extLst>
  </p:cSld>
  <p:clrMapOvr>
    <a:masterClrMapping/>
  </p:clrMapOvr>
  <p:timing>
    <p:tnLst>
      <p:par>
        <p:cTn id="1" dur="indefinite" restart="never" nodeType="tmRoot"/>
      </p:par>
    </p:tnLst>
  </p:timing>
</p:sld>
</file>

<file path=ppt/theme/theme1.xml><?xml version="1.0" encoding="utf-8"?>
<a:theme xmlns:a="http://schemas.openxmlformats.org/drawingml/2006/main" name="Studio">
  <a:themeElements>
    <a:clrScheme name="Studio">
      <a:dk1>
        <a:sysClr val="windowText" lastClr="000000"/>
      </a:dk1>
      <a:lt1>
        <a:sysClr val="window" lastClr="FFFFFF"/>
      </a:lt1>
      <a:dk2>
        <a:srgbClr val="535252"/>
      </a:dk2>
      <a:lt2>
        <a:srgbClr val="AAB5C2"/>
      </a:lt2>
      <a:accent1>
        <a:srgbClr val="F7901E"/>
      </a:accent1>
      <a:accent2>
        <a:srgbClr val="FEC60B"/>
      </a:accent2>
      <a:accent3>
        <a:srgbClr val="9FE62F"/>
      </a:accent3>
      <a:accent4>
        <a:srgbClr val="4EA5D1"/>
      </a:accent4>
      <a:accent5>
        <a:srgbClr val="1C4596"/>
      </a:accent5>
      <a:accent6>
        <a:srgbClr val="542D90"/>
      </a:accent6>
      <a:hlink>
        <a:srgbClr val="ED2024"/>
      </a:hlink>
      <a:folHlink>
        <a:srgbClr val="BD912D"/>
      </a:folHlink>
    </a:clrScheme>
    <a:fontScheme name="Studio">
      <a:majorFont>
        <a:latin typeface="Corbel"/>
        <a:ea typeface=""/>
        <a:cs typeface=""/>
        <a:font script="Jpan" typeface="ＭＳ Ｐゴシック"/>
      </a:majorFont>
      <a:minorFont>
        <a:latin typeface="Corbel"/>
        <a:ea typeface=""/>
        <a:cs typeface=""/>
        <a:font script="Jpan" typeface="ＭＳ Ｐゴシック"/>
      </a:minorFont>
    </a:fontScheme>
    <a:fmtScheme name="Studio">
      <a:fillStyleLst>
        <a:solidFill>
          <a:schemeClr val="phClr"/>
        </a:solidFill>
        <a:gradFill rotWithShape="1">
          <a:gsLst>
            <a:gs pos="38000">
              <a:schemeClr val="phClr">
                <a:tint val="100000"/>
                <a:satMod val="100000"/>
              </a:schemeClr>
            </a:gs>
            <a:gs pos="100000">
              <a:schemeClr val="phClr">
                <a:tint val="100000"/>
                <a:shade val="50000"/>
                <a:hueMod val="100000"/>
                <a:satMod val="100000"/>
                <a:lumMod val="100000"/>
              </a:schemeClr>
            </a:gs>
          </a:gsLst>
          <a:lin ang="5400000" scaled="1"/>
        </a:gradFill>
        <a:gradFill rotWithShape="1">
          <a:gsLst>
            <a:gs pos="0">
              <a:schemeClr val="phClr">
                <a:tint val="100000"/>
                <a:shade val="100000"/>
                <a:satMod val="100000"/>
              </a:schemeClr>
            </a:gs>
            <a:gs pos="60000">
              <a:schemeClr val="phClr">
                <a:tint val="100000"/>
                <a:shade val="60000"/>
                <a:alpha val="100000"/>
                <a:satMod val="100000"/>
                <a:lumMod val="100000"/>
              </a:schemeClr>
            </a:gs>
            <a:gs pos="100000">
              <a:schemeClr val="phClr">
                <a:shade val="20000"/>
                <a:satMod val="100000"/>
                <a:lumMod val="100000"/>
              </a:schemeClr>
            </a:gs>
          </a:gsLst>
          <a:lin ang="5400000" scaled="0"/>
        </a:gradFill>
      </a:fillStyleLst>
      <a:lnStyleLst>
        <a:ln w="28575" cap="flat" cmpd="sng" algn="ctr">
          <a:solidFill>
            <a:schemeClr val="phClr">
              <a:shade val="95000"/>
              <a:satMod val="105000"/>
            </a:schemeClr>
          </a:solidFill>
          <a:prstDash val="solid"/>
        </a:ln>
        <a:ln w="47625" cap="flat" cmpd="sng" algn="ctr">
          <a:solidFill>
            <a:schemeClr val="phClr"/>
          </a:solidFill>
          <a:prstDash val="solid"/>
        </a:ln>
        <a:ln w="47625" cap="flat" cmpd="sng" algn="ctr">
          <a:solidFill>
            <a:schemeClr val="phClr"/>
          </a:solidFill>
          <a:prstDash val="solid"/>
        </a:ln>
      </a:lnStyleLst>
      <a:effectStyleLst>
        <a:effectStyle>
          <a:effectLst/>
        </a:effectStyle>
        <a:effectStyle>
          <a:effectLst>
            <a:reflection blurRad="101600" stA="26000" endPos="20000" dist="12700" dir="5400000" sy="-100000" rotWithShape="0"/>
          </a:effectLst>
        </a:effectStyle>
        <a:effectStyle>
          <a:effectLst>
            <a:outerShdw blurRad="444500" dist="317500" dir="5400000" sx="90000" sy="-25000" rotWithShape="0">
              <a:srgbClr val="000000">
                <a:alpha val="35000"/>
              </a:srgbClr>
            </a:outerShdw>
          </a:effectLst>
          <a:scene3d>
            <a:camera prst="orthographicFront">
              <a:rot lat="0" lon="0" rev="0"/>
            </a:camera>
            <a:lightRig rig="chilly" dir="t"/>
          </a:scene3d>
          <a:sp3d contourW="12700" prstMaterial="softEdge">
            <a:bevelT w="63500" h="25400"/>
            <a:contourClr>
              <a:schemeClr val="lt1"/>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30000">
              <a:schemeClr val="phClr">
                <a:tint val="10000"/>
                <a:alpha val="80000"/>
                <a:satMod val="300000"/>
              </a:schemeClr>
            </a:gs>
            <a:gs pos="100000">
              <a:schemeClr val="phClr">
                <a:tint val="80000"/>
                <a:shade val="100000"/>
                <a:alpha val="100000"/>
                <a:satMod val="200000"/>
              </a:schemeClr>
            </a:gs>
          </a:gsLst>
          <a:lin ang="5400000" scaled="1"/>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Studio.thmx</Template>
  <TotalTime>1775</TotalTime>
  <Words>7805</Words>
  <Application>Microsoft Office PowerPoint</Application>
  <PresentationFormat>Presentazione su schermo (4:3)</PresentationFormat>
  <Paragraphs>516</Paragraphs>
  <Slides>83</Slides>
  <Notes>1</Notes>
  <HiddenSlides>0</HiddenSlides>
  <MMClips>0</MMClips>
  <ScaleCrop>false</ScaleCrop>
  <HeadingPairs>
    <vt:vector size="6" baseType="variant">
      <vt:variant>
        <vt:lpstr>Tema</vt:lpstr>
      </vt:variant>
      <vt:variant>
        <vt:i4>1</vt:i4>
      </vt:variant>
      <vt:variant>
        <vt:lpstr>Server OLE incorporati</vt:lpstr>
      </vt:variant>
      <vt:variant>
        <vt:i4>1</vt:i4>
      </vt:variant>
      <vt:variant>
        <vt:lpstr>Titoli diapositive</vt:lpstr>
      </vt:variant>
      <vt:variant>
        <vt:i4>83</vt:i4>
      </vt:variant>
    </vt:vector>
  </HeadingPairs>
  <TitlesOfParts>
    <vt:vector size="85" baseType="lpstr">
      <vt:lpstr>Studio</vt:lpstr>
      <vt:lpstr>Equation</vt:lpstr>
      <vt:lpstr> I DERIVATI FINANZIARI</vt:lpstr>
      <vt:lpstr>MERCATI FINANZIARI E INCERTEZZA </vt:lpstr>
      <vt:lpstr>MERCATI FINANZIARI E INCERTEZZA </vt:lpstr>
      <vt:lpstr>MERCATI FINANZIARI E INCERTEZZA </vt:lpstr>
      <vt:lpstr>MERCATI FINANZIARI E INCERTEZZA </vt:lpstr>
      <vt:lpstr>MERCATI FINANZIARI E INCERTEZZA </vt:lpstr>
      <vt:lpstr>MERCATI FINANZIARI E INCERTEZZA </vt:lpstr>
      <vt:lpstr>i derivati</vt:lpstr>
      <vt:lpstr>i derivati</vt:lpstr>
      <vt:lpstr>i derivati</vt:lpstr>
      <vt:lpstr>i derivati</vt:lpstr>
      <vt:lpstr>i derivati</vt:lpstr>
      <vt:lpstr>i derivati</vt:lpstr>
      <vt:lpstr>i derivati</vt:lpstr>
      <vt:lpstr>i derivati</vt:lpstr>
      <vt:lpstr>i derivati</vt:lpstr>
      <vt:lpstr>i derivati</vt:lpstr>
      <vt:lpstr>i derivati</vt:lpstr>
      <vt:lpstr>CRISI FINANZIARIA 2008 E RUOLO DEI DERIVATI</vt:lpstr>
      <vt:lpstr>CRISI FINANZIARIA 2008 E RUOLO DEI DERIVATI</vt:lpstr>
      <vt:lpstr>CRISI FINANZIARIA 2008 E RUOLO DEI DERIVATI</vt:lpstr>
      <vt:lpstr>CRISI FINANZIARIA 2008 E RUOLO DEI DERIVATI</vt:lpstr>
      <vt:lpstr>CRISI FINANZIARIA 2008 E RUOLO DEI DERIVATI</vt:lpstr>
      <vt:lpstr>CRISI FINANZIARIA 2008 E RUOLO DEI DERIVATI</vt:lpstr>
      <vt:lpstr>CRISI FINANZIARIA 2008 E RUOLO DEI DERIVATI</vt:lpstr>
      <vt:lpstr>CRISI FINANZIARIA 2008 E RUOLO DEI DERIVATI</vt:lpstr>
      <vt:lpstr>CRISI FINANZIARIA 2008 E RUOLO DEI DERIVATI</vt:lpstr>
      <vt:lpstr>CRISI FINANZIARIA 2008 E RUOLO DEI DERIVATI</vt:lpstr>
      <vt:lpstr>CRISI FINANZIARIA 2008 E RUOLO DEI DERIVATI</vt:lpstr>
      <vt:lpstr>Hedge Funds</vt:lpstr>
      <vt:lpstr>Hedge Funds</vt:lpstr>
      <vt:lpstr>Hedge Funds</vt:lpstr>
      <vt:lpstr>Hedge Funds</vt:lpstr>
      <vt:lpstr>Hedge Funds</vt:lpstr>
      <vt:lpstr>Presentazione standard di PowerPoint</vt:lpstr>
      <vt:lpstr>Presentazione standard di PowerPoint</vt:lpstr>
      <vt:lpstr>Presentazione standard di PowerPoint</vt:lpstr>
      <vt:lpstr>Presentazione standard di PowerPoint</vt:lpstr>
      <vt:lpstr>banche mondiali e derivati</vt:lpstr>
      <vt:lpstr>banche mondiali e derivati</vt:lpstr>
      <vt:lpstr>qualche cenno storico sui derivati</vt:lpstr>
      <vt:lpstr>qualche cenno storico sui derivati</vt:lpstr>
      <vt:lpstr>qualche cenno storico sui derivati</vt:lpstr>
      <vt:lpstr>qualche cenno storico sui derivati</vt:lpstr>
      <vt:lpstr>qualche cenno storico sui derivati</vt:lpstr>
      <vt:lpstr>qualche cenno storico sui derivati </vt:lpstr>
      <vt:lpstr>qualche cenno storico sui derivati</vt:lpstr>
      <vt:lpstr>qualche cenno storico sui derivati</vt:lpstr>
      <vt:lpstr>qualche cenno storico sui derivati</vt:lpstr>
      <vt:lpstr>I contratti SWAP</vt:lpstr>
      <vt:lpstr>swap</vt:lpstr>
      <vt:lpstr>Presentazione standard di PowerPoint</vt:lpstr>
      <vt:lpstr>swap</vt:lpstr>
      <vt:lpstr>swap</vt:lpstr>
      <vt:lpstr>Esempio di IRS</vt:lpstr>
      <vt:lpstr>Esempio di IRS</vt:lpstr>
      <vt:lpstr>Esempio di IRS</vt:lpstr>
      <vt:lpstr>Esempio di IRS</vt:lpstr>
      <vt:lpstr>IRS</vt:lpstr>
      <vt:lpstr>Presentazione standard di PowerPoint</vt:lpstr>
      <vt:lpstr>OPZIONI</vt:lpstr>
      <vt:lpstr>OPZIONI</vt:lpstr>
      <vt:lpstr>Credit Default Swaps</vt:lpstr>
      <vt:lpstr>Credit Default Swaps</vt:lpstr>
      <vt:lpstr>Credit Default Swaps</vt:lpstr>
      <vt:lpstr>Credit Default Swaps</vt:lpstr>
      <vt:lpstr>Credit Default Swaps</vt:lpstr>
      <vt:lpstr>Credit Default Swaps</vt:lpstr>
      <vt:lpstr>Credit Default Swaps</vt:lpstr>
      <vt:lpstr>Credit Default Swaps</vt:lpstr>
      <vt:lpstr>Naked CDS</vt:lpstr>
      <vt:lpstr>Naked CDS</vt:lpstr>
      <vt:lpstr>crisi finanziaria e derivati</vt:lpstr>
      <vt:lpstr>crisi finanziaria e derivati</vt:lpstr>
      <vt:lpstr>Il modello della finanza strutturata</vt:lpstr>
      <vt:lpstr>Il modello della finanza strutturata</vt:lpstr>
      <vt:lpstr>The Black  Swan</vt:lpstr>
      <vt:lpstr>The Black  Swan</vt:lpstr>
      <vt:lpstr>The Black  Swan</vt:lpstr>
      <vt:lpstr>The Black  Swan</vt:lpstr>
      <vt:lpstr>LONG TERM CAPITAL MNAGEMENT</vt:lpstr>
      <vt:lpstr>LONG TERM CAPITAL MNAGEMENT</vt:lpstr>
      <vt:lpstr>LONG TERM CAPITAL MNAGEMENT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marani</dc:creator>
  <cp:lastModifiedBy>marani</cp:lastModifiedBy>
  <cp:revision>126</cp:revision>
  <cp:lastPrinted>2013-03-15T10:46:54Z</cp:lastPrinted>
  <dcterms:created xsi:type="dcterms:W3CDTF">2013-03-19T20:30:16Z</dcterms:created>
  <dcterms:modified xsi:type="dcterms:W3CDTF">2013-03-20T10:11:19Z</dcterms:modified>
</cp:coreProperties>
</file>