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5" r:id="rId10"/>
    <p:sldId id="286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4939D9-733F-4141-AF61-D6C961600F17}" type="doc">
      <dgm:prSet loTypeId="urn:microsoft.com/office/officeart/2005/8/layout/vProcess5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F262A024-814C-435A-9B2C-5A944099F2D5}">
      <dgm:prSet phldrT="[Testo]"/>
      <dgm:spPr/>
      <dgm:t>
        <a:bodyPr/>
        <a:lstStyle/>
        <a:p>
          <a:pPr algn="l"/>
          <a:r>
            <a:rPr lang="it-IT" dirty="0" smtClean="0"/>
            <a:t>Determinare bisogni e attese del cliente</a:t>
          </a:r>
          <a:endParaRPr lang="it-IT" dirty="0"/>
        </a:p>
      </dgm:t>
    </dgm:pt>
    <dgm:pt modelId="{C3C2B554-23E9-4521-B8B4-0A0D9180C119}" type="parTrans" cxnId="{008DCC4B-AE8B-4866-B460-984E9DF2BF5B}">
      <dgm:prSet/>
      <dgm:spPr/>
      <dgm:t>
        <a:bodyPr/>
        <a:lstStyle/>
        <a:p>
          <a:endParaRPr lang="it-IT"/>
        </a:p>
      </dgm:t>
    </dgm:pt>
    <dgm:pt modelId="{E7911FE6-646E-40EB-8AFD-14B05DAFDF02}" type="sibTrans" cxnId="{008DCC4B-AE8B-4866-B460-984E9DF2BF5B}">
      <dgm:prSet/>
      <dgm:spPr/>
      <dgm:t>
        <a:bodyPr/>
        <a:lstStyle/>
        <a:p>
          <a:endParaRPr lang="it-IT"/>
        </a:p>
      </dgm:t>
    </dgm:pt>
    <dgm:pt modelId="{70143F4F-7163-4E77-9BA5-020600846C77}">
      <dgm:prSet phldrT="[Testo]"/>
      <dgm:spPr/>
      <dgm:t>
        <a:bodyPr/>
        <a:lstStyle/>
        <a:p>
          <a:pPr algn="r"/>
          <a:r>
            <a:rPr lang="it-IT" dirty="0" smtClean="0"/>
            <a:t>Requisiti</a:t>
          </a:r>
          <a:endParaRPr lang="it-IT" dirty="0"/>
        </a:p>
      </dgm:t>
    </dgm:pt>
    <dgm:pt modelId="{9DAAFD4C-FD4D-4796-B677-60F08AAE12A1}" type="parTrans" cxnId="{9D78EEFD-8537-444C-BF10-A6AF4FE19C81}">
      <dgm:prSet/>
      <dgm:spPr/>
      <dgm:t>
        <a:bodyPr/>
        <a:lstStyle/>
        <a:p>
          <a:endParaRPr lang="it-IT"/>
        </a:p>
      </dgm:t>
    </dgm:pt>
    <dgm:pt modelId="{DA9CA8C1-6789-44B8-8A1C-426F7C2CD914}" type="sibTrans" cxnId="{9D78EEFD-8537-444C-BF10-A6AF4FE19C81}">
      <dgm:prSet/>
      <dgm:spPr/>
      <dgm:t>
        <a:bodyPr/>
        <a:lstStyle/>
        <a:p>
          <a:endParaRPr lang="it-IT"/>
        </a:p>
      </dgm:t>
    </dgm:pt>
    <dgm:pt modelId="{5CC15B49-4190-4FB9-8D30-4ADF06D4286F}">
      <dgm:prSet phldrT="[Testo]"/>
      <dgm:spPr/>
      <dgm:t>
        <a:bodyPr/>
        <a:lstStyle/>
        <a:p>
          <a:r>
            <a:rPr lang="it-IT" dirty="0" smtClean="0"/>
            <a:t>Soddisfazione del Cliente</a:t>
          </a:r>
        </a:p>
      </dgm:t>
    </dgm:pt>
    <dgm:pt modelId="{A9674215-7788-4733-B551-83CFEA81BD15}" type="parTrans" cxnId="{9F52C3B3-7FFC-45E0-82E3-F073AE3542EF}">
      <dgm:prSet/>
      <dgm:spPr/>
      <dgm:t>
        <a:bodyPr/>
        <a:lstStyle/>
        <a:p>
          <a:endParaRPr lang="it-IT"/>
        </a:p>
      </dgm:t>
    </dgm:pt>
    <dgm:pt modelId="{172F39D2-2607-43AF-88FE-6673734BE017}" type="sibTrans" cxnId="{9F52C3B3-7FFC-45E0-82E3-F073AE3542EF}">
      <dgm:prSet/>
      <dgm:spPr/>
      <dgm:t>
        <a:bodyPr/>
        <a:lstStyle/>
        <a:p>
          <a:endParaRPr lang="it-IT"/>
        </a:p>
      </dgm:t>
    </dgm:pt>
    <dgm:pt modelId="{0B7B539A-0B8D-4AD4-B8B5-AB158EDF946A}" type="pres">
      <dgm:prSet presAssocID="{9E4939D9-733F-4141-AF61-D6C961600F17}" presName="outerComposite" presStyleCnt="0">
        <dgm:presLayoutVars>
          <dgm:chMax val="5"/>
          <dgm:dir/>
          <dgm:resizeHandles val="exact"/>
        </dgm:presLayoutVars>
      </dgm:prSet>
      <dgm:spPr/>
    </dgm:pt>
    <dgm:pt modelId="{103A5C29-F865-4999-9A7A-C68AA431F3A2}" type="pres">
      <dgm:prSet presAssocID="{9E4939D9-733F-4141-AF61-D6C961600F17}" presName="dummyMaxCanvas" presStyleCnt="0">
        <dgm:presLayoutVars/>
      </dgm:prSet>
      <dgm:spPr/>
    </dgm:pt>
    <dgm:pt modelId="{C9F4FFA4-F4FA-4376-A88B-5BCD0D27F3F6}" type="pres">
      <dgm:prSet presAssocID="{9E4939D9-733F-4141-AF61-D6C961600F17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E096906-E8A8-4B13-BD8A-2316723D6398}" type="pres">
      <dgm:prSet presAssocID="{9E4939D9-733F-4141-AF61-D6C961600F17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E3CC7FA-F8B8-40D7-ABFA-5BC454EC2A0E}" type="pres">
      <dgm:prSet presAssocID="{9E4939D9-733F-4141-AF61-D6C961600F17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13A226B-DD16-4BC1-B3F5-417413551690}" type="pres">
      <dgm:prSet presAssocID="{9E4939D9-733F-4141-AF61-D6C961600F17}" presName="ThreeConn_1-2" presStyleLbl="fgAccFollowNode1" presStyleIdx="0" presStyleCnt="2">
        <dgm:presLayoutVars>
          <dgm:bulletEnabled val="1"/>
        </dgm:presLayoutVars>
      </dgm:prSet>
      <dgm:spPr/>
    </dgm:pt>
    <dgm:pt modelId="{26204F2B-2F5D-4768-BF9A-B75839044831}" type="pres">
      <dgm:prSet presAssocID="{9E4939D9-733F-4141-AF61-D6C961600F17}" presName="ThreeConn_2-3" presStyleLbl="fgAccFollowNode1" presStyleIdx="1" presStyleCnt="2">
        <dgm:presLayoutVars>
          <dgm:bulletEnabled val="1"/>
        </dgm:presLayoutVars>
      </dgm:prSet>
      <dgm:spPr/>
    </dgm:pt>
    <dgm:pt modelId="{8AD03E63-373E-42CE-A609-B29AC994DD75}" type="pres">
      <dgm:prSet presAssocID="{9E4939D9-733F-4141-AF61-D6C961600F17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A06A53B-90CE-43FB-B915-AA540BB863FC}" type="pres">
      <dgm:prSet presAssocID="{9E4939D9-733F-4141-AF61-D6C961600F17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CAE866F-A445-4DAE-948C-80FCA82786F7}" type="pres">
      <dgm:prSet presAssocID="{9E4939D9-733F-4141-AF61-D6C961600F17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008DCC4B-AE8B-4866-B460-984E9DF2BF5B}" srcId="{9E4939D9-733F-4141-AF61-D6C961600F17}" destId="{F262A024-814C-435A-9B2C-5A944099F2D5}" srcOrd="0" destOrd="0" parTransId="{C3C2B554-23E9-4521-B8B4-0A0D9180C119}" sibTransId="{E7911FE6-646E-40EB-8AFD-14B05DAFDF02}"/>
    <dgm:cxn modelId="{5178313D-D4F2-4F29-A714-F649BCC34F17}" type="presOf" srcId="{5CC15B49-4190-4FB9-8D30-4ADF06D4286F}" destId="{CCAE866F-A445-4DAE-948C-80FCA82786F7}" srcOrd="1" destOrd="0" presId="urn:microsoft.com/office/officeart/2005/8/layout/vProcess5"/>
    <dgm:cxn modelId="{51A270D3-1A61-42D5-8D89-4B628AB50294}" type="presOf" srcId="{F262A024-814C-435A-9B2C-5A944099F2D5}" destId="{8AD03E63-373E-42CE-A609-B29AC994DD75}" srcOrd="1" destOrd="0" presId="urn:microsoft.com/office/officeart/2005/8/layout/vProcess5"/>
    <dgm:cxn modelId="{9D78EEFD-8537-444C-BF10-A6AF4FE19C81}" srcId="{9E4939D9-733F-4141-AF61-D6C961600F17}" destId="{70143F4F-7163-4E77-9BA5-020600846C77}" srcOrd="1" destOrd="0" parTransId="{9DAAFD4C-FD4D-4796-B677-60F08AAE12A1}" sibTransId="{DA9CA8C1-6789-44B8-8A1C-426F7C2CD914}"/>
    <dgm:cxn modelId="{1A6ADD10-D13D-45C3-BA62-DE2B323A7208}" type="presOf" srcId="{F262A024-814C-435A-9B2C-5A944099F2D5}" destId="{C9F4FFA4-F4FA-4376-A88B-5BCD0D27F3F6}" srcOrd="0" destOrd="0" presId="urn:microsoft.com/office/officeart/2005/8/layout/vProcess5"/>
    <dgm:cxn modelId="{DDE7C5B8-E986-4CB6-9227-C27DCA42DCDD}" type="presOf" srcId="{9E4939D9-733F-4141-AF61-D6C961600F17}" destId="{0B7B539A-0B8D-4AD4-B8B5-AB158EDF946A}" srcOrd="0" destOrd="0" presId="urn:microsoft.com/office/officeart/2005/8/layout/vProcess5"/>
    <dgm:cxn modelId="{6284C057-6C52-4607-8ABC-1A6BEE5494B5}" type="presOf" srcId="{E7911FE6-646E-40EB-8AFD-14B05DAFDF02}" destId="{C13A226B-DD16-4BC1-B3F5-417413551690}" srcOrd="0" destOrd="0" presId="urn:microsoft.com/office/officeart/2005/8/layout/vProcess5"/>
    <dgm:cxn modelId="{8189BF98-55D0-436D-B27E-32397BCF7509}" type="presOf" srcId="{70143F4F-7163-4E77-9BA5-020600846C77}" destId="{4E096906-E8A8-4B13-BD8A-2316723D6398}" srcOrd="0" destOrd="0" presId="urn:microsoft.com/office/officeart/2005/8/layout/vProcess5"/>
    <dgm:cxn modelId="{4A9B2631-7FBE-4BB0-AF54-3C64EAA38A35}" type="presOf" srcId="{70143F4F-7163-4E77-9BA5-020600846C77}" destId="{3A06A53B-90CE-43FB-B915-AA540BB863FC}" srcOrd="1" destOrd="0" presId="urn:microsoft.com/office/officeart/2005/8/layout/vProcess5"/>
    <dgm:cxn modelId="{1B32E804-32DA-4D00-A180-2AEE12F9A532}" type="presOf" srcId="{DA9CA8C1-6789-44B8-8A1C-426F7C2CD914}" destId="{26204F2B-2F5D-4768-BF9A-B75839044831}" srcOrd="0" destOrd="0" presId="urn:microsoft.com/office/officeart/2005/8/layout/vProcess5"/>
    <dgm:cxn modelId="{F6747E4B-F8D9-4314-AC5F-D6CA39E97B13}" type="presOf" srcId="{5CC15B49-4190-4FB9-8D30-4ADF06D4286F}" destId="{BE3CC7FA-F8B8-40D7-ABFA-5BC454EC2A0E}" srcOrd="0" destOrd="0" presId="urn:microsoft.com/office/officeart/2005/8/layout/vProcess5"/>
    <dgm:cxn modelId="{9F52C3B3-7FFC-45E0-82E3-F073AE3542EF}" srcId="{9E4939D9-733F-4141-AF61-D6C961600F17}" destId="{5CC15B49-4190-4FB9-8D30-4ADF06D4286F}" srcOrd="2" destOrd="0" parTransId="{A9674215-7788-4733-B551-83CFEA81BD15}" sibTransId="{172F39D2-2607-43AF-88FE-6673734BE017}"/>
    <dgm:cxn modelId="{C274AE5C-27BC-4E1F-982A-90441B646101}" type="presParOf" srcId="{0B7B539A-0B8D-4AD4-B8B5-AB158EDF946A}" destId="{103A5C29-F865-4999-9A7A-C68AA431F3A2}" srcOrd="0" destOrd="0" presId="urn:microsoft.com/office/officeart/2005/8/layout/vProcess5"/>
    <dgm:cxn modelId="{11DC66BB-C051-498C-8303-3133C8704688}" type="presParOf" srcId="{0B7B539A-0B8D-4AD4-B8B5-AB158EDF946A}" destId="{C9F4FFA4-F4FA-4376-A88B-5BCD0D27F3F6}" srcOrd="1" destOrd="0" presId="urn:microsoft.com/office/officeart/2005/8/layout/vProcess5"/>
    <dgm:cxn modelId="{483AE7FF-3F58-4524-840B-F62EF522C1A4}" type="presParOf" srcId="{0B7B539A-0B8D-4AD4-B8B5-AB158EDF946A}" destId="{4E096906-E8A8-4B13-BD8A-2316723D6398}" srcOrd="2" destOrd="0" presId="urn:microsoft.com/office/officeart/2005/8/layout/vProcess5"/>
    <dgm:cxn modelId="{B103CC19-BC12-4248-BA71-B6C7FAD0D8B1}" type="presParOf" srcId="{0B7B539A-0B8D-4AD4-B8B5-AB158EDF946A}" destId="{BE3CC7FA-F8B8-40D7-ABFA-5BC454EC2A0E}" srcOrd="3" destOrd="0" presId="urn:microsoft.com/office/officeart/2005/8/layout/vProcess5"/>
    <dgm:cxn modelId="{617A5722-D32F-4F1B-B02E-E49FE428B8E6}" type="presParOf" srcId="{0B7B539A-0B8D-4AD4-B8B5-AB158EDF946A}" destId="{C13A226B-DD16-4BC1-B3F5-417413551690}" srcOrd="4" destOrd="0" presId="urn:microsoft.com/office/officeart/2005/8/layout/vProcess5"/>
    <dgm:cxn modelId="{E1BA1521-03CF-4BCB-9780-CA254043E5DE}" type="presParOf" srcId="{0B7B539A-0B8D-4AD4-B8B5-AB158EDF946A}" destId="{26204F2B-2F5D-4768-BF9A-B75839044831}" srcOrd="5" destOrd="0" presId="urn:microsoft.com/office/officeart/2005/8/layout/vProcess5"/>
    <dgm:cxn modelId="{DC528686-5808-49EC-A2E8-0460D60A5D1B}" type="presParOf" srcId="{0B7B539A-0B8D-4AD4-B8B5-AB158EDF946A}" destId="{8AD03E63-373E-42CE-A609-B29AC994DD75}" srcOrd="6" destOrd="0" presId="urn:microsoft.com/office/officeart/2005/8/layout/vProcess5"/>
    <dgm:cxn modelId="{3D377BD7-D5D2-4FF2-AC5C-E775F97EA230}" type="presParOf" srcId="{0B7B539A-0B8D-4AD4-B8B5-AB158EDF946A}" destId="{3A06A53B-90CE-43FB-B915-AA540BB863FC}" srcOrd="7" destOrd="0" presId="urn:microsoft.com/office/officeart/2005/8/layout/vProcess5"/>
    <dgm:cxn modelId="{A624F55C-A534-45C1-9433-C525B93BEF75}" type="presParOf" srcId="{0B7B539A-0B8D-4AD4-B8B5-AB158EDF946A}" destId="{CCAE866F-A445-4DAE-948C-80FCA82786F7}" srcOrd="8" destOrd="0" presId="urn:microsoft.com/office/officeart/2005/8/layout/vProcess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07A339-3E8D-4C33-A279-1CA276386C99}" type="doc">
      <dgm:prSet loTypeId="urn:microsoft.com/office/officeart/2005/8/layout/chevron1" loCatId="process" qsTypeId="urn:microsoft.com/office/officeart/2005/8/quickstyle/simple3" qsCatId="simple" csTypeId="urn:microsoft.com/office/officeart/2005/8/colors/accent2_2" csCatId="accent2" phldr="1"/>
      <dgm:spPr/>
    </dgm:pt>
    <dgm:pt modelId="{E3389743-B7E2-49AB-982D-CE96216E7951}">
      <dgm:prSet phldrT="[Testo]"/>
      <dgm:spPr/>
      <dgm:t>
        <a:bodyPr/>
        <a:lstStyle/>
        <a:p>
          <a:r>
            <a:rPr lang="it-IT" dirty="0" smtClean="0"/>
            <a:t>Input</a:t>
          </a:r>
          <a:endParaRPr lang="it-IT" dirty="0"/>
        </a:p>
      </dgm:t>
    </dgm:pt>
    <dgm:pt modelId="{EB02ADE1-82C6-4F8F-A135-4D9728374BFD}" type="parTrans" cxnId="{0355C151-26C8-439A-8347-C566A7227FDB}">
      <dgm:prSet/>
      <dgm:spPr/>
      <dgm:t>
        <a:bodyPr/>
        <a:lstStyle/>
        <a:p>
          <a:endParaRPr lang="it-IT"/>
        </a:p>
      </dgm:t>
    </dgm:pt>
    <dgm:pt modelId="{CFA9C4D3-4AE7-4DDE-B3D6-1FED22B251EB}" type="sibTrans" cxnId="{0355C151-26C8-439A-8347-C566A7227FDB}">
      <dgm:prSet/>
      <dgm:spPr/>
      <dgm:t>
        <a:bodyPr/>
        <a:lstStyle/>
        <a:p>
          <a:endParaRPr lang="it-IT"/>
        </a:p>
      </dgm:t>
    </dgm:pt>
    <dgm:pt modelId="{4BC3F178-AE3B-4CFE-8E0B-537F8C0DAED9}">
      <dgm:prSet phldrT="[Testo]"/>
      <dgm:spPr/>
      <dgm:t>
        <a:bodyPr/>
        <a:lstStyle/>
        <a:p>
          <a:r>
            <a:rPr lang="it-IT" dirty="0" smtClean="0"/>
            <a:t>Attività</a:t>
          </a:r>
        </a:p>
        <a:p>
          <a:r>
            <a:rPr lang="it-IT" dirty="0" smtClean="0"/>
            <a:t>+</a:t>
          </a:r>
        </a:p>
        <a:p>
          <a:r>
            <a:rPr lang="it-IT" dirty="0" smtClean="0"/>
            <a:t>Risorse</a:t>
          </a:r>
          <a:endParaRPr lang="it-IT" dirty="0"/>
        </a:p>
      </dgm:t>
    </dgm:pt>
    <dgm:pt modelId="{864FE698-838F-4882-9E48-7C4F3EF76026}" type="parTrans" cxnId="{760F58CD-634D-475E-8C37-959CB24E1F1B}">
      <dgm:prSet/>
      <dgm:spPr/>
      <dgm:t>
        <a:bodyPr/>
        <a:lstStyle/>
        <a:p>
          <a:endParaRPr lang="it-IT"/>
        </a:p>
      </dgm:t>
    </dgm:pt>
    <dgm:pt modelId="{91A74FF7-C342-4DF4-8DE3-9DB4C2BF0304}" type="sibTrans" cxnId="{760F58CD-634D-475E-8C37-959CB24E1F1B}">
      <dgm:prSet/>
      <dgm:spPr/>
      <dgm:t>
        <a:bodyPr/>
        <a:lstStyle/>
        <a:p>
          <a:endParaRPr lang="it-IT"/>
        </a:p>
      </dgm:t>
    </dgm:pt>
    <dgm:pt modelId="{5939BA1E-5C5C-445F-8BF0-66486AFE8B98}">
      <dgm:prSet phldrT="[Testo]"/>
      <dgm:spPr/>
      <dgm:t>
        <a:bodyPr/>
        <a:lstStyle/>
        <a:p>
          <a:r>
            <a:rPr lang="it-IT" dirty="0" smtClean="0"/>
            <a:t>Output</a:t>
          </a:r>
          <a:endParaRPr lang="it-IT" dirty="0"/>
        </a:p>
      </dgm:t>
    </dgm:pt>
    <dgm:pt modelId="{0EE8E2DA-DBCC-4297-B2AD-8409E264D8B7}" type="parTrans" cxnId="{EC961B0B-E62A-49D0-889D-8BB135C560E7}">
      <dgm:prSet/>
      <dgm:spPr/>
      <dgm:t>
        <a:bodyPr/>
        <a:lstStyle/>
        <a:p>
          <a:endParaRPr lang="it-IT"/>
        </a:p>
      </dgm:t>
    </dgm:pt>
    <dgm:pt modelId="{FA238A0C-BC57-4E07-9840-2E4B43474CA8}" type="sibTrans" cxnId="{EC961B0B-E62A-49D0-889D-8BB135C560E7}">
      <dgm:prSet/>
      <dgm:spPr/>
      <dgm:t>
        <a:bodyPr/>
        <a:lstStyle/>
        <a:p>
          <a:endParaRPr lang="it-IT"/>
        </a:p>
      </dgm:t>
    </dgm:pt>
    <dgm:pt modelId="{F556D4EA-D6A8-4BA1-9859-2DC552A162A0}" type="pres">
      <dgm:prSet presAssocID="{3D07A339-3E8D-4C33-A279-1CA276386C99}" presName="Name0" presStyleCnt="0">
        <dgm:presLayoutVars>
          <dgm:dir/>
          <dgm:animLvl val="lvl"/>
          <dgm:resizeHandles val="exact"/>
        </dgm:presLayoutVars>
      </dgm:prSet>
      <dgm:spPr/>
    </dgm:pt>
    <dgm:pt modelId="{D0856BB5-30B5-4FF0-87F5-CB34B925B698}" type="pres">
      <dgm:prSet presAssocID="{E3389743-B7E2-49AB-982D-CE96216E7951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B39D321-776E-40B9-AF88-502803B16961}" type="pres">
      <dgm:prSet presAssocID="{CFA9C4D3-4AE7-4DDE-B3D6-1FED22B251EB}" presName="parTxOnlySpace" presStyleCnt="0"/>
      <dgm:spPr/>
    </dgm:pt>
    <dgm:pt modelId="{A868F3AF-FE1F-450C-9453-7B2647F78B67}" type="pres">
      <dgm:prSet presAssocID="{4BC3F178-AE3B-4CFE-8E0B-537F8C0DAED9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17F2EB5-29EB-4122-9EEE-CC4690D6296A}" type="pres">
      <dgm:prSet presAssocID="{91A74FF7-C342-4DF4-8DE3-9DB4C2BF0304}" presName="parTxOnlySpace" presStyleCnt="0"/>
      <dgm:spPr/>
    </dgm:pt>
    <dgm:pt modelId="{0ABCEE06-00B2-4249-AB20-36A1A464A2A2}" type="pres">
      <dgm:prSet presAssocID="{5939BA1E-5C5C-445F-8BF0-66486AFE8B9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39A64A42-570F-4B3E-BB61-F315F5810429}" type="presOf" srcId="{E3389743-B7E2-49AB-982D-CE96216E7951}" destId="{D0856BB5-30B5-4FF0-87F5-CB34B925B698}" srcOrd="0" destOrd="0" presId="urn:microsoft.com/office/officeart/2005/8/layout/chevron1"/>
    <dgm:cxn modelId="{0355C151-26C8-439A-8347-C566A7227FDB}" srcId="{3D07A339-3E8D-4C33-A279-1CA276386C99}" destId="{E3389743-B7E2-49AB-982D-CE96216E7951}" srcOrd="0" destOrd="0" parTransId="{EB02ADE1-82C6-4F8F-A135-4D9728374BFD}" sibTransId="{CFA9C4D3-4AE7-4DDE-B3D6-1FED22B251EB}"/>
    <dgm:cxn modelId="{EC961B0B-E62A-49D0-889D-8BB135C560E7}" srcId="{3D07A339-3E8D-4C33-A279-1CA276386C99}" destId="{5939BA1E-5C5C-445F-8BF0-66486AFE8B98}" srcOrd="2" destOrd="0" parTransId="{0EE8E2DA-DBCC-4297-B2AD-8409E264D8B7}" sibTransId="{FA238A0C-BC57-4E07-9840-2E4B43474CA8}"/>
    <dgm:cxn modelId="{4802E175-1042-49B5-A9BE-B9EC8F6EA0E4}" type="presOf" srcId="{5939BA1E-5C5C-445F-8BF0-66486AFE8B98}" destId="{0ABCEE06-00B2-4249-AB20-36A1A464A2A2}" srcOrd="0" destOrd="0" presId="urn:microsoft.com/office/officeart/2005/8/layout/chevron1"/>
    <dgm:cxn modelId="{760F58CD-634D-475E-8C37-959CB24E1F1B}" srcId="{3D07A339-3E8D-4C33-A279-1CA276386C99}" destId="{4BC3F178-AE3B-4CFE-8E0B-537F8C0DAED9}" srcOrd="1" destOrd="0" parTransId="{864FE698-838F-4882-9E48-7C4F3EF76026}" sibTransId="{91A74FF7-C342-4DF4-8DE3-9DB4C2BF0304}"/>
    <dgm:cxn modelId="{61A7F6C3-0EE1-426B-A3CC-830673B36B80}" type="presOf" srcId="{3D07A339-3E8D-4C33-A279-1CA276386C99}" destId="{F556D4EA-D6A8-4BA1-9859-2DC552A162A0}" srcOrd="0" destOrd="0" presId="urn:microsoft.com/office/officeart/2005/8/layout/chevron1"/>
    <dgm:cxn modelId="{33FB6CF8-A627-4BD9-968C-64AFD5466EC8}" type="presOf" srcId="{4BC3F178-AE3B-4CFE-8E0B-537F8C0DAED9}" destId="{A868F3AF-FE1F-450C-9453-7B2647F78B67}" srcOrd="0" destOrd="0" presId="urn:microsoft.com/office/officeart/2005/8/layout/chevron1"/>
    <dgm:cxn modelId="{092CD572-5874-4EAA-8DCB-72551DFFE36F}" type="presParOf" srcId="{F556D4EA-D6A8-4BA1-9859-2DC552A162A0}" destId="{D0856BB5-30B5-4FF0-87F5-CB34B925B698}" srcOrd="0" destOrd="0" presId="urn:microsoft.com/office/officeart/2005/8/layout/chevron1"/>
    <dgm:cxn modelId="{B9CDDEBB-F07D-44E7-ACDA-444EA7E82904}" type="presParOf" srcId="{F556D4EA-D6A8-4BA1-9859-2DC552A162A0}" destId="{2B39D321-776E-40B9-AF88-502803B16961}" srcOrd="1" destOrd="0" presId="urn:microsoft.com/office/officeart/2005/8/layout/chevron1"/>
    <dgm:cxn modelId="{7E5C0316-9816-4207-8949-CC4039C0F801}" type="presParOf" srcId="{F556D4EA-D6A8-4BA1-9859-2DC552A162A0}" destId="{A868F3AF-FE1F-450C-9453-7B2647F78B67}" srcOrd="2" destOrd="0" presId="urn:microsoft.com/office/officeart/2005/8/layout/chevron1"/>
    <dgm:cxn modelId="{25C96A13-94FC-4845-B4AD-C8E14F1A217F}" type="presParOf" srcId="{F556D4EA-D6A8-4BA1-9859-2DC552A162A0}" destId="{417F2EB5-29EB-4122-9EEE-CC4690D6296A}" srcOrd="3" destOrd="0" presId="urn:microsoft.com/office/officeart/2005/8/layout/chevron1"/>
    <dgm:cxn modelId="{B10DFE6E-87FD-456A-8CE7-EF36E989D823}" type="presParOf" srcId="{F556D4EA-D6A8-4BA1-9859-2DC552A162A0}" destId="{0ABCEE06-00B2-4249-AB20-36A1A464A2A2}" srcOrd="4" destOrd="0" presId="urn:microsoft.com/office/officeart/2005/8/layout/chevron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055F8-1D02-4417-9241-55C834FD9970}" type="datetimeFigureOut">
              <a:rPr lang="it-IT" smtClean="0"/>
              <a:pPr/>
              <a:t>09/12/2013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UNI EN ISO 9001:2008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Cronistoria della ISO 9001</a:t>
            </a:r>
            <a:br>
              <a:rPr lang="it-IT" b="1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1959</a:t>
            </a:r>
            <a:r>
              <a:rPr lang="it-IT" dirty="0" smtClean="0"/>
              <a:t>: MIL-Q-9858 (USA): prima norma di sistema qualità</a:t>
            </a:r>
          </a:p>
          <a:p>
            <a:r>
              <a:rPr lang="it-IT" dirty="0" smtClean="0"/>
              <a:t>1969</a:t>
            </a:r>
            <a:r>
              <a:rPr lang="it-IT" dirty="0" smtClean="0"/>
              <a:t>: Norme degli alleati AQAP: principio della prevenzione</a:t>
            </a:r>
          </a:p>
          <a:p>
            <a:r>
              <a:rPr lang="it-IT" dirty="0" smtClean="0"/>
              <a:t>1979</a:t>
            </a:r>
            <a:r>
              <a:rPr lang="it-IT" dirty="0" smtClean="0"/>
              <a:t>: BS 5750: prima norma britannica sui sistemi qualità, da cui deriva la ISO 9001</a:t>
            </a:r>
          </a:p>
          <a:p>
            <a:r>
              <a:rPr lang="it-IT" dirty="0" smtClean="0"/>
              <a:t>1987</a:t>
            </a:r>
            <a:r>
              <a:rPr lang="it-IT" dirty="0" smtClean="0"/>
              <a:t>: ISO 29001 (e nuova BS 5750 = ISO 9001)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Evoluzione della norma</a:t>
            </a:r>
            <a:br>
              <a:rPr lang="it-IT" b="1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it-IT" dirty="0" smtClean="0"/>
              <a:t>1°) edizione</a:t>
            </a:r>
            <a:r>
              <a:rPr lang="it-IT" dirty="0" smtClean="0"/>
              <a:t>: 1987</a:t>
            </a:r>
          </a:p>
          <a:p>
            <a:pPr algn="just">
              <a:buNone/>
            </a:pPr>
            <a:r>
              <a:rPr lang="it-IT" dirty="0" smtClean="0"/>
              <a:t>2°) edizione</a:t>
            </a:r>
            <a:r>
              <a:rPr lang="it-IT" dirty="0" smtClean="0"/>
              <a:t>: </a:t>
            </a:r>
            <a:r>
              <a:rPr lang="it-IT" dirty="0" smtClean="0"/>
              <a:t>1994</a:t>
            </a:r>
            <a:endParaRPr lang="it-IT" dirty="0" smtClean="0"/>
          </a:p>
          <a:p>
            <a:pPr algn="just">
              <a:buNone/>
            </a:pPr>
            <a:r>
              <a:rPr lang="it-IT" dirty="0" smtClean="0"/>
              <a:t>3°) edizione</a:t>
            </a:r>
            <a:r>
              <a:rPr lang="it-IT" dirty="0" smtClean="0"/>
              <a:t>: 2000 (riduce il numero di norme in un progetto di armonizzazione </a:t>
            </a:r>
            <a:r>
              <a:rPr lang="it-IT" dirty="0" err="1" smtClean="0"/>
              <a:t>denomibato</a:t>
            </a:r>
            <a:r>
              <a:rPr lang="it-IT" dirty="0" smtClean="0"/>
              <a:t> Vision 2000)</a:t>
            </a:r>
          </a:p>
          <a:p>
            <a:pPr algn="just">
              <a:buNone/>
            </a:pPr>
            <a:r>
              <a:rPr lang="it-IT" dirty="0" smtClean="0"/>
              <a:t>4°) edizione</a:t>
            </a:r>
            <a:r>
              <a:rPr lang="it-IT" dirty="0" smtClean="0"/>
              <a:t>: 2008 (“</a:t>
            </a:r>
            <a:r>
              <a:rPr lang="it-IT" dirty="0" err="1" smtClean="0"/>
              <a:t>amendment</a:t>
            </a:r>
            <a:r>
              <a:rPr lang="it-IT" dirty="0" smtClean="0"/>
              <a:t>” della versione del 2000)</a:t>
            </a:r>
          </a:p>
          <a:p>
            <a:pPr algn="just"/>
            <a:endParaRPr lang="it-IT" dirty="0" smtClean="0"/>
          </a:p>
          <a:p>
            <a:pPr algn="just">
              <a:buFont typeface="Wingdings" pitchFamily="2" charset="2"/>
              <a:buChar char="ü"/>
            </a:pPr>
            <a:r>
              <a:rPr lang="it-IT" i="1" dirty="0" smtClean="0">
                <a:solidFill>
                  <a:srgbClr val="FF0000"/>
                </a:solidFill>
              </a:rPr>
              <a:t>Edizione italiana pubblicata il 26 Novembre 2008</a:t>
            </a:r>
            <a:endParaRPr lang="it-IT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Cosa si </a:t>
            </a:r>
            <a:r>
              <a:rPr lang="it-IT" dirty="0" smtClean="0"/>
              <a:t>intende </a:t>
            </a:r>
            <a:r>
              <a:rPr lang="it-IT" dirty="0" smtClean="0"/>
              <a:t>per Qualità</a:t>
            </a:r>
            <a:r>
              <a:rPr lang="it-IT" dirty="0" smtClean="0"/>
              <a:t>?</a:t>
            </a:r>
            <a:br>
              <a:rPr lang="it-IT" dirty="0" smtClean="0"/>
            </a:br>
            <a:r>
              <a:rPr lang="it-IT" b="1" i="1" dirty="0" smtClean="0"/>
              <a:t>Terminologia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b="1" i="1" dirty="0" smtClean="0">
                <a:solidFill>
                  <a:srgbClr val="FF0000"/>
                </a:solidFill>
              </a:rPr>
              <a:t>Qualità</a:t>
            </a:r>
          </a:p>
          <a:p>
            <a:pPr algn="just">
              <a:buNone/>
            </a:pPr>
            <a:r>
              <a:rPr lang="it-IT" i="1" dirty="0" smtClean="0"/>
              <a:t>Grado </a:t>
            </a:r>
            <a:r>
              <a:rPr lang="it-IT" i="1" dirty="0" smtClean="0"/>
              <a:t>in cui un insieme di caratteristiche </a:t>
            </a:r>
            <a:r>
              <a:rPr lang="it-IT" i="1" dirty="0" smtClean="0"/>
              <a:t> intrinseche </a:t>
            </a:r>
            <a:r>
              <a:rPr lang="it-IT" i="1" dirty="0" smtClean="0"/>
              <a:t>soddisfa i </a:t>
            </a:r>
            <a:r>
              <a:rPr lang="it-IT" i="1" dirty="0" smtClean="0"/>
              <a:t>requisiti</a:t>
            </a:r>
          </a:p>
          <a:p>
            <a:pPr>
              <a:buNone/>
            </a:pPr>
            <a:endParaRPr lang="it-IT" i="1" dirty="0" smtClean="0"/>
          </a:p>
          <a:p>
            <a:pPr>
              <a:buNone/>
            </a:pPr>
            <a:r>
              <a:rPr lang="it-IT" sz="2000" dirty="0" smtClean="0"/>
              <a:t>Nota 1: il termine “qualità” può essere utilizzato con aggettivi quali scarsa, buona o </a:t>
            </a:r>
            <a:r>
              <a:rPr lang="it-IT" sz="2000" dirty="0" smtClean="0"/>
              <a:t>eccellente</a:t>
            </a:r>
          </a:p>
          <a:p>
            <a:pPr>
              <a:buNone/>
            </a:pPr>
            <a:endParaRPr lang="it-IT" sz="2000" dirty="0" smtClean="0"/>
          </a:p>
          <a:p>
            <a:pPr>
              <a:buNone/>
            </a:pPr>
            <a:r>
              <a:rPr lang="it-IT" sz="2000" dirty="0" smtClean="0"/>
              <a:t>Nota 2: l’aggettivo “intrinseco” come contrario di assegnato significa che è presente in qualcosa, specialmente come caratteristica permanente</a:t>
            </a:r>
            <a:endParaRPr lang="it-IT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i="1" dirty="0" smtClean="0"/>
              <a:t>Terminologia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b="1" i="1" dirty="0" smtClean="0">
                <a:solidFill>
                  <a:srgbClr val="FF0000"/>
                </a:solidFill>
              </a:rPr>
              <a:t>Requisito</a:t>
            </a:r>
            <a:endParaRPr lang="it-IT" b="1" i="1" dirty="0" smtClean="0"/>
          </a:p>
          <a:p>
            <a:pPr>
              <a:buNone/>
            </a:pPr>
            <a:r>
              <a:rPr lang="it-IT" i="1" dirty="0" smtClean="0"/>
              <a:t>Esigenza o aspettativa che può essere espressa, generalmente implicita o </a:t>
            </a:r>
            <a:r>
              <a:rPr lang="it-IT" i="1" dirty="0" smtClean="0"/>
              <a:t>cogente</a:t>
            </a:r>
          </a:p>
          <a:p>
            <a:pPr>
              <a:buNone/>
            </a:pPr>
            <a:endParaRPr lang="it-IT" i="1" dirty="0" smtClean="0"/>
          </a:p>
          <a:p>
            <a:pPr algn="ctr">
              <a:buNone/>
            </a:pPr>
            <a:r>
              <a:rPr lang="it-IT" sz="2800" dirty="0" smtClean="0"/>
              <a:t>-Cogenti/legislativi</a:t>
            </a:r>
          </a:p>
          <a:p>
            <a:pPr algn="ctr">
              <a:buNone/>
            </a:pPr>
            <a:r>
              <a:rPr lang="it-IT" sz="2800" dirty="0" smtClean="0"/>
              <a:t>-Normativi</a:t>
            </a:r>
          </a:p>
          <a:p>
            <a:pPr algn="ctr">
              <a:buNone/>
            </a:pPr>
            <a:r>
              <a:rPr lang="it-IT" sz="2800" dirty="0" smtClean="0"/>
              <a:t>-Autodefiniti</a:t>
            </a:r>
          </a:p>
          <a:p>
            <a:pPr algn="ctr">
              <a:buNone/>
            </a:pPr>
            <a:r>
              <a:rPr lang="it-IT" sz="2800" dirty="0" smtClean="0"/>
              <a:t>-Contrattuali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i="1" dirty="0" smtClean="0"/>
              <a:t>Terminologia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b="1" i="1" dirty="0" smtClean="0">
                <a:solidFill>
                  <a:srgbClr val="FF0000"/>
                </a:solidFill>
              </a:rPr>
              <a:t>Sistema di Gestione per la </a:t>
            </a:r>
            <a:r>
              <a:rPr lang="it-IT" b="1" i="1" dirty="0" smtClean="0">
                <a:solidFill>
                  <a:srgbClr val="FF0000"/>
                </a:solidFill>
              </a:rPr>
              <a:t>Qualità</a:t>
            </a:r>
          </a:p>
          <a:p>
            <a:pPr>
              <a:buNone/>
            </a:pPr>
            <a:endParaRPr lang="it-IT" b="1" i="1" dirty="0" smtClean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it-IT" i="1" dirty="0" smtClean="0">
                <a:solidFill>
                  <a:srgbClr val="FF0000"/>
                </a:solidFill>
              </a:rPr>
              <a:t>Sistema</a:t>
            </a:r>
            <a:r>
              <a:rPr lang="it-IT" dirty="0" smtClean="0"/>
              <a:t> (insieme di elementi tra loro correlati) </a:t>
            </a:r>
            <a:r>
              <a:rPr lang="it-IT" i="1" dirty="0" smtClean="0">
                <a:solidFill>
                  <a:srgbClr val="FF0000"/>
                </a:solidFill>
              </a:rPr>
              <a:t>di Gestione</a:t>
            </a:r>
            <a:r>
              <a:rPr lang="it-IT" i="1" dirty="0" smtClean="0"/>
              <a:t> </a:t>
            </a:r>
            <a:r>
              <a:rPr lang="it-IT" dirty="0" smtClean="0"/>
              <a:t>(stabilire politica ed obiettivi e per conseguire tali obiettivi) per guidare e tenere sotto controllo una Organizzazione con riferimento alla </a:t>
            </a:r>
            <a:r>
              <a:rPr lang="it-IT" i="1" dirty="0" smtClean="0">
                <a:solidFill>
                  <a:srgbClr val="FF0000"/>
                </a:solidFill>
              </a:rPr>
              <a:t>Qualità</a:t>
            </a:r>
            <a:endParaRPr lang="it-IT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i="1" dirty="0" smtClean="0"/>
              <a:t>Terminologia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it-IT" b="1" i="1" dirty="0" smtClean="0">
                <a:solidFill>
                  <a:srgbClr val="FF0000"/>
                </a:solidFill>
              </a:rPr>
              <a:t>Politica per la qualità </a:t>
            </a:r>
            <a:endParaRPr lang="it-IT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b="1" i="1" dirty="0" smtClean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it-IT" dirty="0" smtClean="0"/>
              <a:t>Orientamenti ed indirizzi generali di un’Organizzazione, relativi alla qualità, espressi in modo formale dall’alta direzione </a:t>
            </a:r>
            <a:endParaRPr lang="it-IT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i="1" dirty="0" smtClean="0"/>
              <a:t>Terminologia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b="1" i="1" dirty="0" smtClean="0">
                <a:solidFill>
                  <a:srgbClr val="FF0000"/>
                </a:solidFill>
              </a:rPr>
              <a:t>Rintracciabilità </a:t>
            </a:r>
          </a:p>
          <a:p>
            <a:pPr>
              <a:buNone/>
            </a:pPr>
            <a:endParaRPr lang="it-IT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i="1" dirty="0" smtClean="0"/>
              <a:t>“Capacità di risalire alla storia, all’applicazione o all’ubicazione di ciò che si sta considerando</a:t>
            </a:r>
            <a:r>
              <a:rPr lang="it-IT" i="1" dirty="0" smtClean="0"/>
              <a:t>”</a:t>
            </a:r>
          </a:p>
          <a:p>
            <a:pPr>
              <a:buNone/>
            </a:pPr>
            <a:endParaRPr lang="it-IT" i="1" dirty="0" smtClean="0"/>
          </a:p>
          <a:p>
            <a:pPr>
              <a:buNone/>
            </a:pPr>
            <a:endParaRPr lang="it-IT" i="1" dirty="0" smtClean="0"/>
          </a:p>
          <a:p>
            <a:pPr>
              <a:buNone/>
            </a:pPr>
            <a:r>
              <a:rPr lang="it-IT" sz="1800" dirty="0" smtClean="0"/>
              <a:t>Parlando di un prodotto la rintracciabilità </a:t>
            </a:r>
            <a:r>
              <a:rPr lang="it-IT" sz="1800" dirty="0" err="1" smtClean="0"/>
              <a:t>puo’</a:t>
            </a:r>
            <a:r>
              <a:rPr lang="it-IT" sz="1800" dirty="0" smtClean="0"/>
              <a:t> riferirsi: all’origine di materiali e di componenti; alla storia della sua realizzazione; alla distribuzione dopo la consegna</a:t>
            </a:r>
            <a:r>
              <a:rPr lang="it-IT" sz="1800" dirty="0" smtClean="0"/>
              <a:t>.</a:t>
            </a:r>
            <a:endParaRPr lang="it-IT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i="1" dirty="0" smtClean="0"/>
              <a:t>Terminologia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b="1" i="1" dirty="0" smtClean="0">
                <a:solidFill>
                  <a:srgbClr val="FF0000"/>
                </a:solidFill>
              </a:rPr>
              <a:t>Validazione</a:t>
            </a:r>
          </a:p>
          <a:p>
            <a:pPr>
              <a:buNone/>
            </a:pPr>
            <a:r>
              <a:rPr lang="it-IT" i="1" dirty="0" smtClean="0"/>
              <a:t>Attività che permette di verificare preventivamente la “conformità all’utilizzo” di un prodotto o di un processo. E’ altresì una prova documentata che un determinato processo è in grado di fornire costantemente un risultato conforme alle specifiche</a:t>
            </a: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i="1" dirty="0" smtClean="0"/>
              <a:t>Terminologia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b="1" i="1" dirty="0" smtClean="0">
                <a:solidFill>
                  <a:srgbClr val="FF0000"/>
                </a:solidFill>
              </a:rPr>
              <a:t>Verifica</a:t>
            </a:r>
          </a:p>
          <a:p>
            <a:pPr>
              <a:buNone/>
            </a:pPr>
            <a:endParaRPr lang="it-IT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i="1" dirty="0" smtClean="0"/>
              <a:t>Attività che controlla che gli </a:t>
            </a:r>
            <a:r>
              <a:rPr lang="it-IT" b="1" i="1" dirty="0" smtClean="0"/>
              <a:t>output</a:t>
            </a:r>
            <a:r>
              <a:rPr lang="it-IT" i="1" dirty="0" smtClean="0"/>
              <a:t> di un processo/prodotto siano compatibili con gli </a:t>
            </a:r>
            <a:r>
              <a:rPr lang="it-IT" b="1" i="1" dirty="0" smtClean="0"/>
              <a:t>input</a:t>
            </a:r>
            <a:r>
              <a:rPr lang="it-IT" i="1" dirty="0" smtClean="0"/>
              <a:t> della progettazione </a:t>
            </a:r>
            <a:endParaRPr lang="it-IT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Panoramica Normativa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endParaRPr lang="it-IT" sz="2200" dirty="0" smtClean="0"/>
          </a:p>
          <a:p>
            <a:pPr algn="just">
              <a:buFont typeface="Wingdings" pitchFamily="2" charset="2"/>
              <a:buChar char="Ø"/>
            </a:pPr>
            <a:endParaRPr lang="it-IT" sz="2200" dirty="0" smtClean="0"/>
          </a:p>
          <a:p>
            <a:pPr algn="just">
              <a:buFont typeface="Wingdings" pitchFamily="2" charset="2"/>
              <a:buChar char="Ø"/>
            </a:pPr>
            <a:r>
              <a:rPr lang="it-IT" sz="2200" dirty="0" smtClean="0"/>
              <a:t>ISO </a:t>
            </a:r>
            <a:r>
              <a:rPr lang="it-IT" sz="2200" dirty="0" smtClean="0"/>
              <a:t>9000:2005: Sistemi di Gestione della </a:t>
            </a:r>
            <a:r>
              <a:rPr lang="it-IT" sz="2200" dirty="0" smtClean="0"/>
              <a:t>Qualità - FONDAMENTI </a:t>
            </a:r>
            <a:r>
              <a:rPr lang="it-IT" sz="2200" dirty="0" smtClean="0"/>
              <a:t>E </a:t>
            </a:r>
            <a:r>
              <a:rPr lang="it-IT" sz="2200" dirty="0" smtClean="0"/>
              <a:t>		VOCABOLARIO</a:t>
            </a:r>
          </a:p>
          <a:p>
            <a:pPr algn="just">
              <a:buFont typeface="Wingdings" pitchFamily="2" charset="2"/>
              <a:buChar char="Ø"/>
            </a:pPr>
            <a:endParaRPr lang="it-IT" sz="2200" dirty="0" smtClean="0"/>
          </a:p>
          <a:p>
            <a:pPr algn="just">
              <a:buFont typeface="Wingdings" pitchFamily="2" charset="2"/>
              <a:buChar char="Ø"/>
            </a:pPr>
            <a:r>
              <a:rPr lang="it-IT" sz="2200" dirty="0" smtClean="0"/>
              <a:t>ISO 9001:2008: </a:t>
            </a:r>
            <a:r>
              <a:rPr lang="it-IT" sz="2200" dirty="0" smtClean="0"/>
              <a:t>Sistemi di Gestione della Qualità </a:t>
            </a:r>
            <a:r>
              <a:rPr lang="it-IT" sz="2200" dirty="0" smtClean="0"/>
              <a:t>– Requisiti</a:t>
            </a:r>
          </a:p>
          <a:p>
            <a:pPr algn="just">
              <a:buFont typeface="Wingdings" pitchFamily="2" charset="2"/>
              <a:buChar char="Ø"/>
            </a:pPr>
            <a:endParaRPr lang="it-IT" sz="2200" dirty="0" smtClean="0"/>
          </a:p>
          <a:p>
            <a:pPr algn="just">
              <a:buFont typeface="Wingdings" pitchFamily="2" charset="2"/>
              <a:buChar char="Ø"/>
            </a:pPr>
            <a:r>
              <a:rPr lang="it-IT" sz="2200" dirty="0" smtClean="0"/>
              <a:t>ISO 19011:2012: </a:t>
            </a:r>
            <a:r>
              <a:rPr lang="it-IT" sz="2200" dirty="0" err="1" smtClean="0"/>
              <a:t>Linee-guida</a:t>
            </a:r>
            <a:r>
              <a:rPr lang="it-IT" sz="2200" dirty="0" smtClean="0"/>
              <a:t> per </a:t>
            </a:r>
            <a:r>
              <a:rPr lang="it-IT" sz="2200" dirty="0" smtClean="0"/>
              <a:t>valutare sistemi di </a:t>
            </a:r>
            <a:r>
              <a:rPr lang="it-IT" sz="2200" dirty="0" smtClean="0"/>
              <a:t>gestione</a:t>
            </a:r>
          </a:p>
          <a:p>
            <a:pPr algn="just">
              <a:buFont typeface="Wingdings" pitchFamily="2" charset="2"/>
              <a:buChar char="Ø"/>
            </a:pPr>
            <a:endParaRPr lang="it-IT" sz="2200" dirty="0" smtClean="0"/>
          </a:p>
          <a:p>
            <a:pPr algn="just">
              <a:buFont typeface="Wingdings" pitchFamily="2" charset="2"/>
              <a:buChar char="Ø"/>
            </a:pPr>
            <a:r>
              <a:rPr lang="it-IT" sz="2200" dirty="0" smtClean="0"/>
              <a:t>ISO 9004:2009: </a:t>
            </a:r>
            <a:r>
              <a:rPr lang="it-IT" sz="2400" dirty="0" smtClean="0"/>
              <a:t>Gestire </a:t>
            </a:r>
            <a:r>
              <a:rPr lang="it-IT" sz="2400" dirty="0" smtClean="0"/>
              <a:t>il successo sostenibile di </a:t>
            </a:r>
            <a:r>
              <a:rPr lang="it-IT" sz="2400" dirty="0" smtClean="0"/>
              <a:t>	un'organizzazione - </a:t>
            </a:r>
            <a:r>
              <a:rPr lang="it-IT" sz="2200" dirty="0" smtClean="0"/>
              <a:t>Approccio </a:t>
            </a:r>
            <a:r>
              <a:rPr lang="it-IT" sz="2200" dirty="0" smtClean="0"/>
              <a:t>di gestione della qualità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200" b="1" i="1" dirty="0" smtClean="0"/>
              <a:t>La norma ISO 9001-2008 si basa sugli 8 principi di gestione della qualità espressi nella norma ISO 9004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b="1" i="1" dirty="0" smtClean="0"/>
              <a:t>Organizzazione </a:t>
            </a:r>
            <a:r>
              <a:rPr lang="it-IT" b="1" i="1" dirty="0" smtClean="0"/>
              <a:t>orientata al cliente</a:t>
            </a:r>
          </a:p>
          <a:p>
            <a:pPr marL="514350" indent="-514350">
              <a:buFont typeface="+mj-lt"/>
              <a:buAutoNum type="arabicPeriod"/>
            </a:pPr>
            <a:r>
              <a:rPr lang="it-IT" b="1" i="1" dirty="0" smtClean="0"/>
              <a:t>Leadership</a:t>
            </a:r>
            <a:endParaRPr lang="it-IT" b="1" i="1" dirty="0" smtClean="0"/>
          </a:p>
          <a:p>
            <a:pPr marL="514350" indent="-514350">
              <a:buFont typeface="+mj-lt"/>
              <a:buAutoNum type="arabicPeriod"/>
            </a:pPr>
            <a:r>
              <a:rPr lang="it-IT" b="1" i="1" dirty="0" smtClean="0"/>
              <a:t>Coinvolgimento </a:t>
            </a:r>
            <a:r>
              <a:rPr lang="it-IT" b="1" i="1" dirty="0" smtClean="0"/>
              <a:t>delle persone</a:t>
            </a:r>
          </a:p>
          <a:p>
            <a:pPr marL="514350" indent="-514350">
              <a:buFont typeface="+mj-lt"/>
              <a:buAutoNum type="arabicPeriod"/>
            </a:pPr>
            <a:r>
              <a:rPr lang="it-IT" b="1" i="1" dirty="0" smtClean="0"/>
              <a:t>Approccio </a:t>
            </a:r>
            <a:r>
              <a:rPr lang="it-IT" b="1" i="1" dirty="0" smtClean="0"/>
              <a:t>per processi</a:t>
            </a:r>
          </a:p>
          <a:p>
            <a:pPr marL="514350" indent="-514350">
              <a:buFont typeface="+mj-lt"/>
              <a:buAutoNum type="arabicPeriod"/>
            </a:pPr>
            <a:r>
              <a:rPr lang="it-IT" b="1" i="1" dirty="0" smtClean="0"/>
              <a:t>Approccio </a:t>
            </a:r>
            <a:r>
              <a:rPr lang="it-IT" b="1" i="1" dirty="0" smtClean="0"/>
              <a:t>sistematico alla gestione aziendale</a:t>
            </a:r>
          </a:p>
          <a:p>
            <a:pPr marL="514350" indent="-514350">
              <a:buFont typeface="+mj-lt"/>
              <a:buAutoNum type="arabicPeriod"/>
            </a:pPr>
            <a:r>
              <a:rPr lang="it-IT" b="1" i="1" dirty="0" smtClean="0"/>
              <a:t>Miglioramento </a:t>
            </a:r>
            <a:r>
              <a:rPr lang="it-IT" b="1" i="1" dirty="0" smtClean="0"/>
              <a:t>continuo</a:t>
            </a:r>
          </a:p>
          <a:p>
            <a:pPr marL="514350" indent="-514350">
              <a:buFont typeface="+mj-lt"/>
              <a:buAutoNum type="arabicPeriod"/>
            </a:pPr>
            <a:r>
              <a:rPr lang="it-IT" b="1" i="1" dirty="0" smtClean="0"/>
              <a:t>Approccio </a:t>
            </a:r>
            <a:r>
              <a:rPr lang="it-IT" b="1" i="1" dirty="0" smtClean="0"/>
              <a:t>alle decisioni basato sui fatti</a:t>
            </a:r>
          </a:p>
          <a:p>
            <a:pPr marL="514350" indent="-514350">
              <a:buFont typeface="+mj-lt"/>
              <a:buAutoNum type="arabicPeriod"/>
            </a:pPr>
            <a:r>
              <a:rPr lang="it-IT" b="1" i="1" dirty="0" smtClean="0"/>
              <a:t>Relazioni </a:t>
            </a:r>
            <a:r>
              <a:rPr lang="it-IT" b="1" i="1" dirty="0" smtClean="0"/>
              <a:t>di reciproco beneficio col fornitore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28596" y="273050"/>
            <a:ext cx="3036917" cy="1162050"/>
          </a:xfrm>
        </p:spPr>
        <p:txBody>
          <a:bodyPr>
            <a:noAutofit/>
          </a:bodyPr>
          <a:lstStyle/>
          <a:p>
            <a:r>
              <a:rPr lang="it-IT" sz="3200" b="1" dirty="0" smtClean="0"/>
              <a:t>Organizzazione orientata al cliente</a:t>
            </a:r>
            <a:endParaRPr lang="it-IT" sz="3200" dirty="0"/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</p:nvPr>
        </p:nvGraphicFramePr>
        <p:xfrm>
          <a:off x="3575050" y="273050"/>
          <a:ext cx="5111750" cy="5853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egnaposto testo 4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it-IT" sz="2400" dirty="0" smtClean="0"/>
          </a:p>
          <a:p>
            <a:r>
              <a:rPr lang="it-IT" sz="2400" dirty="0" smtClean="0"/>
              <a:t>L’Organizzazione dipende </a:t>
            </a:r>
            <a:r>
              <a:rPr lang="it-IT" sz="2400" dirty="0" smtClean="0"/>
              <a:t>dai loro clienti, </a:t>
            </a:r>
            <a:r>
              <a:rPr lang="it-IT" sz="2400" dirty="0" smtClean="0"/>
              <a:t>deve </a:t>
            </a:r>
            <a:r>
              <a:rPr lang="it-IT" sz="2400" dirty="0" smtClean="0"/>
              <a:t>conoscere i bisogni presenti e futuri e </a:t>
            </a:r>
            <a:r>
              <a:rPr lang="it-IT" sz="2400" dirty="0" smtClean="0"/>
              <a:t>deve </a:t>
            </a:r>
            <a:r>
              <a:rPr lang="it-IT" sz="2400" dirty="0" smtClean="0"/>
              <a:t>soddisfare le loro necessità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Leadership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it-IT" dirty="0" smtClean="0"/>
              <a:t>Leader è colui che stabilisce e sostiene l’unità di intenti e di direzioni di tutta l’organizzazione verso l’obiettivo. </a:t>
            </a:r>
          </a:p>
          <a:p>
            <a:pPr algn="just">
              <a:buNone/>
            </a:pPr>
            <a:r>
              <a:rPr lang="it-IT" dirty="0" smtClean="0"/>
              <a:t>Compito del leader è creare un clima organizzativo nel quale le persone sono interamente coinvolte</a:t>
            </a:r>
          </a:p>
          <a:p>
            <a:pPr algn="just">
              <a:buNone/>
            </a:pPr>
            <a:r>
              <a:rPr lang="it-IT" dirty="0" smtClean="0"/>
              <a:t>Il vertice della direzione è chiamato ad interiorizzare un modello di leadership che non sia basato sul comando e sul controllo gerarchico, ma promuova e sviluppi la partecipazione, l’assunzione di responsabilità, l’impegno e la crescita professionale.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Coinvolgimento delle persone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endParaRPr lang="it-IT" dirty="0" smtClean="0"/>
          </a:p>
          <a:p>
            <a:pPr>
              <a:buFont typeface="Wingdings" pitchFamily="2" charset="2"/>
              <a:buChar char="v"/>
            </a:pPr>
            <a:r>
              <a:rPr lang="it-IT" dirty="0" smtClean="0"/>
              <a:t>Le </a:t>
            </a:r>
            <a:r>
              <a:rPr lang="it-IT" dirty="0" smtClean="0"/>
              <a:t>persone sono l’essenza di </a:t>
            </a:r>
            <a:r>
              <a:rPr lang="it-IT" dirty="0" smtClean="0"/>
              <a:t>un’organizzazione</a:t>
            </a:r>
          </a:p>
          <a:p>
            <a:pPr>
              <a:buFont typeface="Wingdings" pitchFamily="2" charset="2"/>
              <a:buChar char="v"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Font typeface="Wingdings" pitchFamily="2" charset="2"/>
              <a:buChar char="v"/>
            </a:pPr>
            <a:r>
              <a:rPr lang="it-IT" dirty="0" smtClean="0"/>
              <a:t>Il </a:t>
            </a:r>
            <a:r>
              <a:rPr lang="it-IT" dirty="0" smtClean="0"/>
              <a:t>loro pieno coinvolgimento permette di utilizzare le loro abilità a beneficio dell’organizzazione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Approccio per processi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it-IT" i="1" dirty="0" smtClean="0"/>
          </a:p>
          <a:p>
            <a:pPr algn="just">
              <a:buNone/>
            </a:pPr>
            <a:endParaRPr lang="it-IT" i="1" dirty="0" smtClean="0"/>
          </a:p>
          <a:p>
            <a:pPr algn="just">
              <a:buNone/>
            </a:pPr>
            <a:r>
              <a:rPr lang="it-IT" i="1" dirty="0" smtClean="0"/>
              <a:t>I </a:t>
            </a:r>
            <a:r>
              <a:rPr lang="it-IT" i="1" dirty="0" smtClean="0"/>
              <a:t>risultati sono conseguiti in modo più efficiente quando le risorse e le attività sono gestite come processi</a:t>
            </a:r>
            <a:endParaRPr lang="it-IT" i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Approccio sistematico alla gestione aziendale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it-IT" dirty="0" smtClean="0"/>
          </a:p>
          <a:p>
            <a:pPr algn="just">
              <a:buNone/>
            </a:pPr>
            <a:endParaRPr lang="it-IT" dirty="0" smtClean="0"/>
          </a:p>
          <a:p>
            <a:pPr algn="just">
              <a:buNone/>
            </a:pPr>
            <a:r>
              <a:rPr lang="it-IT" dirty="0" smtClean="0"/>
              <a:t>Per </a:t>
            </a:r>
            <a:r>
              <a:rPr lang="it-IT" dirty="0" smtClean="0"/>
              <a:t>migliorare l’efficacia e l’efficienza di una organizzazione occorre identificare, conoscere e gestire il sistema di processi correlati per un dato obiettivo che la costituisce</a:t>
            </a:r>
            <a:endParaRPr lang="it-IT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Miglioramento continuo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 algn="just">
              <a:buNone/>
            </a:pPr>
            <a:r>
              <a:rPr lang="it-IT" dirty="0" smtClean="0"/>
              <a:t>Il </a:t>
            </a:r>
            <a:r>
              <a:rPr lang="it-IT" dirty="0" smtClean="0"/>
              <a:t>miglioramento continuo è un obiettivo permanente dell’organizzazione</a:t>
            </a:r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Approccio alle decisioni basato sui fatti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 algn="just">
              <a:buNone/>
            </a:pPr>
            <a:r>
              <a:rPr lang="it-IT" dirty="0" smtClean="0"/>
              <a:t>Le </a:t>
            </a:r>
            <a:r>
              <a:rPr lang="it-IT" dirty="0" smtClean="0"/>
              <a:t>decisioni efficaci sono basate su analisi di dati e di </a:t>
            </a:r>
            <a:r>
              <a:rPr lang="it-IT" dirty="0" smtClean="0"/>
              <a:t>informazioni</a:t>
            </a:r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Relazioni di reciproco vantaggio con i fornitori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it-IT" dirty="0" smtClean="0"/>
          </a:p>
          <a:p>
            <a:pPr algn="just">
              <a:buNone/>
            </a:pPr>
            <a:endParaRPr lang="it-IT" dirty="0" smtClean="0"/>
          </a:p>
          <a:p>
            <a:pPr algn="just">
              <a:buNone/>
            </a:pPr>
            <a:r>
              <a:rPr lang="it-IT" dirty="0" smtClean="0"/>
              <a:t>Relazioni </a:t>
            </a:r>
            <a:r>
              <a:rPr lang="it-IT" dirty="0" smtClean="0"/>
              <a:t>di reciproco vantaggio tra l’organizzazione e i suoi fornitori aumentano le capacità di entrambi di creare valore</a:t>
            </a:r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6000" b="1" dirty="0" smtClean="0">
                <a:solidFill>
                  <a:srgbClr val="FF0000"/>
                </a:solidFill>
              </a:rPr>
              <a:t>HACCP</a:t>
            </a:r>
            <a:r>
              <a:rPr lang="it-IT" sz="6000" b="1" dirty="0" smtClean="0"/>
              <a:t> e ISO 9001:2008</a:t>
            </a:r>
            <a:r>
              <a:rPr lang="it-IT" b="1" dirty="0" smtClean="0"/>
              <a:t/>
            </a:r>
            <a:br>
              <a:rPr lang="it-IT" b="1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it-IT" sz="2500" dirty="0" smtClean="0"/>
              <a:t>Analisi </a:t>
            </a:r>
            <a:r>
              <a:rPr lang="it-IT" sz="2500" dirty="0" smtClean="0"/>
              <a:t>dei pericoli associati ad ogni fase del processo (cfr. ISO 9001: 7.3, 7.5, 8.5</a:t>
            </a:r>
            <a:r>
              <a:rPr lang="it-IT" sz="2500" dirty="0" smtClean="0"/>
              <a:t>)</a:t>
            </a:r>
          </a:p>
          <a:p>
            <a:pPr algn="just">
              <a:buNone/>
            </a:pPr>
            <a:endParaRPr lang="it-IT" sz="2500" dirty="0" smtClean="0"/>
          </a:p>
          <a:p>
            <a:pPr algn="just">
              <a:buFont typeface="Wingdings" pitchFamily="2" charset="2"/>
              <a:buChar char="q"/>
            </a:pPr>
            <a:r>
              <a:rPr lang="it-IT" sz="2500" dirty="0" smtClean="0"/>
              <a:t>Determinazione </a:t>
            </a:r>
            <a:r>
              <a:rPr lang="it-IT" sz="2500" dirty="0" smtClean="0"/>
              <a:t>dei punti critici di controllo (cfr. ISO 9001:7.1, 8.2.3, 8.2.4</a:t>
            </a:r>
            <a:r>
              <a:rPr lang="it-IT" sz="2500" dirty="0" smtClean="0"/>
              <a:t>)</a:t>
            </a:r>
          </a:p>
          <a:p>
            <a:pPr algn="just">
              <a:buFont typeface="Wingdings" pitchFamily="2" charset="2"/>
              <a:buChar char="q"/>
            </a:pPr>
            <a:endParaRPr lang="it-IT" sz="2500" dirty="0" smtClean="0"/>
          </a:p>
          <a:p>
            <a:pPr algn="just">
              <a:buFont typeface="Wingdings" pitchFamily="2" charset="2"/>
              <a:buChar char="q"/>
            </a:pPr>
            <a:r>
              <a:rPr lang="it-IT" sz="2500" dirty="0" smtClean="0"/>
              <a:t>Determinazione </a:t>
            </a:r>
            <a:r>
              <a:rPr lang="it-IT" sz="2500" dirty="0" smtClean="0"/>
              <a:t>dei limiti critici (cfr. ISO 9001:7.1, 8.3</a:t>
            </a:r>
            <a:r>
              <a:rPr lang="it-IT" sz="2500" dirty="0" smtClean="0"/>
              <a:t>)</a:t>
            </a:r>
          </a:p>
          <a:p>
            <a:pPr algn="just">
              <a:buNone/>
            </a:pPr>
            <a:endParaRPr lang="it-IT" sz="2500" dirty="0" smtClean="0"/>
          </a:p>
          <a:p>
            <a:pPr algn="just">
              <a:buFont typeface="Wingdings" pitchFamily="2" charset="2"/>
              <a:buChar char="q"/>
            </a:pPr>
            <a:r>
              <a:rPr lang="it-IT" sz="2500" dirty="0" smtClean="0"/>
              <a:t>Determinazione </a:t>
            </a:r>
            <a:r>
              <a:rPr lang="it-IT" sz="2500" dirty="0" smtClean="0"/>
              <a:t>del sistema di monitoraggio (ISO 9001:7.1, 8.2.3, 8.2.4)</a:t>
            </a:r>
          </a:p>
          <a:p>
            <a:pPr algn="just"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FF0000"/>
                </a:solidFill>
              </a:rPr>
              <a:t>HACCP</a:t>
            </a:r>
            <a:r>
              <a:rPr lang="it-IT" b="1" dirty="0" smtClean="0"/>
              <a:t> e ISO 9001:2008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it-IT" sz="2600" dirty="0" smtClean="0"/>
              <a:t>Determinazione delle azioni correttive (cfr. ISO 9001: 8.5.2</a:t>
            </a:r>
            <a:r>
              <a:rPr lang="it-IT" sz="2600" dirty="0" smtClean="0"/>
              <a:t>)</a:t>
            </a:r>
          </a:p>
          <a:p>
            <a:pPr algn="just">
              <a:buFont typeface="Wingdings" pitchFamily="2" charset="2"/>
              <a:buChar char="q"/>
            </a:pPr>
            <a:endParaRPr lang="it-IT" sz="2600" dirty="0" smtClean="0"/>
          </a:p>
          <a:p>
            <a:pPr algn="just">
              <a:buFont typeface="Wingdings" pitchFamily="2" charset="2"/>
              <a:buChar char="q"/>
            </a:pPr>
            <a:r>
              <a:rPr lang="it-IT" sz="2600" dirty="0" smtClean="0"/>
              <a:t>Determinazione </a:t>
            </a:r>
            <a:r>
              <a:rPr lang="it-IT" sz="2600" dirty="0" smtClean="0"/>
              <a:t>delle procedure di verifica (cfr. ISO 9001: 8.2.2</a:t>
            </a:r>
            <a:r>
              <a:rPr lang="it-IT" sz="2600" dirty="0" smtClean="0"/>
              <a:t>)</a:t>
            </a:r>
          </a:p>
          <a:p>
            <a:pPr algn="just">
              <a:buFont typeface="Wingdings" pitchFamily="2" charset="2"/>
              <a:buChar char="q"/>
            </a:pPr>
            <a:endParaRPr lang="it-IT" sz="2600" dirty="0" smtClean="0"/>
          </a:p>
          <a:p>
            <a:pPr algn="just">
              <a:buFont typeface="Wingdings" pitchFamily="2" charset="2"/>
              <a:buChar char="q"/>
            </a:pPr>
            <a:r>
              <a:rPr lang="it-IT" sz="2600" dirty="0" smtClean="0"/>
              <a:t>Determinazione </a:t>
            </a:r>
            <a:r>
              <a:rPr lang="it-IT" sz="2600" dirty="0" smtClean="0"/>
              <a:t>del sistema di gestione della documentazione (cfr. ISO 9001: 4.2)</a:t>
            </a:r>
          </a:p>
          <a:p>
            <a:pPr algn="just"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Scopo della ISO 9001 : 2008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dirty="0" smtClean="0"/>
              <a:t>Norma volontaria applicabile da un’organizzazione </a:t>
            </a:r>
            <a:r>
              <a:rPr lang="it-IT" dirty="0" smtClean="0"/>
              <a:t>per</a:t>
            </a:r>
            <a:r>
              <a:rPr lang="it-IT" dirty="0" smtClean="0"/>
              <a:t>:</a:t>
            </a:r>
          </a:p>
          <a:p>
            <a:pPr algn="just">
              <a:buNone/>
            </a:pPr>
            <a:endParaRPr lang="it-IT" dirty="0" smtClean="0"/>
          </a:p>
          <a:p>
            <a:pPr algn="just">
              <a:buFont typeface="Wingdings" pitchFamily="2" charset="2"/>
              <a:buChar char="Ø"/>
            </a:pPr>
            <a:r>
              <a:rPr lang="it-IT" sz="2400" dirty="0" smtClean="0"/>
              <a:t>dimostrare </a:t>
            </a:r>
            <a:r>
              <a:rPr lang="it-IT" sz="2400" dirty="0" smtClean="0"/>
              <a:t>la sua capacità di fornire con regolarità prodotti che ottemperino ai </a:t>
            </a:r>
            <a:r>
              <a:rPr lang="it-IT" sz="2400" i="1" dirty="0" smtClean="0">
                <a:solidFill>
                  <a:srgbClr val="FF0000"/>
                </a:solidFill>
              </a:rPr>
              <a:t>requisiti dei </a:t>
            </a:r>
            <a:r>
              <a:rPr lang="it-IT" sz="2400" i="1" dirty="0" smtClean="0">
                <a:solidFill>
                  <a:srgbClr val="FF0000"/>
                </a:solidFill>
              </a:rPr>
              <a:t>clienti ed a quelli cogenti applicabili</a:t>
            </a:r>
          </a:p>
          <a:p>
            <a:pPr algn="just">
              <a:buFont typeface="Wingdings" pitchFamily="2" charset="2"/>
              <a:buChar char="Ø"/>
            </a:pPr>
            <a:r>
              <a:rPr lang="it-IT" sz="2400" dirty="0" smtClean="0"/>
              <a:t>accrescere </a:t>
            </a:r>
            <a:r>
              <a:rPr lang="it-IT" sz="2400" dirty="0" smtClean="0"/>
              <a:t>la </a:t>
            </a:r>
            <a:r>
              <a:rPr lang="it-IT" sz="2400" i="1" dirty="0" smtClean="0">
                <a:solidFill>
                  <a:srgbClr val="FF0000"/>
                </a:solidFill>
              </a:rPr>
              <a:t>soddisfazione dei </a:t>
            </a:r>
            <a:r>
              <a:rPr lang="it-IT" sz="2400" i="1" dirty="0" smtClean="0">
                <a:solidFill>
                  <a:srgbClr val="FF0000"/>
                </a:solidFill>
              </a:rPr>
              <a:t>clienti tramite </a:t>
            </a:r>
            <a:r>
              <a:rPr lang="it-IT" sz="2400" i="1" dirty="0" smtClean="0">
                <a:solidFill>
                  <a:srgbClr val="FF0000"/>
                </a:solidFill>
              </a:rPr>
              <a:t>l’applicazione efficace di un sistema qualità</a:t>
            </a:r>
          </a:p>
          <a:p>
            <a:pPr algn="just">
              <a:buFont typeface="Wingdings" pitchFamily="2" charset="2"/>
              <a:buChar char="Ø"/>
            </a:pPr>
            <a:r>
              <a:rPr lang="it-IT" sz="2400" dirty="0" smtClean="0"/>
              <a:t>mirare </a:t>
            </a:r>
            <a:r>
              <a:rPr lang="it-IT" sz="2400" dirty="0" smtClean="0"/>
              <a:t>al </a:t>
            </a:r>
            <a:r>
              <a:rPr lang="it-IT" sz="2400" i="1" dirty="0" smtClean="0">
                <a:solidFill>
                  <a:srgbClr val="FF0000"/>
                </a:solidFill>
              </a:rPr>
              <a:t>miglioramento continuo dei propri processi</a:t>
            </a:r>
            <a:endParaRPr lang="it-IT" sz="2400" i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Panoramica sull’ ISO 9001 : 2008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it-IT" dirty="0" smtClean="0"/>
              <a:t>Si ispira chiaramente ai principi </a:t>
            </a:r>
            <a:r>
              <a:rPr lang="it-IT" dirty="0" err="1" smtClean="0"/>
              <a:t>Plan</a:t>
            </a:r>
            <a:r>
              <a:rPr lang="it-IT" dirty="0" smtClean="0"/>
              <a:t> -Do </a:t>
            </a:r>
            <a:r>
              <a:rPr lang="it-IT" dirty="0" err="1" smtClean="0"/>
              <a:t>-Check</a:t>
            </a:r>
            <a:r>
              <a:rPr lang="it-IT" dirty="0" smtClean="0"/>
              <a:t> </a:t>
            </a:r>
            <a:r>
              <a:rPr lang="it-IT" dirty="0" err="1" smtClean="0"/>
              <a:t>-Act</a:t>
            </a:r>
            <a:r>
              <a:rPr lang="it-IT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it-IT" dirty="0" smtClean="0"/>
              <a:t>I </a:t>
            </a:r>
            <a:r>
              <a:rPr lang="it-IT" dirty="0" smtClean="0"/>
              <a:t>Macroprocessi:</a:t>
            </a:r>
          </a:p>
          <a:p>
            <a:pPr lvl="5">
              <a:buFont typeface="Wingdings" pitchFamily="2" charset="2"/>
              <a:buChar char="Ø"/>
            </a:pPr>
            <a:r>
              <a:rPr lang="it-IT" dirty="0" smtClean="0"/>
              <a:t>Responsabilità </a:t>
            </a:r>
            <a:r>
              <a:rPr lang="it-IT" dirty="0" smtClean="0"/>
              <a:t>della Direzione </a:t>
            </a:r>
            <a:endParaRPr lang="it-IT" dirty="0" smtClean="0"/>
          </a:p>
          <a:p>
            <a:pPr lvl="5">
              <a:buFont typeface="Wingdings" pitchFamily="2" charset="2"/>
              <a:buChar char="Ø"/>
            </a:pPr>
            <a:r>
              <a:rPr lang="it-IT" dirty="0" smtClean="0"/>
              <a:t>Gestione </a:t>
            </a:r>
            <a:r>
              <a:rPr lang="it-IT" dirty="0" smtClean="0"/>
              <a:t>delle risorse</a:t>
            </a:r>
          </a:p>
          <a:p>
            <a:pPr lvl="5">
              <a:buFont typeface="Wingdings" pitchFamily="2" charset="2"/>
              <a:buChar char="Ø"/>
            </a:pPr>
            <a:r>
              <a:rPr lang="it-IT" dirty="0" smtClean="0"/>
              <a:t>Realizzazione </a:t>
            </a:r>
            <a:r>
              <a:rPr lang="it-IT" dirty="0" smtClean="0"/>
              <a:t>del prodotto </a:t>
            </a:r>
          </a:p>
          <a:p>
            <a:pPr lvl="5">
              <a:buFont typeface="Wingdings" pitchFamily="2" charset="2"/>
              <a:buChar char="Ø"/>
            </a:pPr>
            <a:r>
              <a:rPr lang="it-IT" dirty="0" smtClean="0"/>
              <a:t>Misura</a:t>
            </a:r>
            <a:r>
              <a:rPr lang="it-IT" dirty="0" smtClean="0"/>
              <a:t>, analisi &amp; miglioramento</a:t>
            </a:r>
          </a:p>
          <a:p>
            <a:pPr>
              <a:buFont typeface="Wingdings" pitchFamily="2" charset="2"/>
              <a:buChar char="Ø"/>
            </a:pPr>
            <a:r>
              <a:rPr lang="it-IT" dirty="0" smtClean="0"/>
              <a:t>Allineamento </a:t>
            </a:r>
            <a:r>
              <a:rPr lang="it-IT" dirty="0" smtClean="0"/>
              <a:t>con la ISO 14001. Coerenza con BRC, IFS, ISO 22000:2005</a:t>
            </a:r>
          </a:p>
          <a:p>
            <a:pPr>
              <a:buFont typeface="Wingdings" pitchFamily="2" charset="2"/>
              <a:buChar char="Ø"/>
            </a:pPr>
            <a:r>
              <a:rPr lang="it-IT" dirty="0" smtClean="0"/>
              <a:t>Incoraggia </a:t>
            </a:r>
            <a:r>
              <a:rPr lang="it-IT" dirty="0" smtClean="0"/>
              <a:t>l’adozione </a:t>
            </a:r>
            <a:r>
              <a:rPr lang="it-IT" b="1" dirty="0" smtClean="0"/>
              <a:t>dell’approccio per </a:t>
            </a:r>
            <a:r>
              <a:rPr lang="it-IT" b="1" dirty="0" smtClean="0"/>
              <a:t>processi nella </a:t>
            </a:r>
            <a:r>
              <a:rPr lang="it-IT" b="1" dirty="0" smtClean="0"/>
              <a:t>gestione dell’organizzazione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err="1" smtClean="0">
                <a:solidFill>
                  <a:srgbClr val="FF0000"/>
                </a:solidFill>
              </a:rPr>
              <a:t>Plan</a:t>
            </a:r>
            <a:r>
              <a:rPr lang="it-IT" dirty="0" smtClean="0"/>
              <a:t>:stabilire gli obiettivi ed I processi necessari per fornire risultati conformi ai requisiti del cliente ed alle politiche dell’organizzazione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Do</a:t>
            </a:r>
            <a:r>
              <a:rPr lang="it-IT" dirty="0" smtClean="0"/>
              <a:t>:dare attuazione ai processi</a:t>
            </a:r>
          </a:p>
          <a:p>
            <a:r>
              <a:rPr lang="it-IT" dirty="0" err="1" smtClean="0">
                <a:solidFill>
                  <a:srgbClr val="FF0000"/>
                </a:solidFill>
              </a:rPr>
              <a:t>Check</a:t>
            </a:r>
            <a:r>
              <a:rPr lang="it-IT" dirty="0" smtClean="0"/>
              <a:t>:monitorare e misurare I processi ed I prodotti a fronte delle politiche, degli obiettivi e dei requisiti relativi ai prodotti e riportarne I risultati</a:t>
            </a:r>
          </a:p>
          <a:p>
            <a:r>
              <a:rPr lang="it-IT" dirty="0" err="1" smtClean="0">
                <a:solidFill>
                  <a:srgbClr val="FF0000"/>
                </a:solidFill>
              </a:rPr>
              <a:t>Act</a:t>
            </a:r>
            <a:r>
              <a:rPr lang="it-IT" dirty="0" smtClean="0"/>
              <a:t>:adottare azioni per migliorare in modo continuo le prestazioni dei processi</a:t>
            </a:r>
            <a:endParaRPr lang="it-IT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i="1" dirty="0" smtClean="0"/>
              <a:t>Perché affrontare la definizione di approccio per </a:t>
            </a:r>
            <a:r>
              <a:rPr lang="it-IT" i="1" dirty="0" smtClean="0"/>
              <a:t>processi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it-IT" sz="2800" dirty="0" smtClean="0"/>
              <a:t>Per </a:t>
            </a:r>
            <a:r>
              <a:rPr lang="it-IT" sz="2800" dirty="0" smtClean="0"/>
              <a:t>la conformità alla ISO 9001 (4.1): approccio per </a:t>
            </a:r>
            <a:r>
              <a:rPr lang="it-IT" sz="2800" dirty="0" smtClean="0"/>
              <a:t>processi</a:t>
            </a:r>
          </a:p>
          <a:p>
            <a:pPr marL="514350" indent="-514350">
              <a:buNone/>
            </a:pPr>
            <a:endParaRPr lang="it-IT" sz="2800" dirty="0" smtClean="0"/>
          </a:p>
          <a:p>
            <a:pPr>
              <a:buNone/>
            </a:pPr>
            <a:r>
              <a:rPr lang="it-IT" sz="2800" dirty="0" smtClean="0"/>
              <a:t>2. Per ottimizzazione </a:t>
            </a:r>
            <a:r>
              <a:rPr lang="it-IT" sz="2800" dirty="0" smtClean="0"/>
              <a:t>interna:</a:t>
            </a:r>
          </a:p>
          <a:p>
            <a:pPr>
              <a:buNone/>
            </a:pPr>
            <a:endParaRPr lang="it-IT" sz="28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it-IT" sz="2000" dirty="0" smtClean="0"/>
              <a:t>Semplificazione del lavoro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sz="2000" dirty="0" smtClean="0"/>
              <a:t>Riduzione </a:t>
            </a:r>
            <a:r>
              <a:rPr lang="it-IT" sz="2000" dirty="0" smtClean="0"/>
              <a:t>delle registrazioni (</a:t>
            </a:r>
            <a:r>
              <a:rPr lang="it-IT" sz="2000" dirty="0" err="1" smtClean="0"/>
              <a:t>burocrazie</a:t>
            </a:r>
            <a:r>
              <a:rPr lang="it-IT" sz="2000" dirty="0" err="1" smtClean="0"/>
              <a:t>…</a:t>
            </a:r>
            <a:r>
              <a:rPr lang="it-IT" sz="2000" dirty="0" smtClean="0"/>
              <a:t>)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sz="2000" dirty="0" smtClean="0"/>
              <a:t>Riassetto strutture organizzative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sz="2000" dirty="0" smtClean="0"/>
              <a:t>Ridefinizione </a:t>
            </a:r>
            <a:r>
              <a:rPr lang="it-IT" sz="2000" dirty="0" smtClean="0"/>
              <a:t>ruoli e responsabilità</a:t>
            </a:r>
            <a:endParaRPr lang="it-IT" sz="2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Approccio per processi</a:t>
            </a:r>
            <a:endParaRPr lang="it-IT" dirty="0"/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</p:nvPr>
        </p:nvGraphicFramePr>
        <p:xfrm>
          <a:off x="457200" y="1214423"/>
          <a:ext cx="8229600" cy="3357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1000100" y="192880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Processo: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42844" y="4143380"/>
            <a:ext cx="9001156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i="1" dirty="0" smtClean="0"/>
              <a:t>Insieme di attività correlate o interagenti che trasformano elementi in entrata in elementi in </a:t>
            </a:r>
            <a:r>
              <a:rPr lang="it-IT" b="1" i="1" dirty="0" smtClean="0"/>
              <a:t>uscita</a:t>
            </a:r>
          </a:p>
          <a:p>
            <a:endParaRPr lang="it-IT" b="1" i="1" dirty="0" smtClean="0"/>
          </a:p>
          <a:p>
            <a:r>
              <a:rPr lang="it-IT" b="1" i="1" dirty="0" smtClean="0"/>
              <a:t>Nota</a:t>
            </a:r>
            <a:r>
              <a:rPr lang="it-IT" b="1" i="1" dirty="0" smtClean="0"/>
              <a:t>: gli elementi in entrata di un processo provengono </a:t>
            </a:r>
            <a:r>
              <a:rPr lang="it-IT" b="1" i="1" dirty="0" smtClean="0"/>
              <a:t>generalmente </a:t>
            </a:r>
            <a:r>
              <a:rPr lang="it-IT" b="1" i="1" dirty="0" smtClean="0"/>
              <a:t>da elementi in uscita di un altro processo</a:t>
            </a:r>
            <a:endParaRPr lang="it-IT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Panoramica sull’ ISO 9001 : </a:t>
            </a:r>
            <a:r>
              <a:rPr lang="it-IT" b="1" dirty="0" smtClean="0"/>
              <a:t>2008</a:t>
            </a:r>
            <a:br>
              <a:rPr lang="it-IT" b="1" dirty="0" smtClean="0"/>
            </a:br>
            <a:r>
              <a:rPr lang="it-IT" sz="2700" i="1" dirty="0" smtClean="0"/>
              <a:t> Approccio per processi</a:t>
            </a:r>
            <a:endParaRPr lang="it-IT" sz="2700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sz="2400" dirty="0" smtClean="0"/>
              <a:t>L’identificazione e la gestione sistematica dei </a:t>
            </a:r>
            <a:r>
              <a:rPr lang="it-IT" sz="2400" dirty="0" smtClean="0"/>
              <a:t> processi </a:t>
            </a:r>
            <a:r>
              <a:rPr lang="it-IT" sz="2400" dirty="0" smtClean="0"/>
              <a:t>(e le loro interazioni) </a:t>
            </a:r>
            <a:r>
              <a:rPr lang="it-IT" sz="2400" dirty="0" smtClean="0"/>
              <a:t>vengono sintetizzati </a:t>
            </a:r>
            <a:r>
              <a:rPr lang="it-IT" sz="2400" dirty="0" smtClean="0"/>
              <a:t>nell’espressione “approccio per processi</a:t>
            </a:r>
            <a:r>
              <a:rPr lang="it-IT" sz="2400" dirty="0" smtClean="0"/>
              <a:t>”</a:t>
            </a:r>
          </a:p>
          <a:p>
            <a:pPr>
              <a:buNone/>
            </a:pPr>
            <a:endParaRPr lang="it-IT" sz="2400" dirty="0" smtClean="0"/>
          </a:p>
          <a:p>
            <a:pPr>
              <a:buNone/>
            </a:pPr>
            <a:r>
              <a:rPr lang="it-IT" sz="2400" dirty="0" smtClean="0"/>
              <a:t>L’organizzazione può considerarsi come rete di processi collegati in modo più o meno diretto</a:t>
            </a:r>
            <a:r>
              <a:rPr lang="it-IT" sz="2400" dirty="0" smtClean="0"/>
              <a:t>.</a:t>
            </a:r>
          </a:p>
          <a:p>
            <a:pPr>
              <a:buNone/>
            </a:pPr>
            <a:endParaRPr lang="it-IT" sz="2400" dirty="0" smtClean="0"/>
          </a:p>
          <a:p>
            <a:pPr>
              <a:buNone/>
            </a:pPr>
            <a:r>
              <a:rPr lang="it-IT" sz="2400" dirty="0" smtClean="0"/>
              <a:t>Gli elementi in ingresso ed in uscita possono essere tangibili o intangibili (attrezzature, materiali, energia, informazione, risorse finanziarie).</a:t>
            </a:r>
            <a:endParaRPr lang="it-IT" sz="24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ISO 9001:2008 Struttura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t-IT" dirty="0" err="1" smtClean="0"/>
              <a:t>Cap</a:t>
            </a:r>
            <a:r>
              <a:rPr lang="it-IT" dirty="0" smtClean="0"/>
              <a:t> 1: Scopo e campo di applicazione</a:t>
            </a:r>
          </a:p>
          <a:p>
            <a:pPr>
              <a:buFont typeface="Wingdings" pitchFamily="2" charset="2"/>
              <a:buChar char="Ø"/>
            </a:pPr>
            <a:endParaRPr lang="it-IT" dirty="0" smtClean="0"/>
          </a:p>
          <a:p>
            <a:pPr>
              <a:buFont typeface="Wingdings" pitchFamily="2" charset="2"/>
              <a:buChar char="Ø"/>
            </a:pPr>
            <a:endParaRPr lang="it-IT" dirty="0" smtClean="0"/>
          </a:p>
          <a:p>
            <a:pPr>
              <a:buFont typeface="Wingdings" pitchFamily="2" charset="2"/>
              <a:buChar char="Ø"/>
            </a:pPr>
            <a:r>
              <a:rPr lang="it-IT" dirty="0" err="1" smtClean="0"/>
              <a:t>Cap</a:t>
            </a:r>
            <a:r>
              <a:rPr lang="it-IT" dirty="0" smtClean="0"/>
              <a:t> 2: Riferimenti Normativi</a:t>
            </a:r>
          </a:p>
          <a:p>
            <a:pPr>
              <a:buFont typeface="Wingdings" pitchFamily="2" charset="2"/>
              <a:buChar char="Ø"/>
            </a:pPr>
            <a:endParaRPr lang="it-IT" dirty="0" smtClean="0"/>
          </a:p>
          <a:p>
            <a:pPr>
              <a:buFont typeface="Wingdings" pitchFamily="2" charset="2"/>
              <a:buChar char="Ø"/>
            </a:pPr>
            <a:endParaRPr lang="it-IT" dirty="0" smtClean="0"/>
          </a:p>
          <a:p>
            <a:pPr>
              <a:buFont typeface="Wingdings" pitchFamily="2" charset="2"/>
              <a:buChar char="Ø"/>
            </a:pPr>
            <a:r>
              <a:rPr lang="it-IT" dirty="0" err="1" smtClean="0"/>
              <a:t>Cap</a:t>
            </a:r>
            <a:r>
              <a:rPr lang="it-IT" dirty="0" smtClean="0"/>
              <a:t> 3: Termini e Definizione</a:t>
            </a: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ISO 9001:2008 Struttura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000" dirty="0" err="1" smtClean="0"/>
              <a:t>Cap</a:t>
            </a:r>
            <a:r>
              <a:rPr lang="it-IT" sz="2000" dirty="0" smtClean="0"/>
              <a:t> 4: “Sistema </a:t>
            </a:r>
            <a:r>
              <a:rPr lang="it-IT" sz="2000" dirty="0" smtClean="0"/>
              <a:t>di gestione per la qualità": spiega come gestire il </a:t>
            </a:r>
            <a:r>
              <a:rPr lang="it-IT" sz="2000" dirty="0" smtClean="0"/>
              <a:t>sistema qualità </a:t>
            </a:r>
            <a:r>
              <a:rPr lang="it-IT" sz="2000" dirty="0" smtClean="0"/>
              <a:t>tramite i processi, quali sono le responsabilità dei proprietari di processo, cosa devono fare i vertici dell’organizzazione, il cambiamento culturale che implica questo tipo di gestione </a:t>
            </a:r>
            <a:endParaRPr lang="it-IT" sz="2000" dirty="0" smtClean="0"/>
          </a:p>
          <a:p>
            <a:pPr>
              <a:buNone/>
            </a:pPr>
            <a:endParaRPr lang="it-IT" sz="2000" dirty="0" smtClean="0"/>
          </a:p>
          <a:p>
            <a:r>
              <a:rPr lang="it-IT" sz="2000" dirty="0" err="1" smtClean="0"/>
              <a:t>Cap</a:t>
            </a:r>
            <a:r>
              <a:rPr lang="it-IT" sz="2000" dirty="0" smtClean="0"/>
              <a:t> 5: </a:t>
            </a:r>
            <a:r>
              <a:rPr lang="it-IT" sz="1900" dirty="0" smtClean="0"/>
              <a:t>“Responsabilità della Direzione”: spiega come i vertici dell’organizzazione debbano credere profondamente nel progetto di implementazione della qualità e quali devono essere i loro compiti per progettare, implementare e migliorare costantemente un Sistema di </a:t>
            </a:r>
            <a:r>
              <a:rPr lang="it-IT" sz="1900" dirty="0" smtClean="0"/>
              <a:t>Gestione</a:t>
            </a:r>
          </a:p>
          <a:p>
            <a:pPr>
              <a:buNone/>
            </a:pPr>
            <a:endParaRPr lang="it-IT" sz="1900" dirty="0" smtClean="0"/>
          </a:p>
          <a:p>
            <a:r>
              <a:rPr lang="it-IT" sz="1900" dirty="0" err="1" smtClean="0"/>
              <a:t>Cap</a:t>
            </a:r>
            <a:r>
              <a:rPr lang="it-IT" sz="1900" dirty="0" smtClean="0"/>
              <a:t> 6: </a:t>
            </a:r>
            <a:r>
              <a:rPr lang="it-IT" sz="2000" dirty="0" smtClean="0"/>
              <a:t>Gestione delle risorse”: spiega che la Direzione deve mettere a disposizione le risorse (</a:t>
            </a:r>
            <a:r>
              <a:rPr lang="it-IT" sz="2000" dirty="0" err="1" smtClean="0"/>
              <a:t>risorse</a:t>
            </a:r>
            <a:r>
              <a:rPr lang="it-IT" sz="2000" dirty="0" smtClean="0"/>
              <a:t> umane, risorse economiche, strumenti di lavoro, </a:t>
            </a:r>
            <a:r>
              <a:rPr lang="it-IT" sz="2000" dirty="0" smtClean="0"/>
              <a:t>infrastrutture, </a:t>
            </a:r>
            <a:r>
              <a:rPr lang="it-IT" sz="2000" dirty="0" smtClean="0"/>
              <a:t>ecc) necessarie per l’implementazione della </a:t>
            </a:r>
            <a:r>
              <a:rPr lang="it-IT" sz="2000" dirty="0" smtClean="0"/>
              <a:t>qualità</a:t>
            </a:r>
            <a:endParaRPr lang="it-IT" sz="19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ISO 9001:2008 Struttura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1900" dirty="0" err="1" smtClean="0"/>
              <a:t>Cap</a:t>
            </a:r>
            <a:r>
              <a:rPr lang="it-IT" sz="1900" dirty="0" smtClean="0"/>
              <a:t> 7: </a:t>
            </a:r>
            <a:r>
              <a:rPr lang="it-IT" sz="2000" dirty="0" smtClean="0"/>
              <a:t>“Realizzazione del prodotto”: spiega come si deve pianificare la realizzazione del prodotto/servizio, quali sono i processi relativi al cliente, come vanno portate avanti le attività di progettazione e sviluppo del prodotto/servizio, di approvvigionamento e di produzione/erogazione del servizio. Spiega, inoltre, come vanno controllati i dispositivi necessari per le attività di monitoraggio e </a:t>
            </a:r>
            <a:r>
              <a:rPr lang="it-IT" sz="2000" dirty="0" smtClean="0"/>
              <a:t>misurazione.</a:t>
            </a:r>
          </a:p>
          <a:p>
            <a:endParaRPr lang="it-IT" sz="2000" dirty="0" smtClean="0"/>
          </a:p>
          <a:p>
            <a:pPr>
              <a:buNone/>
            </a:pPr>
            <a:endParaRPr lang="it-IT" sz="2000" dirty="0" smtClean="0"/>
          </a:p>
          <a:p>
            <a:r>
              <a:rPr lang="it-IT" sz="2000" dirty="0" err="1" smtClean="0"/>
              <a:t>Cap</a:t>
            </a:r>
            <a:r>
              <a:rPr lang="it-IT" sz="2000" dirty="0" smtClean="0"/>
              <a:t> 8: </a:t>
            </a:r>
            <a:r>
              <a:rPr lang="it-IT" sz="2000" dirty="0" smtClean="0"/>
              <a:t>“Misurazioni, analisi e miglioramento”: spiega quali sono </a:t>
            </a:r>
            <a:r>
              <a:rPr lang="it-IT" sz="2000" dirty="0" smtClean="0"/>
              <a:t>le tipologie </a:t>
            </a:r>
            <a:r>
              <a:rPr lang="it-IT" sz="2000" dirty="0" smtClean="0"/>
              <a:t>di monitoraggi e di misurazioni da implementare, come si debbano tenere sotto controllo i prodotti non conformi, come si debbano analizzare i dati, come si impostano le azioni di miglioramento continuo. </a:t>
            </a:r>
            <a:endParaRPr lang="it-IT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1350</Words>
  <PresentationFormat>Presentazione su schermo (4:3)</PresentationFormat>
  <Paragraphs>182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31</vt:i4>
      </vt:variant>
    </vt:vector>
  </HeadingPairs>
  <TitlesOfParts>
    <vt:vector size="32" baseType="lpstr">
      <vt:lpstr>Tema di Office</vt:lpstr>
      <vt:lpstr>UNI EN ISO 9001:2008</vt:lpstr>
      <vt:lpstr>Cronistoria della ISO 9001 </vt:lpstr>
      <vt:lpstr>Evoluzione della norma </vt:lpstr>
      <vt:lpstr>Cosa si intende per Qualità? Terminologia</vt:lpstr>
      <vt:lpstr>Terminologia</vt:lpstr>
      <vt:lpstr>Terminologia</vt:lpstr>
      <vt:lpstr>Terminologia</vt:lpstr>
      <vt:lpstr>Terminologia</vt:lpstr>
      <vt:lpstr>Terminologia</vt:lpstr>
      <vt:lpstr>Terminologia</vt:lpstr>
      <vt:lpstr>Panoramica Normativa</vt:lpstr>
      <vt:lpstr>La norma ISO 9001-2008 si basa sugli 8 principi di gestione della qualità espressi nella norma ISO 9004</vt:lpstr>
      <vt:lpstr>Organizzazione orientata al cliente</vt:lpstr>
      <vt:lpstr>Leadership</vt:lpstr>
      <vt:lpstr>Coinvolgimento delle persone</vt:lpstr>
      <vt:lpstr>Approccio per processi</vt:lpstr>
      <vt:lpstr>Approccio sistematico alla gestione aziendale</vt:lpstr>
      <vt:lpstr>Miglioramento continuo</vt:lpstr>
      <vt:lpstr>Approccio alle decisioni basato sui fatti</vt:lpstr>
      <vt:lpstr>Relazioni di reciproco vantaggio con i fornitori</vt:lpstr>
      <vt:lpstr>HACCP e ISO 9001:2008 </vt:lpstr>
      <vt:lpstr>HACCP e ISO 9001:2008</vt:lpstr>
      <vt:lpstr>Scopo della ISO 9001 : 2008</vt:lpstr>
      <vt:lpstr>Panoramica sull’ ISO 9001 : 2008</vt:lpstr>
      <vt:lpstr>Diapositiva 25</vt:lpstr>
      <vt:lpstr>Perché affrontare la definizione di approccio per processi</vt:lpstr>
      <vt:lpstr>Approccio per processi</vt:lpstr>
      <vt:lpstr>Panoramica sull’ ISO 9001 : 2008  Approccio per processi</vt:lpstr>
      <vt:lpstr>ISO 9001:2008 Struttura</vt:lpstr>
      <vt:lpstr>ISO 9001:2008 Struttura</vt:lpstr>
      <vt:lpstr>ISO 9001:2008 Struttura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 EN ISO 9001:2008</dc:title>
  <dc:creator>Rob</dc:creator>
  <cp:lastModifiedBy>Rob</cp:lastModifiedBy>
  <cp:revision>28</cp:revision>
  <dcterms:created xsi:type="dcterms:W3CDTF">2013-12-09T19:33:35Z</dcterms:created>
  <dcterms:modified xsi:type="dcterms:W3CDTF">2013-12-10T00:21:15Z</dcterms:modified>
</cp:coreProperties>
</file>