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slides/slide4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5" r:id="rId10"/>
    <p:sldId id="264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</p:sldIdLst>
  <p:sldSz cx="9144000" cy="6858000" type="screen4x3"/>
  <p:notesSz cx="6858000" cy="9144000"/>
  <p:defaultTextStyle>
    <a:defPPr>
      <a:defRPr lang="it-I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it-IT" smtClean="0"/>
              <a:t>Fare clic per modificare lo stile del sottotitolo dello schema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6055F8-1D02-4417-9241-55C834FD9970}" type="datetimeFigureOut">
              <a:rPr lang="it-IT" smtClean="0"/>
              <a:pPr/>
              <a:t>11/12/2013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07B441-5312-499D-93C3-6E37886527FA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6055F8-1D02-4417-9241-55C834FD9970}" type="datetimeFigureOut">
              <a:rPr lang="it-IT" smtClean="0"/>
              <a:pPr/>
              <a:t>11/12/2013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07B441-5312-499D-93C3-6E37886527FA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6055F8-1D02-4417-9241-55C834FD9970}" type="datetimeFigureOut">
              <a:rPr lang="it-IT" smtClean="0"/>
              <a:pPr/>
              <a:t>11/12/2013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07B441-5312-499D-93C3-6E37886527FA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6055F8-1D02-4417-9241-55C834FD9970}" type="datetimeFigureOut">
              <a:rPr lang="it-IT" smtClean="0"/>
              <a:pPr/>
              <a:t>11/12/2013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07B441-5312-499D-93C3-6E37886527FA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7" name="Segnaposto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6055F8-1D02-4417-9241-55C834FD9970}" type="datetimeFigureOut">
              <a:rPr lang="it-IT" smtClean="0"/>
              <a:pPr/>
              <a:t>11/12/2013</a:t>
            </a:fld>
            <a:endParaRPr lang="it-IT"/>
          </a:p>
        </p:txBody>
      </p:sp>
      <p:sp>
        <p:nvSpPr>
          <p:cNvPr id="8" name="Segnaposto piè di pa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9" name="Segnaposto numero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07B441-5312-499D-93C3-6E37886527FA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6055F8-1D02-4417-9241-55C834FD9970}" type="datetimeFigureOut">
              <a:rPr lang="it-IT" smtClean="0"/>
              <a:pPr/>
              <a:t>11/12/2013</a:t>
            </a:fld>
            <a:endParaRPr lang="it-IT"/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07B441-5312-499D-93C3-6E37886527FA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6055F8-1D02-4417-9241-55C834FD9970}" type="datetimeFigureOut">
              <a:rPr lang="it-IT" smtClean="0"/>
              <a:pPr/>
              <a:t>11/12/2013</a:t>
            </a:fld>
            <a:endParaRPr lang="it-IT"/>
          </a:p>
        </p:txBody>
      </p:sp>
      <p:sp>
        <p:nvSpPr>
          <p:cNvPr id="3" name="Segnaposto piè di pa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07B441-5312-499D-93C3-6E37886527FA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6055F8-1D02-4417-9241-55C834FD9970}" type="datetimeFigureOut">
              <a:rPr lang="it-IT" smtClean="0"/>
              <a:pPr/>
              <a:t>11/12/2013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07B441-5312-499D-93C3-6E37886527FA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6055F8-1D02-4417-9241-55C834FD9970}" type="datetimeFigureOut">
              <a:rPr lang="it-IT" smtClean="0"/>
              <a:pPr/>
              <a:t>11/12/2013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07B441-5312-499D-93C3-6E37886527FA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6055F8-1D02-4417-9241-55C834FD9970}" type="datetimeFigureOut">
              <a:rPr lang="it-IT" smtClean="0"/>
              <a:pPr/>
              <a:t>11/12/2013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07B441-5312-499D-93C3-6E37886527FA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6055F8-1D02-4417-9241-55C834FD9970}" type="datetimeFigureOut">
              <a:rPr lang="it-IT" smtClean="0"/>
              <a:pPr/>
              <a:t>11/12/2013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07B441-5312-499D-93C3-6E37886527FA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tito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B6055F8-1D02-4417-9241-55C834FD9970}" type="datetimeFigureOut">
              <a:rPr lang="it-IT" smtClean="0"/>
              <a:pPr/>
              <a:t>11/12/2013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007B441-5312-499D-93C3-6E37886527FA}" type="slidenum">
              <a:rPr lang="it-IT" smtClean="0"/>
              <a:pPr/>
              <a:t>‹N›</a:t>
            </a:fld>
            <a:endParaRPr lang="it-I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714348" y="785794"/>
            <a:ext cx="7772400" cy="1470025"/>
          </a:xfrm>
        </p:spPr>
        <p:txBody>
          <a:bodyPr>
            <a:normAutofit/>
          </a:bodyPr>
          <a:lstStyle/>
          <a:p>
            <a:r>
              <a:rPr lang="it-IT" sz="6600" dirty="0" smtClean="0"/>
              <a:t>ISO 19011:2012</a:t>
            </a:r>
            <a:endParaRPr lang="it-IT" sz="6600" dirty="0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428728" y="2928934"/>
            <a:ext cx="6400800" cy="1752600"/>
          </a:xfrm>
        </p:spPr>
        <p:txBody>
          <a:bodyPr>
            <a:normAutofit/>
          </a:bodyPr>
          <a:lstStyle/>
          <a:p>
            <a:r>
              <a:rPr lang="it-IT" sz="4000" b="1" i="1" dirty="0" smtClean="0">
                <a:solidFill>
                  <a:schemeClr val="tx1"/>
                </a:solidFill>
              </a:rPr>
              <a:t>Linee guida per gli </a:t>
            </a:r>
            <a:r>
              <a:rPr lang="it-IT" sz="4000" b="1" i="1" dirty="0" err="1" smtClean="0">
                <a:solidFill>
                  <a:schemeClr val="tx1"/>
                </a:solidFill>
              </a:rPr>
              <a:t>audit</a:t>
            </a:r>
            <a:r>
              <a:rPr lang="it-IT" sz="4000" b="1" i="1" dirty="0" smtClean="0">
                <a:solidFill>
                  <a:schemeClr val="tx1"/>
                </a:solidFill>
              </a:rPr>
              <a:t> di sistemi di gestione</a:t>
            </a:r>
            <a:endParaRPr lang="it-IT" sz="4000" dirty="0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NOTA GENERALE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endParaRPr lang="it-IT" i="1" dirty="0" smtClean="0"/>
          </a:p>
          <a:p>
            <a:pPr>
              <a:buNone/>
            </a:pPr>
            <a:r>
              <a:rPr lang="it-IT" i="1" dirty="0" smtClean="0"/>
              <a:t>La </a:t>
            </a:r>
            <a:r>
              <a:rPr lang="it-IT" i="1" dirty="0" smtClean="0"/>
              <a:t>norma non stabilisce requisiti ma fornisce una guida sulla gestione del programma di </a:t>
            </a:r>
            <a:r>
              <a:rPr lang="it-IT" i="1" dirty="0" err="1" smtClean="0"/>
              <a:t>audit</a:t>
            </a:r>
            <a:r>
              <a:rPr lang="it-IT" i="1" dirty="0" smtClean="0"/>
              <a:t>, sulla pianificazione e la conduzione di un </a:t>
            </a:r>
            <a:r>
              <a:rPr lang="it-IT" i="1" dirty="0" err="1" smtClean="0"/>
              <a:t>audit</a:t>
            </a:r>
            <a:r>
              <a:rPr lang="it-IT" i="1" dirty="0" smtClean="0"/>
              <a:t>, cosi come sulla competenza e sulla valutazione di un auditor.</a:t>
            </a:r>
            <a:endParaRPr lang="it-IT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457200" y="714356"/>
            <a:ext cx="8229600" cy="5411807"/>
          </a:xfrm>
        </p:spPr>
        <p:txBody>
          <a:bodyPr>
            <a:normAutofit fontScale="77500" lnSpcReduction="20000"/>
          </a:bodyPr>
          <a:lstStyle/>
          <a:p>
            <a:pPr>
              <a:buNone/>
            </a:pPr>
            <a:r>
              <a:rPr lang="it-IT" b="1" i="1" dirty="0" smtClean="0"/>
              <a:t>La </a:t>
            </a:r>
            <a:r>
              <a:rPr lang="it-IT" b="1" i="1" dirty="0" smtClean="0"/>
              <a:t>norma s</a:t>
            </a:r>
            <a:r>
              <a:rPr lang="it-IT" b="1" i="1" dirty="0" smtClean="0"/>
              <a:t>i </a:t>
            </a:r>
            <a:r>
              <a:rPr lang="it-IT" b="1" i="1" dirty="0" smtClean="0"/>
              <a:t>presenta come flessibile</a:t>
            </a:r>
            <a:r>
              <a:rPr lang="it-IT" b="1" i="1" dirty="0" smtClean="0"/>
              <a:t>. L’utilizzo </a:t>
            </a:r>
            <a:r>
              <a:rPr lang="it-IT" b="1" i="1" dirty="0" err="1" smtClean="0"/>
              <a:t>puo</a:t>
            </a:r>
            <a:r>
              <a:rPr lang="it-IT" b="1" i="1" dirty="0" err="1" smtClean="0"/>
              <a:t>’</a:t>
            </a:r>
            <a:r>
              <a:rPr lang="it-IT" b="1" i="1" dirty="0" smtClean="0"/>
              <a:t> variare </a:t>
            </a:r>
            <a:r>
              <a:rPr lang="it-IT" b="1" i="1" dirty="0" smtClean="0"/>
              <a:t>in funzione della complessità dell’azienda da sottoporre ad </a:t>
            </a:r>
            <a:r>
              <a:rPr lang="it-IT" b="1" i="1" dirty="0" err="1" smtClean="0"/>
              <a:t>audit</a:t>
            </a:r>
            <a:endParaRPr lang="it-IT" b="1" i="1" dirty="0" smtClean="0"/>
          </a:p>
          <a:p>
            <a:pPr>
              <a:buNone/>
            </a:pPr>
            <a:endParaRPr lang="it-IT" b="1" i="1" dirty="0" smtClean="0"/>
          </a:p>
          <a:p>
            <a:pPr>
              <a:buNone/>
            </a:pPr>
            <a:r>
              <a:rPr lang="it-IT" i="1" dirty="0" smtClean="0"/>
              <a:t>CONTENUTI</a:t>
            </a:r>
            <a:endParaRPr lang="it-IT" i="1" dirty="0" smtClean="0"/>
          </a:p>
          <a:p>
            <a:pPr>
              <a:buNone/>
            </a:pPr>
            <a:endParaRPr lang="it-IT" dirty="0" smtClean="0"/>
          </a:p>
          <a:p>
            <a:pPr>
              <a:buNone/>
            </a:pPr>
            <a:r>
              <a:rPr lang="it-IT" dirty="0" smtClean="0"/>
              <a:t>1. Scopo e campo di applicazione</a:t>
            </a:r>
          </a:p>
          <a:p>
            <a:pPr>
              <a:buNone/>
            </a:pPr>
            <a:r>
              <a:rPr lang="it-IT" dirty="0" smtClean="0"/>
              <a:t>2. Riferimenti normativi</a:t>
            </a:r>
          </a:p>
          <a:p>
            <a:pPr>
              <a:buNone/>
            </a:pPr>
            <a:r>
              <a:rPr lang="it-IT" dirty="0" smtClean="0"/>
              <a:t>3. Termini e definizioni</a:t>
            </a:r>
          </a:p>
          <a:p>
            <a:pPr>
              <a:buNone/>
            </a:pPr>
            <a:r>
              <a:rPr lang="it-IT" dirty="0" smtClean="0"/>
              <a:t>4. Principi dell’attività di </a:t>
            </a:r>
            <a:r>
              <a:rPr lang="it-IT" dirty="0" err="1" smtClean="0"/>
              <a:t>audit</a:t>
            </a:r>
            <a:endParaRPr lang="it-IT" dirty="0" smtClean="0"/>
          </a:p>
          <a:p>
            <a:pPr>
              <a:buNone/>
            </a:pPr>
            <a:r>
              <a:rPr lang="it-IT" dirty="0" smtClean="0"/>
              <a:t>5. Gestione di un programma di </a:t>
            </a:r>
            <a:r>
              <a:rPr lang="it-IT" dirty="0" err="1" smtClean="0"/>
              <a:t>audit</a:t>
            </a:r>
            <a:endParaRPr lang="it-IT" dirty="0" smtClean="0"/>
          </a:p>
          <a:p>
            <a:pPr>
              <a:buNone/>
            </a:pPr>
            <a:r>
              <a:rPr lang="it-IT" dirty="0" smtClean="0"/>
              <a:t>6. Svolgimento di un </a:t>
            </a:r>
            <a:r>
              <a:rPr lang="it-IT" dirty="0" err="1" smtClean="0"/>
              <a:t>audit</a:t>
            </a:r>
            <a:endParaRPr lang="it-IT" dirty="0" smtClean="0"/>
          </a:p>
          <a:p>
            <a:pPr>
              <a:buNone/>
            </a:pPr>
            <a:r>
              <a:rPr lang="it-IT" dirty="0" smtClean="0"/>
              <a:t>7. Competenza e valutazione degli auditor</a:t>
            </a:r>
          </a:p>
          <a:p>
            <a:pPr>
              <a:buNone/>
            </a:pPr>
            <a:r>
              <a:rPr lang="it-IT" dirty="0" smtClean="0"/>
              <a:t>Appendice A e Appendice B</a:t>
            </a:r>
            <a:endParaRPr lang="it-IT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b="1" dirty="0" smtClean="0"/>
              <a:t>Cap. 3 Termini e Definizioni</a:t>
            </a:r>
            <a:endParaRPr lang="it-IT" dirty="0"/>
          </a:p>
        </p:txBody>
      </p:sp>
      <p:sp>
        <p:nvSpPr>
          <p:cNvPr id="4" name="Segnaposto contenuto 3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686172" cy="4525963"/>
          </a:xfrm>
        </p:spPr>
        <p:txBody>
          <a:bodyPr>
            <a:normAutofit lnSpcReduction="10000"/>
          </a:bodyPr>
          <a:lstStyle/>
          <a:p>
            <a:pPr>
              <a:buFont typeface="Wingdings" pitchFamily="2" charset="2"/>
              <a:buChar char="Ø"/>
            </a:pPr>
            <a:r>
              <a:rPr lang="it-IT" b="1" dirty="0" smtClean="0"/>
              <a:t>AUDIT</a:t>
            </a:r>
          </a:p>
          <a:p>
            <a:pPr>
              <a:buNone/>
            </a:pPr>
            <a:r>
              <a:rPr lang="it-IT" dirty="0" smtClean="0"/>
              <a:t>Processo sistematico, </a:t>
            </a:r>
            <a:r>
              <a:rPr lang="it-IT" dirty="0" smtClean="0"/>
              <a:t>indipendente e documentato per </a:t>
            </a:r>
            <a:r>
              <a:rPr lang="it-IT" dirty="0" smtClean="0"/>
              <a:t>ottenere evidenze </a:t>
            </a:r>
            <a:r>
              <a:rPr lang="it-IT" dirty="0" smtClean="0"/>
              <a:t>dell’</a:t>
            </a:r>
            <a:r>
              <a:rPr lang="it-IT" dirty="0" err="1" smtClean="0"/>
              <a:t>audit</a:t>
            </a:r>
            <a:r>
              <a:rPr lang="it-IT" dirty="0" smtClean="0"/>
              <a:t> e </a:t>
            </a:r>
            <a:r>
              <a:rPr lang="it-IT" dirty="0" smtClean="0"/>
              <a:t>valutarle con obiettività, al fine di stabilire in quale misura i criteri </a:t>
            </a:r>
            <a:r>
              <a:rPr lang="it-IT" dirty="0" smtClean="0"/>
              <a:t>dell’</a:t>
            </a:r>
            <a:r>
              <a:rPr lang="it-IT" dirty="0" err="1" smtClean="0"/>
              <a:t>audit</a:t>
            </a:r>
            <a:r>
              <a:rPr lang="it-IT" dirty="0" smtClean="0"/>
              <a:t> sono </a:t>
            </a:r>
            <a:r>
              <a:rPr lang="it-IT" dirty="0" smtClean="0"/>
              <a:t>stati soddisfatti.</a:t>
            </a:r>
            <a:endParaRPr lang="it-IT" dirty="0"/>
          </a:p>
        </p:txBody>
      </p:sp>
      <p:sp>
        <p:nvSpPr>
          <p:cNvPr id="5" name="Segnaposto contenuto 4"/>
          <p:cNvSpPr>
            <a:spLocks noGrp="1"/>
          </p:cNvSpPr>
          <p:nvPr>
            <p:ph sz="half" idx="2"/>
          </p:nvPr>
        </p:nvSpPr>
        <p:spPr>
          <a:xfrm>
            <a:off x="4786314" y="1571612"/>
            <a:ext cx="4038600" cy="4525963"/>
          </a:xfrm>
        </p:spPr>
        <p:txBody>
          <a:bodyPr>
            <a:normAutofit lnSpcReduction="10000"/>
          </a:bodyPr>
          <a:lstStyle/>
          <a:p>
            <a:pPr>
              <a:buFont typeface="Wingdings" pitchFamily="2" charset="2"/>
              <a:buChar char="Ø"/>
            </a:pPr>
            <a:r>
              <a:rPr lang="it-IT" b="1" dirty="0" smtClean="0"/>
              <a:t>CRITERI DELL’AUDIT</a:t>
            </a:r>
          </a:p>
          <a:p>
            <a:pPr>
              <a:buNone/>
            </a:pPr>
            <a:r>
              <a:rPr lang="it-IT" dirty="0" smtClean="0"/>
              <a:t>Insieme di politiche, </a:t>
            </a:r>
            <a:r>
              <a:rPr lang="it-IT" dirty="0" smtClean="0"/>
              <a:t>procedure </a:t>
            </a:r>
            <a:r>
              <a:rPr lang="it-IT" dirty="0" smtClean="0"/>
              <a:t>o requisiti utilizzati come riferimento rispetto ai quali si confrontano le evidenze dell’</a:t>
            </a:r>
            <a:r>
              <a:rPr lang="it-IT" dirty="0" err="1" smtClean="0"/>
              <a:t>audit</a:t>
            </a:r>
            <a:endParaRPr lang="it-IT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b="1" dirty="0" smtClean="0"/>
              <a:t>Definizioni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pPr>
              <a:buFont typeface="Wingdings" pitchFamily="2" charset="2"/>
              <a:buChar char="Ø"/>
            </a:pPr>
            <a:r>
              <a:rPr lang="it-IT" sz="2400" b="1" dirty="0" smtClean="0"/>
              <a:t>EVIDENZE </a:t>
            </a:r>
            <a:r>
              <a:rPr lang="it-IT" sz="2400" b="1" dirty="0" smtClean="0"/>
              <a:t>DELL</a:t>
            </a:r>
            <a:r>
              <a:rPr lang="it-IT" sz="2400" b="1" dirty="0" smtClean="0"/>
              <a:t>’ AUDIT</a:t>
            </a:r>
            <a:endParaRPr lang="it-IT" sz="2400" b="1" dirty="0" smtClean="0"/>
          </a:p>
          <a:p>
            <a:pPr>
              <a:buNone/>
            </a:pPr>
            <a:r>
              <a:rPr lang="it-IT" sz="2400" dirty="0" smtClean="0"/>
              <a:t>	Registrazioni</a:t>
            </a:r>
            <a:r>
              <a:rPr lang="it-IT" sz="2400" dirty="0" smtClean="0"/>
              <a:t>, dichiarazioni di fatti o altre informazioni, che sono pertinenti ai criteri dell’</a:t>
            </a:r>
            <a:r>
              <a:rPr lang="it-IT" sz="2400" dirty="0" err="1" smtClean="0"/>
              <a:t>audit</a:t>
            </a:r>
            <a:r>
              <a:rPr lang="it-IT" sz="2400" dirty="0" smtClean="0"/>
              <a:t> e verificabili</a:t>
            </a:r>
            <a:r>
              <a:rPr lang="it-IT" dirty="0" smtClean="0"/>
              <a:t>.</a:t>
            </a:r>
          </a:p>
          <a:p>
            <a:pPr>
              <a:buNone/>
            </a:pPr>
            <a:endParaRPr lang="it-IT" dirty="0" smtClean="0"/>
          </a:p>
          <a:p>
            <a:pPr>
              <a:buFont typeface="Wingdings" pitchFamily="2" charset="2"/>
              <a:buChar char="Ø"/>
            </a:pPr>
            <a:r>
              <a:rPr lang="it-IT" sz="2400" b="1" dirty="0" smtClean="0"/>
              <a:t>RISULTANZE </a:t>
            </a:r>
            <a:r>
              <a:rPr lang="it-IT" sz="2400" b="1" dirty="0" smtClean="0"/>
              <a:t>DELL</a:t>
            </a:r>
            <a:r>
              <a:rPr lang="it-IT" sz="2400" b="1" dirty="0" smtClean="0"/>
              <a:t>’ AUDIT</a:t>
            </a:r>
            <a:r>
              <a:rPr lang="it-IT" sz="2400" b="1" dirty="0" smtClean="0"/>
              <a:t>: </a:t>
            </a:r>
            <a:r>
              <a:rPr lang="it-IT" sz="2400" dirty="0" smtClean="0"/>
              <a:t>Risultati della valutazione delle evidenze raccolte rispetto ai criteri</a:t>
            </a:r>
          </a:p>
          <a:p>
            <a:endParaRPr lang="it-IT" dirty="0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pPr>
              <a:buFont typeface="Wingdings" pitchFamily="2" charset="2"/>
              <a:buChar char="Ø"/>
            </a:pPr>
            <a:r>
              <a:rPr lang="it-IT" sz="2400" b="1" dirty="0" smtClean="0"/>
              <a:t>CONCLUSIONI DELL</a:t>
            </a:r>
            <a:r>
              <a:rPr lang="it-IT" sz="2400" b="1" dirty="0" smtClean="0"/>
              <a:t>’ AUDIT</a:t>
            </a:r>
            <a:r>
              <a:rPr lang="it-IT" sz="2400" b="1" dirty="0" smtClean="0"/>
              <a:t>: </a:t>
            </a:r>
            <a:r>
              <a:rPr lang="it-IT" sz="2400" dirty="0" smtClean="0"/>
              <a:t>Esito di un </a:t>
            </a:r>
            <a:r>
              <a:rPr lang="it-IT" sz="2400" dirty="0" err="1" smtClean="0"/>
              <a:t>audit</a:t>
            </a:r>
            <a:r>
              <a:rPr lang="it-IT" sz="2400" dirty="0" smtClean="0"/>
              <a:t> dopo aver preso in esame gli obiettivi dell’</a:t>
            </a:r>
            <a:r>
              <a:rPr lang="it-IT" sz="2400" dirty="0" err="1" smtClean="0"/>
              <a:t>audit</a:t>
            </a:r>
            <a:r>
              <a:rPr lang="it-IT" sz="2400" dirty="0" smtClean="0"/>
              <a:t> e tutte le </a:t>
            </a:r>
            <a:r>
              <a:rPr lang="it-IT" sz="2400" dirty="0" smtClean="0"/>
              <a:t>risultanze</a:t>
            </a:r>
          </a:p>
          <a:p>
            <a:pPr>
              <a:buNone/>
            </a:pPr>
            <a:endParaRPr lang="it-IT" sz="2400" dirty="0" smtClean="0"/>
          </a:p>
          <a:p>
            <a:pPr>
              <a:buFont typeface="Wingdings" pitchFamily="2" charset="2"/>
              <a:buChar char="Ø"/>
            </a:pPr>
            <a:r>
              <a:rPr lang="it-IT" sz="2400" b="1" dirty="0" smtClean="0"/>
              <a:t>NON CONFORMITÀ</a:t>
            </a:r>
          </a:p>
          <a:p>
            <a:pPr>
              <a:buNone/>
            </a:pPr>
            <a:r>
              <a:rPr lang="it-IT" sz="2400" dirty="0" smtClean="0"/>
              <a:t>	Mancato </a:t>
            </a:r>
            <a:r>
              <a:rPr lang="it-IT" sz="2400" dirty="0" smtClean="0"/>
              <a:t>soddisfacimento di requisito specificati</a:t>
            </a:r>
            <a:r>
              <a:rPr lang="it-IT" dirty="0" smtClean="0"/>
              <a:t>.</a:t>
            </a:r>
            <a:endParaRPr lang="it-IT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olo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b="1" dirty="0" smtClean="0"/>
              <a:t>Definizioni</a:t>
            </a:r>
            <a:endParaRPr lang="it-IT" dirty="0"/>
          </a:p>
        </p:txBody>
      </p:sp>
      <p:sp>
        <p:nvSpPr>
          <p:cNvPr id="8" name="Segnaposto contenuto 7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>
              <a:buFont typeface="Wingdings" pitchFamily="2" charset="2"/>
              <a:buChar char="Ø"/>
            </a:pPr>
            <a:r>
              <a:rPr lang="it-IT" b="1" dirty="0" smtClean="0"/>
              <a:t>AUDITOR</a:t>
            </a:r>
          </a:p>
          <a:p>
            <a:pPr>
              <a:buNone/>
            </a:pPr>
            <a:r>
              <a:rPr lang="it-IT" dirty="0" smtClean="0"/>
              <a:t>Persona che conduce un </a:t>
            </a:r>
            <a:r>
              <a:rPr lang="it-IT" dirty="0" err="1" smtClean="0"/>
              <a:t>audit</a:t>
            </a:r>
            <a:endParaRPr lang="it-IT" dirty="0" smtClean="0"/>
          </a:p>
          <a:p>
            <a:pPr>
              <a:buNone/>
            </a:pPr>
            <a:endParaRPr lang="it-IT" dirty="0" smtClean="0"/>
          </a:p>
          <a:p>
            <a:r>
              <a:rPr lang="it-IT" sz="2600" b="1" dirty="0" smtClean="0"/>
              <a:t>GRUPPO </a:t>
            </a:r>
            <a:r>
              <a:rPr lang="it-IT" sz="2600" b="1" dirty="0" err="1" smtClean="0"/>
              <a:t>DI</a:t>
            </a:r>
            <a:r>
              <a:rPr lang="it-IT" sz="2600" b="1" dirty="0" smtClean="0"/>
              <a:t> AUDIT</a:t>
            </a:r>
            <a:endParaRPr lang="it-IT" sz="2600" b="1" dirty="0" smtClean="0"/>
          </a:p>
          <a:p>
            <a:pPr>
              <a:buNone/>
            </a:pPr>
            <a:r>
              <a:rPr lang="it-IT" sz="2600" dirty="0" smtClean="0"/>
              <a:t>Insieme di uno o più auditor che eseguono un </a:t>
            </a:r>
            <a:r>
              <a:rPr lang="it-IT" sz="2600" dirty="0" err="1" smtClean="0"/>
              <a:t>audit</a:t>
            </a:r>
            <a:r>
              <a:rPr lang="it-IT" sz="2600" dirty="0" smtClean="0"/>
              <a:t>, supportati</a:t>
            </a:r>
            <a:r>
              <a:rPr lang="it-IT" sz="2600" dirty="0" smtClean="0"/>
              <a:t>, se richiesto, da esperti tecnici</a:t>
            </a:r>
            <a:r>
              <a:rPr lang="it-IT" sz="2600" dirty="0" smtClean="0"/>
              <a:t>.</a:t>
            </a:r>
          </a:p>
          <a:p>
            <a:pPr>
              <a:buNone/>
            </a:pPr>
            <a:endParaRPr lang="it-IT" dirty="0" smtClean="0"/>
          </a:p>
          <a:p>
            <a:r>
              <a:rPr lang="it-IT" sz="2400" b="1" dirty="0" smtClean="0"/>
              <a:t>Responsabile </a:t>
            </a:r>
            <a:r>
              <a:rPr lang="it-IT" sz="2400" b="1" dirty="0" smtClean="0"/>
              <a:t>del gruppo di </a:t>
            </a:r>
            <a:r>
              <a:rPr lang="it-IT" sz="2400" b="1" dirty="0" err="1" smtClean="0"/>
              <a:t>audit</a:t>
            </a:r>
            <a:endParaRPr lang="it-IT" sz="2400" dirty="0" smtClean="0"/>
          </a:p>
          <a:p>
            <a:pPr>
              <a:buNone/>
            </a:pPr>
            <a:r>
              <a:rPr lang="it-IT" sz="2400" dirty="0" smtClean="0"/>
              <a:t>Auditor avente, nel gruppo di </a:t>
            </a:r>
            <a:r>
              <a:rPr lang="it-IT" sz="2400" dirty="0" err="1" smtClean="0"/>
              <a:t>audit</a:t>
            </a:r>
            <a:r>
              <a:rPr lang="it-IT" sz="2400" dirty="0" smtClean="0"/>
              <a:t>, il ruolo di responsabile per la conduzione </a:t>
            </a:r>
            <a:r>
              <a:rPr lang="it-IT" sz="2400" dirty="0" smtClean="0"/>
              <a:t>dell’</a:t>
            </a:r>
            <a:r>
              <a:rPr lang="it-IT" sz="2400" dirty="0" err="1" smtClean="0"/>
              <a:t>audit</a:t>
            </a:r>
            <a:r>
              <a:rPr lang="it-IT" sz="2400" dirty="0" smtClean="0"/>
              <a:t> e </a:t>
            </a:r>
            <a:r>
              <a:rPr lang="it-IT" sz="2400" dirty="0" smtClean="0"/>
              <a:t>di riferimento per l’organizzazione oggetto dell’</a:t>
            </a:r>
            <a:r>
              <a:rPr lang="it-IT" sz="2400" dirty="0" err="1" smtClean="0"/>
              <a:t>audit</a:t>
            </a:r>
            <a:r>
              <a:rPr lang="it-IT" sz="2400" dirty="0" smtClean="0"/>
              <a:t>(è chiamato anche </a:t>
            </a:r>
            <a:r>
              <a:rPr lang="it-IT" sz="2400" dirty="0" err="1" smtClean="0"/>
              <a:t>LeadAuditor</a:t>
            </a:r>
            <a:r>
              <a:rPr lang="it-IT" sz="2400" dirty="0" smtClean="0"/>
              <a:t>, Team Leader, etc.)</a:t>
            </a:r>
            <a:endParaRPr lang="it-IT" sz="240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b="1" dirty="0" smtClean="0"/>
              <a:t>Definizioni</a:t>
            </a:r>
            <a:endParaRPr lang="it-IT" dirty="0"/>
          </a:p>
        </p:txBody>
      </p:sp>
      <p:sp>
        <p:nvSpPr>
          <p:cNvPr id="4" name="Segnaposto contenuto 3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757610" cy="4525963"/>
          </a:xfrm>
        </p:spPr>
        <p:txBody>
          <a:bodyPr>
            <a:normAutofit fontScale="92500" lnSpcReduction="10000"/>
          </a:bodyPr>
          <a:lstStyle/>
          <a:p>
            <a:pPr>
              <a:buFont typeface="Wingdings" pitchFamily="2" charset="2"/>
              <a:buChar char="Ø"/>
            </a:pPr>
            <a:r>
              <a:rPr lang="it-IT" b="1" dirty="0" smtClean="0"/>
              <a:t>Campo di applicazione dell’</a:t>
            </a:r>
            <a:r>
              <a:rPr lang="it-IT" b="1" dirty="0" err="1" smtClean="0"/>
              <a:t>audit</a:t>
            </a:r>
            <a:endParaRPr lang="it-IT" b="1" dirty="0" smtClean="0"/>
          </a:p>
          <a:p>
            <a:pPr>
              <a:buNone/>
            </a:pPr>
            <a:r>
              <a:rPr lang="it-IT" dirty="0" smtClean="0"/>
              <a:t>Estensione e limiti di un </a:t>
            </a:r>
            <a:r>
              <a:rPr lang="it-IT" dirty="0" err="1" smtClean="0"/>
              <a:t>audit</a:t>
            </a:r>
            <a:r>
              <a:rPr lang="it-IT" dirty="0" smtClean="0"/>
              <a:t> (comprende unità organizzativa, attività, processi)</a:t>
            </a:r>
            <a:endParaRPr lang="it-IT" dirty="0"/>
          </a:p>
        </p:txBody>
      </p:sp>
      <p:sp>
        <p:nvSpPr>
          <p:cNvPr id="5" name="Segnaposto contenuto 4"/>
          <p:cNvSpPr>
            <a:spLocks noGrp="1"/>
          </p:cNvSpPr>
          <p:nvPr>
            <p:ph sz="half" idx="2"/>
          </p:nvPr>
        </p:nvSpPr>
        <p:spPr>
          <a:xfrm>
            <a:off x="5072066" y="1600200"/>
            <a:ext cx="3614734" cy="4525963"/>
          </a:xfrm>
        </p:spPr>
        <p:txBody>
          <a:bodyPr>
            <a:normAutofit fontScale="92500" lnSpcReduction="10000"/>
          </a:bodyPr>
          <a:lstStyle/>
          <a:p>
            <a:pPr>
              <a:buFont typeface="Wingdings" pitchFamily="2" charset="2"/>
              <a:buChar char="Ø"/>
            </a:pPr>
            <a:r>
              <a:rPr lang="it-IT" b="1" dirty="0" smtClean="0"/>
              <a:t>CHECKLIST</a:t>
            </a:r>
          </a:p>
          <a:p>
            <a:pPr>
              <a:buNone/>
            </a:pPr>
            <a:r>
              <a:rPr lang="it-IT" dirty="0" smtClean="0"/>
              <a:t>Documento realizzato dal responsabile del gruppo, con l’aiuto degli altri auditor, necessario alla conduzione dell’</a:t>
            </a:r>
            <a:r>
              <a:rPr lang="it-IT" dirty="0" err="1" smtClean="0"/>
              <a:t>audit</a:t>
            </a:r>
            <a:r>
              <a:rPr lang="it-IT" dirty="0" smtClean="0"/>
              <a:t> secondo il programma stabilito, in cui sono riportati i punti chiave da verificare.</a:t>
            </a:r>
            <a:endParaRPr lang="it-IT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olo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b="1" dirty="0" smtClean="0"/>
              <a:t>Definizioni</a:t>
            </a:r>
            <a:endParaRPr lang="it-IT" dirty="0"/>
          </a:p>
        </p:txBody>
      </p:sp>
      <p:sp>
        <p:nvSpPr>
          <p:cNvPr id="6" name="Segnaposto contenuto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it-IT" b="1" dirty="0" smtClean="0"/>
              <a:t>Committente dell’</a:t>
            </a:r>
            <a:r>
              <a:rPr lang="it-IT" b="1" dirty="0" err="1" smtClean="0"/>
              <a:t>audit</a:t>
            </a:r>
            <a:endParaRPr lang="it-IT" b="1" dirty="0" smtClean="0"/>
          </a:p>
          <a:p>
            <a:pPr>
              <a:buNone/>
            </a:pPr>
            <a:r>
              <a:rPr lang="it-IT" dirty="0" smtClean="0"/>
              <a:t>È l’organizzazione o la persona che richiede </a:t>
            </a:r>
            <a:r>
              <a:rPr lang="it-IT" dirty="0" smtClean="0"/>
              <a:t>l’</a:t>
            </a:r>
            <a:r>
              <a:rPr lang="it-IT" dirty="0" err="1" smtClean="0"/>
              <a:t>audit</a:t>
            </a:r>
            <a:r>
              <a:rPr lang="it-IT" dirty="0" smtClean="0"/>
              <a:t>.</a:t>
            </a:r>
            <a:endParaRPr lang="it-IT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b="1" dirty="0" smtClean="0"/>
              <a:t>Definizioni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214282" y="1600200"/>
            <a:ext cx="3571900" cy="4525963"/>
          </a:xfrm>
        </p:spPr>
        <p:txBody>
          <a:bodyPr>
            <a:normAutofit fontScale="92500" lnSpcReduction="10000"/>
          </a:bodyPr>
          <a:lstStyle/>
          <a:p>
            <a:pPr>
              <a:buFont typeface="Wingdings" pitchFamily="2" charset="2"/>
              <a:buChar char="Ø"/>
            </a:pPr>
            <a:r>
              <a:rPr lang="it-IT" b="1" dirty="0" smtClean="0"/>
              <a:t>AUDIT COMBINATO</a:t>
            </a:r>
          </a:p>
          <a:p>
            <a:pPr>
              <a:buNone/>
            </a:pPr>
            <a:r>
              <a:rPr lang="it-IT" dirty="0" smtClean="0"/>
              <a:t>	Processo </a:t>
            </a:r>
            <a:r>
              <a:rPr lang="it-IT" dirty="0" smtClean="0"/>
              <a:t>di </a:t>
            </a:r>
            <a:r>
              <a:rPr lang="it-IT" dirty="0" err="1" smtClean="0"/>
              <a:t>audit</a:t>
            </a:r>
            <a:r>
              <a:rPr lang="it-IT" dirty="0" smtClean="0"/>
              <a:t> realizzato dallo stesso gruppo di </a:t>
            </a:r>
            <a:r>
              <a:rPr lang="it-IT" dirty="0" err="1" smtClean="0"/>
              <a:t>audit</a:t>
            </a:r>
            <a:r>
              <a:rPr lang="it-IT" dirty="0" smtClean="0"/>
              <a:t> al fine di verificare, </a:t>
            </a:r>
            <a:r>
              <a:rPr lang="it-IT" dirty="0" smtClean="0"/>
              <a:t>contemporaneamente, </a:t>
            </a:r>
            <a:r>
              <a:rPr lang="it-IT" dirty="0" smtClean="0"/>
              <a:t>la conformità a diverse norme/standard di riferimento (es. ISO 9001 + ISO 14001)</a:t>
            </a:r>
            <a:endParaRPr lang="it-IT" dirty="0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5143504" y="1600200"/>
            <a:ext cx="3543296" cy="4525963"/>
          </a:xfrm>
        </p:spPr>
        <p:txBody>
          <a:bodyPr>
            <a:normAutofit fontScale="92500" lnSpcReduction="10000"/>
          </a:bodyPr>
          <a:lstStyle/>
          <a:p>
            <a:pPr>
              <a:buFont typeface="Wingdings" pitchFamily="2" charset="2"/>
              <a:buChar char="Ø"/>
            </a:pPr>
            <a:r>
              <a:rPr lang="it-IT" b="1" dirty="0" smtClean="0"/>
              <a:t>AUDIT CONGIUNTO</a:t>
            </a:r>
          </a:p>
          <a:p>
            <a:pPr>
              <a:buNone/>
            </a:pPr>
            <a:r>
              <a:rPr lang="it-IT" dirty="0" smtClean="0"/>
              <a:t>	Due </a:t>
            </a:r>
            <a:r>
              <a:rPr lang="it-IT" dirty="0" smtClean="0"/>
              <a:t>enti di certificazione cooperano per sottoporre ad </a:t>
            </a:r>
            <a:r>
              <a:rPr lang="it-IT" dirty="0" err="1" smtClean="0"/>
              <a:t>audit</a:t>
            </a:r>
            <a:r>
              <a:rPr lang="it-IT" dirty="0" smtClean="0"/>
              <a:t> un’unica organizzazione oggetto dell’</a:t>
            </a:r>
            <a:r>
              <a:rPr lang="it-IT" dirty="0" err="1" smtClean="0"/>
              <a:t>audit</a:t>
            </a:r>
            <a:endParaRPr lang="it-IT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olo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b="1" dirty="0" smtClean="0"/>
              <a:t>Definizioni</a:t>
            </a:r>
            <a:endParaRPr lang="it-IT" dirty="0"/>
          </a:p>
        </p:txBody>
      </p:sp>
      <p:sp>
        <p:nvSpPr>
          <p:cNvPr id="5" name="Segnaposto contenuto 4"/>
          <p:cNvSpPr>
            <a:spLocks noGrp="1"/>
          </p:cNvSpPr>
          <p:nvPr>
            <p:ph sz="half" idx="1"/>
          </p:nvPr>
        </p:nvSpPr>
        <p:spPr>
          <a:xfrm>
            <a:off x="285720" y="1571612"/>
            <a:ext cx="3786214" cy="4525963"/>
          </a:xfrm>
        </p:spPr>
        <p:txBody>
          <a:bodyPr/>
          <a:lstStyle/>
          <a:p>
            <a:pPr>
              <a:buFont typeface="Wingdings" pitchFamily="2" charset="2"/>
              <a:buChar char="Ø"/>
            </a:pPr>
            <a:r>
              <a:rPr lang="it-IT" b="1" dirty="0" smtClean="0"/>
              <a:t>PROGRAMMA </a:t>
            </a:r>
            <a:r>
              <a:rPr lang="it-IT" b="1" dirty="0" err="1" smtClean="0"/>
              <a:t>DI</a:t>
            </a:r>
            <a:r>
              <a:rPr lang="it-IT" b="1" dirty="0" smtClean="0"/>
              <a:t> </a:t>
            </a:r>
            <a:r>
              <a:rPr lang="it-IT" b="1" dirty="0" smtClean="0"/>
              <a:t>AUDIT</a:t>
            </a:r>
            <a:endParaRPr lang="it-IT" b="1" dirty="0" smtClean="0"/>
          </a:p>
          <a:p>
            <a:pPr>
              <a:buNone/>
            </a:pPr>
            <a:r>
              <a:rPr lang="it-IT" dirty="0" smtClean="0"/>
              <a:t>	Insieme </a:t>
            </a:r>
            <a:r>
              <a:rPr lang="it-IT" dirty="0" smtClean="0"/>
              <a:t>di uno o più </a:t>
            </a:r>
            <a:r>
              <a:rPr lang="it-IT" dirty="0" err="1" smtClean="0"/>
              <a:t>audit</a:t>
            </a:r>
            <a:r>
              <a:rPr lang="it-IT" dirty="0" smtClean="0"/>
              <a:t> pianificati </a:t>
            </a:r>
            <a:r>
              <a:rPr lang="it-IT" dirty="0" smtClean="0"/>
              <a:t>per un arco di tempo definito ed orientati verso uno scopo specifico.</a:t>
            </a:r>
            <a:endParaRPr lang="it-IT" dirty="0"/>
          </a:p>
        </p:txBody>
      </p:sp>
      <p:sp>
        <p:nvSpPr>
          <p:cNvPr id="6" name="Segnaposto contenuto 5"/>
          <p:cNvSpPr>
            <a:spLocks noGrp="1"/>
          </p:cNvSpPr>
          <p:nvPr>
            <p:ph sz="half" idx="2"/>
          </p:nvPr>
        </p:nvSpPr>
        <p:spPr>
          <a:xfrm>
            <a:off x="5143504" y="1600200"/>
            <a:ext cx="3543296" cy="4525963"/>
          </a:xfrm>
        </p:spPr>
        <p:txBody>
          <a:bodyPr/>
          <a:lstStyle/>
          <a:p>
            <a:pPr>
              <a:buFont typeface="Wingdings" pitchFamily="2" charset="2"/>
              <a:buChar char="Ø"/>
            </a:pPr>
            <a:r>
              <a:rPr lang="it-IT" b="1" dirty="0" smtClean="0"/>
              <a:t>PIANO </a:t>
            </a:r>
            <a:r>
              <a:rPr lang="it-IT" b="1" dirty="0" err="1" smtClean="0"/>
              <a:t>DI</a:t>
            </a:r>
            <a:r>
              <a:rPr lang="it-IT" b="1" dirty="0" smtClean="0"/>
              <a:t> AUDIT</a:t>
            </a:r>
          </a:p>
          <a:p>
            <a:pPr>
              <a:buNone/>
            </a:pPr>
            <a:r>
              <a:rPr lang="it-IT" dirty="0" smtClean="0"/>
              <a:t>	</a:t>
            </a:r>
            <a:r>
              <a:rPr lang="it-IT" dirty="0" smtClean="0"/>
              <a:t>Descrizione </a:t>
            </a:r>
            <a:r>
              <a:rPr lang="it-IT" dirty="0" smtClean="0"/>
              <a:t>delle attività e delle disposizioni per la conduzione di un </a:t>
            </a:r>
            <a:r>
              <a:rPr lang="it-IT" dirty="0" err="1" smtClean="0"/>
              <a:t>audit</a:t>
            </a:r>
            <a:r>
              <a:rPr lang="it-IT" dirty="0" smtClean="0"/>
              <a:t> specifico.</a:t>
            </a:r>
            <a:endParaRPr lang="it-IT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b="1" dirty="0" smtClean="0"/>
              <a:t>Principi riferiti all’auditor</a:t>
            </a:r>
            <a:endParaRPr lang="it-IT" dirty="0"/>
          </a:p>
        </p:txBody>
      </p:sp>
      <p:sp>
        <p:nvSpPr>
          <p:cNvPr id="5" name="Segnaposto contenuto 4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it-IT" sz="2400" i="1" dirty="0" smtClean="0"/>
              <a:t>Il rispetto dei principi evocati dalla norma è fondamentale per fornire conclusioni dell’</a:t>
            </a:r>
            <a:r>
              <a:rPr lang="it-IT" sz="2400" i="1" dirty="0" err="1" smtClean="0"/>
              <a:t>audit</a:t>
            </a:r>
            <a:r>
              <a:rPr lang="it-IT" sz="2400" i="1" dirty="0" smtClean="0"/>
              <a:t> (report) pertinenti e sufficienti per assicurare che auditor diversi pervengano a conclusioni simili in circostanze simili</a:t>
            </a:r>
            <a:r>
              <a:rPr lang="it-IT" sz="2400" i="1" dirty="0" smtClean="0"/>
              <a:t>.</a:t>
            </a:r>
          </a:p>
          <a:p>
            <a:pPr>
              <a:buNone/>
            </a:pPr>
            <a:endParaRPr lang="it-IT" sz="2400" i="1" dirty="0" smtClean="0"/>
          </a:p>
          <a:p>
            <a:pPr>
              <a:buNone/>
            </a:pPr>
            <a:r>
              <a:rPr lang="it-IT" sz="2800" dirty="0" smtClean="0"/>
              <a:t>a. </a:t>
            </a:r>
            <a:r>
              <a:rPr lang="it-IT" sz="2800" dirty="0" smtClean="0">
                <a:solidFill>
                  <a:srgbClr val="FF0000"/>
                </a:solidFill>
              </a:rPr>
              <a:t>Integrità</a:t>
            </a:r>
            <a:r>
              <a:rPr lang="it-IT" sz="2800" dirty="0" smtClean="0"/>
              <a:t>: </a:t>
            </a:r>
            <a:r>
              <a:rPr lang="it-IT" sz="2800" i="1" dirty="0" smtClean="0"/>
              <a:t>fondamento della professionalità</a:t>
            </a:r>
          </a:p>
          <a:p>
            <a:pPr>
              <a:buFont typeface="Wingdings" pitchFamily="2" charset="2"/>
              <a:buChar char="§"/>
            </a:pPr>
            <a:r>
              <a:rPr lang="it-IT" sz="1800" dirty="0" smtClean="0"/>
              <a:t>O</a:t>
            </a:r>
            <a:r>
              <a:rPr lang="it-IT" sz="1800" dirty="0" smtClean="0"/>
              <a:t>nestà</a:t>
            </a:r>
            <a:r>
              <a:rPr lang="it-IT" sz="1800" dirty="0" smtClean="0"/>
              <a:t>, diligenza e responsabilità</a:t>
            </a:r>
          </a:p>
          <a:p>
            <a:pPr>
              <a:buFont typeface="Wingdings" pitchFamily="2" charset="2"/>
              <a:buChar char="§"/>
            </a:pPr>
            <a:r>
              <a:rPr lang="it-IT" sz="1800" dirty="0" smtClean="0"/>
              <a:t>Competenza </a:t>
            </a:r>
            <a:r>
              <a:rPr lang="it-IT" sz="1800" dirty="0" smtClean="0"/>
              <a:t>nel proprio lavoro</a:t>
            </a:r>
          </a:p>
          <a:p>
            <a:pPr>
              <a:buFont typeface="Wingdings" pitchFamily="2" charset="2"/>
              <a:buChar char="§"/>
            </a:pPr>
            <a:r>
              <a:rPr lang="it-IT" sz="1800" dirty="0" smtClean="0"/>
              <a:t>Imparzialità </a:t>
            </a:r>
            <a:r>
              <a:rPr lang="it-IT" sz="1800" dirty="0" smtClean="0"/>
              <a:t>e mancanza di pregiudizi</a:t>
            </a:r>
          </a:p>
          <a:p>
            <a:endParaRPr lang="it-IT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b="1" dirty="0" smtClean="0"/>
              <a:t>Principi riferiti all’</a:t>
            </a:r>
            <a:r>
              <a:rPr lang="it-IT" b="1" dirty="0" err="1" smtClean="0"/>
              <a:t>audit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it-IT" dirty="0" smtClean="0"/>
              <a:t>b</a:t>
            </a:r>
            <a:r>
              <a:rPr lang="it-IT" sz="3000" dirty="0" smtClean="0"/>
              <a:t>. </a:t>
            </a:r>
            <a:r>
              <a:rPr lang="it-IT" sz="3000" dirty="0" smtClean="0">
                <a:solidFill>
                  <a:srgbClr val="FF0000"/>
                </a:solidFill>
              </a:rPr>
              <a:t>Presentazione imparziale</a:t>
            </a:r>
            <a:r>
              <a:rPr lang="it-IT" sz="3000" dirty="0" smtClean="0"/>
              <a:t>: </a:t>
            </a:r>
            <a:r>
              <a:rPr lang="it-IT" sz="3000" i="1" dirty="0" smtClean="0"/>
              <a:t>obbligo di elaborare rapporti veritieri e accurati</a:t>
            </a:r>
          </a:p>
          <a:p>
            <a:pPr>
              <a:buNone/>
            </a:pPr>
            <a:r>
              <a:rPr lang="it-IT" sz="1900" dirty="0" smtClean="0"/>
              <a:t>Le risultanze devono riportare fedelmente e accuratamente le attività svolte è opportuno segnalare ostacoli significativi e opinioni divergenti</a:t>
            </a:r>
            <a:r>
              <a:rPr lang="it-IT" sz="1900" dirty="0" smtClean="0"/>
              <a:t>.</a:t>
            </a:r>
          </a:p>
          <a:p>
            <a:pPr>
              <a:buNone/>
            </a:pPr>
            <a:endParaRPr lang="it-IT" sz="1900" dirty="0" smtClean="0"/>
          </a:p>
          <a:p>
            <a:pPr>
              <a:buNone/>
            </a:pPr>
            <a:endParaRPr lang="it-IT" sz="1900" dirty="0" smtClean="0"/>
          </a:p>
          <a:p>
            <a:pPr>
              <a:buNone/>
            </a:pPr>
            <a:r>
              <a:rPr lang="it-IT" sz="3000" dirty="0" smtClean="0"/>
              <a:t>c. </a:t>
            </a:r>
            <a:r>
              <a:rPr lang="it-IT" sz="3000" dirty="0" smtClean="0">
                <a:solidFill>
                  <a:srgbClr val="FF0000"/>
                </a:solidFill>
              </a:rPr>
              <a:t>Dovuta professionalità</a:t>
            </a:r>
            <a:r>
              <a:rPr lang="it-IT" sz="3000" dirty="0" smtClean="0"/>
              <a:t>: </a:t>
            </a:r>
            <a:r>
              <a:rPr lang="it-IT" sz="3000" i="1" dirty="0" smtClean="0"/>
              <a:t>applicazione di diligenza e di giudizio nel corso dell’attività di </a:t>
            </a:r>
            <a:r>
              <a:rPr lang="it-IT" sz="3000" i="1" dirty="0" err="1" smtClean="0"/>
              <a:t>audit</a:t>
            </a:r>
            <a:endParaRPr lang="it-IT" sz="3000" i="1" dirty="0" smtClean="0"/>
          </a:p>
          <a:p>
            <a:pPr>
              <a:buNone/>
            </a:pPr>
            <a:r>
              <a:rPr lang="it-IT" sz="1800" dirty="0" smtClean="0"/>
              <a:t>È necessario un livello di attenzione adeguato all’importanza del compito e alla fiducia riposta in loro dai committenti. Competenze fondamentali</a:t>
            </a:r>
            <a:endParaRPr lang="it-IT" sz="1800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b="1" dirty="0" smtClean="0"/>
              <a:t>Principi riferiti all’</a:t>
            </a:r>
            <a:r>
              <a:rPr lang="it-IT" b="1" dirty="0" err="1" smtClean="0"/>
              <a:t>audit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buNone/>
            </a:pPr>
            <a:r>
              <a:rPr lang="it-IT" sz="3300" dirty="0" smtClean="0"/>
              <a:t>d</a:t>
            </a:r>
            <a:r>
              <a:rPr lang="it-IT" sz="3000" dirty="0" smtClean="0"/>
              <a:t>. </a:t>
            </a:r>
            <a:r>
              <a:rPr lang="it-IT" sz="3000" dirty="0" smtClean="0">
                <a:solidFill>
                  <a:srgbClr val="FF0000"/>
                </a:solidFill>
              </a:rPr>
              <a:t>Riservatezza</a:t>
            </a:r>
            <a:r>
              <a:rPr lang="it-IT" sz="3000" dirty="0" smtClean="0"/>
              <a:t>:sicurezza delle informazioni</a:t>
            </a:r>
          </a:p>
          <a:p>
            <a:pPr>
              <a:buNone/>
            </a:pPr>
            <a:r>
              <a:rPr lang="it-IT" sz="1800" dirty="0" smtClean="0"/>
              <a:t>Discrezione nell’utilizzo e nella protezione delle informazioni </a:t>
            </a:r>
            <a:r>
              <a:rPr lang="it-IT" sz="1800" dirty="0" smtClean="0"/>
              <a:t>acquisite</a:t>
            </a:r>
          </a:p>
          <a:p>
            <a:pPr>
              <a:buNone/>
            </a:pPr>
            <a:endParaRPr lang="it-IT" sz="2100" dirty="0" smtClean="0"/>
          </a:p>
          <a:p>
            <a:pPr>
              <a:buNone/>
            </a:pPr>
            <a:r>
              <a:rPr lang="it-IT" sz="3300" dirty="0" smtClean="0"/>
              <a:t>e</a:t>
            </a:r>
            <a:r>
              <a:rPr lang="it-IT" sz="3300" dirty="0" smtClean="0"/>
              <a:t>.</a:t>
            </a:r>
            <a:r>
              <a:rPr lang="it-IT" sz="3000" dirty="0" smtClean="0"/>
              <a:t> </a:t>
            </a:r>
            <a:r>
              <a:rPr lang="it-IT" sz="3000" dirty="0" smtClean="0">
                <a:solidFill>
                  <a:srgbClr val="FF0000"/>
                </a:solidFill>
              </a:rPr>
              <a:t>Indipendenza</a:t>
            </a:r>
            <a:r>
              <a:rPr lang="it-IT" sz="3000" dirty="0" smtClean="0"/>
              <a:t>: la base per l’imparzialità </a:t>
            </a:r>
            <a:r>
              <a:rPr lang="it-IT" sz="3000" dirty="0" smtClean="0"/>
              <a:t>dell’</a:t>
            </a:r>
            <a:r>
              <a:rPr lang="it-IT" sz="3000" dirty="0" err="1" smtClean="0"/>
              <a:t>audit</a:t>
            </a:r>
            <a:r>
              <a:rPr lang="it-IT" sz="3000" dirty="0" smtClean="0"/>
              <a:t> </a:t>
            </a:r>
            <a:r>
              <a:rPr lang="it-IT" sz="3000" dirty="0" smtClean="0"/>
              <a:t>e l’obiettività delle conclusioni dell’</a:t>
            </a:r>
            <a:r>
              <a:rPr lang="it-IT" sz="3000" dirty="0" err="1" smtClean="0"/>
              <a:t>audit</a:t>
            </a:r>
            <a:endParaRPr lang="it-IT" sz="3000" dirty="0" smtClean="0"/>
          </a:p>
          <a:p>
            <a:pPr>
              <a:buNone/>
            </a:pPr>
            <a:r>
              <a:rPr lang="it-IT" sz="1800" dirty="0" smtClean="0"/>
              <a:t>Assenza di conflitto di interessi</a:t>
            </a:r>
            <a:r>
              <a:rPr lang="it-IT" sz="1800" dirty="0" smtClean="0"/>
              <a:t>.</a:t>
            </a:r>
          </a:p>
          <a:p>
            <a:pPr>
              <a:buNone/>
            </a:pPr>
            <a:endParaRPr lang="it-IT" sz="1900" dirty="0" smtClean="0"/>
          </a:p>
          <a:p>
            <a:pPr>
              <a:buNone/>
            </a:pPr>
            <a:r>
              <a:rPr lang="it-IT" sz="3300" dirty="0" smtClean="0"/>
              <a:t>f. </a:t>
            </a:r>
            <a:r>
              <a:rPr lang="it-IT" sz="2800" dirty="0" smtClean="0">
                <a:solidFill>
                  <a:srgbClr val="FF0000"/>
                </a:solidFill>
              </a:rPr>
              <a:t>Approccio basato sull’evidenza</a:t>
            </a:r>
            <a:r>
              <a:rPr lang="it-IT" sz="2800" dirty="0" smtClean="0"/>
              <a:t>: il metodo razionale per raggiungere conclusioni efficaci</a:t>
            </a:r>
          </a:p>
          <a:p>
            <a:pPr>
              <a:buNone/>
            </a:pPr>
            <a:r>
              <a:rPr lang="it-IT" sz="1900" dirty="0" smtClean="0"/>
              <a:t>Le evidenze si basano su un campione di informazioni disponibili poiché un </a:t>
            </a:r>
            <a:r>
              <a:rPr lang="it-IT" sz="1900" dirty="0" err="1" smtClean="0"/>
              <a:t>audit</a:t>
            </a:r>
            <a:r>
              <a:rPr lang="it-IT" sz="1900" dirty="0" smtClean="0"/>
              <a:t> è effettuato in un periodo di tempo limitato</a:t>
            </a:r>
            <a:endParaRPr lang="it-IT" sz="1900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b="1" dirty="0" smtClean="0"/>
              <a:t>Classificazione degli </a:t>
            </a:r>
            <a:r>
              <a:rPr lang="it-IT" b="1" dirty="0" err="1" smtClean="0"/>
              <a:t>audit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itchFamily="2" charset="2"/>
              <a:buChar char="Ø"/>
            </a:pPr>
            <a:r>
              <a:rPr lang="it-IT" dirty="0" smtClean="0"/>
              <a:t> </a:t>
            </a:r>
            <a:r>
              <a:rPr lang="it-IT" dirty="0" err="1" smtClean="0"/>
              <a:t>Audit</a:t>
            </a:r>
            <a:r>
              <a:rPr lang="it-IT" dirty="0" smtClean="0"/>
              <a:t> </a:t>
            </a:r>
            <a:r>
              <a:rPr lang="it-IT" dirty="0" smtClean="0"/>
              <a:t>di prima parte (</a:t>
            </a:r>
            <a:r>
              <a:rPr lang="it-IT" i="1" dirty="0" smtClean="0"/>
              <a:t>Interno</a:t>
            </a:r>
            <a:r>
              <a:rPr lang="it-IT" i="1" dirty="0" smtClean="0"/>
              <a:t>)</a:t>
            </a:r>
          </a:p>
          <a:p>
            <a:pPr>
              <a:buFont typeface="Wingdings" pitchFamily="2" charset="2"/>
              <a:buChar char="Ø"/>
            </a:pPr>
            <a:endParaRPr lang="it-IT" i="1" dirty="0" smtClean="0"/>
          </a:p>
          <a:p>
            <a:pPr>
              <a:buFont typeface="Wingdings" pitchFamily="2" charset="2"/>
              <a:buChar char="Ø"/>
            </a:pPr>
            <a:r>
              <a:rPr lang="it-IT" dirty="0" smtClean="0"/>
              <a:t> </a:t>
            </a:r>
            <a:r>
              <a:rPr lang="it-IT" dirty="0" err="1" smtClean="0"/>
              <a:t>Audit</a:t>
            </a:r>
            <a:r>
              <a:rPr lang="it-IT" dirty="0" smtClean="0"/>
              <a:t> </a:t>
            </a:r>
            <a:r>
              <a:rPr lang="it-IT" dirty="0" smtClean="0"/>
              <a:t>di seconda parte (</a:t>
            </a:r>
            <a:r>
              <a:rPr lang="it-IT" i="1" dirty="0" smtClean="0"/>
              <a:t>Qualifica/mantenimento</a:t>
            </a:r>
            <a:r>
              <a:rPr lang="it-IT" i="1" dirty="0" smtClean="0"/>
              <a:t>)</a:t>
            </a:r>
          </a:p>
          <a:p>
            <a:pPr>
              <a:buFont typeface="Wingdings" pitchFamily="2" charset="2"/>
              <a:buChar char="Ø"/>
            </a:pPr>
            <a:endParaRPr lang="it-IT" i="1" dirty="0" smtClean="0"/>
          </a:p>
          <a:p>
            <a:pPr>
              <a:buFont typeface="Wingdings" pitchFamily="2" charset="2"/>
              <a:buChar char="Ø"/>
            </a:pPr>
            <a:r>
              <a:rPr lang="it-IT" dirty="0" smtClean="0"/>
              <a:t> </a:t>
            </a:r>
            <a:r>
              <a:rPr lang="it-IT" dirty="0" err="1" smtClean="0"/>
              <a:t>Audit</a:t>
            </a:r>
            <a:r>
              <a:rPr lang="it-IT" dirty="0" smtClean="0"/>
              <a:t> di terza parte (</a:t>
            </a:r>
            <a:r>
              <a:rPr lang="it-IT" i="1" dirty="0" smtClean="0"/>
              <a:t>Certificazione)</a:t>
            </a:r>
            <a:endParaRPr lang="it-IT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b="1" dirty="0" err="1" smtClean="0"/>
              <a:t>Audit</a:t>
            </a:r>
            <a:r>
              <a:rPr lang="it-IT" b="1" dirty="0" smtClean="0"/>
              <a:t> di prima parte (interni)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endParaRPr lang="it-IT" sz="2800" dirty="0" smtClean="0"/>
          </a:p>
          <a:p>
            <a:pPr>
              <a:buNone/>
            </a:pPr>
            <a:endParaRPr lang="it-IT" sz="2800" dirty="0" smtClean="0"/>
          </a:p>
          <a:p>
            <a:pPr>
              <a:buNone/>
            </a:pPr>
            <a:r>
              <a:rPr lang="it-IT" sz="2800" dirty="0" smtClean="0"/>
              <a:t>Sono </a:t>
            </a:r>
            <a:r>
              <a:rPr lang="it-IT" sz="2800" dirty="0" smtClean="0"/>
              <a:t>quelli effettuati dall’organizzazione stessa (o da altro soggetto, per suo conto) per finalità interne (ad es. per soddisfare il punto 8.2.2 della norma ISO 9001</a:t>
            </a:r>
            <a:r>
              <a:rPr lang="it-IT" sz="2800" dirty="0" smtClean="0"/>
              <a:t>)</a:t>
            </a:r>
          </a:p>
          <a:p>
            <a:pPr algn="ctr">
              <a:buNone/>
            </a:pPr>
            <a:r>
              <a:rPr lang="it-IT" sz="2800" dirty="0" smtClean="0">
                <a:solidFill>
                  <a:srgbClr val="FF0000"/>
                </a:solidFill>
              </a:rPr>
              <a:t>Verificare requisiti </a:t>
            </a:r>
            <a:r>
              <a:rPr lang="it-IT" sz="2800" dirty="0" smtClean="0">
                <a:solidFill>
                  <a:srgbClr val="FF0000"/>
                </a:solidFill>
              </a:rPr>
              <a:t>autodefiniti</a:t>
            </a:r>
            <a:endParaRPr lang="it-IT" sz="2800" dirty="0" smtClean="0"/>
          </a:p>
          <a:p>
            <a:pPr>
              <a:buNone/>
            </a:pPr>
            <a:endParaRPr lang="it-IT" sz="2800" dirty="0" smtClean="0"/>
          </a:p>
          <a:p>
            <a:pPr>
              <a:buNone/>
            </a:pPr>
            <a:endParaRPr lang="it-IT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b="1" dirty="0" err="1" smtClean="0"/>
              <a:t>Audit</a:t>
            </a:r>
            <a:r>
              <a:rPr lang="it-IT" b="1" dirty="0" smtClean="0"/>
              <a:t> (esterni) di seconda parte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endParaRPr lang="it-IT" dirty="0" smtClean="0"/>
          </a:p>
          <a:p>
            <a:pPr>
              <a:buNone/>
            </a:pPr>
            <a:endParaRPr lang="it-IT" dirty="0" smtClean="0"/>
          </a:p>
          <a:p>
            <a:pPr>
              <a:buNone/>
            </a:pPr>
            <a:r>
              <a:rPr lang="it-IT" sz="2800" dirty="0" smtClean="0"/>
              <a:t>Sono </a:t>
            </a:r>
            <a:r>
              <a:rPr lang="it-IT" sz="2800" dirty="0" smtClean="0"/>
              <a:t>effettuati da chi ha un interesse nei confronti dell’organizzazione, tipicamente il cliente, o da altri soggetti per conto dello stesso. </a:t>
            </a:r>
            <a:endParaRPr lang="it-IT" sz="2800" dirty="0" smtClean="0"/>
          </a:p>
          <a:p>
            <a:pPr>
              <a:buNone/>
            </a:pPr>
            <a:endParaRPr lang="it-IT" sz="2800" dirty="0" smtClean="0"/>
          </a:p>
          <a:p>
            <a:pPr algn="ctr">
              <a:buNone/>
            </a:pPr>
            <a:r>
              <a:rPr lang="it-IT" sz="2800" dirty="0" smtClean="0">
                <a:solidFill>
                  <a:srgbClr val="FF0000"/>
                </a:solidFill>
              </a:rPr>
              <a:t>Esigenza di valutazione dei fornitori</a:t>
            </a:r>
          </a:p>
          <a:p>
            <a:pPr>
              <a:buNone/>
            </a:pPr>
            <a:endParaRPr lang="it-IT" dirty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b="1" dirty="0" err="1" smtClean="0"/>
              <a:t>Audit</a:t>
            </a:r>
            <a:r>
              <a:rPr lang="it-IT" b="1" dirty="0" smtClean="0"/>
              <a:t> (esterni) di terza parte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endParaRPr lang="it-IT" dirty="0" smtClean="0"/>
          </a:p>
          <a:p>
            <a:pPr>
              <a:buNone/>
            </a:pPr>
            <a:r>
              <a:rPr lang="it-IT" sz="2800" dirty="0" smtClean="0"/>
              <a:t>Sono </a:t>
            </a:r>
            <a:r>
              <a:rPr lang="it-IT" sz="2800" dirty="0" smtClean="0"/>
              <a:t>quelli effettuati da soggetti esterni ed </a:t>
            </a:r>
            <a:r>
              <a:rPr lang="it-IT" sz="2800" dirty="0" smtClean="0"/>
              <a:t>indipendenti </a:t>
            </a:r>
            <a:r>
              <a:rPr lang="it-IT" sz="2800" dirty="0" smtClean="0"/>
              <a:t>rispetto sia all’organizzazione sia a chi ha interessi nei riguardi nella </a:t>
            </a:r>
            <a:r>
              <a:rPr lang="it-IT" sz="2800" dirty="0" smtClean="0"/>
              <a:t>stessa</a:t>
            </a:r>
          </a:p>
          <a:p>
            <a:pPr>
              <a:buNone/>
            </a:pPr>
            <a:endParaRPr lang="it-IT" sz="2800" dirty="0" smtClean="0"/>
          </a:p>
          <a:p>
            <a:pPr algn="ctr">
              <a:buNone/>
            </a:pPr>
            <a:r>
              <a:rPr lang="it-IT" sz="2800" dirty="0" smtClean="0">
                <a:solidFill>
                  <a:srgbClr val="FF0000"/>
                </a:solidFill>
              </a:rPr>
              <a:t>Verificare la conformità di un sistema di gestione ad una norma </a:t>
            </a:r>
            <a:r>
              <a:rPr lang="it-IT" sz="2800" dirty="0" smtClean="0"/>
              <a:t>(es. ISO 9001)</a:t>
            </a:r>
          </a:p>
          <a:p>
            <a:pPr>
              <a:buNone/>
            </a:pPr>
            <a:endParaRPr lang="it-IT" sz="2800" dirty="0" smtClean="0"/>
          </a:p>
          <a:p>
            <a:pPr>
              <a:buNone/>
            </a:pPr>
            <a:endParaRPr lang="it-IT" dirty="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it-IT" dirty="0" smtClean="0"/>
              <a:t>SVOLGIMENTO </a:t>
            </a:r>
            <a:r>
              <a:rPr lang="it-IT" dirty="0" err="1" smtClean="0"/>
              <a:t>DI</a:t>
            </a:r>
            <a:r>
              <a:rPr lang="it-IT" dirty="0" smtClean="0"/>
              <a:t> UN AUDIT</a:t>
            </a:r>
            <a:br>
              <a:rPr lang="it-IT" dirty="0" smtClean="0"/>
            </a:br>
            <a:r>
              <a:rPr lang="it-IT" dirty="0" smtClean="0"/>
              <a:t>cap.6</a:t>
            </a:r>
            <a:endParaRPr lang="it-IT" dirty="0"/>
          </a:p>
        </p:txBody>
      </p:sp>
      <p:sp>
        <p:nvSpPr>
          <p:cNvPr id="4" name="Sottotitolo 3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it-IT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b="1" dirty="0" smtClean="0"/>
              <a:t>Avvio dell’</a:t>
            </a:r>
            <a:r>
              <a:rPr lang="it-IT" b="1" dirty="0" err="1" smtClean="0"/>
              <a:t>audit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it-IT" b="1" dirty="0" smtClean="0"/>
              <a:t>6.2.1 </a:t>
            </a:r>
            <a:r>
              <a:rPr lang="it-IT" b="1" dirty="0" smtClean="0">
                <a:solidFill>
                  <a:srgbClr val="FF0000"/>
                </a:solidFill>
              </a:rPr>
              <a:t>Generalità</a:t>
            </a:r>
          </a:p>
          <a:p>
            <a:pPr>
              <a:buNone/>
            </a:pPr>
            <a:r>
              <a:rPr lang="it-IT" b="1" dirty="0" smtClean="0"/>
              <a:t> </a:t>
            </a:r>
            <a:r>
              <a:rPr lang="it-IT" i="1" dirty="0" smtClean="0"/>
              <a:t>Il responsabile della gestione del programma di </a:t>
            </a:r>
            <a:r>
              <a:rPr lang="it-IT" i="1" dirty="0" err="1" smtClean="0"/>
              <a:t>audit</a:t>
            </a:r>
            <a:r>
              <a:rPr lang="it-IT" i="1" dirty="0" smtClean="0"/>
              <a:t> nomina,in fase di programmazione,il </a:t>
            </a:r>
            <a:r>
              <a:rPr lang="it-IT" i="1" dirty="0" err="1" smtClean="0"/>
              <a:t>LeadAuditor</a:t>
            </a:r>
            <a:r>
              <a:rPr lang="it-IT" i="1" dirty="0" smtClean="0"/>
              <a:t>.</a:t>
            </a:r>
          </a:p>
          <a:p>
            <a:pPr>
              <a:buNone/>
            </a:pPr>
            <a:endParaRPr lang="it-IT" i="1" dirty="0" smtClean="0"/>
          </a:p>
          <a:p>
            <a:pPr>
              <a:buNone/>
            </a:pPr>
            <a:r>
              <a:rPr lang="it-IT" sz="2400" dirty="0" smtClean="0"/>
              <a:t>Di solito la formalizzazione della nomina avviene con lettera di incarico(contratto</a:t>
            </a:r>
            <a:r>
              <a:rPr lang="it-IT" sz="2400" dirty="0" smtClean="0"/>
              <a:t>);</a:t>
            </a:r>
            <a:r>
              <a:rPr lang="it-IT" sz="2400" dirty="0" smtClean="0"/>
              <a:t>in generale la procedura vale anche per gli altri componenti del team</a:t>
            </a:r>
            <a:r>
              <a:rPr lang="it-IT" sz="2400" dirty="0" smtClean="0"/>
              <a:t>.</a:t>
            </a:r>
            <a:endParaRPr lang="it-IT" sz="2400" dirty="0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457200" y="428604"/>
            <a:ext cx="8229600" cy="5697559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it-IT" b="1" dirty="0" smtClean="0"/>
              <a:t>6.2.2 </a:t>
            </a:r>
            <a:r>
              <a:rPr lang="it-IT" b="1" dirty="0" smtClean="0">
                <a:solidFill>
                  <a:srgbClr val="FF0000"/>
                </a:solidFill>
              </a:rPr>
              <a:t>Presa di contatto iniziale con l’organizzazione oggetto di </a:t>
            </a:r>
            <a:r>
              <a:rPr lang="it-IT" b="1" dirty="0" err="1" smtClean="0">
                <a:solidFill>
                  <a:srgbClr val="FF0000"/>
                </a:solidFill>
              </a:rPr>
              <a:t>audit</a:t>
            </a:r>
            <a:endParaRPr lang="it-IT" b="1" dirty="0" smtClean="0">
              <a:solidFill>
                <a:srgbClr val="FF0000"/>
              </a:solidFill>
            </a:endParaRPr>
          </a:p>
          <a:p>
            <a:pPr>
              <a:buNone/>
            </a:pPr>
            <a:endParaRPr lang="it-IT" b="1" dirty="0" smtClean="0">
              <a:solidFill>
                <a:srgbClr val="FF0000"/>
              </a:solidFill>
            </a:endParaRPr>
          </a:p>
          <a:p>
            <a:pPr>
              <a:buNone/>
            </a:pPr>
            <a:r>
              <a:rPr lang="it-IT" sz="2800" dirty="0" smtClean="0"/>
              <a:t>Il contatto </a:t>
            </a:r>
            <a:r>
              <a:rPr lang="it-IT" sz="2800" dirty="0" err="1" smtClean="0"/>
              <a:t>puo’</a:t>
            </a:r>
            <a:r>
              <a:rPr lang="it-IT" sz="2800" dirty="0" smtClean="0"/>
              <a:t> essere formale o informale, dovrebbe essere eseguito dal </a:t>
            </a:r>
            <a:r>
              <a:rPr lang="it-IT" sz="2800" dirty="0" err="1" smtClean="0"/>
              <a:t>LeadAuditor</a:t>
            </a:r>
            <a:r>
              <a:rPr lang="it-IT" sz="2800" dirty="0" smtClean="0"/>
              <a:t> e ha le seguenti finalità:</a:t>
            </a:r>
          </a:p>
          <a:p>
            <a:pPr>
              <a:buFont typeface="Wingdings" pitchFamily="2" charset="2"/>
              <a:buChar char="Ø"/>
            </a:pPr>
            <a:r>
              <a:rPr lang="it-IT" sz="2000" dirty="0" smtClean="0"/>
              <a:t>Prendere </a:t>
            </a:r>
            <a:r>
              <a:rPr lang="it-IT" sz="2000" dirty="0" smtClean="0"/>
              <a:t>accordi per l’</a:t>
            </a:r>
            <a:r>
              <a:rPr lang="it-IT" sz="2000" dirty="0" err="1" smtClean="0"/>
              <a:t>auditinclusa</a:t>
            </a:r>
            <a:r>
              <a:rPr lang="it-IT" sz="2000" dirty="0" smtClean="0"/>
              <a:t> la pianificazione delle date e la presenza di osservatori ed esperti tecnici</a:t>
            </a:r>
          </a:p>
          <a:p>
            <a:pPr>
              <a:buFont typeface="Wingdings" pitchFamily="2" charset="2"/>
              <a:buChar char="Ø"/>
            </a:pPr>
            <a:r>
              <a:rPr lang="it-IT" sz="2000" dirty="0" smtClean="0"/>
              <a:t>Stabilire </a:t>
            </a:r>
            <a:r>
              <a:rPr lang="it-IT" sz="2000" dirty="0" smtClean="0"/>
              <a:t>i referenti, fornire informazioni sugli obiettivi dell’</a:t>
            </a:r>
            <a:r>
              <a:rPr lang="it-IT" sz="2000" dirty="0" err="1" smtClean="0"/>
              <a:t>audite</a:t>
            </a:r>
            <a:r>
              <a:rPr lang="it-IT" sz="2000" dirty="0" smtClean="0"/>
              <a:t> richiedere l’accesso ai documenti</a:t>
            </a:r>
          </a:p>
          <a:p>
            <a:pPr>
              <a:buFont typeface="Wingdings" pitchFamily="2" charset="2"/>
              <a:buChar char="Ø"/>
            </a:pPr>
            <a:r>
              <a:rPr lang="it-IT" sz="2000" dirty="0" smtClean="0"/>
              <a:t>Altri </a:t>
            </a:r>
            <a:r>
              <a:rPr lang="it-IT" sz="2000" dirty="0" smtClean="0"/>
              <a:t>definiti nella 19011</a:t>
            </a:r>
          </a:p>
          <a:p>
            <a:endParaRPr lang="it-IT" dirty="0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it-IT" b="1" dirty="0" smtClean="0"/>
              <a:t>6.3 Preparazione delle attività di </a:t>
            </a:r>
            <a:r>
              <a:rPr lang="it-IT" b="1" dirty="0" err="1" smtClean="0"/>
              <a:t>audit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it-IT" sz="2400" b="1" dirty="0" smtClean="0"/>
              <a:t>6.3.1 </a:t>
            </a:r>
            <a:r>
              <a:rPr lang="it-IT" sz="2400" b="1" dirty="0" smtClean="0">
                <a:solidFill>
                  <a:srgbClr val="FF0000"/>
                </a:solidFill>
              </a:rPr>
              <a:t>Riesame dei documenti nel corso della preparazione dell’</a:t>
            </a:r>
            <a:r>
              <a:rPr lang="it-IT" sz="2400" b="1" dirty="0" err="1" smtClean="0">
                <a:solidFill>
                  <a:srgbClr val="FF0000"/>
                </a:solidFill>
              </a:rPr>
              <a:t>audit</a:t>
            </a:r>
            <a:r>
              <a:rPr lang="it-IT" sz="2400" b="1" dirty="0" smtClean="0"/>
              <a:t> (focus appendice B.2)</a:t>
            </a:r>
          </a:p>
          <a:p>
            <a:pPr>
              <a:buNone/>
            </a:pPr>
            <a:r>
              <a:rPr lang="it-IT" sz="2400" dirty="0" smtClean="0"/>
              <a:t>E’ opportuno che la documentazione(manuale qualità,procedure,organigramma,layout,ecc..) dell’organizzazione sia verificata prima dell’</a:t>
            </a:r>
            <a:r>
              <a:rPr lang="it-IT" sz="2400" dirty="0" err="1" smtClean="0"/>
              <a:t>audit</a:t>
            </a:r>
            <a:r>
              <a:rPr lang="it-IT" sz="2400" dirty="0" smtClean="0"/>
              <a:t> al fine di:</a:t>
            </a:r>
          </a:p>
          <a:p>
            <a:pPr>
              <a:buNone/>
            </a:pPr>
            <a:endParaRPr lang="it-IT" sz="2400" dirty="0" smtClean="0"/>
          </a:p>
          <a:p>
            <a:pPr marL="457200" indent="-457200">
              <a:buFont typeface="+mj-lt"/>
              <a:buAutoNum type="arabicPeriod"/>
            </a:pPr>
            <a:r>
              <a:rPr lang="it-IT" sz="2000" dirty="0" smtClean="0"/>
              <a:t>Raccogliere informazioni per la pianificazione e la conduzione dell’</a:t>
            </a:r>
            <a:r>
              <a:rPr lang="it-IT" sz="2000" dirty="0" err="1" smtClean="0"/>
              <a:t>audit</a:t>
            </a:r>
            <a:endParaRPr lang="it-IT" sz="2000" dirty="0" smtClean="0"/>
          </a:p>
          <a:p>
            <a:pPr marL="457200" indent="-457200">
              <a:buFont typeface="+mj-lt"/>
              <a:buAutoNum type="arabicPeriod"/>
            </a:pPr>
            <a:r>
              <a:rPr lang="it-IT" sz="2000" dirty="0" smtClean="0"/>
              <a:t>Pervenire ad una visione di insieme </a:t>
            </a:r>
          </a:p>
          <a:p>
            <a:pPr marL="457200" indent="-457200">
              <a:buNone/>
            </a:pPr>
            <a:endParaRPr lang="it-IT" sz="2400" dirty="0" smtClean="0"/>
          </a:p>
          <a:p>
            <a:pPr marL="457200" indent="-457200">
              <a:buNone/>
            </a:pPr>
            <a:r>
              <a:rPr lang="it-IT" sz="2000" i="1" dirty="0" smtClean="0"/>
              <a:t>In caso di </a:t>
            </a:r>
            <a:r>
              <a:rPr lang="it-IT" sz="2000" i="1" dirty="0" err="1" smtClean="0"/>
              <a:t>audit</a:t>
            </a:r>
            <a:r>
              <a:rPr lang="it-IT" sz="2000" i="1" dirty="0" smtClean="0"/>
              <a:t> di certificazione il riesame della documentazione prende il nome di stage1(off-site oppure on-site</a:t>
            </a:r>
            <a:r>
              <a:rPr lang="it-IT" sz="2000" i="1" dirty="0" smtClean="0"/>
              <a:t>)</a:t>
            </a:r>
          </a:p>
          <a:p>
            <a:pPr>
              <a:buNone/>
            </a:pPr>
            <a:endParaRPr lang="it-IT" dirty="0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457200" y="428604"/>
            <a:ext cx="8229600" cy="5697559"/>
          </a:xfrm>
        </p:spPr>
        <p:txBody>
          <a:bodyPr/>
          <a:lstStyle/>
          <a:p>
            <a:pPr>
              <a:buNone/>
            </a:pPr>
            <a:r>
              <a:rPr lang="it-IT" b="1" dirty="0" smtClean="0"/>
              <a:t>6.3.2 </a:t>
            </a:r>
            <a:r>
              <a:rPr lang="it-IT" b="1" dirty="0" smtClean="0">
                <a:solidFill>
                  <a:srgbClr val="FF0000"/>
                </a:solidFill>
              </a:rPr>
              <a:t>Preparazione del Piano di </a:t>
            </a:r>
            <a:r>
              <a:rPr lang="it-IT" b="1" dirty="0" err="1" smtClean="0">
                <a:solidFill>
                  <a:srgbClr val="FF0000"/>
                </a:solidFill>
              </a:rPr>
              <a:t>Audit</a:t>
            </a:r>
            <a:endParaRPr lang="it-IT" b="1" dirty="0" smtClean="0">
              <a:solidFill>
                <a:srgbClr val="FF0000"/>
              </a:solidFill>
            </a:endParaRPr>
          </a:p>
          <a:p>
            <a:pPr>
              <a:buNone/>
            </a:pPr>
            <a:endParaRPr lang="it-IT" b="1" dirty="0" smtClean="0">
              <a:solidFill>
                <a:srgbClr val="FF0000"/>
              </a:solidFill>
            </a:endParaRPr>
          </a:p>
          <a:p>
            <a:pPr>
              <a:buNone/>
            </a:pPr>
            <a:r>
              <a:rPr lang="it-IT" sz="2400" dirty="0" smtClean="0"/>
              <a:t>Documento </a:t>
            </a:r>
            <a:r>
              <a:rPr lang="it-IT" sz="2400" dirty="0" smtClean="0"/>
              <a:t>di pianificazione delle attività di </a:t>
            </a:r>
            <a:r>
              <a:rPr lang="it-IT" sz="2400" dirty="0" err="1" smtClean="0"/>
              <a:t>audit</a:t>
            </a:r>
            <a:r>
              <a:rPr lang="it-IT" sz="2400" dirty="0" smtClean="0"/>
              <a:t> predisposto </a:t>
            </a:r>
            <a:r>
              <a:rPr lang="it-IT" sz="2400" dirty="0" smtClean="0"/>
              <a:t>dal </a:t>
            </a:r>
            <a:r>
              <a:rPr lang="it-IT" sz="2400" dirty="0" err="1" smtClean="0"/>
              <a:t>LeadAuditor</a:t>
            </a:r>
            <a:r>
              <a:rPr lang="it-IT" sz="2400" dirty="0" smtClean="0"/>
              <a:t> sulla base</a:t>
            </a:r>
            <a:r>
              <a:rPr lang="it-IT" sz="2400" dirty="0" smtClean="0"/>
              <a:t>:</a:t>
            </a:r>
          </a:p>
          <a:p>
            <a:pPr>
              <a:buNone/>
            </a:pPr>
            <a:endParaRPr lang="it-IT" sz="2400" dirty="0" smtClean="0"/>
          </a:p>
          <a:p>
            <a:pPr lvl="1"/>
            <a:r>
              <a:rPr lang="it-IT" sz="2000" dirty="0" smtClean="0"/>
              <a:t>delle </a:t>
            </a:r>
            <a:r>
              <a:rPr lang="it-IT" sz="2000" dirty="0" smtClean="0"/>
              <a:t>informazioni contenute nel programma di </a:t>
            </a:r>
            <a:r>
              <a:rPr lang="it-IT" sz="2000" dirty="0" err="1" smtClean="0"/>
              <a:t>audit</a:t>
            </a:r>
            <a:r>
              <a:rPr lang="it-IT" sz="2000" dirty="0" smtClean="0"/>
              <a:t> e </a:t>
            </a:r>
            <a:r>
              <a:rPr lang="it-IT" sz="2000" dirty="0" smtClean="0"/>
              <a:t>raccolte durante i contatti </a:t>
            </a:r>
            <a:r>
              <a:rPr lang="it-IT" sz="2000" dirty="0" smtClean="0"/>
              <a:t>iniziali</a:t>
            </a:r>
          </a:p>
          <a:p>
            <a:pPr lvl="1"/>
            <a:r>
              <a:rPr lang="it-IT" sz="2000" dirty="0" smtClean="0"/>
              <a:t>delle </a:t>
            </a:r>
            <a:r>
              <a:rPr lang="it-IT" sz="2000" dirty="0" smtClean="0"/>
              <a:t>informazioni raccolte nel riesame preliminare della documentazione</a:t>
            </a:r>
          </a:p>
          <a:p>
            <a:pPr>
              <a:buNone/>
            </a:pPr>
            <a:endParaRPr lang="it-IT" dirty="0"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457200" y="714356"/>
            <a:ext cx="8229600" cy="5411807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it-IT" sz="2800" b="1" dirty="0" smtClean="0"/>
              <a:t>6.3.2 </a:t>
            </a:r>
            <a:r>
              <a:rPr lang="it-IT" sz="2800" b="1" dirty="0" smtClean="0">
                <a:solidFill>
                  <a:srgbClr val="FF0000"/>
                </a:solidFill>
              </a:rPr>
              <a:t>Preparazione del Piano di </a:t>
            </a:r>
            <a:r>
              <a:rPr lang="it-IT" sz="2800" b="1" dirty="0" err="1" smtClean="0">
                <a:solidFill>
                  <a:srgbClr val="FF0000"/>
                </a:solidFill>
              </a:rPr>
              <a:t>Audit</a:t>
            </a:r>
            <a:endParaRPr lang="it-IT" sz="2800" b="1" dirty="0" smtClean="0">
              <a:solidFill>
                <a:srgbClr val="FF0000"/>
              </a:solidFill>
            </a:endParaRPr>
          </a:p>
          <a:p>
            <a:pPr>
              <a:buNone/>
            </a:pPr>
            <a:endParaRPr lang="it-IT" sz="2800" b="1" dirty="0" smtClean="0">
              <a:solidFill>
                <a:srgbClr val="FF0000"/>
              </a:solidFill>
            </a:endParaRPr>
          </a:p>
          <a:p>
            <a:pPr>
              <a:buNone/>
            </a:pPr>
            <a:endParaRPr lang="it-IT" sz="2800" i="1" dirty="0" smtClean="0"/>
          </a:p>
          <a:p>
            <a:pPr>
              <a:buFont typeface="Wingdings" pitchFamily="2" charset="2"/>
              <a:buChar char="Ø"/>
            </a:pPr>
            <a:r>
              <a:rPr lang="it-IT" sz="2800" i="1" dirty="0" smtClean="0"/>
              <a:t>Obiettivi </a:t>
            </a:r>
            <a:r>
              <a:rPr lang="it-IT" sz="2800" i="1" dirty="0" smtClean="0"/>
              <a:t>dell’</a:t>
            </a:r>
            <a:r>
              <a:rPr lang="it-IT" sz="2800" i="1" dirty="0" err="1" smtClean="0"/>
              <a:t>audit</a:t>
            </a:r>
            <a:endParaRPr lang="it-IT" sz="2800" i="1" dirty="0" smtClean="0"/>
          </a:p>
          <a:p>
            <a:pPr>
              <a:buFont typeface="Wingdings" pitchFamily="2" charset="2"/>
              <a:buChar char="Ø"/>
            </a:pPr>
            <a:r>
              <a:rPr lang="it-IT" sz="2800" i="1" dirty="0" smtClean="0"/>
              <a:t>Campo </a:t>
            </a:r>
            <a:r>
              <a:rPr lang="it-IT" sz="2800" i="1" dirty="0" smtClean="0"/>
              <a:t>di applicazione (attività e siti)</a:t>
            </a:r>
          </a:p>
          <a:p>
            <a:pPr>
              <a:buFont typeface="Wingdings" pitchFamily="2" charset="2"/>
              <a:buChar char="Ø"/>
            </a:pPr>
            <a:r>
              <a:rPr lang="it-IT" sz="2800" i="1" dirty="0" smtClean="0"/>
              <a:t>Criteri dell’</a:t>
            </a:r>
            <a:r>
              <a:rPr lang="it-IT" sz="2800" i="1" dirty="0" err="1" smtClean="0"/>
              <a:t>audit</a:t>
            </a:r>
            <a:r>
              <a:rPr lang="it-IT" sz="2800" i="1" dirty="0" smtClean="0"/>
              <a:t> ed </a:t>
            </a:r>
            <a:r>
              <a:rPr lang="it-IT" sz="2800" i="1" dirty="0" smtClean="0"/>
              <a:t>eventuali altri documenti</a:t>
            </a:r>
          </a:p>
          <a:p>
            <a:pPr>
              <a:buFont typeface="Wingdings" pitchFamily="2" charset="2"/>
              <a:buChar char="Ø"/>
            </a:pPr>
            <a:r>
              <a:rPr lang="it-IT" sz="2800" i="1" dirty="0" smtClean="0"/>
              <a:t>Date</a:t>
            </a:r>
            <a:r>
              <a:rPr lang="it-IT" sz="2800" i="1" dirty="0" smtClean="0"/>
              <a:t>, luoghi ed eventuali esigenze logistiche</a:t>
            </a:r>
          </a:p>
          <a:p>
            <a:pPr>
              <a:buFont typeface="Wingdings" pitchFamily="2" charset="2"/>
              <a:buChar char="Ø"/>
            </a:pPr>
            <a:r>
              <a:rPr lang="it-IT" sz="2800" i="1" dirty="0" smtClean="0"/>
              <a:t>Composizione </a:t>
            </a:r>
            <a:r>
              <a:rPr lang="it-IT" sz="2800" i="1" dirty="0" smtClean="0"/>
              <a:t>del team di </a:t>
            </a:r>
            <a:r>
              <a:rPr lang="it-IT" sz="2800" i="1" dirty="0" err="1" smtClean="0"/>
              <a:t>audit</a:t>
            </a:r>
            <a:r>
              <a:rPr lang="it-IT" sz="2800" i="1" dirty="0" smtClean="0"/>
              <a:t>(compresi ruoli) e referente aziendale</a:t>
            </a:r>
          </a:p>
          <a:p>
            <a:pPr>
              <a:buFont typeface="Wingdings" pitchFamily="2" charset="2"/>
              <a:buChar char="Ø"/>
            </a:pPr>
            <a:r>
              <a:rPr lang="it-IT" sz="2800" i="1" dirty="0" smtClean="0"/>
              <a:t>Pianificazione </a:t>
            </a:r>
            <a:r>
              <a:rPr lang="it-IT" sz="2800" i="1" dirty="0" smtClean="0"/>
              <a:t>delle attività (orari, aree, processi)</a:t>
            </a:r>
          </a:p>
          <a:p>
            <a:pPr>
              <a:buNone/>
            </a:pPr>
            <a:endParaRPr lang="it-IT" dirty="0"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457200" y="642918"/>
            <a:ext cx="8229600" cy="5483245"/>
          </a:xfrm>
        </p:spPr>
        <p:txBody>
          <a:bodyPr/>
          <a:lstStyle/>
          <a:p>
            <a:pPr>
              <a:buNone/>
            </a:pPr>
            <a:r>
              <a:rPr lang="it-IT" b="1" dirty="0" smtClean="0"/>
              <a:t>6.3.3</a:t>
            </a:r>
            <a:r>
              <a:rPr lang="it-IT" b="1" dirty="0" smtClean="0">
                <a:solidFill>
                  <a:srgbClr val="FF0000"/>
                </a:solidFill>
              </a:rPr>
              <a:t> Assegnazione dei compiti di lavoro al gruppo di </a:t>
            </a:r>
            <a:r>
              <a:rPr lang="it-IT" b="1" dirty="0" err="1" smtClean="0">
                <a:solidFill>
                  <a:srgbClr val="FF0000"/>
                </a:solidFill>
              </a:rPr>
              <a:t>audit</a:t>
            </a:r>
            <a:endParaRPr lang="it-IT" b="1" dirty="0" smtClean="0">
              <a:solidFill>
                <a:srgbClr val="FF0000"/>
              </a:solidFill>
            </a:endParaRPr>
          </a:p>
          <a:p>
            <a:pPr>
              <a:buNone/>
            </a:pPr>
            <a:endParaRPr lang="it-IT" b="1" dirty="0" smtClean="0">
              <a:solidFill>
                <a:srgbClr val="FF0000"/>
              </a:solidFill>
            </a:endParaRPr>
          </a:p>
          <a:p>
            <a:pPr>
              <a:buNone/>
            </a:pPr>
            <a:endParaRPr lang="it-IT" b="1" dirty="0" smtClean="0">
              <a:solidFill>
                <a:srgbClr val="FF0000"/>
              </a:solidFill>
            </a:endParaRPr>
          </a:p>
          <a:p>
            <a:pPr>
              <a:buNone/>
            </a:pPr>
            <a:r>
              <a:rPr lang="it-IT" sz="2800" dirty="0" smtClean="0"/>
              <a:t>Il </a:t>
            </a:r>
            <a:r>
              <a:rPr lang="it-IT" sz="2800" dirty="0" err="1" smtClean="0"/>
              <a:t>LeadAuditor</a:t>
            </a:r>
            <a:r>
              <a:rPr lang="it-IT" sz="2800" dirty="0" smtClean="0"/>
              <a:t>, tenendo conto delle competenze e delle esperienze di ciascun componente del team, assegna i compiti specifici a ciascun auditor (processi, aree, funzioni, attività da verificare) nell’ambito del piano di </a:t>
            </a:r>
            <a:r>
              <a:rPr lang="it-IT" sz="2800" dirty="0" err="1" smtClean="0"/>
              <a:t>audit</a:t>
            </a:r>
            <a:r>
              <a:rPr lang="it-IT" sz="2800" dirty="0" smtClean="0"/>
              <a:t>.</a:t>
            </a:r>
          </a:p>
          <a:p>
            <a:pPr>
              <a:buNone/>
            </a:pPr>
            <a:endParaRPr lang="it-IT" dirty="0"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428596" y="857232"/>
            <a:ext cx="8229600" cy="5240343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it-IT" b="1" dirty="0" smtClean="0"/>
              <a:t>6.3.4 </a:t>
            </a:r>
            <a:r>
              <a:rPr lang="it-IT" b="1" dirty="0" smtClean="0">
                <a:solidFill>
                  <a:srgbClr val="FF0000"/>
                </a:solidFill>
              </a:rPr>
              <a:t>Preparazione dei documenti di </a:t>
            </a:r>
            <a:r>
              <a:rPr lang="it-IT" b="1" dirty="0" smtClean="0">
                <a:solidFill>
                  <a:srgbClr val="FF0000"/>
                </a:solidFill>
              </a:rPr>
              <a:t>lavoro</a:t>
            </a:r>
          </a:p>
          <a:p>
            <a:pPr>
              <a:buNone/>
            </a:pPr>
            <a:endParaRPr lang="it-IT" b="1" dirty="0" smtClean="0">
              <a:solidFill>
                <a:srgbClr val="FF0000"/>
              </a:solidFill>
            </a:endParaRPr>
          </a:p>
          <a:p>
            <a:pPr>
              <a:buNone/>
            </a:pPr>
            <a:r>
              <a:rPr lang="it-IT" sz="2400" dirty="0" smtClean="0"/>
              <a:t>I </a:t>
            </a:r>
            <a:r>
              <a:rPr lang="it-IT" sz="2400" dirty="0" smtClean="0"/>
              <a:t>membri del team devono avere supporti per la raccolta delle evidenze dell’</a:t>
            </a:r>
            <a:r>
              <a:rPr lang="it-IT" sz="2400" dirty="0" err="1" smtClean="0"/>
              <a:t>audit</a:t>
            </a:r>
            <a:r>
              <a:rPr lang="it-IT" sz="2400" dirty="0" smtClean="0"/>
              <a:t>. Tali documenti di lavoro posso comprendere</a:t>
            </a:r>
            <a:r>
              <a:rPr lang="it-IT" sz="2400" dirty="0" smtClean="0"/>
              <a:t>:</a:t>
            </a:r>
          </a:p>
          <a:p>
            <a:pPr>
              <a:buNone/>
            </a:pPr>
            <a:endParaRPr lang="it-IT" sz="2400" dirty="0" smtClean="0"/>
          </a:p>
          <a:p>
            <a:pPr>
              <a:buFont typeface="Wingdings" pitchFamily="2" charset="2"/>
              <a:buChar char="v"/>
            </a:pPr>
            <a:r>
              <a:rPr lang="it-IT" sz="2400" dirty="0" smtClean="0"/>
              <a:t>Liste </a:t>
            </a:r>
            <a:r>
              <a:rPr lang="it-IT" sz="2400" dirty="0" smtClean="0"/>
              <a:t>di controllo (Checklist: traccia di lavoro per svolgere l’</a:t>
            </a:r>
            <a:r>
              <a:rPr lang="it-IT" sz="2400" dirty="0" err="1" smtClean="0"/>
              <a:t>audit</a:t>
            </a:r>
            <a:r>
              <a:rPr lang="it-IT" sz="2400" dirty="0" smtClean="0"/>
              <a:t>, promemoria per le attività)</a:t>
            </a:r>
          </a:p>
          <a:p>
            <a:pPr>
              <a:buFont typeface="Wingdings" pitchFamily="2" charset="2"/>
              <a:buChar char="v"/>
            </a:pPr>
            <a:r>
              <a:rPr lang="it-IT" sz="2400" dirty="0" smtClean="0"/>
              <a:t>Piani </a:t>
            </a:r>
            <a:r>
              <a:rPr lang="it-IT" sz="2400" dirty="0" smtClean="0"/>
              <a:t>di campionamento dell’</a:t>
            </a:r>
            <a:r>
              <a:rPr lang="it-IT" sz="2400" dirty="0" err="1" smtClean="0"/>
              <a:t>audit</a:t>
            </a:r>
            <a:endParaRPr lang="it-IT" sz="2400" dirty="0" smtClean="0"/>
          </a:p>
          <a:p>
            <a:pPr>
              <a:buFont typeface="Wingdings" pitchFamily="2" charset="2"/>
              <a:buChar char="v"/>
            </a:pPr>
            <a:r>
              <a:rPr lang="it-IT" sz="2400" dirty="0" smtClean="0"/>
              <a:t>Moduli </a:t>
            </a:r>
            <a:r>
              <a:rPr lang="it-IT" sz="2400" dirty="0" smtClean="0"/>
              <a:t>per registrare informazioni </a:t>
            </a:r>
          </a:p>
          <a:p>
            <a:pPr>
              <a:buNone/>
            </a:pPr>
            <a:endParaRPr lang="it-IT" dirty="0"/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b="1" dirty="0" smtClean="0"/>
              <a:t>Le checklist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it-IT" b="1" dirty="0" smtClean="0"/>
              <a:t>Come dovrebbero essere </a:t>
            </a:r>
            <a:r>
              <a:rPr lang="it-IT" b="1" dirty="0" smtClean="0"/>
              <a:t>usate </a:t>
            </a:r>
          </a:p>
          <a:p>
            <a:pPr>
              <a:buFont typeface="Wingdings" pitchFamily="2" charset="2"/>
              <a:buChar char="§"/>
            </a:pPr>
            <a:r>
              <a:rPr lang="it-IT" sz="2000" i="1" dirty="0" smtClean="0"/>
              <a:t> </a:t>
            </a:r>
            <a:r>
              <a:rPr lang="it-IT" sz="2000" dirty="0" smtClean="0"/>
              <a:t>Promemoria per svolgere tutte le attività</a:t>
            </a:r>
          </a:p>
          <a:p>
            <a:pPr>
              <a:buFont typeface="Wingdings" pitchFamily="2" charset="2"/>
              <a:buChar char="§"/>
            </a:pPr>
            <a:r>
              <a:rPr lang="it-IT" sz="2000" dirty="0" smtClean="0"/>
              <a:t> Non essere vincolanti</a:t>
            </a:r>
          </a:p>
          <a:p>
            <a:pPr>
              <a:buFont typeface="Wingdings" pitchFamily="2" charset="2"/>
              <a:buChar char="§"/>
            </a:pPr>
            <a:r>
              <a:rPr lang="it-IT" sz="2000" dirty="0" smtClean="0"/>
              <a:t> Compilate con sufficiente dettaglio al fine di fornire adeguate informazioni al committente dell’</a:t>
            </a:r>
            <a:r>
              <a:rPr lang="it-IT" sz="2000" dirty="0" err="1" smtClean="0"/>
              <a:t>audit</a:t>
            </a:r>
            <a:r>
              <a:rPr lang="it-IT" sz="2000" dirty="0" smtClean="0"/>
              <a:t> (diario di </a:t>
            </a:r>
            <a:r>
              <a:rPr lang="it-IT" sz="2000" dirty="0" err="1" smtClean="0"/>
              <a:t>audit</a:t>
            </a:r>
            <a:r>
              <a:rPr lang="it-IT" sz="2000" dirty="0" smtClean="0"/>
              <a:t>)</a:t>
            </a:r>
          </a:p>
          <a:p>
            <a:pPr>
              <a:buFont typeface="Wingdings" pitchFamily="2" charset="2"/>
              <a:buChar char="§"/>
            </a:pPr>
            <a:r>
              <a:rPr lang="it-IT" sz="2000" dirty="0" smtClean="0"/>
              <a:t> Conservate con cura e riservatezza durante l’</a:t>
            </a:r>
            <a:r>
              <a:rPr lang="it-IT" sz="2000" dirty="0" err="1" smtClean="0"/>
              <a:t>audit</a:t>
            </a:r>
            <a:r>
              <a:rPr lang="it-IT" sz="2000" dirty="0" smtClean="0"/>
              <a:t> e archiviate assieme a tutti gli altri documenti dell’</a:t>
            </a:r>
            <a:r>
              <a:rPr lang="it-IT" sz="2000" dirty="0" err="1" smtClean="0"/>
              <a:t>audit</a:t>
            </a:r>
            <a:endParaRPr lang="it-IT" sz="2000" dirty="0" smtClean="0"/>
          </a:p>
          <a:p>
            <a:pPr>
              <a:buNone/>
            </a:pPr>
            <a:endParaRPr lang="it-IT" sz="2800" dirty="0" smtClean="0"/>
          </a:p>
          <a:p>
            <a:pPr>
              <a:buNone/>
            </a:pPr>
            <a:r>
              <a:rPr lang="it-IT" sz="1900" i="1" dirty="0" smtClean="0"/>
              <a:t>Le checklist sono documenti “personali “ del gruppo e non sono divulgabili</a:t>
            </a:r>
            <a:endParaRPr lang="it-IT" sz="1900" i="1" dirty="0"/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it-IT" b="1" dirty="0" smtClean="0"/>
              <a:t>6.4 Conduzione delle attività di </a:t>
            </a:r>
            <a:r>
              <a:rPr lang="it-IT" b="1" dirty="0" err="1" smtClean="0"/>
              <a:t>audit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it-IT" b="1" dirty="0" smtClean="0"/>
              <a:t>6.4.2 </a:t>
            </a:r>
            <a:r>
              <a:rPr lang="it-IT" b="1" dirty="0" smtClean="0">
                <a:solidFill>
                  <a:srgbClr val="FF0000"/>
                </a:solidFill>
              </a:rPr>
              <a:t>Conduzione della riunione di apertura </a:t>
            </a:r>
            <a:endParaRPr lang="it-IT" b="1" dirty="0" smtClean="0">
              <a:solidFill>
                <a:srgbClr val="FF0000"/>
              </a:solidFill>
            </a:endParaRPr>
          </a:p>
          <a:p>
            <a:pPr>
              <a:buNone/>
            </a:pPr>
            <a:r>
              <a:rPr lang="it-IT" sz="2400" b="1" dirty="0" smtClean="0"/>
              <a:t>Lo </a:t>
            </a:r>
            <a:r>
              <a:rPr lang="it-IT" sz="2400" b="1" dirty="0" smtClean="0"/>
              <a:t>scopo della riunione di apertura è quello di :</a:t>
            </a:r>
          </a:p>
          <a:p>
            <a:pPr>
              <a:buFont typeface="Wingdings" pitchFamily="2" charset="2"/>
              <a:buChar char="Ø"/>
            </a:pPr>
            <a:r>
              <a:rPr lang="it-IT" sz="2400" dirty="0" smtClean="0"/>
              <a:t>Confermare </a:t>
            </a:r>
            <a:r>
              <a:rPr lang="it-IT" sz="2400" dirty="0" smtClean="0"/>
              <a:t>l’accordo tra le parti in riferimento del piano di </a:t>
            </a:r>
            <a:r>
              <a:rPr lang="it-IT" sz="2400" dirty="0" err="1" smtClean="0"/>
              <a:t>audit</a:t>
            </a:r>
            <a:endParaRPr lang="it-IT" sz="2400" dirty="0" smtClean="0"/>
          </a:p>
          <a:p>
            <a:pPr>
              <a:buFont typeface="Wingdings" pitchFamily="2" charset="2"/>
              <a:buChar char="Ø"/>
            </a:pPr>
            <a:r>
              <a:rPr lang="it-IT" sz="2400" dirty="0" smtClean="0"/>
              <a:t>Presentare </a:t>
            </a:r>
            <a:r>
              <a:rPr lang="it-IT" sz="2400" dirty="0" smtClean="0"/>
              <a:t>Team di </a:t>
            </a:r>
            <a:r>
              <a:rPr lang="it-IT" sz="2400" dirty="0" err="1" smtClean="0"/>
              <a:t>Audit</a:t>
            </a:r>
            <a:endParaRPr lang="it-IT" sz="2400" dirty="0" smtClean="0"/>
          </a:p>
          <a:p>
            <a:pPr>
              <a:buFont typeface="Wingdings" pitchFamily="2" charset="2"/>
              <a:buChar char="Ø"/>
            </a:pPr>
            <a:r>
              <a:rPr lang="it-IT" sz="2400" dirty="0" smtClean="0"/>
              <a:t>Assicurarsi </a:t>
            </a:r>
            <a:r>
              <a:rPr lang="it-IT" sz="2400" dirty="0" smtClean="0"/>
              <a:t>che possono essere eseguite le attività </a:t>
            </a:r>
            <a:r>
              <a:rPr lang="it-IT" sz="2400" dirty="0" smtClean="0"/>
              <a:t>pianificate</a:t>
            </a:r>
          </a:p>
          <a:p>
            <a:pPr>
              <a:buFont typeface="Wingdings" pitchFamily="2" charset="2"/>
              <a:buChar char="Ø"/>
            </a:pPr>
            <a:endParaRPr lang="it-IT" sz="2400" dirty="0" smtClean="0"/>
          </a:p>
          <a:p>
            <a:pPr algn="ctr">
              <a:buNone/>
            </a:pPr>
            <a:r>
              <a:rPr lang="it-IT" sz="2400" dirty="0" smtClean="0"/>
              <a:t>E</a:t>
            </a:r>
            <a:r>
              <a:rPr lang="it-IT" sz="2400" dirty="0" smtClean="0"/>
              <a:t>’ importante la presenza della Direzione!</a:t>
            </a:r>
          </a:p>
          <a:p>
            <a:pPr>
              <a:buNone/>
            </a:pPr>
            <a:endParaRPr lang="it-IT" sz="2400" b="1" dirty="0" smtClean="0">
              <a:solidFill>
                <a:srgbClr val="FF0000"/>
              </a:solidFill>
            </a:endParaRPr>
          </a:p>
          <a:p>
            <a:pPr>
              <a:buNone/>
            </a:pPr>
            <a:endParaRPr lang="it-IT" dirty="0"/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457200" y="785794"/>
            <a:ext cx="8229600" cy="5340369"/>
          </a:xfrm>
        </p:spPr>
        <p:txBody>
          <a:bodyPr/>
          <a:lstStyle/>
          <a:p>
            <a:pPr>
              <a:buNone/>
            </a:pPr>
            <a:r>
              <a:rPr lang="it-IT" sz="3000" b="1" dirty="0" smtClean="0"/>
              <a:t>6.4.3 </a:t>
            </a:r>
            <a:r>
              <a:rPr lang="it-IT" sz="3000" b="1" dirty="0" smtClean="0">
                <a:solidFill>
                  <a:srgbClr val="FF0000"/>
                </a:solidFill>
              </a:rPr>
              <a:t>Esecuzione del riesame dei documenti durante la conduzione dell’</a:t>
            </a:r>
            <a:r>
              <a:rPr lang="it-IT" sz="3000" b="1" dirty="0" err="1" smtClean="0">
                <a:solidFill>
                  <a:srgbClr val="FF0000"/>
                </a:solidFill>
              </a:rPr>
              <a:t>audit</a:t>
            </a:r>
            <a:r>
              <a:rPr lang="it-IT" sz="3000" b="1" dirty="0" smtClean="0">
                <a:solidFill>
                  <a:srgbClr val="FF0000"/>
                </a:solidFill>
              </a:rPr>
              <a:t> </a:t>
            </a:r>
            <a:r>
              <a:rPr lang="it-IT" sz="3000" b="1" dirty="0" smtClean="0"/>
              <a:t>(guida appendice B.2</a:t>
            </a:r>
            <a:r>
              <a:rPr lang="it-IT" sz="3000" b="1" dirty="0" smtClean="0"/>
              <a:t>)</a:t>
            </a:r>
          </a:p>
          <a:p>
            <a:pPr>
              <a:buNone/>
            </a:pPr>
            <a:endParaRPr lang="it-IT" sz="3000" b="1" dirty="0" smtClean="0"/>
          </a:p>
          <a:p>
            <a:pPr>
              <a:buNone/>
            </a:pPr>
            <a:r>
              <a:rPr lang="it-IT" sz="2200" dirty="0" smtClean="0"/>
              <a:t>La documentazione pertinente(Manuale qualità,manuale HACCP,procedure,registrazioni,ecc</a:t>
            </a:r>
            <a:r>
              <a:rPr lang="it-IT" sz="2200" dirty="0" smtClean="0"/>
              <a:t>..)</a:t>
            </a:r>
            <a:r>
              <a:rPr lang="it-IT" sz="2200" dirty="0" smtClean="0"/>
              <a:t>deve essere esaminata per:</a:t>
            </a:r>
          </a:p>
          <a:p>
            <a:pPr>
              <a:buNone/>
            </a:pPr>
            <a:endParaRPr lang="it-IT" sz="2200" dirty="0" smtClean="0"/>
          </a:p>
          <a:p>
            <a:pPr marL="457200" indent="-457200">
              <a:buFont typeface="+mj-lt"/>
              <a:buAutoNum type="arabicPeriod"/>
            </a:pPr>
            <a:r>
              <a:rPr lang="it-IT" sz="2200" dirty="0" smtClean="0"/>
              <a:t>Determinare il grado di conformità del sistema rispetto ai criteri dell’</a:t>
            </a:r>
            <a:r>
              <a:rPr lang="it-IT" sz="2200" dirty="0" err="1" smtClean="0"/>
              <a:t>audit</a:t>
            </a:r>
            <a:endParaRPr lang="it-IT" sz="2200" dirty="0" smtClean="0"/>
          </a:p>
          <a:p>
            <a:pPr marL="457200" indent="-457200">
              <a:buFont typeface="+mj-lt"/>
              <a:buAutoNum type="arabicPeriod"/>
            </a:pPr>
            <a:r>
              <a:rPr lang="it-IT" sz="2200" dirty="0" smtClean="0"/>
              <a:t>Raccogliere informazioni a supporto delle attività di </a:t>
            </a:r>
            <a:r>
              <a:rPr lang="it-IT" sz="2200" dirty="0" err="1" smtClean="0"/>
              <a:t>audit</a:t>
            </a:r>
            <a:endParaRPr lang="it-IT" sz="2200" b="1" dirty="0" smtClean="0"/>
          </a:p>
          <a:p>
            <a:pPr>
              <a:buNone/>
            </a:pPr>
            <a:endParaRPr lang="it-IT" dirty="0"/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457200" y="714356"/>
            <a:ext cx="8229600" cy="5411807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it-IT" b="1" dirty="0" smtClean="0"/>
              <a:t>6.4.4 </a:t>
            </a:r>
            <a:r>
              <a:rPr lang="it-IT" b="1" dirty="0" smtClean="0">
                <a:solidFill>
                  <a:srgbClr val="FF0000"/>
                </a:solidFill>
              </a:rPr>
              <a:t>Comunicazione durante </a:t>
            </a:r>
            <a:r>
              <a:rPr lang="it-IT" b="1" dirty="0" smtClean="0">
                <a:solidFill>
                  <a:srgbClr val="FF0000"/>
                </a:solidFill>
              </a:rPr>
              <a:t>l’</a:t>
            </a:r>
            <a:r>
              <a:rPr lang="it-IT" b="1" dirty="0" err="1" smtClean="0">
                <a:solidFill>
                  <a:srgbClr val="FF0000"/>
                </a:solidFill>
              </a:rPr>
              <a:t>audit</a:t>
            </a:r>
            <a:endParaRPr lang="it-IT" b="1" dirty="0" smtClean="0">
              <a:solidFill>
                <a:srgbClr val="FF0000"/>
              </a:solidFill>
            </a:endParaRPr>
          </a:p>
          <a:p>
            <a:pPr>
              <a:buNone/>
            </a:pPr>
            <a:endParaRPr lang="it-IT" b="1" dirty="0" smtClean="0">
              <a:solidFill>
                <a:srgbClr val="FF0000"/>
              </a:solidFill>
            </a:endParaRPr>
          </a:p>
          <a:p>
            <a:pPr>
              <a:buNone/>
            </a:pPr>
            <a:r>
              <a:rPr lang="it-IT" sz="2800" dirty="0" smtClean="0"/>
              <a:t>La comunicazione interpersonale riveste un ruolo cruciale nell’ambito dell’</a:t>
            </a:r>
            <a:r>
              <a:rPr lang="it-IT" sz="2800" dirty="0" err="1" smtClean="0"/>
              <a:t>audit</a:t>
            </a:r>
            <a:r>
              <a:rPr lang="it-IT" sz="2800" dirty="0" smtClean="0"/>
              <a:t>. È pertanto importante stabilire adeguati canali di comunicazione e anche momenti di comunicazione formale sia all’interno del gruppo di </a:t>
            </a:r>
            <a:r>
              <a:rPr lang="it-IT" sz="2800" dirty="0" err="1" smtClean="0"/>
              <a:t>audit</a:t>
            </a:r>
            <a:r>
              <a:rPr lang="it-IT" sz="2800" dirty="0" smtClean="0"/>
              <a:t> (possibilmente inseriti nel piano di </a:t>
            </a:r>
            <a:r>
              <a:rPr lang="it-IT" sz="2800" dirty="0" err="1" smtClean="0"/>
              <a:t>audit</a:t>
            </a:r>
            <a:r>
              <a:rPr lang="it-IT" sz="2800" dirty="0" smtClean="0"/>
              <a:t>), sia fra gruppo di </a:t>
            </a:r>
            <a:r>
              <a:rPr lang="it-IT" sz="2800" dirty="0" err="1" smtClean="0"/>
              <a:t>audit</a:t>
            </a:r>
            <a:r>
              <a:rPr lang="it-IT" sz="2800" dirty="0" smtClean="0"/>
              <a:t> e rappresentanti dell’organizzazione.</a:t>
            </a:r>
            <a:endParaRPr lang="it-IT" sz="2800" dirty="0"/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b="1" dirty="0" smtClean="0"/>
              <a:t>Comunicazione nel team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endParaRPr lang="it-IT" sz="2800" i="1" dirty="0" smtClean="0"/>
          </a:p>
          <a:p>
            <a:pPr>
              <a:buNone/>
            </a:pPr>
            <a:endParaRPr lang="it-IT" sz="2800" i="1" dirty="0" smtClean="0"/>
          </a:p>
          <a:p>
            <a:pPr>
              <a:buNone/>
            </a:pPr>
            <a:r>
              <a:rPr lang="it-IT" sz="2800" dirty="0" smtClean="0"/>
              <a:t>È </a:t>
            </a:r>
            <a:r>
              <a:rPr lang="it-IT" sz="2800" dirty="0" smtClean="0"/>
              <a:t>opportuno che il gruppo di </a:t>
            </a:r>
            <a:r>
              <a:rPr lang="it-IT" sz="2800" dirty="0" err="1" smtClean="0"/>
              <a:t>audit</a:t>
            </a:r>
            <a:r>
              <a:rPr lang="it-IT" sz="2800" dirty="0" smtClean="0"/>
              <a:t> si consulti periodicamente per scambiarsi informazioni, valutare il progresso dell’</a:t>
            </a:r>
            <a:r>
              <a:rPr lang="it-IT" sz="2800" dirty="0" err="1" smtClean="0"/>
              <a:t>audit</a:t>
            </a:r>
            <a:r>
              <a:rPr lang="it-IT" sz="2800" dirty="0" smtClean="0"/>
              <a:t> e modificare i compiti nell’ambito del gruppo, se necessario</a:t>
            </a:r>
            <a:r>
              <a:rPr lang="it-IT" dirty="0" smtClean="0"/>
              <a:t>.</a:t>
            </a:r>
          </a:p>
          <a:p>
            <a:pPr>
              <a:buNone/>
            </a:pPr>
            <a:endParaRPr lang="it-IT" dirty="0"/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428596" y="571480"/>
            <a:ext cx="8229600" cy="5526095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it-IT" b="1" dirty="0" smtClean="0"/>
              <a:t>6.4.6</a:t>
            </a:r>
            <a:r>
              <a:rPr lang="it-IT" b="1" dirty="0" smtClean="0">
                <a:solidFill>
                  <a:srgbClr val="FF0000"/>
                </a:solidFill>
              </a:rPr>
              <a:t> Raccolta e verifica delle informazioni </a:t>
            </a:r>
            <a:endParaRPr lang="it-IT" b="1" dirty="0" smtClean="0">
              <a:solidFill>
                <a:srgbClr val="FF0000"/>
              </a:solidFill>
            </a:endParaRPr>
          </a:p>
          <a:p>
            <a:pPr>
              <a:buNone/>
            </a:pPr>
            <a:endParaRPr lang="it-IT" b="1" dirty="0" smtClean="0">
              <a:solidFill>
                <a:srgbClr val="FF0000"/>
              </a:solidFill>
            </a:endParaRPr>
          </a:p>
          <a:p>
            <a:pPr>
              <a:buNone/>
            </a:pPr>
            <a:r>
              <a:rPr lang="it-IT" sz="2400" dirty="0" smtClean="0"/>
              <a:t>L’auditor </a:t>
            </a:r>
            <a:r>
              <a:rPr lang="it-IT" sz="2400" dirty="0" smtClean="0"/>
              <a:t>deve raccogliere </a:t>
            </a:r>
            <a:r>
              <a:rPr lang="it-IT" sz="2400" b="1" i="1" dirty="0" smtClean="0"/>
              <a:t>EVIDENZE OGGETTIVE</a:t>
            </a:r>
            <a:r>
              <a:rPr lang="it-IT" sz="2400" dirty="0" smtClean="0"/>
              <a:t>, cioè informazioni vere, inconfutabili, supportate da documentazione, registrazioni, dichiarazioni, osservazioni</a:t>
            </a:r>
            <a:r>
              <a:rPr lang="it-IT" sz="2400" dirty="0" smtClean="0"/>
              <a:t>.</a:t>
            </a:r>
          </a:p>
          <a:p>
            <a:pPr>
              <a:buNone/>
            </a:pPr>
            <a:endParaRPr lang="it-IT" sz="2400" dirty="0" smtClean="0"/>
          </a:p>
          <a:p>
            <a:pPr>
              <a:buNone/>
            </a:pPr>
            <a:r>
              <a:rPr lang="it-IT" sz="2000" dirty="0" smtClean="0"/>
              <a:t>Le </a:t>
            </a:r>
            <a:r>
              <a:rPr lang="it-IT" sz="2000" dirty="0" smtClean="0"/>
              <a:t>informazioni devono essere pertinenti e raccolte mediante un appropriato campionamento (appendice B.3</a:t>
            </a:r>
            <a:r>
              <a:rPr lang="it-IT" sz="2000" dirty="0" smtClean="0"/>
              <a:t>)</a:t>
            </a:r>
          </a:p>
          <a:p>
            <a:pPr>
              <a:buNone/>
            </a:pPr>
            <a:endParaRPr lang="it-IT" sz="2000" dirty="0" smtClean="0"/>
          </a:p>
          <a:p>
            <a:pPr>
              <a:buNone/>
            </a:pPr>
            <a:r>
              <a:rPr lang="it-IT" sz="2000" dirty="0" smtClean="0"/>
              <a:t>Dovrebbero </a:t>
            </a:r>
            <a:r>
              <a:rPr lang="it-IT" sz="2000" dirty="0" smtClean="0"/>
              <a:t>essere accettate come evidenze </a:t>
            </a:r>
            <a:r>
              <a:rPr lang="it-IT" sz="2000" dirty="0" smtClean="0"/>
              <a:t>dell’</a:t>
            </a:r>
            <a:r>
              <a:rPr lang="it-IT" sz="2000" dirty="0" err="1" smtClean="0"/>
              <a:t>audit</a:t>
            </a:r>
            <a:r>
              <a:rPr lang="it-IT" sz="2000" dirty="0" smtClean="0"/>
              <a:t> solo </a:t>
            </a:r>
            <a:r>
              <a:rPr lang="it-IT" sz="2000" dirty="0" smtClean="0"/>
              <a:t>le informazioni che siano verificabili.</a:t>
            </a:r>
          </a:p>
          <a:p>
            <a:pPr>
              <a:buNone/>
            </a:pPr>
            <a:endParaRPr lang="it-IT" b="1" dirty="0" smtClean="0">
              <a:solidFill>
                <a:srgbClr val="FF0000"/>
              </a:solidFill>
            </a:endParaRPr>
          </a:p>
          <a:p>
            <a:pPr>
              <a:buNone/>
            </a:pPr>
            <a:endParaRPr lang="it-IT" dirty="0"/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457200" y="785794"/>
            <a:ext cx="8229600" cy="5340369"/>
          </a:xfrm>
        </p:spPr>
        <p:txBody>
          <a:bodyPr/>
          <a:lstStyle/>
          <a:p>
            <a:pPr>
              <a:buNone/>
            </a:pPr>
            <a:r>
              <a:rPr lang="it-IT" dirty="0" smtClean="0"/>
              <a:t>La </a:t>
            </a:r>
            <a:r>
              <a:rPr lang="it-IT" dirty="0" smtClean="0"/>
              <a:t>raccolta delle evidenze è sempre a campione è comprende</a:t>
            </a:r>
            <a:r>
              <a:rPr lang="it-IT" dirty="0" smtClean="0"/>
              <a:t>:</a:t>
            </a:r>
          </a:p>
          <a:p>
            <a:pPr>
              <a:buNone/>
            </a:pPr>
            <a:endParaRPr lang="it-IT" dirty="0" smtClean="0"/>
          </a:p>
          <a:p>
            <a:pPr>
              <a:buFont typeface="Wingdings" pitchFamily="2" charset="2"/>
              <a:buChar char="ü"/>
            </a:pPr>
            <a:r>
              <a:rPr lang="it-IT" sz="2800" dirty="0" smtClean="0"/>
              <a:t>Interviste</a:t>
            </a:r>
          </a:p>
          <a:p>
            <a:pPr>
              <a:buFont typeface="Wingdings" pitchFamily="2" charset="2"/>
              <a:buChar char="ü"/>
            </a:pPr>
            <a:endParaRPr lang="it-IT" sz="2800" dirty="0" smtClean="0"/>
          </a:p>
          <a:p>
            <a:pPr>
              <a:buFont typeface="Wingdings" pitchFamily="2" charset="2"/>
              <a:buChar char="ü"/>
            </a:pPr>
            <a:r>
              <a:rPr lang="it-IT" sz="2800" dirty="0" smtClean="0"/>
              <a:t>Osservazioni/controlli incrociati</a:t>
            </a:r>
          </a:p>
          <a:p>
            <a:pPr>
              <a:buFont typeface="Wingdings" pitchFamily="2" charset="2"/>
              <a:buChar char="ü"/>
            </a:pPr>
            <a:endParaRPr lang="it-IT" sz="2800" dirty="0" smtClean="0"/>
          </a:p>
          <a:p>
            <a:pPr>
              <a:buFont typeface="Wingdings" pitchFamily="2" charset="2"/>
              <a:buChar char="ü"/>
            </a:pPr>
            <a:r>
              <a:rPr lang="it-IT" sz="2800" dirty="0" smtClean="0"/>
              <a:t>Riesame </a:t>
            </a:r>
            <a:r>
              <a:rPr lang="it-IT" sz="2800" dirty="0" smtClean="0"/>
              <a:t>dei documenti comprese le registrazioni</a:t>
            </a:r>
          </a:p>
          <a:p>
            <a:pPr>
              <a:buFont typeface="Wingdings" pitchFamily="2" charset="2"/>
              <a:buChar char="ü"/>
            </a:pPr>
            <a:endParaRPr lang="it-IT" sz="2800" dirty="0"/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457200" y="642918"/>
            <a:ext cx="8229600" cy="5483245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it-IT" b="1" dirty="0" smtClean="0"/>
              <a:t>6.4.7 </a:t>
            </a:r>
            <a:r>
              <a:rPr lang="it-IT" b="1" dirty="0" smtClean="0">
                <a:solidFill>
                  <a:srgbClr val="FF0000"/>
                </a:solidFill>
              </a:rPr>
              <a:t>Produzione delle risultanze dell’</a:t>
            </a:r>
            <a:r>
              <a:rPr lang="it-IT" b="1" dirty="0" err="1" smtClean="0">
                <a:solidFill>
                  <a:srgbClr val="FF0000"/>
                </a:solidFill>
              </a:rPr>
              <a:t>audit</a:t>
            </a:r>
            <a:r>
              <a:rPr lang="it-IT" b="1" dirty="0" smtClean="0">
                <a:solidFill>
                  <a:srgbClr val="FF0000"/>
                </a:solidFill>
              </a:rPr>
              <a:t> </a:t>
            </a:r>
            <a:endParaRPr lang="it-IT" b="1" dirty="0" smtClean="0">
              <a:solidFill>
                <a:srgbClr val="FF0000"/>
              </a:solidFill>
            </a:endParaRPr>
          </a:p>
          <a:p>
            <a:pPr>
              <a:buNone/>
            </a:pPr>
            <a:endParaRPr lang="it-IT" b="1" dirty="0" smtClean="0">
              <a:solidFill>
                <a:srgbClr val="FF0000"/>
              </a:solidFill>
            </a:endParaRPr>
          </a:p>
          <a:p>
            <a:pPr>
              <a:buNone/>
            </a:pPr>
            <a:r>
              <a:rPr lang="it-IT" sz="2400" dirty="0" smtClean="0"/>
              <a:t>Le </a:t>
            </a:r>
            <a:r>
              <a:rPr lang="it-IT" sz="2400" dirty="0" smtClean="0"/>
              <a:t>evidenze </a:t>
            </a:r>
            <a:r>
              <a:rPr lang="it-IT" sz="2400" dirty="0" smtClean="0"/>
              <a:t>dell’</a:t>
            </a:r>
            <a:r>
              <a:rPr lang="it-IT" sz="2400" dirty="0" err="1" smtClean="0"/>
              <a:t>audit</a:t>
            </a:r>
            <a:r>
              <a:rPr lang="it-IT" sz="2400" dirty="0" smtClean="0"/>
              <a:t> vengono </a:t>
            </a:r>
            <a:r>
              <a:rPr lang="it-IT" sz="2400" dirty="0" smtClean="0"/>
              <a:t>valutate a fronte dei criteri al fine di determinare le risultanze. Queste ultime indicano il grado di conformità e non conformità ai criteri dell’</a:t>
            </a:r>
            <a:r>
              <a:rPr lang="it-IT" sz="2400" dirty="0" err="1" smtClean="0"/>
              <a:t>audit</a:t>
            </a:r>
            <a:r>
              <a:rPr lang="it-IT" sz="2400" dirty="0" smtClean="0"/>
              <a:t>. Le </a:t>
            </a:r>
            <a:r>
              <a:rPr lang="it-IT" sz="2400" dirty="0" smtClean="0"/>
              <a:t>non conformità e le evidenze a supporto dovrebbero essere registrate. </a:t>
            </a:r>
            <a:endParaRPr lang="it-IT" sz="2400" dirty="0" smtClean="0"/>
          </a:p>
          <a:p>
            <a:pPr>
              <a:buNone/>
            </a:pPr>
            <a:endParaRPr lang="it-IT" sz="2400" dirty="0" smtClean="0"/>
          </a:p>
          <a:p>
            <a:pPr>
              <a:buNone/>
            </a:pPr>
            <a:r>
              <a:rPr lang="it-IT" sz="2400" dirty="0" smtClean="0"/>
              <a:t>Le </a:t>
            </a:r>
            <a:r>
              <a:rPr lang="it-IT" sz="2400" dirty="0" smtClean="0"/>
              <a:t>non conformità possono essere classificate.</a:t>
            </a:r>
          </a:p>
          <a:p>
            <a:pPr>
              <a:buNone/>
            </a:pPr>
            <a:endParaRPr lang="it-IT" b="1" dirty="0" smtClean="0">
              <a:solidFill>
                <a:srgbClr val="FF0000"/>
              </a:solidFill>
            </a:endParaRPr>
          </a:p>
          <a:p>
            <a:pPr>
              <a:buNone/>
            </a:pPr>
            <a:endParaRPr lang="it-IT" dirty="0"/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457200" y="928670"/>
            <a:ext cx="8229600" cy="5197493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it-IT" dirty="0" smtClean="0"/>
              <a:t>Una non conformità è definibile come tale se sussistono tre elementi:</a:t>
            </a:r>
          </a:p>
          <a:p>
            <a:pPr>
              <a:buFont typeface="Wingdings" pitchFamily="2" charset="2"/>
              <a:buChar char="ü"/>
            </a:pPr>
            <a:r>
              <a:rPr lang="it-IT" sz="3000" dirty="0" smtClean="0"/>
              <a:t>requisito </a:t>
            </a:r>
            <a:r>
              <a:rPr lang="it-IT" sz="3000" dirty="0" smtClean="0"/>
              <a:t>specificato</a:t>
            </a:r>
          </a:p>
          <a:p>
            <a:pPr>
              <a:buFont typeface="Wingdings" pitchFamily="2" charset="2"/>
              <a:buChar char="ü"/>
            </a:pPr>
            <a:r>
              <a:rPr lang="it-IT" sz="3000" dirty="0" smtClean="0"/>
              <a:t>mancanza </a:t>
            </a:r>
            <a:r>
              <a:rPr lang="it-IT" sz="3000" dirty="0" smtClean="0"/>
              <a:t>nei confronti del requisito (natura del rilievo)</a:t>
            </a:r>
          </a:p>
          <a:p>
            <a:pPr>
              <a:buFont typeface="Wingdings" pitchFamily="2" charset="2"/>
              <a:buChar char="ü"/>
            </a:pPr>
            <a:r>
              <a:rPr lang="it-IT" sz="3000" dirty="0" smtClean="0"/>
              <a:t>evidenza </a:t>
            </a:r>
            <a:r>
              <a:rPr lang="it-IT" sz="3000" dirty="0" smtClean="0"/>
              <a:t>oggettiva (uno o più esempi)</a:t>
            </a:r>
          </a:p>
          <a:p>
            <a:pPr>
              <a:buNone/>
            </a:pPr>
            <a:endParaRPr lang="it-IT" dirty="0" smtClean="0"/>
          </a:p>
          <a:p>
            <a:pPr>
              <a:buNone/>
            </a:pPr>
            <a:r>
              <a:rPr lang="it-IT" sz="2600" dirty="0" smtClean="0"/>
              <a:t>Non esiste un’unica classificazione delle NC: ogni organismo di certificazione ha la sua classificazione che deve essere comunicata alle organizzazioni </a:t>
            </a:r>
            <a:endParaRPr lang="it-IT" sz="2600" dirty="0"/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457200" y="500042"/>
            <a:ext cx="8229600" cy="5626121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it-IT" sz="2800" dirty="0" smtClean="0"/>
              <a:t>Le Non Conformità possono essere di due tipi </a:t>
            </a:r>
            <a:r>
              <a:rPr lang="it-IT" sz="2800" dirty="0" smtClean="0"/>
              <a:t>:</a:t>
            </a:r>
          </a:p>
          <a:p>
            <a:pPr>
              <a:buNone/>
            </a:pPr>
            <a:endParaRPr lang="it-IT" sz="2800" i="1" dirty="0" smtClean="0"/>
          </a:p>
          <a:p>
            <a:pPr algn="ctr">
              <a:buFont typeface="Wingdings" pitchFamily="2" charset="2"/>
              <a:buChar char="v"/>
            </a:pPr>
            <a:r>
              <a:rPr lang="it-IT" sz="2800" i="1" dirty="0" smtClean="0"/>
              <a:t>Maggiori </a:t>
            </a:r>
            <a:endParaRPr lang="it-IT" sz="2800" i="1" dirty="0" smtClean="0"/>
          </a:p>
          <a:p>
            <a:pPr algn="ctr">
              <a:buFont typeface="Wingdings" pitchFamily="2" charset="2"/>
              <a:buChar char="v"/>
            </a:pPr>
            <a:r>
              <a:rPr lang="it-IT" sz="2800" i="1" dirty="0" smtClean="0"/>
              <a:t>Minori </a:t>
            </a:r>
            <a:endParaRPr lang="it-IT" sz="2800" i="1" dirty="0" smtClean="0"/>
          </a:p>
          <a:p>
            <a:pPr>
              <a:buNone/>
            </a:pPr>
            <a:endParaRPr lang="it-IT" sz="2800" dirty="0" smtClean="0"/>
          </a:p>
          <a:p>
            <a:pPr>
              <a:buNone/>
            </a:pPr>
            <a:endParaRPr lang="it-IT" sz="2800" dirty="0" smtClean="0"/>
          </a:p>
          <a:p>
            <a:pPr>
              <a:buNone/>
            </a:pPr>
            <a:r>
              <a:rPr lang="it-IT" sz="2800" dirty="0" smtClean="0"/>
              <a:t>Gli spunti di miglioramento e le situazioni in cui non si ha evidenza di NC vengono descritte nelle</a:t>
            </a:r>
            <a:r>
              <a:rPr lang="it-IT" sz="2800" dirty="0" smtClean="0"/>
              <a:t>:</a:t>
            </a:r>
          </a:p>
          <a:p>
            <a:pPr>
              <a:buNone/>
            </a:pPr>
            <a:endParaRPr lang="it-IT" sz="2800" dirty="0" smtClean="0"/>
          </a:p>
          <a:p>
            <a:pPr algn="ctr">
              <a:buNone/>
            </a:pPr>
            <a:r>
              <a:rPr lang="it-IT" sz="2800" i="1" dirty="0" smtClean="0"/>
              <a:t>Raccomandazioni/Osservazioni</a:t>
            </a:r>
            <a:endParaRPr lang="it-IT" sz="2800" dirty="0"/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b="1" dirty="0" smtClean="0"/>
              <a:t>Non Conformità MAGGIORI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>
              <a:buNone/>
            </a:pPr>
            <a:r>
              <a:rPr lang="it-IT" i="1" u="sng" dirty="0" smtClean="0"/>
              <a:t>Mancato rispetto dei requisiti di legge applicabili al prodotto e/o mancato rispetto di requisiti delle norma che pregiudicano gravemente l’efficacia del Sistema di Gestione Qualità. </a:t>
            </a:r>
            <a:r>
              <a:rPr lang="it-IT" dirty="0" smtClean="0"/>
              <a:t>Sono NC che non consentono la certificazione o il mantenimento della stessa(sospensione/ritiro</a:t>
            </a:r>
            <a:r>
              <a:rPr lang="it-IT" dirty="0" smtClean="0"/>
              <a:t>).</a:t>
            </a:r>
            <a:r>
              <a:rPr lang="it-IT" dirty="0" smtClean="0"/>
              <a:t>Si richiede l’esecuzione di un </a:t>
            </a:r>
            <a:r>
              <a:rPr lang="it-IT" dirty="0" err="1" smtClean="0"/>
              <a:t>audit</a:t>
            </a:r>
            <a:r>
              <a:rPr lang="it-IT" dirty="0" smtClean="0"/>
              <a:t> supplementare per poter eventualmente,ottenere la certificazione o per consentire il suo mantenimento</a:t>
            </a:r>
            <a:endParaRPr lang="it-IT" dirty="0" smtClean="0"/>
          </a:p>
          <a:p>
            <a:pPr>
              <a:buNone/>
            </a:pPr>
            <a:endParaRPr lang="it-IT" dirty="0"/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b="1" dirty="0" smtClean="0"/>
              <a:t>Non Conformità MINORI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it-IT" i="1" u="sng" dirty="0" smtClean="0"/>
              <a:t>Parziale rispetto dei requisiti della norma tale da non pregiudicare l’efficacia del Sistema di Gestione Qualità</a:t>
            </a:r>
            <a:r>
              <a:rPr lang="it-IT" dirty="0" smtClean="0"/>
              <a:t>. E’ richiesta la piena attuazione di azioni correttive (attraverso l’invio di evidenze oggettive) al fine di procedere al rilascio della certificazione o per consentire il suo mantenimento.</a:t>
            </a:r>
            <a:endParaRPr lang="it-IT" dirty="0"/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b="1" dirty="0" smtClean="0"/>
              <a:t>RACCOMANDAZIONI/Osservazioni</a:t>
            </a:r>
            <a:endParaRPr lang="it-IT" b="1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itchFamily="2" charset="2"/>
              <a:buChar char="Ø"/>
            </a:pPr>
            <a:r>
              <a:rPr lang="it-IT" dirty="0" smtClean="0"/>
              <a:t>In caso manchi uno dei tre punti fondamentali su cui si reggono le N.C</a:t>
            </a:r>
            <a:r>
              <a:rPr lang="it-IT" dirty="0" smtClean="0"/>
              <a:t>.</a:t>
            </a:r>
          </a:p>
          <a:p>
            <a:pPr>
              <a:buFont typeface="Wingdings" pitchFamily="2" charset="2"/>
              <a:buChar char="Ø"/>
            </a:pPr>
            <a:endParaRPr lang="it-IT" dirty="0" smtClean="0"/>
          </a:p>
          <a:p>
            <a:pPr>
              <a:buFont typeface="Wingdings" pitchFamily="2" charset="2"/>
              <a:buChar char="Ø"/>
            </a:pPr>
            <a:r>
              <a:rPr lang="it-IT" dirty="0" smtClean="0"/>
              <a:t>Basate </a:t>
            </a:r>
            <a:r>
              <a:rPr lang="it-IT" dirty="0" smtClean="0"/>
              <a:t>sull’esperienza del valutatore e non su prescrizioni </a:t>
            </a:r>
            <a:r>
              <a:rPr lang="it-IT" dirty="0" smtClean="0"/>
              <a:t>normative/legislative</a:t>
            </a:r>
          </a:p>
          <a:p>
            <a:pPr>
              <a:buFont typeface="Wingdings" pitchFamily="2" charset="2"/>
              <a:buChar char="Ø"/>
            </a:pPr>
            <a:endParaRPr lang="it-IT" dirty="0" smtClean="0"/>
          </a:p>
          <a:p>
            <a:pPr>
              <a:buFont typeface="Wingdings" pitchFamily="2" charset="2"/>
              <a:buChar char="Ø"/>
            </a:pPr>
            <a:r>
              <a:rPr lang="it-IT" dirty="0" smtClean="0"/>
              <a:t>Spunti </a:t>
            </a:r>
            <a:r>
              <a:rPr lang="it-IT" dirty="0" smtClean="0"/>
              <a:t>di miglioramento</a:t>
            </a:r>
          </a:p>
          <a:p>
            <a:pPr>
              <a:buNone/>
            </a:pPr>
            <a:endParaRPr lang="it-IT" dirty="0"/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457200" y="714356"/>
            <a:ext cx="8229600" cy="5411807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it-IT" b="1" dirty="0" smtClean="0"/>
              <a:t>6.4.8 </a:t>
            </a:r>
            <a:r>
              <a:rPr lang="it-IT" b="1" dirty="0" smtClean="0">
                <a:solidFill>
                  <a:srgbClr val="FF0000"/>
                </a:solidFill>
              </a:rPr>
              <a:t>Preparazione delle conclusioni </a:t>
            </a:r>
            <a:r>
              <a:rPr lang="it-IT" b="1" dirty="0" smtClean="0">
                <a:solidFill>
                  <a:srgbClr val="FF0000"/>
                </a:solidFill>
              </a:rPr>
              <a:t>dell’</a:t>
            </a:r>
            <a:r>
              <a:rPr lang="it-IT" b="1" dirty="0" err="1" smtClean="0">
                <a:solidFill>
                  <a:srgbClr val="FF0000"/>
                </a:solidFill>
              </a:rPr>
              <a:t>audit</a:t>
            </a:r>
            <a:endParaRPr lang="it-IT" b="1" dirty="0" smtClean="0">
              <a:solidFill>
                <a:srgbClr val="FF0000"/>
              </a:solidFill>
            </a:endParaRPr>
          </a:p>
          <a:p>
            <a:pPr>
              <a:buNone/>
            </a:pPr>
            <a:endParaRPr lang="it-IT" sz="2400" dirty="0" smtClean="0"/>
          </a:p>
          <a:p>
            <a:pPr>
              <a:buNone/>
            </a:pPr>
            <a:r>
              <a:rPr lang="it-IT" sz="2400" dirty="0" smtClean="0"/>
              <a:t>Il gruppo di </a:t>
            </a:r>
            <a:r>
              <a:rPr lang="it-IT" sz="2400" dirty="0" err="1" smtClean="0"/>
              <a:t>audit</a:t>
            </a:r>
            <a:r>
              <a:rPr lang="it-IT" sz="2400" dirty="0" smtClean="0"/>
              <a:t> si dovrebbe consultare prima della riunione di chiusura al fine di:</a:t>
            </a:r>
          </a:p>
          <a:p>
            <a:pPr>
              <a:buNone/>
            </a:pPr>
            <a:endParaRPr lang="it-IT" sz="2400" dirty="0" smtClean="0"/>
          </a:p>
          <a:p>
            <a:pPr marL="514350" indent="-514350">
              <a:buFont typeface="+mj-lt"/>
              <a:buAutoNum type="arabicPeriod"/>
            </a:pPr>
            <a:r>
              <a:rPr lang="it-IT" sz="2400" dirty="0" smtClean="0"/>
              <a:t>R</a:t>
            </a:r>
            <a:r>
              <a:rPr lang="it-IT" sz="2400" dirty="0" smtClean="0"/>
              <a:t>iesaminare le risultanze e altre informazioni a fronte degli obiettivi dell’</a:t>
            </a:r>
            <a:r>
              <a:rPr lang="it-IT" sz="2400" dirty="0" err="1" smtClean="0"/>
              <a:t>audit</a:t>
            </a:r>
            <a:endParaRPr lang="it-IT" sz="2400" dirty="0" smtClean="0"/>
          </a:p>
          <a:p>
            <a:pPr marL="514350" indent="-514350">
              <a:buFont typeface="+mj-lt"/>
              <a:buAutoNum type="arabicPeriod"/>
            </a:pPr>
            <a:r>
              <a:rPr lang="it-IT" sz="2400" dirty="0" smtClean="0"/>
              <a:t>C</a:t>
            </a:r>
            <a:r>
              <a:rPr lang="it-IT" sz="2400" dirty="0" smtClean="0"/>
              <a:t>oncordare le conclusioni dell’</a:t>
            </a:r>
            <a:r>
              <a:rPr lang="it-IT" sz="2400" dirty="0" err="1" smtClean="0"/>
              <a:t>audit</a:t>
            </a:r>
            <a:endParaRPr lang="it-IT" sz="2400" dirty="0" smtClean="0"/>
          </a:p>
          <a:p>
            <a:pPr marL="514350" indent="-514350">
              <a:buFont typeface="+mj-lt"/>
              <a:buAutoNum type="arabicPeriod"/>
            </a:pPr>
            <a:r>
              <a:rPr lang="it-IT" sz="2400" dirty="0" smtClean="0"/>
              <a:t>Elaborare raccomandazioni</a:t>
            </a:r>
            <a:endParaRPr lang="it-IT" sz="2400" dirty="0" smtClean="0"/>
          </a:p>
          <a:p>
            <a:pPr marL="514350" indent="-514350">
              <a:buFont typeface="+mj-lt"/>
              <a:buAutoNum type="arabicPeriod"/>
            </a:pPr>
            <a:r>
              <a:rPr lang="it-IT" sz="2400" dirty="0" smtClean="0"/>
              <a:t>Valutare l’efficacia del sistema di gestione per la qualità </a:t>
            </a:r>
            <a:endParaRPr lang="it-IT" sz="2400" dirty="0" smtClean="0"/>
          </a:p>
          <a:p>
            <a:pPr marL="514350" indent="-514350">
              <a:buFont typeface="+mj-lt"/>
              <a:buAutoNum type="arabicPeriod"/>
            </a:pPr>
            <a:r>
              <a:rPr lang="it-IT" sz="2400" dirty="0" smtClean="0"/>
              <a:t>Discutere azioni conseguenti all’</a:t>
            </a:r>
            <a:r>
              <a:rPr lang="it-IT" sz="2400" dirty="0" err="1" smtClean="0"/>
              <a:t>audit</a:t>
            </a:r>
            <a:r>
              <a:rPr lang="it-IT" sz="2400" dirty="0" smtClean="0"/>
              <a:t> (necessita </a:t>
            </a:r>
            <a:r>
              <a:rPr lang="it-IT" sz="2400" dirty="0" err="1" smtClean="0"/>
              <a:t>audit</a:t>
            </a:r>
            <a:r>
              <a:rPr lang="it-IT" sz="2400" dirty="0" smtClean="0"/>
              <a:t> supplementare</a:t>
            </a:r>
            <a:r>
              <a:rPr lang="it-IT" sz="2400" dirty="0" smtClean="0"/>
              <a:t>?)</a:t>
            </a:r>
          </a:p>
          <a:p>
            <a:pPr>
              <a:buNone/>
            </a:pPr>
            <a:endParaRPr lang="it-IT" b="1" dirty="0" smtClean="0">
              <a:solidFill>
                <a:srgbClr val="FF0000"/>
              </a:solidFill>
            </a:endParaRPr>
          </a:p>
          <a:p>
            <a:pPr>
              <a:buNone/>
            </a:pPr>
            <a:endParaRPr lang="it-IT" dirty="0"/>
          </a:p>
        </p:txBody>
      </p:sp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457200" y="428604"/>
            <a:ext cx="8229600" cy="5697559"/>
          </a:xfrm>
        </p:spPr>
        <p:txBody>
          <a:bodyPr/>
          <a:lstStyle/>
          <a:p>
            <a:pPr>
              <a:buNone/>
            </a:pPr>
            <a:r>
              <a:rPr lang="it-IT" b="1" dirty="0" smtClean="0"/>
              <a:t>6.4.8 </a:t>
            </a:r>
            <a:r>
              <a:rPr lang="it-IT" b="1" dirty="0" smtClean="0">
                <a:solidFill>
                  <a:srgbClr val="FF0000"/>
                </a:solidFill>
              </a:rPr>
              <a:t>Preparazione delle conclusioni dell’</a:t>
            </a:r>
            <a:r>
              <a:rPr lang="it-IT" b="1" dirty="0" err="1" smtClean="0">
                <a:solidFill>
                  <a:srgbClr val="FF0000"/>
                </a:solidFill>
              </a:rPr>
              <a:t>audit</a:t>
            </a:r>
            <a:endParaRPr lang="it-IT" b="1" dirty="0" smtClean="0">
              <a:solidFill>
                <a:srgbClr val="FF0000"/>
              </a:solidFill>
            </a:endParaRPr>
          </a:p>
          <a:p>
            <a:pPr>
              <a:buNone/>
            </a:pPr>
            <a:endParaRPr lang="it-IT" dirty="0" smtClean="0"/>
          </a:p>
          <a:p>
            <a:pPr algn="ctr">
              <a:buNone/>
            </a:pPr>
            <a:r>
              <a:rPr lang="it-IT" sz="2400" i="1" dirty="0" smtClean="0"/>
              <a:t>È opportuno esprime un giudizio finale sulla conformità del sistema alla norma di </a:t>
            </a:r>
            <a:r>
              <a:rPr lang="it-IT" sz="2400" i="1" dirty="0" smtClean="0"/>
              <a:t>riferimento</a:t>
            </a:r>
          </a:p>
          <a:p>
            <a:pPr>
              <a:buNone/>
            </a:pPr>
            <a:endParaRPr lang="it-IT" sz="2400" i="1" dirty="0" smtClean="0"/>
          </a:p>
          <a:p>
            <a:pPr algn="ctr">
              <a:buNone/>
            </a:pPr>
            <a:r>
              <a:rPr lang="it-IT" sz="2400" b="1" i="1" dirty="0" smtClean="0"/>
              <a:t>(es. “il SGQ applicato risulta conforme, </a:t>
            </a:r>
            <a:r>
              <a:rPr lang="it-IT" sz="2400" b="1" i="1" dirty="0" smtClean="0"/>
              <a:t>nonostante </a:t>
            </a:r>
            <a:r>
              <a:rPr lang="it-IT" sz="2400" b="1" i="1" dirty="0" smtClean="0"/>
              <a:t>le </a:t>
            </a:r>
            <a:r>
              <a:rPr lang="it-IT" sz="2400" b="1" i="1" dirty="0" smtClean="0"/>
              <a:t>NC rilevate</a:t>
            </a:r>
            <a:r>
              <a:rPr lang="it-IT" sz="2400" b="1" i="1" dirty="0" smtClean="0"/>
              <a:t>, e quindi ne </a:t>
            </a:r>
            <a:r>
              <a:rPr lang="it-IT" sz="2400" b="1" i="1" dirty="0" smtClean="0"/>
              <a:t>proporremo </a:t>
            </a:r>
            <a:r>
              <a:rPr lang="it-IT" sz="2400" b="1" i="1" dirty="0" smtClean="0"/>
              <a:t>la certificazione” </a:t>
            </a:r>
            <a:endParaRPr lang="it-IT" sz="2400" b="1" i="1" dirty="0" smtClean="0"/>
          </a:p>
          <a:p>
            <a:pPr algn="ctr">
              <a:buNone/>
            </a:pPr>
            <a:r>
              <a:rPr lang="it-IT" sz="2400" b="1" i="1" dirty="0" smtClean="0"/>
              <a:t>oppure </a:t>
            </a:r>
          </a:p>
          <a:p>
            <a:pPr algn="ctr">
              <a:buNone/>
            </a:pPr>
            <a:r>
              <a:rPr lang="it-IT" sz="2400" b="1" i="1" dirty="0" smtClean="0"/>
              <a:t>“il SGQ </a:t>
            </a:r>
            <a:r>
              <a:rPr lang="it-IT" sz="2400" b="1" i="1" dirty="0" smtClean="0"/>
              <a:t>non risulta conforme e quindi non se ne proporrà </a:t>
            </a:r>
            <a:r>
              <a:rPr lang="it-IT" sz="2400" b="1" i="1" dirty="0" smtClean="0"/>
              <a:t>la certificazione</a:t>
            </a:r>
            <a:r>
              <a:rPr lang="it-IT" sz="2400" b="1" i="1" dirty="0" smtClean="0"/>
              <a:t>”)</a:t>
            </a:r>
            <a:endParaRPr lang="it-IT" sz="2400" dirty="0"/>
          </a:p>
        </p:txBody>
      </p:sp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it-IT" b="1" dirty="0" smtClean="0"/>
              <a:t>Prima della riunione di chiusura si elabora quindi il rapporto di </a:t>
            </a:r>
            <a:r>
              <a:rPr lang="it-IT" b="1" dirty="0" err="1" smtClean="0"/>
              <a:t>audit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it-IT" b="1" dirty="0" smtClean="0"/>
              <a:t>6.5 </a:t>
            </a:r>
            <a:r>
              <a:rPr lang="it-IT" b="1" dirty="0" smtClean="0">
                <a:solidFill>
                  <a:srgbClr val="FF0000"/>
                </a:solidFill>
              </a:rPr>
              <a:t>Preparazione del rapporto di </a:t>
            </a:r>
            <a:r>
              <a:rPr lang="it-IT" b="1" dirty="0" err="1" smtClean="0">
                <a:solidFill>
                  <a:srgbClr val="FF0000"/>
                </a:solidFill>
              </a:rPr>
              <a:t>audit</a:t>
            </a:r>
            <a:endParaRPr lang="it-IT" b="1" dirty="0" smtClean="0">
              <a:solidFill>
                <a:srgbClr val="FF0000"/>
              </a:solidFill>
            </a:endParaRPr>
          </a:p>
          <a:p>
            <a:pPr>
              <a:buNone/>
            </a:pPr>
            <a:r>
              <a:rPr lang="it-IT" sz="2400" i="1" dirty="0" smtClean="0"/>
              <a:t>Dovrebbe fornire una registrazione completa, accurata, concisa e chiara dell’</a:t>
            </a:r>
            <a:r>
              <a:rPr lang="it-IT" sz="2400" i="1" dirty="0" err="1" smtClean="0"/>
              <a:t>audite</a:t>
            </a:r>
            <a:r>
              <a:rPr lang="it-IT" sz="2400" i="1" dirty="0" smtClean="0"/>
              <a:t> dovrebbe comprendere</a:t>
            </a:r>
            <a:r>
              <a:rPr lang="it-IT" sz="2400" i="1" dirty="0" smtClean="0"/>
              <a:t>:</a:t>
            </a:r>
          </a:p>
          <a:p>
            <a:pPr>
              <a:buNone/>
            </a:pPr>
            <a:endParaRPr lang="it-IT" sz="2000" i="1" dirty="0" smtClean="0"/>
          </a:p>
          <a:p>
            <a:pPr>
              <a:buFont typeface="Wingdings" pitchFamily="2" charset="2"/>
              <a:buChar char="§"/>
            </a:pPr>
            <a:r>
              <a:rPr lang="it-IT" sz="2000" i="1" dirty="0" smtClean="0"/>
              <a:t>Gli </a:t>
            </a:r>
            <a:r>
              <a:rPr lang="it-IT" sz="2000" i="1" dirty="0" smtClean="0"/>
              <a:t>obiettivi, i criteri e il campo di applicazione</a:t>
            </a:r>
          </a:p>
          <a:p>
            <a:pPr>
              <a:buFont typeface="Wingdings" pitchFamily="2" charset="2"/>
              <a:buChar char="§"/>
            </a:pPr>
            <a:r>
              <a:rPr lang="it-IT" sz="2000" i="1" dirty="0" smtClean="0"/>
              <a:t>Il </a:t>
            </a:r>
            <a:r>
              <a:rPr lang="it-IT" sz="2000" i="1" dirty="0" smtClean="0"/>
              <a:t>committente</a:t>
            </a:r>
          </a:p>
          <a:p>
            <a:pPr>
              <a:buFont typeface="Wingdings" pitchFamily="2" charset="2"/>
              <a:buChar char="§"/>
            </a:pPr>
            <a:r>
              <a:rPr lang="it-IT" sz="2000" i="1" dirty="0" smtClean="0"/>
              <a:t>Il </a:t>
            </a:r>
            <a:r>
              <a:rPr lang="it-IT" sz="2000" i="1" dirty="0" smtClean="0"/>
              <a:t>team di </a:t>
            </a:r>
            <a:r>
              <a:rPr lang="it-IT" sz="2000" i="1" dirty="0" err="1" smtClean="0"/>
              <a:t>audit</a:t>
            </a:r>
            <a:endParaRPr lang="it-IT" sz="2000" i="1" dirty="0" smtClean="0"/>
          </a:p>
          <a:p>
            <a:pPr>
              <a:buFont typeface="Wingdings" pitchFamily="2" charset="2"/>
              <a:buChar char="§"/>
            </a:pPr>
            <a:r>
              <a:rPr lang="it-IT" sz="2000" i="1" dirty="0" smtClean="0"/>
              <a:t>le </a:t>
            </a:r>
            <a:r>
              <a:rPr lang="it-IT" sz="2000" i="1" dirty="0" smtClean="0"/>
              <a:t>date e i siti</a:t>
            </a:r>
          </a:p>
          <a:p>
            <a:pPr>
              <a:buFont typeface="Wingdings" pitchFamily="2" charset="2"/>
              <a:buChar char="§"/>
            </a:pPr>
            <a:r>
              <a:rPr lang="it-IT" sz="2000" i="1" dirty="0" smtClean="0"/>
              <a:t>Le </a:t>
            </a:r>
            <a:r>
              <a:rPr lang="it-IT" sz="2000" i="1" dirty="0" smtClean="0"/>
              <a:t>risultanze </a:t>
            </a:r>
            <a:r>
              <a:rPr lang="it-IT" sz="2000" i="1" dirty="0" smtClean="0"/>
              <a:t>dell’</a:t>
            </a:r>
            <a:r>
              <a:rPr lang="it-IT" sz="2000" i="1" dirty="0" err="1" smtClean="0"/>
              <a:t>audit</a:t>
            </a:r>
            <a:r>
              <a:rPr lang="it-IT" sz="2000" i="1" dirty="0" smtClean="0"/>
              <a:t> e </a:t>
            </a:r>
            <a:r>
              <a:rPr lang="it-IT" sz="2000" i="1" dirty="0" smtClean="0"/>
              <a:t>le relative evidenze</a:t>
            </a:r>
          </a:p>
          <a:p>
            <a:pPr>
              <a:buFont typeface="Wingdings" pitchFamily="2" charset="2"/>
              <a:buChar char="§"/>
            </a:pPr>
            <a:r>
              <a:rPr lang="it-IT" sz="2000" i="1" dirty="0" smtClean="0"/>
              <a:t>Le </a:t>
            </a:r>
            <a:r>
              <a:rPr lang="it-IT" sz="2000" i="1" dirty="0" smtClean="0"/>
              <a:t>conclusioni dell’</a:t>
            </a:r>
            <a:r>
              <a:rPr lang="it-IT" sz="2000" i="1" dirty="0" err="1" smtClean="0"/>
              <a:t>audit</a:t>
            </a:r>
            <a:endParaRPr lang="it-IT" sz="2000" i="1" dirty="0" smtClean="0"/>
          </a:p>
          <a:p>
            <a:pPr>
              <a:buFont typeface="Wingdings" pitchFamily="2" charset="2"/>
              <a:buChar char="§"/>
            </a:pPr>
            <a:r>
              <a:rPr lang="it-IT" sz="2000" i="1" dirty="0" smtClean="0"/>
              <a:t>Una </a:t>
            </a:r>
            <a:r>
              <a:rPr lang="it-IT" sz="2000" i="1" dirty="0" smtClean="0"/>
              <a:t>dichiarazione sul grado di conformità ai criteri</a:t>
            </a:r>
          </a:p>
          <a:p>
            <a:pPr>
              <a:buNone/>
            </a:pPr>
            <a:endParaRPr lang="it-IT" sz="2000" b="1" dirty="0" smtClean="0">
              <a:solidFill>
                <a:srgbClr val="FF0000"/>
              </a:solidFill>
            </a:endParaRPr>
          </a:p>
          <a:p>
            <a:pPr>
              <a:buNone/>
            </a:pPr>
            <a:endParaRPr lang="it-IT" sz="2000" dirty="0"/>
          </a:p>
        </p:txBody>
      </p:sp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457200" y="500042"/>
            <a:ext cx="8229600" cy="5626121"/>
          </a:xfrm>
        </p:spPr>
        <p:txBody>
          <a:bodyPr/>
          <a:lstStyle/>
          <a:p>
            <a:pPr>
              <a:buNone/>
            </a:pPr>
            <a:r>
              <a:rPr lang="it-IT" b="1" dirty="0" smtClean="0"/>
              <a:t>6.4.9 </a:t>
            </a:r>
            <a:r>
              <a:rPr lang="it-IT" b="1" dirty="0" smtClean="0">
                <a:solidFill>
                  <a:srgbClr val="FF0000"/>
                </a:solidFill>
              </a:rPr>
              <a:t>Conduzione della riunione di </a:t>
            </a:r>
            <a:r>
              <a:rPr lang="it-IT" b="1" dirty="0" smtClean="0">
                <a:solidFill>
                  <a:srgbClr val="FF0000"/>
                </a:solidFill>
              </a:rPr>
              <a:t>chiusura</a:t>
            </a:r>
          </a:p>
          <a:p>
            <a:pPr>
              <a:buNone/>
            </a:pPr>
            <a:r>
              <a:rPr lang="it-IT" b="1" dirty="0" smtClean="0">
                <a:solidFill>
                  <a:srgbClr val="FF0000"/>
                </a:solidFill>
              </a:rPr>
              <a:t> </a:t>
            </a:r>
            <a:endParaRPr lang="it-IT" b="1" dirty="0" smtClean="0">
              <a:solidFill>
                <a:srgbClr val="FF0000"/>
              </a:solidFill>
            </a:endParaRPr>
          </a:p>
          <a:p>
            <a:pPr algn="just">
              <a:buNone/>
            </a:pPr>
            <a:r>
              <a:rPr lang="it-IT" sz="2400" dirty="0" smtClean="0"/>
              <a:t>I </a:t>
            </a:r>
            <a:r>
              <a:rPr lang="it-IT" sz="2400" dirty="0" smtClean="0"/>
              <a:t>partecipanti alla riunione dovrebbero comprendere le Direzione e i responsabili delle funzioni/processi sottoposti ad </a:t>
            </a:r>
            <a:r>
              <a:rPr lang="it-IT" sz="2400" dirty="0" err="1" smtClean="0"/>
              <a:t>audit</a:t>
            </a:r>
            <a:r>
              <a:rPr lang="it-IT" sz="2400" dirty="0" smtClean="0"/>
              <a:t>.</a:t>
            </a:r>
          </a:p>
          <a:p>
            <a:pPr algn="just">
              <a:buNone/>
            </a:pPr>
            <a:endParaRPr lang="it-IT" sz="2400" dirty="0" smtClean="0"/>
          </a:p>
          <a:p>
            <a:pPr algn="just">
              <a:buNone/>
            </a:pPr>
            <a:endParaRPr lang="it-IT" sz="2400" dirty="0" smtClean="0"/>
          </a:p>
          <a:p>
            <a:pPr algn="just">
              <a:buNone/>
            </a:pPr>
            <a:endParaRPr lang="it-IT" sz="2400" dirty="0" smtClean="0"/>
          </a:p>
          <a:p>
            <a:pPr algn="just">
              <a:buNone/>
            </a:pPr>
            <a:endParaRPr lang="it-IT" sz="2400" dirty="0" smtClean="0"/>
          </a:p>
          <a:p>
            <a:pPr>
              <a:buNone/>
            </a:pPr>
            <a:r>
              <a:rPr lang="it-IT" sz="2400" dirty="0" smtClean="0"/>
              <a:t>Ringraziare sempre l’organizzazione valutata per l’ospitalità e la messa a disposizione delle risorse</a:t>
            </a:r>
          </a:p>
          <a:p>
            <a:pPr>
              <a:buNone/>
            </a:pPr>
            <a:endParaRPr lang="it-IT" dirty="0"/>
          </a:p>
        </p:txBody>
      </p:sp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b="1" dirty="0" smtClean="0"/>
              <a:t>Riunione di Chiusura: SCOPI</a:t>
            </a:r>
            <a:endParaRPr lang="it-IT" b="1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Wingdings" pitchFamily="2" charset="2"/>
              <a:buChar char="Ø"/>
            </a:pPr>
            <a:r>
              <a:rPr lang="it-IT" sz="2400" dirty="0" smtClean="0"/>
              <a:t>Ribadire gli obiettivi, i criteri e il campo di </a:t>
            </a:r>
            <a:r>
              <a:rPr lang="it-IT" sz="2400" dirty="0" smtClean="0"/>
              <a:t>applicazione</a:t>
            </a:r>
            <a:endParaRPr lang="it-IT" sz="2400" dirty="0" smtClean="0"/>
          </a:p>
          <a:p>
            <a:pPr>
              <a:buFont typeface="Wingdings" pitchFamily="2" charset="2"/>
              <a:buChar char="Ø"/>
            </a:pPr>
            <a:r>
              <a:rPr lang="it-IT" sz="2400" dirty="0" smtClean="0"/>
              <a:t>Illustrare </a:t>
            </a:r>
            <a:r>
              <a:rPr lang="it-IT" sz="2400" dirty="0" smtClean="0"/>
              <a:t>le risultanze e le conclusioni dell’</a:t>
            </a:r>
            <a:r>
              <a:rPr lang="it-IT" sz="2400" dirty="0" err="1" smtClean="0"/>
              <a:t>audit</a:t>
            </a:r>
            <a:r>
              <a:rPr lang="it-IT" sz="2400" dirty="0" smtClean="0"/>
              <a:t> documentate nel rapporto di </a:t>
            </a:r>
            <a:r>
              <a:rPr lang="it-IT" sz="2400" dirty="0" err="1" smtClean="0"/>
              <a:t>audit</a:t>
            </a:r>
            <a:r>
              <a:rPr lang="it-IT" sz="2400" dirty="0" smtClean="0"/>
              <a:t> (compresa la richiesta di eventuali azioni correttive)</a:t>
            </a:r>
          </a:p>
          <a:p>
            <a:pPr>
              <a:buFont typeface="Wingdings" pitchFamily="2" charset="2"/>
              <a:buChar char="Ø"/>
            </a:pPr>
            <a:r>
              <a:rPr lang="it-IT" sz="2400" dirty="0" smtClean="0"/>
              <a:t>Specificare </a:t>
            </a:r>
            <a:r>
              <a:rPr lang="it-IT" sz="2400" dirty="0" smtClean="0"/>
              <a:t>che l’</a:t>
            </a:r>
            <a:r>
              <a:rPr lang="it-IT" sz="2400" dirty="0" err="1" smtClean="0"/>
              <a:t>audit</a:t>
            </a:r>
            <a:r>
              <a:rPr lang="it-IT" sz="2400" dirty="0" smtClean="0"/>
              <a:t> è stato condotto a campione</a:t>
            </a:r>
          </a:p>
          <a:p>
            <a:pPr>
              <a:buFont typeface="Wingdings" pitchFamily="2" charset="2"/>
              <a:buChar char="Ø"/>
            </a:pPr>
            <a:r>
              <a:rPr lang="it-IT" sz="2400" dirty="0" smtClean="0"/>
              <a:t>Ribadire </a:t>
            </a:r>
            <a:r>
              <a:rPr lang="it-IT" sz="2400" dirty="0" smtClean="0"/>
              <a:t>il vincolo alla riservatezza da parte del team di </a:t>
            </a:r>
            <a:r>
              <a:rPr lang="it-IT" sz="2400" dirty="0" err="1" smtClean="0"/>
              <a:t>audit</a:t>
            </a:r>
            <a:endParaRPr lang="it-IT" sz="2400" dirty="0" smtClean="0"/>
          </a:p>
          <a:p>
            <a:pPr>
              <a:buFont typeface="Wingdings" pitchFamily="2" charset="2"/>
              <a:buChar char="Ø"/>
            </a:pPr>
            <a:r>
              <a:rPr lang="it-IT" sz="2400" dirty="0" smtClean="0"/>
              <a:t>Chiarire </a:t>
            </a:r>
            <a:r>
              <a:rPr lang="it-IT" sz="2400" dirty="0" smtClean="0"/>
              <a:t>gli eventuali dubbi dell’organizzazione</a:t>
            </a:r>
            <a:endParaRPr lang="it-IT" sz="2400" dirty="0"/>
          </a:p>
        </p:txBody>
      </p:sp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457200" y="714356"/>
            <a:ext cx="8229600" cy="5411807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it-IT" sz="2400" b="1" dirty="0" smtClean="0"/>
              <a:t>6.6 </a:t>
            </a:r>
            <a:r>
              <a:rPr lang="it-IT" sz="2400" b="1" dirty="0" smtClean="0">
                <a:solidFill>
                  <a:srgbClr val="FF0000"/>
                </a:solidFill>
              </a:rPr>
              <a:t>Conduzione di azioni conseguenti all’</a:t>
            </a:r>
            <a:r>
              <a:rPr lang="it-IT" sz="2400" b="1" dirty="0" err="1" smtClean="0">
                <a:solidFill>
                  <a:srgbClr val="FF0000"/>
                </a:solidFill>
              </a:rPr>
              <a:t>audit</a:t>
            </a:r>
            <a:endParaRPr lang="it-IT" sz="2400" b="1" dirty="0" smtClean="0">
              <a:solidFill>
                <a:srgbClr val="FF0000"/>
              </a:solidFill>
            </a:endParaRPr>
          </a:p>
          <a:p>
            <a:pPr>
              <a:buNone/>
            </a:pPr>
            <a:endParaRPr lang="it-IT" sz="2400" dirty="0" smtClean="0"/>
          </a:p>
          <a:p>
            <a:pPr>
              <a:buNone/>
            </a:pPr>
            <a:r>
              <a:rPr lang="it-IT" sz="2400" dirty="0" smtClean="0"/>
              <a:t>Le </a:t>
            </a:r>
            <a:r>
              <a:rPr lang="it-IT" sz="2400" dirty="0" smtClean="0"/>
              <a:t>conclusioni possono, in funzione degli obiettivi, indicare l’esigenza di </a:t>
            </a:r>
            <a:r>
              <a:rPr lang="it-IT" sz="2400" u="sng" dirty="0" smtClean="0">
                <a:solidFill>
                  <a:srgbClr val="FF0000"/>
                </a:solidFill>
              </a:rPr>
              <a:t>azioni correttive</a:t>
            </a:r>
            <a:r>
              <a:rPr lang="it-IT" sz="2400" dirty="0" smtClean="0"/>
              <a:t>. Tali azioni sono di solito decise e intraprese dall’organizzazione oggetto di </a:t>
            </a:r>
            <a:r>
              <a:rPr lang="it-IT" sz="2400" dirty="0" err="1" smtClean="0"/>
              <a:t>audit</a:t>
            </a:r>
            <a:r>
              <a:rPr lang="it-IT" sz="2400" dirty="0" smtClean="0"/>
              <a:t> entro </a:t>
            </a:r>
            <a:r>
              <a:rPr lang="it-IT" sz="2400" dirty="0" smtClean="0"/>
              <a:t>un periodo di tempo concordato</a:t>
            </a:r>
            <a:r>
              <a:rPr lang="it-IT" sz="2400" dirty="0" smtClean="0"/>
              <a:t>.</a:t>
            </a:r>
          </a:p>
          <a:p>
            <a:pPr>
              <a:buNone/>
            </a:pPr>
            <a:endParaRPr lang="it-IT" sz="2400" dirty="0" smtClean="0"/>
          </a:p>
          <a:p>
            <a:pPr>
              <a:buNone/>
            </a:pPr>
            <a:r>
              <a:rPr lang="it-IT" sz="2400" dirty="0" smtClean="0"/>
              <a:t>Dovrebbe essere verificato il completamento e l’efficacia delle azioni correttive proposte. Questa verifica </a:t>
            </a:r>
            <a:r>
              <a:rPr lang="it-IT" sz="2400" dirty="0" smtClean="0"/>
              <a:t>può far </a:t>
            </a:r>
            <a:r>
              <a:rPr lang="it-IT" sz="2400" dirty="0" smtClean="0"/>
              <a:t>parte di un </a:t>
            </a:r>
            <a:r>
              <a:rPr lang="it-IT" sz="2400" dirty="0" err="1" smtClean="0"/>
              <a:t>audit</a:t>
            </a:r>
            <a:r>
              <a:rPr lang="it-IT" sz="2400" dirty="0" smtClean="0"/>
              <a:t> successivo</a:t>
            </a:r>
            <a:r>
              <a:rPr lang="it-IT" sz="2400" dirty="0" smtClean="0"/>
              <a:t>.</a:t>
            </a:r>
            <a:endParaRPr lang="it-IT" sz="24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224</TotalTime>
  <Words>2010</Words>
  <PresentationFormat>Presentazione su schermo (4:3)</PresentationFormat>
  <Paragraphs>268</Paragraphs>
  <Slides>44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Titoli diapositive</vt:lpstr>
      </vt:variant>
      <vt:variant>
        <vt:i4>44</vt:i4>
      </vt:variant>
    </vt:vector>
  </HeadingPairs>
  <TitlesOfParts>
    <vt:vector size="45" baseType="lpstr">
      <vt:lpstr>Tema di Office</vt:lpstr>
      <vt:lpstr>ISO 19011:2012</vt:lpstr>
      <vt:lpstr>NOTA GENERALE</vt:lpstr>
      <vt:lpstr>Diapositiva 3</vt:lpstr>
      <vt:lpstr>Cap. 3 Termini e Definizioni</vt:lpstr>
      <vt:lpstr>Definizioni</vt:lpstr>
      <vt:lpstr>Definizioni</vt:lpstr>
      <vt:lpstr>Definizioni</vt:lpstr>
      <vt:lpstr>Definizioni</vt:lpstr>
      <vt:lpstr>Definizioni</vt:lpstr>
      <vt:lpstr>Definizioni</vt:lpstr>
      <vt:lpstr>Principi riferiti all’auditor</vt:lpstr>
      <vt:lpstr>Principi riferiti all’audit</vt:lpstr>
      <vt:lpstr>Principi riferiti all’audit</vt:lpstr>
      <vt:lpstr>Classificazione degli audit</vt:lpstr>
      <vt:lpstr>Audit di prima parte (interni)</vt:lpstr>
      <vt:lpstr>Audit (esterni) di seconda parte</vt:lpstr>
      <vt:lpstr>Audit (esterni) di terza parte</vt:lpstr>
      <vt:lpstr>SVOLGIMENTO DI UN AUDIT cap.6</vt:lpstr>
      <vt:lpstr>Avvio dell’audit</vt:lpstr>
      <vt:lpstr>Diapositiva 20</vt:lpstr>
      <vt:lpstr>6.3 Preparazione delle attività di audit</vt:lpstr>
      <vt:lpstr>Diapositiva 22</vt:lpstr>
      <vt:lpstr>Diapositiva 23</vt:lpstr>
      <vt:lpstr>Diapositiva 24</vt:lpstr>
      <vt:lpstr>Diapositiva 25</vt:lpstr>
      <vt:lpstr>Le checklist</vt:lpstr>
      <vt:lpstr>6.4 Conduzione delle attività di audit</vt:lpstr>
      <vt:lpstr>Diapositiva 28</vt:lpstr>
      <vt:lpstr>Diapositiva 29</vt:lpstr>
      <vt:lpstr>Comunicazione nel team</vt:lpstr>
      <vt:lpstr>Diapositiva 31</vt:lpstr>
      <vt:lpstr>Diapositiva 32</vt:lpstr>
      <vt:lpstr>Diapositiva 33</vt:lpstr>
      <vt:lpstr>Diapositiva 34</vt:lpstr>
      <vt:lpstr>Diapositiva 35</vt:lpstr>
      <vt:lpstr>Non Conformità MAGGIORI</vt:lpstr>
      <vt:lpstr>Non Conformità MINORI</vt:lpstr>
      <vt:lpstr>RACCOMANDAZIONI/Osservazioni</vt:lpstr>
      <vt:lpstr>Diapositiva 39</vt:lpstr>
      <vt:lpstr>Diapositiva 40</vt:lpstr>
      <vt:lpstr>Prima della riunione di chiusura si elabora quindi il rapporto di audit</vt:lpstr>
      <vt:lpstr>Diapositiva 42</vt:lpstr>
      <vt:lpstr>Riunione di Chiusura: SCOPI</vt:lpstr>
      <vt:lpstr>Diapositiva 44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ISO 19011:2012</dc:title>
  <dc:creator>Rob</dc:creator>
  <cp:lastModifiedBy>Rob</cp:lastModifiedBy>
  <cp:revision>47</cp:revision>
  <dcterms:created xsi:type="dcterms:W3CDTF">2013-12-11T21:03:59Z</dcterms:created>
  <dcterms:modified xsi:type="dcterms:W3CDTF">2013-12-12T00:58:33Z</dcterms:modified>
</cp:coreProperties>
</file>