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7" r:id="rId8"/>
    <p:sldId id="258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12" autoAdjust="0"/>
  </p:normalViewPr>
  <p:slideViewPr>
    <p:cSldViewPr>
      <p:cViewPr varScale="1">
        <p:scale>
          <a:sx n="77" d="100"/>
          <a:sy n="77" d="100"/>
        </p:scale>
        <p:origin x="-1056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6EBE36-BF12-423F-9677-B2128507C9B7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9C620BCB-BD00-4A01-8FCF-DEFB17D792BD}">
      <dgm:prSet phldrT="[Testo]"/>
      <dgm:spPr/>
      <dgm:t>
        <a:bodyPr/>
        <a:lstStyle/>
        <a:p>
          <a:r>
            <a:rPr lang="it-IT" dirty="0" smtClean="0"/>
            <a:t>Inclusione</a:t>
          </a:r>
          <a:endParaRPr lang="it-IT" dirty="0"/>
        </a:p>
      </dgm:t>
    </dgm:pt>
    <dgm:pt modelId="{364AB57E-7DB0-403E-BA99-1EA76C305A97}" type="parTrans" cxnId="{CE82FD9B-BABE-4DEB-817F-D61CAB5421F8}">
      <dgm:prSet/>
      <dgm:spPr/>
      <dgm:t>
        <a:bodyPr/>
        <a:lstStyle/>
        <a:p>
          <a:endParaRPr lang="it-IT"/>
        </a:p>
      </dgm:t>
    </dgm:pt>
    <dgm:pt modelId="{4E509C3E-F98E-41A4-A42D-821EDA4DEBD0}" type="sibTrans" cxnId="{CE82FD9B-BABE-4DEB-817F-D61CAB5421F8}">
      <dgm:prSet/>
      <dgm:spPr/>
      <dgm:t>
        <a:bodyPr/>
        <a:lstStyle/>
        <a:p>
          <a:endParaRPr lang="it-IT"/>
        </a:p>
      </dgm:t>
    </dgm:pt>
    <dgm:pt modelId="{4266BD84-6B82-49AC-972B-C5F7DE0E4368}">
      <dgm:prSet phldrT="[Testo]"/>
      <dgm:spPr/>
      <dgm:t>
        <a:bodyPr/>
        <a:lstStyle/>
        <a:p>
          <a:r>
            <a:rPr lang="it-IT" dirty="0" smtClean="0"/>
            <a:t>Marginalità</a:t>
          </a:r>
          <a:endParaRPr lang="it-IT" dirty="0"/>
        </a:p>
      </dgm:t>
    </dgm:pt>
    <dgm:pt modelId="{1ECADE66-0B80-4EFD-8AA1-4F70E5E39C10}" type="parTrans" cxnId="{A15F0A2B-4974-4135-84F6-C21DA70B2D42}">
      <dgm:prSet/>
      <dgm:spPr/>
      <dgm:t>
        <a:bodyPr/>
        <a:lstStyle/>
        <a:p>
          <a:endParaRPr lang="it-IT"/>
        </a:p>
      </dgm:t>
    </dgm:pt>
    <dgm:pt modelId="{1173CF59-C09B-4DDA-AA75-CA47FDADE6AF}" type="sibTrans" cxnId="{A15F0A2B-4974-4135-84F6-C21DA70B2D42}">
      <dgm:prSet/>
      <dgm:spPr/>
      <dgm:t>
        <a:bodyPr/>
        <a:lstStyle/>
        <a:p>
          <a:endParaRPr lang="it-IT"/>
        </a:p>
      </dgm:t>
    </dgm:pt>
    <dgm:pt modelId="{11CB2993-2AE7-48E2-8197-4218848B86B1}">
      <dgm:prSet phldrT="[Testo]"/>
      <dgm:spPr/>
      <dgm:t>
        <a:bodyPr/>
        <a:lstStyle/>
        <a:p>
          <a:r>
            <a:rPr lang="it-IT" dirty="0" smtClean="0"/>
            <a:t>Esclusione </a:t>
          </a:r>
          <a:endParaRPr lang="it-IT" dirty="0"/>
        </a:p>
      </dgm:t>
    </dgm:pt>
    <dgm:pt modelId="{B067731B-54CE-488C-9364-3C196E6556BE}" type="parTrans" cxnId="{E634CCA1-5FB0-45A4-8081-0A41A9A8337F}">
      <dgm:prSet/>
      <dgm:spPr/>
      <dgm:t>
        <a:bodyPr/>
        <a:lstStyle/>
        <a:p>
          <a:endParaRPr lang="it-IT"/>
        </a:p>
      </dgm:t>
    </dgm:pt>
    <dgm:pt modelId="{79B1FCBA-C966-4347-8D3B-F5799B0CC507}" type="sibTrans" cxnId="{E634CCA1-5FB0-45A4-8081-0A41A9A8337F}">
      <dgm:prSet/>
      <dgm:spPr/>
      <dgm:t>
        <a:bodyPr/>
        <a:lstStyle/>
        <a:p>
          <a:endParaRPr lang="it-IT"/>
        </a:p>
      </dgm:t>
    </dgm:pt>
    <dgm:pt modelId="{5E1A19B1-2D2F-42E0-A6BA-A3A4E91FF1F5}" type="pres">
      <dgm:prSet presAssocID="{1B6EBE36-BF12-423F-9677-B2128507C9B7}" presName="Name0" presStyleCnt="0">
        <dgm:presLayoutVars>
          <dgm:dir/>
          <dgm:resizeHandles val="exact"/>
        </dgm:presLayoutVars>
      </dgm:prSet>
      <dgm:spPr/>
    </dgm:pt>
    <dgm:pt modelId="{E6E57030-D3C0-4019-9F0C-DDEF37F4DE01}" type="pres">
      <dgm:prSet presAssocID="{1B6EBE36-BF12-423F-9677-B2128507C9B7}" presName="fgShape" presStyleLbl="fgShp" presStyleIdx="0" presStyleCnt="1"/>
      <dgm:spPr/>
    </dgm:pt>
    <dgm:pt modelId="{7451BE7D-2DB3-400D-95E6-23F1DADB7A20}" type="pres">
      <dgm:prSet presAssocID="{1B6EBE36-BF12-423F-9677-B2128507C9B7}" presName="linComp" presStyleCnt="0"/>
      <dgm:spPr/>
    </dgm:pt>
    <dgm:pt modelId="{F90289E3-1681-460F-BD18-BD9AA26CA03E}" type="pres">
      <dgm:prSet presAssocID="{9C620BCB-BD00-4A01-8FCF-DEFB17D792BD}" presName="compNode" presStyleCnt="0"/>
      <dgm:spPr/>
    </dgm:pt>
    <dgm:pt modelId="{EF15125F-9992-43C6-A697-7D0104716565}" type="pres">
      <dgm:prSet presAssocID="{9C620BCB-BD00-4A01-8FCF-DEFB17D792BD}" presName="bkgdShape" presStyleLbl="node1" presStyleIdx="0" presStyleCnt="3"/>
      <dgm:spPr/>
      <dgm:t>
        <a:bodyPr/>
        <a:lstStyle/>
        <a:p>
          <a:endParaRPr lang="it-IT"/>
        </a:p>
      </dgm:t>
    </dgm:pt>
    <dgm:pt modelId="{D45A978E-85D0-40C6-A94F-A1B46ED09BA3}" type="pres">
      <dgm:prSet presAssocID="{9C620BCB-BD00-4A01-8FCF-DEFB17D792BD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0107A67-6F9D-4037-AD75-06B65CA6A0CE}" type="pres">
      <dgm:prSet presAssocID="{9C620BCB-BD00-4A01-8FCF-DEFB17D792BD}" presName="invisiNode" presStyleLbl="node1" presStyleIdx="0" presStyleCnt="3"/>
      <dgm:spPr/>
    </dgm:pt>
    <dgm:pt modelId="{30DA461A-E6A3-4608-858A-4BCED495F2AD}" type="pres">
      <dgm:prSet presAssocID="{9C620BCB-BD00-4A01-8FCF-DEFB17D792BD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AFA6FE4-A8E3-4C42-A49C-D7F334CDA514}" type="pres">
      <dgm:prSet presAssocID="{4E509C3E-F98E-41A4-A42D-821EDA4DEBD0}" presName="sibTrans" presStyleLbl="sibTrans2D1" presStyleIdx="0" presStyleCnt="0"/>
      <dgm:spPr/>
      <dgm:t>
        <a:bodyPr/>
        <a:lstStyle/>
        <a:p>
          <a:endParaRPr lang="it-IT"/>
        </a:p>
      </dgm:t>
    </dgm:pt>
    <dgm:pt modelId="{460FBFAA-7B39-4981-972C-FB97468B8FA2}" type="pres">
      <dgm:prSet presAssocID="{4266BD84-6B82-49AC-972B-C5F7DE0E4368}" presName="compNode" presStyleCnt="0"/>
      <dgm:spPr/>
    </dgm:pt>
    <dgm:pt modelId="{502ED558-6499-498D-9D74-857043FB0EB8}" type="pres">
      <dgm:prSet presAssocID="{4266BD84-6B82-49AC-972B-C5F7DE0E4368}" presName="bkgdShape" presStyleLbl="node1" presStyleIdx="1" presStyleCnt="3"/>
      <dgm:spPr/>
      <dgm:t>
        <a:bodyPr/>
        <a:lstStyle/>
        <a:p>
          <a:endParaRPr lang="it-IT"/>
        </a:p>
      </dgm:t>
    </dgm:pt>
    <dgm:pt modelId="{F06DC53F-864C-4472-8EA8-4AE074199235}" type="pres">
      <dgm:prSet presAssocID="{4266BD84-6B82-49AC-972B-C5F7DE0E436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1DD6801-3313-46DE-8813-C168C8B4E155}" type="pres">
      <dgm:prSet presAssocID="{4266BD84-6B82-49AC-972B-C5F7DE0E4368}" presName="invisiNode" presStyleLbl="node1" presStyleIdx="1" presStyleCnt="3"/>
      <dgm:spPr/>
    </dgm:pt>
    <dgm:pt modelId="{964D1F56-5326-4EC6-AB16-1934FF51690C}" type="pres">
      <dgm:prSet presAssocID="{4266BD84-6B82-49AC-972B-C5F7DE0E4368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66845E6-3F90-4D99-979B-51A17A502BCE}" type="pres">
      <dgm:prSet presAssocID="{1173CF59-C09B-4DDA-AA75-CA47FDADE6AF}" presName="sibTrans" presStyleLbl="sibTrans2D1" presStyleIdx="0" presStyleCnt="0"/>
      <dgm:spPr/>
      <dgm:t>
        <a:bodyPr/>
        <a:lstStyle/>
        <a:p>
          <a:endParaRPr lang="it-IT"/>
        </a:p>
      </dgm:t>
    </dgm:pt>
    <dgm:pt modelId="{711A3542-025A-4DF0-A65A-D96B3CD3709A}" type="pres">
      <dgm:prSet presAssocID="{11CB2993-2AE7-48E2-8197-4218848B86B1}" presName="compNode" presStyleCnt="0"/>
      <dgm:spPr/>
    </dgm:pt>
    <dgm:pt modelId="{3B20DCAF-129A-47A6-A54C-B34A1A17E357}" type="pres">
      <dgm:prSet presAssocID="{11CB2993-2AE7-48E2-8197-4218848B86B1}" presName="bkgdShape" presStyleLbl="node1" presStyleIdx="2" presStyleCnt="3"/>
      <dgm:spPr/>
      <dgm:t>
        <a:bodyPr/>
        <a:lstStyle/>
        <a:p>
          <a:endParaRPr lang="it-IT"/>
        </a:p>
      </dgm:t>
    </dgm:pt>
    <dgm:pt modelId="{803169B4-8098-4718-939E-CA4DF0530905}" type="pres">
      <dgm:prSet presAssocID="{11CB2993-2AE7-48E2-8197-4218848B86B1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C01BA1D-85B8-43CC-9267-1B2C28238D92}" type="pres">
      <dgm:prSet presAssocID="{11CB2993-2AE7-48E2-8197-4218848B86B1}" presName="invisiNode" presStyleLbl="node1" presStyleIdx="2" presStyleCnt="3"/>
      <dgm:spPr/>
    </dgm:pt>
    <dgm:pt modelId="{1B251ADC-9B0B-4E29-A74C-0B54AB1F89E9}" type="pres">
      <dgm:prSet presAssocID="{11CB2993-2AE7-48E2-8197-4218848B86B1}" presName="imagNode" presStyleLbl="fgImgPlace1" presStyleIdx="2" presStyleCnt="3" custLinFactNeighborX="57" custLinFactNeighborY="-178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E08B4FD-66F4-45EA-A91C-7C6760B06D47}" type="presOf" srcId="{11CB2993-2AE7-48E2-8197-4218848B86B1}" destId="{3B20DCAF-129A-47A6-A54C-B34A1A17E357}" srcOrd="0" destOrd="0" presId="urn:microsoft.com/office/officeart/2005/8/layout/hList7"/>
    <dgm:cxn modelId="{A15F0A2B-4974-4135-84F6-C21DA70B2D42}" srcId="{1B6EBE36-BF12-423F-9677-B2128507C9B7}" destId="{4266BD84-6B82-49AC-972B-C5F7DE0E4368}" srcOrd="1" destOrd="0" parTransId="{1ECADE66-0B80-4EFD-8AA1-4F70E5E39C10}" sibTransId="{1173CF59-C09B-4DDA-AA75-CA47FDADE6AF}"/>
    <dgm:cxn modelId="{F753AC0B-6D9F-4C7E-97CA-DB70C3E038F1}" type="presOf" srcId="{9C620BCB-BD00-4A01-8FCF-DEFB17D792BD}" destId="{EF15125F-9992-43C6-A697-7D0104716565}" srcOrd="0" destOrd="0" presId="urn:microsoft.com/office/officeart/2005/8/layout/hList7"/>
    <dgm:cxn modelId="{F696E8BF-ED45-4D9D-8378-EE348FB8ADE6}" type="presOf" srcId="{11CB2993-2AE7-48E2-8197-4218848B86B1}" destId="{803169B4-8098-4718-939E-CA4DF0530905}" srcOrd="1" destOrd="0" presId="urn:microsoft.com/office/officeart/2005/8/layout/hList7"/>
    <dgm:cxn modelId="{6FA0058C-8D57-4CCF-8AD6-828EEA68B0B5}" type="presOf" srcId="{4266BD84-6B82-49AC-972B-C5F7DE0E4368}" destId="{F06DC53F-864C-4472-8EA8-4AE074199235}" srcOrd="1" destOrd="0" presId="urn:microsoft.com/office/officeart/2005/8/layout/hList7"/>
    <dgm:cxn modelId="{72610AEC-A973-4A21-AAE3-C2E4D8F92FF7}" type="presOf" srcId="{9C620BCB-BD00-4A01-8FCF-DEFB17D792BD}" destId="{D45A978E-85D0-40C6-A94F-A1B46ED09BA3}" srcOrd="1" destOrd="0" presId="urn:microsoft.com/office/officeart/2005/8/layout/hList7"/>
    <dgm:cxn modelId="{E634CCA1-5FB0-45A4-8081-0A41A9A8337F}" srcId="{1B6EBE36-BF12-423F-9677-B2128507C9B7}" destId="{11CB2993-2AE7-48E2-8197-4218848B86B1}" srcOrd="2" destOrd="0" parTransId="{B067731B-54CE-488C-9364-3C196E6556BE}" sibTransId="{79B1FCBA-C966-4347-8D3B-F5799B0CC507}"/>
    <dgm:cxn modelId="{B46E977D-367D-41DF-9E62-0776B48F3AC7}" type="presOf" srcId="{1173CF59-C09B-4DDA-AA75-CA47FDADE6AF}" destId="{366845E6-3F90-4D99-979B-51A17A502BCE}" srcOrd="0" destOrd="0" presId="urn:microsoft.com/office/officeart/2005/8/layout/hList7"/>
    <dgm:cxn modelId="{8E03C5C6-A036-4676-B27A-0C0877D5DB2A}" type="presOf" srcId="{4266BD84-6B82-49AC-972B-C5F7DE0E4368}" destId="{502ED558-6499-498D-9D74-857043FB0EB8}" srcOrd="0" destOrd="0" presId="urn:microsoft.com/office/officeart/2005/8/layout/hList7"/>
    <dgm:cxn modelId="{6FECEF10-A2D5-46B5-970F-C0E0E5D7B6BC}" type="presOf" srcId="{1B6EBE36-BF12-423F-9677-B2128507C9B7}" destId="{5E1A19B1-2D2F-42E0-A6BA-A3A4E91FF1F5}" srcOrd="0" destOrd="0" presId="urn:microsoft.com/office/officeart/2005/8/layout/hList7"/>
    <dgm:cxn modelId="{2CA0AAA5-9083-454F-8A44-76D56EBEA032}" type="presOf" srcId="{4E509C3E-F98E-41A4-A42D-821EDA4DEBD0}" destId="{FAFA6FE4-A8E3-4C42-A49C-D7F334CDA514}" srcOrd="0" destOrd="0" presId="urn:microsoft.com/office/officeart/2005/8/layout/hList7"/>
    <dgm:cxn modelId="{CE82FD9B-BABE-4DEB-817F-D61CAB5421F8}" srcId="{1B6EBE36-BF12-423F-9677-B2128507C9B7}" destId="{9C620BCB-BD00-4A01-8FCF-DEFB17D792BD}" srcOrd="0" destOrd="0" parTransId="{364AB57E-7DB0-403E-BA99-1EA76C305A97}" sibTransId="{4E509C3E-F98E-41A4-A42D-821EDA4DEBD0}"/>
    <dgm:cxn modelId="{9D481046-A30A-4F8E-8255-06D835DD7343}" type="presParOf" srcId="{5E1A19B1-2D2F-42E0-A6BA-A3A4E91FF1F5}" destId="{E6E57030-D3C0-4019-9F0C-DDEF37F4DE01}" srcOrd="0" destOrd="0" presId="urn:microsoft.com/office/officeart/2005/8/layout/hList7"/>
    <dgm:cxn modelId="{3D91D8E5-6AA0-4E2F-B6DD-C050239C2A30}" type="presParOf" srcId="{5E1A19B1-2D2F-42E0-A6BA-A3A4E91FF1F5}" destId="{7451BE7D-2DB3-400D-95E6-23F1DADB7A20}" srcOrd="1" destOrd="0" presId="urn:microsoft.com/office/officeart/2005/8/layout/hList7"/>
    <dgm:cxn modelId="{906EF648-649D-4A28-A139-73F1C4B54A36}" type="presParOf" srcId="{7451BE7D-2DB3-400D-95E6-23F1DADB7A20}" destId="{F90289E3-1681-460F-BD18-BD9AA26CA03E}" srcOrd="0" destOrd="0" presId="urn:microsoft.com/office/officeart/2005/8/layout/hList7"/>
    <dgm:cxn modelId="{A68896CB-BC2D-4611-ACB2-A2B2E1BF9E34}" type="presParOf" srcId="{F90289E3-1681-460F-BD18-BD9AA26CA03E}" destId="{EF15125F-9992-43C6-A697-7D0104716565}" srcOrd="0" destOrd="0" presId="urn:microsoft.com/office/officeart/2005/8/layout/hList7"/>
    <dgm:cxn modelId="{B404DB3E-1140-4FB8-9277-55154D240DB1}" type="presParOf" srcId="{F90289E3-1681-460F-BD18-BD9AA26CA03E}" destId="{D45A978E-85D0-40C6-A94F-A1B46ED09BA3}" srcOrd="1" destOrd="0" presId="urn:microsoft.com/office/officeart/2005/8/layout/hList7"/>
    <dgm:cxn modelId="{03CFBFB1-AF6F-40AF-9366-2B9518B433CA}" type="presParOf" srcId="{F90289E3-1681-460F-BD18-BD9AA26CA03E}" destId="{C0107A67-6F9D-4037-AD75-06B65CA6A0CE}" srcOrd="2" destOrd="0" presId="urn:microsoft.com/office/officeart/2005/8/layout/hList7"/>
    <dgm:cxn modelId="{DFFEC1AA-77FF-47C3-8527-E8C5BD9CAB66}" type="presParOf" srcId="{F90289E3-1681-460F-BD18-BD9AA26CA03E}" destId="{30DA461A-E6A3-4608-858A-4BCED495F2AD}" srcOrd="3" destOrd="0" presId="urn:microsoft.com/office/officeart/2005/8/layout/hList7"/>
    <dgm:cxn modelId="{503E9404-C2AA-45C8-A64A-4166E7C7A7F8}" type="presParOf" srcId="{7451BE7D-2DB3-400D-95E6-23F1DADB7A20}" destId="{FAFA6FE4-A8E3-4C42-A49C-D7F334CDA514}" srcOrd="1" destOrd="0" presId="urn:microsoft.com/office/officeart/2005/8/layout/hList7"/>
    <dgm:cxn modelId="{5D338BF2-8695-43A6-9BD5-16936497359C}" type="presParOf" srcId="{7451BE7D-2DB3-400D-95E6-23F1DADB7A20}" destId="{460FBFAA-7B39-4981-972C-FB97468B8FA2}" srcOrd="2" destOrd="0" presId="urn:microsoft.com/office/officeart/2005/8/layout/hList7"/>
    <dgm:cxn modelId="{12BFB322-C176-4F90-B8D8-36B4154E3D26}" type="presParOf" srcId="{460FBFAA-7B39-4981-972C-FB97468B8FA2}" destId="{502ED558-6499-498D-9D74-857043FB0EB8}" srcOrd="0" destOrd="0" presId="urn:microsoft.com/office/officeart/2005/8/layout/hList7"/>
    <dgm:cxn modelId="{45F620B6-42C5-412D-B32F-C28D73F15711}" type="presParOf" srcId="{460FBFAA-7B39-4981-972C-FB97468B8FA2}" destId="{F06DC53F-864C-4472-8EA8-4AE074199235}" srcOrd="1" destOrd="0" presId="urn:microsoft.com/office/officeart/2005/8/layout/hList7"/>
    <dgm:cxn modelId="{9588E150-DF4E-495A-B1D6-BA4FA5B7B749}" type="presParOf" srcId="{460FBFAA-7B39-4981-972C-FB97468B8FA2}" destId="{01DD6801-3313-46DE-8813-C168C8B4E155}" srcOrd="2" destOrd="0" presId="urn:microsoft.com/office/officeart/2005/8/layout/hList7"/>
    <dgm:cxn modelId="{50A77731-BFF4-4312-AB0A-8ECF85D046A0}" type="presParOf" srcId="{460FBFAA-7B39-4981-972C-FB97468B8FA2}" destId="{964D1F56-5326-4EC6-AB16-1934FF51690C}" srcOrd="3" destOrd="0" presId="urn:microsoft.com/office/officeart/2005/8/layout/hList7"/>
    <dgm:cxn modelId="{76619764-F077-42CA-9CF2-F7D98369F936}" type="presParOf" srcId="{7451BE7D-2DB3-400D-95E6-23F1DADB7A20}" destId="{366845E6-3F90-4D99-979B-51A17A502BCE}" srcOrd="3" destOrd="0" presId="urn:microsoft.com/office/officeart/2005/8/layout/hList7"/>
    <dgm:cxn modelId="{69824EA8-BFE9-43FA-A77A-4EA772B37574}" type="presParOf" srcId="{7451BE7D-2DB3-400D-95E6-23F1DADB7A20}" destId="{711A3542-025A-4DF0-A65A-D96B3CD3709A}" srcOrd="4" destOrd="0" presId="urn:microsoft.com/office/officeart/2005/8/layout/hList7"/>
    <dgm:cxn modelId="{A6CAB04C-E600-4BF0-82CB-54270CA12CD8}" type="presParOf" srcId="{711A3542-025A-4DF0-A65A-D96B3CD3709A}" destId="{3B20DCAF-129A-47A6-A54C-B34A1A17E357}" srcOrd="0" destOrd="0" presId="urn:microsoft.com/office/officeart/2005/8/layout/hList7"/>
    <dgm:cxn modelId="{E0915728-142A-483F-A712-BD036238B968}" type="presParOf" srcId="{711A3542-025A-4DF0-A65A-D96B3CD3709A}" destId="{803169B4-8098-4718-939E-CA4DF0530905}" srcOrd="1" destOrd="0" presId="urn:microsoft.com/office/officeart/2005/8/layout/hList7"/>
    <dgm:cxn modelId="{F9109B49-13C4-41F1-B805-A71C140E25EF}" type="presParOf" srcId="{711A3542-025A-4DF0-A65A-D96B3CD3709A}" destId="{5C01BA1D-85B8-43CC-9267-1B2C28238D92}" srcOrd="2" destOrd="0" presId="urn:microsoft.com/office/officeart/2005/8/layout/hList7"/>
    <dgm:cxn modelId="{20E41CBC-4CF7-4F0D-9E76-B0902AC82AD9}" type="presParOf" srcId="{711A3542-025A-4DF0-A65A-D96B3CD3709A}" destId="{1B251ADC-9B0B-4E29-A74C-0B54AB1F89E9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E3DD18-B0E0-49EC-889E-209AE132FAE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DF03F0E4-B2AE-4ACE-8825-D6F060FD36BD}">
      <dgm:prSet phldrT="[Testo]"/>
      <dgm:spPr/>
      <dgm:t>
        <a:bodyPr/>
        <a:lstStyle/>
        <a:p>
          <a:r>
            <a:rPr lang="it-IT" dirty="0" smtClean="0"/>
            <a:t>Produrre politiche inclusive</a:t>
          </a:r>
          <a:endParaRPr lang="it-IT" dirty="0"/>
        </a:p>
      </dgm:t>
    </dgm:pt>
    <dgm:pt modelId="{9A059AB5-E1C3-4A15-97CE-B12C82E3F61C}" type="parTrans" cxnId="{7F24256B-50D0-4211-9A64-4A59DF831BD0}">
      <dgm:prSet/>
      <dgm:spPr/>
      <dgm:t>
        <a:bodyPr/>
        <a:lstStyle/>
        <a:p>
          <a:endParaRPr lang="it-IT"/>
        </a:p>
      </dgm:t>
    </dgm:pt>
    <dgm:pt modelId="{832A2AFA-D541-44CF-9D2B-7A7F554943EF}" type="sibTrans" cxnId="{7F24256B-50D0-4211-9A64-4A59DF831BD0}">
      <dgm:prSet/>
      <dgm:spPr/>
      <dgm:t>
        <a:bodyPr/>
        <a:lstStyle/>
        <a:p>
          <a:endParaRPr lang="it-IT"/>
        </a:p>
      </dgm:t>
    </dgm:pt>
    <dgm:pt modelId="{D7C26366-972A-4820-91CB-1C4FAA19E48F}">
      <dgm:prSet phldrT="[Testo]"/>
      <dgm:spPr/>
      <dgm:t>
        <a:bodyPr/>
        <a:lstStyle/>
        <a:p>
          <a:r>
            <a:rPr lang="it-IT" dirty="0" smtClean="0"/>
            <a:t>Sviluppare pratiche inclusive</a:t>
          </a:r>
          <a:endParaRPr lang="it-IT" dirty="0"/>
        </a:p>
      </dgm:t>
    </dgm:pt>
    <dgm:pt modelId="{72C89537-C150-4631-A539-1F743B4D606C}" type="parTrans" cxnId="{DF89F973-9F76-4DAF-B2AD-C87EA7933A3C}">
      <dgm:prSet/>
      <dgm:spPr/>
      <dgm:t>
        <a:bodyPr/>
        <a:lstStyle/>
        <a:p>
          <a:endParaRPr lang="it-IT"/>
        </a:p>
      </dgm:t>
    </dgm:pt>
    <dgm:pt modelId="{C6E21FAD-1F65-47EA-819D-3E2DAC4BDCCE}" type="sibTrans" cxnId="{DF89F973-9F76-4DAF-B2AD-C87EA7933A3C}">
      <dgm:prSet/>
      <dgm:spPr/>
      <dgm:t>
        <a:bodyPr/>
        <a:lstStyle/>
        <a:p>
          <a:endParaRPr lang="it-IT"/>
        </a:p>
      </dgm:t>
    </dgm:pt>
    <dgm:pt modelId="{7208EA1B-3D5F-4EFE-AB54-DD848F775E4E}">
      <dgm:prSet phldrT="[Testo]"/>
      <dgm:spPr/>
      <dgm:t>
        <a:bodyPr/>
        <a:lstStyle/>
        <a:p>
          <a:r>
            <a:rPr lang="it-IT" dirty="0" smtClean="0"/>
            <a:t>Creare culture inclusive </a:t>
          </a:r>
          <a:endParaRPr lang="it-IT" dirty="0"/>
        </a:p>
      </dgm:t>
    </dgm:pt>
    <dgm:pt modelId="{950262D3-0D9D-4337-915D-12A4AE3B9042}" type="parTrans" cxnId="{72EFA14A-984C-4A1A-82F9-084AB72A2AA6}">
      <dgm:prSet/>
      <dgm:spPr/>
      <dgm:t>
        <a:bodyPr/>
        <a:lstStyle/>
        <a:p>
          <a:endParaRPr lang="it-IT"/>
        </a:p>
      </dgm:t>
    </dgm:pt>
    <dgm:pt modelId="{1FED7B91-902F-4651-A59B-F7EFEF9BBC6A}" type="sibTrans" cxnId="{72EFA14A-984C-4A1A-82F9-084AB72A2AA6}">
      <dgm:prSet/>
      <dgm:spPr/>
      <dgm:t>
        <a:bodyPr/>
        <a:lstStyle/>
        <a:p>
          <a:endParaRPr lang="it-IT"/>
        </a:p>
      </dgm:t>
    </dgm:pt>
    <dgm:pt modelId="{D50BDC4B-73BE-418E-9824-275DF2F4C515}" type="pres">
      <dgm:prSet presAssocID="{E5E3DD18-B0E0-49EC-889E-209AE132FAE1}" presName="compositeShape" presStyleCnt="0">
        <dgm:presLayoutVars>
          <dgm:dir/>
          <dgm:resizeHandles/>
        </dgm:presLayoutVars>
      </dgm:prSet>
      <dgm:spPr/>
    </dgm:pt>
    <dgm:pt modelId="{3B1D67B4-5726-44B0-A0E5-11EF079E3D1D}" type="pres">
      <dgm:prSet presAssocID="{E5E3DD18-B0E0-49EC-889E-209AE132FAE1}" presName="pyramid" presStyleLbl="node1" presStyleIdx="0" presStyleCnt="1"/>
      <dgm:spPr/>
    </dgm:pt>
    <dgm:pt modelId="{460AB6E0-4E41-4CE5-BF20-42F757753176}" type="pres">
      <dgm:prSet presAssocID="{E5E3DD18-B0E0-49EC-889E-209AE132FAE1}" presName="theList" presStyleCnt="0"/>
      <dgm:spPr/>
    </dgm:pt>
    <dgm:pt modelId="{F3FE8422-B3E5-4AF0-AA7A-888FF2722CD4}" type="pres">
      <dgm:prSet presAssocID="{DF03F0E4-B2AE-4ACE-8825-D6F060FD36BD}" presName="aNode" presStyleLbl="fgAcc1" presStyleIdx="0" presStyleCnt="3" custScaleX="88630" custScaleY="34936" custLinFactX="-18278" custLinFactY="50768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EC20B64-3D9A-4B9F-B723-6C0460F6A046}" type="pres">
      <dgm:prSet presAssocID="{DF03F0E4-B2AE-4ACE-8825-D6F060FD36BD}" presName="aSpace" presStyleCnt="0"/>
      <dgm:spPr/>
    </dgm:pt>
    <dgm:pt modelId="{A6258CBB-3B83-47BD-8EDD-5AC282AD1A66}" type="pres">
      <dgm:prSet presAssocID="{D7C26366-972A-4820-91CB-1C4FAA19E48F}" presName="aNode" presStyleLbl="fgAcc1" presStyleIdx="1" presStyleCnt="3" custScaleX="93012" custScaleY="38057" custLinFactY="2839" custLinFactNeighborX="28327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1838AE1-7F39-408F-B958-09DE7E81101B}" type="pres">
      <dgm:prSet presAssocID="{D7C26366-972A-4820-91CB-1C4FAA19E48F}" presName="aSpace" presStyleCnt="0"/>
      <dgm:spPr/>
    </dgm:pt>
    <dgm:pt modelId="{51CA7595-82F4-4164-83B1-FBC756E837A2}" type="pres">
      <dgm:prSet presAssocID="{7208EA1B-3D5F-4EFE-AB54-DD848F775E4E}" presName="aNode" presStyleLbl="fgAcc1" presStyleIdx="2" presStyleCnt="3" custScaleX="77813" custScaleY="40214" custLinFactY="38588" custLinFactNeighborX="-47206" custLinFactNeighborY="1000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05E1479-CCB1-4FC2-AB95-27160FB67CBA}" type="pres">
      <dgm:prSet presAssocID="{7208EA1B-3D5F-4EFE-AB54-DD848F775E4E}" presName="aSpace" presStyleCnt="0"/>
      <dgm:spPr/>
    </dgm:pt>
  </dgm:ptLst>
  <dgm:cxnLst>
    <dgm:cxn modelId="{1F688DF4-37E3-46B4-9C44-D6EC2A499C80}" type="presOf" srcId="{DF03F0E4-B2AE-4ACE-8825-D6F060FD36BD}" destId="{F3FE8422-B3E5-4AF0-AA7A-888FF2722CD4}" srcOrd="0" destOrd="0" presId="urn:microsoft.com/office/officeart/2005/8/layout/pyramid2"/>
    <dgm:cxn modelId="{8F44332F-060F-40B8-911B-3E2F7C1FE55A}" type="presOf" srcId="{D7C26366-972A-4820-91CB-1C4FAA19E48F}" destId="{A6258CBB-3B83-47BD-8EDD-5AC282AD1A66}" srcOrd="0" destOrd="0" presId="urn:microsoft.com/office/officeart/2005/8/layout/pyramid2"/>
    <dgm:cxn modelId="{ED07E6A8-3759-4B7E-9884-6CE4EB777EDF}" type="presOf" srcId="{E5E3DD18-B0E0-49EC-889E-209AE132FAE1}" destId="{D50BDC4B-73BE-418E-9824-275DF2F4C515}" srcOrd="0" destOrd="0" presId="urn:microsoft.com/office/officeart/2005/8/layout/pyramid2"/>
    <dgm:cxn modelId="{72EFA14A-984C-4A1A-82F9-084AB72A2AA6}" srcId="{E5E3DD18-B0E0-49EC-889E-209AE132FAE1}" destId="{7208EA1B-3D5F-4EFE-AB54-DD848F775E4E}" srcOrd="2" destOrd="0" parTransId="{950262D3-0D9D-4337-915D-12A4AE3B9042}" sibTransId="{1FED7B91-902F-4651-A59B-F7EFEF9BBC6A}"/>
    <dgm:cxn modelId="{7F24256B-50D0-4211-9A64-4A59DF831BD0}" srcId="{E5E3DD18-B0E0-49EC-889E-209AE132FAE1}" destId="{DF03F0E4-B2AE-4ACE-8825-D6F060FD36BD}" srcOrd="0" destOrd="0" parTransId="{9A059AB5-E1C3-4A15-97CE-B12C82E3F61C}" sibTransId="{832A2AFA-D541-44CF-9D2B-7A7F554943EF}"/>
    <dgm:cxn modelId="{DF89F973-9F76-4DAF-B2AD-C87EA7933A3C}" srcId="{E5E3DD18-B0E0-49EC-889E-209AE132FAE1}" destId="{D7C26366-972A-4820-91CB-1C4FAA19E48F}" srcOrd="1" destOrd="0" parTransId="{72C89537-C150-4631-A539-1F743B4D606C}" sibTransId="{C6E21FAD-1F65-47EA-819D-3E2DAC4BDCCE}"/>
    <dgm:cxn modelId="{1E18A9A7-A9F0-4BA9-9CAA-C15B4171E4AC}" type="presOf" srcId="{7208EA1B-3D5F-4EFE-AB54-DD848F775E4E}" destId="{51CA7595-82F4-4164-83B1-FBC756E837A2}" srcOrd="0" destOrd="0" presId="urn:microsoft.com/office/officeart/2005/8/layout/pyramid2"/>
    <dgm:cxn modelId="{24D4C5A1-0F09-4E1C-AFA9-3DD50C323B46}" type="presParOf" srcId="{D50BDC4B-73BE-418E-9824-275DF2F4C515}" destId="{3B1D67B4-5726-44B0-A0E5-11EF079E3D1D}" srcOrd="0" destOrd="0" presId="urn:microsoft.com/office/officeart/2005/8/layout/pyramid2"/>
    <dgm:cxn modelId="{C4E0ED90-A998-4D0D-ACE4-96D6EB52482F}" type="presParOf" srcId="{D50BDC4B-73BE-418E-9824-275DF2F4C515}" destId="{460AB6E0-4E41-4CE5-BF20-42F757753176}" srcOrd="1" destOrd="0" presId="urn:microsoft.com/office/officeart/2005/8/layout/pyramid2"/>
    <dgm:cxn modelId="{8D468BE4-ED93-43E4-935A-EADC31A15065}" type="presParOf" srcId="{460AB6E0-4E41-4CE5-BF20-42F757753176}" destId="{F3FE8422-B3E5-4AF0-AA7A-888FF2722CD4}" srcOrd="0" destOrd="0" presId="urn:microsoft.com/office/officeart/2005/8/layout/pyramid2"/>
    <dgm:cxn modelId="{57C7AE79-02AC-4893-87D7-E232A7F7241D}" type="presParOf" srcId="{460AB6E0-4E41-4CE5-BF20-42F757753176}" destId="{8EC20B64-3D9A-4B9F-B723-6C0460F6A046}" srcOrd="1" destOrd="0" presId="urn:microsoft.com/office/officeart/2005/8/layout/pyramid2"/>
    <dgm:cxn modelId="{F64DAA96-F076-435A-8C7D-C4C4FC8B381E}" type="presParOf" srcId="{460AB6E0-4E41-4CE5-BF20-42F757753176}" destId="{A6258CBB-3B83-47BD-8EDD-5AC282AD1A66}" srcOrd="2" destOrd="0" presId="urn:microsoft.com/office/officeart/2005/8/layout/pyramid2"/>
    <dgm:cxn modelId="{C4813E33-6672-4B3C-8331-99BCDD2F6CEA}" type="presParOf" srcId="{460AB6E0-4E41-4CE5-BF20-42F757753176}" destId="{91838AE1-7F39-408F-B958-09DE7E81101B}" srcOrd="3" destOrd="0" presId="urn:microsoft.com/office/officeart/2005/8/layout/pyramid2"/>
    <dgm:cxn modelId="{0B8DC08B-981F-40D3-B2B9-BA42DE74EE02}" type="presParOf" srcId="{460AB6E0-4E41-4CE5-BF20-42F757753176}" destId="{51CA7595-82F4-4164-83B1-FBC756E837A2}" srcOrd="4" destOrd="0" presId="urn:microsoft.com/office/officeart/2005/8/layout/pyramid2"/>
    <dgm:cxn modelId="{A4D4F932-AB02-42D9-8EDF-8D667D487E2F}" type="presParOf" srcId="{460AB6E0-4E41-4CE5-BF20-42F757753176}" destId="{105E1479-CCB1-4FC2-AB95-27160FB67CB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5125F-9992-43C6-A697-7D0104716565}">
      <dsp:nvSpPr>
        <dsp:cNvPr id="0" name=""/>
        <dsp:cNvSpPr/>
      </dsp:nvSpPr>
      <dsp:spPr>
        <a:xfrm>
          <a:off x="1768" y="0"/>
          <a:ext cx="2752090" cy="1224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kern="1200" dirty="0" smtClean="0"/>
            <a:t>Inclusione</a:t>
          </a:r>
          <a:endParaRPr lang="it-IT" sz="1700" kern="1200" dirty="0"/>
        </a:p>
      </dsp:txBody>
      <dsp:txXfrm>
        <a:off x="1768" y="489654"/>
        <a:ext cx="2752090" cy="489654"/>
      </dsp:txXfrm>
    </dsp:sp>
    <dsp:sp modelId="{30DA461A-E6A3-4608-858A-4BCED495F2AD}">
      <dsp:nvSpPr>
        <dsp:cNvPr id="0" name=""/>
        <dsp:cNvSpPr/>
      </dsp:nvSpPr>
      <dsp:spPr>
        <a:xfrm>
          <a:off x="1173995" y="73448"/>
          <a:ext cx="407637" cy="40763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2ED558-6499-498D-9D74-857043FB0EB8}">
      <dsp:nvSpPr>
        <dsp:cNvPr id="0" name=""/>
        <dsp:cNvSpPr/>
      </dsp:nvSpPr>
      <dsp:spPr>
        <a:xfrm>
          <a:off x="2836422" y="0"/>
          <a:ext cx="2752090" cy="1224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kern="1200" dirty="0" smtClean="0"/>
            <a:t>Marginalità</a:t>
          </a:r>
          <a:endParaRPr lang="it-IT" sz="1700" kern="1200" dirty="0"/>
        </a:p>
      </dsp:txBody>
      <dsp:txXfrm>
        <a:off x="2836422" y="489654"/>
        <a:ext cx="2752090" cy="489654"/>
      </dsp:txXfrm>
    </dsp:sp>
    <dsp:sp modelId="{964D1F56-5326-4EC6-AB16-1934FF51690C}">
      <dsp:nvSpPr>
        <dsp:cNvPr id="0" name=""/>
        <dsp:cNvSpPr/>
      </dsp:nvSpPr>
      <dsp:spPr>
        <a:xfrm>
          <a:off x="4008649" y="73448"/>
          <a:ext cx="407637" cy="40763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20DCAF-129A-47A6-A54C-B34A1A17E357}">
      <dsp:nvSpPr>
        <dsp:cNvPr id="0" name=""/>
        <dsp:cNvSpPr/>
      </dsp:nvSpPr>
      <dsp:spPr>
        <a:xfrm>
          <a:off x="5671076" y="0"/>
          <a:ext cx="2752090" cy="1224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kern="1200" dirty="0" smtClean="0"/>
            <a:t>Esclusione </a:t>
          </a:r>
          <a:endParaRPr lang="it-IT" sz="1700" kern="1200" dirty="0"/>
        </a:p>
      </dsp:txBody>
      <dsp:txXfrm>
        <a:off x="5671076" y="489654"/>
        <a:ext cx="2752090" cy="489654"/>
      </dsp:txXfrm>
    </dsp:sp>
    <dsp:sp modelId="{1B251ADC-9B0B-4E29-A74C-0B54AB1F89E9}">
      <dsp:nvSpPr>
        <dsp:cNvPr id="0" name=""/>
        <dsp:cNvSpPr/>
      </dsp:nvSpPr>
      <dsp:spPr>
        <a:xfrm>
          <a:off x="6843535" y="66163"/>
          <a:ext cx="407637" cy="40763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E57030-D3C0-4019-9F0C-DDEF37F4DE01}">
      <dsp:nvSpPr>
        <dsp:cNvPr id="0" name=""/>
        <dsp:cNvSpPr/>
      </dsp:nvSpPr>
      <dsp:spPr>
        <a:xfrm>
          <a:off x="336997" y="979308"/>
          <a:ext cx="7750941" cy="18362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1D67B4-5726-44B0-A0E5-11EF079E3D1D}">
      <dsp:nvSpPr>
        <dsp:cNvPr id="0" name=""/>
        <dsp:cNvSpPr/>
      </dsp:nvSpPr>
      <dsp:spPr>
        <a:xfrm>
          <a:off x="1563766" y="0"/>
          <a:ext cx="4525962" cy="452596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FE8422-B3E5-4AF0-AA7A-888FF2722CD4}">
      <dsp:nvSpPr>
        <dsp:cNvPr id="0" name=""/>
        <dsp:cNvSpPr/>
      </dsp:nvSpPr>
      <dsp:spPr>
        <a:xfrm>
          <a:off x="514401" y="1972822"/>
          <a:ext cx="2607384" cy="83877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kern="1200" dirty="0" smtClean="0"/>
            <a:t>Produrre politiche inclusive</a:t>
          </a:r>
          <a:endParaRPr lang="it-IT" sz="2100" kern="1200" dirty="0"/>
        </a:p>
      </dsp:txBody>
      <dsp:txXfrm>
        <a:off x="514401" y="1972822"/>
        <a:ext cx="2607384" cy="838771"/>
      </dsp:txXfrm>
    </dsp:sp>
    <dsp:sp modelId="{A6258CBB-3B83-47BD-8EDD-5AC282AD1A66}">
      <dsp:nvSpPr>
        <dsp:cNvPr id="0" name=""/>
        <dsp:cNvSpPr/>
      </dsp:nvSpPr>
      <dsp:spPr>
        <a:xfrm>
          <a:off x="4762881" y="1960986"/>
          <a:ext cx="2736297" cy="91370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kern="1200" dirty="0" smtClean="0"/>
            <a:t>Sviluppare pratiche inclusive</a:t>
          </a:r>
          <a:endParaRPr lang="it-IT" sz="2100" kern="1200" dirty="0"/>
        </a:p>
      </dsp:txBody>
      <dsp:txXfrm>
        <a:off x="4762881" y="1960986"/>
        <a:ext cx="2736297" cy="913703"/>
      </dsp:txXfrm>
    </dsp:sp>
    <dsp:sp modelId="{51CA7595-82F4-4164-83B1-FBC756E837A2}">
      <dsp:nvSpPr>
        <dsp:cNvPr id="0" name=""/>
        <dsp:cNvSpPr/>
      </dsp:nvSpPr>
      <dsp:spPr>
        <a:xfrm>
          <a:off x="2764362" y="3560471"/>
          <a:ext cx="2289161" cy="9654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kern="1200" dirty="0" smtClean="0"/>
            <a:t>Creare culture inclusive </a:t>
          </a:r>
          <a:endParaRPr lang="it-IT" sz="2100" kern="1200" dirty="0"/>
        </a:p>
      </dsp:txBody>
      <dsp:txXfrm>
        <a:off x="2764362" y="3560471"/>
        <a:ext cx="2289161" cy="965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tonda angolo diagonale rettangolo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11" name="Segnaposto numero diapositiva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9" name="Segnaposto data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it-IT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Fare clic sull'icona per inserire un'immagine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tonda angolo diagonale rettangolo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it-IT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C27D15E7-D343-4B8C-86CF-792B1C6C0F72}" type="datetimeFigureOut">
              <a:rPr lang="it-IT" smtClean="0"/>
              <a:pPr/>
              <a:t>17/03/2014</a:t>
            </a:fld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A79019B-FCB9-4564-B949-F734514A2440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hyperlink" Target="http://www.eenet.org.uk/resources/docs/Index%20Italian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t/url?sa=i&amp;rct=j&amp;q=&amp;esrc=s&amp;frm=1&amp;source=images&amp;cd=&amp;cad=rja&amp;docid=RPo9x8TAWGjklM&amp;tbnid=dRqXSfJzEn8DXM:&amp;ved=0CAUQjRw&amp;url=http://www.giornalisti.redattoresociale.it/le-edizioni-di-roma/2013.aspx&amp;ei=mAVvUYuLIIHJ0AX084CgAw&amp;bvm=bv.45368065,d.bGE&amp;psig=AFQjCNENjGiLNmuj3_X4DqD_0ZzZWVkCQQ&amp;ust=1366316773434601" TargetMode="External"/><Relationship Id="rId2" Type="http://schemas.openxmlformats.org/officeDocument/2006/relationships/hyperlink" Target="http://www.treccani.it/enciclopedia/marginalita-sociale_(Enciclopedia_delle_Scienze_Sociali)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reccani.it/enciclopedia/marginalita-sociale_(Enciclopedia_delle_Scienze_Sociali)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safp.org/FamilyDevelopment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www.google.it/url?sa=i&amp;rct=j&amp;q=&amp;esrc=s&amp;frm=1&amp;source=images&amp;cd=&amp;cad=rja&amp;docid=fZDo3OyDHrZmeM&amp;tbnid=XniqhVTUnyg-AM:&amp;ved=0CAUQjRw&amp;url=http://www.liquida.it/adolescenti-gay/&amp;ei=vilvUeD4DYLnOui6gbAO&amp;bvm=bv.45368065,d.bGE&amp;psig=AFQjCNFHRVa3bklJAigERdO8Iv5nszvBZQ&amp;ust=1366326045721238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it/url?sa=i&amp;rct=j&amp;q=&amp;esrc=s&amp;frm=1&amp;source=images&amp;cd=&amp;cad=rja&amp;docid=OO9ft-vIylRHxM&amp;tbnid=f5frB1MLgy9FtM:&amp;ved=0CAUQjRw&amp;url=http://it.euronews.com/2012/08/14/il-design-tra-i-banchi-di-scuola-la-nuova-frontiera-dell-insegnamento/&amp;ei=3itvUfHZOMmiO5vlgHg&amp;bvm=bv.45368065,d.bGE&amp;psig=AFQjCNEFT30lE-yK8wGhYyWwgEgPqYjqGg&amp;ust=136632653487572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://www.google.it/url?sa=i&amp;rct=j&amp;q=&amp;esrc=s&amp;frm=1&amp;source=images&amp;cd=&amp;cad=rja&amp;docid=tyAHtjiva5rioM&amp;tbnid=3e2IUO_jK3GQLM:&amp;ved=0CAUQjRw&amp;url=http://www.oggitreviso.it/lallarme-del-provveditore-troppi-alunni-disabili-bocciati-43038&amp;ei=gi1vUfuZH8nOOa32gNAI&amp;bvm=bv.45368065,d.bGE&amp;psig=AFQjCNGYeltwLE6YnEAqlc25bEdc4IRVww&amp;ust=1366326987069308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i="1" dirty="0"/>
              <a:t>La marginalità sociale tra famiglia, scuola e comunità</a:t>
            </a:r>
            <a:r>
              <a:rPr lang="it-IT" dirty="0"/>
              <a:t> 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31640" y="3717032"/>
            <a:ext cx="6440760" cy="1921768"/>
          </a:xfrm>
        </p:spPr>
        <p:txBody>
          <a:bodyPr>
            <a:normAutofit fontScale="70000" lnSpcReduction="20000"/>
          </a:bodyPr>
          <a:lstStyle/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pPr algn="ctr"/>
            <a:r>
              <a:rPr lang="it-IT" dirty="0" smtClean="0"/>
              <a:t>Maura Striano</a:t>
            </a:r>
          </a:p>
          <a:p>
            <a:pPr algn="ctr"/>
            <a:r>
              <a:rPr lang="it-IT" dirty="0" smtClean="0"/>
              <a:t>Università degli Studi di Napoli Federico II </a:t>
            </a:r>
            <a:endParaRPr lang="it-IT" dirty="0"/>
          </a:p>
        </p:txBody>
      </p:sp>
      <p:pic>
        <p:nvPicPr>
          <p:cNvPr id="1026" name="Picture 2" descr="C:\Users\Public\Pictures\federic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789040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778098"/>
          </a:xfrm>
        </p:spPr>
        <p:txBody>
          <a:bodyPr>
            <a:noAutofit/>
          </a:bodyPr>
          <a:lstStyle/>
          <a:p>
            <a:pPr algn="ctr"/>
            <a:r>
              <a:rPr lang="it-IT" sz="3200" dirty="0" smtClean="0"/>
              <a:t>La marginalità nel  continuum inclusione- esclusione </a:t>
            </a:r>
            <a:endParaRPr lang="it-IT" sz="3200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395536" y="5301208"/>
          <a:ext cx="8424936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ttangolo 5"/>
          <p:cNvSpPr/>
          <p:nvPr/>
        </p:nvSpPr>
        <p:spPr>
          <a:xfrm>
            <a:off x="611560" y="1052737"/>
            <a:ext cx="80648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 smtClean="0"/>
              <a:t>La </a:t>
            </a:r>
            <a:r>
              <a:rPr lang="en-US" dirty="0" err="1" smtClean="0"/>
              <a:t>marginalità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/>
              <a:t> </a:t>
            </a:r>
            <a:r>
              <a:rPr lang="en-US" dirty="0" err="1" smtClean="0"/>
              <a:t>colloca</a:t>
            </a:r>
            <a:r>
              <a:rPr lang="en-US" dirty="0" smtClean="0"/>
              <a:t> </a:t>
            </a:r>
            <a:r>
              <a:rPr lang="en-US" dirty="0" err="1" smtClean="0"/>
              <a:t>all’interno</a:t>
            </a:r>
            <a:r>
              <a:rPr lang="en-US" dirty="0" smtClean="0"/>
              <a:t> di un </a:t>
            </a:r>
            <a:r>
              <a:rPr lang="en-US" dirty="0" err="1" smtClean="0"/>
              <a:t>un</a:t>
            </a:r>
            <a:r>
              <a:rPr lang="en-US" dirty="0" smtClean="0"/>
              <a:t> continuum </a:t>
            </a:r>
            <a:r>
              <a:rPr lang="en-US" dirty="0" err="1" smtClean="0"/>
              <a:t>situato</a:t>
            </a:r>
            <a:r>
              <a:rPr lang="en-US" dirty="0" smtClean="0"/>
              <a:t> sotto e </a:t>
            </a:r>
            <a:r>
              <a:rPr lang="en-US" dirty="0" err="1" smtClean="0"/>
              <a:t>sopra</a:t>
            </a:r>
            <a:r>
              <a:rPr lang="en-US" dirty="0" smtClean="0"/>
              <a:t> la </a:t>
            </a:r>
            <a:r>
              <a:rPr lang="en-US" dirty="0" err="1" smtClean="0"/>
              <a:t>linea</a:t>
            </a:r>
            <a:r>
              <a:rPr lang="en-US" dirty="0" smtClean="0"/>
              <a:t> </a:t>
            </a:r>
            <a:r>
              <a:rPr lang="en-US" dirty="0" err="1" smtClean="0"/>
              <a:t>dell’orizzonte</a:t>
            </a:r>
            <a:r>
              <a:rPr lang="en-US" dirty="0" smtClean="0"/>
              <a:t> </a:t>
            </a:r>
            <a:r>
              <a:rPr lang="en-US" dirty="0" err="1" smtClean="0"/>
              <a:t>sociale</a:t>
            </a:r>
            <a:r>
              <a:rPr lang="en-US" dirty="0"/>
              <a:t> </a:t>
            </a:r>
            <a:r>
              <a:rPr lang="en-US" dirty="0" err="1" smtClean="0"/>
              <a:t>che</a:t>
            </a:r>
            <a:r>
              <a:rPr lang="en-US" dirty="0" smtClean="0"/>
              <a:t> ha come </a:t>
            </a:r>
            <a:r>
              <a:rPr lang="en-US" dirty="0" err="1" smtClean="0"/>
              <a:t>poli</a:t>
            </a:r>
            <a:r>
              <a:rPr lang="en-US" dirty="0" smtClean="0"/>
              <a:t> </a:t>
            </a:r>
            <a:r>
              <a:rPr lang="en-US" dirty="0" err="1" smtClean="0"/>
              <a:t>l’inclusione</a:t>
            </a:r>
            <a:r>
              <a:rPr lang="en-US" dirty="0" smtClean="0"/>
              <a:t> e </a:t>
            </a:r>
            <a:r>
              <a:rPr lang="en-US" dirty="0" err="1" smtClean="0"/>
              <a:t>l’esclusione</a:t>
            </a:r>
            <a:r>
              <a:rPr lang="en-US" dirty="0" smtClean="0"/>
              <a:t> </a:t>
            </a:r>
            <a:r>
              <a:rPr lang="en-US" dirty="0" err="1" smtClean="0"/>
              <a:t>sociale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Gli</a:t>
            </a:r>
            <a:r>
              <a:rPr lang="en-US" dirty="0" smtClean="0"/>
              <a:t> </a:t>
            </a:r>
            <a:r>
              <a:rPr lang="en-US" dirty="0" err="1" smtClean="0"/>
              <a:t>elementi</a:t>
            </a:r>
            <a:r>
              <a:rPr lang="en-US" dirty="0" smtClean="0"/>
              <a:t> </a:t>
            </a:r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hanno</a:t>
            </a:r>
            <a:r>
              <a:rPr lang="en-US" dirty="0" smtClean="0"/>
              <a:t> </a:t>
            </a:r>
            <a:r>
              <a:rPr lang="en-US" dirty="0" err="1" smtClean="0"/>
              <a:t>significativo</a:t>
            </a:r>
            <a:r>
              <a:rPr lang="en-US" dirty="0" smtClean="0"/>
              <a:t> </a:t>
            </a:r>
            <a:r>
              <a:rPr lang="en-US" dirty="0" err="1" smtClean="0"/>
              <a:t>impatto</a:t>
            </a:r>
            <a:r>
              <a:rPr lang="en-US" dirty="0" smtClean="0"/>
              <a:t> sui </a:t>
            </a:r>
            <a:r>
              <a:rPr lang="en-US" dirty="0" err="1" smtClean="0"/>
              <a:t>processi</a:t>
            </a:r>
            <a:r>
              <a:rPr lang="en-US" dirty="0" smtClean="0"/>
              <a:t> di </a:t>
            </a:r>
            <a:r>
              <a:rPr lang="en-US" dirty="0" err="1" smtClean="0"/>
              <a:t>inclusione</a:t>
            </a:r>
            <a:r>
              <a:rPr lang="en-US" dirty="0" smtClean="0"/>
              <a:t>/</a:t>
            </a:r>
            <a:r>
              <a:rPr lang="en-US" dirty="0" err="1" smtClean="0"/>
              <a:t>esclusione</a:t>
            </a:r>
            <a:r>
              <a:rPr lang="en-US" dirty="0" smtClean="0"/>
              <a:t> e </a:t>
            </a:r>
            <a:r>
              <a:rPr lang="en-US" dirty="0" err="1" smtClean="0"/>
              <a:t>quindi</a:t>
            </a:r>
            <a:r>
              <a:rPr lang="en-US" dirty="0" smtClean="0"/>
              <a:t> </a:t>
            </a:r>
            <a:r>
              <a:rPr lang="en-US" dirty="0" err="1" smtClean="0"/>
              <a:t>sulla</a:t>
            </a:r>
            <a:r>
              <a:rPr lang="en-US" dirty="0" smtClean="0"/>
              <a:t> </a:t>
            </a:r>
            <a:r>
              <a:rPr lang="en-US" dirty="0" err="1" smtClean="0"/>
              <a:t>marginalità</a:t>
            </a:r>
            <a:r>
              <a:rPr lang="en-US" dirty="0" smtClean="0"/>
              <a:t> </a:t>
            </a:r>
            <a:r>
              <a:rPr lang="en-US" dirty="0" err="1" smtClean="0"/>
              <a:t>sociale</a:t>
            </a:r>
            <a:r>
              <a:rPr lang="en-US" dirty="0" smtClean="0"/>
              <a:t> </a:t>
            </a:r>
            <a:r>
              <a:rPr lang="en-US" dirty="0" err="1" smtClean="0"/>
              <a:t>sono</a:t>
            </a:r>
            <a:r>
              <a:rPr lang="en-US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razza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collocazione</a:t>
            </a:r>
            <a:r>
              <a:rPr lang="en-US" dirty="0" smtClean="0"/>
              <a:t> </a:t>
            </a:r>
            <a:r>
              <a:rPr lang="en-US" dirty="0" err="1" smtClean="0"/>
              <a:t>geografica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struttura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classi</a:t>
            </a:r>
            <a:r>
              <a:rPr lang="en-US" dirty="0" smtClean="0"/>
              <a:t> </a:t>
            </a:r>
            <a:r>
              <a:rPr lang="en-US" dirty="0" err="1" smtClean="0"/>
              <a:t>sociali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globalizzazione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questioni</a:t>
            </a:r>
            <a:r>
              <a:rPr lang="en-US" dirty="0" smtClean="0"/>
              <a:t> </a:t>
            </a:r>
            <a:r>
              <a:rPr lang="en-US" dirty="0" err="1" smtClean="0"/>
              <a:t>sociali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aspetti</a:t>
            </a:r>
            <a:r>
              <a:rPr lang="en-US" dirty="0" smtClean="0"/>
              <a:t> </a:t>
            </a:r>
            <a:r>
              <a:rPr lang="en-US" dirty="0" err="1" smtClean="0"/>
              <a:t>personali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educazione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religione</a:t>
            </a:r>
            <a:r>
              <a:rPr lang="en-US" dirty="0" smtClean="0"/>
              <a:t>; 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fattori</a:t>
            </a:r>
            <a:r>
              <a:rPr lang="en-US" dirty="0" smtClean="0"/>
              <a:t> </a:t>
            </a:r>
            <a:r>
              <a:rPr lang="en-US" dirty="0" err="1" smtClean="0"/>
              <a:t>economici</a:t>
            </a:r>
            <a:r>
              <a:rPr lang="en-US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fattori</a:t>
            </a:r>
            <a:r>
              <a:rPr lang="en-US" dirty="0" smtClean="0"/>
              <a:t> </a:t>
            </a:r>
            <a:r>
              <a:rPr lang="en-US" dirty="0" err="1" smtClean="0"/>
              <a:t>politici</a:t>
            </a:r>
            <a:r>
              <a:rPr lang="en-US" dirty="0" smtClean="0"/>
              <a:t>.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Inclusione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it-IT" dirty="0" smtClean="0"/>
              <a:t>	L’inclusione sociale è un costrutto multidimensionale (culturale, economico, relazionale, politico, sociale)    riferito alla possibilità che attraverso processi economici, politici, sociali il più possibili equi e partecipativi:</a:t>
            </a:r>
          </a:p>
          <a:p>
            <a:pPr algn="just"/>
            <a:r>
              <a:rPr lang="it-IT" dirty="0" smtClean="0"/>
              <a:t>a tutti gli individui e ai  gruppi sociali  sia garantito il godimento dei diritti essenziali (abitativi, educativi, occupazionali, politici, sanitari) in riferimento ad uno standard riconosciuto; </a:t>
            </a:r>
          </a:p>
          <a:p>
            <a:pPr algn="just"/>
            <a:r>
              <a:rPr lang="it-IT" dirty="0" smtClean="0"/>
              <a:t>le disparità tra individui e gruppi siano socialmente accettabili e sostenibili;</a:t>
            </a:r>
          </a:p>
          <a:p>
            <a:pPr algn="just"/>
            <a:r>
              <a:rPr lang="it-IT" dirty="0" smtClean="0"/>
              <a:t>le diversità siano riconosciute, rispettate, valorizzate.</a:t>
            </a:r>
          </a:p>
          <a:p>
            <a:pPr algn="just"/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Esclusione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478539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dirty="0" smtClean="0"/>
              <a:t>	</a:t>
            </a:r>
            <a:endParaRPr lang="en-US" sz="6400" dirty="0" smtClean="0"/>
          </a:p>
          <a:p>
            <a:pPr algn="just">
              <a:buNone/>
            </a:pPr>
            <a:r>
              <a:rPr lang="en-US" sz="6400" dirty="0" smtClean="0">
                <a:latin typeface="Arial" pitchFamily="34" charset="0"/>
                <a:cs typeface="Arial" pitchFamily="34" charset="0"/>
              </a:rPr>
              <a:t>	 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L'esclusione sociale si riferisce ai processi in cui gli individui o di intere comunità di persone sono sistematicamente esclusi dalla fruizione di  diritti, opportunità e risorse normalmente disponibili per  tutti i membri della società e che sono chiave per l'inclusione sociale (ex. casa, educazione, lavoro, </a:t>
            </a:r>
            <a:r>
              <a:rPr lang="it-IT" sz="6400" dirty="0" err="1" smtClean="0">
                <a:latin typeface="Arial" pitchFamily="34" charset="0"/>
                <a:cs typeface="Arial" pitchFamily="34" charset="0"/>
              </a:rPr>
              <a:t>sanità…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.). </a:t>
            </a:r>
          </a:p>
          <a:p>
            <a:pPr algn="just">
              <a:buNone/>
            </a:pPr>
            <a:r>
              <a:rPr lang="it-IT" sz="6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it-IT" sz="6400" dirty="0" smtClean="0">
                <a:latin typeface="Arial" pitchFamily="34" charset="0"/>
                <a:cs typeface="Arial" pitchFamily="34" charset="0"/>
              </a:rPr>
            </a:br>
            <a:r>
              <a:rPr lang="it-IT" sz="6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it-IT" sz="6400" dirty="0" smtClean="0">
                <a:latin typeface="Arial" pitchFamily="34" charset="0"/>
                <a:cs typeface="Arial" pitchFamily="34" charset="0"/>
              </a:rPr>
            </a:br>
            <a:r>
              <a:rPr lang="it-IT" sz="6400" dirty="0" smtClean="0">
                <a:latin typeface="Arial" pitchFamily="34" charset="0"/>
                <a:cs typeface="Arial" pitchFamily="34" charset="0"/>
              </a:rPr>
              <a:t>Gli esiti dei processi di esclusione sociale sono:</a:t>
            </a:r>
          </a:p>
          <a:p>
            <a:pPr algn="just"/>
            <a:r>
              <a:rPr lang="it-IT" sz="6400" dirty="0" smtClean="0">
                <a:latin typeface="Arial" pitchFamily="34" charset="0"/>
                <a:cs typeface="Arial" pitchFamily="34" charset="0"/>
              </a:rPr>
              <a:t>l’impedimento ad una piena partecipazione alla vita economica, </a:t>
            </a:r>
            <a:r>
              <a:rPr lang="it-IT" sz="6400" dirty="0">
                <a:latin typeface="Arial" pitchFamily="34" charset="0"/>
                <a:cs typeface="Arial" pitchFamily="34" charset="0"/>
              </a:rPr>
              <a:t> 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politica e sociale ad individui e gruppi sociali; </a:t>
            </a:r>
          </a:p>
          <a:p>
            <a:pPr algn="just"/>
            <a:r>
              <a:rPr lang="it-IT" sz="6400" dirty="0">
                <a:latin typeface="Arial" pitchFamily="34" charset="0"/>
                <a:cs typeface="Arial" pitchFamily="34" charset="0"/>
              </a:rPr>
              <a:t>l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a limitazione e riduzione delle “</a:t>
            </a:r>
            <a:r>
              <a:rPr lang="it-IT" sz="6400" dirty="0" err="1" smtClean="0">
                <a:latin typeface="Arial" pitchFamily="34" charset="0"/>
                <a:cs typeface="Arial" pitchFamily="34" charset="0"/>
              </a:rPr>
              <a:t>capabilities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” individuali e collettive; </a:t>
            </a:r>
          </a:p>
          <a:p>
            <a:pPr algn="just"/>
            <a:r>
              <a:rPr lang="it-IT" sz="6400" dirty="0">
                <a:latin typeface="Arial" pitchFamily="34" charset="0"/>
                <a:cs typeface="Arial" pitchFamily="34" charset="0"/>
              </a:rPr>
              <a:t>l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a 	divaricazione inaccettabile ed insostenibile tra le condizioni di vita della popolazione e l’aumento delle disparità sociali;</a:t>
            </a:r>
          </a:p>
          <a:p>
            <a:pPr algn="just"/>
            <a:r>
              <a:rPr lang="it-IT" sz="6400" dirty="0">
                <a:latin typeface="Arial" pitchFamily="34" charset="0"/>
                <a:cs typeface="Arial" pitchFamily="34" charset="0"/>
              </a:rPr>
              <a:t>l</a:t>
            </a:r>
            <a:r>
              <a:rPr lang="it-IT" sz="6400" dirty="0" smtClean="0">
                <a:latin typeface="Arial" pitchFamily="34" charset="0"/>
                <a:cs typeface="Arial" pitchFamily="34" charset="0"/>
              </a:rPr>
              <a:t>a ghettizzazione, marginalizzazione, stigmatizzazione delle diversità. </a:t>
            </a:r>
          </a:p>
          <a:p>
            <a:pPr algn="just">
              <a:buNone/>
            </a:pPr>
            <a:r>
              <a:rPr lang="it-IT" sz="6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buNone/>
            </a:pPr>
            <a:r>
              <a:rPr lang="it-IT" sz="6400" dirty="0" smtClean="0">
                <a:latin typeface="Arial" pitchFamily="34" charset="0"/>
                <a:cs typeface="Arial" pitchFamily="34" charset="0"/>
              </a:rPr>
              <a:t>.	Negli attuali scenari internazionali le categorie maggiormente a rischio di esclusione sociale risultano essere coloro che vivono sotto la soglia minima di povertà; le persone (spesso giovani) con basso livello di scolarizzazione, abilità e competenze; gli immigrati; le madri single che difficilmente riescono a sostenere il peso della gestione familiare; gli anziani; le persone disabili; i detenuti e gli ex detenuti. </a:t>
            </a:r>
          </a:p>
          <a:p>
            <a:endParaRPr lang="it-IT" sz="6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Gli indicatori Europei per la valutazione dei livelli di inclusione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 smtClean="0"/>
              <a:t>	1. distribuzione del reddito (rapporto tra quota del 20% superiore alla quota del 20% inferiore);</a:t>
            </a:r>
            <a:br>
              <a:rPr lang="it-IT" dirty="0" smtClean="0"/>
            </a:br>
            <a:r>
              <a:rPr lang="it-IT" dirty="0" smtClean="0"/>
              <a:t>2. quota di popolazione al di sotto della soglia di povertà prima e dopo i trasferimenti sociali (definita come il 60% del reddito mediano nazionale/reddito equivalente);</a:t>
            </a:r>
            <a:br>
              <a:rPr lang="it-IT" dirty="0" smtClean="0"/>
            </a:br>
            <a:r>
              <a:rPr lang="it-IT" dirty="0" smtClean="0"/>
              <a:t>3. persistenza della povertà (percentuale della popolazione al di sotto della soglia di povertà per tre anni consecutivi);</a:t>
            </a:r>
            <a:br>
              <a:rPr lang="it-IT" dirty="0" smtClean="0"/>
            </a:br>
            <a:r>
              <a:rPr lang="it-IT" dirty="0" smtClean="0"/>
              <a:t>4. percentuale di famiglie senza lavoro;</a:t>
            </a:r>
            <a:br>
              <a:rPr lang="it-IT" dirty="0" smtClean="0"/>
            </a:br>
            <a:r>
              <a:rPr lang="it-IT" dirty="0" smtClean="0"/>
              <a:t>5. disparità regionali (coefficiente di variazione dei tassi di disoccupazione regionali);</a:t>
            </a:r>
            <a:br>
              <a:rPr lang="it-IT" dirty="0" smtClean="0"/>
            </a:br>
            <a:r>
              <a:rPr lang="it-IT" dirty="0" smtClean="0"/>
              <a:t>6. basso livello di istruzione  (percentuale di persone di età compresa tra 18-24 che non continuano gli studi o la  formazione professionale e che hanno bassi livelli di istruzione secondaria);</a:t>
            </a:r>
            <a:br>
              <a:rPr lang="it-IT" dirty="0" smtClean="0"/>
            </a:br>
            <a:r>
              <a:rPr lang="it-IT" dirty="0" smtClean="0"/>
              <a:t>7. tasso di disoccupazione di lunga durata.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3600" dirty="0" smtClean="0"/>
              <a:t>Il triangolo dell’inclusione</a:t>
            </a:r>
            <a:r>
              <a:rPr lang="it-IT" sz="1800" dirty="0" smtClean="0"/>
              <a:t/>
            </a:r>
            <a:br>
              <a:rPr lang="it-IT" sz="1800" dirty="0" smtClean="0"/>
            </a:br>
            <a:r>
              <a:rPr lang="it-IT" sz="1800" dirty="0" smtClean="0"/>
              <a:t>cfr. </a:t>
            </a:r>
            <a:r>
              <a:rPr lang="it-IT" sz="1800" i="1" dirty="0" smtClean="0">
                <a:hlinkClick r:id="rId2"/>
              </a:rPr>
              <a:t>www.eenet.org.uk/</a:t>
            </a:r>
            <a:r>
              <a:rPr lang="it-IT" sz="1800" i="1" dirty="0" err="1" smtClean="0">
                <a:hlinkClick r:id="rId2"/>
              </a:rPr>
              <a:t>resources</a:t>
            </a:r>
            <a:r>
              <a:rPr lang="it-IT" sz="1800" i="1" dirty="0" smtClean="0">
                <a:hlinkClick r:id="rId2"/>
              </a:rPr>
              <a:t>/</a:t>
            </a:r>
            <a:r>
              <a:rPr lang="it-IT" sz="1800" i="1" dirty="0" err="1" smtClean="0">
                <a:hlinkClick r:id="rId2"/>
              </a:rPr>
              <a:t>docs</a:t>
            </a:r>
            <a:r>
              <a:rPr lang="it-IT" sz="1800" i="1" dirty="0" smtClean="0">
                <a:hlinkClick r:id="rId2"/>
              </a:rPr>
              <a:t>/</a:t>
            </a:r>
            <a:r>
              <a:rPr lang="it-IT" sz="1800" b="1" i="1" dirty="0" smtClean="0">
                <a:hlinkClick r:id="rId2"/>
              </a:rPr>
              <a:t>Index</a:t>
            </a:r>
            <a:r>
              <a:rPr lang="it-IT" sz="1800" i="1" dirty="0" smtClean="0">
                <a:hlinkClick r:id="rId2"/>
              </a:rPr>
              <a:t>%20Italian.pdf</a:t>
            </a:r>
            <a:r>
              <a:rPr lang="it-IT" sz="1800" dirty="0"/>
              <a:t/>
            </a:r>
            <a:br>
              <a:rPr lang="it-IT" sz="1800" dirty="0"/>
            </a:br>
            <a:endParaRPr lang="it-IT" sz="1800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38138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Il costrutto di marginalità sociale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it-IT" dirty="0" smtClean="0"/>
              <a:t>È un soggetto marginale (sia esso un gruppo o un individuo) chi è distante dal centro del sistema sociale cui appartiene (occupa cioè una posizione periferica) ed è prossimo ai confini che separano tale sistema dall'ambiente esterno (o da altri sistemi). </a:t>
            </a:r>
          </a:p>
          <a:p>
            <a:pPr>
              <a:buNone/>
            </a:pPr>
            <a:r>
              <a:rPr lang="it-IT" dirty="0" smtClean="0">
                <a:hlinkClick r:id="rId2"/>
              </a:rPr>
              <a:t>http://www.treccani.it/enciclopedia/marginalita-sociale_(Enciclopedia_delle_Scienze_Sociali)/</a:t>
            </a: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dirty="0" smtClean="0"/>
              <a:t>Le forme della marginalità :</a:t>
            </a:r>
          </a:p>
          <a:p>
            <a:r>
              <a:rPr lang="it-IT" dirty="0" smtClean="0"/>
              <a:t> essere ai margini e non riuscire ad “entrare” in un contesto (ex. immigrati; disoccupati);</a:t>
            </a:r>
          </a:p>
          <a:p>
            <a:r>
              <a:rPr lang="it-IT" dirty="0" smtClean="0"/>
              <a:t>essere “spinti fuori” da un contesto (ex. detenuti);</a:t>
            </a:r>
          </a:p>
          <a:p>
            <a:r>
              <a:rPr lang="it-IT" dirty="0"/>
              <a:t> </a:t>
            </a:r>
            <a:r>
              <a:rPr lang="it-IT" dirty="0" smtClean="0"/>
              <a:t>essere confinati ai limiti di un contesto o in spazi delimitati all’ interno di un contesto  (ex. donne, ebrei);</a:t>
            </a:r>
          </a:p>
          <a:p>
            <a:r>
              <a:rPr lang="it-IT" dirty="0" smtClean="0"/>
              <a:t>allontanarsi progressivamente ma inesorabilmente da un contesto (ex. “barboni”).</a:t>
            </a:r>
          </a:p>
          <a:p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  <p:pic>
        <p:nvPicPr>
          <p:cNvPr id="4" name="Picture 4" descr="http://www.giornalisti.redattoresociale.it/media/89725/parlarecivil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32656"/>
            <a:ext cx="1728192" cy="11275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Chiavi di lettura della marginalità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/>
              <a:t>S</a:t>
            </a:r>
            <a:r>
              <a:rPr lang="it-IT" dirty="0" smtClean="0"/>
              <a:t>tudi funzionalisti, marxisti, teorie tradizionali del mutamento sociale: la  marginalità si definisce in base all'esclusione dall'accesso ai processi fondamentali di un dato sistema sociale - di tipo produttivo, decisionale e distributivo e costituisce una posizione residuale, funzionalmente scollegata dai processi fondamentali di produzione e riproduzione sociale. </a:t>
            </a:r>
          </a:p>
          <a:p>
            <a:r>
              <a:rPr lang="it-IT" dirty="0"/>
              <a:t>S</a:t>
            </a:r>
            <a:r>
              <a:rPr lang="it-IT" dirty="0" smtClean="0"/>
              <a:t>tudi sulle implicazioni culturali o psicologiche dei processi di differenziazione sociale: la marginalità si definisce come una posizione di sradicamento sociale e di status incerto, causata dalla transizione da un'appartenenza all'altra, dall'emergere di nuove forme di esclusione sociale (su base etnica, territoriale, ecc.), oppure dall'esperienza moderna della differenziazione sociale e della '</a:t>
            </a:r>
            <a:r>
              <a:rPr lang="it-IT" dirty="0" err="1" smtClean="0"/>
              <a:t>pluriappartenenza</a:t>
            </a:r>
            <a:r>
              <a:rPr lang="it-IT" dirty="0" smtClean="0"/>
              <a:t>‘. (Cfr. Enciclopedia Treccani elle Scienze Sociali </a:t>
            </a:r>
            <a:r>
              <a:rPr lang="it-IT" dirty="0" smtClean="0">
                <a:hlinkClick r:id="rId2"/>
              </a:rPr>
              <a:t>http://www.treccani.it/enciclopedia/marginalita-sociale_(Enciclopedia_delle_Scienze_Sociali)/</a:t>
            </a:r>
            <a:r>
              <a:rPr lang="it-IT" dirty="0" smtClean="0"/>
              <a:t>)</a:t>
            </a:r>
          </a:p>
          <a:p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Marginalità e famiglia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Famiglie marginali (marginalità culturale, economica, sociale);</a:t>
            </a:r>
          </a:p>
          <a:p>
            <a:endParaRPr lang="it-IT" dirty="0" smtClean="0"/>
          </a:p>
          <a:p>
            <a:r>
              <a:rPr lang="it-IT" dirty="0" smtClean="0"/>
              <a:t>Individui marginali all’interno del tessuto familiare (marginalità culturale e relazionale). </a:t>
            </a:r>
            <a:endParaRPr lang="it-IT" dirty="0"/>
          </a:p>
        </p:txBody>
      </p:sp>
      <p:pic>
        <p:nvPicPr>
          <p:cNvPr id="4" name="irc_mi" descr="http://www.safp.org/images/AL2921%2003,2004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132856"/>
            <a:ext cx="259228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rc_mi" descr="http://s4.stliq.com/c/l/7/75/12242639_usa-pi-arresti-punizioni-per-gli-adolescenti-gay-2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581128"/>
            <a:ext cx="288032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Marginalità e scuola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Scuole marginali (di frontiera, in luoghi altri);</a:t>
            </a:r>
          </a:p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Marginali a scuola (</a:t>
            </a:r>
            <a:r>
              <a:rPr lang="it-IT" dirty="0" err="1" smtClean="0"/>
              <a:t>dropout</a:t>
            </a:r>
            <a:r>
              <a:rPr lang="it-IT" dirty="0" smtClean="0"/>
              <a:t>, ripetenti, studenti con disabilità, studenti LGBT, studenti immigrati, studenti in situazione di disagio e di marginalità </a:t>
            </a:r>
            <a:r>
              <a:rPr lang="it-IT" dirty="0" err="1" smtClean="0"/>
              <a:t>sociale…</a:t>
            </a:r>
            <a:r>
              <a:rPr lang="it-IT" dirty="0" smtClean="0"/>
              <a:t>.). </a:t>
            </a:r>
            <a:endParaRPr lang="it-IT" dirty="0"/>
          </a:p>
        </p:txBody>
      </p:sp>
      <p:pic>
        <p:nvPicPr>
          <p:cNvPr id="4" name="irc_mi" descr="http://static.euronews.com/images_news/img_606X341_BurkinaFaso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132856"/>
            <a:ext cx="258223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rc_mi" descr="http://www.oggitreviso.it/sites/default/files/styles/505/public/files/disabili_scuola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5013176"/>
            <a:ext cx="288032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Marginalità e comunità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Comunità marginali (immigrati, rom, comunità religiose, comunità </a:t>
            </a:r>
            <a:r>
              <a:rPr lang="it-IT" dirty="0" err="1" smtClean="0"/>
              <a:t>LGBT…</a:t>
            </a:r>
            <a:r>
              <a:rPr lang="it-IT" dirty="0" smtClean="0"/>
              <a:t>);</a:t>
            </a:r>
          </a:p>
          <a:p>
            <a:endParaRPr lang="it-IT" dirty="0" smtClean="0"/>
          </a:p>
          <a:p>
            <a:r>
              <a:rPr lang="it-IT" dirty="0" smtClean="0"/>
              <a:t>Individui marginali nel tessuto comunitario.</a:t>
            </a:r>
          </a:p>
          <a:p>
            <a:endParaRPr lang="it-IT" dirty="0"/>
          </a:p>
        </p:txBody>
      </p:sp>
      <p:pic>
        <p:nvPicPr>
          <p:cNvPr id="4" name="Immagine 3" descr="http://www.dentrosalerno.it/web/wp-content/uploads/2009/09/rom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132856"/>
            <a:ext cx="25922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magine 4" descr="anziani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77072"/>
            <a:ext cx="25922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Interventi, risorse, strategie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i="1" dirty="0"/>
              <a:t>c</a:t>
            </a:r>
            <a:r>
              <a:rPr lang="it-IT" i="1" dirty="0" smtClean="0"/>
              <a:t>ontrasto agli  </a:t>
            </a:r>
            <a:r>
              <a:rPr lang="it-IT" i="1" dirty="0"/>
              <a:t>stereotipi </a:t>
            </a:r>
            <a:r>
              <a:rPr lang="it-IT" i="1" dirty="0" smtClean="0"/>
              <a:t>ed a tutte le forme di  </a:t>
            </a:r>
            <a:r>
              <a:rPr lang="it-IT" i="1" dirty="0"/>
              <a:t>stigmatizzazione </a:t>
            </a:r>
            <a:r>
              <a:rPr lang="it-IT" dirty="0"/>
              <a:t>che contribuiscono a determinare e a mantenere condizioni di </a:t>
            </a:r>
            <a:r>
              <a:rPr lang="it-IT" dirty="0" smtClean="0"/>
              <a:t>esclusione; </a:t>
            </a:r>
          </a:p>
          <a:p>
            <a:r>
              <a:rPr lang="it-IT" i="1" dirty="0" smtClean="0"/>
              <a:t>riconoscimento </a:t>
            </a:r>
            <a:r>
              <a:rPr lang="it-IT" i="1" dirty="0"/>
              <a:t>dei diritti fondamentali</a:t>
            </a:r>
            <a:r>
              <a:rPr lang="it-IT" dirty="0"/>
              <a:t> delle persone in condizioni di </a:t>
            </a:r>
            <a:r>
              <a:rPr lang="it-IT" dirty="0" smtClean="0"/>
              <a:t>marginalità e di </a:t>
            </a:r>
            <a:r>
              <a:rPr lang="it-IT" dirty="0"/>
              <a:t>esclusione </a:t>
            </a:r>
            <a:r>
              <a:rPr lang="it-IT" dirty="0" smtClean="0"/>
              <a:t>sociale;</a:t>
            </a:r>
          </a:p>
          <a:p>
            <a:r>
              <a:rPr lang="it-IT" dirty="0" smtClean="0"/>
              <a:t> </a:t>
            </a:r>
            <a:r>
              <a:rPr lang="it-IT" i="1" dirty="0" smtClean="0"/>
              <a:t>promozione </a:t>
            </a:r>
            <a:r>
              <a:rPr lang="it-IT" i="1" dirty="0"/>
              <a:t>di forme di responsabilità condivisa e di partecipazione</a:t>
            </a:r>
            <a:r>
              <a:rPr lang="it-IT" dirty="0"/>
              <a:t>, allo scopo di aumentare la partecipazione pubblica alle politiche e alle azioni di inclusione </a:t>
            </a:r>
            <a:r>
              <a:rPr lang="it-IT" dirty="0" smtClean="0"/>
              <a:t>sociale;</a:t>
            </a:r>
          </a:p>
          <a:p>
            <a:r>
              <a:rPr lang="it-IT" i="1" dirty="0"/>
              <a:t>i</a:t>
            </a:r>
            <a:r>
              <a:rPr lang="it-IT" i="1" dirty="0" smtClean="0"/>
              <a:t>nvestimento </a:t>
            </a:r>
            <a:r>
              <a:rPr lang="it-IT" dirty="0" smtClean="0"/>
              <a:t>sulle risorse locali, territoriali e sui network sociali.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ssia">
  <a:themeElements>
    <a:clrScheme name="Galassi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Galassi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Galassi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223</TotalTime>
  <Words>545</Words>
  <Application>Microsoft Office PowerPoint</Application>
  <PresentationFormat>Presentazione su schermo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3" baseType="lpstr">
      <vt:lpstr>Galassia</vt:lpstr>
      <vt:lpstr>La marginalità sociale tra famiglia, scuola e comunità </vt:lpstr>
      <vt:lpstr>La marginalità nel  continuum inclusione- esclusione </vt:lpstr>
      <vt:lpstr>Inclusione </vt:lpstr>
      <vt:lpstr>Esclusione</vt:lpstr>
      <vt:lpstr>     Gli indicatori Europei per la valutazione dei livelli di inclusione</vt:lpstr>
      <vt:lpstr>Il triangolo dell’inclusione cfr. www.eenet.org.uk/resources/docs/Index%20Italian.pdf </vt:lpstr>
      <vt:lpstr>Il costrutto di marginalità sociale </vt:lpstr>
      <vt:lpstr>Chiavi di lettura della marginalità </vt:lpstr>
      <vt:lpstr>Marginalità e famiglia</vt:lpstr>
      <vt:lpstr>Marginalità e scuola</vt:lpstr>
      <vt:lpstr>Marginalità e comunità</vt:lpstr>
      <vt:lpstr>Interventi, risorse, strategie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marginalità sociale tra famiglia, scuola e comunità</dc:title>
  <dc:creator>maura</dc:creator>
  <cp:lastModifiedBy>maura</cp:lastModifiedBy>
  <cp:revision>23</cp:revision>
  <dcterms:created xsi:type="dcterms:W3CDTF">2013-04-17T19:46:03Z</dcterms:created>
  <dcterms:modified xsi:type="dcterms:W3CDTF">2014-03-17T08:17:09Z</dcterms:modified>
</cp:coreProperties>
</file>