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handoutMasterIdLst>
    <p:handoutMasterId r:id="rId29"/>
  </p:handoutMasterIdLst>
  <p:sldIdLst>
    <p:sldId id="257" r:id="rId2"/>
    <p:sldId id="258" r:id="rId3"/>
    <p:sldId id="259" r:id="rId4"/>
    <p:sldId id="260" r:id="rId5"/>
    <p:sldId id="261" r:id="rId6"/>
    <p:sldId id="263" r:id="rId7"/>
    <p:sldId id="266" r:id="rId8"/>
    <p:sldId id="264" r:id="rId9"/>
    <p:sldId id="269" r:id="rId10"/>
    <p:sldId id="265" r:id="rId11"/>
    <p:sldId id="267" r:id="rId12"/>
    <p:sldId id="268" r:id="rId13"/>
    <p:sldId id="275" r:id="rId14"/>
    <p:sldId id="276" r:id="rId15"/>
    <p:sldId id="278" r:id="rId16"/>
    <p:sldId id="279" r:id="rId17"/>
    <p:sldId id="280" r:id="rId18"/>
    <p:sldId id="281" r:id="rId19"/>
    <p:sldId id="282" r:id="rId20"/>
    <p:sldId id="283" r:id="rId21"/>
    <p:sldId id="284" r:id="rId22"/>
    <p:sldId id="285" r:id="rId23"/>
    <p:sldId id="288" r:id="rId24"/>
    <p:sldId id="286" r:id="rId25"/>
    <p:sldId id="287" r:id="rId26"/>
    <p:sldId id="277" r:id="rId27"/>
  </p:sldIdLst>
  <p:sldSz cx="9144000" cy="6858000" type="screen4x3"/>
  <p:notesSz cx="6858000" cy="9144000"/>
  <p:defaultTextStyle>
    <a:defPPr>
      <a:defRPr lang="en-US"/>
    </a:defPPr>
    <a:lvl1pPr algn="l" rtl="0" fontAlgn="base">
      <a:spcBef>
        <a:spcPct val="0"/>
      </a:spcBef>
      <a:spcAft>
        <a:spcPct val="0"/>
      </a:spcAft>
      <a:defRPr sz="2400" kern="1200">
        <a:solidFill>
          <a:schemeClr val="tx1"/>
        </a:solidFill>
        <a:latin typeface="Times New Roman" pitchFamily="18" charset="0"/>
        <a:ea typeface="+mn-ea"/>
        <a:cs typeface="+mn-cs"/>
      </a:defRPr>
    </a:lvl1pPr>
    <a:lvl2pPr marL="457200" algn="l" rtl="0" fontAlgn="base">
      <a:spcBef>
        <a:spcPct val="0"/>
      </a:spcBef>
      <a:spcAft>
        <a:spcPct val="0"/>
      </a:spcAft>
      <a:defRPr sz="2400" kern="1200">
        <a:solidFill>
          <a:schemeClr val="tx1"/>
        </a:solidFill>
        <a:latin typeface="Times New Roman" pitchFamily="18" charset="0"/>
        <a:ea typeface="+mn-ea"/>
        <a:cs typeface="+mn-cs"/>
      </a:defRPr>
    </a:lvl2pPr>
    <a:lvl3pPr marL="914400" algn="l" rtl="0" fontAlgn="base">
      <a:spcBef>
        <a:spcPct val="0"/>
      </a:spcBef>
      <a:spcAft>
        <a:spcPct val="0"/>
      </a:spcAft>
      <a:defRPr sz="2400" kern="1200">
        <a:solidFill>
          <a:schemeClr val="tx1"/>
        </a:solidFill>
        <a:latin typeface="Times New Roman" pitchFamily="18" charset="0"/>
        <a:ea typeface="+mn-ea"/>
        <a:cs typeface="+mn-cs"/>
      </a:defRPr>
    </a:lvl3pPr>
    <a:lvl4pPr marL="1371600" algn="l" rtl="0" fontAlgn="base">
      <a:spcBef>
        <a:spcPct val="0"/>
      </a:spcBef>
      <a:spcAft>
        <a:spcPct val="0"/>
      </a:spcAft>
      <a:defRPr sz="2400" kern="1200">
        <a:solidFill>
          <a:schemeClr val="tx1"/>
        </a:solidFill>
        <a:latin typeface="Times New Roman" pitchFamily="18" charset="0"/>
        <a:ea typeface="+mn-ea"/>
        <a:cs typeface="+mn-cs"/>
      </a:defRPr>
    </a:lvl4pPr>
    <a:lvl5pPr marL="1828800" algn="l" rtl="0" fontAlgn="base">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000000"/>
    <a:srgbClr val="003366"/>
    <a:srgbClr val="292929"/>
    <a:srgbClr val="FFFFFF"/>
    <a:srgbClr val="CCCC99"/>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ile medio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7E9639D4-E3E2-4D34-9284-5A2195B3D0D7}" styleName="Stile chiaro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793D81CF-94F2-401A-BA57-92F5A7B2D0C5}" styleName="Stile medio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1E4AEA4-8DFA-4A89-87EB-49C32662AFE0}" styleName="Stile medio 2 - Color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Stile medio 2 - Colore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Stile medio 2 - Colore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7654" autoAdjust="0"/>
    <p:restoredTop sz="90922" autoAdjust="0"/>
  </p:normalViewPr>
  <p:slideViewPr>
    <p:cSldViewPr>
      <p:cViewPr>
        <p:scale>
          <a:sx n="80" d="100"/>
          <a:sy n="80" d="100"/>
        </p:scale>
        <p:origin x="-196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p:cViewPr varScale="1">
        <p:scale>
          <a:sx n="68" d="100"/>
          <a:sy n="68" d="100"/>
        </p:scale>
        <p:origin x="-3252" y="-96"/>
      </p:cViewPr>
      <p:guideLst>
        <p:guide orient="horz" pos="2880"/>
        <p:guide pos="2160"/>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intestazione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smtClean="0"/>
            </a:lvl1pPr>
          </a:lstStyle>
          <a:p>
            <a:pPr>
              <a:defRPr/>
            </a:pPr>
            <a:endParaRPr lang="it-IT"/>
          </a:p>
        </p:txBody>
      </p:sp>
      <p:sp>
        <p:nvSpPr>
          <p:cNvPr id="3" name="Segnaposto data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smtClean="0"/>
            </a:lvl1pPr>
          </a:lstStyle>
          <a:p>
            <a:pPr>
              <a:defRPr/>
            </a:pPr>
            <a:fld id="{1EB8FC2F-5A0D-44D1-9E08-FEB084128890}" type="datetimeFigureOut">
              <a:rPr lang="it-IT"/>
              <a:pPr>
                <a:defRPr/>
              </a:pPr>
              <a:t>11/03/2014</a:t>
            </a:fld>
            <a:endParaRPr lang="it-IT"/>
          </a:p>
        </p:txBody>
      </p:sp>
      <p:sp>
        <p:nvSpPr>
          <p:cNvPr id="4" name="Segnaposto piè di pagina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smtClean="0"/>
            </a:lvl1pPr>
          </a:lstStyle>
          <a:p>
            <a:pPr>
              <a:defRPr/>
            </a:pPr>
            <a:endParaRPr lang="it-IT"/>
          </a:p>
        </p:txBody>
      </p:sp>
      <p:sp>
        <p:nvSpPr>
          <p:cNvPr id="5" name="Segnaposto numero diapositiva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smtClean="0"/>
            </a:lvl1pPr>
          </a:lstStyle>
          <a:p>
            <a:pPr>
              <a:defRPr/>
            </a:pPr>
            <a:fld id="{DFF5D070-4047-4246-9358-D19C960C1FEE}" type="slidenum">
              <a:rPr lang="it-IT"/>
              <a:pPr>
                <a:defRPr/>
              </a:pPr>
              <a:t>‹N›</a:t>
            </a:fld>
            <a:endParaRPr lang="it-IT"/>
          </a:p>
        </p:txBody>
      </p:sp>
    </p:spTree>
    <p:extLst>
      <p:ext uri="{BB962C8B-B14F-4D97-AF65-F5344CB8AC3E}">
        <p14:creationId xmlns:p14="http://schemas.microsoft.com/office/powerpoint/2010/main" xmlns="" val="60124195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5058" name="Rectangle 1026"/>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a:lvl1pPr>
          </a:lstStyle>
          <a:p>
            <a:pPr>
              <a:defRPr/>
            </a:pPr>
            <a:endParaRPr lang="it-IT"/>
          </a:p>
        </p:txBody>
      </p:sp>
      <p:sp>
        <p:nvSpPr>
          <p:cNvPr id="45059" name="Rectangle 1027"/>
          <p:cNvSpPr>
            <a:spLocks noGrp="1" noChangeArrowheads="1"/>
          </p:cNvSpPr>
          <p:nvPr>
            <p:ph type="dt" idx="1"/>
          </p:nvPr>
        </p:nvSpPr>
        <p:spPr bwMode="auto">
          <a:xfrm>
            <a:off x="3886200" y="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a:lvl1pPr>
          </a:lstStyle>
          <a:p>
            <a:pPr>
              <a:defRPr/>
            </a:pPr>
            <a:endParaRPr lang="it-IT"/>
          </a:p>
        </p:txBody>
      </p:sp>
      <p:sp>
        <p:nvSpPr>
          <p:cNvPr id="63492" name="Rectangle 1028"/>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xmlns="">
                <a:solidFill>
                  <a:srgbClr val="FFFFFF"/>
                </a:solidFill>
              </a14:hiddenFill>
            </a:ext>
            <a:ext uri="{AF507438-7753-43E0-B8FC-AC1667EBCBE1}">
              <a14:hiddenEffects xmlns:a14="http://schemas.microsoft.com/office/drawing/2010/main" xmlns="">
                <a:effectLst>
                  <a:outerShdw dist="35921" dir="2700000" algn="ctr" rotWithShape="0">
                    <a:srgbClr val="808080"/>
                  </a:outerShdw>
                </a:effectLst>
              </a14:hiddenEffects>
            </a:ext>
            <a:ext uri="{53640926-AAD7-44D8-BBD7-CCE9431645EC}">
              <a14:shadowObscured xmlns:a14="http://schemas.microsoft.com/office/drawing/2010/main" xmlns="" val="1"/>
            </a:ext>
          </a:extLst>
        </p:spPr>
      </p:sp>
      <p:sp>
        <p:nvSpPr>
          <p:cNvPr id="45061" name="Rectangle 1029"/>
          <p:cNvSpPr>
            <a:spLocks noGrp="1" noChangeArrowheads="1"/>
          </p:cNvSpPr>
          <p:nvPr>
            <p:ph type="body" sz="quarter" idx="3"/>
          </p:nvPr>
        </p:nvSpPr>
        <p:spPr bwMode="auto">
          <a:xfrm>
            <a:off x="914400" y="4343400"/>
            <a:ext cx="5029200" cy="411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noProof="0" smtClean="0"/>
              <a:t>Fare clic per modificare gli stili del testo dello schema</a:t>
            </a:r>
          </a:p>
          <a:p>
            <a:pPr lvl="1"/>
            <a:r>
              <a:rPr lang="it-IT" noProof="0" smtClean="0"/>
              <a:t>Secondo livello</a:t>
            </a:r>
          </a:p>
          <a:p>
            <a:pPr lvl="2"/>
            <a:r>
              <a:rPr lang="it-IT" noProof="0" smtClean="0"/>
              <a:t>Terzo livello</a:t>
            </a:r>
          </a:p>
          <a:p>
            <a:pPr lvl="3"/>
            <a:r>
              <a:rPr lang="it-IT" noProof="0" smtClean="0"/>
              <a:t>Quarto livello</a:t>
            </a:r>
          </a:p>
          <a:p>
            <a:pPr lvl="4"/>
            <a:r>
              <a:rPr lang="it-IT" noProof="0" smtClean="0"/>
              <a:t>Quinto livello</a:t>
            </a:r>
          </a:p>
        </p:txBody>
      </p:sp>
      <p:sp>
        <p:nvSpPr>
          <p:cNvPr id="45062" name="Rectangle 1030"/>
          <p:cNvSpPr>
            <a:spLocks noGrp="1" noChangeArrowheads="1"/>
          </p:cNvSpPr>
          <p:nvPr>
            <p:ph type="ftr" sz="quarter" idx="4"/>
          </p:nvPr>
        </p:nvSpPr>
        <p:spPr bwMode="auto">
          <a:xfrm>
            <a:off x="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a:lvl1pPr>
          </a:lstStyle>
          <a:p>
            <a:pPr>
              <a:defRPr/>
            </a:pPr>
            <a:endParaRPr lang="it-IT"/>
          </a:p>
        </p:txBody>
      </p:sp>
      <p:sp>
        <p:nvSpPr>
          <p:cNvPr id="45063" name="Rectangle 1031"/>
          <p:cNvSpPr>
            <a:spLocks noGrp="1" noChangeArrowheads="1"/>
          </p:cNvSpPr>
          <p:nvPr>
            <p:ph type="sldNum" sz="quarter" idx="5"/>
          </p:nvPr>
        </p:nvSpPr>
        <p:spPr bwMode="auto">
          <a:xfrm>
            <a:off x="3886200" y="8686800"/>
            <a:ext cx="29718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a:lvl1pPr>
          </a:lstStyle>
          <a:p>
            <a:pPr>
              <a:defRPr/>
            </a:pPr>
            <a:fld id="{4F59A58F-ABD9-402A-99EC-29968F28BE01}" type="slidenum">
              <a:rPr lang="it-IT"/>
              <a:pPr>
                <a:defRPr/>
              </a:pPr>
              <a:t>‹N›</a:t>
            </a:fld>
            <a:endParaRPr lang="it-IT"/>
          </a:p>
        </p:txBody>
      </p:sp>
    </p:spTree>
    <p:extLst>
      <p:ext uri="{BB962C8B-B14F-4D97-AF65-F5344CB8AC3E}">
        <p14:creationId xmlns:p14="http://schemas.microsoft.com/office/powerpoint/2010/main" xmlns="" val="20059766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4" name="Group 325"/>
          <p:cNvGrpSpPr>
            <a:grpSpLocks/>
          </p:cNvGrpSpPr>
          <p:nvPr/>
        </p:nvGrpSpPr>
        <p:grpSpPr bwMode="auto">
          <a:xfrm>
            <a:off x="0" y="68263"/>
            <a:ext cx="8678863" cy="6713537"/>
            <a:chOff x="0" y="43"/>
            <a:chExt cx="5467" cy="4229"/>
          </a:xfrm>
        </p:grpSpPr>
        <p:sp>
          <p:nvSpPr>
            <p:cNvPr id="5" name="Rectangle 217"/>
            <p:cNvSpPr>
              <a:spLocks noChangeArrowheads="1"/>
            </p:cNvSpPr>
            <p:nvPr userDrawn="1"/>
          </p:nvSpPr>
          <p:spPr bwMode="auto">
            <a:xfrm>
              <a:off x="692" y="494"/>
              <a:ext cx="4775" cy="936"/>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grpSp>
          <p:nvGrpSpPr>
            <p:cNvPr id="6" name="Group 324"/>
            <p:cNvGrpSpPr>
              <a:grpSpLocks/>
            </p:cNvGrpSpPr>
            <p:nvPr userDrawn="1"/>
          </p:nvGrpSpPr>
          <p:grpSpPr bwMode="auto">
            <a:xfrm>
              <a:off x="0" y="43"/>
              <a:ext cx="624" cy="4229"/>
              <a:chOff x="0" y="43"/>
              <a:chExt cx="624" cy="4229"/>
            </a:xfrm>
          </p:grpSpPr>
          <p:sp>
            <p:nvSpPr>
              <p:cNvPr id="7" name="Line 224"/>
              <p:cNvSpPr>
                <a:spLocks noChangeShapeType="1"/>
              </p:cNvSpPr>
              <p:nvPr userDrawn="1"/>
            </p:nvSpPr>
            <p:spPr bwMode="auto">
              <a:xfrm>
                <a:off x="0" y="4203"/>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 name="Line 225"/>
              <p:cNvSpPr>
                <a:spLocks noChangeShapeType="1"/>
              </p:cNvSpPr>
              <p:nvPr userDrawn="1"/>
            </p:nvSpPr>
            <p:spPr bwMode="auto">
              <a:xfrm>
                <a:off x="0" y="4239"/>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 name="Line 226"/>
              <p:cNvSpPr>
                <a:spLocks noChangeShapeType="1"/>
              </p:cNvSpPr>
              <p:nvPr userDrawn="1"/>
            </p:nvSpPr>
            <p:spPr bwMode="auto">
              <a:xfrm>
                <a:off x="0" y="4272"/>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 name="Line 227"/>
              <p:cNvSpPr>
                <a:spLocks noChangeShapeType="1"/>
              </p:cNvSpPr>
              <p:nvPr userDrawn="1"/>
            </p:nvSpPr>
            <p:spPr bwMode="auto">
              <a:xfrm>
                <a:off x="0" y="4113"/>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 name="Line 228"/>
              <p:cNvSpPr>
                <a:spLocks noChangeShapeType="1"/>
              </p:cNvSpPr>
              <p:nvPr userDrawn="1"/>
            </p:nvSpPr>
            <p:spPr bwMode="auto">
              <a:xfrm>
                <a:off x="0" y="4065"/>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2" name="Line 229"/>
              <p:cNvSpPr>
                <a:spLocks noChangeShapeType="1"/>
              </p:cNvSpPr>
              <p:nvPr userDrawn="1"/>
            </p:nvSpPr>
            <p:spPr bwMode="auto">
              <a:xfrm>
                <a:off x="0" y="4158"/>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3" name="Line 230"/>
              <p:cNvSpPr>
                <a:spLocks noChangeShapeType="1"/>
              </p:cNvSpPr>
              <p:nvPr userDrawn="1"/>
            </p:nvSpPr>
            <p:spPr bwMode="auto">
              <a:xfrm>
                <a:off x="0" y="3666"/>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4" name="Line 231"/>
              <p:cNvSpPr>
                <a:spLocks noChangeShapeType="1"/>
              </p:cNvSpPr>
              <p:nvPr userDrawn="1"/>
            </p:nvSpPr>
            <p:spPr bwMode="auto">
              <a:xfrm>
                <a:off x="0" y="3639"/>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5" name="Line 232"/>
              <p:cNvSpPr>
                <a:spLocks noChangeShapeType="1"/>
              </p:cNvSpPr>
              <p:nvPr userDrawn="1"/>
            </p:nvSpPr>
            <p:spPr bwMode="auto">
              <a:xfrm>
                <a:off x="0" y="4020"/>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6" name="Line 233"/>
              <p:cNvSpPr>
                <a:spLocks noChangeShapeType="1"/>
              </p:cNvSpPr>
              <p:nvPr userDrawn="1"/>
            </p:nvSpPr>
            <p:spPr bwMode="auto">
              <a:xfrm>
                <a:off x="0" y="3894"/>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7" name="Line 234"/>
              <p:cNvSpPr>
                <a:spLocks noChangeShapeType="1"/>
              </p:cNvSpPr>
              <p:nvPr userDrawn="1"/>
            </p:nvSpPr>
            <p:spPr bwMode="auto">
              <a:xfrm>
                <a:off x="0" y="3813"/>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8" name="Line 235"/>
              <p:cNvSpPr>
                <a:spLocks noChangeShapeType="1"/>
              </p:cNvSpPr>
              <p:nvPr userDrawn="1"/>
            </p:nvSpPr>
            <p:spPr bwMode="auto">
              <a:xfrm>
                <a:off x="0" y="3999"/>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9" name="Line 236"/>
              <p:cNvSpPr>
                <a:spLocks noChangeShapeType="1"/>
              </p:cNvSpPr>
              <p:nvPr userDrawn="1"/>
            </p:nvSpPr>
            <p:spPr bwMode="auto">
              <a:xfrm>
                <a:off x="0" y="3687"/>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0" name="Line 237"/>
              <p:cNvSpPr>
                <a:spLocks noChangeShapeType="1"/>
              </p:cNvSpPr>
              <p:nvPr userDrawn="1"/>
            </p:nvSpPr>
            <p:spPr bwMode="auto">
              <a:xfrm>
                <a:off x="0" y="3741"/>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1" name="Line 238"/>
              <p:cNvSpPr>
                <a:spLocks noChangeShapeType="1"/>
              </p:cNvSpPr>
              <p:nvPr userDrawn="1"/>
            </p:nvSpPr>
            <p:spPr bwMode="auto">
              <a:xfrm>
                <a:off x="0" y="393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2" name="Line 239"/>
              <p:cNvSpPr>
                <a:spLocks noChangeShapeType="1"/>
              </p:cNvSpPr>
              <p:nvPr userDrawn="1"/>
            </p:nvSpPr>
            <p:spPr bwMode="auto">
              <a:xfrm>
                <a:off x="0" y="3918"/>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3" name="Line 240"/>
              <p:cNvSpPr>
                <a:spLocks noChangeShapeType="1"/>
              </p:cNvSpPr>
              <p:nvPr userDrawn="1"/>
            </p:nvSpPr>
            <p:spPr bwMode="auto">
              <a:xfrm>
                <a:off x="0" y="3510"/>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4" name="Line 241"/>
              <p:cNvSpPr>
                <a:spLocks noChangeShapeType="1"/>
              </p:cNvSpPr>
              <p:nvPr userDrawn="1"/>
            </p:nvSpPr>
            <p:spPr bwMode="auto">
              <a:xfrm>
                <a:off x="0" y="3546"/>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5" name="Line 242"/>
              <p:cNvSpPr>
                <a:spLocks noChangeShapeType="1"/>
              </p:cNvSpPr>
              <p:nvPr userDrawn="1"/>
            </p:nvSpPr>
            <p:spPr bwMode="auto">
              <a:xfrm>
                <a:off x="0" y="357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6" name="Line 243"/>
              <p:cNvSpPr>
                <a:spLocks noChangeShapeType="1"/>
              </p:cNvSpPr>
              <p:nvPr userDrawn="1"/>
            </p:nvSpPr>
            <p:spPr bwMode="auto">
              <a:xfrm>
                <a:off x="0" y="3420"/>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7" name="Line 244"/>
              <p:cNvSpPr>
                <a:spLocks noChangeShapeType="1"/>
              </p:cNvSpPr>
              <p:nvPr userDrawn="1"/>
            </p:nvSpPr>
            <p:spPr bwMode="auto">
              <a:xfrm>
                <a:off x="0" y="3372"/>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8" name="Line 245"/>
              <p:cNvSpPr>
                <a:spLocks noChangeShapeType="1"/>
              </p:cNvSpPr>
              <p:nvPr userDrawn="1"/>
            </p:nvSpPr>
            <p:spPr bwMode="auto">
              <a:xfrm>
                <a:off x="0" y="3465"/>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29" name="Line 246"/>
              <p:cNvSpPr>
                <a:spLocks noChangeShapeType="1"/>
              </p:cNvSpPr>
              <p:nvPr userDrawn="1"/>
            </p:nvSpPr>
            <p:spPr bwMode="auto">
              <a:xfrm>
                <a:off x="0" y="2973"/>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0" name="Line 247"/>
              <p:cNvSpPr>
                <a:spLocks noChangeShapeType="1"/>
              </p:cNvSpPr>
              <p:nvPr userDrawn="1"/>
            </p:nvSpPr>
            <p:spPr bwMode="auto">
              <a:xfrm>
                <a:off x="0" y="2946"/>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1" name="Line 248"/>
              <p:cNvSpPr>
                <a:spLocks noChangeShapeType="1"/>
              </p:cNvSpPr>
              <p:nvPr userDrawn="1"/>
            </p:nvSpPr>
            <p:spPr bwMode="auto">
              <a:xfrm>
                <a:off x="0" y="3327"/>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2" name="Line 249"/>
              <p:cNvSpPr>
                <a:spLocks noChangeShapeType="1"/>
              </p:cNvSpPr>
              <p:nvPr userDrawn="1"/>
            </p:nvSpPr>
            <p:spPr bwMode="auto">
              <a:xfrm>
                <a:off x="0" y="3201"/>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3" name="Line 250"/>
              <p:cNvSpPr>
                <a:spLocks noChangeShapeType="1"/>
              </p:cNvSpPr>
              <p:nvPr userDrawn="1"/>
            </p:nvSpPr>
            <p:spPr bwMode="auto">
              <a:xfrm>
                <a:off x="0" y="3120"/>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4" name="Line 251"/>
              <p:cNvSpPr>
                <a:spLocks noChangeShapeType="1"/>
              </p:cNvSpPr>
              <p:nvPr userDrawn="1"/>
            </p:nvSpPr>
            <p:spPr bwMode="auto">
              <a:xfrm>
                <a:off x="0" y="3306"/>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5" name="Line 252"/>
              <p:cNvSpPr>
                <a:spLocks noChangeShapeType="1"/>
              </p:cNvSpPr>
              <p:nvPr userDrawn="1"/>
            </p:nvSpPr>
            <p:spPr bwMode="auto">
              <a:xfrm>
                <a:off x="0" y="2994"/>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6" name="Line 253"/>
              <p:cNvSpPr>
                <a:spLocks noChangeShapeType="1"/>
              </p:cNvSpPr>
              <p:nvPr userDrawn="1"/>
            </p:nvSpPr>
            <p:spPr bwMode="auto">
              <a:xfrm>
                <a:off x="0" y="3048"/>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7" name="Line 254"/>
              <p:cNvSpPr>
                <a:spLocks noChangeShapeType="1"/>
              </p:cNvSpPr>
              <p:nvPr userDrawn="1"/>
            </p:nvSpPr>
            <p:spPr bwMode="auto">
              <a:xfrm>
                <a:off x="0" y="3246"/>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8" name="Line 255"/>
              <p:cNvSpPr>
                <a:spLocks noChangeShapeType="1"/>
              </p:cNvSpPr>
              <p:nvPr userDrawn="1"/>
            </p:nvSpPr>
            <p:spPr bwMode="auto">
              <a:xfrm>
                <a:off x="0" y="3225"/>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39" name="Line 256"/>
              <p:cNvSpPr>
                <a:spLocks noChangeShapeType="1"/>
              </p:cNvSpPr>
              <p:nvPr userDrawn="1"/>
            </p:nvSpPr>
            <p:spPr bwMode="auto">
              <a:xfrm>
                <a:off x="0" y="2831"/>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0" name="Line 257"/>
              <p:cNvSpPr>
                <a:spLocks noChangeShapeType="1"/>
              </p:cNvSpPr>
              <p:nvPr userDrawn="1"/>
            </p:nvSpPr>
            <p:spPr bwMode="auto">
              <a:xfrm>
                <a:off x="0" y="2750"/>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1" name="Line 258"/>
              <p:cNvSpPr>
                <a:spLocks noChangeShapeType="1"/>
              </p:cNvSpPr>
              <p:nvPr userDrawn="1"/>
            </p:nvSpPr>
            <p:spPr bwMode="auto">
              <a:xfrm>
                <a:off x="0" y="2678"/>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2" name="Line 259"/>
              <p:cNvSpPr>
                <a:spLocks noChangeShapeType="1"/>
              </p:cNvSpPr>
              <p:nvPr userDrawn="1"/>
            </p:nvSpPr>
            <p:spPr bwMode="auto">
              <a:xfrm>
                <a:off x="0" y="2876"/>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3" name="Line 260"/>
              <p:cNvSpPr>
                <a:spLocks noChangeShapeType="1"/>
              </p:cNvSpPr>
              <p:nvPr userDrawn="1"/>
            </p:nvSpPr>
            <p:spPr bwMode="auto">
              <a:xfrm>
                <a:off x="0" y="2855"/>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4" name="Line 261"/>
              <p:cNvSpPr>
                <a:spLocks noChangeShapeType="1"/>
              </p:cNvSpPr>
              <p:nvPr userDrawn="1"/>
            </p:nvSpPr>
            <p:spPr bwMode="auto">
              <a:xfrm>
                <a:off x="0" y="2554"/>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5" name="Line 262"/>
              <p:cNvSpPr>
                <a:spLocks noChangeShapeType="1"/>
              </p:cNvSpPr>
              <p:nvPr userDrawn="1"/>
            </p:nvSpPr>
            <p:spPr bwMode="auto">
              <a:xfrm>
                <a:off x="0" y="2590"/>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6" name="Line 263"/>
              <p:cNvSpPr>
                <a:spLocks noChangeShapeType="1"/>
              </p:cNvSpPr>
              <p:nvPr userDrawn="1"/>
            </p:nvSpPr>
            <p:spPr bwMode="auto">
              <a:xfrm>
                <a:off x="0" y="2623"/>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7" name="Line 264"/>
              <p:cNvSpPr>
                <a:spLocks noChangeShapeType="1"/>
              </p:cNvSpPr>
              <p:nvPr userDrawn="1"/>
            </p:nvSpPr>
            <p:spPr bwMode="auto">
              <a:xfrm>
                <a:off x="0" y="2464"/>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8" name="Line 265"/>
              <p:cNvSpPr>
                <a:spLocks noChangeShapeType="1"/>
              </p:cNvSpPr>
              <p:nvPr userDrawn="1"/>
            </p:nvSpPr>
            <p:spPr bwMode="auto">
              <a:xfrm>
                <a:off x="0" y="2416"/>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49" name="Line 266"/>
              <p:cNvSpPr>
                <a:spLocks noChangeShapeType="1"/>
              </p:cNvSpPr>
              <p:nvPr userDrawn="1"/>
            </p:nvSpPr>
            <p:spPr bwMode="auto">
              <a:xfrm>
                <a:off x="0" y="250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0" name="Line 267"/>
              <p:cNvSpPr>
                <a:spLocks noChangeShapeType="1"/>
              </p:cNvSpPr>
              <p:nvPr userDrawn="1"/>
            </p:nvSpPr>
            <p:spPr bwMode="auto">
              <a:xfrm>
                <a:off x="0" y="2371"/>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1" name="Line 268"/>
              <p:cNvSpPr>
                <a:spLocks noChangeShapeType="1"/>
              </p:cNvSpPr>
              <p:nvPr userDrawn="1"/>
            </p:nvSpPr>
            <p:spPr bwMode="auto">
              <a:xfrm>
                <a:off x="0" y="2245"/>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2" name="Line 269"/>
              <p:cNvSpPr>
                <a:spLocks noChangeShapeType="1"/>
              </p:cNvSpPr>
              <p:nvPr userDrawn="1"/>
            </p:nvSpPr>
            <p:spPr bwMode="auto">
              <a:xfrm>
                <a:off x="0" y="2350"/>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3" name="Line 270"/>
              <p:cNvSpPr>
                <a:spLocks noChangeShapeType="1"/>
              </p:cNvSpPr>
              <p:nvPr userDrawn="1"/>
            </p:nvSpPr>
            <p:spPr bwMode="auto">
              <a:xfrm>
                <a:off x="0" y="2290"/>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4" name="Line 271"/>
              <p:cNvSpPr>
                <a:spLocks noChangeShapeType="1"/>
              </p:cNvSpPr>
              <p:nvPr userDrawn="1"/>
            </p:nvSpPr>
            <p:spPr bwMode="auto">
              <a:xfrm>
                <a:off x="0" y="2269"/>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5" name="Line 272"/>
              <p:cNvSpPr>
                <a:spLocks noChangeShapeType="1"/>
              </p:cNvSpPr>
              <p:nvPr userDrawn="1"/>
            </p:nvSpPr>
            <p:spPr bwMode="auto">
              <a:xfrm>
                <a:off x="0" y="2130"/>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6" name="Line 273"/>
              <p:cNvSpPr>
                <a:spLocks noChangeShapeType="1"/>
              </p:cNvSpPr>
              <p:nvPr userDrawn="1"/>
            </p:nvSpPr>
            <p:spPr bwMode="auto">
              <a:xfrm>
                <a:off x="0" y="2166"/>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7" name="Line 274"/>
              <p:cNvSpPr>
                <a:spLocks noChangeShapeType="1"/>
              </p:cNvSpPr>
              <p:nvPr userDrawn="1"/>
            </p:nvSpPr>
            <p:spPr bwMode="auto">
              <a:xfrm>
                <a:off x="0" y="219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8" name="Line 275"/>
              <p:cNvSpPr>
                <a:spLocks noChangeShapeType="1"/>
              </p:cNvSpPr>
              <p:nvPr userDrawn="1"/>
            </p:nvSpPr>
            <p:spPr bwMode="auto">
              <a:xfrm>
                <a:off x="0" y="2040"/>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59" name="Line 276"/>
              <p:cNvSpPr>
                <a:spLocks noChangeShapeType="1"/>
              </p:cNvSpPr>
              <p:nvPr userDrawn="1"/>
            </p:nvSpPr>
            <p:spPr bwMode="auto">
              <a:xfrm>
                <a:off x="0" y="1992"/>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0" name="Line 277"/>
              <p:cNvSpPr>
                <a:spLocks noChangeShapeType="1"/>
              </p:cNvSpPr>
              <p:nvPr userDrawn="1"/>
            </p:nvSpPr>
            <p:spPr bwMode="auto">
              <a:xfrm>
                <a:off x="0" y="2085"/>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1" name="Line 278"/>
              <p:cNvSpPr>
                <a:spLocks noChangeShapeType="1"/>
              </p:cNvSpPr>
              <p:nvPr userDrawn="1"/>
            </p:nvSpPr>
            <p:spPr bwMode="auto">
              <a:xfrm>
                <a:off x="0" y="1593"/>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2" name="Line 279"/>
              <p:cNvSpPr>
                <a:spLocks noChangeShapeType="1"/>
              </p:cNvSpPr>
              <p:nvPr userDrawn="1"/>
            </p:nvSpPr>
            <p:spPr bwMode="auto">
              <a:xfrm>
                <a:off x="0" y="1566"/>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3" name="Line 280"/>
              <p:cNvSpPr>
                <a:spLocks noChangeShapeType="1"/>
              </p:cNvSpPr>
              <p:nvPr userDrawn="1"/>
            </p:nvSpPr>
            <p:spPr bwMode="auto">
              <a:xfrm>
                <a:off x="0" y="1947"/>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4" name="Line 281"/>
              <p:cNvSpPr>
                <a:spLocks noChangeShapeType="1"/>
              </p:cNvSpPr>
              <p:nvPr userDrawn="1"/>
            </p:nvSpPr>
            <p:spPr bwMode="auto">
              <a:xfrm>
                <a:off x="0" y="1821"/>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5" name="Line 282"/>
              <p:cNvSpPr>
                <a:spLocks noChangeShapeType="1"/>
              </p:cNvSpPr>
              <p:nvPr userDrawn="1"/>
            </p:nvSpPr>
            <p:spPr bwMode="auto">
              <a:xfrm>
                <a:off x="0" y="1740"/>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6" name="Line 283"/>
              <p:cNvSpPr>
                <a:spLocks noChangeShapeType="1"/>
              </p:cNvSpPr>
              <p:nvPr userDrawn="1"/>
            </p:nvSpPr>
            <p:spPr bwMode="auto">
              <a:xfrm>
                <a:off x="0" y="1926"/>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7" name="Line 284"/>
              <p:cNvSpPr>
                <a:spLocks noChangeShapeType="1"/>
              </p:cNvSpPr>
              <p:nvPr userDrawn="1"/>
            </p:nvSpPr>
            <p:spPr bwMode="auto">
              <a:xfrm>
                <a:off x="0" y="1614"/>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8" name="Line 285"/>
              <p:cNvSpPr>
                <a:spLocks noChangeShapeType="1"/>
              </p:cNvSpPr>
              <p:nvPr userDrawn="1"/>
            </p:nvSpPr>
            <p:spPr bwMode="auto">
              <a:xfrm>
                <a:off x="0" y="1668"/>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69" name="Line 286"/>
              <p:cNvSpPr>
                <a:spLocks noChangeShapeType="1"/>
              </p:cNvSpPr>
              <p:nvPr userDrawn="1"/>
            </p:nvSpPr>
            <p:spPr bwMode="auto">
              <a:xfrm>
                <a:off x="0" y="1866"/>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0" name="Line 287"/>
              <p:cNvSpPr>
                <a:spLocks noChangeShapeType="1"/>
              </p:cNvSpPr>
              <p:nvPr userDrawn="1"/>
            </p:nvSpPr>
            <p:spPr bwMode="auto">
              <a:xfrm>
                <a:off x="0" y="1845"/>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1" name="Line 288"/>
              <p:cNvSpPr>
                <a:spLocks noChangeShapeType="1"/>
              </p:cNvSpPr>
              <p:nvPr userDrawn="1"/>
            </p:nvSpPr>
            <p:spPr bwMode="auto">
              <a:xfrm>
                <a:off x="0" y="1437"/>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2" name="Line 289"/>
              <p:cNvSpPr>
                <a:spLocks noChangeShapeType="1"/>
              </p:cNvSpPr>
              <p:nvPr userDrawn="1"/>
            </p:nvSpPr>
            <p:spPr bwMode="auto">
              <a:xfrm>
                <a:off x="0" y="1473"/>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3" name="Line 290"/>
              <p:cNvSpPr>
                <a:spLocks noChangeShapeType="1"/>
              </p:cNvSpPr>
              <p:nvPr userDrawn="1"/>
            </p:nvSpPr>
            <p:spPr bwMode="auto">
              <a:xfrm>
                <a:off x="0" y="1506"/>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4" name="Line 291"/>
              <p:cNvSpPr>
                <a:spLocks noChangeShapeType="1"/>
              </p:cNvSpPr>
              <p:nvPr userDrawn="1"/>
            </p:nvSpPr>
            <p:spPr bwMode="auto">
              <a:xfrm>
                <a:off x="0" y="1347"/>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5" name="Line 292"/>
              <p:cNvSpPr>
                <a:spLocks noChangeShapeType="1"/>
              </p:cNvSpPr>
              <p:nvPr userDrawn="1"/>
            </p:nvSpPr>
            <p:spPr bwMode="auto">
              <a:xfrm>
                <a:off x="0" y="1392"/>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6" name="Line 293"/>
              <p:cNvSpPr>
                <a:spLocks noChangeShapeType="1"/>
              </p:cNvSpPr>
              <p:nvPr userDrawn="1"/>
            </p:nvSpPr>
            <p:spPr bwMode="auto">
              <a:xfrm>
                <a:off x="0" y="1016"/>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7" name="Line 294"/>
              <p:cNvSpPr>
                <a:spLocks noChangeShapeType="1"/>
              </p:cNvSpPr>
              <p:nvPr userDrawn="1"/>
            </p:nvSpPr>
            <p:spPr bwMode="auto">
              <a:xfrm>
                <a:off x="0" y="989"/>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8" name="Line 295"/>
              <p:cNvSpPr>
                <a:spLocks noChangeShapeType="1"/>
              </p:cNvSpPr>
              <p:nvPr userDrawn="1"/>
            </p:nvSpPr>
            <p:spPr bwMode="auto">
              <a:xfrm>
                <a:off x="0" y="1244"/>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79" name="Line 296"/>
              <p:cNvSpPr>
                <a:spLocks noChangeShapeType="1"/>
              </p:cNvSpPr>
              <p:nvPr userDrawn="1"/>
            </p:nvSpPr>
            <p:spPr bwMode="auto">
              <a:xfrm>
                <a:off x="0" y="1163"/>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0" name="Line 297"/>
              <p:cNvSpPr>
                <a:spLocks noChangeShapeType="1"/>
              </p:cNvSpPr>
              <p:nvPr userDrawn="1"/>
            </p:nvSpPr>
            <p:spPr bwMode="auto">
              <a:xfrm>
                <a:off x="0" y="1037"/>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1" name="Line 298"/>
              <p:cNvSpPr>
                <a:spLocks noChangeShapeType="1"/>
              </p:cNvSpPr>
              <p:nvPr userDrawn="1"/>
            </p:nvSpPr>
            <p:spPr bwMode="auto">
              <a:xfrm>
                <a:off x="0" y="1091"/>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2" name="Line 299"/>
              <p:cNvSpPr>
                <a:spLocks noChangeShapeType="1"/>
              </p:cNvSpPr>
              <p:nvPr userDrawn="1"/>
            </p:nvSpPr>
            <p:spPr bwMode="auto">
              <a:xfrm>
                <a:off x="0" y="128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3" name="Line 300"/>
              <p:cNvSpPr>
                <a:spLocks noChangeShapeType="1"/>
              </p:cNvSpPr>
              <p:nvPr userDrawn="1"/>
            </p:nvSpPr>
            <p:spPr bwMode="auto">
              <a:xfrm>
                <a:off x="0" y="1268"/>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4" name="Line 301"/>
              <p:cNvSpPr>
                <a:spLocks noChangeShapeType="1"/>
              </p:cNvSpPr>
              <p:nvPr userDrawn="1"/>
            </p:nvSpPr>
            <p:spPr bwMode="auto">
              <a:xfrm>
                <a:off x="0" y="860"/>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5" name="Line 302"/>
              <p:cNvSpPr>
                <a:spLocks noChangeShapeType="1"/>
              </p:cNvSpPr>
              <p:nvPr userDrawn="1"/>
            </p:nvSpPr>
            <p:spPr bwMode="auto">
              <a:xfrm>
                <a:off x="0" y="896"/>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6" name="Line 303"/>
              <p:cNvSpPr>
                <a:spLocks noChangeShapeType="1"/>
              </p:cNvSpPr>
              <p:nvPr userDrawn="1"/>
            </p:nvSpPr>
            <p:spPr bwMode="auto">
              <a:xfrm>
                <a:off x="0" y="92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7" name="Line 304"/>
              <p:cNvSpPr>
                <a:spLocks noChangeShapeType="1"/>
              </p:cNvSpPr>
              <p:nvPr userDrawn="1"/>
            </p:nvSpPr>
            <p:spPr bwMode="auto">
              <a:xfrm>
                <a:off x="0" y="770"/>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8" name="Line 305"/>
              <p:cNvSpPr>
                <a:spLocks noChangeShapeType="1"/>
              </p:cNvSpPr>
              <p:nvPr userDrawn="1"/>
            </p:nvSpPr>
            <p:spPr bwMode="auto">
              <a:xfrm>
                <a:off x="0" y="815"/>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89" name="Line 306"/>
              <p:cNvSpPr>
                <a:spLocks noChangeShapeType="1"/>
              </p:cNvSpPr>
              <p:nvPr userDrawn="1"/>
            </p:nvSpPr>
            <p:spPr bwMode="auto">
              <a:xfrm>
                <a:off x="0" y="718"/>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0" name="Line 307"/>
              <p:cNvSpPr>
                <a:spLocks noChangeShapeType="1"/>
              </p:cNvSpPr>
              <p:nvPr userDrawn="1"/>
            </p:nvSpPr>
            <p:spPr bwMode="auto">
              <a:xfrm>
                <a:off x="0" y="646"/>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1" name="Line 308"/>
              <p:cNvSpPr>
                <a:spLocks noChangeShapeType="1"/>
              </p:cNvSpPr>
              <p:nvPr userDrawn="1"/>
            </p:nvSpPr>
            <p:spPr bwMode="auto">
              <a:xfrm>
                <a:off x="0" y="522"/>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2" name="Line 309"/>
              <p:cNvSpPr>
                <a:spLocks noChangeShapeType="1"/>
              </p:cNvSpPr>
              <p:nvPr userDrawn="1"/>
            </p:nvSpPr>
            <p:spPr bwMode="auto">
              <a:xfrm>
                <a:off x="0" y="558"/>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3" name="Line 310"/>
              <p:cNvSpPr>
                <a:spLocks noChangeShapeType="1"/>
              </p:cNvSpPr>
              <p:nvPr userDrawn="1"/>
            </p:nvSpPr>
            <p:spPr bwMode="auto">
              <a:xfrm>
                <a:off x="0" y="591"/>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4" name="Line 311"/>
              <p:cNvSpPr>
                <a:spLocks noChangeShapeType="1"/>
              </p:cNvSpPr>
              <p:nvPr userDrawn="1"/>
            </p:nvSpPr>
            <p:spPr bwMode="auto">
              <a:xfrm>
                <a:off x="0" y="432"/>
                <a:ext cx="624"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5" name="Line 312"/>
              <p:cNvSpPr>
                <a:spLocks noChangeShapeType="1"/>
              </p:cNvSpPr>
              <p:nvPr userDrawn="1"/>
            </p:nvSpPr>
            <p:spPr bwMode="auto">
              <a:xfrm>
                <a:off x="0" y="384"/>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6" name="Line 313"/>
              <p:cNvSpPr>
                <a:spLocks noChangeShapeType="1"/>
              </p:cNvSpPr>
              <p:nvPr userDrawn="1"/>
            </p:nvSpPr>
            <p:spPr bwMode="auto">
              <a:xfrm>
                <a:off x="0" y="477"/>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7" name="Line 314"/>
              <p:cNvSpPr>
                <a:spLocks noChangeShapeType="1"/>
              </p:cNvSpPr>
              <p:nvPr userDrawn="1"/>
            </p:nvSpPr>
            <p:spPr bwMode="auto">
              <a:xfrm>
                <a:off x="0" y="339"/>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8" name="Line 315"/>
              <p:cNvSpPr>
                <a:spLocks noChangeShapeType="1"/>
              </p:cNvSpPr>
              <p:nvPr userDrawn="1"/>
            </p:nvSpPr>
            <p:spPr bwMode="auto">
              <a:xfrm>
                <a:off x="0" y="318"/>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99" name="Line 316"/>
              <p:cNvSpPr>
                <a:spLocks noChangeShapeType="1"/>
              </p:cNvSpPr>
              <p:nvPr userDrawn="1"/>
            </p:nvSpPr>
            <p:spPr bwMode="auto">
              <a:xfrm>
                <a:off x="0" y="258"/>
                <a:ext cx="624"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0" name="Line 317"/>
              <p:cNvSpPr>
                <a:spLocks noChangeShapeType="1"/>
              </p:cNvSpPr>
              <p:nvPr userDrawn="1"/>
            </p:nvSpPr>
            <p:spPr bwMode="auto">
              <a:xfrm>
                <a:off x="0" y="70"/>
                <a:ext cx="624"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1" name="Line 318"/>
              <p:cNvSpPr>
                <a:spLocks noChangeShapeType="1"/>
              </p:cNvSpPr>
              <p:nvPr userDrawn="1"/>
            </p:nvSpPr>
            <p:spPr bwMode="auto">
              <a:xfrm>
                <a:off x="0" y="43"/>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2" name="Line 319"/>
              <p:cNvSpPr>
                <a:spLocks noChangeShapeType="1"/>
              </p:cNvSpPr>
              <p:nvPr userDrawn="1"/>
            </p:nvSpPr>
            <p:spPr bwMode="auto">
              <a:xfrm>
                <a:off x="0" y="91"/>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3" name="Line 320"/>
              <p:cNvSpPr>
                <a:spLocks noChangeShapeType="1"/>
              </p:cNvSpPr>
              <p:nvPr userDrawn="1"/>
            </p:nvSpPr>
            <p:spPr bwMode="auto">
              <a:xfrm>
                <a:off x="0" y="145"/>
                <a:ext cx="624"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 name="Line 321"/>
              <p:cNvSpPr>
                <a:spLocks noChangeShapeType="1"/>
              </p:cNvSpPr>
              <p:nvPr userDrawn="1"/>
            </p:nvSpPr>
            <p:spPr bwMode="auto">
              <a:xfrm>
                <a:off x="0" y="202"/>
                <a:ext cx="624"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grpSp>
      </p:grpSp>
      <p:sp>
        <p:nvSpPr>
          <p:cNvPr id="105" name="Rectangle 220"/>
          <p:cNvSpPr>
            <a:spLocks noChangeArrowheads="1"/>
          </p:cNvSpPr>
          <p:nvPr/>
        </p:nvSpPr>
        <p:spPr bwMode="auto">
          <a:xfrm>
            <a:off x="3017838" y="2120900"/>
            <a:ext cx="5662612" cy="77788"/>
          </a:xfrm>
          <a:prstGeom prst="rect">
            <a:avLst/>
          </a:prstGeom>
          <a:solidFill>
            <a:schemeClr val="hlink"/>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kumimoji="1" lang="it-IT"/>
          </a:p>
        </p:txBody>
      </p:sp>
      <p:sp>
        <p:nvSpPr>
          <p:cNvPr id="106" name="Rectangle 219"/>
          <p:cNvSpPr>
            <a:spLocks noChangeArrowheads="1"/>
          </p:cNvSpPr>
          <p:nvPr/>
        </p:nvSpPr>
        <p:spPr bwMode="auto">
          <a:xfrm>
            <a:off x="1098550" y="862013"/>
            <a:ext cx="5662613" cy="77787"/>
          </a:xfrm>
          <a:prstGeom prst="rect">
            <a:avLst/>
          </a:prstGeom>
          <a:solidFill>
            <a:schemeClr val="hlink"/>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pPr algn="ctr"/>
            <a:endParaRPr kumimoji="1" lang="it-IT"/>
          </a:p>
        </p:txBody>
      </p:sp>
      <p:sp>
        <p:nvSpPr>
          <p:cNvPr id="107" name="Text Box 326"/>
          <p:cNvSpPr txBox="1">
            <a:spLocks noChangeArrowheads="1"/>
          </p:cNvSpPr>
          <p:nvPr userDrawn="1"/>
        </p:nvSpPr>
        <p:spPr bwMode="auto">
          <a:xfrm>
            <a:off x="1098549" y="304800"/>
            <a:ext cx="7580313" cy="30777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it-IT" sz="1400" b="1" dirty="0" smtClean="0">
                <a:latin typeface="Calibri" pitchFamily="34" charset="0"/>
              </a:rPr>
              <a:t>Introduzione</a:t>
            </a:r>
            <a:r>
              <a:rPr lang="it-IT" sz="1400" b="1" baseline="0" dirty="0" smtClean="0">
                <a:latin typeface="Calibri" pitchFamily="34" charset="0"/>
              </a:rPr>
              <a:t> alla SCIENZA DELLE FINANZE e allo studio degli ECONOMISTI CLASSICI  </a:t>
            </a:r>
            <a:r>
              <a:rPr lang="it-IT" sz="1400" b="1" dirty="0" smtClean="0">
                <a:latin typeface="Calibri" pitchFamily="34" charset="0"/>
              </a:rPr>
              <a:t>–</a:t>
            </a:r>
            <a:r>
              <a:rPr lang="it-IT" sz="1400" b="1" baseline="0" dirty="0" smtClean="0">
                <a:latin typeface="Calibri" pitchFamily="34" charset="0"/>
              </a:rPr>
              <a:t>  </a:t>
            </a:r>
            <a:r>
              <a:rPr lang="it-IT" sz="1400" b="1" dirty="0" smtClean="0">
                <a:latin typeface="Calibri" pitchFamily="34" charset="0"/>
              </a:rPr>
              <a:t>S. Villani  </a:t>
            </a:r>
          </a:p>
        </p:txBody>
      </p:sp>
      <p:sp>
        <p:nvSpPr>
          <p:cNvPr id="3175" name="Rectangle 103"/>
          <p:cNvSpPr>
            <a:spLocks noGrp="1" noChangeArrowheads="1"/>
          </p:cNvSpPr>
          <p:nvPr>
            <p:ph type="ctrTitle"/>
          </p:nvPr>
        </p:nvSpPr>
        <p:spPr>
          <a:xfrm>
            <a:off x="1169988" y="1046163"/>
            <a:ext cx="7380287" cy="1012825"/>
          </a:xfrm>
        </p:spPr>
        <p:txBody>
          <a:bodyPr/>
          <a:lstStyle>
            <a:lvl1pPr>
              <a:defRPr sz="4000"/>
            </a:lvl1pPr>
          </a:lstStyle>
          <a:p>
            <a:pPr lvl="0"/>
            <a:r>
              <a:rPr lang="it-IT" noProof="0" dirty="0" smtClean="0"/>
              <a:t>Fare clic per modificare lo stile del titolo dello schema</a:t>
            </a:r>
          </a:p>
        </p:txBody>
      </p:sp>
      <p:sp>
        <p:nvSpPr>
          <p:cNvPr id="3293" name="Rectangle 221"/>
          <p:cNvSpPr>
            <a:spLocks noGrp="1" noChangeArrowheads="1"/>
          </p:cNvSpPr>
          <p:nvPr>
            <p:ph type="subTitle" idx="1"/>
          </p:nvPr>
        </p:nvSpPr>
        <p:spPr>
          <a:xfrm>
            <a:off x="1566863" y="2693988"/>
            <a:ext cx="6662737" cy="2994025"/>
          </a:xfrm>
        </p:spPr>
        <p:txBody>
          <a:bodyPr/>
          <a:lstStyle>
            <a:lvl1pPr marL="0" indent="0" algn="ctr">
              <a:buFont typeface="Wingdings" pitchFamily="2" charset="2"/>
              <a:buNone/>
              <a:defRPr/>
            </a:lvl1pPr>
          </a:lstStyle>
          <a:p>
            <a:pPr lvl="0"/>
            <a:r>
              <a:rPr lang="it-IT" noProof="0" smtClean="0"/>
              <a:t>Fare clic per modificare lo stile del sottotitolo dello schema</a:t>
            </a:r>
          </a:p>
        </p:txBody>
      </p:sp>
      <p:sp>
        <p:nvSpPr>
          <p:cNvPr id="108" name="Rectangle 105"/>
          <p:cNvSpPr>
            <a:spLocks noGrp="1" noChangeArrowheads="1"/>
          </p:cNvSpPr>
          <p:nvPr>
            <p:ph type="dt" sz="half" idx="10"/>
          </p:nvPr>
        </p:nvSpPr>
        <p:spPr>
          <a:xfrm>
            <a:off x="1387475" y="6357938"/>
            <a:ext cx="1905000" cy="457200"/>
          </a:xfrm>
          <a:extLst>
            <a:ext uri="{909E8E84-426E-40DD-AFC4-6F175D3DCCD1}">
              <a14:hiddenFill xmlns:a14="http://schemas.microsoft.com/office/drawing/2010/main" xmlns="">
                <a:solidFill>
                  <a:schemeClr val="accent1"/>
                </a:solidFill>
              </a14:hiddenFill>
            </a:ext>
          </a:extLst>
        </p:spPr>
        <p:txBody>
          <a:bodyPr/>
          <a:lstStyle>
            <a:lvl1pPr>
              <a:defRPr/>
            </a:lvl1pPr>
          </a:lstStyle>
          <a:p>
            <a:pPr>
              <a:defRPr/>
            </a:pPr>
            <a:r>
              <a:rPr lang="it-IT" dirty="0" smtClean="0"/>
              <a:t>4-03-2013</a:t>
            </a:r>
            <a:endParaRPr lang="it-IT" dirty="0"/>
          </a:p>
        </p:txBody>
      </p:sp>
      <p:sp>
        <p:nvSpPr>
          <p:cNvPr id="109" name="Rectangle 106"/>
          <p:cNvSpPr>
            <a:spLocks noGrp="1" noChangeArrowheads="1"/>
          </p:cNvSpPr>
          <p:nvPr>
            <p:ph type="ftr" sz="quarter" idx="11"/>
          </p:nvPr>
        </p:nvSpPr>
        <p:spPr>
          <a:xfrm>
            <a:off x="3722688" y="6357938"/>
            <a:ext cx="2271712" cy="457200"/>
          </a:xfrm>
        </p:spPr>
        <p:txBody>
          <a:bodyPr/>
          <a:lstStyle>
            <a:lvl1pPr>
              <a:defRPr/>
            </a:lvl1pPr>
          </a:lstStyle>
          <a:p>
            <a:pPr>
              <a:defRPr/>
            </a:pPr>
            <a:r>
              <a:rPr lang="it-IT" dirty="0" smtClean="0"/>
              <a:t>I lezione</a:t>
            </a:r>
            <a:endParaRPr lang="it-IT" dirty="0"/>
          </a:p>
        </p:txBody>
      </p:sp>
      <p:sp>
        <p:nvSpPr>
          <p:cNvPr id="110" name="Rectangle 107"/>
          <p:cNvSpPr>
            <a:spLocks noGrp="1" noChangeArrowheads="1"/>
          </p:cNvSpPr>
          <p:nvPr>
            <p:ph type="sldNum" sz="quarter" idx="12"/>
          </p:nvPr>
        </p:nvSpPr>
        <p:spPr>
          <a:xfrm>
            <a:off x="6464300" y="6361113"/>
            <a:ext cx="1906588" cy="457200"/>
          </a:xfrm>
        </p:spPr>
        <p:txBody>
          <a:bodyPr/>
          <a:lstStyle>
            <a:lvl1pPr>
              <a:defRPr/>
            </a:lvl1pPr>
          </a:lstStyle>
          <a:p>
            <a:pPr>
              <a:defRPr/>
            </a:pPr>
            <a:r>
              <a:rPr lang="it-IT" dirty="0"/>
              <a:t>Pag. </a:t>
            </a:r>
            <a:fld id="{C12D872F-A55B-4992-861F-721C6B275C56}" type="slidenum">
              <a:rPr lang="it-IT"/>
              <a:pPr>
                <a:defRPr/>
              </a:pPr>
              <a:t>‹N›</a:t>
            </a:fld>
            <a:endParaRPr lang="it-IT" dirty="0"/>
          </a:p>
        </p:txBody>
      </p:sp>
    </p:spTree>
    <p:extLst>
      <p:ext uri="{BB962C8B-B14F-4D97-AF65-F5344CB8AC3E}">
        <p14:creationId xmlns:p14="http://schemas.microsoft.com/office/powerpoint/2010/main" xmlns="" val="22331376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06"/>
                                        </p:tgtEl>
                                        <p:attrNameLst>
                                          <p:attrName>style.visibility</p:attrName>
                                        </p:attrNameLst>
                                      </p:cBhvr>
                                      <p:to>
                                        <p:strVal val="visible"/>
                                      </p:to>
                                    </p:set>
                                    <p:anim calcmode="lin" valueType="num">
                                      <p:cBhvr additive="base">
                                        <p:cTn id="7" dur="500"/>
                                        <p:tgtEl>
                                          <p:spTgt spid="106"/>
                                        </p:tgtEl>
                                        <p:attrNameLst>
                                          <p:attrName>ppt_x</p:attrName>
                                        </p:attrNameLst>
                                      </p:cBhvr>
                                      <p:tavLst>
                                        <p:tav tm="0">
                                          <p:val>
                                            <p:strVal val="#ppt_x-#ppt_w*1.125000"/>
                                          </p:val>
                                        </p:tav>
                                        <p:tav tm="100000">
                                          <p:val>
                                            <p:strVal val="#ppt_x"/>
                                          </p:val>
                                        </p:tav>
                                      </p:tavLst>
                                    </p:anim>
                                    <p:animEffect transition="in" filter="wipe(right)">
                                      <p:cBhvr>
                                        <p:cTn id="8" dur="500"/>
                                        <p:tgtEl>
                                          <p:spTgt spid="106"/>
                                        </p:tgtEl>
                                      </p:cBhvr>
                                    </p:animEffect>
                                  </p:childTnLst>
                                </p:cTn>
                              </p:par>
                            </p:childTnLst>
                          </p:cTn>
                        </p:par>
                        <p:par>
                          <p:cTn id="9" fill="hold">
                            <p:stCondLst>
                              <p:cond delay="500"/>
                            </p:stCondLst>
                            <p:childTnLst>
                              <p:par>
                                <p:cTn id="10" presetID="12" presetClass="entr" presetSubtype="2" fill="hold" grpId="0" nodeType="afterEffect">
                                  <p:stCondLst>
                                    <p:cond delay="0"/>
                                  </p:stCondLst>
                                  <p:childTnLst>
                                    <p:set>
                                      <p:cBhvr>
                                        <p:cTn id="11" dur="1" fill="hold">
                                          <p:stCondLst>
                                            <p:cond delay="0"/>
                                          </p:stCondLst>
                                        </p:cTn>
                                        <p:tgtEl>
                                          <p:spTgt spid="105"/>
                                        </p:tgtEl>
                                        <p:attrNameLst>
                                          <p:attrName>style.visibility</p:attrName>
                                        </p:attrNameLst>
                                      </p:cBhvr>
                                      <p:to>
                                        <p:strVal val="visible"/>
                                      </p:to>
                                    </p:set>
                                    <p:anim calcmode="lin" valueType="num">
                                      <p:cBhvr additive="base">
                                        <p:cTn id="12" dur="500"/>
                                        <p:tgtEl>
                                          <p:spTgt spid="105"/>
                                        </p:tgtEl>
                                        <p:attrNameLst>
                                          <p:attrName>ppt_x</p:attrName>
                                        </p:attrNameLst>
                                      </p:cBhvr>
                                      <p:tavLst>
                                        <p:tav tm="0">
                                          <p:val>
                                            <p:strVal val="#ppt_x+#ppt_w*1.125000"/>
                                          </p:val>
                                        </p:tav>
                                        <p:tav tm="100000">
                                          <p:val>
                                            <p:strVal val="#ppt_x"/>
                                          </p:val>
                                        </p:tav>
                                      </p:tavLst>
                                    </p:anim>
                                    <p:animEffect transition="in" filter="wipe(left)">
                                      <p:cBhvr>
                                        <p:cTn id="13" dur="500"/>
                                        <p:tgtEl>
                                          <p:spTgt spid="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5" grpId="0" animBg="1" autoUpdateAnimBg="0"/>
      <p:bldP spid="106" grpId="0" animBg="1" autoUpdateAnimBg="0"/>
    </p:bld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5CF9CC6F-D76F-4DBE-B6F2-D4891B96185C}" type="slidenum">
              <a:rPr lang="it-IT"/>
              <a:pPr>
                <a:defRPr/>
              </a:pPr>
              <a:t>‹N›</a:t>
            </a:fld>
            <a:endParaRPr lang="it-IT"/>
          </a:p>
        </p:txBody>
      </p:sp>
    </p:spTree>
    <p:extLst>
      <p:ext uri="{BB962C8B-B14F-4D97-AF65-F5344CB8AC3E}">
        <p14:creationId xmlns:p14="http://schemas.microsoft.com/office/powerpoint/2010/main" xmlns="" val="9444250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smtClean="0"/>
              <a:t>Fare clic per modificare lo stile del titolo</a:t>
            </a:r>
            <a:endParaRPr lang="it-IT"/>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it-IT" smtClean="0"/>
              <a:t>Fare clic per modificare stili del testo dello schema</a:t>
            </a:r>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7CEC43A4-5614-4AB9-8BBA-54CCF217A62A}" type="slidenum">
              <a:rPr lang="it-IT"/>
              <a:pPr>
                <a:defRPr/>
              </a:pPr>
              <a:t>‹N›</a:t>
            </a:fld>
            <a:endParaRPr lang="it-IT"/>
          </a:p>
        </p:txBody>
      </p:sp>
    </p:spTree>
    <p:extLst>
      <p:ext uri="{BB962C8B-B14F-4D97-AF65-F5344CB8AC3E}">
        <p14:creationId xmlns:p14="http://schemas.microsoft.com/office/powerpoint/2010/main" xmlns="" val="16602985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09625" y="2214563"/>
            <a:ext cx="3902075"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4864100" y="2214563"/>
            <a:ext cx="3903663" cy="388143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768AE3D1-1F6F-4063-A515-52347FA05B4C}" type="slidenum">
              <a:rPr lang="it-IT"/>
              <a:pPr>
                <a:defRPr/>
              </a:pPr>
              <a:t>‹N›</a:t>
            </a:fld>
            <a:endParaRPr lang="it-IT"/>
          </a:p>
        </p:txBody>
      </p:sp>
    </p:spTree>
    <p:extLst>
      <p:ext uri="{BB962C8B-B14F-4D97-AF65-F5344CB8AC3E}">
        <p14:creationId xmlns:p14="http://schemas.microsoft.com/office/powerpoint/2010/main" xmlns="" val="40132722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p:spPr>
        <p:txBody>
          <a:bodyPr/>
          <a:lstStyle>
            <a:lvl1pPr>
              <a:defRPr/>
            </a:lvl1pPr>
          </a:lstStyle>
          <a:p>
            <a:r>
              <a:rPr lang="it-IT" smtClean="0"/>
              <a:t>Fare clic per modificare lo stile del titolo</a:t>
            </a:r>
            <a:endParaRPr lang="it-IT"/>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Rectangle 4"/>
          <p:cNvSpPr>
            <a:spLocks noGrp="1" noChangeArrowheads="1"/>
          </p:cNvSpPr>
          <p:nvPr>
            <p:ph type="dt" sz="half" idx="10"/>
          </p:nvPr>
        </p:nvSpPr>
        <p:spPr>
          <a:ln/>
        </p:spPr>
        <p:txBody>
          <a:bodyPr/>
          <a:lstStyle>
            <a:lvl1pPr>
              <a:defRPr/>
            </a:lvl1pPr>
          </a:lstStyle>
          <a:p>
            <a:pPr>
              <a:defRPr/>
            </a:pPr>
            <a:endParaRPr lang="it-IT"/>
          </a:p>
        </p:txBody>
      </p:sp>
      <p:sp>
        <p:nvSpPr>
          <p:cNvPr id="8" name="Rectangle 5"/>
          <p:cNvSpPr>
            <a:spLocks noGrp="1" noChangeArrowheads="1"/>
          </p:cNvSpPr>
          <p:nvPr>
            <p:ph type="ftr" sz="quarter" idx="11"/>
          </p:nvPr>
        </p:nvSpPr>
        <p:spPr>
          <a:ln/>
        </p:spPr>
        <p:txBody>
          <a:bodyPr/>
          <a:lstStyle>
            <a:lvl1pPr>
              <a:defRPr/>
            </a:lvl1pPr>
          </a:lstStyle>
          <a:p>
            <a:pPr>
              <a:defRPr/>
            </a:pPr>
            <a:endParaRPr lang="it-IT"/>
          </a:p>
        </p:txBody>
      </p:sp>
      <p:sp>
        <p:nvSpPr>
          <p:cNvPr id="9" name="Rectangle 6"/>
          <p:cNvSpPr>
            <a:spLocks noGrp="1" noChangeArrowheads="1"/>
          </p:cNvSpPr>
          <p:nvPr>
            <p:ph type="sldNum" sz="quarter" idx="12"/>
          </p:nvPr>
        </p:nvSpPr>
        <p:spPr>
          <a:ln/>
        </p:spPr>
        <p:txBody>
          <a:bodyPr/>
          <a:lstStyle>
            <a:lvl1pPr>
              <a:defRPr/>
            </a:lvl1pPr>
          </a:lstStyle>
          <a:p>
            <a:pPr>
              <a:defRPr/>
            </a:pPr>
            <a:r>
              <a:rPr lang="it-IT"/>
              <a:t>Pag. </a:t>
            </a:r>
            <a:fld id="{6944D945-9433-48D3-8D71-F72DCD39639A}" type="slidenum">
              <a:rPr lang="it-IT"/>
              <a:pPr>
                <a:defRPr/>
              </a:pPr>
              <a:t>‹N›</a:t>
            </a:fld>
            <a:endParaRPr lang="it-IT"/>
          </a:p>
        </p:txBody>
      </p:sp>
    </p:spTree>
    <p:extLst>
      <p:ext uri="{BB962C8B-B14F-4D97-AF65-F5344CB8AC3E}">
        <p14:creationId xmlns:p14="http://schemas.microsoft.com/office/powerpoint/2010/main" xmlns="" val="12639224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a:xfrm>
            <a:off x="1475656" y="188640"/>
            <a:ext cx="7378700" cy="1143000"/>
          </a:xfrm>
        </p:spPr>
        <p:txBody>
          <a:bodyPr/>
          <a:lstStyle/>
          <a:p>
            <a:r>
              <a:rPr lang="it-IT" dirty="0" smtClean="0"/>
              <a:t>Fare clic per modificare lo stile del titolo</a:t>
            </a:r>
            <a:endParaRPr lang="it-IT" dirty="0"/>
          </a:p>
        </p:txBody>
      </p:sp>
      <p:sp>
        <p:nvSpPr>
          <p:cNvPr id="3" name="Rectangle 4"/>
          <p:cNvSpPr>
            <a:spLocks noGrp="1" noChangeArrowheads="1"/>
          </p:cNvSpPr>
          <p:nvPr>
            <p:ph type="dt" sz="half" idx="10"/>
          </p:nvPr>
        </p:nvSpPr>
        <p:spPr/>
        <p:txBody>
          <a:bodyPr/>
          <a:lstStyle>
            <a:lvl1pPr>
              <a:defRPr/>
            </a:lvl1pPr>
          </a:lstStyle>
          <a:p>
            <a:pPr>
              <a:defRPr/>
            </a:pPr>
            <a:endParaRPr lang="it-IT"/>
          </a:p>
        </p:txBody>
      </p:sp>
      <p:sp>
        <p:nvSpPr>
          <p:cNvPr id="4" name="Rectangle 5"/>
          <p:cNvSpPr>
            <a:spLocks noGrp="1" noChangeArrowheads="1"/>
          </p:cNvSpPr>
          <p:nvPr>
            <p:ph type="ftr" sz="quarter" idx="11"/>
          </p:nvPr>
        </p:nvSpPr>
        <p:spPr/>
        <p:txBody>
          <a:bodyPr/>
          <a:lstStyle>
            <a:lvl1pPr>
              <a:defRPr/>
            </a:lvl1pPr>
          </a:lstStyle>
          <a:p>
            <a:pPr>
              <a:defRPr/>
            </a:pPr>
            <a:endParaRPr lang="it-IT"/>
          </a:p>
        </p:txBody>
      </p:sp>
      <p:sp>
        <p:nvSpPr>
          <p:cNvPr id="5" name="Rectangle 6"/>
          <p:cNvSpPr>
            <a:spLocks noGrp="1" noChangeArrowheads="1"/>
          </p:cNvSpPr>
          <p:nvPr>
            <p:ph type="sldNum" sz="quarter" idx="12"/>
          </p:nvPr>
        </p:nvSpPr>
        <p:spPr/>
        <p:txBody>
          <a:bodyPr/>
          <a:lstStyle>
            <a:lvl1pPr>
              <a:defRPr/>
            </a:lvl1pPr>
          </a:lstStyle>
          <a:p>
            <a:pPr>
              <a:defRPr/>
            </a:pPr>
            <a:r>
              <a:rPr lang="it-IT"/>
              <a:t>Pag. </a:t>
            </a:r>
            <a:fld id="{0C95B29A-F2A8-49DD-B272-7F2FCAE72F13}" type="slidenum">
              <a:rPr lang="it-IT"/>
              <a:pPr>
                <a:defRPr/>
              </a:pPr>
              <a:t>‹N›</a:t>
            </a:fld>
            <a:endParaRPr lang="it-IT"/>
          </a:p>
        </p:txBody>
      </p:sp>
    </p:spTree>
    <p:extLst>
      <p:ext uri="{BB962C8B-B14F-4D97-AF65-F5344CB8AC3E}">
        <p14:creationId xmlns:p14="http://schemas.microsoft.com/office/powerpoint/2010/main" xmlns="" val="291763176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it-IT"/>
          </a:p>
        </p:txBody>
      </p:sp>
      <p:sp>
        <p:nvSpPr>
          <p:cNvPr id="3" name="Rectangle 5"/>
          <p:cNvSpPr>
            <a:spLocks noGrp="1" noChangeArrowheads="1"/>
          </p:cNvSpPr>
          <p:nvPr>
            <p:ph type="ftr" sz="quarter" idx="11"/>
          </p:nvPr>
        </p:nvSpPr>
        <p:spPr>
          <a:ln/>
        </p:spPr>
        <p:txBody>
          <a:bodyPr/>
          <a:lstStyle>
            <a:lvl1pPr>
              <a:defRPr/>
            </a:lvl1pPr>
          </a:lstStyle>
          <a:p>
            <a:pPr>
              <a:defRPr/>
            </a:pPr>
            <a:endParaRPr lang="it-IT"/>
          </a:p>
        </p:txBody>
      </p:sp>
      <p:sp>
        <p:nvSpPr>
          <p:cNvPr id="4" name="Rectangle 6"/>
          <p:cNvSpPr>
            <a:spLocks noGrp="1" noChangeArrowheads="1"/>
          </p:cNvSpPr>
          <p:nvPr>
            <p:ph type="sldNum" sz="quarter" idx="12"/>
          </p:nvPr>
        </p:nvSpPr>
        <p:spPr>
          <a:ln/>
        </p:spPr>
        <p:txBody>
          <a:bodyPr/>
          <a:lstStyle>
            <a:lvl1pPr>
              <a:defRPr/>
            </a:lvl1pPr>
          </a:lstStyle>
          <a:p>
            <a:pPr>
              <a:defRPr/>
            </a:pPr>
            <a:r>
              <a:rPr lang="it-IT"/>
              <a:t>Pag. </a:t>
            </a:r>
            <a:fld id="{D0F351AA-CD87-48F1-9B90-85747FB779FB}" type="slidenum">
              <a:rPr lang="it-IT"/>
              <a:pPr>
                <a:defRPr/>
              </a:pPr>
              <a:t>‹N›</a:t>
            </a:fld>
            <a:endParaRPr lang="it-IT"/>
          </a:p>
        </p:txBody>
      </p:sp>
    </p:spTree>
    <p:extLst>
      <p:ext uri="{BB962C8B-B14F-4D97-AF65-F5344CB8AC3E}">
        <p14:creationId xmlns:p14="http://schemas.microsoft.com/office/powerpoint/2010/main" xmlns="" val="36193287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smtClean="0"/>
              <a:t>Fare clic per modificare lo stile del titolo</a:t>
            </a:r>
            <a:endParaRPr lang="it-IT"/>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CF00FF95-4232-4E0D-A29F-1C6A4F437177}" type="slidenum">
              <a:rPr lang="it-IT"/>
              <a:pPr>
                <a:defRPr/>
              </a:pPr>
              <a:t>‹N›</a:t>
            </a:fld>
            <a:endParaRPr lang="it-IT"/>
          </a:p>
        </p:txBody>
      </p:sp>
    </p:spTree>
    <p:extLst>
      <p:ext uri="{BB962C8B-B14F-4D97-AF65-F5344CB8AC3E}">
        <p14:creationId xmlns:p14="http://schemas.microsoft.com/office/powerpoint/2010/main" xmlns="" val="41725978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smtClean="0"/>
              <a:t>Fare clic per modificare lo stile del titolo</a:t>
            </a:r>
            <a:endParaRPr lang="it-IT"/>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it-IT" noProof="0" smtClean="0"/>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Fare clic per modificare stili del testo dello schema</a:t>
            </a:r>
          </a:p>
        </p:txBody>
      </p:sp>
      <p:sp>
        <p:nvSpPr>
          <p:cNvPr id="5" name="Rectangle 4"/>
          <p:cNvSpPr>
            <a:spLocks noGrp="1" noChangeArrowheads="1"/>
          </p:cNvSpPr>
          <p:nvPr>
            <p:ph type="dt" sz="half" idx="10"/>
          </p:nvPr>
        </p:nvSpPr>
        <p:spPr>
          <a:ln/>
        </p:spPr>
        <p:txBody>
          <a:bodyPr/>
          <a:lstStyle>
            <a:lvl1pPr>
              <a:defRPr/>
            </a:lvl1pPr>
          </a:lstStyle>
          <a:p>
            <a:pPr>
              <a:defRPr/>
            </a:pPr>
            <a:endParaRPr lang="it-IT"/>
          </a:p>
        </p:txBody>
      </p:sp>
      <p:sp>
        <p:nvSpPr>
          <p:cNvPr id="6" name="Rectangle 5"/>
          <p:cNvSpPr>
            <a:spLocks noGrp="1" noChangeArrowheads="1"/>
          </p:cNvSpPr>
          <p:nvPr>
            <p:ph type="ftr" sz="quarter" idx="11"/>
          </p:nvPr>
        </p:nvSpPr>
        <p:spPr>
          <a:ln/>
        </p:spPr>
        <p:txBody>
          <a:bodyPr/>
          <a:lstStyle>
            <a:lvl1pPr>
              <a:defRPr/>
            </a:lvl1pPr>
          </a:lstStyle>
          <a:p>
            <a:pPr>
              <a:defRPr/>
            </a:pPr>
            <a:endParaRPr lang="it-IT"/>
          </a:p>
        </p:txBody>
      </p:sp>
      <p:sp>
        <p:nvSpPr>
          <p:cNvPr id="7" name="Rectangle 6"/>
          <p:cNvSpPr>
            <a:spLocks noGrp="1" noChangeArrowheads="1"/>
          </p:cNvSpPr>
          <p:nvPr>
            <p:ph type="sldNum" sz="quarter" idx="12"/>
          </p:nvPr>
        </p:nvSpPr>
        <p:spPr>
          <a:ln/>
        </p:spPr>
        <p:txBody>
          <a:bodyPr/>
          <a:lstStyle>
            <a:lvl1pPr>
              <a:defRPr/>
            </a:lvl1pPr>
          </a:lstStyle>
          <a:p>
            <a:pPr>
              <a:defRPr/>
            </a:pPr>
            <a:r>
              <a:rPr lang="it-IT"/>
              <a:t>Pag. </a:t>
            </a:r>
            <a:fld id="{9E2CB1D1-FE07-490B-8960-653D6554E3A0}" type="slidenum">
              <a:rPr lang="it-IT"/>
              <a:pPr>
                <a:defRPr/>
              </a:pPr>
              <a:t>‹N›</a:t>
            </a:fld>
            <a:endParaRPr lang="it-IT"/>
          </a:p>
        </p:txBody>
      </p:sp>
    </p:spTree>
    <p:extLst>
      <p:ext uri="{BB962C8B-B14F-4D97-AF65-F5344CB8AC3E}">
        <p14:creationId xmlns:p14="http://schemas.microsoft.com/office/powerpoint/2010/main" xmlns="" val="89965376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EC4AEAC1-DD1D-4216-BE8C-3D7862290134}" type="slidenum">
              <a:rPr lang="it-IT"/>
              <a:pPr>
                <a:defRPr/>
              </a:pPr>
              <a:t>‹N›</a:t>
            </a:fld>
            <a:endParaRPr lang="it-IT"/>
          </a:p>
        </p:txBody>
      </p:sp>
    </p:spTree>
    <p:extLst>
      <p:ext uri="{BB962C8B-B14F-4D97-AF65-F5344CB8AC3E}">
        <p14:creationId xmlns:p14="http://schemas.microsoft.com/office/powerpoint/2010/main" xmlns="" val="24859691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778625" y="609600"/>
            <a:ext cx="1989138" cy="5486400"/>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09625" y="609600"/>
            <a:ext cx="5816600" cy="5486400"/>
          </a:xfrm>
        </p:spPr>
        <p:txBody>
          <a:bodyPr vert="eaVert"/>
          <a:lstStyle/>
          <a:p>
            <a:pPr lvl="0"/>
            <a:r>
              <a:rPr lang="it-IT" smtClean="0"/>
              <a:t>Fare clic per modificare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Rectangle 4"/>
          <p:cNvSpPr>
            <a:spLocks noGrp="1" noChangeArrowheads="1"/>
          </p:cNvSpPr>
          <p:nvPr>
            <p:ph type="dt" sz="half" idx="10"/>
          </p:nvPr>
        </p:nvSpPr>
        <p:spPr>
          <a:ln/>
        </p:spPr>
        <p:txBody>
          <a:bodyPr/>
          <a:lstStyle>
            <a:lvl1pPr>
              <a:defRPr/>
            </a:lvl1pPr>
          </a:lstStyle>
          <a:p>
            <a:pPr>
              <a:defRPr/>
            </a:pPr>
            <a:endParaRPr lang="it-IT"/>
          </a:p>
        </p:txBody>
      </p:sp>
      <p:sp>
        <p:nvSpPr>
          <p:cNvPr id="5" name="Rectangle 5"/>
          <p:cNvSpPr>
            <a:spLocks noGrp="1" noChangeArrowheads="1"/>
          </p:cNvSpPr>
          <p:nvPr>
            <p:ph type="ftr" sz="quarter" idx="11"/>
          </p:nvPr>
        </p:nvSpPr>
        <p:spPr>
          <a:ln/>
        </p:spPr>
        <p:txBody>
          <a:bodyPr/>
          <a:lstStyle>
            <a:lvl1pPr>
              <a:defRPr/>
            </a:lvl1pPr>
          </a:lstStyle>
          <a:p>
            <a:pPr>
              <a:defRPr/>
            </a:pPr>
            <a:endParaRPr lang="it-IT"/>
          </a:p>
        </p:txBody>
      </p:sp>
      <p:sp>
        <p:nvSpPr>
          <p:cNvPr id="6" name="Rectangle 6"/>
          <p:cNvSpPr>
            <a:spLocks noGrp="1" noChangeArrowheads="1"/>
          </p:cNvSpPr>
          <p:nvPr>
            <p:ph type="sldNum" sz="quarter" idx="12"/>
          </p:nvPr>
        </p:nvSpPr>
        <p:spPr>
          <a:ln/>
        </p:spPr>
        <p:txBody>
          <a:bodyPr/>
          <a:lstStyle>
            <a:lvl1pPr>
              <a:defRPr/>
            </a:lvl1pPr>
          </a:lstStyle>
          <a:p>
            <a:pPr>
              <a:defRPr/>
            </a:pPr>
            <a:r>
              <a:rPr lang="it-IT"/>
              <a:t>Pag. </a:t>
            </a:r>
            <a:fld id="{1B95D14F-F3BA-447F-AF25-511C4139F004}" type="slidenum">
              <a:rPr lang="it-IT"/>
              <a:pPr>
                <a:defRPr/>
              </a:pPr>
              <a:t>‹N›</a:t>
            </a:fld>
            <a:endParaRPr lang="it-IT"/>
          </a:p>
        </p:txBody>
      </p:sp>
    </p:spTree>
    <p:extLst>
      <p:ext uri="{BB962C8B-B14F-4D97-AF65-F5344CB8AC3E}">
        <p14:creationId xmlns:p14="http://schemas.microsoft.com/office/powerpoint/2010/main" xmlns="" val="36402986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1026" name="Group 225"/>
          <p:cNvGrpSpPr>
            <a:grpSpLocks/>
          </p:cNvGrpSpPr>
          <p:nvPr/>
        </p:nvGrpSpPr>
        <p:grpSpPr bwMode="auto">
          <a:xfrm>
            <a:off x="0" y="68263"/>
            <a:ext cx="8915400" cy="6713537"/>
            <a:chOff x="0" y="43"/>
            <a:chExt cx="5616" cy="4229"/>
          </a:xfrm>
        </p:grpSpPr>
        <p:grpSp>
          <p:nvGrpSpPr>
            <p:cNvPr id="1033" name="Group 222"/>
            <p:cNvGrpSpPr>
              <a:grpSpLocks/>
            </p:cNvGrpSpPr>
            <p:nvPr userDrawn="1"/>
          </p:nvGrpSpPr>
          <p:grpSpPr bwMode="auto">
            <a:xfrm>
              <a:off x="0" y="43"/>
              <a:ext cx="408" cy="4229"/>
              <a:chOff x="0" y="43"/>
              <a:chExt cx="5760" cy="4229"/>
            </a:xfrm>
          </p:grpSpPr>
          <p:sp>
            <p:nvSpPr>
              <p:cNvPr id="1039" name="Line 122"/>
              <p:cNvSpPr>
                <a:spLocks noChangeShapeType="1"/>
              </p:cNvSpPr>
              <p:nvPr userDrawn="1"/>
            </p:nvSpPr>
            <p:spPr bwMode="auto">
              <a:xfrm>
                <a:off x="0" y="4203"/>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0" name="Line 123"/>
              <p:cNvSpPr>
                <a:spLocks noChangeShapeType="1"/>
              </p:cNvSpPr>
              <p:nvPr userDrawn="1"/>
            </p:nvSpPr>
            <p:spPr bwMode="auto">
              <a:xfrm>
                <a:off x="0" y="4239"/>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1" name="Line 124"/>
              <p:cNvSpPr>
                <a:spLocks noChangeShapeType="1"/>
              </p:cNvSpPr>
              <p:nvPr userDrawn="1"/>
            </p:nvSpPr>
            <p:spPr bwMode="auto">
              <a:xfrm>
                <a:off x="0" y="4272"/>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2" name="Line 125"/>
              <p:cNvSpPr>
                <a:spLocks noChangeShapeType="1"/>
              </p:cNvSpPr>
              <p:nvPr userDrawn="1"/>
            </p:nvSpPr>
            <p:spPr bwMode="auto">
              <a:xfrm>
                <a:off x="0" y="4113"/>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3" name="Line 126"/>
              <p:cNvSpPr>
                <a:spLocks noChangeShapeType="1"/>
              </p:cNvSpPr>
              <p:nvPr userDrawn="1"/>
            </p:nvSpPr>
            <p:spPr bwMode="auto">
              <a:xfrm>
                <a:off x="0" y="4065"/>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4" name="Line 127"/>
              <p:cNvSpPr>
                <a:spLocks noChangeShapeType="1"/>
              </p:cNvSpPr>
              <p:nvPr userDrawn="1"/>
            </p:nvSpPr>
            <p:spPr bwMode="auto">
              <a:xfrm>
                <a:off x="0" y="4158"/>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5" name="Line 128"/>
              <p:cNvSpPr>
                <a:spLocks noChangeShapeType="1"/>
              </p:cNvSpPr>
              <p:nvPr userDrawn="1"/>
            </p:nvSpPr>
            <p:spPr bwMode="auto">
              <a:xfrm>
                <a:off x="0" y="3666"/>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6" name="Line 129"/>
              <p:cNvSpPr>
                <a:spLocks noChangeShapeType="1"/>
              </p:cNvSpPr>
              <p:nvPr userDrawn="1"/>
            </p:nvSpPr>
            <p:spPr bwMode="auto">
              <a:xfrm>
                <a:off x="0" y="3639"/>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7" name="Line 130"/>
              <p:cNvSpPr>
                <a:spLocks noChangeShapeType="1"/>
              </p:cNvSpPr>
              <p:nvPr userDrawn="1"/>
            </p:nvSpPr>
            <p:spPr bwMode="auto">
              <a:xfrm>
                <a:off x="0" y="4020"/>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8" name="Line 131"/>
              <p:cNvSpPr>
                <a:spLocks noChangeShapeType="1"/>
              </p:cNvSpPr>
              <p:nvPr userDrawn="1"/>
            </p:nvSpPr>
            <p:spPr bwMode="auto">
              <a:xfrm>
                <a:off x="0" y="3894"/>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49" name="Line 132"/>
              <p:cNvSpPr>
                <a:spLocks noChangeShapeType="1"/>
              </p:cNvSpPr>
              <p:nvPr userDrawn="1"/>
            </p:nvSpPr>
            <p:spPr bwMode="auto">
              <a:xfrm>
                <a:off x="0" y="3813"/>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0" name="Line 133"/>
              <p:cNvSpPr>
                <a:spLocks noChangeShapeType="1"/>
              </p:cNvSpPr>
              <p:nvPr userDrawn="1"/>
            </p:nvSpPr>
            <p:spPr bwMode="auto">
              <a:xfrm>
                <a:off x="0" y="3999"/>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1" name="Line 134"/>
              <p:cNvSpPr>
                <a:spLocks noChangeShapeType="1"/>
              </p:cNvSpPr>
              <p:nvPr userDrawn="1"/>
            </p:nvSpPr>
            <p:spPr bwMode="auto">
              <a:xfrm>
                <a:off x="0" y="3687"/>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2" name="Line 135"/>
              <p:cNvSpPr>
                <a:spLocks noChangeShapeType="1"/>
              </p:cNvSpPr>
              <p:nvPr userDrawn="1"/>
            </p:nvSpPr>
            <p:spPr bwMode="auto">
              <a:xfrm>
                <a:off x="0" y="3741"/>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3" name="Line 136"/>
              <p:cNvSpPr>
                <a:spLocks noChangeShapeType="1"/>
              </p:cNvSpPr>
              <p:nvPr userDrawn="1"/>
            </p:nvSpPr>
            <p:spPr bwMode="auto">
              <a:xfrm>
                <a:off x="0" y="393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4" name="Line 137"/>
              <p:cNvSpPr>
                <a:spLocks noChangeShapeType="1"/>
              </p:cNvSpPr>
              <p:nvPr userDrawn="1"/>
            </p:nvSpPr>
            <p:spPr bwMode="auto">
              <a:xfrm>
                <a:off x="0" y="3918"/>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5" name="Line 138"/>
              <p:cNvSpPr>
                <a:spLocks noChangeShapeType="1"/>
              </p:cNvSpPr>
              <p:nvPr userDrawn="1"/>
            </p:nvSpPr>
            <p:spPr bwMode="auto">
              <a:xfrm>
                <a:off x="0" y="3510"/>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6" name="Line 139"/>
              <p:cNvSpPr>
                <a:spLocks noChangeShapeType="1"/>
              </p:cNvSpPr>
              <p:nvPr userDrawn="1"/>
            </p:nvSpPr>
            <p:spPr bwMode="auto">
              <a:xfrm>
                <a:off x="0" y="3546"/>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7" name="Line 140"/>
              <p:cNvSpPr>
                <a:spLocks noChangeShapeType="1"/>
              </p:cNvSpPr>
              <p:nvPr userDrawn="1"/>
            </p:nvSpPr>
            <p:spPr bwMode="auto">
              <a:xfrm>
                <a:off x="0" y="357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8" name="Line 141"/>
              <p:cNvSpPr>
                <a:spLocks noChangeShapeType="1"/>
              </p:cNvSpPr>
              <p:nvPr userDrawn="1"/>
            </p:nvSpPr>
            <p:spPr bwMode="auto">
              <a:xfrm>
                <a:off x="0" y="3420"/>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59" name="Line 142"/>
              <p:cNvSpPr>
                <a:spLocks noChangeShapeType="1"/>
              </p:cNvSpPr>
              <p:nvPr userDrawn="1"/>
            </p:nvSpPr>
            <p:spPr bwMode="auto">
              <a:xfrm>
                <a:off x="0" y="3372"/>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0" name="Line 143"/>
              <p:cNvSpPr>
                <a:spLocks noChangeShapeType="1"/>
              </p:cNvSpPr>
              <p:nvPr userDrawn="1"/>
            </p:nvSpPr>
            <p:spPr bwMode="auto">
              <a:xfrm>
                <a:off x="0" y="3465"/>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1" name="Line 144"/>
              <p:cNvSpPr>
                <a:spLocks noChangeShapeType="1"/>
              </p:cNvSpPr>
              <p:nvPr userDrawn="1"/>
            </p:nvSpPr>
            <p:spPr bwMode="auto">
              <a:xfrm>
                <a:off x="0" y="2973"/>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2" name="Line 145"/>
              <p:cNvSpPr>
                <a:spLocks noChangeShapeType="1"/>
              </p:cNvSpPr>
              <p:nvPr userDrawn="1"/>
            </p:nvSpPr>
            <p:spPr bwMode="auto">
              <a:xfrm>
                <a:off x="0" y="2946"/>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3" name="Line 146"/>
              <p:cNvSpPr>
                <a:spLocks noChangeShapeType="1"/>
              </p:cNvSpPr>
              <p:nvPr userDrawn="1"/>
            </p:nvSpPr>
            <p:spPr bwMode="auto">
              <a:xfrm>
                <a:off x="0" y="3327"/>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4" name="Line 147"/>
              <p:cNvSpPr>
                <a:spLocks noChangeShapeType="1"/>
              </p:cNvSpPr>
              <p:nvPr userDrawn="1"/>
            </p:nvSpPr>
            <p:spPr bwMode="auto">
              <a:xfrm>
                <a:off x="0" y="3201"/>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5" name="Line 148"/>
              <p:cNvSpPr>
                <a:spLocks noChangeShapeType="1"/>
              </p:cNvSpPr>
              <p:nvPr userDrawn="1"/>
            </p:nvSpPr>
            <p:spPr bwMode="auto">
              <a:xfrm>
                <a:off x="0" y="3120"/>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6" name="Line 149"/>
              <p:cNvSpPr>
                <a:spLocks noChangeShapeType="1"/>
              </p:cNvSpPr>
              <p:nvPr userDrawn="1"/>
            </p:nvSpPr>
            <p:spPr bwMode="auto">
              <a:xfrm>
                <a:off x="0" y="3306"/>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7" name="Line 150"/>
              <p:cNvSpPr>
                <a:spLocks noChangeShapeType="1"/>
              </p:cNvSpPr>
              <p:nvPr userDrawn="1"/>
            </p:nvSpPr>
            <p:spPr bwMode="auto">
              <a:xfrm>
                <a:off x="0" y="2994"/>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8" name="Line 151"/>
              <p:cNvSpPr>
                <a:spLocks noChangeShapeType="1"/>
              </p:cNvSpPr>
              <p:nvPr userDrawn="1"/>
            </p:nvSpPr>
            <p:spPr bwMode="auto">
              <a:xfrm>
                <a:off x="0" y="3048"/>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69" name="Line 152"/>
              <p:cNvSpPr>
                <a:spLocks noChangeShapeType="1"/>
              </p:cNvSpPr>
              <p:nvPr userDrawn="1"/>
            </p:nvSpPr>
            <p:spPr bwMode="auto">
              <a:xfrm>
                <a:off x="0" y="3246"/>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0" name="Line 153"/>
              <p:cNvSpPr>
                <a:spLocks noChangeShapeType="1"/>
              </p:cNvSpPr>
              <p:nvPr userDrawn="1"/>
            </p:nvSpPr>
            <p:spPr bwMode="auto">
              <a:xfrm>
                <a:off x="0" y="3225"/>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1" name="Line 154"/>
              <p:cNvSpPr>
                <a:spLocks noChangeShapeType="1"/>
              </p:cNvSpPr>
              <p:nvPr userDrawn="1"/>
            </p:nvSpPr>
            <p:spPr bwMode="auto">
              <a:xfrm>
                <a:off x="0" y="2831"/>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2" name="Line 155"/>
              <p:cNvSpPr>
                <a:spLocks noChangeShapeType="1"/>
              </p:cNvSpPr>
              <p:nvPr userDrawn="1"/>
            </p:nvSpPr>
            <p:spPr bwMode="auto">
              <a:xfrm>
                <a:off x="0" y="2750"/>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3" name="Line 156"/>
              <p:cNvSpPr>
                <a:spLocks noChangeShapeType="1"/>
              </p:cNvSpPr>
              <p:nvPr userDrawn="1"/>
            </p:nvSpPr>
            <p:spPr bwMode="auto">
              <a:xfrm>
                <a:off x="0" y="2678"/>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4" name="Line 157"/>
              <p:cNvSpPr>
                <a:spLocks noChangeShapeType="1"/>
              </p:cNvSpPr>
              <p:nvPr userDrawn="1"/>
            </p:nvSpPr>
            <p:spPr bwMode="auto">
              <a:xfrm>
                <a:off x="0" y="2876"/>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5" name="Line 158"/>
              <p:cNvSpPr>
                <a:spLocks noChangeShapeType="1"/>
              </p:cNvSpPr>
              <p:nvPr userDrawn="1"/>
            </p:nvSpPr>
            <p:spPr bwMode="auto">
              <a:xfrm>
                <a:off x="0" y="2855"/>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6" name="Line 159"/>
              <p:cNvSpPr>
                <a:spLocks noChangeShapeType="1"/>
              </p:cNvSpPr>
              <p:nvPr userDrawn="1"/>
            </p:nvSpPr>
            <p:spPr bwMode="auto">
              <a:xfrm>
                <a:off x="0" y="2554"/>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7" name="Line 160"/>
              <p:cNvSpPr>
                <a:spLocks noChangeShapeType="1"/>
              </p:cNvSpPr>
              <p:nvPr userDrawn="1"/>
            </p:nvSpPr>
            <p:spPr bwMode="auto">
              <a:xfrm>
                <a:off x="0" y="2590"/>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8" name="Line 161"/>
              <p:cNvSpPr>
                <a:spLocks noChangeShapeType="1"/>
              </p:cNvSpPr>
              <p:nvPr userDrawn="1"/>
            </p:nvSpPr>
            <p:spPr bwMode="auto">
              <a:xfrm>
                <a:off x="0" y="2623"/>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79" name="Line 162"/>
              <p:cNvSpPr>
                <a:spLocks noChangeShapeType="1"/>
              </p:cNvSpPr>
              <p:nvPr userDrawn="1"/>
            </p:nvSpPr>
            <p:spPr bwMode="auto">
              <a:xfrm>
                <a:off x="0" y="2464"/>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0" name="Line 163"/>
              <p:cNvSpPr>
                <a:spLocks noChangeShapeType="1"/>
              </p:cNvSpPr>
              <p:nvPr userDrawn="1"/>
            </p:nvSpPr>
            <p:spPr bwMode="auto">
              <a:xfrm>
                <a:off x="0" y="2416"/>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1" name="Line 164"/>
              <p:cNvSpPr>
                <a:spLocks noChangeShapeType="1"/>
              </p:cNvSpPr>
              <p:nvPr userDrawn="1"/>
            </p:nvSpPr>
            <p:spPr bwMode="auto">
              <a:xfrm>
                <a:off x="0" y="250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2" name="Line 165"/>
              <p:cNvSpPr>
                <a:spLocks noChangeShapeType="1"/>
              </p:cNvSpPr>
              <p:nvPr userDrawn="1"/>
            </p:nvSpPr>
            <p:spPr bwMode="auto">
              <a:xfrm>
                <a:off x="0" y="2371"/>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3" name="Line 166"/>
              <p:cNvSpPr>
                <a:spLocks noChangeShapeType="1"/>
              </p:cNvSpPr>
              <p:nvPr userDrawn="1"/>
            </p:nvSpPr>
            <p:spPr bwMode="auto">
              <a:xfrm>
                <a:off x="0" y="2245"/>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4" name="Line 167"/>
              <p:cNvSpPr>
                <a:spLocks noChangeShapeType="1"/>
              </p:cNvSpPr>
              <p:nvPr userDrawn="1"/>
            </p:nvSpPr>
            <p:spPr bwMode="auto">
              <a:xfrm>
                <a:off x="0" y="2350"/>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5" name="Line 168"/>
              <p:cNvSpPr>
                <a:spLocks noChangeShapeType="1"/>
              </p:cNvSpPr>
              <p:nvPr userDrawn="1"/>
            </p:nvSpPr>
            <p:spPr bwMode="auto">
              <a:xfrm>
                <a:off x="0" y="2290"/>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6" name="Line 169"/>
              <p:cNvSpPr>
                <a:spLocks noChangeShapeType="1"/>
              </p:cNvSpPr>
              <p:nvPr userDrawn="1"/>
            </p:nvSpPr>
            <p:spPr bwMode="auto">
              <a:xfrm>
                <a:off x="0" y="2269"/>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7" name="Line 170"/>
              <p:cNvSpPr>
                <a:spLocks noChangeShapeType="1"/>
              </p:cNvSpPr>
              <p:nvPr userDrawn="1"/>
            </p:nvSpPr>
            <p:spPr bwMode="auto">
              <a:xfrm>
                <a:off x="0" y="2130"/>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8" name="Line 171"/>
              <p:cNvSpPr>
                <a:spLocks noChangeShapeType="1"/>
              </p:cNvSpPr>
              <p:nvPr userDrawn="1"/>
            </p:nvSpPr>
            <p:spPr bwMode="auto">
              <a:xfrm>
                <a:off x="0" y="2166"/>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89" name="Line 172"/>
              <p:cNvSpPr>
                <a:spLocks noChangeShapeType="1"/>
              </p:cNvSpPr>
              <p:nvPr userDrawn="1"/>
            </p:nvSpPr>
            <p:spPr bwMode="auto">
              <a:xfrm>
                <a:off x="0" y="219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0" name="Line 173"/>
              <p:cNvSpPr>
                <a:spLocks noChangeShapeType="1"/>
              </p:cNvSpPr>
              <p:nvPr userDrawn="1"/>
            </p:nvSpPr>
            <p:spPr bwMode="auto">
              <a:xfrm>
                <a:off x="0" y="2040"/>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1" name="Line 174"/>
              <p:cNvSpPr>
                <a:spLocks noChangeShapeType="1"/>
              </p:cNvSpPr>
              <p:nvPr userDrawn="1"/>
            </p:nvSpPr>
            <p:spPr bwMode="auto">
              <a:xfrm>
                <a:off x="0" y="1992"/>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2" name="Line 175"/>
              <p:cNvSpPr>
                <a:spLocks noChangeShapeType="1"/>
              </p:cNvSpPr>
              <p:nvPr userDrawn="1"/>
            </p:nvSpPr>
            <p:spPr bwMode="auto">
              <a:xfrm>
                <a:off x="0" y="2085"/>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3" name="Line 176"/>
              <p:cNvSpPr>
                <a:spLocks noChangeShapeType="1"/>
              </p:cNvSpPr>
              <p:nvPr userDrawn="1"/>
            </p:nvSpPr>
            <p:spPr bwMode="auto">
              <a:xfrm>
                <a:off x="0" y="1593"/>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4" name="Line 177"/>
              <p:cNvSpPr>
                <a:spLocks noChangeShapeType="1"/>
              </p:cNvSpPr>
              <p:nvPr userDrawn="1"/>
            </p:nvSpPr>
            <p:spPr bwMode="auto">
              <a:xfrm>
                <a:off x="0" y="1566"/>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5" name="Line 178"/>
              <p:cNvSpPr>
                <a:spLocks noChangeShapeType="1"/>
              </p:cNvSpPr>
              <p:nvPr userDrawn="1"/>
            </p:nvSpPr>
            <p:spPr bwMode="auto">
              <a:xfrm>
                <a:off x="0" y="1947"/>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6" name="Line 179"/>
              <p:cNvSpPr>
                <a:spLocks noChangeShapeType="1"/>
              </p:cNvSpPr>
              <p:nvPr userDrawn="1"/>
            </p:nvSpPr>
            <p:spPr bwMode="auto">
              <a:xfrm>
                <a:off x="0" y="1821"/>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7" name="Line 180"/>
              <p:cNvSpPr>
                <a:spLocks noChangeShapeType="1"/>
              </p:cNvSpPr>
              <p:nvPr userDrawn="1"/>
            </p:nvSpPr>
            <p:spPr bwMode="auto">
              <a:xfrm>
                <a:off x="0" y="1740"/>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8" name="Line 181"/>
              <p:cNvSpPr>
                <a:spLocks noChangeShapeType="1"/>
              </p:cNvSpPr>
              <p:nvPr userDrawn="1"/>
            </p:nvSpPr>
            <p:spPr bwMode="auto">
              <a:xfrm>
                <a:off x="0" y="1926"/>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99" name="Line 182"/>
              <p:cNvSpPr>
                <a:spLocks noChangeShapeType="1"/>
              </p:cNvSpPr>
              <p:nvPr userDrawn="1"/>
            </p:nvSpPr>
            <p:spPr bwMode="auto">
              <a:xfrm>
                <a:off x="0" y="1614"/>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0" name="Line 183"/>
              <p:cNvSpPr>
                <a:spLocks noChangeShapeType="1"/>
              </p:cNvSpPr>
              <p:nvPr userDrawn="1"/>
            </p:nvSpPr>
            <p:spPr bwMode="auto">
              <a:xfrm>
                <a:off x="0" y="1668"/>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1" name="Line 184"/>
              <p:cNvSpPr>
                <a:spLocks noChangeShapeType="1"/>
              </p:cNvSpPr>
              <p:nvPr userDrawn="1"/>
            </p:nvSpPr>
            <p:spPr bwMode="auto">
              <a:xfrm>
                <a:off x="0" y="1866"/>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2" name="Line 185"/>
              <p:cNvSpPr>
                <a:spLocks noChangeShapeType="1"/>
              </p:cNvSpPr>
              <p:nvPr userDrawn="1"/>
            </p:nvSpPr>
            <p:spPr bwMode="auto">
              <a:xfrm>
                <a:off x="0" y="1845"/>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3" name="Line 186"/>
              <p:cNvSpPr>
                <a:spLocks noChangeShapeType="1"/>
              </p:cNvSpPr>
              <p:nvPr userDrawn="1"/>
            </p:nvSpPr>
            <p:spPr bwMode="auto">
              <a:xfrm>
                <a:off x="0" y="1437"/>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4" name="Line 187"/>
              <p:cNvSpPr>
                <a:spLocks noChangeShapeType="1"/>
              </p:cNvSpPr>
              <p:nvPr userDrawn="1"/>
            </p:nvSpPr>
            <p:spPr bwMode="auto">
              <a:xfrm>
                <a:off x="0" y="1473"/>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5" name="Line 188"/>
              <p:cNvSpPr>
                <a:spLocks noChangeShapeType="1"/>
              </p:cNvSpPr>
              <p:nvPr userDrawn="1"/>
            </p:nvSpPr>
            <p:spPr bwMode="auto">
              <a:xfrm>
                <a:off x="0" y="1506"/>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6" name="Line 189"/>
              <p:cNvSpPr>
                <a:spLocks noChangeShapeType="1"/>
              </p:cNvSpPr>
              <p:nvPr userDrawn="1"/>
            </p:nvSpPr>
            <p:spPr bwMode="auto">
              <a:xfrm>
                <a:off x="0" y="1347"/>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7" name="Line 190"/>
              <p:cNvSpPr>
                <a:spLocks noChangeShapeType="1"/>
              </p:cNvSpPr>
              <p:nvPr userDrawn="1"/>
            </p:nvSpPr>
            <p:spPr bwMode="auto">
              <a:xfrm>
                <a:off x="0" y="1392"/>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8" name="Line 191"/>
              <p:cNvSpPr>
                <a:spLocks noChangeShapeType="1"/>
              </p:cNvSpPr>
              <p:nvPr userDrawn="1"/>
            </p:nvSpPr>
            <p:spPr bwMode="auto">
              <a:xfrm>
                <a:off x="0" y="1016"/>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09" name="Line 192"/>
              <p:cNvSpPr>
                <a:spLocks noChangeShapeType="1"/>
              </p:cNvSpPr>
              <p:nvPr userDrawn="1"/>
            </p:nvSpPr>
            <p:spPr bwMode="auto">
              <a:xfrm>
                <a:off x="0" y="989"/>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0" name="Line 193"/>
              <p:cNvSpPr>
                <a:spLocks noChangeShapeType="1"/>
              </p:cNvSpPr>
              <p:nvPr userDrawn="1"/>
            </p:nvSpPr>
            <p:spPr bwMode="auto">
              <a:xfrm>
                <a:off x="0" y="1244"/>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1" name="Line 194"/>
              <p:cNvSpPr>
                <a:spLocks noChangeShapeType="1"/>
              </p:cNvSpPr>
              <p:nvPr userDrawn="1"/>
            </p:nvSpPr>
            <p:spPr bwMode="auto">
              <a:xfrm>
                <a:off x="0" y="1163"/>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2" name="Line 195"/>
              <p:cNvSpPr>
                <a:spLocks noChangeShapeType="1"/>
              </p:cNvSpPr>
              <p:nvPr userDrawn="1"/>
            </p:nvSpPr>
            <p:spPr bwMode="auto">
              <a:xfrm>
                <a:off x="0" y="1037"/>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3" name="Line 196"/>
              <p:cNvSpPr>
                <a:spLocks noChangeShapeType="1"/>
              </p:cNvSpPr>
              <p:nvPr userDrawn="1"/>
            </p:nvSpPr>
            <p:spPr bwMode="auto">
              <a:xfrm>
                <a:off x="0" y="1091"/>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4" name="Line 197"/>
              <p:cNvSpPr>
                <a:spLocks noChangeShapeType="1"/>
              </p:cNvSpPr>
              <p:nvPr userDrawn="1"/>
            </p:nvSpPr>
            <p:spPr bwMode="auto">
              <a:xfrm>
                <a:off x="0" y="128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5" name="Line 198"/>
              <p:cNvSpPr>
                <a:spLocks noChangeShapeType="1"/>
              </p:cNvSpPr>
              <p:nvPr userDrawn="1"/>
            </p:nvSpPr>
            <p:spPr bwMode="auto">
              <a:xfrm>
                <a:off x="0" y="1268"/>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6" name="Line 199"/>
              <p:cNvSpPr>
                <a:spLocks noChangeShapeType="1"/>
              </p:cNvSpPr>
              <p:nvPr userDrawn="1"/>
            </p:nvSpPr>
            <p:spPr bwMode="auto">
              <a:xfrm>
                <a:off x="0" y="860"/>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7" name="Line 200"/>
              <p:cNvSpPr>
                <a:spLocks noChangeShapeType="1"/>
              </p:cNvSpPr>
              <p:nvPr userDrawn="1"/>
            </p:nvSpPr>
            <p:spPr bwMode="auto">
              <a:xfrm>
                <a:off x="0" y="896"/>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8" name="Line 201"/>
              <p:cNvSpPr>
                <a:spLocks noChangeShapeType="1"/>
              </p:cNvSpPr>
              <p:nvPr userDrawn="1"/>
            </p:nvSpPr>
            <p:spPr bwMode="auto">
              <a:xfrm>
                <a:off x="0" y="92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19" name="Line 202"/>
              <p:cNvSpPr>
                <a:spLocks noChangeShapeType="1"/>
              </p:cNvSpPr>
              <p:nvPr userDrawn="1"/>
            </p:nvSpPr>
            <p:spPr bwMode="auto">
              <a:xfrm>
                <a:off x="0" y="770"/>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0" name="Line 203"/>
              <p:cNvSpPr>
                <a:spLocks noChangeShapeType="1"/>
              </p:cNvSpPr>
              <p:nvPr userDrawn="1"/>
            </p:nvSpPr>
            <p:spPr bwMode="auto">
              <a:xfrm>
                <a:off x="0" y="815"/>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1" name="Line 204"/>
              <p:cNvSpPr>
                <a:spLocks noChangeShapeType="1"/>
              </p:cNvSpPr>
              <p:nvPr userDrawn="1"/>
            </p:nvSpPr>
            <p:spPr bwMode="auto">
              <a:xfrm>
                <a:off x="0" y="718"/>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2" name="Line 205"/>
              <p:cNvSpPr>
                <a:spLocks noChangeShapeType="1"/>
              </p:cNvSpPr>
              <p:nvPr userDrawn="1"/>
            </p:nvSpPr>
            <p:spPr bwMode="auto">
              <a:xfrm>
                <a:off x="0" y="646"/>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3" name="Line 206"/>
              <p:cNvSpPr>
                <a:spLocks noChangeShapeType="1"/>
              </p:cNvSpPr>
              <p:nvPr userDrawn="1"/>
            </p:nvSpPr>
            <p:spPr bwMode="auto">
              <a:xfrm>
                <a:off x="0" y="522"/>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4" name="Line 207"/>
              <p:cNvSpPr>
                <a:spLocks noChangeShapeType="1"/>
              </p:cNvSpPr>
              <p:nvPr userDrawn="1"/>
            </p:nvSpPr>
            <p:spPr bwMode="auto">
              <a:xfrm>
                <a:off x="0" y="558"/>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5" name="Line 208"/>
              <p:cNvSpPr>
                <a:spLocks noChangeShapeType="1"/>
              </p:cNvSpPr>
              <p:nvPr userDrawn="1"/>
            </p:nvSpPr>
            <p:spPr bwMode="auto">
              <a:xfrm>
                <a:off x="0" y="591"/>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6" name="Line 209"/>
              <p:cNvSpPr>
                <a:spLocks noChangeShapeType="1"/>
              </p:cNvSpPr>
              <p:nvPr userDrawn="1"/>
            </p:nvSpPr>
            <p:spPr bwMode="auto">
              <a:xfrm>
                <a:off x="0" y="432"/>
                <a:ext cx="5760" cy="0"/>
              </a:xfrm>
              <a:prstGeom prst="line">
                <a:avLst/>
              </a:prstGeom>
              <a:noFill/>
              <a:ln w="2857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7" name="Line 210"/>
              <p:cNvSpPr>
                <a:spLocks noChangeShapeType="1"/>
              </p:cNvSpPr>
              <p:nvPr userDrawn="1"/>
            </p:nvSpPr>
            <p:spPr bwMode="auto">
              <a:xfrm>
                <a:off x="0" y="384"/>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8" name="Line 211"/>
              <p:cNvSpPr>
                <a:spLocks noChangeShapeType="1"/>
              </p:cNvSpPr>
              <p:nvPr userDrawn="1"/>
            </p:nvSpPr>
            <p:spPr bwMode="auto">
              <a:xfrm>
                <a:off x="0" y="477"/>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29" name="Line 212"/>
              <p:cNvSpPr>
                <a:spLocks noChangeShapeType="1"/>
              </p:cNvSpPr>
              <p:nvPr userDrawn="1"/>
            </p:nvSpPr>
            <p:spPr bwMode="auto">
              <a:xfrm>
                <a:off x="0" y="339"/>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0" name="Line 213"/>
              <p:cNvSpPr>
                <a:spLocks noChangeShapeType="1"/>
              </p:cNvSpPr>
              <p:nvPr userDrawn="1"/>
            </p:nvSpPr>
            <p:spPr bwMode="auto">
              <a:xfrm>
                <a:off x="0" y="318"/>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1" name="Line 214"/>
              <p:cNvSpPr>
                <a:spLocks noChangeShapeType="1"/>
              </p:cNvSpPr>
              <p:nvPr userDrawn="1"/>
            </p:nvSpPr>
            <p:spPr bwMode="auto">
              <a:xfrm>
                <a:off x="0" y="258"/>
                <a:ext cx="5760" cy="0"/>
              </a:xfrm>
              <a:prstGeom prst="line">
                <a:avLst/>
              </a:prstGeom>
              <a:noFill/>
              <a:ln w="1905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2" name="Line 215"/>
              <p:cNvSpPr>
                <a:spLocks noChangeShapeType="1"/>
              </p:cNvSpPr>
              <p:nvPr userDrawn="1"/>
            </p:nvSpPr>
            <p:spPr bwMode="auto">
              <a:xfrm>
                <a:off x="0" y="70"/>
                <a:ext cx="5760" cy="0"/>
              </a:xfrm>
              <a:prstGeom prst="line">
                <a:avLst/>
              </a:prstGeom>
              <a:noFill/>
              <a:ln w="9525">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3" name="Line 216"/>
              <p:cNvSpPr>
                <a:spLocks noChangeShapeType="1"/>
              </p:cNvSpPr>
              <p:nvPr userDrawn="1"/>
            </p:nvSpPr>
            <p:spPr bwMode="auto">
              <a:xfrm>
                <a:off x="0" y="43"/>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4" name="Line 217"/>
              <p:cNvSpPr>
                <a:spLocks noChangeShapeType="1"/>
              </p:cNvSpPr>
              <p:nvPr userDrawn="1"/>
            </p:nvSpPr>
            <p:spPr bwMode="auto">
              <a:xfrm>
                <a:off x="0" y="91"/>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5" name="Line 218"/>
              <p:cNvSpPr>
                <a:spLocks noChangeShapeType="1"/>
              </p:cNvSpPr>
              <p:nvPr userDrawn="1"/>
            </p:nvSpPr>
            <p:spPr bwMode="auto">
              <a:xfrm>
                <a:off x="0" y="145"/>
                <a:ext cx="5760" cy="0"/>
              </a:xfrm>
              <a:prstGeom prst="line">
                <a:avLst/>
              </a:prstGeom>
              <a:noFill/>
              <a:ln w="127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136" name="Line 219"/>
              <p:cNvSpPr>
                <a:spLocks noChangeShapeType="1"/>
              </p:cNvSpPr>
              <p:nvPr userDrawn="1"/>
            </p:nvSpPr>
            <p:spPr bwMode="auto">
              <a:xfrm>
                <a:off x="0" y="202"/>
                <a:ext cx="5760" cy="0"/>
              </a:xfrm>
              <a:prstGeom prst="line">
                <a:avLst/>
              </a:prstGeom>
              <a:noFill/>
              <a:ln w="38100">
                <a:solidFill>
                  <a:schemeClr val="bg2"/>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grpSp>
        <p:grpSp>
          <p:nvGrpSpPr>
            <p:cNvPr id="1034" name="Group 224"/>
            <p:cNvGrpSpPr>
              <a:grpSpLocks/>
            </p:cNvGrpSpPr>
            <p:nvPr userDrawn="1"/>
          </p:nvGrpSpPr>
          <p:grpSpPr bwMode="auto">
            <a:xfrm>
              <a:off x="400" y="205"/>
              <a:ext cx="5216" cy="1123"/>
              <a:chOff x="400" y="205"/>
              <a:chExt cx="5216" cy="1123"/>
            </a:xfrm>
          </p:grpSpPr>
          <p:sp>
            <p:nvSpPr>
              <p:cNvPr id="1035" name="Rectangle 116"/>
              <p:cNvSpPr>
                <a:spLocks noChangeArrowheads="1"/>
              </p:cNvSpPr>
              <p:nvPr userDrawn="1"/>
            </p:nvSpPr>
            <p:spPr bwMode="auto">
              <a:xfrm>
                <a:off x="557" y="205"/>
                <a:ext cx="313" cy="914"/>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36" name="Rectangle 112"/>
              <p:cNvSpPr>
                <a:spLocks noChangeArrowheads="1"/>
              </p:cNvSpPr>
              <p:nvPr userDrawn="1"/>
            </p:nvSpPr>
            <p:spPr bwMode="auto">
              <a:xfrm>
                <a:off x="400" y="288"/>
                <a:ext cx="3567" cy="49"/>
              </a:xfrm>
              <a:prstGeom prst="rect">
                <a:avLst/>
              </a:prstGeom>
              <a:solidFill>
                <a:schemeClr val="hlink"/>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37" name="Rectangle 117"/>
              <p:cNvSpPr>
                <a:spLocks noChangeArrowheads="1"/>
              </p:cNvSpPr>
              <p:nvPr userDrawn="1"/>
            </p:nvSpPr>
            <p:spPr bwMode="auto">
              <a:xfrm>
                <a:off x="4599" y="1115"/>
                <a:ext cx="929" cy="213"/>
              </a:xfrm>
              <a:prstGeom prst="rect">
                <a:avLst/>
              </a:prstGeom>
              <a:solidFill>
                <a:schemeClr val="accent1"/>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sp>
            <p:nvSpPr>
              <p:cNvPr id="1038" name="Rectangle 113"/>
              <p:cNvSpPr>
                <a:spLocks noChangeArrowheads="1"/>
              </p:cNvSpPr>
              <p:nvPr userDrawn="1"/>
            </p:nvSpPr>
            <p:spPr bwMode="auto">
              <a:xfrm>
                <a:off x="2049" y="1211"/>
                <a:ext cx="3567" cy="49"/>
              </a:xfrm>
              <a:prstGeom prst="rect">
                <a:avLst/>
              </a:prstGeom>
              <a:solidFill>
                <a:schemeClr val="hlink"/>
              </a:solidFill>
              <a:ln>
                <a:noFill/>
              </a:ln>
              <a:effectLst/>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it-IT"/>
              </a:p>
            </p:txBody>
          </p:sp>
        </p:grpSp>
      </p:grpSp>
      <p:sp>
        <p:nvSpPr>
          <p:cNvPr id="1027" name="Rectangle 3"/>
          <p:cNvSpPr>
            <a:spLocks noGrp="1" noChangeArrowheads="1"/>
          </p:cNvSpPr>
          <p:nvPr>
            <p:ph type="body" idx="1"/>
          </p:nvPr>
        </p:nvSpPr>
        <p:spPr bwMode="auto">
          <a:xfrm>
            <a:off x="809625" y="2214563"/>
            <a:ext cx="7958138" cy="3881437"/>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it-IT" smtClean="0"/>
              <a:t>Fare clic per modificare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p>
        </p:txBody>
      </p:sp>
      <p:sp>
        <p:nvSpPr>
          <p:cNvPr id="1028" name="Rectangle 4"/>
          <p:cNvSpPr>
            <a:spLocks noGrp="1" noChangeArrowheads="1"/>
          </p:cNvSpPr>
          <p:nvPr>
            <p:ph type="dt" sz="half" idx="2"/>
          </p:nvPr>
        </p:nvSpPr>
        <p:spPr bwMode="auto">
          <a:xfrm>
            <a:off x="809625" y="6373813"/>
            <a:ext cx="1905000" cy="457200"/>
          </a:xfrm>
          <a:prstGeom prst="rect">
            <a:avLst/>
          </a:prstGeom>
          <a:noFill/>
          <a:ln>
            <a:noFill/>
          </a:ln>
          <a:effectLst/>
          <a:extLst>
            <a:ext uri="{909E8E84-426E-40DD-AFC4-6F175D3DCCD1}">
              <a14:hiddenFill xmlns:a14="http://schemas.microsoft.com/office/drawing/2010/main" xmlns="">
                <a:solidFill>
                  <a:srgbClr val="003366"/>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400">
                <a:solidFill>
                  <a:schemeClr val="folHlink"/>
                </a:solidFill>
              </a:defRPr>
            </a:lvl1pPr>
          </a:lstStyle>
          <a:p>
            <a:pPr>
              <a:defRPr/>
            </a:pPr>
            <a:endParaRPr lang="it-IT"/>
          </a:p>
        </p:txBody>
      </p:sp>
      <p:sp>
        <p:nvSpPr>
          <p:cNvPr id="1029" name="Rectangle 5"/>
          <p:cNvSpPr>
            <a:spLocks noGrp="1" noChangeArrowheads="1"/>
          </p:cNvSpPr>
          <p:nvPr>
            <p:ph type="ftr" sz="quarter" idx="3"/>
          </p:nvPr>
        </p:nvSpPr>
        <p:spPr bwMode="auto">
          <a:xfrm>
            <a:off x="3132138" y="6376988"/>
            <a:ext cx="3086100"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a:defRPr sz="1400">
                <a:solidFill>
                  <a:schemeClr val="folHlink"/>
                </a:solidFill>
              </a:defRPr>
            </a:lvl1pPr>
          </a:lstStyle>
          <a:p>
            <a:pPr>
              <a:defRPr/>
            </a:pPr>
            <a:endParaRPr lang="it-IT"/>
          </a:p>
        </p:txBody>
      </p:sp>
      <p:sp>
        <p:nvSpPr>
          <p:cNvPr id="1030" name="Rectangle 6"/>
          <p:cNvSpPr>
            <a:spLocks noGrp="1" noChangeArrowheads="1"/>
          </p:cNvSpPr>
          <p:nvPr>
            <p:ph type="sldNum" sz="quarter" idx="4"/>
          </p:nvPr>
        </p:nvSpPr>
        <p:spPr bwMode="auto">
          <a:xfrm>
            <a:off x="6589713" y="6376988"/>
            <a:ext cx="2193925" cy="4572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400">
                <a:solidFill>
                  <a:schemeClr val="folHlink"/>
                </a:solidFill>
              </a:defRPr>
            </a:lvl1pPr>
          </a:lstStyle>
          <a:p>
            <a:pPr>
              <a:defRPr/>
            </a:pPr>
            <a:r>
              <a:rPr lang="it-IT"/>
              <a:t>Pag. </a:t>
            </a:r>
            <a:fld id="{10DCC5B1-ED83-4D75-AE91-72DB88D3DC83}" type="slidenum">
              <a:rPr lang="it-IT"/>
              <a:pPr>
                <a:defRPr/>
              </a:pPr>
              <a:t>‹N›</a:t>
            </a:fld>
            <a:endParaRPr lang="it-IT"/>
          </a:p>
        </p:txBody>
      </p:sp>
      <p:sp>
        <p:nvSpPr>
          <p:cNvPr id="1031" name="Rectangle 2"/>
          <p:cNvSpPr>
            <a:spLocks noGrp="1" noChangeArrowheads="1"/>
          </p:cNvSpPr>
          <p:nvPr>
            <p:ph type="title"/>
          </p:nvPr>
        </p:nvSpPr>
        <p:spPr bwMode="auto">
          <a:xfrm>
            <a:off x="1371600" y="609600"/>
            <a:ext cx="7378700" cy="1143000"/>
          </a:xfrm>
          <a:prstGeom prst="rect">
            <a:avLst/>
          </a:prstGeom>
          <a:noFill/>
          <a:ln>
            <a:noFill/>
          </a:ln>
          <a:effectLst/>
          <a:extLst>
            <a:ext uri="{909E8E84-426E-40DD-AFC4-6F175D3DCCD1}">
              <a14:hiddenFill xmlns:a14="http://schemas.microsoft.com/office/drawing/2010/main" xmlns="">
                <a:solidFill>
                  <a:srgbClr val="003366"/>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it-IT" smtClean="0"/>
              <a:t>Fare clic per modificare lo stile del titolo dello schema</a:t>
            </a:r>
          </a:p>
        </p:txBody>
      </p:sp>
      <p:sp>
        <p:nvSpPr>
          <p:cNvPr id="1032" name="Text Box 226"/>
          <p:cNvSpPr txBox="1">
            <a:spLocks noChangeArrowheads="1"/>
          </p:cNvSpPr>
          <p:nvPr userDrawn="1"/>
        </p:nvSpPr>
        <p:spPr bwMode="auto">
          <a:xfrm>
            <a:off x="1752600" y="152400"/>
            <a:ext cx="6396038" cy="304800"/>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Times New Roman" pitchFamily="18" charset="0"/>
              </a:defRPr>
            </a:lvl1pPr>
            <a:lvl2pPr marL="742950" indent="-285750" eaLnBrk="0" hangingPunct="0">
              <a:defRPr sz="2400">
                <a:solidFill>
                  <a:schemeClr val="tx1"/>
                </a:solidFill>
                <a:latin typeface="Times New Roman" pitchFamily="18" charset="0"/>
              </a:defRPr>
            </a:lvl2pPr>
            <a:lvl3pPr marL="1143000" indent="-228600" eaLnBrk="0" hangingPunct="0">
              <a:defRPr sz="2400">
                <a:solidFill>
                  <a:schemeClr val="tx1"/>
                </a:solidFill>
                <a:latin typeface="Times New Roman" pitchFamily="18" charset="0"/>
              </a:defRPr>
            </a:lvl3pPr>
            <a:lvl4pPr marL="1600200" indent="-228600" eaLnBrk="0" hangingPunct="0">
              <a:defRPr sz="2400">
                <a:solidFill>
                  <a:schemeClr val="tx1"/>
                </a:solidFill>
                <a:latin typeface="Times New Roman" pitchFamily="18" charset="0"/>
              </a:defRPr>
            </a:lvl4pPr>
            <a:lvl5pPr marL="2057400" indent="-228600" eaLnBrk="0" hangingPunct="0">
              <a:defRPr sz="2400">
                <a:solidFill>
                  <a:schemeClr val="tx1"/>
                </a:solidFill>
                <a:latin typeface="Times New Roman" pitchFamily="18" charset="0"/>
              </a:defRPr>
            </a:lvl5pPr>
            <a:lvl6pPr marL="2514600" indent="-228600" eaLnBrk="0" fontAlgn="base" hangingPunct="0">
              <a:spcBef>
                <a:spcPct val="0"/>
              </a:spcBef>
              <a:spcAft>
                <a:spcPct val="0"/>
              </a:spcAft>
              <a:defRPr sz="2400">
                <a:solidFill>
                  <a:schemeClr val="tx1"/>
                </a:solidFill>
                <a:latin typeface="Times New Roman" pitchFamily="18" charset="0"/>
              </a:defRPr>
            </a:lvl6pPr>
            <a:lvl7pPr marL="2971800" indent="-228600" eaLnBrk="0" fontAlgn="base" hangingPunct="0">
              <a:spcBef>
                <a:spcPct val="0"/>
              </a:spcBef>
              <a:spcAft>
                <a:spcPct val="0"/>
              </a:spcAft>
              <a:defRPr sz="2400">
                <a:solidFill>
                  <a:schemeClr val="tx1"/>
                </a:solidFill>
                <a:latin typeface="Times New Roman" pitchFamily="18" charset="0"/>
              </a:defRPr>
            </a:lvl7pPr>
            <a:lvl8pPr marL="3429000" indent="-228600" eaLnBrk="0" fontAlgn="base" hangingPunct="0">
              <a:spcBef>
                <a:spcPct val="0"/>
              </a:spcBef>
              <a:spcAft>
                <a:spcPct val="0"/>
              </a:spcAft>
              <a:defRPr sz="2400">
                <a:solidFill>
                  <a:schemeClr val="tx1"/>
                </a:solidFill>
                <a:latin typeface="Times New Roman" pitchFamily="18" charset="0"/>
              </a:defRPr>
            </a:lvl8pPr>
            <a:lvl9pPr marL="3886200" indent="-228600" eaLnBrk="0" fontAlgn="base" hangingPunct="0">
              <a:spcBef>
                <a:spcPct val="0"/>
              </a:spcBef>
              <a:spcAft>
                <a:spcPct val="0"/>
              </a:spcAft>
              <a:defRPr sz="2400">
                <a:solidFill>
                  <a:schemeClr val="tx1"/>
                </a:solidFill>
                <a:latin typeface="Times New Roman" pitchFamily="18" charset="0"/>
              </a:defRPr>
            </a:lvl9pPr>
          </a:lstStyle>
          <a:p>
            <a:pPr algn="ctr" eaLnBrk="1" hangingPunct="1">
              <a:defRPr/>
            </a:pPr>
            <a:r>
              <a:rPr lang="it-IT" sz="1400" smtClean="0"/>
              <a:t>Dott. Salvatore Villani – La traslazione dell’imposta</a:t>
            </a:r>
          </a:p>
        </p:txBody>
      </p:sp>
    </p:spTree>
  </p:cSld>
  <p:clrMap bg1="lt1" tx1="dk1" bg2="lt2" tx2="dk2" accent1="accent1" accent2="accent2" accent3="accent3" accent4="accent4" accent5="accent5" accent6="accent6" hlink="hlink" folHlink="folHlink"/>
  <p:sldLayoutIdLst>
    <p:sldLayoutId id="2147483683" r:id="rId1"/>
    <p:sldLayoutId id="2147483674" r:id="rId2"/>
    <p:sldLayoutId id="2147483675" r:id="rId3"/>
    <p:sldLayoutId id="2147483676" r:id="rId4"/>
    <p:sldLayoutId id="2147483677" r:id="rId5"/>
    <p:sldLayoutId id="2147483684" r:id="rId6"/>
    <p:sldLayoutId id="2147483678" r:id="rId7"/>
    <p:sldLayoutId id="2147483679" r:id="rId8"/>
    <p:sldLayoutId id="2147483680" r:id="rId9"/>
    <p:sldLayoutId id="2147483681" r:id="rId10"/>
    <p:sldLayoutId id="2147483682" r:id="rId11"/>
  </p:sldLayoutIdLst>
  <p:hf hdr="0" ftr="0" dt="0"/>
  <p:txStyles>
    <p:titleStyle>
      <a:lvl1pPr algn="ctr" rtl="0" eaLnBrk="0" fontAlgn="base" hangingPunct="0">
        <a:lnSpc>
          <a:spcPct val="85000"/>
        </a:lnSpc>
        <a:spcBef>
          <a:spcPct val="0"/>
        </a:spcBef>
        <a:spcAft>
          <a:spcPct val="0"/>
        </a:spcAft>
        <a:defRPr sz="4400">
          <a:solidFill>
            <a:schemeClr val="tx2"/>
          </a:solidFill>
          <a:latin typeface="+mj-lt"/>
          <a:ea typeface="+mj-ea"/>
          <a:cs typeface="+mj-cs"/>
        </a:defRPr>
      </a:lvl1pPr>
      <a:lvl2pPr algn="ctr" rtl="0" eaLnBrk="0" fontAlgn="base" hangingPunct="0">
        <a:lnSpc>
          <a:spcPct val="85000"/>
        </a:lnSpc>
        <a:spcBef>
          <a:spcPct val="0"/>
        </a:spcBef>
        <a:spcAft>
          <a:spcPct val="0"/>
        </a:spcAft>
        <a:defRPr sz="4400">
          <a:solidFill>
            <a:schemeClr val="tx2"/>
          </a:solidFill>
          <a:latin typeface="Times New Roman" pitchFamily="18" charset="0"/>
        </a:defRPr>
      </a:lvl2pPr>
      <a:lvl3pPr algn="ctr" rtl="0" eaLnBrk="0" fontAlgn="base" hangingPunct="0">
        <a:lnSpc>
          <a:spcPct val="85000"/>
        </a:lnSpc>
        <a:spcBef>
          <a:spcPct val="0"/>
        </a:spcBef>
        <a:spcAft>
          <a:spcPct val="0"/>
        </a:spcAft>
        <a:defRPr sz="4400">
          <a:solidFill>
            <a:schemeClr val="tx2"/>
          </a:solidFill>
          <a:latin typeface="Times New Roman" pitchFamily="18" charset="0"/>
        </a:defRPr>
      </a:lvl3pPr>
      <a:lvl4pPr algn="ctr" rtl="0" eaLnBrk="0" fontAlgn="base" hangingPunct="0">
        <a:lnSpc>
          <a:spcPct val="85000"/>
        </a:lnSpc>
        <a:spcBef>
          <a:spcPct val="0"/>
        </a:spcBef>
        <a:spcAft>
          <a:spcPct val="0"/>
        </a:spcAft>
        <a:defRPr sz="4400">
          <a:solidFill>
            <a:schemeClr val="tx2"/>
          </a:solidFill>
          <a:latin typeface="Times New Roman" pitchFamily="18" charset="0"/>
        </a:defRPr>
      </a:lvl4pPr>
      <a:lvl5pPr algn="ctr" rtl="0" eaLnBrk="0" fontAlgn="base" hangingPunct="0">
        <a:lnSpc>
          <a:spcPct val="85000"/>
        </a:lnSpc>
        <a:spcBef>
          <a:spcPct val="0"/>
        </a:spcBef>
        <a:spcAft>
          <a:spcPct val="0"/>
        </a:spcAft>
        <a:defRPr sz="4400">
          <a:solidFill>
            <a:schemeClr val="tx2"/>
          </a:solidFill>
          <a:latin typeface="Times New Roman" pitchFamily="18" charset="0"/>
        </a:defRPr>
      </a:lvl5pPr>
      <a:lvl6pPr marL="457200" algn="ctr" rtl="0" fontAlgn="base">
        <a:lnSpc>
          <a:spcPct val="85000"/>
        </a:lnSpc>
        <a:spcBef>
          <a:spcPct val="0"/>
        </a:spcBef>
        <a:spcAft>
          <a:spcPct val="0"/>
        </a:spcAft>
        <a:defRPr sz="4400">
          <a:solidFill>
            <a:schemeClr val="tx2"/>
          </a:solidFill>
          <a:latin typeface="Times New Roman" pitchFamily="18" charset="0"/>
        </a:defRPr>
      </a:lvl6pPr>
      <a:lvl7pPr marL="914400" algn="ctr" rtl="0" fontAlgn="base">
        <a:lnSpc>
          <a:spcPct val="85000"/>
        </a:lnSpc>
        <a:spcBef>
          <a:spcPct val="0"/>
        </a:spcBef>
        <a:spcAft>
          <a:spcPct val="0"/>
        </a:spcAft>
        <a:defRPr sz="4400">
          <a:solidFill>
            <a:schemeClr val="tx2"/>
          </a:solidFill>
          <a:latin typeface="Times New Roman" pitchFamily="18" charset="0"/>
        </a:defRPr>
      </a:lvl7pPr>
      <a:lvl8pPr marL="1371600" algn="ctr" rtl="0" fontAlgn="base">
        <a:lnSpc>
          <a:spcPct val="85000"/>
        </a:lnSpc>
        <a:spcBef>
          <a:spcPct val="0"/>
        </a:spcBef>
        <a:spcAft>
          <a:spcPct val="0"/>
        </a:spcAft>
        <a:defRPr sz="4400">
          <a:solidFill>
            <a:schemeClr val="tx2"/>
          </a:solidFill>
          <a:latin typeface="Times New Roman" pitchFamily="18" charset="0"/>
        </a:defRPr>
      </a:lvl8pPr>
      <a:lvl9pPr marL="1828800" algn="ctr" rtl="0" fontAlgn="base">
        <a:lnSpc>
          <a:spcPct val="85000"/>
        </a:lnSpc>
        <a:spcBef>
          <a:spcPct val="0"/>
        </a:spcBef>
        <a:spcAft>
          <a:spcPct val="0"/>
        </a:spcAft>
        <a:defRPr sz="4400">
          <a:solidFill>
            <a:schemeClr val="tx2"/>
          </a:solidFill>
          <a:latin typeface="Times New Roman" pitchFamily="18" charset="0"/>
        </a:defRPr>
      </a:lvl9pPr>
    </p:titleStyle>
    <p:bodyStyle>
      <a:lvl1pPr marL="342900" indent="-342900" algn="l" rtl="0" eaLnBrk="0" fontAlgn="base" hangingPunct="0">
        <a:spcBef>
          <a:spcPct val="20000"/>
        </a:spcBef>
        <a:spcAft>
          <a:spcPct val="0"/>
        </a:spcAft>
        <a:buClr>
          <a:schemeClr val="accent2"/>
        </a:buClr>
        <a:buFont typeface="Wingdings" pitchFamily="2" charset="2"/>
        <a:buChar char="w"/>
        <a:defRPr sz="3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2"/>
        </a:buClr>
        <a:buSzPct val="55000"/>
        <a:buFont typeface="Wingdings" pitchFamily="2" charset="2"/>
        <a:buChar char="n"/>
        <a:defRPr sz="2800">
          <a:solidFill>
            <a:schemeClr val="tx1"/>
          </a:solidFill>
          <a:latin typeface="+mn-lt"/>
        </a:defRPr>
      </a:lvl2pPr>
      <a:lvl3pPr marL="1085850" indent="-228600" algn="l" rtl="0" eaLnBrk="0" fontAlgn="base" hangingPunct="0">
        <a:spcBef>
          <a:spcPct val="20000"/>
        </a:spcBef>
        <a:spcAft>
          <a:spcPct val="0"/>
        </a:spcAft>
        <a:buClr>
          <a:schemeClr val="accent2"/>
        </a:buClr>
        <a:buSzPct val="65000"/>
        <a:buFont typeface="Wingdings" pitchFamily="2" charset="2"/>
        <a:buChar char="l"/>
        <a:defRPr sz="2400">
          <a:solidFill>
            <a:schemeClr val="tx1"/>
          </a:solidFill>
          <a:latin typeface="+mn-lt"/>
        </a:defRPr>
      </a:lvl3pPr>
      <a:lvl4pPr marL="1428750" indent="-228600" algn="l" rtl="0" eaLnBrk="0" fontAlgn="base" hangingPunct="0">
        <a:spcBef>
          <a:spcPct val="20000"/>
        </a:spcBef>
        <a:spcAft>
          <a:spcPct val="0"/>
        </a:spcAft>
        <a:buClr>
          <a:schemeClr val="accent2"/>
        </a:buClr>
        <a:buSzPct val="85000"/>
        <a:buFont typeface="Wingdings" pitchFamily="2" charset="2"/>
        <a:buChar char="w"/>
        <a:defRPr sz="2000">
          <a:solidFill>
            <a:schemeClr val="tx1"/>
          </a:solidFill>
          <a:latin typeface="+mn-lt"/>
        </a:defRPr>
      </a:lvl4pPr>
      <a:lvl5pPr marL="1771650" indent="-228600" algn="l" rtl="0" eaLnBrk="0" fontAlgn="base" hangingPunct="0">
        <a:spcBef>
          <a:spcPct val="20000"/>
        </a:spcBef>
        <a:spcAft>
          <a:spcPct val="0"/>
        </a:spcAft>
        <a:buClr>
          <a:schemeClr val="accent2"/>
        </a:buClr>
        <a:buSzPct val="80000"/>
        <a:buFont typeface="Wingdings" pitchFamily="2" charset="2"/>
        <a:buChar char="§"/>
        <a:defRPr>
          <a:solidFill>
            <a:schemeClr val="tx1"/>
          </a:solidFill>
          <a:latin typeface="+mn-lt"/>
        </a:defRPr>
      </a:lvl5pPr>
      <a:lvl6pPr marL="2228850" indent="-228600" algn="l" rtl="0" fontAlgn="base">
        <a:spcBef>
          <a:spcPct val="20000"/>
        </a:spcBef>
        <a:spcAft>
          <a:spcPct val="0"/>
        </a:spcAft>
        <a:buClr>
          <a:schemeClr val="accent2"/>
        </a:buClr>
        <a:buSzPct val="80000"/>
        <a:buFont typeface="Wingdings" pitchFamily="2" charset="2"/>
        <a:buChar char="§"/>
        <a:defRPr>
          <a:solidFill>
            <a:schemeClr val="tx1"/>
          </a:solidFill>
          <a:latin typeface="+mn-lt"/>
        </a:defRPr>
      </a:lvl6pPr>
      <a:lvl7pPr marL="2686050" indent="-228600" algn="l" rtl="0" fontAlgn="base">
        <a:spcBef>
          <a:spcPct val="20000"/>
        </a:spcBef>
        <a:spcAft>
          <a:spcPct val="0"/>
        </a:spcAft>
        <a:buClr>
          <a:schemeClr val="accent2"/>
        </a:buClr>
        <a:buSzPct val="80000"/>
        <a:buFont typeface="Wingdings" pitchFamily="2" charset="2"/>
        <a:buChar char="§"/>
        <a:defRPr>
          <a:solidFill>
            <a:schemeClr val="tx1"/>
          </a:solidFill>
          <a:latin typeface="+mn-lt"/>
        </a:defRPr>
      </a:lvl7pPr>
      <a:lvl8pPr marL="3143250" indent="-228600" algn="l" rtl="0" fontAlgn="base">
        <a:spcBef>
          <a:spcPct val="20000"/>
        </a:spcBef>
        <a:spcAft>
          <a:spcPct val="0"/>
        </a:spcAft>
        <a:buClr>
          <a:schemeClr val="accent2"/>
        </a:buClr>
        <a:buSzPct val="80000"/>
        <a:buFont typeface="Wingdings" pitchFamily="2" charset="2"/>
        <a:buChar char="§"/>
        <a:defRPr>
          <a:solidFill>
            <a:schemeClr val="tx1"/>
          </a:solidFill>
          <a:latin typeface="+mn-lt"/>
        </a:defRPr>
      </a:lvl8pPr>
      <a:lvl9pPr marL="3600450" indent="-228600" algn="l" rtl="0" fontAlgn="base">
        <a:spcBef>
          <a:spcPct val="20000"/>
        </a:spcBef>
        <a:spcAft>
          <a:spcPct val="0"/>
        </a:spcAft>
        <a:buClr>
          <a:schemeClr val="accent2"/>
        </a:buClr>
        <a:buSzPct val="80000"/>
        <a:buFont typeface="Wingdings" pitchFamily="2" charset="2"/>
        <a:buChar char="§"/>
        <a:defRPr>
          <a:solidFill>
            <a:schemeClr val="tx1"/>
          </a:solidFill>
          <a:latin typeface="+mn-lt"/>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2800" b="1" dirty="0">
                <a:solidFill>
                  <a:srgbClr val="003366"/>
                </a:solidFill>
                <a:latin typeface="Calibri" pitchFamily="34" charset="0"/>
                <a:cs typeface="Calibri" pitchFamily="34" charset="0"/>
              </a:rPr>
              <a:t>Definizioni di ECONOMIA POLITICA CLASSICA:</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a:t>
            </a:fld>
            <a:endParaRPr lang="it-IT" dirty="0"/>
          </a:p>
        </p:txBody>
      </p:sp>
      <p:sp>
        <p:nvSpPr>
          <p:cNvPr id="5" name="CasellaDiTesto 4"/>
          <p:cNvSpPr txBox="1"/>
          <p:nvPr/>
        </p:nvSpPr>
        <p:spPr>
          <a:xfrm>
            <a:off x="1259632" y="2492896"/>
            <a:ext cx="7344816" cy="3631763"/>
          </a:xfrm>
          <a:prstGeom prst="rect">
            <a:avLst/>
          </a:prstGeom>
          <a:noFill/>
        </p:spPr>
        <p:txBody>
          <a:bodyPr wrap="square" rtlCol="0">
            <a:spAutoFit/>
          </a:bodyPr>
          <a:lstStyle/>
          <a:p>
            <a:pPr marL="355600" indent="-355600">
              <a:spcAft>
                <a:spcPts val="600"/>
              </a:spcAft>
              <a:buFont typeface="+mj-lt"/>
              <a:buAutoNum type="alphaLcParenR"/>
            </a:pPr>
            <a:r>
              <a:rPr lang="it-IT" sz="2000" dirty="0">
                <a:latin typeface="Calibri" pitchFamily="34" charset="0"/>
                <a:cs typeface="Calibri" pitchFamily="34" charset="0"/>
              </a:rPr>
              <a:t>Definizione di </a:t>
            </a:r>
            <a:r>
              <a:rPr lang="it-IT" sz="2000" b="1" dirty="0" smtClean="0">
                <a:latin typeface="Calibri" pitchFamily="34" charset="0"/>
                <a:cs typeface="Calibri" pitchFamily="34" charset="0"/>
              </a:rPr>
              <a:t>DENIS PATRICK O’BRIEN </a:t>
            </a:r>
            <a:r>
              <a:rPr lang="it-IT" sz="2000" dirty="0" smtClean="0">
                <a:latin typeface="Calibri" pitchFamily="34" charset="0"/>
                <a:cs typeface="Calibri" pitchFamily="34" charset="0"/>
              </a:rPr>
              <a:t>(</a:t>
            </a:r>
            <a:r>
              <a:rPr lang="it-IT" sz="2000" i="1" dirty="0" smtClean="0">
                <a:latin typeface="Calibri" pitchFamily="34" charset="0"/>
                <a:cs typeface="Calibri" pitchFamily="34" charset="0"/>
              </a:rPr>
              <a:t>The </a:t>
            </a:r>
            <a:r>
              <a:rPr lang="it-IT" sz="2000" i="1" dirty="0" err="1" smtClean="0">
                <a:latin typeface="Calibri" pitchFamily="34" charset="0"/>
                <a:cs typeface="Calibri" pitchFamily="34" charset="0"/>
              </a:rPr>
              <a:t>Classical</a:t>
            </a:r>
            <a:r>
              <a:rPr lang="it-IT" sz="2000" i="1" dirty="0" smtClean="0">
                <a:latin typeface="Calibri" pitchFamily="34" charset="0"/>
                <a:cs typeface="Calibri" pitchFamily="34" charset="0"/>
              </a:rPr>
              <a:t> </a:t>
            </a:r>
            <a:r>
              <a:rPr lang="it-IT" sz="2000" i="1" dirty="0" err="1" smtClean="0">
                <a:latin typeface="Calibri" pitchFamily="34" charset="0"/>
                <a:cs typeface="Calibri" pitchFamily="34" charset="0"/>
              </a:rPr>
              <a:t>Economists</a:t>
            </a:r>
            <a:r>
              <a:rPr lang="it-IT" sz="2000" dirty="0" smtClean="0">
                <a:latin typeface="Calibri" pitchFamily="34" charset="0"/>
                <a:cs typeface="Calibri" pitchFamily="34" charset="0"/>
              </a:rPr>
              <a:t>, Oxford </a:t>
            </a:r>
            <a:r>
              <a:rPr lang="it-IT" sz="2000" dirty="0" err="1" smtClean="0">
                <a:latin typeface="Calibri" pitchFamily="34" charset="0"/>
                <a:cs typeface="Calibri" pitchFamily="34" charset="0"/>
              </a:rPr>
              <a:t>University</a:t>
            </a:r>
            <a:r>
              <a:rPr lang="it-IT" sz="2000" dirty="0" smtClean="0">
                <a:latin typeface="Calibri" pitchFamily="34" charset="0"/>
                <a:cs typeface="Calibri" pitchFamily="34" charset="0"/>
              </a:rPr>
              <a:t> Press</a:t>
            </a:r>
            <a:r>
              <a:rPr lang="it-IT" sz="2000" dirty="0">
                <a:latin typeface="Calibri" pitchFamily="34" charset="0"/>
                <a:cs typeface="Calibri" pitchFamily="34" charset="0"/>
              </a:rPr>
              <a:t>, New York, 1975</a:t>
            </a:r>
            <a:r>
              <a:rPr lang="it-IT" sz="2000" dirty="0" smtClean="0">
                <a:latin typeface="Calibri" pitchFamily="34" charset="0"/>
                <a:cs typeface="Calibri" pitchFamily="34" charset="0"/>
              </a:rPr>
              <a:t>; </a:t>
            </a:r>
            <a:r>
              <a:rPr lang="it-IT" sz="2000" dirty="0" err="1" smtClean="0">
                <a:latin typeface="Calibri" pitchFamily="34" charset="0"/>
                <a:cs typeface="Calibri" pitchFamily="34" charset="0"/>
              </a:rPr>
              <a:t>trad</a:t>
            </a:r>
            <a:r>
              <a:rPr lang="it-IT" sz="2000" dirty="0" smtClean="0">
                <a:latin typeface="Calibri" pitchFamily="34" charset="0"/>
                <a:cs typeface="Calibri" pitchFamily="34" charset="0"/>
              </a:rPr>
              <a:t>. </a:t>
            </a:r>
            <a:r>
              <a:rPr lang="it-IT" sz="2000" dirty="0" err="1" smtClean="0">
                <a:latin typeface="Calibri" pitchFamily="34" charset="0"/>
                <a:cs typeface="Calibri" pitchFamily="34" charset="0"/>
              </a:rPr>
              <a:t>it</a:t>
            </a:r>
            <a:r>
              <a:rPr lang="it-IT" sz="2000" dirty="0" smtClean="0">
                <a:latin typeface="Calibri" pitchFamily="34" charset="0"/>
                <a:cs typeface="Calibri" pitchFamily="34" charset="0"/>
              </a:rPr>
              <a:t>. </a:t>
            </a:r>
            <a:r>
              <a:rPr lang="it-IT" sz="2000" i="1" dirty="0" smtClean="0">
                <a:latin typeface="Calibri" pitchFamily="34" charset="0"/>
                <a:cs typeface="Calibri" pitchFamily="34" charset="0"/>
              </a:rPr>
              <a:t>Gli economisti classici</a:t>
            </a:r>
            <a:r>
              <a:rPr lang="it-IT" sz="2000" dirty="0">
                <a:latin typeface="Calibri" pitchFamily="34" charset="0"/>
                <a:cs typeface="Calibri" pitchFamily="34" charset="0"/>
              </a:rPr>
              <a:t>, Il Mulino, Bologna, 1984</a:t>
            </a:r>
            <a:r>
              <a:rPr lang="it-IT" sz="2000" dirty="0" smtClean="0">
                <a:latin typeface="Calibri" pitchFamily="34" charset="0"/>
                <a:cs typeface="Calibri" pitchFamily="34" charset="0"/>
              </a:rPr>
              <a:t>).</a:t>
            </a:r>
          </a:p>
          <a:p>
            <a:pPr marL="355600" indent="-355600">
              <a:spcAft>
                <a:spcPts val="600"/>
              </a:spcAft>
              <a:buFont typeface="+mj-lt"/>
              <a:buAutoNum type="alphaLcParenR"/>
            </a:pPr>
            <a:r>
              <a:rPr lang="it-IT" sz="2000" dirty="0">
                <a:solidFill>
                  <a:srgbClr val="003366"/>
                </a:solidFill>
                <a:latin typeface="Calibri" pitchFamily="34" charset="0"/>
                <a:cs typeface="Calibri" pitchFamily="34" charset="0"/>
              </a:rPr>
              <a:t>Definizione di </a:t>
            </a:r>
            <a:r>
              <a:rPr lang="it-IT" sz="2000" b="1" dirty="0" smtClean="0">
                <a:solidFill>
                  <a:srgbClr val="003366"/>
                </a:solidFill>
                <a:latin typeface="Calibri" pitchFamily="34" charset="0"/>
                <a:cs typeface="Calibri" pitchFamily="34" charset="0"/>
              </a:rPr>
              <a:t>JOSEPH ALOIS SCHUMPETER </a:t>
            </a:r>
            <a:r>
              <a:rPr lang="it-IT" sz="2000" dirty="0" smtClean="0">
                <a:solidFill>
                  <a:srgbClr val="003366"/>
                </a:solidFill>
                <a:latin typeface="Calibri" pitchFamily="34" charset="0"/>
                <a:cs typeface="Calibri" pitchFamily="34" charset="0"/>
              </a:rPr>
              <a:t>(</a:t>
            </a:r>
            <a:r>
              <a:rPr lang="en-US" sz="2000" i="1" dirty="0">
                <a:solidFill>
                  <a:srgbClr val="003366"/>
                </a:solidFill>
                <a:latin typeface="Calibri" pitchFamily="34" charset="0"/>
                <a:cs typeface="Calibri" pitchFamily="34" charset="0"/>
              </a:rPr>
              <a:t>History of Economic Analysis</a:t>
            </a:r>
            <a:r>
              <a:rPr lang="en-US" sz="2000" dirty="0">
                <a:solidFill>
                  <a:srgbClr val="003366"/>
                </a:solidFill>
                <a:latin typeface="Calibri" pitchFamily="34" charset="0"/>
                <a:cs typeface="Calibri" pitchFamily="34" charset="0"/>
              </a:rPr>
              <a:t>, Oxford University Press, New York, </a:t>
            </a:r>
            <a:r>
              <a:rPr lang="en-US" sz="2000" dirty="0" smtClean="0">
                <a:solidFill>
                  <a:srgbClr val="003366"/>
                </a:solidFill>
                <a:latin typeface="Calibri" pitchFamily="34" charset="0"/>
                <a:cs typeface="Calibri" pitchFamily="34" charset="0"/>
              </a:rPr>
              <a:t>1954</a:t>
            </a:r>
            <a:r>
              <a:rPr lang="it-IT" sz="2000" dirty="0" smtClean="0">
                <a:solidFill>
                  <a:srgbClr val="003366"/>
                </a:solidFill>
                <a:latin typeface="Calibri" pitchFamily="34" charset="0"/>
                <a:cs typeface="Calibri" pitchFamily="34" charset="0"/>
              </a:rPr>
              <a:t>; </a:t>
            </a:r>
            <a:r>
              <a:rPr lang="it-IT" sz="2000" dirty="0" err="1">
                <a:solidFill>
                  <a:srgbClr val="003366"/>
                </a:solidFill>
                <a:latin typeface="Calibri" pitchFamily="34" charset="0"/>
                <a:cs typeface="Calibri" pitchFamily="34" charset="0"/>
              </a:rPr>
              <a:t>trad</a:t>
            </a:r>
            <a:r>
              <a:rPr lang="it-IT" sz="2000" dirty="0">
                <a:solidFill>
                  <a:srgbClr val="003366"/>
                </a:solidFill>
                <a:latin typeface="Calibri" pitchFamily="34" charset="0"/>
                <a:cs typeface="Calibri" pitchFamily="34" charset="0"/>
              </a:rPr>
              <a:t>. </a:t>
            </a:r>
            <a:r>
              <a:rPr lang="it-IT" sz="2000" dirty="0" err="1">
                <a:solidFill>
                  <a:srgbClr val="003366"/>
                </a:solidFill>
                <a:latin typeface="Calibri" pitchFamily="34" charset="0"/>
                <a:cs typeface="Calibri" pitchFamily="34" charset="0"/>
              </a:rPr>
              <a:t>it</a:t>
            </a:r>
            <a:r>
              <a:rPr lang="it-IT" sz="2000" dirty="0">
                <a:solidFill>
                  <a:srgbClr val="003366"/>
                </a:solidFill>
                <a:latin typeface="Calibri" pitchFamily="34" charset="0"/>
                <a:cs typeface="Calibri" pitchFamily="34" charset="0"/>
              </a:rPr>
              <a:t>. </a:t>
            </a:r>
            <a:r>
              <a:rPr lang="it-IT" sz="2000" i="1" dirty="0">
                <a:solidFill>
                  <a:srgbClr val="003366"/>
                </a:solidFill>
                <a:latin typeface="Calibri" pitchFamily="34" charset="0"/>
                <a:cs typeface="Calibri" pitchFamily="34" charset="0"/>
              </a:rPr>
              <a:t>Storia dell'analisi economica</a:t>
            </a:r>
            <a:r>
              <a:rPr lang="it-IT" sz="2000" dirty="0">
                <a:solidFill>
                  <a:srgbClr val="003366"/>
                </a:solidFill>
                <a:latin typeface="Calibri" pitchFamily="34" charset="0"/>
                <a:cs typeface="Calibri" pitchFamily="34" charset="0"/>
              </a:rPr>
              <a:t>, </a:t>
            </a:r>
            <a:r>
              <a:rPr lang="it-IT" sz="2000" dirty="0" err="1">
                <a:solidFill>
                  <a:srgbClr val="003366"/>
                </a:solidFill>
                <a:latin typeface="Calibri" pitchFamily="34" charset="0"/>
                <a:cs typeface="Calibri" pitchFamily="34" charset="0"/>
              </a:rPr>
              <a:t>Boringhieri</a:t>
            </a:r>
            <a:r>
              <a:rPr lang="it-IT" sz="2000" dirty="0">
                <a:solidFill>
                  <a:srgbClr val="003366"/>
                </a:solidFill>
                <a:latin typeface="Calibri" pitchFamily="34" charset="0"/>
                <a:cs typeface="Calibri" pitchFamily="34" charset="0"/>
              </a:rPr>
              <a:t>, Torino, 1982</a:t>
            </a:r>
            <a:r>
              <a:rPr lang="it-IT" sz="2000" dirty="0" smtClean="0">
                <a:solidFill>
                  <a:srgbClr val="003366"/>
                </a:solidFill>
                <a:latin typeface="Calibri" pitchFamily="34" charset="0"/>
                <a:cs typeface="Calibri" pitchFamily="34" charset="0"/>
              </a:rPr>
              <a:t>).</a:t>
            </a:r>
          </a:p>
          <a:p>
            <a:pPr marL="355600" indent="-355600">
              <a:spcAft>
                <a:spcPts val="600"/>
              </a:spcAft>
              <a:buFont typeface="+mj-lt"/>
              <a:buAutoNum type="alphaLcParenR"/>
            </a:pPr>
            <a:r>
              <a:rPr lang="it-IT" sz="2000" dirty="0">
                <a:solidFill>
                  <a:srgbClr val="003366"/>
                </a:solidFill>
                <a:latin typeface="Calibri" pitchFamily="34" charset="0"/>
                <a:cs typeface="Calibri" pitchFamily="34" charset="0"/>
              </a:rPr>
              <a:t>Definizione di </a:t>
            </a:r>
            <a:r>
              <a:rPr lang="it-IT" sz="2000" b="1" dirty="0" smtClean="0">
                <a:solidFill>
                  <a:srgbClr val="003366"/>
                </a:solidFill>
                <a:latin typeface="Calibri" pitchFamily="34" charset="0"/>
                <a:cs typeface="Calibri" pitchFamily="34" charset="0"/>
              </a:rPr>
              <a:t>JOHN MAYNARD KEYNES </a:t>
            </a:r>
            <a:r>
              <a:rPr lang="it-IT" sz="2000" dirty="0" smtClean="0">
                <a:solidFill>
                  <a:srgbClr val="003366"/>
                </a:solidFill>
                <a:latin typeface="Calibri" pitchFamily="34" charset="0"/>
                <a:cs typeface="Calibri" pitchFamily="34" charset="0"/>
              </a:rPr>
              <a:t>(</a:t>
            </a:r>
            <a:r>
              <a:rPr lang="en-US" sz="2000" i="1" dirty="0" smtClean="0">
                <a:solidFill>
                  <a:srgbClr val="003366"/>
                </a:solidFill>
                <a:latin typeface="Calibri" pitchFamily="34" charset="0"/>
                <a:cs typeface="Calibri" pitchFamily="34" charset="0"/>
              </a:rPr>
              <a:t>The </a:t>
            </a:r>
            <a:r>
              <a:rPr lang="en-US" sz="2000" i="1" dirty="0">
                <a:solidFill>
                  <a:srgbClr val="003366"/>
                </a:solidFill>
                <a:latin typeface="Calibri" pitchFamily="34" charset="0"/>
                <a:cs typeface="Calibri" pitchFamily="34" charset="0"/>
              </a:rPr>
              <a:t>general theory of employment, interest and money</a:t>
            </a:r>
            <a:r>
              <a:rPr lang="en-US" sz="2000" dirty="0">
                <a:solidFill>
                  <a:srgbClr val="003366"/>
                </a:solidFill>
                <a:latin typeface="Calibri" pitchFamily="34" charset="0"/>
                <a:cs typeface="Calibri" pitchFamily="34" charset="0"/>
              </a:rPr>
              <a:t>, Macmillan, </a:t>
            </a:r>
            <a:r>
              <a:rPr lang="en-US" sz="2000" dirty="0" smtClean="0">
                <a:solidFill>
                  <a:srgbClr val="003366"/>
                </a:solidFill>
                <a:latin typeface="Calibri" pitchFamily="34" charset="0"/>
                <a:cs typeface="Calibri" pitchFamily="34" charset="0"/>
              </a:rPr>
              <a:t>London, </a:t>
            </a:r>
            <a:r>
              <a:rPr lang="en-US" sz="2000" dirty="0">
                <a:solidFill>
                  <a:srgbClr val="003366"/>
                </a:solidFill>
                <a:latin typeface="Calibri" pitchFamily="34" charset="0"/>
                <a:cs typeface="Calibri" pitchFamily="34" charset="0"/>
              </a:rPr>
              <a:t>1936 </a:t>
            </a:r>
            <a:r>
              <a:rPr lang="en-US" sz="2000" dirty="0" smtClean="0">
                <a:solidFill>
                  <a:srgbClr val="003366"/>
                </a:solidFill>
                <a:latin typeface="Calibri" pitchFamily="34" charset="0"/>
                <a:cs typeface="Calibri" pitchFamily="34" charset="0"/>
              </a:rPr>
              <a:t>– Chapter </a:t>
            </a:r>
            <a:r>
              <a:rPr lang="en-US" sz="2000" dirty="0">
                <a:solidFill>
                  <a:srgbClr val="003366"/>
                </a:solidFill>
                <a:latin typeface="Calibri" pitchFamily="34" charset="0"/>
                <a:cs typeface="Calibri" pitchFamily="34" charset="0"/>
              </a:rPr>
              <a:t>2: </a:t>
            </a:r>
            <a:r>
              <a:rPr lang="en-US" sz="2000" i="1" dirty="0">
                <a:solidFill>
                  <a:srgbClr val="003366"/>
                </a:solidFill>
                <a:latin typeface="Calibri" pitchFamily="34" charset="0"/>
                <a:cs typeface="Calibri" pitchFamily="34" charset="0"/>
              </a:rPr>
              <a:t>The Postulates of the Classical </a:t>
            </a:r>
            <a:r>
              <a:rPr lang="en-US" sz="2000" i="1" dirty="0" smtClean="0">
                <a:solidFill>
                  <a:srgbClr val="003366"/>
                </a:solidFill>
                <a:latin typeface="Calibri" pitchFamily="34" charset="0"/>
                <a:cs typeface="Calibri" pitchFamily="34" charset="0"/>
              </a:rPr>
              <a:t>Economics</a:t>
            </a:r>
            <a:r>
              <a:rPr lang="en-US" sz="2000" dirty="0" smtClean="0">
                <a:solidFill>
                  <a:srgbClr val="003366"/>
                </a:solidFill>
                <a:latin typeface="Calibri" pitchFamily="34" charset="0"/>
                <a:cs typeface="Calibri" pitchFamily="34" charset="0"/>
              </a:rPr>
              <a:t>; </a:t>
            </a:r>
            <a:r>
              <a:rPr lang="en-US" sz="2000" dirty="0" err="1" smtClean="0">
                <a:solidFill>
                  <a:srgbClr val="003366"/>
                </a:solidFill>
                <a:latin typeface="Calibri" pitchFamily="34" charset="0"/>
                <a:cs typeface="Calibri" pitchFamily="34" charset="0"/>
              </a:rPr>
              <a:t>trad</a:t>
            </a:r>
            <a:r>
              <a:rPr lang="en-US" sz="2000" dirty="0" smtClean="0">
                <a:solidFill>
                  <a:srgbClr val="003366"/>
                </a:solidFill>
                <a:latin typeface="Calibri" pitchFamily="34" charset="0"/>
                <a:cs typeface="Calibri" pitchFamily="34" charset="0"/>
              </a:rPr>
              <a:t>. It. </a:t>
            </a:r>
            <a:r>
              <a:rPr lang="it-IT" sz="2000" i="1" dirty="0">
                <a:solidFill>
                  <a:srgbClr val="003366"/>
                </a:solidFill>
                <a:latin typeface="Calibri" pitchFamily="34" charset="0"/>
                <a:cs typeface="Calibri" pitchFamily="34" charset="0"/>
              </a:rPr>
              <a:t>Teoria generale dell'occupazione, dell'interesse e della </a:t>
            </a:r>
            <a:r>
              <a:rPr lang="it-IT" sz="2000" i="1" dirty="0" smtClean="0">
                <a:solidFill>
                  <a:srgbClr val="003366"/>
                </a:solidFill>
                <a:latin typeface="Calibri" pitchFamily="34" charset="0"/>
                <a:cs typeface="Calibri" pitchFamily="34" charset="0"/>
              </a:rPr>
              <a:t>moneta</a:t>
            </a:r>
            <a:r>
              <a:rPr lang="it-IT" sz="2000" dirty="0" smtClean="0">
                <a:solidFill>
                  <a:srgbClr val="003366"/>
                </a:solidFill>
                <a:latin typeface="Calibri" pitchFamily="34" charset="0"/>
                <a:cs typeface="Calibri" pitchFamily="34" charset="0"/>
              </a:rPr>
              <a:t>, UTET</a:t>
            </a:r>
            <a:r>
              <a:rPr lang="it-IT" sz="2000" dirty="0">
                <a:solidFill>
                  <a:srgbClr val="003366"/>
                </a:solidFill>
                <a:latin typeface="Calibri" pitchFamily="34" charset="0"/>
                <a:cs typeface="Calibri" pitchFamily="34" charset="0"/>
              </a:rPr>
              <a:t>, Torino, 2006</a:t>
            </a:r>
            <a:r>
              <a:rPr lang="it-IT" sz="2000" dirty="0" smtClean="0">
                <a:solidFill>
                  <a:srgbClr val="003366"/>
                </a:solidFill>
                <a:latin typeface="Calibri" pitchFamily="34" charset="0"/>
                <a:cs typeface="Calibri" pitchFamily="34" charset="0"/>
              </a:rPr>
              <a:t>).</a:t>
            </a:r>
            <a:r>
              <a:rPr lang="it-IT" sz="2000" b="1" dirty="0" smtClean="0">
                <a:solidFill>
                  <a:srgbClr val="003366"/>
                </a:solidFill>
                <a:latin typeface="Calibri" pitchFamily="34" charset="0"/>
                <a:cs typeface="Calibri" pitchFamily="34" charset="0"/>
              </a:rPr>
              <a:t> </a:t>
            </a:r>
            <a:r>
              <a:rPr lang="it-IT" sz="2000" b="1" dirty="0" smtClean="0">
                <a:latin typeface="Calibri" pitchFamily="34" charset="0"/>
                <a:cs typeface="Calibri" pitchFamily="34" charset="0"/>
              </a:rPr>
              <a:t>  </a:t>
            </a:r>
            <a:endParaRPr lang="it-IT" sz="2000" b="1" dirty="0">
              <a:latin typeface="Calibri" pitchFamily="34" charset="0"/>
              <a:cs typeface="Calibri" pitchFamily="34" charset="0"/>
            </a:endParaRPr>
          </a:p>
        </p:txBody>
      </p:sp>
    </p:spTree>
    <p:extLst>
      <p:ext uri="{BB962C8B-B14F-4D97-AF65-F5344CB8AC3E}">
        <p14:creationId xmlns:p14="http://schemas.microsoft.com/office/powerpoint/2010/main" xmlns="" val="219899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2800" b="1" dirty="0">
                <a:solidFill>
                  <a:srgbClr val="003366"/>
                </a:solidFill>
                <a:latin typeface="Calibri" pitchFamily="34" charset="0"/>
                <a:cs typeface="Calibri" pitchFamily="34" charset="0"/>
              </a:rPr>
              <a:t>Definizioni di ECONOMIA POLITICA CLASSICA:</a:t>
            </a:r>
            <a:endParaRPr lang="it-IT" dirty="0"/>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a:t>
            </a:fld>
            <a:endParaRPr lang="it-IT" dirty="0"/>
          </a:p>
        </p:txBody>
      </p:sp>
      <p:sp>
        <p:nvSpPr>
          <p:cNvPr id="5" name="CasellaDiTesto 4"/>
          <p:cNvSpPr txBox="1"/>
          <p:nvPr/>
        </p:nvSpPr>
        <p:spPr>
          <a:xfrm>
            <a:off x="1259632" y="2492896"/>
            <a:ext cx="7344816" cy="2323713"/>
          </a:xfrm>
          <a:prstGeom prst="rect">
            <a:avLst/>
          </a:prstGeom>
          <a:noFill/>
        </p:spPr>
        <p:txBody>
          <a:bodyPr wrap="square" rtlCol="0">
            <a:spAutoFit/>
          </a:bodyPr>
          <a:lstStyle/>
          <a:p>
            <a:pPr marL="457200" indent="-457200">
              <a:spcAft>
                <a:spcPts val="600"/>
              </a:spcAft>
              <a:buFont typeface="+mj-lt"/>
              <a:buAutoNum type="alphaLcParenR" startAt="4"/>
            </a:pPr>
            <a:r>
              <a:rPr lang="it-IT" sz="2000" dirty="0">
                <a:latin typeface="Calibri" pitchFamily="34" charset="0"/>
                <a:cs typeface="Calibri" pitchFamily="34" charset="0"/>
              </a:rPr>
              <a:t>Definizione </a:t>
            </a:r>
            <a:r>
              <a:rPr lang="it-IT" sz="2000" dirty="0" smtClean="0">
                <a:latin typeface="Calibri" pitchFamily="34" charset="0"/>
                <a:cs typeface="Calibri" pitchFamily="34" charset="0"/>
              </a:rPr>
              <a:t>di </a:t>
            </a:r>
            <a:r>
              <a:rPr lang="it-IT" sz="2000" b="1" dirty="0" smtClean="0">
                <a:latin typeface="Calibri" pitchFamily="34" charset="0"/>
                <a:cs typeface="Calibri" pitchFamily="34" charset="0"/>
              </a:rPr>
              <a:t>KARL MARX </a:t>
            </a:r>
            <a:r>
              <a:rPr lang="it-IT" sz="2000" dirty="0" smtClean="0">
                <a:latin typeface="Calibri" pitchFamily="34" charset="0"/>
                <a:cs typeface="Calibri" pitchFamily="34" charset="0"/>
              </a:rPr>
              <a:t>[</a:t>
            </a:r>
            <a:r>
              <a:rPr lang="it-IT" sz="2000" i="1" dirty="0" err="1" smtClean="0">
                <a:latin typeface="Calibri" pitchFamily="34" charset="0"/>
                <a:cs typeface="Calibri" pitchFamily="34" charset="0"/>
              </a:rPr>
              <a:t>Das</a:t>
            </a:r>
            <a:r>
              <a:rPr lang="it-IT" sz="2000" i="1" dirty="0" smtClean="0">
                <a:latin typeface="Calibri" pitchFamily="34" charset="0"/>
                <a:cs typeface="Calibri" pitchFamily="34" charset="0"/>
              </a:rPr>
              <a:t> </a:t>
            </a:r>
            <a:r>
              <a:rPr lang="it-IT" sz="2000" i="1" dirty="0" err="1" smtClean="0">
                <a:latin typeface="Calibri" pitchFamily="34" charset="0"/>
                <a:cs typeface="Calibri" pitchFamily="34" charset="0"/>
              </a:rPr>
              <a:t>Kapital</a:t>
            </a:r>
            <a:r>
              <a:rPr lang="it-IT" sz="2000" i="1" dirty="0">
                <a:latin typeface="Calibri" pitchFamily="34" charset="0"/>
                <a:cs typeface="Calibri" pitchFamily="34" charset="0"/>
              </a:rPr>
              <a:t>. </a:t>
            </a:r>
            <a:r>
              <a:rPr lang="it-IT" sz="2000" i="1" dirty="0" err="1">
                <a:latin typeface="Calibri" pitchFamily="34" charset="0"/>
                <a:cs typeface="Calibri" pitchFamily="34" charset="0"/>
              </a:rPr>
              <a:t>Kritik</a:t>
            </a:r>
            <a:r>
              <a:rPr lang="it-IT" sz="2000" i="1" dirty="0">
                <a:latin typeface="Calibri" pitchFamily="34" charset="0"/>
                <a:cs typeface="Calibri" pitchFamily="34" charset="0"/>
              </a:rPr>
              <a:t> </a:t>
            </a:r>
            <a:r>
              <a:rPr lang="it-IT" sz="2000" i="1" dirty="0" err="1">
                <a:latin typeface="Calibri" pitchFamily="34" charset="0"/>
                <a:cs typeface="Calibri" pitchFamily="34" charset="0"/>
              </a:rPr>
              <a:t>der</a:t>
            </a:r>
            <a:r>
              <a:rPr lang="it-IT" sz="2000" i="1" dirty="0">
                <a:latin typeface="Calibri" pitchFamily="34" charset="0"/>
                <a:cs typeface="Calibri" pitchFamily="34" charset="0"/>
              </a:rPr>
              <a:t> </a:t>
            </a:r>
            <a:r>
              <a:rPr lang="it-IT" sz="2000" i="1" dirty="0" err="1">
                <a:latin typeface="Calibri" pitchFamily="34" charset="0"/>
                <a:cs typeface="Calibri" pitchFamily="34" charset="0"/>
              </a:rPr>
              <a:t>Politischen</a:t>
            </a:r>
            <a:r>
              <a:rPr lang="it-IT" sz="2000" i="1" dirty="0">
                <a:latin typeface="Calibri" pitchFamily="34" charset="0"/>
                <a:cs typeface="Calibri" pitchFamily="34" charset="0"/>
              </a:rPr>
              <a:t> </a:t>
            </a:r>
            <a:r>
              <a:rPr lang="it-IT" sz="2000" i="1" dirty="0" err="1" smtClean="0">
                <a:latin typeface="Calibri" pitchFamily="34" charset="0"/>
                <a:cs typeface="Calibri" pitchFamily="34" charset="0"/>
              </a:rPr>
              <a:t>Ökonomie</a:t>
            </a:r>
            <a:r>
              <a:rPr lang="it-IT" sz="2000" dirty="0" smtClean="0">
                <a:latin typeface="Calibri" pitchFamily="34" charset="0"/>
                <a:cs typeface="Calibri" pitchFamily="34" charset="0"/>
              </a:rPr>
              <a:t>, 1867 (vol. I), 1893 (vol. II), 1894 (vol. III); </a:t>
            </a:r>
            <a:r>
              <a:rPr lang="it-IT" sz="2000" dirty="0" err="1">
                <a:latin typeface="Calibri" pitchFamily="34" charset="0"/>
                <a:cs typeface="Calibri" pitchFamily="34" charset="0"/>
              </a:rPr>
              <a:t>trad</a:t>
            </a:r>
            <a:r>
              <a:rPr lang="it-IT" sz="2000" dirty="0">
                <a:latin typeface="Calibri" pitchFamily="34" charset="0"/>
                <a:cs typeface="Calibri" pitchFamily="34" charset="0"/>
              </a:rPr>
              <a:t>. </a:t>
            </a:r>
            <a:r>
              <a:rPr lang="it-IT" sz="2000" dirty="0" err="1">
                <a:latin typeface="Calibri" pitchFamily="34" charset="0"/>
                <a:cs typeface="Calibri" pitchFamily="34" charset="0"/>
              </a:rPr>
              <a:t>it</a:t>
            </a:r>
            <a:r>
              <a:rPr lang="it-IT" sz="2000" dirty="0">
                <a:latin typeface="Calibri" pitchFamily="34" charset="0"/>
                <a:cs typeface="Calibri" pitchFamily="34" charset="0"/>
              </a:rPr>
              <a:t>. </a:t>
            </a:r>
            <a:r>
              <a:rPr lang="it-IT" sz="2000" i="1" dirty="0">
                <a:latin typeface="Calibri" pitchFamily="34" charset="0"/>
                <a:cs typeface="Calibri" pitchFamily="34" charset="0"/>
              </a:rPr>
              <a:t>Il Capitale. Critica dell'Economia </a:t>
            </a:r>
            <a:r>
              <a:rPr lang="it-IT" sz="2000" i="1" dirty="0" smtClean="0">
                <a:latin typeface="Calibri" pitchFamily="34" charset="0"/>
                <a:cs typeface="Calibri" pitchFamily="34" charset="0"/>
              </a:rPr>
              <a:t>Politica</a:t>
            </a:r>
            <a:r>
              <a:rPr lang="it-IT" sz="2000" dirty="0" smtClean="0">
                <a:latin typeface="Calibri" pitchFamily="34" charset="0"/>
                <a:cs typeface="Calibri" pitchFamily="34" charset="0"/>
              </a:rPr>
              <a:t>, </a:t>
            </a:r>
            <a:r>
              <a:rPr lang="it-IT" sz="2000" dirty="0">
                <a:latin typeface="Calibri" pitchFamily="34" charset="0"/>
                <a:cs typeface="Calibri" pitchFamily="34" charset="0"/>
              </a:rPr>
              <a:t>Editori Riuniti, </a:t>
            </a:r>
            <a:r>
              <a:rPr lang="it-IT" sz="2000" dirty="0" smtClean="0">
                <a:latin typeface="Calibri" pitchFamily="34" charset="0"/>
                <a:cs typeface="Calibri" pitchFamily="34" charset="0"/>
              </a:rPr>
              <a:t>Roma, 1964].</a:t>
            </a:r>
          </a:p>
          <a:p>
            <a:pPr marL="457200" indent="-457200">
              <a:spcAft>
                <a:spcPts val="600"/>
              </a:spcAft>
              <a:buFont typeface="+mj-lt"/>
              <a:buAutoNum type="alphaLcParenR" startAt="4"/>
            </a:pPr>
            <a:r>
              <a:rPr lang="it-IT" sz="2000" dirty="0">
                <a:latin typeface="Calibri" pitchFamily="34" charset="0"/>
                <a:cs typeface="Calibri" pitchFamily="34" charset="0"/>
              </a:rPr>
              <a:t>Definizione di </a:t>
            </a:r>
            <a:r>
              <a:rPr lang="it-IT" sz="2000" b="1" dirty="0" smtClean="0">
                <a:latin typeface="Calibri" pitchFamily="34" charset="0"/>
                <a:cs typeface="Calibri" pitchFamily="34" charset="0"/>
              </a:rPr>
              <a:t>WILLIAM J. BARBER </a:t>
            </a:r>
            <a:r>
              <a:rPr lang="it-IT" sz="2000" dirty="0" smtClean="0">
                <a:latin typeface="Calibri" pitchFamily="34" charset="0"/>
                <a:cs typeface="Calibri" pitchFamily="34" charset="0"/>
              </a:rPr>
              <a:t>(</a:t>
            </a:r>
            <a:r>
              <a:rPr lang="en-US" sz="2000" i="1" dirty="0" smtClean="0">
                <a:latin typeface="Calibri" pitchFamily="34" charset="0"/>
                <a:cs typeface="Calibri" pitchFamily="34" charset="0"/>
              </a:rPr>
              <a:t>A </a:t>
            </a:r>
            <a:r>
              <a:rPr lang="en-US" sz="2000" i="1" dirty="0">
                <a:latin typeface="Calibri" pitchFamily="34" charset="0"/>
                <a:cs typeface="Calibri" pitchFamily="34" charset="0"/>
              </a:rPr>
              <a:t>History of Economic Thought</a:t>
            </a:r>
            <a:r>
              <a:rPr lang="en-US" sz="2000" dirty="0">
                <a:latin typeface="Calibri" pitchFamily="34" charset="0"/>
                <a:cs typeface="Calibri" pitchFamily="34" charset="0"/>
              </a:rPr>
              <a:t>, Penguin Books, </a:t>
            </a:r>
            <a:r>
              <a:rPr lang="en-US" sz="2000" dirty="0" err="1" smtClean="0">
                <a:latin typeface="Calibri" pitchFamily="34" charset="0"/>
                <a:cs typeface="Calibri" pitchFamily="34" charset="0"/>
              </a:rPr>
              <a:t>Harmondsworth</a:t>
            </a:r>
            <a:r>
              <a:rPr lang="en-US" sz="2000" dirty="0" smtClean="0">
                <a:latin typeface="Calibri" pitchFamily="34" charset="0"/>
                <a:cs typeface="Calibri" pitchFamily="34" charset="0"/>
              </a:rPr>
              <a:t>, 1967; </a:t>
            </a:r>
            <a:r>
              <a:rPr lang="en-US" sz="2000" dirty="0" err="1" smtClean="0">
                <a:latin typeface="Calibri" pitchFamily="34" charset="0"/>
                <a:cs typeface="Calibri" pitchFamily="34" charset="0"/>
              </a:rPr>
              <a:t>trad</a:t>
            </a:r>
            <a:r>
              <a:rPr lang="en-US" sz="2000" dirty="0" smtClean="0">
                <a:latin typeface="Calibri" pitchFamily="34" charset="0"/>
                <a:cs typeface="Calibri" pitchFamily="34" charset="0"/>
              </a:rPr>
              <a:t>. It. </a:t>
            </a:r>
            <a:r>
              <a:rPr lang="en-US" sz="2000" i="1" dirty="0" err="1" smtClean="0">
                <a:latin typeface="Calibri" pitchFamily="34" charset="0"/>
                <a:cs typeface="Calibri" pitchFamily="34" charset="0"/>
              </a:rPr>
              <a:t>Storia</a:t>
            </a:r>
            <a:r>
              <a:rPr lang="en-US" sz="2000" i="1" dirty="0" smtClean="0">
                <a:latin typeface="Calibri" pitchFamily="34" charset="0"/>
                <a:cs typeface="Calibri" pitchFamily="34" charset="0"/>
              </a:rPr>
              <a:t> del </a:t>
            </a:r>
            <a:r>
              <a:rPr lang="en-US" sz="2000" i="1" dirty="0" err="1" smtClean="0">
                <a:latin typeface="Calibri" pitchFamily="34" charset="0"/>
                <a:cs typeface="Calibri" pitchFamily="34" charset="0"/>
              </a:rPr>
              <a:t>pensiero</a:t>
            </a:r>
            <a:r>
              <a:rPr lang="en-US" sz="2000" i="1" dirty="0" smtClean="0">
                <a:latin typeface="Calibri" pitchFamily="34" charset="0"/>
                <a:cs typeface="Calibri" pitchFamily="34" charset="0"/>
              </a:rPr>
              <a:t> </a:t>
            </a:r>
            <a:r>
              <a:rPr lang="en-US" sz="2000" i="1" dirty="0" err="1" smtClean="0">
                <a:latin typeface="Calibri" pitchFamily="34" charset="0"/>
                <a:cs typeface="Calibri" pitchFamily="34" charset="0"/>
              </a:rPr>
              <a:t>economico</a:t>
            </a:r>
            <a:r>
              <a:rPr lang="en-US" sz="2000" dirty="0" smtClean="0">
                <a:latin typeface="Calibri" pitchFamily="34" charset="0"/>
                <a:cs typeface="Calibri" pitchFamily="34" charset="0"/>
              </a:rPr>
              <a:t>, </a:t>
            </a:r>
            <a:r>
              <a:rPr lang="en-US" sz="2000" dirty="0" err="1" smtClean="0">
                <a:latin typeface="Calibri" pitchFamily="34" charset="0"/>
                <a:cs typeface="Calibri" pitchFamily="34" charset="0"/>
              </a:rPr>
              <a:t>Feltrinelli</a:t>
            </a:r>
            <a:r>
              <a:rPr lang="en-US" sz="2000" dirty="0" smtClean="0">
                <a:latin typeface="Calibri" pitchFamily="34" charset="0"/>
                <a:cs typeface="Calibri" pitchFamily="34" charset="0"/>
              </a:rPr>
              <a:t>, Milano, 1971</a:t>
            </a:r>
            <a:r>
              <a:rPr lang="it-IT" sz="2000" dirty="0" smtClean="0">
                <a:latin typeface="Calibri" pitchFamily="34" charset="0"/>
                <a:cs typeface="Calibri" pitchFamily="34" charset="0"/>
              </a:rPr>
              <a:t>)</a:t>
            </a:r>
            <a:endParaRPr lang="it-IT" sz="2000" dirty="0">
              <a:latin typeface="Calibri" pitchFamily="34" charset="0"/>
              <a:cs typeface="Calibri" pitchFamily="34" charset="0"/>
            </a:endParaRPr>
          </a:p>
        </p:txBody>
      </p:sp>
    </p:spTree>
    <p:extLst>
      <p:ext uri="{BB962C8B-B14F-4D97-AF65-F5344CB8AC3E}">
        <p14:creationId xmlns:p14="http://schemas.microsoft.com/office/powerpoint/2010/main" xmlns="" val="17172740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D.P. O’BRIEN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3</a:t>
            </a:fld>
            <a:endParaRPr lang="it-IT" dirty="0"/>
          </a:p>
        </p:txBody>
      </p:sp>
      <p:sp>
        <p:nvSpPr>
          <p:cNvPr id="5" name="CasellaDiTesto 4"/>
          <p:cNvSpPr txBox="1"/>
          <p:nvPr/>
        </p:nvSpPr>
        <p:spPr>
          <a:xfrm>
            <a:off x="1259632" y="2348880"/>
            <a:ext cx="7344816" cy="461665"/>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CRONOLOGICO</a:t>
            </a:r>
            <a:endParaRPr lang="it-IT" b="1" dirty="0">
              <a:latin typeface="Calibri" pitchFamily="34" charset="0"/>
              <a:cs typeface="Calibri" pitchFamily="34" charset="0"/>
            </a:endParaRPr>
          </a:p>
        </p:txBody>
      </p:sp>
      <p:cxnSp>
        <p:nvCxnSpPr>
          <p:cNvPr id="7" name="Connettore 1 6"/>
          <p:cNvCxnSpPr/>
          <p:nvPr/>
        </p:nvCxnSpPr>
        <p:spPr bwMode="auto">
          <a:xfrm>
            <a:off x="2591780" y="3504374"/>
            <a:ext cx="4680520" cy="0"/>
          </a:xfrm>
          <a:prstGeom prst="line">
            <a:avLst/>
          </a:prstGeom>
          <a:solidFill>
            <a:schemeClr val="accent1"/>
          </a:solidFill>
          <a:ln w="38100" cap="flat" cmpd="sng" algn="ctr">
            <a:solidFill>
              <a:srgbClr val="003366"/>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1" name="Connettore 1 10"/>
          <p:cNvCxnSpPr/>
          <p:nvPr/>
        </p:nvCxnSpPr>
        <p:spPr bwMode="auto">
          <a:xfrm>
            <a:off x="7272300" y="3138190"/>
            <a:ext cx="0" cy="732367"/>
          </a:xfrm>
          <a:prstGeom prst="line">
            <a:avLst/>
          </a:prstGeom>
          <a:solidFill>
            <a:schemeClr val="accent1"/>
          </a:solidFill>
          <a:ln w="38100" cap="flat" cmpd="sng" algn="ctr">
            <a:solidFill>
              <a:srgbClr val="003366"/>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cxnSp>
        <p:nvCxnSpPr>
          <p:cNvPr id="13" name="Connettore 1 12"/>
          <p:cNvCxnSpPr/>
          <p:nvPr/>
        </p:nvCxnSpPr>
        <p:spPr bwMode="auto">
          <a:xfrm>
            <a:off x="2606277" y="3151166"/>
            <a:ext cx="0" cy="732367"/>
          </a:xfrm>
          <a:prstGeom prst="line">
            <a:avLst/>
          </a:prstGeom>
          <a:solidFill>
            <a:schemeClr val="accent1"/>
          </a:solidFill>
          <a:ln w="38100" cap="flat" cmpd="sng" algn="ctr">
            <a:solidFill>
              <a:srgbClr val="003366"/>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cxnSp>
      <p:sp>
        <p:nvSpPr>
          <p:cNvPr id="14" name="CasellaDiTesto 13"/>
          <p:cNvSpPr txBox="1"/>
          <p:nvPr/>
        </p:nvSpPr>
        <p:spPr>
          <a:xfrm>
            <a:off x="4100666" y="3027148"/>
            <a:ext cx="1704249" cy="369332"/>
          </a:xfrm>
          <a:prstGeom prst="rect">
            <a:avLst/>
          </a:prstGeom>
          <a:noFill/>
        </p:spPr>
        <p:txBody>
          <a:bodyPr wrap="none" rtlCol="0">
            <a:spAutoFit/>
          </a:bodyPr>
          <a:lstStyle/>
          <a:p>
            <a:pPr algn="ctr"/>
            <a:r>
              <a:rPr lang="it-IT" sz="1800" b="1" dirty="0" smtClean="0">
                <a:latin typeface="Calibri" pitchFamily="34" charset="0"/>
                <a:cs typeface="Calibri" pitchFamily="34" charset="0"/>
              </a:rPr>
              <a:t>Periodo classico</a:t>
            </a:r>
            <a:endParaRPr lang="it-IT" sz="1800" b="1" dirty="0">
              <a:latin typeface="Calibri" pitchFamily="34" charset="0"/>
              <a:cs typeface="Calibri" pitchFamily="34" charset="0"/>
            </a:endParaRPr>
          </a:p>
        </p:txBody>
      </p:sp>
      <p:sp>
        <p:nvSpPr>
          <p:cNvPr id="15" name="CasellaDiTesto 14"/>
          <p:cNvSpPr txBox="1"/>
          <p:nvPr/>
        </p:nvSpPr>
        <p:spPr>
          <a:xfrm>
            <a:off x="1187624" y="4080438"/>
            <a:ext cx="2808311" cy="830997"/>
          </a:xfrm>
          <a:prstGeom prst="rect">
            <a:avLst/>
          </a:prstGeom>
          <a:noFill/>
        </p:spPr>
        <p:txBody>
          <a:bodyPr wrap="square" rtlCol="0">
            <a:spAutoFit/>
          </a:bodyPr>
          <a:lstStyle/>
          <a:p>
            <a:pPr algn="ctr"/>
            <a:r>
              <a:rPr lang="it-IT" sz="1600" dirty="0" smtClean="0">
                <a:latin typeface="Calibri" pitchFamily="34" charset="0"/>
                <a:cs typeface="Calibri" pitchFamily="34" charset="0"/>
              </a:rPr>
              <a:t>A. Smith, </a:t>
            </a:r>
            <a:r>
              <a:rPr lang="en-US" sz="1600" i="1" dirty="0">
                <a:latin typeface="Calibri" pitchFamily="34" charset="0"/>
                <a:cs typeface="Calibri" pitchFamily="34" charset="0"/>
              </a:rPr>
              <a:t>An Inquiry into the Nature and Causes of the Wealth of Nations</a:t>
            </a:r>
            <a:r>
              <a:rPr lang="it-IT" sz="1600" dirty="0" smtClean="0">
                <a:latin typeface="Calibri" pitchFamily="34" charset="0"/>
                <a:cs typeface="Calibri" pitchFamily="34" charset="0"/>
              </a:rPr>
              <a:t>, 1776</a:t>
            </a:r>
            <a:endParaRPr lang="it-IT" sz="1600" dirty="0">
              <a:latin typeface="Calibri" pitchFamily="34" charset="0"/>
              <a:cs typeface="Calibri" pitchFamily="34" charset="0"/>
            </a:endParaRPr>
          </a:p>
        </p:txBody>
      </p:sp>
      <p:sp>
        <p:nvSpPr>
          <p:cNvPr id="16" name="CasellaDiTesto 15"/>
          <p:cNvSpPr txBox="1"/>
          <p:nvPr/>
        </p:nvSpPr>
        <p:spPr>
          <a:xfrm>
            <a:off x="6300192" y="4080438"/>
            <a:ext cx="1944216" cy="830997"/>
          </a:xfrm>
          <a:prstGeom prst="rect">
            <a:avLst/>
          </a:prstGeom>
          <a:noFill/>
        </p:spPr>
        <p:txBody>
          <a:bodyPr wrap="square" rtlCol="0">
            <a:spAutoFit/>
          </a:bodyPr>
          <a:lstStyle/>
          <a:p>
            <a:pPr algn="ctr"/>
            <a:r>
              <a:rPr lang="it-IT" sz="1600" dirty="0" smtClean="0">
                <a:latin typeface="Calibri" pitchFamily="34" charset="0"/>
                <a:cs typeface="Calibri" pitchFamily="34" charset="0"/>
              </a:rPr>
              <a:t>J.S. </a:t>
            </a:r>
            <a:r>
              <a:rPr lang="it-IT" sz="1600" i="1" dirty="0" err="1" smtClean="0">
                <a:latin typeface="Calibri" pitchFamily="34" charset="0"/>
                <a:cs typeface="Calibri" pitchFamily="34" charset="0"/>
              </a:rPr>
              <a:t>Mill</a:t>
            </a:r>
            <a:r>
              <a:rPr lang="it-IT" sz="1600" i="1" dirty="0">
                <a:latin typeface="Calibri" pitchFamily="34" charset="0"/>
                <a:cs typeface="Calibri" pitchFamily="34" charset="0"/>
              </a:rPr>
              <a:t>, </a:t>
            </a:r>
            <a:r>
              <a:rPr lang="it-IT" sz="1600" i="1" dirty="0" err="1">
                <a:latin typeface="Calibri" pitchFamily="34" charset="0"/>
                <a:cs typeface="Calibri" pitchFamily="34" charset="0"/>
              </a:rPr>
              <a:t>Principles</a:t>
            </a:r>
            <a:r>
              <a:rPr lang="it-IT" sz="1600" i="1" dirty="0">
                <a:latin typeface="Calibri" pitchFamily="34" charset="0"/>
                <a:cs typeface="Calibri" pitchFamily="34" charset="0"/>
              </a:rPr>
              <a:t> of </a:t>
            </a:r>
            <a:r>
              <a:rPr lang="it-IT" sz="1600" i="1" dirty="0" err="1">
                <a:latin typeface="Calibri" pitchFamily="34" charset="0"/>
                <a:cs typeface="Calibri" pitchFamily="34" charset="0"/>
              </a:rPr>
              <a:t>Political</a:t>
            </a:r>
            <a:r>
              <a:rPr lang="it-IT" sz="1600" i="1" dirty="0">
                <a:latin typeface="Calibri" pitchFamily="34" charset="0"/>
                <a:cs typeface="Calibri" pitchFamily="34" charset="0"/>
              </a:rPr>
              <a:t> </a:t>
            </a:r>
            <a:r>
              <a:rPr lang="it-IT" sz="1600" i="1" dirty="0" smtClean="0">
                <a:latin typeface="Calibri" pitchFamily="34" charset="0"/>
                <a:cs typeface="Calibri" pitchFamily="34" charset="0"/>
              </a:rPr>
              <a:t>Economy</a:t>
            </a:r>
            <a:r>
              <a:rPr lang="it-IT" sz="1600" dirty="0" smtClean="0">
                <a:latin typeface="Calibri" pitchFamily="34" charset="0"/>
                <a:cs typeface="Calibri" pitchFamily="34" charset="0"/>
              </a:rPr>
              <a:t>, 1848</a:t>
            </a:r>
            <a:endParaRPr lang="it-IT" sz="1600" dirty="0">
              <a:latin typeface="Calibri" pitchFamily="34" charset="0"/>
              <a:cs typeface="Calibri" pitchFamily="34" charset="0"/>
            </a:endParaRPr>
          </a:p>
        </p:txBody>
      </p:sp>
      <p:sp>
        <p:nvSpPr>
          <p:cNvPr id="17" name="CasellaDiTesto 16"/>
          <p:cNvSpPr txBox="1"/>
          <p:nvPr/>
        </p:nvSpPr>
        <p:spPr>
          <a:xfrm>
            <a:off x="1403648" y="5164449"/>
            <a:ext cx="7056784" cy="646331"/>
          </a:xfrm>
          <a:prstGeom prst="rect">
            <a:avLst/>
          </a:prstGeom>
          <a:noFill/>
        </p:spPr>
        <p:txBody>
          <a:bodyPr wrap="square" rtlCol="0">
            <a:spAutoFit/>
          </a:bodyPr>
          <a:lstStyle/>
          <a:p>
            <a:r>
              <a:rPr lang="it-IT" sz="1800" b="1" dirty="0" smtClean="0">
                <a:latin typeface="Calibri" pitchFamily="34" charset="0"/>
                <a:cs typeface="Calibri" pitchFamily="34" charset="0"/>
              </a:rPr>
              <a:t>La lista di </a:t>
            </a:r>
            <a:r>
              <a:rPr lang="it-IT" sz="1800" b="1" dirty="0" err="1" smtClean="0">
                <a:latin typeface="Calibri" pitchFamily="34" charset="0"/>
                <a:cs typeface="Calibri" pitchFamily="34" charset="0"/>
              </a:rPr>
              <a:t>O’Brien</a:t>
            </a:r>
            <a:r>
              <a:rPr lang="it-IT" sz="1800" b="1" dirty="0" smtClean="0">
                <a:latin typeface="Calibri" pitchFamily="34" charset="0"/>
                <a:cs typeface="Calibri" pitchFamily="34" charset="0"/>
              </a:rPr>
              <a:t> </a:t>
            </a:r>
            <a:r>
              <a:rPr lang="it-IT" sz="1800" dirty="0" smtClean="0">
                <a:latin typeface="Calibri" pitchFamily="34" charset="0"/>
                <a:cs typeface="Calibri" pitchFamily="34" charset="0"/>
              </a:rPr>
              <a:t>include persino D. Hume, J.E. </a:t>
            </a:r>
            <a:r>
              <a:rPr lang="it-IT" sz="1800" dirty="0" err="1" smtClean="0">
                <a:latin typeface="Calibri" pitchFamily="34" charset="0"/>
                <a:cs typeface="Calibri" pitchFamily="34" charset="0"/>
              </a:rPr>
              <a:t>Cairnes</a:t>
            </a:r>
            <a:r>
              <a:rPr lang="it-IT" sz="1800" dirty="0" smtClean="0">
                <a:latin typeface="Calibri" pitchFamily="34" charset="0"/>
                <a:cs typeface="Calibri" pitchFamily="34" charset="0"/>
              </a:rPr>
              <a:t>, S. </a:t>
            </a:r>
            <a:r>
              <a:rPr lang="it-IT" sz="1800" dirty="0" smtClean="0">
                <a:latin typeface="Calibri" pitchFamily="34" charset="0"/>
                <a:cs typeface="Calibri" pitchFamily="34" charset="0"/>
              </a:rPr>
              <a:t>Bailey </a:t>
            </a:r>
            <a:r>
              <a:rPr lang="it-IT" sz="1800" dirty="0" smtClean="0">
                <a:latin typeface="Calibri" pitchFamily="34" charset="0"/>
                <a:cs typeface="Calibri" pitchFamily="34" charset="0"/>
              </a:rPr>
              <a:t>e W.F. Lloyd, ma esclude K. </a:t>
            </a:r>
            <a:r>
              <a:rPr lang="it-IT" sz="1800" dirty="0" err="1" smtClean="0">
                <a:latin typeface="Calibri" pitchFamily="34" charset="0"/>
                <a:cs typeface="Calibri" pitchFamily="34" charset="0"/>
              </a:rPr>
              <a:t>Marx</a:t>
            </a:r>
            <a:r>
              <a:rPr lang="it-IT" sz="1800" dirty="0" smtClean="0">
                <a:latin typeface="Calibri" pitchFamily="34" charset="0"/>
                <a:cs typeface="Calibri" pitchFamily="34" charset="0"/>
              </a:rPr>
              <a:t>.</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11986878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1"/>
                                        </p:tgtEl>
                                        <p:attrNameLst>
                                          <p:attrName>style.visibility</p:attrName>
                                        </p:attrNameLst>
                                      </p:cBhvr>
                                      <p:to>
                                        <p:strVal val="visible"/>
                                      </p:to>
                                    </p:set>
                                    <p:anim calcmode="lin" valueType="num">
                                      <p:cBhvr additive="base">
                                        <p:cTn id="16" dur="500" fill="hold"/>
                                        <p:tgtEl>
                                          <p:spTgt spid="11"/>
                                        </p:tgtEl>
                                        <p:attrNameLst>
                                          <p:attrName>ppt_x</p:attrName>
                                        </p:attrNameLst>
                                      </p:cBhvr>
                                      <p:tavLst>
                                        <p:tav tm="0">
                                          <p:val>
                                            <p:strVal val="#ppt_x"/>
                                          </p:val>
                                        </p:tav>
                                        <p:tav tm="100000">
                                          <p:val>
                                            <p:strVal val="#ppt_x"/>
                                          </p:val>
                                        </p:tav>
                                      </p:tavLst>
                                    </p:anim>
                                    <p:anim calcmode="lin" valueType="num">
                                      <p:cBhvr additive="base">
                                        <p:cTn id="17" dur="500" fill="hold"/>
                                        <p:tgtEl>
                                          <p:spTgt spid="11"/>
                                        </p:tgtEl>
                                        <p:attrNameLst>
                                          <p:attrName>ppt_y</p:attrName>
                                        </p:attrNameLst>
                                      </p:cBhvr>
                                      <p:tavLst>
                                        <p:tav tm="0">
                                          <p:val>
                                            <p:strVal val="1+#ppt_h/2"/>
                                          </p:val>
                                        </p:tav>
                                        <p:tav tm="100000">
                                          <p:val>
                                            <p:strVal val="#ppt_y"/>
                                          </p:val>
                                        </p:tav>
                                      </p:tavLst>
                                    </p:anim>
                                  </p:childTnLst>
                                </p:cTn>
                              </p:par>
                              <p:par>
                                <p:cTn id="18" presetID="2" presetClass="entr" presetSubtype="4" fill="hold" nodeType="with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fill="hold"/>
                                        <p:tgtEl>
                                          <p:spTgt spid="13"/>
                                        </p:tgtEl>
                                        <p:attrNameLst>
                                          <p:attrName>ppt_x</p:attrName>
                                        </p:attrNameLst>
                                      </p:cBhvr>
                                      <p:tavLst>
                                        <p:tav tm="0">
                                          <p:val>
                                            <p:strVal val="#ppt_x"/>
                                          </p:val>
                                        </p:tav>
                                        <p:tav tm="100000">
                                          <p:val>
                                            <p:strVal val="#ppt_x"/>
                                          </p:val>
                                        </p:tav>
                                      </p:tavLst>
                                    </p:anim>
                                    <p:anim calcmode="lin" valueType="num">
                                      <p:cBhvr additive="base">
                                        <p:cTn id="21" dur="500" fill="hold"/>
                                        <p:tgtEl>
                                          <p:spTgt spid="13"/>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5"/>
                                        </p:tgtEl>
                                        <p:attrNameLst>
                                          <p:attrName>style.visibility</p:attrName>
                                        </p:attrNameLst>
                                      </p:cBhvr>
                                      <p:to>
                                        <p:strVal val="visible"/>
                                      </p:to>
                                    </p:set>
                                    <p:anim calcmode="lin" valueType="num">
                                      <p:cBhvr additive="base">
                                        <p:cTn id="28" dur="500" fill="hold"/>
                                        <p:tgtEl>
                                          <p:spTgt spid="15"/>
                                        </p:tgtEl>
                                        <p:attrNameLst>
                                          <p:attrName>ppt_x</p:attrName>
                                        </p:attrNameLst>
                                      </p:cBhvr>
                                      <p:tavLst>
                                        <p:tav tm="0">
                                          <p:val>
                                            <p:strVal val="#ppt_x"/>
                                          </p:val>
                                        </p:tav>
                                        <p:tav tm="100000">
                                          <p:val>
                                            <p:strVal val="#ppt_x"/>
                                          </p:val>
                                        </p:tav>
                                      </p:tavLst>
                                    </p:anim>
                                    <p:anim calcmode="lin" valueType="num">
                                      <p:cBhvr additive="base">
                                        <p:cTn id="29" dur="500" fill="hold"/>
                                        <p:tgtEl>
                                          <p:spTgt spid="1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16"/>
                                        </p:tgtEl>
                                        <p:attrNameLst>
                                          <p:attrName>style.visibility</p:attrName>
                                        </p:attrNameLst>
                                      </p:cBhvr>
                                      <p:to>
                                        <p:strVal val="visible"/>
                                      </p:to>
                                    </p:set>
                                    <p:anim calcmode="lin" valueType="num">
                                      <p:cBhvr additive="base">
                                        <p:cTn id="32" dur="500" fill="hold"/>
                                        <p:tgtEl>
                                          <p:spTgt spid="16"/>
                                        </p:tgtEl>
                                        <p:attrNameLst>
                                          <p:attrName>ppt_x</p:attrName>
                                        </p:attrNameLst>
                                      </p:cBhvr>
                                      <p:tavLst>
                                        <p:tav tm="0">
                                          <p:val>
                                            <p:strVal val="#ppt_x"/>
                                          </p:val>
                                        </p:tav>
                                        <p:tav tm="100000">
                                          <p:val>
                                            <p:strVal val="#ppt_x"/>
                                          </p:val>
                                        </p:tav>
                                      </p:tavLst>
                                    </p:anim>
                                    <p:anim calcmode="lin" valueType="num">
                                      <p:cBhvr additive="base">
                                        <p:cTn id="33"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7"/>
                                        </p:tgtEl>
                                        <p:attrNameLst>
                                          <p:attrName>style.visibility</p:attrName>
                                        </p:attrNameLst>
                                      </p:cBhvr>
                                      <p:to>
                                        <p:strVal val="visible"/>
                                      </p:to>
                                    </p:set>
                                    <p:anim calcmode="lin" valueType="num">
                                      <p:cBhvr additive="base">
                                        <p:cTn id="38" dur="500" fill="hold"/>
                                        <p:tgtEl>
                                          <p:spTgt spid="17"/>
                                        </p:tgtEl>
                                        <p:attrNameLst>
                                          <p:attrName>ppt_x</p:attrName>
                                        </p:attrNameLst>
                                      </p:cBhvr>
                                      <p:tavLst>
                                        <p:tav tm="0">
                                          <p:val>
                                            <p:strVal val="#ppt_x"/>
                                          </p:val>
                                        </p:tav>
                                        <p:tav tm="100000">
                                          <p:val>
                                            <p:strVal val="#ppt_x"/>
                                          </p:val>
                                        </p:tav>
                                      </p:tavLst>
                                    </p:anim>
                                    <p:anim calcmode="lin" valueType="num">
                                      <p:cBhvr additive="base">
                                        <p:cTn id="39"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P spid="15" grpId="0"/>
      <p:bldP spid="16" grpId="0"/>
      <p:bldP spid="1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J.A. SCHUMPETER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4</a:t>
            </a:fld>
            <a:endParaRPr lang="it-IT" dirty="0"/>
          </a:p>
        </p:txBody>
      </p:sp>
      <p:sp>
        <p:nvSpPr>
          <p:cNvPr id="5" name="CasellaDiTesto 4"/>
          <p:cNvSpPr txBox="1"/>
          <p:nvPr/>
        </p:nvSpPr>
        <p:spPr>
          <a:xfrm>
            <a:off x="1240952" y="2420888"/>
            <a:ext cx="7344816" cy="3000821"/>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FORMALE</a:t>
            </a:r>
          </a:p>
          <a:p>
            <a:pPr algn="just">
              <a:spcAft>
                <a:spcPts val="600"/>
              </a:spcAft>
            </a:pPr>
            <a:r>
              <a:rPr lang="it-IT" sz="2000" dirty="0" smtClean="0">
                <a:latin typeface="Calibri" pitchFamily="34" charset="0"/>
                <a:cs typeface="Calibri" pitchFamily="34" charset="0"/>
              </a:rPr>
              <a:t>«abbiamo </a:t>
            </a:r>
            <a:r>
              <a:rPr lang="it-IT" sz="2000" dirty="0">
                <a:latin typeface="Calibri" pitchFamily="34" charset="0"/>
                <a:cs typeface="Calibri" pitchFamily="34" charset="0"/>
              </a:rPr>
              <a:t>innanzitutto </a:t>
            </a:r>
            <a:r>
              <a:rPr lang="it-IT" sz="2000" b="1" dirty="0">
                <a:latin typeface="Calibri" pitchFamily="34" charset="0"/>
                <a:cs typeface="Calibri" pitchFamily="34" charset="0"/>
              </a:rPr>
              <a:t>una nuova attività che lotta fiduciosamente contro il </a:t>
            </a:r>
            <a:r>
              <a:rPr lang="it-IT" sz="2000" b="1" dirty="0" smtClean="0">
                <a:latin typeface="Calibri" pitchFamily="34" charset="0"/>
                <a:cs typeface="Calibri" pitchFamily="34" charset="0"/>
              </a:rPr>
              <a:t>passato</a:t>
            </a:r>
            <a:r>
              <a:rPr lang="it-IT" sz="2000" dirty="0" smtClean="0">
                <a:latin typeface="Calibri" pitchFamily="34" charset="0"/>
                <a:cs typeface="Calibri" pitchFamily="34" charset="0"/>
              </a:rPr>
              <a:t>; poi le cose si sistemano e abbiamo la tipica situazione classica, sintetizzata dall’opera tipicamente classica di </a:t>
            </a:r>
            <a:r>
              <a:rPr lang="it-IT" sz="2000" b="1" dirty="0" smtClean="0">
                <a:latin typeface="Calibri" pitchFamily="34" charset="0"/>
                <a:cs typeface="Calibri" pitchFamily="34" charset="0"/>
              </a:rPr>
              <a:t>John Stuart </a:t>
            </a:r>
            <a:r>
              <a:rPr lang="it-IT" sz="2000" b="1" dirty="0" err="1" smtClean="0">
                <a:latin typeface="Calibri" pitchFamily="34" charset="0"/>
                <a:cs typeface="Calibri" pitchFamily="34" charset="0"/>
              </a:rPr>
              <a:t>Mill</a:t>
            </a:r>
            <a:r>
              <a:rPr lang="it-IT" sz="2000" dirty="0" smtClean="0">
                <a:latin typeface="Calibri" pitchFamily="34" charset="0"/>
                <a:cs typeface="Calibri" pitchFamily="34" charset="0"/>
              </a:rPr>
              <a:t>, il quale sottolinea il fatto con il suo modo di parlare dall’alto di verità stabilite. Segue poi il </a:t>
            </a:r>
            <a:r>
              <a:rPr lang="it-IT" sz="2000" b="1" dirty="0" smtClean="0">
                <a:latin typeface="Calibri" pitchFamily="34" charset="0"/>
                <a:cs typeface="Calibri" pitchFamily="34" charset="0"/>
              </a:rPr>
              <a:t>ristagno</a:t>
            </a:r>
            <a:r>
              <a:rPr lang="it-IT" sz="2000" dirty="0" smtClean="0">
                <a:latin typeface="Calibri" pitchFamily="34" charset="0"/>
                <a:cs typeface="Calibri" pitchFamily="34" charset="0"/>
              </a:rPr>
              <a:t>: uno stato universalmente considerato di </a:t>
            </a:r>
            <a:r>
              <a:rPr lang="it-IT" sz="2000" b="1" dirty="0" smtClean="0">
                <a:latin typeface="Calibri" pitchFamily="34" charset="0"/>
                <a:cs typeface="Calibri" pitchFamily="34" charset="0"/>
              </a:rPr>
              <a:t>maturità</a:t>
            </a:r>
            <a:r>
              <a:rPr lang="it-IT" sz="2000" dirty="0" smtClean="0">
                <a:latin typeface="Calibri" pitchFamily="34" charset="0"/>
                <a:cs typeface="Calibri" pitchFamily="34" charset="0"/>
              </a:rPr>
              <a:t> se non di </a:t>
            </a:r>
            <a:r>
              <a:rPr lang="it-IT" sz="2000" b="1" dirty="0" smtClean="0">
                <a:latin typeface="Calibri" pitchFamily="34" charset="0"/>
                <a:cs typeface="Calibri" pitchFamily="34" charset="0"/>
              </a:rPr>
              <a:t>decadenza della scienza</a:t>
            </a:r>
            <a:r>
              <a:rPr lang="it-IT" sz="2000" dirty="0" smtClean="0">
                <a:latin typeface="Calibri" pitchFamily="34" charset="0"/>
                <a:cs typeface="Calibri" pitchFamily="34" charset="0"/>
              </a:rPr>
              <a:t>; uno stato in cui </a:t>
            </a:r>
            <a:r>
              <a:rPr lang="it-IT" sz="2000" b="1" dirty="0" smtClean="0">
                <a:latin typeface="Calibri" pitchFamily="34" charset="0"/>
                <a:cs typeface="Calibri" pitchFamily="34" charset="0"/>
              </a:rPr>
              <a:t>"coloro che sanno" sono sostanzialmente d’accordo</a:t>
            </a:r>
            <a:r>
              <a:rPr lang="it-IT" sz="2000" dirty="0" smtClean="0">
                <a:latin typeface="Calibri" pitchFamily="34" charset="0"/>
                <a:cs typeface="Calibri" pitchFamily="34" charset="0"/>
              </a:rPr>
              <a:t>» </a:t>
            </a:r>
            <a:endParaRPr lang="it-IT" sz="2000" dirty="0">
              <a:latin typeface="Calibri" pitchFamily="34" charset="0"/>
              <a:cs typeface="Calibri" pitchFamily="34" charset="0"/>
            </a:endParaRPr>
          </a:p>
        </p:txBody>
      </p:sp>
    </p:spTree>
    <p:extLst>
      <p:ext uri="{BB962C8B-B14F-4D97-AF65-F5344CB8AC3E}">
        <p14:creationId xmlns:p14="http://schemas.microsoft.com/office/powerpoint/2010/main" xmlns="" val="1870236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J.M. KEYNES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5</a:t>
            </a:fld>
            <a:endParaRPr lang="it-IT" dirty="0"/>
          </a:p>
        </p:txBody>
      </p:sp>
      <p:sp>
        <p:nvSpPr>
          <p:cNvPr id="5" name="CasellaDiTesto 4"/>
          <p:cNvSpPr txBox="1"/>
          <p:nvPr/>
        </p:nvSpPr>
        <p:spPr>
          <a:xfrm>
            <a:off x="1259632" y="2348880"/>
            <a:ext cx="7344816" cy="2539157"/>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SOSTANZIALE, MA TROPPO PERSONALE</a:t>
            </a:r>
          </a:p>
          <a:p>
            <a:pPr algn="just">
              <a:spcAft>
                <a:spcPts val="600"/>
              </a:spcAft>
            </a:pPr>
            <a:r>
              <a:rPr lang="it-IT" sz="2000" dirty="0" smtClean="0">
                <a:latin typeface="Calibri" pitchFamily="34" charset="0"/>
                <a:cs typeface="Calibri" pitchFamily="34" charset="0"/>
              </a:rPr>
              <a:t>Keynes considera come classici tutti gli economisti che a suo avviso accettano </a:t>
            </a:r>
            <a:r>
              <a:rPr lang="it-IT" sz="2000" b="1" dirty="0" smtClean="0">
                <a:latin typeface="Calibri" pitchFamily="34" charset="0"/>
                <a:cs typeface="Calibri" pitchFamily="34" charset="0"/>
              </a:rPr>
              <a:t>LA LEGGE DI SAY</a:t>
            </a:r>
            <a:r>
              <a:rPr lang="it-IT" sz="2000" dirty="0" smtClean="0">
                <a:latin typeface="Calibri" pitchFamily="34" charset="0"/>
                <a:cs typeface="Calibri" pitchFamily="34" charset="0"/>
              </a:rPr>
              <a:t>.</a:t>
            </a:r>
          </a:p>
          <a:p>
            <a:pPr algn="just">
              <a:spcAft>
                <a:spcPts val="600"/>
              </a:spcAft>
            </a:pPr>
            <a:r>
              <a:rPr lang="it-IT" sz="2000" dirty="0">
                <a:latin typeface="Calibri" pitchFamily="34" charset="0"/>
                <a:cs typeface="Calibri" pitchFamily="34" charset="0"/>
              </a:rPr>
              <a:t>La </a:t>
            </a:r>
            <a:r>
              <a:rPr lang="it-IT" sz="2000" dirty="0" smtClean="0">
                <a:latin typeface="Calibri" pitchFamily="34" charset="0"/>
                <a:cs typeface="Calibri" pitchFamily="34" charset="0"/>
              </a:rPr>
              <a:t>sua lista include nel novero dei classici economisti come A. Marshall e A.C. </a:t>
            </a:r>
            <a:r>
              <a:rPr lang="it-IT" sz="2000" dirty="0" err="1" smtClean="0">
                <a:latin typeface="Calibri" pitchFamily="34" charset="0"/>
                <a:cs typeface="Calibri" pitchFamily="34" charset="0"/>
              </a:rPr>
              <a:t>Pigou</a:t>
            </a:r>
            <a:r>
              <a:rPr lang="it-IT" sz="2000" dirty="0" smtClean="0">
                <a:latin typeface="Calibri" pitchFamily="34" charset="0"/>
                <a:cs typeface="Calibri" pitchFamily="34" charset="0"/>
              </a:rPr>
              <a:t> ed esclude R. Malthus e K. </a:t>
            </a:r>
            <a:r>
              <a:rPr lang="it-IT" sz="2000" dirty="0" err="1" smtClean="0">
                <a:latin typeface="Calibri" pitchFamily="34" charset="0"/>
                <a:cs typeface="Calibri" pitchFamily="34" charset="0"/>
              </a:rPr>
              <a:t>Marx</a:t>
            </a:r>
            <a:r>
              <a:rPr lang="it-IT" sz="2000" dirty="0" smtClean="0">
                <a:latin typeface="Calibri" pitchFamily="34" charset="0"/>
                <a:cs typeface="Calibri" pitchFamily="34" charset="0"/>
              </a:rPr>
              <a:t>.</a:t>
            </a:r>
          </a:p>
          <a:p>
            <a:pPr algn="just">
              <a:spcAft>
                <a:spcPts val="600"/>
              </a:spcAft>
            </a:pPr>
            <a:r>
              <a:rPr lang="it-IT" sz="2000" dirty="0" smtClean="0">
                <a:latin typeface="Calibri" pitchFamily="34" charset="0"/>
                <a:cs typeface="Calibri" pitchFamily="34" charset="0"/>
              </a:rPr>
              <a:t>Tale criterio è scelto da Keynes per differenziare la sua economia da quella di coloro che egli critica. </a:t>
            </a:r>
            <a:endParaRPr lang="it-IT" sz="2000" dirty="0">
              <a:latin typeface="Calibri" pitchFamily="34" charset="0"/>
              <a:cs typeface="Calibri" pitchFamily="34" charset="0"/>
            </a:endParaRPr>
          </a:p>
        </p:txBody>
      </p:sp>
    </p:spTree>
    <p:extLst>
      <p:ext uri="{BB962C8B-B14F-4D97-AF65-F5344CB8AC3E}">
        <p14:creationId xmlns:p14="http://schemas.microsoft.com/office/powerpoint/2010/main" xmlns="" val="3056864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6</a:t>
            </a:fld>
            <a:endParaRPr lang="it-IT" dirty="0"/>
          </a:p>
        </p:txBody>
      </p:sp>
      <p:sp>
        <p:nvSpPr>
          <p:cNvPr id="5" name="CasellaDiTesto 4"/>
          <p:cNvSpPr txBox="1"/>
          <p:nvPr/>
        </p:nvSpPr>
        <p:spPr>
          <a:xfrm>
            <a:off x="1259632" y="2420888"/>
            <a:ext cx="7272808" cy="3862596"/>
          </a:xfrm>
          <a:prstGeom prst="rect">
            <a:avLst/>
          </a:prstGeom>
          <a:noFill/>
        </p:spPr>
        <p:txBody>
          <a:bodyPr wrap="square" rtlCol="0">
            <a:spAutoFit/>
          </a:bodyPr>
          <a:lstStyle/>
          <a:p>
            <a:pPr lvl="0" algn="just">
              <a:spcAft>
                <a:spcPts val="600"/>
              </a:spcAft>
            </a:pPr>
            <a:r>
              <a:rPr lang="it-IT" sz="2000" dirty="0" smtClean="0">
                <a:latin typeface="Calibri" pitchFamily="34" charset="0"/>
                <a:cs typeface="Calibri" pitchFamily="34" charset="0"/>
              </a:rPr>
              <a:t>«Un </a:t>
            </a:r>
            <a:r>
              <a:rPr lang="it-IT" sz="2000" dirty="0">
                <a:latin typeface="Calibri" pitchFamily="34" charset="0"/>
                <a:cs typeface="Calibri" pitchFamily="34" charset="0"/>
              </a:rPr>
              <a:t>prodotto terminato offre da quell'istante uno </a:t>
            </a:r>
            <a:r>
              <a:rPr lang="it-IT" sz="2000" b="1" dirty="0" smtClean="0">
                <a:latin typeface="Calibri" pitchFamily="34" charset="0"/>
                <a:cs typeface="Calibri" pitchFamily="34" charset="0"/>
              </a:rPr>
              <a:t>sbocco </a:t>
            </a:r>
            <a:r>
              <a:rPr lang="it-IT" sz="2000" dirty="0" smtClean="0">
                <a:latin typeface="Calibri" pitchFamily="34" charset="0"/>
                <a:cs typeface="Calibri" pitchFamily="34" charset="0"/>
              </a:rPr>
              <a:t>ad </a:t>
            </a:r>
            <a:r>
              <a:rPr lang="it-IT" sz="2000" dirty="0">
                <a:latin typeface="Calibri" pitchFamily="34" charset="0"/>
                <a:cs typeface="Calibri" pitchFamily="34" charset="0"/>
              </a:rPr>
              <a:t>altri prodotti per tutta la somma del suo valore. Difatti, quando l'ultimo produttore ha terminato un prodotto, il suo desiderio più grande è quello di venderlo, perché il valore di quel prodotto non resti morto nelle sue mani. Ma non è meno sollecito di liberarsi del denaro che la sua vendita gli procura, perché nemmeno il denaro resti morto. Ora non ci si può liberare del proprio denaro se non cercando di comperare un prodotto qualunque. Si vede dunque che il fatto solo della </a:t>
            </a:r>
            <a:r>
              <a:rPr lang="it-IT" sz="2000" b="1" dirty="0">
                <a:latin typeface="Calibri" pitchFamily="34" charset="0"/>
                <a:cs typeface="Calibri" pitchFamily="34" charset="0"/>
              </a:rPr>
              <a:t>formazione di un prodotto </a:t>
            </a:r>
            <a:r>
              <a:rPr lang="it-IT" sz="2000" dirty="0">
                <a:latin typeface="Calibri" pitchFamily="34" charset="0"/>
                <a:cs typeface="Calibri" pitchFamily="34" charset="0"/>
              </a:rPr>
              <a:t>apre all'istante stesso </a:t>
            </a:r>
            <a:r>
              <a:rPr lang="it-IT" sz="2000" b="1" dirty="0">
                <a:latin typeface="Calibri" pitchFamily="34" charset="0"/>
                <a:cs typeface="Calibri" pitchFamily="34" charset="0"/>
              </a:rPr>
              <a:t>uno sbocco ad altri prodott</a:t>
            </a:r>
            <a:r>
              <a:rPr lang="it-IT" sz="2000" dirty="0">
                <a:latin typeface="Calibri" pitchFamily="34" charset="0"/>
                <a:cs typeface="Calibri" pitchFamily="34" charset="0"/>
              </a:rPr>
              <a:t>i</a:t>
            </a:r>
            <a:r>
              <a:rPr lang="it-IT" sz="2000" dirty="0" smtClean="0">
                <a:latin typeface="Calibri" pitchFamily="34" charset="0"/>
                <a:cs typeface="Calibri" pitchFamily="34" charset="0"/>
              </a:rPr>
              <a:t>.» (</a:t>
            </a:r>
            <a:r>
              <a:rPr lang="it-IT" sz="2000" i="1" dirty="0" err="1">
                <a:latin typeface="Calibri" pitchFamily="34" charset="0"/>
                <a:cs typeface="Calibri" pitchFamily="34" charset="0"/>
              </a:rPr>
              <a:t>Traité</a:t>
            </a:r>
            <a:r>
              <a:rPr lang="it-IT" sz="2000" i="1" dirty="0">
                <a:latin typeface="Calibri" pitchFamily="34" charset="0"/>
                <a:cs typeface="Calibri" pitchFamily="34" charset="0"/>
              </a:rPr>
              <a:t> d'</a:t>
            </a:r>
            <a:r>
              <a:rPr lang="it-IT" sz="2000" i="1" dirty="0" err="1">
                <a:latin typeface="Calibri" pitchFamily="34" charset="0"/>
                <a:cs typeface="Calibri" pitchFamily="34" charset="0"/>
              </a:rPr>
              <a:t>économie</a:t>
            </a:r>
            <a:r>
              <a:rPr lang="it-IT" sz="2000" i="1" dirty="0">
                <a:latin typeface="Calibri" pitchFamily="34" charset="0"/>
                <a:cs typeface="Calibri" pitchFamily="34" charset="0"/>
              </a:rPr>
              <a:t> </a:t>
            </a:r>
            <a:r>
              <a:rPr lang="it-IT" sz="2000" i="1" dirty="0" err="1">
                <a:latin typeface="Calibri" pitchFamily="34" charset="0"/>
                <a:cs typeface="Calibri" pitchFamily="34" charset="0"/>
              </a:rPr>
              <a:t>politique</a:t>
            </a:r>
            <a:r>
              <a:rPr lang="it-IT" sz="2000" dirty="0">
                <a:latin typeface="Calibri" pitchFamily="34" charset="0"/>
                <a:cs typeface="Calibri" pitchFamily="34" charset="0"/>
              </a:rPr>
              <a:t>, </a:t>
            </a:r>
            <a:r>
              <a:rPr lang="it-IT" sz="2000" dirty="0" smtClean="0">
                <a:latin typeface="Calibri" pitchFamily="34" charset="0"/>
                <a:cs typeface="Calibri" pitchFamily="34" charset="0"/>
              </a:rPr>
              <a:t>1803, Libro </a:t>
            </a:r>
            <a:r>
              <a:rPr lang="it-IT" sz="2000" dirty="0">
                <a:latin typeface="Calibri" pitchFamily="34" charset="0"/>
                <a:cs typeface="Calibri" pitchFamily="34" charset="0"/>
              </a:rPr>
              <a:t>I, Cap. XV, pp. 141-142</a:t>
            </a:r>
            <a:r>
              <a:rPr lang="it-IT" sz="2000" dirty="0" smtClean="0">
                <a:latin typeface="Calibri" pitchFamily="34" charset="0"/>
                <a:cs typeface="Calibri" pitchFamily="34" charset="0"/>
              </a:rPr>
              <a:t>).</a:t>
            </a:r>
            <a:endParaRPr lang="it-IT" sz="2000" dirty="0">
              <a:latin typeface="Calibri" pitchFamily="34" charset="0"/>
              <a:cs typeface="Calibri" pitchFamily="34" charset="0"/>
            </a:endParaRPr>
          </a:p>
          <a:p>
            <a:pPr marL="342900" lvl="0" indent="-342900" algn="just">
              <a:spcAft>
                <a:spcPts val="600"/>
              </a:spcAft>
              <a:buFont typeface="Courier New" pitchFamily="49" charset="0"/>
              <a:buChar char="o"/>
            </a:pPr>
            <a:endParaRPr lang="it-IT" sz="2000" dirty="0" smtClean="0">
              <a:latin typeface="Calibri" pitchFamily="34" charset="0"/>
              <a:cs typeface="Calibri" pitchFamily="34" charset="0"/>
            </a:endParaRPr>
          </a:p>
        </p:txBody>
      </p:sp>
    </p:spTree>
    <p:extLst>
      <p:ext uri="{BB962C8B-B14F-4D97-AF65-F5344CB8AC3E}">
        <p14:creationId xmlns:p14="http://schemas.microsoft.com/office/powerpoint/2010/main" xmlns="" val="1800400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7</a:t>
            </a:fld>
            <a:endParaRPr lang="it-IT" dirty="0"/>
          </a:p>
        </p:txBody>
      </p:sp>
      <p:sp>
        <p:nvSpPr>
          <p:cNvPr id="5" name="CasellaDiTesto 4"/>
          <p:cNvSpPr txBox="1"/>
          <p:nvPr/>
        </p:nvSpPr>
        <p:spPr>
          <a:xfrm>
            <a:off x="1246466" y="2420888"/>
            <a:ext cx="7285974" cy="3631763"/>
          </a:xfrm>
          <a:prstGeom prst="rect">
            <a:avLst/>
          </a:prstGeom>
          <a:noFill/>
        </p:spPr>
        <p:txBody>
          <a:bodyPr wrap="square" rtlCol="0">
            <a:spAutoFit/>
          </a:bodyPr>
          <a:lstStyle/>
          <a:p>
            <a:pPr marL="342900" lvl="0" indent="-342900" algn="just">
              <a:spcAft>
                <a:spcPts val="600"/>
              </a:spcAft>
              <a:buFont typeface="Courier New" pitchFamily="49" charset="0"/>
              <a:buChar char="o"/>
            </a:pPr>
            <a:r>
              <a:rPr lang="it-IT" sz="2000" dirty="0">
                <a:solidFill>
                  <a:srgbClr val="003366"/>
                </a:solidFill>
                <a:latin typeface="Calibri" pitchFamily="34" charset="0"/>
                <a:cs typeface="Calibri" pitchFamily="34" charset="0"/>
              </a:rPr>
              <a:t>In </a:t>
            </a:r>
            <a:r>
              <a:rPr lang="it-IT" sz="2000" b="1" dirty="0">
                <a:solidFill>
                  <a:srgbClr val="003366"/>
                </a:solidFill>
                <a:latin typeface="Calibri" pitchFamily="34" charset="0"/>
                <a:cs typeface="Calibri" pitchFamily="34" charset="0"/>
              </a:rPr>
              <a:t>regime di libero scambio</a:t>
            </a:r>
            <a:r>
              <a:rPr lang="it-IT" sz="2000" dirty="0">
                <a:solidFill>
                  <a:srgbClr val="003366"/>
                </a:solidFill>
                <a:latin typeface="Calibri" pitchFamily="34" charset="0"/>
                <a:cs typeface="Calibri" pitchFamily="34" charset="0"/>
              </a:rPr>
              <a:t>, </a:t>
            </a:r>
            <a:r>
              <a:rPr lang="it-IT" sz="2000" b="1" dirty="0">
                <a:solidFill>
                  <a:srgbClr val="003366"/>
                </a:solidFill>
                <a:latin typeface="Calibri" pitchFamily="34" charset="0"/>
                <a:cs typeface="Calibri" pitchFamily="34" charset="0"/>
              </a:rPr>
              <a:t>non sono possibili crisi prolungate</a:t>
            </a:r>
            <a:r>
              <a:rPr lang="it-IT" sz="2000" dirty="0">
                <a:solidFill>
                  <a:srgbClr val="003366"/>
                </a:solidFill>
                <a:latin typeface="Calibri" pitchFamily="34" charset="0"/>
                <a:cs typeface="Calibri" pitchFamily="34" charset="0"/>
              </a:rPr>
              <a:t>, poiché i prodotti si pagano con i prodotti e non con il denaro, che è solamente merce rappresentativa. La moneta è semplicemente un mezzo di scambio. Il </a:t>
            </a:r>
            <a:r>
              <a:rPr lang="it-IT" sz="2000" b="1" dirty="0">
                <a:solidFill>
                  <a:srgbClr val="003366"/>
                </a:solidFill>
                <a:latin typeface="Calibri" pitchFamily="34" charset="0"/>
                <a:cs typeface="Calibri" pitchFamily="34" charset="0"/>
              </a:rPr>
              <a:t>COMMERCIO</a:t>
            </a:r>
            <a:r>
              <a:rPr lang="it-IT" sz="2000" dirty="0">
                <a:solidFill>
                  <a:srgbClr val="003366"/>
                </a:solidFill>
                <a:latin typeface="Calibri" pitchFamily="34" charset="0"/>
                <a:cs typeface="Calibri" pitchFamily="34" charset="0"/>
              </a:rPr>
              <a:t> si riduce essenzialmente al </a:t>
            </a:r>
            <a:r>
              <a:rPr lang="it-IT" sz="2000" b="1" dirty="0">
                <a:solidFill>
                  <a:srgbClr val="003366"/>
                </a:solidFill>
                <a:latin typeface="Calibri" pitchFamily="34" charset="0"/>
                <a:cs typeface="Calibri" pitchFamily="34" charset="0"/>
              </a:rPr>
              <a:t>BARATTO</a:t>
            </a:r>
            <a:r>
              <a:rPr lang="it-IT" sz="2000" dirty="0" smtClean="0">
                <a:solidFill>
                  <a:srgbClr val="003366"/>
                </a:solidFill>
                <a:latin typeface="Calibri" pitchFamily="34" charset="0"/>
                <a:cs typeface="Calibri" pitchFamily="34" charset="0"/>
              </a:rPr>
              <a:t>.</a:t>
            </a:r>
            <a:r>
              <a:rPr lang="it-IT" sz="2000" dirty="0">
                <a:solidFill>
                  <a:srgbClr val="003366"/>
                </a:solidFill>
                <a:latin typeface="Calibri" pitchFamily="34" charset="0"/>
                <a:cs typeface="Calibri" pitchFamily="34" charset="0"/>
              </a:rPr>
              <a:t> </a:t>
            </a:r>
            <a:endParaRPr lang="it-IT" sz="2000" dirty="0" smtClean="0">
              <a:solidFill>
                <a:srgbClr val="003366"/>
              </a:solidFill>
              <a:latin typeface="Calibri" pitchFamily="34" charset="0"/>
              <a:cs typeface="Calibri" pitchFamily="34" charset="0"/>
            </a:endParaRPr>
          </a:p>
          <a:p>
            <a:pPr marL="342900" lvl="0" indent="-342900" algn="just">
              <a:spcAft>
                <a:spcPts val="600"/>
              </a:spcAft>
              <a:buFont typeface="Courier New" pitchFamily="49" charset="0"/>
              <a:buChar char="o"/>
            </a:pPr>
            <a:r>
              <a:rPr lang="it-IT" sz="2000" dirty="0" smtClean="0">
                <a:solidFill>
                  <a:srgbClr val="003366"/>
                </a:solidFill>
                <a:latin typeface="Calibri" pitchFamily="34" charset="0"/>
                <a:cs typeface="Calibri" pitchFamily="34" charset="0"/>
              </a:rPr>
              <a:t>Il </a:t>
            </a:r>
            <a:r>
              <a:rPr lang="it-IT" sz="2000" dirty="0">
                <a:solidFill>
                  <a:srgbClr val="003366"/>
                </a:solidFill>
                <a:latin typeface="Calibri" pitchFamily="34" charset="0"/>
                <a:cs typeface="Calibri" pitchFamily="34" charset="0"/>
              </a:rPr>
              <a:t>denaro ricavato dalla vendita è destinato ad essere immediatamente speso. Il venditore è sempre anche un compratore e, con ciò, offre uno </a:t>
            </a:r>
            <a:r>
              <a:rPr lang="it-IT" sz="2000" b="1" dirty="0">
                <a:solidFill>
                  <a:srgbClr val="003366"/>
                </a:solidFill>
                <a:latin typeface="Calibri" pitchFamily="34" charset="0"/>
                <a:cs typeface="Calibri" pitchFamily="34" charset="0"/>
              </a:rPr>
              <a:t>SBOCCO</a:t>
            </a:r>
            <a:r>
              <a:rPr lang="it-IT" sz="2000" dirty="0">
                <a:solidFill>
                  <a:srgbClr val="003366"/>
                </a:solidFill>
                <a:latin typeface="Calibri" pitchFamily="34" charset="0"/>
                <a:cs typeface="Calibri" pitchFamily="34" charset="0"/>
              </a:rPr>
              <a:t> alle produzioni altrui</a:t>
            </a:r>
            <a:r>
              <a:rPr lang="it-IT" sz="2000" dirty="0" smtClean="0">
                <a:solidFill>
                  <a:srgbClr val="003366"/>
                </a:solidFill>
                <a:latin typeface="Calibri" pitchFamily="34" charset="0"/>
                <a:cs typeface="Calibri" pitchFamily="34" charset="0"/>
              </a:rPr>
              <a:t>.</a:t>
            </a:r>
            <a:endParaRPr lang="it-IT" sz="2000" dirty="0">
              <a:solidFill>
                <a:srgbClr val="003366"/>
              </a:solidFill>
              <a:latin typeface="Calibri" pitchFamily="34" charset="0"/>
              <a:cs typeface="Calibri" pitchFamily="34" charset="0"/>
            </a:endParaRPr>
          </a:p>
          <a:p>
            <a:pPr marL="273050" indent="-273050" algn="just">
              <a:spcAft>
                <a:spcPts val="600"/>
              </a:spcAft>
              <a:buFont typeface="Courier New" pitchFamily="49" charset="0"/>
              <a:buChar char="o"/>
            </a:pPr>
            <a:r>
              <a:rPr lang="it-IT" sz="2000" dirty="0" smtClean="0">
                <a:latin typeface="Calibri" pitchFamily="34" charset="0"/>
                <a:cs typeface="Calibri" pitchFamily="34" charset="0"/>
              </a:rPr>
              <a:t>In un’</a:t>
            </a:r>
            <a:r>
              <a:rPr lang="it-IT" sz="2000" b="1" dirty="0" smtClean="0">
                <a:latin typeface="Calibri" pitchFamily="34" charset="0"/>
                <a:cs typeface="Calibri" pitchFamily="34" charset="0"/>
              </a:rPr>
              <a:t>ECONOMIA DI BARATTO</a:t>
            </a:r>
            <a:r>
              <a:rPr lang="it-IT" sz="2000" dirty="0" smtClean="0">
                <a:latin typeface="Calibri" pitchFamily="34" charset="0"/>
                <a:cs typeface="Calibri" pitchFamily="34" charset="0"/>
              </a:rPr>
              <a:t>, l’</a:t>
            </a:r>
            <a:r>
              <a:rPr lang="it-IT" sz="2000" b="1" dirty="0" smtClean="0">
                <a:latin typeface="Calibri" pitchFamily="34" charset="0"/>
                <a:cs typeface="Calibri" pitchFamily="34" charset="0"/>
              </a:rPr>
              <a:t>eccesso </a:t>
            </a:r>
            <a:r>
              <a:rPr lang="it-IT" sz="2000" b="1" dirty="0">
                <a:latin typeface="Calibri" pitchFamily="34" charset="0"/>
                <a:cs typeface="Calibri" pitchFamily="34" charset="0"/>
              </a:rPr>
              <a:t>di offerta </a:t>
            </a:r>
            <a:r>
              <a:rPr lang="it-IT" sz="2000" dirty="0">
                <a:latin typeface="Calibri" pitchFamily="34" charset="0"/>
                <a:cs typeface="Calibri" pitchFamily="34" charset="0"/>
              </a:rPr>
              <a:t>di un bene </a:t>
            </a:r>
            <a:r>
              <a:rPr lang="it-IT" sz="2000" dirty="0" smtClean="0">
                <a:latin typeface="Calibri" pitchFamily="34" charset="0"/>
                <a:cs typeface="Calibri" pitchFamily="34" charset="0"/>
              </a:rPr>
              <a:t>comporta necessariamente </a:t>
            </a:r>
            <a:r>
              <a:rPr lang="it-IT" sz="2000" dirty="0">
                <a:latin typeface="Calibri" pitchFamily="34" charset="0"/>
                <a:cs typeface="Calibri" pitchFamily="34" charset="0"/>
              </a:rPr>
              <a:t>un </a:t>
            </a:r>
            <a:r>
              <a:rPr lang="it-IT" sz="2000" b="1" dirty="0">
                <a:latin typeface="Calibri" pitchFamily="34" charset="0"/>
                <a:cs typeface="Calibri" pitchFamily="34" charset="0"/>
              </a:rPr>
              <a:t>eccesso di domanda </a:t>
            </a:r>
            <a:r>
              <a:rPr lang="it-IT" sz="2000" dirty="0">
                <a:latin typeface="Calibri" pitchFamily="34" charset="0"/>
                <a:cs typeface="Calibri" pitchFamily="34" charset="0"/>
              </a:rPr>
              <a:t>per un altro bene. </a:t>
            </a:r>
            <a:endParaRPr lang="it-IT" sz="2000" dirty="0" smtClean="0">
              <a:latin typeface="Calibri" pitchFamily="34" charset="0"/>
              <a:cs typeface="Calibri" pitchFamily="34" charset="0"/>
            </a:endParaRP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3522226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8</a:t>
            </a:fld>
            <a:endParaRPr lang="it-IT" dirty="0"/>
          </a:p>
        </p:txBody>
      </p:sp>
      <p:sp>
        <p:nvSpPr>
          <p:cNvPr id="5" name="CasellaDiTesto 4"/>
          <p:cNvSpPr txBox="1"/>
          <p:nvPr/>
        </p:nvSpPr>
        <p:spPr>
          <a:xfrm>
            <a:off x="1259632" y="2420888"/>
            <a:ext cx="7272808" cy="3554819"/>
          </a:xfrm>
          <a:prstGeom prst="rect">
            <a:avLst/>
          </a:prstGeom>
          <a:noFill/>
        </p:spPr>
        <p:txBody>
          <a:bodyPr wrap="square" rtlCol="0">
            <a:spAutoFit/>
          </a:bodyPr>
          <a:lstStyle/>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Una </a:t>
            </a:r>
            <a:r>
              <a:rPr lang="it-IT" sz="2000" b="1" dirty="0">
                <a:latin typeface="Calibri" pitchFamily="34" charset="0"/>
                <a:cs typeface="Calibri" pitchFamily="34" charset="0"/>
              </a:rPr>
              <a:t>carenza di domanda in un settore </a:t>
            </a:r>
            <a:r>
              <a:rPr lang="it-IT" sz="2000" dirty="0">
                <a:latin typeface="Calibri" pitchFamily="34" charset="0"/>
                <a:cs typeface="Calibri" pitchFamily="34" charset="0"/>
              </a:rPr>
              <a:t>si accompagna sempre ad un’</a:t>
            </a:r>
            <a:r>
              <a:rPr lang="it-IT" sz="2000" b="1" dirty="0">
                <a:latin typeface="Calibri" pitchFamily="34" charset="0"/>
                <a:cs typeface="Calibri" pitchFamily="34" charset="0"/>
              </a:rPr>
              <a:t>abbondanza di domanda </a:t>
            </a:r>
            <a:r>
              <a:rPr lang="it-IT" sz="2000" b="1" dirty="0" smtClean="0">
                <a:latin typeface="Calibri" pitchFamily="34" charset="0"/>
                <a:cs typeface="Calibri" pitchFamily="34" charset="0"/>
              </a:rPr>
              <a:t>in un </a:t>
            </a:r>
            <a:r>
              <a:rPr lang="it-IT" sz="2000" b="1" dirty="0">
                <a:latin typeface="Calibri" pitchFamily="34" charset="0"/>
                <a:cs typeface="Calibri" pitchFamily="34" charset="0"/>
              </a:rPr>
              <a:t>altro </a:t>
            </a:r>
            <a:r>
              <a:rPr lang="it-IT" sz="2000" b="1" dirty="0" smtClean="0">
                <a:latin typeface="Calibri" pitchFamily="34" charset="0"/>
                <a:cs typeface="Calibri" pitchFamily="34" charset="0"/>
              </a:rPr>
              <a:t>settore</a:t>
            </a:r>
            <a:r>
              <a:rPr lang="it-IT" sz="2000" dirty="0" smtClean="0">
                <a:latin typeface="Calibri" pitchFamily="34" charset="0"/>
                <a:cs typeface="Calibri" pitchFamily="34" charset="0"/>
              </a:rPr>
              <a:t>. Di </a:t>
            </a:r>
            <a:r>
              <a:rPr lang="it-IT" sz="2000" dirty="0">
                <a:latin typeface="Calibri" pitchFamily="34" charset="0"/>
                <a:cs typeface="Calibri" pitchFamily="34" charset="0"/>
              </a:rPr>
              <a:t>conseguenza, i lavoratori espulsi dal settore in contrazione possono essere occupati nel settore in espansione. </a:t>
            </a:r>
            <a:r>
              <a:rPr lang="it-IT" sz="2000" b="1" dirty="0" smtClean="0">
                <a:latin typeface="Calibri" pitchFamily="34" charset="0"/>
                <a:cs typeface="Calibri" pitchFamily="34" charset="0"/>
              </a:rPr>
              <a:t>Non </a:t>
            </a:r>
            <a:r>
              <a:rPr lang="it-IT" sz="2000" b="1" dirty="0">
                <a:latin typeface="Calibri" pitchFamily="34" charset="0"/>
                <a:cs typeface="Calibri" pitchFamily="34" charset="0"/>
              </a:rPr>
              <a:t>ci può essere disoccupazione </a:t>
            </a:r>
            <a:r>
              <a:rPr lang="it-IT" sz="2000" b="1" dirty="0" smtClean="0">
                <a:latin typeface="Calibri" pitchFamily="34" charset="0"/>
                <a:cs typeface="Calibri" pitchFamily="34" charset="0"/>
              </a:rPr>
              <a:t>involontaria</a:t>
            </a:r>
            <a:r>
              <a:rPr lang="it-IT" sz="2000" dirty="0" smtClean="0">
                <a:latin typeface="Calibri" pitchFamily="34" charset="0"/>
                <a:cs typeface="Calibri" pitchFamily="34" charset="0"/>
              </a:rPr>
              <a:t>. Il mercato, lasciato a se stesso, tende a raggiungere </a:t>
            </a:r>
            <a:r>
              <a:rPr lang="it-IT" sz="2000" b="1" dirty="0" smtClean="0">
                <a:latin typeface="Calibri" pitchFamily="34" charset="0"/>
                <a:cs typeface="Calibri" pitchFamily="34" charset="0"/>
              </a:rPr>
              <a:t>L’EQUILIBRIO DI PIENA OCCUPAZIONE</a:t>
            </a:r>
            <a:r>
              <a:rPr lang="it-IT" sz="2000" dirty="0">
                <a:latin typeface="Calibri" pitchFamily="34" charset="0"/>
                <a:cs typeface="Calibri" pitchFamily="34" charset="0"/>
              </a:rPr>
              <a:t>. </a:t>
            </a:r>
            <a:endParaRPr lang="it-IT" sz="2000" dirty="0" smtClean="0">
              <a:latin typeface="Calibri" pitchFamily="34" charset="0"/>
              <a:cs typeface="Calibri" pitchFamily="34" charset="0"/>
            </a:endParaRPr>
          </a:p>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Poiché il </a:t>
            </a:r>
            <a:r>
              <a:rPr lang="it-IT" sz="2000" dirty="0">
                <a:latin typeface="Calibri" pitchFamily="34" charset="0"/>
                <a:cs typeface="Calibri" pitchFamily="34" charset="0"/>
              </a:rPr>
              <a:t>mercato del lavoro tenderebbe spontaneamente a realizzare la piena occupazione del fattore lavoro </a:t>
            </a:r>
            <a:r>
              <a:rPr lang="it-IT" sz="2000" dirty="0" smtClean="0">
                <a:latin typeface="Calibri" pitchFamily="34" charset="0"/>
                <a:cs typeface="Calibri" pitchFamily="34" charset="0"/>
              </a:rPr>
              <a:t>grazie </a:t>
            </a:r>
            <a:r>
              <a:rPr lang="it-IT" sz="2000" dirty="0">
                <a:latin typeface="Calibri" pitchFamily="34" charset="0"/>
                <a:cs typeface="Calibri" pitchFamily="34" charset="0"/>
              </a:rPr>
              <a:t>alla flessibilità del saggio di salario, non solo </a:t>
            </a:r>
            <a:r>
              <a:rPr lang="it-IT" sz="2000" b="1" dirty="0">
                <a:latin typeface="Calibri" pitchFamily="34" charset="0"/>
                <a:cs typeface="Calibri" pitchFamily="34" charset="0"/>
              </a:rPr>
              <a:t>il </a:t>
            </a:r>
            <a:r>
              <a:rPr lang="it-IT" sz="2000" b="1" dirty="0" smtClean="0">
                <a:latin typeface="Calibri" pitchFamily="34" charset="0"/>
                <a:cs typeface="Calibri" pitchFamily="34" charset="0"/>
              </a:rPr>
              <a:t>sistema economico </a:t>
            </a:r>
            <a:r>
              <a:rPr lang="it-IT" sz="2000" b="1" dirty="0">
                <a:latin typeface="Calibri" pitchFamily="34" charset="0"/>
                <a:cs typeface="Calibri" pitchFamily="34" charset="0"/>
              </a:rPr>
              <a:t>raggiungerà spontaneamente una situazione di pieno impiego</a:t>
            </a:r>
            <a:r>
              <a:rPr lang="it-IT" sz="2000" dirty="0">
                <a:latin typeface="Calibri" pitchFamily="34" charset="0"/>
                <a:cs typeface="Calibri" pitchFamily="34" charset="0"/>
              </a:rPr>
              <a:t>, ma </a:t>
            </a:r>
            <a:r>
              <a:rPr lang="it-IT" sz="2000" b="1" dirty="0" smtClean="0">
                <a:latin typeface="Calibri" pitchFamily="34" charset="0"/>
                <a:cs typeface="Calibri" pitchFamily="34" charset="0"/>
              </a:rPr>
              <a:t>tenderà anche </a:t>
            </a:r>
            <a:r>
              <a:rPr lang="it-IT" sz="2000" b="1" dirty="0">
                <a:latin typeface="Calibri" pitchFamily="34" charset="0"/>
                <a:cs typeface="Calibri" pitchFamily="34" charset="0"/>
              </a:rPr>
              <a:t>a mantenerla</a:t>
            </a:r>
            <a:r>
              <a:rPr lang="it-IT" sz="2000" dirty="0" smtClean="0">
                <a:latin typeface="Calibri" pitchFamily="34" charset="0"/>
                <a:cs typeface="Calibri" pitchFamily="34" charset="0"/>
              </a:rPr>
              <a:t>.</a:t>
            </a: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4044817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9</a:t>
            </a:fld>
            <a:endParaRPr lang="it-IT" dirty="0"/>
          </a:p>
        </p:txBody>
      </p:sp>
      <p:sp>
        <p:nvSpPr>
          <p:cNvPr id="5" name="CasellaDiTesto 4"/>
          <p:cNvSpPr txBox="1"/>
          <p:nvPr/>
        </p:nvSpPr>
        <p:spPr>
          <a:xfrm>
            <a:off x="1259632" y="2348880"/>
            <a:ext cx="7272808" cy="4170372"/>
          </a:xfrm>
          <a:prstGeom prst="rect">
            <a:avLst/>
          </a:prstGeom>
          <a:noFill/>
        </p:spPr>
        <p:txBody>
          <a:bodyPr wrap="square" rtlCol="0">
            <a:spAutoFit/>
          </a:bodyPr>
          <a:lstStyle/>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Queste implicazioni discendono dall’assunzione che i </a:t>
            </a:r>
            <a:r>
              <a:rPr lang="it-IT" sz="2000" b="1" dirty="0" smtClean="0">
                <a:latin typeface="Calibri" pitchFamily="34" charset="0"/>
                <a:cs typeface="Calibri" pitchFamily="34" charset="0"/>
              </a:rPr>
              <a:t>PREZZI</a:t>
            </a:r>
            <a:r>
              <a:rPr lang="it-IT" sz="2000" dirty="0" smtClean="0">
                <a:latin typeface="Calibri" pitchFamily="34" charset="0"/>
                <a:cs typeface="Calibri" pitchFamily="34" charset="0"/>
              </a:rPr>
              <a:t> (</a:t>
            </a:r>
            <a:r>
              <a:rPr lang="it-IT" sz="2000" dirty="0">
                <a:latin typeface="Calibri" pitchFamily="34" charset="0"/>
                <a:cs typeface="Calibri" pitchFamily="34" charset="0"/>
              </a:rPr>
              <a:t>soprattutto quei particolari prezzi che sono </a:t>
            </a:r>
            <a:r>
              <a:rPr lang="it-IT" sz="2000" dirty="0" smtClean="0">
                <a:latin typeface="Calibri" pitchFamily="34" charset="0"/>
                <a:cs typeface="Calibri" pitchFamily="34" charset="0"/>
              </a:rPr>
              <a:t>rappresentati dal </a:t>
            </a:r>
            <a:r>
              <a:rPr lang="it-IT" sz="2000" dirty="0">
                <a:latin typeface="Calibri" pitchFamily="34" charset="0"/>
                <a:cs typeface="Calibri" pitchFamily="34" charset="0"/>
              </a:rPr>
              <a:t>salario e dal tasso di interesse) siano </a:t>
            </a:r>
            <a:r>
              <a:rPr lang="it-IT" sz="2000" b="1" dirty="0" smtClean="0">
                <a:latin typeface="Calibri" pitchFamily="34" charset="0"/>
                <a:cs typeface="Calibri" pitchFamily="34" charset="0"/>
              </a:rPr>
              <a:t>PERFETTAMENTE FLESSIBILI</a:t>
            </a:r>
            <a:r>
              <a:rPr lang="it-IT" sz="2000" dirty="0" smtClean="0">
                <a:latin typeface="Calibri" pitchFamily="34" charset="0"/>
                <a:cs typeface="Calibri" pitchFamily="34" charset="0"/>
              </a:rPr>
              <a:t>: nell’ambito </a:t>
            </a:r>
            <a:r>
              <a:rPr lang="it-IT" sz="2000" dirty="0">
                <a:latin typeface="Calibri" pitchFamily="34" charset="0"/>
                <a:cs typeface="Calibri" pitchFamily="34" charset="0"/>
              </a:rPr>
              <a:t>della legge del </a:t>
            </a:r>
            <a:r>
              <a:rPr lang="it-IT" sz="2000" dirty="0" err="1">
                <a:latin typeface="Calibri" pitchFamily="34" charset="0"/>
                <a:cs typeface="Calibri" pitchFamily="34" charset="0"/>
              </a:rPr>
              <a:t>Say</a:t>
            </a:r>
            <a:r>
              <a:rPr lang="it-IT" sz="2000" dirty="0">
                <a:latin typeface="Calibri" pitchFamily="34" charset="0"/>
                <a:cs typeface="Calibri" pitchFamily="34" charset="0"/>
              </a:rPr>
              <a:t>, la flessibilità del salario </a:t>
            </a:r>
            <a:r>
              <a:rPr lang="it-IT" sz="2000" dirty="0" smtClean="0">
                <a:latin typeface="Calibri" pitchFamily="34" charset="0"/>
                <a:cs typeface="Calibri" pitchFamily="34" charset="0"/>
              </a:rPr>
              <a:t>permette al </a:t>
            </a:r>
            <a:r>
              <a:rPr lang="it-IT" sz="2000" dirty="0">
                <a:latin typeface="Calibri" pitchFamily="34" charset="0"/>
                <a:cs typeface="Calibri" pitchFamily="34" charset="0"/>
              </a:rPr>
              <a:t>mercato del lavoro di riassorbire la disoccupazione e recuperare il pieno </a:t>
            </a:r>
            <a:r>
              <a:rPr lang="it-IT" sz="2000" dirty="0" smtClean="0">
                <a:latin typeface="Calibri" pitchFamily="34" charset="0"/>
                <a:cs typeface="Calibri" pitchFamily="34" charset="0"/>
              </a:rPr>
              <a:t>impiego, mentre </a:t>
            </a:r>
            <a:r>
              <a:rPr lang="it-IT" sz="2000" dirty="0">
                <a:latin typeface="Calibri" pitchFamily="34" charset="0"/>
                <a:cs typeface="Calibri" pitchFamily="34" charset="0"/>
              </a:rPr>
              <a:t>la flessibilità del tasso di interesse permette al mercato dei fondi prestabili </a:t>
            </a:r>
            <a:r>
              <a:rPr lang="it-IT" sz="2000" dirty="0" smtClean="0">
                <a:latin typeface="Calibri" pitchFamily="34" charset="0"/>
                <a:cs typeface="Calibri" pitchFamily="34" charset="0"/>
              </a:rPr>
              <a:t>di garantire </a:t>
            </a:r>
            <a:r>
              <a:rPr lang="it-IT" sz="2000" dirty="0">
                <a:latin typeface="Calibri" pitchFamily="34" charset="0"/>
                <a:cs typeface="Calibri" pitchFamily="34" charset="0"/>
              </a:rPr>
              <a:t>che la domanda di beni sarà uguale </a:t>
            </a:r>
            <a:r>
              <a:rPr lang="it-IT" sz="2000" dirty="0" smtClean="0">
                <a:latin typeface="Calibri" pitchFamily="34" charset="0"/>
                <a:cs typeface="Calibri" pitchFamily="34" charset="0"/>
              </a:rPr>
              <a:t>all’offerta </a:t>
            </a:r>
            <a:r>
              <a:rPr lang="it-IT" sz="2000" dirty="0">
                <a:latin typeface="Calibri" pitchFamily="34" charset="0"/>
                <a:cs typeface="Calibri" pitchFamily="34" charset="0"/>
              </a:rPr>
              <a:t>anche in pieno impiego.</a:t>
            </a:r>
          </a:p>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Il rimedio alle crisi non deve ricercarsi tanto in misure restrittive all’importazione, quanto nell’</a:t>
            </a:r>
            <a:r>
              <a:rPr lang="it-IT" sz="2000" b="1" dirty="0" smtClean="0">
                <a:latin typeface="Calibri" pitchFamily="34" charset="0"/>
                <a:cs typeface="Calibri" pitchFamily="34" charset="0"/>
              </a:rPr>
              <a:t>incremento di quelle produzioni che contribuiscono ad aumentare le esportazioni</a:t>
            </a:r>
            <a:r>
              <a:rPr lang="it-IT" sz="2000" dirty="0" smtClean="0">
                <a:latin typeface="Calibri" pitchFamily="34" charset="0"/>
                <a:cs typeface="Calibri" pitchFamily="34" charset="0"/>
              </a:rPr>
              <a:t>, e cioè ad </a:t>
            </a:r>
            <a:r>
              <a:rPr lang="it-IT" sz="2000" b="1" dirty="0" smtClean="0">
                <a:latin typeface="Calibri" pitchFamily="34" charset="0"/>
                <a:cs typeface="Calibri" pitchFamily="34" charset="0"/>
              </a:rPr>
              <a:t>AUMENTARE GLI SBOCCHI PER LA PRODUZIONE NAZIONALE</a:t>
            </a:r>
            <a:r>
              <a:rPr lang="it-IT" sz="2000" dirty="0" smtClean="0">
                <a:latin typeface="Calibri" pitchFamily="34" charset="0"/>
                <a:cs typeface="Calibri" pitchFamily="34" charset="0"/>
              </a:rPr>
              <a:t>. </a:t>
            </a:r>
            <a:endParaRPr lang="it-IT" sz="2000" dirty="0">
              <a:latin typeface="Calibri" pitchFamily="34" charset="0"/>
              <a:cs typeface="Calibri" pitchFamily="34" charset="0"/>
            </a:endParaRP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1680678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10</a:t>
            </a:fld>
            <a:endParaRPr lang="it-IT" dirty="0"/>
          </a:p>
        </p:txBody>
      </p:sp>
      <p:sp>
        <p:nvSpPr>
          <p:cNvPr id="5" name="CasellaDiTesto 4"/>
          <p:cNvSpPr txBox="1"/>
          <p:nvPr/>
        </p:nvSpPr>
        <p:spPr>
          <a:xfrm>
            <a:off x="1259632" y="2420888"/>
            <a:ext cx="7272808" cy="3554819"/>
          </a:xfrm>
          <a:prstGeom prst="rect">
            <a:avLst/>
          </a:prstGeom>
          <a:noFill/>
        </p:spPr>
        <p:txBody>
          <a:bodyPr wrap="square" rtlCol="0">
            <a:spAutoFit/>
          </a:bodyPr>
          <a:lstStyle/>
          <a:p>
            <a:pPr algn="just">
              <a:spcAft>
                <a:spcPts val="600"/>
              </a:spcAft>
            </a:pPr>
            <a:r>
              <a:rPr lang="it-IT" sz="2000" b="1" dirty="0" smtClean="0">
                <a:latin typeface="Calibri" pitchFamily="34" charset="0"/>
                <a:cs typeface="Calibri" pitchFamily="34" charset="0"/>
              </a:rPr>
              <a:t>In sintesi:</a:t>
            </a:r>
          </a:p>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L’offerta </a:t>
            </a:r>
            <a:r>
              <a:rPr lang="it-IT" sz="2000" dirty="0">
                <a:latin typeface="Calibri" pitchFamily="34" charset="0"/>
                <a:cs typeface="Calibri" pitchFamily="34" charset="0"/>
              </a:rPr>
              <a:t>crea da sé la propria domanda. </a:t>
            </a:r>
            <a:r>
              <a:rPr lang="it-IT" sz="2000" dirty="0" smtClean="0">
                <a:latin typeface="Calibri" pitchFamily="34" charset="0"/>
                <a:cs typeface="Calibri" pitchFamily="34" charset="0"/>
              </a:rPr>
              <a:t>Ogni produzione trova </a:t>
            </a:r>
            <a:r>
              <a:rPr lang="it-IT" sz="2000" dirty="0">
                <a:latin typeface="Calibri" pitchFamily="34" charset="0"/>
                <a:cs typeface="Calibri" pitchFamily="34" charset="0"/>
              </a:rPr>
              <a:t>sempre </a:t>
            </a:r>
            <a:r>
              <a:rPr lang="it-IT" sz="2000" b="1" dirty="0" smtClean="0">
                <a:latin typeface="Calibri" pitchFamily="34" charset="0"/>
                <a:cs typeface="Calibri" pitchFamily="34" charset="0"/>
              </a:rPr>
              <a:t>UN NATURALE SBOCCO SUL MERCATO</a:t>
            </a:r>
            <a:r>
              <a:rPr lang="it-IT" sz="2000" dirty="0" smtClean="0">
                <a:latin typeface="Calibri" pitchFamily="34" charset="0"/>
                <a:cs typeface="Calibri" pitchFamily="34" charset="0"/>
              </a:rPr>
              <a:t>.</a:t>
            </a:r>
          </a:p>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Il mercato, </a:t>
            </a:r>
            <a:r>
              <a:rPr lang="it-IT" sz="2000" dirty="0">
                <a:latin typeface="Calibri" pitchFamily="34" charset="0"/>
                <a:cs typeface="Calibri" pitchFamily="34" charset="0"/>
              </a:rPr>
              <a:t>lasciato a se </a:t>
            </a:r>
            <a:r>
              <a:rPr lang="it-IT" sz="2000" dirty="0" smtClean="0">
                <a:latin typeface="Calibri" pitchFamily="34" charset="0"/>
                <a:cs typeface="Calibri" pitchFamily="34" charset="0"/>
              </a:rPr>
              <a:t>stesso, tende </a:t>
            </a:r>
            <a:r>
              <a:rPr lang="it-IT" sz="2000" dirty="0">
                <a:latin typeface="Calibri" pitchFamily="34" charset="0"/>
                <a:cs typeface="Calibri" pitchFamily="34" charset="0"/>
              </a:rPr>
              <a:t>a raggiungere </a:t>
            </a:r>
            <a:r>
              <a:rPr lang="it-IT" sz="2000" b="1" dirty="0" smtClean="0">
                <a:latin typeface="Calibri" pitchFamily="34" charset="0"/>
                <a:cs typeface="Calibri" pitchFamily="34" charset="0"/>
              </a:rPr>
              <a:t>L'EQUILIBRIO DI PIENA OCCUPAZIONE</a:t>
            </a:r>
            <a:r>
              <a:rPr lang="it-IT" sz="2000" dirty="0" smtClean="0">
                <a:latin typeface="Calibri" pitchFamily="34" charset="0"/>
                <a:cs typeface="Calibri" pitchFamily="34" charset="0"/>
              </a:rPr>
              <a:t>. A livello aggregato non si possono realizzare CRISI DI SOVRAPPRODUZIONE.</a:t>
            </a:r>
          </a:p>
          <a:p>
            <a:pPr algn="just">
              <a:spcAft>
                <a:spcPts val="600"/>
              </a:spcAft>
            </a:pPr>
            <a:r>
              <a:rPr lang="it-IT" sz="2000" b="1" dirty="0" smtClean="0">
                <a:latin typeface="Calibri" pitchFamily="34" charset="0"/>
                <a:cs typeface="Calibri" pitchFamily="34" charset="0"/>
              </a:rPr>
              <a:t>Corollari della </a:t>
            </a:r>
            <a:r>
              <a:rPr lang="it-IT" sz="2000" b="1" dirty="0">
                <a:latin typeface="Calibri" pitchFamily="34" charset="0"/>
                <a:cs typeface="Calibri" pitchFamily="34" charset="0"/>
              </a:rPr>
              <a:t>legge:</a:t>
            </a:r>
            <a:endParaRPr lang="it-IT" sz="2000" b="1" dirty="0" smtClean="0">
              <a:latin typeface="Calibri" pitchFamily="34" charset="0"/>
              <a:cs typeface="Calibri" pitchFamily="34" charset="0"/>
            </a:endParaRPr>
          </a:p>
          <a:p>
            <a:pPr marL="285750" indent="-285750" algn="just">
              <a:spcAft>
                <a:spcPts val="600"/>
              </a:spcAft>
              <a:buFont typeface="Courier New" pitchFamily="49" charset="0"/>
              <a:buChar char="o"/>
            </a:pPr>
            <a:r>
              <a:rPr lang="it-IT" sz="2000" dirty="0">
                <a:latin typeface="Calibri" pitchFamily="34" charset="0"/>
                <a:cs typeface="Calibri" pitchFamily="34" charset="0"/>
              </a:rPr>
              <a:t>ogni </a:t>
            </a:r>
            <a:r>
              <a:rPr lang="it-IT" sz="2000" b="1" dirty="0" smtClean="0">
                <a:latin typeface="Calibri" pitchFamily="34" charset="0"/>
                <a:cs typeface="Calibri" pitchFamily="34" charset="0"/>
              </a:rPr>
              <a:t>PRODUZIONE</a:t>
            </a:r>
            <a:r>
              <a:rPr lang="it-IT" sz="2000" dirty="0" smtClean="0">
                <a:latin typeface="Calibri" pitchFamily="34" charset="0"/>
                <a:cs typeface="Calibri" pitchFamily="34" charset="0"/>
              </a:rPr>
              <a:t> genera </a:t>
            </a:r>
            <a:r>
              <a:rPr lang="it-IT" sz="2000" dirty="0">
                <a:latin typeface="Calibri" pitchFamily="34" charset="0"/>
                <a:cs typeface="Calibri" pitchFamily="34" charset="0"/>
              </a:rPr>
              <a:t>un </a:t>
            </a:r>
            <a:r>
              <a:rPr lang="it-IT" sz="2000" b="1" dirty="0" smtClean="0">
                <a:latin typeface="Calibri" pitchFamily="34" charset="0"/>
                <a:cs typeface="Calibri" pitchFamily="34" charset="0"/>
              </a:rPr>
              <a:t>REDDITO</a:t>
            </a:r>
            <a:r>
              <a:rPr lang="it-IT" sz="2000" dirty="0" smtClean="0">
                <a:latin typeface="Calibri" pitchFamily="34" charset="0"/>
                <a:cs typeface="Calibri" pitchFamily="34" charset="0"/>
              </a:rPr>
              <a:t> di </a:t>
            </a:r>
            <a:r>
              <a:rPr lang="it-IT" sz="2000" dirty="0">
                <a:latin typeface="Calibri" pitchFamily="34" charset="0"/>
                <a:cs typeface="Calibri" pitchFamily="34" charset="0"/>
              </a:rPr>
              <a:t>importo </a:t>
            </a:r>
            <a:r>
              <a:rPr lang="it-IT" sz="2000" dirty="0" smtClean="0">
                <a:latin typeface="Calibri" pitchFamily="34" charset="0"/>
                <a:cs typeface="Calibri" pitchFamily="34" charset="0"/>
              </a:rPr>
              <a:t>equivalente. </a:t>
            </a:r>
          </a:p>
          <a:p>
            <a:pPr marL="285750" indent="-285750" algn="just">
              <a:spcAft>
                <a:spcPts val="600"/>
              </a:spcAft>
              <a:buFont typeface="Courier New" pitchFamily="49" charset="0"/>
              <a:buChar char="o"/>
            </a:pPr>
            <a:r>
              <a:rPr lang="it-IT" sz="2000" dirty="0" smtClean="0">
                <a:latin typeface="Calibri" pitchFamily="34" charset="0"/>
                <a:cs typeface="Calibri" pitchFamily="34" charset="0"/>
              </a:rPr>
              <a:t>tutto </a:t>
            </a:r>
            <a:r>
              <a:rPr lang="it-IT" sz="2000" dirty="0">
                <a:latin typeface="Calibri" pitchFamily="34" charset="0"/>
                <a:cs typeface="Calibri" pitchFamily="34" charset="0"/>
              </a:rPr>
              <a:t>il </a:t>
            </a:r>
            <a:r>
              <a:rPr lang="it-IT" sz="2000" b="1" dirty="0" smtClean="0">
                <a:latin typeface="Calibri" pitchFamily="34" charset="0"/>
                <a:cs typeface="Calibri" pitchFamily="34" charset="0"/>
              </a:rPr>
              <a:t>REDDITO</a:t>
            </a:r>
            <a:r>
              <a:rPr lang="it-IT" sz="2000" dirty="0" smtClean="0">
                <a:latin typeface="Calibri" pitchFamily="34" charset="0"/>
                <a:cs typeface="Calibri" pitchFamily="34" charset="0"/>
              </a:rPr>
              <a:t> viene </a:t>
            </a:r>
            <a:r>
              <a:rPr lang="it-IT" sz="2000" dirty="0">
                <a:latin typeface="Calibri" pitchFamily="34" charset="0"/>
                <a:cs typeface="Calibri" pitchFamily="34" charset="0"/>
              </a:rPr>
              <a:t>sempre </a:t>
            </a:r>
            <a:r>
              <a:rPr lang="it-IT" sz="2000" b="1" dirty="0" smtClean="0">
                <a:latin typeface="Calibri" pitchFamily="34" charset="0"/>
                <a:cs typeface="Calibri" pitchFamily="34" charset="0"/>
              </a:rPr>
              <a:t>INTERAMENTE SPESO </a:t>
            </a:r>
            <a:r>
              <a:rPr lang="it-IT" sz="2000" dirty="0" smtClean="0">
                <a:latin typeface="Calibri" pitchFamily="34" charset="0"/>
                <a:cs typeface="Calibri" pitchFamily="34" charset="0"/>
              </a:rPr>
              <a:t>(</a:t>
            </a:r>
            <a:r>
              <a:rPr lang="it-IT" sz="2000" dirty="0">
                <a:latin typeface="Calibri" pitchFamily="34" charset="0"/>
                <a:cs typeface="Calibri" pitchFamily="34" charset="0"/>
              </a:rPr>
              <a:t>direttamente o indirettamente</a:t>
            </a:r>
            <a:r>
              <a:rPr lang="it-IT" sz="2000" dirty="0" smtClean="0">
                <a:latin typeface="Calibri" pitchFamily="34" charset="0"/>
                <a:cs typeface="Calibri" pitchFamily="34" charset="0"/>
              </a:rPr>
              <a:t>).</a:t>
            </a:r>
            <a:endParaRPr lang="it-IT" sz="2000" dirty="0">
              <a:latin typeface="Calibri" pitchFamily="34" charset="0"/>
              <a:cs typeface="Calibri" pitchFamily="34" charset="0"/>
            </a:endParaRP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1164117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wipe(down)">
                                      <p:cBhvr>
                                        <p:cTn id="13" dur="580">
                                          <p:stCondLst>
                                            <p:cond delay="0"/>
                                          </p:stCondLst>
                                        </p:cTn>
                                        <p:tgtEl>
                                          <p:spTgt spid="5">
                                            <p:txEl>
                                              <p:pRg st="1" end="1"/>
                                            </p:txEl>
                                          </p:spTgt>
                                        </p:tgtEl>
                                      </p:cBhvr>
                                    </p:animEffect>
                                    <p:anim calcmode="lin" valueType="num">
                                      <p:cBhvr>
                                        <p:cTn id="14"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xEl>
                                              <p:pRg st="1" end="1"/>
                                            </p:txEl>
                                          </p:spTgt>
                                        </p:tgtEl>
                                      </p:cBhvr>
                                      <p:to x="100000" y="60000"/>
                                    </p:animScale>
                                    <p:animScale>
                                      <p:cBhvr>
                                        <p:cTn id="20" dur="166" decel="50000">
                                          <p:stCondLst>
                                            <p:cond delay="676"/>
                                          </p:stCondLst>
                                        </p:cTn>
                                        <p:tgtEl>
                                          <p:spTgt spid="5">
                                            <p:txEl>
                                              <p:pRg st="1" end="1"/>
                                            </p:txEl>
                                          </p:spTgt>
                                        </p:tgtEl>
                                      </p:cBhvr>
                                      <p:to x="100000" y="100000"/>
                                    </p:animScale>
                                    <p:animScale>
                                      <p:cBhvr>
                                        <p:cTn id="21" dur="26">
                                          <p:stCondLst>
                                            <p:cond delay="1312"/>
                                          </p:stCondLst>
                                        </p:cTn>
                                        <p:tgtEl>
                                          <p:spTgt spid="5">
                                            <p:txEl>
                                              <p:pRg st="1" end="1"/>
                                            </p:txEl>
                                          </p:spTgt>
                                        </p:tgtEl>
                                      </p:cBhvr>
                                      <p:to x="100000" y="80000"/>
                                    </p:animScale>
                                    <p:animScale>
                                      <p:cBhvr>
                                        <p:cTn id="22" dur="166" decel="50000">
                                          <p:stCondLst>
                                            <p:cond delay="1338"/>
                                          </p:stCondLst>
                                        </p:cTn>
                                        <p:tgtEl>
                                          <p:spTgt spid="5">
                                            <p:txEl>
                                              <p:pRg st="1" end="1"/>
                                            </p:txEl>
                                          </p:spTgt>
                                        </p:tgtEl>
                                      </p:cBhvr>
                                      <p:to x="100000" y="100000"/>
                                    </p:animScale>
                                    <p:animScale>
                                      <p:cBhvr>
                                        <p:cTn id="23" dur="26">
                                          <p:stCondLst>
                                            <p:cond delay="1642"/>
                                          </p:stCondLst>
                                        </p:cTn>
                                        <p:tgtEl>
                                          <p:spTgt spid="5">
                                            <p:txEl>
                                              <p:pRg st="1" end="1"/>
                                            </p:txEl>
                                          </p:spTgt>
                                        </p:tgtEl>
                                      </p:cBhvr>
                                      <p:to x="100000" y="90000"/>
                                    </p:animScale>
                                    <p:animScale>
                                      <p:cBhvr>
                                        <p:cTn id="24" dur="166" decel="50000">
                                          <p:stCondLst>
                                            <p:cond delay="1668"/>
                                          </p:stCondLst>
                                        </p:cTn>
                                        <p:tgtEl>
                                          <p:spTgt spid="5">
                                            <p:txEl>
                                              <p:pRg st="1" end="1"/>
                                            </p:txEl>
                                          </p:spTgt>
                                        </p:tgtEl>
                                      </p:cBhvr>
                                      <p:to x="100000" y="100000"/>
                                    </p:animScale>
                                    <p:animScale>
                                      <p:cBhvr>
                                        <p:cTn id="25" dur="26">
                                          <p:stCondLst>
                                            <p:cond delay="1808"/>
                                          </p:stCondLst>
                                        </p:cTn>
                                        <p:tgtEl>
                                          <p:spTgt spid="5">
                                            <p:txEl>
                                              <p:pRg st="1" end="1"/>
                                            </p:txEl>
                                          </p:spTgt>
                                        </p:tgtEl>
                                      </p:cBhvr>
                                      <p:to x="100000" y="95000"/>
                                    </p:animScale>
                                    <p:animScale>
                                      <p:cBhvr>
                                        <p:cTn id="26" dur="166" decel="50000">
                                          <p:stCondLst>
                                            <p:cond delay="1834"/>
                                          </p:stCondLst>
                                        </p:cTn>
                                        <p:tgtEl>
                                          <p:spTgt spid="5">
                                            <p:txEl>
                                              <p:pRg st="1" end="1"/>
                                            </p:txEl>
                                          </p:spTgt>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Effect transition="in" filter="wipe(down)">
                                      <p:cBhvr>
                                        <p:cTn id="31" dur="580">
                                          <p:stCondLst>
                                            <p:cond delay="0"/>
                                          </p:stCondLst>
                                        </p:cTn>
                                        <p:tgtEl>
                                          <p:spTgt spid="5">
                                            <p:txEl>
                                              <p:pRg st="2" end="2"/>
                                            </p:txEl>
                                          </p:spTgt>
                                        </p:tgtEl>
                                      </p:cBhvr>
                                    </p:animEffect>
                                    <p:anim calcmode="lin" valueType="num">
                                      <p:cBhvr>
                                        <p:cTn id="32"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5">
                                            <p:txEl>
                                              <p:pRg st="2" end="2"/>
                                            </p:txEl>
                                          </p:spTgt>
                                        </p:tgtEl>
                                      </p:cBhvr>
                                      <p:to x="100000" y="60000"/>
                                    </p:animScale>
                                    <p:animScale>
                                      <p:cBhvr>
                                        <p:cTn id="38" dur="166" decel="50000">
                                          <p:stCondLst>
                                            <p:cond delay="676"/>
                                          </p:stCondLst>
                                        </p:cTn>
                                        <p:tgtEl>
                                          <p:spTgt spid="5">
                                            <p:txEl>
                                              <p:pRg st="2" end="2"/>
                                            </p:txEl>
                                          </p:spTgt>
                                        </p:tgtEl>
                                      </p:cBhvr>
                                      <p:to x="100000" y="100000"/>
                                    </p:animScale>
                                    <p:animScale>
                                      <p:cBhvr>
                                        <p:cTn id="39" dur="26">
                                          <p:stCondLst>
                                            <p:cond delay="1312"/>
                                          </p:stCondLst>
                                        </p:cTn>
                                        <p:tgtEl>
                                          <p:spTgt spid="5">
                                            <p:txEl>
                                              <p:pRg st="2" end="2"/>
                                            </p:txEl>
                                          </p:spTgt>
                                        </p:tgtEl>
                                      </p:cBhvr>
                                      <p:to x="100000" y="80000"/>
                                    </p:animScale>
                                    <p:animScale>
                                      <p:cBhvr>
                                        <p:cTn id="40" dur="166" decel="50000">
                                          <p:stCondLst>
                                            <p:cond delay="1338"/>
                                          </p:stCondLst>
                                        </p:cTn>
                                        <p:tgtEl>
                                          <p:spTgt spid="5">
                                            <p:txEl>
                                              <p:pRg st="2" end="2"/>
                                            </p:txEl>
                                          </p:spTgt>
                                        </p:tgtEl>
                                      </p:cBhvr>
                                      <p:to x="100000" y="100000"/>
                                    </p:animScale>
                                    <p:animScale>
                                      <p:cBhvr>
                                        <p:cTn id="41" dur="26">
                                          <p:stCondLst>
                                            <p:cond delay="1642"/>
                                          </p:stCondLst>
                                        </p:cTn>
                                        <p:tgtEl>
                                          <p:spTgt spid="5">
                                            <p:txEl>
                                              <p:pRg st="2" end="2"/>
                                            </p:txEl>
                                          </p:spTgt>
                                        </p:tgtEl>
                                      </p:cBhvr>
                                      <p:to x="100000" y="90000"/>
                                    </p:animScale>
                                    <p:animScale>
                                      <p:cBhvr>
                                        <p:cTn id="42" dur="166" decel="50000">
                                          <p:stCondLst>
                                            <p:cond delay="1668"/>
                                          </p:stCondLst>
                                        </p:cTn>
                                        <p:tgtEl>
                                          <p:spTgt spid="5">
                                            <p:txEl>
                                              <p:pRg st="2" end="2"/>
                                            </p:txEl>
                                          </p:spTgt>
                                        </p:tgtEl>
                                      </p:cBhvr>
                                      <p:to x="100000" y="100000"/>
                                    </p:animScale>
                                    <p:animScale>
                                      <p:cBhvr>
                                        <p:cTn id="43" dur="26">
                                          <p:stCondLst>
                                            <p:cond delay="1808"/>
                                          </p:stCondLst>
                                        </p:cTn>
                                        <p:tgtEl>
                                          <p:spTgt spid="5">
                                            <p:txEl>
                                              <p:pRg st="2" end="2"/>
                                            </p:txEl>
                                          </p:spTgt>
                                        </p:tgtEl>
                                      </p:cBhvr>
                                      <p:to x="100000" y="95000"/>
                                    </p:animScale>
                                    <p:animScale>
                                      <p:cBhvr>
                                        <p:cTn id="44" dur="166" decel="50000">
                                          <p:stCondLst>
                                            <p:cond delay="1834"/>
                                          </p:stCondLst>
                                        </p:cTn>
                                        <p:tgtEl>
                                          <p:spTgt spid="5">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5">
                                            <p:txEl>
                                              <p:pRg st="3" end="3"/>
                                            </p:txEl>
                                          </p:spTgt>
                                        </p:tgtEl>
                                        <p:attrNameLst>
                                          <p:attrName>style.visibility</p:attrName>
                                        </p:attrNameLst>
                                      </p:cBhvr>
                                      <p:to>
                                        <p:strVal val="visible"/>
                                      </p:to>
                                    </p:set>
                                    <p:anim calcmode="lin" valueType="num">
                                      <p:cBhvr additive="base">
                                        <p:cTn id="49"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6" presetClass="entr" presetSubtype="0" fill="hold" nodeType="clickEffect">
                                  <p:stCondLst>
                                    <p:cond delay="0"/>
                                  </p:stCondLst>
                                  <p:childTnLst>
                                    <p:set>
                                      <p:cBhvr>
                                        <p:cTn id="54" dur="1" fill="hold">
                                          <p:stCondLst>
                                            <p:cond delay="0"/>
                                          </p:stCondLst>
                                        </p:cTn>
                                        <p:tgtEl>
                                          <p:spTgt spid="5">
                                            <p:txEl>
                                              <p:pRg st="4" end="4"/>
                                            </p:txEl>
                                          </p:spTgt>
                                        </p:tgtEl>
                                        <p:attrNameLst>
                                          <p:attrName>style.visibility</p:attrName>
                                        </p:attrNameLst>
                                      </p:cBhvr>
                                      <p:to>
                                        <p:strVal val="visible"/>
                                      </p:to>
                                    </p:set>
                                    <p:animEffect transition="in" filter="wipe(down)">
                                      <p:cBhvr>
                                        <p:cTn id="55" dur="580">
                                          <p:stCondLst>
                                            <p:cond delay="0"/>
                                          </p:stCondLst>
                                        </p:cTn>
                                        <p:tgtEl>
                                          <p:spTgt spid="5">
                                            <p:txEl>
                                              <p:pRg st="4" end="4"/>
                                            </p:txEl>
                                          </p:spTgt>
                                        </p:tgtEl>
                                      </p:cBhvr>
                                    </p:animEffect>
                                    <p:anim calcmode="lin" valueType="num">
                                      <p:cBhvr>
                                        <p:cTn id="56" dur="1822" tmFilter="0,0; 0.14,0.36; 0.43,0.73; 0.71,0.91; 1.0,1.0">
                                          <p:stCondLst>
                                            <p:cond delay="0"/>
                                          </p:stCondLst>
                                        </p:cTn>
                                        <p:tgtEl>
                                          <p:spTgt spid="5">
                                            <p:txEl>
                                              <p:pRg st="4" end="4"/>
                                            </p:txEl>
                                          </p:spTgt>
                                        </p:tgtEl>
                                        <p:attrNameLst>
                                          <p:attrName>ppt_x</p:attrName>
                                        </p:attrNameLst>
                                      </p:cBhvr>
                                      <p:tavLst>
                                        <p:tav tm="0">
                                          <p:val>
                                            <p:strVal val="#ppt_x-0.25"/>
                                          </p:val>
                                        </p:tav>
                                        <p:tav tm="100000">
                                          <p:val>
                                            <p:strVal val="#ppt_x"/>
                                          </p:val>
                                        </p:tav>
                                      </p:tavLst>
                                    </p:anim>
                                    <p:anim calcmode="lin" valueType="num">
                                      <p:cBhvr>
                                        <p:cTn id="57" dur="664" tmFilter="0.0,0.0; 0.25,0.07; 0.50,0.2; 0.75,0.467; 1.0,1.0">
                                          <p:stCondLst>
                                            <p:cond delay="0"/>
                                          </p:stCondLst>
                                        </p:cTn>
                                        <p:tgtEl>
                                          <p:spTgt spid="5">
                                            <p:txEl>
                                              <p:pRg st="4" end="4"/>
                                            </p:txEl>
                                          </p:spTgt>
                                        </p:tgtEl>
                                        <p:attrNameLst>
                                          <p:attrName>ppt_y</p:attrName>
                                        </p:attrNameLst>
                                      </p:cBhvr>
                                      <p:tavLst>
                                        <p:tav tm="0" fmla="#ppt_y-sin(pi*$)/3">
                                          <p:val>
                                            <p:fltVal val="0.5"/>
                                          </p:val>
                                        </p:tav>
                                        <p:tav tm="100000">
                                          <p:val>
                                            <p:fltVal val="1"/>
                                          </p:val>
                                        </p:tav>
                                      </p:tavLst>
                                    </p:anim>
                                    <p:anim calcmode="lin" valueType="num">
                                      <p:cBhvr>
                                        <p:cTn id="58" dur="664" tmFilter="0, 0; 0.125,0.2665; 0.25,0.4; 0.375,0.465; 0.5,0.5;  0.625,0.535; 0.75,0.6; 0.875,0.7335; 1,1">
                                          <p:stCondLst>
                                            <p:cond delay="664"/>
                                          </p:stCondLst>
                                        </p:cTn>
                                        <p:tgtEl>
                                          <p:spTgt spid="5">
                                            <p:txEl>
                                              <p:pRg st="4" end="4"/>
                                            </p:txEl>
                                          </p:spTgt>
                                        </p:tgtEl>
                                        <p:attrNameLst>
                                          <p:attrName>ppt_y</p:attrName>
                                        </p:attrNameLst>
                                      </p:cBhvr>
                                      <p:tavLst>
                                        <p:tav tm="0" fmla="#ppt_y-sin(pi*$)/9">
                                          <p:val>
                                            <p:fltVal val="0"/>
                                          </p:val>
                                        </p:tav>
                                        <p:tav tm="100000">
                                          <p:val>
                                            <p:fltVal val="1"/>
                                          </p:val>
                                        </p:tav>
                                      </p:tavLst>
                                    </p:anim>
                                    <p:anim calcmode="lin" valueType="num">
                                      <p:cBhvr>
                                        <p:cTn id="59" dur="332" tmFilter="0, 0; 0.125,0.2665; 0.25,0.4; 0.375,0.465; 0.5,0.5;  0.625,0.535; 0.75,0.6; 0.875,0.7335; 1,1">
                                          <p:stCondLst>
                                            <p:cond delay="1324"/>
                                          </p:stCondLst>
                                        </p:cTn>
                                        <p:tgtEl>
                                          <p:spTgt spid="5">
                                            <p:txEl>
                                              <p:pRg st="4" end="4"/>
                                            </p:txEl>
                                          </p:spTgt>
                                        </p:tgtEl>
                                        <p:attrNameLst>
                                          <p:attrName>ppt_y</p:attrName>
                                        </p:attrNameLst>
                                      </p:cBhvr>
                                      <p:tavLst>
                                        <p:tav tm="0" fmla="#ppt_y-sin(pi*$)/27">
                                          <p:val>
                                            <p:fltVal val="0"/>
                                          </p:val>
                                        </p:tav>
                                        <p:tav tm="100000">
                                          <p:val>
                                            <p:fltVal val="1"/>
                                          </p:val>
                                        </p:tav>
                                      </p:tavLst>
                                    </p:anim>
                                    <p:anim calcmode="lin" valueType="num">
                                      <p:cBhvr>
                                        <p:cTn id="60" dur="164" tmFilter="0, 0; 0.125,0.2665; 0.25,0.4; 0.375,0.465; 0.5,0.5;  0.625,0.535; 0.75,0.6; 0.875,0.7335; 1,1">
                                          <p:stCondLst>
                                            <p:cond delay="1656"/>
                                          </p:stCondLst>
                                        </p:cTn>
                                        <p:tgtEl>
                                          <p:spTgt spid="5">
                                            <p:txEl>
                                              <p:pRg st="4" end="4"/>
                                            </p:txEl>
                                          </p:spTgt>
                                        </p:tgtEl>
                                        <p:attrNameLst>
                                          <p:attrName>ppt_y</p:attrName>
                                        </p:attrNameLst>
                                      </p:cBhvr>
                                      <p:tavLst>
                                        <p:tav tm="0" fmla="#ppt_y-sin(pi*$)/81">
                                          <p:val>
                                            <p:fltVal val="0"/>
                                          </p:val>
                                        </p:tav>
                                        <p:tav tm="100000">
                                          <p:val>
                                            <p:fltVal val="1"/>
                                          </p:val>
                                        </p:tav>
                                      </p:tavLst>
                                    </p:anim>
                                    <p:animScale>
                                      <p:cBhvr>
                                        <p:cTn id="61" dur="26">
                                          <p:stCondLst>
                                            <p:cond delay="650"/>
                                          </p:stCondLst>
                                        </p:cTn>
                                        <p:tgtEl>
                                          <p:spTgt spid="5">
                                            <p:txEl>
                                              <p:pRg st="4" end="4"/>
                                            </p:txEl>
                                          </p:spTgt>
                                        </p:tgtEl>
                                      </p:cBhvr>
                                      <p:to x="100000" y="60000"/>
                                    </p:animScale>
                                    <p:animScale>
                                      <p:cBhvr>
                                        <p:cTn id="62" dur="166" decel="50000">
                                          <p:stCondLst>
                                            <p:cond delay="676"/>
                                          </p:stCondLst>
                                        </p:cTn>
                                        <p:tgtEl>
                                          <p:spTgt spid="5">
                                            <p:txEl>
                                              <p:pRg st="4" end="4"/>
                                            </p:txEl>
                                          </p:spTgt>
                                        </p:tgtEl>
                                      </p:cBhvr>
                                      <p:to x="100000" y="100000"/>
                                    </p:animScale>
                                    <p:animScale>
                                      <p:cBhvr>
                                        <p:cTn id="63" dur="26">
                                          <p:stCondLst>
                                            <p:cond delay="1312"/>
                                          </p:stCondLst>
                                        </p:cTn>
                                        <p:tgtEl>
                                          <p:spTgt spid="5">
                                            <p:txEl>
                                              <p:pRg st="4" end="4"/>
                                            </p:txEl>
                                          </p:spTgt>
                                        </p:tgtEl>
                                      </p:cBhvr>
                                      <p:to x="100000" y="80000"/>
                                    </p:animScale>
                                    <p:animScale>
                                      <p:cBhvr>
                                        <p:cTn id="64" dur="166" decel="50000">
                                          <p:stCondLst>
                                            <p:cond delay="1338"/>
                                          </p:stCondLst>
                                        </p:cTn>
                                        <p:tgtEl>
                                          <p:spTgt spid="5">
                                            <p:txEl>
                                              <p:pRg st="4" end="4"/>
                                            </p:txEl>
                                          </p:spTgt>
                                        </p:tgtEl>
                                      </p:cBhvr>
                                      <p:to x="100000" y="100000"/>
                                    </p:animScale>
                                    <p:animScale>
                                      <p:cBhvr>
                                        <p:cTn id="65" dur="26">
                                          <p:stCondLst>
                                            <p:cond delay="1642"/>
                                          </p:stCondLst>
                                        </p:cTn>
                                        <p:tgtEl>
                                          <p:spTgt spid="5">
                                            <p:txEl>
                                              <p:pRg st="4" end="4"/>
                                            </p:txEl>
                                          </p:spTgt>
                                        </p:tgtEl>
                                      </p:cBhvr>
                                      <p:to x="100000" y="90000"/>
                                    </p:animScale>
                                    <p:animScale>
                                      <p:cBhvr>
                                        <p:cTn id="66" dur="166" decel="50000">
                                          <p:stCondLst>
                                            <p:cond delay="1668"/>
                                          </p:stCondLst>
                                        </p:cTn>
                                        <p:tgtEl>
                                          <p:spTgt spid="5">
                                            <p:txEl>
                                              <p:pRg st="4" end="4"/>
                                            </p:txEl>
                                          </p:spTgt>
                                        </p:tgtEl>
                                      </p:cBhvr>
                                      <p:to x="100000" y="100000"/>
                                    </p:animScale>
                                    <p:animScale>
                                      <p:cBhvr>
                                        <p:cTn id="67" dur="26">
                                          <p:stCondLst>
                                            <p:cond delay="1808"/>
                                          </p:stCondLst>
                                        </p:cTn>
                                        <p:tgtEl>
                                          <p:spTgt spid="5">
                                            <p:txEl>
                                              <p:pRg st="4" end="4"/>
                                            </p:txEl>
                                          </p:spTgt>
                                        </p:tgtEl>
                                      </p:cBhvr>
                                      <p:to x="100000" y="95000"/>
                                    </p:animScale>
                                    <p:animScale>
                                      <p:cBhvr>
                                        <p:cTn id="68" dur="166" decel="50000">
                                          <p:stCondLst>
                                            <p:cond delay="1834"/>
                                          </p:stCondLst>
                                        </p:cTn>
                                        <p:tgtEl>
                                          <p:spTgt spid="5">
                                            <p:txEl>
                                              <p:pRg st="4" end="4"/>
                                            </p:txEl>
                                          </p:spTgt>
                                        </p:tgtEl>
                                      </p:cBhvr>
                                      <p:to x="100000" y="100000"/>
                                    </p:animScale>
                                  </p:childTnLst>
                                </p:cTn>
                              </p:par>
                            </p:childTnLst>
                          </p:cTn>
                        </p:par>
                      </p:childTnLst>
                    </p:cTn>
                  </p:par>
                  <p:par>
                    <p:cTn id="69" fill="hold">
                      <p:stCondLst>
                        <p:cond delay="indefinite"/>
                      </p:stCondLst>
                      <p:childTnLst>
                        <p:par>
                          <p:cTn id="70" fill="hold">
                            <p:stCondLst>
                              <p:cond delay="0"/>
                            </p:stCondLst>
                            <p:childTnLst>
                              <p:par>
                                <p:cTn id="71" presetID="26" presetClass="entr" presetSubtype="0" fill="hold" nodeType="clickEffect">
                                  <p:stCondLst>
                                    <p:cond delay="0"/>
                                  </p:stCondLst>
                                  <p:childTnLst>
                                    <p:set>
                                      <p:cBhvr>
                                        <p:cTn id="72" dur="1" fill="hold">
                                          <p:stCondLst>
                                            <p:cond delay="0"/>
                                          </p:stCondLst>
                                        </p:cTn>
                                        <p:tgtEl>
                                          <p:spTgt spid="5">
                                            <p:txEl>
                                              <p:pRg st="5" end="5"/>
                                            </p:txEl>
                                          </p:spTgt>
                                        </p:tgtEl>
                                        <p:attrNameLst>
                                          <p:attrName>style.visibility</p:attrName>
                                        </p:attrNameLst>
                                      </p:cBhvr>
                                      <p:to>
                                        <p:strVal val="visible"/>
                                      </p:to>
                                    </p:set>
                                    <p:animEffect transition="in" filter="wipe(down)">
                                      <p:cBhvr>
                                        <p:cTn id="73" dur="580">
                                          <p:stCondLst>
                                            <p:cond delay="0"/>
                                          </p:stCondLst>
                                        </p:cTn>
                                        <p:tgtEl>
                                          <p:spTgt spid="5">
                                            <p:txEl>
                                              <p:pRg st="5" end="5"/>
                                            </p:txEl>
                                          </p:spTgt>
                                        </p:tgtEl>
                                      </p:cBhvr>
                                    </p:animEffect>
                                    <p:anim calcmode="lin" valueType="num">
                                      <p:cBhvr>
                                        <p:cTn id="74" dur="1822" tmFilter="0,0; 0.14,0.36; 0.43,0.73; 0.71,0.91; 1.0,1.0">
                                          <p:stCondLst>
                                            <p:cond delay="0"/>
                                          </p:stCondLst>
                                        </p:cTn>
                                        <p:tgtEl>
                                          <p:spTgt spid="5">
                                            <p:txEl>
                                              <p:pRg st="5" end="5"/>
                                            </p:txEl>
                                          </p:spTgt>
                                        </p:tgtEl>
                                        <p:attrNameLst>
                                          <p:attrName>ppt_x</p:attrName>
                                        </p:attrNameLst>
                                      </p:cBhvr>
                                      <p:tavLst>
                                        <p:tav tm="0">
                                          <p:val>
                                            <p:strVal val="#ppt_x-0.25"/>
                                          </p:val>
                                        </p:tav>
                                        <p:tav tm="100000">
                                          <p:val>
                                            <p:strVal val="#ppt_x"/>
                                          </p:val>
                                        </p:tav>
                                      </p:tavLst>
                                    </p:anim>
                                    <p:anim calcmode="lin" valueType="num">
                                      <p:cBhvr>
                                        <p:cTn id="75" dur="664" tmFilter="0.0,0.0; 0.25,0.07; 0.50,0.2; 0.75,0.467; 1.0,1.0">
                                          <p:stCondLst>
                                            <p:cond delay="0"/>
                                          </p:stCondLst>
                                        </p:cTn>
                                        <p:tgtEl>
                                          <p:spTgt spid="5">
                                            <p:txEl>
                                              <p:pRg st="5" end="5"/>
                                            </p:txEl>
                                          </p:spTgt>
                                        </p:tgtEl>
                                        <p:attrNameLst>
                                          <p:attrName>ppt_y</p:attrName>
                                        </p:attrNameLst>
                                      </p:cBhvr>
                                      <p:tavLst>
                                        <p:tav tm="0" fmla="#ppt_y-sin(pi*$)/3">
                                          <p:val>
                                            <p:fltVal val="0.5"/>
                                          </p:val>
                                        </p:tav>
                                        <p:tav tm="100000">
                                          <p:val>
                                            <p:fltVal val="1"/>
                                          </p:val>
                                        </p:tav>
                                      </p:tavLst>
                                    </p:anim>
                                    <p:anim calcmode="lin" valueType="num">
                                      <p:cBhvr>
                                        <p:cTn id="76" dur="664" tmFilter="0, 0; 0.125,0.2665; 0.25,0.4; 0.375,0.465; 0.5,0.5;  0.625,0.535; 0.75,0.6; 0.875,0.7335; 1,1">
                                          <p:stCondLst>
                                            <p:cond delay="664"/>
                                          </p:stCondLst>
                                        </p:cTn>
                                        <p:tgtEl>
                                          <p:spTgt spid="5">
                                            <p:txEl>
                                              <p:pRg st="5" end="5"/>
                                            </p:txEl>
                                          </p:spTgt>
                                        </p:tgtEl>
                                        <p:attrNameLst>
                                          <p:attrName>ppt_y</p:attrName>
                                        </p:attrNameLst>
                                      </p:cBhvr>
                                      <p:tavLst>
                                        <p:tav tm="0" fmla="#ppt_y-sin(pi*$)/9">
                                          <p:val>
                                            <p:fltVal val="0"/>
                                          </p:val>
                                        </p:tav>
                                        <p:tav tm="100000">
                                          <p:val>
                                            <p:fltVal val="1"/>
                                          </p:val>
                                        </p:tav>
                                      </p:tavLst>
                                    </p:anim>
                                    <p:anim calcmode="lin" valueType="num">
                                      <p:cBhvr>
                                        <p:cTn id="77" dur="332" tmFilter="0, 0; 0.125,0.2665; 0.25,0.4; 0.375,0.465; 0.5,0.5;  0.625,0.535; 0.75,0.6; 0.875,0.7335; 1,1">
                                          <p:stCondLst>
                                            <p:cond delay="1324"/>
                                          </p:stCondLst>
                                        </p:cTn>
                                        <p:tgtEl>
                                          <p:spTgt spid="5">
                                            <p:txEl>
                                              <p:pRg st="5" end="5"/>
                                            </p:txEl>
                                          </p:spTgt>
                                        </p:tgtEl>
                                        <p:attrNameLst>
                                          <p:attrName>ppt_y</p:attrName>
                                        </p:attrNameLst>
                                      </p:cBhvr>
                                      <p:tavLst>
                                        <p:tav tm="0" fmla="#ppt_y-sin(pi*$)/27">
                                          <p:val>
                                            <p:fltVal val="0"/>
                                          </p:val>
                                        </p:tav>
                                        <p:tav tm="100000">
                                          <p:val>
                                            <p:fltVal val="1"/>
                                          </p:val>
                                        </p:tav>
                                      </p:tavLst>
                                    </p:anim>
                                    <p:anim calcmode="lin" valueType="num">
                                      <p:cBhvr>
                                        <p:cTn id="78" dur="164" tmFilter="0, 0; 0.125,0.2665; 0.25,0.4; 0.375,0.465; 0.5,0.5;  0.625,0.535; 0.75,0.6; 0.875,0.7335; 1,1">
                                          <p:stCondLst>
                                            <p:cond delay="1656"/>
                                          </p:stCondLst>
                                        </p:cTn>
                                        <p:tgtEl>
                                          <p:spTgt spid="5">
                                            <p:txEl>
                                              <p:pRg st="5" end="5"/>
                                            </p:txEl>
                                          </p:spTgt>
                                        </p:tgtEl>
                                        <p:attrNameLst>
                                          <p:attrName>ppt_y</p:attrName>
                                        </p:attrNameLst>
                                      </p:cBhvr>
                                      <p:tavLst>
                                        <p:tav tm="0" fmla="#ppt_y-sin(pi*$)/81">
                                          <p:val>
                                            <p:fltVal val="0"/>
                                          </p:val>
                                        </p:tav>
                                        <p:tav tm="100000">
                                          <p:val>
                                            <p:fltVal val="1"/>
                                          </p:val>
                                        </p:tav>
                                      </p:tavLst>
                                    </p:anim>
                                    <p:animScale>
                                      <p:cBhvr>
                                        <p:cTn id="79" dur="26">
                                          <p:stCondLst>
                                            <p:cond delay="650"/>
                                          </p:stCondLst>
                                        </p:cTn>
                                        <p:tgtEl>
                                          <p:spTgt spid="5">
                                            <p:txEl>
                                              <p:pRg st="5" end="5"/>
                                            </p:txEl>
                                          </p:spTgt>
                                        </p:tgtEl>
                                      </p:cBhvr>
                                      <p:to x="100000" y="60000"/>
                                    </p:animScale>
                                    <p:animScale>
                                      <p:cBhvr>
                                        <p:cTn id="80" dur="166" decel="50000">
                                          <p:stCondLst>
                                            <p:cond delay="676"/>
                                          </p:stCondLst>
                                        </p:cTn>
                                        <p:tgtEl>
                                          <p:spTgt spid="5">
                                            <p:txEl>
                                              <p:pRg st="5" end="5"/>
                                            </p:txEl>
                                          </p:spTgt>
                                        </p:tgtEl>
                                      </p:cBhvr>
                                      <p:to x="100000" y="100000"/>
                                    </p:animScale>
                                    <p:animScale>
                                      <p:cBhvr>
                                        <p:cTn id="81" dur="26">
                                          <p:stCondLst>
                                            <p:cond delay="1312"/>
                                          </p:stCondLst>
                                        </p:cTn>
                                        <p:tgtEl>
                                          <p:spTgt spid="5">
                                            <p:txEl>
                                              <p:pRg st="5" end="5"/>
                                            </p:txEl>
                                          </p:spTgt>
                                        </p:tgtEl>
                                      </p:cBhvr>
                                      <p:to x="100000" y="80000"/>
                                    </p:animScale>
                                    <p:animScale>
                                      <p:cBhvr>
                                        <p:cTn id="82" dur="166" decel="50000">
                                          <p:stCondLst>
                                            <p:cond delay="1338"/>
                                          </p:stCondLst>
                                        </p:cTn>
                                        <p:tgtEl>
                                          <p:spTgt spid="5">
                                            <p:txEl>
                                              <p:pRg st="5" end="5"/>
                                            </p:txEl>
                                          </p:spTgt>
                                        </p:tgtEl>
                                      </p:cBhvr>
                                      <p:to x="100000" y="100000"/>
                                    </p:animScale>
                                    <p:animScale>
                                      <p:cBhvr>
                                        <p:cTn id="83" dur="26">
                                          <p:stCondLst>
                                            <p:cond delay="1642"/>
                                          </p:stCondLst>
                                        </p:cTn>
                                        <p:tgtEl>
                                          <p:spTgt spid="5">
                                            <p:txEl>
                                              <p:pRg st="5" end="5"/>
                                            </p:txEl>
                                          </p:spTgt>
                                        </p:tgtEl>
                                      </p:cBhvr>
                                      <p:to x="100000" y="90000"/>
                                    </p:animScale>
                                    <p:animScale>
                                      <p:cBhvr>
                                        <p:cTn id="84" dur="166" decel="50000">
                                          <p:stCondLst>
                                            <p:cond delay="1668"/>
                                          </p:stCondLst>
                                        </p:cTn>
                                        <p:tgtEl>
                                          <p:spTgt spid="5">
                                            <p:txEl>
                                              <p:pRg st="5" end="5"/>
                                            </p:txEl>
                                          </p:spTgt>
                                        </p:tgtEl>
                                      </p:cBhvr>
                                      <p:to x="100000" y="100000"/>
                                    </p:animScale>
                                    <p:animScale>
                                      <p:cBhvr>
                                        <p:cTn id="85" dur="26">
                                          <p:stCondLst>
                                            <p:cond delay="1808"/>
                                          </p:stCondLst>
                                        </p:cTn>
                                        <p:tgtEl>
                                          <p:spTgt spid="5">
                                            <p:txEl>
                                              <p:pRg st="5" end="5"/>
                                            </p:txEl>
                                          </p:spTgt>
                                        </p:tgtEl>
                                      </p:cBhvr>
                                      <p:to x="100000" y="95000"/>
                                    </p:animScale>
                                    <p:animScale>
                                      <p:cBhvr>
                                        <p:cTn id="86" dur="166" decel="50000">
                                          <p:stCondLst>
                                            <p:cond delay="1834"/>
                                          </p:stCondLst>
                                        </p:cTn>
                                        <p:tgtEl>
                                          <p:spTgt spid="5">
                                            <p:txEl>
                                              <p:pRg st="5" end="5"/>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11</a:t>
            </a:fld>
            <a:endParaRPr lang="it-IT" dirty="0"/>
          </a:p>
        </p:txBody>
      </p:sp>
      <p:sp>
        <p:nvSpPr>
          <p:cNvPr id="5" name="CasellaDiTesto 4"/>
          <p:cNvSpPr txBox="1"/>
          <p:nvPr/>
        </p:nvSpPr>
        <p:spPr>
          <a:xfrm>
            <a:off x="1239219" y="2348880"/>
            <a:ext cx="7344816" cy="3647152"/>
          </a:xfrm>
          <a:prstGeom prst="rect">
            <a:avLst/>
          </a:prstGeom>
          <a:noFill/>
        </p:spPr>
        <p:txBody>
          <a:bodyPr wrap="square" rtlCol="0">
            <a:spAutoFit/>
          </a:bodyPr>
          <a:lstStyle/>
          <a:p>
            <a:pPr algn="just">
              <a:spcAft>
                <a:spcPts val="600"/>
              </a:spcAft>
            </a:pPr>
            <a:r>
              <a:rPr lang="it-IT" sz="1800" b="1" dirty="0" smtClean="0">
                <a:latin typeface="Calibri" pitchFamily="34" charset="0"/>
                <a:cs typeface="Calibri" pitchFamily="34" charset="0"/>
              </a:rPr>
              <a:t>Limiti alla </a:t>
            </a:r>
            <a:r>
              <a:rPr lang="it-IT" sz="1800" b="1" dirty="0">
                <a:latin typeface="Calibri" pitchFamily="34" charset="0"/>
                <a:cs typeface="Calibri" pitchFamily="34" charset="0"/>
              </a:rPr>
              <a:t>validità della legge di </a:t>
            </a:r>
            <a:r>
              <a:rPr lang="it-IT" sz="1800" b="1" dirty="0" err="1">
                <a:latin typeface="Calibri" pitchFamily="34" charset="0"/>
                <a:cs typeface="Calibri" pitchFamily="34" charset="0"/>
              </a:rPr>
              <a:t>Say</a:t>
            </a:r>
            <a:r>
              <a:rPr lang="it-IT" sz="1800" b="1" dirty="0">
                <a:latin typeface="Calibri" pitchFamily="34" charset="0"/>
                <a:cs typeface="Calibri" pitchFamily="34" charset="0"/>
              </a:rPr>
              <a:t>:</a:t>
            </a:r>
            <a:endParaRPr lang="it-IT" sz="1800" b="1" dirty="0" smtClean="0">
              <a:latin typeface="Calibri" pitchFamily="34" charset="0"/>
              <a:cs typeface="Calibri" pitchFamily="34" charset="0"/>
            </a:endParaRPr>
          </a:p>
          <a:p>
            <a:pPr marL="342900" indent="-342900" algn="just">
              <a:spcAft>
                <a:spcPts val="600"/>
              </a:spcAft>
              <a:buFont typeface="Courier New" pitchFamily="49" charset="0"/>
              <a:buChar char="o"/>
            </a:pPr>
            <a:r>
              <a:rPr lang="it-IT" sz="1800" dirty="0">
                <a:latin typeface="Calibri" pitchFamily="34" charset="0"/>
                <a:cs typeface="Calibri" pitchFamily="34" charset="0"/>
              </a:rPr>
              <a:t>In un sistema in cui la </a:t>
            </a:r>
            <a:r>
              <a:rPr lang="it-IT" sz="1800" b="1" dirty="0">
                <a:latin typeface="Calibri" pitchFamily="34" charset="0"/>
                <a:cs typeface="Calibri" pitchFamily="34" charset="0"/>
              </a:rPr>
              <a:t>moneta</a:t>
            </a:r>
            <a:r>
              <a:rPr lang="it-IT" sz="1800" dirty="0">
                <a:latin typeface="Calibri" pitchFamily="34" charset="0"/>
                <a:cs typeface="Calibri" pitchFamily="34" charset="0"/>
              </a:rPr>
              <a:t> svolge un ruolo essenziale come </a:t>
            </a:r>
            <a:r>
              <a:rPr lang="it-IT" sz="1800" b="1" dirty="0">
                <a:latin typeface="Calibri" pitchFamily="34" charset="0"/>
                <a:cs typeface="Calibri" pitchFamily="34" charset="0"/>
              </a:rPr>
              <a:t>riserva di valore</a:t>
            </a:r>
            <a:r>
              <a:rPr lang="it-IT" sz="1800" dirty="0">
                <a:latin typeface="Calibri" pitchFamily="34" charset="0"/>
                <a:cs typeface="Calibri" pitchFamily="34" charset="0"/>
              </a:rPr>
              <a:t>, la tesi di </a:t>
            </a:r>
            <a:r>
              <a:rPr lang="it-IT" sz="1800" dirty="0" err="1">
                <a:latin typeface="Calibri" pitchFamily="34" charset="0"/>
                <a:cs typeface="Calibri" pitchFamily="34" charset="0"/>
              </a:rPr>
              <a:t>Say</a:t>
            </a:r>
            <a:r>
              <a:rPr lang="it-IT" sz="1800" dirty="0">
                <a:latin typeface="Calibri" pitchFamily="34" charset="0"/>
                <a:cs typeface="Calibri" pitchFamily="34" charset="0"/>
              </a:rPr>
              <a:t> non è valida ed è possibile che si verifichino </a:t>
            </a:r>
            <a:r>
              <a:rPr lang="it-IT" sz="1800" b="1" dirty="0">
                <a:latin typeface="Calibri" pitchFamily="34" charset="0"/>
                <a:cs typeface="Calibri" pitchFamily="34" charset="0"/>
              </a:rPr>
              <a:t>crisi da insufficienza della domanda aggregata</a:t>
            </a:r>
            <a:r>
              <a:rPr lang="it-IT" sz="1800" dirty="0" smtClean="0">
                <a:latin typeface="Calibri" pitchFamily="34" charset="0"/>
                <a:cs typeface="Calibri" pitchFamily="34" charset="0"/>
              </a:rPr>
              <a:t>.</a:t>
            </a:r>
          </a:p>
          <a:p>
            <a:pPr marL="342900" indent="-342900" algn="just">
              <a:spcAft>
                <a:spcPts val="600"/>
              </a:spcAft>
              <a:buFont typeface="Courier New" pitchFamily="49" charset="0"/>
              <a:buChar char="o"/>
            </a:pPr>
            <a:r>
              <a:rPr lang="it-IT" sz="1800" dirty="0" smtClean="0">
                <a:latin typeface="Calibri" pitchFamily="34" charset="0"/>
                <a:cs typeface="Calibri" pitchFamily="34" charset="0"/>
              </a:rPr>
              <a:t>In un’economia </a:t>
            </a:r>
            <a:r>
              <a:rPr lang="it-IT" sz="1800" dirty="0">
                <a:latin typeface="Calibri" pitchFamily="34" charset="0"/>
                <a:cs typeface="Calibri" pitchFamily="34" charset="0"/>
              </a:rPr>
              <a:t>monetaria, l’uguaglianza tra domanda aggregata e offerta aggregata non è affatto garantita proprio per via della possibilità di </a:t>
            </a:r>
            <a:r>
              <a:rPr lang="it-IT" sz="1800" b="1" dirty="0">
                <a:latin typeface="Calibri" pitchFamily="34" charset="0"/>
                <a:cs typeface="Calibri" pitchFamily="34" charset="0"/>
              </a:rPr>
              <a:t>tesaurizzazione della moneta </a:t>
            </a:r>
            <a:r>
              <a:rPr lang="it-IT" sz="1800" dirty="0" smtClean="0">
                <a:latin typeface="Calibri" pitchFamily="34" charset="0"/>
                <a:cs typeface="Calibri" pitchFamily="34" charset="0"/>
              </a:rPr>
              <a:t>(</a:t>
            </a:r>
            <a:r>
              <a:rPr lang="it-IT" sz="1800" b="1" dirty="0" smtClean="0">
                <a:latin typeface="Calibri" pitchFamily="34" charset="0"/>
                <a:cs typeface="Calibri" pitchFamily="34" charset="0"/>
              </a:rPr>
              <a:t>TEORIA MARXIANA DELLA CRISI</a:t>
            </a:r>
            <a:r>
              <a:rPr lang="it-IT" sz="1800" dirty="0" smtClean="0">
                <a:latin typeface="Calibri" pitchFamily="34" charset="0"/>
                <a:cs typeface="Calibri" pitchFamily="34" charset="0"/>
              </a:rPr>
              <a:t>).</a:t>
            </a:r>
          </a:p>
          <a:p>
            <a:pPr algn="just">
              <a:spcAft>
                <a:spcPts val="0"/>
              </a:spcAft>
            </a:pPr>
            <a:endParaRPr lang="it-IT" sz="1800" dirty="0" smtClean="0">
              <a:latin typeface="Calibri" pitchFamily="34" charset="0"/>
              <a:cs typeface="Calibri" pitchFamily="34" charset="0"/>
            </a:endParaRPr>
          </a:p>
          <a:p>
            <a:pPr algn="just">
              <a:spcAft>
                <a:spcPts val="0"/>
              </a:spcAft>
            </a:pPr>
            <a:endParaRPr lang="it-IT" sz="1800" dirty="0" smtClean="0">
              <a:latin typeface="Calibri" pitchFamily="34" charset="0"/>
              <a:cs typeface="Calibri" pitchFamily="34" charset="0"/>
            </a:endParaRPr>
          </a:p>
          <a:p>
            <a:pPr algn="just">
              <a:spcAft>
                <a:spcPts val="0"/>
              </a:spcAft>
            </a:pPr>
            <a:endParaRPr lang="it-IT" sz="1800" dirty="0">
              <a:latin typeface="Calibri" pitchFamily="34" charset="0"/>
              <a:cs typeface="Calibri" pitchFamily="34" charset="0"/>
            </a:endParaRPr>
          </a:p>
          <a:p>
            <a:pPr algn="just">
              <a:spcAft>
                <a:spcPts val="600"/>
              </a:spcAft>
            </a:pPr>
            <a:r>
              <a:rPr lang="it-IT" sz="1800" dirty="0">
                <a:latin typeface="Calibri" pitchFamily="34" charset="0"/>
                <a:cs typeface="Calibri" pitchFamily="34" charset="0"/>
              </a:rPr>
              <a:t>La </a:t>
            </a:r>
            <a:r>
              <a:rPr lang="it-IT" sz="1800" b="1" dirty="0" smtClean="0">
                <a:latin typeface="Calibri" pitchFamily="34" charset="0"/>
                <a:cs typeface="Calibri" pitchFamily="34" charset="0"/>
              </a:rPr>
              <a:t>LEGGE DI SAY </a:t>
            </a:r>
            <a:r>
              <a:rPr lang="it-IT" sz="1800" dirty="0" smtClean="0">
                <a:latin typeface="Calibri" pitchFamily="34" charset="0"/>
                <a:cs typeface="Calibri" pitchFamily="34" charset="0"/>
              </a:rPr>
              <a:t>vale solo </a:t>
            </a:r>
            <a:r>
              <a:rPr lang="it-IT" sz="1800" dirty="0">
                <a:latin typeface="Calibri" pitchFamily="34" charset="0"/>
                <a:cs typeface="Calibri" pitchFamily="34" charset="0"/>
              </a:rPr>
              <a:t>nel </a:t>
            </a:r>
            <a:r>
              <a:rPr lang="it-IT" sz="1800" b="1" dirty="0">
                <a:latin typeface="Calibri" pitchFamily="34" charset="0"/>
                <a:cs typeface="Calibri" pitchFamily="34" charset="0"/>
              </a:rPr>
              <a:t>caso particolare </a:t>
            </a:r>
            <a:r>
              <a:rPr lang="it-IT" sz="1800" dirty="0">
                <a:latin typeface="Calibri" pitchFamily="34" charset="0"/>
                <a:cs typeface="Calibri" pitchFamily="34" charset="0"/>
              </a:rPr>
              <a:t>in cui </a:t>
            </a:r>
            <a:r>
              <a:rPr lang="it-IT" sz="1800" b="1" dirty="0">
                <a:latin typeface="Calibri" pitchFamily="34" charset="0"/>
                <a:cs typeface="Calibri" pitchFamily="34" charset="0"/>
              </a:rPr>
              <a:t>non c’è tesaurizzazione della </a:t>
            </a:r>
            <a:r>
              <a:rPr lang="it-IT" sz="1800" b="1" dirty="0" smtClean="0">
                <a:latin typeface="Calibri" pitchFamily="34" charset="0"/>
                <a:cs typeface="Calibri" pitchFamily="34" charset="0"/>
              </a:rPr>
              <a:t>moneta</a:t>
            </a:r>
            <a:r>
              <a:rPr lang="it-IT" sz="1800" dirty="0" smtClean="0">
                <a:latin typeface="Calibri" pitchFamily="34" charset="0"/>
                <a:cs typeface="Calibri" pitchFamily="34" charset="0"/>
              </a:rPr>
              <a:t>.</a:t>
            </a:r>
            <a:endParaRPr lang="it-IT" sz="1800" dirty="0">
              <a:latin typeface="Calibri" pitchFamily="34" charset="0"/>
              <a:cs typeface="Calibri" pitchFamily="34" charset="0"/>
            </a:endParaRPr>
          </a:p>
        </p:txBody>
      </p:sp>
      <p:sp>
        <p:nvSpPr>
          <p:cNvPr id="6" name="Freccia in giù 5"/>
          <p:cNvSpPr/>
          <p:nvPr/>
        </p:nvSpPr>
        <p:spPr bwMode="auto">
          <a:xfrm>
            <a:off x="4316349" y="4581128"/>
            <a:ext cx="1008112" cy="720080"/>
          </a:xfrm>
          <a:prstGeom prst="downArrow">
            <a:avLst/>
          </a:pr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wrap="non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it-IT" sz="2400" b="0" i="0" u="none" strike="noStrike" cap="none" normalizeH="0" baseline="0" smtClean="0">
              <a:ln>
                <a:noFill/>
              </a:ln>
              <a:solidFill>
                <a:schemeClr val="tx1"/>
              </a:solidFill>
              <a:effectLst/>
              <a:latin typeface="Times New Roman" pitchFamily="18" charset="0"/>
            </a:endParaRPr>
          </a:p>
        </p:txBody>
      </p:sp>
      <p:sp>
        <p:nvSpPr>
          <p:cNvPr id="9"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1298949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wipe(down)">
                                      <p:cBhvr>
                                        <p:cTn id="13" dur="580">
                                          <p:stCondLst>
                                            <p:cond delay="0"/>
                                          </p:stCondLst>
                                        </p:cTn>
                                        <p:tgtEl>
                                          <p:spTgt spid="5">
                                            <p:txEl>
                                              <p:pRg st="1" end="1"/>
                                            </p:txEl>
                                          </p:spTgt>
                                        </p:tgtEl>
                                      </p:cBhvr>
                                    </p:animEffect>
                                    <p:anim calcmode="lin" valueType="num">
                                      <p:cBhvr>
                                        <p:cTn id="14"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xEl>
                                              <p:pRg st="1" end="1"/>
                                            </p:txEl>
                                          </p:spTgt>
                                        </p:tgtEl>
                                      </p:cBhvr>
                                      <p:to x="100000" y="60000"/>
                                    </p:animScale>
                                    <p:animScale>
                                      <p:cBhvr>
                                        <p:cTn id="20" dur="166" decel="50000">
                                          <p:stCondLst>
                                            <p:cond delay="676"/>
                                          </p:stCondLst>
                                        </p:cTn>
                                        <p:tgtEl>
                                          <p:spTgt spid="5">
                                            <p:txEl>
                                              <p:pRg st="1" end="1"/>
                                            </p:txEl>
                                          </p:spTgt>
                                        </p:tgtEl>
                                      </p:cBhvr>
                                      <p:to x="100000" y="100000"/>
                                    </p:animScale>
                                    <p:animScale>
                                      <p:cBhvr>
                                        <p:cTn id="21" dur="26">
                                          <p:stCondLst>
                                            <p:cond delay="1312"/>
                                          </p:stCondLst>
                                        </p:cTn>
                                        <p:tgtEl>
                                          <p:spTgt spid="5">
                                            <p:txEl>
                                              <p:pRg st="1" end="1"/>
                                            </p:txEl>
                                          </p:spTgt>
                                        </p:tgtEl>
                                      </p:cBhvr>
                                      <p:to x="100000" y="80000"/>
                                    </p:animScale>
                                    <p:animScale>
                                      <p:cBhvr>
                                        <p:cTn id="22" dur="166" decel="50000">
                                          <p:stCondLst>
                                            <p:cond delay="1338"/>
                                          </p:stCondLst>
                                        </p:cTn>
                                        <p:tgtEl>
                                          <p:spTgt spid="5">
                                            <p:txEl>
                                              <p:pRg st="1" end="1"/>
                                            </p:txEl>
                                          </p:spTgt>
                                        </p:tgtEl>
                                      </p:cBhvr>
                                      <p:to x="100000" y="100000"/>
                                    </p:animScale>
                                    <p:animScale>
                                      <p:cBhvr>
                                        <p:cTn id="23" dur="26">
                                          <p:stCondLst>
                                            <p:cond delay="1642"/>
                                          </p:stCondLst>
                                        </p:cTn>
                                        <p:tgtEl>
                                          <p:spTgt spid="5">
                                            <p:txEl>
                                              <p:pRg st="1" end="1"/>
                                            </p:txEl>
                                          </p:spTgt>
                                        </p:tgtEl>
                                      </p:cBhvr>
                                      <p:to x="100000" y="90000"/>
                                    </p:animScale>
                                    <p:animScale>
                                      <p:cBhvr>
                                        <p:cTn id="24" dur="166" decel="50000">
                                          <p:stCondLst>
                                            <p:cond delay="1668"/>
                                          </p:stCondLst>
                                        </p:cTn>
                                        <p:tgtEl>
                                          <p:spTgt spid="5">
                                            <p:txEl>
                                              <p:pRg st="1" end="1"/>
                                            </p:txEl>
                                          </p:spTgt>
                                        </p:tgtEl>
                                      </p:cBhvr>
                                      <p:to x="100000" y="100000"/>
                                    </p:animScale>
                                    <p:animScale>
                                      <p:cBhvr>
                                        <p:cTn id="25" dur="26">
                                          <p:stCondLst>
                                            <p:cond delay="1808"/>
                                          </p:stCondLst>
                                        </p:cTn>
                                        <p:tgtEl>
                                          <p:spTgt spid="5">
                                            <p:txEl>
                                              <p:pRg st="1" end="1"/>
                                            </p:txEl>
                                          </p:spTgt>
                                        </p:tgtEl>
                                      </p:cBhvr>
                                      <p:to x="100000" y="95000"/>
                                    </p:animScale>
                                    <p:animScale>
                                      <p:cBhvr>
                                        <p:cTn id="26" dur="166" decel="50000">
                                          <p:stCondLst>
                                            <p:cond delay="1834"/>
                                          </p:stCondLst>
                                        </p:cTn>
                                        <p:tgtEl>
                                          <p:spTgt spid="5">
                                            <p:txEl>
                                              <p:pRg st="1" end="1"/>
                                            </p:txEl>
                                          </p:spTgt>
                                        </p:tgtEl>
                                      </p:cBhvr>
                                      <p:to x="100000" y="100000"/>
                                    </p:animScale>
                                  </p:childTnLst>
                                </p:cTn>
                              </p:par>
                            </p:childTnLst>
                          </p:cTn>
                        </p:par>
                      </p:childTnLst>
                    </p:cTn>
                  </p:par>
                  <p:par>
                    <p:cTn id="27" fill="hold">
                      <p:stCondLst>
                        <p:cond delay="indefinite"/>
                      </p:stCondLst>
                      <p:childTnLst>
                        <p:par>
                          <p:cTn id="28" fill="hold">
                            <p:stCondLst>
                              <p:cond delay="0"/>
                            </p:stCondLst>
                            <p:childTnLst>
                              <p:par>
                                <p:cTn id="29" presetID="26" presetClass="entr" presetSubtype="0" fill="hold" nodeType="clickEffect">
                                  <p:stCondLst>
                                    <p:cond delay="0"/>
                                  </p:stCondLst>
                                  <p:childTnLst>
                                    <p:set>
                                      <p:cBhvr>
                                        <p:cTn id="30" dur="1" fill="hold">
                                          <p:stCondLst>
                                            <p:cond delay="0"/>
                                          </p:stCondLst>
                                        </p:cTn>
                                        <p:tgtEl>
                                          <p:spTgt spid="5">
                                            <p:txEl>
                                              <p:pRg st="2" end="2"/>
                                            </p:txEl>
                                          </p:spTgt>
                                        </p:tgtEl>
                                        <p:attrNameLst>
                                          <p:attrName>style.visibility</p:attrName>
                                        </p:attrNameLst>
                                      </p:cBhvr>
                                      <p:to>
                                        <p:strVal val="visible"/>
                                      </p:to>
                                    </p:set>
                                    <p:animEffect transition="in" filter="wipe(down)">
                                      <p:cBhvr>
                                        <p:cTn id="31" dur="580">
                                          <p:stCondLst>
                                            <p:cond delay="0"/>
                                          </p:stCondLst>
                                        </p:cTn>
                                        <p:tgtEl>
                                          <p:spTgt spid="5">
                                            <p:txEl>
                                              <p:pRg st="2" end="2"/>
                                            </p:txEl>
                                          </p:spTgt>
                                        </p:tgtEl>
                                      </p:cBhvr>
                                    </p:animEffect>
                                    <p:anim calcmode="lin" valueType="num">
                                      <p:cBhvr>
                                        <p:cTn id="32"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33"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34"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35"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36"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37" dur="26">
                                          <p:stCondLst>
                                            <p:cond delay="650"/>
                                          </p:stCondLst>
                                        </p:cTn>
                                        <p:tgtEl>
                                          <p:spTgt spid="5">
                                            <p:txEl>
                                              <p:pRg st="2" end="2"/>
                                            </p:txEl>
                                          </p:spTgt>
                                        </p:tgtEl>
                                      </p:cBhvr>
                                      <p:to x="100000" y="60000"/>
                                    </p:animScale>
                                    <p:animScale>
                                      <p:cBhvr>
                                        <p:cTn id="38" dur="166" decel="50000">
                                          <p:stCondLst>
                                            <p:cond delay="676"/>
                                          </p:stCondLst>
                                        </p:cTn>
                                        <p:tgtEl>
                                          <p:spTgt spid="5">
                                            <p:txEl>
                                              <p:pRg st="2" end="2"/>
                                            </p:txEl>
                                          </p:spTgt>
                                        </p:tgtEl>
                                      </p:cBhvr>
                                      <p:to x="100000" y="100000"/>
                                    </p:animScale>
                                    <p:animScale>
                                      <p:cBhvr>
                                        <p:cTn id="39" dur="26">
                                          <p:stCondLst>
                                            <p:cond delay="1312"/>
                                          </p:stCondLst>
                                        </p:cTn>
                                        <p:tgtEl>
                                          <p:spTgt spid="5">
                                            <p:txEl>
                                              <p:pRg st="2" end="2"/>
                                            </p:txEl>
                                          </p:spTgt>
                                        </p:tgtEl>
                                      </p:cBhvr>
                                      <p:to x="100000" y="80000"/>
                                    </p:animScale>
                                    <p:animScale>
                                      <p:cBhvr>
                                        <p:cTn id="40" dur="166" decel="50000">
                                          <p:stCondLst>
                                            <p:cond delay="1338"/>
                                          </p:stCondLst>
                                        </p:cTn>
                                        <p:tgtEl>
                                          <p:spTgt spid="5">
                                            <p:txEl>
                                              <p:pRg st="2" end="2"/>
                                            </p:txEl>
                                          </p:spTgt>
                                        </p:tgtEl>
                                      </p:cBhvr>
                                      <p:to x="100000" y="100000"/>
                                    </p:animScale>
                                    <p:animScale>
                                      <p:cBhvr>
                                        <p:cTn id="41" dur="26">
                                          <p:stCondLst>
                                            <p:cond delay="1642"/>
                                          </p:stCondLst>
                                        </p:cTn>
                                        <p:tgtEl>
                                          <p:spTgt spid="5">
                                            <p:txEl>
                                              <p:pRg st="2" end="2"/>
                                            </p:txEl>
                                          </p:spTgt>
                                        </p:tgtEl>
                                      </p:cBhvr>
                                      <p:to x="100000" y="90000"/>
                                    </p:animScale>
                                    <p:animScale>
                                      <p:cBhvr>
                                        <p:cTn id="42" dur="166" decel="50000">
                                          <p:stCondLst>
                                            <p:cond delay="1668"/>
                                          </p:stCondLst>
                                        </p:cTn>
                                        <p:tgtEl>
                                          <p:spTgt spid="5">
                                            <p:txEl>
                                              <p:pRg st="2" end="2"/>
                                            </p:txEl>
                                          </p:spTgt>
                                        </p:tgtEl>
                                      </p:cBhvr>
                                      <p:to x="100000" y="100000"/>
                                    </p:animScale>
                                    <p:animScale>
                                      <p:cBhvr>
                                        <p:cTn id="43" dur="26">
                                          <p:stCondLst>
                                            <p:cond delay="1808"/>
                                          </p:stCondLst>
                                        </p:cTn>
                                        <p:tgtEl>
                                          <p:spTgt spid="5">
                                            <p:txEl>
                                              <p:pRg st="2" end="2"/>
                                            </p:txEl>
                                          </p:spTgt>
                                        </p:tgtEl>
                                      </p:cBhvr>
                                      <p:to x="100000" y="95000"/>
                                    </p:animScale>
                                    <p:animScale>
                                      <p:cBhvr>
                                        <p:cTn id="44" dur="166" decel="50000">
                                          <p:stCondLst>
                                            <p:cond delay="1834"/>
                                          </p:stCondLst>
                                        </p:cTn>
                                        <p:tgtEl>
                                          <p:spTgt spid="5">
                                            <p:txEl>
                                              <p:pRg st="2" end="2"/>
                                            </p:txEl>
                                          </p:spTgt>
                                        </p:tgtEl>
                                      </p:cBhvr>
                                      <p:to x="100000" y="100000"/>
                                    </p:animScale>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6"/>
                                        </p:tgtEl>
                                        <p:attrNameLst>
                                          <p:attrName>style.visibility</p:attrName>
                                        </p:attrNameLst>
                                      </p:cBhvr>
                                      <p:to>
                                        <p:strVal val="visible"/>
                                      </p:to>
                                    </p:set>
                                    <p:animEffect transition="in" filter="fade">
                                      <p:cBhvr>
                                        <p:cTn id="49" dur="1000"/>
                                        <p:tgtEl>
                                          <p:spTgt spid="6"/>
                                        </p:tgtEl>
                                      </p:cBhvr>
                                    </p:animEffect>
                                    <p:anim calcmode="lin" valueType="num">
                                      <p:cBhvr>
                                        <p:cTn id="50" dur="1000" fill="hold"/>
                                        <p:tgtEl>
                                          <p:spTgt spid="6"/>
                                        </p:tgtEl>
                                        <p:attrNameLst>
                                          <p:attrName>ppt_x</p:attrName>
                                        </p:attrNameLst>
                                      </p:cBhvr>
                                      <p:tavLst>
                                        <p:tav tm="0">
                                          <p:val>
                                            <p:strVal val="#ppt_x"/>
                                          </p:val>
                                        </p:tav>
                                        <p:tav tm="100000">
                                          <p:val>
                                            <p:strVal val="#ppt_x"/>
                                          </p:val>
                                        </p:tav>
                                      </p:tavLst>
                                    </p:anim>
                                    <p:anim calcmode="lin" valueType="num">
                                      <p:cBhvr>
                                        <p:cTn id="51" dur="1000" fill="hold"/>
                                        <p:tgtEl>
                                          <p:spTgt spid="6"/>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26" presetClass="entr" presetSubtype="0" fill="hold" nodeType="clickEffect">
                                  <p:stCondLst>
                                    <p:cond delay="0"/>
                                  </p:stCondLst>
                                  <p:childTnLst>
                                    <p:set>
                                      <p:cBhvr>
                                        <p:cTn id="55" dur="1" fill="hold">
                                          <p:stCondLst>
                                            <p:cond delay="0"/>
                                          </p:stCondLst>
                                        </p:cTn>
                                        <p:tgtEl>
                                          <p:spTgt spid="5">
                                            <p:txEl>
                                              <p:pRg st="6" end="6"/>
                                            </p:txEl>
                                          </p:spTgt>
                                        </p:tgtEl>
                                        <p:attrNameLst>
                                          <p:attrName>style.visibility</p:attrName>
                                        </p:attrNameLst>
                                      </p:cBhvr>
                                      <p:to>
                                        <p:strVal val="visible"/>
                                      </p:to>
                                    </p:set>
                                    <p:animEffect transition="in" filter="wipe(down)">
                                      <p:cBhvr>
                                        <p:cTn id="56" dur="580">
                                          <p:stCondLst>
                                            <p:cond delay="0"/>
                                          </p:stCondLst>
                                        </p:cTn>
                                        <p:tgtEl>
                                          <p:spTgt spid="5">
                                            <p:txEl>
                                              <p:pRg st="6" end="6"/>
                                            </p:txEl>
                                          </p:spTgt>
                                        </p:tgtEl>
                                      </p:cBhvr>
                                    </p:animEffect>
                                    <p:anim calcmode="lin" valueType="num">
                                      <p:cBhvr>
                                        <p:cTn id="57" dur="1822" tmFilter="0,0; 0.14,0.36; 0.43,0.73; 0.71,0.91; 1.0,1.0">
                                          <p:stCondLst>
                                            <p:cond delay="0"/>
                                          </p:stCondLst>
                                        </p:cTn>
                                        <p:tgtEl>
                                          <p:spTgt spid="5">
                                            <p:txEl>
                                              <p:pRg st="6" end="6"/>
                                            </p:txEl>
                                          </p:spTgt>
                                        </p:tgtEl>
                                        <p:attrNameLst>
                                          <p:attrName>ppt_x</p:attrName>
                                        </p:attrNameLst>
                                      </p:cBhvr>
                                      <p:tavLst>
                                        <p:tav tm="0">
                                          <p:val>
                                            <p:strVal val="#ppt_x-0.25"/>
                                          </p:val>
                                        </p:tav>
                                        <p:tav tm="100000">
                                          <p:val>
                                            <p:strVal val="#ppt_x"/>
                                          </p:val>
                                        </p:tav>
                                      </p:tavLst>
                                    </p:anim>
                                    <p:anim calcmode="lin" valueType="num">
                                      <p:cBhvr>
                                        <p:cTn id="58" dur="664" tmFilter="0.0,0.0; 0.25,0.07; 0.50,0.2; 0.75,0.467; 1.0,1.0">
                                          <p:stCondLst>
                                            <p:cond delay="0"/>
                                          </p:stCondLst>
                                        </p:cTn>
                                        <p:tgtEl>
                                          <p:spTgt spid="5">
                                            <p:txEl>
                                              <p:pRg st="6" end="6"/>
                                            </p:txEl>
                                          </p:spTgt>
                                        </p:tgtEl>
                                        <p:attrNameLst>
                                          <p:attrName>ppt_y</p:attrName>
                                        </p:attrNameLst>
                                      </p:cBhvr>
                                      <p:tavLst>
                                        <p:tav tm="0" fmla="#ppt_y-sin(pi*$)/3">
                                          <p:val>
                                            <p:fltVal val="0.5"/>
                                          </p:val>
                                        </p:tav>
                                        <p:tav tm="100000">
                                          <p:val>
                                            <p:fltVal val="1"/>
                                          </p:val>
                                        </p:tav>
                                      </p:tavLst>
                                    </p:anim>
                                    <p:anim calcmode="lin" valueType="num">
                                      <p:cBhvr>
                                        <p:cTn id="59" dur="664" tmFilter="0, 0; 0.125,0.2665; 0.25,0.4; 0.375,0.465; 0.5,0.5;  0.625,0.535; 0.75,0.6; 0.875,0.7335; 1,1">
                                          <p:stCondLst>
                                            <p:cond delay="664"/>
                                          </p:stCondLst>
                                        </p:cTn>
                                        <p:tgtEl>
                                          <p:spTgt spid="5">
                                            <p:txEl>
                                              <p:pRg st="6" end="6"/>
                                            </p:txEl>
                                          </p:spTgt>
                                        </p:tgtEl>
                                        <p:attrNameLst>
                                          <p:attrName>ppt_y</p:attrName>
                                        </p:attrNameLst>
                                      </p:cBhvr>
                                      <p:tavLst>
                                        <p:tav tm="0" fmla="#ppt_y-sin(pi*$)/9">
                                          <p:val>
                                            <p:fltVal val="0"/>
                                          </p:val>
                                        </p:tav>
                                        <p:tav tm="100000">
                                          <p:val>
                                            <p:fltVal val="1"/>
                                          </p:val>
                                        </p:tav>
                                      </p:tavLst>
                                    </p:anim>
                                    <p:anim calcmode="lin" valueType="num">
                                      <p:cBhvr>
                                        <p:cTn id="60" dur="332" tmFilter="0, 0; 0.125,0.2665; 0.25,0.4; 0.375,0.465; 0.5,0.5;  0.625,0.535; 0.75,0.6; 0.875,0.7335; 1,1">
                                          <p:stCondLst>
                                            <p:cond delay="1324"/>
                                          </p:stCondLst>
                                        </p:cTn>
                                        <p:tgtEl>
                                          <p:spTgt spid="5">
                                            <p:txEl>
                                              <p:pRg st="6" end="6"/>
                                            </p:txEl>
                                          </p:spTgt>
                                        </p:tgtEl>
                                        <p:attrNameLst>
                                          <p:attrName>ppt_y</p:attrName>
                                        </p:attrNameLst>
                                      </p:cBhvr>
                                      <p:tavLst>
                                        <p:tav tm="0" fmla="#ppt_y-sin(pi*$)/27">
                                          <p:val>
                                            <p:fltVal val="0"/>
                                          </p:val>
                                        </p:tav>
                                        <p:tav tm="100000">
                                          <p:val>
                                            <p:fltVal val="1"/>
                                          </p:val>
                                        </p:tav>
                                      </p:tavLst>
                                    </p:anim>
                                    <p:anim calcmode="lin" valueType="num">
                                      <p:cBhvr>
                                        <p:cTn id="61" dur="164" tmFilter="0, 0; 0.125,0.2665; 0.25,0.4; 0.375,0.465; 0.5,0.5;  0.625,0.535; 0.75,0.6; 0.875,0.7335; 1,1">
                                          <p:stCondLst>
                                            <p:cond delay="1656"/>
                                          </p:stCondLst>
                                        </p:cTn>
                                        <p:tgtEl>
                                          <p:spTgt spid="5">
                                            <p:txEl>
                                              <p:pRg st="6" end="6"/>
                                            </p:txEl>
                                          </p:spTgt>
                                        </p:tgtEl>
                                        <p:attrNameLst>
                                          <p:attrName>ppt_y</p:attrName>
                                        </p:attrNameLst>
                                      </p:cBhvr>
                                      <p:tavLst>
                                        <p:tav tm="0" fmla="#ppt_y-sin(pi*$)/81">
                                          <p:val>
                                            <p:fltVal val="0"/>
                                          </p:val>
                                        </p:tav>
                                        <p:tav tm="100000">
                                          <p:val>
                                            <p:fltVal val="1"/>
                                          </p:val>
                                        </p:tav>
                                      </p:tavLst>
                                    </p:anim>
                                    <p:animScale>
                                      <p:cBhvr>
                                        <p:cTn id="62" dur="26">
                                          <p:stCondLst>
                                            <p:cond delay="650"/>
                                          </p:stCondLst>
                                        </p:cTn>
                                        <p:tgtEl>
                                          <p:spTgt spid="5">
                                            <p:txEl>
                                              <p:pRg st="6" end="6"/>
                                            </p:txEl>
                                          </p:spTgt>
                                        </p:tgtEl>
                                      </p:cBhvr>
                                      <p:to x="100000" y="60000"/>
                                    </p:animScale>
                                    <p:animScale>
                                      <p:cBhvr>
                                        <p:cTn id="63" dur="166" decel="50000">
                                          <p:stCondLst>
                                            <p:cond delay="676"/>
                                          </p:stCondLst>
                                        </p:cTn>
                                        <p:tgtEl>
                                          <p:spTgt spid="5">
                                            <p:txEl>
                                              <p:pRg st="6" end="6"/>
                                            </p:txEl>
                                          </p:spTgt>
                                        </p:tgtEl>
                                      </p:cBhvr>
                                      <p:to x="100000" y="100000"/>
                                    </p:animScale>
                                    <p:animScale>
                                      <p:cBhvr>
                                        <p:cTn id="64" dur="26">
                                          <p:stCondLst>
                                            <p:cond delay="1312"/>
                                          </p:stCondLst>
                                        </p:cTn>
                                        <p:tgtEl>
                                          <p:spTgt spid="5">
                                            <p:txEl>
                                              <p:pRg st="6" end="6"/>
                                            </p:txEl>
                                          </p:spTgt>
                                        </p:tgtEl>
                                      </p:cBhvr>
                                      <p:to x="100000" y="80000"/>
                                    </p:animScale>
                                    <p:animScale>
                                      <p:cBhvr>
                                        <p:cTn id="65" dur="166" decel="50000">
                                          <p:stCondLst>
                                            <p:cond delay="1338"/>
                                          </p:stCondLst>
                                        </p:cTn>
                                        <p:tgtEl>
                                          <p:spTgt spid="5">
                                            <p:txEl>
                                              <p:pRg st="6" end="6"/>
                                            </p:txEl>
                                          </p:spTgt>
                                        </p:tgtEl>
                                      </p:cBhvr>
                                      <p:to x="100000" y="100000"/>
                                    </p:animScale>
                                    <p:animScale>
                                      <p:cBhvr>
                                        <p:cTn id="66" dur="26">
                                          <p:stCondLst>
                                            <p:cond delay="1642"/>
                                          </p:stCondLst>
                                        </p:cTn>
                                        <p:tgtEl>
                                          <p:spTgt spid="5">
                                            <p:txEl>
                                              <p:pRg st="6" end="6"/>
                                            </p:txEl>
                                          </p:spTgt>
                                        </p:tgtEl>
                                      </p:cBhvr>
                                      <p:to x="100000" y="90000"/>
                                    </p:animScale>
                                    <p:animScale>
                                      <p:cBhvr>
                                        <p:cTn id="67" dur="166" decel="50000">
                                          <p:stCondLst>
                                            <p:cond delay="1668"/>
                                          </p:stCondLst>
                                        </p:cTn>
                                        <p:tgtEl>
                                          <p:spTgt spid="5">
                                            <p:txEl>
                                              <p:pRg st="6" end="6"/>
                                            </p:txEl>
                                          </p:spTgt>
                                        </p:tgtEl>
                                      </p:cBhvr>
                                      <p:to x="100000" y="100000"/>
                                    </p:animScale>
                                    <p:animScale>
                                      <p:cBhvr>
                                        <p:cTn id="68" dur="26">
                                          <p:stCondLst>
                                            <p:cond delay="1808"/>
                                          </p:stCondLst>
                                        </p:cTn>
                                        <p:tgtEl>
                                          <p:spTgt spid="5">
                                            <p:txEl>
                                              <p:pRg st="6" end="6"/>
                                            </p:txEl>
                                          </p:spTgt>
                                        </p:tgtEl>
                                      </p:cBhvr>
                                      <p:to x="100000" y="95000"/>
                                    </p:animScale>
                                    <p:animScale>
                                      <p:cBhvr>
                                        <p:cTn id="69" dur="166" decel="50000">
                                          <p:stCondLst>
                                            <p:cond delay="1834"/>
                                          </p:stCondLst>
                                        </p:cTn>
                                        <p:tgtEl>
                                          <p:spTgt spid="5">
                                            <p:txEl>
                                              <p:pRg st="6" end="6"/>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12</a:t>
            </a:fld>
            <a:endParaRPr lang="it-IT" dirty="0"/>
          </a:p>
        </p:txBody>
      </p:sp>
      <p:sp>
        <p:nvSpPr>
          <p:cNvPr id="5" name="CasellaDiTesto 4"/>
          <p:cNvSpPr txBox="1"/>
          <p:nvPr/>
        </p:nvSpPr>
        <p:spPr>
          <a:xfrm>
            <a:off x="1259632" y="2420888"/>
            <a:ext cx="7272808" cy="2015936"/>
          </a:xfrm>
          <a:prstGeom prst="rect">
            <a:avLst/>
          </a:prstGeom>
          <a:noFill/>
        </p:spPr>
        <p:txBody>
          <a:bodyPr wrap="square" rtlCol="0">
            <a:spAutoFit/>
          </a:bodyPr>
          <a:lstStyle/>
          <a:p>
            <a:pPr algn="just">
              <a:spcAft>
                <a:spcPts val="600"/>
              </a:spcAft>
            </a:pPr>
            <a:r>
              <a:rPr lang="it-IT" sz="2000" b="1" dirty="0" smtClean="0">
                <a:latin typeface="Calibri" pitchFamily="34" charset="0"/>
                <a:cs typeface="Calibri" pitchFamily="34" charset="0"/>
              </a:rPr>
              <a:t>Limiti alla </a:t>
            </a:r>
            <a:r>
              <a:rPr lang="it-IT" sz="2000" b="1" dirty="0">
                <a:latin typeface="Calibri" pitchFamily="34" charset="0"/>
                <a:cs typeface="Calibri" pitchFamily="34" charset="0"/>
              </a:rPr>
              <a:t>validità della legge di </a:t>
            </a:r>
            <a:r>
              <a:rPr lang="it-IT" sz="2000" b="1" dirty="0" err="1">
                <a:latin typeface="Calibri" pitchFamily="34" charset="0"/>
                <a:cs typeface="Calibri" pitchFamily="34" charset="0"/>
              </a:rPr>
              <a:t>Say</a:t>
            </a:r>
            <a:r>
              <a:rPr lang="it-IT" sz="2000" b="1" dirty="0">
                <a:latin typeface="Calibri" pitchFamily="34" charset="0"/>
                <a:cs typeface="Calibri" pitchFamily="34" charset="0"/>
              </a:rPr>
              <a:t>:</a:t>
            </a:r>
            <a:endParaRPr lang="it-IT" sz="2000" b="1" dirty="0" smtClean="0">
              <a:latin typeface="Calibri" pitchFamily="34" charset="0"/>
              <a:cs typeface="Calibri" pitchFamily="34" charset="0"/>
            </a:endParaRPr>
          </a:p>
          <a:p>
            <a:pPr marL="342900" indent="-342900" algn="just">
              <a:spcAft>
                <a:spcPts val="600"/>
              </a:spcAft>
              <a:buFont typeface="Courier New" pitchFamily="49" charset="0"/>
              <a:buChar char="o"/>
            </a:pPr>
            <a:r>
              <a:rPr lang="it-IT" sz="2000" dirty="0" smtClean="0">
                <a:latin typeface="Calibri" pitchFamily="34" charset="0"/>
                <a:cs typeface="Calibri" pitchFamily="34" charset="0"/>
              </a:rPr>
              <a:t>Il </a:t>
            </a:r>
            <a:r>
              <a:rPr lang="it-IT" sz="2000" dirty="0">
                <a:latin typeface="Calibri" pitchFamily="34" charset="0"/>
                <a:cs typeface="Calibri" pitchFamily="34" charset="0"/>
              </a:rPr>
              <a:t>livello del prodotto (e quindi dell’occupazione) dipende dal livello della domanda aggregata. Non è la domanda che si adegua </a:t>
            </a:r>
            <a:r>
              <a:rPr lang="it-IT" sz="2000" dirty="0" smtClean="0">
                <a:latin typeface="Calibri" pitchFamily="34" charset="0"/>
                <a:cs typeface="Calibri" pitchFamily="34" charset="0"/>
              </a:rPr>
              <a:t>all’offerta, </a:t>
            </a:r>
            <a:r>
              <a:rPr lang="it-IT" sz="2000" dirty="0">
                <a:latin typeface="Calibri" pitchFamily="34" charset="0"/>
                <a:cs typeface="Calibri" pitchFamily="34" charset="0"/>
              </a:rPr>
              <a:t>come sostenuto da </a:t>
            </a:r>
            <a:r>
              <a:rPr lang="it-IT" sz="2000" dirty="0" err="1">
                <a:latin typeface="Calibri" pitchFamily="34" charset="0"/>
                <a:cs typeface="Calibri" pitchFamily="34" charset="0"/>
              </a:rPr>
              <a:t>Say</a:t>
            </a:r>
            <a:r>
              <a:rPr lang="it-IT" sz="2000" dirty="0">
                <a:latin typeface="Calibri" pitchFamily="34" charset="0"/>
                <a:cs typeface="Calibri" pitchFamily="34" charset="0"/>
              </a:rPr>
              <a:t>, bensì </a:t>
            </a:r>
            <a:r>
              <a:rPr lang="it-IT" sz="2000" dirty="0" smtClean="0">
                <a:latin typeface="Calibri" pitchFamily="34" charset="0"/>
                <a:cs typeface="Calibri" pitchFamily="34" charset="0"/>
              </a:rPr>
              <a:t>è l’offerta </a:t>
            </a:r>
            <a:r>
              <a:rPr lang="it-IT" sz="2000" dirty="0">
                <a:latin typeface="Calibri" pitchFamily="34" charset="0"/>
                <a:cs typeface="Calibri" pitchFamily="34" charset="0"/>
              </a:rPr>
              <a:t>che si adegua alla domanda </a:t>
            </a:r>
            <a:r>
              <a:rPr lang="it-IT" sz="2000" dirty="0" smtClean="0">
                <a:latin typeface="Calibri" pitchFamily="34" charset="0"/>
                <a:cs typeface="Calibri" pitchFamily="34" charset="0"/>
              </a:rPr>
              <a:t>(</a:t>
            </a:r>
            <a:r>
              <a:rPr lang="it-IT" sz="2000" b="1" dirty="0" smtClean="0">
                <a:latin typeface="Calibri" pitchFamily="34" charset="0"/>
                <a:cs typeface="Calibri" pitchFamily="34" charset="0"/>
              </a:rPr>
              <a:t>PRINCIPIO KEYNESIANO DELLA DOMANDA EFFETTIVA</a:t>
            </a:r>
            <a:r>
              <a:rPr lang="it-IT" sz="2000" dirty="0" smtClean="0">
                <a:latin typeface="Calibri" pitchFamily="34" charset="0"/>
                <a:cs typeface="Calibri" pitchFamily="34" charset="0"/>
              </a:rPr>
              <a:t>).</a:t>
            </a: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200" b="1" dirty="0">
                <a:solidFill>
                  <a:srgbClr val="003366"/>
                </a:solidFill>
                <a:latin typeface="Calibri" pitchFamily="34" charset="0"/>
                <a:ea typeface="+mn-ea"/>
                <a:cs typeface="Calibri" pitchFamily="34" charset="0"/>
              </a:rPr>
              <a:t>LA LEGGE DI JEAN-BAPTISTE SAY</a:t>
            </a:r>
            <a:br>
              <a:rPr lang="it-IT" sz="3200" b="1" dirty="0">
                <a:solidFill>
                  <a:srgbClr val="003366"/>
                </a:solidFill>
                <a:latin typeface="Calibri" pitchFamily="34" charset="0"/>
                <a:ea typeface="+mn-ea"/>
                <a:cs typeface="Calibri" pitchFamily="34" charset="0"/>
              </a:rPr>
            </a:br>
            <a:r>
              <a:rPr lang="it-IT" sz="3200" b="1" dirty="0">
                <a:solidFill>
                  <a:srgbClr val="003366"/>
                </a:solidFill>
                <a:latin typeface="Calibri" pitchFamily="34" charset="0"/>
                <a:ea typeface="+mn-ea"/>
                <a:cs typeface="Calibri" pitchFamily="34" charset="0"/>
              </a:rPr>
              <a:t>("LEGGE DEGLI SBOCCHI")</a:t>
            </a:r>
          </a:p>
        </p:txBody>
      </p:sp>
    </p:spTree>
    <p:extLst>
      <p:ext uri="{BB962C8B-B14F-4D97-AF65-F5344CB8AC3E}">
        <p14:creationId xmlns:p14="http://schemas.microsoft.com/office/powerpoint/2010/main" xmlns="" val="2785931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6"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wipe(down)">
                                      <p:cBhvr>
                                        <p:cTn id="13" dur="580">
                                          <p:stCondLst>
                                            <p:cond delay="0"/>
                                          </p:stCondLst>
                                        </p:cTn>
                                        <p:tgtEl>
                                          <p:spTgt spid="5">
                                            <p:txEl>
                                              <p:pRg st="1" end="1"/>
                                            </p:txEl>
                                          </p:spTgt>
                                        </p:tgtEl>
                                      </p:cBhvr>
                                    </p:animEffect>
                                    <p:anim calcmode="lin" valueType="num">
                                      <p:cBhvr>
                                        <p:cTn id="14" dur="1822" tmFilter="0,0; 0.14,0.36; 0.43,0.73; 0.71,0.91; 1.0,1.0">
                                          <p:stCondLst>
                                            <p:cond delay="0"/>
                                          </p:stCondLst>
                                        </p:cTn>
                                        <p:tgtEl>
                                          <p:spTgt spid="5">
                                            <p:txEl>
                                              <p:pRg st="1" end="1"/>
                                            </p:txEl>
                                          </p:spTgt>
                                        </p:tgtEl>
                                        <p:attrNameLst>
                                          <p:attrName>ppt_x</p:attrName>
                                        </p:attrNameLst>
                                      </p:cBhvr>
                                      <p:tavLst>
                                        <p:tav tm="0">
                                          <p:val>
                                            <p:strVal val="#ppt_x-0.25"/>
                                          </p:val>
                                        </p:tav>
                                        <p:tav tm="100000">
                                          <p:val>
                                            <p:strVal val="#ppt_x"/>
                                          </p:val>
                                        </p:tav>
                                      </p:tavLst>
                                    </p:anim>
                                    <p:anim calcmode="lin" valueType="num">
                                      <p:cBhvr>
                                        <p:cTn id="15" dur="664" tmFilter="0.0,0.0; 0.25,0.07; 0.50,0.2; 0.75,0.467; 1.0,1.0">
                                          <p:stCondLst>
                                            <p:cond delay="0"/>
                                          </p:stCondLst>
                                        </p:cTn>
                                        <p:tgtEl>
                                          <p:spTgt spid="5">
                                            <p:txEl>
                                              <p:pRg st="1" end="1"/>
                                            </p:txEl>
                                          </p:spTgt>
                                        </p:tgtEl>
                                        <p:attrNameLst>
                                          <p:attrName>ppt_y</p:attrName>
                                        </p:attrNameLst>
                                      </p:cBhvr>
                                      <p:tavLst>
                                        <p:tav tm="0" fmla="#ppt_y-sin(pi*$)/3">
                                          <p:val>
                                            <p:fltVal val="0.5"/>
                                          </p:val>
                                        </p:tav>
                                        <p:tav tm="100000">
                                          <p:val>
                                            <p:fltVal val="1"/>
                                          </p:val>
                                        </p:tav>
                                      </p:tavLst>
                                    </p:anim>
                                    <p:anim calcmode="lin" valueType="num">
                                      <p:cBhvr>
                                        <p:cTn id="16" dur="664" tmFilter="0, 0; 0.125,0.2665; 0.25,0.4; 0.375,0.465; 0.5,0.5;  0.625,0.535; 0.75,0.6; 0.875,0.7335; 1,1">
                                          <p:stCondLst>
                                            <p:cond delay="664"/>
                                          </p:stCondLst>
                                        </p:cTn>
                                        <p:tgtEl>
                                          <p:spTgt spid="5">
                                            <p:txEl>
                                              <p:pRg st="1" end="1"/>
                                            </p:txEl>
                                          </p:spTgt>
                                        </p:tgtEl>
                                        <p:attrNameLst>
                                          <p:attrName>ppt_y</p:attrName>
                                        </p:attrNameLst>
                                      </p:cBhvr>
                                      <p:tavLst>
                                        <p:tav tm="0" fmla="#ppt_y-sin(pi*$)/9">
                                          <p:val>
                                            <p:fltVal val="0"/>
                                          </p:val>
                                        </p:tav>
                                        <p:tav tm="100000">
                                          <p:val>
                                            <p:fltVal val="1"/>
                                          </p:val>
                                        </p:tav>
                                      </p:tavLst>
                                    </p:anim>
                                    <p:anim calcmode="lin" valueType="num">
                                      <p:cBhvr>
                                        <p:cTn id="17" dur="332" tmFilter="0, 0; 0.125,0.2665; 0.25,0.4; 0.375,0.465; 0.5,0.5;  0.625,0.535; 0.75,0.6; 0.875,0.7335; 1,1">
                                          <p:stCondLst>
                                            <p:cond delay="1324"/>
                                          </p:stCondLst>
                                        </p:cTn>
                                        <p:tgtEl>
                                          <p:spTgt spid="5">
                                            <p:txEl>
                                              <p:pRg st="1" end="1"/>
                                            </p:txEl>
                                          </p:spTgt>
                                        </p:tgtEl>
                                        <p:attrNameLst>
                                          <p:attrName>ppt_y</p:attrName>
                                        </p:attrNameLst>
                                      </p:cBhvr>
                                      <p:tavLst>
                                        <p:tav tm="0" fmla="#ppt_y-sin(pi*$)/27">
                                          <p:val>
                                            <p:fltVal val="0"/>
                                          </p:val>
                                        </p:tav>
                                        <p:tav tm="100000">
                                          <p:val>
                                            <p:fltVal val="1"/>
                                          </p:val>
                                        </p:tav>
                                      </p:tavLst>
                                    </p:anim>
                                    <p:anim calcmode="lin" valueType="num">
                                      <p:cBhvr>
                                        <p:cTn id="18" dur="164" tmFilter="0, 0; 0.125,0.2665; 0.25,0.4; 0.375,0.465; 0.5,0.5;  0.625,0.535; 0.75,0.6; 0.875,0.7335; 1,1">
                                          <p:stCondLst>
                                            <p:cond delay="1656"/>
                                          </p:stCondLst>
                                        </p:cTn>
                                        <p:tgtEl>
                                          <p:spTgt spid="5">
                                            <p:txEl>
                                              <p:pRg st="1" end="1"/>
                                            </p:txEl>
                                          </p:spTgt>
                                        </p:tgtEl>
                                        <p:attrNameLst>
                                          <p:attrName>ppt_y</p:attrName>
                                        </p:attrNameLst>
                                      </p:cBhvr>
                                      <p:tavLst>
                                        <p:tav tm="0" fmla="#ppt_y-sin(pi*$)/81">
                                          <p:val>
                                            <p:fltVal val="0"/>
                                          </p:val>
                                        </p:tav>
                                        <p:tav tm="100000">
                                          <p:val>
                                            <p:fltVal val="1"/>
                                          </p:val>
                                        </p:tav>
                                      </p:tavLst>
                                    </p:anim>
                                    <p:animScale>
                                      <p:cBhvr>
                                        <p:cTn id="19" dur="26">
                                          <p:stCondLst>
                                            <p:cond delay="650"/>
                                          </p:stCondLst>
                                        </p:cTn>
                                        <p:tgtEl>
                                          <p:spTgt spid="5">
                                            <p:txEl>
                                              <p:pRg st="1" end="1"/>
                                            </p:txEl>
                                          </p:spTgt>
                                        </p:tgtEl>
                                      </p:cBhvr>
                                      <p:to x="100000" y="60000"/>
                                    </p:animScale>
                                    <p:animScale>
                                      <p:cBhvr>
                                        <p:cTn id="20" dur="166" decel="50000">
                                          <p:stCondLst>
                                            <p:cond delay="676"/>
                                          </p:stCondLst>
                                        </p:cTn>
                                        <p:tgtEl>
                                          <p:spTgt spid="5">
                                            <p:txEl>
                                              <p:pRg st="1" end="1"/>
                                            </p:txEl>
                                          </p:spTgt>
                                        </p:tgtEl>
                                      </p:cBhvr>
                                      <p:to x="100000" y="100000"/>
                                    </p:animScale>
                                    <p:animScale>
                                      <p:cBhvr>
                                        <p:cTn id="21" dur="26">
                                          <p:stCondLst>
                                            <p:cond delay="1312"/>
                                          </p:stCondLst>
                                        </p:cTn>
                                        <p:tgtEl>
                                          <p:spTgt spid="5">
                                            <p:txEl>
                                              <p:pRg st="1" end="1"/>
                                            </p:txEl>
                                          </p:spTgt>
                                        </p:tgtEl>
                                      </p:cBhvr>
                                      <p:to x="100000" y="80000"/>
                                    </p:animScale>
                                    <p:animScale>
                                      <p:cBhvr>
                                        <p:cTn id="22" dur="166" decel="50000">
                                          <p:stCondLst>
                                            <p:cond delay="1338"/>
                                          </p:stCondLst>
                                        </p:cTn>
                                        <p:tgtEl>
                                          <p:spTgt spid="5">
                                            <p:txEl>
                                              <p:pRg st="1" end="1"/>
                                            </p:txEl>
                                          </p:spTgt>
                                        </p:tgtEl>
                                      </p:cBhvr>
                                      <p:to x="100000" y="100000"/>
                                    </p:animScale>
                                    <p:animScale>
                                      <p:cBhvr>
                                        <p:cTn id="23" dur="26">
                                          <p:stCondLst>
                                            <p:cond delay="1642"/>
                                          </p:stCondLst>
                                        </p:cTn>
                                        <p:tgtEl>
                                          <p:spTgt spid="5">
                                            <p:txEl>
                                              <p:pRg st="1" end="1"/>
                                            </p:txEl>
                                          </p:spTgt>
                                        </p:tgtEl>
                                      </p:cBhvr>
                                      <p:to x="100000" y="90000"/>
                                    </p:animScale>
                                    <p:animScale>
                                      <p:cBhvr>
                                        <p:cTn id="24" dur="166" decel="50000">
                                          <p:stCondLst>
                                            <p:cond delay="1668"/>
                                          </p:stCondLst>
                                        </p:cTn>
                                        <p:tgtEl>
                                          <p:spTgt spid="5">
                                            <p:txEl>
                                              <p:pRg st="1" end="1"/>
                                            </p:txEl>
                                          </p:spTgt>
                                        </p:tgtEl>
                                      </p:cBhvr>
                                      <p:to x="100000" y="100000"/>
                                    </p:animScale>
                                    <p:animScale>
                                      <p:cBhvr>
                                        <p:cTn id="25" dur="26">
                                          <p:stCondLst>
                                            <p:cond delay="1808"/>
                                          </p:stCondLst>
                                        </p:cTn>
                                        <p:tgtEl>
                                          <p:spTgt spid="5">
                                            <p:txEl>
                                              <p:pRg st="1" end="1"/>
                                            </p:txEl>
                                          </p:spTgt>
                                        </p:tgtEl>
                                      </p:cBhvr>
                                      <p:to x="100000" y="95000"/>
                                    </p:animScale>
                                    <p:animScale>
                                      <p:cBhvr>
                                        <p:cTn id="26" dur="166" decel="50000">
                                          <p:stCondLst>
                                            <p:cond delay="1834"/>
                                          </p:stCondLst>
                                        </p:cTn>
                                        <p:tgtEl>
                                          <p:spTgt spid="5">
                                            <p:txEl>
                                              <p:pRg st="1" end="1"/>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K. MARX</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13</a:t>
            </a:fld>
            <a:endParaRPr lang="it-IT" dirty="0"/>
          </a:p>
        </p:txBody>
      </p:sp>
      <p:sp>
        <p:nvSpPr>
          <p:cNvPr id="5" name="CasellaDiTesto 4"/>
          <p:cNvSpPr txBox="1"/>
          <p:nvPr/>
        </p:nvSpPr>
        <p:spPr>
          <a:xfrm>
            <a:off x="1259632" y="2348880"/>
            <a:ext cx="7344816" cy="2693045"/>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SOSTANZIALE</a:t>
            </a:r>
          </a:p>
          <a:p>
            <a:pPr algn="just">
              <a:spcAft>
                <a:spcPts val="600"/>
              </a:spcAft>
            </a:pPr>
            <a:r>
              <a:rPr lang="it-IT" sz="2000" dirty="0" smtClean="0">
                <a:latin typeface="Calibri" pitchFamily="34" charset="0"/>
                <a:cs typeface="Calibri" pitchFamily="34" charset="0"/>
              </a:rPr>
              <a:t>«Per </a:t>
            </a:r>
            <a:r>
              <a:rPr lang="it-IT" sz="2000" b="1" dirty="0" smtClean="0">
                <a:latin typeface="Calibri" pitchFamily="34" charset="0"/>
                <a:cs typeface="Calibri" pitchFamily="34" charset="0"/>
              </a:rPr>
              <a:t>ECONOMIA POLITICA CLASSICA </a:t>
            </a:r>
            <a:r>
              <a:rPr lang="it-IT" sz="2000" dirty="0" smtClean="0">
                <a:latin typeface="Calibri" pitchFamily="34" charset="0"/>
                <a:cs typeface="Calibri" pitchFamily="34" charset="0"/>
              </a:rPr>
              <a:t>io intendo tutti gli studi economici da W. </a:t>
            </a:r>
            <a:r>
              <a:rPr lang="it-IT" sz="2000" dirty="0" err="1" smtClean="0">
                <a:latin typeface="Calibri" pitchFamily="34" charset="0"/>
                <a:cs typeface="Calibri" pitchFamily="34" charset="0"/>
              </a:rPr>
              <a:t>Petty</a:t>
            </a:r>
            <a:r>
              <a:rPr lang="it-IT" sz="2000" dirty="0" smtClean="0">
                <a:latin typeface="Calibri" pitchFamily="34" charset="0"/>
                <a:cs typeface="Calibri" pitchFamily="34" charset="0"/>
              </a:rPr>
              <a:t> in poi, i quali hanno indagato il nesso interno dei rapporti borghesi di produzione, in contrasto con l’</a:t>
            </a:r>
            <a:r>
              <a:rPr lang="it-IT" sz="2000" b="1" dirty="0" smtClean="0">
                <a:latin typeface="Calibri" pitchFamily="34" charset="0"/>
                <a:cs typeface="Calibri" pitchFamily="34" charset="0"/>
              </a:rPr>
              <a:t>ECONOMIA VOLGARE</a:t>
            </a:r>
            <a:r>
              <a:rPr lang="it-IT" sz="2000" dirty="0" smtClean="0">
                <a:latin typeface="Calibri" pitchFamily="34" charset="0"/>
                <a:cs typeface="Calibri" pitchFamily="34" charset="0"/>
              </a:rPr>
              <a:t>; quest’ultima si aggira soltanto entro il nesso apparente.» (</a:t>
            </a:r>
            <a:r>
              <a:rPr lang="de-DE" sz="2000" i="1" dirty="0">
                <a:latin typeface="Calibri" pitchFamily="34" charset="0"/>
                <a:cs typeface="Calibri" pitchFamily="34" charset="0"/>
              </a:rPr>
              <a:t>Das Kapital. Kritik der Politischen Ökonomie</a:t>
            </a:r>
            <a:r>
              <a:rPr lang="de-DE" sz="2000" dirty="0">
                <a:latin typeface="Calibri" pitchFamily="34" charset="0"/>
                <a:cs typeface="Calibri" pitchFamily="34" charset="0"/>
              </a:rPr>
              <a:t>, </a:t>
            </a:r>
            <a:r>
              <a:rPr lang="de-DE" sz="2000" dirty="0" smtClean="0">
                <a:latin typeface="Calibri" pitchFamily="34" charset="0"/>
                <a:cs typeface="Calibri" pitchFamily="34" charset="0"/>
              </a:rPr>
              <a:t>1867-1894; </a:t>
            </a:r>
            <a:r>
              <a:rPr lang="it-IT" sz="2000" dirty="0" err="1">
                <a:latin typeface="Calibri" pitchFamily="34" charset="0"/>
                <a:cs typeface="Calibri" pitchFamily="34" charset="0"/>
              </a:rPr>
              <a:t>trad</a:t>
            </a:r>
            <a:r>
              <a:rPr lang="it-IT" sz="2000" dirty="0">
                <a:latin typeface="Calibri" pitchFamily="34" charset="0"/>
                <a:cs typeface="Calibri" pitchFamily="34" charset="0"/>
              </a:rPr>
              <a:t>. </a:t>
            </a:r>
            <a:r>
              <a:rPr lang="it-IT" sz="2000" dirty="0" err="1">
                <a:latin typeface="Calibri" pitchFamily="34" charset="0"/>
                <a:cs typeface="Calibri" pitchFamily="34" charset="0"/>
              </a:rPr>
              <a:t>it</a:t>
            </a:r>
            <a:r>
              <a:rPr lang="it-IT" sz="2000" dirty="0">
                <a:latin typeface="Calibri" pitchFamily="34" charset="0"/>
                <a:cs typeface="Calibri" pitchFamily="34" charset="0"/>
              </a:rPr>
              <a:t>. </a:t>
            </a:r>
            <a:r>
              <a:rPr lang="it-IT" sz="2000" i="1" dirty="0">
                <a:latin typeface="Calibri" pitchFamily="34" charset="0"/>
                <a:cs typeface="Calibri" pitchFamily="34" charset="0"/>
              </a:rPr>
              <a:t>Il Capitale. Critica dell'Economia Politica</a:t>
            </a:r>
            <a:r>
              <a:rPr lang="it-IT" sz="2000" dirty="0">
                <a:latin typeface="Calibri" pitchFamily="34" charset="0"/>
                <a:cs typeface="Calibri" pitchFamily="34" charset="0"/>
              </a:rPr>
              <a:t>, cura e traduzione di Delio </a:t>
            </a:r>
            <a:r>
              <a:rPr lang="it-IT" sz="2000" dirty="0" err="1">
                <a:latin typeface="Calibri" pitchFamily="34" charset="0"/>
                <a:cs typeface="Calibri" pitchFamily="34" charset="0"/>
              </a:rPr>
              <a:t>Cantimori</a:t>
            </a:r>
            <a:r>
              <a:rPr lang="it-IT" sz="2000" dirty="0">
                <a:latin typeface="Calibri" pitchFamily="34" charset="0"/>
                <a:cs typeface="Calibri" pitchFamily="34" charset="0"/>
              </a:rPr>
              <a:t>, Editori Riuniti, Roma, </a:t>
            </a:r>
            <a:r>
              <a:rPr lang="it-IT" sz="2000" dirty="0" smtClean="0">
                <a:latin typeface="Calibri" pitchFamily="34" charset="0"/>
                <a:cs typeface="Calibri" pitchFamily="34" charset="0"/>
              </a:rPr>
              <a:t>1964, p. 113)</a:t>
            </a:r>
            <a:endParaRPr lang="it-IT" sz="2000" dirty="0">
              <a:latin typeface="Calibri" pitchFamily="34" charset="0"/>
              <a:cs typeface="Calibri" pitchFamily="34" charset="0"/>
            </a:endParaRPr>
          </a:p>
        </p:txBody>
      </p:sp>
    </p:spTree>
    <p:extLst>
      <p:ext uri="{BB962C8B-B14F-4D97-AF65-F5344CB8AC3E}">
        <p14:creationId xmlns:p14="http://schemas.microsoft.com/office/powerpoint/2010/main" xmlns="" val="16116813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14</a:t>
            </a:fld>
            <a:endParaRPr lang="it-IT" dirty="0"/>
          </a:p>
        </p:txBody>
      </p:sp>
      <p:sp>
        <p:nvSpPr>
          <p:cNvPr id="5" name="CasellaDiTesto 4"/>
          <p:cNvSpPr txBox="1"/>
          <p:nvPr/>
        </p:nvSpPr>
        <p:spPr>
          <a:xfrm>
            <a:off x="1259632" y="2348880"/>
            <a:ext cx="7344816" cy="3693319"/>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SOSTANZIALE</a:t>
            </a:r>
          </a:p>
          <a:p>
            <a:pPr marL="342900" indent="-342900" algn="just">
              <a:spcAft>
                <a:spcPts val="600"/>
              </a:spcAft>
              <a:buFont typeface="Courier New" pitchFamily="49" charset="0"/>
              <a:buChar char="o"/>
            </a:pPr>
            <a:r>
              <a:rPr lang="it-IT" sz="2000" b="1" dirty="0" smtClean="0">
                <a:latin typeface="Calibri" pitchFamily="34" charset="0"/>
                <a:cs typeface="Calibri" pitchFamily="34" charset="0"/>
              </a:rPr>
              <a:t>L’ECONOMIA POLITICA CLASSICA </a:t>
            </a:r>
            <a:r>
              <a:rPr lang="it-IT" sz="2000" dirty="0" smtClean="0">
                <a:latin typeface="Calibri" pitchFamily="34" charset="0"/>
                <a:cs typeface="Calibri" pitchFamily="34" charset="0"/>
              </a:rPr>
              <a:t>ricerca, sotto il velo dei fenomeni di mercato, i </a:t>
            </a:r>
            <a:r>
              <a:rPr lang="it-IT" sz="2000" b="1" dirty="0" smtClean="0">
                <a:latin typeface="Calibri" pitchFamily="34" charset="0"/>
                <a:cs typeface="Calibri" pitchFamily="34" charset="0"/>
              </a:rPr>
              <a:t>rapporti umani </a:t>
            </a:r>
            <a:r>
              <a:rPr lang="it-IT" sz="2000" dirty="0" smtClean="0">
                <a:latin typeface="Calibri" pitchFamily="34" charset="0"/>
                <a:cs typeface="Calibri" pitchFamily="34" charset="0"/>
              </a:rPr>
              <a:t>che emergono dal processo di produzione e di scambio della società capitalistica. I </a:t>
            </a:r>
            <a:r>
              <a:rPr lang="it-IT" sz="2000" b="1" dirty="0" smtClean="0">
                <a:latin typeface="Calibri" pitchFamily="34" charset="0"/>
                <a:cs typeface="Calibri" pitchFamily="34" charset="0"/>
              </a:rPr>
              <a:t>rapporti di classe </a:t>
            </a:r>
            <a:r>
              <a:rPr lang="it-IT" sz="2000" dirty="0" smtClean="0">
                <a:latin typeface="Calibri" pitchFamily="34" charset="0"/>
                <a:cs typeface="Calibri" pitchFamily="34" charset="0"/>
              </a:rPr>
              <a:t>costituiscono l’aspetto più rilevante della ricerca degli economisti classici e la </a:t>
            </a:r>
            <a:r>
              <a:rPr lang="it-IT" sz="2000" b="1" dirty="0" smtClean="0">
                <a:latin typeface="Calibri" pitchFamily="34" charset="0"/>
                <a:cs typeface="Calibri" pitchFamily="34" charset="0"/>
              </a:rPr>
              <a:t>crescita della ricchezza </a:t>
            </a:r>
            <a:r>
              <a:rPr lang="it-IT" sz="2000" dirty="0" smtClean="0">
                <a:latin typeface="Calibri" pitchFamily="34" charset="0"/>
                <a:cs typeface="Calibri" pitchFamily="34" charset="0"/>
              </a:rPr>
              <a:t>è il fenomeno centrale nel cui contesto essi osservano il comportamento delle classi sociali.</a:t>
            </a:r>
          </a:p>
          <a:p>
            <a:pPr marL="342900" indent="-342900" algn="just">
              <a:spcAft>
                <a:spcPts val="600"/>
              </a:spcAft>
              <a:buFont typeface="Courier New" pitchFamily="49" charset="0"/>
              <a:buChar char="o"/>
            </a:pPr>
            <a:r>
              <a:rPr lang="it-IT" sz="2000" b="1" dirty="0" smtClean="0">
                <a:latin typeface="Calibri" pitchFamily="34" charset="0"/>
                <a:cs typeface="Calibri" pitchFamily="34" charset="0"/>
              </a:rPr>
              <a:t>L’ECONOMIA VOLGARE </a:t>
            </a:r>
            <a:r>
              <a:rPr lang="it-IT" sz="2000" dirty="0" smtClean="0">
                <a:latin typeface="Calibri" pitchFamily="34" charset="0"/>
                <a:cs typeface="Calibri" pitchFamily="34" charset="0"/>
              </a:rPr>
              <a:t>analizza i </a:t>
            </a:r>
            <a:r>
              <a:rPr lang="it-IT" sz="2000" b="1" dirty="0" smtClean="0">
                <a:latin typeface="Calibri" pitchFamily="34" charset="0"/>
                <a:cs typeface="Calibri" pitchFamily="34" charset="0"/>
              </a:rPr>
              <a:t>rapporti di scambio tra le cose </a:t>
            </a:r>
            <a:r>
              <a:rPr lang="it-IT" sz="2000" dirty="0" smtClean="0">
                <a:latin typeface="Calibri" pitchFamily="34" charset="0"/>
                <a:cs typeface="Calibri" pitchFamily="34" charset="0"/>
              </a:rPr>
              <a:t>così come si manifestano </a:t>
            </a:r>
            <a:r>
              <a:rPr lang="it-IT" sz="2000" b="1" dirty="0" smtClean="0">
                <a:latin typeface="Calibri" pitchFamily="34" charset="0"/>
                <a:cs typeface="Calibri" pitchFamily="34" charset="0"/>
              </a:rPr>
              <a:t>nel mercato </a:t>
            </a:r>
            <a:r>
              <a:rPr lang="it-IT" sz="2000" dirty="0" smtClean="0">
                <a:latin typeface="Calibri" pitchFamily="34" charset="0"/>
                <a:cs typeface="Calibri" pitchFamily="34" charset="0"/>
              </a:rPr>
              <a:t>e spiega i </a:t>
            </a:r>
            <a:r>
              <a:rPr lang="it-IT" sz="2000" b="1" dirty="0" smtClean="0">
                <a:latin typeface="Calibri" pitchFamily="34" charset="0"/>
                <a:cs typeface="Calibri" pitchFamily="34" charset="0"/>
              </a:rPr>
              <a:t>prezzi delle merci </a:t>
            </a:r>
            <a:r>
              <a:rPr lang="it-IT" sz="2000" dirty="0" smtClean="0">
                <a:latin typeface="Calibri" pitchFamily="34" charset="0"/>
                <a:cs typeface="Calibri" pitchFamily="34" charset="0"/>
              </a:rPr>
              <a:t>in termini di </a:t>
            </a:r>
            <a:r>
              <a:rPr lang="it-IT" sz="2000" b="1" dirty="0" smtClean="0">
                <a:latin typeface="Calibri" pitchFamily="34" charset="0"/>
                <a:cs typeface="Calibri" pitchFamily="34" charset="0"/>
              </a:rPr>
              <a:t>costi di produzione</a:t>
            </a:r>
            <a:r>
              <a:rPr lang="it-IT" sz="2000" dirty="0" smtClean="0">
                <a:latin typeface="Calibri" pitchFamily="34" charset="0"/>
                <a:cs typeface="Calibri" pitchFamily="34" charset="0"/>
              </a:rPr>
              <a:t>/</a:t>
            </a:r>
            <a:r>
              <a:rPr lang="it-IT" sz="2000" b="1" dirty="0" smtClean="0">
                <a:latin typeface="Calibri" pitchFamily="34" charset="0"/>
                <a:cs typeface="Calibri" pitchFamily="34" charset="0"/>
              </a:rPr>
              <a:t>prezzi dei fattori</a:t>
            </a:r>
            <a:r>
              <a:rPr lang="it-IT" sz="2000" dirty="0" smtClean="0">
                <a:latin typeface="Calibri" pitchFamily="34" charset="0"/>
                <a:cs typeface="Calibri" pitchFamily="34" charset="0"/>
              </a:rPr>
              <a:t>.</a:t>
            </a:r>
            <a:endParaRPr lang="it-IT" sz="2000" dirty="0">
              <a:latin typeface="Calibri" pitchFamily="34" charset="0"/>
              <a:cs typeface="Calibri" pitchFamily="34" charset="0"/>
            </a:endParaRP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K. MARX</a:t>
            </a:r>
          </a:p>
        </p:txBody>
      </p:sp>
    </p:spTree>
    <p:extLst>
      <p:ext uri="{BB962C8B-B14F-4D97-AF65-F5344CB8AC3E}">
        <p14:creationId xmlns:p14="http://schemas.microsoft.com/office/powerpoint/2010/main" xmlns="" val="4879337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WILLIAM J. BARBER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15</a:t>
            </a:fld>
            <a:endParaRPr lang="it-IT" dirty="0"/>
          </a:p>
        </p:txBody>
      </p:sp>
      <p:sp>
        <p:nvSpPr>
          <p:cNvPr id="5" name="CasellaDiTesto 4"/>
          <p:cNvSpPr txBox="1"/>
          <p:nvPr/>
        </p:nvSpPr>
        <p:spPr>
          <a:xfrm>
            <a:off x="1259632" y="2348880"/>
            <a:ext cx="7344816" cy="3108543"/>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FORMALE E SOSTANZIALE</a:t>
            </a:r>
          </a:p>
          <a:p>
            <a:pPr marL="342900" indent="-342900" algn="just">
              <a:spcAft>
                <a:spcPts val="600"/>
              </a:spcAft>
              <a:buFont typeface="Courier New" pitchFamily="49" charset="0"/>
              <a:buChar char="o"/>
            </a:pPr>
            <a:r>
              <a:rPr lang="it-IT" sz="1800" dirty="0" smtClean="0">
                <a:latin typeface="Calibri" pitchFamily="34" charset="0"/>
                <a:cs typeface="Calibri" pitchFamily="34" charset="0"/>
              </a:rPr>
              <a:t>LA</a:t>
            </a:r>
            <a:r>
              <a:rPr lang="it-IT" sz="1800" b="1" dirty="0" smtClean="0">
                <a:latin typeface="Calibri" pitchFamily="34" charset="0"/>
                <a:cs typeface="Calibri" pitchFamily="34" charset="0"/>
              </a:rPr>
              <a:t> LETTERATURA ECONOMICA PRECLASSICA</a:t>
            </a:r>
            <a:r>
              <a:rPr lang="it-IT" sz="1800" dirty="0" smtClean="0">
                <a:latin typeface="Calibri" pitchFamily="34" charset="0"/>
                <a:cs typeface="Calibri" pitchFamily="34" charset="0"/>
              </a:rPr>
              <a:t> si era rivelata incline a giudicare i fenomeni economici più che ad analizzarli. Le discussioni economiche del Medioevo, per es., erano state largamente influenzate da </a:t>
            </a:r>
            <a:r>
              <a:rPr lang="it-IT" sz="1800" b="1" dirty="0" smtClean="0">
                <a:latin typeface="Calibri" pitchFamily="34" charset="0"/>
                <a:cs typeface="Calibri" pitchFamily="34" charset="0"/>
              </a:rPr>
              <a:t>problemi etici</a:t>
            </a:r>
            <a:r>
              <a:rPr lang="it-IT" sz="1800" dirty="0" smtClean="0">
                <a:latin typeface="Calibri" pitchFamily="34" charset="0"/>
                <a:cs typeface="Calibri" pitchFamily="34" charset="0"/>
              </a:rPr>
              <a:t>: che cos’è il giusto prezzo? l’usura (cioè il prestito a interesse) può essere giustificata sul piano morale?</a:t>
            </a:r>
          </a:p>
          <a:p>
            <a:pPr marL="342900" indent="-342900" algn="just">
              <a:spcAft>
                <a:spcPts val="600"/>
              </a:spcAft>
              <a:buFont typeface="Courier New" pitchFamily="49" charset="0"/>
              <a:buChar char="o"/>
            </a:pPr>
            <a:r>
              <a:rPr lang="it-IT" sz="1800" dirty="0" smtClean="0">
                <a:latin typeface="Calibri" pitchFamily="34" charset="0"/>
                <a:cs typeface="Calibri" pitchFamily="34" charset="0"/>
              </a:rPr>
              <a:t>L’</a:t>
            </a:r>
            <a:r>
              <a:rPr lang="it-IT" sz="1800" b="1" dirty="0" smtClean="0">
                <a:latin typeface="Calibri" pitchFamily="34" charset="0"/>
                <a:cs typeface="Calibri" pitchFamily="34" charset="0"/>
              </a:rPr>
              <a:t>IMPOSTAZIONE DEI CLASSICI</a:t>
            </a:r>
            <a:r>
              <a:rPr lang="it-IT" sz="1800" dirty="0" smtClean="0">
                <a:latin typeface="Calibri" pitchFamily="34" charset="0"/>
                <a:cs typeface="Calibri" pitchFamily="34" charset="0"/>
              </a:rPr>
              <a:t> impresse un nuovo orientamento alla discussione economica. Gli economisti classici compirono uno sforzo cosciente per </a:t>
            </a:r>
            <a:r>
              <a:rPr lang="it-IT" sz="1800" b="1" dirty="0" smtClean="0">
                <a:latin typeface="Calibri" pitchFamily="34" charset="0"/>
                <a:cs typeface="Calibri" pitchFamily="34" charset="0"/>
              </a:rPr>
              <a:t>scindere le loro argomentazioni dalla propria posizione personale, che li portava a favorire l’interesse di gruppi particolaristici</a:t>
            </a:r>
            <a:r>
              <a:rPr lang="it-IT" sz="1800" dirty="0" smtClean="0">
                <a:latin typeface="Calibri" pitchFamily="34" charset="0"/>
                <a:cs typeface="Calibri" pitchFamily="34" charset="0"/>
              </a:rPr>
              <a:t>.   </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4130558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16</a:t>
            </a:fld>
            <a:endParaRPr lang="it-IT" dirty="0"/>
          </a:p>
        </p:txBody>
      </p:sp>
      <p:sp>
        <p:nvSpPr>
          <p:cNvPr id="5" name="CasellaDiTesto 4"/>
          <p:cNvSpPr txBox="1"/>
          <p:nvPr/>
        </p:nvSpPr>
        <p:spPr>
          <a:xfrm>
            <a:off x="1259632" y="2348880"/>
            <a:ext cx="7344816" cy="2477601"/>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CRITERIO FORMALE E SOSTANZIALE</a:t>
            </a:r>
          </a:p>
          <a:p>
            <a:pPr marL="342900" indent="-342900" algn="just">
              <a:spcAft>
                <a:spcPts val="600"/>
              </a:spcAft>
              <a:buFont typeface="Courier New" pitchFamily="49" charset="0"/>
              <a:buChar char="o"/>
            </a:pPr>
            <a:r>
              <a:rPr lang="it-IT" sz="1800" dirty="0" smtClean="0">
                <a:latin typeface="Calibri" pitchFamily="34" charset="0"/>
                <a:cs typeface="Calibri" pitchFamily="34" charset="0"/>
              </a:rPr>
              <a:t>La linea di sviluppo delle ricerche degli economisti classici era </a:t>
            </a:r>
            <a:r>
              <a:rPr lang="it-IT" sz="1800" b="1" dirty="0" smtClean="0">
                <a:latin typeface="Calibri" pitchFamily="34" charset="0"/>
                <a:cs typeface="Calibri" pitchFamily="34" charset="0"/>
              </a:rPr>
              <a:t>funzionale rispetto alle esigenze di una crescente industrializzazione</a:t>
            </a:r>
            <a:r>
              <a:rPr lang="it-IT" sz="1800" dirty="0" smtClean="0">
                <a:latin typeface="Calibri" pitchFamily="34" charset="0"/>
                <a:cs typeface="Calibri" pitchFamily="34" charset="0"/>
              </a:rPr>
              <a:t>. Da questo punto di vista, la disponibilità di un «</a:t>
            </a:r>
            <a:r>
              <a:rPr lang="it-IT" sz="1800" b="1" dirty="0" smtClean="0">
                <a:latin typeface="Calibri" pitchFamily="34" charset="0"/>
                <a:cs typeface="Calibri" pitchFamily="34" charset="0"/>
              </a:rPr>
              <a:t>SOVRAPPIÙ</a:t>
            </a:r>
            <a:r>
              <a:rPr lang="it-IT" sz="1800" dirty="0" smtClean="0">
                <a:latin typeface="Calibri" pitchFamily="34" charset="0"/>
                <a:cs typeface="Calibri" pitchFamily="34" charset="0"/>
              </a:rPr>
              <a:t>» che consentisse l’</a:t>
            </a:r>
            <a:r>
              <a:rPr lang="it-IT" sz="1800" b="1" dirty="0" smtClean="0">
                <a:latin typeface="Calibri" pitchFamily="34" charset="0"/>
                <a:cs typeface="Calibri" pitchFamily="34" charset="0"/>
              </a:rPr>
              <a:t>ACCUMULAZIONE DI CAPITALE </a:t>
            </a:r>
            <a:r>
              <a:rPr lang="it-IT" sz="1800" dirty="0" smtClean="0">
                <a:latin typeface="Calibri" pitchFamily="34" charset="0"/>
                <a:cs typeface="Calibri" pitchFamily="34" charset="0"/>
              </a:rPr>
              <a:t>era evidentemente un problema cruciale. Per questo, essi ripresero l’indagine dei loro predecessori sulle </a:t>
            </a:r>
            <a:r>
              <a:rPr lang="it-IT" sz="1800" b="1" dirty="0" smtClean="0">
                <a:latin typeface="Calibri" pitchFamily="34" charset="0"/>
                <a:cs typeface="Calibri" pitchFamily="34" charset="0"/>
              </a:rPr>
              <a:t>ORIGINI</a:t>
            </a:r>
            <a:r>
              <a:rPr lang="it-IT" sz="1800" dirty="0" smtClean="0">
                <a:latin typeface="Calibri" pitchFamily="34" charset="0"/>
                <a:cs typeface="Calibri" pitchFamily="34" charset="0"/>
              </a:rPr>
              <a:t> </a:t>
            </a:r>
            <a:r>
              <a:rPr lang="it-IT" sz="1800" b="1" dirty="0" smtClean="0">
                <a:latin typeface="Calibri" pitchFamily="34" charset="0"/>
                <a:cs typeface="Calibri" pitchFamily="34" charset="0"/>
              </a:rPr>
              <a:t>E</a:t>
            </a:r>
            <a:r>
              <a:rPr lang="it-IT" sz="1800" dirty="0" smtClean="0">
                <a:latin typeface="Calibri" pitchFamily="34" charset="0"/>
                <a:cs typeface="Calibri" pitchFamily="34" charset="0"/>
              </a:rPr>
              <a:t> sulla </a:t>
            </a:r>
            <a:r>
              <a:rPr lang="it-IT" sz="1800" b="1" dirty="0" smtClean="0">
                <a:latin typeface="Calibri" pitchFamily="34" charset="0"/>
                <a:cs typeface="Calibri" pitchFamily="34" charset="0"/>
              </a:rPr>
              <a:t>NATURA DI UN «SOVRAPPIÙ» ECONOMICO</a:t>
            </a:r>
            <a:r>
              <a:rPr lang="it-IT" sz="1800" dirty="0" smtClean="0">
                <a:latin typeface="Calibri" pitchFamily="34" charset="0"/>
                <a:cs typeface="Calibri" pitchFamily="34" charset="0"/>
              </a:rPr>
              <a:t>, dandogli però un’interpretazione diversa.</a:t>
            </a:r>
            <a:endParaRPr lang="it-IT" sz="1800" dirty="0">
              <a:latin typeface="Calibri" pitchFamily="34" charset="0"/>
              <a:cs typeface="Calibri" pitchFamily="34" charset="0"/>
            </a:endParaRPr>
          </a:p>
        </p:txBody>
      </p:sp>
      <p:sp>
        <p:nvSpPr>
          <p:cNvPr id="7" name="Titolo 1"/>
          <p:cNvSpPr>
            <a:spLocks noGrp="1"/>
          </p:cNvSpPr>
          <p:nvPr>
            <p:ph type="ctrTitle"/>
          </p:nvPr>
        </p:nvSpPr>
        <p:spPr>
          <a:xfrm>
            <a:off x="1169988" y="1046163"/>
            <a:ext cx="7380287" cy="1012825"/>
          </a:xfrm>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DEFINIZIONE DI WILLIAM J. BARBER </a:t>
            </a:r>
          </a:p>
        </p:txBody>
      </p:sp>
    </p:spTree>
    <p:extLst>
      <p:ext uri="{BB962C8B-B14F-4D97-AF65-F5344CB8AC3E}">
        <p14:creationId xmlns:p14="http://schemas.microsoft.com/office/powerpoint/2010/main" xmlns="" val="3109319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LA QUESTIONE DEL «SOVRAPPIÙ»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17</a:t>
            </a:fld>
            <a:endParaRPr lang="it-IT" dirty="0"/>
          </a:p>
        </p:txBody>
      </p:sp>
      <p:sp>
        <p:nvSpPr>
          <p:cNvPr id="5" name="CasellaDiTesto 4"/>
          <p:cNvSpPr txBox="1"/>
          <p:nvPr/>
        </p:nvSpPr>
        <p:spPr>
          <a:xfrm>
            <a:off x="1259632" y="2348880"/>
            <a:ext cx="7344816" cy="3206006"/>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marL="273050" indent="-273050" algn="just">
              <a:lnSpc>
                <a:spcPts val="2600"/>
              </a:lnSpc>
              <a:spcAft>
                <a:spcPts val="0"/>
              </a:spcAft>
              <a:buFont typeface="Courier New" pitchFamily="49" charset="0"/>
              <a:buChar char="o"/>
            </a:pPr>
            <a:r>
              <a:rPr lang="it-IT" sz="1800" dirty="0" smtClean="0">
                <a:latin typeface="Calibri" pitchFamily="34" charset="0"/>
                <a:cs typeface="Calibri" pitchFamily="34" charset="0"/>
              </a:rPr>
              <a:t>Tra la </a:t>
            </a:r>
            <a:r>
              <a:rPr lang="it-IT" sz="1800" dirty="0">
                <a:latin typeface="Calibri" pitchFamily="34" charset="0"/>
                <a:cs typeface="Calibri" pitchFamily="34" charset="0"/>
              </a:rPr>
              <a:t>metà del XV secolo e la metà del </a:t>
            </a:r>
            <a:r>
              <a:rPr lang="it-IT" sz="1800" dirty="0" smtClean="0">
                <a:latin typeface="Calibri" pitchFamily="34" charset="0"/>
                <a:cs typeface="Calibri" pitchFamily="34" charset="0"/>
              </a:rPr>
              <a:t>XVIII (epoca del </a:t>
            </a:r>
            <a:r>
              <a:rPr lang="it-IT" sz="1800" b="1" dirty="0" smtClean="0">
                <a:latin typeface="Calibri" pitchFamily="34" charset="0"/>
                <a:cs typeface="Calibri" pitchFamily="34" charset="0"/>
              </a:rPr>
              <a:t>CAPITALISMO</a:t>
            </a:r>
            <a:r>
              <a:rPr lang="it-IT" sz="1800" dirty="0" smtClean="0">
                <a:latin typeface="Calibri" pitchFamily="34" charset="0"/>
                <a:cs typeface="Calibri" pitchFamily="34" charset="0"/>
              </a:rPr>
              <a:t> </a:t>
            </a:r>
            <a:r>
              <a:rPr lang="it-IT" sz="1800" b="1" dirty="0" smtClean="0">
                <a:latin typeface="Calibri" pitchFamily="34" charset="0"/>
                <a:cs typeface="Calibri" pitchFamily="34" charset="0"/>
              </a:rPr>
              <a:t>MERCANTILE</a:t>
            </a:r>
            <a:r>
              <a:rPr lang="it-IT" sz="1800" dirty="0" smtClean="0">
                <a:latin typeface="Calibri" pitchFamily="34" charset="0"/>
                <a:cs typeface="Calibri" pitchFamily="34" charset="0"/>
              </a:rPr>
              <a:t> o </a:t>
            </a:r>
            <a:r>
              <a:rPr lang="it-IT" sz="1800" b="1" dirty="0" smtClean="0">
                <a:latin typeface="Calibri" pitchFamily="34" charset="0"/>
                <a:cs typeface="Calibri" pitchFamily="34" charset="0"/>
              </a:rPr>
              <a:t>MERCANTILISMO</a:t>
            </a:r>
            <a:r>
              <a:rPr lang="it-IT" sz="1800" dirty="0" smtClean="0">
                <a:latin typeface="Calibri" pitchFamily="34" charset="0"/>
                <a:cs typeface="Calibri" pitchFamily="34" charset="0"/>
              </a:rPr>
              <a:t>), la creazione di un «</a:t>
            </a:r>
            <a:r>
              <a:rPr lang="it-IT" sz="1800" b="1" dirty="0" smtClean="0">
                <a:latin typeface="Calibri" pitchFamily="34" charset="0"/>
                <a:cs typeface="Calibri" pitchFamily="34" charset="0"/>
              </a:rPr>
              <a:t>SOVRAPPIÙ</a:t>
            </a:r>
            <a:r>
              <a:rPr lang="it-IT" sz="1800" dirty="0" smtClean="0">
                <a:latin typeface="Calibri" pitchFamily="34" charset="0"/>
                <a:cs typeface="Calibri" pitchFamily="34" charset="0"/>
              </a:rPr>
              <a:t>», nella forma di </a:t>
            </a:r>
            <a:r>
              <a:rPr lang="it-IT" sz="1800" b="1" dirty="0" smtClean="0">
                <a:latin typeface="Calibri" pitchFamily="34" charset="0"/>
                <a:cs typeface="Calibri" pitchFamily="34" charset="0"/>
              </a:rPr>
              <a:t>UN’ECCEDENZA DELLE ESPORTAZIONI SULLE IMPORTAZIONI </a:t>
            </a:r>
            <a:r>
              <a:rPr lang="it-IT" sz="1800" dirty="0" smtClean="0">
                <a:latin typeface="Calibri" pitchFamily="34" charset="0"/>
                <a:cs typeface="Calibri" pitchFamily="34" charset="0"/>
              </a:rPr>
              <a:t>(e cioè di una </a:t>
            </a:r>
            <a:r>
              <a:rPr lang="it-IT" sz="1800" b="1" dirty="0" smtClean="0">
                <a:latin typeface="Calibri" pitchFamily="34" charset="0"/>
                <a:cs typeface="Calibri" pitchFamily="34" charset="0"/>
              </a:rPr>
              <a:t>BILANCIA COMMERCIALE ATTIVA</a:t>
            </a:r>
            <a:r>
              <a:rPr lang="it-IT" sz="1800" dirty="0" smtClean="0">
                <a:latin typeface="Calibri" pitchFamily="34" charset="0"/>
                <a:cs typeface="Calibri" pitchFamily="34" charset="0"/>
              </a:rPr>
              <a:t>) era considerata da sovrani e governi come una condizione indispensabile per acquisire potenza, ricchezza; oppure l’una e l’altra. Solo di rado, tuttavia, i meccanismi attraverso cui tali risultati potevano essere raggiunti vennero definiti in modo esplicito ed articolato.</a:t>
            </a:r>
          </a:p>
        </p:txBody>
      </p:sp>
    </p:spTree>
    <p:extLst>
      <p:ext uri="{BB962C8B-B14F-4D97-AF65-F5344CB8AC3E}">
        <p14:creationId xmlns:p14="http://schemas.microsoft.com/office/powerpoint/2010/main" xmlns="" val="4594009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LA QUESTIONE DEL «SOVRAPPIÙ» </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18</a:t>
            </a:fld>
            <a:endParaRPr lang="it-IT" dirty="0"/>
          </a:p>
        </p:txBody>
      </p:sp>
      <p:sp>
        <p:nvSpPr>
          <p:cNvPr id="5" name="CasellaDiTesto 4"/>
          <p:cNvSpPr txBox="1"/>
          <p:nvPr/>
        </p:nvSpPr>
        <p:spPr>
          <a:xfrm>
            <a:off x="1259632" y="2348880"/>
            <a:ext cx="7272808" cy="2872581"/>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marL="273050" indent="-273050" algn="just">
              <a:lnSpc>
                <a:spcPts val="2600"/>
              </a:lnSpc>
              <a:spcAft>
                <a:spcPts val="600"/>
              </a:spcAft>
              <a:buFont typeface="Courier New" pitchFamily="49" charset="0"/>
              <a:buChar char="o"/>
            </a:pPr>
            <a:r>
              <a:rPr lang="it-IT" sz="1800" dirty="0">
                <a:latin typeface="Calibri" pitchFamily="34" charset="0"/>
                <a:cs typeface="Calibri" pitchFamily="34" charset="0"/>
              </a:rPr>
              <a:t>In un’epoca in cui la </a:t>
            </a:r>
            <a:r>
              <a:rPr lang="it-IT" sz="1800" b="1" dirty="0">
                <a:latin typeface="Calibri" pitchFamily="34" charset="0"/>
                <a:cs typeface="Calibri" pitchFamily="34" charset="0"/>
              </a:rPr>
              <a:t>moneta circolante </a:t>
            </a:r>
            <a:r>
              <a:rPr lang="it-IT" sz="1800" dirty="0">
                <a:latin typeface="Calibri" pitchFamily="34" charset="0"/>
                <a:cs typeface="Calibri" pitchFamily="34" charset="0"/>
              </a:rPr>
              <a:t>era costituita </a:t>
            </a:r>
            <a:r>
              <a:rPr lang="it-IT" sz="1800" dirty="0" smtClean="0">
                <a:latin typeface="Calibri" pitchFamily="34" charset="0"/>
                <a:cs typeface="Calibri" pitchFamily="34" charset="0"/>
              </a:rPr>
              <a:t>pressoché </a:t>
            </a:r>
            <a:r>
              <a:rPr lang="it-IT" sz="1800" dirty="0">
                <a:latin typeface="Calibri" pitchFamily="34" charset="0"/>
                <a:cs typeface="Calibri" pitchFamily="34" charset="0"/>
              </a:rPr>
              <a:t>esclusivamente da </a:t>
            </a:r>
            <a:r>
              <a:rPr lang="it-IT" sz="1800" b="1" dirty="0">
                <a:latin typeface="Calibri" pitchFamily="34" charset="0"/>
                <a:cs typeface="Calibri" pitchFamily="34" charset="0"/>
              </a:rPr>
              <a:t>metalli preziosi</a:t>
            </a:r>
            <a:r>
              <a:rPr lang="it-IT" sz="1800" dirty="0">
                <a:latin typeface="Calibri" pitchFamily="34" charset="0"/>
                <a:cs typeface="Calibri" pitchFamily="34" charset="0"/>
              </a:rPr>
              <a:t>, i paesi sprovvisti di giacimenti adeguati o sfruttabili di oro o argento erano costretti ad attingere a rifornimenti stranieri</a:t>
            </a:r>
            <a:r>
              <a:rPr lang="it-IT" sz="1800" dirty="0" smtClean="0">
                <a:latin typeface="Calibri" pitchFamily="34" charset="0"/>
                <a:cs typeface="Calibri" pitchFamily="34" charset="0"/>
              </a:rPr>
              <a:t>. Un </a:t>
            </a:r>
            <a:r>
              <a:rPr lang="it-IT" sz="1800" b="1" dirty="0" smtClean="0">
                <a:latin typeface="Calibri" pitchFamily="34" charset="0"/>
                <a:cs typeface="Calibri" pitchFamily="34" charset="0"/>
              </a:rPr>
              <a:t>saldo attivo dei conti con l’estero</a:t>
            </a:r>
            <a:r>
              <a:rPr lang="it-IT" sz="1800" dirty="0" smtClean="0">
                <a:latin typeface="Calibri" pitchFamily="34" charset="0"/>
                <a:cs typeface="Calibri" pitchFamily="34" charset="0"/>
              </a:rPr>
              <a:t> era quindi condizione preliminare e necessaria per un ampliamento sostanziale della quantità di moneta richiesto da un’economia prospera ed in espansione. </a:t>
            </a:r>
          </a:p>
        </p:txBody>
      </p:sp>
    </p:spTree>
    <p:extLst>
      <p:ext uri="{BB962C8B-B14F-4D97-AF65-F5344CB8AC3E}">
        <p14:creationId xmlns:p14="http://schemas.microsoft.com/office/powerpoint/2010/main" xmlns="" val="33575178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19</a:t>
            </a:fld>
            <a:endParaRPr lang="it-IT" dirty="0"/>
          </a:p>
        </p:txBody>
      </p:sp>
      <p:sp>
        <p:nvSpPr>
          <p:cNvPr id="5" name="CasellaDiTesto 4"/>
          <p:cNvSpPr txBox="1"/>
          <p:nvPr/>
        </p:nvSpPr>
        <p:spPr>
          <a:xfrm>
            <a:off x="1259632" y="2348880"/>
            <a:ext cx="7272808" cy="3026470"/>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MERCANTILISTI</a:t>
            </a:r>
          </a:p>
          <a:p>
            <a:pPr marL="273050" indent="-273050" algn="just">
              <a:lnSpc>
                <a:spcPts val="2600"/>
              </a:lnSpc>
              <a:spcAft>
                <a:spcPts val="600"/>
              </a:spcAft>
              <a:buFont typeface="Courier New" pitchFamily="49" charset="0"/>
              <a:buChar char="o"/>
            </a:pPr>
            <a:r>
              <a:rPr lang="it-IT" sz="1800" dirty="0" smtClean="0">
                <a:latin typeface="Calibri" pitchFamily="34" charset="0"/>
                <a:cs typeface="Calibri" pitchFamily="34" charset="0"/>
              </a:rPr>
              <a:t>L’</a:t>
            </a:r>
            <a:r>
              <a:rPr lang="it-IT" sz="1800" b="1" dirty="0" smtClean="0">
                <a:latin typeface="Calibri" pitchFamily="34" charset="0"/>
                <a:cs typeface="Calibri" pitchFamily="34" charset="0"/>
              </a:rPr>
              <a:t>accumulazione di riserve monetarie</a:t>
            </a:r>
            <a:r>
              <a:rPr lang="it-IT" sz="1800" dirty="0" smtClean="0">
                <a:latin typeface="Calibri" pitchFamily="34" charset="0"/>
                <a:cs typeface="Calibri" pitchFamily="34" charset="0"/>
              </a:rPr>
              <a:t>, a sua volta, permetteva di </a:t>
            </a:r>
            <a:r>
              <a:rPr lang="it-IT" sz="1800" b="1" dirty="0" smtClean="0">
                <a:latin typeface="Calibri" pitchFamily="34" charset="0"/>
                <a:cs typeface="Calibri" pitchFamily="34" charset="0"/>
              </a:rPr>
              <a:t>favorire l’interesse dello Stato</a:t>
            </a:r>
            <a:r>
              <a:rPr lang="it-IT" sz="1800" dirty="0" smtClean="0">
                <a:latin typeface="Calibri" pitchFamily="34" charset="0"/>
                <a:cs typeface="Calibri" pitchFamily="34" charset="0"/>
              </a:rPr>
              <a:t> in due modi diversi:</a:t>
            </a:r>
          </a:p>
          <a:p>
            <a:pPr marL="808038" indent="-285750" algn="just">
              <a:lnSpc>
                <a:spcPts val="2600"/>
              </a:lnSpc>
              <a:spcAft>
                <a:spcPts val="600"/>
              </a:spcAft>
              <a:buFont typeface="Calibri" pitchFamily="34" charset="0"/>
              <a:buChar char="–"/>
            </a:pPr>
            <a:r>
              <a:rPr lang="it-IT" sz="1800" dirty="0" smtClean="0">
                <a:latin typeface="Calibri" pitchFamily="34" charset="0"/>
                <a:cs typeface="Calibri" pitchFamily="34" charset="0"/>
              </a:rPr>
              <a:t>esaltando l’abilità dei sovrani nel disporre degli uomini e degli eserciti;</a:t>
            </a:r>
          </a:p>
          <a:p>
            <a:pPr marL="808038" indent="-285750" algn="just">
              <a:lnSpc>
                <a:spcPts val="2600"/>
              </a:lnSpc>
              <a:spcAft>
                <a:spcPts val="600"/>
              </a:spcAft>
              <a:buFont typeface="Calibri" pitchFamily="34" charset="0"/>
              <a:buChar char="–"/>
            </a:pPr>
            <a:r>
              <a:rPr lang="it-IT" sz="1800" dirty="0" smtClean="0">
                <a:latin typeface="Calibri" pitchFamily="34" charset="0"/>
                <a:cs typeface="Calibri" pitchFamily="34" charset="0"/>
              </a:rPr>
              <a:t>impoverendo le riserve di altri Stati (gioco a somma zero) e migliorando parallelamente la posizione, sia relativa che assoluta, del paese in attivo.  </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194945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1000"/>
                                        <p:tgtEl>
                                          <p:spTgt spid="5">
                                            <p:txEl>
                                              <p:pRg st="0" end="0"/>
                                            </p:txEl>
                                          </p:spTgt>
                                        </p:tgtEl>
                                      </p:cBhvr>
                                    </p:animEffect>
                                    <p:anim calcmode="lin" valueType="num">
                                      <p:cBhvr>
                                        <p:cTn id="8"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5">
                                            <p:txEl>
                                              <p:pRg st="1" end="1"/>
                                            </p:txEl>
                                          </p:spTgt>
                                        </p:tgtEl>
                                        <p:attrNameLst>
                                          <p:attrName>style.visibility</p:attrName>
                                        </p:attrNameLst>
                                      </p:cBhvr>
                                      <p:to>
                                        <p:strVal val="visible"/>
                                      </p:to>
                                    </p:set>
                                    <p:animEffect transition="in" filter="fade">
                                      <p:cBhvr>
                                        <p:cTn id="14" dur="1000"/>
                                        <p:tgtEl>
                                          <p:spTgt spid="5">
                                            <p:txEl>
                                              <p:pRg st="1" end="1"/>
                                            </p:txEl>
                                          </p:spTgt>
                                        </p:tgtEl>
                                      </p:cBhvr>
                                    </p:animEffect>
                                    <p:anim calcmode="lin" valueType="num">
                                      <p:cBhvr>
                                        <p:cTn id="15"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nodeType="click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wipe(down)">
                                      <p:cBhvr>
                                        <p:cTn id="21" dur="580">
                                          <p:stCondLst>
                                            <p:cond delay="0"/>
                                          </p:stCondLst>
                                        </p:cTn>
                                        <p:tgtEl>
                                          <p:spTgt spid="5">
                                            <p:txEl>
                                              <p:pRg st="2" end="2"/>
                                            </p:txEl>
                                          </p:spTgt>
                                        </p:tgtEl>
                                      </p:cBhvr>
                                    </p:animEffect>
                                    <p:anim calcmode="lin" valueType="num">
                                      <p:cBhvr>
                                        <p:cTn id="22" dur="1822" tmFilter="0,0; 0.14,0.36; 0.43,0.73; 0.71,0.91; 1.0,1.0">
                                          <p:stCondLst>
                                            <p:cond delay="0"/>
                                          </p:stCondLst>
                                        </p:cTn>
                                        <p:tgtEl>
                                          <p:spTgt spid="5">
                                            <p:txEl>
                                              <p:pRg st="2" end="2"/>
                                            </p:txEl>
                                          </p:spTgt>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xEl>
                                              <p:pRg st="2" end="2"/>
                                            </p:txEl>
                                          </p:spTgt>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xEl>
                                              <p:pRg st="2" end="2"/>
                                            </p:txEl>
                                          </p:spTgt>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xEl>
                                              <p:pRg st="2" end="2"/>
                                            </p:txEl>
                                          </p:spTgt>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xEl>
                                              <p:pRg st="2" end="2"/>
                                            </p:txEl>
                                          </p:spTgt>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xEl>
                                              <p:pRg st="2" end="2"/>
                                            </p:txEl>
                                          </p:spTgt>
                                        </p:tgtEl>
                                      </p:cBhvr>
                                      <p:to x="100000" y="60000"/>
                                    </p:animScale>
                                    <p:animScale>
                                      <p:cBhvr>
                                        <p:cTn id="28" dur="166" decel="50000">
                                          <p:stCondLst>
                                            <p:cond delay="676"/>
                                          </p:stCondLst>
                                        </p:cTn>
                                        <p:tgtEl>
                                          <p:spTgt spid="5">
                                            <p:txEl>
                                              <p:pRg st="2" end="2"/>
                                            </p:txEl>
                                          </p:spTgt>
                                        </p:tgtEl>
                                      </p:cBhvr>
                                      <p:to x="100000" y="100000"/>
                                    </p:animScale>
                                    <p:animScale>
                                      <p:cBhvr>
                                        <p:cTn id="29" dur="26">
                                          <p:stCondLst>
                                            <p:cond delay="1312"/>
                                          </p:stCondLst>
                                        </p:cTn>
                                        <p:tgtEl>
                                          <p:spTgt spid="5">
                                            <p:txEl>
                                              <p:pRg st="2" end="2"/>
                                            </p:txEl>
                                          </p:spTgt>
                                        </p:tgtEl>
                                      </p:cBhvr>
                                      <p:to x="100000" y="80000"/>
                                    </p:animScale>
                                    <p:animScale>
                                      <p:cBhvr>
                                        <p:cTn id="30" dur="166" decel="50000">
                                          <p:stCondLst>
                                            <p:cond delay="1338"/>
                                          </p:stCondLst>
                                        </p:cTn>
                                        <p:tgtEl>
                                          <p:spTgt spid="5">
                                            <p:txEl>
                                              <p:pRg st="2" end="2"/>
                                            </p:txEl>
                                          </p:spTgt>
                                        </p:tgtEl>
                                      </p:cBhvr>
                                      <p:to x="100000" y="100000"/>
                                    </p:animScale>
                                    <p:animScale>
                                      <p:cBhvr>
                                        <p:cTn id="31" dur="26">
                                          <p:stCondLst>
                                            <p:cond delay="1642"/>
                                          </p:stCondLst>
                                        </p:cTn>
                                        <p:tgtEl>
                                          <p:spTgt spid="5">
                                            <p:txEl>
                                              <p:pRg st="2" end="2"/>
                                            </p:txEl>
                                          </p:spTgt>
                                        </p:tgtEl>
                                      </p:cBhvr>
                                      <p:to x="100000" y="90000"/>
                                    </p:animScale>
                                    <p:animScale>
                                      <p:cBhvr>
                                        <p:cTn id="32" dur="166" decel="50000">
                                          <p:stCondLst>
                                            <p:cond delay="1668"/>
                                          </p:stCondLst>
                                        </p:cTn>
                                        <p:tgtEl>
                                          <p:spTgt spid="5">
                                            <p:txEl>
                                              <p:pRg st="2" end="2"/>
                                            </p:txEl>
                                          </p:spTgt>
                                        </p:tgtEl>
                                      </p:cBhvr>
                                      <p:to x="100000" y="100000"/>
                                    </p:animScale>
                                    <p:animScale>
                                      <p:cBhvr>
                                        <p:cTn id="33" dur="26">
                                          <p:stCondLst>
                                            <p:cond delay="1808"/>
                                          </p:stCondLst>
                                        </p:cTn>
                                        <p:tgtEl>
                                          <p:spTgt spid="5">
                                            <p:txEl>
                                              <p:pRg st="2" end="2"/>
                                            </p:txEl>
                                          </p:spTgt>
                                        </p:tgtEl>
                                      </p:cBhvr>
                                      <p:to x="100000" y="95000"/>
                                    </p:animScale>
                                    <p:animScale>
                                      <p:cBhvr>
                                        <p:cTn id="34" dur="166" decel="50000">
                                          <p:stCondLst>
                                            <p:cond delay="1834"/>
                                          </p:stCondLst>
                                        </p:cTn>
                                        <p:tgtEl>
                                          <p:spTgt spid="5">
                                            <p:txEl>
                                              <p:pRg st="2" end="2"/>
                                            </p:txEl>
                                          </p:spTgt>
                                        </p:tgtEl>
                                      </p:cBhvr>
                                      <p:to x="100000" y="100000"/>
                                    </p:animScale>
                                  </p:childTnLst>
                                </p:cTn>
                              </p:par>
                            </p:childTnLst>
                          </p:cTn>
                        </p:par>
                      </p:childTnLst>
                    </p:cTn>
                  </p:par>
                  <p:par>
                    <p:cTn id="35" fill="hold">
                      <p:stCondLst>
                        <p:cond delay="indefinite"/>
                      </p:stCondLst>
                      <p:childTnLst>
                        <p:par>
                          <p:cTn id="36" fill="hold">
                            <p:stCondLst>
                              <p:cond delay="0"/>
                            </p:stCondLst>
                            <p:childTnLst>
                              <p:par>
                                <p:cTn id="37" presetID="26" presetClass="entr" presetSubtype="0" fill="hold" nodeType="clickEffect">
                                  <p:stCondLst>
                                    <p:cond delay="0"/>
                                  </p:stCondLst>
                                  <p:childTnLst>
                                    <p:set>
                                      <p:cBhvr>
                                        <p:cTn id="38" dur="1" fill="hold">
                                          <p:stCondLst>
                                            <p:cond delay="0"/>
                                          </p:stCondLst>
                                        </p:cTn>
                                        <p:tgtEl>
                                          <p:spTgt spid="5">
                                            <p:txEl>
                                              <p:pRg st="3" end="3"/>
                                            </p:txEl>
                                          </p:spTgt>
                                        </p:tgtEl>
                                        <p:attrNameLst>
                                          <p:attrName>style.visibility</p:attrName>
                                        </p:attrNameLst>
                                      </p:cBhvr>
                                      <p:to>
                                        <p:strVal val="visible"/>
                                      </p:to>
                                    </p:set>
                                    <p:animEffect transition="in" filter="wipe(down)">
                                      <p:cBhvr>
                                        <p:cTn id="39" dur="580">
                                          <p:stCondLst>
                                            <p:cond delay="0"/>
                                          </p:stCondLst>
                                        </p:cTn>
                                        <p:tgtEl>
                                          <p:spTgt spid="5">
                                            <p:txEl>
                                              <p:pRg st="3" end="3"/>
                                            </p:txEl>
                                          </p:spTgt>
                                        </p:tgtEl>
                                      </p:cBhvr>
                                    </p:animEffect>
                                    <p:anim calcmode="lin" valueType="num">
                                      <p:cBhvr>
                                        <p:cTn id="40" dur="1822" tmFilter="0,0; 0.14,0.36; 0.43,0.73; 0.71,0.91; 1.0,1.0">
                                          <p:stCondLst>
                                            <p:cond delay="0"/>
                                          </p:stCondLst>
                                        </p:cTn>
                                        <p:tgtEl>
                                          <p:spTgt spid="5">
                                            <p:txEl>
                                              <p:pRg st="3" end="3"/>
                                            </p:txEl>
                                          </p:spTgt>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xEl>
                                              <p:pRg st="3" end="3"/>
                                            </p:txEl>
                                          </p:spTgt>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xEl>
                                              <p:pRg st="3" end="3"/>
                                            </p:txEl>
                                          </p:spTgt>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xEl>
                                              <p:pRg st="3" end="3"/>
                                            </p:txEl>
                                          </p:spTgt>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xEl>
                                              <p:pRg st="3" end="3"/>
                                            </p:txEl>
                                          </p:spTgt>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xEl>
                                              <p:pRg st="3" end="3"/>
                                            </p:txEl>
                                          </p:spTgt>
                                        </p:tgtEl>
                                      </p:cBhvr>
                                      <p:to x="100000" y="60000"/>
                                    </p:animScale>
                                    <p:animScale>
                                      <p:cBhvr>
                                        <p:cTn id="46" dur="166" decel="50000">
                                          <p:stCondLst>
                                            <p:cond delay="676"/>
                                          </p:stCondLst>
                                        </p:cTn>
                                        <p:tgtEl>
                                          <p:spTgt spid="5">
                                            <p:txEl>
                                              <p:pRg st="3" end="3"/>
                                            </p:txEl>
                                          </p:spTgt>
                                        </p:tgtEl>
                                      </p:cBhvr>
                                      <p:to x="100000" y="100000"/>
                                    </p:animScale>
                                    <p:animScale>
                                      <p:cBhvr>
                                        <p:cTn id="47" dur="26">
                                          <p:stCondLst>
                                            <p:cond delay="1312"/>
                                          </p:stCondLst>
                                        </p:cTn>
                                        <p:tgtEl>
                                          <p:spTgt spid="5">
                                            <p:txEl>
                                              <p:pRg st="3" end="3"/>
                                            </p:txEl>
                                          </p:spTgt>
                                        </p:tgtEl>
                                      </p:cBhvr>
                                      <p:to x="100000" y="80000"/>
                                    </p:animScale>
                                    <p:animScale>
                                      <p:cBhvr>
                                        <p:cTn id="48" dur="166" decel="50000">
                                          <p:stCondLst>
                                            <p:cond delay="1338"/>
                                          </p:stCondLst>
                                        </p:cTn>
                                        <p:tgtEl>
                                          <p:spTgt spid="5">
                                            <p:txEl>
                                              <p:pRg st="3" end="3"/>
                                            </p:txEl>
                                          </p:spTgt>
                                        </p:tgtEl>
                                      </p:cBhvr>
                                      <p:to x="100000" y="100000"/>
                                    </p:animScale>
                                    <p:animScale>
                                      <p:cBhvr>
                                        <p:cTn id="49" dur="26">
                                          <p:stCondLst>
                                            <p:cond delay="1642"/>
                                          </p:stCondLst>
                                        </p:cTn>
                                        <p:tgtEl>
                                          <p:spTgt spid="5">
                                            <p:txEl>
                                              <p:pRg st="3" end="3"/>
                                            </p:txEl>
                                          </p:spTgt>
                                        </p:tgtEl>
                                      </p:cBhvr>
                                      <p:to x="100000" y="90000"/>
                                    </p:animScale>
                                    <p:animScale>
                                      <p:cBhvr>
                                        <p:cTn id="50" dur="166" decel="50000">
                                          <p:stCondLst>
                                            <p:cond delay="1668"/>
                                          </p:stCondLst>
                                        </p:cTn>
                                        <p:tgtEl>
                                          <p:spTgt spid="5">
                                            <p:txEl>
                                              <p:pRg st="3" end="3"/>
                                            </p:txEl>
                                          </p:spTgt>
                                        </p:tgtEl>
                                      </p:cBhvr>
                                      <p:to x="100000" y="100000"/>
                                    </p:animScale>
                                    <p:animScale>
                                      <p:cBhvr>
                                        <p:cTn id="51" dur="26">
                                          <p:stCondLst>
                                            <p:cond delay="1808"/>
                                          </p:stCondLst>
                                        </p:cTn>
                                        <p:tgtEl>
                                          <p:spTgt spid="5">
                                            <p:txEl>
                                              <p:pRg st="3" end="3"/>
                                            </p:txEl>
                                          </p:spTgt>
                                        </p:tgtEl>
                                      </p:cBhvr>
                                      <p:to x="100000" y="95000"/>
                                    </p:animScale>
                                    <p:animScale>
                                      <p:cBhvr>
                                        <p:cTn id="52" dur="166" decel="50000">
                                          <p:stCondLst>
                                            <p:cond delay="1834"/>
                                          </p:stCondLst>
                                        </p:cTn>
                                        <p:tgtEl>
                                          <p:spTgt spid="5">
                                            <p:txEl>
                                              <p:pRg st="3" end="3"/>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6863" y="2348880"/>
            <a:ext cx="6662737" cy="864096"/>
          </a:xfrm>
        </p:spPr>
        <p:txBody>
          <a:bodyPr/>
          <a:lstStyle/>
          <a:p>
            <a:r>
              <a:rPr lang="it-IT" sz="2400" b="1" dirty="0" smtClean="0">
                <a:latin typeface="Calibri" pitchFamily="34" charset="0"/>
                <a:cs typeface="Calibri" pitchFamily="34" charset="0"/>
              </a:rPr>
              <a:t>ESPONENTI PIÙ ILLUSTRI DELLA DOTTRINA MERCANTILISTA</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20</a:t>
            </a:fld>
            <a:endParaRPr lang="it-IT" dirty="0"/>
          </a:p>
        </p:txBody>
      </p:sp>
      <p:sp>
        <p:nvSpPr>
          <p:cNvPr id="5" name="CasellaDiTesto 4"/>
          <p:cNvSpPr txBox="1"/>
          <p:nvPr/>
        </p:nvSpPr>
        <p:spPr>
          <a:xfrm>
            <a:off x="1261144" y="3212976"/>
            <a:ext cx="7272808" cy="2734082"/>
          </a:xfrm>
          <a:prstGeom prst="rect">
            <a:avLst/>
          </a:prstGeom>
          <a:noFill/>
        </p:spPr>
        <p:txBody>
          <a:bodyPr wrap="square" rtlCol="0">
            <a:spAutoFit/>
          </a:bodyPr>
          <a:lstStyle/>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Antoine de </a:t>
            </a:r>
            <a:r>
              <a:rPr lang="it-IT" sz="1800" b="1" dirty="0" err="1" smtClean="0">
                <a:latin typeface="Calibri" pitchFamily="34" charset="0"/>
                <a:cs typeface="Calibri" pitchFamily="34" charset="0"/>
              </a:rPr>
              <a:t>Montchrétien</a:t>
            </a:r>
            <a:r>
              <a:rPr lang="it-IT" sz="1800" b="1" dirty="0">
                <a:latin typeface="Calibri" pitchFamily="34" charset="0"/>
                <a:cs typeface="Calibri" pitchFamily="34" charset="0"/>
              </a:rPr>
              <a:t> </a:t>
            </a:r>
            <a:r>
              <a:rPr lang="it-IT" sz="1800" dirty="0" smtClean="0">
                <a:latin typeface="Calibri" pitchFamily="34" charset="0"/>
                <a:cs typeface="Calibri" pitchFamily="34" charset="0"/>
              </a:rPr>
              <a:t>(economista francese; 1576-1621)</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Antonio </a:t>
            </a:r>
            <a:r>
              <a:rPr lang="it-IT" sz="1800" b="1" dirty="0">
                <a:latin typeface="Calibri" pitchFamily="34" charset="0"/>
                <a:cs typeface="Calibri" pitchFamily="34" charset="0"/>
              </a:rPr>
              <a:t>Serra </a:t>
            </a:r>
            <a:r>
              <a:rPr lang="it-IT" sz="1800" dirty="0">
                <a:latin typeface="Calibri" pitchFamily="34" charset="0"/>
                <a:cs typeface="Calibri" pitchFamily="34" charset="0"/>
              </a:rPr>
              <a:t>(economista e filosofo </a:t>
            </a:r>
            <a:r>
              <a:rPr lang="it-IT" sz="1800" dirty="0" smtClean="0">
                <a:latin typeface="Calibri" pitchFamily="34" charset="0"/>
                <a:cs typeface="Calibri" pitchFamily="34" charset="0"/>
              </a:rPr>
              <a:t>italiano; poco </a:t>
            </a:r>
            <a:r>
              <a:rPr lang="it-IT" sz="1800" dirty="0">
                <a:latin typeface="Calibri" pitchFamily="34" charset="0"/>
                <a:cs typeface="Calibri" pitchFamily="34" charset="0"/>
              </a:rPr>
              <a:t>si conosce della sua </a:t>
            </a:r>
            <a:r>
              <a:rPr lang="it-IT" sz="1800" dirty="0" smtClean="0">
                <a:latin typeface="Calibri" pitchFamily="34" charset="0"/>
                <a:cs typeface="Calibri" pitchFamily="34" charset="0"/>
              </a:rPr>
              <a:t>vita; anche gli estremi biografici non si conoscono con precisione)</a:t>
            </a:r>
          </a:p>
          <a:p>
            <a:pPr marL="808038" indent="-285750" algn="just">
              <a:lnSpc>
                <a:spcPts val="2600"/>
              </a:lnSpc>
              <a:spcAft>
                <a:spcPts val="600"/>
              </a:spcAft>
              <a:buFont typeface="Calibri" pitchFamily="34" charset="0"/>
              <a:buChar char="–"/>
            </a:pPr>
            <a:r>
              <a:rPr lang="it-IT" sz="1800" b="1" dirty="0" err="1" smtClean="0">
                <a:latin typeface="Calibri" pitchFamily="34" charset="0"/>
                <a:cs typeface="Calibri" pitchFamily="34" charset="0"/>
              </a:rPr>
              <a:t>Philipp</a:t>
            </a:r>
            <a:r>
              <a:rPr lang="it-IT" sz="1800" b="1" dirty="0" smtClean="0">
                <a:latin typeface="Calibri" pitchFamily="34" charset="0"/>
                <a:cs typeface="Calibri" pitchFamily="34" charset="0"/>
              </a:rPr>
              <a:t> W. Von </a:t>
            </a:r>
            <a:r>
              <a:rPr lang="it-IT" sz="1800" b="1" dirty="0" err="1" smtClean="0">
                <a:latin typeface="Calibri" pitchFamily="34" charset="0"/>
                <a:cs typeface="Calibri" pitchFamily="34" charset="0"/>
              </a:rPr>
              <a:t>Hornick</a:t>
            </a:r>
            <a:r>
              <a:rPr lang="it-IT" sz="1800" b="1" dirty="0" smtClean="0">
                <a:latin typeface="Calibri" pitchFamily="34" charset="0"/>
                <a:cs typeface="Calibri" pitchFamily="34" charset="0"/>
              </a:rPr>
              <a:t> </a:t>
            </a:r>
            <a:r>
              <a:rPr lang="it-IT" sz="1800" dirty="0" smtClean="0">
                <a:latin typeface="Calibri" pitchFamily="34" charset="0"/>
                <a:cs typeface="Calibri" pitchFamily="34" charset="0"/>
              </a:rPr>
              <a:t>(economista austriaco; 1638-1712)</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Johan Joachim Becher </a:t>
            </a:r>
            <a:r>
              <a:rPr lang="it-IT" sz="1800" dirty="0" smtClean="0">
                <a:latin typeface="Calibri" pitchFamily="34" charset="0"/>
                <a:cs typeface="Calibri" pitchFamily="34" charset="0"/>
              </a:rPr>
              <a:t>(economista tedesco; 1635-1682)</a:t>
            </a:r>
          </a:p>
          <a:p>
            <a:pPr marL="808038"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Thomas </a:t>
            </a:r>
            <a:r>
              <a:rPr lang="it-IT" sz="1800" b="1" dirty="0" err="1" smtClean="0">
                <a:latin typeface="Calibri" pitchFamily="34" charset="0"/>
                <a:cs typeface="Calibri" pitchFamily="34" charset="0"/>
              </a:rPr>
              <a:t>Mun</a:t>
            </a:r>
            <a:r>
              <a:rPr lang="it-IT" sz="1800" b="1" dirty="0" smtClean="0">
                <a:latin typeface="Calibri" pitchFamily="34" charset="0"/>
                <a:cs typeface="Calibri" pitchFamily="34" charset="0"/>
              </a:rPr>
              <a:t> </a:t>
            </a:r>
            <a:r>
              <a:rPr lang="it-IT" sz="1800" dirty="0" smtClean="0">
                <a:latin typeface="Calibri" pitchFamily="34" charset="0"/>
                <a:cs typeface="Calibri" pitchFamily="34" charset="0"/>
              </a:rPr>
              <a:t>(economista inglese; 1571-1641)</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3195159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barn(inVertical)">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Effect transition="in" filter="barn(inVertical)">
                                      <p:cBhvr>
                                        <p:cTn id="18" dur="500"/>
                                        <p:tgtEl>
                                          <p:spTgt spid="5">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5">
                                            <p:txEl>
                                              <p:pRg st="2" end="2"/>
                                            </p:txEl>
                                          </p:spTgt>
                                        </p:tgtEl>
                                        <p:attrNameLst>
                                          <p:attrName>style.visibility</p:attrName>
                                        </p:attrNameLst>
                                      </p:cBhvr>
                                      <p:to>
                                        <p:strVal val="visible"/>
                                      </p:to>
                                    </p:set>
                                    <p:animEffect transition="in" filter="barn(inVertical)">
                                      <p:cBhvr>
                                        <p:cTn id="23" dur="500"/>
                                        <p:tgtEl>
                                          <p:spTgt spid="5">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6" presetClass="entr" presetSubtype="21" fill="hold" nodeType="clickEffect">
                                  <p:stCondLst>
                                    <p:cond delay="0"/>
                                  </p:stCondLst>
                                  <p:childTnLst>
                                    <p:set>
                                      <p:cBhvr>
                                        <p:cTn id="27" dur="1" fill="hold">
                                          <p:stCondLst>
                                            <p:cond delay="0"/>
                                          </p:stCondLst>
                                        </p:cTn>
                                        <p:tgtEl>
                                          <p:spTgt spid="5">
                                            <p:txEl>
                                              <p:pRg st="3" end="3"/>
                                            </p:txEl>
                                          </p:spTgt>
                                        </p:tgtEl>
                                        <p:attrNameLst>
                                          <p:attrName>style.visibility</p:attrName>
                                        </p:attrNameLst>
                                      </p:cBhvr>
                                      <p:to>
                                        <p:strVal val="visible"/>
                                      </p:to>
                                    </p:set>
                                    <p:animEffect transition="in" filter="barn(inVertical)">
                                      <p:cBhvr>
                                        <p:cTn id="28" dur="500"/>
                                        <p:tgtEl>
                                          <p:spTgt spid="5">
                                            <p:txEl>
                                              <p:pRg st="3" end="3"/>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6" presetClass="entr" presetSubtype="21" fill="hold" nodeType="clickEffect">
                                  <p:stCondLst>
                                    <p:cond delay="0"/>
                                  </p:stCondLst>
                                  <p:childTnLst>
                                    <p:set>
                                      <p:cBhvr>
                                        <p:cTn id="32" dur="1" fill="hold">
                                          <p:stCondLst>
                                            <p:cond delay="0"/>
                                          </p:stCondLst>
                                        </p:cTn>
                                        <p:tgtEl>
                                          <p:spTgt spid="5">
                                            <p:txEl>
                                              <p:pRg st="4" end="4"/>
                                            </p:txEl>
                                          </p:spTgt>
                                        </p:tgtEl>
                                        <p:attrNameLst>
                                          <p:attrName>style.visibility</p:attrName>
                                        </p:attrNameLst>
                                      </p:cBhvr>
                                      <p:to>
                                        <p:strVal val="visible"/>
                                      </p:to>
                                    </p:set>
                                    <p:animEffect transition="in" filter="barn(inVertical)">
                                      <p:cBhvr>
                                        <p:cTn id="33"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6863" y="2348880"/>
            <a:ext cx="6662737" cy="864096"/>
          </a:xfrm>
        </p:spPr>
        <p:txBody>
          <a:bodyPr/>
          <a:lstStyle/>
          <a:p>
            <a:r>
              <a:rPr lang="it-IT" sz="2400" b="1" dirty="0" smtClean="0">
                <a:latin typeface="Calibri" pitchFamily="34" charset="0"/>
                <a:cs typeface="Calibri" pitchFamily="34" charset="0"/>
              </a:rPr>
              <a:t>LE POLITICHE PUBBLICHE ISPIRATE DALLA DOTTRINA MERCANTILISTA</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21</a:t>
            </a:fld>
            <a:endParaRPr lang="it-IT" dirty="0"/>
          </a:p>
        </p:txBody>
      </p:sp>
      <p:sp>
        <p:nvSpPr>
          <p:cNvPr id="5" name="CasellaDiTesto 4"/>
          <p:cNvSpPr txBox="1"/>
          <p:nvPr/>
        </p:nvSpPr>
        <p:spPr>
          <a:xfrm>
            <a:off x="1261144" y="3212976"/>
            <a:ext cx="7272808" cy="3247043"/>
          </a:xfrm>
          <a:prstGeom prst="rect">
            <a:avLst/>
          </a:prstGeom>
          <a:noFill/>
        </p:spPr>
        <p:txBody>
          <a:bodyPr wrap="square" rtlCol="0">
            <a:spAutoFit/>
          </a:bodyPr>
          <a:lstStyle/>
          <a:p>
            <a:pPr algn="just">
              <a:lnSpc>
                <a:spcPts val="2600"/>
              </a:lnSpc>
              <a:spcAft>
                <a:spcPts val="600"/>
              </a:spcAft>
            </a:pPr>
            <a:r>
              <a:rPr lang="it-IT" sz="1800" dirty="0" smtClean="0">
                <a:latin typeface="Calibri" pitchFamily="34" charset="0"/>
                <a:cs typeface="Calibri" pitchFamily="34" charset="0"/>
              </a:rPr>
              <a:t>Il perseguimento degli obiettivi mercantilistici comportò in notevole misura </a:t>
            </a:r>
            <a:r>
              <a:rPr lang="it-IT" sz="1800" b="1" dirty="0" smtClean="0">
                <a:latin typeface="Calibri" pitchFamily="34" charset="0"/>
                <a:cs typeface="Calibri" pitchFamily="34" charset="0"/>
              </a:rPr>
              <a:t>l’intervento dello Stato nell’attività economica</a:t>
            </a:r>
            <a:r>
              <a:rPr lang="it-IT" sz="1800" dirty="0" smtClean="0">
                <a:latin typeface="Calibri" pitchFamily="34" charset="0"/>
                <a:cs typeface="Calibri" pitchFamily="34" charset="0"/>
              </a:rPr>
              <a:t>. Al fine di ridurre le spese connesse alle importazioni, infatti, gran parte degli Stati europei di quel tempo favorì </a:t>
            </a:r>
            <a:r>
              <a:rPr lang="it-IT" sz="1800" b="1" dirty="0" smtClean="0">
                <a:latin typeface="Calibri" pitchFamily="34" charset="0"/>
                <a:cs typeface="Calibri" pitchFamily="34" charset="0"/>
              </a:rPr>
              <a:t>iniziative volte ad ottenere l’autosufficienza nazionale </a:t>
            </a:r>
            <a:r>
              <a:rPr lang="it-IT" sz="1800" dirty="0" smtClean="0">
                <a:latin typeface="Calibri" pitchFamily="34" charset="0"/>
                <a:cs typeface="Calibri" pitchFamily="34" charset="0"/>
              </a:rPr>
              <a:t>e, in questa logica, i governi compirono sforzi per </a:t>
            </a:r>
            <a:r>
              <a:rPr lang="it-IT" sz="1800" b="1" dirty="0" smtClean="0">
                <a:latin typeface="Calibri" pitchFamily="34" charset="0"/>
                <a:cs typeface="Calibri" pitchFamily="34" charset="0"/>
              </a:rPr>
              <a:t>far crescere e proteggere le industrie locali</a:t>
            </a:r>
            <a:r>
              <a:rPr lang="it-IT" sz="1800" dirty="0" smtClean="0">
                <a:latin typeface="Calibri" pitchFamily="34" charset="0"/>
                <a:cs typeface="Calibri" pitchFamily="34" charset="0"/>
              </a:rPr>
              <a:t>:</a:t>
            </a:r>
          </a:p>
          <a:p>
            <a:pPr marL="628650" indent="-285750" algn="just">
              <a:lnSpc>
                <a:spcPts val="2600"/>
              </a:lnSpc>
              <a:spcAft>
                <a:spcPts val="600"/>
              </a:spcAft>
              <a:buFont typeface="Calibri" pitchFamily="34" charset="0"/>
              <a:buChar char="–"/>
            </a:pPr>
            <a:r>
              <a:rPr lang="it-IT" sz="1800" b="1" dirty="0" smtClean="0">
                <a:latin typeface="Calibri" pitchFamily="34" charset="0"/>
                <a:cs typeface="Calibri" pitchFamily="34" charset="0"/>
              </a:rPr>
              <a:t>INGHILTERRA </a:t>
            </a:r>
            <a:r>
              <a:rPr lang="it-IT" sz="1800" b="1" dirty="0" smtClean="0">
                <a:latin typeface="Calibri"/>
                <a:cs typeface="Calibri"/>
              </a:rPr>
              <a:t>→</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LEGGI SUL GRANO (CORN LAWS);</a:t>
            </a:r>
          </a:p>
          <a:p>
            <a:pPr marL="628650" indent="-285750" algn="just">
              <a:lnSpc>
                <a:spcPts val="2600"/>
              </a:lnSpc>
              <a:spcAft>
                <a:spcPts val="600"/>
              </a:spcAft>
              <a:buFont typeface="Calibri" pitchFamily="34" charset="0"/>
              <a:buChar char="–"/>
            </a:pPr>
            <a:r>
              <a:rPr lang="it-IT" sz="1600" b="1" dirty="0" smtClean="0">
                <a:latin typeface="Calibri" pitchFamily="34" charset="0"/>
                <a:cs typeface="Calibri" pitchFamily="34" charset="0"/>
              </a:rPr>
              <a:t>FRANCIA </a:t>
            </a:r>
            <a:r>
              <a:rPr lang="it-IT" sz="1600" b="1" dirty="0" smtClean="0">
                <a:latin typeface="Calibri"/>
                <a:cs typeface="Calibri"/>
              </a:rPr>
              <a:t>→</a:t>
            </a:r>
            <a:r>
              <a:rPr lang="it-IT" sz="1600" b="1" dirty="0" smtClean="0">
                <a:latin typeface="Calibri" pitchFamily="34" charset="0"/>
                <a:cs typeface="Calibri" pitchFamily="34" charset="0"/>
              </a:rPr>
              <a:t> </a:t>
            </a:r>
            <a:r>
              <a:rPr lang="it-IT" sz="1600" dirty="0" smtClean="0">
                <a:latin typeface="Calibri" pitchFamily="34" charset="0"/>
                <a:cs typeface="Calibri" pitchFamily="34" charset="0"/>
              </a:rPr>
              <a:t>Politica volta a favorire la nascita e lo sviluppo dell’INDUSTRIA MANIFATTURIERA.</a:t>
            </a:r>
            <a:endParaRPr lang="it-IT" sz="1800" dirty="0">
              <a:latin typeface="Calibri" pitchFamily="34" charset="0"/>
              <a:cs typeface="Calibri" pitchFamily="34" charset="0"/>
            </a:endParaRPr>
          </a:p>
        </p:txBody>
      </p:sp>
    </p:spTree>
    <p:extLst>
      <p:ext uri="{BB962C8B-B14F-4D97-AF65-F5344CB8AC3E}">
        <p14:creationId xmlns:p14="http://schemas.microsoft.com/office/powerpoint/2010/main" xmlns="" val="28628511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1000"/>
                                        <p:tgtEl>
                                          <p:spTgt spid="5">
                                            <p:txEl>
                                              <p:pRg st="0" end="0"/>
                                            </p:txEl>
                                          </p:spTgt>
                                        </p:tgtEl>
                                      </p:cBhvr>
                                    </p:animEffect>
                                    <p:anim calcmode="lin" valueType="num">
                                      <p:cBhvr>
                                        <p:cTn id="14"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4"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wipe(down)">
                                      <p:cBhvr>
                                        <p:cTn id="20" dur="500"/>
                                        <p:tgtEl>
                                          <p:spTgt spid="5">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4" fill="hold" nodeType="clickEffect">
                                  <p:stCondLst>
                                    <p:cond delay="0"/>
                                  </p:stCondLst>
                                  <p:childTnLst>
                                    <p:set>
                                      <p:cBhvr>
                                        <p:cTn id="24" dur="1" fill="hold">
                                          <p:stCondLst>
                                            <p:cond delay="0"/>
                                          </p:stCondLst>
                                        </p:cTn>
                                        <p:tgtEl>
                                          <p:spTgt spid="5">
                                            <p:txEl>
                                              <p:pRg st="2" end="2"/>
                                            </p:txEl>
                                          </p:spTgt>
                                        </p:tgtEl>
                                        <p:attrNameLst>
                                          <p:attrName>style.visibility</p:attrName>
                                        </p:attrNameLst>
                                      </p:cBhvr>
                                      <p:to>
                                        <p:strVal val="visible"/>
                                      </p:to>
                                    </p:set>
                                    <p:animEffect transition="in" filter="wipe(down)">
                                      <p:cBhvr>
                                        <p:cTn id="25"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22</a:t>
            </a:fld>
            <a:endParaRPr lang="it-IT" dirty="0"/>
          </a:p>
        </p:txBody>
      </p:sp>
      <p:sp>
        <p:nvSpPr>
          <p:cNvPr id="5" name="CasellaDiTesto 4"/>
          <p:cNvSpPr txBox="1"/>
          <p:nvPr/>
        </p:nvSpPr>
        <p:spPr>
          <a:xfrm>
            <a:off x="1259632" y="2420888"/>
            <a:ext cx="7272808" cy="1872307"/>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SECONDO I FISIOCRATICI</a:t>
            </a:r>
          </a:p>
          <a:p>
            <a:pPr algn="just">
              <a:lnSpc>
                <a:spcPts val="2600"/>
              </a:lnSpc>
              <a:spcAft>
                <a:spcPts val="600"/>
              </a:spcAft>
            </a:pPr>
            <a:r>
              <a:rPr lang="it-IT" sz="1800" dirty="0" smtClean="0">
                <a:latin typeface="Calibri" pitchFamily="34" charset="0"/>
                <a:cs typeface="Calibri" pitchFamily="34" charset="0"/>
              </a:rPr>
              <a:t>Secondo la dottrina fisiocratica, l’</a:t>
            </a:r>
            <a:r>
              <a:rPr lang="it-IT" sz="1800" b="1" dirty="0" smtClean="0">
                <a:latin typeface="Calibri" pitchFamily="34" charset="0"/>
                <a:cs typeface="Calibri" pitchFamily="34" charset="0"/>
              </a:rPr>
              <a:t>AGRICOLTURA</a:t>
            </a:r>
            <a:r>
              <a:rPr lang="it-IT" sz="1800" dirty="0" smtClean="0">
                <a:latin typeface="Calibri" pitchFamily="34" charset="0"/>
                <a:cs typeface="Calibri" pitchFamily="34" charset="0"/>
              </a:rPr>
              <a:t> era il solo </a:t>
            </a:r>
            <a:r>
              <a:rPr lang="it-IT" sz="1800" b="1" dirty="0" smtClean="0">
                <a:latin typeface="Calibri" pitchFamily="34" charset="0"/>
                <a:cs typeface="Calibri" pitchFamily="34" charset="0"/>
              </a:rPr>
              <a:t>settore</a:t>
            </a:r>
            <a:r>
              <a:rPr lang="it-IT" sz="1800" dirty="0" smtClean="0">
                <a:latin typeface="Calibri" pitchFamily="34" charset="0"/>
                <a:cs typeface="Calibri" pitchFamily="34" charset="0"/>
              </a:rPr>
              <a:t> </a:t>
            </a:r>
            <a:r>
              <a:rPr lang="it-IT" sz="1800" b="1" dirty="0" smtClean="0">
                <a:latin typeface="Calibri" pitchFamily="34" charset="0"/>
                <a:cs typeface="Calibri" pitchFamily="34" charset="0"/>
              </a:rPr>
              <a:t>dell’economia veramente produttivo</a:t>
            </a:r>
            <a:r>
              <a:rPr lang="it-IT" sz="1800" dirty="0" smtClean="0">
                <a:latin typeface="Calibri" pitchFamily="34" charset="0"/>
                <a:cs typeface="Calibri" pitchFamily="34" charset="0"/>
              </a:rPr>
              <a:t> (mentre la manifattura era considerata «sterile») e generatore di un «</a:t>
            </a:r>
            <a:r>
              <a:rPr lang="it-IT" sz="1800" b="1" dirty="0" smtClean="0">
                <a:latin typeface="Calibri" pitchFamily="34" charset="0"/>
                <a:cs typeface="Calibri" pitchFamily="34" charset="0"/>
              </a:rPr>
              <a:t>sovrappiù</a:t>
            </a:r>
            <a:r>
              <a:rPr lang="it-IT" sz="1800" dirty="0" smtClean="0">
                <a:latin typeface="Calibri" pitchFamily="34" charset="0"/>
                <a:cs typeface="Calibri" pitchFamily="34" charset="0"/>
              </a:rPr>
              <a:t>» dal quale tutti gli altri settori dipendevano:</a:t>
            </a:r>
          </a:p>
        </p:txBody>
      </p:sp>
      <p:sp>
        <p:nvSpPr>
          <p:cNvPr id="6" name="CasellaDiTesto 5"/>
          <p:cNvSpPr txBox="1"/>
          <p:nvPr/>
        </p:nvSpPr>
        <p:spPr>
          <a:xfrm>
            <a:off x="1619673" y="4311923"/>
            <a:ext cx="6624736" cy="1092607"/>
          </a:xfrm>
          <a:prstGeom prst="rect">
            <a:avLst/>
          </a:prstGeom>
          <a:noFill/>
        </p:spPr>
        <p:txBody>
          <a:bodyPr wrap="square" rtlCol="0">
            <a:spAutoFit/>
          </a:bodyPr>
          <a:lstStyle/>
          <a:p>
            <a:pPr lvl="0" algn="just">
              <a:lnSpc>
                <a:spcPts val="2600"/>
              </a:lnSpc>
              <a:spcAft>
                <a:spcPts val="600"/>
              </a:spcAft>
            </a:pPr>
            <a:r>
              <a:rPr lang="it-IT" sz="1800" dirty="0">
                <a:solidFill>
                  <a:srgbClr val="003366"/>
                </a:solidFill>
                <a:latin typeface="Calibri" pitchFamily="34" charset="0"/>
                <a:cs typeface="Calibri" pitchFamily="34" charset="0"/>
              </a:rPr>
              <a:t>«</a:t>
            </a:r>
            <a:r>
              <a:rPr lang="it-IT" sz="1800" i="1" dirty="0">
                <a:solidFill>
                  <a:srgbClr val="003366"/>
                </a:solidFill>
                <a:latin typeface="Calibri" pitchFamily="34" charset="0"/>
                <a:cs typeface="Calibri" pitchFamily="34" charset="0"/>
              </a:rPr>
              <a:t>L’agricoltura è la fonte di ogni ricchezza dello Stato e della ricchezza di tutti i cittadini</a:t>
            </a:r>
            <a:r>
              <a:rPr lang="it-IT" sz="1800" dirty="0">
                <a:solidFill>
                  <a:srgbClr val="003366"/>
                </a:solidFill>
                <a:latin typeface="Calibri" pitchFamily="34" charset="0"/>
                <a:cs typeface="Calibri" pitchFamily="34" charset="0"/>
              </a:rPr>
              <a:t>» (François Quesnay, </a:t>
            </a:r>
            <a:r>
              <a:rPr lang="fr-FR" sz="1800" i="1" dirty="0">
                <a:solidFill>
                  <a:srgbClr val="003366"/>
                </a:solidFill>
                <a:latin typeface="Calibri" pitchFamily="34" charset="0"/>
                <a:cs typeface="Calibri" pitchFamily="34" charset="0"/>
              </a:rPr>
              <a:t>Maximes Générales du Gouvernement Economique d'un Royaume Agricole</a:t>
            </a:r>
            <a:r>
              <a:rPr lang="fr-FR" sz="1800" dirty="0">
                <a:solidFill>
                  <a:srgbClr val="003366"/>
                </a:solidFill>
                <a:latin typeface="Calibri" pitchFamily="34" charset="0"/>
                <a:cs typeface="Calibri" pitchFamily="34" charset="0"/>
              </a:rPr>
              <a:t>, 1758). </a:t>
            </a:r>
            <a:endParaRPr lang="it-IT" sz="1800" dirty="0">
              <a:solidFill>
                <a:srgbClr val="003366"/>
              </a:solidFill>
              <a:latin typeface="Calibri" pitchFamily="34" charset="0"/>
              <a:cs typeface="Calibri" pitchFamily="34" charset="0"/>
            </a:endParaRPr>
          </a:p>
        </p:txBody>
      </p:sp>
    </p:spTree>
    <p:extLst>
      <p:ext uri="{BB962C8B-B14F-4D97-AF65-F5344CB8AC3E}">
        <p14:creationId xmlns:p14="http://schemas.microsoft.com/office/powerpoint/2010/main" xmlns="" val="3802763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Effect transition="in" filter="fade">
                                      <p:cBhvr>
                                        <p:cTn id="13" dur="1000"/>
                                        <p:tgtEl>
                                          <p:spTgt spid="5">
                                            <p:txEl>
                                              <p:pRg st="1" end="1"/>
                                            </p:txEl>
                                          </p:spTgt>
                                        </p:tgtEl>
                                      </p:cBhvr>
                                    </p:animEffect>
                                    <p:anim calcmode="lin" valueType="num">
                                      <p:cBhvr>
                                        <p:cTn id="14"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6" presetClass="entr" presetSubtype="0" fill="hold"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Effect transition="in" filter="wipe(down)">
                                      <p:cBhvr>
                                        <p:cTn id="20" dur="580">
                                          <p:stCondLst>
                                            <p:cond delay="0"/>
                                          </p:stCondLst>
                                        </p:cTn>
                                        <p:tgtEl>
                                          <p:spTgt spid="6">
                                            <p:txEl>
                                              <p:pRg st="0" end="0"/>
                                            </p:txEl>
                                          </p:spTgt>
                                        </p:tgtEl>
                                      </p:cBhvr>
                                    </p:animEffect>
                                    <p:anim calcmode="lin" valueType="num">
                                      <p:cBhvr>
                                        <p:cTn id="21" dur="1822" tmFilter="0,0; 0.14,0.36; 0.43,0.73; 0.71,0.91; 1.0,1.0">
                                          <p:stCondLst>
                                            <p:cond delay="0"/>
                                          </p:stCondLst>
                                        </p:cTn>
                                        <p:tgtEl>
                                          <p:spTgt spid="6">
                                            <p:txEl>
                                              <p:pRg st="0" end="0"/>
                                            </p:txEl>
                                          </p:spTgt>
                                        </p:tgtEl>
                                        <p:attrNameLst>
                                          <p:attrName>ppt_x</p:attrName>
                                        </p:attrNameLst>
                                      </p:cBhvr>
                                      <p:tavLst>
                                        <p:tav tm="0">
                                          <p:val>
                                            <p:strVal val="#ppt_x-0.25"/>
                                          </p:val>
                                        </p:tav>
                                        <p:tav tm="100000">
                                          <p:val>
                                            <p:strVal val="#ppt_x"/>
                                          </p:val>
                                        </p:tav>
                                      </p:tavLst>
                                    </p:anim>
                                    <p:anim calcmode="lin" valueType="num">
                                      <p:cBhvr>
                                        <p:cTn id="22" dur="664" tmFilter="0.0,0.0; 0.25,0.07; 0.50,0.2; 0.75,0.467; 1.0,1.0">
                                          <p:stCondLst>
                                            <p:cond delay="0"/>
                                          </p:stCondLst>
                                        </p:cTn>
                                        <p:tgtEl>
                                          <p:spTgt spid="6">
                                            <p:txEl>
                                              <p:pRg st="0" end="0"/>
                                            </p:txEl>
                                          </p:spTgt>
                                        </p:tgtEl>
                                        <p:attrNameLst>
                                          <p:attrName>ppt_y</p:attrName>
                                        </p:attrNameLst>
                                      </p:cBhvr>
                                      <p:tavLst>
                                        <p:tav tm="0" fmla="#ppt_y-sin(pi*$)/3">
                                          <p:val>
                                            <p:fltVal val="0.5"/>
                                          </p:val>
                                        </p:tav>
                                        <p:tav tm="100000">
                                          <p:val>
                                            <p:fltVal val="1"/>
                                          </p:val>
                                        </p:tav>
                                      </p:tavLst>
                                    </p:anim>
                                    <p:anim calcmode="lin" valueType="num">
                                      <p:cBhvr>
                                        <p:cTn id="23" dur="664" tmFilter="0, 0; 0.125,0.2665; 0.25,0.4; 0.375,0.465; 0.5,0.5;  0.625,0.535; 0.75,0.6; 0.875,0.7335; 1,1">
                                          <p:stCondLst>
                                            <p:cond delay="664"/>
                                          </p:stCondLst>
                                        </p:cTn>
                                        <p:tgtEl>
                                          <p:spTgt spid="6">
                                            <p:txEl>
                                              <p:pRg st="0" end="0"/>
                                            </p:txEl>
                                          </p:spTgt>
                                        </p:tgtEl>
                                        <p:attrNameLst>
                                          <p:attrName>ppt_y</p:attrName>
                                        </p:attrNameLst>
                                      </p:cBhvr>
                                      <p:tavLst>
                                        <p:tav tm="0" fmla="#ppt_y-sin(pi*$)/9">
                                          <p:val>
                                            <p:fltVal val="0"/>
                                          </p:val>
                                        </p:tav>
                                        <p:tav tm="100000">
                                          <p:val>
                                            <p:fltVal val="1"/>
                                          </p:val>
                                        </p:tav>
                                      </p:tavLst>
                                    </p:anim>
                                    <p:anim calcmode="lin" valueType="num">
                                      <p:cBhvr>
                                        <p:cTn id="24" dur="332" tmFilter="0, 0; 0.125,0.2665; 0.25,0.4; 0.375,0.465; 0.5,0.5;  0.625,0.535; 0.75,0.6; 0.875,0.7335; 1,1">
                                          <p:stCondLst>
                                            <p:cond delay="1324"/>
                                          </p:stCondLst>
                                        </p:cTn>
                                        <p:tgtEl>
                                          <p:spTgt spid="6">
                                            <p:txEl>
                                              <p:pRg st="0" end="0"/>
                                            </p:txEl>
                                          </p:spTgt>
                                        </p:tgtEl>
                                        <p:attrNameLst>
                                          <p:attrName>ppt_y</p:attrName>
                                        </p:attrNameLst>
                                      </p:cBhvr>
                                      <p:tavLst>
                                        <p:tav tm="0" fmla="#ppt_y-sin(pi*$)/27">
                                          <p:val>
                                            <p:fltVal val="0"/>
                                          </p:val>
                                        </p:tav>
                                        <p:tav tm="100000">
                                          <p:val>
                                            <p:fltVal val="1"/>
                                          </p:val>
                                        </p:tav>
                                      </p:tavLst>
                                    </p:anim>
                                    <p:anim calcmode="lin" valueType="num">
                                      <p:cBhvr>
                                        <p:cTn id="25" dur="164" tmFilter="0, 0; 0.125,0.2665; 0.25,0.4; 0.375,0.465; 0.5,0.5;  0.625,0.535; 0.75,0.6; 0.875,0.7335; 1,1">
                                          <p:stCondLst>
                                            <p:cond delay="1656"/>
                                          </p:stCondLst>
                                        </p:cTn>
                                        <p:tgtEl>
                                          <p:spTgt spid="6">
                                            <p:txEl>
                                              <p:pRg st="0" end="0"/>
                                            </p:txEl>
                                          </p:spTgt>
                                        </p:tgtEl>
                                        <p:attrNameLst>
                                          <p:attrName>ppt_y</p:attrName>
                                        </p:attrNameLst>
                                      </p:cBhvr>
                                      <p:tavLst>
                                        <p:tav tm="0" fmla="#ppt_y-sin(pi*$)/81">
                                          <p:val>
                                            <p:fltVal val="0"/>
                                          </p:val>
                                        </p:tav>
                                        <p:tav tm="100000">
                                          <p:val>
                                            <p:fltVal val="1"/>
                                          </p:val>
                                        </p:tav>
                                      </p:tavLst>
                                    </p:anim>
                                    <p:animScale>
                                      <p:cBhvr>
                                        <p:cTn id="26" dur="26">
                                          <p:stCondLst>
                                            <p:cond delay="650"/>
                                          </p:stCondLst>
                                        </p:cTn>
                                        <p:tgtEl>
                                          <p:spTgt spid="6">
                                            <p:txEl>
                                              <p:pRg st="0" end="0"/>
                                            </p:txEl>
                                          </p:spTgt>
                                        </p:tgtEl>
                                      </p:cBhvr>
                                      <p:to x="100000" y="60000"/>
                                    </p:animScale>
                                    <p:animScale>
                                      <p:cBhvr>
                                        <p:cTn id="27" dur="166" decel="50000">
                                          <p:stCondLst>
                                            <p:cond delay="676"/>
                                          </p:stCondLst>
                                        </p:cTn>
                                        <p:tgtEl>
                                          <p:spTgt spid="6">
                                            <p:txEl>
                                              <p:pRg st="0" end="0"/>
                                            </p:txEl>
                                          </p:spTgt>
                                        </p:tgtEl>
                                      </p:cBhvr>
                                      <p:to x="100000" y="100000"/>
                                    </p:animScale>
                                    <p:animScale>
                                      <p:cBhvr>
                                        <p:cTn id="28" dur="26">
                                          <p:stCondLst>
                                            <p:cond delay="1312"/>
                                          </p:stCondLst>
                                        </p:cTn>
                                        <p:tgtEl>
                                          <p:spTgt spid="6">
                                            <p:txEl>
                                              <p:pRg st="0" end="0"/>
                                            </p:txEl>
                                          </p:spTgt>
                                        </p:tgtEl>
                                      </p:cBhvr>
                                      <p:to x="100000" y="80000"/>
                                    </p:animScale>
                                    <p:animScale>
                                      <p:cBhvr>
                                        <p:cTn id="29" dur="166" decel="50000">
                                          <p:stCondLst>
                                            <p:cond delay="1338"/>
                                          </p:stCondLst>
                                        </p:cTn>
                                        <p:tgtEl>
                                          <p:spTgt spid="6">
                                            <p:txEl>
                                              <p:pRg st="0" end="0"/>
                                            </p:txEl>
                                          </p:spTgt>
                                        </p:tgtEl>
                                      </p:cBhvr>
                                      <p:to x="100000" y="100000"/>
                                    </p:animScale>
                                    <p:animScale>
                                      <p:cBhvr>
                                        <p:cTn id="30" dur="26">
                                          <p:stCondLst>
                                            <p:cond delay="1642"/>
                                          </p:stCondLst>
                                        </p:cTn>
                                        <p:tgtEl>
                                          <p:spTgt spid="6">
                                            <p:txEl>
                                              <p:pRg st="0" end="0"/>
                                            </p:txEl>
                                          </p:spTgt>
                                        </p:tgtEl>
                                      </p:cBhvr>
                                      <p:to x="100000" y="90000"/>
                                    </p:animScale>
                                    <p:animScale>
                                      <p:cBhvr>
                                        <p:cTn id="31" dur="166" decel="50000">
                                          <p:stCondLst>
                                            <p:cond delay="1668"/>
                                          </p:stCondLst>
                                        </p:cTn>
                                        <p:tgtEl>
                                          <p:spTgt spid="6">
                                            <p:txEl>
                                              <p:pRg st="0" end="0"/>
                                            </p:txEl>
                                          </p:spTgt>
                                        </p:tgtEl>
                                      </p:cBhvr>
                                      <p:to x="100000" y="100000"/>
                                    </p:animScale>
                                    <p:animScale>
                                      <p:cBhvr>
                                        <p:cTn id="32" dur="26">
                                          <p:stCondLst>
                                            <p:cond delay="1808"/>
                                          </p:stCondLst>
                                        </p:cTn>
                                        <p:tgtEl>
                                          <p:spTgt spid="6">
                                            <p:txEl>
                                              <p:pRg st="0" end="0"/>
                                            </p:txEl>
                                          </p:spTgt>
                                        </p:tgtEl>
                                      </p:cBhvr>
                                      <p:to x="100000" y="95000"/>
                                    </p:animScale>
                                    <p:animScale>
                                      <p:cBhvr>
                                        <p:cTn id="33" dur="166" decel="50000">
                                          <p:stCondLst>
                                            <p:cond delay="1834"/>
                                          </p:stCondLst>
                                        </p:cTn>
                                        <p:tgtEl>
                                          <p:spTgt spid="6">
                                            <p:txEl>
                                              <p:pRg st="0" end="0"/>
                                            </p:txEl>
                                          </p:spTgt>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23</a:t>
            </a:fld>
            <a:endParaRPr lang="it-IT" dirty="0"/>
          </a:p>
        </p:txBody>
      </p:sp>
      <p:sp>
        <p:nvSpPr>
          <p:cNvPr id="5" name="CasellaDiTesto 4"/>
          <p:cNvSpPr txBox="1"/>
          <p:nvPr/>
        </p:nvSpPr>
        <p:spPr>
          <a:xfrm>
            <a:off x="1115616" y="2420888"/>
            <a:ext cx="7560840" cy="461665"/>
          </a:xfrm>
          <a:prstGeom prst="rect">
            <a:avLst/>
          </a:prstGeom>
          <a:noFill/>
        </p:spPr>
        <p:txBody>
          <a:bodyPr wrap="square" rtlCol="0">
            <a:spAutoFit/>
          </a:bodyPr>
          <a:lstStyle/>
          <a:p>
            <a:pPr algn="ctr">
              <a:spcAft>
                <a:spcPts val="600"/>
              </a:spcAft>
            </a:pPr>
            <a:r>
              <a:rPr lang="it-IT" b="1" dirty="0" smtClean="0">
                <a:latin typeface="Calibri" pitchFamily="34" charset="0"/>
                <a:cs typeface="Calibri" pitchFamily="34" charset="0"/>
              </a:rPr>
              <a:t>ESPONENTI PIÙ ILLUSTRI DELLA DOTTRINA FISIOCRATICA</a:t>
            </a:r>
          </a:p>
        </p:txBody>
      </p:sp>
      <p:sp>
        <p:nvSpPr>
          <p:cNvPr id="6" name="CasellaDiTesto 5"/>
          <p:cNvSpPr txBox="1"/>
          <p:nvPr/>
        </p:nvSpPr>
        <p:spPr>
          <a:xfrm>
            <a:off x="1475656" y="2996952"/>
            <a:ext cx="6912768" cy="2378600"/>
          </a:xfrm>
          <a:prstGeom prst="rect">
            <a:avLst/>
          </a:prstGeom>
          <a:noFill/>
        </p:spPr>
        <p:txBody>
          <a:bodyPr wrap="square" rtlCol="0">
            <a:spAutoFit/>
          </a:bodyPr>
          <a:lstStyle/>
          <a:p>
            <a:pPr marL="285750" lvl="0" indent="-285750" algn="just">
              <a:lnSpc>
                <a:spcPts val="2800"/>
              </a:lnSpc>
              <a:spcAft>
                <a:spcPts val="600"/>
              </a:spcAft>
              <a:buFont typeface="Calibri" pitchFamily="34" charset="0"/>
              <a:buChar char="–"/>
            </a:pPr>
            <a:r>
              <a:rPr lang="it-IT" sz="2000" b="1" dirty="0" smtClean="0">
                <a:solidFill>
                  <a:srgbClr val="003366"/>
                </a:solidFill>
                <a:latin typeface="Calibri" pitchFamily="34" charset="0"/>
                <a:cs typeface="Calibri" pitchFamily="34" charset="0"/>
              </a:rPr>
              <a:t>François Quesnay </a:t>
            </a:r>
            <a:r>
              <a:rPr lang="it-IT" sz="2000" dirty="0">
                <a:solidFill>
                  <a:srgbClr val="003366"/>
                </a:solidFill>
                <a:latin typeface="Calibri" pitchFamily="34" charset="0"/>
                <a:cs typeface="Calibri" pitchFamily="34" charset="0"/>
              </a:rPr>
              <a:t>(economista, medico e naturalista </a:t>
            </a:r>
            <a:r>
              <a:rPr lang="it-IT" sz="2000" dirty="0" smtClean="0">
                <a:solidFill>
                  <a:srgbClr val="003366"/>
                </a:solidFill>
                <a:latin typeface="Calibri" pitchFamily="34" charset="0"/>
                <a:cs typeface="Calibri" pitchFamily="34" charset="0"/>
              </a:rPr>
              <a:t>francese; 1694-1774)</a:t>
            </a:r>
          </a:p>
          <a:p>
            <a:pPr marL="285750" lvl="0" indent="-285750" algn="just">
              <a:lnSpc>
                <a:spcPts val="2800"/>
              </a:lnSpc>
              <a:spcAft>
                <a:spcPts val="600"/>
              </a:spcAft>
              <a:buFont typeface="Calibri" pitchFamily="34" charset="0"/>
              <a:buChar char="–"/>
            </a:pPr>
            <a:r>
              <a:rPr lang="it-IT" sz="2000" b="1" dirty="0" smtClean="0">
                <a:solidFill>
                  <a:srgbClr val="003366"/>
                </a:solidFill>
                <a:latin typeface="Calibri" pitchFamily="34" charset="0"/>
                <a:cs typeface="Calibri" pitchFamily="34" charset="0"/>
              </a:rPr>
              <a:t>Anne-Robert-Jacques </a:t>
            </a:r>
            <a:r>
              <a:rPr lang="it-IT" sz="2000" b="1" dirty="0" err="1" smtClean="0">
                <a:solidFill>
                  <a:srgbClr val="003366"/>
                </a:solidFill>
                <a:latin typeface="Calibri" pitchFamily="34" charset="0"/>
                <a:cs typeface="Calibri" pitchFamily="34" charset="0"/>
              </a:rPr>
              <a:t>Turgot</a:t>
            </a:r>
            <a:r>
              <a:rPr lang="it-IT" sz="2000" b="1" dirty="0" smtClean="0">
                <a:solidFill>
                  <a:srgbClr val="003366"/>
                </a:solidFill>
                <a:latin typeface="Calibri" pitchFamily="34" charset="0"/>
                <a:cs typeface="Calibri" pitchFamily="34" charset="0"/>
              </a:rPr>
              <a:t> </a:t>
            </a:r>
            <a:r>
              <a:rPr lang="it-IT" sz="2000" dirty="0">
                <a:solidFill>
                  <a:srgbClr val="003366"/>
                </a:solidFill>
                <a:latin typeface="Calibri" pitchFamily="34" charset="0"/>
                <a:cs typeface="Calibri" pitchFamily="34" charset="0"/>
              </a:rPr>
              <a:t>(economista e filosofo </a:t>
            </a:r>
            <a:r>
              <a:rPr lang="it-IT" sz="2000" dirty="0" smtClean="0">
                <a:solidFill>
                  <a:srgbClr val="003366"/>
                </a:solidFill>
                <a:latin typeface="Calibri" pitchFamily="34" charset="0"/>
                <a:cs typeface="Calibri" pitchFamily="34" charset="0"/>
              </a:rPr>
              <a:t>francese; 1727-1781)</a:t>
            </a:r>
          </a:p>
          <a:p>
            <a:pPr marL="285750" lvl="0" indent="-285750" algn="just">
              <a:lnSpc>
                <a:spcPts val="2800"/>
              </a:lnSpc>
              <a:spcAft>
                <a:spcPts val="600"/>
              </a:spcAft>
              <a:buFont typeface="Calibri" pitchFamily="34" charset="0"/>
              <a:buChar char="–"/>
            </a:pPr>
            <a:r>
              <a:rPr lang="it-IT" sz="2000" b="1" dirty="0" smtClean="0">
                <a:solidFill>
                  <a:srgbClr val="003366"/>
                </a:solidFill>
                <a:latin typeface="Calibri" pitchFamily="34" charset="0"/>
                <a:cs typeface="Calibri" pitchFamily="34" charset="0"/>
              </a:rPr>
              <a:t>Pierre-Samuel </a:t>
            </a:r>
            <a:r>
              <a:rPr lang="it-IT" sz="2000" b="1" dirty="0" err="1" smtClean="0">
                <a:solidFill>
                  <a:srgbClr val="003366"/>
                </a:solidFill>
                <a:latin typeface="Calibri" pitchFamily="34" charset="0"/>
                <a:cs typeface="Calibri" pitchFamily="34" charset="0"/>
              </a:rPr>
              <a:t>du</a:t>
            </a:r>
            <a:r>
              <a:rPr lang="it-IT" sz="2000" b="1" dirty="0" smtClean="0">
                <a:solidFill>
                  <a:srgbClr val="003366"/>
                </a:solidFill>
                <a:latin typeface="Calibri" pitchFamily="34" charset="0"/>
                <a:cs typeface="Calibri" pitchFamily="34" charset="0"/>
              </a:rPr>
              <a:t> Pont de </a:t>
            </a:r>
            <a:r>
              <a:rPr lang="it-IT" sz="2000" b="1" dirty="0" err="1" smtClean="0">
                <a:solidFill>
                  <a:srgbClr val="003366"/>
                </a:solidFill>
                <a:latin typeface="Calibri" pitchFamily="34" charset="0"/>
                <a:cs typeface="Calibri" pitchFamily="34" charset="0"/>
              </a:rPr>
              <a:t>Nemours</a:t>
            </a:r>
            <a:r>
              <a:rPr lang="it-IT" sz="2000" b="1" dirty="0" smtClean="0">
                <a:solidFill>
                  <a:srgbClr val="003366"/>
                </a:solidFill>
                <a:latin typeface="Calibri" pitchFamily="34" charset="0"/>
                <a:cs typeface="Calibri" pitchFamily="34" charset="0"/>
              </a:rPr>
              <a:t> </a:t>
            </a:r>
            <a:r>
              <a:rPr lang="it-IT" sz="2000" dirty="0" smtClean="0">
                <a:solidFill>
                  <a:srgbClr val="003366"/>
                </a:solidFill>
                <a:latin typeface="Calibri" pitchFamily="34" charset="0"/>
                <a:cs typeface="Calibri" pitchFamily="34" charset="0"/>
              </a:rPr>
              <a:t>(economista e </a:t>
            </a:r>
            <a:r>
              <a:rPr lang="it-IT" sz="2000" dirty="0">
                <a:solidFill>
                  <a:srgbClr val="003366"/>
                </a:solidFill>
                <a:latin typeface="Calibri" pitchFamily="34" charset="0"/>
                <a:cs typeface="Calibri" pitchFamily="34" charset="0"/>
              </a:rPr>
              <a:t>uomo </a:t>
            </a:r>
            <a:r>
              <a:rPr lang="it-IT" sz="2000" dirty="0" smtClean="0">
                <a:solidFill>
                  <a:srgbClr val="003366"/>
                </a:solidFill>
                <a:latin typeface="Calibri" pitchFamily="34" charset="0"/>
                <a:cs typeface="Calibri" pitchFamily="34" charset="0"/>
              </a:rPr>
              <a:t>politico francese; 1739-1817)</a:t>
            </a:r>
            <a:endParaRPr lang="it-IT" sz="2000" dirty="0">
              <a:solidFill>
                <a:srgbClr val="003366"/>
              </a:solidFill>
              <a:latin typeface="Calibri" pitchFamily="34" charset="0"/>
              <a:cs typeface="Calibri" pitchFamily="34" charset="0"/>
            </a:endParaRPr>
          </a:p>
        </p:txBody>
      </p:sp>
    </p:spTree>
    <p:extLst>
      <p:ext uri="{BB962C8B-B14F-4D97-AF65-F5344CB8AC3E}">
        <p14:creationId xmlns:p14="http://schemas.microsoft.com/office/powerpoint/2010/main" xmlns="" val="36209887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6" presetClass="entr" presetSubtype="21" fill="hold" nodeType="clickEffect">
                                  <p:stCondLst>
                                    <p:cond delay="0"/>
                                  </p:stCondLst>
                                  <p:childTnLst>
                                    <p:set>
                                      <p:cBhvr>
                                        <p:cTn id="12" dur="1" fill="hold">
                                          <p:stCondLst>
                                            <p:cond delay="0"/>
                                          </p:stCondLst>
                                        </p:cTn>
                                        <p:tgtEl>
                                          <p:spTgt spid="6">
                                            <p:txEl>
                                              <p:pRg st="0" end="0"/>
                                            </p:txEl>
                                          </p:spTgt>
                                        </p:tgtEl>
                                        <p:attrNameLst>
                                          <p:attrName>style.visibility</p:attrName>
                                        </p:attrNameLst>
                                      </p:cBhvr>
                                      <p:to>
                                        <p:strVal val="visible"/>
                                      </p:to>
                                    </p:set>
                                    <p:animEffect transition="in" filter="barn(inVertical)">
                                      <p:cBhvr>
                                        <p:cTn id="13" dur="500"/>
                                        <p:tgtEl>
                                          <p:spTgt spid="6">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 fill="hold">
                                          <p:stCondLst>
                                            <p:cond delay="0"/>
                                          </p:stCondLst>
                                        </p:cTn>
                                        <p:tgtEl>
                                          <p:spTgt spid="6">
                                            <p:txEl>
                                              <p:pRg st="1" end="1"/>
                                            </p:txEl>
                                          </p:spTgt>
                                        </p:tgtEl>
                                        <p:attrNameLst>
                                          <p:attrName>style.visibility</p:attrName>
                                        </p:attrNameLst>
                                      </p:cBhvr>
                                      <p:to>
                                        <p:strVal val="visible"/>
                                      </p:to>
                                    </p:set>
                                    <p:animEffect transition="in" filter="barn(inVertical)">
                                      <p:cBhvr>
                                        <p:cTn id="18" dur="500"/>
                                        <p:tgtEl>
                                          <p:spTgt spid="6">
                                            <p:txEl>
                                              <p:pRg st="1" end="1"/>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6">
                                            <p:txEl>
                                              <p:pRg st="2" end="2"/>
                                            </p:txEl>
                                          </p:spTgt>
                                        </p:tgtEl>
                                        <p:attrNameLst>
                                          <p:attrName>style.visibility</p:attrName>
                                        </p:attrNameLst>
                                      </p:cBhvr>
                                      <p:to>
                                        <p:strVal val="visible"/>
                                      </p:to>
                                    </p:set>
                                    <p:animEffect transition="in" filter="barn(inVertical)">
                                      <p:cBhvr>
                                        <p:cTn id="23" dur="500"/>
                                        <p:tgtEl>
                                          <p:spTgt spid="6">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4667" y="2276872"/>
            <a:ext cx="6662737" cy="432048"/>
          </a:xfrm>
        </p:spPr>
        <p:txBody>
          <a:bodyPr/>
          <a:lstStyle/>
          <a:p>
            <a:r>
              <a:rPr lang="it-IT" sz="2000" b="1" dirty="0" smtClean="0">
                <a:latin typeface="Calibri" pitchFamily="34" charset="0"/>
                <a:cs typeface="Calibri" pitchFamily="34" charset="0"/>
              </a:rPr>
              <a:t>IMPLICAZIONI FISCALI DELLE TEORIE DEI FISIOCRATICI</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24</a:t>
            </a:fld>
            <a:endParaRPr lang="it-IT" dirty="0"/>
          </a:p>
        </p:txBody>
      </p:sp>
      <p:sp>
        <p:nvSpPr>
          <p:cNvPr id="5" name="CasellaDiTesto 4"/>
          <p:cNvSpPr txBox="1"/>
          <p:nvPr/>
        </p:nvSpPr>
        <p:spPr>
          <a:xfrm>
            <a:off x="1257436" y="2762100"/>
            <a:ext cx="7272808" cy="3836948"/>
          </a:xfrm>
          <a:prstGeom prst="rect">
            <a:avLst/>
          </a:prstGeom>
          <a:noFill/>
        </p:spPr>
        <p:txBody>
          <a:bodyPr wrap="square" rtlCol="0">
            <a:spAutoFit/>
          </a:bodyPr>
          <a:lstStyle/>
          <a:p>
            <a:pPr marL="285750" indent="-285750" algn="just">
              <a:lnSpc>
                <a:spcPts val="2200"/>
              </a:lnSpc>
              <a:spcAft>
                <a:spcPts val="600"/>
              </a:spcAft>
              <a:buFont typeface="Courier New" pitchFamily="49" charset="0"/>
              <a:buChar char="o"/>
            </a:pPr>
            <a:r>
              <a:rPr lang="it-IT" sz="1800" dirty="0" smtClean="0">
                <a:latin typeface="Calibri" pitchFamily="34" charset="0"/>
                <a:cs typeface="Calibri" pitchFamily="34" charset="0"/>
              </a:rPr>
              <a:t>Se sostenere ed incoraggiare l’agricoltura è l’unico modo per accrescere il benessere nazionale, </a:t>
            </a:r>
            <a:r>
              <a:rPr lang="it-IT" sz="1800" b="1" dirty="0" smtClean="0">
                <a:latin typeface="Calibri" pitchFamily="34" charset="0"/>
                <a:cs typeface="Calibri" pitchFamily="34" charset="0"/>
              </a:rPr>
              <a:t>le imposte che gravano sull’agricoltura non devono essere eccessive</a:t>
            </a:r>
            <a:r>
              <a:rPr lang="it-IT" sz="1800" dirty="0" smtClean="0">
                <a:latin typeface="Calibri" pitchFamily="34" charset="0"/>
                <a:cs typeface="Calibri" pitchFamily="34" charset="0"/>
              </a:rPr>
              <a:t>.</a:t>
            </a:r>
            <a:r>
              <a:rPr lang="it-IT" sz="1800" dirty="0">
                <a:latin typeface="Calibri" pitchFamily="34" charset="0"/>
                <a:cs typeface="Calibri" pitchFamily="34" charset="0"/>
              </a:rPr>
              <a:t> </a:t>
            </a:r>
            <a:r>
              <a:rPr lang="it-IT" sz="1800" dirty="0" smtClean="0">
                <a:latin typeface="Calibri" pitchFamily="34" charset="0"/>
                <a:cs typeface="Calibri" pitchFamily="34" charset="0"/>
              </a:rPr>
              <a:t>Il comportamento del Fisco non deve essere né vessatorio né capriccioso verso questo settore. Da tale moderazione dipende la salvaguardia del </a:t>
            </a:r>
            <a:r>
              <a:rPr lang="it-IT" sz="1800" i="1" dirty="0" err="1" smtClean="0">
                <a:latin typeface="Calibri" pitchFamily="34" charset="0"/>
                <a:cs typeface="Calibri" pitchFamily="34" charset="0"/>
              </a:rPr>
              <a:t>produit</a:t>
            </a:r>
            <a:r>
              <a:rPr lang="it-IT" sz="1800" i="1" dirty="0" smtClean="0">
                <a:latin typeface="Calibri" pitchFamily="34" charset="0"/>
                <a:cs typeface="Calibri" pitchFamily="34" charset="0"/>
              </a:rPr>
              <a:t> net </a:t>
            </a:r>
            <a:r>
              <a:rPr lang="it-IT" sz="1800" dirty="0" smtClean="0">
                <a:latin typeface="Calibri" pitchFamily="34" charset="0"/>
                <a:cs typeface="Calibri" pitchFamily="34" charset="0"/>
              </a:rPr>
              <a:t>e la prosperità dell’agricoltura e della nazione.</a:t>
            </a:r>
          </a:p>
          <a:p>
            <a:pPr marL="285750" indent="-285750" algn="just">
              <a:lnSpc>
                <a:spcPts val="2200"/>
              </a:lnSpc>
              <a:spcAft>
                <a:spcPts val="600"/>
              </a:spcAft>
              <a:buFont typeface="Courier New" pitchFamily="49" charset="0"/>
              <a:buChar char="o"/>
            </a:pPr>
            <a:r>
              <a:rPr lang="it-IT" sz="1800" dirty="0" smtClean="0">
                <a:latin typeface="Calibri" pitchFamily="34" charset="0"/>
                <a:cs typeface="Calibri" pitchFamily="34" charset="0"/>
              </a:rPr>
              <a:t>Dal momento che tutti coloro che sono impegnati in occupazioni diverse dall’agricoltura non producono nessuna ricchezza, </a:t>
            </a:r>
            <a:r>
              <a:rPr lang="it-IT" sz="1800" b="1" dirty="0" smtClean="0">
                <a:latin typeface="Calibri" pitchFamily="34" charset="0"/>
                <a:cs typeface="Calibri" pitchFamily="34" charset="0"/>
              </a:rPr>
              <a:t>essi non dovrebbero pagare alcuna imposta</a:t>
            </a:r>
            <a:r>
              <a:rPr lang="it-IT" sz="1800" dirty="0" smtClean="0">
                <a:latin typeface="Calibri" pitchFamily="34" charset="0"/>
                <a:cs typeface="Calibri" pitchFamily="34" charset="0"/>
              </a:rPr>
              <a:t>. Tutte le tasse finirebbero per gravare su quella che è la fonte ultima della ricchezza (sotto forma di prezzi più bassi pagati agli agricoltori e di costi più elevati dei beni necessari alle attività agricole). La cosa migliore</a:t>
            </a:r>
            <a:r>
              <a:rPr lang="it-IT" sz="1800" b="1" dirty="0" smtClean="0">
                <a:latin typeface="Calibri" pitchFamily="34" charset="0"/>
                <a:cs typeface="Calibri" pitchFamily="34" charset="0"/>
              </a:rPr>
              <a:t>: tassare direttamente il signore della terra o l’agricoltore proprietario</a:t>
            </a:r>
            <a:r>
              <a:rPr lang="it-IT" sz="1800" dirty="0" smtClean="0">
                <a:latin typeface="Calibri" pitchFamily="34" charset="0"/>
                <a:cs typeface="Calibri" pitchFamily="34" charset="0"/>
              </a:rPr>
              <a:t>.</a:t>
            </a:r>
          </a:p>
        </p:txBody>
      </p:sp>
    </p:spTree>
    <p:extLst>
      <p:ext uri="{BB962C8B-B14F-4D97-AF65-F5344CB8AC3E}">
        <p14:creationId xmlns:p14="http://schemas.microsoft.com/office/powerpoint/2010/main" xmlns="" val="2688116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fade">
                                      <p:cBhvr>
                                        <p:cTn id="13" dur="1000"/>
                                        <p:tgtEl>
                                          <p:spTgt spid="5">
                                            <p:txEl>
                                              <p:pRg st="0" end="0"/>
                                            </p:txEl>
                                          </p:spTgt>
                                        </p:tgtEl>
                                      </p:cBhvr>
                                    </p:animEffect>
                                    <p:anim calcmode="lin" valueType="num">
                                      <p:cBhvr>
                                        <p:cTn id="14" dur="1000" fill="hold"/>
                                        <p:tgtEl>
                                          <p:spTgt spid="5">
                                            <p:txEl>
                                              <p:pRg st="0" end="0"/>
                                            </p:txEl>
                                          </p:spTgt>
                                        </p:tgtEl>
                                        <p:attrNameLst>
                                          <p:attrName>ppt_x</p:attrName>
                                        </p:attrNameLst>
                                      </p:cBhvr>
                                      <p:tavLst>
                                        <p:tav tm="0">
                                          <p:val>
                                            <p:strVal val="#ppt_x"/>
                                          </p:val>
                                        </p:tav>
                                        <p:tav tm="100000">
                                          <p:val>
                                            <p:strVal val="#ppt_x"/>
                                          </p:val>
                                        </p:tav>
                                      </p:tavLst>
                                    </p:anim>
                                    <p:anim calcmode="lin" valueType="num">
                                      <p:cBhvr>
                                        <p:cTn id="15" dur="1000" fill="hold"/>
                                        <p:tgtEl>
                                          <p:spTgt spid="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nodeType="click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Effect transition="in" filter="fade">
                                      <p:cBhvr>
                                        <p:cTn id="20" dur="1000"/>
                                        <p:tgtEl>
                                          <p:spTgt spid="5">
                                            <p:txEl>
                                              <p:pRg st="1" end="1"/>
                                            </p:txEl>
                                          </p:spTgt>
                                        </p:tgtEl>
                                      </p:cBhvr>
                                    </p:animEffect>
                                    <p:anim calcmode="lin" valueType="num">
                                      <p:cBhvr>
                                        <p:cTn id="21" dur="1000" fill="hold"/>
                                        <p:tgtEl>
                                          <p:spTgt spid="5">
                                            <p:txEl>
                                              <p:pRg st="1" end="1"/>
                                            </p:txEl>
                                          </p:spTgt>
                                        </p:tgtEl>
                                        <p:attrNameLst>
                                          <p:attrName>ppt_x</p:attrName>
                                        </p:attrNameLst>
                                      </p:cBhvr>
                                      <p:tavLst>
                                        <p:tav tm="0">
                                          <p:val>
                                            <p:strVal val="#ppt_x"/>
                                          </p:val>
                                        </p:tav>
                                        <p:tav tm="100000">
                                          <p:val>
                                            <p:strVal val="#ppt_x"/>
                                          </p:val>
                                        </p:tav>
                                      </p:tavLst>
                                    </p:anim>
                                    <p:anim calcmode="lin" valueType="num">
                                      <p:cBhvr>
                                        <p:cTn id="22" dur="1000" fill="hold"/>
                                        <p:tgtEl>
                                          <p:spTgt spid="5">
                                            <p:txEl>
                                              <p:pRg st="1" end="1"/>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sz="3600" b="1" dirty="0">
                <a:solidFill>
                  <a:srgbClr val="003366"/>
                </a:solidFill>
                <a:latin typeface="Calibri" pitchFamily="34" charset="0"/>
                <a:cs typeface="Calibri" pitchFamily="34" charset="0"/>
              </a:rPr>
              <a:t>LA QUESTIONE DEL «SOVRAPPIÙ» </a:t>
            </a:r>
            <a:endParaRPr lang="it-IT" dirty="0"/>
          </a:p>
        </p:txBody>
      </p:sp>
      <p:sp>
        <p:nvSpPr>
          <p:cNvPr id="3" name="Sottotitolo 2"/>
          <p:cNvSpPr>
            <a:spLocks noGrp="1"/>
          </p:cNvSpPr>
          <p:nvPr>
            <p:ph type="subTitle" idx="1"/>
          </p:nvPr>
        </p:nvSpPr>
        <p:spPr>
          <a:xfrm>
            <a:off x="1564667" y="2276872"/>
            <a:ext cx="6662737" cy="432048"/>
          </a:xfrm>
        </p:spPr>
        <p:txBody>
          <a:bodyPr/>
          <a:lstStyle/>
          <a:p>
            <a:r>
              <a:rPr lang="it-IT" sz="2000" b="1" dirty="0" smtClean="0">
                <a:latin typeface="Calibri" pitchFamily="34" charset="0"/>
                <a:cs typeface="Calibri" pitchFamily="34" charset="0"/>
              </a:rPr>
              <a:t>IMPLICAZIONI FISCALI DELLE TEORIE DEI FISIOCRATICI</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25</a:t>
            </a:fld>
            <a:endParaRPr lang="it-IT" dirty="0"/>
          </a:p>
        </p:txBody>
      </p:sp>
      <p:sp>
        <p:nvSpPr>
          <p:cNvPr id="5" name="CasellaDiTesto 4"/>
          <p:cNvSpPr txBox="1"/>
          <p:nvPr/>
        </p:nvSpPr>
        <p:spPr>
          <a:xfrm>
            <a:off x="1257436" y="2636912"/>
            <a:ext cx="7272808" cy="4196020"/>
          </a:xfrm>
          <a:prstGeom prst="rect">
            <a:avLst/>
          </a:prstGeom>
          <a:noFill/>
        </p:spPr>
        <p:txBody>
          <a:bodyPr wrap="square" rtlCol="0">
            <a:spAutoFit/>
          </a:bodyPr>
          <a:lstStyle/>
          <a:p>
            <a:pPr algn="ctr">
              <a:lnSpc>
                <a:spcPts val="2200"/>
              </a:lnSpc>
              <a:spcAft>
                <a:spcPts val="600"/>
              </a:spcAft>
            </a:pPr>
            <a:r>
              <a:rPr lang="it-IT" sz="1800" b="1" dirty="0" smtClean="0">
                <a:latin typeface="Calibri" pitchFamily="34" charset="0"/>
                <a:cs typeface="Calibri" pitchFamily="34" charset="0"/>
              </a:rPr>
              <a:t>HENRY GEORGE E LA SINGLE TAX («IMPOSTA UNICA»)</a:t>
            </a:r>
            <a:endParaRPr lang="it-IT" sz="1800" b="1" dirty="0">
              <a:latin typeface="Calibri" pitchFamily="34" charset="0"/>
              <a:cs typeface="Calibri" pitchFamily="34" charset="0"/>
            </a:endParaRPr>
          </a:p>
          <a:p>
            <a:pPr marL="285750" indent="-285750" algn="just">
              <a:lnSpc>
                <a:spcPts val="2200"/>
              </a:lnSpc>
              <a:spcAft>
                <a:spcPts val="600"/>
              </a:spcAft>
              <a:buFont typeface="Courier New" pitchFamily="49" charset="0"/>
              <a:buChar char="o"/>
            </a:pPr>
            <a:r>
              <a:rPr lang="it-IT" sz="1600" dirty="0">
                <a:latin typeface="Calibri" pitchFamily="34" charset="0"/>
                <a:cs typeface="Calibri" pitchFamily="34" charset="0"/>
              </a:rPr>
              <a:t>Secondo </a:t>
            </a:r>
            <a:r>
              <a:rPr lang="it-IT" sz="1600" dirty="0" smtClean="0">
                <a:latin typeface="Calibri" pitchFamily="34" charset="0"/>
                <a:cs typeface="Calibri" pitchFamily="34" charset="0"/>
              </a:rPr>
              <a:t>H. George, la </a:t>
            </a:r>
            <a:r>
              <a:rPr lang="it-IT" sz="1600" b="1" dirty="0" smtClean="0">
                <a:latin typeface="Calibri" pitchFamily="34" charset="0"/>
                <a:cs typeface="Calibri" pitchFamily="34" charset="0"/>
              </a:rPr>
              <a:t>TERRA</a:t>
            </a:r>
            <a:r>
              <a:rPr lang="it-IT" sz="1600" dirty="0" smtClean="0">
                <a:latin typeface="Calibri" pitchFamily="34" charset="0"/>
                <a:cs typeface="Calibri" pitchFamily="34" charset="0"/>
              </a:rPr>
              <a:t>, </a:t>
            </a:r>
            <a:r>
              <a:rPr lang="it-IT" sz="1600" dirty="0">
                <a:latin typeface="Calibri" pitchFamily="34" charset="0"/>
                <a:cs typeface="Calibri" pitchFamily="34" charset="0"/>
              </a:rPr>
              <a:t>così come ogni elemento che si trova in natura, </a:t>
            </a:r>
            <a:r>
              <a:rPr lang="it-IT" sz="1600" b="1" dirty="0">
                <a:latin typeface="Calibri" pitchFamily="34" charset="0"/>
                <a:cs typeface="Calibri" pitchFamily="34" charset="0"/>
              </a:rPr>
              <a:t>appartenendo a tutta l’umanità</a:t>
            </a:r>
            <a:r>
              <a:rPr lang="it-IT" sz="1600" dirty="0">
                <a:latin typeface="Calibri" pitchFamily="34" charset="0"/>
                <a:cs typeface="Calibri" pitchFamily="34" charset="0"/>
              </a:rPr>
              <a:t>, non può apportare benefici solo a coloro che la possiedono, ma la ricchezza ricavata da tale bene comune deve essere sfruttata </a:t>
            </a:r>
            <a:r>
              <a:rPr lang="it-IT" sz="1600" b="1" dirty="0">
                <a:latin typeface="Calibri" pitchFamily="34" charset="0"/>
                <a:cs typeface="Calibri" pitchFamily="34" charset="0"/>
              </a:rPr>
              <a:t>a beneficio dell’intera comunità</a:t>
            </a:r>
            <a:r>
              <a:rPr lang="it-IT" sz="1600" dirty="0">
                <a:latin typeface="Calibri" pitchFamily="34" charset="0"/>
                <a:cs typeface="Calibri" pitchFamily="34" charset="0"/>
              </a:rPr>
              <a:t>. In pratica, ciascuno ha diritto di proprietà su ciò che costruisce con il proprio lavoro, mentre ciò che già esiste in natura non può divenire patrimonio di nessuno: la terra in primis</a:t>
            </a:r>
            <a:r>
              <a:rPr lang="it-IT" sz="1600" dirty="0" smtClean="0">
                <a:latin typeface="Calibri" pitchFamily="34" charset="0"/>
                <a:cs typeface="Calibri" pitchFamily="34" charset="0"/>
              </a:rPr>
              <a:t>.</a:t>
            </a:r>
          </a:p>
          <a:p>
            <a:pPr marL="285750" indent="-285750" algn="just">
              <a:lnSpc>
                <a:spcPts val="2200"/>
              </a:lnSpc>
              <a:spcAft>
                <a:spcPts val="600"/>
              </a:spcAft>
              <a:buFont typeface="Courier New" pitchFamily="49" charset="0"/>
              <a:buChar char="o"/>
            </a:pPr>
            <a:r>
              <a:rPr lang="it-IT" sz="1600" b="1" dirty="0" smtClean="0">
                <a:latin typeface="Calibri" pitchFamily="34" charset="0"/>
                <a:cs typeface="Calibri" pitchFamily="34" charset="0"/>
              </a:rPr>
              <a:t>Lo straordinario incremento dei prezzi della terra dell’Ovest </a:t>
            </a:r>
            <a:r>
              <a:rPr lang="it-IT" sz="1600" dirty="0" smtClean="0">
                <a:latin typeface="Calibri" pitchFamily="34" charset="0"/>
                <a:cs typeface="Calibri" pitchFamily="34" charset="0"/>
              </a:rPr>
              <a:t>(e la speculazione che lo accompagnava) – seguito alla crescita della popolazione, alla costruzione delle ferrovie e allo sviluppo economico generale – solo in piccola parte poteva essere attribuito ad un qualsiasi sforzo del proprietario della terra. Tale incremento era stato prodotto da  fattori sociali. Di conseguenza, esso spettava alla società. Da qui l’idea di una</a:t>
            </a:r>
            <a:r>
              <a:rPr lang="it-IT" sz="1600" b="1" dirty="0" smtClean="0">
                <a:latin typeface="Calibri" pitchFamily="34" charset="0"/>
                <a:cs typeface="Calibri" pitchFamily="34" charset="0"/>
              </a:rPr>
              <a:t> IMPOSTA UNICA SUL VALORE FONDIARIO </a:t>
            </a:r>
            <a:r>
              <a:rPr lang="it-IT" sz="1600" dirty="0" smtClean="0">
                <a:latin typeface="Calibri" pitchFamily="34" charset="0"/>
                <a:cs typeface="Calibri" pitchFamily="34" charset="0"/>
              </a:rPr>
              <a:t>che assorbisse tutto l’incremento non guadagnato (meritato).</a:t>
            </a:r>
          </a:p>
        </p:txBody>
      </p:sp>
    </p:spTree>
    <p:extLst>
      <p:ext uri="{BB962C8B-B14F-4D97-AF65-F5344CB8AC3E}">
        <p14:creationId xmlns:p14="http://schemas.microsoft.com/office/powerpoint/2010/main" xmlns="" val="3229629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down)">
                                      <p:cBhvr>
                                        <p:cTn id="13" dur="500"/>
                                        <p:tgtEl>
                                          <p:spTgt spid="5">
                                            <p:txEl>
                                              <p:pRg st="0" end="0"/>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nodeType="clickEffect">
                                  <p:stCondLst>
                                    <p:cond delay="0"/>
                                  </p:stCondLst>
                                  <p:childTnLst>
                                    <p:set>
                                      <p:cBhvr>
                                        <p:cTn id="17" dur="1" fill="hold">
                                          <p:stCondLst>
                                            <p:cond delay="0"/>
                                          </p:stCondLst>
                                        </p:cTn>
                                        <p:tgtEl>
                                          <p:spTgt spid="5">
                                            <p:txEl>
                                              <p:pRg st="1" end="1"/>
                                            </p:txEl>
                                          </p:spTgt>
                                        </p:tgtEl>
                                        <p:attrNameLst>
                                          <p:attrName>style.visibility</p:attrName>
                                        </p:attrNameLst>
                                      </p:cBhvr>
                                      <p:to>
                                        <p:strVal val="visible"/>
                                      </p:to>
                                    </p:set>
                                    <p:anim calcmode="lin" valueType="num">
                                      <p:cBhvr additive="base">
                                        <p:cTn id="18"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additive="base">
                                        <p:cTn id="24"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pPr lvl="0">
              <a:lnSpc>
                <a:spcPct val="100000"/>
              </a:lnSpc>
              <a:spcBef>
                <a:spcPct val="20000"/>
              </a:spcBef>
            </a:pPr>
            <a:r>
              <a:rPr lang="it-IT" sz="3600" b="1" dirty="0">
                <a:solidFill>
                  <a:srgbClr val="003366"/>
                </a:solidFill>
                <a:latin typeface="Calibri" pitchFamily="34" charset="0"/>
                <a:ea typeface="+mn-ea"/>
                <a:cs typeface="Calibri" pitchFamily="34" charset="0"/>
              </a:rPr>
              <a:t>LE QUESTIONI CLASSICHE</a:t>
            </a:r>
          </a:p>
        </p:txBody>
      </p:sp>
      <p:sp>
        <p:nvSpPr>
          <p:cNvPr id="4" name="Segnaposto numero diapositiva 3"/>
          <p:cNvSpPr>
            <a:spLocks noGrp="1"/>
          </p:cNvSpPr>
          <p:nvPr>
            <p:ph type="sldNum" sz="quarter" idx="12"/>
          </p:nvPr>
        </p:nvSpPr>
        <p:spPr/>
        <p:txBody>
          <a:bodyPr/>
          <a:lstStyle/>
          <a:p>
            <a:pPr>
              <a:defRPr/>
            </a:pPr>
            <a:r>
              <a:rPr lang="it-IT" smtClean="0"/>
              <a:t>Pag. </a:t>
            </a:r>
            <a:fld id="{C12D872F-A55B-4992-861F-721C6B275C56}" type="slidenum">
              <a:rPr lang="it-IT" smtClean="0"/>
              <a:pPr>
                <a:defRPr/>
              </a:pPr>
              <a:t>26</a:t>
            </a:fld>
            <a:endParaRPr lang="it-IT" dirty="0"/>
          </a:p>
        </p:txBody>
      </p:sp>
      <p:sp>
        <p:nvSpPr>
          <p:cNvPr id="6" name="CasellaDiTesto 5"/>
          <p:cNvSpPr txBox="1"/>
          <p:nvPr/>
        </p:nvSpPr>
        <p:spPr>
          <a:xfrm>
            <a:off x="1475656" y="2348880"/>
            <a:ext cx="7056784" cy="4020075"/>
          </a:xfrm>
          <a:prstGeom prst="rect">
            <a:avLst/>
          </a:prstGeom>
          <a:noFill/>
        </p:spPr>
        <p:txBody>
          <a:bodyPr wrap="square" rtlCol="0">
            <a:spAutoFit/>
          </a:bodyPr>
          <a:lstStyle/>
          <a:p>
            <a:pPr marL="273050" indent="-273050">
              <a:lnSpc>
                <a:spcPts val="2800"/>
              </a:lnSpc>
              <a:buFont typeface="+mj-lt"/>
              <a:buAutoNum type="alphaLcParenR"/>
            </a:pPr>
            <a:r>
              <a:rPr lang="it-IT" sz="2000" dirty="0" smtClean="0">
                <a:latin typeface="Calibri" pitchFamily="34" charset="0"/>
                <a:cs typeface="Calibri" pitchFamily="34" charset="0"/>
              </a:rPr>
              <a:t>L’uso che l’uomo fa delle </a:t>
            </a:r>
            <a:r>
              <a:rPr lang="it-IT" sz="2000" b="1" dirty="0" smtClean="0">
                <a:latin typeface="Calibri" pitchFamily="34" charset="0"/>
                <a:cs typeface="Calibri" pitchFamily="34" charset="0"/>
              </a:rPr>
              <a:t>risorse</a:t>
            </a:r>
          </a:p>
          <a:p>
            <a:pPr marL="273050" indent="-273050">
              <a:lnSpc>
                <a:spcPts val="2800"/>
              </a:lnSpc>
              <a:buFont typeface="+mj-lt"/>
              <a:buAutoNum type="alphaLcParenR"/>
            </a:pPr>
            <a:r>
              <a:rPr lang="it-IT" sz="2000" dirty="0" smtClean="0">
                <a:latin typeface="Calibri" pitchFamily="34" charset="0"/>
                <a:cs typeface="Calibri" pitchFamily="34" charset="0"/>
              </a:rPr>
              <a:t>Controllo e conflitto per il controllo delle </a:t>
            </a:r>
            <a:r>
              <a:rPr lang="it-IT" sz="2000" b="1" dirty="0" smtClean="0">
                <a:latin typeface="Calibri" pitchFamily="34" charset="0"/>
                <a:cs typeface="Calibri" pitchFamily="34" charset="0"/>
              </a:rPr>
              <a:t>risorse</a:t>
            </a:r>
          </a:p>
          <a:p>
            <a:pPr marL="273050" indent="-273050">
              <a:lnSpc>
                <a:spcPts val="2800"/>
              </a:lnSpc>
              <a:buFont typeface="+mj-lt"/>
              <a:buAutoNum type="alphaLcParenR"/>
            </a:pPr>
            <a:r>
              <a:rPr lang="it-IT" sz="2000" dirty="0" smtClean="0">
                <a:latin typeface="Calibri" pitchFamily="34" charset="0"/>
                <a:cs typeface="Calibri" pitchFamily="34" charset="0"/>
              </a:rPr>
              <a:t>Modi per far fronte alle esigenze di una </a:t>
            </a:r>
            <a:r>
              <a:rPr lang="it-IT" sz="2000" b="1" dirty="0" smtClean="0">
                <a:latin typeface="Calibri" pitchFamily="34" charset="0"/>
                <a:cs typeface="Calibri" pitchFamily="34" charset="0"/>
              </a:rPr>
              <a:t>popolazione in crescita</a:t>
            </a:r>
          </a:p>
          <a:p>
            <a:pPr marL="273050" indent="-273050">
              <a:lnSpc>
                <a:spcPts val="2800"/>
              </a:lnSpc>
              <a:buFont typeface="+mj-lt"/>
              <a:buAutoNum type="alphaLcParenR"/>
            </a:pPr>
            <a:r>
              <a:rPr lang="it-IT" sz="2000" dirty="0" smtClean="0">
                <a:latin typeface="Calibri" pitchFamily="34" charset="0"/>
                <a:cs typeface="Calibri" pitchFamily="34" charset="0"/>
              </a:rPr>
              <a:t>Origini e natura del </a:t>
            </a:r>
            <a:r>
              <a:rPr lang="it-IT" sz="2000" b="1" dirty="0" smtClean="0">
                <a:latin typeface="Calibri" pitchFamily="34" charset="0"/>
                <a:cs typeface="Calibri" pitchFamily="34" charset="0"/>
              </a:rPr>
              <a:t>«sovrappiù» economico</a:t>
            </a:r>
          </a:p>
          <a:p>
            <a:pPr marL="273050" indent="-273050">
              <a:lnSpc>
                <a:spcPts val="2800"/>
              </a:lnSpc>
              <a:buFont typeface="+mj-lt"/>
              <a:buAutoNum type="alphaLcParenR"/>
            </a:pPr>
            <a:r>
              <a:rPr lang="it-IT" sz="2000" dirty="0" smtClean="0">
                <a:latin typeface="Calibri" pitchFamily="34" charset="0"/>
                <a:cs typeface="Calibri" pitchFamily="34" charset="0"/>
              </a:rPr>
              <a:t>Il problema dello </a:t>
            </a:r>
            <a:r>
              <a:rPr lang="it-IT" sz="2000" b="1" dirty="0" smtClean="0">
                <a:latin typeface="Calibri" pitchFamily="34" charset="0"/>
                <a:cs typeface="Calibri" pitchFamily="34" charset="0"/>
              </a:rPr>
              <a:t>sviluppo economico</a:t>
            </a:r>
          </a:p>
          <a:p>
            <a:pPr marL="273050" indent="-273050">
              <a:lnSpc>
                <a:spcPts val="2800"/>
              </a:lnSpc>
              <a:buFont typeface="+mj-lt"/>
              <a:buAutoNum type="alphaLcParenR"/>
            </a:pPr>
            <a:r>
              <a:rPr lang="it-IT" sz="2000" dirty="0" smtClean="0">
                <a:latin typeface="Calibri" pitchFamily="34" charset="0"/>
                <a:cs typeface="Calibri" pitchFamily="34" charset="0"/>
              </a:rPr>
              <a:t>Il modo in cui la </a:t>
            </a:r>
            <a:r>
              <a:rPr lang="it-IT" sz="2000" b="1" dirty="0" smtClean="0">
                <a:latin typeface="Calibri" pitchFamily="34" charset="0"/>
                <a:cs typeface="Calibri" pitchFamily="34" charset="0"/>
              </a:rPr>
              <a:t>crescita</a:t>
            </a:r>
            <a:r>
              <a:rPr lang="it-IT" sz="2000" dirty="0" smtClean="0">
                <a:latin typeface="Calibri" pitchFamily="34" charset="0"/>
                <a:cs typeface="Calibri" pitchFamily="34" charset="0"/>
              </a:rPr>
              <a:t> influenza i </a:t>
            </a:r>
            <a:r>
              <a:rPr lang="it-IT" sz="2000" b="1" dirty="0" smtClean="0">
                <a:latin typeface="Calibri" pitchFamily="34" charset="0"/>
                <a:cs typeface="Calibri" pitchFamily="34" charset="0"/>
              </a:rPr>
              <a:t>rapporti di classe </a:t>
            </a:r>
          </a:p>
          <a:p>
            <a:pPr marL="273050" indent="-273050">
              <a:lnSpc>
                <a:spcPts val="2800"/>
              </a:lnSpc>
              <a:buFont typeface="+mj-lt"/>
              <a:buAutoNum type="alphaLcParenR"/>
            </a:pPr>
            <a:r>
              <a:rPr lang="it-IT" sz="2000" dirty="0" smtClean="0">
                <a:latin typeface="Calibri" pitchFamily="34" charset="0"/>
                <a:cs typeface="Calibri" pitchFamily="34" charset="0"/>
              </a:rPr>
              <a:t>Il modo in </a:t>
            </a:r>
            <a:r>
              <a:rPr lang="it-IT" sz="2000" dirty="0">
                <a:latin typeface="Calibri" pitchFamily="34" charset="0"/>
                <a:cs typeface="Calibri" pitchFamily="34" charset="0"/>
              </a:rPr>
              <a:t>cui i </a:t>
            </a:r>
            <a:r>
              <a:rPr lang="it-IT" sz="2000" b="1" dirty="0">
                <a:latin typeface="Calibri" pitchFamily="34" charset="0"/>
                <a:cs typeface="Calibri" pitchFamily="34" charset="0"/>
              </a:rPr>
              <a:t>rapporti di classe </a:t>
            </a:r>
            <a:r>
              <a:rPr lang="it-IT" sz="2000" dirty="0">
                <a:latin typeface="Calibri" pitchFamily="34" charset="0"/>
                <a:cs typeface="Calibri" pitchFamily="34" charset="0"/>
              </a:rPr>
              <a:t>reagiscono </a:t>
            </a:r>
            <a:r>
              <a:rPr lang="it-IT" sz="2000" dirty="0" smtClean="0">
                <a:latin typeface="Calibri" pitchFamily="34" charset="0"/>
                <a:cs typeface="Calibri" pitchFamily="34" charset="0"/>
              </a:rPr>
              <a:t>alla </a:t>
            </a:r>
            <a:r>
              <a:rPr lang="it-IT" sz="2000" b="1" dirty="0" smtClean="0">
                <a:latin typeface="Calibri" pitchFamily="34" charset="0"/>
                <a:cs typeface="Calibri" pitchFamily="34" charset="0"/>
              </a:rPr>
              <a:t>crescita</a:t>
            </a:r>
          </a:p>
          <a:p>
            <a:pPr marL="273050" indent="-273050">
              <a:lnSpc>
                <a:spcPts val="2800"/>
              </a:lnSpc>
              <a:buFont typeface="+mj-lt"/>
              <a:buAutoNum type="alphaLcParenR"/>
            </a:pPr>
            <a:r>
              <a:rPr lang="it-IT" sz="2000" dirty="0" smtClean="0">
                <a:latin typeface="Calibri" pitchFamily="34" charset="0"/>
                <a:cs typeface="Calibri" pitchFamily="34" charset="0"/>
              </a:rPr>
              <a:t>Interdipendenza tra </a:t>
            </a:r>
            <a:r>
              <a:rPr lang="it-IT" sz="2000" b="1" dirty="0" smtClean="0">
                <a:latin typeface="Calibri" pitchFamily="34" charset="0"/>
                <a:cs typeface="Calibri" pitchFamily="34" charset="0"/>
              </a:rPr>
              <a:t>crescita</a:t>
            </a:r>
            <a:r>
              <a:rPr lang="it-IT" sz="2000" dirty="0" smtClean="0">
                <a:latin typeface="Calibri" pitchFamily="34" charset="0"/>
                <a:cs typeface="Calibri" pitchFamily="34" charset="0"/>
              </a:rPr>
              <a:t> e </a:t>
            </a:r>
            <a:r>
              <a:rPr lang="it-IT" sz="2000" b="1" dirty="0" smtClean="0">
                <a:latin typeface="Calibri" pitchFamily="34" charset="0"/>
                <a:cs typeface="Calibri" pitchFamily="34" charset="0"/>
              </a:rPr>
              <a:t>distribuzione</a:t>
            </a:r>
          </a:p>
          <a:p>
            <a:pPr marL="273050" indent="-273050">
              <a:lnSpc>
                <a:spcPts val="2800"/>
              </a:lnSpc>
              <a:buFont typeface="+mj-lt"/>
              <a:buAutoNum type="alphaLcParenR"/>
            </a:pPr>
            <a:r>
              <a:rPr lang="it-IT" sz="2000" b="1" dirty="0" smtClean="0">
                <a:latin typeface="Calibri" pitchFamily="34" charset="0"/>
                <a:cs typeface="Calibri" pitchFamily="34" charset="0"/>
              </a:rPr>
              <a:t>Limiti alla crescita</a:t>
            </a:r>
          </a:p>
          <a:p>
            <a:pPr marL="273050" indent="-273050">
              <a:lnSpc>
                <a:spcPts val="2800"/>
              </a:lnSpc>
              <a:buFont typeface="+mj-lt"/>
              <a:buAutoNum type="alphaLcParenR"/>
            </a:pPr>
            <a:r>
              <a:rPr lang="it-IT" sz="2000" dirty="0" smtClean="0">
                <a:latin typeface="Calibri" pitchFamily="34" charset="0"/>
                <a:cs typeface="Calibri" pitchFamily="34" charset="0"/>
              </a:rPr>
              <a:t>Misurazione del </a:t>
            </a:r>
            <a:r>
              <a:rPr lang="it-IT" sz="2000" b="1" dirty="0" smtClean="0">
                <a:latin typeface="Calibri" pitchFamily="34" charset="0"/>
                <a:cs typeface="Calibri" pitchFamily="34" charset="0"/>
              </a:rPr>
              <a:t>valore delle merci</a:t>
            </a:r>
          </a:p>
          <a:p>
            <a:pPr marL="273050" indent="-273050">
              <a:lnSpc>
                <a:spcPts val="2800"/>
              </a:lnSpc>
              <a:buFont typeface="+mj-lt"/>
              <a:buAutoNum type="alphaLcParenR"/>
            </a:pPr>
            <a:r>
              <a:rPr lang="it-IT" sz="2000" b="1" dirty="0" smtClean="0">
                <a:latin typeface="Calibri" pitchFamily="34" charset="0"/>
                <a:cs typeface="Calibri" pitchFamily="34" charset="0"/>
              </a:rPr>
              <a:t>Ottima imposta</a:t>
            </a:r>
            <a:endParaRPr lang="it-IT" sz="2000" b="1" dirty="0">
              <a:latin typeface="Calibri" pitchFamily="34" charset="0"/>
              <a:cs typeface="Calibri" pitchFamily="34" charset="0"/>
            </a:endParaRPr>
          </a:p>
        </p:txBody>
      </p:sp>
    </p:spTree>
    <p:extLst>
      <p:ext uri="{BB962C8B-B14F-4D97-AF65-F5344CB8AC3E}">
        <p14:creationId xmlns:p14="http://schemas.microsoft.com/office/powerpoint/2010/main" xmlns="" val="33468690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p:cTn id="7" dur="500" fill="hold"/>
                                        <p:tgtEl>
                                          <p:spTgt spid="6">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6">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6">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nodeType="clickEffect">
                                  <p:stCondLst>
                                    <p:cond delay="0"/>
                                  </p:stCondLst>
                                  <p:childTnLst>
                                    <p:set>
                                      <p:cBhvr>
                                        <p:cTn id="13" dur="1" fill="hold">
                                          <p:stCondLst>
                                            <p:cond delay="0"/>
                                          </p:stCondLst>
                                        </p:cTn>
                                        <p:tgtEl>
                                          <p:spTgt spid="6">
                                            <p:txEl>
                                              <p:pRg st="1" end="1"/>
                                            </p:txEl>
                                          </p:spTgt>
                                        </p:tgtEl>
                                        <p:attrNameLst>
                                          <p:attrName>style.visibility</p:attrName>
                                        </p:attrNameLst>
                                      </p:cBhvr>
                                      <p:to>
                                        <p:strVal val="visible"/>
                                      </p:to>
                                    </p:set>
                                    <p:anim calcmode="lin" valueType="num">
                                      <p:cBhvr>
                                        <p:cTn id="14"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6">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nodeType="clickEffect">
                                  <p:stCondLst>
                                    <p:cond delay="0"/>
                                  </p:stCondLst>
                                  <p:childTnLst>
                                    <p:set>
                                      <p:cBhvr>
                                        <p:cTn id="20" dur="1" fill="hold">
                                          <p:stCondLst>
                                            <p:cond delay="0"/>
                                          </p:stCondLst>
                                        </p:cTn>
                                        <p:tgtEl>
                                          <p:spTgt spid="6">
                                            <p:txEl>
                                              <p:pRg st="2" end="2"/>
                                            </p:txEl>
                                          </p:spTgt>
                                        </p:tgtEl>
                                        <p:attrNameLst>
                                          <p:attrName>style.visibility</p:attrName>
                                        </p:attrNameLst>
                                      </p:cBhvr>
                                      <p:to>
                                        <p:strVal val="visible"/>
                                      </p:to>
                                    </p:set>
                                    <p:anim calcmode="lin" valueType="num">
                                      <p:cBhvr>
                                        <p:cTn id="21" dur="5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6">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nodeType="clickEffect">
                                  <p:stCondLst>
                                    <p:cond delay="0"/>
                                  </p:stCondLst>
                                  <p:childTnLst>
                                    <p:set>
                                      <p:cBhvr>
                                        <p:cTn id="27" dur="1" fill="hold">
                                          <p:stCondLst>
                                            <p:cond delay="0"/>
                                          </p:stCondLst>
                                        </p:cTn>
                                        <p:tgtEl>
                                          <p:spTgt spid="6">
                                            <p:txEl>
                                              <p:pRg st="3" end="3"/>
                                            </p:txEl>
                                          </p:spTgt>
                                        </p:tgtEl>
                                        <p:attrNameLst>
                                          <p:attrName>style.visibility</p:attrName>
                                        </p:attrNameLst>
                                      </p:cBhvr>
                                      <p:to>
                                        <p:strVal val="visible"/>
                                      </p:to>
                                    </p:set>
                                    <p:anim calcmode="lin" valueType="num">
                                      <p:cBhvr>
                                        <p:cTn id="28" dur="500" fill="hold"/>
                                        <p:tgtEl>
                                          <p:spTgt spid="6">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6">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nodeType="clickEffect">
                                  <p:stCondLst>
                                    <p:cond delay="0"/>
                                  </p:stCondLst>
                                  <p:childTnLst>
                                    <p:set>
                                      <p:cBhvr>
                                        <p:cTn id="34" dur="1" fill="hold">
                                          <p:stCondLst>
                                            <p:cond delay="0"/>
                                          </p:stCondLst>
                                        </p:cTn>
                                        <p:tgtEl>
                                          <p:spTgt spid="6">
                                            <p:txEl>
                                              <p:pRg st="4" end="4"/>
                                            </p:txEl>
                                          </p:spTgt>
                                        </p:tgtEl>
                                        <p:attrNameLst>
                                          <p:attrName>style.visibility</p:attrName>
                                        </p:attrNameLst>
                                      </p:cBhvr>
                                      <p:to>
                                        <p:strVal val="visible"/>
                                      </p:to>
                                    </p:set>
                                    <p:anim calcmode="lin" valueType="num">
                                      <p:cBhvr>
                                        <p:cTn id="35" dur="500" fill="hold"/>
                                        <p:tgtEl>
                                          <p:spTgt spid="6">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6">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nodeType="clickEffect">
                                  <p:stCondLst>
                                    <p:cond delay="0"/>
                                  </p:stCondLst>
                                  <p:childTnLst>
                                    <p:set>
                                      <p:cBhvr>
                                        <p:cTn id="41" dur="1" fill="hold">
                                          <p:stCondLst>
                                            <p:cond delay="0"/>
                                          </p:stCondLst>
                                        </p:cTn>
                                        <p:tgtEl>
                                          <p:spTgt spid="6">
                                            <p:txEl>
                                              <p:pRg st="5" end="5"/>
                                            </p:txEl>
                                          </p:spTgt>
                                        </p:tgtEl>
                                        <p:attrNameLst>
                                          <p:attrName>style.visibility</p:attrName>
                                        </p:attrNameLst>
                                      </p:cBhvr>
                                      <p:to>
                                        <p:strVal val="visible"/>
                                      </p:to>
                                    </p:set>
                                    <p:anim calcmode="lin" valueType="num">
                                      <p:cBhvr>
                                        <p:cTn id="42" dur="500" fill="hold"/>
                                        <p:tgtEl>
                                          <p:spTgt spid="6">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6">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6">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nodeType="clickEffect">
                                  <p:stCondLst>
                                    <p:cond delay="0"/>
                                  </p:stCondLst>
                                  <p:childTnLst>
                                    <p:set>
                                      <p:cBhvr>
                                        <p:cTn id="48" dur="1" fill="hold">
                                          <p:stCondLst>
                                            <p:cond delay="0"/>
                                          </p:stCondLst>
                                        </p:cTn>
                                        <p:tgtEl>
                                          <p:spTgt spid="6">
                                            <p:txEl>
                                              <p:pRg st="6" end="6"/>
                                            </p:txEl>
                                          </p:spTgt>
                                        </p:tgtEl>
                                        <p:attrNameLst>
                                          <p:attrName>style.visibility</p:attrName>
                                        </p:attrNameLst>
                                      </p:cBhvr>
                                      <p:to>
                                        <p:strVal val="visible"/>
                                      </p:to>
                                    </p:set>
                                    <p:anim calcmode="lin" valueType="num">
                                      <p:cBhvr>
                                        <p:cTn id="49" dur="500" fill="hold"/>
                                        <p:tgtEl>
                                          <p:spTgt spid="6">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6">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6">
                                            <p:txEl>
                                              <p:pRg st="6" end="6"/>
                                            </p:txEl>
                                          </p:spTgt>
                                        </p:tgtEl>
                                      </p:cBhvr>
                                    </p:animEffect>
                                  </p:childTnLst>
                                </p:cTn>
                              </p:par>
                            </p:childTnLst>
                          </p:cTn>
                        </p:par>
                      </p:childTnLst>
                    </p:cTn>
                  </p:par>
                  <p:par>
                    <p:cTn id="52" fill="hold">
                      <p:stCondLst>
                        <p:cond delay="indefinite"/>
                      </p:stCondLst>
                      <p:childTnLst>
                        <p:par>
                          <p:cTn id="53" fill="hold">
                            <p:stCondLst>
                              <p:cond delay="0"/>
                            </p:stCondLst>
                            <p:childTnLst>
                              <p:par>
                                <p:cTn id="54" presetID="53" presetClass="entr" presetSubtype="16" fill="hold" nodeType="clickEffect">
                                  <p:stCondLst>
                                    <p:cond delay="0"/>
                                  </p:stCondLst>
                                  <p:childTnLst>
                                    <p:set>
                                      <p:cBhvr>
                                        <p:cTn id="55" dur="1" fill="hold">
                                          <p:stCondLst>
                                            <p:cond delay="0"/>
                                          </p:stCondLst>
                                        </p:cTn>
                                        <p:tgtEl>
                                          <p:spTgt spid="6">
                                            <p:txEl>
                                              <p:pRg st="7" end="7"/>
                                            </p:txEl>
                                          </p:spTgt>
                                        </p:tgtEl>
                                        <p:attrNameLst>
                                          <p:attrName>style.visibility</p:attrName>
                                        </p:attrNameLst>
                                      </p:cBhvr>
                                      <p:to>
                                        <p:strVal val="visible"/>
                                      </p:to>
                                    </p:set>
                                    <p:anim calcmode="lin" valueType="num">
                                      <p:cBhvr>
                                        <p:cTn id="56" dur="500" fill="hold"/>
                                        <p:tgtEl>
                                          <p:spTgt spid="6">
                                            <p:txEl>
                                              <p:pRg st="7" end="7"/>
                                            </p:txEl>
                                          </p:spTgt>
                                        </p:tgtEl>
                                        <p:attrNameLst>
                                          <p:attrName>ppt_w</p:attrName>
                                        </p:attrNameLst>
                                      </p:cBhvr>
                                      <p:tavLst>
                                        <p:tav tm="0">
                                          <p:val>
                                            <p:fltVal val="0"/>
                                          </p:val>
                                        </p:tav>
                                        <p:tav tm="100000">
                                          <p:val>
                                            <p:strVal val="#ppt_w"/>
                                          </p:val>
                                        </p:tav>
                                      </p:tavLst>
                                    </p:anim>
                                    <p:anim calcmode="lin" valueType="num">
                                      <p:cBhvr>
                                        <p:cTn id="57" dur="500" fill="hold"/>
                                        <p:tgtEl>
                                          <p:spTgt spid="6">
                                            <p:txEl>
                                              <p:pRg st="7" end="7"/>
                                            </p:txEl>
                                          </p:spTgt>
                                        </p:tgtEl>
                                        <p:attrNameLst>
                                          <p:attrName>ppt_h</p:attrName>
                                        </p:attrNameLst>
                                      </p:cBhvr>
                                      <p:tavLst>
                                        <p:tav tm="0">
                                          <p:val>
                                            <p:fltVal val="0"/>
                                          </p:val>
                                        </p:tav>
                                        <p:tav tm="100000">
                                          <p:val>
                                            <p:strVal val="#ppt_h"/>
                                          </p:val>
                                        </p:tav>
                                      </p:tavLst>
                                    </p:anim>
                                    <p:animEffect transition="in" filter="fade">
                                      <p:cBhvr>
                                        <p:cTn id="58" dur="500"/>
                                        <p:tgtEl>
                                          <p:spTgt spid="6">
                                            <p:txEl>
                                              <p:pRg st="7" end="7"/>
                                            </p:txEl>
                                          </p:spTgt>
                                        </p:tgtEl>
                                      </p:cBhvr>
                                    </p:animEffect>
                                  </p:childTnLst>
                                </p:cTn>
                              </p:par>
                            </p:childTnLst>
                          </p:cTn>
                        </p:par>
                      </p:childTnLst>
                    </p:cTn>
                  </p:par>
                  <p:par>
                    <p:cTn id="59" fill="hold">
                      <p:stCondLst>
                        <p:cond delay="indefinite"/>
                      </p:stCondLst>
                      <p:childTnLst>
                        <p:par>
                          <p:cTn id="60" fill="hold">
                            <p:stCondLst>
                              <p:cond delay="0"/>
                            </p:stCondLst>
                            <p:childTnLst>
                              <p:par>
                                <p:cTn id="61" presetID="53" presetClass="entr" presetSubtype="16" fill="hold" nodeType="clickEffect">
                                  <p:stCondLst>
                                    <p:cond delay="0"/>
                                  </p:stCondLst>
                                  <p:childTnLst>
                                    <p:set>
                                      <p:cBhvr>
                                        <p:cTn id="62" dur="1" fill="hold">
                                          <p:stCondLst>
                                            <p:cond delay="0"/>
                                          </p:stCondLst>
                                        </p:cTn>
                                        <p:tgtEl>
                                          <p:spTgt spid="6">
                                            <p:txEl>
                                              <p:pRg st="8" end="8"/>
                                            </p:txEl>
                                          </p:spTgt>
                                        </p:tgtEl>
                                        <p:attrNameLst>
                                          <p:attrName>style.visibility</p:attrName>
                                        </p:attrNameLst>
                                      </p:cBhvr>
                                      <p:to>
                                        <p:strVal val="visible"/>
                                      </p:to>
                                    </p:set>
                                    <p:anim calcmode="lin" valueType="num">
                                      <p:cBhvr>
                                        <p:cTn id="63" dur="500" fill="hold"/>
                                        <p:tgtEl>
                                          <p:spTgt spid="6">
                                            <p:txEl>
                                              <p:pRg st="8" end="8"/>
                                            </p:txEl>
                                          </p:spTgt>
                                        </p:tgtEl>
                                        <p:attrNameLst>
                                          <p:attrName>ppt_w</p:attrName>
                                        </p:attrNameLst>
                                      </p:cBhvr>
                                      <p:tavLst>
                                        <p:tav tm="0">
                                          <p:val>
                                            <p:fltVal val="0"/>
                                          </p:val>
                                        </p:tav>
                                        <p:tav tm="100000">
                                          <p:val>
                                            <p:strVal val="#ppt_w"/>
                                          </p:val>
                                        </p:tav>
                                      </p:tavLst>
                                    </p:anim>
                                    <p:anim calcmode="lin" valueType="num">
                                      <p:cBhvr>
                                        <p:cTn id="64" dur="500" fill="hold"/>
                                        <p:tgtEl>
                                          <p:spTgt spid="6">
                                            <p:txEl>
                                              <p:pRg st="8" end="8"/>
                                            </p:txEl>
                                          </p:spTgt>
                                        </p:tgtEl>
                                        <p:attrNameLst>
                                          <p:attrName>ppt_h</p:attrName>
                                        </p:attrNameLst>
                                      </p:cBhvr>
                                      <p:tavLst>
                                        <p:tav tm="0">
                                          <p:val>
                                            <p:fltVal val="0"/>
                                          </p:val>
                                        </p:tav>
                                        <p:tav tm="100000">
                                          <p:val>
                                            <p:strVal val="#ppt_h"/>
                                          </p:val>
                                        </p:tav>
                                      </p:tavLst>
                                    </p:anim>
                                    <p:animEffect transition="in" filter="fade">
                                      <p:cBhvr>
                                        <p:cTn id="65" dur="500"/>
                                        <p:tgtEl>
                                          <p:spTgt spid="6">
                                            <p:txEl>
                                              <p:pRg st="8" end="8"/>
                                            </p:txEl>
                                          </p:spTgt>
                                        </p:tgtEl>
                                      </p:cBhvr>
                                    </p:animEffect>
                                  </p:childTnLst>
                                </p:cTn>
                              </p:par>
                            </p:childTnLst>
                          </p:cTn>
                        </p:par>
                      </p:childTnLst>
                    </p:cTn>
                  </p:par>
                  <p:par>
                    <p:cTn id="66" fill="hold">
                      <p:stCondLst>
                        <p:cond delay="indefinite"/>
                      </p:stCondLst>
                      <p:childTnLst>
                        <p:par>
                          <p:cTn id="67" fill="hold">
                            <p:stCondLst>
                              <p:cond delay="0"/>
                            </p:stCondLst>
                            <p:childTnLst>
                              <p:par>
                                <p:cTn id="68" presetID="53" presetClass="entr" presetSubtype="16" fill="hold" nodeType="clickEffect">
                                  <p:stCondLst>
                                    <p:cond delay="0"/>
                                  </p:stCondLst>
                                  <p:childTnLst>
                                    <p:set>
                                      <p:cBhvr>
                                        <p:cTn id="69" dur="1" fill="hold">
                                          <p:stCondLst>
                                            <p:cond delay="0"/>
                                          </p:stCondLst>
                                        </p:cTn>
                                        <p:tgtEl>
                                          <p:spTgt spid="6">
                                            <p:txEl>
                                              <p:pRg st="9" end="9"/>
                                            </p:txEl>
                                          </p:spTgt>
                                        </p:tgtEl>
                                        <p:attrNameLst>
                                          <p:attrName>style.visibility</p:attrName>
                                        </p:attrNameLst>
                                      </p:cBhvr>
                                      <p:to>
                                        <p:strVal val="visible"/>
                                      </p:to>
                                    </p:set>
                                    <p:anim calcmode="lin" valueType="num">
                                      <p:cBhvr>
                                        <p:cTn id="70" dur="500" fill="hold"/>
                                        <p:tgtEl>
                                          <p:spTgt spid="6">
                                            <p:txEl>
                                              <p:pRg st="9" end="9"/>
                                            </p:txEl>
                                          </p:spTgt>
                                        </p:tgtEl>
                                        <p:attrNameLst>
                                          <p:attrName>ppt_w</p:attrName>
                                        </p:attrNameLst>
                                      </p:cBhvr>
                                      <p:tavLst>
                                        <p:tav tm="0">
                                          <p:val>
                                            <p:fltVal val="0"/>
                                          </p:val>
                                        </p:tav>
                                        <p:tav tm="100000">
                                          <p:val>
                                            <p:strVal val="#ppt_w"/>
                                          </p:val>
                                        </p:tav>
                                      </p:tavLst>
                                    </p:anim>
                                    <p:anim calcmode="lin" valueType="num">
                                      <p:cBhvr>
                                        <p:cTn id="71" dur="500" fill="hold"/>
                                        <p:tgtEl>
                                          <p:spTgt spid="6">
                                            <p:txEl>
                                              <p:pRg st="9" end="9"/>
                                            </p:txEl>
                                          </p:spTgt>
                                        </p:tgtEl>
                                        <p:attrNameLst>
                                          <p:attrName>ppt_h</p:attrName>
                                        </p:attrNameLst>
                                      </p:cBhvr>
                                      <p:tavLst>
                                        <p:tav tm="0">
                                          <p:val>
                                            <p:fltVal val="0"/>
                                          </p:val>
                                        </p:tav>
                                        <p:tav tm="100000">
                                          <p:val>
                                            <p:strVal val="#ppt_h"/>
                                          </p:val>
                                        </p:tav>
                                      </p:tavLst>
                                    </p:anim>
                                    <p:animEffect transition="in" filter="fade">
                                      <p:cBhvr>
                                        <p:cTn id="72" dur="500"/>
                                        <p:tgtEl>
                                          <p:spTgt spid="6">
                                            <p:txEl>
                                              <p:pRg st="9" end="9"/>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53" presetClass="entr" presetSubtype="16" fill="hold" nodeType="clickEffect">
                                  <p:stCondLst>
                                    <p:cond delay="0"/>
                                  </p:stCondLst>
                                  <p:childTnLst>
                                    <p:set>
                                      <p:cBhvr>
                                        <p:cTn id="76" dur="1" fill="hold">
                                          <p:stCondLst>
                                            <p:cond delay="0"/>
                                          </p:stCondLst>
                                        </p:cTn>
                                        <p:tgtEl>
                                          <p:spTgt spid="6">
                                            <p:txEl>
                                              <p:pRg st="10" end="10"/>
                                            </p:txEl>
                                          </p:spTgt>
                                        </p:tgtEl>
                                        <p:attrNameLst>
                                          <p:attrName>style.visibility</p:attrName>
                                        </p:attrNameLst>
                                      </p:cBhvr>
                                      <p:to>
                                        <p:strVal val="visible"/>
                                      </p:to>
                                    </p:set>
                                    <p:anim calcmode="lin" valueType="num">
                                      <p:cBhvr>
                                        <p:cTn id="77" dur="500" fill="hold"/>
                                        <p:tgtEl>
                                          <p:spTgt spid="6">
                                            <p:txEl>
                                              <p:pRg st="10" end="10"/>
                                            </p:txEl>
                                          </p:spTgt>
                                        </p:tgtEl>
                                        <p:attrNameLst>
                                          <p:attrName>ppt_w</p:attrName>
                                        </p:attrNameLst>
                                      </p:cBhvr>
                                      <p:tavLst>
                                        <p:tav tm="0">
                                          <p:val>
                                            <p:fltVal val="0"/>
                                          </p:val>
                                        </p:tav>
                                        <p:tav tm="100000">
                                          <p:val>
                                            <p:strVal val="#ppt_w"/>
                                          </p:val>
                                        </p:tav>
                                      </p:tavLst>
                                    </p:anim>
                                    <p:anim calcmode="lin" valueType="num">
                                      <p:cBhvr>
                                        <p:cTn id="78" dur="500" fill="hold"/>
                                        <p:tgtEl>
                                          <p:spTgt spid="6">
                                            <p:txEl>
                                              <p:pRg st="10" end="10"/>
                                            </p:txEl>
                                          </p:spTgt>
                                        </p:tgtEl>
                                        <p:attrNameLst>
                                          <p:attrName>ppt_h</p:attrName>
                                        </p:attrNameLst>
                                      </p:cBhvr>
                                      <p:tavLst>
                                        <p:tav tm="0">
                                          <p:val>
                                            <p:fltVal val="0"/>
                                          </p:val>
                                        </p:tav>
                                        <p:tav tm="100000">
                                          <p:val>
                                            <p:strVal val="#ppt_h"/>
                                          </p:val>
                                        </p:tav>
                                      </p:tavLst>
                                    </p:anim>
                                    <p:animEffect transition="in" filter="fade">
                                      <p:cBhvr>
                                        <p:cTn id="79"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Bordi scuri">
  <a:themeElements>
    <a:clrScheme name="Bordi scuri 2">
      <a:dk1>
        <a:srgbClr val="003366"/>
      </a:dk1>
      <a:lt1>
        <a:srgbClr val="FFFFFF"/>
      </a:lt1>
      <a:dk2>
        <a:srgbClr val="003366"/>
      </a:dk2>
      <a:lt2>
        <a:srgbClr val="E3E2C7"/>
      </a:lt2>
      <a:accent1>
        <a:srgbClr val="CCCC99"/>
      </a:accent1>
      <a:accent2>
        <a:srgbClr val="003366"/>
      </a:accent2>
      <a:accent3>
        <a:srgbClr val="FFFFFF"/>
      </a:accent3>
      <a:accent4>
        <a:srgbClr val="002A56"/>
      </a:accent4>
      <a:accent5>
        <a:srgbClr val="E2E2CA"/>
      </a:accent5>
      <a:accent6>
        <a:srgbClr val="002D5C"/>
      </a:accent6>
      <a:hlink>
        <a:srgbClr val="003366"/>
      </a:hlink>
      <a:folHlink>
        <a:srgbClr val="800000"/>
      </a:folHlink>
    </a:clrScheme>
    <a:fontScheme name="Bordi scuri">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xmlns="">
              <a:effectLst>
                <a:outerShdw dist="35921" dir="2700000" algn="ctr" rotWithShape="0">
                  <a:schemeClr val="bg2"/>
                </a:outerShdw>
              </a:effectLst>
            </a14:hiddenEffects>
          </a:ext>
        </a:extLst>
      </a:spPr>
      <a:bodyPr vert="horz" wrap="non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Bordi scuri 1">
        <a:dk1>
          <a:srgbClr val="008080"/>
        </a:dk1>
        <a:lt1>
          <a:srgbClr val="FFFFCC"/>
        </a:lt1>
        <a:dk2>
          <a:srgbClr val="009999"/>
        </a:dk2>
        <a:lt2>
          <a:srgbClr val="FFFF99"/>
        </a:lt2>
        <a:accent1>
          <a:srgbClr val="336699"/>
        </a:accent1>
        <a:accent2>
          <a:srgbClr val="FFFF99"/>
        </a:accent2>
        <a:accent3>
          <a:srgbClr val="AACACA"/>
        </a:accent3>
        <a:accent4>
          <a:srgbClr val="DADAAE"/>
        </a:accent4>
        <a:accent5>
          <a:srgbClr val="ADB8CA"/>
        </a:accent5>
        <a:accent6>
          <a:srgbClr val="E7E78A"/>
        </a:accent6>
        <a:hlink>
          <a:srgbClr val="FFFFCC"/>
        </a:hlink>
        <a:folHlink>
          <a:srgbClr val="DDDDDD"/>
        </a:folHlink>
      </a:clrScheme>
      <a:clrMap bg1="dk2" tx1="lt1" bg2="dk1" tx2="lt2" accent1="accent1" accent2="accent2" accent3="accent3" accent4="accent4" accent5="accent5" accent6="accent6" hlink="hlink" folHlink="folHlink"/>
    </a:extraClrScheme>
    <a:extraClrScheme>
      <a:clrScheme name="Bordi scuri 2">
        <a:dk1>
          <a:srgbClr val="003366"/>
        </a:dk1>
        <a:lt1>
          <a:srgbClr val="FFFFFF"/>
        </a:lt1>
        <a:dk2>
          <a:srgbClr val="003366"/>
        </a:dk2>
        <a:lt2>
          <a:srgbClr val="E3E2C7"/>
        </a:lt2>
        <a:accent1>
          <a:srgbClr val="CCCC99"/>
        </a:accent1>
        <a:accent2>
          <a:srgbClr val="003366"/>
        </a:accent2>
        <a:accent3>
          <a:srgbClr val="FFFFFF"/>
        </a:accent3>
        <a:accent4>
          <a:srgbClr val="002A56"/>
        </a:accent4>
        <a:accent5>
          <a:srgbClr val="E2E2CA"/>
        </a:accent5>
        <a:accent6>
          <a:srgbClr val="002D5C"/>
        </a:accent6>
        <a:hlink>
          <a:srgbClr val="003366"/>
        </a:hlink>
        <a:folHlink>
          <a:srgbClr val="800000"/>
        </a:folHlink>
      </a:clrScheme>
      <a:clrMap bg1="lt1" tx1="dk1" bg2="lt2" tx2="dk2" accent1="accent1" accent2="accent2" accent3="accent3" accent4="accent4" accent5="accent5" accent6="accent6" hlink="hlink" folHlink="folHlink"/>
    </a:extraClrScheme>
    <a:extraClrScheme>
      <a:clrScheme name="Bordi scuri 3">
        <a:dk1>
          <a:srgbClr val="000000"/>
        </a:dk1>
        <a:lt1>
          <a:srgbClr val="FFFFFF"/>
        </a:lt1>
        <a:dk2>
          <a:srgbClr val="000000"/>
        </a:dk2>
        <a:lt2>
          <a:srgbClr val="DDDDDD"/>
        </a:lt2>
        <a:accent1>
          <a:srgbClr val="DDDDDD"/>
        </a:accent1>
        <a:accent2>
          <a:srgbClr val="333333"/>
        </a:accent2>
        <a:accent3>
          <a:srgbClr val="FFFFFF"/>
        </a:accent3>
        <a:accent4>
          <a:srgbClr val="000000"/>
        </a:accent4>
        <a:accent5>
          <a:srgbClr val="EBEBEB"/>
        </a:accent5>
        <a:accent6>
          <a:srgbClr val="2D2D2D"/>
        </a:accent6>
        <a:hlink>
          <a:srgbClr val="808080"/>
        </a:hlink>
        <a:folHlink>
          <a:srgbClr val="808080"/>
        </a:folHlink>
      </a:clrScheme>
      <a:clrMap bg1="lt1" tx1="dk1" bg2="lt2" tx2="dk2" accent1="accent1" accent2="accent2" accent3="accent3" accent4="accent4" accent5="accent5" accent6="accent6" hlink="hlink" folHlink="folHlink"/>
    </a:extraClrScheme>
    <a:extraClrScheme>
      <a:clrScheme name="Bordi scuri 4">
        <a:dk1>
          <a:srgbClr val="5F5F5F"/>
        </a:dk1>
        <a:lt1>
          <a:srgbClr val="FFFFFF"/>
        </a:lt1>
        <a:dk2>
          <a:srgbClr val="003366"/>
        </a:dk2>
        <a:lt2>
          <a:srgbClr val="FFFFFF"/>
        </a:lt2>
        <a:accent1>
          <a:srgbClr val="7E003F"/>
        </a:accent1>
        <a:accent2>
          <a:srgbClr val="DDDDDD"/>
        </a:accent2>
        <a:accent3>
          <a:srgbClr val="AAADB8"/>
        </a:accent3>
        <a:accent4>
          <a:srgbClr val="DADADA"/>
        </a:accent4>
        <a:accent5>
          <a:srgbClr val="C0AAAF"/>
        </a:accent5>
        <a:accent6>
          <a:srgbClr val="C8C8C8"/>
        </a:accent6>
        <a:hlink>
          <a:srgbClr val="969696"/>
        </a:hlink>
        <a:folHlink>
          <a:srgbClr val="DDDDDD"/>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i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C:\Programmi\Microsoft Office\Templates\Presentation Designs\Bordi scuri.pot</Template>
  <TotalTime>1896</TotalTime>
  <Words>2551</Words>
  <Application>Microsoft Office PowerPoint</Application>
  <PresentationFormat>Presentazione su schermo (4:3)</PresentationFormat>
  <Paragraphs>144</Paragraphs>
  <Slides>26</Slides>
  <Notes>0</Notes>
  <HiddenSlides>0</HiddenSlides>
  <MMClips>0</MMClips>
  <ScaleCrop>false</ScaleCrop>
  <HeadingPairs>
    <vt:vector size="4" baseType="variant">
      <vt:variant>
        <vt:lpstr>Tema</vt:lpstr>
      </vt:variant>
      <vt:variant>
        <vt:i4>1</vt:i4>
      </vt:variant>
      <vt:variant>
        <vt:lpstr>Titoli diapositive</vt:lpstr>
      </vt:variant>
      <vt:variant>
        <vt:i4>26</vt:i4>
      </vt:variant>
    </vt:vector>
  </HeadingPairs>
  <TitlesOfParts>
    <vt:vector size="27" baseType="lpstr">
      <vt:lpstr>Bordi scuri</vt:lpstr>
      <vt:lpstr>Definizioni di ECONOMIA POLITICA CLASSICA:</vt:lpstr>
      <vt:lpstr>Definizioni di ECONOMIA POLITICA CLASSICA:</vt:lpstr>
      <vt:lpstr>DEFINIZIONE DI D.P. O’BRIEN </vt:lpstr>
      <vt:lpstr>DEFINIZIONE DI J.A. SCHUMPETER </vt:lpstr>
      <vt:lpstr>DEFINIZIONE DI J.M. KEYNES </vt:lpstr>
      <vt:lpstr>LA LEGGE DI JEAN-BAPTISTE SAY ("LEGGE DEGLI SBOCCHI")</vt:lpstr>
      <vt:lpstr>LA LEGGE DI JEAN-BAPTISTE SAY ("LEGGE DEGLI SBOCCHI")</vt:lpstr>
      <vt:lpstr>LA LEGGE DI JEAN-BAPTISTE SAY ("LEGGE DEGLI SBOCCHI")</vt:lpstr>
      <vt:lpstr>LA LEGGE DI JEAN-BAPTISTE SAY ("LEGGE DEGLI SBOCCHI")</vt:lpstr>
      <vt:lpstr>LA LEGGE DI JEAN-BAPTISTE SAY ("LEGGE DEGLI SBOCCHI")</vt:lpstr>
      <vt:lpstr>LA LEGGE DI JEAN-BAPTISTE SAY ("LEGGE DEGLI SBOCCHI")</vt:lpstr>
      <vt:lpstr>LA LEGGE DI JEAN-BAPTISTE SAY ("LEGGE DEGLI SBOCCHI")</vt:lpstr>
      <vt:lpstr>DEFINIZIONE DI K. MARX</vt:lpstr>
      <vt:lpstr>DEFINIZIONE DI K. MARX</vt:lpstr>
      <vt:lpstr>DEFINIZIONE DI WILLIAM J. BARBER </vt:lpstr>
      <vt:lpstr>DEFINIZIONE DI WILLIAM J. BARBER </vt:lpstr>
      <vt:lpstr>LA QUESTIONE DEL «SOVRAPPIÙ» </vt:lpstr>
      <vt:lpstr>LA QUESTIONE DEL «SOVRAPPIÙ» </vt:lpstr>
      <vt:lpstr>LA QUESTIONE DEL «SOVRAPPIÙ» </vt:lpstr>
      <vt:lpstr>LA QUESTIONE DEL «SOVRAPPIÙ» </vt:lpstr>
      <vt:lpstr>LA QUESTIONE DEL «SOVRAPPIÙ» </vt:lpstr>
      <vt:lpstr>LA QUESTIONE DEL «SOVRAPPIÙ» </vt:lpstr>
      <vt:lpstr>LA QUESTIONE DEL «SOVRAPPIÙ» </vt:lpstr>
      <vt:lpstr>LA QUESTIONE DEL «SOVRAPPIÙ» </vt:lpstr>
      <vt:lpstr>LA QUESTIONE DEL «SOVRAPPIÙ» </vt:lpstr>
      <vt:lpstr>LE QUESTIONI CLASSICHE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TRASLAZIONE DELL’IMPOSTA</dc:title>
  <dc:creator>sfsdfsf</dc:creator>
  <cp:lastModifiedBy>Utente</cp:lastModifiedBy>
  <cp:revision>298</cp:revision>
  <cp:lastPrinted>1601-01-01T00:00:00Z</cp:lastPrinted>
  <dcterms:created xsi:type="dcterms:W3CDTF">2004-03-02T07:45:34Z</dcterms:created>
  <dcterms:modified xsi:type="dcterms:W3CDTF">2014-03-11T17:32:22Z</dcterms:modified>
</cp:coreProperties>
</file>