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doc" ContentType="application/msword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1258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E664C-2633-45D8-987B-3E83CC1EDFA8}" type="datetimeFigureOut">
              <a:rPr lang="it-IT" smtClean="0"/>
              <a:t>07/03/2014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92A19-735F-4034-B3F6-3F616EFFBFE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E664C-2633-45D8-987B-3E83CC1EDFA8}" type="datetimeFigureOut">
              <a:rPr lang="it-IT" smtClean="0"/>
              <a:t>07/03/2014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92A19-735F-4034-B3F6-3F616EFFBFE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E664C-2633-45D8-987B-3E83CC1EDFA8}" type="datetimeFigureOut">
              <a:rPr lang="it-IT" smtClean="0"/>
              <a:t>07/03/2014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92A19-735F-4034-B3F6-3F616EFFBFE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E664C-2633-45D8-987B-3E83CC1EDFA8}" type="datetimeFigureOut">
              <a:rPr lang="it-IT" smtClean="0"/>
              <a:t>07/03/2014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92A19-735F-4034-B3F6-3F616EFFBFE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E664C-2633-45D8-987B-3E83CC1EDFA8}" type="datetimeFigureOut">
              <a:rPr lang="it-IT" smtClean="0"/>
              <a:t>07/03/2014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92A19-735F-4034-B3F6-3F616EFFBFE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E664C-2633-45D8-987B-3E83CC1EDFA8}" type="datetimeFigureOut">
              <a:rPr lang="it-IT" smtClean="0"/>
              <a:t>07/03/2014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92A19-735F-4034-B3F6-3F616EFFBFE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E664C-2633-45D8-987B-3E83CC1EDFA8}" type="datetimeFigureOut">
              <a:rPr lang="it-IT" smtClean="0"/>
              <a:t>07/03/2014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92A19-735F-4034-B3F6-3F616EFFBFE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E664C-2633-45D8-987B-3E83CC1EDFA8}" type="datetimeFigureOut">
              <a:rPr lang="it-IT" smtClean="0"/>
              <a:t>07/03/2014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92A19-735F-4034-B3F6-3F616EFFBFE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E664C-2633-45D8-987B-3E83CC1EDFA8}" type="datetimeFigureOut">
              <a:rPr lang="it-IT" smtClean="0"/>
              <a:t>07/03/2014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92A19-735F-4034-B3F6-3F616EFFBFE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E664C-2633-45D8-987B-3E83CC1EDFA8}" type="datetimeFigureOut">
              <a:rPr lang="it-IT" smtClean="0"/>
              <a:t>07/03/2014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92A19-735F-4034-B3F6-3F616EFFBFE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E664C-2633-45D8-987B-3E83CC1EDFA8}" type="datetimeFigureOut">
              <a:rPr lang="it-IT" smtClean="0"/>
              <a:t>07/03/2014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92A19-735F-4034-B3F6-3F616EFFBFE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2E664C-2633-45D8-987B-3E83CC1EDFA8}" type="datetimeFigureOut">
              <a:rPr lang="it-IT" smtClean="0"/>
              <a:t>07/03/2014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392A19-735F-4034-B3F6-3F616EFFBFEC}" type="slidenum">
              <a:rPr lang="it-IT" smtClean="0"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wmf"/><Relationship Id="rId4" Type="http://schemas.openxmlformats.org/officeDocument/2006/relationships/oleObject" Target="../embeddings/Microsoft_Word_97_-_2003_Document1.doc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2.emf"/><Relationship Id="rId4" Type="http://schemas.openxmlformats.org/officeDocument/2006/relationships/oleObject" Target="../embeddings/Microsoft_Word_97_-_2003_Document2.doc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3.wmf"/><Relationship Id="rId4" Type="http://schemas.openxmlformats.org/officeDocument/2006/relationships/oleObject" Target="../embeddings/Microsoft_Word_97_-_2003_Document3.doc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4.wmf"/><Relationship Id="rId4" Type="http://schemas.openxmlformats.org/officeDocument/2006/relationships/oleObject" Target="../embeddings/Microsoft_Word_97_-_2003_Document4.doc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5.emf"/><Relationship Id="rId4" Type="http://schemas.openxmlformats.org/officeDocument/2006/relationships/oleObject" Target="../embeddings/Microsoft_Word_97_-_2003_Document5.doc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6.wmf"/><Relationship Id="rId4" Type="http://schemas.openxmlformats.org/officeDocument/2006/relationships/oleObject" Target="../embeddings/Microsoft_Word_97_-_2003_Document6.doc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7.wmf"/><Relationship Id="rId4" Type="http://schemas.openxmlformats.org/officeDocument/2006/relationships/oleObject" Target="../embeddings/Microsoft_Word_97_-_2003_Document7.doc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8.wmf"/><Relationship Id="rId4" Type="http://schemas.openxmlformats.org/officeDocument/2006/relationships/oleObject" Target="../embeddings/Microsoft_Word_97_-_2003_Document8.doc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t-IT" dirty="0" smtClean="0"/>
              <a:t>Calcolo delle </a:t>
            </a:r>
            <a:r>
              <a:rPr lang="it-IT" dirty="0" err="1" smtClean="0"/>
              <a:t>esternalità</a:t>
            </a:r>
            <a:endParaRPr lang="it-IT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it-IT" sz="2400" dirty="0" smtClean="0">
                <a:solidFill>
                  <a:srgbClr val="7030A0"/>
                </a:solidFill>
              </a:rPr>
              <a:t>Presentazione provvisoria – corso </a:t>
            </a:r>
            <a:r>
              <a:rPr lang="it-IT" sz="2400" smtClean="0">
                <a:solidFill>
                  <a:srgbClr val="7030A0"/>
                </a:solidFill>
              </a:rPr>
              <a:t>GST </a:t>
            </a:r>
            <a:r>
              <a:rPr lang="it-IT" sz="2400" smtClean="0">
                <a:solidFill>
                  <a:srgbClr val="7030A0"/>
                </a:solidFill>
              </a:rPr>
              <a:t>2013/14</a:t>
            </a:r>
            <a:endParaRPr lang="it-IT" sz="24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it-IT" sz="3600">
                <a:solidFill>
                  <a:schemeClr val="tx1"/>
                </a:solidFill>
              </a:rPr>
              <a:t>Un’esternalità viene definita come un effetto negativo, un costo, in termini economici, che non viene pagato (o non interamente pagato) da chi lo causa, e che ricade su altri soggetti.</a:t>
            </a:r>
            <a:r>
              <a:rPr lang="it-IT" sz="3200">
                <a:solidFill>
                  <a:schemeClr val="tx1"/>
                </a:solidFill>
              </a:rPr>
              <a:t/>
            </a:r>
            <a:br>
              <a:rPr lang="it-IT" sz="3200">
                <a:solidFill>
                  <a:schemeClr val="tx1"/>
                </a:solidFill>
              </a:rPr>
            </a:br>
            <a:r>
              <a:rPr lang="it-IT" sz="2400">
                <a:solidFill>
                  <a:schemeClr val="tx1"/>
                </a:solidFill>
              </a:rPr>
              <a:t/>
            </a:r>
            <a:br>
              <a:rPr lang="it-IT" sz="2400">
                <a:solidFill>
                  <a:schemeClr val="tx1"/>
                </a:solidFill>
              </a:rPr>
            </a:br>
            <a:endParaRPr lang="it-IT" sz="2400">
              <a:solidFill>
                <a:schemeClr val="tx1"/>
              </a:solidFill>
            </a:endParaRP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/>
              <a:t>gli scopi della valutazione delle esternalità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2133600"/>
            <a:ext cx="7772400" cy="4114800"/>
          </a:xfrm>
        </p:spPr>
        <p:txBody>
          <a:bodyPr/>
          <a:lstStyle/>
          <a:p>
            <a:pPr eaLnBrk="0" hangingPunct="0">
              <a:spcBef>
                <a:spcPct val="50000"/>
              </a:spcBef>
            </a:pPr>
            <a:r>
              <a:rPr lang="it-IT" sz="2800" u="sng"/>
              <a:t>Statistico</a:t>
            </a:r>
            <a:r>
              <a:rPr lang="it-IT" sz="2800"/>
              <a:t>:  valutare il livello di ricchezza e benessere del paese.</a:t>
            </a:r>
          </a:p>
          <a:p>
            <a:pPr eaLnBrk="0" hangingPunct="0">
              <a:spcBef>
                <a:spcPct val="50000"/>
              </a:spcBef>
            </a:pPr>
            <a:r>
              <a:rPr lang="it-IT" sz="2800" u="sng"/>
              <a:t>Conoscitivo</a:t>
            </a:r>
            <a:r>
              <a:rPr lang="it-IT" sz="2800"/>
              <a:t>: comparare quantitativamente pregi e difetti di differenti vettori e tecnologie e stabilire un ordine di merito.</a:t>
            </a:r>
          </a:p>
          <a:p>
            <a:pPr eaLnBrk="0" hangingPunct="0">
              <a:spcBef>
                <a:spcPct val="50000"/>
              </a:spcBef>
            </a:pPr>
            <a:r>
              <a:rPr lang="it-IT" sz="2800" u="sng"/>
              <a:t>Di supporto alle decisioni</a:t>
            </a:r>
            <a:r>
              <a:rPr lang="it-IT" sz="2800"/>
              <a:t>  nelle scelte di politica economica verso la “internalizzazione”</a:t>
            </a:r>
          </a:p>
          <a:p>
            <a:endParaRPr lang="it-IT" sz="2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build="p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066800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it-IT"/>
              <a:t>Categorie di esternalità e relativi fattori di impatto</a:t>
            </a:r>
          </a:p>
        </p:txBody>
      </p:sp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1524000" y="2743200"/>
            <a:ext cx="62896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t-IT"/>
              <a:t>Categorie di esternalità e relativi fattori di impatto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990600" y="3581400"/>
            <a:ext cx="6532563" cy="2362200"/>
            <a:chOff x="-3" y="-3"/>
            <a:chExt cx="3718" cy="2908"/>
          </a:xfrm>
        </p:grpSpPr>
        <p:grpSp>
          <p:nvGrpSpPr>
            <p:cNvPr id="3" name="Group 5"/>
            <p:cNvGrpSpPr>
              <a:grpSpLocks/>
            </p:cNvGrpSpPr>
            <p:nvPr/>
          </p:nvGrpSpPr>
          <p:grpSpPr bwMode="auto">
            <a:xfrm>
              <a:off x="0" y="0"/>
              <a:ext cx="3712" cy="2902"/>
              <a:chOff x="0" y="0"/>
              <a:chExt cx="3712" cy="2902"/>
            </a:xfrm>
          </p:grpSpPr>
          <p:grpSp>
            <p:nvGrpSpPr>
              <p:cNvPr id="4" name="Group 6"/>
              <p:cNvGrpSpPr>
                <a:grpSpLocks/>
              </p:cNvGrpSpPr>
              <p:nvPr/>
            </p:nvGrpSpPr>
            <p:grpSpPr bwMode="auto">
              <a:xfrm>
                <a:off x="0" y="0"/>
                <a:ext cx="1785" cy="538"/>
                <a:chOff x="0" y="0"/>
                <a:chExt cx="1785" cy="538"/>
              </a:xfrm>
            </p:grpSpPr>
            <p:sp>
              <p:nvSpPr>
                <p:cNvPr id="28679" name="Rectangle 7"/>
                <p:cNvSpPr>
                  <a:spLocks noChangeArrowheads="1"/>
                </p:cNvSpPr>
                <p:nvPr/>
              </p:nvSpPr>
              <p:spPr bwMode="auto">
                <a:xfrm>
                  <a:off x="28" y="0"/>
                  <a:ext cx="1729" cy="53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bIns="0"/>
                <a:lstStyle/>
                <a:p>
                  <a:pPr algn="ctr"/>
                  <a:r>
                    <a:rPr lang="it-IT" sz="1600" b="1" i="1">
                      <a:cs typeface="Times New Roman" pitchFamily="18" charset="0"/>
                    </a:rPr>
                    <a:t>Categoria di esternalità</a:t>
                  </a:r>
                  <a:endParaRPr lang="it-IT" sz="1400" b="1" i="1">
                    <a:cs typeface="Times New Roman" pitchFamily="18" charset="0"/>
                  </a:endParaRPr>
                </a:p>
                <a:p>
                  <a:pPr algn="ctr" eaLnBrk="0" hangingPunct="0"/>
                  <a:endParaRPr lang="it-IT"/>
                </a:p>
              </p:txBody>
            </p:sp>
            <p:sp>
              <p:nvSpPr>
                <p:cNvPr id="28680" name="Rectangle 8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785" cy="538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it-IT"/>
                </a:p>
              </p:txBody>
            </p:sp>
          </p:grpSp>
          <p:grpSp>
            <p:nvGrpSpPr>
              <p:cNvPr id="5" name="Group 9"/>
              <p:cNvGrpSpPr>
                <a:grpSpLocks/>
              </p:cNvGrpSpPr>
              <p:nvPr/>
            </p:nvGrpSpPr>
            <p:grpSpPr bwMode="auto">
              <a:xfrm>
                <a:off x="1785" y="0"/>
                <a:ext cx="1927" cy="538"/>
                <a:chOff x="1785" y="0"/>
                <a:chExt cx="1927" cy="538"/>
              </a:xfrm>
            </p:grpSpPr>
            <p:sp>
              <p:nvSpPr>
                <p:cNvPr id="28682" name="Rectangle 10"/>
                <p:cNvSpPr>
                  <a:spLocks noChangeArrowheads="1"/>
                </p:cNvSpPr>
                <p:nvPr/>
              </p:nvSpPr>
              <p:spPr bwMode="auto">
                <a:xfrm>
                  <a:off x="1813" y="0"/>
                  <a:ext cx="1871" cy="53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pPr algn="ctr"/>
                  <a:r>
                    <a:rPr lang="it-IT" sz="1600" b="1" i="1">
                      <a:cs typeface="Times New Roman" pitchFamily="18" charset="0"/>
                    </a:rPr>
                    <a:t>Fattori di impatto</a:t>
                  </a:r>
                  <a:endParaRPr lang="it-IT" sz="1000">
                    <a:cs typeface="Times New Roman" pitchFamily="18" charset="0"/>
                  </a:endParaRPr>
                </a:p>
                <a:p>
                  <a:pPr algn="ctr" eaLnBrk="0" hangingPunct="0"/>
                  <a:r>
                    <a:rPr lang="it-IT" sz="1000">
                      <a:cs typeface="Times New Roman" pitchFamily="18" charset="0"/>
                    </a:rPr>
                    <a:t> </a:t>
                  </a:r>
                </a:p>
                <a:p>
                  <a:pPr algn="ctr" eaLnBrk="0" hangingPunct="0"/>
                  <a:endParaRPr lang="it-IT"/>
                </a:p>
              </p:txBody>
            </p:sp>
            <p:sp>
              <p:nvSpPr>
                <p:cNvPr id="28683" name="Rectangle 11"/>
                <p:cNvSpPr>
                  <a:spLocks noChangeArrowheads="1"/>
                </p:cNvSpPr>
                <p:nvPr/>
              </p:nvSpPr>
              <p:spPr bwMode="auto">
                <a:xfrm>
                  <a:off x="1785" y="0"/>
                  <a:ext cx="1927" cy="538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it-IT"/>
                </a:p>
              </p:txBody>
            </p:sp>
          </p:grpSp>
          <p:grpSp>
            <p:nvGrpSpPr>
              <p:cNvPr id="6" name="Group 12"/>
              <p:cNvGrpSpPr>
                <a:grpSpLocks/>
              </p:cNvGrpSpPr>
              <p:nvPr/>
            </p:nvGrpSpPr>
            <p:grpSpPr bwMode="auto">
              <a:xfrm>
                <a:off x="0" y="538"/>
                <a:ext cx="1785" cy="442"/>
                <a:chOff x="0" y="538"/>
                <a:chExt cx="1785" cy="442"/>
              </a:xfrm>
            </p:grpSpPr>
            <p:sp>
              <p:nvSpPr>
                <p:cNvPr id="28685" name="Rectangle 13"/>
                <p:cNvSpPr>
                  <a:spLocks noChangeArrowheads="1"/>
                </p:cNvSpPr>
                <p:nvPr/>
              </p:nvSpPr>
              <p:spPr bwMode="auto">
                <a:xfrm>
                  <a:off x="28" y="538"/>
                  <a:ext cx="1729" cy="4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r>
                    <a:rPr lang="it-IT" sz="1600">
                      <a:cs typeface="Times New Roman" pitchFamily="18" charset="0"/>
                    </a:rPr>
                    <a:t>Effetto serra</a:t>
                  </a:r>
                  <a:endParaRPr lang="it-IT" sz="1000">
                    <a:cs typeface="Times New Roman" pitchFamily="18" charset="0"/>
                  </a:endParaRPr>
                </a:p>
                <a:p>
                  <a:pPr eaLnBrk="0" hangingPunct="0"/>
                  <a:endParaRPr lang="it-IT"/>
                </a:p>
              </p:txBody>
            </p:sp>
            <p:sp>
              <p:nvSpPr>
                <p:cNvPr id="28686" name="Rectangle 14"/>
                <p:cNvSpPr>
                  <a:spLocks noChangeArrowheads="1"/>
                </p:cNvSpPr>
                <p:nvPr/>
              </p:nvSpPr>
              <p:spPr bwMode="auto">
                <a:xfrm>
                  <a:off x="0" y="538"/>
                  <a:ext cx="1785" cy="442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it-IT"/>
                </a:p>
              </p:txBody>
            </p:sp>
          </p:grpSp>
          <p:grpSp>
            <p:nvGrpSpPr>
              <p:cNvPr id="7" name="Group 15"/>
              <p:cNvGrpSpPr>
                <a:grpSpLocks/>
              </p:cNvGrpSpPr>
              <p:nvPr/>
            </p:nvGrpSpPr>
            <p:grpSpPr bwMode="auto">
              <a:xfrm>
                <a:off x="1785" y="538"/>
                <a:ext cx="1927" cy="442"/>
                <a:chOff x="1785" y="538"/>
                <a:chExt cx="1927" cy="442"/>
              </a:xfrm>
            </p:grpSpPr>
            <p:sp>
              <p:nvSpPr>
                <p:cNvPr id="28688" name="Rectangle 16"/>
                <p:cNvSpPr>
                  <a:spLocks noChangeArrowheads="1"/>
                </p:cNvSpPr>
                <p:nvPr/>
              </p:nvSpPr>
              <p:spPr bwMode="auto">
                <a:xfrm>
                  <a:off x="1813" y="538"/>
                  <a:ext cx="1871" cy="4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r>
                    <a:rPr lang="it-IT" sz="1600">
                      <a:cs typeface="Times New Roman" pitchFamily="18" charset="0"/>
                    </a:rPr>
                    <a:t>CO</a:t>
                  </a:r>
                  <a:r>
                    <a:rPr lang="it-IT" sz="1600" baseline="-30000">
                      <a:cs typeface="Times New Roman" pitchFamily="18" charset="0"/>
                    </a:rPr>
                    <a:t>2</a:t>
                  </a:r>
                  <a:r>
                    <a:rPr lang="it-IT" sz="1600">
                      <a:cs typeface="Times New Roman" pitchFamily="18" charset="0"/>
                    </a:rPr>
                    <a:t>, CH</a:t>
                  </a:r>
                  <a:r>
                    <a:rPr lang="it-IT" sz="1600" baseline="-30000">
                      <a:cs typeface="Times New Roman" pitchFamily="18" charset="0"/>
                    </a:rPr>
                    <a:t>4</a:t>
                  </a:r>
                  <a:r>
                    <a:rPr lang="it-IT" sz="1600">
                      <a:cs typeface="Times New Roman" pitchFamily="18" charset="0"/>
                    </a:rPr>
                    <a:t>, N</a:t>
                  </a:r>
                  <a:r>
                    <a:rPr lang="it-IT" sz="1600" baseline="-30000">
                      <a:cs typeface="Times New Roman" pitchFamily="18" charset="0"/>
                    </a:rPr>
                    <a:t>2</a:t>
                  </a:r>
                  <a:r>
                    <a:rPr lang="it-IT" sz="1600">
                      <a:cs typeface="Times New Roman" pitchFamily="18" charset="0"/>
                    </a:rPr>
                    <a:t>O</a:t>
                  </a:r>
                  <a:endParaRPr lang="it-IT" sz="1000">
                    <a:cs typeface="Times New Roman" pitchFamily="18" charset="0"/>
                  </a:endParaRPr>
                </a:p>
                <a:p>
                  <a:pPr eaLnBrk="0" hangingPunct="0"/>
                  <a:endParaRPr lang="it-IT"/>
                </a:p>
              </p:txBody>
            </p:sp>
            <p:sp>
              <p:nvSpPr>
                <p:cNvPr id="28689" name="Rectangle 17"/>
                <p:cNvSpPr>
                  <a:spLocks noChangeArrowheads="1"/>
                </p:cNvSpPr>
                <p:nvPr/>
              </p:nvSpPr>
              <p:spPr bwMode="auto">
                <a:xfrm>
                  <a:off x="1785" y="538"/>
                  <a:ext cx="1927" cy="442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it-IT"/>
                </a:p>
              </p:txBody>
            </p:sp>
          </p:grpSp>
          <p:grpSp>
            <p:nvGrpSpPr>
              <p:cNvPr id="8" name="Group 18"/>
              <p:cNvGrpSpPr>
                <a:grpSpLocks/>
              </p:cNvGrpSpPr>
              <p:nvPr/>
            </p:nvGrpSpPr>
            <p:grpSpPr bwMode="auto">
              <a:xfrm>
                <a:off x="0" y="980"/>
                <a:ext cx="1785" cy="442"/>
                <a:chOff x="0" y="980"/>
                <a:chExt cx="1785" cy="442"/>
              </a:xfrm>
            </p:grpSpPr>
            <p:sp>
              <p:nvSpPr>
                <p:cNvPr id="28691" name="Rectangle 19"/>
                <p:cNvSpPr>
                  <a:spLocks noChangeArrowheads="1"/>
                </p:cNvSpPr>
                <p:nvPr/>
              </p:nvSpPr>
              <p:spPr bwMode="auto">
                <a:xfrm>
                  <a:off x="28" y="980"/>
                  <a:ext cx="1729" cy="4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r>
                    <a:rPr lang="it-IT" sz="1600">
                      <a:cs typeface="Times New Roman" pitchFamily="18" charset="0"/>
                    </a:rPr>
                    <a:t>Inquinamento atmosferico</a:t>
                  </a:r>
                  <a:endParaRPr lang="it-IT" sz="1000">
                    <a:cs typeface="Times New Roman" pitchFamily="18" charset="0"/>
                  </a:endParaRPr>
                </a:p>
                <a:p>
                  <a:pPr eaLnBrk="0" hangingPunct="0"/>
                  <a:endParaRPr lang="it-IT"/>
                </a:p>
              </p:txBody>
            </p:sp>
            <p:sp>
              <p:nvSpPr>
                <p:cNvPr id="28692" name="Rectangle 20"/>
                <p:cNvSpPr>
                  <a:spLocks noChangeArrowheads="1"/>
                </p:cNvSpPr>
                <p:nvPr/>
              </p:nvSpPr>
              <p:spPr bwMode="auto">
                <a:xfrm>
                  <a:off x="0" y="980"/>
                  <a:ext cx="1785" cy="442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it-IT"/>
                </a:p>
              </p:txBody>
            </p:sp>
          </p:grpSp>
          <p:grpSp>
            <p:nvGrpSpPr>
              <p:cNvPr id="9" name="Group 21"/>
              <p:cNvGrpSpPr>
                <a:grpSpLocks/>
              </p:cNvGrpSpPr>
              <p:nvPr/>
            </p:nvGrpSpPr>
            <p:grpSpPr bwMode="auto">
              <a:xfrm>
                <a:off x="1785" y="980"/>
                <a:ext cx="1927" cy="442"/>
                <a:chOff x="1785" y="980"/>
                <a:chExt cx="1927" cy="442"/>
              </a:xfrm>
            </p:grpSpPr>
            <p:sp>
              <p:nvSpPr>
                <p:cNvPr id="28694" name="Rectangle 22"/>
                <p:cNvSpPr>
                  <a:spLocks noChangeArrowheads="1"/>
                </p:cNvSpPr>
                <p:nvPr/>
              </p:nvSpPr>
              <p:spPr bwMode="auto">
                <a:xfrm>
                  <a:off x="1813" y="980"/>
                  <a:ext cx="1871" cy="4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r>
                    <a:rPr lang="it-IT" sz="1600">
                      <a:cs typeface="Times New Roman" pitchFamily="18" charset="0"/>
                    </a:rPr>
                    <a:t>CO, COVNM, SO</a:t>
                  </a:r>
                  <a:r>
                    <a:rPr lang="it-IT" sz="1600" baseline="-30000">
                      <a:cs typeface="Times New Roman" pitchFamily="18" charset="0"/>
                    </a:rPr>
                    <a:t>2</a:t>
                  </a:r>
                  <a:r>
                    <a:rPr lang="it-IT" sz="1600">
                      <a:cs typeface="Times New Roman" pitchFamily="18" charset="0"/>
                    </a:rPr>
                    <a:t>, NO</a:t>
                  </a:r>
                  <a:r>
                    <a:rPr lang="it-IT" sz="1600" baseline="-30000">
                      <a:cs typeface="Times New Roman" pitchFamily="18" charset="0"/>
                    </a:rPr>
                    <a:t>X</a:t>
                  </a:r>
                  <a:r>
                    <a:rPr lang="it-IT" sz="1600">
                      <a:cs typeface="Times New Roman" pitchFamily="18" charset="0"/>
                    </a:rPr>
                    <a:t>, PM</a:t>
                  </a:r>
                  <a:r>
                    <a:rPr lang="it-IT" sz="1600" baseline="-30000">
                      <a:cs typeface="Times New Roman" pitchFamily="18" charset="0"/>
                    </a:rPr>
                    <a:t>10</a:t>
                  </a:r>
                  <a:endParaRPr lang="it-IT" sz="1000">
                    <a:cs typeface="Times New Roman" pitchFamily="18" charset="0"/>
                  </a:endParaRPr>
                </a:p>
                <a:p>
                  <a:pPr eaLnBrk="0" hangingPunct="0"/>
                  <a:endParaRPr lang="it-IT"/>
                </a:p>
              </p:txBody>
            </p:sp>
            <p:sp>
              <p:nvSpPr>
                <p:cNvPr id="28695" name="Rectangle 23"/>
                <p:cNvSpPr>
                  <a:spLocks noChangeArrowheads="1"/>
                </p:cNvSpPr>
                <p:nvPr/>
              </p:nvSpPr>
              <p:spPr bwMode="auto">
                <a:xfrm>
                  <a:off x="1785" y="980"/>
                  <a:ext cx="1927" cy="442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it-IT"/>
                </a:p>
              </p:txBody>
            </p:sp>
          </p:grpSp>
          <p:grpSp>
            <p:nvGrpSpPr>
              <p:cNvPr id="10" name="Group 24"/>
              <p:cNvGrpSpPr>
                <a:grpSpLocks/>
              </p:cNvGrpSpPr>
              <p:nvPr/>
            </p:nvGrpSpPr>
            <p:grpSpPr bwMode="auto">
              <a:xfrm>
                <a:off x="0" y="1422"/>
                <a:ext cx="1785" cy="442"/>
                <a:chOff x="0" y="1422"/>
                <a:chExt cx="1785" cy="442"/>
              </a:xfrm>
            </p:grpSpPr>
            <p:sp>
              <p:nvSpPr>
                <p:cNvPr id="28697" name="Rectangle 25"/>
                <p:cNvSpPr>
                  <a:spLocks noChangeArrowheads="1"/>
                </p:cNvSpPr>
                <p:nvPr/>
              </p:nvSpPr>
              <p:spPr bwMode="auto">
                <a:xfrm>
                  <a:off x="28" y="1422"/>
                  <a:ext cx="1729" cy="4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r>
                    <a:rPr lang="it-IT" sz="1600">
                      <a:cs typeface="Times New Roman" pitchFamily="18" charset="0"/>
                    </a:rPr>
                    <a:t>Rumore</a:t>
                  </a:r>
                  <a:endParaRPr lang="it-IT" sz="1000">
                    <a:cs typeface="Times New Roman" pitchFamily="18" charset="0"/>
                  </a:endParaRPr>
                </a:p>
                <a:p>
                  <a:pPr eaLnBrk="0" hangingPunct="0"/>
                  <a:endParaRPr lang="it-IT"/>
                </a:p>
              </p:txBody>
            </p:sp>
            <p:sp>
              <p:nvSpPr>
                <p:cNvPr id="28698" name="Rectangle 26"/>
                <p:cNvSpPr>
                  <a:spLocks noChangeArrowheads="1"/>
                </p:cNvSpPr>
                <p:nvPr/>
              </p:nvSpPr>
              <p:spPr bwMode="auto">
                <a:xfrm>
                  <a:off x="0" y="1422"/>
                  <a:ext cx="1785" cy="442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it-IT"/>
                </a:p>
              </p:txBody>
            </p:sp>
          </p:grpSp>
          <p:grpSp>
            <p:nvGrpSpPr>
              <p:cNvPr id="11" name="Group 27"/>
              <p:cNvGrpSpPr>
                <a:grpSpLocks/>
              </p:cNvGrpSpPr>
              <p:nvPr/>
            </p:nvGrpSpPr>
            <p:grpSpPr bwMode="auto">
              <a:xfrm>
                <a:off x="1785" y="1422"/>
                <a:ext cx="1927" cy="442"/>
                <a:chOff x="1785" y="1422"/>
                <a:chExt cx="1927" cy="442"/>
              </a:xfrm>
            </p:grpSpPr>
            <p:sp>
              <p:nvSpPr>
                <p:cNvPr id="28700" name="Rectangle 28"/>
                <p:cNvSpPr>
                  <a:spLocks noChangeArrowheads="1"/>
                </p:cNvSpPr>
                <p:nvPr/>
              </p:nvSpPr>
              <p:spPr bwMode="auto">
                <a:xfrm>
                  <a:off x="1813" y="1422"/>
                  <a:ext cx="1871" cy="4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r>
                    <a:rPr lang="it-IT" sz="1600">
                      <a:cs typeface="Times New Roman" pitchFamily="18" charset="0"/>
                    </a:rPr>
                    <a:t>Leq dB(A)</a:t>
                  </a:r>
                  <a:endParaRPr lang="it-IT" sz="1000">
                    <a:cs typeface="Times New Roman" pitchFamily="18" charset="0"/>
                  </a:endParaRPr>
                </a:p>
                <a:p>
                  <a:pPr eaLnBrk="0" hangingPunct="0"/>
                  <a:endParaRPr lang="it-IT"/>
                </a:p>
              </p:txBody>
            </p:sp>
            <p:sp>
              <p:nvSpPr>
                <p:cNvPr id="28701" name="Rectangle 29"/>
                <p:cNvSpPr>
                  <a:spLocks noChangeArrowheads="1"/>
                </p:cNvSpPr>
                <p:nvPr/>
              </p:nvSpPr>
              <p:spPr bwMode="auto">
                <a:xfrm>
                  <a:off x="1785" y="1422"/>
                  <a:ext cx="1927" cy="442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it-IT"/>
                </a:p>
              </p:txBody>
            </p:sp>
          </p:grpSp>
          <p:grpSp>
            <p:nvGrpSpPr>
              <p:cNvPr id="12" name="Group 30"/>
              <p:cNvGrpSpPr>
                <a:grpSpLocks/>
              </p:cNvGrpSpPr>
              <p:nvPr/>
            </p:nvGrpSpPr>
            <p:grpSpPr bwMode="auto">
              <a:xfrm>
                <a:off x="0" y="1864"/>
                <a:ext cx="1785" cy="596"/>
                <a:chOff x="0" y="1864"/>
                <a:chExt cx="1785" cy="596"/>
              </a:xfrm>
            </p:grpSpPr>
            <p:sp>
              <p:nvSpPr>
                <p:cNvPr id="28703" name="Rectangle 31"/>
                <p:cNvSpPr>
                  <a:spLocks noChangeArrowheads="1"/>
                </p:cNvSpPr>
                <p:nvPr/>
              </p:nvSpPr>
              <p:spPr bwMode="auto">
                <a:xfrm>
                  <a:off x="28" y="1864"/>
                  <a:ext cx="1729" cy="5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r>
                    <a:rPr lang="it-IT" sz="1600">
                      <a:cs typeface="Times New Roman" pitchFamily="18" charset="0"/>
                    </a:rPr>
                    <a:t>Incidenti</a:t>
                  </a:r>
                  <a:endParaRPr lang="it-IT" sz="1000">
                    <a:cs typeface="Times New Roman" pitchFamily="18" charset="0"/>
                  </a:endParaRPr>
                </a:p>
                <a:p>
                  <a:pPr eaLnBrk="0" hangingPunct="0"/>
                  <a:endParaRPr lang="it-IT"/>
                </a:p>
              </p:txBody>
            </p:sp>
            <p:sp>
              <p:nvSpPr>
                <p:cNvPr id="28704" name="Rectangle 32"/>
                <p:cNvSpPr>
                  <a:spLocks noChangeArrowheads="1"/>
                </p:cNvSpPr>
                <p:nvPr/>
              </p:nvSpPr>
              <p:spPr bwMode="auto">
                <a:xfrm>
                  <a:off x="0" y="1864"/>
                  <a:ext cx="1785" cy="596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it-IT"/>
                </a:p>
              </p:txBody>
            </p:sp>
          </p:grpSp>
          <p:grpSp>
            <p:nvGrpSpPr>
              <p:cNvPr id="13" name="Group 33"/>
              <p:cNvGrpSpPr>
                <a:grpSpLocks/>
              </p:cNvGrpSpPr>
              <p:nvPr/>
            </p:nvGrpSpPr>
            <p:grpSpPr bwMode="auto">
              <a:xfrm>
                <a:off x="1785" y="1864"/>
                <a:ext cx="1927" cy="596"/>
                <a:chOff x="1785" y="1864"/>
                <a:chExt cx="1927" cy="596"/>
              </a:xfrm>
            </p:grpSpPr>
            <p:sp>
              <p:nvSpPr>
                <p:cNvPr id="28706" name="Rectangle 34"/>
                <p:cNvSpPr>
                  <a:spLocks noChangeArrowheads="1"/>
                </p:cNvSpPr>
                <p:nvPr/>
              </p:nvSpPr>
              <p:spPr bwMode="auto">
                <a:xfrm>
                  <a:off x="1813" y="1864"/>
                  <a:ext cx="1871" cy="59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r>
                    <a:rPr lang="it-IT" sz="1600">
                      <a:cs typeface="Times New Roman" pitchFamily="18" charset="0"/>
                    </a:rPr>
                    <a:t>numero di incidenti, di decessi e di feriti</a:t>
                  </a:r>
                  <a:endParaRPr lang="it-IT" sz="1000">
                    <a:cs typeface="Times New Roman" pitchFamily="18" charset="0"/>
                  </a:endParaRPr>
                </a:p>
                <a:p>
                  <a:pPr eaLnBrk="0" hangingPunct="0"/>
                  <a:endParaRPr lang="it-IT"/>
                </a:p>
              </p:txBody>
            </p:sp>
            <p:sp>
              <p:nvSpPr>
                <p:cNvPr id="28707" name="Rectangle 35"/>
                <p:cNvSpPr>
                  <a:spLocks noChangeArrowheads="1"/>
                </p:cNvSpPr>
                <p:nvPr/>
              </p:nvSpPr>
              <p:spPr bwMode="auto">
                <a:xfrm>
                  <a:off x="1785" y="1864"/>
                  <a:ext cx="1927" cy="596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it-IT"/>
                </a:p>
              </p:txBody>
            </p:sp>
          </p:grpSp>
          <p:grpSp>
            <p:nvGrpSpPr>
              <p:cNvPr id="14" name="Group 36"/>
              <p:cNvGrpSpPr>
                <a:grpSpLocks/>
              </p:cNvGrpSpPr>
              <p:nvPr/>
            </p:nvGrpSpPr>
            <p:grpSpPr bwMode="auto">
              <a:xfrm>
                <a:off x="0" y="2460"/>
                <a:ext cx="1785" cy="442"/>
                <a:chOff x="0" y="2460"/>
                <a:chExt cx="1785" cy="442"/>
              </a:xfrm>
            </p:grpSpPr>
            <p:sp>
              <p:nvSpPr>
                <p:cNvPr id="28709" name="Rectangle 37"/>
                <p:cNvSpPr>
                  <a:spLocks noChangeArrowheads="1"/>
                </p:cNvSpPr>
                <p:nvPr/>
              </p:nvSpPr>
              <p:spPr bwMode="auto">
                <a:xfrm>
                  <a:off x="28" y="2460"/>
                  <a:ext cx="1729" cy="4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r>
                    <a:rPr lang="it-IT" sz="1600">
                      <a:cs typeface="Times New Roman" pitchFamily="18" charset="0"/>
                    </a:rPr>
                    <a:t>Congestione</a:t>
                  </a:r>
                  <a:endParaRPr lang="it-IT" sz="1000">
                    <a:cs typeface="Times New Roman" pitchFamily="18" charset="0"/>
                  </a:endParaRPr>
                </a:p>
                <a:p>
                  <a:pPr eaLnBrk="0" hangingPunct="0"/>
                  <a:endParaRPr lang="it-IT"/>
                </a:p>
              </p:txBody>
            </p:sp>
            <p:sp>
              <p:nvSpPr>
                <p:cNvPr id="28710" name="Rectangle 38"/>
                <p:cNvSpPr>
                  <a:spLocks noChangeArrowheads="1"/>
                </p:cNvSpPr>
                <p:nvPr/>
              </p:nvSpPr>
              <p:spPr bwMode="auto">
                <a:xfrm>
                  <a:off x="0" y="2460"/>
                  <a:ext cx="1785" cy="442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it-IT"/>
                </a:p>
              </p:txBody>
            </p:sp>
          </p:grpSp>
          <p:grpSp>
            <p:nvGrpSpPr>
              <p:cNvPr id="15" name="Group 39"/>
              <p:cNvGrpSpPr>
                <a:grpSpLocks/>
              </p:cNvGrpSpPr>
              <p:nvPr/>
            </p:nvGrpSpPr>
            <p:grpSpPr bwMode="auto">
              <a:xfrm>
                <a:off x="1785" y="2460"/>
                <a:ext cx="1927" cy="442"/>
                <a:chOff x="1785" y="2460"/>
                <a:chExt cx="1927" cy="442"/>
              </a:xfrm>
            </p:grpSpPr>
            <p:sp>
              <p:nvSpPr>
                <p:cNvPr id="28712" name="Rectangle 40"/>
                <p:cNvSpPr>
                  <a:spLocks noChangeArrowheads="1"/>
                </p:cNvSpPr>
                <p:nvPr/>
              </p:nvSpPr>
              <p:spPr bwMode="auto">
                <a:xfrm>
                  <a:off x="1813" y="2460"/>
                  <a:ext cx="1871" cy="4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r>
                    <a:rPr lang="it-IT" sz="1600">
                      <a:cs typeface="Times New Roman" pitchFamily="18" charset="0"/>
                    </a:rPr>
                    <a:t>monte ore perso</a:t>
                  </a:r>
                  <a:endParaRPr lang="it-IT" sz="1000">
                    <a:cs typeface="Times New Roman" pitchFamily="18" charset="0"/>
                  </a:endParaRPr>
                </a:p>
                <a:p>
                  <a:pPr eaLnBrk="0" hangingPunct="0"/>
                  <a:endParaRPr lang="it-IT"/>
                </a:p>
              </p:txBody>
            </p:sp>
            <p:sp>
              <p:nvSpPr>
                <p:cNvPr id="28713" name="Rectangle 41"/>
                <p:cNvSpPr>
                  <a:spLocks noChangeArrowheads="1"/>
                </p:cNvSpPr>
                <p:nvPr/>
              </p:nvSpPr>
              <p:spPr bwMode="auto">
                <a:xfrm>
                  <a:off x="1785" y="2460"/>
                  <a:ext cx="1927" cy="442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it-IT"/>
                </a:p>
              </p:txBody>
            </p:sp>
          </p:grpSp>
        </p:grpSp>
        <p:sp>
          <p:nvSpPr>
            <p:cNvPr id="28714" name="Rectangle 42"/>
            <p:cNvSpPr>
              <a:spLocks noChangeArrowheads="1"/>
            </p:cNvSpPr>
            <p:nvPr/>
          </p:nvSpPr>
          <p:spPr bwMode="auto">
            <a:xfrm>
              <a:off x="-3" y="-3"/>
              <a:ext cx="3718" cy="2908"/>
            </a:xfrm>
            <a:prstGeom prst="rect">
              <a:avLst/>
            </a:prstGeom>
            <a:noFill/>
            <a:ln w="9525">
              <a:solidFill>
                <a:srgbClr val="A0A0A0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it-IT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sz="3200"/>
              <a:t>Sintesi di una metodologia proposta</a:t>
            </a:r>
            <a:br>
              <a:rPr lang="it-IT" sz="3200"/>
            </a:br>
            <a:r>
              <a:rPr lang="it-IT" sz="2400"/>
              <a:t>(gas serra)</a:t>
            </a:r>
            <a:endParaRPr lang="it-IT" sz="320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 eaLnBrk="0" hangingPunct="0">
              <a:lnSpc>
                <a:spcPct val="90000"/>
              </a:lnSpc>
              <a:spcBef>
                <a:spcPct val="0"/>
              </a:spcBef>
            </a:pPr>
            <a:r>
              <a:rPr lang="it-IT" sz="2800"/>
              <a:t>Determinazione delle emissioni di gas serra dovute alle varie categorie di veicoli (COPERT, oppure calcolo diretto in base ai rispettivi consumi di combustibile; per i veicoli a trazione elettrica, calcolo in base alle emissioni associate al kWh disponibile in rete);</a:t>
            </a:r>
          </a:p>
          <a:p>
            <a:pPr algn="just" eaLnBrk="0" hangingPunct="0">
              <a:lnSpc>
                <a:spcPct val="90000"/>
              </a:lnSpc>
              <a:spcBef>
                <a:spcPct val="0"/>
              </a:spcBef>
            </a:pPr>
            <a:r>
              <a:rPr lang="it-IT" sz="2800"/>
              <a:t>Scelta del valore di danno per unità di emissioni (euro/tonnellata, ExternE-Core Project);</a:t>
            </a:r>
          </a:p>
          <a:p>
            <a:pPr algn="just" eaLnBrk="0" hangingPunct="0">
              <a:lnSpc>
                <a:spcPct val="90000"/>
              </a:lnSpc>
              <a:spcBef>
                <a:spcPct val="0"/>
              </a:spcBef>
            </a:pPr>
            <a:r>
              <a:rPr lang="it-IT" sz="2800"/>
              <a:t>Calcolo dei costi esterni assoluti (milioni di euro) e specifici (eurocent/pkm o eurocent/tkm).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304800" y="1219200"/>
            <a:ext cx="8001000" cy="2830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 eaLnBrk="0" hangingPunct="0"/>
            <a:r>
              <a:rPr lang="it-IT"/>
              <a:t>I modelli di calcolo dei danni dei cambiamenti climatici:</a:t>
            </a:r>
          </a:p>
          <a:p>
            <a:pPr algn="just" eaLnBrk="0" hangingPunct="0"/>
            <a:endParaRPr lang="it-IT"/>
          </a:p>
          <a:p>
            <a:pPr lvl="2" algn="just" eaLnBrk="0" hangingPunct="0">
              <a:buFont typeface="Symbol" pitchFamily="18" charset="2"/>
              <a:buChar char="·"/>
            </a:pPr>
            <a:r>
              <a:rPr lang="it-IT"/>
              <a:t>il modello FUND dell'IVM (Institute for Environmental Studies, Amsterdam, Olanda);</a:t>
            </a:r>
          </a:p>
          <a:p>
            <a:pPr lvl="2" algn="just" eaLnBrk="0" hangingPunct="0">
              <a:buFont typeface="Symbol" pitchFamily="18" charset="2"/>
              <a:buChar char="·"/>
            </a:pPr>
            <a:r>
              <a:rPr lang="it-IT"/>
              <a:t>il modello Open Framework dell'ECU (Environmental Change Unit, Oxford, Gran Bretagna).</a:t>
            </a:r>
          </a:p>
          <a:p>
            <a:pPr eaLnBrk="0" hangingPunct="0">
              <a:spcBef>
                <a:spcPct val="50000"/>
              </a:spcBef>
            </a:pPr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9504" name="Object 1024"/>
          <p:cNvGraphicFramePr>
            <a:graphicFrameLocks noChangeAspect="1"/>
          </p:cNvGraphicFramePr>
          <p:nvPr/>
        </p:nvGraphicFramePr>
        <p:xfrm>
          <a:off x="793750" y="969963"/>
          <a:ext cx="7426325" cy="4956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Documento" r:id="rId4" imgW="7044840" imgH="4696200" progId="Word.Document.8">
                  <p:embed/>
                </p:oleObj>
              </mc:Choice>
              <mc:Fallback>
                <p:oleObj name="Documento" r:id="rId4" imgW="7044840" imgH="4696200" progId="Word.Document.8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3750" y="969963"/>
                        <a:ext cx="7426325" cy="4956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838200" y="304800"/>
            <a:ext cx="7086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/>
              <a:t>Grandezze globali annuali in Italia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2"/>
          <p:cNvSpPr txBox="1">
            <a:spLocks noChangeArrowheads="1"/>
          </p:cNvSpPr>
          <p:nvPr/>
        </p:nvSpPr>
        <p:spPr bwMode="auto">
          <a:xfrm>
            <a:off x="685800" y="1066800"/>
            <a:ext cx="7620000" cy="3560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 eaLnBrk="0" hangingPunct="0"/>
            <a:r>
              <a:rPr lang="it-IT"/>
              <a:t>I settori prioritari da considerare potrebbero essere: </a:t>
            </a:r>
          </a:p>
          <a:p>
            <a:pPr algn="just" eaLnBrk="0" hangingPunct="0"/>
            <a:endParaRPr lang="it-IT"/>
          </a:p>
          <a:p>
            <a:pPr lvl="2" algn="just" eaLnBrk="0" hangingPunct="0">
              <a:buFont typeface="Symbol" pitchFamily="18" charset="2"/>
              <a:buChar char="·"/>
            </a:pPr>
            <a:r>
              <a:rPr lang="it-IT"/>
              <a:t>la salute umana;</a:t>
            </a:r>
          </a:p>
          <a:p>
            <a:pPr lvl="2" algn="just" eaLnBrk="0" hangingPunct="0">
              <a:buFont typeface="Symbol" pitchFamily="18" charset="2"/>
              <a:buChar char="·"/>
            </a:pPr>
            <a:r>
              <a:rPr lang="it-IT"/>
              <a:t>la crescita del livello medio dei mari;</a:t>
            </a:r>
          </a:p>
          <a:p>
            <a:pPr lvl="2" algn="just" eaLnBrk="0" hangingPunct="0">
              <a:buFont typeface="Symbol" pitchFamily="18" charset="2"/>
              <a:buChar char="·"/>
            </a:pPr>
            <a:r>
              <a:rPr lang="it-IT"/>
              <a:t>l'agricoltura;</a:t>
            </a:r>
          </a:p>
          <a:p>
            <a:pPr lvl="2" algn="just" eaLnBrk="0" hangingPunct="0">
              <a:buFont typeface="Symbol" pitchFamily="18" charset="2"/>
              <a:buChar char="·"/>
            </a:pPr>
            <a:r>
              <a:rPr lang="it-IT"/>
              <a:t>la disponibilità d'acqua;</a:t>
            </a:r>
          </a:p>
          <a:p>
            <a:pPr lvl="2" algn="just" eaLnBrk="0" hangingPunct="0">
              <a:buFont typeface="Symbol" pitchFamily="18" charset="2"/>
              <a:buChar char="·"/>
            </a:pPr>
            <a:r>
              <a:rPr lang="it-IT"/>
              <a:t>gli ecosistemi e la biodiversità;</a:t>
            </a:r>
          </a:p>
          <a:p>
            <a:pPr lvl="2" algn="just" eaLnBrk="0" hangingPunct="0">
              <a:buFont typeface="Symbol" pitchFamily="18" charset="2"/>
              <a:buChar char="·"/>
            </a:pPr>
            <a:r>
              <a:rPr lang="it-IT"/>
              <a:t>gli eventi meteorologici estremi.</a:t>
            </a:r>
          </a:p>
          <a:p>
            <a:pPr eaLnBrk="0" hangingPunct="0">
              <a:spcBef>
                <a:spcPct val="50000"/>
              </a:spcBef>
            </a:pPr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2"/>
          <p:cNvSpPr txBox="1">
            <a:spLocks noChangeArrowheads="1"/>
          </p:cNvSpPr>
          <p:nvPr/>
        </p:nvSpPr>
        <p:spPr bwMode="auto">
          <a:xfrm>
            <a:off x="838200" y="914400"/>
            <a:ext cx="7010400" cy="112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it-IT" sz="3400">
                <a:solidFill>
                  <a:schemeClr val="tx2"/>
                </a:solidFill>
              </a:rPr>
              <a:t>sintesi di una metodologia proposta per l’ inquinamento atmosferico</a:t>
            </a:r>
          </a:p>
        </p:txBody>
      </p:sp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838200" y="2057400"/>
            <a:ext cx="7315200" cy="3805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it-IT" sz="2800"/>
              <a:t>inquinanti</a:t>
            </a:r>
          </a:p>
          <a:p>
            <a:pPr eaLnBrk="0" hangingPunct="0">
              <a:spcBef>
                <a:spcPct val="50000"/>
              </a:spcBef>
            </a:pPr>
            <a:r>
              <a:rPr lang="it-IT"/>
              <a:t>anidride solforosa SO</a:t>
            </a:r>
            <a:r>
              <a:rPr lang="it-IT" baseline="-25000"/>
              <a:t>2</a:t>
            </a:r>
            <a:endParaRPr lang="it-IT"/>
          </a:p>
          <a:p>
            <a:pPr eaLnBrk="0" hangingPunct="0">
              <a:spcBef>
                <a:spcPct val="50000"/>
              </a:spcBef>
            </a:pPr>
            <a:r>
              <a:rPr lang="it-IT"/>
              <a:t>ossidi di azoto NO</a:t>
            </a:r>
            <a:r>
              <a:rPr lang="it-IT" baseline="-25000"/>
              <a:t>X</a:t>
            </a:r>
            <a:endParaRPr lang="it-IT"/>
          </a:p>
          <a:p>
            <a:pPr eaLnBrk="0" hangingPunct="0">
              <a:spcBef>
                <a:spcPct val="50000"/>
              </a:spcBef>
            </a:pPr>
            <a:r>
              <a:rPr lang="it-IT"/>
              <a:t>polveri PM</a:t>
            </a:r>
            <a:r>
              <a:rPr lang="it-IT" baseline="-25000"/>
              <a:t>10</a:t>
            </a:r>
            <a:endParaRPr lang="it-IT"/>
          </a:p>
          <a:p>
            <a:pPr eaLnBrk="0" hangingPunct="0">
              <a:spcBef>
                <a:spcPct val="50000"/>
              </a:spcBef>
            </a:pPr>
            <a:r>
              <a:rPr lang="it-IT"/>
              <a:t>ossido di carbonio CO</a:t>
            </a:r>
          </a:p>
          <a:p>
            <a:pPr eaLnBrk="0" hangingPunct="0">
              <a:spcBef>
                <a:spcPct val="50000"/>
              </a:spcBef>
            </a:pPr>
            <a:r>
              <a:rPr lang="it-IT"/>
              <a:t>composti organici volatili COV</a:t>
            </a:r>
          </a:p>
          <a:p>
            <a:pPr eaLnBrk="0" hangingPunct="0">
              <a:spcBef>
                <a:spcPct val="50000"/>
              </a:spcBef>
            </a:pPr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533400" y="990600"/>
            <a:ext cx="8077200" cy="575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lvl="1" eaLnBrk="0" hangingPunct="0">
              <a:spcBef>
                <a:spcPct val="50000"/>
              </a:spcBef>
              <a:buFont typeface="Symbol" pitchFamily="18" charset="2"/>
              <a:buChar char="·"/>
            </a:pPr>
            <a:r>
              <a:rPr lang="it-IT" i="1"/>
              <a:t>Raccolta dei dati di base per ciascuna categoria di veicoli (parco circolante (unità), percorrenze (km/anno), occupazione media (passeggeri/veicolo o tonnellate/veicolo), consumi per chilometro (gep/km - COPERT);</a:t>
            </a:r>
          </a:p>
          <a:p>
            <a:pPr eaLnBrk="0" hangingPunct="0">
              <a:spcBef>
                <a:spcPct val="50000"/>
              </a:spcBef>
            </a:pPr>
            <a:endParaRPr lang="it-IT" i="1"/>
          </a:p>
          <a:p>
            <a:pPr lvl="1" eaLnBrk="0" hangingPunct="0">
              <a:spcBef>
                <a:spcPct val="50000"/>
              </a:spcBef>
              <a:buFont typeface="Symbol" pitchFamily="18" charset="2"/>
              <a:buChar char="·"/>
            </a:pPr>
            <a:r>
              <a:rPr lang="it-IT" i="1"/>
              <a:t>Calcolo dei volumi di traffico (pkm o tkm), per ciascuna categoria di veicoli, come prodotto tra il parco circolante, la percorrenza media e l'occupazione media;</a:t>
            </a:r>
          </a:p>
          <a:p>
            <a:pPr eaLnBrk="0" hangingPunct="0">
              <a:spcBef>
                <a:spcPct val="50000"/>
              </a:spcBef>
            </a:pPr>
            <a:endParaRPr lang="it-IT" i="1"/>
          </a:p>
          <a:p>
            <a:pPr lvl="1" eaLnBrk="0" hangingPunct="0">
              <a:spcBef>
                <a:spcPct val="50000"/>
              </a:spcBef>
              <a:buFont typeface="Symbol" pitchFamily="18" charset="2"/>
              <a:buChar char="·"/>
            </a:pPr>
            <a:r>
              <a:rPr lang="it-IT" i="1"/>
              <a:t>Calcolo dei consumi totali di energia (ktep) e dei corrispondenti consumi specifici (gep/pkm o gep/tkm)</a:t>
            </a:r>
          </a:p>
          <a:p>
            <a:pPr eaLnBrk="0" hangingPunct="0">
              <a:spcBef>
                <a:spcPct val="50000"/>
              </a:spcBef>
            </a:pPr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2"/>
          <p:cNvSpPr txBox="1">
            <a:spLocks noChangeArrowheads="1"/>
          </p:cNvSpPr>
          <p:nvPr/>
        </p:nvSpPr>
        <p:spPr bwMode="auto">
          <a:xfrm>
            <a:off x="609600" y="381000"/>
            <a:ext cx="7620000" cy="5091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it-IT" sz="1400" i="1"/>
              <a:t>Sintesi della metodologia</a:t>
            </a:r>
          </a:p>
          <a:p>
            <a:pPr eaLnBrk="0" hangingPunct="0"/>
            <a:endParaRPr lang="it-IT" sz="1400" i="1"/>
          </a:p>
          <a:p>
            <a:pPr lvl="2" eaLnBrk="0" hangingPunct="0">
              <a:buFont typeface="Symbol" pitchFamily="18" charset="2"/>
              <a:buChar char="·"/>
            </a:pPr>
            <a:r>
              <a:rPr lang="it-IT" sz="1400" i="1"/>
              <a:t>Determinazione delle emissioni inquinanti (SO2, NOX, PM10, CO, COVNM) dovute alle varie categorie di veicoli (COPERT; per i veicoli a trazione elettrica, calcolo in base alle emissioni remote associate al kWh disponibile in rete);</a:t>
            </a:r>
          </a:p>
          <a:p>
            <a:pPr lvl="2" eaLnBrk="0" hangingPunct="0"/>
            <a:endParaRPr lang="it-IT" sz="1400" i="1"/>
          </a:p>
          <a:p>
            <a:pPr lvl="2" eaLnBrk="0" hangingPunct="0">
              <a:buFont typeface="Symbol" pitchFamily="18" charset="2"/>
              <a:buChar char="·"/>
            </a:pPr>
            <a:r>
              <a:rPr lang="it-IT" sz="1400" i="1"/>
              <a:t>Scelta, per ogni inquinante e per ogni tipologia di fonte di emissione, del valore di danno unitario in funzione dell'ambito di emissione (euro/tonnellata, ExternE):</a:t>
            </a:r>
          </a:p>
          <a:p>
            <a:pPr lvl="2" eaLnBrk="0" hangingPunct="0"/>
            <a:endParaRPr lang="it-IT" sz="1400" i="1"/>
          </a:p>
          <a:p>
            <a:pPr lvl="2" eaLnBrk="0" hangingPunct="0">
              <a:buFont typeface="Symbol" pitchFamily="18" charset="2"/>
              <a:buChar char="·"/>
            </a:pPr>
            <a:r>
              <a:rPr lang="it-IT" sz="1400" i="1"/>
              <a:t>centrali elettriche;</a:t>
            </a:r>
          </a:p>
          <a:p>
            <a:pPr eaLnBrk="0" hangingPunct="0"/>
            <a:endParaRPr lang="it-IT" sz="1400" i="1"/>
          </a:p>
          <a:p>
            <a:pPr lvl="2" eaLnBrk="0" hangingPunct="0">
              <a:buFont typeface="Symbol" pitchFamily="18" charset="2"/>
              <a:buChar char="·"/>
            </a:pPr>
            <a:r>
              <a:rPr lang="it-IT" sz="1400" i="1"/>
              <a:t>veicoli stradali in ambito extraurbano;</a:t>
            </a:r>
          </a:p>
          <a:p>
            <a:pPr eaLnBrk="0" hangingPunct="0"/>
            <a:endParaRPr lang="it-IT" sz="1400" i="1"/>
          </a:p>
          <a:p>
            <a:pPr lvl="2" eaLnBrk="0" hangingPunct="0">
              <a:buFont typeface="Symbol" pitchFamily="18" charset="2"/>
              <a:buChar char="·"/>
            </a:pPr>
            <a:r>
              <a:rPr lang="it-IT" sz="1400" i="1"/>
              <a:t>veicoli stradali in ambito urbano, piccole città (abitanti &lt; 250.000);</a:t>
            </a:r>
          </a:p>
          <a:p>
            <a:pPr lvl="2" eaLnBrk="0" hangingPunct="0"/>
            <a:endParaRPr lang="it-IT" sz="1400" i="1"/>
          </a:p>
          <a:p>
            <a:pPr lvl="2" eaLnBrk="0" hangingPunct="0">
              <a:buFont typeface="Symbol" pitchFamily="18" charset="2"/>
              <a:buChar char="·"/>
            </a:pPr>
            <a:r>
              <a:rPr lang="it-IT" sz="1400" i="1"/>
              <a:t>veicoli stradali in ambito urbano, grandi città (abitanti &gt; 250.000);</a:t>
            </a:r>
          </a:p>
          <a:p>
            <a:pPr lvl="2" eaLnBrk="0" hangingPunct="0"/>
            <a:endParaRPr lang="it-IT" sz="1400" i="1"/>
          </a:p>
          <a:p>
            <a:pPr lvl="2" eaLnBrk="0" hangingPunct="0">
              <a:buFont typeface="Symbol" pitchFamily="18" charset="2"/>
              <a:buChar char="·"/>
            </a:pPr>
            <a:r>
              <a:rPr lang="it-IT" sz="1400" i="1"/>
              <a:t>Calcolo dei costi esterni assoluti (milioni di euro) e specifici (eurocent/pkm o eurocent/tkm) per ogni singolo inquinante;</a:t>
            </a:r>
          </a:p>
          <a:p>
            <a:pPr lvl="2" eaLnBrk="0" hangingPunct="0"/>
            <a:endParaRPr lang="it-IT" sz="1400" i="1"/>
          </a:p>
          <a:p>
            <a:pPr lvl="2" eaLnBrk="0" hangingPunct="0">
              <a:buFont typeface="Symbol" pitchFamily="18" charset="2"/>
              <a:buChar char="·"/>
            </a:pPr>
            <a:r>
              <a:rPr lang="it-IT" sz="1400" i="1"/>
              <a:t>Calcolo dei costi esterni assoluti (milioni di euro) e specifici (eurocent/pkm o eurocent/tkm) complessivi per aggregazione dei risultati precedenti.</a:t>
            </a:r>
          </a:p>
          <a:p>
            <a:pPr eaLnBrk="0" hangingPunct="0">
              <a:spcBef>
                <a:spcPct val="50000"/>
              </a:spcBef>
            </a:pPr>
            <a:endParaRPr lang="it-IT" sz="1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0528" name="Object 1024"/>
          <p:cNvGraphicFramePr>
            <a:graphicFrameLocks noChangeAspect="1"/>
          </p:cNvGraphicFramePr>
          <p:nvPr/>
        </p:nvGraphicFramePr>
        <p:xfrm>
          <a:off x="1384300" y="1250950"/>
          <a:ext cx="6376988" cy="4357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" name="Documento" r:id="rId4" imgW="6372271" imgH="4356516" progId="Word.Document.8">
                  <p:embed/>
                </p:oleObj>
              </mc:Choice>
              <mc:Fallback>
                <p:oleObj name="Documento" r:id="rId4" imgW="6372271" imgH="4356516" progId="Word.Document.8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84300" y="1250950"/>
                        <a:ext cx="6376988" cy="4357688"/>
                      </a:xfrm>
                      <a:prstGeom prst="rect">
                        <a:avLst/>
                      </a:prstGeom>
                      <a:solidFill>
                        <a:srgbClr val="CCFFCC">
                          <a:alpha val="82001"/>
                        </a:srgbClr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2"/>
          <p:cNvSpPr txBox="1">
            <a:spLocks noChangeArrowheads="1"/>
          </p:cNvSpPr>
          <p:nvPr/>
        </p:nvSpPr>
        <p:spPr bwMode="auto">
          <a:xfrm>
            <a:off x="1143000" y="914400"/>
            <a:ext cx="6629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it-IT"/>
              <a:t>RUMORE</a:t>
            </a:r>
          </a:p>
        </p:txBody>
      </p:sp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1066800" y="1524000"/>
            <a:ext cx="6934200" cy="4906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it-IT" sz="2000"/>
              <a:t>Lp = 10 log (p/p0)</a:t>
            </a:r>
            <a:r>
              <a:rPr lang="it-IT" sz="2000" baseline="30000"/>
              <a:t>2 </a:t>
            </a:r>
            <a:r>
              <a:rPr lang="it-IT" sz="2000"/>
              <a:t>(dB)</a:t>
            </a:r>
          </a:p>
          <a:p>
            <a:pPr algn="ctr" eaLnBrk="0" hangingPunct="0"/>
            <a:endParaRPr lang="it-IT" sz="2000"/>
          </a:p>
          <a:p>
            <a:pPr algn="just" eaLnBrk="0" hangingPunct="0"/>
            <a:r>
              <a:rPr lang="it-IT" sz="2000"/>
              <a:t>0     dB(A) soglia di udibilità</a:t>
            </a:r>
          </a:p>
          <a:p>
            <a:pPr algn="just" eaLnBrk="0" hangingPunct="0"/>
            <a:r>
              <a:rPr lang="it-IT" sz="2000"/>
              <a:t>20   dB(A) voce sussurrata</a:t>
            </a:r>
          </a:p>
          <a:p>
            <a:pPr algn="just" eaLnBrk="0" hangingPunct="0"/>
            <a:r>
              <a:rPr lang="it-IT" sz="2000"/>
              <a:t>40   dB(A) ufficio tranquillo</a:t>
            </a:r>
          </a:p>
          <a:p>
            <a:pPr algn="just" eaLnBrk="0" hangingPunct="0"/>
            <a:r>
              <a:rPr lang="it-IT" sz="2000"/>
              <a:t>60   dB(A) conversazione</a:t>
            </a:r>
          </a:p>
          <a:p>
            <a:pPr algn="just" eaLnBrk="0" hangingPunct="0"/>
            <a:r>
              <a:rPr lang="it-IT" sz="2000"/>
              <a:t>80   dB(A) autovettura</a:t>
            </a:r>
          </a:p>
          <a:p>
            <a:pPr algn="just" eaLnBrk="0" hangingPunct="0"/>
            <a:r>
              <a:rPr lang="it-IT" sz="2000"/>
              <a:t>100 dB(A) interno di un'autovettura a 120 km/h</a:t>
            </a:r>
          </a:p>
          <a:p>
            <a:pPr algn="just" eaLnBrk="0" hangingPunct="0"/>
            <a:r>
              <a:rPr lang="it-IT" sz="2000"/>
              <a:t>120 dB(A) martello pneumatico</a:t>
            </a:r>
          </a:p>
          <a:p>
            <a:pPr algn="just" eaLnBrk="0" hangingPunct="0"/>
            <a:r>
              <a:rPr lang="it-IT" sz="2000"/>
              <a:t>140 dB(A) aereo a reazione</a:t>
            </a:r>
          </a:p>
          <a:p>
            <a:pPr algn="just" eaLnBrk="0" hangingPunct="0"/>
            <a:endParaRPr lang="it-IT" sz="2000"/>
          </a:p>
          <a:p>
            <a:pPr eaLnBrk="0" hangingPunct="0"/>
            <a:r>
              <a:rPr lang="it-IT" sz="2000"/>
              <a:t>Livello equivalente (Leq) definito come quel livello costante corrispondente alla media degli eventi sonori registrati nel periodo di misura</a:t>
            </a:r>
          </a:p>
          <a:p>
            <a:pPr eaLnBrk="0" hangingPunct="0">
              <a:spcBef>
                <a:spcPct val="50000"/>
              </a:spcBef>
            </a:pPr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2"/>
          <p:cNvSpPr txBox="1">
            <a:spLocks noChangeArrowheads="1"/>
          </p:cNvSpPr>
          <p:nvPr/>
        </p:nvSpPr>
        <p:spPr bwMode="auto">
          <a:xfrm>
            <a:off x="228600" y="609600"/>
            <a:ext cx="7543800" cy="1277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lvl="2" algn="just" eaLnBrk="0" hangingPunct="0">
              <a:buFont typeface="Symbol" pitchFamily="18" charset="2"/>
              <a:buChar char="·"/>
            </a:pPr>
            <a:r>
              <a:rPr lang="it-IT" sz="1400"/>
              <a:t>Fastidio generico;</a:t>
            </a:r>
          </a:p>
          <a:p>
            <a:pPr lvl="2" algn="just" eaLnBrk="0" hangingPunct="0">
              <a:buFont typeface="Symbol" pitchFamily="18" charset="2"/>
              <a:buChar char="·"/>
            </a:pPr>
            <a:r>
              <a:rPr lang="it-IT" sz="1400"/>
              <a:t>Disturbi nelle attività;</a:t>
            </a:r>
          </a:p>
          <a:p>
            <a:pPr lvl="2" algn="just" eaLnBrk="0" hangingPunct="0">
              <a:buFont typeface="Symbol" pitchFamily="18" charset="2"/>
              <a:buChar char="·"/>
            </a:pPr>
            <a:r>
              <a:rPr lang="it-IT" sz="1400"/>
              <a:t>Danni fisici.</a:t>
            </a:r>
          </a:p>
          <a:p>
            <a:pPr eaLnBrk="0" hangingPunct="0">
              <a:spcBef>
                <a:spcPct val="50000"/>
              </a:spcBef>
            </a:pPr>
            <a:endParaRPr lang="it-IT"/>
          </a:p>
        </p:txBody>
      </p:sp>
      <p:graphicFrame>
        <p:nvGraphicFramePr>
          <p:cNvPr id="151552" name="Object 1024"/>
          <p:cNvGraphicFramePr>
            <a:graphicFrameLocks noChangeAspect="1"/>
          </p:cNvGraphicFramePr>
          <p:nvPr/>
        </p:nvGraphicFramePr>
        <p:xfrm>
          <a:off x="1376363" y="2222500"/>
          <a:ext cx="6367462" cy="3616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5" name="Documento" r:id="rId4" imgW="6373440" imgH="3621240" progId="Word.Document.8">
                  <p:embed/>
                </p:oleObj>
              </mc:Choice>
              <mc:Fallback>
                <p:oleObj name="Documento" r:id="rId4" imgW="6373440" imgH="3621240" progId="Word.Document.8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76363" y="2222500"/>
                        <a:ext cx="6367462" cy="3616325"/>
                      </a:xfrm>
                      <a:prstGeom prst="rect">
                        <a:avLst/>
                      </a:prstGeom>
                      <a:solidFill>
                        <a:srgbClr val="CCFFCC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2"/>
          <p:cNvSpPr txBox="1">
            <a:spLocks noChangeArrowheads="1"/>
          </p:cNvSpPr>
          <p:nvPr/>
        </p:nvSpPr>
        <p:spPr bwMode="auto">
          <a:xfrm>
            <a:off x="685800" y="1143000"/>
            <a:ext cx="8001000" cy="283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it-IT"/>
              <a:t>Tasso di mortalità e morbilità</a:t>
            </a:r>
          </a:p>
          <a:p>
            <a:pPr eaLnBrk="0" hangingPunct="0">
              <a:spcBef>
                <a:spcPct val="50000"/>
              </a:spcBef>
            </a:pPr>
            <a:endParaRPr lang="it-IT"/>
          </a:p>
          <a:p>
            <a:pPr eaLnBrk="0" hangingPunct="0">
              <a:spcBef>
                <a:spcPct val="50000"/>
              </a:spcBef>
            </a:pPr>
            <a:r>
              <a:rPr lang="it-IT" sz="2000"/>
              <a:t>esposizione e densità di popolazione</a:t>
            </a:r>
          </a:p>
          <a:p>
            <a:pPr eaLnBrk="0" hangingPunct="0">
              <a:spcBef>
                <a:spcPct val="50000"/>
              </a:spcBef>
            </a:pPr>
            <a:r>
              <a:rPr lang="it-IT" sz="2000"/>
              <a:t>0,75 anni per mortalità acuta</a:t>
            </a:r>
          </a:p>
          <a:p>
            <a:pPr eaLnBrk="0" hangingPunct="0">
              <a:spcBef>
                <a:spcPct val="50000"/>
              </a:spcBef>
            </a:pPr>
            <a:r>
              <a:rPr lang="it-IT" sz="2000"/>
              <a:t>1,1 anni per mortalità cronica</a:t>
            </a:r>
          </a:p>
          <a:p>
            <a:pPr eaLnBrk="0" hangingPunct="0">
              <a:spcBef>
                <a:spcPct val="50000"/>
              </a:spcBef>
            </a:pPr>
            <a:endParaRPr lang="it-IT" sz="200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 Box 2"/>
          <p:cNvSpPr txBox="1">
            <a:spLocks noChangeArrowheads="1"/>
          </p:cNvSpPr>
          <p:nvPr/>
        </p:nvSpPr>
        <p:spPr bwMode="auto">
          <a:xfrm>
            <a:off x="0" y="609600"/>
            <a:ext cx="8991600" cy="581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 eaLnBrk="0" hangingPunct="0"/>
            <a:r>
              <a:rPr lang="it-IT" sz="2800" i="1"/>
              <a:t>Sintesi della metodologia proposta:</a:t>
            </a:r>
          </a:p>
          <a:p>
            <a:pPr algn="just" eaLnBrk="0" hangingPunct="0"/>
            <a:endParaRPr lang="it-IT" i="1"/>
          </a:p>
          <a:p>
            <a:pPr lvl="2" algn="just" eaLnBrk="0" hangingPunct="0">
              <a:buFont typeface="Symbol" pitchFamily="18" charset="2"/>
              <a:buChar char="·"/>
            </a:pPr>
            <a:r>
              <a:rPr lang="it-IT" i="1"/>
              <a:t>Quantificazione della popolazione esposta alla varie fasce di livello di rumore;</a:t>
            </a:r>
          </a:p>
          <a:p>
            <a:pPr lvl="2" algn="just" eaLnBrk="0" hangingPunct="0">
              <a:buFontTx/>
              <a:buChar char="•"/>
            </a:pPr>
            <a:r>
              <a:rPr lang="it-IT" i="1"/>
              <a:t>Scelta del valore del costo esterno unitario per ogni fascia di livello di rumore (euro/abitante);</a:t>
            </a:r>
          </a:p>
          <a:p>
            <a:pPr lvl="2" algn="just" eaLnBrk="0" hangingPunct="0">
              <a:buFontTx/>
              <a:buChar char="•"/>
            </a:pPr>
            <a:r>
              <a:rPr lang="it-IT" i="1"/>
              <a:t>Calcolo del costo esterno assoluto per ciascuna modalità (milioni di euro);</a:t>
            </a:r>
          </a:p>
          <a:p>
            <a:pPr lvl="2" algn="just" eaLnBrk="0" hangingPunct="0">
              <a:buFont typeface="Symbol" pitchFamily="18" charset="2"/>
              <a:buChar char="·"/>
            </a:pPr>
            <a:r>
              <a:rPr lang="it-IT" i="1"/>
              <a:t>Ripartizione dei costi esterni assoluti tra le categorie di veicoli di ciascuna modalità in base alle rispettive responsabilità (milioni di euro);</a:t>
            </a:r>
          </a:p>
          <a:p>
            <a:pPr lvl="2" algn="just" eaLnBrk="0" hangingPunct="0">
              <a:buFont typeface="Symbol" pitchFamily="18" charset="2"/>
              <a:buChar char="·"/>
            </a:pPr>
            <a:r>
              <a:rPr lang="it-IT" i="1"/>
              <a:t>Calcolo dei costi esterni specifici (eurocent/pkm o eurocent/tkm).</a:t>
            </a:r>
          </a:p>
          <a:p>
            <a:pPr lvl="2" eaLnBrk="0" hangingPunct="0"/>
            <a:endParaRPr lang="it-IT" i="1"/>
          </a:p>
          <a:p>
            <a:pPr eaLnBrk="0" hangingPunct="0">
              <a:spcBef>
                <a:spcPct val="50000"/>
              </a:spcBef>
            </a:pPr>
            <a:endParaRPr lang="it-IT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2576" name="Object 1024"/>
          <p:cNvGraphicFramePr>
            <a:graphicFrameLocks noChangeAspect="1"/>
          </p:cNvGraphicFramePr>
          <p:nvPr/>
        </p:nvGraphicFramePr>
        <p:xfrm>
          <a:off x="1376363" y="1270000"/>
          <a:ext cx="6367462" cy="4656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9" name="Documento" r:id="rId4" imgW="6373440" imgH="4672080" progId="Word.Document.8">
                  <p:embed/>
                </p:oleObj>
              </mc:Choice>
              <mc:Fallback>
                <p:oleObj name="Documento" r:id="rId4" imgW="6373440" imgH="4672080" progId="Word.Document.8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76363" y="1270000"/>
                        <a:ext cx="6367462" cy="4656138"/>
                      </a:xfrm>
                      <a:prstGeom prst="rect">
                        <a:avLst/>
                      </a:prstGeom>
                      <a:solidFill>
                        <a:srgbClr val="CCFFCC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 Box 2"/>
          <p:cNvSpPr txBox="1">
            <a:spLocks noChangeArrowheads="1"/>
          </p:cNvSpPr>
          <p:nvPr/>
        </p:nvSpPr>
        <p:spPr bwMode="auto">
          <a:xfrm>
            <a:off x="1219200" y="762000"/>
            <a:ext cx="6934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it-IT"/>
              <a:t>INCIDENTI</a:t>
            </a:r>
          </a:p>
        </p:txBody>
      </p:sp>
      <p:sp>
        <p:nvSpPr>
          <p:cNvPr id="43011" name="Text Box 3"/>
          <p:cNvSpPr txBox="1">
            <a:spLocks noChangeArrowheads="1"/>
          </p:cNvSpPr>
          <p:nvPr/>
        </p:nvSpPr>
        <p:spPr bwMode="auto">
          <a:xfrm>
            <a:off x="457200" y="1371600"/>
            <a:ext cx="8153400" cy="557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 eaLnBrk="0" hangingPunct="0"/>
            <a:r>
              <a:rPr lang="it-IT" sz="2000"/>
              <a:t>Per quanto riguarda la strada, il numero ufficiale di incidenti, di morti e di feriti registrati dalle Autorità di polizia e, quindi, disponibili in letteratura (ISTAT - Statistiche degli incidenti stradali) risultano sottostimati, in quanto:</a:t>
            </a:r>
          </a:p>
          <a:p>
            <a:pPr algn="just" eaLnBrk="0" hangingPunct="0"/>
            <a:endParaRPr lang="it-IT" sz="2000"/>
          </a:p>
          <a:p>
            <a:pPr lvl="2" algn="just" eaLnBrk="0" hangingPunct="0">
              <a:buFont typeface="Symbol" pitchFamily="18" charset="2"/>
              <a:buChar char="·"/>
            </a:pPr>
            <a:r>
              <a:rPr lang="it-IT" sz="2000"/>
              <a:t>secondo la definizione stabilita dalla Conferenza di Vienna sulla circolazione stradale non sono considerati incidenti i sinistri che non hanno causato danni alle persone;</a:t>
            </a:r>
          </a:p>
          <a:p>
            <a:pPr lvl="2" algn="just" eaLnBrk="0" hangingPunct="0">
              <a:buFont typeface="Symbol" pitchFamily="18" charset="2"/>
              <a:buChar char="·"/>
            </a:pPr>
            <a:r>
              <a:rPr lang="it-IT" sz="2000"/>
              <a:t>un infortunato viene considerato "morto" solo se il decesso avviene entro trenta giorni dalla data dell'incidente (entro sette giorni fino al 1998);</a:t>
            </a:r>
          </a:p>
          <a:p>
            <a:pPr lvl="2" algn="just" eaLnBrk="0" hangingPunct="0">
              <a:buFont typeface="Symbol" pitchFamily="18" charset="2"/>
              <a:buChar char="·"/>
            </a:pPr>
            <a:r>
              <a:rPr lang="it-IT" sz="2000"/>
              <a:t>molti incidenti con feriti lievi non vengono denunciati.</a:t>
            </a:r>
          </a:p>
          <a:p>
            <a:pPr algn="just" eaLnBrk="0" hangingPunct="0"/>
            <a:endParaRPr lang="it-IT"/>
          </a:p>
          <a:p>
            <a:pPr algn="just" eaLnBrk="0" hangingPunct="0"/>
            <a:r>
              <a:rPr lang="it-IT" sz="2000"/>
              <a:t>1,47 per il numero di incidenti;</a:t>
            </a:r>
          </a:p>
          <a:p>
            <a:pPr algn="just" eaLnBrk="0" hangingPunct="0"/>
            <a:r>
              <a:rPr lang="it-IT" sz="2000"/>
              <a:t>1,28 per il numero dei decessi;</a:t>
            </a:r>
          </a:p>
          <a:p>
            <a:pPr algn="just" eaLnBrk="0" hangingPunct="0"/>
            <a:r>
              <a:rPr lang="it-IT" sz="2000"/>
              <a:t>1,47 per il numero dei feriti.</a:t>
            </a:r>
          </a:p>
          <a:p>
            <a:pPr algn="just" eaLnBrk="0" hangingPunct="0"/>
            <a:endParaRPr lang="it-IT" sz="2000"/>
          </a:p>
          <a:p>
            <a:pPr eaLnBrk="0" hangingPunct="0">
              <a:spcBef>
                <a:spcPct val="50000"/>
              </a:spcBef>
            </a:pPr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 Box 2"/>
          <p:cNvSpPr txBox="1">
            <a:spLocks noChangeArrowheads="1"/>
          </p:cNvSpPr>
          <p:nvPr/>
        </p:nvSpPr>
        <p:spPr bwMode="auto">
          <a:xfrm>
            <a:off x="457200" y="609600"/>
            <a:ext cx="7391400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 eaLnBrk="0" hangingPunct="0"/>
            <a:endParaRPr lang="it-IT" i="1"/>
          </a:p>
          <a:p>
            <a:pPr eaLnBrk="0" hangingPunct="0">
              <a:spcBef>
                <a:spcPct val="50000"/>
              </a:spcBef>
            </a:pPr>
            <a:endParaRPr lang="it-IT"/>
          </a:p>
        </p:txBody>
      </p:sp>
      <p:sp>
        <p:nvSpPr>
          <p:cNvPr id="44035" name="Text Box 3"/>
          <p:cNvSpPr txBox="1">
            <a:spLocks noChangeArrowheads="1"/>
          </p:cNvSpPr>
          <p:nvPr/>
        </p:nvSpPr>
        <p:spPr bwMode="auto">
          <a:xfrm>
            <a:off x="0" y="304800"/>
            <a:ext cx="9144000" cy="7735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 eaLnBrk="0" hangingPunct="0"/>
            <a:endParaRPr lang="it-IT" sz="1400" b="1" i="1"/>
          </a:p>
          <a:p>
            <a:pPr algn="just" eaLnBrk="0" hangingPunct="0"/>
            <a:r>
              <a:rPr lang="it-IT" sz="2800" i="1"/>
              <a:t>Sintesi della metodologia proposta:</a:t>
            </a:r>
          </a:p>
          <a:p>
            <a:pPr algn="just" eaLnBrk="0" hangingPunct="0"/>
            <a:endParaRPr lang="it-IT" sz="2800" i="1"/>
          </a:p>
          <a:p>
            <a:pPr algn="just" eaLnBrk="0" hangingPunct="0"/>
            <a:r>
              <a:rPr lang="it-IT" sz="2200" i="1"/>
              <a:t>a)Raccolta dei dati di base (numero di incidenti, numero di feriti, numero di decessi - statistiche di polizia, ISTAT);</a:t>
            </a:r>
          </a:p>
          <a:p>
            <a:pPr lvl="2" algn="just" eaLnBrk="0" hangingPunct="0"/>
            <a:endParaRPr lang="it-IT" sz="2200" i="1"/>
          </a:p>
          <a:p>
            <a:pPr algn="just" eaLnBrk="0" hangingPunct="0"/>
            <a:r>
              <a:rPr lang="it-IT" sz="2200" i="1"/>
              <a:t>b)Correzione dei numeri riportati dalle statistiche di polizia per ovviare alla loro sottostima (ACI-ISTAT);</a:t>
            </a:r>
          </a:p>
          <a:p>
            <a:pPr algn="just" eaLnBrk="0" hangingPunct="0"/>
            <a:endParaRPr lang="it-IT" sz="2200" i="1"/>
          </a:p>
          <a:p>
            <a:pPr algn="just" eaLnBrk="0" hangingPunct="0"/>
            <a:r>
              <a:rPr lang="it-IT" sz="2200" i="1"/>
              <a:t>c)Calcolo degli effetti derivanti dagli incidenti (decessi, invalidità permanenti, invalidità temporanee, mancata produzione o consumo per i familiari dei sinistrati, mancata produzione o consumo per le persone coinvolte in incidenti che non hanno subito danni, ricoveri, medicazioni - CENSIS);</a:t>
            </a:r>
          </a:p>
          <a:p>
            <a:pPr algn="just" eaLnBrk="0" hangingPunct="0"/>
            <a:endParaRPr lang="it-IT" sz="2200" i="1"/>
          </a:p>
          <a:p>
            <a:pPr algn="just" eaLnBrk="0" hangingPunct="0"/>
            <a:r>
              <a:rPr lang="it-IT" sz="2200" i="1"/>
              <a:t>d)Scelta dei valori monetari unitari per ciascuno degli effetti derivanti dagli incidenti (costo dei decessi, delle invalidità permanenti, invalidità temporanee, della mancata produzione o consumo per i familiari dei sinistrati, della mancata produzione o consumo per le persone coinvolte in incidenti che non hanno subito danni, dei ricoveri, delle medicazioni - ExternE, Banca d'Italia);</a:t>
            </a:r>
          </a:p>
          <a:p>
            <a:pPr algn="just" eaLnBrk="0" hangingPunct="0"/>
            <a:endParaRPr lang="it-IT" sz="2200" i="1"/>
          </a:p>
          <a:p>
            <a:pPr algn="just" eaLnBrk="0" hangingPunct="0"/>
            <a:endParaRPr lang="it-IT" sz="2200"/>
          </a:p>
          <a:p>
            <a:pPr eaLnBrk="0" hangingPunct="0">
              <a:spcBef>
                <a:spcPct val="50000"/>
              </a:spcBef>
            </a:pPr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ChangeArrowheads="1"/>
          </p:cNvSpPr>
          <p:nvPr/>
        </p:nvSpPr>
        <p:spPr bwMode="auto">
          <a:xfrm>
            <a:off x="533400" y="838200"/>
            <a:ext cx="7620000" cy="483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it-IT" sz="1400" i="1"/>
              <a:t>e</a:t>
            </a:r>
            <a:r>
              <a:rPr lang="it-IT" i="1"/>
              <a:t>)Stima dei costi totali delle attività giudiziarie e di pronto intervento;</a:t>
            </a:r>
          </a:p>
          <a:p>
            <a:pPr eaLnBrk="0" hangingPunct="0">
              <a:spcBef>
                <a:spcPct val="50000"/>
              </a:spcBef>
            </a:pPr>
            <a:r>
              <a:rPr lang="it-IT" i="1"/>
              <a:t>f)Calcolo dei valori di danno totali come prodotto delle voci c) e d) e completamento con la voce e);</a:t>
            </a:r>
          </a:p>
          <a:p>
            <a:pPr eaLnBrk="0" hangingPunct="0">
              <a:spcBef>
                <a:spcPct val="50000"/>
              </a:spcBef>
            </a:pPr>
            <a:r>
              <a:rPr lang="it-IT" i="1"/>
              <a:t>g)Sottrazione dell'ammontare dei premi assicurativi RC dal valore del danno totale ottenendo i costi esterni totali (milioni di euro);</a:t>
            </a:r>
          </a:p>
          <a:p>
            <a:pPr eaLnBrk="0" hangingPunct="0">
              <a:spcBef>
                <a:spcPct val="50000"/>
              </a:spcBef>
            </a:pPr>
            <a:r>
              <a:rPr lang="it-IT" i="1"/>
              <a:t>h)Ripartizione dei costi esterni totali tra le singole categorie di veicoli in base alle rispettive responsabilità - ISTAT;</a:t>
            </a:r>
          </a:p>
          <a:p>
            <a:pPr eaLnBrk="0" hangingPunct="0">
              <a:spcBef>
                <a:spcPct val="50000"/>
              </a:spcBef>
            </a:pPr>
            <a:r>
              <a:rPr lang="it-IT" i="1"/>
              <a:t>i)Calcolo dei costi esterni specifici (eurocent/pkm o eurocent/tkm).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3600" name="Object 1024"/>
          <p:cNvGraphicFramePr>
            <a:graphicFrameLocks noChangeAspect="1"/>
          </p:cNvGraphicFramePr>
          <p:nvPr/>
        </p:nvGraphicFramePr>
        <p:xfrm>
          <a:off x="-468313" y="1557338"/>
          <a:ext cx="8713788" cy="3951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3" name="Documento" r:id="rId4" imgW="8692907" imgH="3956665" progId="Word.Document.8">
                  <p:embed/>
                </p:oleObj>
              </mc:Choice>
              <mc:Fallback>
                <p:oleObj name="Documento" r:id="rId4" imgW="8692907" imgH="3956665" progId="Word.Document.8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468313" y="1557338"/>
                        <a:ext cx="8713788" cy="3951287"/>
                      </a:xfrm>
                      <a:prstGeom prst="rect">
                        <a:avLst/>
                      </a:prstGeom>
                      <a:solidFill>
                        <a:srgbClr val="CCFFCC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2"/>
          <p:cNvSpPr txBox="1">
            <a:spLocks noChangeArrowheads="1"/>
          </p:cNvSpPr>
          <p:nvPr/>
        </p:nvSpPr>
        <p:spPr bwMode="auto">
          <a:xfrm>
            <a:off x="1524000" y="609600"/>
            <a:ext cx="62484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it-IT" sz="3200">
                <a:solidFill>
                  <a:schemeClr val="tx2"/>
                </a:solidFill>
              </a:rPr>
              <a:t>CONGESTIONE</a:t>
            </a:r>
          </a:p>
        </p:txBody>
      </p:sp>
      <p:sp>
        <p:nvSpPr>
          <p:cNvPr id="47107" name="Text Box 3"/>
          <p:cNvSpPr txBox="1">
            <a:spLocks noChangeArrowheads="1"/>
          </p:cNvSpPr>
          <p:nvPr/>
        </p:nvSpPr>
        <p:spPr bwMode="auto">
          <a:xfrm>
            <a:off x="304800" y="1447800"/>
            <a:ext cx="8382000" cy="429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it-IT"/>
              <a:t>Le città possono dividersi in tre categorie </a:t>
            </a:r>
          </a:p>
          <a:p>
            <a:pPr eaLnBrk="0" hangingPunct="0">
              <a:spcBef>
                <a:spcPct val="50000"/>
              </a:spcBef>
            </a:pPr>
            <a:r>
              <a:rPr lang="it-IT"/>
              <a:t>&gt; 500.000 abitanti; </a:t>
            </a:r>
          </a:p>
          <a:p>
            <a:pPr eaLnBrk="0" hangingPunct="0">
              <a:spcBef>
                <a:spcPct val="50000"/>
              </a:spcBef>
            </a:pPr>
            <a:r>
              <a:rPr lang="it-IT"/>
              <a:t>tra 100.000 e 500.000 abitanti; </a:t>
            </a:r>
          </a:p>
          <a:p>
            <a:pPr eaLnBrk="0" hangingPunct="0">
              <a:spcBef>
                <a:spcPct val="50000"/>
              </a:spcBef>
            </a:pPr>
            <a:r>
              <a:rPr lang="it-IT"/>
              <a:t>tra 20.000 e 100.000 abitanti</a:t>
            </a:r>
          </a:p>
          <a:p>
            <a:pPr eaLnBrk="0" hangingPunct="0">
              <a:spcBef>
                <a:spcPct val="50000"/>
              </a:spcBef>
            </a:pPr>
            <a:r>
              <a:rPr lang="it-IT"/>
              <a:t> e caratterizzate in base alla densità territoriale di autovetture circolanti</a:t>
            </a:r>
          </a:p>
          <a:p>
            <a:pPr eaLnBrk="0" hangingPunct="0">
              <a:spcBef>
                <a:spcPct val="50000"/>
              </a:spcBef>
            </a:pPr>
            <a:r>
              <a:rPr lang="it-IT"/>
              <a:t>I valori monetari adottati per la valutazione del danno possono essere desunti, in analogia alle procedure seguite per l'incidentalità, da dati macroeconomici forniti dalla Banca d'Italia.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6970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 eaLnBrk="0" hangingPunct="0"/>
            <a:r>
              <a:rPr lang="it-IT" sz="2800" i="1"/>
              <a:t>Sintesi della metodologia proposta</a:t>
            </a:r>
          </a:p>
          <a:p>
            <a:pPr algn="just" eaLnBrk="0" hangingPunct="0"/>
            <a:endParaRPr lang="it-IT" sz="2800" i="1"/>
          </a:p>
          <a:p>
            <a:pPr lvl="2" algn="just" eaLnBrk="0" hangingPunct="0">
              <a:buFont typeface="Symbol" pitchFamily="18" charset="2"/>
              <a:buChar char="·"/>
            </a:pPr>
            <a:r>
              <a:rPr lang="it-IT" i="1"/>
              <a:t>Calcolo del monte ore dedicato agli spostamenti limitatamente ai veicoli suscettibili di essere coinvolti in fenomeni di congestione (escludendo cioè i veicoli su due ruote, le metropolitane e le ferrovie metropolitane);</a:t>
            </a:r>
          </a:p>
          <a:p>
            <a:pPr lvl="2" algn="just" eaLnBrk="0" hangingPunct="0">
              <a:buFont typeface="Symbol" pitchFamily="18" charset="2"/>
              <a:buChar char="·"/>
            </a:pPr>
            <a:r>
              <a:rPr lang="it-IT" i="1"/>
              <a:t>Stima della velocità media dei veicoli;</a:t>
            </a:r>
          </a:p>
          <a:p>
            <a:pPr lvl="2" algn="just" eaLnBrk="0" hangingPunct="0">
              <a:buFont typeface="Symbol" pitchFamily="18" charset="2"/>
              <a:buChar char="·"/>
            </a:pPr>
            <a:r>
              <a:rPr lang="it-IT" i="1"/>
              <a:t>Calcolo del tempo perso per congestione nelle grandi città (popolazione &gt; 500.000 abitanti) nell'ipotesi che in sua assenza la velocità media dei veicoli sia maggiore di 25 km/h;</a:t>
            </a:r>
          </a:p>
          <a:p>
            <a:pPr lvl="2" algn="just" eaLnBrk="0" hangingPunct="0">
              <a:buFont typeface="Symbol" pitchFamily="18" charset="2"/>
              <a:buChar char="·"/>
            </a:pPr>
            <a:r>
              <a:rPr lang="it-IT" i="1"/>
              <a:t>Calcolo del tempo perso per congestione nelle città di medie dimensioni (100.000 &lt; abitanti &lt; 500.000) e piccole dimensioni (20.000 &lt; abitanti &lt; 100.000) in proporzione al rapporto tra le rispettive densità di autovetture (autovetture circolanti/km2) e la densità di autovetture delle grandi città;</a:t>
            </a:r>
          </a:p>
          <a:p>
            <a:pPr eaLnBrk="0" hangingPunct="0">
              <a:spcBef>
                <a:spcPct val="50000"/>
              </a:spcBef>
            </a:pPr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ChangeArrowheads="1"/>
          </p:cNvSpPr>
          <p:nvPr/>
        </p:nvSpPr>
        <p:spPr bwMode="auto">
          <a:xfrm>
            <a:off x="304800" y="228600"/>
            <a:ext cx="7924800" cy="596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lvl="2" eaLnBrk="0" hangingPunct="0">
              <a:spcBef>
                <a:spcPct val="50000"/>
              </a:spcBef>
            </a:pPr>
            <a:endParaRPr lang="it-IT" sz="1400" i="1"/>
          </a:p>
          <a:p>
            <a:pPr lvl="2" eaLnBrk="0" hangingPunct="0">
              <a:spcBef>
                <a:spcPct val="50000"/>
              </a:spcBef>
              <a:buFont typeface="Symbol" pitchFamily="18" charset="2"/>
              <a:buChar char="·"/>
            </a:pPr>
            <a:r>
              <a:rPr lang="it-IT" i="1"/>
              <a:t>Calcolo del tempo complessivamente perso per congestione nelle aree urbane come sommatoria del tempo perso nelle tre citate classi di città;</a:t>
            </a:r>
          </a:p>
          <a:p>
            <a:pPr lvl="2" eaLnBrk="0" hangingPunct="0">
              <a:spcBef>
                <a:spcPct val="50000"/>
              </a:spcBef>
              <a:buFont typeface="Symbol" pitchFamily="18" charset="2"/>
              <a:buChar char="·"/>
            </a:pPr>
            <a:r>
              <a:rPr lang="it-IT" i="1"/>
              <a:t>Ripartizione del tempo perso per congestione tra le varie categorie di veicoli in base alle rispettive responsabilità (percorrenze pesate in funzione dei fattori di occupazione di spazio);</a:t>
            </a:r>
          </a:p>
          <a:p>
            <a:pPr lvl="2" eaLnBrk="0" hangingPunct="0">
              <a:spcBef>
                <a:spcPct val="50000"/>
              </a:spcBef>
              <a:buFont typeface="Symbol" pitchFamily="18" charset="2"/>
              <a:buChar char="·"/>
            </a:pPr>
            <a:r>
              <a:rPr lang="it-IT" i="1"/>
              <a:t>Scelta dei valori monetari unitari relativamente al tempo perso dagli utenti della mobilità (euro/ora - Banca d'Italia);</a:t>
            </a:r>
          </a:p>
          <a:p>
            <a:pPr lvl="2" eaLnBrk="0" hangingPunct="0">
              <a:spcBef>
                <a:spcPct val="50000"/>
              </a:spcBef>
              <a:buFont typeface="Symbol" pitchFamily="18" charset="2"/>
              <a:buChar char="·"/>
            </a:pPr>
            <a:r>
              <a:rPr lang="it-IT" i="1"/>
              <a:t>Calcolo dei costi esterni assoluti (milioni di euro) e specifici (eurocent/pkm, eurocent/tkm).</a:t>
            </a:r>
          </a:p>
          <a:p>
            <a:pPr eaLnBrk="0" hangingPunct="0">
              <a:spcBef>
                <a:spcPct val="50000"/>
              </a:spcBef>
            </a:pPr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4624" name="Object 1024"/>
          <p:cNvGraphicFramePr>
            <a:graphicFrameLocks noChangeAspect="1"/>
          </p:cNvGraphicFramePr>
          <p:nvPr/>
        </p:nvGraphicFramePr>
        <p:xfrm>
          <a:off x="1446213" y="987425"/>
          <a:ext cx="6367462" cy="5345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7" name="Documento" r:id="rId4" imgW="6349320" imgH="5343840" progId="Word.Document.8">
                  <p:embed/>
                </p:oleObj>
              </mc:Choice>
              <mc:Fallback>
                <p:oleObj name="Documento" r:id="rId4" imgW="6349320" imgH="5343840" progId="Word.Document.8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46213" y="987425"/>
                        <a:ext cx="6367462" cy="5345113"/>
                      </a:xfrm>
                      <a:prstGeom prst="rect">
                        <a:avLst/>
                      </a:prstGeom>
                      <a:solidFill>
                        <a:srgbClr val="CCFFCC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ext Box 2"/>
          <p:cNvSpPr txBox="1">
            <a:spLocks noChangeArrowheads="1"/>
          </p:cNvSpPr>
          <p:nvPr/>
        </p:nvSpPr>
        <p:spPr bwMode="auto">
          <a:xfrm>
            <a:off x="762000" y="609600"/>
            <a:ext cx="7086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it-IT" sz="3200">
                <a:solidFill>
                  <a:schemeClr val="tx2"/>
                </a:solidFill>
              </a:rPr>
              <a:t>I COSTI ESTERNI DELLA MOBILITA’</a:t>
            </a:r>
          </a:p>
        </p:txBody>
      </p:sp>
      <p:sp>
        <p:nvSpPr>
          <p:cNvPr id="51203" name="Text Box 3"/>
          <p:cNvSpPr txBox="1">
            <a:spLocks noChangeArrowheads="1"/>
          </p:cNvSpPr>
          <p:nvPr/>
        </p:nvSpPr>
        <p:spPr bwMode="auto">
          <a:xfrm>
            <a:off x="-381000" y="2209800"/>
            <a:ext cx="8610600" cy="369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lvl="2" algn="just" eaLnBrk="0" hangingPunct="0">
              <a:buFontTx/>
              <a:buChar char="•"/>
            </a:pPr>
            <a:r>
              <a:rPr lang="it-IT" sz="2800"/>
              <a:t>alcune delle cinque categorie di esternalità non sono state analizzate in modo completo;</a:t>
            </a:r>
          </a:p>
          <a:p>
            <a:pPr lvl="2" algn="just" eaLnBrk="0" hangingPunct="0">
              <a:buFontTx/>
              <a:buChar char="•"/>
            </a:pPr>
            <a:endParaRPr lang="it-IT" sz="2800"/>
          </a:p>
          <a:p>
            <a:pPr lvl="2" algn="just" eaLnBrk="0" hangingPunct="0">
              <a:buFontTx/>
              <a:buChar char="•"/>
            </a:pPr>
            <a:r>
              <a:rPr lang="it-IT" sz="2800"/>
              <a:t>sono stati trascurati gli impatti legati all'uso di molti altri prodotti ausiliari;</a:t>
            </a:r>
          </a:p>
          <a:p>
            <a:pPr lvl="2" algn="just" eaLnBrk="0" hangingPunct="0"/>
            <a:endParaRPr lang="it-IT" sz="2800"/>
          </a:p>
          <a:p>
            <a:pPr lvl="2" algn="just" eaLnBrk="0" hangingPunct="0">
              <a:buFontTx/>
              <a:buChar char="•"/>
            </a:pPr>
            <a:r>
              <a:rPr lang="it-IT" sz="2800"/>
              <a:t>altre esternalità non  considerate</a:t>
            </a:r>
          </a:p>
          <a:p>
            <a:pPr lvl="2" algn="just" eaLnBrk="0" hangingPunct="0">
              <a:buFontTx/>
              <a:buChar char="•"/>
            </a:pPr>
            <a:endParaRPr lang="it-IT" sz="1600"/>
          </a:p>
          <a:p>
            <a:pPr eaLnBrk="0" hangingPunct="0">
              <a:spcBef>
                <a:spcPct val="50000"/>
              </a:spcBef>
            </a:pPr>
            <a:endParaRPr lang="it-IT" sz="16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5648" name="Object 0"/>
          <p:cNvGraphicFramePr>
            <a:graphicFrameLocks noChangeAspect="1"/>
          </p:cNvGraphicFramePr>
          <p:nvPr/>
        </p:nvGraphicFramePr>
        <p:xfrm>
          <a:off x="1287463" y="1376363"/>
          <a:ext cx="6367462" cy="4532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1" name="Documento" r:id="rId4" imgW="6373440" imgH="4344480" progId="Word.Document.8">
                  <p:embed/>
                </p:oleObj>
              </mc:Choice>
              <mc:Fallback>
                <p:oleObj name="Documento" r:id="rId4" imgW="6373440" imgH="4344480" progId="Word.Document.8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87463" y="1376363"/>
                        <a:ext cx="6367462" cy="4532312"/>
                      </a:xfrm>
                      <a:prstGeom prst="rect">
                        <a:avLst/>
                      </a:prstGeom>
                      <a:solidFill>
                        <a:srgbClr val="CCFFCC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3250" name="Object 2"/>
          <p:cNvGraphicFramePr>
            <a:graphicFrameLocks noChangeAspect="1"/>
          </p:cNvGraphicFramePr>
          <p:nvPr/>
        </p:nvGraphicFramePr>
        <p:xfrm>
          <a:off x="687388" y="1358900"/>
          <a:ext cx="7761287" cy="4497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5" name="Documento" r:id="rId4" imgW="7772400" imgH="4511160" progId="Word.Document.8">
                  <p:embed/>
                </p:oleObj>
              </mc:Choice>
              <mc:Fallback>
                <p:oleObj name="Documento" r:id="rId4" imgW="7772400" imgH="4511160" progId="Word.Document.8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7388" y="1358900"/>
                        <a:ext cx="7761287" cy="4497388"/>
                      </a:xfrm>
                      <a:prstGeom prst="rect">
                        <a:avLst/>
                      </a:prstGeom>
                      <a:solidFill>
                        <a:srgbClr val="CCFFCC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1450</Words>
  <Application>Microsoft Office PowerPoint</Application>
  <PresentationFormat>Presentazione su schermo (4:3)</PresentationFormat>
  <Paragraphs>146</Paragraphs>
  <Slides>28</Slides>
  <Notes>0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Server OLE incorporati</vt:lpstr>
      </vt:variant>
      <vt:variant>
        <vt:i4>1</vt:i4>
      </vt:variant>
      <vt:variant>
        <vt:lpstr>Titoli diapositive</vt:lpstr>
      </vt:variant>
      <vt:variant>
        <vt:i4>28</vt:i4>
      </vt:variant>
    </vt:vector>
  </HeadingPairs>
  <TitlesOfParts>
    <vt:vector size="30" baseType="lpstr">
      <vt:lpstr>Tema di Office</vt:lpstr>
      <vt:lpstr>Documento</vt:lpstr>
      <vt:lpstr>Calcolo delle esternalità</vt:lpstr>
      <vt:lpstr>Un’esternalità viene definita come un effetto negativo, un costo, in termini economici, che non viene pagato (o non interamente pagato) da chi lo causa, e che ricade su altri soggetti.  </vt:lpstr>
      <vt:lpstr>gli scopi della valutazione delle esternalità</vt:lpstr>
      <vt:lpstr>Categorie di esternalità e relativi fattori di impatto</vt:lpstr>
      <vt:lpstr>Sintesi di una metodologia proposta (gas serra)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Calcolo delle esternalità</dc:title>
  <dc:creator>gaetano galante</dc:creator>
  <cp:lastModifiedBy>gaetano galante</cp:lastModifiedBy>
  <cp:revision>2</cp:revision>
  <dcterms:created xsi:type="dcterms:W3CDTF">2013-05-03T08:20:39Z</dcterms:created>
  <dcterms:modified xsi:type="dcterms:W3CDTF">2014-03-07T09:37:49Z</dcterms:modified>
</cp:coreProperties>
</file>