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52" r:id="rId2"/>
    <p:sldId id="353" r:id="rId3"/>
    <p:sldId id="377" r:id="rId4"/>
    <p:sldId id="378" r:id="rId5"/>
    <p:sldId id="354" r:id="rId6"/>
    <p:sldId id="355" r:id="rId7"/>
    <p:sldId id="356" r:id="rId8"/>
    <p:sldId id="368" r:id="rId9"/>
    <p:sldId id="383" r:id="rId10"/>
    <p:sldId id="379" r:id="rId11"/>
    <p:sldId id="370" r:id="rId12"/>
    <p:sldId id="380" r:id="rId13"/>
    <p:sldId id="372" r:id="rId14"/>
    <p:sldId id="373" r:id="rId15"/>
    <p:sldId id="374" r:id="rId16"/>
    <p:sldId id="375" r:id="rId17"/>
    <p:sldId id="376" r:id="rId18"/>
    <p:sldId id="381" r:id="rId19"/>
    <p:sldId id="365" r:id="rId20"/>
  </p:sldIdLst>
  <p:sldSz cx="9144000" cy="6858000" type="screen4x3"/>
  <p:notesSz cx="6735763" cy="986948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 Unicode MS" charset="0"/>
        <a:ea typeface="ヒラギノ角ゴ Pro W3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4D4D4D"/>
    <a:srgbClr val="006666"/>
    <a:srgbClr val="008080"/>
    <a:srgbClr val="0000FF"/>
    <a:srgbClr val="CC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fld id="{FBCF95E6-9F7E-4698-8DDD-ED30CE485E81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00113" y="739775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7888"/>
            <a:ext cx="5389563" cy="444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fld id="{47FB7984-B6FE-439C-ACA9-58FC896A7868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ヒラギノ角ゴ Pro W3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ヒラギノ角ゴ Pro W3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ヒラギノ角ゴ Pro W3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ヒラギノ角ゴ Pro W3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93723F-5ADA-402B-8358-FEBB3F4AB517}" type="slidenum">
              <a:rPr lang="it-IT"/>
              <a:pPr/>
              <a:t>2</a:t>
            </a:fld>
            <a:endParaRPr lang="it-IT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2300" y="330200"/>
            <a:ext cx="5588000" cy="4191000"/>
          </a:xfrm>
          <a:ln w="12700" cap="flat"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 txBox="1">
            <a:spLocks noGrp="1" noChangeArrowheads="1"/>
          </p:cNvSpPr>
          <p:nvPr/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857DA9F-6332-49BF-91C5-46B30F941031}" type="slidenum">
              <a:rPr lang="it-IT" sz="1200">
                <a:latin typeface="Times New Roman" charset="0"/>
              </a:rPr>
              <a:pPr algn="r"/>
              <a:t>4</a:t>
            </a:fld>
            <a:endParaRPr lang="it-IT" sz="1200">
              <a:latin typeface="Times New Roman" charset="0"/>
            </a:endParaRPr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2300" y="330200"/>
            <a:ext cx="5588000" cy="4191000"/>
          </a:xfrm>
          <a:ln w="12700" cap="flat"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20A8B3-12DC-4E68-9991-750F0A5906C2}" type="slidenum">
              <a:rPr lang="it-IT"/>
              <a:pPr/>
              <a:t>5</a:t>
            </a:fld>
            <a:endParaRPr lang="it-IT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ln w="12700" cap="flat"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07B12E-B39C-4F26-ACE7-94FCF1D6B8F3}" type="slidenum">
              <a:rPr lang="it-IT"/>
              <a:pPr/>
              <a:t>6</a:t>
            </a:fld>
            <a:endParaRPr lang="it-IT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ln w="12700" cap="flat"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AE5798-F21B-47A8-BDDA-18A15E0642F8}" type="slidenum">
              <a:rPr lang="it-IT"/>
              <a:pPr/>
              <a:t>7</a:t>
            </a:fld>
            <a:endParaRPr lang="it-IT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ln w="12700" cap="flat"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AA076C1-9C85-453E-9ED5-2DB972E03306}" type="slidenum">
              <a:rPr lang="it-IT" sz="1200">
                <a:latin typeface="Times New Roman" charset="0"/>
              </a:rPr>
              <a:pPr algn="r"/>
              <a:t>10</a:t>
            </a:fld>
            <a:endParaRPr lang="it-IT" sz="1200">
              <a:latin typeface="Times New Roman" charset="0"/>
            </a:endParaRPr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2300" y="330200"/>
            <a:ext cx="5588000" cy="4191000"/>
          </a:xfrm>
          <a:ln w="12700" cap="flat"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 txBox="1">
            <a:spLocks noGrp="1" noChangeArrowheads="1"/>
          </p:cNvSpPr>
          <p:nvPr/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0CD577C-AF92-495B-82FF-AA46AFFE76A3}" type="slidenum">
              <a:rPr lang="it-IT" sz="1200">
                <a:latin typeface="Times New Roman" charset="0"/>
              </a:rPr>
              <a:pPr algn="r"/>
              <a:t>12</a:t>
            </a:fld>
            <a:endParaRPr lang="it-IT" sz="1200">
              <a:latin typeface="Times New Roman" charset="0"/>
            </a:endParaRPr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2300" y="330200"/>
            <a:ext cx="5588000" cy="4191000"/>
          </a:xfrm>
          <a:ln w="12700" cap="flat"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 txBox="1">
            <a:spLocks noGrp="1" noChangeArrowheads="1"/>
          </p:cNvSpPr>
          <p:nvPr/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EC7744F-7B2F-41C8-B7DB-1B077164A5AD}" type="slidenum">
              <a:rPr lang="it-IT" sz="1200">
                <a:latin typeface="Times New Roman" charset="0"/>
              </a:rPr>
              <a:pPr algn="r"/>
              <a:t>18</a:t>
            </a:fld>
            <a:endParaRPr lang="it-IT" sz="1200">
              <a:latin typeface="Times New Roman" charset="0"/>
            </a:endParaRPr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2300" y="330200"/>
            <a:ext cx="5588000" cy="4191000"/>
          </a:xfrm>
          <a:ln w="12700" cap="flat"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20713" y="330200"/>
            <a:ext cx="5588000" cy="4191000"/>
          </a:xfrm>
          <a:solidFill>
            <a:srgbClr val="FFFFFF"/>
          </a:solidFill>
          <a:ln w="12700" cap="flat"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4687888"/>
            <a:ext cx="6284913" cy="4443412"/>
          </a:xfrm>
          <a:noFill/>
          <a:ln/>
        </p:spPr>
        <p:txBody>
          <a:bodyPr lIns="91284" tIns="46443" rIns="91284" bIns="46443"/>
          <a:lstStyle/>
          <a:p>
            <a:pPr marL="190500" indent="-190500"/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B32EA4-F57A-43BE-8C08-DCCB2DC08B9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7A8720-8D7A-442F-BB36-0B8B812787A1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4D70CA-EE01-448D-B0E8-89CACDDE6FB5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41529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10100" y="1066800"/>
            <a:ext cx="41529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0CA1D1-9D43-4EDE-9760-3D4A9495EDB8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C31305-809E-4B27-A34D-02CDF2E4AAFE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0DA8CC-D12A-4689-AD8D-A3099C7FC940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5B8F5A-14BB-4EE9-B842-F1E5655597E0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0123D4-EDB4-4D68-8C52-2CAF354AE972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3D6497-C961-4FA8-941B-BCA628D617C2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E17EC1-1210-42B5-ABF6-3D11DA3A23E0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133600" cy="6096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248400" cy="60960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BF3BF6-71AA-4ED0-9F4D-81E50C044183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8458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066800"/>
            <a:ext cx="8458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1524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omic Sans MS" charset="0"/>
              </a:defRPr>
            </a:lvl1pPr>
          </a:lstStyle>
          <a:p>
            <a:fld id="{AB03E85A-5F35-4500-9997-92951F49EDDB}" type="slidenum">
              <a:rPr lang="it-IT"/>
              <a:pPr/>
              <a:t>‹N›</a:t>
            </a:fld>
            <a:endParaRPr lang="it-IT"/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>
            <a:off x="304800" y="6629400"/>
            <a:ext cx="84582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latin typeface="Arial Unicode MS" pitchFamily="34" charset="-128"/>
              <a:ea typeface="+mn-ea"/>
            </a:endParaRPr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304800" y="692150"/>
            <a:ext cx="84582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latin typeface="Arial Unicode MS" pitchFamily="34" charset="-128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ヒラギノ角ゴ Pro W3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omic Sans MS" pitchFamily="66" charset="0"/>
          <a:ea typeface="ヒラギノ角ゴ Pro W3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omic Sans MS" pitchFamily="66" charset="0"/>
          <a:ea typeface="ヒラギノ角ゴ Pro W3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omic Sans MS" pitchFamily="66" charset="0"/>
          <a:ea typeface="ヒラギノ角ゴ Pro W3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omic Sans MS" pitchFamily="66" charset="0"/>
          <a:ea typeface="ヒラギノ角ゴ Pro W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Comic Sans MS" pitchFamily="66" charset="0"/>
        </a:defRPr>
      </a:lvl9pPr>
    </p:titleStyle>
    <p:bodyStyle>
      <a:lvl1pPr marL="342900" indent="-342900" algn="just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+mn-cs"/>
        </a:defRPr>
      </a:lvl1pPr>
      <a:lvl2pPr marL="76200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Times New Roman" charset="0"/>
          <a:ea typeface="ヒラギノ角ゴ Pro W3" charset="-128"/>
        </a:defRPr>
      </a:lvl2pPr>
      <a:lvl3pPr marL="11811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Times New Roman" charset="0"/>
          <a:ea typeface="ヒラギノ角ゴ Pro W3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charset="0"/>
          <a:ea typeface="ヒラギノ角ゴ Pro W3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  <a:ea typeface="ヒラギノ角ゴ Pro W3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457200" y="2492375"/>
            <a:ext cx="83629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algn="ctr" eaLnBrk="0" hangingPunct="0"/>
            <a:r>
              <a:rPr lang="en-US" sz="3600" b="1">
                <a:solidFill>
                  <a:schemeClr val="accent2"/>
                </a:solidFill>
              </a:rPr>
              <a:t>Le operazioni di gestione:</a:t>
            </a:r>
          </a:p>
          <a:p>
            <a:pPr algn="ctr" eaLnBrk="0" hangingPunct="0"/>
            <a:r>
              <a:rPr lang="en-US" sz="3600" b="1">
                <a:solidFill>
                  <a:schemeClr val="accent2"/>
                </a:solidFill>
              </a:rPr>
              <a:t>Il circuito della produzione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numero diapositiva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FF443E8-70C7-4C87-8443-5E3A4170845C}" type="slidenum">
              <a:rPr lang="it-IT"/>
              <a:pPr/>
              <a:t>2</a:t>
            </a:fld>
            <a:endParaRPr lang="it-IT"/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630238" y="0"/>
            <a:ext cx="85074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 Agenda</a:t>
            </a:r>
            <a:r>
              <a:rPr lang="en-US" sz="2800" b="1">
                <a:solidFill>
                  <a:srgbClr val="000099"/>
                </a:solidFill>
                <a:latin typeface="Comic Sans MS" charset="0"/>
              </a:rPr>
              <a:t> </a:t>
            </a:r>
          </a:p>
        </p:txBody>
      </p:sp>
      <p:sp>
        <p:nvSpPr>
          <p:cNvPr id="16388" name="AutoShape 3"/>
          <p:cNvSpPr>
            <a:spLocks noChangeArrowheads="1"/>
          </p:cNvSpPr>
          <p:nvPr/>
        </p:nvSpPr>
        <p:spPr bwMode="auto">
          <a:xfrm>
            <a:off x="750888" y="1525588"/>
            <a:ext cx="7929562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0" name="AutoShape 4"/>
          <p:cNvSpPr>
            <a:spLocks noChangeArrowheads="1"/>
          </p:cNvSpPr>
          <p:nvPr/>
        </p:nvSpPr>
        <p:spPr bwMode="auto">
          <a:xfrm>
            <a:off x="158750" y="1439863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1</a:t>
            </a:r>
          </a:p>
        </p:txBody>
      </p:sp>
      <p:sp>
        <p:nvSpPr>
          <p:cNvPr id="16390" name="Rectangle 5"/>
          <p:cNvSpPr>
            <a:spLocks noChangeArrowheads="1"/>
          </p:cNvSpPr>
          <p:nvPr/>
        </p:nvSpPr>
        <p:spPr bwMode="auto">
          <a:xfrm>
            <a:off x="828675" y="1438275"/>
            <a:ext cx="69294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Le operazioni di gestione</a:t>
            </a:r>
          </a:p>
        </p:txBody>
      </p:sp>
      <p:sp>
        <p:nvSpPr>
          <p:cNvPr id="16391" name="AutoShape 12"/>
          <p:cNvSpPr>
            <a:spLocks noChangeArrowheads="1"/>
          </p:cNvSpPr>
          <p:nvPr/>
        </p:nvSpPr>
        <p:spPr bwMode="auto">
          <a:xfrm>
            <a:off x="7667625" y="1500188"/>
            <a:ext cx="860425" cy="4572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3 60000 65536"/>
              <a:gd name="T9" fmla="*/ 2 60000 65536"/>
              <a:gd name="T10" fmla="*/ 1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6392" name="Rectangle 20"/>
          <p:cNvSpPr>
            <a:spLocks noChangeArrowheads="1"/>
          </p:cNvSpPr>
          <p:nvPr/>
        </p:nvSpPr>
        <p:spPr bwMode="auto">
          <a:xfrm>
            <a:off x="901700" y="4324350"/>
            <a:ext cx="69278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endParaRPr lang="en-US" sz="1800" b="1">
              <a:latin typeface="Arial" charset="0"/>
            </a:endParaRPr>
          </a:p>
        </p:txBody>
      </p:sp>
      <p:sp>
        <p:nvSpPr>
          <p:cNvPr id="16393" name="AutoShape 21"/>
          <p:cNvSpPr>
            <a:spLocks noChangeArrowheads="1"/>
          </p:cNvSpPr>
          <p:nvPr/>
        </p:nvSpPr>
        <p:spPr bwMode="auto">
          <a:xfrm>
            <a:off x="755650" y="24209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La produzione per il mercato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190" name="AutoShape 22"/>
          <p:cNvSpPr>
            <a:spLocks noChangeArrowheads="1"/>
          </p:cNvSpPr>
          <p:nvPr/>
        </p:nvSpPr>
        <p:spPr bwMode="auto">
          <a:xfrm>
            <a:off x="161925" y="23574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2</a:t>
            </a:r>
          </a:p>
        </p:txBody>
      </p:sp>
      <p:sp>
        <p:nvSpPr>
          <p:cNvPr id="16395" name="AutoShape 23"/>
          <p:cNvSpPr>
            <a:spLocks noChangeArrowheads="1"/>
          </p:cNvSpPr>
          <p:nvPr/>
        </p:nvSpPr>
        <p:spPr bwMode="auto">
          <a:xfrm>
            <a:off x="755650" y="3357563"/>
            <a:ext cx="7858125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rapporto tra costi e ricavi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192" name="AutoShape 24"/>
          <p:cNvSpPr>
            <a:spLocks noChangeArrowheads="1"/>
          </p:cNvSpPr>
          <p:nvPr/>
        </p:nvSpPr>
        <p:spPr bwMode="auto">
          <a:xfrm>
            <a:off x="179388" y="3292475"/>
            <a:ext cx="417512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3</a:t>
            </a:r>
          </a:p>
        </p:txBody>
      </p:sp>
      <p:sp>
        <p:nvSpPr>
          <p:cNvPr id="16397" name="AutoShape 25"/>
          <p:cNvSpPr>
            <a:spLocks noChangeArrowheads="1"/>
          </p:cNvSpPr>
          <p:nvPr/>
        </p:nvSpPr>
        <p:spPr bwMode="auto">
          <a:xfrm>
            <a:off x="755650" y="4221163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FFR e FFS. L’obsolescenza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194" name="AutoShape 26"/>
          <p:cNvSpPr>
            <a:spLocks noChangeArrowheads="1"/>
          </p:cNvSpPr>
          <p:nvPr/>
        </p:nvSpPr>
        <p:spPr bwMode="auto">
          <a:xfrm>
            <a:off x="188913" y="4156075"/>
            <a:ext cx="407987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4</a:t>
            </a:r>
          </a:p>
        </p:txBody>
      </p:sp>
      <p:sp>
        <p:nvSpPr>
          <p:cNvPr id="16399" name="AutoShape 6"/>
          <p:cNvSpPr>
            <a:spLocks noChangeArrowheads="1"/>
          </p:cNvSpPr>
          <p:nvPr/>
        </p:nvSpPr>
        <p:spPr bwMode="auto">
          <a:xfrm>
            <a:off x="755650" y="5084763"/>
            <a:ext cx="7931150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3" name="AutoShape 7"/>
          <p:cNvSpPr>
            <a:spLocks noChangeArrowheads="1"/>
          </p:cNvSpPr>
          <p:nvPr/>
        </p:nvSpPr>
        <p:spPr bwMode="auto">
          <a:xfrm>
            <a:off x="165100" y="50117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5</a:t>
            </a:r>
          </a:p>
        </p:txBody>
      </p:sp>
      <p:sp>
        <p:nvSpPr>
          <p:cNvPr id="16401" name="Rectangle 8"/>
          <p:cNvSpPr>
            <a:spLocks noChangeArrowheads="1"/>
          </p:cNvSpPr>
          <p:nvPr/>
        </p:nvSpPr>
        <p:spPr bwMode="auto">
          <a:xfrm>
            <a:off x="827088" y="5013325"/>
            <a:ext cx="6927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circuito della produzione</a:t>
            </a:r>
            <a:endParaRPr lang="en-US" sz="1600" b="1">
              <a:latin typeface="Comic Sans M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611188" y="115888"/>
            <a:ext cx="43211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1.1 Le operazioni di gestione</a:t>
            </a:r>
          </a:p>
        </p:txBody>
      </p:sp>
      <p:sp>
        <p:nvSpPr>
          <p:cNvPr id="18435" name="AutoShape 3"/>
          <p:cNvSpPr>
            <a:spLocks/>
          </p:cNvSpPr>
          <p:nvPr/>
        </p:nvSpPr>
        <p:spPr bwMode="auto">
          <a:xfrm>
            <a:off x="2192338" y="2663825"/>
            <a:ext cx="263525" cy="3098800"/>
          </a:xfrm>
          <a:prstGeom prst="leftBrace">
            <a:avLst>
              <a:gd name="adj1" fmla="val 97992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2543175" y="2571750"/>
            <a:ext cx="5942013" cy="32781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it-IT" sz="2200" b="1" dirty="0">
                <a:solidFill>
                  <a:schemeClr val="accent2"/>
                </a:solidFill>
                <a:latin typeface="Arial" charset="0"/>
                <a:ea typeface="+mn-ea"/>
              </a:rPr>
              <a:t> acquisto dei fattori produttivi</a:t>
            </a:r>
          </a:p>
          <a:p>
            <a:pPr marL="182563" indent="-182563">
              <a:spcBef>
                <a:spcPct val="50000"/>
              </a:spcBef>
              <a:buFontTx/>
              <a:buChar char="•"/>
              <a:defRPr/>
            </a:pPr>
            <a:r>
              <a:rPr lang="it-IT" sz="2200" b="1" dirty="0">
                <a:solidFill>
                  <a:schemeClr val="accent2"/>
                </a:solidFill>
                <a:latin typeface="Arial" charset="0"/>
                <a:ea typeface="+mn-ea"/>
              </a:rPr>
              <a:t>combinazione e trasformazione dei fattori produttivi acquistati</a:t>
            </a:r>
          </a:p>
          <a:p>
            <a:pPr marL="182563" indent="-182563">
              <a:spcBef>
                <a:spcPct val="50000"/>
              </a:spcBef>
              <a:buFontTx/>
              <a:buChar char="•"/>
              <a:defRPr/>
            </a:pPr>
            <a:r>
              <a:rPr lang="it-IT" sz="2200" b="1" dirty="0">
                <a:solidFill>
                  <a:schemeClr val="accent2"/>
                </a:solidFill>
                <a:latin typeface="Arial" charset="0"/>
                <a:ea typeface="+mn-ea"/>
              </a:rPr>
              <a:t>vendita dei prodotti ottenuti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it-IT" sz="2200" b="1" dirty="0">
                <a:solidFill>
                  <a:schemeClr val="accent2"/>
                </a:solidFill>
                <a:latin typeface="Arial" charset="0"/>
                <a:ea typeface="+mn-ea"/>
              </a:rPr>
              <a:t> acquisizione di mezzi monetari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it-IT" sz="2200" b="1" dirty="0">
                <a:solidFill>
                  <a:schemeClr val="accent2"/>
                </a:solidFill>
                <a:latin typeface="Arial" charset="0"/>
                <a:ea typeface="+mn-ea"/>
              </a:rPr>
              <a:t> restituzione di mezzi monetari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it-IT" sz="2200" b="1" dirty="0">
                <a:solidFill>
                  <a:schemeClr val="accent2"/>
                </a:solidFill>
                <a:latin typeface="Arial" charset="0"/>
                <a:ea typeface="+mn-ea"/>
              </a:rPr>
              <a:t> finanziamento ad altre imprese</a:t>
            </a:r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auto">
          <a:xfrm rot="5400000">
            <a:off x="342106" y="3159920"/>
            <a:ext cx="1946275" cy="1160462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3 60000 65536"/>
              <a:gd name="T13" fmla="*/ 2 60000 65536"/>
              <a:gd name="T14" fmla="*/ 2 60000 65536"/>
              <a:gd name="T15" fmla="*/ 1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gradFill rotWithShape="0">
            <a:gsLst>
              <a:gs pos="0">
                <a:srgbClr val="FF66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600200" y="990600"/>
            <a:ext cx="6477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 L’operazione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è l’unità elementare della complessa attività operativa o gestione d’impresa </a:t>
            </a:r>
          </a:p>
        </p:txBody>
      </p:sp>
      <p:sp>
        <p:nvSpPr>
          <p:cNvPr id="18439" name="Segnaposto numero diapositiva 6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B5F5A6-1F82-4A40-94DF-F413CC141851}" type="slidenum">
              <a:rPr lang="it-IT"/>
              <a:pPr/>
              <a:t>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egnaposto numero diapositiva 1"/>
          <p:cNvSpPr txBox="1">
            <a:spLocks noGrp="1"/>
          </p:cNvSpPr>
          <p:nvPr/>
        </p:nvSpPr>
        <p:spPr bwMode="auto">
          <a:xfrm>
            <a:off x="8534400" y="1524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EBAA51A-151B-4B85-B163-6BEED392F2BB}" type="slidenum">
              <a:rPr lang="it-IT" sz="1200">
                <a:latin typeface="Comic Sans MS" charset="0"/>
              </a:rPr>
              <a:pPr algn="r"/>
              <a:t>4</a:t>
            </a:fld>
            <a:endParaRPr lang="it-IT" sz="1200">
              <a:latin typeface="Comic Sans MS" charset="0"/>
            </a:endParaRPr>
          </a:p>
        </p:txBody>
      </p:sp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630238" y="0"/>
            <a:ext cx="85074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 Agenda</a:t>
            </a:r>
            <a:r>
              <a:rPr lang="en-US" sz="2800" b="1">
                <a:solidFill>
                  <a:srgbClr val="000099"/>
                </a:solidFill>
                <a:latin typeface="Comic Sans MS" charset="0"/>
              </a:rPr>
              <a:t> </a:t>
            </a:r>
          </a:p>
        </p:txBody>
      </p:sp>
      <p:sp>
        <p:nvSpPr>
          <p:cNvPr id="20484" name="AutoShape 3"/>
          <p:cNvSpPr>
            <a:spLocks noChangeArrowheads="1"/>
          </p:cNvSpPr>
          <p:nvPr/>
        </p:nvSpPr>
        <p:spPr bwMode="auto">
          <a:xfrm>
            <a:off x="755650" y="15573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0" name="AutoShape 4"/>
          <p:cNvSpPr>
            <a:spLocks noChangeArrowheads="1"/>
          </p:cNvSpPr>
          <p:nvPr/>
        </p:nvSpPr>
        <p:spPr bwMode="auto">
          <a:xfrm>
            <a:off x="158750" y="1439863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1</a:t>
            </a:r>
          </a:p>
        </p:txBody>
      </p:sp>
      <p:sp>
        <p:nvSpPr>
          <p:cNvPr id="20486" name="Rectangle 5"/>
          <p:cNvSpPr>
            <a:spLocks noChangeArrowheads="1"/>
          </p:cNvSpPr>
          <p:nvPr/>
        </p:nvSpPr>
        <p:spPr bwMode="auto">
          <a:xfrm>
            <a:off x="828675" y="1438275"/>
            <a:ext cx="69294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Le operazioni di gestione</a:t>
            </a:r>
          </a:p>
        </p:txBody>
      </p:sp>
      <p:sp>
        <p:nvSpPr>
          <p:cNvPr id="20487" name="Rectangle 12"/>
          <p:cNvSpPr>
            <a:spLocks noChangeArrowheads="1"/>
          </p:cNvSpPr>
          <p:nvPr/>
        </p:nvSpPr>
        <p:spPr bwMode="auto">
          <a:xfrm>
            <a:off x="901700" y="4324350"/>
            <a:ext cx="69278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endParaRPr lang="en-US" sz="1800" b="1">
              <a:latin typeface="Arial" charset="0"/>
            </a:endParaRPr>
          </a:p>
        </p:txBody>
      </p:sp>
      <p:sp>
        <p:nvSpPr>
          <p:cNvPr id="20488" name="AutoShape 13"/>
          <p:cNvSpPr>
            <a:spLocks noChangeArrowheads="1"/>
          </p:cNvSpPr>
          <p:nvPr/>
        </p:nvSpPr>
        <p:spPr bwMode="auto">
          <a:xfrm>
            <a:off x="755650" y="24209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La produzione per il mercato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2718" name="AutoShape 14"/>
          <p:cNvSpPr>
            <a:spLocks noChangeArrowheads="1"/>
          </p:cNvSpPr>
          <p:nvPr/>
        </p:nvSpPr>
        <p:spPr bwMode="auto">
          <a:xfrm>
            <a:off x="161925" y="23574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2</a:t>
            </a:r>
          </a:p>
        </p:txBody>
      </p:sp>
      <p:sp>
        <p:nvSpPr>
          <p:cNvPr id="20490" name="AutoShape 15"/>
          <p:cNvSpPr>
            <a:spLocks noChangeArrowheads="1"/>
          </p:cNvSpPr>
          <p:nvPr/>
        </p:nvSpPr>
        <p:spPr bwMode="auto">
          <a:xfrm>
            <a:off x="755650" y="3357563"/>
            <a:ext cx="7858125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rapporto tra costi e ricavi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2720" name="AutoShape 16"/>
          <p:cNvSpPr>
            <a:spLocks noChangeArrowheads="1"/>
          </p:cNvSpPr>
          <p:nvPr/>
        </p:nvSpPr>
        <p:spPr bwMode="auto">
          <a:xfrm>
            <a:off x="179388" y="3292475"/>
            <a:ext cx="417512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3</a:t>
            </a:r>
          </a:p>
        </p:txBody>
      </p:sp>
      <p:sp>
        <p:nvSpPr>
          <p:cNvPr id="20492" name="AutoShape 17"/>
          <p:cNvSpPr>
            <a:spLocks noChangeArrowheads="1"/>
          </p:cNvSpPr>
          <p:nvPr/>
        </p:nvSpPr>
        <p:spPr bwMode="auto">
          <a:xfrm>
            <a:off x="755650" y="4221163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circuito FFR e FFS. L’obsolescenza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2722" name="AutoShape 18"/>
          <p:cNvSpPr>
            <a:spLocks noChangeArrowheads="1"/>
          </p:cNvSpPr>
          <p:nvPr/>
        </p:nvSpPr>
        <p:spPr bwMode="auto">
          <a:xfrm>
            <a:off x="188913" y="4156075"/>
            <a:ext cx="407987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4</a:t>
            </a:r>
          </a:p>
        </p:txBody>
      </p:sp>
      <p:sp>
        <p:nvSpPr>
          <p:cNvPr id="20494" name="AutoShape 19"/>
          <p:cNvSpPr>
            <a:spLocks noChangeArrowheads="1"/>
          </p:cNvSpPr>
          <p:nvPr/>
        </p:nvSpPr>
        <p:spPr bwMode="auto">
          <a:xfrm>
            <a:off x="8027988" y="1557338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5" name="AutoShape 12"/>
          <p:cNvSpPr>
            <a:spLocks noChangeArrowheads="1"/>
          </p:cNvSpPr>
          <p:nvPr/>
        </p:nvSpPr>
        <p:spPr bwMode="auto">
          <a:xfrm>
            <a:off x="7740650" y="2420938"/>
            <a:ext cx="860425" cy="4572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3 60000 65536"/>
              <a:gd name="T9" fmla="*/ 2 60000 65536"/>
              <a:gd name="T10" fmla="*/ 1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6" name="AutoShape 6"/>
          <p:cNvSpPr>
            <a:spLocks noChangeArrowheads="1"/>
          </p:cNvSpPr>
          <p:nvPr/>
        </p:nvSpPr>
        <p:spPr bwMode="auto">
          <a:xfrm>
            <a:off x="755650" y="5084763"/>
            <a:ext cx="7931150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3" name="AutoShape 7"/>
          <p:cNvSpPr>
            <a:spLocks noChangeArrowheads="1"/>
          </p:cNvSpPr>
          <p:nvPr/>
        </p:nvSpPr>
        <p:spPr bwMode="auto">
          <a:xfrm>
            <a:off x="165100" y="50117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5</a:t>
            </a:r>
          </a:p>
        </p:txBody>
      </p:sp>
      <p:sp>
        <p:nvSpPr>
          <p:cNvPr id="20498" name="Rectangle 8"/>
          <p:cNvSpPr>
            <a:spLocks noChangeArrowheads="1"/>
          </p:cNvSpPr>
          <p:nvPr/>
        </p:nvSpPr>
        <p:spPr bwMode="auto">
          <a:xfrm>
            <a:off x="827088" y="5013325"/>
            <a:ext cx="6927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circuito della produzione</a:t>
            </a:r>
            <a:endParaRPr lang="en-US" sz="1600" b="1">
              <a:latin typeface="Comic Sans MS" charset="0"/>
            </a:endParaRPr>
          </a:p>
        </p:txBody>
      </p:sp>
      <p:sp>
        <p:nvSpPr>
          <p:cNvPr id="20499" name="Segnaposto numero diapositiva 18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C441012-6401-4C70-A612-A60F236DDE13}" type="slidenum">
              <a:rPr lang="it-IT"/>
              <a:pPr/>
              <a:t>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egnaposto numero diapositiva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5443C38-42AA-4215-B9D0-BB9812CDB652}" type="slidenum">
              <a:rPr lang="it-IT"/>
              <a:pPr/>
              <a:t>5</a:t>
            </a:fld>
            <a:endParaRPr lang="it-IT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39750" y="65088"/>
            <a:ext cx="8135938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2.1 La produzione per il mercato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03213" y="1285875"/>
            <a:ext cx="8428037" cy="5461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/>
          <a:lstStyle/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L’attività che qualifica il comportamento dell’impresa è rappresentata dalla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produzione per il mercato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.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27025" y="2357438"/>
            <a:ext cx="8434388" cy="12398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/>
          <a:lstStyle/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 b="1">
                <a:solidFill>
                  <a:schemeClr val="accent2"/>
                </a:solidFill>
                <a:latin typeface="Arial" charset="0"/>
              </a:rPr>
              <a:t>La produzione per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il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 mercato 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è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intesa come il complesso di azioni coordinate che consentono la trasformazione dei fattori produttivi  acquistati in prodotti da collocare sui mercati di sbocco a prezzi remuneratori</a:t>
            </a:r>
          </a:p>
        </p:txBody>
      </p:sp>
      <p:sp>
        <p:nvSpPr>
          <p:cNvPr id="139270" name="AutoShape 6"/>
          <p:cNvSpPr>
            <a:spLocks noChangeArrowheads="1"/>
          </p:cNvSpPr>
          <p:nvPr/>
        </p:nvSpPr>
        <p:spPr bwMode="auto">
          <a:xfrm rot="5400000">
            <a:off x="4334669" y="2690019"/>
            <a:ext cx="436563" cy="3248025"/>
          </a:xfrm>
          <a:prstGeom prst="rightArrow">
            <a:avLst>
              <a:gd name="adj1" fmla="val 0"/>
              <a:gd name="adj2" fmla="val 100000"/>
            </a:avLst>
          </a:prstGeom>
          <a:gradFill rotWithShape="0">
            <a:gsLst>
              <a:gs pos="0">
                <a:srgbClr val="333333"/>
              </a:gs>
              <a:gs pos="100000">
                <a:srgbClr val="DDDDDD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>
              <a:defRPr/>
            </a:pPr>
            <a:endParaRPr lang="it-IT">
              <a:latin typeface="Arial Unicode MS" pitchFamily="34" charset="-128"/>
              <a:ea typeface="+mn-ea"/>
            </a:endParaRPr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538163" y="4859338"/>
            <a:ext cx="2170112" cy="1317625"/>
          </a:xfrm>
          <a:prstGeom prst="ellipse">
            <a:avLst/>
          </a:prstGeom>
          <a:solidFill>
            <a:srgbClr val="D1D1FF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3386138" y="4859338"/>
            <a:ext cx="2338387" cy="1317625"/>
          </a:xfrm>
          <a:prstGeom prst="ellipse">
            <a:avLst/>
          </a:prstGeom>
          <a:solidFill>
            <a:srgbClr val="D1D1FF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2537" name="Oval 9"/>
          <p:cNvSpPr>
            <a:spLocks noChangeArrowheads="1"/>
          </p:cNvSpPr>
          <p:nvPr/>
        </p:nvSpPr>
        <p:spPr bwMode="auto">
          <a:xfrm>
            <a:off x="6276975" y="4859338"/>
            <a:ext cx="2170113" cy="1317625"/>
          </a:xfrm>
          <a:prstGeom prst="ellipse">
            <a:avLst/>
          </a:prstGeom>
          <a:solidFill>
            <a:srgbClr val="D1D1FF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822325" y="5048250"/>
            <a:ext cx="1622425" cy="930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Acquisto</a:t>
            </a:r>
          </a:p>
          <a:p>
            <a:pPr algn="ctr"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(Input)</a:t>
            </a: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3395663" y="5332413"/>
            <a:ext cx="2328862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Trasformazione</a:t>
            </a: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6588125" y="5310188"/>
            <a:ext cx="755650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it-IT" sz="14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6467475" y="5040313"/>
            <a:ext cx="1820863" cy="930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Vendita</a:t>
            </a:r>
          </a:p>
          <a:p>
            <a:pPr algn="ctr"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(Output)</a:t>
            </a:r>
          </a:p>
        </p:txBody>
      </p:sp>
      <p:sp>
        <p:nvSpPr>
          <p:cNvPr id="22542" name="AutoShape 14"/>
          <p:cNvSpPr>
            <a:spLocks noChangeArrowheads="1"/>
          </p:cNvSpPr>
          <p:nvPr/>
        </p:nvSpPr>
        <p:spPr bwMode="auto">
          <a:xfrm>
            <a:off x="2743200" y="5334000"/>
            <a:ext cx="609600" cy="4572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2543" name="AutoShape 15"/>
          <p:cNvSpPr>
            <a:spLocks noChangeArrowheads="1"/>
          </p:cNvSpPr>
          <p:nvPr/>
        </p:nvSpPr>
        <p:spPr bwMode="auto">
          <a:xfrm>
            <a:off x="5715000" y="5334000"/>
            <a:ext cx="609600" cy="4572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egnaposto numero diapositiva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DCE9F59-A7B4-4AEF-85D3-AE2188F1C54F}" type="slidenum">
              <a:rPr lang="it-IT"/>
              <a:pPr/>
              <a:t>6</a:t>
            </a:fld>
            <a:endParaRPr lang="it-IT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539750" y="220663"/>
            <a:ext cx="8147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2.2 Fattori produttivi e mercati di approvvigionamento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79413" y="1484313"/>
            <a:ext cx="8339137" cy="20161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Si definiscono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fattori produttivi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tutti i beni e i servizi che si acquistano sui mercati e si utilizzano all’interno della combinazione produttiva per rendere possibile l’ottenimento dei prodotti.</a:t>
            </a: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95288" y="3473450"/>
            <a:ext cx="8348662" cy="14557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>
                <a:solidFill>
                  <a:schemeClr val="accent2"/>
                </a:solidFill>
                <a:latin typeface="Arial" charset="0"/>
              </a:rPr>
              <a:t>Le acquisizioni di fattori produttivi pongono l’impresa in contatto con i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 mercati di approvvigionamento, 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ossia con tutti i punti dello spazio dove operano i potenziali 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fornitori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egnaposto numero diapositiva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05D7209-A176-4836-B245-61C53A5475DE}" type="slidenum">
              <a:rPr lang="it-IT"/>
              <a:pPr/>
              <a:t>7</a:t>
            </a:fld>
            <a:endParaRPr lang="it-IT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539750" y="42863"/>
            <a:ext cx="814705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2.3 Combinazione produttiva e mercati di collocamento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523875" y="3933825"/>
            <a:ext cx="8131175" cy="1492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None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563563" y="1905000"/>
            <a:ext cx="8062912" cy="28813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Si definisce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combinazione produttiva 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l’attività dell’impresa di trasformazione dei fattori produttivi in prodotti.</a:t>
            </a: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None/>
            </a:pPr>
            <a:endParaRPr lang="en-US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>
                <a:solidFill>
                  <a:schemeClr val="accent2"/>
                </a:solidFill>
                <a:latin typeface="Arial" charset="0"/>
              </a:rPr>
              <a:t>La vendita dei prodotti pone l’impresa in contatto con i 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mercati di collocamento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, ossia con tutti i punti dello spazio dove operano i potenziali acquirenti dei beni e dei servizi che l’impresa offre.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39750" y="0"/>
            <a:ext cx="8345488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2.4  L’acquisto di fattori produttivi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58775" y="1417638"/>
            <a:ext cx="8428038" cy="12969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marL="355600" indent="-355600"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L’approvvigionamento dei FP richiede il </a:t>
            </a:r>
            <a:r>
              <a:rPr lang="it-IT" sz="2200" b="1" i="1">
                <a:solidFill>
                  <a:schemeClr val="accent2"/>
                </a:solidFill>
                <a:latin typeface="Arial" charset="0"/>
              </a:rPr>
              <a:t>sacrificio (investimento)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di risorse monetarie denominato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costo di acquisto</a:t>
            </a: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None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85750" y="2571750"/>
            <a:ext cx="8569325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 Il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costo di acquisto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è dato dalla quantità di denaro che deve essere ceduta per ottenere, in regime di scambi monetari, una definita quantità di fattori produttivi</a:t>
            </a:r>
          </a:p>
        </p:txBody>
      </p:sp>
      <p:sp>
        <p:nvSpPr>
          <p:cNvPr id="28677" name="Segnaposto numero diapositiva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CEFDCCD-80D4-4CA6-9070-B2551760BD65}" type="slidenum">
              <a:rPr lang="it-IT"/>
              <a:pPr/>
              <a:t>8</a:t>
            </a:fld>
            <a:endParaRPr lang="it-IT"/>
          </a:p>
        </p:txBody>
      </p:sp>
      <p:sp>
        <p:nvSpPr>
          <p:cNvPr id="28678" name="Rectangle 4"/>
          <p:cNvSpPr>
            <a:spLocks noChangeArrowheads="1"/>
          </p:cNvSpPr>
          <p:nvPr/>
        </p:nvSpPr>
        <p:spPr bwMode="auto">
          <a:xfrm>
            <a:off x="3571875" y="4219575"/>
            <a:ext cx="17859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r>
              <a:rPr lang="it-IT" b="1">
                <a:solidFill>
                  <a:schemeClr val="accent2"/>
                </a:solidFill>
                <a:latin typeface="Arial" charset="0"/>
              </a:rPr>
              <a:t>C</a:t>
            </a:r>
            <a:r>
              <a:rPr lang="it-IT" b="1" baseline="-25000">
                <a:solidFill>
                  <a:schemeClr val="accent2"/>
                </a:solidFill>
                <a:latin typeface="Arial" charset="0"/>
              </a:rPr>
              <a:t>i </a:t>
            </a:r>
            <a:r>
              <a:rPr lang="it-IT" b="1">
                <a:solidFill>
                  <a:schemeClr val="accent2"/>
                </a:solidFill>
                <a:latin typeface="Arial" charset="0"/>
              </a:rPr>
              <a:t>= Q</a:t>
            </a:r>
            <a:r>
              <a:rPr lang="it-IT" b="1" baseline="-25000">
                <a:solidFill>
                  <a:schemeClr val="accent2"/>
                </a:solidFill>
                <a:latin typeface="Arial" charset="0"/>
              </a:rPr>
              <a:t>i</a:t>
            </a:r>
            <a:r>
              <a:rPr lang="it-IT" b="1">
                <a:solidFill>
                  <a:schemeClr val="accent2"/>
                </a:solidFill>
                <a:latin typeface="Arial" charset="0"/>
              </a:rPr>
              <a:t> x Pi</a:t>
            </a:r>
          </a:p>
        </p:txBody>
      </p:sp>
      <p:sp>
        <p:nvSpPr>
          <p:cNvPr id="28679" name="Rectangle 4"/>
          <p:cNvSpPr>
            <a:spLocks noChangeArrowheads="1"/>
          </p:cNvSpPr>
          <p:nvPr/>
        </p:nvSpPr>
        <p:spPr bwMode="auto">
          <a:xfrm>
            <a:off x="571500" y="5000625"/>
            <a:ext cx="85693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C</a:t>
            </a:r>
            <a:r>
              <a:rPr lang="it-IT" sz="2200" baseline="-25000">
                <a:solidFill>
                  <a:schemeClr val="accent2"/>
                </a:solidFill>
                <a:latin typeface="Arial" charset="0"/>
              </a:rPr>
              <a:t>i 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= costo di acquisto di un fattore iesimo</a:t>
            </a: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Q</a:t>
            </a:r>
            <a:r>
              <a:rPr lang="it-IT" sz="2200" baseline="-25000">
                <a:solidFill>
                  <a:schemeClr val="accent2"/>
                </a:solidFill>
                <a:latin typeface="Arial" charset="0"/>
              </a:rPr>
              <a:t>i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= quantità del fattore iesimo</a:t>
            </a: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Pi = prezzo di aquisto del fattore iesimo</a:t>
            </a: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endParaRPr lang="it-IT" sz="2200" b="1">
              <a:solidFill>
                <a:schemeClr val="accent2"/>
              </a:solidFill>
              <a:latin typeface="Arial" charset="0"/>
            </a:endParaRP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539750" y="0"/>
            <a:ext cx="8345488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2.5  La vendita dei prodotti</a:t>
            </a: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250825" y="992188"/>
            <a:ext cx="8535988" cy="293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latin typeface="Arial" charset="0"/>
              </a:rPr>
              <a:t> 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Il collocamento dei prodotti ottenuti sui mercati di sbocco rappresenta la fase terminale del processo produttivo e il </a:t>
            </a:r>
            <a:r>
              <a:rPr lang="it-IT" sz="2200" b="1" i="1">
                <a:solidFill>
                  <a:schemeClr val="accent2"/>
                </a:solidFill>
                <a:latin typeface="Arial" charset="0"/>
              </a:rPr>
              <a:t>recupero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(</a:t>
            </a:r>
            <a:r>
              <a:rPr lang="it-IT" sz="2200" b="1" i="1">
                <a:solidFill>
                  <a:schemeClr val="accent2"/>
                </a:solidFill>
                <a:latin typeface="Arial" charset="0"/>
              </a:rPr>
              <a:t>disinvestimento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) delle risorse monetarie</a:t>
            </a: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 Il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ricavo di vendita 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è dato dalla quantità di denaro ottenuta vendendo, in regime di scambi monetari, una determinata quantità del prodotto</a:t>
            </a:r>
          </a:p>
        </p:txBody>
      </p:sp>
      <p:sp>
        <p:nvSpPr>
          <p:cNvPr id="30724" name="Segnaposto numero diapositiva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86EDC69-FEEE-4F9F-81BD-8AB67C5ED43E}" type="slidenum">
              <a:rPr lang="it-IT"/>
              <a:pPr/>
              <a:t>9</a:t>
            </a:fld>
            <a:endParaRPr lang="it-IT"/>
          </a:p>
        </p:txBody>
      </p:sp>
      <p:sp>
        <p:nvSpPr>
          <p:cNvPr id="30725" name="Rectangle 4"/>
          <p:cNvSpPr>
            <a:spLocks noChangeArrowheads="1"/>
          </p:cNvSpPr>
          <p:nvPr/>
        </p:nvSpPr>
        <p:spPr bwMode="auto">
          <a:xfrm>
            <a:off x="3571875" y="4071938"/>
            <a:ext cx="1785938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r>
              <a:rPr lang="it-IT" b="1">
                <a:solidFill>
                  <a:schemeClr val="accent2"/>
                </a:solidFill>
                <a:latin typeface="Arial" charset="0"/>
              </a:rPr>
              <a:t>R</a:t>
            </a:r>
            <a:r>
              <a:rPr lang="it-IT" b="1" baseline="-25000">
                <a:solidFill>
                  <a:schemeClr val="accent2"/>
                </a:solidFill>
                <a:latin typeface="Arial" charset="0"/>
              </a:rPr>
              <a:t>i </a:t>
            </a:r>
            <a:r>
              <a:rPr lang="it-IT" b="1">
                <a:solidFill>
                  <a:schemeClr val="accent2"/>
                </a:solidFill>
                <a:latin typeface="Arial" charset="0"/>
              </a:rPr>
              <a:t>= Q</a:t>
            </a:r>
            <a:r>
              <a:rPr lang="it-IT" b="1" baseline="-25000">
                <a:solidFill>
                  <a:schemeClr val="accent2"/>
                </a:solidFill>
                <a:latin typeface="Arial" charset="0"/>
              </a:rPr>
              <a:t>i</a:t>
            </a:r>
            <a:r>
              <a:rPr lang="it-IT" b="1">
                <a:solidFill>
                  <a:schemeClr val="accent2"/>
                </a:solidFill>
                <a:latin typeface="Arial" charset="0"/>
              </a:rPr>
              <a:t> x P</a:t>
            </a:r>
            <a:r>
              <a:rPr lang="it-IT" b="1" baseline="-25000">
                <a:solidFill>
                  <a:schemeClr val="accent2"/>
                </a:solidFill>
                <a:latin typeface="Arial" charset="0"/>
              </a:rPr>
              <a:t>i</a:t>
            </a:r>
            <a:endParaRPr lang="it-IT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30726" name="Rectangle 4"/>
          <p:cNvSpPr>
            <a:spLocks noChangeArrowheads="1"/>
          </p:cNvSpPr>
          <p:nvPr/>
        </p:nvSpPr>
        <p:spPr bwMode="auto">
          <a:xfrm>
            <a:off x="571500" y="4852988"/>
            <a:ext cx="8569325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r>
              <a:rPr lang="it-IT" sz="2200" dirty="0" err="1">
                <a:solidFill>
                  <a:schemeClr val="accent2"/>
                </a:solidFill>
                <a:latin typeface="Arial" charset="0"/>
              </a:rPr>
              <a:t>R</a:t>
            </a:r>
            <a:r>
              <a:rPr lang="it-IT" sz="2200" baseline="-25000" dirty="0" err="1">
                <a:solidFill>
                  <a:schemeClr val="accent2"/>
                </a:solidFill>
                <a:latin typeface="Arial" charset="0"/>
              </a:rPr>
              <a:t>i</a:t>
            </a:r>
            <a:r>
              <a:rPr lang="it-IT" sz="2200" baseline="-25000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it-IT" sz="2200" dirty="0" smtClean="0">
                <a:solidFill>
                  <a:schemeClr val="accent2"/>
                </a:solidFill>
                <a:latin typeface="Arial" charset="0"/>
              </a:rPr>
              <a:t>= ricavo di vendita di un fattore </a:t>
            </a:r>
            <a:r>
              <a:rPr lang="it-IT" sz="2200" dirty="0" err="1" smtClean="0">
                <a:solidFill>
                  <a:schemeClr val="accent2"/>
                </a:solidFill>
                <a:latin typeface="Arial" charset="0"/>
              </a:rPr>
              <a:t>iesimo</a:t>
            </a:r>
            <a:endParaRPr lang="it-IT" sz="2200" dirty="0">
              <a:solidFill>
                <a:schemeClr val="accent2"/>
              </a:solidFill>
              <a:latin typeface="Arial" charset="0"/>
            </a:endParaRP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r>
              <a:rPr lang="it-IT" sz="2200" dirty="0" err="1">
                <a:solidFill>
                  <a:schemeClr val="accent2"/>
                </a:solidFill>
                <a:latin typeface="Arial" charset="0"/>
              </a:rPr>
              <a:t>Q</a:t>
            </a:r>
            <a:r>
              <a:rPr lang="it-IT" sz="2200" baseline="-25000" dirty="0" err="1">
                <a:solidFill>
                  <a:schemeClr val="accent2"/>
                </a:solidFill>
                <a:latin typeface="Arial" charset="0"/>
              </a:rPr>
              <a:t>i</a:t>
            </a:r>
            <a:r>
              <a:rPr lang="it-IT" sz="2200" dirty="0">
                <a:solidFill>
                  <a:schemeClr val="accent2"/>
                </a:solidFill>
                <a:latin typeface="Arial" charset="0"/>
              </a:rPr>
              <a:t> = quantità del prodotto </a:t>
            </a:r>
            <a:r>
              <a:rPr lang="it-IT" sz="2200" dirty="0" err="1">
                <a:solidFill>
                  <a:schemeClr val="accent2"/>
                </a:solidFill>
                <a:latin typeface="Arial" charset="0"/>
              </a:rPr>
              <a:t>iesimo</a:t>
            </a:r>
            <a:endParaRPr lang="it-IT" sz="2200" dirty="0">
              <a:solidFill>
                <a:schemeClr val="accent2"/>
              </a:solidFill>
              <a:latin typeface="Arial" charset="0"/>
            </a:endParaRP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r>
              <a:rPr lang="it-IT" sz="2200" dirty="0">
                <a:solidFill>
                  <a:schemeClr val="accent2"/>
                </a:solidFill>
                <a:latin typeface="Arial" charset="0"/>
              </a:rPr>
              <a:t>P</a:t>
            </a:r>
            <a:r>
              <a:rPr lang="it-IT" sz="2200" baseline="-25000" dirty="0">
                <a:solidFill>
                  <a:schemeClr val="accent2"/>
                </a:solidFill>
                <a:latin typeface="Arial" charset="0"/>
              </a:rPr>
              <a:t>i</a:t>
            </a:r>
            <a:r>
              <a:rPr lang="it-IT" sz="2200" dirty="0">
                <a:solidFill>
                  <a:schemeClr val="accent2"/>
                </a:solidFill>
                <a:latin typeface="Arial" charset="0"/>
              </a:rPr>
              <a:t> = prezzo di vendita prodotto </a:t>
            </a:r>
            <a:r>
              <a:rPr lang="it-IT" sz="2200" dirty="0" err="1">
                <a:solidFill>
                  <a:schemeClr val="accent2"/>
                </a:solidFill>
                <a:latin typeface="Arial" charset="0"/>
              </a:rPr>
              <a:t>iesimo</a:t>
            </a:r>
            <a:endParaRPr lang="it-IT" sz="2200" dirty="0">
              <a:solidFill>
                <a:schemeClr val="accent2"/>
              </a:solidFill>
              <a:latin typeface="Arial" charset="0"/>
            </a:endParaRP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endParaRPr lang="it-IT" sz="2200" b="1" dirty="0">
              <a:solidFill>
                <a:schemeClr val="accent2"/>
              </a:solidFill>
              <a:latin typeface="Arial" charset="0"/>
            </a:endParaRPr>
          </a:p>
          <a:p>
            <a:pPr marL="263525" indent="-263525" algn="just" eaLnBrk="0" hangingPunct="0">
              <a:lnSpc>
                <a:spcPct val="120000"/>
              </a:lnSpc>
              <a:buClr>
                <a:srgbClr val="FF9900"/>
              </a:buClr>
            </a:pPr>
            <a:endParaRPr lang="it-IT" sz="2200" dirty="0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egnaposto numero diapositiva 1"/>
          <p:cNvSpPr txBox="1">
            <a:spLocks noGrp="1"/>
          </p:cNvSpPr>
          <p:nvPr/>
        </p:nvSpPr>
        <p:spPr bwMode="auto">
          <a:xfrm>
            <a:off x="8534400" y="1524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8E0A031-E1D6-4446-A2E1-FC57BED40187}" type="slidenum">
              <a:rPr lang="it-IT" sz="1200">
                <a:latin typeface="Comic Sans MS" charset="0"/>
              </a:rPr>
              <a:pPr algn="r"/>
              <a:t>10</a:t>
            </a:fld>
            <a:endParaRPr lang="it-IT" sz="1200">
              <a:latin typeface="Comic Sans MS" charset="0"/>
            </a:endParaRP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630238" y="0"/>
            <a:ext cx="85074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 Agenda</a:t>
            </a:r>
            <a:r>
              <a:rPr lang="en-US" sz="2800" b="1">
                <a:solidFill>
                  <a:srgbClr val="000099"/>
                </a:solidFill>
                <a:latin typeface="Comic Sans MS" charset="0"/>
              </a:rPr>
              <a:t> </a:t>
            </a:r>
          </a:p>
        </p:txBody>
      </p:sp>
      <p:sp>
        <p:nvSpPr>
          <p:cNvPr id="32772" name="AutoShape 3"/>
          <p:cNvSpPr>
            <a:spLocks noChangeArrowheads="1"/>
          </p:cNvSpPr>
          <p:nvPr/>
        </p:nvSpPr>
        <p:spPr bwMode="auto">
          <a:xfrm>
            <a:off x="755650" y="15573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0" name="AutoShape 4"/>
          <p:cNvSpPr>
            <a:spLocks noChangeArrowheads="1"/>
          </p:cNvSpPr>
          <p:nvPr/>
        </p:nvSpPr>
        <p:spPr bwMode="auto">
          <a:xfrm>
            <a:off x="158750" y="1439863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1</a:t>
            </a:r>
          </a:p>
        </p:txBody>
      </p:sp>
      <p:sp>
        <p:nvSpPr>
          <p:cNvPr id="32774" name="Rectangle 5"/>
          <p:cNvSpPr>
            <a:spLocks noChangeArrowheads="1"/>
          </p:cNvSpPr>
          <p:nvPr/>
        </p:nvSpPr>
        <p:spPr bwMode="auto">
          <a:xfrm>
            <a:off x="828675" y="1438275"/>
            <a:ext cx="69294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Le operazioni di gestione</a:t>
            </a:r>
          </a:p>
        </p:txBody>
      </p:sp>
      <p:sp>
        <p:nvSpPr>
          <p:cNvPr id="32775" name="Rectangle 11"/>
          <p:cNvSpPr>
            <a:spLocks noChangeArrowheads="1"/>
          </p:cNvSpPr>
          <p:nvPr/>
        </p:nvSpPr>
        <p:spPr bwMode="auto">
          <a:xfrm>
            <a:off x="901700" y="4324350"/>
            <a:ext cx="69278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endParaRPr lang="en-US" sz="1800" b="1">
              <a:latin typeface="Arial" charset="0"/>
            </a:endParaRPr>
          </a:p>
        </p:txBody>
      </p:sp>
      <p:sp>
        <p:nvSpPr>
          <p:cNvPr id="32776" name="AutoShape 12"/>
          <p:cNvSpPr>
            <a:spLocks noChangeArrowheads="1"/>
          </p:cNvSpPr>
          <p:nvPr/>
        </p:nvSpPr>
        <p:spPr bwMode="auto">
          <a:xfrm>
            <a:off x="755650" y="24209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La produzione per il mercato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4765" name="AutoShape 13"/>
          <p:cNvSpPr>
            <a:spLocks noChangeArrowheads="1"/>
          </p:cNvSpPr>
          <p:nvPr/>
        </p:nvSpPr>
        <p:spPr bwMode="auto">
          <a:xfrm>
            <a:off x="161925" y="23574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2</a:t>
            </a:r>
          </a:p>
        </p:txBody>
      </p:sp>
      <p:sp>
        <p:nvSpPr>
          <p:cNvPr id="32778" name="AutoShape 14"/>
          <p:cNvSpPr>
            <a:spLocks noChangeArrowheads="1"/>
          </p:cNvSpPr>
          <p:nvPr/>
        </p:nvSpPr>
        <p:spPr bwMode="auto">
          <a:xfrm>
            <a:off x="755650" y="3357563"/>
            <a:ext cx="7858125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rapporto tra costi e ricavi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4767" name="AutoShape 15"/>
          <p:cNvSpPr>
            <a:spLocks noChangeArrowheads="1"/>
          </p:cNvSpPr>
          <p:nvPr/>
        </p:nvSpPr>
        <p:spPr bwMode="auto">
          <a:xfrm>
            <a:off x="179388" y="3292475"/>
            <a:ext cx="417512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3</a:t>
            </a:r>
          </a:p>
        </p:txBody>
      </p:sp>
      <p:sp>
        <p:nvSpPr>
          <p:cNvPr id="32780" name="AutoShape 16"/>
          <p:cNvSpPr>
            <a:spLocks noChangeArrowheads="1"/>
          </p:cNvSpPr>
          <p:nvPr/>
        </p:nvSpPr>
        <p:spPr bwMode="auto">
          <a:xfrm>
            <a:off x="755650" y="4221163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 FFR e FFS. L’obsolescenza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4769" name="AutoShape 17"/>
          <p:cNvSpPr>
            <a:spLocks noChangeArrowheads="1"/>
          </p:cNvSpPr>
          <p:nvPr/>
        </p:nvSpPr>
        <p:spPr bwMode="auto">
          <a:xfrm>
            <a:off x="188913" y="4156075"/>
            <a:ext cx="407987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4</a:t>
            </a:r>
          </a:p>
        </p:txBody>
      </p:sp>
      <p:sp>
        <p:nvSpPr>
          <p:cNvPr id="32782" name="AutoShape 18"/>
          <p:cNvSpPr>
            <a:spLocks noChangeArrowheads="1"/>
          </p:cNvSpPr>
          <p:nvPr/>
        </p:nvSpPr>
        <p:spPr bwMode="auto">
          <a:xfrm>
            <a:off x="8027988" y="1557338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2783" name="AutoShape 12"/>
          <p:cNvSpPr>
            <a:spLocks noChangeArrowheads="1"/>
          </p:cNvSpPr>
          <p:nvPr/>
        </p:nvSpPr>
        <p:spPr bwMode="auto">
          <a:xfrm>
            <a:off x="7667625" y="3357563"/>
            <a:ext cx="860425" cy="4572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3 60000 65536"/>
              <a:gd name="T9" fmla="*/ 2 60000 65536"/>
              <a:gd name="T10" fmla="*/ 1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2784" name="AutoShape 20"/>
          <p:cNvSpPr>
            <a:spLocks noChangeArrowheads="1"/>
          </p:cNvSpPr>
          <p:nvPr/>
        </p:nvSpPr>
        <p:spPr bwMode="auto">
          <a:xfrm>
            <a:off x="8027988" y="2420938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2785" name="AutoShape 6"/>
          <p:cNvSpPr>
            <a:spLocks noChangeArrowheads="1"/>
          </p:cNvSpPr>
          <p:nvPr/>
        </p:nvSpPr>
        <p:spPr bwMode="auto">
          <a:xfrm>
            <a:off x="755650" y="5084763"/>
            <a:ext cx="7931150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3" name="AutoShape 7"/>
          <p:cNvSpPr>
            <a:spLocks noChangeArrowheads="1"/>
          </p:cNvSpPr>
          <p:nvPr/>
        </p:nvSpPr>
        <p:spPr bwMode="auto">
          <a:xfrm>
            <a:off x="165100" y="50117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5</a:t>
            </a:r>
          </a:p>
        </p:txBody>
      </p:sp>
      <p:sp>
        <p:nvSpPr>
          <p:cNvPr id="32787" name="Rectangle 8"/>
          <p:cNvSpPr>
            <a:spLocks noChangeArrowheads="1"/>
          </p:cNvSpPr>
          <p:nvPr/>
        </p:nvSpPr>
        <p:spPr bwMode="auto">
          <a:xfrm>
            <a:off x="827088" y="5013325"/>
            <a:ext cx="6927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circuito della produzione</a:t>
            </a:r>
            <a:endParaRPr lang="en-US" sz="1600" b="1">
              <a:latin typeface="Comic Sans MS" charset="0"/>
            </a:endParaRPr>
          </a:p>
        </p:txBody>
      </p:sp>
      <p:sp>
        <p:nvSpPr>
          <p:cNvPr id="32788" name="Segnaposto numero diapositiva 1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EB219D2-F1EC-406D-8AAB-72C0B90D776F}" type="slidenum">
              <a:rPr lang="it-IT"/>
              <a:pPr/>
              <a:t>10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539750" y="65088"/>
            <a:ext cx="669607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3.1 I prodotti: rapporto tra ricavi e costi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03213" y="981075"/>
            <a:ext cx="8445500" cy="5405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None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Se il valore dei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recuperi 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(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ricavi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) è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superiore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a quello degli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 investimenti 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(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costi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) si attiva un meccanismo virtuoso di creazione di nuova ricchezza autogenerata dai processi produttivi (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reddito positivo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)</a:t>
            </a: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Se il valore dei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recuperi 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(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ricavi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) è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inferiore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a quello degli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 investimenti 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(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costi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) si attiva un meccanismo di distruzione di ricchezza (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reddito negativo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)</a:t>
            </a: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In prima approssimazione, il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reddito d’impresa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è l’incremento o il decremento che la ricchezza disponibile all’inizio di un periodo subisce per effetto dell’attività produttiva nel periodo stesso</a:t>
            </a: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34820" name="Segnaposto numero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D2C1104-732E-490B-B170-46B002FAD3A9}" type="slidenum">
              <a:rPr lang="it-IT"/>
              <a:pPr/>
              <a:t>11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egnaposto numero diapositiva 1"/>
          <p:cNvSpPr txBox="1">
            <a:spLocks noGrp="1"/>
          </p:cNvSpPr>
          <p:nvPr/>
        </p:nvSpPr>
        <p:spPr bwMode="auto">
          <a:xfrm>
            <a:off x="8534400" y="1524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F33CA161-F7F6-4E5D-8731-13AF2600FC26}" type="slidenum">
              <a:rPr lang="it-IT" sz="1200">
                <a:latin typeface="Comic Sans MS" charset="0"/>
              </a:rPr>
              <a:pPr algn="r"/>
              <a:t>12</a:t>
            </a:fld>
            <a:endParaRPr lang="it-IT" sz="1200">
              <a:latin typeface="Comic Sans MS" charset="0"/>
            </a:endParaRPr>
          </a:p>
        </p:txBody>
      </p:sp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630238" y="0"/>
            <a:ext cx="85074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 Agenda</a:t>
            </a:r>
            <a:r>
              <a:rPr lang="en-US" sz="2800" b="1">
                <a:solidFill>
                  <a:srgbClr val="000099"/>
                </a:solidFill>
                <a:latin typeface="Comic Sans MS" charset="0"/>
              </a:rPr>
              <a:t> </a:t>
            </a:r>
          </a:p>
        </p:txBody>
      </p:sp>
      <p:sp>
        <p:nvSpPr>
          <p:cNvPr id="36868" name="AutoShape 3"/>
          <p:cNvSpPr>
            <a:spLocks noChangeArrowheads="1"/>
          </p:cNvSpPr>
          <p:nvPr/>
        </p:nvSpPr>
        <p:spPr bwMode="auto">
          <a:xfrm>
            <a:off x="755650" y="15573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0" name="AutoShape 4"/>
          <p:cNvSpPr>
            <a:spLocks noChangeArrowheads="1"/>
          </p:cNvSpPr>
          <p:nvPr/>
        </p:nvSpPr>
        <p:spPr bwMode="auto">
          <a:xfrm>
            <a:off x="158750" y="1439863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1</a:t>
            </a:r>
          </a:p>
        </p:txBody>
      </p:sp>
      <p:sp>
        <p:nvSpPr>
          <p:cNvPr id="36870" name="Rectangle 5"/>
          <p:cNvSpPr>
            <a:spLocks noChangeArrowheads="1"/>
          </p:cNvSpPr>
          <p:nvPr/>
        </p:nvSpPr>
        <p:spPr bwMode="auto">
          <a:xfrm>
            <a:off x="828675" y="1438275"/>
            <a:ext cx="69294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Le operazioni di gestione</a:t>
            </a:r>
          </a:p>
        </p:txBody>
      </p:sp>
      <p:sp>
        <p:nvSpPr>
          <p:cNvPr id="36871" name="AutoShape 6"/>
          <p:cNvSpPr>
            <a:spLocks noChangeArrowheads="1"/>
          </p:cNvSpPr>
          <p:nvPr/>
        </p:nvSpPr>
        <p:spPr bwMode="auto">
          <a:xfrm>
            <a:off x="755650" y="5084763"/>
            <a:ext cx="7931150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3" name="AutoShape 7"/>
          <p:cNvSpPr>
            <a:spLocks noChangeArrowheads="1"/>
          </p:cNvSpPr>
          <p:nvPr/>
        </p:nvSpPr>
        <p:spPr bwMode="auto">
          <a:xfrm>
            <a:off x="165100" y="50117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5</a:t>
            </a:r>
          </a:p>
        </p:txBody>
      </p:sp>
      <p:sp>
        <p:nvSpPr>
          <p:cNvPr id="36873" name="Rectangle 8"/>
          <p:cNvSpPr>
            <a:spLocks noChangeArrowheads="1"/>
          </p:cNvSpPr>
          <p:nvPr/>
        </p:nvSpPr>
        <p:spPr bwMode="auto">
          <a:xfrm>
            <a:off x="827088" y="5013325"/>
            <a:ext cx="6927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circuito della produzione</a:t>
            </a:r>
            <a:endParaRPr lang="en-US" sz="1600" b="1">
              <a:latin typeface="Comic Sans MS" charset="0"/>
            </a:endParaRPr>
          </a:p>
        </p:txBody>
      </p:sp>
      <p:sp>
        <p:nvSpPr>
          <p:cNvPr id="36874" name="Rectangle 15"/>
          <p:cNvSpPr>
            <a:spLocks noChangeArrowheads="1"/>
          </p:cNvSpPr>
          <p:nvPr/>
        </p:nvSpPr>
        <p:spPr bwMode="auto">
          <a:xfrm>
            <a:off x="900113" y="6165850"/>
            <a:ext cx="6929437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endParaRPr lang="en-US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901700" y="4324350"/>
            <a:ext cx="69278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endParaRPr lang="en-US" sz="1800" b="1">
              <a:latin typeface="Arial" charset="0"/>
            </a:endParaRPr>
          </a:p>
        </p:txBody>
      </p:sp>
      <p:sp>
        <p:nvSpPr>
          <p:cNvPr id="36876" name="AutoShape 12"/>
          <p:cNvSpPr>
            <a:spLocks noChangeArrowheads="1"/>
          </p:cNvSpPr>
          <p:nvPr/>
        </p:nvSpPr>
        <p:spPr bwMode="auto">
          <a:xfrm>
            <a:off x="755650" y="24209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La produzione per il mercato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6813" name="AutoShape 13"/>
          <p:cNvSpPr>
            <a:spLocks noChangeArrowheads="1"/>
          </p:cNvSpPr>
          <p:nvPr/>
        </p:nvSpPr>
        <p:spPr bwMode="auto">
          <a:xfrm>
            <a:off x="161925" y="23574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2</a:t>
            </a:r>
          </a:p>
        </p:txBody>
      </p:sp>
      <p:sp>
        <p:nvSpPr>
          <p:cNvPr id="36878" name="AutoShape 14"/>
          <p:cNvSpPr>
            <a:spLocks noChangeArrowheads="1"/>
          </p:cNvSpPr>
          <p:nvPr/>
        </p:nvSpPr>
        <p:spPr bwMode="auto">
          <a:xfrm>
            <a:off x="755650" y="3357563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rapporto tra costi e ricavi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6815" name="AutoShape 15"/>
          <p:cNvSpPr>
            <a:spLocks noChangeArrowheads="1"/>
          </p:cNvSpPr>
          <p:nvPr/>
        </p:nvSpPr>
        <p:spPr bwMode="auto">
          <a:xfrm>
            <a:off x="179388" y="3292475"/>
            <a:ext cx="417512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3</a:t>
            </a:r>
          </a:p>
        </p:txBody>
      </p:sp>
      <p:sp>
        <p:nvSpPr>
          <p:cNvPr id="36880" name="AutoShape 16"/>
          <p:cNvSpPr>
            <a:spLocks noChangeArrowheads="1"/>
          </p:cNvSpPr>
          <p:nvPr/>
        </p:nvSpPr>
        <p:spPr bwMode="auto">
          <a:xfrm>
            <a:off x="755650" y="4221163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 FFR e FFS. L’obsolescenza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6817" name="AutoShape 17"/>
          <p:cNvSpPr>
            <a:spLocks noChangeArrowheads="1"/>
          </p:cNvSpPr>
          <p:nvPr/>
        </p:nvSpPr>
        <p:spPr bwMode="auto">
          <a:xfrm>
            <a:off x="188913" y="4156075"/>
            <a:ext cx="407987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4</a:t>
            </a:r>
          </a:p>
        </p:txBody>
      </p:sp>
      <p:sp>
        <p:nvSpPr>
          <p:cNvPr id="36882" name="AutoShape 18"/>
          <p:cNvSpPr>
            <a:spLocks noChangeArrowheads="1"/>
          </p:cNvSpPr>
          <p:nvPr/>
        </p:nvSpPr>
        <p:spPr bwMode="auto">
          <a:xfrm>
            <a:off x="8027988" y="1557338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6883" name="AutoShape 12"/>
          <p:cNvSpPr>
            <a:spLocks noChangeArrowheads="1"/>
          </p:cNvSpPr>
          <p:nvPr/>
        </p:nvSpPr>
        <p:spPr bwMode="auto">
          <a:xfrm>
            <a:off x="7667625" y="4221163"/>
            <a:ext cx="860425" cy="4572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3 60000 65536"/>
              <a:gd name="T9" fmla="*/ 2 60000 65536"/>
              <a:gd name="T10" fmla="*/ 1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6884" name="AutoShape 20"/>
          <p:cNvSpPr>
            <a:spLocks noChangeArrowheads="1"/>
          </p:cNvSpPr>
          <p:nvPr/>
        </p:nvSpPr>
        <p:spPr bwMode="auto">
          <a:xfrm>
            <a:off x="8027988" y="2420938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6885" name="AutoShape 21"/>
          <p:cNvSpPr>
            <a:spLocks noChangeArrowheads="1"/>
          </p:cNvSpPr>
          <p:nvPr/>
        </p:nvSpPr>
        <p:spPr bwMode="auto">
          <a:xfrm>
            <a:off x="8027988" y="3357563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6886" name="Segnaposto numero diapositiva 2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37C0ADA-A09B-4FE4-915E-1C589C66E8C2}" type="slidenum">
              <a:rPr lang="it-IT"/>
              <a:pPr/>
              <a:t>12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539750" y="220663"/>
            <a:ext cx="74406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4.1 La classificazione dei fattori produttivi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-214313" y="3084513"/>
            <a:ext cx="2190751" cy="463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algn="r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None/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FP</a:t>
            </a:r>
          </a:p>
        </p:txBody>
      </p:sp>
      <p:sp>
        <p:nvSpPr>
          <p:cNvPr id="38916" name="AutoShape 4"/>
          <p:cNvSpPr>
            <a:spLocks/>
          </p:cNvSpPr>
          <p:nvPr/>
        </p:nvSpPr>
        <p:spPr bwMode="auto">
          <a:xfrm>
            <a:off x="4989513" y="1111250"/>
            <a:ext cx="296862" cy="1803400"/>
          </a:xfrm>
          <a:prstGeom prst="leftBrace">
            <a:avLst>
              <a:gd name="adj1" fmla="val 50624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5348288" y="1214438"/>
            <a:ext cx="2366962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materiali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5357813" y="2359025"/>
            <a:ext cx="2749550" cy="4270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immateriali</a:t>
            </a:r>
          </a:p>
        </p:txBody>
      </p:sp>
      <p:sp>
        <p:nvSpPr>
          <p:cNvPr id="38919" name="AutoShape 7"/>
          <p:cNvSpPr>
            <a:spLocks/>
          </p:cNvSpPr>
          <p:nvPr/>
        </p:nvSpPr>
        <p:spPr bwMode="auto">
          <a:xfrm>
            <a:off x="5060950" y="3808413"/>
            <a:ext cx="296863" cy="1803400"/>
          </a:xfrm>
          <a:prstGeom prst="leftBrace">
            <a:avLst>
              <a:gd name="adj1" fmla="val 50624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5286375" y="3929063"/>
            <a:ext cx="3500438" cy="4302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fecondità semplice (FFS)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5286375" y="5070475"/>
            <a:ext cx="3429000" cy="4302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fecondità ripetuta (FFR)</a:t>
            </a:r>
          </a:p>
        </p:txBody>
      </p:sp>
      <p:sp>
        <p:nvSpPr>
          <p:cNvPr id="38922" name="Line 10"/>
          <p:cNvSpPr>
            <a:spLocks noChangeShapeType="1"/>
          </p:cNvSpPr>
          <p:nvPr/>
        </p:nvSpPr>
        <p:spPr bwMode="auto">
          <a:xfrm>
            <a:off x="2000250" y="3398838"/>
            <a:ext cx="777875" cy="111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38923" name="Line 11"/>
          <p:cNvSpPr>
            <a:spLocks noChangeShapeType="1"/>
          </p:cNvSpPr>
          <p:nvPr/>
        </p:nvSpPr>
        <p:spPr bwMode="auto">
          <a:xfrm>
            <a:off x="2792413" y="1978025"/>
            <a:ext cx="0" cy="2767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38924" name="Line 12"/>
          <p:cNvSpPr>
            <a:spLocks noChangeShapeType="1"/>
          </p:cNvSpPr>
          <p:nvPr/>
        </p:nvSpPr>
        <p:spPr bwMode="auto">
          <a:xfrm flipV="1">
            <a:off x="2786063" y="1974850"/>
            <a:ext cx="2093912" cy="111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38925" name="Line 13"/>
          <p:cNvSpPr>
            <a:spLocks noChangeShapeType="1"/>
          </p:cNvSpPr>
          <p:nvPr/>
        </p:nvSpPr>
        <p:spPr bwMode="auto">
          <a:xfrm flipV="1">
            <a:off x="2819400" y="4716463"/>
            <a:ext cx="21288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922338" y="1393825"/>
            <a:ext cx="4364037" cy="4270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… in relazione alla materialità</a:t>
            </a:r>
          </a:p>
        </p:txBody>
      </p:sp>
      <p:sp>
        <p:nvSpPr>
          <p:cNvPr id="38927" name="Text Box 15"/>
          <p:cNvSpPr txBox="1">
            <a:spLocks noChangeArrowheads="1"/>
          </p:cNvSpPr>
          <p:nvPr/>
        </p:nvSpPr>
        <p:spPr bwMode="auto">
          <a:xfrm>
            <a:off x="857250" y="4857750"/>
            <a:ext cx="4143375" cy="1131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… in relazione alle modalità di partecipazione al processo produttivo </a:t>
            </a:r>
          </a:p>
        </p:txBody>
      </p:sp>
      <p:sp>
        <p:nvSpPr>
          <p:cNvPr id="38928" name="Segnaposto numero diapositiva 1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A099C3F-25FA-40AC-8712-A23CF38C68DE}" type="slidenum">
              <a:rPr lang="it-IT"/>
              <a:pPr/>
              <a:t>13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539750" y="115888"/>
            <a:ext cx="74564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4.2 Fattori a fecondità semplice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611188" y="1484313"/>
            <a:ext cx="8062912" cy="46815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>
                <a:solidFill>
                  <a:schemeClr val="accent2"/>
                </a:solidFill>
                <a:latin typeface="Arial" charset="0"/>
              </a:rPr>
              <a:t>I 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FFS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esauriscono la loro utilità economica in un unico ciclo (circuito) produttivo</a:t>
            </a: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None/>
            </a:pPr>
            <a:endParaRPr lang="en-US" sz="2200" b="1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>
                <a:solidFill>
                  <a:schemeClr val="accent2"/>
                </a:solidFill>
                <a:latin typeface="Arial" charset="0"/>
              </a:rPr>
              <a:t>Sono correlati all’ottenimento di un particolare prodotto a favore del quale cedono completamente la loro utilità economica</a:t>
            </a: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None/>
            </a:pPr>
            <a:endParaRPr lang="en-US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>
                <a:solidFill>
                  <a:schemeClr val="accent2"/>
                </a:solidFill>
                <a:latin typeface="Arial" charset="0"/>
              </a:rPr>
              <a:t>Il recupero dei mezzi monetari investiti nell’acquisto di tali fattori è affidato 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al ricavo di vendita del prodotto ottenuto 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per il quale il fattore produttivo ha ceduto completamente la sua utilità</a:t>
            </a: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endParaRPr lang="en-US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endParaRPr lang="en-US" sz="22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081088" y="3933825"/>
            <a:ext cx="8062912" cy="25193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endParaRPr lang="en-US" sz="2200">
              <a:solidFill>
                <a:schemeClr val="accent2"/>
              </a:solidFill>
              <a:latin typeface="Arial" charset="0"/>
            </a:endParaRPr>
          </a:p>
          <a:p>
            <a:pPr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endParaRPr lang="en-US" sz="22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40965" name="Segnaposto numero diapositiva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29EE838-3985-48DF-AFD9-76EA3BFA9982}" type="slidenum">
              <a:rPr lang="it-IT"/>
              <a:pPr/>
              <a:t>14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539750" y="42863"/>
            <a:ext cx="7456488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>
              <a:spcBef>
                <a:spcPct val="50000"/>
              </a:spcBef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4.3 Fattori a fecondità ripetuta</a:t>
            </a: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571500" y="1357313"/>
            <a:ext cx="8062913" cy="40560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>
                <a:solidFill>
                  <a:schemeClr val="accent2"/>
                </a:solidFill>
                <a:latin typeface="Arial" charset="0"/>
              </a:rPr>
              <a:t>I 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FFR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cedono la propria utilità in più cicli (circuiti) produttivi</a:t>
            </a:r>
            <a:endParaRPr lang="en-US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endParaRPr lang="en-US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>
                <a:solidFill>
                  <a:schemeClr val="accent2"/>
                </a:solidFill>
                <a:latin typeface="Arial" charset="0"/>
              </a:rPr>
              <a:t>Sono correlati all’ottenimento di tutti i prodotti che, con il loro concorso, è possibile ottenere</a:t>
            </a: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endParaRPr lang="en-US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1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en-US" sz="2200">
                <a:solidFill>
                  <a:schemeClr val="accent2"/>
                </a:solidFill>
                <a:latin typeface="Arial" charset="0"/>
              </a:rPr>
              <a:t>Il recupero dei mezzi monetari investiti nell’acquisto di tali fattori è affidato </a:t>
            </a:r>
            <a:r>
              <a:rPr lang="en-US" sz="2200" b="1">
                <a:solidFill>
                  <a:schemeClr val="accent2"/>
                </a:solidFill>
                <a:latin typeface="Arial" charset="0"/>
              </a:rPr>
              <a:t>al complesso dei ricavi conseguiti dalla vendita di tutti i prodotti ottenuti </a:t>
            </a:r>
            <a:r>
              <a:rPr lang="en-US" sz="2200">
                <a:solidFill>
                  <a:schemeClr val="accent2"/>
                </a:solidFill>
                <a:latin typeface="Arial" charset="0"/>
              </a:rPr>
              <a:t>grazie all’utilizzo del fattore nei diversi cicli produttivi</a:t>
            </a:r>
          </a:p>
        </p:txBody>
      </p:sp>
      <p:sp>
        <p:nvSpPr>
          <p:cNvPr id="43012" name="Segnaposto numero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7692C5A-59AB-4896-8874-E58733368491}" type="slidenum">
              <a:rPr lang="it-IT"/>
              <a:pPr/>
              <a:t>15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ChangeArrowheads="1"/>
          </p:cNvSpPr>
          <p:nvPr/>
        </p:nvSpPr>
        <p:spPr bwMode="auto">
          <a:xfrm>
            <a:off x="539750" y="65088"/>
            <a:ext cx="4176713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4.4 Ciclo di vita dei FFR</a:t>
            </a:r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303213" y="857250"/>
            <a:ext cx="8428037" cy="43973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marL="355600" indent="-355600"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L’utilità economica dei differenti FFR non necessariamente si estende fino al tempo limite della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durata tecnica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: i FFR dovranno essere dismessi nel momento in cui diventano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obsoleti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, ancorché perfettamente funzionanti sotto il profilo tecnologico o capaci di generare effetti giuridici </a:t>
            </a:r>
          </a:p>
          <a:p>
            <a:pPr marL="355600" indent="-355600"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None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marL="355600" indent="-355600"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Il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ciclo vitale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dei FFR, all’interno del quale i mezzi monetari investiti dovranno essere recuperati, è segnato dalla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durata economica</a:t>
            </a:r>
            <a:endParaRPr lang="it-IT" sz="22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45060" name="Segnaposto numero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9C43886-7FCA-4166-8DC9-9F1B77A448E4}" type="slidenum">
              <a:rPr lang="it-IT"/>
              <a:pPr/>
              <a:t>16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ChangeArrowheads="1"/>
          </p:cNvSpPr>
          <p:nvPr/>
        </p:nvSpPr>
        <p:spPr bwMode="auto">
          <a:xfrm>
            <a:off x="539750" y="115888"/>
            <a:ext cx="4824413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4.5 L’obsolescenza</a:t>
            </a:r>
          </a:p>
        </p:txBody>
      </p:sp>
      <p:sp>
        <p:nvSpPr>
          <p:cNvPr id="47107" name="Rectangle 4"/>
          <p:cNvSpPr>
            <a:spLocks noChangeArrowheads="1"/>
          </p:cNvSpPr>
          <p:nvPr/>
        </p:nvSpPr>
        <p:spPr bwMode="auto">
          <a:xfrm>
            <a:off x="395288" y="857250"/>
            <a:ext cx="8372475" cy="53863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0" tIns="0" rIns="0" bIns="0" anchor="b"/>
          <a:lstStyle/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None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L’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obsolescenza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è una condizione di natura economica nella quale possono trovarsi </a:t>
            </a:r>
            <a:r>
              <a:rPr lang="it-IT" sz="2200" b="1">
                <a:solidFill>
                  <a:schemeClr val="accent2"/>
                </a:solidFill>
                <a:latin typeface="Arial" charset="0"/>
              </a:rPr>
              <a:t>i prodotti</a:t>
            </a:r>
            <a:r>
              <a:rPr lang="it-IT" sz="2200">
                <a:solidFill>
                  <a:schemeClr val="accent2"/>
                </a:solidFill>
                <a:latin typeface="Arial" charset="0"/>
              </a:rPr>
              <a:t> quando perdono attrattività sui mercati e non possono più essere collocati in quantità adeguate e a prezzi remuneratori.</a:t>
            </a: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None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 </a:t>
            </a: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None/>
            </a:pPr>
            <a:r>
              <a:rPr lang="it-IT" sz="2200" b="1">
                <a:solidFill>
                  <a:schemeClr val="accent2"/>
                </a:solidFill>
                <a:latin typeface="Arial" charset="0"/>
              </a:rPr>
              <a:t>I FFR diventano obsoleti quando:</a:t>
            </a: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None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il progresso tecnologico ha reso possibile progettare e realizzare sistemi produttivi di qualità superiore e</a:t>
            </a: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None/>
            </a:pPr>
            <a:endParaRPr lang="it-IT" sz="2200">
              <a:solidFill>
                <a:schemeClr val="accent2"/>
              </a:solidFill>
              <a:latin typeface="Arial" charset="0"/>
            </a:endParaRPr>
          </a:p>
          <a:p>
            <a:pPr algn="just" eaLnBrk="0" hangingPunct="0">
              <a:lnSpc>
                <a:spcPct val="120000"/>
              </a:lnSpc>
              <a:buClr>
                <a:srgbClr val="FF9900"/>
              </a:buClr>
              <a:buFont typeface="Wingdings" charset="2"/>
              <a:buChar char="m"/>
            </a:pPr>
            <a:r>
              <a:rPr lang="it-IT" sz="2200">
                <a:solidFill>
                  <a:schemeClr val="accent2"/>
                </a:solidFill>
                <a:latin typeface="Arial" charset="0"/>
              </a:rPr>
              <a:t>le imprese concorrenti impiegano tali tecnologie progredite e sono in grado di offrire prodotti di qualità superiore al medesimo prezzo o anche a prezzi inferiori</a:t>
            </a:r>
          </a:p>
        </p:txBody>
      </p:sp>
      <p:sp>
        <p:nvSpPr>
          <p:cNvPr id="47108" name="Segnaposto numero diapositiva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678ECF5-3B63-445D-AF01-2097CA509082}" type="slidenum">
              <a:rPr lang="it-IT"/>
              <a:pPr/>
              <a:t>17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egnaposto numero diapositiva 1"/>
          <p:cNvSpPr txBox="1">
            <a:spLocks noGrp="1"/>
          </p:cNvSpPr>
          <p:nvPr/>
        </p:nvSpPr>
        <p:spPr bwMode="auto">
          <a:xfrm>
            <a:off x="8534400" y="1524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19FCF482-BAF6-4E6C-95F5-DBA54F6C9B05}" type="slidenum">
              <a:rPr lang="it-IT" sz="1200">
                <a:latin typeface="Comic Sans MS" charset="0"/>
              </a:rPr>
              <a:pPr algn="r"/>
              <a:t>18</a:t>
            </a:fld>
            <a:endParaRPr lang="it-IT" sz="1200">
              <a:latin typeface="Comic Sans MS" charset="0"/>
            </a:endParaRP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630238" y="0"/>
            <a:ext cx="85074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 Agenda</a:t>
            </a:r>
            <a:r>
              <a:rPr lang="en-US" sz="2800" b="1">
                <a:solidFill>
                  <a:srgbClr val="000099"/>
                </a:solidFill>
                <a:latin typeface="Comic Sans MS" charset="0"/>
              </a:rPr>
              <a:t> </a:t>
            </a:r>
          </a:p>
        </p:txBody>
      </p:sp>
      <p:sp>
        <p:nvSpPr>
          <p:cNvPr id="49156" name="AutoShape 3"/>
          <p:cNvSpPr>
            <a:spLocks noChangeArrowheads="1"/>
          </p:cNvSpPr>
          <p:nvPr/>
        </p:nvSpPr>
        <p:spPr bwMode="auto">
          <a:xfrm>
            <a:off x="755650" y="15573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0" name="AutoShape 4"/>
          <p:cNvSpPr>
            <a:spLocks noChangeArrowheads="1"/>
          </p:cNvSpPr>
          <p:nvPr/>
        </p:nvSpPr>
        <p:spPr bwMode="auto">
          <a:xfrm>
            <a:off x="158750" y="1439863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1</a:t>
            </a:r>
          </a:p>
        </p:txBody>
      </p:sp>
      <p:sp>
        <p:nvSpPr>
          <p:cNvPr id="49158" name="Rectangle 5"/>
          <p:cNvSpPr>
            <a:spLocks noChangeArrowheads="1"/>
          </p:cNvSpPr>
          <p:nvPr/>
        </p:nvSpPr>
        <p:spPr bwMode="auto">
          <a:xfrm>
            <a:off x="828675" y="1438275"/>
            <a:ext cx="69294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Le operazioni di gestione</a:t>
            </a:r>
          </a:p>
        </p:txBody>
      </p:sp>
      <p:sp>
        <p:nvSpPr>
          <p:cNvPr id="49159" name="AutoShape 6"/>
          <p:cNvSpPr>
            <a:spLocks noChangeArrowheads="1"/>
          </p:cNvSpPr>
          <p:nvPr/>
        </p:nvSpPr>
        <p:spPr bwMode="auto">
          <a:xfrm>
            <a:off x="755650" y="5084763"/>
            <a:ext cx="7931150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endParaRPr lang="it-IT">
              <a:latin typeface="Times New Roman" charset="0"/>
            </a:endParaRPr>
          </a:p>
        </p:txBody>
      </p:sp>
      <p:sp>
        <p:nvSpPr>
          <p:cNvPr id="137223" name="AutoShape 7"/>
          <p:cNvSpPr>
            <a:spLocks noChangeArrowheads="1"/>
          </p:cNvSpPr>
          <p:nvPr/>
        </p:nvSpPr>
        <p:spPr bwMode="auto">
          <a:xfrm>
            <a:off x="165100" y="50117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5</a:t>
            </a:r>
          </a:p>
        </p:txBody>
      </p:sp>
      <p:sp>
        <p:nvSpPr>
          <p:cNvPr id="49161" name="Rectangle 8"/>
          <p:cNvSpPr>
            <a:spLocks noChangeArrowheads="1"/>
          </p:cNvSpPr>
          <p:nvPr/>
        </p:nvSpPr>
        <p:spPr bwMode="auto">
          <a:xfrm>
            <a:off x="827088" y="5013325"/>
            <a:ext cx="6927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circuito della produzione</a:t>
            </a:r>
            <a:endParaRPr lang="en-US" sz="1600" b="1">
              <a:latin typeface="Comic Sans MS" charset="0"/>
            </a:endParaRPr>
          </a:p>
        </p:txBody>
      </p:sp>
      <p:sp>
        <p:nvSpPr>
          <p:cNvPr id="49162" name="Rectangle 15"/>
          <p:cNvSpPr>
            <a:spLocks noChangeArrowheads="1"/>
          </p:cNvSpPr>
          <p:nvPr/>
        </p:nvSpPr>
        <p:spPr bwMode="auto">
          <a:xfrm>
            <a:off x="900113" y="6165850"/>
            <a:ext cx="6929437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endParaRPr lang="en-US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901700" y="4324350"/>
            <a:ext cx="69278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endParaRPr lang="en-US" sz="1800" b="1">
              <a:latin typeface="Arial" charset="0"/>
            </a:endParaRPr>
          </a:p>
        </p:txBody>
      </p:sp>
      <p:sp>
        <p:nvSpPr>
          <p:cNvPr id="49164" name="AutoShape 12"/>
          <p:cNvSpPr>
            <a:spLocks noChangeArrowheads="1"/>
          </p:cNvSpPr>
          <p:nvPr/>
        </p:nvSpPr>
        <p:spPr bwMode="auto">
          <a:xfrm>
            <a:off x="755650" y="2420938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La produzione per il mercato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8861" name="AutoShape 13"/>
          <p:cNvSpPr>
            <a:spLocks noChangeArrowheads="1"/>
          </p:cNvSpPr>
          <p:nvPr/>
        </p:nvSpPr>
        <p:spPr bwMode="auto">
          <a:xfrm>
            <a:off x="161925" y="2357438"/>
            <a:ext cx="434975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2</a:t>
            </a:r>
          </a:p>
        </p:txBody>
      </p:sp>
      <p:sp>
        <p:nvSpPr>
          <p:cNvPr id="49166" name="AutoShape 14"/>
          <p:cNvSpPr>
            <a:spLocks noChangeArrowheads="1"/>
          </p:cNvSpPr>
          <p:nvPr/>
        </p:nvSpPr>
        <p:spPr bwMode="auto">
          <a:xfrm>
            <a:off x="755650" y="3357563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Il rapporto tra costi e ricavi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8863" name="AutoShape 15"/>
          <p:cNvSpPr>
            <a:spLocks noChangeArrowheads="1"/>
          </p:cNvSpPr>
          <p:nvPr/>
        </p:nvSpPr>
        <p:spPr bwMode="auto">
          <a:xfrm>
            <a:off x="179388" y="3292475"/>
            <a:ext cx="417512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3</a:t>
            </a:r>
          </a:p>
        </p:txBody>
      </p:sp>
      <p:sp>
        <p:nvSpPr>
          <p:cNvPr id="49168" name="AutoShape 16"/>
          <p:cNvSpPr>
            <a:spLocks noChangeArrowheads="1"/>
          </p:cNvSpPr>
          <p:nvPr/>
        </p:nvSpPr>
        <p:spPr bwMode="auto">
          <a:xfrm>
            <a:off x="755650" y="4221163"/>
            <a:ext cx="7929563" cy="439737"/>
          </a:xfrm>
          <a:prstGeom prst="roundRect">
            <a:avLst>
              <a:gd name="adj" fmla="val 16657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>
              <a:tabLst>
                <a:tab pos="565150" algn="l"/>
              </a:tabLst>
            </a:pPr>
            <a:r>
              <a:rPr lang="en-US" sz="1800" b="1">
                <a:solidFill>
                  <a:schemeClr val="accent2"/>
                </a:solidFill>
                <a:latin typeface="Arial" charset="0"/>
              </a:rPr>
              <a:t>I FFR e FFS. L’obsolescenza</a:t>
            </a:r>
            <a:endParaRPr lang="it-IT" sz="18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78865" name="AutoShape 17"/>
          <p:cNvSpPr>
            <a:spLocks noChangeArrowheads="1"/>
          </p:cNvSpPr>
          <p:nvPr/>
        </p:nvSpPr>
        <p:spPr bwMode="auto">
          <a:xfrm>
            <a:off x="188913" y="4156075"/>
            <a:ext cx="407987" cy="590550"/>
          </a:xfrm>
          <a:prstGeom prst="rightArrow">
            <a:avLst>
              <a:gd name="adj1" fmla="val 50000"/>
              <a:gd name="adj2" fmla="val 25009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2000" b="1">
                <a:latin typeface="Arial" charset="0"/>
                <a:ea typeface="+mn-ea"/>
              </a:rPr>
              <a:t>4</a:t>
            </a:r>
          </a:p>
        </p:txBody>
      </p:sp>
      <p:sp>
        <p:nvSpPr>
          <p:cNvPr id="49170" name="AutoShape 18"/>
          <p:cNvSpPr>
            <a:spLocks noChangeArrowheads="1"/>
          </p:cNvSpPr>
          <p:nvPr/>
        </p:nvSpPr>
        <p:spPr bwMode="auto">
          <a:xfrm>
            <a:off x="8027988" y="1557338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9171" name="AutoShape 12"/>
          <p:cNvSpPr>
            <a:spLocks noChangeArrowheads="1"/>
          </p:cNvSpPr>
          <p:nvPr/>
        </p:nvSpPr>
        <p:spPr bwMode="auto">
          <a:xfrm>
            <a:off x="7740650" y="5084763"/>
            <a:ext cx="860425" cy="4572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3 60000 65536"/>
              <a:gd name="T9" fmla="*/ 2 60000 65536"/>
              <a:gd name="T10" fmla="*/ 1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9172" name="AutoShape 20"/>
          <p:cNvSpPr>
            <a:spLocks noChangeArrowheads="1"/>
          </p:cNvSpPr>
          <p:nvPr/>
        </p:nvSpPr>
        <p:spPr bwMode="auto">
          <a:xfrm>
            <a:off x="8027988" y="2420938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9173" name="AutoShape 21"/>
          <p:cNvSpPr>
            <a:spLocks noChangeArrowheads="1"/>
          </p:cNvSpPr>
          <p:nvPr/>
        </p:nvSpPr>
        <p:spPr bwMode="auto">
          <a:xfrm>
            <a:off x="8027988" y="3357563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9174" name="AutoShape 22"/>
          <p:cNvSpPr>
            <a:spLocks noChangeArrowheads="1"/>
          </p:cNvSpPr>
          <p:nvPr/>
        </p:nvSpPr>
        <p:spPr bwMode="auto">
          <a:xfrm>
            <a:off x="8027988" y="4221163"/>
            <a:ext cx="495300" cy="395287"/>
          </a:xfrm>
          <a:prstGeom prst="flowChartSummingJunction">
            <a:avLst/>
          </a:prstGeom>
          <a:solidFill>
            <a:srgbClr val="FFFFFF"/>
          </a:solidFill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9175" name="Segnaposto numero diapositiva 2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AFB4CC7-3D21-4D38-B46F-24D1E54930C3}" type="slidenum">
              <a:rPr lang="it-IT"/>
              <a:pPr/>
              <a:t>18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590FCED-B740-49E6-BE8F-AF4CBDB7AF86}" type="slidenum">
              <a:rPr lang="it-IT"/>
              <a:pPr/>
              <a:t>19</a:t>
            </a:fld>
            <a:endParaRPr lang="it-IT"/>
          </a:p>
        </p:txBody>
      </p:sp>
      <p:sp>
        <p:nvSpPr>
          <p:cNvPr id="51203" name="Line 2"/>
          <p:cNvSpPr>
            <a:spLocks noChangeShapeType="1"/>
          </p:cNvSpPr>
          <p:nvPr/>
        </p:nvSpPr>
        <p:spPr bwMode="auto">
          <a:xfrm flipH="1">
            <a:off x="1939925" y="3886200"/>
            <a:ext cx="1666875" cy="1900238"/>
          </a:xfrm>
          <a:prstGeom prst="line">
            <a:avLst/>
          </a:prstGeom>
          <a:noFill/>
          <a:ln w="25400">
            <a:solidFill>
              <a:srgbClr val="B2B2B2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539750" y="42863"/>
            <a:ext cx="7742238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eaLnBrk="0" hangingPunct="0"/>
            <a:r>
              <a:rPr lang="en-US" sz="2200" b="1">
                <a:solidFill>
                  <a:schemeClr val="accent2"/>
                </a:solidFill>
                <a:latin typeface="Arial" charset="0"/>
              </a:rPr>
              <a:t>5.1 Il circuito della produzione: uno schema di sintesi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770063" y="1265238"/>
            <a:ext cx="19621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chemeClr val="accent2"/>
                </a:solidFill>
                <a:latin typeface="Arial" charset="0"/>
              </a:rPr>
              <a:t>Mercati di collocamento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4757738" y="1243013"/>
            <a:ext cx="2500312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chemeClr val="accent2"/>
                </a:solidFill>
                <a:latin typeface="Arial" charset="0"/>
              </a:rPr>
              <a:t>Mercati di approvvigionamento</a:t>
            </a:r>
          </a:p>
        </p:txBody>
      </p:sp>
      <p:sp>
        <p:nvSpPr>
          <p:cNvPr id="51207" name="Line 7"/>
          <p:cNvSpPr>
            <a:spLocks noChangeShapeType="1"/>
          </p:cNvSpPr>
          <p:nvPr/>
        </p:nvSpPr>
        <p:spPr bwMode="auto">
          <a:xfrm>
            <a:off x="2668588" y="1889125"/>
            <a:ext cx="0" cy="842963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51208" name="Line 8"/>
          <p:cNvSpPr>
            <a:spLocks noChangeShapeType="1"/>
          </p:cNvSpPr>
          <p:nvPr/>
        </p:nvSpPr>
        <p:spPr bwMode="auto">
          <a:xfrm>
            <a:off x="5942013" y="1890713"/>
            <a:ext cx="0" cy="85407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1571625" y="2719388"/>
            <a:ext cx="22923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chemeClr val="accent2"/>
                </a:solidFill>
                <a:latin typeface="Arial" charset="0"/>
              </a:rPr>
              <a:t>Entrate di denaro</a:t>
            </a: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4875213" y="2709863"/>
            <a:ext cx="2214562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chemeClr val="accent2"/>
                </a:solidFill>
                <a:latin typeface="Arial" charset="0"/>
              </a:rPr>
              <a:t>Uscite di denaro</a:t>
            </a:r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auto">
          <a:xfrm>
            <a:off x="581025" y="3860800"/>
            <a:ext cx="81661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615950" y="3946525"/>
            <a:ext cx="1425575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chemeClr val="accent2"/>
                </a:solidFill>
                <a:latin typeface="Arial" charset="0"/>
              </a:rPr>
              <a:t>Vendita prodotti</a:t>
            </a: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5540375" y="3929063"/>
            <a:ext cx="26416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chemeClr val="accent2"/>
                </a:solidFill>
                <a:latin typeface="Arial" charset="0"/>
              </a:rPr>
              <a:t>Acquisto dei fattori produttivi</a:t>
            </a:r>
          </a:p>
        </p:txBody>
      </p:sp>
      <p:sp>
        <p:nvSpPr>
          <p:cNvPr id="51214" name="Line 14"/>
          <p:cNvSpPr>
            <a:spLocks noChangeShapeType="1"/>
          </p:cNvSpPr>
          <p:nvPr/>
        </p:nvSpPr>
        <p:spPr bwMode="auto">
          <a:xfrm>
            <a:off x="4735513" y="3886200"/>
            <a:ext cx="1446212" cy="1841500"/>
          </a:xfrm>
          <a:prstGeom prst="line">
            <a:avLst/>
          </a:prstGeom>
          <a:noFill/>
          <a:ln w="25400">
            <a:solidFill>
              <a:srgbClr val="B2B2B2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it-IT"/>
          </a:p>
        </p:txBody>
      </p: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2562225" y="5754688"/>
            <a:ext cx="3113088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 i="1">
                <a:solidFill>
                  <a:schemeClr val="accent2"/>
                </a:solidFill>
                <a:latin typeface="Arial" charset="0"/>
              </a:rPr>
              <a:t>Atti di gestione interna</a:t>
            </a:r>
          </a:p>
        </p:txBody>
      </p:sp>
      <p:sp>
        <p:nvSpPr>
          <p:cNvPr id="51216" name="Arc 17"/>
          <p:cNvSpPr>
            <a:spLocks/>
          </p:cNvSpPr>
          <p:nvPr/>
        </p:nvSpPr>
        <p:spPr bwMode="auto">
          <a:xfrm rot="10745126">
            <a:off x="1376363" y="4578350"/>
            <a:ext cx="517525" cy="51117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 type="none" w="lg" len="lg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51217" name="Arc 18"/>
          <p:cNvSpPr>
            <a:spLocks/>
          </p:cNvSpPr>
          <p:nvPr/>
        </p:nvSpPr>
        <p:spPr bwMode="auto">
          <a:xfrm rot="10382891" flipH="1">
            <a:off x="6330950" y="4595813"/>
            <a:ext cx="815975" cy="43656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 type="none" w="sm" len="sm"/>
            <a:tailEnd type="none" w="lg" len="lg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51218" name="Arc 19"/>
          <p:cNvSpPr>
            <a:spLocks/>
          </p:cNvSpPr>
          <p:nvPr/>
        </p:nvSpPr>
        <p:spPr bwMode="auto">
          <a:xfrm rot="10302418" flipV="1">
            <a:off x="1181100" y="3178175"/>
            <a:ext cx="685800" cy="7842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41275">
            <a:solidFill>
              <a:schemeClr val="tx1"/>
            </a:solidFill>
            <a:round/>
            <a:headEnd type="stealth" w="lg" len="lg"/>
            <a:tailEnd type="none" w="lg" len="lg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51219" name="Arc 20"/>
          <p:cNvSpPr>
            <a:spLocks/>
          </p:cNvSpPr>
          <p:nvPr/>
        </p:nvSpPr>
        <p:spPr bwMode="auto">
          <a:xfrm rot="-10392295" flipH="1" flipV="1">
            <a:off x="6673850" y="3228975"/>
            <a:ext cx="554038" cy="7334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 type="stealth" w="lg" len="lg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51220" name="Oval 21"/>
          <p:cNvSpPr>
            <a:spLocks noChangeArrowheads="1"/>
          </p:cNvSpPr>
          <p:nvPr/>
        </p:nvSpPr>
        <p:spPr bwMode="auto">
          <a:xfrm>
            <a:off x="1876425" y="4846638"/>
            <a:ext cx="1927225" cy="355600"/>
          </a:xfrm>
          <a:prstGeom prst="ellipse">
            <a:avLst/>
          </a:prstGeom>
          <a:solidFill>
            <a:srgbClr val="FFFFFF"/>
          </a:solidFill>
          <a:ln w="0" cap="rnd">
            <a:solidFill>
              <a:srgbClr val="FFFFFF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51221" name="Text Box 22"/>
          <p:cNvSpPr txBox="1">
            <a:spLocks noChangeArrowheads="1"/>
          </p:cNvSpPr>
          <p:nvPr/>
        </p:nvSpPr>
        <p:spPr bwMode="auto">
          <a:xfrm>
            <a:off x="1763713" y="4811713"/>
            <a:ext cx="2138362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chemeClr val="accent2"/>
                </a:solidFill>
                <a:latin typeface="Arial" charset="0"/>
              </a:rPr>
              <a:t>Ottenimento prodotti</a:t>
            </a:r>
          </a:p>
        </p:txBody>
      </p:sp>
      <p:sp>
        <p:nvSpPr>
          <p:cNvPr id="51222" name="Oval 23"/>
          <p:cNvSpPr>
            <a:spLocks noChangeArrowheads="1"/>
          </p:cNvSpPr>
          <p:nvPr/>
        </p:nvSpPr>
        <p:spPr bwMode="auto">
          <a:xfrm>
            <a:off x="4625975" y="4681538"/>
            <a:ext cx="1743075" cy="606425"/>
          </a:xfrm>
          <a:prstGeom prst="ellipse">
            <a:avLst/>
          </a:prstGeom>
          <a:solidFill>
            <a:srgbClr val="FFFFFF"/>
          </a:solidFill>
          <a:ln w="12700" cap="rnd">
            <a:solidFill>
              <a:srgbClr val="FFFFFF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51223" name="Text Box 24"/>
          <p:cNvSpPr txBox="1">
            <a:spLocks noChangeArrowheads="1"/>
          </p:cNvSpPr>
          <p:nvPr/>
        </p:nvSpPr>
        <p:spPr bwMode="auto">
          <a:xfrm>
            <a:off x="4637088" y="4754563"/>
            <a:ext cx="1754187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800" b="1">
                <a:solidFill>
                  <a:schemeClr val="accent2"/>
                </a:solidFill>
                <a:latin typeface="Arial" charset="0"/>
              </a:rPr>
              <a:t>Combinazione produttiva</a:t>
            </a:r>
          </a:p>
        </p:txBody>
      </p:sp>
      <p:cxnSp>
        <p:nvCxnSpPr>
          <p:cNvPr id="51224" name="Connettore 2 29"/>
          <p:cNvCxnSpPr>
            <a:cxnSpLocks noChangeShapeType="1"/>
          </p:cNvCxnSpPr>
          <p:nvPr/>
        </p:nvCxnSpPr>
        <p:spPr bwMode="auto">
          <a:xfrm rot="10800000">
            <a:off x="3786188" y="5070475"/>
            <a:ext cx="785812" cy="158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none" w="lg" len="lg"/>
            <a:tailEnd type="stealth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Echo</Template>
  <TotalTime>1020</TotalTime>
  <Words>1047</Words>
  <Application>Microsoft Office PowerPoint</Application>
  <PresentationFormat>Presentazione su schermo (4:3)</PresentationFormat>
  <Paragraphs>175</Paragraphs>
  <Slides>19</Slides>
  <Notes>18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6" baseType="lpstr">
      <vt:lpstr>Arial Unicode MS</vt:lpstr>
      <vt:lpstr>ヒラギノ角ゴ Pro W3</vt:lpstr>
      <vt:lpstr>Arial</vt:lpstr>
      <vt:lpstr>Comic Sans MS</vt:lpstr>
      <vt:lpstr>Times New Roman</vt:lpstr>
      <vt:lpstr>Wingdings</vt:lpstr>
      <vt:lpstr>Struttura predefinita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sistema aziendale e le sue proprietà</dc:title>
  <dc:creator>Simona Catuogno</dc:creator>
  <cp:lastModifiedBy>Fabio Della Neve</cp:lastModifiedBy>
  <cp:revision>90</cp:revision>
  <dcterms:created xsi:type="dcterms:W3CDTF">2004-10-14T17:04:29Z</dcterms:created>
  <dcterms:modified xsi:type="dcterms:W3CDTF">2014-09-24T15:14:01Z</dcterms:modified>
</cp:coreProperties>
</file>