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5"/>
  </p:notesMasterIdLst>
  <p:handoutMasterIdLst>
    <p:handoutMasterId r:id="rId16"/>
  </p:handoutMasterIdLst>
  <p:sldIdLst>
    <p:sldId id="286" r:id="rId2"/>
    <p:sldId id="289" r:id="rId3"/>
    <p:sldId id="290" r:id="rId4"/>
    <p:sldId id="288" r:id="rId5"/>
    <p:sldId id="291" r:id="rId6"/>
    <p:sldId id="293" r:id="rId7"/>
    <p:sldId id="292" r:id="rId8"/>
    <p:sldId id="294" r:id="rId9"/>
    <p:sldId id="295" r:id="rId10"/>
    <p:sldId id="296" r:id="rId11"/>
    <p:sldId id="299" r:id="rId12"/>
    <p:sldId id="297" r:id="rId13"/>
    <p:sldId id="298" r:id="rId14"/>
  </p:sldIdLst>
  <p:sldSz cx="9144000" cy="6858000" type="screen4x3"/>
  <p:notesSz cx="6648450" cy="9782175"/>
  <p:defaultTextStyle>
    <a:defPPr>
      <a:defRPr lang="en-US"/>
    </a:defPPr>
    <a:lvl1pPr algn="ctr" rtl="0" eaLnBrk="0" fontAlgn="base" hangingPunct="0">
      <a:spcBef>
        <a:spcPct val="0"/>
      </a:spcBef>
      <a:spcAft>
        <a:spcPct val="0"/>
      </a:spcAft>
      <a:defRPr b="1" i="1" kern="1200">
        <a:solidFill>
          <a:schemeClr val="tx1"/>
        </a:solidFill>
        <a:latin typeface="Times New Roman" charset="0"/>
        <a:ea typeface="+mn-ea"/>
        <a:cs typeface="+mn-cs"/>
      </a:defRPr>
    </a:lvl1pPr>
    <a:lvl2pPr marL="457200" algn="ctr" rtl="0" eaLnBrk="0" fontAlgn="base" hangingPunct="0">
      <a:spcBef>
        <a:spcPct val="0"/>
      </a:spcBef>
      <a:spcAft>
        <a:spcPct val="0"/>
      </a:spcAft>
      <a:defRPr b="1" i="1" kern="1200">
        <a:solidFill>
          <a:schemeClr val="tx1"/>
        </a:solidFill>
        <a:latin typeface="Times New Roman" charset="0"/>
        <a:ea typeface="+mn-ea"/>
        <a:cs typeface="+mn-cs"/>
      </a:defRPr>
    </a:lvl2pPr>
    <a:lvl3pPr marL="914400" algn="ctr" rtl="0" eaLnBrk="0" fontAlgn="base" hangingPunct="0">
      <a:spcBef>
        <a:spcPct val="0"/>
      </a:spcBef>
      <a:spcAft>
        <a:spcPct val="0"/>
      </a:spcAft>
      <a:defRPr b="1" i="1" kern="1200">
        <a:solidFill>
          <a:schemeClr val="tx1"/>
        </a:solidFill>
        <a:latin typeface="Times New Roman" charset="0"/>
        <a:ea typeface="+mn-ea"/>
        <a:cs typeface="+mn-cs"/>
      </a:defRPr>
    </a:lvl3pPr>
    <a:lvl4pPr marL="1371600" algn="ctr" rtl="0" eaLnBrk="0" fontAlgn="base" hangingPunct="0">
      <a:spcBef>
        <a:spcPct val="0"/>
      </a:spcBef>
      <a:spcAft>
        <a:spcPct val="0"/>
      </a:spcAft>
      <a:defRPr b="1" i="1" kern="1200">
        <a:solidFill>
          <a:schemeClr val="tx1"/>
        </a:solidFill>
        <a:latin typeface="Times New Roman" charset="0"/>
        <a:ea typeface="+mn-ea"/>
        <a:cs typeface="+mn-cs"/>
      </a:defRPr>
    </a:lvl4pPr>
    <a:lvl5pPr marL="1828800" algn="ctr" rtl="0" eaLnBrk="0" fontAlgn="base" hangingPunct="0">
      <a:spcBef>
        <a:spcPct val="0"/>
      </a:spcBef>
      <a:spcAft>
        <a:spcPct val="0"/>
      </a:spcAft>
      <a:defRPr b="1" i="1" kern="1200">
        <a:solidFill>
          <a:schemeClr val="tx1"/>
        </a:solidFill>
        <a:latin typeface="Times New Roman" charset="0"/>
        <a:ea typeface="+mn-ea"/>
        <a:cs typeface="+mn-cs"/>
      </a:defRPr>
    </a:lvl5pPr>
    <a:lvl6pPr marL="2286000" algn="l" defTabSz="914400" rtl="0" eaLnBrk="1" latinLnBrk="0" hangingPunct="1">
      <a:defRPr b="1" i="1" kern="1200">
        <a:solidFill>
          <a:schemeClr val="tx1"/>
        </a:solidFill>
        <a:latin typeface="Times New Roman" charset="0"/>
        <a:ea typeface="+mn-ea"/>
        <a:cs typeface="+mn-cs"/>
      </a:defRPr>
    </a:lvl6pPr>
    <a:lvl7pPr marL="2743200" algn="l" defTabSz="914400" rtl="0" eaLnBrk="1" latinLnBrk="0" hangingPunct="1">
      <a:defRPr b="1" i="1" kern="1200">
        <a:solidFill>
          <a:schemeClr val="tx1"/>
        </a:solidFill>
        <a:latin typeface="Times New Roman" charset="0"/>
        <a:ea typeface="+mn-ea"/>
        <a:cs typeface="+mn-cs"/>
      </a:defRPr>
    </a:lvl7pPr>
    <a:lvl8pPr marL="3200400" algn="l" defTabSz="914400" rtl="0" eaLnBrk="1" latinLnBrk="0" hangingPunct="1">
      <a:defRPr b="1" i="1" kern="1200">
        <a:solidFill>
          <a:schemeClr val="tx1"/>
        </a:solidFill>
        <a:latin typeface="Times New Roman" charset="0"/>
        <a:ea typeface="+mn-ea"/>
        <a:cs typeface="+mn-cs"/>
      </a:defRPr>
    </a:lvl8pPr>
    <a:lvl9pPr marL="3657600" algn="l" defTabSz="914400" rtl="0" eaLnBrk="1" latinLnBrk="0" hangingPunct="1">
      <a:defRPr b="1" i="1"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000099"/>
    <a:srgbClr val="00CC00"/>
    <a:srgbClr val="FFFF00"/>
    <a:srgbClr val="0066FF"/>
    <a:srgbClr val="00FF00"/>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p:cViewPr varScale="1">
        <p:scale>
          <a:sx n="110" d="100"/>
          <a:sy n="110" d="100"/>
        </p:scale>
        <p:origin x="-960" y="-84"/>
      </p:cViewPr>
      <p:guideLst>
        <p:guide orient="horz" pos="216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66" d="100"/>
        <a:sy n="66" d="100"/>
      </p:scale>
      <p:origin x="0" y="1182"/>
    </p:cViewPr>
  </p:sorterViewPr>
  <p:notesViewPr>
    <p:cSldViewPr>
      <p:cViewPr varScale="1">
        <p:scale>
          <a:sx n="50" d="100"/>
          <a:sy n="50" d="100"/>
        </p:scale>
        <p:origin x="-1704" y="-102"/>
      </p:cViewPr>
      <p:guideLst>
        <p:guide orient="horz" pos="3081"/>
        <p:guide pos="2094"/>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854325" cy="527050"/>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l" defTabSz="903288">
              <a:defRPr sz="1100" i="0"/>
            </a:lvl1pPr>
          </a:lstStyle>
          <a:p>
            <a:endParaRPr lang="it-IT"/>
          </a:p>
        </p:txBody>
      </p:sp>
      <p:sp>
        <p:nvSpPr>
          <p:cNvPr id="23555" name="Rectangle 3"/>
          <p:cNvSpPr>
            <a:spLocks noGrp="1" noChangeArrowheads="1"/>
          </p:cNvSpPr>
          <p:nvPr>
            <p:ph type="dt" sz="quarter" idx="1"/>
          </p:nvPr>
        </p:nvSpPr>
        <p:spPr bwMode="auto">
          <a:xfrm>
            <a:off x="3757613" y="0"/>
            <a:ext cx="2855912" cy="527050"/>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r" defTabSz="903288">
              <a:defRPr sz="1100" i="0"/>
            </a:lvl1pPr>
          </a:lstStyle>
          <a:p>
            <a:endParaRPr lang="it-IT"/>
          </a:p>
        </p:txBody>
      </p:sp>
      <p:sp>
        <p:nvSpPr>
          <p:cNvPr id="23556" name="Rectangle 4"/>
          <p:cNvSpPr>
            <a:spLocks noGrp="1" noChangeArrowheads="1"/>
          </p:cNvSpPr>
          <p:nvPr>
            <p:ph type="ftr" sz="quarter" idx="2"/>
          </p:nvPr>
        </p:nvSpPr>
        <p:spPr bwMode="auto">
          <a:xfrm>
            <a:off x="0" y="9255125"/>
            <a:ext cx="2854325" cy="527050"/>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l" defTabSz="903288">
              <a:defRPr sz="1100" i="0"/>
            </a:lvl1pPr>
          </a:lstStyle>
          <a:p>
            <a:endParaRPr lang="it-IT"/>
          </a:p>
        </p:txBody>
      </p:sp>
      <p:sp>
        <p:nvSpPr>
          <p:cNvPr id="23557" name="Rectangle 5"/>
          <p:cNvSpPr>
            <a:spLocks noGrp="1" noChangeArrowheads="1"/>
          </p:cNvSpPr>
          <p:nvPr>
            <p:ph type="sldNum" sz="quarter" idx="3"/>
          </p:nvPr>
        </p:nvSpPr>
        <p:spPr bwMode="auto">
          <a:xfrm>
            <a:off x="3757613" y="9255125"/>
            <a:ext cx="2855912" cy="527050"/>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r" defTabSz="903288">
              <a:defRPr sz="1100" i="0"/>
            </a:lvl1pPr>
          </a:lstStyle>
          <a:p>
            <a:fld id="{4EE90384-C256-4C3C-A744-1FDFB7969E1D}" type="slidenum">
              <a:rPr lang="it-IT"/>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defTabSz="762000"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defTabSz="762000"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defTabSz="762000"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defTabSz="762000"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96E809B9-D2C4-4650-9512-35E6016EFA9F}" type="slidenum">
              <a:rPr lang="en-US"/>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59CAAC4B-A1AB-4473-93EA-ED369C276BE6}" type="slidenum">
              <a:rPr lang="en-US"/>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FD7847D9-067B-4E07-A36A-C26611FC99F3}" type="slidenum">
              <a:rPr lang="en-US"/>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0065CB2D-C0E0-4E94-A183-BEC695FD1A9C}" type="slidenum">
              <a:rPr lang="en-US"/>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en-US"/>
          </a:p>
        </p:txBody>
      </p:sp>
      <p:sp>
        <p:nvSpPr>
          <p:cNvPr id="8" name="Segnaposto piè di pagina 7"/>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9" name="Segnaposto numero diapositiva 8"/>
          <p:cNvSpPr>
            <a:spLocks noGrp="1"/>
          </p:cNvSpPr>
          <p:nvPr>
            <p:ph type="sldNum" sz="quarter" idx="12"/>
          </p:nvPr>
        </p:nvSpPr>
        <p:spPr/>
        <p:txBody>
          <a:bodyPr/>
          <a:lstStyle>
            <a:lvl1pPr>
              <a:defRPr/>
            </a:lvl1pPr>
          </a:lstStyle>
          <a:p>
            <a:fld id="{E4662EDF-BD3B-43B7-ABA9-916C930EACB6}" type="slidenum">
              <a:rPr lang="en-US"/>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en-US"/>
          </a:p>
        </p:txBody>
      </p:sp>
      <p:sp>
        <p:nvSpPr>
          <p:cNvPr id="4" name="Segnaposto piè di pagina 3"/>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5" name="Segnaposto numero diapositiva 4"/>
          <p:cNvSpPr>
            <a:spLocks noGrp="1"/>
          </p:cNvSpPr>
          <p:nvPr>
            <p:ph type="sldNum" sz="quarter" idx="12"/>
          </p:nvPr>
        </p:nvSpPr>
        <p:spPr/>
        <p:txBody>
          <a:bodyPr/>
          <a:lstStyle>
            <a:lvl1pPr>
              <a:defRPr/>
            </a:lvl1pPr>
          </a:lstStyle>
          <a:p>
            <a:fld id="{EBA61334-4049-4CB0-B689-2666E2A8EAF3}" type="slidenum">
              <a:rPr lang="en-US"/>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en-US"/>
          </a:p>
        </p:txBody>
      </p:sp>
      <p:sp>
        <p:nvSpPr>
          <p:cNvPr id="3" name="Segnaposto piè di pagina 2"/>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 name="Segnaposto numero diapositiva 3"/>
          <p:cNvSpPr>
            <a:spLocks noGrp="1"/>
          </p:cNvSpPr>
          <p:nvPr>
            <p:ph type="sldNum" sz="quarter" idx="12"/>
          </p:nvPr>
        </p:nvSpPr>
        <p:spPr/>
        <p:txBody>
          <a:bodyPr/>
          <a:lstStyle>
            <a:lvl1pPr>
              <a:defRPr/>
            </a:lvl1pPr>
          </a:lstStyle>
          <a:p>
            <a:fld id="{496BA200-4430-44DA-A472-8283E43C535D}" type="slidenum">
              <a:rPr lang="en-US"/>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522EC2EE-9FFF-4BB4-A2B6-64D3370BD7B5}" type="slidenum">
              <a:rPr lang="en-US"/>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8C6FB77E-7540-428F-BC95-B433841C4311}" type="slidenum">
              <a:rPr lang="en-US"/>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F71E2ACB-405C-47A5-9CCD-E516AA1F6676}" type="slidenum">
              <a:rPr lang="en-US"/>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21CAAB06-1342-4FC0-B75C-3C39C081B1E8}" type="slidenum">
              <a:rPr lang="en-US"/>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l" defTabSz="762000">
              <a:defRPr sz="1400" b="0" i="0"/>
            </a:lvl1pPr>
          </a:lstStyle>
          <a:p>
            <a:endParaRPr lang="en-US"/>
          </a:p>
        </p:txBody>
      </p:sp>
      <p:sp>
        <p:nvSpPr>
          <p:cNvPr id="1029" name="Rectangle 5"/>
          <p:cNvSpPr>
            <a:spLocks noGrp="1" noChangeArrowheads="1"/>
          </p:cNvSpPr>
          <p:nvPr>
            <p:ph type="ftr" sz="quarter" idx="3"/>
          </p:nvPr>
        </p:nvSpPr>
        <p:spPr bwMode="auto">
          <a:xfrm>
            <a:off x="2133600" y="6553200"/>
            <a:ext cx="7010400" cy="3048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200" b="0"/>
            </a:lvl1p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400" b="0" i="0"/>
            </a:lvl1pPr>
          </a:lstStyle>
          <a:p>
            <a:fld id="{EDBC64C1-36B9-42C5-A3FA-DDC067740102}"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762000" rtl="0" eaLnBrk="0" fontAlgn="base" hangingPunct="0">
        <a:spcBef>
          <a:spcPct val="0"/>
        </a:spcBef>
        <a:spcAft>
          <a:spcPct val="0"/>
        </a:spcAft>
        <a:defRPr sz="4400">
          <a:solidFill>
            <a:schemeClr val="tx2"/>
          </a:solidFill>
          <a:latin typeface="+mj-lt"/>
          <a:ea typeface="+mj-ea"/>
          <a:cs typeface="+mj-cs"/>
        </a:defRPr>
      </a:lvl1pPr>
      <a:lvl2pPr algn="ctr" defTabSz="762000" rtl="0" eaLnBrk="0" fontAlgn="base" hangingPunct="0">
        <a:spcBef>
          <a:spcPct val="0"/>
        </a:spcBef>
        <a:spcAft>
          <a:spcPct val="0"/>
        </a:spcAft>
        <a:defRPr sz="4400">
          <a:solidFill>
            <a:schemeClr val="tx2"/>
          </a:solidFill>
          <a:latin typeface="Times New Roman" charset="0"/>
        </a:defRPr>
      </a:lvl2pPr>
      <a:lvl3pPr algn="ctr" defTabSz="762000" rtl="0" eaLnBrk="0" fontAlgn="base" hangingPunct="0">
        <a:spcBef>
          <a:spcPct val="0"/>
        </a:spcBef>
        <a:spcAft>
          <a:spcPct val="0"/>
        </a:spcAft>
        <a:defRPr sz="4400">
          <a:solidFill>
            <a:schemeClr val="tx2"/>
          </a:solidFill>
          <a:latin typeface="Times New Roman" charset="0"/>
        </a:defRPr>
      </a:lvl3pPr>
      <a:lvl4pPr algn="ctr" defTabSz="762000" rtl="0" eaLnBrk="0" fontAlgn="base" hangingPunct="0">
        <a:spcBef>
          <a:spcPct val="0"/>
        </a:spcBef>
        <a:spcAft>
          <a:spcPct val="0"/>
        </a:spcAft>
        <a:defRPr sz="4400">
          <a:solidFill>
            <a:schemeClr val="tx2"/>
          </a:solidFill>
          <a:latin typeface="Times New Roman" charset="0"/>
        </a:defRPr>
      </a:lvl4pPr>
      <a:lvl5pPr algn="ctr" defTabSz="762000" rtl="0" eaLnBrk="0" fontAlgn="base" hangingPunct="0">
        <a:spcBef>
          <a:spcPct val="0"/>
        </a:spcBef>
        <a:spcAft>
          <a:spcPct val="0"/>
        </a:spcAft>
        <a:defRPr sz="4400">
          <a:solidFill>
            <a:schemeClr val="tx2"/>
          </a:solidFill>
          <a:latin typeface="Times New Roman" charset="0"/>
        </a:defRPr>
      </a:lvl5pPr>
      <a:lvl6pPr marL="457200" algn="ctr" defTabSz="762000" rtl="0" eaLnBrk="0" fontAlgn="base" hangingPunct="0">
        <a:spcBef>
          <a:spcPct val="0"/>
        </a:spcBef>
        <a:spcAft>
          <a:spcPct val="0"/>
        </a:spcAft>
        <a:defRPr sz="4400">
          <a:solidFill>
            <a:schemeClr val="tx2"/>
          </a:solidFill>
          <a:latin typeface="Times New Roman" charset="0"/>
        </a:defRPr>
      </a:lvl6pPr>
      <a:lvl7pPr marL="914400" algn="ctr" defTabSz="762000" rtl="0" eaLnBrk="0" fontAlgn="base" hangingPunct="0">
        <a:spcBef>
          <a:spcPct val="0"/>
        </a:spcBef>
        <a:spcAft>
          <a:spcPct val="0"/>
        </a:spcAft>
        <a:defRPr sz="4400">
          <a:solidFill>
            <a:schemeClr val="tx2"/>
          </a:solidFill>
          <a:latin typeface="Times New Roman" charset="0"/>
        </a:defRPr>
      </a:lvl7pPr>
      <a:lvl8pPr marL="1371600" algn="ctr" defTabSz="762000" rtl="0" eaLnBrk="0" fontAlgn="base" hangingPunct="0">
        <a:spcBef>
          <a:spcPct val="0"/>
        </a:spcBef>
        <a:spcAft>
          <a:spcPct val="0"/>
        </a:spcAft>
        <a:defRPr sz="4400">
          <a:solidFill>
            <a:schemeClr val="tx2"/>
          </a:solidFill>
          <a:latin typeface="Times New Roman" charset="0"/>
        </a:defRPr>
      </a:lvl8pPr>
      <a:lvl9pPr marL="1828800" algn="ctr" defTabSz="762000" rtl="0" eaLnBrk="0" fontAlgn="base" hangingPunct="0">
        <a:spcBef>
          <a:spcPct val="0"/>
        </a:spcBef>
        <a:spcAft>
          <a:spcPct val="0"/>
        </a:spcAft>
        <a:defRPr sz="4400">
          <a:solidFill>
            <a:schemeClr val="tx2"/>
          </a:solidFill>
          <a:latin typeface="Times New Roman" charset="0"/>
        </a:defRPr>
      </a:lvl9pPr>
    </p:titleStyle>
    <p:bodyStyle>
      <a:lvl1pPr marL="342900" indent="-342900" algn="l" defTabSz="762000"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defTabSz="762000" rtl="0" eaLnBrk="0" fontAlgn="base" hangingPunct="0">
        <a:spcBef>
          <a:spcPct val="20000"/>
        </a:spcBef>
        <a:spcAft>
          <a:spcPct val="0"/>
        </a:spcAft>
        <a:buChar char="–"/>
        <a:defRPr sz="2800">
          <a:solidFill>
            <a:schemeClr val="tx1"/>
          </a:solidFill>
          <a:latin typeface="+mn-lt"/>
        </a:defRPr>
      </a:lvl2pPr>
      <a:lvl3pPr marL="1143000" indent="-228600" algn="l" defTabSz="762000" rtl="0" eaLnBrk="0" fontAlgn="base" hangingPunct="0">
        <a:spcBef>
          <a:spcPct val="20000"/>
        </a:spcBef>
        <a:spcAft>
          <a:spcPct val="0"/>
        </a:spcAft>
        <a:buChar char="•"/>
        <a:defRPr sz="2400">
          <a:solidFill>
            <a:schemeClr val="tx1"/>
          </a:solidFill>
          <a:latin typeface="+mn-lt"/>
        </a:defRPr>
      </a:lvl3pPr>
      <a:lvl4pPr marL="1600200" indent="-228600" algn="l" defTabSz="762000" rtl="0" eaLnBrk="0" fontAlgn="base" hangingPunct="0">
        <a:spcBef>
          <a:spcPct val="20000"/>
        </a:spcBef>
        <a:spcAft>
          <a:spcPct val="0"/>
        </a:spcAft>
        <a:buChar char="–"/>
        <a:defRPr sz="2000">
          <a:solidFill>
            <a:schemeClr val="tx1"/>
          </a:solidFill>
          <a:latin typeface="+mn-lt"/>
        </a:defRPr>
      </a:lvl4pPr>
      <a:lvl5pPr marL="2057400" indent="-228600" algn="l" defTabSz="762000" rtl="0" eaLnBrk="0" fontAlgn="base" hangingPunct="0">
        <a:spcBef>
          <a:spcPct val="20000"/>
        </a:spcBef>
        <a:spcAft>
          <a:spcPct val="0"/>
        </a:spcAft>
        <a:buChar char="•"/>
        <a:defRPr sz="2000">
          <a:solidFill>
            <a:schemeClr val="tx1"/>
          </a:solidFill>
          <a:latin typeface="+mn-lt"/>
        </a:defRPr>
      </a:lvl5pPr>
      <a:lvl6pPr marL="2514600" indent="-228600" algn="l" defTabSz="762000" rtl="0" eaLnBrk="0" fontAlgn="base" hangingPunct="0">
        <a:spcBef>
          <a:spcPct val="20000"/>
        </a:spcBef>
        <a:spcAft>
          <a:spcPct val="0"/>
        </a:spcAft>
        <a:buChar char="•"/>
        <a:defRPr sz="2000">
          <a:solidFill>
            <a:schemeClr val="tx1"/>
          </a:solidFill>
          <a:latin typeface="+mn-lt"/>
        </a:defRPr>
      </a:lvl6pPr>
      <a:lvl7pPr marL="2971800" indent="-228600" algn="l" defTabSz="762000" rtl="0" eaLnBrk="0" fontAlgn="base" hangingPunct="0">
        <a:spcBef>
          <a:spcPct val="20000"/>
        </a:spcBef>
        <a:spcAft>
          <a:spcPct val="0"/>
        </a:spcAft>
        <a:buChar char="•"/>
        <a:defRPr sz="2000">
          <a:solidFill>
            <a:schemeClr val="tx1"/>
          </a:solidFill>
          <a:latin typeface="+mn-lt"/>
        </a:defRPr>
      </a:lvl7pPr>
      <a:lvl8pPr marL="3429000" indent="-228600" algn="l" defTabSz="762000" rtl="0" eaLnBrk="0" fontAlgn="base" hangingPunct="0">
        <a:spcBef>
          <a:spcPct val="20000"/>
        </a:spcBef>
        <a:spcAft>
          <a:spcPct val="0"/>
        </a:spcAft>
        <a:buChar char="•"/>
        <a:defRPr sz="2000">
          <a:solidFill>
            <a:schemeClr val="tx1"/>
          </a:solidFill>
          <a:latin typeface="+mn-lt"/>
        </a:defRPr>
      </a:lvl8pPr>
      <a:lvl9pPr marL="3886200" indent="-228600" algn="l" defTabSz="762000" rtl="0" eaLnBrk="0" fontAlgn="base" hangingPunct="0">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394242" name="Rectangle 2"/>
          <p:cNvSpPr>
            <a:spLocks noChangeArrowheads="1"/>
          </p:cNvSpPr>
          <p:nvPr/>
        </p:nvSpPr>
        <p:spPr bwMode="auto">
          <a:xfrm>
            <a:off x="3835400" y="0"/>
            <a:ext cx="16478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Solubilità</a:t>
            </a:r>
          </a:p>
        </p:txBody>
      </p:sp>
      <p:sp>
        <p:nvSpPr>
          <p:cNvPr id="394244" name="Text Box 4"/>
          <p:cNvSpPr txBox="1">
            <a:spLocks noChangeArrowheads="1"/>
          </p:cNvSpPr>
          <p:nvPr/>
        </p:nvSpPr>
        <p:spPr bwMode="auto">
          <a:xfrm>
            <a:off x="134938" y="333375"/>
            <a:ext cx="8869362" cy="3757613"/>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5000"/>
              </a:spcBef>
              <a:spcAft>
                <a:spcPct val="5000"/>
              </a:spcAft>
              <a:tabLst>
                <a:tab pos="4287838" algn="ctr"/>
              </a:tabLst>
            </a:pPr>
            <a:r>
              <a:rPr lang="it-IT" sz="2000" b="0" i="0">
                <a:cs typeface="Times New Roman" charset="0"/>
              </a:rPr>
              <a:t>Finora abbiamo parlato di sostanze pure, per cui l'equilibrio riguardava stati fisici diversi della stessa sostanza.</a:t>
            </a:r>
          </a:p>
          <a:p>
            <a:pPr algn="just" defTabSz="762000">
              <a:lnSpc>
                <a:spcPct val="90000"/>
              </a:lnSpc>
              <a:spcBef>
                <a:spcPct val="5000"/>
              </a:spcBef>
              <a:spcAft>
                <a:spcPct val="5000"/>
              </a:spcAft>
              <a:tabLst>
                <a:tab pos="4287838" algn="ctr"/>
              </a:tabLst>
            </a:pPr>
            <a:r>
              <a:rPr lang="it-IT" sz="2000" b="0" i="0">
                <a:cs typeface="Times New Roman" charset="0"/>
              </a:rPr>
              <a:t>Se consideriamo le miscele, si osserva equilibrio in molti altri processi fisici. Un concetto molto importante per le miscele è quello di solubilità, che abbiamo già affrontato in termini qualitativi. </a:t>
            </a:r>
          </a:p>
          <a:p>
            <a:pPr algn="just" defTabSz="762000">
              <a:lnSpc>
                <a:spcPct val="90000"/>
              </a:lnSpc>
              <a:spcBef>
                <a:spcPct val="5000"/>
              </a:spcBef>
              <a:spcAft>
                <a:spcPct val="5000"/>
              </a:spcAft>
              <a:tabLst>
                <a:tab pos="4287838" algn="ctr"/>
              </a:tabLst>
            </a:pPr>
            <a:r>
              <a:rPr lang="it-IT" sz="2000" b="0" i="0">
                <a:cs typeface="Times New Roman" charset="0"/>
              </a:rPr>
              <a:t>Per dare una definizione quantitativa della solubilità, occorre definire il concetto di </a:t>
            </a:r>
            <a:r>
              <a:rPr lang="it-IT" sz="2000" b="0">
                <a:cs typeface="Times New Roman" charset="0"/>
              </a:rPr>
              <a:t>soluzione satura</a:t>
            </a:r>
            <a:r>
              <a:rPr lang="it-IT" sz="2000" b="0" i="0">
                <a:cs typeface="Times New Roman" charset="0"/>
              </a:rPr>
              <a:t>. Una soluzione satura è una soluzione in equilibrio con il soluto non disciolto. In altri termini, è una soluzione preparata utilizzando più soluto di quanto il solvente sia in grado di sciogliere.</a:t>
            </a:r>
          </a:p>
          <a:p>
            <a:pPr algn="just" defTabSz="762000">
              <a:lnSpc>
                <a:spcPct val="90000"/>
              </a:lnSpc>
              <a:spcBef>
                <a:spcPct val="5000"/>
              </a:spcBef>
              <a:spcAft>
                <a:spcPct val="5000"/>
              </a:spcAft>
              <a:tabLst>
                <a:tab pos="4287838" algn="ctr"/>
              </a:tabLst>
            </a:pPr>
            <a:r>
              <a:rPr lang="it-IT" sz="2000" i="0">
                <a:cs typeface="Times New Roman" charset="0"/>
              </a:rPr>
              <a:t>La </a:t>
            </a:r>
            <a:r>
              <a:rPr lang="it-IT" sz="2000">
                <a:cs typeface="Times New Roman" charset="0"/>
              </a:rPr>
              <a:t>solubilità</a:t>
            </a:r>
            <a:r>
              <a:rPr lang="it-IT" sz="2000" i="0">
                <a:cs typeface="Times New Roman" charset="0"/>
              </a:rPr>
              <a:t> di un soluto in un certo solvente (simbolo </a:t>
            </a:r>
            <a:r>
              <a:rPr lang="it-IT" sz="2000">
                <a:cs typeface="Times New Roman" charset="0"/>
              </a:rPr>
              <a:t>s</a:t>
            </a:r>
            <a:r>
              <a:rPr lang="it-IT" sz="2000" i="0">
                <a:cs typeface="Times New Roman" charset="0"/>
              </a:rPr>
              <a:t>) non è altro che la concentrazione della soluzione satura, e si esprime quindi con le unità di misura della concentrazione (normalmente la molarità, e si parla allora di </a:t>
            </a:r>
            <a:r>
              <a:rPr lang="it-IT" sz="2000">
                <a:cs typeface="Times New Roman" charset="0"/>
              </a:rPr>
              <a:t>solubilità molare</a:t>
            </a:r>
            <a:r>
              <a:rPr lang="it-IT" sz="2000" i="0">
                <a:cs typeface="Times New Roman" charset="0"/>
              </a:rPr>
              <a:t>).</a:t>
            </a:r>
          </a:p>
        </p:txBody>
      </p:sp>
      <p:sp>
        <p:nvSpPr>
          <p:cNvPr id="394245" name="Text Box 5"/>
          <p:cNvSpPr txBox="1">
            <a:spLocks noChangeArrowheads="1"/>
          </p:cNvSpPr>
          <p:nvPr/>
        </p:nvSpPr>
        <p:spPr bwMode="auto">
          <a:xfrm>
            <a:off x="3352800" y="3937000"/>
            <a:ext cx="5634038" cy="2624138"/>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Lst>
            </a:pPr>
            <a:r>
              <a:rPr lang="it-IT" sz="2000" b="0" i="0">
                <a:cs typeface="Times New Roman" charset="0"/>
              </a:rPr>
              <a:t>Una soluzione satura è in equilibrio dinamico: c'è soluto che continuamente si scioglie, e soluto che continuamente cristallizza, ma nel tempo non varia né la concentrazione della soluzione, né la quantità di soluto non disciolto.</a:t>
            </a:r>
          </a:p>
          <a:p>
            <a:pPr algn="just" defTabSz="762000">
              <a:lnSpc>
                <a:spcPct val="90000"/>
              </a:lnSpc>
              <a:spcBef>
                <a:spcPct val="10000"/>
              </a:spcBef>
              <a:spcAft>
                <a:spcPct val="10000"/>
              </a:spcAft>
              <a:tabLst>
                <a:tab pos="4287838" algn="ctr"/>
              </a:tabLst>
            </a:pPr>
            <a:r>
              <a:rPr lang="it-IT" sz="2000" b="0" i="0">
                <a:cs typeface="Times New Roman" charset="0"/>
              </a:rPr>
              <a:t>La solubilità dipende certamente dal solvente e dal soluto, ma anche dalla temperatura; </a:t>
            </a:r>
            <a:r>
              <a:rPr lang="it-IT" sz="2000">
                <a:cs typeface="Times New Roman" charset="0"/>
              </a:rPr>
              <a:t>non</a:t>
            </a:r>
            <a:r>
              <a:rPr lang="it-IT" sz="2000" b="0" i="0">
                <a:cs typeface="Times New Roman" charset="0"/>
              </a:rPr>
              <a:t> dipende invece né dal volume della soluzione, né dalla quantità di soluto indisciolto. </a:t>
            </a:r>
          </a:p>
        </p:txBody>
      </p:sp>
      <p:pic>
        <p:nvPicPr>
          <p:cNvPr id="394246" name="Picture 6" descr="figure 08-14"/>
          <p:cNvPicPr>
            <a:picLocks noChangeAspect="1" noChangeArrowheads="1"/>
          </p:cNvPicPr>
          <p:nvPr/>
        </p:nvPicPr>
        <p:blipFill>
          <a:blip r:embed="rId2" cstate="print">
            <a:lum bright="-18000" contrast="42000"/>
          </a:blip>
          <a:srcRect l="16071" r="16072"/>
          <a:stretch>
            <a:fillRect/>
          </a:stretch>
        </p:blipFill>
        <p:spPr bwMode="auto">
          <a:xfrm>
            <a:off x="152400" y="4043363"/>
            <a:ext cx="3048000" cy="2814637"/>
          </a:xfrm>
          <a:prstGeom prst="rect">
            <a:avLst/>
          </a:prstGeom>
          <a:noFill/>
          <a:ln w="12700">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42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5"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397314" name="Rectangle 2"/>
          <p:cNvSpPr>
            <a:spLocks noChangeArrowheads="1"/>
          </p:cNvSpPr>
          <p:nvPr/>
        </p:nvSpPr>
        <p:spPr bwMode="auto">
          <a:xfrm>
            <a:off x="2878138" y="0"/>
            <a:ext cx="35782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Prevedere la solubilità</a:t>
            </a:r>
          </a:p>
        </p:txBody>
      </p:sp>
      <p:sp>
        <p:nvSpPr>
          <p:cNvPr id="397315" name="Text Box 3"/>
          <p:cNvSpPr txBox="1">
            <a:spLocks noChangeArrowheads="1"/>
          </p:cNvSpPr>
          <p:nvPr/>
        </p:nvSpPr>
        <p:spPr bwMode="auto">
          <a:xfrm>
            <a:off x="134938" y="419100"/>
            <a:ext cx="8869362" cy="2659063"/>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5000"/>
              </a:spcBef>
              <a:spcAft>
                <a:spcPct val="5000"/>
              </a:spcAft>
              <a:tabLst>
                <a:tab pos="4287838" algn="ctr"/>
              </a:tabLst>
            </a:pPr>
            <a:r>
              <a:rPr lang="it-IT" sz="2000" b="0" i="0">
                <a:cs typeface="Times New Roman" charset="0"/>
              </a:rPr>
              <a:t>Come mai alcune sostanze sono solubili ed altre sono insolubili?</a:t>
            </a:r>
          </a:p>
          <a:p>
            <a:pPr algn="just" defTabSz="762000">
              <a:lnSpc>
                <a:spcPct val="90000"/>
              </a:lnSpc>
              <a:spcBef>
                <a:spcPct val="5000"/>
              </a:spcBef>
              <a:spcAft>
                <a:spcPct val="5000"/>
              </a:spcAft>
              <a:tabLst>
                <a:tab pos="4287838" algn="ctr"/>
              </a:tabLst>
            </a:pPr>
            <a:r>
              <a:rPr lang="it-IT" sz="2000" b="0" i="0">
                <a:cs typeface="Times New Roman" charset="0"/>
              </a:rPr>
              <a:t>Le osservazioni sperimentali hanno portato ad un principio generale molto semplice:</a:t>
            </a:r>
          </a:p>
          <a:p>
            <a:pPr algn="just" defTabSz="762000">
              <a:lnSpc>
                <a:spcPct val="90000"/>
              </a:lnSpc>
              <a:spcBef>
                <a:spcPct val="5000"/>
              </a:spcBef>
              <a:spcAft>
                <a:spcPct val="5000"/>
              </a:spcAft>
              <a:tabLst>
                <a:tab pos="4287838" algn="ctr"/>
              </a:tabLst>
            </a:pPr>
            <a:r>
              <a:rPr lang="it-IT" sz="2000">
                <a:cs typeface="Times New Roman" charset="0"/>
              </a:rPr>
              <a:t>il simile scioglie il simile</a:t>
            </a:r>
            <a:r>
              <a:rPr lang="it-IT" sz="2000" b="0" i="0">
                <a:cs typeface="Times New Roman" charset="0"/>
              </a:rPr>
              <a:t>.</a:t>
            </a:r>
          </a:p>
          <a:p>
            <a:pPr algn="just" defTabSz="762000">
              <a:lnSpc>
                <a:spcPct val="90000"/>
              </a:lnSpc>
              <a:spcBef>
                <a:spcPct val="5000"/>
              </a:spcBef>
              <a:spcAft>
                <a:spcPct val="5000"/>
              </a:spcAft>
              <a:tabLst>
                <a:tab pos="4287838" algn="ctr"/>
              </a:tabLst>
            </a:pPr>
            <a:r>
              <a:rPr lang="it-IT" sz="2000" b="0" i="0">
                <a:cs typeface="Times New Roman" charset="0"/>
              </a:rPr>
              <a:t>Questo significa che una sostanza ionica sarà solubile in un liquido molto polare, come l'acqua, ma non in un liquido apolare come l'esano. Lo stesso vale per uno zucchero come il glucosio, che ha molti gruppi OH e può formare molti legami idrogeno. Invece, una solido apolare,  tenuto insieme dalle forze di London (per esempio una cera od un grasso, o anche lo zolfo molecolare) sarà sciolto molto più efficacemente dall'esano che dall'acqua.</a:t>
            </a:r>
            <a:endParaRPr lang="it-IT" sz="2000" i="0">
              <a:cs typeface="Times New Roman" charset="0"/>
            </a:endParaRPr>
          </a:p>
        </p:txBody>
      </p:sp>
      <p:sp>
        <p:nvSpPr>
          <p:cNvPr id="397316" name="Text Box 4"/>
          <p:cNvSpPr txBox="1">
            <a:spLocks noChangeArrowheads="1"/>
          </p:cNvSpPr>
          <p:nvPr/>
        </p:nvSpPr>
        <p:spPr bwMode="auto">
          <a:xfrm>
            <a:off x="3048000" y="3124200"/>
            <a:ext cx="5943600" cy="1800225"/>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Lst>
            </a:pPr>
            <a:r>
              <a:rPr lang="it-IT" sz="2000" b="0" i="0">
                <a:cs typeface="Times New Roman" charset="0"/>
              </a:rPr>
              <a:t>In generale, una sostanza polare, che si scioglie in acqua, è detta </a:t>
            </a:r>
            <a:r>
              <a:rPr lang="it-IT" sz="2000" b="0">
                <a:cs typeface="Times New Roman" charset="0"/>
              </a:rPr>
              <a:t>idrofila</a:t>
            </a:r>
            <a:r>
              <a:rPr lang="it-IT" sz="2000" b="0" i="0">
                <a:cs typeface="Times New Roman" charset="0"/>
              </a:rPr>
              <a:t>.</a:t>
            </a:r>
          </a:p>
          <a:p>
            <a:pPr algn="just" defTabSz="762000">
              <a:lnSpc>
                <a:spcPct val="90000"/>
              </a:lnSpc>
              <a:spcBef>
                <a:spcPct val="10000"/>
              </a:spcBef>
              <a:spcAft>
                <a:spcPct val="10000"/>
              </a:spcAft>
              <a:tabLst>
                <a:tab pos="4287838" algn="ctr"/>
              </a:tabLst>
            </a:pPr>
            <a:r>
              <a:rPr lang="it-IT" sz="2000" b="0" i="0">
                <a:cs typeface="Times New Roman" charset="0"/>
              </a:rPr>
              <a:t>Una sostanza apolare, che non si scioglie in acqua ma è in grado di sciogliersi in solventi apolari (che generalmente sono sostanze organiche, e sono quindi chiamati solventi organici) è detta </a:t>
            </a:r>
            <a:r>
              <a:rPr lang="it-IT" sz="2000" b="0">
                <a:cs typeface="Times New Roman" charset="0"/>
              </a:rPr>
              <a:t>idrofoba</a:t>
            </a:r>
            <a:r>
              <a:rPr lang="it-IT" sz="2000" b="0" i="0">
                <a:cs typeface="Times New Roman" charset="0"/>
              </a:rPr>
              <a:t>.</a:t>
            </a:r>
          </a:p>
        </p:txBody>
      </p:sp>
      <p:pic>
        <p:nvPicPr>
          <p:cNvPr id="397318" name="Picture 6" descr="figure 08-17"/>
          <p:cNvPicPr>
            <a:picLocks noChangeAspect="1" noChangeArrowheads="1"/>
          </p:cNvPicPr>
          <p:nvPr/>
        </p:nvPicPr>
        <p:blipFill>
          <a:blip r:embed="rId2" cstate="print">
            <a:lum bright="6000" contrast="48000"/>
          </a:blip>
          <a:srcRect/>
          <a:stretch>
            <a:fillRect/>
          </a:stretch>
        </p:blipFill>
        <p:spPr bwMode="auto">
          <a:xfrm>
            <a:off x="0" y="3048000"/>
            <a:ext cx="2873375" cy="3810000"/>
          </a:xfrm>
          <a:prstGeom prst="rect">
            <a:avLst/>
          </a:prstGeom>
          <a:noFill/>
          <a:ln w="12700">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73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16"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pic>
        <p:nvPicPr>
          <p:cNvPr id="398342" name="Picture 6" descr="figure 08-20"/>
          <p:cNvPicPr>
            <a:picLocks noChangeAspect="1" noChangeArrowheads="1"/>
          </p:cNvPicPr>
          <p:nvPr/>
        </p:nvPicPr>
        <p:blipFill>
          <a:blip r:embed="rId2" cstate="print">
            <a:lum bright="-18000" contrast="42000"/>
          </a:blip>
          <a:srcRect/>
          <a:stretch>
            <a:fillRect/>
          </a:stretch>
        </p:blipFill>
        <p:spPr bwMode="auto">
          <a:xfrm>
            <a:off x="0" y="2565400"/>
            <a:ext cx="3028950" cy="4292600"/>
          </a:xfrm>
          <a:prstGeom prst="rect">
            <a:avLst/>
          </a:prstGeom>
          <a:noFill/>
          <a:ln w="12700">
            <a:noFill/>
            <a:miter lim="800000"/>
            <a:headEnd/>
            <a:tailEnd/>
          </a:ln>
          <a:effectLst/>
        </p:spPr>
      </p:pic>
      <p:sp>
        <p:nvSpPr>
          <p:cNvPr id="398338" name="Rectangle 2"/>
          <p:cNvSpPr>
            <a:spLocks noChangeArrowheads="1"/>
          </p:cNvSpPr>
          <p:nvPr/>
        </p:nvSpPr>
        <p:spPr bwMode="auto">
          <a:xfrm>
            <a:off x="1668463" y="0"/>
            <a:ext cx="5999162"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solubilità dei gas: la legge di Henry</a:t>
            </a:r>
          </a:p>
        </p:txBody>
      </p:sp>
      <p:sp>
        <p:nvSpPr>
          <p:cNvPr id="398339" name="Text Box 3"/>
          <p:cNvSpPr txBox="1">
            <a:spLocks noChangeArrowheads="1"/>
          </p:cNvSpPr>
          <p:nvPr/>
        </p:nvSpPr>
        <p:spPr bwMode="auto">
          <a:xfrm>
            <a:off x="134938" y="552450"/>
            <a:ext cx="8869362" cy="2157413"/>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5000"/>
              </a:spcBef>
              <a:spcAft>
                <a:spcPct val="5000"/>
              </a:spcAft>
              <a:tabLst>
                <a:tab pos="4287838" algn="ctr"/>
              </a:tabLst>
            </a:pPr>
            <a:r>
              <a:rPr lang="it-IT" sz="2000" b="0" i="0" dirty="0">
                <a:cs typeface="Times New Roman" charset="0"/>
              </a:rPr>
              <a:t>Anche i gas possono sciogliersi nei liquidi.</a:t>
            </a:r>
          </a:p>
          <a:p>
            <a:pPr algn="just" defTabSz="762000">
              <a:lnSpc>
                <a:spcPct val="90000"/>
              </a:lnSpc>
              <a:spcBef>
                <a:spcPct val="5000"/>
              </a:spcBef>
              <a:spcAft>
                <a:spcPct val="5000"/>
              </a:spcAft>
              <a:tabLst>
                <a:tab pos="4287838" algn="ctr"/>
              </a:tabLst>
            </a:pPr>
            <a:r>
              <a:rPr lang="it-IT" sz="2000" b="0" i="0" dirty="0">
                <a:cs typeface="Times New Roman" charset="0"/>
              </a:rPr>
              <a:t>Per i gas la solubilità è dipendente dalla pressione del gas in equilibrio con la soluzione. In particolare si osserva che:</a:t>
            </a:r>
          </a:p>
          <a:p>
            <a:pPr algn="just" defTabSz="762000">
              <a:lnSpc>
                <a:spcPct val="90000"/>
              </a:lnSpc>
              <a:spcBef>
                <a:spcPct val="5000"/>
              </a:spcBef>
              <a:spcAft>
                <a:spcPct val="5000"/>
              </a:spcAft>
              <a:tabLst>
                <a:tab pos="4287838" algn="ctr"/>
              </a:tabLst>
            </a:pPr>
            <a:r>
              <a:rPr lang="it-IT" sz="2000" dirty="0">
                <a:cs typeface="Times New Roman" charset="0"/>
              </a:rPr>
              <a:t>La solubilità di un gas è direttamente proporzionale alla sua pressione parziale.</a:t>
            </a:r>
          </a:p>
          <a:p>
            <a:pPr algn="just" defTabSz="762000">
              <a:lnSpc>
                <a:spcPct val="90000"/>
              </a:lnSpc>
              <a:spcBef>
                <a:spcPct val="5000"/>
              </a:spcBef>
              <a:spcAft>
                <a:spcPct val="5000"/>
              </a:spcAft>
              <a:tabLst>
                <a:tab pos="4287838" algn="ctr"/>
              </a:tabLst>
            </a:pPr>
            <a:r>
              <a:rPr lang="it-IT" sz="2000" b="0" i="0" dirty="0">
                <a:cs typeface="Times New Roman" charset="0"/>
              </a:rPr>
              <a:t>In simboli:	</a:t>
            </a:r>
            <a:r>
              <a:rPr lang="it-IT" sz="2000" b="0" dirty="0">
                <a:cs typeface="Times New Roman" charset="0"/>
              </a:rPr>
              <a:t>s</a:t>
            </a:r>
            <a:r>
              <a:rPr lang="it-IT" sz="2000" b="0" i="0" dirty="0">
                <a:cs typeface="Times New Roman" charset="0"/>
              </a:rPr>
              <a:t> = </a:t>
            </a:r>
            <a:r>
              <a:rPr lang="it-IT" sz="2000" b="0" dirty="0" err="1">
                <a:cs typeface="Times New Roman" charset="0"/>
              </a:rPr>
              <a:t>k</a:t>
            </a:r>
            <a:r>
              <a:rPr lang="it-IT" sz="2000" b="0" i="0" baseline="-25000" dirty="0" err="1">
                <a:cs typeface="Times New Roman" charset="0"/>
              </a:rPr>
              <a:t>H</a:t>
            </a:r>
            <a:r>
              <a:rPr lang="it-IT" sz="2000" b="0" i="0" dirty="0" err="1">
                <a:cs typeface="Times New Roman" charset="0"/>
              </a:rPr>
              <a:t>·</a:t>
            </a:r>
            <a:r>
              <a:rPr lang="it-IT" sz="2000" b="0" dirty="0" err="1">
                <a:cs typeface="Times New Roman" charset="0"/>
              </a:rPr>
              <a:t>P</a:t>
            </a:r>
            <a:endParaRPr lang="it-IT" sz="2000" b="0" i="0" dirty="0">
              <a:cs typeface="Times New Roman" charset="0"/>
            </a:endParaRPr>
          </a:p>
          <a:p>
            <a:pPr algn="just" defTabSz="762000">
              <a:lnSpc>
                <a:spcPct val="90000"/>
              </a:lnSpc>
              <a:spcBef>
                <a:spcPct val="5000"/>
              </a:spcBef>
              <a:spcAft>
                <a:spcPct val="5000"/>
              </a:spcAft>
              <a:tabLst>
                <a:tab pos="4287838" algn="ctr"/>
              </a:tabLst>
            </a:pPr>
            <a:r>
              <a:rPr lang="it-IT" sz="2000" b="0" i="0" dirty="0">
                <a:cs typeface="Times New Roman" charset="0"/>
              </a:rPr>
              <a:t>La costante di proporzionalità </a:t>
            </a:r>
            <a:r>
              <a:rPr lang="it-IT" sz="2000" b="0" dirty="0" err="1">
                <a:cs typeface="Times New Roman" charset="0"/>
              </a:rPr>
              <a:t>k</a:t>
            </a:r>
            <a:r>
              <a:rPr lang="it-IT" sz="2000" b="0" i="0" baseline="-25000" dirty="0" err="1">
                <a:cs typeface="Times New Roman" charset="0"/>
              </a:rPr>
              <a:t>H</a:t>
            </a:r>
            <a:r>
              <a:rPr lang="it-IT" sz="2000" b="0" i="0" dirty="0">
                <a:cs typeface="Times New Roman" charset="0"/>
              </a:rPr>
              <a:t> è detta </a:t>
            </a:r>
            <a:r>
              <a:rPr lang="it-IT" sz="2000" b="0" dirty="0">
                <a:cs typeface="Times New Roman" charset="0"/>
              </a:rPr>
              <a:t>costante di Henry</a:t>
            </a:r>
            <a:r>
              <a:rPr lang="it-IT" sz="2000" b="0" i="0" dirty="0">
                <a:cs typeface="Times New Roman" charset="0"/>
              </a:rPr>
              <a:t>, e dipende dal gas, dal solvente e dalla temperatura.</a:t>
            </a:r>
          </a:p>
        </p:txBody>
      </p:sp>
      <p:pic>
        <p:nvPicPr>
          <p:cNvPr id="398343" name="Picture 7" descr="table 08-05"/>
          <p:cNvPicPr>
            <a:picLocks noChangeAspect="1" noChangeArrowheads="1"/>
          </p:cNvPicPr>
          <p:nvPr/>
        </p:nvPicPr>
        <p:blipFill>
          <a:blip r:embed="rId3" cstate="print">
            <a:lum bright="-18000" contrast="42000"/>
          </a:blip>
          <a:srcRect/>
          <a:stretch>
            <a:fillRect/>
          </a:stretch>
        </p:blipFill>
        <p:spPr bwMode="auto">
          <a:xfrm>
            <a:off x="3505200" y="2514600"/>
            <a:ext cx="3148013" cy="4064000"/>
          </a:xfrm>
          <a:prstGeom prst="rect">
            <a:avLst/>
          </a:prstGeom>
          <a:noFill/>
          <a:ln w="12700">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a:t>
            </a:r>
            <a:r>
              <a:rPr lang="it-IT" dirty="0"/>
              <a:t>– </a:t>
            </a:r>
            <a:r>
              <a:rPr lang="it-IT" dirty="0" smtClean="0"/>
              <a:t>Le </a:t>
            </a:r>
            <a:r>
              <a:rPr lang="it-IT" dirty="0" err="1" smtClean="0"/>
              <a:t>soluzioni.pdf</a:t>
            </a:r>
            <a:r>
              <a:rPr lang="it-IT" dirty="0" smtClean="0"/>
              <a:t> </a:t>
            </a:r>
            <a:r>
              <a:rPr lang="it-IT" dirty="0"/>
              <a:t>– V </a:t>
            </a:r>
            <a:r>
              <a:rPr lang="it-IT" dirty="0" smtClean="0"/>
              <a:t>2.0 </a:t>
            </a:r>
            <a:r>
              <a:rPr lang="it-IT" dirty="0"/>
              <a:t>– Chimica Generale – Prof. A. Mangoni– A.A. </a:t>
            </a:r>
            <a:r>
              <a:rPr lang="it-IT" dirty="0" smtClean="0"/>
              <a:t>2012/2013</a:t>
            </a:r>
            <a:endParaRPr lang="it-IT" dirty="0"/>
          </a:p>
        </p:txBody>
      </p:sp>
      <p:sp>
        <p:nvSpPr>
          <p:cNvPr id="396290" name="Rectangle 2"/>
          <p:cNvSpPr>
            <a:spLocks noChangeArrowheads="1"/>
          </p:cNvSpPr>
          <p:nvPr/>
        </p:nvSpPr>
        <p:spPr bwMode="auto">
          <a:xfrm>
            <a:off x="2533650" y="0"/>
            <a:ext cx="427037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Il principio di Le Chatelier</a:t>
            </a:r>
          </a:p>
        </p:txBody>
      </p:sp>
      <p:sp>
        <p:nvSpPr>
          <p:cNvPr id="396292" name="Text Box 4"/>
          <p:cNvSpPr txBox="1">
            <a:spLocks noChangeArrowheads="1"/>
          </p:cNvSpPr>
          <p:nvPr/>
        </p:nvSpPr>
        <p:spPr bwMode="auto">
          <a:xfrm>
            <a:off x="134938" y="565150"/>
            <a:ext cx="8869362" cy="2684463"/>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Lst>
            </a:pPr>
            <a:r>
              <a:rPr lang="it-IT" sz="2000" b="0" i="0">
                <a:cs typeface="Times New Roman" charset="0"/>
              </a:rPr>
              <a:t>In molti casi, è possibile prevedere il comportamento di sistemi che sono in equilibrio dinamico utilizzando un semplice principio, dovuto al chimico francese Henri le Chatelier:</a:t>
            </a:r>
          </a:p>
          <a:p>
            <a:pPr algn="just" defTabSz="762000">
              <a:lnSpc>
                <a:spcPct val="90000"/>
              </a:lnSpc>
              <a:spcBef>
                <a:spcPct val="10000"/>
              </a:spcBef>
              <a:spcAft>
                <a:spcPct val="10000"/>
              </a:spcAft>
              <a:tabLst>
                <a:tab pos="4287838" algn="ctr"/>
              </a:tabLst>
            </a:pPr>
            <a:r>
              <a:rPr lang="it-IT" sz="2000" i="0">
                <a:cs typeface="Times New Roman" charset="0"/>
              </a:rPr>
              <a:t>Quando su un sistema in equilibrio dinamico si modifica una qualsiasi grandezza  fisica o chimica (temperatura, pressione, concentrazione, composizione), il sistema reagisce in maniera da minimizzare la variazione.</a:t>
            </a:r>
            <a:endParaRPr lang="it-IT" sz="2000" b="0" i="0">
              <a:cs typeface="Times New Roman" charset="0"/>
            </a:endParaRPr>
          </a:p>
          <a:p>
            <a:pPr algn="just" defTabSz="762000">
              <a:lnSpc>
                <a:spcPct val="90000"/>
              </a:lnSpc>
              <a:spcBef>
                <a:spcPct val="10000"/>
              </a:spcBef>
              <a:spcAft>
                <a:spcPct val="10000"/>
              </a:spcAft>
              <a:tabLst>
                <a:tab pos="4287838" algn="ctr"/>
              </a:tabLst>
            </a:pPr>
            <a:r>
              <a:rPr lang="it-IT" sz="2000" b="0" i="0">
                <a:cs typeface="Times New Roman" charset="0"/>
              </a:rPr>
              <a:t>In pratica, se aumento la temperatura, il sistema tende a farla scendere, se aumento la pressione, il sistema tende a farla scendere, se aumento la concentrazione di un reagente, il sistema tende a farla diminuire.</a:t>
            </a:r>
            <a:endParaRPr lang="it-IT" sz="2000" i="0">
              <a:cs typeface="Times New Roman" charset="0"/>
            </a:endParaRPr>
          </a:p>
        </p:txBody>
      </p:sp>
      <p:sp>
        <p:nvSpPr>
          <p:cNvPr id="396293" name="Text Box 5"/>
          <p:cNvSpPr txBox="1">
            <a:spLocks noChangeArrowheads="1"/>
          </p:cNvSpPr>
          <p:nvPr/>
        </p:nvSpPr>
        <p:spPr bwMode="auto">
          <a:xfrm>
            <a:off x="117475" y="3206750"/>
            <a:ext cx="8869363" cy="2349500"/>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Lst>
            </a:pPr>
            <a:r>
              <a:rPr lang="it-IT" sz="2000" b="0" i="0" dirty="0">
                <a:cs typeface="Times New Roman" charset="0"/>
              </a:rPr>
              <a:t>Questo principio dà solo indicazioni qualitative, ma è straordinariamente utile per capire in maniera intuitiva il comportamento di un sistema all'equilibrio.</a:t>
            </a:r>
          </a:p>
          <a:p>
            <a:pPr algn="just" defTabSz="762000">
              <a:lnSpc>
                <a:spcPct val="90000"/>
              </a:lnSpc>
              <a:spcBef>
                <a:spcPct val="10000"/>
              </a:spcBef>
              <a:spcAft>
                <a:spcPct val="10000"/>
              </a:spcAft>
              <a:tabLst>
                <a:tab pos="4287838" algn="ctr"/>
              </a:tabLst>
            </a:pPr>
            <a:r>
              <a:rPr lang="it-IT" sz="2000" b="0" i="0" dirty="0">
                <a:cs typeface="Times New Roman" charset="0"/>
              </a:rPr>
              <a:t>Possiamo usare il principio, per esempio, per spiegare perché la temperatura di fusione del ghiaccio diminuisce con la pressione. Se aumentiamo la pressione, il sistema reagisce in maniera da farla diminuire. In che modo può farlo? Con lo scioglimento del ghiaccio, che causa diminuzione di volume e quindi diminuzione della pressione. Solo con la diminuzione della temperatura il ghiaccio può di nuovo congelare.</a:t>
            </a:r>
          </a:p>
        </p:txBody>
      </p:sp>
      <p:sp>
        <p:nvSpPr>
          <p:cNvPr id="396295" name="Text Box 7"/>
          <p:cNvSpPr txBox="1">
            <a:spLocks noChangeArrowheads="1"/>
          </p:cNvSpPr>
          <p:nvPr/>
        </p:nvSpPr>
        <p:spPr bwMode="auto">
          <a:xfrm>
            <a:off x="117475" y="5641975"/>
            <a:ext cx="8869363" cy="641350"/>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Lst>
            </a:pPr>
            <a:r>
              <a:rPr lang="it-IT" sz="2000" b="0" i="0">
                <a:cs typeface="Times New Roman" charset="0"/>
              </a:rPr>
              <a:t>Infine, si deve notare che anche se la grandezza tende a tornare al valore originario (prima della modifica), non riesce mai a raggiungerlo.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629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962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293" grpId="0" autoUpdateAnimBg="0"/>
      <p:bldP spid="39629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pic>
        <p:nvPicPr>
          <p:cNvPr id="399367" name="Picture 7" descr="figure 08-22"/>
          <p:cNvPicPr>
            <a:picLocks noChangeAspect="1" noChangeArrowheads="1"/>
          </p:cNvPicPr>
          <p:nvPr/>
        </p:nvPicPr>
        <p:blipFill>
          <a:blip r:embed="rId2" cstate="print">
            <a:lum bright="-18000" contrast="42000"/>
          </a:blip>
          <a:srcRect l="2061"/>
          <a:stretch>
            <a:fillRect/>
          </a:stretch>
        </p:blipFill>
        <p:spPr bwMode="auto">
          <a:xfrm>
            <a:off x="0" y="2133600"/>
            <a:ext cx="3470275" cy="4724400"/>
          </a:xfrm>
          <a:prstGeom prst="rect">
            <a:avLst/>
          </a:prstGeom>
          <a:noFill/>
          <a:ln w="12700">
            <a:noFill/>
            <a:miter lim="800000"/>
            <a:headEnd/>
            <a:tailEnd/>
          </a:ln>
          <a:effectLst/>
        </p:spPr>
      </p:pic>
      <p:sp>
        <p:nvSpPr>
          <p:cNvPr id="399362" name="Rectangle 2"/>
          <p:cNvSpPr>
            <a:spLocks noChangeArrowheads="1"/>
          </p:cNvSpPr>
          <p:nvPr/>
        </p:nvSpPr>
        <p:spPr bwMode="auto">
          <a:xfrm>
            <a:off x="2727325" y="0"/>
            <a:ext cx="38989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Solubilità e temperatura</a:t>
            </a:r>
          </a:p>
        </p:txBody>
      </p:sp>
      <p:sp>
        <p:nvSpPr>
          <p:cNvPr id="399363" name="Text Box 3"/>
          <p:cNvSpPr txBox="1">
            <a:spLocks noChangeArrowheads="1"/>
          </p:cNvSpPr>
          <p:nvPr/>
        </p:nvSpPr>
        <p:spPr bwMode="auto">
          <a:xfrm>
            <a:off x="134938" y="419100"/>
            <a:ext cx="8869362" cy="1544638"/>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5000"/>
              </a:spcBef>
              <a:spcAft>
                <a:spcPct val="5000"/>
              </a:spcAft>
              <a:tabLst>
                <a:tab pos="4287838" algn="ctr"/>
              </a:tabLst>
            </a:pPr>
            <a:r>
              <a:rPr lang="it-IT" sz="2000" b="0" i="0">
                <a:cs typeface="Times New Roman" charset="0"/>
              </a:rPr>
              <a:t>La solubilità dipende anche dalla temperatura.</a:t>
            </a:r>
          </a:p>
          <a:p>
            <a:pPr algn="just" defTabSz="762000">
              <a:lnSpc>
                <a:spcPct val="90000"/>
              </a:lnSpc>
              <a:spcBef>
                <a:spcPct val="5000"/>
              </a:spcBef>
              <a:spcAft>
                <a:spcPct val="5000"/>
              </a:spcAft>
              <a:tabLst>
                <a:tab pos="4287838" algn="ctr"/>
              </a:tabLst>
            </a:pPr>
            <a:r>
              <a:rPr lang="it-IT" sz="2000" b="0" i="0">
                <a:cs typeface="Times New Roman" charset="0"/>
              </a:rPr>
              <a:t>Per quanto riguarda i gas, quasi sempre la loro solubilità </a:t>
            </a:r>
            <a:r>
              <a:rPr lang="it-IT" sz="2000" b="0">
                <a:cs typeface="Times New Roman" charset="0"/>
              </a:rPr>
              <a:t>diminuisce</a:t>
            </a:r>
            <a:r>
              <a:rPr lang="it-IT" sz="2000" b="0" i="0">
                <a:cs typeface="Times New Roman" charset="0"/>
              </a:rPr>
              <a:t> con la temperatura.</a:t>
            </a:r>
          </a:p>
          <a:p>
            <a:pPr algn="just" defTabSz="762000">
              <a:lnSpc>
                <a:spcPct val="90000"/>
              </a:lnSpc>
              <a:spcBef>
                <a:spcPct val="5000"/>
              </a:spcBef>
              <a:spcAft>
                <a:spcPct val="5000"/>
              </a:spcAft>
              <a:tabLst>
                <a:tab pos="4287838" algn="ctr"/>
              </a:tabLst>
            </a:pPr>
            <a:r>
              <a:rPr lang="it-IT" sz="2000" b="0" i="0">
                <a:cs typeface="Times New Roman" charset="0"/>
              </a:rPr>
              <a:t>Per quanto riguarda la solubilità dei sali in acqua, in molti casi aumenta con la temperatura, ma per alcuni sali (come Li</a:t>
            </a:r>
            <a:r>
              <a:rPr lang="it-IT" sz="2000" b="0" i="0" baseline="-25000">
                <a:cs typeface="Times New Roman" charset="0"/>
              </a:rPr>
              <a:t>2</a:t>
            </a:r>
            <a:r>
              <a:rPr lang="it-IT" sz="2000" b="0" i="0">
                <a:cs typeface="Times New Roman" charset="0"/>
              </a:rPr>
              <a:t>SO</a:t>
            </a:r>
            <a:r>
              <a:rPr lang="it-IT" sz="2000" b="0" i="0" baseline="-25000">
                <a:cs typeface="Times New Roman" charset="0"/>
              </a:rPr>
              <a:t>4</a:t>
            </a:r>
            <a:r>
              <a:rPr lang="it-IT" sz="2000" b="0" i="0">
                <a:cs typeface="Times New Roman" charset="0"/>
              </a:rPr>
              <a:t>) invece diminuisce.</a:t>
            </a:r>
          </a:p>
        </p:txBody>
      </p:sp>
      <p:sp>
        <p:nvSpPr>
          <p:cNvPr id="399364" name="Text Box 4"/>
          <p:cNvSpPr txBox="1">
            <a:spLocks noChangeArrowheads="1"/>
          </p:cNvSpPr>
          <p:nvPr/>
        </p:nvSpPr>
        <p:spPr bwMode="auto">
          <a:xfrm>
            <a:off x="3303588" y="1905000"/>
            <a:ext cx="5688012" cy="4392613"/>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Lst>
            </a:pPr>
            <a:r>
              <a:rPr lang="it-IT" sz="2000" b="0" i="0">
                <a:cs typeface="Times New Roman" charset="0"/>
              </a:rPr>
              <a:t>Si osserva che </a:t>
            </a:r>
            <a:r>
              <a:rPr lang="it-IT" sz="2000" b="0">
                <a:cs typeface="Times New Roman" charset="0"/>
              </a:rPr>
              <a:t>se la dissoluzione è esotermica</a:t>
            </a:r>
            <a:r>
              <a:rPr lang="it-IT" sz="2000" b="0" i="0">
                <a:cs typeface="Times New Roman" charset="0"/>
              </a:rPr>
              <a:t> (entalpia di dissoluzione negativa), allora </a:t>
            </a:r>
            <a:r>
              <a:rPr lang="it-IT" sz="2000" b="0">
                <a:cs typeface="Times New Roman" charset="0"/>
              </a:rPr>
              <a:t>la solubilità diminuisce</a:t>
            </a:r>
            <a:r>
              <a:rPr lang="it-IT" sz="2000" b="0" i="0">
                <a:cs typeface="Times New Roman" charset="0"/>
              </a:rPr>
              <a:t> con l'aumento della temperatura.</a:t>
            </a:r>
          </a:p>
          <a:p>
            <a:pPr algn="just" defTabSz="762000">
              <a:lnSpc>
                <a:spcPct val="90000"/>
              </a:lnSpc>
              <a:spcBef>
                <a:spcPct val="10000"/>
              </a:spcBef>
              <a:spcAft>
                <a:spcPct val="10000"/>
              </a:spcAft>
              <a:tabLst>
                <a:tab pos="4287838" algn="ctr"/>
              </a:tabLst>
            </a:pPr>
            <a:r>
              <a:rPr lang="it-IT" sz="2000" b="0" i="0">
                <a:cs typeface="Times New Roman" charset="0"/>
              </a:rPr>
              <a:t>Invece </a:t>
            </a:r>
            <a:r>
              <a:rPr lang="it-IT" sz="2000" b="0">
                <a:cs typeface="Times New Roman" charset="0"/>
              </a:rPr>
              <a:t>se la dissoluzione è endotermica </a:t>
            </a:r>
            <a:r>
              <a:rPr lang="it-IT" sz="2000" b="0" i="0">
                <a:cs typeface="Times New Roman" charset="0"/>
              </a:rPr>
              <a:t>(entalpia di dissoluzione positiva), allora </a:t>
            </a:r>
            <a:r>
              <a:rPr lang="it-IT" sz="2000" b="0">
                <a:cs typeface="Times New Roman" charset="0"/>
              </a:rPr>
              <a:t>la solubilità aumenta</a:t>
            </a:r>
            <a:r>
              <a:rPr lang="it-IT" sz="2000" b="0" i="0">
                <a:cs typeface="Times New Roman" charset="0"/>
              </a:rPr>
              <a:t> con l'aumento temperatura.</a:t>
            </a:r>
          </a:p>
          <a:p>
            <a:pPr algn="just" defTabSz="762000">
              <a:lnSpc>
                <a:spcPct val="90000"/>
              </a:lnSpc>
              <a:spcBef>
                <a:spcPct val="10000"/>
              </a:spcBef>
              <a:spcAft>
                <a:spcPct val="10000"/>
              </a:spcAft>
              <a:tabLst>
                <a:tab pos="4287838" algn="ctr"/>
              </a:tabLst>
            </a:pPr>
            <a:r>
              <a:rPr lang="it-IT" sz="2000" b="0" i="0">
                <a:cs typeface="Times New Roman" charset="0"/>
              </a:rPr>
              <a:t>Questi effetti possono essere previsti grazie al principio di Le Chatelier:</a:t>
            </a:r>
          </a:p>
          <a:p>
            <a:pPr algn="just" defTabSz="762000">
              <a:lnSpc>
                <a:spcPct val="90000"/>
              </a:lnSpc>
              <a:spcBef>
                <a:spcPct val="10000"/>
              </a:spcBef>
              <a:spcAft>
                <a:spcPct val="10000"/>
              </a:spcAft>
              <a:tabLst>
                <a:tab pos="4287838" algn="ctr"/>
              </a:tabLst>
            </a:pPr>
            <a:r>
              <a:rPr lang="it-IT" sz="2000" b="0" i="0">
                <a:cs typeface="Times New Roman" charset="0"/>
              </a:rPr>
              <a:t>Se abbiamo una soluzione satura (quindi in equilibrio con il solido) e aumentiamo la temperatura, il sistema tende ad opporsi all'aumento di temperatura, cioè ad assorbire calore: se la reazione di dissoluzione è endotermica, questo questa diminuzione corrisponde a sciogliere altro soluto, cosicché la solubilità aumenta.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93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6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01410" name="Rectangle 2"/>
          <p:cNvSpPr>
            <a:spLocks noChangeArrowheads="1"/>
          </p:cNvSpPr>
          <p:nvPr/>
        </p:nvSpPr>
        <p:spPr bwMode="auto">
          <a:xfrm>
            <a:off x="2816225" y="0"/>
            <a:ext cx="3735388"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Le proprietà colligative</a:t>
            </a:r>
          </a:p>
        </p:txBody>
      </p:sp>
      <p:sp>
        <p:nvSpPr>
          <p:cNvPr id="401411" name="Text Box 3"/>
          <p:cNvSpPr txBox="1">
            <a:spLocks noChangeArrowheads="1"/>
          </p:cNvSpPr>
          <p:nvPr/>
        </p:nvSpPr>
        <p:spPr bwMode="auto">
          <a:xfrm>
            <a:off x="134938" y="504825"/>
            <a:ext cx="8869362" cy="18859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La presenza di un soluto può far variare alcune proprietà fisiche solvente (punto di fusione, punto di ebollizione, tensione di vapore). Si è osservato che queste variazioni dipendono esclusivamente dal </a:t>
            </a:r>
            <a:r>
              <a:rPr lang="it-IT" sz="2000" b="0">
                <a:cs typeface="Times New Roman" charset="0"/>
              </a:rPr>
              <a:t>numero</a:t>
            </a:r>
            <a:r>
              <a:rPr lang="it-IT" sz="2000" b="0" i="0">
                <a:cs typeface="Times New Roman" charset="0"/>
              </a:rPr>
              <a:t> di particelle di soluto presenti, ma non dalla loro natura. </a:t>
            </a:r>
          </a:p>
          <a:p>
            <a:pPr algn="just" defTabSz="762000">
              <a:lnSpc>
                <a:spcPct val="95000"/>
              </a:lnSpc>
              <a:spcBef>
                <a:spcPct val="10000"/>
              </a:spcBef>
              <a:spcAft>
                <a:spcPct val="10000"/>
              </a:spcAft>
              <a:tabLst>
                <a:tab pos="4287838" algn="ctr"/>
              </a:tabLst>
            </a:pPr>
            <a:r>
              <a:rPr lang="it-IT" sz="2000" i="0">
                <a:cs typeface="Times New Roman" charset="0"/>
              </a:rPr>
              <a:t>Si dicono</a:t>
            </a:r>
            <a:r>
              <a:rPr lang="it-IT" sz="2000">
                <a:cs typeface="Times New Roman" charset="0"/>
              </a:rPr>
              <a:t> proprietà colligative</a:t>
            </a:r>
            <a:r>
              <a:rPr lang="it-IT" sz="2000" i="0">
                <a:cs typeface="Times New Roman" charset="0"/>
              </a:rPr>
              <a:t> quelle proprietà fisiche che dipendono solo dal numero di particelle di soluto</a:t>
            </a:r>
            <a:r>
              <a:rPr lang="it-IT" sz="2000" b="0" i="0">
                <a:cs typeface="Times New Roman" charset="0"/>
              </a:rPr>
              <a:t>.</a:t>
            </a:r>
          </a:p>
        </p:txBody>
      </p:sp>
      <p:sp>
        <p:nvSpPr>
          <p:cNvPr id="401412" name="Text Box 4"/>
          <p:cNvSpPr txBox="1">
            <a:spLocks noChangeArrowheads="1"/>
          </p:cNvSpPr>
          <p:nvPr/>
        </p:nvSpPr>
        <p:spPr bwMode="auto">
          <a:xfrm>
            <a:off x="152400" y="2587625"/>
            <a:ext cx="8812213" cy="32829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dirty="0">
                <a:cs typeface="Times New Roman" charset="0"/>
              </a:rPr>
              <a:t>Le proprietà colligative sono importanti perché ci permettono di misurare il numero di particelle (e quindi il numero di moli) di soluto senza doverne conoscere la massa molare.</a:t>
            </a:r>
          </a:p>
          <a:p>
            <a:pPr algn="just" defTabSz="762000">
              <a:lnSpc>
                <a:spcPct val="95000"/>
              </a:lnSpc>
              <a:spcBef>
                <a:spcPct val="10000"/>
              </a:spcBef>
              <a:spcAft>
                <a:spcPct val="10000"/>
              </a:spcAft>
              <a:tabLst>
                <a:tab pos="4287838" algn="ctr"/>
              </a:tabLst>
            </a:pPr>
            <a:r>
              <a:rPr lang="it-IT" sz="2000" b="0" i="0" dirty="0">
                <a:cs typeface="Times New Roman" charset="0"/>
              </a:rPr>
              <a:t>Possono quindi essere usate proprio per misurare la massa molare di una sostanza incognita.</a:t>
            </a:r>
          </a:p>
          <a:p>
            <a:pPr algn="just" defTabSz="762000">
              <a:lnSpc>
                <a:spcPct val="95000"/>
              </a:lnSpc>
              <a:spcBef>
                <a:spcPct val="10000"/>
              </a:spcBef>
              <a:spcAft>
                <a:spcPct val="10000"/>
              </a:spcAft>
              <a:tabLst>
                <a:tab pos="4287838" algn="ctr"/>
              </a:tabLst>
            </a:pPr>
            <a:r>
              <a:rPr lang="it-IT" sz="2000" b="0" i="0" dirty="0">
                <a:cs typeface="Times New Roman" charset="0"/>
              </a:rPr>
              <a:t>Ricordiamo che fino a questo momento abbiamo visto tre modi di misurare il numero di moli di una sostanza:</a:t>
            </a:r>
          </a:p>
          <a:p>
            <a:pPr marL="377825" lvl="1" indent="-187325" algn="just" defTabSz="762000">
              <a:lnSpc>
                <a:spcPct val="95000"/>
              </a:lnSpc>
              <a:spcBef>
                <a:spcPct val="10000"/>
              </a:spcBef>
              <a:spcAft>
                <a:spcPct val="10000"/>
              </a:spcAft>
              <a:buFontTx/>
              <a:buChar char="•"/>
              <a:tabLst>
                <a:tab pos="4287838" algn="ctr"/>
              </a:tabLst>
            </a:pPr>
            <a:r>
              <a:rPr lang="it-IT" sz="2000" b="0" i="0" dirty="0">
                <a:cs typeface="Times New Roman" charset="0"/>
              </a:rPr>
              <a:t>Dalla massa, se si conosce la massa molare;</a:t>
            </a:r>
          </a:p>
          <a:p>
            <a:pPr marL="377825" lvl="1" indent="-187325" algn="just" defTabSz="762000">
              <a:lnSpc>
                <a:spcPct val="95000"/>
              </a:lnSpc>
              <a:spcBef>
                <a:spcPct val="10000"/>
              </a:spcBef>
              <a:spcAft>
                <a:spcPct val="10000"/>
              </a:spcAft>
              <a:buFontTx/>
              <a:buChar char="•"/>
              <a:tabLst>
                <a:tab pos="4287838" algn="ctr"/>
              </a:tabLst>
            </a:pPr>
            <a:r>
              <a:rPr lang="it-IT" sz="2000" b="0" i="0" dirty="0">
                <a:cs typeface="Times New Roman" charset="0"/>
              </a:rPr>
              <a:t>Usando la legge dei gas ideali,  se si conosce </a:t>
            </a:r>
            <a:r>
              <a:rPr lang="it-IT" sz="2000" b="0" dirty="0">
                <a:cs typeface="Times New Roman" charset="0"/>
              </a:rPr>
              <a:t>P</a:t>
            </a:r>
            <a:r>
              <a:rPr lang="it-IT" sz="2000" b="0" i="0" dirty="0">
                <a:cs typeface="Times New Roman" charset="0"/>
              </a:rPr>
              <a:t>, </a:t>
            </a:r>
            <a:r>
              <a:rPr lang="it-IT" sz="2000" b="0" dirty="0">
                <a:cs typeface="Times New Roman" charset="0"/>
              </a:rPr>
              <a:t>T</a:t>
            </a:r>
            <a:r>
              <a:rPr lang="it-IT" sz="2000" b="0" i="0" dirty="0">
                <a:cs typeface="Times New Roman" charset="0"/>
              </a:rPr>
              <a:t> e </a:t>
            </a:r>
            <a:r>
              <a:rPr lang="it-IT" sz="2000" b="0" dirty="0">
                <a:cs typeface="Times New Roman" charset="0"/>
              </a:rPr>
              <a:t>V</a:t>
            </a:r>
            <a:r>
              <a:rPr lang="it-IT" sz="2000" b="0" i="0" dirty="0">
                <a:cs typeface="Times New Roman" charset="0"/>
              </a:rPr>
              <a:t>.</a:t>
            </a:r>
          </a:p>
          <a:p>
            <a:pPr marL="377825" lvl="1" indent="-187325" algn="just" defTabSz="762000">
              <a:lnSpc>
                <a:spcPct val="95000"/>
              </a:lnSpc>
              <a:spcBef>
                <a:spcPct val="10000"/>
              </a:spcBef>
              <a:spcAft>
                <a:spcPct val="10000"/>
              </a:spcAft>
              <a:buFontTx/>
              <a:buChar char="•"/>
              <a:tabLst>
                <a:tab pos="4287838" algn="ctr"/>
              </a:tabLst>
            </a:pPr>
            <a:r>
              <a:rPr lang="it-IT" sz="2000" b="0" i="0" dirty="0">
                <a:cs typeface="Times New Roman" charset="0"/>
              </a:rPr>
              <a:t>Usando le proprietà colligative, come vedremo tra poco.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14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141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00387" name="Rectangle 3"/>
          <p:cNvSpPr>
            <a:spLocks noChangeArrowheads="1"/>
          </p:cNvSpPr>
          <p:nvPr/>
        </p:nvSpPr>
        <p:spPr bwMode="auto">
          <a:xfrm>
            <a:off x="3208338" y="0"/>
            <a:ext cx="29591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legge di Raoult</a:t>
            </a:r>
          </a:p>
        </p:txBody>
      </p:sp>
      <p:sp>
        <p:nvSpPr>
          <p:cNvPr id="400388" name="Text Box 4"/>
          <p:cNvSpPr txBox="1">
            <a:spLocks noChangeArrowheads="1"/>
          </p:cNvSpPr>
          <p:nvPr/>
        </p:nvSpPr>
        <p:spPr bwMode="auto">
          <a:xfrm>
            <a:off x="134938" y="504825"/>
            <a:ext cx="8869362" cy="29337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Abbiamo definito la pressione di vapore come pressione parziale del vapore in equilibrio con il solido, e abbiamo detto che dipende sono dalla temperatura.</a:t>
            </a:r>
          </a:p>
          <a:p>
            <a:pPr algn="just" defTabSz="762000">
              <a:lnSpc>
                <a:spcPct val="95000"/>
              </a:lnSpc>
              <a:spcBef>
                <a:spcPct val="10000"/>
              </a:spcBef>
              <a:spcAft>
                <a:spcPct val="10000"/>
              </a:spcAft>
              <a:tabLst>
                <a:tab pos="4287838" algn="ctr"/>
              </a:tabLst>
            </a:pPr>
            <a:r>
              <a:rPr lang="it-IT" sz="2000" b="0" i="0">
                <a:cs typeface="Times New Roman" charset="0"/>
              </a:rPr>
              <a:t>Questo vale per sostanze pure. Se invece nella sostanza è sciolto un soluto, la pressione di vapore diminuisce.</a:t>
            </a:r>
          </a:p>
          <a:p>
            <a:pPr algn="just" defTabSz="762000">
              <a:lnSpc>
                <a:spcPct val="95000"/>
              </a:lnSpc>
              <a:spcBef>
                <a:spcPct val="10000"/>
              </a:spcBef>
              <a:spcAft>
                <a:spcPct val="10000"/>
              </a:spcAft>
              <a:tabLst>
                <a:tab pos="4287838" algn="ctr"/>
              </a:tabLst>
            </a:pPr>
            <a:r>
              <a:rPr lang="it-IT" sz="2000" b="0" i="0">
                <a:cs typeface="Times New Roman" charset="0"/>
              </a:rPr>
              <a:t>La </a:t>
            </a:r>
            <a:r>
              <a:rPr lang="it-IT" sz="2000">
                <a:cs typeface="Times New Roman" charset="0"/>
              </a:rPr>
              <a:t>legge di Raoult</a:t>
            </a:r>
            <a:r>
              <a:rPr lang="it-IT" sz="2000" b="0" i="0">
                <a:cs typeface="Times New Roman" charset="0"/>
              </a:rPr>
              <a:t> dice che </a:t>
            </a:r>
            <a:r>
              <a:rPr lang="it-IT" sz="2000" i="0">
                <a:cs typeface="Times New Roman" charset="0"/>
              </a:rPr>
              <a:t>la pressione di vapore del solvente in una soluzione è proporzionale alla sua frazione molare</a:t>
            </a:r>
            <a:r>
              <a:rPr lang="it-IT" sz="2000" b="0" i="0">
                <a:cs typeface="Times New Roman" charset="0"/>
              </a:rPr>
              <a:t>:</a:t>
            </a:r>
          </a:p>
          <a:p>
            <a:pPr defTabSz="762000">
              <a:lnSpc>
                <a:spcPct val="95000"/>
              </a:lnSpc>
              <a:spcBef>
                <a:spcPct val="10000"/>
              </a:spcBef>
              <a:spcAft>
                <a:spcPct val="10000"/>
              </a:spcAft>
              <a:tabLst>
                <a:tab pos="4287838" algn="ctr"/>
              </a:tabLst>
            </a:pPr>
            <a:r>
              <a:rPr lang="it-IT" sz="2000" b="0">
                <a:cs typeface="Times New Roman" charset="0"/>
              </a:rPr>
              <a:t>P</a:t>
            </a:r>
            <a:r>
              <a:rPr lang="it-IT" sz="2000" b="0" i="0">
                <a:cs typeface="Times New Roman" charset="0"/>
              </a:rPr>
              <a:t> = </a:t>
            </a:r>
            <a:r>
              <a:rPr lang="it-IT" sz="2000" b="0">
                <a:cs typeface="Times New Roman" charset="0"/>
              </a:rPr>
              <a:t>x</a:t>
            </a:r>
            <a:r>
              <a:rPr lang="it-IT" sz="2000" b="0" i="0" baseline="-25000">
                <a:cs typeface="Times New Roman" charset="0"/>
              </a:rPr>
              <a:t>solvente</a:t>
            </a:r>
            <a:r>
              <a:rPr lang="it-IT" sz="2000" b="0" i="0">
                <a:cs typeface="Times New Roman" charset="0"/>
              </a:rPr>
              <a:t>·</a:t>
            </a:r>
            <a:r>
              <a:rPr lang="it-IT" sz="2000" b="0">
                <a:cs typeface="Times New Roman" charset="0"/>
              </a:rPr>
              <a:t>P°</a:t>
            </a:r>
            <a:endParaRPr lang="it-IT" sz="2000" b="0" i="0">
              <a:cs typeface="Times New Roman" charset="0"/>
            </a:endParaRPr>
          </a:p>
          <a:p>
            <a:pPr algn="l" defTabSz="762000">
              <a:lnSpc>
                <a:spcPct val="95000"/>
              </a:lnSpc>
              <a:spcBef>
                <a:spcPct val="10000"/>
              </a:spcBef>
              <a:spcAft>
                <a:spcPct val="10000"/>
              </a:spcAft>
              <a:tabLst>
                <a:tab pos="4287838" algn="ctr"/>
              </a:tabLst>
            </a:pPr>
            <a:r>
              <a:rPr lang="it-IT" sz="2000" b="0" i="0">
                <a:cs typeface="Times New Roman" charset="0"/>
              </a:rPr>
              <a:t>dove </a:t>
            </a:r>
            <a:r>
              <a:rPr lang="it-IT" sz="2000" b="0">
                <a:cs typeface="Times New Roman" charset="0"/>
              </a:rPr>
              <a:t>P°</a:t>
            </a:r>
            <a:r>
              <a:rPr lang="it-IT" sz="2000" b="0" i="0">
                <a:cs typeface="Times New Roman" charset="0"/>
              </a:rPr>
              <a:t> è la pressione di vapore del solvente puro (e infatti quando il solvente puro, </a:t>
            </a:r>
            <a:r>
              <a:rPr lang="it-IT" sz="2000" b="0">
                <a:cs typeface="Times New Roman" charset="0"/>
              </a:rPr>
              <a:t>x</a:t>
            </a:r>
            <a:r>
              <a:rPr lang="it-IT" sz="2000" b="0" i="0" baseline="-25000">
                <a:cs typeface="Times New Roman" charset="0"/>
              </a:rPr>
              <a:t>solvente</a:t>
            </a:r>
            <a:r>
              <a:rPr lang="it-IT" sz="2000" b="0" i="0">
                <a:cs typeface="Times New Roman" charset="0"/>
              </a:rPr>
              <a:t> = 1,  e </a:t>
            </a:r>
            <a:r>
              <a:rPr lang="it-IT" sz="2000" b="0">
                <a:cs typeface="Times New Roman" charset="0"/>
              </a:rPr>
              <a:t>P</a:t>
            </a:r>
            <a:r>
              <a:rPr lang="it-IT" sz="2000" b="0" i="0">
                <a:cs typeface="Times New Roman" charset="0"/>
              </a:rPr>
              <a:t> = </a:t>
            </a:r>
            <a:r>
              <a:rPr lang="it-IT" sz="2000" b="0">
                <a:cs typeface="Times New Roman" charset="0"/>
              </a:rPr>
              <a:t>P°</a:t>
            </a:r>
            <a:r>
              <a:rPr lang="it-IT" sz="2000" b="0" i="0">
                <a:cs typeface="Times New Roman" charset="0"/>
              </a:rPr>
              <a:t>).</a:t>
            </a:r>
            <a:endParaRPr lang="it-IT" sz="2000" b="0" baseline="-25000">
              <a:cs typeface="Times New Roman" charset="0"/>
            </a:endParaRPr>
          </a:p>
        </p:txBody>
      </p:sp>
      <p:sp>
        <p:nvSpPr>
          <p:cNvPr id="400389" name="Text Box 5"/>
          <p:cNvSpPr txBox="1">
            <a:spLocks noChangeArrowheads="1"/>
          </p:cNvSpPr>
          <p:nvPr/>
        </p:nvSpPr>
        <p:spPr bwMode="auto">
          <a:xfrm>
            <a:off x="2971800" y="3468688"/>
            <a:ext cx="5992813" cy="28130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Abbiamo visto che, all'equilibrio, la evaporazione e la condensazione vanno alla stessa velocità.</a:t>
            </a:r>
          </a:p>
          <a:p>
            <a:pPr algn="just" defTabSz="762000">
              <a:lnSpc>
                <a:spcPct val="95000"/>
              </a:lnSpc>
              <a:spcBef>
                <a:spcPct val="10000"/>
              </a:spcBef>
              <a:spcAft>
                <a:spcPct val="10000"/>
              </a:spcAft>
              <a:tabLst>
                <a:tab pos="4287838" algn="ctr"/>
              </a:tabLst>
            </a:pPr>
            <a:r>
              <a:rPr lang="it-IT" sz="2000" b="0" i="0">
                <a:cs typeface="Times New Roman" charset="0"/>
              </a:rPr>
              <a:t>Se consideriamo una soluzione, la velocità di evaporazione diminuisce, poiché sulla superficie del liquido è presente un minor numero di molecole che possono allontanarsi. </a:t>
            </a:r>
          </a:p>
          <a:p>
            <a:pPr algn="just" defTabSz="762000">
              <a:lnSpc>
                <a:spcPct val="95000"/>
              </a:lnSpc>
              <a:spcBef>
                <a:spcPct val="10000"/>
              </a:spcBef>
              <a:spcAft>
                <a:spcPct val="10000"/>
              </a:spcAft>
              <a:tabLst>
                <a:tab pos="4287838" algn="ctr"/>
              </a:tabLst>
            </a:pPr>
            <a:r>
              <a:rPr lang="it-IT" sz="2000" b="0" i="0">
                <a:cs typeface="Times New Roman" charset="0"/>
              </a:rPr>
              <a:t>All'equilibrio, si deve allora avere anche una minore velocità di condensazione, cioè una minore pressione del vapore. </a:t>
            </a:r>
          </a:p>
        </p:txBody>
      </p:sp>
      <p:pic>
        <p:nvPicPr>
          <p:cNvPr id="400390" name="Picture 6" descr="figure 08-33"/>
          <p:cNvPicPr>
            <a:picLocks noChangeAspect="1" noChangeArrowheads="1"/>
          </p:cNvPicPr>
          <p:nvPr/>
        </p:nvPicPr>
        <p:blipFill>
          <a:blip r:embed="rId2" cstate="print">
            <a:lum bright="-18000" contrast="42000"/>
          </a:blip>
          <a:srcRect/>
          <a:stretch>
            <a:fillRect/>
          </a:stretch>
        </p:blipFill>
        <p:spPr bwMode="auto">
          <a:xfrm>
            <a:off x="0" y="3429000"/>
            <a:ext cx="2971800" cy="3429000"/>
          </a:xfrm>
          <a:prstGeom prst="rect">
            <a:avLst/>
          </a:prstGeom>
          <a:noFill/>
          <a:ln w="12700">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03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038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02434" name="Rectangle 2"/>
          <p:cNvSpPr>
            <a:spLocks noChangeArrowheads="1"/>
          </p:cNvSpPr>
          <p:nvPr/>
        </p:nvSpPr>
        <p:spPr bwMode="auto">
          <a:xfrm>
            <a:off x="3208338" y="0"/>
            <a:ext cx="29591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legge di Raoult</a:t>
            </a:r>
          </a:p>
        </p:txBody>
      </p:sp>
      <p:sp>
        <p:nvSpPr>
          <p:cNvPr id="402436" name="Text Box 4"/>
          <p:cNvSpPr txBox="1">
            <a:spLocks noChangeArrowheads="1"/>
          </p:cNvSpPr>
          <p:nvPr/>
        </p:nvSpPr>
        <p:spPr bwMode="auto">
          <a:xfrm>
            <a:off x="152400" y="457200"/>
            <a:ext cx="8839200" cy="25241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Anche la legge di Raoult, come la legge di stato dei gas, è una legge limite. Una soluzione che segue la legge di Raoult è detta </a:t>
            </a:r>
            <a:r>
              <a:rPr lang="it-IT" sz="2000" b="0">
                <a:cs typeface="Times New Roman" charset="0"/>
              </a:rPr>
              <a:t> soluzione ideale</a:t>
            </a:r>
            <a:r>
              <a:rPr lang="it-IT" sz="2000" b="0" i="0">
                <a:cs typeface="Times New Roman" charset="0"/>
              </a:rPr>
              <a:t>. </a:t>
            </a:r>
          </a:p>
          <a:p>
            <a:pPr algn="just" defTabSz="762000">
              <a:lnSpc>
                <a:spcPct val="95000"/>
              </a:lnSpc>
              <a:spcBef>
                <a:spcPct val="10000"/>
              </a:spcBef>
              <a:spcAft>
                <a:spcPct val="10000"/>
              </a:spcAft>
              <a:tabLst>
                <a:tab pos="4287838" algn="ctr"/>
              </a:tabLst>
            </a:pPr>
            <a:r>
              <a:rPr lang="it-IT" sz="2000" b="0" i="0">
                <a:cs typeface="Times New Roman" charset="0"/>
              </a:rPr>
              <a:t>In una soluzione ideale le interazioni tra solvente e soluto sono identiche a quelle tra solvente e solvente, e l'entalpia di dissoluzione è nulla.</a:t>
            </a:r>
          </a:p>
          <a:p>
            <a:pPr algn="just" defTabSz="762000">
              <a:lnSpc>
                <a:spcPct val="95000"/>
              </a:lnSpc>
              <a:spcBef>
                <a:spcPct val="10000"/>
              </a:spcBef>
              <a:spcAft>
                <a:spcPct val="10000"/>
              </a:spcAft>
              <a:tabLst>
                <a:tab pos="4287838" algn="ctr"/>
              </a:tabLst>
            </a:pPr>
            <a:r>
              <a:rPr lang="it-IT" sz="2000" b="0" i="0">
                <a:cs typeface="Times New Roman" charset="0"/>
              </a:rPr>
              <a:t>Le soluzione reali diluite si comportano come soluzioni ideali. Il comportamento è ideale per concentrazioni di circa 10</a:t>
            </a:r>
            <a:r>
              <a:rPr lang="it-IT" sz="2000" b="0" i="0" baseline="30000">
                <a:cs typeface="Times New Roman" charset="0"/>
              </a:rPr>
              <a:t>-1</a:t>
            </a:r>
            <a:r>
              <a:rPr lang="it-IT" sz="2000" b="0" i="0">
                <a:cs typeface="Times New Roman" charset="0"/>
              </a:rPr>
              <a:t> M per soluzioni di non elettroliti, ma solo fino a circa 10</a:t>
            </a:r>
            <a:r>
              <a:rPr lang="it-IT" sz="2000" b="0" i="0" baseline="30000">
                <a:cs typeface="Times New Roman" charset="0"/>
              </a:rPr>
              <a:t>-2</a:t>
            </a:r>
            <a:r>
              <a:rPr lang="it-IT" sz="2000" b="0" i="0">
                <a:cs typeface="Times New Roman" charset="0"/>
              </a:rPr>
              <a:t> M per soluzioni di elettroliti, poiché gli ioni possono avere interazioni a lunga distanza.</a:t>
            </a:r>
          </a:p>
        </p:txBody>
      </p:sp>
      <p:grpSp>
        <p:nvGrpSpPr>
          <p:cNvPr id="402440" name="Group 8"/>
          <p:cNvGrpSpPr>
            <a:grpSpLocks/>
          </p:cNvGrpSpPr>
          <p:nvPr/>
        </p:nvGrpSpPr>
        <p:grpSpPr bwMode="auto">
          <a:xfrm>
            <a:off x="0" y="2971800"/>
            <a:ext cx="8991600" cy="3886200"/>
            <a:chOff x="0" y="1872"/>
            <a:chExt cx="5664" cy="2448"/>
          </a:xfrm>
        </p:grpSpPr>
        <p:sp>
          <p:nvSpPr>
            <p:cNvPr id="402438" name="Text Box 6"/>
            <p:cNvSpPr txBox="1">
              <a:spLocks noChangeArrowheads="1"/>
            </p:cNvSpPr>
            <p:nvPr/>
          </p:nvSpPr>
          <p:spPr bwMode="auto">
            <a:xfrm>
              <a:off x="1872" y="1893"/>
              <a:ext cx="3792" cy="1886"/>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3908425" algn="ctr"/>
                </a:tabLst>
              </a:pPr>
              <a:r>
                <a:rPr lang="it-IT" sz="2000" b="0" i="0">
                  <a:cs typeface="Times New Roman" charset="0"/>
                </a:rPr>
                <a:t>La legge di Raoult è utilizzabile anche per miscele di liquidi volatili. Consideriamo due liquidi A e B, in una miscela in cui hanno frazione molare </a:t>
              </a:r>
              <a:r>
                <a:rPr lang="it-IT" sz="2000" b="0">
                  <a:cs typeface="Times New Roman" charset="0"/>
                </a:rPr>
                <a:t>x</a:t>
              </a:r>
              <a:r>
                <a:rPr lang="it-IT" sz="2000" b="0" i="0" baseline="-25000">
                  <a:cs typeface="Times New Roman" charset="0"/>
                </a:rPr>
                <a:t>A</a:t>
              </a:r>
              <a:r>
                <a:rPr lang="it-IT" sz="2000" b="0" i="0">
                  <a:cs typeface="Times New Roman" charset="0"/>
                </a:rPr>
                <a:t> e </a:t>
              </a:r>
              <a:r>
                <a:rPr lang="it-IT" sz="2000" b="0">
                  <a:cs typeface="Times New Roman" charset="0"/>
                </a:rPr>
                <a:t>x</a:t>
              </a:r>
              <a:r>
                <a:rPr lang="it-IT" sz="2000" b="0" i="0" baseline="-25000">
                  <a:cs typeface="Times New Roman" charset="0"/>
                </a:rPr>
                <a:t>B</a:t>
              </a:r>
              <a:r>
                <a:rPr lang="it-IT" sz="2000" b="0" i="0">
                  <a:cs typeface="Times New Roman" charset="0"/>
                </a:rPr>
                <a:t>.</a:t>
              </a:r>
            </a:p>
            <a:p>
              <a:pPr algn="just" defTabSz="762000">
                <a:lnSpc>
                  <a:spcPct val="95000"/>
                </a:lnSpc>
                <a:spcBef>
                  <a:spcPct val="10000"/>
                </a:spcBef>
                <a:spcAft>
                  <a:spcPct val="10000"/>
                </a:spcAft>
                <a:tabLst>
                  <a:tab pos="3908425" algn="ctr"/>
                </a:tabLst>
              </a:pPr>
              <a:endParaRPr lang="it-IT" sz="2000" b="0" i="0">
                <a:cs typeface="Times New Roman" charset="0"/>
              </a:endParaRPr>
            </a:p>
            <a:p>
              <a:pPr algn="just" defTabSz="762000">
                <a:lnSpc>
                  <a:spcPct val="95000"/>
                </a:lnSpc>
                <a:spcBef>
                  <a:spcPct val="10000"/>
                </a:spcBef>
                <a:spcAft>
                  <a:spcPct val="10000"/>
                </a:spcAft>
                <a:tabLst>
                  <a:tab pos="3908425" algn="ctr"/>
                </a:tabLst>
              </a:pPr>
              <a:r>
                <a:rPr lang="it-IT" sz="2000" b="0" i="0">
                  <a:cs typeface="Times New Roman" charset="0"/>
                </a:rPr>
                <a:t>La pressione di vapore di A è:	</a:t>
              </a:r>
              <a:r>
                <a:rPr lang="it-IT" sz="2000" b="0">
                  <a:cs typeface="Times New Roman" charset="0"/>
                </a:rPr>
                <a:t>P</a:t>
              </a:r>
              <a:r>
                <a:rPr lang="it-IT" sz="2000" b="0" i="0" baseline="-25000">
                  <a:cs typeface="Times New Roman" charset="0"/>
                </a:rPr>
                <a:t>A</a:t>
              </a:r>
              <a:r>
                <a:rPr lang="it-IT" sz="2000" b="0" i="0">
                  <a:cs typeface="Times New Roman" charset="0"/>
                </a:rPr>
                <a:t> = </a:t>
              </a:r>
              <a:r>
                <a:rPr lang="it-IT" sz="2000" b="0">
                  <a:cs typeface="Times New Roman" charset="0"/>
                </a:rPr>
                <a:t>x</a:t>
              </a:r>
              <a:r>
                <a:rPr lang="it-IT" sz="2000" b="0" i="0" baseline="-25000">
                  <a:cs typeface="Times New Roman" charset="0"/>
                </a:rPr>
                <a:t>A</a:t>
              </a:r>
              <a:r>
                <a:rPr lang="it-IT" sz="2000" b="0" i="0">
                  <a:cs typeface="Times New Roman" charset="0"/>
                </a:rPr>
                <a:t> · </a:t>
              </a:r>
              <a:r>
                <a:rPr lang="it-IT" sz="2000" b="0">
                  <a:cs typeface="Times New Roman" charset="0"/>
                </a:rPr>
                <a:t>P</a:t>
              </a:r>
              <a:r>
                <a:rPr lang="it-IT" sz="2000" b="0" i="0" baseline="-25000">
                  <a:cs typeface="Times New Roman" charset="0"/>
                </a:rPr>
                <a:t>A</a:t>
              </a:r>
              <a:r>
                <a:rPr lang="it-IT" sz="2000" b="0" i="0">
                  <a:cs typeface="Times New Roman" charset="0"/>
                </a:rPr>
                <a:t>°</a:t>
              </a:r>
            </a:p>
            <a:p>
              <a:pPr algn="just" defTabSz="762000">
                <a:lnSpc>
                  <a:spcPct val="95000"/>
                </a:lnSpc>
                <a:spcBef>
                  <a:spcPct val="10000"/>
                </a:spcBef>
                <a:spcAft>
                  <a:spcPct val="10000"/>
                </a:spcAft>
                <a:tabLst>
                  <a:tab pos="3908425" algn="ctr"/>
                </a:tabLst>
              </a:pPr>
              <a:r>
                <a:rPr lang="it-IT" sz="2000" b="0" i="0">
                  <a:cs typeface="Times New Roman" charset="0"/>
                </a:rPr>
                <a:t>e quella di B è: 	</a:t>
              </a:r>
              <a:r>
                <a:rPr lang="it-IT" sz="2000" b="0">
                  <a:cs typeface="Times New Roman" charset="0"/>
                </a:rPr>
                <a:t>P</a:t>
              </a:r>
              <a:r>
                <a:rPr lang="it-IT" sz="2000" b="0" i="0" baseline="-25000">
                  <a:cs typeface="Times New Roman" charset="0"/>
                </a:rPr>
                <a:t>B</a:t>
              </a:r>
              <a:r>
                <a:rPr lang="it-IT" sz="2000" b="0" i="0">
                  <a:cs typeface="Times New Roman" charset="0"/>
                </a:rPr>
                <a:t> = </a:t>
              </a:r>
              <a:r>
                <a:rPr lang="it-IT" sz="2000" b="0">
                  <a:cs typeface="Times New Roman" charset="0"/>
                </a:rPr>
                <a:t>x</a:t>
              </a:r>
              <a:r>
                <a:rPr lang="it-IT" sz="2000" b="0" i="0" baseline="-25000">
                  <a:cs typeface="Times New Roman" charset="0"/>
                </a:rPr>
                <a:t>B</a:t>
              </a:r>
              <a:r>
                <a:rPr lang="it-IT" sz="2000" b="0" i="0">
                  <a:cs typeface="Times New Roman" charset="0"/>
                </a:rPr>
                <a:t> · </a:t>
              </a:r>
              <a:r>
                <a:rPr lang="it-IT" sz="2000" b="0">
                  <a:cs typeface="Times New Roman" charset="0"/>
                </a:rPr>
                <a:t>P</a:t>
              </a:r>
              <a:r>
                <a:rPr lang="it-IT" sz="2000" b="0" i="0" baseline="-25000">
                  <a:cs typeface="Times New Roman" charset="0"/>
                </a:rPr>
                <a:t>B</a:t>
              </a:r>
              <a:r>
                <a:rPr lang="it-IT" sz="2000" b="0" i="0">
                  <a:cs typeface="Times New Roman" charset="0"/>
                </a:rPr>
                <a:t>°</a:t>
              </a:r>
            </a:p>
            <a:p>
              <a:pPr algn="just" defTabSz="762000">
                <a:lnSpc>
                  <a:spcPct val="95000"/>
                </a:lnSpc>
                <a:spcBef>
                  <a:spcPct val="10000"/>
                </a:spcBef>
                <a:spcAft>
                  <a:spcPct val="10000"/>
                </a:spcAft>
                <a:tabLst>
                  <a:tab pos="3908425" algn="ctr"/>
                </a:tabLst>
              </a:pPr>
              <a:r>
                <a:rPr lang="it-IT" sz="2000" b="0" i="0">
                  <a:cs typeface="Times New Roman" charset="0"/>
                </a:rPr>
                <a:t>Per la legge di Dalton, la pressione di vapore totale della miscela è:</a:t>
              </a:r>
            </a:p>
            <a:p>
              <a:pPr algn="just" defTabSz="762000">
                <a:lnSpc>
                  <a:spcPct val="95000"/>
                </a:lnSpc>
                <a:spcBef>
                  <a:spcPct val="10000"/>
                </a:spcBef>
                <a:spcAft>
                  <a:spcPct val="10000"/>
                </a:spcAft>
                <a:tabLst>
                  <a:tab pos="3908425" algn="ctr"/>
                </a:tabLst>
              </a:pPr>
              <a:r>
                <a:rPr lang="it-IT" sz="2000" b="0" i="0">
                  <a:cs typeface="Times New Roman" charset="0"/>
                </a:rPr>
                <a:t>	 </a:t>
              </a:r>
              <a:r>
                <a:rPr lang="it-IT" sz="2000" b="0">
                  <a:cs typeface="Times New Roman" charset="0"/>
                </a:rPr>
                <a:t>P</a:t>
              </a:r>
              <a:r>
                <a:rPr lang="it-IT" sz="2000" b="0" i="0">
                  <a:cs typeface="Times New Roman" charset="0"/>
                </a:rPr>
                <a:t> = </a:t>
              </a:r>
              <a:r>
                <a:rPr lang="it-IT" sz="2000" b="0">
                  <a:cs typeface="Times New Roman" charset="0"/>
                </a:rPr>
                <a:t>P</a:t>
              </a:r>
              <a:r>
                <a:rPr lang="it-IT" sz="2000" b="0" i="0" baseline="-25000">
                  <a:cs typeface="Times New Roman" charset="0"/>
                </a:rPr>
                <a:t>A</a:t>
              </a:r>
              <a:r>
                <a:rPr lang="it-IT" sz="2000" b="0" i="0">
                  <a:cs typeface="Times New Roman" charset="0"/>
                </a:rPr>
                <a:t>+ </a:t>
              </a:r>
              <a:r>
                <a:rPr lang="it-IT" sz="2000" b="0">
                  <a:cs typeface="Times New Roman" charset="0"/>
                </a:rPr>
                <a:t>P</a:t>
              </a:r>
              <a:r>
                <a:rPr lang="it-IT" sz="2000" b="0" i="0" baseline="-25000">
                  <a:cs typeface="Times New Roman" charset="0"/>
                </a:rPr>
                <a:t>B</a:t>
              </a:r>
              <a:r>
                <a:rPr lang="it-IT" sz="2000" b="0" i="0">
                  <a:cs typeface="Times New Roman" charset="0"/>
                </a:rPr>
                <a:t> = </a:t>
              </a:r>
              <a:r>
                <a:rPr lang="it-IT" sz="2000" b="0">
                  <a:cs typeface="Times New Roman" charset="0"/>
                </a:rPr>
                <a:t>x</a:t>
              </a:r>
              <a:r>
                <a:rPr lang="it-IT" sz="2000" b="0" i="0" baseline="-25000">
                  <a:cs typeface="Times New Roman" charset="0"/>
                </a:rPr>
                <a:t>A</a:t>
              </a:r>
              <a:r>
                <a:rPr lang="it-IT" sz="2000" b="0" i="0">
                  <a:cs typeface="Times New Roman" charset="0"/>
                </a:rPr>
                <a:t> · </a:t>
              </a:r>
              <a:r>
                <a:rPr lang="it-IT" sz="2000" b="0">
                  <a:cs typeface="Times New Roman" charset="0"/>
                </a:rPr>
                <a:t>P</a:t>
              </a:r>
              <a:r>
                <a:rPr lang="it-IT" sz="2000" b="0" i="0" baseline="-25000">
                  <a:cs typeface="Times New Roman" charset="0"/>
                </a:rPr>
                <a:t>A</a:t>
              </a:r>
              <a:r>
                <a:rPr lang="it-IT" sz="2000" b="0" i="0">
                  <a:cs typeface="Times New Roman" charset="0"/>
                </a:rPr>
                <a:t>°</a:t>
              </a:r>
              <a:r>
                <a:rPr lang="it-IT" sz="2000" b="0">
                  <a:cs typeface="Times New Roman" charset="0"/>
                </a:rPr>
                <a:t> +</a:t>
              </a:r>
              <a:r>
                <a:rPr lang="it-IT" sz="2000" b="0" i="0">
                  <a:cs typeface="Times New Roman" charset="0"/>
                </a:rPr>
                <a:t> </a:t>
              </a:r>
              <a:r>
                <a:rPr lang="it-IT" sz="2000" b="0">
                  <a:cs typeface="Times New Roman" charset="0"/>
                </a:rPr>
                <a:t>x</a:t>
              </a:r>
              <a:r>
                <a:rPr lang="it-IT" sz="2000" b="0" i="0" baseline="-25000">
                  <a:cs typeface="Times New Roman" charset="0"/>
                </a:rPr>
                <a:t>B</a:t>
              </a:r>
              <a:r>
                <a:rPr lang="it-IT" sz="2000" b="0" i="0">
                  <a:cs typeface="Times New Roman" charset="0"/>
                </a:rPr>
                <a:t> · </a:t>
              </a:r>
              <a:r>
                <a:rPr lang="it-IT" sz="2000" b="0">
                  <a:cs typeface="Times New Roman" charset="0"/>
                </a:rPr>
                <a:t>P</a:t>
              </a:r>
              <a:r>
                <a:rPr lang="it-IT" sz="2000" b="0" i="0" baseline="-25000">
                  <a:cs typeface="Times New Roman" charset="0"/>
                </a:rPr>
                <a:t>B</a:t>
              </a:r>
              <a:r>
                <a:rPr lang="it-IT" sz="2000" b="0" i="0">
                  <a:cs typeface="Times New Roman" charset="0"/>
                </a:rPr>
                <a:t>°</a:t>
              </a:r>
            </a:p>
          </p:txBody>
        </p:sp>
        <p:pic>
          <p:nvPicPr>
            <p:cNvPr id="402439" name="Picture 7" descr="figure 08-41"/>
            <p:cNvPicPr>
              <a:picLocks noChangeAspect="1" noChangeArrowheads="1"/>
            </p:cNvPicPr>
            <p:nvPr/>
          </p:nvPicPr>
          <p:blipFill>
            <a:blip r:embed="rId2" cstate="print">
              <a:lum bright="-18000" contrast="42000"/>
            </a:blip>
            <a:srcRect/>
            <a:stretch>
              <a:fillRect/>
            </a:stretch>
          </p:blipFill>
          <p:spPr bwMode="auto">
            <a:xfrm>
              <a:off x="0" y="1872"/>
              <a:ext cx="1902" cy="2448"/>
            </a:xfrm>
            <a:prstGeom prst="rect">
              <a:avLst/>
            </a:prstGeom>
            <a:noFill/>
            <a:ln w="12700">
              <a:noFill/>
              <a:miter lim="800000"/>
              <a:headEnd/>
              <a:tailEnd/>
            </a:ln>
            <a:effec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02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03458" name="Rectangle 2"/>
          <p:cNvSpPr>
            <a:spLocks noChangeArrowheads="1"/>
          </p:cNvSpPr>
          <p:nvPr/>
        </p:nvSpPr>
        <p:spPr bwMode="auto">
          <a:xfrm>
            <a:off x="2300288" y="0"/>
            <a:ext cx="479583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L'innalzamento ebullioscopico</a:t>
            </a:r>
          </a:p>
        </p:txBody>
      </p:sp>
      <p:sp>
        <p:nvSpPr>
          <p:cNvPr id="403459" name="Text Box 3"/>
          <p:cNvSpPr txBox="1">
            <a:spLocks noChangeArrowheads="1"/>
          </p:cNvSpPr>
          <p:nvPr/>
        </p:nvSpPr>
        <p:spPr bwMode="auto">
          <a:xfrm>
            <a:off x="152400" y="457200"/>
            <a:ext cx="8839200" cy="35718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Sappiamo che la temperatura di ebollizione è quella in cui la pressione di vapore è uguale alla pressione esterna.</a:t>
            </a:r>
          </a:p>
          <a:p>
            <a:pPr algn="just" defTabSz="762000">
              <a:lnSpc>
                <a:spcPct val="95000"/>
              </a:lnSpc>
              <a:spcBef>
                <a:spcPct val="10000"/>
              </a:spcBef>
              <a:spcAft>
                <a:spcPct val="10000"/>
              </a:spcAft>
              <a:tabLst>
                <a:tab pos="4287838" algn="ctr"/>
              </a:tabLst>
            </a:pPr>
            <a:r>
              <a:rPr lang="it-IT" sz="2000" b="0" i="0">
                <a:cs typeface="Times New Roman" charset="0"/>
              </a:rPr>
              <a:t>In una soluzione, la pressione di vapore diminuisce, e quindi per avere l'ebollizione dobbiamo aumentare la temperatura. La differenza tra la temperatura di ebollizione di una soluzione e quella del solvente puro è detta innalzamento ebullioscopico, Δ</a:t>
            </a:r>
            <a:r>
              <a:rPr lang="it-IT" sz="2000" b="0">
                <a:cs typeface="Times New Roman" charset="0"/>
              </a:rPr>
              <a:t>T</a:t>
            </a:r>
            <a:r>
              <a:rPr lang="it-IT" sz="2000" b="0" baseline="-25000">
                <a:cs typeface="Times New Roman" charset="0"/>
              </a:rPr>
              <a:t>e</a:t>
            </a:r>
            <a:r>
              <a:rPr lang="it-IT" sz="2000" b="0" i="0">
                <a:cs typeface="Times New Roman" charset="0"/>
              </a:rPr>
              <a:t>:</a:t>
            </a:r>
          </a:p>
          <a:p>
            <a:pPr defTabSz="762000">
              <a:lnSpc>
                <a:spcPct val="95000"/>
              </a:lnSpc>
              <a:spcBef>
                <a:spcPct val="10000"/>
              </a:spcBef>
              <a:spcAft>
                <a:spcPct val="10000"/>
              </a:spcAft>
              <a:tabLst>
                <a:tab pos="4287838" algn="ctr"/>
              </a:tabLst>
            </a:pPr>
            <a:r>
              <a:rPr lang="it-IT" sz="2000" b="0" i="0">
                <a:cs typeface="Times New Roman" charset="0"/>
              </a:rPr>
              <a:t>Δ</a:t>
            </a:r>
            <a:r>
              <a:rPr lang="it-IT" sz="2000" b="0">
                <a:cs typeface="Times New Roman" charset="0"/>
              </a:rPr>
              <a:t>T</a:t>
            </a:r>
            <a:r>
              <a:rPr lang="it-IT" sz="2000" b="0" baseline="-25000">
                <a:cs typeface="Times New Roman" charset="0"/>
              </a:rPr>
              <a:t>e</a:t>
            </a:r>
            <a:r>
              <a:rPr lang="it-IT" sz="2000" b="0" i="0">
                <a:cs typeface="Times New Roman" charset="0"/>
              </a:rPr>
              <a:t> = </a:t>
            </a:r>
            <a:r>
              <a:rPr lang="it-IT" sz="2000" b="0">
                <a:cs typeface="Times New Roman" charset="0"/>
              </a:rPr>
              <a:t>T</a:t>
            </a:r>
            <a:r>
              <a:rPr lang="it-IT" sz="2000" b="0" baseline="-25000">
                <a:cs typeface="Times New Roman" charset="0"/>
              </a:rPr>
              <a:t>e</a:t>
            </a:r>
            <a:r>
              <a:rPr lang="it-IT" sz="2000" b="0" i="0">
                <a:cs typeface="Times New Roman" charset="0"/>
              </a:rPr>
              <a:t>(soluzione) –</a:t>
            </a:r>
            <a:r>
              <a:rPr lang="it-IT" sz="2000" b="0">
                <a:cs typeface="Times New Roman" charset="0"/>
              </a:rPr>
              <a:t>T</a:t>
            </a:r>
            <a:r>
              <a:rPr lang="it-IT" sz="2000" b="0" baseline="-25000">
                <a:cs typeface="Times New Roman" charset="0"/>
              </a:rPr>
              <a:t>e</a:t>
            </a:r>
            <a:r>
              <a:rPr lang="it-IT" sz="2000" b="0" i="0">
                <a:cs typeface="Times New Roman" charset="0"/>
              </a:rPr>
              <a:t>(solvente)</a:t>
            </a:r>
          </a:p>
          <a:p>
            <a:pPr algn="just" defTabSz="762000">
              <a:lnSpc>
                <a:spcPct val="95000"/>
              </a:lnSpc>
              <a:spcBef>
                <a:spcPct val="10000"/>
              </a:spcBef>
              <a:spcAft>
                <a:spcPct val="10000"/>
              </a:spcAft>
              <a:tabLst>
                <a:tab pos="4287838" algn="ctr"/>
              </a:tabLst>
            </a:pPr>
            <a:r>
              <a:rPr lang="it-IT" sz="2000" b="0" i="0">
                <a:cs typeface="Times New Roman" charset="0"/>
              </a:rPr>
              <a:t>Si osserva sperimentalmente che l'innalzamento ebullioscopico è direttamente proporzionale alla </a:t>
            </a:r>
            <a:r>
              <a:rPr lang="it-IT" sz="2000" b="0">
                <a:cs typeface="Times New Roman" charset="0"/>
              </a:rPr>
              <a:t>molalità</a:t>
            </a:r>
            <a:r>
              <a:rPr lang="it-IT" sz="2000" b="0" i="0">
                <a:cs typeface="Times New Roman" charset="0"/>
              </a:rPr>
              <a:t> della soluzione.</a:t>
            </a:r>
          </a:p>
          <a:p>
            <a:pPr defTabSz="762000">
              <a:lnSpc>
                <a:spcPct val="95000"/>
              </a:lnSpc>
              <a:spcBef>
                <a:spcPct val="10000"/>
              </a:spcBef>
              <a:spcAft>
                <a:spcPct val="10000"/>
              </a:spcAft>
              <a:tabLst>
                <a:tab pos="4287838" algn="ctr"/>
              </a:tabLst>
            </a:pPr>
            <a:r>
              <a:rPr lang="it-IT" sz="2000" b="0" i="0">
                <a:cs typeface="Times New Roman" charset="0"/>
              </a:rPr>
              <a:t>Δ</a:t>
            </a:r>
            <a:r>
              <a:rPr lang="it-IT" sz="2000" b="0">
                <a:cs typeface="Times New Roman" charset="0"/>
              </a:rPr>
              <a:t>T</a:t>
            </a:r>
            <a:r>
              <a:rPr lang="it-IT" sz="2000" b="0" baseline="-25000">
                <a:cs typeface="Times New Roman" charset="0"/>
              </a:rPr>
              <a:t>e</a:t>
            </a:r>
            <a:r>
              <a:rPr lang="it-IT" sz="2000" b="0" i="0">
                <a:cs typeface="Times New Roman" charset="0"/>
              </a:rPr>
              <a:t> = </a:t>
            </a:r>
            <a:r>
              <a:rPr lang="it-IT" sz="2000" b="0">
                <a:cs typeface="Times New Roman" charset="0"/>
              </a:rPr>
              <a:t>k</a:t>
            </a:r>
            <a:r>
              <a:rPr lang="it-IT" sz="2000" b="0" baseline="-25000">
                <a:cs typeface="Times New Roman" charset="0"/>
              </a:rPr>
              <a:t>e </a:t>
            </a:r>
            <a:r>
              <a:rPr lang="it-IT" sz="2000" b="0" i="0">
                <a:cs typeface="Times New Roman" charset="0"/>
              </a:rPr>
              <a:t>· </a:t>
            </a:r>
            <a:r>
              <a:rPr lang="it-IT" sz="2000" b="0">
                <a:cs typeface="Times New Roman" charset="0"/>
              </a:rPr>
              <a:t>m</a:t>
            </a:r>
            <a:endParaRPr lang="it-IT" sz="2000" b="0" baseline="-25000">
              <a:cs typeface="Times New Roman" charset="0"/>
            </a:endParaRPr>
          </a:p>
          <a:p>
            <a:pPr algn="just" defTabSz="762000">
              <a:lnSpc>
                <a:spcPct val="95000"/>
              </a:lnSpc>
              <a:spcBef>
                <a:spcPct val="10000"/>
              </a:spcBef>
              <a:spcAft>
                <a:spcPct val="10000"/>
              </a:spcAft>
              <a:tabLst>
                <a:tab pos="4287838" algn="ctr"/>
              </a:tabLst>
            </a:pPr>
            <a:r>
              <a:rPr lang="it-IT" sz="2000" b="0" i="0">
                <a:cs typeface="Times New Roman" charset="0"/>
              </a:rPr>
              <a:t>La costante </a:t>
            </a:r>
            <a:r>
              <a:rPr lang="it-IT" sz="2000" b="0">
                <a:cs typeface="Times New Roman" charset="0"/>
              </a:rPr>
              <a:t>k</a:t>
            </a:r>
            <a:r>
              <a:rPr lang="it-IT" sz="2000" b="0" baseline="-25000">
                <a:cs typeface="Times New Roman" charset="0"/>
              </a:rPr>
              <a:t>e</a:t>
            </a:r>
            <a:r>
              <a:rPr lang="it-IT" sz="2000" b="0" i="0">
                <a:cs typeface="Times New Roman" charset="0"/>
              </a:rPr>
              <a:t> è detta costante ebullioscopica, è indipendente dalla natura del soluto, ma dipende dalla natura del solvente, ed è determinata sperimentalmente.</a:t>
            </a:r>
          </a:p>
        </p:txBody>
      </p:sp>
      <p:graphicFrame>
        <p:nvGraphicFramePr>
          <p:cNvPr id="403463" name="Object 7"/>
          <p:cNvGraphicFramePr>
            <a:graphicFrameLocks noChangeAspect="1"/>
          </p:cNvGraphicFramePr>
          <p:nvPr/>
        </p:nvGraphicFramePr>
        <p:xfrm>
          <a:off x="2057400" y="3962400"/>
          <a:ext cx="5187950" cy="2638425"/>
        </p:xfrm>
        <a:graphic>
          <a:graphicData uri="http://schemas.openxmlformats.org/presentationml/2006/ole">
            <p:oleObj spid="_x0000_s403463" name="CorelPhotoPaint.Image.7" r:id="rId3" imgW="4380952" imgH="2790476" progId="CorelPhotoPaint.Image.7">
              <p:embed/>
            </p:oleObj>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graphicFrame>
        <p:nvGraphicFramePr>
          <p:cNvPr id="404485" name="Object 5"/>
          <p:cNvGraphicFramePr>
            <a:graphicFrameLocks noChangeAspect="1"/>
          </p:cNvGraphicFramePr>
          <p:nvPr/>
        </p:nvGraphicFramePr>
        <p:xfrm>
          <a:off x="1905000" y="3200400"/>
          <a:ext cx="5464175" cy="2705100"/>
        </p:xfrm>
        <a:graphic>
          <a:graphicData uri="http://schemas.openxmlformats.org/presentationml/2006/ole">
            <p:oleObj spid="_x0000_s404485" name="CorelPhotoPaint.Image.7" r:id="rId3" imgW="4390476" imgH="2704762" progId="CorelPhotoPaint.Image.7">
              <p:embed/>
            </p:oleObj>
          </a:graphicData>
        </a:graphic>
      </p:graphicFrame>
      <p:sp>
        <p:nvSpPr>
          <p:cNvPr id="404482" name="Rectangle 2"/>
          <p:cNvSpPr>
            <a:spLocks noChangeArrowheads="1"/>
          </p:cNvSpPr>
          <p:nvPr/>
        </p:nvSpPr>
        <p:spPr bwMode="auto">
          <a:xfrm>
            <a:off x="2479675" y="0"/>
            <a:ext cx="4459288"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L'abbassamento crioscopico</a:t>
            </a:r>
          </a:p>
        </p:txBody>
      </p:sp>
      <p:sp>
        <p:nvSpPr>
          <p:cNvPr id="404483" name="Text Box 3"/>
          <p:cNvSpPr txBox="1">
            <a:spLocks noChangeArrowheads="1"/>
          </p:cNvSpPr>
          <p:nvPr/>
        </p:nvSpPr>
        <p:spPr bwMode="auto">
          <a:xfrm>
            <a:off x="152400" y="457200"/>
            <a:ext cx="8839200" cy="28733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La presenza di soluto influenza anche il punto di fusione del solvente.</a:t>
            </a:r>
          </a:p>
          <a:p>
            <a:pPr algn="just" defTabSz="762000">
              <a:lnSpc>
                <a:spcPct val="95000"/>
              </a:lnSpc>
              <a:spcBef>
                <a:spcPct val="10000"/>
              </a:spcBef>
              <a:spcAft>
                <a:spcPct val="10000"/>
              </a:spcAft>
              <a:tabLst>
                <a:tab pos="4287838" algn="ctr"/>
              </a:tabLst>
            </a:pPr>
            <a:r>
              <a:rPr lang="it-IT" sz="2000" b="0" i="0">
                <a:cs typeface="Times New Roman" charset="0"/>
              </a:rPr>
              <a:t>In questo caso la temperatura di fusione </a:t>
            </a:r>
            <a:r>
              <a:rPr lang="it-IT" sz="2000" b="0">
                <a:cs typeface="Times New Roman" charset="0"/>
              </a:rPr>
              <a:t>diminuisce</a:t>
            </a:r>
            <a:r>
              <a:rPr lang="it-IT" sz="2000" b="0" i="0">
                <a:cs typeface="Times New Roman" charset="0"/>
              </a:rPr>
              <a:t>. La differenza tra la temperatura di fusione del solvente puro e quella della soluzione è detta abbassamento crioscopico, Δ</a:t>
            </a:r>
            <a:r>
              <a:rPr lang="it-IT" sz="2000" b="0">
                <a:cs typeface="Times New Roman" charset="0"/>
              </a:rPr>
              <a:t>T</a:t>
            </a:r>
            <a:r>
              <a:rPr lang="it-IT" sz="2000" b="0" baseline="-25000">
                <a:cs typeface="Times New Roman" charset="0"/>
              </a:rPr>
              <a:t>f</a:t>
            </a:r>
            <a:r>
              <a:rPr lang="it-IT" sz="2000" b="0" i="0">
                <a:cs typeface="Times New Roman" charset="0"/>
              </a:rPr>
              <a:t>:	Δ</a:t>
            </a:r>
            <a:r>
              <a:rPr lang="it-IT" sz="2000" b="0">
                <a:cs typeface="Times New Roman" charset="0"/>
              </a:rPr>
              <a:t>T</a:t>
            </a:r>
            <a:r>
              <a:rPr lang="it-IT" sz="2000" b="0" baseline="-25000">
                <a:cs typeface="Times New Roman" charset="0"/>
              </a:rPr>
              <a:t>f</a:t>
            </a:r>
            <a:r>
              <a:rPr lang="it-IT" sz="2000" b="0" i="0">
                <a:cs typeface="Times New Roman" charset="0"/>
              </a:rPr>
              <a:t> = </a:t>
            </a:r>
            <a:r>
              <a:rPr lang="it-IT" sz="2000" b="0">
                <a:cs typeface="Times New Roman" charset="0"/>
              </a:rPr>
              <a:t>T</a:t>
            </a:r>
            <a:r>
              <a:rPr lang="it-IT" sz="2000" b="0" baseline="-25000">
                <a:cs typeface="Times New Roman" charset="0"/>
              </a:rPr>
              <a:t>f</a:t>
            </a:r>
            <a:r>
              <a:rPr lang="it-IT" sz="2000" b="0" i="0">
                <a:cs typeface="Times New Roman" charset="0"/>
              </a:rPr>
              <a:t>(solvente) –</a:t>
            </a:r>
            <a:r>
              <a:rPr lang="it-IT" sz="2000" b="0">
                <a:cs typeface="Times New Roman" charset="0"/>
              </a:rPr>
              <a:t>T</a:t>
            </a:r>
            <a:r>
              <a:rPr lang="it-IT" sz="2000" b="0" baseline="-25000">
                <a:cs typeface="Times New Roman" charset="0"/>
              </a:rPr>
              <a:t>f</a:t>
            </a:r>
            <a:r>
              <a:rPr lang="it-IT" sz="2000" b="0" i="0">
                <a:cs typeface="Times New Roman" charset="0"/>
              </a:rPr>
              <a:t>(soluzione)</a:t>
            </a:r>
          </a:p>
          <a:p>
            <a:pPr algn="just" defTabSz="762000">
              <a:lnSpc>
                <a:spcPct val="95000"/>
              </a:lnSpc>
              <a:spcBef>
                <a:spcPct val="10000"/>
              </a:spcBef>
              <a:spcAft>
                <a:spcPct val="10000"/>
              </a:spcAft>
              <a:tabLst>
                <a:tab pos="4287838" algn="ctr"/>
              </a:tabLst>
            </a:pPr>
            <a:r>
              <a:rPr lang="it-IT" sz="2000" b="0" i="0">
                <a:cs typeface="Times New Roman" charset="0"/>
              </a:rPr>
              <a:t>Anche l'abbassamento crioscopico è direttamente proporzionale alla </a:t>
            </a:r>
            <a:r>
              <a:rPr lang="it-IT" sz="2000" b="0">
                <a:cs typeface="Times New Roman" charset="0"/>
              </a:rPr>
              <a:t>molalità</a:t>
            </a:r>
            <a:r>
              <a:rPr lang="it-IT" sz="2000" b="0" i="0">
                <a:cs typeface="Times New Roman" charset="0"/>
              </a:rPr>
              <a:t> della soluzione:	</a:t>
            </a:r>
            <a:r>
              <a:rPr lang="it-IT" sz="2000" i="0">
                <a:cs typeface="Times New Roman" charset="0"/>
              </a:rPr>
              <a:t>Δ</a:t>
            </a:r>
            <a:r>
              <a:rPr lang="it-IT" sz="2000">
                <a:cs typeface="Times New Roman" charset="0"/>
              </a:rPr>
              <a:t>T</a:t>
            </a:r>
            <a:r>
              <a:rPr lang="it-IT" sz="2000" baseline="-25000">
                <a:cs typeface="Times New Roman" charset="0"/>
              </a:rPr>
              <a:t>f</a:t>
            </a:r>
            <a:r>
              <a:rPr lang="it-IT" sz="2000" i="0">
                <a:cs typeface="Times New Roman" charset="0"/>
              </a:rPr>
              <a:t> = </a:t>
            </a:r>
            <a:r>
              <a:rPr lang="it-IT" sz="2000">
                <a:cs typeface="Times New Roman" charset="0"/>
              </a:rPr>
              <a:t>k</a:t>
            </a:r>
            <a:r>
              <a:rPr lang="it-IT" sz="2000" baseline="-25000">
                <a:cs typeface="Times New Roman" charset="0"/>
              </a:rPr>
              <a:t>f </a:t>
            </a:r>
            <a:r>
              <a:rPr lang="it-IT" sz="2000" i="0">
                <a:cs typeface="Times New Roman" charset="0"/>
              </a:rPr>
              <a:t>· </a:t>
            </a:r>
            <a:r>
              <a:rPr lang="it-IT" sz="2000">
                <a:cs typeface="Times New Roman" charset="0"/>
              </a:rPr>
              <a:t>m</a:t>
            </a:r>
            <a:endParaRPr lang="it-IT" sz="2000" baseline="-25000">
              <a:cs typeface="Times New Roman" charset="0"/>
            </a:endParaRPr>
          </a:p>
          <a:p>
            <a:pPr algn="just" defTabSz="762000">
              <a:lnSpc>
                <a:spcPct val="95000"/>
              </a:lnSpc>
              <a:spcBef>
                <a:spcPct val="10000"/>
              </a:spcBef>
              <a:spcAft>
                <a:spcPct val="10000"/>
              </a:spcAft>
              <a:tabLst>
                <a:tab pos="4287838" algn="ctr"/>
              </a:tabLst>
            </a:pPr>
            <a:r>
              <a:rPr lang="it-IT" sz="2000" b="0" i="0">
                <a:cs typeface="Times New Roman" charset="0"/>
              </a:rPr>
              <a:t>La costante </a:t>
            </a:r>
            <a:r>
              <a:rPr lang="it-IT" sz="2000" b="0">
                <a:cs typeface="Times New Roman" charset="0"/>
              </a:rPr>
              <a:t>k</a:t>
            </a:r>
            <a:r>
              <a:rPr lang="it-IT" sz="2000" b="0" baseline="-25000">
                <a:cs typeface="Times New Roman" charset="0"/>
              </a:rPr>
              <a:t>f</a:t>
            </a:r>
            <a:r>
              <a:rPr lang="it-IT" sz="2000" b="0" i="0">
                <a:cs typeface="Times New Roman" charset="0"/>
              </a:rPr>
              <a:t> è detta costante crioscopica, e come la costante ebullioscopica è indipendente dalla natura del soluto, ma dipende dalla natura del solvente. Le costanti crioscopiche sono normalmente molto maggiori di quelle ebullioscopiche.</a:t>
            </a:r>
          </a:p>
        </p:txBody>
      </p:sp>
      <p:sp>
        <p:nvSpPr>
          <p:cNvPr id="404486" name="Text Box 6"/>
          <p:cNvSpPr txBox="1">
            <a:spLocks noChangeArrowheads="1"/>
          </p:cNvSpPr>
          <p:nvPr/>
        </p:nvSpPr>
        <p:spPr bwMode="auto">
          <a:xfrm>
            <a:off x="152400" y="5830888"/>
            <a:ext cx="8839200" cy="958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Nelle applicazioni pratiche, normalmente Δ</a:t>
            </a:r>
            <a:r>
              <a:rPr lang="it-IT" sz="2000" b="0">
                <a:cs typeface="Times New Roman" charset="0"/>
              </a:rPr>
              <a:t>T</a:t>
            </a:r>
            <a:r>
              <a:rPr lang="it-IT" sz="2000" b="0" baseline="-25000">
                <a:cs typeface="Times New Roman" charset="0"/>
              </a:rPr>
              <a:t>e</a:t>
            </a:r>
            <a:r>
              <a:rPr lang="it-IT" sz="2000" b="0" i="0">
                <a:cs typeface="Times New Roman" charset="0"/>
              </a:rPr>
              <a:t> e Δ</a:t>
            </a:r>
            <a:r>
              <a:rPr lang="it-IT" sz="2000" b="0">
                <a:cs typeface="Times New Roman" charset="0"/>
              </a:rPr>
              <a:t>T</a:t>
            </a:r>
            <a:r>
              <a:rPr lang="it-IT" sz="2000" b="0" baseline="-25000">
                <a:cs typeface="Times New Roman" charset="0"/>
              </a:rPr>
              <a:t>f</a:t>
            </a:r>
            <a:r>
              <a:rPr lang="it-IT" sz="2000" b="0" i="0">
                <a:cs typeface="Times New Roman" charset="0"/>
              </a:rPr>
              <a:t> sono misurate sperimentalmente, ed utilizzate per calcolare la molalità (per poi calcolare numero di moli, massa molare, ecc.)</a:t>
            </a:r>
            <a:endParaRPr lang="it-IT" sz="2000" b="0">
              <a:cs typeface="Times New Roman"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44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4486"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07555" name="Rectangle 3"/>
          <p:cNvSpPr>
            <a:spLocks noChangeArrowheads="1"/>
          </p:cNvSpPr>
          <p:nvPr/>
        </p:nvSpPr>
        <p:spPr bwMode="auto">
          <a:xfrm>
            <a:off x="2120900" y="0"/>
            <a:ext cx="5205413"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Proprietà colligative ed elettroliti</a:t>
            </a:r>
          </a:p>
        </p:txBody>
      </p:sp>
      <p:sp>
        <p:nvSpPr>
          <p:cNvPr id="407556" name="Text Box 4"/>
          <p:cNvSpPr txBox="1">
            <a:spLocks noChangeArrowheads="1"/>
          </p:cNvSpPr>
          <p:nvPr/>
        </p:nvSpPr>
        <p:spPr bwMode="auto">
          <a:xfrm>
            <a:off x="152400" y="457200"/>
            <a:ext cx="8839200" cy="2470150"/>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tabLst>
                <a:tab pos="4287838" algn="ctr"/>
              </a:tabLst>
            </a:pPr>
            <a:r>
              <a:rPr lang="it-IT" sz="2000" b="0" i="0">
                <a:cs typeface="Times New Roman" charset="0"/>
              </a:rPr>
              <a:t>Le proprietà colligative sono proporzionali al numero di particelle (cioè alla concentrazione) di soluto. Consideriamo una soluzione 1 M di NaCl. Poiché NaCl è un elettrolita forte, durante la dissoluzione si ha</a:t>
            </a:r>
          </a:p>
          <a:p>
            <a:pPr algn="just" defTabSz="762000">
              <a:lnSpc>
                <a:spcPct val="90000"/>
              </a:lnSpc>
              <a:spcBef>
                <a:spcPct val="10000"/>
              </a:spcBef>
              <a:spcAft>
                <a:spcPct val="10000"/>
              </a:spcAft>
              <a:tabLst>
                <a:tab pos="4287838" algn="ctr"/>
              </a:tabLst>
            </a:pPr>
            <a:r>
              <a:rPr lang="it-IT" sz="2000" b="0" i="0">
                <a:cs typeface="Times New Roman" charset="0"/>
              </a:rPr>
              <a:t>	NaCl (s) → Na</a:t>
            </a:r>
            <a:r>
              <a:rPr lang="it-IT" sz="2000" b="0" i="0" baseline="30000">
                <a:cs typeface="Times New Roman" charset="0"/>
              </a:rPr>
              <a:t>+</a:t>
            </a:r>
            <a:r>
              <a:rPr lang="it-IT" sz="2000" b="0" i="0">
                <a:cs typeface="Times New Roman" charset="0"/>
              </a:rPr>
              <a:t> (aq) + Cl</a:t>
            </a:r>
            <a:r>
              <a:rPr lang="it-IT" sz="2000" b="0" i="0" baseline="30000">
                <a:cs typeface="Times New Roman" charset="0"/>
              </a:rPr>
              <a:t>–</a:t>
            </a:r>
            <a:r>
              <a:rPr lang="it-IT" sz="2000" b="0" i="0">
                <a:cs typeface="Times New Roman" charset="0"/>
              </a:rPr>
              <a:t> (aq)</a:t>
            </a:r>
          </a:p>
          <a:p>
            <a:pPr algn="just" defTabSz="762000">
              <a:lnSpc>
                <a:spcPct val="90000"/>
              </a:lnSpc>
              <a:spcBef>
                <a:spcPct val="10000"/>
              </a:spcBef>
              <a:spcAft>
                <a:spcPct val="10000"/>
              </a:spcAft>
              <a:tabLst>
                <a:tab pos="4287838" algn="ctr"/>
              </a:tabLst>
            </a:pPr>
            <a:r>
              <a:rPr lang="it-IT" sz="2000" b="0" i="0">
                <a:cs typeface="Times New Roman" charset="0"/>
              </a:rPr>
              <a:t>Si ha quindi concentrazione 1 M di ioni Na</a:t>
            </a:r>
            <a:r>
              <a:rPr lang="it-IT" sz="2000" b="0" i="0" baseline="30000">
                <a:cs typeface="Times New Roman" charset="0"/>
              </a:rPr>
              <a:t>+</a:t>
            </a:r>
            <a:r>
              <a:rPr lang="it-IT" sz="2000" b="0" i="0">
                <a:cs typeface="Times New Roman" charset="0"/>
              </a:rPr>
              <a:t>, e concentrazione 1 M di ioni Cl</a:t>
            </a:r>
            <a:r>
              <a:rPr lang="it-IT" sz="2000" b="0" i="0" baseline="30000">
                <a:cs typeface="Times New Roman" charset="0"/>
              </a:rPr>
              <a:t>–</a:t>
            </a:r>
            <a:r>
              <a:rPr lang="it-IT" sz="2000" b="0" i="0">
                <a:cs typeface="Times New Roman" charset="0"/>
              </a:rPr>
              <a:t>, per una concentrazione molare totale di particelle di </a:t>
            </a:r>
            <a:r>
              <a:rPr lang="it-IT" sz="2000" b="0">
                <a:cs typeface="Times New Roman" charset="0"/>
              </a:rPr>
              <a:t>2 M</a:t>
            </a:r>
            <a:r>
              <a:rPr lang="it-IT" sz="2000" b="0" i="0">
                <a:cs typeface="Times New Roman" charset="0"/>
              </a:rPr>
              <a:t>!</a:t>
            </a:r>
          </a:p>
          <a:p>
            <a:pPr algn="just" defTabSz="762000">
              <a:lnSpc>
                <a:spcPct val="90000"/>
              </a:lnSpc>
              <a:spcBef>
                <a:spcPct val="10000"/>
              </a:spcBef>
              <a:spcAft>
                <a:spcPct val="10000"/>
              </a:spcAft>
              <a:tabLst>
                <a:tab pos="4287838" algn="ctr"/>
              </a:tabLst>
            </a:pPr>
            <a:r>
              <a:rPr lang="it-IT" sz="2000" b="0" i="0">
                <a:cs typeface="Times New Roman" charset="0"/>
              </a:rPr>
              <a:t>Per gli elettroliti, quindi, il numero totale delle particelle non coincide con il numero di unità formula.</a:t>
            </a:r>
          </a:p>
        </p:txBody>
      </p:sp>
      <p:sp>
        <p:nvSpPr>
          <p:cNvPr id="407557" name="Text Box 5"/>
          <p:cNvSpPr txBox="1">
            <a:spLocks noChangeArrowheads="1"/>
          </p:cNvSpPr>
          <p:nvPr/>
        </p:nvSpPr>
        <p:spPr bwMode="auto">
          <a:xfrm>
            <a:off x="152400" y="2935288"/>
            <a:ext cx="8839200" cy="2409825"/>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pPr>
            <a:r>
              <a:rPr lang="it-IT" sz="2000" b="0" i="0">
                <a:cs typeface="Times New Roman" charset="0"/>
              </a:rPr>
              <a:t>Per tenere conto di questo, si introduce il </a:t>
            </a:r>
            <a:r>
              <a:rPr lang="it-IT" sz="2000" b="0">
                <a:cs typeface="Times New Roman" charset="0"/>
              </a:rPr>
              <a:t>coefficiente di van't Hoff</a:t>
            </a:r>
            <a:r>
              <a:rPr lang="it-IT" sz="2000" b="0" i="0">
                <a:cs typeface="Times New Roman" charset="0"/>
              </a:rPr>
              <a:t>, simbolo </a:t>
            </a:r>
            <a:r>
              <a:rPr lang="it-IT" sz="2000" b="0">
                <a:cs typeface="Times New Roman" charset="0"/>
              </a:rPr>
              <a:t>i</a:t>
            </a:r>
            <a:r>
              <a:rPr lang="it-IT" sz="2000" b="0" i="0">
                <a:cs typeface="Times New Roman" charset="0"/>
              </a:rPr>
              <a:t>, e le espressione dell'innalzamento ebullioscopico ed abbassamento crioscopico per gli elettroliti diventano:</a:t>
            </a:r>
          </a:p>
          <a:p>
            <a:pPr algn="just" defTabSz="762000">
              <a:lnSpc>
                <a:spcPct val="90000"/>
              </a:lnSpc>
              <a:spcBef>
                <a:spcPct val="10000"/>
              </a:spcBef>
              <a:spcAft>
                <a:spcPct val="10000"/>
              </a:spcAft>
            </a:pPr>
            <a:r>
              <a:rPr lang="it-IT" sz="2000" b="0" i="0">
                <a:cs typeface="Times New Roman" charset="0"/>
              </a:rPr>
              <a:t>		Δ</a:t>
            </a:r>
            <a:r>
              <a:rPr lang="it-IT" sz="2000" b="0">
                <a:cs typeface="Times New Roman" charset="0"/>
              </a:rPr>
              <a:t>T</a:t>
            </a:r>
            <a:r>
              <a:rPr lang="it-IT" sz="2000" b="0" baseline="-25000">
                <a:cs typeface="Times New Roman" charset="0"/>
              </a:rPr>
              <a:t>e</a:t>
            </a:r>
            <a:r>
              <a:rPr lang="it-IT" sz="2000" b="0" i="0">
                <a:cs typeface="Times New Roman" charset="0"/>
              </a:rPr>
              <a:t> = </a:t>
            </a:r>
            <a:r>
              <a:rPr lang="it-IT" sz="2000" b="0">
                <a:cs typeface="Times New Roman" charset="0"/>
              </a:rPr>
              <a:t>i · k</a:t>
            </a:r>
            <a:r>
              <a:rPr lang="it-IT" sz="2000" b="0" baseline="-25000">
                <a:cs typeface="Times New Roman" charset="0"/>
              </a:rPr>
              <a:t>e </a:t>
            </a:r>
            <a:r>
              <a:rPr lang="it-IT" sz="2000" b="0" i="0">
                <a:cs typeface="Times New Roman" charset="0"/>
              </a:rPr>
              <a:t>· </a:t>
            </a:r>
            <a:r>
              <a:rPr lang="it-IT" sz="2000" b="0">
                <a:cs typeface="Times New Roman" charset="0"/>
              </a:rPr>
              <a:t>m		</a:t>
            </a:r>
            <a:r>
              <a:rPr lang="it-IT" sz="2000" b="0" i="0">
                <a:cs typeface="Times New Roman" charset="0"/>
              </a:rPr>
              <a:t>e</a:t>
            </a:r>
            <a:r>
              <a:rPr lang="it-IT" sz="2000" b="0">
                <a:cs typeface="Times New Roman" charset="0"/>
              </a:rPr>
              <a:t>	 	</a:t>
            </a:r>
            <a:r>
              <a:rPr lang="it-IT" sz="2000" b="0" i="0">
                <a:cs typeface="Times New Roman" charset="0"/>
              </a:rPr>
              <a:t>Δ</a:t>
            </a:r>
            <a:r>
              <a:rPr lang="it-IT" sz="2000" b="0">
                <a:cs typeface="Times New Roman" charset="0"/>
              </a:rPr>
              <a:t>T</a:t>
            </a:r>
            <a:r>
              <a:rPr lang="it-IT" sz="2000" b="0" baseline="-25000">
                <a:cs typeface="Times New Roman" charset="0"/>
              </a:rPr>
              <a:t>f</a:t>
            </a:r>
            <a:r>
              <a:rPr lang="it-IT" sz="2000" b="0" i="0">
                <a:cs typeface="Times New Roman" charset="0"/>
              </a:rPr>
              <a:t> = </a:t>
            </a:r>
            <a:r>
              <a:rPr lang="it-IT" sz="2000" b="0">
                <a:cs typeface="Times New Roman" charset="0"/>
              </a:rPr>
              <a:t>i · k</a:t>
            </a:r>
            <a:r>
              <a:rPr lang="it-IT" sz="2000" b="0" baseline="-25000">
                <a:cs typeface="Times New Roman" charset="0"/>
              </a:rPr>
              <a:t>f </a:t>
            </a:r>
            <a:r>
              <a:rPr lang="it-IT" sz="2000" b="0" i="0">
                <a:cs typeface="Times New Roman" charset="0"/>
              </a:rPr>
              <a:t>· </a:t>
            </a:r>
            <a:r>
              <a:rPr lang="it-IT" sz="2000" b="0">
                <a:cs typeface="Times New Roman" charset="0"/>
              </a:rPr>
              <a:t>m</a:t>
            </a:r>
            <a:endParaRPr lang="it-IT" sz="2000" b="0" i="0">
              <a:cs typeface="Times New Roman" charset="0"/>
            </a:endParaRPr>
          </a:p>
          <a:p>
            <a:pPr algn="just" defTabSz="762000">
              <a:lnSpc>
                <a:spcPct val="90000"/>
              </a:lnSpc>
              <a:spcBef>
                <a:spcPct val="10000"/>
              </a:spcBef>
              <a:spcAft>
                <a:spcPct val="10000"/>
              </a:spcAft>
            </a:pPr>
            <a:r>
              <a:rPr lang="it-IT" sz="2000" b="0" i="0">
                <a:cs typeface="Times New Roman" charset="0"/>
              </a:rPr>
              <a:t>Per elettroliti forti, il coefficiente di van't Hoff rappresenta il numero ioni generati dall'unità formula, quindi 2 per NaCl, 3 per Na</a:t>
            </a:r>
            <a:r>
              <a:rPr lang="it-IT" sz="2000" b="0" i="0" baseline="-25000">
                <a:cs typeface="Times New Roman" charset="0"/>
              </a:rPr>
              <a:t>2</a:t>
            </a:r>
            <a:r>
              <a:rPr lang="it-IT" sz="2000" b="0" i="0">
                <a:cs typeface="Times New Roman" charset="0"/>
              </a:rPr>
              <a:t>SO</a:t>
            </a:r>
            <a:r>
              <a:rPr lang="it-IT" sz="2000" b="0" i="0" baseline="-25000">
                <a:cs typeface="Times New Roman" charset="0"/>
              </a:rPr>
              <a:t>4</a:t>
            </a:r>
            <a:r>
              <a:rPr lang="it-IT" sz="2000" b="0" i="0">
                <a:cs typeface="Times New Roman" charset="0"/>
              </a:rPr>
              <a:t>, e 5 per Fe</a:t>
            </a:r>
            <a:r>
              <a:rPr lang="it-IT" sz="2000" b="0" i="0" baseline="-25000">
                <a:cs typeface="Times New Roman" charset="0"/>
              </a:rPr>
              <a:t>2</a:t>
            </a:r>
            <a:r>
              <a:rPr lang="it-IT" sz="2000" b="0" i="0">
                <a:cs typeface="Times New Roman" charset="0"/>
              </a:rPr>
              <a:t>(SO</a:t>
            </a:r>
            <a:r>
              <a:rPr lang="it-IT" sz="2000" b="0" i="0" baseline="-25000">
                <a:cs typeface="Times New Roman" charset="0"/>
              </a:rPr>
              <a:t>4</a:t>
            </a:r>
            <a:r>
              <a:rPr lang="it-IT" sz="2000" b="0" i="0">
                <a:cs typeface="Times New Roman" charset="0"/>
              </a:rPr>
              <a:t>)</a:t>
            </a:r>
            <a:r>
              <a:rPr lang="it-IT" sz="2000" b="0" i="0" baseline="-25000">
                <a:cs typeface="Times New Roman" charset="0"/>
              </a:rPr>
              <a:t>3</a:t>
            </a:r>
            <a:r>
              <a:rPr lang="it-IT" sz="2000" b="0" i="0">
                <a:cs typeface="Times New Roman" charset="0"/>
              </a:rPr>
              <a:t>. Questo però vale solo per soluzioni estremamente diluite, in cui gli ioni possono essere considerati non interagenti tra loro.</a:t>
            </a:r>
          </a:p>
        </p:txBody>
      </p:sp>
      <p:sp>
        <p:nvSpPr>
          <p:cNvPr id="407558" name="Text Box 6"/>
          <p:cNvSpPr txBox="1">
            <a:spLocks noChangeArrowheads="1"/>
          </p:cNvSpPr>
          <p:nvPr/>
        </p:nvSpPr>
        <p:spPr bwMode="auto">
          <a:xfrm>
            <a:off x="152400" y="5335588"/>
            <a:ext cx="8839200" cy="1250950"/>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10000"/>
              </a:spcBef>
              <a:spcAft>
                <a:spcPct val="10000"/>
              </a:spcAft>
            </a:pPr>
            <a:r>
              <a:rPr lang="it-IT" sz="2000" b="0" i="0">
                <a:cs typeface="Times New Roman" charset="0"/>
              </a:rPr>
              <a:t>Per elettroliti deboli, il coefficiente di van't Hoff dipende dal grado di dissociazione (cioè dalla percentuale di molecole dissociate). Per esempio, per un acido debole dissociato per il 20% (grado di dissociazione 0.2) coefficiente di van't Hoff sarebbe:</a:t>
            </a:r>
          </a:p>
          <a:p>
            <a:pPr defTabSz="762000">
              <a:lnSpc>
                <a:spcPct val="90000"/>
              </a:lnSpc>
              <a:spcBef>
                <a:spcPct val="10000"/>
              </a:spcBef>
              <a:spcAft>
                <a:spcPct val="10000"/>
              </a:spcAft>
            </a:pPr>
            <a:r>
              <a:rPr lang="it-IT" sz="2000" b="0">
                <a:cs typeface="Times New Roman" charset="0"/>
              </a:rPr>
              <a:t>i</a:t>
            </a:r>
            <a:r>
              <a:rPr lang="it-IT" sz="2000" b="0" i="0">
                <a:cs typeface="Times New Roman" charset="0"/>
              </a:rPr>
              <a:t> = (0.2 · 2) + (0.8 · 1) = 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75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75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7557" grpId="0" autoUpdateAnimBg="0"/>
      <p:bldP spid="40755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05507" name="Rectangle 3"/>
          <p:cNvSpPr>
            <a:spLocks noChangeArrowheads="1"/>
          </p:cNvSpPr>
          <p:nvPr/>
        </p:nvSpPr>
        <p:spPr bwMode="auto">
          <a:xfrm>
            <a:off x="4056063" y="0"/>
            <a:ext cx="130968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Osmosi</a:t>
            </a:r>
          </a:p>
        </p:txBody>
      </p:sp>
      <p:sp>
        <p:nvSpPr>
          <p:cNvPr id="405508" name="Text Box 4"/>
          <p:cNvSpPr txBox="1">
            <a:spLocks noChangeArrowheads="1"/>
          </p:cNvSpPr>
          <p:nvPr/>
        </p:nvSpPr>
        <p:spPr bwMode="auto">
          <a:xfrm>
            <a:off x="152400" y="457200"/>
            <a:ext cx="8839200" cy="18859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Esistono particolari membrane (dette </a:t>
            </a:r>
            <a:r>
              <a:rPr lang="it-IT" sz="2000" b="0">
                <a:cs typeface="Times New Roman" charset="0"/>
              </a:rPr>
              <a:t>membrane semipermeabili</a:t>
            </a:r>
            <a:r>
              <a:rPr lang="it-IT" sz="2000" b="0" i="0">
                <a:cs typeface="Times New Roman" charset="0"/>
              </a:rPr>
              <a:t>) che sono permeabili al solvente di una soluzione, ma non al soluto (le cui molecole hanno dimensione maggiore).</a:t>
            </a:r>
          </a:p>
          <a:p>
            <a:pPr algn="just" defTabSz="762000">
              <a:lnSpc>
                <a:spcPct val="95000"/>
              </a:lnSpc>
              <a:spcBef>
                <a:spcPct val="10000"/>
              </a:spcBef>
              <a:spcAft>
                <a:spcPct val="10000"/>
              </a:spcAft>
              <a:tabLst>
                <a:tab pos="4287838" algn="ctr"/>
              </a:tabLst>
            </a:pPr>
            <a:r>
              <a:rPr lang="it-IT" sz="2000" b="0" i="0">
                <a:cs typeface="Times New Roman" charset="0"/>
              </a:rPr>
              <a:t>Quando una membrana semipermeabile separa due soluzioni a concentrazione diversa, si ha passaggio di solvente dalla soluzione più diluita a quella più concentrata. Questo passaggio di solvente è detto </a:t>
            </a:r>
            <a:r>
              <a:rPr lang="it-IT" sz="2000" b="0">
                <a:cs typeface="Times New Roman" charset="0"/>
              </a:rPr>
              <a:t> osmosi.</a:t>
            </a:r>
            <a:endParaRPr lang="it-IT" sz="2000" b="0" i="0">
              <a:cs typeface="Times New Roman" charset="0"/>
            </a:endParaRPr>
          </a:p>
        </p:txBody>
      </p:sp>
      <p:sp>
        <p:nvSpPr>
          <p:cNvPr id="405509" name="Text Box 5"/>
          <p:cNvSpPr txBox="1">
            <a:spLocks noChangeArrowheads="1"/>
          </p:cNvSpPr>
          <p:nvPr/>
        </p:nvSpPr>
        <p:spPr bwMode="auto">
          <a:xfrm>
            <a:off x="152400" y="5233988"/>
            <a:ext cx="8839200" cy="13081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L'osmosi può essere arrestata se sulla soluzione più concentrata si applica una pressione, detta </a:t>
            </a:r>
            <a:r>
              <a:rPr lang="it-IT" sz="2000" b="0">
                <a:cs typeface="Times New Roman" charset="0"/>
              </a:rPr>
              <a:t>pressione osmotica</a:t>
            </a:r>
            <a:r>
              <a:rPr lang="it-IT" sz="2000" b="0" i="0">
                <a:cs typeface="Times New Roman" charset="0"/>
              </a:rPr>
              <a:t>.</a:t>
            </a:r>
          </a:p>
          <a:p>
            <a:pPr algn="just" defTabSz="762000">
              <a:lnSpc>
                <a:spcPct val="95000"/>
              </a:lnSpc>
              <a:spcBef>
                <a:spcPct val="10000"/>
              </a:spcBef>
              <a:spcAft>
                <a:spcPct val="10000"/>
              </a:spcAft>
              <a:tabLst>
                <a:tab pos="4287838" algn="ctr"/>
              </a:tabLst>
            </a:pPr>
            <a:r>
              <a:rPr lang="it-IT" sz="2000" b="0" i="0">
                <a:cs typeface="Times New Roman" charset="0"/>
              </a:rPr>
              <a:t>Le pressione osmotica può raggiungere valori molto elevati, ed è molto importante io biologia.</a:t>
            </a:r>
            <a:endParaRPr lang="it-IT" sz="2000" b="0">
              <a:cs typeface="Times New Roman" charset="0"/>
            </a:endParaRPr>
          </a:p>
        </p:txBody>
      </p:sp>
      <p:pic>
        <p:nvPicPr>
          <p:cNvPr id="405510" name="Picture 6" descr="figure 08-37"/>
          <p:cNvPicPr>
            <a:picLocks noChangeAspect="1" noChangeArrowheads="1"/>
          </p:cNvPicPr>
          <p:nvPr/>
        </p:nvPicPr>
        <p:blipFill>
          <a:blip r:embed="rId2" cstate="print"/>
          <a:srcRect/>
          <a:stretch>
            <a:fillRect/>
          </a:stretch>
        </p:blipFill>
        <p:spPr bwMode="auto">
          <a:xfrm>
            <a:off x="2514600" y="2362200"/>
            <a:ext cx="4356100" cy="286385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7 – Le </a:t>
            </a:r>
            <a:r>
              <a:rPr lang="it-IT" dirty="0" err="1" smtClean="0"/>
              <a:t>soluzioni.pdf</a:t>
            </a:r>
            <a:r>
              <a:rPr lang="it-IT" dirty="0" smtClean="0"/>
              <a:t> – V 2.0 – Chimica Generale – Prof. A. Mangoni– A.A. 2012/2013</a:t>
            </a:r>
            <a:endParaRPr lang="it-IT" dirty="0"/>
          </a:p>
        </p:txBody>
      </p:sp>
      <p:sp>
        <p:nvSpPr>
          <p:cNvPr id="406530" name="Rectangle 2"/>
          <p:cNvSpPr>
            <a:spLocks noChangeArrowheads="1"/>
          </p:cNvSpPr>
          <p:nvPr/>
        </p:nvSpPr>
        <p:spPr bwMode="auto">
          <a:xfrm>
            <a:off x="2949575" y="0"/>
            <a:ext cx="35401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pressione osmotica</a:t>
            </a:r>
          </a:p>
        </p:txBody>
      </p:sp>
      <p:sp>
        <p:nvSpPr>
          <p:cNvPr id="406531" name="Text Box 3"/>
          <p:cNvSpPr txBox="1">
            <a:spLocks noChangeArrowheads="1"/>
          </p:cNvSpPr>
          <p:nvPr/>
        </p:nvSpPr>
        <p:spPr bwMode="auto">
          <a:xfrm>
            <a:off x="152400" y="457200"/>
            <a:ext cx="8839200" cy="41497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La pressione osmotica è una proprietà colligativa, e non dipende dalla natura del soluto ma solo dalla sua concentrazione. La pressione osmotica, inoltre, non dipende nemmeno dalla natura del solvente. Per trattarla in maniera quantitativa, consideriamo da una parte della membrana una soluzione, e dall'altra il solvente puro.</a:t>
            </a:r>
          </a:p>
          <a:p>
            <a:pPr algn="just" defTabSz="762000">
              <a:lnSpc>
                <a:spcPct val="95000"/>
              </a:lnSpc>
              <a:spcBef>
                <a:spcPct val="10000"/>
              </a:spcBef>
              <a:spcAft>
                <a:spcPct val="10000"/>
              </a:spcAft>
              <a:tabLst>
                <a:tab pos="4287838" algn="ctr"/>
              </a:tabLst>
            </a:pPr>
            <a:r>
              <a:rPr lang="it-IT" sz="2000" i="0">
                <a:cs typeface="Times New Roman" charset="0"/>
              </a:rPr>
              <a:t>La pressione osmotica (simbolo Π) è direttamente proporzionale alla concentrazione della soluzione.</a:t>
            </a:r>
            <a:r>
              <a:rPr lang="it-IT" sz="2000" b="0" i="0">
                <a:cs typeface="Times New Roman" charset="0"/>
              </a:rPr>
              <a:t> La sua dipendenza dalla concentrazione è data dall'equazione di van't Hoff:</a:t>
            </a:r>
          </a:p>
          <a:p>
            <a:pPr defTabSz="762000">
              <a:lnSpc>
                <a:spcPct val="95000"/>
              </a:lnSpc>
              <a:spcBef>
                <a:spcPct val="10000"/>
              </a:spcBef>
              <a:spcAft>
                <a:spcPct val="10000"/>
              </a:spcAft>
              <a:tabLst>
                <a:tab pos="4287838" algn="ctr"/>
              </a:tabLst>
            </a:pPr>
            <a:r>
              <a:rPr lang="it-IT" sz="2000" b="0" i="0">
                <a:cs typeface="Times New Roman" charset="0"/>
              </a:rPr>
              <a:t>Π = </a:t>
            </a:r>
            <a:r>
              <a:rPr lang="it-IT" sz="2000" b="0">
                <a:cs typeface="Times New Roman" charset="0"/>
              </a:rPr>
              <a:t>RT</a:t>
            </a:r>
            <a:r>
              <a:rPr lang="it-IT" sz="2000" b="0" i="0">
                <a:latin typeface="Monotype Corsiva" pitchFamily="66" charset="0"/>
                <a:cs typeface="Times New Roman" charset="0"/>
              </a:rPr>
              <a:t>M</a:t>
            </a:r>
          </a:p>
          <a:p>
            <a:pPr algn="l" defTabSz="762000">
              <a:lnSpc>
                <a:spcPct val="95000"/>
              </a:lnSpc>
              <a:spcBef>
                <a:spcPct val="10000"/>
              </a:spcBef>
              <a:spcAft>
                <a:spcPct val="10000"/>
              </a:spcAft>
              <a:tabLst>
                <a:tab pos="4287838" algn="ctr"/>
              </a:tabLst>
            </a:pPr>
            <a:r>
              <a:rPr lang="it-IT" sz="2000" b="0" i="0">
                <a:cs typeface="Times New Roman" charset="0"/>
              </a:rPr>
              <a:t>dove </a:t>
            </a:r>
            <a:r>
              <a:rPr lang="it-IT" sz="2000" b="0" i="0">
                <a:latin typeface="Monotype Corsiva" pitchFamily="66" charset="0"/>
                <a:cs typeface="Times New Roman" charset="0"/>
              </a:rPr>
              <a:t>M</a:t>
            </a:r>
            <a:r>
              <a:rPr lang="it-IT" sz="2000" b="0" i="0">
                <a:cs typeface="Times New Roman" charset="0"/>
              </a:rPr>
              <a:t> è la concentrazione </a:t>
            </a:r>
            <a:r>
              <a:rPr lang="it-IT" sz="2000" b="0">
                <a:cs typeface="Times New Roman" charset="0"/>
              </a:rPr>
              <a:t>molare</a:t>
            </a:r>
            <a:r>
              <a:rPr lang="it-IT" sz="2000" b="0" i="0">
                <a:cs typeface="Times New Roman" charset="0"/>
              </a:rPr>
              <a:t> (non molale come per Δ</a:t>
            </a:r>
            <a:r>
              <a:rPr lang="it-IT" sz="2000" b="0">
                <a:cs typeface="Times New Roman" charset="0"/>
              </a:rPr>
              <a:t>T</a:t>
            </a:r>
            <a:r>
              <a:rPr lang="it-IT" sz="2000" b="0" baseline="-25000">
                <a:cs typeface="Times New Roman" charset="0"/>
              </a:rPr>
              <a:t>e</a:t>
            </a:r>
            <a:r>
              <a:rPr lang="it-IT" sz="2000" b="0" i="0">
                <a:cs typeface="Times New Roman" charset="0"/>
              </a:rPr>
              <a:t> e Δ</a:t>
            </a:r>
            <a:r>
              <a:rPr lang="it-IT" sz="2000" b="0">
                <a:cs typeface="Times New Roman" charset="0"/>
              </a:rPr>
              <a:t>T</a:t>
            </a:r>
            <a:r>
              <a:rPr lang="it-IT" sz="2000" b="0" baseline="-25000">
                <a:cs typeface="Times New Roman" charset="0"/>
              </a:rPr>
              <a:t>f</a:t>
            </a:r>
            <a:r>
              <a:rPr lang="it-IT" sz="2000" b="0" i="0">
                <a:cs typeface="Times New Roman" charset="0"/>
              </a:rPr>
              <a:t>) della soluzione.</a:t>
            </a:r>
          </a:p>
          <a:p>
            <a:pPr algn="l" defTabSz="762000">
              <a:lnSpc>
                <a:spcPct val="95000"/>
              </a:lnSpc>
              <a:spcBef>
                <a:spcPct val="10000"/>
              </a:spcBef>
              <a:spcAft>
                <a:spcPct val="10000"/>
              </a:spcAft>
              <a:tabLst>
                <a:tab pos="4287838" algn="ctr"/>
              </a:tabLst>
            </a:pPr>
            <a:r>
              <a:rPr lang="it-IT" sz="2000" b="0" i="0">
                <a:cs typeface="Times New Roman" charset="0"/>
              </a:rPr>
              <a:t>Se stiamo considerando la soluzione di un elettrolita, si deve inserire anche l'indice di van't Hoff </a:t>
            </a:r>
            <a:r>
              <a:rPr lang="it-IT" sz="2000" b="0">
                <a:cs typeface="Times New Roman" charset="0"/>
              </a:rPr>
              <a:t>i</a:t>
            </a:r>
            <a:r>
              <a:rPr lang="it-IT" sz="2000" b="0" i="0">
                <a:cs typeface="Times New Roman" charset="0"/>
              </a:rPr>
              <a:t>:	</a:t>
            </a:r>
          </a:p>
          <a:p>
            <a:pPr algn="l" defTabSz="762000">
              <a:lnSpc>
                <a:spcPct val="95000"/>
              </a:lnSpc>
              <a:spcBef>
                <a:spcPct val="10000"/>
              </a:spcBef>
              <a:spcAft>
                <a:spcPct val="10000"/>
              </a:spcAft>
              <a:tabLst>
                <a:tab pos="4287838" algn="ctr"/>
              </a:tabLst>
            </a:pPr>
            <a:r>
              <a:rPr lang="it-IT" sz="2000" b="0" i="0">
                <a:cs typeface="Times New Roman" charset="0"/>
              </a:rPr>
              <a:t>	Π = </a:t>
            </a:r>
            <a:r>
              <a:rPr lang="it-IT" sz="2000" b="0">
                <a:cs typeface="Times New Roman" charset="0"/>
              </a:rPr>
              <a:t>iRT</a:t>
            </a:r>
            <a:r>
              <a:rPr lang="it-IT" sz="2000" b="0" i="0">
                <a:latin typeface="Monotype Corsiva" pitchFamily="66" charset="0"/>
                <a:cs typeface="Times New Roman" charset="0"/>
              </a:rPr>
              <a:t>M</a:t>
            </a:r>
          </a:p>
        </p:txBody>
      </p:sp>
      <p:sp>
        <p:nvSpPr>
          <p:cNvPr id="406532" name="Text Box 4"/>
          <p:cNvSpPr txBox="1">
            <a:spLocks noChangeArrowheads="1"/>
          </p:cNvSpPr>
          <p:nvPr/>
        </p:nvSpPr>
        <p:spPr bwMode="auto">
          <a:xfrm>
            <a:off x="152400" y="5487988"/>
            <a:ext cx="8839200" cy="958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Se applichiamo sulla soluzione una pressione </a:t>
            </a:r>
            <a:r>
              <a:rPr lang="it-IT" sz="2000" b="0">
                <a:cs typeface="Times New Roman" charset="0"/>
              </a:rPr>
              <a:t>maggiore</a:t>
            </a:r>
            <a:r>
              <a:rPr lang="it-IT" sz="2000" b="0" i="0">
                <a:cs typeface="Times New Roman" charset="0"/>
              </a:rPr>
              <a:t> della pressione osmotica, si ha passaggio di solvente verso il lato del solvente puro. Questo processo prende il nome di </a:t>
            </a:r>
            <a:r>
              <a:rPr lang="it-IT" sz="2000" b="0">
                <a:cs typeface="Times New Roman" charset="0"/>
              </a:rPr>
              <a:t>osmosi inversa</a:t>
            </a:r>
            <a:r>
              <a:rPr lang="it-IT" sz="2000" b="0" i="0">
                <a:cs typeface="Times New Roman" charset="0"/>
              </a:rPr>
              <a:t>, e può essere usato per desalificare l'acqua di mare.</a:t>
            </a:r>
            <a:endParaRPr lang="it-IT" sz="2000" b="0">
              <a:cs typeface="Times New Roman" charset="0"/>
            </a:endParaRPr>
          </a:p>
        </p:txBody>
      </p:sp>
      <p:sp>
        <p:nvSpPr>
          <p:cNvPr id="406534" name="Text Box 6"/>
          <p:cNvSpPr txBox="1">
            <a:spLocks noChangeArrowheads="1"/>
          </p:cNvSpPr>
          <p:nvPr/>
        </p:nvSpPr>
        <p:spPr bwMode="auto">
          <a:xfrm>
            <a:off x="152400" y="4510088"/>
            <a:ext cx="8839200" cy="958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charset="0"/>
              </a:rPr>
              <a:t>Anche la pressione osmotica può essere usata per la misura della massa molare, ma anche per misurare il coefficiente </a:t>
            </a:r>
            <a:r>
              <a:rPr lang="it-IT" sz="2000" b="0">
                <a:cs typeface="Times New Roman" charset="0"/>
              </a:rPr>
              <a:t>i</a:t>
            </a:r>
            <a:r>
              <a:rPr lang="it-IT" sz="2000" b="0" i="0">
                <a:cs typeface="Times New Roman" charset="0"/>
              </a:rPr>
              <a:t>, e quindi il grado di dissociazione, di un elettrolita debole.</a:t>
            </a:r>
            <a:endParaRPr lang="it-IT" sz="2000" b="0">
              <a:cs typeface="Times New Roman"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65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65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32" grpId="0" autoUpdateAnimBg="0"/>
      <p:bldP spid="406534" grpId="0" autoUpdateAnimBg="0"/>
    </p:bldLst>
  </p:timing>
</p:sld>
</file>

<file path=ppt/theme/theme1.xml><?xml version="1.0" encoding="utf-8"?>
<a:theme xmlns:a="http://schemas.openxmlformats.org/drawingml/2006/main" name="Struttura predefinita">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0000CC"/>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charset="0"/>
          </a:defRPr>
        </a:defPPr>
      </a:lstStyle>
    </a:lnDef>
  </a:objectDefaults>
  <a:extraClrSchemeLst>
    <a:extraClrScheme>
      <a:clrScheme name="Struttura predefinita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17996</TotalTime>
  <Words>2215</Words>
  <Application>Microsoft Office PowerPoint</Application>
  <PresentationFormat>Presentazione su schermo (4:3)</PresentationFormat>
  <Paragraphs>113</Paragraphs>
  <Slides>13</Slides>
  <Notes>0</Notes>
  <HiddenSlides>0</HiddenSlides>
  <MMClips>0</MMClips>
  <ScaleCrop>false</ScaleCrop>
  <HeadingPairs>
    <vt:vector size="8" baseType="variant">
      <vt:variant>
        <vt:lpstr>Caratteri utilizzati</vt:lpstr>
      </vt:variant>
      <vt:variant>
        <vt:i4>3</vt:i4>
      </vt:variant>
      <vt:variant>
        <vt:lpstr>Tema</vt:lpstr>
      </vt:variant>
      <vt:variant>
        <vt:i4>1</vt:i4>
      </vt:variant>
      <vt:variant>
        <vt:lpstr>Server OLE incorporati</vt:lpstr>
      </vt:variant>
      <vt:variant>
        <vt:i4>1</vt:i4>
      </vt:variant>
      <vt:variant>
        <vt:lpstr>Titoli diapositive</vt:lpstr>
      </vt:variant>
      <vt:variant>
        <vt:i4>13</vt:i4>
      </vt:variant>
    </vt:vector>
  </HeadingPairs>
  <TitlesOfParts>
    <vt:vector size="18" baseType="lpstr">
      <vt:lpstr>Times New Roman</vt:lpstr>
      <vt:lpstr>Wingdings 3</vt:lpstr>
      <vt:lpstr>Monotype Corsiva</vt:lpstr>
      <vt:lpstr>Struttura predefinita</vt:lpstr>
      <vt:lpstr>Corel PHOTO-PAINT 7.0 Image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Nessun titolo diapositiva</dc:title>
  <dc:creator>Mangoni</dc:creator>
  <cp:lastModifiedBy>Mangoni</cp:lastModifiedBy>
  <cp:revision>650</cp:revision>
  <cp:lastPrinted>1998-10-27T09:57:14Z</cp:lastPrinted>
  <dcterms:created xsi:type="dcterms:W3CDTF">1998-11-03T10:00:16Z</dcterms:created>
  <dcterms:modified xsi:type="dcterms:W3CDTF">2013-05-08T15:38:30Z</dcterms:modified>
</cp:coreProperties>
</file>