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3"/>
  </p:notesMasterIdLst>
  <p:handoutMasterIdLst>
    <p:handoutMasterId r:id="rId14"/>
  </p:handoutMasterIdLst>
  <p:sldIdLst>
    <p:sldId id="314" r:id="rId2"/>
    <p:sldId id="361" r:id="rId3"/>
    <p:sldId id="362" r:id="rId4"/>
    <p:sldId id="363" r:id="rId5"/>
    <p:sldId id="364" r:id="rId6"/>
    <p:sldId id="365" r:id="rId7"/>
    <p:sldId id="366" r:id="rId8"/>
    <p:sldId id="367" r:id="rId9"/>
    <p:sldId id="368" r:id="rId10"/>
    <p:sldId id="369" r:id="rId11"/>
    <p:sldId id="370" r:id="rId12"/>
  </p:sldIdLst>
  <p:sldSz cx="9144000" cy="6858000" type="screen4x3"/>
  <p:notesSz cx="6854825" cy="9750425"/>
  <p:defaultTextStyle>
    <a:defPPr>
      <a:defRPr lang="en-US"/>
    </a:defPPr>
    <a:lvl1pPr algn="ctr" rtl="0" eaLnBrk="0" fontAlgn="base" hangingPunct="0">
      <a:spcBef>
        <a:spcPct val="0"/>
      </a:spcBef>
      <a:spcAft>
        <a:spcPct val="0"/>
      </a:spcAft>
      <a:defRPr b="1" i="1"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b="1" i="1"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b="1" i="1"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b="1" i="1"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b="1" i="1" kern="1200">
        <a:solidFill>
          <a:schemeClr val="tx1"/>
        </a:solidFill>
        <a:latin typeface="Times New Roman" pitchFamily="18" charset="0"/>
        <a:ea typeface="+mn-ea"/>
        <a:cs typeface="+mn-cs"/>
      </a:defRPr>
    </a:lvl5pPr>
    <a:lvl6pPr marL="2286000" algn="l" defTabSz="914400" rtl="0" eaLnBrk="1" latinLnBrk="0" hangingPunct="1">
      <a:defRPr b="1" i="1" kern="1200">
        <a:solidFill>
          <a:schemeClr val="tx1"/>
        </a:solidFill>
        <a:latin typeface="Times New Roman" pitchFamily="18" charset="0"/>
        <a:ea typeface="+mn-ea"/>
        <a:cs typeface="+mn-cs"/>
      </a:defRPr>
    </a:lvl6pPr>
    <a:lvl7pPr marL="2743200" algn="l" defTabSz="914400" rtl="0" eaLnBrk="1" latinLnBrk="0" hangingPunct="1">
      <a:defRPr b="1" i="1" kern="1200">
        <a:solidFill>
          <a:schemeClr val="tx1"/>
        </a:solidFill>
        <a:latin typeface="Times New Roman" pitchFamily="18" charset="0"/>
        <a:ea typeface="+mn-ea"/>
        <a:cs typeface="+mn-cs"/>
      </a:defRPr>
    </a:lvl7pPr>
    <a:lvl8pPr marL="3200400" algn="l" defTabSz="914400" rtl="0" eaLnBrk="1" latinLnBrk="0" hangingPunct="1">
      <a:defRPr b="1" i="1" kern="1200">
        <a:solidFill>
          <a:schemeClr val="tx1"/>
        </a:solidFill>
        <a:latin typeface="Times New Roman" pitchFamily="18" charset="0"/>
        <a:ea typeface="+mn-ea"/>
        <a:cs typeface="+mn-cs"/>
      </a:defRPr>
    </a:lvl8pPr>
    <a:lvl9pPr marL="3657600" algn="l" defTabSz="914400" rtl="0" eaLnBrk="1" latinLnBrk="0" hangingPunct="1">
      <a:defRPr b="1" i="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a:srgbClr val="00CC00"/>
    <a:srgbClr val="FFFF00"/>
    <a:srgbClr val="0066FF"/>
    <a:srgbClr val="00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42" autoAdjust="0"/>
    <p:restoredTop sz="94660" autoAdjust="0"/>
  </p:normalViewPr>
  <p:slideViewPr>
    <p:cSldViewPr>
      <p:cViewPr varScale="1">
        <p:scale>
          <a:sx n="110" d="100"/>
          <a:sy n="110" d="100"/>
        </p:scale>
        <p:origin x="-1452" y="-114"/>
      </p:cViewPr>
      <p:guideLst>
        <p:guide orient="horz" pos="216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66" d="100"/>
        <a:sy n="66" d="100"/>
      </p:scale>
      <p:origin x="0" y="0"/>
    </p:cViewPr>
  </p:sorterViewPr>
  <p:notesViewPr>
    <p:cSldViewPr>
      <p:cViewPr varScale="1">
        <p:scale>
          <a:sx n="53" d="100"/>
          <a:sy n="53" d="100"/>
        </p:scale>
        <p:origin x="-1680" y="-78"/>
      </p:cViewPr>
      <p:guideLst>
        <p:guide orient="horz" pos="3071"/>
        <p:guide pos="2159"/>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43225" cy="525463"/>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l" defTabSz="903288">
              <a:defRPr sz="1100" i="0"/>
            </a:lvl1pPr>
          </a:lstStyle>
          <a:p>
            <a:endParaRPr lang="it-IT"/>
          </a:p>
        </p:txBody>
      </p:sp>
      <p:sp>
        <p:nvSpPr>
          <p:cNvPr id="23555" name="Rectangle 3"/>
          <p:cNvSpPr>
            <a:spLocks noGrp="1" noChangeArrowheads="1"/>
          </p:cNvSpPr>
          <p:nvPr>
            <p:ph type="dt" sz="quarter" idx="1"/>
          </p:nvPr>
        </p:nvSpPr>
        <p:spPr bwMode="auto">
          <a:xfrm>
            <a:off x="3873500" y="0"/>
            <a:ext cx="2944813" cy="525463"/>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r" defTabSz="903288">
              <a:defRPr sz="1100" i="0"/>
            </a:lvl1pPr>
          </a:lstStyle>
          <a:p>
            <a:endParaRPr lang="it-IT"/>
          </a:p>
        </p:txBody>
      </p:sp>
      <p:sp>
        <p:nvSpPr>
          <p:cNvPr id="23556" name="Rectangle 4"/>
          <p:cNvSpPr>
            <a:spLocks noGrp="1" noChangeArrowheads="1"/>
          </p:cNvSpPr>
          <p:nvPr>
            <p:ph type="ftr" sz="quarter" idx="2"/>
          </p:nvPr>
        </p:nvSpPr>
        <p:spPr bwMode="auto">
          <a:xfrm>
            <a:off x="0" y="9224963"/>
            <a:ext cx="2943225" cy="525462"/>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l" defTabSz="903288">
              <a:defRPr sz="1100" i="0"/>
            </a:lvl1pPr>
          </a:lstStyle>
          <a:p>
            <a:endParaRPr lang="it-IT"/>
          </a:p>
        </p:txBody>
      </p:sp>
      <p:sp>
        <p:nvSpPr>
          <p:cNvPr id="23557" name="Rectangle 5"/>
          <p:cNvSpPr>
            <a:spLocks noGrp="1" noChangeArrowheads="1"/>
          </p:cNvSpPr>
          <p:nvPr>
            <p:ph type="sldNum" sz="quarter" idx="3"/>
          </p:nvPr>
        </p:nvSpPr>
        <p:spPr bwMode="auto">
          <a:xfrm>
            <a:off x="3873500" y="9224963"/>
            <a:ext cx="2944813" cy="525462"/>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r" defTabSz="903288">
              <a:defRPr sz="1100" i="0"/>
            </a:lvl1pPr>
          </a:lstStyle>
          <a:p>
            <a:fld id="{CA0AC03D-093E-49FF-A653-4FA0ADC54432}"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8C545234-E2B0-4A29-9A9A-B7B1092B81C5}"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BD5563F6-9360-4D94-A040-90E773005D48}"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A116B1E8-54AB-42FD-B816-FFE0DCF71901}"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8F5227FC-088F-4F05-A8DA-2511D1E0DD85}"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9" name="Segnaposto numero diapositiva 8"/>
          <p:cNvSpPr>
            <a:spLocks noGrp="1"/>
          </p:cNvSpPr>
          <p:nvPr>
            <p:ph type="sldNum" sz="quarter" idx="12"/>
          </p:nvPr>
        </p:nvSpPr>
        <p:spPr/>
        <p:txBody>
          <a:bodyPr/>
          <a:lstStyle>
            <a:lvl1pPr>
              <a:defRPr/>
            </a:lvl1pPr>
          </a:lstStyle>
          <a:p>
            <a:fld id="{D81657A3-FCAD-4551-BA1A-5355DF58F780}"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5" name="Segnaposto numero diapositiva 4"/>
          <p:cNvSpPr>
            <a:spLocks noGrp="1"/>
          </p:cNvSpPr>
          <p:nvPr>
            <p:ph type="sldNum" sz="quarter" idx="12"/>
          </p:nvPr>
        </p:nvSpPr>
        <p:spPr/>
        <p:txBody>
          <a:bodyPr/>
          <a:lstStyle>
            <a:lvl1pPr>
              <a:defRPr/>
            </a:lvl1pPr>
          </a:lstStyle>
          <a:p>
            <a:fld id="{28DD5336-7C2E-4C1F-AB14-1C0809AB2303}"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 name="Segnaposto numero diapositiva 3"/>
          <p:cNvSpPr>
            <a:spLocks noGrp="1"/>
          </p:cNvSpPr>
          <p:nvPr>
            <p:ph type="sldNum" sz="quarter" idx="12"/>
          </p:nvPr>
        </p:nvSpPr>
        <p:spPr/>
        <p:txBody>
          <a:bodyPr/>
          <a:lstStyle>
            <a:lvl1pPr>
              <a:defRPr/>
            </a:lvl1pPr>
          </a:lstStyle>
          <a:p>
            <a:fld id="{86F5FC56-2EAF-404A-91AA-0765D22A9698}"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E4AB7A1E-C422-45BF-9E0C-00693C2E6324}"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B1BA11FB-F15D-4310-958A-B4DD07124AAD}"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F27C4DF6-3A91-497C-B3E3-18E680F45A58}"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77FE0D5D-B939-41E4-920E-413E5C67BC20}"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defTabSz="762000">
              <a:defRPr sz="1400" b="0" i="0"/>
            </a:lvl1pPr>
          </a:lstStyle>
          <a:p>
            <a:endParaRPr lang="en-US"/>
          </a:p>
        </p:txBody>
      </p:sp>
      <p:sp>
        <p:nvSpPr>
          <p:cNvPr id="1029" name="Rectangle 5"/>
          <p:cNvSpPr>
            <a:spLocks noGrp="1" noChangeArrowheads="1"/>
          </p:cNvSpPr>
          <p:nvPr>
            <p:ph type="ftr" sz="quarter" idx="3"/>
          </p:nvPr>
        </p:nvSpPr>
        <p:spPr bwMode="auto">
          <a:xfrm>
            <a:off x="2133600" y="6553200"/>
            <a:ext cx="7010400" cy="3048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200" b="0"/>
            </a:lvl1p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400" b="0" i="0"/>
            </a:lvl1pPr>
          </a:lstStyle>
          <a:p>
            <a:fld id="{1E43E4F9-476B-4AE5-BB96-69199545653F}"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762000" rtl="0" eaLnBrk="0" fontAlgn="base" hangingPunct="0">
        <a:spcBef>
          <a:spcPct val="0"/>
        </a:spcBef>
        <a:spcAft>
          <a:spcPct val="0"/>
        </a:spcAft>
        <a:defRPr sz="4400">
          <a:solidFill>
            <a:schemeClr val="tx2"/>
          </a:solidFill>
          <a:latin typeface="+mj-lt"/>
          <a:ea typeface="+mj-ea"/>
          <a:cs typeface="+mj-cs"/>
        </a:defRPr>
      </a:lvl1pPr>
      <a:lvl2pPr algn="ctr" defTabSz="762000" rtl="0" eaLnBrk="0" fontAlgn="base" hangingPunct="0">
        <a:spcBef>
          <a:spcPct val="0"/>
        </a:spcBef>
        <a:spcAft>
          <a:spcPct val="0"/>
        </a:spcAft>
        <a:defRPr sz="4400">
          <a:solidFill>
            <a:schemeClr val="tx2"/>
          </a:solidFill>
          <a:latin typeface="Times New Roman" pitchFamily="18" charset="0"/>
        </a:defRPr>
      </a:lvl2pPr>
      <a:lvl3pPr algn="ctr" defTabSz="762000" rtl="0" eaLnBrk="0" fontAlgn="base" hangingPunct="0">
        <a:spcBef>
          <a:spcPct val="0"/>
        </a:spcBef>
        <a:spcAft>
          <a:spcPct val="0"/>
        </a:spcAft>
        <a:defRPr sz="4400">
          <a:solidFill>
            <a:schemeClr val="tx2"/>
          </a:solidFill>
          <a:latin typeface="Times New Roman" pitchFamily="18" charset="0"/>
        </a:defRPr>
      </a:lvl3pPr>
      <a:lvl4pPr algn="ctr" defTabSz="762000" rtl="0" eaLnBrk="0" fontAlgn="base" hangingPunct="0">
        <a:spcBef>
          <a:spcPct val="0"/>
        </a:spcBef>
        <a:spcAft>
          <a:spcPct val="0"/>
        </a:spcAft>
        <a:defRPr sz="4400">
          <a:solidFill>
            <a:schemeClr val="tx2"/>
          </a:solidFill>
          <a:latin typeface="Times New Roman" pitchFamily="18" charset="0"/>
        </a:defRPr>
      </a:lvl4pPr>
      <a:lvl5pPr algn="ctr" defTabSz="762000" rtl="0" eaLnBrk="0" fontAlgn="base" hangingPunct="0">
        <a:spcBef>
          <a:spcPct val="0"/>
        </a:spcBef>
        <a:spcAft>
          <a:spcPct val="0"/>
        </a:spcAft>
        <a:defRPr sz="4400">
          <a:solidFill>
            <a:schemeClr val="tx2"/>
          </a:solidFill>
          <a:latin typeface="Times New Roman" pitchFamily="18" charset="0"/>
        </a:defRPr>
      </a:lvl5pPr>
      <a:lvl6pPr marL="457200" algn="ctr" defTabSz="762000" rtl="0" eaLnBrk="0" fontAlgn="base" hangingPunct="0">
        <a:spcBef>
          <a:spcPct val="0"/>
        </a:spcBef>
        <a:spcAft>
          <a:spcPct val="0"/>
        </a:spcAft>
        <a:defRPr sz="4400">
          <a:solidFill>
            <a:schemeClr val="tx2"/>
          </a:solidFill>
          <a:latin typeface="Times New Roman" pitchFamily="18" charset="0"/>
        </a:defRPr>
      </a:lvl6pPr>
      <a:lvl7pPr marL="914400" algn="ctr" defTabSz="762000" rtl="0" eaLnBrk="0" fontAlgn="base" hangingPunct="0">
        <a:spcBef>
          <a:spcPct val="0"/>
        </a:spcBef>
        <a:spcAft>
          <a:spcPct val="0"/>
        </a:spcAft>
        <a:defRPr sz="4400">
          <a:solidFill>
            <a:schemeClr val="tx2"/>
          </a:solidFill>
          <a:latin typeface="Times New Roman" pitchFamily="18" charset="0"/>
        </a:defRPr>
      </a:lvl7pPr>
      <a:lvl8pPr marL="1371600" algn="ctr" defTabSz="762000" rtl="0" eaLnBrk="0" fontAlgn="base" hangingPunct="0">
        <a:spcBef>
          <a:spcPct val="0"/>
        </a:spcBef>
        <a:spcAft>
          <a:spcPct val="0"/>
        </a:spcAft>
        <a:defRPr sz="4400">
          <a:solidFill>
            <a:schemeClr val="tx2"/>
          </a:solidFill>
          <a:latin typeface="Times New Roman" pitchFamily="18" charset="0"/>
        </a:defRPr>
      </a:lvl8pPr>
      <a:lvl9pPr marL="1828800" algn="ctr" defTabSz="762000"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defTabSz="762000"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defTabSz="762000" rtl="0" eaLnBrk="0" fontAlgn="base" hangingPunct="0">
        <a:spcBef>
          <a:spcPct val="20000"/>
        </a:spcBef>
        <a:spcAft>
          <a:spcPct val="0"/>
        </a:spcAft>
        <a:buChar char="–"/>
        <a:defRPr sz="2800">
          <a:solidFill>
            <a:schemeClr val="tx1"/>
          </a:solidFill>
          <a:latin typeface="+mn-lt"/>
        </a:defRPr>
      </a:lvl2pPr>
      <a:lvl3pPr marL="1143000" indent="-228600" algn="l" defTabSz="762000" rtl="0" eaLnBrk="0" fontAlgn="base" hangingPunct="0">
        <a:spcBef>
          <a:spcPct val="20000"/>
        </a:spcBef>
        <a:spcAft>
          <a:spcPct val="0"/>
        </a:spcAft>
        <a:buChar char="•"/>
        <a:defRPr sz="2400">
          <a:solidFill>
            <a:schemeClr val="tx1"/>
          </a:solidFill>
          <a:latin typeface="+mn-lt"/>
        </a:defRPr>
      </a:lvl3pPr>
      <a:lvl4pPr marL="1600200" indent="-228600" algn="l" defTabSz="762000" rtl="0" eaLnBrk="0" fontAlgn="base" hangingPunct="0">
        <a:spcBef>
          <a:spcPct val="20000"/>
        </a:spcBef>
        <a:spcAft>
          <a:spcPct val="0"/>
        </a:spcAft>
        <a:buChar char="–"/>
        <a:defRPr sz="2000">
          <a:solidFill>
            <a:schemeClr val="tx1"/>
          </a:solidFill>
          <a:latin typeface="+mn-lt"/>
        </a:defRPr>
      </a:lvl4pPr>
      <a:lvl5pPr marL="2057400" indent="-228600" algn="l" defTabSz="762000" rtl="0" eaLnBrk="0" fontAlgn="base" hangingPunct="0">
        <a:spcBef>
          <a:spcPct val="20000"/>
        </a:spcBef>
        <a:spcAft>
          <a:spcPct val="0"/>
        </a:spcAft>
        <a:buChar char="•"/>
        <a:defRPr sz="2000">
          <a:solidFill>
            <a:schemeClr val="tx1"/>
          </a:solidFill>
          <a:latin typeface="+mn-lt"/>
        </a:defRPr>
      </a:lvl5pPr>
      <a:lvl6pPr marL="2514600" indent="-228600" algn="l" defTabSz="762000" rtl="0" eaLnBrk="0" fontAlgn="base" hangingPunct="0">
        <a:spcBef>
          <a:spcPct val="20000"/>
        </a:spcBef>
        <a:spcAft>
          <a:spcPct val="0"/>
        </a:spcAft>
        <a:buChar char="•"/>
        <a:defRPr sz="2000">
          <a:solidFill>
            <a:schemeClr val="tx1"/>
          </a:solidFill>
          <a:latin typeface="+mn-lt"/>
        </a:defRPr>
      </a:lvl6pPr>
      <a:lvl7pPr marL="2971800" indent="-228600" algn="l" defTabSz="762000" rtl="0" eaLnBrk="0" fontAlgn="base" hangingPunct="0">
        <a:spcBef>
          <a:spcPct val="20000"/>
        </a:spcBef>
        <a:spcAft>
          <a:spcPct val="0"/>
        </a:spcAft>
        <a:buChar char="•"/>
        <a:defRPr sz="2000">
          <a:solidFill>
            <a:schemeClr val="tx1"/>
          </a:solidFill>
          <a:latin typeface="+mn-lt"/>
        </a:defRPr>
      </a:lvl7pPr>
      <a:lvl8pPr marL="3429000" indent="-228600" algn="l" defTabSz="762000" rtl="0" eaLnBrk="0" fontAlgn="base" hangingPunct="0">
        <a:spcBef>
          <a:spcPct val="20000"/>
        </a:spcBef>
        <a:spcAft>
          <a:spcPct val="0"/>
        </a:spcAft>
        <a:buChar char="•"/>
        <a:defRPr sz="2000">
          <a:solidFill>
            <a:schemeClr val="tx1"/>
          </a:solidFill>
          <a:latin typeface="+mn-lt"/>
        </a:defRPr>
      </a:lvl8pPr>
      <a:lvl9pPr marL="3886200" indent="-228600" algn="l" defTabSz="762000"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23940" name="Rectangle 4"/>
          <p:cNvSpPr>
            <a:spLocks noChangeArrowheads="1"/>
          </p:cNvSpPr>
          <p:nvPr/>
        </p:nvSpPr>
        <p:spPr bwMode="auto">
          <a:xfrm>
            <a:off x="3184525" y="0"/>
            <a:ext cx="31242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cinetica chimica</a:t>
            </a:r>
          </a:p>
        </p:txBody>
      </p:sp>
      <p:sp>
        <p:nvSpPr>
          <p:cNvPr id="423941" name="Text Box 5"/>
          <p:cNvSpPr txBox="1">
            <a:spLocks noChangeArrowheads="1"/>
          </p:cNvSpPr>
          <p:nvPr/>
        </p:nvSpPr>
        <p:spPr bwMode="auto">
          <a:xfrm>
            <a:off x="152400" y="419100"/>
            <a:ext cx="8686800" cy="384721"/>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7531100" algn="l"/>
              </a:tabLst>
            </a:pPr>
            <a:r>
              <a:rPr lang="it-IT" sz="2000" b="0" i="0" dirty="0" smtClean="0">
                <a:cs typeface="Times New Roman" pitchFamily="18" charset="0"/>
              </a:rPr>
              <a:t>La </a:t>
            </a:r>
            <a:r>
              <a:rPr lang="it-IT" sz="2000" b="0" i="0" dirty="0">
                <a:cs typeface="Times New Roman" pitchFamily="18" charset="0"/>
              </a:rPr>
              <a:t>cinetica chimica è la parte della chimica che studia la velocità di reazione.</a:t>
            </a:r>
          </a:p>
        </p:txBody>
      </p:sp>
      <p:sp>
        <p:nvSpPr>
          <p:cNvPr id="423948" name="Text Box 12"/>
          <p:cNvSpPr txBox="1">
            <a:spLocks noChangeArrowheads="1"/>
          </p:cNvSpPr>
          <p:nvPr/>
        </p:nvSpPr>
        <p:spPr bwMode="auto">
          <a:xfrm>
            <a:off x="179512" y="980728"/>
            <a:ext cx="8788400" cy="2530475"/>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Innanzitutto dobbiamo definire che cos'è la velocità di reazione: possiamo definirla come velocità con cui i reagenti scompaiono, o in cui i reagenti si formano. Precisiamo meglio questo concetto.</a:t>
            </a:r>
          </a:p>
          <a:p>
            <a:pPr algn="just" defTabSz="762000">
              <a:tabLst>
                <a:tab pos="2959100" algn="l"/>
                <a:tab pos="4483100" algn="l"/>
                <a:tab pos="7531100" algn="l"/>
              </a:tabLst>
            </a:pPr>
            <a:r>
              <a:rPr lang="it-IT" sz="2000" b="0" i="0" dirty="0">
                <a:cs typeface="Times New Roman" pitchFamily="18" charset="0"/>
              </a:rPr>
              <a:t>Innanzitutto la velocità di reazione è </a:t>
            </a:r>
            <a:r>
              <a:rPr lang="it-IT" sz="2000" b="0" dirty="0">
                <a:cs typeface="Times New Roman" pitchFamily="18" charset="0"/>
              </a:rPr>
              <a:t>la variazione della concentrazione per unità di tempo</a:t>
            </a:r>
            <a:r>
              <a:rPr lang="it-IT" sz="2000" b="0" i="0" dirty="0">
                <a:cs typeface="Times New Roman" pitchFamily="18" charset="0"/>
              </a:rPr>
              <a:t>, e </a:t>
            </a:r>
            <a:r>
              <a:rPr lang="it-IT" sz="2000" b="0" dirty="0">
                <a:cs typeface="Times New Roman" pitchFamily="18" charset="0"/>
              </a:rPr>
              <a:t>non</a:t>
            </a:r>
            <a:r>
              <a:rPr lang="it-IT" sz="2000" b="0" i="0" dirty="0">
                <a:cs typeface="Times New Roman" pitchFamily="18" charset="0"/>
              </a:rPr>
              <a:t> la variazione del numero di moli per unità di tempo. Questo perché la concentrazione è una proprietà intensiva, e quindi in questo modo la velocità di reazione non dipende dalla quantità di sostanza che consideriamo, sia perché come vedremo la velocità della reazione dipende dalla concentrazione dei reagenti.</a:t>
            </a:r>
          </a:p>
        </p:txBody>
      </p:sp>
      <p:sp>
        <p:nvSpPr>
          <p:cNvPr id="423952" name="Text Box 16"/>
          <p:cNvSpPr txBox="1">
            <a:spLocks noChangeArrowheads="1"/>
          </p:cNvSpPr>
          <p:nvPr/>
        </p:nvSpPr>
        <p:spPr bwMode="auto">
          <a:xfrm>
            <a:off x="251520" y="3645024"/>
            <a:ext cx="8737600" cy="1006475"/>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Abbiamo un altro problema. Data l'esistenza dei coefficienti stechiometrici, la variazione di velocità può essere diversa tra reagente e reagente, e tra reagente e prodotto.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39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39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948" grpId="0" autoUpdateAnimBg="0"/>
      <p:bldP spid="423952"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75138" name="Rectangle 2"/>
          <p:cNvSpPr>
            <a:spLocks noChangeArrowheads="1"/>
          </p:cNvSpPr>
          <p:nvPr/>
        </p:nvSpPr>
        <p:spPr bwMode="auto">
          <a:xfrm>
            <a:off x="2949575" y="0"/>
            <a:ext cx="36068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velocità di reazione</a:t>
            </a:r>
          </a:p>
        </p:txBody>
      </p:sp>
      <p:grpSp>
        <p:nvGrpSpPr>
          <p:cNvPr id="475144" name="Group 8"/>
          <p:cNvGrpSpPr>
            <a:grpSpLocks/>
          </p:cNvGrpSpPr>
          <p:nvPr/>
        </p:nvGrpSpPr>
        <p:grpSpPr bwMode="auto">
          <a:xfrm>
            <a:off x="107504" y="404664"/>
            <a:ext cx="8686800" cy="3970338"/>
            <a:chOff x="96" y="368"/>
            <a:chExt cx="5472" cy="2501"/>
          </a:xfrm>
        </p:grpSpPr>
        <p:sp>
          <p:nvSpPr>
            <p:cNvPr id="475139" name="Text Box 3"/>
            <p:cNvSpPr txBox="1">
              <a:spLocks noChangeArrowheads="1"/>
            </p:cNvSpPr>
            <p:nvPr/>
          </p:nvSpPr>
          <p:spPr bwMode="auto">
            <a:xfrm>
              <a:off x="96" y="368"/>
              <a:ext cx="5472" cy="2501"/>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Consideriamo per esempio la reazione:</a:t>
              </a:r>
            </a:p>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	3 H</a:t>
              </a:r>
              <a:r>
                <a:rPr lang="it-IT" sz="2000" b="0" i="0" baseline="-25000" dirty="0">
                  <a:cs typeface="Times New Roman" pitchFamily="18" charset="0"/>
                </a:rPr>
                <a:t>2</a:t>
              </a:r>
              <a:r>
                <a:rPr lang="it-IT" sz="2000" b="0" i="0" dirty="0">
                  <a:cs typeface="Times New Roman" pitchFamily="18" charset="0"/>
                </a:rPr>
                <a:t> (g) + N</a:t>
              </a:r>
              <a:r>
                <a:rPr lang="it-IT" sz="2000" b="0" i="0" baseline="-25000" dirty="0">
                  <a:cs typeface="Times New Roman" pitchFamily="18" charset="0"/>
                </a:rPr>
                <a:t>2</a:t>
              </a:r>
              <a:r>
                <a:rPr lang="it-IT" sz="2000" b="0" i="0" dirty="0">
                  <a:cs typeface="Times New Roman" pitchFamily="18" charset="0"/>
                </a:rPr>
                <a:t> (g) → 2 NH</a:t>
              </a:r>
              <a:r>
                <a:rPr lang="it-IT" sz="2000" b="0" i="0" baseline="-25000" dirty="0">
                  <a:cs typeface="Times New Roman" pitchFamily="18" charset="0"/>
                </a:rPr>
                <a:t>3</a:t>
              </a:r>
              <a:r>
                <a:rPr lang="it-IT" sz="2000" b="0" i="0" dirty="0">
                  <a:cs typeface="Times New Roman" pitchFamily="18" charset="0"/>
                </a:rPr>
                <a:t> (g)</a:t>
              </a:r>
            </a:p>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La velocità con cui diminuisce [H</a:t>
              </a:r>
              <a:r>
                <a:rPr lang="it-IT" sz="2000" b="0" i="0" baseline="-25000" dirty="0">
                  <a:cs typeface="Times New Roman" pitchFamily="18" charset="0"/>
                </a:rPr>
                <a:t>2</a:t>
              </a:r>
              <a:r>
                <a:rPr lang="it-IT" sz="2000" b="0" i="0" dirty="0">
                  <a:cs typeface="Times New Roman" pitchFamily="18" charset="0"/>
                </a:rPr>
                <a:t>] è tripla rispetto a quella con cui diminuisce [N</a:t>
              </a:r>
              <a:r>
                <a:rPr lang="it-IT" sz="2000" b="0" i="0" baseline="-25000" dirty="0">
                  <a:cs typeface="Times New Roman" pitchFamily="18" charset="0"/>
                </a:rPr>
                <a:t>2</a:t>
              </a:r>
              <a:r>
                <a:rPr lang="it-IT" sz="2000" b="0" i="0" dirty="0">
                  <a:cs typeface="Times New Roman" pitchFamily="18" charset="0"/>
                </a:rPr>
                <a:t>]; la velocità con cui aumenta [NH</a:t>
              </a:r>
              <a:r>
                <a:rPr lang="it-IT" sz="2000" b="0" i="0" baseline="-25000" dirty="0">
                  <a:cs typeface="Times New Roman" pitchFamily="18" charset="0"/>
                </a:rPr>
                <a:t>3</a:t>
              </a:r>
              <a:r>
                <a:rPr lang="it-IT" sz="2000" b="0" i="0" dirty="0">
                  <a:cs typeface="Times New Roman" pitchFamily="18" charset="0"/>
                </a:rPr>
                <a:t>] è doppia rispetto a quella con cui diminuisce [N</a:t>
              </a:r>
              <a:r>
                <a:rPr lang="it-IT" sz="2000" b="0" i="0" baseline="-25000" dirty="0">
                  <a:cs typeface="Times New Roman" pitchFamily="18" charset="0"/>
                </a:rPr>
                <a:t>2</a:t>
              </a:r>
              <a:r>
                <a:rPr lang="it-IT" sz="2000" b="0" i="0" dirty="0">
                  <a:cs typeface="Times New Roman" pitchFamily="18" charset="0"/>
                </a:rPr>
                <a:t>]. </a:t>
              </a:r>
            </a:p>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Se però dividiamo ognuna di queste velocità per i corrispondente coefficiente stechiometrici, otteniamo una velocità di reazione uguale qualunque sia il reagente o prodotto che consideriamo. Per cui</a:t>
              </a:r>
              <a:r>
                <a:rPr lang="it-IT" sz="2000" b="0" i="0" dirty="0" smtClean="0">
                  <a:cs typeface="Times New Roman" pitchFamily="18" charset="0"/>
                </a:rPr>
                <a:t>:</a:t>
              </a:r>
            </a:p>
            <a:p>
              <a:pPr algn="just" defTabSz="762000">
                <a:lnSpc>
                  <a:spcPct val="95000"/>
                </a:lnSpc>
                <a:spcBef>
                  <a:spcPct val="10000"/>
                </a:spcBef>
                <a:spcAft>
                  <a:spcPct val="10000"/>
                </a:spcAft>
                <a:tabLst>
                  <a:tab pos="4292600" algn="ctr"/>
                  <a:tab pos="7531100" algn="l"/>
                </a:tabLst>
              </a:pPr>
              <a:endParaRPr lang="it-IT" sz="2000" b="0" i="0" dirty="0">
                <a:cs typeface="Times New Roman" pitchFamily="18" charset="0"/>
              </a:endParaRPr>
            </a:p>
            <a:p>
              <a:pPr algn="just" defTabSz="762000">
                <a:lnSpc>
                  <a:spcPct val="95000"/>
                </a:lnSpc>
                <a:spcBef>
                  <a:spcPct val="10000"/>
                </a:spcBef>
                <a:spcAft>
                  <a:spcPct val="10000"/>
                </a:spcAft>
                <a:tabLst>
                  <a:tab pos="4292600" algn="ctr"/>
                  <a:tab pos="7531100" algn="l"/>
                </a:tabLst>
              </a:pPr>
              <a:endParaRPr lang="it-IT" sz="2000" b="0" i="0" dirty="0" smtClean="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dirty="0" smtClean="0">
                  <a:cs typeface="Times New Roman" pitchFamily="18" charset="0"/>
                </a:rPr>
                <a:t>Il ragionamento è simile a quello che abbiamo fatto quando abbiamo parlato di moli di reazione, ma qui è fatto con le concentrazioni. </a:t>
              </a:r>
              <a:endParaRPr lang="it-IT" sz="2000" b="0" i="0" dirty="0">
                <a:cs typeface="Times New Roman" pitchFamily="18" charset="0"/>
              </a:endParaRPr>
            </a:p>
          </p:txBody>
        </p:sp>
        <p:graphicFrame>
          <p:nvGraphicFramePr>
            <p:cNvPr id="475142" name="Object 6"/>
            <p:cNvGraphicFramePr>
              <a:graphicFrameLocks noChangeAspect="1"/>
            </p:cNvGraphicFramePr>
            <p:nvPr/>
          </p:nvGraphicFramePr>
          <p:xfrm>
            <a:off x="1134" y="1976"/>
            <a:ext cx="3637" cy="418"/>
          </p:xfrm>
          <a:graphic>
            <a:graphicData uri="http://schemas.openxmlformats.org/presentationml/2006/ole">
              <p:oleObj spid="_x0000_s475142" name="Equation" r:id="rId3" imgW="3429000" imgH="393480" progId="Equation.3">
                <p:embed/>
              </p:oleObj>
            </a:graphicData>
          </a:graphic>
        </p:graphicFrame>
      </p:grpSp>
      <p:grpSp>
        <p:nvGrpSpPr>
          <p:cNvPr id="475146" name="Group 10"/>
          <p:cNvGrpSpPr>
            <a:grpSpLocks/>
          </p:cNvGrpSpPr>
          <p:nvPr/>
        </p:nvGrpSpPr>
        <p:grpSpPr bwMode="auto">
          <a:xfrm>
            <a:off x="107504" y="4293096"/>
            <a:ext cx="8788400" cy="2232025"/>
            <a:chOff x="96" y="2382"/>
            <a:chExt cx="5536" cy="1406"/>
          </a:xfrm>
        </p:grpSpPr>
        <p:sp>
          <p:nvSpPr>
            <p:cNvPr id="475141" name="Text Box 5"/>
            <p:cNvSpPr txBox="1">
              <a:spLocks noChangeArrowheads="1"/>
            </p:cNvSpPr>
            <p:nvPr/>
          </p:nvSpPr>
          <p:spPr bwMode="auto">
            <a:xfrm>
              <a:off x="128" y="3536"/>
              <a:ext cx="5504" cy="252"/>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Quella che abbiamo definito è la </a:t>
              </a:r>
              <a:r>
                <a:rPr lang="it-IT" sz="2000" b="0" dirty="0">
                  <a:cs typeface="Times New Roman" pitchFamily="18" charset="0"/>
                </a:rPr>
                <a:t>velocità media di reazione </a:t>
              </a:r>
              <a:r>
                <a:rPr lang="it-IT" sz="2000" b="0" i="0" dirty="0">
                  <a:cs typeface="Times New Roman" pitchFamily="18" charset="0"/>
                </a:rPr>
                <a:t>durante il tempo </a:t>
              </a:r>
              <a:r>
                <a:rPr lang="it-IT" sz="2000" b="0" i="0" dirty="0" smtClean="0">
                  <a:cs typeface="Times New Roman" pitchFamily="18" charset="0"/>
                </a:rPr>
                <a:t>Δ</a:t>
              </a:r>
              <a:r>
                <a:rPr lang="it-IT" sz="2000" b="0" dirty="0" smtClean="0">
                  <a:cs typeface="Times New Roman" pitchFamily="18" charset="0"/>
                </a:rPr>
                <a:t>t</a:t>
              </a:r>
              <a:r>
                <a:rPr lang="it-IT" sz="2000" b="0" i="0" dirty="0">
                  <a:cs typeface="Times New Roman" pitchFamily="18" charset="0"/>
                </a:rPr>
                <a:t>.</a:t>
              </a:r>
            </a:p>
          </p:txBody>
        </p:sp>
        <p:grpSp>
          <p:nvGrpSpPr>
            <p:cNvPr id="475145" name="Group 9"/>
            <p:cNvGrpSpPr>
              <a:grpSpLocks/>
            </p:cNvGrpSpPr>
            <p:nvPr/>
          </p:nvGrpSpPr>
          <p:grpSpPr bwMode="auto">
            <a:xfrm>
              <a:off x="96" y="2382"/>
              <a:ext cx="5536" cy="924"/>
              <a:chOff x="96" y="2382"/>
              <a:chExt cx="5536" cy="924"/>
            </a:xfrm>
          </p:grpSpPr>
          <p:sp>
            <p:nvSpPr>
              <p:cNvPr id="475140" name="Text Box 4"/>
              <p:cNvSpPr txBox="1">
                <a:spLocks noChangeArrowheads="1"/>
              </p:cNvSpPr>
              <p:nvPr/>
            </p:nvSpPr>
            <p:spPr bwMode="auto">
              <a:xfrm>
                <a:off x="96" y="2382"/>
                <a:ext cx="5536" cy="826"/>
              </a:xfrm>
              <a:prstGeom prst="rect">
                <a:avLst/>
              </a:prstGeom>
              <a:noFill/>
              <a:ln w="12700">
                <a:noFill/>
                <a:miter lim="800000"/>
                <a:headEnd type="none" w="sm" len="sm"/>
                <a:tailEnd type="none" w="sm" len="sm"/>
              </a:ln>
              <a:effectLst/>
            </p:spPr>
            <p:txBody>
              <a:bodyPr>
                <a:spAutoFit/>
              </a:bodyPr>
              <a:lstStyle/>
              <a:p>
                <a:pPr algn="just" defTabSz="762000">
                  <a:tabLst>
                    <a:tab pos="4102100" algn="ctr"/>
                    <a:tab pos="7531100" algn="l"/>
                  </a:tabLst>
                </a:pPr>
                <a:r>
                  <a:rPr lang="it-IT" sz="2000" b="0" i="0" dirty="0" smtClean="0">
                    <a:cs typeface="Times New Roman" pitchFamily="18" charset="0"/>
                  </a:rPr>
                  <a:t>Più </a:t>
                </a:r>
                <a:r>
                  <a:rPr lang="it-IT" sz="2000" b="0" i="0" dirty="0">
                    <a:cs typeface="Times New Roman" pitchFamily="18" charset="0"/>
                  </a:rPr>
                  <a:t>in generale, per una generica reazione:</a:t>
                </a:r>
              </a:p>
              <a:p>
                <a:pPr algn="just" defTabSz="762000">
                  <a:tabLst>
                    <a:tab pos="4102100" algn="ctr"/>
                    <a:tab pos="7531100" algn="l"/>
                  </a:tabLst>
                </a:pPr>
                <a:r>
                  <a:rPr lang="it-IT" sz="2000" b="0" i="0" dirty="0">
                    <a:cs typeface="Times New Roman" pitchFamily="18" charset="0"/>
                  </a:rPr>
                  <a:t>	</a:t>
                </a:r>
                <a:r>
                  <a:rPr lang="it-IT" sz="2000" b="0" dirty="0">
                    <a:cs typeface="Times New Roman" pitchFamily="18" charset="0"/>
                  </a:rPr>
                  <a:t>a</a:t>
                </a:r>
                <a:r>
                  <a:rPr lang="it-IT" sz="2000" b="0" i="0" dirty="0">
                    <a:cs typeface="Times New Roman" pitchFamily="18" charset="0"/>
                  </a:rPr>
                  <a:t> </a:t>
                </a:r>
                <a:r>
                  <a:rPr lang="it-IT" sz="2000" b="0" i="0" dirty="0" err="1">
                    <a:cs typeface="Times New Roman" pitchFamily="18" charset="0"/>
                  </a:rPr>
                  <a:t>A</a:t>
                </a:r>
                <a:r>
                  <a:rPr lang="it-IT" sz="2000" b="0" i="0" dirty="0">
                    <a:cs typeface="Times New Roman" pitchFamily="18" charset="0"/>
                  </a:rPr>
                  <a:t> + </a:t>
                </a:r>
                <a:r>
                  <a:rPr lang="it-IT" sz="2000" b="0" dirty="0">
                    <a:cs typeface="Times New Roman" pitchFamily="18" charset="0"/>
                  </a:rPr>
                  <a:t>b </a:t>
                </a:r>
                <a:r>
                  <a:rPr lang="it-IT" sz="2000" b="0" i="0" dirty="0" err="1">
                    <a:cs typeface="Times New Roman" pitchFamily="18" charset="0"/>
                  </a:rPr>
                  <a:t>B</a:t>
                </a:r>
                <a:r>
                  <a:rPr lang="it-IT" sz="2000" b="0" i="0" dirty="0">
                    <a:cs typeface="Times New Roman" pitchFamily="18" charset="0"/>
                  </a:rPr>
                  <a:t> → </a:t>
                </a:r>
                <a:r>
                  <a:rPr lang="it-IT" sz="2000" b="0" dirty="0">
                    <a:cs typeface="Times New Roman" pitchFamily="18" charset="0"/>
                  </a:rPr>
                  <a:t>c</a:t>
                </a:r>
                <a:r>
                  <a:rPr lang="it-IT" sz="2000" b="0" i="0" dirty="0">
                    <a:cs typeface="Times New Roman" pitchFamily="18" charset="0"/>
                  </a:rPr>
                  <a:t> </a:t>
                </a:r>
                <a:r>
                  <a:rPr lang="it-IT" sz="2000" b="0" i="0" dirty="0" err="1">
                    <a:cs typeface="Times New Roman" pitchFamily="18" charset="0"/>
                  </a:rPr>
                  <a:t>C</a:t>
                </a:r>
                <a:r>
                  <a:rPr lang="it-IT" sz="2000" b="0" i="0" dirty="0">
                    <a:cs typeface="Times New Roman" pitchFamily="18" charset="0"/>
                  </a:rPr>
                  <a:t> + </a:t>
                </a:r>
                <a:r>
                  <a:rPr lang="it-IT" sz="2000" b="0" dirty="0">
                    <a:cs typeface="Times New Roman" pitchFamily="18" charset="0"/>
                  </a:rPr>
                  <a:t>d</a:t>
                </a:r>
                <a:r>
                  <a:rPr lang="it-IT" sz="2000" b="0" i="0" dirty="0">
                    <a:cs typeface="Times New Roman" pitchFamily="18" charset="0"/>
                  </a:rPr>
                  <a:t> </a:t>
                </a:r>
                <a:r>
                  <a:rPr lang="it-IT" sz="2000" b="0" i="0" dirty="0" err="1">
                    <a:cs typeface="Times New Roman" pitchFamily="18" charset="0"/>
                  </a:rPr>
                  <a:t>D</a:t>
                </a:r>
                <a:endParaRPr lang="it-IT" sz="2000" b="0" i="0" dirty="0">
                  <a:cs typeface="Times New Roman" pitchFamily="18" charset="0"/>
                </a:endParaRPr>
              </a:p>
              <a:p>
                <a:pPr algn="just" defTabSz="762000">
                  <a:tabLst>
                    <a:tab pos="4102100" algn="ctr"/>
                    <a:tab pos="7531100" algn="l"/>
                  </a:tabLst>
                </a:pPr>
                <a:endParaRPr lang="it-IT" sz="2000" b="0" i="0" dirty="0">
                  <a:cs typeface="Times New Roman" pitchFamily="18" charset="0"/>
                </a:endParaRPr>
              </a:p>
              <a:p>
                <a:pPr algn="just" defTabSz="762000">
                  <a:tabLst>
                    <a:tab pos="4102100" algn="ctr"/>
                    <a:tab pos="7531100" algn="l"/>
                  </a:tabLst>
                </a:pPr>
                <a:r>
                  <a:rPr lang="it-IT" sz="2000" b="0" i="0" dirty="0">
                    <a:cs typeface="Times New Roman" pitchFamily="18" charset="0"/>
                  </a:rPr>
                  <a:t>si ha</a:t>
                </a:r>
              </a:p>
            </p:txBody>
          </p:sp>
          <p:graphicFrame>
            <p:nvGraphicFramePr>
              <p:cNvPr id="475143" name="Object 7"/>
              <p:cNvGraphicFramePr>
                <a:graphicFrameLocks noChangeAspect="1"/>
              </p:cNvGraphicFramePr>
              <p:nvPr/>
            </p:nvGraphicFramePr>
            <p:xfrm>
              <a:off x="926" y="2888"/>
              <a:ext cx="4054" cy="418"/>
            </p:xfrm>
            <a:graphic>
              <a:graphicData uri="http://schemas.openxmlformats.org/presentationml/2006/ole">
                <p:oleObj spid="_x0000_s475143" name="Equation" r:id="rId4" imgW="3822480" imgH="393480" progId="Equation.3">
                  <p:embed/>
                </p:oleObj>
              </a:graphicData>
            </a:graphic>
          </p:graphicFrame>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75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76162" name="Rectangle 2"/>
          <p:cNvSpPr>
            <a:spLocks noChangeArrowheads="1"/>
          </p:cNvSpPr>
          <p:nvPr/>
        </p:nvSpPr>
        <p:spPr bwMode="auto">
          <a:xfrm>
            <a:off x="2128838" y="0"/>
            <a:ext cx="52578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velocità istantanea di reazione</a:t>
            </a:r>
          </a:p>
        </p:txBody>
      </p:sp>
      <p:sp>
        <p:nvSpPr>
          <p:cNvPr id="476163" name="Text Box 3"/>
          <p:cNvSpPr txBox="1">
            <a:spLocks noChangeArrowheads="1"/>
          </p:cNvSpPr>
          <p:nvPr/>
        </p:nvSpPr>
        <p:spPr bwMode="auto">
          <a:xfrm>
            <a:off x="152400" y="584200"/>
            <a:ext cx="8686800" cy="190821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Quasi sempre la velocità di reazione dipende dalla concentrazione dei reagenti, e quindi </a:t>
            </a:r>
            <a:r>
              <a:rPr lang="it-IT" sz="2000" b="0" i="0" dirty="0" err="1" smtClean="0">
                <a:cs typeface="Times New Roman" pitchFamily="18" charset="0"/>
              </a:rPr>
              <a:t>vaira</a:t>
            </a:r>
            <a:r>
              <a:rPr lang="it-IT" sz="2000" b="0" i="0" dirty="0" smtClean="0">
                <a:cs typeface="Times New Roman" pitchFamily="18" charset="0"/>
              </a:rPr>
              <a:t> </a:t>
            </a:r>
            <a:r>
              <a:rPr lang="it-IT" sz="2000" b="0" i="0" dirty="0">
                <a:cs typeface="Times New Roman" pitchFamily="18" charset="0"/>
              </a:rPr>
              <a:t>continuamente nel corso della reazione, ma mano che i reagenti si consumano.</a:t>
            </a:r>
          </a:p>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È perciò utile definire la </a:t>
            </a:r>
            <a:r>
              <a:rPr lang="it-IT" sz="2000" b="0" dirty="0">
                <a:cs typeface="Times New Roman" pitchFamily="18" charset="0"/>
              </a:rPr>
              <a:t>velocità istantanea di reazione</a:t>
            </a:r>
            <a:r>
              <a:rPr lang="it-IT" sz="2000" b="0" i="0" dirty="0">
                <a:cs typeface="Times New Roman" pitchFamily="18" charset="0"/>
              </a:rPr>
              <a:t>, definita come la derivata della concentrazione di ogni prodotto rispetto al tempo, divisa il corrispondente coefficiente stechiometrico. Per la generica reazione di prima:</a:t>
            </a:r>
          </a:p>
        </p:txBody>
      </p:sp>
      <p:graphicFrame>
        <p:nvGraphicFramePr>
          <p:cNvPr id="476167" name="Object 7"/>
          <p:cNvGraphicFramePr>
            <a:graphicFrameLocks noChangeAspect="1"/>
          </p:cNvGraphicFramePr>
          <p:nvPr/>
        </p:nvGraphicFramePr>
        <p:xfrm>
          <a:off x="1538288" y="2438400"/>
          <a:ext cx="6372225" cy="663575"/>
        </p:xfrm>
        <a:graphic>
          <a:graphicData uri="http://schemas.openxmlformats.org/presentationml/2006/ole">
            <p:oleObj spid="_x0000_s476167" name="Equation" r:id="rId3" imgW="3784320" imgH="393480" progId="Equation.3">
              <p:embed/>
            </p:oleObj>
          </a:graphicData>
        </a:graphic>
      </p:graphicFrame>
      <p:pic>
        <p:nvPicPr>
          <p:cNvPr id="476168" name="Picture 8" descr="figure 13-04-1"/>
          <p:cNvPicPr>
            <a:picLocks noChangeAspect="1" noChangeArrowheads="1"/>
          </p:cNvPicPr>
          <p:nvPr/>
        </p:nvPicPr>
        <p:blipFill>
          <a:blip r:embed="rId4" cstate="print">
            <a:lum bright="-30000" contrast="48000"/>
          </a:blip>
          <a:srcRect/>
          <a:stretch>
            <a:fillRect/>
          </a:stretch>
        </p:blipFill>
        <p:spPr bwMode="auto">
          <a:xfrm>
            <a:off x="1143000" y="3124200"/>
            <a:ext cx="2481263" cy="3378200"/>
          </a:xfrm>
          <a:prstGeom prst="rect">
            <a:avLst/>
          </a:prstGeom>
          <a:noFill/>
        </p:spPr>
      </p:pic>
      <p:pic>
        <p:nvPicPr>
          <p:cNvPr id="476169" name="Picture 9" descr="figure 13-04-2"/>
          <p:cNvPicPr>
            <a:picLocks noChangeAspect="1" noChangeArrowheads="1"/>
          </p:cNvPicPr>
          <p:nvPr/>
        </p:nvPicPr>
        <p:blipFill>
          <a:blip r:embed="rId5" cstate="print">
            <a:lum bright="-30000" contrast="48000"/>
          </a:blip>
          <a:srcRect/>
          <a:stretch>
            <a:fillRect/>
          </a:stretch>
        </p:blipFill>
        <p:spPr bwMode="auto">
          <a:xfrm>
            <a:off x="5486400" y="3124200"/>
            <a:ext cx="2201863" cy="3378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77186" name="Rectangle 2"/>
          <p:cNvSpPr>
            <a:spLocks noChangeArrowheads="1"/>
          </p:cNvSpPr>
          <p:nvPr/>
        </p:nvSpPr>
        <p:spPr bwMode="auto">
          <a:xfrm>
            <a:off x="2986088" y="0"/>
            <a:ext cx="355917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 equazioni cinetiche</a:t>
            </a:r>
          </a:p>
        </p:txBody>
      </p:sp>
      <p:sp>
        <p:nvSpPr>
          <p:cNvPr id="477187" name="Text Box 3"/>
          <p:cNvSpPr txBox="1">
            <a:spLocks noChangeArrowheads="1"/>
          </p:cNvSpPr>
          <p:nvPr/>
        </p:nvSpPr>
        <p:spPr bwMode="auto">
          <a:xfrm>
            <a:off x="152400" y="584200"/>
            <a:ext cx="8686800" cy="2355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Consideriamo la reazione di decomposizione di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2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 (g) → 4 NO</a:t>
            </a:r>
            <a:r>
              <a:rPr lang="it-IT" sz="2000" b="0" i="0" baseline="-25000">
                <a:cs typeface="Times New Roman" pitchFamily="18" charset="0"/>
              </a:rPr>
              <a:t>2</a:t>
            </a:r>
            <a:r>
              <a:rPr lang="it-IT" sz="2000" b="0" i="0">
                <a:cs typeface="Times New Roman" pitchFamily="18" charset="0"/>
              </a:rPr>
              <a:t> (g) + O</a:t>
            </a:r>
            <a:r>
              <a:rPr lang="it-IT" sz="2000" b="0" i="0" baseline="-25000">
                <a:cs typeface="Times New Roman" pitchFamily="18" charset="0"/>
              </a:rPr>
              <a:t>2</a:t>
            </a:r>
            <a:r>
              <a:rPr lang="it-IT" sz="2000" b="0" i="0">
                <a:cs typeface="Times New Roman" pitchFamily="18" charset="0"/>
              </a:rPr>
              <a:t> (g)</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Si può dimostrare sperimentalmente che la velocità di questa reazione è direttamente proporzionale alla concentrazione di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velocità di reazione = </a:t>
            </a:r>
            <a:r>
              <a:rPr lang="it-IT" sz="2000" b="0">
                <a:cs typeface="Times New Roman" pitchFamily="18" charset="0"/>
              </a:rPr>
              <a:t>k</a:t>
            </a:r>
            <a:r>
              <a:rPr lang="it-IT" sz="2000" b="0" i="0">
                <a:cs typeface="Times New Roman" pitchFamily="18" charset="0"/>
              </a:rPr>
              <a:t>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Questa che abbiamo scritto è la </a:t>
            </a:r>
            <a:r>
              <a:rPr lang="it-IT" sz="2000" b="0">
                <a:cs typeface="Times New Roman" pitchFamily="18" charset="0"/>
              </a:rPr>
              <a:t>legge cinetica</a:t>
            </a:r>
            <a:r>
              <a:rPr lang="it-IT" sz="2000" b="0" i="0">
                <a:cs typeface="Times New Roman" pitchFamily="18" charset="0"/>
              </a:rPr>
              <a:t> della reazione, e la costante </a:t>
            </a:r>
            <a:r>
              <a:rPr lang="it-IT" sz="2000" b="0">
                <a:cs typeface="Times New Roman" pitchFamily="18" charset="0"/>
              </a:rPr>
              <a:t>k</a:t>
            </a:r>
            <a:r>
              <a:rPr lang="it-IT" sz="2000" b="0" i="0">
                <a:cs typeface="Times New Roman" pitchFamily="18" charset="0"/>
              </a:rPr>
              <a:t> (minuscolo) è detta una costante detta </a:t>
            </a:r>
            <a:r>
              <a:rPr lang="it-IT" sz="2000" b="0">
                <a:cs typeface="Times New Roman" pitchFamily="18" charset="0"/>
              </a:rPr>
              <a:t>costante cinetica della reazione</a:t>
            </a:r>
            <a:r>
              <a:rPr lang="it-IT" sz="2000" b="0" i="0">
                <a:cs typeface="Times New Roman" pitchFamily="18" charset="0"/>
              </a:rPr>
              <a:t>.</a:t>
            </a:r>
          </a:p>
        </p:txBody>
      </p:sp>
      <p:grpSp>
        <p:nvGrpSpPr>
          <p:cNvPr id="477193" name="Group 9"/>
          <p:cNvGrpSpPr>
            <a:grpSpLocks/>
          </p:cNvGrpSpPr>
          <p:nvPr/>
        </p:nvGrpSpPr>
        <p:grpSpPr bwMode="auto">
          <a:xfrm>
            <a:off x="0" y="2895600"/>
            <a:ext cx="8839200" cy="3962400"/>
            <a:chOff x="0" y="1824"/>
            <a:chExt cx="5568" cy="2496"/>
          </a:xfrm>
        </p:grpSpPr>
        <p:pic>
          <p:nvPicPr>
            <p:cNvPr id="477191" name="Picture 7" descr="figure 13-05"/>
            <p:cNvPicPr>
              <a:picLocks noChangeAspect="1" noChangeArrowheads="1"/>
            </p:cNvPicPr>
            <p:nvPr/>
          </p:nvPicPr>
          <p:blipFill>
            <a:blip r:embed="rId2" cstate="print">
              <a:lum bright="-30000" contrast="48000"/>
            </a:blip>
            <a:srcRect/>
            <a:stretch>
              <a:fillRect/>
            </a:stretch>
          </p:blipFill>
          <p:spPr bwMode="auto">
            <a:xfrm>
              <a:off x="0" y="1824"/>
              <a:ext cx="1872" cy="2496"/>
            </a:xfrm>
            <a:prstGeom prst="rect">
              <a:avLst/>
            </a:prstGeom>
            <a:noFill/>
            <a:ln w="9525">
              <a:noFill/>
              <a:miter lim="800000"/>
              <a:headEnd/>
              <a:tailEnd/>
            </a:ln>
            <a:effectLst/>
          </p:spPr>
        </p:pic>
        <p:sp>
          <p:nvSpPr>
            <p:cNvPr id="477192" name="Text Box 8"/>
            <p:cNvSpPr txBox="1">
              <a:spLocks noChangeArrowheads="1"/>
            </p:cNvSpPr>
            <p:nvPr/>
          </p:nvSpPr>
          <p:spPr bwMode="auto">
            <a:xfrm>
              <a:off x="1824" y="1952"/>
              <a:ext cx="3744" cy="137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È opportuno misurare la velocità di reazione all'inizio della reazione, poiché in questo modo evitiamo interferenze sulla concentrazione delle varie sostanze da parte di una eventuale reazione inversa, se siamo di fronte ad una reazione di equilibrio. </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Naturalmente, tanto maggiore è la costante cinetica </a:t>
              </a:r>
              <a:r>
                <a:rPr lang="it-IT" sz="2000" b="0">
                  <a:cs typeface="Times New Roman" pitchFamily="18" charset="0"/>
                </a:rPr>
                <a:t>k</a:t>
              </a:r>
              <a:r>
                <a:rPr lang="it-IT" sz="2000" b="0" i="0">
                  <a:cs typeface="Times New Roman" pitchFamily="18" charset="0"/>
                </a:rPr>
                <a:t>, tanto più veloce sarà la reazione.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77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78210" name="Rectangle 2"/>
          <p:cNvSpPr>
            <a:spLocks noChangeArrowheads="1"/>
          </p:cNvSpPr>
          <p:nvPr/>
        </p:nvSpPr>
        <p:spPr bwMode="auto">
          <a:xfrm>
            <a:off x="2986088" y="0"/>
            <a:ext cx="355917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 equazioni cinetiche</a:t>
            </a:r>
          </a:p>
        </p:txBody>
      </p:sp>
      <p:sp>
        <p:nvSpPr>
          <p:cNvPr id="478211" name="Text Box 3"/>
          <p:cNvSpPr txBox="1">
            <a:spLocks noChangeArrowheads="1"/>
          </p:cNvSpPr>
          <p:nvPr/>
        </p:nvSpPr>
        <p:spPr bwMode="auto">
          <a:xfrm>
            <a:off x="152400" y="584200"/>
            <a:ext cx="8686800" cy="16573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Un legge cinetica come quella vista:</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velocità di reazione = </a:t>
            </a:r>
            <a:r>
              <a:rPr lang="it-IT" sz="2000" b="0">
                <a:cs typeface="Times New Roman" pitchFamily="18" charset="0"/>
              </a:rPr>
              <a:t>k</a:t>
            </a:r>
            <a:r>
              <a:rPr lang="it-IT" sz="2000" b="0" i="0">
                <a:cs typeface="Times New Roman" pitchFamily="18" charset="0"/>
              </a:rPr>
              <a:t>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è detta </a:t>
            </a:r>
            <a:r>
              <a:rPr lang="it-IT" sz="2000" b="0">
                <a:cs typeface="Times New Roman" pitchFamily="18" charset="0"/>
              </a:rPr>
              <a:t>cinetica del primo ordine</a:t>
            </a:r>
            <a:r>
              <a:rPr lang="it-IT" sz="2000" b="0" i="0">
                <a:cs typeface="Times New Roman" pitchFamily="18" charset="0"/>
              </a:rPr>
              <a:t>, e la reazione vista è detta </a:t>
            </a:r>
            <a:r>
              <a:rPr lang="it-IT" sz="2000" b="0">
                <a:cs typeface="Times New Roman" pitchFamily="18" charset="0"/>
              </a:rPr>
              <a:t>reazione del primo ordine</a:t>
            </a:r>
            <a:r>
              <a:rPr lang="it-IT" sz="2000" b="0" i="0">
                <a:cs typeface="Times New Roman" pitchFamily="18" charset="0"/>
              </a:rPr>
              <a:t>, poiché la velocità dipende dalla prima potenza della concentrazione di N</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5</a:t>
            </a:r>
            <a:r>
              <a:rPr lang="it-IT" sz="2000" b="0" i="0">
                <a:cs typeface="Times New Roman" pitchFamily="18" charset="0"/>
              </a:rPr>
              <a:t>.</a:t>
            </a:r>
          </a:p>
        </p:txBody>
      </p:sp>
      <p:sp>
        <p:nvSpPr>
          <p:cNvPr id="478213" name="Text Box 5"/>
          <p:cNvSpPr txBox="1">
            <a:spLocks noChangeArrowheads="1"/>
          </p:cNvSpPr>
          <p:nvPr/>
        </p:nvSpPr>
        <p:spPr bwMode="auto">
          <a:xfrm>
            <a:off x="127000" y="3733800"/>
            <a:ext cx="9017000" cy="17176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Vediamo cosa accede se i reagenti sono più di uno. Consideriamo la reazione;</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2 S</a:t>
            </a:r>
            <a:r>
              <a:rPr lang="it-IT" sz="2000" b="0" i="0" baseline="-25000">
                <a:cs typeface="Times New Roman" pitchFamily="18" charset="0"/>
              </a:rPr>
              <a:t>2 </a:t>
            </a:r>
            <a:r>
              <a:rPr lang="it-IT" sz="2000" b="0" i="0">
                <a:cs typeface="Times New Roman" pitchFamily="18" charset="0"/>
              </a:rPr>
              <a:t>O</a:t>
            </a:r>
            <a:r>
              <a:rPr lang="it-IT" sz="2000" b="0" i="0" baseline="-25000">
                <a:cs typeface="Times New Roman" pitchFamily="18" charset="0"/>
              </a:rPr>
              <a:t>8</a:t>
            </a:r>
            <a:r>
              <a:rPr lang="it-IT" sz="2000" b="0" i="0" baseline="30000">
                <a:cs typeface="Times New Roman" pitchFamily="18" charset="0"/>
              </a:rPr>
              <a:t>2–</a:t>
            </a:r>
            <a:r>
              <a:rPr lang="it-IT" sz="2000" b="0" i="0">
                <a:cs typeface="Times New Roman" pitchFamily="18" charset="0"/>
              </a:rPr>
              <a:t> + 3 I</a:t>
            </a:r>
            <a:r>
              <a:rPr lang="it-IT" sz="2000" b="0" i="0" baseline="30000">
                <a:cs typeface="Times New Roman" pitchFamily="18" charset="0"/>
              </a:rPr>
              <a:t>–</a:t>
            </a:r>
            <a:r>
              <a:rPr lang="it-IT" sz="2000" b="0" i="0">
                <a:cs typeface="Times New Roman" pitchFamily="18" charset="0"/>
              </a:rPr>
              <a:t> (aq) → 2 SO</a:t>
            </a:r>
            <a:r>
              <a:rPr lang="it-IT" sz="2000" b="0" i="0" baseline="-25000">
                <a:cs typeface="Times New Roman" pitchFamily="18" charset="0"/>
              </a:rPr>
              <a:t>4</a:t>
            </a:r>
            <a:r>
              <a:rPr lang="it-IT" sz="2000" b="0" i="0" baseline="30000">
                <a:cs typeface="Times New Roman" pitchFamily="18" charset="0"/>
              </a:rPr>
              <a:t>2–</a:t>
            </a:r>
            <a:r>
              <a:rPr lang="it-IT" sz="2000" b="0" i="0">
                <a:cs typeface="Times New Roman" pitchFamily="18" charset="0"/>
              </a:rPr>
              <a:t> + I</a:t>
            </a:r>
            <a:r>
              <a:rPr lang="it-IT" sz="2000" b="0" i="0" baseline="-25000">
                <a:cs typeface="Times New Roman" pitchFamily="18" charset="0"/>
              </a:rPr>
              <a:t>3</a:t>
            </a:r>
            <a:r>
              <a:rPr lang="it-IT" sz="2000" b="0" i="0" baseline="30000">
                <a:cs typeface="Times New Roman" pitchFamily="18" charset="0"/>
              </a:rPr>
              <a:t>–</a:t>
            </a: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La legge cinetica è: 	velocità di reazione = </a:t>
            </a:r>
            <a:r>
              <a:rPr lang="it-IT" sz="2000" b="0">
                <a:cs typeface="Times New Roman" pitchFamily="18" charset="0"/>
              </a:rPr>
              <a:t>k</a:t>
            </a:r>
            <a:r>
              <a:rPr lang="it-IT" sz="2000" b="0" i="0">
                <a:cs typeface="Times New Roman" pitchFamily="18" charset="0"/>
              </a:rPr>
              <a:t> [S</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8</a:t>
            </a:r>
            <a:r>
              <a:rPr lang="it-IT" sz="2000" b="0" i="0" baseline="30000">
                <a:cs typeface="Times New Roman" pitchFamily="18" charset="0"/>
              </a:rPr>
              <a:t>2–</a:t>
            </a:r>
            <a:r>
              <a:rPr lang="it-IT" sz="2000" b="0" i="0">
                <a:cs typeface="Times New Roman" pitchFamily="18" charset="0"/>
              </a:rPr>
              <a:t>] [I</a:t>
            </a:r>
            <a:r>
              <a:rPr lang="it-IT" sz="2000" b="0" i="0" baseline="30000">
                <a:cs typeface="Times New Roman" pitchFamily="18" charset="0"/>
              </a:rPr>
              <a:t>–</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In questo caso la cinetica della reazione è del primo ordine rispetto a [S</a:t>
            </a:r>
            <a:r>
              <a:rPr lang="it-IT" sz="2000" b="0" i="0" baseline="-25000">
                <a:cs typeface="Times New Roman" pitchFamily="18" charset="0"/>
              </a:rPr>
              <a:t>2</a:t>
            </a:r>
            <a:r>
              <a:rPr lang="it-IT" sz="2000" b="0" i="0">
                <a:cs typeface="Times New Roman" pitchFamily="18" charset="0"/>
              </a:rPr>
              <a:t>O</a:t>
            </a:r>
            <a:r>
              <a:rPr lang="it-IT" sz="2000" b="0" i="0" baseline="-25000">
                <a:cs typeface="Times New Roman" pitchFamily="18" charset="0"/>
              </a:rPr>
              <a:t>8</a:t>
            </a:r>
            <a:r>
              <a:rPr lang="it-IT" sz="2000" b="0" i="0" baseline="30000">
                <a:cs typeface="Times New Roman" pitchFamily="18" charset="0"/>
              </a:rPr>
              <a:t>2–</a:t>
            </a:r>
            <a:r>
              <a:rPr lang="it-IT" sz="2000" b="0" i="0">
                <a:cs typeface="Times New Roman" pitchFamily="18" charset="0"/>
              </a:rPr>
              <a:t>], del primo ordine rispetto a [I</a:t>
            </a:r>
            <a:r>
              <a:rPr lang="it-IT" sz="2000" b="0" i="0" baseline="-25000">
                <a:cs typeface="Times New Roman" pitchFamily="18" charset="0"/>
              </a:rPr>
              <a:t>3</a:t>
            </a:r>
            <a:r>
              <a:rPr lang="it-IT" sz="2000" b="0" i="0" baseline="30000">
                <a:cs typeface="Times New Roman" pitchFamily="18" charset="0"/>
              </a:rPr>
              <a:t>–</a:t>
            </a:r>
            <a:r>
              <a:rPr lang="it-IT" sz="2000" b="0" i="0">
                <a:cs typeface="Times New Roman" pitchFamily="18" charset="0"/>
              </a:rPr>
              <a:t>], e complessivamente del secondo rodine.</a:t>
            </a:r>
          </a:p>
        </p:txBody>
      </p:sp>
      <p:sp>
        <p:nvSpPr>
          <p:cNvPr id="478214" name="Text Box 6"/>
          <p:cNvSpPr txBox="1">
            <a:spLocks noChangeArrowheads="1"/>
          </p:cNvSpPr>
          <p:nvPr/>
        </p:nvSpPr>
        <p:spPr bwMode="auto">
          <a:xfrm>
            <a:off x="152400" y="2298700"/>
            <a:ext cx="8686800" cy="14287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Per la reazione: </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2 NO</a:t>
            </a:r>
            <a:r>
              <a:rPr lang="it-IT" sz="2000" b="0" i="0" baseline="-25000">
                <a:cs typeface="Times New Roman" pitchFamily="18" charset="0"/>
              </a:rPr>
              <a:t>2</a:t>
            </a:r>
            <a:r>
              <a:rPr lang="it-IT" sz="2000" b="0" i="0">
                <a:cs typeface="Times New Roman" pitchFamily="18" charset="0"/>
              </a:rPr>
              <a:t> (g) → 2 NO (g) + O</a:t>
            </a:r>
            <a:r>
              <a:rPr lang="it-IT" sz="2000" b="0" i="0" baseline="-25000">
                <a:cs typeface="Times New Roman" pitchFamily="18" charset="0"/>
              </a:rPr>
              <a:t>2</a:t>
            </a:r>
            <a:r>
              <a:rPr lang="it-IT" sz="2000" b="0" i="0">
                <a:cs typeface="Times New Roman" pitchFamily="18" charset="0"/>
              </a:rPr>
              <a:t> (g)</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la legge cinetica è: 	velocità di reazione = </a:t>
            </a:r>
            <a:r>
              <a:rPr lang="it-IT" sz="2000" b="0">
                <a:cs typeface="Times New Roman" pitchFamily="18" charset="0"/>
              </a:rPr>
              <a:t>k</a:t>
            </a:r>
            <a:r>
              <a:rPr lang="it-IT" sz="2000" b="0" i="0">
                <a:cs typeface="Times New Roman" pitchFamily="18" charset="0"/>
              </a:rPr>
              <a:t> [NO</a:t>
            </a:r>
            <a:r>
              <a:rPr lang="it-IT" sz="2000" b="0" i="0" baseline="-25000">
                <a:cs typeface="Times New Roman" pitchFamily="18" charset="0"/>
              </a:rPr>
              <a:t>2</a:t>
            </a:r>
            <a:r>
              <a:rPr lang="it-IT" sz="2000" b="0" i="0">
                <a:cs typeface="Times New Roman" pitchFamily="18" charset="0"/>
              </a:rPr>
              <a:t>]</a:t>
            </a:r>
            <a:r>
              <a:rPr lang="it-IT" sz="2000" b="0" i="0" baseline="30000">
                <a:cs typeface="Times New Roman" pitchFamily="18" charset="0"/>
              </a:rPr>
              <a:t>2</a:t>
            </a: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Questa reazione ha dunque una </a:t>
            </a:r>
            <a:r>
              <a:rPr lang="it-IT" sz="2000" b="0">
                <a:cs typeface="Times New Roman" pitchFamily="18" charset="0"/>
              </a:rPr>
              <a:t>cinetica del secondo ordine</a:t>
            </a:r>
            <a:r>
              <a:rPr lang="it-IT" sz="2000" b="0" i="0">
                <a:cs typeface="Times New Roman" pitchFamily="18" charset="0"/>
              </a:rPr>
              <a:t> poiché l'esponente è 2.</a:t>
            </a:r>
          </a:p>
        </p:txBody>
      </p:sp>
      <p:sp>
        <p:nvSpPr>
          <p:cNvPr id="478215" name="Text Box 7"/>
          <p:cNvSpPr txBox="1">
            <a:spLocks noChangeArrowheads="1"/>
          </p:cNvSpPr>
          <p:nvPr/>
        </p:nvSpPr>
        <p:spPr bwMode="auto">
          <a:xfrm>
            <a:off x="127000" y="5537200"/>
            <a:ext cx="9017000" cy="67710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dirty="0" smtClean="0">
                <a:cs typeface="Times New Roman" pitchFamily="18" charset="0"/>
              </a:rPr>
              <a:t>Non </a:t>
            </a:r>
            <a:r>
              <a:rPr lang="it-IT" sz="2000" dirty="0">
                <a:cs typeface="Times New Roman" pitchFamily="18" charset="0"/>
              </a:rPr>
              <a:t>c'è modo di prevedere la legge cinetica di una reazione dalla sua stechiometria. </a:t>
            </a:r>
            <a:r>
              <a:rPr lang="it-IT" sz="2000" b="0" i="0" dirty="0">
                <a:cs typeface="Times New Roman" pitchFamily="18" charset="0"/>
              </a:rPr>
              <a:t>La legge cinetica può solo essere determinata sperimentalmente.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82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82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82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8213" grpId="0" autoUpdateAnimBg="0"/>
      <p:bldP spid="478214" grpId="0" autoUpdateAnimBg="0"/>
      <p:bldP spid="4782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79234" name="Rectangle 2"/>
          <p:cNvSpPr>
            <a:spLocks noChangeArrowheads="1"/>
          </p:cNvSpPr>
          <p:nvPr/>
        </p:nvSpPr>
        <p:spPr bwMode="auto">
          <a:xfrm>
            <a:off x="2733675" y="0"/>
            <a:ext cx="4084638"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Cinetica del primo ordine</a:t>
            </a:r>
          </a:p>
        </p:txBody>
      </p:sp>
      <p:sp>
        <p:nvSpPr>
          <p:cNvPr id="479235" name="Text Box 3"/>
          <p:cNvSpPr txBox="1">
            <a:spLocks noChangeArrowheads="1"/>
          </p:cNvSpPr>
          <p:nvPr/>
        </p:nvSpPr>
        <p:spPr bwMode="auto">
          <a:xfrm>
            <a:off x="152400" y="584200"/>
            <a:ext cx="8686800" cy="17176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2574925" algn="ctr"/>
                <a:tab pos="7531100" algn="l"/>
              </a:tabLst>
            </a:pPr>
            <a:r>
              <a:rPr lang="it-IT" sz="2000" b="0" i="0">
                <a:cs typeface="Times New Roman" pitchFamily="18" charset="0"/>
              </a:rPr>
              <a:t>La cinetica del primo ordine è piuttosto interessante. Quando la legge cinetica è del primo ordine, la legge cinetica è:</a:t>
            </a:r>
          </a:p>
          <a:p>
            <a:pPr algn="just" defTabSz="762000">
              <a:lnSpc>
                <a:spcPct val="95000"/>
              </a:lnSpc>
              <a:spcBef>
                <a:spcPct val="10000"/>
              </a:spcBef>
              <a:spcAft>
                <a:spcPct val="10000"/>
              </a:spcAft>
              <a:tabLst>
                <a:tab pos="2574925" algn="ctr"/>
                <a:tab pos="7531100" algn="l"/>
              </a:tabLst>
            </a:pPr>
            <a:r>
              <a:rPr lang="it-IT" sz="2000" b="0" i="0">
                <a:cs typeface="Times New Roman" pitchFamily="18" charset="0"/>
              </a:rPr>
              <a:t>	 velocità di reazione = </a:t>
            </a:r>
            <a:r>
              <a:rPr lang="it-IT" sz="2000" b="0">
                <a:cs typeface="Times New Roman" pitchFamily="18" charset="0"/>
              </a:rPr>
              <a:t>k</a:t>
            </a:r>
            <a:r>
              <a:rPr lang="it-IT" sz="2000" b="0" i="0">
                <a:cs typeface="Times New Roman" pitchFamily="18" charset="0"/>
              </a:rPr>
              <a:t> [A]</a:t>
            </a:r>
          </a:p>
          <a:p>
            <a:pPr algn="just" defTabSz="762000">
              <a:lnSpc>
                <a:spcPct val="95000"/>
              </a:lnSpc>
              <a:spcBef>
                <a:spcPct val="10000"/>
              </a:spcBef>
              <a:spcAft>
                <a:spcPct val="10000"/>
              </a:spcAft>
              <a:tabLst>
                <a:tab pos="2574925" algn="ctr"/>
                <a:tab pos="7531100" algn="l"/>
              </a:tabLst>
            </a:pPr>
            <a:r>
              <a:rPr lang="it-IT" sz="2000" b="0" i="0">
                <a:cs typeface="Times New Roman" pitchFamily="18" charset="0"/>
              </a:rPr>
              <a:t>e la concentrazione del reagente decresce in maniera esponenziale:</a:t>
            </a:r>
          </a:p>
          <a:p>
            <a:pPr algn="just" defTabSz="762000">
              <a:lnSpc>
                <a:spcPct val="95000"/>
              </a:lnSpc>
              <a:spcBef>
                <a:spcPct val="10000"/>
              </a:spcBef>
              <a:spcAft>
                <a:spcPct val="10000"/>
              </a:spcAft>
              <a:tabLst>
                <a:tab pos="2574925" algn="ctr"/>
                <a:tab pos="7531100" algn="l"/>
              </a:tabLst>
            </a:pPr>
            <a:r>
              <a:rPr lang="it-IT" sz="2000" b="0" i="0">
                <a:cs typeface="Times New Roman" pitchFamily="18" charset="0"/>
              </a:rPr>
              <a:t>	[A]=[A]</a:t>
            </a:r>
            <a:r>
              <a:rPr lang="it-IT" sz="2000" b="0" i="0" baseline="-25000">
                <a:cs typeface="Times New Roman" pitchFamily="18" charset="0"/>
              </a:rPr>
              <a:t>0</a:t>
            </a:r>
            <a:r>
              <a:rPr lang="it-IT" sz="2000" b="0" i="0">
                <a:cs typeface="Times New Roman" pitchFamily="18" charset="0"/>
              </a:rPr>
              <a:t>·</a:t>
            </a:r>
            <a:r>
              <a:rPr lang="it-IT" sz="2000" b="0">
                <a:cs typeface="Times New Roman" pitchFamily="18" charset="0"/>
              </a:rPr>
              <a:t>e</a:t>
            </a:r>
            <a:r>
              <a:rPr lang="it-IT" sz="2000" b="0" i="0" baseline="30000">
                <a:cs typeface="Times New Roman" pitchFamily="18" charset="0"/>
              </a:rPr>
              <a:t>–</a:t>
            </a:r>
            <a:r>
              <a:rPr lang="it-IT" sz="2000" b="0" baseline="30000">
                <a:cs typeface="Times New Roman" pitchFamily="18" charset="0"/>
              </a:rPr>
              <a:t>k·t</a:t>
            </a:r>
          </a:p>
        </p:txBody>
      </p:sp>
      <p:sp>
        <p:nvSpPr>
          <p:cNvPr id="479237" name="Text Box 5"/>
          <p:cNvSpPr txBox="1">
            <a:spLocks noChangeArrowheads="1"/>
          </p:cNvSpPr>
          <p:nvPr/>
        </p:nvSpPr>
        <p:spPr bwMode="auto">
          <a:xfrm>
            <a:off x="152400" y="2514600"/>
            <a:ext cx="5410200" cy="21748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Per le reazioni con cinetica del primo ordine è possibile definire il </a:t>
            </a:r>
            <a:r>
              <a:rPr lang="it-IT" sz="2000" b="0">
                <a:cs typeface="Times New Roman" pitchFamily="18" charset="0"/>
              </a:rPr>
              <a:t>tempo di dimezzamento</a:t>
            </a:r>
            <a:r>
              <a:rPr lang="it-IT" sz="2000" b="0" i="0">
                <a:cs typeface="Times New Roman" pitchFamily="18" charset="0"/>
              </a:rPr>
              <a:t> (</a:t>
            </a:r>
            <a:r>
              <a:rPr lang="it-IT" sz="2000" b="0">
                <a:cs typeface="Times New Roman" pitchFamily="18" charset="0"/>
              </a:rPr>
              <a:t>t</a:t>
            </a:r>
            <a:r>
              <a:rPr lang="it-IT" sz="2000" b="0" baseline="-25000">
                <a:cs typeface="Times New Roman" pitchFamily="18" charset="0"/>
              </a:rPr>
              <a:t>½</a:t>
            </a:r>
            <a:r>
              <a:rPr lang="it-IT" sz="2000" b="0" i="0">
                <a:cs typeface="Times New Roman" pitchFamily="18" charset="0"/>
              </a:rPr>
              <a:t>), che è il tempo necessario a dimezzare la concentrazione del reagente.</a:t>
            </a: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Questo tempo è lo stesso qualunque sia la concentrazione iniziale del reagente, e dipende solo da </a:t>
            </a:r>
            <a:r>
              <a:rPr lang="it-IT" sz="2000" b="0">
                <a:cs typeface="Times New Roman" pitchFamily="18" charset="0"/>
              </a:rPr>
              <a:t>k</a:t>
            </a:r>
            <a:r>
              <a:rPr lang="it-IT" sz="2000" b="0" i="0">
                <a:cs typeface="Times New Roman" pitchFamily="18" charset="0"/>
              </a:rPr>
              <a:t>.</a:t>
            </a:r>
          </a:p>
        </p:txBody>
      </p:sp>
      <p:pic>
        <p:nvPicPr>
          <p:cNvPr id="479241" name="Picture 9" descr="figure 13-11"/>
          <p:cNvPicPr>
            <a:picLocks noChangeAspect="1" noChangeArrowheads="1"/>
          </p:cNvPicPr>
          <p:nvPr/>
        </p:nvPicPr>
        <p:blipFill>
          <a:blip r:embed="rId3" cstate="print">
            <a:lum bright="-30000" contrast="48000"/>
          </a:blip>
          <a:srcRect/>
          <a:stretch>
            <a:fillRect/>
          </a:stretch>
        </p:blipFill>
        <p:spPr bwMode="auto">
          <a:xfrm>
            <a:off x="5791200" y="1905000"/>
            <a:ext cx="3163888" cy="4724400"/>
          </a:xfrm>
          <a:prstGeom prst="rect">
            <a:avLst/>
          </a:prstGeom>
          <a:noFill/>
          <a:ln w="9525">
            <a:noFill/>
            <a:miter lim="800000"/>
            <a:headEnd/>
            <a:tailEnd/>
          </a:ln>
          <a:effectLst/>
        </p:spPr>
      </p:pic>
      <p:grpSp>
        <p:nvGrpSpPr>
          <p:cNvPr id="479243" name="Group 11"/>
          <p:cNvGrpSpPr>
            <a:grpSpLocks/>
          </p:cNvGrpSpPr>
          <p:nvPr/>
        </p:nvGrpSpPr>
        <p:grpSpPr bwMode="auto">
          <a:xfrm>
            <a:off x="127000" y="4876800"/>
            <a:ext cx="5359400" cy="1444625"/>
            <a:chOff x="80" y="3072"/>
            <a:chExt cx="3376" cy="910"/>
          </a:xfrm>
        </p:grpSpPr>
        <p:sp>
          <p:nvSpPr>
            <p:cNvPr id="479236" name="Text Box 4"/>
            <p:cNvSpPr txBox="1">
              <a:spLocks noChangeArrowheads="1"/>
            </p:cNvSpPr>
            <p:nvPr/>
          </p:nvSpPr>
          <p:spPr bwMode="auto">
            <a:xfrm>
              <a:off x="80" y="3120"/>
              <a:ext cx="3376" cy="862"/>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Si ha che:</a:t>
              </a:r>
            </a:p>
            <a:p>
              <a:pPr algn="just" defTabSz="762000">
                <a:lnSpc>
                  <a:spcPct val="95000"/>
                </a:lnSpc>
                <a:spcBef>
                  <a:spcPct val="10000"/>
                </a:spcBef>
                <a:spcAft>
                  <a:spcPct val="10000"/>
                </a:spcAft>
                <a:tabLst>
                  <a:tab pos="4292600"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	 per cui tanto maggiore è la costante cinetica, tanto minore è il tempo di dimezzamento.</a:t>
              </a:r>
            </a:p>
          </p:txBody>
        </p:sp>
        <p:graphicFrame>
          <p:nvGraphicFramePr>
            <p:cNvPr id="479242" name="Object 10"/>
            <p:cNvGraphicFramePr>
              <a:graphicFrameLocks noChangeAspect="1"/>
            </p:cNvGraphicFramePr>
            <p:nvPr/>
          </p:nvGraphicFramePr>
          <p:xfrm>
            <a:off x="1776" y="3072"/>
            <a:ext cx="624" cy="403"/>
          </p:xfrm>
          <a:graphic>
            <a:graphicData uri="http://schemas.openxmlformats.org/presentationml/2006/ole">
              <p:oleObj spid="_x0000_s479242" name="Equation" r:id="rId4" imgW="609480" imgH="393480" progId="Equation.3">
                <p:embed/>
              </p:oleObj>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92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792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3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80258" name="Rectangle 2"/>
          <p:cNvSpPr>
            <a:spLocks noChangeArrowheads="1"/>
          </p:cNvSpPr>
          <p:nvPr/>
        </p:nvSpPr>
        <p:spPr bwMode="auto">
          <a:xfrm>
            <a:off x="2933700" y="0"/>
            <a:ext cx="369887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Cinetica e temperatura</a:t>
            </a:r>
          </a:p>
        </p:txBody>
      </p:sp>
      <p:sp>
        <p:nvSpPr>
          <p:cNvPr id="480259" name="Text Box 3"/>
          <p:cNvSpPr txBox="1">
            <a:spLocks noChangeArrowheads="1"/>
          </p:cNvSpPr>
          <p:nvPr/>
        </p:nvSpPr>
        <p:spPr bwMode="auto">
          <a:xfrm>
            <a:off x="152400" y="584200"/>
            <a:ext cx="86868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Salvo poche eccezione, la velocità di reazione aumenta con la temperatura. Tipicamente, per reazioni di sostanze organiche l'aumento di 10 °C della temperatura porta più o meno al raddoppio della velocità di reazione.</a:t>
            </a:r>
          </a:p>
        </p:txBody>
      </p:sp>
      <p:grpSp>
        <p:nvGrpSpPr>
          <p:cNvPr id="480264" name="Group 8"/>
          <p:cNvGrpSpPr>
            <a:grpSpLocks/>
          </p:cNvGrpSpPr>
          <p:nvPr/>
        </p:nvGrpSpPr>
        <p:grpSpPr bwMode="auto">
          <a:xfrm>
            <a:off x="152400" y="1524000"/>
            <a:ext cx="8610600" cy="2584450"/>
            <a:chOff x="96" y="960"/>
            <a:chExt cx="5424" cy="1628"/>
          </a:xfrm>
        </p:grpSpPr>
        <p:sp>
          <p:nvSpPr>
            <p:cNvPr id="480261" name="Text Box 5"/>
            <p:cNvSpPr txBox="1">
              <a:spLocks noChangeArrowheads="1"/>
            </p:cNvSpPr>
            <p:nvPr/>
          </p:nvSpPr>
          <p:spPr bwMode="auto">
            <a:xfrm>
              <a:off x="96" y="960"/>
              <a:ext cx="5424" cy="162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In termini più quantitativi, si è trovato che per molte reazioni la dipendenza della costante cinetica </a:t>
              </a:r>
              <a:r>
                <a:rPr lang="it-IT" sz="2000" b="0">
                  <a:cs typeface="Times New Roman" pitchFamily="18" charset="0"/>
                </a:rPr>
                <a:t>k</a:t>
              </a:r>
              <a:r>
                <a:rPr lang="it-IT" sz="2000" b="0" i="0">
                  <a:cs typeface="Times New Roman" pitchFamily="18" charset="0"/>
                </a:rPr>
                <a:t> dalla temperatura è data dalla </a:t>
              </a:r>
              <a:r>
                <a:rPr lang="it-IT" sz="2000" b="0">
                  <a:cs typeface="Times New Roman" pitchFamily="18" charset="0"/>
                </a:rPr>
                <a:t>equazione di Arrhenius</a:t>
              </a:r>
              <a:r>
                <a:rPr lang="it-IT" sz="2000" b="0" i="0">
                  <a:cs typeface="Times New Roman" pitchFamily="18" charset="0"/>
                </a:rPr>
                <a:t>:</a:t>
              </a:r>
            </a:p>
            <a:p>
              <a:pPr algn="just" defTabSz="762000">
                <a:lnSpc>
                  <a:spcPct val="95000"/>
                </a:lnSpc>
                <a:spcBef>
                  <a:spcPct val="10000"/>
                </a:spcBef>
                <a:spcAft>
                  <a:spcPct val="10000"/>
                </a:spcAft>
                <a:tabLst>
                  <a:tab pos="4292600"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Le due costanti </a:t>
              </a:r>
              <a:r>
                <a:rPr lang="it-IT" sz="2000" b="0">
                  <a:cs typeface="Times New Roman" pitchFamily="18" charset="0"/>
                </a:rPr>
                <a:t>A</a:t>
              </a:r>
              <a:r>
                <a:rPr lang="it-IT" sz="2000" b="0" i="0">
                  <a:cs typeface="Times New Roman" pitchFamily="18" charset="0"/>
                </a:rPr>
                <a:t> ed </a:t>
              </a:r>
              <a:r>
                <a:rPr lang="it-IT" sz="2000" b="0">
                  <a:cs typeface="Times New Roman" pitchFamily="18" charset="0"/>
                </a:rPr>
                <a:t>E</a:t>
              </a:r>
              <a:r>
                <a:rPr lang="it-IT" sz="2000" b="0" baseline="-25000">
                  <a:cs typeface="Times New Roman" pitchFamily="18" charset="0"/>
                </a:rPr>
                <a:t>a</a:t>
              </a:r>
              <a:r>
                <a:rPr lang="it-IT" sz="2000" b="0" i="0">
                  <a:cs typeface="Times New Roman" pitchFamily="18" charset="0"/>
                </a:rPr>
                <a:t> sono note come </a:t>
              </a:r>
              <a:r>
                <a:rPr lang="it-IT" sz="2000" b="0">
                  <a:cs typeface="Times New Roman" pitchFamily="18" charset="0"/>
                </a:rPr>
                <a:t>parametri di Arrhenius</a:t>
              </a:r>
              <a:r>
                <a:rPr lang="it-IT" sz="2000" b="0" i="0">
                  <a:cs typeface="Times New Roman" pitchFamily="18" charset="0"/>
                </a:rPr>
                <a:t>, si determinano sperimentalmente, e sono indipendenti dalla temperatura. </a:t>
              </a:r>
              <a:r>
                <a:rPr lang="it-IT" sz="2000" b="0">
                  <a:cs typeface="Times New Roman" pitchFamily="18" charset="0"/>
                </a:rPr>
                <a:t>A</a:t>
              </a:r>
              <a:r>
                <a:rPr lang="it-IT" sz="2000" b="0" i="0">
                  <a:cs typeface="Times New Roman" pitchFamily="18" charset="0"/>
                </a:rPr>
                <a:t> si chiama fattore </a:t>
              </a:r>
              <a:r>
                <a:rPr lang="it-IT" sz="2000" b="0">
                  <a:cs typeface="Times New Roman" pitchFamily="18" charset="0"/>
                </a:rPr>
                <a:t>pre-esponenziale</a:t>
              </a:r>
              <a:r>
                <a:rPr lang="it-IT" sz="2000" b="0" i="0">
                  <a:cs typeface="Times New Roman" pitchFamily="18" charset="0"/>
                </a:rPr>
                <a:t>, mentre </a:t>
              </a:r>
              <a:r>
                <a:rPr lang="it-IT" sz="2000" b="0">
                  <a:cs typeface="Times New Roman" pitchFamily="18" charset="0"/>
                </a:rPr>
                <a:t>E</a:t>
              </a:r>
              <a:r>
                <a:rPr lang="it-IT" sz="2000" b="0" baseline="-25000">
                  <a:cs typeface="Times New Roman" pitchFamily="18" charset="0"/>
                </a:rPr>
                <a:t>a</a:t>
              </a:r>
              <a:r>
                <a:rPr lang="it-IT" sz="2000" b="0" i="0">
                  <a:cs typeface="Times New Roman" pitchFamily="18" charset="0"/>
                </a:rPr>
                <a:t> è detto </a:t>
              </a:r>
              <a:r>
                <a:rPr lang="it-IT" sz="2000" b="0">
                  <a:cs typeface="Times New Roman" pitchFamily="18" charset="0"/>
                </a:rPr>
                <a:t>energia di attivazione</a:t>
              </a:r>
              <a:r>
                <a:rPr lang="it-IT" sz="2000" b="0" i="0">
                  <a:cs typeface="Times New Roman" pitchFamily="18" charset="0"/>
                </a:rPr>
                <a:t>, ed ha un ben preciso significato fisico.</a:t>
              </a:r>
            </a:p>
          </p:txBody>
        </p:sp>
        <p:graphicFrame>
          <p:nvGraphicFramePr>
            <p:cNvPr id="480263" name="Object 7"/>
            <p:cNvGraphicFramePr>
              <a:graphicFrameLocks noChangeAspect="1"/>
            </p:cNvGraphicFramePr>
            <p:nvPr/>
          </p:nvGraphicFramePr>
          <p:xfrm>
            <a:off x="2400" y="1344"/>
            <a:ext cx="912" cy="402"/>
          </p:xfrm>
          <a:graphic>
            <a:graphicData uri="http://schemas.openxmlformats.org/presentationml/2006/ole">
              <p:oleObj spid="_x0000_s480263" name="Equation" r:id="rId3" imgW="723600" imgH="317160" progId="Equation.3">
                <p:embed/>
              </p:oleObj>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802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81282" name="Rectangle 2"/>
          <p:cNvSpPr>
            <a:spLocks noChangeArrowheads="1"/>
          </p:cNvSpPr>
          <p:nvPr/>
        </p:nvSpPr>
        <p:spPr bwMode="auto">
          <a:xfrm>
            <a:off x="2117725" y="0"/>
            <a:ext cx="5367338"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teoria dello stato di transizione</a:t>
            </a:r>
          </a:p>
        </p:txBody>
      </p:sp>
      <p:sp>
        <p:nvSpPr>
          <p:cNvPr id="481283" name="Text Box 3"/>
          <p:cNvSpPr txBox="1">
            <a:spLocks noChangeArrowheads="1"/>
          </p:cNvSpPr>
          <p:nvPr/>
        </p:nvSpPr>
        <p:spPr bwMode="auto">
          <a:xfrm>
            <a:off x="152400" y="584200"/>
            <a:ext cx="8686800" cy="12477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In una reazione chimica, per passare dai reagenti ai prodotti occorre rompere dei legami chimici e formarne dei nuovi. Succede quindi che, nel corso di questo processo, ad un certo punto i nuovi legami non sono ancora completamente formati, mentre i vecchi legami non sono ancora rotti.</a:t>
            </a:r>
          </a:p>
        </p:txBody>
      </p:sp>
      <p:grpSp>
        <p:nvGrpSpPr>
          <p:cNvPr id="481289" name="Group 9"/>
          <p:cNvGrpSpPr>
            <a:grpSpLocks/>
          </p:cNvGrpSpPr>
          <p:nvPr/>
        </p:nvGrpSpPr>
        <p:grpSpPr bwMode="auto">
          <a:xfrm>
            <a:off x="152400" y="1524000"/>
            <a:ext cx="8709025" cy="5003800"/>
            <a:chOff x="96" y="960"/>
            <a:chExt cx="5486" cy="3152"/>
          </a:xfrm>
        </p:grpSpPr>
        <p:sp>
          <p:nvSpPr>
            <p:cNvPr id="481284" name="Text Box 4"/>
            <p:cNvSpPr txBox="1">
              <a:spLocks noChangeArrowheads="1"/>
            </p:cNvSpPr>
            <p:nvPr/>
          </p:nvSpPr>
          <p:spPr bwMode="auto">
            <a:xfrm>
              <a:off x="96" y="1152"/>
              <a:ext cx="3456" cy="11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In questa situazione l'energia del sistema è maggiore non solo rispetto ai prodotti, ma anche rispetto ai reagenti. Quindi, anche in una reazione esotermica, durante la trasformazione da reagenti a prodotti dapprima l'energia sale, e solo da un certo punto in poi ricomincia a scendere.</a:t>
              </a:r>
            </a:p>
          </p:txBody>
        </p:sp>
        <p:pic>
          <p:nvPicPr>
            <p:cNvPr id="481286" name="Picture 6" descr="figure 13-22"/>
            <p:cNvPicPr>
              <a:picLocks noChangeAspect="1" noChangeArrowheads="1"/>
            </p:cNvPicPr>
            <p:nvPr/>
          </p:nvPicPr>
          <p:blipFill>
            <a:blip r:embed="rId2" cstate="print"/>
            <a:srcRect/>
            <a:stretch>
              <a:fillRect/>
            </a:stretch>
          </p:blipFill>
          <p:spPr bwMode="auto">
            <a:xfrm>
              <a:off x="3696" y="960"/>
              <a:ext cx="1886" cy="3152"/>
            </a:xfrm>
            <a:prstGeom prst="rect">
              <a:avLst/>
            </a:prstGeom>
            <a:noFill/>
          </p:spPr>
        </p:pic>
      </p:grpSp>
      <p:grpSp>
        <p:nvGrpSpPr>
          <p:cNvPr id="481290" name="Group 10"/>
          <p:cNvGrpSpPr>
            <a:grpSpLocks/>
          </p:cNvGrpSpPr>
          <p:nvPr/>
        </p:nvGrpSpPr>
        <p:grpSpPr bwMode="auto">
          <a:xfrm>
            <a:off x="152400" y="3683000"/>
            <a:ext cx="5486400" cy="3025775"/>
            <a:chOff x="96" y="2320"/>
            <a:chExt cx="3456" cy="1906"/>
          </a:xfrm>
        </p:grpSpPr>
        <p:sp>
          <p:nvSpPr>
            <p:cNvPr id="481287" name="Text Box 7"/>
            <p:cNvSpPr txBox="1">
              <a:spLocks noChangeArrowheads="1"/>
            </p:cNvSpPr>
            <p:nvPr/>
          </p:nvSpPr>
          <p:spPr bwMode="auto">
            <a:xfrm>
              <a:off x="96" y="2320"/>
              <a:ext cx="3456" cy="1163"/>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La disposizione degli atomi nel </a:t>
              </a:r>
              <a:r>
                <a:rPr lang="it-IT" sz="2000" b="0" dirty="0">
                  <a:cs typeface="Times New Roman" pitchFamily="18" charset="0"/>
                </a:rPr>
                <a:t>punto di massima energia</a:t>
              </a:r>
              <a:r>
                <a:rPr lang="it-IT" sz="2000" b="0" i="0" dirty="0">
                  <a:cs typeface="Times New Roman" pitchFamily="18" charset="0"/>
                </a:rPr>
                <a:t> è detto </a:t>
              </a:r>
              <a:r>
                <a:rPr lang="it-IT" sz="2000" b="0" dirty="0">
                  <a:cs typeface="Times New Roman" pitchFamily="18" charset="0"/>
                </a:rPr>
                <a:t>stato di transizione </a:t>
              </a:r>
              <a:r>
                <a:rPr lang="it-IT" sz="2000" b="0" i="0" dirty="0">
                  <a:cs typeface="Times New Roman" pitchFamily="18" charset="0"/>
                </a:rPr>
                <a:t>o </a:t>
              </a:r>
              <a:r>
                <a:rPr lang="it-IT" sz="2000" b="0" dirty="0">
                  <a:cs typeface="Times New Roman" pitchFamily="18" charset="0"/>
                </a:rPr>
                <a:t>complesso attivato</a:t>
              </a:r>
              <a:r>
                <a:rPr lang="it-IT" sz="2000" b="0" i="0" dirty="0">
                  <a:cs typeface="Times New Roman" pitchFamily="18" charset="0"/>
                </a:rPr>
                <a:t>. L'energia che occorre per passare dai reagenti allo stato di transizione è detta </a:t>
              </a:r>
              <a:r>
                <a:rPr lang="it-IT" sz="2000" dirty="0">
                  <a:cs typeface="Times New Roman" pitchFamily="18" charset="0"/>
                </a:rPr>
                <a:t>energia di attivazione</a:t>
              </a:r>
              <a:r>
                <a:rPr lang="it-IT" sz="2000" i="0" dirty="0">
                  <a:cs typeface="Times New Roman" pitchFamily="18" charset="0"/>
                </a:rPr>
                <a:t>, </a:t>
              </a:r>
              <a:r>
                <a:rPr lang="it-IT" sz="2000" dirty="0" err="1">
                  <a:cs typeface="Times New Roman" pitchFamily="18" charset="0"/>
                </a:rPr>
                <a:t>E</a:t>
              </a:r>
              <a:r>
                <a:rPr lang="it-IT" sz="2000" baseline="-25000" dirty="0" err="1">
                  <a:cs typeface="Times New Roman" pitchFamily="18" charset="0"/>
                </a:rPr>
                <a:t>a</a:t>
              </a:r>
              <a:r>
                <a:rPr lang="it-IT" sz="2000" b="0" i="0" dirty="0">
                  <a:cs typeface="Times New Roman" pitchFamily="18" charset="0"/>
                </a:rPr>
                <a:t>, che è la quantità che troviamo nell'equazione di </a:t>
              </a:r>
              <a:r>
                <a:rPr lang="it-IT" sz="2000" b="0" i="0" dirty="0" err="1">
                  <a:cs typeface="Times New Roman" pitchFamily="18" charset="0"/>
                </a:rPr>
                <a:t>Arrhenius</a:t>
              </a:r>
              <a:r>
                <a:rPr lang="it-IT" sz="2000" b="0" i="0" dirty="0">
                  <a:cs typeface="Times New Roman" pitchFamily="18" charset="0"/>
                </a:rPr>
                <a:t>.</a:t>
              </a:r>
            </a:p>
          </p:txBody>
        </p:sp>
        <p:sp>
          <p:nvSpPr>
            <p:cNvPr id="481288" name="Text Box 8"/>
            <p:cNvSpPr txBox="1">
              <a:spLocks noChangeArrowheads="1"/>
            </p:cNvSpPr>
            <p:nvPr/>
          </p:nvSpPr>
          <p:spPr bwMode="auto">
            <a:xfrm>
              <a:off x="96" y="3440"/>
              <a:ext cx="3456" cy="786"/>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L'energia per portare i reagenti allo stato di transizione proviene dagli urti molecolari dovuti al moto termico. Ecco perché </a:t>
              </a:r>
              <a:r>
                <a:rPr lang="it-IT" sz="2000" b="0">
                  <a:cs typeface="Times New Roman" pitchFamily="18" charset="0"/>
                </a:rPr>
                <a:t>k</a:t>
              </a:r>
              <a:r>
                <a:rPr lang="it-IT" sz="2000" b="0" i="0">
                  <a:cs typeface="Times New Roman" pitchFamily="18" charset="0"/>
                </a:rPr>
                <a:t> aumenta all'aumentare di </a:t>
              </a:r>
              <a:r>
                <a:rPr lang="it-IT" sz="2000" b="0">
                  <a:cs typeface="Times New Roman" pitchFamily="18" charset="0"/>
                </a:rPr>
                <a:t>T</a:t>
              </a:r>
              <a:r>
                <a:rPr lang="it-IT" sz="2000" b="0" i="0">
                  <a:cs typeface="Times New Roman" pitchFamily="18" charset="0"/>
                </a:rPr>
                <a:t>.</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8128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812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82306" name="Rectangle 2"/>
          <p:cNvSpPr>
            <a:spLocks noChangeArrowheads="1"/>
          </p:cNvSpPr>
          <p:nvPr/>
        </p:nvSpPr>
        <p:spPr bwMode="auto">
          <a:xfrm>
            <a:off x="3663950" y="0"/>
            <a:ext cx="2284413"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 catalizzatori</a:t>
            </a:r>
          </a:p>
        </p:txBody>
      </p:sp>
      <p:sp>
        <p:nvSpPr>
          <p:cNvPr id="482307" name="Text Box 3"/>
          <p:cNvSpPr txBox="1">
            <a:spLocks noChangeArrowheads="1"/>
          </p:cNvSpPr>
          <p:nvPr/>
        </p:nvSpPr>
        <p:spPr bwMode="auto">
          <a:xfrm>
            <a:off x="152400" y="381000"/>
            <a:ext cx="8686800" cy="669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Il catalizzatore è una sostanza capace di aumentare la velocità di una reazione chimica, pur ritrovandosi inalterato al termine della reazione stessa.</a:t>
            </a:r>
          </a:p>
        </p:txBody>
      </p:sp>
      <p:sp>
        <p:nvSpPr>
          <p:cNvPr id="482310" name="Text Box 6"/>
          <p:cNvSpPr txBox="1">
            <a:spLocks noChangeArrowheads="1"/>
          </p:cNvSpPr>
          <p:nvPr/>
        </p:nvSpPr>
        <p:spPr bwMode="auto">
          <a:xfrm>
            <a:off x="152400" y="2806700"/>
            <a:ext cx="5715000" cy="18256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 catalizzatori possono essere </a:t>
            </a:r>
            <a:r>
              <a:rPr lang="it-IT" sz="2000" b="0">
                <a:cs typeface="Times New Roman" pitchFamily="18" charset="0"/>
              </a:rPr>
              <a:t>omogenei</a:t>
            </a:r>
            <a:r>
              <a:rPr lang="it-IT" sz="2000" b="0" i="0">
                <a:cs typeface="Times New Roman" pitchFamily="18" charset="0"/>
              </a:rPr>
              <a:t>, se sono nella stessa fase dei reagenti, o </a:t>
            </a:r>
            <a:r>
              <a:rPr lang="it-IT" sz="2000" b="0">
                <a:cs typeface="Times New Roman" pitchFamily="18" charset="0"/>
              </a:rPr>
              <a:t> eterogenei</a:t>
            </a:r>
            <a:r>
              <a:rPr lang="it-IT" sz="2000" b="0" i="0">
                <a:cs typeface="Times New Roman" pitchFamily="18" charset="0"/>
              </a:rPr>
              <a:t>. Molti metalli sono utilizzati come catalizzatori. L'efficacia di un catalizzatore eterogeneo dipende dalla superficie con i quale è a contatto dei reagenti, per cui i catalizzatori eterogenei sono spesso finemente suddivisi.</a:t>
            </a:r>
          </a:p>
        </p:txBody>
      </p:sp>
      <p:sp>
        <p:nvSpPr>
          <p:cNvPr id="482311" name="Text Box 7"/>
          <p:cNvSpPr txBox="1">
            <a:spLocks noChangeArrowheads="1"/>
          </p:cNvSpPr>
          <p:nvPr/>
        </p:nvSpPr>
        <p:spPr bwMode="auto">
          <a:xfrm>
            <a:off x="152400" y="4584700"/>
            <a:ext cx="57150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Gli enzimi sono catalizzatori biologici, che possono accelerare reazioni molto specifiche anche di mille miliardi di volte.</a:t>
            </a:r>
          </a:p>
        </p:txBody>
      </p:sp>
      <p:grpSp>
        <p:nvGrpSpPr>
          <p:cNvPr id="482314" name="Group 10"/>
          <p:cNvGrpSpPr>
            <a:grpSpLocks/>
          </p:cNvGrpSpPr>
          <p:nvPr/>
        </p:nvGrpSpPr>
        <p:grpSpPr bwMode="auto">
          <a:xfrm>
            <a:off x="152400" y="1003300"/>
            <a:ext cx="8991600" cy="5092700"/>
            <a:chOff x="96" y="632"/>
            <a:chExt cx="5664" cy="3208"/>
          </a:xfrm>
        </p:grpSpPr>
        <p:sp>
          <p:nvSpPr>
            <p:cNvPr id="482308" name="Text Box 4"/>
            <p:cNvSpPr txBox="1">
              <a:spLocks noChangeArrowheads="1"/>
            </p:cNvSpPr>
            <p:nvPr/>
          </p:nvSpPr>
          <p:spPr bwMode="auto">
            <a:xfrm>
              <a:off x="96" y="632"/>
              <a:ext cx="3600" cy="11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Il catalizzatore funziona fornendo un percorso alternativo per passare dai reagenti ai prodotti, caratterizzato da una minore energia di attivazione: in questo modo è molto più probabile che un urto abbia energia sufficiente a provocare la reazione, e la velocità di reazione sale.</a:t>
              </a:r>
            </a:p>
          </p:txBody>
        </p:sp>
        <p:pic>
          <p:nvPicPr>
            <p:cNvPr id="482312" name="Picture 8" descr="figure 13-34"/>
            <p:cNvPicPr>
              <a:picLocks noChangeAspect="1" noChangeArrowheads="1"/>
            </p:cNvPicPr>
            <p:nvPr/>
          </p:nvPicPr>
          <p:blipFill>
            <a:blip r:embed="rId2" cstate="print"/>
            <a:srcRect/>
            <a:stretch>
              <a:fillRect/>
            </a:stretch>
          </p:blipFill>
          <p:spPr bwMode="auto">
            <a:xfrm>
              <a:off x="3621" y="688"/>
              <a:ext cx="2139" cy="3152"/>
            </a:xfrm>
            <a:prstGeom prst="rect">
              <a:avLst/>
            </a:prstGeom>
            <a:noFill/>
          </p:spPr>
        </p:pic>
      </p:grpSp>
      <p:sp>
        <p:nvSpPr>
          <p:cNvPr id="482313" name="Text Box 9"/>
          <p:cNvSpPr txBox="1">
            <a:spLocks noChangeArrowheads="1"/>
          </p:cNvSpPr>
          <p:nvPr/>
        </p:nvSpPr>
        <p:spPr bwMode="auto">
          <a:xfrm>
            <a:off x="152400" y="5524500"/>
            <a:ext cx="5715000" cy="12477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I catalizzatori influenzano nella stessa misura la velocità della reazione diretta e di quella inversa, pe cui </a:t>
            </a:r>
            <a:r>
              <a:rPr lang="it-IT" sz="2000" i="0">
                <a:cs typeface="Times New Roman" pitchFamily="18" charset="0"/>
              </a:rPr>
              <a:t>i catalizzatori non influenzano la posizione dell'equilibrio.</a:t>
            </a:r>
            <a:endParaRPr lang="it-IT" sz="2000" b="0" i="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823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23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823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823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2310" grpId="0" autoUpdateAnimBg="0"/>
      <p:bldP spid="482311" grpId="0" autoUpdateAnimBg="0"/>
      <p:bldP spid="4823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sp>
        <p:nvSpPr>
          <p:cNvPr id="483330" name="Rectangle 2"/>
          <p:cNvSpPr>
            <a:spLocks noChangeArrowheads="1"/>
          </p:cNvSpPr>
          <p:nvPr/>
        </p:nvSpPr>
        <p:spPr bwMode="auto">
          <a:xfrm>
            <a:off x="3082925" y="0"/>
            <a:ext cx="3462338"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Cinetica ed equilibrio</a:t>
            </a:r>
          </a:p>
        </p:txBody>
      </p:sp>
      <p:sp>
        <p:nvSpPr>
          <p:cNvPr id="483331" name="Text Box 3"/>
          <p:cNvSpPr txBox="1">
            <a:spLocks noChangeArrowheads="1"/>
          </p:cNvSpPr>
          <p:nvPr/>
        </p:nvSpPr>
        <p:spPr bwMode="auto">
          <a:xfrm>
            <a:off x="152400" y="584200"/>
            <a:ext cx="8686800" cy="669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Abbiamo più volte detto che l'equilibrio è dinamico, cioè dovuto a due reazioni opposte che vanno alla stessa velocità.</a:t>
            </a:r>
          </a:p>
        </p:txBody>
      </p:sp>
      <p:sp>
        <p:nvSpPr>
          <p:cNvPr id="483332" name="Text Box 4"/>
          <p:cNvSpPr txBox="1">
            <a:spLocks noChangeArrowheads="1"/>
          </p:cNvSpPr>
          <p:nvPr/>
        </p:nvSpPr>
        <p:spPr bwMode="auto">
          <a:xfrm>
            <a:off x="152400" y="1219200"/>
            <a:ext cx="8610600" cy="13843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102100" algn="ctr"/>
                <a:tab pos="6388100" algn="ctr"/>
                <a:tab pos="7531100" algn="l"/>
              </a:tabLst>
            </a:pPr>
            <a:r>
              <a:rPr lang="it-IT" sz="2000" b="0" i="0">
                <a:cs typeface="Times New Roman" pitchFamily="18" charset="0"/>
              </a:rPr>
              <a:t>Supponiamo che per la generica reazione:</a:t>
            </a:r>
          </a:p>
          <a:p>
            <a:pPr algn="just" defTabSz="762000">
              <a:tabLst>
                <a:tab pos="4102100" algn="ctr"/>
                <a:tab pos="6388100" algn="ctr"/>
                <a:tab pos="7531100" algn="l"/>
              </a:tabLst>
            </a:pPr>
            <a:r>
              <a:rPr lang="it-IT" sz="2000" b="0">
                <a:cs typeface="Times New Roman" pitchFamily="18" charset="0"/>
              </a:rPr>
              <a:t>	</a:t>
            </a:r>
            <a:r>
              <a:rPr lang="it-IT" sz="2000" b="0" i="0">
                <a:cs typeface="Times New Roman" pitchFamily="18" charset="0"/>
              </a:rPr>
              <a:t>A + B → C + D</a:t>
            </a:r>
          </a:p>
          <a:p>
            <a:pPr algn="just" defTabSz="762000">
              <a:lnSpc>
                <a:spcPct val="95000"/>
              </a:lnSpc>
              <a:spcBef>
                <a:spcPct val="10000"/>
              </a:spcBef>
              <a:spcAft>
                <a:spcPct val="10000"/>
              </a:spcAft>
              <a:tabLst>
                <a:tab pos="4102100" algn="ctr"/>
                <a:tab pos="6388100" algn="ctr"/>
                <a:tab pos="7531100" algn="l"/>
              </a:tabLst>
            </a:pPr>
            <a:r>
              <a:rPr lang="it-IT" sz="2000" b="0" i="0">
                <a:cs typeface="Times New Roman" pitchFamily="18" charset="0"/>
              </a:rPr>
              <a:t>la legge cinetica della reazione diretta è:		velocità di reazione = </a:t>
            </a:r>
            <a:r>
              <a:rPr lang="it-IT" sz="2000" b="0">
                <a:cs typeface="Times New Roman" pitchFamily="18" charset="0"/>
              </a:rPr>
              <a:t>k</a:t>
            </a:r>
            <a:r>
              <a:rPr lang="it-IT" sz="2000" b="0" i="0">
                <a:cs typeface="Times New Roman" pitchFamily="18" charset="0"/>
              </a:rPr>
              <a:t> [A] [B]</a:t>
            </a:r>
          </a:p>
          <a:p>
            <a:pPr algn="just" defTabSz="762000">
              <a:lnSpc>
                <a:spcPct val="95000"/>
              </a:lnSpc>
              <a:spcBef>
                <a:spcPct val="10000"/>
              </a:spcBef>
              <a:spcAft>
                <a:spcPct val="10000"/>
              </a:spcAft>
              <a:tabLst>
                <a:tab pos="4102100" algn="ctr"/>
                <a:tab pos="6388100" algn="ctr"/>
                <a:tab pos="7531100" algn="l"/>
              </a:tabLst>
            </a:pPr>
            <a:r>
              <a:rPr lang="it-IT" sz="2000" b="0" i="0">
                <a:cs typeface="Times New Roman" pitchFamily="18" charset="0"/>
              </a:rPr>
              <a:t>mentre quella della reazione inversa è:		velocità di reazione = </a:t>
            </a:r>
            <a:r>
              <a:rPr lang="it-IT" sz="2000" b="0">
                <a:cs typeface="Times New Roman" pitchFamily="18" charset="0"/>
              </a:rPr>
              <a:t>k'</a:t>
            </a:r>
            <a:r>
              <a:rPr lang="it-IT" sz="2000" b="0" i="0">
                <a:cs typeface="Times New Roman" pitchFamily="18" charset="0"/>
              </a:rPr>
              <a:t> [C] [D]</a:t>
            </a:r>
          </a:p>
        </p:txBody>
      </p:sp>
      <p:sp>
        <p:nvSpPr>
          <p:cNvPr id="483334" name="Text Box 6"/>
          <p:cNvSpPr txBox="1">
            <a:spLocks noChangeArrowheads="1"/>
          </p:cNvSpPr>
          <p:nvPr/>
        </p:nvSpPr>
        <p:spPr bwMode="auto">
          <a:xfrm>
            <a:off x="152400" y="4241800"/>
            <a:ext cx="8686800" cy="1615827"/>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dirty="0">
                <a:cs typeface="Times New Roman" pitchFamily="18" charset="0"/>
              </a:rPr>
              <a:t>La costante di </a:t>
            </a:r>
            <a:r>
              <a:rPr lang="it-IT" sz="2000" dirty="0" smtClean="0">
                <a:cs typeface="Times New Roman" pitchFamily="18" charset="0"/>
              </a:rPr>
              <a:t>equilibrio (di cui parleremo nella prossima lezione) </a:t>
            </a:r>
            <a:r>
              <a:rPr lang="it-IT" sz="2000" dirty="0">
                <a:cs typeface="Times New Roman" pitchFamily="18" charset="0"/>
              </a:rPr>
              <a:t>è data dal rapporto tra la costante cinetica della reazione diretta e di quella della reazione inversa.</a:t>
            </a:r>
            <a:endParaRPr lang="it-IT" sz="2000" b="0" i="0" dirty="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dirty="0">
                <a:cs typeface="Times New Roman" pitchFamily="18" charset="0"/>
              </a:rPr>
              <a:t>Questo risultato, anche se è stato ottenuto utilizzando una particolare legge cinetica per le reazioni dirette ed inversa, ha validità del tutto generale. </a:t>
            </a:r>
            <a:endParaRPr lang="it-IT" sz="2000" dirty="0">
              <a:cs typeface="Times New Roman" pitchFamily="18" charset="0"/>
            </a:endParaRPr>
          </a:p>
        </p:txBody>
      </p:sp>
      <p:sp>
        <p:nvSpPr>
          <p:cNvPr id="483336" name="Text Box 8"/>
          <p:cNvSpPr txBox="1">
            <a:spLocks noChangeArrowheads="1"/>
          </p:cNvSpPr>
          <p:nvPr/>
        </p:nvSpPr>
        <p:spPr bwMode="auto">
          <a:xfrm>
            <a:off x="152400" y="2628900"/>
            <a:ext cx="8686800" cy="13684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All'equilibrio la velocità della reazione diretta e di quella inversa sono uguali, per cui:	</a:t>
            </a:r>
            <a:r>
              <a:rPr lang="it-IT" sz="2000" b="0">
                <a:cs typeface="Times New Roman" pitchFamily="18" charset="0"/>
              </a:rPr>
              <a:t>k</a:t>
            </a:r>
            <a:r>
              <a:rPr lang="it-IT" sz="2000" b="0" i="0">
                <a:cs typeface="Times New Roman" pitchFamily="18" charset="0"/>
              </a:rPr>
              <a:t> [A] [B] = </a:t>
            </a:r>
            <a:r>
              <a:rPr lang="it-IT" sz="2000" b="0">
                <a:cs typeface="Times New Roman" pitchFamily="18" charset="0"/>
              </a:rPr>
              <a:t>k'</a:t>
            </a:r>
            <a:r>
              <a:rPr lang="it-IT" sz="2000" b="0" i="0">
                <a:cs typeface="Times New Roman" pitchFamily="18" charset="0"/>
              </a:rPr>
              <a:t> [C] [D]</a:t>
            </a:r>
          </a:p>
          <a:p>
            <a:pPr algn="just" defTabSz="762000">
              <a:lnSpc>
                <a:spcPct val="95000"/>
              </a:lnSpc>
              <a:spcBef>
                <a:spcPct val="10000"/>
              </a:spcBef>
              <a:spcAft>
                <a:spcPct val="10000"/>
              </a:spcAft>
              <a:tabLst>
                <a:tab pos="4292600"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92600" algn="ctr"/>
                <a:tab pos="7531100" algn="l"/>
              </a:tabLst>
            </a:pPr>
            <a:r>
              <a:rPr lang="it-IT" sz="2000" b="0" i="0">
                <a:cs typeface="Times New Roman" pitchFamily="18" charset="0"/>
              </a:rPr>
              <a:t>o riarrangiando:</a:t>
            </a:r>
          </a:p>
        </p:txBody>
      </p:sp>
      <p:graphicFrame>
        <p:nvGraphicFramePr>
          <p:cNvPr id="483337" name="Object 9"/>
          <p:cNvGraphicFramePr>
            <a:graphicFrameLocks noChangeAspect="1"/>
          </p:cNvGraphicFramePr>
          <p:nvPr/>
        </p:nvGraphicFramePr>
        <p:xfrm>
          <a:off x="3657600" y="3505200"/>
          <a:ext cx="1739900" cy="700088"/>
        </p:xfrm>
        <a:graphic>
          <a:graphicData uri="http://schemas.openxmlformats.org/presentationml/2006/ole">
            <p:oleObj spid="_x0000_s483337" name="Equation" r:id="rId3" imgW="1041120" imgH="419040" progId="Equation.3">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piè di pagina 2"/>
          <p:cNvSpPr>
            <a:spLocks noGrp="1"/>
          </p:cNvSpPr>
          <p:nvPr>
            <p:ph type="ftr" sz="quarter" idx="11"/>
          </p:nvPr>
        </p:nvSpPr>
        <p:spPr/>
        <p:txBody>
          <a:bodyPr/>
          <a:lstStyle/>
          <a:p>
            <a:r>
              <a:rPr lang="it-IT" dirty="0" smtClean="0"/>
              <a:t>8 – La </a:t>
            </a:r>
            <a:r>
              <a:rPr lang="it-IT" dirty="0" err="1" smtClean="0"/>
              <a:t>cinetica.pdf</a:t>
            </a:r>
            <a:r>
              <a:rPr lang="it-IT" dirty="0" smtClean="0"/>
              <a:t> – V 2.0 – Chimica Generale – Prof. A. Mangoni– A.A. 2012/2013</a:t>
            </a:r>
            <a:endParaRPr lang="it-IT" dirty="0"/>
          </a:p>
        </p:txBody>
      </p:sp>
      <p:pic>
        <p:nvPicPr>
          <p:cNvPr id="484354" name="Picture 2" descr="figure 13-30"/>
          <p:cNvPicPr>
            <a:picLocks noChangeAspect="1" noChangeArrowheads="1"/>
          </p:cNvPicPr>
          <p:nvPr/>
        </p:nvPicPr>
        <p:blipFill>
          <a:blip r:embed="rId2" cstate="print"/>
          <a:srcRect/>
          <a:stretch>
            <a:fillRect/>
          </a:stretch>
        </p:blipFill>
        <p:spPr bwMode="auto">
          <a:xfrm>
            <a:off x="558800" y="1847850"/>
            <a:ext cx="8026400" cy="31623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0000CC"/>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uttura predefinita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20315</TotalTime>
  <Words>1242</Words>
  <Application>Microsoft Office PowerPoint</Application>
  <PresentationFormat>Presentazione su schermo (4:3)</PresentationFormat>
  <Paragraphs>91</Paragraphs>
  <Slides>11</Slides>
  <Notes>0</Notes>
  <HiddenSlides>0</HiddenSlides>
  <MMClips>0</MMClips>
  <ScaleCrop>false</ScaleCrop>
  <HeadingPairs>
    <vt:vector size="8" baseType="variant">
      <vt:variant>
        <vt:lpstr>Caratteri utilizzati</vt:lpstr>
      </vt:variant>
      <vt:variant>
        <vt:i4>1</vt:i4>
      </vt:variant>
      <vt:variant>
        <vt:lpstr>Tema</vt:lpstr>
      </vt:variant>
      <vt:variant>
        <vt:i4>1</vt:i4>
      </vt:variant>
      <vt:variant>
        <vt:lpstr>Server OLE incorporati</vt:lpstr>
      </vt:variant>
      <vt:variant>
        <vt:i4>1</vt:i4>
      </vt:variant>
      <vt:variant>
        <vt:lpstr>Titoli diapositive</vt:lpstr>
      </vt:variant>
      <vt:variant>
        <vt:i4>11</vt:i4>
      </vt:variant>
    </vt:vector>
  </HeadingPairs>
  <TitlesOfParts>
    <vt:vector size="14" baseType="lpstr">
      <vt:lpstr>Times New Roman</vt:lpstr>
      <vt:lpstr>Struttura predefinita</vt:lpstr>
      <vt:lpstr>Microsoft Equation 3.0</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Nessun titolo diapositiva</dc:title>
  <dc:creator>Mangoni</dc:creator>
  <cp:lastModifiedBy>Mangoni</cp:lastModifiedBy>
  <cp:revision>839</cp:revision>
  <cp:lastPrinted>1998-10-27T09:57:14Z</cp:lastPrinted>
  <dcterms:created xsi:type="dcterms:W3CDTF">1998-11-03T10:00:16Z</dcterms:created>
  <dcterms:modified xsi:type="dcterms:W3CDTF">2013-05-13T15:34:02Z</dcterms:modified>
</cp:coreProperties>
</file>