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7"/>
  </p:notesMasterIdLst>
  <p:handoutMasterIdLst>
    <p:handoutMasterId r:id="rId18"/>
  </p:handoutMasterIdLst>
  <p:sldIdLst>
    <p:sldId id="300" r:id="rId2"/>
    <p:sldId id="299" r:id="rId3"/>
    <p:sldId id="301" r:id="rId4"/>
    <p:sldId id="302" r:id="rId5"/>
    <p:sldId id="303" r:id="rId6"/>
    <p:sldId id="304" r:id="rId7"/>
    <p:sldId id="305" r:id="rId8"/>
    <p:sldId id="306" r:id="rId9"/>
    <p:sldId id="307" r:id="rId10"/>
    <p:sldId id="308" r:id="rId11"/>
    <p:sldId id="309" r:id="rId12"/>
    <p:sldId id="313" r:id="rId13"/>
    <p:sldId id="312" r:id="rId14"/>
    <p:sldId id="311" r:id="rId15"/>
    <p:sldId id="310" r:id="rId16"/>
  </p:sldIdLst>
  <p:sldSz cx="9144000" cy="6858000" type="screen4x3"/>
  <p:notesSz cx="6648450" cy="9782175"/>
  <p:defaultTextStyle>
    <a:defPPr>
      <a:defRPr lang="en-US"/>
    </a:defPPr>
    <a:lvl1pPr algn="ctr" rtl="0" eaLnBrk="0" fontAlgn="base" hangingPunct="0">
      <a:spcBef>
        <a:spcPct val="0"/>
      </a:spcBef>
      <a:spcAft>
        <a:spcPct val="0"/>
      </a:spcAft>
      <a:defRPr b="1" i="1"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b="1" i="1"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b="1" i="1"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b="1" i="1"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b="1" i="1" kern="1200">
        <a:solidFill>
          <a:schemeClr val="tx1"/>
        </a:solidFill>
        <a:latin typeface="Times New Roman" pitchFamily="18" charset="0"/>
        <a:ea typeface="+mn-ea"/>
        <a:cs typeface="+mn-cs"/>
      </a:defRPr>
    </a:lvl5pPr>
    <a:lvl6pPr marL="2286000" algn="l" defTabSz="914400" rtl="0" eaLnBrk="1" latinLnBrk="0" hangingPunct="1">
      <a:defRPr b="1" i="1" kern="1200">
        <a:solidFill>
          <a:schemeClr val="tx1"/>
        </a:solidFill>
        <a:latin typeface="Times New Roman" pitchFamily="18" charset="0"/>
        <a:ea typeface="+mn-ea"/>
        <a:cs typeface="+mn-cs"/>
      </a:defRPr>
    </a:lvl6pPr>
    <a:lvl7pPr marL="2743200" algn="l" defTabSz="914400" rtl="0" eaLnBrk="1" latinLnBrk="0" hangingPunct="1">
      <a:defRPr b="1" i="1" kern="1200">
        <a:solidFill>
          <a:schemeClr val="tx1"/>
        </a:solidFill>
        <a:latin typeface="Times New Roman" pitchFamily="18" charset="0"/>
        <a:ea typeface="+mn-ea"/>
        <a:cs typeface="+mn-cs"/>
      </a:defRPr>
    </a:lvl7pPr>
    <a:lvl8pPr marL="3200400" algn="l" defTabSz="914400" rtl="0" eaLnBrk="1" latinLnBrk="0" hangingPunct="1">
      <a:defRPr b="1" i="1" kern="1200">
        <a:solidFill>
          <a:schemeClr val="tx1"/>
        </a:solidFill>
        <a:latin typeface="Times New Roman" pitchFamily="18" charset="0"/>
        <a:ea typeface="+mn-ea"/>
        <a:cs typeface="+mn-cs"/>
      </a:defRPr>
    </a:lvl8pPr>
    <a:lvl9pPr marL="3657600" algn="l" defTabSz="914400" rtl="0" eaLnBrk="1" latinLnBrk="0" hangingPunct="1">
      <a:defRPr b="1" i="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000099"/>
    <a:srgbClr val="00CC00"/>
    <a:srgbClr val="FFFF00"/>
    <a:srgbClr val="0066FF"/>
    <a:srgbClr val="00FF00"/>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varScale="1">
        <p:scale>
          <a:sx n="110" d="100"/>
          <a:sy n="110" d="100"/>
        </p:scale>
        <p:origin x="-960" y="-84"/>
      </p:cViewPr>
      <p:guideLst>
        <p:guide orient="horz" pos="216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66" d="100"/>
        <a:sy n="66" d="100"/>
      </p:scale>
      <p:origin x="0" y="234"/>
    </p:cViewPr>
  </p:sorterViewPr>
  <p:notesViewPr>
    <p:cSldViewPr>
      <p:cViewPr varScale="1">
        <p:scale>
          <a:sx n="50" d="100"/>
          <a:sy n="50" d="100"/>
        </p:scale>
        <p:origin x="-1704" y="-102"/>
      </p:cViewPr>
      <p:guideLst>
        <p:guide orient="horz" pos="3081"/>
        <p:guide pos="2094"/>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 Id="rId4"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854325"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l" defTabSz="903288">
              <a:defRPr sz="1100" i="0"/>
            </a:lvl1pPr>
          </a:lstStyle>
          <a:p>
            <a:endParaRPr lang="it-IT"/>
          </a:p>
        </p:txBody>
      </p:sp>
      <p:sp>
        <p:nvSpPr>
          <p:cNvPr id="23555" name="Rectangle 3"/>
          <p:cNvSpPr>
            <a:spLocks noGrp="1" noChangeArrowheads="1"/>
          </p:cNvSpPr>
          <p:nvPr>
            <p:ph type="dt" sz="quarter" idx="1"/>
          </p:nvPr>
        </p:nvSpPr>
        <p:spPr bwMode="auto">
          <a:xfrm>
            <a:off x="3757613" y="0"/>
            <a:ext cx="2855912" cy="527050"/>
          </a:xfrm>
          <a:prstGeom prst="rect">
            <a:avLst/>
          </a:prstGeom>
          <a:noFill/>
          <a:ln w="9525">
            <a:noFill/>
            <a:miter lim="800000"/>
            <a:headEnd/>
            <a:tailEnd/>
          </a:ln>
          <a:effectLst/>
        </p:spPr>
        <p:txBody>
          <a:bodyPr vert="horz" wrap="square" lIns="90225" tIns="45112" rIns="90225" bIns="45112" numCol="1" anchor="t" anchorCtr="0" compatLnSpc="1">
            <a:prstTxWarp prst="textNoShape">
              <a:avLst/>
            </a:prstTxWarp>
          </a:bodyPr>
          <a:lstStyle>
            <a:lvl1pPr algn="r" defTabSz="903288">
              <a:defRPr sz="1100" i="0"/>
            </a:lvl1pPr>
          </a:lstStyle>
          <a:p>
            <a:endParaRPr lang="it-IT"/>
          </a:p>
        </p:txBody>
      </p:sp>
      <p:sp>
        <p:nvSpPr>
          <p:cNvPr id="23556" name="Rectangle 4"/>
          <p:cNvSpPr>
            <a:spLocks noGrp="1" noChangeArrowheads="1"/>
          </p:cNvSpPr>
          <p:nvPr>
            <p:ph type="ftr" sz="quarter" idx="2"/>
          </p:nvPr>
        </p:nvSpPr>
        <p:spPr bwMode="auto">
          <a:xfrm>
            <a:off x="0" y="9255125"/>
            <a:ext cx="2854325"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l" defTabSz="903288">
              <a:defRPr sz="1100" i="0"/>
            </a:lvl1pPr>
          </a:lstStyle>
          <a:p>
            <a:endParaRPr lang="it-IT"/>
          </a:p>
        </p:txBody>
      </p:sp>
      <p:sp>
        <p:nvSpPr>
          <p:cNvPr id="23557" name="Rectangle 5"/>
          <p:cNvSpPr>
            <a:spLocks noGrp="1" noChangeArrowheads="1"/>
          </p:cNvSpPr>
          <p:nvPr>
            <p:ph type="sldNum" sz="quarter" idx="3"/>
          </p:nvPr>
        </p:nvSpPr>
        <p:spPr bwMode="auto">
          <a:xfrm>
            <a:off x="3757613" y="9255125"/>
            <a:ext cx="2855912" cy="527050"/>
          </a:xfrm>
          <a:prstGeom prst="rect">
            <a:avLst/>
          </a:prstGeom>
          <a:noFill/>
          <a:ln w="9525">
            <a:noFill/>
            <a:miter lim="800000"/>
            <a:headEnd/>
            <a:tailEnd/>
          </a:ln>
          <a:effectLst/>
        </p:spPr>
        <p:txBody>
          <a:bodyPr vert="horz" wrap="square" lIns="90225" tIns="45112" rIns="90225" bIns="45112" numCol="1" anchor="b" anchorCtr="0" compatLnSpc="1">
            <a:prstTxWarp prst="textNoShape">
              <a:avLst/>
            </a:prstTxWarp>
          </a:bodyPr>
          <a:lstStyle>
            <a:lvl1pPr algn="r" defTabSz="903288">
              <a:defRPr sz="1100" i="0"/>
            </a:lvl1pPr>
          </a:lstStyle>
          <a:p>
            <a:fld id="{ADFA5916-6066-4784-8DD5-9DC103F3CF15}"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defTabSz="762000"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C39C301F-97E3-4023-8E68-55B79C3230C9}"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C48DD02E-44C6-48EB-A3CA-D6E58D6CF682}"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868E18B1-F091-4338-8316-E0E59BC48904}"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0F18A285-F589-4304-983E-B7772E6DA1D9}"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9" name="Segnaposto numero diapositiva 8"/>
          <p:cNvSpPr>
            <a:spLocks noGrp="1"/>
          </p:cNvSpPr>
          <p:nvPr>
            <p:ph type="sldNum" sz="quarter" idx="12"/>
          </p:nvPr>
        </p:nvSpPr>
        <p:spPr/>
        <p:txBody>
          <a:bodyPr/>
          <a:lstStyle>
            <a:lvl1pPr>
              <a:defRPr/>
            </a:lvl1pPr>
          </a:lstStyle>
          <a:p>
            <a:fld id="{F41B3054-FF73-4067-8664-60F9EB4E355F}"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5" name="Segnaposto numero diapositiva 4"/>
          <p:cNvSpPr>
            <a:spLocks noGrp="1"/>
          </p:cNvSpPr>
          <p:nvPr>
            <p:ph type="sldNum" sz="quarter" idx="12"/>
          </p:nvPr>
        </p:nvSpPr>
        <p:spPr/>
        <p:txBody>
          <a:bodyPr/>
          <a:lstStyle>
            <a:lvl1pPr>
              <a:defRPr/>
            </a:lvl1pPr>
          </a:lstStyle>
          <a:p>
            <a:fld id="{C90F5700-B4F5-4473-BD21-69F372DDD38C}"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 name="Segnaposto numero diapositiva 3"/>
          <p:cNvSpPr>
            <a:spLocks noGrp="1"/>
          </p:cNvSpPr>
          <p:nvPr>
            <p:ph type="sldNum" sz="quarter" idx="12"/>
          </p:nvPr>
        </p:nvSpPr>
        <p:spPr/>
        <p:txBody>
          <a:bodyPr/>
          <a:lstStyle>
            <a:lvl1pPr>
              <a:defRPr/>
            </a:lvl1pPr>
          </a:lstStyle>
          <a:p>
            <a:fld id="{F01FDC92-CF53-443D-A91E-05512EF50B94}"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5E853627-CF3B-4B46-A314-188F76B3D9CE}"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7" name="Segnaposto numero diapositiva 6"/>
          <p:cNvSpPr>
            <a:spLocks noGrp="1"/>
          </p:cNvSpPr>
          <p:nvPr>
            <p:ph type="sldNum" sz="quarter" idx="12"/>
          </p:nvPr>
        </p:nvSpPr>
        <p:spPr/>
        <p:txBody>
          <a:bodyPr/>
          <a:lstStyle>
            <a:lvl1pPr>
              <a:defRPr/>
            </a:lvl1pPr>
          </a:lstStyle>
          <a:p>
            <a:fld id="{20B841CF-64A9-4CD7-B238-CDC4B247590C}"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B9FFCAD9-D30A-4A42-87FE-5BABE07C0DA1}"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6" name="Segnaposto numero diapositiva 5"/>
          <p:cNvSpPr>
            <a:spLocks noGrp="1"/>
          </p:cNvSpPr>
          <p:nvPr>
            <p:ph type="sldNum" sz="quarter" idx="12"/>
          </p:nvPr>
        </p:nvSpPr>
        <p:spPr/>
        <p:txBody>
          <a:bodyPr/>
          <a:lstStyle>
            <a:lvl1pPr>
              <a:defRPr/>
            </a:lvl1pPr>
          </a:lstStyle>
          <a:p>
            <a:fld id="{CC520F9F-CFD6-4362-8733-AC854E81A3C1}"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defTabSz="762000">
              <a:defRPr sz="1400" b="0" i="0"/>
            </a:lvl1pPr>
          </a:lstStyle>
          <a:p>
            <a:endParaRPr lang="en-US"/>
          </a:p>
        </p:txBody>
      </p:sp>
      <p:sp>
        <p:nvSpPr>
          <p:cNvPr id="1029" name="Rectangle 5"/>
          <p:cNvSpPr>
            <a:spLocks noGrp="1" noChangeArrowheads="1"/>
          </p:cNvSpPr>
          <p:nvPr>
            <p:ph type="ftr" sz="quarter" idx="3"/>
          </p:nvPr>
        </p:nvSpPr>
        <p:spPr bwMode="auto">
          <a:xfrm>
            <a:off x="2133600" y="6553200"/>
            <a:ext cx="7010400" cy="3048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200" b="0"/>
            </a:lvl1p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762000">
              <a:defRPr sz="1400" b="0" i="0"/>
            </a:lvl1pPr>
          </a:lstStyle>
          <a:p>
            <a:fld id="{8A52C438-0226-41D6-8214-66AA27569E19}"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762000" rtl="0" eaLnBrk="0" fontAlgn="base" hangingPunct="0">
        <a:spcBef>
          <a:spcPct val="0"/>
        </a:spcBef>
        <a:spcAft>
          <a:spcPct val="0"/>
        </a:spcAft>
        <a:defRPr sz="4400">
          <a:solidFill>
            <a:schemeClr val="tx2"/>
          </a:solidFill>
          <a:latin typeface="+mj-lt"/>
          <a:ea typeface="+mj-ea"/>
          <a:cs typeface="+mj-cs"/>
        </a:defRPr>
      </a:lvl1pPr>
      <a:lvl2pPr algn="ctr" defTabSz="762000" rtl="0" eaLnBrk="0" fontAlgn="base" hangingPunct="0">
        <a:spcBef>
          <a:spcPct val="0"/>
        </a:spcBef>
        <a:spcAft>
          <a:spcPct val="0"/>
        </a:spcAft>
        <a:defRPr sz="4400">
          <a:solidFill>
            <a:schemeClr val="tx2"/>
          </a:solidFill>
          <a:latin typeface="Times New Roman" pitchFamily="18" charset="0"/>
        </a:defRPr>
      </a:lvl2pPr>
      <a:lvl3pPr algn="ctr" defTabSz="762000" rtl="0" eaLnBrk="0" fontAlgn="base" hangingPunct="0">
        <a:spcBef>
          <a:spcPct val="0"/>
        </a:spcBef>
        <a:spcAft>
          <a:spcPct val="0"/>
        </a:spcAft>
        <a:defRPr sz="4400">
          <a:solidFill>
            <a:schemeClr val="tx2"/>
          </a:solidFill>
          <a:latin typeface="Times New Roman" pitchFamily="18" charset="0"/>
        </a:defRPr>
      </a:lvl3pPr>
      <a:lvl4pPr algn="ctr" defTabSz="762000" rtl="0" eaLnBrk="0" fontAlgn="base" hangingPunct="0">
        <a:spcBef>
          <a:spcPct val="0"/>
        </a:spcBef>
        <a:spcAft>
          <a:spcPct val="0"/>
        </a:spcAft>
        <a:defRPr sz="4400">
          <a:solidFill>
            <a:schemeClr val="tx2"/>
          </a:solidFill>
          <a:latin typeface="Times New Roman" pitchFamily="18" charset="0"/>
        </a:defRPr>
      </a:lvl4pPr>
      <a:lvl5pPr algn="ctr" defTabSz="762000" rtl="0" eaLnBrk="0" fontAlgn="base" hangingPunct="0">
        <a:spcBef>
          <a:spcPct val="0"/>
        </a:spcBef>
        <a:spcAft>
          <a:spcPct val="0"/>
        </a:spcAft>
        <a:defRPr sz="4400">
          <a:solidFill>
            <a:schemeClr val="tx2"/>
          </a:solidFill>
          <a:latin typeface="Times New Roman" pitchFamily="18" charset="0"/>
        </a:defRPr>
      </a:lvl5pPr>
      <a:lvl6pPr marL="457200" algn="ctr" defTabSz="762000" rtl="0" eaLnBrk="0" fontAlgn="base" hangingPunct="0">
        <a:spcBef>
          <a:spcPct val="0"/>
        </a:spcBef>
        <a:spcAft>
          <a:spcPct val="0"/>
        </a:spcAft>
        <a:defRPr sz="4400">
          <a:solidFill>
            <a:schemeClr val="tx2"/>
          </a:solidFill>
          <a:latin typeface="Times New Roman" pitchFamily="18" charset="0"/>
        </a:defRPr>
      </a:lvl6pPr>
      <a:lvl7pPr marL="914400" algn="ctr" defTabSz="762000" rtl="0" eaLnBrk="0" fontAlgn="base" hangingPunct="0">
        <a:spcBef>
          <a:spcPct val="0"/>
        </a:spcBef>
        <a:spcAft>
          <a:spcPct val="0"/>
        </a:spcAft>
        <a:defRPr sz="4400">
          <a:solidFill>
            <a:schemeClr val="tx2"/>
          </a:solidFill>
          <a:latin typeface="Times New Roman" pitchFamily="18" charset="0"/>
        </a:defRPr>
      </a:lvl7pPr>
      <a:lvl8pPr marL="1371600" algn="ctr" defTabSz="762000" rtl="0" eaLnBrk="0" fontAlgn="base" hangingPunct="0">
        <a:spcBef>
          <a:spcPct val="0"/>
        </a:spcBef>
        <a:spcAft>
          <a:spcPct val="0"/>
        </a:spcAft>
        <a:defRPr sz="4400">
          <a:solidFill>
            <a:schemeClr val="tx2"/>
          </a:solidFill>
          <a:latin typeface="Times New Roman" pitchFamily="18" charset="0"/>
        </a:defRPr>
      </a:lvl8pPr>
      <a:lvl9pPr marL="1828800" algn="ctr" defTabSz="762000"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defTabSz="762000"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defTabSz="762000" rtl="0" eaLnBrk="0" fontAlgn="base" hangingPunct="0">
        <a:spcBef>
          <a:spcPct val="20000"/>
        </a:spcBef>
        <a:spcAft>
          <a:spcPct val="0"/>
        </a:spcAft>
        <a:buChar char="–"/>
        <a:defRPr sz="2800">
          <a:solidFill>
            <a:schemeClr val="tx1"/>
          </a:solidFill>
          <a:latin typeface="+mn-lt"/>
        </a:defRPr>
      </a:lvl2pPr>
      <a:lvl3pPr marL="1143000" indent="-228600" algn="l" defTabSz="762000" rtl="0" eaLnBrk="0" fontAlgn="base" hangingPunct="0">
        <a:spcBef>
          <a:spcPct val="20000"/>
        </a:spcBef>
        <a:spcAft>
          <a:spcPct val="0"/>
        </a:spcAft>
        <a:buChar char="•"/>
        <a:defRPr sz="2400">
          <a:solidFill>
            <a:schemeClr val="tx1"/>
          </a:solidFill>
          <a:latin typeface="+mn-lt"/>
        </a:defRPr>
      </a:lvl3pPr>
      <a:lvl4pPr marL="1600200" indent="-228600" algn="l" defTabSz="762000" rtl="0" eaLnBrk="0" fontAlgn="base" hangingPunct="0">
        <a:spcBef>
          <a:spcPct val="20000"/>
        </a:spcBef>
        <a:spcAft>
          <a:spcPct val="0"/>
        </a:spcAft>
        <a:buChar char="–"/>
        <a:defRPr sz="2000">
          <a:solidFill>
            <a:schemeClr val="tx1"/>
          </a:solidFill>
          <a:latin typeface="+mn-lt"/>
        </a:defRPr>
      </a:lvl4pPr>
      <a:lvl5pPr marL="2057400" indent="-228600" algn="l" defTabSz="762000" rtl="0" eaLnBrk="0" fontAlgn="base" hangingPunct="0">
        <a:spcBef>
          <a:spcPct val="20000"/>
        </a:spcBef>
        <a:spcAft>
          <a:spcPct val="0"/>
        </a:spcAft>
        <a:buChar char="•"/>
        <a:defRPr sz="2000">
          <a:solidFill>
            <a:schemeClr val="tx1"/>
          </a:solidFill>
          <a:latin typeface="+mn-lt"/>
        </a:defRPr>
      </a:lvl5pPr>
      <a:lvl6pPr marL="2514600" indent="-228600" algn="l" defTabSz="762000" rtl="0" eaLnBrk="0" fontAlgn="base" hangingPunct="0">
        <a:spcBef>
          <a:spcPct val="20000"/>
        </a:spcBef>
        <a:spcAft>
          <a:spcPct val="0"/>
        </a:spcAft>
        <a:buChar char="•"/>
        <a:defRPr sz="2000">
          <a:solidFill>
            <a:schemeClr val="tx1"/>
          </a:solidFill>
          <a:latin typeface="+mn-lt"/>
        </a:defRPr>
      </a:lvl6pPr>
      <a:lvl7pPr marL="2971800" indent="-228600" algn="l" defTabSz="762000" rtl="0" eaLnBrk="0" fontAlgn="base" hangingPunct="0">
        <a:spcBef>
          <a:spcPct val="20000"/>
        </a:spcBef>
        <a:spcAft>
          <a:spcPct val="0"/>
        </a:spcAft>
        <a:buChar char="•"/>
        <a:defRPr sz="2000">
          <a:solidFill>
            <a:schemeClr val="tx1"/>
          </a:solidFill>
          <a:latin typeface="+mn-lt"/>
        </a:defRPr>
      </a:lvl7pPr>
      <a:lvl8pPr marL="3429000" indent="-228600" algn="l" defTabSz="762000" rtl="0" eaLnBrk="0" fontAlgn="base" hangingPunct="0">
        <a:spcBef>
          <a:spcPct val="20000"/>
        </a:spcBef>
        <a:spcAft>
          <a:spcPct val="0"/>
        </a:spcAft>
        <a:buChar char="•"/>
        <a:defRPr sz="2000">
          <a:solidFill>
            <a:schemeClr val="tx1"/>
          </a:solidFill>
          <a:latin typeface="+mn-lt"/>
        </a:defRPr>
      </a:lvl8pPr>
      <a:lvl9pPr marL="3886200" indent="-228600" algn="l" defTabSz="762000"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6.bin"/><Relationship Id="rId5" Type="http://schemas.openxmlformats.org/officeDocument/2006/relationships/oleObject" Target="../embeddings/oleObject15.bin"/><Relationship Id="rId4" Type="http://schemas.openxmlformats.org/officeDocument/2006/relationships/oleObject" Target="../embeddings/oleObject14.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oleObject" Target="../embeddings/oleObject22.bin"/><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7.xml"/><Relationship Id="rId1" Type="http://schemas.openxmlformats.org/officeDocument/2006/relationships/vmlDrawing" Target="../drawings/vmlDrawing10.v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oleObject" Target="../embeddings/oleObject26.bin"/><Relationship Id="rId4" Type="http://schemas.openxmlformats.org/officeDocument/2006/relationships/oleObject" Target="../embeddings/oleObject25.bin"/></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pic>
        <p:nvPicPr>
          <p:cNvPr id="409605" name="Picture 5" descr="figure 09-02a"/>
          <p:cNvPicPr>
            <a:picLocks noChangeAspect="1" noChangeArrowheads="1"/>
          </p:cNvPicPr>
          <p:nvPr/>
        </p:nvPicPr>
        <p:blipFill>
          <a:blip r:embed="rId2" cstate="print"/>
          <a:srcRect/>
          <a:stretch>
            <a:fillRect/>
          </a:stretch>
        </p:blipFill>
        <p:spPr bwMode="auto">
          <a:xfrm>
            <a:off x="3352800" y="1828800"/>
            <a:ext cx="2690813" cy="3505200"/>
          </a:xfrm>
          <a:prstGeom prst="rect">
            <a:avLst/>
          </a:prstGeom>
          <a:noFill/>
        </p:spPr>
      </p:pic>
      <p:sp>
        <p:nvSpPr>
          <p:cNvPr id="409602" name="Rectangle 2"/>
          <p:cNvSpPr>
            <a:spLocks noChangeArrowheads="1"/>
          </p:cNvSpPr>
          <p:nvPr/>
        </p:nvSpPr>
        <p:spPr bwMode="auto">
          <a:xfrm>
            <a:off x="3089275" y="0"/>
            <a:ext cx="32734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L'equilibrio chimico</a:t>
            </a:r>
          </a:p>
        </p:txBody>
      </p:sp>
      <p:sp>
        <p:nvSpPr>
          <p:cNvPr id="409603" name="Text Box 3"/>
          <p:cNvSpPr txBox="1">
            <a:spLocks noChangeArrowheads="1"/>
          </p:cNvSpPr>
          <p:nvPr/>
        </p:nvSpPr>
        <p:spPr bwMode="auto">
          <a:xfrm>
            <a:off x="152400" y="457200"/>
            <a:ext cx="8839200" cy="1536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Alcune reazioni chimiche, come quella tra idrogeno ed ossigeno, vanno avanti fino all'esaurimento del reagente in difetto stechiometrico. Tuttavia ce ne sono altre, come quella tra idrogeno ed azoto per dare ammoniaca, che all'inizio procedono, ma poi pian piano rallentano e si arrestano quando sono ancora presenti quantità significative di </a:t>
            </a:r>
            <a:r>
              <a:rPr lang="it-IT" sz="2000" b="0">
                <a:cs typeface="Times New Roman" pitchFamily="18" charset="0"/>
              </a:rPr>
              <a:t>entrambi</a:t>
            </a:r>
            <a:r>
              <a:rPr lang="it-IT" sz="2000" b="0" i="0">
                <a:cs typeface="Times New Roman" pitchFamily="18" charset="0"/>
              </a:rPr>
              <a:t> i reagenti.</a:t>
            </a:r>
            <a:endParaRPr lang="it-IT" sz="2000" b="0" i="0">
              <a:latin typeface="Monotype Corsiva" pitchFamily="66" charset="0"/>
              <a:cs typeface="Times New Roman" pitchFamily="18" charset="0"/>
            </a:endParaRPr>
          </a:p>
        </p:txBody>
      </p:sp>
      <p:sp>
        <p:nvSpPr>
          <p:cNvPr id="409604" name="Text Box 4"/>
          <p:cNvSpPr txBox="1">
            <a:spLocks noChangeArrowheads="1"/>
          </p:cNvSpPr>
          <p:nvPr/>
        </p:nvSpPr>
        <p:spPr bwMode="auto">
          <a:xfrm>
            <a:off x="152400" y="2655888"/>
            <a:ext cx="3200400" cy="24034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La reazione si arresta perché ha raggiunto l'equilibrio. Anche in questo caso si tratta di un </a:t>
            </a:r>
            <a:r>
              <a:rPr lang="it-IT" sz="2000" b="0">
                <a:cs typeface="Times New Roman" pitchFamily="18" charset="0"/>
              </a:rPr>
              <a:t>equilibrio dinamico</a:t>
            </a:r>
            <a:r>
              <a:rPr lang="it-IT" sz="2000" b="0" i="0">
                <a:cs typeface="Times New Roman" pitchFamily="18" charset="0"/>
              </a:rPr>
              <a:t>, poiché la reazione diretta e quella inversa avvengono contemporaneamente ed alla stessa velocità.</a:t>
            </a:r>
            <a:endParaRPr lang="it-IT" sz="2000" b="0">
              <a:cs typeface="Times New Roman" pitchFamily="18" charset="0"/>
            </a:endParaRPr>
          </a:p>
        </p:txBody>
      </p:sp>
      <p:pic>
        <p:nvPicPr>
          <p:cNvPr id="409606" name="Picture 6" descr="figure 09-02b"/>
          <p:cNvPicPr>
            <a:picLocks noChangeAspect="1" noChangeArrowheads="1"/>
          </p:cNvPicPr>
          <p:nvPr/>
        </p:nvPicPr>
        <p:blipFill>
          <a:blip r:embed="rId3" cstate="print"/>
          <a:srcRect/>
          <a:stretch>
            <a:fillRect/>
          </a:stretch>
        </p:blipFill>
        <p:spPr bwMode="auto">
          <a:xfrm>
            <a:off x="6248400" y="1828800"/>
            <a:ext cx="2628900" cy="3505200"/>
          </a:xfrm>
          <a:prstGeom prst="rect">
            <a:avLst/>
          </a:prstGeom>
          <a:noFill/>
        </p:spPr>
      </p:pic>
      <p:sp>
        <p:nvSpPr>
          <p:cNvPr id="409607" name="Text Box 7"/>
          <p:cNvSpPr txBox="1">
            <a:spLocks noChangeArrowheads="1"/>
          </p:cNvSpPr>
          <p:nvPr/>
        </p:nvSpPr>
        <p:spPr bwMode="auto">
          <a:xfrm>
            <a:off x="149225" y="2119313"/>
            <a:ext cx="3355975" cy="381000"/>
          </a:xfrm>
          <a:prstGeom prst="rect">
            <a:avLst/>
          </a:prstGeom>
          <a:noFill/>
          <a:ln w="12700">
            <a:noFill/>
            <a:miter lim="800000"/>
            <a:headEnd type="none" w="sm" len="sm"/>
            <a:tailEnd type="none" w="sm" len="sm"/>
          </a:ln>
          <a:effectLst/>
        </p:spPr>
        <p:txBody>
          <a:bodyPr>
            <a:spAutoFit/>
          </a:bodyPr>
          <a:lstStyle/>
          <a:p>
            <a:pPr algn="l" defTabSz="762000">
              <a:lnSpc>
                <a:spcPct val="95000"/>
              </a:lnSpc>
              <a:spcBef>
                <a:spcPct val="10000"/>
              </a:spcBef>
              <a:spcAft>
                <a:spcPct val="10000"/>
              </a:spcAft>
            </a:pPr>
            <a:r>
              <a:rPr lang="it-IT" sz="2000" b="0" i="0">
                <a:cs typeface="Times New Roman" pitchFamily="18" charset="0"/>
              </a:rPr>
              <a:t>3 H</a:t>
            </a:r>
            <a:r>
              <a:rPr lang="it-IT" sz="2000" b="0" i="0" baseline="-25000">
                <a:cs typeface="Times New Roman" pitchFamily="18" charset="0"/>
              </a:rPr>
              <a:t>2</a:t>
            </a:r>
            <a:r>
              <a:rPr lang="it-IT" sz="2000" b="0" i="0">
                <a:cs typeface="Times New Roman" pitchFamily="18" charset="0"/>
              </a:rPr>
              <a:t> (g) + N</a:t>
            </a:r>
            <a:r>
              <a:rPr lang="it-IT" sz="2000" b="0" i="0" baseline="-25000">
                <a:cs typeface="Times New Roman" pitchFamily="18" charset="0"/>
              </a:rPr>
              <a:t>2</a:t>
            </a:r>
            <a:r>
              <a:rPr lang="it-IT" sz="2000" b="0" i="0">
                <a:cs typeface="Times New Roman" pitchFamily="18" charset="0"/>
              </a:rPr>
              <a:t> (g)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a:t>
            </a:r>
            <a:r>
              <a:rPr lang="it-IT" sz="2000" b="0" i="0">
                <a:cs typeface="Times New Roman" pitchFamily="18" charset="0"/>
              </a:rPr>
              <a:t> (g)</a:t>
            </a:r>
          </a:p>
        </p:txBody>
      </p:sp>
      <p:sp>
        <p:nvSpPr>
          <p:cNvPr id="409608" name="Text Box 8"/>
          <p:cNvSpPr txBox="1">
            <a:spLocks noChangeArrowheads="1"/>
          </p:cNvSpPr>
          <p:nvPr/>
        </p:nvSpPr>
        <p:spPr bwMode="auto">
          <a:xfrm>
            <a:off x="152400" y="5373688"/>
            <a:ext cx="8686800" cy="669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Alla stessa situazione, quindi, si arriva anche se si mette a reagire ammoniaca nelle stesse condizioni.</a:t>
            </a:r>
            <a:endParaRPr lang="it-IT" sz="2000" b="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04" grpId="0" autoUpdateAnimBg="0"/>
      <p:bldP spid="409608"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08578" name="Rectangle 2"/>
          <p:cNvSpPr>
            <a:spLocks noChangeArrowheads="1"/>
          </p:cNvSpPr>
          <p:nvPr/>
        </p:nvSpPr>
        <p:spPr bwMode="auto">
          <a:xfrm>
            <a:off x="2592388" y="0"/>
            <a:ext cx="43005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legge di azione di massa</a:t>
            </a:r>
          </a:p>
        </p:txBody>
      </p:sp>
      <p:sp>
        <p:nvSpPr>
          <p:cNvPr id="408579" name="Text Box 3"/>
          <p:cNvSpPr txBox="1">
            <a:spLocks noChangeArrowheads="1"/>
          </p:cNvSpPr>
          <p:nvPr/>
        </p:nvSpPr>
        <p:spPr bwMode="auto">
          <a:xfrm>
            <a:off x="152400" y="457200"/>
            <a:ext cx="8839200" cy="9588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Anche se per una certa reazione chimica all'equilibrio sono possibili molte composizioni diverse, esiste una equazione, detta </a:t>
            </a:r>
            <a:r>
              <a:rPr lang="it-IT" sz="2000" b="0">
                <a:cs typeface="Times New Roman" pitchFamily="18" charset="0"/>
              </a:rPr>
              <a:t>legge di azione di massa</a:t>
            </a:r>
            <a:r>
              <a:rPr lang="it-IT" sz="2000" b="0" i="0">
                <a:cs typeface="Times New Roman" pitchFamily="18" charset="0"/>
              </a:rPr>
              <a:t>, che è sempre verificata quando il sistema è all'equilibrio.</a:t>
            </a:r>
            <a:endParaRPr lang="it-IT" sz="2000" b="0" i="0">
              <a:latin typeface="Monotype Corsiva" pitchFamily="66" charset="0"/>
              <a:cs typeface="Times New Roman" pitchFamily="18" charset="0"/>
            </a:endParaRPr>
          </a:p>
        </p:txBody>
      </p:sp>
      <p:grpSp>
        <p:nvGrpSpPr>
          <p:cNvPr id="408591" name="Group 15"/>
          <p:cNvGrpSpPr>
            <a:grpSpLocks/>
          </p:cNvGrpSpPr>
          <p:nvPr/>
        </p:nvGrpSpPr>
        <p:grpSpPr bwMode="auto">
          <a:xfrm>
            <a:off x="152400" y="1397000"/>
            <a:ext cx="8839200" cy="2986088"/>
            <a:chOff x="96" y="880"/>
            <a:chExt cx="5568" cy="1881"/>
          </a:xfrm>
        </p:grpSpPr>
        <p:sp>
          <p:nvSpPr>
            <p:cNvPr id="408585" name="Text Box 9"/>
            <p:cNvSpPr txBox="1">
              <a:spLocks noChangeArrowheads="1"/>
            </p:cNvSpPr>
            <p:nvPr/>
          </p:nvSpPr>
          <p:spPr bwMode="auto">
            <a:xfrm>
              <a:off x="96" y="880"/>
              <a:ext cx="5568" cy="184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Se consideriamo una generica reazione chimica in cui </a:t>
              </a:r>
              <a:r>
                <a:rPr lang="it-IT" sz="2000" b="0">
                  <a:cs typeface="Times New Roman" pitchFamily="18" charset="0"/>
                </a:rPr>
                <a:t>a</a:t>
              </a:r>
              <a:r>
                <a:rPr lang="it-IT" sz="2000" b="0" i="0">
                  <a:cs typeface="Times New Roman" pitchFamily="18" charset="0"/>
                </a:rPr>
                <a:t> moli del prodotto A e </a:t>
              </a:r>
              <a:r>
                <a:rPr lang="it-IT" sz="2000" b="0">
                  <a:cs typeface="Times New Roman" pitchFamily="18" charset="0"/>
                </a:rPr>
                <a:t>b</a:t>
              </a:r>
              <a:r>
                <a:rPr lang="it-IT" sz="2000" b="0" i="0">
                  <a:cs typeface="Times New Roman" pitchFamily="18" charset="0"/>
                </a:rPr>
                <a:t> moli del prodotto B si trasformano in </a:t>
              </a:r>
              <a:r>
                <a:rPr lang="it-IT" sz="2000" b="0">
                  <a:cs typeface="Times New Roman" pitchFamily="18" charset="0"/>
                </a:rPr>
                <a:t>c</a:t>
              </a:r>
              <a:r>
                <a:rPr lang="it-IT" sz="2000" b="0" i="0">
                  <a:cs typeface="Times New Roman" pitchFamily="18" charset="0"/>
                </a:rPr>
                <a:t> moli del prodotto C e </a:t>
              </a:r>
              <a:r>
                <a:rPr lang="it-IT" sz="2000" b="0">
                  <a:cs typeface="Times New Roman" pitchFamily="18" charset="0"/>
                </a:rPr>
                <a:t>d</a:t>
              </a:r>
              <a:r>
                <a:rPr lang="it-IT" sz="2000" b="0" i="0">
                  <a:cs typeface="Times New Roman" pitchFamily="18" charset="0"/>
                </a:rPr>
                <a:t> moli del prodotto D:</a:t>
              </a:r>
            </a:p>
            <a:p>
              <a:pPr algn="just" defTabSz="762000">
                <a:lnSpc>
                  <a:spcPct val="95000"/>
                </a:lnSpc>
                <a:spcBef>
                  <a:spcPct val="10000"/>
                </a:spcBef>
                <a:spcAft>
                  <a:spcPct val="10000"/>
                </a:spcAft>
                <a:tabLst>
                  <a:tab pos="4287838" algn="ctr"/>
                </a:tabLst>
              </a:pPr>
              <a:r>
                <a:rPr lang="it-IT" sz="2000" b="0" i="0">
                  <a:cs typeface="Times New Roman" pitchFamily="18" charset="0"/>
                </a:rPr>
                <a:t>	</a:t>
              </a:r>
              <a:r>
                <a:rPr lang="it-IT" sz="2000" b="0">
                  <a:cs typeface="Times New Roman" pitchFamily="18" charset="0"/>
                </a:rPr>
                <a:t>a</a:t>
              </a:r>
              <a:r>
                <a:rPr lang="it-IT" sz="2000" b="0" i="0">
                  <a:cs typeface="Times New Roman" pitchFamily="18" charset="0"/>
                </a:rPr>
                <a:t> A + </a:t>
              </a:r>
              <a:r>
                <a:rPr lang="it-IT" sz="2000" b="0">
                  <a:cs typeface="Times New Roman" pitchFamily="18" charset="0"/>
                </a:rPr>
                <a:t>b</a:t>
              </a:r>
              <a:r>
                <a:rPr lang="it-IT" sz="2000" b="0" i="0">
                  <a:cs typeface="Times New Roman" pitchFamily="18" charset="0"/>
                </a:rPr>
                <a:t> B </a:t>
              </a:r>
              <a:r>
                <a:rPr lang="it-IT" sz="2000" b="0" i="0">
                  <a:cs typeface="Times New Roman" pitchFamily="18" charset="0"/>
                  <a:sym typeface="Wingdings 3" pitchFamily="18" charset="2"/>
                </a:rPr>
                <a:t></a:t>
              </a:r>
              <a:r>
                <a:rPr lang="it-IT" sz="2000" b="0" i="0">
                  <a:cs typeface="Times New Roman" pitchFamily="18" charset="0"/>
                </a:rPr>
                <a:t> </a:t>
              </a:r>
              <a:r>
                <a:rPr lang="it-IT" sz="2000" b="0">
                  <a:cs typeface="Times New Roman" pitchFamily="18" charset="0"/>
                </a:rPr>
                <a:t>c</a:t>
              </a:r>
              <a:r>
                <a:rPr lang="it-IT" sz="2000" b="0" i="0">
                  <a:cs typeface="Times New Roman" pitchFamily="18" charset="0"/>
                </a:rPr>
                <a:t> C + </a:t>
              </a:r>
              <a:r>
                <a:rPr lang="it-IT" sz="2000" b="0">
                  <a:cs typeface="Times New Roman" pitchFamily="18" charset="0"/>
                </a:rPr>
                <a:t>d</a:t>
              </a:r>
              <a:r>
                <a:rPr lang="it-IT" sz="2000" b="0" i="0">
                  <a:cs typeface="Times New Roman" pitchFamily="18" charset="0"/>
                </a:rPr>
                <a:t> D</a:t>
              </a:r>
            </a:p>
            <a:p>
              <a:pPr algn="just" defTabSz="762000">
                <a:lnSpc>
                  <a:spcPct val="95000"/>
                </a:lnSpc>
                <a:spcBef>
                  <a:spcPct val="10000"/>
                </a:spcBef>
                <a:spcAft>
                  <a:spcPct val="10000"/>
                </a:spcAft>
                <a:tabLst>
                  <a:tab pos="4287838" algn="ctr"/>
                </a:tabLst>
              </a:pPr>
              <a:r>
                <a:rPr lang="it-IT" sz="2000" b="0" i="0">
                  <a:cs typeface="Times New Roman" pitchFamily="18" charset="0"/>
                </a:rPr>
                <a:t>possiamo definire il </a:t>
              </a:r>
              <a:r>
                <a:rPr lang="it-IT" sz="2000" b="0">
                  <a:cs typeface="Times New Roman" pitchFamily="18" charset="0"/>
                </a:rPr>
                <a:t>quoziente di reazione Q</a:t>
              </a:r>
              <a:r>
                <a:rPr lang="it-IT" sz="2000" b="0" i="0">
                  <a:cs typeface="Times New Roman" pitchFamily="18" charset="0"/>
                </a:rPr>
                <a:t>, come rapporto tra il prodotto delle concentrazioni dei prodotti (ognuna elevata al suo coefficiente stechiometrico) ed il prodotto tra dei reagenti (ognuna elevata al suo coefficiente stechiometrico). Se indichiamo con [A] la concentrazione molare di A, possiamo scrivere:</a:t>
              </a: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graphicFrame>
          <p:nvGraphicFramePr>
            <p:cNvPr id="408586" name="Object 10"/>
            <p:cNvGraphicFramePr>
              <a:graphicFrameLocks noChangeAspect="1"/>
            </p:cNvGraphicFramePr>
            <p:nvPr/>
          </p:nvGraphicFramePr>
          <p:xfrm>
            <a:off x="2352" y="2256"/>
            <a:ext cx="997" cy="505"/>
          </p:xfrm>
          <a:graphic>
            <a:graphicData uri="http://schemas.openxmlformats.org/presentationml/2006/ole">
              <p:oleObj spid="_x0000_s408586" name="Equation" r:id="rId3" imgW="876240" imgH="444240" progId="Equation.3">
                <p:embed/>
              </p:oleObj>
            </a:graphicData>
          </a:graphic>
        </p:graphicFrame>
      </p:grpSp>
      <p:grpSp>
        <p:nvGrpSpPr>
          <p:cNvPr id="408590" name="Group 14"/>
          <p:cNvGrpSpPr>
            <a:grpSpLocks/>
          </p:cNvGrpSpPr>
          <p:nvPr/>
        </p:nvGrpSpPr>
        <p:grpSpPr bwMode="auto">
          <a:xfrm>
            <a:off x="152400" y="4254500"/>
            <a:ext cx="8839200" cy="2287588"/>
            <a:chOff x="96" y="2680"/>
            <a:chExt cx="5568" cy="1441"/>
          </a:xfrm>
        </p:grpSpPr>
        <p:sp>
          <p:nvSpPr>
            <p:cNvPr id="408587" name="Text Box 11"/>
            <p:cNvSpPr txBox="1">
              <a:spLocks noChangeArrowheads="1"/>
            </p:cNvSpPr>
            <p:nvPr/>
          </p:nvSpPr>
          <p:spPr bwMode="auto">
            <a:xfrm>
              <a:off x="96" y="2680"/>
              <a:ext cx="5568" cy="96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La </a:t>
              </a:r>
              <a:r>
                <a:rPr lang="it-IT" sz="2000" b="0">
                  <a:cs typeface="Times New Roman" pitchFamily="18" charset="0"/>
                </a:rPr>
                <a:t>legge di azione di massa</a:t>
              </a:r>
              <a:r>
                <a:rPr lang="it-IT" sz="2000" b="0" i="0">
                  <a:cs typeface="Times New Roman" pitchFamily="18" charset="0"/>
                </a:rPr>
                <a:t> dice che, se la reazione è all'equilibrio, si osserva che </a:t>
              </a:r>
              <a:r>
                <a:rPr lang="it-IT" sz="2000" b="0">
                  <a:cs typeface="Times New Roman" pitchFamily="18" charset="0"/>
                </a:rPr>
                <a:t>il quoziente di reazione è sempre lo stesso</a:t>
              </a:r>
              <a:r>
                <a:rPr lang="it-IT" sz="2000" b="0" i="0">
                  <a:cs typeface="Times New Roman" pitchFamily="18" charset="0"/>
                </a:rPr>
                <a:t>, indipendentemente dalle concentrazioni dei prodotti e dei reagenti. Questa costante è detta </a:t>
              </a:r>
              <a:r>
                <a:rPr lang="it-IT" sz="2000">
                  <a:cs typeface="Times New Roman" pitchFamily="18" charset="0"/>
                </a:rPr>
                <a:t>costante di equilibrio</a:t>
              </a:r>
              <a:r>
                <a:rPr lang="it-IT" sz="2000" b="0" i="0">
                  <a:cs typeface="Times New Roman" pitchFamily="18" charset="0"/>
                </a:rPr>
                <a:t>, ed indicata con il simbolo </a:t>
              </a:r>
              <a:r>
                <a:rPr lang="it-IT" sz="2000" b="0">
                  <a:cs typeface="Times New Roman" pitchFamily="18" charset="0"/>
                </a:rPr>
                <a:t>K</a:t>
              </a:r>
              <a:r>
                <a:rPr lang="it-IT" sz="2000" b="0" i="0" baseline="-25000">
                  <a:cs typeface="Times New Roman" pitchFamily="18" charset="0"/>
                </a:rPr>
                <a:t>c</a:t>
              </a:r>
              <a:r>
                <a:rPr lang="it-IT" sz="2000" b="0" i="0">
                  <a:cs typeface="Times New Roman" pitchFamily="18" charset="0"/>
                </a:rPr>
                <a:t> (l'indice </a:t>
              </a:r>
              <a:r>
                <a:rPr lang="it-IT" sz="2000" b="0">
                  <a:cs typeface="Times New Roman" pitchFamily="18" charset="0"/>
                </a:rPr>
                <a:t>c</a:t>
              </a:r>
              <a:r>
                <a:rPr lang="it-IT" sz="2000" b="0" i="0">
                  <a:cs typeface="Times New Roman" pitchFamily="18" charset="0"/>
                </a:rPr>
                <a:t> indica che stiamo usando le concentrazioni per descrivere la composizione del sistema). Si ha quindi:</a:t>
              </a:r>
            </a:p>
          </p:txBody>
        </p:sp>
        <p:graphicFrame>
          <p:nvGraphicFramePr>
            <p:cNvPr id="408588" name="Object 12"/>
            <p:cNvGraphicFramePr>
              <a:graphicFrameLocks noChangeAspect="1"/>
            </p:cNvGraphicFramePr>
            <p:nvPr/>
          </p:nvGraphicFramePr>
          <p:xfrm>
            <a:off x="2302" y="3616"/>
            <a:ext cx="1097" cy="505"/>
          </p:xfrm>
          <a:graphic>
            <a:graphicData uri="http://schemas.openxmlformats.org/presentationml/2006/ole">
              <p:oleObj spid="_x0000_s408588" name="Equation" r:id="rId4" imgW="965160" imgH="444240" progId="Equation.3">
                <p:embed/>
              </p:oleObj>
            </a:graphicData>
          </a:graphic>
        </p:graphicFrame>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0626" name="Rectangle 2"/>
          <p:cNvSpPr>
            <a:spLocks noChangeArrowheads="1"/>
          </p:cNvSpPr>
          <p:nvPr/>
        </p:nvSpPr>
        <p:spPr bwMode="auto">
          <a:xfrm>
            <a:off x="3551238" y="0"/>
            <a:ext cx="2392362"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La costante </a:t>
            </a:r>
            <a:r>
              <a:rPr lang="it-IT" sz="2800"/>
              <a:t>K</a:t>
            </a:r>
            <a:r>
              <a:rPr lang="it-IT" sz="2800" i="0" baseline="-25000"/>
              <a:t>p</a:t>
            </a:r>
            <a:endParaRPr lang="it-IT" sz="2800" i="0"/>
          </a:p>
        </p:txBody>
      </p:sp>
      <p:sp>
        <p:nvSpPr>
          <p:cNvPr id="410627" name="Text Box 3"/>
          <p:cNvSpPr txBox="1">
            <a:spLocks noChangeArrowheads="1"/>
          </p:cNvSpPr>
          <p:nvPr/>
        </p:nvSpPr>
        <p:spPr bwMode="auto">
          <a:xfrm>
            <a:off x="152400" y="457200"/>
            <a:ext cx="8839200" cy="2933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Per equilibri in fase gassosa, può essere più utile esprimere la composizione della miscela all'equilibro in termini di pressioni parziali dei vari gas, invece che di concentrazioni molari.</a:t>
            </a:r>
          </a:p>
          <a:p>
            <a:pPr algn="just" defTabSz="762000">
              <a:lnSpc>
                <a:spcPct val="95000"/>
              </a:lnSpc>
              <a:spcBef>
                <a:spcPct val="10000"/>
              </a:spcBef>
              <a:spcAft>
                <a:spcPct val="10000"/>
              </a:spcAft>
              <a:tabLst>
                <a:tab pos="4287838" algn="ctr"/>
              </a:tabLst>
            </a:pPr>
            <a:r>
              <a:rPr lang="it-IT" sz="2000" b="0" i="0">
                <a:cs typeface="Times New Roman" pitchFamily="18" charset="0"/>
              </a:rPr>
              <a:t>Poiché le pressioni parziali sono proporzionali al numero di moli, mentre il volume del recipiente è costante, anche un quoziente di reazione del tipo:</a:t>
            </a: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è costante, ma il valore numerico della costante è diverso. In questo caso la costante di equilibrio prende il nome di </a:t>
            </a:r>
            <a:r>
              <a:rPr lang="it-IT" sz="2000" b="0">
                <a:cs typeface="Times New Roman" pitchFamily="18" charset="0"/>
              </a:rPr>
              <a:t>K</a:t>
            </a:r>
            <a:r>
              <a:rPr lang="it-IT" sz="2000" b="0" i="0" baseline="-25000">
                <a:cs typeface="Times New Roman" pitchFamily="18" charset="0"/>
              </a:rPr>
              <a:t>p</a:t>
            </a:r>
            <a:r>
              <a:rPr lang="it-IT" sz="2000" b="0" i="0">
                <a:cs typeface="Times New Roman" pitchFamily="18" charset="0"/>
              </a:rPr>
              <a:t>:</a:t>
            </a:r>
            <a:endParaRPr lang="it-IT" sz="2000" b="0" i="0">
              <a:latin typeface="Monotype Corsiva" pitchFamily="66" charset="0"/>
              <a:cs typeface="Times New Roman" pitchFamily="18" charset="0"/>
            </a:endParaRPr>
          </a:p>
        </p:txBody>
      </p:sp>
      <p:sp>
        <p:nvSpPr>
          <p:cNvPr id="410630" name="Text Box 6"/>
          <p:cNvSpPr txBox="1">
            <a:spLocks noChangeArrowheads="1"/>
          </p:cNvSpPr>
          <p:nvPr/>
        </p:nvSpPr>
        <p:spPr bwMode="auto">
          <a:xfrm>
            <a:off x="152400" y="4064000"/>
            <a:ext cx="8839200" cy="24161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Qual è la relazione tra </a:t>
            </a:r>
            <a:r>
              <a:rPr lang="it-IT" sz="2000" b="0">
                <a:cs typeface="Times New Roman" pitchFamily="18" charset="0"/>
              </a:rPr>
              <a:t>K</a:t>
            </a:r>
            <a:r>
              <a:rPr lang="it-IT" sz="2000" b="0" i="0" baseline="-25000">
                <a:cs typeface="Times New Roman" pitchFamily="18" charset="0"/>
              </a:rPr>
              <a:t>c</a:t>
            </a:r>
            <a:r>
              <a:rPr lang="it-IT" sz="2000" b="0" i="0">
                <a:cs typeface="Times New Roman" pitchFamily="18" charset="0"/>
              </a:rPr>
              <a:t> e </a:t>
            </a:r>
            <a:r>
              <a:rPr lang="it-IT" sz="2000" b="0">
                <a:cs typeface="Times New Roman" pitchFamily="18" charset="0"/>
              </a:rPr>
              <a:t>K</a:t>
            </a:r>
            <a:r>
              <a:rPr lang="it-IT" sz="2000" b="0" i="0" baseline="-25000">
                <a:cs typeface="Times New Roman" pitchFamily="18" charset="0"/>
              </a:rPr>
              <a:t>p</a:t>
            </a:r>
            <a:r>
              <a:rPr lang="it-IT" sz="2000" b="0" i="0">
                <a:cs typeface="Times New Roman" pitchFamily="18" charset="0"/>
              </a:rPr>
              <a:t>?</a:t>
            </a:r>
          </a:p>
          <a:p>
            <a:pPr algn="just" defTabSz="762000">
              <a:lnSpc>
                <a:spcPct val="95000"/>
              </a:lnSpc>
              <a:spcBef>
                <a:spcPct val="10000"/>
              </a:spcBef>
              <a:spcAft>
                <a:spcPct val="10000"/>
              </a:spcAft>
              <a:tabLst>
                <a:tab pos="4287838" algn="ctr"/>
              </a:tabLst>
            </a:pPr>
            <a:r>
              <a:rPr lang="it-IT" sz="2000" b="0" i="0">
                <a:cs typeface="Times New Roman" pitchFamily="18" charset="0"/>
              </a:rPr>
              <a:t>Dalla legge di stato dei gas, la pressione di un gas è </a:t>
            </a:r>
            <a:r>
              <a:rPr lang="it-IT" sz="2000" b="0">
                <a:cs typeface="Times New Roman" pitchFamily="18" charset="0"/>
              </a:rPr>
              <a:t> P </a:t>
            </a:r>
            <a:r>
              <a:rPr lang="it-IT" sz="2000" b="0" i="0">
                <a:cs typeface="Times New Roman" pitchFamily="18" charset="0"/>
              </a:rPr>
              <a:t>= </a:t>
            </a:r>
            <a:r>
              <a:rPr lang="it-IT" sz="2000" b="0">
                <a:cs typeface="Times New Roman" pitchFamily="18" charset="0"/>
              </a:rPr>
              <a:t>nRT</a:t>
            </a:r>
            <a:r>
              <a:rPr lang="it-IT" sz="2000" b="0" i="0">
                <a:cs typeface="Times New Roman" pitchFamily="18" charset="0"/>
              </a:rPr>
              <a:t>/V, e dato che </a:t>
            </a:r>
            <a:r>
              <a:rPr lang="it-IT" sz="2000" b="0">
                <a:cs typeface="Times New Roman" pitchFamily="18" charset="0"/>
              </a:rPr>
              <a:t>n</a:t>
            </a:r>
            <a:r>
              <a:rPr lang="it-IT" sz="2000" b="0" i="0">
                <a:cs typeface="Times New Roman" pitchFamily="18" charset="0"/>
              </a:rPr>
              <a:t>/</a:t>
            </a:r>
            <a:r>
              <a:rPr lang="it-IT" sz="2000" b="0">
                <a:cs typeface="Times New Roman" pitchFamily="18" charset="0"/>
              </a:rPr>
              <a:t>V</a:t>
            </a:r>
            <a:r>
              <a:rPr lang="it-IT" sz="2000" b="0" i="0">
                <a:cs typeface="Times New Roman" pitchFamily="18" charset="0"/>
              </a:rPr>
              <a:t> è la concentrazione molare </a:t>
            </a:r>
            <a:r>
              <a:rPr lang="it-IT" sz="2000" b="0">
                <a:cs typeface="Times New Roman" pitchFamily="18" charset="0"/>
              </a:rPr>
              <a:t>c</a:t>
            </a:r>
            <a:r>
              <a:rPr lang="it-IT" sz="2000" b="0" i="0">
                <a:cs typeface="Times New Roman" pitchFamily="18" charset="0"/>
              </a:rPr>
              <a:t>, si ha che </a:t>
            </a:r>
            <a:r>
              <a:rPr lang="it-IT" sz="2000" b="0">
                <a:cs typeface="Times New Roman" pitchFamily="18" charset="0"/>
              </a:rPr>
              <a:t>P </a:t>
            </a:r>
            <a:r>
              <a:rPr lang="it-IT" sz="2000" b="0" i="0">
                <a:cs typeface="Times New Roman" pitchFamily="18" charset="0"/>
              </a:rPr>
              <a:t>= </a:t>
            </a:r>
            <a:r>
              <a:rPr lang="it-IT" sz="2000" b="0">
                <a:cs typeface="Times New Roman" pitchFamily="18" charset="0"/>
              </a:rPr>
              <a:t>cRT</a:t>
            </a:r>
            <a:r>
              <a:rPr lang="it-IT" sz="2000" b="0" i="0">
                <a:cs typeface="Times New Roman" pitchFamily="18" charset="0"/>
              </a:rPr>
              <a:t>. Allora la </a:t>
            </a:r>
            <a:r>
              <a:rPr lang="it-IT" sz="2000" b="0">
                <a:cs typeface="Times New Roman" pitchFamily="18" charset="0"/>
              </a:rPr>
              <a:t>K</a:t>
            </a:r>
            <a:r>
              <a:rPr lang="it-IT" sz="2000" b="0" i="0" baseline="-25000">
                <a:cs typeface="Times New Roman" pitchFamily="18" charset="0"/>
              </a:rPr>
              <a:t>p</a:t>
            </a:r>
            <a:r>
              <a:rPr lang="it-IT" sz="2000" b="0" i="0">
                <a:cs typeface="Times New Roman" pitchFamily="18" charset="0"/>
              </a:rPr>
              <a:t> si può scrivere:</a:t>
            </a: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dove </a:t>
            </a:r>
            <a:r>
              <a:rPr lang="it-IT" sz="2000" b="0">
                <a:cs typeface="Times New Roman" pitchFamily="18" charset="0"/>
              </a:rPr>
              <a:t>Δn</a:t>
            </a:r>
            <a:r>
              <a:rPr lang="it-IT" sz="2000" b="0" i="0">
                <a:cs typeface="Times New Roman" pitchFamily="18" charset="0"/>
              </a:rPr>
              <a:t> è la variazione del numero di moli in seguito alla reazione.</a:t>
            </a:r>
            <a:endParaRPr lang="it-IT" sz="2000" b="0" i="0" baseline="-25000">
              <a:cs typeface="Times New Roman" pitchFamily="18" charset="0"/>
            </a:endParaRPr>
          </a:p>
        </p:txBody>
      </p:sp>
      <p:graphicFrame>
        <p:nvGraphicFramePr>
          <p:cNvPr id="410632" name="Object 8"/>
          <p:cNvGraphicFramePr>
            <a:graphicFrameLocks noChangeAspect="1"/>
          </p:cNvGraphicFramePr>
          <p:nvPr/>
        </p:nvGraphicFramePr>
        <p:xfrm>
          <a:off x="3886200" y="1905000"/>
          <a:ext cx="1420813" cy="915988"/>
        </p:xfrm>
        <a:graphic>
          <a:graphicData uri="http://schemas.openxmlformats.org/presentationml/2006/ole">
            <p:oleObj spid="_x0000_s410632" name="Equation" r:id="rId3" imgW="787320" imgH="507960" progId="Equation.3">
              <p:embed/>
            </p:oleObj>
          </a:graphicData>
        </a:graphic>
      </p:graphicFrame>
      <p:graphicFrame>
        <p:nvGraphicFramePr>
          <p:cNvPr id="410633" name="Object 9"/>
          <p:cNvGraphicFramePr>
            <a:graphicFrameLocks noChangeAspect="1"/>
          </p:cNvGraphicFramePr>
          <p:nvPr/>
        </p:nvGraphicFramePr>
        <p:xfrm>
          <a:off x="3795713" y="3252788"/>
          <a:ext cx="1603375" cy="939800"/>
        </p:xfrm>
        <a:graphic>
          <a:graphicData uri="http://schemas.openxmlformats.org/presentationml/2006/ole">
            <p:oleObj spid="_x0000_s410633" name="Equation" r:id="rId4" imgW="888840" imgH="520560" progId="Equation.3">
              <p:embed/>
            </p:oleObj>
          </a:graphicData>
        </a:graphic>
      </p:graphicFrame>
      <p:graphicFrame>
        <p:nvGraphicFramePr>
          <p:cNvPr id="410634" name="Object 10"/>
          <p:cNvGraphicFramePr>
            <a:graphicFrameLocks noChangeAspect="1"/>
          </p:cNvGraphicFramePr>
          <p:nvPr/>
        </p:nvGraphicFramePr>
        <p:xfrm>
          <a:off x="990600" y="5105400"/>
          <a:ext cx="7470775" cy="915988"/>
        </p:xfrm>
        <a:graphic>
          <a:graphicData uri="http://schemas.openxmlformats.org/presentationml/2006/ole">
            <p:oleObj spid="_x0000_s410634" name="Equation" r:id="rId5" imgW="4140000" imgH="507960" progId="Equation.3">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1650" name="Rectangle 2"/>
          <p:cNvSpPr>
            <a:spLocks noChangeArrowheads="1"/>
          </p:cNvSpPr>
          <p:nvPr/>
        </p:nvSpPr>
        <p:spPr bwMode="auto">
          <a:xfrm>
            <a:off x="1673225" y="0"/>
            <a:ext cx="617855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Il significato della costante di equilibrio</a:t>
            </a:r>
          </a:p>
        </p:txBody>
      </p:sp>
      <p:sp>
        <p:nvSpPr>
          <p:cNvPr id="411651" name="Text Box 3"/>
          <p:cNvSpPr txBox="1">
            <a:spLocks noChangeArrowheads="1"/>
          </p:cNvSpPr>
          <p:nvPr/>
        </p:nvSpPr>
        <p:spPr bwMode="auto">
          <a:xfrm>
            <a:off x="152400" y="457200"/>
            <a:ext cx="8839200" cy="1916113"/>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La costante di equilibrio non dipende dalla concentrazione dei vari reagenti, ma varia (anche di molto) con la temperatura.</a:t>
            </a:r>
          </a:p>
          <a:p>
            <a:pPr algn="just" defTabSz="762000">
              <a:lnSpc>
                <a:spcPct val="95000"/>
              </a:lnSpc>
              <a:spcBef>
                <a:spcPct val="10000"/>
              </a:spcBef>
              <a:spcAft>
                <a:spcPct val="10000"/>
              </a:spcAft>
              <a:tabLst>
                <a:tab pos="4287838" algn="ctr"/>
              </a:tabLst>
            </a:pPr>
            <a:r>
              <a:rPr lang="it-IT" sz="2000" b="0" i="0">
                <a:cs typeface="Times New Roman" pitchFamily="18" charset="0"/>
              </a:rPr>
              <a:t>Il valore della costante di equilibrio può variare moltissimo. In generale, quanto più un equilibrio è spostato verso i prodotti, tanto più è grande la costante di equilibrio, quanto più un equilibrio è spostato verso i reagenti, tanto più è piccola la costante di equilibrio.</a:t>
            </a:r>
          </a:p>
        </p:txBody>
      </p:sp>
      <p:sp>
        <p:nvSpPr>
          <p:cNvPr id="411657" name="Text Box 9"/>
          <p:cNvSpPr txBox="1">
            <a:spLocks noChangeArrowheads="1"/>
          </p:cNvSpPr>
          <p:nvPr/>
        </p:nvSpPr>
        <p:spPr bwMode="auto">
          <a:xfrm>
            <a:off x="152400" y="2311400"/>
            <a:ext cx="8839200" cy="13684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Per esempio, la reazione di formazione dell'acqua:</a:t>
            </a:r>
          </a:p>
          <a:p>
            <a:pPr algn="just" defTabSz="762000">
              <a:lnSpc>
                <a:spcPct val="95000"/>
              </a:lnSpc>
              <a:spcBef>
                <a:spcPct val="10000"/>
              </a:spcBef>
              <a:spcAft>
                <a:spcPct val="10000"/>
              </a:spcAft>
              <a:tabLst>
                <a:tab pos="4287838" algn="ctr"/>
              </a:tabLst>
            </a:pPr>
            <a:r>
              <a:rPr lang="it-IT" sz="2000" b="0" i="0">
                <a:cs typeface="Times New Roman" pitchFamily="18" charset="0"/>
              </a:rPr>
              <a:t>	2 H</a:t>
            </a:r>
            <a:r>
              <a:rPr lang="it-IT" sz="2000" b="0" i="0" baseline="-25000">
                <a:cs typeface="Times New Roman" pitchFamily="18" charset="0"/>
              </a:rPr>
              <a:t>2</a:t>
            </a:r>
            <a:r>
              <a:rPr lang="it-IT" sz="2000" b="0" i="0">
                <a:cs typeface="Times New Roman" pitchFamily="18" charset="0"/>
              </a:rPr>
              <a:t> + O</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H</a:t>
            </a:r>
            <a:r>
              <a:rPr lang="it-IT" sz="2000" b="0" i="0" baseline="-25000">
                <a:cs typeface="Times New Roman" pitchFamily="18" charset="0"/>
              </a:rPr>
              <a:t>2</a:t>
            </a:r>
            <a:r>
              <a:rPr lang="it-IT" sz="2000" b="0" i="0">
                <a:cs typeface="Times New Roman" pitchFamily="18" charset="0"/>
              </a:rPr>
              <a:t>O</a:t>
            </a:r>
          </a:p>
          <a:p>
            <a:pPr algn="just" defTabSz="762000">
              <a:lnSpc>
                <a:spcPct val="95000"/>
              </a:lnSpc>
              <a:spcBef>
                <a:spcPct val="10000"/>
              </a:spcBef>
              <a:spcAft>
                <a:spcPct val="10000"/>
              </a:spcAft>
              <a:tabLst>
                <a:tab pos="4287838" algn="ctr"/>
              </a:tabLst>
            </a:pPr>
            <a:r>
              <a:rPr lang="it-IT" sz="2000" b="0" i="0">
                <a:cs typeface="Times New Roman" pitchFamily="18" charset="0"/>
              </a:rPr>
              <a:t>ha una </a:t>
            </a:r>
            <a:r>
              <a:rPr lang="it-IT" sz="2000" b="0">
                <a:cs typeface="Times New Roman" pitchFamily="18" charset="0"/>
              </a:rPr>
              <a:t>K</a:t>
            </a:r>
            <a:r>
              <a:rPr lang="it-IT" sz="2000" b="0" i="0" baseline="-25000">
                <a:cs typeface="Times New Roman" pitchFamily="18" charset="0"/>
              </a:rPr>
              <a:t>c</a:t>
            </a:r>
            <a:r>
              <a:rPr lang="it-IT" sz="2000" b="0" i="0">
                <a:cs typeface="Times New Roman" pitchFamily="18" charset="0"/>
              </a:rPr>
              <a:t> maggiore di 10</a:t>
            </a:r>
            <a:r>
              <a:rPr lang="it-IT" sz="2000" b="0" i="0" baseline="30000">
                <a:cs typeface="Times New Roman" pitchFamily="18" charset="0"/>
              </a:rPr>
              <a:t>80</a:t>
            </a:r>
            <a:r>
              <a:rPr lang="it-IT" sz="2000" b="0" i="0">
                <a:cs typeface="Times New Roman" pitchFamily="18" charset="0"/>
              </a:rPr>
              <a:t>. Ecco perché la reazione va avanti fino a che le concentrazioni di H</a:t>
            </a:r>
            <a:r>
              <a:rPr lang="it-IT" sz="2000" b="0" i="0" baseline="-25000">
                <a:cs typeface="Times New Roman" pitchFamily="18" charset="0"/>
              </a:rPr>
              <a:t>2</a:t>
            </a:r>
            <a:r>
              <a:rPr lang="it-IT" sz="2000" b="0" i="0">
                <a:cs typeface="Times New Roman" pitchFamily="18" charset="0"/>
              </a:rPr>
              <a:t> e/o O</a:t>
            </a:r>
            <a:r>
              <a:rPr lang="it-IT" sz="2000" b="0" i="0" baseline="-25000">
                <a:cs typeface="Times New Roman" pitchFamily="18" charset="0"/>
              </a:rPr>
              <a:t>2</a:t>
            </a:r>
            <a:r>
              <a:rPr lang="it-IT" sz="2000" b="0" i="0">
                <a:cs typeface="Times New Roman" pitchFamily="18" charset="0"/>
              </a:rPr>
              <a:t> sono così basse da essere trascurabili.</a:t>
            </a:r>
          </a:p>
        </p:txBody>
      </p:sp>
      <p:graphicFrame>
        <p:nvGraphicFramePr>
          <p:cNvPr id="411658" name="Object 10"/>
          <p:cNvGraphicFramePr>
            <a:graphicFrameLocks noChangeAspect="1"/>
          </p:cNvGraphicFramePr>
          <p:nvPr/>
        </p:nvGraphicFramePr>
        <p:xfrm>
          <a:off x="6324600" y="2339975"/>
          <a:ext cx="1855788" cy="822325"/>
        </p:xfrm>
        <a:graphic>
          <a:graphicData uri="http://schemas.openxmlformats.org/presentationml/2006/ole">
            <p:oleObj spid="_x0000_s411658" name="Equation" r:id="rId3" imgW="1028520" imgH="457200" progId="Equation.3">
              <p:embed/>
            </p:oleObj>
          </a:graphicData>
        </a:graphic>
      </p:graphicFrame>
      <p:sp>
        <p:nvSpPr>
          <p:cNvPr id="411659" name="Text Box 11"/>
          <p:cNvSpPr txBox="1">
            <a:spLocks noChangeArrowheads="1"/>
          </p:cNvSpPr>
          <p:nvPr/>
        </p:nvSpPr>
        <p:spPr bwMode="auto">
          <a:xfrm>
            <a:off x="152400" y="3670300"/>
            <a:ext cx="8839200" cy="27654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È importante però notare che il valore numerico della costante di equilibrio dipende dal modo in cui scriviamo la reazione. Per esempio, se scriviamo:</a:t>
            </a: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a:t>
            </a: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mentre se scriviamo:</a:t>
            </a:r>
          </a:p>
          <a:p>
            <a:pPr algn="just" defTabSz="762000">
              <a:lnSpc>
                <a:spcPct val="95000"/>
              </a:lnSpc>
              <a:spcBef>
                <a:spcPct val="10000"/>
              </a:spcBef>
              <a:spcAft>
                <a:spcPct val="10000"/>
              </a:spcAft>
              <a:tabLst>
                <a:tab pos="4287838" algn="ctr"/>
              </a:tabLst>
            </a:pPr>
            <a:r>
              <a:rPr lang="it-IT" sz="2000" b="0" i="0">
                <a:cs typeface="Times New Roman" pitchFamily="18" charset="0"/>
              </a:rPr>
              <a:t>	 6 H</a:t>
            </a:r>
            <a:r>
              <a:rPr lang="it-IT" sz="2000" b="0" i="0" baseline="-25000">
                <a:cs typeface="Times New Roman" pitchFamily="18" charset="0"/>
              </a:rPr>
              <a:t>2</a:t>
            </a:r>
            <a:r>
              <a:rPr lang="it-IT" sz="2000" b="0" i="0">
                <a:cs typeface="Times New Roman" pitchFamily="18" charset="0"/>
              </a:rPr>
              <a:t> + 2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4 NH</a:t>
            </a:r>
            <a:r>
              <a:rPr lang="it-IT" sz="2000" b="0" i="0" baseline="-25000">
                <a:cs typeface="Times New Roman" pitchFamily="18" charset="0"/>
              </a:rPr>
              <a:t>3</a:t>
            </a:r>
          </a:p>
          <a:p>
            <a:pPr algn="just" defTabSz="762000">
              <a:lnSpc>
                <a:spcPct val="9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cioè la costante di equilibrio è il quadrato della precedente. </a:t>
            </a:r>
          </a:p>
        </p:txBody>
      </p:sp>
      <p:graphicFrame>
        <p:nvGraphicFramePr>
          <p:cNvPr id="411660" name="Object 12"/>
          <p:cNvGraphicFramePr>
            <a:graphicFrameLocks noChangeAspect="1"/>
          </p:cNvGraphicFramePr>
          <p:nvPr/>
        </p:nvGraphicFramePr>
        <p:xfrm>
          <a:off x="7086600" y="4419600"/>
          <a:ext cx="1855788" cy="823913"/>
        </p:xfrm>
        <a:graphic>
          <a:graphicData uri="http://schemas.openxmlformats.org/presentationml/2006/ole">
            <p:oleObj spid="_x0000_s411660" name="Equation" r:id="rId4" imgW="1028520" imgH="457200" progId="Equation.3">
              <p:embed/>
            </p:oleObj>
          </a:graphicData>
        </a:graphic>
      </p:graphicFrame>
      <p:graphicFrame>
        <p:nvGraphicFramePr>
          <p:cNvPr id="411662" name="Object 14"/>
          <p:cNvGraphicFramePr>
            <a:graphicFrameLocks noChangeAspect="1"/>
          </p:cNvGraphicFramePr>
          <p:nvPr/>
        </p:nvGraphicFramePr>
        <p:xfrm>
          <a:off x="7018338" y="5168900"/>
          <a:ext cx="1992312" cy="823913"/>
        </p:xfrm>
        <a:graphic>
          <a:graphicData uri="http://schemas.openxmlformats.org/presentationml/2006/ole">
            <p:oleObj spid="_x0000_s411662" name="Equation" r:id="rId5" imgW="1104840" imgH="457200" progId="Equation.3">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2674" name="Rectangle 2"/>
          <p:cNvSpPr>
            <a:spLocks noChangeArrowheads="1"/>
          </p:cNvSpPr>
          <p:nvPr/>
        </p:nvSpPr>
        <p:spPr bwMode="auto">
          <a:xfrm>
            <a:off x="1673225" y="0"/>
            <a:ext cx="617855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Il significato della costante di equilibrio</a:t>
            </a:r>
          </a:p>
        </p:txBody>
      </p:sp>
      <p:sp>
        <p:nvSpPr>
          <p:cNvPr id="412675" name="Text Box 3"/>
          <p:cNvSpPr txBox="1">
            <a:spLocks noChangeArrowheads="1"/>
          </p:cNvSpPr>
          <p:nvPr/>
        </p:nvSpPr>
        <p:spPr bwMode="auto">
          <a:xfrm>
            <a:off x="52388" y="457200"/>
            <a:ext cx="9039225" cy="41021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Se una reazione è la somma di due reazioni, di cui conosciamo la costante di equilibrio, qual è la costante di equilibrio della reazione totale?</a:t>
            </a: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Consideriamo la reazione (effettuata ad alta </a:t>
            </a:r>
            <a:r>
              <a:rPr lang="it-IT" sz="2000" b="0">
                <a:cs typeface="Times New Roman" pitchFamily="18" charset="0"/>
              </a:rPr>
              <a:t>T</a:t>
            </a:r>
            <a:r>
              <a:rPr lang="it-IT" sz="2000" b="0" i="0">
                <a:cs typeface="Times New Roman" pitchFamily="18" charset="0"/>
              </a:rPr>
              <a:t>, con reagenti e prodotti in fase gassosa):</a:t>
            </a: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	 2 P (g) + 5 Cl</a:t>
            </a:r>
            <a:r>
              <a:rPr lang="it-IT" sz="2000" b="0" i="0" baseline="-25000">
                <a:cs typeface="Times New Roman" pitchFamily="18" charset="0"/>
              </a:rPr>
              <a:t>2</a:t>
            </a:r>
            <a:r>
              <a:rPr lang="it-IT" sz="2000" b="0" i="0">
                <a:cs typeface="Times New Roman" pitchFamily="18" charset="0"/>
              </a:rPr>
              <a:t> (g) → 2 PCl</a:t>
            </a:r>
            <a:r>
              <a:rPr lang="it-IT" sz="2000" b="0" i="0" baseline="-25000">
                <a:cs typeface="Times New Roman" pitchFamily="18" charset="0"/>
              </a:rPr>
              <a:t>5</a:t>
            </a:r>
            <a:r>
              <a:rPr lang="it-IT" sz="2000" b="0" i="0">
                <a:cs typeface="Times New Roman" pitchFamily="18" charset="0"/>
              </a:rPr>
              <a:t> (g) 	</a:t>
            </a:r>
            <a:r>
              <a:rPr lang="it-IT" sz="2000" b="0">
                <a:cs typeface="Times New Roman" pitchFamily="18" charset="0"/>
              </a:rPr>
              <a:t>K</a:t>
            </a:r>
            <a:r>
              <a:rPr lang="it-IT" sz="2000" b="0" i="0" baseline="-25000">
                <a:cs typeface="Times New Roman" pitchFamily="18" charset="0"/>
              </a:rPr>
              <a:t>tot</a:t>
            </a:r>
            <a:endParaRPr lang="it-IT" sz="2000" b="0" i="0">
              <a:cs typeface="Times New Roman" pitchFamily="18" charset="0"/>
            </a:endParaRP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che può essere considerata la somma di:</a:t>
            </a: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	 2 P (g) + 3 Cl</a:t>
            </a:r>
            <a:r>
              <a:rPr lang="it-IT" sz="2000" b="0" i="0" baseline="-25000">
                <a:cs typeface="Times New Roman" pitchFamily="18" charset="0"/>
              </a:rPr>
              <a:t>2</a:t>
            </a:r>
            <a:r>
              <a:rPr lang="it-IT" sz="2000" b="0" i="0">
                <a:cs typeface="Times New Roman" pitchFamily="18" charset="0"/>
              </a:rPr>
              <a:t> (g) → 2 PCl</a:t>
            </a:r>
            <a:r>
              <a:rPr lang="it-IT" sz="2000" b="0" i="0" baseline="-25000">
                <a:cs typeface="Times New Roman" pitchFamily="18" charset="0"/>
              </a:rPr>
              <a:t>3</a:t>
            </a:r>
            <a:r>
              <a:rPr lang="it-IT" sz="2000" b="0" i="0">
                <a:cs typeface="Times New Roman" pitchFamily="18" charset="0"/>
              </a:rPr>
              <a:t> (g)	</a:t>
            </a:r>
            <a:r>
              <a:rPr lang="it-IT" sz="2000" b="0">
                <a:cs typeface="Times New Roman" pitchFamily="18" charset="0"/>
              </a:rPr>
              <a:t>K</a:t>
            </a:r>
            <a:r>
              <a:rPr lang="it-IT" sz="2000" b="0" i="0" baseline="-25000">
                <a:cs typeface="Times New Roman" pitchFamily="18" charset="0"/>
              </a:rPr>
              <a:t>1</a:t>
            </a:r>
            <a:endParaRPr lang="it-IT" sz="2000" b="0">
              <a:cs typeface="Times New Roman" pitchFamily="18" charset="0"/>
            </a:endParaRP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 2 </a:t>
            </a:r>
            <a:r>
              <a:rPr lang="it-IT" sz="2000" b="0" i="0">
                <a:cs typeface="Times New Roman" pitchFamily="18" charset="0"/>
                <a:sym typeface="Symbol" pitchFamily="18" charset="2"/>
              </a:rPr>
              <a:t></a:t>
            </a:r>
            <a:r>
              <a:rPr lang="it-IT" sz="2000" b="0" i="0">
                <a:cs typeface="Times New Roman" pitchFamily="18" charset="0"/>
              </a:rPr>
              <a:t>	PCl</a:t>
            </a:r>
            <a:r>
              <a:rPr lang="it-IT" sz="2000" b="0" i="0" baseline="-25000">
                <a:cs typeface="Times New Roman" pitchFamily="18" charset="0"/>
              </a:rPr>
              <a:t>3</a:t>
            </a:r>
            <a:r>
              <a:rPr lang="it-IT" sz="2000" b="0" i="0">
                <a:cs typeface="Times New Roman" pitchFamily="18" charset="0"/>
              </a:rPr>
              <a:t> (g) + Cl</a:t>
            </a:r>
            <a:r>
              <a:rPr lang="it-IT" sz="2000" b="0" i="0" baseline="-25000">
                <a:cs typeface="Times New Roman" pitchFamily="18" charset="0"/>
              </a:rPr>
              <a:t>2</a:t>
            </a:r>
            <a:r>
              <a:rPr lang="it-IT" sz="2000" b="0" i="0">
                <a:cs typeface="Times New Roman" pitchFamily="18" charset="0"/>
              </a:rPr>
              <a:t> (g) → PCl</a:t>
            </a:r>
            <a:r>
              <a:rPr lang="it-IT" sz="2000" b="0" i="0" baseline="-25000">
                <a:cs typeface="Times New Roman" pitchFamily="18" charset="0"/>
              </a:rPr>
              <a:t>5</a:t>
            </a:r>
            <a:r>
              <a:rPr lang="it-IT" sz="2000" b="0" i="0">
                <a:cs typeface="Times New Roman" pitchFamily="18" charset="0"/>
              </a:rPr>
              <a:t> (g)	</a:t>
            </a:r>
            <a:r>
              <a:rPr lang="it-IT" sz="2000" b="0">
                <a:cs typeface="Times New Roman" pitchFamily="18" charset="0"/>
              </a:rPr>
              <a:t>K</a:t>
            </a:r>
            <a:r>
              <a:rPr lang="it-IT" sz="2000" b="0" i="0" baseline="-25000">
                <a:cs typeface="Times New Roman" pitchFamily="18" charset="0"/>
              </a:rPr>
              <a:t>2</a:t>
            </a:r>
            <a:endParaRPr lang="it-IT" sz="2000" b="0" i="0">
              <a:cs typeface="Times New Roman" pitchFamily="18" charset="0"/>
            </a:endParaRP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La </a:t>
            </a:r>
            <a:r>
              <a:rPr lang="it-IT" sz="2000" b="0">
                <a:cs typeface="Times New Roman" pitchFamily="18" charset="0"/>
              </a:rPr>
              <a:t>K</a:t>
            </a:r>
            <a:r>
              <a:rPr lang="it-IT" sz="2000" b="0" i="0" baseline="-25000">
                <a:cs typeface="Times New Roman" pitchFamily="18" charset="0"/>
              </a:rPr>
              <a:t>tot</a:t>
            </a:r>
            <a:r>
              <a:rPr lang="it-IT" sz="2000" b="0" i="0">
                <a:cs typeface="Times New Roman" pitchFamily="18" charset="0"/>
              </a:rPr>
              <a:t> è:</a:t>
            </a:r>
          </a:p>
          <a:p>
            <a:pPr algn="just" defTabSz="762000">
              <a:lnSpc>
                <a:spcPct val="95000"/>
              </a:lnSpc>
              <a:spcBef>
                <a:spcPct val="10000"/>
              </a:spcBef>
              <a:spcAft>
                <a:spcPct val="10000"/>
              </a:spcAft>
              <a:tabLst>
                <a:tab pos="4287838"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87838" algn="ctr"/>
                <a:tab pos="7531100" algn="l"/>
              </a:tabLst>
            </a:pPr>
            <a:endParaRPr lang="it-IT" sz="2000" b="0" i="0">
              <a:cs typeface="Times New Roman" pitchFamily="18" charset="0"/>
            </a:endParaRPr>
          </a:p>
          <a:p>
            <a:pPr algn="just" defTabSz="762000">
              <a:lnSpc>
                <a:spcPct val="95000"/>
              </a:lnSpc>
              <a:spcBef>
                <a:spcPct val="10000"/>
              </a:spcBef>
              <a:spcAft>
                <a:spcPct val="10000"/>
              </a:spcAft>
              <a:tabLst>
                <a:tab pos="4287838" algn="ctr"/>
                <a:tab pos="7531100" algn="l"/>
              </a:tabLst>
            </a:pPr>
            <a:r>
              <a:rPr lang="it-IT" sz="2000" b="0" i="0">
                <a:cs typeface="Times New Roman" pitchFamily="18" charset="0"/>
              </a:rPr>
              <a:t>cioè: </a:t>
            </a:r>
            <a:r>
              <a:rPr lang="it-IT" sz="2000" b="0">
                <a:cs typeface="Times New Roman" pitchFamily="18" charset="0"/>
              </a:rPr>
              <a:t>la costante di equilibrio di una reazione che è la </a:t>
            </a:r>
            <a:r>
              <a:rPr lang="it-IT" sz="2000">
                <a:cs typeface="Times New Roman" pitchFamily="18" charset="0"/>
              </a:rPr>
              <a:t>somma</a:t>
            </a:r>
            <a:r>
              <a:rPr lang="it-IT" sz="2000" b="0">
                <a:cs typeface="Times New Roman" pitchFamily="18" charset="0"/>
              </a:rPr>
              <a:t> di due reazioni è pari al </a:t>
            </a:r>
            <a:r>
              <a:rPr lang="it-IT" sz="2000">
                <a:cs typeface="Times New Roman" pitchFamily="18" charset="0"/>
              </a:rPr>
              <a:t>prodotto</a:t>
            </a:r>
            <a:r>
              <a:rPr lang="it-IT" sz="2000" b="0">
                <a:cs typeface="Times New Roman" pitchFamily="18" charset="0"/>
              </a:rPr>
              <a:t> delle costanti delle due reazioni.</a:t>
            </a:r>
          </a:p>
        </p:txBody>
      </p:sp>
      <p:graphicFrame>
        <p:nvGraphicFramePr>
          <p:cNvPr id="412677" name="Object 5"/>
          <p:cNvGraphicFramePr>
            <a:graphicFrameLocks noChangeAspect="1"/>
          </p:cNvGraphicFramePr>
          <p:nvPr/>
        </p:nvGraphicFramePr>
        <p:xfrm>
          <a:off x="1295400" y="3048000"/>
          <a:ext cx="6599238" cy="915988"/>
        </p:xfrm>
        <a:graphic>
          <a:graphicData uri="http://schemas.openxmlformats.org/presentationml/2006/ole">
            <p:oleObj spid="_x0000_s412677" name="Equation" r:id="rId3" imgW="3657600" imgH="507960" progId="Equation.3">
              <p:embed/>
            </p:oleObj>
          </a:graphicData>
        </a:graphic>
      </p:graphicFrame>
      <p:sp>
        <p:nvSpPr>
          <p:cNvPr id="412678" name="Text Box 6"/>
          <p:cNvSpPr txBox="1">
            <a:spLocks noChangeArrowheads="1"/>
          </p:cNvSpPr>
          <p:nvPr/>
        </p:nvSpPr>
        <p:spPr bwMode="auto">
          <a:xfrm>
            <a:off x="152400" y="4572000"/>
            <a:ext cx="8839200" cy="2066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Una ovvia, ma importante, osservazione è che </a:t>
            </a:r>
            <a:r>
              <a:rPr lang="it-IT" sz="2000" b="0">
                <a:cs typeface="Times New Roman" pitchFamily="18" charset="0"/>
              </a:rPr>
              <a:t>la costante di equilibrio di una reazione inversa è il reciproco della cotante di equilibrio della reazione diretta.</a:t>
            </a: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a:t>
            </a: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La costante della reazione inversa è:</a:t>
            </a:r>
          </a:p>
          <a:p>
            <a:pPr algn="just" defTabSz="762000">
              <a:lnSpc>
                <a:spcPct val="95000"/>
              </a:lnSpc>
              <a:spcBef>
                <a:spcPct val="10000"/>
              </a:spcBef>
              <a:spcAft>
                <a:spcPct val="10000"/>
              </a:spcAft>
              <a:tabLst>
                <a:tab pos="4287838" algn="ctr"/>
              </a:tabLst>
            </a:pPr>
            <a:r>
              <a:rPr lang="it-IT" sz="2000" b="0" i="0">
                <a:cs typeface="Times New Roman" pitchFamily="18" charset="0"/>
              </a:rPr>
              <a:t>	 2 NH</a:t>
            </a:r>
            <a:r>
              <a:rPr lang="it-IT" sz="2000" b="0" i="0" baseline="-25000">
                <a:cs typeface="Times New Roman" pitchFamily="18" charset="0"/>
              </a:rPr>
              <a:t>3</a:t>
            </a:r>
            <a:r>
              <a:rPr lang="it-IT" sz="2000" b="0" i="0">
                <a:cs typeface="Times New Roman" pitchFamily="18" charset="0"/>
              </a:rPr>
              <a:t> + </a:t>
            </a:r>
            <a:r>
              <a:rPr lang="it-IT" sz="2000" b="0" i="0">
                <a:cs typeface="Times New Roman" pitchFamily="18" charset="0"/>
                <a:sym typeface="Wingdings 3" pitchFamily="18" charset="2"/>
              </a:rPr>
              <a:t></a:t>
            </a:r>
            <a:r>
              <a:rPr lang="it-IT" sz="2000" b="0" i="0">
                <a:cs typeface="Times New Roman" pitchFamily="18" charset="0"/>
              </a:rPr>
              <a:t>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endParaRPr lang="it-IT" sz="2000" b="0" i="0" baseline="-2500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perché abbiamo scambiato i reagenti con i prodotti.</a:t>
            </a:r>
          </a:p>
        </p:txBody>
      </p:sp>
      <p:graphicFrame>
        <p:nvGraphicFramePr>
          <p:cNvPr id="412681" name="Object 9"/>
          <p:cNvGraphicFramePr>
            <a:graphicFrameLocks noChangeAspect="1"/>
          </p:cNvGraphicFramePr>
          <p:nvPr/>
        </p:nvGraphicFramePr>
        <p:xfrm>
          <a:off x="6248400" y="5105400"/>
          <a:ext cx="1993900" cy="823913"/>
        </p:xfrm>
        <a:graphic>
          <a:graphicData uri="http://schemas.openxmlformats.org/presentationml/2006/ole">
            <p:oleObj spid="_x0000_s412681" name="Equation" r:id="rId4" imgW="1104840" imgH="457200" progId="Equation.3">
              <p:embed/>
            </p:oleObj>
          </a:graphicData>
        </a:graphic>
      </p:graphicFrame>
      <p:graphicFrame>
        <p:nvGraphicFramePr>
          <p:cNvPr id="412682" name="Object 10"/>
          <p:cNvGraphicFramePr>
            <a:graphicFrameLocks noChangeAspect="1"/>
          </p:cNvGraphicFramePr>
          <p:nvPr/>
        </p:nvGraphicFramePr>
        <p:xfrm>
          <a:off x="6019800" y="5867400"/>
          <a:ext cx="2841625" cy="823913"/>
        </p:xfrm>
        <a:graphic>
          <a:graphicData uri="http://schemas.openxmlformats.org/presentationml/2006/ole">
            <p:oleObj spid="_x0000_s412682" name="Equation" r:id="rId5" imgW="1574640" imgH="457200" progId="Equation.3">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3698" name="Rectangle 2"/>
          <p:cNvSpPr>
            <a:spLocks noChangeArrowheads="1"/>
          </p:cNvSpPr>
          <p:nvPr/>
        </p:nvSpPr>
        <p:spPr bwMode="auto">
          <a:xfrm>
            <a:off x="3163888" y="0"/>
            <a:ext cx="3213100"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Equilibri eterogenei</a:t>
            </a:r>
          </a:p>
        </p:txBody>
      </p:sp>
      <p:sp>
        <p:nvSpPr>
          <p:cNvPr id="413699" name="Text Box 3"/>
          <p:cNvSpPr txBox="1">
            <a:spLocks noChangeArrowheads="1"/>
          </p:cNvSpPr>
          <p:nvPr/>
        </p:nvSpPr>
        <p:spPr bwMode="auto">
          <a:xfrm>
            <a:off x="152400" y="457200"/>
            <a:ext cx="8839200" cy="38608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Finora abbiamo considerato equilibri in cui tutti i reagenti erano nella stessa fase, cioè </a:t>
            </a:r>
            <a:r>
              <a:rPr lang="it-IT" sz="2000" b="0" dirty="0">
                <a:cs typeface="Times New Roman" pitchFamily="18" charset="0"/>
              </a:rPr>
              <a:t>equilibri omogenei</a:t>
            </a:r>
            <a:r>
              <a:rPr lang="it-IT" sz="2000" b="0" i="0" dirty="0">
                <a:cs typeface="Times New Roman" pitchFamily="18" charset="0"/>
              </a:rPr>
              <a:t>.</a:t>
            </a:r>
          </a:p>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D'altra parte esistono anche </a:t>
            </a:r>
            <a:r>
              <a:rPr lang="it-IT" sz="2000" b="0" dirty="0">
                <a:cs typeface="Times New Roman" pitchFamily="18" charset="0"/>
              </a:rPr>
              <a:t>equilibri eterogenei</a:t>
            </a:r>
            <a:r>
              <a:rPr lang="it-IT" sz="2000" b="0" i="0" dirty="0">
                <a:cs typeface="Times New Roman" pitchFamily="18" charset="0"/>
              </a:rPr>
              <a:t>, in cui uno dei reagenti o dei prodotti è un solido o un liquido insolubile, e quindi forma una fase a sé. In questi casi, la "concentrazione" del solido insolubile è costante, e può essere inglobata nella costante di equilibrio: questo significa che il solido insolubile non compare nel quoziente di reazione.</a:t>
            </a:r>
          </a:p>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Se per esempio consideriamo l'equilibrio di dissoluzione di un sale poco solubile, come Ca(OH)</a:t>
            </a:r>
            <a:r>
              <a:rPr lang="it-IT" sz="2000" b="0" i="0" baseline="-25000" dirty="0">
                <a:cs typeface="Times New Roman" pitchFamily="18" charset="0"/>
              </a:rPr>
              <a:t>2</a:t>
            </a:r>
            <a:r>
              <a:rPr lang="it-IT" sz="2000" b="0" i="0" dirty="0">
                <a:cs typeface="Times New Roman" pitchFamily="18" charset="0"/>
              </a:rPr>
              <a:t>:</a:t>
            </a:r>
          </a:p>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	 Ca(OH)</a:t>
            </a:r>
            <a:r>
              <a:rPr lang="it-IT" sz="2000" b="0" i="0" baseline="-25000" dirty="0">
                <a:cs typeface="Times New Roman" pitchFamily="18" charset="0"/>
              </a:rPr>
              <a:t>2</a:t>
            </a:r>
            <a:r>
              <a:rPr lang="it-IT" sz="2000" b="0" i="0" dirty="0">
                <a:cs typeface="Times New Roman" pitchFamily="18" charset="0"/>
              </a:rPr>
              <a:t> (s)</a:t>
            </a:r>
            <a:r>
              <a:rPr lang="it-IT" sz="2000" b="0" i="0" dirty="0">
                <a:cs typeface="Times New Roman" pitchFamily="18" charset="0"/>
                <a:sym typeface="Wingdings 3" pitchFamily="18" charset="2"/>
              </a:rPr>
              <a:t></a:t>
            </a:r>
            <a:r>
              <a:rPr lang="it-IT" sz="2000" b="0" i="0" dirty="0">
                <a:cs typeface="Times New Roman" pitchFamily="18" charset="0"/>
              </a:rPr>
              <a:t> Ca</a:t>
            </a:r>
            <a:r>
              <a:rPr lang="it-IT" sz="2000" b="0" i="0" baseline="30000" dirty="0">
                <a:cs typeface="Times New Roman" pitchFamily="18" charset="0"/>
              </a:rPr>
              <a:t>2+</a:t>
            </a:r>
            <a:r>
              <a:rPr lang="it-IT" sz="2000" b="0" i="0" dirty="0">
                <a:cs typeface="Times New Roman" pitchFamily="18" charset="0"/>
              </a:rPr>
              <a:t> (</a:t>
            </a:r>
            <a:r>
              <a:rPr lang="it-IT" sz="2000" b="0" i="0" dirty="0" err="1">
                <a:cs typeface="Times New Roman" pitchFamily="18" charset="0"/>
              </a:rPr>
              <a:t>aq</a:t>
            </a:r>
            <a:r>
              <a:rPr lang="it-IT" sz="2000" b="0" i="0" dirty="0">
                <a:cs typeface="Times New Roman" pitchFamily="18" charset="0"/>
              </a:rPr>
              <a:t>) + 2 OH</a:t>
            </a:r>
            <a:r>
              <a:rPr lang="it-IT" sz="2000" b="0" i="0" baseline="30000" dirty="0">
                <a:cs typeface="Times New Roman" pitchFamily="18" charset="0"/>
              </a:rPr>
              <a:t>– </a:t>
            </a:r>
            <a:r>
              <a:rPr lang="it-IT" sz="2000" b="0" i="0" dirty="0">
                <a:cs typeface="Times New Roman" pitchFamily="18" charset="0"/>
              </a:rPr>
              <a:t>(</a:t>
            </a:r>
            <a:r>
              <a:rPr lang="it-IT" sz="2000" b="0" i="0" dirty="0" err="1">
                <a:cs typeface="Times New Roman" pitchFamily="18" charset="0"/>
              </a:rPr>
              <a:t>aq</a:t>
            </a:r>
            <a:r>
              <a:rPr lang="it-IT" sz="2000" b="0" i="0" dirty="0">
                <a:cs typeface="Times New Roman" pitchFamily="18" charset="0"/>
              </a:rPr>
              <a:t>) </a:t>
            </a:r>
          </a:p>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la costante di equilibrio è:	</a:t>
            </a:r>
            <a:r>
              <a:rPr lang="it-IT" sz="2000" b="0" dirty="0">
                <a:cs typeface="Times New Roman" pitchFamily="18" charset="0"/>
              </a:rPr>
              <a:t>K</a:t>
            </a:r>
            <a:r>
              <a:rPr lang="it-IT" sz="2000" b="0" i="0" baseline="-25000" dirty="0">
                <a:cs typeface="Times New Roman" pitchFamily="18" charset="0"/>
              </a:rPr>
              <a:t>c </a:t>
            </a:r>
            <a:r>
              <a:rPr lang="it-IT" sz="2000" b="0" i="0" dirty="0">
                <a:cs typeface="Times New Roman" pitchFamily="18" charset="0"/>
              </a:rPr>
              <a:t>= [Ca</a:t>
            </a:r>
            <a:r>
              <a:rPr lang="it-IT" sz="2000" b="0" i="0" baseline="30000" dirty="0">
                <a:cs typeface="Times New Roman" pitchFamily="18" charset="0"/>
              </a:rPr>
              <a:t>2+</a:t>
            </a:r>
            <a:r>
              <a:rPr lang="it-IT" sz="2000" b="0" i="0" dirty="0">
                <a:cs typeface="Times New Roman" pitchFamily="18" charset="0"/>
              </a:rPr>
              <a:t>][OH</a:t>
            </a:r>
            <a:r>
              <a:rPr lang="it-IT" sz="2000" b="0" i="0" baseline="30000" dirty="0">
                <a:cs typeface="Times New Roman" pitchFamily="18" charset="0"/>
              </a:rPr>
              <a:t>–</a:t>
            </a:r>
            <a:r>
              <a:rPr lang="it-IT" sz="2000" b="0" i="0" dirty="0">
                <a:cs typeface="Times New Roman" pitchFamily="18" charset="0"/>
              </a:rPr>
              <a:t>]</a:t>
            </a:r>
            <a:r>
              <a:rPr lang="it-IT" sz="2000" b="0" i="0" baseline="30000" dirty="0">
                <a:cs typeface="Times New Roman" pitchFamily="18" charset="0"/>
              </a:rPr>
              <a:t>2</a:t>
            </a:r>
            <a:endParaRPr lang="it-IT" sz="2000" b="0" i="0" dirty="0">
              <a:cs typeface="Times New Roman" pitchFamily="18" charset="0"/>
            </a:endParaRPr>
          </a:p>
          <a:p>
            <a:pPr algn="just" defTabSz="762000">
              <a:lnSpc>
                <a:spcPct val="95000"/>
              </a:lnSpc>
              <a:spcBef>
                <a:spcPct val="10000"/>
              </a:spcBef>
              <a:spcAft>
                <a:spcPct val="10000"/>
              </a:spcAft>
              <a:tabLst>
                <a:tab pos="4287838" algn="ctr"/>
                <a:tab pos="7531100" algn="l"/>
              </a:tabLst>
            </a:pPr>
            <a:r>
              <a:rPr lang="it-IT" sz="2000" b="0" i="0" dirty="0">
                <a:cs typeface="Times New Roman" pitchFamily="18" charset="0"/>
              </a:rPr>
              <a:t>cioè: </a:t>
            </a:r>
            <a:r>
              <a:rPr lang="it-IT" sz="2000" b="0" dirty="0">
                <a:cs typeface="Times New Roman" pitchFamily="18" charset="0"/>
              </a:rPr>
              <a:t>i solidi e liquidi puri non compaiono nella espressione della K</a:t>
            </a:r>
            <a:r>
              <a:rPr lang="it-IT" sz="2000" b="0" i="0" baseline="-25000" dirty="0">
                <a:cs typeface="Times New Roman" pitchFamily="18" charset="0"/>
              </a:rPr>
              <a:t>c</a:t>
            </a:r>
            <a:r>
              <a:rPr lang="it-IT" sz="2000" b="0" dirty="0">
                <a:cs typeface="Times New Roman" pitchFamily="18" charset="0"/>
              </a:rPr>
              <a:t>.</a:t>
            </a:r>
          </a:p>
        </p:txBody>
      </p:sp>
      <p:sp>
        <p:nvSpPr>
          <p:cNvPr id="413701" name="Text Box 5"/>
          <p:cNvSpPr txBox="1">
            <a:spLocks noChangeArrowheads="1"/>
          </p:cNvSpPr>
          <p:nvPr/>
        </p:nvSpPr>
        <p:spPr bwMode="auto">
          <a:xfrm>
            <a:off x="152400" y="4343400"/>
            <a:ext cx="8839200" cy="220503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r>
              <a:rPr lang="it-IT" sz="2000" b="0" i="0">
                <a:cs typeface="Times New Roman" pitchFamily="18" charset="0"/>
              </a:rPr>
              <a:t>Un'altra specie che non compare nella espressione della </a:t>
            </a:r>
            <a:r>
              <a:rPr lang="it-IT" sz="2000" b="0">
                <a:cs typeface="Times New Roman" pitchFamily="18" charset="0"/>
              </a:rPr>
              <a:t>K</a:t>
            </a:r>
            <a:r>
              <a:rPr lang="it-IT" sz="2000" b="0" i="0" baseline="-25000">
                <a:cs typeface="Times New Roman" pitchFamily="18" charset="0"/>
              </a:rPr>
              <a:t>c</a:t>
            </a:r>
            <a:r>
              <a:rPr lang="it-IT" sz="2000" b="0" i="0">
                <a:cs typeface="Times New Roman" pitchFamily="18" charset="0"/>
              </a:rPr>
              <a:t> è il solvente di una soluzione diluita, nel caso in cui esso partecipi alla reazione. Questo perché la concentrazione del solvente è di gran lunga maggiore di quella di tutti gli altri reagenti, e rimane più o meno costante, per cui può essere inglobata nella </a:t>
            </a:r>
            <a:r>
              <a:rPr lang="it-IT" sz="2000" b="0">
                <a:cs typeface="Times New Roman" pitchFamily="18" charset="0"/>
              </a:rPr>
              <a:t>K</a:t>
            </a:r>
            <a:r>
              <a:rPr lang="it-IT" sz="2000" b="0" i="0" baseline="-25000">
                <a:cs typeface="Times New Roman" pitchFamily="18" charset="0"/>
              </a:rPr>
              <a:t>c</a:t>
            </a:r>
            <a:r>
              <a:rPr lang="it-IT" sz="2000" b="0" i="0">
                <a:cs typeface="Times New Roman" pitchFamily="18" charset="0"/>
              </a:rPr>
              <a:t>.</a:t>
            </a:r>
          </a:p>
          <a:p>
            <a:pPr algn="just" defTabSz="762000">
              <a:lnSpc>
                <a:spcPct val="95000"/>
              </a:lnSpc>
              <a:spcBef>
                <a:spcPct val="10000"/>
              </a:spcBef>
              <a:spcAft>
                <a:spcPct val="10000"/>
              </a:spcAft>
              <a:tabLst>
                <a:tab pos="4287838" algn="ctr"/>
              </a:tabLst>
            </a:pPr>
            <a:r>
              <a:rPr lang="it-IT" sz="2000" b="0" i="0">
                <a:cs typeface="Times New Roman" pitchFamily="18" charset="0"/>
              </a:rPr>
              <a:t>Per esempio per	HF (aq) + H</a:t>
            </a:r>
            <a:r>
              <a:rPr lang="it-IT" sz="2000" b="0" i="0" baseline="-25000">
                <a:cs typeface="Times New Roman" pitchFamily="18" charset="0"/>
              </a:rPr>
              <a:t>2</a:t>
            </a:r>
            <a:r>
              <a:rPr lang="it-IT" sz="2000" b="0" i="0">
                <a:cs typeface="Times New Roman" pitchFamily="18" charset="0"/>
              </a:rPr>
              <a:t>O (l) </a:t>
            </a:r>
            <a:r>
              <a:rPr lang="it-IT" sz="2000" b="0" i="0">
                <a:cs typeface="Times New Roman" pitchFamily="18" charset="0"/>
                <a:sym typeface="Wingdings 3" pitchFamily="18" charset="2"/>
              </a:rPr>
              <a:t></a:t>
            </a:r>
            <a:r>
              <a:rPr lang="it-IT" sz="2000" b="0" i="0">
                <a:cs typeface="Times New Roman" pitchFamily="18" charset="0"/>
              </a:rPr>
              <a:t> H</a:t>
            </a:r>
            <a:r>
              <a:rPr lang="it-IT" sz="2000" b="0" i="0" baseline="-25000">
                <a:cs typeface="Times New Roman" pitchFamily="18" charset="0"/>
              </a:rPr>
              <a:t>3</a:t>
            </a:r>
            <a:r>
              <a:rPr lang="it-IT" sz="2000" b="0" i="0">
                <a:cs typeface="Times New Roman" pitchFamily="18" charset="0"/>
              </a:rPr>
              <a:t>O</a:t>
            </a:r>
            <a:r>
              <a:rPr lang="it-IT" sz="2000" b="0" i="0" baseline="30000">
                <a:cs typeface="Times New Roman" pitchFamily="18" charset="0"/>
              </a:rPr>
              <a:t>+</a:t>
            </a:r>
            <a:r>
              <a:rPr lang="it-IT" sz="2000" b="0" i="0">
                <a:cs typeface="Times New Roman" pitchFamily="18" charset="0"/>
              </a:rPr>
              <a:t> (aq) + F</a:t>
            </a:r>
            <a:r>
              <a:rPr lang="it-IT" sz="2000" b="0" i="0" baseline="30000">
                <a:cs typeface="Times New Roman" pitchFamily="18" charset="0"/>
              </a:rPr>
              <a:t>–</a:t>
            </a:r>
            <a:r>
              <a:rPr lang="it-IT" sz="2000" b="0" i="0">
                <a:cs typeface="Times New Roman" pitchFamily="18" charset="0"/>
              </a:rPr>
              <a:t> (aq)</a:t>
            </a:r>
          </a:p>
          <a:p>
            <a:pPr algn="just" defTabSz="762000">
              <a:lnSpc>
                <a:spcPct val="65000"/>
              </a:lnSpc>
              <a:spcBef>
                <a:spcPct val="10000"/>
              </a:spcBef>
              <a:spcAft>
                <a:spcPct val="10000"/>
              </a:spcAft>
              <a:tabLst>
                <a:tab pos="4287838" algn="ctr"/>
              </a:tabLst>
            </a:pPr>
            <a:endParaRPr lang="it-IT" sz="2000" b="0" i="0">
              <a:cs typeface="Times New Roman" pitchFamily="18" charset="0"/>
            </a:endParaRPr>
          </a:p>
          <a:p>
            <a:pPr algn="just" defTabSz="762000">
              <a:lnSpc>
                <a:spcPct val="95000"/>
              </a:lnSpc>
              <a:spcBef>
                <a:spcPct val="10000"/>
              </a:spcBef>
              <a:spcAft>
                <a:spcPct val="10000"/>
              </a:spcAft>
              <a:tabLst>
                <a:tab pos="4287838" algn="ctr"/>
              </a:tabLst>
            </a:pPr>
            <a:r>
              <a:rPr lang="it-IT" sz="2000" b="0" i="0">
                <a:cs typeface="Times New Roman" pitchFamily="18" charset="0"/>
              </a:rPr>
              <a:t>la costante di equilibrio è: </a:t>
            </a:r>
          </a:p>
        </p:txBody>
      </p:sp>
      <p:graphicFrame>
        <p:nvGraphicFramePr>
          <p:cNvPr id="413704" name="Object 8"/>
          <p:cNvGraphicFramePr>
            <a:graphicFrameLocks noChangeAspect="1"/>
          </p:cNvGraphicFramePr>
          <p:nvPr/>
        </p:nvGraphicFramePr>
        <p:xfrm>
          <a:off x="6781800" y="5791200"/>
          <a:ext cx="1905000" cy="765175"/>
        </p:xfrm>
        <a:graphic>
          <a:graphicData uri="http://schemas.openxmlformats.org/presentationml/2006/ole">
            <p:oleObj spid="_x0000_s413704" name="Equation" r:id="rId3" imgW="1104840" imgH="444240" progId="Equation.3">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4722" name="Rectangle 2"/>
          <p:cNvSpPr>
            <a:spLocks noChangeArrowheads="1"/>
          </p:cNvSpPr>
          <p:nvPr/>
        </p:nvSpPr>
        <p:spPr bwMode="auto">
          <a:xfrm>
            <a:off x="2151063" y="0"/>
            <a:ext cx="52784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Uso della legge di azione di massa</a:t>
            </a:r>
          </a:p>
        </p:txBody>
      </p:sp>
      <p:sp>
        <p:nvSpPr>
          <p:cNvPr id="414723" name="Text Box 3"/>
          <p:cNvSpPr txBox="1">
            <a:spLocks noChangeArrowheads="1"/>
          </p:cNvSpPr>
          <p:nvPr/>
        </p:nvSpPr>
        <p:spPr bwMode="auto">
          <a:xfrm>
            <a:off x="152400" y="2098675"/>
            <a:ext cx="8839200" cy="36925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Per esempio la reazione 	 N</a:t>
            </a:r>
            <a:r>
              <a:rPr lang="it-IT" sz="2000" b="0" i="0" baseline="-25000" dirty="0">
                <a:cs typeface="Times New Roman" pitchFamily="18" charset="0"/>
              </a:rPr>
              <a:t>2</a:t>
            </a:r>
            <a:r>
              <a:rPr lang="it-IT" sz="2000" b="0" i="0" dirty="0">
                <a:cs typeface="Times New Roman" pitchFamily="18" charset="0"/>
              </a:rPr>
              <a:t> (g) + O</a:t>
            </a:r>
            <a:r>
              <a:rPr lang="it-IT" sz="2000" b="0" i="0" baseline="-25000" dirty="0">
                <a:cs typeface="Times New Roman" pitchFamily="18" charset="0"/>
              </a:rPr>
              <a:t>2</a:t>
            </a:r>
            <a:r>
              <a:rPr lang="it-IT" sz="2000" b="0" i="0" dirty="0">
                <a:cs typeface="Times New Roman" pitchFamily="18" charset="0"/>
              </a:rPr>
              <a:t> (g) </a:t>
            </a:r>
            <a:r>
              <a:rPr lang="it-IT" sz="2000" b="0" i="0" dirty="0">
                <a:cs typeface="Times New Roman" pitchFamily="18" charset="0"/>
                <a:sym typeface="Wingdings 3" pitchFamily="18" charset="2"/>
              </a:rPr>
              <a:t></a:t>
            </a:r>
            <a:r>
              <a:rPr lang="it-IT" sz="2000" b="0" i="0" dirty="0">
                <a:cs typeface="Times New Roman" pitchFamily="18" charset="0"/>
              </a:rPr>
              <a:t> 2 NO (g)	ha </a:t>
            </a:r>
            <a:r>
              <a:rPr lang="it-IT" sz="2000" b="0" dirty="0">
                <a:cs typeface="Times New Roman" pitchFamily="18" charset="0"/>
              </a:rPr>
              <a:t>K</a:t>
            </a:r>
            <a:r>
              <a:rPr lang="it-IT" sz="2000" b="0" baseline="-25000" dirty="0">
                <a:cs typeface="Times New Roman" pitchFamily="18" charset="0"/>
              </a:rPr>
              <a:t>c</a:t>
            </a:r>
            <a:r>
              <a:rPr lang="it-IT" sz="2000" b="0" i="0" dirty="0">
                <a:cs typeface="Times New Roman" pitchFamily="18" charset="0"/>
              </a:rPr>
              <a:t> = 3,4·10</a:t>
            </a:r>
            <a:r>
              <a:rPr lang="it-IT" sz="2000" b="0" i="0" baseline="30000" dirty="0">
                <a:cs typeface="Times New Roman" pitchFamily="18" charset="0"/>
              </a:rPr>
              <a:t>–21</a:t>
            </a:r>
            <a:r>
              <a:rPr lang="it-IT" sz="2000" b="0" i="0" dirty="0">
                <a:cs typeface="Times New Roman" pitchFamily="18" charset="0"/>
              </a:rPr>
              <a:t> a 800K.</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Qual è la concentrazione di equilibrio di NO se la concentrazione molare di N</a:t>
            </a:r>
            <a:r>
              <a:rPr lang="it-IT" sz="2000" b="0" i="0" baseline="-25000" dirty="0">
                <a:cs typeface="Times New Roman" pitchFamily="18" charset="0"/>
              </a:rPr>
              <a:t>2</a:t>
            </a:r>
            <a:r>
              <a:rPr lang="it-IT" sz="2000" b="0" i="0" dirty="0">
                <a:cs typeface="Times New Roman" pitchFamily="18" charset="0"/>
              </a:rPr>
              <a:t> è 3.75·10</a:t>
            </a:r>
            <a:r>
              <a:rPr lang="it-IT" sz="2000" b="0" i="0" baseline="30000" dirty="0">
                <a:cs typeface="Times New Roman" pitchFamily="18" charset="0"/>
              </a:rPr>
              <a:t>–2</a:t>
            </a:r>
            <a:r>
              <a:rPr lang="it-IT" sz="2000" b="0" i="0" dirty="0">
                <a:cs typeface="Times New Roman" pitchFamily="18" charset="0"/>
              </a:rPr>
              <a:t> M e quella di O</a:t>
            </a:r>
            <a:r>
              <a:rPr lang="it-IT" sz="2000" b="0" i="0" baseline="-25000" dirty="0">
                <a:cs typeface="Times New Roman" pitchFamily="18" charset="0"/>
              </a:rPr>
              <a:t>2</a:t>
            </a:r>
            <a:r>
              <a:rPr lang="it-IT" sz="2000" b="0" i="0" dirty="0">
                <a:cs typeface="Times New Roman" pitchFamily="18" charset="0"/>
              </a:rPr>
              <a:t> = 1.25·10</a:t>
            </a:r>
            <a:r>
              <a:rPr lang="it-IT" sz="2000" b="0" i="0" baseline="30000" dirty="0">
                <a:cs typeface="Times New Roman" pitchFamily="18" charset="0"/>
              </a:rPr>
              <a:t>–2</a:t>
            </a:r>
            <a:r>
              <a:rPr lang="it-IT" sz="2000" b="0" i="0" dirty="0">
                <a:cs typeface="Times New Roman" pitchFamily="18" charset="0"/>
              </a:rPr>
              <a:t> M?</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Visto che il sistema è all'equilibrio, è sufficiente applicare la legge di azione di massa:</a:t>
            </a:r>
          </a:p>
          <a:p>
            <a:pPr algn="just" defTabSz="762000">
              <a:lnSpc>
                <a:spcPct val="95000"/>
              </a:lnSpc>
              <a:spcBef>
                <a:spcPct val="10000"/>
              </a:spcBef>
              <a:spcAft>
                <a:spcPct val="10000"/>
              </a:spcAft>
              <a:tabLst>
                <a:tab pos="4287838" algn="ctr"/>
                <a:tab pos="6003925" algn="l"/>
              </a:tabLst>
            </a:pPr>
            <a:endParaRPr lang="it-IT" sz="2000" b="0" i="0" dirty="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Sostituendo i dati numerici si ha:</a:t>
            </a:r>
          </a:p>
          <a:p>
            <a:pPr algn="just" defTabSz="762000">
              <a:lnSpc>
                <a:spcPct val="95000"/>
              </a:lnSpc>
              <a:spcBef>
                <a:spcPct val="10000"/>
              </a:spcBef>
              <a:spcAft>
                <a:spcPct val="10000"/>
              </a:spcAft>
              <a:tabLst>
                <a:tab pos="4287838" algn="ctr"/>
                <a:tab pos="6003925" algn="l"/>
              </a:tabLst>
            </a:pPr>
            <a:endParaRPr lang="it-IT" sz="2000" b="0" i="0" dirty="0">
              <a:cs typeface="Times New Roman" pitchFamily="18" charset="0"/>
            </a:endParaRPr>
          </a:p>
          <a:p>
            <a:pPr algn="just" defTabSz="762000">
              <a:lnSpc>
                <a:spcPct val="95000"/>
              </a:lnSpc>
              <a:spcBef>
                <a:spcPct val="10000"/>
              </a:spcBef>
              <a:spcAft>
                <a:spcPct val="10000"/>
              </a:spcAft>
              <a:tabLst>
                <a:tab pos="4287838" algn="ctr"/>
                <a:tab pos="6003925" algn="l"/>
              </a:tabLst>
            </a:pPr>
            <a:endParaRPr lang="it-IT" sz="2000" b="0" i="0" dirty="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La concentrazione di NO all'equilibrio è bassissima, come ci aspettavamo dal fatto che la costante di equilibrio è molto piccola.</a:t>
            </a:r>
          </a:p>
        </p:txBody>
      </p:sp>
      <p:graphicFrame>
        <p:nvGraphicFramePr>
          <p:cNvPr id="414726" name="Object 6"/>
          <p:cNvGraphicFramePr>
            <a:graphicFrameLocks noChangeAspect="1"/>
          </p:cNvGraphicFramePr>
          <p:nvPr/>
        </p:nvGraphicFramePr>
        <p:xfrm>
          <a:off x="1600200" y="3414713"/>
          <a:ext cx="1616075" cy="774700"/>
        </p:xfrm>
        <a:graphic>
          <a:graphicData uri="http://schemas.openxmlformats.org/presentationml/2006/ole">
            <p:oleObj spid="_x0000_s414726" name="Equation" r:id="rId3" imgW="952200" imgH="457200" progId="Equation.3">
              <p:embed/>
            </p:oleObj>
          </a:graphicData>
        </a:graphic>
      </p:graphicFrame>
      <p:graphicFrame>
        <p:nvGraphicFramePr>
          <p:cNvPr id="414727" name="Object 7"/>
          <p:cNvGraphicFramePr>
            <a:graphicFrameLocks noChangeAspect="1"/>
          </p:cNvGraphicFramePr>
          <p:nvPr/>
        </p:nvGraphicFramePr>
        <p:xfrm>
          <a:off x="6365875" y="3576638"/>
          <a:ext cx="2305050" cy="450850"/>
        </p:xfrm>
        <a:graphic>
          <a:graphicData uri="http://schemas.openxmlformats.org/presentationml/2006/ole">
            <p:oleObj spid="_x0000_s414727" name="Equation" r:id="rId4" imgW="1358640" imgH="266400" progId="Equation.3">
              <p:embed/>
            </p:oleObj>
          </a:graphicData>
        </a:graphic>
      </p:graphicFrame>
      <p:graphicFrame>
        <p:nvGraphicFramePr>
          <p:cNvPr id="414728" name="Object 8"/>
          <p:cNvGraphicFramePr>
            <a:graphicFrameLocks noChangeAspect="1"/>
          </p:cNvGraphicFramePr>
          <p:nvPr/>
        </p:nvGraphicFramePr>
        <p:xfrm>
          <a:off x="3641725" y="3597275"/>
          <a:ext cx="2219325" cy="407988"/>
        </p:xfrm>
        <a:graphic>
          <a:graphicData uri="http://schemas.openxmlformats.org/presentationml/2006/ole">
            <p:oleObj spid="_x0000_s414728" name="Equation" r:id="rId5" imgW="1307880" imgH="241200" progId="Equation.3">
              <p:embed/>
            </p:oleObj>
          </a:graphicData>
        </a:graphic>
      </p:graphicFrame>
      <p:graphicFrame>
        <p:nvGraphicFramePr>
          <p:cNvPr id="414729" name="Object 9"/>
          <p:cNvGraphicFramePr>
            <a:graphicFrameLocks noChangeAspect="1"/>
          </p:cNvGraphicFramePr>
          <p:nvPr/>
        </p:nvGraphicFramePr>
        <p:xfrm>
          <a:off x="533400" y="4502150"/>
          <a:ext cx="8164513" cy="407988"/>
        </p:xfrm>
        <a:graphic>
          <a:graphicData uri="http://schemas.openxmlformats.org/presentationml/2006/ole">
            <p:oleObj spid="_x0000_s414729" name="Equation" r:id="rId6" imgW="4813200" imgH="241200" progId="Equation.3">
              <p:embed/>
            </p:oleObj>
          </a:graphicData>
        </a:graphic>
      </p:graphicFrame>
      <p:sp>
        <p:nvSpPr>
          <p:cNvPr id="414730" name="Text Box 10"/>
          <p:cNvSpPr txBox="1">
            <a:spLocks noChangeArrowheads="1"/>
          </p:cNvSpPr>
          <p:nvPr/>
        </p:nvSpPr>
        <p:spPr bwMode="auto">
          <a:xfrm>
            <a:off x="152400" y="482600"/>
            <a:ext cx="8839200" cy="1627188"/>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La legge di azione di massa mette in relazione le concentrazioni di reagenti e prodotti </a:t>
            </a:r>
            <a:r>
              <a:rPr lang="it-IT" sz="2000" b="0" dirty="0">
                <a:cs typeface="Times New Roman" pitchFamily="18" charset="0"/>
              </a:rPr>
              <a:t>se il sistema è all'equilibrio</a:t>
            </a:r>
            <a:r>
              <a:rPr lang="it-IT" sz="2000" b="0" i="0" dirty="0">
                <a:cs typeface="Times New Roman" pitchFamily="18" charset="0"/>
              </a:rPr>
              <a:t>. </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L'uso più ovvio che si può fare della legge di azione di massa è di trovare la concentrazione di un reagente o di un prodotto, </a:t>
            </a:r>
            <a:r>
              <a:rPr lang="it-IT" sz="2000" b="0" dirty="0">
                <a:cs typeface="Times New Roman" pitchFamily="18" charset="0"/>
              </a:rPr>
              <a:t>se sono note le concentrazioni delle altre specie all'equilibrio</a:t>
            </a:r>
            <a:r>
              <a:rPr lang="it-IT" sz="2000" b="0" i="0" dirty="0">
                <a:cs typeface="Times New Roman" pitchFamily="18" charset="0"/>
              </a:rPr>
              <a:t> (e, lo ripetiamo, </a:t>
            </a:r>
            <a:r>
              <a:rPr lang="it-IT" sz="2000" b="0" dirty="0">
                <a:cs typeface="Times New Roman" pitchFamily="18" charset="0"/>
              </a:rPr>
              <a:t>se è noto che il sistema è all'equilibrio</a:t>
            </a:r>
            <a:r>
              <a:rPr lang="it-IT" sz="2000" b="0" i="0" dirty="0">
                <a:cs typeface="Times New Roman" pitchFamily="18" charset="0"/>
              </a:rPr>
              <a:t>).</a:t>
            </a:r>
          </a:p>
        </p:txBody>
      </p:sp>
      <p:sp>
        <p:nvSpPr>
          <p:cNvPr id="414732" name="Text Box 12"/>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5746" name="Rectangle 2"/>
          <p:cNvSpPr>
            <a:spLocks noChangeArrowheads="1"/>
          </p:cNvSpPr>
          <p:nvPr/>
        </p:nvSpPr>
        <p:spPr bwMode="auto">
          <a:xfrm>
            <a:off x="2151063" y="0"/>
            <a:ext cx="52784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Uso della legge di azione di massa</a:t>
            </a:r>
          </a:p>
        </p:txBody>
      </p:sp>
      <p:sp>
        <p:nvSpPr>
          <p:cNvPr id="415748" name="Text Box 4"/>
          <p:cNvSpPr txBox="1">
            <a:spLocks noChangeArrowheads="1"/>
          </p:cNvSpPr>
          <p:nvPr/>
        </p:nvSpPr>
        <p:spPr bwMode="auto">
          <a:xfrm>
            <a:off x="152400" y="3165475"/>
            <a:ext cx="8839200" cy="29940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Per esempio a 500 K si ha una miscela di H</a:t>
            </a:r>
            <a:r>
              <a:rPr lang="it-IT" sz="2000" b="0" i="0" baseline="-25000">
                <a:cs typeface="Times New Roman" pitchFamily="18" charset="0"/>
              </a:rPr>
              <a:t>2</a:t>
            </a:r>
            <a:r>
              <a:rPr lang="it-IT" sz="2000" b="0" i="0">
                <a:cs typeface="Times New Roman" pitchFamily="18" charset="0"/>
              </a:rPr>
              <a:t>, N</a:t>
            </a:r>
            <a:r>
              <a:rPr lang="it-IT" sz="2000" b="0" i="0" baseline="-25000">
                <a:cs typeface="Times New Roman" pitchFamily="18" charset="0"/>
              </a:rPr>
              <a:t>2</a:t>
            </a:r>
            <a:r>
              <a:rPr lang="it-IT" sz="2000" b="0" i="0">
                <a:cs typeface="Times New Roman" pitchFamily="18" charset="0"/>
              </a:rPr>
              <a:t> e NH</a:t>
            </a:r>
            <a:r>
              <a:rPr lang="it-IT" sz="2000" b="0" i="0" baseline="-25000">
                <a:cs typeface="Times New Roman" pitchFamily="18" charset="0"/>
              </a:rPr>
              <a:t>3</a:t>
            </a:r>
            <a:r>
              <a:rPr lang="it-IT" sz="2000" b="0" i="0">
                <a:cs typeface="Times New Roman" pitchFamily="18" charset="0"/>
              </a:rPr>
              <a:t> con [H</a:t>
            </a:r>
            <a:r>
              <a:rPr lang="it-IT" sz="2000" b="0" i="0" baseline="-25000">
                <a:cs typeface="Times New Roman" pitchFamily="18" charset="0"/>
              </a:rPr>
              <a:t>2</a:t>
            </a:r>
            <a:r>
              <a:rPr lang="it-IT" sz="2000" b="0" i="0">
                <a:cs typeface="Times New Roman" pitchFamily="18" charset="0"/>
              </a:rPr>
              <a:t>] = 3.0·10</a:t>
            </a:r>
            <a:r>
              <a:rPr lang="it-IT" sz="2000" b="0" i="0" baseline="30000">
                <a:cs typeface="Times New Roman" pitchFamily="18" charset="0"/>
              </a:rPr>
              <a:t>–3</a:t>
            </a:r>
            <a:r>
              <a:rPr lang="it-IT" sz="2000" b="0" i="0">
                <a:cs typeface="Times New Roman" pitchFamily="18" charset="0"/>
              </a:rPr>
              <a:t> M, [N</a:t>
            </a:r>
            <a:r>
              <a:rPr lang="it-IT" sz="2000" b="0" i="0" baseline="-25000">
                <a:cs typeface="Times New Roman" pitchFamily="18" charset="0"/>
              </a:rPr>
              <a:t>2</a:t>
            </a:r>
            <a:r>
              <a:rPr lang="it-IT" sz="2000" b="0" i="0">
                <a:cs typeface="Times New Roman" pitchFamily="18" charset="0"/>
              </a:rPr>
              <a:t>] = 1.0·10</a:t>
            </a:r>
            <a:r>
              <a:rPr lang="it-IT" sz="2000" b="0" i="0" baseline="30000">
                <a:cs typeface="Times New Roman" pitchFamily="18" charset="0"/>
              </a:rPr>
              <a:t>–3</a:t>
            </a:r>
            <a:r>
              <a:rPr lang="it-IT" sz="2000" b="0" i="0">
                <a:cs typeface="Times New Roman" pitchFamily="18" charset="0"/>
              </a:rPr>
              <a:t> M e [NH</a:t>
            </a:r>
            <a:r>
              <a:rPr lang="it-IT" sz="2000" b="0" i="0" baseline="-25000">
                <a:cs typeface="Times New Roman" pitchFamily="18" charset="0"/>
              </a:rPr>
              <a:t>3</a:t>
            </a:r>
            <a:r>
              <a:rPr lang="it-IT" sz="2000" b="0" i="0">
                <a:cs typeface="Times New Roman" pitchFamily="18" charset="0"/>
              </a:rPr>
              <a:t>] = 2.0·10</a:t>
            </a:r>
            <a:r>
              <a:rPr lang="it-IT" sz="2000" b="0" i="0" baseline="30000">
                <a:cs typeface="Times New Roman" pitchFamily="18" charset="0"/>
              </a:rPr>
              <a:t>–3</a:t>
            </a:r>
            <a:r>
              <a:rPr lang="it-IT" sz="2000" b="0" i="0">
                <a:cs typeface="Times New Roman" pitchFamily="18" charset="0"/>
              </a:rPr>
              <a:t> M. A questa temperatura si ha </a:t>
            </a:r>
            <a:r>
              <a:rPr lang="it-IT" sz="2000" b="0">
                <a:cs typeface="Times New Roman" pitchFamily="18" charset="0"/>
              </a:rPr>
              <a:t>K</a:t>
            </a:r>
            <a:r>
              <a:rPr lang="it-IT" sz="2000" b="0" baseline="-25000">
                <a:cs typeface="Times New Roman" pitchFamily="18" charset="0"/>
              </a:rPr>
              <a:t>c</a:t>
            </a:r>
            <a:r>
              <a:rPr lang="it-IT" sz="2000" b="0" i="0">
                <a:cs typeface="Times New Roman" pitchFamily="18" charset="0"/>
              </a:rPr>
              <a:t> = 68 M</a:t>
            </a:r>
            <a:r>
              <a:rPr lang="it-IT" sz="2000" b="0" i="0" baseline="30000">
                <a:cs typeface="Times New Roman" pitchFamily="18" charset="0"/>
              </a:rPr>
              <a:t>–2</a:t>
            </a:r>
            <a:r>
              <a:rPr lang="it-IT" sz="2000" b="0" i="0">
                <a:cs typeface="Times New Roman" pitchFamily="18" charset="0"/>
              </a:rPr>
              <a:t>. Come procede la reazione?</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La reazione è: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a:t>
            </a:r>
            <a:endParaRPr lang="it-IT" sz="2000" b="0" i="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Il quoziente di reazione è:</a:t>
            </a:r>
          </a:p>
          <a:p>
            <a:pPr algn="just" defTabSz="762000">
              <a:lnSpc>
                <a:spcPct val="95000"/>
              </a:lnSpc>
              <a:spcBef>
                <a:spcPct val="10000"/>
              </a:spcBef>
              <a:spcAft>
                <a:spcPct val="10000"/>
              </a:spcAft>
              <a:tabLst>
                <a:tab pos="4287838" algn="ctr"/>
                <a:tab pos="6003925" algn="l"/>
              </a:tabLst>
            </a:pPr>
            <a:endParaRPr lang="it-IT" sz="2000" b="0" i="0">
              <a:cs typeface="Times New Roman" pitchFamily="18" charset="0"/>
            </a:endParaRPr>
          </a:p>
          <a:p>
            <a:pPr algn="just" defTabSz="762000">
              <a:lnSpc>
                <a:spcPct val="95000"/>
              </a:lnSpc>
              <a:spcBef>
                <a:spcPct val="10000"/>
              </a:spcBef>
              <a:spcAft>
                <a:spcPct val="10000"/>
              </a:spcAft>
              <a:tabLst>
                <a:tab pos="4287838" algn="ctr"/>
                <a:tab pos="6003925" algn="l"/>
              </a:tabLst>
            </a:pPr>
            <a:endParaRPr lang="it-IT" sz="2000" b="0" i="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Il quoziente di reazione è molto maggiore di </a:t>
            </a:r>
            <a:r>
              <a:rPr lang="it-IT" sz="2000" b="0">
                <a:cs typeface="Times New Roman" pitchFamily="18" charset="0"/>
              </a:rPr>
              <a:t>K</a:t>
            </a:r>
            <a:r>
              <a:rPr lang="it-IT" sz="2000" b="0" baseline="-25000">
                <a:cs typeface="Times New Roman" pitchFamily="18" charset="0"/>
              </a:rPr>
              <a:t>c</a:t>
            </a:r>
            <a:r>
              <a:rPr lang="it-IT" sz="2000" b="0" i="0">
                <a:cs typeface="Times New Roman" pitchFamily="18" charset="0"/>
              </a:rPr>
              <a:t> e quindi la reazione va verso i reagenti, e parte dell'ammoniaca si decompone per dare idrogeno ed azoto.</a:t>
            </a:r>
          </a:p>
        </p:txBody>
      </p:sp>
      <p:sp>
        <p:nvSpPr>
          <p:cNvPr id="415753" name="Text Box 9"/>
          <p:cNvSpPr txBox="1">
            <a:spLocks noChangeArrowheads="1"/>
          </p:cNvSpPr>
          <p:nvPr/>
        </p:nvSpPr>
        <p:spPr bwMode="auto">
          <a:xfrm>
            <a:off x="152400" y="482600"/>
            <a:ext cx="8839200" cy="25844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La legge di azione di massa può anche essere usata per stabilire </a:t>
            </a:r>
            <a:r>
              <a:rPr lang="it-IT" sz="2000" b="0">
                <a:cs typeface="Times New Roman" pitchFamily="18" charset="0"/>
              </a:rPr>
              <a:t>se</a:t>
            </a:r>
            <a:r>
              <a:rPr lang="it-IT" sz="2000" b="0" i="0">
                <a:cs typeface="Times New Roman" pitchFamily="18" charset="0"/>
              </a:rPr>
              <a:t> il sistema è in equilibrio, e in che direzione si muove un sistema </a:t>
            </a:r>
            <a:r>
              <a:rPr lang="it-IT" sz="2000" b="0">
                <a:cs typeface="Times New Roman" pitchFamily="18" charset="0"/>
              </a:rPr>
              <a:t>non</a:t>
            </a:r>
            <a:r>
              <a:rPr lang="it-IT" sz="2000" b="0" i="0">
                <a:cs typeface="Times New Roman" pitchFamily="18" charset="0"/>
              </a:rPr>
              <a:t> all'equilibrio.</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Infatti se quoziente di reazione è </a:t>
            </a:r>
            <a:r>
              <a:rPr lang="it-IT" sz="2000" b="0">
                <a:cs typeface="Times New Roman" pitchFamily="18" charset="0"/>
              </a:rPr>
              <a:t>uguale</a:t>
            </a:r>
            <a:r>
              <a:rPr lang="it-IT" sz="2000" b="0" i="0">
                <a:cs typeface="Times New Roman" pitchFamily="18" charset="0"/>
              </a:rPr>
              <a:t> alla costante di equilibrio (</a:t>
            </a:r>
            <a:r>
              <a:rPr lang="it-IT" sz="2000">
                <a:cs typeface="Times New Roman" pitchFamily="18" charset="0"/>
              </a:rPr>
              <a:t>Q</a:t>
            </a:r>
            <a:r>
              <a:rPr lang="it-IT" sz="2000" i="0">
                <a:cs typeface="Times New Roman" pitchFamily="18" charset="0"/>
              </a:rPr>
              <a:t> = </a:t>
            </a:r>
            <a:r>
              <a:rPr lang="it-IT" sz="2000">
                <a:cs typeface="Times New Roman" pitchFamily="18" charset="0"/>
              </a:rPr>
              <a:t>K</a:t>
            </a:r>
            <a:r>
              <a:rPr lang="it-IT" sz="2000" baseline="-25000">
                <a:cs typeface="Times New Roman" pitchFamily="18" charset="0"/>
              </a:rPr>
              <a:t>c</a:t>
            </a:r>
            <a:r>
              <a:rPr lang="it-IT" sz="2000" b="0" i="0">
                <a:cs typeface="Times New Roman" pitchFamily="18" charset="0"/>
              </a:rPr>
              <a:t>) il sistema è </a:t>
            </a:r>
            <a:r>
              <a:rPr lang="it-IT" sz="2000" b="0">
                <a:cs typeface="Times New Roman" pitchFamily="18" charset="0"/>
              </a:rPr>
              <a:t>all'equilibrio</a:t>
            </a:r>
            <a:r>
              <a:rPr lang="it-IT" sz="2000" b="0" i="0">
                <a:cs typeface="Times New Roman" pitchFamily="18" charset="0"/>
              </a:rPr>
              <a:t>;</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se quoziente di reazione è </a:t>
            </a:r>
            <a:r>
              <a:rPr lang="it-IT" sz="2000" b="0">
                <a:cs typeface="Times New Roman" pitchFamily="18" charset="0"/>
              </a:rPr>
              <a:t>minore</a:t>
            </a:r>
            <a:r>
              <a:rPr lang="it-IT" sz="2000" b="0" i="0">
                <a:cs typeface="Times New Roman" pitchFamily="18" charset="0"/>
              </a:rPr>
              <a:t> della costante di equilibrio (</a:t>
            </a:r>
            <a:r>
              <a:rPr lang="it-IT" sz="2000">
                <a:cs typeface="Times New Roman" pitchFamily="18" charset="0"/>
              </a:rPr>
              <a:t>Q</a:t>
            </a:r>
            <a:r>
              <a:rPr lang="it-IT" sz="2000" i="0">
                <a:cs typeface="Times New Roman" pitchFamily="18" charset="0"/>
              </a:rPr>
              <a:t> &lt; </a:t>
            </a:r>
            <a:r>
              <a:rPr lang="it-IT" sz="2000">
                <a:cs typeface="Times New Roman" pitchFamily="18" charset="0"/>
              </a:rPr>
              <a:t>K</a:t>
            </a:r>
            <a:r>
              <a:rPr lang="it-IT" sz="2000" baseline="-25000">
                <a:cs typeface="Times New Roman" pitchFamily="18" charset="0"/>
              </a:rPr>
              <a:t>c</a:t>
            </a:r>
            <a:r>
              <a:rPr lang="it-IT" sz="2000" b="0" i="0">
                <a:cs typeface="Times New Roman" pitchFamily="18" charset="0"/>
              </a:rPr>
              <a:t>) la reazione procede </a:t>
            </a:r>
            <a:r>
              <a:rPr lang="it-IT" sz="2000" b="0">
                <a:cs typeface="Times New Roman" pitchFamily="18" charset="0"/>
              </a:rPr>
              <a:t>verso i prodotti</a:t>
            </a:r>
            <a:r>
              <a:rPr lang="it-IT" sz="2000" b="0" i="0">
                <a:cs typeface="Times New Roman" pitchFamily="18" charset="0"/>
              </a:rPr>
              <a:t>;</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se quoziente di reazione è </a:t>
            </a:r>
            <a:r>
              <a:rPr lang="it-IT" sz="2000" b="0">
                <a:cs typeface="Times New Roman" pitchFamily="18" charset="0"/>
              </a:rPr>
              <a:t>maggiore</a:t>
            </a:r>
            <a:r>
              <a:rPr lang="it-IT" sz="2000" b="0" i="0">
                <a:cs typeface="Times New Roman" pitchFamily="18" charset="0"/>
              </a:rPr>
              <a:t> della costante di equilibrio (</a:t>
            </a:r>
            <a:r>
              <a:rPr lang="it-IT" sz="2000">
                <a:cs typeface="Times New Roman" pitchFamily="18" charset="0"/>
              </a:rPr>
              <a:t>Q</a:t>
            </a:r>
            <a:r>
              <a:rPr lang="it-IT" sz="2000" i="0">
                <a:cs typeface="Times New Roman" pitchFamily="18" charset="0"/>
              </a:rPr>
              <a:t> &gt; </a:t>
            </a:r>
            <a:r>
              <a:rPr lang="it-IT" sz="2000">
                <a:cs typeface="Times New Roman" pitchFamily="18" charset="0"/>
              </a:rPr>
              <a:t>K</a:t>
            </a:r>
            <a:r>
              <a:rPr lang="it-IT" sz="2000" baseline="-25000">
                <a:cs typeface="Times New Roman" pitchFamily="18" charset="0"/>
              </a:rPr>
              <a:t>c</a:t>
            </a:r>
            <a:r>
              <a:rPr lang="it-IT" sz="2000" b="0" i="0">
                <a:cs typeface="Times New Roman" pitchFamily="18" charset="0"/>
              </a:rPr>
              <a:t>) la reazione procede </a:t>
            </a:r>
            <a:r>
              <a:rPr lang="it-IT" sz="2000" b="0">
                <a:cs typeface="Times New Roman" pitchFamily="18" charset="0"/>
              </a:rPr>
              <a:t>verso i reagenti</a:t>
            </a:r>
            <a:r>
              <a:rPr lang="it-IT" sz="2000" b="0" i="0">
                <a:cs typeface="Times New Roman" pitchFamily="18" charset="0"/>
              </a:rPr>
              <a:t>.</a:t>
            </a:r>
          </a:p>
        </p:txBody>
      </p:sp>
      <p:sp>
        <p:nvSpPr>
          <p:cNvPr id="415754" name="Text Box 10"/>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graphicFrame>
        <p:nvGraphicFramePr>
          <p:cNvPr id="415755" name="Object 11"/>
          <p:cNvGraphicFramePr>
            <a:graphicFrameLocks noChangeAspect="1"/>
          </p:cNvGraphicFramePr>
          <p:nvPr/>
        </p:nvGraphicFramePr>
        <p:xfrm>
          <a:off x="1752600" y="4800600"/>
          <a:ext cx="6313488" cy="774700"/>
        </p:xfrm>
        <a:graphic>
          <a:graphicData uri="http://schemas.openxmlformats.org/presentationml/2006/ole">
            <p:oleObj spid="_x0000_s415755" name="Equation" r:id="rId3" imgW="3720960" imgH="457200" progId="Equation.3">
              <p:embed/>
            </p:oleObj>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6770" name="Rectangle 2"/>
          <p:cNvSpPr>
            <a:spLocks noChangeArrowheads="1"/>
          </p:cNvSpPr>
          <p:nvPr/>
        </p:nvSpPr>
        <p:spPr bwMode="auto">
          <a:xfrm>
            <a:off x="2668588" y="0"/>
            <a:ext cx="42640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Problemi con più incognite</a:t>
            </a:r>
          </a:p>
        </p:txBody>
      </p:sp>
      <p:sp>
        <p:nvSpPr>
          <p:cNvPr id="416772" name="Text Box 4"/>
          <p:cNvSpPr txBox="1">
            <a:spLocks noChangeArrowheads="1"/>
          </p:cNvSpPr>
          <p:nvPr/>
        </p:nvSpPr>
        <p:spPr bwMode="auto">
          <a:xfrm>
            <a:off x="152400" y="482600"/>
            <a:ext cx="8839200" cy="57753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In molti casi ricavare le concentrazioni all'equilibrio è meno semplice, poiché non sono note le concentrazioni di più di una delle specie coinvolte nella reazione.</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Per esempio consideriamo la reazione di decomposizione di PCl</a:t>
            </a:r>
            <a:r>
              <a:rPr lang="it-IT" sz="2000" b="0" i="0" baseline="-25000" dirty="0">
                <a:cs typeface="Times New Roman" pitchFamily="18" charset="0"/>
              </a:rPr>
              <a:t>5</a:t>
            </a:r>
            <a:r>
              <a:rPr lang="it-IT" sz="2000" b="0" i="0" dirty="0">
                <a:cs typeface="Times New Roman" pitchFamily="18" charset="0"/>
              </a:rPr>
              <a:t>:</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	 PCl</a:t>
            </a:r>
            <a:r>
              <a:rPr lang="it-IT" sz="2000" b="0" i="0" baseline="-25000" dirty="0">
                <a:cs typeface="Times New Roman" pitchFamily="18" charset="0"/>
              </a:rPr>
              <a:t>5</a:t>
            </a:r>
            <a:r>
              <a:rPr lang="it-IT" sz="2000" b="0" i="0" dirty="0">
                <a:cs typeface="Times New Roman" pitchFamily="18" charset="0"/>
              </a:rPr>
              <a:t> </a:t>
            </a:r>
            <a:r>
              <a:rPr lang="it-IT" sz="2000" b="0" i="0" dirty="0">
                <a:cs typeface="Times New Roman" pitchFamily="18" charset="0"/>
                <a:sym typeface="Wingdings 3" pitchFamily="18" charset="2"/>
              </a:rPr>
              <a:t></a:t>
            </a:r>
            <a:r>
              <a:rPr lang="it-IT" sz="2000" b="0" i="0" dirty="0">
                <a:cs typeface="Times New Roman" pitchFamily="18" charset="0"/>
              </a:rPr>
              <a:t> PCl</a:t>
            </a:r>
            <a:r>
              <a:rPr lang="it-IT" sz="2000" b="0" i="0" baseline="-25000" dirty="0">
                <a:cs typeface="Times New Roman" pitchFamily="18" charset="0"/>
              </a:rPr>
              <a:t>3</a:t>
            </a:r>
            <a:r>
              <a:rPr lang="it-IT" sz="2000" b="0" i="0" dirty="0">
                <a:cs typeface="Times New Roman" pitchFamily="18" charset="0"/>
              </a:rPr>
              <a:t> + Cl</a:t>
            </a:r>
            <a:r>
              <a:rPr lang="it-IT" sz="2000" b="0" i="0" baseline="-25000" dirty="0">
                <a:cs typeface="Times New Roman" pitchFamily="18" charset="0"/>
              </a:rPr>
              <a:t>2	</a:t>
            </a:r>
            <a:r>
              <a:rPr lang="it-IT" sz="2000" b="0" i="0" dirty="0">
                <a:cs typeface="Times New Roman" pitchFamily="18" charset="0"/>
              </a:rPr>
              <a:t>a 250 °C    </a:t>
            </a:r>
            <a:r>
              <a:rPr lang="it-IT" sz="2000" b="0" dirty="0">
                <a:cs typeface="Times New Roman" pitchFamily="18" charset="0"/>
              </a:rPr>
              <a:t>K</a:t>
            </a:r>
            <a:r>
              <a:rPr lang="it-IT" sz="2000" b="0" baseline="-25000" dirty="0">
                <a:cs typeface="Times New Roman" pitchFamily="18" charset="0"/>
              </a:rPr>
              <a:t>c</a:t>
            </a:r>
            <a:r>
              <a:rPr lang="it-IT" sz="2000" b="0" i="0" dirty="0">
                <a:cs typeface="Times New Roman" pitchFamily="18" charset="0"/>
              </a:rPr>
              <a:t> = 1.8</a:t>
            </a:r>
            <a:endParaRPr lang="it-IT" sz="2000" b="0" dirty="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Supponiamo di introdurre nel recipiente di reazione soltanto PCl</a:t>
            </a:r>
            <a:r>
              <a:rPr lang="it-IT" sz="2000" b="0" i="0" baseline="-25000" dirty="0">
                <a:cs typeface="Times New Roman" pitchFamily="18" charset="0"/>
              </a:rPr>
              <a:t>5</a:t>
            </a:r>
            <a:r>
              <a:rPr lang="it-IT" sz="2000" b="0" i="0" dirty="0">
                <a:cs typeface="Times New Roman" pitchFamily="18" charset="0"/>
              </a:rPr>
              <a:t>, con una concentrazione iniziale (</a:t>
            </a:r>
            <a:r>
              <a:rPr lang="it-IT" sz="2000" b="0" dirty="0">
                <a:cs typeface="Times New Roman" pitchFamily="18" charset="0"/>
              </a:rPr>
              <a:t>non concentrazione all'equilibrio!</a:t>
            </a:r>
            <a:r>
              <a:rPr lang="it-IT" sz="2000" b="0" i="0" dirty="0">
                <a:cs typeface="Times New Roman" pitchFamily="18" charset="0"/>
              </a:rPr>
              <a:t>) di [PCl</a:t>
            </a:r>
            <a:r>
              <a:rPr lang="it-IT" sz="2000" b="0" i="0" baseline="-25000" dirty="0">
                <a:cs typeface="Times New Roman" pitchFamily="18" charset="0"/>
              </a:rPr>
              <a:t>5</a:t>
            </a:r>
            <a:r>
              <a:rPr lang="it-IT" sz="2000" b="0" i="0" dirty="0">
                <a:cs typeface="Times New Roman" pitchFamily="18" charset="0"/>
              </a:rPr>
              <a:t>] = 0,300 M. All'equilibrio, parte di PCl</a:t>
            </a:r>
            <a:r>
              <a:rPr lang="it-IT" sz="2000" b="0" i="0" baseline="-25000" dirty="0">
                <a:cs typeface="Times New Roman" pitchFamily="18" charset="0"/>
              </a:rPr>
              <a:t>5</a:t>
            </a:r>
            <a:r>
              <a:rPr lang="it-IT" sz="2000" b="0" i="0" dirty="0">
                <a:cs typeface="Times New Roman" pitchFamily="18" charset="0"/>
              </a:rPr>
              <a:t> si sarà decomposta in PCl</a:t>
            </a:r>
            <a:r>
              <a:rPr lang="it-IT" sz="2000" b="0" i="0" baseline="-25000" dirty="0">
                <a:cs typeface="Times New Roman" pitchFamily="18" charset="0"/>
              </a:rPr>
              <a:t>3</a:t>
            </a:r>
            <a:r>
              <a:rPr lang="it-IT" sz="2000" b="0" i="0" dirty="0">
                <a:cs typeface="Times New Roman" pitchFamily="18" charset="0"/>
              </a:rPr>
              <a:t> e Cl</a:t>
            </a:r>
            <a:r>
              <a:rPr lang="it-IT" sz="2000" b="0" i="0" baseline="-25000" dirty="0">
                <a:cs typeface="Times New Roman" pitchFamily="18" charset="0"/>
              </a:rPr>
              <a:t>2</a:t>
            </a:r>
            <a:r>
              <a:rPr lang="it-IT" sz="2000" b="0" i="0" dirty="0">
                <a:cs typeface="Times New Roman" pitchFamily="18" charset="0"/>
              </a:rPr>
              <a:t>, ma non sappiamo quanta, per cui non conosciamo nessuna delle concentrazioni all'equilibrio: [PCl</a:t>
            </a:r>
            <a:r>
              <a:rPr lang="it-IT" sz="2000" b="0" i="0" baseline="-25000" dirty="0">
                <a:cs typeface="Times New Roman" pitchFamily="18" charset="0"/>
              </a:rPr>
              <a:t>5</a:t>
            </a:r>
            <a:r>
              <a:rPr lang="it-IT" sz="2000" b="0" i="0" dirty="0">
                <a:cs typeface="Times New Roman" pitchFamily="18" charset="0"/>
              </a:rPr>
              <a:t>], [PCl</a:t>
            </a:r>
            <a:r>
              <a:rPr lang="it-IT" sz="2000" b="0" i="0" baseline="-25000" dirty="0">
                <a:cs typeface="Times New Roman" pitchFamily="18" charset="0"/>
              </a:rPr>
              <a:t>3</a:t>
            </a:r>
            <a:r>
              <a:rPr lang="it-IT" sz="2000" b="0" i="0" dirty="0">
                <a:cs typeface="Times New Roman" pitchFamily="18" charset="0"/>
              </a:rPr>
              <a:t>] e [Cl</a:t>
            </a:r>
            <a:r>
              <a:rPr lang="it-IT" sz="2000" b="0" i="0" baseline="-25000" dirty="0">
                <a:cs typeface="Times New Roman" pitchFamily="18" charset="0"/>
              </a:rPr>
              <a:t>2</a:t>
            </a:r>
            <a:r>
              <a:rPr lang="it-IT" sz="2000" b="0" i="0" dirty="0">
                <a:cs typeface="Times New Roman" pitchFamily="18" charset="0"/>
              </a:rPr>
              <a:t>]. La legge di azione di massa:</a:t>
            </a:r>
          </a:p>
          <a:p>
            <a:pPr algn="just" defTabSz="762000">
              <a:lnSpc>
                <a:spcPct val="95000"/>
              </a:lnSpc>
              <a:spcBef>
                <a:spcPct val="10000"/>
              </a:spcBef>
              <a:spcAft>
                <a:spcPct val="10000"/>
              </a:spcAft>
              <a:tabLst>
                <a:tab pos="4287838" algn="ctr"/>
                <a:tab pos="6003925" algn="l"/>
              </a:tabLst>
            </a:pPr>
            <a:endParaRPr lang="it-IT" sz="2000" b="0" i="0" dirty="0">
              <a:cs typeface="Times New Roman" pitchFamily="18" charset="0"/>
            </a:endParaRPr>
          </a:p>
          <a:p>
            <a:pPr algn="just" defTabSz="762000">
              <a:lnSpc>
                <a:spcPct val="95000"/>
              </a:lnSpc>
              <a:spcBef>
                <a:spcPct val="10000"/>
              </a:spcBef>
              <a:spcAft>
                <a:spcPct val="10000"/>
              </a:spcAft>
              <a:tabLst>
                <a:tab pos="4287838" algn="ctr"/>
                <a:tab pos="6003925" algn="l"/>
              </a:tabLst>
            </a:pPr>
            <a:endParaRPr lang="it-IT" sz="2000" b="0" i="0" dirty="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non permette da sola di risolvere il problema, perché ci sono tre incognite (le tra concentrazioni) e una sola equazione.</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In realtà, le concentrazioni dei vari reagenti (o ancora meglio, </a:t>
            </a:r>
            <a:r>
              <a:rPr lang="it-IT" sz="2000" b="0" dirty="0">
                <a:cs typeface="Times New Roman" pitchFamily="18" charset="0"/>
              </a:rPr>
              <a:t>le variazioni delle concentrazioni dei reagenti</a:t>
            </a:r>
            <a:r>
              <a:rPr lang="it-IT" sz="2000" b="0" i="0" dirty="0">
                <a:cs typeface="Times New Roman" pitchFamily="18" charset="0"/>
              </a:rPr>
              <a:t>) sono legate dai coefficienti stechiometrici: per ogni mole di PCl</a:t>
            </a:r>
            <a:r>
              <a:rPr lang="it-IT" sz="2000" b="0" i="0" baseline="-25000" dirty="0">
                <a:cs typeface="Times New Roman" pitchFamily="18" charset="0"/>
              </a:rPr>
              <a:t>5</a:t>
            </a:r>
            <a:r>
              <a:rPr lang="it-IT" sz="2000" b="0" i="0" dirty="0">
                <a:cs typeface="Times New Roman" pitchFamily="18" charset="0"/>
              </a:rPr>
              <a:t> che si consuma, si forma una mole di PCl</a:t>
            </a:r>
            <a:r>
              <a:rPr lang="it-IT" sz="2000" b="0" i="0" baseline="-25000" dirty="0">
                <a:cs typeface="Times New Roman" pitchFamily="18" charset="0"/>
              </a:rPr>
              <a:t>3</a:t>
            </a:r>
            <a:r>
              <a:rPr lang="it-IT" sz="2000" b="0" i="0" dirty="0">
                <a:cs typeface="Times New Roman" pitchFamily="18" charset="0"/>
              </a:rPr>
              <a:t> ed una mole di Cl</a:t>
            </a:r>
            <a:r>
              <a:rPr lang="it-IT" sz="2000" b="0" i="0" baseline="-25000" dirty="0">
                <a:cs typeface="Times New Roman" pitchFamily="18" charset="0"/>
              </a:rPr>
              <a:t>2</a:t>
            </a:r>
            <a:r>
              <a:rPr lang="it-IT" sz="2000" b="0" i="0" dirty="0">
                <a:cs typeface="Times New Roman" pitchFamily="18" charset="0"/>
              </a:rPr>
              <a:t>.</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Abbiamo quindi due equazioni in più (le relazioni stechiometriche) che ci permettono di risolvere il problema.</a:t>
            </a:r>
          </a:p>
        </p:txBody>
      </p:sp>
      <p:sp>
        <p:nvSpPr>
          <p:cNvPr id="416773" name="Text Box 5"/>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graphicFrame>
        <p:nvGraphicFramePr>
          <p:cNvPr id="416775" name="Object 7"/>
          <p:cNvGraphicFramePr>
            <a:graphicFrameLocks noChangeAspect="1"/>
          </p:cNvGraphicFramePr>
          <p:nvPr/>
        </p:nvGraphicFramePr>
        <p:xfrm>
          <a:off x="3754438" y="3286125"/>
          <a:ext cx="1797050" cy="698500"/>
        </p:xfrm>
        <a:graphic>
          <a:graphicData uri="http://schemas.openxmlformats.org/presentationml/2006/ole">
            <p:oleObj spid="_x0000_s416775" name="Equation" r:id="rId3" imgW="1079280" imgH="419040" progId="Equation.3">
              <p:embed/>
            </p:oleObj>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7794" name="Rectangle 2"/>
          <p:cNvSpPr>
            <a:spLocks noChangeArrowheads="1"/>
          </p:cNvSpPr>
          <p:nvPr/>
        </p:nvSpPr>
        <p:spPr bwMode="auto">
          <a:xfrm>
            <a:off x="2668588" y="0"/>
            <a:ext cx="42640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Problemi con più incognite</a:t>
            </a:r>
          </a:p>
        </p:txBody>
      </p:sp>
      <p:sp>
        <p:nvSpPr>
          <p:cNvPr id="417795" name="Text Box 3"/>
          <p:cNvSpPr txBox="1">
            <a:spLocks noChangeArrowheads="1"/>
          </p:cNvSpPr>
          <p:nvPr/>
        </p:nvSpPr>
        <p:spPr bwMode="auto">
          <a:xfrm>
            <a:off x="152400" y="381000"/>
            <a:ext cx="8839200" cy="2559050"/>
          </a:xfrm>
          <a:prstGeom prst="rect">
            <a:avLst/>
          </a:prstGeom>
          <a:noFill/>
          <a:ln w="12700">
            <a:noFill/>
            <a:miter lim="800000"/>
            <a:headEnd type="none" w="sm" len="sm"/>
            <a:tailEnd type="none" w="sm" len="sm"/>
          </a:ln>
          <a:effectLst/>
        </p:spPr>
        <p:txBody>
          <a:bodyPr>
            <a:spAutoFit/>
          </a:bodyPr>
          <a:lstStyle/>
          <a:p>
            <a:pPr algn="just" defTabSz="762000">
              <a:lnSpc>
                <a:spcPct val="90000"/>
              </a:lnSpc>
              <a:spcBef>
                <a:spcPct val="5000"/>
              </a:spcBef>
              <a:spcAft>
                <a:spcPct val="5000"/>
              </a:spcAft>
              <a:tabLst>
                <a:tab pos="5426075" algn="l"/>
                <a:tab pos="6854825" algn="l"/>
                <a:tab pos="7996238" algn="l"/>
              </a:tabLst>
            </a:pPr>
            <a:r>
              <a:rPr lang="it-IT" sz="2000" b="0" i="0">
                <a:cs typeface="Times New Roman" pitchFamily="18" charset="0"/>
              </a:rPr>
              <a:t>In pratica si opera in questo modo. Innanzitutto si stabilisce in che direzione va la reazione. Qui ovviamente va verso i prodotti, perché non abbiamo prodotti.</a:t>
            </a:r>
          </a:p>
          <a:p>
            <a:pPr algn="just" defTabSz="762000">
              <a:lnSpc>
                <a:spcPct val="95000"/>
              </a:lnSpc>
              <a:spcBef>
                <a:spcPct val="10000"/>
              </a:spcBef>
              <a:spcAft>
                <a:spcPct val="10000"/>
              </a:spcAft>
              <a:tabLst>
                <a:tab pos="5426075" algn="l"/>
                <a:tab pos="6854825" algn="l"/>
                <a:tab pos="7996238" algn="l"/>
              </a:tabLst>
            </a:pPr>
            <a:r>
              <a:rPr lang="it-IT" sz="2000" b="0" i="0">
                <a:cs typeface="Times New Roman" pitchFamily="18" charset="0"/>
              </a:rPr>
              <a:t>Non sappiamo di quanto diminuisce la concentrazione di PCl</a:t>
            </a:r>
            <a:r>
              <a:rPr lang="it-IT" sz="2000" b="0" i="0" baseline="-25000">
                <a:cs typeface="Times New Roman" pitchFamily="18" charset="0"/>
              </a:rPr>
              <a:t>5</a:t>
            </a:r>
            <a:r>
              <a:rPr lang="it-IT" sz="2000" b="0" i="0">
                <a:cs typeface="Times New Roman" pitchFamily="18" charset="0"/>
              </a:rPr>
              <a:t>, e questa diminuzione è proprio la nostra incognita. Chiamiamo </a:t>
            </a:r>
            <a:r>
              <a:rPr lang="it-IT" sz="2000" b="0">
                <a:cs typeface="Times New Roman" pitchFamily="18" charset="0"/>
              </a:rPr>
              <a:t>x</a:t>
            </a:r>
            <a:r>
              <a:rPr lang="it-IT" sz="2000" b="0" i="0">
                <a:cs typeface="Times New Roman" pitchFamily="18" charset="0"/>
              </a:rPr>
              <a:t> la variazione di concentrazione di PCl</a:t>
            </a:r>
            <a:r>
              <a:rPr lang="it-IT" sz="2000" b="0" i="0" baseline="-25000">
                <a:cs typeface="Times New Roman" pitchFamily="18" charset="0"/>
              </a:rPr>
              <a:t>5</a:t>
            </a:r>
            <a:r>
              <a:rPr lang="it-IT" sz="2000" b="0" i="0">
                <a:cs typeface="Times New Roman" pitchFamily="18" charset="0"/>
              </a:rPr>
              <a:t>.</a:t>
            </a:r>
          </a:p>
          <a:p>
            <a:pPr algn="just" defTabSz="762000">
              <a:lnSpc>
                <a:spcPct val="95000"/>
              </a:lnSpc>
              <a:spcBef>
                <a:spcPct val="10000"/>
              </a:spcBef>
              <a:spcAft>
                <a:spcPct val="10000"/>
              </a:spcAft>
              <a:tabLst>
                <a:tab pos="5426075" algn="l"/>
                <a:tab pos="6854825" algn="l"/>
                <a:tab pos="7996238" algn="l"/>
              </a:tabLst>
            </a:pPr>
            <a:r>
              <a:rPr lang="it-IT" sz="2000" b="0" i="0">
                <a:cs typeface="Times New Roman" pitchFamily="18" charset="0"/>
              </a:rPr>
              <a:t>	[PCl</a:t>
            </a:r>
            <a:r>
              <a:rPr lang="it-IT" sz="2000" b="0" i="0" baseline="-25000">
                <a:cs typeface="Times New Roman" pitchFamily="18" charset="0"/>
              </a:rPr>
              <a:t>5</a:t>
            </a:r>
            <a:r>
              <a:rPr lang="it-IT" sz="2000" b="0" i="0">
                <a:cs typeface="Times New Roman" pitchFamily="18" charset="0"/>
              </a:rPr>
              <a:t>]	[PCl</a:t>
            </a:r>
            <a:r>
              <a:rPr lang="it-IT" sz="2000" b="0" i="0" baseline="-25000">
                <a:cs typeface="Times New Roman" pitchFamily="18" charset="0"/>
              </a:rPr>
              <a:t>3</a:t>
            </a:r>
            <a:r>
              <a:rPr lang="it-IT" sz="2000" b="0" i="0">
                <a:cs typeface="Times New Roman" pitchFamily="18" charset="0"/>
              </a:rPr>
              <a:t>]	[Cl</a:t>
            </a:r>
            <a:r>
              <a:rPr lang="it-IT" sz="2000" b="0" i="0" baseline="-25000">
                <a:cs typeface="Times New Roman" pitchFamily="18" charset="0"/>
              </a:rPr>
              <a:t>2</a:t>
            </a:r>
            <a:r>
              <a:rPr lang="it-IT" sz="2000" b="0" i="0">
                <a:cs typeface="Times New Roman" pitchFamily="18" charset="0"/>
              </a:rPr>
              <a:t>]</a:t>
            </a:r>
          </a:p>
          <a:p>
            <a:pPr algn="just" defTabSz="762000">
              <a:lnSpc>
                <a:spcPct val="90000"/>
              </a:lnSpc>
              <a:spcBef>
                <a:spcPct val="10000"/>
              </a:spcBef>
              <a:tabLst>
                <a:tab pos="5426075" algn="l"/>
                <a:tab pos="6854825" algn="l"/>
                <a:tab pos="7996238" algn="l"/>
              </a:tabLst>
            </a:pPr>
            <a:r>
              <a:rPr lang="it-IT" sz="2000" b="0" i="0">
                <a:cs typeface="Times New Roman" pitchFamily="18" charset="0"/>
              </a:rPr>
              <a:t>All'inizio le concentrazioni sono:	0.300 M	0	0	</a:t>
            </a:r>
          </a:p>
          <a:p>
            <a:pPr algn="just" defTabSz="762000">
              <a:lnSpc>
                <a:spcPct val="90000"/>
              </a:lnSpc>
              <a:spcBef>
                <a:spcPct val="10000"/>
              </a:spcBef>
              <a:tabLst>
                <a:tab pos="5426075" algn="l"/>
                <a:tab pos="6854825" algn="l"/>
                <a:tab pos="7996238" algn="l"/>
              </a:tabLst>
            </a:pPr>
            <a:r>
              <a:rPr lang="it-IT" sz="2000" b="0" i="0">
                <a:cs typeface="Times New Roman" pitchFamily="18" charset="0"/>
              </a:rPr>
              <a:t>Le variazioni che si hanno sono:	–</a:t>
            </a:r>
            <a:r>
              <a:rPr lang="it-IT" sz="2000" b="0">
                <a:cs typeface="Times New Roman" pitchFamily="18" charset="0"/>
              </a:rPr>
              <a:t>x	</a:t>
            </a:r>
            <a:r>
              <a:rPr lang="it-IT" sz="2000" b="0" i="0">
                <a:cs typeface="Times New Roman" pitchFamily="18" charset="0"/>
              </a:rPr>
              <a:t>+</a:t>
            </a:r>
            <a:r>
              <a:rPr lang="it-IT" sz="2000" b="0">
                <a:cs typeface="Times New Roman" pitchFamily="18" charset="0"/>
              </a:rPr>
              <a:t>x	 </a:t>
            </a:r>
            <a:r>
              <a:rPr lang="it-IT" sz="2000" b="0" i="0">
                <a:cs typeface="Times New Roman" pitchFamily="18" charset="0"/>
              </a:rPr>
              <a:t>+</a:t>
            </a:r>
            <a:r>
              <a:rPr lang="it-IT" sz="2000" b="0">
                <a:cs typeface="Times New Roman" pitchFamily="18" charset="0"/>
              </a:rPr>
              <a:t>x</a:t>
            </a:r>
            <a:endParaRPr lang="it-IT" sz="2000" b="0" i="0">
              <a:cs typeface="Times New Roman" pitchFamily="18" charset="0"/>
            </a:endParaRPr>
          </a:p>
          <a:p>
            <a:pPr algn="just" defTabSz="762000">
              <a:lnSpc>
                <a:spcPct val="90000"/>
              </a:lnSpc>
              <a:spcBef>
                <a:spcPct val="10000"/>
              </a:spcBef>
              <a:tabLst>
                <a:tab pos="5426075" algn="l"/>
                <a:tab pos="6854825" algn="l"/>
                <a:tab pos="7996238" algn="l"/>
              </a:tabLst>
            </a:pPr>
            <a:r>
              <a:rPr lang="it-IT" sz="2000" b="0" i="0">
                <a:cs typeface="Times New Roman" pitchFamily="18" charset="0"/>
              </a:rPr>
              <a:t>Per cui all'equilibrio le concentrazioni sono:	0.300 – </a:t>
            </a:r>
            <a:r>
              <a:rPr lang="it-IT" sz="2000" b="0">
                <a:cs typeface="Times New Roman" pitchFamily="18" charset="0"/>
              </a:rPr>
              <a:t>x</a:t>
            </a:r>
            <a:r>
              <a:rPr lang="it-IT" sz="2000" b="0" i="0">
                <a:cs typeface="Times New Roman" pitchFamily="18" charset="0"/>
              </a:rPr>
              <a:t>	</a:t>
            </a:r>
            <a:r>
              <a:rPr lang="it-IT" sz="2000" b="0">
                <a:cs typeface="Times New Roman" pitchFamily="18" charset="0"/>
              </a:rPr>
              <a:t>x 	x</a:t>
            </a:r>
          </a:p>
        </p:txBody>
      </p:sp>
      <p:sp>
        <p:nvSpPr>
          <p:cNvPr id="417796"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sp>
        <p:nvSpPr>
          <p:cNvPr id="417802" name="Text Box 10"/>
          <p:cNvSpPr txBox="1">
            <a:spLocks noChangeArrowheads="1"/>
          </p:cNvSpPr>
          <p:nvPr/>
        </p:nvSpPr>
        <p:spPr bwMode="auto">
          <a:xfrm>
            <a:off x="152400" y="5053013"/>
            <a:ext cx="8839200" cy="1615827"/>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5426075" algn="l"/>
                <a:tab pos="6854825" algn="l"/>
                <a:tab pos="7996238" algn="l"/>
              </a:tabLst>
            </a:pPr>
            <a:r>
              <a:rPr lang="it-IT" sz="2000" b="0" i="0" dirty="0">
                <a:cs typeface="Times New Roman" pitchFamily="18" charset="0"/>
              </a:rPr>
              <a:t>Questo procedimento è del tutto generale è può essere usato per tutti gli esercizi sull'equilibrio. Però spesso le equazioni che si ottengono sono di terzo, quarto, quinto</a:t>
            </a:r>
            <a:r>
              <a:rPr lang="it-IT" sz="2000" b="0" i="0" dirty="0" smtClean="0">
                <a:cs typeface="Times New Roman" pitchFamily="18" charset="0"/>
              </a:rPr>
              <a:t>, ecc</a:t>
            </a:r>
            <a:r>
              <a:rPr lang="it-IT" sz="2000" b="0" i="0" dirty="0">
                <a:cs typeface="Times New Roman" pitchFamily="18" charset="0"/>
              </a:rPr>
              <a:t>. grado, e non sono facili da risolvere analiticamente (anche se i computer le possono facilmente risolvere numericamente).</a:t>
            </a:r>
          </a:p>
          <a:p>
            <a:pPr algn="just" defTabSz="762000">
              <a:lnSpc>
                <a:spcPct val="95000"/>
              </a:lnSpc>
              <a:spcBef>
                <a:spcPct val="10000"/>
              </a:spcBef>
              <a:spcAft>
                <a:spcPct val="10000"/>
              </a:spcAft>
              <a:tabLst>
                <a:tab pos="5426075" algn="l"/>
                <a:tab pos="6854825" algn="l"/>
                <a:tab pos="7996238" algn="l"/>
              </a:tabLst>
            </a:pPr>
            <a:r>
              <a:rPr lang="it-IT" sz="2000" b="0" i="0" dirty="0">
                <a:cs typeface="Times New Roman" pitchFamily="18" charset="0"/>
              </a:rPr>
              <a:t>Per questo, quando è possibile, si usano delle approssimazioni.</a:t>
            </a:r>
            <a:endParaRPr lang="it-IT" sz="2000" b="0" dirty="0">
              <a:cs typeface="Times New Roman" pitchFamily="18" charset="0"/>
            </a:endParaRPr>
          </a:p>
        </p:txBody>
      </p:sp>
      <p:sp>
        <p:nvSpPr>
          <p:cNvPr id="417803" name="Text Box 11"/>
          <p:cNvSpPr txBox="1">
            <a:spLocks noChangeArrowheads="1"/>
          </p:cNvSpPr>
          <p:nvPr/>
        </p:nvSpPr>
        <p:spPr bwMode="auto">
          <a:xfrm>
            <a:off x="152400" y="2946400"/>
            <a:ext cx="8839200" cy="2066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2568575" algn="l"/>
                <a:tab pos="4949825" algn="l"/>
                <a:tab pos="7043738" algn="l"/>
                <a:tab pos="7996238" algn="l"/>
              </a:tabLst>
            </a:pPr>
            <a:r>
              <a:rPr lang="it-IT" sz="2000" b="0" i="0">
                <a:cs typeface="Times New Roman" pitchFamily="18" charset="0"/>
              </a:rPr>
              <a:t>A questo punto si può scrivere la legge di azione di massa:</a:t>
            </a:r>
          </a:p>
          <a:p>
            <a:pPr algn="just" defTabSz="762000">
              <a:lnSpc>
                <a:spcPct val="95000"/>
              </a:lnSpc>
              <a:spcBef>
                <a:spcPct val="10000"/>
              </a:spcBef>
              <a:spcAft>
                <a:spcPct val="10000"/>
              </a:spcAft>
              <a:tabLst>
                <a:tab pos="2568575" algn="l"/>
                <a:tab pos="4949825" algn="l"/>
                <a:tab pos="7043738" algn="l"/>
                <a:tab pos="7996238" algn="l"/>
              </a:tabLst>
            </a:pPr>
            <a:endParaRPr lang="it-IT" sz="2000" b="0" i="0">
              <a:cs typeface="Times New Roman" pitchFamily="18" charset="0"/>
            </a:endParaRPr>
          </a:p>
          <a:p>
            <a:pPr algn="just" defTabSz="762000">
              <a:lnSpc>
                <a:spcPct val="95000"/>
              </a:lnSpc>
              <a:spcBef>
                <a:spcPct val="10000"/>
              </a:spcBef>
              <a:spcAft>
                <a:spcPct val="10000"/>
              </a:spcAft>
              <a:tabLst>
                <a:tab pos="2568575" algn="l"/>
                <a:tab pos="4949825" algn="l"/>
                <a:tab pos="7043738" algn="l"/>
                <a:tab pos="7996238" algn="l"/>
              </a:tabLst>
            </a:pPr>
            <a:endParaRPr lang="it-IT" sz="2000" b="0" i="0">
              <a:cs typeface="Times New Roman" pitchFamily="18" charset="0"/>
            </a:endParaRPr>
          </a:p>
          <a:p>
            <a:pPr algn="just" defTabSz="762000">
              <a:lnSpc>
                <a:spcPct val="95000"/>
              </a:lnSpc>
              <a:spcBef>
                <a:spcPct val="10000"/>
              </a:spcBef>
              <a:spcAft>
                <a:spcPct val="10000"/>
              </a:spcAft>
              <a:tabLst>
                <a:tab pos="2568575" algn="l"/>
                <a:tab pos="4949825" algn="l"/>
                <a:tab pos="7043738" algn="l"/>
                <a:tab pos="7996238" algn="l"/>
              </a:tabLst>
            </a:pPr>
            <a:r>
              <a:rPr lang="it-IT" sz="2000" b="0" i="0">
                <a:cs typeface="Times New Roman" pitchFamily="18" charset="0"/>
              </a:rPr>
              <a:t>Questa è una equazione di secondo grado (che </a:t>
            </a:r>
            <a:r>
              <a:rPr lang="it-IT" sz="2000" b="0">
                <a:cs typeface="Times New Roman" pitchFamily="18" charset="0"/>
              </a:rPr>
              <a:t>vale solo per questo esercizio</a:t>
            </a:r>
            <a:r>
              <a:rPr lang="it-IT" sz="2000" b="0" i="0">
                <a:cs typeface="Times New Roman" pitchFamily="18" charset="0"/>
              </a:rPr>
              <a:t>!) che può essere risolta e dà		</a:t>
            </a:r>
            <a:r>
              <a:rPr lang="it-IT" sz="2000" b="0">
                <a:cs typeface="Times New Roman" pitchFamily="18" charset="0"/>
              </a:rPr>
              <a:t>x</a:t>
            </a:r>
            <a:r>
              <a:rPr lang="it-IT" sz="2000" b="0" i="0">
                <a:cs typeface="Times New Roman" pitchFamily="18" charset="0"/>
              </a:rPr>
              <a:t> = 0.262 </a:t>
            </a:r>
          </a:p>
          <a:p>
            <a:pPr algn="just" defTabSz="762000">
              <a:lnSpc>
                <a:spcPct val="95000"/>
              </a:lnSpc>
              <a:spcBef>
                <a:spcPct val="10000"/>
              </a:spcBef>
              <a:spcAft>
                <a:spcPct val="10000"/>
              </a:spcAft>
              <a:tabLst>
                <a:tab pos="2568575" algn="l"/>
                <a:tab pos="4949825" algn="l"/>
                <a:tab pos="7043738" algn="l"/>
                <a:tab pos="7996238" algn="l"/>
              </a:tabLst>
            </a:pPr>
            <a:r>
              <a:rPr lang="it-IT" sz="2000" b="0" i="0">
                <a:cs typeface="Times New Roman" pitchFamily="18" charset="0"/>
              </a:rPr>
              <a:t>Per cui:	[PCl</a:t>
            </a:r>
            <a:r>
              <a:rPr lang="it-IT" sz="2000" b="0" i="0" baseline="-25000">
                <a:cs typeface="Times New Roman" pitchFamily="18" charset="0"/>
              </a:rPr>
              <a:t>5</a:t>
            </a:r>
            <a:r>
              <a:rPr lang="it-IT" sz="2000" b="0" i="0">
                <a:cs typeface="Times New Roman" pitchFamily="18" charset="0"/>
              </a:rPr>
              <a:t>]= 0.038	[PCl</a:t>
            </a:r>
            <a:r>
              <a:rPr lang="it-IT" sz="2000" b="0" i="0" baseline="-25000">
                <a:cs typeface="Times New Roman" pitchFamily="18" charset="0"/>
              </a:rPr>
              <a:t>3</a:t>
            </a:r>
            <a:r>
              <a:rPr lang="it-IT" sz="2000" b="0" i="0">
                <a:cs typeface="Times New Roman" pitchFamily="18" charset="0"/>
              </a:rPr>
              <a:t>] = 0.262	[Cl</a:t>
            </a:r>
            <a:r>
              <a:rPr lang="it-IT" sz="2000" b="0" i="0" baseline="-25000">
                <a:cs typeface="Times New Roman" pitchFamily="18" charset="0"/>
              </a:rPr>
              <a:t>2</a:t>
            </a:r>
            <a:r>
              <a:rPr lang="it-IT" sz="2000" b="0" i="0">
                <a:cs typeface="Times New Roman" pitchFamily="18" charset="0"/>
              </a:rPr>
              <a:t>] = 0.262</a:t>
            </a:r>
          </a:p>
        </p:txBody>
      </p:sp>
      <p:graphicFrame>
        <p:nvGraphicFramePr>
          <p:cNvPr id="417797" name="Object 5"/>
          <p:cNvGraphicFramePr>
            <a:graphicFrameLocks noChangeAspect="1"/>
          </p:cNvGraphicFramePr>
          <p:nvPr/>
        </p:nvGraphicFramePr>
        <p:xfrm>
          <a:off x="22225" y="3287713"/>
          <a:ext cx="1946275" cy="755650"/>
        </p:xfrm>
        <a:graphic>
          <a:graphicData uri="http://schemas.openxmlformats.org/presentationml/2006/ole">
            <p:oleObj spid="_x0000_s417797" name="Equation" r:id="rId3" imgW="1079280" imgH="419040" progId="Equation.3">
              <p:embed/>
            </p:oleObj>
          </a:graphicData>
        </a:graphic>
      </p:graphicFrame>
      <p:graphicFrame>
        <p:nvGraphicFramePr>
          <p:cNvPr id="417799" name="Object 7"/>
          <p:cNvGraphicFramePr>
            <a:graphicFrameLocks noChangeAspect="1"/>
          </p:cNvGraphicFramePr>
          <p:nvPr/>
        </p:nvGraphicFramePr>
        <p:xfrm>
          <a:off x="2209800" y="3287713"/>
          <a:ext cx="1693863" cy="687387"/>
        </p:xfrm>
        <a:graphic>
          <a:graphicData uri="http://schemas.openxmlformats.org/presentationml/2006/ole">
            <p:oleObj spid="_x0000_s417799" name="Equation" r:id="rId4" imgW="939600" imgH="380880" progId="Equation.3">
              <p:embed/>
            </p:oleObj>
          </a:graphicData>
        </a:graphic>
      </p:graphicFrame>
      <p:graphicFrame>
        <p:nvGraphicFramePr>
          <p:cNvPr id="417800" name="Object 8"/>
          <p:cNvGraphicFramePr>
            <a:graphicFrameLocks noChangeAspect="1"/>
          </p:cNvGraphicFramePr>
          <p:nvPr/>
        </p:nvGraphicFramePr>
        <p:xfrm>
          <a:off x="4114800" y="3429000"/>
          <a:ext cx="2220913" cy="412750"/>
        </p:xfrm>
        <a:graphic>
          <a:graphicData uri="http://schemas.openxmlformats.org/presentationml/2006/ole">
            <p:oleObj spid="_x0000_s417800" name="Equation" r:id="rId5" imgW="1231560" imgH="228600" progId="Equation.3">
              <p:embed/>
            </p:oleObj>
          </a:graphicData>
        </a:graphic>
      </p:graphicFrame>
      <p:graphicFrame>
        <p:nvGraphicFramePr>
          <p:cNvPr id="417801" name="Object 9"/>
          <p:cNvGraphicFramePr>
            <a:graphicFrameLocks noChangeAspect="1"/>
          </p:cNvGraphicFramePr>
          <p:nvPr/>
        </p:nvGraphicFramePr>
        <p:xfrm>
          <a:off x="6575425" y="3429000"/>
          <a:ext cx="2403475" cy="366713"/>
        </p:xfrm>
        <a:graphic>
          <a:graphicData uri="http://schemas.openxmlformats.org/presentationml/2006/ole">
            <p:oleObj spid="_x0000_s417801" name="Equation" r:id="rId6" imgW="1333440" imgH="20304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78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7802"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8823" name="Text Box 7"/>
          <p:cNvSpPr txBox="1">
            <a:spLocks noChangeArrowheads="1"/>
          </p:cNvSpPr>
          <p:nvPr/>
        </p:nvSpPr>
        <p:spPr bwMode="auto">
          <a:xfrm>
            <a:off x="152400" y="3802063"/>
            <a:ext cx="8839200" cy="26447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La legge di azione di massa è in questo caso:</a:t>
            </a:r>
          </a:p>
          <a:p>
            <a:pPr algn="just" defTabSz="762000">
              <a:lnSpc>
                <a:spcPct val="95000"/>
              </a:lnSpc>
              <a:spcBef>
                <a:spcPct val="10000"/>
              </a:spcBef>
              <a:spcAft>
                <a:spcPct val="10000"/>
              </a:spcAft>
              <a:tabLst>
                <a:tab pos="4286250" algn="ctr"/>
                <a:tab pos="4949825" algn="l"/>
                <a:tab pos="6291263" algn="l"/>
                <a:tab pos="7620000" algn="l"/>
              </a:tabLst>
            </a:pPr>
            <a:endParaRPr lang="it-IT" sz="2000" b="0" i="0">
              <a:cs typeface="Times New Roman" pitchFamily="18" charset="0"/>
            </a:endParaRPr>
          </a:p>
          <a:p>
            <a:pPr algn="just" defTabSz="762000">
              <a:lnSpc>
                <a:spcPct val="95000"/>
              </a:lnSpc>
              <a:spcBef>
                <a:spcPct val="10000"/>
              </a:spcBef>
              <a:spcAft>
                <a:spcPct val="10000"/>
              </a:spcAft>
              <a:tabLst>
                <a:tab pos="4286250" algn="ctr"/>
                <a:tab pos="4949825" algn="l"/>
                <a:tab pos="6291263" algn="l"/>
                <a:tab pos="7620000" algn="l"/>
              </a:tabLst>
            </a:pPr>
            <a:endParaRPr lang="it-IT" sz="2000" b="0" i="0">
              <a:cs typeface="Times New Roman" pitchFamily="18" charset="0"/>
            </a:endParaRP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che in questo caso è un'equazione di quarto grado. Però la costante di reazione è piccola, e possiamo supporre che la quantità di ammoniaca che si forma sia piccoli. Quindi possiamo supporre che l'incognita </a:t>
            </a:r>
            <a:r>
              <a:rPr lang="it-IT" sz="2000" b="0">
                <a:cs typeface="Times New Roman" pitchFamily="18" charset="0"/>
              </a:rPr>
              <a:t>x</a:t>
            </a:r>
            <a:r>
              <a:rPr lang="it-IT" sz="2000" b="0" i="0">
                <a:cs typeface="Times New Roman" pitchFamily="18" charset="0"/>
              </a:rPr>
              <a:t> sia trascurabile rispetto alle quantità iniziali di idrogeno ed azoto.</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Le concentrazioni approssimate sono:		0.020	0.010</a:t>
            </a:r>
            <a:r>
              <a:rPr lang="it-IT" sz="2000" b="0">
                <a:cs typeface="Times New Roman" pitchFamily="18" charset="0"/>
              </a:rPr>
              <a:t> 	</a:t>
            </a:r>
            <a:r>
              <a:rPr lang="it-IT" sz="2000" b="0" i="0">
                <a:cs typeface="Times New Roman" pitchFamily="18" charset="0"/>
              </a:rPr>
              <a:t>2</a:t>
            </a:r>
            <a:r>
              <a:rPr lang="it-IT" sz="2000" b="0">
                <a:cs typeface="Times New Roman" pitchFamily="18" charset="0"/>
              </a:rPr>
              <a:t>x</a:t>
            </a:r>
            <a:r>
              <a:rPr lang="it-IT" sz="2000" b="0" i="0">
                <a:cs typeface="Times New Roman" pitchFamily="18" charset="0"/>
              </a:rPr>
              <a:t>	</a:t>
            </a:r>
          </a:p>
        </p:txBody>
      </p:sp>
      <p:sp>
        <p:nvSpPr>
          <p:cNvPr id="418818" name="Rectangle 2"/>
          <p:cNvSpPr>
            <a:spLocks noChangeArrowheads="1"/>
          </p:cNvSpPr>
          <p:nvPr/>
        </p:nvSpPr>
        <p:spPr bwMode="auto">
          <a:xfrm>
            <a:off x="3141663" y="0"/>
            <a:ext cx="33353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Metodi approssimati</a:t>
            </a:r>
          </a:p>
        </p:txBody>
      </p:sp>
      <p:sp>
        <p:nvSpPr>
          <p:cNvPr id="418819" name="Text Box 3"/>
          <p:cNvSpPr txBox="1">
            <a:spLocks noChangeArrowheads="1"/>
          </p:cNvSpPr>
          <p:nvPr/>
        </p:nvSpPr>
        <p:spPr bwMode="auto">
          <a:xfrm>
            <a:off x="152400" y="482600"/>
            <a:ext cx="8839200" cy="3300413"/>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Consideriamo ancora la reazione tra idrogeno ed azoto:</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 	</a:t>
            </a:r>
            <a:r>
              <a:rPr lang="it-IT" sz="2000" b="0" i="0">
                <a:cs typeface="Times New Roman" pitchFamily="18" charset="0"/>
              </a:rPr>
              <a:t>    </a:t>
            </a:r>
            <a:r>
              <a:rPr lang="it-IT" sz="2000" b="0">
                <a:cs typeface="Times New Roman" pitchFamily="18" charset="0"/>
              </a:rPr>
              <a:t>K</a:t>
            </a:r>
            <a:r>
              <a:rPr lang="it-IT" sz="2000" b="0" baseline="-25000">
                <a:cs typeface="Times New Roman" pitchFamily="18" charset="0"/>
              </a:rPr>
              <a:t>c</a:t>
            </a:r>
            <a:r>
              <a:rPr lang="it-IT" sz="2000" b="0" i="0">
                <a:cs typeface="Times New Roman" pitchFamily="18" charset="0"/>
              </a:rPr>
              <a:t> = 0.11</a:t>
            </a:r>
            <a:endParaRPr lang="it-IT" sz="2000" b="0">
              <a:cs typeface="Times New Roman" pitchFamily="18" charset="0"/>
            </a:endParaRP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Supponiamo di introdurre nel recipiente concentrazioni [H</a:t>
            </a:r>
            <a:r>
              <a:rPr lang="it-IT" sz="2000" b="0" i="0" baseline="-25000">
                <a:cs typeface="Times New Roman" pitchFamily="18" charset="0"/>
              </a:rPr>
              <a:t>2</a:t>
            </a:r>
            <a:r>
              <a:rPr lang="it-IT" sz="2000" b="0" i="0">
                <a:cs typeface="Times New Roman" pitchFamily="18" charset="0"/>
              </a:rPr>
              <a:t>] = 0,020 M e [N</a:t>
            </a:r>
            <a:r>
              <a:rPr lang="it-IT" sz="2000" b="0" i="0" baseline="-25000">
                <a:cs typeface="Times New Roman" pitchFamily="18" charset="0"/>
              </a:rPr>
              <a:t>2</a:t>
            </a:r>
            <a:r>
              <a:rPr lang="it-IT" sz="2000" b="0" i="0">
                <a:cs typeface="Times New Roman" pitchFamily="18" charset="0"/>
              </a:rPr>
              <a:t>] = 0,010 M. Qual è la concentrazione di ammoniaca all'equilibrio? </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In questo caso chiamiamo </a:t>
            </a:r>
            <a:r>
              <a:rPr lang="it-IT" sz="2000" b="0">
                <a:cs typeface="Times New Roman" pitchFamily="18" charset="0"/>
              </a:rPr>
              <a:t>x</a:t>
            </a:r>
            <a:r>
              <a:rPr lang="it-IT" sz="2000" b="0" i="0">
                <a:cs typeface="Times New Roman" pitchFamily="18" charset="0"/>
              </a:rPr>
              <a:t> la diminuzione di concentrazione di azoto (scegliamo l'azoto perché ha coefficiente stechiometrico 1)</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		[H</a:t>
            </a:r>
            <a:r>
              <a:rPr lang="it-IT" sz="2000" b="0" i="0" baseline="-25000">
                <a:cs typeface="Times New Roman" pitchFamily="18" charset="0"/>
              </a:rPr>
              <a:t>2</a:t>
            </a:r>
            <a:r>
              <a:rPr lang="it-IT" sz="2000" b="0" i="0">
                <a:cs typeface="Times New Roman" pitchFamily="18" charset="0"/>
              </a:rPr>
              <a:t>]	[N</a:t>
            </a:r>
            <a:r>
              <a:rPr lang="it-IT" sz="2000" b="0" i="0" baseline="-25000">
                <a:cs typeface="Times New Roman" pitchFamily="18" charset="0"/>
              </a:rPr>
              <a:t>2</a:t>
            </a:r>
            <a:r>
              <a:rPr lang="it-IT" sz="2000" b="0" i="0">
                <a:cs typeface="Times New Roman" pitchFamily="18" charset="0"/>
              </a:rPr>
              <a:t>]	[NH</a:t>
            </a:r>
            <a:r>
              <a:rPr lang="it-IT" sz="2000" b="0" i="0" baseline="-25000">
                <a:cs typeface="Times New Roman" pitchFamily="18" charset="0"/>
              </a:rPr>
              <a:t>3</a:t>
            </a:r>
            <a:r>
              <a:rPr lang="it-IT" sz="2000" b="0" i="0">
                <a:cs typeface="Times New Roman" pitchFamily="18" charset="0"/>
              </a:rPr>
              <a:t>]</a:t>
            </a:r>
          </a:p>
          <a:p>
            <a:pPr algn="just" defTabSz="762000">
              <a:lnSpc>
                <a:spcPct val="90000"/>
              </a:lnSpc>
              <a:spcBef>
                <a:spcPct val="10000"/>
              </a:spcBef>
              <a:tabLst>
                <a:tab pos="4286250" algn="ctr"/>
                <a:tab pos="4949825" algn="l"/>
                <a:tab pos="6291263" algn="l"/>
                <a:tab pos="7620000" algn="l"/>
              </a:tabLst>
            </a:pPr>
            <a:r>
              <a:rPr lang="it-IT" sz="2000" b="0" i="0">
                <a:cs typeface="Times New Roman" pitchFamily="18" charset="0"/>
              </a:rPr>
              <a:t>All'inizio le concentrazioni sono:		0.020 M	 0.010 M 	0	</a:t>
            </a:r>
          </a:p>
          <a:p>
            <a:pPr algn="just" defTabSz="762000">
              <a:lnSpc>
                <a:spcPct val="90000"/>
              </a:lnSpc>
              <a:spcBef>
                <a:spcPct val="10000"/>
              </a:spcBef>
              <a:tabLst>
                <a:tab pos="4286250" algn="ctr"/>
                <a:tab pos="4949825" algn="l"/>
                <a:tab pos="6291263" algn="l"/>
                <a:tab pos="7620000" algn="l"/>
              </a:tabLst>
            </a:pPr>
            <a:r>
              <a:rPr lang="it-IT" sz="2000" b="0" i="0">
                <a:cs typeface="Times New Roman" pitchFamily="18" charset="0"/>
              </a:rPr>
              <a:t>Le variazioni che si hanno sono:		–3</a:t>
            </a:r>
            <a:r>
              <a:rPr lang="it-IT" sz="2000" b="0">
                <a:cs typeface="Times New Roman" pitchFamily="18" charset="0"/>
              </a:rPr>
              <a:t>x	 </a:t>
            </a:r>
            <a:r>
              <a:rPr lang="it-IT" sz="2000" b="0" i="0">
                <a:cs typeface="Times New Roman" pitchFamily="18" charset="0"/>
              </a:rPr>
              <a:t>–</a:t>
            </a:r>
            <a:r>
              <a:rPr lang="it-IT" sz="2000" b="0">
                <a:cs typeface="Times New Roman" pitchFamily="18" charset="0"/>
              </a:rPr>
              <a:t>x	</a:t>
            </a:r>
            <a:r>
              <a:rPr lang="it-IT" sz="2000" b="0" i="0">
                <a:cs typeface="Times New Roman" pitchFamily="18" charset="0"/>
              </a:rPr>
              <a:t>+2</a:t>
            </a:r>
            <a:r>
              <a:rPr lang="it-IT" sz="2000" b="0">
                <a:cs typeface="Times New Roman" pitchFamily="18" charset="0"/>
              </a:rPr>
              <a:t>x</a:t>
            </a:r>
            <a:endParaRPr lang="it-IT" sz="2000" b="0" i="0">
              <a:cs typeface="Times New Roman" pitchFamily="18" charset="0"/>
            </a:endParaRPr>
          </a:p>
          <a:p>
            <a:pPr algn="just" defTabSz="762000">
              <a:lnSpc>
                <a:spcPct val="90000"/>
              </a:lnSpc>
              <a:spcBef>
                <a:spcPct val="10000"/>
              </a:spcBef>
              <a:tabLst>
                <a:tab pos="4286250" algn="ctr"/>
                <a:tab pos="4949825" algn="l"/>
                <a:tab pos="6291263" algn="l"/>
                <a:tab pos="7620000" algn="l"/>
              </a:tabLst>
            </a:pPr>
            <a:r>
              <a:rPr lang="it-IT" sz="2000" b="0" i="0">
                <a:cs typeface="Times New Roman" pitchFamily="18" charset="0"/>
              </a:rPr>
              <a:t>Per cui all'equilibrio le concentrazioni sono:	0.020 – 3</a:t>
            </a:r>
            <a:r>
              <a:rPr lang="it-IT" sz="2000" b="0">
                <a:cs typeface="Times New Roman" pitchFamily="18" charset="0"/>
              </a:rPr>
              <a:t>x</a:t>
            </a:r>
            <a:r>
              <a:rPr lang="it-IT" sz="2000" b="0" i="0">
                <a:cs typeface="Times New Roman" pitchFamily="18" charset="0"/>
              </a:rPr>
              <a:t>	0.010 – </a:t>
            </a:r>
            <a:r>
              <a:rPr lang="it-IT" sz="2000" b="0">
                <a:cs typeface="Times New Roman" pitchFamily="18" charset="0"/>
              </a:rPr>
              <a:t>x 	</a:t>
            </a:r>
            <a:r>
              <a:rPr lang="it-IT" sz="2000" b="0" i="0">
                <a:cs typeface="Times New Roman" pitchFamily="18" charset="0"/>
              </a:rPr>
              <a:t>2</a:t>
            </a:r>
            <a:r>
              <a:rPr lang="it-IT" sz="2000" b="0">
                <a:cs typeface="Times New Roman" pitchFamily="18" charset="0"/>
              </a:rPr>
              <a:t>x</a:t>
            </a:r>
            <a:endParaRPr lang="it-IT" sz="2000" b="0" i="0">
              <a:cs typeface="Times New Roman" pitchFamily="18" charset="0"/>
            </a:endParaRPr>
          </a:p>
        </p:txBody>
      </p:sp>
      <p:sp>
        <p:nvSpPr>
          <p:cNvPr id="418820"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graphicFrame>
        <p:nvGraphicFramePr>
          <p:cNvPr id="418822" name="Object 6"/>
          <p:cNvGraphicFramePr>
            <a:graphicFrameLocks noChangeAspect="1"/>
          </p:cNvGraphicFramePr>
          <p:nvPr/>
        </p:nvGraphicFramePr>
        <p:xfrm>
          <a:off x="2590800" y="4114800"/>
          <a:ext cx="4383088" cy="739775"/>
        </p:xfrm>
        <a:graphic>
          <a:graphicData uri="http://schemas.openxmlformats.org/presentationml/2006/ole">
            <p:oleObj spid="_x0000_s418822" name="Equation" r:id="rId3" imgW="2628720" imgH="444240" progId="Equation.3">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22914" name="Rectangle 2"/>
          <p:cNvSpPr>
            <a:spLocks noChangeArrowheads="1"/>
          </p:cNvSpPr>
          <p:nvPr/>
        </p:nvSpPr>
        <p:spPr bwMode="auto">
          <a:xfrm>
            <a:off x="3141663" y="0"/>
            <a:ext cx="3335337"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Metodi approssimati</a:t>
            </a:r>
          </a:p>
        </p:txBody>
      </p:sp>
      <p:sp>
        <p:nvSpPr>
          <p:cNvPr id="422915" name="Text Box 3"/>
          <p:cNvSpPr txBox="1">
            <a:spLocks noChangeArrowheads="1"/>
          </p:cNvSpPr>
          <p:nvPr/>
        </p:nvSpPr>
        <p:spPr bwMode="auto">
          <a:xfrm>
            <a:off x="152400" y="482600"/>
            <a:ext cx="8839200" cy="1778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		[H</a:t>
            </a:r>
            <a:r>
              <a:rPr lang="it-IT" sz="2000" b="0" i="0" baseline="-25000">
                <a:cs typeface="Times New Roman" pitchFamily="18" charset="0"/>
              </a:rPr>
              <a:t>2</a:t>
            </a:r>
            <a:r>
              <a:rPr lang="it-IT" sz="2000" b="0" i="0">
                <a:cs typeface="Times New Roman" pitchFamily="18" charset="0"/>
              </a:rPr>
              <a:t>]	[N</a:t>
            </a:r>
            <a:r>
              <a:rPr lang="it-IT" sz="2000" b="0" i="0" baseline="-25000">
                <a:cs typeface="Times New Roman" pitchFamily="18" charset="0"/>
              </a:rPr>
              <a:t>2</a:t>
            </a:r>
            <a:r>
              <a:rPr lang="it-IT" sz="2000" b="0" i="0">
                <a:cs typeface="Times New Roman" pitchFamily="18" charset="0"/>
              </a:rPr>
              <a:t>]	[NH</a:t>
            </a:r>
            <a:r>
              <a:rPr lang="it-IT" sz="2000" b="0" i="0" baseline="-25000">
                <a:cs typeface="Times New Roman" pitchFamily="18" charset="0"/>
              </a:rPr>
              <a:t>3</a:t>
            </a:r>
            <a:r>
              <a:rPr lang="it-IT" sz="2000" b="0" i="0">
                <a:cs typeface="Times New Roman" pitchFamily="18" charset="0"/>
              </a:rPr>
              <a:t>]</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Le concentrazioni approssimate sono:		0.020	0.010</a:t>
            </a:r>
            <a:r>
              <a:rPr lang="it-IT" sz="2000" b="0">
                <a:cs typeface="Times New Roman" pitchFamily="18" charset="0"/>
              </a:rPr>
              <a:t> 	</a:t>
            </a:r>
            <a:r>
              <a:rPr lang="it-IT" sz="2000" b="0" i="0">
                <a:cs typeface="Times New Roman" pitchFamily="18" charset="0"/>
              </a:rPr>
              <a:t>2</a:t>
            </a:r>
            <a:r>
              <a:rPr lang="it-IT" sz="2000" b="0">
                <a:cs typeface="Times New Roman" pitchFamily="18" charset="0"/>
              </a:rPr>
              <a:t>x</a:t>
            </a:r>
            <a:r>
              <a:rPr lang="it-IT" sz="2000" b="0" i="0">
                <a:cs typeface="Times New Roman" pitchFamily="18" charset="0"/>
              </a:rPr>
              <a:t>	</a:t>
            </a:r>
          </a:p>
          <a:p>
            <a:pPr algn="just" defTabSz="762000">
              <a:lnSpc>
                <a:spcPct val="95000"/>
              </a:lnSpc>
              <a:spcBef>
                <a:spcPct val="10000"/>
              </a:spcBef>
              <a:spcAft>
                <a:spcPct val="10000"/>
              </a:spcAft>
              <a:tabLst>
                <a:tab pos="4286250" algn="ctr"/>
                <a:tab pos="4949825" algn="l"/>
                <a:tab pos="6291263" algn="l"/>
                <a:tab pos="7620000" algn="l"/>
              </a:tabLst>
            </a:pPr>
            <a:r>
              <a:rPr lang="it-IT" sz="2000" b="0" i="0">
                <a:cs typeface="Times New Roman" pitchFamily="18" charset="0"/>
              </a:rPr>
              <a:t>e la legge di azione di massa diventa molto più semplice:</a:t>
            </a:r>
          </a:p>
          <a:p>
            <a:pPr algn="just" defTabSz="762000">
              <a:lnSpc>
                <a:spcPct val="95000"/>
              </a:lnSpc>
              <a:spcBef>
                <a:spcPct val="10000"/>
              </a:spcBef>
              <a:spcAft>
                <a:spcPct val="10000"/>
              </a:spcAft>
              <a:tabLst>
                <a:tab pos="4286250" algn="ctr"/>
                <a:tab pos="4949825" algn="l"/>
                <a:tab pos="6291263" algn="l"/>
                <a:tab pos="7620000" algn="l"/>
              </a:tabLst>
            </a:pPr>
            <a:endParaRPr lang="it-IT" sz="2000" b="0" i="0">
              <a:cs typeface="Times New Roman" pitchFamily="18" charset="0"/>
            </a:endParaRPr>
          </a:p>
          <a:p>
            <a:pPr algn="just" defTabSz="762000">
              <a:lnSpc>
                <a:spcPct val="95000"/>
              </a:lnSpc>
              <a:spcBef>
                <a:spcPct val="10000"/>
              </a:spcBef>
              <a:spcAft>
                <a:spcPct val="10000"/>
              </a:spcAft>
              <a:tabLst>
                <a:tab pos="4286250" algn="ctr"/>
                <a:tab pos="4949825" algn="l"/>
                <a:tab pos="6291263" algn="l"/>
                <a:tab pos="7620000" algn="l"/>
              </a:tabLst>
            </a:pPr>
            <a:endParaRPr lang="it-IT" sz="2000" b="0" i="0">
              <a:cs typeface="Times New Roman" pitchFamily="18" charset="0"/>
            </a:endParaRPr>
          </a:p>
        </p:txBody>
      </p:sp>
      <p:sp>
        <p:nvSpPr>
          <p:cNvPr id="422916"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graphicFrame>
        <p:nvGraphicFramePr>
          <p:cNvPr id="422917" name="Object 5"/>
          <p:cNvGraphicFramePr>
            <a:graphicFrameLocks noChangeAspect="1"/>
          </p:cNvGraphicFramePr>
          <p:nvPr/>
        </p:nvGraphicFramePr>
        <p:xfrm>
          <a:off x="336550" y="1533525"/>
          <a:ext cx="3556000" cy="739775"/>
        </p:xfrm>
        <a:graphic>
          <a:graphicData uri="http://schemas.openxmlformats.org/presentationml/2006/ole">
            <p:oleObj spid="_x0000_s422917" name="Equation" r:id="rId3" imgW="2133360" imgH="444240" progId="Equation.3">
              <p:embed/>
            </p:oleObj>
          </a:graphicData>
        </a:graphic>
      </p:graphicFrame>
      <p:graphicFrame>
        <p:nvGraphicFramePr>
          <p:cNvPr id="422920" name="Object 8"/>
          <p:cNvGraphicFramePr>
            <a:graphicFrameLocks noChangeAspect="1"/>
          </p:cNvGraphicFramePr>
          <p:nvPr/>
        </p:nvGraphicFramePr>
        <p:xfrm>
          <a:off x="4214813" y="1752600"/>
          <a:ext cx="2816225" cy="381000"/>
        </p:xfrm>
        <a:graphic>
          <a:graphicData uri="http://schemas.openxmlformats.org/presentationml/2006/ole">
            <p:oleObj spid="_x0000_s422920" name="Equation" r:id="rId4" imgW="1688760" imgH="228600" progId="Equation.3">
              <p:embed/>
            </p:oleObj>
          </a:graphicData>
        </a:graphic>
      </p:graphicFrame>
      <p:graphicFrame>
        <p:nvGraphicFramePr>
          <p:cNvPr id="422921" name="Object 9"/>
          <p:cNvGraphicFramePr>
            <a:graphicFrameLocks noChangeAspect="1"/>
          </p:cNvGraphicFramePr>
          <p:nvPr/>
        </p:nvGraphicFramePr>
        <p:xfrm>
          <a:off x="7315200" y="1752600"/>
          <a:ext cx="1419225" cy="339725"/>
        </p:xfrm>
        <a:graphic>
          <a:graphicData uri="http://schemas.openxmlformats.org/presentationml/2006/ole">
            <p:oleObj spid="_x0000_s422921" name="Equation" r:id="rId5" imgW="850680" imgH="203040" progId="Equation.3">
              <p:embed/>
            </p:oleObj>
          </a:graphicData>
        </a:graphic>
      </p:graphicFrame>
      <p:sp>
        <p:nvSpPr>
          <p:cNvPr id="422922" name="Text Box 10"/>
          <p:cNvSpPr txBox="1">
            <a:spLocks noChangeArrowheads="1"/>
          </p:cNvSpPr>
          <p:nvPr/>
        </p:nvSpPr>
        <p:spPr bwMode="auto">
          <a:xfrm>
            <a:off x="152400" y="2514600"/>
            <a:ext cx="8839200" cy="29337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3433763" algn="l"/>
                <a:tab pos="6767513" algn="l"/>
              </a:tabLst>
            </a:pPr>
            <a:r>
              <a:rPr lang="it-IT" sz="2000" b="0" i="0">
                <a:cs typeface="Times New Roman" pitchFamily="18" charset="0"/>
              </a:rPr>
              <a:t>Le concentrazioni all'equilibrio sono:</a:t>
            </a:r>
          </a:p>
          <a:p>
            <a:pPr algn="just" defTabSz="762000">
              <a:lnSpc>
                <a:spcPct val="95000"/>
              </a:lnSpc>
              <a:spcBef>
                <a:spcPct val="10000"/>
              </a:spcBef>
              <a:spcAft>
                <a:spcPct val="10000"/>
              </a:spcAft>
              <a:tabLst>
                <a:tab pos="3433763" algn="l"/>
                <a:tab pos="6767513" algn="l"/>
              </a:tabLst>
            </a:pPr>
            <a:r>
              <a:rPr lang="it-IT" sz="2000" b="0" i="0">
                <a:cs typeface="Times New Roman" pitchFamily="18" charset="0"/>
              </a:rPr>
              <a:t>[H</a:t>
            </a:r>
            <a:r>
              <a:rPr lang="it-IT" sz="2000" b="0" i="0" baseline="-25000">
                <a:cs typeface="Times New Roman" pitchFamily="18" charset="0"/>
              </a:rPr>
              <a:t>2</a:t>
            </a:r>
            <a:r>
              <a:rPr lang="it-IT" sz="2000" b="0" i="0">
                <a:cs typeface="Times New Roman" pitchFamily="18" charset="0"/>
              </a:rPr>
              <a:t>] = 0.020–3·4.69·10</a:t>
            </a:r>
            <a:r>
              <a:rPr lang="it-IT" sz="2000" b="0" i="0" baseline="30000">
                <a:cs typeface="Times New Roman" pitchFamily="18" charset="0"/>
              </a:rPr>
              <a:t>–5</a:t>
            </a:r>
            <a:r>
              <a:rPr lang="it-IT" sz="2000" b="0" i="0">
                <a:cs typeface="Times New Roman" pitchFamily="18" charset="0"/>
              </a:rPr>
              <a:t>=0.020;	[N</a:t>
            </a:r>
            <a:r>
              <a:rPr lang="it-IT" sz="2000" b="0" i="0" baseline="-25000">
                <a:cs typeface="Times New Roman" pitchFamily="18" charset="0"/>
              </a:rPr>
              <a:t>2</a:t>
            </a:r>
            <a:r>
              <a:rPr lang="it-IT" sz="2000" b="0" i="0">
                <a:cs typeface="Times New Roman" pitchFamily="18" charset="0"/>
              </a:rPr>
              <a:t>] = 0.010–4.69·10</a:t>
            </a:r>
            <a:r>
              <a:rPr lang="it-IT" sz="2000" b="0" i="0" baseline="30000">
                <a:cs typeface="Times New Roman" pitchFamily="18" charset="0"/>
              </a:rPr>
              <a:t>–5</a:t>
            </a:r>
            <a:r>
              <a:rPr lang="it-IT" sz="2000" b="0" i="0">
                <a:cs typeface="Times New Roman" pitchFamily="18" charset="0"/>
              </a:rPr>
              <a:t>=0.010;	[NH</a:t>
            </a:r>
            <a:r>
              <a:rPr lang="it-IT" sz="2000" b="0" i="0" baseline="-25000">
                <a:cs typeface="Times New Roman" pitchFamily="18" charset="0"/>
              </a:rPr>
              <a:t>3</a:t>
            </a:r>
            <a:r>
              <a:rPr lang="it-IT" sz="2000" b="0" i="0">
                <a:cs typeface="Times New Roman" pitchFamily="18" charset="0"/>
              </a:rPr>
              <a:t>] = 9.38·10</a:t>
            </a:r>
            <a:r>
              <a:rPr lang="it-IT" sz="2000" b="0" i="0" baseline="30000">
                <a:cs typeface="Times New Roman" pitchFamily="18" charset="0"/>
              </a:rPr>
              <a:t>–5</a:t>
            </a:r>
            <a:endParaRPr lang="it-IT" sz="2000" b="0" i="0">
              <a:cs typeface="Times New Roman" pitchFamily="18" charset="0"/>
            </a:endParaRPr>
          </a:p>
          <a:p>
            <a:pPr algn="just" defTabSz="762000">
              <a:lnSpc>
                <a:spcPct val="95000"/>
              </a:lnSpc>
              <a:spcBef>
                <a:spcPct val="10000"/>
              </a:spcBef>
              <a:spcAft>
                <a:spcPct val="10000"/>
              </a:spcAft>
              <a:tabLst>
                <a:tab pos="3433763" algn="l"/>
                <a:tab pos="6767513" algn="l"/>
              </a:tabLst>
            </a:pPr>
            <a:r>
              <a:rPr lang="it-IT" sz="2000" b="0" i="0">
                <a:cs typeface="Times New Roman" pitchFamily="18" charset="0"/>
              </a:rPr>
              <a:t>Si vede che effettivamente le variazioni di concentrazione di idrogeno ed azoto sono trascurabili.</a:t>
            </a:r>
          </a:p>
          <a:p>
            <a:pPr algn="just" defTabSz="762000">
              <a:lnSpc>
                <a:spcPct val="95000"/>
              </a:lnSpc>
              <a:spcBef>
                <a:spcPct val="10000"/>
              </a:spcBef>
              <a:spcAft>
                <a:spcPct val="10000"/>
              </a:spcAft>
              <a:tabLst>
                <a:tab pos="3433763" algn="l"/>
                <a:tab pos="6767513" algn="l"/>
              </a:tabLst>
            </a:pPr>
            <a:r>
              <a:rPr lang="it-IT" sz="2000">
                <a:cs typeface="Times New Roman" pitchFamily="18" charset="0"/>
              </a:rPr>
              <a:t>Ogni volta che si utilizza una approssimazione di questo tipo, bisogna giustificare il perché, e controllare alla fine dell'esercizio che la approssimazione fatta sia giusta.</a:t>
            </a:r>
          </a:p>
          <a:p>
            <a:pPr algn="just" defTabSz="762000">
              <a:lnSpc>
                <a:spcPct val="95000"/>
              </a:lnSpc>
              <a:spcBef>
                <a:spcPct val="10000"/>
              </a:spcBef>
              <a:spcAft>
                <a:spcPct val="10000"/>
              </a:spcAft>
              <a:tabLst>
                <a:tab pos="3433763" algn="l"/>
                <a:tab pos="6767513" algn="l"/>
              </a:tabLst>
            </a:pPr>
            <a:r>
              <a:rPr lang="it-IT" sz="2000" b="0" i="0">
                <a:cs typeface="Times New Roman" pitchFamily="18" charset="0"/>
              </a:rPr>
              <a:t>In generale, in una somma e in una differenza una grandezza può essere considerata trascurabile se è </a:t>
            </a:r>
            <a:r>
              <a:rPr lang="it-IT" sz="2000" b="0">
                <a:cs typeface="Times New Roman" pitchFamily="18" charset="0"/>
              </a:rPr>
              <a:t>al massimo il 5% dell'altra</a:t>
            </a:r>
            <a:r>
              <a:rPr lang="it-IT" sz="2000" b="0" i="0">
                <a:cs typeface="Times New Roman" pitchFamily="18"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21890" name="Rectangle 2"/>
          <p:cNvSpPr>
            <a:spLocks noChangeArrowheads="1"/>
          </p:cNvSpPr>
          <p:nvPr/>
        </p:nvSpPr>
        <p:spPr bwMode="auto">
          <a:xfrm>
            <a:off x="1414463" y="0"/>
            <a:ext cx="6856412"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Equilibri chimici e principio di Le Chatelier</a:t>
            </a:r>
          </a:p>
        </p:txBody>
      </p:sp>
      <p:sp>
        <p:nvSpPr>
          <p:cNvPr id="421891" name="Text Box 3"/>
          <p:cNvSpPr txBox="1">
            <a:spLocks noChangeArrowheads="1"/>
          </p:cNvSpPr>
          <p:nvPr/>
        </p:nvSpPr>
        <p:spPr bwMode="auto">
          <a:xfrm>
            <a:off x="152400" y="482600"/>
            <a:ext cx="8839200" cy="15970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Cosa succede se abbiamo una reazione all'equilibrio, ed aggiungiamo un reagente?</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Una risposta ci viene dal principio di Le Chatelier: il sistema tende ad opporsi all'aumento di concentrazione di un reagente, e quindi dei reagenti si trasformano in prodotti: l'equilibrio si sposta verso i prodotti. Detto in altro modo, se aggiungiamo un reagente </a:t>
            </a:r>
            <a:r>
              <a:rPr lang="it-IT" sz="2000" b="0">
                <a:cs typeface="Times New Roman" pitchFamily="18" charset="0"/>
              </a:rPr>
              <a:t>Q</a:t>
            </a:r>
            <a:r>
              <a:rPr lang="it-IT" sz="2000" b="0" i="0">
                <a:cs typeface="Times New Roman" pitchFamily="18" charset="0"/>
              </a:rPr>
              <a:t> diventa minore di </a:t>
            </a:r>
            <a:r>
              <a:rPr lang="it-IT" sz="2000" b="0">
                <a:cs typeface="Times New Roman" pitchFamily="18" charset="0"/>
              </a:rPr>
              <a:t>K</a:t>
            </a:r>
            <a:r>
              <a:rPr lang="it-IT" sz="2000" b="0" baseline="-25000">
                <a:cs typeface="Times New Roman" pitchFamily="18" charset="0"/>
              </a:rPr>
              <a:t>c</a:t>
            </a:r>
            <a:r>
              <a:rPr lang="it-IT" sz="2000" b="0" i="0">
                <a:cs typeface="Times New Roman" pitchFamily="18" charset="0"/>
              </a:rPr>
              <a:t> e la reazione si muove quindi verso i prodotti.</a:t>
            </a:r>
          </a:p>
        </p:txBody>
      </p:sp>
      <p:pic>
        <p:nvPicPr>
          <p:cNvPr id="421894" name="Picture 6" descr="figure 09-11"/>
          <p:cNvPicPr>
            <a:picLocks noChangeAspect="1" noChangeArrowheads="1"/>
          </p:cNvPicPr>
          <p:nvPr/>
        </p:nvPicPr>
        <p:blipFill>
          <a:blip r:embed="rId2" cstate="print"/>
          <a:srcRect/>
          <a:stretch>
            <a:fillRect/>
          </a:stretch>
        </p:blipFill>
        <p:spPr bwMode="auto">
          <a:xfrm>
            <a:off x="0" y="2057400"/>
            <a:ext cx="3795713" cy="4521200"/>
          </a:xfrm>
          <a:prstGeom prst="rect">
            <a:avLst/>
          </a:prstGeom>
          <a:noFill/>
        </p:spPr>
      </p:pic>
      <p:sp>
        <p:nvSpPr>
          <p:cNvPr id="421895" name="Text Box 7"/>
          <p:cNvSpPr txBox="1">
            <a:spLocks noChangeArrowheads="1"/>
          </p:cNvSpPr>
          <p:nvPr/>
        </p:nvSpPr>
        <p:spPr bwMode="auto">
          <a:xfrm>
            <a:off x="3962400" y="2133600"/>
            <a:ext cx="5029200" cy="6699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Analogamente, se aggiungiamo un prodotto, l'equilibrio si sposta verso i reagenti.</a:t>
            </a:r>
          </a:p>
        </p:txBody>
      </p:sp>
      <p:sp>
        <p:nvSpPr>
          <p:cNvPr id="421896" name="Text Box 8"/>
          <p:cNvSpPr txBox="1">
            <a:spLocks noChangeArrowheads="1"/>
          </p:cNvSpPr>
          <p:nvPr/>
        </p:nvSpPr>
        <p:spPr bwMode="auto">
          <a:xfrm>
            <a:off x="3962400" y="2952750"/>
            <a:ext cx="5029200" cy="27527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Se invece il prodotto è rimosso, l'equilibrio si sposta verso i prodotti.</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Questo ci fornisce un metodo per portare a completamento le reazioni di equilibrio: </a:t>
            </a:r>
            <a:r>
              <a:rPr lang="it-IT" sz="2000" b="0" dirty="0">
                <a:cs typeface="Times New Roman" pitchFamily="18" charset="0"/>
              </a:rPr>
              <a:t>se è possibile allontanare uno dei prodotti man mano che si forma (per distillazione, precipitazione, e così via) allora la reazione si sposterà sempre di più verso i prodotti, fino al (quasi) totale completamento.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20866" name="Rectangle 2"/>
          <p:cNvSpPr>
            <a:spLocks noChangeArrowheads="1"/>
          </p:cNvSpPr>
          <p:nvPr/>
        </p:nvSpPr>
        <p:spPr bwMode="auto">
          <a:xfrm>
            <a:off x="2700338" y="0"/>
            <a:ext cx="42513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L'influenza della pressione</a:t>
            </a:r>
          </a:p>
        </p:txBody>
      </p:sp>
      <p:sp>
        <p:nvSpPr>
          <p:cNvPr id="420867" name="Text Box 3"/>
          <p:cNvSpPr txBox="1">
            <a:spLocks noChangeArrowheads="1"/>
          </p:cNvSpPr>
          <p:nvPr/>
        </p:nvSpPr>
        <p:spPr bwMode="auto">
          <a:xfrm>
            <a:off x="152400" y="482600"/>
            <a:ext cx="8839200" cy="281305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Il principio di Le Chatelier ci permette di prevedere anche l'influenza della pressione sull'equilibrio. La pressione è importante se la reazione porta a variazioni di volume della miscela, quindi (a) se la reazione è in fase gassosa e (b) se si ha variazione del numero totale di moli dei reagenti e di quello dei prodotti. </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A queste condizioni, il principio di Le Chatelier ci permette di prevedere che se la reazione comporta una </a:t>
            </a:r>
            <a:r>
              <a:rPr lang="it-IT" sz="2000" b="0">
                <a:cs typeface="Times New Roman" pitchFamily="18" charset="0"/>
              </a:rPr>
              <a:t>diminuzione</a:t>
            </a:r>
            <a:r>
              <a:rPr lang="it-IT" sz="2000" b="0" i="0">
                <a:cs typeface="Times New Roman" pitchFamily="18" charset="0"/>
              </a:rPr>
              <a:t> del numero di moli, un </a:t>
            </a:r>
            <a:r>
              <a:rPr lang="it-IT" sz="2000" b="0">
                <a:cs typeface="Times New Roman" pitchFamily="18" charset="0"/>
              </a:rPr>
              <a:t>aumento</a:t>
            </a:r>
            <a:r>
              <a:rPr lang="it-IT" sz="2000" b="0" i="0">
                <a:cs typeface="Times New Roman" pitchFamily="18" charset="0"/>
              </a:rPr>
              <a:t> di pressione favorisce </a:t>
            </a:r>
            <a:r>
              <a:rPr lang="it-IT" sz="2000" b="0">
                <a:cs typeface="Times New Roman" pitchFamily="18" charset="0"/>
              </a:rPr>
              <a:t>i prodotti</a:t>
            </a:r>
            <a:r>
              <a:rPr lang="it-IT" sz="2000" b="0" i="0">
                <a:cs typeface="Times New Roman" pitchFamily="18" charset="0"/>
              </a:rPr>
              <a:t>.</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Infatti il sistema tende ad opporsi all'aumento di pressione, e può fare questo diminuendo il numero di moli totale, cioè trasformando i reagenti in prodotti. </a:t>
            </a:r>
          </a:p>
        </p:txBody>
      </p:sp>
      <p:sp>
        <p:nvSpPr>
          <p:cNvPr id="420868"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sp>
        <p:nvSpPr>
          <p:cNvPr id="420870" name="Text Box 6"/>
          <p:cNvSpPr txBox="1">
            <a:spLocks noChangeArrowheads="1"/>
          </p:cNvSpPr>
          <p:nvPr/>
        </p:nvSpPr>
        <p:spPr bwMode="auto">
          <a:xfrm>
            <a:off x="152400" y="3275013"/>
            <a:ext cx="8839200" cy="136842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Per esempio nella reazione tra azoto e idrogeno:</a:t>
            </a: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	 3 H</a:t>
            </a:r>
            <a:r>
              <a:rPr lang="it-IT" sz="2000" b="0" i="0" baseline="-25000">
                <a:cs typeface="Times New Roman" pitchFamily="18" charset="0"/>
              </a:rPr>
              <a:t>2</a:t>
            </a:r>
            <a:r>
              <a:rPr lang="it-IT" sz="2000" b="0" i="0">
                <a:cs typeface="Times New Roman" pitchFamily="18" charset="0"/>
              </a:rPr>
              <a:t> + N</a:t>
            </a:r>
            <a:r>
              <a:rPr lang="it-IT" sz="2000" b="0" i="0" baseline="-25000">
                <a:cs typeface="Times New Roman" pitchFamily="18" charset="0"/>
              </a:rPr>
              <a:t>2</a:t>
            </a:r>
            <a:r>
              <a:rPr lang="it-IT" sz="2000" b="0" i="0">
                <a:cs typeface="Times New Roman" pitchFamily="18" charset="0"/>
              </a:rPr>
              <a:t> </a:t>
            </a:r>
            <a:r>
              <a:rPr lang="it-IT" sz="2000" b="0" i="0">
                <a:cs typeface="Times New Roman" pitchFamily="18" charset="0"/>
                <a:sym typeface="Wingdings 3" pitchFamily="18" charset="2"/>
              </a:rPr>
              <a:t></a:t>
            </a:r>
            <a:r>
              <a:rPr lang="it-IT" sz="2000" b="0" i="0">
                <a:cs typeface="Times New Roman" pitchFamily="18" charset="0"/>
              </a:rPr>
              <a:t> 2 NH</a:t>
            </a:r>
            <a:r>
              <a:rPr lang="it-IT" sz="2000" b="0" i="0" baseline="-25000">
                <a:cs typeface="Times New Roman" pitchFamily="18" charset="0"/>
              </a:rPr>
              <a:t>3</a:t>
            </a:r>
            <a:endParaRPr lang="it-IT" sz="2000" b="0" i="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b="0" i="0">
                <a:cs typeface="Times New Roman" pitchFamily="18" charset="0"/>
              </a:rPr>
              <a:t>Δ</a:t>
            </a:r>
            <a:r>
              <a:rPr lang="it-IT" sz="2000" b="0">
                <a:cs typeface="Times New Roman" pitchFamily="18" charset="0"/>
              </a:rPr>
              <a:t>n</a:t>
            </a:r>
            <a:r>
              <a:rPr lang="it-IT" sz="2000" b="0" i="0">
                <a:cs typeface="Times New Roman" pitchFamily="18" charset="0"/>
              </a:rPr>
              <a:t> = –2, per cui per ottenere una buona resa di ammoniaca si utilizzano impianti in cui la pressione è molto elevata (circa 250 atm).</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piè di pagina 2"/>
          <p:cNvSpPr>
            <a:spLocks noGrp="1"/>
          </p:cNvSpPr>
          <p:nvPr>
            <p:ph type="ftr" sz="quarter" idx="11"/>
          </p:nvPr>
        </p:nvSpPr>
        <p:spPr/>
        <p:txBody>
          <a:bodyPr/>
          <a:lstStyle/>
          <a:p>
            <a:r>
              <a:rPr lang="it-IT" dirty="0" smtClean="0"/>
              <a:t>9 – L'equilibrio </a:t>
            </a:r>
            <a:r>
              <a:rPr lang="it-IT" dirty="0" err="1" smtClean="0"/>
              <a:t>chimico.pdf</a:t>
            </a:r>
            <a:r>
              <a:rPr lang="it-IT" dirty="0" smtClean="0"/>
              <a:t> – V 2.0 – Chimica Generale – Prof. A. Mangoni– A.A. 2012/2013</a:t>
            </a:r>
            <a:endParaRPr lang="it-IT" dirty="0"/>
          </a:p>
        </p:txBody>
      </p:sp>
      <p:sp>
        <p:nvSpPr>
          <p:cNvPr id="419842" name="Rectangle 2"/>
          <p:cNvSpPr>
            <a:spLocks noChangeArrowheads="1"/>
          </p:cNvSpPr>
          <p:nvPr/>
        </p:nvSpPr>
        <p:spPr bwMode="auto">
          <a:xfrm>
            <a:off x="2447925" y="0"/>
            <a:ext cx="4746625" cy="519113"/>
          </a:xfrm>
          <a:prstGeom prst="rect">
            <a:avLst/>
          </a:prstGeom>
          <a:noFill/>
          <a:ln w="9525">
            <a:noFill/>
            <a:miter lim="800000"/>
            <a:headEnd/>
            <a:tailEnd/>
          </a:ln>
          <a:effectLst/>
        </p:spPr>
        <p:txBody>
          <a:bodyPr wrap="none" lIns="92075" tIns="46038" rIns="92075" bIns="46038">
            <a:spAutoFit/>
          </a:bodyPr>
          <a:lstStyle/>
          <a:p>
            <a:pPr defTabSz="762000"/>
            <a:r>
              <a:rPr lang="it-IT" sz="2800" i="0"/>
              <a:t>L'influenza della temperatura</a:t>
            </a:r>
          </a:p>
        </p:txBody>
      </p:sp>
      <p:sp>
        <p:nvSpPr>
          <p:cNvPr id="419843" name="Text Box 3"/>
          <p:cNvSpPr txBox="1">
            <a:spLocks noChangeArrowheads="1"/>
          </p:cNvSpPr>
          <p:nvPr/>
        </p:nvSpPr>
        <p:spPr bwMode="auto">
          <a:xfrm>
            <a:off x="152400" y="520700"/>
            <a:ext cx="8839200" cy="3800475"/>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Ogni volta che abbiamo fornito una costante di equilibrio, abbiamo specificato la temperatura. Infatti la costante di equilibrio dipende fortemente dalla temperatura.</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Come varia la costante di equilibrio con la temperatura? Dipende dalla </a:t>
            </a:r>
            <a:r>
              <a:rPr lang="it-IT" sz="2000" b="0" i="0" dirty="0" err="1">
                <a:cs typeface="Times New Roman" pitchFamily="18" charset="0"/>
              </a:rPr>
              <a:t>entalpia</a:t>
            </a:r>
            <a:r>
              <a:rPr lang="it-IT" sz="2000" b="0" i="0" dirty="0">
                <a:cs typeface="Times New Roman" pitchFamily="18" charset="0"/>
              </a:rPr>
              <a:t> di reazione Δ</a:t>
            </a:r>
            <a:r>
              <a:rPr lang="it-IT" sz="2000" b="0" dirty="0">
                <a:cs typeface="Times New Roman" pitchFamily="18" charset="0"/>
              </a:rPr>
              <a:t>H</a:t>
            </a:r>
            <a:r>
              <a:rPr lang="it-IT" sz="2000" b="0" i="0" dirty="0">
                <a:cs typeface="Times New Roman" pitchFamily="18" charset="0"/>
              </a:rPr>
              <a:t>, cioè da se la reazione è esotermica (Δ</a:t>
            </a:r>
            <a:r>
              <a:rPr lang="it-IT" sz="2000" b="0" dirty="0">
                <a:cs typeface="Times New Roman" pitchFamily="18" charset="0"/>
              </a:rPr>
              <a:t>H</a:t>
            </a:r>
            <a:r>
              <a:rPr lang="it-IT" sz="2000" b="0" i="0" dirty="0">
                <a:cs typeface="Times New Roman" pitchFamily="18" charset="0"/>
              </a:rPr>
              <a:t> &lt; 0) o endotermica (Δ</a:t>
            </a:r>
            <a:r>
              <a:rPr lang="it-IT" sz="2000" b="0" dirty="0">
                <a:cs typeface="Times New Roman" pitchFamily="18" charset="0"/>
              </a:rPr>
              <a:t>H</a:t>
            </a:r>
            <a:r>
              <a:rPr lang="it-IT" sz="2000" b="0" i="0" dirty="0">
                <a:cs typeface="Times New Roman" pitchFamily="18" charset="0"/>
              </a:rPr>
              <a:t> &gt; 0).</a:t>
            </a:r>
            <a:endParaRPr lang="it-IT" sz="2000" b="0" dirty="0">
              <a:cs typeface="Times New Roman" pitchFamily="18" charset="0"/>
            </a:endParaRPr>
          </a:p>
          <a:p>
            <a:pPr algn="just" defTabSz="762000">
              <a:lnSpc>
                <a:spcPct val="95000"/>
              </a:lnSpc>
              <a:spcBef>
                <a:spcPct val="10000"/>
              </a:spcBef>
              <a:spcAft>
                <a:spcPct val="10000"/>
              </a:spcAft>
              <a:tabLst>
                <a:tab pos="4287838" algn="ctr"/>
                <a:tab pos="6003925" algn="l"/>
              </a:tabLst>
            </a:pPr>
            <a:r>
              <a:rPr lang="it-IT" sz="2000" dirty="0">
                <a:cs typeface="Times New Roman" pitchFamily="18" charset="0"/>
              </a:rPr>
              <a:t>Per una reazione esotermica, la costante di equilibrio diminuisce all'aumentare della temperatura.</a:t>
            </a:r>
          </a:p>
          <a:p>
            <a:pPr algn="just" defTabSz="762000">
              <a:lnSpc>
                <a:spcPct val="95000"/>
              </a:lnSpc>
              <a:spcBef>
                <a:spcPct val="10000"/>
              </a:spcBef>
              <a:spcAft>
                <a:spcPct val="10000"/>
              </a:spcAft>
              <a:tabLst>
                <a:tab pos="4287838" algn="ctr"/>
                <a:tab pos="6003925" algn="l"/>
              </a:tabLst>
            </a:pPr>
            <a:r>
              <a:rPr lang="it-IT" sz="2000" dirty="0">
                <a:cs typeface="Times New Roman" pitchFamily="18" charset="0"/>
              </a:rPr>
              <a:t>Per una reazione endotermica, la costante di equilibrio aumenta all'aumentare della temperatura.</a:t>
            </a:r>
          </a:p>
          <a:p>
            <a:pPr algn="just" defTabSz="762000">
              <a:lnSpc>
                <a:spcPct val="95000"/>
              </a:lnSpc>
              <a:spcBef>
                <a:spcPct val="10000"/>
              </a:spcBef>
              <a:spcAft>
                <a:spcPct val="10000"/>
              </a:spcAft>
              <a:tabLst>
                <a:tab pos="4287838" algn="ctr"/>
                <a:tab pos="6003925" algn="l"/>
              </a:tabLst>
            </a:pPr>
            <a:r>
              <a:rPr lang="it-IT" sz="2000" b="0" i="0" dirty="0">
                <a:cs typeface="Times New Roman" pitchFamily="18" charset="0"/>
              </a:rPr>
              <a:t>Infatti, se aumentiamo la temperatura, l'equilibrio si sposta in maniera da ridurla, e questo è possibile se viene assorbito calore; per una reazione esotermica, questo significa che i prodotti vengono trasformati in reagenti, ossia l'equilibrio si sposta verso i reagenti e la costante di equilibrio diminuisce.</a:t>
            </a:r>
          </a:p>
        </p:txBody>
      </p:sp>
      <p:sp>
        <p:nvSpPr>
          <p:cNvPr id="419844" name="Text Box 4"/>
          <p:cNvSpPr txBox="1">
            <a:spLocks noChangeArrowheads="1"/>
          </p:cNvSpPr>
          <p:nvPr/>
        </p:nvSpPr>
        <p:spPr bwMode="auto">
          <a:xfrm>
            <a:off x="152400" y="5781675"/>
            <a:ext cx="8839200" cy="381000"/>
          </a:xfrm>
          <a:prstGeom prst="rect">
            <a:avLst/>
          </a:prstGeom>
          <a:noFill/>
          <a:ln w="12700">
            <a:noFill/>
            <a:miter lim="800000"/>
            <a:headEnd type="none" w="sm" len="sm"/>
            <a:tailEnd type="none" w="sm" len="sm"/>
          </a:ln>
          <a:effectLst/>
        </p:spPr>
        <p:txBody>
          <a:bodyPr>
            <a:spAutoFit/>
          </a:bodyPr>
          <a:lstStyle/>
          <a:p>
            <a:pPr algn="just" defTabSz="762000">
              <a:lnSpc>
                <a:spcPct val="95000"/>
              </a:lnSpc>
              <a:spcBef>
                <a:spcPct val="10000"/>
              </a:spcBef>
              <a:spcAft>
                <a:spcPct val="10000"/>
              </a:spcAft>
              <a:tabLst>
                <a:tab pos="4287838" algn="ctr"/>
              </a:tabLst>
            </a:pPr>
            <a:endParaRPr lang="it-IT" sz="2000" b="0" i="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0000CC"/>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uttura predefinita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18948</TotalTime>
  <Words>2064</Words>
  <Application>Microsoft Office PowerPoint</Application>
  <PresentationFormat>Presentazione su schermo (4:3)</PresentationFormat>
  <Paragraphs>166</Paragraphs>
  <Slides>15</Slides>
  <Notes>0</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15</vt:i4>
      </vt:variant>
    </vt:vector>
  </HeadingPairs>
  <TitlesOfParts>
    <vt:vector size="17" baseType="lpstr">
      <vt:lpstr>Struttura predefinita</vt:lpstr>
      <vt:lpstr>Equation</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Nessun titolo diapositiva</dc:title>
  <dc:creator>Mangoni</dc:creator>
  <cp:lastModifiedBy>Mangoni</cp:lastModifiedBy>
  <cp:revision>716</cp:revision>
  <cp:lastPrinted>1998-10-27T09:57:14Z</cp:lastPrinted>
  <dcterms:created xsi:type="dcterms:W3CDTF">1998-11-03T10:00:16Z</dcterms:created>
  <dcterms:modified xsi:type="dcterms:W3CDTF">2013-05-15T12:58:23Z</dcterms:modified>
</cp:coreProperties>
</file>