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314" r:id="rId2"/>
    <p:sldId id="316" r:id="rId3"/>
    <p:sldId id="317" r:id="rId4"/>
    <p:sldId id="300" r:id="rId5"/>
    <p:sldId id="318" r:id="rId6"/>
    <p:sldId id="319" r:id="rId7"/>
    <p:sldId id="321" r:id="rId8"/>
    <p:sldId id="320" r:id="rId9"/>
    <p:sldId id="322" r:id="rId10"/>
    <p:sldId id="327" r:id="rId11"/>
    <p:sldId id="329" r:id="rId12"/>
    <p:sldId id="323" r:id="rId13"/>
    <p:sldId id="331" r:id="rId14"/>
    <p:sldId id="328" r:id="rId15"/>
    <p:sldId id="330" r:id="rId16"/>
    <p:sldId id="324" r:id="rId17"/>
    <p:sldId id="333" r:id="rId18"/>
    <p:sldId id="334" r:id="rId19"/>
    <p:sldId id="325" r:id="rId20"/>
    <p:sldId id="336" r:id="rId21"/>
    <p:sldId id="332" r:id="rId22"/>
    <p:sldId id="337" r:id="rId23"/>
    <p:sldId id="335" r:id="rId24"/>
    <p:sldId id="326" r:id="rId25"/>
    <p:sldId id="338" r:id="rId26"/>
    <p:sldId id="339" r:id="rId27"/>
    <p:sldId id="340" r:id="rId28"/>
    <p:sldId id="341" r:id="rId29"/>
  </p:sldIdLst>
  <p:sldSz cx="9144000" cy="6858000" type="screen4x3"/>
  <p:notesSz cx="7099300" cy="10234613"/>
  <p:defaultTextStyle>
    <a:defPPr>
      <a:defRPr lang="en-US"/>
    </a:defPPr>
    <a:lvl1pPr algn="ctr" rtl="0" eaLnBrk="0" fontAlgn="base" hangingPunct="0">
      <a:spcBef>
        <a:spcPct val="0"/>
      </a:spcBef>
      <a:spcAft>
        <a:spcPct val="0"/>
      </a:spcAft>
      <a:defRPr b="1" i="1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b="1" i="1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b="1" i="1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b="1" i="1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b="1" i="1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b="1" i="1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b="1" i="1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b="1" i="1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b="1" i="1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00FF"/>
    <a:srgbClr val="000099"/>
    <a:srgbClr val="00CC00"/>
    <a:srgbClr val="FFFF00"/>
    <a:srgbClr val="0066FF"/>
    <a:srgbClr val="00FF00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21" autoAdjust="0"/>
    <p:restoredTop sz="94660" autoAdjust="0"/>
  </p:normalViewPr>
  <p:slideViewPr>
    <p:cSldViewPr>
      <p:cViewPr varScale="1">
        <p:scale>
          <a:sx n="110" d="100"/>
          <a:sy n="110" d="100"/>
        </p:scale>
        <p:origin x="-96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25" d="100"/>
        <a:sy n="25" d="100"/>
      </p:scale>
      <p:origin x="0" y="0"/>
    </p:cViewPr>
  </p:notesTextViewPr>
  <p:sorterViewPr>
    <p:cViewPr>
      <p:scale>
        <a:sx n="66" d="100"/>
        <a:sy n="66" d="100"/>
      </p:scale>
      <p:origin x="0" y="1603"/>
    </p:cViewPr>
  </p:sorterViewPr>
  <p:notesViewPr>
    <p:cSldViewPr>
      <p:cViewPr varScale="1">
        <p:scale>
          <a:sx n="50" d="100"/>
          <a:sy n="50" d="100"/>
        </p:scale>
        <p:origin x="-1704" y="-102"/>
      </p:cViewPr>
      <p:guideLst>
        <p:guide orient="horz" pos="3224"/>
        <p:guide pos="2236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4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15.wmf"/><Relationship Id="rId6" Type="http://schemas.openxmlformats.org/officeDocument/2006/relationships/image" Target="../media/image25.wmf"/><Relationship Id="rId5" Type="http://schemas.openxmlformats.org/officeDocument/2006/relationships/image" Target="../media/image24.wmf"/><Relationship Id="rId4" Type="http://schemas.openxmlformats.org/officeDocument/2006/relationships/image" Target="../media/image23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48000" cy="55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178" tIns="47589" rIns="95178" bIns="47589" numCol="1" anchor="t" anchorCtr="0" compatLnSpc="1">
            <a:prstTxWarp prst="textNoShape">
              <a:avLst/>
            </a:prstTxWarp>
          </a:bodyPr>
          <a:lstStyle>
            <a:lvl1pPr algn="l" defTabSz="952500">
              <a:defRPr sz="1200" i="0"/>
            </a:lvl1pPr>
          </a:lstStyle>
          <a:p>
            <a:endParaRPr lang="it-IT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13200" y="0"/>
            <a:ext cx="3049588" cy="55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178" tIns="47589" rIns="95178" bIns="47589" numCol="1" anchor="t" anchorCtr="0" compatLnSpc="1">
            <a:prstTxWarp prst="textNoShape">
              <a:avLst/>
            </a:prstTxWarp>
          </a:bodyPr>
          <a:lstStyle>
            <a:lvl1pPr algn="r" defTabSz="952500">
              <a:defRPr sz="1200" i="0"/>
            </a:lvl1pPr>
          </a:lstStyle>
          <a:p>
            <a:endParaRPr lang="it-IT"/>
          </a:p>
        </p:txBody>
      </p:sp>
      <p:sp>
        <p:nvSpPr>
          <p:cNvPr id="235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683750"/>
            <a:ext cx="3048000" cy="55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178" tIns="47589" rIns="95178" bIns="47589" numCol="1" anchor="b" anchorCtr="0" compatLnSpc="1">
            <a:prstTxWarp prst="textNoShape">
              <a:avLst/>
            </a:prstTxWarp>
          </a:bodyPr>
          <a:lstStyle>
            <a:lvl1pPr algn="l" defTabSz="952500">
              <a:defRPr sz="1200" i="0"/>
            </a:lvl1pPr>
          </a:lstStyle>
          <a:p>
            <a:endParaRPr lang="it-IT"/>
          </a:p>
        </p:txBody>
      </p:sp>
      <p:sp>
        <p:nvSpPr>
          <p:cNvPr id="235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13200" y="9683750"/>
            <a:ext cx="3049588" cy="55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178" tIns="47589" rIns="95178" bIns="47589" numCol="1" anchor="b" anchorCtr="0" compatLnSpc="1">
            <a:prstTxWarp prst="textNoShape">
              <a:avLst/>
            </a:prstTxWarp>
          </a:bodyPr>
          <a:lstStyle>
            <a:lvl1pPr algn="r" defTabSz="952500">
              <a:defRPr sz="1200" i="0"/>
            </a:lvl1pPr>
          </a:lstStyle>
          <a:p>
            <a:fld id="{EF407469-3041-49F8-834D-98C8395F4CC0}" type="slidenum">
              <a:rPr lang="it-IT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notesStyle>
    <a:lvl1pPr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dirty="0" smtClean="0"/>
              <a:t>10 – Equilibri </a:t>
            </a:r>
            <a:r>
              <a:rPr lang="it-IT" dirty="0" err="1" smtClean="0"/>
              <a:t>acido-base.pdf</a:t>
            </a:r>
            <a:r>
              <a:rPr lang="it-IT" dirty="0" smtClean="0"/>
              <a:t> – V 2.0 – Chimica Generale – Prof. A. Mangoni– A.A. 2012/2013</a:t>
            </a:r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974A24-D641-4DC2-92B1-135DD85FDA3D}" type="slidenum">
              <a:rPr lang="en-US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dirty="0" smtClean="0"/>
              <a:t>10 – Equilibri </a:t>
            </a:r>
            <a:r>
              <a:rPr lang="it-IT" dirty="0" err="1" smtClean="0"/>
              <a:t>acido-base.pdf</a:t>
            </a:r>
            <a:r>
              <a:rPr lang="it-IT" dirty="0" smtClean="0"/>
              <a:t> – V 2.0 – Chimica Generale – Prof. A. Mangoni– A.A. 2012/2013</a:t>
            </a:r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3AFCF0-F90A-42DC-B512-E79584B2D4ED}" type="slidenum">
              <a:rPr lang="en-US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dirty="0" smtClean="0"/>
              <a:t>10 – Equilibri </a:t>
            </a:r>
            <a:r>
              <a:rPr lang="it-IT" dirty="0" err="1" smtClean="0"/>
              <a:t>acido-base.pdf</a:t>
            </a:r>
            <a:r>
              <a:rPr lang="it-IT" dirty="0" smtClean="0"/>
              <a:t> – V 2.0 – Chimica Generale – Prof. A. Mangoni– A.A. 2012/2013</a:t>
            </a:r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1D38D5-7283-44DE-B9F4-1C414885219C}" type="slidenum">
              <a:rPr lang="en-US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dirty="0" smtClean="0"/>
              <a:t>10 – Equilibri </a:t>
            </a:r>
            <a:r>
              <a:rPr lang="it-IT" dirty="0" err="1" smtClean="0"/>
              <a:t>acido-base.pdf</a:t>
            </a:r>
            <a:r>
              <a:rPr lang="it-IT" dirty="0" smtClean="0"/>
              <a:t> – V 2.0 – Chimica Generale – Prof. A. Mangoni– A.A. 2012/2013</a:t>
            </a:r>
            <a:endParaRPr lang="it-IT" dirty="0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192899-DF78-46E7-AC58-8198D0C4CF1E}" type="slidenum">
              <a:rPr lang="en-US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dirty="0" smtClean="0"/>
              <a:t>10 – Equilibri </a:t>
            </a:r>
            <a:r>
              <a:rPr lang="it-IT" dirty="0" err="1" smtClean="0"/>
              <a:t>acido-base.pdf</a:t>
            </a:r>
            <a:r>
              <a:rPr lang="it-IT" dirty="0" smtClean="0"/>
              <a:t> – V 2.0 – Chimica Generale – Prof. A. Mangoni– A.A. 2012/2013</a:t>
            </a:r>
            <a:endParaRPr lang="it-IT" dirty="0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87C1AE-1DBF-4208-B5A7-91C28A30A9E9}" type="slidenum">
              <a:rPr lang="en-US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dirty="0" smtClean="0"/>
              <a:t>10 – Equilibri </a:t>
            </a:r>
            <a:r>
              <a:rPr lang="it-IT" dirty="0" err="1" smtClean="0"/>
              <a:t>acido-base.pdf</a:t>
            </a:r>
            <a:r>
              <a:rPr lang="it-IT" dirty="0" smtClean="0"/>
              <a:t> – V 2.0 – Chimica Generale – Prof. A. Mangoni– A.A. 2012/2013</a:t>
            </a:r>
            <a:endParaRPr lang="it-IT" dirty="0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37639E-E399-49B0-9F32-85515134EB38}" type="slidenum">
              <a:rPr lang="en-US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dirty="0" smtClean="0"/>
              <a:t>10 – Equilibri </a:t>
            </a:r>
            <a:r>
              <a:rPr lang="it-IT" dirty="0" err="1" smtClean="0"/>
              <a:t>acido-base.pdf</a:t>
            </a:r>
            <a:r>
              <a:rPr lang="it-IT" dirty="0" smtClean="0"/>
              <a:t> – V 2.0 – Chimica Generale – Prof. A. Mangoni– A.A. 2012/2013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F3F623-C1C8-4DD8-8E63-81D432F7EAFD}" type="slidenum">
              <a:rPr lang="en-US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dirty="0" smtClean="0"/>
              <a:t>10 – Equilibri </a:t>
            </a:r>
            <a:r>
              <a:rPr lang="it-IT" dirty="0" err="1" smtClean="0"/>
              <a:t>acido-base.pdf</a:t>
            </a:r>
            <a:r>
              <a:rPr lang="it-IT" dirty="0" smtClean="0"/>
              <a:t> – V 2.0 – Chimica Generale – Prof. A. Mangoni– A.A. 2012/2013</a:t>
            </a:r>
            <a:endParaRPr lang="it-IT" dirty="0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65BC1E-6AED-4DED-8E45-1802BA32C3E3}" type="slidenum">
              <a:rPr lang="en-US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dirty="0" smtClean="0"/>
              <a:t>10 – Equilibri </a:t>
            </a:r>
            <a:r>
              <a:rPr lang="it-IT" dirty="0" err="1" smtClean="0"/>
              <a:t>acido-base.pdf</a:t>
            </a:r>
            <a:r>
              <a:rPr lang="it-IT" dirty="0" smtClean="0"/>
              <a:t> – V 2.0 – Chimica Generale – Prof. A. Mangoni– A.A. 2012/2013</a:t>
            </a:r>
            <a:endParaRPr lang="it-IT" dirty="0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A05E00-6E08-4B26-839B-A64C385BA605}" type="slidenum">
              <a:rPr lang="en-US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dirty="0" smtClean="0"/>
              <a:t>10 – Equilibri </a:t>
            </a:r>
            <a:r>
              <a:rPr lang="it-IT" dirty="0" err="1" smtClean="0"/>
              <a:t>acido-base.pdf</a:t>
            </a:r>
            <a:r>
              <a:rPr lang="it-IT" dirty="0" smtClean="0"/>
              <a:t> – V 2.0 – Chimica Generale – Prof. A. Mangoni– A.A. 2012/2013</a:t>
            </a:r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215997-D879-4F60-980C-408596EDE70C}" type="slidenum">
              <a:rPr lang="en-US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dirty="0" smtClean="0"/>
              <a:t>10 – Equilibri </a:t>
            </a:r>
            <a:r>
              <a:rPr lang="it-IT" dirty="0" err="1" smtClean="0"/>
              <a:t>acido-base.pdf</a:t>
            </a:r>
            <a:r>
              <a:rPr lang="it-IT" dirty="0" smtClean="0"/>
              <a:t> – V 2.0 – Chimica Generale – Prof. A. Mangoni– A.A. 2012/2013</a:t>
            </a:r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14516F-B43C-44F8-8E22-865C006D4DF7}" type="slidenum">
              <a:rPr lang="en-US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Fare clic per modificare lo stile del titolo dello schema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Fare clic per modificare gli stili del testo dello schema</a:t>
            </a:r>
          </a:p>
          <a:p>
            <a:pPr lvl="1"/>
            <a:r>
              <a:rPr lang="en-US" smtClean="0"/>
              <a:t>Secondo livello</a:t>
            </a:r>
          </a:p>
          <a:p>
            <a:pPr lvl="2"/>
            <a:r>
              <a:rPr lang="en-US" smtClean="0"/>
              <a:t>Terzo livello</a:t>
            </a:r>
          </a:p>
          <a:p>
            <a:pPr lvl="3"/>
            <a:r>
              <a:rPr lang="en-US" smtClean="0"/>
              <a:t>Quarto livello</a:t>
            </a:r>
          </a:p>
          <a:p>
            <a:pPr lvl="4"/>
            <a:r>
              <a:rPr lang="en-US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defTabSz="762000">
              <a:defRPr sz="1400" b="0" i="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133600" y="6553200"/>
            <a:ext cx="7010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 defTabSz="762000">
              <a:defRPr sz="1200" b="0"/>
            </a:lvl1pPr>
          </a:lstStyle>
          <a:p>
            <a:r>
              <a:rPr lang="it-IT" dirty="0" smtClean="0"/>
              <a:t>10 – Equilibri </a:t>
            </a:r>
            <a:r>
              <a:rPr lang="it-IT" dirty="0" err="1" smtClean="0"/>
              <a:t>acido-base.pdf</a:t>
            </a:r>
            <a:r>
              <a:rPr lang="it-IT" dirty="0" smtClean="0"/>
              <a:t> – V 2.0 – Chimica Generale – Prof. A. Mangoni– A.A. 2012/2013</a:t>
            </a:r>
            <a:endParaRPr lang="it-IT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 defTabSz="762000">
              <a:defRPr sz="1400" b="0" i="0"/>
            </a:lvl1pPr>
          </a:lstStyle>
          <a:p>
            <a:fld id="{D42825F2-563B-4F90-83A2-EA93C8F0415A}" type="slidenum">
              <a:rPr lang="en-US"/>
              <a:pPr/>
              <a:t>‹N›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7620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defTabSz="7620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defTabSz="7620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defTabSz="7620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defTabSz="7620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defTabSz="7620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defTabSz="7620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defTabSz="7620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defTabSz="7620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defTabSz="762000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762000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defTabSz="76200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defTabSz="762000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defTabSz="762000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defTabSz="762000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defTabSz="762000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defTabSz="762000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defTabSz="762000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7.bin"/><Relationship Id="rId5" Type="http://schemas.openxmlformats.org/officeDocument/2006/relationships/oleObject" Target="../embeddings/oleObject6.bin"/><Relationship Id="rId4" Type="http://schemas.openxmlformats.org/officeDocument/2006/relationships/oleObject" Target="../embeddings/oleObject5.bin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10.bin"/><Relationship Id="rId4" Type="http://schemas.openxmlformats.org/officeDocument/2006/relationships/oleObject" Target="../embeddings/oleObject9.bin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5" Type="http://schemas.openxmlformats.org/officeDocument/2006/relationships/oleObject" Target="../embeddings/oleObject13.bin"/><Relationship Id="rId4" Type="http://schemas.openxmlformats.org/officeDocument/2006/relationships/oleObject" Target="../embeddings/oleObject12.bin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9.bin"/><Relationship Id="rId3" Type="http://schemas.openxmlformats.org/officeDocument/2006/relationships/oleObject" Target="../embeddings/oleObject14.bin"/><Relationship Id="rId7" Type="http://schemas.openxmlformats.org/officeDocument/2006/relationships/oleObject" Target="../embeddings/oleObject1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7.bin"/><Relationship Id="rId5" Type="http://schemas.openxmlformats.org/officeDocument/2006/relationships/oleObject" Target="../embeddings/oleObject16.bin"/><Relationship Id="rId4" Type="http://schemas.openxmlformats.org/officeDocument/2006/relationships/oleObject" Target="../embeddings/oleObject15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30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dirty="0" smtClean="0"/>
              <a:t>10 – Equilibri </a:t>
            </a:r>
            <a:r>
              <a:rPr lang="it-IT" dirty="0" err="1" smtClean="0"/>
              <a:t>acido-base.pdf</a:t>
            </a:r>
            <a:r>
              <a:rPr lang="it-IT" dirty="0" smtClean="0"/>
              <a:t> – V 2.0 – Chimica Generale – Prof. A. Mangoni– A.A. 2012/2013</a:t>
            </a:r>
            <a:endParaRPr lang="it-IT" dirty="0"/>
          </a:p>
        </p:txBody>
      </p:sp>
      <p:pic>
        <p:nvPicPr>
          <p:cNvPr id="423939" name="Picture 3" descr="figure 10-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0" y="457200"/>
            <a:ext cx="3276600" cy="2498725"/>
          </a:xfrm>
          <a:prstGeom prst="rect">
            <a:avLst/>
          </a:prstGeom>
          <a:noFill/>
        </p:spPr>
      </p:pic>
      <p:sp>
        <p:nvSpPr>
          <p:cNvPr id="423940" name="Rectangle 4"/>
          <p:cNvSpPr>
            <a:spLocks noChangeArrowheads="1"/>
          </p:cNvSpPr>
          <p:nvPr/>
        </p:nvSpPr>
        <p:spPr bwMode="auto">
          <a:xfrm>
            <a:off x="2028825" y="0"/>
            <a:ext cx="53784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defTabSz="762000"/>
            <a:r>
              <a:rPr lang="it-IT" sz="2800" i="0"/>
              <a:t>Acidi e basi di Br</a:t>
            </a:r>
            <a:r>
              <a:rPr lang="it-IT" sz="2800" i="0">
                <a:cs typeface="Times New Roman" charset="0"/>
              </a:rPr>
              <a:t>ø</a:t>
            </a:r>
            <a:r>
              <a:rPr lang="it-IT" sz="2800" i="0"/>
              <a:t>nsted: richiami </a:t>
            </a:r>
          </a:p>
        </p:txBody>
      </p:sp>
      <p:sp>
        <p:nvSpPr>
          <p:cNvPr id="423941" name="Text Box 5"/>
          <p:cNvSpPr txBox="1">
            <a:spLocks noChangeArrowheads="1"/>
          </p:cNvSpPr>
          <p:nvPr/>
        </p:nvSpPr>
        <p:spPr bwMode="auto">
          <a:xfrm>
            <a:off x="152400" y="1295400"/>
            <a:ext cx="6210300" cy="7302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7531100" algn="l"/>
              </a:tabLst>
            </a:pPr>
            <a:r>
              <a:rPr lang="it-IT" sz="2000" b="0" i="0">
                <a:cs typeface="Times New Roman" charset="0"/>
              </a:rPr>
              <a:t>Un </a:t>
            </a:r>
            <a:r>
              <a:rPr lang="it-IT" sz="2000" b="0">
                <a:cs typeface="Times New Roman" charset="0"/>
              </a:rPr>
              <a:t>acido</a:t>
            </a:r>
            <a:r>
              <a:rPr lang="it-IT" sz="2000" b="0" i="0">
                <a:cs typeface="Times New Roman" charset="0"/>
              </a:rPr>
              <a:t> è una sostanza che può cedere protoni</a:t>
            </a: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7531100" algn="l"/>
              </a:tabLst>
            </a:pPr>
            <a:r>
              <a:rPr lang="it-IT" sz="2000" b="0" i="0">
                <a:cs typeface="Times New Roman" charset="0"/>
              </a:rPr>
              <a:t>Una </a:t>
            </a:r>
            <a:r>
              <a:rPr lang="it-IT" sz="2000" b="0">
                <a:cs typeface="Times New Roman" charset="0"/>
              </a:rPr>
              <a:t>base</a:t>
            </a:r>
            <a:r>
              <a:rPr lang="it-IT" sz="2000" b="0" i="0">
                <a:cs typeface="Times New Roman" charset="0"/>
              </a:rPr>
              <a:t> è una sostanza che può accettare protoni.</a:t>
            </a:r>
          </a:p>
        </p:txBody>
      </p:sp>
      <p:sp>
        <p:nvSpPr>
          <p:cNvPr id="423948" name="Text Box 12"/>
          <p:cNvSpPr txBox="1">
            <a:spLocks noChangeArrowheads="1"/>
          </p:cNvSpPr>
          <p:nvPr/>
        </p:nvSpPr>
        <p:spPr bwMode="auto">
          <a:xfrm>
            <a:off x="203200" y="3276600"/>
            <a:ext cx="8737600" cy="29337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2959100" algn="l"/>
                <a:tab pos="4483100" algn="l"/>
                <a:tab pos="7531100" algn="l"/>
              </a:tabLst>
            </a:pPr>
            <a:r>
              <a:rPr lang="it-IT" sz="2000" b="0" i="0">
                <a:cs typeface="Times New Roman" charset="0"/>
              </a:rPr>
              <a:t>Un acido è forte se in soluzione </a:t>
            </a:r>
            <a:r>
              <a:rPr lang="it-IT" sz="2000" b="0">
                <a:cs typeface="Times New Roman" charset="0"/>
              </a:rPr>
              <a:t>tutte</a:t>
            </a:r>
            <a:r>
              <a:rPr lang="it-IT" sz="2000" b="0" i="0">
                <a:cs typeface="Times New Roman" charset="0"/>
              </a:rPr>
              <a:t> le molecole dell'acido cedono il loro protone al solvente (ossia se l'acido è </a:t>
            </a:r>
            <a:r>
              <a:rPr lang="it-IT" sz="2000" b="0">
                <a:cs typeface="Times New Roman" charset="0"/>
              </a:rPr>
              <a:t>completamente deprotonato</a:t>
            </a:r>
            <a:r>
              <a:rPr lang="it-IT" sz="2000" b="0" i="0">
                <a:cs typeface="Times New Roman" charset="0"/>
              </a:rPr>
              <a:t>).</a:t>
            </a: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2959100" algn="l"/>
                <a:tab pos="4483100" algn="l"/>
                <a:tab pos="7531100" algn="l"/>
              </a:tabLst>
            </a:pPr>
            <a:r>
              <a:rPr lang="it-IT" sz="2000" b="0" i="0">
                <a:cs typeface="Times New Roman" charset="0"/>
              </a:rPr>
              <a:t>Un acido è debole se in soluzione </a:t>
            </a:r>
            <a:r>
              <a:rPr lang="it-IT" sz="2000" b="0">
                <a:cs typeface="Times New Roman" charset="0"/>
              </a:rPr>
              <a:t>solo alcune</a:t>
            </a:r>
            <a:r>
              <a:rPr lang="it-IT" sz="2000" b="0" i="0">
                <a:cs typeface="Times New Roman" charset="0"/>
              </a:rPr>
              <a:t> delle molecole dell'acido cedono il loro protone al solvente (ossia se l'acido </a:t>
            </a:r>
            <a:r>
              <a:rPr lang="it-IT" sz="2000" b="0">
                <a:cs typeface="Times New Roman" charset="0"/>
              </a:rPr>
              <a:t>non è completamente deprotonato</a:t>
            </a:r>
            <a:r>
              <a:rPr lang="it-IT" sz="2000" b="0" i="0">
                <a:cs typeface="Times New Roman" charset="0"/>
              </a:rPr>
              <a:t>).</a:t>
            </a: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2959100" algn="l"/>
                <a:tab pos="4483100" algn="l"/>
                <a:tab pos="7531100" algn="l"/>
              </a:tabLst>
            </a:pPr>
            <a:endParaRPr lang="it-IT" sz="2000" b="0" i="0">
              <a:cs typeface="Times New Roman" charset="0"/>
            </a:endParaRP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2959100" algn="l"/>
                <a:tab pos="4483100" algn="l"/>
                <a:tab pos="7531100" algn="l"/>
              </a:tabLst>
            </a:pPr>
            <a:r>
              <a:rPr lang="it-IT" sz="2000" b="0" i="0">
                <a:cs typeface="Times New Roman" charset="0"/>
              </a:rPr>
              <a:t>Una base è forte se in soluzione </a:t>
            </a:r>
            <a:r>
              <a:rPr lang="it-IT" sz="2000" b="0">
                <a:cs typeface="Times New Roman" charset="0"/>
              </a:rPr>
              <a:t>tutte</a:t>
            </a:r>
            <a:r>
              <a:rPr lang="it-IT" sz="2000" b="0" i="0">
                <a:cs typeface="Times New Roman" charset="0"/>
              </a:rPr>
              <a:t> le molecole della base acquistano un protone dal solvente (ossia se la base è </a:t>
            </a:r>
            <a:r>
              <a:rPr lang="it-IT" sz="2000" b="0">
                <a:cs typeface="Times New Roman" charset="0"/>
              </a:rPr>
              <a:t>completamente protonata</a:t>
            </a:r>
            <a:r>
              <a:rPr lang="it-IT" sz="2000" b="0" i="0">
                <a:cs typeface="Times New Roman" charset="0"/>
              </a:rPr>
              <a:t>).</a:t>
            </a: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2959100" algn="l"/>
                <a:tab pos="4483100" algn="l"/>
                <a:tab pos="7531100" algn="l"/>
              </a:tabLst>
            </a:pPr>
            <a:r>
              <a:rPr lang="it-IT" sz="2000" b="0" i="0">
                <a:cs typeface="Times New Roman" charset="0"/>
              </a:rPr>
              <a:t>Una base è debole se in soluzione </a:t>
            </a:r>
            <a:r>
              <a:rPr lang="it-IT" sz="2000" b="0">
                <a:cs typeface="Times New Roman" charset="0"/>
              </a:rPr>
              <a:t>solo alcune</a:t>
            </a:r>
            <a:r>
              <a:rPr lang="it-IT" sz="2000" b="0" i="0">
                <a:cs typeface="Times New Roman" charset="0"/>
              </a:rPr>
              <a:t> delle molecole della base acquistano un protone dal solvente (ossia se la base </a:t>
            </a:r>
            <a:r>
              <a:rPr lang="it-IT" sz="2000" b="0">
                <a:cs typeface="Times New Roman" charset="0"/>
              </a:rPr>
              <a:t>non è completamente protonata</a:t>
            </a:r>
            <a:r>
              <a:rPr lang="it-IT" sz="2000" b="0" i="0">
                <a:cs typeface="Times New Roman" charset="0"/>
              </a:rPr>
              <a:t>).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3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3948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dirty="0" smtClean="0"/>
              <a:t>10 – Equilibri </a:t>
            </a:r>
            <a:r>
              <a:rPr lang="it-IT" dirty="0" err="1" smtClean="0"/>
              <a:t>acido-base.pdf</a:t>
            </a:r>
            <a:r>
              <a:rPr lang="it-IT" dirty="0" smtClean="0"/>
              <a:t> – V 2.0 – Chimica Generale – Prof. A. Mangoni– A.A. 2012/2013</a:t>
            </a:r>
            <a:endParaRPr lang="it-IT" dirty="0"/>
          </a:p>
        </p:txBody>
      </p:sp>
      <p:sp>
        <p:nvSpPr>
          <p:cNvPr id="425986" name="Rectangle 2"/>
          <p:cNvSpPr>
            <a:spLocks noChangeArrowheads="1"/>
          </p:cNvSpPr>
          <p:nvPr/>
        </p:nvSpPr>
        <p:spPr bwMode="auto">
          <a:xfrm>
            <a:off x="1385888" y="127000"/>
            <a:ext cx="66230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defTabSz="762000"/>
            <a:r>
              <a:rPr lang="it-IT" sz="2800" i="0"/>
              <a:t>Acidi e basi deboli: gli equilibri acido-base</a:t>
            </a:r>
          </a:p>
        </p:txBody>
      </p:sp>
      <p:sp>
        <p:nvSpPr>
          <p:cNvPr id="425987" name="Text Box 3"/>
          <p:cNvSpPr txBox="1">
            <a:spLocks noChangeArrowheads="1"/>
          </p:cNvSpPr>
          <p:nvPr/>
        </p:nvSpPr>
        <p:spPr bwMode="auto">
          <a:xfrm>
            <a:off x="228600" y="850900"/>
            <a:ext cx="8763000" cy="22955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2959100" algn="l"/>
                <a:tab pos="4483100" algn="l"/>
                <a:tab pos="7531100" algn="l"/>
              </a:tabLst>
            </a:pPr>
            <a:r>
              <a:rPr lang="it-IT" sz="2000" b="0" i="0">
                <a:cs typeface="Times New Roman" charset="0"/>
              </a:rPr>
              <a:t>Il fatto che l'ammoniaca non si protoni completamente è dovuto al fatto che lo ione che si forma, ione ammonio NH</a:t>
            </a:r>
            <a:r>
              <a:rPr lang="it-IT" sz="2000" b="0" i="0" baseline="-25000">
                <a:cs typeface="Times New Roman" charset="0"/>
              </a:rPr>
              <a:t>4</a:t>
            </a:r>
            <a:r>
              <a:rPr lang="it-IT" sz="2000" b="0" i="0" baseline="30000">
                <a:cs typeface="Times New Roman" charset="0"/>
              </a:rPr>
              <a:t>+</a:t>
            </a:r>
            <a:r>
              <a:rPr lang="it-IT" sz="2000" b="0" i="0">
                <a:cs typeface="Times New Roman" charset="0"/>
              </a:rPr>
              <a:t>, è a sua volta capace di cedere il protone appena acquistato: è cioè un acido secondo la definizione di Brønsted.</a:t>
            </a: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2959100" algn="l"/>
                <a:tab pos="4483100" algn="l"/>
                <a:tab pos="7531100" algn="l"/>
              </a:tabLst>
            </a:pPr>
            <a:r>
              <a:rPr lang="it-IT" sz="2000">
                <a:cs typeface="Times New Roman" charset="0"/>
              </a:rPr>
              <a:t>L'ammoniaca e lo ione ammonio sono quindi in equilibrio dinamico: un equilibrio di questo tipo è detto acido-base.</a:t>
            </a: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2959100" algn="l"/>
                <a:tab pos="4483100" algn="l"/>
                <a:tab pos="7531100" algn="l"/>
              </a:tabLst>
            </a:pPr>
            <a:endParaRPr lang="it-IT" sz="2000">
              <a:cs typeface="Times New Roman" charset="0"/>
            </a:endParaRPr>
          </a:p>
          <a:p>
            <a:pPr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2959100" algn="l"/>
                <a:tab pos="4483100" algn="l"/>
                <a:tab pos="7531100" algn="l"/>
              </a:tabLst>
            </a:pPr>
            <a:r>
              <a:rPr lang="it-IT" sz="2000" b="0" i="0">
                <a:cs typeface="Times New Roman" charset="0"/>
              </a:rPr>
              <a:t>NH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 (aq) + H</a:t>
            </a:r>
            <a:r>
              <a:rPr lang="it-IT" sz="2000" b="0" i="0" baseline="-25000">
                <a:cs typeface="Times New Roman" charset="0"/>
              </a:rPr>
              <a:t>2</a:t>
            </a:r>
            <a:r>
              <a:rPr lang="it-IT" sz="2000" b="0" i="0">
                <a:cs typeface="Times New Roman" charset="0"/>
              </a:rPr>
              <a:t>O (l) </a:t>
            </a:r>
            <a:r>
              <a:rPr lang="it-IT" sz="2000" b="0" i="0">
                <a:cs typeface="Times New Roman" charset="0"/>
                <a:sym typeface="Wingdings 3" pitchFamily="18" charset="2"/>
              </a:rPr>
              <a:t></a:t>
            </a:r>
            <a:r>
              <a:rPr lang="it-IT" sz="2000" b="0" i="0">
                <a:cs typeface="Times New Roman" charset="0"/>
              </a:rPr>
              <a:t> NH</a:t>
            </a:r>
            <a:r>
              <a:rPr lang="it-IT" sz="2000" b="0" i="0" baseline="-25000">
                <a:cs typeface="Times New Roman" charset="0"/>
              </a:rPr>
              <a:t>4</a:t>
            </a:r>
            <a:r>
              <a:rPr lang="it-IT" sz="2000" b="0" i="0" baseline="30000">
                <a:cs typeface="Times New Roman" charset="0"/>
              </a:rPr>
              <a:t>+</a:t>
            </a:r>
            <a:r>
              <a:rPr lang="it-IT" sz="2000" b="0" i="0">
                <a:cs typeface="Times New Roman" charset="0"/>
              </a:rPr>
              <a:t> (aq) + OH</a:t>
            </a:r>
            <a:r>
              <a:rPr lang="it-IT" sz="2000" b="0" i="0" baseline="30000">
                <a:cs typeface="Times New Roman" charset="0"/>
              </a:rPr>
              <a:t>–</a:t>
            </a:r>
            <a:r>
              <a:rPr lang="it-IT" sz="2000" b="0" i="0">
                <a:cs typeface="Times New Roman" charset="0"/>
              </a:rPr>
              <a:t> (aq)</a:t>
            </a:r>
          </a:p>
        </p:txBody>
      </p:sp>
      <p:sp>
        <p:nvSpPr>
          <p:cNvPr id="425990" name="Text Box 6"/>
          <p:cNvSpPr txBox="1">
            <a:spLocks noChangeArrowheads="1"/>
          </p:cNvSpPr>
          <p:nvPr/>
        </p:nvSpPr>
        <p:spPr bwMode="auto">
          <a:xfrm>
            <a:off x="228600" y="3568700"/>
            <a:ext cx="8763000" cy="16573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2959100" algn="l"/>
                <a:tab pos="4483100" algn="l"/>
                <a:tab pos="7531100" algn="l"/>
              </a:tabLst>
            </a:pPr>
            <a:r>
              <a:rPr lang="it-IT" sz="2000" b="0" i="0">
                <a:cs typeface="Times New Roman" charset="0"/>
              </a:rPr>
              <a:t>Ricordiamo che lo ione ammonio è detto </a:t>
            </a:r>
            <a:r>
              <a:rPr lang="it-IT" sz="2000" b="0">
                <a:cs typeface="Times New Roman" charset="0"/>
              </a:rPr>
              <a:t>acido coniugato</a:t>
            </a:r>
            <a:r>
              <a:rPr lang="it-IT" sz="2000" b="0" i="0">
                <a:cs typeface="Times New Roman" charset="0"/>
              </a:rPr>
              <a:t> della base ammoniaca.</a:t>
            </a: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2959100" algn="l"/>
                <a:tab pos="4483100" algn="l"/>
                <a:tab pos="7531100" algn="l"/>
              </a:tabLst>
            </a:pPr>
            <a:r>
              <a:rPr lang="it-IT" sz="2000" b="0" i="0">
                <a:cs typeface="Times New Roman" charset="0"/>
              </a:rPr>
              <a:t>Analogamente l'acido debole acido acetico, cedendo il protone si trasforma nella base ione acetato, che è la </a:t>
            </a:r>
            <a:r>
              <a:rPr lang="it-IT" sz="2000" b="0">
                <a:cs typeface="Times New Roman" charset="0"/>
              </a:rPr>
              <a:t>base coniugata </a:t>
            </a:r>
            <a:r>
              <a:rPr lang="it-IT" sz="2000" b="0" i="0">
                <a:cs typeface="Times New Roman" charset="0"/>
              </a:rPr>
              <a:t>dell'acido acetico.</a:t>
            </a: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2959100" algn="l"/>
                <a:tab pos="4483100" algn="l"/>
                <a:tab pos="7531100" algn="l"/>
              </a:tabLst>
            </a:pPr>
            <a:r>
              <a:rPr lang="it-IT" sz="2000" b="0" i="0">
                <a:cs typeface="Times New Roman" charset="0"/>
              </a:rPr>
              <a:t>Quindi le coppie ione ammonio/ammoniaca e acido acetico/ione acetato sono dette coppie coniugate acido-base.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5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5990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dirty="0" smtClean="0"/>
              <a:t>10 – Equilibri </a:t>
            </a:r>
            <a:r>
              <a:rPr lang="it-IT" dirty="0" err="1" smtClean="0"/>
              <a:t>acido-base.pdf</a:t>
            </a:r>
            <a:r>
              <a:rPr lang="it-IT" dirty="0" smtClean="0"/>
              <a:t> – V 2.0 – Chimica Generale – Prof. A. Mangoni– A.A. 2012/2013</a:t>
            </a:r>
            <a:endParaRPr lang="it-IT" dirty="0"/>
          </a:p>
        </p:txBody>
      </p:sp>
      <p:sp>
        <p:nvSpPr>
          <p:cNvPr id="427010" name="Rectangle 2"/>
          <p:cNvSpPr>
            <a:spLocks noChangeArrowheads="1"/>
          </p:cNvSpPr>
          <p:nvPr/>
        </p:nvSpPr>
        <p:spPr bwMode="auto">
          <a:xfrm>
            <a:off x="2979738" y="0"/>
            <a:ext cx="3454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defTabSz="762000"/>
            <a:r>
              <a:rPr lang="it-IT" sz="2800" i="0"/>
              <a:t>Sostanze anfiprotiche</a:t>
            </a:r>
          </a:p>
        </p:txBody>
      </p:sp>
      <p:sp>
        <p:nvSpPr>
          <p:cNvPr id="427012" name="Text Box 4"/>
          <p:cNvSpPr txBox="1">
            <a:spLocks noChangeArrowheads="1"/>
          </p:cNvSpPr>
          <p:nvPr/>
        </p:nvSpPr>
        <p:spPr bwMode="auto">
          <a:xfrm>
            <a:off x="228600" y="622300"/>
            <a:ext cx="8763000" cy="15367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2959100" algn="l"/>
                <a:tab pos="4483100" algn="l"/>
                <a:tab pos="7531100" algn="l"/>
              </a:tabLst>
            </a:pPr>
            <a:r>
              <a:rPr lang="it-IT" sz="2000" b="0" i="0">
                <a:cs typeface="Times New Roman" charset="0"/>
              </a:rPr>
              <a:t>Secondo la definizione di Brønsted, acidi e basi non devono essere necessariamente molecole neutre, ma possono essere anche ioni (come lo ione ammonio, acido, e lo ione acetato, basico). Quindi non deve stupire che alcuni sali possono comportarsi da acidi (per esempio il cloruro di ammonio), o da basi (per esempio l'acetato di sodio).</a:t>
            </a:r>
          </a:p>
        </p:txBody>
      </p:sp>
      <p:sp>
        <p:nvSpPr>
          <p:cNvPr id="427013" name="Text Box 5"/>
          <p:cNvSpPr txBox="1">
            <a:spLocks noChangeArrowheads="1"/>
          </p:cNvSpPr>
          <p:nvPr/>
        </p:nvSpPr>
        <p:spPr bwMode="auto">
          <a:xfrm>
            <a:off x="228600" y="2362200"/>
            <a:ext cx="8763000" cy="35718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2959100" algn="l"/>
                <a:tab pos="4483100" algn="l"/>
                <a:tab pos="7531100" algn="l"/>
              </a:tabLst>
            </a:pPr>
            <a:r>
              <a:rPr lang="it-IT" sz="2000" b="0" i="0">
                <a:cs typeface="Times New Roman" charset="0"/>
              </a:rPr>
              <a:t>Addirittura, la stessa molecola può comportarsi sia da acido che base. Per esempio lo ione bicarbonato è la base coniugata dell'acido debole acido carbonico, e può acquistare un protone ritrasformandosi in acido carbonico:</a:t>
            </a:r>
          </a:p>
          <a:p>
            <a:pPr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2959100" algn="l"/>
                <a:tab pos="4483100" algn="l"/>
                <a:tab pos="7531100" algn="l"/>
              </a:tabLst>
            </a:pPr>
            <a:r>
              <a:rPr lang="it-IT" sz="2000" b="0" i="0">
                <a:cs typeface="Times New Roman" charset="0"/>
              </a:rPr>
              <a:t>HCO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 baseline="30000">
                <a:cs typeface="Times New Roman" charset="0"/>
              </a:rPr>
              <a:t>–</a:t>
            </a:r>
            <a:r>
              <a:rPr lang="it-IT" sz="2000" b="0" i="0">
                <a:cs typeface="Times New Roman" charset="0"/>
              </a:rPr>
              <a:t> (aq) + H</a:t>
            </a:r>
            <a:r>
              <a:rPr lang="it-IT" sz="2000" b="0" i="0" baseline="-25000">
                <a:cs typeface="Times New Roman" charset="0"/>
              </a:rPr>
              <a:t>2</a:t>
            </a:r>
            <a:r>
              <a:rPr lang="it-IT" sz="2000" b="0" i="0">
                <a:cs typeface="Times New Roman" charset="0"/>
              </a:rPr>
              <a:t>O (l) </a:t>
            </a:r>
            <a:r>
              <a:rPr lang="it-IT" sz="2000" b="0" i="0">
                <a:cs typeface="Times New Roman" charset="0"/>
                <a:sym typeface="Wingdings 3" pitchFamily="18" charset="2"/>
              </a:rPr>
              <a:t></a:t>
            </a:r>
            <a:r>
              <a:rPr lang="it-IT" sz="2000" b="0" i="0">
                <a:cs typeface="Times New Roman" charset="0"/>
              </a:rPr>
              <a:t> H</a:t>
            </a:r>
            <a:r>
              <a:rPr lang="it-IT" sz="2000" b="0" i="0" baseline="-25000">
                <a:cs typeface="Times New Roman" charset="0"/>
              </a:rPr>
              <a:t>2</a:t>
            </a:r>
            <a:r>
              <a:rPr lang="it-IT" sz="2000" b="0" i="0">
                <a:cs typeface="Times New Roman" charset="0"/>
              </a:rPr>
              <a:t>CO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 (aq) + OH</a:t>
            </a:r>
            <a:r>
              <a:rPr lang="it-IT" sz="2000" b="0" i="0" baseline="30000">
                <a:cs typeface="Times New Roman" charset="0"/>
              </a:rPr>
              <a:t>–</a:t>
            </a:r>
            <a:r>
              <a:rPr lang="it-IT" sz="2000" b="0" i="0">
                <a:cs typeface="Times New Roman" charset="0"/>
              </a:rPr>
              <a:t> (aq)</a:t>
            </a: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2959100" algn="l"/>
                <a:tab pos="4483100" algn="l"/>
                <a:tab pos="7531100" algn="l"/>
              </a:tabLst>
            </a:pPr>
            <a:r>
              <a:rPr lang="it-IT" sz="2000" b="0" i="0">
                <a:cs typeface="Times New Roman" charset="0"/>
              </a:rPr>
              <a:t>D'altra parte, lo ione bicarbonato può anche comportarsi da acido, perdendo l'altro protone e trasformandosi nello ione carbonato:</a:t>
            </a:r>
          </a:p>
          <a:p>
            <a:pPr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2959100" algn="l"/>
                <a:tab pos="4483100" algn="l"/>
                <a:tab pos="7531100" algn="l"/>
              </a:tabLst>
            </a:pPr>
            <a:r>
              <a:rPr lang="it-IT" sz="2000" b="0" i="0">
                <a:cs typeface="Times New Roman" charset="0"/>
              </a:rPr>
              <a:t>HCO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 baseline="30000">
                <a:cs typeface="Times New Roman" charset="0"/>
              </a:rPr>
              <a:t>–</a:t>
            </a:r>
            <a:r>
              <a:rPr lang="it-IT" sz="2000" b="0" i="0">
                <a:cs typeface="Times New Roman" charset="0"/>
              </a:rPr>
              <a:t> (aq) + H</a:t>
            </a:r>
            <a:r>
              <a:rPr lang="it-IT" sz="2000" b="0" i="0" baseline="-25000">
                <a:cs typeface="Times New Roman" charset="0"/>
              </a:rPr>
              <a:t>2</a:t>
            </a:r>
            <a:r>
              <a:rPr lang="it-IT" sz="2000" b="0" i="0">
                <a:cs typeface="Times New Roman" charset="0"/>
              </a:rPr>
              <a:t>O (l) </a:t>
            </a:r>
            <a:r>
              <a:rPr lang="it-IT" sz="2000" b="0" i="0">
                <a:cs typeface="Times New Roman" charset="0"/>
                <a:sym typeface="Wingdings 3" pitchFamily="18" charset="2"/>
              </a:rPr>
              <a:t></a:t>
            </a:r>
            <a:r>
              <a:rPr lang="it-IT" sz="2000" b="0" i="0">
                <a:cs typeface="Times New Roman" charset="0"/>
              </a:rPr>
              <a:t> CO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 baseline="30000">
                <a:cs typeface="Times New Roman" charset="0"/>
              </a:rPr>
              <a:t>2–</a:t>
            </a:r>
            <a:r>
              <a:rPr lang="it-IT" sz="2000" b="0" i="0">
                <a:cs typeface="Times New Roman" charset="0"/>
              </a:rPr>
              <a:t> (aq) + 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O</a:t>
            </a:r>
            <a:r>
              <a:rPr lang="it-IT" sz="2000" b="0" i="0" baseline="30000">
                <a:cs typeface="Times New Roman" charset="0"/>
              </a:rPr>
              <a:t>+</a:t>
            </a:r>
            <a:r>
              <a:rPr lang="it-IT" sz="2000" b="0" i="0">
                <a:cs typeface="Times New Roman" charset="0"/>
              </a:rPr>
              <a:t> (aq)</a:t>
            </a: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2959100" algn="l"/>
                <a:tab pos="4483100" algn="l"/>
                <a:tab pos="7531100" algn="l"/>
              </a:tabLst>
            </a:pPr>
            <a:r>
              <a:rPr lang="it-IT" sz="2000" b="0" i="0">
                <a:cs typeface="Times New Roman" charset="0"/>
              </a:rPr>
              <a:t>Sostanze che possono comportarsi sia da acido che da base si dicono </a:t>
            </a:r>
            <a:r>
              <a:rPr lang="it-IT" sz="2000" b="0">
                <a:cs typeface="Times New Roman" charset="0"/>
              </a:rPr>
              <a:t>anfiprotiche.</a:t>
            </a: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2959100" algn="l"/>
                <a:tab pos="4483100" algn="l"/>
                <a:tab pos="7531100" algn="l"/>
              </a:tabLst>
            </a:pPr>
            <a:r>
              <a:rPr lang="it-IT" sz="2000" b="0" i="0">
                <a:cs typeface="Times New Roman" charset="0"/>
              </a:rPr>
              <a:t>Tra le sostanze anfiprotiche c'è sicuramente l'acqua, che può comportarsi da base acquistando un protone e diventando ione idronio 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O</a:t>
            </a:r>
            <a:r>
              <a:rPr lang="it-IT" sz="2000" b="0" i="0" baseline="30000">
                <a:cs typeface="Times New Roman" charset="0"/>
              </a:rPr>
              <a:t>+</a:t>
            </a:r>
            <a:r>
              <a:rPr lang="it-IT" sz="2000" b="0" i="0">
                <a:cs typeface="Times New Roman" charset="0"/>
              </a:rPr>
              <a:t> o comportarsi da acido perdendolo e diventando ione idrossido OH</a:t>
            </a:r>
            <a:r>
              <a:rPr lang="it-IT" sz="2000" b="0" i="0" baseline="30000">
                <a:cs typeface="Times New Roman" charset="0"/>
              </a:rPr>
              <a:t>–</a:t>
            </a:r>
            <a:r>
              <a:rPr lang="it-IT" sz="2000" b="0" i="0">
                <a:cs typeface="Times New Roman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7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7013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dirty="0" smtClean="0"/>
              <a:t>10 – Equilibri </a:t>
            </a:r>
            <a:r>
              <a:rPr lang="it-IT" dirty="0" err="1" smtClean="0"/>
              <a:t>acido-base.pdf</a:t>
            </a:r>
            <a:r>
              <a:rPr lang="it-IT" dirty="0" smtClean="0"/>
              <a:t> – V 2.0 – Chimica Generale – Prof. A. Mangoni– A.A. 2012/2013</a:t>
            </a:r>
            <a:endParaRPr lang="it-IT" dirty="0"/>
          </a:p>
        </p:txBody>
      </p:sp>
      <p:sp>
        <p:nvSpPr>
          <p:cNvPr id="409602" name="Rectangle 2"/>
          <p:cNvSpPr>
            <a:spLocks noChangeArrowheads="1"/>
          </p:cNvSpPr>
          <p:nvPr/>
        </p:nvSpPr>
        <p:spPr bwMode="auto">
          <a:xfrm>
            <a:off x="2686050" y="0"/>
            <a:ext cx="41052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defTabSz="762000"/>
            <a:r>
              <a:rPr lang="it-IT" sz="2800" i="0"/>
              <a:t>L'autoprotolisi dell'acqua</a:t>
            </a:r>
          </a:p>
        </p:txBody>
      </p:sp>
      <p:sp>
        <p:nvSpPr>
          <p:cNvPr id="409603" name="Text Box 3"/>
          <p:cNvSpPr txBox="1">
            <a:spLocks noChangeArrowheads="1"/>
          </p:cNvSpPr>
          <p:nvPr/>
        </p:nvSpPr>
        <p:spPr bwMode="auto">
          <a:xfrm>
            <a:off x="152400" y="457200"/>
            <a:ext cx="8839200" cy="25844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4287838" algn="ctr"/>
                <a:tab pos="6096000" algn="l"/>
              </a:tabLst>
            </a:pPr>
            <a:r>
              <a:rPr lang="it-IT" sz="2000" b="0" i="0">
                <a:cs typeface="Times New Roman" charset="0"/>
              </a:rPr>
              <a:t>Poiché l'acqua è una sostanza anfiprotica, è possibile immaginare una reazione acido-base tra due molecole d'acqua, in cui una funge da base, e l'altra da acido:</a:t>
            </a:r>
          </a:p>
          <a:p>
            <a:pPr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4287838" algn="ctr"/>
                <a:tab pos="6096000" algn="l"/>
              </a:tabLst>
            </a:pPr>
            <a:r>
              <a:rPr lang="it-IT" sz="2000" b="0" i="0">
                <a:cs typeface="Times New Roman" charset="0"/>
              </a:rPr>
              <a:t>H</a:t>
            </a:r>
            <a:r>
              <a:rPr lang="it-IT" sz="2000" b="0" i="0" baseline="-25000">
                <a:cs typeface="Times New Roman" charset="0"/>
              </a:rPr>
              <a:t>2</a:t>
            </a:r>
            <a:r>
              <a:rPr lang="it-IT" sz="2000" b="0" i="0">
                <a:cs typeface="Times New Roman" charset="0"/>
              </a:rPr>
              <a:t>O (l) + H</a:t>
            </a:r>
            <a:r>
              <a:rPr lang="it-IT" sz="2000" b="0" i="0" baseline="-25000">
                <a:cs typeface="Times New Roman" charset="0"/>
              </a:rPr>
              <a:t>2</a:t>
            </a:r>
            <a:r>
              <a:rPr lang="it-IT" sz="2000" b="0" i="0">
                <a:cs typeface="Times New Roman" charset="0"/>
              </a:rPr>
              <a:t>O (l) </a:t>
            </a:r>
            <a:r>
              <a:rPr lang="it-IT" sz="2000" b="0" i="0">
                <a:cs typeface="Times New Roman" charset="0"/>
                <a:sym typeface="Wingdings 3" pitchFamily="18" charset="2"/>
              </a:rPr>
              <a:t></a:t>
            </a:r>
            <a:r>
              <a:rPr lang="it-IT" sz="2000" b="0" i="0">
                <a:cs typeface="Times New Roman" charset="0"/>
              </a:rPr>
              <a:t> 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O</a:t>
            </a:r>
            <a:r>
              <a:rPr lang="it-IT" sz="2000" b="0" i="0" baseline="30000">
                <a:cs typeface="Times New Roman" charset="0"/>
              </a:rPr>
              <a:t>+</a:t>
            </a:r>
            <a:r>
              <a:rPr lang="it-IT" sz="2000" b="0" i="0">
                <a:cs typeface="Times New Roman" charset="0"/>
              </a:rPr>
              <a:t> (aq) + OH</a:t>
            </a:r>
            <a:r>
              <a:rPr lang="it-IT" sz="2000" b="0" i="0" baseline="30000">
                <a:cs typeface="Times New Roman" charset="0"/>
              </a:rPr>
              <a:t>–</a:t>
            </a:r>
            <a:r>
              <a:rPr lang="it-IT" sz="2000" b="0" i="0">
                <a:cs typeface="Times New Roman" charset="0"/>
              </a:rPr>
              <a:t> (aq)</a:t>
            </a: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4287838" algn="ctr"/>
                <a:tab pos="6096000" algn="l"/>
              </a:tabLst>
            </a:pPr>
            <a:r>
              <a:rPr lang="it-IT" sz="2000" b="0" i="0">
                <a:cs typeface="Times New Roman" charset="0"/>
              </a:rPr>
              <a:t>Questa reazione avviene effettivamente in acqua ed in ogni soluzione acquosa, ed è una reazione di equilibrio molto spostata verso sinistra. La costante di equilibrio di questa reazione è detta </a:t>
            </a:r>
            <a:r>
              <a:rPr lang="it-IT" sz="2000" b="0">
                <a:cs typeface="Times New Roman" charset="0"/>
              </a:rPr>
              <a:t>costante di autoprotolisi dell'acqua</a:t>
            </a:r>
            <a:r>
              <a:rPr lang="it-IT" sz="2000" b="0" i="0">
                <a:cs typeface="Times New Roman" charset="0"/>
              </a:rPr>
              <a:t> o </a:t>
            </a:r>
            <a:r>
              <a:rPr lang="it-IT" sz="2000" b="0">
                <a:cs typeface="Times New Roman" charset="0"/>
              </a:rPr>
              <a:t>prodotto ionico dell'acqua</a:t>
            </a:r>
            <a:r>
              <a:rPr lang="it-IT" sz="2000" b="0" i="0">
                <a:cs typeface="Times New Roman" charset="0"/>
              </a:rPr>
              <a:t>, ed è indicata con il simbolo </a:t>
            </a:r>
            <a:r>
              <a:rPr lang="it-IT" sz="2000" b="0">
                <a:cs typeface="Times New Roman" charset="0"/>
              </a:rPr>
              <a:t>K</a:t>
            </a:r>
            <a:r>
              <a:rPr lang="it-IT" sz="2000" b="0" baseline="-25000">
                <a:cs typeface="Times New Roman" charset="0"/>
              </a:rPr>
              <a:t>w</a:t>
            </a:r>
            <a:r>
              <a:rPr lang="it-IT" sz="2000" b="0" i="0">
                <a:cs typeface="Times New Roman" charset="0"/>
              </a:rPr>
              <a:t>:</a:t>
            </a:r>
          </a:p>
          <a:p>
            <a:pPr algn="l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4287838" algn="ctr"/>
                <a:tab pos="6096000" algn="l"/>
              </a:tabLst>
            </a:pPr>
            <a:r>
              <a:rPr lang="it-IT" sz="2000" b="0">
                <a:cs typeface="Times New Roman" charset="0"/>
              </a:rPr>
              <a:t>	K</a:t>
            </a:r>
            <a:r>
              <a:rPr lang="it-IT" sz="2000" b="0" baseline="-25000">
                <a:cs typeface="Times New Roman" charset="0"/>
              </a:rPr>
              <a:t>w</a:t>
            </a:r>
            <a:r>
              <a:rPr lang="it-IT" sz="2000" b="0" i="0">
                <a:cs typeface="Times New Roman" charset="0"/>
              </a:rPr>
              <a:t> = [H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O</a:t>
            </a:r>
            <a:r>
              <a:rPr lang="it-IT" sz="2000" b="0" i="0" baseline="30000">
                <a:cs typeface="Times New Roman" charset="0"/>
              </a:rPr>
              <a:t>+</a:t>
            </a:r>
            <a:r>
              <a:rPr lang="it-IT" sz="2000" b="0" i="0">
                <a:cs typeface="Times New Roman" charset="0"/>
              </a:rPr>
              <a:t>][OH</a:t>
            </a:r>
            <a:r>
              <a:rPr lang="it-IT" sz="2000" b="0" i="0" baseline="30000">
                <a:cs typeface="Times New Roman" charset="0"/>
              </a:rPr>
              <a:t>–</a:t>
            </a:r>
            <a:r>
              <a:rPr lang="it-IT" sz="2000" b="0" i="0">
                <a:cs typeface="Times New Roman" charset="0"/>
              </a:rPr>
              <a:t>]	a 25 °C    </a:t>
            </a:r>
            <a:r>
              <a:rPr lang="it-IT" sz="2000" b="0">
                <a:cs typeface="Times New Roman" charset="0"/>
              </a:rPr>
              <a:t>K</a:t>
            </a:r>
            <a:r>
              <a:rPr lang="it-IT" sz="2000" b="0" baseline="-25000">
                <a:cs typeface="Times New Roman" charset="0"/>
              </a:rPr>
              <a:t>w</a:t>
            </a:r>
            <a:r>
              <a:rPr lang="it-IT" sz="2000" b="0" i="0">
                <a:cs typeface="Times New Roman" charset="0"/>
              </a:rPr>
              <a:t> = 1.0·10</a:t>
            </a:r>
            <a:r>
              <a:rPr lang="it-IT" sz="2000" b="0" i="0" baseline="30000">
                <a:cs typeface="Times New Roman" charset="0"/>
              </a:rPr>
              <a:t>–14</a:t>
            </a:r>
          </a:p>
        </p:txBody>
      </p:sp>
      <p:sp>
        <p:nvSpPr>
          <p:cNvPr id="409604" name="Text Box 4"/>
          <p:cNvSpPr txBox="1">
            <a:spLocks noChangeArrowheads="1"/>
          </p:cNvSpPr>
          <p:nvPr/>
        </p:nvSpPr>
        <p:spPr bwMode="auto">
          <a:xfrm>
            <a:off x="152400" y="3087688"/>
            <a:ext cx="8686800" cy="20066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4287838" algn="ctr"/>
              </a:tabLst>
            </a:pPr>
            <a:r>
              <a:rPr lang="it-IT" sz="2000" b="0" i="0">
                <a:cs typeface="Times New Roman" charset="0"/>
              </a:rPr>
              <a:t>La costante </a:t>
            </a:r>
            <a:r>
              <a:rPr lang="it-IT" sz="2000" b="0">
                <a:cs typeface="Times New Roman" charset="0"/>
              </a:rPr>
              <a:t>K</a:t>
            </a:r>
            <a:r>
              <a:rPr lang="it-IT" sz="2000" b="0" baseline="-25000">
                <a:cs typeface="Times New Roman" charset="0"/>
              </a:rPr>
              <a:t>w</a:t>
            </a:r>
            <a:r>
              <a:rPr lang="it-IT" sz="2000" b="0" i="0">
                <a:cs typeface="Times New Roman" charset="0"/>
              </a:rPr>
              <a:t> mette in relazione la concentrazione dello ione 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O</a:t>
            </a:r>
            <a:r>
              <a:rPr lang="it-IT" sz="2000" b="0" i="0" baseline="30000">
                <a:cs typeface="Times New Roman" charset="0"/>
              </a:rPr>
              <a:t>+</a:t>
            </a:r>
            <a:r>
              <a:rPr lang="it-IT" sz="2000" b="0" i="0">
                <a:cs typeface="Times New Roman" charset="0"/>
              </a:rPr>
              <a:t> con quella dello ione OH</a:t>
            </a:r>
            <a:r>
              <a:rPr lang="it-IT" sz="2000" b="0" i="0" baseline="30000">
                <a:cs typeface="Times New Roman" charset="0"/>
              </a:rPr>
              <a:t>– </a:t>
            </a:r>
            <a:r>
              <a:rPr lang="it-IT" sz="2000" b="0" i="0">
                <a:cs typeface="Times New Roman" charset="0"/>
              </a:rPr>
              <a:t>in qualunque soluzione acquosa.</a:t>
            </a: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4287838" algn="ctr"/>
              </a:tabLst>
            </a:pPr>
            <a:r>
              <a:rPr lang="it-IT" sz="2000" b="0" i="0">
                <a:cs typeface="Times New Roman" charset="0"/>
              </a:rPr>
              <a:t>In acqua pura, le concentrazioni degli ioni 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O</a:t>
            </a:r>
            <a:r>
              <a:rPr lang="it-IT" sz="2000" b="0" i="0" baseline="30000">
                <a:cs typeface="Times New Roman" charset="0"/>
              </a:rPr>
              <a:t>+</a:t>
            </a:r>
            <a:r>
              <a:rPr lang="it-IT" sz="2000" b="0" i="0">
                <a:cs typeface="Times New Roman" charset="0"/>
              </a:rPr>
              <a:t> e OH</a:t>
            </a:r>
            <a:r>
              <a:rPr lang="it-IT" sz="2000" b="0" i="0" baseline="30000">
                <a:cs typeface="Times New Roman" charset="0"/>
              </a:rPr>
              <a:t>–</a:t>
            </a:r>
            <a:r>
              <a:rPr lang="it-IT" sz="2000" b="0" i="0">
                <a:cs typeface="Times New Roman" charset="0"/>
              </a:rPr>
              <a:t> sono uguali, per cui si ha:</a:t>
            </a: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4287838" algn="ctr"/>
              </a:tabLst>
            </a:pPr>
            <a:r>
              <a:rPr lang="it-IT" sz="2000" b="0" i="0">
                <a:cs typeface="Times New Roman" charset="0"/>
              </a:rPr>
              <a:t>	[H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O</a:t>
            </a:r>
            <a:r>
              <a:rPr lang="it-IT" sz="2000" b="0" i="0" baseline="30000">
                <a:cs typeface="Times New Roman" charset="0"/>
              </a:rPr>
              <a:t>+</a:t>
            </a:r>
            <a:r>
              <a:rPr lang="it-IT" sz="2000" b="0" i="0">
                <a:cs typeface="Times New Roman" charset="0"/>
              </a:rPr>
              <a:t>] = [OH</a:t>
            </a:r>
            <a:r>
              <a:rPr lang="it-IT" sz="2000" b="0" i="0" baseline="30000">
                <a:cs typeface="Times New Roman" charset="0"/>
              </a:rPr>
              <a:t>–</a:t>
            </a:r>
            <a:r>
              <a:rPr lang="it-IT" sz="2000" b="0" i="0">
                <a:cs typeface="Times New Roman" charset="0"/>
              </a:rPr>
              <a:t>] = 10</a:t>
            </a:r>
            <a:r>
              <a:rPr lang="it-IT" sz="2000" b="0" i="0" baseline="30000">
                <a:cs typeface="Times New Roman" charset="0"/>
              </a:rPr>
              <a:t>–7</a:t>
            </a:r>
            <a:r>
              <a:rPr lang="it-IT" sz="2000" b="0" i="0">
                <a:cs typeface="Times New Roman" charset="0"/>
              </a:rPr>
              <a:t> M</a:t>
            </a: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4287838" algn="ctr"/>
              </a:tabLst>
            </a:pPr>
            <a:r>
              <a:rPr lang="it-IT" sz="2000" b="0" i="0">
                <a:cs typeface="Times New Roman" charset="0"/>
              </a:rPr>
              <a:t>Come si vede, le concentrazioni dei due ioni sono molto basse, come atteso sulla base del valore della costante di equilibrio.</a:t>
            </a:r>
          </a:p>
        </p:txBody>
      </p:sp>
      <p:sp>
        <p:nvSpPr>
          <p:cNvPr id="409608" name="Text Box 8"/>
          <p:cNvSpPr txBox="1">
            <a:spLocks noChangeArrowheads="1"/>
          </p:cNvSpPr>
          <p:nvPr/>
        </p:nvSpPr>
        <p:spPr bwMode="auto">
          <a:xfrm>
            <a:off x="152400" y="5183188"/>
            <a:ext cx="8686800" cy="13081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4287838" algn="ctr"/>
              </a:tabLst>
            </a:pPr>
            <a:r>
              <a:rPr lang="it-IT" sz="2000" b="0" i="0">
                <a:cs typeface="Times New Roman" charset="0"/>
              </a:rPr>
              <a:t>Se nell'acqua è disciolto un acido, la concentrazione dello ione 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O</a:t>
            </a:r>
            <a:r>
              <a:rPr lang="it-IT" sz="2000" b="0" i="0" baseline="30000">
                <a:cs typeface="Times New Roman" charset="0"/>
              </a:rPr>
              <a:t>+</a:t>
            </a:r>
            <a:r>
              <a:rPr lang="it-IT" sz="2000" b="0" i="0">
                <a:cs typeface="Times New Roman" charset="0"/>
              </a:rPr>
              <a:t> sarà maggiore di 10</a:t>
            </a:r>
            <a:r>
              <a:rPr lang="it-IT" sz="2000" b="0" i="0" baseline="30000">
                <a:cs typeface="Times New Roman" charset="0"/>
              </a:rPr>
              <a:t>–7</a:t>
            </a:r>
            <a:r>
              <a:rPr lang="it-IT" sz="2000" b="0" i="0">
                <a:cs typeface="Times New Roman" charset="0"/>
              </a:rPr>
              <a:t> M, e di conseguenza quella di OH</a:t>
            </a:r>
            <a:r>
              <a:rPr lang="it-IT" sz="2000" b="0" i="0" baseline="30000">
                <a:cs typeface="Times New Roman" charset="0"/>
              </a:rPr>
              <a:t>–</a:t>
            </a:r>
            <a:r>
              <a:rPr lang="it-IT" sz="2000" b="0" i="0">
                <a:cs typeface="Times New Roman" charset="0"/>
              </a:rPr>
              <a:t> scenderà al di sotto di 10</a:t>
            </a:r>
            <a:r>
              <a:rPr lang="it-IT" sz="2000" b="0" i="0" baseline="30000">
                <a:cs typeface="Times New Roman" charset="0"/>
              </a:rPr>
              <a:t>–7</a:t>
            </a:r>
            <a:r>
              <a:rPr lang="it-IT" sz="2000" b="0" i="0">
                <a:cs typeface="Times New Roman" charset="0"/>
              </a:rPr>
              <a:t> M.</a:t>
            </a: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4287838" algn="ctr"/>
              </a:tabLst>
            </a:pPr>
            <a:r>
              <a:rPr lang="it-IT" sz="2000" b="0" i="0">
                <a:cs typeface="Times New Roman" charset="0"/>
              </a:rPr>
              <a:t>Se nell'acqua è disciolta una base, la concentrazione dello ione OH</a:t>
            </a:r>
            <a:r>
              <a:rPr lang="it-IT" sz="2000" b="0" i="0" baseline="30000">
                <a:cs typeface="Times New Roman" charset="0"/>
              </a:rPr>
              <a:t>–</a:t>
            </a:r>
            <a:r>
              <a:rPr lang="it-IT" sz="2000" b="0" i="0">
                <a:cs typeface="Times New Roman" charset="0"/>
              </a:rPr>
              <a:t>sarà maggiore di 10</a:t>
            </a:r>
            <a:r>
              <a:rPr lang="it-IT" sz="2000" b="0" i="0" baseline="30000">
                <a:cs typeface="Times New Roman" charset="0"/>
              </a:rPr>
              <a:t>–7</a:t>
            </a:r>
            <a:r>
              <a:rPr lang="it-IT" sz="2000" b="0" i="0">
                <a:cs typeface="Times New Roman" charset="0"/>
              </a:rPr>
              <a:t> M, mentre quella di 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O</a:t>
            </a:r>
            <a:r>
              <a:rPr lang="it-IT" sz="2000" b="0" i="0" baseline="30000">
                <a:cs typeface="Times New Roman" charset="0"/>
              </a:rPr>
              <a:t>+</a:t>
            </a:r>
            <a:r>
              <a:rPr lang="it-IT" sz="2000" b="0" i="0">
                <a:cs typeface="Times New Roman" charset="0"/>
              </a:rPr>
              <a:t> scenderà al di sotto di 10</a:t>
            </a:r>
            <a:r>
              <a:rPr lang="it-IT" sz="2000" b="0" i="0" baseline="30000">
                <a:cs typeface="Times New Roman" charset="0"/>
              </a:rPr>
              <a:t>–7</a:t>
            </a:r>
            <a:r>
              <a:rPr lang="it-IT" sz="2000" b="0" i="0">
                <a:cs typeface="Times New Roman" charset="0"/>
              </a:rPr>
              <a:t> M.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04" grpId="0" autoUpdateAnimBg="0"/>
      <p:bldP spid="409608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dirty="0" smtClean="0"/>
              <a:t>10 – Equilibri </a:t>
            </a:r>
            <a:r>
              <a:rPr lang="it-IT" dirty="0" err="1" smtClean="0"/>
              <a:t>acido-base.pdf</a:t>
            </a:r>
            <a:r>
              <a:rPr lang="it-IT" dirty="0" smtClean="0"/>
              <a:t> – V 2.0 – Chimica Generale – Prof. A. Mangoni– A.A. 2012/2013</a:t>
            </a:r>
            <a:endParaRPr lang="it-IT" dirty="0"/>
          </a:p>
        </p:txBody>
      </p:sp>
      <p:sp>
        <p:nvSpPr>
          <p:cNvPr id="428034" name="Rectangle 2"/>
          <p:cNvSpPr>
            <a:spLocks noChangeArrowheads="1"/>
          </p:cNvSpPr>
          <p:nvPr/>
        </p:nvSpPr>
        <p:spPr bwMode="auto">
          <a:xfrm>
            <a:off x="2152650" y="0"/>
            <a:ext cx="51911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defTabSz="762000"/>
            <a:r>
              <a:rPr lang="it-IT" sz="2800" i="0"/>
              <a:t>Le concentrazioni di H</a:t>
            </a:r>
            <a:r>
              <a:rPr lang="it-IT" sz="2800" i="0" baseline="-25000"/>
              <a:t>3</a:t>
            </a:r>
            <a:r>
              <a:rPr lang="it-IT" sz="2800" i="0"/>
              <a:t>O</a:t>
            </a:r>
            <a:r>
              <a:rPr lang="it-IT" sz="2800" i="0" baseline="30000"/>
              <a:t>+</a:t>
            </a:r>
            <a:r>
              <a:rPr lang="it-IT" sz="2800" i="0"/>
              <a:t> e OH</a:t>
            </a:r>
            <a:r>
              <a:rPr lang="it-IT" sz="2800" i="0" baseline="30000">
                <a:cs typeface="Times New Roman" charset="0"/>
              </a:rPr>
              <a:t>–</a:t>
            </a:r>
            <a:endParaRPr lang="it-IT" sz="2800" i="0"/>
          </a:p>
        </p:txBody>
      </p:sp>
      <p:sp>
        <p:nvSpPr>
          <p:cNvPr id="428035" name="Text Box 3"/>
          <p:cNvSpPr txBox="1">
            <a:spLocks noChangeArrowheads="1"/>
          </p:cNvSpPr>
          <p:nvPr/>
        </p:nvSpPr>
        <p:spPr bwMode="auto">
          <a:xfrm>
            <a:off x="152400" y="457200"/>
            <a:ext cx="8839200" cy="29337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2476500" algn="l"/>
                <a:tab pos="5245100" algn="l"/>
                <a:tab pos="6388100" algn="l"/>
              </a:tabLst>
            </a:pPr>
            <a:r>
              <a:rPr lang="it-IT" sz="2000" b="0" i="0">
                <a:cs typeface="Times New Roman" charset="0"/>
              </a:rPr>
              <a:t>Consideriamo una soluzione acquosa 0,1 M di NaOH. L'idrossido di sodio è un'elettrolita forte, ed ha una solubilità ben maggiore di 0,1 M, per cui si ha:</a:t>
            </a:r>
          </a:p>
          <a:p>
            <a:pPr algn="l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2476500" algn="l"/>
                <a:tab pos="5245100" algn="l"/>
                <a:tab pos="6388100" algn="l"/>
              </a:tabLst>
            </a:pPr>
            <a:r>
              <a:rPr lang="it-IT" sz="2000" b="0" i="0">
                <a:cs typeface="Times New Roman" charset="0"/>
              </a:rPr>
              <a:t>	NaOH (s) → Na</a:t>
            </a:r>
            <a:r>
              <a:rPr lang="it-IT" sz="2000" b="0" i="0" baseline="30000">
                <a:cs typeface="Times New Roman" charset="0"/>
              </a:rPr>
              <a:t>+</a:t>
            </a:r>
            <a:r>
              <a:rPr lang="it-IT" sz="2000" b="0" i="0">
                <a:cs typeface="Times New Roman" charset="0"/>
              </a:rPr>
              <a:t> (aq) + OH</a:t>
            </a:r>
            <a:r>
              <a:rPr lang="it-IT" sz="2000" b="0" i="0" baseline="30000">
                <a:cs typeface="Times New Roman" charset="0"/>
              </a:rPr>
              <a:t>–</a:t>
            </a:r>
            <a:r>
              <a:rPr lang="it-IT" sz="2000" b="0" i="0">
                <a:cs typeface="Times New Roman" charset="0"/>
              </a:rPr>
              <a:t> (aq)	(N.B. qui non c'è </a:t>
            </a:r>
            <a:r>
              <a:rPr lang="it-IT" sz="2000" b="0" i="0">
                <a:cs typeface="Times New Roman" charset="0"/>
                <a:sym typeface="Wingdings 3" pitchFamily="18" charset="2"/>
              </a:rPr>
              <a:t> !)</a:t>
            </a:r>
            <a:endParaRPr lang="it-IT" sz="2000" b="0" i="0">
              <a:cs typeface="Times New Roman" charset="0"/>
            </a:endParaRP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2476500" algn="l"/>
                <a:tab pos="5245100" algn="l"/>
                <a:tab pos="6388100" algn="l"/>
              </a:tabLst>
            </a:pPr>
            <a:r>
              <a:rPr lang="it-IT" sz="2000" b="0" i="0">
                <a:cs typeface="Times New Roman" charset="0"/>
              </a:rPr>
              <a:t>Quindi le specie effettivamente presenti in soluzione sono Na</a:t>
            </a:r>
            <a:r>
              <a:rPr lang="it-IT" sz="2000" b="0" i="0" baseline="30000">
                <a:cs typeface="Times New Roman" charset="0"/>
              </a:rPr>
              <a:t>+</a:t>
            </a:r>
            <a:r>
              <a:rPr lang="it-IT" sz="2000" b="0" i="0">
                <a:cs typeface="Times New Roman" charset="0"/>
              </a:rPr>
              <a:t> e OH</a:t>
            </a:r>
            <a:r>
              <a:rPr lang="it-IT" sz="2000" b="0" i="0" baseline="30000">
                <a:cs typeface="Times New Roman" charset="0"/>
              </a:rPr>
              <a:t>–</a:t>
            </a:r>
            <a:r>
              <a:rPr lang="it-IT" sz="2000" b="0" i="0">
                <a:cs typeface="Times New Roman" charset="0"/>
              </a:rPr>
              <a:t>, entrambi ad una concentrazione di 0.1 M. In questa soluzione, la concentrazione dello ione 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O</a:t>
            </a:r>
            <a:r>
              <a:rPr lang="it-IT" sz="2000" b="0" i="0" baseline="30000">
                <a:cs typeface="Times New Roman" charset="0"/>
              </a:rPr>
              <a:t>+</a:t>
            </a:r>
            <a:r>
              <a:rPr lang="it-IT" sz="2000" b="0" i="0">
                <a:cs typeface="Times New Roman" charset="0"/>
              </a:rPr>
              <a:t> può essere calcolata usando il </a:t>
            </a:r>
            <a:r>
              <a:rPr lang="it-IT" sz="2000" b="0">
                <a:cs typeface="Times New Roman" charset="0"/>
              </a:rPr>
              <a:t>K</a:t>
            </a:r>
            <a:r>
              <a:rPr lang="it-IT" sz="2000" b="0" baseline="-25000">
                <a:cs typeface="Times New Roman" charset="0"/>
              </a:rPr>
              <a:t>w</a:t>
            </a:r>
            <a:endParaRPr lang="it-IT" sz="2000" b="0" i="0">
              <a:cs typeface="Times New Roman" charset="0"/>
            </a:endParaRPr>
          </a:p>
          <a:p>
            <a:pPr algn="l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2476500" algn="l"/>
                <a:tab pos="5245100" algn="l"/>
                <a:tab pos="6388100" algn="l"/>
              </a:tabLst>
            </a:pPr>
            <a:r>
              <a:rPr lang="it-IT" sz="2000" b="0">
                <a:cs typeface="Times New Roman" charset="0"/>
              </a:rPr>
              <a:t>K</a:t>
            </a:r>
            <a:r>
              <a:rPr lang="it-IT" sz="2000" b="0" baseline="-25000">
                <a:cs typeface="Times New Roman" charset="0"/>
              </a:rPr>
              <a:t>w</a:t>
            </a:r>
            <a:r>
              <a:rPr lang="it-IT" sz="2000" b="0" i="0">
                <a:cs typeface="Times New Roman" charset="0"/>
              </a:rPr>
              <a:t> = [H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O</a:t>
            </a:r>
            <a:r>
              <a:rPr lang="it-IT" sz="2000" b="0" i="0" baseline="30000">
                <a:cs typeface="Times New Roman" charset="0"/>
              </a:rPr>
              <a:t>+</a:t>
            </a:r>
            <a:r>
              <a:rPr lang="it-IT" sz="2000" b="0" i="0">
                <a:cs typeface="Times New Roman" charset="0"/>
              </a:rPr>
              <a:t>][OH</a:t>
            </a:r>
            <a:r>
              <a:rPr lang="it-IT" sz="2000" b="0" i="0" baseline="30000">
                <a:cs typeface="Times New Roman" charset="0"/>
              </a:rPr>
              <a:t>–</a:t>
            </a:r>
            <a:r>
              <a:rPr lang="it-IT" sz="2000" b="0" i="0">
                <a:cs typeface="Times New Roman" charset="0"/>
              </a:rPr>
              <a:t>]	[H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O</a:t>
            </a:r>
            <a:r>
              <a:rPr lang="it-IT" sz="2000" b="0" i="0" baseline="30000">
                <a:cs typeface="Times New Roman" charset="0"/>
              </a:rPr>
              <a:t>+</a:t>
            </a:r>
            <a:r>
              <a:rPr lang="it-IT" sz="2000" b="0" i="0">
                <a:cs typeface="Times New Roman" charset="0"/>
              </a:rPr>
              <a:t>] = </a:t>
            </a:r>
            <a:r>
              <a:rPr lang="it-IT" sz="2000" b="0">
                <a:cs typeface="Times New Roman" charset="0"/>
              </a:rPr>
              <a:t>K</a:t>
            </a:r>
            <a:r>
              <a:rPr lang="it-IT" sz="2000" b="0" baseline="-25000">
                <a:cs typeface="Times New Roman" charset="0"/>
              </a:rPr>
              <a:t>w</a:t>
            </a:r>
            <a:r>
              <a:rPr lang="it-IT" sz="2000" b="0" i="0">
                <a:cs typeface="Times New Roman" charset="0"/>
              </a:rPr>
              <a:t>/[OH</a:t>
            </a:r>
            <a:r>
              <a:rPr lang="it-IT" sz="2000" b="0" i="0" baseline="30000">
                <a:cs typeface="Times New Roman" charset="0"/>
              </a:rPr>
              <a:t>–</a:t>
            </a:r>
            <a:r>
              <a:rPr lang="it-IT" sz="2000" b="0" i="0">
                <a:cs typeface="Times New Roman" charset="0"/>
              </a:rPr>
              <a:t>] = 1.0·10</a:t>
            </a:r>
            <a:r>
              <a:rPr lang="it-IT" sz="2000" b="0" i="0" baseline="30000">
                <a:cs typeface="Times New Roman" charset="0"/>
              </a:rPr>
              <a:t>–14</a:t>
            </a:r>
            <a:r>
              <a:rPr lang="it-IT" sz="2000" b="0" i="0">
                <a:cs typeface="Times New Roman" charset="0"/>
              </a:rPr>
              <a:t> / 0.1 = 10</a:t>
            </a:r>
            <a:r>
              <a:rPr lang="it-IT" sz="2000" b="0" i="0" baseline="30000">
                <a:cs typeface="Times New Roman" charset="0"/>
              </a:rPr>
              <a:t>–13</a:t>
            </a:r>
            <a:r>
              <a:rPr lang="it-IT" sz="2000" b="0" i="0">
                <a:cs typeface="Times New Roman" charset="0"/>
              </a:rPr>
              <a:t> M</a:t>
            </a:r>
          </a:p>
          <a:p>
            <a:pPr algn="l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2476500" algn="l"/>
                <a:tab pos="5245100" algn="l"/>
                <a:tab pos="6388100" algn="l"/>
              </a:tabLst>
            </a:pPr>
            <a:r>
              <a:rPr lang="it-IT" sz="2000" b="0" i="0">
                <a:cs typeface="Times New Roman" charset="0"/>
              </a:rPr>
              <a:t>La concentrazione di ioni 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O</a:t>
            </a:r>
            <a:r>
              <a:rPr lang="it-IT" sz="2000" b="0" i="0" baseline="30000">
                <a:cs typeface="Times New Roman" charset="0"/>
              </a:rPr>
              <a:t>+</a:t>
            </a:r>
            <a:r>
              <a:rPr lang="it-IT" sz="2000" b="0" i="0">
                <a:cs typeface="Times New Roman" charset="0"/>
              </a:rPr>
              <a:t> è molto inferiore a quella, già molto bassa, presente in acqua pura.</a:t>
            </a:r>
          </a:p>
        </p:txBody>
      </p:sp>
      <p:sp>
        <p:nvSpPr>
          <p:cNvPr id="428036" name="Text Box 4"/>
          <p:cNvSpPr txBox="1">
            <a:spLocks noChangeArrowheads="1"/>
          </p:cNvSpPr>
          <p:nvPr/>
        </p:nvSpPr>
        <p:spPr bwMode="auto">
          <a:xfrm>
            <a:off x="152400" y="3494088"/>
            <a:ext cx="8686800" cy="29940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 b="0" i="0">
                <a:cs typeface="Times New Roman" charset="0"/>
              </a:rPr>
              <a:t>Consideriamo ora una soluzione acquosa 0,1 M di HCl. L'acido cloridrico è un acido forte, per cui la sua deprotonazione è completa:</a:t>
            </a:r>
          </a:p>
          <a:p>
            <a:pPr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 b="0" i="0">
                <a:cs typeface="Times New Roman" charset="0"/>
              </a:rPr>
              <a:t>HCl (aq) + H</a:t>
            </a:r>
            <a:r>
              <a:rPr lang="it-IT" sz="2000" b="0" i="0" baseline="-25000">
                <a:cs typeface="Times New Roman" charset="0"/>
              </a:rPr>
              <a:t>2</a:t>
            </a:r>
            <a:r>
              <a:rPr lang="it-IT" sz="2000" b="0" i="0">
                <a:cs typeface="Times New Roman" charset="0"/>
              </a:rPr>
              <a:t>O (l) → 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O</a:t>
            </a:r>
            <a:r>
              <a:rPr lang="it-IT" sz="2000" b="0" i="0" baseline="30000">
                <a:cs typeface="Times New Roman" charset="0"/>
              </a:rPr>
              <a:t>+</a:t>
            </a:r>
            <a:r>
              <a:rPr lang="it-IT" sz="2000" b="0" i="0">
                <a:cs typeface="Times New Roman" charset="0"/>
              </a:rPr>
              <a:t> (aq) + Cl</a:t>
            </a:r>
            <a:r>
              <a:rPr lang="it-IT" sz="2000" b="0" i="0" baseline="30000">
                <a:cs typeface="Times New Roman" charset="0"/>
              </a:rPr>
              <a:t>–</a:t>
            </a:r>
            <a:r>
              <a:rPr lang="it-IT" sz="2000" b="0" i="0">
                <a:cs typeface="Times New Roman" charset="0"/>
              </a:rPr>
              <a:t> (aq)</a:t>
            </a: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 b="0" i="0">
                <a:cs typeface="Times New Roman" charset="0"/>
              </a:rPr>
              <a:t>Qui le specie effettivamente presenti in soluzione sono 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O</a:t>
            </a:r>
            <a:r>
              <a:rPr lang="it-IT" sz="2000" b="0" i="0" baseline="30000">
                <a:cs typeface="Times New Roman" charset="0"/>
              </a:rPr>
              <a:t>+</a:t>
            </a:r>
            <a:r>
              <a:rPr lang="it-IT" sz="2000" b="0" i="0">
                <a:cs typeface="Times New Roman" charset="0"/>
              </a:rPr>
              <a:t> e Cl</a:t>
            </a:r>
            <a:r>
              <a:rPr lang="it-IT" sz="2000" b="0" i="0" baseline="30000">
                <a:cs typeface="Times New Roman" charset="0"/>
              </a:rPr>
              <a:t>–</a:t>
            </a:r>
            <a:r>
              <a:rPr lang="it-IT" sz="2000" b="0" i="0">
                <a:cs typeface="Times New Roman" charset="0"/>
              </a:rPr>
              <a:t>, entrambi ad una concentrazione di 0.1 M. In questa soluzione, la concentrazione dello ione 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O</a:t>
            </a:r>
            <a:r>
              <a:rPr lang="it-IT" sz="2000" b="0" i="0" baseline="30000">
                <a:cs typeface="Times New Roman" charset="0"/>
              </a:rPr>
              <a:t>+</a:t>
            </a:r>
            <a:r>
              <a:rPr lang="it-IT" sz="2000" b="0" i="0">
                <a:cs typeface="Times New Roman" charset="0"/>
              </a:rPr>
              <a:t> è molto più alta di quella in acqua pura.</a:t>
            </a: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 b="0" i="0">
                <a:cs typeface="Times New Roman" charset="0"/>
              </a:rPr>
              <a:t>Invece la concentrazione dello ione OH</a:t>
            </a:r>
            <a:r>
              <a:rPr lang="it-IT" sz="2000" b="0" i="0" baseline="30000">
                <a:cs typeface="Times New Roman" charset="0"/>
              </a:rPr>
              <a:t>–</a:t>
            </a:r>
            <a:r>
              <a:rPr lang="it-IT" sz="2000" b="0" i="0">
                <a:cs typeface="Times New Roman" charset="0"/>
              </a:rPr>
              <a:t>, sempre calcolata usando il </a:t>
            </a:r>
            <a:r>
              <a:rPr lang="it-IT" sz="2000" b="0">
                <a:cs typeface="Times New Roman" charset="0"/>
              </a:rPr>
              <a:t>K</a:t>
            </a:r>
            <a:r>
              <a:rPr lang="it-IT" sz="2000" b="0" baseline="-25000">
                <a:cs typeface="Times New Roman" charset="0"/>
              </a:rPr>
              <a:t>w</a:t>
            </a:r>
            <a:endParaRPr lang="it-IT" sz="2000" b="0" i="0">
              <a:cs typeface="Times New Roman" charset="0"/>
            </a:endParaRP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 b="0">
                <a:cs typeface="Times New Roman" charset="0"/>
              </a:rPr>
              <a:t>K</a:t>
            </a:r>
            <a:r>
              <a:rPr lang="it-IT" sz="2000" b="0" baseline="-25000">
                <a:cs typeface="Times New Roman" charset="0"/>
              </a:rPr>
              <a:t>w</a:t>
            </a:r>
            <a:r>
              <a:rPr lang="it-IT" sz="2000" b="0" i="0">
                <a:cs typeface="Times New Roman" charset="0"/>
              </a:rPr>
              <a:t> = [H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O</a:t>
            </a:r>
            <a:r>
              <a:rPr lang="it-IT" sz="2000" b="0" i="0" baseline="30000">
                <a:cs typeface="Times New Roman" charset="0"/>
              </a:rPr>
              <a:t>+</a:t>
            </a:r>
            <a:r>
              <a:rPr lang="it-IT" sz="2000" b="0" i="0">
                <a:cs typeface="Times New Roman" charset="0"/>
              </a:rPr>
              <a:t>][OH</a:t>
            </a:r>
            <a:r>
              <a:rPr lang="it-IT" sz="2000" b="0" i="0" baseline="30000">
                <a:cs typeface="Times New Roman" charset="0"/>
              </a:rPr>
              <a:t>–</a:t>
            </a:r>
            <a:r>
              <a:rPr lang="it-IT" sz="2000" b="0" i="0">
                <a:cs typeface="Times New Roman" charset="0"/>
              </a:rPr>
              <a:t>]	 [OH</a:t>
            </a:r>
            <a:r>
              <a:rPr lang="it-IT" sz="2000" b="0" i="0" baseline="30000">
                <a:cs typeface="Times New Roman" charset="0"/>
              </a:rPr>
              <a:t>–</a:t>
            </a:r>
            <a:r>
              <a:rPr lang="it-IT" sz="2000" b="0" i="0">
                <a:cs typeface="Times New Roman" charset="0"/>
              </a:rPr>
              <a:t>] = </a:t>
            </a:r>
            <a:r>
              <a:rPr lang="it-IT" sz="2000" b="0">
                <a:cs typeface="Times New Roman" charset="0"/>
              </a:rPr>
              <a:t>K</a:t>
            </a:r>
            <a:r>
              <a:rPr lang="it-IT" sz="2000" b="0" baseline="-25000">
                <a:cs typeface="Times New Roman" charset="0"/>
              </a:rPr>
              <a:t>w</a:t>
            </a:r>
            <a:r>
              <a:rPr lang="it-IT" sz="2000" b="0" i="0">
                <a:cs typeface="Times New Roman" charset="0"/>
              </a:rPr>
              <a:t>/ [H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O</a:t>
            </a:r>
            <a:r>
              <a:rPr lang="it-IT" sz="2000" b="0" i="0" baseline="30000">
                <a:cs typeface="Times New Roman" charset="0"/>
              </a:rPr>
              <a:t>+</a:t>
            </a:r>
            <a:r>
              <a:rPr lang="it-IT" sz="2000" b="0" i="0">
                <a:cs typeface="Times New Roman" charset="0"/>
              </a:rPr>
              <a:t>] = 1.0·10</a:t>
            </a:r>
            <a:r>
              <a:rPr lang="it-IT" sz="2000" b="0" i="0" baseline="30000">
                <a:cs typeface="Times New Roman" charset="0"/>
              </a:rPr>
              <a:t>–14</a:t>
            </a:r>
            <a:r>
              <a:rPr lang="it-IT" sz="2000" b="0" i="0">
                <a:cs typeface="Times New Roman" charset="0"/>
              </a:rPr>
              <a:t> / 0.1 = 10</a:t>
            </a:r>
            <a:r>
              <a:rPr lang="it-IT" sz="2000" b="0" i="0" baseline="30000">
                <a:cs typeface="Times New Roman" charset="0"/>
              </a:rPr>
              <a:t>–13</a:t>
            </a:r>
            <a:r>
              <a:rPr lang="it-IT" sz="2000" b="0" i="0">
                <a:cs typeface="Times New Roman" charset="0"/>
              </a:rPr>
              <a:t> M</a:t>
            </a: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 b="0" i="0">
                <a:cs typeface="Times New Roman" charset="0"/>
              </a:rPr>
              <a:t>è molto più bassa di quella in acqua pura.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8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8036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dirty="0" smtClean="0"/>
              <a:t>10 – Equilibri </a:t>
            </a:r>
            <a:r>
              <a:rPr lang="it-IT" dirty="0" err="1" smtClean="0"/>
              <a:t>acido-base.pdf</a:t>
            </a:r>
            <a:r>
              <a:rPr lang="it-IT" dirty="0" smtClean="0"/>
              <a:t> – V 2.0 – Chimica Generale – Prof. A. Mangoni– A.A. 2012/2013</a:t>
            </a:r>
            <a:endParaRPr lang="it-IT" dirty="0"/>
          </a:p>
        </p:txBody>
      </p:sp>
      <p:pic>
        <p:nvPicPr>
          <p:cNvPr id="429062" name="Picture 6" descr="figure 10-09"/>
          <p:cNvPicPr>
            <a:picLocks noChangeAspect="1" noChangeArrowheads="1"/>
          </p:cNvPicPr>
          <p:nvPr/>
        </p:nvPicPr>
        <p:blipFill>
          <a:blip r:embed="rId2" cstate="print">
            <a:lum bright="-30000" contrast="48000"/>
          </a:blip>
          <a:srcRect/>
          <a:stretch>
            <a:fillRect/>
          </a:stretch>
        </p:blipFill>
        <p:spPr bwMode="auto">
          <a:xfrm>
            <a:off x="6934200" y="0"/>
            <a:ext cx="2209800" cy="3962400"/>
          </a:xfrm>
          <a:prstGeom prst="rect">
            <a:avLst/>
          </a:prstGeom>
          <a:noFill/>
        </p:spPr>
      </p:pic>
      <p:sp>
        <p:nvSpPr>
          <p:cNvPr id="429058" name="Rectangle 2"/>
          <p:cNvSpPr>
            <a:spLocks noChangeArrowheads="1"/>
          </p:cNvSpPr>
          <p:nvPr/>
        </p:nvSpPr>
        <p:spPr bwMode="auto">
          <a:xfrm>
            <a:off x="4256088" y="0"/>
            <a:ext cx="9842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defTabSz="762000"/>
            <a:r>
              <a:rPr lang="it-IT" sz="2800" i="0"/>
              <a:t>Il pH</a:t>
            </a:r>
          </a:p>
        </p:txBody>
      </p:sp>
      <p:sp>
        <p:nvSpPr>
          <p:cNvPr id="429059" name="Text Box 3"/>
          <p:cNvSpPr txBox="1">
            <a:spLocks noChangeArrowheads="1"/>
          </p:cNvSpPr>
          <p:nvPr/>
        </p:nvSpPr>
        <p:spPr bwMode="auto">
          <a:xfrm>
            <a:off x="152400" y="457200"/>
            <a:ext cx="6781800" cy="12477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2476500" algn="l"/>
                <a:tab pos="5245100" algn="l"/>
                <a:tab pos="6388100" algn="l"/>
              </a:tabLst>
            </a:pPr>
            <a:r>
              <a:rPr lang="it-IT" sz="2000" b="0" i="0">
                <a:cs typeface="Times New Roman" charset="0"/>
              </a:rPr>
              <a:t>Come si è visto dagli esempio precedenti, le concentrazioni degli ioni 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O</a:t>
            </a:r>
            <a:r>
              <a:rPr lang="it-IT" sz="2000" b="0" i="0" baseline="30000">
                <a:cs typeface="Times New Roman" charset="0"/>
              </a:rPr>
              <a:t>+ </a:t>
            </a:r>
            <a:r>
              <a:rPr lang="it-IT" sz="2000" b="0" i="0">
                <a:cs typeface="Times New Roman" charset="0"/>
              </a:rPr>
              <a:t>e OH</a:t>
            </a:r>
            <a:r>
              <a:rPr lang="it-IT" sz="2000" b="0" i="0" baseline="30000">
                <a:cs typeface="Times New Roman" charset="0"/>
              </a:rPr>
              <a:t>–</a:t>
            </a:r>
            <a:r>
              <a:rPr lang="it-IT" sz="2000" b="0" i="0">
                <a:cs typeface="Times New Roman" charset="0"/>
              </a:rPr>
              <a:t> dipendono dalla natura acida o basica dei soluti in una soluzione acquosa, e possono essere quindi usate come indicazione della natura acida o basica di una soluzione.</a:t>
            </a:r>
          </a:p>
        </p:txBody>
      </p:sp>
      <p:sp>
        <p:nvSpPr>
          <p:cNvPr id="429060" name="Text Box 4"/>
          <p:cNvSpPr txBox="1">
            <a:spLocks noChangeArrowheads="1"/>
          </p:cNvSpPr>
          <p:nvPr/>
        </p:nvSpPr>
        <p:spPr bwMode="auto">
          <a:xfrm>
            <a:off x="152400" y="3962400"/>
            <a:ext cx="8686800" cy="25844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 b="0" i="0">
                <a:cs typeface="Times New Roman" charset="0"/>
              </a:rPr>
              <a:t>Però abbiamo anche visto che la concentrazione dello ione 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O</a:t>
            </a:r>
            <a:r>
              <a:rPr lang="it-IT" sz="2000" b="0" i="0" baseline="30000">
                <a:cs typeface="Times New Roman" charset="0"/>
              </a:rPr>
              <a:t>+</a:t>
            </a:r>
            <a:r>
              <a:rPr lang="it-IT" sz="2000" b="0" i="0">
                <a:cs typeface="Times New Roman" charset="0"/>
              </a:rPr>
              <a:t> può variare di molti ordini di grandezza passando da soluzioni acide a soluzioni basiche.</a:t>
            </a: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 b="0" i="0">
                <a:cs typeface="Times New Roman" charset="0"/>
              </a:rPr>
              <a:t>Per questo, invece di riportare semplicemente la concentrazione dello ione 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O</a:t>
            </a:r>
            <a:r>
              <a:rPr lang="it-IT" sz="2000" b="0" i="0" baseline="30000">
                <a:cs typeface="Times New Roman" charset="0"/>
              </a:rPr>
              <a:t>+</a:t>
            </a:r>
            <a:r>
              <a:rPr lang="it-IT" sz="2000" b="0" i="0">
                <a:cs typeface="Times New Roman" charset="0"/>
              </a:rPr>
              <a:t>, si utilizza il logaritmo decimale di [H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O</a:t>
            </a:r>
            <a:r>
              <a:rPr lang="it-IT" sz="2000" b="0" i="0" baseline="30000">
                <a:cs typeface="Times New Roman" charset="0"/>
              </a:rPr>
              <a:t>+</a:t>
            </a:r>
            <a:r>
              <a:rPr lang="it-IT" sz="2000" b="0" i="0">
                <a:cs typeface="Times New Roman" charset="0"/>
              </a:rPr>
              <a:t>], cambiato di segno per evitare di avere un numero negativo. Questa grandezza è chiamata pH, che quindi è definito come:</a:t>
            </a:r>
          </a:p>
          <a:p>
            <a:pPr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 i="0">
                <a:cs typeface="Times New Roman" charset="0"/>
              </a:rPr>
              <a:t>pH = –log[H</a:t>
            </a:r>
            <a:r>
              <a:rPr lang="it-IT" sz="2000" i="0" baseline="-25000">
                <a:cs typeface="Times New Roman" charset="0"/>
              </a:rPr>
              <a:t>3</a:t>
            </a:r>
            <a:r>
              <a:rPr lang="it-IT" sz="2000" i="0">
                <a:cs typeface="Times New Roman" charset="0"/>
              </a:rPr>
              <a:t>O</a:t>
            </a:r>
            <a:r>
              <a:rPr lang="it-IT" sz="2000" i="0" baseline="30000">
                <a:cs typeface="Times New Roman" charset="0"/>
              </a:rPr>
              <a:t>+</a:t>
            </a:r>
            <a:r>
              <a:rPr lang="it-IT" sz="2000" i="0">
                <a:cs typeface="Times New Roman" charset="0"/>
              </a:rPr>
              <a:t>]</a:t>
            </a:r>
          </a:p>
          <a:p>
            <a:pPr algn="l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>
                <a:cs typeface="Times New Roman" charset="0"/>
              </a:rPr>
              <a:t>Il pH è l'opposto del logaritmo della concentrazione dello ione H</a:t>
            </a:r>
            <a:r>
              <a:rPr lang="it-IT" sz="2000" baseline="-25000">
                <a:cs typeface="Times New Roman" charset="0"/>
              </a:rPr>
              <a:t>3</a:t>
            </a:r>
            <a:r>
              <a:rPr lang="it-IT" sz="2000">
                <a:cs typeface="Times New Roman" charset="0"/>
              </a:rPr>
              <a:t>O</a:t>
            </a:r>
            <a:r>
              <a:rPr lang="it-IT" sz="2000" baseline="30000">
                <a:cs typeface="Times New Roman" charset="0"/>
              </a:rPr>
              <a:t>+</a:t>
            </a:r>
            <a:r>
              <a:rPr lang="it-IT" sz="2000">
                <a:cs typeface="Times New Roman" charset="0"/>
              </a:rPr>
              <a:t>, ed è usato per valutare l'acidità o la basicità di una soluzione.</a:t>
            </a:r>
          </a:p>
        </p:txBody>
      </p:sp>
      <p:sp>
        <p:nvSpPr>
          <p:cNvPr id="429061" name="Text Box 5"/>
          <p:cNvSpPr txBox="1">
            <a:spLocks noChangeArrowheads="1"/>
          </p:cNvSpPr>
          <p:nvPr/>
        </p:nvSpPr>
        <p:spPr bwMode="auto">
          <a:xfrm>
            <a:off x="152400" y="2057400"/>
            <a:ext cx="6781800" cy="15367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2476500" algn="l"/>
                <a:tab pos="5245100" algn="l"/>
                <a:tab pos="6388100" algn="l"/>
              </a:tabLst>
            </a:pPr>
            <a:r>
              <a:rPr lang="it-IT" sz="2000" b="0" i="0">
                <a:cs typeface="Times New Roman" charset="0"/>
              </a:rPr>
              <a:t>È sufficiente considerare una sola delle due, perché come abbiamo visto sono collegate dal </a:t>
            </a:r>
            <a:r>
              <a:rPr lang="it-IT" sz="2000" b="0">
                <a:cs typeface="Times New Roman" charset="0"/>
              </a:rPr>
              <a:t>K</a:t>
            </a:r>
            <a:r>
              <a:rPr lang="it-IT" sz="2000" b="0" baseline="-25000">
                <a:cs typeface="Times New Roman" charset="0"/>
              </a:rPr>
              <a:t>w</a:t>
            </a:r>
            <a:r>
              <a:rPr lang="it-IT" sz="2000" b="0" i="0">
                <a:cs typeface="Times New Roman" charset="0"/>
              </a:rPr>
              <a:t>, cosicché maggiore è una, minore diventa l'altra. Normalmente per  misurare l'acidità o basicità di una soluzione acquosa si utilizza la concentrazione dello ione 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O</a:t>
            </a:r>
            <a:r>
              <a:rPr lang="it-IT" sz="2000" b="0" i="0" baseline="30000">
                <a:cs typeface="Times New Roman" charset="0"/>
              </a:rPr>
              <a:t>+</a:t>
            </a:r>
            <a:r>
              <a:rPr lang="it-IT" sz="2000" b="0" i="0">
                <a:cs typeface="Times New Roman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9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9060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dirty="0" smtClean="0"/>
              <a:t>10 – Equilibri </a:t>
            </a:r>
            <a:r>
              <a:rPr lang="it-IT" dirty="0" err="1" smtClean="0"/>
              <a:t>acido-base.pdf</a:t>
            </a:r>
            <a:r>
              <a:rPr lang="it-IT" dirty="0" smtClean="0"/>
              <a:t> – V 2.0 – Chimica Generale – Prof. A. Mangoni– A.A. 2012/2013</a:t>
            </a:r>
            <a:endParaRPr lang="it-IT" dirty="0"/>
          </a:p>
        </p:txBody>
      </p:sp>
      <p:sp>
        <p:nvSpPr>
          <p:cNvPr id="431106" name="Rectangle 2"/>
          <p:cNvSpPr>
            <a:spLocks noChangeArrowheads="1"/>
          </p:cNvSpPr>
          <p:nvPr/>
        </p:nvSpPr>
        <p:spPr bwMode="auto">
          <a:xfrm>
            <a:off x="3175000" y="0"/>
            <a:ext cx="31765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defTabSz="762000"/>
            <a:r>
              <a:rPr lang="it-IT" sz="2800" i="0"/>
              <a:t>Il significato del pH</a:t>
            </a:r>
          </a:p>
        </p:txBody>
      </p:sp>
      <p:sp>
        <p:nvSpPr>
          <p:cNvPr id="431107" name="Text Box 3"/>
          <p:cNvSpPr txBox="1">
            <a:spLocks noChangeArrowheads="1"/>
          </p:cNvSpPr>
          <p:nvPr/>
        </p:nvSpPr>
        <p:spPr bwMode="auto">
          <a:xfrm>
            <a:off x="152400" y="471488"/>
            <a:ext cx="8686800" cy="17176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 b="0" i="0">
                <a:cs typeface="Times New Roman" charset="0"/>
              </a:rPr>
              <a:t>L'operatore p, che consiste nel calcolare il logaritmo e cambiarlo di segno, può essere usato anche con concentrazioni di altre specie, come quella dell ione OH</a:t>
            </a:r>
            <a:r>
              <a:rPr lang="it-IT" sz="2000" b="0" i="0" baseline="30000">
                <a:cs typeface="Times New Roman" charset="0"/>
              </a:rPr>
              <a:t>–</a:t>
            </a:r>
            <a:r>
              <a:rPr lang="it-IT" sz="2000" b="0" i="0">
                <a:cs typeface="Times New Roman" charset="0"/>
              </a:rPr>
              <a:t>: </a:t>
            </a:r>
          </a:p>
          <a:p>
            <a:pPr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 b="0" i="0">
                <a:cs typeface="Times New Roman" charset="0"/>
              </a:rPr>
              <a:t>pOH = –log[OH</a:t>
            </a:r>
            <a:r>
              <a:rPr lang="it-IT" sz="2000" b="0" i="0" baseline="30000">
                <a:cs typeface="Times New Roman" charset="0"/>
              </a:rPr>
              <a:t>–</a:t>
            </a:r>
            <a:r>
              <a:rPr lang="it-IT" sz="2000" b="0" i="0">
                <a:cs typeface="Times New Roman" charset="0"/>
              </a:rPr>
              <a:t>]</a:t>
            </a: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 b="0" i="0">
                <a:cs typeface="Times New Roman" charset="0"/>
              </a:rPr>
              <a:t>o anche per costanti di equilibrio (quando sono molto piccole):</a:t>
            </a:r>
          </a:p>
          <a:p>
            <a:pPr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 b="0" i="0">
                <a:cs typeface="Times New Roman" charset="0"/>
              </a:rPr>
              <a:t>p</a:t>
            </a:r>
            <a:r>
              <a:rPr lang="it-IT" sz="2000" b="0">
                <a:cs typeface="Times New Roman" charset="0"/>
              </a:rPr>
              <a:t>K</a:t>
            </a:r>
            <a:r>
              <a:rPr lang="it-IT" sz="2000" b="0" baseline="-25000">
                <a:cs typeface="Times New Roman" charset="0"/>
              </a:rPr>
              <a:t>w</a:t>
            </a:r>
            <a:r>
              <a:rPr lang="it-IT" sz="2000" b="0" i="0">
                <a:cs typeface="Times New Roman" charset="0"/>
              </a:rPr>
              <a:t> = –log</a:t>
            </a:r>
            <a:r>
              <a:rPr lang="it-IT" sz="2000" b="0">
                <a:cs typeface="Times New Roman" charset="0"/>
              </a:rPr>
              <a:t>K</a:t>
            </a:r>
            <a:r>
              <a:rPr lang="it-IT" sz="2000" b="0" baseline="-25000">
                <a:cs typeface="Times New Roman" charset="0"/>
              </a:rPr>
              <a:t>w</a:t>
            </a:r>
            <a:r>
              <a:rPr lang="it-IT" sz="2000" b="0" i="0">
                <a:cs typeface="Times New Roman" charset="0"/>
              </a:rPr>
              <a:t> = 14</a:t>
            </a:r>
            <a:endParaRPr lang="it-IT" sz="2000" b="0">
              <a:cs typeface="Times New Roman" charset="0"/>
            </a:endParaRPr>
          </a:p>
        </p:txBody>
      </p:sp>
      <p:sp>
        <p:nvSpPr>
          <p:cNvPr id="431108" name="Text Box 4"/>
          <p:cNvSpPr txBox="1">
            <a:spLocks noChangeArrowheads="1"/>
          </p:cNvSpPr>
          <p:nvPr/>
        </p:nvSpPr>
        <p:spPr bwMode="auto">
          <a:xfrm>
            <a:off x="152400" y="2287588"/>
            <a:ext cx="8686800" cy="35718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 b="0" i="0">
                <a:cs typeface="Times New Roman" charset="0"/>
              </a:rPr>
              <a:t>Abbiamo visto che in acqua pura [H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O</a:t>
            </a:r>
            <a:r>
              <a:rPr lang="it-IT" sz="2000" b="0" i="0" baseline="30000">
                <a:cs typeface="Times New Roman" charset="0"/>
              </a:rPr>
              <a:t>+</a:t>
            </a:r>
            <a:r>
              <a:rPr lang="it-IT" sz="2000" b="0" i="0">
                <a:cs typeface="Times New Roman" charset="0"/>
              </a:rPr>
              <a:t>] = 10</a:t>
            </a:r>
            <a:r>
              <a:rPr lang="it-IT" sz="2000" b="0" i="0" baseline="30000">
                <a:cs typeface="Times New Roman" charset="0"/>
              </a:rPr>
              <a:t>–7</a:t>
            </a:r>
            <a:r>
              <a:rPr lang="it-IT" sz="2000" b="0" i="0">
                <a:cs typeface="Times New Roman" charset="0"/>
              </a:rPr>
              <a:t> M, per cui pH = 7. Lo stesso vale per una soluzione in cui il soluto non è in grado di dare reazioni acido base, come in una soluzione di NaCl. Soluzioni del genere si dicono </a:t>
            </a:r>
            <a:r>
              <a:rPr lang="it-IT" sz="2000" b="0">
                <a:cs typeface="Times New Roman" charset="0"/>
              </a:rPr>
              <a:t>neutre.</a:t>
            </a: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>
                <a:cs typeface="Times New Roman" charset="0"/>
              </a:rPr>
              <a:t>In una soluzione neutra il pH è 7.</a:t>
            </a:r>
            <a:endParaRPr lang="it-IT" sz="2000" b="0" i="0">
              <a:cs typeface="Times New Roman" charset="0"/>
            </a:endParaRP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 b="0" i="0">
                <a:cs typeface="Times New Roman" charset="0"/>
              </a:rPr>
              <a:t>In soluzioni di acidi, ci sarà una quantità maggiore di ioni 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O</a:t>
            </a:r>
            <a:r>
              <a:rPr lang="it-IT" sz="2000" b="0" i="0" baseline="30000">
                <a:cs typeface="Times New Roman" charset="0"/>
              </a:rPr>
              <a:t>+</a:t>
            </a:r>
            <a:r>
              <a:rPr lang="it-IT" sz="2000" b="0" i="0">
                <a:cs typeface="Times New Roman" charset="0"/>
              </a:rPr>
              <a:t>, e questo significa che il pH scende al di sotto di 7 (per esempio se [H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O</a:t>
            </a:r>
            <a:r>
              <a:rPr lang="it-IT" sz="2000" b="0" i="0" baseline="30000">
                <a:cs typeface="Times New Roman" charset="0"/>
              </a:rPr>
              <a:t>+</a:t>
            </a:r>
            <a:r>
              <a:rPr lang="it-IT" sz="2000" b="0" i="0">
                <a:cs typeface="Times New Roman" charset="0"/>
              </a:rPr>
              <a:t>] = 10</a:t>
            </a:r>
            <a:r>
              <a:rPr lang="it-IT" sz="2000" b="0" i="0" baseline="30000">
                <a:cs typeface="Times New Roman" charset="0"/>
              </a:rPr>
              <a:t>–3</a:t>
            </a:r>
            <a:r>
              <a:rPr lang="it-IT" sz="2000" b="0" i="0">
                <a:cs typeface="Times New Roman" charset="0"/>
              </a:rPr>
              <a:t> M, allora pH = 3).</a:t>
            </a: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>
                <a:cs typeface="Times New Roman" charset="0"/>
              </a:rPr>
              <a:t>In una soluzione acida il pH è minore di 7.</a:t>
            </a:r>
            <a:endParaRPr lang="it-IT" sz="2000" b="0" i="0">
              <a:cs typeface="Times New Roman" charset="0"/>
            </a:endParaRP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 b="0" i="0">
                <a:cs typeface="Times New Roman" charset="0"/>
              </a:rPr>
              <a:t>In soluzioni di basi, predomina lo ione OH</a:t>
            </a:r>
            <a:r>
              <a:rPr lang="it-IT" sz="2000" b="0" i="0" baseline="30000">
                <a:cs typeface="Times New Roman" charset="0"/>
              </a:rPr>
              <a:t>–</a:t>
            </a:r>
            <a:r>
              <a:rPr lang="it-IT" sz="2000" b="0" i="0">
                <a:cs typeface="Times New Roman" charset="0"/>
              </a:rPr>
              <a:t>, e (a causa dell'equilibrio di autoprotolisi dell'acqua) la concentrazione dello ione 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O</a:t>
            </a:r>
            <a:r>
              <a:rPr lang="it-IT" sz="2000" b="0" i="0" baseline="30000">
                <a:cs typeface="Times New Roman" charset="0"/>
              </a:rPr>
              <a:t>+</a:t>
            </a:r>
            <a:r>
              <a:rPr lang="it-IT" sz="2000" b="0" i="0">
                <a:cs typeface="Times New Roman" charset="0"/>
              </a:rPr>
              <a:t>è minore che nell'acqua pura, per cui il pH sale al di sopra di 7.</a:t>
            </a: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>
                <a:cs typeface="Times New Roman" charset="0"/>
              </a:rPr>
              <a:t>In una soluzione basica il pH è maggiore di 7.</a:t>
            </a:r>
          </a:p>
        </p:txBody>
      </p:sp>
      <p:sp>
        <p:nvSpPr>
          <p:cNvPr id="431109" name="Text Box 5"/>
          <p:cNvSpPr txBox="1">
            <a:spLocks noChangeArrowheads="1"/>
          </p:cNvSpPr>
          <p:nvPr/>
        </p:nvSpPr>
        <p:spPr bwMode="auto">
          <a:xfrm>
            <a:off x="152400" y="5919788"/>
            <a:ext cx="8686800" cy="7302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 b="0" i="0">
                <a:cs typeface="Times New Roman" charset="0"/>
              </a:rPr>
              <a:t>Per il pOH vale l'opposto; inoltre è facile dimostrare che         </a:t>
            </a:r>
            <a:r>
              <a:rPr lang="it-IT" sz="2000" i="0">
                <a:cs typeface="Times New Roman" charset="0"/>
              </a:rPr>
              <a:t>pH + pOH = 14</a:t>
            </a: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 b="0" i="0">
                <a:cs typeface="Times New Roman" charset="0"/>
              </a:rPr>
              <a:t>(basta fare il logaritmo dell'espressione del </a:t>
            </a:r>
            <a:r>
              <a:rPr lang="it-IT" sz="2000" b="0">
                <a:cs typeface="Times New Roman" charset="0"/>
              </a:rPr>
              <a:t>K</a:t>
            </a:r>
            <a:r>
              <a:rPr lang="it-IT" sz="2000" b="0" baseline="-25000">
                <a:cs typeface="Times New Roman" charset="0"/>
              </a:rPr>
              <a:t>w</a:t>
            </a:r>
            <a:r>
              <a:rPr lang="it-IT" sz="2000" b="0" i="0">
                <a:cs typeface="Times New Roman" charset="0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1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1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1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1107" grpId="0" autoUpdateAnimBg="0"/>
      <p:bldP spid="431108" grpId="0" autoUpdateAnimBg="0"/>
      <p:bldP spid="431109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dirty="0" smtClean="0"/>
              <a:t>10 – Equilibri </a:t>
            </a:r>
            <a:r>
              <a:rPr lang="it-IT" dirty="0" err="1" smtClean="0"/>
              <a:t>acido-base.pdf</a:t>
            </a:r>
            <a:r>
              <a:rPr lang="it-IT" dirty="0" smtClean="0"/>
              <a:t> – V 2.0 – Chimica Generale – Prof. A. Mangoni– A.A. 2012/2013</a:t>
            </a:r>
            <a:endParaRPr lang="it-IT" dirty="0"/>
          </a:p>
        </p:txBody>
      </p:sp>
      <p:sp>
        <p:nvSpPr>
          <p:cNvPr id="430083" name="Rectangle 3"/>
          <p:cNvSpPr>
            <a:spLocks noChangeArrowheads="1"/>
          </p:cNvSpPr>
          <p:nvPr/>
        </p:nvSpPr>
        <p:spPr bwMode="auto">
          <a:xfrm>
            <a:off x="1530350" y="0"/>
            <a:ext cx="64754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defTabSz="762000"/>
            <a:r>
              <a:rPr lang="it-IT" sz="2800" i="0"/>
              <a:t>Il pH di soluzioni di acidi forti e basi forti</a:t>
            </a:r>
          </a:p>
        </p:txBody>
      </p:sp>
      <p:sp>
        <p:nvSpPr>
          <p:cNvPr id="430085" name="Text Box 5"/>
          <p:cNvSpPr txBox="1">
            <a:spLocks noChangeArrowheads="1"/>
          </p:cNvSpPr>
          <p:nvPr/>
        </p:nvSpPr>
        <p:spPr bwMode="auto">
          <a:xfrm>
            <a:off x="152400" y="469900"/>
            <a:ext cx="8686800" cy="25304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defTabSz="762000">
              <a:lnSpc>
                <a:spcPct val="9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 b="0" i="0">
                <a:cs typeface="Times New Roman" charset="0"/>
              </a:rPr>
              <a:t>Il calcolo del pH di una soluzione di acido forte è molto semplice: infatti gli acidi forti si deprotonano completamente per cui la concentrazione di 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O</a:t>
            </a:r>
            <a:r>
              <a:rPr lang="it-IT" sz="2000" b="0" i="0" baseline="30000">
                <a:cs typeface="Times New Roman" charset="0"/>
              </a:rPr>
              <a:t>+</a:t>
            </a:r>
            <a:r>
              <a:rPr lang="it-IT" sz="2000" b="0" i="0">
                <a:cs typeface="Times New Roman" charset="0"/>
              </a:rPr>
              <a:t> della soluzione è pari alla concentrazione dell'acido stesso (l' 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O</a:t>
            </a:r>
            <a:r>
              <a:rPr lang="it-IT" sz="2000" b="0" i="0" baseline="30000">
                <a:cs typeface="Times New Roman" charset="0"/>
              </a:rPr>
              <a:t>+</a:t>
            </a:r>
            <a:r>
              <a:rPr lang="it-IT" sz="2000" b="0" i="0">
                <a:cs typeface="Times New Roman" charset="0"/>
              </a:rPr>
              <a:t> che proviene dall'autoprotolisi dell'acqua è trascurabile).</a:t>
            </a:r>
          </a:p>
          <a:p>
            <a:pPr algn="just" defTabSz="762000">
              <a:lnSpc>
                <a:spcPct val="9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 b="0" i="0">
                <a:cs typeface="Times New Roman" charset="0"/>
              </a:rPr>
              <a:t>Per esempio per una soluzione di HCl 0,154 M il pH sarà:</a:t>
            </a:r>
          </a:p>
          <a:p>
            <a:pPr defTabSz="762000">
              <a:lnSpc>
                <a:spcPct val="9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 b="0" i="0">
                <a:cs typeface="Times New Roman" charset="0"/>
              </a:rPr>
              <a:t>HCl (aq) + H</a:t>
            </a:r>
            <a:r>
              <a:rPr lang="it-IT" sz="2000" b="0" i="0" baseline="-25000">
                <a:cs typeface="Times New Roman" charset="0"/>
              </a:rPr>
              <a:t>2</a:t>
            </a:r>
            <a:r>
              <a:rPr lang="it-IT" sz="2000" b="0" i="0">
                <a:cs typeface="Times New Roman" charset="0"/>
              </a:rPr>
              <a:t>O (l) → 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O</a:t>
            </a:r>
            <a:r>
              <a:rPr lang="it-IT" sz="2000" b="0" i="0" baseline="30000">
                <a:cs typeface="Times New Roman" charset="0"/>
              </a:rPr>
              <a:t>+</a:t>
            </a:r>
            <a:r>
              <a:rPr lang="it-IT" sz="2000" b="0" i="0">
                <a:cs typeface="Times New Roman" charset="0"/>
              </a:rPr>
              <a:t> (aq) + Cl</a:t>
            </a:r>
            <a:r>
              <a:rPr lang="it-IT" sz="2000" b="0" i="0" baseline="30000">
                <a:cs typeface="Times New Roman" charset="0"/>
              </a:rPr>
              <a:t>–</a:t>
            </a:r>
            <a:r>
              <a:rPr lang="it-IT" sz="2000" b="0" i="0">
                <a:cs typeface="Times New Roman" charset="0"/>
              </a:rPr>
              <a:t> (aq)</a:t>
            </a:r>
          </a:p>
          <a:p>
            <a:pPr algn="just" defTabSz="762000">
              <a:lnSpc>
                <a:spcPct val="9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 b="0" i="0">
                <a:cs typeface="Times New Roman" charset="0"/>
              </a:rPr>
              <a:t>[H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O</a:t>
            </a:r>
            <a:r>
              <a:rPr lang="it-IT" sz="2000" b="0" i="0" baseline="30000">
                <a:cs typeface="Times New Roman" charset="0"/>
              </a:rPr>
              <a:t>+</a:t>
            </a:r>
            <a:r>
              <a:rPr lang="it-IT" sz="2000" b="0" i="0">
                <a:cs typeface="Times New Roman" charset="0"/>
              </a:rPr>
              <a:t>] = [HCl] = 0,154 M		pH = –log(0,154) = 0.812</a:t>
            </a:r>
          </a:p>
          <a:p>
            <a:pPr algn="just" defTabSz="762000">
              <a:lnSpc>
                <a:spcPct val="9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 b="0" i="0">
                <a:cs typeface="Times New Roman" charset="0"/>
              </a:rPr>
              <a:t>La soluzione è fortemente acida.</a:t>
            </a:r>
          </a:p>
        </p:txBody>
      </p:sp>
      <p:sp>
        <p:nvSpPr>
          <p:cNvPr id="430089" name="Text Box 9"/>
          <p:cNvSpPr txBox="1">
            <a:spLocks noChangeArrowheads="1"/>
          </p:cNvSpPr>
          <p:nvPr/>
        </p:nvSpPr>
        <p:spPr bwMode="auto">
          <a:xfrm>
            <a:off x="152400" y="2971800"/>
            <a:ext cx="8686800" cy="225583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defTabSz="762000">
              <a:lnSpc>
                <a:spcPct val="9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 b="0" i="0">
                <a:cs typeface="Times New Roman" charset="0"/>
              </a:rPr>
              <a:t>Il calcolo del pH di una soluzione di base forte è altrettanto semplice. Consideriamo il pH di una soluzione 3.24·10</a:t>
            </a:r>
            <a:r>
              <a:rPr lang="it-IT" sz="2000" b="0" i="0" baseline="30000">
                <a:cs typeface="Times New Roman" charset="0"/>
              </a:rPr>
              <a:t>-4</a:t>
            </a:r>
            <a:r>
              <a:rPr lang="it-IT" sz="2000" b="0" i="0">
                <a:cs typeface="Times New Roman" charset="0"/>
              </a:rPr>
              <a:t> M di Mg(OH)</a:t>
            </a:r>
            <a:r>
              <a:rPr lang="it-IT" sz="2000" b="0" i="0" baseline="-25000">
                <a:cs typeface="Times New Roman" charset="0"/>
              </a:rPr>
              <a:t>2</a:t>
            </a:r>
            <a:r>
              <a:rPr lang="it-IT" sz="2000" b="0" i="0">
                <a:cs typeface="Times New Roman" charset="0"/>
              </a:rPr>
              <a:t>:</a:t>
            </a:r>
          </a:p>
          <a:p>
            <a:pPr defTabSz="762000">
              <a:lnSpc>
                <a:spcPct val="9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 b="0" i="0">
                <a:cs typeface="Times New Roman" charset="0"/>
              </a:rPr>
              <a:t>Mg(OH)</a:t>
            </a:r>
            <a:r>
              <a:rPr lang="it-IT" sz="2000" b="0" i="0" baseline="-25000">
                <a:cs typeface="Times New Roman" charset="0"/>
              </a:rPr>
              <a:t>2</a:t>
            </a:r>
            <a:r>
              <a:rPr lang="it-IT" sz="2000" b="0" i="0">
                <a:cs typeface="Times New Roman" charset="0"/>
              </a:rPr>
              <a:t> (s) → Mg</a:t>
            </a:r>
            <a:r>
              <a:rPr lang="it-IT" sz="2000" b="0" i="0" baseline="30000">
                <a:cs typeface="Times New Roman" charset="0"/>
              </a:rPr>
              <a:t>2+</a:t>
            </a:r>
            <a:r>
              <a:rPr lang="it-IT" sz="2000" b="0" i="0">
                <a:cs typeface="Times New Roman" charset="0"/>
              </a:rPr>
              <a:t> (aq) + 2 OH</a:t>
            </a:r>
            <a:r>
              <a:rPr lang="it-IT" sz="2000" b="0" i="0" baseline="30000">
                <a:cs typeface="Times New Roman" charset="0"/>
              </a:rPr>
              <a:t>–</a:t>
            </a:r>
            <a:r>
              <a:rPr lang="it-IT" sz="2000" b="0" i="0">
                <a:cs typeface="Times New Roman" charset="0"/>
              </a:rPr>
              <a:t> (aq)</a:t>
            </a:r>
          </a:p>
          <a:p>
            <a:pPr algn="just" defTabSz="762000">
              <a:lnSpc>
                <a:spcPct val="9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 b="0" i="0">
                <a:cs typeface="Times New Roman" charset="0"/>
              </a:rPr>
              <a:t>[OH</a:t>
            </a:r>
            <a:r>
              <a:rPr lang="it-IT" sz="2000" b="0" i="0" baseline="30000">
                <a:cs typeface="Times New Roman" charset="0"/>
              </a:rPr>
              <a:t>–</a:t>
            </a:r>
            <a:r>
              <a:rPr lang="it-IT" sz="2000" b="0" i="0">
                <a:cs typeface="Times New Roman" charset="0"/>
              </a:rPr>
              <a:t>] = 2[Mg(OH)</a:t>
            </a:r>
            <a:r>
              <a:rPr lang="it-IT" sz="2000" b="0" i="0" baseline="-25000">
                <a:cs typeface="Times New Roman" charset="0"/>
              </a:rPr>
              <a:t>2</a:t>
            </a:r>
            <a:r>
              <a:rPr lang="it-IT" sz="2000" b="0" i="0">
                <a:cs typeface="Times New Roman" charset="0"/>
              </a:rPr>
              <a:t>] = 6.48·10</a:t>
            </a:r>
            <a:r>
              <a:rPr lang="it-IT" sz="2000" b="0" i="0" baseline="30000">
                <a:cs typeface="Times New Roman" charset="0"/>
              </a:rPr>
              <a:t>-4</a:t>
            </a:r>
            <a:r>
              <a:rPr lang="it-IT" sz="2000" b="0" i="0">
                <a:cs typeface="Times New Roman" charset="0"/>
              </a:rPr>
              <a:t> M		pOH = –log(6.48·10</a:t>
            </a:r>
            <a:r>
              <a:rPr lang="it-IT" sz="2000" b="0" i="0" baseline="30000">
                <a:cs typeface="Times New Roman" charset="0"/>
              </a:rPr>
              <a:t>-4</a:t>
            </a:r>
            <a:r>
              <a:rPr lang="it-IT" sz="2000" b="0" i="0">
                <a:cs typeface="Times New Roman" charset="0"/>
              </a:rPr>
              <a:t>) = 3.19</a:t>
            </a:r>
          </a:p>
          <a:p>
            <a:pPr defTabSz="762000">
              <a:lnSpc>
                <a:spcPct val="9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 b="0" i="0">
                <a:cs typeface="Times New Roman" charset="0"/>
              </a:rPr>
              <a:t>pH = 14 – pOH = 10.81</a:t>
            </a:r>
          </a:p>
          <a:p>
            <a:pPr algn="l" defTabSz="762000">
              <a:lnSpc>
                <a:spcPct val="9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 b="0" i="0">
                <a:cs typeface="Times New Roman" charset="0"/>
              </a:rPr>
              <a:t>Anche una concentrazione così bassa di base forte fa variare il pH dell'acqua da 7 a quasi 11.</a:t>
            </a:r>
          </a:p>
        </p:txBody>
      </p:sp>
      <p:sp>
        <p:nvSpPr>
          <p:cNvPr id="430090" name="Text Box 10"/>
          <p:cNvSpPr txBox="1">
            <a:spLocks noChangeArrowheads="1"/>
          </p:cNvSpPr>
          <p:nvPr/>
        </p:nvSpPr>
        <p:spPr bwMode="auto">
          <a:xfrm>
            <a:off x="152400" y="5181600"/>
            <a:ext cx="8686800" cy="152558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defTabSz="762000">
              <a:lnSpc>
                <a:spcPct val="9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 b="0" i="0">
                <a:cs typeface="Times New Roman" charset="0"/>
              </a:rPr>
              <a:t>È anche possibile, combinando questi nuovi concetti con le conoscenze di stechiometria precedenti, calcolare il pH dopo una reazione di neutralizzazione.</a:t>
            </a:r>
          </a:p>
          <a:p>
            <a:pPr algn="just" defTabSz="762000">
              <a:lnSpc>
                <a:spcPct val="9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 b="0" i="0">
                <a:cs typeface="Times New Roman" charset="0"/>
              </a:rPr>
              <a:t>Per esempio: qual è il pH della soluzione che si ottiene mescolando 345 mL di una soluzione 0.132 M di NaOH con 178 mL di una soluzione 0.110 M di H</a:t>
            </a:r>
            <a:r>
              <a:rPr lang="it-IT" sz="2000" b="0" i="0" baseline="-25000">
                <a:cs typeface="Times New Roman" charset="0"/>
              </a:rPr>
              <a:t>2</a:t>
            </a:r>
            <a:r>
              <a:rPr lang="it-IT" sz="2000" b="0" i="0">
                <a:cs typeface="Times New Roman" charset="0"/>
              </a:rPr>
              <a:t>SO</a:t>
            </a:r>
            <a:r>
              <a:rPr lang="it-IT" sz="2000" b="0" i="0" baseline="-25000">
                <a:cs typeface="Times New Roman" charset="0"/>
              </a:rPr>
              <a:t>4</a:t>
            </a:r>
            <a:r>
              <a:rPr lang="it-IT" sz="2000" b="0" i="0">
                <a:cs typeface="Times New Roman" charset="0"/>
              </a:rPr>
              <a:t>? L'esercizio sarà svolto a lezione.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089" grpId="0" autoUpdateAnimBg="0"/>
      <p:bldP spid="430090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dirty="0" smtClean="0"/>
              <a:t>10 – Equilibri </a:t>
            </a:r>
            <a:r>
              <a:rPr lang="it-IT" dirty="0" err="1" smtClean="0"/>
              <a:t>acido-base.pdf</a:t>
            </a:r>
            <a:r>
              <a:rPr lang="it-IT" dirty="0" smtClean="0"/>
              <a:t> – V 2.0 – Chimica Generale – Prof. A. Mangoni– A.A. 2012/2013</a:t>
            </a:r>
            <a:endParaRPr lang="it-IT" dirty="0"/>
          </a:p>
        </p:txBody>
      </p:sp>
      <p:sp>
        <p:nvSpPr>
          <p:cNvPr id="432130" name="Rectangle 2"/>
          <p:cNvSpPr>
            <a:spLocks noChangeArrowheads="1"/>
          </p:cNvSpPr>
          <p:nvPr/>
        </p:nvSpPr>
        <p:spPr bwMode="auto">
          <a:xfrm>
            <a:off x="2173288" y="0"/>
            <a:ext cx="52101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defTabSz="762000"/>
            <a:r>
              <a:rPr lang="it-IT" sz="2800" i="0"/>
              <a:t>Gli acidi deboli: la costante acida</a:t>
            </a:r>
          </a:p>
        </p:txBody>
      </p:sp>
      <p:sp>
        <p:nvSpPr>
          <p:cNvPr id="432131" name="Text Box 3"/>
          <p:cNvSpPr txBox="1">
            <a:spLocks noChangeArrowheads="1"/>
          </p:cNvSpPr>
          <p:nvPr/>
        </p:nvSpPr>
        <p:spPr bwMode="auto">
          <a:xfrm>
            <a:off x="152400" y="471488"/>
            <a:ext cx="8686800" cy="29337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 b="0" i="0">
                <a:cs typeface="Times New Roman" charset="0"/>
              </a:rPr>
              <a:t>Mentre negli acidi forti la deprotonazione è completa, negli acidi deboli si ha equilibrio tra l'acido e la sua forma deprotonata (la sua base coniugata):</a:t>
            </a:r>
          </a:p>
          <a:p>
            <a:pPr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 b="0" i="0">
                <a:cs typeface="Times New Roman" charset="0"/>
              </a:rPr>
              <a:t>HF (aq) + H</a:t>
            </a:r>
            <a:r>
              <a:rPr lang="it-IT" sz="2000" b="0" i="0" baseline="-25000">
                <a:cs typeface="Times New Roman" charset="0"/>
              </a:rPr>
              <a:t>2</a:t>
            </a:r>
            <a:r>
              <a:rPr lang="it-IT" sz="2000" b="0" i="0">
                <a:cs typeface="Times New Roman" charset="0"/>
              </a:rPr>
              <a:t>O (l) </a:t>
            </a:r>
            <a:r>
              <a:rPr lang="it-IT" sz="2000" b="0" i="0">
                <a:cs typeface="Times New Roman" charset="0"/>
                <a:sym typeface="Wingdings 3" pitchFamily="18" charset="2"/>
              </a:rPr>
              <a:t></a:t>
            </a:r>
            <a:r>
              <a:rPr lang="it-IT" sz="2000" b="0" i="0">
                <a:cs typeface="Times New Roman" charset="0"/>
              </a:rPr>
              <a:t> 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O</a:t>
            </a:r>
            <a:r>
              <a:rPr lang="it-IT" sz="2000" b="0" i="0" baseline="30000">
                <a:cs typeface="Times New Roman" charset="0"/>
              </a:rPr>
              <a:t>+</a:t>
            </a:r>
            <a:r>
              <a:rPr lang="it-IT" sz="2000" b="0" i="0">
                <a:cs typeface="Times New Roman" charset="0"/>
              </a:rPr>
              <a:t> (aq) + F</a:t>
            </a:r>
            <a:r>
              <a:rPr lang="it-IT" sz="2000" b="0" i="0" baseline="30000">
                <a:cs typeface="Times New Roman" charset="0"/>
              </a:rPr>
              <a:t>–</a:t>
            </a:r>
            <a:r>
              <a:rPr lang="it-IT" sz="2000" b="0" i="0">
                <a:cs typeface="Times New Roman" charset="0"/>
              </a:rPr>
              <a:t> (aq)</a:t>
            </a: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 b="0" i="0">
                <a:cs typeface="Times New Roman" charset="0"/>
              </a:rPr>
              <a:t>Poiché siamo di fronte ad un equilibrio, possiamo applicare la legge di azione di massa:</a:t>
            </a: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</a:pPr>
            <a:endParaRPr lang="it-IT" sz="2000" b="0" i="0">
              <a:cs typeface="Times New Roman" charset="0"/>
            </a:endParaRP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 b="0" i="0">
                <a:cs typeface="Times New Roman" charset="0"/>
              </a:rPr>
              <a:t>In questa espressione non appare [H</a:t>
            </a:r>
            <a:r>
              <a:rPr lang="it-IT" sz="2000" b="0" i="0" baseline="-25000">
                <a:cs typeface="Times New Roman" charset="0"/>
              </a:rPr>
              <a:t>2</a:t>
            </a:r>
            <a:r>
              <a:rPr lang="it-IT" sz="2000" b="0" i="0">
                <a:cs typeface="Times New Roman" charset="0"/>
              </a:rPr>
              <a:t>O], perché è il solvente e la sua concentrazione rimane comunque pressoché costante, mentre la costante di equilibrio prende il nome di </a:t>
            </a:r>
            <a:r>
              <a:rPr lang="it-IT" sz="2000" b="0">
                <a:cs typeface="Times New Roman" charset="0"/>
              </a:rPr>
              <a:t>costante acida</a:t>
            </a:r>
            <a:r>
              <a:rPr lang="it-IT" sz="2000" b="0" i="0">
                <a:cs typeface="Times New Roman" charset="0"/>
              </a:rPr>
              <a:t> ed il simbolo </a:t>
            </a:r>
            <a:r>
              <a:rPr lang="it-IT" sz="2000" b="0">
                <a:cs typeface="Times New Roman" charset="0"/>
              </a:rPr>
              <a:t>K</a:t>
            </a:r>
            <a:r>
              <a:rPr lang="it-IT" sz="2000" b="0" baseline="-25000">
                <a:cs typeface="Times New Roman" charset="0"/>
              </a:rPr>
              <a:t>a</a:t>
            </a:r>
            <a:r>
              <a:rPr lang="it-IT" sz="2000" b="0">
                <a:cs typeface="Times New Roman" charset="0"/>
              </a:rPr>
              <a:t>.</a:t>
            </a:r>
            <a:endParaRPr lang="it-IT" sz="2000" b="0" i="0">
              <a:cs typeface="Times New Roman" charset="0"/>
            </a:endParaRPr>
          </a:p>
        </p:txBody>
      </p:sp>
      <p:graphicFrame>
        <p:nvGraphicFramePr>
          <p:cNvPr id="432134" name="Object 6"/>
          <p:cNvGraphicFramePr>
            <a:graphicFrameLocks noChangeAspect="1"/>
          </p:cNvGraphicFramePr>
          <p:nvPr/>
        </p:nvGraphicFramePr>
        <p:xfrm>
          <a:off x="3505200" y="1752600"/>
          <a:ext cx="1905000" cy="765175"/>
        </p:xfrm>
        <a:graphic>
          <a:graphicData uri="http://schemas.openxmlformats.org/presentationml/2006/ole">
            <p:oleObj spid="_x0000_s432134" name="Equation" r:id="rId3" imgW="1104840" imgH="444240" progId="Equation.3">
              <p:embed/>
            </p:oleObj>
          </a:graphicData>
        </a:graphic>
      </p:graphicFrame>
      <p:sp>
        <p:nvSpPr>
          <p:cNvPr id="432135" name="Text Box 7"/>
          <p:cNvSpPr txBox="1">
            <a:spLocks noChangeArrowheads="1"/>
          </p:cNvSpPr>
          <p:nvPr/>
        </p:nvSpPr>
        <p:spPr bwMode="auto">
          <a:xfrm>
            <a:off x="152400" y="3405188"/>
            <a:ext cx="8686800" cy="12477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 b="0" i="0">
                <a:cs typeface="Times New Roman" charset="0"/>
              </a:rPr>
              <a:t>Tanto più grande è </a:t>
            </a:r>
            <a:r>
              <a:rPr lang="it-IT" sz="2000" b="0">
                <a:cs typeface="Times New Roman" charset="0"/>
              </a:rPr>
              <a:t>K</a:t>
            </a:r>
            <a:r>
              <a:rPr lang="it-IT" sz="2000" b="0" baseline="-25000">
                <a:cs typeface="Times New Roman" charset="0"/>
              </a:rPr>
              <a:t>a</a:t>
            </a:r>
            <a:r>
              <a:rPr lang="it-IT" sz="2000" b="0" i="0">
                <a:cs typeface="Times New Roman" charset="0"/>
              </a:rPr>
              <a:t>, tanto più forte è l'acido (si tratta comunque sempre di acidi deboli, e di </a:t>
            </a:r>
            <a:r>
              <a:rPr lang="it-IT" sz="2000" b="0">
                <a:cs typeface="Times New Roman" charset="0"/>
              </a:rPr>
              <a:t>K</a:t>
            </a:r>
            <a:r>
              <a:rPr lang="it-IT" sz="2000" b="0" baseline="-25000">
                <a:cs typeface="Times New Roman" charset="0"/>
              </a:rPr>
              <a:t>a</a:t>
            </a:r>
            <a:r>
              <a:rPr lang="it-IT" sz="2000" b="0" i="0">
                <a:cs typeface="Times New Roman" charset="0"/>
              </a:rPr>
              <a:t> &lt; 1). Spesso, invece di </a:t>
            </a:r>
            <a:r>
              <a:rPr lang="it-IT" sz="2000" b="0">
                <a:cs typeface="Times New Roman" charset="0"/>
              </a:rPr>
              <a:t>K</a:t>
            </a:r>
            <a:r>
              <a:rPr lang="it-IT" sz="2000" b="0" baseline="-25000">
                <a:cs typeface="Times New Roman" charset="0"/>
              </a:rPr>
              <a:t>a</a:t>
            </a:r>
            <a:r>
              <a:rPr lang="it-IT" sz="2000" b="0" i="0">
                <a:cs typeface="Times New Roman" charset="0"/>
              </a:rPr>
              <a:t>, viene riportato il p</a:t>
            </a:r>
            <a:r>
              <a:rPr lang="it-IT" sz="2000" b="0">
                <a:cs typeface="Times New Roman" charset="0"/>
              </a:rPr>
              <a:t>K</a:t>
            </a:r>
            <a:r>
              <a:rPr lang="it-IT" sz="2000" b="0" baseline="-25000">
                <a:cs typeface="Times New Roman" charset="0"/>
              </a:rPr>
              <a:t>a </a:t>
            </a:r>
            <a:r>
              <a:rPr lang="it-IT" sz="2000" b="0" i="0">
                <a:cs typeface="Times New Roman" charset="0"/>
              </a:rPr>
              <a:t>= –log(</a:t>
            </a:r>
            <a:r>
              <a:rPr lang="it-IT" sz="2000" b="0">
                <a:cs typeface="Times New Roman" charset="0"/>
              </a:rPr>
              <a:t>K</a:t>
            </a:r>
            <a:r>
              <a:rPr lang="it-IT" sz="2000" b="0" baseline="-25000">
                <a:cs typeface="Times New Roman" charset="0"/>
              </a:rPr>
              <a:t>a</a:t>
            </a:r>
            <a:r>
              <a:rPr lang="it-IT" sz="2000" b="0" i="0">
                <a:cs typeface="Times New Roman" charset="0"/>
              </a:rPr>
              <a:t>); tanto più grande è il p</a:t>
            </a:r>
            <a:r>
              <a:rPr lang="it-IT" sz="2000" b="0">
                <a:cs typeface="Times New Roman" charset="0"/>
              </a:rPr>
              <a:t>K</a:t>
            </a:r>
            <a:r>
              <a:rPr lang="it-IT" sz="2000" b="0" baseline="-25000">
                <a:cs typeface="Times New Roman" charset="0"/>
              </a:rPr>
              <a:t>a</a:t>
            </a:r>
            <a:r>
              <a:rPr lang="it-IT" sz="2000" b="0" i="0">
                <a:cs typeface="Times New Roman" charset="0"/>
              </a:rPr>
              <a:t>, tanto più debole è l'acido. Acidi con p</a:t>
            </a:r>
            <a:r>
              <a:rPr lang="it-IT" sz="2000" b="0">
                <a:cs typeface="Times New Roman" charset="0"/>
              </a:rPr>
              <a:t>K</a:t>
            </a:r>
            <a:r>
              <a:rPr lang="it-IT" sz="2000" b="0" baseline="-25000">
                <a:cs typeface="Times New Roman" charset="0"/>
              </a:rPr>
              <a:t>a</a:t>
            </a:r>
            <a:r>
              <a:rPr lang="it-IT" sz="2000" b="0" i="0">
                <a:cs typeface="Times New Roman" charset="0"/>
              </a:rPr>
              <a:t> &gt; 12 sono così deboli che non fanno variare apprezzabilmente il valore del pH dell'acqua.</a:t>
            </a:r>
          </a:p>
        </p:txBody>
      </p:sp>
      <p:grpSp>
        <p:nvGrpSpPr>
          <p:cNvPr id="432141" name="Group 13"/>
          <p:cNvGrpSpPr>
            <a:grpSpLocks/>
          </p:cNvGrpSpPr>
          <p:nvPr/>
        </p:nvGrpSpPr>
        <p:grpSpPr bwMode="auto">
          <a:xfrm>
            <a:off x="152400" y="4637088"/>
            <a:ext cx="8686800" cy="2078037"/>
            <a:chOff x="96" y="2921"/>
            <a:chExt cx="5472" cy="1309"/>
          </a:xfrm>
        </p:grpSpPr>
        <p:sp>
          <p:nvSpPr>
            <p:cNvPr id="432137" name="Text Box 9"/>
            <p:cNvSpPr txBox="1">
              <a:spLocks noChangeArrowheads="1"/>
            </p:cNvSpPr>
            <p:nvPr/>
          </p:nvSpPr>
          <p:spPr bwMode="auto">
            <a:xfrm>
              <a:off x="96" y="2921"/>
              <a:ext cx="5472" cy="1309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just" defTabSz="762000">
                <a:lnSpc>
                  <a:spcPct val="95000"/>
                </a:lnSpc>
                <a:spcBef>
                  <a:spcPct val="10000"/>
                </a:spcBef>
                <a:spcAft>
                  <a:spcPct val="10000"/>
                </a:spcAft>
              </a:pPr>
              <a:r>
                <a:rPr lang="it-IT" sz="2000" b="0" i="0">
                  <a:cs typeface="Times New Roman" charset="0"/>
                </a:rPr>
                <a:t>Gli acidi poliprotici hanno più costanti acide, una per ogni dissociazione, che sono dette </a:t>
              </a:r>
              <a:r>
                <a:rPr lang="it-IT" sz="2000" b="0">
                  <a:cs typeface="Times New Roman" charset="0"/>
                </a:rPr>
                <a:t>K</a:t>
              </a:r>
              <a:r>
                <a:rPr lang="it-IT" sz="2000" b="0" baseline="-25000">
                  <a:cs typeface="Times New Roman" charset="0"/>
                </a:rPr>
                <a:t>a1</a:t>
              </a:r>
              <a:r>
                <a:rPr lang="it-IT" sz="2000" b="0" i="0">
                  <a:cs typeface="Times New Roman" charset="0"/>
                </a:rPr>
                <a:t>, </a:t>
              </a:r>
              <a:r>
                <a:rPr lang="it-IT" sz="2000" b="0">
                  <a:cs typeface="Times New Roman" charset="0"/>
                </a:rPr>
                <a:t>K</a:t>
              </a:r>
              <a:r>
                <a:rPr lang="it-IT" sz="2000" b="0" baseline="-25000">
                  <a:cs typeface="Times New Roman" charset="0"/>
                </a:rPr>
                <a:t>a2</a:t>
              </a:r>
              <a:r>
                <a:rPr lang="it-IT" sz="2000" b="0" i="0">
                  <a:cs typeface="Times New Roman" charset="0"/>
                </a:rPr>
                <a:t>, ecc. In generale, </a:t>
              </a:r>
              <a:r>
                <a:rPr lang="it-IT" sz="2000" b="0">
                  <a:cs typeface="Times New Roman" charset="0"/>
                </a:rPr>
                <a:t>K</a:t>
              </a:r>
              <a:r>
                <a:rPr lang="it-IT" sz="2000" b="0" baseline="-25000">
                  <a:cs typeface="Times New Roman" charset="0"/>
                </a:rPr>
                <a:t>a1</a:t>
              </a:r>
              <a:r>
                <a:rPr lang="it-IT" sz="2000" b="0" i="0">
                  <a:cs typeface="Times New Roman" charset="0"/>
                </a:rPr>
                <a:t> &gt;&gt; </a:t>
              </a:r>
              <a:r>
                <a:rPr lang="it-IT" sz="2000" b="0">
                  <a:cs typeface="Times New Roman" charset="0"/>
                </a:rPr>
                <a:t>K</a:t>
              </a:r>
              <a:r>
                <a:rPr lang="it-IT" sz="2000" b="0" baseline="-25000">
                  <a:cs typeface="Times New Roman" charset="0"/>
                </a:rPr>
                <a:t>a2.</a:t>
              </a:r>
            </a:p>
            <a:p>
              <a:pPr algn="just" defTabSz="762000">
                <a:lnSpc>
                  <a:spcPct val="40000"/>
                </a:lnSpc>
                <a:spcBef>
                  <a:spcPct val="10000"/>
                </a:spcBef>
                <a:spcAft>
                  <a:spcPct val="10000"/>
                </a:spcAft>
              </a:pPr>
              <a:endParaRPr lang="it-IT" sz="2000" b="0" baseline="-25000">
                <a:cs typeface="Times New Roman" charset="0"/>
              </a:endParaRPr>
            </a:p>
            <a:p>
              <a:pPr algn="just" defTabSz="762000">
                <a:lnSpc>
                  <a:spcPct val="95000"/>
                </a:lnSpc>
                <a:spcBef>
                  <a:spcPct val="10000"/>
                </a:spcBef>
                <a:spcAft>
                  <a:spcPct val="10000"/>
                </a:spcAft>
              </a:pPr>
              <a:r>
                <a:rPr lang="it-IT" sz="2000" b="0" i="0">
                  <a:cs typeface="Times New Roman" charset="0"/>
                </a:rPr>
                <a:t>H</a:t>
              </a:r>
              <a:r>
                <a:rPr lang="it-IT" sz="2000" b="0" i="0" baseline="-25000">
                  <a:cs typeface="Times New Roman" charset="0"/>
                </a:rPr>
                <a:t>2</a:t>
              </a:r>
              <a:r>
                <a:rPr lang="it-IT" sz="2000" b="0" i="0">
                  <a:cs typeface="Times New Roman" charset="0"/>
                </a:rPr>
                <a:t>CO</a:t>
              </a:r>
              <a:r>
                <a:rPr lang="it-IT" sz="2000" b="0" i="0" baseline="-25000">
                  <a:cs typeface="Times New Roman" charset="0"/>
                </a:rPr>
                <a:t>3</a:t>
              </a:r>
              <a:r>
                <a:rPr lang="it-IT" sz="2000" b="0" i="0">
                  <a:cs typeface="Times New Roman" charset="0"/>
                </a:rPr>
                <a:t> (aq) + H</a:t>
              </a:r>
              <a:r>
                <a:rPr lang="it-IT" sz="2000" b="0" i="0" baseline="-25000">
                  <a:cs typeface="Times New Roman" charset="0"/>
                </a:rPr>
                <a:t>2</a:t>
              </a:r>
              <a:r>
                <a:rPr lang="it-IT" sz="2000" b="0" i="0">
                  <a:cs typeface="Times New Roman" charset="0"/>
                </a:rPr>
                <a:t>O (l) </a:t>
              </a:r>
              <a:r>
                <a:rPr lang="it-IT" sz="2000" b="0" i="0">
                  <a:cs typeface="Times New Roman" charset="0"/>
                  <a:sym typeface="Wingdings 3" pitchFamily="18" charset="2"/>
                </a:rPr>
                <a:t></a:t>
              </a:r>
              <a:r>
                <a:rPr lang="it-IT" sz="2000" b="0" i="0">
                  <a:cs typeface="Times New Roman" charset="0"/>
                </a:rPr>
                <a:t> HCO</a:t>
              </a:r>
              <a:r>
                <a:rPr lang="it-IT" sz="2000" b="0" i="0" baseline="-25000">
                  <a:cs typeface="Times New Roman" charset="0"/>
                </a:rPr>
                <a:t>3</a:t>
              </a:r>
              <a:r>
                <a:rPr lang="it-IT" sz="2000" b="0" i="0" baseline="30000">
                  <a:cs typeface="Times New Roman" charset="0"/>
                </a:rPr>
                <a:t>–</a:t>
              </a:r>
              <a:r>
                <a:rPr lang="it-IT" sz="2000" b="0" i="0">
                  <a:cs typeface="Times New Roman" charset="0"/>
                </a:rPr>
                <a:t> (aq) + H</a:t>
              </a:r>
              <a:r>
                <a:rPr lang="it-IT" sz="2000" b="0" i="0" baseline="-25000">
                  <a:cs typeface="Times New Roman" charset="0"/>
                </a:rPr>
                <a:t>3</a:t>
              </a:r>
              <a:r>
                <a:rPr lang="it-IT" sz="2000" b="0" i="0">
                  <a:cs typeface="Times New Roman" charset="0"/>
                </a:rPr>
                <a:t>O</a:t>
              </a:r>
              <a:r>
                <a:rPr lang="it-IT" sz="2000" b="0" i="0" baseline="30000">
                  <a:cs typeface="Times New Roman" charset="0"/>
                </a:rPr>
                <a:t>+</a:t>
              </a:r>
              <a:r>
                <a:rPr lang="it-IT" sz="2000" b="0" i="0">
                  <a:cs typeface="Times New Roman" charset="0"/>
                </a:rPr>
                <a:t> (aq)</a:t>
              </a:r>
            </a:p>
            <a:p>
              <a:pPr algn="just" defTabSz="762000">
                <a:lnSpc>
                  <a:spcPct val="95000"/>
                </a:lnSpc>
                <a:spcBef>
                  <a:spcPct val="10000"/>
                </a:spcBef>
                <a:spcAft>
                  <a:spcPct val="10000"/>
                </a:spcAft>
              </a:pPr>
              <a:endParaRPr lang="it-IT" sz="2000" b="0" i="0">
                <a:cs typeface="Times New Roman" charset="0"/>
              </a:endParaRPr>
            </a:p>
            <a:p>
              <a:pPr algn="just" defTabSz="762000">
                <a:lnSpc>
                  <a:spcPct val="95000"/>
                </a:lnSpc>
                <a:spcBef>
                  <a:spcPct val="10000"/>
                </a:spcBef>
                <a:spcAft>
                  <a:spcPct val="10000"/>
                </a:spcAft>
              </a:pPr>
              <a:r>
                <a:rPr lang="it-IT" sz="2000" b="0" i="0">
                  <a:cs typeface="Times New Roman" charset="0"/>
                </a:rPr>
                <a:t>HCO</a:t>
              </a:r>
              <a:r>
                <a:rPr lang="it-IT" sz="2000" b="0" i="0" baseline="-25000">
                  <a:cs typeface="Times New Roman" charset="0"/>
                </a:rPr>
                <a:t>3</a:t>
              </a:r>
              <a:r>
                <a:rPr lang="it-IT" sz="2000" b="0" i="0" baseline="30000">
                  <a:cs typeface="Times New Roman" charset="0"/>
                </a:rPr>
                <a:t>–</a:t>
              </a:r>
              <a:r>
                <a:rPr lang="it-IT" sz="2000" b="0" i="0">
                  <a:cs typeface="Times New Roman" charset="0"/>
                </a:rPr>
                <a:t> (aq) + H</a:t>
              </a:r>
              <a:r>
                <a:rPr lang="it-IT" sz="2000" b="0" i="0" baseline="-25000">
                  <a:cs typeface="Times New Roman" charset="0"/>
                </a:rPr>
                <a:t>2</a:t>
              </a:r>
              <a:r>
                <a:rPr lang="it-IT" sz="2000" b="0" i="0">
                  <a:cs typeface="Times New Roman" charset="0"/>
                </a:rPr>
                <a:t>O (l) </a:t>
              </a:r>
              <a:r>
                <a:rPr lang="it-IT" sz="2000" b="0" i="0">
                  <a:cs typeface="Times New Roman" charset="0"/>
                  <a:sym typeface="Wingdings 3" pitchFamily="18" charset="2"/>
                </a:rPr>
                <a:t></a:t>
              </a:r>
              <a:r>
                <a:rPr lang="it-IT" sz="2000" b="0" i="0">
                  <a:cs typeface="Times New Roman" charset="0"/>
                </a:rPr>
                <a:t> CO</a:t>
              </a:r>
              <a:r>
                <a:rPr lang="it-IT" sz="2000" b="0" i="0" baseline="-25000">
                  <a:cs typeface="Times New Roman" charset="0"/>
                </a:rPr>
                <a:t>3</a:t>
              </a:r>
              <a:r>
                <a:rPr lang="it-IT" sz="2000" b="0" i="0" baseline="30000">
                  <a:cs typeface="Times New Roman" charset="0"/>
                </a:rPr>
                <a:t>2–</a:t>
              </a:r>
              <a:r>
                <a:rPr lang="it-IT" sz="2000" b="0" i="0">
                  <a:cs typeface="Times New Roman" charset="0"/>
                </a:rPr>
                <a:t> (aq) + H</a:t>
              </a:r>
              <a:r>
                <a:rPr lang="it-IT" sz="2000" b="0" i="0" baseline="-25000">
                  <a:cs typeface="Times New Roman" charset="0"/>
                </a:rPr>
                <a:t>3</a:t>
              </a:r>
              <a:r>
                <a:rPr lang="it-IT" sz="2000" b="0" i="0">
                  <a:cs typeface="Times New Roman" charset="0"/>
                </a:rPr>
                <a:t>O</a:t>
              </a:r>
              <a:r>
                <a:rPr lang="it-IT" sz="2000" b="0" i="0" baseline="30000">
                  <a:cs typeface="Times New Roman" charset="0"/>
                </a:rPr>
                <a:t>+</a:t>
              </a:r>
              <a:r>
                <a:rPr lang="it-IT" sz="2000" b="0" i="0">
                  <a:cs typeface="Times New Roman" charset="0"/>
                </a:rPr>
                <a:t> (aq)</a:t>
              </a:r>
              <a:endParaRPr lang="it-IT" sz="2000" b="0" baseline="-25000">
                <a:cs typeface="Times New Roman" charset="0"/>
              </a:endParaRPr>
            </a:p>
            <a:p>
              <a:pPr algn="just" defTabSz="762000">
                <a:lnSpc>
                  <a:spcPct val="95000"/>
                </a:lnSpc>
                <a:spcBef>
                  <a:spcPct val="10000"/>
                </a:spcBef>
                <a:spcAft>
                  <a:spcPct val="10000"/>
                </a:spcAft>
              </a:pPr>
              <a:endParaRPr lang="it-IT" sz="2000" b="0" baseline="-25000">
                <a:cs typeface="Times New Roman" charset="0"/>
              </a:endParaRPr>
            </a:p>
          </p:txBody>
        </p:sp>
        <p:graphicFrame>
          <p:nvGraphicFramePr>
            <p:cNvPr id="432138" name="Object 10"/>
            <p:cNvGraphicFramePr>
              <a:graphicFrameLocks noChangeAspect="1"/>
            </p:cNvGraphicFramePr>
            <p:nvPr/>
          </p:nvGraphicFramePr>
          <p:xfrm>
            <a:off x="3744" y="3120"/>
            <a:ext cx="1545" cy="510"/>
          </p:xfrm>
          <a:graphic>
            <a:graphicData uri="http://schemas.openxmlformats.org/presentationml/2006/ole">
              <p:oleObj spid="_x0000_s432138" name="Equation" r:id="rId4" imgW="1422360" imgH="469800" progId="Equation.3">
                <p:embed/>
              </p:oleObj>
            </a:graphicData>
          </a:graphic>
        </p:graphicFrame>
        <p:graphicFrame>
          <p:nvGraphicFramePr>
            <p:cNvPr id="432140" name="Object 12"/>
            <p:cNvGraphicFramePr>
              <a:graphicFrameLocks noChangeAspect="1"/>
            </p:cNvGraphicFramePr>
            <p:nvPr/>
          </p:nvGraphicFramePr>
          <p:xfrm>
            <a:off x="3744" y="3648"/>
            <a:ext cx="1503" cy="537"/>
          </p:xfrm>
          <a:graphic>
            <a:graphicData uri="http://schemas.openxmlformats.org/presentationml/2006/ole">
              <p:oleObj spid="_x0000_s432140" name="Equation" r:id="rId5" imgW="1384200" imgH="495000" progId="Equation.3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2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2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2135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dirty="0" smtClean="0"/>
              <a:t>10 – Equilibri </a:t>
            </a:r>
            <a:r>
              <a:rPr lang="it-IT" dirty="0" err="1" smtClean="0"/>
              <a:t>acido-base.pdf</a:t>
            </a:r>
            <a:r>
              <a:rPr lang="it-IT" dirty="0" smtClean="0"/>
              <a:t> – V 2.0 – Chimica Generale – Prof. A. Mangoni– A.A. 2012/2013</a:t>
            </a:r>
            <a:endParaRPr lang="it-IT" dirty="0"/>
          </a:p>
        </p:txBody>
      </p:sp>
      <p:pic>
        <p:nvPicPr>
          <p:cNvPr id="437250" name="Picture 2" descr="table 10-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0"/>
            <a:ext cx="6467475" cy="6553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dirty="0" smtClean="0"/>
              <a:t>10 – Equilibri </a:t>
            </a:r>
            <a:r>
              <a:rPr lang="it-IT" dirty="0" err="1" smtClean="0"/>
              <a:t>acido-base.pdf</a:t>
            </a:r>
            <a:r>
              <a:rPr lang="it-IT" dirty="0" smtClean="0"/>
              <a:t> – V 2.0 – Chimica Generale – Prof. A. Mangoni– A.A. 2012/2013</a:t>
            </a:r>
            <a:endParaRPr lang="it-IT" dirty="0"/>
          </a:p>
        </p:txBody>
      </p:sp>
      <p:pic>
        <p:nvPicPr>
          <p:cNvPr id="439298" name="Picture 2" descr="table 10-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2109788"/>
            <a:ext cx="8686800" cy="26384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dirty="0" smtClean="0"/>
              <a:t>10 – Equilibri </a:t>
            </a:r>
            <a:r>
              <a:rPr lang="it-IT" dirty="0" err="1" smtClean="0"/>
              <a:t>acido-base.pdf</a:t>
            </a:r>
            <a:r>
              <a:rPr lang="it-IT" dirty="0" smtClean="0"/>
              <a:t> – V 2.0 – Chimica Generale – Prof. A. Mangoni– A.A. 2012/2013</a:t>
            </a:r>
            <a:endParaRPr lang="it-IT" dirty="0"/>
          </a:p>
        </p:txBody>
      </p:sp>
      <p:sp>
        <p:nvSpPr>
          <p:cNvPr id="433154" name="Rectangle 2"/>
          <p:cNvSpPr>
            <a:spLocks noChangeArrowheads="1"/>
          </p:cNvSpPr>
          <p:nvPr/>
        </p:nvSpPr>
        <p:spPr bwMode="auto">
          <a:xfrm>
            <a:off x="2193925" y="0"/>
            <a:ext cx="51720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defTabSz="762000"/>
            <a:r>
              <a:rPr lang="it-IT" sz="2800" i="0"/>
              <a:t>La basi deboli: la costante basica</a:t>
            </a:r>
          </a:p>
        </p:txBody>
      </p:sp>
      <p:sp>
        <p:nvSpPr>
          <p:cNvPr id="433155" name="Text Box 3"/>
          <p:cNvSpPr txBox="1">
            <a:spLocks noChangeArrowheads="1"/>
          </p:cNvSpPr>
          <p:nvPr/>
        </p:nvSpPr>
        <p:spPr bwMode="auto">
          <a:xfrm>
            <a:off x="152400" y="471488"/>
            <a:ext cx="8686800" cy="24161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 b="0" i="0">
                <a:cs typeface="Times New Roman" charset="0"/>
              </a:rPr>
              <a:t>Per le basi deboli, il discorso è molto simile a quello fatto per gli acidi deboli. C'e equilibrio tra base debole ed il suo acido coniugato:</a:t>
            </a:r>
          </a:p>
          <a:p>
            <a:pPr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 b="0" i="0">
                <a:cs typeface="Times New Roman" charset="0"/>
              </a:rPr>
              <a:t>NH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 (aq) + H</a:t>
            </a:r>
            <a:r>
              <a:rPr lang="it-IT" sz="2000" b="0" i="0" baseline="-25000">
                <a:cs typeface="Times New Roman" charset="0"/>
              </a:rPr>
              <a:t>2</a:t>
            </a:r>
            <a:r>
              <a:rPr lang="it-IT" sz="2000" b="0" i="0">
                <a:cs typeface="Times New Roman" charset="0"/>
              </a:rPr>
              <a:t>O (l) </a:t>
            </a:r>
            <a:r>
              <a:rPr lang="it-IT" sz="2000" b="0" i="0">
                <a:cs typeface="Times New Roman" charset="0"/>
                <a:sym typeface="Wingdings 3" pitchFamily="18" charset="2"/>
              </a:rPr>
              <a:t></a:t>
            </a:r>
            <a:r>
              <a:rPr lang="it-IT" sz="2000" b="0" i="0">
                <a:cs typeface="Times New Roman" charset="0"/>
              </a:rPr>
              <a:t> NH</a:t>
            </a:r>
            <a:r>
              <a:rPr lang="it-IT" sz="2000" b="0" i="0" baseline="-25000">
                <a:cs typeface="Times New Roman" charset="0"/>
              </a:rPr>
              <a:t>4</a:t>
            </a:r>
            <a:r>
              <a:rPr lang="it-IT" sz="2000" b="0" i="0" baseline="30000">
                <a:cs typeface="Times New Roman" charset="0"/>
              </a:rPr>
              <a:t>+</a:t>
            </a:r>
            <a:r>
              <a:rPr lang="it-IT" sz="2000" b="0" i="0">
                <a:cs typeface="Times New Roman" charset="0"/>
              </a:rPr>
              <a:t> (aq) + OH</a:t>
            </a:r>
            <a:r>
              <a:rPr lang="it-IT" sz="2000" b="0" i="0" baseline="30000">
                <a:cs typeface="Times New Roman" charset="0"/>
              </a:rPr>
              <a:t>–</a:t>
            </a:r>
            <a:r>
              <a:rPr lang="it-IT" sz="2000" b="0" i="0">
                <a:cs typeface="Times New Roman" charset="0"/>
              </a:rPr>
              <a:t> (aq)</a:t>
            </a: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 b="0" i="0">
                <a:cs typeface="Times New Roman" charset="0"/>
              </a:rPr>
              <a:t>e possiamo definire una costante basica </a:t>
            </a:r>
            <a:r>
              <a:rPr lang="it-IT" sz="2000" b="0">
                <a:cs typeface="Times New Roman" charset="0"/>
              </a:rPr>
              <a:t>K</a:t>
            </a:r>
            <a:r>
              <a:rPr lang="it-IT" sz="2000" b="0" baseline="-25000">
                <a:cs typeface="Times New Roman" charset="0"/>
              </a:rPr>
              <a:t>b</a:t>
            </a:r>
            <a:r>
              <a:rPr lang="it-IT" sz="2000" b="0" i="0">
                <a:cs typeface="Times New Roman" charset="0"/>
              </a:rPr>
              <a:t>:</a:t>
            </a: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</a:pPr>
            <a:endParaRPr lang="it-IT" sz="2000" b="0" i="0">
              <a:cs typeface="Times New Roman" charset="0"/>
            </a:endParaRP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</a:pPr>
            <a:endParaRPr lang="it-IT" sz="2000" b="0" i="0">
              <a:cs typeface="Times New Roman" charset="0"/>
            </a:endParaRP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 b="0" i="0">
                <a:cs typeface="Times New Roman" charset="0"/>
              </a:rPr>
              <a:t>ed anche un p</a:t>
            </a:r>
            <a:r>
              <a:rPr lang="it-IT" sz="2000" b="0">
                <a:cs typeface="Times New Roman" charset="0"/>
              </a:rPr>
              <a:t>K</a:t>
            </a:r>
            <a:r>
              <a:rPr lang="it-IT" sz="2000" b="0" baseline="-25000">
                <a:cs typeface="Times New Roman" charset="0"/>
              </a:rPr>
              <a:t>b</a:t>
            </a:r>
            <a:r>
              <a:rPr lang="it-IT" sz="2000" b="0" i="0">
                <a:cs typeface="Times New Roman" charset="0"/>
              </a:rPr>
              <a:t> = –log(</a:t>
            </a:r>
            <a:r>
              <a:rPr lang="it-IT" sz="2000" b="0">
                <a:cs typeface="Times New Roman" charset="0"/>
              </a:rPr>
              <a:t>K</a:t>
            </a:r>
            <a:r>
              <a:rPr lang="it-IT" sz="2000" b="0" baseline="-25000">
                <a:cs typeface="Times New Roman" charset="0"/>
              </a:rPr>
              <a:t>b</a:t>
            </a:r>
            <a:r>
              <a:rPr lang="it-IT" sz="2000" b="0" i="0">
                <a:cs typeface="Times New Roman" charset="0"/>
              </a:rPr>
              <a:t>), con significati analoghi alla </a:t>
            </a:r>
            <a:r>
              <a:rPr lang="it-IT" sz="2000" b="0">
                <a:cs typeface="Times New Roman" charset="0"/>
              </a:rPr>
              <a:t>K</a:t>
            </a:r>
            <a:r>
              <a:rPr lang="it-IT" sz="2000" b="0" baseline="-25000">
                <a:cs typeface="Times New Roman" charset="0"/>
              </a:rPr>
              <a:t>a</a:t>
            </a:r>
            <a:r>
              <a:rPr lang="it-IT" sz="2000" b="0" i="0">
                <a:cs typeface="Times New Roman" charset="0"/>
              </a:rPr>
              <a:t> e p</a:t>
            </a:r>
            <a:r>
              <a:rPr lang="it-IT" sz="2000" b="0">
                <a:cs typeface="Times New Roman" charset="0"/>
              </a:rPr>
              <a:t>K</a:t>
            </a:r>
            <a:r>
              <a:rPr lang="it-IT" sz="2000" b="0" baseline="-25000">
                <a:cs typeface="Times New Roman" charset="0"/>
              </a:rPr>
              <a:t>a</a:t>
            </a:r>
            <a:r>
              <a:rPr lang="it-IT" sz="2000" b="0" i="0">
                <a:cs typeface="Times New Roman" charset="0"/>
              </a:rPr>
              <a:t>.</a:t>
            </a:r>
          </a:p>
        </p:txBody>
      </p:sp>
      <p:graphicFrame>
        <p:nvGraphicFramePr>
          <p:cNvPr id="433156" name="Object 4"/>
          <p:cNvGraphicFramePr>
            <a:graphicFrameLocks noChangeAspect="1"/>
          </p:cNvGraphicFramePr>
          <p:nvPr/>
        </p:nvGraphicFramePr>
        <p:xfrm>
          <a:off x="3384550" y="1730375"/>
          <a:ext cx="2146300" cy="809625"/>
        </p:xfrm>
        <a:graphic>
          <a:graphicData uri="http://schemas.openxmlformats.org/presentationml/2006/ole">
            <p:oleObj spid="_x0000_s433156" name="Equation" r:id="rId3" imgW="1244520" imgH="469800" progId="Equation.3">
              <p:embed/>
            </p:oleObj>
          </a:graphicData>
        </a:graphic>
      </p:graphicFrame>
      <p:sp>
        <p:nvSpPr>
          <p:cNvPr id="433158" name="Text Box 6"/>
          <p:cNvSpPr txBox="1">
            <a:spLocks noChangeArrowheads="1"/>
          </p:cNvSpPr>
          <p:nvPr/>
        </p:nvSpPr>
        <p:spPr bwMode="auto">
          <a:xfrm>
            <a:off x="152400" y="5486400"/>
            <a:ext cx="8686800" cy="10191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 b="0" i="0">
                <a:cs typeface="Times New Roman" charset="0"/>
              </a:rPr>
              <a:t>Per le basi coniugate degli acidi poliprotici valgono le stesse relazioni, ma poiché la </a:t>
            </a:r>
            <a:r>
              <a:rPr lang="it-IT" sz="2000" b="0">
                <a:cs typeface="Times New Roman" charset="0"/>
              </a:rPr>
              <a:t>prima</a:t>
            </a:r>
            <a:r>
              <a:rPr lang="it-IT" sz="2000" b="0" i="0">
                <a:cs typeface="Times New Roman" charset="0"/>
              </a:rPr>
              <a:t> costante basica corrisponde alla </a:t>
            </a:r>
            <a:r>
              <a:rPr lang="it-IT" sz="2000" b="0">
                <a:cs typeface="Times New Roman" charset="0"/>
              </a:rPr>
              <a:t>seconda</a:t>
            </a:r>
            <a:r>
              <a:rPr lang="it-IT" sz="2000" b="0" i="0">
                <a:cs typeface="Times New Roman" charset="0"/>
              </a:rPr>
              <a:t> costante acida, e viceversa, si ha:</a:t>
            </a: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 b="0">
                <a:cs typeface="Times New Roman" charset="0"/>
              </a:rPr>
              <a:t>			K</a:t>
            </a:r>
            <a:r>
              <a:rPr lang="it-IT" sz="2000" b="0" baseline="-25000">
                <a:cs typeface="Times New Roman" charset="0"/>
              </a:rPr>
              <a:t>b1</a:t>
            </a:r>
            <a:r>
              <a:rPr lang="it-IT" sz="2000" b="0" i="0">
                <a:cs typeface="Times New Roman" charset="0"/>
              </a:rPr>
              <a:t> = </a:t>
            </a:r>
            <a:r>
              <a:rPr lang="it-IT" sz="2000" b="0">
                <a:cs typeface="Times New Roman" charset="0"/>
              </a:rPr>
              <a:t>K</a:t>
            </a:r>
            <a:r>
              <a:rPr lang="it-IT" sz="2000" b="0" baseline="-25000">
                <a:cs typeface="Times New Roman" charset="0"/>
              </a:rPr>
              <a:t>w</a:t>
            </a:r>
            <a:r>
              <a:rPr lang="it-IT" sz="2000" b="0" i="0">
                <a:cs typeface="Times New Roman" charset="0"/>
              </a:rPr>
              <a:t> / </a:t>
            </a:r>
            <a:r>
              <a:rPr lang="it-IT" sz="2000" b="0">
                <a:cs typeface="Times New Roman" charset="0"/>
              </a:rPr>
              <a:t>K</a:t>
            </a:r>
            <a:r>
              <a:rPr lang="it-IT" sz="2000" b="0" baseline="-25000">
                <a:cs typeface="Times New Roman" charset="0"/>
              </a:rPr>
              <a:t>a2</a:t>
            </a:r>
            <a:r>
              <a:rPr lang="it-IT" sz="2000" b="0" i="0">
                <a:cs typeface="Times New Roman" charset="0"/>
              </a:rPr>
              <a:t>		e	 </a:t>
            </a:r>
            <a:r>
              <a:rPr lang="it-IT" sz="2000" b="0">
                <a:cs typeface="Times New Roman" charset="0"/>
              </a:rPr>
              <a:t>K</a:t>
            </a:r>
            <a:r>
              <a:rPr lang="it-IT" sz="2000" b="0" baseline="-25000">
                <a:cs typeface="Times New Roman" charset="0"/>
              </a:rPr>
              <a:t>b2</a:t>
            </a:r>
            <a:r>
              <a:rPr lang="it-IT" sz="2000" b="0" i="0">
                <a:cs typeface="Times New Roman" charset="0"/>
              </a:rPr>
              <a:t> = </a:t>
            </a:r>
            <a:r>
              <a:rPr lang="it-IT" sz="2000" b="0">
                <a:cs typeface="Times New Roman" charset="0"/>
              </a:rPr>
              <a:t>K</a:t>
            </a:r>
            <a:r>
              <a:rPr lang="it-IT" sz="2000" b="0" baseline="-25000">
                <a:cs typeface="Times New Roman" charset="0"/>
              </a:rPr>
              <a:t>w</a:t>
            </a:r>
            <a:r>
              <a:rPr lang="it-IT" sz="2000" b="0" i="0">
                <a:cs typeface="Times New Roman" charset="0"/>
              </a:rPr>
              <a:t> / </a:t>
            </a:r>
            <a:r>
              <a:rPr lang="it-IT" sz="2000" b="0">
                <a:cs typeface="Times New Roman" charset="0"/>
              </a:rPr>
              <a:t>K</a:t>
            </a:r>
            <a:r>
              <a:rPr lang="it-IT" sz="2000" b="0" baseline="-25000">
                <a:cs typeface="Times New Roman" charset="0"/>
              </a:rPr>
              <a:t>a1</a:t>
            </a:r>
          </a:p>
        </p:txBody>
      </p:sp>
      <p:grpSp>
        <p:nvGrpSpPr>
          <p:cNvPr id="433165" name="Group 13"/>
          <p:cNvGrpSpPr>
            <a:grpSpLocks/>
          </p:cNvGrpSpPr>
          <p:nvPr/>
        </p:nvGrpSpPr>
        <p:grpSpPr bwMode="auto">
          <a:xfrm>
            <a:off x="152400" y="2960688"/>
            <a:ext cx="8686800" cy="2416175"/>
            <a:chOff x="96" y="1865"/>
            <a:chExt cx="5472" cy="1522"/>
          </a:xfrm>
        </p:grpSpPr>
        <p:sp>
          <p:nvSpPr>
            <p:cNvPr id="433157" name="Text Box 5"/>
            <p:cNvSpPr txBox="1">
              <a:spLocks noChangeArrowheads="1"/>
            </p:cNvSpPr>
            <p:nvPr/>
          </p:nvSpPr>
          <p:spPr bwMode="auto">
            <a:xfrm>
              <a:off x="96" y="1865"/>
              <a:ext cx="5472" cy="1522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just" defTabSz="762000">
                <a:lnSpc>
                  <a:spcPct val="95000"/>
                </a:lnSpc>
                <a:spcBef>
                  <a:spcPct val="10000"/>
                </a:spcBef>
                <a:spcAft>
                  <a:spcPct val="10000"/>
                </a:spcAft>
              </a:pPr>
              <a:r>
                <a:rPr lang="it-IT" sz="2000" b="0" i="0">
                  <a:cs typeface="Times New Roman" charset="0"/>
                </a:rPr>
                <a:t>Visto che NH</a:t>
              </a:r>
              <a:r>
                <a:rPr lang="it-IT" sz="2000" b="0" i="0" baseline="-25000">
                  <a:cs typeface="Times New Roman" charset="0"/>
                </a:rPr>
                <a:t>4</a:t>
              </a:r>
              <a:r>
                <a:rPr lang="it-IT" sz="2000" b="0" i="0" baseline="30000">
                  <a:cs typeface="Times New Roman" charset="0"/>
                </a:rPr>
                <a:t>+</a:t>
              </a:r>
              <a:r>
                <a:rPr lang="it-IT" sz="2000" b="0" i="0">
                  <a:cs typeface="Times New Roman" charset="0"/>
                </a:rPr>
                <a:t> è un acido, avrà una sua </a:t>
              </a:r>
              <a:r>
                <a:rPr lang="it-IT" sz="2000" b="0">
                  <a:cs typeface="Times New Roman" charset="0"/>
                </a:rPr>
                <a:t>K</a:t>
              </a:r>
              <a:r>
                <a:rPr lang="it-IT" sz="2000" b="0" baseline="-25000">
                  <a:cs typeface="Times New Roman" charset="0"/>
                </a:rPr>
                <a:t>a</a:t>
              </a:r>
              <a:r>
                <a:rPr lang="it-IT" sz="2000" b="0" i="0">
                  <a:cs typeface="Times New Roman" charset="0"/>
                </a:rPr>
                <a:t>. Qual è la relazione tra la </a:t>
              </a:r>
              <a:r>
                <a:rPr lang="it-IT" sz="2000" b="0">
                  <a:cs typeface="Times New Roman" charset="0"/>
                </a:rPr>
                <a:t>K</a:t>
              </a:r>
              <a:r>
                <a:rPr lang="it-IT" sz="2000" b="0" baseline="-25000">
                  <a:cs typeface="Times New Roman" charset="0"/>
                </a:rPr>
                <a:t>a</a:t>
              </a:r>
              <a:r>
                <a:rPr lang="it-IT" sz="2000" b="0" i="0">
                  <a:cs typeface="Times New Roman" charset="0"/>
                </a:rPr>
                <a:t> dell'acido NH</a:t>
              </a:r>
              <a:r>
                <a:rPr lang="it-IT" sz="2000" b="0" i="0" baseline="-25000">
                  <a:cs typeface="Times New Roman" charset="0"/>
                </a:rPr>
                <a:t>4</a:t>
              </a:r>
              <a:r>
                <a:rPr lang="it-IT" sz="2000" b="0" i="0" baseline="30000">
                  <a:cs typeface="Times New Roman" charset="0"/>
                </a:rPr>
                <a:t>+</a:t>
              </a:r>
              <a:r>
                <a:rPr lang="it-IT" sz="2000" b="0" i="0">
                  <a:cs typeface="Times New Roman" charset="0"/>
                </a:rPr>
                <a:t> ed il </a:t>
              </a:r>
              <a:r>
                <a:rPr lang="it-IT" sz="2000" b="0">
                  <a:cs typeface="Times New Roman" charset="0"/>
                </a:rPr>
                <a:t>K</a:t>
              </a:r>
              <a:r>
                <a:rPr lang="it-IT" sz="2000" b="0" baseline="-25000">
                  <a:cs typeface="Times New Roman" charset="0"/>
                </a:rPr>
                <a:t>b</a:t>
              </a:r>
              <a:r>
                <a:rPr lang="it-IT" sz="2000" b="0" i="0">
                  <a:cs typeface="Times New Roman" charset="0"/>
                </a:rPr>
                <a:t> della sua base coniugata NH</a:t>
              </a:r>
              <a:r>
                <a:rPr lang="it-IT" sz="2000" b="0" i="0" baseline="-25000">
                  <a:cs typeface="Times New Roman" charset="0"/>
                </a:rPr>
                <a:t>3</a:t>
              </a:r>
              <a:r>
                <a:rPr lang="it-IT" sz="2000" b="0" i="0">
                  <a:cs typeface="Times New Roman" charset="0"/>
                </a:rPr>
                <a:t>?</a:t>
              </a:r>
            </a:p>
            <a:p>
              <a:pPr algn="just" defTabSz="762000">
                <a:lnSpc>
                  <a:spcPct val="95000"/>
                </a:lnSpc>
                <a:spcBef>
                  <a:spcPct val="10000"/>
                </a:spcBef>
                <a:spcAft>
                  <a:spcPct val="10000"/>
                </a:spcAft>
              </a:pPr>
              <a:endParaRPr lang="it-IT" sz="2000" b="0" i="0">
                <a:cs typeface="Times New Roman" charset="0"/>
              </a:endParaRPr>
            </a:p>
            <a:p>
              <a:pPr algn="just" defTabSz="762000">
                <a:lnSpc>
                  <a:spcPct val="95000"/>
                </a:lnSpc>
                <a:spcBef>
                  <a:spcPct val="10000"/>
                </a:spcBef>
                <a:spcAft>
                  <a:spcPct val="10000"/>
                </a:spcAft>
              </a:pPr>
              <a:endParaRPr lang="it-IT" sz="2000" b="0" i="0">
                <a:cs typeface="Times New Roman" charset="0"/>
              </a:endParaRPr>
            </a:p>
            <a:p>
              <a:pPr algn="just" defTabSz="762000">
                <a:lnSpc>
                  <a:spcPct val="95000"/>
                </a:lnSpc>
                <a:spcBef>
                  <a:spcPct val="10000"/>
                </a:spcBef>
                <a:spcAft>
                  <a:spcPct val="10000"/>
                </a:spcAft>
              </a:pPr>
              <a:r>
                <a:rPr lang="it-IT" sz="2000" b="0" i="0">
                  <a:cs typeface="Times New Roman" charset="0"/>
                </a:rPr>
                <a:t>ossia			 </a:t>
              </a:r>
              <a:r>
                <a:rPr lang="it-IT" sz="2000" b="0">
                  <a:cs typeface="Times New Roman" charset="0"/>
                </a:rPr>
                <a:t>K</a:t>
              </a:r>
              <a:r>
                <a:rPr lang="it-IT" sz="2000" b="0" baseline="-25000">
                  <a:cs typeface="Times New Roman" charset="0"/>
                </a:rPr>
                <a:t>a</a:t>
              </a:r>
              <a:r>
                <a:rPr lang="it-IT" sz="2000" b="0" i="0">
                  <a:cs typeface="Times New Roman" charset="0"/>
                </a:rPr>
                <a:t> = </a:t>
              </a:r>
              <a:r>
                <a:rPr lang="it-IT" sz="2000" b="0">
                  <a:cs typeface="Times New Roman" charset="0"/>
                </a:rPr>
                <a:t>K</a:t>
              </a:r>
              <a:r>
                <a:rPr lang="it-IT" sz="2000" b="0" baseline="-25000">
                  <a:cs typeface="Times New Roman" charset="0"/>
                </a:rPr>
                <a:t>w</a:t>
              </a:r>
              <a:r>
                <a:rPr lang="it-IT" sz="2000" b="0" i="0">
                  <a:cs typeface="Times New Roman" charset="0"/>
                </a:rPr>
                <a:t> / </a:t>
              </a:r>
              <a:r>
                <a:rPr lang="it-IT" sz="2000" b="0">
                  <a:cs typeface="Times New Roman" charset="0"/>
                </a:rPr>
                <a:t>K</a:t>
              </a:r>
              <a:r>
                <a:rPr lang="it-IT" sz="2000" b="0" baseline="-25000">
                  <a:cs typeface="Times New Roman" charset="0"/>
                </a:rPr>
                <a:t>b</a:t>
              </a:r>
              <a:r>
                <a:rPr lang="it-IT" sz="2000" b="0" i="0">
                  <a:cs typeface="Times New Roman" charset="0"/>
                </a:rPr>
                <a:t>		e	 </a:t>
              </a:r>
              <a:r>
                <a:rPr lang="it-IT" sz="2000" b="0">
                  <a:cs typeface="Times New Roman" charset="0"/>
                </a:rPr>
                <a:t>K</a:t>
              </a:r>
              <a:r>
                <a:rPr lang="it-IT" sz="2000" b="0" baseline="-25000">
                  <a:cs typeface="Times New Roman" charset="0"/>
                </a:rPr>
                <a:t>b</a:t>
              </a:r>
              <a:r>
                <a:rPr lang="it-IT" sz="2000" b="0" i="0">
                  <a:cs typeface="Times New Roman" charset="0"/>
                </a:rPr>
                <a:t> = </a:t>
              </a:r>
              <a:r>
                <a:rPr lang="it-IT" sz="2000" b="0">
                  <a:cs typeface="Times New Roman" charset="0"/>
                </a:rPr>
                <a:t>K</a:t>
              </a:r>
              <a:r>
                <a:rPr lang="it-IT" sz="2000" b="0" baseline="-25000">
                  <a:cs typeface="Times New Roman" charset="0"/>
                </a:rPr>
                <a:t>w</a:t>
              </a:r>
              <a:r>
                <a:rPr lang="it-IT" sz="2000" b="0" i="0">
                  <a:cs typeface="Times New Roman" charset="0"/>
                </a:rPr>
                <a:t> / </a:t>
              </a:r>
              <a:r>
                <a:rPr lang="it-IT" sz="2000" b="0">
                  <a:cs typeface="Times New Roman" charset="0"/>
                </a:rPr>
                <a:t>K</a:t>
              </a:r>
              <a:r>
                <a:rPr lang="it-IT" sz="2000" b="0" baseline="-25000">
                  <a:cs typeface="Times New Roman" charset="0"/>
                </a:rPr>
                <a:t>a</a:t>
              </a:r>
              <a:endParaRPr lang="it-IT" sz="2000" b="0" i="0">
                <a:cs typeface="Times New Roman" charset="0"/>
              </a:endParaRPr>
            </a:p>
            <a:p>
              <a:pPr algn="just" defTabSz="762000">
                <a:lnSpc>
                  <a:spcPct val="95000"/>
                </a:lnSpc>
                <a:spcBef>
                  <a:spcPct val="10000"/>
                </a:spcBef>
                <a:spcAft>
                  <a:spcPct val="10000"/>
                </a:spcAft>
              </a:pPr>
              <a:r>
                <a:rPr lang="it-IT" sz="2000" b="0" i="0">
                  <a:cs typeface="Times New Roman" charset="0"/>
                </a:rPr>
                <a:t>o anche 		p</a:t>
              </a:r>
              <a:r>
                <a:rPr lang="it-IT" sz="2000" b="0">
                  <a:cs typeface="Times New Roman" charset="0"/>
                </a:rPr>
                <a:t>K</a:t>
              </a:r>
              <a:r>
                <a:rPr lang="it-IT" sz="2000" b="0" baseline="-25000">
                  <a:cs typeface="Times New Roman" charset="0"/>
                </a:rPr>
                <a:t>a</a:t>
              </a:r>
              <a:r>
                <a:rPr lang="it-IT" sz="2000" b="0" i="0">
                  <a:cs typeface="Times New Roman" charset="0"/>
                </a:rPr>
                <a:t> = 14 – p</a:t>
              </a:r>
              <a:r>
                <a:rPr lang="it-IT" sz="2000" b="0">
                  <a:cs typeface="Times New Roman" charset="0"/>
                </a:rPr>
                <a:t>K</a:t>
              </a:r>
              <a:r>
                <a:rPr lang="it-IT" sz="2000" b="0" baseline="-25000">
                  <a:cs typeface="Times New Roman" charset="0"/>
                </a:rPr>
                <a:t>b</a:t>
              </a:r>
              <a:r>
                <a:rPr lang="it-IT" sz="2000" b="0" i="0">
                  <a:cs typeface="Times New Roman" charset="0"/>
                </a:rPr>
                <a:t>	e	 p</a:t>
              </a:r>
              <a:r>
                <a:rPr lang="it-IT" sz="2000" b="0">
                  <a:cs typeface="Times New Roman" charset="0"/>
                </a:rPr>
                <a:t>K</a:t>
              </a:r>
              <a:r>
                <a:rPr lang="it-IT" sz="2000" b="0" baseline="-25000">
                  <a:cs typeface="Times New Roman" charset="0"/>
                </a:rPr>
                <a:t>b</a:t>
              </a:r>
              <a:r>
                <a:rPr lang="it-IT" sz="2000" b="0" i="0">
                  <a:cs typeface="Times New Roman" charset="0"/>
                </a:rPr>
                <a:t> = 14 – p</a:t>
              </a:r>
              <a:r>
                <a:rPr lang="it-IT" sz="2000" b="0">
                  <a:cs typeface="Times New Roman" charset="0"/>
                </a:rPr>
                <a:t>K</a:t>
              </a:r>
              <a:r>
                <a:rPr lang="it-IT" sz="2000" b="0" baseline="-25000">
                  <a:cs typeface="Times New Roman" charset="0"/>
                </a:rPr>
                <a:t>a</a:t>
              </a:r>
              <a:endParaRPr lang="it-IT" sz="2000" b="0" i="0">
                <a:cs typeface="Times New Roman" charset="0"/>
              </a:endParaRPr>
            </a:p>
            <a:p>
              <a:pPr algn="just" defTabSz="762000">
                <a:lnSpc>
                  <a:spcPct val="95000"/>
                </a:lnSpc>
                <a:spcBef>
                  <a:spcPct val="10000"/>
                </a:spcBef>
                <a:spcAft>
                  <a:spcPct val="10000"/>
                </a:spcAft>
              </a:pPr>
              <a:r>
                <a:rPr lang="it-IT" sz="2000">
                  <a:cs typeface="Times New Roman" charset="0"/>
                </a:rPr>
                <a:t>Tanto più forte è un acido, tanto più debole è la sua base coniugata, e viceversa</a:t>
              </a:r>
              <a:r>
                <a:rPr lang="it-IT" sz="2000" b="0" i="0">
                  <a:cs typeface="Times New Roman" charset="0"/>
                </a:rPr>
                <a:t>.</a:t>
              </a:r>
            </a:p>
          </p:txBody>
        </p:sp>
        <p:graphicFrame>
          <p:nvGraphicFramePr>
            <p:cNvPr id="433162" name="Object 10"/>
            <p:cNvGraphicFramePr>
              <a:graphicFrameLocks noChangeAspect="1"/>
            </p:cNvGraphicFramePr>
            <p:nvPr/>
          </p:nvGraphicFramePr>
          <p:xfrm>
            <a:off x="1584" y="2256"/>
            <a:ext cx="1352" cy="510"/>
          </p:xfrm>
          <a:graphic>
            <a:graphicData uri="http://schemas.openxmlformats.org/presentationml/2006/ole">
              <p:oleObj spid="_x0000_s433162" name="Equation" r:id="rId4" imgW="1244520" imgH="469800" progId="Equation.3">
                <p:embed/>
              </p:oleObj>
            </a:graphicData>
          </a:graphic>
        </p:graphicFrame>
        <p:graphicFrame>
          <p:nvGraphicFramePr>
            <p:cNvPr id="433163" name="Object 11"/>
            <p:cNvGraphicFramePr>
              <a:graphicFrameLocks noChangeAspect="1"/>
            </p:cNvGraphicFramePr>
            <p:nvPr/>
          </p:nvGraphicFramePr>
          <p:xfrm>
            <a:off x="96" y="2256"/>
            <a:ext cx="1352" cy="510"/>
          </p:xfrm>
          <a:graphic>
            <a:graphicData uri="http://schemas.openxmlformats.org/presentationml/2006/ole">
              <p:oleObj spid="_x0000_s433163" name="Equation" r:id="rId5" imgW="1244520" imgH="469800" progId="Equation.3">
                <p:embed/>
              </p:oleObj>
            </a:graphicData>
          </a:graphic>
        </p:graphicFrame>
        <p:graphicFrame>
          <p:nvGraphicFramePr>
            <p:cNvPr id="433164" name="Object 12"/>
            <p:cNvGraphicFramePr>
              <a:graphicFrameLocks noChangeAspect="1"/>
            </p:cNvGraphicFramePr>
            <p:nvPr/>
          </p:nvGraphicFramePr>
          <p:xfrm>
            <a:off x="3264" y="2352"/>
            <a:ext cx="1959" cy="262"/>
          </p:xfrm>
          <a:graphic>
            <a:graphicData uri="http://schemas.openxmlformats.org/presentationml/2006/ole">
              <p:oleObj spid="_x0000_s433164" name="Equation" r:id="rId6" imgW="1803240" imgH="241200" progId="Equation.3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3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3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3158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dirty="0" smtClean="0"/>
              <a:t>10 – Equilibri </a:t>
            </a:r>
            <a:r>
              <a:rPr lang="it-IT" dirty="0" err="1" smtClean="0"/>
              <a:t>acido-base.pdf</a:t>
            </a:r>
            <a:r>
              <a:rPr lang="it-IT" dirty="0" smtClean="0"/>
              <a:t> – V 2.0 – Chimica Generale – Prof. A. Mangoni– A.A. 2012/2013</a:t>
            </a:r>
            <a:endParaRPr lang="it-IT" dirty="0"/>
          </a:p>
        </p:txBody>
      </p:sp>
      <p:pic>
        <p:nvPicPr>
          <p:cNvPr id="441346" name="Picture 2" descr="table 10-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0"/>
            <a:ext cx="8559800" cy="65373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dirty="0" smtClean="0"/>
              <a:t>10 – Equilibri </a:t>
            </a:r>
            <a:r>
              <a:rPr lang="it-IT" dirty="0" err="1" smtClean="0"/>
              <a:t>acido-base.pdf</a:t>
            </a:r>
            <a:r>
              <a:rPr lang="it-IT" dirty="0" smtClean="0"/>
              <a:t> – V 2.0 – Chimica Generale – Prof. A. Mangoni– A.A. 2012/2013</a:t>
            </a:r>
            <a:endParaRPr lang="it-IT" dirty="0"/>
          </a:p>
        </p:txBody>
      </p:sp>
      <p:pic>
        <p:nvPicPr>
          <p:cNvPr id="438274" name="Picture 2" descr="figure 10-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4600" y="152400"/>
            <a:ext cx="4189413" cy="6426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dirty="0" smtClean="0"/>
              <a:t>10 – Equilibri </a:t>
            </a:r>
            <a:r>
              <a:rPr lang="it-IT" dirty="0" err="1" smtClean="0"/>
              <a:t>acido-base.pdf</a:t>
            </a:r>
            <a:r>
              <a:rPr lang="it-IT" dirty="0" smtClean="0"/>
              <a:t> – V 2.0 – Chimica Generale – Prof. A. Mangoni– A.A. 2012/2013</a:t>
            </a:r>
            <a:endParaRPr lang="it-IT" dirty="0"/>
          </a:p>
        </p:txBody>
      </p:sp>
      <p:pic>
        <p:nvPicPr>
          <p:cNvPr id="440322" name="Picture 2" descr="table 10-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5595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dirty="0" smtClean="0"/>
              <a:t>10 – Equilibri </a:t>
            </a:r>
            <a:r>
              <a:rPr lang="it-IT" dirty="0" err="1" smtClean="0"/>
              <a:t>acido-base.pdf</a:t>
            </a:r>
            <a:r>
              <a:rPr lang="it-IT" dirty="0" smtClean="0"/>
              <a:t> – V 2.0 – Chimica Generale – Prof. A. Mangoni– A.A. 2012/2013</a:t>
            </a:r>
            <a:endParaRPr lang="it-IT" dirty="0"/>
          </a:p>
        </p:txBody>
      </p:sp>
      <p:sp>
        <p:nvSpPr>
          <p:cNvPr id="434178" name="Rectangle 2"/>
          <p:cNvSpPr>
            <a:spLocks noChangeArrowheads="1"/>
          </p:cNvSpPr>
          <p:nvPr/>
        </p:nvSpPr>
        <p:spPr bwMode="auto">
          <a:xfrm>
            <a:off x="2222500" y="0"/>
            <a:ext cx="50990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defTabSz="762000"/>
            <a:r>
              <a:rPr lang="it-IT" sz="2800" i="0"/>
              <a:t>Il calcolo del pH per acidi deboli</a:t>
            </a:r>
          </a:p>
        </p:txBody>
      </p:sp>
      <p:sp>
        <p:nvSpPr>
          <p:cNvPr id="434179" name="Text Box 3"/>
          <p:cNvSpPr txBox="1">
            <a:spLocks noChangeArrowheads="1"/>
          </p:cNvSpPr>
          <p:nvPr/>
        </p:nvSpPr>
        <p:spPr bwMode="auto">
          <a:xfrm>
            <a:off x="152400" y="381000"/>
            <a:ext cx="8686800" cy="272256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defTabSz="76200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tabLst>
                <a:tab pos="3998913" algn="l"/>
                <a:tab pos="5808663" algn="l"/>
                <a:tab pos="7431088" algn="l"/>
              </a:tabLst>
            </a:pPr>
            <a:r>
              <a:rPr lang="it-IT" sz="2000" b="0" i="0">
                <a:cs typeface="Times New Roman" charset="0"/>
              </a:rPr>
              <a:t>Nel caso degli acidi deboli si ha equilibrio tra acido protonato e deprotonato, e per calcolare il pH di una soluzione di un acido debole, bisogna scrivere una tabella dell'equilibrio. Per esempio consideriamo una soluzione 0.130 M di acido acetico CH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COOH, </a:t>
            </a:r>
            <a:r>
              <a:rPr lang="it-IT" sz="2000" b="0">
                <a:cs typeface="Times New Roman" charset="0"/>
              </a:rPr>
              <a:t>K</a:t>
            </a:r>
            <a:r>
              <a:rPr lang="it-IT" sz="2000" b="0" baseline="-25000">
                <a:cs typeface="Times New Roman" charset="0"/>
              </a:rPr>
              <a:t>a</a:t>
            </a:r>
            <a:r>
              <a:rPr lang="it-IT" sz="2000" b="0" i="0">
                <a:cs typeface="Times New Roman" charset="0"/>
              </a:rPr>
              <a:t> = 1.8·10</a:t>
            </a:r>
            <a:r>
              <a:rPr lang="it-IT" sz="2000" b="0" i="0" baseline="30000">
                <a:cs typeface="Times New Roman" charset="0"/>
              </a:rPr>
              <a:t>–5</a:t>
            </a:r>
            <a:r>
              <a:rPr lang="it-IT" sz="2000" b="0" i="0">
                <a:cs typeface="Times New Roman" charset="0"/>
              </a:rPr>
              <a:t> M.</a:t>
            </a:r>
          </a:p>
          <a:p>
            <a:pPr defTabSz="76200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tabLst>
                <a:tab pos="3998913" algn="l"/>
                <a:tab pos="5808663" algn="l"/>
                <a:tab pos="7431088" algn="l"/>
              </a:tabLst>
            </a:pPr>
            <a:r>
              <a:rPr lang="it-IT" sz="2000" b="0" i="0">
                <a:cs typeface="Times New Roman" charset="0"/>
              </a:rPr>
              <a:t>CH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COOH (aq) + H</a:t>
            </a:r>
            <a:r>
              <a:rPr lang="it-IT" sz="2000" b="0" i="0" baseline="-25000">
                <a:cs typeface="Times New Roman" charset="0"/>
              </a:rPr>
              <a:t>2</a:t>
            </a:r>
            <a:r>
              <a:rPr lang="it-IT" sz="2000" b="0" i="0">
                <a:cs typeface="Times New Roman" charset="0"/>
              </a:rPr>
              <a:t>O (l) </a:t>
            </a:r>
            <a:r>
              <a:rPr lang="it-IT" sz="2000" b="0" i="0">
                <a:cs typeface="Times New Roman" charset="0"/>
                <a:sym typeface="Wingdings 3" pitchFamily="18" charset="2"/>
              </a:rPr>
              <a:t></a:t>
            </a:r>
            <a:r>
              <a:rPr lang="it-IT" sz="2000" b="0" i="0">
                <a:cs typeface="Times New Roman" charset="0"/>
              </a:rPr>
              <a:t> 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O</a:t>
            </a:r>
            <a:r>
              <a:rPr lang="it-IT" sz="2000" b="0" i="0" baseline="30000">
                <a:cs typeface="Times New Roman" charset="0"/>
              </a:rPr>
              <a:t>+</a:t>
            </a:r>
            <a:r>
              <a:rPr lang="it-IT" sz="2000" b="0" i="0">
                <a:cs typeface="Times New Roman" charset="0"/>
              </a:rPr>
              <a:t> (aq) + CH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COO</a:t>
            </a:r>
            <a:r>
              <a:rPr lang="it-IT" sz="2000" b="0" i="0" baseline="30000">
                <a:cs typeface="Times New Roman" charset="0"/>
              </a:rPr>
              <a:t>–</a:t>
            </a:r>
            <a:r>
              <a:rPr lang="it-IT" sz="2000" b="0" i="0">
                <a:cs typeface="Times New Roman" charset="0"/>
              </a:rPr>
              <a:t> (aq)</a:t>
            </a:r>
          </a:p>
          <a:p>
            <a:pPr algn="just" defTabSz="76200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tabLst>
                <a:tab pos="3998913" algn="l"/>
                <a:tab pos="5808663" algn="l"/>
                <a:tab pos="7431088" algn="l"/>
              </a:tabLst>
            </a:pPr>
            <a:r>
              <a:rPr lang="it-IT" sz="2000" b="0" i="0">
                <a:cs typeface="Times New Roman" charset="0"/>
              </a:rPr>
              <a:t>	[CH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COOH]	[CH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COO</a:t>
            </a:r>
            <a:r>
              <a:rPr lang="it-IT" sz="2000" b="0" i="0" baseline="30000">
                <a:cs typeface="Times New Roman" charset="0"/>
              </a:rPr>
              <a:t>–</a:t>
            </a:r>
            <a:r>
              <a:rPr lang="it-IT" sz="2000" b="0" i="0">
                <a:cs typeface="Times New Roman" charset="0"/>
              </a:rPr>
              <a:t>]	[H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O</a:t>
            </a:r>
            <a:r>
              <a:rPr lang="it-IT" sz="2000" b="0" i="0" baseline="30000">
                <a:cs typeface="Times New Roman" charset="0"/>
              </a:rPr>
              <a:t>+</a:t>
            </a:r>
            <a:r>
              <a:rPr lang="it-IT" sz="2000" b="0" i="0">
                <a:cs typeface="Times New Roman" charset="0"/>
              </a:rPr>
              <a:t>]</a:t>
            </a:r>
          </a:p>
          <a:p>
            <a:pPr algn="just" defTabSz="76200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tabLst>
                <a:tab pos="3998913" algn="l"/>
                <a:tab pos="5808663" algn="l"/>
                <a:tab pos="7431088" algn="l"/>
              </a:tabLst>
            </a:pPr>
            <a:r>
              <a:rPr lang="it-IT" sz="2000" b="0" i="0">
                <a:cs typeface="Times New Roman" charset="0"/>
              </a:rPr>
              <a:t>Concentrazioni iniziali:	0.130 M	0 	0	</a:t>
            </a:r>
          </a:p>
          <a:p>
            <a:pPr algn="just" defTabSz="76200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tabLst>
                <a:tab pos="3998913" algn="l"/>
                <a:tab pos="5808663" algn="l"/>
                <a:tab pos="7431088" algn="l"/>
              </a:tabLst>
            </a:pPr>
            <a:r>
              <a:rPr lang="it-IT" sz="2000" b="0" i="0">
                <a:cs typeface="Times New Roman" charset="0"/>
              </a:rPr>
              <a:t>Variazioni delle concentrazioni:	–</a:t>
            </a:r>
            <a:r>
              <a:rPr lang="it-IT" sz="2000" b="0">
                <a:cs typeface="Times New Roman" charset="0"/>
              </a:rPr>
              <a:t>x	</a:t>
            </a:r>
            <a:r>
              <a:rPr lang="it-IT" sz="2000" b="0" i="0">
                <a:cs typeface="Times New Roman" charset="0"/>
              </a:rPr>
              <a:t>+</a:t>
            </a:r>
            <a:r>
              <a:rPr lang="it-IT" sz="2000" b="0">
                <a:cs typeface="Times New Roman" charset="0"/>
              </a:rPr>
              <a:t>x	</a:t>
            </a:r>
            <a:r>
              <a:rPr lang="it-IT" sz="2000" b="0" i="0">
                <a:cs typeface="Times New Roman" charset="0"/>
              </a:rPr>
              <a:t>+</a:t>
            </a:r>
            <a:r>
              <a:rPr lang="it-IT" sz="2000" b="0">
                <a:cs typeface="Times New Roman" charset="0"/>
              </a:rPr>
              <a:t>x</a:t>
            </a:r>
            <a:endParaRPr lang="it-IT" sz="2000" b="0" i="0">
              <a:cs typeface="Times New Roman" charset="0"/>
            </a:endParaRPr>
          </a:p>
          <a:p>
            <a:pPr algn="just" defTabSz="76200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tabLst>
                <a:tab pos="3998913" algn="l"/>
                <a:tab pos="5808663" algn="l"/>
                <a:tab pos="7431088" algn="l"/>
              </a:tabLst>
            </a:pPr>
            <a:r>
              <a:rPr lang="it-IT" sz="2000" b="0" i="0">
                <a:cs typeface="Times New Roman" charset="0"/>
              </a:rPr>
              <a:t>Concentrazioni all'equilibrio:	0.130 – </a:t>
            </a:r>
            <a:r>
              <a:rPr lang="it-IT" sz="2000" b="0">
                <a:cs typeface="Times New Roman" charset="0"/>
              </a:rPr>
              <a:t>x</a:t>
            </a:r>
            <a:r>
              <a:rPr lang="it-IT" sz="2000" b="0" i="0">
                <a:cs typeface="Times New Roman" charset="0"/>
              </a:rPr>
              <a:t>	</a:t>
            </a:r>
            <a:r>
              <a:rPr lang="it-IT" sz="2000" b="0">
                <a:cs typeface="Times New Roman" charset="0"/>
              </a:rPr>
              <a:t>x	x</a:t>
            </a:r>
            <a:endParaRPr lang="it-IT" sz="2000" b="0" baseline="-25000">
              <a:cs typeface="Times New Roman" charset="0"/>
            </a:endParaRPr>
          </a:p>
        </p:txBody>
      </p:sp>
      <p:grpSp>
        <p:nvGrpSpPr>
          <p:cNvPr id="434189" name="Group 13"/>
          <p:cNvGrpSpPr>
            <a:grpSpLocks/>
          </p:cNvGrpSpPr>
          <p:nvPr/>
        </p:nvGrpSpPr>
        <p:grpSpPr bwMode="auto">
          <a:xfrm>
            <a:off x="71438" y="2854325"/>
            <a:ext cx="8763000" cy="1839913"/>
            <a:chOff x="45" y="1968"/>
            <a:chExt cx="5520" cy="1159"/>
          </a:xfrm>
        </p:grpSpPr>
        <p:sp>
          <p:nvSpPr>
            <p:cNvPr id="434181" name="Text Box 5"/>
            <p:cNvSpPr txBox="1">
              <a:spLocks noChangeArrowheads="1"/>
            </p:cNvSpPr>
            <p:nvPr/>
          </p:nvSpPr>
          <p:spPr bwMode="auto">
            <a:xfrm>
              <a:off x="93" y="2117"/>
              <a:ext cx="5472" cy="577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just" defTabSz="762000">
                <a:lnSpc>
                  <a:spcPct val="90000"/>
                </a:lnSpc>
                <a:spcBef>
                  <a:spcPct val="10000"/>
                </a:spcBef>
              </a:pPr>
              <a:r>
                <a:rPr lang="it-IT" sz="2000" b="0" i="0">
                  <a:cs typeface="Times New Roman" charset="0"/>
                </a:rPr>
                <a:t>Tuttavia, poiché siamo in presenza di un acido debole, </a:t>
              </a:r>
              <a:r>
                <a:rPr lang="it-IT" sz="2000" b="0">
                  <a:cs typeface="Times New Roman" charset="0"/>
                </a:rPr>
                <a:t>possiamo supporre che la concentrazione di acido che si deprotona sia trascurabile rispetto alla quantità totale di acido</a:t>
              </a:r>
              <a:r>
                <a:rPr lang="it-IT" sz="2000" b="0" i="0">
                  <a:cs typeface="Times New Roman" charset="0"/>
                </a:rPr>
                <a:t>. Scriviamo la </a:t>
              </a:r>
              <a:r>
                <a:rPr lang="it-IT" sz="2000" b="0">
                  <a:cs typeface="Times New Roman" charset="0"/>
                </a:rPr>
                <a:t>K</a:t>
              </a:r>
              <a:r>
                <a:rPr lang="it-IT" sz="2000" b="0" baseline="-25000">
                  <a:cs typeface="Times New Roman" charset="0"/>
                </a:rPr>
                <a:t>a</a:t>
              </a:r>
              <a:r>
                <a:rPr lang="it-IT" sz="2000" b="0" i="0">
                  <a:cs typeface="Times New Roman" charset="0"/>
                </a:rPr>
                <a:t> con questa approssimazione:</a:t>
              </a:r>
            </a:p>
          </p:txBody>
        </p:sp>
        <p:graphicFrame>
          <p:nvGraphicFramePr>
            <p:cNvPr id="434182" name="Object 6"/>
            <p:cNvGraphicFramePr>
              <a:graphicFrameLocks noChangeAspect="1"/>
            </p:cNvGraphicFramePr>
            <p:nvPr/>
          </p:nvGraphicFramePr>
          <p:xfrm>
            <a:off x="45" y="2645"/>
            <a:ext cx="1724" cy="482"/>
          </p:xfrm>
          <a:graphic>
            <a:graphicData uri="http://schemas.openxmlformats.org/presentationml/2006/ole">
              <p:oleObj spid="_x0000_s434182" name="Equation" r:id="rId3" imgW="1587240" imgH="444240" progId="Equation.3">
                <p:embed/>
              </p:oleObj>
            </a:graphicData>
          </a:graphic>
        </p:graphicFrame>
        <p:graphicFrame>
          <p:nvGraphicFramePr>
            <p:cNvPr id="434183" name="Object 7"/>
            <p:cNvGraphicFramePr>
              <a:graphicFrameLocks noChangeAspect="1"/>
            </p:cNvGraphicFramePr>
            <p:nvPr/>
          </p:nvGraphicFramePr>
          <p:xfrm>
            <a:off x="1965" y="2693"/>
            <a:ext cx="1145" cy="413"/>
          </p:xfrm>
          <a:graphic>
            <a:graphicData uri="http://schemas.openxmlformats.org/presentationml/2006/ole">
              <p:oleObj spid="_x0000_s434183" name="Equation" r:id="rId4" imgW="1054080" imgH="380880" progId="Equation.3">
                <p:embed/>
              </p:oleObj>
            </a:graphicData>
          </a:graphic>
        </p:graphicFrame>
        <p:sp>
          <p:nvSpPr>
            <p:cNvPr id="434184" name="Line 8"/>
            <p:cNvSpPr>
              <a:spLocks noChangeShapeType="1"/>
            </p:cNvSpPr>
            <p:nvPr/>
          </p:nvSpPr>
          <p:spPr bwMode="auto">
            <a:xfrm flipV="1">
              <a:off x="3168" y="1968"/>
              <a:ext cx="144" cy="96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it-IT"/>
            </a:p>
          </p:txBody>
        </p:sp>
        <p:graphicFrame>
          <p:nvGraphicFramePr>
            <p:cNvPr id="434185" name="Object 9"/>
            <p:cNvGraphicFramePr>
              <a:graphicFrameLocks noChangeAspect="1"/>
            </p:cNvGraphicFramePr>
            <p:nvPr/>
          </p:nvGraphicFramePr>
          <p:xfrm>
            <a:off x="3405" y="2741"/>
            <a:ext cx="2152" cy="262"/>
          </p:xfrm>
          <a:graphic>
            <a:graphicData uri="http://schemas.openxmlformats.org/presentationml/2006/ole">
              <p:oleObj spid="_x0000_s434185" name="Equation" r:id="rId5" imgW="1981080" imgH="241200" progId="Equation.3">
                <p:embed/>
              </p:oleObj>
            </a:graphicData>
          </a:graphic>
        </p:graphicFrame>
      </p:grpSp>
      <p:sp>
        <p:nvSpPr>
          <p:cNvPr id="434187" name="Text Box 11"/>
          <p:cNvSpPr txBox="1">
            <a:spLocks noChangeArrowheads="1"/>
          </p:cNvSpPr>
          <p:nvPr/>
        </p:nvSpPr>
        <p:spPr bwMode="auto">
          <a:xfrm>
            <a:off x="228600" y="4629150"/>
            <a:ext cx="8686800" cy="207486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defTabSz="762000">
              <a:lnSpc>
                <a:spcPct val="90000"/>
              </a:lnSpc>
              <a:spcBef>
                <a:spcPct val="10000"/>
              </a:spcBef>
            </a:pPr>
            <a:r>
              <a:rPr lang="it-IT" sz="2000" b="0" i="0">
                <a:cs typeface="Times New Roman" charset="0"/>
              </a:rPr>
              <a:t>[H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O</a:t>
            </a:r>
            <a:r>
              <a:rPr lang="it-IT" sz="2000" b="0" i="0" baseline="30000">
                <a:cs typeface="Times New Roman" charset="0"/>
              </a:rPr>
              <a:t>+</a:t>
            </a:r>
            <a:r>
              <a:rPr lang="it-IT" sz="2000" b="0" i="0">
                <a:cs typeface="Times New Roman" charset="0"/>
              </a:rPr>
              <a:t>] = 1.53·10</a:t>
            </a:r>
            <a:r>
              <a:rPr lang="it-IT" sz="2000" b="0" i="0" baseline="30000">
                <a:cs typeface="Times New Roman" charset="0"/>
              </a:rPr>
              <a:t>–3</a:t>
            </a:r>
            <a:r>
              <a:rPr lang="it-IT" sz="2000" b="0" i="0">
                <a:cs typeface="Times New Roman" charset="0"/>
              </a:rPr>
              <a:t> M		pH = –log(1.53·10</a:t>
            </a:r>
            <a:r>
              <a:rPr lang="it-IT" sz="2000" b="0" i="0" baseline="30000">
                <a:cs typeface="Times New Roman" charset="0"/>
              </a:rPr>
              <a:t>–3</a:t>
            </a:r>
            <a:r>
              <a:rPr lang="it-IT" sz="2000" b="0" i="0">
                <a:cs typeface="Times New Roman" charset="0"/>
              </a:rPr>
              <a:t>) = 2.82</a:t>
            </a:r>
          </a:p>
          <a:p>
            <a:pPr algn="just" defTabSz="762000">
              <a:lnSpc>
                <a:spcPct val="90000"/>
              </a:lnSpc>
              <a:spcBef>
                <a:spcPct val="10000"/>
              </a:spcBef>
            </a:pPr>
            <a:r>
              <a:rPr lang="it-IT" sz="2000" b="0" i="0">
                <a:cs typeface="Times New Roman" charset="0"/>
              </a:rPr>
              <a:t>Notiamo </a:t>
            </a:r>
            <a:r>
              <a:rPr lang="it-IT" sz="2000" b="0">
                <a:cs typeface="Times New Roman" charset="0"/>
              </a:rPr>
              <a:t>x</a:t>
            </a:r>
            <a:r>
              <a:rPr lang="it-IT" sz="2000" b="0" i="0">
                <a:cs typeface="Times New Roman" charset="0"/>
              </a:rPr>
              <a:t> è circa 100 volte più piccola di [CH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COOH], per cui effettivamente la concentrazione di acido acetico all'equilibrio è praticamente identica a quella iniziale (che è detta spesso </a:t>
            </a:r>
            <a:r>
              <a:rPr lang="it-IT" sz="2000" b="0">
                <a:cs typeface="Times New Roman" charset="0"/>
              </a:rPr>
              <a:t>concentrazione analitica</a:t>
            </a:r>
            <a:r>
              <a:rPr lang="it-IT" sz="2000" b="0" i="0">
                <a:cs typeface="Times New Roman" charset="0"/>
              </a:rPr>
              <a:t> di acido acetico).</a:t>
            </a:r>
          </a:p>
          <a:p>
            <a:pPr algn="just" defTabSz="762000">
              <a:lnSpc>
                <a:spcPct val="90000"/>
              </a:lnSpc>
              <a:spcBef>
                <a:spcPct val="10000"/>
              </a:spcBef>
            </a:pPr>
            <a:r>
              <a:rPr lang="it-IT" sz="2000" b="0" i="0">
                <a:cs typeface="Times New Roman" charset="0"/>
              </a:rPr>
              <a:t>Notiamo anche che [H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O</a:t>
            </a:r>
            <a:r>
              <a:rPr lang="it-IT" sz="2000" b="0" i="0" baseline="30000">
                <a:cs typeface="Times New Roman" charset="0"/>
              </a:rPr>
              <a:t>+</a:t>
            </a:r>
            <a:r>
              <a:rPr lang="it-IT" sz="2000" b="0" i="0">
                <a:cs typeface="Times New Roman" charset="0"/>
              </a:rPr>
              <a:t>] è molto maggiore di quella originata dall'autoprotolisi dell'acqua, per cui possiamo trascurare questo equilibrio (</a:t>
            </a:r>
            <a:r>
              <a:rPr lang="it-IT" sz="2000">
                <a:cs typeface="Times New Roman" charset="0"/>
              </a:rPr>
              <a:t>Attenzione</a:t>
            </a:r>
            <a:r>
              <a:rPr lang="it-IT" sz="2000" b="0" i="0">
                <a:cs typeface="Times New Roman" charset="0"/>
              </a:rPr>
              <a:t>: questo può non succedere per acidi molto deboli, o per concentrazioni molto basse)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4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4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4187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dirty="0" smtClean="0"/>
              <a:t>10 – Equilibri </a:t>
            </a:r>
            <a:r>
              <a:rPr lang="it-IT" dirty="0" err="1" smtClean="0"/>
              <a:t>acido-base.pdf</a:t>
            </a:r>
            <a:r>
              <a:rPr lang="it-IT" dirty="0" smtClean="0"/>
              <a:t> – V 2.0 – Chimica Generale – Prof. A. Mangoni– A.A. 2012/2013</a:t>
            </a:r>
            <a:endParaRPr lang="it-IT" dirty="0"/>
          </a:p>
        </p:txBody>
      </p:sp>
      <p:sp>
        <p:nvSpPr>
          <p:cNvPr id="443394" name="Rectangle 2"/>
          <p:cNvSpPr>
            <a:spLocks noChangeArrowheads="1"/>
          </p:cNvSpPr>
          <p:nvPr/>
        </p:nvSpPr>
        <p:spPr bwMode="auto">
          <a:xfrm>
            <a:off x="2281238" y="0"/>
            <a:ext cx="49815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defTabSz="762000"/>
            <a:r>
              <a:rPr lang="it-IT" sz="2800" i="0"/>
              <a:t>Il calcolo del pH per basi deboli</a:t>
            </a:r>
          </a:p>
        </p:txBody>
      </p:sp>
      <p:sp>
        <p:nvSpPr>
          <p:cNvPr id="443395" name="Text Box 3"/>
          <p:cNvSpPr txBox="1">
            <a:spLocks noChangeArrowheads="1"/>
          </p:cNvSpPr>
          <p:nvPr/>
        </p:nvSpPr>
        <p:spPr bwMode="auto">
          <a:xfrm>
            <a:off x="152400" y="442913"/>
            <a:ext cx="8686800" cy="35782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defTabSz="76200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tabLst>
                <a:tab pos="3998913" algn="l"/>
                <a:tab pos="5808663" algn="l"/>
                <a:tab pos="7431088" algn="l"/>
              </a:tabLst>
            </a:pPr>
            <a:r>
              <a:rPr lang="it-IT" sz="2000" b="0" i="0">
                <a:cs typeface="Times New Roman" charset="0"/>
              </a:rPr>
              <a:t>Il calcolo è assolutamente identico, basta usare l'espressione della </a:t>
            </a:r>
            <a:r>
              <a:rPr lang="it-IT" sz="2000" b="0">
                <a:cs typeface="Times New Roman" charset="0"/>
              </a:rPr>
              <a:t>K</a:t>
            </a:r>
            <a:r>
              <a:rPr lang="it-IT" sz="2000" b="0" baseline="-25000">
                <a:cs typeface="Times New Roman" charset="0"/>
              </a:rPr>
              <a:t>b</a:t>
            </a:r>
            <a:r>
              <a:rPr lang="it-IT" sz="2000" b="0" i="0">
                <a:cs typeface="Times New Roman" charset="0"/>
              </a:rPr>
              <a:t> invece di quella della </a:t>
            </a:r>
            <a:r>
              <a:rPr lang="it-IT" sz="2000" b="0">
                <a:cs typeface="Times New Roman" charset="0"/>
              </a:rPr>
              <a:t>K</a:t>
            </a:r>
            <a:r>
              <a:rPr lang="it-IT" sz="2000" b="0" baseline="-25000">
                <a:cs typeface="Times New Roman" charset="0"/>
              </a:rPr>
              <a:t>a</a:t>
            </a:r>
            <a:r>
              <a:rPr lang="it-IT" sz="2000" b="0" i="0">
                <a:cs typeface="Times New Roman" charset="0"/>
              </a:rPr>
              <a:t> e calcolare il pH dal pOH. </a:t>
            </a:r>
          </a:p>
          <a:p>
            <a:pPr algn="just" defTabSz="76200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tabLst>
                <a:tab pos="3998913" algn="l"/>
                <a:tab pos="5808663" algn="l"/>
                <a:tab pos="7431088" algn="l"/>
              </a:tabLst>
            </a:pPr>
            <a:r>
              <a:rPr lang="it-IT" sz="2000" b="0" i="0">
                <a:cs typeface="Times New Roman" charset="0"/>
              </a:rPr>
              <a:t>Supponiamo di voler calcolare il pH di una soluzione 0.089 M di cianuro di magnesio (il </a:t>
            </a:r>
            <a:r>
              <a:rPr lang="it-IT" sz="2000" b="0">
                <a:cs typeface="Times New Roman" charset="0"/>
              </a:rPr>
              <a:t>K</a:t>
            </a:r>
            <a:r>
              <a:rPr lang="it-IT" sz="2000" b="0" baseline="-25000">
                <a:cs typeface="Times New Roman" charset="0"/>
              </a:rPr>
              <a:t>a</a:t>
            </a:r>
            <a:r>
              <a:rPr lang="it-IT" sz="2000" b="0">
                <a:cs typeface="Times New Roman" charset="0"/>
              </a:rPr>
              <a:t> </a:t>
            </a:r>
            <a:r>
              <a:rPr lang="it-IT" sz="2000" b="0" i="0">
                <a:cs typeface="Times New Roman" charset="0"/>
              </a:rPr>
              <a:t>di HCN è 4.9·10</a:t>
            </a:r>
            <a:r>
              <a:rPr lang="it-IT" sz="2000" b="0" i="0" baseline="30000">
                <a:cs typeface="Times New Roman" charset="0"/>
              </a:rPr>
              <a:t>–10</a:t>
            </a:r>
            <a:r>
              <a:rPr lang="it-IT" sz="2000" b="0" i="0">
                <a:cs typeface="Times New Roman" charset="0"/>
              </a:rPr>
              <a:t> M).</a:t>
            </a:r>
          </a:p>
          <a:p>
            <a:pPr algn="just" defTabSz="76200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tabLst>
                <a:tab pos="3998913" algn="l"/>
                <a:tab pos="5808663" algn="l"/>
                <a:tab pos="7431088" algn="l"/>
              </a:tabLst>
            </a:pPr>
            <a:r>
              <a:rPr lang="it-IT" sz="2000" b="0" i="0">
                <a:cs typeface="Times New Roman" charset="0"/>
              </a:rPr>
              <a:t>In questo caso abbiamo un sale, ma poiché l'anione è la base coniugata di un acido debole </a:t>
            </a:r>
            <a:r>
              <a:rPr lang="it-IT" sz="2000" b="0">
                <a:cs typeface="Times New Roman" charset="0"/>
              </a:rPr>
              <a:t>sarà anch'esso una base debole</a:t>
            </a:r>
            <a:r>
              <a:rPr lang="it-IT" sz="2000" b="0" i="0">
                <a:cs typeface="Times New Roman" charset="0"/>
              </a:rPr>
              <a:t>. Iniziamo a considerare la dissociazione del sale, per calcolare la concentrazione degli ioni (questo non è un equilibrio, perché il sale è solubile e la dissoluzione è completa):</a:t>
            </a:r>
          </a:p>
          <a:p>
            <a:pPr defTabSz="76200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tabLst>
                <a:tab pos="3998913" algn="l"/>
                <a:tab pos="5808663" algn="l"/>
                <a:tab pos="7431088" algn="l"/>
              </a:tabLst>
            </a:pPr>
            <a:r>
              <a:rPr lang="it-IT" sz="2000" b="0" i="0">
                <a:cs typeface="Times New Roman" charset="0"/>
              </a:rPr>
              <a:t>Mg(CN)</a:t>
            </a:r>
            <a:r>
              <a:rPr lang="it-IT" sz="2000" b="0" i="0" baseline="-25000">
                <a:cs typeface="Times New Roman" charset="0"/>
              </a:rPr>
              <a:t>2</a:t>
            </a:r>
            <a:r>
              <a:rPr lang="it-IT" sz="2000" b="0" i="0">
                <a:cs typeface="Times New Roman" charset="0"/>
              </a:rPr>
              <a:t> → Mg</a:t>
            </a:r>
            <a:r>
              <a:rPr lang="it-IT" sz="2000" b="0" i="0" baseline="30000">
                <a:cs typeface="Times New Roman" charset="0"/>
              </a:rPr>
              <a:t>2+</a:t>
            </a:r>
            <a:r>
              <a:rPr lang="it-IT" sz="2000" b="0" i="0">
                <a:cs typeface="Times New Roman" charset="0"/>
              </a:rPr>
              <a:t> + 2 CN</a:t>
            </a:r>
            <a:r>
              <a:rPr lang="it-IT" sz="2000" b="0" i="0" baseline="30000">
                <a:cs typeface="Times New Roman" charset="0"/>
              </a:rPr>
              <a:t>–</a:t>
            </a:r>
            <a:r>
              <a:rPr lang="it-IT" sz="2000" b="0" i="0">
                <a:cs typeface="Times New Roman" charset="0"/>
              </a:rPr>
              <a:t> </a:t>
            </a:r>
          </a:p>
          <a:p>
            <a:pPr algn="just" defTabSz="76200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tabLst>
                <a:tab pos="3998913" algn="l"/>
                <a:tab pos="5808663" algn="l"/>
                <a:tab pos="7431088" algn="l"/>
              </a:tabLst>
            </a:pPr>
            <a:r>
              <a:rPr lang="it-IT" sz="2000" b="0" i="0">
                <a:cs typeface="Times New Roman" charset="0"/>
              </a:rPr>
              <a:t>	[Mg(CN)</a:t>
            </a:r>
            <a:r>
              <a:rPr lang="it-IT" sz="2000" b="0" i="0" baseline="-25000">
                <a:cs typeface="Times New Roman" charset="0"/>
              </a:rPr>
              <a:t>2</a:t>
            </a:r>
            <a:r>
              <a:rPr lang="it-IT" sz="2000" b="0" i="0">
                <a:cs typeface="Times New Roman" charset="0"/>
              </a:rPr>
              <a:t>]	[CN</a:t>
            </a:r>
            <a:r>
              <a:rPr lang="it-IT" sz="2000" b="0" i="0" baseline="30000">
                <a:cs typeface="Times New Roman" charset="0"/>
              </a:rPr>
              <a:t>–</a:t>
            </a:r>
            <a:r>
              <a:rPr lang="it-IT" sz="2000" b="0" i="0">
                <a:cs typeface="Times New Roman" charset="0"/>
              </a:rPr>
              <a:t>]	[Mg</a:t>
            </a:r>
            <a:r>
              <a:rPr lang="it-IT" sz="2000" b="0" i="0" baseline="30000">
                <a:cs typeface="Times New Roman" charset="0"/>
              </a:rPr>
              <a:t>2+</a:t>
            </a:r>
            <a:r>
              <a:rPr lang="it-IT" sz="2000" b="0" i="0">
                <a:cs typeface="Times New Roman" charset="0"/>
              </a:rPr>
              <a:t>]</a:t>
            </a:r>
          </a:p>
          <a:p>
            <a:pPr algn="just" defTabSz="76200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tabLst>
                <a:tab pos="3998913" algn="l"/>
                <a:tab pos="5808663" algn="l"/>
                <a:tab pos="7431088" algn="l"/>
              </a:tabLst>
            </a:pPr>
            <a:r>
              <a:rPr lang="it-IT" sz="2000" b="0" i="0">
                <a:cs typeface="Times New Roman" charset="0"/>
              </a:rPr>
              <a:t>Concentrazioni iniziali:	0.089 M	0 	0	</a:t>
            </a:r>
          </a:p>
          <a:p>
            <a:pPr algn="just" defTabSz="76200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tabLst>
                <a:tab pos="3998913" algn="l"/>
                <a:tab pos="5808663" algn="l"/>
                <a:tab pos="7431088" algn="l"/>
              </a:tabLst>
            </a:pPr>
            <a:r>
              <a:rPr lang="it-IT" sz="2000" b="0" i="0">
                <a:cs typeface="Times New Roman" charset="0"/>
              </a:rPr>
              <a:t>Concentrazioni finali:	0	0.178 M </a:t>
            </a:r>
            <a:r>
              <a:rPr lang="it-IT" sz="2000" b="0">
                <a:cs typeface="Times New Roman" charset="0"/>
              </a:rPr>
              <a:t>	</a:t>
            </a:r>
            <a:r>
              <a:rPr lang="it-IT" sz="2000" b="0" i="0">
                <a:cs typeface="Times New Roman" charset="0"/>
              </a:rPr>
              <a:t>0.089 M</a:t>
            </a:r>
            <a:endParaRPr lang="it-IT" sz="2000" b="0">
              <a:cs typeface="Times New Roman" charset="0"/>
            </a:endParaRPr>
          </a:p>
        </p:txBody>
      </p:sp>
      <p:sp>
        <p:nvSpPr>
          <p:cNvPr id="443404" name="Text Box 12"/>
          <p:cNvSpPr txBox="1">
            <a:spLocks noChangeArrowheads="1"/>
          </p:cNvSpPr>
          <p:nvPr/>
        </p:nvSpPr>
        <p:spPr bwMode="auto">
          <a:xfrm>
            <a:off x="152400" y="4038600"/>
            <a:ext cx="8686800" cy="2511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defTabSz="76200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tabLst>
                <a:tab pos="3998913" algn="l"/>
                <a:tab pos="5808663" algn="l"/>
                <a:tab pos="7431088" algn="l"/>
              </a:tabLst>
            </a:pPr>
            <a:r>
              <a:rPr lang="it-IT" sz="2000" b="0" i="0">
                <a:cs typeface="Times New Roman" charset="0"/>
              </a:rPr>
              <a:t>L'equilibrio è:</a:t>
            </a:r>
          </a:p>
          <a:p>
            <a:pPr defTabSz="76200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tabLst>
                <a:tab pos="3998913" algn="l"/>
                <a:tab pos="5808663" algn="l"/>
                <a:tab pos="7431088" algn="l"/>
              </a:tabLst>
            </a:pPr>
            <a:r>
              <a:rPr lang="it-IT" sz="2000" b="0" i="0">
                <a:cs typeface="Times New Roman" charset="0"/>
              </a:rPr>
              <a:t>CN</a:t>
            </a:r>
            <a:r>
              <a:rPr lang="it-IT" sz="2000" b="0" i="0" baseline="30000">
                <a:cs typeface="Times New Roman" charset="0"/>
              </a:rPr>
              <a:t>–</a:t>
            </a:r>
            <a:r>
              <a:rPr lang="it-IT" sz="2000" b="0" i="0">
                <a:cs typeface="Times New Roman" charset="0"/>
              </a:rPr>
              <a:t> (aq) + H</a:t>
            </a:r>
            <a:r>
              <a:rPr lang="it-IT" sz="2000" b="0" i="0" baseline="-25000">
                <a:cs typeface="Times New Roman" charset="0"/>
              </a:rPr>
              <a:t>2</a:t>
            </a:r>
            <a:r>
              <a:rPr lang="it-IT" sz="2000" b="0" i="0">
                <a:cs typeface="Times New Roman" charset="0"/>
              </a:rPr>
              <a:t>O (l) </a:t>
            </a:r>
            <a:r>
              <a:rPr lang="it-IT" sz="2000" b="0" i="0">
                <a:cs typeface="Times New Roman" charset="0"/>
                <a:sym typeface="Wingdings 3" pitchFamily="18" charset="2"/>
              </a:rPr>
              <a:t></a:t>
            </a:r>
            <a:r>
              <a:rPr lang="it-IT" sz="2000" b="0" i="0">
                <a:cs typeface="Times New Roman" charset="0"/>
              </a:rPr>
              <a:t> HCN (aq) + OH</a:t>
            </a:r>
            <a:r>
              <a:rPr lang="it-IT" sz="2000" b="0" i="0" baseline="30000">
                <a:cs typeface="Times New Roman" charset="0"/>
              </a:rPr>
              <a:t>–</a:t>
            </a:r>
            <a:r>
              <a:rPr lang="it-IT" sz="2000" b="0" i="0">
                <a:cs typeface="Times New Roman" charset="0"/>
              </a:rPr>
              <a:t> (aq)</a:t>
            </a:r>
          </a:p>
          <a:p>
            <a:pPr algn="just" defTabSz="76200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tabLst>
                <a:tab pos="3998913" algn="l"/>
                <a:tab pos="5808663" algn="l"/>
                <a:tab pos="7431088" algn="l"/>
              </a:tabLst>
            </a:pPr>
            <a:r>
              <a:rPr lang="it-IT" sz="2000" b="0" i="0">
                <a:cs typeface="Times New Roman" charset="0"/>
              </a:rPr>
              <a:t>Calcoliamo poi la </a:t>
            </a:r>
            <a:r>
              <a:rPr lang="it-IT" sz="2000" b="0">
                <a:cs typeface="Times New Roman" charset="0"/>
              </a:rPr>
              <a:t>K</a:t>
            </a:r>
            <a:r>
              <a:rPr lang="it-IT" sz="2000" b="0" baseline="-25000">
                <a:cs typeface="Times New Roman" charset="0"/>
              </a:rPr>
              <a:t>b</a:t>
            </a:r>
            <a:r>
              <a:rPr lang="it-IT" sz="2000" b="0" i="0">
                <a:cs typeface="Times New Roman" charset="0"/>
              </a:rPr>
              <a:t> del cianuro:</a:t>
            </a:r>
          </a:p>
          <a:p>
            <a:pPr defTabSz="76200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tabLst>
                <a:tab pos="3998913" algn="l"/>
                <a:tab pos="5808663" algn="l"/>
                <a:tab pos="7431088" algn="l"/>
              </a:tabLst>
            </a:pPr>
            <a:r>
              <a:rPr lang="it-IT" sz="2000" b="0">
                <a:cs typeface="Times New Roman" charset="0"/>
              </a:rPr>
              <a:t>K</a:t>
            </a:r>
            <a:r>
              <a:rPr lang="it-IT" sz="2000" b="0" baseline="-25000">
                <a:cs typeface="Times New Roman" charset="0"/>
              </a:rPr>
              <a:t>b</a:t>
            </a:r>
            <a:r>
              <a:rPr lang="it-IT" sz="2000" b="0" i="0">
                <a:cs typeface="Times New Roman" charset="0"/>
              </a:rPr>
              <a:t> = </a:t>
            </a:r>
            <a:r>
              <a:rPr lang="it-IT" sz="2000" b="0">
                <a:cs typeface="Times New Roman" charset="0"/>
              </a:rPr>
              <a:t>K</a:t>
            </a:r>
            <a:r>
              <a:rPr lang="it-IT" sz="2000" b="0" baseline="-25000">
                <a:cs typeface="Times New Roman" charset="0"/>
              </a:rPr>
              <a:t>w</a:t>
            </a:r>
            <a:r>
              <a:rPr lang="it-IT" sz="2000" b="0" i="0">
                <a:cs typeface="Times New Roman" charset="0"/>
              </a:rPr>
              <a:t> / </a:t>
            </a:r>
            <a:r>
              <a:rPr lang="it-IT" sz="2000" b="0">
                <a:cs typeface="Times New Roman" charset="0"/>
              </a:rPr>
              <a:t>K</a:t>
            </a:r>
            <a:r>
              <a:rPr lang="it-IT" sz="2000" b="0" baseline="-25000">
                <a:cs typeface="Times New Roman" charset="0"/>
              </a:rPr>
              <a:t>a</a:t>
            </a:r>
            <a:r>
              <a:rPr lang="it-IT" sz="2000" b="0" i="0">
                <a:cs typeface="Times New Roman" charset="0"/>
              </a:rPr>
              <a:t> = 1.0 ·10</a:t>
            </a:r>
            <a:r>
              <a:rPr lang="it-IT" sz="2000" b="0" i="0" baseline="30000">
                <a:cs typeface="Times New Roman" charset="0"/>
              </a:rPr>
              <a:t>–14</a:t>
            </a:r>
            <a:r>
              <a:rPr lang="it-IT" sz="2000" b="0" i="0">
                <a:cs typeface="Times New Roman" charset="0"/>
              </a:rPr>
              <a:t> / 4.9·10</a:t>
            </a:r>
            <a:r>
              <a:rPr lang="it-IT" sz="2000" b="0" i="0" baseline="30000">
                <a:cs typeface="Times New Roman" charset="0"/>
              </a:rPr>
              <a:t>–10</a:t>
            </a:r>
            <a:r>
              <a:rPr lang="it-IT" sz="2000" b="0" i="0">
                <a:cs typeface="Times New Roman" charset="0"/>
              </a:rPr>
              <a:t> = 2.04·10</a:t>
            </a:r>
            <a:r>
              <a:rPr lang="it-IT" sz="2000" b="0" i="0" baseline="30000">
                <a:cs typeface="Times New Roman" charset="0"/>
              </a:rPr>
              <a:t>–5</a:t>
            </a:r>
          </a:p>
          <a:p>
            <a:pPr algn="just" defTabSz="76200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tabLst>
                <a:tab pos="3998913" algn="l"/>
                <a:tab pos="5808663" algn="l"/>
                <a:tab pos="7431088" algn="l"/>
              </a:tabLst>
            </a:pPr>
            <a:r>
              <a:rPr lang="it-IT" sz="2000" b="0" i="0">
                <a:cs typeface="Times New Roman" charset="0"/>
              </a:rPr>
              <a:t>	[CN</a:t>
            </a:r>
            <a:r>
              <a:rPr lang="it-IT" sz="2000" b="0" i="0" baseline="30000">
                <a:cs typeface="Times New Roman" charset="0"/>
              </a:rPr>
              <a:t>–</a:t>
            </a:r>
            <a:r>
              <a:rPr lang="it-IT" sz="2000" b="0" i="0">
                <a:cs typeface="Times New Roman" charset="0"/>
              </a:rPr>
              <a:t>]	[OH</a:t>
            </a:r>
            <a:r>
              <a:rPr lang="it-IT" sz="2000" b="0" i="0" baseline="30000">
                <a:cs typeface="Times New Roman" charset="0"/>
              </a:rPr>
              <a:t>–</a:t>
            </a:r>
            <a:r>
              <a:rPr lang="it-IT" sz="2000" b="0" i="0">
                <a:cs typeface="Times New Roman" charset="0"/>
              </a:rPr>
              <a:t>]	[HCN]</a:t>
            </a:r>
          </a:p>
          <a:p>
            <a:pPr algn="just" defTabSz="76200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tabLst>
                <a:tab pos="3998913" algn="l"/>
                <a:tab pos="5808663" algn="l"/>
                <a:tab pos="7431088" algn="l"/>
              </a:tabLst>
            </a:pPr>
            <a:r>
              <a:rPr lang="it-IT" sz="2000" b="0" i="0">
                <a:cs typeface="Times New Roman" charset="0"/>
              </a:rPr>
              <a:t>Concentrazioni iniziali:	0.178 M	0 	0	</a:t>
            </a:r>
          </a:p>
          <a:p>
            <a:pPr algn="just" defTabSz="76200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tabLst>
                <a:tab pos="3998913" algn="l"/>
                <a:tab pos="5808663" algn="l"/>
                <a:tab pos="7431088" algn="l"/>
              </a:tabLst>
            </a:pPr>
            <a:r>
              <a:rPr lang="it-IT" sz="2000" b="0" i="0">
                <a:cs typeface="Times New Roman" charset="0"/>
              </a:rPr>
              <a:t>Variazioni delle concentrazioni:	–</a:t>
            </a:r>
            <a:r>
              <a:rPr lang="it-IT" sz="2000" b="0">
                <a:cs typeface="Times New Roman" charset="0"/>
              </a:rPr>
              <a:t>x	</a:t>
            </a:r>
            <a:r>
              <a:rPr lang="it-IT" sz="2000" b="0" i="0">
                <a:cs typeface="Times New Roman" charset="0"/>
              </a:rPr>
              <a:t>+</a:t>
            </a:r>
            <a:r>
              <a:rPr lang="it-IT" sz="2000" b="0">
                <a:cs typeface="Times New Roman" charset="0"/>
              </a:rPr>
              <a:t>x	</a:t>
            </a:r>
            <a:r>
              <a:rPr lang="it-IT" sz="2000" b="0" i="0">
                <a:cs typeface="Times New Roman" charset="0"/>
              </a:rPr>
              <a:t>+</a:t>
            </a:r>
            <a:r>
              <a:rPr lang="it-IT" sz="2000" b="0">
                <a:cs typeface="Times New Roman" charset="0"/>
              </a:rPr>
              <a:t>x</a:t>
            </a:r>
            <a:endParaRPr lang="it-IT" sz="2000" b="0" i="0">
              <a:cs typeface="Times New Roman" charset="0"/>
            </a:endParaRPr>
          </a:p>
          <a:p>
            <a:pPr algn="just" defTabSz="76200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tabLst>
                <a:tab pos="3998913" algn="l"/>
                <a:tab pos="5808663" algn="l"/>
                <a:tab pos="7431088" algn="l"/>
              </a:tabLst>
            </a:pPr>
            <a:r>
              <a:rPr lang="it-IT" sz="2000" b="0" i="0">
                <a:cs typeface="Times New Roman" charset="0"/>
              </a:rPr>
              <a:t>Concentrazioni all'equilibrio:	0.178 – </a:t>
            </a:r>
            <a:r>
              <a:rPr lang="it-IT" sz="2000" b="0">
                <a:cs typeface="Times New Roman" charset="0"/>
              </a:rPr>
              <a:t>x</a:t>
            </a:r>
            <a:r>
              <a:rPr lang="it-IT" sz="2000" b="0" i="0">
                <a:cs typeface="Times New Roman" charset="0"/>
              </a:rPr>
              <a:t>	</a:t>
            </a:r>
            <a:r>
              <a:rPr lang="it-IT" sz="2000" b="0">
                <a:cs typeface="Times New Roman" charset="0"/>
              </a:rPr>
              <a:t>x	x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3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3404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dirty="0" smtClean="0"/>
              <a:t>10 – Equilibri </a:t>
            </a:r>
            <a:r>
              <a:rPr lang="it-IT" dirty="0" err="1" smtClean="0"/>
              <a:t>acido-base.pdf</a:t>
            </a:r>
            <a:r>
              <a:rPr lang="it-IT" dirty="0" smtClean="0"/>
              <a:t> – V 2.0 – Chimica Generale – Prof. A. Mangoni– A.A. 2012/2013</a:t>
            </a:r>
            <a:endParaRPr lang="it-IT" dirty="0"/>
          </a:p>
        </p:txBody>
      </p:sp>
      <p:sp>
        <p:nvSpPr>
          <p:cNvPr id="444418" name="Rectangle 2"/>
          <p:cNvSpPr>
            <a:spLocks noChangeArrowheads="1"/>
          </p:cNvSpPr>
          <p:nvPr/>
        </p:nvSpPr>
        <p:spPr bwMode="auto">
          <a:xfrm>
            <a:off x="1708150" y="0"/>
            <a:ext cx="61372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defTabSz="762000"/>
            <a:r>
              <a:rPr lang="it-IT" sz="2800" i="0"/>
              <a:t>Il calcolo del pH per basi deboli (segue)</a:t>
            </a:r>
          </a:p>
        </p:txBody>
      </p:sp>
      <p:sp>
        <p:nvSpPr>
          <p:cNvPr id="444419" name="Text Box 3"/>
          <p:cNvSpPr txBox="1">
            <a:spLocks noChangeArrowheads="1"/>
          </p:cNvSpPr>
          <p:nvPr/>
        </p:nvSpPr>
        <p:spPr bwMode="auto">
          <a:xfrm>
            <a:off x="152400" y="533400"/>
            <a:ext cx="8686800" cy="12858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defTabSz="76200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tabLst>
                <a:tab pos="3998913" algn="l"/>
                <a:tab pos="5808663" algn="l"/>
                <a:tab pos="7431088" algn="l"/>
              </a:tabLst>
            </a:pPr>
            <a:r>
              <a:rPr lang="it-IT" sz="2000" b="0" i="0">
                <a:cs typeface="Times New Roman" charset="0"/>
              </a:rPr>
              <a:t>Possiamo usare la solita approssimazione, e trascurare </a:t>
            </a:r>
            <a:r>
              <a:rPr lang="it-IT" sz="2000" b="0">
                <a:cs typeface="Times New Roman" charset="0"/>
              </a:rPr>
              <a:t>x</a:t>
            </a:r>
            <a:r>
              <a:rPr lang="it-IT" sz="2000" b="0" i="0">
                <a:cs typeface="Times New Roman" charset="0"/>
              </a:rPr>
              <a:t> rispetto a 0.178. 	</a:t>
            </a:r>
          </a:p>
          <a:p>
            <a:pPr algn="just" defTabSz="76200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tabLst>
                <a:tab pos="3998913" algn="l"/>
                <a:tab pos="5808663" algn="l"/>
                <a:tab pos="7431088" algn="l"/>
              </a:tabLst>
            </a:pPr>
            <a:r>
              <a:rPr lang="it-IT" sz="2000" b="0" i="0">
                <a:cs typeface="Times New Roman" charset="0"/>
              </a:rPr>
              <a:t>	[CN</a:t>
            </a:r>
            <a:r>
              <a:rPr lang="it-IT" sz="2000" b="0" i="0" baseline="30000">
                <a:cs typeface="Times New Roman" charset="0"/>
              </a:rPr>
              <a:t>–</a:t>
            </a:r>
            <a:r>
              <a:rPr lang="it-IT" sz="2000" b="0" i="0">
                <a:cs typeface="Times New Roman" charset="0"/>
              </a:rPr>
              <a:t>]	[OH</a:t>
            </a:r>
            <a:r>
              <a:rPr lang="it-IT" sz="2000" b="0" i="0" baseline="30000">
                <a:cs typeface="Times New Roman" charset="0"/>
              </a:rPr>
              <a:t>–</a:t>
            </a:r>
            <a:r>
              <a:rPr lang="it-IT" sz="2000" b="0" i="0">
                <a:cs typeface="Times New Roman" charset="0"/>
              </a:rPr>
              <a:t>]	[HCN]</a:t>
            </a:r>
          </a:p>
          <a:p>
            <a:pPr algn="just" defTabSz="76200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tabLst>
                <a:tab pos="3998913" algn="l"/>
                <a:tab pos="5808663" algn="l"/>
                <a:tab pos="7431088" algn="l"/>
              </a:tabLst>
            </a:pPr>
            <a:r>
              <a:rPr lang="it-IT" sz="2000" b="0" i="0">
                <a:cs typeface="Times New Roman" charset="0"/>
              </a:rPr>
              <a:t>Concentrazioni all'equilibrio:	0.178 	</a:t>
            </a:r>
            <a:r>
              <a:rPr lang="it-IT" sz="2000" b="0">
                <a:cs typeface="Times New Roman" charset="0"/>
              </a:rPr>
              <a:t>x	x</a:t>
            </a:r>
          </a:p>
          <a:p>
            <a:pPr algn="just" defTabSz="76200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tabLst>
                <a:tab pos="3998913" algn="l"/>
                <a:tab pos="5808663" algn="l"/>
                <a:tab pos="7431088" algn="l"/>
              </a:tabLst>
            </a:pPr>
            <a:r>
              <a:rPr lang="it-IT" sz="2000" b="0" i="0">
                <a:cs typeface="Times New Roman" charset="0"/>
              </a:rPr>
              <a:t>A questo punto scriviamo la espressione della </a:t>
            </a:r>
            <a:r>
              <a:rPr lang="it-IT" sz="2000" b="0">
                <a:cs typeface="Times New Roman" charset="0"/>
              </a:rPr>
              <a:t>K</a:t>
            </a:r>
            <a:r>
              <a:rPr lang="it-IT" sz="2000" b="0" baseline="-25000">
                <a:cs typeface="Times New Roman" charset="0"/>
              </a:rPr>
              <a:t>b</a:t>
            </a:r>
            <a:r>
              <a:rPr lang="it-IT" sz="2000" b="0" i="0">
                <a:cs typeface="Times New Roman" charset="0"/>
              </a:rPr>
              <a:t> e calcoliamo il pOH:</a:t>
            </a:r>
            <a:endParaRPr lang="it-IT" sz="2000" b="0" baseline="-25000">
              <a:cs typeface="Times New Roman" charset="0"/>
            </a:endParaRPr>
          </a:p>
        </p:txBody>
      </p:sp>
      <p:graphicFrame>
        <p:nvGraphicFramePr>
          <p:cNvPr id="453632" name="Object 0"/>
          <p:cNvGraphicFramePr>
            <a:graphicFrameLocks noChangeAspect="1"/>
          </p:cNvGraphicFramePr>
          <p:nvPr/>
        </p:nvGraphicFramePr>
        <p:xfrm>
          <a:off x="381000" y="1752600"/>
          <a:ext cx="2079625" cy="744538"/>
        </p:xfrm>
        <a:graphic>
          <a:graphicData uri="http://schemas.openxmlformats.org/presentationml/2006/ole">
            <p:oleObj spid="_x0000_s453632" name="Equation" r:id="rId3" imgW="1206360" imgH="431640" progId="Equation.3">
              <p:embed/>
            </p:oleObj>
          </a:graphicData>
        </a:graphic>
      </p:graphicFrame>
      <p:graphicFrame>
        <p:nvGraphicFramePr>
          <p:cNvPr id="453633" name="Object 1"/>
          <p:cNvGraphicFramePr>
            <a:graphicFrameLocks noChangeAspect="1"/>
          </p:cNvGraphicFramePr>
          <p:nvPr/>
        </p:nvGraphicFramePr>
        <p:xfrm>
          <a:off x="2895600" y="1752600"/>
          <a:ext cx="1971675" cy="655638"/>
        </p:xfrm>
        <a:graphic>
          <a:graphicData uri="http://schemas.openxmlformats.org/presentationml/2006/ole">
            <p:oleObj spid="_x0000_s453633" name="Equation" r:id="rId4" imgW="1143000" imgH="380880" progId="Equation.3">
              <p:embed/>
            </p:oleObj>
          </a:graphicData>
        </a:graphic>
      </p:graphicFrame>
      <p:graphicFrame>
        <p:nvGraphicFramePr>
          <p:cNvPr id="453634" name="Object 2"/>
          <p:cNvGraphicFramePr>
            <a:graphicFrameLocks noChangeAspect="1"/>
          </p:cNvGraphicFramePr>
          <p:nvPr/>
        </p:nvGraphicFramePr>
        <p:xfrm>
          <a:off x="5257800" y="1828800"/>
          <a:ext cx="3570288" cy="415925"/>
        </p:xfrm>
        <a:graphic>
          <a:graphicData uri="http://schemas.openxmlformats.org/presentationml/2006/ole">
            <p:oleObj spid="_x0000_s453634" name="Equation" r:id="rId5" imgW="2070000" imgH="241200" progId="Equation.3">
              <p:embed/>
            </p:oleObj>
          </a:graphicData>
        </a:graphic>
      </p:graphicFrame>
      <p:sp>
        <p:nvSpPr>
          <p:cNvPr id="444428" name="Text Box 12"/>
          <p:cNvSpPr txBox="1">
            <a:spLocks noChangeArrowheads="1"/>
          </p:cNvSpPr>
          <p:nvPr/>
        </p:nvSpPr>
        <p:spPr bwMode="auto">
          <a:xfrm>
            <a:off x="152400" y="2576513"/>
            <a:ext cx="8686800" cy="6715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defTabSz="762000">
              <a:lnSpc>
                <a:spcPct val="90000"/>
              </a:lnSpc>
              <a:spcBef>
                <a:spcPct val="10000"/>
              </a:spcBef>
              <a:tabLst>
                <a:tab pos="1049338" algn="l"/>
                <a:tab pos="3998913" algn="l"/>
                <a:tab pos="5808663" algn="l"/>
                <a:tab pos="7431088" algn="l"/>
              </a:tabLst>
            </a:pPr>
            <a:r>
              <a:rPr lang="it-IT" sz="2000" b="0" i="0">
                <a:cs typeface="Times New Roman" charset="0"/>
              </a:rPr>
              <a:t>	[OH</a:t>
            </a:r>
            <a:r>
              <a:rPr lang="it-IT" sz="2000" b="0" i="0" baseline="30000">
                <a:cs typeface="Times New Roman" charset="0"/>
              </a:rPr>
              <a:t>–</a:t>
            </a:r>
            <a:r>
              <a:rPr lang="it-IT" sz="2000" b="0" i="0">
                <a:cs typeface="Times New Roman" charset="0"/>
              </a:rPr>
              <a:t>] = 1.91·10</a:t>
            </a:r>
            <a:r>
              <a:rPr lang="it-IT" sz="2000" b="0" i="0" baseline="30000">
                <a:cs typeface="Times New Roman" charset="0"/>
              </a:rPr>
              <a:t>–3</a:t>
            </a:r>
            <a:r>
              <a:rPr lang="it-IT" sz="2000" b="0" i="0">
                <a:cs typeface="Times New Roman" charset="0"/>
              </a:rPr>
              <a:t> M      	pOH = –log(1.91·10</a:t>
            </a:r>
            <a:r>
              <a:rPr lang="it-IT" sz="2000" b="0" i="0" baseline="30000">
                <a:cs typeface="Times New Roman" charset="0"/>
              </a:rPr>
              <a:t>–3</a:t>
            </a:r>
            <a:r>
              <a:rPr lang="it-IT" sz="2000" b="0" i="0">
                <a:cs typeface="Times New Roman" charset="0"/>
              </a:rPr>
              <a:t>) = 2.71</a:t>
            </a:r>
          </a:p>
          <a:p>
            <a:pPr defTabSz="762000">
              <a:lnSpc>
                <a:spcPct val="90000"/>
              </a:lnSpc>
              <a:spcBef>
                <a:spcPct val="10000"/>
              </a:spcBef>
              <a:tabLst>
                <a:tab pos="1049338" algn="l"/>
                <a:tab pos="3998913" algn="l"/>
                <a:tab pos="5808663" algn="l"/>
                <a:tab pos="7431088" algn="l"/>
              </a:tabLst>
            </a:pPr>
            <a:r>
              <a:rPr lang="it-IT" sz="2000" b="0" i="0">
                <a:cs typeface="Times New Roman" charset="0"/>
              </a:rPr>
              <a:t>pH = 14 – pOH = 10.29</a:t>
            </a:r>
          </a:p>
        </p:txBody>
      </p:sp>
      <p:sp>
        <p:nvSpPr>
          <p:cNvPr id="444429" name="Text Box 13"/>
          <p:cNvSpPr txBox="1">
            <a:spLocks noChangeArrowheads="1"/>
          </p:cNvSpPr>
          <p:nvPr/>
        </p:nvSpPr>
        <p:spPr bwMode="auto">
          <a:xfrm>
            <a:off x="228600" y="3276600"/>
            <a:ext cx="8686800" cy="146526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defTabSz="762000">
              <a:lnSpc>
                <a:spcPct val="90000"/>
              </a:lnSpc>
              <a:spcBef>
                <a:spcPct val="10000"/>
              </a:spcBef>
              <a:tabLst>
                <a:tab pos="1049338" algn="l"/>
                <a:tab pos="3998913" algn="l"/>
                <a:tab pos="5808663" algn="l"/>
                <a:tab pos="7431088" algn="l"/>
              </a:tabLst>
            </a:pPr>
            <a:r>
              <a:rPr lang="it-IT" sz="2000" b="0" i="0">
                <a:cs typeface="Times New Roman" charset="0"/>
              </a:rPr>
              <a:t>Ancora una volta non abbiamo considerato gli OH</a:t>
            </a:r>
            <a:r>
              <a:rPr lang="it-IT" sz="2000" b="0" i="0" baseline="30000">
                <a:cs typeface="Times New Roman" charset="0"/>
              </a:rPr>
              <a:t>–</a:t>
            </a:r>
            <a:r>
              <a:rPr lang="it-IT" sz="2000" b="0" i="0">
                <a:cs typeface="Times New Roman" charset="0"/>
              </a:rPr>
              <a:t> prodotti dall'autoprotolisi dell'acqua. Qual è la loro concentrazione? Sarà pari a quella degli ioni 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O</a:t>
            </a:r>
            <a:r>
              <a:rPr lang="it-IT" sz="2000" b="0" i="0" baseline="30000">
                <a:cs typeface="Times New Roman" charset="0"/>
              </a:rPr>
              <a:t>+</a:t>
            </a:r>
            <a:r>
              <a:rPr lang="it-IT" sz="2000" b="0" i="0">
                <a:cs typeface="Times New Roman" charset="0"/>
              </a:rPr>
              <a:t>, che provengono esclusivamente dalla reazione di autoprotolisi dell'acqua, ed è dell'ordine di 10</a:t>
            </a:r>
            <a:r>
              <a:rPr lang="it-IT" sz="2000" b="0" i="0" baseline="30000">
                <a:cs typeface="Times New Roman" charset="0"/>
              </a:rPr>
              <a:t>-10</a:t>
            </a:r>
            <a:r>
              <a:rPr lang="it-IT" sz="2000" b="0" i="0">
                <a:cs typeface="Times New Roman" charset="0"/>
              </a:rPr>
              <a:t> M, quindi assolutamente trascurabile rispetto alla concentrazione 1.91·10</a:t>
            </a:r>
            <a:r>
              <a:rPr lang="it-IT" sz="2000" b="0" i="0" baseline="30000">
                <a:cs typeface="Times New Roman" charset="0"/>
              </a:rPr>
              <a:t>–3</a:t>
            </a:r>
            <a:r>
              <a:rPr lang="it-IT" sz="2000" b="0" i="0">
                <a:cs typeface="Times New Roman" charset="0"/>
              </a:rPr>
              <a:t> M prodotta dalla protonazione cianuro.</a:t>
            </a:r>
          </a:p>
        </p:txBody>
      </p:sp>
      <p:sp>
        <p:nvSpPr>
          <p:cNvPr id="444430" name="Text Box 14"/>
          <p:cNvSpPr txBox="1">
            <a:spLocks noChangeArrowheads="1"/>
          </p:cNvSpPr>
          <p:nvPr/>
        </p:nvSpPr>
        <p:spPr bwMode="auto">
          <a:xfrm>
            <a:off x="228600" y="5348288"/>
            <a:ext cx="8686800" cy="6413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defTabSz="762000">
              <a:lnSpc>
                <a:spcPct val="90000"/>
              </a:lnSpc>
              <a:spcBef>
                <a:spcPct val="10000"/>
              </a:spcBef>
              <a:tabLst>
                <a:tab pos="1049338" algn="l"/>
                <a:tab pos="3998913" algn="l"/>
                <a:tab pos="5808663" algn="l"/>
                <a:tab pos="7431088" algn="l"/>
              </a:tabLst>
            </a:pPr>
            <a:r>
              <a:rPr lang="it-IT" sz="2000" i="0">
                <a:cs typeface="Times New Roman" charset="0"/>
              </a:rPr>
              <a:t>Le reazioni acido-base degli anioni o cationi dei sali, qualora siano acidi o basici, sono spesso chiamate reazioni di </a:t>
            </a:r>
            <a:r>
              <a:rPr lang="it-IT" sz="2000">
                <a:cs typeface="Times New Roman" charset="0"/>
              </a:rPr>
              <a:t>idrolisi</a:t>
            </a:r>
            <a:r>
              <a:rPr lang="it-IT" sz="2000" i="0">
                <a:cs typeface="Times New Roman" charset="0"/>
              </a:rPr>
              <a:t> dei sali.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4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4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4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4428" grpId="0" autoUpdateAnimBg="0"/>
      <p:bldP spid="444429" grpId="0" autoUpdateAnimBg="0"/>
      <p:bldP spid="444430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dirty="0" smtClean="0"/>
              <a:t>10 – Equilibri </a:t>
            </a:r>
            <a:r>
              <a:rPr lang="it-IT" dirty="0" err="1" smtClean="0"/>
              <a:t>acido-base.pdf</a:t>
            </a:r>
            <a:r>
              <a:rPr lang="it-IT" dirty="0" smtClean="0"/>
              <a:t> – V 2.0 – Chimica Generale – Prof. A. Mangoni– A.A. 2012/2013</a:t>
            </a:r>
            <a:endParaRPr lang="it-IT" dirty="0"/>
          </a:p>
        </p:txBody>
      </p:sp>
      <p:sp>
        <p:nvSpPr>
          <p:cNvPr id="435202" name="Rectangle 2"/>
          <p:cNvSpPr>
            <a:spLocks noChangeArrowheads="1"/>
          </p:cNvSpPr>
          <p:nvPr/>
        </p:nvSpPr>
        <p:spPr bwMode="auto">
          <a:xfrm>
            <a:off x="3057525" y="0"/>
            <a:ext cx="34242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defTabSz="762000"/>
            <a:r>
              <a:rPr lang="it-IT" sz="2800" i="0"/>
              <a:t>Le soluzioni tampone</a:t>
            </a:r>
          </a:p>
        </p:txBody>
      </p:sp>
      <p:sp>
        <p:nvSpPr>
          <p:cNvPr id="435203" name="Text Box 3"/>
          <p:cNvSpPr txBox="1">
            <a:spLocks noChangeArrowheads="1"/>
          </p:cNvSpPr>
          <p:nvPr/>
        </p:nvSpPr>
        <p:spPr bwMode="auto">
          <a:xfrm>
            <a:off x="152400" y="371475"/>
            <a:ext cx="8686800" cy="31432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3621088" algn="l"/>
                <a:tab pos="5621338" algn="l"/>
                <a:tab pos="7243763" algn="l"/>
              </a:tabLst>
            </a:pPr>
            <a:r>
              <a:rPr lang="it-IT" sz="2000" b="0" i="0">
                <a:cs typeface="Times New Roman" charset="0"/>
              </a:rPr>
              <a:t>Una situazione interessante accade quando sono presenti in soluzione contemporaneamente un acido e la sua base coniugata.</a:t>
            </a: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3621088" algn="l"/>
                <a:tab pos="5621338" algn="l"/>
                <a:tab pos="7243763" algn="l"/>
              </a:tabLst>
            </a:pPr>
            <a:r>
              <a:rPr lang="it-IT" sz="2000" b="0" i="0">
                <a:cs typeface="Times New Roman" charset="0"/>
              </a:rPr>
              <a:t>Consideriamo una soluzione 0.100 M acido acetico e 0.100 M in acetato di sodio. Possiamo considerare l'equilibrio di dissociazione dell'acido acetico, e scrivere la tabella dell'equilibrio:</a:t>
            </a:r>
          </a:p>
          <a:p>
            <a:pPr defTabSz="76200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tabLst>
                <a:tab pos="3621088" algn="l"/>
                <a:tab pos="5621338" algn="l"/>
                <a:tab pos="7243763" algn="l"/>
              </a:tabLst>
            </a:pPr>
            <a:r>
              <a:rPr lang="it-IT" sz="2000" b="0" i="0">
                <a:cs typeface="Times New Roman" charset="0"/>
              </a:rPr>
              <a:t>CH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COOH (aq) + H</a:t>
            </a:r>
            <a:r>
              <a:rPr lang="it-IT" sz="2000" b="0" i="0" baseline="-25000">
                <a:cs typeface="Times New Roman" charset="0"/>
              </a:rPr>
              <a:t>2</a:t>
            </a:r>
            <a:r>
              <a:rPr lang="it-IT" sz="2000" b="0" i="0">
                <a:cs typeface="Times New Roman" charset="0"/>
              </a:rPr>
              <a:t>O (l) </a:t>
            </a:r>
            <a:r>
              <a:rPr lang="it-IT" sz="2000" b="0" i="0">
                <a:cs typeface="Times New Roman" charset="0"/>
                <a:sym typeface="Wingdings 3" pitchFamily="18" charset="2"/>
              </a:rPr>
              <a:t></a:t>
            </a:r>
            <a:r>
              <a:rPr lang="it-IT" sz="2000" b="0" i="0">
                <a:cs typeface="Times New Roman" charset="0"/>
              </a:rPr>
              <a:t> 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O</a:t>
            </a:r>
            <a:r>
              <a:rPr lang="it-IT" sz="2000" b="0" i="0" baseline="30000">
                <a:cs typeface="Times New Roman" charset="0"/>
              </a:rPr>
              <a:t>+</a:t>
            </a:r>
            <a:r>
              <a:rPr lang="it-IT" sz="2000" b="0" i="0">
                <a:cs typeface="Times New Roman" charset="0"/>
              </a:rPr>
              <a:t> (aq) + CH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COO</a:t>
            </a:r>
            <a:r>
              <a:rPr lang="it-IT" sz="2000" b="0" i="0" baseline="30000">
                <a:cs typeface="Times New Roman" charset="0"/>
              </a:rPr>
              <a:t>–</a:t>
            </a:r>
            <a:r>
              <a:rPr lang="it-IT" sz="2000" b="0" i="0">
                <a:cs typeface="Times New Roman" charset="0"/>
              </a:rPr>
              <a:t> (aq)</a:t>
            </a:r>
          </a:p>
          <a:p>
            <a:pPr algn="just" defTabSz="76200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tabLst>
                <a:tab pos="3621088" algn="l"/>
                <a:tab pos="5621338" algn="l"/>
                <a:tab pos="7243763" algn="l"/>
              </a:tabLst>
            </a:pPr>
            <a:r>
              <a:rPr lang="it-IT" sz="2000" b="0" i="0">
                <a:cs typeface="Times New Roman" charset="0"/>
              </a:rPr>
              <a:t>	[CH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COOH]	[CH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COO</a:t>
            </a:r>
            <a:r>
              <a:rPr lang="it-IT" sz="2000" b="0" i="0" baseline="30000">
                <a:cs typeface="Times New Roman" charset="0"/>
              </a:rPr>
              <a:t>–</a:t>
            </a:r>
            <a:r>
              <a:rPr lang="it-IT" sz="2000" b="0" i="0">
                <a:cs typeface="Times New Roman" charset="0"/>
              </a:rPr>
              <a:t>]	[H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O</a:t>
            </a:r>
            <a:r>
              <a:rPr lang="it-IT" sz="2000" b="0" i="0" baseline="30000">
                <a:cs typeface="Times New Roman" charset="0"/>
              </a:rPr>
              <a:t>+</a:t>
            </a:r>
            <a:r>
              <a:rPr lang="it-IT" sz="2000" b="0" i="0">
                <a:cs typeface="Times New Roman" charset="0"/>
              </a:rPr>
              <a:t>]</a:t>
            </a:r>
          </a:p>
          <a:p>
            <a:pPr algn="just" defTabSz="76200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tabLst>
                <a:tab pos="3621088" algn="l"/>
                <a:tab pos="5621338" algn="l"/>
                <a:tab pos="7243763" algn="l"/>
              </a:tabLst>
            </a:pPr>
            <a:r>
              <a:rPr lang="it-IT" sz="2000" b="0" i="0">
                <a:cs typeface="Times New Roman" charset="0"/>
              </a:rPr>
              <a:t>Concentrazioni iniziali:	0.100 M	0.100 M 	0	</a:t>
            </a:r>
          </a:p>
          <a:p>
            <a:pPr algn="just" defTabSz="76200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tabLst>
                <a:tab pos="3621088" algn="l"/>
                <a:tab pos="5621338" algn="l"/>
                <a:tab pos="7243763" algn="l"/>
              </a:tabLst>
            </a:pPr>
            <a:r>
              <a:rPr lang="it-IT" sz="2000" b="0" i="0">
                <a:cs typeface="Times New Roman" charset="0"/>
              </a:rPr>
              <a:t>Variazioni delle concentrazioni:	–</a:t>
            </a:r>
            <a:r>
              <a:rPr lang="it-IT" sz="2000" b="0">
                <a:cs typeface="Times New Roman" charset="0"/>
              </a:rPr>
              <a:t>x	</a:t>
            </a:r>
            <a:r>
              <a:rPr lang="it-IT" sz="2000" b="0" i="0">
                <a:cs typeface="Times New Roman" charset="0"/>
              </a:rPr>
              <a:t>+</a:t>
            </a:r>
            <a:r>
              <a:rPr lang="it-IT" sz="2000" b="0">
                <a:cs typeface="Times New Roman" charset="0"/>
              </a:rPr>
              <a:t>x	</a:t>
            </a:r>
            <a:r>
              <a:rPr lang="it-IT" sz="2000" b="0" i="0">
                <a:cs typeface="Times New Roman" charset="0"/>
              </a:rPr>
              <a:t>+</a:t>
            </a:r>
            <a:r>
              <a:rPr lang="it-IT" sz="2000" b="0">
                <a:cs typeface="Times New Roman" charset="0"/>
              </a:rPr>
              <a:t>x</a:t>
            </a:r>
            <a:endParaRPr lang="it-IT" sz="2000" b="0" i="0">
              <a:cs typeface="Times New Roman" charset="0"/>
            </a:endParaRPr>
          </a:p>
          <a:p>
            <a:pPr algn="just" defTabSz="76200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tabLst>
                <a:tab pos="3621088" algn="l"/>
                <a:tab pos="5621338" algn="l"/>
                <a:tab pos="7243763" algn="l"/>
              </a:tabLst>
            </a:pPr>
            <a:r>
              <a:rPr lang="it-IT" sz="2000" b="0" i="0">
                <a:cs typeface="Times New Roman" charset="0"/>
              </a:rPr>
              <a:t>Concentrazioni all'equilibrio:	0.100 – </a:t>
            </a:r>
            <a:r>
              <a:rPr lang="it-IT" sz="2000" b="0">
                <a:cs typeface="Times New Roman" charset="0"/>
              </a:rPr>
              <a:t>x</a:t>
            </a:r>
            <a:r>
              <a:rPr lang="it-IT" sz="2000" b="0" i="0">
                <a:cs typeface="Times New Roman" charset="0"/>
              </a:rPr>
              <a:t>	0.100 + </a:t>
            </a:r>
            <a:r>
              <a:rPr lang="it-IT" sz="2000" b="0">
                <a:cs typeface="Times New Roman" charset="0"/>
              </a:rPr>
              <a:t>x	x</a:t>
            </a:r>
            <a:endParaRPr lang="it-IT" sz="2000" b="0" i="0">
              <a:cs typeface="Times New Roman" charset="0"/>
            </a:endParaRPr>
          </a:p>
        </p:txBody>
      </p:sp>
      <p:grpSp>
        <p:nvGrpSpPr>
          <p:cNvPr id="435219" name="Group 19"/>
          <p:cNvGrpSpPr>
            <a:grpSpLocks/>
          </p:cNvGrpSpPr>
          <p:nvPr/>
        </p:nvGrpSpPr>
        <p:grpSpPr bwMode="auto">
          <a:xfrm>
            <a:off x="228600" y="4786313"/>
            <a:ext cx="8686800" cy="1822450"/>
            <a:chOff x="144" y="2976"/>
            <a:chExt cx="5472" cy="1148"/>
          </a:xfrm>
        </p:grpSpPr>
        <p:sp>
          <p:nvSpPr>
            <p:cNvPr id="435211" name="Text Box 11"/>
            <p:cNvSpPr txBox="1">
              <a:spLocks noChangeArrowheads="1"/>
            </p:cNvSpPr>
            <p:nvPr/>
          </p:nvSpPr>
          <p:spPr bwMode="auto">
            <a:xfrm>
              <a:off x="144" y="2976"/>
              <a:ext cx="5472" cy="604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just" defTabSz="762000">
                <a:lnSpc>
                  <a:spcPct val="95000"/>
                </a:lnSpc>
                <a:spcBef>
                  <a:spcPct val="10000"/>
                </a:spcBef>
                <a:spcAft>
                  <a:spcPct val="10000"/>
                </a:spcAft>
              </a:pPr>
              <a:r>
                <a:rPr lang="it-IT" sz="2000" i="0">
                  <a:cs typeface="Times New Roman" charset="0"/>
                </a:rPr>
                <a:t>Soluzioni di questo genere sono dette </a:t>
              </a:r>
              <a:r>
                <a:rPr lang="it-IT" sz="2000">
                  <a:cs typeface="Times New Roman" charset="0"/>
                </a:rPr>
                <a:t>soluzioni tampone</a:t>
              </a:r>
              <a:r>
                <a:rPr lang="it-IT" sz="2000" i="0">
                  <a:cs typeface="Times New Roman" charset="0"/>
                </a:rPr>
                <a:t> perché minimizzano il cambiamento di pH per aggiunta di acidi o di basi</a:t>
              </a:r>
              <a:r>
                <a:rPr lang="it-IT" sz="2000" b="0" i="0">
                  <a:cs typeface="Times New Roman" charset="0"/>
                </a:rPr>
                <a:t>. In generale. Il loro pH può essere calcolato con </a:t>
              </a:r>
              <a:r>
                <a:rPr lang="it-IT" sz="2000" b="0">
                  <a:cs typeface="Times New Roman" charset="0"/>
                </a:rPr>
                <a:t>l'equazione di Henderson-Hassenbalch</a:t>
              </a:r>
              <a:r>
                <a:rPr lang="it-IT" sz="2000" b="0" i="0">
                  <a:cs typeface="Times New Roman" charset="0"/>
                </a:rPr>
                <a:t>:</a:t>
              </a:r>
              <a:endParaRPr lang="it-IT" sz="2000">
                <a:cs typeface="Times New Roman" charset="0"/>
              </a:endParaRPr>
            </a:p>
          </p:txBody>
        </p:sp>
        <p:graphicFrame>
          <p:nvGraphicFramePr>
            <p:cNvPr id="435215" name="Object 15"/>
            <p:cNvGraphicFramePr>
              <a:graphicFrameLocks noChangeAspect="1"/>
            </p:cNvGraphicFramePr>
            <p:nvPr/>
          </p:nvGraphicFramePr>
          <p:xfrm>
            <a:off x="288" y="3648"/>
            <a:ext cx="2013" cy="455"/>
          </p:xfrm>
          <a:graphic>
            <a:graphicData uri="http://schemas.openxmlformats.org/presentationml/2006/ole">
              <p:oleObj spid="_x0000_s435215" name="Equation" r:id="rId3" imgW="1854000" imgH="419040" progId="Equation.3">
                <p:embed/>
              </p:oleObj>
            </a:graphicData>
          </a:graphic>
        </p:graphicFrame>
        <p:graphicFrame>
          <p:nvGraphicFramePr>
            <p:cNvPr id="435216" name="Object 16"/>
            <p:cNvGraphicFramePr>
              <a:graphicFrameLocks noChangeAspect="1"/>
            </p:cNvGraphicFramePr>
            <p:nvPr/>
          </p:nvGraphicFramePr>
          <p:xfrm>
            <a:off x="2880" y="3600"/>
            <a:ext cx="2330" cy="524"/>
          </p:xfrm>
          <a:graphic>
            <a:graphicData uri="http://schemas.openxmlformats.org/presentationml/2006/ole">
              <p:oleObj spid="_x0000_s435216" name="Equation" r:id="rId4" imgW="2145960" imgH="482400" progId="Equation.3">
                <p:embed/>
              </p:oleObj>
            </a:graphicData>
          </a:graphic>
        </p:graphicFrame>
      </p:grpSp>
      <p:grpSp>
        <p:nvGrpSpPr>
          <p:cNvPr id="435222" name="Group 22"/>
          <p:cNvGrpSpPr>
            <a:grpSpLocks/>
          </p:cNvGrpSpPr>
          <p:nvPr/>
        </p:nvGrpSpPr>
        <p:grpSpPr bwMode="auto">
          <a:xfrm>
            <a:off x="0" y="3262313"/>
            <a:ext cx="9144000" cy="1617662"/>
            <a:chOff x="0" y="2055"/>
            <a:chExt cx="5760" cy="1019"/>
          </a:xfrm>
        </p:grpSpPr>
        <p:sp>
          <p:nvSpPr>
            <p:cNvPr id="435206" name="Text Box 6"/>
            <p:cNvSpPr txBox="1">
              <a:spLocks noChangeArrowheads="1"/>
            </p:cNvSpPr>
            <p:nvPr/>
          </p:nvSpPr>
          <p:spPr bwMode="auto">
            <a:xfrm>
              <a:off x="96" y="2199"/>
              <a:ext cx="5472" cy="422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just" defTabSz="762000">
                <a:lnSpc>
                  <a:spcPct val="95000"/>
                </a:lnSpc>
                <a:spcBef>
                  <a:spcPct val="10000"/>
                </a:spcBef>
                <a:spcAft>
                  <a:spcPct val="10000"/>
                </a:spcAft>
                <a:tabLst>
                  <a:tab pos="3621088" algn="l"/>
                  <a:tab pos="5621338" algn="l"/>
                  <a:tab pos="7243763" algn="l"/>
                </a:tabLst>
              </a:pPr>
              <a:r>
                <a:rPr lang="it-IT" sz="2000" b="0" i="0">
                  <a:cs typeface="Times New Roman" charset="0"/>
                </a:rPr>
                <a:t>Se già </a:t>
              </a:r>
              <a:r>
                <a:rPr lang="it-IT" sz="2000" b="0">
                  <a:cs typeface="Times New Roman" charset="0"/>
                </a:rPr>
                <a:t>x</a:t>
              </a:r>
              <a:r>
                <a:rPr lang="it-IT" sz="2000" b="0" i="0">
                  <a:cs typeface="Times New Roman" charset="0"/>
                </a:rPr>
                <a:t> era trascurabile per una soluzione di acido acetico da solo, lo sarà a maggior ragione se è presente anche la base acetato. La </a:t>
              </a:r>
              <a:r>
                <a:rPr lang="it-IT" sz="2000" b="0">
                  <a:cs typeface="Times New Roman" charset="0"/>
                </a:rPr>
                <a:t>K</a:t>
              </a:r>
              <a:r>
                <a:rPr lang="it-IT" sz="2000" b="0" baseline="-25000">
                  <a:cs typeface="Times New Roman" charset="0"/>
                </a:rPr>
                <a:t>a</a:t>
              </a:r>
              <a:r>
                <a:rPr lang="it-IT" sz="2000" b="0" i="0">
                  <a:cs typeface="Times New Roman" charset="0"/>
                </a:rPr>
                <a:t>sarà allora:</a:t>
              </a:r>
              <a:endParaRPr lang="it-IT" sz="2000">
                <a:cs typeface="Times New Roman" charset="0"/>
              </a:endParaRPr>
            </a:p>
          </p:txBody>
        </p:sp>
        <p:graphicFrame>
          <p:nvGraphicFramePr>
            <p:cNvPr id="435207" name="Object 7"/>
            <p:cNvGraphicFramePr>
              <a:graphicFrameLocks noChangeAspect="1"/>
            </p:cNvGraphicFramePr>
            <p:nvPr/>
          </p:nvGraphicFramePr>
          <p:xfrm>
            <a:off x="0" y="2592"/>
            <a:ext cx="1724" cy="482"/>
          </p:xfrm>
          <a:graphic>
            <a:graphicData uri="http://schemas.openxmlformats.org/presentationml/2006/ole">
              <p:oleObj spid="_x0000_s435207" name="Equation" r:id="rId5" imgW="1587240" imgH="444240" progId="Equation.3">
                <p:embed/>
              </p:oleObj>
            </a:graphicData>
          </a:graphic>
        </p:graphicFrame>
        <p:graphicFrame>
          <p:nvGraphicFramePr>
            <p:cNvPr id="435208" name="Object 8"/>
            <p:cNvGraphicFramePr>
              <a:graphicFrameLocks noChangeAspect="1"/>
            </p:cNvGraphicFramePr>
            <p:nvPr/>
          </p:nvGraphicFramePr>
          <p:xfrm>
            <a:off x="1909" y="2612"/>
            <a:ext cx="1297" cy="413"/>
          </p:xfrm>
          <a:graphic>
            <a:graphicData uri="http://schemas.openxmlformats.org/presentationml/2006/ole">
              <p:oleObj spid="_x0000_s435208" name="Equation" r:id="rId6" imgW="1193760" imgH="380880" progId="Equation.3">
                <p:embed/>
              </p:oleObj>
            </a:graphicData>
          </a:graphic>
        </p:graphicFrame>
        <p:graphicFrame>
          <p:nvGraphicFramePr>
            <p:cNvPr id="435209" name="Object 9"/>
            <p:cNvGraphicFramePr>
              <a:graphicFrameLocks noChangeAspect="1"/>
            </p:cNvGraphicFramePr>
            <p:nvPr/>
          </p:nvGraphicFramePr>
          <p:xfrm>
            <a:off x="3307" y="2669"/>
            <a:ext cx="1656" cy="262"/>
          </p:xfrm>
          <a:graphic>
            <a:graphicData uri="http://schemas.openxmlformats.org/presentationml/2006/ole">
              <p:oleObj spid="_x0000_s435209" name="Equation" r:id="rId7" imgW="1523880" imgH="241200" progId="Equation.3">
                <p:embed/>
              </p:oleObj>
            </a:graphicData>
          </a:graphic>
        </p:graphicFrame>
        <p:sp>
          <p:nvSpPr>
            <p:cNvPr id="435212" name="Line 12"/>
            <p:cNvSpPr>
              <a:spLocks noChangeShapeType="1"/>
            </p:cNvSpPr>
            <p:nvPr/>
          </p:nvSpPr>
          <p:spPr bwMode="auto">
            <a:xfrm flipV="1">
              <a:off x="2928" y="2055"/>
              <a:ext cx="96" cy="144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it-IT"/>
            </a:p>
          </p:txBody>
        </p:sp>
        <p:sp>
          <p:nvSpPr>
            <p:cNvPr id="435213" name="Line 13"/>
            <p:cNvSpPr>
              <a:spLocks noChangeShapeType="1"/>
            </p:cNvSpPr>
            <p:nvPr/>
          </p:nvSpPr>
          <p:spPr bwMode="auto">
            <a:xfrm flipV="1">
              <a:off x="4176" y="2055"/>
              <a:ext cx="96" cy="144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it-IT"/>
            </a:p>
          </p:txBody>
        </p:sp>
        <p:graphicFrame>
          <p:nvGraphicFramePr>
            <p:cNvPr id="435220" name="Object 20"/>
            <p:cNvGraphicFramePr>
              <a:graphicFrameLocks noChangeAspect="1"/>
            </p:cNvGraphicFramePr>
            <p:nvPr/>
          </p:nvGraphicFramePr>
          <p:xfrm>
            <a:off x="5057" y="2688"/>
            <a:ext cx="703" cy="220"/>
          </p:xfrm>
          <a:graphic>
            <a:graphicData uri="http://schemas.openxmlformats.org/presentationml/2006/ole">
              <p:oleObj spid="_x0000_s435220" name="Equation" r:id="rId8" imgW="647640" imgH="203040" progId="Equation.3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5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5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dirty="0" smtClean="0"/>
              <a:t>10 – Equilibri </a:t>
            </a:r>
            <a:r>
              <a:rPr lang="it-IT" dirty="0" err="1" smtClean="0"/>
              <a:t>acido-base.pdf</a:t>
            </a:r>
            <a:r>
              <a:rPr lang="it-IT" dirty="0" smtClean="0"/>
              <a:t> – V 2.0 – Chimica Generale – Prof. A. Mangoni– A.A. 2012/2013</a:t>
            </a:r>
            <a:endParaRPr lang="it-IT" dirty="0"/>
          </a:p>
        </p:txBody>
      </p:sp>
      <p:sp>
        <p:nvSpPr>
          <p:cNvPr id="447490" name="Rectangle 2"/>
          <p:cNvSpPr>
            <a:spLocks noChangeArrowheads="1"/>
          </p:cNvSpPr>
          <p:nvPr/>
        </p:nvSpPr>
        <p:spPr bwMode="auto">
          <a:xfrm>
            <a:off x="3057525" y="0"/>
            <a:ext cx="34242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 defTabSz="762000"/>
            <a:r>
              <a:rPr lang="it-IT" sz="2800" i="0"/>
              <a:t>Le soluzioni tampone</a:t>
            </a:r>
          </a:p>
        </p:txBody>
      </p:sp>
      <p:sp>
        <p:nvSpPr>
          <p:cNvPr id="447491" name="Text Box 3"/>
          <p:cNvSpPr txBox="1">
            <a:spLocks noChangeArrowheads="1"/>
          </p:cNvSpPr>
          <p:nvPr/>
        </p:nvSpPr>
        <p:spPr bwMode="auto">
          <a:xfrm>
            <a:off x="100013" y="371475"/>
            <a:ext cx="8991600" cy="347503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3621088" algn="l"/>
                <a:tab pos="5621338" algn="l"/>
                <a:tab pos="7243763" algn="l"/>
              </a:tabLst>
            </a:pPr>
            <a:r>
              <a:rPr lang="it-IT" sz="2000" b="0" i="0">
                <a:cs typeface="Times New Roman" charset="0"/>
              </a:rPr>
              <a:t>Quando la concentrazione delle specie acida e basica è uguale, l'equazione di </a:t>
            </a:r>
            <a:r>
              <a:rPr lang="it-IT" sz="2000" b="0">
                <a:cs typeface="Times New Roman" charset="0"/>
              </a:rPr>
              <a:t>Henderson-Hassenbalch</a:t>
            </a:r>
            <a:r>
              <a:rPr lang="it-IT" sz="2000" b="0" i="0">
                <a:cs typeface="Times New Roman" charset="0"/>
              </a:rPr>
              <a:t> si riduce a:	</a:t>
            </a:r>
            <a:r>
              <a:rPr lang="it-IT" sz="2000" i="0">
                <a:cs typeface="Times New Roman" charset="0"/>
              </a:rPr>
              <a:t>pH = p</a:t>
            </a:r>
            <a:r>
              <a:rPr lang="it-IT" sz="2000">
                <a:cs typeface="Times New Roman" charset="0"/>
              </a:rPr>
              <a:t>K</a:t>
            </a:r>
            <a:r>
              <a:rPr lang="it-IT" sz="2000" baseline="-25000">
                <a:cs typeface="Times New Roman" charset="0"/>
              </a:rPr>
              <a:t>a</a:t>
            </a:r>
            <a:endParaRPr lang="it-IT" sz="2000">
              <a:cs typeface="Times New Roman" charset="0"/>
            </a:endParaRP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3621088" algn="l"/>
                <a:tab pos="5621338" algn="l"/>
                <a:tab pos="7243763" algn="l"/>
              </a:tabLst>
            </a:pPr>
            <a:r>
              <a:rPr lang="it-IT" sz="2000" b="0" i="0">
                <a:cs typeface="Times New Roman" charset="0"/>
              </a:rPr>
              <a:t>Questa relazione è facile da ricordare e costituisce un'utile guida per la progettazione dei tamponi.</a:t>
            </a: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3621088" algn="l"/>
                <a:tab pos="5621338" algn="l"/>
                <a:tab pos="7243763" algn="l"/>
              </a:tabLst>
            </a:pPr>
            <a:r>
              <a:rPr lang="it-IT" sz="2000" b="0" i="0">
                <a:cs typeface="Times New Roman" charset="0"/>
              </a:rPr>
              <a:t>Supponiamo ora di aggiungere alla soluzione tampone una concentrazione 0.015 M di NaOH (cioè di ioni OH</a:t>
            </a:r>
            <a:r>
              <a:rPr lang="it-IT" sz="2000" b="0" i="0" baseline="30000">
                <a:cs typeface="Times New Roman" charset="0"/>
              </a:rPr>
              <a:t>–</a:t>
            </a:r>
            <a:r>
              <a:rPr lang="it-IT" sz="2000" b="0" i="0">
                <a:cs typeface="Times New Roman" charset="0"/>
              </a:rPr>
              <a:t>). Questa base forte reagisce con l'acido acetico per dare ione acetato:</a:t>
            </a:r>
          </a:p>
          <a:p>
            <a:pPr defTabSz="76200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tabLst>
                <a:tab pos="3621088" algn="l"/>
                <a:tab pos="5621338" algn="l"/>
                <a:tab pos="7243763" algn="l"/>
              </a:tabLst>
            </a:pPr>
            <a:r>
              <a:rPr lang="it-IT" sz="2000" b="0" i="0">
                <a:cs typeface="Times New Roman" charset="0"/>
              </a:rPr>
              <a:t>CH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COOH (aq) + OH</a:t>
            </a:r>
            <a:r>
              <a:rPr lang="it-IT" sz="2000" b="0" i="0" baseline="30000">
                <a:cs typeface="Times New Roman" charset="0"/>
              </a:rPr>
              <a:t>–</a:t>
            </a:r>
            <a:r>
              <a:rPr lang="it-IT" sz="2000" b="0" i="0">
                <a:cs typeface="Times New Roman" charset="0"/>
              </a:rPr>
              <a:t> (aq) </a:t>
            </a:r>
            <a:r>
              <a:rPr lang="it-IT" b="0" i="0"/>
              <a:t>→</a:t>
            </a:r>
            <a:r>
              <a:rPr lang="it-IT" sz="2000" b="0" i="0">
                <a:cs typeface="Times New Roman" charset="0"/>
              </a:rPr>
              <a:t> H</a:t>
            </a:r>
            <a:r>
              <a:rPr lang="it-IT" sz="2000" b="0" i="0" baseline="-25000">
                <a:cs typeface="Times New Roman" charset="0"/>
              </a:rPr>
              <a:t>2</a:t>
            </a:r>
            <a:r>
              <a:rPr lang="it-IT" sz="2000" b="0" i="0">
                <a:cs typeface="Times New Roman" charset="0"/>
              </a:rPr>
              <a:t>O (aq) + CH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COO</a:t>
            </a:r>
            <a:r>
              <a:rPr lang="it-IT" sz="2000" b="0" i="0" baseline="30000">
                <a:cs typeface="Times New Roman" charset="0"/>
              </a:rPr>
              <a:t>–</a:t>
            </a:r>
            <a:r>
              <a:rPr lang="it-IT" sz="2000" b="0" i="0">
                <a:cs typeface="Times New Roman" charset="0"/>
              </a:rPr>
              <a:t> (aq)</a:t>
            </a:r>
          </a:p>
          <a:p>
            <a:pPr algn="just" defTabSz="76200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tabLst>
                <a:tab pos="3621088" algn="l"/>
                <a:tab pos="5621338" algn="l"/>
                <a:tab pos="7243763" algn="l"/>
              </a:tabLst>
            </a:pPr>
            <a:r>
              <a:rPr lang="it-IT" sz="2000" b="0" i="0">
                <a:cs typeface="Times New Roman" charset="0"/>
              </a:rPr>
              <a:t>	[CH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COOH]	[CH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COO</a:t>
            </a:r>
            <a:r>
              <a:rPr lang="it-IT" sz="2000" b="0" i="0" baseline="30000">
                <a:cs typeface="Times New Roman" charset="0"/>
              </a:rPr>
              <a:t>–</a:t>
            </a:r>
            <a:r>
              <a:rPr lang="it-IT" sz="2000" b="0" i="0">
                <a:cs typeface="Times New Roman" charset="0"/>
              </a:rPr>
              <a:t>]	[OH</a:t>
            </a:r>
            <a:r>
              <a:rPr lang="it-IT" sz="2000" b="0" i="0" baseline="30000">
                <a:cs typeface="Times New Roman" charset="0"/>
              </a:rPr>
              <a:t>–</a:t>
            </a:r>
            <a:r>
              <a:rPr lang="it-IT" sz="2000" b="0" i="0">
                <a:cs typeface="Times New Roman" charset="0"/>
              </a:rPr>
              <a:t>]</a:t>
            </a:r>
          </a:p>
          <a:p>
            <a:pPr algn="just" defTabSz="76200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tabLst>
                <a:tab pos="3621088" algn="l"/>
                <a:tab pos="5621338" algn="l"/>
                <a:tab pos="7243763" algn="l"/>
              </a:tabLst>
            </a:pPr>
            <a:r>
              <a:rPr lang="it-IT" sz="2000" b="0" i="0">
                <a:cs typeface="Times New Roman" charset="0"/>
              </a:rPr>
              <a:t>Concentrazioni iniziali:	0.100 M	0.100 M 	0.015 M 	</a:t>
            </a:r>
          </a:p>
          <a:p>
            <a:pPr algn="just" defTabSz="76200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tabLst>
                <a:tab pos="3621088" algn="l"/>
                <a:tab pos="5621338" algn="l"/>
                <a:tab pos="7243763" algn="l"/>
              </a:tabLst>
            </a:pPr>
            <a:r>
              <a:rPr lang="it-IT" sz="2000" b="0" i="0">
                <a:cs typeface="Times New Roman" charset="0"/>
              </a:rPr>
              <a:t>Concentrazioni finale:	0.085 M	0.115 M</a:t>
            </a:r>
            <a:r>
              <a:rPr lang="it-IT" sz="2000" b="0">
                <a:cs typeface="Times New Roman" charset="0"/>
              </a:rPr>
              <a:t>	</a:t>
            </a:r>
            <a:r>
              <a:rPr lang="it-IT" sz="2000" b="0" i="0">
                <a:cs typeface="Times New Roman" charset="0"/>
              </a:rPr>
              <a:t>0</a:t>
            </a:r>
          </a:p>
        </p:txBody>
      </p:sp>
      <p:grpSp>
        <p:nvGrpSpPr>
          <p:cNvPr id="447505" name="Group 17"/>
          <p:cNvGrpSpPr>
            <a:grpSpLocks/>
          </p:cNvGrpSpPr>
          <p:nvPr/>
        </p:nvGrpSpPr>
        <p:grpSpPr bwMode="auto">
          <a:xfrm>
            <a:off x="152400" y="3886200"/>
            <a:ext cx="8686800" cy="2603500"/>
            <a:chOff x="96" y="2448"/>
            <a:chExt cx="5472" cy="1640"/>
          </a:xfrm>
        </p:grpSpPr>
        <p:sp>
          <p:nvSpPr>
            <p:cNvPr id="447500" name="Text Box 12"/>
            <p:cNvSpPr txBox="1">
              <a:spLocks noChangeArrowheads="1"/>
            </p:cNvSpPr>
            <p:nvPr/>
          </p:nvSpPr>
          <p:spPr bwMode="auto">
            <a:xfrm>
              <a:off x="96" y="2448"/>
              <a:ext cx="5472" cy="240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just" defTabSz="762000">
                <a:lnSpc>
                  <a:spcPct val="95000"/>
                </a:lnSpc>
                <a:spcBef>
                  <a:spcPct val="10000"/>
                </a:spcBef>
                <a:spcAft>
                  <a:spcPct val="10000"/>
                </a:spcAft>
              </a:pPr>
              <a:r>
                <a:rPr lang="it-IT" sz="2000" b="0" i="0">
                  <a:cs typeface="Times New Roman" charset="0"/>
                </a:rPr>
                <a:t>Otteniamo ancora una soluzione tampone, il cui pH è:</a:t>
              </a:r>
              <a:endParaRPr lang="it-IT" sz="2000">
                <a:cs typeface="Times New Roman" charset="0"/>
              </a:endParaRPr>
            </a:p>
          </p:txBody>
        </p:sp>
        <p:graphicFrame>
          <p:nvGraphicFramePr>
            <p:cNvPr id="454656" name="Object 0"/>
            <p:cNvGraphicFramePr>
              <a:graphicFrameLocks noChangeAspect="1"/>
            </p:cNvGraphicFramePr>
            <p:nvPr/>
          </p:nvGraphicFramePr>
          <p:xfrm>
            <a:off x="624" y="2640"/>
            <a:ext cx="4122" cy="524"/>
          </p:xfrm>
          <a:graphic>
            <a:graphicData uri="http://schemas.openxmlformats.org/presentationml/2006/ole">
              <p:oleObj spid="_x0000_s454656" name="Equation" r:id="rId3" imgW="3797280" imgH="482400" progId="Equation.3">
                <p:embed/>
              </p:oleObj>
            </a:graphicData>
          </a:graphic>
        </p:graphicFrame>
        <p:sp>
          <p:nvSpPr>
            <p:cNvPr id="447504" name="Text Box 16"/>
            <p:cNvSpPr txBox="1">
              <a:spLocks noChangeArrowheads="1"/>
            </p:cNvSpPr>
            <p:nvPr/>
          </p:nvSpPr>
          <p:spPr bwMode="auto">
            <a:xfrm>
              <a:off x="96" y="3264"/>
              <a:ext cx="5472" cy="824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just" defTabSz="762000">
                <a:lnSpc>
                  <a:spcPct val="95000"/>
                </a:lnSpc>
                <a:spcBef>
                  <a:spcPct val="10000"/>
                </a:spcBef>
                <a:spcAft>
                  <a:spcPct val="10000"/>
                </a:spcAft>
              </a:pPr>
              <a:r>
                <a:rPr lang="it-IT" sz="2000" b="0" i="0">
                  <a:cs typeface="Times New Roman" charset="0"/>
                </a:rPr>
                <a:t>Il pH della soluzione varia di solo 0.13! La stessa concentrazione di NaOH in acqua pura avrebbe portato il pH da 7 ad oltre 12.</a:t>
              </a:r>
            </a:p>
            <a:p>
              <a:pPr algn="just" defTabSz="762000">
                <a:lnSpc>
                  <a:spcPct val="95000"/>
                </a:lnSpc>
                <a:spcBef>
                  <a:spcPct val="10000"/>
                </a:spcBef>
                <a:spcAft>
                  <a:spcPct val="10000"/>
                </a:spcAft>
              </a:pPr>
              <a:r>
                <a:rPr lang="it-IT" sz="2000" b="0" i="0">
                  <a:cs typeface="Times New Roman" charset="0"/>
                </a:rPr>
                <a:t>Analogamente, se avessimo aggiunto una soluzione 0.015 M di HCl, il pH sarebbe sceso solo fina a 4.62, mentre la stessa quantità di HCl in acqua porta il pH a 1.8.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7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dirty="0" smtClean="0"/>
              <a:t>10 – Equilibri </a:t>
            </a:r>
            <a:r>
              <a:rPr lang="it-IT" dirty="0" err="1" smtClean="0"/>
              <a:t>acido-base.pdf</a:t>
            </a:r>
            <a:r>
              <a:rPr lang="it-IT" dirty="0" smtClean="0"/>
              <a:t> – V 2.0 – Chimica Generale – Prof. A. Mangoni– A.A. 2012/2013</a:t>
            </a:r>
            <a:endParaRPr lang="it-IT" dirty="0"/>
          </a:p>
        </p:txBody>
      </p:sp>
      <p:sp>
        <p:nvSpPr>
          <p:cNvPr id="442372" name="Rectangle 4"/>
          <p:cNvSpPr>
            <a:spLocks noChangeArrowheads="1"/>
          </p:cNvSpPr>
          <p:nvPr/>
        </p:nvSpPr>
        <p:spPr bwMode="auto">
          <a:xfrm>
            <a:off x="2822575" y="0"/>
            <a:ext cx="39163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defTabSz="762000"/>
            <a:r>
              <a:rPr lang="it-IT" sz="2800" i="0"/>
              <a:t>Gli indicatori acido-base</a:t>
            </a:r>
          </a:p>
        </p:txBody>
      </p:sp>
      <p:sp>
        <p:nvSpPr>
          <p:cNvPr id="442374" name="Text Box 6"/>
          <p:cNvSpPr txBox="1">
            <a:spLocks noChangeArrowheads="1"/>
          </p:cNvSpPr>
          <p:nvPr/>
        </p:nvSpPr>
        <p:spPr bwMode="auto">
          <a:xfrm>
            <a:off x="152400" y="523875"/>
            <a:ext cx="8686800" cy="9588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 b="0" i="0">
                <a:cs typeface="Times New Roman" charset="0"/>
              </a:rPr>
              <a:t>Gli indicatori acido-base sono sostanze che cambiano colore (</a:t>
            </a:r>
            <a:r>
              <a:rPr lang="it-IT" sz="2000" b="0">
                <a:cs typeface="Times New Roman" charset="0"/>
              </a:rPr>
              <a:t>virano</a:t>
            </a:r>
            <a:r>
              <a:rPr lang="it-IT" sz="2000" b="0" i="0">
                <a:cs typeface="Times New Roman" charset="0"/>
              </a:rPr>
              <a:t>) a seconda del pH. Ogni indicatore ha un caratteristico pH al quale avviene il viraggio. In generale, il viraggio avviene in un intervallo di circa 2 unità di pH.</a:t>
            </a:r>
            <a:endParaRPr lang="it-IT" sz="2000">
              <a:cs typeface="Times New Roman" charset="0"/>
            </a:endParaRPr>
          </a:p>
        </p:txBody>
      </p:sp>
      <p:pic>
        <p:nvPicPr>
          <p:cNvPr id="442375" name="Picture 7" descr="table 11-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447800"/>
            <a:ext cx="5308600" cy="3359150"/>
          </a:xfrm>
          <a:prstGeom prst="rect">
            <a:avLst/>
          </a:prstGeom>
          <a:noFill/>
        </p:spPr>
      </p:pic>
      <p:grpSp>
        <p:nvGrpSpPr>
          <p:cNvPr id="442378" name="Group 10"/>
          <p:cNvGrpSpPr>
            <a:grpSpLocks/>
          </p:cNvGrpSpPr>
          <p:nvPr/>
        </p:nvGrpSpPr>
        <p:grpSpPr bwMode="auto">
          <a:xfrm>
            <a:off x="5791200" y="1905000"/>
            <a:ext cx="2971800" cy="2362200"/>
            <a:chOff x="3648" y="1200"/>
            <a:chExt cx="1872" cy="1488"/>
          </a:xfrm>
        </p:grpSpPr>
        <p:pic>
          <p:nvPicPr>
            <p:cNvPr id="442376" name="Picture 8" descr="figure 11-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648" y="1200"/>
              <a:ext cx="1856" cy="1275"/>
            </a:xfrm>
            <a:prstGeom prst="rect">
              <a:avLst/>
            </a:prstGeom>
            <a:noFill/>
          </p:spPr>
        </p:pic>
        <p:sp>
          <p:nvSpPr>
            <p:cNvPr id="442377" name="Text Box 9"/>
            <p:cNvSpPr txBox="1">
              <a:spLocks noChangeArrowheads="1"/>
            </p:cNvSpPr>
            <p:nvPr/>
          </p:nvSpPr>
          <p:spPr bwMode="auto">
            <a:xfrm>
              <a:off x="3792" y="2448"/>
              <a:ext cx="1728" cy="240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just" defTabSz="762000">
                <a:lnSpc>
                  <a:spcPct val="95000"/>
                </a:lnSpc>
                <a:spcBef>
                  <a:spcPct val="10000"/>
                </a:spcBef>
                <a:spcAft>
                  <a:spcPct val="10000"/>
                </a:spcAft>
              </a:pPr>
              <a:r>
                <a:rPr lang="it-IT" sz="2000">
                  <a:cs typeface="Times New Roman" charset="0"/>
                </a:rPr>
                <a:t>7.0   8.5   9.4   9.8   12.0</a:t>
              </a:r>
            </a:p>
          </p:txBody>
        </p:sp>
      </p:grpSp>
      <p:sp>
        <p:nvSpPr>
          <p:cNvPr id="442379" name="Text Box 11"/>
          <p:cNvSpPr txBox="1">
            <a:spLocks noChangeArrowheads="1"/>
          </p:cNvSpPr>
          <p:nvPr/>
        </p:nvSpPr>
        <p:spPr bwMode="auto">
          <a:xfrm>
            <a:off x="152400" y="4924425"/>
            <a:ext cx="8686800" cy="13081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 b="0" i="0">
                <a:cs typeface="Times New Roman" charset="0"/>
              </a:rPr>
              <a:t>In realtà l'indicatore non è altro che una sostanze in grado di dare equilibri acido base. </a:t>
            </a:r>
            <a:r>
              <a:rPr lang="it-IT" sz="2000">
                <a:cs typeface="Times New Roman" charset="0"/>
              </a:rPr>
              <a:t>La forma protonata, HIn, ha colore diverso dalla forma deprotonata, In</a:t>
            </a:r>
            <a:r>
              <a:rPr lang="it-IT" sz="2000" baseline="30000">
                <a:cs typeface="Times New Roman" charset="0"/>
              </a:rPr>
              <a:t>–</a:t>
            </a:r>
            <a:r>
              <a:rPr lang="it-IT" sz="2000">
                <a:cs typeface="Times New Roman" charset="0"/>
              </a:rPr>
              <a:t>.</a:t>
            </a:r>
            <a:r>
              <a:rPr lang="it-IT" sz="2000" b="0" i="0">
                <a:cs typeface="Times New Roman" charset="0"/>
              </a:rPr>
              <a:t> L'equilibrio tra le due forme è:</a:t>
            </a:r>
          </a:p>
          <a:p>
            <a:pPr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 b="0" i="0">
                <a:cs typeface="Times New Roman" charset="0"/>
              </a:rPr>
              <a:t>HIn (aq) + H</a:t>
            </a:r>
            <a:r>
              <a:rPr lang="it-IT" sz="2000" b="0" i="0" baseline="-25000">
                <a:cs typeface="Times New Roman" charset="0"/>
              </a:rPr>
              <a:t>2</a:t>
            </a:r>
            <a:r>
              <a:rPr lang="it-IT" sz="2000" b="0" i="0">
                <a:cs typeface="Times New Roman" charset="0"/>
              </a:rPr>
              <a:t>O (l) </a:t>
            </a:r>
            <a:r>
              <a:rPr lang="it-IT" sz="2000" b="0" i="0">
                <a:cs typeface="Times New Roman" charset="0"/>
                <a:sym typeface="Wingdings 3" pitchFamily="18" charset="2"/>
              </a:rPr>
              <a:t></a:t>
            </a:r>
            <a:r>
              <a:rPr lang="it-IT" sz="2000" b="0" i="0">
                <a:cs typeface="Times New Roman" charset="0"/>
              </a:rPr>
              <a:t> 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O</a:t>
            </a:r>
            <a:r>
              <a:rPr lang="it-IT" sz="2000" b="0" i="0" baseline="30000">
                <a:cs typeface="Times New Roman" charset="0"/>
              </a:rPr>
              <a:t>+</a:t>
            </a:r>
            <a:r>
              <a:rPr lang="it-IT" sz="2000" b="0" i="0">
                <a:cs typeface="Times New Roman" charset="0"/>
              </a:rPr>
              <a:t> (aq) + In</a:t>
            </a:r>
            <a:r>
              <a:rPr lang="it-IT" sz="2000" b="0" i="0" baseline="30000">
                <a:cs typeface="Times New Roman" charset="0"/>
              </a:rPr>
              <a:t>–</a:t>
            </a:r>
            <a:r>
              <a:rPr lang="it-IT" sz="2000" b="0" i="0">
                <a:cs typeface="Times New Roman" charset="0"/>
              </a:rPr>
              <a:t> (aq)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2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2379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dirty="0" smtClean="0"/>
              <a:t>10 – Equilibri </a:t>
            </a:r>
            <a:r>
              <a:rPr lang="it-IT" dirty="0" err="1" smtClean="0"/>
              <a:t>acido-base.pdf</a:t>
            </a:r>
            <a:r>
              <a:rPr lang="it-IT" dirty="0" smtClean="0"/>
              <a:t> – V 2.0 – Chimica Generale – Prof. A. Mangoni– A.A. 2012/2013</a:t>
            </a:r>
            <a:endParaRPr lang="it-IT" dirty="0"/>
          </a:p>
        </p:txBody>
      </p:sp>
      <p:sp>
        <p:nvSpPr>
          <p:cNvPr id="448514" name="Rectangle 2"/>
          <p:cNvSpPr>
            <a:spLocks noChangeArrowheads="1"/>
          </p:cNvSpPr>
          <p:nvPr/>
        </p:nvSpPr>
        <p:spPr bwMode="auto">
          <a:xfrm>
            <a:off x="2822575" y="0"/>
            <a:ext cx="39163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defTabSz="762000"/>
            <a:r>
              <a:rPr lang="it-IT" sz="2800" i="0"/>
              <a:t>Gli indicatori acido-base</a:t>
            </a:r>
          </a:p>
        </p:txBody>
      </p:sp>
      <p:sp>
        <p:nvSpPr>
          <p:cNvPr id="448521" name="Text Box 9"/>
          <p:cNvSpPr txBox="1">
            <a:spLocks noChangeArrowheads="1"/>
          </p:cNvSpPr>
          <p:nvPr/>
        </p:nvSpPr>
        <p:spPr bwMode="auto">
          <a:xfrm>
            <a:off x="152400" y="477838"/>
            <a:ext cx="8686800" cy="7302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 b="0" i="0">
                <a:cs typeface="Times New Roman" charset="0"/>
              </a:rPr>
              <a:t>HIn (aq) + H</a:t>
            </a:r>
            <a:r>
              <a:rPr lang="it-IT" sz="2000" b="0" i="0" baseline="-25000">
                <a:cs typeface="Times New Roman" charset="0"/>
              </a:rPr>
              <a:t>2</a:t>
            </a:r>
            <a:r>
              <a:rPr lang="it-IT" sz="2000" b="0" i="0">
                <a:cs typeface="Times New Roman" charset="0"/>
              </a:rPr>
              <a:t>O (l) </a:t>
            </a:r>
            <a:r>
              <a:rPr lang="it-IT" sz="2000" b="0" i="0">
                <a:cs typeface="Times New Roman" charset="0"/>
                <a:sym typeface="Wingdings 3" pitchFamily="18" charset="2"/>
              </a:rPr>
              <a:t></a:t>
            </a:r>
            <a:r>
              <a:rPr lang="it-IT" sz="2000" b="0" i="0">
                <a:cs typeface="Times New Roman" charset="0"/>
              </a:rPr>
              <a:t> 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O</a:t>
            </a:r>
            <a:r>
              <a:rPr lang="it-IT" sz="2000" b="0" i="0" baseline="30000">
                <a:cs typeface="Times New Roman" charset="0"/>
              </a:rPr>
              <a:t>+</a:t>
            </a:r>
            <a:r>
              <a:rPr lang="it-IT" sz="2000" b="0" i="0">
                <a:cs typeface="Times New Roman" charset="0"/>
              </a:rPr>
              <a:t> (aq) + In</a:t>
            </a:r>
            <a:r>
              <a:rPr lang="it-IT" sz="2000" b="0" i="0" baseline="30000">
                <a:cs typeface="Times New Roman" charset="0"/>
              </a:rPr>
              <a:t>–</a:t>
            </a:r>
            <a:r>
              <a:rPr lang="it-IT" sz="2000" b="0" i="0">
                <a:cs typeface="Times New Roman" charset="0"/>
              </a:rPr>
              <a:t> (aq)</a:t>
            </a:r>
          </a:p>
          <a:p>
            <a:pPr algn="l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 b="0" i="0">
                <a:cs typeface="Times New Roman" charset="0"/>
              </a:rPr>
              <a:t>La costante acida è la solita, ma è indicata con </a:t>
            </a:r>
            <a:r>
              <a:rPr lang="it-IT" sz="2000" b="0">
                <a:cs typeface="Times New Roman" charset="0"/>
              </a:rPr>
              <a:t>K</a:t>
            </a:r>
            <a:r>
              <a:rPr lang="it-IT" sz="2000" b="0" baseline="-25000">
                <a:cs typeface="Times New Roman" charset="0"/>
              </a:rPr>
              <a:t>In</a:t>
            </a:r>
            <a:r>
              <a:rPr lang="it-IT" sz="2000" b="0" i="0">
                <a:cs typeface="Times New Roman" charset="0"/>
              </a:rPr>
              <a:t> :</a:t>
            </a:r>
          </a:p>
        </p:txBody>
      </p:sp>
      <p:graphicFrame>
        <p:nvGraphicFramePr>
          <p:cNvPr id="455680" name="Object 0"/>
          <p:cNvGraphicFramePr>
            <a:graphicFrameLocks noChangeAspect="1"/>
          </p:cNvGraphicFramePr>
          <p:nvPr/>
        </p:nvGraphicFramePr>
        <p:xfrm>
          <a:off x="3581400" y="1219200"/>
          <a:ext cx="2012950" cy="744538"/>
        </p:xfrm>
        <a:graphic>
          <a:graphicData uri="http://schemas.openxmlformats.org/presentationml/2006/ole">
            <p:oleObj spid="_x0000_s455680" name="Equation" r:id="rId3" imgW="1168200" imgH="431640" progId="Equation.3">
              <p:embed/>
            </p:oleObj>
          </a:graphicData>
        </a:graphic>
      </p:graphicFrame>
      <p:sp>
        <p:nvSpPr>
          <p:cNvPr id="448523" name="Text Box 11"/>
          <p:cNvSpPr txBox="1">
            <a:spLocks noChangeArrowheads="1"/>
          </p:cNvSpPr>
          <p:nvPr/>
        </p:nvSpPr>
        <p:spPr bwMode="auto">
          <a:xfrm>
            <a:off x="152400" y="1981200"/>
            <a:ext cx="8686800" cy="9588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 b="0" i="0">
                <a:cs typeface="Times New Roman" charset="0"/>
              </a:rPr>
              <a:t>Se [H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O</a:t>
            </a:r>
            <a:r>
              <a:rPr lang="it-IT" sz="2000" b="0" i="0" baseline="30000">
                <a:cs typeface="Times New Roman" charset="0"/>
              </a:rPr>
              <a:t>+</a:t>
            </a:r>
            <a:r>
              <a:rPr lang="it-IT" sz="2000" b="0" i="0">
                <a:cs typeface="Times New Roman" charset="0"/>
              </a:rPr>
              <a:t>] &lt; </a:t>
            </a:r>
            <a:r>
              <a:rPr lang="it-IT" sz="2000" b="0">
                <a:cs typeface="Times New Roman" charset="0"/>
              </a:rPr>
              <a:t>K</a:t>
            </a:r>
            <a:r>
              <a:rPr lang="it-IT" sz="2000" b="0" baseline="-25000">
                <a:cs typeface="Times New Roman" charset="0"/>
              </a:rPr>
              <a:t>a</a:t>
            </a:r>
            <a:r>
              <a:rPr lang="it-IT" sz="2000" b="0" i="0">
                <a:cs typeface="Times New Roman" charset="0"/>
              </a:rPr>
              <a:t> (cioè se pH &gt; p </a:t>
            </a:r>
            <a:r>
              <a:rPr lang="it-IT" sz="2000" b="0">
                <a:cs typeface="Times New Roman" charset="0"/>
              </a:rPr>
              <a:t>K</a:t>
            </a:r>
            <a:r>
              <a:rPr lang="it-IT" sz="2000" b="0" baseline="-25000">
                <a:cs typeface="Times New Roman" charset="0"/>
              </a:rPr>
              <a:t>In</a:t>
            </a:r>
            <a:r>
              <a:rPr lang="it-IT" sz="2000" b="0" i="0">
                <a:cs typeface="Times New Roman" charset="0"/>
              </a:rPr>
              <a:t>) prevale la forma deprotonata, e l'indicatore ha il colore della forma deprotonata; se [H</a:t>
            </a:r>
            <a:r>
              <a:rPr lang="it-IT" sz="2000" b="0" i="0" baseline="-25000">
                <a:cs typeface="Times New Roman" charset="0"/>
              </a:rPr>
              <a:t>3</a:t>
            </a:r>
            <a:r>
              <a:rPr lang="it-IT" sz="2000" b="0" i="0">
                <a:cs typeface="Times New Roman" charset="0"/>
              </a:rPr>
              <a:t>O</a:t>
            </a:r>
            <a:r>
              <a:rPr lang="it-IT" sz="2000" b="0" i="0" baseline="30000">
                <a:cs typeface="Times New Roman" charset="0"/>
              </a:rPr>
              <a:t>+</a:t>
            </a:r>
            <a:r>
              <a:rPr lang="it-IT" sz="2000" b="0" i="0">
                <a:cs typeface="Times New Roman" charset="0"/>
              </a:rPr>
              <a:t>] &gt; </a:t>
            </a:r>
            <a:r>
              <a:rPr lang="it-IT" sz="2000" b="0">
                <a:cs typeface="Times New Roman" charset="0"/>
              </a:rPr>
              <a:t>K</a:t>
            </a:r>
            <a:r>
              <a:rPr lang="it-IT" sz="2000" b="0" baseline="-25000">
                <a:cs typeface="Times New Roman" charset="0"/>
              </a:rPr>
              <a:t>a</a:t>
            </a:r>
            <a:r>
              <a:rPr lang="it-IT" sz="2000" b="0" i="0">
                <a:cs typeface="Times New Roman" charset="0"/>
              </a:rPr>
              <a:t> (cioè se pH &lt; p </a:t>
            </a:r>
            <a:r>
              <a:rPr lang="it-IT" sz="2000" b="0">
                <a:cs typeface="Times New Roman" charset="0"/>
              </a:rPr>
              <a:t>K</a:t>
            </a:r>
            <a:r>
              <a:rPr lang="it-IT" sz="2000" b="0" baseline="-25000">
                <a:cs typeface="Times New Roman" charset="0"/>
              </a:rPr>
              <a:t>In</a:t>
            </a:r>
            <a:r>
              <a:rPr lang="it-IT" sz="2000" b="0" i="0">
                <a:cs typeface="Times New Roman" charset="0"/>
              </a:rPr>
              <a:t>) prevale la forma protonata, e l'indicatore ha il colore della forma protonata.</a:t>
            </a:r>
          </a:p>
        </p:txBody>
      </p:sp>
      <p:grpSp>
        <p:nvGrpSpPr>
          <p:cNvPr id="448526" name="Group 14"/>
          <p:cNvGrpSpPr>
            <a:grpSpLocks/>
          </p:cNvGrpSpPr>
          <p:nvPr/>
        </p:nvGrpSpPr>
        <p:grpSpPr bwMode="auto">
          <a:xfrm>
            <a:off x="152400" y="3014663"/>
            <a:ext cx="8686800" cy="3430587"/>
            <a:chOff x="96" y="1899"/>
            <a:chExt cx="5472" cy="2161"/>
          </a:xfrm>
        </p:grpSpPr>
        <p:sp>
          <p:nvSpPr>
            <p:cNvPr id="448524" name="Text Box 12"/>
            <p:cNvSpPr txBox="1">
              <a:spLocks noChangeArrowheads="1"/>
            </p:cNvSpPr>
            <p:nvPr/>
          </p:nvSpPr>
          <p:spPr bwMode="auto">
            <a:xfrm>
              <a:off x="96" y="1899"/>
              <a:ext cx="5472" cy="240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just" defTabSz="762000">
                <a:lnSpc>
                  <a:spcPct val="95000"/>
                </a:lnSpc>
                <a:spcBef>
                  <a:spcPct val="10000"/>
                </a:spcBef>
                <a:spcAft>
                  <a:spcPct val="10000"/>
                </a:spcAft>
              </a:pPr>
              <a:r>
                <a:rPr lang="it-IT" sz="2000" b="0" i="0">
                  <a:cs typeface="Times New Roman" charset="0"/>
                </a:rPr>
                <a:t>Attualmente il pH si può misurare direttamente con apparecchi detti pH-metri.</a:t>
              </a:r>
            </a:p>
          </p:txBody>
        </p:sp>
        <p:pic>
          <p:nvPicPr>
            <p:cNvPr id="448525" name="Picture 13" descr="figure 10-11b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440" y="2160"/>
              <a:ext cx="2536" cy="19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8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dirty="0" smtClean="0"/>
              <a:t>10 – Equilibri </a:t>
            </a:r>
            <a:r>
              <a:rPr lang="it-IT" dirty="0" err="1" smtClean="0"/>
              <a:t>acido-base.pdf</a:t>
            </a:r>
            <a:r>
              <a:rPr lang="it-IT" dirty="0" smtClean="0"/>
              <a:t> – V 2.0 – Chimica Generale – Prof. A. Mangoni– A.A. 2012/2013</a:t>
            </a:r>
            <a:endParaRPr lang="it-IT" dirty="0"/>
          </a:p>
        </p:txBody>
      </p:sp>
      <p:sp>
        <p:nvSpPr>
          <p:cNvPr id="446466" name="Rectangle 2"/>
          <p:cNvSpPr>
            <a:spLocks noChangeArrowheads="1"/>
          </p:cNvSpPr>
          <p:nvPr/>
        </p:nvSpPr>
        <p:spPr bwMode="auto">
          <a:xfrm>
            <a:off x="1033463" y="0"/>
            <a:ext cx="75215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defTabSz="762000"/>
            <a:r>
              <a:rPr lang="it-IT" sz="2800" i="0"/>
              <a:t>Equilibri acido base in acqua: alcune utili regole</a:t>
            </a:r>
          </a:p>
        </p:txBody>
      </p:sp>
      <p:sp>
        <p:nvSpPr>
          <p:cNvPr id="446467" name="Text Box 3"/>
          <p:cNvSpPr txBox="1">
            <a:spLocks noChangeArrowheads="1"/>
          </p:cNvSpPr>
          <p:nvPr/>
        </p:nvSpPr>
        <p:spPr bwMode="auto">
          <a:xfrm>
            <a:off x="179512" y="548680"/>
            <a:ext cx="8686800" cy="58832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287338" indent="-287338"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buFontTx/>
              <a:buAutoNum type="arabicPeriod"/>
            </a:pPr>
            <a:r>
              <a:rPr lang="it-IT" sz="2000" b="0" i="0" dirty="0">
                <a:cs typeface="Times New Roman" charset="0"/>
              </a:rPr>
              <a:t>Se in soluzione è presente un acido forte ed un acido debole, per calcolare il pH basta considerare solo gli ioni H</a:t>
            </a:r>
            <a:r>
              <a:rPr lang="it-IT" sz="2000" b="0" i="0" baseline="-25000" dirty="0">
                <a:cs typeface="Times New Roman" charset="0"/>
              </a:rPr>
              <a:t>3</a:t>
            </a:r>
            <a:r>
              <a:rPr lang="it-IT" sz="2000" b="0" i="0" dirty="0">
                <a:cs typeface="Times New Roman" charset="0"/>
              </a:rPr>
              <a:t>O</a:t>
            </a:r>
            <a:r>
              <a:rPr lang="it-IT" sz="2000" b="0" i="0" baseline="30000" dirty="0">
                <a:cs typeface="Times New Roman" charset="0"/>
              </a:rPr>
              <a:t>+</a:t>
            </a:r>
            <a:r>
              <a:rPr lang="it-IT" sz="2000" b="0" i="0" dirty="0">
                <a:cs typeface="Times New Roman" charset="0"/>
              </a:rPr>
              <a:t> provenienti dalla dissociazione dell'acido forte: quelli provenienti dall'acido debole sono trascurabili (se le concentrazioni dei due acidi sono simili).</a:t>
            </a:r>
          </a:p>
          <a:p>
            <a:pPr marL="287338" indent="-287338"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buFontTx/>
              <a:buAutoNum type="arabicPeriod"/>
            </a:pPr>
            <a:r>
              <a:rPr lang="it-IT" sz="2000" b="0" i="0" dirty="0">
                <a:cs typeface="Times New Roman" charset="0"/>
              </a:rPr>
              <a:t>Lo stesso accade se abbiamo una base forte ed una base debole.</a:t>
            </a:r>
          </a:p>
          <a:p>
            <a:pPr marL="287338" indent="-287338"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buFontTx/>
              <a:buAutoNum type="arabicPeriod"/>
            </a:pPr>
            <a:r>
              <a:rPr lang="it-IT" sz="2000" b="0" i="0" dirty="0">
                <a:cs typeface="Times New Roman" charset="0"/>
              </a:rPr>
              <a:t>Se vogliamo calcolare il pH di una soluzione di acidi deboli </a:t>
            </a:r>
            <a:r>
              <a:rPr lang="it-IT" sz="2000" b="0" i="0" dirty="0" err="1">
                <a:cs typeface="Times New Roman" charset="0"/>
              </a:rPr>
              <a:t>poliprotici</a:t>
            </a:r>
            <a:r>
              <a:rPr lang="it-IT" sz="2000" b="0" i="0" dirty="0">
                <a:cs typeface="Times New Roman" charset="0"/>
              </a:rPr>
              <a:t>, dobbiamo considerare soltanto la prima dissociazione, perché </a:t>
            </a:r>
            <a:r>
              <a:rPr lang="it-IT" sz="2000" b="0" dirty="0">
                <a:cs typeface="Times New Roman" charset="0"/>
              </a:rPr>
              <a:t>K</a:t>
            </a:r>
            <a:r>
              <a:rPr lang="it-IT" sz="2000" b="0" baseline="-25000" dirty="0">
                <a:cs typeface="Times New Roman" charset="0"/>
              </a:rPr>
              <a:t>a1</a:t>
            </a:r>
            <a:r>
              <a:rPr lang="it-IT" sz="2000" b="0" i="0" dirty="0">
                <a:cs typeface="Times New Roman" charset="0"/>
              </a:rPr>
              <a:t> &gt;&gt; </a:t>
            </a:r>
            <a:r>
              <a:rPr lang="it-IT" sz="2000" b="0" dirty="0">
                <a:cs typeface="Times New Roman" charset="0"/>
              </a:rPr>
              <a:t>K</a:t>
            </a:r>
            <a:r>
              <a:rPr lang="it-IT" sz="2000" b="0" baseline="-25000" dirty="0">
                <a:cs typeface="Times New Roman" charset="0"/>
              </a:rPr>
              <a:t>a2</a:t>
            </a:r>
            <a:r>
              <a:rPr lang="it-IT" sz="2000" b="0" i="0" dirty="0">
                <a:cs typeface="Times New Roman" charset="0"/>
              </a:rPr>
              <a:t> e la seconda dissociazione non dà contributo apprezzabile alla reazione.</a:t>
            </a:r>
          </a:p>
          <a:p>
            <a:pPr marL="287338" indent="-287338"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buFontTx/>
              <a:buAutoNum type="arabicPeriod"/>
            </a:pPr>
            <a:r>
              <a:rPr lang="it-IT" sz="2000" b="0" i="0" dirty="0">
                <a:cs typeface="Times New Roman" charset="0"/>
              </a:rPr>
              <a:t>Questo vale anche per un acido forte come l'acido solforico, perché l'acido solforico è un acido forte, ma lo ione </a:t>
            </a:r>
            <a:r>
              <a:rPr lang="it-IT" sz="2000" b="0" i="0" dirty="0" err="1">
                <a:cs typeface="Times New Roman" charset="0"/>
              </a:rPr>
              <a:t>idrogenosolfato</a:t>
            </a:r>
            <a:r>
              <a:rPr lang="it-IT" sz="2000" b="0" i="0" dirty="0">
                <a:cs typeface="Times New Roman" charset="0"/>
              </a:rPr>
              <a:t> è comunque un acido debole.</a:t>
            </a:r>
          </a:p>
          <a:p>
            <a:pPr marL="287338" indent="-287338"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buFontTx/>
              <a:buAutoNum type="arabicPeriod"/>
            </a:pPr>
            <a:r>
              <a:rPr lang="it-IT" sz="2000" b="0" i="0" dirty="0">
                <a:cs typeface="Times New Roman" charset="0"/>
              </a:rPr>
              <a:t>Se abbiamo uno ione anfotero (come il bicarbonato HCO</a:t>
            </a:r>
            <a:r>
              <a:rPr lang="it-IT" sz="2000" b="0" i="0" baseline="-25000" dirty="0">
                <a:cs typeface="Times New Roman" charset="0"/>
              </a:rPr>
              <a:t>3</a:t>
            </a:r>
            <a:r>
              <a:rPr lang="it-IT" sz="2000" b="0" i="0" baseline="30000" dirty="0">
                <a:cs typeface="Times New Roman" charset="0"/>
              </a:rPr>
              <a:t>–</a:t>
            </a:r>
            <a:r>
              <a:rPr lang="it-IT" sz="2000" b="0" i="0" dirty="0">
                <a:cs typeface="Times New Roman" charset="0"/>
              </a:rPr>
              <a:t>), questo può reagire sia come acido che come base. Il calcolo è complesso, ma se lo ione è l'unica specie in soluzione (oltre all'acqua) che può dare reazioni acido-base, il pH può essere calcolato con la formula pH = ½(p</a:t>
            </a:r>
            <a:r>
              <a:rPr lang="it-IT" sz="2000" b="0" dirty="0">
                <a:cs typeface="Times New Roman" charset="0"/>
              </a:rPr>
              <a:t>K</a:t>
            </a:r>
            <a:r>
              <a:rPr lang="it-IT" sz="2000" b="0" baseline="-25000" dirty="0">
                <a:cs typeface="Times New Roman" charset="0"/>
              </a:rPr>
              <a:t>a1</a:t>
            </a:r>
            <a:r>
              <a:rPr lang="it-IT" sz="2000" b="0" dirty="0">
                <a:cs typeface="Times New Roman" charset="0"/>
              </a:rPr>
              <a:t>+ </a:t>
            </a:r>
            <a:r>
              <a:rPr lang="it-IT" sz="2000" b="0" i="0" dirty="0">
                <a:cs typeface="Times New Roman" charset="0"/>
              </a:rPr>
              <a:t>p</a:t>
            </a:r>
            <a:r>
              <a:rPr lang="it-IT" sz="2000" b="0" dirty="0">
                <a:cs typeface="Times New Roman" charset="0"/>
              </a:rPr>
              <a:t>K</a:t>
            </a:r>
            <a:r>
              <a:rPr lang="it-IT" sz="2000" b="0" baseline="-25000" dirty="0">
                <a:cs typeface="Times New Roman" charset="0"/>
              </a:rPr>
              <a:t>a2</a:t>
            </a:r>
            <a:r>
              <a:rPr lang="it-IT" sz="2000" b="0" i="0" dirty="0">
                <a:cs typeface="Times New Roman" charset="0"/>
              </a:rPr>
              <a:t>), indipendente dalla concentrazione del sale.</a:t>
            </a:r>
          </a:p>
          <a:p>
            <a:pPr marL="287338" indent="-287338"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buFontTx/>
              <a:buAutoNum type="arabicPeriod"/>
            </a:pPr>
            <a:r>
              <a:rPr lang="it-IT" sz="2000" b="0" i="0" dirty="0">
                <a:cs typeface="Times New Roman" charset="0"/>
              </a:rPr>
              <a:t>Se facciamo reagire (in acqua) un acido forte con una base debole (o viceversa) prima di impostare gli equilibri dobbiamo far reagire in maniera stechiometrica le due specie; soltanto a questo punto andiamo a considerare gli equilibri.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6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6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6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6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6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6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6467" grpId="0" build="p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dirty="0" smtClean="0"/>
              <a:t>10 – Equilibri </a:t>
            </a:r>
            <a:r>
              <a:rPr lang="it-IT" dirty="0" err="1" smtClean="0"/>
              <a:t>acido-base.pdf</a:t>
            </a:r>
            <a:r>
              <a:rPr lang="it-IT" dirty="0" smtClean="0"/>
              <a:t> – V 2.0 – Chimica Generale – Prof. A. Mangoni– A.A. 2012/2013</a:t>
            </a:r>
            <a:endParaRPr lang="it-IT" dirty="0"/>
          </a:p>
        </p:txBody>
      </p:sp>
      <p:sp>
        <p:nvSpPr>
          <p:cNvPr id="436226" name="Rectangle 2"/>
          <p:cNvSpPr>
            <a:spLocks noChangeArrowheads="1"/>
          </p:cNvSpPr>
          <p:nvPr/>
        </p:nvSpPr>
        <p:spPr bwMode="auto">
          <a:xfrm>
            <a:off x="3281363" y="0"/>
            <a:ext cx="298926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defTabSz="762000"/>
            <a:r>
              <a:rPr lang="it-IT" sz="2800" i="0"/>
              <a:t>Casi più complessi</a:t>
            </a:r>
          </a:p>
        </p:txBody>
      </p:sp>
      <p:sp>
        <p:nvSpPr>
          <p:cNvPr id="436227" name="Text Box 3"/>
          <p:cNvSpPr txBox="1">
            <a:spLocks noChangeArrowheads="1"/>
          </p:cNvSpPr>
          <p:nvPr/>
        </p:nvSpPr>
        <p:spPr bwMode="auto">
          <a:xfrm>
            <a:off x="152400" y="469900"/>
            <a:ext cx="8902700" cy="57515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it-IT" sz="2000" i="0" dirty="0">
                <a:cs typeface="Times New Roman" charset="0"/>
              </a:rPr>
              <a:t>"Ricetta" generale per reazioni acido-base in soluzione acquosa:</a:t>
            </a:r>
          </a:p>
          <a:p>
            <a:pPr marL="366713" lvl="1" indent="-187325" algn="just" defTabSz="76200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Font typeface="Wingdings" pitchFamily="2" charset="2"/>
              <a:buChar char="§"/>
            </a:pPr>
            <a:r>
              <a:rPr lang="it-IT" sz="2000" b="0" i="0" dirty="0">
                <a:cs typeface="Times New Roman" charset="0"/>
              </a:rPr>
              <a:t>Operazioni preliminari:</a:t>
            </a:r>
          </a:p>
          <a:p>
            <a:pPr marL="717550" lvl="2" indent="-171450" algn="just" defTabSz="76200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FontTx/>
              <a:buChar char="•"/>
            </a:pPr>
            <a:r>
              <a:rPr lang="it-IT" sz="2000" b="0" i="0" dirty="0">
                <a:cs typeface="Times New Roman" charset="0"/>
              </a:rPr>
              <a:t>Calcolare le concentrazioni molari (oppure il numero di moli) di tutte le specie </a:t>
            </a:r>
          </a:p>
          <a:p>
            <a:pPr marL="717550" lvl="2" indent="-171450" algn="just" defTabSz="76200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FontTx/>
              <a:buChar char="•"/>
            </a:pPr>
            <a:r>
              <a:rPr lang="it-IT" sz="2000" b="0" i="0" dirty="0">
                <a:cs typeface="Times New Roman" charset="0"/>
              </a:rPr>
              <a:t>Se si mescolano due soluzioni, effettuare le diluizioni</a:t>
            </a:r>
          </a:p>
          <a:p>
            <a:pPr marL="366713" lvl="1" indent="-187325" algn="just" defTabSz="76200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Font typeface="Wingdings" pitchFamily="2" charset="2"/>
              <a:buChar char="§"/>
            </a:pPr>
            <a:r>
              <a:rPr lang="it-IT" sz="2000" b="0" i="0" dirty="0">
                <a:cs typeface="Times New Roman" charset="0"/>
              </a:rPr>
              <a:t>Far reagire tutti gli acidi forti con l'acqua, per dare ioni H</a:t>
            </a:r>
            <a:r>
              <a:rPr lang="it-IT" sz="2000" b="0" i="0" baseline="-25000" dirty="0">
                <a:cs typeface="Times New Roman" charset="0"/>
              </a:rPr>
              <a:t>3</a:t>
            </a:r>
            <a:r>
              <a:rPr lang="it-IT" sz="2000" b="0" i="0" dirty="0">
                <a:cs typeface="Times New Roman" charset="0"/>
              </a:rPr>
              <a:t>O</a:t>
            </a:r>
            <a:r>
              <a:rPr lang="it-IT" sz="2000" b="0" i="0" baseline="30000" dirty="0">
                <a:cs typeface="Times New Roman" charset="0"/>
              </a:rPr>
              <a:t>+</a:t>
            </a:r>
            <a:r>
              <a:rPr lang="it-IT" sz="2000" b="0" i="0" dirty="0">
                <a:cs typeface="Times New Roman" charset="0"/>
              </a:rPr>
              <a:t>;</a:t>
            </a:r>
          </a:p>
          <a:p>
            <a:pPr marL="366713" lvl="1" indent="-187325" algn="just" defTabSz="76200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Font typeface="Wingdings" pitchFamily="2" charset="2"/>
              <a:buChar char="§"/>
            </a:pPr>
            <a:r>
              <a:rPr lang="it-IT" sz="2000" b="0" i="0" dirty="0">
                <a:cs typeface="Times New Roman" charset="0"/>
              </a:rPr>
              <a:t>Far reagire tutte le basi forti con l'acqua, per dare ioni </a:t>
            </a:r>
            <a:r>
              <a:rPr lang="it-IT" sz="2000" b="0" i="0" dirty="0" smtClean="0">
                <a:cs typeface="Times New Roman" charset="0"/>
              </a:rPr>
              <a:t>OH</a:t>
            </a:r>
            <a:r>
              <a:rPr lang="it-IT" sz="2000" b="0" i="0" baseline="30000" dirty="0">
                <a:cs typeface="Times New Roman" charset="0"/>
              </a:rPr>
              <a:t>–</a:t>
            </a:r>
            <a:r>
              <a:rPr lang="it-IT" sz="2000" b="0" i="0" dirty="0">
                <a:cs typeface="Times New Roman" charset="0"/>
              </a:rPr>
              <a:t>;</a:t>
            </a:r>
          </a:p>
          <a:p>
            <a:pPr marL="366713" lvl="1" indent="-187325" algn="just" defTabSz="76200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Font typeface="Wingdings" pitchFamily="2" charset="2"/>
              <a:buChar char="§"/>
            </a:pPr>
            <a:r>
              <a:rPr lang="it-IT" sz="2000" b="0" i="0" dirty="0">
                <a:cs typeface="Times New Roman" charset="0"/>
              </a:rPr>
              <a:t>Se presenti entrambi, neutralizzare l'H</a:t>
            </a:r>
            <a:r>
              <a:rPr lang="it-IT" sz="2000" b="0" i="0" baseline="-25000" dirty="0">
                <a:cs typeface="Times New Roman" charset="0"/>
              </a:rPr>
              <a:t>3</a:t>
            </a:r>
            <a:r>
              <a:rPr lang="it-IT" sz="2000" b="0" i="0" dirty="0">
                <a:cs typeface="Times New Roman" charset="0"/>
              </a:rPr>
              <a:t>O</a:t>
            </a:r>
            <a:r>
              <a:rPr lang="it-IT" sz="2000" b="0" i="0" baseline="30000" dirty="0">
                <a:cs typeface="Times New Roman" charset="0"/>
              </a:rPr>
              <a:t>+</a:t>
            </a:r>
            <a:r>
              <a:rPr lang="it-IT" sz="2000" b="0" i="0" dirty="0">
                <a:cs typeface="Times New Roman" charset="0"/>
              </a:rPr>
              <a:t> e l'OH</a:t>
            </a:r>
            <a:r>
              <a:rPr lang="it-IT" sz="2000" b="0" i="0" baseline="30000" dirty="0">
                <a:cs typeface="Times New Roman" charset="0"/>
              </a:rPr>
              <a:t>–</a:t>
            </a:r>
            <a:r>
              <a:rPr lang="it-IT" sz="2000" b="0" i="0" dirty="0">
                <a:cs typeface="Times New Roman" charset="0"/>
              </a:rPr>
              <a:t>;</a:t>
            </a:r>
          </a:p>
          <a:p>
            <a:pPr marL="366713" lvl="1" indent="-187325" algn="just" defTabSz="76200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Font typeface="Wingdings" pitchFamily="2" charset="2"/>
              <a:buChar char="§"/>
            </a:pPr>
            <a:r>
              <a:rPr lang="it-IT" sz="2000" b="0" i="0" dirty="0">
                <a:cs typeface="Times New Roman" charset="0"/>
              </a:rPr>
              <a:t>Se OH</a:t>
            </a:r>
            <a:r>
              <a:rPr lang="it-IT" sz="2000" b="0" i="0" baseline="30000" dirty="0">
                <a:cs typeface="Times New Roman" charset="0"/>
              </a:rPr>
              <a:t>–</a:t>
            </a:r>
            <a:r>
              <a:rPr lang="it-IT" sz="2000" b="0" i="0" dirty="0">
                <a:cs typeface="Times New Roman" charset="0"/>
              </a:rPr>
              <a:t> è in eccesso, farlo reagire con eventuali acidi deboli; se rimane ancora OH</a:t>
            </a:r>
            <a:r>
              <a:rPr lang="it-IT" sz="2000" b="0" i="0" baseline="30000" dirty="0">
                <a:cs typeface="Times New Roman" charset="0"/>
              </a:rPr>
              <a:t>–</a:t>
            </a:r>
            <a:r>
              <a:rPr lang="it-IT" sz="2000" b="0" i="0" dirty="0">
                <a:cs typeface="Times New Roman" charset="0"/>
              </a:rPr>
              <a:t>, utilizzare la sua concentrazione a questo punto per il calcolo del pH (gli equilibri acido-base sono trascurabili)</a:t>
            </a:r>
            <a:endParaRPr lang="it-IT" sz="2000" b="0" i="0" baseline="30000" dirty="0">
              <a:cs typeface="Times New Roman" charset="0"/>
            </a:endParaRPr>
          </a:p>
          <a:p>
            <a:pPr marL="366713" lvl="1" indent="-187325" algn="just" defTabSz="76200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Font typeface="Wingdings" pitchFamily="2" charset="2"/>
              <a:buChar char="§"/>
            </a:pPr>
            <a:r>
              <a:rPr lang="it-IT" sz="2000" b="0" i="0" dirty="0">
                <a:cs typeface="Times New Roman" charset="0"/>
              </a:rPr>
              <a:t>Se H</a:t>
            </a:r>
            <a:r>
              <a:rPr lang="it-IT" sz="2000" b="0" i="0" baseline="-25000" dirty="0">
                <a:cs typeface="Times New Roman" charset="0"/>
              </a:rPr>
              <a:t>3</a:t>
            </a:r>
            <a:r>
              <a:rPr lang="it-IT" sz="2000" b="0" i="0" dirty="0">
                <a:cs typeface="Times New Roman" charset="0"/>
              </a:rPr>
              <a:t>O</a:t>
            </a:r>
            <a:r>
              <a:rPr lang="it-IT" sz="2000" b="0" i="0" baseline="30000" dirty="0">
                <a:cs typeface="Times New Roman" charset="0"/>
              </a:rPr>
              <a:t>+</a:t>
            </a:r>
            <a:r>
              <a:rPr lang="it-IT" sz="2000" b="0" i="0" dirty="0">
                <a:cs typeface="Times New Roman" charset="0"/>
              </a:rPr>
              <a:t> è in eccesso, farlo reagire con eventuali basi deboli; se rimane ancora H</a:t>
            </a:r>
            <a:r>
              <a:rPr lang="it-IT" sz="2000" b="0" i="0" baseline="-25000" dirty="0">
                <a:cs typeface="Times New Roman" charset="0"/>
              </a:rPr>
              <a:t>3</a:t>
            </a:r>
            <a:r>
              <a:rPr lang="it-IT" sz="2000" b="0" i="0" dirty="0">
                <a:cs typeface="Times New Roman" charset="0"/>
              </a:rPr>
              <a:t>O</a:t>
            </a:r>
            <a:r>
              <a:rPr lang="it-IT" sz="2000" b="0" i="0" baseline="30000" dirty="0">
                <a:cs typeface="Times New Roman" charset="0"/>
              </a:rPr>
              <a:t>+</a:t>
            </a:r>
            <a:r>
              <a:rPr lang="it-IT" sz="2000" b="0" i="0" dirty="0">
                <a:cs typeface="Times New Roman" charset="0"/>
              </a:rPr>
              <a:t>, utilizzare la sua concentrazione a questo punto per il calcolo del pH (gli equilibri acido-base sono trascurabili)</a:t>
            </a:r>
          </a:p>
          <a:p>
            <a:pPr marL="366713" lvl="1" indent="-187325" algn="just" defTabSz="76200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Font typeface="Wingdings" pitchFamily="2" charset="2"/>
              <a:buChar char="§"/>
            </a:pPr>
            <a:r>
              <a:rPr lang="it-IT" sz="2000" b="0" i="0" dirty="0">
                <a:cs typeface="Times New Roman" charset="0"/>
              </a:rPr>
              <a:t>Se non rimane né OH</a:t>
            </a:r>
            <a:r>
              <a:rPr lang="it-IT" sz="2000" b="0" i="0" baseline="30000" dirty="0">
                <a:cs typeface="Times New Roman" charset="0"/>
              </a:rPr>
              <a:t>– </a:t>
            </a:r>
            <a:r>
              <a:rPr lang="it-IT" sz="2000" b="0" i="0" dirty="0">
                <a:cs typeface="Times New Roman" charset="0"/>
              </a:rPr>
              <a:t>né H</a:t>
            </a:r>
            <a:r>
              <a:rPr lang="it-IT" sz="2000" b="0" i="0" baseline="-25000" dirty="0">
                <a:cs typeface="Times New Roman" charset="0"/>
              </a:rPr>
              <a:t>3</a:t>
            </a:r>
            <a:r>
              <a:rPr lang="it-IT" sz="2000" b="0" i="0" dirty="0">
                <a:cs typeface="Times New Roman" charset="0"/>
              </a:rPr>
              <a:t>O</a:t>
            </a:r>
            <a:r>
              <a:rPr lang="it-IT" sz="2000" b="0" i="0" baseline="30000" dirty="0">
                <a:cs typeface="Times New Roman" charset="0"/>
              </a:rPr>
              <a:t>+</a:t>
            </a:r>
            <a:r>
              <a:rPr lang="it-IT" sz="2000" b="0" i="0" dirty="0">
                <a:cs typeface="Times New Roman" charset="0"/>
              </a:rPr>
              <a:t>, impostare gli equilibri acido-base opportuni: </a:t>
            </a:r>
          </a:p>
          <a:p>
            <a:pPr marL="717550" lvl="2" indent="-171450" algn="just" defTabSz="76200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FontTx/>
              <a:buChar char="•"/>
            </a:pPr>
            <a:r>
              <a:rPr lang="it-IT" sz="2000" b="0" i="0" dirty="0">
                <a:cs typeface="Times New Roman" charset="0"/>
              </a:rPr>
              <a:t>se a questo punto c'è solo un acido debole, il pH dell'acido debole; </a:t>
            </a:r>
          </a:p>
          <a:p>
            <a:pPr marL="717550" lvl="2" indent="-171450" algn="just" defTabSz="76200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FontTx/>
              <a:buChar char="•"/>
            </a:pPr>
            <a:r>
              <a:rPr lang="it-IT" sz="2000" b="0" i="0" dirty="0">
                <a:cs typeface="Times New Roman" charset="0"/>
              </a:rPr>
              <a:t>se a questo punto c'è solo una base debole, il pH della base debole; </a:t>
            </a:r>
          </a:p>
          <a:p>
            <a:pPr marL="717550" lvl="2" indent="-171450" algn="just" defTabSz="76200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FontTx/>
              <a:buChar char="•"/>
            </a:pPr>
            <a:r>
              <a:rPr lang="it-IT" sz="2000" b="0" i="0" dirty="0">
                <a:cs typeface="Times New Roman" charset="0"/>
              </a:rPr>
              <a:t>se c'è sia un acido debole che la sua base coniugata, siamo in presenza di soluzione tampone;</a:t>
            </a:r>
          </a:p>
          <a:p>
            <a:pPr marL="717550" lvl="2" indent="-171450" algn="just" defTabSz="76200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FontTx/>
              <a:buChar char="•"/>
            </a:pPr>
            <a:r>
              <a:rPr lang="it-IT" sz="2000" b="0" i="0" dirty="0">
                <a:cs typeface="Times New Roman" charset="0"/>
              </a:rPr>
              <a:t>se ci sono varie specie acide e basiche, siamo in presenza di equilibri multipli.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6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6227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dirty="0" smtClean="0"/>
              <a:t>10 – Equilibri </a:t>
            </a:r>
            <a:r>
              <a:rPr lang="it-IT" dirty="0" err="1" smtClean="0"/>
              <a:t>acido-base.pdf</a:t>
            </a:r>
            <a:r>
              <a:rPr lang="it-IT" dirty="0" smtClean="0"/>
              <a:t> – V 2.0 – Chimica Generale – Prof. A. Mangoni– A.A. 2012/2013</a:t>
            </a:r>
            <a:endParaRPr lang="it-IT" dirty="0"/>
          </a:p>
        </p:txBody>
      </p:sp>
      <p:sp>
        <p:nvSpPr>
          <p:cNvPr id="449538" name="Rectangle 2"/>
          <p:cNvSpPr>
            <a:spLocks noChangeArrowheads="1"/>
          </p:cNvSpPr>
          <p:nvPr/>
        </p:nvSpPr>
        <p:spPr bwMode="auto">
          <a:xfrm>
            <a:off x="3840163" y="0"/>
            <a:ext cx="18224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defTabSz="762000"/>
            <a:r>
              <a:rPr lang="it-IT" sz="2800" i="0"/>
              <a:t>Titolazioni</a:t>
            </a:r>
          </a:p>
        </p:txBody>
      </p:sp>
      <p:sp>
        <p:nvSpPr>
          <p:cNvPr id="449539" name="Text Box 3"/>
          <p:cNvSpPr txBox="1">
            <a:spLocks noChangeArrowheads="1"/>
          </p:cNvSpPr>
          <p:nvPr/>
        </p:nvSpPr>
        <p:spPr bwMode="auto">
          <a:xfrm>
            <a:off x="101600" y="442913"/>
            <a:ext cx="8940800" cy="21748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2959100" algn="l"/>
                <a:tab pos="4483100" algn="l"/>
                <a:tab pos="7531100" algn="l"/>
              </a:tabLst>
            </a:pPr>
            <a:r>
              <a:rPr lang="it-IT" sz="2000" b="0" i="0">
                <a:cs typeface="Times New Roman" charset="0"/>
              </a:rPr>
              <a:t>Molto spesso è necessario determinare sperimentalmente la concentrazione di una soluzione. Questo si fa mediante un processo chiamato titolazione.</a:t>
            </a: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2959100" algn="l"/>
                <a:tab pos="4483100" algn="l"/>
                <a:tab pos="7531100" algn="l"/>
              </a:tabLst>
            </a:pPr>
            <a:r>
              <a:rPr lang="it-IT" sz="2000" b="0" i="0">
                <a:cs typeface="Times New Roman" charset="0"/>
              </a:rPr>
              <a:t>Si tratta sempre di una reazione tra due soluzioni, ma in questo caso l'incognita è la concentrazione di una delle due (</a:t>
            </a:r>
            <a:r>
              <a:rPr lang="it-IT" sz="2000" b="0">
                <a:cs typeface="Times New Roman" charset="0"/>
              </a:rPr>
              <a:t>l'analita</a:t>
            </a:r>
            <a:r>
              <a:rPr lang="it-IT" sz="2000" b="0" i="0">
                <a:cs typeface="Times New Roman" charset="0"/>
              </a:rPr>
              <a:t>), mentre quella dell'altra (</a:t>
            </a:r>
            <a:r>
              <a:rPr lang="it-IT" sz="2000" b="0">
                <a:cs typeface="Times New Roman" charset="0"/>
              </a:rPr>
              <a:t>il titolante</a:t>
            </a:r>
            <a:r>
              <a:rPr lang="it-IT" sz="2000" b="0" i="0">
                <a:cs typeface="Times New Roman" charset="0"/>
              </a:rPr>
              <a:t>) è nota. I volumi delle due soluzioni che reagiscono sono misurati sperimentalmente, con il titolante aggiunto lentamente a un volume noto di analita finché l'analita non ha reagito completamente (cioè si è raggiunto il</a:t>
            </a:r>
            <a:r>
              <a:rPr lang="it-IT" sz="2000" b="0">
                <a:cs typeface="Times New Roman" charset="0"/>
              </a:rPr>
              <a:t> punto stechiometrico</a:t>
            </a:r>
            <a:r>
              <a:rPr lang="it-IT" sz="2000" b="0" i="0">
                <a:cs typeface="Times New Roman" charset="0"/>
              </a:rPr>
              <a:t>).</a:t>
            </a:r>
          </a:p>
        </p:txBody>
      </p:sp>
      <p:pic>
        <p:nvPicPr>
          <p:cNvPr id="44954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13" y="2693988"/>
            <a:ext cx="3101975" cy="41148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</p:pic>
      <p:sp>
        <p:nvSpPr>
          <p:cNvPr id="449541" name="Text Box 5"/>
          <p:cNvSpPr txBox="1">
            <a:spLocks noChangeArrowheads="1"/>
          </p:cNvSpPr>
          <p:nvPr/>
        </p:nvSpPr>
        <p:spPr bwMode="auto">
          <a:xfrm>
            <a:off x="3276600" y="2747963"/>
            <a:ext cx="5765800" cy="22955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2959100" algn="l"/>
                <a:tab pos="4483100" algn="l"/>
                <a:tab pos="7531100" algn="l"/>
              </a:tabLst>
            </a:pPr>
            <a:r>
              <a:rPr lang="it-IT" sz="2000" b="0" i="0">
                <a:cs typeface="Times New Roman" charset="0"/>
              </a:rPr>
              <a:t>Il ragionamento che si fa è il seguente:</a:t>
            </a: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2959100" algn="l"/>
                <a:tab pos="4483100" algn="l"/>
                <a:tab pos="7531100" algn="l"/>
              </a:tabLst>
            </a:pPr>
            <a:r>
              <a:rPr lang="it-IT" sz="2000" b="0" i="0">
                <a:cs typeface="Times New Roman" charset="0"/>
              </a:rPr>
              <a:t>Si calcolano le moli del titolante presente nel volume aggiunto (usando la molarità nota del titolante)</a:t>
            </a: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2959100" algn="l"/>
                <a:tab pos="4483100" algn="l"/>
                <a:tab pos="7531100" algn="l"/>
              </a:tabLst>
            </a:pPr>
            <a:r>
              <a:rPr lang="it-IT" sz="2000" b="0" i="0">
                <a:cs typeface="Times New Roman" charset="0"/>
              </a:rPr>
              <a:t>si calcolano le moli dell'analita presenti (usando il rapporto molare della reazione)</a:t>
            </a: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2959100" algn="l"/>
                <a:tab pos="4483100" algn="l"/>
                <a:tab pos="7531100" algn="l"/>
              </a:tabLst>
            </a:pPr>
            <a:r>
              <a:rPr lang="it-IT" sz="2000" b="0" i="0">
                <a:cs typeface="Times New Roman" charset="0"/>
              </a:rPr>
              <a:t>infine si calcola la molarità della soluzione di analita dalle moli appena calcolate e dal volume  (misurato).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9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9541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dirty="0" smtClean="0"/>
              <a:t>10 – Equilibri </a:t>
            </a:r>
            <a:r>
              <a:rPr lang="it-IT" dirty="0" err="1" smtClean="0"/>
              <a:t>acido-base.pdf</a:t>
            </a:r>
            <a:r>
              <a:rPr lang="it-IT" dirty="0" smtClean="0"/>
              <a:t> – V 2.0 – Chimica Generale – Prof. A. Mangoni– A.A. 2012/2013</a:t>
            </a:r>
            <a:endParaRPr lang="it-IT" dirty="0"/>
          </a:p>
        </p:txBody>
      </p:sp>
      <p:sp>
        <p:nvSpPr>
          <p:cNvPr id="450562" name="Rectangle 2"/>
          <p:cNvSpPr>
            <a:spLocks noChangeArrowheads="1"/>
          </p:cNvSpPr>
          <p:nvPr/>
        </p:nvSpPr>
        <p:spPr bwMode="auto">
          <a:xfrm>
            <a:off x="2089150" y="0"/>
            <a:ext cx="53482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defTabSz="762000"/>
            <a:r>
              <a:rPr lang="it-IT" sz="2800" i="0"/>
              <a:t>Titolazioni acido-base: acido forte</a:t>
            </a:r>
          </a:p>
        </p:txBody>
      </p:sp>
      <p:sp>
        <p:nvSpPr>
          <p:cNvPr id="450563" name="Text Box 3"/>
          <p:cNvSpPr txBox="1">
            <a:spLocks noChangeArrowheads="1"/>
          </p:cNvSpPr>
          <p:nvPr/>
        </p:nvSpPr>
        <p:spPr bwMode="auto">
          <a:xfrm>
            <a:off x="101600" y="442913"/>
            <a:ext cx="8940800" cy="133826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2959100" algn="l"/>
                <a:tab pos="4483100" algn="l"/>
                <a:tab pos="7531100" algn="l"/>
              </a:tabLst>
            </a:pPr>
            <a:r>
              <a:rPr lang="it-IT" sz="2000" b="0" i="0">
                <a:cs typeface="Times New Roman" charset="0"/>
              </a:rPr>
              <a:t>In una titolazione acido-base, come facciamo ad accorgerci che siamo arrivati al punto stechiometrico?</a:t>
            </a: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2959100" algn="l"/>
                <a:tab pos="4483100" algn="l"/>
                <a:tab pos="7531100" algn="l"/>
              </a:tabLst>
            </a:pPr>
            <a:r>
              <a:rPr lang="it-IT" sz="2000" b="0" i="0">
                <a:cs typeface="Times New Roman" charset="0"/>
              </a:rPr>
              <a:t>Ce ne possiamo accorgere perché in prossimità del punto stechiometrico si osserva un brusco cambio del valore di pH. </a:t>
            </a:r>
          </a:p>
        </p:txBody>
      </p:sp>
      <p:sp>
        <p:nvSpPr>
          <p:cNvPr id="450567" name="Text Box 7"/>
          <p:cNvSpPr txBox="1">
            <a:spLocks noChangeArrowheads="1"/>
          </p:cNvSpPr>
          <p:nvPr/>
        </p:nvSpPr>
        <p:spPr bwMode="auto">
          <a:xfrm>
            <a:off x="3429000" y="1752600"/>
            <a:ext cx="5562600" cy="46069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2959100" algn="l"/>
                <a:tab pos="4483100" algn="l"/>
                <a:tab pos="7531100" algn="l"/>
              </a:tabLst>
            </a:pPr>
            <a:r>
              <a:rPr lang="it-IT" sz="2000" b="0" i="0">
                <a:cs typeface="Times New Roman" charset="0"/>
              </a:rPr>
              <a:t>Consideriamo la titolazione di un acido forte con una base forte. Al punto stechiometrico la soluzione è neutra, ma immediatamente prima del punto stechiometrico c'è una piccola quantità di acido, mentre dopo il punto stechiometrico c'è una piccolissima quantità di base.</a:t>
            </a: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2959100" algn="l"/>
                <a:tab pos="4483100" algn="l"/>
                <a:tab pos="7531100" algn="l"/>
              </a:tabLst>
            </a:pPr>
            <a:r>
              <a:rPr lang="it-IT" sz="2000" b="0" i="0">
                <a:cs typeface="Times New Roman" charset="0"/>
              </a:rPr>
              <a:t>Poiché abbiamo visto che bastano piccolissime concentrazioni di acido o di base forte per far variare di molto il pH (in assenza di tamponi, e qui non ce ne sono) questo spiega la brusca variazione di pH nei pressi del punto di equivalenza.</a:t>
            </a: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2959100" algn="l"/>
                <a:tab pos="4483100" algn="l"/>
                <a:tab pos="7531100" algn="l"/>
              </a:tabLst>
            </a:pPr>
            <a:r>
              <a:rPr lang="it-IT" sz="2000" b="0" i="0">
                <a:cs typeface="Times New Roman" charset="0"/>
              </a:rPr>
              <a:t>Il cambio di colore dell'indicatore ci permette di capire che siamo arrivati al punto di equivalenza.</a:t>
            </a: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2959100" algn="l"/>
                <a:tab pos="4483100" algn="l"/>
                <a:tab pos="7531100" algn="l"/>
              </a:tabLst>
            </a:pPr>
            <a:r>
              <a:rPr lang="it-IT" sz="2000" b="0" i="0">
                <a:cs typeface="Times New Roman" charset="0"/>
              </a:rPr>
              <a:t>Il grafico del pH in funzione del volume di titolante aggiunto è detto </a:t>
            </a:r>
            <a:r>
              <a:rPr lang="it-IT" sz="2000" b="0">
                <a:cs typeface="Times New Roman" charset="0"/>
              </a:rPr>
              <a:t>curva di titolazione</a:t>
            </a:r>
            <a:r>
              <a:rPr lang="it-IT" sz="2000" b="0" i="0">
                <a:cs typeface="Times New Roman" charset="0"/>
              </a:rPr>
              <a:t>.</a:t>
            </a:r>
          </a:p>
        </p:txBody>
      </p:sp>
      <p:pic>
        <p:nvPicPr>
          <p:cNvPr id="450568" name="Picture 8" descr="figure 11-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52600"/>
            <a:ext cx="3282950" cy="5105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dirty="0" smtClean="0"/>
              <a:t>10 – Equilibri </a:t>
            </a:r>
            <a:r>
              <a:rPr lang="it-IT" dirty="0" err="1" smtClean="0"/>
              <a:t>acido-base.pdf</a:t>
            </a:r>
            <a:r>
              <a:rPr lang="it-IT" dirty="0" smtClean="0"/>
              <a:t> – V 2.0 – Chimica Generale – Prof. A. Mangoni– A.A. 2012/2013</a:t>
            </a:r>
            <a:endParaRPr lang="it-IT" dirty="0"/>
          </a:p>
        </p:txBody>
      </p:sp>
      <p:sp>
        <p:nvSpPr>
          <p:cNvPr id="451587" name="Rectangle 3"/>
          <p:cNvSpPr>
            <a:spLocks noChangeArrowheads="1"/>
          </p:cNvSpPr>
          <p:nvPr/>
        </p:nvSpPr>
        <p:spPr bwMode="auto">
          <a:xfrm>
            <a:off x="1958975" y="0"/>
            <a:ext cx="56054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defTabSz="762000"/>
            <a:r>
              <a:rPr lang="it-IT" sz="2800" i="0"/>
              <a:t>Titolazioni acido-base: acido debole</a:t>
            </a:r>
          </a:p>
        </p:txBody>
      </p:sp>
      <p:sp>
        <p:nvSpPr>
          <p:cNvPr id="451588" name="Text Box 4"/>
          <p:cNvSpPr txBox="1">
            <a:spLocks noChangeArrowheads="1"/>
          </p:cNvSpPr>
          <p:nvPr/>
        </p:nvSpPr>
        <p:spPr bwMode="auto">
          <a:xfrm>
            <a:off x="101600" y="442913"/>
            <a:ext cx="8940800" cy="15970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2959100" algn="l"/>
                <a:tab pos="4483100" algn="l"/>
                <a:tab pos="7531100" algn="l"/>
              </a:tabLst>
            </a:pPr>
            <a:r>
              <a:rPr lang="it-IT" sz="2000" b="0" i="0">
                <a:cs typeface="Times New Roman" charset="0"/>
              </a:rPr>
              <a:t>Se titoliamo invece un acido debole (come titolante si sceglie sempre con una base forte) la curva di titolazione ha un aspetto diverso. </a:t>
            </a: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2959100" algn="l"/>
                <a:tab pos="4483100" algn="l"/>
                <a:tab pos="7531100" algn="l"/>
              </a:tabLst>
            </a:pPr>
            <a:r>
              <a:rPr lang="it-IT" sz="2000" b="0" i="0">
                <a:cs typeface="Times New Roman" charset="0"/>
              </a:rPr>
              <a:t>Infatti quando si è aggiunto circa metà della base necessaria, abbiamo una soluzione tampone formata dall'acido debole e dalla sua base coniugata, ed il pH  si mantiene simile al p</a:t>
            </a:r>
            <a:r>
              <a:rPr lang="it-IT" sz="2000" b="0">
                <a:cs typeface="Times New Roman" charset="0"/>
              </a:rPr>
              <a:t>K</a:t>
            </a:r>
            <a:r>
              <a:rPr lang="it-IT" sz="2000" b="0" baseline="-25000">
                <a:cs typeface="Times New Roman" charset="0"/>
              </a:rPr>
              <a:t>a</a:t>
            </a:r>
            <a:r>
              <a:rPr lang="it-IT" sz="2000" b="0" i="0">
                <a:cs typeface="Times New Roman" charset="0"/>
              </a:rPr>
              <a:t> dell'acido debole.</a:t>
            </a:r>
          </a:p>
        </p:txBody>
      </p:sp>
      <p:sp>
        <p:nvSpPr>
          <p:cNvPr id="451589" name="Text Box 5"/>
          <p:cNvSpPr txBox="1">
            <a:spLocks noChangeArrowheads="1"/>
          </p:cNvSpPr>
          <p:nvPr/>
        </p:nvSpPr>
        <p:spPr bwMode="auto">
          <a:xfrm>
            <a:off x="3429000" y="2057400"/>
            <a:ext cx="5562600" cy="27527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2959100" algn="l"/>
                <a:tab pos="4483100" algn="l"/>
                <a:tab pos="7531100" algn="l"/>
              </a:tabLst>
            </a:pPr>
            <a:r>
              <a:rPr lang="it-IT" sz="2000" b="0" i="0">
                <a:cs typeface="Times New Roman" charset="0"/>
              </a:rPr>
              <a:t>Inoltre al punto di equivalenza abbiamo una soluzione di una base debole (la base coniugata dell'acido debole) per cui il pH non è neutro, ma è basico (quindi &gt;7).</a:t>
            </a: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2959100" algn="l"/>
                <a:tab pos="4483100" algn="l"/>
                <a:tab pos="7531100" algn="l"/>
              </a:tabLst>
            </a:pPr>
            <a:r>
              <a:rPr lang="it-IT" sz="2000" b="0" i="0">
                <a:cs typeface="Times New Roman" charset="0"/>
              </a:rPr>
              <a:t>Il cambio di pH intorno al punto di equivalenza è meno brusco, ma può ancora essere rilevato da un indicatore, se si sceglie un indicatore che vira a pH basico, e se l'acido non è troppo debole (deve avere un p</a:t>
            </a:r>
            <a:r>
              <a:rPr lang="it-IT" sz="2000" b="0">
                <a:cs typeface="Times New Roman" charset="0"/>
              </a:rPr>
              <a:t>K</a:t>
            </a:r>
            <a:r>
              <a:rPr lang="it-IT" sz="2000" b="0" baseline="-25000">
                <a:cs typeface="Times New Roman" charset="0"/>
              </a:rPr>
              <a:t>a</a:t>
            </a:r>
            <a:r>
              <a:rPr lang="it-IT" sz="2000" b="0" i="0">
                <a:cs typeface="Times New Roman" charset="0"/>
              </a:rPr>
              <a:t> non maggiore di 8)</a:t>
            </a:r>
          </a:p>
        </p:txBody>
      </p:sp>
      <p:pic>
        <p:nvPicPr>
          <p:cNvPr id="451590" name="Picture 6" descr="figure 11-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1981200"/>
            <a:ext cx="2917825" cy="4876800"/>
          </a:xfrm>
          <a:prstGeom prst="rect">
            <a:avLst/>
          </a:prstGeom>
          <a:noFill/>
        </p:spPr>
      </p:pic>
      <p:pic>
        <p:nvPicPr>
          <p:cNvPr id="451591" name="Picture 7" descr="figure 11-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981200"/>
            <a:ext cx="3267075" cy="4876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1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dirty="0" smtClean="0"/>
              <a:t>10 – Equilibri </a:t>
            </a:r>
            <a:r>
              <a:rPr lang="it-IT" dirty="0" err="1" smtClean="0"/>
              <a:t>acido-base.pdf</a:t>
            </a:r>
            <a:r>
              <a:rPr lang="it-IT" dirty="0" smtClean="0"/>
              <a:t> – V 2.0 – Chimica Generale – Prof. A. Mangoni– A.A. 2012/2013</a:t>
            </a:r>
            <a:endParaRPr lang="it-IT" dirty="0"/>
          </a:p>
        </p:txBody>
      </p:sp>
      <p:sp>
        <p:nvSpPr>
          <p:cNvPr id="452610" name="Rectangle 2"/>
          <p:cNvSpPr>
            <a:spLocks noChangeArrowheads="1"/>
          </p:cNvSpPr>
          <p:nvPr/>
        </p:nvSpPr>
        <p:spPr bwMode="auto">
          <a:xfrm>
            <a:off x="2028825" y="0"/>
            <a:ext cx="54673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defTabSz="762000"/>
            <a:r>
              <a:rPr lang="it-IT" sz="2800" i="0"/>
              <a:t>Titolazioni acido-base: base debole</a:t>
            </a:r>
          </a:p>
        </p:txBody>
      </p:sp>
      <p:sp>
        <p:nvSpPr>
          <p:cNvPr id="452611" name="Text Box 3"/>
          <p:cNvSpPr txBox="1">
            <a:spLocks noChangeArrowheads="1"/>
          </p:cNvSpPr>
          <p:nvPr/>
        </p:nvSpPr>
        <p:spPr bwMode="auto">
          <a:xfrm>
            <a:off x="101600" y="442913"/>
            <a:ext cx="8940800" cy="13081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2959100" algn="l"/>
                <a:tab pos="4483100" algn="l"/>
                <a:tab pos="7531100" algn="l"/>
              </a:tabLst>
            </a:pPr>
            <a:r>
              <a:rPr lang="it-IT" sz="2000" b="0" i="0">
                <a:cs typeface="Times New Roman" charset="0"/>
              </a:rPr>
              <a:t>Per la titolazione di basi deboli (con acidi forti) si può fare un discorso molto simile.</a:t>
            </a:r>
          </a:p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2959100" algn="l"/>
                <a:tab pos="4483100" algn="l"/>
                <a:tab pos="7531100" algn="l"/>
              </a:tabLst>
            </a:pPr>
            <a:r>
              <a:rPr lang="it-IT" sz="2000" b="0" i="0">
                <a:cs typeface="Times New Roman" charset="0"/>
              </a:rPr>
              <a:t>Anche in questo caso si forma una soluzione tampone a metà della titolazione (ed il pH = 14 – p</a:t>
            </a:r>
            <a:r>
              <a:rPr lang="it-IT" sz="2000" b="0">
                <a:cs typeface="Times New Roman" charset="0"/>
              </a:rPr>
              <a:t>K</a:t>
            </a:r>
            <a:r>
              <a:rPr lang="it-IT" sz="2000" b="0" baseline="-25000">
                <a:cs typeface="Times New Roman" charset="0"/>
              </a:rPr>
              <a:t>b</a:t>
            </a:r>
            <a:r>
              <a:rPr lang="it-IT" sz="2000" b="0" i="0">
                <a:cs typeface="Times New Roman" charset="0"/>
              </a:rPr>
              <a:t>), mentre il pH al punto di equivalenza è acido per la presenza dell'acido coniugato della base titolata.</a:t>
            </a:r>
          </a:p>
        </p:txBody>
      </p:sp>
      <p:sp>
        <p:nvSpPr>
          <p:cNvPr id="452612" name="Text Box 4"/>
          <p:cNvSpPr txBox="1">
            <a:spLocks noChangeArrowheads="1"/>
          </p:cNvSpPr>
          <p:nvPr/>
        </p:nvSpPr>
        <p:spPr bwMode="auto">
          <a:xfrm>
            <a:off x="3352800" y="1905000"/>
            <a:ext cx="5562600" cy="6699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defTabSz="76200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tabLst>
                <a:tab pos="2959100" algn="l"/>
                <a:tab pos="4483100" algn="l"/>
                <a:tab pos="7531100" algn="l"/>
              </a:tabLst>
            </a:pPr>
            <a:r>
              <a:rPr lang="it-IT" sz="2000" b="0" i="0">
                <a:cs typeface="Times New Roman" charset="0"/>
              </a:rPr>
              <a:t>In questo caso si deve usare un indicatore che vira a pH acido.</a:t>
            </a:r>
          </a:p>
        </p:txBody>
      </p:sp>
      <p:pic>
        <p:nvPicPr>
          <p:cNvPr id="452615" name="Picture 7" descr="figure 11-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52600"/>
            <a:ext cx="3136900" cy="4845050"/>
          </a:xfrm>
          <a:prstGeom prst="rect">
            <a:avLst/>
          </a:prstGeom>
          <a:noFill/>
        </p:spPr>
      </p:pic>
      <p:pic>
        <p:nvPicPr>
          <p:cNvPr id="452616" name="Picture 8" descr="figure 11-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752600"/>
            <a:ext cx="3327400" cy="48450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2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Struttura predefinita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00CC"/>
      </a:hlink>
      <a:folHlink>
        <a:srgbClr val="B2B2B2"/>
      </a:folHlink>
    </a:clrScheme>
    <a:fontScheme name="Struttura predefinit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lnDef>
  </a:objectDefaults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19561</TotalTime>
  <Words>4326</Words>
  <Application>Microsoft Office PowerPoint</Application>
  <PresentationFormat>Presentazione su schermo (4:3)</PresentationFormat>
  <Paragraphs>247</Paragraphs>
  <Slides>28</Slides>
  <Notes>0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28</vt:i4>
      </vt:variant>
    </vt:vector>
  </HeadingPairs>
  <TitlesOfParts>
    <vt:vector size="30" baseType="lpstr">
      <vt:lpstr>Struttura predefinita</vt:lpstr>
      <vt:lpstr>Equation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Nessun titolo diapositiva</dc:title>
  <dc:creator>Mangoni</dc:creator>
  <cp:lastModifiedBy>Mangoni</cp:lastModifiedBy>
  <cp:revision>756</cp:revision>
  <cp:lastPrinted>1998-10-27T09:57:14Z</cp:lastPrinted>
  <dcterms:created xsi:type="dcterms:W3CDTF">1998-11-03T10:00:16Z</dcterms:created>
  <dcterms:modified xsi:type="dcterms:W3CDTF">2013-05-20T07:58:46Z</dcterms:modified>
</cp:coreProperties>
</file>