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2"/>
  </p:notesMasterIdLst>
  <p:handoutMasterIdLst>
    <p:handoutMasterId r:id="rId13"/>
  </p:handoutMasterIdLst>
  <p:sldIdLst>
    <p:sldId id="293" r:id="rId2"/>
    <p:sldId id="294" r:id="rId3"/>
    <p:sldId id="295" r:id="rId4"/>
    <p:sldId id="296" r:id="rId5"/>
    <p:sldId id="299" r:id="rId6"/>
    <p:sldId id="297" r:id="rId7"/>
    <p:sldId id="298" r:id="rId8"/>
    <p:sldId id="300" r:id="rId9"/>
    <p:sldId id="302" r:id="rId10"/>
    <p:sldId id="301" r:id="rId11"/>
  </p:sldIdLst>
  <p:sldSz cx="9144000" cy="6858000" type="screen4x3"/>
  <p:notesSz cx="6648450" cy="9782175"/>
  <p:defaultTextStyle>
    <a:defPPr>
      <a:defRPr lang="en-US"/>
    </a:defPPr>
    <a:lvl1pPr algn="ctr" rtl="0" eaLnBrk="0" fontAlgn="base" hangingPunct="0">
      <a:spcBef>
        <a:spcPct val="0"/>
      </a:spcBef>
      <a:spcAft>
        <a:spcPct val="0"/>
      </a:spcAft>
      <a:defRPr b="1" kern="1200">
        <a:solidFill>
          <a:schemeClr val="tx1"/>
        </a:solidFill>
        <a:latin typeface="Times New Roman" charset="0"/>
        <a:ea typeface="+mn-ea"/>
        <a:cs typeface="+mn-cs"/>
      </a:defRPr>
    </a:lvl1pPr>
    <a:lvl2pPr marL="457200" algn="ctr" rtl="0" eaLnBrk="0" fontAlgn="base" hangingPunct="0">
      <a:spcBef>
        <a:spcPct val="0"/>
      </a:spcBef>
      <a:spcAft>
        <a:spcPct val="0"/>
      </a:spcAft>
      <a:defRPr b="1" kern="1200">
        <a:solidFill>
          <a:schemeClr val="tx1"/>
        </a:solidFill>
        <a:latin typeface="Times New Roman" charset="0"/>
        <a:ea typeface="+mn-ea"/>
        <a:cs typeface="+mn-cs"/>
      </a:defRPr>
    </a:lvl2pPr>
    <a:lvl3pPr marL="914400" algn="ctr" rtl="0" eaLnBrk="0" fontAlgn="base" hangingPunct="0">
      <a:spcBef>
        <a:spcPct val="0"/>
      </a:spcBef>
      <a:spcAft>
        <a:spcPct val="0"/>
      </a:spcAft>
      <a:defRPr b="1" kern="1200">
        <a:solidFill>
          <a:schemeClr val="tx1"/>
        </a:solidFill>
        <a:latin typeface="Times New Roman" charset="0"/>
        <a:ea typeface="+mn-ea"/>
        <a:cs typeface="+mn-cs"/>
      </a:defRPr>
    </a:lvl3pPr>
    <a:lvl4pPr marL="1371600" algn="ctr" rtl="0" eaLnBrk="0" fontAlgn="base" hangingPunct="0">
      <a:spcBef>
        <a:spcPct val="0"/>
      </a:spcBef>
      <a:spcAft>
        <a:spcPct val="0"/>
      </a:spcAft>
      <a:defRPr b="1" kern="1200">
        <a:solidFill>
          <a:schemeClr val="tx1"/>
        </a:solidFill>
        <a:latin typeface="Times New Roman" charset="0"/>
        <a:ea typeface="+mn-ea"/>
        <a:cs typeface="+mn-cs"/>
      </a:defRPr>
    </a:lvl4pPr>
    <a:lvl5pPr marL="1828800" algn="ctr" rtl="0" eaLnBrk="0" fontAlgn="base" hangingPunct="0">
      <a:spcBef>
        <a:spcPct val="0"/>
      </a:spcBef>
      <a:spcAft>
        <a:spcPct val="0"/>
      </a:spcAft>
      <a:defRPr b="1" kern="1200">
        <a:solidFill>
          <a:schemeClr val="tx1"/>
        </a:solidFill>
        <a:latin typeface="Times New Roman" charset="0"/>
        <a:ea typeface="+mn-ea"/>
        <a:cs typeface="+mn-cs"/>
      </a:defRPr>
    </a:lvl5pPr>
    <a:lvl6pPr marL="2286000" algn="l" defTabSz="914400" rtl="0" eaLnBrk="1" latinLnBrk="0" hangingPunct="1">
      <a:defRPr b="1" kern="1200">
        <a:solidFill>
          <a:schemeClr val="tx1"/>
        </a:solidFill>
        <a:latin typeface="Times New Roman" charset="0"/>
        <a:ea typeface="+mn-ea"/>
        <a:cs typeface="+mn-cs"/>
      </a:defRPr>
    </a:lvl6pPr>
    <a:lvl7pPr marL="2743200" algn="l" defTabSz="914400" rtl="0" eaLnBrk="1" latinLnBrk="0" hangingPunct="1">
      <a:defRPr b="1" kern="1200">
        <a:solidFill>
          <a:schemeClr val="tx1"/>
        </a:solidFill>
        <a:latin typeface="Times New Roman" charset="0"/>
        <a:ea typeface="+mn-ea"/>
        <a:cs typeface="+mn-cs"/>
      </a:defRPr>
    </a:lvl7pPr>
    <a:lvl8pPr marL="3200400" algn="l" defTabSz="914400" rtl="0" eaLnBrk="1" latinLnBrk="0" hangingPunct="1">
      <a:defRPr b="1" kern="1200">
        <a:solidFill>
          <a:schemeClr val="tx1"/>
        </a:solidFill>
        <a:latin typeface="Times New Roman" charset="0"/>
        <a:ea typeface="+mn-ea"/>
        <a:cs typeface="+mn-cs"/>
      </a:defRPr>
    </a:lvl8pPr>
    <a:lvl9pPr marL="3657600" algn="l" defTabSz="914400" rtl="0" eaLnBrk="1" latinLnBrk="0" hangingPunct="1">
      <a:defRPr b="1" kern="1200">
        <a:solidFill>
          <a:schemeClr val="tx1"/>
        </a:solidFill>
        <a:latin typeface="Times New Roman"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FF"/>
    <a:srgbClr val="000099"/>
    <a:srgbClr val="00CC00"/>
    <a:srgbClr val="FFFF00"/>
    <a:srgbClr val="0066FF"/>
    <a:srgbClr val="00FF00"/>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autoAdjust="0"/>
    <p:restoredTop sz="94660" autoAdjust="0"/>
  </p:normalViewPr>
  <p:slideViewPr>
    <p:cSldViewPr>
      <p:cViewPr varScale="1">
        <p:scale>
          <a:sx n="110" d="100"/>
          <a:sy n="110" d="100"/>
        </p:scale>
        <p:origin x="-960" y="-84"/>
      </p:cViewPr>
      <p:guideLst>
        <p:guide orient="horz" pos="2160"/>
        <p:guide pos="2880"/>
      </p:guideLst>
    </p:cSldViewPr>
  </p:slideViewPr>
  <p:outlineViewPr>
    <p:cViewPr>
      <p:scale>
        <a:sx n="33" d="100"/>
        <a:sy n="33" d="100"/>
      </p:scale>
      <p:origin x="0" y="0"/>
    </p:cViewPr>
  </p:outlineViewPr>
  <p:notesTextViewPr>
    <p:cViewPr>
      <p:scale>
        <a:sx n="25" d="100"/>
        <a:sy n="25" d="100"/>
      </p:scale>
      <p:origin x="0" y="0"/>
    </p:cViewPr>
  </p:notesTextViewPr>
  <p:sorterViewPr>
    <p:cViewPr>
      <p:scale>
        <a:sx n="66" d="100"/>
        <a:sy n="66" d="100"/>
      </p:scale>
      <p:origin x="0" y="0"/>
    </p:cViewPr>
  </p:sorterViewPr>
  <p:notesViewPr>
    <p:cSldViewPr>
      <p:cViewPr varScale="1">
        <p:scale>
          <a:sx n="50" d="100"/>
          <a:sy n="50" d="100"/>
        </p:scale>
        <p:origin x="-1704" y="-102"/>
      </p:cViewPr>
      <p:guideLst>
        <p:guide orient="horz" pos="3081"/>
        <p:guide pos="2094"/>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2854325" cy="527050"/>
          </a:xfrm>
          <a:prstGeom prst="rect">
            <a:avLst/>
          </a:prstGeom>
          <a:noFill/>
          <a:ln w="9525">
            <a:noFill/>
            <a:miter lim="800000"/>
            <a:headEnd/>
            <a:tailEnd/>
          </a:ln>
          <a:effectLst/>
        </p:spPr>
        <p:txBody>
          <a:bodyPr vert="horz" wrap="square" lIns="90225" tIns="45112" rIns="90225" bIns="45112" numCol="1" anchor="t" anchorCtr="0" compatLnSpc="1">
            <a:prstTxWarp prst="textNoShape">
              <a:avLst/>
            </a:prstTxWarp>
          </a:bodyPr>
          <a:lstStyle>
            <a:lvl1pPr algn="l" defTabSz="903288">
              <a:defRPr sz="1100"/>
            </a:lvl1pPr>
          </a:lstStyle>
          <a:p>
            <a:endParaRPr lang="it-IT"/>
          </a:p>
        </p:txBody>
      </p:sp>
      <p:sp>
        <p:nvSpPr>
          <p:cNvPr id="23555" name="Rectangle 3"/>
          <p:cNvSpPr>
            <a:spLocks noGrp="1" noChangeArrowheads="1"/>
          </p:cNvSpPr>
          <p:nvPr>
            <p:ph type="dt" sz="quarter" idx="1"/>
          </p:nvPr>
        </p:nvSpPr>
        <p:spPr bwMode="auto">
          <a:xfrm>
            <a:off x="3757613" y="0"/>
            <a:ext cx="2855912" cy="527050"/>
          </a:xfrm>
          <a:prstGeom prst="rect">
            <a:avLst/>
          </a:prstGeom>
          <a:noFill/>
          <a:ln w="9525">
            <a:noFill/>
            <a:miter lim="800000"/>
            <a:headEnd/>
            <a:tailEnd/>
          </a:ln>
          <a:effectLst/>
        </p:spPr>
        <p:txBody>
          <a:bodyPr vert="horz" wrap="square" lIns="90225" tIns="45112" rIns="90225" bIns="45112" numCol="1" anchor="t" anchorCtr="0" compatLnSpc="1">
            <a:prstTxWarp prst="textNoShape">
              <a:avLst/>
            </a:prstTxWarp>
          </a:bodyPr>
          <a:lstStyle>
            <a:lvl1pPr algn="r" defTabSz="903288">
              <a:defRPr sz="1100"/>
            </a:lvl1pPr>
          </a:lstStyle>
          <a:p>
            <a:endParaRPr lang="it-IT"/>
          </a:p>
        </p:txBody>
      </p:sp>
      <p:sp>
        <p:nvSpPr>
          <p:cNvPr id="23556" name="Rectangle 4"/>
          <p:cNvSpPr>
            <a:spLocks noGrp="1" noChangeArrowheads="1"/>
          </p:cNvSpPr>
          <p:nvPr>
            <p:ph type="ftr" sz="quarter" idx="2"/>
          </p:nvPr>
        </p:nvSpPr>
        <p:spPr bwMode="auto">
          <a:xfrm>
            <a:off x="0" y="9255125"/>
            <a:ext cx="2854325" cy="527050"/>
          </a:xfrm>
          <a:prstGeom prst="rect">
            <a:avLst/>
          </a:prstGeom>
          <a:noFill/>
          <a:ln w="9525">
            <a:noFill/>
            <a:miter lim="800000"/>
            <a:headEnd/>
            <a:tailEnd/>
          </a:ln>
          <a:effectLst/>
        </p:spPr>
        <p:txBody>
          <a:bodyPr vert="horz" wrap="square" lIns="90225" tIns="45112" rIns="90225" bIns="45112" numCol="1" anchor="b" anchorCtr="0" compatLnSpc="1">
            <a:prstTxWarp prst="textNoShape">
              <a:avLst/>
            </a:prstTxWarp>
          </a:bodyPr>
          <a:lstStyle>
            <a:lvl1pPr algn="l" defTabSz="903288">
              <a:defRPr sz="1100"/>
            </a:lvl1pPr>
          </a:lstStyle>
          <a:p>
            <a:endParaRPr lang="it-IT"/>
          </a:p>
        </p:txBody>
      </p:sp>
      <p:sp>
        <p:nvSpPr>
          <p:cNvPr id="23557" name="Rectangle 5"/>
          <p:cNvSpPr>
            <a:spLocks noGrp="1" noChangeArrowheads="1"/>
          </p:cNvSpPr>
          <p:nvPr>
            <p:ph type="sldNum" sz="quarter" idx="3"/>
          </p:nvPr>
        </p:nvSpPr>
        <p:spPr bwMode="auto">
          <a:xfrm>
            <a:off x="3757613" y="9255125"/>
            <a:ext cx="2855912" cy="527050"/>
          </a:xfrm>
          <a:prstGeom prst="rect">
            <a:avLst/>
          </a:prstGeom>
          <a:noFill/>
          <a:ln w="9525">
            <a:noFill/>
            <a:miter lim="800000"/>
            <a:headEnd/>
            <a:tailEnd/>
          </a:ln>
          <a:effectLst/>
        </p:spPr>
        <p:txBody>
          <a:bodyPr vert="horz" wrap="square" lIns="90225" tIns="45112" rIns="90225" bIns="45112" numCol="1" anchor="b" anchorCtr="0" compatLnSpc="1">
            <a:prstTxWarp prst="textNoShape">
              <a:avLst/>
            </a:prstTxWarp>
          </a:bodyPr>
          <a:lstStyle>
            <a:lvl1pPr algn="r" defTabSz="903288">
              <a:defRPr sz="1100"/>
            </a:lvl1pPr>
          </a:lstStyle>
          <a:p>
            <a:fld id="{7834A9E0-FB5A-40AE-8062-BBF749FC639C}" type="slidenum">
              <a:rPr lang="it-IT"/>
              <a:pPr/>
              <a:t>‹N›</a:t>
            </a:fld>
            <a:endParaRPr lang="it-IT"/>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algn="l" defTabSz="762000" rtl="0" eaLnBrk="0" fontAlgn="base" hangingPunct="0">
      <a:spcBef>
        <a:spcPct val="30000"/>
      </a:spcBef>
      <a:spcAft>
        <a:spcPct val="0"/>
      </a:spcAft>
      <a:defRPr sz="1200" kern="1200">
        <a:solidFill>
          <a:schemeClr val="tx1"/>
        </a:solidFill>
        <a:latin typeface="Times New Roman" charset="0"/>
        <a:ea typeface="+mn-ea"/>
        <a:cs typeface="+mn-cs"/>
      </a:defRPr>
    </a:lvl1pPr>
    <a:lvl2pPr marL="457200" algn="l" defTabSz="762000" rtl="0" eaLnBrk="0" fontAlgn="base" hangingPunct="0">
      <a:spcBef>
        <a:spcPct val="30000"/>
      </a:spcBef>
      <a:spcAft>
        <a:spcPct val="0"/>
      </a:spcAft>
      <a:defRPr sz="1200" kern="1200">
        <a:solidFill>
          <a:schemeClr val="tx1"/>
        </a:solidFill>
        <a:latin typeface="Times New Roman" charset="0"/>
        <a:ea typeface="+mn-ea"/>
        <a:cs typeface="+mn-cs"/>
      </a:defRPr>
    </a:lvl2pPr>
    <a:lvl3pPr marL="914400" algn="l" defTabSz="762000" rtl="0" eaLnBrk="0" fontAlgn="base" hangingPunct="0">
      <a:spcBef>
        <a:spcPct val="30000"/>
      </a:spcBef>
      <a:spcAft>
        <a:spcPct val="0"/>
      </a:spcAft>
      <a:defRPr sz="1200" kern="1200">
        <a:solidFill>
          <a:schemeClr val="tx1"/>
        </a:solidFill>
        <a:latin typeface="Times New Roman" charset="0"/>
        <a:ea typeface="+mn-ea"/>
        <a:cs typeface="+mn-cs"/>
      </a:defRPr>
    </a:lvl3pPr>
    <a:lvl4pPr marL="1371600" algn="l" defTabSz="762000" rtl="0" eaLnBrk="0" fontAlgn="base" hangingPunct="0">
      <a:spcBef>
        <a:spcPct val="30000"/>
      </a:spcBef>
      <a:spcAft>
        <a:spcPct val="0"/>
      </a:spcAft>
      <a:defRPr sz="1200" kern="1200">
        <a:solidFill>
          <a:schemeClr val="tx1"/>
        </a:solidFill>
        <a:latin typeface="Times New Roman" charset="0"/>
        <a:ea typeface="+mn-ea"/>
        <a:cs typeface="+mn-cs"/>
      </a:defRPr>
    </a:lvl4pPr>
    <a:lvl5pPr marL="1828800" algn="l" defTabSz="762000" rtl="0" eaLnBrk="0" fontAlgn="base" hangingPunct="0">
      <a:spcBef>
        <a:spcPct val="30000"/>
      </a:spcBef>
      <a:spcAft>
        <a:spcPct val="0"/>
      </a:spcAft>
      <a:defRPr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F237DACA-462A-4025-9A03-85225FF7F072}" type="slidenum">
              <a:rPr lang="en-US"/>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86A91988-AA6B-4D08-A758-D96BE1F8AD27}" type="slidenum">
              <a:rPr lang="en-US"/>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3A83DE6A-755D-42E8-8A0A-B3F6B60566E1}" type="slidenum">
              <a:rPr lang="en-US"/>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7" name="Segnaposto numero diapositiva 6"/>
          <p:cNvSpPr>
            <a:spLocks noGrp="1"/>
          </p:cNvSpPr>
          <p:nvPr>
            <p:ph type="sldNum" sz="quarter" idx="12"/>
          </p:nvPr>
        </p:nvSpPr>
        <p:spPr/>
        <p:txBody>
          <a:bodyPr/>
          <a:lstStyle>
            <a:lvl1pPr>
              <a:defRPr/>
            </a:lvl1pPr>
          </a:lstStyle>
          <a:p>
            <a:fld id="{BAB45BA7-CBB2-4453-B927-98270B337156}" type="slidenum">
              <a:rPr lang="en-US"/>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a:defRPr/>
            </a:lvl1pPr>
          </a:lstStyle>
          <a:p>
            <a:endParaRPr lang="en-US"/>
          </a:p>
        </p:txBody>
      </p:sp>
      <p:sp>
        <p:nvSpPr>
          <p:cNvPr id="8" name="Segnaposto piè di pagina 7"/>
          <p:cNvSpPr>
            <a:spLocks noGrp="1"/>
          </p:cNvSpPr>
          <p:nvPr>
            <p:ph type="ftr" sz="quarter" idx="11"/>
          </p:nvPr>
        </p:nvSpPr>
        <p:spPr/>
        <p:txBody>
          <a:bodyPr/>
          <a:lstStyle>
            <a:lvl1pPr>
              <a:defRPr/>
            </a:lvl1p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9" name="Segnaposto numero diapositiva 8"/>
          <p:cNvSpPr>
            <a:spLocks noGrp="1"/>
          </p:cNvSpPr>
          <p:nvPr>
            <p:ph type="sldNum" sz="quarter" idx="12"/>
          </p:nvPr>
        </p:nvSpPr>
        <p:spPr/>
        <p:txBody>
          <a:bodyPr/>
          <a:lstStyle>
            <a:lvl1pPr>
              <a:defRPr/>
            </a:lvl1pPr>
          </a:lstStyle>
          <a:p>
            <a:fld id="{E4090526-BA9D-4F6D-9F5C-90FFE6408C21}" type="slidenum">
              <a:rPr lang="en-US"/>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a:defRPr/>
            </a:lvl1pPr>
          </a:lstStyle>
          <a:p>
            <a:endParaRPr lang="en-US"/>
          </a:p>
        </p:txBody>
      </p:sp>
      <p:sp>
        <p:nvSpPr>
          <p:cNvPr id="4" name="Segnaposto piè di pagina 3"/>
          <p:cNvSpPr>
            <a:spLocks noGrp="1"/>
          </p:cNvSpPr>
          <p:nvPr>
            <p:ph type="ftr" sz="quarter" idx="11"/>
          </p:nvPr>
        </p:nvSpPr>
        <p:spPr/>
        <p:txBody>
          <a:bodyPr/>
          <a:lstStyle>
            <a:lvl1pPr>
              <a:defRPr/>
            </a:lvl1p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5" name="Segnaposto numero diapositiva 4"/>
          <p:cNvSpPr>
            <a:spLocks noGrp="1"/>
          </p:cNvSpPr>
          <p:nvPr>
            <p:ph type="sldNum" sz="quarter" idx="12"/>
          </p:nvPr>
        </p:nvSpPr>
        <p:spPr/>
        <p:txBody>
          <a:bodyPr/>
          <a:lstStyle>
            <a:lvl1pPr>
              <a:defRPr/>
            </a:lvl1pPr>
          </a:lstStyle>
          <a:p>
            <a:fld id="{D2138D16-70AB-43C8-9C96-402B453ED072}" type="slidenum">
              <a:rPr lang="en-US"/>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en-US"/>
          </a:p>
        </p:txBody>
      </p:sp>
      <p:sp>
        <p:nvSpPr>
          <p:cNvPr id="3" name="Segnaposto piè di pagina 2"/>
          <p:cNvSpPr>
            <a:spLocks noGrp="1"/>
          </p:cNvSpPr>
          <p:nvPr>
            <p:ph type="ftr" sz="quarter" idx="11"/>
          </p:nvPr>
        </p:nvSpPr>
        <p:spPr/>
        <p:txBody>
          <a:bodyPr/>
          <a:lstStyle>
            <a:lvl1pPr>
              <a:defRPr/>
            </a:lvl1p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4" name="Segnaposto numero diapositiva 3"/>
          <p:cNvSpPr>
            <a:spLocks noGrp="1"/>
          </p:cNvSpPr>
          <p:nvPr>
            <p:ph type="sldNum" sz="quarter" idx="12"/>
          </p:nvPr>
        </p:nvSpPr>
        <p:spPr/>
        <p:txBody>
          <a:bodyPr/>
          <a:lstStyle>
            <a:lvl1pPr>
              <a:defRPr/>
            </a:lvl1pPr>
          </a:lstStyle>
          <a:p>
            <a:fld id="{38F068CF-FBA2-40DB-8A30-A02A7E735A66}" type="slidenum">
              <a:rPr lang="en-US"/>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7" name="Segnaposto numero diapositiva 6"/>
          <p:cNvSpPr>
            <a:spLocks noGrp="1"/>
          </p:cNvSpPr>
          <p:nvPr>
            <p:ph type="sldNum" sz="quarter" idx="12"/>
          </p:nvPr>
        </p:nvSpPr>
        <p:spPr/>
        <p:txBody>
          <a:bodyPr/>
          <a:lstStyle>
            <a:lvl1pPr>
              <a:defRPr/>
            </a:lvl1pPr>
          </a:lstStyle>
          <a:p>
            <a:fld id="{07C57E57-0D76-48D4-86D5-66FC7BC6CD57}" type="slidenum">
              <a:rPr lang="en-US"/>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7" name="Segnaposto numero diapositiva 6"/>
          <p:cNvSpPr>
            <a:spLocks noGrp="1"/>
          </p:cNvSpPr>
          <p:nvPr>
            <p:ph type="sldNum" sz="quarter" idx="12"/>
          </p:nvPr>
        </p:nvSpPr>
        <p:spPr/>
        <p:txBody>
          <a:bodyPr/>
          <a:lstStyle>
            <a:lvl1pPr>
              <a:defRPr/>
            </a:lvl1pPr>
          </a:lstStyle>
          <a:p>
            <a:fld id="{7FFF2F4A-5A11-4A15-AE23-3026301ED50A}" type="slidenum">
              <a:rPr lang="en-US"/>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BEAFEB10-D871-4876-B907-B59A49D0E920}" type="slidenum">
              <a:rPr lang="en-US"/>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83E48D6D-E8B9-45FC-991A-7E7A6E3DF4F9}" type="slidenum">
              <a:rPr lang="en-US"/>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en-US"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US" smtClean="0"/>
              <a:t>Fare clic per modificare gli stili del testo dello schema</a:t>
            </a:r>
          </a:p>
          <a:p>
            <a:pPr lvl="1"/>
            <a:r>
              <a:rPr lang="en-US" smtClean="0"/>
              <a:t>Secondo livello</a:t>
            </a:r>
          </a:p>
          <a:p>
            <a:pPr lvl="2"/>
            <a:r>
              <a:rPr lang="en-US" smtClean="0"/>
              <a:t>Terzo livello</a:t>
            </a:r>
          </a:p>
          <a:p>
            <a:pPr lvl="3"/>
            <a:r>
              <a:rPr lang="en-US" smtClean="0"/>
              <a:t>Quarto livello</a:t>
            </a:r>
          </a:p>
          <a:p>
            <a:pPr lvl="4"/>
            <a:r>
              <a:rPr lang="en-US" smtClean="0"/>
              <a:t>Quinto livello</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l" defTabSz="762000">
              <a:defRPr sz="1400" b="0"/>
            </a:lvl1pPr>
          </a:lstStyle>
          <a:p>
            <a:endParaRPr lang="en-US"/>
          </a:p>
        </p:txBody>
      </p:sp>
      <p:sp>
        <p:nvSpPr>
          <p:cNvPr id="1029" name="Rectangle 5"/>
          <p:cNvSpPr>
            <a:spLocks noGrp="1" noChangeArrowheads="1"/>
          </p:cNvSpPr>
          <p:nvPr>
            <p:ph type="ftr" sz="quarter" idx="3"/>
          </p:nvPr>
        </p:nvSpPr>
        <p:spPr bwMode="auto">
          <a:xfrm>
            <a:off x="2133600" y="6553200"/>
            <a:ext cx="7010400" cy="3048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defTabSz="762000">
              <a:defRPr sz="1200" b="0" i="1"/>
            </a:lvl1p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defTabSz="762000">
              <a:defRPr sz="1400" b="0"/>
            </a:lvl1pPr>
          </a:lstStyle>
          <a:p>
            <a:fld id="{E31F422B-B04A-4DAE-AFD6-C5FE4C7B2768}" type="slidenum">
              <a:rPr lang="en-US"/>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762000" rtl="0" eaLnBrk="0" fontAlgn="base" hangingPunct="0">
        <a:spcBef>
          <a:spcPct val="0"/>
        </a:spcBef>
        <a:spcAft>
          <a:spcPct val="0"/>
        </a:spcAft>
        <a:defRPr sz="4400">
          <a:solidFill>
            <a:schemeClr val="tx2"/>
          </a:solidFill>
          <a:latin typeface="+mj-lt"/>
          <a:ea typeface="+mj-ea"/>
          <a:cs typeface="+mj-cs"/>
        </a:defRPr>
      </a:lvl1pPr>
      <a:lvl2pPr algn="ctr" defTabSz="762000" rtl="0" eaLnBrk="0" fontAlgn="base" hangingPunct="0">
        <a:spcBef>
          <a:spcPct val="0"/>
        </a:spcBef>
        <a:spcAft>
          <a:spcPct val="0"/>
        </a:spcAft>
        <a:defRPr sz="4400">
          <a:solidFill>
            <a:schemeClr val="tx2"/>
          </a:solidFill>
          <a:latin typeface="Times New Roman" charset="0"/>
        </a:defRPr>
      </a:lvl2pPr>
      <a:lvl3pPr algn="ctr" defTabSz="762000" rtl="0" eaLnBrk="0" fontAlgn="base" hangingPunct="0">
        <a:spcBef>
          <a:spcPct val="0"/>
        </a:spcBef>
        <a:spcAft>
          <a:spcPct val="0"/>
        </a:spcAft>
        <a:defRPr sz="4400">
          <a:solidFill>
            <a:schemeClr val="tx2"/>
          </a:solidFill>
          <a:latin typeface="Times New Roman" charset="0"/>
        </a:defRPr>
      </a:lvl3pPr>
      <a:lvl4pPr algn="ctr" defTabSz="762000" rtl="0" eaLnBrk="0" fontAlgn="base" hangingPunct="0">
        <a:spcBef>
          <a:spcPct val="0"/>
        </a:spcBef>
        <a:spcAft>
          <a:spcPct val="0"/>
        </a:spcAft>
        <a:defRPr sz="4400">
          <a:solidFill>
            <a:schemeClr val="tx2"/>
          </a:solidFill>
          <a:latin typeface="Times New Roman" charset="0"/>
        </a:defRPr>
      </a:lvl4pPr>
      <a:lvl5pPr algn="ctr" defTabSz="762000" rtl="0" eaLnBrk="0" fontAlgn="base" hangingPunct="0">
        <a:spcBef>
          <a:spcPct val="0"/>
        </a:spcBef>
        <a:spcAft>
          <a:spcPct val="0"/>
        </a:spcAft>
        <a:defRPr sz="4400">
          <a:solidFill>
            <a:schemeClr val="tx2"/>
          </a:solidFill>
          <a:latin typeface="Times New Roman" charset="0"/>
        </a:defRPr>
      </a:lvl5pPr>
      <a:lvl6pPr marL="457200" algn="ctr" defTabSz="762000" rtl="0" eaLnBrk="0" fontAlgn="base" hangingPunct="0">
        <a:spcBef>
          <a:spcPct val="0"/>
        </a:spcBef>
        <a:spcAft>
          <a:spcPct val="0"/>
        </a:spcAft>
        <a:defRPr sz="4400">
          <a:solidFill>
            <a:schemeClr val="tx2"/>
          </a:solidFill>
          <a:latin typeface="Times New Roman" charset="0"/>
        </a:defRPr>
      </a:lvl6pPr>
      <a:lvl7pPr marL="914400" algn="ctr" defTabSz="762000" rtl="0" eaLnBrk="0" fontAlgn="base" hangingPunct="0">
        <a:spcBef>
          <a:spcPct val="0"/>
        </a:spcBef>
        <a:spcAft>
          <a:spcPct val="0"/>
        </a:spcAft>
        <a:defRPr sz="4400">
          <a:solidFill>
            <a:schemeClr val="tx2"/>
          </a:solidFill>
          <a:latin typeface="Times New Roman" charset="0"/>
        </a:defRPr>
      </a:lvl7pPr>
      <a:lvl8pPr marL="1371600" algn="ctr" defTabSz="762000" rtl="0" eaLnBrk="0" fontAlgn="base" hangingPunct="0">
        <a:spcBef>
          <a:spcPct val="0"/>
        </a:spcBef>
        <a:spcAft>
          <a:spcPct val="0"/>
        </a:spcAft>
        <a:defRPr sz="4400">
          <a:solidFill>
            <a:schemeClr val="tx2"/>
          </a:solidFill>
          <a:latin typeface="Times New Roman" charset="0"/>
        </a:defRPr>
      </a:lvl8pPr>
      <a:lvl9pPr marL="1828800" algn="ctr" defTabSz="762000" rtl="0" eaLnBrk="0" fontAlgn="base" hangingPunct="0">
        <a:spcBef>
          <a:spcPct val="0"/>
        </a:spcBef>
        <a:spcAft>
          <a:spcPct val="0"/>
        </a:spcAft>
        <a:defRPr sz="4400">
          <a:solidFill>
            <a:schemeClr val="tx2"/>
          </a:solidFill>
          <a:latin typeface="Times New Roman" charset="0"/>
        </a:defRPr>
      </a:lvl9pPr>
    </p:titleStyle>
    <p:bodyStyle>
      <a:lvl1pPr marL="342900" indent="-342900" algn="l" defTabSz="762000"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defTabSz="762000" rtl="0" eaLnBrk="0" fontAlgn="base" hangingPunct="0">
        <a:spcBef>
          <a:spcPct val="20000"/>
        </a:spcBef>
        <a:spcAft>
          <a:spcPct val="0"/>
        </a:spcAft>
        <a:buChar char="–"/>
        <a:defRPr sz="2800">
          <a:solidFill>
            <a:schemeClr val="tx1"/>
          </a:solidFill>
          <a:latin typeface="+mn-lt"/>
        </a:defRPr>
      </a:lvl2pPr>
      <a:lvl3pPr marL="1143000" indent="-228600" algn="l" defTabSz="762000" rtl="0" eaLnBrk="0" fontAlgn="base" hangingPunct="0">
        <a:spcBef>
          <a:spcPct val="20000"/>
        </a:spcBef>
        <a:spcAft>
          <a:spcPct val="0"/>
        </a:spcAft>
        <a:buChar char="•"/>
        <a:defRPr sz="2400">
          <a:solidFill>
            <a:schemeClr val="tx1"/>
          </a:solidFill>
          <a:latin typeface="+mn-lt"/>
        </a:defRPr>
      </a:lvl3pPr>
      <a:lvl4pPr marL="1600200" indent="-228600" algn="l" defTabSz="762000" rtl="0" eaLnBrk="0" fontAlgn="base" hangingPunct="0">
        <a:spcBef>
          <a:spcPct val="20000"/>
        </a:spcBef>
        <a:spcAft>
          <a:spcPct val="0"/>
        </a:spcAft>
        <a:buChar char="–"/>
        <a:defRPr sz="2000">
          <a:solidFill>
            <a:schemeClr val="tx1"/>
          </a:solidFill>
          <a:latin typeface="+mn-lt"/>
        </a:defRPr>
      </a:lvl4pPr>
      <a:lvl5pPr marL="2057400" indent="-228600" algn="l" defTabSz="762000" rtl="0" eaLnBrk="0" fontAlgn="base" hangingPunct="0">
        <a:spcBef>
          <a:spcPct val="20000"/>
        </a:spcBef>
        <a:spcAft>
          <a:spcPct val="0"/>
        </a:spcAft>
        <a:buChar char="•"/>
        <a:defRPr sz="2000">
          <a:solidFill>
            <a:schemeClr val="tx1"/>
          </a:solidFill>
          <a:latin typeface="+mn-lt"/>
        </a:defRPr>
      </a:lvl5pPr>
      <a:lvl6pPr marL="2514600" indent="-228600" algn="l" defTabSz="762000" rtl="0" eaLnBrk="0" fontAlgn="base" hangingPunct="0">
        <a:spcBef>
          <a:spcPct val="20000"/>
        </a:spcBef>
        <a:spcAft>
          <a:spcPct val="0"/>
        </a:spcAft>
        <a:buChar char="•"/>
        <a:defRPr sz="2000">
          <a:solidFill>
            <a:schemeClr val="tx1"/>
          </a:solidFill>
          <a:latin typeface="+mn-lt"/>
        </a:defRPr>
      </a:lvl6pPr>
      <a:lvl7pPr marL="2971800" indent="-228600" algn="l" defTabSz="762000" rtl="0" eaLnBrk="0" fontAlgn="base" hangingPunct="0">
        <a:spcBef>
          <a:spcPct val="20000"/>
        </a:spcBef>
        <a:spcAft>
          <a:spcPct val="0"/>
        </a:spcAft>
        <a:buChar char="•"/>
        <a:defRPr sz="2000">
          <a:solidFill>
            <a:schemeClr val="tx1"/>
          </a:solidFill>
          <a:latin typeface="+mn-lt"/>
        </a:defRPr>
      </a:lvl7pPr>
      <a:lvl8pPr marL="3429000" indent="-228600" algn="l" defTabSz="762000" rtl="0" eaLnBrk="0" fontAlgn="base" hangingPunct="0">
        <a:spcBef>
          <a:spcPct val="20000"/>
        </a:spcBef>
        <a:spcAft>
          <a:spcPct val="0"/>
        </a:spcAft>
        <a:buChar char="•"/>
        <a:defRPr sz="2000">
          <a:solidFill>
            <a:schemeClr val="tx1"/>
          </a:solidFill>
          <a:latin typeface="+mn-lt"/>
        </a:defRPr>
      </a:lvl8pPr>
      <a:lvl9pPr marL="3886200" indent="-228600" algn="l" defTabSz="762000" rtl="0" eaLnBrk="0" fontAlgn="base" hangingPunct="0">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12 – Termodinamica </a:t>
            </a:r>
            <a:r>
              <a:rPr lang="it-IT" dirty="0" err="1" smtClean="0"/>
              <a:t>II.pdf</a:t>
            </a:r>
            <a:r>
              <a:rPr lang="it-IT" dirty="0" smtClean="0"/>
              <a:t> – V 2.0– Chimica Generale – Prof. A. Mangoni– A.A. 2012/2013</a:t>
            </a:r>
            <a:endParaRPr lang="it-IT" dirty="0"/>
          </a:p>
        </p:txBody>
      </p:sp>
      <p:graphicFrame>
        <p:nvGraphicFramePr>
          <p:cNvPr id="375816" name="Object 8"/>
          <p:cNvGraphicFramePr>
            <a:graphicFrameLocks noChangeAspect="1"/>
          </p:cNvGraphicFramePr>
          <p:nvPr/>
        </p:nvGraphicFramePr>
        <p:xfrm>
          <a:off x="2438400" y="3733800"/>
          <a:ext cx="4191000" cy="2457450"/>
        </p:xfrm>
        <a:graphic>
          <a:graphicData uri="http://schemas.openxmlformats.org/presentationml/2006/ole">
            <p:oleObj spid="_x0000_s375816" name="CorelPhotoPaint.Image.7" r:id="rId3" imgW="4190476" imgH="2457143" progId="CorelPhotoPaint.Image.7">
              <p:embed/>
            </p:oleObj>
          </a:graphicData>
        </a:graphic>
      </p:graphicFrame>
      <p:sp>
        <p:nvSpPr>
          <p:cNvPr id="375810" name="Rectangle 2"/>
          <p:cNvSpPr>
            <a:spLocks noChangeArrowheads="1"/>
          </p:cNvSpPr>
          <p:nvPr/>
        </p:nvSpPr>
        <p:spPr bwMode="auto">
          <a:xfrm>
            <a:off x="3122613" y="0"/>
            <a:ext cx="3117850" cy="519113"/>
          </a:xfrm>
          <a:prstGeom prst="rect">
            <a:avLst/>
          </a:prstGeom>
          <a:noFill/>
          <a:ln w="9525">
            <a:noFill/>
            <a:miter lim="800000"/>
            <a:headEnd/>
            <a:tailEnd/>
          </a:ln>
          <a:effectLst/>
        </p:spPr>
        <p:txBody>
          <a:bodyPr wrap="none" lIns="92075" tIns="46038" rIns="92075" bIns="46038">
            <a:spAutoFit/>
          </a:bodyPr>
          <a:lstStyle/>
          <a:p>
            <a:pPr defTabSz="762000"/>
            <a:r>
              <a:rPr lang="it-IT" sz="2800"/>
              <a:t>Reazioni spontanee</a:t>
            </a:r>
          </a:p>
        </p:txBody>
      </p:sp>
      <p:sp>
        <p:nvSpPr>
          <p:cNvPr id="375811" name="Text Box 3"/>
          <p:cNvSpPr txBox="1">
            <a:spLocks noChangeArrowheads="1"/>
          </p:cNvSpPr>
          <p:nvPr/>
        </p:nvSpPr>
        <p:spPr bwMode="auto">
          <a:xfrm>
            <a:off x="161925" y="533400"/>
            <a:ext cx="8869363" cy="310197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pPr>
            <a:r>
              <a:rPr lang="it-IT" sz="2000" b="0">
                <a:cs typeface="Times New Roman" charset="0"/>
              </a:rPr>
              <a:t>Uno dei principali risultati della termodinamica è la comprensione di perché alcuni processi avvengono spontaneamente ed altri no.</a:t>
            </a:r>
          </a:p>
          <a:p>
            <a:pPr algn="just" defTabSz="762000">
              <a:lnSpc>
                <a:spcPct val="95000"/>
              </a:lnSpc>
              <a:spcBef>
                <a:spcPct val="10000"/>
              </a:spcBef>
              <a:spcAft>
                <a:spcPct val="10000"/>
              </a:spcAft>
            </a:pPr>
            <a:r>
              <a:rPr lang="it-IT" sz="2000" b="0">
                <a:cs typeface="Times New Roman" charset="0"/>
              </a:rPr>
              <a:t>Per esempio un corpo caldo cede calore all'ambiente fino a raggiungere la temperatura dell'ambiente, mentre non succede mai che un corpo diventa più caldo del proprio ambiente sottraendogli calore. Entrambi i processi sono permessi dal primo principio della termodinamica (l'energia totale rimane invariata) ma sono il primo è spontaneo.</a:t>
            </a:r>
          </a:p>
          <a:p>
            <a:pPr algn="just" defTabSz="762000">
              <a:lnSpc>
                <a:spcPct val="95000"/>
              </a:lnSpc>
              <a:spcBef>
                <a:spcPct val="10000"/>
              </a:spcBef>
              <a:spcAft>
                <a:spcPct val="10000"/>
              </a:spcAft>
            </a:pPr>
            <a:r>
              <a:rPr lang="it-IT" sz="2000" b="0">
                <a:cs typeface="Times New Roman" charset="0"/>
              </a:rPr>
              <a:t>Se apriamo il rubinetto tra un recipiente pieno di gas ed un recipiente vuoto, il gas si distribuisce tra i due recipienti; non succede mai che il gas si raccoglie spontaneamente in uno dei due recipienti.</a:t>
            </a:r>
          </a:p>
        </p:txBody>
      </p:sp>
      <p:sp>
        <p:nvSpPr>
          <p:cNvPr id="375815" name="Text Box 7"/>
          <p:cNvSpPr txBox="1">
            <a:spLocks noChangeArrowheads="1"/>
          </p:cNvSpPr>
          <p:nvPr/>
        </p:nvSpPr>
        <p:spPr bwMode="auto">
          <a:xfrm>
            <a:off x="161925" y="3714750"/>
            <a:ext cx="8869363" cy="2463800"/>
          </a:xfrm>
          <a:prstGeom prst="rect">
            <a:avLst/>
          </a:prstGeom>
          <a:solidFill>
            <a:schemeClr val="bg1"/>
          </a:solid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pPr>
            <a:r>
              <a:rPr lang="it-IT" sz="2000" b="0">
                <a:cs typeface="Times New Roman" charset="0"/>
              </a:rPr>
              <a:t>Per quanto riguarda le reazioni chimiche, siamo portati a pensare che le reazioni avvengono spontaneamente sei si ha diminuzione di energia (</a:t>
            </a:r>
            <a:r>
              <a:rPr lang="it-IT" sz="2000" b="0" i="1">
                <a:cs typeface="Times New Roman" charset="0"/>
              </a:rPr>
              <a:t>E</a:t>
            </a:r>
            <a:r>
              <a:rPr lang="it-IT" sz="2000" b="0">
                <a:cs typeface="Times New Roman" charset="0"/>
              </a:rPr>
              <a:t> se la reazione è a volume costante, </a:t>
            </a:r>
            <a:r>
              <a:rPr lang="it-IT" sz="2000" b="0" i="1">
                <a:cs typeface="Times New Roman" charset="0"/>
              </a:rPr>
              <a:t>H</a:t>
            </a:r>
            <a:r>
              <a:rPr lang="it-IT" sz="2000" b="0">
                <a:cs typeface="Times New Roman" charset="0"/>
              </a:rPr>
              <a:t> se la reazione è a pressione costante). È vero che le reazioni esotermiche tendono ad essere favorite rispetto a quelle esotermiche, ma questo criterio intuitivo non è sufficiente. Altrimenti come potrebbero esistere le reazioni endotermiche, in cui </a:t>
            </a:r>
            <a:r>
              <a:rPr lang="it-IT" sz="2000" b="0" i="1">
                <a:cs typeface="Times New Roman" charset="0"/>
              </a:rPr>
              <a:t>ΔH</a:t>
            </a:r>
            <a:r>
              <a:rPr lang="it-IT" sz="2000" b="0">
                <a:cs typeface="Times New Roman" charset="0"/>
              </a:rPr>
              <a:t> è positivo?</a:t>
            </a:r>
          </a:p>
          <a:p>
            <a:pPr algn="just" defTabSz="762000">
              <a:lnSpc>
                <a:spcPct val="95000"/>
              </a:lnSpc>
              <a:spcBef>
                <a:spcPct val="10000"/>
              </a:spcBef>
              <a:spcAft>
                <a:spcPct val="10000"/>
              </a:spcAft>
            </a:pPr>
            <a:r>
              <a:rPr lang="it-IT" sz="2000" b="0">
                <a:cs typeface="Times New Roman" charset="0"/>
              </a:rPr>
              <a:t>Tutto questo ci dice che il primo principio della termodinamica non è sufficiente a decidere se un processo avviene spontaneamente.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758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15"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piè di pagina 2"/>
          <p:cNvSpPr>
            <a:spLocks noGrp="1"/>
          </p:cNvSpPr>
          <p:nvPr>
            <p:ph type="ftr" sz="quarter" idx="11"/>
          </p:nvPr>
        </p:nvSpPr>
        <p:spPr/>
        <p:txBody>
          <a:body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376834" name="Rectangle 2"/>
          <p:cNvSpPr>
            <a:spLocks noChangeArrowheads="1"/>
          </p:cNvSpPr>
          <p:nvPr/>
        </p:nvSpPr>
        <p:spPr bwMode="auto">
          <a:xfrm>
            <a:off x="3783013" y="0"/>
            <a:ext cx="1803400" cy="519113"/>
          </a:xfrm>
          <a:prstGeom prst="rect">
            <a:avLst/>
          </a:prstGeom>
          <a:noFill/>
          <a:ln w="9525">
            <a:noFill/>
            <a:miter lim="800000"/>
            <a:headEnd/>
            <a:tailEnd/>
          </a:ln>
          <a:effectLst/>
        </p:spPr>
        <p:txBody>
          <a:bodyPr wrap="none" lIns="92075" tIns="46038" rIns="92075" bIns="46038">
            <a:spAutoFit/>
          </a:bodyPr>
          <a:lstStyle/>
          <a:p>
            <a:pPr defTabSz="762000"/>
            <a:r>
              <a:rPr lang="it-IT" sz="2800"/>
              <a:t>L'entropia</a:t>
            </a:r>
          </a:p>
        </p:txBody>
      </p:sp>
      <p:sp>
        <p:nvSpPr>
          <p:cNvPr id="376836" name="Text Box 4"/>
          <p:cNvSpPr txBox="1">
            <a:spLocks noChangeArrowheads="1"/>
          </p:cNvSpPr>
          <p:nvPr/>
        </p:nvSpPr>
        <p:spPr bwMode="auto">
          <a:xfrm>
            <a:off x="161925" y="520700"/>
            <a:ext cx="8869363" cy="3493264"/>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pPr>
            <a:r>
              <a:rPr lang="it-IT" sz="2000" b="0" dirty="0">
                <a:cs typeface="Times New Roman" charset="0"/>
              </a:rPr>
              <a:t>Per prevedere se una reazione avviene spontaneamente oppure no dobbiamo servirci di un'altra funzione di stato termodinamica, chiamata </a:t>
            </a:r>
            <a:r>
              <a:rPr lang="it-IT" sz="2000" b="0" i="1" dirty="0">
                <a:cs typeface="Times New Roman" charset="0"/>
              </a:rPr>
              <a:t>entropia</a:t>
            </a:r>
            <a:r>
              <a:rPr lang="it-IT" sz="2000" b="0" dirty="0">
                <a:cs typeface="Times New Roman" charset="0"/>
              </a:rPr>
              <a:t> e indicata con il simbolo </a:t>
            </a:r>
            <a:r>
              <a:rPr lang="it-IT" sz="2000" b="0" i="1" dirty="0">
                <a:cs typeface="Times New Roman" charset="0"/>
              </a:rPr>
              <a:t>S</a:t>
            </a:r>
            <a:r>
              <a:rPr lang="it-IT" sz="2000" b="0" dirty="0">
                <a:cs typeface="Times New Roman" charset="0"/>
              </a:rPr>
              <a:t>.</a:t>
            </a:r>
          </a:p>
          <a:p>
            <a:pPr algn="just" defTabSz="762000">
              <a:lnSpc>
                <a:spcPct val="95000"/>
              </a:lnSpc>
              <a:spcBef>
                <a:spcPct val="10000"/>
              </a:spcBef>
              <a:spcAft>
                <a:spcPct val="10000"/>
              </a:spcAft>
            </a:pPr>
            <a:r>
              <a:rPr lang="it-IT" sz="2000" dirty="0">
                <a:cs typeface="Times New Roman" charset="0"/>
              </a:rPr>
              <a:t>L'entropia è una misura quantitativa del grado di </a:t>
            </a:r>
            <a:r>
              <a:rPr lang="it-IT" sz="2000" i="1" dirty="0">
                <a:cs typeface="Times New Roman" charset="0"/>
              </a:rPr>
              <a:t>disordine</a:t>
            </a:r>
            <a:r>
              <a:rPr lang="it-IT" sz="2000" dirty="0">
                <a:cs typeface="Times New Roman" charset="0"/>
              </a:rPr>
              <a:t> presente nel sistema</a:t>
            </a:r>
            <a:r>
              <a:rPr lang="it-IT" sz="2000" dirty="0" smtClean="0">
                <a:cs typeface="Times New Roman" charset="0"/>
              </a:rPr>
              <a:t>.</a:t>
            </a:r>
          </a:p>
          <a:p>
            <a:pPr algn="just" defTabSz="762000">
              <a:lnSpc>
                <a:spcPct val="95000"/>
              </a:lnSpc>
              <a:spcBef>
                <a:spcPct val="10000"/>
              </a:spcBef>
              <a:spcAft>
                <a:spcPct val="10000"/>
              </a:spcAft>
            </a:pPr>
            <a:r>
              <a:rPr lang="it-IT" sz="2000" dirty="0" smtClean="0">
                <a:cs typeface="Times New Roman" charset="0"/>
              </a:rPr>
              <a:t>Una definizione più moderna, ma ancora meno diffusa, dell'entropia è quella di misura quantitativa della </a:t>
            </a:r>
            <a:r>
              <a:rPr lang="it-IT" sz="2000" i="1" dirty="0" smtClean="0">
                <a:cs typeface="Times New Roman" charset="0"/>
              </a:rPr>
              <a:t>dispersione dell'energia </a:t>
            </a:r>
            <a:r>
              <a:rPr lang="it-IT" sz="2000" dirty="0" smtClean="0">
                <a:cs typeface="Times New Roman" charset="0"/>
              </a:rPr>
              <a:t>presente nel sistema. </a:t>
            </a:r>
            <a:endParaRPr lang="it-IT" sz="2000" dirty="0">
              <a:cs typeface="Times New Roman" charset="0"/>
            </a:endParaRPr>
          </a:p>
          <a:p>
            <a:pPr algn="just" defTabSz="762000">
              <a:lnSpc>
                <a:spcPct val="95000"/>
              </a:lnSpc>
              <a:spcBef>
                <a:spcPct val="10000"/>
              </a:spcBef>
              <a:spcAft>
                <a:spcPct val="10000"/>
              </a:spcAft>
            </a:pPr>
            <a:r>
              <a:rPr lang="it-IT" sz="2000" b="0" dirty="0">
                <a:cs typeface="Times New Roman" charset="0"/>
              </a:rPr>
              <a:t>Fa parte dell'esperienza comune l'osservazione che le trasformazioni spontanee vanno verso il disordine: per esempio, nell'esempio visto prima il disordine è maggiore se le particelle i gas si distribuiscono tra i due recipienti piuttosto che se tutti le particelle rimangono confinate in un solo recipiente.</a:t>
            </a:r>
          </a:p>
        </p:txBody>
      </p:sp>
      <p:sp>
        <p:nvSpPr>
          <p:cNvPr id="376839" name="Text Box 7"/>
          <p:cNvSpPr txBox="1">
            <a:spLocks noChangeArrowheads="1"/>
          </p:cNvSpPr>
          <p:nvPr/>
        </p:nvSpPr>
        <p:spPr bwMode="auto">
          <a:xfrm>
            <a:off x="179512" y="4005064"/>
            <a:ext cx="8869363" cy="2265362"/>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pPr>
            <a:r>
              <a:rPr lang="it-IT" sz="2000" b="0" dirty="0">
                <a:cs typeface="Times New Roman" charset="0"/>
              </a:rPr>
              <a:t>La tendenza spontanea verso il disordine è del tutto naturale, e ci permette di affermare che una trasformazione avviene spontaneamente se provoca un aumento del disordine.</a:t>
            </a:r>
          </a:p>
          <a:p>
            <a:pPr algn="just" defTabSz="762000">
              <a:lnSpc>
                <a:spcPct val="95000"/>
              </a:lnSpc>
              <a:spcBef>
                <a:spcPct val="10000"/>
              </a:spcBef>
              <a:spcAft>
                <a:spcPct val="10000"/>
              </a:spcAft>
            </a:pPr>
            <a:r>
              <a:rPr lang="it-IT" sz="2000" b="0" dirty="0">
                <a:cs typeface="Times New Roman" charset="0"/>
              </a:rPr>
              <a:t>Questo è il secondo principio della termodinamica, che può essere espresso in maniera più formale in questo modo:</a:t>
            </a:r>
          </a:p>
          <a:p>
            <a:pPr algn="just" defTabSz="762000">
              <a:lnSpc>
                <a:spcPct val="95000"/>
              </a:lnSpc>
              <a:spcBef>
                <a:spcPct val="10000"/>
              </a:spcBef>
              <a:spcAft>
                <a:spcPct val="10000"/>
              </a:spcAft>
            </a:pPr>
            <a:r>
              <a:rPr lang="it-IT" sz="2000" i="1" dirty="0">
                <a:cs typeface="Times New Roman" charset="0"/>
              </a:rPr>
              <a:t>L'entropia di un sistema isolato aumenta nel corso di un qualsiasi processo spontaneo.</a:t>
            </a:r>
            <a:endParaRPr lang="it-IT" sz="2000" b="0" dirty="0">
              <a:cs typeface="Times New Roman"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768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6839"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piè di pagina 2"/>
          <p:cNvSpPr>
            <a:spLocks noGrp="1"/>
          </p:cNvSpPr>
          <p:nvPr>
            <p:ph type="ftr" sz="quarter" idx="11"/>
          </p:nvPr>
        </p:nvSpPr>
        <p:spPr/>
        <p:txBody>
          <a:body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377858" name="Rectangle 2"/>
          <p:cNvSpPr>
            <a:spLocks noChangeArrowheads="1"/>
          </p:cNvSpPr>
          <p:nvPr/>
        </p:nvSpPr>
        <p:spPr bwMode="auto">
          <a:xfrm>
            <a:off x="2916238" y="0"/>
            <a:ext cx="3541712" cy="519113"/>
          </a:xfrm>
          <a:prstGeom prst="rect">
            <a:avLst/>
          </a:prstGeom>
          <a:noFill/>
          <a:ln w="9525">
            <a:noFill/>
            <a:miter lim="800000"/>
            <a:headEnd/>
            <a:tailEnd/>
          </a:ln>
          <a:effectLst/>
        </p:spPr>
        <p:txBody>
          <a:bodyPr wrap="none" lIns="92075" tIns="46038" rIns="92075" bIns="46038">
            <a:spAutoFit/>
          </a:bodyPr>
          <a:lstStyle/>
          <a:p>
            <a:pPr defTabSz="762000"/>
            <a:r>
              <a:rPr lang="it-IT" sz="2800"/>
              <a:t>Variazioni di entropia</a:t>
            </a:r>
          </a:p>
        </p:txBody>
      </p:sp>
      <p:sp>
        <p:nvSpPr>
          <p:cNvPr id="377859" name="Text Box 3"/>
          <p:cNvSpPr txBox="1">
            <a:spLocks noChangeArrowheads="1"/>
          </p:cNvSpPr>
          <p:nvPr/>
        </p:nvSpPr>
        <p:spPr bwMode="auto">
          <a:xfrm>
            <a:off x="161925" y="385763"/>
            <a:ext cx="8869363" cy="41021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pPr>
            <a:r>
              <a:rPr lang="it-IT" sz="2000" b="0" dirty="0">
                <a:cs typeface="Times New Roman" charset="0"/>
              </a:rPr>
              <a:t>Anche se non abbiamo dato una definizione quantitativa dell'entropia, possiamo prevedere in base alla definizione qualitativa data in quali processi l'entropia aumenta: sono quelli in cui il sistema diventa più disordinato.</a:t>
            </a:r>
          </a:p>
          <a:p>
            <a:pPr algn="just" defTabSz="762000">
              <a:lnSpc>
                <a:spcPct val="95000"/>
              </a:lnSpc>
              <a:spcBef>
                <a:spcPct val="10000"/>
              </a:spcBef>
              <a:spcAft>
                <a:spcPct val="10000"/>
              </a:spcAft>
            </a:pPr>
            <a:r>
              <a:rPr lang="it-IT" sz="2000" b="0" dirty="0">
                <a:cs typeface="Times New Roman" charset="0"/>
              </a:rPr>
              <a:t>Essendo l'entropia una funzione di stato, possiamo definire la variazione di entropia:</a:t>
            </a:r>
          </a:p>
          <a:p>
            <a:pPr defTabSz="762000">
              <a:lnSpc>
                <a:spcPct val="95000"/>
              </a:lnSpc>
              <a:spcBef>
                <a:spcPct val="10000"/>
              </a:spcBef>
              <a:spcAft>
                <a:spcPct val="10000"/>
              </a:spcAft>
            </a:pPr>
            <a:r>
              <a:rPr lang="it-IT" sz="2000" b="0" i="1" dirty="0">
                <a:cs typeface="Times New Roman" charset="0"/>
              </a:rPr>
              <a:t>ΔS</a:t>
            </a:r>
            <a:r>
              <a:rPr lang="it-IT" sz="2000" b="0" dirty="0">
                <a:cs typeface="Times New Roman" charset="0"/>
              </a:rPr>
              <a:t> = </a:t>
            </a:r>
            <a:r>
              <a:rPr lang="it-IT" sz="2000" b="0" i="1" dirty="0" err="1">
                <a:cs typeface="Times New Roman" charset="0"/>
              </a:rPr>
              <a:t>S</a:t>
            </a:r>
            <a:r>
              <a:rPr lang="it-IT" sz="2000" b="0" baseline="-25000" dirty="0" err="1">
                <a:cs typeface="Times New Roman" charset="0"/>
              </a:rPr>
              <a:t>finale</a:t>
            </a:r>
            <a:r>
              <a:rPr lang="it-IT" sz="2000" b="0" dirty="0">
                <a:cs typeface="Times New Roman" charset="0"/>
              </a:rPr>
              <a:t> – </a:t>
            </a:r>
            <a:r>
              <a:rPr lang="it-IT" sz="2000" b="0" i="1" dirty="0" err="1">
                <a:cs typeface="Times New Roman" charset="0"/>
              </a:rPr>
              <a:t>S</a:t>
            </a:r>
            <a:r>
              <a:rPr lang="it-IT" sz="2000" b="0" baseline="-25000" dirty="0" err="1">
                <a:cs typeface="Times New Roman" charset="0"/>
              </a:rPr>
              <a:t>iniziale</a:t>
            </a:r>
            <a:endParaRPr lang="it-IT" sz="2000" b="0" baseline="-25000" dirty="0">
              <a:cs typeface="Times New Roman" charset="0"/>
            </a:endParaRPr>
          </a:p>
          <a:p>
            <a:pPr algn="l" defTabSz="762000">
              <a:lnSpc>
                <a:spcPct val="95000"/>
              </a:lnSpc>
              <a:spcBef>
                <a:spcPct val="10000"/>
              </a:spcBef>
              <a:spcAft>
                <a:spcPct val="10000"/>
              </a:spcAft>
            </a:pPr>
            <a:r>
              <a:rPr lang="it-IT" sz="2000" b="0" dirty="0">
                <a:cs typeface="Times New Roman" charset="0"/>
              </a:rPr>
              <a:t>senza preoccuparci di come si passa da uno stato all'altro.</a:t>
            </a:r>
          </a:p>
          <a:p>
            <a:pPr algn="just" defTabSz="762000">
              <a:lnSpc>
                <a:spcPct val="95000"/>
              </a:lnSpc>
              <a:spcBef>
                <a:spcPct val="10000"/>
              </a:spcBef>
              <a:spcAft>
                <a:spcPct val="10000"/>
              </a:spcAft>
            </a:pPr>
            <a:r>
              <a:rPr lang="it-IT" sz="2000" b="0" dirty="0">
                <a:cs typeface="Times New Roman" charset="0"/>
              </a:rPr>
              <a:t>L'entropia aumenta se:</a:t>
            </a:r>
          </a:p>
          <a:p>
            <a:pPr marL="377825" lvl="1" indent="-187325" algn="just" defTabSz="762000">
              <a:lnSpc>
                <a:spcPct val="95000"/>
              </a:lnSpc>
              <a:spcBef>
                <a:spcPct val="10000"/>
              </a:spcBef>
              <a:spcAft>
                <a:spcPct val="10000"/>
              </a:spcAft>
              <a:buFontTx/>
              <a:buChar char="•"/>
            </a:pPr>
            <a:r>
              <a:rPr lang="it-IT" sz="2000" b="0" dirty="0">
                <a:cs typeface="Times New Roman" charset="0"/>
              </a:rPr>
              <a:t>Un gas si espande: l'abbiamo visto nell'esempio del gas nei due recipienti.</a:t>
            </a:r>
          </a:p>
          <a:p>
            <a:pPr marL="377825" lvl="1" indent="-187325" algn="just" defTabSz="762000">
              <a:lnSpc>
                <a:spcPct val="95000"/>
              </a:lnSpc>
              <a:spcBef>
                <a:spcPct val="10000"/>
              </a:spcBef>
              <a:spcAft>
                <a:spcPct val="10000"/>
              </a:spcAft>
              <a:buFontTx/>
              <a:buChar char="•"/>
            </a:pPr>
            <a:r>
              <a:rPr lang="it-IT" sz="2000" b="0" dirty="0">
                <a:cs typeface="Times New Roman" charset="0"/>
              </a:rPr>
              <a:t>Due sostanze si mescolano: l'aumento di disordine è evidente.</a:t>
            </a:r>
          </a:p>
          <a:p>
            <a:pPr marL="377825" lvl="1" indent="-187325" algn="just" defTabSz="762000">
              <a:lnSpc>
                <a:spcPct val="95000"/>
              </a:lnSpc>
              <a:spcBef>
                <a:spcPct val="10000"/>
              </a:spcBef>
              <a:spcAft>
                <a:spcPct val="10000"/>
              </a:spcAft>
              <a:buFontTx/>
              <a:buChar char="•"/>
            </a:pPr>
            <a:r>
              <a:rPr lang="it-IT" sz="2000" b="0" dirty="0">
                <a:cs typeface="Times New Roman" charset="0"/>
              </a:rPr>
              <a:t>Un composto evapora o bolle: lo stato gassoso è più disordinato di quello liquido.</a:t>
            </a:r>
          </a:p>
          <a:p>
            <a:pPr marL="377825" lvl="1" indent="-187325" algn="just" defTabSz="762000">
              <a:lnSpc>
                <a:spcPct val="95000"/>
              </a:lnSpc>
              <a:spcBef>
                <a:spcPct val="10000"/>
              </a:spcBef>
              <a:spcAft>
                <a:spcPct val="10000"/>
              </a:spcAft>
              <a:buFontTx/>
              <a:buChar char="•"/>
            </a:pPr>
            <a:r>
              <a:rPr lang="it-IT" sz="2000" b="0" dirty="0">
                <a:cs typeface="Times New Roman" charset="0"/>
              </a:rPr>
              <a:t>Un composto fonde: lo stato liquido è più disordinato di quello solido.</a:t>
            </a:r>
          </a:p>
          <a:p>
            <a:pPr marL="377825" lvl="1" indent="-187325" algn="just" defTabSz="762000">
              <a:lnSpc>
                <a:spcPct val="95000"/>
              </a:lnSpc>
              <a:spcBef>
                <a:spcPct val="10000"/>
              </a:spcBef>
              <a:spcAft>
                <a:spcPct val="10000"/>
              </a:spcAft>
              <a:buFontTx/>
              <a:buChar char="•"/>
            </a:pPr>
            <a:r>
              <a:rPr lang="it-IT" sz="2000" b="0" dirty="0">
                <a:cs typeface="Times New Roman" charset="0"/>
              </a:rPr>
              <a:t>Il sistema assorbe calore: anche il moto termico è una forma di disordine.</a:t>
            </a:r>
          </a:p>
        </p:txBody>
      </p:sp>
      <p:grpSp>
        <p:nvGrpSpPr>
          <p:cNvPr id="377863" name="Group 7"/>
          <p:cNvGrpSpPr>
            <a:grpSpLocks/>
          </p:cNvGrpSpPr>
          <p:nvPr/>
        </p:nvGrpSpPr>
        <p:grpSpPr bwMode="auto">
          <a:xfrm>
            <a:off x="161925" y="4546600"/>
            <a:ext cx="8869363" cy="2006600"/>
            <a:chOff x="102" y="2717"/>
            <a:chExt cx="5587" cy="1264"/>
          </a:xfrm>
        </p:grpSpPr>
        <p:sp>
          <p:nvSpPr>
            <p:cNvPr id="377860" name="Text Box 4"/>
            <p:cNvSpPr txBox="1">
              <a:spLocks noChangeArrowheads="1"/>
            </p:cNvSpPr>
            <p:nvPr/>
          </p:nvSpPr>
          <p:spPr bwMode="auto">
            <a:xfrm>
              <a:off x="102" y="2717"/>
              <a:ext cx="5587" cy="1264"/>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pPr>
              <a:r>
                <a:rPr lang="it-IT" sz="2000" b="0" dirty="0">
                  <a:cs typeface="Times New Roman" charset="0"/>
                </a:rPr>
                <a:t>La definizione rigorosa di entropia è basata proprio su quest'ultima osservazione:</a:t>
              </a:r>
            </a:p>
            <a:p>
              <a:pPr algn="just" defTabSz="762000">
                <a:lnSpc>
                  <a:spcPct val="95000"/>
                </a:lnSpc>
                <a:spcBef>
                  <a:spcPct val="10000"/>
                </a:spcBef>
                <a:spcAft>
                  <a:spcPct val="10000"/>
                </a:spcAft>
              </a:pPr>
              <a:endParaRPr lang="it-IT" sz="2000" b="0" dirty="0">
                <a:cs typeface="Times New Roman" charset="0"/>
              </a:endParaRPr>
            </a:p>
            <a:p>
              <a:pPr algn="just" defTabSz="762000">
                <a:lnSpc>
                  <a:spcPct val="95000"/>
                </a:lnSpc>
                <a:spcBef>
                  <a:spcPct val="10000"/>
                </a:spcBef>
                <a:spcAft>
                  <a:spcPct val="10000"/>
                </a:spcAft>
              </a:pPr>
              <a:endParaRPr lang="it-IT" sz="2000" b="0" dirty="0">
                <a:cs typeface="Times New Roman" charset="0"/>
              </a:endParaRPr>
            </a:p>
            <a:p>
              <a:pPr algn="just" defTabSz="762000">
                <a:lnSpc>
                  <a:spcPct val="95000"/>
                </a:lnSpc>
                <a:spcBef>
                  <a:spcPct val="10000"/>
                </a:spcBef>
                <a:spcAft>
                  <a:spcPct val="10000"/>
                </a:spcAft>
              </a:pPr>
              <a:r>
                <a:rPr lang="it-IT" sz="2000" b="0" dirty="0">
                  <a:cs typeface="Times New Roman" charset="0"/>
                </a:rPr>
                <a:t>dove </a:t>
              </a:r>
              <a:r>
                <a:rPr lang="it-IT" sz="2000" b="0" i="1" dirty="0">
                  <a:cs typeface="Times New Roman" charset="0"/>
                </a:rPr>
                <a:t>T</a:t>
              </a:r>
              <a:r>
                <a:rPr lang="it-IT" sz="2000" b="0" dirty="0">
                  <a:cs typeface="Times New Roman" charset="0"/>
                </a:rPr>
                <a:t> è la temperatura e </a:t>
              </a:r>
              <a:r>
                <a:rPr lang="it-IT" sz="2000" b="0" i="1" dirty="0" err="1">
                  <a:cs typeface="Times New Roman" charset="0"/>
                </a:rPr>
                <a:t>q</a:t>
              </a:r>
              <a:r>
                <a:rPr lang="it-IT" sz="2000" b="0" baseline="-25000" dirty="0" err="1">
                  <a:cs typeface="Times New Roman" charset="0"/>
                </a:rPr>
                <a:t>rev</a:t>
              </a:r>
              <a:r>
                <a:rPr lang="it-IT" sz="2000" b="0" dirty="0">
                  <a:cs typeface="Times New Roman" charset="0"/>
                </a:rPr>
                <a:t> è il calore assorbito dal sistema. L'indice </a:t>
              </a:r>
              <a:r>
                <a:rPr lang="it-IT" sz="2000" b="0" i="1" dirty="0" err="1">
                  <a:cs typeface="Times New Roman" charset="0"/>
                </a:rPr>
                <a:t>rev</a:t>
              </a:r>
              <a:r>
                <a:rPr lang="it-IT" sz="2000" b="0" dirty="0">
                  <a:cs typeface="Times New Roman" charset="0"/>
                </a:rPr>
                <a:t> significa che il calore è scambiato in maniera reversibile, cioè con l'ambiente alla stessa temperatura del sistema.</a:t>
              </a:r>
            </a:p>
          </p:txBody>
        </p:sp>
        <p:graphicFrame>
          <p:nvGraphicFramePr>
            <p:cNvPr id="385024" name="Object 1024"/>
            <p:cNvGraphicFramePr>
              <a:graphicFrameLocks noChangeAspect="1"/>
            </p:cNvGraphicFramePr>
            <p:nvPr/>
          </p:nvGraphicFramePr>
          <p:xfrm>
            <a:off x="2448" y="2976"/>
            <a:ext cx="672" cy="425"/>
          </p:xfrm>
          <a:graphic>
            <a:graphicData uri="http://schemas.openxmlformats.org/presentationml/2006/ole">
              <p:oleObj spid="_x0000_s385024" name="Equation" r:id="rId3" imgW="622080" imgH="393480" progId="Equation.3">
                <p:embed/>
              </p:oleObj>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3778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piè di pagina 2"/>
          <p:cNvSpPr>
            <a:spLocks noGrp="1"/>
          </p:cNvSpPr>
          <p:nvPr>
            <p:ph type="ftr" sz="quarter" idx="11"/>
          </p:nvPr>
        </p:nvSpPr>
        <p:spPr/>
        <p:txBody>
          <a:bodyPr/>
          <a:lstStyle/>
          <a:p>
            <a:r>
              <a:rPr lang="it-IT" dirty="0" smtClean="0"/>
              <a:t>12 – Termodinamica </a:t>
            </a:r>
            <a:r>
              <a:rPr lang="it-IT" dirty="0" err="1" smtClean="0"/>
              <a:t>II.pdf</a:t>
            </a:r>
            <a:r>
              <a:rPr lang="it-IT" dirty="0" smtClean="0"/>
              <a:t> – V 2.0– Chimica Generale – Prof. A. Mangoni– A.A. 2012/2013</a:t>
            </a:r>
            <a:endParaRPr lang="it-IT" dirty="0"/>
          </a:p>
        </p:txBody>
      </p:sp>
      <p:pic>
        <p:nvPicPr>
          <p:cNvPr id="378889" name="Picture 9" descr="figure 07-15"/>
          <p:cNvPicPr>
            <a:picLocks noChangeAspect="1" noChangeArrowheads="1"/>
          </p:cNvPicPr>
          <p:nvPr/>
        </p:nvPicPr>
        <p:blipFill>
          <a:blip r:embed="rId2" cstate="print"/>
          <a:srcRect/>
          <a:stretch>
            <a:fillRect/>
          </a:stretch>
        </p:blipFill>
        <p:spPr bwMode="auto">
          <a:xfrm>
            <a:off x="2438400" y="1981200"/>
            <a:ext cx="4292600" cy="3184525"/>
          </a:xfrm>
          <a:prstGeom prst="rect">
            <a:avLst/>
          </a:prstGeom>
          <a:noFill/>
        </p:spPr>
      </p:pic>
      <p:sp>
        <p:nvSpPr>
          <p:cNvPr id="378882" name="Rectangle 2"/>
          <p:cNvSpPr>
            <a:spLocks noChangeArrowheads="1"/>
          </p:cNvSpPr>
          <p:nvPr/>
        </p:nvSpPr>
        <p:spPr bwMode="auto">
          <a:xfrm>
            <a:off x="2370138" y="0"/>
            <a:ext cx="4657725" cy="519113"/>
          </a:xfrm>
          <a:prstGeom prst="rect">
            <a:avLst/>
          </a:prstGeom>
          <a:noFill/>
          <a:ln w="9525">
            <a:noFill/>
            <a:miter lim="800000"/>
            <a:headEnd/>
            <a:tailEnd/>
          </a:ln>
          <a:effectLst/>
        </p:spPr>
        <p:txBody>
          <a:bodyPr wrap="none" lIns="92075" tIns="46038" rIns="92075" bIns="46038">
            <a:spAutoFit/>
          </a:bodyPr>
          <a:lstStyle/>
          <a:p>
            <a:pPr defTabSz="762000"/>
            <a:r>
              <a:rPr lang="it-IT" sz="2800"/>
              <a:t>Entropia e processi spontanei</a:t>
            </a:r>
          </a:p>
        </p:txBody>
      </p:sp>
      <p:sp>
        <p:nvSpPr>
          <p:cNvPr id="378883" name="Text Box 3"/>
          <p:cNvSpPr txBox="1">
            <a:spLocks noChangeArrowheads="1"/>
          </p:cNvSpPr>
          <p:nvPr/>
        </p:nvSpPr>
        <p:spPr bwMode="auto">
          <a:xfrm>
            <a:off x="161925" y="592138"/>
            <a:ext cx="8869363" cy="57277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pPr>
            <a:r>
              <a:rPr lang="it-IT" sz="2000" b="0">
                <a:cs typeface="Times New Roman" charset="0"/>
              </a:rPr>
              <a:t>Il secondo principio della termodinamica dice che </a:t>
            </a:r>
            <a:r>
              <a:rPr lang="it-IT" sz="2000" b="0" i="1">
                <a:cs typeface="Times New Roman" charset="0"/>
              </a:rPr>
              <a:t>in un sistema isolato</a:t>
            </a:r>
            <a:r>
              <a:rPr lang="it-IT" sz="2000" b="0">
                <a:cs typeface="Times New Roman" charset="0"/>
              </a:rPr>
              <a:t> un processo è spontaneo se l'entropia aumenta.</a:t>
            </a:r>
          </a:p>
          <a:p>
            <a:pPr algn="just" defTabSz="762000">
              <a:lnSpc>
                <a:spcPct val="95000"/>
              </a:lnSpc>
              <a:spcBef>
                <a:spcPct val="10000"/>
              </a:spcBef>
              <a:spcAft>
                <a:spcPct val="10000"/>
              </a:spcAft>
            </a:pPr>
            <a:r>
              <a:rPr lang="it-IT" sz="2000" b="0">
                <a:cs typeface="Times New Roman" charset="0"/>
              </a:rPr>
              <a:t>Ma non tutti i sistemi sono isolati. Cosa succede se il sistema non è isolato? Un sistema non isolato scambia energia con l'ambiente, e nel fare questo può variare anche l'entropia dell'ambiente. </a:t>
            </a:r>
          </a:p>
          <a:p>
            <a:pPr algn="just" defTabSz="762000">
              <a:lnSpc>
                <a:spcPct val="95000"/>
              </a:lnSpc>
              <a:spcBef>
                <a:spcPct val="10000"/>
              </a:spcBef>
              <a:spcAft>
                <a:spcPct val="10000"/>
              </a:spcAft>
            </a:pPr>
            <a:endParaRPr lang="it-IT" sz="2000" b="0">
              <a:cs typeface="Times New Roman" charset="0"/>
            </a:endParaRPr>
          </a:p>
          <a:p>
            <a:pPr algn="just" defTabSz="762000">
              <a:lnSpc>
                <a:spcPct val="95000"/>
              </a:lnSpc>
              <a:spcBef>
                <a:spcPct val="10000"/>
              </a:spcBef>
              <a:spcAft>
                <a:spcPct val="10000"/>
              </a:spcAft>
            </a:pPr>
            <a:endParaRPr lang="it-IT" sz="2000" b="0">
              <a:cs typeface="Times New Roman" charset="0"/>
            </a:endParaRPr>
          </a:p>
          <a:p>
            <a:pPr algn="just" defTabSz="762000">
              <a:lnSpc>
                <a:spcPct val="95000"/>
              </a:lnSpc>
              <a:spcBef>
                <a:spcPct val="10000"/>
              </a:spcBef>
              <a:spcAft>
                <a:spcPct val="10000"/>
              </a:spcAft>
            </a:pPr>
            <a:endParaRPr lang="it-IT" sz="2000" b="0">
              <a:cs typeface="Times New Roman" charset="0"/>
            </a:endParaRPr>
          </a:p>
          <a:p>
            <a:pPr algn="just" defTabSz="762000">
              <a:lnSpc>
                <a:spcPct val="95000"/>
              </a:lnSpc>
              <a:spcBef>
                <a:spcPct val="10000"/>
              </a:spcBef>
              <a:spcAft>
                <a:spcPct val="10000"/>
              </a:spcAft>
            </a:pPr>
            <a:endParaRPr lang="it-IT" sz="2000" b="0">
              <a:cs typeface="Times New Roman" charset="0"/>
            </a:endParaRPr>
          </a:p>
          <a:p>
            <a:pPr algn="just" defTabSz="762000">
              <a:lnSpc>
                <a:spcPct val="95000"/>
              </a:lnSpc>
              <a:spcBef>
                <a:spcPct val="10000"/>
              </a:spcBef>
              <a:spcAft>
                <a:spcPct val="10000"/>
              </a:spcAft>
            </a:pPr>
            <a:endParaRPr lang="it-IT" sz="2000" b="0">
              <a:cs typeface="Times New Roman" charset="0"/>
            </a:endParaRPr>
          </a:p>
          <a:p>
            <a:pPr algn="just" defTabSz="762000">
              <a:lnSpc>
                <a:spcPct val="95000"/>
              </a:lnSpc>
              <a:spcBef>
                <a:spcPct val="10000"/>
              </a:spcBef>
              <a:spcAft>
                <a:spcPct val="10000"/>
              </a:spcAft>
            </a:pPr>
            <a:endParaRPr lang="it-IT" sz="2000" b="0">
              <a:cs typeface="Times New Roman" charset="0"/>
            </a:endParaRPr>
          </a:p>
          <a:p>
            <a:pPr algn="just" defTabSz="762000">
              <a:lnSpc>
                <a:spcPct val="95000"/>
              </a:lnSpc>
              <a:spcBef>
                <a:spcPct val="10000"/>
              </a:spcBef>
              <a:spcAft>
                <a:spcPct val="10000"/>
              </a:spcAft>
            </a:pPr>
            <a:endParaRPr lang="it-IT" sz="2000" b="0">
              <a:cs typeface="Times New Roman" charset="0"/>
            </a:endParaRPr>
          </a:p>
          <a:p>
            <a:pPr algn="just" defTabSz="762000">
              <a:lnSpc>
                <a:spcPct val="95000"/>
              </a:lnSpc>
              <a:spcBef>
                <a:spcPct val="10000"/>
              </a:spcBef>
              <a:spcAft>
                <a:spcPct val="10000"/>
              </a:spcAft>
            </a:pPr>
            <a:endParaRPr lang="it-IT" sz="2000" b="0">
              <a:cs typeface="Times New Roman" charset="0"/>
            </a:endParaRPr>
          </a:p>
          <a:p>
            <a:pPr algn="just" defTabSz="762000">
              <a:lnSpc>
                <a:spcPct val="95000"/>
              </a:lnSpc>
              <a:spcBef>
                <a:spcPct val="10000"/>
              </a:spcBef>
              <a:spcAft>
                <a:spcPct val="10000"/>
              </a:spcAft>
            </a:pPr>
            <a:r>
              <a:rPr lang="it-IT" sz="2000" b="0">
                <a:cs typeface="Times New Roman" charset="0"/>
              </a:rPr>
              <a:t>Quindi:</a:t>
            </a:r>
          </a:p>
          <a:p>
            <a:pPr algn="just" defTabSz="762000">
              <a:lnSpc>
                <a:spcPct val="95000"/>
              </a:lnSpc>
              <a:spcBef>
                <a:spcPct val="10000"/>
              </a:spcBef>
              <a:spcAft>
                <a:spcPct val="10000"/>
              </a:spcAft>
            </a:pPr>
            <a:r>
              <a:rPr lang="it-IT" sz="2000">
                <a:cs typeface="Times New Roman" charset="0"/>
              </a:rPr>
              <a:t>Un processo è spontaneo quando </a:t>
            </a:r>
            <a:r>
              <a:rPr lang="it-IT" sz="2000" i="1">
                <a:cs typeface="Times New Roman" charset="0"/>
              </a:rPr>
              <a:t>l'entropia totale del sistema e dell'ambiente</a:t>
            </a:r>
            <a:r>
              <a:rPr lang="it-IT" sz="2000">
                <a:cs typeface="Times New Roman" charset="0"/>
              </a:rPr>
              <a:t> aumenta:</a:t>
            </a:r>
          </a:p>
          <a:p>
            <a:pPr defTabSz="762000">
              <a:lnSpc>
                <a:spcPct val="95000"/>
              </a:lnSpc>
              <a:spcBef>
                <a:spcPct val="10000"/>
              </a:spcBef>
              <a:spcAft>
                <a:spcPct val="10000"/>
              </a:spcAft>
            </a:pPr>
            <a:r>
              <a:rPr lang="it-IT" sz="2000" i="1">
                <a:cs typeface="Times New Roman" charset="0"/>
              </a:rPr>
              <a:t>ΔS</a:t>
            </a:r>
            <a:r>
              <a:rPr lang="it-IT" sz="2000" baseline="-25000">
                <a:cs typeface="Times New Roman" charset="0"/>
              </a:rPr>
              <a:t>sistema</a:t>
            </a:r>
            <a:r>
              <a:rPr lang="it-IT" sz="2000">
                <a:cs typeface="Times New Roman" charset="0"/>
              </a:rPr>
              <a:t> + </a:t>
            </a:r>
            <a:r>
              <a:rPr lang="it-IT" sz="2000" i="1">
                <a:cs typeface="Times New Roman" charset="0"/>
              </a:rPr>
              <a:t>ΔS</a:t>
            </a:r>
            <a:r>
              <a:rPr lang="it-IT" sz="2000" baseline="-25000">
                <a:cs typeface="Times New Roman" charset="0"/>
              </a:rPr>
              <a:t>ambiente</a:t>
            </a:r>
            <a:r>
              <a:rPr lang="it-IT" sz="2000">
                <a:cs typeface="Times New Roman" charset="0"/>
              </a:rPr>
              <a:t> &gt; 0</a:t>
            </a:r>
            <a:endParaRPr lang="it-IT" sz="2000" b="0">
              <a:cs typeface="Times New Roman"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12 – Termodinamica </a:t>
            </a:r>
            <a:r>
              <a:rPr lang="it-IT" dirty="0" err="1" smtClean="0"/>
              <a:t>II.pdf</a:t>
            </a:r>
            <a:r>
              <a:rPr lang="it-IT" dirty="0" smtClean="0"/>
              <a:t> – V 2.0– Chimica Generale – Prof. A. Mangoni– A.A. 2012/2013</a:t>
            </a:r>
            <a:endParaRPr lang="it-IT" dirty="0"/>
          </a:p>
        </p:txBody>
      </p:sp>
      <p:pic>
        <p:nvPicPr>
          <p:cNvPr id="381957" name="Picture 5" descr="figure 07-18"/>
          <p:cNvPicPr>
            <a:picLocks noChangeAspect="1" noChangeArrowheads="1"/>
          </p:cNvPicPr>
          <p:nvPr/>
        </p:nvPicPr>
        <p:blipFill>
          <a:blip r:embed="rId2" cstate="print"/>
          <a:srcRect/>
          <a:stretch>
            <a:fillRect/>
          </a:stretch>
        </p:blipFill>
        <p:spPr bwMode="auto">
          <a:xfrm>
            <a:off x="5410200" y="2514600"/>
            <a:ext cx="2695575" cy="3810000"/>
          </a:xfrm>
          <a:prstGeom prst="rect">
            <a:avLst/>
          </a:prstGeom>
          <a:noFill/>
        </p:spPr>
      </p:pic>
      <p:sp>
        <p:nvSpPr>
          <p:cNvPr id="381954" name="Rectangle 2"/>
          <p:cNvSpPr>
            <a:spLocks noChangeArrowheads="1"/>
          </p:cNvSpPr>
          <p:nvPr/>
        </p:nvSpPr>
        <p:spPr bwMode="auto">
          <a:xfrm>
            <a:off x="2370138" y="0"/>
            <a:ext cx="4657725" cy="519113"/>
          </a:xfrm>
          <a:prstGeom prst="rect">
            <a:avLst/>
          </a:prstGeom>
          <a:noFill/>
          <a:ln w="9525">
            <a:noFill/>
            <a:miter lim="800000"/>
            <a:headEnd/>
            <a:tailEnd/>
          </a:ln>
          <a:effectLst/>
        </p:spPr>
        <p:txBody>
          <a:bodyPr wrap="none" lIns="92075" tIns="46038" rIns="92075" bIns="46038">
            <a:spAutoFit/>
          </a:bodyPr>
          <a:lstStyle/>
          <a:p>
            <a:pPr defTabSz="762000"/>
            <a:r>
              <a:rPr lang="it-IT" sz="2800"/>
              <a:t>Entropia e processi spontanei</a:t>
            </a:r>
          </a:p>
        </p:txBody>
      </p:sp>
      <p:sp>
        <p:nvSpPr>
          <p:cNvPr id="381955" name="Text Box 3"/>
          <p:cNvSpPr txBox="1">
            <a:spLocks noChangeArrowheads="1"/>
          </p:cNvSpPr>
          <p:nvPr/>
        </p:nvSpPr>
        <p:spPr bwMode="auto">
          <a:xfrm>
            <a:off x="161925" y="457200"/>
            <a:ext cx="8869363" cy="217487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pPr>
            <a:r>
              <a:rPr lang="it-IT" sz="2000" b="0" dirty="0">
                <a:cs typeface="Times New Roman" charset="0"/>
              </a:rPr>
              <a:t>Quindi possono esistere processi spontanei in cui l'entropia del sistema diminuisce: sono processi esotermici, in cui il calore ceduto all'ambiente fa aumentare l'entropia dell'ambiente più di quanto diminuisca l'entropia del sistema (un esempio è la liquefazione di un gas).</a:t>
            </a:r>
          </a:p>
          <a:p>
            <a:pPr algn="just" defTabSz="762000">
              <a:lnSpc>
                <a:spcPct val="95000"/>
              </a:lnSpc>
              <a:spcBef>
                <a:spcPct val="10000"/>
              </a:spcBef>
              <a:spcAft>
                <a:spcPct val="10000"/>
              </a:spcAft>
            </a:pPr>
            <a:r>
              <a:rPr lang="it-IT" sz="2000" b="0" dirty="0">
                <a:cs typeface="Times New Roman" charset="0"/>
              </a:rPr>
              <a:t>I processi esotermici sono favoriti (perché il calore ceduto fa aumentare l'entropia dell'ambiente), ma possono avvenire anche processi endotermici (l'entropia del sistema aumenta; un esempio è l'ebollizione dei liquidi).</a:t>
            </a:r>
          </a:p>
        </p:txBody>
      </p:sp>
      <p:pic>
        <p:nvPicPr>
          <p:cNvPr id="381956" name="Picture 4" descr="figure 07-17"/>
          <p:cNvPicPr>
            <a:picLocks noChangeAspect="1" noChangeArrowheads="1"/>
          </p:cNvPicPr>
          <p:nvPr/>
        </p:nvPicPr>
        <p:blipFill>
          <a:blip r:embed="rId3" cstate="print"/>
          <a:srcRect/>
          <a:stretch>
            <a:fillRect/>
          </a:stretch>
        </p:blipFill>
        <p:spPr bwMode="auto">
          <a:xfrm>
            <a:off x="685800" y="2819400"/>
            <a:ext cx="3378200" cy="3683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piè di pagina 2"/>
          <p:cNvSpPr>
            <a:spLocks noGrp="1"/>
          </p:cNvSpPr>
          <p:nvPr>
            <p:ph type="ftr" sz="quarter" idx="11"/>
          </p:nvPr>
        </p:nvSpPr>
        <p:spPr/>
        <p:txBody>
          <a:body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379906" name="Rectangle 2"/>
          <p:cNvSpPr>
            <a:spLocks noChangeArrowheads="1"/>
          </p:cNvSpPr>
          <p:nvPr/>
        </p:nvSpPr>
        <p:spPr bwMode="auto">
          <a:xfrm>
            <a:off x="3444875" y="0"/>
            <a:ext cx="2524125" cy="519113"/>
          </a:xfrm>
          <a:prstGeom prst="rect">
            <a:avLst/>
          </a:prstGeom>
          <a:noFill/>
          <a:ln w="9525">
            <a:noFill/>
            <a:miter lim="800000"/>
            <a:headEnd/>
            <a:tailEnd/>
          </a:ln>
          <a:effectLst/>
        </p:spPr>
        <p:txBody>
          <a:bodyPr wrap="none" lIns="92075" tIns="46038" rIns="92075" bIns="46038">
            <a:spAutoFit/>
          </a:bodyPr>
          <a:lstStyle/>
          <a:p>
            <a:pPr defTabSz="762000"/>
            <a:r>
              <a:rPr lang="it-IT" sz="2800"/>
              <a:t>Alcune risposte</a:t>
            </a:r>
          </a:p>
        </p:txBody>
      </p:sp>
      <p:sp>
        <p:nvSpPr>
          <p:cNvPr id="379907" name="Text Box 3"/>
          <p:cNvSpPr txBox="1">
            <a:spLocks noChangeArrowheads="1"/>
          </p:cNvSpPr>
          <p:nvPr/>
        </p:nvSpPr>
        <p:spPr bwMode="auto">
          <a:xfrm>
            <a:off x="161925" y="554038"/>
            <a:ext cx="8869363" cy="3789362"/>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5000"/>
              </a:spcBef>
              <a:spcAft>
                <a:spcPct val="5000"/>
              </a:spcAft>
            </a:pPr>
            <a:r>
              <a:rPr lang="it-IT" sz="2000" b="0">
                <a:cs typeface="Times New Roman" charset="0"/>
              </a:rPr>
              <a:t>Perché il calore va da un corpo più caldo ad un corpo più freddo?</a:t>
            </a:r>
          </a:p>
          <a:p>
            <a:pPr marL="195263" lvl="1" indent="-4763" algn="just" defTabSz="762000">
              <a:lnSpc>
                <a:spcPct val="90000"/>
              </a:lnSpc>
              <a:spcBef>
                <a:spcPct val="5000"/>
              </a:spcBef>
              <a:spcAft>
                <a:spcPct val="5000"/>
              </a:spcAft>
            </a:pPr>
            <a:r>
              <a:rPr lang="it-IT" sz="2000" b="0">
                <a:cs typeface="Times New Roman" charset="0"/>
              </a:rPr>
              <a:t>Se chiamiamo </a:t>
            </a:r>
            <a:r>
              <a:rPr lang="it-IT" sz="2000" b="0" i="1">
                <a:cs typeface="Times New Roman" charset="0"/>
              </a:rPr>
              <a:t>q</a:t>
            </a:r>
            <a:r>
              <a:rPr lang="it-IT" sz="2000" b="0">
                <a:cs typeface="Times New Roman" charset="0"/>
              </a:rPr>
              <a:t> il calore scambiato, l'entropia del corpo più caldo diminuisce di </a:t>
            </a:r>
            <a:r>
              <a:rPr lang="it-IT" sz="2000" b="0" i="1">
                <a:cs typeface="Times New Roman" charset="0"/>
              </a:rPr>
              <a:t>q</a:t>
            </a:r>
            <a:r>
              <a:rPr lang="it-IT" sz="2000" b="0">
                <a:cs typeface="Times New Roman" charset="0"/>
              </a:rPr>
              <a:t>/</a:t>
            </a:r>
            <a:r>
              <a:rPr lang="it-IT" sz="2000" b="0" i="1">
                <a:cs typeface="Times New Roman" charset="0"/>
              </a:rPr>
              <a:t>T</a:t>
            </a:r>
            <a:r>
              <a:rPr lang="it-IT" sz="2000" b="0" baseline="-25000">
                <a:cs typeface="Times New Roman" charset="0"/>
              </a:rPr>
              <a:t>caldo</a:t>
            </a:r>
            <a:r>
              <a:rPr lang="it-IT" sz="2000" b="0">
                <a:cs typeface="Times New Roman" charset="0"/>
              </a:rPr>
              <a:t>, quella del corpo freddo aumenta di </a:t>
            </a:r>
            <a:r>
              <a:rPr lang="it-IT" sz="2000" b="0" i="1">
                <a:cs typeface="Times New Roman" charset="0"/>
              </a:rPr>
              <a:t>q</a:t>
            </a:r>
            <a:r>
              <a:rPr lang="it-IT" sz="2000" b="0">
                <a:cs typeface="Times New Roman" charset="0"/>
              </a:rPr>
              <a:t>/</a:t>
            </a:r>
            <a:r>
              <a:rPr lang="it-IT" sz="2000" b="0" i="1">
                <a:cs typeface="Times New Roman" charset="0"/>
              </a:rPr>
              <a:t>T</a:t>
            </a:r>
            <a:r>
              <a:rPr lang="it-IT" sz="2000" b="0" baseline="-25000">
                <a:cs typeface="Times New Roman" charset="0"/>
              </a:rPr>
              <a:t>freddo</a:t>
            </a:r>
            <a:r>
              <a:rPr lang="it-IT" sz="2000" b="0">
                <a:cs typeface="Times New Roman" charset="0"/>
              </a:rPr>
              <a:t>, una quantità maggiore perché </a:t>
            </a:r>
            <a:r>
              <a:rPr lang="it-IT" sz="2000" b="0" i="1">
                <a:cs typeface="Times New Roman" charset="0"/>
              </a:rPr>
              <a:t>T</a:t>
            </a:r>
            <a:r>
              <a:rPr lang="it-IT" sz="2000" b="0" baseline="-25000">
                <a:cs typeface="Times New Roman" charset="0"/>
              </a:rPr>
              <a:t>freddo</a:t>
            </a:r>
            <a:r>
              <a:rPr lang="it-IT" sz="2000" b="0">
                <a:cs typeface="Times New Roman" charset="0"/>
              </a:rPr>
              <a:t> è minore. L'entropia totale aumenta, ed il processo è spontaneo.</a:t>
            </a:r>
          </a:p>
          <a:p>
            <a:pPr algn="just" defTabSz="762000">
              <a:lnSpc>
                <a:spcPct val="90000"/>
              </a:lnSpc>
              <a:spcBef>
                <a:spcPct val="5000"/>
              </a:spcBef>
              <a:spcAft>
                <a:spcPct val="5000"/>
              </a:spcAft>
            </a:pPr>
            <a:endParaRPr lang="it-IT" sz="2000" b="0">
              <a:cs typeface="Times New Roman" charset="0"/>
            </a:endParaRPr>
          </a:p>
          <a:p>
            <a:pPr algn="just" defTabSz="762000">
              <a:lnSpc>
                <a:spcPct val="90000"/>
              </a:lnSpc>
              <a:spcBef>
                <a:spcPct val="5000"/>
              </a:spcBef>
              <a:spcAft>
                <a:spcPct val="5000"/>
              </a:spcAft>
            </a:pPr>
            <a:r>
              <a:rPr lang="it-IT" sz="2000" b="0">
                <a:cs typeface="Times New Roman" charset="0"/>
              </a:rPr>
              <a:t>Perché aumentando la temperatura una sostanza fonde, e diminuendo la temperatura la stessa sostanza solidifica?</a:t>
            </a:r>
          </a:p>
          <a:p>
            <a:pPr marL="195263" lvl="1" indent="-4763" algn="just" defTabSz="762000">
              <a:lnSpc>
                <a:spcPct val="90000"/>
              </a:lnSpc>
              <a:spcBef>
                <a:spcPct val="5000"/>
              </a:spcBef>
              <a:spcAft>
                <a:spcPct val="5000"/>
              </a:spcAft>
            </a:pPr>
            <a:r>
              <a:rPr lang="it-IT" sz="2000" b="0">
                <a:cs typeface="Times New Roman" charset="0"/>
              </a:rPr>
              <a:t>L'entropia del sistema aumenta in seguito alla fusione. Però il sistema assorbe calore dall'ambiente, e l'entropia dell'ambiente diminuisce. Se </a:t>
            </a:r>
            <a:r>
              <a:rPr lang="it-IT" sz="2000" b="0" i="1">
                <a:cs typeface="Times New Roman" charset="0"/>
              </a:rPr>
              <a:t>T</a:t>
            </a:r>
            <a:r>
              <a:rPr lang="it-IT" sz="2000" b="0">
                <a:cs typeface="Times New Roman" charset="0"/>
              </a:rPr>
              <a:t> è alta, la diminuzione di entropia dell'ambiente è piccola (</a:t>
            </a:r>
            <a:r>
              <a:rPr lang="it-IT" sz="2000" b="0" i="1">
                <a:cs typeface="Times New Roman" charset="0"/>
              </a:rPr>
              <a:t>ΔS</a:t>
            </a:r>
            <a:r>
              <a:rPr lang="it-IT" sz="2000" b="0">
                <a:cs typeface="Times New Roman" charset="0"/>
              </a:rPr>
              <a:t> = </a:t>
            </a:r>
            <a:r>
              <a:rPr lang="it-IT" sz="2000" b="0" i="1">
                <a:cs typeface="Times New Roman" charset="0"/>
              </a:rPr>
              <a:t>q</a:t>
            </a:r>
            <a:r>
              <a:rPr lang="it-IT" sz="2000" b="0">
                <a:cs typeface="Times New Roman" charset="0"/>
              </a:rPr>
              <a:t>/</a:t>
            </a:r>
            <a:r>
              <a:rPr lang="it-IT" sz="2000" b="0" i="1">
                <a:cs typeface="Times New Roman" charset="0"/>
              </a:rPr>
              <a:t>T</a:t>
            </a:r>
            <a:r>
              <a:rPr lang="it-IT" sz="2000" b="0">
                <a:cs typeface="Times New Roman" charset="0"/>
              </a:rPr>
              <a:t>), e si ha un aumento netto di entropia: la fusione è spontanea. Se </a:t>
            </a:r>
            <a:r>
              <a:rPr lang="it-IT" sz="2000" b="0" i="1">
                <a:cs typeface="Times New Roman" charset="0"/>
              </a:rPr>
              <a:t>T</a:t>
            </a:r>
            <a:r>
              <a:rPr lang="it-IT" sz="2000" b="0">
                <a:cs typeface="Times New Roman" charset="0"/>
              </a:rPr>
              <a:t> è piccola, la diminuzione di entropia dell'ambiente è grande, e si ha una diminuzione netto di entropia: la fusione non è spontanea, il processo inverso, la solidificazione, è spontanea.</a:t>
            </a:r>
          </a:p>
        </p:txBody>
      </p:sp>
      <p:sp>
        <p:nvSpPr>
          <p:cNvPr id="379909" name="Text Box 5"/>
          <p:cNvSpPr txBox="1">
            <a:spLocks noChangeArrowheads="1"/>
          </p:cNvSpPr>
          <p:nvPr/>
        </p:nvSpPr>
        <p:spPr bwMode="auto">
          <a:xfrm>
            <a:off x="169863" y="4416425"/>
            <a:ext cx="8869362" cy="20066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pPr>
            <a:r>
              <a:rPr lang="it-IT" sz="2000" b="0">
                <a:cs typeface="Times New Roman" charset="0"/>
              </a:rPr>
              <a:t>In tutti questi esempi, la variazione di entropia dell'ambiente è dovuta allo scambio di calore con l'ambiente, che a sua volta dipende dalla variazione di entalpia del sistema. A </a:t>
            </a:r>
            <a:r>
              <a:rPr lang="it-IT" sz="2000" b="0" i="1">
                <a:cs typeface="Times New Roman" charset="0"/>
              </a:rPr>
              <a:t>T</a:t>
            </a:r>
            <a:r>
              <a:rPr lang="it-IT" sz="2000" b="0">
                <a:cs typeface="Times New Roman" charset="0"/>
              </a:rPr>
              <a:t> e </a:t>
            </a:r>
            <a:r>
              <a:rPr lang="it-IT" sz="2000" b="0" i="1">
                <a:cs typeface="Times New Roman" charset="0"/>
              </a:rPr>
              <a:t>P</a:t>
            </a:r>
            <a:r>
              <a:rPr lang="it-IT" sz="2000" b="0">
                <a:cs typeface="Times New Roman" charset="0"/>
              </a:rPr>
              <a:t> costanti vale la relazione:</a:t>
            </a:r>
          </a:p>
          <a:p>
            <a:pPr defTabSz="762000">
              <a:lnSpc>
                <a:spcPct val="95000"/>
              </a:lnSpc>
              <a:spcBef>
                <a:spcPct val="10000"/>
              </a:spcBef>
              <a:spcAft>
                <a:spcPct val="10000"/>
              </a:spcAft>
            </a:pPr>
            <a:r>
              <a:rPr lang="it-IT" sz="2000" b="0">
                <a:cs typeface="Times New Roman" charset="0"/>
              </a:rPr>
              <a:t> </a:t>
            </a:r>
            <a:r>
              <a:rPr lang="it-IT" sz="2000" b="0" i="1">
                <a:cs typeface="Times New Roman" charset="0"/>
              </a:rPr>
              <a:t>ΔS</a:t>
            </a:r>
            <a:r>
              <a:rPr lang="it-IT" sz="2000" b="0" baseline="-25000">
                <a:cs typeface="Times New Roman" charset="0"/>
              </a:rPr>
              <a:t>ambiente</a:t>
            </a:r>
            <a:r>
              <a:rPr lang="it-IT" sz="2000" b="0">
                <a:cs typeface="Times New Roman" charset="0"/>
              </a:rPr>
              <a:t> =  – </a:t>
            </a:r>
            <a:r>
              <a:rPr lang="it-IT" sz="2000" b="0" i="1">
                <a:cs typeface="Times New Roman" charset="0"/>
              </a:rPr>
              <a:t>ΔH</a:t>
            </a:r>
            <a:r>
              <a:rPr lang="it-IT" sz="2000" b="0" baseline="-25000">
                <a:cs typeface="Times New Roman" charset="0"/>
              </a:rPr>
              <a:t>sistema</a:t>
            </a:r>
            <a:r>
              <a:rPr lang="it-IT" sz="2000" b="0">
                <a:cs typeface="Times New Roman" charset="0"/>
              </a:rPr>
              <a:t>/</a:t>
            </a:r>
            <a:r>
              <a:rPr lang="it-IT" sz="2000" b="0" i="1">
                <a:cs typeface="Times New Roman" charset="0"/>
              </a:rPr>
              <a:t>T</a:t>
            </a:r>
          </a:p>
          <a:p>
            <a:pPr algn="l" defTabSz="762000">
              <a:lnSpc>
                <a:spcPct val="95000"/>
              </a:lnSpc>
              <a:spcBef>
                <a:spcPct val="10000"/>
              </a:spcBef>
              <a:spcAft>
                <a:spcPct val="10000"/>
              </a:spcAft>
            </a:pPr>
            <a:r>
              <a:rPr lang="it-IT" sz="2000" b="0">
                <a:cs typeface="Times New Roman" charset="0"/>
              </a:rPr>
              <a:t>e la variazione totale di entropia è:</a:t>
            </a:r>
          </a:p>
          <a:p>
            <a:pPr defTabSz="762000">
              <a:lnSpc>
                <a:spcPct val="95000"/>
              </a:lnSpc>
              <a:spcBef>
                <a:spcPct val="10000"/>
              </a:spcBef>
              <a:spcAft>
                <a:spcPct val="10000"/>
              </a:spcAft>
            </a:pPr>
            <a:r>
              <a:rPr lang="it-IT" sz="2000" b="0" i="1">
                <a:cs typeface="Times New Roman" charset="0"/>
              </a:rPr>
              <a:t>ΔS</a:t>
            </a:r>
            <a:r>
              <a:rPr lang="it-IT" sz="2000" b="0" baseline="-25000">
                <a:cs typeface="Times New Roman" charset="0"/>
              </a:rPr>
              <a:t>totale</a:t>
            </a:r>
            <a:r>
              <a:rPr lang="it-IT" sz="2000">
                <a:cs typeface="Times New Roman" charset="0"/>
              </a:rPr>
              <a:t> = </a:t>
            </a:r>
            <a:r>
              <a:rPr lang="it-IT" sz="2000" b="0" i="1">
                <a:cs typeface="Times New Roman" charset="0"/>
              </a:rPr>
              <a:t>ΔS</a:t>
            </a:r>
            <a:r>
              <a:rPr lang="it-IT" sz="2000" b="0" baseline="-25000">
                <a:cs typeface="Times New Roman" charset="0"/>
              </a:rPr>
              <a:t>sistema</a:t>
            </a:r>
            <a:r>
              <a:rPr lang="it-IT" sz="2000" b="0">
                <a:cs typeface="Times New Roman" charset="0"/>
              </a:rPr>
              <a:t> + </a:t>
            </a:r>
            <a:r>
              <a:rPr lang="it-IT" sz="2000" b="0" i="1">
                <a:cs typeface="Times New Roman" charset="0"/>
              </a:rPr>
              <a:t>ΔS</a:t>
            </a:r>
            <a:r>
              <a:rPr lang="it-IT" sz="2000" b="0" baseline="-25000">
                <a:cs typeface="Times New Roman" charset="0"/>
              </a:rPr>
              <a:t>ambiente</a:t>
            </a:r>
            <a:r>
              <a:rPr lang="it-IT" sz="2000">
                <a:cs typeface="Times New Roman" charset="0"/>
              </a:rPr>
              <a:t> = </a:t>
            </a:r>
            <a:r>
              <a:rPr lang="it-IT" sz="2000" b="0" i="1">
                <a:cs typeface="Times New Roman" charset="0"/>
              </a:rPr>
              <a:t>ΔS</a:t>
            </a:r>
            <a:r>
              <a:rPr lang="it-IT" sz="2000" b="0" baseline="-25000">
                <a:cs typeface="Times New Roman" charset="0"/>
              </a:rPr>
              <a:t>sistema</a:t>
            </a:r>
            <a:r>
              <a:rPr lang="it-IT" sz="2000" b="0">
                <a:cs typeface="Times New Roman" charset="0"/>
              </a:rPr>
              <a:t> – </a:t>
            </a:r>
            <a:r>
              <a:rPr lang="it-IT" sz="2000" b="0" i="1">
                <a:cs typeface="Times New Roman" charset="0"/>
              </a:rPr>
              <a:t>ΔH</a:t>
            </a:r>
            <a:r>
              <a:rPr lang="it-IT" sz="2000" b="0" baseline="-25000">
                <a:cs typeface="Times New Roman" charset="0"/>
              </a:rPr>
              <a:t>sistema</a:t>
            </a:r>
            <a:r>
              <a:rPr lang="it-IT" sz="2000" b="0">
                <a:cs typeface="Times New Roman" charset="0"/>
              </a:rPr>
              <a:t>/</a:t>
            </a:r>
            <a:r>
              <a:rPr lang="it-IT" sz="2000" b="0" i="1">
                <a:cs typeface="Times New Roman" charset="0"/>
              </a:rPr>
              <a:t>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7990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79907">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37990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7990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799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907" grpId="0" build="p" autoUpdateAnimBg="0"/>
      <p:bldP spid="379909"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380930" name="Rectangle 2"/>
          <p:cNvSpPr>
            <a:spLocks noChangeArrowheads="1"/>
          </p:cNvSpPr>
          <p:nvPr/>
        </p:nvSpPr>
        <p:spPr bwMode="auto">
          <a:xfrm>
            <a:off x="1296988" y="0"/>
            <a:ext cx="6856412" cy="519113"/>
          </a:xfrm>
          <a:prstGeom prst="rect">
            <a:avLst/>
          </a:prstGeom>
          <a:noFill/>
          <a:ln w="9525">
            <a:noFill/>
            <a:miter lim="800000"/>
            <a:headEnd/>
            <a:tailEnd/>
          </a:ln>
          <a:effectLst/>
        </p:spPr>
        <p:txBody>
          <a:bodyPr wrap="none" lIns="92075" tIns="46038" rIns="92075" bIns="46038">
            <a:spAutoFit/>
          </a:bodyPr>
          <a:lstStyle/>
          <a:p>
            <a:pPr defTabSz="762000"/>
            <a:r>
              <a:rPr lang="it-IT" sz="2800"/>
              <a:t>Concentriamoci sul sistema: l'energia libera</a:t>
            </a:r>
          </a:p>
        </p:txBody>
      </p:sp>
      <p:sp>
        <p:nvSpPr>
          <p:cNvPr id="380931" name="Text Box 3"/>
          <p:cNvSpPr txBox="1">
            <a:spLocks noChangeArrowheads="1"/>
          </p:cNvSpPr>
          <p:nvPr/>
        </p:nvSpPr>
        <p:spPr bwMode="auto">
          <a:xfrm>
            <a:off x="161925" y="654050"/>
            <a:ext cx="8869363" cy="2265363"/>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pPr>
            <a:r>
              <a:rPr lang="it-IT" sz="2000" b="0">
                <a:cs typeface="Times New Roman" charset="0"/>
              </a:rPr>
              <a:t>Anche se ora siamo in grado di stabilire se un processo è spontaneo oppure no, per farlo dobbiamo considerare l'entropia sia del sistema che dell'ambiente. Sarebbe utile avere una funzione di stato </a:t>
            </a:r>
            <a:r>
              <a:rPr lang="it-IT" sz="2000" b="0" i="1">
                <a:cs typeface="Times New Roman" charset="0"/>
              </a:rPr>
              <a:t>del solo sistema</a:t>
            </a:r>
            <a:r>
              <a:rPr lang="it-IT" sz="2000" b="0">
                <a:cs typeface="Times New Roman" charset="0"/>
              </a:rPr>
              <a:t> che ci permetta di decidere se una trasformazione è spontanea.</a:t>
            </a:r>
          </a:p>
          <a:p>
            <a:pPr algn="just" defTabSz="762000">
              <a:lnSpc>
                <a:spcPct val="95000"/>
              </a:lnSpc>
              <a:spcBef>
                <a:spcPct val="10000"/>
              </a:spcBef>
              <a:spcAft>
                <a:spcPct val="10000"/>
              </a:spcAft>
            </a:pPr>
            <a:r>
              <a:rPr lang="it-IT" sz="2000" b="0">
                <a:cs typeface="Times New Roman" charset="0"/>
              </a:rPr>
              <a:t>Questa funzione di stato esiste, ed è detta </a:t>
            </a:r>
            <a:r>
              <a:rPr lang="it-IT" sz="2000" b="0" i="1">
                <a:cs typeface="Times New Roman" charset="0"/>
              </a:rPr>
              <a:t>energia libera di Gibbs </a:t>
            </a:r>
            <a:r>
              <a:rPr lang="it-IT" sz="2000" b="0">
                <a:cs typeface="Times New Roman" charset="0"/>
              </a:rPr>
              <a:t>o semplicemente </a:t>
            </a:r>
            <a:r>
              <a:rPr lang="it-IT" sz="2000" b="0" i="1">
                <a:cs typeface="Times New Roman" charset="0"/>
              </a:rPr>
              <a:t> energia libera</a:t>
            </a:r>
            <a:r>
              <a:rPr lang="it-IT" sz="2000" b="0">
                <a:cs typeface="Times New Roman" charset="0"/>
              </a:rPr>
              <a:t>. Ha il simbolo </a:t>
            </a:r>
            <a:r>
              <a:rPr lang="it-IT" sz="2000" b="0" i="1">
                <a:cs typeface="Times New Roman" charset="0"/>
              </a:rPr>
              <a:t>G</a:t>
            </a:r>
            <a:r>
              <a:rPr lang="it-IT" sz="2000" b="0">
                <a:cs typeface="Times New Roman" charset="0"/>
              </a:rPr>
              <a:t> ed è definita come:</a:t>
            </a:r>
          </a:p>
          <a:p>
            <a:pPr defTabSz="762000">
              <a:lnSpc>
                <a:spcPct val="95000"/>
              </a:lnSpc>
              <a:spcBef>
                <a:spcPct val="10000"/>
              </a:spcBef>
              <a:spcAft>
                <a:spcPct val="10000"/>
              </a:spcAft>
            </a:pPr>
            <a:r>
              <a:rPr lang="it-IT" sz="2000" b="0" i="1">
                <a:cs typeface="Times New Roman" charset="0"/>
              </a:rPr>
              <a:t>G = H – T·S</a:t>
            </a:r>
          </a:p>
        </p:txBody>
      </p:sp>
      <p:sp>
        <p:nvSpPr>
          <p:cNvPr id="380932" name="Text Box 4"/>
          <p:cNvSpPr txBox="1">
            <a:spLocks noChangeArrowheads="1"/>
          </p:cNvSpPr>
          <p:nvPr/>
        </p:nvSpPr>
        <p:spPr bwMode="auto">
          <a:xfrm>
            <a:off x="169863" y="5513388"/>
            <a:ext cx="8869362" cy="9588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pPr>
            <a:r>
              <a:rPr lang="it-IT" sz="2000" b="0">
                <a:cs typeface="Times New Roman" charset="0"/>
              </a:rPr>
              <a:t>Questa equazione mette bene in evidenza l'importanza sia della variazione di entropia che di quella di entalpia in una trasformazione, ed anche il fatto che l'entropia diventi sempre più importante all'aumentare della temperatura.</a:t>
            </a:r>
          </a:p>
        </p:txBody>
      </p:sp>
      <p:sp>
        <p:nvSpPr>
          <p:cNvPr id="380934" name="Text Box 6"/>
          <p:cNvSpPr txBox="1">
            <a:spLocks noChangeArrowheads="1"/>
          </p:cNvSpPr>
          <p:nvPr/>
        </p:nvSpPr>
        <p:spPr bwMode="auto">
          <a:xfrm>
            <a:off x="161925" y="2824163"/>
            <a:ext cx="8869363" cy="241617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pPr>
            <a:r>
              <a:rPr lang="it-IT" sz="2000" b="0">
                <a:cs typeface="Times New Roman" charset="0"/>
              </a:rPr>
              <a:t>La variazione di energia libera:</a:t>
            </a:r>
          </a:p>
          <a:p>
            <a:pPr defTabSz="762000">
              <a:lnSpc>
                <a:spcPct val="95000"/>
              </a:lnSpc>
              <a:spcBef>
                <a:spcPct val="10000"/>
              </a:spcBef>
              <a:spcAft>
                <a:spcPct val="10000"/>
              </a:spcAft>
            </a:pPr>
            <a:r>
              <a:rPr lang="it-IT" sz="2000" b="0">
                <a:cs typeface="Times New Roman" charset="0"/>
              </a:rPr>
              <a:t> </a:t>
            </a:r>
            <a:r>
              <a:rPr lang="it-IT" sz="2000" b="0" i="1">
                <a:cs typeface="Times New Roman" charset="0"/>
              </a:rPr>
              <a:t>ΔG = ΔH – T·ΔS</a:t>
            </a:r>
            <a:r>
              <a:rPr lang="it-IT" sz="2000" b="0">
                <a:cs typeface="Times New Roman" charset="0"/>
              </a:rPr>
              <a:t> </a:t>
            </a:r>
          </a:p>
          <a:p>
            <a:pPr algn="just" defTabSz="762000">
              <a:lnSpc>
                <a:spcPct val="95000"/>
              </a:lnSpc>
              <a:spcBef>
                <a:spcPct val="10000"/>
              </a:spcBef>
              <a:spcAft>
                <a:spcPct val="10000"/>
              </a:spcAft>
            </a:pPr>
            <a:r>
              <a:rPr lang="it-IT" sz="2000" b="0">
                <a:cs typeface="Times New Roman" charset="0"/>
              </a:rPr>
              <a:t>è molto simile alla variazione totale di entropia definita nella pagina precedente, ma è moltiplicata per </a:t>
            </a:r>
            <a:r>
              <a:rPr lang="it-IT" sz="2000" b="0" i="1">
                <a:cs typeface="Times New Roman" charset="0"/>
              </a:rPr>
              <a:t>T</a:t>
            </a:r>
            <a:r>
              <a:rPr lang="it-IT" sz="2000" b="0">
                <a:cs typeface="Times New Roman" charset="0"/>
              </a:rPr>
              <a:t> ed ha segno opposto:</a:t>
            </a:r>
          </a:p>
          <a:p>
            <a:pPr defTabSz="762000">
              <a:lnSpc>
                <a:spcPct val="95000"/>
              </a:lnSpc>
              <a:spcBef>
                <a:spcPct val="10000"/>
              </a:spcBef>
              <a:spcAft>
                <a:spcPct val="10000"/>
              </a:spcAft>
            </a:pPr>
            <a:r>
              <a:rPr lang="it-IT" sz="2000" b="0" i="1">
                <a:cs typeface="Times New Roman" charset="0"/>
              </a:rPr>
              <a:t>ΔG = – T·ΔS</a:t>
            </a:r>
            <a:r>
              <a:rPr lang="it-IT" sz="2000" b="0" baseline="-25000">
                <a:cs typeface="Times New Roman" charset="0"/>
              </a:rPr>
              <a:t>totale</a:t>
            </a:r>
            <a:endParaRPr lang="it-IT" sz="2000" b="0">
              <a:cs typeface="Times New Roman" charset="0"/>
            </a:endParaRPr>
          </a:p>
          <a:p>
            <a:pPr algn="just" defTabSz="762000">
              <a:lnSpc>
                <a:spcPct val="95000"/>
              </a:lnSpc>
              <a:spcBef>
                <a:spcPct val="10000"/>
              </a:spcBef>
              <a:spcAft>
                <a:spcPct val="10000"/>
              </a:spcAft>
            </a:pPr>
            <a:r>
              <a:rPr lang="it-IT" sz="2000" b="0">
                <a:cs typeface="Times New Roman" charset="0"/>
              </a:rPr>
              <a:t>In un processo spontaneo, quindi, l'energia libera diminuisce, si ha cioè:</a:t>
            </a:r>
          </a:p>
          <a:p>
            <a:pPr defTabSz="762000">
              <a:lnSpc>
                <a:spcPct val="95000"/>
              </a:lnSpc>
              <a:spcBef>
                <a:spcPct val="10000"/>
              </a:spcBef>
              <a:spcAft>
                <a:spcPct val="10000"/>
              </a:spcAft>
            </a:pPr>
            <a:r>
              <a:rPr lang="it-IT" sz="2000" b="0" i="1">
                <a:cs typeface="Times New Roman" charset="0"/>
              </a:rPr>
              <a:t>ΔG = ΔH – T·ΔS &lt; 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809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809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0932" grpId="0" autoUpdateAnimBg="0"/>
      <p:bldP spid="380934"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piè di pagina 2"/>
          <p:cNvSpPr>
            <a:spLocks noGrp="1"/>
          </p:cNvSpPr>
          <p:nvPr>
            <p:ph type="ftr" sz="quarter" idx="11"/>
          </p:nvPr>
        </p:nvSpPr>
        <p:spPr/>
        <p:txBody>
          <a:bodyPr/>
          <a:lstStyle/>
          <a:p>
            <a:r>
              <a:rPr lang="it-IT" dirty="0" smtClean="0"/>
              <a:t>12 </a:t>
            </a:r>
            <a:r>
              <a:rPr lang="it-IT" dirty="0"/>
              <a:t>– </a:t>
            </a:r>
            <a:r>
              <a:rPr lang="it-IT" dirty="0" smtClean="0"/>
              <a:t>Termodinamica </a:t>
            </a:r>
            <a:r>
              <a:rPr lang="it-IT" dirty="0" err="1" smtClean="0"/>
              <a:t>II.pdf</a:t>
            </a:r>
            <a:r>
              <a:rPr lang="it-IT" dirty="0" smtClean="0"/>
              <a:t> </a:t>
            </a:r>
            <a:r>
              <a:rPr lang="it-IT" dirty="0"/>
              <a:t>– V </a:t>
            </a:r>
            <a:r>
              <a:rPr lang="it-IT" dirty="0" smtClean="0"/>
              <a:t>2.0 </a:t>
            </a:r>
            <a:r>
              <a:rPr lang="it-IT" dirty="0"/>
              <a:t>– Chimica Generale – Prof. A. Mangoni– A.A. </a:t>
            </a:r>
            <a:r>
              <a:rPr lang="it-IT" dirty="0" smtClean="0"/>
              <a:t>2012/2013</a:t>
            </a:r>
            <a:endParaRPr lang="it-IT" dirty="0"/>
          </a:p>
        </p:txBody>
      </p:sp>
      <p:sp>
        <p:nvSpPr>
          <p:cNvPr id="382978" name="Rectangle 2"/>
          <p:cNvSpPr>
            <a:spLocks noChangeArrowheads="1"/>
          </p:cNvSpPr>
          <p:nvPr/>
        </p:nvSpPr>
        <p:spPr bwMode="auto">
          <a:xfrm>
            <a:off x="2047875" y="0"/>
            <a:ext cx="5372100" cy="519113"/>
          </a:xfrm>
          <a:prstGeom prst="rect">
            <a:avLst/>
          </a:prstGeom>
          <a:noFill/>
          <a:ln w="9525">
            <a:noFill/>
            <a:miter lim="800000"/>
            <a:headEnd/>
            <a:tailEnd/>
          </a:ln>
          <a:effectLst/>
        </p:spPr>
        <p:txBody>
          <a:bodyPr wrap="none" lIns="92075" tIns="46038" rIns="92075" bIns="46038">
            <a:spAutoFit/>
          </a:bodyPr>
          <a:lstStyle/>
          <a:p>
            <a:pPr defTabSz="762000"/>
            <a:r>
              <a:rPr lang="it-IT" sz="2800"/>
              <a:t>Energia libera e reazioni chimiche</a:t>
            </a:r>
          </a:p>
        </p:txBody>
      </p:sp>
      <p:sp>
        <p:nvSpPr>
          <p:cNvPr id="382979" name="Text Box 3"/>
          <p:cNvSpPr txBox="1">
            <a:spLocks noChangeArrowheads="1"/>
          </p:cNvSpPr>
          <p:nvPr/>
        </p:nvSpPr>
        <p:spPr bwMode="auto">
          <a:xfrm>
            <a:off x="179512" y="476672"/>
            <a:ext cx="8869363" cy="1976438"/>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6250" algn="ctr"/>
                <a:tab pos="6092825" algn="l"/>
              </a:tabLst>
            </a:pPr>
            <a:r>
              <a:rPr lang="it-IT" sz="2000" b="0" dirty="0">
                <a:cs typeface="Times New Roman" charset="0"/>
              </a:rPr>
              <a:t>Tutto quello che abbiamo discusso finora vale anche per le reazioni chimiche. Come abbiamo definito una </a:t>
            </a:r>
            <a:r>
              <a:rPr lang="it-IT" sz="2000" b="0" dirty="0" err="1">
                <a:cs typeface="Times New Roman" charset="0"/>
              </a:rPr>
              <a:t>entalpia</a:t>
            </a:r>
            <a:r>
              <a:rPr lang="it-IT" sz="2000" b="0" dirty="0">
                <a:cs typeface="Times New Roman" charset="0"/>
              </a:rPr>
              <a:t> di reazione, possiamo definire anche una entropia di reazione, e soprattutto una </a:t>
            </a:r>
            <a:r>
              <a:rPr lang="it-IT" sz="2000" b="0" i="1" dirty="0">
                <a:cs typeface="Times New Roman" charset="0"/>
              </a:rPr>
              <a:t>energia libera di reazione</a:t>
            </a:r>
            <a:r>
              <a:rPr lang="it-IT" sz="2000" b="0" dirty="0">
                <a:cs typeface="Times New Roman" charset="0"/>
              </a:rPr>
              <a:t>:</a:t>
            </a:r>
          </a:p>
          <a:p>
            <a:pPr algn="just" defTabSz="762000">
              <a:lnSpc>
                <a:spcPct val="95000"/>
              </a:lnSpc>
              <a:spcBef>
                <a:spcPct val="10000"/>
              </a:spcBef>
              <a:spcAft>
                <a:spcPct val="10000"/>
              </a:spcAft>
              <a:tabLst>
                <a:tab pos="4286250" algn="ctr"/>
                <a:tab pos="6092825" algn="l"/>
              </a:tabLst>
            </a:pPr>
            <a:r>
              <a:rPr lang="it-IT" sz="2000" b="0" dirty="0">
                <a:cs typeface="Times New Roman" charset="0"/>
              </a:rPr>
              <a:t>	N</a:t>
            </a:r>
            <a:r>
              <a:rPr lang="it-IT" sz="2000" b="0" baseline="-25000" dirty="0">
                <a:cs typeface="Times New Roman" charset="0"/>
              </a:rPr>
              <a:t>2</a:t>
            </a:r>
            <a:r>
              <a:rPr lang="it-IT" sz="2000" b="0" dirty="0">
                <a:cs typeface="Times New Roman" charset="0"/>
              </a:rPr>
              <a:t> (g) + 3 H</a:t>
            </a:r>
            <a:r>
              <a:rPr lang="it-IT" sz="2000" b="0" baseline="-25000" dirty="0">
                <a:cs typeface="Times New Roman" charset="0"/>
              </a:rPr>
              <a:t>2</a:t>
            </a:r>
            <a:r>
              <a:rPr lang="it-IT" sz="2000" b="0" dirty="0">
                <a:cs typeface="Times New Roman" charset="0"/>
              </a:rPr>
              <a:t> (g) → 2 NH</a:t>
            </a:r>
            <a:r>
              <a:rPr lang="it-IT" sz="2000" b="0" baseline="-25000" dirty="0">
                <a:cs typeface="Times New Roman" charset="0"/>
              </a:rPr>
              <a:t>3	</a:t>
            </a:r>
            <a:r>
              <a:rPr lang="it-IT" sz="2000" b="0" i="1" dirty="0">
                <a:cs typeface="Times New Roman" charset="0"/>
              </a:rPr>
              <a:t>ΔG</a:t>
            </a:r>
            <a:r>
              <a:rPr lang="it-IT" sz="2000" b="0" dirty="0">
                <a:cs typeface="Times New Roman" charset="0"/>
              </a:rPr>
              <a:t> = –49.15 </a:t>
            </a:r>
            <a:r>
              <a:rPr lang="it-IT" sz="2000" b="0" dirty="0" err="1">
                <a:cs typeface="Times New Roman" charset="0"/>
              </a:rPr>
              <a:t>kJ</a:t>
            </a:r>
            <a:r>
              <a:rPr lang="it-IT" sz="2000" b="0" dirty="0">
                <a:cs typeface="Times New Roman" charset="0"/>
              </a:rPr>
              <a:t> mol</a:t>
            </a:r>
            <a:r>
              <a:rPr lang="it-IT" sz="2000" b="0" baseline="30000" dirty="0">
                <a:cs typeface="Times New Roman" charset="0"/>
              </a:rPr>
              <a:t>-1</a:t>
            </a:r>
            <a:endParaRPr lang="it-IT" sz="2000" b="0" dirty="0">
              <a:cs typeface="Times New Roman" charset="0"/>
            </a:endParaRPr>
          </a:p>
          <a:p>
            <a:pPr algn="just" defTabSz="762000">
              <a:lnSpc>
                <a:spcPct val="95000"/>
              </a:lnSpc>
              <a:spcBef>
                <a:spcPct val="10000"/>
              </a:spcBef>
              <a:spcAft>
                <a:spcPct val="10000"/>
              </a:spcAft>
              <a:tabLst>
                <a:tab pos="4286250" algn="ctr"/>
                <a:tab pos="6092825" algn="l"/>
              </a:tabLst>
            </a:pPr>
            <a:r>
              <a:rPr lang="it-IT" sz="2000" b="0" dirty="0">
                <a:cs typeface="Times New Roman" charset="0"/>
              </a:rPr>
              <a:t>Saranno spontanee le reazioni che hanno una energia libera di reazione negativa, cioè </a:t>
            </a:r>
            <a:r>
              <a:rPr lang="it-IT" sz="2000" b="0" i="1" dirty="0">
                <a:cs typeface="Times New Roman" charset="0"/>
              </a:rPr>
              <a:t>ΔG</a:t>
            </a:r>
            <a:r>
              <a:rPr lang="it-IT" sz="2000" b="0" dirty="0">
                <a:cs typeface="Times New Roman" charset="0"/>
              </a:rPr>
              <a:t> &lt; 0. </a:t>
            </a:r>
          </a:p>
        </p:txBody>
      </p:sp>
      <p:sp>
        <p:nvSpPr>
          <p:cNvPr id="382981" name="Text Box 5"/>
          <p:cNvSpPr txBox="1">
            <a:spLocks noChangeArrowheads="1"/>
          </p:cNvSpPr>
          <p:nvPr/>
        </p:nvSpPr>
        <p:spPr bwMode="auto">
          <a:xfrm>
            <a:off x="187450" y="2408660"/>
            <a:ext cx="8869362" cy="4281172"/>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pPr>
            <a:r>
              <a:rPr lang="it-IT" sz="2000" b="0" dirty="0">
                <a:cs typeface="Times New Roman" charset="0"/>
              </a:rPr>
              <a:t>In maniera simile a quanto fatto per l'</a:t>
            </a:r>
            <a:r>
              <a:rPr lang="it-IT" sz="2000" b="0" dirty="0" err="1">
                <a:cs typeface="Times New Roman" charset="0"/>
              </a:rPr>
              <a:t>entalpia</a:t>
            </a:r>
            <a:r>
              <a:rPr lang="it-IT" sz="2000" b="0" dirty="0">
                <a:cs typeface="Times New Roman" charset="0"/>
              </a:rPr>
              <a:t>, possiamo anche definire </a:t>
            </a:r>
            <a:r>
              <a:rPr lang="it-IT" sz="2000" b="0" i="1" dirty="0">
                <a:cs typeface="Times New Roman" charset="0"/>
              </a:rPr>
              <a:t>l'energia libera di formazione</a:t>
            </a:r>
            <a:r>
              <a:rPr lang="it-IT" sz="2000" b="0" dirty="0">
                <a:cs typeface="Times New Roman" charset="0"/>
              </a:rPr>
              <a:t> di un composto a partire dagli elementi (simbolo </a:t>
            </a:r>
            <a:r>
              <a:rPr lang="it-IT" sz="2000" b="0" i="1" dirty="0" err="1">
                <a:cs typeface="Times New Roman" charset="0"/>
              </a:rPr>
              <a:t>ΔG</a:t>
            </a:r>
            <a:r>
              <a:rPr lang="it-IT" sz="2000" b="0" i="1" baseline="-25000" dirty="0" err="1">
                <a:cs typeface="Times New Roman" charset="0"/>
              </a:rPr>
              <a:t>f</a:t>
            </a:r>
            <a:r>
              <a:rPr lang="it-IT" sz="2000" b="0" dirty="0">
                <a:cs typeface="Times New Roman" charset="0"/>
              </a:rPr>
              <a:t>), e, se ci riferiamo agli stati standard, </a:t>
            </a:r>
            <a:r>
              <a:rPr lang="it-IT" sz="2000" b="0" i="1" dirty="0">
                <a:cs typeface="Times New Roman" charset="0"/>
              </a:rPr>
              <a:t>l'energia libera standard di formazione </a:t>
            </a:r>
            <a:r>
              <a:rPr lang="it-IT" sz="2000" b="0" dirty="0">
                <a:cs typeface="Times New Roman" charset="0"/>
              </a:rPr>
              <a:t>di un composto a partire dagli elementi (simbolo </a:t>
            </a:r>
            <a:r>
              <a:rPr lang="it-IT" sz="2000" b="0" i="1" dirty="0">
                <a:cs typeface="Times New Roman" charset="0"/>
              </a:rPr>
              <a:t>ΔG</a:t>
            </a:r>
            <a:r>
              <a:rPr lang="it-IT" sz="2000" b="0" i="1" baseline="-25000" dirty="0">
                <a:cs typeface="Times New Roman" charset="0"/>
              </a:rPr>
              <a:t>f</a:t>
            </a:r>
            <a:r>
              <a:rPr lang="it-IT" sz="2000" b="0" i="1" dirty="0">
                <a:cs typeface="Times New Roman" charset="0"/>
              </a:rPr>
              <a:t>°</a:t>
            </a:r>
            <a:r>
              <a:rPr lang="it-IT" sz="2000" b="0" dirty="0">
                <a:cs typeface="Times New Roman" charset="0"/>
              </a:rPr>
              <a:t>).</a:t>
            </a:r>
          </a:p>
          <a:p>
            <a:pPr algn="just" defTabSz="762000">
              <a:lnSpc>
                <a:spcPct val="95000"/>
              </a:lnSpc>
              <a:spcBef>
                <a:spcPct val="10000"/>
              </a:spcBef>
              <a:spcAft>
                <a:spcPct val="10000"/>
              </a:spcAft>
            </a:pPr>
            <a:r>
              <a:rPr lang="it-IT" sz="2000" b="0" dirty="0">
                <a:cs typeface="Times New Roman" charset="0"/>
              </a:rPr>
              <a:t>Le </a:t>
            </a:r>
            <a:r>
              <a:rPr lang="it-IT" sz="2000" b="0" i="1" dirty="0">
                <a:cs typeface="Times New Roman" charset="0"/>
              </a:rPr>
              <a:t>ΔG</a:t>
            </a:r>
            <a:r>
              <a:rPr lang="it-IT" sz="2000" b="0" i="1" baseline="-25000" dirty="0">
                <a:cs typeface="Times New Roman" charset="0"/>
              </a:rPr>
              <a:t>f</a:t>
            </a:r>
            <a:r>
              <a:rPr lang="it-IT" sz="2000" b="0" i="1" dirty="0">
                <a:cs typeface="Times New Roman" charset="0"/>
              </a:rPr>
              <a:t>°</a:t>
            </a:r>
            <a:r>
              <a:rPr lang="it-IT" sz="2000" b="0" dirty="0">
                <a:cs typeface="Times New Roman" charset="0"/>
              </a:rPr>
              <a:t> di molti composti sono tabulate, e permettono di calcolare la </a:t>
            </a:r>
            <a:r>
              <a:rPr lang="it-IT" sz="2000" b="0" i="1" dirty="0">
                <a:cs typeface="Times New Roman" charset="0"/>
              </a:rPr>
              <a:t>ΔG</a:t>
            </a:r>
            <a:r>
              <a:rPr lang="it-IT" sz="2000" b="0" dirty="0">
                <a:cs typeface="Times New Roman" charset="0"/>
              </a:rPr>
              <a:t> di una reazione come differenza tra la somma delle energia libere di formazione dei prodotti e quella dei reagenti (anche qui il discorso è identico a quello fatto per l'</a:t>
            </a:r>
            <a:r>
              <a:rPr lang="it-IT" sz="2000" b="0" dirty="0" err="1">
                <a:cs typeface="Times New Roman" charset="0"/>
              </a:rPr>
              <a:t>entalpia</a:t>
            </a:r>
            <a:r>
              <a:rPr lang="it-IT" sz="2000" b="0" dirty="0">
                <a:cs typeface="Times New Roman" charset="0"/>
              </a:rPr>
              <a:t>):</a:t>
            </a:r>
          </a:p>
          <a:p>
            <a:pPr defTabSz="762000">
              <a:lnSpc>
                <a:spcPct val="95000"/>
              </a:lnSpc>
              <a:spcBef>
                <a:spcPct val="10000"/>
              </a:spcBef>
              <a:spcAft>
                <a:spcPct val="10000"/>
              </a:spcAft>
            </a:pPr>
            <a:r>
              <a:rPr lang="it-IT" sz="2000" b="0" i="1" dirty="0" err="1">
                <a:cs typeface="Times New Roman" charset="0"/>
              </a:rPr>
              <a:t>ΔG</a:t>
            </a:r>
            <a:r>
              <a:rPr lang="it-IT" sz="2000" b="0" dirty="0" err="1">
                <a:cs typeface="Times New Roman" charset="0"/>
              </a:rPr>
              <a:t>°</a:t>
            </a:r>
            <a:r>
              <a:rPr lang="en-US" sz="2000" b="0" dirty="0">
                <a:cs typeface="Times New Roman" charset="0"/>
              </a:rPr>
              <a:t> </a:t>
            </a:r>
            <a:r>
              <a:rPr lang="it-IT" sz="2000" b="0" dirty="0">
                <a:cs typeface="Times New Roman" charset="0"/>
              </a:rPr>
              <a:t>= </a:t>
            </a:r>
            <a:r>
              <a:rPr lang="it-IT" sz="2800" b="0" dirty="0">
                <a:cs typeface="Times New Roman" charset="0"/>
              </a:rPr>
              <a:t>Σ</a:t>
            </a:r>
            <a:r>
              <a:rPr lang="it-IT" sz="2000" b="0" dirty="0">
                <a:cs typeface="Times New Roman" charset="0"/>
              </a:rPr>
              <a:t> </a:t>
            </a:r>
            <a:r>
              <a:rPr lang="it-IT" sz="2000" b="0" i="1" dirty="0">
                <a:cs typeface="Times New Roman" charset="0"/>
              </a:rPr>
              <a:t>n</a:t>
            </a:r>
            <a:r>
              <a:rPr lang="it-IT" sz="2000" b="0" dirty="0">
                <a:cs typeface="Times New Roman" charset="0"/>
              </a:rPr>
              <a:t> </a:t>
            </a:r>
            <a:r>
              <a:rPr lang="it-IT" sz="2000" b="0" i="1" dirty="0">
                <a:cs typeface="Times New Roman" charset="0"/>
              </a:rPr>
              <a:t>ΔG</a:t>
            </a:r>
            <a:r>
              <a:rPr lang="it-IT" sz="2000" b="0" i="1" baseline="-25000" dirty="0">
                <a:cs typeface="Times New Roman" charset="0"/>
              </a:rPr>
              <a:t>f</a:t>
            </a:r>
            <a:r>
              <a:rPr lang="it-IT" sz="2000" b="0" dirty="0">
                <a:cs typeface="Times New Roman" charset="0"/>
              </a:rPr>
              <a:t>° (prodotti) – </a:t>
            </a:r>
            <a:r>
              <a:rPr lang="it-IT" sz="2800" b="0" dirty="0">
                <a:cs typeface="Times New Roman" charset="0"/>
              </a:rPr>
              <a:t>Σ</a:t>
            </a:r>
            <a:r>
              <a:rPr lang="it-IT" sz="2000" b="0" dirty="0">
                <a:cs typeface="Times New Roman" charset="0"/>
              </a:rPr>
              <a:t> </a:t>
            </a:r>
            <a:r>
              <a:rPr lang="it-IT" sz="2000" b="0" i="1" dirty="0">
                <a:cs typeface="Times New Roman" charset="0"/>
              </a:rPr>
              <a:t>n</a:t>
            </a:r>
            <a:r>
              <a:rPr lang="it-IT" sz="2000" b="0" dirty="0">
                <a:cs typeface="Times New Roman" charset="0"/>
              </a:rPr>
              <a:t> </a:t>
            </a:r>
            <a:r>
              <a:rPr lang="it-IT" sz="2000" b="0" i="1" dirty="0">
                <a:cs typeface="Times New Roman" charset="0"/>
              </a:rPr>
              <a:t>ΔG</a:t>
            </a:r>
            <a:r>
              <a:rPr lang="it-IT" sz="2000" b="0" i="1" baseline="-25000" dirty="0">
                <a:cs typeface="Times New Roman" charset="0"/>
              </a:rPr>
              <a:t>f</a:t>
            </a:r>
            <a:r>
              <a:rPr lang="it-IT" sz="2000" b="0" dirty="0">
                <a:cs typeface="Times New Roman" charset="0"/>
              </a:rPr>
              <a:t>° (reagenti)</a:t>
            </a:r>
            <a:endParaRPr lang="it-IT" sz="2000" i="1" dirty="0">
              <a:cs typeface="Times New Roman" charset="0"/>
            </a:endParaRPr>
          </a:p>
          <a:p>
            <a:pPr algn="just" defTabSz="762000">
              <a:lnSpc>
                <a:spcPct val="95000"/>
              </a:lnSpc>
              <a:spcBef>
                <a:spcPct val="10000"/>
              </a:spcBef>
              <a:spcAft>
                <a:spcPct val="10000"/>
              </a:spcAft>
            </a:pPr>
            <a:r>
              <a:rPr lang="it-IT" sz="2000" b="0" dirty="0">
                <a:cs typeface="Times New Roman" charset="0"/>
              </a:rPr>
              <a:t>In pratica, è possibile stabilire se una certa reazione è spontanea oppure no senza bisogno di altri dati sperimentali</a:t>
            </a:r>
            <a:r>
              <a:rPr lang="it-IT" sz="2000" b="0" dirty="0" smtClean="0">
                <a:cs typeface="Times New Roman" charset="0"/>
              </a:rPr>
              <a:t>.</a:t>
            </a:r>
          </a:p>
          <a:p>
            <a:pPr algn="just" defTabSz="762000">
              <a:lnSpc>
                <a:spcPct val="95000"/>
              </a:lnSpc>
              <a:spcBef>
                <a:spcPct val="10000"/>
              </a:spcBef>
              <a:spcAft>
                <a:spcPct val="10000"/>
              </a:spcAft>
            </a:pPr>
            <a:r>
              <a:rPr lang="it-IT" sz="2000" dirty="0" smtClean="0">
                <a:cs typeface="Times New Roman" charset="0"/>
              </a:rPr>
              <a:t>L'energia libera di reazione </a:t>
            </a:r>
            <a:r>
              <a:rPr lang="it-IT" sz="2000" i="1" dirty="0" smtClean="0">
                <a:cs typeface="Times New Roman" charset="0"/>
              </a:rPr>
              <a:t>standard</a:t>
            </a:r>
            <a:r>
              <a:rPr lang="it-IT" sz="2000" dirty="0" smtClean="0">
                <a:cs typeface="Times New Roman" charset="0"/>
              </a:rPr>
              <a:t> </a:t>
            </a:r>
            <a:r>
              <a:rPr lang="it-IT" sz="2000" i="1" dirty="0" smtClean="0">
                <a:cs typeface="Times New Roman" charset="0"/>
              </a:rPr>
              <a:t>ΔG</a:t>
            </a:r>
            <a:r>
              <a:rPr lang="it-IT" sz="2000" dirty="0" smtClean="0">
                <a:cs typeface="Times New Roman" charset="0"/>
              </a:rPr>
              <a:t>°</a:t>
            </a:r>
            <a:r>
              <a:rPr lang="it-IT" sz="2000" dirty="0" smtClean="0">
                <a:cs typeface="Times New Roman" charset="0"/>
              </a:rPr>
              <a:t> si riferisce alle condizioni standard. Se le concentrazioni di reagenti o prodotti variano, anche l'energia libera di reazione (non standard) </a:t>
            </a:r>
            <a:r>
              <a:rPr lang="it-IT" sz="2000" i="1" dirty="0" smtClean="0">
                <a:cs typeface="Times New Roman" charset="0"/>
              </a:rPr>
              <a:t>ΔG</a:t>
            </a:r>
            <a:r>
              <a:rPr lang="it-IT" sz="2000" dirty="0" smtClean="0">
                <a:cs typeface="Times New Roman" charset="0"/>
              </a:rPr>
              <a:t> varia!</a:t>
            </a:r>
            <a:endParaRPr lang="it-IT" sz="2000" dirty="0">
              <a:cs typeface="Times New Roman"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829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2981"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423938" name="Rectangle 2"/>
          <p:cNvSpPr>
            <a:spLocks noChangeArrowheads="1"/>
          </p:cNvSpPr>
          <p:nvPr/>
        </p:nvSpPr>
        <p:spPr bwMode="auto">
          <a:xfrm>
            <a:off x="874713" y="0"/>
            <a:ext cx="7935912"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Costante di equilibrio e grandezze termodinamiche</a:t>
            </a:r>
          </a:p>
        </p:txBody>
      </p:sp>
      <p:sp>
        <p:nvSpPr>
          <p:cNvPr id="423939" name="Text Box 3"/>
          <p:cNvSpPr txBox="1">
            <a:spLocks noChangeArrowheads="1"/>
          </p:cNvSpPr>
          <p:nvPr/>
        </p:nvSpPr>
        <p:spPr bwMode="auto">
          <a:xfrm>
            <a:off x="179512" y="476672"/>
            <a:ext cx="8839200" cy="2708434"/>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10000"/>
              </a:spcBef>
              <a:spcAft>
                <a:spcPct val="10000"/>
              </a:spcAft>
              <a:tabLst>
                <a:tab pos="4287838" algn="ctr"/>
                <a:tab pos="6003925" algn="l"/>
              </a:tabLst>
            </a:pPr>
            <a:r>
              <a:rPr lang="it-IT" sz="2000" b="0" i="0" dirty="0" smtClean="0">
                <a:cs typeface="Times New Roman" charset="0"/>
              </a:rPr>
              <a:t>Dal punto di vista termodinamico, quando si ha equilibrio la reazione non procede (</a:t>
            </a:r>
            <a:r>
              <a:rPr lang="it-IT" sz="2000" b="0" i="1" dirty="0" smtClean="0">
                <a:cs typeface="Times New Roman" charset="0"/>
              </a:rPr>
              <a:t>in maniera netta</a:t>
            </a:r>
            <a:r>
              <a:rPr lang="it-IT" sz="2000" b="0" i="0" dirty="0" smtClean="0">
                <a:cs typeface="Times New Roman" charset="0"/>
              </a:rPr>
              <a:t>) né in una direzione né in quella opposta. Quindi all'equilibrio l'energia </a:t>
            </a:r>
            <a:r>
              <a:rPr lang="it-IT" sz="2000" b="0" i="0" dirty="0">
                <a:cs typeface="Times New Roman" charset="0"/>
              </a:rPr>
              <a:t>libera in seguito alla reazione è nulla:</a:t>
            </a:r>
          </a:p>
          <a:p>
            <a:pPr defTabSz="762000">
              <a:lnSpc>
                <a:spcPct val="90000"/>
              </a:lnSpc>
              <a:spcBef>
                <a:spcPct val="10000"/>
              </a:spcBef>
              <a:spcAft>
                <a:spcPct val="10000"/>
              </a:spcAft>
              <a:tabLst>
                <a:tab pos="4287838" algn="ctr"/>
                <a:tab pos="6003925" algn="l"/>
              </a:tabLst>
            </a:pPr>
            <a:r>
              <a:rPr lang="it-IT" sz="2000" b="0" i="0" dirty="0">
                <a:cs typeface="Times New Roman" charset="0"/>
              </a:rPr>
              <a:t> Δ</a:t>
            </a:r>
            <a:r>
              <a:rPr lang="it-IT" sz="2000" b="0" i="1" dirty="0">
                <a:cs typeface="Times New Roman" charset="0"/>
              </a:rPr>
              <a:t>G</a:t>
            </a:r>
            <a:r>
              <a:rPr lang="it-IT" sz="2000" b="0" i="0" dirty="0">
                <a:cs typeface="Times New Roman" charset="0"/>
              </a:rPr>
              <a:t> = 0</a:t>
            </a:r>
          </a:p>
          <a:p>
            <a:pPr algn="just" defTabSz="762000">
              <a:lnSpc>
                <a:spcPct val="90000"/>
              </a:lnSpc>
              <a:spcBef>
                <a:spcPct val="10000"/>
              </a:spcBef>
              <a:spcAft>
                <a:spcPct val="10000"/>
              </a:spcAft>
              <a:tabLst>
                <a:tab pos="4287838" algn="ctr"/>
                <a:tab pos="6003925" algn="l"/>
              </a:tabLst>
            </a:pPr>
            <a:r>
              <a:rPr lang="it-IT" sz="2000" b="0" i="0" dirty="0">
                <a:cs typeface="Times New Roman" charset="0"/>
              </a:rPr>
              <a:t>Il Δ</a:t>
            </a:r>
            <a:r>
              <a:rPr lang="it-IT" sz="2000" b="0" i="1" dirty="0">
                <a:cs typeface="Times New Roman" charset="0"/>
              </a:rPr>
              <a:t>G</a:t>
            </a:r>
            <a:r>
              <a:rPr lang="it-IT" sz="2000" b="0" i="0" dirty="0">
                <a:cs typeface="Times New Roman" charset="0"/>
              </a:rPr>
              <a:t> di una reazione dipende dalla concentrazione dei reagenti (altrimenti non potrebbe mai essere &lt; 0 all'inizio, quando la reazione procede, e diventare 0 all'equilibrio</a:t>
            </a:r>
            <a:r>
              <a:rPr lang="it-IT" sz="2000" b="0" i="0" dirty="0" smtClean="0">
                <a:cs typeface="Times New Roman" charset="0"/>
              </a:rPr>
              <a:t>). Abbiamo </a:t>
            </a:r>
            <a:r>
              <a:rPr lang="it-IT" sz="2000" b="0" i="0" dirty="0">
                <a:cs typeface="Times New Roman" charset="0"/>
              </a:rPr>
              <a:t>anche detto che per ogni reazione può essere calcolato il Δ</a:t>
            </a:r>
            <a:r>
              <a:rPr lang="it-IT" sz="2000" b="0" i="1" dirty="0">
                <a:cs typeface="Times New Roman" charset="0"/>
              </a:rPr>
              <a:t>G</a:t>
            </a:r>
            <a:r>
              <a:rPr lang="it-IT" sz="2000" b="0" i="0" dirty="0">
                <a:cs typeface="Times New Roman" charset="0"/>
              </a:rPr>
              <a:t>°, riferito alle condizioni standard di ogni reagente, che ci dice se la reazione è spontanea o no. </a:t>
            </a:r>
          </a:p>
        </p:txBody>
      </p:sp>
      <p:sp>
        <p:nvSpPr>
          <p:cNvPr id="423940" name="Text Box 4"/>
          <p:cNvSpPr txBox="1">
            <a:spLocks noChangeArrowheads="1"/>
          </p:cNvSpPr>
          <p:nvPr/>
        </p:nvSpPr>
        <p:spPr bwMode="auto">
          <a:xfrm>
            <a:off x="152400" y="5781675"/>
            <a:ext cx="8839200" cy="3810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endParaRPr lang="it-IT" sz="2000" b="0" i="0">
              <a:cs typeface="Times New Roman" charset="0"/>
            </a:endParaRPr>
          </a:p>
        </p:txBody>
      </p:sp>
      <p:sp>
        <p:nvSpPr>
          <p:cNvPr id="423942" name="Text Box 6"/>
          <p:cNvSpPr txBox="1">
            <a:spLocks noChangeArrowheads="1"/>
          </p:cNvSpPr>
          <p:nvPr/>
        </p:nvSpPr>
        <p:spPr bwMode="auto">
          <a:xfrm>
            <a:off x="152400" y="3124200"/>
            <a:ext cx="8839200" cy="367793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 pos="6003925" algn="l"/>
              </a:tabLst>
            </a:pPr>
            <a:r>
              <a:rPr lang="it-IT" sz="2000" b="0" i="0" dirty="0">
                <a:cs typeface="Times New Roman" charset="0"/>
              </a:rPr>
              <a:t>Che relazione c'è tra il Δ</a:t>
            </a:r>
            <a:r>
              <a:rPr lang="it-IT" sz="2000" b="0" i="1" dirty="0">
                <a:cs typeface="Times New Roman" charset="0"/>
              </a:rPr>
              <a:t>G</a:t>
            </a:r>
            <a:r>
              <a:rPr lang="it-IT" sz="2000" b="0" i="0" dirty="0">
                <a:cs typeface="Times New Roman" charset="0"/>
              </a:rPr>
              <a:t> ed il Δ</a:t>
            </a:r>
            <a:r>
              <a:rPr lang="it-IT" sz="2000" b="0" i="1" dirty="0">
                <a:cs typeface="Times New Roman" charset="0"/>
              </a:rPr>
              <a:t>G</a:t>
            </a:r>
            <a:r>
              <a:rPr lang="it-IT" sz="2000" b="0" i="0" dirty="0">
                <a:cs typeface="Times New Roman" charset="0"/>
              </a:rPr>
              <a:t>°? Si può dimostrare che:</a:t>
            </a:r>
          </a:p>
          <a:p>
            <a:pPr defTabSz="762000">
              <a:lnSpc>
                <a:spcPct val="95000"/>
              </a:lnSpc>
              <a:spcBef>
                <a:spcPct val="10000"/>
              </a:spcBef>
              <a:spcAft>
                <a:spcPct val="10000"/>
              </a:spcAft>
              <a:tabLst>
                <a:tab pos="4287838" algn="ctr"/>
                <a:tab pos="6003925" algn="l"/>
              </a:tabLst>
            </a:pPr>
            <a:r>
              <a:rPr lang="it-IT" sz="2000" i="0" dirty="0">
                <a:cs typeface="Times New Roman" charset="0"/>
              </a:rPr>
              <a:t>Δ</a:t>
            </a:r>
            <a:r>
              <a:rPr lang="it-IT" sz="2000" i="1" dirty="0">
                <a:cs typeface="Times New Roman" charset="0"/>
              </a:rPr>
              <a:t>G</a:t>
            </a:r>
            <a:r>
              <a:rPr lang="it-IT" sz="2000" i="0" dirty="0">
                <a:cs typeface="Times New Roman" charset="0"/>
              </a:rPr>
              <a:t> = Δ</a:t>
            </a:r>
            <a:r>
              <a:rPr lang="it-IT" sz="2000" i="1" dirty="0">
                <a:cs typeface="Times New Roman" charset="0"/>
              </a:rPr>
              <a:t>G</a:t>
            </a:r>
            <a:r>
              <a:rPr lang="it-IT" sz="2000" i="0" dirty="0">
                <a:cs typeface="Times New Roman" charset="0"/>
              </a:rPr>
              <a:t>° + </a:t>
            </a:r>
            <a:r>
              <a:rPr lang="it-IT" sz="2000" i="1" dirty="0">
                <a:cs typeface="Times New Roman" charset="0"/>
              </a:rPr>
              <a:t>RT</a:t>
            </a:r>
            <a:r>
              <a:rPr lang="it-IT" sz="2000" i="0" dirty="0">
                <a:cs typeface="Times New Roman" charset="0"/>
              </a:rPr>
              <a:t> </a:t>
            </a:r>
            <a:r>
              <a:rPr lang="it-IT" sz="2000" i="0" dirty="0" err="1">
                <a:cs typeface="Times New Roman" charset="0"/>
              </a:rPr>
              <a:t>ln</a:t>
            </a:r>
            <a:r>
              <a:rPr lang="it-IT" sz="2000" i="1" dirty="0" err="1">
                <a:cs typeface="Times New Roman" charset="0"/>
              </a:rPr>
              <a:t>Q</a:t>
            </a:r>
            <a:r>
              <a:rPr lang="it-IT" sz="2000" i="0" dirty="0">
                <a:cs typeface="Times New Roman" charset="0"/>
              </a:rPr>
              <a:t> </a:t>
            </a:r>
          </a:p>
          <a:p>
            <a:pPr algn="just" defTabSz="762000">
              <a:lnSpc>
                <a:spcPct val="95000"/>
              </a:lnSpc>
              <a:spcBef>
                <a:spcPct val="10000"/>
              </a:spcBef>
              <a:spcAft>
                <a:spcPct val="10000"/>
              </a:spcAft>
              <a:tabLst>
                <a:tab pos="4287838" algn="ctr"/>
                <a:tab pos="6003925" algn="l"/>
              </a:tabLst>
            </a:pPr>
            <a:r>
              <a:rPr lang="it-IT" sz="2000" b="0" i="0" dirty="0">
                <a:cs typeface="Times New Roman" charset="0"/>
              </a:rPr>
              <a:t>All'equilibrio, Δ</a:t>
            </a:r>
            <a:r>
              <a:rPr lang="it-IT" sz="2000" b="0" i="1" dirty="0">
                <a:cs typeface="Times New Roman" charset="0"/>
              </a:rPr>
              <a:t>G</a:t>
            </a:r>
            <a:r>
              <a:rPr lang="it-IT" sz="2000" b="0" i="0" dirty="0">
                <a:cs typeface="Times New Roman" charset="0"/>
              </a:rPr>
              <a:t> = 0 e </a:t>
            </a:r>
            <a:r>
              <a:rPr lang="it-IT" sz="2000" b="0" i="1" dirty="0">
                <a:cs typeface="Times New Roman" charset="0"/>
              </a:rPr>
              <a:t>Q</a:t>
            </a:r>
            <a:r>
              <a:rPr lang="it-IT" sz="2000" b="0" i="0" dirty="0">
                <a:cs typeface="Times New Roman" charset="0"/>
              </a:rPr>
              <a:t> = </a:t>
            </a:r>
            <a:r>
              <a:rPr lang="it-IT" sz="2000" b="0" i="1" dirty="0">
                <a:cs typeface="Times New Roman" charset="0"/>
              </a:rPr>
              <a:t>K</a:t>
            </a:r>
            <a:r>
              <a:rPr lang="it-IT" sz="2000" b="0" i="0" dirty="0">
                <a:cs typeface="Times New Roman" charset="0"/>
              </a:rPr>
              <a:t>, per cui questa relazione diventa:</a:t>
            </a:r>
          </a:p>
          <a:p>
            <a:pPr defTabSz="762000">
              <a:lnSpc>
                <a:spcPct val="95000"/>
              </a:lnSpc>
              <a:spcBef>
                <a:spcPct val="10000"/>
              </a:spcBef>
              <a:spcAft>
                <a:spcPct val="10000"/>
              </a:spcAft>
              <a:tabLst>
                <a:tab pos="4287838" algn="ctr"/>
                <a:tab pos="6003925" algn="l"/>
              </a:tabLst>
            </a:pPr>
            <a:r>
              <a:rPr lang="it-IT" sz="2000" i="0" dirty="0">
                <a:cs typeface="Times New Roman" charset="0"/>
              </a:rPr>
              <a:t>Δ</a:t>
            </a:r>
            <a:r>
              <a:rPr lang="it-IT" sz="2000" i="1" dirty="0">
                <a:cs typeface="Times New Roman" charset="0"/>
              </a:rPr>
              <a:t>G</a:t>
            </a:r>
            <a:r>
              <a:rPr lang="it-IT" sz="2000" i="0" dirty="0">
                <a:cs typeface="Times New Roman" charset="0"/>
              </a:rPr>
              <a:t>° = – </a:t>
            </a:r>
            <a:r>
              <a:rPr lang="it-IT" sz="2000" i="1" dirty="0">
                <a:cs typeface="Times New Roman" charset="0"/>
              </a:rPr>
              <a:t>RT</a:t>
            </a:r>
            <a:r>
              <a:rPr lang="it-IT" sz="2000" i="0" dirty="0">
                <a:cs typeface="Times New Roman" charset="0"/>
              </a:rPr>
              <a:t> </a:t>
            </a:r>
            <a:r>
              <a:rPr lang="it-IT" sz="2000" i="0" dirty="0" err="1">
                <a:cs typeface="Times New Roman" charset="0"/>
              </a:rPr>
              <a:t>ln</a:t>
            </a:r>
            <a:r>
              <a:rPr lang="it-IT" sz="2000" i="1" dirty="0" err="1">
                <a:cs typeface="Times New Roman" charset="0"/>
              </a:rPr>
              <a:t>K</a:t>
            </a:r>
            <a:r>
              <a:rPr lang="it-IT" sz="2000" i="0" dirty="0">
                <a:cs typeface="Times New Roman" charset="0"/>
              </a:rPr>
              <a:t> </a:t>
            </a:r>
          </a:p>
          <a:p>
            <a:pPr algn="just" defTabSz="762000">
              <a:lnSpc>
                <a:spcPct val="95000"/>
              </a:lnSpc>
              <a:spcBef>
                <a:spcPct val="10000"/>
              </a:spcBef>
              <a:spcAft>
                <a:spcPct val="10000"/>
              </a:spcAft>
              <a:tabLst>
                <a:tab pos="4287838" algn="ctr"/>
                <a:tab pos="6003925" algn="l"/>
              </a:tabLst>
            </a:pPr>
            <a:r>
              <a:rPr lang="it-IT" sz="2000" dirty="0">
                <a:cs typeface="Times New Roman" charset="0"/>
              </a:rPr>
              <a:t>Questa equazione dimostra che, quanto più diminuisce l'energia libera standard in una reazione, tanto maggiore è la costante di equilibrio della reazione.</a:t>
            </a:r>
          </a:p>
          <a:p>
            <a:pPr algn="just" defTabSz="762000">
              <a:lnSpc>
                <a:spcPct val="95000"/>
              </a:lnSpc>
              <a:spcBef>
                <a:spcPct val="10000"/>
              </a:spcBef>
              <a:spcAft>
                <a:spcPct val="10000"/>
              </a:spcAft>
              <a:tabLst>
                <a:tab pos="4287838" algn="ctr"/>
                <a:tab pos="6003925" algn="l"/>
              </a:tabLst>
            </a:pPr>
            <a:r>
              <a:rPr lang="it-IT" sz="2000" b="0" i="0" dirty="0">
                <a:cs typeface="Times New Roman" charset="0"/>
              </a:rPr>
              <a:t>L'equazione può essere usata per calcolare un costante di equilibrio da dati termodinamici.</a:t>
            </a:r>
          </a:p>
          <a:p>
            <a:pPr algn="just" defTabSz="762000">
              <a:lnSpc>
                <a:spcPct val="95000"/>
              </a:lnSpc>
              <a:spcBef>
                <a:spcPct val="10000"/>
              </a:spcBef>
              <a:spcAft>
                <a:spcPct val="10000"/>
              </a:spcAft>
              <a:tabLst>
                <a:tab pos="4287838" algn="ctr"/>
                <a:tab pos="6003925" algn="l"/>
              </a:tabLst>
            </a:pPr>
            <a:r>
              <a:rPr lang="it-IT" sz="2000" b="0" i="0" dirty="0">
                <a:cs typeface="Times New Roman" charset="0"/>
              </a:rPr>
              <a:t>La </a:t>
            </a:r>
            <a:r>
              <a:rPr lang="it-IT" sz="2000" b="0" i="1" dirty="0">
                <a:cs typeface="Times New Roman" charset="0"/>
              </a:rPr>
              <a:t>K</a:t>
            </a:r>
            <a:r>
              <a:rPr lang="it-IT" sz="2000" b="0" i="0" dirty="0">
                <a:cs typeface="Times New Roman" charset="0"/>
              </a:rPr>
              <a:t> che si ottiene da questi calcoli si riferisce ad un quoziente di reazione in cui appaiono le concentrazioni molari delle specie in soluzione, e le pressioni parziali delle specie gassose.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piè di pagina 2"/>
          <p:cNvSpPr>
            <a:spLocks noGrp="1"/>
          </p:cNvSpPr>
          <p:nvPr>
            <p:ph type="ftr" sz="quarter" idx="11"/>
          </p:nvPr>
        </p:nvSpPr>
        <p:spPr/>
        <p:txBody>
          <a:bodyPr/>
          <a:lstStyle/>
          <a:p>
            <a:r>
              <a:rPr lang="it-IT" dirty="0" smtClean="0"/>
              <a:t>12 – Termodinamica </a:t>
            </a:r>
            <a:r>
              <a:rPr lang="it-IT" dirty="0" err="1" smtClean="0"/>
              <a:t>II.pdf</a:t>
            </a:r>
            <a:r>
              <a:rPr lang="it-IT" dirty="0" smtClean="0"/>
              <a:t> – V 2.0– Chimica Generale – Prof. A. Mangoni– A.A. 2012/2013</a:t>
            </a:r>
            <a:endParaRPr lang="it-IT" dirty="0"/>
          </a:p>
        </p:txBody>
      </p:sp>
      <p:sp>
        <p:nvSpPr>
          <p:cNvPr id="384002" name="Rectangle 2"/>
          <p:cNvSpPr>
            <a:spLocks noChangeArrowheads="1"/>
          </p:cNvSpPr>
          <p:nvPr/>
        </p:nvSpPr>
        <p:spPr bwMode="auto">
          <a:xfrm>
            <a:off x="1612900" y="0"/>
            <a:ext cx="6270625" cy="519113"/>
          </a:xfrm>
          <a:prstGeom prst="rect">
            <a:avLst/>
          </a:prstGeom>
          <a:noFill/>
          <a:ln w="9525">
            <a:noFill/>
            <a:miter lim="800000"/>
            <a:headEnd/>
            <a:tailEnd/>
          </a:ln>
          <a:effectLst/>
        </p:spPr>
        <p:txBody>
          <a:bodyPr wrap="none" lIns="92075" tIns="46038" rIns="92075" bIns="46038">
            <a:spAutoFit/>
          </a:bodyPr>
          <a:lstStyle/>
          <a:p>
            <a:pPr defTabSz="762000"/>
            <a:r>
              <a:rPr lang="it-IT" sz="2800"/>
              <a:t>Reazioni spontanee che non avvengono?</a:t>
            </a:r>
          </a:p>
        </p:txBody>
      </p:sp>
      <p:sp>
        <p:nvSpPr>
          <p:cNvPr id="384003" name="Text Box 3"/>
          <p:cNvSpPr txBox="1">
            <a:spLocks noChangeArrowheads="1"/>
          </p:cNvSpPr>
          <p:nvPr/>
        </p:nvSpPr>
        <p:spPr bwMode="auto">
          <a:xfrm>
            <a:off x="161925" y="654050"/>
            <a:ext cx="8869363" cy="41497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005263" algn="ctr"/>
                <a:tab pos="5910263" algn="l"/>
              </a:tabLst>
            </a:pPr>
            <a:r>
              <a:rPr lang="it-IT" sz="2000" b="0">
                <a:cs typeface="Times New Roman" charset="0"/>
              </a:rPr>
              <a:t>Tutti i discorsi termodinamici fatti finora ci dicono se una reazione può avvenire oppure no, ma non ci dicono niente sulla velocità con qui la reazione ha luogo.</a:t>
            </a:r>
          </a:p>
          <a:p>
            <a:pPr algn="just" defTabSz="762000">
              <a:lnSpc>
                <a:spcPct val="95000"/>
              </a:lnSpc>
              <a:spcBef>
                <a:spcPct val="10000"/>
              </a:spcBef>
              <a:spcAft>
                <a:spcPct val="10000"/>
              </a:spcAft>
              <a:tabLst>
                <a:tab pos="4005263" algn="ctr"/>
                <a:tab pos="5910263" algn="l"/>
              </a:tabLst>
            </a:pPr>
            <a:r>
              <a:rPr lang="it-IT" sz="2000" b="0">
                <a:cs typeface="Times New Roman" charset="0"/>
              </a:rPr>
              <a:t>In molti casi, una reazione spontanea avviene così lentamente che la sua velocità non è misurabile (cioè non avviene affatto).</a:t>
            </a:r>
          </a:p>
          <a:p>
            <a:pPr algn="just" defTabSz="762000">
              <a:lnSpc>
                <a:spcPct val="95000"/>
              </a:lnSpc>
              <a:spcBef>
                <a:spcPct val="10000"/>
              </a:spcBef>
              <a:spcAft>
                <a:spcPct val="10000"/>
              </a:spcAft>
              <a:tabLst>
                <a:tab pos="4005263" algn="ctr"/>
                <a:tab pos="5910263" algn="l"/>
              </a:tabLst>
            </a:pPr>
            <a:r>
              <a:rPr lang="it-IT" sz="2000" b="0">
                <a:cs typeface="Times New Roman" charset="0"/>
              </a:rPr>
              <a:t>Un tipico esempio è la reazione di idrogeno ed ossigeno per dare acqua:</a:t>
            </a:r>
          </a:p>
          <a:p>
            <a:pPr algn="just" defTabSz="762000">
              <a:lnSpc>
                <a:spcPct val="95000"/>
              </a:lnSpc>
              <a:spcBef>
                <a:spcPct val="10000"/>
              </a:spcBef>
              <a:spcAft>
                <a:spcPct val="10000"/>
              </a:spcAft>
              <a:tabLst>
                <a:tab pos="4005263" algn="ctr"/>
                <a:tab pos="5910263" algn="l"/>
              </a:tabLst>
            </a:pPr>
            <a:r>
              <a:rPr lang="it-IT" sz="2000" b="0" i="1">
                <a:cs typeface="Times New Roman" charset="0"/>
              </a:rPr>
              <a:t>	 </a:t>
            </a:r>
            <a:r>
              <a:rPr lang="it-IT" sz="2000" b="0">
                <a:cs typeface="Times New Roman" charset="0"/>
              </a:rPr>
              <a:t>O</a:t>
            </a:r>
            <a:r>
              <a:rPr lang="it-IT" sz="2000" b="0" baseline="-25000">
                <a:cs typeface="Times New Roman" charset="0"/>
              </a:rPr>
              <a:t>2</a:t>
            </a:r>
            <a:r>
              <a:rPr lang="it-IT" sz="2000" b="0">
                <a:cs typeface="Times New Roman" charset="0"/>
              </a:rPr>
              <a:t> (g) + 2 H</a:t>
            </a:r>
            <a:r>
              <a:rPr lang="it-IT" sz="2000" b="0" baseline="-25000">
                <a:cs typeface="Times New Roman" charset="0"/>
              </a:rPr>
              <a:t>2</a:t>
            </a:r>
            <a:r>
              <a:rPr lang="it-IT" sz="2000" b="0">
                <a:cs typeface="Times New Roman" charset="0"/>
              </a:rPr>
              <a:t> (g) → 2 H</a:t>
            </a:r>
            <a:r>
              <a:rPr lang="it-IT" sz="2000" b="0" baseline="-25000">
                <a:cs typeface="Times New Roman" charset="0"/>
              </a:rPr>
              <a:t>2</a:t>
            </a:r>
            <a:r>
              <a:rPr lang="it-IT" sz="2000" b="0">
                <a:cs typeface="Times New Roman" charset="0"/>
              </a:rPr>
              <a:t>O</a:t>
            </a:r>
            <a:r>
              <a:rPr lang="it-IT" sz="2000" b="0" i="1">
                <a:cs typeface="Times New Roman" charset="0"/>
              </a:rPr>
              <a:t> 	ΔG</a:t>
            </a:r>
            <a:r>
              <a:rPr lang="it-IT" sz="2000" b="0">
                <a:cs typeface="Times New Roman" charset="0"/>
              </a:rPr>
              <a:t> = –474 kJ mol</a:t>
            </a:r>
            <a:r>
              <a:rPr lang="it-IT" sz="2000" b="0" baseline="30000">
                <a:cs typeface="Times New Roman" charset="0"/>
              </a:rPr>
              <a:t>-1</a:t>
            </a:r>
            <a:endParaRPr lang="it-IT" sz="2000" b="0">
              <a:cs typeface="Times New Roman" charset="0"/>
            </a:endParaRPr>
          </a:p>
          <a:p>
            <a:pPr algn="just" defTabSz="762000">
              <a:lnSpc>
                <a:spcPct val="95000"/>
              </a:lnSpc>
              <a:spcBef>
                <a:spcPct val="10000"/>
              </a:spcBef>
              <a:spcAft>
                <a:spcPct val="10000"/>
              </a:spcAft>
              <a:tabLst>
                <a:tab pos="4005263" algn="ctr"/>
                <a:tab pos="5910263" algn="l"/>
              </a:tabLst>
            </a:pPr>
            <a:r>
              <a:rPr lang="it-IT" sz="2000" b="0">
                <a:cs typeface="Times New Roman" charset="0"/>
              </a:rPr>
              <a:t>La reazione è ha un </a:t>
            </a:r>
            <a:r>
              <a:rPr lang="it-IT" sz="2000" b="0" i="1">
                <a:cs typeface="Times New Roman" charset="0"/>
              </a:rPr>
              <a:t>ΔG</a:t>
            </a:r>
            <a:r>
              <a:rPr lang="it-IT" sz="2000" b="0">
                <a:cs typeface="Times New Roman" charset="0"/>
              </a:rPr>
              <a:t> fortemente negativo, e quindi è spontanea. Tuttavia a temperatura ambiente è lentissima, e miscele di idrogeno ed ossigeno possono rimanere inalterate per anni.</a:t>
            </a:r>
          </a:p>
          <a:p>
            <a:pPr algn="just" defTabSz="762000">
              <a:lnSpc>
                <a:spcPct val="95000"/>
              </a:lnSpc>
              <a:spcBef>
                <a:spcPct val="10000"/>
              </a:spcBef>
              <a:spcAft>
                <a:spcPct val="10000"/>
              </a:spcAft>
              <a:tabLst>
                <a:tab pos="4005263" algn="ctr"/>
                <a:tab pos="5910263" algn="l"/>
              </a:tabLst>
            </a:pPr>
            <a:r>
              <a:rPr lang="it-IT" sz="2000" b="0">
                <a:cs typeface="Times New Roman" charset="0"/>
              </a:rPr>
              <a:t>Questo ci spiega anche perché possano esistere composti con energia libera di formazione positiva (</a:t>
            </a:r>
            <a:r>
              <a:rPr lang="it-IT" sz="2000" b="0" i="1">
                <a:cs typeface="Times New Roman" charset="0"/>
              </a:rPr>
              <a:t>termodinamicamente instabili</a:t>
            </a:r>
            <a:r>
              <a:rPr lang="it-IT" sz="2000" b="0">
                <a:cs typeface="Times New Roman" charset="0"/>
              </a:rPr>
              <a:t>), come il benzene, che altrimenti dovrebbero immediatamente decomporsi negli elementi. Questi composti, che sono termodinamicamente instabili, ma non si decompongono, sono detti </a:t>
            </a:r>
            <a:r>
              <a:rPr lang="it-IT" sz="2000" b="0" i="1">
                <a:cs typeface="Times New Roman" charset="0"/>
              </a:rPr>
              <a:t>inerti</a:t>
            </a:r>
            <a:r>
              <a:rPr lang="it-IT" sz="2000" b="0">
                <a:cs typeface="Times New Roman" charset="0"/>
              </a:rPr>
              <a:t>.</a:t>
            </a:r>
          </a:p>
        </p:txBody>
      </p:sp>
      <p:sp>
        <p:nvSpPr>
          <p:cNvPr id="384006" name="Text Box 6"/>
          <p:cNvSpPr txBox="1">
            <a:spLocks noChangeArrowheads="1"/>
          </p:cNvSpPr>
          <p:nvPr/>
        </p:nvSpPr>
        <p:spPr bwMode="auto">
          <a:xfrm>
            <a:off x="169863" y="4962525"/>
            <a:ext cx="8869362" cy="15367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pPr>
            <a:r>
              <a:rPr lang="it-IT" sz="2000" b="0">
                <a:cs typeface="Times New Roman" charset="0"/>
              </a:rPr>
              <a:t>Un ultima notazione: perché l'energia libera si chiama così? Si può dimostrare che il </a:t>
            </a:r>
            <a:r>
              <a:rPr lang="it-IT" sz="2000" b="0" i="1">
                <a:cs typeface="Times New Roman" charset="0"/>
              </a:rPr>
              <a:t>ΔG</a:t>
            </a:r>
            <a:r>
              <a:rPr lang="it-IT" sz="2000" b="0">
                <a:cs typeface="Times New Roman" charset="0"/>
              </a:rPr>
              <a:t> rappresenta la quantità massima di lavoro (escluso il lavoro di espansione) che può essere ricavate da una certa reazione. Si parla di "energia libera" perché questa è la sola parte dell'energia totale del sistema che può essere convertita in lavoro, tutto il resto deve necessariamente rimanere calore.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840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4006" grpId="0" autoUpdateAnimBg="0"/>
    </p:bldLst>
  </p:timing>
</p:sld>
</file>

<file path=ppt/theme/theme1.xml><?xml version="1.0" encoding="utf-8"?>
<a:theme xmlns:a="http://schemas.openxmlformats.org/drawingml/2006/main" name="Struttura predefinita">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0000CC"/>
      </a:hlink>
      <a:folHlink>
        <a:srgbClr val="B2B2B2"/>
      </a:folHlink>
    </a:clrScheme>
    <a:fontScheme name="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Times New Roman" charset="0"/>
          </a:defRPr>
        </a:defPPr>
      </a:lstStyle>
    </a:lnDef>
  </a:objectDefaults>
  <a:extraClrSchemeLst>
    <a:extraClrScheme>
      <a:clrScheme name="Struttura predefinita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Struttura predefinita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ruttura predefinita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Struttura predefinita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17539</TotalTime>
  <Words>1931</Words>
  <Application>Microsoft Office PowerPoint</Application>
  <PresentationFormat>Presentazione su schermo (4:3)</PresentationFormat>
  <Paragraphs>105</Paragraphs>
  <Slides>10</Slides>
  <Notes>0</Notes>
  <HiddenSlides>0</HiddenSlides>
  <MMClips>0</MMClips>
  <ScaleCrop>false</ScaleCrop>
  <HeadingPairs>
    <vt:vector size="8" baseType="variant">
      <vt:variant>
        <vt:lpstr>Caratteri utilizzati</vt:lpstr>
      </vt:variant>
      <vt:variant>
        <vt:i4>1</vt:i4>
      </vt:variant>
      <vt:variant>
        <vt:lpstr>Tema</vt:lpstr>
      </vt:variant>
      <vt:variant>
        <vt:i4>1</vt:i4>
      </vt:variant>
      <vt:variant>
        <vt:lpstr>Server OLE incorporati</vt:lpstr>
      </vt:variant>
      <vt:variant>
        <vt:i4>2</vt:i4>
      </vt:variant>
      <vt:variant>
        <vt:lpstr>Titoli diapositive</vt:lpstr>
      </vt:variant>
      <vt:variant>
        <vt:i4>10</vt:i4>
      </vt:variant>
    </vt:vector>
  </HeadingPairs>
  <TitlesOfParts>
    <vt:vector size="14" baseType="lpstr">
      <vt:lpstr>Times New Roman</vt:lpstr>
      <vt:lpstr>Struttura predefinita</vt:lpstr>
      <vt:lpstr>Corel PHOTO-PAINT 7.0 Image</vt:lpstr>
      <vt:lpstr>Microsoft Equation 3.0</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Nessun titolo diapositiva</dc:title>
  <dc:creator>Mangoni</dc:creator>
  <cp:lastModifiedBy>Mangoni</cp:lastModifiedBy>
  <cp:revision>614</cp:revision>
  <cp:lastPrinted>1998-10-27T09:57:14Z</cp:lastPrinted>
  <dcterms:created xsi:type="dcterms:W3CDTF">1998-11-03T10:00:16Z</dcterms:created>
  <dcterms:modified xsi:type="dcterms:W3CDTF">2013-05-27T17:32:25Z</dcterms:modified>
</cp:coreProperties>
</file>