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5"/>
  </p:notesMasterIdLst>
  <p:handoutMasterIdLst>
    <p:handoutMasterId r:id="rId16"/>
  </p:handoutMasterIdLst>
  <p:sldIdLst>
    <p:sldId id="314" r:id="rId2"/>
    <p:sldId id="348" r:id="rId3"/>
    <p:sldId id="349" r:id="rId4"/>
    <p:sldId id="351" r:id="rId5"/>
    <p:sldId id="352" r:id="rId6"/>
    <p:sldId id="353" r:id="rId7"/>
    <p:sldId id="354" r:id="rId8"/>
    <p:sldId id="355" r:id="rId9"/>
    <p:sldId id="358" r:id="rId10"/>
    <p:sldId id="356" r:id="rId11"/>
    <p:sldId id="357" r:id="rId12"/>
    <p:sldId id="359" r:id="rId13"/>
    <p:sldId id="360" r:id="rId14"/>
  </p:sldIdLst>
  <p:sldSz cx="9144000" cy="6858000" type="screen4x3"/>
  <p:notesSz cx="7099300" cy="10234613"/>
  <p:defaultTextStyle>
    <a:defPPr>
      <a:defRPr lang="en-US"/>
    </a:defPPr>
    <a:lvl1pPr algn="ctr" rtl="0" eaLnBrk="0" fontAlgn="base" hangingPunct="0">
      <a:spcBef>
        <a:spcPct val="0"/>
      </a:spcBef>
      <a:spcAft>
        <a:spcPct val="0"/>
      </a:spcAft>
      <a:defRPr b="1" i="1" kern="1200">
        <a:solidFill>
          <a:schemeClr val="tx1"/>
        </a:solidFill>
        <a:latin typeface="Times New Roman" pitchFamily="18" charset="0"/>
        <a:ea typeface="+mn-ea"/>
        <a:cs typeface="+mn-cs"/>
      </a:defRPr>
    </a:lvl1pPr>
    <a:lvl2pPr marL="457200" algn="ctr" rtl="0" eaLnBrk="0" fontAlgn="base" hangingPunct="0">
      <a:spcBef>
        <a:spcPct val="0"/>
      </a:spcBef>
      <a:spcAft>
        <a:spcPct val="0"/>
      </a:spcAft>
      <a:defRPr b="1" i="1" kern="1200">
        <a:solidFill>
          <a:schemeClr val="tx1"/>
        </a:solidFill>
        <a:latin typeface="Times New Roman" pitchFamily="18" charset="0"/>
        <a:ea typeface="+mn-ea"/>
        <a:cs typeface="+mn-cs"/>
      </a:defRPr>
    </a:lvl2pPr>
    <a:lvl3pPr marL="914400" algn="ctr" rtl="0" eaLnBrk="0" fontAlgn="base" hangingPunct="0">
      <a:spcBef>
        <a:spcPct val="0"/>
      </a:spcBef>
      <a:spcAft>
        <a:spcPct val="0"/>
      </a:spcAft>
      <a:defRPr b="1" i="1" kern="1200">
        <a:solidFill>
          <a:schemeClr val="tx1"/>
        </a:solidFill>
        <a:latin typeface="Times New Roman" pitchFamily="18" charset="0"/>
        <a:ea typeface="+mn-ea"/>
        <a:cs typeface="+mn-cs"/>
      </a:defRPr>
    </a:lvl3pPr>
    <a:lvl4pPr marL="1371600" algn="ctr" rtl="0" eaLnBrk="0" fontAlgn="base" hangingPunct="0">
      <a:spcBef>
        <a:spcPct val="0"/>
      </a:spcBef>
      <a:spcAft>
        <a:spcPct val="0"/>
      </a:spcAft>
      <a:defRPr b="1" i="1" kern="1200">
        <a:solidFill>
          <a:schemeClr val="tx1"/>
        </a:solidFill>
        <a:latin typeface="Times New Roman" pitchFamily="18" charset="0"/>
        <a:ea typeface="+mn-ea"/>
        <a:cs typeface="+mn-cs"/>
      </a:defRPr>
    </a:lvl4pPr>
    <a:lvl5pPr marL="1828800" algn="ctr" rtl="0" eaLnBrk="0" fontAlgn="base" hangingPunct="0">
      <a:spcBef>
        <a:spcPct val="0"/>
      </a:spcBef>
      <a:spcAft>
        <a:spcPct val="0"/>
      </a:spcAft>
      <a:defRPr b="1" i="1" kern="1200">
        <a:solidFill>
          <a:schemeClr val="tx1"/>
        </a:solidFill>
        <a:latin typeface="Times New Roman" pitchFamily="18" charset="0"/>
        <a:ea typeface="+mn-ea"/>
        <a:cs typeface="+mn-cs"/>
      </a:defRPr>
    </a:lvl5pPr>
    <a:lvl6pPr marL="2286000" algn="l" defTabSz="914400" rtl="0" eaLnBrk="1" latinLnBrk="0" hangingPunct="1">
      <a:defRPr b="1" i="1" kern="1200">
        <a:solidFill>
          <a:schemeClr val="tx1"/>
        </a:solidFill>
        <a:latin typeface="Times New Roman" pitchFamily="18" charset="0"/>
        <a:ea typeface="+mn-ea"/>
        <a:cs typeface="+mn-cs"/>
      </a:defRPr>
    </a:lvl6pPr>
    <a:lvl7pPr marL="2743200" algn="l" defTabSz="914400" rtl="0" eaLnBrk="1" latinLnBrk="0" hangingPunct="1">
      <a:defRPr b="1" i="1" kern="1200">
        <a:solidFill>
          <a:schemeClr val="tx1"/>
        </a:solidFill>
        <a:latin typeface="Times New Roman" pitchFamily="18" charset="0"/>
        <a:ea typeface="+mn-ea"/>
        <a:cs typeface="+mn-cs"/>
      </a:defRPr>
    </a:lvl7pPr>
    <a:lvl8pPr marL="3200400" algn="l" defTabSz="914400" rtl="0" eaLnBrk="1" latinLnBrk="0" hangingPunct="1">
      <a:defRPr b="1" i="1" kern="1200">
        <a:solidFill>
          <a:schemeClr val="tx1"/>
        </a:solidFill>
        <a:latin typeface="Times New Roman" pitchFamily="18" charset="0"/>
        <a:ea typeface="+mn-ea"/>
        <a:cs typeface="+mn-cs"/>
      </a:defRPr>
    </a:lvl8pPr>
    <a:lvl9pPr marL="3657600" algn="l" defTabSz="914400" rtl="0" eaLnBrk="1" latinLnBrk="0" hangingPunct="1">
      <a:defRPr b="1" i="1"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FF"/>
    <a:srgbClr val="000099"/>
    <a:srgbClr val="00CC00"/>
    <a:srgbClr val="FFFF00"/>
    <a:srgbClr val="0066FF"/>
    <a:srgbClr val="00FF00"/>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942" autoAdjust="0"/>
    <p:restoredTop sz="94660" autoAdjust="0"/>
  </p:normalViewPr>
  <p:slideViewPr>
    <p:cSldViewPr>
      <p:cViewPr varScale="1">
        <p:scale>
          <a:sx n="110" d="100"/>
          <a:sy n="110" d="100"/>
        </p:scale>
        <p:origin x="-1452" y="-84"/>
      </p:cViewPr>
      <p:guideLst>
        <p:guide orient="horz" pos="2160"/>
        <p:guide pos="2880"/>
      </p:guideLst>
    </p:cSldViewPr>
  </p:slideViewPr>
  <p:outlineViewPr>
    <p:cViewPr>
      <p:scale>
        <a:sx n="33" d="100"/>
        <a:sy n="33" d="100"/>
      </p:scale>
      <p:origin x="0" y="0"/>
    </p:cViewPr>
  </p:outlineViewPr>
  <p:notesTextViewPr>
    <p:cViewPr>
      <p:scale>
        <a:sx n="25" d="100"/>
        <a:sy n="25" d="100"/>
      </p:scale>
      <p:origin x="0" y="0"/>
    </p:cViewPr>
  </p:notesTextViewPr>
  <p:sorterViewPr>
    <p:cViewPr>
      <p:scale>
        <a:sx n="66" d="100"/>
        <a:sy n="66" d="100"/>
      </p:scale>
      <p:origin x="0" y="0"/>
    </p:cViewPr>
  </p:sorterViewPr>
  <p:notesViewPr>
    <p:cSldViewPr>
      <p:cViewPr varScale="1">
        <p:scale>
          <a:sx n="53" d="100"/>
          <a:sy n="53" d="100"/>
        </p:scale>
        <p:origin x="-1680" y="-78"/>
      </p:cViewPr>
      <p:guideLst>
        <p:guide orient="horz" pos="3224"/>
        <p:guide pos="2236"/>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3047885" cy="551427"/>
          </a:xfrm>
          <a:prstGeom prst="rect">
            <a:avLst/>
          </a:prstGeom>
          <a:noFill/>
          <a:ln w="9525">
            <a:noFill/>
            <a:miter lim="800000"/>
            <a:headEnd/>
            <a:tailEnd/>
          </a:ln>
          <a:effectLst/>
        </p:spPr>
        <p:txBody>
          <a:bodyPr vert="horz" wrap="square" lIns="95178" tIns="47589" rIns="95178" bIns="47589" numCol="1" anchor="t" anchorCtr="0" compatLnSpc="1">
            <a:prstTxWarp prst="textNoShape">
              <a:avLst/>
            </a:prstTxWarp>
          </a:bodyPr>
          <a:lstStyle>
            <a:lvl1pPr algn="l" defTabSz="952879">
              <a:defRPr sz="1200" i="0"/>
            </a:lvl1pPr>
          </a:lstStyle>
          <a:p>
            <a:endParaRPr lang="it-IT"/>
          </a:p>
        </p:txBody>
      </p:sp>
      <p:sp>
        <p:nvSpPr>
          <p:cNvPr id="23555" name="Rectangle 3"/>
          <p:cNvSpPr>
            <a:spLocks noGrp="1" noChangeArrowheads="1"/>
          </p:cNvSpPr>
          <p:nvPr>
            <p:ph type="dt" sz="quarter" idx="1"/>
          </p:nvPr>
        </p:nvSpPr>
        <p:spPr bwMode="auto">
          <a:xfrm>
            <a:off x="4012427" y="0"/>
            <a:ext cx="3049579" cy="551427"/>
          </a:xfrm>
          <a:prstGeom prst="rect">
            <a:avLst/>
          </a:prstGeom>
          <a:noFill/>
          <a:ln w="9525">
            <a:noFill/>
            <a:miter lim="800000"/>
            <a:headEnd/>
            <a:tailEnd/>
          </a:ln>
          <a:effectLst/>
        </p:spPr>
        <p:txBody>
          <a:bodyPr vert="horz" wrap="square" lIns="95178" tIns="47589" rIns="95178" bIns="47589" numCol="1" anchor="t" anchorCtr="0" compatLnSpc="1">
            <a:prstTxWarp prst="textNoShape">
              <a:avLst/>
            </a:prstTxWarp>
          </a:bodyPr>
          <a:lstStyle>
            <a:lvl1pPr algn="r" defTabSz="952879">
              <a:defRPr sz="1200" i="0"/>
            </a:lvl1pPr>
          </a:lstStyle>
          <a:p>
            <a:endParaRPr lang="it-IT"/>
          </a:p>
        </p:txBody>
      </p:sp>
      <p:sp>
        <p:nvSpPr>
          <p:cNvPr id="23556" name="Rectangle 4"/>
          <p:cNvSpPr>
            <a:spLocks noGrp="1" noChangeArrowheads="1"/>
          </p:cNvSpPr>
          <p:nvPr>
            <p:ph type="ftr" sz="quarter" idx="2"/>
          </p:nvPr>
        </p:nvSpPr>
        <p:spPr bwMode="auto">
          <a:xfrm>
            <a:off x="0" y="9683186"/>
            <a:ext cx="3047885" cy="551427"/>
          </a:xfrm>
          <a:prstGeom prst="rect">
            <a:avLst/>
          </a:prstGeom>
          <a:noFill/>
          <a:ln w="9525">
            <a:noFill/>
            <a:miter lim="800000"/>
            <a:headEnd/>
            <a:tailEnd/>
          </a:ln>
          <a:effectLst/>
        </p:spPr>
        <p:txBody>
          <a:bodyPr vert="horz" wrap="square" lIns="95178" tIns="47589" rIns="95178" bIns="47589" numCol="1" anchor="b" anchorCtr="0" compatLnSpc="1">
            <a:prstTxWarp prst="textNoShape">
              <a:avLst/>
            </a:prstTxWarp>
          </a:bodyPr>
          <a:lstStyle>
            <a:lvl1pPr algn="l" defTabSz="952879">
              <a:defRPr sz="1200" i="0"/>
            </a:lvl1pPr>
          </a:lstStyle>
          <a:p>
            <a:endParaRPr lang="it-IT"/>
          </a:p>
        </p:txBody>
      </p:sp>
      <p:sp>
        <p:nvSpPr>
          <p:cNvPr id="23557" name="Rectangle 5"/>
          <p:cNvSpPr>
            <a:spLocks noGrp="1" noChangeArrowheads="1"/>
          </p:cNvSpPr>
          <p:nvPr>
            <p:ph type="sldNum" sz="quarter" idx="3"/>
          </p:nvPr>
        </p:nvSpPr>
        <p:spPr bwMode="auto">
          <a:xfrm>
            <a:off x="4012427" y="9683186"/>
            <a:ext cx="3049579" cy="551427"/>
          </a:xfrm>
          <a:prstGeom prst="rect">
            <a:avLst/>
          </a:prstGeom>
          <a:noFill/>
          <a:ln w="9525">
            <a:noFill/>
            <a:miter lim="800000"/>
            <a:headEnd/>
            <a:tailEnd/>
          </a:ln>
          <a:effectLst/>
        </p:spPr>
        <p:txBody>
          <a:bodyPr vert="horz" wrap="square" lIns="95178" tIns="47589" rIns="95178" bIns="47589" numCol="1" anchor="b" anchorCtr="0" compatLnSpc="1">
            <a:prstTxWarp prst="textNoShape">
              <a:avLst/>
            </a:prstTxWarp>
          </a:bodyPr>
          <a:lstStyle>
            <a:lvl1pPr algn="r" defTabSz="952879">
              <a:defRPr sz="1200" i="0"/>
            </a:lvl1pPr>
          </a:lstStyle>
          <a:p>
            <a:fld id="{2D22CAAA-BF23-40F0-8670-E1C8E792EA8F}" type="slidenum">
              <a:rPr lang="it-IT"/>
              <a:pPr/>
              <a:t>‹N›</a:t>
            </a:fld>
            <a:endParaRPr lang="it-IT"/>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algn="l" defTabSz="762000"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defTabSz="762000"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defTabSz="762000"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defTabSz="762000"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defTabSz="762000"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CB91CB5C-B30C-432C-9323-3711CAAFF546}" type="slidenum">
              <a:rPr lang="en-US"/>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E717BF76-23C3-4AB8-89A8-DA6531FC0760}" type="slidenum">
              <a:rPr lang="en-US"/>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F534856D-5439-445F-BCAE-E01B074F57BA}" type="slidenum">
              <a:rPr lang="en-US"/>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7" name="Segnaposto numero diapositiva 6"/>
          <p:cNvSpPr>
            <a:spLocks noGrp="1"/>
          </p:cNvSpPr>
          <p:nvPr>
            <p:ph type="sldNum" sz="quarter" idx="12"/>
          </p:nvPr>
        </p:nvSpPr>
        <p:spPr/>
        <p:txBody>
          <a:bodyPr/>
          <a:lstStyle>
            <a:lvl1pPr>
              <a:defRPr/>
            </a:lvl1pPr>
          </a:lstStyle>
          <a:p>
            <a:fld id="{2B2CB518-52A1-4BFD-83E2-248F3BA257A2}" type="slidenum">
              <a:rPr lang="en-US"/>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a:defRPr/>
            </a:lvl1pPr>
          </a:lstStyle>
          <a:p>
            <a:endParaRPr lang="en-US"/>
          </a:p>
        </p:txBody>
      </p:sp>
      <p:sp>
        <p:nvSpPr>
          <p:cNvPr id="8" name="Segnaposto piè di pagina 7"/>
          <p:cNvSpPr>
            <a:spLocks noGrp="1"/>
          </p:cNvSpPr>
          <p:nvPr>
            <p:ph type="ftr" sz="quarter" idx="11"/>
          </p:nvPr>
        </p:nvSpPr>
        <p:spPr/>
        <p:txBody>
          <a:bodyPr/>
          <a:lstStyle>
            <a:lvl1pPr>
              <a:defRPr/>
            </a:lvl1p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9" name="Segnaposto numero diapositiva 8"/>
          <p:cNvSpPr>
            <a:spLocks noGrp="1"/>
          </p:cNvSpPr>
          <p:nvPr>
            <p:ph type="sldNum" sz="quarter" idx="12"/>
          </p:nvPr>
        </p:nvSpPr>
        <p:spPr/>
        <p:txBody>
          <a:bodyPr/>
          <a:lstStyle>
            <a:lvl1pPr>
              <a:defRPr/>
            </a:lvl1pPr>
          </a:lstStyle>
          <a:p>
            <a:fld id="{78533C38-45CC-4336-9D23-F240B54A6A38}" type="slidenum">
              <a:rPr lang="en-US"/>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a:defRPr/>
            </a:lvl1pPr>
          </a:lstStyle>
          <a:p>
            <a:endParaRPr lang="en-US"/>
          </a:p>
        </p:txBody>
      </p:sp>
      <p:sp>
        <p:nvSpPr>
          <p:cNvPr id="4" name="Segnaposto piè di pagina 3"/>
          <p:cNvSpPr>
            <a:spLocks noGrp="1"/>
          </p:cNvSpPr>
          <p:nvPr>
            <p:ph type="ftr" sz="quarter" idx="11"/>
          </p:nvPr>
        </p:nvSpPr>
        <p:spPr/>
        <p:txBody>
          <a:bodyPr/>
          <a:lstStyle>
            <a:lvl1pPr>
              <a:defRPr/>
            </a:lvl1p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5" name="Segnaposto numero diapositiva 4"/>
          <p:cNvSpPr>
            <a:spLocks noGrp="1"/>
          </p:cNvSpPr>
          <p:nvPr>
            <p:ph type="sldNum" sz="quarter" idx="12"/>
          </p:nvPr>
        </p:nvSpPr>
        <p:spPr/>
        <p:txBody>
          <a:bodyPr/>
          <a:lstStyle>
            <a:lvl1pPr>
              <a:defRPr/>
            </a:lvl1pPr>
          </a:lstStyle>
          <a:p>
            <a:fld id="{41BFCA53-61DD-40D6-9C5A-AB2595270CD9}" type="slidenum">
              <a:rPr lang="en-US"/>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en-US"/>
          </a:p>
        </p:txBody>
      </p:sp>
      <p:sp>
        <p:nvSpPr>
          <p:cNvPr id="3" name="Segnaposto piè di pagina 2"/>
          <p:cNvSpPr>
            <a:spLocks noGrp="1"/>
          </p:cNvSpPr>
          <p:nvPr>
            <p:ph type="ftr" sz="quarter" idx="11"/>
          </p:nvPr>
        </p:nvSpPr>
        <p:spPr/>
        <p:txBody>
          <a:bodyPr/>
          <a:lstStyle>
            <a:lvl1pPr>
              <a:defRPr/>
            </a:lvl1p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4" name="Segnaposto numero diapositiva 3"/>
          <p:cNvSpPr>
            <a:spLocks noGrp="1"/>
          </p:cNvSpPr>
          <p:nvPr>
            <p:ph type="sldNum" sz="quarter" idx="12"/>
          </p:nvPr>
        </p:nvSpPr>
        <p:spPr/>
        <p:txBody>
          <a:bodyPr/>
          <a:lstStyle>
            <a:lvl1pPr>
              <a:defRPr/>
            </a:lvl1pPr>
          </a:lstStyle>
          <a:p>
            <a:fld id="{DC69E666-91F4-4266-94D9-51FE939AEE10}" type="slidenum">
              <a:rPr lang="en-US"/>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7" name="Segnaposto numero diapositiva 6"/>
          <p:cNvSpPr>
            <a:spLocks noGrp="1"/>
          </p:cNvSpPr>
          <p:nvPr>
            <p:ph type="sldNum" sz="quarter" idx="12"/>
          </p:nvPr>
        </p:nvSpPr>
        <p:spPr/>
        <p:txBody>
          <a:bodyPr/>
          <a:lstStyle>
            <a:lvl1pPr>
              <a:defRPr/>
            </a:lvl1pPr>
          </a:lstStyle>
          <a:p>
            <a:fld id="{D9B8F9D0-ADE4-49FA-9852-2F7FD6B16897}" type="slidenum">
              <a:rPr lang="en-US"/>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7" name="Segnaposto numero diapositiva 6"/>
          <p:cNvSpPr>
            <a:spLocks noGrp="1"/>
          </p:cNvSpPr>
          <p:nvPr>
            <p:ph type="sldNum" sz="quarter" idx="12"/>
          </p:nvPr>
        </p:nvSpPr>
        <p:spPr/>
        <p:txBody>
          <a:bodyPr/>
          <a:lstStyle>
            <a:lvl1pPr>
              <a:defRPr/>
            </a:lvl1pPr>
          </a:lstStyle>
          <a:p>
            <a:fld id="{905905B9-EB60-416B-BA49-3A775D360D88}" type="slidenum">
              <a:rPr lang="en-US"/>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1DE1526B-C8D4-4224-A482-485E3662869B}" type="slidenum">
              <a:rPr lang="en-US"/>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0C2655B8-DFDD-4BA9-91AC-8BA0E9B4AF0B}" type="slidenum">
              <a:rPr lang="en-US"/>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en-US" smtClean="0"/>
              <a:t>Fare clic per modificare lo stile del titolo dello schema</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n-US" smtClean="0"/>
              <a:t>Fare clic per modificare gli stili del testo dello schema</a:t>
            </a:r>
          </a:p>
          <a:p>
            <a:pPr lvl="1"/>
            <a:r>
              <a:rPr lang="en-US" smtClean="0"/>
              <a:t>Secondo livello</a:t>
            </a:r>
          </a:p>
          <a:p>
            <a:pPr lvl="2"/>
            <a:r>
              <a:rPr lang="en-US" smtClean="0"/>
              <a:t>Terzo livello</a:t>
            </a:r>
          </a:p>
          <a:p>
            <a:pPr lvl="3"/>
            <a:r>
              <a:rPr lang="en-US" smtClean="0"/>
              <a:t>Quarto livello</a:t>
            </a:r>
          </a:p>
          <a:p>
            <a:pPr lvl="4"/>
            <a:r>
              <a:rPr lang="en-US" smtClean="0"/>
              <a:t>Quinto livello</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l" defTabSz="762000">
              <a:defRPr sz="1400" b="0" i="0"/>
            </a:lvl1pPr>
          </a:lstStyle>
          <a:p>
            <a:endParaRPr lang="en-US"/>
          </a:p>
        </p:txBody>
      </p:sp>
      <p:sp>
        <p:nvSpPr>
          <p:cNvPr id="1029" name="Rectangle 5"/>
          <p:cNvSpPr>
            <a:spLocks noGrp="1" noChangeArrowheads="1"/>
          </p:cNvSpPr>
          <p:nvPr>
            <p:ph type="ftr" sz="quarter" idx="3"/>
          </p:nvPr>
        </p:nvSpPr>
        <p:spPr bwMode="auto">
          <a:xfrm>
            <a:off x="2133600" y="6553200"/>
            <a:ext cx="7010400" cy="3048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defTabSz="762000">
              <a:defRPr sz="1200" b="0"/>
            </a:lvl1p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defTabSz="762000">
              <a:defRPr sz="1400" b="0" i="0"/>
            </a:lvl1pPr>
          </a:lstStyle>
          <a:p>
            <a:fld id="{3FC8B5C0-B185-4DFA-AF6B-CC3B1208A6E2}" type="slidenum">
              <a:rPr lang="en-US"/>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762000" rtl="0" eaLnBrk="0" fontAlgn="base" hangingPunct="0">
        <a:spcBef>
          <a:spcPct val="0"/>
        </a:spcBef>
        <a:spcAft>
          <a:spcPct val="0"/>
        </a:spcAft>
        <a:defRPr sz="4400">
          <a:solidFill>
            <a:schemeClr val="tx2"/>
          </a:solidFill>
          <a:latin typeface="+mj-lt"/>
          <a:ea typeface="+mj-ea"/>
          <a:cs typeface="+mj-cs"/>
        </a:defRPr>
      </a:lvl1pPr>
      <a:lvl2pPr algn="ctr" defTabSz="762000" rtl="0" eaLnBrk="0" fontAlgn="base" hangingPunct="0">
        <a:spcBef>
          <a:spcPct val="0"/>
        </a:spcBef>
        <a:spcAft>
          <a:spcPct val="0"/>
        </a:spcAft>
        <a:defRPr sz="4400">
          <a:solidFill>
            <a:schemeClr val="tx2"/>
          </a:solidFill>
          <a:latin typeface="Times New Roman" pitchFamily="18" charset="0"/>
        </a:defRPr>
      </a:lvl2pPr>
      <a:lvl3pPr algn="ctr" defTabSz="762000" rtl="0" eaLnBrk="0" fontAlgn="base" hangingPunct="0">
        <a:spcBef>
          <a:spcPct val="0"/>
        </a:spcBef>
        <a:spcAft>
          <a:spcPct val="0"/>
        </a:spcAft>
        <a:defRPr sz="4400">
          <a:solidFill>
            <a:schemeClr val="tx2"/>
          </a:solidFill>
          <a:latin typeface="Times New Roman" pitchFamily="18" charset="0"/>
        </a:defRPr>
      </a:lvl3pPr>
      <a:lvl4pPr algn="ctr" defTabSz="762000" rtl="0" eaLnBrk="0" fontAlgn="base" hangingPunct="0">
        <a:spcBef>
          <a:spcPct val="0"/>
        </a:spcBef>
        <a:spcAft>
          <a:spcPct val="0"/>
        </a:spcAft>
        <a:defRPr sz="4400">
          <a:solidFill>
            <a:schemeClr val="tx2"/>
          </a:solidFill>
          <a:latin typeface="Times New Roman" pitchFamily="18" charset="0"/>
        </a:defRPr>
      </a:lvl4pPr>
      <a:lvl5pPr algn="ctr" defTabSz="762000" rtl="0" eaLnBrk="0" fontAlgn="base" hangingPunct="0">
        <a:spcBef>
          <a:spcPct val="0"/>
        </a:spcBef>
        <a:spcAft>
          <a:spcPct val="0"/>
        </a:spcAft>
        <a:defRPr sz="4400">
          <a:solidFill>
            <a:schemeClr val="tx2"/>
          </a:solidFill>
          <a:latin typeface="Times New Roman" pitchFamily="18" charset="0"/>
        </a:defRPr>
      </a:lvl5pPr>
      <a:lvl6pPr marL="457200" algn="ctr" defTabSz="762000" rtl="0" eaLnBrk="0" fontAlgn="base" hangingPunct="0">
        <a:spcBef>
          <a:spcPct val="0"/>
        </a:spcBef>
        <a:spcAft>
          <a:spcPct val="0"/>
        </a:spcAft>
        <a:defRPr sz="4400">
          <a:solidFill>
            <a:schemeClr val="tx2"/>
          </a:solidFill>
          <a:latin typeface="Times New Roman" pitchFamily="18" charset="0"/>
        </a:defRPr>
      </a:lvl6pPr>
      <a:lvl7pPr marL="914400" algn="ctr" defTabSz="762000" rtl="0" eaLnBrk="0" fontAlgn="base" hangingPunct="0">
        <a:spcBef>
          <a:spcPct val="0"/>
        </a:spcBef>
        <a:spcAft>
          <a:spcPct val="0"/>
        </a:spcAft>
        <a:defRPr sz="4400">
          <a:solidFill>
            <a:schemeClr val="tx2"/>
          </a:solidFill>
          <a:latin typeface="Times New Roman" pitchFamily="18" charset="0"/>
        </a:defRPr>
      </a:lvl7pPr>
      <a:lvl8pPr marL="1371600" algn="ctr" defTabSz="762000" rtl="0" eaLnBrk="0" fontAlgn="base" hangingPunct="0">
        <a:spcBef>
          <a:spcPct val="0"/>
        </a:spcBef>
        <a:spcAft>
          <a:spcPct val="0"/>
        </a:spcAft>
        <a:defRPr sz="4400">
          <a:solidFill>
            <a:schemeClr val="tx2"/>
          </a:solidFill>
          <a:latin typeface="Times New Roman" pitchFamily="18" charset="0"/>
        </a:defRPr>
      </a:lvl8pPr>
      <a:lvl9pPr marL="1828800" algn="ctr" defTabSz="762000"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defTabSz="762000"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defTabSz="762000" rtl="0" eaLnBrk="0" fontAlgn="base" hangingPunct="0">
        <a:spcBef>
          <a:spcPct val="20000"/>
        </a:spcBef>
        <a:spcAft>
          <a:spcPct val="0"/>
        </a:spcAft>
        <a:buChar char="–"/>
        <a:defRPr sz="2800">
          <a:solidFill>
            <a:schemeClr val="tx1"/>
          </a:solidFill>
          <a:latin typeface="+mn-lt"/>
        </a:defRPr>
      </a:lvl2pPr>
      <a:lvl3pPr marL="1143000" indent="-228600" algn="l" defTabSz="762000" rtl="0" eaLnBrk="0" fontAlgn="base" hangingPunct="0">
        <a:spcBef>
          <a:spcPct val="20000"/>
        </a:spcBef>
        <a:spcAft>
          <a:spcPct val="0"/>
        </a:spcAft>
        <a:buChar char="•"/>
        <a:defRPr sz="2400">
          <a:solidFill>
            <a:schemeClr val="tx1"/>
          </a:solidFill>
          <a:latin typeface="+mn-lt"/>
        </a:defRPr>
      </a:lvl3pPr>
      <a:lvl4pPr marL="1600200" indent="-228600" algn="l" defTabSz="762000" rtl="0" eaLnBrk="0" fontAlgn="base" hangingPunct="0">
        <a:spcBef>
          <a:spcPct val="20000"/>
        </a:spcBef>
        <a:spcAft>
          <a:spcPct val="0"/>
        </a:spcAft>
        <a:buChar char="–"/>
        <a:defRPr sz="2000">
          <a:solidFill>
            <a:schemeClr val="tx1"/>
          </a:solidFill>
          <a:latin typeface="+mn-lt"/>
        </a:defRPr>
      </a:lvl4pPr>
      <a:lvl5pPr marL="2057400" indent="-228600" algn="l" defTabSz="762000" rtl="0" eaLnBrk="0" fontAlgn="base" hangingPunct="0">
        <a:spcBef>
          <a:spcPct val="20000"/>
        </a:spcBef>
        <a:spcAft>
          <a:spcPct val="0"/>
        </a:spcAft>
        <a:buChar char="•"/>
        <a:defRPr sz="2000">
          <a:solidFill>
            <a:schemeClr val="tx1"/>
          </a:solidFill>
          <a:latin typeface="+mn-lt"/>
        </a:defRPr>
      </a:lvl5pPr>
      <a:lvl6pPr marL="2514600" indent="-228600" algn="l" defTabSz="762000" rtl="0" eaLnBrk="0" fontAlgn="base" hangingPunct="0">
        <a:spcBef>
          <a:spcPct val="20000"/>
        </a:spcBef>
        <a:spcAft>
          <a:spcPct val="0"/>
        </a:spcAft>
        <a:buChar char="•"/>
        <a:defRPr sz="2000">
          <a:solidFill>
            <a:schemeClr val="tx1"/>
          </a:solidFill>
          <a:latin typeface="+mn-lt"/>
        </a:defRPr>
      </a:lvl6pPr>
      <a:lvl7pPr marL="2971800" indent="-228600" algn="l" defTabSz="762000" rtl="0" eaLnBrk="0" fontAlgn="base" hangingPunct="0">
        <a:spcBef>
          <a:spcPct val="20000"/>
        </a:spcBef>
        <a:spcAft>
          <a:spcPct val="0"/>
        </a:spcAft>
        <a:buChar char="•"/>
        <a:defRPr sz="2000">
          <a:solidFill>
            <a:schemeClr val="tx1"/>
          </a:solidFill>
          <a:latin typeface="+mn-lt"/>
        </a:defRPr>
      </a:lvl7pPr>
      <a:lvl8pPr marL="3429000" indent="-228600" algn="l" defTabSz="762000" rtl="0" eaLnBrk="0" fontAlgn="base" hangingPunct="0">
        <a:spcBef>
          <a:spcPct val="20000"/>
        </a:spcBef>
        <a:spcAft>
          <a:spcPct val="0"/>
        </a:spcAft>
        <a:buChar char="•"/>
        <a:defRPr sz="2000">
          <a:solidFill>
            <a:schemeClr val="tx1"/>
          </a:solidFill>
          <a:latin typeface="+mn-lt"/>
        </a:defRPr>
      </a:lvl8pPr>
      <a:lvl9pPr marL="3886200" indent="-228600" algn="l" defTabSz="762000" rtl="0" eaLnBrk="0" fontAlgn="base" hangingPunct="0">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5.bin"/></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a:t>13 – </a:t>
            </a:r>
            <a:r>
              <a:rPr lang="it-IT" dirty="0" err="1"/>
              <a:t>Elettrochimica.pdf</a:t>
            </a:r>
            <a:r>
              <a:rPr lang="it-IT" dirty="0"/>
              <a:t> – V </a:t>
            </a:r>
            <a:r>
              <a:rPr lang="it-IT" dirty="0" smtClean="0"/>
              <a:t>2.0 </a:t>
            </a:r>
            <a:r>
              <a:rPr lang="it-IT" dirty="0"/>
              <a:t>– Chimica Generale – Prof. A. Mangoni– A.A. </a:t>
            </a:r>
            <a:r>
              <a:rPr lang="it-IT" dirty="0" smtClean="0"/>
              <a:t>2012/2013</a:t>
            </a:r>
            <a:endParaRPr lang="it-IT" dirty="0"/>
          </a:p>
        </p:txBody>
      </p:sp>
      <p:sp>
        <p:nvSpPr>
          <p:cNvPr id="423940" name="Rectangle 4"/>
          <p:cNvSpPr>
            <a:spLocks noChangeArrowheads="1"/>
          </p:cNvSpPr>
          <p:nvPr/>
        </p:nvSpPr>
        <p:spPr bwMode="auto">
          <a:xfrm>
            <a:off x="2155825" y="0"/>
            <a:ext cx="5167313"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Reazioni redox ed elettrochimica</a:t>
            </a:r>
          </a:p>
        </p:txBody>
      </p:sp>
      <p:sp>
        <p:nvSpPr>
          <p:cNvPr id="423941" name="Text Box 5"/>
          <p:cNvSpPr txBox="1">
            <a:spLocks noChangeArrowheads="1"/>
          </p:cNvSpPr>
          <p:nvPr/>
        </p:nvSpPr>
        <p:spPr bwMode="auto">
          <a:xfrm>
            <a:off x="152400" y="419100"/>
            <a:ext cx="8686800" cy="31623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7531100" algn="l"/>
              </a:tabLst>
            </a:pPr>
            <a:r>
              <a:rPr lang="it-IT" sz="2000" b="0" i="0">
                <a:cs typeface="Times New Roman" pitchFamily="18" charset="0"/>
              </a:rPr>
              <a:t>Nelle reazioni di ossidoriduzione degli elettroni vengono trasferiti da un reagente ad un altro reagente.</a:t>
            </a:r>
          </a:p>
          <a:p>
            <a:pPr algn="just" defTabSz="762000">
              <a:lnSpc>
                <a:spcPct val="95000"/>
              </a:lnSpc>
              <a:spcBef>
                <a:spcPct val="10000"/>
              </a:spcBef>
              <a:spcAft>
                <a:spcPct val="10000"/>
              </a:spcAft>
              <a:tabLst>
                <a:tab pos="7531100" algn="l"/>
              </a:tabLst>
            </a:pPr>
            <a:r>
              <a:rPr lang="it-IT" sz="2000" b="0">
                <a:cs typeface="Times New Roman" pitchFamily="18" charset="0"/>
              </a:rPr>
              <a:t>Ossidazione</a:t>
            </a:r>
            <a:r>
              <a:rPr lang="it-IT" sz="2000" b="0" i="0">
                <a:cs typeface="Times New Roman" pitchFamily="18" charset="0"/>
              </a:rPr>
              <a:t> corrisponde a perdita di elettroni, per cui il reagente che perde elettroni si ossida.</a:t>
            </a:r>
          </a:p>
          <a:p>
            <a:pPr algn="just" defTabSz="762000">
              <a:lnSpc>
                <a:spcPct val="95000"/>
              </a:lnSpc>
              <a:spcBef>
                <a:spcPct val="10000"/>
              </a:spcBef>
              <a:spcAft>
                <a:spcPct val="10000"/>
              </a:spcAft>
              <a:tabLst>
                <a:tab pos="7531100" algn="l"/>
              </a:tabLst>
            </a:pPr>
            <a:r>
              <a:rPr lang="it-IT" sz="2000" b="0">
                <a:cs typeface="Times New Roman" pitchFamily="18" charset="0"/>
              </a:rPr>
              <a:t>Riduzione</a:t>
            </a:r>
            <a:r>
              <a:rPr lang="it-IT" sz="2000" b="0" i="0">
                <a:cs typeface="Times New Roman" pitchFamily="18" charset="0"/>
              </a:rPr>
              <a:t> corrisponde ad acquista di elettroni, per cui il reagente che acquista elettroni si riduce.</a:t>
            </a:r>
          </a:p>
          <a:p>
            <a:pPr algn="just" defTabSz="762000">
              <a:lnSpc>
                <a:spcPct val="95000"/>
              </a:lnSpc>
              <a:spcBef>
                <a:spcPct val="10000"/>
              </a:spcBef>
              <a:spcAft>
                <a:spcPct val="10000"/>
              </a:spcAft>
              <a:tabLst>
                <a:tab pos="7531100" algn="l"/>
              </a:tabLst>
            </a:pPr>
            <a:r>
              <a:rPr lang="it-IT" sz="2000" b="0" i="0">
                <a:cs typeface="Times New Roman" pitchFamily="18" charset="0"/>
              </a:rPr>
              <a:t>Scrivere le semireazioni significa considerare separatamente le reazioni di ossidazione e di riduzione, ma sappiamo che gli elettroni persi in una ossidazione non possono restare da soli, ma devono andare su qualche altra specie che quindi si riduce: ad ogni ossidazione corrisponde una riduzione.</a:t>
            </a:r>
          </a:p>
        </p:txBody>
      </p:sp>
      <p:sp>
        <p:nvSpPr>
          <p:cNvPr id="423948" name="Text Box 12"/>
          <p:cNvSpPr txBox="1">
            <a:spLocks noChangeArrowheads="1"/>
          </p:cNvSpPr>
          <p:nvPr/>
        </p:nvSpPr>
        <p:spPr bwMode="auto">
          <a:xfrm>
            <a:off x="203200" y="3530600"/>
            <a:ext cx="8737600" cy="2225675"/>
          </a:xfrm>
          <a:prstGeom prst="rect">
            <a:avLst/>
          </a:prstGeom>
          <a:noFill/>
          <a:ln w="12700">
            <a:noFill/>
            <a:miter lim="800000"/>
            <a:headEnd type="none" w="sm" len="sm"/>
            <a:tailEnd type="none" w="sm" len="sm"/>
          </a:ln>
          <a:effectLst/>
        </p:spPr>
        <p:txBody>
          <a:bodyPr>
            <a:spAutoFit/>
          </a:bodyPr>
          <a:lstStyle/>
          <a:p>
            <a:pPr algn="just" defTabSz="762000">
              <a:tabLst>
                <a:tab pos="2959100" algn="l"/>
                <a:tab pos="4483100" algn="l"/>
                <a:tab pos="7531100" algn="l"/>
              </a:tabLst>
            </a:pPr>
            <a:r>
              <a:rPr lang="it-IT" sz="2000" i="0" dirty="0">
                <a:cs typeface="Times New Roman" pitchFamily="18" charset="0"/>
              </a:rPr>
              <a:t>È però possibile fare avvenire le reazioni di ossidazione e riduzione </a:t>
            </a:r>
            <a:r>
              <a:rPr lang="it-IT" sz="2000" dirty="0">
                <a:cs typeface="Times New Roman" pitchFamily="18" charset="0"/>
              </a:rPr>
              <a:t>in due posti separati</a:t>
            </a:r>
            <a:r>
              <a:rPr lang="it-IT" sz="2000" i="0" dirty="0">
                <a:cs typeface="Times New Roman" pitchFamily="18" charset="0"/>
              </a:rPr>
              <a:t>, e fare arrivare, attraverso un filo di materiale conduttore, gli elettroni persi nel luogo dove si ha ossidazione fino al luogo dove si ha riduzione: è questo il principio di base delle </a:t>
            </a:r>
            <a:r>
              <a:rPr lang="it-IT" sz="2000" dirty="0">
                <a:cs typeface="Times New Roman" pitchFamily="18" charset="0"/>
              </a:rPr>
              <a:t>celle galvaniche</a:t>
            </a:r>
            <a:r>
              <a:rPr lang="it-IT" sz="2000" i="0" dirty="0">
                <a:cs typeface="Times New Roman" pitchFamily="18" charset="0"/>
              </a:rPr>
              <a:t> (o </a:t>
            </a:r>
            <a:r>
              <a:rPr lang="it-IT" sz="2000" dirty="0">
                <a:cs typeface="Times New Roman" pitchFamily="18" charset="0"/>
              </a:rPr>
              <a:t>pile</a:t>
            </a:r>
            <a:r>
              <a:rPr lang="it-IT" sz="2000" i="0" dirty="0">
                <a:cs typeface="Times New Roman" pitchFamily="18" charset="0"/>
              </a:rPr>
              <a:t>).</a:t>
            </a:r>
            <a:r>
              <a:rPr lang="it-IT" sz="2000" b="0" i="0" dirty="0">
                <a:cs typeface="Times New Roman" pitchFamily="18" charset="0"/>
              </a:rPr>
              <a:t> </a:t>
            </a:r>
            <a:endParaRPr lang="it-IT" sz="2000" i="0" dirty="0">
              <a:cs typeface="Times New Roman" pitchFamily="18" charset="0"/>
            </a:endParaRPr>
          </a:p>
          <a:p>
            <a:pPr algn="just" defTabSz="762000">
              <a:tabLst>
                <a:tab pos="2959100" algn="l"/>
                <a:tab pos="4483100" algn="l"/>
                <a:tab pos="7531100" algn="l"/>
              </a:tabLst>
            </a:pPr>
            <a:r>
              <a:rPr lang="it-IT" sz="2000" b="0" i="0" dirty="0">
                <a:cs typeface="Times New Roman" pitchFamily="18" charset="0"/>
              </a:rPr>
              <a:t>In questo modo, una reazione chimica di ossido-riduzione può produrre una corrente elettrica, che può essere usata per produrre lavoro, per produrre calore, o anche, come vedremo, per provocare una differente reazione chimica.</a:t>
            </a:r>
          </a:p>
        </p:txBody>
      </p:sp>
      <p:sp>
        <p:nvSpPr>
          <p:cNvPr id="423952" name="Text Box 16"/>
          <p:cNvSpPr txBox="1">
            <a:spLocks noChangeArrowheads="1"/>
          </p:cNvSpPr>
          <p:nvPr/>
        </p:nvSpPr>
        <p:spPr bwMode="auto">
          <a:xfrm>
            <a:off x="203200" y="5740400"/>
            <a:ext cx="8737600" cy="1006475"/>
          </a:xfrm>
          <a:prstGeom prst="rect">
            <a:avLst/>
          </a:prstGeom>
          <a:noFill/>
          <a:ln w="12700">
            <a:noFill/>
            <a:miter lim="800000"/>
            <a:headEnd type="none" w="sm" len="sm"/>
            <a:tailEnd type="none" w="sm" len="sm"/>
          </a:ln>
          <a:effectLst/>
        </p:spPr>
        <p:txBody>
          <a:bodyPr>
            <a:spAutoFit/>
          </a:bodyPr>
          <a:lstStyle/>
          <a:p>
            <a:pPr algn="just" defTabSz="762000">
              <a:tabLst>
                <a:tab pos="2959100" algn="l"/>
                <a:tab pos="4483100" algn="l"/>
                <a:tab pos="7531100" algn="l"/>
              </a:tabLst>
            </a:pPr>
            <a:r>
              <a:rPr lang="it-IT" sz="2000" b="0" i="0" dirty="0">
                <a:cs typeface="Times New Roman" pitchFamily="18" charset="0"/>
              </a:rPr>
              <a:t>L'elettrochimica è quella parte della chimica che studia l'uso delle reazioni chimiche per produrre elettricità, e dell'elettricità per far avvenire reazioni chimiche non spontanee.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2394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239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3948" grpId="0" autoUpdateAnimBg="0"/>
      <p:bldP spid="423952"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piè di pagina 2"/>
          <p:cNvSpPr>
            <a:spLocks noGrp="1"/>
          </p:cNvSpPr>
          <p:nvPr>
            <p:ph type="ftr" sz="quarter" idx="11"/>
          </p:nvPr>
        </p:nvSpPr>
        <p:spPr/>
        <p:txBody>
          <a:bodyPr/>
          <a:lstStyle/>
          <a:p>
            <a:r>
              <a:rPr lang="it-IT" dirty="0" smtClean="0"/>
              <a:t>13 – </a:t>
            </a:r>
            <a:r>
              <a:rPr lang="it-IT" dirty="0" err="1" smtClean="0"/>
              <a:t>Elettrochimica.pdf</a:t>
            </a:r>
            <a:r>
              <a:rPr lang="it-IT" dirty="0" smtClean="0"/>
              <a:t> – V 2.0 – Chimica Generale – Prof. A. Mangoni– A.A. 2012/2013</a:t>
            </a:r>
            <a:endParaRPr lang="it-IT" dirty="0"/>
          </a:p>
        </p:txBody>
      </p:sp>
      <p:grpSp>
        <p:nvGrpSpPr>
          <p:cNvPr id="460808" name="Group 8"/>
          <p:cNvGrpSpPr>
            <a:grpSpLocks/>
          </p:cNvGrpSpPr>
          <p:nvPr/>
        </p:nvGrpSpPr>
        <p:grpSpPr bwMode="auto">
          <a:xfrm>
            <a:off x="0" y="1625600"/>
            <a:ext cx="8915400" cy="3617913"/>
            <a:chOff x="0" y="1008"/>
            <a:chExt cx="5616" cy="2279"/>
          </a:xfrm>
        </p:grpSpPr>
        <p:pic>
          <p:nvPicPr>
            <p:cNvPr id="460806" name="Picture 6" descr="figure 12-03"/>
            <p:cNvPicPr>
              <a:picLocks noChangeAspect="1" noChangeArrowheads="1"/>
            </p:cNvPicPr>
            <p:nvPr/>
          </p:nvPicPr>
          <p:blipFill>
            <a:blip r:embed="rId2" cstate="print"/>
            <a:srcRect/>
            <a:stretch>
              <a:fillRect/>
            </a:stretch>
          </p:blipFill>
          <p:spPr bwMode="auto">
            <a:xfrm>
              <a:off x="0" y="1008"/>
              <a:ext cx="2544" cy="2279"/>
            </a:xfrm>
            <a:prstGeom prst="rect">
              <a:avLst/>
            </a:prstGeom>
            <a:noFill/>
          </p:spPr>
        </p:pic>
        <p:sp>
          <p:nvSpPr>
            <p:cNvPr id="460804" name="Text Box 4"/>
            <p:cNvSpPr txBox="1">
              <a:spLocks noChangeArrowheads="1"/>
            </p:cNvSpPr>
            <p:nvPr/>
          </p:nvSpPr>
          <p:spPr bwMode="auto">
            <a:xfrm>
              <a:off x="2544" y="1104"/>
              <a:ext cx="3072" cy="2170"/>
            </a:xfrm>
            <a:prstGeom prst="rect">
              <a:avLst/>
            </a:prstGeom>
            <a:noFill/>
            <a:ln w="12700">
              <a:noFill/>
              <a:miter lim="800000"/>
              <a:headEnd type="none" w="sm" len="sm"/>
              <a:tailEnd type="none" w="sm" len="sm"/>
            </a:ln>
            <a:effectLst/>
          </p:spPr>
          <p:txBody>
            <a:bodyPr>
              <a:spAutoFit/>
            </a:bodyPr>
            <a:lstStyle/>
            <a:p>
              <a:pPr algn="just" defTabSz="762000">
                <a:tabLst>
                  <a:tab pos="2959100" algn="l"/>
                  <a:tab pos="4483100" algn="l"/>
                  <a:tab pos="7531100" algn="l"/>
                </a:tabLst>
              </a:pPr>
              <a:r>
                <a:rPr lang="it-IT" sz="2000" b="0" i="0" dirty="0">
                  <a:cs typeface="Times New Roman" pitchFamily="18" charset="0"/>
                </a:rPr>
                <a:t>In un recipiente abbiamo una barretta di </a:t>
              </a:r>
              <a:r>
                <a:rPr lang="it-IT" sz="2000" b="0" i="0" dirty="0" err="1">
                  <a:cs typeface="Times New Roman" pitchFamily="18" charset="0"/>
                </a:rPr>
                <a:t>Zn</a:t>
              </a:r>
              <a:r>
                <a:rPr lang="it-IT" sz="2000" b="0" i="0" dirty="0">
                  <a:cs typeface="Times New Roman" pitchFamily="18" charset="0"/>
                </a:rPr>
                <a:t> (detto </a:t>
              </a:r>
              <a:r>
                <a:rPr lang="it-IT" sz="2000" b="0" dirty="0">
                  <a:cs typeface="Times New Roman" pitchFamily="18" charset="0"/>
                </a:rPr>
                <a:t>elettrodo</a:t>
              </a:r>
              <a:r>
                <a:rPr lang="it-IT" sz="2000" b="0" i="0" dirty="0">
                  <a:cs typeface="Times New Roman" pitchFamily="18" charset="0"/>
                </a:rPr>
                <a:t>) immersa in una soluzione di ZnSO</a:t>
              </a:r>
              <a:r>
                <a:rPr lang="it-IT" sz="2000" b="0" i="0" baseline="-25000" dirty="0">
                  <a:cs typeface="Times New Roman" pitchFamily="18" charset="0"/>
                </a:rPr>
                <a:t>4</a:t>
              </a:r>
              <a:r>
                <a:rPr lang="it-IT" sz="2000" b="0" i="0" dirty="0">
                  <a:cs typeface="Times New Roman" pitchFamily="18" charset="0"/>
                </a:rPr>
                <a:t>, e nell'altro un elettrodi di Cu immerso in una soluzione di CuSO</a:t>
              </a:r>
              <a:r>
                <a:rPr lang="it-IT" sz="2000" b="0" i="0" baseline="-25000" dirty="0">
                  <a:cs typeface="Times New Roman" pitchFamily="18" charset="0"/>
                </a:rPr>
                <a:t>4</a:t>
              </a:r>
              <a:r>
                <a:rPr lang="it-IT" sz="2000" b="0" i="0" dirty="0">
                  <a:cs typeface="Times New Roman" pitchFamily="18" charset="0"/>
                </a:rPr>
                <a:t>.</a:t>
              </a:r>
            </a:p>
            <a:p>
              <a:pPr algn="just" defTabSz="762000">
                <a:tabLst>
                  <a:tab pos="2959100" algn="l"/>
                  <a:tab pos="4483100" algn="l"/>
                  <a:tab pos="7531100" algn="l"/>
                </a:tabLst>
              </a:pPr>
              <a:r>
                <a:rPr lang="it-IT" sz="2000" b="0" i="0" dirty="0">
                  <a:cs typeface="Times New Roman" pitchFamily="18" charset="0"/>
                </a:rPr>
                <a:t>I due elettrodi sono collegati tra loro da un filo conduttore, e così gli elettroni persi dallo </a:t>
              </a:r>
              <a:r>
                <a:rPr lang="it-IT" sz="2000" b="0" i="0" dirty="0" err="1">
                  <a:cs typeface="Times New Roman" pitchFamily="18" charset="0"/>
                </a:rPr>
                <a:t>Zn</a:t>
              </a:r>
              <a:r>
                <a:rPr lang="it-IT" sz="2000" b="0" i="0" dirty="0">
                  <a:cs typeface="Times New Roman" pitchFamily="18" charset="0"/>
                </a:rPr>
                <a:t> possono andare a ridurre il Cu.</a:t>
              </a:r>
            </a:p>
            <a:p>
              <a:pPr algn="just" defTabSz="762000">
                <a:tabLst>
                  <a:tab pos="2959100" algn="l"/>
                  <a:tab pos="4483100" algn="l"/>
                  <a:tab pos="7531100" algn="l"/>
                </a:tabLst>
              </a:pPr>
              <a:r>
                <a:rPr lang="it-IT" sz="2000" b="0" i="0" dirty="0">
                  <a:cs typeface="Times New Roman" pitchFamily="18" charset="0"/>
                </a:rPr>
                <a:t>L'elettrodo su cui avviene la riduzione (polo positivo della pila) è detto </a:t>
              </a:r>
              <a:r>
                <a:rPr lang="it-IT" sz="2000" b="0" dirty="0">
                  <a:cs typeface="Times New Roman" pitchFamily="18" charset="0"/>
                </a:rPr>
                <a:t>catodo</a:t>
              </a:r>
              <a:r>
                <a:rPr lang="it-IT" sz="2000" b="0" i="0" dirty="0">
                  <a:cs typeface="Times New Roman" pitchFamily="18" charset="0"/>
                </a:rPr>
                <a:t>, quello su cui avviene l'ossidazione (polo negativo della pila) è detto </a:t>
              </a:r>
              <a:r>
                <a:rPr lang="it-IT" sz="2000" b="0" dirty="0">
                  <a:cs typeface="Times New Roman" pitchFamily="18" charset="0"/>
                </a:rPr>
                <a:t>anodo</a:t>
              </a:r>
              <a:r>
                <a:rPr lang="it-IT" sz="2000" b="0" i="0" dirty="0">
                  <a:cs typeface="Times New Roman" pitchFamily="18" charset="0"/>
                </a:rPr>
                <a:t>. </a:t>
              </a:r>
            </a:p>
          </p:txBody>
        </p:sp>
      </p:grpSp>
      <p:sp>
        <p:nvSpPr>
          <p:cNvPr id="460802" name="Rectangle 2"/>
          <p:cNvSpPr>
            <a:spLocks noChangeArrowheads="1"/>
          </p:cNvSpPr>
          <p:nvPr/>
        </p:nvSpPr>
        <p:spPr bwMode="auto">
          <a:xfrm>
            <a:off x="3224213" y="0"/>
            <a:ext cx="3043237"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Le celle galvaniche</a:t>
            </a:r>
          </a:p>
        </p:txBody>
      </p:sp>
      <p:sp>
        <p:nvSpPr>
          <p:cNvPr id="460803" name="Text Box 3"/>
          <p:cNvSpPr txBox="1">
            <a:spLocks noChangeArrowheads="1"/>
          </p:cNvSpPr>
          <p:nvPr/>
        </p:nvSpPr>
        <p:spPr bwMode="auto">
          <a:xfrm>
            <a:off x="152400" y="355600"/>
            <a:ext cx="8686800" cy="13684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7531100" algn="l"/>
              </a:tabLst>
            </a:pPr>
            <a:r>
              <a:rPr lang="it-IT" sz="2000" b="0" i="0">
                <a:cs typeface="Times New Roman" pitchFamily="18" charset="0"/>
              </a:rPr>
              <a:t>Consideriamo la reazione redox, spontanea:</a:t>
            </a:r>
          </a:p>
          <a:p>
            <a:pPr defTabSz="762000">
              <a:lnSpc>
                <a:spcPct val="95000"/>
              </a:lnSpc>
              <a:spcBef>
                <a:spcPct val="10000"/>
              </a:spcBef>
              <a:spcAft>
                <a:spcPct val="10000"/>
              </a:spcAft>
              <a:tabLst>
                <a:tab pos="7531100" algn="l"/>
              </a:tabLst>
            </a:pPr>
            <a:r>
              <a:rPr lang="it-IT" sz="2000" b="0" i="0">
                <a:cs typeface="Times New Roman" pitchFamily="18" charset="0"/>
              </a:rPr>
              <a:t>Zn (s) + Cu</a:t>
            </a:r>
            <a:r>
              <a:rPr lang="it-IT" sz="2000" b="0" i="0" baseline="30000">
                <a:cs typeface="Times New Roman" pitchFamily="18" charset="0"/>
              </a:rPr>
              <a:t>2+ </a:t>
            </a:r>
            <a:r>
              <a:rPr lang="it-IT" sz="2000" b="0" i="0">
                <a:cs typeface="Times New Roman" pitchFamily="18" charset="0"/>
              </a:rPr>
              <a:t>(aq) → Zn</a:t>
            </a:r>
            <a:r>
              <a:rPr lang="it-IT" sz="2000" b="0" i="0" baseline="30000">
                <a:cs typeface="Times New Roman" pitchFamily="18" charset="0"/>
              </a:rPr>
              <a:t>2+</a:t>
            </a:r>
            <a:r>
              <a:rPr lang="it-IT" sz="2000" b="0" i="0">
                <a:cs typeface="Times New Roman" pitchFamily="18" charset="0"/>
              </a:rPr>
              <a:t> (aq) +  Cu (s)</a:t>
            </a:r>
          </a:p>
          <a:p>
            <a:pPr algn="just" defTabSz="762000">
              <a:lnSpc>
                <a:spcPct val="95000"/>
              </a:lnSpc>
              <a:spcBef>
                <a:spcPct val="10000"/>
              </a:spcBef>
              <a:spcAft>
                <a:spcPct val="10000"/>
              </a:spcAft>
              <a:tabLst>
                <a:tab pos="7531100" algn="l"/>
              </a:tabLst>
            </a:pPr>
            <a:r>
              <a:rPr lang="it-IT" sz="2000" b="0" i="0">
                <a:cs typeface="Times New Roman" pitchFamily="18" charset="0"/>
              </a:rPr>
              <a:t>Questa reazione può essere usata per produrre elettricità se separiamo la semireazione di ossidazione dello Zn dalla reazione di riduzione del Cu. </a:t>
            </a:r>
          </a:p>
        </p:txBody>
      </p:sp>
      <p:sp>
        <p:nvSpPr>
          <p:cNvPr id="460805" name="Text Box 5"/>
          <p:cNvSpPr txBox="1">
            <a:spLocks noChangeArrowheads="1"/>
          </p:cNvSpPr>
          <p:nvPr/>
        </p:nvSpPr>
        <p:spPr bwMode="auto">
          <a:xfrm>
            <a:off x="203200" y="5194300"/>
            <a:ext cx="8737600" cy="1616075"/>
          </a:xfrm>
          <a:prstGeom prst="rect">
            <a:avLst/>
          </a:prstGeom>
          <a:noFill/>
          <a:ln w="12700">
            <a:noFill/>
            <a:miter lim="800000"/>
            <a:headEnd type="none" w="sm" len="sm"/>
            <a:tailEnd type="none" w="sm" len="sm"/>
          </a:ln>
          <a:effectLst/>
        </p:spPr>
        <p:txBody>
          <a:bodyPr>
            <a:spAutoFit/>
          </a:bodyPr>
          <a:lstStyle/>
          <a:p>
            <a:pPr algn="just" defTabSz="762000">
              <a:tabLst>
                <a:tab pos="2959100" algn="l"/>
                <a:tab pos="4483100" algn="l"/>
                <a:tab pos="7531100" algn="l"/>
              </a:tabLst>
            </a:pPr>
            <a:r>
              <a:rPr lang="it-IT" sz="2000" b="0" i="0" dirty="0">
                <a:cs typeface="Times New Roman" pitchFamily="18" charset="0"/>
              </a:rPr>
              <a:t>Le due soluzione devono anche essere collegate da un "ponte salino", una soluzione di un sale [come </a:t>
            </a:r>
            <a:r>
              <a:rPr lang="it-IT" sz="2000" b="0" i="0" dirty="0" err="1">
                <a:cs typeface="Times New Roman" pitchFamily="18" charset="0"/>
              </a:rPr>
              <a:t>KCl</a:t>
            </a:r>
            <a:r>
              <a:rPr lang="it-IT" sz="2000" b="0" i="0" dirty="0">
                <a:cs typeface="Times New Roman" pitchFamily="18" charset="0"/>
              </a:rPr>
              <a:t>] che non partecipa alle reazione </a:t>
            </a:r>
            <a:r>
              <a:rPr lang="it-IT" sz="2000" b="0" i="0" dirty="0" err="1">
                <a:cs typeface="Times New Roman" pitchFamily="18" charset="0"/>
              </a:rPr>
              <a:t>redox</a:t>
            </a:r>
            <a:r>
              <a:rPr lang="it-IT" sz="2000" b="0" i="0" dirty="0">
                <a:cs typeface="Times New Roman" pitchFamily="18" charset="0"/>
              </a:rPr>
              <a:t>, ma serve a mantenere l'</a:t>
            </a:r>
            <a:r>
              <a:rPr lang="it-IT" sz="2000" b="0" i="0" dirty="0" err="1">
                <a:cs typeface="Times New Roman" pitchFamily="18" charset="0"/>
              </a:rPr>
              <a:t>elettroneutralità</a:t>
            </a:r>
            <a:r>
              <a:rPr lang="it-IT" sz="2000" b="0" i="0" dirty="0">
                <a:cs typeface="Times New Roman" pitchFamily="18" charset="0"/>
              </a:rPr>
              <a:t> delle due soluzioni, liberando ioni potassio nel recipiente del catodo (dove arrivano gli elettroni) e ioni cloruro nel recipiente dell'anodo (da dove si allontanano gli elettroni).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6080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6080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05"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13 – </a:t>
            </a:r>
            <a:r>
              <a:rPr lang="it-IT" dirty="0" err="1" smtClean="0"/>
              <a:t>Elettrochimica.pdf</a:t>
            </a:r>
            <a:r>
              <a:rPr lang="it-IT" dirty="0" smtClean="0"/>
              <a:t> – V 2.0 – Chimica Generale – Prof. A. Mangoni– A.A. 2012/2013</a:t>
            </a:r>
            <a:endParaRPr lang="it-IT" dirty="0"/>
          </a:p>
        </p:txBody>
      </p:sp>
      <p:pic>
        <p:nvPicPr>
          <p:cNvPr id="461827" name="Picture 3" descr="figure 12-03"/>
          <p:cNvPicPr>
            <a:picLocks noChangeAspect="1" noChangeArrowheads="1"/>
          </p:cNvPicPr>
          <p:nvPr/>
        </p:nvPicPr>
        <p:blipFill>
          <a:blip r:embed="rId2" cstate="print"/>
          <a:srcRect/>
          <a:stretch>
            <a:fillRect/>
          </a:stretch>
        </p:blipFill>
        <p:spPr bwMode="auto">
          <a:xfrm>
            <a:off x="0" y="558800"/>
            <a:ext cx="4038600" cy="3617913"/>
          </a:xfrm>
          <a:prstGeom prst="rect">
            <a:avLst/>
          </a:prstGeom>
          <a:noFill/>
        </p:spPr>
      </p:pic>
      <p:sp>
        <p:nvSpPr>
          <p:cNvPr id="461829" name="Rectangle 5"/>
          <p:cNvSpPr>
            <a:spLocks noChangeArrowheads="1"/>
          </p:cNvSpPr>
          <p:nvPr/>
        </p:nvSpPr>
        <p:spPr bwMode="auto">
          <a:xfrm>
            <a:off x="3736975" y="0"/>
            <a:ext cx="2025650"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Le semicelle</a:t>
            </a:r>
          </a:p>
        </p:txBody>
      </p:sp>
      <p:sp>
        <p:nvSpPr>
          <p:cNvPr id="461830" name="Text Box 6"/>
          <p:cNvSpPr txBox="1">
            <a:spLocks noChangeArrowheads="1"/>
          </p:cNvSpPr>
          <p:nvPr/>
        </p:nvSpPr>
        <p:spPr bwMode="auto">
          <a:xfrm>
            <a:off x="4038600" y="469900"/>
            <a:ext cx="4876800" cy="4032250"/>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5000"/>
              </a:spcBef>
              <a:spcAft>
                <a:spcPct val="5000"/>
              </a:spcAft>
              <a:tabLst>
                <a:tab pos="7531100" algn="l"/>
              </a:tabLst>
            </a:pPr>
            <a:r>
              <a:rPr lang="it-IT" sz="2000" b="0" i="0">
                <a:cs typeface="Times New Roman" pitchFamily="18" charset="0"/>
              </a:rPr>
              <a:t>La particolare cella galvanica he abbiamo descritto è nota come </a:t>
            </a:r>
            <a:r>
              <a:rPr lang="it-IT" sz="2000" b="0">
                <a:cs typeface="Times New Roman" pitchFamily="18" charset="0"/>
              </a:rPr>
              <a:t>pila Daniell</a:t>
            </a:r>
            <a:r>
              <a:rPr lang="it-IT" sz="2000" b="0" i="0">
                <a:cs typeface="Times New Roman" pitchFamily="18" charset="0"/>
              </a:rPr>
              <a:t>, dal nome del chimico che la inventò.</a:t>
            </a:r>
          </a:p>
          <a:p>
            <a:pPr algn="just" defTabSz="762000">
              <a:lnSpc>
                <a:spcPct val="90000"/>
              </a:lnSpc>
              <a:spcBef>
                <a:spcPct val="5000"/>
              </a:spcBef>
              <a:spcAft>
                <a:spcPct val="5000"/>
              </a:spcAft>
              <a:tabLst>
                <a:tab pos="7531100" algn="l"/>
              </a:tabLst>
            </a:pPr>
            <a:r>
              <a:rPr lang="it-IT" sz="2000" b="0" i="0">
                <a:cs typeface="Times New Roman" pitchFamily="18" charset="0"/>
              </a:rPr>
              <a:t>I due recipienti in cui avvengono le reazioni di ossidazione e di riduzione sono detti </a:t>
            </a:r>
            <a:r>
              <a:rPr lang="it-IT" sz="2000" b="0">
                <a:cs typeface="Times New Roman" pitchFamily="18" charset="0"/>
              </a:rPr>
              <a:t>semicelle</a:t>
            </a:r>
            <a:r>
              <a:rPr lang="it-IT" sz="2000" b="0" i="0">
                <a:cs typeface="Times New Roman" pitchFamily="18" charset="0"/>
              </a:rPr>
              <a:t>.</a:t>
            </a:r>
          </a:p>
          <a:p>
            <a:pPr algn="just" defTabSz="762000">
              <a:lnSpc>
                <a:spcPct val="90000"/>
              </a:lnSpc>
              <a:spcBef>
                <a:spcPct val="5000"/>
              </a:spcBef>
              <a:spcAft>
                <a:spcPct val="5000"/>
              </a:spcAft>
              <a:tabLst>
                <a:tab pos="7531100" algn="l"/>
              </a:tabLst>
            </a:pPr>
            <a:r>
              <a:rPr lang="it-IT" sz="2000" b="0" i="0">
                <a:cs typeface="Times New Roman" pitchFamily="18" charset="0"/>
              </a:rPr>
              <a:t>Una </a:t>
            </a:r>
            <a:r>
              <a:rPr lang="it-IT" sz="2000" i="0">
                <a:cs typeface="Times New Roman" pitchFamily="18" charset="0"/>
              </a:rPr>
              <a:t>semicella</a:t>
            </a:r>
            <a:r>
              <a:rPr lang="it-IT" sz="2000" b="0" i="0">
                <a:cs typeface="Times New Roman" pitchFamily="18" charset="0"/>
              </a:rPr>
              <a:t> è quindi composta da una </a:t>
            </a:r>
            <a:r>
              <a:rPr lang="it-IT" sz="2000" i="0">
                <a:cs typeface="Times New Roman" pitchFamily="18" charset="0"/>
              </a:rPr>
              <a:t>soluzione</a:t>
            </a:r>
            <a:r>
              <a:rPr lang="it-IT" sz="2000" b="0" i="0">
                <a:cs typeface="Times New Roman" pitchFamily="18" charset="0"/>
              </a:rPr>
              <a:t> (generalmente acquosa) e da un </a:t>
            </a:r>
            <a:r>
              <a:rPr lang="it-IT" sz="2000" i="0">
                <a:cs typeface="Times New Roman" pitchFamily="18" charset="0"/>
              </a:rPr>
              <a:t>elettrodo</a:t>
            </a:r>
            <a:r>
              <a:rPr lang="it-IT" sz="2000" b="0" i="0">
                <a:cs typeface="Times New Roman" pitchFamily="18" charset="0"/>
              </a:rPr>
              <a:t> di materiale conduttore.</a:t>
            </a:r>
          </a:p>
          <a:p>
            <a:pPr algn="just" defTabSz="762000">
              <a:lnSpc>
                <a:spcPct val="90000"/>
              </a:lnSpc>
              <a:spcBef>
                <a:spcPct val="5000"/>
              </a:spcBef>
              <a:spcAft>
                <a:spcPct val="5000"/>
              </a:spcAft>
              <a:tabLst>
                <a:tab pos="7531100" algn="l"/>
              </a:tabLst>
            </a:pPr>
            <a:r>
              <a:rPr lang="it-IT" sz="2000" b="0" i="0">
                <a:cs typeface="Times New Roman" pitchFamily="18" charset="0"/>
              </a:rPr>
              <a:t>A volte, come nella pila Daniell, l'elettrodo partecipa alla reazione, altre volte la specie ossidata e ridotta sono entrambe in soluzione, e l'elettrodo è di materiale inerte, spesso platino (Pt) o grafite.</a:t>
            </a:r>
          </a:p>
        </p:txBody>
      </p:sp>
      <p:sp>
        <p:nvSpPr>
          <p:cNvPr id="461831" name="Text Box 7"/>
          <p:cNvSpPr txBox="1">
            <a:spLocks noChangeArrowheads="1"/>
          </p:cNvSpPr>
          <p:nvPr/>
        </p:nvSpPr>
        <p:spPr bwMode="auto">
          <a:xfrm>
            <a:off x="203200" y="4381500"/>
            <a:ext cx="8737600" cy="2424113"/>
          </a:xfrm>
          <a:prstGeom prst="rect">
            <a:avLst/>
          </a:prstGeom>
          <a:noFill/>
          <a:ln w="12700">
            <a:noFill/>
            <a:miter lim="800000"/>
            <a:headEnd type="none" w="sm" len="sm"/>
            <a:tailEnd type="none" w="sm" len="sm"/>
          </a:ln>
          <a:effectLst/>
        </p:spPr>
        <p:txBody>
          <a:bodyPr>
            <a:spAutoFit/>
          </a:bodyPr>
          <a:lstStyle/>
          <a:p>
            <a:pPr algn="just" defTabSz="762000">
              <a:tabLst>
                <a:tab pos="2959100" algn="l"/>
                <a:tab pos="4483100" algn="l"/>
                <a:tab pos="6007100" algn="l"/>
              </a:tabLst>
            </a:pPr>
            <a:r>
              <a:rPr lang="it-IT" sz="2000" b="0" i="0">
                <a:cs typeface="Times New Roman" pitchFamily="18" charset="0"/>
              </a:rPr>
              <a:t>Una semicella può essere rappresentata con i simboli chimici dell'elettrodo e delle specie in soluzione, separate da una linea verticale. Per esempio le semicelle della pila Daniell sono:	Zn | Zn</a:t>
            </a:r>
            <a:r>
              <a:rPr lang="it-IT" sz="2000" b="0" i="0" baseline="30000">
                <a:cs typeface="Times New Roman" pitchFamily="18" charset="0"/>
              </a:rPr>
              <a:t>2+	</a:t>
            </a:r>
            <a:r>
              <a:rPr lang="it-IT" sz="2000" b="0" i="0">
                <a:cs typeface="Times New Roman" pitchFamily="18" charset="0"/>
              </a:rPr>
              <a:t>e	Cu</a:t>
            </a:r>
            <a:r>
              <a:rPr lang="it-IT" sz="2000" b="0" i="0" baseline="30000">
                <a:cs typeface="Times New Roman" pitchFamily="18" charset="0"/>
              </a:rPr>
              <a:t>2+ </a:t>
            </a:r>
            <a:r>
              <a:rPr lang="it-IT" sz="2000" b="0" i="0">
                <a:cs typeface="Times New Roman" pitchFamily="18" charset="0"/>
              </a:rPr>
              <a:t>| Cu</a:t>
            </a:r>
          </a:p>
          <a:p>
            <a:pPr algn="just" defTabSz="762000">
              <a:tabLst>
                <a:tab pos="2959100" algn="l"/>
                <a:tab pos="4483100" algn="l"/>
                <a:tab pos="6007100" algn="l"/>
              </a:tabLst>
            </a:pPr>
            <a:r>
              <a:rPr lang="it-IT" sz="2000" b="0" i="0">
                <a:cs typeface="Times New Roman" pitchFamily="18" charset="0"/>
              </a:rPr>
              <a:t>Una semicella in cui il ferro III si riduce a ferro II, con elettrodo di platino, sarà:</a:t>
            </a:r>
          </a:p>
          <a:p>
            <a:pPr algn="just" defTabSz="762000">
              <a:tabLst>
                <a:tab pos="2959100" algn="l"/>
                <a:tab pos="4483100" algn="l"/>
                <a:tab pos="6007100" algn="l"/>
              </a:tabLst>
            </a:pPr>
            <a:r>
              <a:rPr lang="it-IT" sz="2000" b="0" i="0">
                <a:cs typeface="Times New Roman" pitchFamily="18" charset="0"/>
              </a:rPr>
              <a:t>	Pt|Fe</a:t>
            </a:r>
            <a:r>
              <a:rPr lang="it-IT" sz="2000" b="0" i="0" baseline="30000">
                <a:cs typeface="Times New Roman" pitchFamily="18" charset="0"/>
              </a:rPr>
              <a:t>3+</a:t>
            </a:r>
            <a:r>
              <a:rPr lang="it-IT" sz="2000" b="0" i="0">
                <a:cs typeface="Times New Roman" pitchFamily="18" charset="0"/>
              </a:rPr>
              <a:t>,Fe</a:t>
            </a:r>
            <a:r>
              <a:rPr lang="it-IT" sz="2000" b="0" i="0" baseline="30000">
                <a:cs typeface="Times New Roman" pitchFamily="18" charset="0"/>
              </a:rPr>
              <a:t>2+</a:t>
            </a:r>
            <a:endParaRPr lang="it-IT" sz="2000" b="0" i="0">
              <a:cs typeface="Times New Roman" pitchFamily="18" charset="0"/>
            </a:endParaRPr>
          </a:p>
          <a:p>
            <a:pPr algn="just" defTabSz="762000">
              <a:tabLst>
                <a:tab pos="2959100" algn="l"/>
                <a:tab pos="4483100" algn="l"/>
                <a:tab pos="6007100" algn="l"/>
              </a:tabLst>
            </a:pPr>
            <a:r>
              <a:rPr lang="it-IT" sz="2000" b="0" i="0">
                <a:cs typeface="Times New Roman" pitchFamily="18" charset="0"/>
              </a:rPr>
              <a:t>Il ponte salino si rappresenta con ||, per cui l'intera pila Daniell è rappresentata così:</a:t>
            </a:r>
          </a:p>
          <a:p>
            <a:pPr algn="just" defTabSz="762000">
              <a:tabLst>
                <a:tab pos="2959100" algn="l"/>
                <a:tab pos="4483100" algn="l"/>
                <a:tab pos="6007100" algn="l"/>
              </a:tabLst>
            </a:pPr>
            <a:r>
              <a:rPr lang="it-IT" sz="2000" b="0" i="0">
                <a:cs typeface="Times New Roman" pitchFamily="18" charset="0"/>
              </a:rPr>
              <a:t>	Zn | Zn</a:t>
            </a:r>
            <a:r>
              <a:rPr lang="it-IT" sz="2000" b="0" i="0" baseline="30000">
                <a:cs typeface="Times New Roman" pitchFamily="18" charset="0"/>
              </a:rPr>
              <a:t>2+ </a:t>
            </a:r>
            <a:r>
              <a:rPr lang="it-IT" sz="2000" b="0" i="0">
                <a:cs typeface="Times New Roman" pitchFamily="18" charset="0"/>
              </a:rPr>
              <a:t>|| Cu</a:t>
            </a:r>
            <a:r>
              <a:rPr lang="it-IT" sz="2000" b="0" i="0" baseline="30000">
                <a:cs typeface="Times New Roman" pitchFamily="18" charset="0"/>
              </a:rPr>
              <a:t>2+ </a:t>
            </a:r>
            <a:r>
              <a:rPr lang="it-IT" sz="2000" b="0" i="0">
                <a:cs typeface="Times New Roman" pitchFamily="18" charset="0"/>
              </a:rPr>
              <a:t>| Cu</a:t>
            </a:r>
          </a:p>
          <a:p>
            <a:pPr algn="just" defTabSz="762000">
              <a:tabLst>
                <a:tab pos="2959100" algn="l"/>
                <a:tab pos="4483100" algn="l"/>
                <a:tab pos="6007100" algn="l"/>
              </a:tabLst>
            </a:pPr>
            <a:endParaRPr lang="it-IT" sz="2000" b="0" i="0" baseline="3000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618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1831"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piè di pagina 2"/>
          <p:cNvSpPr>
            <a:spLocks noGrp="1"/>
          </p:cNvSpPr>
          <p:nvPr>
            <p:ph type="ftr" sz="quarter" idx="11"/>
          </p:nvPr>
        </p:nvSpPr>
        <p:spPr/>
        <p:txBody>
          <a:body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463874" name="Rectangle 2"/>
          <p:cNvSpPr>
            <a:spLocks noChangeArrowheads="1"/>
          </p:cNvSpPr>
          <p:nvPr/>
        </p:nvSpPr>
        <p:spPr bwMode="auto">
          <a:xfrm>
            <a:off x="3206750" y="0"/>
            <a:ext cx="3114675"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I potenziale di cella</a:t>
            </a:r>
          </a:p>
        </p:txBody>
      </p:sp>
      <p:sp>
        <p:nvSpPr>
          <p:cNvPr id="463875" name="Text Box 3"/>
          <p:cNvSpPr txBox="1">
            <a:spLocks noChangeArrowheads="1"/>
          </p:cNvSpPr>
          <p:nvPr/>
        </p:nvSpPr>
        <p:spPr bwMode="auto">
          <a:xfrm>
            <a:off x="228600" y="469900"/>
            <a:ext cx="8686800" cy="40894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191000" algn="ctr"/>
                <a:tab pos="7340600" algn="l"/>
              </a:tabLst>
            </a:pPr>
            <a:r>
              <a:rPr lang="it-IT" sz="2000" b="0" i="0">
                <a:cs typeface="Times New Roman" pitchFamily="18" charset="0"/>
              </a:rPr>
              <a:t>Una volta costruita una cella galvanica, possiamo verificare qual è l'elettrodo positivo (il catodo, quello in cui avviene la riduzione) e quello negativo (l'anodo, quello in cui avviene l'ossidazione). </a:t>
            </a:r>
          </a:p>
          <a:p>
            <a:pPr algn="just" defTabSz="762000">
              <a:lnSpc>
                <a:spcPct val="95000"/>
              </a:lnSpc>
              <a:spcBef>
                <a:spcPct val="10000"/>
              </a:spcBef>
              <a:spcAft>
                <a:spcPct val="10000"/>
              </a:spcAft>
              <a:tabLst>
                <a:tab pos="4191000" algn="ctr"/>
                <a:tab pos="7340600" algn="l"/>
              </a:tabLst>
            </a:pPr>
            <a:r>
              <a:rPr lang="it-IT" sz="2000" b="0" i="0">
                <a:cs typeface="Times New Roman" pitchFamily="18" charset="0"/>
              </a:rPr>
              <a:t>Possiamo poi misurare la differenza di potenziale tra i due elettrodi </a:t>
            </a:r>
            <a:r>
              <a:rPr lang="it-IT" sz="2000" b="0">
                <a:cs typeface="Times New Roman" pitchFamily="18" charset="0"/>
              </a:rPr>
              <a:t>E</a:t>
            </a:r>
            <a:r>
              <a:rPr lang="it-IT" sz="2000" b="0" i="0">
                <a:cs typeface="Times New Roman" pitchFamily="18" charset="0"/>
              </a:rPr>
              <a:t>. Questa indica la tendenza degli elettroni a spostarsi dall'anodo al catodo, è espressa in volt (V), ed è detta </a:t>
            </a:r>
            <a:r>
              <a:rPr lang="it-IT" sz="2000" b="0">
                <a:cs typeface="Times New Roman" pitchFamily="18" charset="0"/>
              </a:rPr>
              <a:t>potenziale di cella</a:t>
            </a:r>
            <a:r>
              <a:rPr lang="it-IT" sz="2000" b="0" i="0">
                <a:cs typeface="Times New Roman" pitchFamily="18" charset="0"/>
              </a:rPr>
              <a:t>. Per esempio, per la pila Daniell (se le concentrazioni di entrambe le soluzioni è 1 M) il catodo è l'elettrodo di Cu, ed il potenziale è:</a:t>
            </a:r>
          </a:p>
          <a:p>
            <a:pPr algn="l" defTabSz="762000">
              <a:lnSpc>
                <a:spcPct val="95000"/>
              </a:lnSpc>
              <a:spcBef>
                <a:spcPct val="10000"/>
              </a:spcBef>
              <a:spcAft>
                <a:spcPct val="10000"/>
              </a:spcAft>
              <a:tabLst>
                <a:tab pos="4191000" algn="ctr"/>
                <a:tab pos="7340600" algn="l"/>
              </a:tabLst>
            </a:pPr>
            <a:r>
              <a:rPr lang="it-IT" sz="2000" b="0" i="0">
                <a:cs typeface="Times New Roman" pitchFamily="18" charset="0"/>
              </a:rPr>
              <a:t>	 Zn | Zn</a:t>
            </a:r>
            <a:r>
              <a:rPr lang="it-IT" sz="2000" b="0" i="0" baseline="30000">
                <a:cs typeface="Times New Roman" pitchFamily="18" charset="0"/>
              </a:rPr>
              <a:t>2+ </a:t>
            </a:r>
            <a:r>
              <a:rPr lang="it-IT" sz="2000" b="0" i="0">
                <a:cs typeface="Times New Roman" pitchFamily="18" charset="0"/>
              </a:rPr>
              <a:t>|| Cu</a:t>
            </a:r>
            <a:r>
              <a:rPr lang="it-IT" sz="2000" b="0" i="0" baseline="30000">
                <a:cs typeface="Times New Roman" pitchFamily="18" charset="0"/>
              </a:rPr>
              <a:t>2+ </a:t>
            </a:r>
            <a:r>
              <a:rPr lang="it-IT" sz="2000" b="0" i="0">
                <a:cs typeface="Times New Roman" pitchFamily="18" charset="0"/>
              </a:rPr>
              <a:t>| Cu 	</a:t>
            </a:r>
            <a:r>
              <a:rPr lang="it-IT" sz="2000" b="0">
                <a:cs typeface="Times New Roman" pitchFamily="18" charset="0"/>
              </a:rPr>
              <a:t>E</a:t>
            </a:r>
            <a:r>
              <a:rPr lang="it-IT" sz="2000" b="0" i="0">
                <a:cs typeface="Times New Roman" pitchFamily="18" charset="0"/>
              </a:rPr>
              <a:t> = 1.1 V</a:t>
            </a:r>
          </a:p>
          <a:p>
            <a:pPr algn="just" defTabSz="762000">
              <a:lnSpc>
                <a:spcPct val="95000"/>
              </a:lnSpc>
              <a:spcBef>
                <a:spcPct val="10000"/>
              </a:spcBef>
              <a:spcAft>
                <a:spcPct val="10000"/>
              </a:spcAft>
              <a:tabLst>
                <a:tab pos="4191000" algn="ctr"/>
                <a:tab pos="7340600" algn="l"/>
              </a:tabLst>
            </a:pPr>
            <a:r>
              <a:rPr lang="it-IT" sz="2000" b="0" i="0">
                <a:cs typeface="Times New Roman" pitchFamily="18" charset="0"/>
              </a:rPr>
              <a:t>Si noti che per convenzione una cella galvanica è scritta con l'anodo a sinistra, per cui:             Zn | Zn</a:t>
            </a:r>
            <a:r>
              <a:rPr lang="it-IT" sz="2000" b="0" i="0" baseline="30000">
                <a:cs typeface="Times New Roman" pitchFamily="18" charset="0"/>
              </a:rPr>
              <a:t>2+ </a:t>
            </a:r>
            <a:r>
              <a:rPr lang="it-IT" sz="2000" b="0" i="0">
                <a:cs typeface="Times New Roman" pitchFamily="18" charset="0"/>
              </a:rPr>
              <a:t>|| Cu</a:t>
            </a:r>
            <a:r>
              <a:rPr lang="it-IT" sz="2000" b="0" i="0" baseline="30000">
                <a:cs typeface="Times New Roman" pitchFamily="18" charset="0"/>
              </a:rPr>
              <a:t>2+ </a:t>
            </a:r>
            <a:r>
              <a:rPr lang="it-IT" sz="2000" b="0" i="0">
                <a:cs typeface="Times New Roman" pitchFamily="18" charset="0"/>
              </a:rPr>
              <a:t>| Cu         e non       Cu | Cu</a:t>
            </a:r>
            <a:r>
              <a:rPr lang="it-IT" sz="2000" b="0" i="0" baseline="30000">
                <a:cs typeface="Times New Roman" pitchFamily="18" charset="0"/>
              </a:rPr>
              <a:t>2+ </a:t>
            </a:r>
            <a:r>
              <a:rPr lang="it-IT" sz="2000" b="0" i="0">
                <a:cs typeface="Times New Roman" pitchFamily="18" charset="0"/>
              </a:rPr>
              <a:t>|| Zn</a:t>
            </a:r>
            <a:r>
              <a:rPr lang="it-IT" sz="2000" b="0" i="0" baseline="30000">
                <a:cs typeface="Times New Roman" pitchFamily="18" charset="0"/>
              </a:rPr>
              <a:t>2+ </a:t>
            </a:r>
            <a:r>
              <a:rPr lang="it-IT" sz="2000" b="0" i="0">
                <a:cs typeface="Times New Roman" pitchFamily="18" charset="0"/>
              </a:rPr>
              <a:t>| Zn</a:t>
            </a:r>
          </a:p>
          <a:p>
            <a:pPr algn="just" defTabSz="762000">
              <a:lnSpc>
                <a:spcPct val="95000"/>
              </a:lnSpc>
              <a:spcBef>
                <a:spcPct val="10000"/>
              </a:spcBef>
              <a:spcAft>
                <a:spcPct val="10000"/>
              </a:spcAft>
              <a:tabLst>
                <a:tab pos="4191000" algn="ctr"/>
                <a:tab pos="7340600" algn="l"/>
              </a:tabLst>
            </a:pPr>
            <a:r>
              <a:rPr lang="it-IT" sz="2000" b="0" i="0">
                <a:cs typeface="Times New Roman" pitchFamily="18" charset="0"/>
              </a:rPr>
              <a:t>In questa maniera i processi che avvengono spontaneamente vanno da sinistra a destra: Zn → Zn</a:t>
            </a:r>
            <a:r>
              <a:rPr lang="it-IT" sz="2000" b="0" i="0" baseline="30000">
                <a:cs typeface="Times New Roman" pitchFamily="18" charset="0"/>
              </a:rPr>
              <a:t>2+    </a:t>
            </a:r>
            <a:r>
              <a:rPr lang="it-IT" sz="2000" b="0" i="0">
                <a:cs typeface="Times New Roman" pitchFamily="18" charset="0"/>
              </a:rPr>
              <a:t>e   Cu</a:t>
            </a:r>
            <a:r>
              <a:rPr lang="it-IT" sz="2000" b="0" i="0" baseline="30000">
                <a:cs typeface="Times New Roman" pitchFamily="18" charset="0"/>
              </a:rPr>
              <a:t>2+ </a:t>
            </a:r>
            <a:r>
              <a:rPr lang="it-IT" sz="2000" b="0" i="0">
                <a:cs typeface="Times New Roman" pitchFamily="18" charset="0"/>
              </a:rPr>
              <a:t>→ Cu</a:t>
            </a:r>
          </a:p>
        </p:txBody>
      </p:sp>
      <p:grpSp>
        <p:nvGrpSpPr>
          <p:cNvPr id="463879" name="Group 7"/>
          <p:cNvGrpSpPr>
            <a:grpSpLocks/>
          </p:cNvGrpSpPr>
          <p:nvPr/>
        </p:nvGrpSpPr>
        <p:grpSpPr bwMode="auto">
          <a:xfrm>
            <a:off x="5156200" y="3581400"/>
            <a:ext cx="2006600" cy="317500"/>
            <a:chOff x="3248" y="2064"/>
            <a:chExt cx="1264" cy="200"/>
          </a:xfrm>
        </p:grpSpPr>
        <p:sp>
          <p:nvSpPr>
            <p:cNvPr id="463877" name="Line 5"/>
            <p:cNvSpPr>
              <a:spLocks noChangeShapeType="1"/>
            </p:cNvSpPr>
            <p:nvPr/>
          </p:nvSpPr>
          <p:spPr bwMode="auto">
            <a:xfrm>
              <a:off x="3264" y="2064"/>
              <a:ext cx="1248" cy="192"/>
            </a:xfrm>
            <a:prstGeom prst="line">
              <a:avLst/>
            </a:prstGeom>
            <a:noFill/>
            <a:ln w="12700">
              <a:solidFill>
                <a:srgbClr val="FF0000"/>
              </a:solidFill>
              <a:round/>
              <a:headEnd type="none" w="sm" len="sm"/>
              <a:tailEnd type="none" w="sm" len="sm"/>
            </a:ln>
            <a:effectLst/>
          </p:spPr>
          <p:txBody>
            <a:bodyPr/>
            <a:lstStyle/>
            <a:p>
              <a:endParaRPr lang="it-IT"/>
            </a:p>
          </p:txBody>
        </p:sp>
        <p:sp>
          <p:nvSpPr>
            <p:cNvPr id="463878" name="Line 6"/>
            <p:cNvSpPr>
              <a:spLocks noChangeShapeType="1"/>
            </p:cNvSpPr>
            <p:nvPr/>
          </p:nvSpPr>
          <p:spPr bwMode="auto">
            <a:xfrm flipH="1">
              <a:off x="3248" y="2072"/>
              <a:ext cx="1248" cy="192"/>
            </a:xfrm>
            <a:prstGeom prst="line">
              <a:avLst/>
            </a:prstGeom>
            <a:noFill/>
            <a:ln w="12700">
              <a:solidFill>
                <a:srgbClr val="FF0000"/>
              </a:solidFill>
              <a:round/>
              <a:headEnd type="none" w="sm" len="sm"/>
              <a:tailEnd type="none" w="sm" len="sm"/>
            </a:ln>
            <a:effectLst/>
          </p:spPr>
          <p:txBody>
            <a:bodyPr/>
            <a:lstStyle/>
            <a:p>
              <a:endParaRPr lang="it-IT"/>
            </a:p>
          </p:txBody>
        </p:sp>
      </p:grpSp>
      <p:sp>
        <p:nvSpPr>
          <p:cNvPr id="463880" name="Text Box 8"/>
          <p:cNvSpPr txBox="1">
            <a:spLocks noChangeArrowheads="1"/>
          </p:cNvSpPr>
          <p:nvPr/>
        </p:nvSpPr>
        <p:spPr bwMode="auto">
          <a:xfrm>
            <a:off x="228600" y="4559300"/>
            <a:ext cx="8686800" cy="15367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191000" algn="ctr"/>
                <a:tab pos="7340600" algn="l"/>
              </a:tabLst>
            </a:pPr>
            <a:r>
              <a:rPr lang="it-IT" sz="2000" b="0" i="0">
                <a:cs typeface="Times New Roman" pitchFamily="18" charset="0"/>
              </a:rPr>
              <a:t>In realtà il potenziale di cella dipende anche dalla concentrazione delle varie specie presenti in soluzione; per questo si definisce il </a:t>
            </a:r>
            <a:r>
              <a:rPr lang="it-IT" sz="2000" b="0">
                <a:cs typeface="Times New Roman" pitchFamily="18" charset="0"/>
              </a:rPr>
              <a:t>potenziale di cella standard</a:t>
            </a:r>
            <a:r>
              <a:rPr lang="it-IT" sz="2000" b="0" i="0">
                <a:cs typeface="Times New Roman" pitchFamily="18" charset="0"/>
              </a:rPr>
              <a:t>, simbolo </a:t>
            </a:r>
            <a:r>
              <a:rPr lang="it-IT" sz="2000" b="0">
                <a:cs typeface="Times New Roman" pitchFamily="18" charset="0"/>
              </a:rPr>
              <a:t>E</a:t>
            </a:r>
            <a:r>
              <a:rPr lang="it-IT" sz="2000" b="0" i="0">
                <a:cs typeface="Times New Roman" pitchFamily="18" charset="0"/>
              </a:rPr>
              <a:t>°, che si riferisce ad una cella in cui tutte le specie sono in condizioni standard: cioè, le sostanze in soluzione hanno concentrazione 1 M, i gas hanno pressione di 1 atm, e tutti i liquidi e solidi sono puri.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6388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3880"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464898" name="Rectangle 2"/>
          <p:cNvSpPr>
            <a:spLocks noChangeArrowheads="1"/>
          </p:cNvSpPr>
          <p:nvPr/>
        </p:nvSpPr>
        <p:spPr bwMode="auto">
          <a:xfrm>
            <a:off x="2108200" y="0"/>
            <a:ext cx="5330825"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I potenziale di elettrodo standard </a:t>
            </a:r>
          </a:p>
        </p:txBody>
      </p:sp>
      <p:sp>
        <p:nvSpPr>
          <p:cNvPr id="464899" name="Text Box 3"/>
          <p:cNvSpPr txBox="1">
            <a:spLocks noChangeArrowheads="1"/>
          </p:cNvSpPr>
          <p:nvPr/>
        </p:nvSpPr>
        <p:spPr bwMode="auto">
          <a:xfrm>
            <a:off x="88900" y="2540000"/>
            <a:ext cx="8953500" cy="124777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191000" algn="ctr"/>
                <a:tab pos="7340600" algn="l"/>
              </a:tabLst>
            </a:pPr>
            <a:r>
              <a:rPr lang="it-IT" sz="2000" b="0" i="0">
                <a:cs typeface="Times New Roman" pitchFamily="18" charset="0"/>
              </a:rPr>
              <a:t>Quando uniamo due semicelle a formare una cella galvanica, si comporta da </a:t>
            </a:r>
            <a:r>
              <a:rPr lang="it-IT" sz="2000" b="0">
                <a:cs typeface="Times New Roman" pitchFamily="18" charset="0"/>
              </a:rPr>
              <a:t>catodo</a:t>
            </a:r>
            <a:r>
              <a:rPr lang="it-IT" sz="2000" b="0" i="0">
                <a:cs typeface="Times New Roman" pitchFamily="18" charset="0"/>
              </a:rPr>
              <a:t> la semicella che ha </a:t>
            </a:r>
            <a:r>
              <a:rPr lang="it-IT" sz="2000" b="0">
                <a:cs typeface="Times New Roman" pitchFamily="18" charset="0"/>
              </a:rPr>
              <a:t>maggiore</a:t>
            </a:r>
            <a:r>
              <a:rPr lang="it-IT" sz="2000" b="0" i="0">
                <a:cs typeface="Times New Roman" pitchFamily="18" charset="0"/>
              </a:rPr>
              <a:t> tendenza alla riduzione (cioè ad </a:t>
            </a:r>
            <a:r>
              <a:rPr lang="it-IT" sz="2000" b="0">
                <a:cs typeface="Times New Roman" pitchFamily="18" charset="0"/>
              </a:rPr>
              <a:t>acquistare</a:t>
            </a:r>
            <a:r>
              <a:rPr lang="it-IT" sz="2000" b="0" i="0">
                <a:cs typeface="Times New Roman" pitchFamily="18" charset="0"/>
              </a:rPr>
              <a:t> elettroni), ed in questa cella avviene effettivamente la </a:t>
            </a:r>
            <a:r>
              <a:rPr lang="it-IT" sz="2000" b="0">
                <a:cs typeface="Times New Roman" pitchFamily="18" charset="0"/>
              </a:rPr>
              <a:t>riduzione</a:t>
            </a:r>
            <a:r>
              <a:rPr lang="it-IT" sz="2000" b="0" i="0">
                <a:cs typeface="Times New Roman" pitchFamily="18" charset="0"/>
              </a:rPr>
              <a:t>; si comporta da </a:t>
            </a:r>
            <a:r>
              <a:rPr lang="it-IT" sz="2000" b="0">
                <a:cs typeface="Times New Roman" pitchFamily="18" charset="0"/>
              </a:rPr>
              <a:t>anodo</a:t>
            </a:r>
            <a:r>
              <a:rPr lang="it-IT" sz="2000" b="0" i="0">
                <a:cs typeface="Times New Roman" pitchFamily="18" charset="0"/>
              </a:rPr>
              <a:t> quella che ha </a:t>
            </a:r>
            <a:r>
              <a:rPr lang="it-IT" sz="2000" b="0">
                <a:cs typeface="Times New Roman" pitchFamily="18" charset="0"/>
              </a:rPr>
              <a:t>minore</a:t>
            </a:r>
            <a:r>
              <a:rPr lang="it-IT" sz="2000" b="0" i="0">
                <a:cs typeface="Times New Roman" pitchFamily="18" charset="0"/>
              </a:rPr>
              <a:t> tendenza alla riduzione, ed in cui avviene </a:t>
            </a:r>
            <a:r>
              <a:rPr lang="it-IT" sz="2000" b="0">
                <a:cs typeface="Times New Roman" pitchFamily="18" charset="0"/>
              </a:rPr>
              <a:t>l'ossidazione</a:t>
            </a:r>
            <a:r>
              <a:rPr lang="it-IT" sz="2000" b="0" i="0">
                <a:cs typeface="Times New Roman" pitchFamily="18" charset="0"/>
              </a:rPr>
              <a:t>).</a:t>
            </a:r>
          </a:p>
        </p:txBody>
      </p:sp>
      <p:sp>
        <p:nvSpPr>
          <p:cNvPr id="464900" name="Text Box 4"/>
          <p:cNvSpPr txBox="1">
            <a:spLocks noChangeArrowheads="1"/>
          </p:cNvSpPr>
          <p:nvPr/>
        </p:nvSpPr>
        <p:spPr bwMode="auto">
          <a:xfrm>
            <a:off x="88900" y="3886200"/>
            <a:ext cx="8966200" cy="2530475"/>
          </a:xfrm>
          <a:prstGeom prst="rect">
            <a:avLst/>
          </a:prstGeom>
          <a:noFill/>
          <a:ln w="12700">
            <a:noFill/>
            <a:miter lim="800000"/>
            <a:headEnd type="none" w="sm" len="sm"/>
            <a:tailEnd type="none" w="sm" len="sm"/>
          </a:ln>
          <a:effectLst/>
        </p:spPr>
        <p:txBody>
          <a:bodyPr>
            <a:spAutoFit/>
          </a:bodyPr>
          <a:lstStyle/>
          <a:p>
            <a:pPr algn="just" defTabSz="762000">
              <a:tabLst>
                <a:tab pos="4191000" algn="ctr"/>
                <a:tab pos="7239000" algn="l"/>
              </a:tabLst>
            </a:pPr>
            <a:r>
              <a:rPr lang="it-IT" sz="2000" b="0" i="0">
                <a:cs typeface="Times New Roman" pitchFamily="18" charset="0"/>
              </a:rPr>
              <a:t>Il potenziale di cella si origina dalla diversa tendenza dei due elettrodi a acquistare elettroni. Si può immaginare che ogni semicella abbia una certa tendenza a acquistare gli elettroni, che chiamiamo </a:t>
            </a:r>
            <a:r>
              <a:rPr lang="it-IT" sz="2000" b="0">
                <a:cs typeface="Times New Roman" pitchFamily="18" charset="0"/>
              </a:rPr>
              <a:t>potenziale di elettrodo standard</a:t>
            </a:r>
            <a:r>
              <a:rPr lang="it-IT" sz="2000" b="0" i="0">
                <a:cs typeface="Times New Roman" pitchFamily="18" charset="0"/>
              </a:rPr>
              <a:t> (o </a:t>
            </a:r>
            <a:r>
              <a:rPr lang="it-IT" sz="2000" b="0">
                <a:cs typeface="Times New Roman" pitchFamily="18" charset="0"/>
              </a:rPr>
              <a:t>potenziale standard di riduzione</a:t>
            </a:r>
            <a:r>
              <a:rPr lang="it-IT" sz="2000" b="0" i="0">
                <a:cs typeface="Times New Roman" pitchFamily="18" charset="0"/>
              </a:rPr>
              <a:t>). Il potenziale di cella è quindi la </a:t>
            </a:r>
            <a:r>
              <a:rPr lang="it-IT" sz="2000" b="0">
                <a:cs typeface="Times New Roman" pitchFamily="18" charset="0"/>
              </a:rPr>
              <a:t>differenza</a:t>
            </a:r>
            <a:r>
              <a:rPr lang="it-IT" sz="2000" b="0" i="0">
                <a:cs typeface="Times New Roman" pitchFamily="18" charset="0"/>
              </a:rPr>
              <a:t> tra il potenziali di cella del catodo ed il potenziale di cella dell'anodo:</a:t>
            </a:r>
          </a:p>
          <a:p>
            <a:pPr defTabSz="762000">
              <a:tabLst>
                <a:tab pos="4191000" algn="ctr"/>
                <a:tab pos="7239000" algn="l"/>
              </a:tabLst>
            </a:pPr>
            <a:r>
              <a:rPr lang="it-IT" sz="2000" b="0">
                <a:cs typeface="Times New Roman" pitchFamily="18" charset="0"/>
              </a:rPr>
              <a:t>E°</a:t>
            </a:r>
            <a:r>
              <a:rPr lang="it-IT" sz="2000" b="0" i="0">
                <a:cs typeface="Times New Roman" pitchFamily="18" charset="0"/>
              </a:rPr>
              <a:t> = </a:t>
            </a:r>
            <a:r>
              <a:rPr lang="it-IT" sz="2000" b="0">
                <a:cs typeface="Times New Roman" pitchFamily="18" charset="0"/>
              </a:rPr>
              <a:t>E°</a:t>
            </a:r>
            <a:r>
              <a:rPr lang="it-IT" sz="2000" b="0" i="0">
                <a:cs typeface="Times New Roman" pitchFamily="18" charset="0"/>
              </a:rPr>
              <a:t>(catodo) – </a:t>
            </a:r>
            <a:r>
              <a:rPr lang="it-IT" sz="2000" b="0">
                <a:cs typeface="Times New Roman" pitchFamily="18" charset="0"/>
              </a:rPr>
              <a:t>E°</a:t>
            </a:r>
            <a:r>
              <a:rPr lang="it-IT" sz="2000" b="0" i="0">
                <a:cs typeface="Times New Roman" pitchFamily="18" charset="0"/>
              </a:rPr>
              <a:t>(anodo) </a:t>
            </a:r>
          </a:p>
          <a:p>
            <a:pPr algn="just" defTabSz="762000">
              <a:tabLst>
                <a:tab pos="4191000" algn="ctr"/>
                <a:tab pos="7239000" algn="l"/>
              </a:tabLst>
            </a:pPr>
            <a:r>
              <a:rPr lang="it-IT" sz="2000" b="0" i="0">
                <a:cs typeface="Times New Roman" pitchFamily="18" charset="0"/>
              </a:rPr>
              <a:t>Abbiamo detto che l'elettrodo che ha la maggiore tendenza a ridursi è il catodo, che quindi avrà sicuramente </a:t>
            </a:r>
            <a:r>
              <a:rPr lang="it-IT" sz="2000" b="0">
                <a:cs typeface="Times New Roman" pitchFamily="18" charset="0"/>
              </a:rPr>
              <a:t>E°</a:t>
            </a:r>
            <a:r>
              <a:rPr lang="it-IT" sz="2000" b="0" i="0">
                <a:cs typeface="Times New Roman" pitchFamily="18" charset="0"/>
              </a:rPr>
              <a:t> maggiore, per cui il potenziale di cella è sempre positivo.</a:t>
            </a:r>
            <a:endParaRPr lang="it-IT" sz="2000" b="0">
              <a:cs typeface="Times New Roman" pitchFamily="18" charset="0"/>
            </a:endParaRPr>
          </a:p>
        </p:txBody>
      </p:sp>
      <p:sp>
        <p:nvSpPr>
          <p:cNvPr id="464904" name="Text Box 8"/>
          <p:cNvSpPr txBox="1">
            <a:spLocks noChangeArrowheads="1"/>
          </p:cNvSpPr>
          <p:nvPr/>
        </p:nvSpPr>
        <p:spPr bwMode="auto">
          <a:xfrm>
            <a:off x="114300" y="520700"/>
            <a:ext cx="8940800" cy="1920875"/>
          </a:xfrm>
          <a:prstGeom prst="rect">
            <a:avLst/>
          </a:prstGeom>
          <a:noFill/>
          <a:ln w="12700">
            <a:noFill/>
            <a:miter lim="800000"/>
            <a:headEnd type="none" w="sm" len="sm"/>
            <a:tailEnd type="none" w="sm" len="sm"/>
          </a:ln>
          <a:effectLst/>
        </p:spPr>
        <p:txBody>
          <a:bodyPr>
            <a:spAutoFit/>
          </a:bodyPr>
          <a:lstStyle/>
          <a:p>
            <a:pPr algn="just" defTabSz="762000">
              <a:tabLst>
                <a:tab pos="4191000" algn="ctr"/>
                <a:tab pos="7239000" algn="l"/>
              </a:tabLst>
            </a:pPr>
            <a:r>
              <a:rPr lang="it-IT" sz="2000" b="0" i="0">
                <a:cs typeface="Times New Roman" pitchFamily="18" charset="0"/>
              </a:rPr>
              <a:t>Se realizziamo una cella galvanica usando ancora con la semicella Cu</a:t>
            </a:r>
            <a:r>
              <a:rPr lang="it-IT" sz="2000" b="0" i="0" baseline="30000">
                <a:cs typeface="Times New Roman" pitchFamily="18" charset="0"/>
              </a:rPr>
              <a:t>2+ </a:t>
            </a:r>
            <a:r>
              <a:rPr lang="it-IT" sz="2000" b="0" i="0">
                <a:cs typeface="Times New Roman" pitchFamily="18" charset="0"/>
              </a:rPr>
              <a:t>| Cu, ma questa volta accoppiandola con quella Ag</a:t>
            </a:r>
            <a:r>
              <a:rPr lang="it-IT" sz="2000" b="0" i="0" baseline="30000">
                <a:cs typeface="Times New Roman" pitchFamily="18" charset="0"/>
              </a:rPr>
              <a:t>+ </a:t>
            </a:r>
            <a:r>
              <a:rPr lang="it-IT" sz="2000" b="0" i="0">
                <a:cs typeface="Times New Roman" pitchFamily="18" charset="0"/>
              </a:rPr>
              <a:t>| Ag, osserviamo che  l'Ag funziona da catodo, mentre Cu ora funziona da anodo:</a:t>
            </a:r>
          </a:p>
          <a:p>
            <a:pPr algn="just" defTabSz="762000">
              <a:tabLst>
                <a:tab pos="4191000" algn="ctr"/>
                <a:tab pos="7239000" algn="l"/>
              </a:tabLst>
            </a:pPr>
            <a:r>
              <a:rPr lang="it-IT" sz="2000" b="0" i="0">
                <a:cs typeface="Times New Roman" pitchFamily="18" charset="0"/>
              </a:rPr>
              <a:t>	Cu | Cu</a:t>
            </a:r>
            <a:r>
              <a:rPr lang="it-IT" sz="2000" b="0" i="0" baseline="30000">
                <a:cs typeface="Times New Roman" pitchFamily="18" charset="0"/>
              </a:rPr>
              <a:t>2+ </a:t>
            </a:r>
            <a:r>
              <a:rPr lang="it-IT" sz="2000" b="0" i="0">
                <a:cs typeface="Times New Roman" pitchFamily="18" charset="0"/>
              </a:rPr>
              <a:t>|| Ag</a:t>
            </a:r>
            <a:r>
              <a:rPr lang="it-IT" sz="2000" b="0" i="0" baseline="30000">
                <a:cs typeface="Times New Roman" pitchFamily="18" charset="0"/>
              </a:rPr>
              <a:t>+ </a:t>
            </a:r>
            <a:r>
              <a:rPr lang="it-IT" sz="2000" b="0" i="0">
                <a:cs typeface="Times New Roman" pitchFamily="18" charset="0"/>
              </a:rPr>
              <a:t>| Ag	 </a:t>
            </a:r>
            <a:r>
              <a:rPr lang="it-IT" sz="2000" b="0">
                <a:cs typeface="Times New Roman" pitchFamily="18" charset="0"/>
              </a:rPr>
              <a:t>E°</a:t>
            </a:r>
            <a:r>
              <a:rPr lang="it-IT" sz="2000" b="0" i="0">
                <a:cs typeface="Times New Roman" pitchFamily="18" charset="0"/>
              </a:rPr>
              <a:t> = 0.46 V</a:t>
            </a:r>
          </a:p>
          <a:p>
            <a:pPr algn="just" defTabSz="762000">
              <a:tabLst>
                <a:tab pos="4191000" algn="ctr"/>
                <a:tab pos="7239000" algn="l"/>
              </a:tabLst>
            </a:pPr>
            <a:r>
              <a:rPr lang="it-IT" sz="2000" b="0" i="0">
                <a:cs typeface="Times New Roman" pitchFamily="18" charset="0"/>
              </a:rPr>
              <a:t>Come mai in un caso la semicella Cu | Cu</a:t>
            </a:r>
            <a:r>
              <a:rPr lang="it-IT" sz="2000" b="0" i="0" baseline="30000">
                <a:cs typeface="Times New Roman" pitchFamily="18" charset="0"/>
              </a:rPr>
              <a:t>2+</a:t>
            </a:r>
            <a:r>
              <a:rPr lang="it-IT" sz="2000" b="0" i="0">
                <a:cs typeface="Times New Roman" pitchFamily="18" charset="0"/>
              </a:rPr>
              <a:t> funziona da catodo e nell'altro da anodo? Evidentemente Cu</a:t>
            </a:r>
            <a:r>
              <a:rPr lang="it-IT" sz="2000" b="0" i="0" baseline="30000">
                <a:cs typeface="Times New Roman" pitchFamily="18" charset="0"/>
              </a:rPr>
              <a:t>2+</a:t>
            </a:r>
            <a:r>
              <a:rPr lang="it-IT" sz="2000" b="0" i="0">
                <a:cs typeface="Times New Roman" pitchFamily="18" charset="0"/>
              </a:rPr>
              <a:t> ha una tendenza a ridursi maggiore di Zn</a:t>
            </a:r>
            <a:r>
              <a:rPr lang="it-IT" sz="2000" b="0" i="0" baseline="30000">
                <a:cs typeface="Times New Roman" pitchFamily="18" charset="0"/>
              </a:rPr>
              <a:t>2+</a:t>
            </a:r>
            <a:r>
              <a:rPr lang="it-IT" sz="2000" b="0" i="0">
                <a:cs typeface="Times New Roman" pitchFamily="18" charset="0"/>
              </a:rPr>
              <a:t>, ma minore di Ag</a:t>
            </a:r>
            <a:r>
              <a:rPr lang="it-IT" sz="2000" b="0" i="0" baseline="30000">
                <a:cs typeface="Times New Roman" pitchFamily="18" charset="0"/>
              </a:rPr>
              <a:t>+</a:t>
            </a:r>
            <a:r>
              <a:rPr lang="it-IT" sz="2000" b="0" i="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6489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649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4899" grpId="0" autoUpdateAnimBg="0"/>
      <p:bldP spid="464900"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13 – </a:t>
            </a:r>
            <a:r>
              <a:rPr lang="it-IT" dirty="0" err="1" smtClean="0"/>
              <a:t>Elettrochimica.pdf</a:t>
            </a:r>
            <a:r>
              <a:rPr lang="it-IT" dirty="0" smtClean="0"/>
              <a:t> – V 2.0 – Chimica Generale – Prof. A. Mangoni– A.A. 2012/2013</a:t>
            </a:r>
            <a:endParaRPr lang="it-IT" dirty="0"/>
          </a:p>
        </p:txBody>
      </p:sp>
      <p:pic>
        <p:nvPicPr>
          <p:cNvPr id="465928" name="Picture 8" descr="h2elec2"/>
          <p:cNvPicPr>
            <a:picLocks noChangeAspect="1" noChangeArrowheads="1"/>
          </p:cNvPicPr>
          <p:nvPr/>
        </p:nvPicPr>
        <p:blipFill>
          <a:blip r:embed="rId2" cstate="print"/>
          <a:srcRect l="46324" t="31104" r="24370"/>
          <a:stretch>
            <a:fillRect/>
          </a:stretch>
        </p:blipFill>
        <p:spPr bwMode="auto">
          <a:xfrm>
            <a:off x="228600" y="3192463"/>
            <a:ext cx="2192338" cy="3665537"/>
          </a:xfrm>
          <a:prstGeom prst="rect">
            <a:avLst/>
          </a:prstGeom>
          <a:noFill/>
        </p:spPr>
      </p:pic>
      <p:sp>
        <p:nvSpPr>
          <p:cNvPr id="465922" name="Rectangle 2"/>
          <p:cNvSpPr>
            <a:spLocks noChangeArrowheads="1"/>
          </p:cNvSpPr>
          <p:nvPr/>
        </p:nvSpPr>
        <p:spPr bwMode="auto">
          <a:xfrm>
            <a:off x="1833563" y="0"/>
            <a:ext cx="5910262"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Il riferimento: l'elettrodo ad idrogeno</a:t>
            </a:r>
          </a:p>
        </p:txBody>
      </p:sp>
      <p:sp>
        <p:nvSpPr>
          <p:cNvPr id="465925" name="Text Box 5"/>
          <p:cNvSpPr txBox="1">
            <a:spLocks noChangeArrowheads="1"/>
          </p:cNvSpPr>
          <p:nvPr/>
        </p:nvSpPr>
        <p:spPr bwMode="auto">
          <a:xfrm>
            <a:off x="114300" y="355600"/>
            <a:ext cx="8940800" cy="3154363"/>
          </a:xfrm>
          <a:prstGeom prst="rect">
            <a:avLst/>
          </a:prstGeom>
          <a:noFill/>
          <a:ln w="12700">
            <a:noFill/>
            <a:miter lim="800000"/>
            <a:headEnd type="none" w="sm" len="sm"/>
            <a:tailEnd type="none" w="sm" len="sm"/>
          </a:ln>
          <a:effectLst/>
        </p:spPr>
        <p:txBody>
          <a:bodyPr>
            <a:spAutoFit/>
          </a:bodyPr>
          <a:lstStyle/>
          <a:p>
            <a:pPr algn="just" defTabSz="762000">
              <a:tabLst>
                <a:tab pos="4191000" algn="ctr"/>
                <a:tab pos="7239000" algn="l"/>
              </a:tabLst>
            </a:pPr>
            <a:r>
              <a:rPr lang="it-IT" sz="2000" b="0" i="0">
                <a:cs typeface="Times New Roman" pitchFamily="18" charset="0"/>
              </a:rPr>
              <a:t>È molto utile ragionare in termini di potenziali di elettrodo standard, poiché dati i potenziali di un numero non enorme di semicelle, si possono facilmente calcolare i potenziali di tutte le moltissime celle che derivano dalla loro combinazione. Per fare questo bisogna naturalmente sapere quanto vale il potenziale di elettrodo standard di ogni semicella. </a:t>
            </a:r>
          </a:p>
          <a:p>
            <a:pPr algn="just" defTabSz="762000">
              <a:tabLst>
                <a:tab pos="4191000" algn="ctr"/>
                <a:tab pos="7239000" algn="l"/>
              </a:tabLst>
            </a:pPr>
            <a:r>
              <a:rPr lang="it-IT" sz="2000" b="0" i="0">
                <a:cs typeface="Times New Roman" pitchFamily="18" charset="0"/>
              </a:rPr>
              <a:t>Però è impossibile misurare sperimentalmente il potenziale di un singolo elettrodo, si può solo misurare differenza tra il potenziale di due elettrodi. Ecco perché serve un elettrodo di riferimento, a cui per convenzione è assegnato potenziale 0: questo elettrodo è l'elettrodo ad idrogeno, in cui avviene la reazione:</a:t>
            </a:r>
          </a:p>
          <a:p>
            <a:pPr defTabSz="762000">
              <a:lnSpc>
                <a:spcPct val="95000"/>
              </a:lnSpc>
              <a:spcBef>
                <a:spcPct val="10000"/>
              </a:spcBef>
              <a:spcAft>
                <a:spcPct val="10000"/>
              </a:spcAft>
              <a:tabLst>
                <a:tab pos="4191000" algn="ctr"/>
                <a:tab pos="7239000" algn="l"/>
              </a:tabLst>
            </a:pPr>
            <a:r>
              <a:rPr lang="it-IT" sz="2000" b="0" i="0">
                <a:cs typeface="Times New Roman" pitchFamily="18" charset="0"/>
              </a:rPr>
              <a:t>2 H</a:t>
            </a:r>
            <a:r>
              <a:rPr lang="it-IT" sz="2000" b="0" i="0" baseline="30000">
                <a:cs typeface="Times New Roman" pitchFamily="18" charset="0"/>
              </a:rPr>
              <a:t>+ </a:t>
            </a:r>
            <a:r>
              <a:rPr lang="it-IT" sz="2000" b="0" i="0">
                <a:cs typeface="Times New Roman" pitchFamily="18" charset="0"/>
              </a:rPr>
              <a:t>(aq) + 2 </a:t>
            </a:r>
            <a:r>
              <a:rPr lang="it-IT" sz="2000" b="0">
                <a:cs typeface="Times New Roman" pitchFamily="18" charset="0"/>
              </a:rPr>
              <a:t>e</a:t>
            </a:r>
            <a:r>
              <a:rPr lang="it-IT" sz="2000" b="0" i="0" baseline="30000">
                <a:cs typeface="Times New Roman" pitchFamily="18" charset="0"/>
              </a:rPr>
              <a:t>–</a:t>
            </a:r>
            <a:r>
              <a:rPr lang="it-IT" sz="2000" b="0" i="0">
                <a:cs typeface="Times New Roman" pitchFamily="18" charset="0"/>
              </a:rPr>
              <a:t> → H</a:t>
            </a:r>
            <a:r>
              <a:rPr lang="it-IT" sz="2000" b="0" i="0" baseline="-25000">
                <a:cs typeface="Times New Roman" pitchFamily="18" charset="0"/>
              </a:rPr>
              <a:t>2</a:t>
            </a:r>
            <a:r>
              <a:rPr lang="it-IT" sz="2000" b="0" i="0">
                <a:cs typeface="Times New Roman" pitchFamily="18" charset="0"/>
              </a:rPr>
              <a:t> (g)</a:t>
            </a:r>
          </a:p>
        </p:txBody>
      </p:sp>
      <p:sp>
        <p:nvSpPr>
          <p:cNvPr id="465926" name="Rectangle 6"/>
          <p:cNvSpPr>
            <a:spLocks noChangeArrowheads="1"/>
          </p:cNvSpPr>
          <p:nvPr/>
        </p:nvSpPr>
        <p:spPr bwMode="auto">
          <a:xfrm>
            <a:off x="2743200" y="3810000"/>
            <a:ext cx="6083300" cy="2378075"/>
          </a:xfrm>
          <a:prstGeom prst="rect">
            <a:avLst/>
          </a:prstGeom>
          <a:noFill/>
          <a:ln w="12700">
            <a:noFill/>
            <a:miter lim="800000"/>
            <a:headEnd type="none" w="sm" len="sm"/>
            <a:tailEnd type="none" w="sm" len="sm"/>
          </a:ln>
          <a:effectLst/>
        </p:spPr>
        <p:txBody>
          <a:bodyPr>
            <a:spAutoFit/>
          </a:bodyPr>
          <a:lstStyle/>
          <a:p>
            <a:pPr algn="just" defTabSz="762000">
              <a:spcBef>
                <a:spcPct val="50000"/>
              </a:spcBef>
            </a:pPr>
            <a:r>
              <a:rPr lang="it-IT" sz="2000" b="0" i="0">
                <a:cs typeface="Times New Roman" pitchFamily="18" charset="0"/>
              </a:rPr>
              <a:t>Per realizzare un elettrodo del genere, è necessario avere contemporaneamente una soluzione contenente H</a:t>
            </a:r>
            <a:r>
              <a:rPr lang="it-IT" sz="2000" b="0" i="0" baseline="30000">
                <a:cs typeface="Times New Roman" pitchFamily="18" charset="0"/>
              </a:rPr>
              <a:t>+</a:t>
            </a:r>
            <a:r>
              <a:rPr lang="it-IT" sz="2000" b="0" i="0">
                <a:cs typeface="Times New Roman" pitchFamily="18" charset="0"/>
              </a:rPr>
              <a:t> alla concentrazione 1 M (cioè a pH = 0), dell'H</a:t>
            </a:r>
            <a:r>
              <a:rPr lang="it-IT" sz="2000" b="0" i="0" baseline="-25000">
                <a:cs typeface="Times New Roman" pitchFamily="18" charset="0"/>
              </a:rPr>
              <a:t>2</a:t>
            </a:r>
            <a:r>
              <a:rPr lang="it-IT" sz="2000" b="0" i="0">
                <a:cs typeface="Times New Roman" pitchFamily="18" charset="0"/>
              </a:rPr>
              <a:t> gassoso ed un elettrodo che conduce l'elettricità.</a:t>
            </a:r>
          </a:p>
          <a:p>
            <a:pPr algn="just" defTabSz="762000">
              <a:spcBef>
                <a:spcPct val="50000"/>
              </a:spcBef>
            </a:pPr>
            <a:r>
              <a:rPr lang="it-IT" sz="2000" b="0" i="0">
                <a:cs typeface="Times New Roman" pitchFamily="18" charset="0"/>
              </a:rPr>
              <a:t>Questo è possibile con il cosiddetto elettrodo ad idrogeno. L'elettrodo è di platino, è immerso in una soluzione acida, e dell'idrogeno gassoso è fatto gorgogliare sull'elettrodo.</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467970" name="Rectangle 2"/>
          <p:cNvSpPr>
            <a:spLocks noChangeArrowheads="1"/>
          </p:cNvSpPr>
          <p:nvPr/>
        </p:nvSpPr>
        <p:spPr bwMode="auto">
          <a:xfrm>
            <a:off x="131763" y="0"/>
            <a:ext cx="8904287"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Determinazione e uso dei potenziale di elettrodo standard</a:t>
            </a:r>
          </a:p>
        </p:txBody>
      </p:sp>
      <p:sp>
        <p:nvSpPr>
          <p:cNvPr id="467971" name="Text Box 3"/>
          <p:cNvSpPr txBox="1">
            <a:spLocks noChangeArrowheads="1"/>
          </p:cNvSpPr>
          <p:nvPr/>
        </p:nvSpPr>
        <p:spPr bwMode="auto">
          <a:xfrm>
            <a:off x="114300" y="3314700"/>
            <a:ext cx="8940800" cy="1616075"/>
          </a:xfrm>
          <a:prstGeom prst="rect">
            <a:avLst/>
          </a:prstGeom>
          <a:noFill/>
          <a:ln w="12700">
            <a:noFill/>
            <a:miter lim="800000"/>
            <a:headEnd type="none" w="sm" len="sm"/>
            <a:tailEnd type="none" w="sm" len="sm"/>
          </a:ln>
          <a:effectLst/>
        </p:spPr>
        <p:txBody>
          <a:bodyPr>
            <a:spAutoFit/>
          </a:bodyPr>
          <a:lstStyle/>
          <a:p>
            <a:pPr algn="just" defTabSz="762000">
              <a:tabLst>
                <a:tab pos="5626100" algn="ctr"/>
                <a:tab pos="7239000" algn="l"/>
              </a:tabLst>
            </a:pPr>
            <a:r>
              <a:rPr lang="it-IT" sz="2000" b="0" i="0">
                <a:cs typeface="Times New Roman" pitchFamily="18" charset="0"/>
              </a:rPr>
              <a:t>Se invece nella cella l'elettrodo a idrogeno funge da catodo, il potenziale dell'altra semicella sarà negativo. Per esempio per la semicella Zn</a:t>
            </a:r>
            <a:r>
              <a:rPr lang="it-IT" sz="2000" b="0" i="0" baseline="30000">
                <a:cs typeface="Times New Roman" pitchFamily="18" charset="0"/>
              </a:rPr>
              <a:t>2+</a:t>
            </a:r>
            <a:r>
              <a:rPr lang="it-IT" sz="2000" b="0" i="0">
                <a:cs typeface="Times New Roman" pitchFamily="18" charset="0"/>
              </a:rPr>
              <a:t>|Zn, la cella ottenuta è:	 	 Zn|Zn</a:t>
            </a:r>
            <a:r>
              <a:rPr lang="it-IT" sz="2000" b="0" i="0" baseline="30000">
                <a:cs typeface="Times New Roman" pitchFamily="18" charset="0"/>
              </a:rPr>
              <a:t>2+</a:t>
            </a:r>
            <a:r>
              <a:rPr lang="it-IT" sz="2000" b="0" i="0">
                <a:cs typeface="Times New Roman" pitchFamily="18" charset="0"/>
              </a:rPr>
              <a:t>||H</a:t>
            </a:r>
            <a:r>
              <a:rPr lang="it-IT" sz="2000" b="0" i="0" baseline="30000">
                <a:cs typeface="Times New Roman" pitchFamily="18" charset="0"/>
              </a:rPr>
              <a:t>+</a:t>
            </a:r>
            <a:r>
              <a:rPr lang="it-IT" sz="2000" b="0" i="0">
                <a:cs typeface="Times New Roman" pitchFamily="18" charset="0"/>
              </a:rPr>
              <a:t>|H</a:t>
            </a:r>
            <a:r>
              <a:rPr lang="it-IT" sz="2000" b="0" i="0" baseline="-25000">
                <a:cs typeface="Times New Roman" pitchFamily="18" charset="0"/>
              </a:rPr>
              <a:t>2</a:t>
            </a:r>
            <a:endParaRPr lang="it-IT" sz="2000" b="0" i="0">
              <a:cs typeface="Times New Roman" pitchFamily="18" charset="0"/>
            </a:endParaRPr>
          </a:p>
          <a:p>
            <a:pPr algn="just" defTabSz="762000">
              <a:tabLst>
                <a:tab pos="5626100" algn="ctr"/>
                <a:tab pos="7239000" algn="l"/>
              </a:tabLst>
            </a:pPr>
            <a:r>
              <a:rPr lang="it-IT" sz="2000" b="0" i="0">
                <a:cs typeface="Times New Roman" pitchFamily="18" charset="0"/>
              </a:rPr>
              <a:t>e il potenziale di cella misurato è:	 </a:t>
            </a:r>
            <a:r>
              <a:rPr lang="it-IT" sz="2000" b="0">
                <a:cs typeface="Times New Roman" pitchFamily="18" charset="0"/>
              </a:rPr>
              <a:t>E°</a:t>
            </a:r>
            <a:r>
              <a:rPr lang="it-IT" sz="2000" b="0" i="0">
                <a:cs typeface="Times New Roman" pitchFamily="18" charset="0"/>
              </a:rPr>
              <a:t> = 0.76 V = </a:t>
            </a:r>
            <a:r>
              <a:rPr lang="it-IT" sz="2000" b="0">
                <a:cs typeface="Times New Roman" pitchFamily="18" charset="0"/>
              </a:rPr>
              <a:t>E°</a:t>
            </a:r>
            <a:r>
              <a:rPr lang="it-IT" sz="2000" b="0" i="0">
                <a:cs typeface="Times New Roman" pitchFamily="18" charset="0"/>
              </a:rPr>
              <a:t>(H</a:t>
            </a:r>
            <a:r>
              <a:rPr lang="it-IT" sz="2000" b="0" i="0" baseline="30000">
                <a:cs typeface="Times New Roman" pitchFamily="18" charset="0"/>
              </a:rPr>
              <a:t>+</a:t>
            </a:r>
            <a:r>
              <a:rPr lang="it-IT" sz="2000" b="0" i="0">
                <a:cs typeface="Times New Roman" pitchFamily="18" charset="0"/>
              </a:rPr>
              <a:t>|H</a:t>
            </a:r>
            <a:r>
              <a:rPr lang="it-IT" sz="2000" b="0" i="0" baseline="-25000">
                <a:cs typeface="Times New Roman" pitchFamily="18" charset="0"/>
              </a:rPr>
              <a:t>2</a:t>
            </a:r>
            <a:r>
              <a:rPr lang="it-IT" sz="2000" b="0" i="0">
                <a:cs typeface="Times New Roman" pitchFamily="18" charset="0"/>
              </a:rPr>
              <a:t>) – </a:t>
            </a:r>
            <a:r>
              <a:rPr lang="it-IT" sz="2000" b="0">
                <a:cs typeface="Times New Roman" pitchFamily="18" charset="0"/>
              </a:rPr>
              <a:t>E°</a:t>
            </a:r>
            <a:r>
              <a:rPr lang="it-IT" sz="2000" b="0" i="0">
                <a:cs typeface="Times New Roman" pitchFamily="18" charset="0"/>
              </a:rPr>
              <a:t>(Zn</a:t>
            </a:r>
            <a:r>
              <a:rPr lang="it-IT" sz="2000" b="0" i="0" baseline="30000">
                <a:cs typeface="Times New Roman" pitchFamily="18" charset="0"/>
              </a:rPr>
              <a:t>2+</a:t>
            </a:r>
            <a:r>
              <a:rPr lang="it-IT" sz="2000" b="0" i="0">
                <a:cs typeface="Times New Roman" pitchFamily="18" charset="0"/>
              </a:rPr>
              <a:t>|Zn) </a:t>
            </a:r>
          </a:p>
          <a:p>
            <a:pPr algn="just" defTabSz="762000">
              <a:tabLst>
                <a:tab pos="5626100" algn="ctr"/>
                <a:tab pos="7239000" algn="l"/>
              </a:tabLst>
            </a:pPr>
            <a:r>
              <a:rPr lang="it-IT" sz="2000" b="0" i="0">
                <a:cs typeface="Times New Roman" pitchFamily="18" charset="0"/>
              </a:rPr>
              <a:t>Poiché      </a:t>
            </a:r>
            <a:r>
              <a:rPr lang="it-IT" sz="2000" b="0">
                <a:cs typeface="Times New Roman" pitchFamily="18" charset="0"/>
              </a:rPr>
              <a:t>E°</a:t>
            </a:r>
            <a:r>
              <a:rPr lang="it-IT" sz="2000" b="0" i="0">
                <a:cs typeface="Times New Roman" pitchFamily="18" charset="0"/>
              </a:rPr>
              <a:t>(H</a:t>
            </a:r>
            <a:r>
              <a:rPr lang="it-IT" sz="2000" b="0" i="0" baseline="30000">
                <a:cs typeface="Times New Roman" pitchFamily="18" charset="0"/>
              </a:rPr>
              <a:t>+</a:t>
            </a:r>
            <a:r>
              <a:rPr lang="it-IT" sz="2000" b="0" i="0">
                <a:cs typeface="Times New Roman" pitchFamily="18" charset="0"/>
              </a:rPr>
              <a:t>|H</a:t>
            </a:r>
            <a:r>
              <a:rPr lang="it-IT" sz="2000" b="0" i="0" baseline="-25000">
                <a:cs typeface="Times New Roman" pitchFamily="18" charset="0"/>
              </a:rPr>
              <a:t>2</a:t>
            </a:r>
            <a:r>
              <a:rPr lang="it-IT" sz="2000" b="0" i="0">
                <a:cs typeface="Times New Roman" pitchFamily="18" charset="0"/>
              </a:rPr>
              <a:t>) = 0,       allora       </a:t>
            </a:r>
            <a:r>
              <a:rPr lang="it-IT" sz="2000" b="0">
                <a:cs typeface="Times New Roman" pitchFamily="18" charset="0"/>
              </a:rPr>
              <a:t>E°</a:t>
            </a:r>
            <a:r>
              <a:rPr lang="it-IT" sz="2000" b="0" i="0">
                <a:cs typeface="Times New Roman" pitchFamily="18" charset="0"/>
              </a:rPr>
              <a:t>(</a:t>
            </a:r>
            <a:r>
              <a:rPr lang="it-IT" b="0" i="0"/>
              <a:t>Zn|Zn2+</a:t>
            </a:r>
            <a:r>
              <a:rPr lang="it-IT" sz="2000" b="0" i="0">
                <a:cs typeface="Times New Roman" pitchFamily="18" charset="0"/>
              </a:rPr>
              <a:t>) = – 0.76 V</a:t>
            </a:r>
          </a:p>
        </p:txBody>
      </p:sp>
      <p:sp>
        <p:nvSpPr>
          <p:cNvPr id="467976" name="Text Box 8"/>
          <p:cNvSpPr txBox="1">
            <a:spLocks noChangeArrowheads="1"/>
          </p:cNvSpPr>
          <p:nvPr/>
        </p:nvSpPr>
        <p:spPr bwMode="auto">
          <a:xfrm>
            <a:off x="114300" y="444500"/>
            <a:ext cx="8940800" cy="3140075"/>
          </a:xfrm>
          <a:prstGeom prst="rect">
            <a:avLst/>
          </a:prstGeom>
          <a:noFill/>
          <a:ln w="12700">
            <a:noFill/>
            <a:miter lim="800000"/>
            <a:headEnd type="none" w="sm" len="sm"/>
            <a:tailEnd type="none" w="sm" len="sm"/>
          </a:ln>
          <a:effectLst/>
        </p:spPr>
        <p:txBody>
          <a:bodyPr>
            <a:spAutoFit/>
          </a:bodyPr>
          <a:lstStyle/>
          <a:p>
            <a:pPr algn="just" defTabSz="762000">
              <a:tabLst>
                <a:tab pos="5626100" algn="ctr"/>
                <a:tab pos="7239000" algn="l"/>
              </a:tabLst>
            </a:pPr>
            <a:r>
              <a:rPr lang="it-IT" sz="2000" b="0" i="0">
                <a:cs typeface="Times New Roman" pitchFamily="18" charset="0"/>
              </a:rPr>
              <a:t>Una volta che si dispone di una semicella di riferimento, il potenziale di qualsiasi altra semicella può essere determinato accoppiandolo con l'elettrodo ad idrogeno per formare una cella galvanica. Il potenziale di cella misurato sarà proprio il potenziale della semicella in esame.</a:t>
            </a:r>
          </a:p>
          <a:p>
            <a:pPr algn="just" defTabSz="762000">
              <a:tabLst>
                <a:tab pos="5626100" algn="ctr"/>
                <a:tab pos="7239000" algn="l"/>
              </a:tabLst>
            </a:pPr>
            <a:r>
              <a:rPr lang="it-IT" sz="2000" b="0" i="0">
                <a:cs typeface="Times New Roman" pitchFamily="18" charset="0"/>
              </a:rPr>
              <a:t>Se nella cella così ottenuta, l'elettrodo a idrogeno funge da anodo, il potenziale dell'altra semicella sarà positivo. Per esempio per la semicella Ag</a:t>
            </a:r>
            <a:r>
              <a:rPr lang="it-IT" sz="2000" b="0" i="0" baseline="30000">
                <a:cs typeface="Times New Roman" pitchFamily="18" charset="0"/>
              </a:rPr>
              <a:t>+</a:t>
            </a:r>
            <a:r>
              <a:rPr lang="it-IT" sz="2000" b="0" i="0">
                <a:cs typeface="Times New Roman" pitchFamily="18" charset="0"/>
              </a:rPr>
              <a:t>|Ag, la cella ottenuta è:	 H</a:t>
            </a:r>
            <a:r>
              <a:rPr lang="it-IT" sz="2000" b="0" i="0" baseline="-25000">
                <a:cs typeface="Times New Roman" pitchFamily="18" charset="0"/>
              </a:rPr>
              <a:t>2</a:t>
            </a:r>
            <a:r>
              <a:rPr lang="it-IT" sz="2000" b="0" i="0">
                <a:cs typeface="Times New Roman" pitchFamily="18" charset="0"/>
              </a:rPr>
              <a:t>|H</a:t>
            </a:r>
            <a:r>
              <a:rPr lang="it-IT" sz="2000" b="0" i="0" baseline="30000">
                <a:cs typeface="Times New Roman" pitchFamily="18" charset="0"/>
              </a:rPr>
              <a:t>+</a:t>
            </a:r>
            <a:r>
              <a:rPr lang="it-IT" sz="2000" b="0" i="0">
                <a:cs typeface="Times New Roman" pitchFamily="18" charset="0"/>
              </a:rPr>
              <a:t>|| Ag</a:t>
            </a:r>
            <a:r>
              <a:rPr lang="it-IT" sz="2000" b="0" i="0" baseline="30000">
                <a:cs typeface="Times New Roman" pitchFamily="18" charset="0"/>
              </a:rPr>
              <a:t>+</a:t>
            </a:r>
            <a:r>
              <a:rPr lang="it-IT" sz="2000" b="0" i="0">
                <a:cs typeface="Times New Roman" pitchFamily="18" charset="0"/>
              </a:rPr>
              <a:t>|Ag</a:t>
            </a:r>
          </a:p>
          <a:p>
            <a:pPr algn="just" defTabSz="762000">
              <a:tabLst>
                <a:tab pos="5626100" algn="ctr"/>
                <a:tab pos="7239000" algn="l"/>
              </a:tabLst>
            </a:pPr>
            <a:r>
              <a:rPr lang="it-IT" sz="2000" b="0" i="0">
                <a:cs typeface="Times New Roman" pitchFamily="18" charset="0"/>
              </a:rPr>
              <a:t>e il potenziale di cella misurato è:	 </a:t>
            </a:r>
            <a:r>
              <a:rPr lang="it-IT" sz="2000" b="0">
                <a:cs typeface="Times New Roman" pitchFamily="18" charset="0"/>
              </a:rPr>
              <a:t>E°</a:t>
            </a:r>
            <a:r>
              <a:rPr lang="it-IT" sz="2000" b="0" i="0">
                <a:cs typeface="Times New Roman" pitchFamily="18" charset="0"/>
              </a:rPr>
              <a:t> = 0.80 V = </a:t>
            </a:r>
            <a:r>
              <a:rPr lang="it-IT" sz="2000" b="0">
                <a:cs typeface="Times New Roman" pitchFamily="18" charset="0"/>
              </a:rPr>
              <a:t>E°</a:t>
            </a:r>
            <a:r>
              <a:rPr lang="it-IT" sz="2000" b="0" i="0">
                <a:cs typeface="Times New Roman" pitchFamily="18" charset="0"/>
              </a:rPr>
              <a:t>(Ag</a:t>
            </a:r>
            <a:r>
              <a:rPr lang="it-IT" sz="2000" b="0" i="0" baseline="30000">
                <a:cs typeface="Times New Roman" pitchFamily="18" charset="0"/>
              </a:rPr>
              <a:t>+</a:t>
            </a:r>
            <a:r>
              <a:rPr lang="it-IT" sz="2000" b="0" i="0">
                <a:cs typeface="Times New Roman" pitchFamily="18" charset="0"/>
              </a:rPr>
              <a:t>,Ag) – </a:t>
            </a:r>
            <a:r>
              <a:rPr lang="it-IT" sz="2000" b="0">
                <a:cs typeface="Times New Roman" pitchFamily="18" charset="0"/>
              </a:rPr>
              <a:t>E°</a:t>
            </a:r>
            <a:r>
              <a:rPr lang="it-IT" sz="2000" b="0" i="0">
                <a:cs typeface="Times New Roman" pitchFamily="18" charset="0"/>
              </a:rPr>
              <a:t>(H</a:t>
            </a:r>
            <a:r>
              <a:rPr lang="it-IT" sz="2000" b="0" i="0" baseline="30000">
                <a:cs typeface="Times New Roman" pitchFamily="18" charset="0"/>
              </a:rPr>
              <a:t>+</a:t>
            </a:r>
            <a:r>
              <a:rPr lang="it-IT" sz="2000" b="0" i="0">
                <a:cs typeface="Times New Roman" pitchFamily="18" charset="0"/>
              </a:rPr>
              <a:t>|H</a:t>
            </a:r>
            <a:r>
              <a:rPr lang="it-IT" sz="2000" b="0" i="0" baseline="-25000">
                <a:cs typeface="Times New Roman" pitchFamily="18" charset="0"/>
              </a:rPr>
              <a:t>2</a:t>
            </a:r>
            <a:r>
              <a:rPr lang="it-IT" sz="2000" b="0" i="0">
                <a:cs typeface="Times New Roman" pitchFamily="18" charset="0"/>
              </a:rPr>
              <a:t>) </a:t>
            </a:r>
          </a:p>
          <a:p>
            <a:pPr algn="just" defTabSz="762000">
              <a:tabLst>
                <a:tab pos="5626100" algn="ctr"/>
                <a:tab pos="7239000" algn="l"/>
              </a:tabLst>
            </a:pPr>
            <a:r>
              <a:rPr lang="it-IT" sz="2000" b="0" i="0">
                <a:cs typeface="Times New Roman" pitchFamily="18" charset="0"/>
              </a:rPr>
              <a:t>Poiché      </a:t>
            </a:r>
            <a:r>
              <a:rPr lang="it-IT" sz="2000" b="0">
                <a:cs typeface="Times New Roman" pitchFamily="18" charset="0"/>
              </a:rPr>
              <a:t>E°</a:t>
            </a:r>
            <a:r>
              <a:rPr lang="it-IT" sz="2000" b="0" i="0">
                <a:cs typeface="Times New Roman" pitchFamily="18" charset="0"/>
              </a:rPr>
              <a:t>(H</a:t>
            </a:r>
            <a:r>
              <a:rPr lang="it-IT" sz="2000" b="0" i="0" baseline="30000">
                <a:cs typeface="Times New Roman" pitchFamily="18" charset="0"/>
              </a:rPr>
              <a:t>+</a:t>
            </a:r>
            <a:r>
              <a:rPr lang="it-IT" sz="2000" b="0" i="0">
                <a:cs typeface="Times New Roman" pitchFamily="18" charset="0"/>
              </a:rPr>
              <a:t>|H</a:t>
            </a:r>
            <a:r>
              <a:rPr lang="it-IT" sz="2000" b="0" i="0" baseline="-25000">
                <a:cs typeface="Times New Roman" pitchFamily="18" charset="0"/>
              </a:rPr>
              <a:t>2</a:t>
            </a:r>
            <a:r>
              <a:rPr lang="it-IT" sz="2000" b="0" i="0">
                <a:cs typeface="Times New Roman" pitchFamily="18" charset="0"/>
              </a:rPr>
              <a:t>) = 0,       allora       </a:t>
            </a:r>
            <a:r>
              <a:rPr lang="it-IT" sz="2000" b="0">
                <a:cs typeface="Times New Roman" pitchFamily="18" charset="0"/>
              </a:rPr>
              <a:t>E°</a:t>
            </a:r>
            <a:r>
              <a:rPr lang="it-IT" sz="2000" b="0" i="0">
                <a:cs typeface="Times New Roman" pitchFamily="18" charset="0"/>
              </a:rPr>
              <a:t>(Ag</a:t>
            </a:r>
            <a:r>
              <a:rPr lang="it-IT" sz="2000" b="0" i="0" baseline="30000">
                <a:cs typeface="Times New Roman" pitchFamily="18" charset="0"/>
              </a:rPr>
              <a:t>+</a:t>
            </a:r>
            <a:r>
              <a:rPr lang="it-IT" sz="2000" b="0" i="0">
                <a:cs typeface="Times New Roman" pitchFamily="18" charset="0"/>
              </a:rPr>
              <a:t>,Ag) = 0.80 V</a:t>
            </a:r>
          </a:p>
          <a:p>
            <a:pPr algn="just" defTabSz="762000">
              <a:tabLst>
                <a:tab pos="5626100" algn="ctr"/>
                <a:tab pos="7239000" algn="l"/>
              </a:tabLst>
            </a:pPr>
            <a:r>
              <a:rPr lang="it-IT" sz="2000" b="0" i="0">
                <a:cs typeface="Times New Roman" pitchFamily="18" charset="0"/>
              </a:rPr>
              <a:t>	</a:t>
            </a:r>
          </a:p>
        </p:txBody>
      </p:sp>
      <p:sp>
        <p:nvSpPr>
          <p:cNvPr id="467977" name="Text Box 9"/>
          <p:cNvSpPr txBox="1">
            <a:spLocks noChangeArrowheads="1"/>
          </p:cNvSpPr>
          <p:nvPr/>
        </p:nvSpPr>
        <p:spPr bwMode="auto">
          <a:xfrm>
            <a:off x="114300" y="5143500"/>
            <a:ext cx="8940800" cy="1311275"/>
          </a:xfrm>
          <a:prstGeom prst="rect">
            <a:avLst/>
          </a:prstGeom>
          <a:noFill/>
          <a:ln w="12700">
            <a:noFill/>
            <a:miter lim="800000"/>
            <a:headEnd type="none" w="sm" len="sm"/>
            <a:tailEnd type="none" w="sm" len="sm"/>
          </a:ln>
          <a:effectLst/>
        </p:spPr>
        <p:txBody>
          <a:bodyPr>
            <a:spAutoFit/>
          </a:bodyPr>
          <a:lstStyle/>
          <a:p>
            <a:pPr algn="just" defTabSz="762000">
              <a:tabLst>
                <a:tab pos="4572000" algn="ctr"/>
                <a:tab pos="7239000" algn="l"/>
              </a:tabLst>
            </a:pPr>
            <a:r>
              <a:rPr lang="it-IT" sz="2000" b="0" i="0">
                <a:cs typeface="Times New Roman" pitchFamily="18" charset="0"/>
              </a:rPr>
              <a:t>Calcolare ora il potenziale di cella standard di una qualsiasi cella galvanica è facilissimo. Per esempio per la cella            Zn|Zn</a:t>
            </a:r>
            <a:r>
              <a:rPr lang="it-IT" sz="2000" b="0" i="0" baseline="30000">
                <a:cs typeface="Times New Roman" pitchFamily="18" charset="0"/>
              </a:rPr>
              <a:t>2+</a:t>
            </a:r>
            <a:r>
              <a:rPr lang="it-IT" sz="2000" b="0" i="0">
                <a:cs typeface="Times New Roman" pitchFamily="18" charset="0"/>
              </a:rPr>
              <a:t>|| Ag</a:t>
            </a:r>
            <a:r>
              <a:rPr lang="it-IT" sz="2000" b="0" i="0" baseline="30000">
                <a:cs typeface="Times New Roman" pitchFamily="18" charset="0"/>
              </a:rPr>
              <a:t>+</a:t>
            </a:r>
            <a:r>
              <a:rPr lang="it-IT" sz="2000" b="0" i="0">
                <a:cs typeface="Times New Roman" pitchFamily="18" charset="0"/>
              </a:rPr>
              <a:t>|Ag</a:t>
            </a:r>
          </a:p>
          <a:p>
            <a:pPr algn="just" defTabSz="762000">
              <a:tabLst>
                <a:tab pos="4572000" algn="ctr"/>
                <a:tab pos="7239000" algn="l"/>
              </a:tabLst>
            </a:pPr>
            <a:endParaRPr lang="it-IT" sz="2000" b="0" i="0">
              <a:cs typeface="Times New Roman" pitchFamily="18" charset="0"/>
            </a:endParaRPr>
          </a:p>
          <a:p>
            <a:pPr algn="just" defTabSz="762000">
              <a:tabLst>
                <a:tab pos="4572000" algn="ctr"/>
                <a:tab pos="7239000" algn="l"/>
              </a:tabLst>
            </a:pPr>
            <a:r>
              <a:rPr lang="it-IT" sz="2000" b="0" i="0">
                <a:cs typeface="Times New Roman" pitchFamily="18" charset="0"/>
              </a:rPr>
              <a:t>	 </a:t>
            </a:r>
            <a:r>
              <a:rPr lang="it-IT" sz="2000" b="0">
                <a:cs typeface="Times New Roman" pitchFamily="18" charset="0"/>
              </a:rPr>
              <a:t>E°</a:t>
            </a:r>
            <a:r>
              <a:rPr lang="it-IT" sz="2000" b="0" i="0">
                <a:cs typeface="Times New Roman" pitchFamily="18" charset="0"/>
              </a:rPr>
              <a:t> = </a:t>
            </a:r>
            <a:r>
              <a:rPr lang="it-IT" sz="2000" b="0">
                <a:cs typeface="Times New Roman" pitchFamily="18" charset="0"/>
              </a:rPr>
              <a:t>E°</a:t>
            </a:r>
            <a:r>
              <a:rPr lang="it-IT" sz="2000" b="0" i="0">
                <a:cs typeface="Times New Roman" pitchFamily="18" charset="0"/>
              </a:rPr>
              <a:t>(Ag</a:t>
            </a:r>
            <a:r>
              <a:rPr lang="it-IT" sz="2000" b="0" i="0" baseline="30000">
                <a:cs typeface="Times New Roman" pitchFamily="18" charset="0"/>
              </a:rPr>
              <a:t>+</a:t>
            </a:r>
            <a:r>
              <a:rPr lang="it-IT" sz="2000" b="0" i="0">
                <a:cs typeface="Times New Roman" pitchFamily="18" charset="0"/>
              </a:rPr>
              <a:t>|Ag) – </a:t>
            </a:r>
            <a:r>
              <a:rPr lang="it-IT" sz="2000" b="0">
                <a:cs typeface="Times New Roman" pitchFamily="18" charset="0"/>
              </a:rPr>
              <a:t>E°</a:t>
            </a:r>
            <a:r>
              <a:rPr lang="it-IT" sz="2000" b="0" i="0">
                <a:cs typeface="Times New Roman" pitchFamily="18" charset="0"/>
              </a:rPr>
              <a:t>(Zn</a:t>
            </a:r>
            <a:r>
              <a:rPr lang="it-IT" sz="2000" b="0" i="0" baseline="30000">
                <a:cs typeface="Times New Roman" pitchFamily="18" charset="0"/>
              </a:rPr>
              <a:t>2+</a:t>
            </a:r>
            <a:r>
              <a:rPr lang="it-IT" sz="2000" b="0" i="0">
                <a:cs typeface="Times New Roman" pitchFamily="18" charset="0"/>
              </a:rPr>
              <a:t>|Zn) = +0.80 – (–0.76 V) = 1.56 V</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6797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679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7971" grpId="0" autoUpdateAnimBg="0"/>
      <p:bldP spid="467977"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piè di pagina 2"/>
          <p:cNvSpPr>
            <a:spLocks noGrp="1"/>
          </p:cNvSpPr>
          <p:nvPr>
            <p:ph type="ftr" sz="quarter" idx="11"/>
          </p:nvPr>
        </p:nvSpPr>
        <p:spPr/>
        <p:txBody>
          <a:bodyPr/>
          <a:lstStyle/>
          <a:p>
            <a:r>
              <a:rPr lang="it-IT" dirty="0" smtClean="0"/>
              <a:t>13 – </a:t>
            </a:r>
            <a:r>
              <a:rPr lang="it-IT" dirty="0" err="1" smtClean="0"/>
              <a:t>Elettrochimica.pdf</a:t>
            </a:r>
            <a:r>
              <a:rPr lang="it-IT" dirty="0" smtClean="0"/>
              <a:t> – V 2.0 – Chimica Generale – Prof. A. Mangoni– A.A. 2012/2013</a:t>
            </a:r>
            <a:endParaRPr lang="it-IT" dirty="0"/>
          </a:p>
        </p:txBody>
      </p:sp>
      <p:pic>
        <p:nvPicPr>
          <p:cNvPr id="468997" name="Picture 1029" descr="table 12-02"/>
          <p:cNvPicPr>
            <a:picLocks noChangeAspect="1" noChangeArrowheads="1"/>
          </p:cNvPicPr>
          <p:nvPr/>
        </p:nvPicPr>
        <p:blipFill>
          <a:blip r:embed="rId2" cstate="print">
            <a:lum bright="-42000" contrast="72000"/>
          </a:blip>
          <a:srcRect t="6001" b="11143"/>
          <a:stretch>
            <a:fillRect/>
          </a:stretch>
        </p:blipFill>
        <p:spPr bwMode="auto">
          <a:xfrm>
            <a:off x="698500" y="19050"/>
            <a:ext cx="7772400" cy="65532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piè di pagina 2"/>
          <p:cNvSpPr>
            <a:spLocks noGrp="1"/>
          </p:cNvSpPr>
          <p:nvPr>
            <p:ph type="ftr" sz="quarter" idx="11"/>
          </p:nvPr>
        </p:nvSpPr>
        <p:spPr/>
        <p:txBody>
          <a:body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472066" name="Rectangle 1026"/>
          <p:cNvSpPr>
            <a:spLocks noChangeArrowheads="1"/>
          </p:cNvSpPr>
          <p:nvPr/>
        </p:nvSpPr>
        <p:spPr bwMode="auto">
          <a:xfrm>
            <a:off x="2060575" y="0"/>
            <a:ext cx="5072063"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Spontaneità delle reazioni redox</a:t>
            </a:r>
          </a:p>
        </p:txBody>
      </p:sp>
      <p:sp>
        <p:nvSpPr>
          <p:cNvPr id="472068" name="Text Box 1028"/>
          <p:cNvSpPr txBox="1">
            <a:spLocks noChangeArrowheads="1"/>
          </p:cNvSpPr>
          <p:nvPr/>
        </p:nvSpPr>
        <p:spPr bwMode="auto">
          <a:xfrm>
            <a:off x="114300" y="444500"/>
            <a:ext cx="8940800" cy="4054475"/>
          </a:xfrm>
          <a:prstGeom prst="rect">
            <a:avLst/>
          </a:prstGeom>
          <a:noFill/>
          <a:ln w="12700">
            <a:noFill/>
            <a:miter lim="800000"/>
            <a:headEnd type="none" w="sm" len="sm"/>
            <a:tailEnd type="none" w="sm" len="sm"/>
          </a:ln>
          <a:effectLst/>
        </p:spPr>
        <p:txBody>
          <a:bodyPr>
            <a:spAutoFit/>
          </a:bodyPr>
          <a:lstStyle/>
          <a:p>
            <a:pPr algn="just" defTabSz="762000">
              <a:tabLst>
                <a:tab pos="4381500" algn="ctr"/>
                <a:tab pos="7239000" algn="l"/>
              </a:tabLst>
            </a:pPr>
            <a:r>
              <a:rPr lang="it-IT" sz="2000" b="0" i="0">
                <a:cs typeface="Times New Roman" pitchFamily="18" charset="0"/>
              </a:rPr>
              <a:t>I potenziali di cella ci permettono di prevedere se una reazione di ossido-riduzione è spontanea, anche se questa non viene effettivamente realizzata in una cella galvanica.</a:t>
            </a:r>
          </a:p>
          <a:p>
            <a:pPr algn="just" defTabSz="762000">
              <a:tabLst>
                <a:tab pos="4381500" algn="ctr"/>
                <a:tab pos="7239000" algn="l"/>
              </a:tabLst>
            </a:pPr>
            <a:r>
              <a:rPr lang="it-IT" sz="2000" b="0" i="0">
                <a:cs typeface="Times New Roman" pitchFamily="18" charset="0"/>
              </a:rPr>
              <a:t>Consideriamo la reazione redox:</a:t>
            </a:r>
          </a:p>
          <a:p>
            <a:pPr algn="just" defTabSz="762000">
              <a:tabLst>
                <a:tab pos="4381500" algn="ctr"/>
                <a:tab pos="7239000" algn="l"/>
              </a:tabLst>
            </a:pPr>
            <a:r>
              <a:rPr lang="it-IT" sz="2000" b="0" i="0">
                <a:cs typeface="Times New Roman" pitchFamily="18" charset="0"/>
              </a:rPr>
              <a:t>	 Fe</a:t>
            </a:r>
            <a:r>
              <a:rPr lang="it-IT" sz="2000" b="0" i="0" baseline="30000">
                <a:cs typeface="Times New Roman" pitchFamily="18" charset="0"/>
              </a:rPr>
              <a:t>2+</a:t>
            </a:r>
            <a:r>
              <a:rPr lang="it-IT" sz="2000" b="0" i="0">
                <a:cs typeface="Times New Roman" pitchFamily="18" charset="0"/>
              </a:rPr>
              <a:t> + Zn →  Fe + Zn</a:t>
            </a:r>
            <a:r>
              <a:rPr lang="it-IT" sz="2000" b="0" i="0" baseline="30000">
                <a:cs typeface="Times New Roman" pitchFamily="18" charset="0"/>
              </a:rPr>
              <a:t>2+</a:t>
            </a:r>
          </a:p>
          <a:p>
            <a:pPr algn="just" defTabSz="762000">
              <a:tabLst>
                <a:tab pos="4381500" algn="ctr"/>
                <a:tab pos="7239000" algn="l"/>
              </a:tabLst>
            </a:pPr>
            <a:r>
              <a:rPr lang="it-IT" sz="2000" b="0" i="0">
                <a:cs typeface="Times New Roman" pitchFamily="18" charset="0"/>
              </a:rPr>
              <a:t>In questa reazione il ferro si riduce e lo zinco si ossida. Se la reazione fosse compiuta in una cella galvanica, la semicella del ferro sarebbe il catodo, e quella dello zinco l'anodo. In altri termini il potenziale di cella va calcolato in questo modo:</a:t>
            </a:r>
          </a:p>
          <a:p>
            <a:pPr algn="just" defTabSz="762000">
              <a:tabLst>
                <a:tab pos="4381500" algn="ctr"/>
                <a:tab pos="7239000" algn="l"/>
              </a:tabLst>
            </a:pPr>
            <a:r>
              <a:rPr lang="it-IT" sz="2000" b="0">
                <a:cs typeface="Times New Roman" pitchFamily="18" charset="0"/>
              </a:rPr>
              <a:t>	E°</a:t>
            </a:r>
            <a:r>
              <a:rPr lang="it-IT" sz="2000" b="0" i="0">
                <a:cs typeface="Times New Roman" pitchFamily="18" charset="0"/>
              </a:rPr>
              <a:t> = </a:t>
            </a:r>
            <a:r>
              <a:rPr lang="it-IT" sz="2000" b="0">
                <a:cs typeface="Times New Roman" pitchFamily="18" charset="0"/>
              </a:rPr>
              <a:t>E°</a:t>
            </a:r>
            <a:r>
              <a:rPr lang="it-IT" sz="2000" b="0" i="0">
                <a:cs typeface="Times New Roman" pitchFamily="18" charset="0"/>
              </a:rPr>
              <a:t>(riduzione) – </a:t>
            </a:r>
            <a:r>
              <a:rPr lang="it-IT" sz="2000" b="0">
                <a:cs typeface="Times New Roman" pitchFamily="18" charset="0"/>
              </a:rPr>
              <a:t>E°</a:t>
            </a:r>
            <a:r>
              <a:rPr lang="it-IT" sz="2000" b="0" i="0">
                <a:cs typeface="Times New Roman" pitchFamily="18" charset="0"/>
              </a:rPr>
              <a:t>(ossidazione)</a:t>
            </a:r>
          </a:p>
          <a:p>
            <a:pPr algn="just" defTabSz="762000">
              <a:tabLst>
                <a:tab pos="4381500" algn="ctr"/>
                <a:tab pos="7239000" algn="l"/>
              </a:tabLst>
            </a:pPr>
            <a:r>
              <a:rPr lang="it-IT" sz="2000" b="0" i="0">
                <a:cs typeface="Times New Roman" pitchFamily="18" charset="0"/>
              </a:rPr>
              <a:t>Il potenziale di cella ottenuto è:  </a:t>
            </a:r>
          </a:p>
          <a:p>
            <a:pPr algn="just" defTabSz="762000">
              <a:tabLst>
                <a:tab pos="4381500" algn="ctr"/>
                <a:tab pos="7239000" algn="l"/>
              </a:tabLst>
            </a:pPr>
            <a:r>
              <a:rPr lang="it-IT" sz="2000" b="0">
                <a:cs typeface="Times New Roman" pitchFamily="18" charset="0"/>
              </a:rPr>
              <a:t>	E°</a:t>
            </a:r>
            <a:r>
              <a:rPr lang="it-IT" sz="2000" b="0" i="0">
                <a:cs typeface="Times New Roman" pitchFamily="18" charset="0"/>
              </a:rPr>
              <a:t> = </a:t>
            </a:r>
            <a:r>
              <a:rPr lang="it-IT" sz="2000" b="0">
                <a:cs typeface="Times New Roman" pitchFamily="18" charset="0"/>
              </a:rPr>
              <a:t>E°</a:t>
            </a:r>
            <a:r>
              <a:rPr lang="it-IT" sz="2000" b="0" i="0">
                <a:cs typeface="Times New Roman" pitchFamily="18" charset="0"/>
              </a:rPr>
              <a:t>(Fe</a:t>
            </a:r>
            <a:r>
              <a:rPr lang="it-IT" sz="2000" b="0" i="0" baseline="30000">
                <a:cs typeface="Times New Roman" pitchFamily="18" charset="0"/>
              </a:rPr>
              <a:t>2+</a:t>
            </a:r>
            <a:r>
              <a:rPr lang="it-IT" sz="2000" b="0" i="0">
                <a:cs typeface="Times New Roman" pitchFamily="18" charset="0"/>
              </a:rPr>
              <a:t>|Fe) – </a:t>
            </a:r>
            <a:r>
              <a:rPr lang="it-IT" sz="2000" b="0">
                <a:cs typeface="Times New Roman" pitchFamily="18" charset="0"/>
              </a:rPr>
              <a:t>E°</a:t>
            </a:r>
            <a:r>
              <a:rPr lang="it-IT" sz="2000" b="0" i="0">
                <a:cs typeface="Times New Roman" pitchFamily="18" charset="0"/>
              </a:rPr>
              <a:t>(Zn</a:t>
            </a:r>
            <a:r>
              <a:rPr lang="it-IT" sz="2000" b="0" i="0" baseline="30000">
                <a:cs typeface="Times New Roman" pitchFamily="18" charset="0"/>
              </a:rPr>
              <a:t>2+</a:t>
            </a:r>
            <a:r>
              <a:rPr lang="it-IT" sz="2000" b="0" i="0">
                <a:cs typeface="Times New Roman" pitchFamily="18" charset="0"/>
              </a:rPr>
              <a:t>|Zn) = –0.44 V – (–0.76 V) = +0.32 V</a:t>
            </a:r>
          </a:p>
          <a:p>
            <a:pPr algn="just" defTabSz="762000">
              <a:tabLst>
                <a:tab pos="4381500" algn="ctr"/>
                <a:tab pos="7239000" algn="l"/>
              </a:tabLst>
            </a:pPr>
            <a:r>
              <a:rPr lang="it-IT" sz="2000" b="0" i="0">
                <a:cs typeface="Times New Roman" pitchFamily="18" charset="0"/>
              </a:rPr>
              <a:t>La reazione è spontanea se il potenziale ottenuto in questo modo è positivo (vuol dire che la tendenza a ridursi del ferro è maggiore di quella dello zinco). Se il potenziale è negativo la reazione non è spontanea, anzi è spontanea la reazione opposta.	</a:t>
            </a:r>
          </a:p>
        </p:txBody>
      </p:sp>
      <p:sp>
        <p:nvSpPr>
          <p:cNvPr id="472069" name="Text Box 1029"/>
          <p:cNvSpPr txBox="1">
            <a:spLocks noChangeArrowheads="1"/>
          </p:cNvSpPr>
          <p:nvPr/>
        </p:nvSpPr>
        <p:spPr bwMode="auto">
          <a:xfrm>
            <a:off x="114300" y="4927600"/>
            <a:ext cx="8940800" cy="1311275"/>
          </a:xfrm>
          <a:prstGeom prst="rect">
            <a:avLst/>
          </a:prstGeom>
          <a:noFill/>
          <a:ln w="12700">
            <a:noFill/>
            <a:miter lim="800000"/>
            <a:headEnd type="none" w="sm" len="sm"/>
            <a:tailEnd type="none" w="sm" len="sm"/>
          </a:ln>
          <a:effectLst/>
        </p:spPr>
        <p:txBody>
          <a:bodyPr>
            <a:spAutoFit/>
          </a:bodyPr>
          <a:lstStyle/>
          <a:p>
            <a:pPr algn="just" defTabSz="762000">
              <a:tabLst>
                <a:tab pos="4572000" algn="ctr"/>
                <a:tab pos="7239000" algn="l"/>
              </a:tabLst>
            </a:pPr>
            <a:r>
              <a:rPr lang="it-IT" sz="2000" b="0" i="0">
                <a:cs typeface="Times New Roman" pitchFamily="18" charset="0"/>
              </a:rPr>
              <a:t>Questo significa che gli ossidanti più forti (le sostanze che si riducono più facilmente) anno potenziali di elettrodo molto alto, e sono in alto (a sinistra) nella tabella precedente;  i riducenti più forti (le sostanze che si ossidano più facilmente) hanbno potenziali di elettrodo molto basii, e sono in basso (a destra) nella tabella precedente.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720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2069"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piè di pagina 2"/>
          <p:cNvSpPr>
            <a:spLocks noGrp="1"/>
          </p:cNvSpPr>
          <p:nvPr>
            <p:ph type="ftr" sz="quarter" idx="11"/>
          </p:nvPr>
        </p:nvSpPr>
        <p:spPr/>
        <p:txBody>
          <a:bodyPr/>
          <a:lstStyle/>
          <a:p>
            <a:r>
              <a:rPr lang="it-IT" dirty="0" smtClean="0"/>
              <a:t>13 – </a:t>
            </a:r>
            <a:r>
              <a:rPr lang="it-IT" dirty="0" err="1" smtClean="0"/>
              <a:t>Elettrochimica.pdf</a:t>
            </a:r>
            <a:r>
              <a:rPr lang="it-IT" dirty="0" smtClean="0"/>
              <a:t> – V 2.0 – Chimica Generale – Prof. A. Mangoni– A.A. 2012/2013</a:t>
            </a:r>
            <a:endParaRPr lang="it-IT" dirty="0"/>
          </a:p>
        </p:txBody>
      </p:sp>
      <p:pic>
        <p:nvPicPr>
          <p:cNvPr id="470019" name="Picture 3" descr="figure 12-08"/>
          <p:cNvPicPr>
            <a:picLocks noChangeAspect="1" noChangeArrowheads="1"/>
          </p:cNvPicPr>
          <p:nvPr/>
        </p:nvPicPr>
        <p:blipFill>
          <a:blip r:embed="rId2" cstate="print">
            <a:lum bright="-18000" contrast="36000"/>
          </a:blip>
          <a:srcRect/>
          <a:stretch>
            <a:fillRect/>
          </a:stretch>
        </p:blipFill>
        <p:spPr bwMode="auto">
          <a:xfrm>
            <a:off x="1803400" y="584200"/>
            <a:ext cx="5537200" cy="56896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egnaposto piè di pagina 2"/>
          <p:cNvSpPr>
            <a:spLocks noGrp="1"/>
          </p:cNvSpPr>
          <p:nvPr>
            <p:ph type="ftr" sz="quarter" idx="11"/>
          </p:nvPr>
        </p:nvSpPr>
        <p:spPr/>
        <p:txBody>
          <a:body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471042" name="Rectangle 2"/>
          <p:cNvSpPr>
            <a:spLocks noChangeArrowheads="1"/>
          </p:cNvSpPr>
          <p:nvPr/>
        </p:nvSpPr>
        <p:spPr bwMode="auto">
          <a:xfrm>
            <a:off x="384175" y="0"/>
            <a:ext cx="8547100"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L'influenza della concentrazione: l'equazione di Nernst</a:t>
            </a:r>
          </a:p>
        </p:txBody>
      </p:sp>
      <p:sp>
        <p:nvSpPr>
          <p:cNvPr id="471043" name="Text Box 3"/>
          <p:cNvSpPr txBox="1">
            <a:spLocks noChangeArrowheads="1"/>
          </p:cNvSpPr>
          <p:nvPr/>
        </p:nvSpPr>
        <p:spPr bwMode="auto">
          <a:xfrm>
            <a:off x="88900" y="2997200"/>
            <a:ext cx="8953500" cy="10795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1524000" algn="ctr"/>
                <a:tab pos="4191000" algn="ctr"/>
                <a:tab pos="6858000" algn="ctr"/>
              </a:tabLst>
            </a:pPr>
            <a:r>
              <a:rPr lang="it-IT" sz="2000" b="0" i="0">
                <a:cs typeface="Times New Roman" pitchFamily="18" charset="0"/>
              </a:rPr>
              <a:t>A 298 K, il rapporto </a:t>
            </a:r>
            <a:r>
              <a:rPr lang="it-IT" sz="2000" b="0">
                <a:cs typeface="Times New Roman" pitchFamily="18" charset="0"/>
              </a:rPr>
              <a:t>RT</a:t>
            </a:r>
            <a:r>
              <a:rPr lang="it-IT" sz="2000" b="0" i="0">
                <a:cs typeface="Times New Roman" pitchFamily="18" charset="0"/>
              </a:rPr>
              <a:t>/</a:t>
            </a:r>
            <a:r>
              <a:rPr lang="it-IT" sz="2000" b="0">
                <a:cs typeface="Times New Roman" pitchFamily="18" charset="0"/>
              </a:rPr>
              <a:t>F</a:t>
            </a:r>
            <a:r>
              <a:rPr lang="it-IT" sz="2000" b="0" i="0">
                <a:cs typeface="Times New Roman" pitchFamily="18" charset="0"/>
              </a:rPr>
              <a:t> vale 0.0257 V, per cui si ha:</a:t>
            </a:r>
          </a:p>
          <a:p>
            <a:pPr algn="just" defTabSz="762000">
              <a:lnSpc>
                <a:spcPct val="95000"/>
              </a:lnSpc>
              <a:spcBef>
                <a:spcPct val="10000"/>
              </a:spcBef>
              <a:spcAft>
                <a:spcPct val="10000"/>
              </a:spcAft>
              <a:tabLst>
                <a:tab pos="1524000" algn="ctr"/>
                <a:tab pos="4191000" algn="ctr"/>
                <a:tab pos="6858000" algn="ctr"/>
              </a:tabLst>
            </a:pPr>
            <a:r>
              <a:rPr lang="it-IT" sz="2000" b="0" i="0">
                <a:cs typeface="Times New Roman" pitchFamily="18" charset="0"/>
              </a:rPr>
              <a:t>	</a:t>
            </a:r>
            <a:r>
              <a:rPr lang="it-IT" sz="2000" b="0">
                <a:cs typeface="Times New Roman" pitchFamily="18" charset="0"/>
              </a:rPr>
              <a:t>	</a:t>
            </a:r>
            <a:r>
              <a:rPr lang="it-IT" sz="2000" b="0" i="0">
                <a:cs typeface="Times New Roman" pitchFamily="18" charset="0"/>
              </a:rPr>
              <a:t>o anche, usando log</a:t>
            </a:r>
            <a:endParaRPr lang="it-IT" sz="2000" b="0">
              <a:cs typeface="Times New Roman" pitchFamily="18" charset="0"/>
            </a:endParaRPr>
          </a:p>
          <a:p>
            <a:pPr algn="just" defTabSz="762000">
              <a:lnSpc>
                <a:spcPct val="95000"/>
              </a:lnSpc>
              <a:spcBef>
                <a:spcPct val="10000"/>
              </a:spcBef>
              <a:spcAft>
                <a:spcPct val="10000"/>
              </a:spcAft>
              <a:tabLst>
                <a:tab pos="1524000" algn="ctr"/>
                <a:tab pos="4191000" algn="ctr"/>
                <a:tab pos="6858000" algn="ctr"/>
              </a:tabLst>
            </a:pPr>
            <a:endParaRPr lang="it-IT" sz="2000" b="0" i="0">
              <a:cs typeface="Times New Roman" pitchFamily="18" charset="0"/>
            </a:endParaRPr>
          </a:p>
        </p:txBody>
      </p:sp>
      <p:sp>
        <p:nvSpPr>
          <p:cNvPr id="471044" name="Text Box 4"/>
          <p:cNvSpPr txBox="1">
            <a:spLocks noChangeArrowheads="1"/>
          </p:cNvSpPr>
          <p:nvPr/>
        </p:nvSpPr>
        <p:spPr bwMode="auto">
          <a:xfrm>
            <a:off x="88900" y="3886200"/>
            <a:ext cx="8966200" cy="2835275"/>
          </a:xfrm>
          <a:prstGeom prst="rect">
            <a:avLst/>
          </a:prstGeom>
          <a:noFill/>
          <a:ln w="12700">
            <a:noFill/>
            <a:miter lim="800000"/>
            <a:headEnd type="none" w="sm" len="sm"/>
            <a:tailEnd type="none" w="sm" len="sm"/>
          </a:ln>
          <a:effectLst/>
        </p:spPr>
        <p:txBody>
          <a:bodyPr>
            <a:spAutoFit/>
          </a:bodyPr>
          <a:lstStyle/>
          <a:p>
            <a:pPr algn="just" defTabSz="762000">
              <a:tabLst>
                <a:tab pos="4191000" algn="ctr"/>
                <a:tab pos="7239000" algn="l"/>
              </a:tabLst>
            </a:pPr>
            <a:r>
              <a:rPr lang="it-IT" sz="2000" b="0" i="0">
                <a:cs typeface="Times New Roman" pitchFamily="18" charset="0"/>
              </a:rPr>
              <a:t>Per scrivere il quoziente di reazione bisogna identificare chi sono i prodotti ed i reagenti: bisogna identificare il catodo e l'anodo, e ricordare che al catodo avviene la riduzione (la specie ridotta è il prodotto) ed all'anodo l'ossidazione (la specie ossidata  è il prodotto).</a:t>
            </a:r>
          </a:p>
          <a:p>
            <a:pPr algn="just" defTabSz="762000">
              <a:tabLst>
                <a:tab pos="4191000" algn="ctr"/>
                <a:tab pos="7239000" algn="l"/>
              </a:tabLst>
            </a:pPr>
            <a:r>
              <a:rPr lang="it-IT" sz="2000" i="0">
                <a:cs typeface="Times New Roman" pitchFamily="18" charset="0"/>
              </a:rPr>
              <a:t>Prima di usare l’equazione di Nernst, scrivere sempre  l’equazione chimica bilanciata</a:t>
            </a:r>
            <a:r>
              <a:rPr lang="it-IT" sz="2000" b="0" i="0">
                <a:cs typeface="Times New Roman" pitchFamily="18" charset="0"/>
              </a:rPr>
              <a:t>.</a:t>
            </a:r>
          </a:p>
          <a:p>
            <a:pPr algn="just" defTabSz="762000">
              <a:tabLst>
                <a:tab pos="4191000" algn="ctr"/>
                <a:tab pos="7239000" algn="l"/>
              </a:tabLst>
            </a:pPr>
            <a:r>
              <a:rPr lang="it-IT" sz="2000" b="0" i="0">
                <a:cs typeface="Times New Roman" pitchFamily="18" charset="0"/>
              </a:rPr>
              <a:t>L'equazione di Nernst indica che aumentando la concentrazione dei reagenti, il potenziale di cella aumenta, mentre aumentando la concentrazione dei prodotti il potenziale di cella diminuisce.</a:t>
            </a:r>
            <a:endParaRPr lang="it-IT" sz="2000" b="0">
              <a:cs typeface="Times New Roman" pitchFamily="18" charset="0"/>
            </a:endParaRPr>
          </a:p>
        </p:txBody>
      </p:sp>
      <p:grpSp>
        <p:nvGrpSpPr>
          <p:cNvPr id="471049" name="Group 9"/>
          <p:cNvGrpSpPr>
            <a:grpSpLocks/>
          </p:cNvGrpSpPr>
          <p:nvPr/>
        </p:nvGrpSpPr>
        <p:grpSpPr bwMode="auto">
          <a:xfrm>
            <a:off x="114300" y="431800"/>
            <a:ext cx="8940800" cy="2530475"/>
            <a:chOff x="72" y="272"/>
            <a:chExt cx="5632" cy="1594"/>
          </a:xfrm>
        </p:grpSpPr>
        <p:sp>
          <p:nvSpPr>
            <p:cNvPr id="471045" name="Text Box 5"/>
            <p:cNvSpPr txBox="1">
              <a:spLocks noChangeArrowheads="1"/>
            </p:cNvSpPr>
            <p:nvPr/>
          </p:nvSpPr>
          <p:spPr bwMode="auto">
            <a:xfrm>
              <a:off x="72" y="272"/>
              <a:ext cx="5632" cy="1594"/>
            </a:xfrm>
            <a:prstGeom prst="rect">
              <a:avLst/>
            </a:prstGeom>
            <a:noFill/>
            <a:ln w="12700">
              <a:noFill/>
              <a:miter lim="800000"/>
              <a:headEnd type="none" w="sm" len="sm"/>
              <a:tailEnd type="none" w="sm" len="sm"/>
            </a:ln>
            <a:effectLst/>
          </p:spPr>
          <p:txBody>
            <a:bodyPr>
              <a:spAutoFit/>
            </a:bodyPr>
            <a:lstStyle/>
            <a:p>
              <a:pPr algn="just" defTabSz="762000">
                <a:tabLst>
                  <a:tab pos="4191000" algn="ctr"/>
                  <a:tab pos="7239000" algn="l"/>
                </a:tabLst>
              </a:pPr>
              <a:r>
                <a:rPr lang="it-IT" sz="2000" b="0" i="0">
                  <a:cs typeface="Times New Roman" pitchFamily="18" charset="0"/>
                </a:rPr>
                <a:t>Abbiamo detto che il potenziale di cella dipende dalla concentrazione delle varie specie. La relazione che lega il potenziale di una cella con la concentrazione dei vari reagenti e prodotti è detta </a:t>
              </a:r>
              <a:r>
                <a:rPr lang="it-IT" sz="2000" b="0">
                  <a:cs typeface="Times New Roman" pitchFamily="18" charset="0"/>
                </a:rPr>
                <a:t>equazione di Nernst</a:t>
              </a:r>
              <a:r>
                <a:rPr lang="it-IT" sz="2000" b="0" i="0">
                  <a:cs typeface="Times New Roman" pitchFamily="18" charset="0"/>
                </a:rPr>
                <a:t>:</a:t>
              </a:r>
            </a:p>
            <a:p>
              <a:pPr algn="just" defTabSz="762000">
                <a:tabLst>
                  <a:tab pos="4191000" algn="ctr"/>
                  <a:tab pos="7239000" algn="l"/>
                </a:tabLst>
              </a:pPr>
              <a:r>
                <a:rPr lang="it-IT" sz="2000" b="0" i="0">
                  <a:cs typeface="Times New Roman" pitchFamily="18" charset="0"/>
                </a:rPr>
                <a:t>	</a:t>
              </a:r>
            </a:p>
            <a:p>
              <a:pPr algn="just" defTabSz="762000">
                <a:tabLst>
                  <a:tab pos="4191000" algn="ctr"/>
                  <a:tab pos="7239000" algn="l"/>
                </a:tabLst>
              </a:pPr>
              <a:endParaRPr lang="it-IT" sz="2000" b="0" i="0">
                <a:cs typeface="Times New Roman" pitchFamily="18" charset="0"/>
              </a:endParaRPr>
            </a:p>
            <a:p>
              <a:pPr algn="just" defTabSz="762000">
                <a:tabLst>
                  <a:tab pos="4191000" algn="ctr"/>
                  <a:tab pos="7239000" algn="l"/>
                </a:tabLst>
              </a:pPr>
              <a:r>
                <a:rPr lang="it-IT" sz="2000" b="0" i="0">
                  <a:cs typeface="Times New Roman" pitchFamily="18" charset="0"/>
                </a:rPr>
                <a:t>dove </a:t>
              </a:r>
              <a:r>
                <a:rPr lang="it-IT" sz="2000" b="0">
                  <a:cs typeface="Times New Roman" pitchFamily="18" charset="0"/>
                </a:rPr>
                <a:t>Q</a:t>
              </a:r>
              <a:r>
                <a:rPr lang="it-IT" sz="2000" b="0" i="0">
                  <a:cs typeface="Times New Roman" pitchFamily="18" charset="0"/>
                </a:rPr>
                <a:t> è il quoziente di reazione, </a:t>
              </a:r>
              <a:r>
                <a:rPr lang="it-IT" sz="2000" b="0">
                  <a:cs typeface="Times New Roman" pitchFamily="18" charset="0"/>
                </a:rPr>
                <a:t>n</a:t>
              </a:r>
              <a:r>
                <a:rPr lang="it-IT" sz="2000" b="0" i="0">
                  <a:cs typeface="Times New Roman" pitchFamily="18" charset="0"/>
                </a:rPr>
                <a:t> è il numero di elettroni scambiati nella reazione, ed </a:t>
              </a:r>
              <a:r>
                <a:rPr lang="it-IT" sz="2000" b="0">
                  <a:cs typeface="Times New Roman" pitchFamily="18" charset="0"/>
                </a:rPr>
                <a:t>F</a:t>
              </a:r>
              <a:r>
                <a:rPr lang="it-IT" sz="2000" b="0" i="0">
                  <a:cs typeface="Times New Roman" pitchFamily="18" charset="0"/>
                </a:rPr>
                <a:t> è la </a:t>
              </a:r>
              <a:r>
                <a:rPr lang="it-IT" sz="2000" b="0">
                  <a:cs typeface="Times New Roman" pitchFamily="18" charset="0"/>
                </a:rPr>
                <a:t>costante di Faraday</a:t>
              </a:r>
              <a:r>
                <a:rPr lang="it-IT" sz="2000" b="0" i="0">
                  <a:cs typeface="Times New Roman" pitchFamily="18" charset="0"/>
                </a:rPr>
                <a:t>, che è la carica di una mole di elettroni e vale 96485 coulomb.</a:t>
              </a:r>
              <a:endParaRPr lang="it-IT" sz="2000" b="0">
                <a:cs typeface="Times New Roman" pitchFamily="18" charset="0"/>
              </a:endParaRPr>
            </a:p>
          </p:txBody>
        </p:sp>
        <p:graphicFrame>
          <p:nvGraphicFramePr>
            <p:cNvPr id="471047" name="Object 7"/>
            <p:cNvGraphicFramePr>
              <a:graphicFrameLocks noChangeAspect="1"/>
            </p:cNvGraphicFramePr>
            <p:nvPr/>
          </p:nvGraphicFramePr>
          <p:xfrm>
            <a:off x="2256" y="864"/>
            <a:ext cx="1152" cy="406"/>
          </p:xfrm>
          <a:graphic>
            <a:graphicData uri="http://schemas.openxmlformats.org/presentationml/2006/ole">
              <p:oleObj spid="_x0000_s471047" name="Equation" r:id="rId3" imgW="1117440" imgH="393480" progId="Equation.3">
                <p:embed/>
              </p:oleObj>
            </a:graphicData>
          </a:graphic>
        </p:graphicFrame>
      </p:grpSp>
      <p:graphicFrame>
        <p:nvGraphicFramePr>
          <p:cNvPr id="471050" name="Object 10"/>
          <p:cNvGraphicFramePr>
            <a:graphicFrameLocks noChangeAspect="1"/>
          </p:cNvGraphicFramePr>
          <p:nvPr/>
        </p:nvGraphicFramePr>
        <p:xfrm>
          <a:off x="990600" y="3302000"/>
          <a:ext cx="2160588" cy="623888"/>
        </p:xfrm>
        <a:graphic>
          <a:graphicData uri="http://schemas.openxmlformats.org/presentationml/2006/ole">
            <p:oleObj spid="_x0000_s471050" name="Equation" r:id="rId4" imgW="1320480" imgH="380880" progId="Equation.3">
              <p:embed/>
            </p:oleObj>
          </a:graphicData>
        </a:graphic>
      </p:graphicFrame>
      <p:graphicFrame>
        <p:nvGraphicFramePr>
          <p:cNvPr id="471051" name="Object 11"/>
          <p:cNvGraphicFramePr>
            <a:graphicFrameLocks noChangeAspect="1"/>
          </p:cNvGraphicFramePr>
          <p:nvPr/>
        </p:nvGraphicFramePr>
        <p:xfrm>
          <a:off x="5867400" y="3276600"/>
          <a:ext cx="2160588" cy="623888"/>
        </p:xfrm>
        <a:graphic>
          <a:graphicData uri="http://schemas.openxmlformats.org/presentationml/2006/ole">
            <p:oleObj spid="_x0000_s471051" name="Equation" r:id="rId5" imgW="1320480" imgH="38088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7104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710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43" grpId="0" autoUpdateAnimBg="0"/>
      <p:bldP spid="471044"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473090" name="Rectangle 2"/>
          <p:cNvSpPr>
            <a:spLocks noChangeArrowheads="1"/>
          </p:cNvSpPr>
          <p:nvPr/>
        </p:nvSpPr>
        <p:spPr bwMode="auto">
          <a:xfrm>
            <a:off x="2208213" y="0"/>
            <a:ext cx="4921250"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Potenziale di cella ed equilibrio</a:t>
            </a:r>
          </a:p>
        </p:txBody>
      </p:sp>
      <p:sp>
        <p:nvSpPr>
          <p:cNvPr id="473094" name="Text Box 6"/>
          <p:cNvSpPr txBox="1">
            <a:spLocks noChangeArrowheads="1"/>
          </p:cNvSpPr>
          <p:nvPr/>
        </p:nvSpPr>
        <p:spPr bwMode="auto">
          <a:xfrm>
            <a:off x="114300" y="749300"/>
            <a:ext cx="8940800" cy="3140075"/>
          </a:xfrm>
          <a:prstGeom prst="rect">
            <a:avLst/>
          </a:prstGeom>
          <a:noFill/>
          <a:ln w="12700">
            <a:noFill/>
            <a:miter lim="800000"/>
            <a:headEnd type="none" w="sm" len="sm"/>
            <a:tailEnd type="none" w="sm" len="sm"/>
          </a:ln>
          <a:effectLst/>
        </p:spPr>
        <p:txBody>
          <a:bodyPr>
            <a:spAutoFit/>
          </a:bodyPr>
          <a:lstStyle/>
          <a:p>
            <a:pPr algn="just" defTabSz="762000">
              <a:tabLst>
                <a:tab pos="4191000" algn="ctr"/>
                <a:tab pos="7239000" algn="l"/>
              </a:tabLst>
            </a:pPr>
            <a:r>
              <a:rPr lang="it-IT" sz="2000" b="0" i="0">
                <a:cs typeface="Times New Roman" pitchFamily="18" charset="0"/>
              </a:rPr>
              <a:t>Nel momento in cui il potenziale di cella diventa 0 si ha equilibrio.</a:t>
            </a:r>
          </a:p>
          <a:p>
            <a:pPr algn="just" defTabSz="762000">
              <a:tabLst>
                <a:tab pos="4191000" algn="ctr"/>
                <a:tab pos="7239000" algn="l"/>
              </a:tabLst>
            </a:pPr>
            <a:endParaRPr lang="it-IT" sz="2000" b="0" i="0">
              <a:cs typeface="Times New Roman" pitchFamily="18" charset="0"/>
            </a:endParaRPr>
          </a:p>
          <a:p>
            <a:pPr algn="just" defTabSz="762000">
              <a:tabLst>
                <a:tab pos="4191000" algn="ctr"/>
                <a:tab pos="7239000" algn="l"/>
              </a:tabLst>
            </a:pPr>
            <a:r>
              <a:rPr lang="it-IT" sz="2000" b="0" i="0">
                <a:cs typeface="Times New Roman" pitchFamily="18" charset="0"/>
              </a:rPr>
              <a:t>Considerando che all'equilibrio </a:t>
            </a:r>
            <a:r>
              <a:rPr lang="it-IT" sz="2000" b="0">
                <a:cs typeface="Times New Roman" pitchFamily="18" charset="0"/>
              </a:rPr>
              <a:t>E </a:t>
            </a:r>
            <a:r>
              <a:rPr lang="it-IT" sz="2000" b="0" i="0">
                <a:cs typeface="Times New Roman" pitchFamily="18" charset="0"/>
              </a:rPr>
              <a:t>= 0, e </a:t>
            </a:r>
            <a:r>
              <a:rPr lang="it-IT" sz="2000" b="0">
                <a:cs typeface="Times New Roman" pitchFamily="18" charset="0"/>
              </a:rPr>
              <a:t>Q </a:t>
            </a:r>
            <a:r>
              <a:rPr lang="it-IT" sz="2000" b="0" i="0">
                <a:cs typeface="Times New Roman" pitchFamily="18" charset="0"/>
              </a:rPr>
              <a:t>= </a:t>
            </a:r>
            <a:r>
              <a:rPr lang="it-IT" sz="2000" b="0">
                <a:cs typeface="Times New Roman" pitchFamily="18" charset="0"/>
              </a:rPr>
              <a:t>K,  </a:t>
            </a:r>
            <a:r>
              <a:rPr lang="it-IT" sz="2000" b="0" i="0">
                <a:cs typeface="Times New Roman" pitchFamily="18" charset="0"/>
              </a:rPr>
              <a:t>l'equazione di Nernst:</a:t>
            </a:r>
          </a:p>
          <a:p>
            <a:pPr algn="just" defTabSz="762000">
              <a:tabLst>
                <a:tab pos="4191000" algn="ctr"/>
                <a:tab pos="7239000" algn="l"/>
              </a:tabLst>
            </a:pPr>
            <a:r>
              <a:rPr lang="it-IT" sz="2000" b="0" i="0">
                <a:cs typeface="Times New Roman" pitchFamily="18" charset="0"/>
              </a:rPr>
              <a:t>	</a:t>
            </a:r>
          </a:p>
          <a:p>
            <a:pPr algn="just" defTabSz="762000">
              <a:tabLst>
                <a:tab pos="4191000" algn="ctr"/>
                <a:tab pos="7239000" algn="l"/>
              </a:tabLst>
            </a:pPr>
            <a:r>
              <a:rPr lang="it-IT" sz="2000" b="0" i="0">
                <a:cs typeface="Times New Roman" pitchFamily="18" charset="0"/>
              </a:rPr>
              <a:t>	diventa all'equilibrio</a:t>
            </a:r>
          </a:p>
          <a:p>
            <a:pPr algn="just" defTabSz="762000">
              <a:tabLst>
                <a:tab pos="4191000" algn="ctr"/>
                <a:tab pos="7239000" algn="l"/>
              </a:tabLst>
            </a:pPr>
            <a:endParaRPr lang="it-IT" sz="2000" b="0" i="0">
              <a:cs typeface="Times New Roman" pitchFamily="18" charset="0"/>
            </a:endParaRPr>
          </a:p>
          <a:p>
            <a:pPr algn="just" defTabSz="762000">
              <a:tabLst>
                <a:tab pos="4191000" algn="ctr"/>
                <a:tab pos="7239000" algn="l"/>
              </a:tabLst>
            </a:pPr>
            <a:r>
              <a:rPr lang="it-IT" sz="2000" b="0" i="0">
                <a:cs typeface="Times New Roman" pitchFamily="18" charset="0"/>
              </a:rPr>
              <a:t>Come si vede, maggiore è il potenziale di cella standard della reazione, maggiore sarà la costante di equilibrio.</a:t>
            </a:r>
          </a:p>
          <a:p>
            <a:pPr algn="just" defTabSz="762000">
              <a:tabLst>
                <a:tab pos="4191000" algn="ctr"/>
                <a:tab pos="7239000" algn="l"/>
              </a:tabLst>
            </a:pPr>
            <a:endParaRPr lang="it-IT" sz="2000" b="0" i="0">
              <a:cs typeface="Times New Roman" pitchFamily="18" charset="0"/>
            </a:endParaRPr>
          </a:p>
          <a:p>
            <a:pPr algn="just" defTabSz="762000">
              <a:tabLst>
                <a:tab pos="4191000" algn="ctr"/>
                <a:tab pos="7239000" algn="l"/>
              </a:tabLst>
            </a:pPr>
            <a:r>
              <a:rPr lang="it-IT" sz="2000" b="0" i="0">
                <a:cs typeface="Times New Roman" pitchFamily="18" charset="0"/>
              </a:rPr>
              <a:t>È quindi è possibile calcolare la costante di equilibrio a partire da dati elettrochimici.</a:t>
            </a:r>
          </a:p>
        </p:txBody>
      </p:sp>
      <p:graphicFrame>
        <p:nvGraphicFramePr>
          <p:cNvPr id="475136" name="Object 0"/>
          <p:cNvGraphicFramePr>
            <a:graphicFrameLocks noChangeAspect="1"/>
          </p:cNvGraphicFramePr>
          <p:nvPr/>
        </p:nvGraphicFramePr>
        <p:xfrm>
          <a:off x="960438" y="1828800"/>
          <a:ext cx="1828800" cy="644525"/>
        </p:xfrm>
        <a:graphic>
          <a:graphicData uri="http://schemas.openxmlformats.org/presentationml/2006/ole">
            <p:oleObj spid="_x0000_s475136" name="Equation" r:id="rId3" imgW="1117440" imgH="393480" progId="Equation.3">
              <p:embed/>
            </p:oleObj>
          </a:graphicData>
        </a:graphic>
      </p:graphicFrame>
      <p:graphicFrame>
        <p:nvGraphicFramePr>
          <p:cNvPr id="475137" name="Object 1"/>
          <p:cNvGraphicFramePr>
            <a:graphicFrameLocks noChangeAspect="1"/>
          </p:cNvGraphicFramePr>
          <p:nvPr/>
        </p:nvGraphicFramePr>
        <p:xfrm>
          <a:off x="5867400" y="1828800"/>
          <a:ext cx="1457325" cy="644525"/>
        </p:xfrm>
        <a:graphic>
          <a:graphicData uri="http://schemas.openxmlformats.org/presentationml/2006/ole">
            <p:oleObj spid="_x0000_s475137" name="Equation" r:id="rId4" imgW="888840" imgH="393480" progId="Equation.3">
              <p:embed/>
            </p:oleObj>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piè di pagina 2"/>
          <p:cNvSpPr>
            <a:spLocks noGrp="1"/>
          </p:cNvSpPr>
          <p:nvPr>
            <p:ph type="ftr" sz="quarter" idx="11"/>
          </p:nvPr>
        </p:nvSpPr>
        <p:spPr/>
        <p:txBody>
          <a:bodyPr/>
          <a:lstStyle/>
          <a:p>
            <a:r>
              <a:rPr lang="it-IT" dirty="0" smtClean="0"/>
              <a:t>13 – </a:t>
            </a:r>
            <a:r>
              <a:rPr lang="it-IT" dirty="0" err="1" smtClean="0"/>
              <a:t>Elettrochimica.pdf</a:t>
            </a:r>
            <a:r>
              <a:rPr lang="it-IT" dirty="0" smtClean="0"/>
              <a:t> – V 2.0 – Chimica Generale – Prof. A. Mangoni– A.A. 2012/2013</a:t>
            </a:r>
            <a:endParaRPr lang="it-IT" dirty="0"/>
          </a:p>
        </p:txBody>
      </p:sp>
      <p:sp>
        <p:nvSpPr>
          <p:cNvPr id="474114" name="Rectangle 2"/>
          <p:cNvSpPr>
            <a:spLocks noChangeArrowheads="1"/>
          </p:cNvSpPr>
          <p:nvPr/>
        </p:nvSpPr>
        <p:spPr bwMode="auto">
          <a:xfrm>
            <a:off x="3830638" y="0"/>
            <a:ext cx="1682750"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Elettrolisi</a:t>
            </a:r>
          </a:p>
        </p:txBody>
      </p:sp>
      <p:sp>
        <p:nvSpPr>
          <p:cNvPr id="474115" name="Text Box 3"/>
          <p:cNvSpPr txBox="1">
            <a:spLocks noChangeArrowheads="1"/>
          </p:cNvSpPr>
          <p:nvPr/>
        </p:nvSpPr>
        <p:spPr bwMode="auto">
          <a:xfrm>
            <a:off x="114300" y="393700"/>
            <a:ext cx="8940800" cy="2530475"/>
          </a:xfrm>
          <a:prstGeom prst="rect">
            <a:avLst/>
          </a:prstGeom>
          <a:noFill/>
          <a:ln w="12700">
            <a:noFill/>
            <a:miter lim="800000"/>
            <a:headEnd type="none" w="sm" len="sm"/>
            <a:tailEnd type="none" w="sm" len="sm"/>
          </a:ln>
          <a:effectLst/>
        </p:spPr>
        <p:txBody>
          <a:bodyPr>
            <a:spAutoFit/>
          </a:bodyPr>
          <a:lstStyle/>
          <a:p>
            <a:pPr algn="just" defTabSz="762000">
              <a:tabLst>
                <a:tab pos="4191000" algn="ctr"/>
                <a:tab pos="7239000" algn="l"/>
              </a:tabLst>
            </a:pPr>
            <a:r>
              <a:rPr lang="it-IT" sz="2000" b="0" i="0" dirty="0">
                <a:cs typeface="Times New Roman" pitchFamily="18" charset="0"/>
              </a:rPr>
              <a:t>È possibile utilizzare l'elettricità per effettuare reazioni chimiche non spontanee, come:</a:t>
            </a:r>
          </a:p>
          <a:p>
            <a:pPr defTabSz="762000">
              <a:tabLst>
                <a:tab pos="4191000" algn="ctr"/>
                <a:tab pos="7239000" algn="l"/>
              </a:tabLst>
            </a:pPr>
            <a:r>
              <a:rPr lang="it-IT" sz="2000" b="0" i="0" dirty="0">
                <a:cs typeface="Times New Roman" pitchFamily="18" charset="0"/>
              </a:rPr>
              <a:t>MgCl</a:t>
            </a:r>
            <a:r>
              <a:rPr lang="it-IT" sz="2000" b="0" i="0" baseline="-25000" dirty="0">
                <a:cs typeface="Times New Roman" pitchFamily="18" charset="0"/>
              </a:rPr>
              <a:t>2</a:t>
            </a:r>
            <a:r>
              <a:rPr lang="it-IT" sz="2000" b="0" i="0" dirty="0">
                <a:cs typeface="Times New Roman" pitchFamily="18" charset="0"/>
              </a:rPr>
              <a:t> → Mg + Cl</a:t>
            </a:r>
            <a:r>
              <a:rPr lang="it-IT" sz="2000" b="0" i="0" baseline="-25000" dirty="0">
                <a:cs typeface="Times New Roman" pitchFamily="18" charset="0"/>
              </a:rPr>
              <a:t>2</a:t>
            </a:r>
            <a:endParaRPr lang="it-IT" sz="2000" b="0" i="0" dirty="0">
              <a:cs typeface="Times New Roman" pitchFamily="18" charset="0"/>
            </a:endParaRPr>
          </a:p>
          <a:p>
            <a:pPr algn="just" defTabSz="762000">
              <a:tabLst>
                <a:tab pos="4191000" algn="ctr"/>
                <a:tab pos="7239000" algn="l"/>
              </a:tabLst>
            </a:pPr>
            <a:r>
              <a:rPr lang="it-IT" sz="2000" b="0" i="0" dirty="0">
                <a:cs typeface="Times New Roman" pitchFamily="18" charset="0"/>
              </a:rPr>
              <a:t>Il potenziale di cella di questa reazione è:</a:t>
            </a:r>
          </a:p>
          <a:p>
            <a:pPr algn="l" defTabSz="762000">
              <a:tabLst>
                <a:tab pos="4191000" algn="ctr"/>
                <a:tab pos="7239000" algn="l"/>
              </a:tabLst>
            </a:pPr>
            <a:r>
              <a:rPr lang="it-IT" sz="2000" b="0" dirty="0">
                <a:cs typeface="Times New Roman" pitchFamily="18" charset="0"/>
              </a:rPr>
              <a:t>	</a:t>
            </a:r>
            <a:r>
              <a:rPr lang="it-IT" sz="2000" b="0" dirty="0" err="1">
                <a:cs typeface="Times New Roman" pitchFamily="18" charset="0"/>
              </a:rPr>
              <a:t>E°</a:t>
            </a:r>
            <a:r>
              <a:rPr lang="it-IT" sz="2000" b="0" i="0" dirty="0">
                <a:cs typeface="Times New Roman" pitchFamily="18" charset="0"/>
              </a:rPr>
              <a:t> = </a:t>
            </a:r>
            <a:r>
              <a:rPr lang="it-IT" sz="2000" b="0" dirty="0" err="1">
                <a:cs typeface="Times New Roman" pitchFamily="18" charset="0"/>
              </a:rPr>
              <a:t>E°</a:t>
            </a:r>
            <a:r>
              <a:rPr lang="it-IT" sz="2000" b="0" i="0" dirty="0">
                <a:cs typeface="Times New Roman" pitchFamily="18" charset="0"/>
              </a:rPr>
              <a:t>(Mg</a:t>
            </a:r>
            <a:r>
              <a:rPr lang="it-IT" sz="2000" b="0" i="0" baseline="30000" dirty="0">
                <a:cs typeface="Times New Roman" pitchFamily="18" charset="0"/>
              </a:rPr>
              <a:t>2+</a:t>
            </a:r>
            <a:r>
              <a:rPr lang="it-IT" sz="2000" b="0" i="0" dirty="0">
                <a:cs typeface="Times New Roman" pitchFamily="18" charset="0"/>
              </a:rPr>
              <a:t>|Mg) – </a:t>
            </a:r>
            <a:r>
              <a:rPr lang="it-IT" sz="2000" b="0" dirty="0" err="1">
                <a:cs typeface="Times New Roman" pitchFamily="18" charset="0"/>
              </a:rPr>
              <a:t>E°</a:t>
            </a:r>
            <a:r>
              <a:rPr lang="it-IT" sz="2000" b="0" i="0" dirty="0">
                <a:cs typeface="Times New Roman" pitchFamily="18" charset="0"/>
              </a:rPr>
              <a:t>(Cl</a:t>
            </a:r>
            <a:r>
              <a:rPr lang="it-IT" sz="2000" b="0" i="0" baseline="-25000" dirty="0">
                <a:cs typeface="Times New Roman" pitchFamily="18" charset="0"/>
              </a:rPr>
              <a:t>2</a:t>
            </a:r>
            <a:r>
              <a:rPr lang="it-IT" sz="2000" b="0" i="0" dirty="0">
                <a:cs typeface="Times New Roman" pitchFamily="18" charset="0"/>
              </a:rPr>
              <a:t>|Cl</a:t>
            </a:r>
            <a:r>
              <a:rPr lang="it-IT" sz="2000" b="0" i="0" baseline="30000" dirty="0">
                <a:cs typeface="Times New Roman" pitchFamily="18" charset="0"/>
              </a:rPr>
              <a:t>–</a:t>
            </a:r>
            <a:r>
              <a:rPr lang="it-IT" sz="2000" b="0" i="0" dirty="0">
                <a:cs typeface="Times New Roman" pitchFamily="18" charset="0"/>
              </a:rPr>
              <a:t>) = –2.36 V – (+1.36 V) = – 3.72 V</a:t>
            </a:r>
          </a:p>
          <a:p>
            <a:pPr algn="just" defTabSz="762000">
              <a:tabLst>
                <a:tab pos="4191000" algn="ctr"/>
                <a:tab pos="7239000" algn="l"/>
              </a:tabLst>
            </a:pPr>
            <a:r>
              <a:rPr lang="it-IT" sz="2000" b="0" i="0" dirty="0">
                <a:cs typeface="Times New Roman" pitchFamily="18" charset="0"/>
              </a:rPr>
              <a:t>Il potenziale di cella è fortemente negativo, e la reazione non è spontanea; </a:t>
            </a:r>
            <a:r>
              <a:rPr lang="it-IT" sz="2000" i="0" dirty="0">
                <a:cs typeface="Times New Roman" pitchFamily="18" charset="0"/>
              </a:rPr>
              <a:t>è possibile far avvenire la reazione se si </a:t>
            </a:r>
            <a:r>
              <a:rPr lang="it-IT" sz="2000" dirty="0">
                <a:cs typeface="Times New Roman" pitchFamily="18" charset="0"/>
              </a:rPr>
              <a:t>fornisce</a:t>
            </a:r>
            <a:r>
              <a:rPr lang="it-IT" sz="2000" i="0" dirty="0">
                <a:cs typeface="Times New Roman" pitchFamily="18" charset="0"/>
              </a:rPr>
              <a:t> elettricità</a:t>
            </a:r>
            <a:r>
              <a:rPr lang="it-IT" sz="2000" b="0" i="0" dirty="0">
                <a:cs typeface="Times New Roman" pitchFamily="18" charset="0"/>
              </a:rPr>
              <a:t> (occorre elettricità con un potenziale di </a:t>
            </a:r>
            <a:r>
              <a:rPr lang="it-IT" sz="2000" b="0" dirty="0">
                <a:cs typeface="Times New Roman" pitchFamily="18" charset="0"/>
              </a:rPr>
              <a:t>almeno</a:t>
            </a:r>
            <a:r>
              <a:rPr lang="it-IT" sz="2000" b="0" i="0" dirty="0">
                <a:cs typeface="Times New Roman" pitchFamily="18" charset="0"/>
              </a:rPr>
              <a:t> 3.72 V, nella pratica maggiore di 3.72 V).</a:t>
            </a:r>
          </a:p>
        </p:txBody>
      </p:sp>
      <p:grpSp>
        <p:nvGrpSpPr>
          <p:cNvPr id="474122" name="Group 10"/>
          <p:cNvGrpSpPr>
            <a:grpSpLocks/>
          </p:cNvGrpSpPr>
          <p:nvPr/>
        </p:nvGrpSpPr>
        <p:grpSpPr bwMode="auto">
          <a:xfrm>
            <a:off x="0" y="2819400"/>
            <a:ext cx="9055100" cy="4038600"/>
            <a:chOff x="0" y="1776"/>
            <a:chExt cx="5704" cy="2544"/>
          </a:xfrm>
        </p:grpSpPr>
        <p:pic>
          <p:nvPicPr>
            <p:cNvPr id="474121" name="Picture 9" descr="figure 12-12"/>
            <p:cNvPicPr>
              <a:picLocks noChangeAspect="1" noChangeArrowheads="1"/>
            </p:cNvPicPr>
            <p:nvPr/>
          </p:nvPicPr>
          <p:blipFill>
            <a:blip r:embed="rId2" cstate="print"/>
            <a:srcRect/>
            <a:stretch>
              <a:fillRect/>
            </a:stretch>
          </p:blipFill>
          <p:spPr bwMode="auto">
            <a:xfrm>
              <a:off x="0" y="1776"/>
              <a:ext cx="1862" cy="2544"/>
            </a:xfrm>
            <a:prstGeom prst="rect">
              <a:avLst/>
            </a:prstGeom>
            <a:noFill/>
          </p:spPr>
        </p:pic>
        <p:sp>
          <p:nvSpPr>
            <p:cNvPr id="474119" name="Text Box 7"/>
            <p:cNvSpPr txBox="1">
              <a:spLocks noChangeArrowheads="1"/>
            </p:cNvSpPr>
            <p:nvPr/>
          </p:nvSpPr>
          <p:spPr bwMode="auto">
            <a:xfrm>
              <a:off x="1824" y="1808"/>
              <a:ext cx="3880" cy="2170"/>
            </a:xfrm>
            <a:prstGeom prst="rect">
              <a:avLst/>
            </a:prstGeom>
            <a:noFill/>
            <a:ln w="12700">
              <a:noFill/>
              <a:miter lim="800000"/>
              <a:headEnd type="none" w="sm" len="sm"/>
              <a:tailEnd type="none" w="sm" len="sm"/>
            </a:ln>
            <a:effectLst/>
          </p:spPr>
          <p:txBody>
            <a:bodyPr>
              <a:spAutoFit/>
            </a:bodyPr>
            <a:lstStyle/>
            <a:p>
              <a:pPr algn="just" defTabSz="762000">
                <a:tabLst>
                  <a:tab pos="4191000" algn="ctr"/>
                  <a:tab pos="7239000" algn="l"/>
                </a:tabLst>
              </a:pPr>
              <a:r>
                <a:rPr lang="it-IT" sz="2000" b="0" i="0" dirty="0">
                  <a:cs typeface="Times New Roman" pitchFamily="18" charset="0"/>
                </a:rPr>
                <a:t>Questa è detta cella elettrolitica.</a:t>
              </a:r>
            </a:p>
            <a:p>
              <a:pPr algn="just" defTabSz="762000">
                <a:tabLst>
                  <a:tab pos="4191000" algn="ctr"/>
                  <a:tab pos="7239000" algn="l"/>
                </a:tabLst>
              </a:pPr>
              <a:r>
                <a:rPr lang="it-IT" sz="2000" b="0" i="0" dirty="0">
                  <a:cs typeface="Times New Roman" pitchFamily="18" charset="0"/>
                </a:rPr>
                <a:t>In questo caso il potenziale elettrico "spinge" gli elettroni sul catodo, e solo così si ha la reazione di riduzione di Mg</a:t>
              </a:r>
              <a:r>
                <a:rPr lang="it-IT" sz="2000" b="0" i="0" baseline="30000" dirty="0">
                  <a:cs typeface="Times New Roman" pitchFamily="18" charset="0"/>
                </a:rPr>
                <a:t>2+</a:t>
              </a:r>
              <a:r>
                <a:rPr lang="it-IT" sz="2000" b="0" i="0" dirty="0">
                  <a:cs typeface="Times New Roman" pitchFamily="18" charset="0"/>
                </a:rPr>
                <a:t> a Mg; il potenziale elettrico "tira" gli elettroni dall'anodo, e solo così si ha la ossidazione di Cl</a:t>
              </a:r>
              <a:r>
                <a:rPr lang="it-IT" sz="2000" b="0" i="0" baseline="30000" dirty="0">
                  <a:cs typeface="Times New Roman" pitchFamily="18" charset="0"/>
                </a:rPr>
                <a:t>– </a:t>
              </a:r>
              <a:r>
                <a:rPr lang="it-IT" sz="2000" b="0" i="0" dirty="0">
                  <a:cs typeface="Times New Roman" pitchFamily="18" charset="0"/>
                </a:rPr>
                <a:t>a Cl</a:t>
              </a:r>
              <a:r>
                <a:rPr lang="it-IT" sz="2000" b="0" i="0" baseline="-25000" dirty="0">
                  <a:cs typeface="Times New Roman" pitchFamily="18" charset="0"/>
                </a:rPr>
                <a:t>2</a:t>
              </a:r>
              <a:r>
                <a:rPr lang="it-IT" sz="2000" b="0" i="0" dirty="0">
                  <a:cs typeface="Times New Roman" pitchFamily="18" charset="0"/>
                </a:rPr>
                <a:t>.</a:t>
              </a:r>
            </a:p>
            <a:p>
              <a:pPr algn="just" defTabSz="762000">
                <a:tabLst>
                  <a:tab pos="4191000" algn="ctr"/>
                  <a:tab pos="7239000" algn="l"/>
                </a:tabLst>
              </a:pPr>
              <a:r>
                <a:rPr lang="it-IT" sz="2000" b="0" i="0" dirty="0">
                  <a:cs typeface="Times New Roman" pitchFamily="18" charset="0"/>
                </a:rPr>
                <a:t>La cella elettrolitica è molto simile alla cella galvanica, ma il catodo è carico negativamente e l'anodo è carico positivamente.</a:t>
              </a:r>
            </a:p>
            <a:p>
              <a:pPr algn="just" defTabSz="762000">
                <a:tabLst>
                  <a:tab pos="4191000" algn="ctr"/>
                  <a:tab pos="7239000" algn="l"/>
                </a:tabLst>
              </a:pPr>
              <a:r>
                <a:rPr lang="it-IT" sz="2000" b="0" i="0" dirty="0">
                  <a:cs typeface="Times New Roman" pitchFamily="18" charset="0"/>
                </a:rPr>
                <a:t>In ogni caso sia nelle celle galvaniche che in quelle elettrolitiche gli anioni si muovono verso il catodo, e gli anioni verso l'anodo.</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741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truttura predefinita">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0000CC"/>
      </a:hlink>
      <a:folHlink>
        <a:srgbClr val="B2B2B2"/>
      </a:folHlink>
    </a:clrScheme>
    <a:fontScheme name="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1" i="1"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1" i="1"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Struttura predefinita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Struttura predefinita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ruttura predefinita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Struttura predefinita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20040</TotalTime>
  <Words>1973</Words>
  <Application>Microsoft Office PowerPoint</Application>
  <PresentationFormat>Presentazione su schermo (4:3)</PresentationFormat>
  <Paragraphs>112</Paragraphs>
  <Slides>13</Slides>
  <Notes>0</Notes>
  <HiddenSlides>0</HiddenSlides>
  <MMClips>0</MMClips>
  <ScaleCrop>false</ScaleCrop>
  <HeadingPairs>
    <vt:vector size="6" baseType="variant">
      <vt:variant>
        <vt:lpstr>Tema</vt:lpstr>
      </vt:variant>
      <vt:variant>
        <vt:i4>1</vt:i4>
      </vt:variant>
      <vt:variant>
        <vt:lpstr>Server OLE incorporati</vt:lpstr>
      </vt:variant>
      <vt:variant>
        <vt:i4>1</vt:i4>
      </vt:variant>
      <vt:variant>
        <vt:lpstr>Titoli diapositive</vt:lpstr>
      </vt:variant>
      <vt:variant>
        <vt:i4>13</vt:i4>
      </vt:variant>
    </vt:vector>
  </HeadingPairs>
  <TitlesOfParts>
    <vt:vector size="15" baseType="lpstr">
      <vt:lpstr>Struttura predefinita</vt:lpstr>
      <vt:lpstr>Equation</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Nessun titolo diapositiva</dc:title>
  <dc:creator>Mangoni</dc:creator>
  <cp:lastModifiedBy>Mangoni</cp:lastModifiedBy>
  <cp:revision>822</cp:revision>
  <cp:lastPrinted>1998-10-27T09:57:14Z</cp:lastPrinted>
  <dcterms:created xsi:type="dcterms:W3CDTF">1998-11-03T10:00:16Z</dcterms:created>
  <dcterms:modified xsi:type="dcterms:W3CDTF">2013-05-28T10:38:52Z</dcterms:modified>
</cp:coreProperties>
</file>