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34" r:id="rId2"/>
    <p:sldId id="349" r:id="rId3"/>
    <p:sldId id="257" r:id="rId4"/>
    <p:sldId id="258" r:id="rId5"/>
    <p:sldId id="351" r:id="rId6"/>
    <p:sldId id="259" r:id="rId7"/>
    <p:sldId id="260" r:id="rId8"/>
    <p:sldId id="264" r:id="rId9"/>
    <p:sldId id="352" r:id="rId10"/>
    <p:sldId id="353" r:id="rId11"/>
    <p:sldId id="364" r:id="rId12"/>
    <p:sldId id="266" r:id="rId13"/>
    <p:sldId id="267" r:id="rId14"/>
    <p:sldId id="268" r:id="rId15"/>
    <p:sldId id="357" r:id="rId16"/>
    <p:sldId id="354" r:id="rId17"/>
    <p:sldId id="355" r:id="rId18"/>
    <p:sldId id="359" r:id="rId19"/>
    <p:sldId id="360" r:id="rId20"/>
    <p:sldId id="361" r:id="rId21"/>
    <p:sldId id="362" r:id="rId22"/>
    <p:sldId id="363" r:id="rId2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essuno stile, griglia tabel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>
      <p:cViewPr>
        <p:scale>
          <a:sx n="70" d="100"/>
          <a:sy n="70" d="100"/>
        </p:scale>
        <p:origin x="-1260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77B86B-9B1E-469C-8CD0-BD1FDE2F1FBC}" type="datetimeFigureOut">
              <a:rPr lang="it-IT" smtClean="0"/>
              <a:pPr/>
              <a:t>14/10/2014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D83BB0-F1F1-476C-A670-4CC5291598D1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5A2AD29-3293-4B63-91DD-1E393B6BAC43}" type="slidenum">
              <a:rPr lang="it-IT" smtClean="0">
                <a:cs typeface="Arial" charset="0"/>
              </a:rPr>
              <a:pPr/>
              <a:t>2</a:t>
            </a:fld>
            <a:endParaRPr lang="it-IT" smtClean="0">
              <a:cs typeface="Arial" charset="0"/>
            </a:endParaRPr>
          </a:p>
        </p:txBody>
      </p:sp>
      <p:sp>
        <p:nvSpPr>
          <p:cNvPr id="2560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02D2FF4-900D-4377-86C6-CD99A774B622}" type="slidenum">
              <a:rPr lang="it-IT" sz="1200">
                <a:latin typeface="Times New Roman" pitchFamily="18" charset="0"/>
              </a:rPr>
              <a:pPr algn="r"/>
              <a:t>2</a:t>
            </a:fld>
            <a:endParaRPr lang="it-IT" sz="1200">
              <a:latin typeface="Times New Roman" pitchFamily="18" charset="0"/>
            </a:endParaRPr>
          </a:p>
        </p:txBody>
      </p:sp>
      <p:sp>
        <p:nvSpPr>
          <p:cNvPr id="25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5825" y="306388"/>
            <a:ext cx="5178425" cy="3883025"/>
          </a:xfrm>
          <a:ln w="12700" cap="flat"/>
        </p:spPr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0188" y="4343400"/>
            <a:ext cx="6397625" cy="4116388"/>
          </a:xfrm>
          <a:noFill/>
          <a:ln/>
        </p:spPr>
        <p:txBody>
          <a:bodyPr lIns="91284" tIns="46443" rIns="91284" bIns="46443"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7280-DB73-452E-96D0-D7EC3073E9EB}" type="datetimeFigureOut">
              <a:rPr lang="it-IT" smtClean="0"/>
              <a:pPr/>
              <a:t>14/10/2014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A113-5E35-4A2D-A369-D6AF76983C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7280-DB73-452E-96D0-D7EC3073E9EB}" type="datetimeFigureOut">
              <a:rPr lang="it-IT" smtClean="0"/>
              <a:pPr/>
              <a:t>14/10/2014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A113-5E35-4A2D-A369-D6AF76983C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7280-DB73-452E-96D0-D7EC3073E9EB}" type="datetimeFigureOut">
              <a:rPr lang="it-IT" smtClean="0"/>
              <a:pPr/>
              <a:t>14/10/2014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A113-5E35-4A2D-A369-D6AF76983C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7280-DB73-452E-96D0-D7EC3073E9EB}" type="datetimeFigureOut">
              <a:rPr lang="it-IT" smtClean="0"/>
              <a:pPr/>
              <a:t>14/10/2014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A113-5E35-4A2D-A369-D6AF76983C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7280-DB73-452E-96D0-D7EC3073E9EB}" type="datetimeFigureOut">
              <a:rPr lang="it-IT" smtClean="0"/>
              <a:pPr/>
              <a:t>14/10/2014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A113-5E35-4A2D-A369-D6AF76983C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7280-DB73-452E-96D0-D7EC3073E9EB}" type="datetimeFigureOut">
              <a:rPr lang="it-IT" smtClean="0"/>
              <a:pPr/>
              <a:t>14/10/2014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A113-5E35-4A2D-A369-D6AF76983C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7280-DB73-452E-96D0-D7EC3073E9EB}" type="datetimeFigureOut">
              <a:rPr lang="it-IT" smtClean="0"/>
              <a:pPr/>
              <a:t>14/10/2014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A113-5E35-4A2D-A369-D6AF76983C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7280-DB73-452E-96D0-D7EC3073E9EB}" type="datetimeFigureOut">
              <a:rPr lang="it-IT" smtClean="0"/>
              <a:pPr/>
              <a:t>14/10/2014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A113-5E35-4A2D-A369-D6AF76983C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7280-DB73-452E-96D0-D7EC3073E9EB}" type="datetimeFigureOut">
              <a:rPr lang="it-IT" smtClean="0"/>
              <a:pPr/>
              <a:t>14/10/2014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A113-5E35-4A2D-A369-D6AF76983C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7280-DB73-452E-96D0-D7EC3073E9EB}" type="datetimeFigureOut">
              <a:rPr lang="it-IT" smtClean="0"/>
              <a:pPr/>
              <a:t>14/10/2014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A113-5E35-4A2D-A369-D6AF76983C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7280-DB73-452E-96D0-D7EC3073E9EB}" type="datetimeFigureOut">
              <a:rPr lang="it-IT" smtClean="0"/>
              <a:pPr/>
              <a:t>14/10/2014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A113-5E35-4A2D-A369-D6AF76983C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77280-DB73-452E-96D0-D7EC3073E9EB}" type="datetimeFigureOut">
              <a:rPr lang="it-IT" smtClean="0"/>
              <a:pPr/>
              <a:t>14/10/2014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8A113-5E35-4A2D-A369-D6AF76983C2F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107504" y="116632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Agenda della presentazione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323528" y="3501008"/>
            <a:ext cx="66247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chemeClr val="accent1"/>
                </a:solidFill>
              </a:rPr>
              <a:t>Circuito della produzione</a:t>
            </a:r>
          </a:p>
          <a:p>
            <a:r>
              <a:rPr lang="it-IT" sz="1600" i="1" dirty="0" smtClean="0">
                <a:solidFill>
                  <a:srgbClr val="FF0000"/>
                </a:solidFill>
              </a:rPr>
              <a:t>(Fitti, premi assicurativi, resi, sconti)</a:t>
            </a:r>
            <a:endParaRPr lang="it-IT" i="1" dirty="0">
              <a:solidFill>
                <a:srgbClr val="FF0000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323528" y="2145050"/>
            <a:ext cx="8640960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chemeClr val="accent1"/>
                </a:solidFill>
              </a:rPr>
              <a:t>Circuito dei finanziamenti attinti col vincolo di capitale di proprietà</a:t>
            </a:r>
          </a:p>
          <a:p>
            <a:r>
              <a:rPr lang="it-IT" sz="1600" i="1" dirty="0" smtClean="0">
                <a:solidFill>
                  <a:srgbClr val="FF0000"/>
                </a:solidFill>
              </a:rPr>
              <a:t>(costituzione di società, aumento/diminuzione capitale di proprietà, distribuzione dividendi)</a:t>
            </a:r>
            <a:endParaRPr lang="it-IT" sz="1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Oval 3"/>
          <p:cNvSpPr>
            <a:spLocks noChangeArrowheads="1"/>
          </p:cNvSpPr>
          <p:nvPr/>
        </p:nvSpPr>
        <p:spPr bwMode="auto">
          <a:xfrm>
            <a:off x="2268538" y="2205038"/>
            <a:ext cx="4273550" cy="4106862"/>
          </a:xfrm>
          <a:prstGeom prst="ellipse">
            <a:avLst/>
          </a:prstGeom>
          <a:noFill/>
          <a:ln w="44450">
            <a:solidFill>
              <a:schemeClr val="tx1"/>
            </a:solidFill>
            <a:round/>
            <a:headEnd type="none" w="sm" len="sm"/>
            <a:tailEnd type="triangle" w="lg" len="lg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179388" y="0"/>
            <a:ext cx="88931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it-IT" sz="2200" b="1">
                <a:solidFill>
                  <a:schemeClr val="accent2"/>
                </a:solidFill>
              </a:rPr>
              <a:t>1.4 Circuito dei finanziamenti attinti con vincolo di capitale proprio</a:t>
            </a:r>
            <a:endParaRPr lang="en-US" sz="2200" b="1">
              <a:solidFill>
                <a:schemeClr val="accent2"/>
              </a:solidFill>
            </a:endParaRPr>
          </a:p>
        </p:txBody>
      </p:sp>
      <p:sp>
        <p:nvSpPr>
          <p:cNvPr id="7172" name="Line 6"/>
          <p:cNvSpPr>
            <a:spLocks noChangeShapeType="1"/>
          </p:cNvSpPr>
          <p:nvPr/>
        </p:nvSpPr>
        <p:spPr bwMode="auto">
          <a:xfrm>
            <a:off x="581025" y="4589463"/>
            <a:ext cx="81661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7173" name="Text Box 7"/>
          <p:cNvSpPr txBox="1">
            <a:spLocks noChangeArrowheads="1"/>
          </p:cNvSpPr>
          <p:nvPr/>
        </p:nvSpPr>
        <p:spPr bwMode="auto">
          <a:xfrm>
            <a:off x="2960688" y="1179513"/>
            <a:ext cx="2884487" cy="4270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</a:rPr>
              <a:t>Mercato dei capitali</a:t>
            </a:r>
          </a:p>
        </p:txBody>
      </p:sp>
      <p:sp>
        <p:nvSpPr>
          <p:cNvPr id="7174" name="Text Box 9"/>
          <p:cNvSpPr txBox="1">
            <a:spLocks noChangeArrowheads="1"/>
          </p:cNvSpPr>
          <p:nvPr/>
        </p:nvSpPr>
        <p:spPr bwMode="auto">
          <a:xfrm>
            <a:off x="6948488" y="4724400"/>
            <a:ext cx="1712912" cy="16811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600" b="1">
                <a:solidFill>
                  <a:schemeClr val="accent2"/>
                </a:solidFill>
              </a:rPr>
              <a:t>Importi del capitale conferito</a:t>
            </a:r>
          </a:p>
          <a:p>
            <a:pPr algn="ctr">
              <a:spcBef>
                <a:spcPct val="50000"/>
              </a:spcBef>
            </a:pPr>
            <a:r>
              <a:rPr lang="it-IT" sz="1600" b="1" u="sng">
                <a:solidFill>
                  <a:schemeClr val="accent2"/>
                </a:solidFill>
              </a:rPr>
              <a:t>+</a:t>
            </a:r>
            <a:r>
              <a:rPr lang="it-IT" sz="1600" b="1">
                <a:solidFill>
                  <a:schemeClr val="accent2"/>
                </a:solidFill>
              </a:rPr>
              <a:t> Reddito generato dalla gestione</a:t>
            </a:r>
          </a:p>
        </p:txBody>
      </p:sp>
      <p:sp>
        <p:nvSpPr>
          <p:cNvPr id="7175" name="Rectangle 10"/>
          <p:cNvSpPr>
            <a:spLocks noChangeArrowheads="1"/>
          </p:cNvSpPr>
          <p:nvPr/>
        </p:nvSpPr>
        <p:spPr bwMode="auto">
          <a:xfrm>
            <a:off x="5051425" y="5240338"/>
            <a:ext cx="1801813" cy="709612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 sz="2400">
              <a:latin typeface="Arial Unicode MS" pitchFamily="34" charset="-128"/>
            </a:endParaRPr>
          </a:p>
        </p:txBody>
      </p:sp>
      <p:sp>
        <p:nvSpPr>
          <p:cNvPr id="7176" name="Text Box 11"/>
          <p:cNvSpPr txBox="1">
            <a:spLocks noChangeArrowheads="1"/>
          </p:cNvSpPr>
          <p:nvPr/>
        </p:nvSpPr>
        <p:spPr bwMode="auto">
          <a:xfrm>
            <a:off x="5003800" y="5157788"/>
            <a:ext cx="2052638" cy="8255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600" b="1">
                <a:solidFill>
                  <a:schemeClr val="accent2"/>
                </a:solidFill>
              </a:rPr>
              <a:t>Restituzione del capitale di proprietà</a:t>
            </a:r>
          </a:p>
        </p:txBody>
      </p:sp>
      <p:sp>
        <p:nvSpPr>
          <p:cNvPr id="7177" name="Rectangle 12"/>
          <p:cNvSpPr>
            <a:spLocks noChangeArrowheads="1"/>
          </p:cNvSpPr>
          <p:nvPr/>
        </p:nvSpPr>
        <p:spPr bwMode="auto">
          <a:xfrm>
            <a:off x="2120900" y="5235575"/>
            <a:ext cx="1536700" cy="709613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 sz="2400">
              <a:latin typeface="Arial Unicode MS" pitchFamily="34" charset="-128"/>
            </a:endParaRPr>
          </a:p>
        </p:txBody>
      </p:sp>
      <p:sp>
        <p:nvSpPr>
          <p:cNvPr id="7178" name="Text Box 13"/>
          <p:cNvSpPr txBox="1">
            <a:spLocks noChangeArrowheads="1"/>
          </p:cNvSpPr>
          <p:nvPr/>
        </p:nvSpPr>
        <p:spPr bwMode="auto">
          <a:xfrm>
            <a:off x="1908175" y="5157788"/>
            <a:ext cx="2079625" cy="8255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600" b="1">
                <a:solidFill>
                  <a:schemeClr val="accent2"/>
                </a:solidFill>
              </a:rPr>
              <a:t>Raccolta del capitale di proprietà</a:t>
            </a:r>
          </a:p>
        </p:txBody>
      </p:sp>
      <p:sp>
        <p:nvSpPr>
          <p:cNvPr id="7179" name="Text Box 14"/>
          <p:cNvSpPr txBox="1">
            <a:spLocks noChangeArrowheads="1"/>
          </p:cNvSpPr>
          <p:nvPr/>
        </p:nvSpPr>
        <p:spPr bwMode="auto">
          <a:xfrm>
            <a:off x="179388" y="5229225"/>
            <a:ext cx="2016125" cy="1096963"/>
          </a:xfrm>
          <a:prstGeom prst="rect">
            <a:avLst/>
          </a:prstGeom>
          <a:noFill/>
          <a:ln w="12700" algn="ctr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200" b="1" i="1">
                <a:solidFill>
                  <a:schemeClr val="accent2"/>
                </a:solidFill>
              </a:rPr>
              <a:t>Andamento del capitale di proprietà</a:t>
            </a:r>
          </a:p>
        </p:txBody>
      </p:sp>
      <p:sp>
        <p:nvSpPr>
          <p:cNvPr id="7180" name="Rectangle 15"/>
          <p:cNvSpPr>
            <a:spLocks noChangeArrowheads="1"/>
          </p:cNvSpPr>
          <p:nvPr/>
        </p:nvSpPr>
        <p:spPr bwMode="auto">
          <a:xfrm>
            <a:off x="1827213" y="1787525"/>
            <a:ext cx="5316537" cy="1243013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 sz="2400">
              <a:latin typeface="Arial Unicode MS" pitchFamily="34" charset="-128"/>
            </a:endParaRPr>
          </a:p>
        </p:txBody>
      </p:sp>
      <p:sp>
        <p:nvSpPr>
          <p:cNvPr id="7181" name="Text Box 16"/>
          <p:cNvSpPr txBox="1">
            <a:spLocks noChangeArrowheads="1"/>
          </p:cNvSpPr>
          <p:nvPr/>
        </p:nvSpPr>
        <p:spPr bwMode="auto">
          <a:xfrm>
            <a:off x="1597025" y="2492375"/>
            <a:ext cx="225425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600" b="1">
                <a:solidFill>
                  <a:schemeClr val="accent2"/>
                </a:solidFill>
              </a:rPr>
              <a:t>Entrate di denaro</a:t>
            </a:r>
          </a:p>
        </p:txBody>
      </p:sp>
      <p:sp>
        <p:nvSpPr>
          <p:cNvPr id="7182" name="Text Box 17"/>
          <p:cNvSpPr txBox="1">
            <a:spLocks noChangeArrowheads="1"/>
          </p:cNvSpPr>
          <p:nvPr/>
        </p:nvSpPr>
        <p:spPr bwMode="auto">
          <a:xfrm>
            <a:off x="5089525" y="2524125"/>
            <a:ext cx="185261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600" b="1">
                <a:solidFill>
                  <a:schemeClr val="accent2"/>
                </a:solidFill>
              </a:rPr>
              <a:t>Uscite di denaro</a:t>
            </a:r>
          </a:p>
        </p:txBody>
      </p:sp>
      <p:sp>
        <p:nvSpPr>
          <p:cNvPr id="7183" name="Line 18"/>
          <p:cNvSpPr>
            <a:spLocks noChangeShapeType="1"/>
          </p:cNvSpPr>
          <p:nvPr/>
        </p:nvSpPr>
        <p:spPr bwMode="auto">
          <a:xfrm flipH="1" flipV="1">
            <a:off x="6030913" y="2894013"/>
            <a:ext cx="112712" cy="17780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 type="none" w="sm" len="sm"/>
            <a:tailEnd type="triangle" w="lg" len="lg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7184" name="Line 19"/>
          <p:cNvSpPr>
            <a:spLocks noChangeShapeType="1"/>
          </p:cNvSpPr>
          <p:nvPr/>
        </p:nvSpPr>
        <p:spPr bwMode="auto">
          <a:xfrm flipH="1">
            <a:off x="2984500" y="1638300"/>
            <a:ext cx="693738" cy="804863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headEnd type="none" w="sm" len="sm"/>
            <a:tailEnd type="triangle" w="lg" len="lg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7185" name="Text Box 20"/>
          <p:cNvSpPr txBox="1">
            <a:spLocks noChangeArrowheads="1"/>
          </p:cNvSpPr>
          <p:nvPr/>
        </p:nvSpPr>
        <p:spPr bwMode="auto">
          <a:xfrm>
            <a:off x="276225" y="3343275"/>
            <a:ext cx="1866900" cy="762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200" b="1" i="1">
                <a:solidFill>
                  <a:schemeClr val="accent2"/>
                </a:solidFill>
              </a:rPr>
              <a:t>Andamento del denaro</a:t>
            </a:r>
          </a:p>
        </p:txBody>
      </p:sp>
      <p:sp>
        <p:nvSpPr>
          <p:cNvPr id="7186" name="Line 21"/>
          <p:cNvSpPr>
            <a:spLocks noChangeShapeType="1"/>
          </p:cNvSpPr>
          <p:nvPr/>
        </p:nvSpPr>
        <p:spPr bwMode="auto">
          <a:xfrm flipH="1" flipV="1">
            <a:off x="5140325" y="1665288"/>
            <a:ext cx="666750" cy="804862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headEnd type="none" w="sm" len="sm"/>
            <a:tailEnd type="triangle" w="lg" len="lg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20" name="Segnaposto numero diapositiva 19"/>
          <p:cNvSpPr>
            <a:spLocks noGrp="1"/>
          </p:cNvSpPr>
          <p:nvPr>
            <p:ph type="sldNum" sz="quarter" idx="10"/>
          </p:nvPr>
        </p:nvSpPr>
        <p:spPr>
          <a:xfrm>
            <a:off x="8534400" y="168275"/>
            <a:ext cx="457200" cy="381000"/>
          </a:xfrm>
        </p:spPr>
        <p:txBody>
          <a:bodyPr/>
          <a:lstStyle/>
          <a:p>
            <a:pPr>
              <a:defRPr/>
            </a:pPr>
            <a:fld id="{75D4FC22-D2A7-4EFA-A423-807DB2227703}" type="slidenum">
              <a:rPr lang="it-IT" smtClean="0"/>
              <a:pPr>
                <a:defRPr/>
              </a:pPr>
              <a:t>2</a:t>
            </a:fld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s://encrypted-tbn1.google.com/images?q=tbn:ANd9GcQkTc_vuHfKGwdBO1w00Y6Q2JDgcP455L_wnysZVvHRUuq4PfR_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384" y="44624"/>
            <a:ext cx="936104" cy="936104"/>
          </a:xfrm>
          <a:prstGeom prst="rect">
            <a:avLst/>
          </a:prstGeom>
          <a:noFill/>
        </p:spPr>
      </p:pic>
      <p:graphicFrame>
        <p:nvGraphicFramePr>
          <p:cNvPr id="16" name="Tabella 15"/>
          <p:cNvGraphicFramePr>
            <a:graphicFrameLocks noGrp="1"/>
          </p:cNvGraphicFramePr>
          <p:nvPr/>
        </p:nvGraphicFramePr>
        <p:xfrm>
          <a:off x="1259631" y="1759863"/>
          <a:ext cx="2544283" cy="21540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4283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49781"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/>
                        <a:t>+ Cassa</a:t>
                      </a:r>
                    </a:p>
                    <a:p>
                      <a:pPr algn="ctr"/>
                      <a:r>
                        <a:rPr lang="it-IT" sz="1800" i="1" dirty="0" smtClean="0"/>
                        <a:t>(banca c/</a:t>
                      </a:r>
                      <a:r>
                        <a:rPr lang="it-IT" sz="1800" i="1" dirty="0" err="1" smtClean="0"/>
                        <a:t>c</a:t>
                      </a:r>
                      <a:r>
                        <a:rPr lang="it-IT" sz="1800" i="1" dirty="0" smtClean="0"/>
                        <a:t>)</a:t>
                      </a:r>
                    </a:p>
                    <a:p>
                      <a:pPr algn="ctr"/>
                      <a:r>
                        <a:rPr lang="it-IT" sz="1800" i="1" dirty="0" smtClean="0"/>
                        <a:t>40.000</a:t>
                      </a:r>
                      <a:endParaRPr lang="it-IT" sz="1800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1351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20" name="Connettore 2 19"/>
          <p:cNvCxnSpPr/>
          <p:nvPr/>
        </p:nvCxnSpPr>
        <p:spPr>
          <a:xfrm>
            <a:off x="4067944" y="2492896"/>
            <a:ext cx="172819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179512" y="777478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La </a:t>
            </a:r>
            <a:r>
              <a:rPr lang="it-IT" dirty="0" err="1" smtClean="0"/>
              <a:t>Baladin</a:t>
            </a:r>
            <a:r>
              <a:rPr lang="it-IT" dirty="0" smtClean="0"/>
              <a:t> </a:t>
            </a:r>
            <a:r>
              <a:rPr lang="it-IT" dirty="0" err="1" smtClean="0"/>
              <a:t>S.p.A</a:t>
            </a:r>
            <a:r>
              <a:rPr lang="it-IT" dirty="0"/>
              <a:t> </a:t>
            </a:r>
            <a:r>
              <a:rPr lang="it-IT" dirty="0" smtClean="0"/>
              <a:t>si costituisce in data 15.03.n, mediante apporto di un capitale  di conferimento pari a </a:t>
            </a:r>
            <a:r>
              <a:rPr lang="it-IT" b="1" dirty="0" smtClean="0"/>
              <a:t>40.000 € </a:t>
            </a:r>
            <a:r>
              <a:rPr lang="it-IT" dirty="0" smtClean="0"/>
              <a:t>(effettuato da due soci). I soci versano tale capitale in contanti all’atto della sottoscrizione.</a:t>
            </a:r>
            <a:endParaRPr lang="it-IT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107504" y="116632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Costituzione società: apporto Capitale Proprio 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sp>
        <p:nvSpPr>
          <p:cNvPr id="19" name="Parentesi graffa chiusa 18"/>
          <p:cNvSpPr/>
          <p:nvPr/>
        </p:nvSpPr>
        <p:spPr>
          <a:xfrm rot="5400000">
            <a:off x="1871700" y="2312876"/>
            <a:ext cx="648072" cy="3168352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Rettangolo arrotondato 22"/>
          <p:cNvSpPr/>
          <p:nvPr/>
        </p:nvSpPr>
        <p:spPr>
          <a:xfrm>
            <a:off x="467544" y="4581128"/>
            <a:ext cx="3024336" cy="9361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ENTRATA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27" name="Rettangolo arrotondato 26"/>
          <p:cNvSpPr/>
          <p:nvPr/>
        </p:nvSpPr>
        <p:spPr>
          <a:xfrm>
            <a:off x="6119664" y="4509120"/>
            <a:ext cx="2700808" cy="1368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800" b="1" dirty="0" smtClean="0">
                <a:solidFill>
                  <a:srgbClr val="FF0000"/>
                </a:solidFill>
              </a:rPr>
              <a:t>Δ</a:t>
            </a:r>
            <a:r>
              <a:rPr lang="it-IT" sz="2800" b="1" baseline="30000" dirty="0" smtClean="0">
                <a:solidFill>
                  <a:srgbClr val="FF0000"/>
                </a:solidFill>
              </a:rPr>
              <a:t>+</a:t>
            </a:r>
            <a:r>
              <a:rPr lang="it-IT" sz="2800" b="1" dirty="0" smtClean="0">
                <a:solidFill>
                  <a:srgbClr val="FF0000"/>
                </a:solidFill>
              </a:rPr>
              <a:t> (incremento) Capitale di proprietà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28" name="Freccia in giù 27"/>
          <p:cNvSpPr/>
          <p:nvPr/>
        </p:nvSpPr>
        <p:spPr>
          <a:xfrm rot="16200000">
            <a:off x="4103948" y="4113076"/>
            <a:ext cx="1512168" cy="2016224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it-IT" sz="2400" i="1" dirty="0" smtClean="0">
                <a:solidFill>
                  <a:srgbClr val="FF0000"/>
                </a:solidFill>
              </a:rPr>
              <a:t>Che misura</a:t>
            </a:r>
            <a:endParaRPr lang="it-IT" sz="2400" i="1" dirty="0">
              <a:solidFill>
                <a:srgbClr val="FF0000"/>
              </a:solidFill>
            </a:endParaRPr>
          </a:p>
        </p:txBody>
      </p:sp>
      <p:graphicFrame>
        <p:nvGraphicFramePr>
          <p:cNvPr id="18" name="Tabella 17"/>
          <p:cNvGraphicFramePr>
            <a:graphicFrameLocks noGrp="1"/>
          </p:cNvGraphicFramePr>
          <p:nvPr/>
        </p:nvGraphicFramePr>
        <p:xfrm>
          <a:off x="5844141" y="1772816"/>
          <a:ext cx="2544283" cy="23754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4283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el-GR" sz="2400" b="1" dirty="0" smtClean="0">
                          <a:solidFill>
                            <a:srgbClr val="FF0000"/>
                          </a:solidFill>
                        </a:rPr>
                        <a:t>Δ</a:t>
                      </a:r>
                      <a:r>
                        <a:rPr lang="it-IT" sz="2400" b="1" baseline="30000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07488"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/>
                        <a:t>+ Cap.</a:t>
                      </a:r>
                      <a:r>
                        <a:rPr lang="it-IT" sz="2000" b="1" baseline="0" dirty="0" smtClean="0"/>
                        <a:t> proprietà</a:t>
                      </a:r>
                    </a:p>
                    <a:p>
                      <a:pPr algn="ctr"/>
                      <a:r>
                        <a:rPr lang="it-IT" sz="1800" i="1" baseline="0" dirty="0" smtClean="0"/>
                        <a:t>(Cap. </a:t>
                      </a:r>
                      <a:r>
                        <a:rPr lang="it-IT" sz="1800" i="1" baseline="0" dirty="0" err="1" smtClean="0"/>
                        <a:t>confer.to</a:t>
                      </a:r>
                      <a:r>
                        <a:rPr lang="it-IT" sz="1800" i="1" baseline="0" dirty="0" smtClean="0"/>
                        <a:t>)</a:t>
                      </a:r>
                    </a:p>
                    <a:p>
                      <a:pPr algn="ctr"/>
                      <a:r>
                        <a:rPr lang="it-IT" sz="1800" i="1" baseline="0" dirty="0" smtClean="0"/>
                        <a:t>40.000</a:t>
                      </a:r>
                      <a:endParaRPr lang="it-IT" sz="1800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003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30" name="Parentesi graffa chiusa 29"/>
          <p:cNvSpPr/>
          <p:nvPr/>
        </p:nvSpPr>
        <p:spPr>
          <a:xfrm rot="5400000">
            <a:off x="6840252" y="2312876"/>
            <a:ext cx="648072" cy="3168352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s://encrypted-tbn1.google.com/images?q=tbn:ANd9GcQkTc_vuHfKGwdBO1w00Y6Q2JDgcP455L_wnysZVvHRUuq4PfR_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384" y="44624"/>
            <a:ext cx="936104" cy="936104"/>
          </a:xfrm>
          <a:prstGeom prst="rect">
            <a:avLst/>
          </a:prstGeom>
          <a:noFill/>
        </p:spPr>
      </p:pic>
      <p:sp>
        <p:nvSpPr>
          <p:cNvPr id="17" name="CasellaDiTesto 16"/>
          <p:cNvSpPr txBox="1"/>
          <p:nvPr/>
        </p:nvSpPr>
        <p:spPr>
          <a:xfrm>
            <a:off x="179512" y="1427292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400" dirty="0" smtClean="0"/>
              <a:t>L’operazione è caratterizzata da una variazione finanziaria </a:t>
            </a:r>
            <a:r>
              <a:rPr lang="it-IT" sz="2400" dirty="0"/>
              <a:t>p</a:t>
            </a:r>
            <a:r>
              <a:rPr lang="it-IT" sz="2400" dirty="0" smtClean="0"/>
              <a:t>ositiva </a:t>
            </a:r>
            <a:r>
              <a:rPr lang="it-IT" sz="2400" b="1" dirty="0" smtClean="0"/>
              <a:t>(</a:t>
            </a:r>
            <a:r>
              <a:rPr lang="it-IT" sz="2400" b="1" dirty="0" err="1" smtClean="0"/>
              <a:t>V.F.P.</a:t>
            </a:r>
            <a:r>
              <a:rPr lang="it-IT" sz="2400" b="1" dirty="0" smtClean="0"/>
              <a:t>)</a:t>
            </a:r>
            <a:r>
              <a:rPr lang="it-IT" sz="2400" dirty="0" smtClean="0"/>
              <a:t>, costituita da un aumento di denaro, che misura una variazione economica positiva </a:t>
            </a:r>
            <a:r>
              <a:rPr lang="it-IT" sz="2400" b="1" dirty="0" smtClean="0"/>
              <a:t>(</a:t>
            </a:r>
            <a:r>
              <a:rPr lang="it-IT" sz="2400" b="1" dirty="0" err="1" smtClean="0"/>
              <a:t>V.E.P.</a:t>
            </a:r>
            <a:r>
              <a:rPr lang="it-IT" sz="2400" b="1" dirty="0" smtClean="0"/>
              <a:t>)</a:t>
            </a:r>
            <a:r>
              <a:rPr lang="it-IT" sz="2400" dirty="0" smtClean="0"/>
              <a:t>, costituita da un aumento del capitale di proprietà.</a:t>
            </a:r>
            <a:endParaRPr lang="it-IT" sz="2400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107504" y="116632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Costituzione società: apporto Capitale Proprio </a:t>
            </a:r>
            <a:endParaRPr lang="it-IT" sz="28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s://encrypted-tbn1.google.com/images?q=tbn:ANd9GcQkTc_vuHfKGwdBO1w00Y6Q2JDgcP455L_wnysZVvHRUuq4PfR_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384" y="44624"/>
            <a:ext cx="936104" cy="936104"/>
          </a:xfrm>
          <a:prstGeom prst="rect">
            <a:avLst/>
          </a:prstGeom>
          <a:noFill/>
        </p:spPr>
      </p:pic>
      <p:graphicFrame>
        <p:nvGraphicFramePr>
          <p:cNvPr id="16" name="Tabella 15"/>
          <p:cNvGraphicFramePr>
            <a:graphicFrameLocks noGrp="1"/>
          </p:cNvGraphicFramePr>
          <p:nvPr/>
        </p:nvGraphicFramePr>
        <p:xfrm>
          <a:off x="1259632" y="1412776"/>
          <a:ext cx="2544283" cy="24128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4283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49781"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/>
                        <a:t>+ Cassa</a:t>
                      </a:r>
                    </a:p>
                    <a:p>
                      <a:pPr algn="ctr"/>
                      <a:r>
                        <a:rPr lang="it-IT" sz="1800" i="1" dirty="0" smtClean="0"/>
                        <a:t>(banca c/</a:t>
                      </a:r>
                      <a:r>
                        <a:rPr lang="it-IT" sz="1800" i="1" dirty="0" err="1" smtClean="0"/>
                        <a:t>c</a:t>
                      </a:r>
                      <a:r>
                        <a:rPr lang="it-IT" sz="1800" i="1" dirty="0" smtClean="0"/>
                        <a:t>)</a:t>
                      </a:r>
                    </a:p>
                    <a:p>
                      <a:pPr algn="ctr"/>
                      <a:r>
                        <a:rPr lang="it-IT" sz="1800" i="1" dirty="0" smtClean="0"/>
                        <a:t>50.000</a:t>
                      </a:r>
                      <a:endParaRPr lang="it-IT" sz="1800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1351">
                <a:tc>
                  <a:txBody>
                    <a:bodyPr/>
                    <a:lstStyle/>
                    <a:p>
                      <a:pPr algn="ctr"/>
                      <a:r>
                        <a:rPr lang="it-IT" i="1" dirty="0" smtClean="0"/>
                        <a:t>+</a:t>
                      </a:r>
                      <a:r>
                        <a:rPr lang="it-IT" i="1" baseline="0" dirty="0" smtClean="0"/>
                        <a:t> Crediti verso soci</a:t>
                      </a:r>
                    </a:p>
                    <a:p>
                      <a:pPr algn="ctr"/>
                      <a:r>
                        <a:rPr lang="it-IT" i="1" baseline="0" dirty="0" smtClean="0"/>
                        <a:t>50.000</a:t>
                      </a:r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20" name="Connettore 2 19"/>
          <p:cNvCxnSpPr/>
          <p:nvPr/>
        </p:nvCxnSpPr>
        <p:spPr>
          <a:xfrm>
            <a:off x="4067944" y="2492896"/>
            <a:ext cx="172819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179512" y="777478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Il 30/9  si aumenta il Capitale Sociale di 100.000, di cui 50.000 vengono versati immediatamente sul conto corrente bancario, ed il resto in data da stabilire</a:t>
            </a:r>
            <a:endParaRPr lang="it-IT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107504" y="116632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Costituzione società: apporto Capitale Proprio(1) 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sp>
        <p:nvSpPr>
          <p:cNvPr id="19" name="Parentesi graffa chiusa 18"/>
          <p:cNvSpPr/>
          <p:nvPr/>
        </p:nvSpPr>
        <p:spPr>
          <a:xfrm rot="5400000">
            <a:off x="1871700" y="2312876"/>
            <a:ext cx="648072" cy="3168352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Rettangolo arrotondato 22"/>
          <p:cNvSpPr/>
          <p:nvPr/>
        </p:nvSpPr>
        <p:spPr>
          <a:xfrm>
            <a:off x="467544" y="4581128"/>
            <a:ext cx="3024336" cy="9361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ENTRATA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27" name="Rettangolo arrotondato 26"/>
          <p:cNvSpPr/>
          <p:nvPr/>
        </p:nvSpPr>
        <p:spPr>
          <a:xfrm>
            <a:off x="6119664" y="4509120"/>
            <a:ext cx="2700808" cy="1368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800" b="1" dirty="0" smtClean="0">
                <a:solidFill>
                  <a:srgbClr val="FF0000"/>
                </a:solidFill>
              </a:rPr>
              <a:t>Δ</a:t>
            </a:r>
            <a:r>
              <a:rPr lang="it-IT" sz="2800" b="1" baseline="30000" dirty="0" smtClean="0">
                <a:solidFill>
                  <a:srgbClr val="FF0000"/>
                </a:solidFill>
              </a:rPr>
              <a:t>+</a:t>
            </a:r>
            <a:r>
              <a:rPr lang="it-IT" sz="2800" b="1" dirty="0" smtClean="0">
                <a:solidFill>
                  <a:srgbClr val="FF0000"/>
                </a:solidFill>
              </a:rPr>
              <a:t> (incremento) Capitale di proprietà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28" name="Freccia in giù 27"/>
          <p:cNvSpPr/>
          <p:nvPr/>
        </p:nvSpPr>
        <p:spPr>
          <a:xfrm rot="16200000">
            <a:off x="4103948" y="4113076"/>
            <a:ext cx="1512168" cy="2016224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it-IT" sz="2400" i="1" dirty="0" smtClean="0">
                <a:solidFill>
                  <a:srgbClr val="FF0000"/>
                </a:solidFill>
              </a:rPr>
              <a:t>Che misura</a:t>
            </a:r>
            <a:endParaRPr lang="it-IT" sz="2400" i="1" dirty="0">
              <a:solidFill>
                <a:srgbClr val="FF0000"/>
              </a:solidFill>
            </a:endParaRPr>
          </a:p>
        </p:txBody>
      </p:sp>
      <p:graphicFrame>
        <p:nvGraphicFramePr>
          <p:cNvPr id="18" name="Tabella 17"/>
          <p:cNvGraphicFramePr>
            <a:graphicFrameLocks noGrp="1"/>
          </p:cNvGraphicFramePr>
          <p:nvPr/>
        </p:nvGraphicFramePr>
        <p:xfrm>
          <a:off x="5796136" y="1412776"/>
          <a:ext cx="2544283" cy="23754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4283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el-GR" sz="2400" b="1" dirty="0" smtClean="0">
                          <a:solidFill>
                            <a:srgbClr val="FF0000"/>
                          </a:solidFill>
                        </a:rPr>
                        <a:t>Δ</a:t>
                      </a:r>
                      <a:r>
                        <a:rPr lang="it-IT" sz="2400" b="1" baseline="30000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07488"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/>
                        <a:t>+ Cap.</a:t>
                      </a:r>
                      <a:r>
                        <a:rPr lang="it-IT" sz="2000" b="1" baseline="0" dirty="0" smtClean="0"/>
                        <a:t> proprietà</a:t>
                      </a:r>
                    </a:p>
                    <a:p>
                      <a:pPr algn="ctr"/>
                      <a:r>
                        <a:rPr lang="it-IT" sz="1800" i="1" baseline="0" dirty="0" smtClean="0"/>
                        <a:t>(Cap. </a:t>
                      </a:r>
                      <a:r>
                        <a:rPr lang="it-IT" sz="1800" i="1" baseline="0" dirty="0" err="1" smtClean="0"/>
                        <a:t>confer.to</a:t>
                      </a:r>
                      <a:r>
                        <a:rPr lang="it-IT" sz="1800" i="1" baseline="0" dirty="0" smtClean="0"/>
                        <a:t>)</a:t>
                      </a:r>
                    </a:p>
                    <a:p>
                      <a:pPr algn="ctr"/>
                      <a:r>
                        <a:rPr lang="it-IT" sz="1800" i="1" baseline="0" dirty="0" smtClean="0"/>
                        <a:t>100.000</a:t>
                      </a:r>
                      <a:endParaRPr lang="it-IT" sz="1800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003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30" name="Parentesi graffa chiusa 29"/>
          <p:cNvSpPr/>
          <p:nvPr/>
        </p:nvSpPr>
        <p:spPr>
          <a:xfrm rot="5400000">
            <a:off x="6840252" y="2312876"/>
            <a:ext cx="648072" cy="3168352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Tabella 15"/>
          <p:cNvGraphicFramePr>
            <a:graphicFrameLocks noGrp="1"/>
          </p:cNvGraphicFramePr>
          <p:nvPr/>
        </p:nvGraphicFramePr>
        <p:xfrm>
          <a:off x="299525" y="2348880"/>
          <a:ext cx="2544283" cy="21540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4283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49781"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/>
                        <a:t>+ Crediti v/s soci</a:t>
                      </a:r>
                    </a:p>
                    <a:p>
                      <a:pPr algn="ctr"/>
                      <a:r>
                        <a:rPr lang="it-IT" sz="2000" b="1" dirty="0" smtClean="0"/>
                        <a:t>10.000</a:t>
                      </a:r>
                      <a:endParaRPr lang="it-IT" sz="20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1351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20" name="Connettore 2 19"/>
          <p:cNvCxnSpPr/>
          <p:nvPr/>
        </p:nvCxnSpPr>
        <p:spPr>
          <a:xfrm>
            <a:off x="3059832" y="3081913"/>
            <a:ext cx="2232248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107504" y="116632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Costituzione società: aumento Capitale Proprio (2)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179512" y="777478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La </a:t>
            </a:r>
            <a:r>
              <a:rPr lang="it-IT" dirty="0" err="1" smtClean="0"/>
              <a:t>Baladin</a:t>
            </a:r>
            <a:r>
              <a:rPr lang="it-IT" dirty="0" smtClean="0"/>
              <a:t> S.p.A., in data 20.04.n, aumenta il Capitale Sociale di </a:t>
            </a:r>
            <a:r>
              <a:rPr lang="it-IT" b="1" dirty="0" smtClean="0"/>
              <a:t>10.000 € </a:t>
            </a:r>
            <a:r>
              <a:rPr lang="it-IT" dirty="0" smtClean="0"/>
              <a:t>per permettere l’ingresso di un nuovo socio [operazione </a:t>
            </a:r>
            <a:r>
              <a:rPr lang="it-IT" i="1" dirty="0" smtClean="0"/>
              <a:t>sub a)</a:t>
            </a:r>
            <a:r>
              <a:rPr lang="it-IT" dirty="0" smtClean="0"/>
              <a:t>]. Il socio apporta un immobile di pari valore [operazione </a:t>
            </a:r>
            <a:r>
              <a:rPr lang="it-IT" i="1" dirty="0" smtClean="0"/>
              <a:t>sub b)]</a:t>
            </a:r>
            <a:endParaRPr lang="it-IT" i="1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323528" y="170080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FF0000"/>
                </a:solidFill>
              </a:rPr>
              <a:t>Operazione </a:t>
            </a:r>
            <a:r>
              <a:rPr lang="it-IT" sz="2400" b="1" i="1" dirty="0" smtClean="0">
                <a:solidFill>
                  <a:srgbClr val="FF0000"/>
                </a:solidFill>
              </a:rPr>
              <a:t>sub a)</a:t>
            </a:r>
            <a:endParaRPr lang="it-IT" sz="2400" b="1" i="1" dirty="0">
              <a:solidFill>
                <a:srgbClr val="FF0000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288032" y="4769857"/>
            <a:ext cx="8604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000" dirty="0" smtClean="0"/>
              <a:t>L’operazione è caratterizzata da una variazione finanziaria positiva </a:t>
            </a:r>
            <a:r>
              <a:rPr lang="it-IT" sz="2000" b="1" dirty="0" smtClean="0"/>
              <a:t>(</a:t>
            </a:r>
            <a:r>
              <a:rPr lang="it-IT" sz="2000" b="1" dirty="0" err="1" smtClean="0"/>
              <a:t>V.F.P.</a:t>
            </a:r>
            <a:r>
              <a:rPr lang="it-IT" sz="2000" b="1" dirty="0" smtClean="0"/>
              <a:t>)</a:t>
            </a:r>
            <a:r>
              <a:rPr lang="it-IT" sz="2000" dirty="0" smtClean="0"/>
              <a:t>,  dovuta all’incremento dei crediti v/s soci, che misura una variazione economica positiva </a:t>
            </a:r>
            <a:r>
              <a:rPr lang="it-IT" sz="2000" b="1" dirty="0" smtClean="0"/>
              <a:t>(</a:t>
            </a:r>
            <a:r>
              <a:rPr lang="it-IT" sz="2000" b="1" dirty="0" err="1" smtClean="0"/>
              <a:t>V.E.P.</a:t>
            </a:r>
            <a:r>
              <a:rPr lang="it-IT" sz="2000" b="1" dirty="0" smtClean="0"/>
              <a:t>)</a:t>
            </a:r>
            <a:r>
              <a:rPr lang="it-IT" sz="2000" dirty="0" smtClean="0"/>
              <a:t>, costituita da un aumento del capitale di proprietà (in ragione dell’ingresso del nuovo socio).</a:t>
            </a:r>
            <a:endParaRPr lang="it-IT" sz="2000" b="1" dirty="0"/>
          </a:p>
        </p:txBody>
      </p:sp>
      <p:sp>
        <p:nvSpPr>
          <p:cNvPr id="21" name="Parentesi graffa chiusa 20"/>
          <p:cNvSpPr/>
          <p:nvPr/>
        </p:nvSpPr>
        <p:spPr>
          <a:xfrm rot="5400000">
            <a:off x="1367644" y="3248980"/>
            <a:ext cx="648072" cy="2304256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8" name="Tabella 17"/>
          <p:cNvGraphicFramePr>
            <a:graphicFrameLocks noGrp="1"/>
          </p:cNvGraphicFramePr>
          <p:nvPr/>
        </p:nvGraphicFramePr>
        <p:xfrm>
          <a:off x="5700125" y="2361833"/>
          <a:ext cx="2544283" cy="23754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4283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el-GR" sz="2400" b="1" dirty="0" smtClean="0">
                          <a:solidFill>
                            <a:srgbClr val="FF0000"/>
                          </a:solidFill>
                        </a:rPr>
                        <a:t>Δ</a:t>
                      </a:r>
                      <a:r>
                        <a:rPr lang="it-IT" sz="2400" b="1" baseline="30000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07488"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/>
                        <a:t>+ Cap. proprietà </a:t>
                      </a:r>
                    </a:p>
                    <a:p>
                      <a:pPr algn="ctr"/>
                      <a:r>
                        <a:rPr lang="it-IT" sz="1800" i="1" dirty="0" smtClean="0"/>
                        <a:t>(Cap. </a:t>
                      </a:r>
                      <a:r>
                        <a:rPr lang="it-IT" sz="1800" i="1" dirty="0" err="1" smtClean="0"/>
                        <a:t>confer.to</a:t>
                      </a:r>
                      <a:r>
                        <a:rPr lang="it-IT" sz="1800" i="1" dirty="0" smtClean="0"/>
                        <a:t>)</a:t>
                      </a:r>
                    </a:p>
                    <a:p>
                      <a:pPr algn="ctr"/>
                      <a:r>
                        <a:rPr lang="it-IT" sz="1800" i="1" dirty="0" smtClean="0"/>
                        <a:t>10.000</a:t>
                      </a:r>
                      <a:endParaRPr lang="it-IT" sz="1800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003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8" name="Parentesi graffa chiusa 27"/>
          <p:cNvSpPr/>
          <p:nvPr/>
        </p:nvSpPr>
        <p:spPr>
          <a:xfrm rot="5400000">
            <a:off x="6912260" y="3248980"/>
            <a:ext cx="648072" cy="2304256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Tabella 15"/>
          <p:cNvGraphicFramePr>
            <a:graphicFrameLocks noGrp="1"/>
          </p:cNvGraphicFramePr>
          <p:nvPr/>
        </p:nvGraphicFramePr>
        <p:xfrm>
          <a:off x="5508104" y="1556792"/>
          <a:ext cx="2400267" cy="21540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0267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49781">
                <a:tc>
                  <a:txBody>
                    <a:bodyPr/>
                    <a:lstStyle/>
                    <a:p>
                      <a:pPr algn="ctr">
                        <a:buFontTx/>
                        <a:buChar char="-"/>
                      </a:pPr>
                      <a:r>
                        <a:rPr lang="it-IT" sz="2000" b="1" dirty="0" smtClean="0"/>
                        <a:t>Crediti v/s soci</a:t>
                      </a:r>
                    </a:p>
                    <a:p>
                      <a:pPr algn="ctr">
                        <a:buFontTx/>
                        <a:buNone/>
                      </a:pPr>
                      <a:r>
                        <a:rPr lang="it-IT" sz="2000" b="0" dirty="0" smtClean="0"/>
                        <a:t>10.000</a:t>
                      </a:r>
                      <a:endParaRPr lang="it-IT" sz="20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1351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22" name="Connettore 2 21"/>
          <p:cNvCxnSpPr/>
          <p:nvPr/>
        </p:nvCxnSpPr>
        <p:spPr>
          <a:xfrm flipH="1">
            <a:off x="3563888" y="2361833"/>
            <a:ext cx="172819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tangolo arrotondato 12"/>
          <p:cNvSpPr/>
          <p:nvPr/>
        </p:nvSpPr>
        <p:spPr>
          <a:xfrm>
            <a:off x="5940152" y="4293096"/>
            <a:ext cx="3024336" cy="57606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USCITA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4" name="Rettangolo arrotondato 13"/>
          <p:cNvSpPr/>
          <p:nvPr/>
        </p:nvSpPr>
        <p:spPr>
          <a:xfrm>
            <a:off x="467544" y="3933056"/>
            <a:ext cx="3024336" cy="1368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COSTO</a:t>
            </a:r>
          </a:p>
          <a:p>
            <a:pPr algn="ctr"/>
            <a:r>
              <a:rPr lang="it-IT" sz="2400" b="1" i="1" dirty="0" smtClean="0">
                <a:solidFill>
                  <a:srgbClr val="FF0000"/>
                </a:solidFill>
              </a:rPr>
              <a:t>Dovuto all’apporto dell’immobile</a:t>
            </a:r>
            <a:endParaRPr lang="it-IT" sz="1600" b="1" i="1" dirty="0">
              <a:solidFill>
                <a:srgbClr val="FF0000"/>
              </a:solidFill>
            </a:endParaRPr>
          </a:p>
        </p:txBody>
      </p:sp>
      <p:sp>
        <p:nvSpPr>
          <p:cNvPr id="15" name="Freccia in giù 14"/>
          <p:cNvSpPr/>
          <p:nvPr/>
        </p:nvSpPr>
        <p:spPr>
          <a:xfrm rot="5400000">
            <a:off x="3959932" y="3537013"/>
            <a:ext cx="1512168" cy="2016224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it-IT" sz="2400" i="1" dirty="0" smtClean="0">
                <a:solidFill>
                  <a:srgbClr val="FF0000"/>
                </a:solidFill>
              </a:rPr>
              <a:t>Che misura</a:t>
            </a:r>
            <a:endParaRPr lang="it-IT" sz="2400" i="1" dirty="0">
              <a:solidFill>
                <a:srgbClr val="FF0000"/>
              </a:solidFill>
            </a:endParaRPr>
          </a:p>
        </p:txBody>
      </p:sp>
      <p:sp>
        <p:nvSpPr>
          <p:cNvPr id="17" name="Parentesi graffa chiusa 16"/>
          <p:cNvSpPr/>
          <p:nvPr/>
        </p:nvSpPr>
        <p:spPr>
          <a:xfrm rot="5400000">
            <a:off x="1619672" y="2348880"/>
            <a:ext cx="504056" cy="2520280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Parentesi graffa chiusa 18"/>
          <p:cNvSpPr/>
          <p:nvPr/>
        </p:nvSpPr>
        <p:spPr>
          <a:xfrm rot="10800000">
            <a:off x="12204848" y="3356992"/>
            <a:ext cx="576064" cy="2016224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CasellaDiTesto 22"/>
          <p:cNvSpPr txBox="1"/>
          <p:nvPr/>
        </p:nvSpPr>
        <p:spPr>
          <a:xfrm>
            <a:off x="251520" y="836712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FF0000"/>
                </a:solidFill>
              </a:rPr>
              <a:t>Operazione </a:t>
            </a:r>
            <a:r>
              <a:rPr lang="it-IT" sz="2400" b="1" i="1" dirty="0" smtClean="0">
                <a:solidFill>
                  <a:srgbClr val="FF0000"/>
                </a:solidFill>
              </a:rPr>
              <a:t>sub b)</a:t>
            </a:r>
            <a:endParaRPr lang="it-IT" sz="2400" b="1" i="1" dirty="0">
              <a:solidFill>
                <a:srgbClr val="FF0000"/>
              </a:solidFill>
            </a:endParaRPr>
          </a:p>
        </p:txBody>
      </p:sp>
      <p:sp>
        <p:nvSpPr>
          <p:cNvPr id="27" name="CasellaDiTesto 26"/>
          <p:cNvSpPr txBox="1"/>
          <p:nvPr/>
        </p:nvSpPr>
        <p:spPr>
          <a:xfrm>
            <a:off x="395536" y="5373216"/>
            <a:ext cx="8316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L’operazione è caratterizzata da una variazione finanziaria negativa </a:t>
            </a:r>
            <a:r>
              <a:rPr lang="it-IT" b="1" dirty="0" smtClean="0"/>
              <a:t>(</a:t>
            </a:r>
            <a:r>
              <a:rPr lang="it-IT" b="1" dirty="0" err="1" smtClean="0"/>
              <a:t>V.F.N.</a:t>
            </a:r>
            <a:r>
              <a:rPr lang="it-IT" b="1" dirty="0" smtClean="0"/>
              <a:t>)</a:t>
            </a:r>
            <a:r>
              <a:rPr lang="it-IT" dirty="0" smtClean="0"/>
              <a:t>,  dovuta al decremento dei crediti v/s soci, che misura una variazione economica negativa </a:t>
            </a:r>
            <a:r>
              <a:rPr lang="it-IT" b="1" dirty="0" smtClean="0"/>
              <a:t>(</a:t>
            </a:r>
            <a:r>
              <a:rPr lang="it-IT" b="1" dirty="0" err="1" smtClean="0"/>
              <a:t>V.E.N</a:t>
            </a:r>
            <a:r>
              <a:rPr lang="it-IT" b="1" dirty="0" smtClean="0"/>
              <a:t>)</a:t>
            </a:r>
            <a:r>
              <a:rPr lang="it-IT" dirty="0" smtClean="0"/>
              <a:t>, costituita da un costo dovuto all’acquisizione dell’immobile.</a:t>
            </a:r>
            <a:endParaRPr lang="it-IT" b="1" dirty="0"/>
          </a:p>
        </p:txBody>
      </p:sp>
      <p:sp>
        <p:nvSpPr>
          <p:cNvPr id="29" name="CasellaDiTesto 28"/>
          <p:cNvSpPr txBox="1"/>
          <p:nvPr/>
        </p:nvSpPr>
        <p:spPr>
          <a:xfrm>
            <a:off x="107504" y="116632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Costituzione società: aumento Capitale Proprio (2)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graphicFrame>
        <p:nvGraphicFramePr>
          <p:cNvPr id="20" name="Tabella 19"/>
          <p:cNvGraphicFramePr>
            <a:graphicFrameLocks noGrp="1"/>
          </p:cNvGraphicFramePr>
          <p:nvPr/>
        </p:nvGraphicFramePr>
        <p:xfrm>
          <a:off x="467544" y="1628800"/>
          <a:ext cx="2472275" cy="23754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72275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07488"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/>
                        <a:t>Acquisto</a:t>
                      </a:r>
                      <a:r>
                        <a:rPr lang="it-IT" sz="2000" b="1" baseline="0" dirty="0" smtClean="0"/>
                        <a:t> FFR </a:t>
                      </a:r>
                    </a:p>
                    <a:p>
                      <a:pPr algn="ctr"/>
                      <a:r>
                        <a:rPr lang="it-IT" sz="1800" b="0" i="1" baseline="0" dirty="0" smtClean="0"/>
                        <a:t>(Acquisizione immobile)</a:t>
                      </a:r>
                    </a:p>
                    <a:p>
                      <a:pPr algn="ctr"/>
                      <a:r>
                        <a:rPr lang="it-IT" sz="1800" b="0" i="1" baseline="0" dirty="0" smtClean="0"/>
                        <a:t>10.000</a:t>
                      </a:r>
                      <a:endParaRPr lang="it-IT" sz="1800" b="0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003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8" name="Parentesi graffa chiusa 27"/>
          <p:cNvSpPr/>
          <p:nvPr/>
        </p:nvSpPr>
        <p:spPr>
          <a:xfrm rot="5400000">
            <a:off x="6948264" y="2348880"/>
            <a:ext cx="504056" cy="2520280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Tabella 15"/>
          <p:cNvGraphicFramePr>
            <a:graphicFrameLocks noGrp="1"/>
          </p:cNvGraphicFramePr>
          <p:nvPr/>
        </p:nvGraphicFramePr>
        <p:xfrm>
          <a:off x="5484101" y="1615847"/>
          <a:ext cx="2400267" cy="21540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0267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49781">
                <a:tc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r>
                        <a:rPr lang="it-IT" sz="2000" b="1" dirty="0" smtClean="0"/>
                        <a:t>-</a:t>
                      </a:r>
                      <a:r>
                        <a:rPr lang="it-IT" sz="2000" b="1" baseline="0" dirty="0" smtClean="0"/>
                        <a:t> Cassa</a:t>
                      </a:r>
                      <a:endParaRPr lang="it-IT" sz="2000" b="1" dirty="0" smtClean="0"/>
                    </a:p>
                    <a:p>
                      <a:pPr algn="ctr">
                        <a:buFontTx/>
                        <a:buNone/>
                      </a:pPr>
                      <a:r>
                        <a:rPr lang="it-IT" i="1" dirty="0" smtClean="0"/>
                        <a:t>(</a:t>
                      </a:r>
                      <a:r>
                        <a:rPr lang="it-IT" i="1" baseline="0" dirty="0" smtClean="0"/>
                        <a:t> banca c/</a:t>
                      </a:r>
                      <a:r>
                        <a:rPr lang="it-IT" i="1" baseline="0" dirty="0" err="1" smtClean="0"/>
                        <a:t>c</a:t>
                      </a:r>
                      <a:r>
                        <a:rPr lang="it-IT" i="1" baseline="0" dirty="0" smtClean="0"/>
                        <a:t>)</a:t>
                      </a:r>
                    </a:p>
                    <a:p>
                      <a:pPr algn="ctr">
                        <a:buFontTx/>
                        <a:buNone/>
                      </a:pPr>
                      <a:r>
                        <a:rPr lang="it-IT" i="1" baseline="0" dirty="0" smtClean="0"/>
                        <a:t>50.000</a:t>
                      </a:r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1351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22" name="Connettore 2 21"/>
          <p:cNvCxnSpPr/>
          <p:nvPr/>
        </p:nvCxnSpPr>
        <p:spPr>
          <a:xfrm flipH="1">
            <a:off x="3563888" y="2060848"/>
            <a:ext cx="201622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107504" y="116632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Costituzione società: riduzione Capitale </a:t>
            </a:r>
            <a:r>
              <a:rPr lang="it-IT" sz="2800" b="1" dirty="0">
                <a:solidFill>
                  <a:schemeClr val="accent1"/>
                </a:solidFill>
              </a:rPr>
              <a:t>P</a:t>
            </a:r>
            <a:r>
              <a:rPr lang="it-IT" sz="2800" b="1" dirty="0" smtClean="0">
                <a:solidFill>
                  <a:schemeClr val="accent1"/>
                </a:solidFill>
              </a:rPr>
              <a:t>roprio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179512" y="908720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La </a:t>
            </a:r>
            <a:r>
              <a:rPr lang="it-IT" dirty="0" err="1" smtClean="0"/>
              <a:t>Baladin</a:t>
            </a:r>
            <a:r>
              <a:rPr lang="it-IT" dirty="0" smtClean="0"/>
              <a:t> S.p.A., in data 20.10.n, riduce il Capitale Sociale di </a:t>
            </a:r>
            <a:r>
              <a:rPr lang="it-IT" b="1" dirty="0" smtClean="0"/>
              <a:t>50.000 €</a:t>
            </a:r>
            <a:r>
              <a:rPr lang="it-IT" dirty="0" smtClean="0"/>
              <a:t>, liquidando la quota del socio in contanti.</a:t>
            </a:r>
            <a:endParaRPr lang="it-IT" i="1" dirty="0"/>
          </a:p>
        </p:txBody>
      </p:sp>
      <p:sp>
        <p:nvSpPr>
          <p:cNvPr id="15" name="Rettangolo arrotondato 14"/>
          <p:cNvSpPr/>
          <p:nvPr/>
        </p:nvSpPr>
        <p:spPr>
          <a:xfrm>
            <a:off x="5724128" y="4005064"/>
            <a:ext cx="3024336" cy="57606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USCITA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7" name="Rettangolo arrotondato 16"/>
          <p:cNvSpPr/>
          <p:nvPr/>
        </p:nvSpPr>
        <p:spPr>
          <a:xfrm>
            <a:off x="251520" y="3789040"/>
            <a:ext cx="3024336" cy="1368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800" b="1" dirty="0" smtClean="0">
                <a:solidFill>
                  <a:srgbClr val="FF0000"/>
                </a:solidFill>
              </a:rPr>
              <a:t>Δ</a:t>
            </a:r>
            <a:r>
              <a:rPr lang="it-IT" sz="2800" b="1" baseline="30000" dirty="0">
                <a:solidFill>
                  <a:srgbClr val="FF0000"/>
                </a:solidFill>
              </a:rPr>
              <a:t>-</a:t>
            </a:r>
            <a:r>
              <a:rPr lang="it-IT" sz="2800" b="1" dirty="0" smtClean="0">
                <a:solidFill>
                  <a:srgbClr val="FF0000"/>
                </a:solidFill>
              </a:rPr>
              <a:t> (decremento)</a:t>
            </a:r>
          </a:p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Capitale di Proprietà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9" name="Freccia in giù 18"/>
          <p:cNvSpPr/>
          <p:nvPr/>
        </p:nvSpPr>
        <p:spPr>
          <a:xfrm rot="5400000">
            <a:off x="3671900" y="3320988"/>
            <a:ext cx="1512168" cy="2016224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it-IT" sz="2400" i="1" dirty="0" smtClean="0">
                <a:solidFill>
                  <a:srgbClr val="FF0000"/>
                </a:solidFill>
              </a:rPr>
              <a:t>Che misura</a:t>
            </a:r>
            <a:endParaRPr lang="it-IT" sz="2400" i="1" dirty="0">
              <a:solidFill>
                <a:srgbClr val="FF0000"/>
              </a:solidFill>
            </a:endParaRPr>
          </a:p>
        </p:txBody>
      </p:sp>
      <p:graphicFrame>
        <p:nvGraphicFramePr>
          <p:cNvPr id="20" name="Tabella 19"/>
          <p:cNvGraphicFramePr>
            <a:graphicFrameLocks noGrp="1"/>
          </p:cNvGraphicFramePr>
          <p:nvPr/>
        </p:nvGraphicFramePr>
        <p:xfrm>
          <a:off x="611560" y="1556792"/>
          <a:ext cx="2400267" cy="23754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0267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el-GR" sz="2400" b="1" dirty="0" smtClean="0">
                          <a:solidFill>
                            <a:srgbClr val="FF0000"/>
                          </a:solidFill>
                        </a:rPr>
                        <a:t>Δ</a:t>
                      </a:r>
                      <a:r>
                        <a:rPr lang="it-IT" sz="2400" b="1" baseline="30000" dirty="0" smtClean="0">
                          <a:solidFill>
                            <a:srgbClr val="FF0000"/>
                          </a:solidFill>
                        </a:rPr>
                        <a:t>-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07488"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/>
                        <a:t>- Cap.</a:t>
                      </a:r>
                      <a:r>
                        <a:rPr lang="it-IT" sz="2000" b="1" baseline="0" dirty="0" smtClean="0"/>
                        <a:t> Proprietà</a:t>
                      </a:r>
                    </a:p>
                    <a:p>
                      <a:pPr algn="ctr"/>
                      <a:r>
                        <a:rPr lang="it-IT" i="1" baseline="0" dirty="0" smtClean="0"/>
                        <a:t>(Cap. </a:t>
                      </a:r>
                      <a:r>
                        <a:rPr lang="it-IT" i="1" baseline="0" dirty="0" err="1" smtClean="0"/>
                        <a:t>confer.to</a:t>
                      </a:r>
                      <a:r>
                        <a:rPr lang="it-IT" i="1" baseline="0" dirty="0" smtClean="0"/>
                        <a:t>)</a:t>
                      </a:r>
                    </a:p>
                    <a:p>
                      <a:pPr algn="ctr"/>
                      <a:r>
                        <a:rPr lang="it-IT" i="1" baseline="0" dirty="0" smtClean="0"/>
                        <a:t>50.000</a:t>
                      </a:r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003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3" name="Rettangolo 22"/>
          <p:cNvSpPr/>
          <p:nvPr/>
        </p:nvSpPr>
        <p:spPr>
          <a:xfrm>
            <a:off x="216024" y="5313982"/>
            <a:ext cx="8820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 smtClean="0"/>
              <a:t>L’operazione è caratterizzata da una variazione finanziaria negativa </a:t>
            </a:r>
            <a:r>
              <a:rPr lang="it-IT" b="1" dirty="0" smtClean="0"/>
              <a:t>(</a:t>
            </a:r>
            <a:r>
              <a:rPr lang="it-IT" b="1" dirty="0" err="1" smtClean="0"/>
              <a:t>V.F.N.</a:t>
            </a:r>
            <a:r>
              <a:rPr lang="it-IT" b="1" dirty="0" smtClean="0"/>
              <a:t>)</a:t>
            </a:r>
            <a:r>
              <a:rPr lang="it-IT" dirty="0" smtClean="0"/>
              <a:t>,  dovuta alla riduzione della cassa, che misura una variazione economica negativa </a:t>
            </a:r>
            <a:r>
              <a:rPr lang="it-IT" b="1" dirty="0" smtClean="0"/>
              <a:t>(</a:t>
            </a:r>
            <a:r>
              <a:rPr lang="it-IT" b="1" dirty="0" err="1" smtClean="0"/>
              <a:t>V.E.N</a:t>
            </a:r>
            <a:r>
              <a:rPr lang="it-IT" b="1" dirty="0" smtClean="0"/>
              <a:t>)</a:t>
            </a:r>
            <a:r>
              <a:rPr lang="it-IT" dirty="0" smtClean="0"/>
              <a:t>, costituita dal decremento ( </a:t>
            </a:r>
            <a:r>
              <a:rPr lang="el-GR" dirty="0" smtClean="0"/>
              <a:t>Δ</a:t>
            </a:r>
            <a:r>
              <a:rPr lang="it-IT" baseline="30000" dirty="0" smtClean="0"/>
              <a:t>- </a:t>
            </a:r>
            <a:r>
              <a:rPr lang="it-IT" dirty="0" smtClean="0"/>
              <a:t>) che subisce il capitale di proprietà.</a:t>
            </a:r>
            <a:endParaRPr lang="it-IT" b="1" dirty="0"/>
          </a:p>
        </p:txBody>
      </p:sp>
      <p:sp>
        <p:nvSpPr>
          <p:cNvPr id="27" name="Parentesi graffa chiusa 26"/>
          <p:cNvSpPr/>
          <p:nvPr/>
        </p:nvSpPr>
        <p:spPr>
          <a:xfrm rot="5400000">
            <a:off x="1475656" y="2060848"/>
            <a:ext cx="576064" cy="2880320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Parentesi graffa chiusa 27"/>
          <p:cNvSpPr/>
          <p:nvPr/>
        </p:nvSpPr>
        <p:spPr>
          <a:xfrm rot="5400000">
            <a:off x="6948264" y="2060848"/>
            <a:ext cx="576064" cy="2880320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Tabella 15"/>
          <p:cNvGraphicFramePr>
            <a:graphicFrameLocks noGrp="1"/>
          </p:cNvGraphicFramePr>
          <p:nvPr/>
        </p:nvGraphicFramePr>
        <p:xfrm>
          <a:off x="5484101" y="1615847"/>
          <a:ext cx="2400267" cy="21540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0267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49781">
                <a:tc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r>
                        <a:rPr lang="it-IT" i="1" dirty="0" smtClean="0"/>
                        <a:t>+ </a:t>
                      </a:r>
                      <a:r>
                        <a:rPr lang="it-IT" i="1" dirty="0" err="1" smtClean="0"/>
                        <a:t>Deb</a:t>
                      </a:r>
                      <a:r>
                        <a:rPr lang="it-IT" i="1" dirty="0" smtClean="0"/>
                        <a:t>.</a:t>
                      </a:r>
                      <a:r>
                        <a:rPr lang="it-IT" i="1" baseline="0" dirty="0" smtClean="0"/>
                        <a:t> v/azionisti</a:t>
                      </a:r>
                      <a:endParaRPr lang="it-IT" i="1" dirty="0" smtClean="0"/>
                    </a:p>
                    <a:p>
                      <a:pPr algn="ctr">
                        <a:buFontTx/>
                        <a:buNone/>
                      </a:pPr>
                      <a:r>
                        <a:rPr lang="it-IT" i="1" baseline="0" dirty="0" smtClean="0"/>
                        <a:t>35.000</a:t>
                      </a:r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1351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22" name="Connettore 2 21"/>
          <p:cNvCxnSpPr/>
          <p:nvPr/>
        </p:nvCxnSpPr>
        <p:spPr>
          <a:xfrm flipH="1">
            <a:off x="3563888" y="2060848"/>
            <a:ext cx="201622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107504" y="116632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Costituzione società: riduzione Capitale Proprio(1)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179512" y="908720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i="1" dirty="0" smtClean="0"/>
              <a:t>Si liquida la quota di un socio che recede mediante restituzione di un macchinario del valore di 35.000.</a:t>
            </a:r>
            <a:endParaRPr lang="it-IT" i="1" dirty="0"/>
          </a:p>
        </p:txBody>
      </p:sp>
      <p:sp>
        <p:nvSpPr>
          <p:cNvPr id="15" name="Rettangolo arrotondato 14"/>
          <p:cNvSpPr/>
          <p:nvPr/>
        </p:nvSpPr>
        <p:spPr>
          <a:xfrm>
            <a:off x="5724128" y="4005064"/>
            <a:ext cx="3024336" cy="57606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USCITA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7" name="Rettangolo arrotondato 16"/>
          <p:cNvSpPr/>
          <p:nvPr/>
        </p:nvSpPr>
        <p:spPr>
          <a:xfrm>
            <a:off x="251520" y="3789040"/>
            <a:ext cx="3024336" cy="1368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800" b="1" dirty="0" smtClean="0">
                <a:solidFill>
                  <a:srgbClr val="FF0000"/>
                </a:solidFill>
              </a:rPr>
              <a:t>Δ</a:t>
            </a:r>
            <a:r>
              <a:rPr lang="it-IT" sz="2800" b="1" baseline="30000" dirty="0">
                <a:solidFill>
                  <a:srgbClr val="FF0000"/>
                </a:solidFill>
              </a:rPr>
              <a:t>-</a:t>
            </a:r>
            <a:r>
              <a:rPr lang="it-IT" sz="2800" b="1" dirty="0" smtClean="0">
                <a:solidFill>
                  <a:srgbClr val="FF0000"/>
                </a:solidFill>
              </a:rPr>
              <a:t> (decremento)</a:t>
            </a:r>
          </a:p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Capitale di Proprietà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9" name="Freccia in giù 18"/>
          <p:cNvSpPr/>
          <p:nvPr/>
        </p:nvSpPr>
        <p:spPr>
          <a:xfrm rot="5400000">
            <a:off x="3671900" y="3320988"/>
            <a:ext cx="1512168" cy="2016224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it-IT" sz="2400" i="1" dirty="0" smtClean="0">
                <a:solidFill>
                  <a:srgbClr val="FF0000"/>
                </a:solidFill>
              </a:rPr>
              <a:t>Che misura</a:t>
            </a:r>
            <a:endParaRPr lang="it-IT" sz="2400" i="1" dirty="0">
              <a:solidFill>
                <a:srgbClr val="FF0000"/>
              </a:solidFill>
            </a:endParaRPr>
          </a:p>
        </p:txBody>
      </p:sp>
      <p:graphicFrame>
        <p:nvGraphicFramePr>
          <p:cNvPr id="20" name="Tabella 19"/>
          <p:cNvGraphicFramePr>
            <a:graphicFrameLocks noGrp="1"/>
          </p:cNvGraphicFramePr>
          <p:nvPr/>
        </p:nvGraphicFramePr>
        <p:xfrm>
          <a:off x="611560" y="1556792"/>
          <a:ext cx="2400267" cy="23754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0267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el-GR" sz="2400" b="1" dirty="0" smtClean="0">
                          <a:solidFill>
                            <a:srgbClr val="FF0000"/>
                          </a:solidFill>
                        </a:rPr>
                        <a:t>Δ</a:t>
                      </a:r>
                      <a:r>
                        <a:rPr lang="it-IT" sz="2400" b="1" baseline="30000" dirty="0" smtClean="0">
                          <a:solidFill>
                            <a:srgbClr val="FF0000"/>
                          </a:solidFill>
                        </a:rPr>
                        <a:t>-</a:t>
                      </a:r>
                      <a:endParaRPr lang="it-IT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07488"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/>
                        <a:t>- Cap.</a:t>
                      </a:r>
                      <a:r>
                        <a:rPr lang="it-IT" sz="2000" b="1" baseline="0" dirty="0" smtClean="0"/>
                        <a:t> Proprietà</a:t>
                      </a:r>
                    </a:p>
                    <a:p>
                      <a:pPr algn="ctr"/>
                      <a:r>
                        <a:rPr lang="it-IT" i="1" baseline="0" dirty="0" smtClean="0"/>
                        <a:t>35.000</a:t>
                      </a:r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003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3" name="Rettangolo 22"/>
          <p:cNvSpPr/>
          <p:nvPr/>
        </p:nvSpPr>
        <p:spPr>
          <a:xfrm>
            <a:off x="216024" y="5313982"/>
            <a:ext cx="8820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 smtClean="0"/>
              <a:t>L’operazione è caratterizzata da una variazione finanziaria negativa </a:t>
            </a:r>
            <a:r>
              <a:rPr lang="it-IT" b="1" dirty="0" smtClean="0"/>
              <a:t>(</a:t>
            </a:r>
            <a:r>
              <a:rPr lang="it-IT" b="1" dirty="0" err="1" smtClean="0"/>
              <a:t>V.F.N.</a:t>
            </a:r>
            <a:r>
              <a:rPr lang="it-IT" b="1" dirty="0" smtClean="0"/>
              <a:t>)</a:t>
            </a:r>
            <a:r>
              <a:rPr lang="it-IT" dirty="0" smtClean="0"/>
              <a:t>,  dovuta alla riduzione della cassa, che misura una variazione economica negativa </a:t>
            </a:r>
            <a:r>
              <a:rPr lang="it-IT" b="1" dirty="0" smtClean="0"/>
              <a:t>(</a:t>
            </a:r>
            <a:r>
              <a:rPr lang="it-IT" b="1" dirty="0" err="1" smtClean="0"/>
              <a:t>V.E.N.</a:t>
            </a:r>
            <a:r>
              <a:rPr lang="it-IT" b="1" dirty="0" smtClean="0"/>
              <a:t>)</a:t>
            </a:r>
            <a:r>
              <a:rPr lang="it-IT" dirty="0" smtClean="0"/>
              <a:t>, costituita dal decremento ( </a:t>
            </a:r>
            <a:r>
              <a:rPr lang="el-GR" dirty="0" smtClean="0"/>
              <a:t>Δ</a:t>
            </a:r>
            <a:r>
              <a:rPr lang="it-IT" baseline="30000" dirty="0" smtClean="0"/>
              <a:t>- </a:t>
            </a:r>
            <a:r>
              <a:rPr lang="it-IT" dirty="0" smtClean="0"/>
              <a:t>) che subisce il capitale di proprietà.</a:t>
            </a:r>
            <a:endParaRPr lang="it-IT" b="1" dirty="0"/>
          </a:p>
        </p:txBody>
      </p:sp>
      <p:sp>
        <p:nvSpPr>
          <p:cNvPr id="27" name="Parentesi graffa chiusa 26"/>
          <p:cNvSpPr/>
          <p:nvPr/>
        </p:nvSpPr>
        <p:spPr>
          <a:xfrm rot="5400000">
            <a:off x="1475656" y="2060848"/>
            <a:ext cx="576064" cy="2880320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Parentesi graffa chiusa 27"/>
          <p:cNvSpPr/>
          <p:nvPr/>
        </p:nvSpPr>
        <p:spPr>
          <a:xfrm rot="5400000">
            <a:off x="6804248" y="2060848"/>
            <a:ext cx="576064" cy="2880320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Tabella 15"/>
          <p:cNvGraphicFramePr>
            <a:graphicFrameLocks noGrp="1"/>
          </p:cNvGraphicFramePr>
          <p:nvPr/>
        </p:nvGraphicFramePr>
        <p:xfrm>
          <a:off x="5484101" y="1615847"/>
          <a:ext cx="2400267" cy="21796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0267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49781">
                <a:tc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r>
                        <a:rPr lang="it-IT" sz="2000" b="1" dirty="0" smtClean="0"/>
                        <a:t>Dismissione</a:t>
                      </a:r>
                      <a:r>
                        <a:rPr lang="it-IT" sz="2000" b="1" baseline="0" dirty="0" smtClean="0"/>
                        <a:t> macchinario</a:t>
                      </a:r>
                      <a:endParaRPr lang="it-IT" sz="2000" b="1" dirty="0" smtClean="0"/>
                    </a:p>
                    <a:p>
                      <a:pPr algn="ctr">
                        <a:buFontTx/>
                        <a:buNone/>
                      </a:pPr>
                      <a:r>
                        <a:rPr lang="it-IT" i="1" baseline="0" dirty="0" smtClean="0"/>
                        <a:t>35.000</a:t>
                      </a:r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1351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2" name="CasellaDiTesto 11"/>
          <p:cNvSpPr txBox="1"/>
          <p:nvPr/>
        </p:nvSpPr>
        <p:spPr>
          <a:xfrm>
            <a:off x="107504" y="116632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Costituzione società: riduzione Capitale Proprio(1)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179512" y="908720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i="1" dirty="0" smtClean="0"/>
              <a:t>Si liquida la quota di un socio che recede mediante restituzione di un macchinario del valore di 35.000.</a:t>
            </a:r>
            <a:endParaRPr lang="it-IT" i="1" dirty="0"/>
          </a:p>
        </p:txBody>
      </p:sp>
      <p:graphicFrame>
        <p:nvGraphicFramePr>
          <p:cNvPr id="20" name="Tabella 19"/>
          <p:cNvGraphicFramePr>
            <a:graphicFrameLocks noGrp="1"/>
          </p:cNvGraphicFramePr>
          <p:nvPr/>
        </p:nvGraphicFramePr>
        <p:xfrm>
          <a:off x="611560" y="1556792"/>
          <a:ext cx="2400267" cy="23754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0267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07488"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/>
                        <a:t>- </a:t>
                      </a:r>
                      <a:r>
                        <a:rPr lang="it-IT" sz="2000" b="1" dirty="0" err="1" smtClean="0"/>
                        <a:t>Deb</a:t>
                      </a:r>
                      <a:r>
                        <a:rPr lang="it-IT" sz="2000" b="1" dirty="0" smtClean="0"/>
                        <a:t>.</a:t>
                      </a:r>
                      <a:r>
                        <a:rPr lang="it-IT" sz="2000" b="1" baseline="0" dirty="0" smtClean="0"/>
                        <a:t> v/azionisti </a:t>
                      </a:r>
                      <a:r>
                        <a:rPr lang="it-IT" i="1" baseline="0" dirty="0" smtClean="0"/>
                        <a:t>35.000</a:t>
                      </a:r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003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21" name="Connettore 2 20"/>
          <p:cNvCxnSpPr/>
          <p:nvPr/>
        </p:nvCxnSpPr>
        <p:spPr>
          <a:xfrm>
            <a:off x="3491880" y="2060848"/>
            <a:ext cx="172819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sellaDiTesto 23"/>
          <p:cNvSpPr txBox="1"/>
          <p:nvPr/>
        </p:nvSpPr>
        <p:spPr>
          <a:xfrm>
            <a:off x="323528" y="3717032"/>
            <a:ext cx="8316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400" dirty="0" smtClean="0"/>
              <a:t>L’operazione è caratterizzata da una variazione finanziaria positiva </a:t>
            </a:r>
            <a:r>
              <a:rPr lang="it-IT" sz="2400" b="1" dirty="0" smtClean="0"/>
              <a:t>(</a:t>
            </a:r>
            <a:r>
              <a:rPr lang="it-IT" sz="2400" b="1" dirty="0" err="1" smtClean="0"/>
              <a:t>V.F.P.</a:t>
            </a:r>
            <a:r>
              <a:rPr lang="it-IT" sz="2400" b="1" dirty="0" smtClean="0"/>
              <a:t>)</a:t>
            </a:r>
            <a:r>
              <a:rPr lang="it-IT" sz="2400" dirty="0" smtClean="0"/>
              <a:t>,  dovuta al decremento dei debiti v/s soci, che misura una variazione economica positiva </a:t>
            </a:r>
            <a:r>
              <a:rPr lang="it-IT" sz="2400" b="1" dirty="0" smtClean="0"/>
              <a:t>(</a:t>
            </a:r>
            <a:r>
              <a:rPr lang="it-IT" sz="2400" b="1" dirty="0" err="1" smtClean="0"/>
              <a:t>V.E.P.</a:t>
            </a:r>
            <a:r>
              <a:rPr lang="it-IT" sz="2400" b="1" dirty="0" smtClean="0"/>
              <a:t>)</a:t>
            </a:r>
            <a:r>
              <a:rPr lang="it-IT" sz="2400" dirty="0" smtClean="0"/>
              <a:t>, costituita da un ricavo dovuto alla vendita dell’immobile.</a:t>
            </a:r>
            <a:endParaRPr lang="it-IT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Tabella 15"/>
          <p:cNvGraphicFramePr>
            <a:graphicFrameLocks noGrp="1"/>
          </p:cNvGraphicFramePr>
          <p:nvPr/>
        </p:nvGraphicFramePr>
        <p:xfrm>
          <a:off x="5484101" y="1615847"/>
          <a:ext cx="2400267" cy="21540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0267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VFN</a:t>
                      </a:r>
                      <a:r>
                        <a:rPr lang="it-IT" sz="2400" b="1" baseline="0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49781">
                <a:tc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r>
                        <a:rPr lang="it-IT" b="1" i="1" baseline="0" dirty="0" smtClean="0"/>
                        <a:t>- Banca</a:t>
                      </a:r>
                    </a:p>
                    <a:p>
                      <a:pPr algn="ctr">
                        <a:buFontTx/>
                        <a:buNone/>
                      </a:pPr>
                      <a:r>
                        <a:rPr lang="it-IT" i="1" baseline="0" dirty="0" smtClean="0"/>
                        <a:t>70.000</a:t>
                      </a:r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1351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2" name="CasellaDiTesto 11"/>
          <p:cNvSpPr txBox="1"/>
          <p:nvPr/>
        </p:nvSpPr>
        <p:spPr>
          <a:xfrm>
            <a:off x="107504" y="116632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Costituzione società: riduzione Capitale Proprio(1)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179512" y="908720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i="1" dirty="0" smtClean="0"/>
              <a:t>Si distribuiscono dividendi per 70.000 a mezzo banca.</a:t>
            </a:r>
            <a:endParaRPr lang="it-IT" i="1" dirty="0"/>
          </a:p>
        </p:txBody>
      </p:sp>
      <p:graphicFrame>
        <p:nvGraphicFramePr>
          <p:cNvPr id="20" name="Tabella 19"/>
          <p:cNvGraphicFramePr>
            <a:graphicFrameLocks noGrp="1"/>
          </p:cNvGraphicFramePr>
          <p:nvPr/>
        </p:nvGraphicFramePr>
        <p:xfrm>
          <a:off x="611560" y="1556792"/>
          <a:ext cx="2400267" cy="23754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0267"/>
              </a:tblGrid>
              <a:tr h="476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2400" b="1" dirty="0" smtClean="0">
                          <a:solidFill>
                            <a:srgbClr val="FF0000"/>
                          </a:solidFill>
                        </a:rPr>
                        <a:t>Δ</a:t>
                      </a:r>
                      <a:r>
                        <a:rPr lang="it-IT" sz="2400" b="1" baseline="30000" dirty="0" smtClean="0">
                          <a:solidFill>
                            <a:srgbClr val="FF0000"/>
                          </a:solidFill>
                        </a:rPr>
                        <a:t>-</a:t>
                      </a:r>
                      <a:endParaRPr lang="it-IT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07488">
                <a:tc>
                  <a:txBody>
                    <a:bodyPr/>
                    <a:lstStyle/>
                    <a:p>
                      <a:pPr algn="ctr">
                        <a:buFontTx/>
                        <a:buChar char="-"/>
                      </a:pPr>
                      <a:r>
                        <a:rPr lang="it-IT" sz="2000" b="1" dirty="0" smtClean="0"/>
                        <a:t>Cap.</a:t>
                      </a:r>
                      <a:r>
                        <a:rPr lang="it-IT" sz="2000" b="1" baseline="0" dirty="0" smtClean="0"/>
                        <a:t> proprio</a:t>
                      </a:r>
                    </a:p>
                    <a:p>
                      <a:pPr algn="ctr">
                        <a:buFontTx/>
                        <a:buNone/>
                      </a:pPr>
                      <a:r>
                        <a:rPr lang="it-IT" i="1" baseline="0" dirty="0" smtClean="0"/>
                        <a:t>70.000</a:t>
                      </a:r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003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0" name="Rettangolo arrotondato 9"/>
          <p:cNvSpPr/>
          <p:nvPr/>
        </p:nvSpPr>
        <p:spPr>
          <a:xfrm>
            <a:off x="5868144" y="3861048"/>
            <a:ext cx="3024336" cy="57606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USCITA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1" name="Freccia in giù 10"/>
          <p:cNvSpPr/>
          <p:nvPr/>
        </p:nvSpPr>
        <p:spPr>
          <a:xfrm rot="5400000">
            <a:off x="3743908" y="3176972"/>
            <a:ext cx="1512168" cy="2016224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it-IT" sz="2400" i="1" dirty="0" smtClean="0">
                <a:solidFill>
                  <a:srgbClr val="FF0000"/>
                </a:solidFill>
              </a:rPr>
              <a:t>Che misura</a:t>
            </a:r>
            <a:endParaRPr lang="it-IT" sz="2400" i="1" dirty="0">
              <a:solidFill>
                <a:srgbClr val="FF0000"/>
              </a:solidFill>
            </a:endParaRPr>
          </a:p>
        </p:txBody>
      </p:sp>
      <p:sp>
        <p:nvSpPr>
          <p:cNvPr id="14" name="Rettangolo arrotondato 13"/>
          <p:cNvSpPr/>
          <p:nvPr/>
        </p:nvSpPr>
        <p:spPr>
          <a:xfrm>
            <a:off x="179512" y="3645024"/>
            <a:ext cx="3024336" cy="11521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600" b="1" dirty="0" smtClean="0">
                <a:solidFill>
                  <a:srgbClr val="FF0000"/>
                </a:solidFill>
              </a:rPr>
              <a:t>Δ</a:t>
            </a:r>
            <a:r>
              <a:rPr lang="it-IT" sz="2600" b="1" baseline="30000" dirty="0">
                <a:solidFill>
                  <a:srgbClr val="FF0000"/>
                </a:solidFill>
              </a:rPr>
              <a:t>-</a:t>
            </a:r>
            <a:r>
              <a:rPr lang="it-IT" sz="2600" b="1" dirty="0" smtClean="0">
                <a:solidFill>
                  <a:srgbClr val="FF0000"/>
                </a:solidFill>
              </a:rPr>
              <a:t> (decremento)</a:t>
            </a:r>
          </a:p>
          <a:p>
            <a:pPr algn="ctr"/>
            <a:r>
              <a:rPr lang="it-IT" sz="2600" b="1" dirty="0" smtClean="0">
                <a:solidFill>
                  <a:srgbClr val="FF0000"/>
                </a:solidFill>
              </a:rPr>
              <a:t>Capitale di Proprietà</a:t>
            </a:r>
            <a:endParaRPr lang="it-IT" sz="2600" b="1" dirty="0">
              <a:solidFill>
                <a:srgbClr val="FF0000"/>
              </a:solidFill>
            </a:endParaRPr>
          </a:p>
        </p:txBody>
      </p:sp>
      <p:cxnSp>
        <p:nvCxnSpPr>
          <p:cNvPr id="15" name="Connettore 2 14"/>
          <p:cNvCxnSpPr/>
          <p:nvPr/>
        </p:nvCxnSpPr>
        <p:spPr>
          <a:xfrm flipH="1">
            <a:off x="3131840" y="2060848"/>
            <a:ext cx="2592288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107504" y="116632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Distribuzione dividendi: effetti sul Capitale Proprio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251520" y="788511"/>
            <a:ext cx="8316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La </a:t>
            </a:r>
            <a:r>
              <a:rPr lang="it-IT" dirty="0" err="1" smtClean="0"/>
              <a:t>Baladin</a:t>
            </a:r>
            <a:r>
              <a:rPr lang="it-IT" dirty="0" smtClean="0"/>
              <a:t> S.p.A., in data 16.04.n+1, delibera la distribuzione di dividendi in somma pari a </a:t>
            </a:r>
            <a:r>
              <a:rPr lang="it-IT" b="1" dirty="0" smtClean="0"/>
              <a:t>10.000 €</a:t>
            </a:r>
            <a:r>
              <a:rPr lang="it-IT" dirty="0" smtClean="0"/>
              <a:t>. L’operazione viene regolata per metà a mezzo banca e per la restante parte a dilazione (trimestrale). [Operazione </a:t>
            </a:r>
            <a:r>
              <a:rPr lang="it-IT" i="1" dirty="0" smtClean="0"/>
              <a:t>sub a)</a:t>
            </a:r>
            <a:r>
              <a:rPr lang="it-IT" dirty="0" smtClean="0"/>
              <a:t>]. Alla scadenza la società estingue il debito in contanti. [Operazione </a:t>
            </a:r>
            <a:r>
              <a:rPr lang="it-IT" i="1" dirty="0" smtClean="0"/>
              <a:t>sub b)</a:t>
            </a:r>
            <a:r>
              <a:rPr lang="it-IT" dirty="0" smtClean="0"/>
              <a:t>]</a:t>
            </a:r>
            <a:endParaRPr lang="it-IT" dirty="0"/>
          </a:p>
        </p:txBody>
      </p:sp>
      <p:graphicFrame>
        <p:nvGraphicFramePr>
          <p:cNvPr id="7" name="Tabella 6"/>
          <p:cNvGraphicFramePr>
            <a:graphicFrameLocks noGrp="1"/>
          </p:cNvGraphicFramePr>
          <p:nvPr/>
        </p:nvGraphicFramePr>
        <p:xfrm>
          <a:off x="5364088" y="2636912"/>
          <a:ext cx="2952328" cy="15981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209"/>
                <a:gridCol w="1080119"/>
              </a:tblGrid>
              <a:tr h="451319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510785">
                <a:tc>
                  <a:txBody>
                    <a:bodyPr/>
                    <a:lstStyle/>
                    <a:p>
                      <a:pPr algn="l"/>
                      <a:r>
                        <a:rPr lang="it-IT" sz="2000" b="1" dirty="0" smtClean="0"/>
                        <a:t>+</a:t>
                      </a:r>
                      <a:r>
                        <a:rPr lang="it-IT" sz="2000" b="1" baseline="0" dirty="0" smtClean="0"/>
                        <a:t> </a:t>
                      </a:r>
                      <a:r>
                        <a:rPr lang="it-IT" sz="2000" b="1" dirty="0" err="1" smtClean="0"/>
                        <a:t>Deb</a:t>
                      </a:r>
                      <a:r>
                        <a:rPr lang="it-IT" sz="2000" b="1" dirty="0" smtClean="0"/>
                        <a:t>. v/s soci</a:t>
                      </a:r>
                      <a:endParaRPr lang="it-IT" sz="20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000" i="1" dirty="0" smtClean="0"/>
                        <a:t>5.000 €</a:t>
                      </a:r>
                      <a:endParaRPr lang="it-IT" sz="2000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30145">
                <a:tc>
                  <a:txBody>
                    <a:bodyPr/>
                    <a:lstStyle/>
                    <a:p>
                      <a:pPr algn="l"/>
                      <a:r>
                        <a:rPr lang="it-IT" sz="2000" b="1" dirty="0" smtClean="0"/>
                        <a:t>- Banca</a:t>
                      </a:r>
                      <a:r>
                        <a:rPr lang="it-IT" sz="2000" b="1" baseline="0" dirty="0" smtClean="0"/>
                        <a:t> c/</a:t>
                      </a:r>
                      <a:r>
                        <a:rPr lang="it-IT" sz="2000" b="1" baseline="0" dirty="0" err="1" smtClean="0"/>
                        <a:t>c</a:t>
                      </a:r>
                      <a:endParaRPr lang="it-IT" sz="20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000" i="1" dirty="0" smtClean="0"/>
                        <a:t>5.000</a:t>
                      </a:r>
                      <a:r>
                        <a:rPr lang="it-IT" sz="2000" i="1" baseline="0" dirty="0" smtClean="0"/>
                        <a:t> €</a:t>
                      </a:r>
                      <a:endParaRPr lang="it-IT" sz="2000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11" name="Connettore 2 10"/>
          <p:cNvCxnSpPr/>
          <p:nvPr/>
        </p:nvCxnSpPr>
        <p:spPr>
          <a:xfrm flipH="1">
            <a:off x="3491880" y="3429000"/>
            <a:ext cx="172819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ttangolo arrotondato 18"/>
          <p:cNvSpPr/>
          <p:nvPr/>
        </p:nvSpPr>
        <p:spPr>
          <a:xfrm>
            <a:off x="5868144" y="5229200"/>
            <a:ext cx="3024336" cy="57606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USCITA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20" name="Rettangolo arrotondato 19"/>
          <p:cNvSpPr/>
          <p:nvPr/>
        </p:nvSpPr>
        <p:spPr>
          <a:xfrm>
            <a:off x="323528" y="4941168"/>
            <a:ext cx="3024336" cy="11521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600" b="1" dirty="0" smtClean="0">
                <a:solidFill>
                  <a:srgbClr val="FF0000"/>
                </a:solidFill>
              </a:rPr>
              <a:t>Δ</a:t>
            </a:r>
            <a:r>
              <a:rPr lang="it-IT" sz="2600" b="1" baseline="30000" dirty="0">
                <a:solidFill>
                  <a:srgbClr val="FF0000"/>
                </a:solidFill>
              </a:rPr>
              <a:t>-</a:t>
            </a:r>
            <a:r>
              <a:rPr lang="it-IT" sz="2600" b="1" dirty="0" smtClean="0">
                <a:solidFill>
                  <a:srgbClr val="FF0000"/>
                </a:solidFill>
              </a:rPr>
              <a:t> (decremento)</a:t>
            </a:r>
          </a:p>
          <a:p>
            <a:pPr algn="ctr"/>
            <a:r>
              <a:rPr lang="it-IT" sz="2600" b="1" dirty="0" smtClean="0">
                <a:solidFill>
                  <a:srgbClr val="FF0000"/>
                </a:solidFill>
              </a:rPr>
              <a:t>Capitale di Proprietà</a:t>
            </a:r>
            <a:endParaRPr lang="it-IT" sz="2600" b="1" dirty="0">
              <a:solidFill>
                <a:srgbClr val="FF0000"/>
              </a:solidFill>
            </a:endParaRPr>
          </a:p>
        </p:txBody>
      </p:sp>
      <p:sp>
        <p:nvSpPr>
          <p:cNvPr id="21" name="Freccia in giù 20"/>
          <p:cNvSpPr/>
          <p:nvPr/>
        </p:nvSpPr>
        <p:spPr>
          <a:xfrm rot="5400000">
            <a:off x="3743908" y="4545124"/>
            <a:ext cx="1512168" cy="2016224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it-IT" sz="2400" i="1" dirty="0" smtClean="0">
                <a:solidFill>
                  <a:srgbClr val="FF0000"/>
                </a:solidFill>
              </a:rPr>
              <a:t>Che misura</a:t>
            </a:r>
            <a:endParaRPr lang="it-IT" sz="2400" i="1" dirty="0">
              <a:solidFill>
                <a:srgbClr val="FF0000"/>
              </a:solidFill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179512" y="2103239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FF0000"/>
                </a:solidFill>
              </a:rPr>
              <a:t>Operazione </a:t>
            </a:r>
            <a:r>
              <a:rPr lang="it-IT" sz="2400" b="1" i="1" dirty="0" smtClean="0">
                <a:solidFill>
                  <a:srgbClr val="FF0000"/>
                </a:solidFill>
              </a:rPr>
              <a:t>sub a)</a:t>
            </a:r>
            <a:endParaRPr lang="it-IT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17" name="Tabella 16"/>
          <p:cNvGraphicFramePr>
            <a:graphicFrameLocks noGrp="1"/>
          </p:cNvGraphicFramePr>
          <p:nvPr/>
        </p:nvGraphicFramePr>
        <p:xfrm>
          <a:off x="611560" y="2708920"/>
          <a:ext cx="2880322" cy="15922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209"/>
                <a:gridCol w="1008113"/>
              </a:tblGrid>
              <a:tr h="476688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459416">
                <a:tc gridSpan="2"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it-IT" sz="2000" b="1" dirty="0" smtClean="0"/>
                        <a:t> - </a:t>
                      </a:r>
                      <a:r>
                        <a:rPr lang="it-IT" sz="2000" b="1" dirty="0" err="1" smtClean="0"/>
                        <a:t>Cap.</a:t>
                      </a:r>
                      <a:r>
                        <a:rPr lang="it-IT" sz="2000" b="1" dirty="0" smtClean="0"/>
                        <a:t> Proprietà</a:t>
                      </a:r>
                    </a:p>
                    <a:p>
                      <a:pPr>
                        <a:buFontTx/>
                        <a:buNone/>
                      </a:pPr>
                      <a:endParaRPr lang="it-IT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445003">
                <a:tc gridSpan="2">
                  <a:txBody>
                    <a:bodyPr/>
                    <a:lstStyle/>
                    <a:p>
                      <a:pPr algn="r"/>
                      <a:r>
                        <a:rPr lang="it-IT" i="1" dirty="0" smtClean="0"/>
                        <a:t>10.000 €</a:t>
                      </a:r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4" name="Parentesi graffa chiusa 23"/>
          <p:cNvSpPr/>
          <p:nvPr/>
        </p:nvSpPr>
        <p:spPr>
          <a:xfrm rot="5400000">
            <a:off x="1583668" y="2816932"/>
            <a:ext cx="648072" cy="3168352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5" name="Parentesi graffa chiusa 24"/>
          <p:cNvSpPr/>
          <p:nvPr/>
        </p:nvSpPr>
        <p:spPr>
          <a:xfrm rot="5400000">
            <a:off x="6624228" y="2816932"/>
            <a:ext cx="648072" cy="3168352"/>
          </a:xfrm>
          <a:prstGeom prst="rightBrac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s://encrypted-tbn1.google.com/images?q=tbn:ANd9GcQkTc_vuHfKGwdBO1w00Y6Q2JDgcP455L_wnysZVvHRUuq4PfR_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384" y="44624"/>
            <a:ext cx="936104" cy="936104"/>
          </a:xfrm>
          <a:prstGeom prst="rect">
            <a:avLst/>
          </a:prstGeom>
          <a:noFill/>
        </p:spPr>
      </p:pic>
      <p:sp>
        <p:nvSpPr>
          <p:cNvPr id="12" name="CasellaDiTesto 11"/>
          <p:cNvSpPr txBox="1"/>
          <p:nvPr/>
        </p:nvSpPr>
        <p:spPr>
          <a:xfrm>
            <a:off x="107504" y="116632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Distribuzione dividendi: effetti sul Capitale Proprio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251520" y="1768748"/>
            <a:ext cx="83164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400" dirty="0" smtClean="0"/>
              <a:t>L’operazione è caratterizzata da una variazione finanziaria negativa </a:t>
            </a:r>
            <a:r>
              <a:rPr lang="it-IT" sz="2400" b="1" dirty="0" smtClean="0"/>
              <a:t>(</a:t>
            </a:r>
            <a:r>
              <a:rPr lang="it-IT" sz="2400" b="1" dirty="0" err="1" smtClean="0"/>
              <a:t>V.F.N.</a:t>
            </a:r>
            <a:r>
              <a:rPr lang="it-IT" sz="2400" b="1" dirty="0" smtClean="0"/>
              <a:t>)</a:t>
            </a:r>
            <a:r>
              <a:rPr lang="it-IT" sz="2400" dirty="0" smtClean="0"/>
              <a:t>, dovuta alla riduzione della cassa ed all’aumento dei debiti v/s soci per la quota-parte che viene pagata (dalla società) a dilazione, che misura una variazione  economica negativa </a:t>
            </a:r>
            <a:r>
              <a:rPr lang="it-IT" sz="2400" b="1" dirty="0" smtClean="0"/>
              <a:t>(</a:t>
            </a:r>
            <a:r>
              <a:rPr lang="it-IT" sz="2400" b="1" dirty="0" err="1" smtClean="0"/>
              <a:t>V.E.N.</a:t>
            </a:r>
            <a:r>
              <a:rPr lang="it-IT" sz="2400" b="1" dirty="0" smtClean="0"/>
              <a:t>), </a:t>
            </a:r>
            <a:r>
              <a:rPr lang="it-IT" sz="2400" dirty="0" smtClean="0"/>
              <a:t>costituita da un decremento (</a:t>
            </a:r>
            <a:r>
              <a:rPr lang="el-GR" sz="2400" dirty="0" smtClean="0"/>
              <a:t>Δ</a:t>
            </a:r>
            <a:r>
              <a:rPr lang="it-IT" sz="2400" baseline="30000" dirty="0" smtClean="0"/>
              <a:t> +</a:t>
            </a:r>
            <a:r>
              <a:rPr lang="it-IT" sz="2400" dirty="0" smtClean="0"/>
              <a:t>) del capitale di proprietà. </a:t>
            </a:r>
            <a:endParaRPr lang="it-IT" sz="2400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323528" y="836712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FF0000"/>
                </a:solidFill>
              </a:rPr>
              <a:t>Operazione </a:t>
            </a:r>
            <a:r>
              <a:rPr lang="it-IT" sz="2400" b="1" i="1" dirty="0" smtClean="0">
                <a:solidFill>
                  <a:srgbClr val="FF0000"/>
                </a:solidFill>
              </a:rPr>
              <a:t>sub a)</a:t>
            </a:r>
            <a:endParaRPr lang="it-IT" sz="24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107504" y="116632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Distribuzione dividendi: effetti sul Capitale Proprio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graphicFrame>
        <p:nvGraphicFramePr>
          <p:cNvPr id="7" name="Tabella 6"/>
          <p:cNvGraphicFramePr>
            <a:graphicFrameLocks noGrp="1"/>
          </p:cNvGraphicFramePr>
          <p:nvPr/>
        </p:nvGraphicFramePr>
        <p:xfrm>
          <a:off x="1259631" y="1412778"/>
          <a:ext cx="7704857" cy="21540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4283"/>
                <a:gridCol w="2760307"/>
                <a:gridCol w="2400267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49781">
                <a:tc>
                  <a:txBody>
                    <a:bodyPr/>
                    <a:lstStyle/>
                    <a:p>
                      <a:pPr algn="ctr">
                        <a:buFontTx/>
                        <a:buChar char="-"/>
                      </a:pPr>
                      <a:r>
                        <a:rPr lang="it-IT" sz="2000" b="1" dirty="0" err="1" smtClean="0"/>
                        <a:t>Deb</a:t>
                      </a:r>
                      <a:r>
                        <a:rPr lang="it-IT" sz="2000" b="1" dirty="0" smtClean="0"/>
                        <a:t>. v/s soci</a:t>
                      </a:r>
                    </a:p>
                    <a:p>
                      <a:pPr algn="ctr">
                        <a:buFontTx/>
                        <a:buNone/>
                      </a:pPr>
                      <a:r>
                        <a:rPr lang="it-IT" sz="2000" b="0" dirty="0" smtClean="0"/>
                        <a:t>5.000</a:t>
                      </a:r>
                      <a:endParaRPr lang="it-IT" sz="20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r>
                        <a:rPr lang="it-IT" sz="2000" b="1" dirty="0" smtClean="0"/>
                        <a:t>-</a:t>
                      </a:r>
                      <a:r>
                        <a:rPr lang="it-IT" sz="2000" b="1" baseline="0" dirty="0" smtClean="0"/>
                        <a:t> </a:t>
                      </a:r>
                      <a:r>
                        <a:rPr lang="it-IT" sz="2000" b="1" dirty="0" smtClean="0"/>
                        <a:t>Cassa</a:t>
                      </a:r>
                    </a:p>
                    <a:p>
                      <a:pPr algn="ctr">
                        <a:buFontTx/>
                        <a:buNone/>
                      </a:pPr>
                      <a:r>
                        <a:rPr lang="it-IT" sz="1800" b="0" i="1" dirty="0" smtClean="0"/>
                        <a:t>(banca</a:t>
                      </a:r>
                      <a:r>
                        <a:rPr lang="it-IT" sz="1800" b="0" i="1" baseline="0" dirty="0" smtClean="0"/>
                        <a:t> c/</a:t>
                      </a:r>
                      <a:r>
                        <a:rPr lang="it-IT" sz="1800" b="0" i="1" baseline="0" dirty="0" err="1" smtClean="0"/>
                        <a:t>c</a:t>
                      </a:r>
                      <a:r>
                        <a:rPr lang="it-IT" sz="1800" b="0" i="1" baseline="0" dirty="0" smtClean="0"/>
                        <a:t>)</a:t>
                      </a:r>
                    </a:p>
                    <a:p>
                      <a:pPr algn="ctr">
                        <a:buFontTx/>
                        <a:buNone/>
                      </a:pPr>
                      <a:r>
                        <a:rPr lang="it-IT" sz="1800" b="0" i="1" baseline="0" dirty="0" smtClean="0"/>
                        <a:t>5.000</a:t>
                      </a:r>
                      <a:endParaRPr lang="it-IT" sz="1800" b="0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1351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9" name="Connettore 2 8"/>
          <p:cNvCxnSpPr/>
          <p:nvPr/>
        </p:nvCxnSpPr>
        <p:spPr>
          <a:xfrm>
            <a:off x="3851920" y="1772816"/>
            <a:ext cx="2664296" cy="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1 12"/>
          <p:cNvCxnSpPr/>
          <p:nvPr/>
        </p:nvCxnSpPr>
        <p:spPr>
          <a:xfrm>
            <a:off x="1259632" y="3297939"/>
            <a:ext cx="7704856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ttangolo arrotondato 13"/>
          <p:cNvSpPr/>
          <p:nvPr/>
        </p:nvSpPr>
        <p:spPr>
          <a:xfrm>
            <a:off x="144016" y="1412776"/>
            <a:ext cx="899592" cy="194421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Settore Finanziario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179512" y="735087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FF0000"/>
                </a:solidFill>
              </a:rPr>
              <a:t>Operazione </a:t>
            </a:r>
            <a:r>
              <a:rPr lang="it-IT" sz="2400" b="1" i="1" dirty="0" smtClean="0">
                <a:solidFill>
                  <a:srgbClr val="FF0000"/>
                </a:solidFill>
              </a:rPr>
              <a:t>sub b)</a:t>
            </a:r>
            <a:endParaRPr lang="it-IT" sz="2400" b="1" i="1" dirty="0">
              <a:solidFill>
                <a:srgbClr val="FF0000"/>
              </a:solidFill>
            </a:endParaRPr>
          </a:p>
        </p:txBody>
      </p:sp>
      <p:sp>
        <p:nvSpPr>
          <p:cNvPr id="17" name="Rettangolo arrotondato 16"/>
          <p:cNvSpPr/>
          <p:nvPr/>
        </p:nvSpPr>
        <p:spPr>
          <a:xfrm>
            <a:off x="6804248" y="3501008"/>
            <a:ext cx="2016224" cy="57606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USCITA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9" name="Rettangolo arrotondato 18"/>
          <p:cNvSpPr/>
          <p:nvPr/>
        </p:nvSpPr>
        <p:spPr>
          <a:xfrm>
            <a:off x="1331640" y="3501008"/>
            <a:ext cx="2016224" cy="57606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ENTRATA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323528" y="4370328"/>
            <a:ext cx="838842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200" dirty="0" smtClean="0"/>
              <a:t>Tale operazione origina una compensazione tra valori finanziari. Si avrà una variazione finanziaria positiva </a:t>
            </a:r>
            <a:r>
              <a:rPr lang="it-IT" sz="2200" b="1" dirty="0" smtClean="0"/>
              <a:t>(</a:t>
            </a:r>
            <a:r>
              <a:rPr lang="it-IT" sz="2200" b="1" dirty="0" err="1" smtClean="0"/>
              <a:t>V.F.P.</a:t>
            </a:r>
            <a:r>
              <a:rPr lang="it-IT" sz="2200" b="1" dirty="0" smtClean="0"/>
              <a:t>)</a:t>
            </a:r>
            <a:r>
              <a:rPr lang="it-IT" sz="2200" dirty="0" smtClean="0"/>
              <a:t>, ovvero un decremento dei debiti v/s soci, che si compensa con una variazione finanziaria negativa </a:t>
            </a:r>
            <a:r>
              <a:rPr lang="it-IT" sz="2200" b="1" dirty="0" smtClean="0"/>
              <a:t>(</a:t>
            </a:r>
            <a:r>
              <a:rPr lang="it-IT" sz="2200" b="1" dirty="0" err="1" smtClean="0"/>
              <a:t>V.F.N.</a:t>
            </a:r>
            <a:r>
              <a:rPr lang="it-IT" sz="2200" b="1" dirty="0" smtClean="0"/>
              <a:t>)</a:t>
            </a:r>
            <a:r>
              <a:rPr lang="it-IT" sz="2200" dirty="0" smtClean="0"/>
              <a:t>, ovvero una riduzione della cassa dovuta al pagamento dei dividendi.</a:t>
            </a:r>
            <a:endParaRPr lang="it-IT" sz="2200" b="1" dirty="0"/>
          </a:p>
        </p:txBody>
      </p:sp>
      <p:sp>
        <p:nvSpPr>
          <p:cNvPr id="22" name="Freccia bidirezionale orizzontale 21"/>
          <p:cNvSpPr/>
          <p:nvPr/>
        </p:nvSpPr>
        <p:spPr>
          <a:xfrm>
            <a:off x="3563888" y="3212976"/>
            <a:ext cx="2952328" cy="1224136"/>
          </a:xfrm>
          <a:prstGeom prst="left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b="1" i="1" dirty="0" smtClean="0">
                <a:solidFill>
                  <a:srgbClr val="FF0000"/>
                </a:solidFill>
              </a:rPr>
              <a:t>Che si compensa</a:t>
            </a:r>
            <a:endParaRPr lang="it-IT" sz="24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0" y="619100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107504" y="116632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Agenda della presentazione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323528" y="3501008"/>
            <a:ext cx="8568952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chemeClr val="accent1"/>
                </a:solidFill>
              </a:rPr>
              <a:t>Circuito della produzione</a:t>
            </a:r>
          </a:p>
          <a:p>
            <a:r>
              <a:rPr lang="it-IT" sz="1600" i="1" dirty="0" smtClean="0">
                <a:solidFill>
                  <a:srgbClr val="FF0000"/>
                </a:solidFill>
              </a:rPr>
              <a:t>(Fitti, premi assicurativi, Resi, sconti)</a:t>
            </a:r>
            <a:endParaRPr lang="it-IT" i="1" dirty="0">
              <a:solidFill>
                <a:srgbClr val="FF0000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323528" y="2145050"/>
            <a:ext cx="8640960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chemeClr val="accent1"/>
                </a:solidFill>
              </a:rPr>
              <a:t>Circuito dei finanziamenti attinti col vincolo di capitale di proprietà</a:t>
            </a:r>
          </a:p>
          <a:p>
            <a:r>
              <a:rPr lang="it-IT" sz="1600" i="1" dirty="0" smtClean="0">
                <a:solidFill>
                  <a:srgbClr val="FF0000"/>
                </a:solidFill>
              </a:rPr>
              <a:t>(costituzione di società, aumento/diminuzione capitale di proprietà, distribuzione dividendi)</a:t>
            </a:r>
            <a:endParaRPr lang="it-IT" sz="1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Connettore 1 17"/>
          <p:cNvCxnSpPr/>
          <p:nvPr/>
        </p:nvCxnSpPr>
        <p:spPr>
          <a:xfrm>
            <a:off x="0" y="620688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/>
          <p:cNvSpPr txBox="1"/>
          <p:nvPr/>
        </p:nvSpPr>
        <p:spPr>
          <a:xfrm>
            <a:off x="107504" y="116632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Fitti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sp>
        <p:nvSpPr>
          <p:cNvPr id="24" name="CasellaDiTesto 23"/>
          <p:cNvSpPr txBox="1"/>
          <p:nvPr/>
        </p:nvSpPr>
        <p:spPr>
          <a:xfrm>
            <a:off x="251520" y="788511"/>
            <a:ext cx="8316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In data 1/3 l’ impresa Alfa ha contratto un fitto trimestrale posticipato di euro 1.500 relativo ad un fabbricato ceduto in locazione a terzi. Alla scadenza, l’ impresa ha regolarmente incassato l’ importo del fitto.</a:t>
            </a:r>
            <a:endParaRPr lang="it-IT" dirty="0"/>
          </a:p>
        </p:txBody>
      </p:sp>
      <p:graphicFrame>
        <p:nvGraphicFramePr>
          <p:cNvPr id="26" name="Tabella 25"/>
          <p:cNvGraphicFramePr>
            <a:graphicFrameLocks noGrp="1"/>
          </p:cNvGraphicFramePr>
          <p:nvPr/>
        </p:nvGraphicFramePr>
        <p:xfrm>
          <a:off x="611560" y="1916832"/>
          <a:ext cx="3024338" cy="16198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216026"/>
              </a:tblGrid>
              <a:tr h="566485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796878"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/>
                        <a:t>+</a:t>
                      </a:r>
                      <a:r>
                        <a:rPr lang="it-IT" sz="2000" b="1" baseline="0" dirty="0" smtClean="0"/>
                        <a:t> </a:t>
                      </a:r>
                      <a:r>
                        <a:rPr lang="it-IT" sz="2000" b="1" baseline="0" dirty="0" err="1" smtClean="0"/>
                        <a:t>Cred</a:t>
                      </a:r>
                      <a:r>
                        <a:rPr lang="it-IT" sz="2000" b="1" baseline="0" dirty="0" smtClean="0"/>
                        <a:t>. </a:t>
                      </a:r>
                      <a:r>
                        <a:rPr lang="it-IT" sz="2000" b="1" baseline="0" dirty="0" err="1" smtClean="0"/>
                        <a:t>Funz.to</a:t>
                      </a:r>
                      <a:endParaRPr lang="it-IT" sz="2000" b="1" baseline="0" dirty="0" smtClean="0"/>
                    </a:p>
                    <a:p>
                      <a:pPr algn="ctr"/>
                      <a:r>
                        <a:rPr lang="it-IT" sz="2000" b="0" baseline="0" dirty="0" smtClean="0"/>
                        <a:t>1.500</a:t>
                      </a:r>
                      <a:endParaRPr lang="it-IT" sz="2000" b="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27" name="Tabella 26"/>
          <p:cNvGraphicFramePr>
            <a:graphicFrameLocks noGrp="1"/>
          </p:cNvGraphicFramePr>
          <p:nvPr/>
        </p:nvGraphicFramePr>
        <p:xfrm>
          <a:off x="5508104" y="1916832"/>
          <a:ext cx="3024338" cy="215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7533"/>
                <a:gridCol w="1116805"/>
              </a:tblGrid>
              <a:tr h="536287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835281">
                <a:tc gridSpan="2">
                  <a:txBody>
                    <a:bodyPr/>
                    <a:lstStyle/>
                    <a:p>
                      <a:pPr algn="ctr"/>
                      <a:r>
                        <a:rPr lang="it-IT" sz="1800" b="1" i="0" dirty="0" smtClean="0"/>
                        <a:t>Fitti</a:t>
                      </a:r>
                      <a:r>
                        <a:rPr lang="it-IT" sz="1800" b="1" i="0" baseline="0" dirty="0" smtClean="0"/>
                        <a:t> attivi</a:t>
                      </a:r>
                    </a:p>
                    <a:p>
                      <a:pPr algn="ctr"/>
                      <a:r>
                        <a:rPr lang="it-IT" sz="1800" b="0" i="0" baseline="0" dirty="0" smtClean="0"/>
                        <a:t>1.500</a:t>
                      </a:r>
                      <a:endParaRPr lang="it-IT" b="0" i="1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500640">
                <a:tc gridSpan="2"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8" name="Tabella 27"/>
          <p:cNvGraphicFramePr>
            <a:graphicFrameLocks noGrp="1"/>
          </p:cNvGraphicFramePr>
          <p:nvPr/>
        </p:nvGraphicFramePr>
        <p:xfrm>
          <a:off x="827584" y="3789040"/>
          <a:ext cx="7704857" cy="20002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0"/>
                <a:gridCol w="2784310"/>
                <a:gridCol w="2400267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11484"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/>
                        <a:t>+ Banca c/</a:t>
                      </a:r>
                      <a:r>
                        <a:rPr lang="it-IT" sz="2000" b="1" dirty="0" err="1" smtClean="0"/>
                        <a:t>c</a:t>
                      </a:r>
                      <a:endParaRPr lang="it-IT" sz="2000" b="1" dirty="0" smtClean="0"/>
                    </a:p>
                    <a:p>
                      <a:pPr algn="ctr"/>
                      <a:r>
                        <a:rPr lang="it-IT" sz="2000" b="0" dirty="0" smtClean="0"/>
                        <a:t>1.500</a:t>
                      </a:r>
                      <a:endParaRPr lang="it-IT" sz="20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buFontTx/>
                        <a:buChar char="-"/>
                      </a:pPr>
                      <a:r>
                        <a:rPr lang="it-IT" sz="2000" b="1" dirty="0" err="1" smtClean="0"/>
                        <a:t>Cred</a:t>
                      </a:r>
                      <a:r>
                        <a:rPr lang="it-IT" sz="2000" b="1" dirty="0" smtClean="0"/>
                        <a:t>. </a:t>
                      </a:r>
                      <a:r>
                        <a:rPr lang="it-IT" sz="2000" b="1" dirty="0" err="1" smtClean="0"/>
                        <a:t>Funz.to</a:t>
                      </a:r>
                      <a:endParaRPr lang="it-IT" sz="2000" b="1" dirty="0" smtClean="0"/>
                    </a:p>
                    <a:p>
                      <a:pPr algn="ctr">
                        <a:buFontTx/>
                        <a:buNone/>
                      </a:pPr>
                      <a:r>
                        <a:rPr lang="it-IT" sz="2000" b="0" dirty="0" smtClean="0"/>
                        <a:t>1.500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08957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29" name="Connettore 2 28"/>
          <p:cNvCxnSpPr/>
          <p:nvPr/>
        </p:nvCxnSpPr>
        <p:spPr>
          <a:xfrm>
            <a:off x="3347864" y="4293096"/>
            <a:ext cx="2664296" cy="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ttore 2 29"/>
          <p:cNvCxnSpPr/>
          <p:nvPr/>
        </p:nvCxnSpPr>
        <p:spPr>
          <a:xfrm>
            <a:off x="3563888" y="2276872"/>
            <a:ext cx="244827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tangolo 9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Connettore 1 17"/>
          <p:cNvCxnSpPr/>
          <p:nvPr/>
        </p:nvCxnSpPr>
        <p:spPr>
          <a:xfrm>
            <a:off x="0" y="620688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/>
          <p:cNvSpPr txBox="1"/>
          <p:nvPr/>
        </p:nvSpPr>
        <p:spPr>
          <a:xfrm>
            <a:off x="107504" y="116632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accent1"/>
                </a:solidFill>
              </a:rPr>
              <a:t>Premi assicurativi</a:t>
            </a:r>
            <a:endParaRPr lang="it-IT" sz="2800" b="1" dirty="0">
              <a:solidFill>
                <a:schemeClr val="accent1"/>
              </a:solidFill>
            </a:endParaRPr>
          </a:p>
        </p:txBody>
      </p:sp>
      <p:sp>
        <p:nvSpPr>
          <p:cNvPr id="24" name="CasellaDiTesto 23"/>
          <p:cNvSpPr txBox="1"/>
          <p:nvPr/>
        </p:nvSpPr>
        <p:spPr>
          <a:xfrm>
            <a:off x="251520" y="788511"/>
            <a:ext cx="8316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In data 1/5 l’ impresa Alfa costituisce un contratto assicurativo il cui premio di assicurazione annuo, di euro 2.400, è saldato in data 1/11.</a:t>
            </a:r>
            <a:endParaRPr lang="it-IT" dirty="0"/>
          </a:p>
        </p:txBody>
      </p:sp>
      <p:graphicFrame>
        <p:nvGraphicFramePr>
          <p:cNvPr id="26" name="Tabella 25"/>
          <p:cNvGraphicFramePr>
            <a:graphicFrameLocks noGrp="1"/>
          </p:cNvGraphicFramePr>
          <p:nvPr/>
        </p:nvGraphicFramePr>
        <p:xfrm>
          <a:off x="611560" y="1916832"/>
          <a:ext cx="3024338" cy="16198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216026"/>
              </a:tblGrid>
              <a:tr h="566485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796878">
                <a:tc>
                  <a:txBody>
                    <a:bodyPr/>
                    <a:lstStyle/>
                    <a:p>
                      <a:pPr algn="ctr"/>
                      <a:r>
                        <a:rPr lang="it-IT" sz="2000" b="0" baseline="0" dirty="0" smtClean="0"/>
                        <a:t>Premi di assicurazione</a:t>
                      </a:r>
                    </a:p>
                    <a:p>
                      <a:pPr algn="ctr"/>
                      <a:r>
                        <a:rPr lang="it-IT" sz="2000" b="0" baseline="0" dirty="0" smtClean="0"/>
                        <a:t>2.400</a:t>
                      </a:r>
                      <a:endParaRPr lang="it-IT" sz="2000" b="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27" name="Tabella 26"/>
          <p:cNvGraphicFramePr>
            <a:graphicFrameLocks noGrp="1"/>
          </p:cNvGraphicFramePr>
          <p:nvPr/>
        </p:nvGraphicFramePr>
        <p:xfrm>
          <a:off x="5508104" y="1916832"/>
          <a:ext cx="3024338" cy="215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7533"/>
                <a:gridCol w="1116805"/>
              </a:tblGrid>
              <a:tr h="536287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835281">
                <a:tc gridSpan="2"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r>
                        <a:rPr lang="it-IT" i="1" dirty="0" smtClean="0"/>
                        <a:t>+ </a:t>
                      </a:r>
                      <a:r>
                        <a:rPr lang="it-IT" i="1" dirty="0" err="1" smtClean="0"/>
                        <a:t>Deb</a:t>
                      </a:r>
                      <a:r>
                        <a:rPr lang="it-IT" i="1" dirty="0" smtClean="0"/>
                        <a:t>.</a:t>
                      </a:r>
                      <a:r>
                        <a:rPr lang="it-IT" i="1" baseline="0" dirty="0" smtClean="0"/>
                        <a:t> </a:t>
                      </a:r>
                      <a:r>
                        <a:rPr lang="it-IT" i="1" baseline="0" dirty="0" err="1" smtClean="0"/>
                        <a:t>Funz.to</a:t>
                      </a:r>
                      <a:endParaRPr lang="it-IT" i="1" dirty="0" smtClean="0"/>
                    </a:p>
                    <a:p>
                      <a:pPr algn="ctr">
                        <a:buFontTx/>
                        <a:buNone/>
                      </a:pPr>
                      <a:r>
                        <a:rPr lang="it-IT" i="1" dirty="0" smtClean="0"/>
                        <a:t>2.400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500640">
                <a:tc gridSpan="2"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0" name="Connettore 2 9"/>
          <p:cNvCxnSpPr/>
          <p:nvPr/>
        </p:nvCxnSpPr>
        <p:spPr>
          <a:xfrm flipH="1">
            <a:off x="3635896" y="2348880"/>
            <a:ext cx="172819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827584" y="3789040"/>
          <a:ext cx="7704857" cy="20002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0"/>
                <a:gridCol w="2784310"/>
                <a:gridCol w="2400267"/>
              </a:tblGrid>
              <a:tr h="476688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11484">
                <a:tc>
                  <a:txBody>
                    <a:bodyPr/>
                    <a:lstStyle/>
                    <a:p>
                      <a:pPr algn="ctr">
                        <a:buFontTx/>
                        <a:buChar char="-"/>
                      </a:pPr>
                      <a:r>
                        <a:rPr lang="it-IT" sz="2000" b="0" baseline="0" dirty="0" err="1" smtClean="0"/>
                        <a:t>Deb</a:t>
                      </a:r>
                      <a:r>
                        <a:rPr lang="it-IT" sz="2000" b="0" baseline="0" dirty="0" smtClean="0"/>
                        <a:t>. </a:t>
                      </a:r>
                      <a:r>
                        <a:rPr lang="it-IT" sz="2000" b="0" baseline="0" dirty="0" err="1" smtClean="0"/>
                        <a:t>Funz.to</a:t>
                      </a:r>
                      <a:endParaRPr lang="it-IT" sz="2000" b="0" baseline="0" dirty="0" smtClean="0"/>
                    </a:p>
                    <a:p>
                      <a:pPr algn="ctr">
                        <a:buFontTx/>
                        <a:buNone/>
                      </a:pPr>
                      <a:r>
                        <a:rPr lang="it-IT" sz="2000" b="0" baseline="0" dirty="0" smtClean="0"/>
                        <a:t>2.400</a:t>
                      </a:r>
                      <a:endParaRPr lang="it-IT" sz="20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buFontTx/>
                        <a:buChar char="-"/>
                      </a:pPr>
                      <a:r>
                        <a:rPr lang="it-IT" sz="2000" b="0" baseline="0" dirty="0" smtClean="0"/>
                        <a:t> Cassa</a:t>
                      </a:r>
                    </a:p>
                    <a:p>
                      <a:pPr algn="ctr">
                        <a:buFontTx/>
                        <a:buNone/>
                      </a:pPr>
                      <a:r>
                        <a:rPr lang="it-IT" sz="2000" b="0" baseline="0" dirty="0" smtClean="0"/>
                        <a:t>2.400</a:t>
                      </a:r>
                      <a:endParaRPr lang="it-IT" sz="2000" b="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08957"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12" name="Connettore 2 11"/>
          <p:cNvCxnSpPr/>
          <p:nvPr/>
        </p:nvCxnSpPr>
        <p:spPr>
          <a:xfrm>
            <a:off x="3347864" y="4293096"/>
            <a:ext cx="2664296" cy="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611560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1/5</a:t>
            </a:r>
            <a:endParaRPr lang="it-IT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683568" y="342900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1/11</a:t>
            </a:r>
            <a:endParaRPr lang="it-IT" dirty="0"/>
          </a:p>
        </p:txBody>
      </p:sp>
      <p:sp>
        <p:nvSpPr>
          <p:cNvPr id="15" name="Rettangolo 14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476672"/>
          </a:xfrm>
        </p:spPr>
        <p:txBody>
          <a:bodyPr>
            <a:normAutofit fontScale="90000"/>
          </a:bodyPr>
          <a:lstStyle/>
          <a:p>
            <a:pPr algn="l"/>
            <a:r>
              <a:rPr lang="it-IT" sz="3100" b="1" dirty="0" smtClean="0">
                <a:solidFill>
                  <a:schemeClr val="accent1"/>
                </a:solidFill>
              </a:rPr>
              <a:t>     Rettifiche di Costi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539552" y="764704"/>
            <a:ext cx="82444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 smtClean="0"/>
              <a:t>Quando acquistiamo un bene o un servizio rileviamo contabilmente un costo. Può accadere che dopo aver effettuato l’acquisto insorgano delle complicazioni poiché la merce ricevuta non è di qualità pari a quella ordinata, o </a:t>
            </a:r>
            <a:r>
              <a:rPr lang="it-IT" sz="2400" dirty="0" err="1" smtClean="0"/>
              <a:t>perchè</a:t>
            </a:r>
            <a:r>
              <a:rPr lang="it-IT" sz="2400" dirty="0" smtClean="0"/>
              <a:t> una parte viene restituita, o per altri motivi. In questo caso l’ impresa dovrà rilevare una delle seguenti variazioni economiche</a:t>
            </a:r>
            <a:r>
              <a:rPr lang="it-IT" sz="2400" b="1" i="1" u="sng" dirty="0" smtClean="0"/>
              <a:t>:</a:t>
            </a:r>
          </a:p>
          <a:p>
            <a:endParaRPr lang="it-IT" sz="2400" b="1" i="1" u="sng" dirty="0" smtClean="0"/>
          </a:p>
          <a:p>
            <a:r>
              <a:rPr lang="it-IT" sz="2400" b="1" i="1" u="sng" dirty="0" smtClean="0"/>
              <a:t>Abbuoni:</a:t>
            </a:r>
            <a:r>
              <a:rPr lang="it-IT" sz="2400" dirty="0" smtClean="0"/>
              <a:t> sono ottenuti per differenze qualitative sulle merci acquistate</a:t>
            </a:r>
          </a:p>
          <a:p>
            <a:r>
              <a:rPr lang="it-IT" sz="2400" b="1" i="1" u="sng" dirty="0" smtClean="0"/>
              <a:t>Resi:</a:t>
            </a:r>
            <a:r>
              <a:rPr lang="it-IT" sz="2400" dirty="0" smtClean="0"/>
              <a:t> merci che vengono restituite al fornitore</a:t>
            </a:r>
          </a:p>
          <a:p>
            <a:r>
              <a:rPr lang="it-IT" sz="2400" b="1" i="1" u="sng" dirty="0" smtClean="0"/>
              <a:t>Sconti:</a:t>
            </a:r>
            <a:r>
              <a:rPr lang="it-IT" sz="2400" dirty="0" smtClean="0"/>
              <a:t> sono ottenuti per pagamenti anticipati rispetto alla scadenza</a:t>
            </a:r>
            <a:endParaRPr lang="it-IT" sz="2400" dirty="0"/>
          </a:p>
        </p:txBody>
      </p:sp>
      <p:cxnSp>
        <p:nvCxnSpPr>
          <p:cNvPr id="5" name="Connettore 1 4"/>
          <p:cNvCxnSpPr/>
          <p:nvPr/>
        </p:nvCxnSpPr>
        <p:spPr>
          <a:xfrm>
            <a:off x="0" y="620688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tangolo 5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476672"/>
          </a:xfrm>
        </p:spPr>
        <p:txBody>
          <a:bodyPr>
            <a:normAutofit fontScale="90000"/>
          </a:bodyPr>
          <a:lstStyle/>
          <a:p>
            <a:pPr algn="l"/>
            <a:r>
              <a:rPr lang="it-IT" sz="3100" b="1" dirty="0" smtClean="0">
                <a:solidFill>
                  <a:schemeClr val="accent1"/>
                </a:solidFill>
              </a:rPr>
              <a:t>     Rettifiche di Costi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  <p:cxnSp>
        <p:nvCxnSpPr>
          <p:cNvPr id="5" name="Connettore 1 4"/>
          <p:cNvCxnSpPr/>
          <p:nvPr/>
        </p:nvCxnSpPr>
        <p:spPr>
          <a:xfrm>
            <a:off x="0" y="620688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ella 6"/>
          <p:cNvGraphicFramePr>
            <a:graphicFrameLocks noGrp="1"/>
          </p:cNvGraphicFramePr>
          <p:nvPr/>
        </p:nvGraphicFramePr>
        <p:xfrm>
          <a:off x="395536" y="836712"/>
          <a:ext cx="8280920" cy="822960"/>
        </p:xfrm>
        <a:graphic>
          <a:graphicData uri="http://schemas.openxmlformats.org/drawingml/2006/table">
            <a:tbl>
              <a:tblPr/>
              <a:tblGrid>
                <a:gridCol w="8280920"/>
              </a:tblGrid>
              <a:tr h="0">
                <a:tc>
                  <a:txBody>
                    <a:bodyPr/>
                    <a:lstStyle/>
                    <a:p>
                      <a:pPr algn="just" fontAlgn="ctr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In data 22/09/n si acquistano a dilazione, bimestrale, merci per € 100.000. Dopo 8 giorni, a causa di differenze qualitative riscontrate, la società restituisce al fornitore merci per € 25.000. Alla scadenza il debito è regolarmente </a:t>
                      </a:r>
                      <a:r>
                        <a:rPr lang="it-IT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estinto.</a:t>
                      </a:r>
                      <a:endParaRPr lang="it-IT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ella 7"/>
          <p:cNvGraphicFramePr>
            <a:graphicFrameLocks noGrp="1"/>
          </p:cNvGraphicFramePr>
          <p:nvPr/>
        </p:nvGraphicFramePr>
        <p:xfrm>
          <a:off x="5508104" y="2204864"/>
          <a:ext cx="3024338" cy="215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7533"/>
                <a:gridCol w="1116805"/>
              </a:tblGrid>
              <a:tr h="536287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835281">
                <a:tc gridSpan="2"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r>
                        <a:rPr lang="it-IT" i="1" dirty="0" smtClean="0"/>
                        <a:t>+ </a:t>
                      </a:r>
                      <a:r>
                        <a:rPr lang="it-IT" i="1" dirty="0" err="1" smtClean="0"/>
                        <a:t>Deb</a:t>
                      </a:r>
                      <a:r>
                        <a:rPr lang="it-IT" i="1" dirty="0" smtClean="0"/>
                        <a:t>.</a:t>
                      </a:r>
                      <a:r>
                        <a:rPr lang="it-IT" i="1" baseline="0" dirty="0" smtClean="0"/>
                        <a:t> </a:t>
                      </a:r>
                      <a:r>
                        <a:rPr lang="it-IT" i="1" baseline="0" dirty="0" err="1" smtClean="0"/>
                        <a:t>Funz.to</a:t>
                      </a:r>
                      <a:endParaRPr lang="it-IT" i="1" dirty="0" smtClean="0"/>
                    </a:p>
                    <a:p>
                      <a:pPr algn="ctr">
                        <a:buFontTx/>
                        <a:buNone/>
                      </a:pPr>
                      <a:r>
                        <a:rPr lang="it-IT" i="1" dirty="0" smtClean="0"/>
                        <a:t>100.000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500640">
                <a:tc gridSpan="2"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611560" y="2276872"/>
          <a:ext cx="3024338" cy="16198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216026"/>
              </a:tblGrid>
              <a:tr h="566485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796878">
                <a:tc>
                  <a:txBody>
                    <a:bodyPr/>
                    <a:lstStyle/>
                    <a:p>
                      <a:pPr algn="ctr"/>
                      <a:r>
                        <a:rPr lang="it-IT" sz="2000" b="0" baseline="0" dirty="0" smtClean="0"/>
                        <a:t>Acquisto f.p.</a:t>
                      </a:r>
                    </a:p>
                    <a:p>
                      <a:pPr algn="ctr"/>
                      <a:r>
                        <a:rPr lang="it-IT" sz="2000" b="0" baseline="0" dirty="0" smtClean="0"/>
                        <a:t>100.000</a:t>
                      </a:r>
                      <a:endParaRPr lang="it-IT" sz="2000" b="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10" name="Connettore 2 9"/>
          <p:cNvCxnSpPr/>
          <p:nvPr/>
        </p:nvCxnSpPr>
        <p:spPr>
          <a:xfrm flipH="1">
            <a:off x="3635896" y="2636912"/>
            <a:ext cx="172819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1187624" y="191683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22/09</a:t>
            </a:r>
            <a:endParaRPr lang="it-IT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899592" y="3861048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1/10</a:t>
            </a:r>
          </a:p>
          <a:p>
            <a:endParaRPr lang="it-IT" dirty="0"/>
          </a:p>
        </p:txBody>
      </p:sp>
      <p:graphicFrame>
        <p:nvGraphicFramePr>
          <p:cNvPr id="15" name="Tabella 14"/>
          <p:cNvGraphicFramePr>
            <a:graphicFrameLocks noGrp="1"/>
          </p:cNvGraphicFramePr>
          <p:nvPr/>
        </p:nvGraphicFramePr>
        <p:xfrm>
          <a:off x="1043608" y="4581128"/>
          <a:ext cx="3024338" cy="16198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216026"/>
              </a:tblGrid>
              <a:tr h="566485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796878">
                <a:tc>
                  <a:txBody>
                    <a:bodyPr/>
                    <a:lstStyle/>
                    <a:p>
                      <a:pPr algn="ctr">
                        <a:buFontTx/>
                        <a:buChar char="-"/>
                      </a:pPr>
                      <a:r>
                        <a:rPr lang="it-IT" sz="2000" b="0" baseline="0" dirty="0" err="1" smtClean="0"/>
                        <a:t>Deb</a:t>
                      </a:r>
                      <a:r>
                        <a:rPr lang="it-IT" sz="2000" b="0" baseline="0" dirty="0" smtClean="0"/>
                        <a:t>. </a:t>
                      </a:r>
                      <a:r>
                        <a:rPr lang="it-IT" sz="2000" b="0" baseline="0" dirty="0" err="1" smtClean="0"/>
                        <a:t>Funz.to</a:t>
                      </a:r>
                      <a:endParaRPr lang="it-IT" sz="2000" b="0" baseline="0" dirty="0" smtClean="0"/>
                    </a:p>
                    <a:p>
                      <a:pPr algn="ctr">
                        <a:buFontTx/>
                        <a:buNone/>
                      </a:pPr>
                      <a:r>
                        <a:rPr lang="it-IT" sz="2000" b="0" baseline="0" dirty="0" smtClean="0"/>
                        <a:t>25.000</a:t>
                      </a:r>
                      <a:endParaRPr lang="it-IT" sz="2000" b="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16" name="Connettore 2 15"/>
          <p:cNvCxnSpPr/>
          <p:nvPr/>
        </p:nvCxnSpPr>
        <p:spPr>
          <a:xfrm>
            <a:off x="3347864" y="5013176"/>
            <a:ext cx="244827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ella 16"/>
          <p:cNvGraphicFramePr>
            <a:graphicFrameLocks noGrp="1"/>
          </p:cNvGraphicFramePr>
          <p:nvPr/>
        </p:nvGraphicFramePr>
        <p:xfrm>
          <a:off x="5796136" y="4509120"/>
          <a:ext cx="3024338" cy="215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7533"/>
                <a:gridCol w="1116805"/>
              </a:tblGrid>
              <a:tr h="536287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835281">
                <a:tc gridSpan="2">
                  <a:txBody>
                    <a:bodyPr/>
                    <a:lstStyle/>
                    <a:p>
                      <a:pPr algn="ctr"/>
                      <a:r>
                        <a:rPr lang="it-IT" sz="2000" b="0" i="0" dirty="0" smtClean="0"/>
                        <a:t>Resi su acquisti</a:t>
                      </a:r>
                    </a:p>
                    <a:p>
                      <a:pPr algn="ctr"/>
                      <a:r>
                        <a:rPr lang="it-IT" sz="2000" b="0" i="0" dirty="0" smtClean="0"/>
                        <a:t>25.000</a:t>
                      </a:r>
                      <a:endParaRPr lang="it-IT" sz="2000" b="0" i="1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500640">
                <a:tc gridSpan="2"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Rettangolo 17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476672"/>
          </a:xfrm>
        </p:spPr>
        <p:txBody>
          <a:bodyPr>
            <a:normAutofit fontScale="90000"/>
          </a:bodyPr>
          <a:lstStyle/>
          <a:p>
            <a:pPr algn="l"/>
            <a:r>
              <a:rPr lang="it-IT" sz="3100" b="1" dirty="0" smtClean="0">
                <a:solidFill>
                  <a:schemeClr val="accent1"/>
                </a:solidFill>
              </a:rPr>
              <a:t>     Rettifiche di Costi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  <p:cxnSp>
        <p:nvCxnSpPr>
          <p:cNvPr id="5" name="Connettore 1 4"/>
          <p:cNvCxnSpPr/>
          <p:nvPr/>
        </p:nvCxnSpPr>
        <p:spPr>
          <a:xfrm>
            <a:off x="0" y="620688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ella 6"/>
          <p:cNvGraphicFramePr>
            <a:graphicFrameLocks noGrp="1"/>
          </p:cNvGraphicFramePr>
          <p:nvPr/>
        </p:nvGraphicFramePr>
        <p:xfrm>
          <a:off x="395536" y="836712"/>
          <a:ext cx="8280920" cy="822960"/>
        </p:xfrm>
        <a:graphic>
          <a:graphicData uri="http://schemas.openxmlformats.org/drawingml/2006/table">
            <a:tbl>
              <a:tblPr/>
              <a:tblGrid>
                <a:gridCol w="8280920"/>
              </a:tblGrid>
              <a:tr h="0">
                <a:tc>
                  <a:txBody>
                    <a:bodyPr/>
                    <a:lstStyle/>
                    <a:p>
                      <a:pPr algn="just" fontAlgn="ctr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In data 22/09/n si acquistano a dilazione, bimestrale, merci per € 100.000. Dopo 8 giorni, a causa di differenze qualitative riscontrate, la società restituisce al fornitore merci per € 25.000. Alla scadenza il debito è regolarmente </a:t>
                      </a:r>
                      <a:r>
                        <a:rPr lang="it-IT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estinto.</a:t>
                      </a:r>
                      <a:endParaRPr lang="it-IT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5" name="Tabella 14"/>
          <p:cNvGraphicFramePr>
            <a:graphicFrameLocks noGrp="1"/>
          </p:cNvGraphicFramePr>
          <p:nvPr/>
        </p:nvGraphicFramePr>
        <p:xfrm>
          <a:off x="539552" y="2636912"/>
          <a:ext cx="3024338" cy="1800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216026"/>
              </a:tblGrid>
              <a:tr h="914593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885607">
                <a:tc>
                  <a:txBody>
                    <a:bodyPr/>
                    <a:lstStyle/>
                    <a:p>
                      <a:pPr algn="ctr">
                        <a:buFontTx/>
                        <a:buChar char="-"/>
                      </a:pPr>
                      <a:r>
                        <a:rPr lang="it-IT" sz="2000" b="0" baseline="0" dirty="0" err="1" smtClean="0"/>
                        <a:t>Deb</a:t>
                      </a:r>
                      <a:r>
                        <a:rPr lang="it-IT" sz="2000" b="0" baseline="0" dirty="0" smtClean="0"/>
                        <a:t>. </a:t>
                      </a:r>
                      <a:r>
                        <a:rPr lang="it-IT" sz="2000" b="0" baseline="0" dirty="0" err="1" smtClean="0"/>
                        <a:t>Funz.to</a:t>
                      </a:r>
                      <a:endParaRPr lang="it-IT" sz="2000" b="0" baseline="0" dirty="0" smtClean="0"/>
                    </a:p>
                    <a:p>
                      <a:pPr algn="ctr">
                        <a:buFontTx/>
                        <a:buNone/>
                      </a:pPr>
                      <a:r>
                        <a:rPr lang="it-IT" sz="2000" b="0" baseline="0" dirty="0" smtClean="0"/>
                        <a:t>75.000</a:t>
                      </a:r>
                      <a:endParaRPr lang="it-IT" sz="2000" b="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7" name="Tabella 16"/>
          <p:cNvGraphicFramePr>
            <a:graphicFrameLocks noGrp="1"/>
          </p:cNvGraphicFramePr>
          <p:nvPr/>
        </p:nvGraphicFramePr>
        <p:xfrm>
          <a:off x="5652120" y="2636912"/>
          <a:ext cx="3024338" cy="215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7533"/>
                <a:gridCol w="1116805"/>
              </a:tblGrid>
              <a:tr h="536287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835281">
                <a:tc gridSpan="2">
                  <a:txBody>
                    <a:bodyPr/>
                    <a:lstStyle/>
                    <a:p>
                      <a:pPr algn="ctr"/>
                      <a:r>
                        <a:rPr lang="it-IT" sz="2000" b="0" i="0" dirty="0" smtClean="0"/>
                        <a:t>-Cassa</a:t>
                      </a:r>
                    </a:p>
                    <a:p>
                      <a:pPr algn="ctr"/>
                      <a:r>
                        <a:rPr lang="it-IT" sz="2000" b="0" i="0" dirty="0" smtClean="0"/>
                        <a:t>75.000</a:t>
                      </a:r>
                      <a:endParaRPr lang="it-IT" sz="2000" b="0" i="1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500640">
                <a:tc gridSpan="2"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3" name="Connettore 2 12"/>
          <p:cNvCxnSpPr/>
          <p:nvPr/>
        </p:nvCxnSpPr>
        <p:spPr>
          <a:xfrm>
            <a:off x="3203848" y="3140968"/>
            <a:ext cx="2664296" cy="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683568" y="184482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22/11</a:t>
            </a:r>
            <a:endParaRPr lang="it-IT" dirty="0"/>
          </a:p>
        </p:txBody>
      </p:sp>
      <p:sp>
        <p:nvSpPr>
          <p:cNvPr id="19" name="Rettangolo 18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08720"/>
            <a:ext cx="8686800" cy="521744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it-IT" sz="2000" dirty="0" smtClean="0"/>
              <a:t>      In data 15/07/n si acquistano a dilazione trimestrale merci per € 80.000. In data 10/09/n si provvede a saldare, anticipatamente, il debito. Si riceve perciò uno sconto del 20%. </a:t>
            </a:r>
          </a:p>
          <a:p>
            <a:pPr algn="just">
              <a:buNone/>
            </a:pPr>
            <a:r>
              <a:rPr lang="it-IT" sz="2000" dirty="0" smtClean="0"/>
              <a:t>            </a:t>
            </a:r>
          </a:p>
          <a:p>
            <a:pPr algn="just">
              <a:buNone/>
            </a:pPr>
            <a:r>
              <a:rPr lang="it-IT" sz="2000" dirty="0" smtClean="0"/>
              <a:t>           15/07</a:t>
            </a:r>
            <a:endParaRPr lang="it-IT" sz="2000" dirty="0"/>
          </a:p>
        </p:txBody>
      </p:sp>
      <p:cxnSp>
        <p:nvCxnSpPr>
          <p:cNvPr id="4" name="Connettore 1 3"/>
          <p:cNvCxnSpPr/>
          <p:nvPr/>
        </p:nvCxnSpPr>
        <p:spPr>
          <a:xfrm>
            <a:off x="0" y="620688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7906072" cy="476672"/>
          </a:xfrm>
        </p:spPr>
        <p:txBody>
          <a:bodyPr>
            <a:normAutofit fontScale="90000"/>
          </a:bodyPr>
          <a:lstStyle/>
          <a:p>
            <a:pPr algn="l"/>
            <a:r>
              <a:rPr lang="it-IT" sz="3100" b="1" dirty="0" smtClean="0">
                <a:solidFill>
                  <a:schemeClr val="accent1"/>
                </a:solidFill>
              </a:rPr>
              <a:t>Sconti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  <p:graphicFrame>
        <p:nvGraphicFramePr>
          <p:cNvPr id="6" name="Tabella 5"/>
          <p:cNvGraphicFramePr>
            <a:graphicFrameLocks noGrp="1"/>
          </p:cNvGraphicFramePr>
          <p:nvPr/>
        </p:nvGraphicFramePr>
        <p:xfrm>
          <a:off x="5508104" y="3212976"/>
          <a:ext cx="3024338" cy="215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7533"/>
                <a:gridCol w="1116805"/>
              </a:tblGrid>
              <a:tr h="536287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835281">
                <a:tc gridSpan="2"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r>
                        <a:rPr lang="it-IT" i="1" dirty="0" smtClean="0"/>
                        <a:t>+ </a:t>
                      </a:r>
                      <a:r>
                        <a:rPr lang="it-IT" i="1" dirty="0" err="1" smtClean="0"/>
                        <a:t>Deb</a:t>
                      </a:r>
                      <a:r>
                        <a:rPr lang="it-IT" i="1" dirty="0" smtClean="0"/>
                        <a:t>.</a:t>
                      </a:r>
                      <a:r>
                        <a:rPr lang="it-IT" i="1" baseline="0" dirty="0" smtClean="0"/>
                        <a:t> </a:t>
                      </a:r>
                      <a:r>
                        <a:rPr lang="it-IT" i="1" baseline="0" dirty="0" err="1" smtClean="0"/>
                        <a:t>Funz.to</a:t>
                      </a:r>
                      <a:endParaRPr lang="it-IT" i="1" dirty="0" smtClean="0"/>
                    </a:p>
                    <a:p>
                      <a:pPr algn="ctr">
                        <a:buFontTx/>
                        <a:buNone/>
                      </a:pPr>
                      <a:r>
                        <a:rPr lang="it-IT" i="1" dirty="0" smtClean="0"/>
                        <a:t>80.000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500640">
                <a:tc gridSpan="2"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" name="Connettore 2 6"/>
          <p:cNvCxnSpPr/>
          <p:nvPr/>
        </p:nvCxnSpPr>
        <p:spPr>
          <a:xfrm flipH="1">
            <a:off x="3563888" y="3501008"/>
            <a:ext cx="230425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ella 7"/>
          <p:cNvGraphicFramePr>
            <a:graphicFrameLocks noGrp="1"/>
          </p:cNvGraphicFramePr>
          <p:nvPr/>
        </p:nvGraphicFramePr>
        <p:xfrm>
          <a:off x="539552" y="3212976"/>
          <a:ext cx="3024338" cy="16198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216026"/>
              </a:tblGrid>
              <a:tr h="566485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796878">
                <a:tc>
                  <a:txBody>
                    <a:bodyPr/>
                    <a:lstStyle/>
                    <a:p>
                      <a:pPr algn="ctr"/>
                      <a:r>
                        <a:rPr lang="it-IT" sz="2000" b="0" baseline="0" dirty="0" smtClean="0"/>
                        <a:t>Acquisto f.p.</a:t>
                      </a:r>
                    </a:p>
                    <a:p>
                      <a:pPr algn="ctr"/>
                      <a:r>
                        <a:rPr lang="it-IT" sz="2000" b="0" baseline="0" dirty="0" smtClean="0"/>
                        <a:t>80.000</a:t>
                      </a:r>
                      <a:endParaRPr lang="it-IT" sz="2000" b="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0" name="Rettangolo 9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08720"/>
            <a:ext cx="8686800" cy="521744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it-IT" sz="2000" dirty="0" smtClean="0"/>
              <a:t>      In data 15/07/n si acquistano a dilazione trimestrale merci per € 80.000. In data 10/09/n si provvede a saldare, anticipatamente, il debito. Si riceve perciò uno sconto del 20%. </a:t>
            </a:r>
          </a:p>
          <a:p>
            <a:pPr algn="just">
              <a:buNone/>
            </a:pPr>
            <a:r>
              <a:rPr lang="it-IT" sz="2000" dirty="0" smtClean="0"/>
              <a:t>            </a:t>
            </a:r>
          </a:p>
          <a:p>
            <a:pPr algn="just">
              <a:buNone/>
            </a:pPr>
            <a:r>
              <a:rPr lang="it-IT" sz="2000" dirty="0" smtClean="0"/>
              <a:t>           10/09</a:t>
            </a:r>
            <a:endParaRPr lang="it-IT" sz="2000" dirty="0"/>
          </a:p>
        </p:txBody>
      </p:sp>
      <p:cxnSp>
        <p:nvCxnSpPr>
          <p:cNvPr id="4" name="Connettore 1 3"/>
          <p:cNvCxnSpPr/>
          <p:nvPr/>
        </p:nvCxnSpPr>
        <p:spPr>
          <a:xfrm>
            <a:off x="0" y="692696"/>
            <a:ext cx="7429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7906072" cy="476672"/>
          </a:xfrm>
        </p:spPr>
        <p:txBody>
          <a:bodyPr>
            <a:normAutofit fontScale="90000"/>
          </a:bodyPr>
          <a:lstStyle/>
          <a:p>
            <a:pPr algn="l"/>
            <a:r>
              <a:rPr lang="it-IT" sz="3100" b="1" dirty="0" smtClean="0">
                <a:solidFill>
                  <a:schemeClr val="accent1"/>
                </a:solidFill>
              </a:rPr>
              <a:t>Sconti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  <p:graphicFrame>
        <p:nvGraphicFramePr>
          <p:cNvPr id="6" name="Tabella 5"/>
          <p:cNvGraphicFramePr>
            <a:graphicFrameLocks noGrp="1"/>
          </p:cNvGraphicFramePr>
          <p:nvPr/>
        </p:nvGraphicFramePr>
        <p:xfrm>
          <a:off x="5436096" y="2708920"/>
          <a:ext cx="3024338" cy="215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7533"/>
                <a:gridCol w="1116805"/>
              </a:tblGrid>
              <a:tr h="536287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V.F.N.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835281">
                <a:tc gridSpan="2"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r>
                        <a:rPr lang="it-IT" i="1" dirty="0" smtClean="0"/>
                        <a:t>- Cassa</a:t>
                      </a:r>
                    </a:p>
                    <a:p>
                      <a:pPr algn="ctr">
                        <a:buFontTx/>
                        <a:buNone/>
                      </a:pPr>
                      <a:r>
                        <a:rPr lang="it-IT" i="1" dirty="0" smtClean="0"/>
                        <a:t>64.000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500640">
                <a:tc gridSpan="2"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ella 7"/>
          <p:cNvGraphicFramePr>
            <a:graphicFrameLocks noGrp="1"/>
          </p:cNvGraphicFramePr>
          <p:nvPr/>
        </p:nvGraphicFramePr>
        <p:xfrm>
          <a:off x="539552" y="2780928"/>
          <a:ext cx="3024338" cy="16198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216026"/>
              </a:tblGrid>
              <a:tr h="566485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V.F.P.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(-)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796878">
                <a:tc>
                  <a:txBody>
                    <a:bodyPr/>
                    <a:lstStyle/>
                    <a:p>
                      <a:pPr algn="ctr"/>
                      <a:r>
                        <a:rPr lang="it-IT" sz="2000" b="0" baseline="0" dirty="0" smtClean="0"/>
                        <a:t>- </a:t>
                      </a:r>
                      <a:r>
                        <a:rPr lang="it-IT" sz="2000" b="0" baseline="0" dirty="0" err="1" smtClean="0"/>
                        <a:t>Deb</a:t>
                      </a:r>
                      <a:r>
                        <a:rPr lang="it-IT" sz="2000" b="0" baseline="0" dirty="0" smtClean="0"/>
                        <a:t>. </a:t>
                      </a:r>
                      <a:r>
                        <a:rPr lang="it-IT" sz="2000" b="0" baseline="0" dirty="0" err="1" smtClean="0"/>
                        <a:t>Funz.to</a:t>
                      </a:r>
                      <a:endParaRPr lang="it-IT" sz="2000" b="0" baseline="0" dirty="0" smtClean="0"/>
                    </a:p>
                    <a:p>
                      <a:pPr algn="ctr"/>
                      <a:r>
                        <a:rPr lang="it-IT" sz="2000" b="0" baseline="0" dirty="0" smtClean="0"/>
                        <a:t>80.000</a:t>
                      </a:r>
                      <a:endParaRPr lang="it-IT" sz="2000" b="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9" name="Connettore 2 8"/>
          <p:cNvCxnSpPr/>
          <p:nvPr/>
        </p:nvCxnSpPr>
        <p:spPr>
          <a:xfrm>
            <a:off x="3203848" y="3861048"/>
            <a:ext cx="2808312" cy="108012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5796136" y="4509120"/>
          <a:ext cx="3024338" cy="215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7533"/>
                <a:gridCol w="1116805"/>
              </a:tblGrid>
              <a:tr h="536287">
                <a:tc gridSpan="2"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</a:p>
                    <a:p>
                      <a:pPr algn="ctr"/>
                      <a:r>
                        <a:rPr lang="it-IT" sz="2400" b="1" dirty="0" err="1" smtClean="0">
                          <a:solidFill>
                            <a:srgbClr val="FF0000"/>
                          </a:solidFill>
                        </a:rPr>
                        <a:t>V.E.P.</a:t>
                      </a:r>
                      <a:r>
                        <a:rPr lang="it-IT" sz="2400" b="1" dirty="0" smtClean="0">
                          <a:solidFill>
                            <a:srgbClr val="FF0000"/>
                          </a:solidFill>
                        </a:rPr>
                        <a:t> (+)</a:t>
                      </a:r>
                      <a:endParaRPr lang="it-IT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835281">
                <a:tc gridSpan="2">
                  <a:txBody>
                    <a:bodyPr/>
                    <a:lstStyle/>
                    <a:p>
                      <a:pPr algn="ctr"/>
                      <a:r>
                        <a:rPr lang="it-IT" sz="2000" b="0" i="0" dirty="0" smtClean="0"/>
                        <a:t>Sconti</a:t>
                      </a:r>
                      <a:r>
                        <a:rPr lang="it-IT" sz="2000" b="0" i="0" baseline="0" dirty="0" smtClean="0"/>
                        <a:t> attivi</a:t>
                      </a:r>
                    </a:p>
                    <a:p>
                      <a:pPr algn="ctr"/>
                      <a:r>
                        <a:rPr lang="it-IT" sz="2000" b="0" i="0" dirty="0" smtClean="0"/>
                        <a:t>16.000</a:t>
                      </a:r>
                      <a:endParaRPr lang="it-IT" sz="2000" b="0" i="1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500640">
                <a:tc gridSpan="2">
                  <a:txBody>
                    <a:bodyPr/>
                    <a:lstStyle/>
                    <a:p>
                      <a:pPr algn="r"/>
                      <a:endParaRPr lang="it-IT" i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Rettangolo 11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13" name="Connettore 2 12"/>
          <p:cNvCxnSpPr/>
          <p:nvPr/>
        </p:nvCxnSpPr>
        <p:spPr>
          <a:xfrm>
            <a:off x="3203848" y="3140968"/>
            <a:ext cx="2664296" cy="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4090</TotalTime>
  <Words>1573</Words>
  <Application>Microsoft Office PowerPoint</Application>
  <PresentationFormat>Presentazione su schermo (4:3)</PresentationFormat>
  <Paragraphs>279</Paragraphs>
  <Slides>22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23" baseType="lpstr">
      <vt:lpstr>Tema di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     Rettifiche di Costi </vt:lpstr>
      <vt:lpstr>     Rettifiche di Costi </vt:lpstr>
      <vt:lpstr>     Rettifiche di Costi </vt:lpstr>
      <vt:lpstr>Sconti </vt:lpstr>
      <vt:lpstr>Sconti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Alex</dc:creator>
  <cp:lastModifiedBy>Fabio Della Neve</cp:lastModifiedBy>
  <cp:revision>138</cp:revision>
  <dcterms:created xsi:type="dcterms:W3CDTF">2012-09-20T07:34:10Z</dcterms:created>
  <dcterms:modified xsi:type="dcterms:W3CDTF">2014-10-14T14:45:00Z</dcterms:modified>
</cp:coreProperties>
</file>