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en-GB"/>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GB"/>
          </a:p>
        </p:txBody>
      </p:sp>
      <p:sp>
        <p:nvSpPr>
          <p:cNvPr id="4" name="Segnaposto data 3"/>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en-GB"/>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data 4"/>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en-GB"/>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7" name="Segnaposto data 6"/>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8" name="Segnaposto piè di pagina 7"/>
          <p:cNvSpPr>
            <a:spLocks noGrp="1"/>
          </p:cNvSpPr>
          <p:nvPr>
            <p:ph type="ftr" sz="quarter" idx="11"/>
          </p:nvPr>
        </p:nvSpPr>
        <p:spPr/>
        <p:txBody>
          <a:bodyPr/>
          <a:lstStyle/>
          <a:p>
            <a:endParaRPr lang="en-GB"/>
          </a:p>
        </p:txBody>
      </p:sp>
      <p:sp>
        <p:nvSpPr>
          <p:cNvPr id="9" name="Segnaposto numero diapositiva 8"/>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data 2"/>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4" name="Segnaposto piè di pagina 3"/>
          <p:cNvSpPr>
            <a:spLocks noGrp="1"/>
          </p:cNvSpPr>
          <p:nvPr>
            <p:ph type="ftr" sz="quarter" idx="11"/>
          </p:nvPr>
        </p:nvSpPr>
        <p:spPr/>
        <p:txBody>
          <a:bodyPr/>
          <a:lstStyle/>
          <a:p>
            <a:endParaRPr lang="en-GB"/>
          </a:p>
        </p:txBody>
      </p:sp>
      <p:sp>
        <p:nvSpPr>
          <p:cNvPr id="5" name="Segnaposto numero diapositiva 4"/>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3" name="Segnaposto piè di pagina 2"/>
          <p:cNvSpPr>
            <a:spLocks noGrp="1"/>
          </p:cNvSpPr>
          <p:nvPr>
            <p:ph type="ftr" sz="quarter" idx="11"/>
          </p:nvPr>
        </p:nvSpPr>
        <p:spPr/>
        <p:txBody>
          <a:bodyPr/>
          <a:lstStyle/>
          <a:p>
            <a:endParaRPr lang="en-GB"/>
          </a:p>
        </p:txBody>
      </p:sp>
      <p:sp>
        <p:nvSpPr>
          <p:cNvPr id="4" name="Segnaposto numero diapositiva 3"/>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en-GB"/>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en-GB"/>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en-GB"/>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E4F11849-CDDA-4727-88C2-141FFF819440}" type="slidenum">
              <a:rPr lang="en-GB" smtClean="0"/>
              <a:pPr/>
              <a:t>‹N›</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en-GB"/>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419BB0-6300-469D-BB1F-4DE918196BFB}" type="datetimeFigureOut">
              <a:rPr lang="en-GB" smtClean="0"/>
              <a:pPr/>
              <a:t>03/11/2014</a:t>
            </a:fld>
            <a:endParaRPr lang="en-GB"/>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11849-CDDA-4727-88C2-141FFF819440}" type="slidenum">
              <a:rPr lang="en-GB" smtClean="0"/>
              <a:pPr/>
              <a:t>‹N›</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news.google.com/nwshp?ie=UTF-8&amp;oe=UTF-8&amp;hl=en" TargetMode="External"/><Relationship Id="rId2" Type="http://schemas.openxmlformats.org/officeDocument/2006/relationships/hyperlink" Target="http://www.corriere.it/english/" TargetMode="External"/><Relationship Id="rId1" Type="http://schemas.openxmlformats.org/officeDocument/2006/relationships/slideLayout" Target="../slideLayouts/slideLayout2.xml"/><Relationship Id="rId6" Type="http://schemas.openxmlformats.org/officeDocument/2006/relationships/hyperlink" Target="http://www.bbc.co.uk/worldservice/learningenglish/" TargetMode="External"/><Relationship Id="rId5" Type="http://schemas.openxmlformats.org/officeDocument/2006/relationships/hyperlink" Target="http://www2.radio24.ilsole24ore.com/english24/english24_index.htm" TargetMode="External"/><Relationship Id="rId4" Type="http://schemas.openxmlformats.org/officeDocument/2006/relationships/hyperlink" Target="http://www.cnn.co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englishclub.com/" TargetMode="External"/><Relationship Id="rId2" Type="http://schemas.openxmlformats.org/officeDocument/2006/relationships/hyperlink" Target="http://www.nspeak.com/newbasic/grammatica/grammar.htm" TargetMode="External"/><Relationship Id="rId1" Type="http://schemas.openxmlformats.org/officeDocument/2006/relationships/slideLayout" Target="../slideLayouts/slideLayout2.xml"/><Relationship Id="rId5" Type="http://schemas.openxmlformats.org/officeDocument/2006/relationships/hyperlink" Target="http://www.sinet.it/inglese" TargetMode="External"/><Relationship Id="rId4" Type="http://schemas.openxmlformats.org/officeDocument/2006/relationships/hyperlink" Target="http://www.dienneti.it/risorse/lingue_straniere/inglese.htm"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tuttogratis.it/attualita/esercizi_inglese.html" TargetMode="External"/><Relationship Id="rId7" Type="http://schemas.openxmlformats.org/officeDocument/2006/relationships/hyperlink" Target="http://www.englishtown.it/sp/portal.aspx" TargetMode="External"/><Relationship Id="rId2" Type="http://schemas.openxmlformats.org/officeDocument/2006/relationships/hyperlink" Target="http://www.tuttogratis.it/attualita/corso_inglese_online_gratis/" TargetMode="External"/><Relationship Id="rId1" Type="http://schemas.openxmlformats.org/officeDocument/2006/relationships/slideLayout" Target="../slideLayouts/slideLayout2.xml"/><Relationship Id="rId6" Type="http://schemas.openxmlformats.org/officeDocument/2006/relationships/hyperlink" Target="http://www.italiansrus.com/english/lesson1.htm" TargetMode="External"/><Relationship Id="rId5" Type="http://schemas.openxmlformats.org/officeDocument/2006/relationships/hyperlink" Target="http://www.goethe-verlag.com/tests/IE/IE.HTM" TargetMode="External"/><Relationship Id="rId4" Type="http://schemas.openxmlformats.org/officeDocument/2006/relationships/hyperlink" Target="http://www.englishgratis.co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it.wikibooks.org/wiki/Corso_di_inglese/Copertina" TargetMode="External"/><Relationship Id="rId7" Type="http://schemas.openxmlformats.org/officeDocument/2006/relationships/hyperlink" Target="http://www.eslpod.com/" TargetMode="External"/><Relationship Id="rId2" Type="http://schemas.openxmlformats.org/officeDocument/2006/relationships/hyperlink" Target="http://www.word-detective.com/" TargetMode="External"/><Relationship Id="rId1" Type="http://schemas.openxmlformats.org/officeDocument/2006/relationships/slideLayout" Target="../slideLayouts/slideLayout2.xml"/><Relationship Id="rId6" Type="http://schemas.openxmlformats.org/officeDocument/2006/relationships/hyperlink" Target="http://www.omniglot.com/" TargetMode="External"/><Relationship Id="rId5" Type="http://schemas.openxmlformats.org/officeDocument/2006/relationships/hyperlink" Target="http://faq.news.nic.it/wiki/DizionariItCulturaLinguisticaInglese" TargetMode="External"/><Relationship Id="rId4" Type="http://schemas.openxmlformats.org/officeDocument/2006/relationships/hyperlink" Target="http://www.imsdb.com/"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talkiteasy.org/" TargetMode="External"/><Relationship Id="rId3" Type="http://schemas.openxmlformats.org/officeDocument/2006/relationships/hyperlink" Target="http://www.askoxford.com/" TargetMode="External"/><Relationship Id="rId7" Type="http://schemas.openxmlformats.org/officeDocument/2006/relationships/hyperlink" Target="http://www.wordreference.com/it/" TargetMode="External"/><Relationship Id="rId2" Type="http://schemas.openxmlformats.org/officeDocument/2006/relationships/hyperlink" Target="http://www.hoepli.it/dizionari.asp" TargetMode="External"/><Relationship Id="rId1" Type="http://schemas.openxmlformats.org/officeDocument/2006/relationships/slideLayout" Target="../slideLayouts/slideLayout2.xml"/><Relationship Id="rId6" Type="http://schemas.openxmlformats.org/officeDocument/2006/relationships/hyperlink" Target="http://www.oup.com/elt/oald/" TargetMode="External"/><Relationship Id="rId11" Type="http://schemas.openxmlformats.org/officeDocument/2006/relationships/hyperlink" Target="http://en.wiktionary.org/" TargetMode="External"/><Relationship Id="rId5" Type="http://schemas.openxmlformats.org/officeDocument/2006/relationships/hyperlink" Target="http://www.thefreedictionary.com/" TargetMode="External"/><Relationship Id="rId10" Type="http://schemas.openxmlformats.org/officeDocument/2006/relationships/hyperlink" Target="http://www.garzantilinguistica.it/" TargetMode="External"/><Relationship Id="rId4" Type="http://schemas.openxmlformats.org/officeDocument/2006/relationships/hyperlink" Target="http://dictionary.cambridge.org/" TargetMode="External"/><Relationship Id="rId9" Type="http://schemas.openxmlformats.org/officeDocument/2006/relationships/hyperlink" Target="http://www.onelook.co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m-w.com/" TargetMode="External"/><Relationship Id="rId2" Type="http://schemas.openxmlformats.org/officeDocument/2006/relationships/hyperlink" Target="http://www.bartleby.com/61/" TargetMode="External"/><Relationship Id="rId1" Type="http://schemas.openxmlformats.org/officeDocument/2006/relationships/slideLayout" Target="../slideLayouts/slideLayout2.xml"/><Relationship Id="rId6" Type="http://schemas.openxmlformats.org/officeDocument/2006/relationships/hyperlink" Target="http://www.visuwords.com/" TargetMode="External"/><Relationship Id="rId5" Type="http://schemas.openxmlformats.org/officeDocument/2006/relationships/hyperlink" Target="http://www.google.com/" TargetMode="External"/><Relationship Id="rId4" Type="http://schemas.openxmlformats.org/officeDocument/2006/relationships/hyperlink" Target="http://www.usingenglish.com/reference/idiom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speakuponline.it/" TargetMode="External"/><Relationship Id="rId2" Type="http://schemas.openxmlformats.org/officeDocument/2006/relationships/hyperlink" Target="http://english24.ilsole24ore.co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video.google.it/" TargetMode="External"/><Relationship Id="rId2" Type="http://schemas.openxmlformats.org/officeDocument/2006/relationships/hyperlink" Target="http://www.youtube.com/" TargetMode="External"/><Relationship Id="rId1" Type="http://schemas.openxmlformats.org/officeDocument/2006/relationships/slideLayout" Target="../slideLayouts/slideLayout2.xml"/><Relationship Id="rId4" Type="http://schemas.openxmlformats.org/officeDocument/2006/relationships/hyperlink" Target="http://www.nasa.gov/"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babylon.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babylon.co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pecialized.english.net/home.htm" TargetMode="External"/><Relationship Id="rId2" Type="http://schemas.openxmlformats.org/officeDocument/2006/relationships/hyperlink" Target="http://www.voanews.com/specialenglish/index.cfm" TargetMode="External"/><Relationship Id="rId1" Type="http://schemas.openxmlformats.org/officeDocument/2006/relationships/slideLayout" Target="../slideLayouts/slideLayout2.xml"/><Relationship Id="rId4" Type="http://schemas.openxmlformats.org/officeDocument/2006/relationships/hyperlink" Target="http://vlc.polyu.edu.hk/conversationintro/"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englishlistening.com/" TargetMode="External"/><Relationship Id="rId2" Type="http://schemas.openxmlformats.org/officeDocument/2006/relationships/hyperlink" Target="http://www.bbc.co.uk/worldservice/learningenglish/index.s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podcastsinenglish.com/" TargetMode="External"/><Relationship Id="rId2" Type="http://schemas.openxmlformats.org/officeDocument/2006/relationships/hyperlink" Target="http://web2.uvcs.uvic.ca/elc/studyzone/index.ht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abc.net.au/worldtoday/" TargetMode="External"/><Relationship Id="rId2" Type="http://schemas.openxmlformats.org/officeDocument/2006/relationships/hyperlink" Target="http://a4esl.org/" TargetMode="External"/><Relationship Id="rId1" Type="http://schemas.openxmlformats.org/officeDocument/2006/relationships/slideLayout" Target="../slideLayouts/slideLayout2.xml"/><Relationship Id="rId4" Type="http://schemas.openxmlformats.org/officeDocument/2006/relationships/hyperlink" Target="http://www.americanradioworks.or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breakingnewsenglish.com/" TargetMode="External"/><Relationship Id="rId2" Type="http://schemas.openxmlformats.org/officeDocument/2006/relationships/hyperlink" Target="http://www.bbc.co.uk/radio4"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eflnet.com/" TargetMode="External"/><Relationship Id="rId2" Type="http://schemas.openxmlformats.org/officeDocument/2006/relationships/hyperlink" Target="http://www.cdlponline.org/index.cfm" TargetMode="External"/><Relationship Id="rId1" Type="http://schemas.openxmlformats.org/officeDocument/2006/relationships/slideLayout" Target="../slideLayouts/slideLayout2.xml"/><Relationship Id="rId4" Type="http://schemas.openxmlformats.org/officeDocument/2006/relationships/hyperlink" Target="http://www.elllo.or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english-test.net/" TargetMode="External"/><Relationship Id="rId2" Type="http://schemas.openxmlformats.org/officeDocument/2006/relationships/hyperlink" Target="http://www.eltpodcast.com/" TargetMode="External"/><Relationship Id="rId1" Type="http://schemas.openxmlformats.org/officeDocument/2006/relationships/slideLayout" Target="../slideLayouts/slideLayout2.xml"/><Relationship Id="rId6" Type="http://schemas.openxmlformats.org/officeDocument/2006/relationships/hyperlink" Target="http://www.esl-lab.com/" TargetMode="External"/><Relationship Id="rId5" Type="http://schemas.openxmlformats.org/officeDocument/2006/relationships/hyperlink" Target="http://www.englishcaster.com/" TargetMode="External"/><Relationship Id="rId4" Type="http://schemas.openxmlformats.org/officeDocument/2006/relationships/hyperlink" Target="http://www.english4today.com/english_grammar.cf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lingual.net/index.php" TargetMode="External"/><Relationship Id="rId2" Type="http://schemas.openxmlformats.org/officeDocument/2006/relationships/hyperlink" Target="http://www.fonetiks.org/dictations/" TargetMode="External"/><Relationship Id="rId1" Type="http://schemas.openxmlformats.org/officeDocument/2006/relationships/slideLayout" Target="../slideLayouts/slideLayout2.xml"/><Relationship Id="rId5" Type="http://schemas.openxmlformats.org/officeDocument/2006/relationships/hyperlink" Target="http://www.npr.org/" TargetMode="External"/><Relationship Id="rId4" Type="http://schemas.openxmlformats.org/officeDocument/2006/relationships/hyperlink" Target="http://www.newscientist.com/podcast.ns"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tuneintoenglish.com/" TargetMode="External"/><Relationship Id="rId2" Type="http://schemas.openxmlformats.org/officeDocument/2006/relationships/hyperlink" Target="http://www.pbs.org/newshour/" TargetMode="External"/><Relationship Id="rId1" Type="http://schemas.openxmlformats.org/officeDocument/2006/relationships/slideLayout" Target="../slideLayouts/slideLayout2.xml"/><Relationship Id="rId5" Type="http://schemas.openxmlformats.org/officeDocument/2006/relationships/hyperlink" Target="http://www.voanews.com/index.cfm" TargetMode="External"/><Relationship Id="rId4" Type="http://schemas.openxmlformats.org/officeDocument/2006/relationships/hyperlink" Target="http://www.uncommonknowledge.or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www.audiotreasure.com/audiolinks.htm" TargetMode="External"/><Relationship Id="rId2" Type="http://schemas.openxmlformats.org/officeDocument/2006/relationships/hyperlink" Target="http://www.commonwealthclub.or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dce.ksu.edu/landon/" TargetMode="External"/><Relationship Id="rId2" Type="http://schemas.openxmlformats.org/officeDocument/2006/relationships/hyperlink" Target="http://pulseplanet.nationalgeographic.co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english-magazine.org/fun-and-leisure/english-quot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en-GB" dirty="0" smtClean="0"/>
              <a:t>LEARNING ENGLISH VIA THE NET</a:t>
            </a:r>
            <a:endParaRPr lang="en-GB" dirty="0"/>
          </a:p>
        </p:txBody>
      </p:sp>
      <p:sp>
        <p:nvSpPr>
          <p:cNvPr id="3" name="Sottotitolo 2"/>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NEWS</a:t>
            </a:r>
            <a:endParaRPr lang="en-GB" dirty="0"/>
          </a:p>
        </p:txBody>
      </p:sp>
      <p:sp>
        <p:nvSpPr>
          <p:cNvPr id="3" name="Segnaposto contenuto 2"/>
          <p:cNvSpPr>
            <a:spLocks noGrp="1"/>
          </p:cNvSpPr>
          <p:nvPr>
            <p:ph idx="1"/>
          </p:nvPr>
        </p:nvSpPr>
        <p:spPr/>
        <p:txBody>
          <a:bodyPr/>
          <a:lstStyle/>
          <a:p>
            <a:r>
              <a:rPr lang="it-IT" dirty="0" smtClean="0">
                <a:hlinkClick r:id="rId2"/>
              </a:rPr>
              <a:t>CORRIERE DELLA SERA - English </a:t>
            </a:r>
            <a:r>
              <a:rPr lang="it-IT" dirty="0" err="1" smtClean="0">
                <a:hlinkClick r:id="rId2"/>
              </a:rPr>
              <a:t>version</a:t>
            </a:r>
            <a:r>
              <a:rPr lang="it-IT" dirty="0" smtClean="0"/>
              <a:t> </a:t>
            </a:r>
            <a:br>
              <a:rPr lang="it-IT" dirty="0" smtClean="0"/>
            </a:br>
            <a:r>
              <a:rPr lang="it-IT" dirty="0" smtClean="0">
                <a:hlinkClick r:id="rId3"/>
              </a:rPr>
              <a:t>GOOGLE NEWS</a:t>
            </a:r>
            <a:r>
              <a:rPr lang="it-IT" dirty="0" smtClean="0"/>
              <a:t> </a:t>
            </a:r>
            <a:br>
              <a:rPr lang="it-IT" dirty="0" smtClean="0"/>
            </a:br>
            <a:r>
              <a:rPr lang="it-IT" dirty="0" smtClean="0">
                <a:hlinkClick r:id="rId4"/>
              </a:rPr>
              <a:t>CNN</a:t>
            </a:r>
            <a:r>
              <a:rPr lang="it-IT" dirty="0" smtClean="0"/>
              <a:t> </a:t>
            </a:r>
            <a:br>
              <a:rPr lang="it-IT" dirty="0" smtClean="0"/>
            </a:br>
            <a:r>
              <a:rPr lang="it-IT" dirty="0" smtClean="0">
                <a:hlinkClick r:id="rId5"/>
              </a:rPr>
              <a:t>RADIO24 ENGLISH24 (testi e audio - </a:t>
            </a:r>
            <a:r>
              <a:rPr lang="it-IT" dirty="0" err="1" smtClean="0">
                <a:hlinkClick r:id="rId5"/>
              </a:rPr>
              <a:t>Saturdays</a:t>
            </a:r>
            <a:r>
              <a:rPr lang="it-IT" dirty="0" smtClean="0">
                <a:hlinkClick r:id="rId5"/>
              </a:rPr>
              <a:t> at 7.15pm)</a:t>
            </a:r>
            <a:r>
              <a:rPr lang="it-IT" dirty="0" smtClean="0"/>
              <a:t> </a:t>
            </a:r>
            <a:br>
              <a:rPr lang="it-IT" dirty="0" smtClean="0"/>
            </a:br>
            <a:r>
              <a:rPr lang="it-IT" dirty="0" smtClean="0">
                <a:hlinkClick r:id="rId6"/>
              </a:rPr>
              <a:t>BBC - LEARNING ENGLISH - Ascolta la radio Online (Open BBC radio player)</a:t>
            </a:r>
            <a:r>
              <a:rPr lang="it-IT" dirty="0" smtClean="0"/>
              <a:t> </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normAutofit fontScale="92500" lnSpcReduction="20000"/>
          </a:bodyPr>
          <a:lstStyle/>
          <a:p>
            <a:r>
              <a:rPr lang="it-IT" b="1" dirty="0" smtClean="0">
                <a:hlinkClick r:id="rId2"/>
              </a:rPr>
              <a:t>NSPEAK</a:t>
            </a:r>
            <a:r>
              <a:rPr lang="it-IT" dirty="0" smtClean="0"/>
              <a:t>: Tutta la grammatica di base con esercizi </a:t>
            </a:r>
            <a:br>
              <a:rPr lang="it-IT" dirty="0" smtClean="0"/>
            </a:br>
            <a:r>
              <a:rPr lang="it-IT" b="1" dirty="0" smtClean="0">
                <a:hlinkClick r:id="rId3"/>
              </a:rPr>
              <a:t>ENGLISH CLUB</a:t>
            </a:r>
            <a:r>
              <a:rPr lang="it-IT" dirty="0" smtClean="0"/>
              <a:t>: </a:t>
            </a:r>
            <a:r>
              <a:rPr lang="it-IT" dirty="0" err="1" smtClean="0"/>
              <a:t>Lessons</a:t>
            </a:r>
            <a:r>
              <a:rPr lang="it-IT" dirty="0" smtClean="0"/>
              <a:t>, </a:t>
            </a:r>
            <a:r>
              <a:rPr lang="it-IT" dirty="0" err="1" smtClean="0"/>
              <a:t>games</a:t>
            </a:r>
            <a:r>
              <a:rPr lang="it-IT" dirty="0" smtClean="0"/>
              <a:t>, </a:t>
            </a:r>
            <a:r>
              <a:rPr lang="it-IT" dirty="0" err="1" smtClean="0"/>
              <a:t>quizzes</a:t>
            </a:r>
            <a:r>
              <a:rPr lang="it-IT" dirty="0" smtClean="0"/>
              <a:t>, </a:t>
            </a:r>
            <a:r>
              <a:rPr lang="it-IT" dirty="0" err="1" smtClean="0"/>
              <a:t>forums</a:t>
            </a:r>
            <a:r>
              <a:rPr lang="it-IT" dirty="0" smtClean="0"/>
              <a:t>, chat, </a:t>
            </a:r>
            <a:r>
              <a:rPr lang="it-IT" dirty="0" err="1" smtClean="0"/>
              <a:t>lesson</a:t>
            </a:r>
            <a:r>
              <a:rPr lang="it-IT" dirty="0" smtClean="0"/>
              <a:t> </a:t>
            </a:r>
            <a:r>
              <a:rPr lang="it-IT" dirty="0" err="1" smtClean="0"/>
              <a:t>plans</a:t>
            </a:r>
            <a:r>
              <a:rPr lang="it-IT" dirty="0" smtClean="0"/>
              <a:t>, </a:t>
            </a:r>
            <a:r>
              <a:rPr lang="it-IT" dirty="0" err="1" smtClean="0"/>
              <a:t>jobs</a:t>
            </a:r>
            <a:r>
              <a:rPr lang="it-IT" dirty="0" smtClean="0"/>
              <a:t> &amp; more </a:t>
            </a:r>
            <a:r>
              <a:rPr lang="it-IT" dirty="0" err="1" smtClean="0"/>
              <a:t>for</a:t>
            </a:r>
            <a:r>
              <a:rPr lang="it-IT" dirty="0" smtClean="0"/>
              <a:t> ESL </a:t>
            </a:r>
            <a:r>
              <a:rPr lang="it-IT" dirty="0" err="1" smtClean="0"/>
              <a:t>learners</a:t>
            </a:r>
            <a:r>
              <a:rPr lang="it-IT" dirty="0" smtClean="0"/>
              <a:t> &amp; </a:t>
            </a:r>
            <a:r>
              <a:rPr lang="it-IT" dirty="0" err="1" smtClean="0"/>
              <a:t>teachers</a:t>
            </a:r>
            <a:r>
              <a:rPr lang="it-IT" dirty="0" smtClean="0"/>
              <a:t> </a:t>
            </a:r>
            <a:br>
              <a:rPr lang="it-IT" dirty="0" smtClean="0"/>
            </a:br>
            <a:r>
              <a:rPr lang="it-IT" b="1" dirty="0" smtClean="0">
                <a:hlinkClick r:id="rId4"/>
              </a:rPr>
              <a:t>DIENNETI</a:t>
            </a:r>
            <a:r>
              <a:rPr lang="it-IT" dirty="0" smtClean="0"/>
              <a:t>: Completa raccolta di siti: Grammatica, pronuncia, corsi, test, quiz, esercizi,giochi e </a:t>
            </a:r>
            <a:r>
              <a:rPr lang="it-IT" dirty="0" err="1" smtClean="0"/>
              <a:t>svagoportali</a:t>
            </a:r>
            <a:r>
              <a:rPr lang="it-IT" dirty="0" smtClean="0"/>
              <a:t>, dizionari, software, indici/</a:t>
            </a:r>
            <a:r>
              <a:rPr lang="it-IT" dirty="0" err="1" smtClean="0"/>
              <a:t>sitografie</a:t>
            </a:r>
            <a:r>
              <a:rPr lang="it-IT" dirty="0" smtClean="0"/>
              <a:t>, cultura e </a:t>
            </a:r>
            <a:r>
              <a:rPr lang="it-IT" dirty="0" err="1" smtClean="0"/>
              <a:t>civilta'</a:t>
            </a:r>
            <a:r>
              <a:rPr lang="it-IT" dirty="0" smtClean="0"/>
              <a:t> anglosassone, associazioni, varie </a:t>
            </a:r>
            <a:br>
              <a:rPr lang="it-IT" dirty="0" smtClean="0"/>
            </a:br>
            <a:r>
              <a:rPr lang="it-IT" b="1" dirty="0" smtClean="0">
                <a:hlinkClick r:id="rId5"/>
              </a:rPr>
              <a:t>SINET</a:t>
            </a:r>
            <a:r>
              <a:rPr lang="it-IT" dirty="0" smtClean="0"/>
              <a:t>: Curiosità (</a:t>
            </a:r>
            <a:r>
              <a:rPr lang="it-IT" dirty="0" err="1" smtClean="0"/>
              <a:t>Similes</a:t>
            </a:r>
            <a:r>
              <a:rPr lang="it-IT" dirty="0" smtClean="0"/>
              <a:t>, </a:t>
            </a:r>
            <a:r>
              <a:rPr lang="it-IT" dirty="0" err="1" smtClean="0"/>
              <a:t>Collective</a:t>
            </a:r>
            <a:r>
              <a:rPr lang="it-IT" dirty="0" smtClean="0"/>
              <a:t> </a:t>
            </a:r>
            <a:r>
              <a:rPr lang="it-IT" dirty="0" err="1" smtClean="0"/>
              <a:t>nouns</a:t>
            </a:r>
            <a:r>
              <a:rPr lang="it-IT" dirty="0" smtClean="0"/>
              <a:t>,</a:t>
            </a:r>
            <a:r>
              <a:rPr lang="it-IT" dirty="0" err="1" smtClean="0"/>
              <a:t>Animal</a:t>
            </a:r>
            <a:r>
              <a:rPr lang="it-IT" dirty="0" smtClean="0"/>
              <a:t> </a:t>
            </a:r>
            <a:r>
              <a:rPr lang="it-IT" dirty="0" err="1" smtClean="0"/>
              <a:t>noises</a:t>
            </a:r>
            <a:r>
              <a:rPr lang="it-IT" dirty="0" smtClean="0"/>
              <a:t>, spelling,genitivo sassone, </a:t>
            </a:r>
            <a:r>
              <a:rPr lang="it-IT" dirty="0" err="1" smtClean="0"/>
              <a:t>Hyphenation</a:t>
            </a:r>
            <a:r>
              <a:rPr lang="it-IT" dirty="0" smtClean="0"/>
              <a:t>,</a:t>
            </a:r>
            <a:r>
              <a:rPr lang="it-IT" dirty="0" err="1" smtClean="0"/>
              <a:t>Semantics</a:t>
            </a:r>
            <a:r>
              <a:rPr lang="it-IT" dirty="0" smtClean="0"/>
              <a:t>,</a:t>
            </a:r>
            <a:r>
              <a:rPr lang="it-IT" dirty="0" err="1" smtClean="0"/>
              <a:t>Irregular</a:t>
            </a:r>
            <a:r>
              <a:rPr lang="it-IT" dirty="0" smtClean="0"/>
              <a:t> </a:t>
            </a:r>
            <a:r>
              <a:rPr lang="it-IT" dirty="0" err="1" smtClean="0"/>
              <a:t>plurals</a:t>
            </a:r>
            <a:r>
              <a:rPr lang="it-IT" dirty="0" smtClean="0"/>
              <a:t>,False </a:t>
            </a:r>
            <a:r>
              <a:rPr lang="it-IT" dirty="0" err="1" smtClean="0"/>
              <a:t>friends</a:t>
            </a:r>
            <a:r>
              <a:rPr lang="it-IT" dirty="0" smtClean="0"/>
              <a:t>), Cenni storici, Unità di Misura, Idiomi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lstStyle/>
          <a:p>
            <a:endParaRPr lang="it-IT" b="1" dirty="0" smtClean="0">
              <a:hlinkClick r:id="rId2"/>
            </a:endParaRPr>
          </a:p>
          <a:p>
            <a:pPr>
              <a:buNone/>
            </a:pPr>
            <a:r>
              <a:rPr lang="it-IT" dirty="0" smtClean="0"/>
              <a:t/>
            </a:r>
            <a:br>
              <a:rPr lang="it-IT" dirty="0" smtClean="0"/>
            </a:br>
            <a:r>
              <a:rPr lang="it-IT" b="1" dirty="0" smtClean="0">
                <a:hlinkClick r:id="rId3"/>
              </a:rPr>
              <a:t>TUTTOGRATIS</a:t>
            </a:r>
            <a:r>
              <a:rPr lang="it-IT" dirty="0" smtClean="0"/>
              <a:t>: Raccolta di siti per corsi </a:t>
            </a:r>
            <a:br>
              <a:rPr lang="it-IT" dirty="0" smtClean="0"/>
            </a:br>
            <a:r>
              <a:rPr lang="it-IT" b="1" dirty="0" smtClean="0">
                <a:hlinkClick r:id="rId4"/>
              </a:rPr>
              <a:t>ENGLISHGRATIS</a:t>
            </a:r>
            <a:r>
              <a:rPr lang="it-IT" dirty="0" smtClean="0"/>
              <a:t>: Raccolta di siti per esercitarsi </a:t>
            </a:r>
            <a:br>
              <a:rPr lang="it-IT" dirty="0" smtClean="0"/>
            </a:br>
            <a:r>
              <a:rPr lang="it-IT" b="1" dirty="0" smtClean="0">
                <a:hlinkClick r:id="rId5"/>
              </a:rPr>
              <a:t>GOETHE-VERLAG</a:t>
            </a:r>
            <a:r>
              <a:rPr lang="it-IT" dirty="0" smtClean="0"/>
              <a:t>: 20 test gratis </a:t>
            </a:r>
            <a:br>
              <a:rPr lang="it-IT" dirty="0" smtClean="0"/>
            </a:br>
            <a:r>
              <a:rPr lang="it-IT" b="1" dirty="0" smtClean="0">
                <a:hlinkClick r:id="rId6"/>
              </a:rPr>
              <a:t>ITALIANSRUS</a:t>
            </a:r>
            <a:r>
              <a:rPr lang="it-IT" dirty="0" smtClean="0"/>
              <a:t>: Corso di Italiano per Inglesi </a:t>
            </a:r>
            <a:br>
              <a:rPr lang="it-IT" dirty="0" smtClean="0"/>
            </a:br>
            <a:r>
              <a:rPr lang="it-IT" b="1" dirty="0" smtClean="0">
                <a:hlinkClick r:id="rId7"/>
              </a:rPr>
              <a:t>ENGLISHTOWN</a:t>
            </a:r>
            <a:r>
              <a:rPr lang="it-IT" dirty="0" smtClean="0"/>
              <a:t>: Imparare l'inglese </a:t>
            </a:r>
            <a:br>
              <a:rPr lang="it-IT" dirty="0" smtClean="0"/>
            </a:b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normAutofit fontScale="92500" lnSpcReduction="20000"/>
          </a:bodyPr>
          <a:lstStyle/>
          <a:p>
            <a:pPr>
              <a:buNone/>
            </a:pPr>
            <a:r>
              <a:rPr lang="it-IT" dirty="0" smtClean="0"/>
              <a:t/>
            </a:r>
            <a:br>
              <a:rPr lang="it-IT" dirty="0" smtClean="0"/>
            </a:br>
            <a:r>
              <a:rPr lang="it-IT" b="1" dirty="0" smtClean="0">
                <a:hlinkClick r:id="rId2"/>
              </a:rPr>
              <a:t>WORD-DETECTIVE</a:t>
            </a:r>
            <a:r>
              <a:rPr lang="it-IT" dirty="0" smtClean="0"/>
              <a:t>: Parole e Linguaggio con humour </a:t>
            </a:r>
            <a:br>
              <a:rPr lang="it-IT" dirty="0" smtClean="0"/>
            </a:br>
            <a:r>
              <a:rPr lang="it-IT" b="1" dirty="0" smtClean="0">
                <a:hlinkClick r:id="rId3"/>
              </a:rPr>
              <a:t>WIKIBOOKS</a:t>
            </a:r>
            <a:r>
              <a:rPr lang="it-IT" dirty="0" smtClean="0"/>
              <a:t>: Corso di Inglese </a:t>
            </a:r>
            <a:br>
              <a:rPr lang="it-IT" dirty="0" smtClean="0"/>
            </a:br>
            <a:r>
              <a:rPr lang="it-IT" b="1" dirty="0" smtClean="0">
                <a:hlinkClick r:id="rId4"/>
              </a:rPr>
              <a:t>IMSDB</a:t>
            </a:r>
            <a:r>
              <a:rPr lang="it-IT" dirty="0" smtClean="0"/>
              <a:t>: Sceneggiature originali trascritte dei film!! </a:t>
            </a:r>
            <a:br>
              <a:rPr lang="it-IT" dirty="0" smtClean="0"/>
            </a:br>
            <a:r>
              <a:rPr lang="it-IT" b="1" dirty="0" err="1" smtClean="0">
                <a:hlinkClick r:id="rId5"/>
              </a:rPr>
              <a:t>IT.CULTURA.LINGUISTICA.INGLESE</a:t>
            </a:r>
            <a:r>
              <a:rPr lang="it-IT" dirty="0" smtClean="0">
                <a:hlinkClick r:id="rId5"/>
              </a:rPr>
              <a:t> Tutto il possibile per l'inglese!</a:t>
            </a:r>
            <a:r>
              <a:rPr lang="it-IT" dirty="0" smtClean="0"/>
              <a:t> </a:t>
            </a:r>
            <a:br>
              <a:rPr lang="it-IT" dirty="0" smtClean="0"/>
            </a:br>
            <a:r>
              <a:rPr lang="it-IT" b="1" dirty="0" err="1" smtClean="0">
                <a:hlinkClick r:id="rId6"/>
              </a:rPr>
              <a:t>omniglot</a:t>
            </a:r>
            <a:r>
              <a:rPr lang="it-IT" dirty="0" smtClean="0">
                <a:hlinkClick r:id="rId6"/>
              </a:rPr>
              <a:t> Studio linguaggi</a:t>
            </a:r>
            <a:r>
              <a:rPr lang="it-IT" dirty="0" smtClean="0"/>
              <a:t> </a:t>
            </a:r>
            <a:br>
              <a:rPr lang="it-IT" dirty="0" smtClean="0"/>
            </a:br>
            <a:r>
              <a:rPr lang="it-IT" b="1" dirty="0" err="1" smtClean="0">
                <a:hlinkClick r:id="rId7"/>
              </a:rPr>
              <a:t>Eslpod</a:t>
            </a:r>
            <a:r>
              <a:rPr lang="it-IT" dirty="0" smtClean="0">
                <a:hlinkClick r:id="rId7"/>
              </a:rPr>
              <a:t> Esercizi d'ascolto</a:t>
            </a:r>
            <a:r>
              <a:rPr lang="it-IT" dirty="0" smtClean="0"/>
              <a:t> </a:t>
            </a:r>
            <a:br>
              <a:rPr lang="it-IT" dirty="0" smtClean="0"/>
            </a:b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err="1" smtClean="0"/>
              <a:t>Dizionari</a:t>
            </a:r>
            <a:endParaRPr lang="en-GB" dirty="0"/>
          </a:p>
        </p:txBody>
      </p:sp>
      <p:sp>
        <p:nvSpPr>
          <p:cNvPr id="3" name="Segnaposto contenuto 2"/>
          <p:cNvSpPr>
            <a:spLocks noGrp="1"/>
          </p:cNvSpPr>
          <p:nvPr>
            <p:ph idx="1"/>
          </p:nvPr>
        </p:nvSpPr>
        <p:spPr/>
        <p:txBody>
          <a:bodyPr>
            <a:normAutofit fontScale="92500" lnSpcReduction="20000"/>
          </a:bodyPr>
          <a:lstStyle/>
          <a:p>
            <a:r>
              <a:rPr lang="it-IT" b="1" dirty="0" smtClean="0">
                <a:hlinkClick r:id="rId2"/>
              </a:rPr>
              <a:t>HOEPLI</a:t>
            </a:r>
            <a:r>
              <a:rPr lang="it-IT" dirty="0" smtClean="0"/>
              <a:t> </a:t>
            </a:r>
            <a:br>
              <a:rPr lang="it-IT" dirty="0" smtClean="0"/>
            </a:br>
            <a:r>
              <a:rPr lang="it-IT" b="1" dirty="0" smtClean="0">
                <a:hlinkClick r:id="rId3"/>
              </a:rPr>
              <a:t>ASK OXFORD</a:t>
            </a:r>
            <a:r>
              <a:rPr lang="it-IT" dirty="0" smtClean="0"/>
              <a:t> </a:t>
            </a:r>
            <a:br>
              <a:rPr lang="it-IT" dirty="0" smtClean="0"/>
            </a:br>
            <a:r>
              <a:rPr lang="it-IT" b="1" dirty="0" smtClean="0">
                <a:hlinkClick r:id="rId4"/>
              </a:rPr>
              <a:t>CAMBRIDGE</a:t>
            </a:r>
            <a:r>
              <a:rPr lang="it-IT" dirty="0" smtClean="0"/>
              <a:t> </a:t>
            </a:r>
            <a:br>
              <a:rPr lang="it-IT" dirty="0" smtClean="0"/>
            </a:br>
            <a:r>
              <a:rPr lang="it-IT" b="1" dirty="0" smtClean="0">
                <a:hlinkClick r:id="rId5"/>
              </a:rPr>
              <a:t>THE FREE DICTIONARY</a:t>
            </a:r>
            <a:r>
              <a:rPr lang="it-IT" dirty="0" smtClean="0"/>
              <a:t> </a:t>
            </a:r>
            <a:br>
              <a:rPr lang="it-IT" dirty="0" smtClean="0"/>
            </a:br>
            <a:r>
              <a:rPr lang="it-IT" b="1" dirty="0" smtClean="0">
                <a:hlinkClick r:id="rId6"/>
              </a:rPr>
              <a:t>OUP</a:t>
            </a:r>
            <a:r>
              <a:rPr lang="it-IT" dirty="0" smtClean="0">
                <a:hlinkClick r:id="rId6"/>
              </a:rPr>
              <a:t> - </a:t>
            </a:r>
            <a:r>
              <a:rPr lang="it-IT" dirty="0" err="1" smtClean="0">
                <a:hlinkClick r:id="rId6"/>
              </a:rPr>
              <a:t>Monolingua</a:t>
            </a:r>
            <a:r>
              <a:rPr lang="it-IT" dirty="0" smtClean="0"/>
              <a:t> </a:t>
            </a:r>
            <a:br>
              <a:rPr lang="it-IT" dirty="0" smtClean="0"/>
            </a:br>
            <a:r>
              <a:rPr lang="it-IT" b="1" dirty="0" smtClean="0">
                <a:hlinkClick r:id="rId7"/>
              </a:rPr>
              <a:t>WORDREFERENCE</a:t>
            </a:r>
            <a:r>
              <a:rPr lang="it-IT" dirty="0" smtClean="0"/>
              <a:t> </a:t>
            </a:r>
            <a:br>
              <a:rPr lang="it-IT" dirty="0" smtClean="0"/>
            </a:br>
            <a:r>
              <a:rPr lang="it-IT" b="1" dirty="0" smtClean="0">
                <a:hlinkClick r:id="rId8"/>
              </a:rPr>
              <a:t>TALKITEASY</a:t>
            </a:r>
            <a:r>
              <a:rPr lang="it-IT" dirty="0" smtClean="0">
                <a:hlinkClick r:id="rId8"/>
              </a:rPr>
              <a:t> - Espressioni e idiomi inglesi</a:t>
            </a:r>
            <a:r>
              <a:rPr lang="it-IT" dirty="0" smtClean="0"/>
              <a:t> </a:t>
            </a:r>
            <a:br>
              <a:rPr lang="it-IT" dirty="0" smtClean="0"/>
            </a:br>
            <a:r>
              <a:rPr lang="it-IT" b="1" dirty="0" smtClean="0">
                <a:hlinkClick r:id="rId9"/>
              </a:rPr>
              <a:t>ONELOOK</a:t>
            </a:r>
            <a:r>
              <a:rPr lang="it-IT" dirty="0" smtClean="0">
                <a:hlinkClick r:id="rId9"/>
              </a:rPr>
              <a:t> - Ricerca una parola contemporaneamente su numerosi dizionari</a:t>
            </a:r>
            <a:r>
              <a:rPr lang="it-IT" dirty="0" smtClean="0"/>
              <a:t> </a:t>
            </a:r>
            <a:br>
              <a:rPr lang="it-IT" dirty="0" smtClean="0"/>
            </a:br>
            <a:r>
              <a:rPr lang="it-IT" b="1" dirty="0" smtClean="0">
                <a:hlinkClick r:id="rId10"/>
              </a:rPr>
              <a:t>GARZANTI LINGUISTICA</a:t>
            </a:r>
            <a:r>
              <a:rPr lang="it-IT" dirty="0" smtClean="0"/>
              <a:t> </a:t>
            </a:r>
            <a:br>
              <a:rPr lang="it-IT" dirty="0" smtClean="0"/>
            </a:br>
            <a:r>
              <a:rPr lang="it-IT" b="1" dirty="0" smtClean="0">
                <a:hlinkClick r:id="rId11"/>
              </a:rPr>
              <a:t>WIKTIONARY</a:t>
            </a:r>
            <a:r>
              <a:rPr lang="it-IT" dirty="0" smtClean="0">
                <a:hlinkClick r:id="rId11"/>
              </a:rPr>
              <a:t> - </a:t>
            </a:r>
            <a:r>
              <a:rPr lang="it-IT" dirty="0" err="1" smtClean="0">
                <a:hlinkClick r:id="rId11"/>
              </a:rPr>
              <a:t>Wikypedia</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DIZIONARI</a:t>
            </a:r>
            <a:endParaRPr lang="en-GB" dirty="0"/>
          </a:p>
        </p:txBody>
      </p:sp>
      <p:sp>
        <p:nvSpPr>
          <p:cNvPr id="3" name="Segnaposto contenuto 2"/>
          <p:cNvSpPr>
            <a:spLocks noGrp="1"/>
          </p:cNvSpPr>
          <p:nvPr>
            <p:ph idx="1"/>
          </p:nvPr>
        </p:nvSpPr>
        <p:spPr/>
        <p:txBody>
          <a:bodyPr>
            <a:normAutofit lnSpcReduction="10000"/>
          </a:bodyPr>
          <a:lstStyle/>
          <a:p>
            <a:r>
              <a:rPr lang="it-IT" dirty="0" smtClean="0"/>
              <a:t/>
            </a:r>
            <a:br>
              <a:rPr lang="it-IT" dirty="0" smtClean="0"/>
            </a:br>
            <a:r>
              <a:rPr lang="it-IT" b="1" dirty="0" smtClean="0">
                <a:hlinkClick r:id="rId2"/>
              </a:rPr>
              <a:t>AMERICAN HERITAGE</a:t>
            </a:r>
            <a:r>
              <a:rPr lang="it-IT" dirty="0" smtClean="0">
                <a:hlinkClick r:id="rId2"/>
              </a:rPr>
              <a:t> - Inglese americano</a:t>
            </a:r>
            <a:r>
              <a:rPr lang="it-IT" dirty="0" smtClean="0"/>
              <a:t> </a:t>
            </a:r>
            <a:br>
              <a:rPr lang="it-IT" dirty="0" smtClean="0"/>
            </a:br>
            <a:r>
              <a:rPr lang="it-IT" b="1" dirty="0" smtClean="0">
                <a:hlinkClick r:id="rId3"/>
              </a:rPr>
              <a:t>MERRIAM-WEBSTER'S</a:t>
            </a:r>
            <a:r>
              <a:rPr lang="it-IT" dirty="0" smtClean="0"/>
              <a:t> </a:t>
            </a:r>
            <a:br>
              <a:rPr lang="it-IT" dirty="0" smtClean="0"/>
            </a:br>
            <a:r>
              <a:rPr lang="it-IT" dirty="0" smtClean="0"/>
              <a:t/>
            </a:r>
            <a:br>
              <a:rPr lang="it-IT" dirty="0" smtClean="0"/>
            </a:br>
            <a:r>
              <a:rPr lang="it-IT" b="1" dirty="0" smtClean="0">
                <a:hlinkClick r:id="rId4"/>
              </a:rPr>
              <a:t>USINGENGLISH</a:t>
            </a:r>
            <a:r>
              <a:rPr lang="it-IT" dirty="0" smtClean="0">
                <a:hlinkClick r:id="rId4"/>
              </a:rPr>
              <a:t> - </a:t>
            </a:r>
            <a:r>
              <a:rPr lang="it-IT" dirty="0" err="1" smtClean="0">
                <a:hlinkClick r:id="rId4"/>
              </a:rPr>
              <a:t>Dictionary</a:t>
            </a:r>
            <a:r>
              <a:rPr lang="it-IT" dirty="0" smtClean="0">
                <a:hlinkClick r:id="rId4"/>
              </a:rPr>
              <a:t> </a:t>
            </a:r>
            <a:r>
              <a:rPr lang="it-IT" dirty="0" err="1" smtClean="0">
                <a:hlinkClick r:id="rId4"/>
              </a:rPr>
              <a:t>of</a:t>
            </a:r>
            <a:r>
              <a:rPr lang="it-IT" dirty="0" smtClean="0">
                <a:hlinkClick r:id="rId4"/>
              </a:rPr>
              <a:t> English </a:t>
            </a:r>
            <a:r>
              <a:rPr lang="it-IT" dirty="0" err="1" smtClean="0">
                <a:hlinkClick r:id="rId4"/>
              </a:rPr>
              <a:t>Idioms</a:t>
            </a:r>
            <a:r>
              <a:rPr lang="it-IT" dirty="0" smtClean="0">
                <a:hlinkClick r:id="rId4"/>
              </a:rPr>
              <a:t> &amp; </a:t>
            </a:r>
            <a:r>
              <a:rPr lang="it-IT" dirty="0" err="1" smtClean="0">
                <a:hlinkClick r:id="rId4"/>
              </a:rPr>
              <a:t>Idiomatic</a:t>
            </a:r>
            <a:r>
              <a:rPr lang="it-IT" dirty="0" smtClean="0">
                <a:hlinkClick r:id="rId4"/>
              </a:rPr>
              <a:t> </a:t>
            </a:r>
            <a:r>
              <a:rPr lang="it-IT" dirty="0" err="1" smtClean="0">
                <a:hlinkClick r:id="rId4"/>
              </a:rPr>
              <a:t>Expressions</a:t>
            </a:r>
            <a:r>
              <a:rPr lang="it-IT" dirty="0" smtClean="0"/>
              <a:t> </a:t>
            </a:r>
            <a:br>
              <a:rPr lang="it-IT" dirty="0" smtClean="0"/>
            </a:br>
            <a:r>
              <a:rPr lang="it-IT" b="1" dirty="0" smtClean="0">
                <a:hlinkClick r:id="rId5"/>
              </a:rPr>
              <a:t>GOOGLE</a:t>
            </a:r>
            <a:r>
              <a:rPr lang="it-IT" dirty="0" smtClean="0">
                <a:hlinkClick r:id="rId5"/>
              </a:rPr>
              <a:t> - Scrivi </a:t>
            </a:r>
            <a:r>
              <a:rPr lang="it-IT" b="1" dirty="0" err="1" smtClean="0">
                <a:hlinkClick r:id="rId5"/>
              </a:rPr>
              <a:t>define</a:t>
            </a:r>
            <a:r>
              <a:rPr lang="it-IT" b="1" dirty="0" smtClean="0">
                <a:hlinkClick r:id="rId5"/>
              </a:rPr>
              <a:t>:</a:t>
            </a:r>
            <a:r>
              <a:rPr lang="it-IT" dirty="0" smtClean="0">
                <a:hlinkClick r:id="rId5"/>
              </a:rPr>
              <a:t> seguito dalla parola che cerchi</a:t>
            </a:r>
            <a:r>
              <a:rPr lang="it-IT" dirty="0" smtClean="0"/>
              <a:t> </a:t>
            </a:r>
            <a:br>
              <a:rPr lang="it-IT" dirty="0" smtClean="0"/>
            </a:br>
            <a:r>
              <a:rPr lang="it-IT" b="1" dirty="0" smtClean="0">
                <a:hlinkClick r:id="rId6"/>
              </a:rPr>
              <a:t>VISUWORDS</a:t>
            </a:r>
            <a:r>
              <a:rPr lang="it-IT" dirty="0" smtClean="0">
                <a:hlinkClick r:id="rId6"/>
              </a:rPr>
              <a:t> - Monolingue grafico</a:t>
            </a:r>
            <a:r>
              <a:rPr lang="it-IT" dirty="0" smtClean="0"/>
              <a:t> </a:t>
            </a:r>
            <a:br>
              <a:rPr lang="it-IT" dirty="0" smtClean="0"/>
            </a:b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USEFUL HINTS</a:t>
            </a:r>
            <a:endParaRPr lang="en-GB" dirty="0"/>
          </a:p>
        </p:txBody>
      </p:sp>
      <p:sp>
        <p:nvSpPr>
          <p:cNvPr id="3" name="Segnaposto contenuto 2"/>
          <p:cNvSpPr>
            <a:spLocks noGrp="1"/>
          </p:cNvSpPr>
          <p:nvPr>
            <p:ph idx="1"/>
          </p:nvPr>
        </p:nvSpPr>
        <p:spPr/>
        <p:txBody>
          <a:bodyPr>
            <a:normAutofit fontScale="92500" lnSpcReduction="20000"/>
          </a:bodyPr>
          <a:lstStyle/>
          <a:p>
            <a:r>
              <a:rPr lang="it-IT" b="1" dirty="0" smtClean="0"/>
              <a:t>1)</a:t>
            </a:r>
            <a:r>
              <a:rPr lang="it-IT" dirty="0" smtClean="0"/>
              <a:t> Cercare di ascoltare le canzoni preferite, capire e leggere i testi e provare a tradurre. </a:t>
            </a:r>
            <a:br>
              <a:rPr lang="it-IT" dirty="0" smtClean="0"/>
            </a:br>
            <a:r>
              <a:rPr lang="it-IT" b="1" dirty="0" smtClean="0"/>
              <a:t>2)</a:t>
            </a:r>
            <a:r>
              <a:rPr lang="it-IT" dirty="0" smtClean="0"/>
              <a:t> Provare a leggere un libro-romanzo in inglese o alcune riviste molto utili tipo: </a:t>
            </a:r>
            <a:br>
              <a:rPr lang="it-IT" dirty="0" smtClean="0"/>
            </a:br>
            <a:r>
              <a:rPr lang="it-IT" b="1" dirty="0" smtClean="0">
                <a:hlinkClick r:id="rId2"/>
              </a:rPr>
              <a:t>ENGLISH24</a:t>
            </a:r>
            <a:r>
              <a:rPr lang="it-IT" dirty="0" smtClean="0">
                <a:hlinkClick r:id="rId2"/>
              </a:rPr>
              <a:t> (esce l'ultimo mercoledì del mese allegato al SOLE24ORE con </a:t>
            </a:r>
            <a:r>
              <a:rPr lang="it-IT" dirty="0" err="1" smtClean="0">
                <a:hlinkClick r:id="rId2"/>
              </a:rPr>
              <a:t>CD</a:t>
            </a:r>
            <a:r>
              <a:rPr lang="it-IT" dirty="0" smtClean="0">
                <a:hlinkClick r:id="rId2"/>
              </a:rPr>
              <a:t> - 5.90e - n.1 </a:t>
            </a:r>
            <a:r>
              <a:rPr lang="it-IT" dirty="0" err="1" smtClean="0">
                <a:hlinkClick r:id="rId2"/>
              </a:rPr>
              <a:t>Ott</a:t>
            </a:r>
            <a:r>
              <a:rPr lang="it-IT" dirty="0" smtClean="0">
                <a:hlinkClick r:id="rId2"/>
              </a:rPr>
              <a:t> 06)</a:t>
            </a:r>
            <a:r>
              <a:rPr lang="it-IT" dirty="0" smtClean="0"/>
              <a:t> </a:t>
            </a:r>
            <a:br>
              <a:rPr lang="it-IT" dirty="0" smtClean="0"/>
            </a:br>
            <a:r>
              <a:rPr lang="it-IT" b="1" dirty="0" smtClean="0">
                <a:hlinkClick r:id="rId3"/>
              </a:rPr>
              <a:t>SPEAKUP</a:t>
            </a:r>
            <a:r>
              <a:rPr lang="it-IT" dirty="0" smtClean="0">
                <a:hlinkClick r:id="rId3"/>
              </a:rPr>
              <a:t> (mensile con </a:t>
            </a:r>
            <a:r>
              <a:rPr lang="it-IT" dirty="0" err="1" smtClean="0">
                <a:hlinkClick r:id="rId3"/>
              </a:rPr>
              <a:t>CD</a:t>
            </a:r>
            <a:r>
              <a:rPr lang="it-IT" dirty="0" smtClean="0">
                <a:hlinkClick r:id="rId3"/>
              </a:rPr>
              <a:t> - 5.90e)</a:t>
            </a:r>
            <a:r>
              <a:rPr lang="it-IT" dirty="0" smtClean="0"/>
              <a:t> </a:t>
            </a:r>
            <a:br>
              <a:rPr lang="it-IT" dirty="0" smtClean="0"/>
            </a:br>
            <a:r>
              <a:rPr lang="it-IT" dirty="0" smtClean="0"/>
              <a:t>Sottolineare le parole nuove per poi ricontrollarle. Più ampio è il proprio vocabolario più facilmente si intuiscono anche le parole che non si conoscono.</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USEFUL HINTS</a:t>
            </a:r>
            <a:endParaRPr lang="en-GB" dirty="0"/>
          </a:p>
        </p:txBody>
      </p:sp>
      <p:sp>
        <p:nvSpPr>
          <p:cNvPr id="3" name="Segnaposto contenuto 2"/>
          <p:cNvSpPr>
            <a:spLocks noGrp="1"/>
          </p:cNvSpPr>
          <p:nvPr>
            <p:ph idx="1"/>
          </p:nvPr>
        </p:nvSpPr>
        <p:spPr/>
        <p:txBody>
          <a:bodyPr>
            <a:normAutofit fontScale="85000" lnSpcReduction="20000"/>
          </a:bodyPr>
          <a:lstStyle/>
          <a:p>
            <a:r>
              <a:rPr lang="it-IT" b="1" dirty="0" smtClean="0"/>
              <a:t>3)</a:t>
            </a:r>
            <a:r>
              <a:rPr lang="it-IT" dirty="0" smtClean="0"/>
              <a:t> Vedere un film in DVD. La prima volta con audio e sottotitoli in inglese, la seconda senza sottotitoli (i sottotitoli bisogna eliminarli il prima possibile perché non ci fanno sforzare a capire con l'ascolto). </a:t>
            </a:r>
            <a:br>
              <a:rPr lang="it-IT" dirty="0" smtClean="0"/>
            </a:br>
            <a:r>
              <a:rPr lang="it-IT" dirty="0" smtClean="0"/>
              <a:t>Provare a scrivere la frase che ascolti e verificarla subito dopo. (È difficilissimo perché spesso sembra che le parole le tagliano... oppure usano forme abbreviate o idiomi particolari indecifrabili senza un buon dizionario) </a:t>
            </a:r>
            <a:br>
              <a:rPr lang="it-IT" dirty="0" smtClean="0"/>
            </a:br>
            <a:r>
              <a:rPr lang="it-IT" dirty="0" smtClean="0"/>
              <a:t/>
            </a:r>
            <a:br>
              <a:rPr lang="it-IT" dirty="0" smtClean="0"/>
            </a:br>
            <a:r>
              <a:rPr lang="it-IT" dirty="0" smtClean="0"/>
              <a:t>Vedere i video su </a:t>
            </a:r>
            <a:r>
              <a:rPr lang="it-IT" b="1" dirty="0" smtClean="0">
                <a:hlinkClick r:id="rId2"/>
              </a:rPr>
              <a:t>YOUTUBE</a:t>
            </a:r>
            <a:r>
              <a:rPr lang="it-IT" dirty="0" smtClean="0"/>
              <a:t> - </a:t>
            </a:r>
            <a:r>
              <a:rPr lang="it-IT" b="1" dirty="0" smtClean="0">
                <a:hlinkClick r:id="rId3"/>
              </a:rPr>
              <a:t>GOOGLE VIDEO</a:t>
            </a:r>
            <a:r>
              <a:rPr lang="it-IT" dirty="0" smtClean="0"/>
              <a:t> - </a:t>
            </a:r>
            <a:r>
              <a:rPr lang="it-IT" b="1" dirty="0" smtClean="0">
                <a:hlinkClick r:id="rId4"/>
              </a:rPr>
              <a:t>NASA MULTIMEDIA</a:t>
            </a:r>
            <a:r>
              <a:rPr lang="it-IT" dirty="0" smtClean="0">
                <a:hlinkClick r:id="rId4"/>
              </a:rPr>
              <a:t> - Anche con sottotitoli</a:t>
            </a:r>
            <a:r>
              <a:rPr lang="it-IT" dirty="0" smtClean="0"/>
              <a:t> </a:t>
            </a:r>
            <a:br>
              <a:rPr lang="it-IT" dirty="0" smtClean="0"/>
            </a:b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lstStyle/>
          <a:p>
            <a:r>
              <a:rPr lang="it-IT" b="1" dirty="0" smtClean="0"/>
              <a:t>4)</a:t>
            </a:r>
            <a:r>
              <a:rPr lang="it-IT" dirty="0" smtClean="0"/>
              <a:t> Sforzarsi di tradurre in ogni situazione le parole in inglese ascoltate o lette. </a:t>
            </a:r>
            <a:br>
              <a:rPr lang="it-IT" dirty="0" smtClean="0"/>
            </a:br>
            <a:r>
              <a:rPr lang="it-IT" b="1" dirty="0" smtClean="0"/>
              <a:t>5)</a:t>
            </a:r>
            <a:r>
              <a:rPr lang="it-IT" dirty="0" smtClean="0"/>
              <a:t> Navigare spesso su siti in inglese (ad esempio vedi le NEWS).</a:t>
            </a:r>
          </a:p>
          <a:p>
            <a:endParaRPr lang="it-IT" dirty="0" smtClean="0"/>
          </a:p>
          <a:p>
            <a:endParaRPr lang="en-GB"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normAutofit fontScale="92500" lnSpcReduction="20000"/>
          </a:bodyPr>
          <a:lstStyle/>
          <a:p>
            <a:r>
              <a:rPr lang="it-IT" b="1" dirty="0" smtClean="0"/>
              <a:t>6)</a:t>
            </a:r>
            <a:r>
              <a:rPr lang="it-IT" dirty="0" smtClean="0"/>
              <a:t> Studio giornaliero, risultato vero; studio settimanale, risultato... male! Con 8 ore settimanali per un buon inglese in 1 anno. </a:t>
            </a:r>
            <a:br>
              <a:rPr lang="it-IT" dirty="0" smtClean="0"/>
            </a:br>
            <a:r>
              <a:rPr lang="it-IT" b="1" dirty="0" smtClean="0"/>
              <a:t>7)</a:t>
            </a:r>
            <a:r>
              <a:rPr lang="it-IT" dirty="0" smtClean="0"/>
              <a:t> Liberarsi dall'idea che per imparare una seconda lingua si debba essere "portati". </a:t>
            </a:r>
            <a:br>
              <a:rPr lang="it-IT" dirty="0" smtClean="0"/>
            </a:br>
            <a:r>
              <a:rPr lang="it-IT" b="1" dirty="0" smtClean="0"/>
              <a:t>8)</a:t>
            </a:r>
            <a:r>
              <a:rPr lang="it-IT" dirty="0" smtClean="0"/>
              <a:t> Devi sin da subito sensibilizzarti alla differenza fra inglese e americano. </a:t>
            </a:r>
            <a:br>
              <a:rPr lang="it-IT" dirty="0" smtClean="0"/>
            </a:br>
            <a:r>
              <a:rPr lang="it-IT" b="1" dirty="0" smtClean="0"/>
              <a:t>9)</a:t>
            </a:r>
            <a:r>
              <a:rPr lang="it-IT" dirty="0" smtClean="0"/>
              <a:t> Devi diventare un "cacciatore di differenze" ossia analizzare ogni testo che leggi per renderti conto di dove esattamente stiano le differenze con l'italiano. </a:t>
            </a:r>
            <a:br>
              <a:rPr lang="it-IT" dirty="0" smtClean="0"/>
            </a:b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lstStyle/>
          <a:p>
            <a:r>
              <a:rPr lang="it-IT" b="1" dirty="0" smtClean="0"/>
              <a:t>10)</a:t>
            </a:r>
            <a:r>
              <a:rPr lang="it-IT" dirty="0" smtClean="0"/>
              <a:t> </a:t>
            </a:r>
            <a:r>
              <a:rPr lang="it-IT" b="1" dirty="0" smtClean="0"/>
              <a:t>N.B. </a:t>
            </a:r>
            <a:r>
              <a:rPr lang="it-IT" dirty="0" smtClean="0"/>
              <a:t>Non fidarti troppo di usare delle parole molto simili a quelle italiane che non ricordi di aver mai visto scritte in un testo inglese. </a:t>
            </a:r>
          </a:p>
          <a:p>
            <a:r>
              <a:rPr lang="it-IT" b="1" dirty="0" smtClean="0"/>
              <a:t>11)</a:t>
            </a:r>
            <a:r>
              <a:rPr lang="it-IT" dirty="0" smtClean="0"/>
              <a:t> Bisogna per ogni parola o modo di dire inglese, memorizzarne la forma scritta, la pronuncia, il significato e l'uso corretto. </a:t>
            </a:r>
            <a:br>
              <a:rPr lang="it-IT" dirty="0" smtClean="0"/>
            </a:br>
            <a:endParaRPr lang="en-GB" dirty="0" smtClean="0"/>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en-GB"/>
          </a:p>
        </p:txBody>
      </p:sp>
      <p:sp>
        <p:nvSpPr>
          <p:cNvPr id="3" name="Segnaposto contenuto 2"/>
          <p:cNvSpPr>
            <a:spLocks noGrp="1"/>
          </p:cNvSpPr>
          <p:nvPr>
            <p:ph idx="1"/>
          </p:nvPr>
        </p:nvSpPr>
        <p:spPr/>
        <p:txBody>
          <a:bodyPr>
            <a:normAutofit fontScale="85000" lnSpcReduction="20000"/>
          </a:bodyPr>
          <a:lstStyle/>
          <a:p>
            <a:r>
              <a:rPr lang="it-IT" dirty="0" smtClean="0"/>
              <a:t/>
            </a:r>
            <a:br>
              <a:rPr lang="it-IT" dirty="0" smtClean="0"/>
            </a:br>
            <a:r>
              <a:rPr lang="it-IT" b="1" dirty="0" smtClean="0"/>
              <a:t>12)</a:t>
            </a:r>
            <a:r>
              <a:rPr lang="it-IT" dirty="0" smtClean="0"/>
              <a:t> Il programmino </a:t>
            </a:r>
            <a:r>
              <a:rPr lang="it-IT" dirty="0" smtClean="0">
                <a:hlinkClick r:id="rId2"/>
              </a:rPr>
              <a:t>BABYLON TRANSLATOR</a:t>
            </a:r>
            <a:r>
              <a:rPr lang="it-IT" dirty="0" smtClean="0"/>
              <a:t> utile per tradurre le parole (con un clic di mouse sulla parola) ma anche e soprattutto per la PRONUNCIA ASCOLTABILE (text </a:t>
            </a:r>
            <a:r>
              <a:rPr lang="it-IT" dirty="0" err="1" smtClean="0"/>
              <a:t>to</a:t>
            </a:r>
            <a:r>
              <a:rPr lang="it-IT" dirty="0" smtClean="0"/>
              <a:t> </a:t>
            </a:r>
            <a:r>
              <a:rPr lang="it-IT" dirty="0" err="1" smtClean="0"/>
              <a:t>speech</a:t>
            </a:r>
            <a:r>
              <a:rPr lang="it-IT" dirty="0" smtClean="0"/>
              <a:t>)!! (Purtroppo è a pagamento ma lo potete provare per 1 mese gratis) </a:t>
            </a:r>
            <a:br>
              <a:rPr lang="it-IT" dirty="0" smtClean="0"/>
            </a:br>
            <a:r>
              <a:rPr lang="it-IT" b="1" dirty="0" smtClean="0"/>
              <a:t>13)</a:t>
            </a:r>
            <a:r>
              <a:rPr lang="it-IT" dirty="0" smtClean="0"/>
              <a:t> Per un buon livello ci vogliono almeno 2 ore settimanali di colloqui in inglese per diversi mesi! Parlare, </a:t>
            </a:r>
            <a:r>
              <a:rPr lang="it-IT" dirty="0" err="1" smtClean="0"/>
              <a:t>parlare</a:t>
            </a:r>
            <a:r>
              <a:rPr lang="it-IT" dirty="0" smtClean="0"/>
              <a:t>, parlare! </a:t>
            </a:r>
            <a:br>
              <a:rPr lang="it-IT" dirty="0" smtClean="0"/>
            </a:br>
            <a:r>
              <a:rPr lang="it-IT" b="1" dirty="0" smtClean="0"/>
              <a:t>14)</a:t>
            </a:r>
            <a:r>
              <a:rPr lang="it-IT" dirty="0" smtClean="0"/>
              <a:t> Purtroppo i verbi irregolari bisogna studiarseli a memoria anche se man mano, con il molto leggere, diventano familiari. </a:t>
            </a:r>
            <a:br>
              <a:rPr lang="it-IT" dirty="0" smtClean="0"/>
            </a:b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smtClean="0"/>
              <a:t> Beginners/Intermediate </a:t>
            </a:r>
            <a:endParaRPr lang="en-GB" dirty="0"/>
          </a:p>
        </p:txBody>
      </p:sp>
      <p:sp>
        <p:nvSpPr>
          <p:cNvPr id="3" name="Segnaposto contenuto 2"/>
          <p:cNvSpPr>
            <a:spLocks noGrp="1"/>
          </p:cNvSpPr>
          <p:nvPr>
            <p:ph idx="1"/>
          </p:nvPr>
        </p:nvSpPr>
        <p:spPr/>
        <p:txBody>
          <a:bodyPr>
            <a:normAutofit fontScale="85000" lnSpcReduction="10000"/>
          </a:bodyPr>
          <a:lstStyle/>
          <a:p>
            <a:r>
              <a:rPr lang="it-IT" dirty="0" smtClean="0"/>
              <a:t>Siti dove ascoltare l'inglese e leggere la trascrizione del dialogo :</a:t>
            </a:r>
            <a:br>
              <a:rPr lang="it-IT" dirty="0" smtClean="0"/>
            </a:br>
            <a:r>
              <a:rPr lang="it-IT" dirty="0" smtClean="0"/>
              <a:t>Il programma </a:t>
            </a:r>
            <a:r>
              <a:rPr lang="it-IT" dirty="0" err="1" smtClean="0">
                <a:hlinkClick r:id="rId2"/>
              </a:rPr>
              <a:t>Babylon</a:t>
            </a:r>
            <a:r>
              <a:rPr lang="it-IT" dirty="0" smtClean="0"/>
              <a:t> e altri sfruttano il sintetizzatore vocale di Microsoft per pronunciare le parole. Tuttavia questo sintetizzatore e' lontano da essere perfetto e chiaro, ed inoltre si perde l'intonazione della frase. </a:t>
            </a:r>
            <a:br>
              <a:rPr lang="it-IT" dirty="0" smtClean="0"/>
            </a:br>
            <a:r>
              <a:rPr lang="it-IT" dirty="0" smtClean="0"/>
              <a:t>Esistono radio e televisioni che trasmettono on </a:t>
            </a:r>
            <a:r>
              <a:rPr lang="it-IT" dirty="0" err="1" smtClean="0"/>
              <a:t>line</a:t>
            </a:r>
            <a:r>
              <a:rPr lang="it-IT" dirty="0" smtClean="0"/>
              <a:t> ma in questo modo molti studenti alle prime armi sono tagliati fuori, in quanto non ancora in grado di afferrare tutto il significato di ciò che ascoltano. </a:t>
            </a:r>
            <a:br>
              <a:rPr lang="it-IT" dirty="0" smtClean="0"/>
            </a:b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smtClean="0"/>
              <a:t>Beginners/Intermediate </a:t>
            </a:r>
            <a:endParaRPr lang="en-GB" dirty="0"/>
          </a:p>
        </p:txBody>
      </p:sp>
      <p:sp>
        <p:nvSpPr>
          <p:cNvPr id="3" name="Segnaposto contenuto 2"/>
          <p:cNvSpPr>
            <a:spLocks noGrp="1"/>
          </p:cNvSpPr>
          <p:nvPr>
            <p:ph idx="1"/>
          </p:nvPr>
        </p:nvSpPr>
        <p:spPr/>
        <p:txBody>
          <a:bodyPr>
            <a:normAutofit fontScale="70000" lnSpcReduction="20000"/>
          </a:bodyPr>
          <a:lstStyle/>
          <a:p>
            <a:r>
              <a:rPr lang="it-IT" dirty="0" smtClean="0">
                <a:hlinkClick r:id="rId2"/>
              </a:rPr>
              <a:t>VOANEWS</a:t>
            </a:r>
            <a:r>
              <a:rPr lang="it-IT" dirty="0" smtClean="0"/>
              <a:t/>
            </a:r>
            <a:br>
              <a:rPr lang="it-IT" dirty="0" smtClean="0"/>
            </a:br>
            <a:r>
              <a:rPr lang="it-IT" dirty="0" smtClean="0"/>
              <a:t>Si tratta del notiziario di </a:t>
            </a:r>
            <a:r>
              <a:rPr lang="it-IT" dirty="0" err="1" smtClean="0"/>
              <a:t>voanews</a:t>
            </a:r>
            <a:r>
              <a:rPr lang="it-IT" dirty="0" smtClean="0"/>
              <a:t> in una versione semplificata, dove gli </a:t>
            </a:r>
            <a:r>
              <a:rPr lang="it-IT" dirty="0" err="1" smtClean="0"/>
              <a:t>speakers</a:t>
            </a:r>
            <a:r>
              <a:rPr lang="it-IT" dirty="0" smtClean="0"/>
              <a:t> parlano molto lentamente. Notizie dal mondo e argomenti di </a:t>
            </a:r>
            <a:r>
              <a:rPr lang="it-IT" dirty="0" err="1" smtClean="0"/>
              <a:t>attualita'</a:t>
            </a:r>
            <a:r>
              <a:rPr lang="it-IT" dirty="0" smtClean="0"/>
              <a:t>. Inglese americano. [ottimo con lode nella categoria]. </a:t>
            </a:r>
            <a:br>
              <a:rPr lang="it-IT" dirty="0" smtClean="0"/>
            </a:br>
            <a:r>
              <a:rPr lang="it-IT" dirty="0" smtClean="0"/>
              <a:t/>
            </a:r>
            <a:br>
              <a:rPr lang="it-IT" dirty="0" smtClean="0"/>
            </a:br>
            <a:r>
              <a:rPr lang="it-IT" dirty="0" err="1" smtClean="0">
                <a:hlinkClick r:id="rId3"/>
              </a:rPr>
              <a:t>SPECIALIZED.ENGLISH</a:t>
            </a:r>
            <a:r>
              <a:rPr lang="it-IT" dirty="0" smtClean="0"/>
              <a:t/>
            </a:r>
            <a:br>
              <a:rPr lang="it-IT" dirty="0" smtClean="0"/>
            </a:br>
            <a:r>
              <a:rPr lang="it-IT" dirty="0" smtClean="0"/>
              <a:t>Ottima radio in slow english con trascrizione dei testi. E' quello in assoluto dove parlano </a:t>
            </a:r>
            <a:r>
              <a:rPr lang="it-IT" dirty="0" err="1" smtClean="0"/>
              <a:t>piu'</a:t>
            </a:r>
            <a:r>
              <a:rPr lang="it-IT" dirty="0" smtClean="0"/>
              <a:t> lentamente. [ottimo con lode nella categoria] </a:t>
            </a:r>
            <a:br>
              <a:rPr lang="it-IT" dirty="0" smtClean="0"/>
            </a:br>
            <a:r>
              <a:rPr lang="it-IT" dirty="0" smtClean="0"/>
              <a:t/>
            </a:r>
            <a:br>
              <a:rPr lang="it-IT" dirty="0" smtClean="0"/>
            </a:br>
            <a:r>
              <a:rPr lang="it-IT" dirty="0" err="1" smtClean="0">
                <a:hlinkClick r:id="rId4"/>
              </a:rPr>
              <a:t>VLC.POLYU.EDU</a:t>
            </a:r>
            <a:r>
              <a:rPr lang="it-IT" dirty="0" smtClean="0"/>
              <a:t/>
            </a:r>
            <a:br>
              <a:rPr lang="it-IT" dirty="0" smtClean="0"/>
            </a:br>
            <a:r>
              <a:rPr lang="it-IT" dirty="0" smtClean="0"/>
              <a:t>In questo sito si possono leggere e al contempo ascoltare frasi comuni dell'inglese riguardanti i saluti, il tempo, dare indicazioni stradali, etc. [buono]</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smtClean="0"/>
              <a:t> Beginners/Intermediate </a:t>
            </a:r>
            <a:endParaRPr lang="en-GB" dirty="0"/>
          </a:p>
        </p:txBody>
      </p:sp>
      <p:sp>
        <p:nvSpPr>
          <p:cNvPr id="3" name="Segnaposto contenuto 2"/>
          <p:cNvSpPr>
            <a:spLocks noGrp="1"/>
          </p:cNvSpPr>
          <p:nvPr>
            <p:ph idx="1"/>
          </p:nvPr>
        </p:nvSpPr>
        <p:spPr/>
        <p:txBody>
          <a:bodyPr/>
          <a:lstStyle/>
          <a:p>
            <a:r>
              <a:rPr lang="it-IT" dirty="0" smtClean="0">
                <a:hlinkClick r:id="rId2"/>
              </a:rPr>
              <a:t>BBC</a:t>
            </a:r>
            <a:r>
              <a:rPr lang="it-IT" dirty="0" smtClean="0"/>
              <a:t/>
            </a:r>
            <a:br>
              <a:rPr lang="it-IT" dirty="0" smtClean="0"/>
            </a:br>
            <a:r>
              <a:rPr lang="it-IT" dirty="0" smtClean="0"/>
              <a:t>Un servizio BBC Buon servizio, anche se la </a:t>
            </a:r>
            <a:r>
              <a:rPr lang="it-IT" dirty="0" err="1" smtClean="0"/>
              <a:t>quantita'</a:t>
            </a:r>
            <a:r>
              <a:rPr lang="it-IT" dirty="0" smtClean="0"/>
              <a:t> di articoli e' molto piccola. [buono] </a:t>
            </a:r>
            <a:br>
              <a:rPr lang="it-IT" dirty="0" smtClean="0"/>
            </a:br>
            <a:r>
              <a:rPr lang="it-IT" dirty="0" smtClean="0"/>
              <a:t/>
            </a:r>
            <a:br>
              <a:rPr lang="it-IT" dirty="0" smtClean="0"/>
            </a:br>
            <a:r>
              <a:rPr lang="it-IT" dirty="0" smtClean="0">
                <a:hlinkClick r:id="rId3"/>
              </a:rPr>
              <a:t>ENGLISH LISTENING</a:t>
            </a:r>
            <a:r>
              <a:rPr lang="it-IT" dirty="0" smtClean="0"/>
              <a:t/>
            </a:r>
            <a:br>
              <a:rPr lang="it-IT" dirty="0" smtClean="0"/>
            </a:br>
            <a:r>
              <a:rPr lang="it-IT" dirty="0" smtClean="0"/>
              <a:t>Semplici conversazioni o racconti in inglese rallentato o semplificato. [buono] </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hlinkClick r:id="rId2"/>
              </a:rPr>
              <a:t>STUDYZONE</a:t>
            </a:r>
            <a:r>
              <a:rPr lang="it-IT" dirty="0" smtClean="0"/>
              <a:t/>
            </a:r>
            <a:br>
              <a:rPr lang="it-IT" dirty="0" smtClean="0"/>
            </a:br>
            <a:r>
              <a:rPr lang="it-IT" dirty="0" smtClean="0"/>
              <a:t>Esercizi soprattutto di comprensione scritta e grammatica, suddivisi tra cinque livelli numerati (200 - il meno avanzato, 330, 410, 490, 570). La sezione migliore è quella di </a:t>
            </a:r>
            <a:r>
              <a:rPr lang="it-IT" dirty="0" err="1" smtClean="0"/>
              <a:t>Reading</a:t>
            </a:r>
            <a:r>
              <a:rPr lang="it-IT" dirty="0" smtClean="0"/>
              <a:t> per il livello 330. </a:t>
            </a:r>
            <a:br>
              <a:rPr lang="it-IT" dirty="0" smtClean="0"/>
            </a:br>
            <a:r>
              <a:rPr lang="it-IT" dirty="0" smtClean="0"/>
              <a:t/>
            </a:r>
            <a:br>
              <a:rPr lang="it-IT" dirty="0" smtClean="0"/>
            </a:br>
            <a:r>
              <a:rPr lang="it-IT" dirty="0" smtClean="0">
                <a:hlinkClick r:id="rId3"/>
              </a:rPr>
              <a:t>PODCASTSINENGLISH</a:t>
            </a:r>
            <a:r>
              <a:rPr lang="it-IT" dirty="0" smtClean="0"/>
              <a:t/>
            </a:r>
            <a:br>
              <a:rPr lang="it-IT" dirty="0" smtClean="0"/>
            </a:br>
            <a:r>
              <a:rPr lang="it-IT" dirty="0" smtClean="0"/>
              <a:t>Un utile sito per poter esercitare le proprie abilità d’ascolto a vari livelli, gestito da Richard </a:t>
            </a:r>
            <a:r>
              <a:rPr lang="it-IT" dirty="0" err="1" smtClean="0"/>
              <a:t>Cain</a:t>
            </a:r>
            <a:r>
              <a:rPr lang="it-IT" dirty="0" smtClean="0"/>
              <a:t> and Jackie </a:t>
            </a:r>
            <a:r>
              <a:rPr lang="it-IT" dirty="0" err="1" smtClean="0"/>
              <a:t>McAvoy</a:t>
            </a:r>
            <a:r>
              <a:rPr lang="it-IT" dirty="0" smtClean="0"/>
              <a:t>, due veterani dell’insegnamento dell’inglese e dello sviluppo di materiali didattici, soprattutto in area asiatica. Tutti i </a:t>
            </a:r>
            <a:r>
              <a:rPr lang="it-IT" dirty="0" err="1" smtClean="0"/>
              <a:t>podcast</a:t>
            </a:r>
            <a:r>
              <a:rPr lang="it-IT" dirty="0" smtClean="0"/>
              <a:t>, divisi per tre livelli di difficoltà, sono ascoltabili online o scaricabili gratuitamente; si tratta di conversazioni realistiche, registrate sul luogo.</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62500" lnSpcReduction="20000"/>
          </a:bodyPr>
          <a:lstStyle/>
          <a:p>
            <a:r>
              <a:rPr lang="it-IT" dirty="0" smtClean="0">
                <a:hlinkClick r:id="rId2"/>
              </a:rPr>
              <a:t>A4ESL</a:t>
            </a:r>
            <a:r>
              <a:rPr lang="it-IT" dirty="0" smtClean="0"/>
              <a:t/>
            </a:r>
            <a:br>
              <a:rPr lang="it-IT" dirty="0" smtClean="0"/>
            </a:br>
            <a:r>
              <a:rPr lang="it-IT" dirty="0" smtClean="0"/>
              <a:t>Denso di contenuti per l’auto-apprendimento...esercizi di grammatica e di lessico (alcuni, corredati da una finestra di controllo, con compilazione cartacea o … mentale della soluzione, altri con esecuzione e controllo elettronici) nonché cruciverba - tutti suddivisi per livello... </a:t>
            </a:r>
            <a:r>
              <a:rPr lang="it-IT" dirty="0" err="1" smtClean="0"/>
              <a:t>podcast</a:t>
            </a:r>
            <a:r>
              <a:rPr lang="it-IT" dirty="0" smtClean="0"/>
              <a:t> provenienti da fonti diverse, ascoltabili e scaricabili gratuitamente, alcuni dei quali corredati da una trascrizione e da alcuni esercizi, altri invece con un rimando alla pagina di provenienza, dove è possibile vedere documentazione scritta. Nella parte bilingue ci sono invece liste di esercizi suddivisi per lingua dello studente, dall’arabo allo zulu. </a:t>
            </a:r>
            <a:br>
              <a:rPr lang="it-IT" dirty="0" smtClean="0"/>
            </a:br>
            <a:r>
              <a:rPr lang="it-IT" dirty="0" smtClean="0"/>
              <a:t/>
            </a:r>
            <a:br>
              <a:rPr lang="it-IT" dirty="0" smtClean="0"/>
            </a:br>
            <a:r>
              <a:rPr lang="it-IT" dirty="0" smtClean="0">
                <a:hlinkClick r:id="rId3"/>
              </a:rPr>
              <a:t>ABC</a:t>
            </a:r>
            <a:r>
              <a:rPr lang="it-IT" dirty="0" smtClean="0"/>
              <a:t/>
            </a:r>
            <a:br>
              <a:rPr lang="it-IT" dirty="0" smtClean="0"/>
            </a:br>
            <a:r>
              <a:rPr lang="it-IT" dirty="0" smtClean="0"/>
              <a:t>In Inglese australiano le notizie dal mondo, </a:t>
            </a:r>
            <a:r>
              <a:rPr lang="it-IT" dirty="0" err="1" smtClean="0"/>
              <a:t>real</a:t>
            </a:r>
            <a:r>
              <a:rPr lang="it-IT" dirty="0" smtClean="0"/>
              <a:t> audio con trascrizione [ottimo] </a:t>
            </a:r>
            <a:br>
              <a:rPr lang="it-IT" dirty="0" smtClean="0"/>
            </a:br>
            <a:r>
              <a:rPr lang="it-IT" dirty="0" smtClean="0"/>
              <a:t/>
            </a:r>
            <a:br>
              <a:rPr lang="it-IT" dirty="0" smtClean="0"/>
            </a:br>
            <a:r>
              <a:rPr lang="it-IT" dirty="0" smtClean="0">
                <a:hlinkClick r:id="rId4"/>
              </a:rPr>
              <a:t>AMERICAN RADIOWORKS</a:t>
            </a:r>
            <a:r>
              <a:rPr lang="it-IT" dirty="0" smtClean="0"/>
              <a:t/>
            </a:r>
            <a:br>
              <a:rPr lang="it-IT" dirty="0" smtClean="0"/>
            </a:br>
            <a:r>
              <a:rPr lang="it-IT" dirty="0" smtClean="0"/>
              <a:t>Eccezionali documentari storici radiofonici con trascrizione. Imperdibile. [ottimo] </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70000" lnSpcReduction="20000"/>
          </a:bodyPr>
          <a:lstStyle/>
          <a:p>
            <a:r>
              <a:rPr lang="it-IT" dirty="0" smtClean="0">
                <a:hlinkClick r:id="rId2"/>
              </a:rPr>
              <a:t>BBC RADIO4</a:t>
            </a:r>
            <a:r>
              <a:rPr lang="it-IT" dirty="0" smtClean="0"/>
              <a:t/>
            </a:r>
            <a:br>
              <a:rPr lang="it-IT" dirty="0" smtClean="0"/>
            </a:br>
            <a:r>
              <a:rPr lang="it-IT" dirty="0" smtClean="0"/>
              <a:t>Uno dei migliori esempi di inglese britannico parlato nonché fonte di intrattenimento e informazioni in una miriade di campi. I programmi sono ascoltabili dal vivo e in differita online; la maggior parte di essi rimane sul sito per una settimana; alcuni programmi di informativa e scientifici sono archiviati più a lungo. Per l’ascolto dello streaming online è necessario un lettore </a:t>
            </a:r>
            <a:r>
              <a:rPr lang="it-IT" dirty="0" err="1" smtClean="0"/>
              <a:t>Real</a:t>
            </a:r>
            <a:r>
              <a:rPr lang="it-IT" dirty="0" smtClean="0"/>
              <a:t> Player. In via sperimentale alcuni programmi sono scaricabili come </a:t>
            </a:r>
            <a:r>
              <a:rPr lang="it-IT" dirty="0" err="1" smtClean="0"/>
              <a:t>podcast</a:t>
            </a:r>
            <a:r>
              <a:rPr lang="it-IT" dirty="0" smtClean="0"/>
              <a:t>. </a:t>
            </a:r>
            <a:br>
              <a:rPr lang="it-IT" dirty="0" smtClean="0"/>
            </a:br>
            <a:r>
              <a:rPr lang="it-IT" dirty="0" smtClean="0"/>
              <a:t/>
            </a:r>
            <a:br>
              <a:rPr lang="it-IT" dirty="0" smtClean="0"/>
            </a:br>
            <a:r>
              <a:rPr lang="it-IT" dirty="0" smtClean="0">
                <a:hlinkClick r:id="rId3"/>
              </a:rPr>
              <a:t>BREAKING NEWS ENGLISH</a:t>
            </a:r>
            <a:r>
              <a:rPr lang="it-IT" dirty="0" smtClean="0"/>
              <a:t/>
            </a:r>
            <a:br>
              <a:rPr lang="it-IT" dirty="0" smtClean="0"/>
            </a:br>
            <a:r>
              <a:rPr lang="it-IT" dirty="0" smtClean="0"/>
              <a:t>Brevi articoli di attualità, scritti (html,doc e pdf) e </a:t>
            </a:r>
            <a:r>
              <a:rPr lang="it-IT" dirty="0" err="1" smtClean="0"/>
              <a:t>podcast</a:t>
            </a:r>
            <a:r>
              <a:rPr lang="it-IT" dirty="0" smtClean="0"/>
              <a:t> (mp3) e corredati da un gran numero di esercizi di lessico, comprensione e discussione... versione più semplice e una più complessa. </a:t>
            </a:r>
            <a:br>
              <a:rPr lang="it-IT" dirty="0" smtClean="0"/>
            </a:b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62500" lnSpcReduction="20000"/>
          </a:bodyPr>
          <a:lstStyle/>
          <a:p>
            <a:r>
              <a:rPr lang="it-IT" dirty="0" smtClean="0">
                <a:hlinkClick r:id="rId2"/>
              </a:rPr>
              <a:t>ADULT LEARNING ACTIVITIES</a:t>
            </a:r>
            <a:r>
              <a:rPr lang="it-IT" dirty="0" smtClean="0"/>
              <a:t/>
            </a:r>
            <a:br>
              <a:rPr lang="it-IT" dirty="0" smtClean="0"/>
            </a:br>
            <a:r>
              <a:rPr lang="it-IT" dirty="0" smtClean="0"/>
              <a:t>Un progetto californiano di educazione degli adulti che mira al miglioramento di comprensione ed espressione scritte e orali, ma anche delle “competenze di vita”. Categorie: salute, scienza, tecnologia, diritto, scuola, gestione finanziaria... Sono catalogate storie, pubblicate sia in una versione semplificata che in una più complessa, entrambe le quali sono leggibili e ascoltabili on-line. Ogni storia è inoltre accompagnata da attività di lessico e di comprensione. </a:t>
            </a:r>
            <a:br>
              <a:rPr lang="it-IT" dirty="0" smtClean="0"/>
            </a:br>
            <a:r>
              <a:rPr lang="it-IT" dirty="0" smtClean="0"/>
              <a:t/>
            </a:r>
            <a:br>
              <a:rPr lang="it-IT" dirty="0" smtClean="0"/>
            </a:br>
            <a:r>
              <a:rPr lang="it-IT" dirty="0" smtClean="0">
                <a:hlinkClick r:id="rId3"/>
              </a:rPr>
              <a:t>EFLNET</a:t>
            </a:r>
            <a:r>
              <a:rPr lang="it-IT" dirty="0" smtClean="0"/>
              <a:t/>
            </a:r>
            <a:br>
              <a:rPr lang="it-IT" dirty="0" smtClean="0"/>
            </a:br>
            <a:r>
              <a:rPr lang="it-IT" dirty="0" smtClean="0"/>
              <a:t>Un portale molto ricco mantenuto da un insegnante di inglese di San Diego, </a:t>
            </a:r>
            <a:r>
              <a:rPr lang="it-IT" dirty="0" err="1" smtClean="0"/>
              <a:t>CA</a:t>
            </a:r>
            <a:r>
              <a:rPr lang="it-IT" dirty="0" smtClean="0"/>
              <a:t>. </a:t>
            </a:r>
            <a:br>
              <a:rPr lang="it-IT" dirty="0" smtClean="0"/>
            </a:br>
            <a:r>
              <a:rPr lang="it-IT" dirty="0" smtClean="0"/>
              <a:t/>
            </a:r>
            <a:br>
              <a:rPr lang="it-IT" dirty="0" smtClean="0"/>
            </a:br>
            <a:r>
              <a:rPr lang="it-IT" dirty="0" smtClean="0">
                <a:hlinkClick r:id="rId4"/>
              </a:rPr>
              <a:t>ELLLO</a:t>
            </a:r>
            <a:r>
              <a:rPr lang="it-IT" dirty="0" smtClean="0"/>
              <a:t/>
            </a:r>
            <a:br>
              <a:rPr lang="it-IT" dirty="0" smtClean="0"/>
            </a:br>
            <a:r>
              <a:rPr lang="it-IT" dirty="0" smtClean="0"/>
              <a:t>Diverse centinaia di attività di ascolto per ogni livello e con possibilità di scegliere tra diversi accenti. </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62500" lnSpcReduction="20000"/>
          </a:bodyPr>
          <a:lstStyle/>
          <a:p>
            <a:r>
              <a:rPr lang="it-IT" dirty="0" smtClean="0">
                <a:hlinkClick r:id="rId2"/>
              </a:rPr>
              <a:t>ELT PODCAST</a:t>
            </a:r>
            <a:r>
              <a:rPr lang="it-IT" dirty="0" smtClean="0"/>
              <a:t/>
            </a:r>
            <a:br>
              <a:rPr lang="it-IT" dirty="0" smtClean="0"/>
            </a:br>
            <a:r>
              <a:rPr lang="it-IT" dirty="0" smtClean="0"/>
              <a:t>Sentire e/o scaricare brevi conversazioni a livello elementare ed intermedio, corredate dalla versione scritta e da esempi di trasformazione. </a:t>
            </a:r>
            <a:br>
              <a:rPr lang="it-IT" dirty="0" smtClean="0"/>
            </a:br>
            <a:r>
              <a:rPr lang="it-IT" dirty="0" smtClean="0"/>
              <a:t/>
            </a:r>
            <a:br>
              <a:rPr lang="it-IT" dirty="0" smtClean="0"/>
            </a:br>
            <a:r>
              <a:rPr lang="it-IT" dirty="0" smtClean="0">
                <a:hlinkClick r:id="rId3"/>
              </a:rPr>
              <a:t>ENGLISH-TEST</a:t>
            </a:r>
            <a:r>
              <a:rPr lang="it-IT" dirty="0" smtClean="0"/>
              <a:t/>
            </a:r>
            <a:br>
              <a:rPr lang="it-IT" dirty="0" smtClean="0"/>
            </a:br>
            <a:r>
              <a:rPr lang="it-IT" dirty="0" smtClean="0"/>
              <a:t>Possibilità di testare il proprio inglese in più ambiti e a più livelli. </a:t>
            </a:r>
            <a:br>
              <a:rPr lang="it-IT" dirty="0" smtClean="0"/>
            </a:br>
            <a:r>
              <a:rPr lang="it-IT" dirty="0" smtClean="0"/>
              <a:t/>
            </a:r>
            <a:br>
              <a:rPr lang="it-IT" dirty="0" smtClean="0"/>
            </a:br>
            <a:r>
              <a:rPr lang="it-IT" dirty="0" smtClean="0">
                <a:hlinkClick r:id="rId4"/>
              </a:rPr>
              <a:t>ENGLISH4TODAY GRAMMAR</a:t>
            </a:r>
            <a:r>
              <a:rPr lang="it-IT" dirty="0" smtClean="0"/>
              <a:t/>
            </a:r>
            <a:br>
              <a:rPr lang="it-IT" dirty="0" smtClean="0"/>
            </a:br>
            <a:r>
              <a:rPr lang="it-IT" dirty="0" err="1" smtClean="0"/>
              <a:t>Programmini</a:t>
            </a:r>
            <a:r>
              <a:rPr lang="it-IT" dirty="0" smtClean="0"/>
              <a:t> gratuiti da scaricare sul proprio computer per studiare in autonomia. </a:t>
            </a:r>
            <a:br>
              <a:rPr lang="it-IT" dirty="0" smtClean="0"/>
            </a:br>
            <a:r>
              <a:rPr lang="it-IT" dirty="0" smtClean="0"/>
              <a:t/>
            </a:r>
            <a:br>
              <a:rPr lang="it-IT" dirty="0" smtClean="0"/>
            </a:br>
            <a:r>
              <a:rPr lang="it-IT" dirty="0" smtClean="0">
                <a:hlinkClick r:id="rId5"/>
              </a:rPr>
              <a:t>ENGLISH CASTER</a:t>
            </a:r>
            <a:r>
              <a:rPr lang="it-IT" dirty="0" smtClean="0"/>
              <a:t/>
            </a:r>
            <a:br>
              <a:rPr lang="it-IT" dirty="0" smtClean="0"/>
            </a:br>
            <a:r>
              <a:rPr lang="it-IT" dirty="0" err="1" smtClean="0"/>
              <a:t>Podcast</a:t>
            </a:r>
            <a:r>
              <a:rPr lang="it-IT" dirty="0" smtClean="0"/>
              <a:t> in inglese e altri materiali di studio. </a:t>
            </a:r>
            <a:br>
              <a:rPr lang="it-IT" dirty="0" smtClean="0"/>
            </a:br>
            <a:r>
              <a:rPr lang="it-IT" dirty="0" smtClean="0"/>
              <a:t/>
            </a:r>
            <a:br>
              <a:rPr lang="it-IT" dirty="0" smtClean="0"/>
            </a:br>
            <a:r>
              <a:rPr lang="it-IT" dirty="0" smtClean="0">
                <a:hlinkClick r:id="rId6"/>
              </a:rPr>
              <a:t>ESL-LAB</a:t>
            </a:r>
            <a:r>
              <a:rPr lang="it-IT" dirty="0" smtClean="0"/>
              <a:t/>
            </a:r>
            <a:br>
              <a:rPr lang="it-IT" dirty="0" smtClean="0"/>
            </a:br>
            <a:r>
              <a:rPr lang="it-IT" dirty="0" smtClean="0"/>
              <a:t>Brevi attività di ascolto, suddivise per livello, accompagnate da esercizi di comprensione e completamento, quiz su temi di interesse più accademico... </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55000" lnSpcReduction="20000"/>
          </a:bodyPr>
          <a:lstStyle/>
          <a:p>
            <a:r>
              <a:rPr lang="it-IT" dirty="0" smtClean="0">
                <a:hlinkClick r:id="rId2"/>
              </a:rPr>
              <a:t>FONETIKS DICTATIONS</a:t>
            </a:r>
            <a:r>
              <a:rPr lang="it-IT" dirty="0" smtClean="0"/>
              <a:t/>
            </a:r>
            <a:br>
              <a:rPr lang="it-IT" dirty="0" smtClean="0"/>
            </a:br>
            <a:r>
              <a:rPr lang="it-IT" dirty="0" smtClean="0"/>
              <a:t>Brevi dettati gratuiti e graduati. Ogni brano (durata da dieci a trenta secondi) letto per intero una volta, poi riletto frase per frase due volte lentamente (con punteggiatura), poi ancora per intero un’ultima volta. Alla fine viene mostrata la versione scritta per la correzione. </a:t>
            </a:r>
            <a:br>
              <a:rPr lang="it-IT" dirty="0" smtClean="0"/>
            </a:br>
            <a:r>
              <a:rPr lang="it-IT" dirty="0" smtClean="0"/>
              <a:t/>
            </a:r>
            <a:br>
              <a:rPr lang="it-IT" dirty="0" smtClean="0"/>
            </a:br>
            <a:r>
              <a:rPr lang="it-IT" dirty="0" smtClean="0">
                <a:hlinkClick r:id="rId3"/>
              </a:rPr>
              <a:t>LINGUAL</a:t>
            </a:r>
            <a:r>
              <a:rPr lang="it-IT" dirty="0" smtClean="0"/>
              <a:t/>
            </a:r>
            <a:br>
              <a:rPr lang="it-IT" dirty="0" smtClean="0"/>
            </a:br>
            <a:r>
              <a:rPr lang="it-IT" dirty="0" smtClean="0"/>
              <a:t>Comprensione orale e scritta del proprio inglese con il </a:t>
            </a:r>
            <a:r>
              <a:rPr lang="it-IT" dirty="0" err="1" smtClean="0"/>
              <a:t>Tri-View</a:t>
            </a:r>
            <a:r>
              <a:rPr lang="it-IT" dirty="0" smtClean="0"/>
              <a:t> </a:t>
            </a:r>
            <a:r>
              <a:rPr lang="it-IT" dirty="0" err="1" smtClean="0"/>
              <a:t>Method</a:t>
            </a:r>
            <a:r>
              <a:rPr lang="it-IT" dirty="0" smtClean="0"/>
              <a:t>: video di circa 10 minuti, suddivisi in un buon numero di categorie. </a:t>
            </a:r>
            <a:br>
              <a:rPr lang="it-IT" dirty="0" smtClean="0"/>
            </a:br>
            <a:r>
              <a:rPr lang="it-IT" dirty="0" smtClean="0"/>
              <a:t/>
            </a:r>
            <a:br>
              <a:rPr lang="it-IT" dirty="0" smtClean="0"/>
            </a:br>
            <a:r>
              <a:rPr lang="it-IT" dirty="0" smtClean="0">
                <a:hlinkClick r:id="rId4"/>
              </a:rPr>
              <a:t>NEWSCIENTIST</a:t>
            </a:r>
            <a:r>
              <a:rPr lang="it-IT" dirty="0" smtClean="0"/>
              <a:t/>
            </a:r>
            <a:br>
              <a:rPr lang="it-IT" dirty="0" smtClean="0"/>
            </a:br>
            <a:r>
              <a:rPr lang="it-IT" dirty="0" smtClean="0"/>
              <a:t>Articoli e interviste su una varietà di temi scientifici, letti da speaker con accenti vari, sono pubblicati settimanalmente sul sito della rivista New </a:t>
            </a:r>
            <a:r>
              <a:rPr lang="it-IT" dirty="0" err="1" smtClean="0"/>
              <a:t>Scientist</a:t>
            </a:r>
            <a:r>
              <a:rPr lang="it-IT" dirty="0" smtClean="0"/>
              <a:t> sotto forma di </a:t>
            </a:r>
            <a:r>
              <a:rPr lang="it-IT" dirty="0" err="1" smtClean="0"/>
              <a:t>podcast</a:t>
            </a:r>
            <a:r>
              <a:rPr lang="it-IT" dirty="0" smtClean="0"/>
              <a:t>. </a:t>
            </a:r>
            <a:br>
              <a:rPr lang="it-IT" dirty="0" smtClean="0"/>
            </a:br>
            <a:r>
              <a:rPr lang="it-IT" dirty="0" smtClean="0"/>
              <a:t/>
            </a:r>
            <a:br>
              <a:rPr lang="it-IT" dirty="0" smtClean="0"/>
            </a:br>
            <a:r>
              <a:rPr lang="it-IT" dirty="0" smtClean="0">
                <a:hlinkClick r:id="rId5"/>
              </a:rPr>
              <a:t>NPR</a:t>
            </a:r>
            <a:r>
              <a:rPr lang="it-IT" dirty="0" smtClean="0"/>
              <a:t/>
            </a:r>
            <a:br>
              <a:rPr lang="it-IT" dirty="0" smtClean="0"/>
            </a:br>
            <a:r>
              <a:rPr lang="it-IT" dirty="0" smtClean="0"/>
              <a:t>Ottima fonte di </a:t>
            </a:r>
            <a:r>
              <a:rPr lang="it-IT" dirty="0" err="1" smtClean="0"/>
              <a:t>read</a:t>
            </a:r>
            <a:r>
              <a:rPr lang="it-IT" dirty="0" smtClean="0"/>
              <a:t> &amp; </a:t>
            </a:r>
            <a:r>
              <a:rPr lang="it-IT" dirty="0" err="1" smtClean="0"/>
              <a:t>listen</a:t>
            </a:r>
            <a:r>
              <a:rPr lang="it-IT" dirty="0" smtClean="0"/>
              <a:t> </a:t>
            </a:r>
            <a:r>
              <a:rPr lang="it-IT" dirty="0" err="1" smtClean="0"/>
              <a:t>materials</a:t>
            </a:r>
            <a:r>
              <a:rPr lang="it-IT" dirty="0" smtClean="0"/>
              <a:t>. Peccato che spesso le trascrizioni siano parziali, e talvolta le trascrizioni complete a pagamento.[buono] </a:t>
            </a:r>
            <a:br>
              <a:rPr lang="it-IT" dirty="0" smtClean="0"/>
            </a:b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smtClean="0"/>
              <a:t>READ &amp; LISTEN</a:t>
            </a:r>
            <a:br>
              <a:rPr lang="en-GB" dirty="0" smtClean="0"/>
            </a:br>
            <a:r>
              <a:rPr lang="en-GB" dirty="0" err="1" smtClean="0"/>
              <a:t>Inglese</a:t>
            </a:r>
            <a:r>
              <a:rPr lang="en-GB" dirty="0" smtClean="0"/>
              <a:t> </a:t>
            </a:r>
            <a:r>
              <a:rPr lang="en-GB" dirty="0" err="1" smtClean="0"/>
              <a:t>Normale</a:t>
            </a:r>
            <a:endParaRPr lang="en-GB" dirty="0"/>
          </a:p>
        </p:txBody>
      </p:sp>
      <p:sp>
        <p:nvSpPr>
          <p:cNvPr id="3" name="Segnaposto contenuto 2"/>
          <p:cNvSpPr>
            <a:spLocks noGrp="1"/>
          </p:cNvSpPr>
          <p:nvPr>
            <p:ph idx="1"/>
          </p:nvPr>
        </p:nvSpPr>
        <p:spPr/>
        <p:txBody>
          <a:bodyPr>
            <a:normAutofit fontScale="47500" lnSpcReduction="20000"/>
          </a:bodyPr>
          <a:lstStyle/>
          <a:p>
            <a:r>
              <a:rPr lang="it-IT" dirty="0" smtClean="0">
                <a:hlinkClick r:id="rId2"/>
              </a:rPr>
              <a:t>PBS</a:t>
            </a:r>
            <a:r>
              <a:rPr lang="it-IT" dirty="0" smtClean="0"/>
              <a:t/>
            </a:r>
            <a:br>
              <a:rPr lang="it-IT" dirty="0" smtClean="0"/>
            </a:br>
            <a:r>
              <a:rPr lang="it-IT" dirty="0" smtClean="0"/>
              <a:t>Ottimo approfondimento di attualità con </a:t>
            </a:r>
            <a:r>
              <a:rPr lang="it-IT" dirty="0" err="1" smtClean="0"/>
              <a:t>real</a:t>
            </a:r>
            <a:r>
              <a:rPr lang="it-IT" dirty="0" smtClean="0"/>
              <a:t> audio e trascrizioni. [ottimo con lode nella categoria] </a:t>
            </a:r>
            <a:br>
              <a:rPr lang="it-IT" dirty="0" smtClean="0"/>
            </a:br>
            <a:r>
              <a:rPr lang="it-IT" dirty="0" smtClean="0"/>
              <a:t/>
            </a:r>
            <a:br>
              <a:rPr lang="it-IT" dirty="0" smtClean="0"/>
            </a:br>
            <a:r>
              <a:rPr lang="it-IT" dirty="0" smtClean="0">
                <a:hlinkClick r:id="rId3"/>
              </a:rPr>
              <a:t>TUNEINTOENGLISH</a:t>
            </a:r>
            <a:r>
              <a:rPr lang="it-IT" dirty="0" smtClean="0"/>
              <a:t/>
            </a:r>
            <a:br>
              <a:rPr lang="it-IT" dirty="0" smtClean="0"/>
            </a:br>
            <a:r>
              <a:rPr lang="it-IT" dirty="0" smtClean="0"/>
              <a:t>Lo spettacolo itinerante, ideato da chi ha passione sia per l’insegnamento che per la musica, permette di portare nelle scuole non solo una lezione diversa dal solito ed entusiasmante, ma anche un metodo nuovo ed alternativo per imparare ed insegnare l’inglese attraverso le canzoni. </a:t>
            </a:r>
            <a:br>
              <a:rPr lang="it-IT" dirty="0" smtClean="0"/>
            </a:br>
            <a:r>
              <a:rPr lang="it-IT" dirty="0" smtClean="0"/>
              <a:t/>
            </a:r>
            <a:br>
              <a:rPr lang="it-IT" dirty="0" smtClean="0"/>
            </a:br>
            <a:r>
              <a:rPr lang="it-IT" dirty="0" smtClean="0">
                <a:hlinkClick r:id="rId4"/>
              </a:rPr>
              <a:t>UNCOMMON KNOWLEDGE</a:t>
            </a:r>
            <a:r>
              <a:rPr lang="it-IT" dirty="0" smtClean="0"/>
              <a:t/>
            </a:r>
            <a:br>
              <a:rPr lang="it-IT" dirty="0" smtClean="0"/>
            </a:br>
            <a:r>
              <a:rPr lang="it-IT" dirty="0" smtClean="0"/>
              <a:t>Da una celebre istituzione un programma ECCEZIONALE !!! Interviste e dibattiti su temi di attualità come la guerra, la manipolazione genetica, etc., con grandi scrittori, giornalisti, opinionisti. Anche video di splendida qualità (occorre ADSL) e ovviamente il tutto trascritto !!!! [ottimo con lode nella categoria] </a:t>
            </a:r>
            <a:br>
              <a:rPr lang="it-IT" dirty="0" smtClean="0"/>
            </a:br>
            <a:r>
              <a:rPr lang="it-IT" dirty="0" smtClean="0"/>
              <a:t/>
            </a:r>
            <a:br>
              <a:rPr lang="it-IT" dirty="0" smtClean="0"/>
            </a:br>
            <a:r>
              <a:rPr lang="it-IT" dirty="0" smtClean="0">
                <a:hlinkClick r:id="rId5"/>
              </a:rPr>
              <a:t>VOANEWS</a:t>
            </a:r>
            <a:r>
              <a:rPr lang="it-IT" dirty="0" smtClean="0"/>
              <a:t/>
            </a:r>
            <a:br>
              <a:rPr lang="it-IT" dirty="0" smtClean="0"/>
            </a:br>
            <a:r>
              <a:rPr lang="it-IT" dirty="0" smtClean="0"/>
              <a:t>Il servizio VOANEWS a velocità normale. Eccezionale velocità di aggiornamento delle ultime notizie, praticamente una agenzia stampa. Riflette il punto di vista ufficiale del governo americano (si tratta di una radio statale). Trascrizione dei testi comodissima e ben fatta. Inglese americano [ottimo con lode nella categoria] </a:t>
            </a:r>
            <a:br>
              <a:rPr lang="it-IT" dirty="0" smtClean="0"/>
            </a:b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RISORSE SPECIALI</a:t>
            </a:r>
            <a:endParaRPr lang="en-GB" dirty="0"/>
          </a:p>
        </p:txBody>
      </p:sp>
      <p:sp>
        <p:nvSpPr>
          <p:cNvPr id="3" name="Segnaposto contenuto 2"/>
          <p:cNvSpPr>
            <a:spLocks noGrp="1"/>
          </p:cNvSpPr>
          <p:nvPr>
            <p:ph idx="1"/>
          </p:nvPr>
        </p:nvSpPr>
        <p:spPr/>
        <p:txBody>
          <a:bodyPr>
            <a:normAutofit fontScale="92500" lnSpcReduction="20000"/>
          </a:bodyPr>
          <a:lstStyle/>
          <a:p>
            <a:r>
              <a:rPr lang="it-IT" dirty="0" smtClean="0">
                <a:hlinkClick r:id="rId2"/>
              </a:rPr>
              <a:t>COMMONWEALTH CLUB</a:t>
            </a:r>
            <a:r>
              <a:rPr lang="it-IT" dirty="0" smtClean="0"/>
              <a:t/>
            </a:r>
            <a:br>
              <a:rPr lang="it-IT" dirty="0" smtClean="0"/>
            </a:br>
            <a:r>
              <a:rPr lang="it-IT" dirty="0" smtClean="0"/>
              <a:t>Eccezionale serie di interviste (</a:t>
            </a:r>
            <a:r>
              <a:rPr lang="it-IT" dirty="0" err="1" smtClean="0"/>
              <a:t>real</a:t>
            </a:r>
            <a:r>
              <a:rPr lang="it-IT" dirty="0" smtClean="0"/>
              <a:t> audio e trascrizione) su temi di attualità. Imperdibile. [ottimo con lode nella categoria] </a:t>
            </a:r>
            <a:br>
              <a:rPr lang="it-IT" dirty="0" smtClean="0"/>
            </a:br>
            <a:r>
              <a:rPr lang="it-IT" dirty="0" smtClean="0"/>
              <a:t/>
            </a:r>
            <a:br>
              <a:rPr lang="it-IT" dirty="0" smtClean="0"/>
            </a:br>
            <a:r>
              <a:rPr lang="it-IT" dirty="0" smtClean="0">
                <a:hlinkClick r:id="rId3"/>
              </a:rPr>
              <a:t>AUDIO TREASURE</a:t>
            </a:r>
            <a:r>
              <a:rPr lang="it-IT" dirty="0" smtClean="0"/>
              <a:t/>
            </a:r>
            <a:br>
              <a:rPr lang="it-IT" dirty="0" smtClean="0"/>
            </a:br>
            <a:r>
              <a:rPr lang="it-IT" dirty="0" smtClean="0"/>
              <a:t>Della BIBBIA non mancano trascrizioni. Qui una serie di </a:t>
            </a:r>
            <a:r>
              <a:rPr lang="it-IT" dirty="0" err="1" smtClean="0"/>
              <a:t>links</a:t>
            </a:r>
            <a:r>
              <a:rPr lang="it-IT" dirty="0" smtClean="0"/>
              <a:t> per ascoltarne la lettura. Basta procurarsi il testo che si trova gratis facilmente sulla rete e poi ascoltare da uno di questi </a:t>
            </a:r>
            <a:r>
              <a:rPr lang="it-IT" dirty="0" err="1" smtClean="0"/>
              <a:t>links</a:t>
            </a:r>
            <a:r>
              <a:rPr lang="it-IT" dirty="0" smtClean="0"/>
              <a:t>. [</a:t>
            </a:r>
            <a:r>
              <a:rPr lang="it-IT" dirty="0" err="1" smtClean="0"/>
              <a:t>links</a:t>
            </a:r>
            <a:r>
              <a:rPr lang="it-IT" dirty="0" smtClean="0"/>
              <a:t>] </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RISORSE SPECIALI</a:t>
            </a:r>
            <a:endParaRPr lang="en-GB" dirty="0"/>
          </a:p>
        </p:txBody>
      </p:sp>
      <p:sp>
        <p:nvSpPr>
          <p:cNvPr id="3" name="Segnaposto contenuto 2"/>
          <p:cNvSpPr>
            <a:spLocks noGrp="1"/>
          </p:cNvSpPr>
          <p:nvPr>
            <p:ph idx="1"/>
          </p:nvPr>
        </p:nvSpPr>
        <p:spPr/>
        <p:txBody>
          <a:bodyPr>
            <a:normAutofit fontScale="92500" lnSpcReduction="20000"/>
          </a:bodyPr>
          <a:lstStyle/>
          <a:p>
            <a:r>
              <a:rPr lang="it-IT" dirty="0" smtClean="0">
                <a:hlinkClick r:id="rId2"/>
              </a:rPr>
              <a:t>NATIONAL GEOGRAPHIC</a:t>
            </a:r>
            <a:r>
              <a:rPr lang="it-IT" dirty="0" smtClean="0"/>
              <a:t/>
            </a:r>
            <a:br>
              <a:rPr lang="it-IT" dirty="0" smtClean="0"/>
            </a:br>
            <a:r>
              <a:rPr lang="it-IT" dirty="0" err="1" smtClean="0"/>
              <a:t>By</a:t>
            </a:r>
            <a:r>
              <a:rPr lang="it-IT" dirty="0" smtClean="0"/>
              <a:t> National </a:t>
            </a:r>
            <a:r>
              <a:rPr lang="it-IT" dirty="0" err="1" smtClean="0"/>
              <a:t>Geographic</a:t>
            </a:r>
            <a:r>
              <a:rPr lang="it-IT" dirty="0" smtClean="0"/>
              <a:t> . Non ha bisogno di presentazione. Gli articoli tuttavia sono spesso brevi. [ottimo] </a:t>
            </a:r>
            <a:br>
              <a:rPr lang="it-IT" dirty="0" smtClean="0"/>
            </a:br>
            <a:r>
              <a:rPr lang="it-IT" dirty="0" smtClean="0"/>
              <a:t/>
            </a:r>
            <a:br>
              <a:rPr lang="it-IT" dirty="0" smtClean="0"/>
            </a:br>
            <a:r>
              <a:rPr lang="it-IT" dirty="0" err="1" smtClean="0">
                <a:hlinkClick r:id="rId3"/>
              </a:rPr>
              <a:t>DCE.KSU.EDU</a:t>
            </a:r>
            <a:r>
              <a:rPr lang="it-IT" dirty="0" smtClean="0"/>
              <a:t/>
            </a:r>
            <a:br>
              <a:rPr lang="it-IT" dirty="0" smtClean="0"/>
            </a:br>
            <a:r>
              <a:rPr lang="it-IT" dirty="0" smtClean="0"/>
              <a:t>Sempre da una celebre istituzione una serie di </a:t>
            </a:r>
            <a:r>
              <a:rPr lang="it-IT" dirty="0" err="1" smtClean="0"/>
              <a:t>lectures</a:t>
            </a:r>
            <a:r>
              <a:rPr lang="it-IT" dirty="0" smtClean="0"/>
              <a:t> di alto livello da grandi docenti, politici, militari, giornalisti. Il tutto trascritto. Peccato che ne facciano poche in un anno. Imperdibile. [ottimo con lode nella categoria] </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a:hlinkClick r:id="rId2"/>
              </a:rPr>
              <a:t>http</a:t>
            </a:r>
            <a:r>
              <a:rPr lang="it-IT">
                <a:hlinkClick r:id="rId2"/>
              </a:rPr>
              <a:t>://</a:t>
            </a:r>
            <a:r>
              <a:rPr lang="it-IT" smtClean="0">
                <a:hlinkClick r:id="rId2"/>
              </a:rPr>
              <a:t>www.english-magazine.org/fun-and-leisure/english-quotes</a:t>
            </a:r>
            <a:endParaRPr lang="it-IT" smtClean="0"/>
          </a:p>
          <a:p>
            <a:endParaRPr lang="it-IT"/>
          </a:p>
        </p:txBody>
      </p:sp>
    </p:spTree>
    <p:extLst>
      <p:ext uri="{BB962C8B-B14F-4D97-AF65-F5344CB8AC3E}">
        <p14:creationId xmlns:p14="http://schemas.microsoft.com/office/powerpoint/2010/main" val="320921667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251</Words>
  <Application>Microsoft Office PowerPoint</Application>
  <PresentationFormat>Presentazione su schermo (4:3)</PresentationFormat>
  <Paragraphs>45</Paragraphs>
  <Slides>26</Slides>
  <Notes>0</Notes>
  <HiddenSlides>0</HiddenSlides>
  <MMClips>0</MMClips>
  <ScaleCrop>false</ScaleCrop>
  <HeadingPairs>
    <vt:vector size="4" baseType="variant">
      <vt:variant>
        <vt:lpstr>Tema</vt:lpstr>
      </vt:variant>
      <vt:variant>
        <vt:i4>1</vt:i4>
      </vt:variant>
      <vt:variant>
        <vt:lpstr>Titoli diapositive</vt:lpstr>
      </vt:variant>
      <vt:variant>
        <vt:i4>26</vt:i4>
      </vt:variant>
    </vt:vector>
  </HeadingPairs>
  <TitlesOfParts>
    <vt:vector size="27" baseType="lpstr">
      <vt:lpstr>Tema di Office</vt:lpstr>
      <vt:lpstr>LEARNING ENGLISH VIA THE NET</vt:lpstr>
      <vt:lpstr>NEWS</vt:lpstr>
      <vt:lpstr>Presentazione standard di PowerPoint</vt:lpstr>
      <vt:lpstr>Presentazione standard di PowerPoint</vt:lpstr>
      <vt:lpstr>Presentazione standard di PowerPoint</vt:lpstr>
      <vt:lpstr>Dizionari</vt:lpstr>
      <vt:lpstr>DIZIONARI</vt:lpstr>
      <vt:lpstr>USEFUL HINTS</vt:lpstr>
      <vt:lpstr>USEFUL HINTS</vt:lpstr>
      <vt:lpstr>Presentazione standard di PowerPoint</vt:lpstr>
      <vt:lpstr>Presentazione standard di PowerPoint</vt:lpstr>
      <vt:lpstr>Presentazione standard di PowerPoint</vt:lpstr>
      <vt:lpstr>Presentazione standard di PowerPoint</vt:lpstr>
      <vt:lpstr>READ &amp; LISTEN  Beginners/Intermediate </vt:lpstr>
      <vt:lpstr>READ &amp; LISTEN Beginners/Intermediate </vt:lpstr>
      <vt:lpstr>READ &amp; LISTEN  Beginners/Intermediate </vt:lpstr>
      <vt:lpstr>READ &amp; LISTEN Inglese Normale</vt:lpstr>
      <vt:lpstr>READ &amp; LISTEN Inglese Normale</vt:lpstr>
      <vt:lpstr>READ &amp; LISTEN Inglese Normale</vt:lpstr>
      <vt:lpstr>READ &amp; LISTEN Inglese Normale</vt:lpstr>
      <vt:lpstr>READ &amp; LISTEN Inglese Normale</vt:lpstr>
      <vt:lpstr>READ &amp; LISTEN Inglese Normale</vt:lpstr>
      <vt:lpstr>READ &amp; LISTEN Inglese Normale</vt:lpstr>
      <vt:lpstr>RISORSE SPECIALI</vt:lpstr>
      <vt:lpstr>RISORSE SPECIALI</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ENGLISH VIA THE NET</dc:title>
  <dc:creator>Flavia</dc:creator>
  <cp:lastModifiedBy>Flavia</cp:lastModifiedBy>
  <cp:revision>18</cp:revision>
  <dcterms:created xsi:type="dcterms:W3CDTF">2012-04-10T12:40:14Z</dcterms:created>
  <dcterms:modified xsi:type="dcterms:W3CDTF">2014-11-03T11:11:00Z</dcterms:modified>
</cp:coreProperties>
</file>