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7" r:id="rId4"/>
    <p:sldId id="266" r:id="rId5"/>
    <p:sldId id="268" r:id="rId6"/>
    <p:sldId id="265" r:id="rId7"/>
    <p:sldId id="257" r:id="rId8"/>
    <p:sldId id="270" r:id="rId9"/>
    <p:sldId id="260" r:id="rId10"/>
    <p:sldId id="271" r:id="rId11"/>
    <p:sldId id="272" r:id="rId12"/>
    <p:sldId id="261" r:id="rId13"/>
    <p:sldId id="263" r:id="rId14"/>
    <p:sldId id="273" r:id="rId15"/>
    <p:sldId id="258" r:id="rId16"/>
    <p:sldId id="274" r:id="rId17"/>
    <p:sldId id="259" r:id="rId18"/>
    <p:sldId id="276" r:id="rId19"/>
    <p:sldId id="275" r:id="rId20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956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3581C-70D8-4742-AF86-6EA4DBCFDFA6}" type="datetimeFigureOut">
              <a:rPr lang="it-IT" smtClean="0"/>
              <a:t>15/11/2014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D61D6-615D-4F1C-A1FC-02D08FEDB10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04750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3581C-70D8-4742-AF86-6EA4DBCFDFA6}" type="datetimeFigureOut">
              <a:rPr lang="it-IT" smtClean="0"/>
              <a:t>15/11/2014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D61D6-615D-4F1C-A1FC-02D08FEDB10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35527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3581C-70D8-4742-AF86-6EA4DBCFDFA6}" type="datetimeFigureOut">
              <a:rPr lang="it-IT" smtClean="0"/>
              <a:t>15/11/2014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D61D6-615D-4F1C-A1FC-02D08FEDB10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90824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3581C-70D8-4742-AF86-6EA4DBCFDFA6}" type="datetimeFigureOut">
              <a:rPr lang="it-IT" smtClean="0"/>
              <a:t>15/11/2014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D61D6-615D-4F1C-A1FC-02D08FEDB10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98371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3581C-70D8-4742-AF86-6EA4DBCFDFA6}" type="datetimeFigureOut">
              <a:rPr lang="it-IT" smtClean="0"/>
              <a:t>15/11/2014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D61D6-615D-4F1C-A1FC-02D08FEDB10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84324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3581C-70D8-4742-AF86-6EA4DBCFDFA6}" type="datetimeFigureOut">
              <a:rPr lang="it-IT" smtClean="0"/>
              <a:t>15/11/2014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D61D6-615D-4F1C-A1FC-02D08FEDB10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30105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3581C-70D8-4742-AF86-6EA4DBCFDFA6}" type="datetimeFigureOut">
              <a:rPr lang="it-IT" smtClean="0"/>
              <a:t>15/11/2014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D61D6-615D-4F1C-A1FC-02D08FEDB10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613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3581C-70D8-4742-AF86-6EA4DBCFDFA6}" type="datetimeFigureOut">
              <a:rPr lang="it-IT" smtClean="0"/>
              <a:t>15/11/2014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D61D6-615D-4F1C-A1FC-02D08FEDB10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70573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3581C-70D8-4742-AF86-6EA4DBCFDFA6}" type="datetimeFigureOut">
              <a:rPr lang="it-IT" smtClean="0"/>
              <a:t>15/11/2014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D61D6-615D-4F1C-A1FC-02D08FEDB10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81061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3581C-70D8-4742-AF86-6EA4DBCFDFA6}" type="datetimeFigureOut">
              <a:rPr lang="it-IT" smtClean="0"/>
              <a:t>15/11/2014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D61D6-615D-4F1C-A1FC-02D08FEDB10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8640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3581C-70D8-4742-AF86-6EA4DBCFDFA6}" type="datetimeFigureOut">
              <a:rPr lang="it-IT" smtClean="0"/>
              <a:t>15/11/2014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D61D6-615D-4F1C-A1FC-02D08FEDB10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52455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03581C-70D8-4742-AF86-6EA4DBCFDFA6}" type="datetimeFigureOut">
              <a:rPr lang="it-IT" smtClean="0"/>
              <a:t>15/11/2014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FD61D6-615D-4F1C-A1FC-02D08FEDB10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96636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it/imgres?imgurl=http://upload.wikimedia.org/wikipedia/commons/2/2c/Agate.JPG&amp;imgrefurl=https://rebstein.wordpress.com/category/roger-caillois/&amp;docid=fWqGf06NFTuhoM&amp;tbnid=1rDxIhQIK_UZbM:&amp;w=1863&amp;h=1867&amp;ei=pJpfVMyrIIqfPdSXgIgI&amp;ved=0CAIQxiAwAA&amp;iact=c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3.bp.blogspot.com/--e5T-p6-Jkw/TfnQP_U7eCI/AAAAAAAAAJY/j20E3Wp4Oik/s1600/muro+con+tegole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hyperlink" Target="http://1.bp.blogspot.com/-WtJFWvPbJOU/UcV1l3fcTmI/AAAAAAAAci8/b43RADCxrJs/s1600/1.jp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icavalierideltempio.blogspot.com/2011/10/la-madonna-nera-quale-maria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hyperlink" Target="http://www.google.it/imgres?imgurl=http://www.asuddibatrana.it/wordpress/wp-content/uploads/2010/11/Madonna-di-viggiano.jpg&amp;imgrefurl=http://www.asuddibatrana.it/viggiano-e-la-festa-della-madonna-nera.html&amp;h=194&amp;w=260&amp;tbnid=AxBWAuVW6LBZ9M:&amp;zoom=1&amp;docid=hdbUUaGqOX7IUM&amp;ei=VaFfVKuWIMzfPf73gagC&amp;tbm=isch&amp;ved=0CDwQMyg0MDQ4yAE" TargetMode="Externa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it.wikipedia.org/wiki/Gustave_Caillebotte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google.it/imgres?imgurl=http://www.latelanera.com/images_bank/ilpozzo/2013/02/ercole-eracle-leone-nemea.jpg&amp;imgrefurl=http://www.latelanera.com/divinita-demoni-personaggi/dio-demone-personaggio.asp?id%3D274&amp;h=443&amp;w=300&amp;tbnid=l2JtQt19vaCb_M:&amp;zoom=1&amp;docid=S9s9K6zt4g45EM&amp;ei=6gxeVM65E8bzPJOKgIgK&amp;tbm=isch&amp;ved=0CEYQMygMMAw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it/imgres?imgurl=http://pittqueerfemfilm.files.wordpress.com/2012/03/almodovar-films.gif&amp;imgrefurl=http://pittqueerfemfilm.wordpress.com/2012/03/16/kates-blog-post-9-awesome-almodovar/&amp;h=540&amp;w=370&amp;tbnid=hIqrMB_YdO5FjM:&amp;zoom=1&amp;docid=BuCM2GMXMmHaTM&amp;ei=WLNfVMPaBYTpOJWfgJgE&amp;tbm=isch&amp;ved=0CD0QMyg1MDU4ZA" TargetMode="External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google.it/imgres?imgurl=http://www.archivioimmaginicinema.com/giacomelli.jpg&amp;imgrefurl=http://www.archivioimmaginicinema.com/micscommissioneunesco.htm&amp;h=204&amp;w=150&amp;tbnid=OCTCysQwugSF2M:&amp;zoom=1&amp;docid=C3-tEb1JCxERNM&amp;ei=6qxfVLWOOYLDPNjEgJgC&amp;tbm=isch&amp;ved=0CCIQMygaMBo4ZA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https://encrypted-tbn2.gstatic.com/images?q=tbn:ANd9GcQkXScATDThjqex3yKaLvHRmmDap3d9QRo-XTFzLdIKfZb6Il9jPA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gaetanolopresti.files.wordpress.com/2013/01/1-fellini-img_1320.jpg" TargetMode="External"/><Relationship Id="rId13" Type="http://schemas.openxmlformats.org/officeDocument/2006/relationships/hyperlink" Target="http://www.google.it/imgres?imgurl=http://www.repubblica.it/images/2013/05/13/102456591--a7ec491e-a046-4927-8ece-8fc0a1b344fe.jpg&amp;imgrefurl=http://lapanchinadimariella.forumfree.it/?t%3D61818858&amp;h=430&amp;w=670&amp;tbnid=1vG0o3jDpr29LM:&amp;zoom=1&amp;docid=xPcsGcnr2Sn5LM&amp;ei=6qxfVLWOOYLDPNjEgJgC&amp;tbm=isch&amp;ved=0CD0QMyg1MDU4ZA" TargetMode="External"/><Relationship Id="rId3" Type="http://schemas.openxmlformats.org/officeDocument/2006/relationships/hyperlink" Target="http://www.google.it/imgres?imgurl=http://www.infooggi.it/public/foto/gallery/186976536675cac900888d0d6eefab17.jpg&amp;imgrefurl=http://www.infooggi.it/articolo/la-grande-bellezza-di-paolo-sorrentino-vacanze-romane-dei-freaks/43525/&amp;h=382&amp;w=638&amp;tbnid=r_PcuMunlw0u4M:&amp;zoom=1&amp;docid=GmPAOZswTEIMKM&amp;ei=QKZfVN3VBsPUOefugOgC&amp;tbm=isch&amp;ved=0CDgQMygwMDA4ZA" TargetMode="External"/><Relationship Id="rId7" Type="http://schemas.openxmlformats.org/officeDocument/2006/relationships/image" Target="../media/image22.jpeg"/><Relationship Id="rId12" Type="http://schemas.openxmlformats.org/officeDocument/2006/relationships/image" Target="https://encrypted-tbn0.gstatic.com/images?q=tbn:ANd9GcT6PvfXd_BIpptv9xHPgiGGCUvpdmMoIBWj6GcW1AP-eN3My4N4" TargetMode="External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it/imgres?imgurl=http://www.luigistocchi.it/Images/Tempi_moderni_02.jpg&amp;imgrefurl=http://www.luigistocchi.it/moviesandstars.html&amp;h=235&amp;w=311&amp;tbnid=QV1vgix-FMUXZM:&amp;zoom=1&amp;docid=5ySk72ooNGgciM&amp;ei=sKpfVPCzNoncPZKFgJAH&amp;tbm=isch&amp;ved=0CH0QMyhSMFI" TargetMode="External"/><Relationship Id="rId11" Type="http://schemas.openxmlformats.org/officeDocument/2006/relationships/image" Target="../media/image24.jpeg"/><Relationship Id="rId5" Type="http://schemas.openxmlformats.org/officeDocument/2006/relationships/image" Target="https://encrypted-tbn0.gstatic.com/images?q=tbn:ANd9GcScGOEPaX-m5WxJVaOhdG1eV-dPwnLJh0KndlwmuZmxb-ZpxqRN" TargetMode="External"/><Relationship Id="rId15" Type="http://schemas.openxmlformats.org/officeDocument/2006/relationships/image" Target="https://encrypted-tbn0.gstatic.com/images?q=tbn:ANd9GcRtqQULtjtBpomiVAZQWmtHBOOZfoIONj2IcJtbvJPfP86Ow4JTvw" TargetMode="External"/><Relationship Id="rId10" Type="http://schemas.openxmlformats.org/officeDocument/2006/relationships/hyperlink" Target="http://www.google.it/imgres?imgurl=http://www.vanillamagazine.it/wp-content/uploads/2014/03/La-Strada.jpg&amp;imgrefurl=http://www.vanillamagazine.it/gli-8-film-italiani-piu-amati-dagli-americani/&amp;h=550&amp;w=395&amp;tbnid=L4P8r0g5Hm6EeM:&amp;zoom=1&amp;docid=yuGnpOmuMw225M&amp;ei=M61fVMDfCcKhPJ-TgOgC&amp;tbm=isch&amp;ved=0CEoQMyhCMEI4rAI" TargetMode="External"/><Relationship Id="rId4" Type="http://schemas.openxmlformats.org/officeDocument/2006/relationships/image" Target="../media/image21.jpeg"/><Relationship Id="rId9" Type="http://schemas.openxmlformats.org/officeDocument/2006/relationships/image" Target="../media/image23.jpeg"/><Relationship Id="rId1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T</a:t>
            </a:r>
            <a:r>
              <a:rPr lang="it-IT" dirty="0" smtClean="0"/>
              <a:t>eoria dell’immagine</a:t>
            </a:r>
            <a:br>
              <a:rPr lang="it-IT" dirty="0" smtClean="0"/>
            </a:br>
            <a:r>
              <a:rPr lang="it-IT" dirty="0" smtClean="0"/>
              <a:t>Clementina Gily</a:t>
            </a:r>
            <a:br>
              <a:rPr lang="it-IT" dirty="0" smtClean="0"/>
            </a:br>
            <a:r>
              <a:rPr lang="it-IT" dirty="0" smtClean="0"/>
              <a:t>Università di </a:t>
            </a:r>
            <a:r>
              <a:rPr lang="it-IT" dirty="0"/>
              <a:t>N</a:t>
            </a:r>
            <a:r>
              <a:rPr lang="it-IT" dirty="0" smtClean="0"/>
              <a:t>apoli Federico II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i="1" dirty="0"/>
              <a:t>Camminare </a:t>
            </a:r>
            <a:r>
              <a:rPr lang="it-IT" i="1"/>
              <a:t>nelle </a:t>
            </a:r>
            <a:r>
              <a:rPr lang="it-IT" i="1" smtClean="0"/>
              <a:t>immagini </a:t>
            </a:r>
          </a:p>
          <a:p>
            <a:r>
              <a:rPr lang="it-IT" i="1" dirty="0" smtClean="0"/>
              <a:t>un </a:t>
            </a:r>
            <a:r>
              <a:rPr lang="it-IT" i="1" dirty="0" err="1"/>
              <a:t>Iconic</a:t>
            </a:r>
            <a:r>
              <a:rPr lang="it-IT" i="1" dirty="0"/>
              <a:t> turn</a:t>
            </a:r>
            <a:endParaRPr lang="it-IT" dirty="0"/>
          </a:p>
          <a:p>
            <a:r>
              <a:rPr lang="it-IT" i="1" dirty="0"/>
              <a:t>Con Benjamin, dallo specchio allo schermo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70104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Saper vedere l’immagine</a:t>
            </a:r>
            <a:br>
              <a:rPr lang="it-IT" dirty="0" smtClean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851920" y="908720"/>
            <a:ext cx="5292080" cy="594928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it-IT" dirty="0">
                <a:solidFill>
                  <a:srgbClr val="FF0000"/>
                </a:solidFill>
              </a:rPr>
              <a:t>Non confondere l’universalità del bello con le comunità del gusto si conquista il saper vedere – cogliere ostinate armonie nelle disarmonie che ripetono l’ordine necessario (</a:t>
            </a:r>
            <a:r>
              <a:rPr lang="it-IT" dirty="0" err="1">
                <a:solidFill>
                  <a:srgbClr val="FF0000"/>
                </a:solidFill>
              </a:rPr>
              <a:t>Trione</a:t>
            </a:r>
            <a:r>
              <a:rPr lang="it-IT" dirty="0">
                <a:solidFill>
                  <a:srgbClr val="FF0000"/>
                </a:solidFill>
              </a:rPr>
              <a:t>)</a:t>
            </a:r>
          </a:p>
          <a:p>
            <a:pPr marL="0" indent="0">
              <a:buNone/>
            </a:pPr>
            <a:r>
              <a:rPr lang="it-IT" dirty="0"/>
              <a:t>Si delineano le funzioni dell’estetica, non categorie, che fondano il giudizio</a:t>
            </a:r>
          </a:p>
          <a:p>
            <a:pPr marL="0" indent="0">
              <a:buNone/>
            </a:pPr>
            <a:r>
              <a:rPr lang="it-IT" dirty="0"/>
              <a:t>sublime, bello, ironia, comico, e persino il bizzarro e il carino… l’estetica non ha tabelle </a:t>
            </a:r>
            <a:r>
              <a:rPr lang="it-IT" dirty="0" smtClean="0"/>
              <a:t>categoriali</a:t>
            </a:r>
          </a:p>
          <a:p>
            <a:pPr marL="0" indent="0">
              <a:buNone/>
            </a:pPr>
            <a:r>
              <a:rPr lang="it-IT" dirty="0" smtClean="0">
                <a:solidFill>
                  <a:srgbClr val="FF0000"/>
                </a:solidFill>
              </a:rPr>
              <a:t>L’estetica conosce in una diversa metafisica come visione unitaria che narra/giudica con un argomentare/giudicare analogico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 smtClean="0"/>
          </a:p>
        </p:txBody>
      </p:sp>
      <p:pic>
        <p:nvPicPr>
          <p:cNvPr id="1027" name="Picture 3" descr="http://cabinetmagazine.org/issues/29/ruin_marble_FIN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365104"/>
            <a:ext cx="3672408" cy="1652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tangolo 4"/>
          <p:cNvSpPr/>
          <p:nvPr/>
        </p:nvSpPr>
        <p:spPr>
          <a:xfrm>
            <a:off x="251520" y="6026096"/>
            <a:ext cx="34563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Tuscan ruin marble. From the collection of Roger </a:t>
            </a:r>
            <a:r>
              <a:rPr lang="en-US" dirty="0" err="1"/>
              <a:t>Caillois</a:t>
            </a:r>
            <a:r>
              <a:rPr lang="en-US" dirty="0"/>
              <a:t>.</a:t>
            </a:r>
            <a:endParaRPr lang="it-IT" dirty="0"/>
          </a:p>
        </p:txBody>
      </p:sp>
      <p:pic>
        <p:nvPicPr>
          <p:cNvPr id="1028" name="Picture 4" descr="ANd9GcShEZ1I9Co2F0M8KpYFJn2kai2Sy214fdAoD6ZKHrEfU3GRGK6jfQ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8"/>
            <a:ext cx="3096344" cy="3107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3213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427984" y="188640"/>
            <a:ext cx="4546848" cy="1143000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Un ordine da </a:t>
            </a:r>
            <a:r>
              <a:rPr lang="it-IT" dirty="0" err="1" smtClean="0"/>
              <a:t>ri</a:t>
            </a:r>
            <a:r>
              <a:rPr lang="it-IT" dirty="0" smtClean="0"/>
              <a:t>-costruire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923928" y="1412776"/>
            <a:ext cx="5292080" cy="5432562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it-IT" dirty="0"/>
              <a:t>Saper vedere: Leonardo parla delle macchie dei muri come un suggerimento di </a:t>
            </a:r>
            <a:r>
              <a:rPr lang="it-IT" dirty="0" smtClean="0"/>
              <a:t>ascolto – ma ciò non è per tutti - Eco rimanda la comprensione alla competenza del lettore</a:t>
            </a:r>
            <a:endParaRPr lang="it-IT" dirty="0"/>
          </a:p>
          <a:p>
            <a:pPr marL="0" indent="0" algn="just">
              <a:buNone/>
            </a:pPr>
            <a:r>
              <a:rPr lang="it-IT" dirty="0" smtClean="0"/>
              <a:t>Leonardo predilige </a:t>
            </a:r>
            <a:r>
              <a:rPr lang="it-IT" dirty="0"/>
              <a:t>la pittura sull’affresco perché </a:t>
            </a:r>
            <a:r>
              <a:rPr lang="it-IT" dirty="0" smtClean="0"/>
              <a:t>consente </a:t>
            </a:r>
            <a:r>
              <a:rPr lang="it-IT" dirty="0"/>
              <a:t>il levando e ponendo dello sfumato, </a:t>
            </a:r>
            <a:r>
              <a:rPr lang="it-IT" dirty="0" smtClean="0"/>
              <a:t>che non deve andare però al </a:t>
            </a:r>
            <a:r>
              <a:rPr lang="it-IT" i="1" dirty="0" err="1" smtClean="0"/>
              <a:t>membrificare</a:t>
            </a:r>
            <a:r>
              <a:rPr lang="it-IT" i="1" dirty="0" smtClean="0"/>
              <a:t> </a:t>
            </a:r>
            <a:r>
              <a:rPr lang="it-IT" i="1" dirty="0"/>
              <a:t>troppo </a:t>
            </a:r>
            <a:r>
              <a:rPr lang="it-IT" i="1" dirty="0" smtClean="0"/>
              <a:t>finito</a:t>
            </a:r>
            <a:r>
              <a:rPr lang="it-IT" dirty="0" smtClean="0"/>
              <a:t> del disegno</a:t>
            </a:r>
          </a:p>
          <a:p>
            <a:pPr marL="0" indent="0" algn="just">
              <a:buNone/>
            </a:pPr>
            <a:r>
              <a:rPr lang="it-IT" dirty="0" smtClean="0"/>
              <a:t>La </a:t>
            </a:r>
            <a:r>
              <a:rPr lang="it-IT" dirty="0"/>
              <a:t>lettura delle </a:t>
            </a:r>
            <a:r>
              <a:rPr lang="it-IT" dirty="0" smtClean="0"/>
              <a:t>macchie è una delle funzioni dell’immagine, il disegno è l’anima scientifica (</a:t>
            </a:r>
            <a:r>
              <a:rPr lang="it-IT" dirty="0" err="1" smtClean="0"/>
              <a:t>Massironi</a:t>
            </a:r>
            <a:r>
              <a:rPr lang="it-IT" dirty="0" smtClean="0"/>
              <a:t>) o operativa (Anceschi)</a:t>
            </a:r>
            <a:endParaRPr lang="it-IT" dirty="0"/>
          </a:p>
          <a:p>
            <a:pPr marL="0" indent="0" algn="just">
              <a:buNone/>
            </a:pPr>
            <a:r>
              <a:rPr lang="it-IT" dirty="0"/>
              <a:t>Il capolavoro </a:t>
            </a:r>
            <a:r>
              <a:rPr lang="it-IT" dirty="0" smtClean="0"/>
              <a:t>suggerisce </a:t>
            </a:r>
            <a:r>
              <a:rPr lang="it-IT" dirty="0"/>
              <a:t>un </a:t>
            </a:r>
            <a:r>
              <a:rPr lang="it-IT" i="1" dirty="0"/>
              <a:t>moto mentale</a:t>
            </a:r>
            <a:r>
              <a:rPr lang="it-IT" dirty="0"/>
              <a:t> (Gombrich) che </a:t>
            </a:r>
            <a:r>
              <a:rPr lang="it-IT" dirty="0" smtClean="0"/>
              <a:t>si </a:t>
            </a:r>
            <a:r>
              <a:rPr lang="it-IT" dirty="0"/>
              <a:t>attiva </a:t>
            </a:r>
            <a:r>
              <a:rPr lang="it-IT" dirty="0" smtClean="0"/>
              <a:t>con la </a:t>
            </a:r>
            <a:r>
              <a:rPr lang="it-IT" i="1" dirty="0" err="1"/>
              <a:t>concinnitas</a:t>
            </a:r>
            <a:r>
              <a:rPr lang="it-IT" dirty="0"/>
              <a:t> (Leon Battista Alberti</a:t>
            </a:r>
            <a:r>
              <a:rPr lang="it-IT" dirty="0" smtClean="0"/>
              <a:t>)</a:t>
            </a:r>
          </a:p>
          <a:p>
            <a:pPr marL="0" indent="0" algn="just">
              <a:buNone/>
            </a:pPr>
            <a:r>
              <a:rPr lang="it-IT" dirty="0" smtClean="0"/>
              <a:t>L’artista vuole condividerlo, che sia riconosciuto – da uno o da tanti</a:t>
            </a:r>
            <a:endParaRPr lang="it-IT" dirty="0"/>
          </a:p>
        </p:txBody>
      </p:sp>
      <p:pic>
        <p:nvPicPr>
          <p:cNvPr id="2052" name="Picture 4" descr="http://3.bp.blogspot.com/--e5T-p6-Jkw/TfnQP_U7eCI/AAAAAAAAAJY/j20E3Wp4Oik/s400/muro+con+tegol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4000499"/>
            <a:ext cx="3810000" cy="2857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1.bp.blogspot.com/-WtJFWvPbJOU/UcV1l3fcTmI/AAAAAAAAci8/b43RADCxrJs/s640/1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282" y="139452"/>
            <a:ext cx="2606206" cy="3861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2705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Iconic</a:t>
            </a:r>
            <a:r>
              <a:rPr lang="it-IT" dirty="0"/>
              <a:t> turn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600200"/>
            <a:ext cx="5292080" cy="452596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it-IT" dirty="0" smtClean="0"/>
              <a:t>Pensare è cogliere l’unità </a:t>
            </a:r>
            <a:r>
              <a:rPr lang="it-IT" dirty="0"/>
              <a:t>di analogie – maestra </a:t>
            </a:r>
            <a:r>
              <a:rPr lang="it-IT" dirty="0" smtClean="0"/>
              <a:t>è </a:t>
            </a:r>
            <a:r>
              <a:rPr lang="it-IT" dirty="0"/>
              <a:t>la Warburg </a:t>
            </a:r>
            <a:r>
              <a:rPr lang="it-IT" dirty="0" smtClean="0"/>
              <a:t>Library – ma è un altro corso (cfr</a:t>
            </a:r>
            <a:r>
              <a:rPr lang="it-IT" dirty="0"/>
              <a:t>.</a:t>
            </a:r>
            <a:r>
              <a:rPr lang="it-IT" dirty="0" smtClean="0"/>
              <a:t> e-learning </a:t>
            </a:r>
            <a:r>
              <a:rPr lang="it-IT" dirty="0" err="1" smtClean="0"/>
              <a:t>federic</a:t>
            </a:r>
            <a:r>
              <a:rPr lang="it-IT" dirty="0" smtClean="0"/>
              <a:t>@ estetica/</a:t>
            </a:r>
            <a:r>
              <a:rPr lang="it-IT" dirty="0" err="1" smtClean="0"/>
              <a:t>gily</a:t>
            </a:r>
            <a:r>
              <a:rPr lang="it-IT" dirty="0" smtClean="0"/>
              <a:t>) che oggi parte dall’</a:t>
            </a:r>
            <a:r>
              <a:rPr lang="it-IT" dirty="0" err="1" smtClean="0"/>
              <a:t>Iconic</a:t>
            </a:r>
            <a:r>
              <a:rPr lang="it-IT" dirty="0" smtClean="0"/>
              <a:t> Turn</a:t>
            </a:r>
          </a:p>
          <a:p>
            <a:pPr marL="0" indent="0">
              <a:buNone/>
            </a:pPr>
            <a:r>
              <a:rPr lang="it-IT" dirty="0" smtClean="0"/>
              <a:t>È il nome dato da storici dell’arte alla necessaria ottica della nuova era</a:t>
            </a:r>
          </a:p>
          <a:p>
            <a:pPr marL="0" indent="0">
              <a:buNone/>
            </a:pPr>
            <a:r>
              <a:rPr lang="it-IT" dirty="0" smtClean="0"/>
              <a:t>La tesi di Hans Belting destò scandalo negli anni ’70 perché titolò alla fine della storia dell’arte, suscitando ovvie polemiche – ma era solo il decreto della fine dell’ottica di Vasari</a:t>
            </a:r>
          </a:p>
          <a:p>
            <a:pPr marL="0" indent="0">
              <a:buNone/>
            </a:pPr>
            <a:r>
              <a:rPr lang="it-IT" dirty="0" smtClean="0"/>
              <a:t>La sua ottica dimostra nella storia del sacro, dove non conta l’autore né l’eccellenza del lavoro, ma solo il riconoscimento, l’attività della comunità estetica</a:t>
            </a:r>
          </a:p>
          <a:p>
            <a:pPr marL="0" indent="0">
              <a:buNone/>
            </a:pPr>
            <a:endParaRPr lang="it-IT" dirty="0"/>
          </a:p>
          <a:p>
            <a:endParaRPr lang="it-IT" dirty="0"/>
          </a:p>
        </p:txBody>
      </p:sp>
      <p:pic>
        <p:nvPicPr>
          <p:cNvPr id="3074" name="Picture 2" descr="http://t0.gstatic.com/images?q=tbn:ANd9GcSJopJOyY2vZYmOBR9O8bLrcgKpXecinVj7uRd6xG14QU_ELtap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5723" y="1"/>
            <a:ext cx="2048276" cy="299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Madonna nera con bambino bianc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675" y="3971924"/>
            <a:ext cx="2111762" cy="2886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ANd9GcRek6gSpmJVJ3SrkiGyDLXtJOrimnqvGffNl7XmOyepniwckj-t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979674"/>
            <a:ext cx="3487232" cy="2601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6275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890650" y="274638"/>
            <a:ext cx="3796150" cy="1143000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Gli storici dell’arte studino l’immagine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898888" y="1916832"/>
            <a:ext cx="4245112" cy="5107606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it-IT" dirty="0" smtClean="0"/>
              <a:t>Autore storia committenti e botteghe, necessari alla lettura,  non dicono l’universale dell’arte</a:t>
            </a:r>
          </a:p>
          <a:p>
            <a:pPr marL="0" indent="0">
              <a:buNone/>
            </a:pPr>
            <a:r>
              <a:rPr lang="it-IT" dirty="0" smtClean="0"/>
              <a:t>Belting pensa a una </a:t>
            </a:r>
            <a:r>
              <a:rPr lang="it-IT" i="1" dirty="0" smtClean="0"/>
              <a:t>scienza </a:t>
            </a:r>
            <a:r>
              <a:rPr lang="it-IT" i="1" dirty="0"/>
              <a:t>generale </a:t>
            </a:r>
            <a:r>
              <a:rPr lang="it-IT" i="1" dirty="0" smtClean="0"/>
              <a:t>dell’immagine,</a:t>
            </a:r>
            <a:r>
              <a:rPr lang="it-IT" dirty="0" smtClean="0"/>
              <a:t> il simbolo è Giano: perché </a:t>
            </a:r>
            <a:r>
              <a:rPr lang="it-IT" i="1" dirty="0" err="1" smtClean="0"/>
              <a:t>ianus</a:t>
            </a:r>
            <a:r>
              <a:rPr lang="it-IT" dirty="0" smtClean="0"/>
              <a:t> </a:t>
            </a:r>
            <a:r>
              <a:rPr lang="it-IT" dirty="0"/>
              <a:t>e </a:t>
            </a:r>
            <a:r>
              <a:rPr lang="it-IT" i="1" dirty="0" err="1" smtClean="0"/>
              <a:t>ianua</a:t>
            </a:r>
            <a:r>
              <a:rPr lang="it-IT" dirty="0" smtClean="0"/>
              <a:t>, uscita e coperto, sfondo e dettaglio</a:t>
            </a:r>
          </a:p>
          <a:p>
            <a:pPr marL="0" indent="0">
              <a:buNone/>
            </a:pPr>
            <a:r>
              <a:rPr lang="it-IT" dirty="0" smtClean="0"/>
              <a:t>Nel topos del </a:t>
            </a:r>
            <a:r>
              <a:rPr lang="it-IT" i="1" dirty="0" smtClean="0"/>
              <a:t>Noli </a:t>
            </a:r>
            <a:r>
              <a:rPr lang="it-IT" i="1" dirty="0"/>
              <a:t>M</a:t>
            </a:r>
            <a:r>
              <a:rPr lang="it-IT" i="1" dirty="0" smtClean="0"/>
              <a:t>e Tangere</a:t>
            </a:r>
            <a:r>
              <a:rPr lang="it-IT" dirty="0" smtClean="0"/>
              <a:t> Cristo (nudo) è scambiato da Maddalena (vestita) per il giardiniere che coltiva l’</a:t>
            </a:r>
            <a:r>
              <a:rPr lang="it-IT" i="1" dirty="0" err="1" smtClean="0"/>
              <a:t>hortus</a:t>
            </a:r>
            <a:r>
              <a:rPr lang="it-IT" i="1" dirty="0" smtClean="0"/>
              <a:t> </a:t>
            </a:r>
            <a:r>
              <a:rPr lang="it-IT" i="1" dirty="0" err="1" smtClean="0"/>
              <a:t>clausus</a:t>
            </a:r>
            <a:r>
              <a:rPr lang="it-IT" dirty="0" smtClean="0"/>
              <a:t> – ora, trasfigurato, va a conquistare il futuro</a:t>
            </a:r>
          </a:p>
          <a:p>
            <a:pPr marL="0" indent="0">
              <a:buNone/>
            </a:pPr>
            <a:r>
              <a:rPr lang="it-IT" dirty="0" smtClean="0"/>
              <a:t>La retorica disegna nell’</a:t>
            </a:r>
            <a:r>
              <a:rPr lang="it-IT" i="1" dirty="0" smtClean="0"/>
              <a:t>inventio il</a:t>
            </a:r>
            <a:r>
              <a:rPr lang="it-IT" dirty="0" smtClean="0"/>
              <a:t> mistero del chiuso/aperto, del dettaglio/unità, dell’ascolto/silenzio</a:t>
            </a:r>
            <a:endParaRPr lang="it-IT" i="1" dirty="0" smtClean="0"/>
          </a:p>
          <a:p>
            <a:pPr marL="0" indent="0">
              <a:buNone/>
            </a:pPr>
            <a:r>
              <a:rPr lang="it-IT" i="1" dirty="0" smtClean="0"/>
              <a:t>L’invenzione </a:t>
            </a:r>
            <a:r>
              <a:rPr lang="it-IT" dirty="0" smtClean="0"/>
              <a:t>è memoria viva, scelta tra i luoghi comuni della tradizione nel corpo nuovo della costruzione d’arte</a:t>
            </a:r>
            <a:endParaRPr lang="it-IT" dirty="0"/>
          </a:p>
        </p:txBody>
      </p:sp>
      <p:pic>
        <p:nvPicPr>
          <p:cNvPr id="4100" name="Picture 4" descr="http://uploads6.wikiart.org/images/hans-baldung/christ-as-a-gardener-noli-me-tangere-1539.jpg!H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8" y="-7055"/>
            <a:ext cx="4890650" cy="6535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tangolo 3"/>
          <p:cNvSpPr/>
          <p:nvPr/>
        </p:nvSpPr>
        <p:spPr>
          <a:xfrm>
            <a:off x="1043608" y="6540546"/>
            <a:ext cx="19880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/>
              <a:t>Hans </a:t>
            </a:r>
            <a:r>
              <a:rPr lang="it-IT" dirty="0" err="1"/>
              <a:t>Baldung</a:t>
            </a:r>
            <a:r>
              <a:rPr lang="it-IT" dirty="0"/>
              <a:t> 1539</a:t>
            </a:r>
          </a:p>
        </p:txBody>
      </p:sp>
    </p:spTree>
    <p:extLst>
      <p:ext uri="{BB962C8B-B14F-4D97-AF65-F5344CB8AC3E}">
        <p14:creationId xmlns:p14="http://schemas.microsoft.com/office/powerpoint/2010/main" val="118026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Mistero e dettaglio sono il presente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it-IT" dirty="0" smtClean="0"/>
              <a:t>Difficile sguardo sul presente offre l’arte, senza eterni. Dirlo? È un’</a:t>
            </a:r>
            <a:r>
              <a:rPr lang="it-IT" i="1" dirty="0" smtClean="0"/>
              <a:t>impresa</a:t>
            </a:r>
            <a:r>
              <a:rPr lang="it-IT" dirty="0"/>
              <a:t>:</a:t>
            </a:r>
            <a:r>
              <a:rPr lang="it-IT" dirty="0" smtClean="0"/>
              <a:t> </a:t>
            </a:r>
            <a:r>
              <a:rPr lang="it-IT" dirty="0" err="1" smtClean="0"/>
              <a:t>Hoffmanstadter</a:t>
            </a:r>
            <a:r>
              <a:rPr lang="it-IT" dirty="0" smtClean="0"/>
              <a:t>, matematico, chiama l’unità cui rimandano </a:t>
            </a:r>
            <a:r>
              <a:rPr lang="it-IT" dirty="0" err="1" smtClean="0"/>
              <a:t>Goedel</a:t>
            </a:r>
            <a:r>
              <a:rPr lang="it-IT" dirty="0" smtClean="0"/>
              <a:t> Bach ed Escher: </a:t>
            </a:r>
            <a:r>
              <a:rPr lang="it-IT" i="1" dirty="0" err="1" smtClean="0"/>
              <a:t>contracrostipunto</a:t>
            </a:r>
            <a:r>
              <a:rPr lang="it-IT" i="1" dirty="0" smtClean="0"/>
              <a:t> </a:t>
            </a:r>
          </a:p>
          <a:p>
            <a:pPr marL="0" indent="0">
              <a:buNone/>
            </a:pPr>
            <a:r>
              <a:rPr lang="it-IT" dirty="0" smtClean="0"/>
              <a:t>Più semplice ma non più chiaro spiegare il </a:t>
            </a:r>
            <a:r>
              <a:rPr lang="it-IT" i="1" dirty="0" smtClean="0"/>
              <a:t>Suono </a:t>
            </a:r>
            <a:r>
              <a:rPr lang="it-IT" i="1" dirty="0"/>
              <a:t>giallo</a:t>
            </a:r>
            <a:r>
              <a:rPr lang="it-IT" dirty="0"/>
              <a:t> di </a:t>
            </a:r>
            <a:r>
              <a:rPr lang="it-IT" dirty="0" err="1" smtClean="0"/>
              <a:t>Kandinsky</a:t>
            </a:r>
            <a:r>
              <a:rPr lang="it-IT" dirty="0" smtClean="0"/>
              <a:t>: per Donà </a:t>
            </a:r>
            <a:r>
              <a:rPr lang="it-IT" dirty="0"/>
              <a:t>la </a:t>
            </a:r>
            <a:r>
              <a:rPr lang="it-IT" dirty="0" smtClean="0"/>
              <a:t>musica di Mozart dimostra che il </a:t>
            </a:r>
            <a:r>
              <a:rPr lang="it-IT" dirty="0"/>
              <a:t>tutto </a:t>
            </a:r>
            <a:r>
              <a:rPr lang="it-IT" dirty="0" smtClean="0"/>
              <a:t>non solo si può, ma si deve rappresentare. La musica che è solo presente</a:t>
            </a:r>
            <a:endParaRPr lang="it-IT" dirty="0"/>
          </a:p>
          <a:p>
            <a:pPr marL="0" indent="0">
              <a:buNone/>
            </a:pPr>
            <a:r>
              <a:rPr lang="it-IT" dirty="0" smtClean="0"/>
              <a:t>Dove ognuno segue tracce, abduce (Pierce)</a:t>
            </a:r>
          </a:p>
          <a:p>
            <a:pPr marL="0" indent="0">
              <a:buNone/>
            </a:pPr>
            <a:r>
              <a:rPr lang="it-IT" dirty="0" smtClean="0"/>
              <a:t>Cammina tra pochi numeri e l’aurea misura</a:t>
            </a:r>
          </a:p>
          <a:p>
            <a:pPr marL="0" indent="0">
              <a:buNone/>
            </a:pPr>
            <a:r>
              <a:rPr lang="it-IT" dirty="0" smtClean="0"/>
              <a:t>Seguendo </a:t>
            </a:r>
            <a:r>
              <a:rPr lang="it-IT" i="1" dirty="0" smtClean="0"/>
              <a:t>la </a:t>
            </a:r>
            <a:r>
              <a:rPr lang="it-IT" i="1" dirty="0"/>
              <a:t>piega che si dispiega</a:t>
            </a:r>
            <a:r>
              <a:rPr lang="it-IT" dirty="0"/>
              <a:t> </a:t>
            </a:r>
            <a:r>
              <a:rPr lang="it-IT" dirty="0" smtClean="0"/>
              <a:t>(</a:t>
            </a:r>
            <a:r>
              <a:rPr lang="it-IT" dirty="0" err="1" smtClean="0"/>
              <a:t>Deleuze</a:t>
            </a:r>
            <a:r>
              <a:rPr lang="it-IT" dirty="0" smtClean="0"/>
              <a:t>)</a:t>
            </a:r>
            <a:endParaRPr lang="it-IT" dirty="0"/>
          </a:p>
          <a:p>
            <a:pPr marL="0" indent="0">
              <a:buNone/>
            </a:pPr>
            <a:r>
              <a:rPr lang="it-IT" dirty="0" smtClean="0"/>
              <a:t>Purtroppo con troppo mistero</a:t>
            </a:r>
          </a:p>
          <a:p>
            <a:pPr marL="0" indent="0">
              <a:buNone/>
            </a:pPr>
            <a:endParaRPr lang="it-IT" dirty="0" smtClean="0"/>
          </a:p>
          <a:p>
            <a:pPr marL="0" indent="0">
              <a:buNone/>
            </a:pPr>
            <a:r>
              <a:rPr lang="it-IT" dirty="0" smtClean="0"/>
              <a:t>L’Opera scrive questo tremore, speranza e costruzione di riconoscimento con immagini metaforiche mitiche e simboliche chiare nel fondo dello specchio chiaro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50789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La parola proiettile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it-IT" dirty="0" smtClean="0"/>
              <a:t>Nel succedersi di istantanee di un </a:t>
            </a:r>
            <a:r>
              <a:rPr lang="it-IT" i="1" dirty="0" smtClean="0"/>
              <a:t>film </a:t>
            </a:r>
            <a:r>
              <a:rPr lang="it-IT" dirty="0" smtClean="0"/>
              <a:t>Benjamin vede l’esperienza bombardata dagli </a:t>
            </a:r>
            <a:r>
              <a:rPr lang="it-IT" i="1" dirty="0" smtClean="0"/>
              <a:t>choc </a:t>
            </a:r>
            <a:endParaRPr lang="it-IT" i="1" dirty="0"/>
          </a:p>
          <a:p>
            <a:pPr marL="0" indent="0">
              <a:buNone/>
            </a:pPr>
            <a:r>
              <a:rPr lang="it-IT" dirty="0" smtClean="0"/>
              <a:t>Spazi di silenzio offrono al </a:t>
            </a:r>
            <a:r>
              <a:rPr lang="it-IT" dirty="0" err="1" smtClean="0"/>
              <a:t>flaneur</a:t>
            </a:r>
            <a:r>
              <a:rPr lang="it-IT" dirty="0" smtClean="0"/>
              <a:t> di Baudelaire una mappa cittadina in cui si può cogliere l’effimero, immagine del presente che svela anche nel passato la possibilità – offrendone l’immagine onirica e la scienza</a:t>
            </a:r>
          </a:p>
          <a:p>
            <a:pPr marL="0" indent="0">
              <a:buNone/>
            </a:pPr>
            <a:r>
              <a:rPr lang="it-IT" dirty="0" smtClean="0"/>
              <a:t>È una topologia non solitaria, il quadro è anche lo sguardo della folla di Baudelaire che sarà di Ejszenstein</a:t>
            </a:r>
          </a:p>
          <a:p>
            <a:pPr marL="0" indent="0">
              <a:buNone/>
            </a:pPr>
            <a:r>
              <a:rPr lang="it-IT" dirty="0" smtClean="0"/>
              <a:t>Come vi è il </a:t>
            </a:r>
            <a:r>
              <a:rPr lang="it-IT" i="1" dirty="0"/>
              <a:t>G</a:t>
            </a:r>
            <a:r>
              <a:rPr lang="it-IT" i="1" dirty="0" smtClean="0"/>
              <a:t>ioco degli occhi</a:t>
            </a:r>
            <a:r>
              <a:rPr lang="it-IT" dirty="0" smtClean="0"/>
              <a:t> di Canetti, il primo piano appena nato del cinema</a:t>
            </a:r>
          </a:p>
          <a:p>
            <a:pPr marL="0" indent="0">
              <a:buNone/>
            </a:pPr>
            <a:r>
              <a:rPr lang="it-IT" dirty="0" smtClean="0"/>
              <a:t>È la nascita della prospettiva non geometrica che viene dal camminare</a:t>
            </a:r>
          </a:p>
          <a:p>
            <a:pPr marL="0" indent="0">
              <a:buNone/>
            </a:pPr>
            <a:r>
              <a:rPr lang="it-IT" dirty="0" smtClean="0"/>
              <a:t>Il pensare – conoscere agire – estetico contempla il nuovo mondo con una </a:t>
            </a:r>
            <a:r>
              <a:rPr lang="it-IT" i="1" dirty="0" err="1" smtClean="0"/>
              <a:t>opsis</a:t>
            </a:r>
            <a:r>
              <a:rPr lang="it-IT" dirty="0" smtClean="0"/>
              <a:t> (non col </a:t>
            </a:r>
            <a:r>
              <a:rPr lang="it-IT" i="1" dirty="0" err="1" smtClean="0"/>
              <a:t>theorein</a:t>
            </a:r>
            <a:r>
              <a:rPr lang="it-IT" dirty="0" smtClean="0"/>
              <a:t>, la visione, non la teoria)</a:t>
            </a:r>
          </a:p>
          <a:p>
            <a:pPr marL="0" indent="0">
              <a:buNone/>
            </a:pPr>
            <a:r>
              <a:rPr lang="it-IT" dirty="0" smtClean="0"/>
              <a:t>È il pellegrinaggio </a:t>
            </a:r>
            <a:r>
              <a:rPr lang="it-IT" dirty="0"/>
              <a:t>d</a:t>
            </a:r>
            <a:r>
              <a:rPr lang="it-IT" dirty="0" smtClean="0"/>
              <a:t>ell’ascolto creativo nel mondo della complessità</a:t>
            </a:r>
          </a:p>
          <a:p>
            <a:pPr marL="0" indent="0">
              <a:buNone/>
            </a:pPr>
            <a:r>
              <a:rPr lang="it-IT" dirty="0" smtClean="0"/>
              <a:t>Edgard </a:t>
            </a:r>
            <a:r>
              <a:rPr lang="it-IT" dirty="0" err="1" smtClean="0"/>
              <a:t>Morin</a:t>
            </a:r>
            <a:r>
              <a:rPr lang="it-IT" dirty="0" smtClean="0"/>
              <a:t> chiama la conoscenza </a:t>
            </a:r>
            <a:r>
              <a:rPr lang="it-IT" i="1" dirty="0" smtClean="0"/>
              <a:t>armonica logica sinfonica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50310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Lo schermo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 smtClean="0"/>
              <a:t>È nato il nuovo mondo in cui Benjamin aiuta a vedere non solo i problemi immanenti sviluppati dalle teorie del cinema, ma quelli cognitivi nati dalla neo oralità che in diverso mondo salutano </a:t>
            </a:r>
            <a:r>
              <a:rPr lang="it-IT" dirty="0" err="1" smtClean="0"/>
              <a:t>Ong</a:t>
            </a:r>
            <a:r>
              <a:rPr lang="it-IT" dirty="0" smtClean="0"/>
              <a:t> e Maffesoli</a:t>
            </a:r>
          </a:p>
          <a:p>
            <a:pPr marL="0" indent="0">
              <a:buNone/>
            </a:pPr>
            <a:r>
              <a:rPr lang="it-IT" dirty="0" smtClean="0"/>
              <a:t>Ma lo schermo non è lo specchio, attendere il momento in cui diventa chiaro è diventarne schiavi 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99352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Camminare e vivere nel tempo e nello spazio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-1" y="1772816"/>
            <a:ext cx="6256199" cy="5085184"/>
          </a:xfrm>
        </p:spPr>
        <p:txBody>
          <a:bodyPr>
            <a:normAutofit fontScale="85000" lnSpcReduction="20000"/>
          </a:bodyPr>
          <a:lstStyle/>
          <a:p>
            <a:r>
              <a:rPr lang="it-IT" dirty="0" smtClean="0"/>
              <a:t>è capire la logica del quotidiano – che non irrompe nella vita: è la vita, </a:t>
            </a:r>
            <a:r>
              <a:rPr lang="it-IT" dirty="0"/>
              <a:t>è il farsi </a:t>
            </a:r>
            <a:r>
              <a:rPr lang="it-IT" dirty="0" smtClean="0"/>
              <a:t>dell’ evento</a:t>
            </a:r>
          </a:p>
          <a:p>
            <a:r>
              <a:rPr lang="it-IT" dirty="0" smtClean="0"/>
              <a:t>È  UN ARTEFATTO anch’esso, come la città, come la politica, su cui occorre agire col sapere dell’arte</a:t>
            </a:r>
          </a:p>
          <a:p>
            <a:r>
              <a:rPr lang="it-IT" dirty="0" smtClean="0"/>
              <a:t>La situazione è quel presente </a:t>
            </a:r>
            <a:r>
              <a:rPr lang="it-IT" dirty="0" err="1" smtClean="0"/>
              <a:t>onnideterminato</a:t>
            </a:r>
            <a:r>
              <a:rPr lang="it-IT" dirty="0" smtClean="0"/>
              <a:t> protagonista nelle neuroscienze come nella storia</a:t>
            </a:r>
          </a:p>
          <a:p>
            <a:r>
              <a:rPr lang="it-IT" dirty="0" smtClean="0"/>
              <a:t>La logica vi è estetica – la percezione e la sua compiutezza sono la questione della bellezza e della forma</a:t>
            </a:r>
          </a:p>
          <a:p>
            <a:r>
              <a:rPr lang="it-IT" dirty="0" smtClean="0"/>
              <a:t>Elegante – si dice anche delle formule matematiche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199" y="1730314"/>
            <a:ext cx="2880320" cy="5107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673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Comprendere le logiche della composizione dell’immagine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it-IT" dirty="0" smtClean="0"/>
              <a:t>I team che costruiscono l’immagine filmata seguono alfabeti e sintassi da imparare per leggere correttamente</a:t>
            </a:r>
          </a:p>
          <a:p>
            <a:pPr marL="0" indent="0">
              <a:buNone/>
            </a:pPr>
            <a:r>
              <a:rPr lang="it-IT" dirty="0" smtClean="0"/>
              <a:t>L’analisi recupera la differenza di reale e virtuale nel mondo del </a:t>
            </a:r>
            <a:r>
              <a:rPr lang="it-IT" i="1" dirty="0" smtClean="0"/>
              <a:t>nient’affatto virtuale</a:t>
            </a:r>
            <a:r>
              <a:rPr lang="it-IT" dirty="0" smtClean="0"/>
              <a:t> studiano le nuove funzioni del linguaggio: </a:t>
            </a:r>
          </a:p>
          <a:p>
            <a:pPr marL="0" indent="0">
              <a:buNone/>
            </a:pPr>
            <a:r>
              <a:rPr lang="it-IT" dirty="0" smtClean="0"/>
              <a:t>Le scritture discontinue le celano nella loro sincronia</a:t>
            </a:r>
          </a:p>
          <a:p>
            <a:pPr marL="0" indent="0">
              <a:buNone/>
            </a:pPr>
            <a:r>
              <a:rPr lang="it-IT" dirty="0" smtClean="0"/>
              <a:t>Capire l’immagine movimento non è ascoltare in silenzio, ma decostruire e deframmentare, imparare i linguaggi, costruire testi – che non vuol dire diventare operatori cinematografici ma imparare l’alfabeto, come raccomandò </a:t>
            </a:r>
            <a:r>
              <a:rPr lang="it-IT" dirty="0" err="1" smtClean="0"/>
              <a:t>Derrida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69909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Non immergersi</a:t>
            </a:r>
            <a:br>
              <a:rPr lang="it-IT" dirty="0" smtClean="0"/>
            </a:br>
            <a:r>
              <a:rPr lang="it-IT" dirty="0" smtClean="0"/>
              <a:t>scrivere documentari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600200"/>
            <a:ext cx="5148064" cy="506916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it-IT" dirty="0" smtClean="0"/>
              <a:t>Il </a:t>
            </a:r>
            <a:r>
              <a:rPr lang="it-IT" dirty="0"/>
              <a:t>critofilm </a:t>
            </a:r>
            <a:r>
              <a:rPr lang="it-IT" dirty="0" smtClean="0"/>
              <a:t>d’arte di Carlo Ludovico Ragghianti, anni 50-60,  è una messa in scena del dipinto, come si vede dai segni sulla foto</a:t>
            </a:r>
          </a:p>
          <a:p>
            <a:pPr marL="0" indent="0">
              <a:buNone/>
            </a:pPr>
            <a:r>
              <a:rPr lang="it-IT" dirty="0" smtClean="0"/>
              <a:t>S’introduce il montaggio e il movimento di macchina per raccontare lo sguardo del critico che smonta, collega ed assapora l’opera nel suo spazio tempo, adeguandolo al nostro</a:t>
            </a:r>
            <a:endParaRPr lang="it-IT" dirty="0"/>
          </a:p>
          <a:p>
            <a:pPr marL="0" indent="0">
              <a:buNone/>
            </a:pPr>
            <a:r>
              <a:rPr lang="it-IT" dirty="0"/>
              <a:t>Sceneggiare un documentario è la via che reintroduce il silenzio realizzando diversi fermo immagine</a:t>
            </a:r>
          </a:p>
          <a:p>
            <a:pPr marL="0" indent="0">
              <a:buNone/>
            </a:pPr>
            <a:endParaRPr lang="it-IT" dirty="0" smtClean="0"/>
          </a:p>
          <a:p>
            <a:pPr marL="0" indent="0">
              <a:buNone/>
            </a:pPr>
            <a:r>
              <a:rPr lang="it-IT" dirty="0" smtClean="0"/>
              <a:t>Virginia Woolf vedeva nella platea del cinema i nuovi selvaggi</a:t>
            </a:r>
          </a:p>
          <a:p>
            <a:pPr marL="0" indent="0">
              <a:buNone/>
            </a:pPr>
            <a:r>
              <a:rPr lang="it-IT" dirty="0" smtClean="0"/>
              <a:t>Il cineforum senza analisi è solo un’altra un’immersione</a:t>
            </a:r>
          </a:p>
          <a:p>
            <a:endParaRPr lang="it-IT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578044"/>
            <a:ext cx="3685284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7888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Lo schermo ha la nuova prospettiva non solo geometrica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-396552" y="1556792"/>
            <a:ext cx="4354886" cy="5184576"/>
          </a:xfrm>
        </p:spPr>
        <p:txBody>
          <a:bodyPr>
            <a:normAutofit fontScale="70000" lnSpcReduction="20000"/>
          </a:bodyPr>
          <a:lstStyle/>
          <a:p>
            <a:r>
              <a:rPr lang="it-IT" dirty="0" smtClean="0"/>
              <a:t>L’estetica nel fermo immagine tiene conto del movimento ma vede con chiarezza le funzioni direttive, se non nuove, diverse e da definire : </a:t>
            </a:r>
          </a:p>
          <a:p>
            <a:r>
              <a:rPr lang="it-IT" dirty="0" smtClean="0"/>
              <a:t>frammentazione </a:t>
            </a:r>
          </a:p>
          <a:p>
            <a:r>
              <a:rPr lang="it-IT" dirty="0" smtClean="0"/>
              <a:t>immersione </a:t>
            </a:r>
            <a:endParaRPr lang="it-IT" dirty="0"/>
          </a:p>
          <a:p>
            <a:r>
              <a:rPr lang="it-IT" dirty="0" smtClean="0"/>
              <a:t>crasi </a:t>
            </a:r>
          </a:p>
          <a:p>
            <a:r>
              <a:rPr lang="it-IT" dirty="0" smtClean="0"/>
              <a:t>consumo </a:t>
            </a:r>
          </a:p>
          <a:p>
            <a:r>
              <a:rPr lang="it-IT" dirty="0"/>
              <a:t>intrattenimento </a:t>
            </a:r>
          </a:p>
          <a:p>
            <a:r>
              <a:rPr lang="it-IT" dirty="0" smtClean="0"/>
              <a:t>ripetizione </a:t>
            </a:r>
          </a:p>
          <a:p>
            <a:r>
              <a:rPr lang="it-IT" dirty="0" smtClean="0"/>
              <a:t>liturgie</a:t>
            </a:r>
          </a:p>
          <a:p>
            <a:r>
              <a:rPr lang="it-IT" dirty="0" smtClean="0"/>
              <a:t>Il silenzio dell’analisi consente l’esperienza di approfondimento che trasforma la coscienza nell’autocoscienza </a:t>
            </a:r>
            <a:r>
              <a:rPr lang="it-IT" dirty="0"/>
              <a:t>d</a:t>
            </a:r>
            <a:r>
              <a:rPr lang="it-IT" dirty="0" smtClean="0"/>
              <a:t>el giudizio</a:t>
            </a:r>
          </a:p>
          <a:p>
            <a:endParaRPr lang="it-IT" dirty="0"/>
          </a:p>
        </p:txBody>
      </p:sp>
      <p:pic>
        <p:nvPicPr>
          <p:cNvPr id="1026" name="Picture 2" descr="http://upload.wikimedia.org/wikipedia/commons/c/c7/Caillebotteraboteurs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334" y="1988840"/>
            <a:ext cx="5185666" cy="3602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1138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1143000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Ciò trasforma le enciclopedie del cinema in filosofia: la storia chiusa si condivide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-324544" y="1052736"/>
            <a:ext cx="3204412" cy="5805264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it-IT" dirty="0" smtClean="0"/>
          </a:p>
          <a:p>
            <a:r>
              <a:rPr lang="it-IT" dirty="0" smtClean="0"/>
              <a:t>Benjamin nella parola proiettile indica la difficoltà della teoria dell’argomentazione</a:t>
            </a:r>
          </a:p>
          <a:p>
            <a:r>
              <a:rPr lang="it-IT" dirty="0" smtClean="0"/>
              <a:t>Finisce la narrazione che ha la capacità di creare esempi ellittici come la parabola</a:t>
            </a:r>
          </a:p>
          <a:p>
            <a:r>
              <a:rPr lang="it-IT" dirty="0" smtClean="0"/>
              <a:t>Una storia chiusa che passa da chi parla a chi ascolta</a:t>
            </a:r>
          </a:p>
          <a:p>
            <a:r>
              <a:rPr lang="it-IT" dirty="0" smtClean="0"/>
              <a:t>L’esempio ellittico rimanda ognuno alla sua esperienza, la sua chiusura passa la mano al lettore che si racconta di nuovo la storia modificandola</a:t>
            </a:r>
          </a:p>
          <a:p>
            <a:r>
              <a:rPr lang="it-IT" dirty="0" smtClean="0"/>
              <a:t>Così le immagini disegnano la loro prospettiva  facendo della città un </a:t>
            </a:r>
            <a:r>
              <a:rPr lang="it-IT" dirty="0" err="1" smtClean="0"/>
              <a:t>interieur</a:t>
            </a:r>
            <a:r>
              <a:rPr lang="it-IT" dirty="0" smtClean="0"/>
              <a:t>, un salotto borghese in cui appropriarsi del senso suggerito</a:t>
            </a:r>
          </a:p>
        </p:txBody>
      </p:sp>
      <p:pic>
        <p:nvPicPr>
          <p:cNvPr id="2053" name="Picture 5" descr="ANd9GcQGRMK170mqL2tkI9aT850YfNyzLVBH-4wu7A-ZxiSfswAsfcpr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526" y="1268760"/>
            <a:ext cx="3024336" cy="4476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sellaDiTesto 10"/>
          <p:cNvSpPr txBox="1"/>
          <p:nvPr/>
        </p:nvSpPr>
        <p:spPr>
          <a:xfrm>
            <a:off x="1546116" y="5949280"/>
            <a:ext cx="75963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err="1" smtClean="0"/>
              <a:t>COSì</a:t>
            </a:r>
            <a:r>
              <a:rPr lang="it-IT" sz="2800" b="1" dirty="0" smtClean="0"/>
              <a:t> IL GIUDIZIO STORICO – EVENTO CHE FA DA BINARIO A NUOVE RIFLESSIONI</a:t>
            </a:r>
            <a:endParaRPr lang="it-IT" sz="2800" b="1" dirty="0"/>
          </a:p>
        </p:txBody>
      </p:sp>
    </p:spTree>
    <p:extLst>
      <p:ext uri="{BB962C8B-B14F-4D97-AF65-F5344CB8AC3E}">
        <p14:creationId xmlns:p14="http://schemas.microsoft.com/office/powerpoint/2010/main" val="372872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it-IT" dirty="0" smtClean="0"/>
              <a:t> </a:t>
            </a:r>
            <a:r>
              <a:rPr lang="it-IT" dirty="0"/>
              <a:t>pellegrinaggio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99592" y="1141943"/>
            <a:ext cx="2422668" cy="401524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it-IT" dirty="0" smtClean="0"/>
              <a:t>Stazioni pronte per invitare a riflettere, le immagini sono una conoscenza ricca che non si sostituisce alla logica ed ha i suoi metodi per dominare il confuso</a:t>
            </a:r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22495" y="5373216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smtClean="0">
                <a:solidFill>
                  <a:srgbClr val="FF0000"/>
                </a:solidFill>
              </a:rPr>
              <a:t>Indagare: metodo </a:t>
            </a:r>
            <a:r>
              <a:rPr lang="it-IT" sz="2400" b="1" dirty="0">
                <a:solidFill>
                  <a:srgbClr val="FF0000"/>
                </a:solidFill>
              </a:rPr>
              <a:t>euristico e non </a:t>
            </a:r>
            <a:r>
              <a:rPr lang="it-IT" sz="2400" b="1" dirty="0" smtClean="0">
                <a:solidFill>
                  <a:srgbClr val="FF0000"/>
                </a:solidFill>
              </a:rPr>
              <a:t>eristico </a:t>
            </a:r>
          </a:p>
          <a:p>
            <a:r>
              <a:rPr lang="it-IT" sz="2400" b="1" dirty="0" smtClean="0"/>
              <a:t>Euristico viene da </a:t>
            </a:r>
            <a:r>
              <a:rPr lang="it-IT" sz="2400" b="1" dirty="0" err="1" smtClean="0">
                <a:solidFill>
                  <a:srgbClr val="FF0000"/>
                </a:solidFill>
              </a:rPr>
              <a:t>Eurisko</a:t>
            </a:r>
            <a:r>
              <a:rPr lang="it-IT" sz="2400" b="1" dirty="0" smtClean="0"/>
              <a:t>, trovare, Eristico da </a:t>
            </a:r>
            <a:r>
              <a:rPr lang="it-IT" sz="2400" b="1" dirty="0" err="1" smtClean="0">
                <a:solidFill>
                  <a:srgbClr val="FF0000"/>
                </a:solidFill>
              </a:rPr>
              <a:t>Eris</a:t>
            </a:r>
            <a:r>
              <a:rPr lang="it-IT" sz="2400" b="1" dirty="0" smtClean="0"/>
              <a:t>, contesa                             Socrate vs </a:t>
            </a:r>
            <a:r>
              <a:rPr lang="it-IT" sz="2400" b="1" dirty="0" err="1" smtClean="0"/>
              <a:t>Sofisti</a:t>
            </a:r>
            <a:r>
              <a:rPr lang="it-IT" sz="2400" b="1" dirty="0" err="1">
                <a:solidFill>
                  <a:srgbClr val="FF0000"/>
                </a:solidFill>
              </a:rPr>
              <a:t>VS</a:t>
            </a:r>
            <a:r>
              <a:rPr lang="it-IT" sz="2400" b="1" dirty="0">
                <a:solidFill>
                  <a:srgbClr val="FF0000"/>
                </a:solidFill>
              </a:rPr>
              <a:t> IL PROBLEMA DEL NUOVO INFINITO DELLA </a:t>
            </a:r>
            <a:r>
              <a:rPr lang="it-IT" sz="2400" b="1" dirty="0" smtClean="0">
                <a:solidFill>
                  <a:srgbClr val="FF0000"/>
                </a:solidFill>
              </a:rPr>
              <a:t>RETE </a:t>
            </a:r>
            <a:r>
              <a:rPr lang="it-IT" sz="2400" b="1" dirty="0" smtClean="0"/>
              <a:t>Giovanni Reale ripubblica </a:t>
            </a:r>
            <a:r>
              <a:rPr lang="it-IT" sz="2400" b="1" i="1" dirty="0" smtClean="0"/>
              <a:t>L’infinito nel pensiero dei Greci</a:t>
            </a:r>
            <a:r>
              <a:rPr lang="it-IT" sz="2400" b="1" dirty="0" smtClean="0"/>
              <a:t> di Mondolfo</a:t>
            </a:r>
            <a:endParaRPr lang="it-IT" sz="2400" b="1" dirty="0"/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1124744"/>
            <a:ext cx="5130800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49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1040" y="2307164"/>
            <a:ext cx="9132959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it-IT" dirty="0" smtClean="0"/>
              <a:t>L’immagine lancia l’effetto (Edgard Allan Poe) la partitura d’orchestra oltrepassa il linguaggio (Ernesto Grassi) </a:t>
            </a:r>
          </a:p>
          <a:p>
            <a:pPr marL="0" indent="0">
              <a:buNone/>
            </a:pPr>
            <a:r>
              <a:rPr lang="it-IT" dirty="0" smtClean="0"/>
              <a:t>Nel testo discontinuo ciò è sinergico</a:t>
            </a:r>
          </a:p>
          <a:p>
            <a:pPr marL="0" indent="0">
              <a:buNone/>
            </a:pPr>
            <a:r>
              <a:rPr lang="it-IT" dirty="0" smtClean="0"/>
              <a:t>Frammenti e nesso si legano come Filologia e Filosofia nel Sapere Fantastico di Vico che con le Degnità traccia</a:t>
            </a:r>
          </a:p>
          <a:p>
            <a:pPr marL="0" indent="0">
              <a:buNone/>
            </a:pPr>
            <a:r>
              <a:rPr lang="it-IT" dirty="0" smtClean="0"/>
              <a:t>le costellazioni di eventi di Benjamin</a:t>
            </a:r>
          </a:p>
          <a:p>
            <a:pPr marL="0" indent="0">
              <a:buNone/>
            </a:pPr>
            <a:r>
              <a:rPr lang="it-IT" dirty="0" smtClean="0"/>
              <a:t>Le scienze districano i miti (</a:t>
            </a:r>
            <a:r>
              <a:rPr lang="it-IT" dirty="0" err="1" smtClean="0"/>
              <a:t>Durand</a:t>
            </a:r>
            <a:r>
              <a:rPr lang="it-IT" dirty="0" smtClean="0"/>
              <a:t>, Cantoni), ma i</a:t>
            </a:r>
            <a:r>
              <a:rPr lang="it-IT" dirty="0"/>
              <a:t> </a:t>
            </a:r>
            <a:r>
              <a:rPr lang="it-IT" dirty="0" smtClean="0"/>
              <a:t>loro simboli sono più vivi di ogni disegno</a:t>
            </a:r>
          </a:p>
          <a:p>
            <a:pPr marL="0" indent="0">
              <a:buNone/>
            </a:pPr>
            <a:r>
              <a:rPr lang="it-IT" dirty="0" smtClean="0"/>
              <a:t>Capirli: non è svelarlo </a:t>
            </a:r>
          </a:p>
          <a:p>
            <a:pPr marL="0" indent="0">
              <a:buNone/>
            </a:pPr>
            <a:r>
              <a:rPr lang="it-IT" dirty="0" smtClean="0"/>
              <a:t>È entrare nel ritmo con l’inchiesta pragmatica – oltre l’analogia</a:t>
            </a:r>
          </a:p>
          <a:p>
            <a:r>
              <a:rPr lang="it-IT" dirty="0" smtClean="0"/>
              <a:t>È la Fantastica </a:t>
            </a:r>
            <a:r>
              <a:rPr lang="it-IT" dirty="0"/>
              <a:t>T</a:t>
            </a:r>
            <a:r>
              <a:rPr lang="it-IT" dirty="0" smtClean="0"/>
              <a:t>rascendentale di </a:t>
            </a:r>
            <a:r>
              <a:rPr lang="it-IT" dirty="0" err="1" smtClean="0"/>
              <a:t>Novalis</a:t>
            </a:r>
            <a:endParaRPr lang="it-IT" dirty="0"/>
          </a:p>
          <a:p>
            <a:endParaRPr lang="it-IT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438" y="0"/>
            <a:ext cx="3087561" cy="2060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457200" y="548680"/>
            <a:ext cx="5599238" cy="1143000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I </a:t>
            </a:r>
            <a:r>
              <a:rPr lang="it-IT" i="1" dirty="0" smtClean="0"/>
              <a:t>corpi gloriosi</a:t>
            </a:r>
            <a:r>
              <a:rPr lang="it-IT" dirty="0" smtClean="0"/>
              <a:t> entrano come immagini simbolo a partire dal </a:t>
            </a:r>
            <a:r>
              <a:rPr lang="it-IT" i="1" dirty="0" smtClean="0"/>
              <a:t>primo piano</a:t>
            </a:r>
            <a:r>
              <a:rPr lang="it-IT" dirty="0" smtClean="0"/>
              <a:t> del film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97799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143000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Teoria dell’immagine in figura e in parole (Giordano Bruno)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" y="2276872"/>
            <a:ext cx="9109380" cy="4165923"/>
          </a:xfrm>
        </p:spPr>
        <p:txBody>
          <a:bodyPr>
            <a:normAutofit fontScale="85000" lnSpcReduction="20000"/>
          </a:bodyPr>
          <a:lstStyle/>
          <a:p>
            <a:endParaRPr lang="it-IT" dirty="0" smtClean="0"/>
          </a:p>
          <a:p>
            <a:r>
              <a:rPr lang="it-IT" dirty="0" smtClean="0"/>
              <a:t>L’immagine </a:t>
            </a:r>
            <a:r>
              <a:rPr lang="it-IT" dirty="0"/>
              <a:t>è schema, scheletro dinamico, canovaccio  funzionale </a:t>
            </a:r>
            <a:r>
              <a:rPr lang="it-IT" dirty="0" smtClean="0"/>
              <a:t>dell’immaginazione: memoria viva</a:t>
            </a:r>
            <a:endParaRPr lang="it-IT" dirty="0"/>
          </a:p>
          <a:p>
            <a:r>
              <a:rPr lang="it-IT" dirty="0"/>
              <a:t>Un </a:t>
            </a:r>
            <a:r>
              <a:rPr lang="it-IT" dirty="0" smtClean="0"/>
              <a:t>accordo </a:t>
            </a:r>
            <a:r>
              <a:rPr lang="it-IT" dirty="0"/>
              <a:t>leggibile ma non consequenziale che </a:t>
            </a:r>
            <a:r>
              <a:rPr lang="it-IT" dirty="0" smtClean="0"/>
              <a:t>scrive il re-incanto nello specchio: </a:t>
            </a:r>
            <a:r>
              <a:rPr lang="it-IT" dirty="0" err="1" smtClean="0"/>
              <a:t>Schelling</a:t>
            </a:r>
            <a:r>
              <a:rPr lang="it-IT" dirty="0" smtClean="0"/>
              <a:t> parlando di Bruno vede nello specchio l’identica diversità – che sa disegnare il fine, ha </a:t>
            </a:r>
            <a:r>
              <a:rPr lang="it-IT" dirty="0"/>
              <a:t>funzione </a:t>
            </a:r>
            <a:r>
              <a:rPr lang="it-IT" dirty="0" err="1" smtClean="0"/>
              <a:t>tautegorica</a:t>
            </a:r>
            <a:endParaRPr lang="it-IT" dirty="0" smtClean="0"/>
          </a:p>
          <a:p>
            <a:r>
              <a:rPr lang="it-IT" dirty="0" smtClean="0"/>
              <a:t>Dice la </a:t>
            </a:r>
            <a:r>
              <a:rPr lang="it-IT" dirty="0"/>
              <a:t>necessità </a:t>
            </a:r>
            <a:r>
              <a:rPr lang="it-IT" dirty="0" smtClean="0"/>
              <a:t>non con l’allegoria, dà </a:t>
            </a:r>
            <a:r>
              <a:rPr lang="it-IT" dirty="0"/>
              <a:t>ordine a</a:t>
            </a:r>
            <a:r>
              <a:rPr lang="it-IT" dirty="0" smtClean="0"/>
              <a:t>l </a:t>
            </a:r>
            <a:r>
              <a:rPr lang="it-IT" dirty="0"/>
              <a:t>caos</a:t>
            </a:r>
          </a:p>
          <a:p>
            <a:r>
              <a:rPr lang="it-IT" dirty="0" smtClean="0"/>
              <a:t>L’immagine accompagna la vita (bioetica) nella costruzione dell’ambiente di vita (ecologia e </a:t>
            </a:r>
            <a:r>
              <a:rPr lang="it-IT" dirty="0" err="1" smtClean="0"/>
              <a:t>nooecologia</a:t>
            </a:r>
            <a:r>
              <a:rPr lang="it-IT" dirty="0" smtClean="0"/>
              <a:t>) immette </a:t>
            </a:r>
            <a:r>
              <a:rPr lang="it-IT" dirty="0"/>
              <a:t>aria pulita nella tradizione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6731" y="0"/>
            <a:ext cx="2152650" cy="215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7015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it-IT" dirty="0" smtClean="0"/>
              <a:t>Ecfrastica, Iconografia, Iconologia</a:t>
            </a:r>
            <a:r>
              <a:rPr lang="it-IT" dirty="0"/>
              <a:t> </a:t>
            </a:r>
            <a:r>
              <a:rPr lang="it-IT" dirty="0" smtClean="0"/>
              <a:t>leggono immagini nello specchio e nello schermo</a:t>
            </a:r>
            <a:br>
              <a:rPr lang="it-IT" dirty="0" smtClean="0"/>
            </a:br>
            <a:r>
              <a:rPr lang="it-IT" dirty="0" smtClean="0"/>
              <a:t>nel silenzio del fare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944216"/>
            <a:ext cx="6804248" cy="4941168"/>
          </a:xfrm>
        </p:spPr>
        <p:txBody>
          <a:bodyPr>
            <a:normAutofit fontScale="70000" lnSpcReduction="20000"/>
          </a:bodyPr>
          <a:lstStyle/>
          <a:p>
            <a:endParaRPr lang="it-IT" dirty="0" smtClean="0"/>
          </a:p>
          <a:p>
            <a:r>
              <a:rPr lang="it-IT" dirty="0" smtClean="0"/>
              <a:t>La distanza da recuperare è necessaria nel mondo del </a:t>
            </a:r>
            <a:r>
              <a:rPr lang="it-IT" b="1" dirty="0" smtClean="0">
                <a:solidFill>
                  <a:srgbClr val="FF0000"/>
                </a:solidFill>
              </a:rPr>
              <a:t>nient’affatto </a:t>
            </a:r>
            <a:r>
              <a:rPr lang="it-IT" b="1" smtClean="0">
                <a:solidFill>
                  <a:srgbClr val="FF0000"/>
                </a:solidFill>
              </a:rPr>
              <a:t>virtuale </a:t>
            </a:r>
            <a:r>
              <a:rPr lang="it-IT" b="1" smtClean="0"/>
              <a:t>costruendo </a:t>
            </a:r>
            <a:r>
              <a:rPr lang="it-IT" b="1" dirty="0" smtClean="0"/>
              <a:t>immagini</a:t>
            </a:r>
            <a:endParaRPr lang="it-IT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it-IT" dirty="0" smtClean="0"/>
              <a:t>Nel tempo del ritmo si disorienta la cultura popolare immergendola nell’immaginazione degli schermi</a:t>
            </a:r>
          </a:p>
          <a:p>
            <a:r>
              <a:rPr lang="it-IT" dirty="0" smtClean="0"/>
              <a:t>Costruire l’autobiografia e l’autocoscienza del mondo è fare storia e critica</a:t>
            </a:r>
          </a:p>
          <a:p>
            <a:r>
              <a:rPr lang="it-IT" dirty="0" smtClean="0"/>
              <a:t>Ma nello specchio basta guardarsi e ragionare</a:t>
            </a:r>
          </a:p>
          <a:p>
            <a:r>
              <a:rPr lang="it-IT" dirty="0" smtClean="0"/>
              <a:t>Nello schermo occorre smontare grammatiche e sintassi, imparare i linguaggi, essere APOTI diceva </a:t>
            </a:r>
            <a:r>
              <a:rPr lang="it-IT" dirty="0"/>
              <a:t>P</a:t>
            </a:r>
            <a:r>
              <a:rPr lang="it-IT" dirty="0" smtClean="0"/>
              <a:t>rezzolini</a:t>
            </a:r>
          </a:p>
          <a:p>
            <a:pPr marL="0" indent="0">
              <a:buNone/>
            </a:pPr>
            <a:r>
              <a:rPr lang="it-IT" dirty="0" smtClean="0"/>
              <a:t>L’esperienza artefatta si confonde col me per l’immersione</a:t>
            </a:r>
            <a:endParaRPr lang="it-IT" dirty="0"/>
          </a:p>
          <a:p>
            <a:pPr marL="0" indent="0">
              <a:buNone/>
            </a:pPr>
            <a:r>
              <a:rPr lang="it-IT" dirty="0" smtClean="0"/>
              <a:t>Apprendere i linguaggi a livello elementare è compito della formazione ordinaria</a:t>
            </a:r>
          </a:p>
        </p:txBody>
      </p:sp>
      <p:pic>
        <p:nvPicPr>
          <p:cNvPr id="5122" name="Picture 2" descr="F:\ATELIER\de l'image\del'image\alis5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6222" y="1380642"/>
            <a:ext cx="2507777" cy="298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ANd9GcSbt7j_Beu3XlFYnSk21jJQao58MqlwWJwQEgoZyA83Lmmc-E9S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3491" y="4370930"/>
            <a:ext cx="1773237" cy="2532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090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44624"/>
            <a:ext cx="9144000" cy="6813376"/>
          </a:xfrm>
        </p:spPr>
        <p:txBody>
          <a:bodyPr>
            <a:normAutofit/>
          </a:bodyPr>
          <a:lstStyle/>
          <a:p>
            <a:pPr lvl="0"/>
            <a:r>
              <a:rPr lang="it-IT" sz="2400" dirty="0" smtClean="0"/>
              <a:t>Il laboratorio d’arte, a scuola e nel museo, realizza la raccomandazione del </a:t>
            </a:r>
            <a:r>
              <a:rPr lang="it-IT" sz="2400" dirty="0" err="1" smtClean="0"/>
              <a:t>neuroscienziato</a:t>
            </a:r>
            <a:r>
              <a:rPr lang="it-IT" sz="2400" dirty="0" smtClean="0"/>
              <a:t> Francisco Varela</a:t>
            </a:r>
            <a:br>
              <a:rPr lang="it-IT" sz="2400" dirty="0" smtClean="0"/>
            </a:br>
            <a:r>
              <a:rPr lang="it-IT" sz="2400" dirty="0" smtClean="0"/>
              <a:t>1. comprendere l’importanza della </a:t>
            </a:r>
            <a:r>
              <a:rPr lang="it-IT" sz="2400" dirty="0"/>
              <a:t/>
            </a:r>
            <a:br>
              <a:rPr lang="it-IT" sz="2400" dirty="0"/>
            </a:br>
            <a:r>
              <a:rPr lang="it-IT" sz="2400" b="1" i="1" dirty="0" smtClean="0">
                <a:solidFill>
                  <a:srgbClr val="FF0000"/>
                </a:solidFill>
              </a:rPr>
              <a:t>chiusura operativa</a:t>
            </a:r>
            <a:r>
              <a:rPr lang="it-IT" sz="2400" dirty="0" smtClean="0"/>
              <a:t/>
            </a:r>
            <a:br>
              <a:rPr lang="it-IT" sz="2400" dirty="0" smtClean="0"/>
            </a:br>
            <a:r>
              <a:rPr lang="it-IT" sz="2400" dirty="0" smtClean="0"/>
              <a:t>2. dare il giusto valore all’</a:t>
            </a:r>
            <a:r>
              <a:rPr lang="it-IT" sz="2400" b="1" dirty="0" smtClean="0">
                <a:solidFill>
                  <a:srgbClr val="FF0000"/>
                </a:solidFill>
              </a:rPr>
              <a:t>entusiasmo</a:t>
            </a:r>
            <a:br>
              <a:rPr lang="it-IT" sz="2400" b="1" dirty="0" smtClean="0">
                <a:solidFill>
                  <a:srgbClr val="FF0000"/>
                </a:solidFill>
              </a:rPr>
            </a:br>
            <a:r>
              <a:rPr lang="it-IT" sz="2400" b="1" dirty="0" smtClean="0"/>
              <a:t>è nome che fa capire che la vita e lo studio nascono </a:t>
            </a:r>
            <a:br>
              <a:rPr lang="it-IT" sz="2400" b="1" dirty="0" smtClean="0"/>
            </a:br>
            <a:r>
              <a:rPr lang="it-IT" sz="2400" b="1" dirty="0" smtClean="0"/>
              <a:t>dalla volontà di volere</a:t>
            </a:r>
            <a:r>
              <a:rPr lang="it-IT" sz="3600" b="1" dirty="0" smtClean="0"/>
              <a:t/>
            </a:r>
            <a:br>
              <a:rPr lang="it-IT" sz="3600" b="1" dirty="0" smtClean="0"/>
            </a:br>
            <a:endParaRPr lang="it-IT" sz="36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5" name="Picture 1" descr="https://encrypted-tbn2.gstatic.com/images?q=tbn:ANd9GcQkXScATDThjqex3yKaLvHRmmDap3d9QRo-XTFzLdIKfZb6Il9jPA">
            <a:hlinkClick r:id="rId2"/>
          </p:cNvPr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3000" cy="155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2012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it-IT" altLang="it-I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0959" y="4437112"/>
            <a:ext cx="4714875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668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629" y="2830656"/>
            <a:ext cx="12744226" cy="4040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4" name="Picture 4" descr="https://encrypted-tbn0.gstatic.com/images?q=tbn:ANd9GcScGOEPaX-m5WxJVaOhdG1eV-dPwnLJh0KndlwmuZmxb-ZpxqRN">
            <a:hlinkClick r:id="rId3"/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4299" y="2830243"/>
            <a:ext cx="6712928" cy="4027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ANd9GcRIOu6lCCTUGJn4wHYV1nNvUAYp-dEYBABDPW4dG9e33lqLzg-4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1728" y="-282541"/>
            <a:ext cx="3789114" cy="2872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Picture 12" descr="1 Fellini IMG_1320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" y="-26144"/>
            <a:ext cx="3924300" cy="199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olo 9"/>
          <p:cNvSpPr>
            <a:spLocks noGrp="1"/>
          </p:cNvSpPr>
          <p:nvPr>
            <p:ph type="title"/>
          </p:nvPr>
        </p:nvSpPr>
        <p:spPr>
          <a:xfrm>
            <a:off x="1246928" y="1835150"/>
            <a:ext cx="8229600" cy="1143000"/>
          </a:xfrm>
        </p:spPr>
        <p:txBody>
          <a:bodyPr>
            <a:normAutofit/>
          </a:bodyPr>
          <a:lstStyle/>
          <a:p>
            <a:r>
              <a:rPr lang="it-IT" sz="4800" b="1" dirty="0" smtClean="0"/>
              <a:t>  camminare dà </a:t>
            </a:r>
            <a:r>
              <a:rPr lang="it-IT" sz="4800" b="1" dirty="0" smtClean="0">
                <a:solidFill>
                  <a:schemeClr val="bg1"/>
                </a:solidFill>
              </a:rPr>
              <a:t>la prospettiva</a:t>
            </a:r>
            <a:endParaRPr lang="it-IT" sz="4800" b="1" dirty="0">
              <a:solidFill>
                <a:schemeClr val="bg1"/>
              </a:solidFill>
            </a:endParaRPr>
          </a:p>
        </p:txBody>
      </p:sp>
      <p:sp>
        <p:nvSpPr>
          <p:cNvPr id="11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133" name="Picture 13" descr="https://encrypted-tbn0.gstatic.com/images?q=tbn:ANd9GcT6PvfXd_BIpptv9xHPgiGGCUvpdmMoIBWj6GcW1AP-eN3My4N4">
            <a:hlinkClick r:id="rId10"/>
          </p:cNvPr>
          <p:cNvPicPr>
            <a:picLocks noChangeAspect="1" noChangeArrowheads="1"/>
          </p:cNvPicPr>
          <p:nvPr/>
        </p:nvPicPr>
        <p:blipFill>
          <a:blip r:embed="rId11" r:link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4506" y="-16095"/>
            <a:ext cx="1449710" cy="2019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5"/>
          <p:cNvSpPr>
            <a:spLocks noChangeArrowheads="1"/>
          </p:cNvSpPr>
          <p:nvPr/>
        </p:nvSpPr>
        <p:spPr bwMode="auto">
          <a:xfrm>
            <a:off x="0" y="29781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it-IT" altLang="it-I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138" name="Picture 18" descr="https://encrypted-tbn0.gstatic.com/images?q=tbn:ANd9GcRtqQULtjtBpomiVAZQWmtHBOOZfoIONj2IcJtbvJPfP86Ow4JTvw">
            <a:hlinkClick r:id="rId13"/>
          </p:cNvPr>
          <p:cNvPicPr>
            <a:picLocks noChangeAspect="1" noChangeArrowheads="1"/>
          </p:cNvPicPr>
          <p:nvPr/>
        </p:nvPicPr>
        <p:blipFill>
          <a:blip r:embed="rId14" r:link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4939" y="1412776"/>
            <a:ext cx="2267104" cy="1457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20"/>
          <p:cNvSpPr>
            <a:spLocks noChangeArrowheads="1"/>
          </p:cNvSpPr>
          <p:nvPr/>
        </p:nvSpPr>
        <p:spPr bwMode="auto">
          <a:xfrm>
            <a:off x="0" y="2171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it-IT" altLang="it-I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2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23"/>
          <p:cNvSpPr>
            <a:spLocks noChangeArrowheads="1"/>
          </p:cNvSpPr>
          <p:nvPr/>
        </p:nvSpPr>
        <p:spPr bwMode="auto">
          <a:xfrm>
            <a:off x="0" y="2012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it-IT" altLang="it-I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720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710</TotalTime>
  <Words>1564</Words>
  <Application>Microsoft Office PowerPoint</Application>
  <PresentationFormat>Presentazione su schermo (4:3)</PresentationFormat>
  <Paragraphs>115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19</vt:i4>
      </vt:variant>
    </vt:vector>
  </HeadingPairs>
  <TitlesOfParts>
    <vt:vector size="20" baseType="lpstr">
      <vt:lpstr>Tema di Office</vt:lpstr>
      <vt:lpstr>Teoria dell’immagine Clementina Gily Università di Napoli Federico II</vt:lpstr>
      <vt:lpstr>Saper vedere l’immagine </vt:lpstr>
      <vt:lpstr>Un ordine da ri-costruire</vt:lpstr>
      <vt:lpstr>Iconic turn</vt:lpstr>
      <vt:lpstr>Gli storici dell’arte studino l’immagine</vt:lpstr>
      <vt:lpstr>Mistero e dettaglio sono il presente</vt:lpstr>
      <vt:lpstr>La parola proiettile</vt:lpstr>
      <vt:lpstr>Lo schermo</vt:lpstr>
      <vt:lpstr>Camminare e vivere nel tempo e nello spazio</vt:lpstr>
      <vt:lpstr>Comprendere le logiche della composizione dell’immagine</vt:lpstr>
      <vt:lpstr>Non immergersi scrivere documentari</vt:lpstr>
      <vt:lpstr>Lo schermo ha la nuova prospettiva non solo geometrica</vt:lpstr>
      <vt:lpstr>Ciò trasforma le enciclopedie del cinema in filosofia: la storia chiusa si condivide</vt:lpstr>
      <vt:lpstr> pellegrinaggio</vt:lpstr>
      <vt:lpstr>I corpi gloriosi entrano come immagini simbolo a partire dal primo piano del film </vt:lpstr>
      <vt:lpstr>Teoria dell’immagine in figura e in parole (Giordano Bruno)</vt:lpstr>
      <vt:lpstr>Ecfrastica, Iconografia, Iconologia leggono immagini nello specchio e nello schermo nel silenzio del fare</vt:lpstr>
      <vt:lpstr>Il laboratorio d’arte, a scuola e nel museo, realizza la raccomandazione del neuroscienziato Francisco Varela 1. comprendere l’importanza della  chiusura operativa 2. dare il giusto valore all’entusiasmo è nome che fa capire che la vita e lo studio nascono  dalla volontà di volere </vt:lpstr>
      <vt:lpstr>  camminare dà la prospettiva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Teoria dell’immagine Clementina Gily Università di Napoli Federico II</dc:title>
  <dc:creator>Cleny</dc:creator>
  <cp:lastModifiedBy>Cleny</cp:lastModifiedBy>
  <cp:revision>47</cp:revision>
  <dcterms:created xsi:type="dcterms:W3CDTF">2014-11-03T09:45:12Z</dcterms:created>
  <dcterms:modified xsi:type="dcterms:W3CDTF">2014-11-15T06:38:52Z</dcterms:modified>
</cp:coreProperties>
</file>