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8"/>
  </p:notesMasterIdLst>
  <p:sldIdLst>
    <p:sldId id="307" r:id="rId2"/>
    <p:sldId id="256" r:id="rId3"/>
    <p:sldId id="352" r:id="rId4"/>
    <p:sldId id="344" r:id="rId5"/>
    <p:sldId id="258" r:id="rId6"/>
    <p:sldId id="350" r:id="rId7"/>
    <p:sldId id="259" r:id="rId8"/>
    <p:sldId id="277" r:id="rId9"/>
    <p:sldId id="278" r:id="rId10"/>
    <p:sldId id="279" r:id="rId11"/>
    <p:sldId id="281" r:id="rId12"/>
    <p:sldId id="280" r:id="rId13"/>
    <p:sldId id="351" r:id="rId14"/>
    <p:sldId id="282" r:id="rId15"/>
    <p:sldId id="284" r:id="rId16"/>
    <p:sldId id="296" r:id="rId17"/>
    <p:sldId id="299" r:id="rId18"/>
    <p:sldId id="301" r:id="rId19"/>
    <p:sldId id="298" r:id="rId20"/>
    <p:sldId id="300" r:id="rId21"/>
    <p:sldId id="302" r:id="rId22"/>
    <p:sldId id="283" r:id="rId23"/>
    <p:sldId id="285" r:id="rId24"/>
    <p:sldId id="358" r:id="rId25"/>
    <p:sldId id="353" r:id="rId26"/>
    <p:sldId id="355" r:id="rId27"/>
    <p:sldId id="356" r:id="rId28"/>
    <p:sldId id="360" r:id="rId29"/>
    <p:sldId id="361" r:id="rId30"/>
    <p:sldId id="362" r:id="rId31"/>
    <p:sldId id="363" r:id="rId32"/>
    <p:sldId id="364" r:id="rId33"/>
    <p:sldId id="365" r:id="rId34"/>
    <p:sldId id="367" r:id="rId35"/>
    <p:sldId id="368" r:id="rId36"/>
    <p:sldId id="366" r:id="rId37"/>
  </p:sldIdLst>
  <p:sldSz cx="9144000" cy="6116638"/>
  <p:notesSz cx="6858000" cy="9144000"/>
  <p:defaultTextStyle>
    <a:defPPr>
      <a:defRPr lang="en-GB"/>
    </a:defPPr>
    <a:lvl1pPr algn="r" defTabSz="457200" rtl="0" eaLnBrk="0" fontAlgn="base" hangingPunct="0">
      <a:spcBef>
        <a:spcPct val="0"/>
      </a:spcBef>
      <a:spcAft>
        <a:spcPct val="0"/>
      </a:spcAft>
      <a:buClr>
        <a:srgbClr val="000000"/>
      </a:buClr>
      <a:buSzPct val="100000"/>
      <a:buFont typeface="Times New Roman" pitchFamily="18" charset="0"/>
      <a:defRPr sz="2200" b="1" kern="1200">
        <a:solidFill>
          <a:schemeClr val="bg1"/>
        </a:solidFill>
        <a:latin typeface="Verdana" pitchFamily="34" charset="0"/>
        <a:ea typeface="+mn-ea"/>
        <a:cs typeface="+mn-cs"/>
      </a:defRPr>
    </a:lvl1pPr>
    <a:lvl2pPr marL="742950" indent="-285750" algn="r" defTabSz="457200" rtl="0" eaLnBrk="0" fontAlgn="base" hangingPunct="0">
      <a:spcBef>
        <a:spcPct val="0"/>
      </a:spcBef>
      <a:spcAft>
        <a:spcPct val="0"/>
      </a:spcAft>
      <a:buClr>
        <a:srgbClr val="000000"/>
      </a:buClr>
      <a:buSzPct val="100000"/>
      <a:buFont typeface="Times New Roman" pitchFamily="18" charset="0"/>
      <a:defRPr sz="2200" b="1" kern="1200">
        <a:solidFill>
          <a:schemeClr val="bg1"/>
        </a:solidFill>
        <a:latin typeface="Verdana" pitchFamily="34" charset="0"/>
        <a:ea typeface="+mn-ea"/>
        <a:cs typeface="+mn-cs"/>
      </a:defRPr>
    </a:lvl2pPr>
    <a:lvl3pPr marL="1143000" indent="-228600" algn="r" defTabSz="457200" rtl="0" eaLnBrk="0" fontAlgn="base" hangingPunct="0">
      <a:spcBef>
        <a:spcPct val="0"/>
      </a:spcBef>
      <a:spcAft>
        <a:spcPct val="0"/>
      </a:spcAft>
      <a:buClr>
        <a:srgbClr val="000000"/>
      </a:buClr>
      <a:buSzPct val="100000"/>
      <a:buFont typeface="Times New Roman" pitchFamily="18" charset="0"/>
      <a:defRPr sz="2200" b="1" kern="1200">
        <a:solidFill>
          <a:schemeClr val="bg1"/>
        </a:solidFill>
        <a:latin typeface="Verdana" pitchFamily="34" charset="0"/>
        <a:ea typeface="+mn-ea"/>
        <a:cs typeface="+mn-cs"/>
      </a:defRPr>
    </a:lvl3pPr>
    <a:lvl4pPr marL="1600200" indent="-228600" algn="r" defTabSz="457200" rtl="0" eaLnBrk="0" fontAlgn="base" hangingPunct="0">
      <a:spcBef>
        <a:spcPct val="0"/>
      </a:spcBef>
      <a:spcAft>
        <a:spcPct val="0"/>
      </a:spcAft>
      <a:buClr>
        <a:srgbClr val="000000"/>
      </a:buClr>
      <a:buSzPct val="100000"/>
      <a:buFont typeface="Times New Roman" pitchFamily="18" charset="0"/>
      <a:defRPr sz="2200" b="1" kern="1200">
        <a:solidFill>
          <a:schemeClr val="bg1"/>
        </a:solidFill>
        <a:latin typeface="Verdana" pitchFamily="34" charset="0"/>
        <a:ea typeface="+mn-ea"/>
        <a:cs typeface="+mn-cs"/>
      </a:defRPr>
    </a:lvl4pPr>
    <a:lvl5pPr marL="2057400" indent="-228600" algn="r" defTabSz="457200" rtl="0" eaLnBrk="0" fontAlgn="base" hangingPunct="0">
      <a:spcBef>
        <a:spcPct val="0"/>
      </a:spcBef>
      <a:spcAft>
        <a:spcPct val="0"/>
      </a:spcAft>
      <a:buClr>
        <a:srgbClr val="000000"/>
      </a:buClr>
      <a:buSzPct val="100000"/>
      <a:buFont typeface="Times New Roman" pitchFamily="18" charset="0"/>
      <a:defRPr sz="2200" b="1" kern="1200">
        <a:solidFill>
          <a:schemeClr val="bg1"/>
        </a:solidFill>
        <a:latin typeface="Verdana" pitchFamily="34" charset="0"/>
        <a:ea typeface="+mn-ea"/>
        <a:cs typeface="+mn-cs"/>
      </a:defRPr>
    </a:lvl5pPr>
    <a:lvl6pPr marL="2286000" algn="l" defTabSz="914400" rtl="0" eaLnBrk="1" latinLnBrk="0" hangingPunct="1">
      <a:defRPr sz="2200" b="1" kern="1200">
        <a:solidFill>
          <a:schemeClr val="bg1"/>
        </a:solidFill>
        <a:latin typeface="Verdana" pitchFamily="34" charset="0"/>
        <a:ea typeface="+mn-ea"/>
        <a:cs typeface="+mn-cs"/>
      </a:defRPr>
    </a:lvl6pPr>
    <a:lvl7pPr marL="2743200" algn="l" defTabSz="914400" rtl="0" eaLnBrk="1" latinLnBrk="0" hangingPunct="1">
      <a:defRPr sz="2200" b="1" kern="1200">
        <a:solidFill>
          <a:schemeClr val="bg1"/>
        </a:solidFill>
        <a:latin typeface="Verdana" pitchFamily="34" charset="0"/>
        <a:ea typeface="+mn-ea"/>
        <a:cs typeface="+mn-cs"/>
      </a:defRPr>
    </a:lvl7pPr>
    <a:lvl8pPr marL="3200400" algn="l" defTabSz="914400" rtl="0" eaLnBrk="1" latinLnBrk="0" hangingPunct="1">
      <a:defRPr sz="2200" b="1" kern="1200">
        <a:solidFill>
          <a:schemeClr val="bg1"/>
        </a:solidFill>
        <a:latin typeface="Verdana" pitchFamily="34" charset="0"/>
        <a:ea typeface="+mn-ea"/>
        <a:cs typeface="+mn-cs"/>
      </a:defRPr>
    </a:lvl8pPr>
    <a:lvl9pPr marL="3657600" algn="l" defTabSz="914400" rtl="0" eaLnBrk="1" latinLnBrk="0" hangingPunct="1">
      <a:defRPr sz="2200" b="1" kern="1200">
        <a:solidFill>
          <a:schemeClr val="bg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ECFF"/>
    <a:srgbClr val="66CCFF"/>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97" autoAdjust="0"/>
    <p:restoredTop sz="69094" autoAdjust="0"/>
  </p:normalViewPr>
  <p:slideViewPr>
    <p:cSldViewPr>
      <p:cViewPr varScale="1">
        <p:scale>
          <a:sx n="56" d="100"/>
          <a:sy n="56" d="100"/>
        </p:scale>
        <p:origin x="-1800" y="-84"/>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8A0063B-7919-4F47-9014-0D47C4D659E0}" type="doc">
      <dgm:prSet loTypeId="urn:microsoft.com/office/officeart/2005/8/layout/hProcess11" loCatId="process" qsTypeId="urn:microsoft.com/office/officeart/2005/8/quickstyle/simple1" qsCatId="simple" csTypeId="urn:microsoft.com/office/officeart/2005/8/colors/accent2_4" csCatId="accent2" phldr="1"/>
      <dgm:spPr/>
      <dgm:t>
        <a:bodyPr/>
        <a:lstStyle/>
        <a:p>
          <a:endParaRPr lang="it-IT"/>
        </a:p>
      </dgm:t>
    </dgm:pt>
    <dgm:pt modelId="{72960640-E9A3-424A-9A63-999224E7E4EC}">
      <dgm:prSet phldrT="[Testo]" custT="1"/>
      <dgm:spPr/>
      <dgm:t>
        <a:bodyPr anchor="t"/>
        <a:lstStyle/>
        <a:p>
          <a:r>
            <a:rPr lang="it-IT" sz="1200" dirty="0" smtClean="0"/>
            <a:t>1972 – I Conferenza ONU sull’Ambiente Umano (Stoccolma)</a:t>
          </a:r>
          <a:endParaRPr lang="it-IT" sz="1200" dirty="0"/>
        </a:p>
      </dgm:t>
    </dgm:pt>
    <dgm:pt modelId="{0162C8E2-3941-454B-8424-43FDF21460C6}" type="parTrans" cxnId="{2F037DE8-9DA2-473C-876C-9FC6D22A4022}">
      <dgm:prSet/>
      <dgm:spPr/>
      <dgm:t>
        <a:bodyPr/>
        <a:lstStyle/>
        <a:p>
          <a:endParaRPr lang="it-IT"/>
        </a:p>
      </dgm:t>
    </dgm:pt>
    <dgm:pt modelId="{C86FAE01-1926-44C0-A7CA-326375FBF9A2}" type="sibTrans" cxnId="{2F037DE8-9DA2-473C-876C-9FC6D22A4022}">
      <dgm:prSet/>
      <dgm:spPr/>
      <dgm:t>
        <a:bodyPr/>
        <a:lstStyle/>
        <a:p>
          <a:endParaRPr lang="it-IT"/>
        </a:p>
      </dgm:t>
    </dgm:pt>
    <dgm:pt modelId="{8F67F2CB-125B-48F2-930F-802A5BD638CD}" type="pres">
      <dgm:prSet presAssocID="{98A0063B-7919-4F47-9014-0D47C4D659E0}" presName="Name0" presStyleCnt="0">
        <dgm:presLayoutVars>
          <dgm:dir/>
          <dgm:resizeHandles val="exact"/>
        </dgm:presLayoutVars>
      </dgm:prSet>
      <dgm:spPr/>
      <dgm:t>
        <a:bodyPr/>
        <a:lstStyle/>
        <a:p>
          <a:endParaRPr lang="it-IT"/>
        </a:p>
      </dgm:t>
    </dgm:pt>
    <dgm:pt modelId="{86FAE959-ECBD-41AF-8601-8F3CF339974E}" type="pres">
      <dgm:prSet presAssocID="{98A0063B-7919-4F47-9014-0D47C4D659E0}" presName="arrow" presStyleLbl="bgShp" presStyleIdx="0" presStyleCnt="1" custScaleY="128049" custLinFactNeighborY="0"/>
      <dgm:spPr/>
      <dgm:t>
        <a:bodyPr/>
        <a:lstStyle/>
        <a:p>
          <a:endParaRPr lang="it-IT"/>
        </a:p>
      </dgm:t>
    </dgm:pt>
    <dgm:pt modelId="{747D56CA-D855-4868-8A86-19868A8CD411}" type="pres">
      <dgm:prSet presAssocID="{98A0063B-7919-4F47-9014-0D47C4D659E0}" presName="points" presStyleCnt="0"/>
      <dgm:spPr/>
    </dgm:pt>
    <dgm:pt modelId="{92F68850-2F73-4132-8F7B-1A1EAAB066FC}" type="pres">
      <dgm:prSet presAssocID="{72960640-E9A3-424A-9A63-999224E7E4EC}" presName="compositeA" presStyleCnt="0"/>
      <dgm:spPr/>
    </dgm:pt>
    <dgm:pt modelId="{D84480AB-AC9E-426B-924F-BD0284C28D6A}" type="pres">
      <dgm:prSet presAssocID="{72960640-E9A3-424A-9A63-999224E7E4EC}" presName="textA" presStyleLbl="revTx" presStyleIdx="0" presStyleCnt="1" custScaleX="21670" custScaleY="46342" custLinFactNeighborX="-39165" custLinFactNeighborY="27659">
        <dgm:presLayoutVars>
          <dgm:bulletEnabled val="1"/>
        </dgm:presLayoutVars>
      </dgm:prSet>
      <dgm:spPr/>
      <dgm:t>
        <a:bodyPr/>
        <a:lstStyle/>
        <a:p>
          <a:endParaRPr lang="it-IT"/>
        </a:p>
      </dgm:t>
    </dgm:pt>
    <dgm:pt modelId="{57C1EEBF-0A50-4EBA-AAA1-A688F6C032F4}" type="pres">
      <dgm:prSet presAssocID="{72960640-E9A3-424A-9A63-999224E7E4EC}" presName="circleA" presStyleLbl="node1" presStyleIdx="0" presStyleCnt="1" custLinFactX="-500000" custLinFactNeighborX="-590261" custLinFactNeighborY="49222"/>
      <dgm:spPr>
        <a:solidFill>
          <a:schemeClr val="accent2">
            <a:lumMod val="50000"/>
          </a:schemeClr>
        </a:solidFill>
      </dgm:spPr>
      <dgm:t>
        <a:bodyPr/>
        <a:lstStyle/>
        <a:p>
          <a:endParaRPr lang="it-IT"/>
        </a:p>
      </dgm:t>
    </dgm:pt>
    <dgm:pt modelId="{307E5164-ADE2-46E7-B3D6-91995CEB24BF}" type="pres">
      <dgm:prSet presAssocID="{72960640-E9A3-424A-9A63-999224E7E4EC}" presName="spaceA" presStyleCnt="0"/>
      <dgm:spPr/>
    </dgm:pt>
  </dgm:ptLst>
  <dgm:cxnLst>
    <dgm:cxn modelId="{2F037DE8-9DA2-473C-876C-9FC6D22A4022}" srcId="{98A0063B-7919-4F47-9014-0D47C4D659E0}" destId="{72960640-E9A3-424A-9A63-999224E7E4EC}" srcOrd="0" destOrd="0" parTransId="{0162C8E2-3941-454B-8424-43FDF21460C6}" sibTransId="{C86FAE01-1926-44C0-A7CA-326375FBF9A2}"/>
    <dgm:cxn modelId="{4DA44762-D5C5-40E9-AC48-954A32A2D1F8}" type="presOf" srcId="{98A0063B-7919-4F47-9014-0D47C4D659E0}" destId="{8F67F2CB-125B-48F2-930F-802A5BD638CD}" srcOrd="0" destOrd="0" presId="urn:microsoft.com/office/officeart/2005/8/layout/hProcess11"/>
    <dgm:cxn modelId="{FF7F34F1-F32A-42F0-9075-8FE2E80D2A85}" type="presOf" srcId="{72960640-E9A3-424A-9A63-999224E7E4EC}" destId="{D84480AB-AC9E-426B-924F-BD0284C28D6A}" srcOrd="0" destOrd="0" presId="urn:microsoft.com/office/officeart/2005/8/layout/hProcess11"/>
    <dgm:cxn modelId="{27DE7B02-3932-4A26-B57C-1D32CBB3F4A7}" type="presParOf" srcId="{8F67F2CB-125B-48F2-930F-802A5BD638CD}" destId="{86FAE959-ECBD-41AF-8601-8F3CF339974E}" srcOrd="0" destOrd="0" presId="urn:microsoft.com/office/officeart/2005/8/layout/hProcess11"/>
    <dgm:cxn modelId="{975EAEC2-5C2F-405C-96C2-20182940B5C0}" type="presParOf" srcId="{8F67F2CB-125B-48F2-930F-802A5BD638CD}" destId="{747D56CA-D855-4868-8A86-19868A8CD411}" srcOrd="1" destOrd="0" presId="urn:microsoft.com/office/officeart/2005/8/layout/hProcess11"/>
    <dgm:cxn modelId="{3DCD0E4E-BE6F-4E4B-BBD6-F80EDC495FB4}" type="presParOf" srcId="{747D56CA-D855-4868-8A86-19868A8CD411}" destId="{92F68850-2F73-4132-8F7B-1A1EAAB066FC}" srcOrd="0" destOrd="0" presId="urn:microsoft.com/office/officeart/2005/8/layout/hProcess11"/>
    <dgm:cxn modelId="{696B88FB-58E5-4D3C-B14A-3629B9DCB885}" type="presParOf" srcId="{92F68850-2F73-4132-8F7B-1A1EAAB066FC}" destId="{D84480AB-AC9E-426B-924F-BD0284C28D6A}" srcOrd="0" destOrd="0" presId="urn:microsoft.com/office/officeart/2005/8/layout/hProcess11"/>
    <dgm:cxn modelId="{B6D26843-C5C6-415D-878C-36EB95C1CE89}" type="presParOf" srcId="{92F68850-2F73-4132-8F7B-1A1EAAB066FC}" destId="{57C1EEBF-0A50-4EBA-AAA1-A688F6C032F4}" srcOrd="1" destOrd="0" presId="urn:microsoft.com/office/officeart/2005/8/layout/hProcess11"/>
    <dgm:cxn modelId="{CF95E4D1-F009-423F-AAA2-D9D0D8E37DE9}" type="presParOf" srcId="{92F68850-2F73-4132-8F7B-1A1EAAB066FC}" destId="{307E5164-ADE2-46E7-B3D6-91995CEB24BF}" srcOrd="2" destOrd="0" presId="urn:microsoft.com/office/officeart/2005/8/layout/hProcess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8A0063B-7919-4F47-9014-0D47C4D659E0}" type="doc">
      <dgm:prSet loTypeId="urn:microsoft.com/office/officeart/2005/8/layout/hProcess11" loCatId="process" qsTypeId="urn:microsoft.com/office/officeart/2005/8/quickstyle/simple1" qsCatId="simple" csTypeId="urn:microsoft.com/office/officeart/2005/8/colors/accent2_4" csCatId="accent2" phldr="1"/>
      <dgm:spPr/>
      <dgm:t>
        <a:bodyPr/>
        <a:lstStyle/>
        <a:p>
          <a:endParaRPr lang="it-IT"/>
        </a:p>
      </dgm:t>
    </dgm:pt>
    <dgm:pt modelId="{72960640-E9A3-424A-9A63-999224E7E4EC}">
      <dgm:prSet phldrT="[Testo]" custT="1"/>
      <dgm:spPr/>
      <dgm:t>
        <a:bodyPr anchor="t"/>
        <a:lstStyle/>
        <a:p>
          <a:r>
            <a:rPr lang="it-IT" sz="1200" b="0" dirty="0" smtClean="0"/>
            <a:t>2000 - III Conferenza Europea sulle Città sostenibili (Hannover)</a:t>
          </a:r>
          <a:endParaRPr lang="it-IT" sz="1200" b="0" dirty="0"/>
        </a:p>
      </dgm:t>
    </dgm:pt>
    <dgm:pt modelId="{0162C8E2-3941-454B-8424-43FDF21460C6}" type="parTrans" cxnId="{2F037DE8-9DA2-473C-876C-9FC6D22A4022}">
      <dgm:prSet/>
      <dgm:spPr/>
      <dgm:t>
        <a:bodyPr/>
        <a:lstStyle/>
        <a:p>
          <a:endParaRPr lang="it-IT"/>
        </a:p>
      </dgm:t>
    </dgm:pt>
    <dgm:pt modelId="{C86FAE01-1926-44C0-A7CA-326375FBF9A2}" type="sibTrans" cxnId="{2F037DE8-9DA2-473C-876C-9FC6D22A4022}">
      <dgm:prSet/>
      <dgm:spPr/>
      <dgm:t>
        <a:bodyPr/>
        <a:lstStyle/>
        <a:p>
          <a:endParaRPr lang="it-IT"/>
        </a:p>
      </dgm:t>
    </dgm:pt>
    <dgm:pt modelId="{8F67F2CB-125B-48F2-930F-802A5BD638CD}" type="pres">
      <dgm:prSet presAssocID="{98A0063B-7919-4F47-9014-0D47C4D659E0}" presName="Name0" presStyleCnt="0">
        <dgm:presLayoutVars>
          <dgm:dir/>
          <dgm:resizeHandles val="exact"/>
        </dgm:presLayoutVars>
      </dgm:prSet>
      <dgm:spPr/>
      <dgm:t>
        <a:bodyPr/>
        <a:lstStyle/>
        <a:p>
          <a:endParaRPr lang="it-IT"/>
        </a:p>
      </dgm:t>
    </dgm:pt>
    <dgm:pt modelId="{86FAE959-ECBD-41AF-8601-8F3CF339974E}" type="pres">
      <dgm:prSet presAssocID="{98A0063B-7919-4F47-9014-0D47C4D659E0}" presName="arrow" presStyleLbl="bgShp" presStyleIdx="0" presStyleCnt="1" custScaleY="128049" custLinFactNeighborY="-6139"/>
      <dgm:spPr/>
    </dgm:pt>
    <dgm:pt modelId="{747D56CA-D855-4868-8A86-19868A8CD411}" type="pres">
      <dgm:prSet presAssocID="{98A0063B-7919-4F47-9014-0D47C4D659E0}" presName="points" presStyleCnt="0"/>
      <dgm:spPr/>
    </dgm:pt>
    <dgm:pt modelId="{92F68850-2F73-4132-8F7B-1A1EAAB066FC}" type="pres">
      <dgm:prSet presAssocID="{72960640-E9A3-424A-9A63-999224E7E4EC}" presName="compositeA" presStyleCnt="0"/>
      <dgm:spPr/>
    </dgm:pt>
    <dgm:pt modelId="{D84480AB-AC9E-426B-924F-BD0284C28D6A}" type="pres">
      <dgm:prSet presAssocID="{72960640-E9A3-424A-9A63-999224E7E4EC}" presName="textA" presStyleLbl="revTx" presStyleIdx="0" presStyleCnt="1" custScaleX="21670" custScaleY="46342" custLinFactNeighborX="-39165" custLinFactNeighborY="-4878">
        <dgm:presLayoutVars>
          <dgm:bulletEnabled val="1"/>
        </dgm:presLayoutVars>
      </dgm:prSet>
      <dgm:spPr/>
      <dgm:t>
        <a:bodyPr/>
        <a:lstStyle/>
        <a:p>
          <a:endParaRPr lang="it-IT"/>
        </a:p>
      </dgm:t>
    </dgm:pt>
    <dgm:pt modelId="{57C1EEBF-0A50-4EBA-AAA1-A688F6C032F4}" type="pres">
      <dgm:prSet presAssocID="{72960640-E9A3-424A-9A63-999224E7E4EC}" presName="circleA" presStyleLbl="node1" presStyleIdx="0" presStyleCnt="1" custLinFactX="-600000" custLinFactNeighborX="-636879" custLinFactNeighborY="24607"/>
      <dgm:spPr>
        <a:solidFill>
          <a:schemeClr val="accent2">
            <a:lumMod val="50000"/>
          </a:schemeClr>
        </a:solidFill>
      </dgm:spPr>
      <dgm:t>
        <a:bodyPr/>
        <a:lstStyle/>
        <a:p>
          <a:endParaRPr lang="it-IT"/>
        </a:p>
      </dgm:t>
    </dgm:pt>
    <dgm:pt modelId="{307E5164-ADE2-46E7-B3D6-91995CEB24BF}" type="pres">
      <dgm:prSet presAssocID="{72960640-E9A3-424A-9A63-999224E7E4EC}" presName="spaceA" presStyleCnt="0"/>
      <dgm:spPr/>
    </dgm:pt>
  </dgm:ptLst>
  <dgm:cxnLst>
    <dgm:cxn modelId="{15A11F33-E08E-4FAC-BCB1-B36EAE086CA8}" type="presOf" srcId="{72960640-E9A3-424A-9A63-999224E7E4EC}" destId="{D84480AB-AC9E-426B-924F-BD0284C28D6A}" srcOrd="0" destOrd="0" presId="urn:microsoft.com/office/officeart/2005/8/layout/hProcess11"/>
    <dgm:cxn modelId="{2F037DE8-9DA2-473C-876C-9FC6D22A4022}" srcId="{98A0063B-7919-4F47-9014-0D47C4D659E0}" destId="{72960640-E9A3-424A-9A63-999224E7E4EC}" srcOrd="0" destOrd="0" parTransId="{0162C8E2-3941-454B-8424-43FDF21460C6}" sibTransId="{C86FAE01-1926-44C0-A7CA-326375FBF9A2}"/>
    <dgm:cxn modelId="{AF7FE97A-5639-4B99-9779-558AE55B7656}" type="presOf" srcId="{98A0063B-7919-4F47-9014-0D47C4D659E0}" destId="{8F67F2CB-125B-48F2-930F-802A5BD638CD}" srcOrd="0" destOrd="0" presId="urn:microsoft.com/office/officeart/2005/8/layout/hProcess11"/>
    <dgm:cxn modelId="{B2E04934-ADE4-49F2-94C0-159DB2ECA743}" type="presParOf" srcId="{8F67F2CB-125B-48F2-930F-802A5BD638CD}" destId="{86FAE959-ECBD-41AF-8601-8F3CF339974E}" srcOrd="0" destOrd="0" presId="urn:microsoft.com/office/officeart/2005/8/layout/hProcess11"/>
    <dgm:cxn modelId="{9B6FC024-C6A5-4EE2-8226-04AF83D34A4C}" type="presParOf" srcId="{8F67F2CB-125B-48F2-930F-802A5BD638CD}" destId="{747D56CA-D855-4868-8A86-19868A8CD411}" srcOrd="1" destOrd="0" presId="urn:microsoft.com/office/officeart/2005/8/layout/hProcess11"/>
    <dgm:cxn modelId="{C8BA2379-FF09-45AD-9EEA-A94766189F6C}" type="presParOf" srcId="{747D56CA-D855-4868-8A86-19868A8CD411}" destId="{92F68850-2F73-4132-8F7B-1A1EAAB066FC}" srcOrd="0" destOrd="0" presId="urn:microsoft.com/office/officeart/2005/8/layout/hProcess11"/>
    <dgm:cxn modelId="{4F1769B9-8747-4B94-B8ED-FBA9C7D0D0EE}" type="presParOf" srcId="{92F68850-2F73-4132-8F7B-1A1EAAB066FC}" destId="{D84480AB-AC9E-426B-924F-BD0284C28D6A}" srcOrd="0" destOrd="0" presId="urn:microsoft.com/office/officeart/2005/8/layout/hProcess11"/>
    <dgm:cxn modelId="{27186071-F7CE-4908-B7B3-F7821199ECBD}" type="presParOf" srcId="{92F68850-2F73-4132-8F7B-1A1EAAB066FC}" destId="{57C1EEBF-0A50-4EBA-AAA1-A688F6C032F4}" srcOrd="1" destOrd="0" presId="urn:microsoft.com/office/officeart/2005/8/layout/hProcess11"/>
    <dgm:cxn modelId="{100D4065-E108-4A9F-96BA-7BA52CB25128}" type="presParOf" srcId="{92F68850-2F73-4132-8F7B-1A1EAAB066FC}" destId="{307E5164-ADE2-46E7-B3D6-91995CEB24BF}" srcOrd="2" destOrd="0" presId="urn:microsoft.com/office/officeart/2005/8/layout/hProcess1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FAE959-ECBD-41AF-8601-8F3CF339974E}">
      <dsp:nvSpPr>
        <dsp:cNvPr id="0" name=""/>
        <dsp:cNvSpPr/>
      </dsp:nvSpPr>
      <dsp:spPr>
        <a:xfrm>
          <a:off x="0" y="720078"/>
          <a:ext cx="9144000" cy="1512170"/>
        </a:xfrm>
        <a:prstGeom prst="notchedRightArrow">
          <a:avLst/>
        </a:prstGeom>
        <a:solidFill>
          <a:schemeClr val="accent2">
            <a:tint val="5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4480AB-AC9E-426B-924F-BD0284C28D6A}">
      <dsp:nvSpPr>
        <dsp:cNvPr id="0" name=""/>
        <dsp:cNvSpPr/>
      </dsp:nvSpPr>
      <dsp:spPr>
        <a:xfrm>
          <a:off x="0" y="485049"/>
          <a:ext cx="1783354" cy="5472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t" anchorCtr="0">
          <a:noAutofit/>
        </a:bodyPr>
        <a:lstStyle/>
        <a:p>
          <a:pPr lvl="0" algn="ctr" defTabSz="533400">
            <a:lnSpc>
              <a:spcPct val="90000"/>
            </a:lnSpc>
            <a:spcBef>
              <a:spcPct val="0"/>
            </a:spcBef>
            <a:spcAft>
              <a:spcPct val="35000"/>
            </a:spcAft>
          </a:pPr>
          <a:r>
            <a:rPr lang="it-IT" sz="1200" kern="1200" dirty="0" smtClean="0"/>
            <a:t>1972 – I Conferenza ONU sull’Ambiente Umano (Stoccolma)</a:t>
          </a:r>
          <a:endParaRPr lang="it-IT" sz="1200" kern="1200" dirty="0"/>
        </a:p>
      </dsp:txBody>
      <dsp:txXfrm>
        <a:off x="0" y="485049"/>
        <a:ext cx="1783354" cy="547267"/>
      </dsp:txXfrm>
    </dsp:sp>
    <dsp:sp modelId="{57C1EEBF-0A50-4EBA-AAA1-A688F6C032F4}">
      <dsp:nvSpPr>
        <dsp:cNvPr id="0" name=""/>
        <dsp:cNvSpPr/>
      </dsp:nvSpPr>
      <dsp:spPr>
        <a:xfrm>
          <a:off x="748375" y="1315451"/>
          <a:ext cx="295232" cy="295232"/>
        </a:xfrm>
        <a:prstGeom prst="ellipse">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FAE959-ECBD-41AF-8601-8F3CF339974E}">
      <dsp:nvSpPr>
        <dsp:cNvPr id="0" name=""/>
        <dsp:cNvSpPr/>
      </dsp:nvSpPr>
      <dsp:spPr>
        <a:xfrm>
          <a:off x="0" y="576062"/>
          <a:ext cx="9036496" cy="1345165"/>
        </a:xfrm>
        <a:prstGeom prst="notchedRightArrow">
          <a:avLst/>
        </a:prstGeom>
        <a:solidFill>
          <a:schemeClr val="accent2">
            <a:tint val="5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4480AB-AC9E-426B-924F-BD0284C28D6A}">
      <dsp:nvSpPr>
        <dsp:cNvPr id="0" name=""/>
        <dsp:cNvSpPr/>
      </dsp:nvSpPr>
      <dsp:spPr>
        <a:xfrm>
          <a:off x="0" y="89676"/>
          <a:ext cx="1762387" cy="4868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t" anchorCtr="0">
          <a:noAutofit/>
        </a:bodyPr>
        <a:lstStyle/>
        <a:p>
          <a:pPr lvl="0" algn="ctr" defTabSz="533400">
            <a:lnSpc>
              <a:spcPct val="90000"/>
            </a:lnSpc>
            <a:spcBef>
              <a:spcPct val="0"/>
            </a:spcBef>
            <a:spcAft>
              <a:spcPct val="35000"/>
            </a:spcAft>
          </a:pPr>
          <a:r>
            <a:rPr lang="it-IT" sz="1200" b="0" kern="1200" dirty="0" smtClean="0"/>
            <a:t>2000 - III Conferenza Europea sulle Città sostenibili (Hannover)</a:t>
          </a:r>
          <a:endParaRPr lang="it-IT" sz="1200" b="0" kern="1200" dirty="0"/>
        </a:p>
      </dsp:txBody>
      <dsp:txXfrm>
        <a:off x="0" y="89676"/>
        <a:ext cx="1762387" cy="486826"/>
      </dsp:txXfrm>
    </dsp:sp>
    <dsp:sp modelId="{57C1EEBF-0A50-4EBA-AAA1-A688F6C032F4}">
      <dsp:nvSpPr>
        <dsp:cNvPr id="0" name=""/>
        <dsp:cNvSpPr/>
      </dsp:nvSpPr>
      <dsp:spPr>
        <a:xfrm>
          <a:off x="686730" y="1105526"/>
          <a:ext cx="262627" cy="262627"/>
        </a:xfrm>
        <a:prstGeom prst="ellipse">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AutoShape 1"/>
          <p:cNvSpPr>
            <a:spLocks noChangeArrowheads="1"/>
          </p:cNvSpPr>
          <p:nvPr/>
        </p:nvSpPr>
        <p:spPr bwMode="auto">
          <a:xfrm>
            <a:off x="0" y="0"/>
            <a:ext cx="6858000" cy="9144000"/>
          </a:xfrm>
          <a:prstGeom prst="roundRect">
            <a:avLst>
              <a:gd name="adj" fmla="val 23"/>
            </a:avLst>
          </a:prstGeom>
          <a:solidFill>
            <a:srgbClr val="FFFFFF"/>
          </a:solidFill>
          <a:ln w="9360">
            <a:noFill/>
            <a:miter lim="800000"/>
            <a:headEnd/>
            <a:tailEnd/>
          </a:ln>
          <a:effectLst/>
        </p:spPr>
        <p:txBody>
          <a:bodyPr wrap="none" anchor="ctr"/>
          <a:lstStyle/>
          <a:p>
            <a:pPr>
              <a:buFont typeface="Times New Roman" charset="0"/>
              <a:buNone/>
              <a:defRPr/>
            </a:pPr>
            <a:endParaRPr lang="it-IT">
              <a:latin typeface="Verdana" charset="0"/>
            </a:endParaRPr>
          </a:p>
        </p:txBody>
      </p:sp>
      <p:sp>
        <p:nvSpPr>
          <p:cNvPr id="2050" name="AutoShape 2"/>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pPr>
              <a:buFont typeface="Times New Roman" charset="0"/>
              <a:buNone/>
              <a:defRPr/>
            </a:pPr>
            <a:endParaRPr lang="it-IT">
              <a:latin typeface="Verdana" charset="0"/>
            </a:endParaRPr>
          </a:p>
        </p:txBody>
      </p:sp>
      <p:sp>
        <p:nvSpPr>
          <p:cNvPr id="2051" name="AutoShape 3"/>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pPr>
              <a:buFont typeface="Times New Roman" charset="0"/>
              <a:buNone/>
              <a:defRPr/>
            </a:pPr>
            <a:endParaRPr lang="it-IT">
              <a:latin typeface="Verdana" charset="0"/>
            </a:endParaRPr>
          </a:p>
        </p:txBody>
      </p:sp>
      <p:sp>
        <p:nvSpPr>
          <p:cNvPr id="2052" name="AutoShape 4"/>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pPr>
              <a:buFont typeface="Times New Roman" charset="0"/>
              <a:buNone/>
              <a:defRPr/>
            </a:pPr>
            <a:endParaRPr lang="it-IT">
              <a:latin typeface="Verdana" charset="0"/>
            </a:endParaRPr>
          </a:p>
        </p:txBody>
      </p:sp>
      <p:sp>
        <p:nvSpPr>
          <p:cNvPr id="2053" name="AutoShape 5"/>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pPr>
              <a:buFont typeface="Times New Roman" charset="0"/>
              <a:buNone/>
              <a:defRPr/>
            </a:pPr>
            <a:endParaRPr lang="it-IT">
              <a:latin typeface="Verdana" charset="0"/>
            </a:endParaRPr>
          </a:p>
        </p:txBody>
      </p:sp>
      <p:sp>
        <p:nvSpPr>
          <p:cNvPr id="2054" name="AutoShape 6"/>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pPr>
              <a:buFont typeface="Times New Roman" charset="0"/>
              <a:buNone/>
              <a:defRPr/>
            </a:pPr>
            <a:endParaRPr lang="it-IT">
              <a:latin typeface="Verdana" charset="0"/>
            </a:endParaRPr>
          </a:p>
        </p:txBody>
      </p:sp>
      <p:sp>
        <p:nvSpPr>
          <p:cNvPr id="2055" name="Text Box 7"/>
          <p:cNvSpPr txBox="1">
            <a:spLocks noChangeArrowheads="1"/>
          </p:cNvSpPr>
          <p:nvPr/>
        </p:nvSpPr>
        <p:spPr bwMode="auto">
          <a:xfrm>
            <a:off x="0" y="-1588"/>
            <a:ext cx="2971800" cy="460376"/>
          </a:xfrm>
          <a:prstGeom prst="rect">
            <a:avLst/>
          </a:prstGeom>
          <a:noFill/>
          <a:ln w="9525">
            <a:noFill/>
            <a:round/>
            <a:headEnd/>
            <a:tailEnd/>
          </a:ln>
          <a:effectLst/>
        </p:spPr>
        <p:txBody>
          <a:bodyPr wrap="none" anchor="ctr"/>
          <a:lstStyle/>
          <a:p>
            <a:pPr>
              <a:buFont typeface="Times New Roman" charset="0"/>
              <a:buNone/>
              <a:defRPr/>
            </a:pPr>
            <a:endParaRPr lang="it-IT">
              <a:latin typeface="Verdana" charset="0"/>
            </a:endParaRPr>
          </a:p>
        </p:txBody>
      </p:sp>
      <p:sp>
        <p:nvSpPr>
          <p:cNvPr id="2056" name="Text Box 8"/>
          <p:cNvSpPr txBox="1">
            <a:spLocks noChangeArrowheads="1"/>
          </p:cNvSpPr>
          <p:nvPr/>
        </p:nvSpPr>
        <p:spPr bwMode="auto">
          <a:xfrm>
            <a:off x="3886200" y="-1588"/>
            <a:ext cx="2971800" cy="460376"/>
          </a:xfrm>
          <a:prstGeom prst="rect">
            <a:avLst/>
          </a:prstGeom>
          <a:noFill/>
          <a:ln w="9525">
            <a:noFill/>
            <a:round/>
            <a:headEnd/>
            <a:tailEnd/>
          </a:ln>
          <a:effectLst/>
        </p:spPr>
        <p:txBody>
          <a:bodyPr wrap="none" anchor="ctr"/>
          <a:lstStyle/>
          <a:p>
            <a:pPr>
              <a:buFont typeface="Times New Roman" charset="0"/>
              <a:buNone/>
              <a:defRPr/>
            </a:pPr>
            <a:endParaRPr lang="it-IT">
              <a:latin typeface="Verdana" charset="0"/>
            </a:endParaRPr>
          </a:p>
        </p:txBody>
      </p:sp>
      <p:sp>
        <p:nvSpPr>
          <p:cNvPr id="56330" name="Rectangle 9"/>
          <p:cNvSpPr>
            <a:spLocks noGrp="1" noRot="1" noChangeAspect="1" noChangeArrowheads="1"/>
          </p:cNvSpPr>
          <p:nvPr>
            <p:ph type="sldImg"/>
          </p:nvPr>
        </p:nvSpPr>
        <p:spPr bwMode="auto">
          <a:xfrm>
            <a:off x="866775" y="685800"/>
            <a:ext cx="5114925" cy="3419475"/>
          </a:xfrm>
          <a:prstGeom prst="rect">
            <a:avLst/>
          </a:prstGeom>
          <a:noFill/>
          <a:ln w="9360">
            <a:solidFill>
              <a:srgbClr val="000000"/>
            </a:solidFill>
            <a:miter lim="800000"/>
            <a:headEnd/>
            <a:tailEnd/>
          </a:ln>
        </p:spPr>
      </p:sp>
      <p:sp>
        <p:nvSpPr>
          <p:cNvPr id="2058" name="Rectangle 10"/>
          <p:cNvSpPr>
            <a:spLocks noGrp="1" noChangeArrowheads="1"/>
          </p:cNvSpPr>
          <p:nvPr>
            <p:ph type="body"/>
          </p:nvPr>
        </p:nvSpPr>
        <p:spPr bwMode="auto">
          <a:xfrm>
            <a:off x="914400" y="4343400"/>
            <a:ext cx="5019675" cy="4105275"/>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p>
            <a:pPr lvl="0"/>
            <a:endParaRPr lang="it-IT" noProof="0"/>
          </a:p>
        </p:txBody>
      </p:sp>
      <p:sp>
        <p:nvSpPr>
          <p:cNvPr id="2059" name="Text Box 11"/>
          <p:cNvSpPr txBox="1">
            <a:spLocks noChangeArrowheads="1"/>
          </p:cNvSpPr>
          <p:nvPr/>
        </p:nvSpPr>
        <p:spPr bwMode="auto">
          <a:xfrm>
            <a:off x="0" y="8683625"/>
            <a:ext cx="2971800" cy="460375"/>
          </a:xfrm>
          <a:prstGeom prst="rect">
            <a:avLst/>
          </a:prstGeom>
          <a:noFill/>
          <a:ln w="9525">
            <a:noFill/>
            <a:round/>
            <a:headEnd/>
            <a:tailEnd/>
          </a:ln>
          <a:effectLst/>
        </p:spPr>
        <p:txBody>
          <a:bodyPr wrap="none" anchor="ctr"/>
          <a:lstStyle/>
          <a:p>
            <a:pPr>
              <a:buFont typeface="Times New Roman" charset="0"/>
              <a:buNone/>
              <a:defRPr/>
            </a:pPr>
            <a:endParaRPr lang="it-IT">
              <a:latin typeface="Verdana" charset="0"/>
            </a:endParaRPr>
          </a:p>
        </p:txBody>
      </p:sp>
      <p:sp>
        <p:nvSpPr>
          <p:cNvPr id="2060" name="Rectangle 12"/>
          <p:cNvSpPr>
            <a:spLocks noGrp="1" noChangeArrowheads="1"/>
          </p:cNvSpPr>
          <p:nvPr>
            <p:ph type="sldNum"/>
          </p:nvPr>
        </p:nvSpPr>
        <p:spPr bwMode="auto">
          <a:xfrm>
            <a:off x="3886200" y="8686800"/>
            <a:ext cx="2962275" cy="447675"/>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eaLnBrk="1" hangingPunct="1">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b="0">
                <a:solidFill>
                  <a:srgbClr val="000000"/>
                </a:solidFill>
                <a:latin typeface="Verdana" charset="0"/>
                <a:ea typeface="Geneva" charset="0"/>
                <a:cs typeface="Geneva" charset="0"/>
              </a:defRPr>
            </a:lvl1pPr>
          </a:lstStyle>
          <a:p>
            <a:pPr>
              <a:defRPr/>
            </a:pPr>
            <a:fld id="{2310948C-E618-409D-8B3D-70BEF3706CF1}" type="slidenum">
              <a:rPr lang="it-IT"/>
              <a:pPr>
                <a:defRPr/>
              </a:pPr>
              <a:t>‹N›</a:t>
            </a:fld>
            <a:endParaRPr lang="it-IT"/>
          </a:p>
        </p:txBody>
      </p:sp>
    </p:spTree>
    <p:extLst>
      <p:ext uri="{BB962C8B-B14F-4D97-AF65-F5344CB8AC3E}">
        <p14:creationId xmlns:p14="http://schemas.microsoft.com/office/powerpoint/2010/main" val="1948230791"/>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charset="0"/>
        <a:ea typeface="ＭＳ Ｐゴシック" charset="-128"/>
        <a:cs typeface="+mn-cs"/>
      </a:defRPr>
    </a:lvl1pPr>
    <a:lvl2pPr marL="742950" indent="-285750" algn="l" defTabSz="457200"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charset="0"/>
        <a:ea typeface="ＭＳ Ｐゴシック" charset="-128"/>
        <a:cs typeface="+mn-cs"/>
      </a:defRPr>
    </a:lvl2pPr>
    <a:lvl3pPr marL="1143000" indent="-228600" algn="l" defTabSz="457200"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charset="0"/>
        <a:ea typeface="ＭＳ Ｐゴシック" charset="-128"/>
        <a:cs typeface="+mn-cs"/>
      </a:defRPr>
    </a:lvl3pPr>
    <a:lvl4pPr marL="1600200" indent="-228600" algn="l" defTabSz="457200"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charset="0"/>
        <a:ea typeface="ＭＳ Ｐゴシック" charset="-128"/>
        <a:cs typeface="+mn-cs"/>
      </a:defRPr>
    </a:lvl4pPr>
    <a:lvl5pPr marL="2057400" indent="-228600" algn="l" defTabSz="457200"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charset="0"/>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egnaposto immagine diapositiva 1"/>
          <p:cNvSpPr>
            <a:spLocks noGrp="1" noRot="1" noChangeAspect="1" noTextEdit="1"/>
          </p:cNvSpPr>
          <p:nvPr>
            <p:ph type="sldImg"/>
          </p:nvPr>
        </p:nvSpPr>
        <p:spPr>
          <a:xfrm>
            <a:off x="868363" y="685800"/>
            <a:ext cx="5111750" cy="3419475"/>
          </a:xfrm>
          <a:ln/>
        </p:spPr>
      </p:sp>
      <p:sp>
        <p:nvSpPr>
          <p:cNvPr id="57347" name="Segnaposto note 2"/>
          <p:cNvSpPr>
            <a:spLocks noGrp="1"/>
          </p:cNvSpPr>
          <p:nvPr>
            <p:ph type="body" idx="1"/>
          </p:nvPr>
        </p:nvSpPr>
        <p:spPr>
          <a:noFill/>
          <a:ln/>
        </p:spPr>
        <p:txBody>
          <a:bodyPr/>
          <a:lstStyle/>
          <a:p>
            <a:endParaRPr lang="it-IT" smtClean="0">
              <a:latin typeface="Times New Roman" pitchFamily="18" charset="0"/>
              <a:ea typeface="ＭＳ Ｐゴシック" pitchFamily="34" charset="-128"/>
            </a:endParaRPr>
          </a:p>
        </p:txBody>
      </p:sp>
      <p:sp>
        <p:nvSpPr>
          <p:cNvPr id="57348" name="Segnaposto numero diapositiva 3"/>
          <p:cNvSpPr>
            <a:spLocks noGrp="1"/>
          </p:cNvSpPr>
          <p:nvPr>
            <p:ph type="sldNum" sz="quarter"/>
          </p:nvPr>
        </p:nvSpPr>
        <p:spPr>
          <a:noFill/>
        </p:spPr>
        <p:txBody>
          <a:bodyPr/>
          <a:lstStyle/>
          <a:p>
            <a:fld id="{0A41E12E-1C37-423A-89A1-6CE071650B26}" type="slidenum">
              <a:rPr lang="it-IT" smtClean="0">
                <a:latin typeface="Verdana" pitchFamily="34" charset="0"/>
              </a:rPr>
              <a:pPr/>
              <a:t>1</a:t>
            </a:fld>
            <a:endParaRPr lang="it-IT" smtClean="0">
              <a:latin typeface="Verdana"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8370" name="Rectangle 12"/>
          <p:cNvSpPr>
            <a:spLocks noGrp="1" noChangeArrowheads="1"/>
          </p:cNvSpPr>
          <p:nvPr>
            <p:ph type="sldNum" sz="quarter"/>
          </p:nvPr>
        </p:nvSpPr>
        <p:spPr>
          <a:noFill/>
        </p:spPr>
        <p:txBody>
          <a:bodyPr/>
          <a:lstStyle/>
          <a:p>
            <a:fld id="{EED25B1E-8D8D-4D69-94E0-B3DDEEB3CE8A}" type="slidenum">
              <a:rPr lang="it-IT" smtClean="0">
                <a:latin typeface="Verdana" pitchFamily="34" charset="0"/>
              </a:rPr>
              <a:pPr/>
              <a:t>2</a:t>
            </a:fld>
            <a:endParaRPr lang="it-IT" smtClean="0">
              <a:latin typeface="Verdana" pitchFamily="34" charset="0"/>
            </a:endParaRPr>
          </a:p>
        </p:txBody>
      </p:sp>
      <p:sp>
        <p:nvSpPr>
          <p:cNvPr id="58371" name="Text Box 1"/>
          <p:cNvSpPr txBox="1">
            <a:spLocks noChangeArrowheads="1"/>
          </p:cNvSpPr>
          <p:nvPr/>
        </p:nvSpPr>
        <p:spPr bwMode="auto">
          <a:xfrm>
            <a:off x="3886200" y="8686800"/>
            <a:ext cx="2968625" cy="454025"/>
          </a:xfrm>
          <a:prstGeom prst="rect">
            <a:avLst/>
          </a:prstGeom>
          <a:noFill/>
          <a:ln w="9525">
            <a:noFill/>
            <a:round/>
            <a:headEnd/>
            <a:tailEnd/>
          </a:ln>
        </p:spPr>
        <p:txBody>
          <a:bodyPr lIns="90000" tIns="46800" rIns="90000" bIns="46800" anchor="b"/>
          <a:lstStyle/>
          <a:p>
            <a:pPr eaLnBrk="1" hangingPunct="1">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fld id="{405E6CEA-358D-431C-BD94-4E050275B25A}" type="slidenum">
              <a:rPr lang="it-IT" sz="1200" b="0">
                <a:solidFill>
                  <a:srgbClr val="000000"/>
                </a:solidFill>
                <a:ea typeface="Geneva" charset="0"/>
                <a:cs typeface="Geneva" charset="0"/>
              </a:rPr>
              <a:pPr eaLnBrk="1" hangingPunct="1">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t>2</a:t>
            </a:fld>
            <a:endParaRPr lang="it-IT" sz="1200" b="0">
              <a:solidFill>
                <a:srgbClr val="000000"/>
              </a:solidFill>
              <a:ea typeface="Geneva" charset="0"/>
              <a:cs typeface="Geneva" charset="0"/>
            </a:endParaRPr>
          </a:p>
        </p:txBody>
      </p:sp>
      <p:sp>
        <p:nvSpPr>
          <p:cNvPr id="58372" name="Text Box 2"/>
          <p:cNvSpPr txBox="1">
            <a:spLocks noChangeArrowheads="1"/>
          </p:cNvSpPr>
          <p:nvPr/>
        </p:nvSpPr>
        <p:spPr bwMode="auto">
          <a:xfrm>
            <a:off x="3886200" y="8686800"/>
            <a:ext cx="2970213" cy="455613"/>
          </a:xfrm>
          <a:prstGeom prst="rect">
            <a:avLst/>
          </a:prstGeom>
          <a:noFill/>
          <a:ln w="9525">
            <a:noFill/>
            <a:round/>
            <a:headEnd/>
            <a:tailEnd/>
          </a:ln>
        </p:spPr>
        <p:txBody>
          <a:bodyPr lIns="90000" tIns="46800" rIns="90000" bIns="46800" anchor="b"/>
          <a:lstStyle/>
          <a:p>
            <a:pPr eaLnBrk="1" hangingPunct="1">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fld id="{928CEE61-E560-4D1D-A49C-1EA6C113E2E9}" type="slidenum">
              <a:rPr lang="it-IT" sz="1200" b="0">
                <a:solidFill>
                  <a:srgbClr val="000000"/>
                </a:solidFill>
                <a:ea typeface="Geneva" charset="0"/>
                <a:cs typeface="Geneva" charset="0"/>
              </a:rPr>
              <a:pPr eaLnBrk="1" hangingPunct="1">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t>2</a:t>
            </a:fld>
            <a:endParaRPr lang="it-IT" sz="1200" b="0">
              <a:solidFill>
                <a:srgbClr val="000000"/>
              </a:solidFill>
              <a:ea typeface="Geneva" charset="0"/>
              <a:cs typeface="Geneva" charset="0"/>
            </a:endParaRPr>
          </a:p>
        </p:txBody>
      </p:sp>
      <p:sp>
        <p:nvSpPr>
          <p:cNvPr id="58373" name="Text Box 3"/>
          <p:cNvSpPr txBox="1">
            <a:spLocks noChangeArrowheads="1"/>
          </p:cNvSpPr>
          <p:nvPr/>
        </p:nvSpPr>
        <p:spPr bwMode="auto">
          <a:xfrm>
            <a:off x="866775" y="685800"/>
            <a:ext cx="5124450" cy="3429000"/>
          </a:xfrm>
          <a:prstGeom prst="rect">
            <a:avLst/>
          </a:prstGeom>
          <a:solidFill>
            <a:srgbClr val="FFFFFF"/>
          </a:solidFill>
          <a:ln w="9360">
            <a:solidFill>
              <a:srgbClr val="000000"/>
            </a:solidFill>
            <a:miter lim="800000"/>
            <a:headEnd/>
            <a:tailEnd/>
          </a:ln>
        </p:spPr>
        <p:txBody>
          <a:bodyPr wrap="none" anchor="ctr"/>
          <a:lstStyle/>
          <a:p>
            <a:endParaRPr lang="it-IT">
              <a:ea typeface="Geneva" charset="0"/>
              <a:cs typeface="Geneva" charset="0"/>
            </a:endParaRPr>
          </a:p>
        </p:txBody>
      </p:sp>
      <p:sp>
        <p:nvSpPr>
          <p:cNvPr id="58374" name="Text Box 4"/>
          <p:cNvSpPr>
            <a:spLocks noGrp="1" noChangeArrowheads="1"/>
          </p:cNvSpPr>
          <p:nvPr>
            <p:ph type="body"/>
          </p:nvPr>
        </p:nvSpPr>
        <p:spPr>
          <a:xfrm>
            <a:off x="914400" y="4343400"/>
            <a:ext cx="5029200" cy="4114800"/>
          </a:xfrm>
          <a:noFill/>
          <a:ln/>
        </p:spPr>
        <p:txBody>
          <a:bodyPr wrap="none"/>
          <a:lstStyle/>
          <a:p>
            <a:endParaRPr lang="it-IT" dirty="0" smtClean="0">
              <a:latin typeface="Times New Roman" pitchFamily="18" charset="0"/>
              <a:ea typeface="ＭＳ Ｐゴシック"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868363" y="685800"/>
            <a:ext cx="5111750" cy="3419475"/>
          </a:xfrm>
        </p:spPr>
      </p:sp>
      <p:sp>
        <p:nvSpPr>
          <p:cNvPr id="3" name="Segnaposto note 2"/>
          <p:cNvSpPr>
            <a:spLocks noGrp="1"/>
          </p:cNvSpPr>
          <p:nvPr>
            <p:ph type="body" idx="1"/>
          </p:nvPr>
        </p:nvSpPr>
        <p:spPr/>
        <p:txBody>
          <a:bodyPr/>
          <a:lstStyle/>
          <a:p>
            <a:endParaRPr lang="it-IT" sz="1200" dirty="0"/>
          </a:p>
        </p:txBody>
      </p:sp>
      <p:sp>
        <p:nvSpPr>
          <p:cNvPr id="4" name="Segnaposto numero diapositiva 3"/>
          <p:cNvSpPr>
            <a:spLocks noGrp="1"/>
          </p:cNvSpPr>
          <p:nvPr>
            <p:ph type="sldNum" idx="10"/>
          </p:nvPr>
        </p:nvSpPr>
        <p:spPr/>
        <p:txBody>
          <a:bodyPr/>
          <a:lstStyle/>
          <a:p>
            <a:pPr>
              <a:defRPr/>
            </a:pPr>
            <a:fld id="{2310948C-E618-409D-8B3D-70BEF3706CF1}" type="slidenum">
              <a:rPr lang="it-IT" smtClean="0"/>
              <a:pPr>
                <a:defRPr/>
              </a:pPr>
              <a:t>3</a:t>
            </a:fld>
            <a:endParaRPr lang="it-IT"/>
          </a:p>
        </p:txBody>
      </p:sp>
    </p:spTree>
    <p:extLst>
      <p:ext uri="{BB962C8B-B14F-4D97-AF65-F5344CB8AC3E}">
        <p14:creationId xmlns:p14="http://schemas.microsoft.com/office/powerpoint/2010/main" val="158224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9394" name="Rectangle 12"/>
          <p:cNvSpPr>
            <a:spLocks noGrp="1" noChangeArrowheads="1"/>
          </p:cNvSpPr>
          <p:nvPr>
            <p:ph type="sldNum" sz="quarter"/>
          </p:nvPr>
        </p:nvSpPr>
        <p:spPr>
          <a:noFill/>
        </p:spPr>
        <p:txBody>
          <a:bodyPr/>
          <a:lstStyle/>
          <a:p>
            <a:fld id="{58F5AA2E-1E78-41E7-A3DD-E07D4BE22140}" type="slidenum">
              <a:rPr lang="it-IT" smtClean="0">
                <a:latin typeface="Verdana" pitchFamily="34" charset="0"/>
              </a:rPr>
              <a:pPr/>
              <a:t>4</a:t>
            </a:fld>
            <a:endParaRPr lang="it-IT" smtClean="0">
              <a:latin typeface="Verdana" pitchFamily="34" charset="0"/>
            </a:endParaRPr>
          </a:p>
        </p:txBody>
      </p:sp>
      <p:sp>
        <p:nvSpPr>
          <p:cNvPr id="59395" name="Text Box 1"/>
          <p:cNvSpPr>
            <a:spLocks noGrp="1" noRot="1" noChangeAspect="1" noChangeArrowheads="1" noTextEdit="1"/>
          </p:cNvSpPr>
          <p:nvPr>
            <p:ph type="sldImg"/>
          </p:nvPr>
        </p:nvSpPr>
        <p:spPr>
          <a:xfrm>
            <a:off x="866775" y="685800"/>
            <a:ext cx="5119688" cy="3424238"/>
          </a:xfrm>
          <a:solidFill>
            <a:srgbClr val="FFFFFF"/>
          </a:solidFill>
          <a:ln/>
        </p:spPr>
      </p:sp>
      <p:sp>
        <p:nvSpPr>
          <p:cNvPr id="59396" name="Text Box 2"/>
          <p:cNvSpPr>
            <a:spLocks noGrp="1" noChangeArrowheads="1"/>
          </p:cNvSpPr>
          <p:nvPr>
            <p:ph type="body" idx="1"/>
          </p:nvPr>
        </p:nvSpPr>
        <p:spPr>
          <a:xfrm>
            <a:off x="914400" y="4343400"/>
            <a:ext cx="5024438" cy="4111625"/>
          </a:xfrm>
          <a:noFill/>
          <a:ln/>
        </p:spPr>
        <p:txBody>
          <a:bodyPr wrap="none"/>
          <a:lstStyle/>
          <a:p>
            <a:endParaRPr lang="it-IT" dirty="0" smtClean="0">
              <a:latin typeface="Times New Roman" pitchFamily="18" charset="0"/>
              <a:ea typeface="ＭＳ Ｐゴシック"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0418" name="Rectangle 12"/>
          <p:cNvSpPr>
            <a:spLocks noGrp="1" noChangeArrowheads="1"/>
          </p:cNvSpPr>
          <p:nvPr>
            <p:ph type="sldNum" sz="quarter"/>
          </p:nvPr>
        </p:nvSpPr>
        <p:spPr>
          <a:noFill/>
        </p:spPr>
        <p:txBody>
          <a:bodyPr/>
          <a:lstStyle/>
          <a:p>
            <a:fld id="{88C6BB4F-7BCE-467A-B911-21DE284E79A8}" type="slidenum">
              <a:rPr lang="it-IT" smtClean="0">
                <a:latin typeface="Verdana" pitchFamily="34" charset="0"/>
              </a:rPr>
              <a:pPr/>
              <a:t>5</a:t>
            </a:fld>
            <a:endParaRPr lang="it-IT" smtClean="0">
              <a:latin typeface="Verdana" pitchFamily="34" charset="0"/>
            </a:endParaRPr>
          </a:p>
        </p:txBody>
      </p:sp>
      <p:sp>
        <p:nvSpPr>
          <p:cNvPr id="60419" name="Text Box 1"/>
          <p:cNvSpPr>
            <a:spLocks noGrp="1" noRot="1" noChangeAspect="1" noChangeArrowheads="1" noTextEdit="1"/>
          </p:cNvSpPr>
          <p:nvPr>
            <p:ph type="sldImg"/>
          </p:nvPr>
        </p:nvSpPr>
        <p:spPr>
          <a:xfrm>
            <a:off x="866775" y="685800"/>
            <a:ext cx="5119688" cy="3424238"/>
          </a:xfrm>
          <a:solidFill>
            <a:srgbClr val="FFFFFF"/>
          </a:solidFill>
          <a:ln/>
        </p:spPr>
      </p:sp>
      <p:sp>
        <p:nvSpPr>
          <p:cNvPr id="60420" name="Text Box 2"/>
          <p:cNvSpPr>
            <a:spLocks noGrp="1" noChangeArrowheads="1"/>
          </p:cNvSpPr>
          <p:nvPr>
            <p:ph type="body" idx="1"/>
          </p:nvPr>
        </p:nvSpPr>
        <p:spPr>
          <a:xfrm>
            <a:off x="914400" y="4343400"/>
            <a:ext cx="5024438" cy="4111625"/>
          </a:xfrm>
          <a:noFill/>
          <a:ln/>
        </p:spPr>
        <p:txBody>
          <a:bodyPr wrap="none"/>
          <a:lstStyle/>
          <a:p>
            <a:endParaRPr lang="it-IT" dirty="0" smtClean="0">
              <a:latin typeface="Times New Roman" pitchFamily="18" charset="0"/>
              <a:ea typeface="ＭＳ Ｐゴシック"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868363" y="685800"/>
            <a:ext cx="5111750" cy="3419475"/>
          </a:xfrm>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idx="10"/>
          </p:nvPr>
        </p:nvSpPr>
        <p:spPr/>
        <p:txBody>
          <a:bodyPr/>
          <a:lstStyle/>
          <a:p>
            <a:pPr>
              <a:defRPr/>
            </a:pPr>
            <a:fld id="{2310948C-E618-409D-8B3D-70BEF3706CF1}" type="slidenum">
              <a:rPr lang="it-IT" smtClean="0"/>
              <a:pPr>
                <a:defRPr/>
              </a:pPr>
              <a:t>6</a:t>
            </a:fld>
            <a:endParaRPr lang="it-IT"/>
          </a:p>
        </p:txBody>
      </p:sp>
    </p:spTree>
    <p:extLst>
      <p:ext uri="{BB962C8B-B14F-4D97-AF65-F5344CB8AC3E}">
        <p14:creationId xmlns:p14="http://schemas.microsoft.com/office/powerpoint/2010/main" val="34164284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42" name="Rectangle 12"/>
          <p:cNvSpPr>
            <a:spLocks noGrp="1" noChangeArrowheads="1"/>
          </p:cNvSpPr>
          <p:nvPr>
            <p:ph type="sldNum" sz="quarter"/>
          </p:nvPr>
        </p:nvSpPr>
        <p:spPr>
          <a:noFill/>
        </p:spPr>
        <p:txBody>
          <a:bodyPr/>
          <a:lstStyle/>
          <a:p>
            <a:fld id="{D382D5FB-F58C-4523-948B-83D3651C0C7F}" type="slidenum">
              <a:rPr lang="it-IT" smtClean="0">
                <a:latin typeface="Verdana" pitchFamily="34" charset="0"/>
              </a:rPr>
              <a:pPr/>
              <a:t>7</a:t>
            </a:fld>
            <a:endParaRPr lang="it-IT" smtClean="0">
              <a:latin typeface="Verdana" pitchFamily="34" charset="0"/>
            </a:endParaRPr>
          </a:p>
        </p:txBody>
      </p:sp>
      <p:sp>
        <p:nvSpPr>
          <p:cNvPr id="61443" name="Text Box 1"/>
          <p:cNvSpPr>
            <a:spLocks noGrp="1" noRot="1" noChangeAspect="1" noChangeArrowheads="1" noTextEdit="1"/>
          </p:cNvSpPr>
          <p:nvPr>
            <p:ph type="sldImg"/>
          </p:nvPr>
        </p:nvSpPr>
        <p:spPr>
          <a:xfrm>
            <a:off x="866775" y="685800"/>
            <a:ext cx="5119688" cy="3424238"/>
          </a:xfrm>
          <a:solidFill>
            <a:srgbClr val="FFFFFF"/>
          </a:solidFill>
          <a:ln/>
        </p:spPr>
      </p:sp>
      <p:sp>
        <p:nvSpPr>
          <p:cNvPr id="61444" name="Text Box 2"/>
          <p:cNvSpPr>
            <a:spLocks noGrp="1" noChangeArrowheads="1"/>
          </p:cNvSpPr>
          <p:nvPr>
            <p:ph type="body" idx="1"/>
          </p:nvPr>
        </p:nvSpPr>
        <p:spPr>
          <a:xfrm>
            <a:off x="914400" y="4343400"/>
            <a:ext cx="5024438" cy="4111625"/>
          </a:xfrm>
          <a:noFill/>
          <a:ln/>
        </p:spPr>
        <p:txBody>
          <a:bodyPr wrap="none"/>
          <a:lstStyle/>
          <a:p>
            <a:endParaRPr lang="it-IT" dirty="0" smtClean="0">
              <a:latin typeface="Times New Roman" pitchFamily="18" charset="0"/>
              <a:ea typeface="ＭＳ Ｐゴシック"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2466" name="Rectangle 12"/>
          <p:cNvSpPr>
            <a:spLocks noGrp="1" noChangeArrowheads="1"/>
          </p:cNvSpPr>
          <p:nvPr>
            <p:ph type="sldNum" sz="quarter"/>
          </p:nvPr>
        </p:nvSpPr>
        <p:spPr>
          <a:noFill/>
        </p:spPr>
        <p:txBody>
          <a:bodyPr/>
          <a:lstStyle/>
          <a:p>
            <a:fld id="{9BA9ADE0-6C91-4574-A37A-81A956D55D88}" type="slidenum">
              <a:rPr lang="it-IT" smtClean="0">
                <a:latin typeface="Verdana" pitchFamily="34" charset="0"/>
              </a:rPr>
              <a:pPr/>
              <a:t>8</a:t>
            </a:fld>
            <a:endParaRPr lang="it-IT" smtClean="0">
              <a:latin typeface="Verdana" pitchFamily="34" charset="0"/>
            </a:endParaRPr>
          </a:p>
        </p:txBody>
      </p:sp>
      <p:sp>
        <p:nvSpPr>
          <p:cNvPr id="62467" name="Text Box 1"/>
          <p:cNvSpPr>
            <a:spLocks noGrp="1" noRot="1" noChangeAspect="1" noChangeArrowheads="1" noTextEdit="1"/>
          </p:cNvSpPr>
          <p:nvPr>
            <p:ph type="sldImg"/>
          </p:nvPr>
        </p:nvSpPr>
        <p:spPr>
          <a:xfrm>
            <a:off x="866775" y="685800"/>
            <a:ext cx="5119688" cy="3424238"/>
          </a:xfrm>
          <a:solidFill>
            <a:srgbClr val="FFFFFF"/>
          </a:solidFill>
          <a:ln/>
        </p:spPr>
      </p:sp>
      <p:sp>
        <p:nvSpPr>
          <p:cNvPr id="62468" name="Text Box 2"/>
          <p:cNvSpPr>
            <a:spLocks noGrp="1" noChangeArrowheads="1"/>
          </p:cNvSpPr>
          <p:nvPr>
            <p:ph type="body" idx="1"/>
          </p:nvPr>
        </p:nvSpPr>
        <p:spPr>
          <a:xfrm>
            <a:off x="914400" y="4343400"/>
            <a:ext cx="5024438" cy="4111625"/>
          </a:xfrm>
          <a:noFill/>
          <a:ln/>
        </p:spPr>
        <p:txBody>
          <a:bodyPr wrap="none"/>
          <a:lstStyle/>
          <a:p>
            <a:endParaRPr lang="it-IT" dirty="0" smtClean="0">
              <a:latin typeface="Times New Roman" pitchFamily="18" charset="0"/>
              <a:ea typeface="ＭＳ Ｐゴシック" pitchFamily="34"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3490" name="Rectangle 12"/>
          <p:cNvSpPr>
            <a:spLocks noGrp="1" noChangeArrowheads="1"/>
          </p:cNvSpPr>
          <p:nvPr>
            <p:ph type="sldNum" sz="quarter"/>
          </p:nvPr>
        </p:nvSpPr>
        <p:spPr>
          <a:noFill/>
        </p:spPr>
        <p:txBody>
          <a:bodyPr/>
          <a:lstStyle/>
          <a:p>
            <a:fld id="{0AC4B783-32A6-4521-9A21-D6298BA14E7D}" type="slidenum">
              <a:rPr lang="it-IT" smtClean="0">
                <a:latin typeface="Verdana" pitchFamily="34" charset="0"/>
              </a:rPr>
              <a:pPr/>
              <a:t>9</a:t>
            </a:fld>
            <a:endParaRPr lang="it-IT" smtClean="0">
              <a:latin typeface="Verdana" pitchFamily="34" charset="0"/>
            </a:endParaRPr>
          </a:p>
        </p:txBody>
      </p:sp>
      <p:sp>
        <p:nvSpPr>
          <p:cNvPr id="63491" name="Text Box 1"/>
          <p:cNvSpPr>
            <a:spLocks noGrp="1" noRot="1" noChangeAspect="1" noChangeArrowheads="1" noTextEdit="1"/>
          </p:cNvSpPr>
          <p:nvPr>
            <p:ph type="sldImg"/>
          </p:nvPr>
        </p:nvSpPr>
        <p:spPr>
          <a:xfrm>
            <a:off x="866775" y="685800"/>
            <a:ext cx="5119688" cy="3424238"/>
          </a:xfrm>
          <a:solidFill>
            <a:srgbClr val="FFFFFF"/>
          </a:solidFill>
          <a:ln/>
        </p:spPr>
      </p:sp>
      <p:sp>
        <p:nvSpPr>
          <p:cNvPr id="63492" name="Text Box 2"/>
          <p:cNvSpPr>
            <a:spLocks noGrp="1" noChangeArrowheads="1"/>
          </p:cNvSpPr>
          <p:nvPr>
            <p:ph type="body" idx="1"/>
          </p:nvPr>
        </p:nvSpPr>
        <p:spPr>
          <a:xfrm>
            <a:off x="914400" y="4343400"/>
            <a:ext cx="5024438" cy="4111625"/>
          </a:xfrm>
          <a:noFill/>
          <a:ln/>
        </p:spPr>
        <p:txBody>
          <a:bodyPr wrap="none"/>
          <a:lstStyle/>
          <a:p>
            <a:endParaRPr lang="it-IT" dirty="0" smtClean="0">
              <a:latin typeface="Times New Roman" pitchFamily="18" charset="0"/>
              <a:ea typeface="ＭＳ Ｐゴシック" pitchFamily="34"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4514" name="Rectangle 12"/>
          <p:cNvSpPr>
            <a:spLocks noGrp="1" noChangeArrowheads="1"/>
          </p:cNvSpPr>
          <p:nvPr>
            <p:ph type="sldNum" sz="quarter"/>
          </p:nvPr>
        </p:nvSpPr>
        <p:spPr>
          <a:noFill/>
        </p:spPr>
        <p:txBody>
          <a:bodyPr/>
          <a:lstStyle/>
          <a:p>
            <a:fld id="{0AEDF63A-F3C8-408C-9DE3-04EFE7606023}" type="slidenum">
              <a:rPr lang="it-IT" smtClean="0">
                <a:latin typeface="Verdana" pitchFamily="34" charset="0"/>
              </a:rPr>
              <a:pPr/>
              <a:t>10</a:t>
            </a:fld>
            <a:endParaRPr lang="it-IT" smtClean="0">
              <a:latin typeface="Verdana" pitchFamily="34" charset="0"/>
            </a:endParaRPr>
          </a:p>
        </p:txBody>
      </p:sp>
      <p:sp>
        <p:nvSpPr>
          <p:cNvPr id="64515" name="Text Box 1"/>
          <p:cNvSpPr>
            <a:spLocks noGrp="1" noRot="1" noChangeAspect="1" noChangeArrowheads="1" noTextEdit="1"/>
          </p:cNvSpPr>
          <p:nvPr>
            <p:ph type="sldImg"/>
          </p:nvPr>
        </p:nvSpPr>
        <p:spPr>
          <a:xfrm>
            <a:off x="866775" y="685800"/>
            <a:ext cx="5119688" cy="3424238"/>
          </a:xfrm>
          <a:solidFill>
            <a:srgbClr val="FFFFFF"/>
          </a:solidFill>
          <a:ln/>
        </p:spPr>
      </p:sp>
      <p:sp>
        <p:nvSpPr>
          <p:cNvPr id="64516" name="Text Box 2"/>
          <p:cNvSpPr>
            <a:spLocks noGrp="1" noChangeArrowheads="1"/>
          </p:cNvSpPr>
          <p:nvPr>
            <p:ph type="body" idx="1"/>
          </p:nvPr>
        </p:nvSpPr>
        <p:spPr>
          <a:xfrm>
            <a:off x="914400" y="4343400"/>
            <a:ext cx="5024438" cy="4111625"/>
          </a:xfrm>
          <a:noFill/>
          <a:ln/>
        </p:spPr>
        <p:txBody>
          <a:bodyPr wrap="none"/>
          <a:lstStyle/>
          <a:p>
            <a:endParaRPr lang="it-IT" dirty="0" smtClean="0">
              <a:latin typeface="Times New Roman" pitchFamily="18" charset="0"/>
              <a:ea typeface="ＭＳ Ｐゴシック" pitchFamily="34"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5538" name="Rectangle 12"/>
          <p:cNvSpPr>
            <a:spLocks noGrp="1" noChangeArrowheads="1"/>
          </p:cNvSpPr>
          <p:nvPr>
            <p:ph type="sldNum" sz="quarter"/>
          </p:nvPr>
        </p:nvSpPr>
        <p:spPr>
          <a:noFill/>
        </p:spPr>
        <p:txBody>
          <a:bodyPr/>
          <a:lstStyle/>
          <a:p>
            <a:fld id="{971FA8A3-36FD-4983-8940-3C5613BF608D}" type="slidenum">
              <a:rPr lang="it-IT" smtClean="0">
                <a:latin typeface="Verdana" pitchFamily="34" charset="0"/>
              </a:rPr>
              <a:pPr/>
              <a:t>11</a:t>
            </a:fld>
            <a:endParaRPr lang="it-IT" smtClean="0">
              <a:latin typeface="Verdana" pitchFamily="34" charset="0"/>
            </a:endParaRPr>
          </a:p>
        </p:txBody>
      </p:sp>
      <p:sp>
        <p:nvSpPr>
          <p:cNvPr id="65539" name="Text Box 1"/>
          <p:cNvSpPr>
            <a:spLocks noGrp="1" noRot="1" noChangeAspect="1" noChangeArrowheads="1" noTextEdit="1"/>
          </p:cNvSpPr>
          <p:nvPr>
            <p:ph type="sldImg"/>
          </p:nvPr>
        </p:nvSpPr>
        <p:spPr>
          <a:xfrm>
            <a:off x="866775" y="685800"/>
            <a:ext cx="5119688" cy="3424238"/>
          </a:xfrm>
          <a:solidFill>
            <a:srgbClr val="FFFFFF"/>
          </a:solidFill>
          <a:ln/>
        </p:spPr>
      </p:sp>
      <p:sp>
        <p:nvSpPr>
          <p:cNvPr id="65540" name="Text Box 2"/>
          <p:cNvSpPr>
            <a:spLocks noGrp="1" noChangeArrowheads="1"/>
          </p:cNvSpPr>
          <p:nvPr>
            <p:ph type="body" idx="1"/>
          </p:nvPr>
        </p:nvSpPr>
        <p:spPr>
          <a:xfrm>
            <a:off x="914400" y="4343400"/>
            <a:ext cx="5024438" cy="4111625"/>
          </a:xfrm>
          <a:noFill/>
          <a:ln/>
        </p:spPr>
        <p:txBody>
          <a:bodyPr wrap="none"/>
          <a:lstStyle/>
          <a:p>
            <a:endParaRPr lang="it-IT" baseline="0" dirty="0" smtClean="0">
              <a:latin typeface="Times New Roman" pitchFamily="18" charset="0"/>
              <a:ea typeface="ＭＳ Ｐゴシック" pitchFamily="34"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6562" name="Rectangle 12"/>
          <p:cNvSpPr>
            <a:spLocks noGrp="1" noChangeArrowheads="1"/>
          </p:cNvSpPr>
          <p:nvPr>
            <p:ph type="sldNum" sz="quarter"/>
          </p:nvPr>
        </p:nvSpPr>
        <p:spPr>
          <a:noFill/>
        </p:spPr>
        <p:txBody>
          <a:bodyPr/>
          <a:lstStyle/>
          <a:p>
            <a:fld id="{6248AAC6-41E6-407E-8936-413C056015AF}" type="slidenum">
              <a:rPr lang="it-IT" smtClean="0">
                <a:latin typeface="Verdana" pitchFamily="34" charset="0"/>
              </a:rPr>
              <a:pPr/>
              <a:t>12</a:t>
            </a:fld>
            <a:endParaRPr lang="it-IT" smtClean="0">
              <a:latin typeface="Verdana" pitchFamily="34" charset="0"/>
            </a:endParaRPr>
          </a:p>
        </p:txBody>
      </p:sp>
      <p:sp>
        <p:nvSpPr>
          <p:cNvPr id="66563" name="Text Box 1"/>
          <p:cNvSpPr>
            <a:spLocks noGrp="1" noRot="1" noChangeAspect="1" noChangeArrowheads="1" noTextEdit="1"/>
          </p:cNvSpPr>
          <p:nvPr>
            <p:ph type="sldImg"/>
          </p:nvPr>
        </p:nvSpPr>
        <p:spPr>
          <a:xfrm>
            <a:off x="866775" y="685800"/>
            <a:ext cx="5119688" cy="3424238"/>
          </a:xfrm>
          <a:solidFill>
            <a:srgbClr val="FFFFFF"/>
          </a:solidFill>
          <a:ln/>
        </p:spPr>
      </p:sp>
      <p:sp>
        <p:nvSpPr>
          <p:cNvPr id="66564" name="Text Box 2"/>
          <p:cNvSpPr>
            <a:spLocks noGrp="1" noChangeArrowheads="1"/>
          </p:cNvSpPr>
          <p:nvPr>
            <p:ph type="body" idx="1"/>
          </p:nvPr>
        </p:nvSpPr>
        <p:spPr>
          <a:xfrm>
            <a:off x="914400" y="4343400"/>
            <a:ext cx="5024438" cy="4111625"/>
          </a:xfrm>
          <a:noFill/>
          <a:ln/>
        </p:spPr>
        <p:txBody>
          <a:bodyPr wrap="none"/>
          <a:lstStyle/>
          <a:p>
            <a:endParaRPr lang="it-IT" dirty="0" smtClean="0">
              <a:latin typeface="Times New Roman" pitchFamily="18" charset="0"/>
              <a:ea typeface="ＭＳ Ｐゴシック" pitchFamily="34"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868363" y="685800"/>
            <a:ext cx="5111750" cy="3419475"/>
          </a:xfrm>
        </p:spPr>
      </p:sp>
      <p:sp>
        <p:nvSpPr>
          <p:cNvPr id="3" name="Segnaposto note 2"/>
          <p:cNvSpPr>
            <a:spLocks noGrp="1"/>
          </p:cNvSpPr>
          <p:nvPr>
            <p:ph type="body" idx="1"/>
          </p:nvPr>
        </p:nvSpPr>
        <p:spPr/>
        <p:txBody>
          <a:bodyPr/>
          <a:lstStyle/>
          <a:p>
            <a:pPr marL="0" marR="0" indent="0" algn="l" defTabSz="457200" rtl="0" eaLnBrk="0" fontAlgn="base" latinLnBrk="0" hangingPunct="0">
              <a:lnSpc>
                <a:spcPct val="100000"/>
              </a:lnSpc>
              <a:spcBef>
                <a:spcPct val="30000"/>
              </a:spcBef>
              <a:spcAft>
                <a:spcPct val="0"/>
              </a:spcAft>
              <a:buClr>
                <a:srgbClr val="000000"/>
              </a:buClr>
              <a:buSzPct val="100000"/>
              <a:buFont typeface="Times New Roman" pitchFamily="18" charset="0"/>
              <a:buNone/>
              <a:tabLst/>
              <a:defRPr/>
            </a:pPr>
            <a:endParaRPr lang="it-IT" dirty="0"/>
          </a:p>
        </p:txBody>
      </p:sp>
      <p:sp>
        <p:nvSpPr>
          <p:cNvPr id="4" name="Segnaposto numero diapositiva 3"/>
          <p:cNvSpPr>
            <a:spLocks noGrp="1"/>
          </p:cNvSpPr>
          <p:nvPr>
            <p:ph type="sldNum" idx="10"/>
          </p:nvPr>
        </p:nvSpPr>
        <p:spPr/>
        <p:txBody>
          <a:bodyPr/>
          <a:lstStyle/>
          <a:p>
            <a:pPr>
              <a:defRPr/>
            </a:pPr>
            <a:fld id="{2310948C-E618-409D-8B3D-70BEF3706CF1}" type="slidenum">
              <a:rPr lang="it-IT" smtClean="0"/>
              <a:pPr>
                <a:defRPr/>
              </a:pPr>
              <a:t>13</a:t>
            </a:fld>
            <a:endParaRPr lang="it-IT"/>
          </a:p>
        </p:txBody>
      </p:sp>
    </p:spTree>
    <p:extLst>
      <p:ext uri="{BB962C8B-B14F-4D97-AF65-F5344CB8AC3E}">
        <p14:creationId xmlns:p14="http://schemas.microsoft.com/office/powerpoint/2010/main" val="10606162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8610" name="Rectangle 12"/>
          <p:cNvSpPr>
            <a:spLocks noGrp="1" noChangeArrowheads="1"/>
          </p:cNvSpPr>
          <p:nvPr>
            <p:ph type="sldNum" sz="quarter"/>
          </p:nvPr>
        </p:nvSpPr>
        <p:spPr>
          <a:noFill/>
        </p:spPr>
        <p:txBody>
          <a:bodyPr/>
          <a:lstStyle/>
          <a:p>
            <a:fld id="{C9E65D3D-6F5B-43B0-A755-35FC44886A35}" type="slidenum">
              <a:rPr lang="it-IT" smtClean="0">
                <a:latin typeface="Verdana" pitchFamily="34" charset="0"/>
              </a:rPr>
              <a:pPr/>
              <a:t>14</a:t>
            </a:fld>
            <a:endParaRPr lang="it-IT" smtClean="0">
              <a:latin typeface="Verdana" pitchFamily="34" charset="0"/>
            </a:endParaRPr>
          </a:p>
        </p:txBody>
      </p:sp>
      <p:sp>
        <p:nvSpPr>
          <p:cNvPr id="68611" name="Text Box 1"/>
          <p:cNvSpPr>
            <a:spLocks noGrp="1" noRot="1" noChangeAspect="1" noChangeArrowheads="1" noTextEdit="1"/>
          </p:cNvSpPr>
          <p:nvPr>
            <p:ph type="sldImg"/>
          </p:nvPr>
        </p:nvSpPr>
        <p:spPr>
          <a:xfrm>
            <a:off x="866775" y="685800"/>
            <a:ext cx="5119688" cy="3424238"/>
          </a:xfrm>
          <a:solidFill>
            <a:srgbClr val="FFFFFF"/>
          </a:solidFill>
          <a:ln/>
        </p:spPr>
      </p:sp>
      <p:sp>
        <p:nvSpPr>
          <p:cNvPr id="68612" name="Text Box 2"/>
          <p:cNvSpPr>
            <a:spLocks noGrp="1" noChangeArrowheads="1"/>
          </p:cNvSpPr>
          <p:nvPr>
            <p:ph type="body" idx="1"/>
          </p:nvPr>
        </p:nvSpPr>
        <p:spPr>
          <a:xfrm>
            <a:off x="914400" y="4343400"/>
            <a:ext cx="5024438" cy="4111625"/>
          </a:xfrm>
          <a:noFill/>
          <a:ln/>
        </p:spPr>
        <p:txBody>
          <a:bodyPr wrap="none"/>
          <a:lstStyle/>
          <a:p>
            <a:endParaRPr lang="it-IT" dirty="0" smtClean="0">
              <a:latin typeface="Times New Roman" pitchFamily="18" charset="0"/>
              <a:ea typeface="ＭＳ Ｐゴシック" pitchFamily="34" charset="-128"/>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9634" name="Rectangle 12"/>
          <p:cNvSpPr>
            <a:spLocks noGrp="1" noChangeArrowheads="1"/>
          </p:cNvSpPr>
          <p:nvPr>
            <p:ph type="sldNum" sz="quarter"/>
          </p:nvPr>
        </p:nvSpPr>
        <p:spPr>
          <a:noFill/>
        </p:spPr>
        <p:txBody>
          <a:bodyPr/>
          <a:lstStyle/>
          <a:p>
            <a:fld id="{E641172B-93FA-4291-872D-132E76024442}" type="slidenum">
              <a:rPr lang="it-IT" smtClean="0">
                <a:latin typeface="Verdana" pitchFamily="34" charset="0"/>
              </a:rPr>
              <a:pPr/>
              <a:t>15</a:t>
            </a:fld>
            <a:endParaRPr lang="it-IT" smtClean="0">
              <a:latin typeface="Verdana" pitchFamily="34" charset="0"/>
            </a:endParaRPr>
          </a:p>
        </p:txBody>
      </p:sp>
      <p:sp>
        <p:nvSpPr>
          <p:cNvPr id="69635" name="Text Box 1"/>
          <p:cNvSpPr>
            <a:spLocks noGrp="1" noRot="1" noChangeAspect="1" noChangeArrowheads="1" noTextEdit="1"/>
          </p:cNvSpPr>
          <p:nvPr>
            <p:ph type="sldImg"/>
          </p:nvPr>
        </p:nvSpPr>
        <p:spPr>
          <a:xfrm>
            <a:off x="866775" y="685800"/>
            <a:ext cx="5119688" cy="3424238"/>
          </a:xfrm>
          <a:solidFill>
            <a:srgbClr val="FFFFFF"/>
          </a:solidFill>
          <a:ln/>
        </p:spPr>
      </p:sp>
      <p:sp>
        <p:nvSpPr>
          <p:cNvPr id="69636" name="Text Box 2"/>
          <p:cNvSpPr>
            <a:spLocks noGrp="1" noChangeArrowheads="1"/>
          </p:cNvSpPr>
          <p:nvPr>
            <p:ph type="body" idx="1"/>
          </p:nvPr>
        </p:nvSpPr>
        <p:spPr>
          <a:xfrm>
            <a:off x="914400" y="4343400"/>
            <a:ext cx="5024438" cy="4111625"/>
          </a:xfrm>
          <a:noFill/>
          <a:ln/>
        </p:spPr>
        <p:txBody>
          <a:bodyPr wrap="none"/>
          <a:lstStyle/>
          <a:p>
            <a:endParaRPr lang="it-IT" smtClean="0">
              <a:latin typeface="Times New Roman" pitchFamily="18" charset="0"/>
              <a:ea typeface="ＭＳ Ｐゴシック" pitchFamily="34" charset="-128"/>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egnaposto immagine diapositiva 1"/>
          <p:cNvSpPr>
            <a:spLocks noGrp="1" noRot="1" noChangeAspect="1" noTextEdit="1"/>
          </p:cNvSpPr>
          <p:nvPr>
            <p:ph type="sldImg"/>
          </p:nvPr>
        </p:nvSpPr>
        <p:spPr>
          <a:xfrm>
            <a:off x="868363" y="685800"/>
            <a:ext cx="5111750" cy="3419475"/>
          </a:xfrm>
          <a:ln/>
        </p:spPr>
      </p:sp>
      <p:sp>
        <p:nvSpPr>
          <p:cNvPr id="70659" name="Segnaposto note 2"/>
          <p:cNvSpPr>
            <a:spLocks noGrp="1"/>
          </p:cNvSpPr>
          <p:nvPr>
            <p:ph type="body" idx="1"/>
          </p:nvPr>
        </p:nvSpPr>
        <p:spPr>
          <a:noFill/>
          <a:ln/>
        </p:spPr>
        <p:txBody>
          <a:bodyPr/>
          <a:lstStyle/>
          <a:p>
            <a:endParaRPr lang="it-IT" dirty="0" smtClean="0">
              <a:latin typeface="Times New Roman" pitchFamily="18" charset="0"/>
              <a:ea typeface="ＭＳ Ｐゴシック" pitchFamily="34" charset="-128"/>
            </a:endParaRPr>
          </a:p>
        </p:txBody>
      </p:sp>
      <p:sp>
        <p:nvSpPr>
          <p:cNvPr id="70660" name="Segnaposto numero diapositiva 3"/>
          <p:cNvSpPr>
            <a:spLocks noGrp="1"/>
          </p:cNvSpPr>
          <p:nvPr>
            <p:ph type="sldNum" sz="quarter"/>
          </p:nvPr>
        </p:nvSpPr>
        <p:spPr>
          <a:noFill/>
        </p:spPr>
        <p:txBody>
          <a:bodyPr/>
          <a:lstStyle/>
          <a:p>
            <a:fld id="{B7350D58-E764-47EA-B719-52B8CF033931}" type="slidenum">
              <a:rPr lang="it-IT" smtClean="0">
                <a:latin typeface="Verdana" pitchFamily="34" charset="0"/>
              </a:rPr>
              <a:pPr/>
              <a:t>16</a:t>
            </a:fld>
            <a:endParaRPr lang="it-IT" smtClean="0">
              <a:latin typeface="Verdana"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egnaposto immagine diapositiva 1"/>
          <p:cNvSpPr>
            <a:spLocks noGrp="1" noRot="1" noChangeAspect="1" noTextEdit="1"/>
          </p:cNvSpPr>
          <p:nvPr>
            <p:ph type="sldImg"/>
          </p:nvPr>
        </p:nvSpPr>
        <p:spPr>
          <a:xfrm>
            <a:off x="868363" y="685800"/>
            <a:ext cx="5111750" cy="3419475"/>
          </a:xfrm>
          <a:ln/>
        </p:spPr>
      </p:sp>
      <p:sp>
        <p:nvSpPr>
          <p:cNvPr id="71683" name="Segnaposto note 2"/>
          <p:cNvSpPr>
            <a:spLocks noGrp="1"/>
          </p:cNvSpPr>
          <p:nvPr>
            <p:ph type="body" idx="1"/>
          </p:nvPr>
        </p:nvSpPr>
        <p:spPr>
          <a:noFill/>
          <a:ln/>
        </p:spPr>
        <p:txBody>
          <a:bodyPr/>
          <a:lstStyle/>
          <a:p>
            <a:endParaRPr lang="it-IT" smtClean="0">
              <a:solidFill>
                <a:schemeClr val="tx1"/>
              </a:solidFill>
              <a:latin typeface="Times New Roman" pitchFamily="18" charset="0"/>
              <a:ea typeface="ＭＳ Ｐゴシック" pitchFamily="34" charset="-128"/>
            </a:endParaRPr>
          </a:p>
        </p:txBody>
      </p:sp>
      <p:sp>
        <p:nvSpPr>
          <p:cNvPr id="71684" name="Segnaposto numero diapositiva 3"/>
          <p:cNvSpPr>
            <a:spLocks noGrp="1"/>
          </p:cNvSpPr>
          <p:nvPr>
            <p:ph type="sldNum" sz="quarter"/>
          </p:nvPr>
        </p:nvSpPr>
        <p:spPr>
          <a:noFill/>
        </p:spPr>
        <p:txBody>
          <a:bodyPr/>
          <a:lstStyle/>
          <a:p>
            <a:fld id="{0C6146A6-CE47-4077-8063-7EDC501F220B}" type="slidenum">
              <a:rPr lang="it-IT" smtClean="0">
                <a:latin typeface="Verdana" pitchFamily="34" charset="0"/>
              </a:rPr>
              <a:pPr/>
              <a:t>18</a:t>
            </a:fld>
            <a:endParaRPr lang="it-IT" smtClean="0">
              <a:latin typeface="Verdana"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egnaposto immagine diapositiva 1"/>
          <p:cNvSpPr>
            <a:spLocks noGrp="1" noRot="1" noChangeAspect="1" noTextEdit="1"/>
          </p:cNvSpPr>
          <p:nvPr>
            <p:ph type="sldImg"/>
          </p:nvPr>
        </p:nvSpPr>
        <p:spPr>
          <a:xfrm>
            <a:off x="868363" y="685800"/>
            <a:ext cx="5111750" cy="3419475"/>
          </a:xfrm>
          <a:ln/>
        </p:spPr>
      </p:sp>
      <p:sp>
        <p:nvSpPr>
          <p:cNvPr id="72707" name="Segnaposto note 2"/>
          <p:cNvSpPr>
            <a:spLocks noGrp="1"/>
          </p:cNvSpPr>
          <p:nvPr>
            <p:ph type="body" idx="1"/>
          </p:nvPr>
        </p:nvSpPr>
        <p:spPr>
          <a:noFill/>
          <a:ln/>
        </p:spPr>
        <p:txBody>
          <a:bodyPr/>
          <a:lstStyle/>
          <a:p>
            <a:pPr algn="just"/>
            <a:endParaRPr lang="it-IT" dirty="0" smtClean="0">
              <a:solidFill>
                <a:schemeClr val="tx1"/>
              </a:solidFill>
              <a:latin typeface="Times New Roman" pitchFamily="18" charset="0"/>
              <a:ea typeface="ＭＳ Ｐゴシック" pitchFamily="34" charset="-128"/>
            </a:endParaRPr>
          </a:p>
        </p:txBody>
      </p:sp>
      <p:sp>
        <p:nvSpPr>
          <p:cNvPr id="72708" name="Segnaposto numero diapositiva 3"/>
          <p:cNvSpPr>
            <a:spLocks noGrp="1"/>
          </p:cNvSpPr>
          <p:nvPr>
            <p:ph type="sldNum" sz="quarter"/>
          </p:nvPr>
        </p:nvSpPr>
        <p:spPr>
          <a:noFill/>
        </p:spPr>
        <p:txBody>
          <a:bodyPr/>
          <a:lstStyle/>
          <a:p>
            <a:fld id="{EFFEF08B-F482-47D4-8F39-8D632A86EA25}" type="slidenum">
              <a:rPr lang="it-IT" smtClean="0">
                <a:latin typeface="Verdana" pitchFamily="34" charset="0"/>
              </a:rPr>
              <a:pPr/>
              <a:t>19</a:t>
            </a:fld>
            <a:endParaRPr lang="it-IT" smtClean="0">
              <a:latin typeface="Verdana"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egnaposto immagine diapositiva 1"/>
          <p:cNvSpPr>
            <a:spLocks noGrp="1" noRot="1" noChangeAspect="1" noTextEdit="1"/>
          </p:cNvSpPr>
          <p:nvPr>
            <p:ph type="sldImg"/>
          </p:nvPr>
        </p:nvSpPr>
        <p:spPr>
          <a:xfrm>
            <a:off x="868363" y="685800"/>
            <a:ext cx="5111750" cy="3419475"/>
          </a:xfrm>
          <a:ln/>
        </p:spPr>
      </p:sp>
      <p:sp>
        <p:nvSpPr>
          <p:cNvPr id="73731" name="Segnaposto note 2"/>
          <p:cNvSpPr>
            <a:spLocks noGrp="1"/>
          </p:cNvSpPr>
          <p:nvPr>
            <p:ph type="body" idx="1"/>
          </p:nvPr>
        </p:nvSpPr>
        <p:spPr>
          <a:noFill/>
          <a:ln/>
        </p:spPr>
        <p:txBody>
          <a:bodyPr/>
          <a:lstStyle/>
          <a:p>
            <a:endParaRPr lang="it-IT" dirty="0" smtClean="0">
              <a:latin typeface="Times New Roman" pitchFamily="18" charset="0"/>
              <a:ea typeface="ＭＳ Ｐゴシック" pitchFamily="34" charset="-128"/>
            </a:endParaRPr>
          </a:p>
        </p:txBody>
      </p:sp>
      <p:sp>
        <p:nvSpPr>
          <p:cNvPr id="73732" name="Segnaposto numero diapositiva 3"/>
          <p:cNvSpPr>
            <a:spLocks noGrp="1"/>
          </p:cNvSpPr>
          <p:nvPr>
            <p:ph type="sldNum" sz="quarter"/>
          </p:nvPr>
        </p:nvSpPr>
        <p:spPr>
          <a:noFill/>
        </p:spPr>
        <p:txBody>
          <a:bodyPr/>
          <a:lstStyle/>
          <a:p>
            <a:fld id="{2FB750C1-4D79-4038-AAC8-23259D264105}" type="slidenum">
              <a:rPr lang="it-IT" smtClean="0">
                <a:latin typeface="Verdana" pitchFamily="34" charset="0"/>
              </a:rPr>
              <a:pPr/>
              <a:t>22</a:t>
            </a:fld>
            <a:endParaRPr lang="it-IT" smtClean="0">
              <a:latin typeface="Verdana"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xfrm>
            <a:off x="868363" y="685800"/>
            <a:ext cx="5111750" cy="3419475"/>
          </a:xfrm>
          <a:ln/>
        </p:spPr>
      </p:sp>
      <p:sp>
        <p:nvSpPr>
          <p:cNvPr id="74755" name="Segnaposto note 2"/>
          <p:cNvSpPr>
            <a:spLocks noGrp="1"/>
          </p:cNvSpPr>
          <p:nvPr>
            <p:ph type="body" idx="1"/>
          </p:nvPr>
        </p:nvSpPr>
        <p:spPr>
          <a:noFill/>
          <a:ln/>
        </p:spPr>
        <p:txBody>
          <a:bodyPr/>
          <a:lstStyle/>
          <a:p>
            <a:endParaRPr lang="it-IT" dirty="0" smtClean="0">
              <a:latin typeface="Times New Roman" pitchFamily="18" charset="0"/>
              <a:ea typeface="ＭＳ Ｐゴシック" pitchFamily="34" charset="-128"/>
            </a:endParaRPr>
          </a:p>
        </p:txBody>
      </p:sp>
      <p:sp>
        <p:nvSpPr>
          <p:cNvPr id="74756" name="Segnaposto numero diapositiva 3"/>
          <p:cNvSpPr>
            <a:spLocks noGrp="1"/>
          </p:cNvSpPr>
          <p:nvPr>
            <p:ph type="sldNum" sz="quarter"/>
          </p:nvPr>
        </p:nvSpPr>
        <p:spPr>
          <a:noFill/>
        </p:spPr>
        <p:txBody>
          <a:bodyPr/>
          <a:lstStyle/>
          <a:p>
            <a:fld id="{DC0D6AEF-C819-4EC7-83D7-AD2B1A6D2FF5}" type="slidenum">
              <a:rPr lang="it-IT" smtClean="0">
                <a:latin typeface="Verdana" pitchFamily="34" charset="0"/>
              </a:rPr>
              <a:pPr/>
              <a:t>23</a:t>
            </a:fld>
            <a:endParaRPr lang="it-IT" smtClean="0">
              <a:latin typeface="Verdana"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xfrm>
            <a:off x="868363" y="685800"/>
            <a:ext cx="5111750" cy="3419475"/>
          </a:xfrm>
          <a:ln/>
        </p:spPr>
      </p:sp>
      <p:sp>
        <p:nvSpPr>
          <p:cNvPr id="74755" name="Segnaposto note 2"/>
          <p:cNvSpPr>
            <a:spLocks noGrp="1"/>
          </p:cNvSpPr>
          <p:nvPr>
            <p:ph type="body" idx="1"/>
          </p:nvPr>
        </p:nvSpPr>
        <p:spPr>
          <a:noFill/>
          <a:ln/>
        </p:spPr>
        <p:txBody>
          <a:bodyPr/>
          <a:lstStyle/>
          <a:p>
            <a:endParaRPr lang="it-IT" dirty="0" smtClean="0">
              <a:latin typeface="Times New Roman" pitchFamily="18" charset="0"/>
              <a:ea typeface="ＭＳ Ｐゴシック" pitchFamily="34" charset="-128"/>
            </a:endParaRPr>
          </a:p>
        </p:txBody>
      </p:sp>
      <p:sp>
        <p:nvSpPr>
          <p:cNvPr id="74756" name="Segnaposto numero diapositiva 3"/>
          <p:cNvSpPr>
            <a:spLocks noGrp="1"/>
          </p:cNvSpPr>
          <p:nvPr>
            <p:ph type="sldNum" sz="quarter"/>
          </p:nvPr>
        </p:nvSpPr>
        <p:spPr>
          <a:noFill/>
        </p:spPr>
        <p:txBody>
          <a:bodyPr/>
          <a:lstStyle/>
          <a:p>
            <a:fld id="{DC0D6AEF-C819-4EC7-83D7-AD2B1A6D2FF5}" type="slidenum">
              <a:rPr lang="it-IT" smtClean="0">
                <a:latin typeface="Verdana" pitchFamily="34" charset="0"/>
              </a:rPr>
              <a:pPr/>
              <a:t>24</a:t>
            </a:fld>
            <a:endParaRPr lang="it-IT" smtClean="0">
              <a:latin typeface="Verdana"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xfrm>
            <a:off x="868363" y="685800"/>
            <a:ext cx="5111750" cy="3419475"/>
          </a:xfrm>
          <a:ln/>
        </p:spPr>
      </p:sp>
      <p:sp>
        <p:nvSpPr>
          <p:cNvPr id="74755" name="Segnaposto note 2"/>
          <p:cNvSpPr>
            <a:spLocks noGrp="1"/>
          </p:cNvSpPr>
          <p:nvPr>
            <p:ph type="body" idx="1"/>
          </p:nvPr>
        </p:nvSpPr>
        <p:spPr>
          <a:noFill/>
          <a:ln/>
        </p:spPr>
        <p:txBody>
          <a:bodyPr/>
          <a:lstStyle/>
          <a:p>
            <a:endParaRPr lang="it-IT" dirty="0" smtClean="0">
              <a:latin typeface="Times New Roman" pitchFamily="18" charset="0"/>
              <a:ea typeface="ＭＳ Ｐゴシック" pitchFamily="34" charset="-128"/>
            </a:endParaRPr>
          </a:p>
        </p:txBody>
      </p:sp>
      <p:sp>
        <p:nvSpPr>
          <p:cNvPr id="74756" name="Segnaposto numero diapositiva 3"/>
          <p:cNvSpPr>
            <a:spLocks noGrp="1"/>
          </p:cNvSpPr>
          <p:nvPr>
            <p:ph type="sldNum" sz="quarter"/>
          </p:nvPr>
        </p:nvSpPr>
        <p:spPr>
          <a:noFill/>
        </p:spPr>
        <p:txBody>
          <a:bodyPr/>
          <a:lstStyle/>
          <a:p>
            <a:fld id="{DC0D6AEF-C819-4EC7-83D7-AD2B1A6D2FF5}" type="slidenum">
              <a:rPr lang="it-IT" smtClean="0">
                <a:latin typeface="Verdana" pitchFamily="34" charset="0"/>
              </a:rPr>
              <a:pPr/>
              <a:t>25</a:t>
            </a:fld>
            <a:endParaRPr lang="it-IT" smtClean="0">
              <a:latin typeface="Verdana"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xfrm>
            <a:off x="868363" y="685800"/>
            <a:ext cx="5111750" cy="3419475"/>
          </a:xfrm>
          <a:ln/>
        </p:spPr>
      </p:sp>
      <p:sp>
        <p:nvSpPr>
          <p:cNvPr id="74755" name="Segnaposto note 2"/>
          <p:cNvSpPr>
            <a:spLocks noGrp="1"/>
          </p:cNvSpPr>
          <p:nvPr>
            <p:ph type="body" idx="1"/>
          </p:nvPr>
        </p:nvSpPr>
        <p:spPr>
          <a:noFill/>
          <a:ln/>
        </p:spPr>
        <p:txBody>
          <a:bodyPr/>
          <a:lstStyle/>
          <a:p>
            <a:endParaRPr lang="it-IT" dirty="0" smtClean="0">
              <a:latin typeface="Times New Roman" pitchFamily="18" charset="0"/>
              <a:ea typeface="ＭＳ Ｐゴシック" pitchFamily="34" charset="-128"/>
            </a:endParaRPr>
          </a:p>
        </p:txBody>
      </p:sp>
      <p:sp>
        <p:nvSpPr>
          <p:cNvPr id="74756" name="Segnaposto numero diapositiva 3"/>
          <p:cNvSpPr>
            <a:spLocks noGrp="1"/>
          </p:cNvSpPr>
          <p:nvPr>
            <p:ph type="sldNum" sz="quarter"/>
          </p:nvPr>
        </p:nvSpPr>
        <p:spPr>
          <a:noFill/>
        </p:spPr>
        <p:txBody>
          <a:bodyPr/>
          <a:lstStyle/>
          <a:p>
            <a:fld id="{DC0D6AEF-C819-4EC7-83D7-AD2B1A6D2FF5}" type="slidenum">
              <a:rPr lang="it-IT" smtClean="0">
                <a:latin typeface="Verdana" pitchFamily="34" charset="0"/>
              </a:rPr>
              <a:pPr/>
              <a:t>26</a:t>
            </a:fld>
            <a:endParaRPr lang="it-IT" smtClean="0">
              <a:latin typeface="Verdana"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xfrm>
            <a:off x="868363" y="685800"/>
            <a:ext cx="5111750" cy="3419475"/>
          </a:xfrm>
          <a:ln/>
        </p:spPr>
      </p:sp>
      <p:sp>
        <p:nvSpPr>
          <p:cNvPr id="74755" name="Segnaposto note 2"/>
          <p:cNvSpPr>
            <a:spLocks noGrp="1"/>
          </p:cNvSpPr>
          <p:nvPr>
            <p:ph type="body" idx="1"/>
          </p:nvPr>
        </p:nvSpPr>
        <p:spPr>
          <a:noFill/>
          <a:ln/>
        </p:spPr>
        <p:txBody>
          <a:bodyPr/>
          <a:lstStyle/>
          <a:p>
            <a:endParaRPr lang="it-IT" dirty="0" smtClean="0">
              <a:latin typeface="Times New Roman" pitchFamily="18" charset="0"/>
              <a:ea typeface="ＭＳ Ｐゴシック" pitchFamily="34" charset="-128"/>
            </a:endParaRPr>
          </a:p>
        </p:txBody>
      </p:sp>
      <p:sp>
        <p:nvSpPr>
          <p:cNvPr id="74756" name="Segnaposto numero diapositiva 3"/>
          <p:cNvSpPr>
            <a:spLocks noGrp="1"/>
          </p:cNvSpPr>
          <p:nvPr>
            <p:ph type="sldNum" sz="quarter"/>
          </p:nvPr>
        </p:nvSpPr>
        <p:spPr>
          <a:noFill/>
        </p:spPr>
        <p:txBody>
          <a:bodyPr/>
          <a:lstStyle/>
          <a:p>
            <a:fld id="{DC0D6AEF-C819-4EC7-83D7-AD2B1A6D2FF5}" type="slidenum">
              <a:rPr lang="it-IT" smtClean="0">
                <a:latin typeface="Verdana" pitchFamily="34" charset="0"/>
              </a:rPr>
              <a:pPr/>
              <a:t>27</a:t>
            </a:fld>
            <a:endParaRPr lang="it-IT" smtClean="0">
              <a:latin typeface="Verdana"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xfrm>
            <a:off x="868363" y="685800"/>
            <a:ext cx="5111750" cy="3419475"/>
          </a:xfrm>
          <a:ln/>
        </p:spPr>
      </p:sp>
      <p:sp>
        <p:nvSpPr>
          <p:cNvPr id="74755" name="Segnaposto note 2"/>
          <p:cNvSpPr>
            <a:spLocks noGrp="1"/>
          </p:cNvSpPr>
          <p:nvPr>
            <p:ph type="body" idx="1"/>
          </p:nvPr>
        </p:nvSpPr>
        <p:spPr>
          <a:noFill/>
          <a:ln/>
        </p:spPr>
        <p:txBody>
          <a:bodyPr/>
          <a:lstStyle/>
          <a:p>
            <a:endParaRPr lang="it-IT" dirty="0" smtClean="0">
              <a:latin typeface="Times New Roman" pitchFamily="18" charset="0"/>
              <a:ea typeface="ＭＳ Ｐゴシック" pitchFamily="34" charset="-128"/>
            </a:endParaRPr>
          </a:p>
        </p:txBody>
      </p:sp>
      <p:sp>
        <p:nvSpPr>
          <p:cNvPr id="74756" name="Segnaposto numero diapositiva 3"/>
          <p:cNvSpPr>
            <a:spLocks noGrp="1"/>
          </p:cNvSpPr>
          <p:nvPr>
            <p:ph type="sldNum" sz="quarter"/>
          </p:nvPr>
        </p:nvSpPr>
        <p:spPr>
          <a:noFill/>
        </p:spPr>
        <p:txBody>
          <a:bodyPr/>
          <a:lstStyle/>
          <a:p>
            <a:fld id="{DC0D6AEF-C819-4EC7-83D7-AD2B1A6D2FF5}" type="slidenum">
              <a:rPr lang="it-IT" smtClean="0">
                <a:latin typeface="Verdana" pitchFamily="34" charset="0"/>
              </a:rPr>
              <a:pPr/>
              <a:t>28</a:t>
            </a:fld>
            <a:endParaRPr lang="it-IT" smtClean="0">
              <a:latin typeface="Verdana"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xfrm>
            <a:off x="868363" y="685800"/>
            <a:ext cx="5111750" cy="3419475"/>
          </a:xfrm>
          <a:ln/>
        </p:spPr>
      </p:sp>
      <p:sp>
        <p:nvSpPr>
          <p:cNvPr id="74755" name="Segnaposto note 2"/>
          <p:cNvSpPr>
            <a:spLocks noGrp="1"/>
          </p:cNvSpPr>
          <p:nvPr>
            <p:ph type="body" idx="1"/>
          </p:nvPr>
        </p:nvSpPr>
        <p:spPr>
          <a:noFill/>
          <a:ln/>
        </p:spPr>
        <p:txBody>
          <a:bodyPr/>
          <a:lstStyle/>
          <a:p>
            <a:endParaRPr lang="it-IT" dirty="0" smtClean="0">
              <a:latin typeface="Times New Roman" pitchFamily="18" charset="0"/>
              <a:ea typeface="ＭＳ Ｐゴシック" pitchFamily="34" charset="-128"/>
            </a:endParaRPr>
          </a:p>
        </p:txBody>
      </p:sp>
      <p:sp>
        <p:nvSpPr>
          <p:cNvPr id="74756" name="Segnaposto numero diapositiva 3"/>
          <p:cNvSpPr>
            <a:spLocks noGrp="1"/>
          </p:cNvSpPr>
          <p:nvPr>
            <p:ph type="sldNum" sz="quarter"/>
          </p:nvPr>
        </p:nvSpPr>
        <p:spPr>
          <a:noFill/>
        </p:spPr>
        <p:txBody>
          <a:bodyPr/>
          <a:lstStyle/>
          <a:p>
            <a:fld id="{DC0D6AEF-C819-4EC7-83D7-AD2B1A6D2FF5}" type="slidenum">
              <a:rPr lang="it-IT" smtClean="0">
                <a:latin typeface="Verdana" pitchFamily="34" charset="0"/>
              </a:rPr>
              <a:pPr/>
              <a:t>29</a:t>
            </a:fld>
            <a:endParaRPr lang="it-IT" smtClean="0">
              <a:latin typeface="Verdana"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xfrm>
            <a:off x="868363" y="685800"/>
            <a:ext cx="5111750" cy="3419475"/>
          </a:xfrm>
          <a:ln/>
        </p:spPr>
      </p:sp>
      <p:sp>
        <p:nvSpPr>
          <p:cNvPr id="74755" name="Segnaposto note 2"/>
          <p:cNvSpPr>
            <a:spLocks noGrp="1"/>
          </p:cNvSpPr>
          <p:nvPr>
            <p:ph type="body" idx="1"/>
          </p:nvPr>
        </p:nvSpPr>
        <p:spPr>
          <a:noFill/>
          <a:ln/>
        </p:spPr>
        <p:txBody>
          <a:bodyPr/>
          <a:lstStyle/>
          <a:p>
            <a:endParaRPr lang="it-IT" dirty="0" smtClean="0">
              <a:latin typeface="Times New Roman" pitchFamily="18" charset="0"/>
              <a:ea typeface="ＭＳ Ｐゴシック" pitchFamily="34" charset="-128"/>
            </a:endParaRPr>
          </a:p>
        </p:txBody>
      </p:sp>
      <p:sp>
        <p:nvSpPr>
          <p:cNvPr id="74756" name="Segnaposto numero diapositiva 3"/>
          <p:cNvSpPr>
            <a:spLocks noGrp="1"/>
          </p:cNvSpPr>
          <p:nvPr>
            <p:ph type="sldNum" sz="quarter"/>
          </p:nvPr>
        </p:nvSpPr>
        <p:spPr>
          <a:noFill/>
        </p:spPr>
        <p:txBody>
          <a:bodyPr/>
          <a:lstStyle/>
          <a:p>
            <a:fld id="{DC0D6AEF-C819-4EC7-83D7-AD2B1A6D2FF5}" type="slidenum">
              <a:rPr lang="it-IT" smtClean="0">
                <a:latin typeface="Verdana" pitchFamily="34" charset="0"/>
              </a:rPr>
              <a:pPr/>
              <a:t>30</a:t>
            </a:fld>
            <a:endParaRPr lang="it-IT" smtClean="0">
              <a:latin typeface="Verdana"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xfrm>
            <a:off x="868363" y="685800"/>
            <a:ext cx="5111750" cy="3419475"/>
          </a:xfrm>
          <a:ln/>
        </p:spPr>
      </p:sp>
      <p:sp>
        <p:nvSpPr>
          <p:cNvPr id="74755" name="Segnaposto note 2"/>
          <p:cNvSpPr>
            <a:spLocks noGrp="1"/>
          </p:cNvSpPr>
          <p:nvPr>
            <p:ph type="body" idx="1"/>
          </p:nvPr>
        </p:nvSpPr>
        <p:spPr>
          <a:noFill/>
          <a:ln/>
        </p:spPr>
        <p:txBody>
          <a:bodyPr/>
          <a:lstStyle/>
          <a:p>
            <a:endParaRPr lang="it-IT" dirty="0" smtClean="0">
              <a:latin typeface="Times New Roman" pitchFamily="18" charset="0"/>
              <a:ea typeface="ＭＳ Ｐゴシック" pitchFamily="34" charset="-128"/>
            </a:endParaRPr>
          </a:p>
        </p:txBody>
      </p:sp>
      <p:sp>
        <p:nvSpPr>
          <p:cNvPr id="74756" name="Segnaposto numero diapositiva 3"/>
          <p:cNvSpPr>
            <a:spLocks noGrp="1"/>
          </p:cNvSpPr>
          <p:nvPr>
            <p:ph type="sldNum" sz="quarter"/>
          </p:nvPr>
        </p:nvSpPr>
        <p:spPr>
          <a:noFill/>
        </p:spPr>
        <p:txBody>
          <a:bodyPr/>
          <a:lstStyle/>
          <a:p>
            <a:fld id="{DC0D6AEF-C819-4EC7-83D7-AD2B1A6D2FF5}" type="slidenum">
              <a:rPr lang="it-IT" smtClean="0">
                <a:latin typeface="Verdana" pitchFamily="34" charset="0"/>
              </a:rPr>
              <a:pPr/>
              <a:t>31</a:t>
            </a:fld>
            <a:endParaRPr lang="it-IT" smtClean="0">
              <a:latin typeface="Verdana"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xfrm>
            <a:off x="868363" y="685800"/>
            <a:ext cx="5111750" cy="3419475"/>
          </a:xfrm>
          <a:ln/>
        </p:spPr>
      </p:sp>
      <p:sp>
        <p:nvSpPr>
          <p:cNvPr id="74755" name="Segnaposto note 2"/>
          <p:cNvSpPr>
            <a:spLocks noGrp="1"/>
          </p:cNvSpPr>
          <p:nvPr>
            <p:ph type="body" idx="1"/>
          </p:nvPr>
        </p:nvSpPr>
        <p:spPr>
          <a:noFill/>
          <a:ln/>
        </p:spPr>
        <p:txBody>
          <a:bodyPr/>
          <a:lstStyle/>
          <a:p>
            <a:endParaRPr lang="it-IT" dirty="0" smtClean="0">
              <a:latin typeface="Times New Roman" pitchFamily="18" charset="0"/>
              <a:ea typeface="ＭＳ Ｐゴシック" pitchFamily="34" charset="-128"/>
            </a:endParaRPr>
          </a:p>
        </p:txBody>
      </p:sp>
      <p:sp>
        <p:nvSpPr>
          <p:cNvPr id="74756" name="Segnaposto numero diapositiva 3"/>
          <p:cNvSpPr>
            <a:spLocks noGrp="1"/>
          </p:cNvSpPr>
          <p:nvPr>
            <p:ph type="sldNum" sz="quarter"/>
          </p:nvPr>
        </p:nvSpPr>
        <p:spPr>
          <a:noFill/>
        </p:spPr>
        <p:txBody>
          <a:bodyPr/>
          <a:lstStyle/>
          <a:p>
            <a:fld id="{DC0D6AEF-C819-4EC7-83D7-AD2B1A6D2FF5}" type="slidenum">
              <a:rPr lang="it-IT" smtClean="0">
                <a:latin typeface="Verdana" pitchFamily="34" charset="0"/>
              </a:rPr>
              <a:pPr/>
              <a:t>32</a:t>
            </a:fld>
            <a:endParaRPr lang="it-IT" smtClean="0">
              <a:latin typeface="Verdana"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xfrm>
            <a:off x="868363" y="685800"/>
            <a:ext cx="5111750" cy="3419475"/>
          </a:xfrm>
          <a:ln/>
        </p:spPr>
      </p:sp>
      <p:sp>
        <p:nvSpPr>
          <p:cNvPr id="74755" name="Segnaposto note 2"/>
          <p:cNvSpPr>
            <a:spLocks noGrp="1"/>
          </p:cNvSpPr>
          <p:nvPr>
            <p:ph type="body" idx="1"/>
          </p:nvPr>
        </p:nvSpPr>
        <p:spPr>
          <a:noFill/>
          <a:ln/>
        </p:spPr>
        <p:txBody>
          <a:bodyPr/>
          <a:lstStyle/>
          <a:p>
            <a:endParaRPr lang="it-IT" dirty="0" smtClean="0">
              <a:latin typeface="Times New Roman" pitchFamily="18" charset="0"/>
              <a:ea typeface="ＭＳ Ｐゴシック" pitchFamily="34" charset="-128"/>
            </a:endParaRPr>
          </a:p>
        </p:txBody>
      </p:sp>
      <p:sp>
        <p:nvSpPr>
          <p:cNvPr id="74756" name="Segnaposto numero diapositiva 3"/>
          <p:cNvSpPr>
            <a:spLocks noGrp="1"/>
          </p:cNvSpPr>
          <p:nvPr>
            <p:ph type="sldNum" sz="quarter"/>
          </p:nvPr>
        </p:nvSpPr>
        <p:spPr>
          <a:noFill/>
        </p:spPr>
        <p:txBody>
          <a:bodyPr/>
          <a:lstStyle/>
          <a:p>
            <a:fld id="{DC0D6AEF-C819-4EC7-83D7-AD2B1A6D2FF5}" type="slidenum">
              <a:rPr lang="it-IT" smtClean="0">
                <a:latin typeface="Verdana" pitchFamily="34" charset="0"/>
              </a:rPr>
              <a:pPr/>
              <a:t>33</a:t>
            </a:fld>
            <a:endParaRPr lang="it-IT" smtClean="0">
              <a:latin typeface="Verdana"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xfrm>
            <a:off x="868363" y="685800"/>
            <a:ext cx="5111750" cy="3419475"/>
          </a:xfrm>
          <a:ln/>
        </p:spPr>
      </p:sp>
      <p:sp>
        <p:nvSpPr>
          <p:cNvPr id="74755" name="Segnaposto note 2"/>
          <p:cNvSpPr>
            <a:spLocks noGrp="1"/>
          </p:cNvSpPr>
          <p:nvPr>
            <p:ph type="body" idx="1"/>
          </p:nvPr>
        </p:nvSpPr>
        <p:spPr>
          <a:noFill/>
          <a:ln/>
        </p:spPr>
        <p:txBody>
          <a:bodyPr/>
          <a:lstStyle/>
          <a:p>
            <a:endParaRPr lang="it-IT" dirty="0" smtClean="0">
              <a:latin typeface="Times New Roman" pitchFamily="18" charset="0"/>
              <a:ea typeface="ＭＳ Ｐゴシック" pitchFamily="34" charset="-128"/>
            </a:endParaRPr>
          </a:p>
        </p:txBody>
      </p:sp>
      <p:sp>
        <p:nvSpPr>
          <p:cNvPr id="74756" name="Segnaposto numero diapositiva 3"/>
          <p:cNvSpPr>
            <a:spLocks noGrp="1"/>
          </p:cNvSpPr>
          <p:nvPr>
            <p:ph type="sldNum" sz="quarter"/>
          </p:nvPr>
        </p:nvSpPr>
        <p:spPr>
          <a:noFill/>
        </p:spPr>
        <p:txBody>
          <a:bodyPr/>
          <a:lstStyle/>
          <a:p>
            <a:fld id="{DC0D6AEF-C819-4EC7-83D7-AD2B1A6D2FF5}" type="slidenum">
              <a:rPr lang="it-IT" smtClean="0">
                <a:latin typeface="Verdana" pitchFamily="34" charset="0"/>
              </a:rPr>
              <a:pPr/>
              <a:t>34</a:t>
            </a:fld>
            <a:endParaRPr lang="it-IT" smtClean="0">
              <a:latin typeface="Verdana"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xfrm>
            <a:off x="868363" y="685800"/>
            <a:ext cx="5111750" cy="3419475"/>
          </a:xfrm>
          <a:ln/>
        </p:spPr>
      </p:sp>
      <p:sp>
        <p:nvSpPr>
          <p:cNvPr id="74755" name="Segnaposto note 2"/>
          <p:cNvSpPr>
            <a:spLocks noGrp="1"/>
          </p:cNvSpPr>
          <p:nvPr>
            <p:ph type="body" idx="1"/>
          </p:nvPr>
        </p:nvSpPr>
        <p:spPr>
          <a:noFill/>
          <a:ln/>
        </p:spPr>
        <p:txBody>
          <a:bodyPr/>
          <a:lstStyle/>
          <a:p>
            <a:endParaRPr lang="it-IT" dirty="0" smtClean="0">
              <a:latin typeface="Times New Roman" pitchFamily="18" charset="0"/>
              <a:ea typeface="ＭＳ Ｐゴシック" pitchFamily="34" charset="-128"/>
            </a:endParaRPr>
          </a:p>
        </p:txBody>
      </p:sp>
      <p:sp>
        <p:nvSpPr>
          <p:cNvPr id="74756" name="Segnaposto numero diapositiva 3"/>
          <p:cNvSpPr>
            <a:spLocks noGrp="1"/>
          </p:cNvSpPr>
          <p:nvPr>
            <p:ph type="sldNum" sz="quarter"/>
          </p:nvPr>
        </p:nvSpPr>
        <p:spPr>
          <a:noFill/>
        </p:spPr>
        <p:txBody>
          <a:bodyPr/>
          <a:lstStyle/>
          <a:p>
            <a:fld id="{DC0D6AEF-C819-4EC7-83D7-AD2B1A6D2FF5}" type="slidenum">
              <a:rPr lang="it-IT" smtClean="0">
                <a:latin typeface="Verdana" pitchFamily="34" charset="0"/>
              </a:rPr>
              <a:pPr/>
              <a:t>35</a:t>
            </a:fld>
            <a:endParaRPr lang="it-IT" smtClean="0">
              <a:latin typeface="Verdana"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xfrm>
            <a:off x="868363" y="685800"/>
            <a:ext cx="5111750" cy="3419475"/>
          </a:xfrm>
          <a:ln/>
        </p:spPr>
      </p:sp>
      <p:sp>
        <p:nvSpPr>
          <p:cNvPr id="74755" name="Segnaposto note 2"/>
          <p:cNvSpPr>
            <a:spLocks noGrp="1"/>
          </p:cNvSpPr>
          <p:nvPr>
            <p:ph type="body" idx="1"/>
          </p:nvPr>
        </p:nvSpPr>
        <p:spPr>
          <a:noFill/>
          <a:ln/>
        </p:spPr>
        <p:txBody>
          <a:bodyPr/>
          <a:lstStyle/>
          <a:p>
            <a:endParaRPr lang="it-IT" dirty="0" smtClean="0">
              <a:latin typeface="Times New Roman" pitchFamily="18" charset="0"/>
              <a:ea typeface="ＭＳ Ｐゴシック" pitchFamily="34" charset="-128"/>
            </a:endParaRPr>
          </a:p>
        </p:txBody>
      </p:sp>
      <p:sp>
        <p:nvSpPr>
          <p:cNvPr id="74756" name="Segnaposto numero diapositiva 3"/>
          <p:cNvSpPr>
            <a:spLocks noGrp="1"/>
          </p:cNvSpPr>
          <p:nvPr>
            <p:ph type="sldNum" sz="quarter"/>
          </p:nvPr>
        </p:nvSpPr>
        <p:spPr>
          <a:noFill/>
        </p:spPr>
        <p:txBody>
          <a:bodyPr/>
          <a:lstStyle/>
          <a:p>
            <a:fld id="{DC0D6AEF-C819-4EC7-83D7-AD2B1A6D2FF5}" type="slidenum">
              <a:rPr lang="it-IT" smtClean="0">
                <a:latin typeface="Verdana" pitchFamily="34" charset="0"/>
              </a:rPr>
              <a:pPr/>
              <a:t>36</a:t>
            </a:fld>
            <a:endParaRPr lang="it-IT" smtClean="0">
              <a:latin typeface="Verdana"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1900238"/>
            <a:ext cx="7772400" cy="1311275"/>
          </a:xfrm>
        </p:spPr>
        <p:txBody>
          <a:bodyPr/>
          <a:lstStyle/>
          <a:p>
            <a:r>
              <a:rPr lang="it-IT" smtClean="0"/>
              <a:t>Fare clic per modificare stile</a:t>
            </a:r>
            <a:endParaRPr lang="it-IT"/>
          </a:p>
        </p:txBody>
      </p:sp>
      <p:sp>
        <p:nvSpPr>
          <p:cNvPr id="3" name="Sottotitolo 2"/>
          <p:cNvSpPr>
            <a:spLocks noGrp="1"/>
          </p:cNvSpPr>
          <p:nvPr>
            <p:ph type="subTitle" idx="1"/>
          </p:nvPr>
        </p:nvSpPr>
        <p:spPr>
          <a:xfrm>
            <a:off x="1371600" y="3465513"/>
            <a:ext cx="6400800" cy="1563687"/>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contenuto 2"/>
          <p:cNvSpPr>
            <a:spLocks noGrp="1"/>
          </p:cNvSpPr>
          <p:nvPr>
            <p:ph idx="1"/>
          </p:nvPr>
        </p:nvSpPr>
        <p:spPr/>
        <p:txBody>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3930650"/>
            <a:ext cx="7772400" cy="1214438"/>
          </a:xfrm>
        </p:spPr>
        <p:txBody>
          <a:bodyPr anchor="t"/>
          <a:lstStyle>
            <a:lvl1pPr algn="l">
              <a:defRPr sz="4000" b="1" cap="all"/>
            </a:lvl1pPr>
          </a:lstStyle>
          <a:p>
            <a:r>
              <a:rPr lang="it-IT" smtClean="0"/>
              <a:t>Fare clic per modificare stile</a:t>
            </a:r>
            <a:endParaRPr lang="it-IT"/>
          </a:p>
        </p:txBody>
      </p:sp>
      <p:sp>
        <p:nvSpPr>
          <p:cNvPr id="3" name="Segnaposto testo 2"/>
          <p:cNvSpPr>
            <a:spLocks noGrp="1"/>
          </p:cNvSpPr>
          <p:nvPr>
            <p:ph type="body" idx="1"/>
          </p:nvPr>
        </p:nvSpPr>
        <p:spPr>
          <a:xfrm>
            <a:off x="722313" y="2592388"/>
            <a:ext cx="7772400" cy="1338262"/>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gli stili del testo dello schema</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contenuto 2"/>
          <p:cNvSpPr>
            <a:spLocks noGrp="1"/>
          </p:cNvSpPr>
          <p:nvPr>
            <p:ph sz="half" idx="1"/>
          </p:nvPr>
        </p:nvSpPr>
        <p:spPr>
          <a:xfrm>
            <a:off x="457200" y="685800"/>
            <a:ext cx="4033838" cy="50212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3438" y="685800"/>
            <a:ext cx="4035425" cy="50212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44475"/>
            <a:ext cx="8229600" cy="1019175"/>
          </a:xfrm>
        </p:spPr>
        <p:txBody>
          <a:bodyPr/>
          <a:lstStyle>
            <a:lvl1pPr>
              <a:defRPr/>
            </a:lvl1pPr>
          </a:lstStyle>
          <a:p>
            <a:r>
              <a:rPr lang="it-IT" smtClean="0"/>
              <a:t>Fare clic per modificare stile</a:t>
            </a:r>
            <a:endParaRPr lang="it-IT"/>
          </a:p>
        </p:txBody>
      </p:sp>
      <p:sp>
        <p:nvSpPr>
          <p:cNvPr id="3" name="Segnaposto testo 2"/>
          <p:cNvSpPr>
            <a:spLocks noGrp="1"/>
          </p:cNvSpPr>
          <p:nvPr>
            <p:ph type="body" idx="1"/>
          </p:nvPr>
        </p:nvSpPr>
        <p:spPr>
          <a:xfrm>
            <a:off x="457200" y="1368425"/>
            <a:ext cx="4040188" cy="5715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4" name="Segnaposto contenuto 3"/>
          <p:cNvSpPr>
            <a:spLocks noGrp="1"/>
          </p:cNvSpPr>
          <p:nvPr>
            <p:ph sz="half" idx="2"/>
          </p:nvPr>
        </p:nvSpPr>
        <p:spPr>
          <a:xfrm>
            <a:off x="457200" y="1939925"/>
            <a:ext cx="4040188" cy="3524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368425"/>
            <a:ext cx="4041775" cy="5715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6" name="Segnaposto contenuto 5"/>
          <p:cNvSpPr>
            <a:spLocks noGrp="1"/>
          </p:cNvSpPr>
          <p:nvPr>
            <p:ph sz="quarter" idx="4"/>
          </p:nvPr>
        </p:nvSpPr>
        <p:spPr>
          <a:xfrm>
            <a:off x="4645025" y="1939925"/>
            <a:ext cx="4041775" cy="3524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42888"/>
            <a:ext cx="3008313" cy="1036637"/>
          </a:xfrm>
        </p:spPr>
        <p:txBody>
          <a:bodyPr anchor="b"/>
          <a:lstStyle>
            <a:lvl1pPr algn="l">
              <a:defRPr sz="2000" b="1"/>
            </a:lvl1pPr>
          </a:lstStyle>
          <a:p>
            <a:r>
              <a:rPr lang="it-IT" smtClean="0"/>
              <a:t>Fare clic per modificare stile</a:t>
            </a:r>
            <a:endParaRPr lang="it-IT"/>
          </a:p>
        </p:txBody>
      </p:sp>
      <p:sp>
        <p:nvSpPr>
          <p:cNvPr id="3" name="Segnaposto contenuto 2"/>
          <p:cNvSpPr>
            <a:spLocks noGrp="1"/>
          </p:cNvSpPr>
          <p:nvPr>
            <p:ph idx="1"/>
          </p:nvPr>
        </p:nvSpPr>
        <p:spPr>
          <a:xfrm>
            <a:off x="3575050" y="242888"/>
            <a:ext cx="5111750" cy="52212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279525"/>
            <a:ext cx="3008313" cy="41846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gli stili del testo dello schema</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281488"/>
            <a:ext cx="5486400" cy="506412"/>
          </a:xfrm>
        </p:spPr>
        <p:txBody>
          <a:bodyPr anchor="b"/>
          <a:lstStyle>
            <a:lvl1pPr algn="l">
              <a:defRPr sz="2000" b="1"/>
            </a:lvl1pPr>
          </a:lstStyle>
          <a:p>
            <a:r>
              <a:rPr lang="it-IT" smtClean="0"/>
              <a:t>Fare clic per modificare stile</a:t>
            </a:r>
            <a:endParaRPr lang="it-IT"/>
          </a:p>
        </p:txBody>
      </p:sp>
      <p:sp>
        <p:nvSpPr>
          <p:cNvPr id="3" name="Segnaposto immagine 2"/>
          <p:cNvSpPr>
            <a:spLocks noGrp="1"/>
          </p:cNvSpPr>
          <p:nvPr>
            <p:ph type="pic" idx="1"/>
          </p:nvPr>
        </p:nvSpPr>
        <p:spPr>
          <a:xfrm>
            <a:off x="1792288" y="546100"/>
            <a:ext cx="5486400" cy="36703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4787900"/>
            <a:ext cx="5486400" cy="7175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gli stili del testo dello schema</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46888" y="60325"/>
            <a:ext cx="2206625" cy="5646738"/>
          </a:xfrm>
        </p:spPr>
        <p:txBody>
          <a:bodyPr vert="eaVert"/>
          <a:lstStyle/>
          <a:p>
            <a:r>
              <a:rPr lang="it-IT" smtClean="0"/>
              <a:t>Fare clic per modificare stile</a:t>
            </a:r>
            <a:endParaRPr lang="it-IT"/>
          </a:p>
        </p:txBody>
      </p:sp>
      <p:sp>
        <p:nvSpPr>
          <p:cNvPr id="3" name="Segnaposto testo verticale 2"/>
          <p:cNvSpPr>
            <a:spLocks noGrp="1"/>
          </p:cNvSpPr>
          <p:nvPr>
            <p:ph type="body" orient="vert" idx="1"/>
          </p:nvPr>
        </p:nvSpPr>
        <p:spPr>
          <a:xfrm>
            <a:off x="223838" y="60325"/>
            <a:ext cx="6470650" cy="5646738"/>
          </a:xfrm>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Layout personalizzato">
    <p:spTree>
      <p:nvGrpSpPr>
        <p:cNvPr id="1" name=""/>
        <p:cNvGrpSpPr/>
        <p:nvPr/>
      </p:nvGrpSpPr>
      <p:grpSpPr>
        <a:xfrm>
          <a:off x="0" y="0"/>
          <a:ext cx="0" cy="0"/>
          <a:chOff x="0" y="0"/>
          <a:chExt cx="0" cy="0"/>
        </a:xfrm>
      </p:grpSpPr>
      <p:sp>
        <p:nvSpPr>
          <p:cNvPr id="2" name="Titolo 1"/>
          <p:cNvSpPr>
            <a:spLocks noGrp="1"/>
          </p:cNvSpPr>
          <p:nvPr>
            <p:ph type="title"/>
          </p:nvPr>
        </p:nvSpPr>
        <p:spPr>
          <a:xfrm>
            <a:off x="223838" y="60325"/>
            <a:ext cx="8829675" cy="396875"/>
          </a:xfrm>
        </p:spPr>
        <p:txBody>
          <a:bodyPr/>
          <a:lstStyle/>
          <a:p>
            <a:r>
              <a:rPr lang="it-IT" smtClean="0"/>
              <a:t>Fare clic per modificare stile</a:t>
            </a:r>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
          <p:cNvPicPr>
            <a:picLocks noChangeAspect="1" noChangeArrowheads="1"/>
          </p:cNvPicPr>
          <p:nvPr/>
        </p:nvPicPr>
        <p:blipFill>
          <a:blip r:embed="rId14">
            <a:lum bright="-54000" contrast="-42000"/>
          </a:blip>
          <a:srcRect t="10089" b="22005"/>
          <a:stretch>
            <a:fillRect/>
          </a:stretch>
        </p:blipFill>
        <p:spPr bwMode="auto">
          <a:xfrm>
            <a:off x="0" y="0"/>
            <a:ext cx="9144000" cy="533400"/>
          </a:xfrm>
          <a:prstGeom prst="rect">
            <a:avLst/>
          </a:prstGeom>
          <a:solidFill>
            <a:srgbClr val="000000"/>
          </a:solidFill>
          <a:ln w="9525">
            <a:noFill/>
            <a:round/>
            <a:headEnd/>
            <a:tailEnd/>
          </a:ln>
        </p:spPr>
      </p:pic>
      <p:pic>
        <p:nvPicPr>
          <p:cNvPr id="1027" name="Picture 2"/>
          <p:cNvPicPr>
            <a:picLocks noChangeAspect="1" noChangeArrowheads="1"/>
          </p:cNvPicPr>
          <p:nvPr/>
        </p:nvPicPr>
        <p:blipFill>
          <a:blip r:embed="rId15"/>
          <a:srcRect/>
          <a:stretch>
            <a:fillRect/>
          </a:stretch>
        </p:blipFill>
        <p:spPr bwMode="auto">
          <a:xfrm>
            <a:off x="517525" y="76200"/>
            <a:ext cx="323850" cy="323850"/>
          </a:xfrm>
          <a:prstGeom prst="rect">
            <a:avLst/>
          </a:prstGeom>
          <a:noFill/>
          <a:ln w="9525">
            <a:noFill/>
            <a:round/>
            <a:headEnd/>
            <a:tailEnd/>
          </a:ln>
        </p:spPr>
      </p:pic>
      <p:sp>
        <p:nvSpPr>
          <p:cNvPr id="2" name="Rectangle 3"/>
          <p:cNvSpPr>
            <a:spLocks noChangeArrowheads="1"/>
          </p:cNvSpPr>
          <p:nvPr/>
        </p:nvSpPr>
        <p:spPr bwMode="auto">
          <a:xfrm>
            <a:off x="0" y="455613"/>
            <a:ext cx="9144000" cy="80962"/>
          </a:xfrm>
          <a:prstGeom prst="rect">
            <a:avLst/>
          </a:prstGeom>
          <a:solidFill>
            <a:srgbClr val="527FA0"/>
          </a:solidFill>
          <a:ln w="9525">
            <a:noFill/>
            <a:round/>
            <a:headEnd/>
            <a:tailEnd/>
          </a:ln>
          <a:effectLst/>
        </p:spPr>
        <p:txBody>
          <a:bodyPr wrap="none" anchor="ctr"/>
          <a:lstStyle/>
          <a:p>
            <a:pPr>
              <a:buFont typeface="Times New Roman" charset="0"/>
              <a:buNone/>
              <a:defRPr/>
            </a:pPr>
            <a:endParaRPr lang="it-IT">
              <a:latin typeface="Verdana" charset="0"/>
            </a:endParaRPr>
          </a:p>
        </p:txBody>
      </p:sp>
      <p:pic>
        <p:nvPicPr>
          <p:cNvPr id="1029" name="Picture 4"/>
          <p:cNvPicPr>
            <a:picLocks noChangeAspect="1" noChangeArrowheads="1"/>
          </p:cNvPicPr>
          <p:nvPr/>
        </p:nvPicPr>
        <p:blipFill>
          <a:blip r:embed="rId16"/>
          <a:srcRect/>
          <a:stretch>
            <a:fillRect/>
          </a:stretch>
        </p:blipFill>
        <p:spPr bwMode="auto">
          <a:xfrm>
            <a:off x="150813" y="65088"/>
            <a:ext cx="330200" cy="330200"/>
          </a:xfrm>
          <a:prstGeom prst="rect">
            <a:avLst/>
          </a:prstGeom>
          <a:noFill/>
          <a:ln w="9525">
            <a:noFill/>
            <a:round/>
            <a:headEnd/>
            <a:tailEnd/>
          </a:ln>
        </p:spPr>
      </p:pic>
      <p:sp>
        <p:nvSpPr>
          <p:cNvPr id="1030" name="Rectangle 5"/>
          <p:cNvSpPr>
            <a:spLocks noGrp="1" noChangeArrowheads="1"/>
          </p:cNvSpPr>
          <p:nvPr>
            <p:ph type="title"/>
          </p:nvPr>
        </p:nvSpPr>
        <p:spPr bwMode="auto">
          <a:xfrm>
            <a:off x="223838" y="60325"/>
            <a:ext cx="8829675" cy="396875"/>
          </a:xfrm>
          <a:prstGeom prst="rect">
            <a:avLst/>
          </a:prstGeom>
          <a:noFill/>
          <a:ln w="9525">
            <a:noFill/>
            <a:round/>
            <a:headEnd/>
            <a:tailEnd/>
          </a:ln>
        </p:spPr>
        <p:txBody>
          <a:bodyPr vert="horz" wrap="square" lIns="90000" tIns="46800" rIns="90000" bIns="46800" numCol="1" anchor="ctr" anchorCtr="0" compatLnSpc="1">
            <a:prstTxWarp prst="textNoShape">
              <a:avLst/>
            </a:prstTxWarp>
          </a:bodyPr>
          <a:lstStyle/>
          <a:p>
            <a:pPr lvl="0"/>
            <a:r>
              <a:rPr lang="en-GB" smtClean="0"/>
              <a:t>Click to edit the title text format</a:t>
            </a:r>
          </a:p>
        </p:txBody>
      </p:sp>
      <p:sp>
        <p:nvSpPr>
          <p:cNvPr id="1031" name="Rectangle 6"/>
          <p:cNvSpPr>
            <a:spLocks noGrp="1" noChangeArrowheads="1"/>
          </p:cNvSpPr>
          <p:nvPr>
            <p:ph type="body" idx="1"/>
          </p:nvPr>
        </p:nvSpPr>
        <p:spPr bwMode="auto">
          <a:xfrm>
            <a:off x="457200" y="685800"/>
            <a:ext cx="8221663" cy="5021263"/>
          </a:xfrm>
          <a:prstGeom prst="rect">
            <a:avLst/>
          </a:prstGeom>
          <a:noFill/>
          <a:ln w="9525">
            <a:noFill/>
            <a:round/>
            <a:headEnd/>
            <a:tailEnd/>
          </a:ln>
        </p:spPr>
        <p:txBody>
          <a:bodyPr vert="horz" wrap="square" lIns="0" tIns="0" rIns="0" bIns="0" numCol="1" anchor="t" anchorCtr="0" compatLnSpc="1">
            <a:prstTxWarp prst="textNoShape">
              <a:avLst/>
            </a:prstTxWarp>
          </a:bodyPr>
          <a:lstStyle/>
          <a:p>
            <a:pPr lvl="0"/>
            <a:r>
              <a:rPr lang="en-GB" smtClean="0"/>
              <a:t>Click to edit the outline text format</a:t>
            </a:r>
          </a:p>
          <a:p>
            <a:pPr lvl="1"/>
            <a:r>
              <a:rPr lang="en-GB" smtClean="0"/>
              <a:t>Second Outline Level</a:t>
            </a:r>
          </a:p>
          <a:p>
            <a:pPr lvl="2"/>
            <a:r>
              <a:rPr lang="en-GB" smtClean="0"/>
              <a:t>Third Outline Level</a:t>
            </a:r>
          </a:p>
          <a:p>
            <a:pPr lvl="3"/>
            <a:r>
              <a:rPr lang="en-GB" smtClean="0"/>
              <a:t>Fourth Outline Level</a:t>
            </a:r>
          </a:p>
          <a:p>
            <a:pPr lvl="4"/>
            <a:r>
              <a:rPr lang="en-GB" smtClean="0"/>
              <a:t>Fifth Outline Level</a:t>
            </a:r>
          </a:p>
          <a:p>
            <a:pPr lvl="4"/>
            <a:r>
              <a:rPr lang="en-GB" smtClean="0"/>
              <a:t>Sixth Outline Level</a:t>
            </a:r>
          </a:p>
          <a:p>
            <a:pPr lvl="4"/>
            <a:r>
              <a:rPr lang="en-GB" smtClean="0"/>
              <a:t>Seventh Outline Level</a:t>
            </a:r>
          </a:p>
          <a:p>
            <a:pPr lvl="4"/>
            <a:r>
              <a:rPr lang="en-GB" smtClean="0"/>
              <a:t>Eighth Outline Level</a:t>
            </a:r>
          </a:p>
          <a:p>
            <a:pPr lvl="4"/>
            <a:r>
              <a:rPr lang="en-GB" smtClean="0"/>
              <a:t>Ninth Outline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r" defTabSz="457200" rtl="0" eaLnBrk="0" fontAlgn="base" hangingPunct="0">
        <a:spcBef>
          <a:spcPct val="0"/>
        </a:spcBef>
        <a:spcAft>
          <a:spcPct val="0"/>
        </a:spcAft>
        <a:buClr>
          <a:srgbClr val="000000"/>
        </a:buClr>
        <a:buSzPct val="100000"/>
        <a:buFont typeface="Times New Roman" pitchFamily="18" charset="0"/>
        <a:defRPr sz="2000" b="1">
          <a:solidFill>
            <a:srgbClr val="FFFFFF"/>
          </a:solidFill>
          <a:latin typeface="+mj-lt"/>
          <a:ea typeface="+mj-ea"/>
          <a:cs typeface="+mj-cs"/>
        </a:defRPr>
      </a:lvl1pPr>
      <a:lvl2pPr algn="r" defTabSz="457200" rtl="0" eaLnBrk="0" fontAlgn="base" hangingPunct="0">
        <a:spcBef>
          <a:spcPct val="0"/>
        </a:spcBef>
        <a:spcAft>
          <a:spcPct val="0"/>
        </a:spcAft>
        <a:buClr>
          <a:srgbClr val="000000"/>
        </a:buClr>
        <a:buSzPct val="100000"/>
        <a:buFont typeface="Times New Roman" pitchFamily="18" charset="0"/>
        <a:defRPr sz="2000" b="1">
          <a:solidFill>
            <a:srgbClr val="FFFFFF"/>
          </a:solidFill>
          <a:latin typeface="Verdana" charset="0"/>
          <a:ea typeface="ＭＳ Ｐゴシック" charset="-128"/>
          <a:cs typeface="ＭＳ Ｐゴシック" charset="-128"/>
        </a:defRPr>
      </a:lvl2pPr>
      <a:lvl3pPr algn="r" defTabSz="457200" rtl="0" eaLnBrk="0" fontAlgn="base" hangingPunct="0">
        <a:spcBef>
          <a:spcPct val="0"/>
        </a:spcBef>
        <a:spcAft>
          <a:spcPct val="0"/>
        </a:spcAft>
        <a:buClr>
          <a:srgbClr val="000000"/>
        </a:buClr>
        <a:buSzPct val="100000"/>
        <a:buFont typeface="Times New Roman" pitchFamily="18" charset="0"/>
        <a:defRPr sz="2000" b="1">
          <a:solidFill>
            <a:srgbClr val="FFFFFF"/>
          </a:solidFill>
          <a:latin typeface="Verdana" charset="0"/>
          <a:ea typeface="ＭＳ Ｐゴシック" charset="-128"/>
          <a:cs typeface="ＭＳ Ｐゴシック" charset="-128"/>
        </a:defRPr>
      </a:lvl3pPr>
      <a:lvl4pPr algn="r" defTabSz="457200" rtl="0" eaLnBrk="0" fontAlgn="base" hangingPunct="0">
        <a:spcBef>
          <a:spcPct val="0"/>
        </a:spcBef>
        <a:spcAft>
          <a:spcPct val="0"/>
        </a:spcAft>
        <a:buClr>
          <a:srgbClr val="000000"/>
        </a:buClr>
        <a:buSzPct val="100000"/>
        <a:buFont typeface="Times New Roman" pitchFamily="18" charset="0"/>
        <a:defRPr sz="2000" b="1">
          <a:solidFill>
            <a:srgbClr val="FFFFFF"/>
          </a:solidFill>
          <a:latin typeface="Verdana" charset="0"/>
          <a:ea typeface="ＭＳ Ｐゴシック" charset="-128"/>
          <a:cs typeface="ＭＳ Ｐゴシック" charset="-128"/>
        </a:defRPr>
      </a:lvl4pPr>
      <a:lvl5pPr algn="r" defTabSz="457200" rtl="0" eaLnBrk="0" fontAlgn="base" hangingPunct="0">
        <a:spcBef>
          <a:spcPct val="0"/>
        </a:spcBef>
        <a:spcAft>
          <a:spcPct val="0"/>
        </a:spcAft>
        <a:buClr>
          <a:srgbClr val="000000"/>
        </a:buClr>
        <a:buSzPct val="100000"/>
        <a:buFont typeface="Times New Roman" pitchFamily="18" charset="0"/>
        <a:defRPr sz="2000" b="1">
          <a:solidFill>
            <a:srgbClr val="FFFFFF"/>
          </a:solidFill>
          <a:latin typeface="Verdana" charset="0"/>
          <a:ea typeface="ＭＳ Ｐゴシック" charset="-128"/>
          <a:cs typeface="ＭＳ Ｐゴシック" charset="-128"/>
        </a:defRPr>
      </a:lvl5pPr>
      <a:lvl6pPr marL="2514600" indent="-228600" algn="r" defTabSz="457200" rtl="0" eaLnBrk="0" fontAlgn="base" hangingPunct="0">
        <a:spcBef>
          <a:spcPct val="0"/>
        </a:spcBef>
        <a:spcAft>
          <a:spcPct val="0"/>
        </a:spcAft>
        <a:buClr>
          <a:srgbClr val="000000"/>
        </a:buClr>
        <a:buSzPct val="100000"/>
        <a:buFont typeface="Times New Roman" charset="0"/>
        <a:defRPr sz="2000" b="1">
          <a:solidFill>
            <a:srgbClr val="FFFFFF"/>
          </a:solidFill>
          <a:latin typeface="Verdana" charset="0"/>
          <a:ea typeface="ＭＳ Ｐゴシック" charset="-128"/>
          <a:cs typeface="ＭＳ Ｐゴシック" charset="-128"/>
        </a:defRPr>
      </a:lvl6pPr>
      <a:lvl7pPr marL="2971800" indent="-228600" algn="r" defTabSz="457200" rtl="0" eaLnBrk="0" fontAlgn="base" hangingPunct="0">
        <a:spcBef>
          <a:spcPct val="0"/>
        </a:spcBef>
        <a:spcAft>
          <a:spcPct val="0"/>
        </a:spcAft>
        <a:buClr>
          <a:srgbClr val="000000"/>
        </a:buClr>
        <a:buSzPct val="100000"/>
        <a:buFont typeface="Times New Roman" charset="0"/>
        <a:defRPr sz="2000" b="1">
          <a:solidFill>
            <a:srgbClr val="FFFFFF"/>
          </a:solidFill>
          <a:latin typeface="Verdana" charset="0"/>
          <a:ea typeface="ＭＳ Ｐゴシック" charset="-128"/>
          <a:cs typeface="ＭＳ Ｐゴシック" charset="-128"/>
        </a:defRPr>
      </a:lvl7pPr>
      <a:lvl8pPr marL="3429000" indent="-228600" algn="r" defTabSz="457200" rtl="0" eaLnBrk="0" fontAlgn="base" hangingPunct="0">
        <a:spcBef>
          <a:spcPct val="0"/>
        </a:spcBef>
        <a:spcAft>
          <a:spcPct val="0"/>
        </a:spcAft>
        <a:buClr>
          <a:srgbClr val="000000"/>
        </a:buClr>
        <a:buSzPct val="100000"/>
        <a:buFont typeface="Times New Roman" charset="0"/>
        <a:defRPr sz="2000" b="1">
          <a:solidFill>
            <a:srgbClr val="FFFFFF"/>
          </a:solidFill>
          <a:latin typeface="Verdana" charset="0"/>
          <a:ea typeface="ＭＳ Ｐゴシック" charset="-128"/>
          <a:cs typeface="ＭＳ Ｐゴシック" charset="-128"/>
        </a:defRPr>
      </a:lvl8pPr>
      <a:lvl9pPr marL="3886200" indent="-228600" algn="r" defTabSz="457200" rtl="0" eaLnBrk="0" fontAlgn="base" hangingPunct="0">
        <a:spcBef>
          <a:spcPct val="0"/>
        </a:spcBef>
        <a:spcAft>
          <a:spcPct val="0"/>
        </a:spcAft>
        <a:buClr>
          <a:srgbClr val="000000"/>
        </a:buClr>
        <a:buSzPct val="100000"/>
        <a:buFont typeface="Times New Roman" charset="0"/>
        <a:defRPr sz="2000" b="1">
          <a:solidFill>
            <a:srgbClr val="FFFFFF"/>
          </a:solidFill>
          <a:latin typeface="Verdana" charset="0"/>
          <a:ea typeface="ＭＳ Ｐゴシック" charset="-128"/>
          <a:cs typeface="ＭＳ Ｐゴシック" charset="-128"/>
        </a:defRPr>
      </a:lvl9pPr>
    </p:titleStyle>
    <p:bodyStyle>
      <a:lvl1pPr marL="342900" indent="-342900" algn="l" defTabSz="457200" rtl="0" eaLnBrk="0" fontAlgn="base" hangingPunct="0">
        <a:spcBef>
          <a:spcPts val="300"/>
        </a:spcBef>
        <a:spcAft>
          <a:spcPct val="0"/>
        </a:spcAft>
        <a:buClr>
          <a:srgbClr val="000000"/>
        </a:buClr>
        <a:buSzPct val="100000"/>
        <a:buFont typeface="Times New Roman" pitchFamily="18" charset="0"/>
        <a:defRPr sz="2400">
          <a:solidFill>
            <a:srgbClr val="000000"/>
          </a:solidFill>
          <a:latin typeface="+mn-lt"/>
          <a:ea typeface="+mn-ea"/>
          <a:cs typeface="+mn-cs"/>
        </a:defRPr>
      </a:lvl1pPr>
      <a:lvl2pPr marL="742950" indent="-285750" algn="l" defTabSz="457200" rtl="0" eaLnBrk="0" fontAlgn="base" hangingPunct="0">
        <a:spcBef>
          <a:spcPts val="500"/>
        </a:spcBef>
        <a:spcAft>
          <a:spcPct val="0"/>
        </a:spcAft>
        <a:buClr>
          <a:srgbClr val="000000"/>
        </a:buClr>
        <a:buSzPct val="100000"/>
        <a:buFont typeface="Times New Roman" pitchFamily="18" charset="0"/>
        <a:defRPr sz="2200">
          <a:solidFill>
            <a:srgbClr val="000000"/>
          </a:solidFill>
          <a:latin typeface="+mn-lt"/>
          <a:ea typeface="+mn-ea"/>
          <a:cs typeface="+mn-cs"/>
        </a:defRPr>
      </a:lvl2pPr>
      <a:lvl3pPr marL="1143000" indent="-228600" algn="l" defTabSz="457200" rtl="0" eaLnBrk="0" fontAlgn="base" hangingPunct="0">
        <a:spcBef>
          <a:spcPts val="500"/>
        </a:spcBef>
        <a:spcAft>
          <a:spcPct val="0"/>
        </a:spcAft>
        <a:buClr>
          <a:srgbClr val="000000"/>
        </a:buClr>
        <a:buSzPct val="100000"/>
        <a:buFont typeface="Times New Roman" pitchFamily="18" charset="0"/>
        <a:defRPr sz="2000">
          <a:solidFill>
            <a:srgbClr val="000000"/>
          </a:solidFill>
          <a:latin typeface="+mn-lt"/>
          <a:ea typeface="+mn-ea"/>
          <a:cs typeface="+mn-cs"/>
        </a:defRPr>
      </a:lvl3pPr>
      <a:lvl4pPr marL="1600200" indent="-228600" algn="l" defTabSz="457200" rtl="0" eaLnBrk="0" fontAlgn="base" hangingPunct="0">
        <a:spcBef>
          <a:spcPts val="500"/>
        </a:spcBef>
        <a:spcAft>
          <a:spcPct val="0"/>
        </a:spcAft>
        <a:buClr>
          <a:srgbClr val="000000"/>
        </a:buClr>
        <a:buSzPct val="100000"/>
        <a:buFont typeface="Times New Roman" pitchFamily="18" charset="0"/>
        <a:defRPr sz="2000">
          <a:solidFill>
            <a:srgbClr val="000000"/>
          </a:solidFill>
          <a:latin typeface="+mn-lt"/>
          <a:ea typeface="+mn-ea"/>
          <a:cs typeface="+mn-cs"/>
        </a:defRPr>
      </a:lvl4pPr>
      <a:lvl5pPr marL="2057400" indent="-228600" algn="l" defTabSz="457200" rtl="0" eaLnBrk="0" fontAlgn="base" hangingPunct="0">
        <a:spcBef>
          <a:spcPts val="500"/>
        </a:spcBef>
        <a:spcAft>
          <a:spcPct val="0"/>
        </a:spcAft>
        <a:buClr>
          <a:srgbClr val="000000"/>
        </a:buClr>
        <a:buSzPct val="100000"/>
        <a:buFont typeface="Times New Roman" pitchFamily="18" charset="0"/>
        <a:defRPr sz="2000">
          <a:solidFill>
            <a:srgbClr val="000000"/>
          </a:solidFill>
          <a:latin typeface="+mn-lt"/>
          <a:ea typeface="+mn-ea"/>
          <a:cs typeface="+mn-cs"/>
        </a:defRPr>
      </a:lvl5pPr>
      <a:lvl6pPr marL="2514600" indent="-228600" algn="l" defTabSz="457200"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6pPr>
      <a:lvl7pPr marL="2971800" indent="-228600" algn="l" defTabSz="457200"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7pPr>
      <a:lvl8pPr marL="3429000" indent="-228600" algn="l" defTabSz="457200"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8pPr>
      <a:lvl9pPr marL="3886200" indent="-228600" algn="l" defTabSz="457200"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ttangolo 1"/>
          <p:cNvSpPr>
            <a:spLocks noChangeArrowheads="1"/>
          </p:cNvSpPr>
          <p:nvPr/>
        </p:nvSpPr>
        <p:spPr bwMode="auto">
          <a:xfrm>
            <a:off x="539552" y="2626271"/>
            <a:ext cx="8064822" cy="1792798"/>
          </a:xfrm>
          <a:prstGeom prst="rect">
            <a:avLst/>
          </a:prstGeom>
          <a:noFill/>
          <a:ln w="9525">
            <a:noFill/>
            <a:miter lim="800000"/>
            <a:headEnd/>
            <a:tailEnd/>
          </a:ln>
        </p:spPr>
        <p:txBody>
          <a:bodyPr wrap="square">
            <a:spAutoFit/>
          </a:bodyPr>
          <a:lstStyle/>
          <a:p>
            <a:pPr algn="ctr">
              <a:lnSpc>
                <a:spcPct val="150000"/>
              </a:lnSpc>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it-IT" sz="2400" i="1" dirty="0">
                <a:solidFill>
                  <a:srgbClr val="000000"/>
                </a:solidFill>
              </a:rPr>
              <a:t>Titolo lezione: </a:t>
            </a:r>
          </a:p>
          <a:p>
            <a:pPr algn="ctr">
              <a:lnSpc>
                <a:spcPct val="150000"/>
              </a:lnSpc>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it-IT" sz="2400" i="1" dirty="0" smtClean="0">
                <a:solidFill>
                  <a:srgbClr val="000000"/>
                </a:solidFill>
              </a:rPr>
              <a:t>«Lo sviluppo sostenibile, la Green e la Blue Economy» </a:t>
            </a:r>
            <a:endParaRPr lang="it-IT" sz="2400" i="1" dirty="0">
              <a:solidFill>
                <a:srgbClr val="000000"/>
              </a:solidFill>
            </a:endParaRPr>
          </a:p>
        </p:txBody>
      </p:sp>
      <p:sp>
        <p:nvSpPr>
          <p:cNvPr id="2051" name="Rettangolo 2"/>
          <p:cNvSpPr>
            <a:spLocks noChangeArrowheads="1"/>
          </p:cNvSpPr>
          <p:nvPr/>
        </p:nvSpPr>
        <p:spPr bwMode="auto">
          <a:xfrm>
            <a:off x="0" y="4622800"/>
            <a:ext cx="9144000" cy="1316038"/>
          </a:xfrm>
          <a:prstGeom prst="rect">
            <a:avLst/>
          </a:prstGeom>
          <a:noFill/>
          <a:ln w="9525">
            <a:noFill/>
            <a:miter lim="800000"/>
            <a:headEnd/>
            <a:tailEnd/>
          </a:ln>
        </p:spPr>
        <p:txBody>
          <a:bodyPr>
            <a:spAutoFit/>
          </a:bodyPr>
          <a:lstStyle/>
          <a:p>
            <a:pPr algn="ctr">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it-IT" sz="1800" b="0" i="1" dirty="0">
                <a:solidFill>
                  <a:srgbClr val="000000"/>
                </a:solidFill>
              </a:rPr>
              <a:t>Dott.ssa Ornella </a:t>
            </a:r>
            <a:r>
              <a:rPr lang="it-IT" sz="1800" b="0" i="1" dirty="0" err="1">
                <a:solidFill>
                  <a:srgbClr val="000000"/>
                </a:solidFill>
              </a:rPr>
              <a:t>Papaluca</a:t>
            </a:r>
            <a:endParaRPr lang="it-IT" sz="1800" b="0" i="1" dirty="0">
              <a:solidFill>
                <a:srgbClr val="000000"/>
              </a:solidFill>
            </a:endParaRPr>
          </a:p>
          <a:p>
            <a:pPr algn="ctr">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it-IT" sz="1800" b="0" i="1" dirty="0">
              <a:solidFill>
                <a:srgbClr val="000000"/>
              </a:solidFill>
            </a:endParaRPr>
          </a:p>
          <a:p>
            <a:pPr algn="ctr">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it-IT" sz="1800" b="0" i="1" dirty="0">
              <a:solidFill>
                <a:srgbClr val="000000"/>
              </a:solidFill>
            </a:endParaRPr>
          </a:p>
          <a:p>
            <a:pPr algn="ctr">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it-IT" sz="1800" b="0" i="1" dirty="0">
                <a:solidFill>
                  <a:srgbClr val="000000"/>
                </a:solidFill>
              </a:rPr>
              <a:t>ornella.papaluca@unina.it</a:t>
            </a:r>
          </a:p>
        </p:txBody>
      </p:sp>
      <p:sp>
        <p:nvSpPr>
          <p:cNvPr id="78849" name="Rectangle 1"/>
          <p:cNvSpPr>
            <a:spLocks noChangeArrowheads="1"/>
          </p:cNvSpPr>
          <p:nvPr/>
        </p:nvSpPr>
        <p:spPr bwMode="auto">
          <a:xfrm>
            <a:off x="0" y="974150"/>
            <a:ext cx="9144000" cy="1508105"/>
          </a:xfrm>
          <a:prstGeom prst="rect">
            <a:avLst/>
          </a:prstGeom>
          <a:noFill/>
          <a:ln w="9525">
            <a:noFill/>
            <a:miter lim="800000"/>
            <a:headEnd/>
            <a:tailEnd/>
          </a:ln>
          <a:effectLst/>
        </p:spPr>
        <p:txBody>
          <a:bodyPr anchor="ctr">
            <a:spAutoFit/>
          </a:bodyPr>
          <a:lstStyle/>
          <a:p>
            <a:pPr algn="ctr">
              <a:buClrTx/>
              <a:buSzTx/>
              <a:buFontTx/>
              <a:buNone/>
              <a:defRPr/>
            </a:pPr>
            <a:endParaRPr lang="it-IT" sz="1600" dirty="0">
              <a:solidFill>
                <a:schemeClr val="tx1"/>
              </a:solidFill>
              <a:latin typeface="+mj-lt"/>
              <a:ea typeface="Times New Roman" pitchFamily="18" charset="0"/>
            </a:endParaRPr>
          </a:p>
          <a:p>
            <a:pPr algn="ctr">
              <a:buClrTx/>
              <a:buSzTx/>
              <a:buFontTx/>
              <a:buNone/>
              <a:defRPr/>
            </a:pPr>
            <a:r>
              <a:rPr lang="it-IT" sz="2000" dirty="0" smtClean="0">
                <a:solidFill>
                  <a:schemeClr val="tx1"/>
                </a:solidFill>
                <a:latin typeface="+mj-lt"/>
                <a:ea typeface="Times New Roman" pitchFamily="18" charset="0"/>
              </a:rPr>
              <a:t>Corso di Governo ed Etica di Impresa</a:t>
            </a:r>
          </a:p>
          <a:p>
            <a:pPr algn="ctr">
              <a:buClrTx/>
              <a:buSzTx/>
              <a:buFontTx/>
              <a:buNone/>
              <a:defRPr/>
            </a:pPr>
            <a:endParaRPr lang="it-IT" sz="2000" dirty="0">
              <a:solidFill>
                <a:schemeClr val="tx1"/>
              </a:solidFill>
              <a:latin typeface="+mj-lt"/>
              <a:ea typeface="Times New Roman" pitchFamily="18" charset="0"/>
            </a:endParaRPr>
          </a:p>
          <a:p>
            <a:pPr algn="ctr">
              <a:buClrTx/>
              <a:buSzTx/>
              <a:buFontTx/>
              <a:buNone/>
              <a:defRPr/>
            </a:pPr>
            <a:r>
              <a:rPr lang="it-IT" sz="2000" dirty="0" smtClean="0">
                <a:solidFill>
                  <a:schemeClr val="tx1"/>
                </a:solidFill>
                <a:latin typeface="+mj-lt"/>
                <a:ea typeface="Times New Roman" pitchFamily="18" charset="0"/>
              </a:rPr>
              <a:t>Prof. Mauro Sciarelli</a:t>
            </a:r>
            <a:endParaRPr lang="it-IT" sz="2000" dirty="0">
              <a:solidFill>
                <a:schemeClr val="tx1"/>
              </a:solidFill>
              <a:latin typeface="+mj-lt"/>
              <a:ea typeface="Times New Roman" pitchFamily="18" charset="0"/>
            </a:endParaRPr>
          </a:p>
          <a:p>
            <a:pPr algn="ctr">
              <a:buClrTx/>
              <a:buSzTx/>
              <a:buFontTx/>
              <a:buNone/>
              <a:defRPr/>
            </a:pPr>
            <a:endParaRPr lang="it-IT" sz="1600" dirty="0">
              <a:solidFill>
                <a:schemeClr val="tx1"/>
              </a:solidFill>
              <a:latin typeface="+mj-l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4" name="Text Box 1"/>
          <p:cNvSpPr txBox="1">
            <a:spLocks noChangeArrowheads="1"/>
          </p:cNvSpPr>
          <p:nvPr/>
        </p:nvSpPr>
        <p:spPr bwMode="auto">
          <a:xfrm>
            <a:off x="914400" y="0"/>
            <a:ext cx="8229600" cy="468313"/>
          </a:xfrm>
          <a:prstGeom prst="rect">
            <a:avLst/>
          </a:prstGeom>
          <a:noFill/>
          <a:ln w="3240">
            <a:solidFill>
              <a:srgbClr val="000000"/>
            </a:solidFill>
            <a:miter lim="800000"/>
            <a:headEnd/>
            <a:tailEnd/>
          </a:ln>
        </p:spPr>
        <p:txBody>
          <a:bodyPr lIns="90000" tIns="46800" rIns="90000" bIns="46800" anchor="ctr"/>
          <a:lstStyle/>
          <a:p>
            <a:pPr>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it-IT" b="0">
                <a:solidFill>
                  <a:srgbClr val="FFFFFF"/>
                </a:solidFill>
                <a:ea typeface="ＭＳ Ｐゴシック" pitchFamily="34" charset="-128"/>
              </a:rPr>
              <a:t>Obiettivi e struttura della lezione</a:t>
            </a:r>
          </a:p>
        </p:txBody>
      </p:sp>
      <p:sp>
        <p:nvSpPr>
          <p:cNvPr id="2051" name="Text Box 2"/>
          <p:cNvSpPr txBox="1">
            <a:spLocks noChangeArrowheads="1"/>
          </p:cNvSpPr>
          <p:nvPr/>
        </p:nvSpPr>
        <p:spPr bwMode="auto">
          <a:xfrm>
            <a:off x="114300" y="604838"/>
            <a:ext cx="8915400" cy="5334000"/>
          </a:xfrm>
          <a:prstGeom prst="rect">
            <a:avLst/>
          </a:prstGeom>
          <a:noFill/>
          <a:ln w="9525">
            <a:noFill/>
            <a:round/>
            <a:headEnd/>
            <a:tailEnd/>
          </a:ln>
        </p:spPr>
        <p:txBody>
          <a:bodyPr lIns="90000" tIns="46800" rIns="90000" bIns="46800"/>
          <a:lstStyle/>
          <a:p>
            <a:pPr algn="l">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lang="it-IT" sz="1200" b="0" dirty="0">
              <a:solidFill>
                <a:srgbClr val="000000"/>
              </a:solidFill>
            </a:endParaRPr>
          </a:p>
          <a:p>
            <a:pPr algn="l">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it-IT" sz="1800" i="1" dirty="0">
                <a:solidFill>
                  <a:srgbClr val="000000"/>
                </a:solidFill>
              </a:rPr>
              <a:t>Obiettivo della lezione </a:t>
            </a:r>
          </a:p>
          <a:p>
            <a:pPr algn="just">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it-IT" sz="1800" b="0" dirty="0">
                <a:solidFill>
                  <a:schemeClr val="tx1"/>
                </a:solidFill>
              </a:rPr>
              <a:t>Fornire motivazioni, principi e finalità di un approccio sostenibile allo </a:t>
            </a:r>
            <a:r>
              <a:rPr lang="it-IT" sz="1800" b="0" dirty="0" smtClean="0">
                <a:solidFill>
                  <a:schemeClr val="tx1"/>
                </a:solidFill>
              </a:rPr>
              <a:t>sviluppo.</a:t>
            </a:r>
            <a:endParaRPr lang="it-IT" sz="1800" b="0" dirty="0">
              <a:solidFill>
                <a:schemeClr val="tx1"/>
              </a:solidFill>
            </a:endParaRPr>
          </a:p>
          <a:p>
            <a:pPr algn="l">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lang="it-IT" sz="1800" b="0" dirty="0">
              <a:solidFill>
                <a:srgbClr val="000000"/>
              </a:solidFill>
            </a:endParaRPr>
          </a:p>
          <a:p>
            <a:pPr algn="l">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lang="it-IT" sz="1800" b="0" dirty="0">
              <a:solidFill>
                <a:srgbClr val="000000"/>
              </a:solidFill>
            </a:endParaRPr>
          </a:p>
          <a:p>
            <a:pPr algn="l">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it-IT" sz="1800" i="1" dirty="0">
                <a:solidFill>
                  <a:srgbClr val="000000"/>
                </a:solidFill>
              </a:rPr>
              <a:t>Struttura della lezione</a:t>
            </a:r>
          </a:p>
          <a:p>
            <a:pPr marL="271463" algn="l" eaLnBrk="1">
              <a:spcBef>
                <a:spcPts val="300"/>
              </a:spcBef>
              <a:buClrTx/>
              <a:buFontTx/>
              <a:buNone/>
              <a:tabLst>
                <a:tab pos="271463"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it-IT" sz="1800" b="0" dirty="0">
                <a:solidFill>
                  <a:srgbClr val="000000"/>
                </a:solidFill>
                <a:ea typeface="DejaVu Sans" charset="0"/>
                <a:cs typeface="DejaVu Sans" charset="0"/>
              </a:rPr>
              <a:t>- Limiti </a:t>
            </a:r>
            <a:r>
              <a:rPr lang="it-IT" sz="1800" b="0" dirty="0" smtClean="0">
                <a:solidFill>
                  <a:srgbClr val="000000"/>
                </a:solidFill>
                <a:ea typeface="DejaVu Sans" charset="0"/>
                <a:cs typeface="DejaVu Sans" charset="0"/>
              </a:rPr>
              <a:t>dello sviluppo</a:t>
            </a:r>
            <a:endParaRPr lang="it-IT" sz="1800" b="0" dirty="0">
              <a:solidFill>
                <a:srgbClr val="000000"/>
              </a:solidFill>
              <a:ea typeface="DejaVu Sans" charset="0"/>
              <a:cs typeface="DejaVu Sans" charset="0"/>
            </a:endParaRPr>
          </a:p>
          <a:p>
            <a:pPr marL="271463" algn="l" eaLnBrk="1">
              <a:spcBef>
                <a:spcPts val="300"/>
              </a:spcBef>
              <a:buClrTx/>
              <a:buFontTx/>
              <a:buChar char="-"/>
              <a:tabLst>
                <a:tab pos="271463"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it-IT" sz="1800" b="0" dirty="0">
                <a:solidFill>
                  <a:srgbClr val="000000"/>
                </a:solidFill>
                <a:ea typeface="DejaVu Sans" charset="0"/>
                <a:cs typeface="DejaVu Sans" charset="0"/>
              </a:rPr>
              <a:t> Le tappe cronologiche dello sviluppo sostenibile</a:t>
            </a:r>
          </a:p>
          <a:p>
            <a:pPr marL="271463" algn="l" eaLnBrk="1">
              <a:spcBef>
                <a:spcPts val="300"/>
              </a:spcBef>
              <a:buClrTx/>
              <a:buFontTx/>
              <a:buChar char="-"/>
              <a:tabLst>
                <a:tab pos="271463"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it-IT" sz="1800" b="0" dirty="0">
                <a:solidFill>
                  <a:srgbClr val="000000"/>
                </a:solidFill>
                <a:ea typeface="DejaVu Sans" charset="0"/>
                <a:cs typeface="DejaVu Sans" charset="0"/>
              </a:rPr>
              <a:t> Definizioni del concetto di sostenibilità</a:t>
            </a:r>
          </a:p>
          <a:p>
            <a:pPr marL="557213" indent="-285750" algn="l" eaLnBrk="1">
              <a:spcBef>
                <a:spcPts val="300"/>
              </a:spcBef>
              <a:buClrTx/>
              <a:buFontTx/>
              <a:buChar char="-"/>
              <a:tabLst>
                <a:tab pos="271463"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it-IT" sz="1800" b="0" dirty="0" smtClean="0">
                <a:solidFill>
                  <a:srgbClr val="000000"/>
                </a:solidFill>
                <a:ea typeface="DejaVu Sans" charset="0"/>
                <a:cs typeface="DejaVu Sans" charset="0"/>
              </a:rPr>
              <a:t>I </a:t>
            </a:r>
            <a:r>
              <a:rPr lang="it-IT" sz="1800" b="0" dirty="0">
                <a:solidFill>
                  <a:srgbClr val="000000"/>
                </a:solidFill>
                <a:ea typeface="DejaVu Sans" charset="0"/>
                <a:cs typeface="DejaVu Sans" charset="0"/>
              </a:rPr>
              <a:t>concetti di sostenibilità debole e </a:t>
            </a:r>
            <a:r>
              <a:rPr lang="it-IT" sz="1800" b="0" dirty="0" smtClean="0">
                <a:solidFill>
                  <a:srgbClr val="000000"/>
                </a:solidFill>
                <a:ea typeface="DejaVu Sans" charset="0"/>
                <a:cs typeface="DejaVu Sans" charset="0"/>
              </a:rPr>
              <a:t>forte</a:t>
            </a:r>
          </a:p>
          <a:p>
            <a:pPr marL="557213" indent="-285750" algn="l" eaLnBrk="1">
              <a:spcBef>
                <a:spcPts val="300"/>
              </a:spcBef>
              <a:buClrTx/>
              <a:buFontTx/>
              <a:buChar char="-"/>
              <a:tabLst>
                <a:tab pos="271463"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it-IT" sz="1800" b="0" dirty="0" smtClean="0">
                <a:solidFill>
                  <a:srgbClr val="000000"/>
                </a:solidFill>
                <a:ea typeface="DejaVu Sans" charset="0"/>
                <a:cs typeface="DejaVu Sans" charset="0"/>
              </a:rPr>
              <a:t>Definizione </a:t>
            </a:r>
            <a:r>
              <a:rPr lang="it-IT" sz="1800" b="0" dirty="0">
                <a:solidFill>
                  <a:srgbClr val="000000"/>
                </a:solidFill>
                <a:ea typeface="DejaVu Sans" charset="0"/>
                <a:cs typeface="DejaVu Sans" charset="0"/>
              </a:rPr>
              <a:t>dei pilastri della sostenibilità e modelli di </a:t>
            </a:r>
            <a:r>
              <a:rPr lang="it-IT" sz="1800" b="0" dirty="0" smtClean="0">
                <a:solidFill>
                  <a:srgbClr val="000000"/>
                </a:solidFill>
                <a:ea typeface="DejaVu Sans" charset="0"/>
                <a:cs typeface="DejaVu Sans" charset="0"/>
              </a:rPr>
              <a:t>rappresentazione</a:t>
            </a:r>
          </a:p>
          <a:p>
            <a:pPr marL="557213" indent="-285750" algn="just" eaLnBrk="1">
              <a:spcBef>
                <a:spcPts val="300"/>
              </a:spcBef>
              <a:buClrTx/>
              <a:buFontTx/>
              <a:buChar char="-"/>
              <a:tabLst>
                <a:tab pos="271463"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it-IT" sz="1800" b="0" dirty="0" smtClean="0">
                <a:solidFill>
                  <a:srgbClr val="000000"/>
                </a:solidFill>
                <a:ea typeface="DejaVu Sans" charset="0"/>
                <a:cs typeface="DejaVu Sans" charset="0"/>
              </a:rPr>
              <a:t>Green Economy</a:t>
            </a:r>
          </a:p>
          <a:p>
            <a:pPr marL="557213" indent="-285750" algn="just" eaLnBrk="1">
              <a:spcBef>
                <a:spcPts val="300"/>
              </a:spcBef>
              <a:buClrTx/>
              <a:buFontTx/>
              <a:buChar char="-"/>
              <a:tabLst>
                <a:tab pos="271463"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it-IT" sz="1800" b="0" dirty="0" smtClean="0">
                <a:solidFill>
                  <a:srgbClr val="000000"/>
                </a:solidFill>
                <a:ea typeface="DejaVu Sans" charset="0"/>
                <a:cs typeface="DejaVu Sans" charset="0"/>
              </a:rPr>
              <a:t>Blue </a:t>
            </a:r>
            <a:r>
              <a:rPr lang="it-IT" sz="1800" b="0" dirty="0" err="1" smtClean="0">
                <a:solidFill>
                  <a:srgbClr val="000000"/>
                </a:solidFill>
                <a:ea typeface="DejaVu Sans" charset="0"/>
                <a:cs typeface="DejaVu Sans" charset="0"/>
              </a:rPr>
              <a:t>Ecomomy</a:t>
            </a:r>
            <a:endParaRPr lang="it-IT" sz="1800" b="0" dirty="0">
              <a:solidFill>
                <a:srgbClr val="000000"/>
              </a:solidFill>
              <a:ea typeface="DejaVu Sans" charset="0"/>
              <a:cs typeface="DejaVu Sans" charset="0"/>
            </a:endParaRPr>
          </a:p>
          <a:p>
            <a:pPr algn="l" eaLnBrk="1">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lang="it-IT" sz="1800" b="0" dirty="0">
              <a:solidFill>
                <a:srgbClr val="000000"/>
              </a:solidFill>
              <a:ea typeface="DejaVu Sans" charset="0"/>
              <a:cs typeface="DejaVu Sans" charset="0"/>
            </a:endParaRPr>
          </a:p>
          <a:p>
            <a:pPr algn="l">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lang="it-IT" sz="1200" b="0" dirty="0">
              <a:solidFill>
                <a:srgbClr val="000000"/>
              </a:solidFill>
            </a:endParaRPr>
          </a:p>
          <a:p>
            <a:pPr algn="l">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endParaRPr lang="it-IT" sz="1200" b="0" dirty="0">
              <a:solidFill>
                <a:srgbClr val="000000"/>
              </a:solidFill>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Che cos’è lo sviluppo sostenibile?</a:t>
            </a:r>
          </a:p>
        </p:txBody>
      </p:sp>
      <p:sp>
        <p:nvSpPr>
          <p:cNvPr id="3" name="Rettangolo 2"/>
          <p:cNvSpPr/>
          <p:nvPr/>
        </p:nvSpPr>
        <p:spPr>
          <a:xfrm>
            <a:off x="251520" y="3474685"/>
            <a:ext cx="4282296" cy="2031325"/>
          </a:xfrm>
          <a:prstGeom prst="rect">
            <a:avLst/>
          </a:prstGeom>
          <a:solidFill>
            <a:srgbClr val="FFC000"/>
          </a:solidFill>
          <a:ln>
            <a:solidFill>
              <a:srgbClr val="FFC000"/>
            </a:solidFill>
          </a:ln>
        </p:spPr>
        <p:txBody>
          <a:bodyPr wrap="square">
            <a:spAutoFit/>
          </a:bodyPr>
          <a:lstStyle/>
          <a:p>
            <a:pPr algn="ctr"/>
            <a:r>
              <a:rPr lang="it-IT" sz="1800" b="0" dirty="0">
                <a:solidFill>
                  <a:schemeClr val="tx1"/>
                </a:solidFill>
              </a:rPr>
              <a:t>La sostenibilità rinvia all’idea di mantenimento/conservazione nel</a:t>
            </a:r>
          </a:p>
          <a:p>
            <a:pPr algn="ctr"/>
            <a:r>
              <a:rPr lang="it-IT" sz="1800" b="0" dirty="0">
                <a:solidFill>
                  <a:schemeClr val="tx1"/>
                </a:solidFill>
              </a:rPr>
              <a:t>tempo, e soprattutto nel lungo periodo, delle condizioni esistenti e</a:t>
            </a:r>
          </a:p>
          <a:p>
            <a:pPr algn="ctr"/>
            <a:r>
              <a:rPr lang="it-IT" sz="1800" b="0" dirty="0">
                <a:solidFill>
                  <a:schemeClr val="tx1"/>
                </a:solidFill>
              </a:rPr>
              <a:t>di capacità di garantire un supporto, un sostentamento, senza</a:t>
            </a:r>
          </a:p>
          <a:p>
            <a:pPr algn="ctr"/>
            <a:r>
              <a:rPr lang="it-IT" sz="1800" b="0" dirty="0">
                <a:solidFill>
                  <a:schemeClr val="tx1"/>
                </a:solidFill>
              </a:rPr>
              <a:t>produrre degrado.</a:t>
            </a:r>
          </a:p>
        </p:txBody>
      </p:sp>
      <p:sp>
        <p:nvSpPr>
          <p:cNvPr id="5" name="Rettangolo 4"/>
          <p:cNvSpPr/>
          <p:nvPr/>
        </p:nvSpPr>
        <p:spPr>
          <a:xfrm>
            <a:off x="269776" y="1474143"/>
            <a:ext cx="4282296" cy="646331"/>
          </a:xfrm>
          <a:prstGeom prst="rect">
            <a:avLst/>
          </a:prstGeom>
          <a:solidFill>
            <a:schemeClr val="accent5">
              <a:lumMod val="20000"/>
              <a:lumOff val="80000"/>
            </a:schemeClr>
          </a:solidFill>
        </p:spPr>
        <p:txBody>
          <a:bodyPr wrap="square">
            <a:spAutoFit/>
          </a:bodyPr>
          <a:lstStyle/>
          <a:p>
            <a:pPr algn="ctr"/>
            <a:r>
              <a:rPr lang="it-IT" sz="1800" b="0" dirty="0">
                <a:solidFill>
                  <a:schemeClr val="tx1"/>
                </a:solidFill>
              </a:rPr>
              <a:t>Lo sviluppo implica cambiamento, trasformazione dello </a:t>
            </a:r>
            <a:r>
              <a:rPr lang="it-IT" sz="1800" b="0" i="1" dirty="0">
                <a:solidFill>
                  <a:schemeClr val="tx1"/>
                </a:solidFill>
              </a:rPr>
              <a:t>status </a:t>
            </a:r>
            <a:r>
              <a:rPr lang="it-IT" sz="1800" b="0" i="1" dirty="0" smtClean="0">
                <a:solidFill>
                  <a:schemeClr val="tx1"/>
                </a:solidFill>
              </a:rPr>
              <a:t>quo</a:t>
            </a:r>
            <a:endParaRPr lang="it-IT" sz="1800" b="0" i="1" dirty="0">
              <a:solidFill>
                <a:schemeClr val="tx1"/>
              </a:solidFill>
            </a:endParaRPr>
          </a:p>
        </p:txBody>
      </p:sp>
      <p:sp>
        <p:nvSpPr>
          <p:cNvPr id="6" name="Rettangolo 5"/>
          <p:cNvSpPr/>
          <p:nvPr/>
        </p:nvSpPr>
        <p:spPr>
          <a:xfrm>
            <a:off x="5004048" y="1929706"/>
            <a:ext cx="3995936" cy="3000821"/>
          </a:xfrm>
          <a:prstGeom prst="rect">
            <a:avLst/>
          </a:prstGeom>
          <a:ln>
            <a:solidFill>
              <a:schemeClr val="accent5">
                <a:lumMod val="75000"/>
              </a:schemeClr>
            </a:solidFill>
          </a:ln>
        </p:spPr>
        <p:txBody>
          <a:bodyPr wrap="square">
            <a:spAutoFit/>
          </a:bodyPr>
          <a:lstStyle/>
          <a:p>
            <a:pPr algn="ctr">
              <a:lnSpc>
                <a:spcPct val="150000"/>
              </a:lnSpc>
            </a:pPr>
            <a:r>
              <a:rPr lang="it-IT" sz="1800" i="1" dirty="0">
                <a:solidFill>
                  <a:schemeClr val="tx1"/>
                </a:solidFill>
              </a:rPr>
              <a:t>Questo conflitto tra i due termini porta ad una idea di</a:t>
            </a:r>
          </a:p>
          <a:p>
            <a:pPr algn="ctr">
              <a:lnSpc>
                <a:spcPct val="150000"/>
              </a:lnSpc>
            </a:pPr>
            <a:r>
              <a:rPr lang="it-IT" sz="1800" i="1" dirty="0">
                <a:solidFill>
                  <a:schemeClr val="tx1"/>
                </a:solidFill>
              </a:rPr>
              <a:t>miglioramento/modifica mantenendo però nel tempo anche lungo</a:t>
            </a:r>
          </a:p>
          <a:p>
            <a:pPr algn="ctr">
              <a:lnSpc>
                <a:spcPct val="150000"/>
              </a:lnSpc>
            </a:pPr>
            <a:r>
              <a:rPr lang="it-IT" sz="1800" i="1" dirty="0">
                <a:solidFill>
                  <a:schemeClr val="tx1"/>
                </a:solidFill>
              </a:rPr>
              <a:t>le condizioni che consentono tale miglioramento.</a:t>
            </a:r>
          </a:p>
        </p:txBody>
      </p:sp>
      <p:sp>
        <p:nvSpPr>
          <p:cNvPr id="18" name="Freccia in giù 17"/>
          <p:cNvSpPr/>
          <p:nvPr/>
        </p:nvSpPr>
        <p:spPr bwMode="auto">
          <a:xfrm>
            <a:off x="1115616" y="2410247"/>
            <a:ext cx="576064" cy="864096"/>
          </a:xfrm>
          <a:prstGeom prst="downArrow">
            <a:avLst/>
          </a:prstGeom>
          <a:solidFill>
            <a:schemeClr val="accent5">
              <a:lumMod val="7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457200" rtl="0" eaLnBrk="0" fontAlgn="base" latinLnBrk="0" hangingPunct="0">
              <a:lnSpc>
                <a:spcPct val="100000"/>
              </a:lnSpc>
              <a:spcBef>
                <a:spcPct val="0"/>
              </a:spcBef>
              <a:spcAft>
                <a:spcPct val="0"/>
              </a:spcAft>
              <a:buClr>
                <a:srgbClr val="000000"/>
              </a:buClr>
              <a:buSzPct val="100000"/>
              <a:buFont typeface="Times New Roman" charset="0"/>
              <a:buNone/>
              <a:tabLst/>
            </a:pPr>
            <a:endParaRPr kumimoji="0" lang="it-IT" sz="2200" b="1" u="none" strike="noStrike" cap="none" normalizeH="0" baseline="0">
              <a:ln>
                <a:noFill/>
              </a:ln>
              <a:solidFill>
                <a:schemeClr val="bg1"/>
              </a:solidFill>
              <a:effectLst/>
              <a:latin typeface="Verdana" charset="0"/>
            </a:endParaRPr>
          </a:p>
        </p:txBody>
      </p:sp>
      <p:sp>
        <p:nvSpPr>
          <p:cNvPr id="20" name="Freccia in giù 19"/>
          <p:cNvSpPr/>
          <p:nvPr/>
        </p:nvSpPr>
        <p:spPr bwMode="auto">
          <a:xfrm rot="10800000">
            <a:off x="2987824" y="2393314"/>
            <a:ext cx="576064" cy="864096"/>
          </a:xfrm>
          <a:prstGeom prst="downArrow">
            <a:avLst/>
          </a:prstGeom>
          <a:solidFill>
            <a:schemeClr val="accent5">
              <a:lumMod val="7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457200" rtl="0" eaLnBrk="0" fontAlgn="base" latinLnBrk="0" hangingPunct="0">
              <a:lnSpc>
                <a:spcPct val="100000"/>
              </a:lnSpc>
              <a:spcBef>
                <a:spcPct val="0"/>
              </a:spcBef>
              <a:spcAft>
                <a:spcPct val="0"/>
              </a:spcAft>
              <a:buClr>
                <a:srgbClr val="000000"/>
              </a:buClr>
              <a:buSzPct val="100000"/>
              <a:buFont typeface="Times New Roman" charset="0"/>
              <a:buNone/>
              <a:tabLst/>
            </a:pPr>
            <a:endParaRPr kumimoji="0" lang="it-IT" sz="2200" b="1" u="none" strike="noStrike" cap="none" normalizeH="0" baseline="0">
              <a:ln>
                <a:noFill/>
              </a:ln>
              <a:solidFill>
                <a:schemeClr val="bg1"/>
              </a:solidFill>
              <a:effectLst/>
              <a:latin typeface="Verdana" charset="0"/>
            </a:endParaRPr>
          </a:p>
        </p:txBody>
      </p:sp>
    </p:spTree>
    <p:extLst>
      <p:ext uri="{BB962C8B-B14F-4D97-AF65-F5344CB8AC3E}">
        <p14:creationId xmlns:p14="http://schemas.microsoft.com/office/powerpoint/2010/main" val="18038127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
          <p:cNvSpPr>
            <a:spLocks noGrp="1" noChangeArrowheads="1"/>
          </p:cNvSpPr>
          <p:nvPr>
            <p:ph type="title"/>
          </p:nvPr>
        </p:nvSpPr>
        <p:spPr>
          <a:xfrm>
            <a:off x="223838" y="60325"/>
            <a:ext cx="8831262" cy="398463"/>
          </a:xfrm>
        </p:spPr>
        <p:txBody>
          <a:bodyPr/>
          <a:lstStyle/>
          <a:p>
            <a:pPr>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dirty="0" smtClean="0"/>
              <a:t>I </a:t>
            </a:r>
            <a:r>
              <a:rPr lang="en-US" dirty="0" err="1" smtClean="0"/>
              <a:t>limiti</a:t>
            </a:r>
            <a:r>
              <a:rPr lang="en-US" dirty="0" smtClean="0"/>
              <a:t> </a:t>
            </a:r>
            <a:r>
              <a:rPr lang="en-US" dirty="0" err="1" smtClean="0"/>
              <a:t>dei</a:t>
            </a:r>
            <a:r>
              <a:rPr lang="en-US" dirty="0" smtClean="0"/>
              <a:t> </a:t>
            </a:r>
            <a:r>
              <a:rPr lang="en-US" dirty="0" err="1" smtClean="0"/>
              <a:t>processi</a:t>
            </a:r>
            <a:r>
              <a:rPr lang="en-US" dirty="0" smtClean="0"/>
              <a:t> </a:t>
            </a:r>
            <a:r>
              <a:rPr lang="en-US" dirty="0" err="1" smtClean="0"/>
              <a:t>di</a:t>
            </a:r>
            <a:r>
              <a:rPr lang="en-US" dirty="0" smtClean="0"/>
              <a:t> </a:t>
            </a:r>
            <a:r>
              <a:rPr lang="en-US" dirty="0" err="1" smtClean="0"/>
              <a:t>sviluppo</a:t>
            </a:r>
            <a:endParaRPr lang="en-US" dirty="0" smtClean="0"/>
          </a:p>
        </p:txBody>
      </p:sp>
      <p:sp>
        <p:nvSpPr>
          <p:cNvPr id="4099" name="Text Box 2"/>
          <p:cNvSpPr txBox="1">
            <a:spLocks noChangeArrowheads="1"/>
          </p:cNvSpPr>
          <p:nvPr/>
        </p:nvSpPr>
        <p:spPr bwMode="auto">
          <a:xfrm>
            <a:off x="4427538" y="1114971"/>
            <a:ext cx="3889375" cy="1511300"/>
          </a:xfrm>
          <a:prstGeom prst="rect">
            <a:avLst/>
          </a:prstGeom>
          <a:noFill/>
          <a:ln w="9525">
            <a:noFill/>
            <a:round/>
            <a:headEnd/>
            <a:tailEnd/>
          </a:ln>
        </p:spPr>
        <p:txBody>
          <a:bodyPr lIns="90000" tIns="46800" rIns="90000" bIns="46800"/>
          <a:lstStyle/>
          <a:p>
            <a:pPr algn="just">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it-IT" sz="1800" b="0" dirty="0">
                <a:solidFill>
                  <a:srgbClr val="000000"/>
                </a:solidFill>
              </a:rPr>
              <a:t>La crescita di un qualsiasi sistema socio – economico non può essere infinita perché si basa sull’utilizzo di risorse di per sé</a:t>
            </a:r>
            <a:r>
              <a:rPr lang="it-IT" sz="1800" b="0" dirty="0">
                <a:solidFill>
                  <a:schemeClr val="tx1"/>
                </a:solidFill>
              </a:rPr>
              <a:t> scarse (</a:t>
            </a:r>
            <a:r>
              <a:rPr lang="it-IT" sz="1800" b="0" dirty="0" err="1">
                <a:solidFill>
                  <a:schemeClr val="tx1"/>
                </a:solidFill>
              </a:rPr>
              <a:t>Meadows</a:t>
            </a:r>
            <a:r>
              <a:rPr lang="it-IT" sz="1800" b="0" dirty="0">
                <a:solidFill>
                  <a:schemeClr val="tx1"/>
                </a:solidFill>
              </a:rPr>
              <a:t>, D., </a:t>
            </a:r>
            <a:r>
              <a:rPr lang="it-IT" sz="1800" b="0" dirty="0" err="1">
                <a:solidFill>
                  <a:schemeClr val="tx1"/>
                </a:solidFill>
              </a:rPr>
              <a:t>Meadows</a:t>
            </a:r>
            <a:r>
              <a:rPr lang="it-IT" sz="1800" b="0" dirty="0">
                <a:solidFill>
                  <a:schemeClr val="tx1"/>
                </a:solidFill>
              </a:rPr>
              <a:t>, D., </a:t>
            </a:r>
            <a:r>
              <a:rPr lang="it-IT" sz="1800" b="0" dirty="0" err="1">
                <a:solidFill>
                  <a:schemeClr val="tx1"/>
                </a:solidFill>
              </a:rPr>
              <a:t>Randers</a:t>
            </a:r>
            <a:r>
              <a:rPr lang="it-IT" sz="1800" b="0" dirty="0">
                <a:solidFill>
                  <a:schemeClr val="tx1"/>
                </a:solidFill>
              </a:rPr>
              <a:t>, J., 2006)</a:t>
            </a:r>
            <a:r>
              <a:rPr lang="it-IT" sz="1800" b="0" dirty="0">
                <a:solidFill>
                  <a:srgbClr val="000000"/>
                </a:solidFill>
              </a:rPr>
              <a:t>.</a:t>
            </a:r>
            <a:endParaRPr lang="it-IT" sz="1200" b="0" dirty="0">
              <a:solidFill>
                <a:srgbClr val="000000"/>
              </a:solidFill>
            </a:endParaRPr>
          </a:p>
        </p:txBody>
      </p:sp>
      <p:sp>
        <p:nvSpPr>
          <p:cNvPr id="4100" name="Callout con freccia a destra 4"/>
          <p:cNvSpPr>
            <a:spLocks noChangeArrowheads="1"/>
          </p:cNvSpPr>
          <p:nvPr/>
        </p:nvSpPr>
        <p:spPr bwMode="auto">
          <a:xfrm>
            <a:off x="684213" y="1041400"/>
            <a:ext cx="3167062" cy="1728788"/>
          </a:xfrm>
          <a:prstGeom prst="rightArrowCallout">
            <a:avLst>
              <a:gd name="adj1" fmla="val 25000"/>
              <a:gd name="adj2" fmla="val 25000"/>
              <a:gd name="adj3" fmla="val 24977"/>
              <a:gd name="adj4" fmla="val 64977"/>
            </a:avLst>
          </a:prstGeom>
          <a:solidFill>
            <a:srgbClr val="CCECFF"/>
          </a:solidFill>
          <a:ln w="25400" algn="ctr">
            <a:solidFill>
              <a:srgbClr val="00B0F0"/>
            </a:solidFill>
            <a:round/>
            <a:headEnd/>
            <a:tailEnd/>
          </a:ln>
        </p:spPr>
        <p:txBody>
          <a:bodyPr anchor="ctr"/>
          <a:lstStyle/>
          <a:p>
            <a:pPr algn="ctr"/>
            <a:r>
              <a:rPr lang="it-IT" i="1">
                <a:solidFill>
                  <a:srgbClr val="00B0F0"/>
                </a:solidFill>
              </a:rPr>
              <a:t>Limite fisico </a:t>
            </a:r>
            <a:endParaRPr lang="it-IT">
              <a:solidFill>
                <a:srgbClr val="00B0F0"/>
              </a:solidFill>
            </a:endParaRPr>
          </a:p>
        </p:txBody>
      </p:sp>
      <p:sp>
        <p:nvSpPr>
          <p:cNvPr id="4101" name="Callout con freccia a destra 5"/>
          <p:cNvSpPr>
            <a:spLocks noChangeArrowheads="1"/>
          </p:cNvSpPr>
          <p:nvPr/>
        </p:nvSpPr>
        <p:spPr bwMode="auto">
          <a:xfrm>
            <a:off x="684213" y="3633788"/>
            <a:ext cx="3167062" cy="1728787"/>
          </a:xfrm>
          <a:prstGeom prst="rightArrowCallout">
            <a:avLst>
              <a:gd name="adj1" fmla="val 25000"/>
              <a:gd name="adj2" fmla="val 25000"/>
              <a:gd name="adj3" fmla="val 24977"/>
              <a:gd name="adj4" fmla="val 64977"/>
            </a:avLst>
          </a:prstGeom>
          <a:solidFill>
            <a:srgbClr val="CCECFF"/>
          </a:solidFill>
          <a:ln w="25400" algn="ctr">
            <a:solidFill>
              <a:srgbClr val="00B0F0"/>
            </a:solidFill>
            <a:round/>
            <a:headEnd/>
            <a:tailEnd/>
          </a:ln>
        </p:spPr>
        <p:txBody>
          <a:bodyPr anchor="ctr"/>
          <a:lstStyle/>
          <a:p>
            <a:pPr algn="ctr"/>
            <a:r>
              <a:rPr lang="it-IT" i="1">
                <a:solidFill>
                  <a:srgbClr val="00B0F0"/>
                </a:solidFill>
              </a:rPr>
              <a:t> Limite sociale </a:t>
            </a:r>
          </a:p>
        </p:txBody>
      </p:sp>
      <p:sp>
        <p:nvSpPr>
          <p:cNvPr id="4102" name="Text Box 2"/>
          <p:cNvSpPr txBox="1">
            <a:spLocks noChangeArrowheads="1"/>
          </p:cNvSpPr>
          <p:nvPr/>
        </p:nvSpPr>
        <p:spPr bwMode="auto">
          <a:xfrm>
            <a:off x="4427538" y="3778399"/>
            <a:ext cx="3889375" cy="1296987"/>
          </a:xfrm>
          <a:prstGeom prst="rect">
            <a:avLst/>
          </a:prstGeom>
          <a:noFill/>
          <a:ln w="9525">
            <a:noFill/>
            <a:round/>
            <a:headEnd/>
            <a:tailEnd/>
          </a:ln>
        </p:spPr>
        <p:txBody>
          <a:bodyPr lIns="90000" tIns="46800" rIns="90000" bIns="46800"/>
          <a:lstStyle/>
          <a:p>
            <a:pPr algn="just">
              <a:spcBef>
                <a:spcPts val="300"/>
              </a:spcBef>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it-IT" sz="1800" b="0" dirty="0" smtClean="0">
                <a:solidFill>
                  <a:srgbClr val="000000"/>
                </a:solidFill>
              </a:rPr>
              <a:t>L’iniquità nella distribuzione di ricchezza tra i Paesi, continua ad acuire le differenze tra i Paesi del Nord e del Sud del Mondo.</a:t>
            </a:r>
            <a:endParaRPr lang="it-IT" sz="1200" b="0" dirty="0">
              <a:solidFill>
                <a:srgbClr val="000000"/>
              </a:solidFill>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2" name="Rectangle 1"/>
          <p:cNvSpPr>
            <a:spLocks noGrp="1" noChangeArrowheads="1"/>
          </p:cNvSpPr>
          <p:nvPr>
            <p:ph type="title"/>
          </p:nvPr>
        </p:nvSpPr>
        <p:spPr>
          <a:xfrm>
            <a:off x="223838" y="60325"/>
            <a:ext cx="8831262" cy="398463"/>
          </a:xfrm>
        </p:spPr>
        <p:txBody>
          <a:bodyPr/>
          <a:lstStyle/>
          <a:p>
            <a:pPr>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mtClean="0"/>
              <a:t>Le tappe cronologiche dello sviluppo sostenibile</a:t>
            </a:r>
          </a:p>
        </p:txBody>
      </p:sp>
      <p:graphicFrame>
        <p:nvGraphicFramePr>
          <p:cNvPr id="10" name="Diagramma 9"/>
          <p:cNvGraphicFramePr/>
          <p:nvPr/>
        </p:nvGraphicFramePr>
        <p:xfrm>
          <a:off x="0" y="322015"/>
          <a:ext cx="9144000" cy="29523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124" name="Rettangolo 12"/>
          <p:cNvSpPr>
            <a:spLocks noChangeArrowheads="1"/>
          </p:cNvSpPr>
          <p:nvPr/>
        </p:nvSpPr>
        <p:spPr bwMode="auto">
          <a:xfrm>
            <a:off x="900113" y="2192338"/>
            <a:ext cx="1854200" cy="646112"/>
          </a:xfrm>
          <a:prstGeom prst="rect">
            <a:avLst/>
          </a:prstGeom>
          <a:noFill/>
          <a:ln w="9525">
            <a:noFill/>
            <a:miter lim="800000"/>
            <a:headEnd/>
            <a:tailEnd/>
          </a:ln>
        </p:spPr>
        <p:txBody>
          <a:bodyPr>
            <a:spAutoFit/>
          </a:bodyPr>
          <a:lstStyle/>
          <a:p>
            <a:pPr algn="ctr"/>
            <a:r>
              <a:rPr lang="it-IT" sz="1200" b="0">
                <a:solidFill>
                  <a:schemeClr val="tx1"/>
                </a:solidFill>
              </a:rPr>
              <a:t>1980- </a:t>
            </a:r>
            <a:r>
              <a:rPr lang="it-IT" sz="1200" b="0" i="1">
                <a:solidFill>
                  <a:schemeClr val="tx1"/>
                </a:solidFill>
              </a:rPr>
              <a:t>World Conservation Strategy</a:t>
            </a:r>
            <a:r>
              <a:rPr lang="it-IT" sz="1200" b="0">
                <a:solidFill>
                  <a:schemeClr val="tx1"/>
                </a:solidFill>
              </a:rPr>
              <a:t> (Nairobi)</a:t>
            </a:r>
          </a:p>
        </p:txBody>
      </p:sp>
      <p:sp>
        <p:nvSpPr>
          <p:cNvPr id="15" name="Ovale 14"/>
          <p:cNvSpPr/>
          <p:nvPr/>
        </p:nvSpPr>
        <p:spPr>
          <a:xfrm>
            <a:off x="1652588" y="1666875"/>
            <a:ext cx="295275" cy="295275"/>
          </a:xfrm>
          <a:prstGeom prst="ellipse">
            <a:avLst/>
          </a:prstGeom>
          <a:solidFill>
            <a:schemeClr val="accent2">
              <a:lumMod val="75000"/>
            </a:schemeClr>
          </a:solidFill>
        </p:spPr>
        <p:style>
          <a:lnRef idx="2">
            <a:schemeClr val="lt1">
              <a:hueOff val="0"/>
              <a:satOff val="0"/>
              <a:lumOff val="0"/>
              <a:alphaOff val="0"/>
            </a:schemeClr>
          </a:lnRef>
          <a:fillRef idx="1">
            <a:schemeClr val="accent2">
              <a:shade val="50000"/>
              <a:hueOff val="0"/>
              <a:satOff val="0"/>
              <a:lumOff val="0"/>
              <a:alphaOff val="0"/>
            </a:schemeClr>
          </a:fillRef>
          <a:effectRef idx="0">
            <a:schemeClr val="accent2">
              <a:shade val="50000"/>
              <a:hueOff val="0"/>
              <a:satOff val="0"/>
              <a:lumOff val="0"/>
              <a:alphaOff val="0"/>
            </a:schemeClr>
          </a:effectRef>
          <a:fontRef idx="minor">
            <a:schemeClr val="lt1"/>
          </a:fontRef>
        </p:style>
      </p:sp>
      <p:sp>
        <p:nvSpPr>
          <p:cNvPr id="5126" name="Rettangolo 15"/>
          <p:cNvSpPr>
            <a:spLocks noChangeArrowheads="1"/>
          </p:cNvSpPr>
          <p:nvPr/>
        </p:nvSpPr>
        <p:spPr bwMode="auto">
          <a:xfrm>
            <a:off x="1781175" y="979488"/>
            <a:ext cx="1998663" cy="461962"/>
          </a:xfrm>
          <a:prstGeom prst="rect">
            <a:avLst/>
          </a:prstGeom>
          <a:noFill/>
          <a:ln w="9525">
            <a:noFill/>
            <a:miter lim="800000"/>
            <a:headEnd/>
            <a:tailEnd/>
          </a:ln>
        </p:spPr>
        <p:txBody>
          <a:bodyPr>
            <a:spAutoFit/>
          </a:bodyPr>
          <a:lstStyle/>
          <a:p>
            <a:pPr algn="ctr"/>
            <a:r>
              <a:rPr lang="it-IT" sz="1200" b="0">
                <a:solidFill>
                  <a:schemeClr val="tx1"/>
                </a:solidFill>
              </a:rPr>
              <a:t>1987 – Summit di Tokyo (Tokyo)</a:t>
            </a:r>
          </a:p>
        </p:txBody>
      </p:sp>
      <p:sp>
        <p:nvSpPr>
          <p:cNvPr id="17" name="Ovale 16"/>
          <p:cNvSpPr/>
          <p:nvPr/>
        </p:nvSpPr>
        <p:spPr>
          <a:xfrm>
            <a:off x="2593975" y="1660525"/>
            <a:ext cx="295275" cy="295275"/>
          </a:xfrm>
          <a:prstGeom prst="ellipse">
            <a:avLst/>
          </a:prstGeom>
          <a:solidFill>
            <a:schemeClr val="accent2">
              <a:lumMod val="60000"/>
              <a:lumOff val="40000"/>
            </a:schemeClr>
          </a:solidFill>
        </p:spPr>
        <p:style>
          <a:lnRef idx="2">
            <a:schemeClr val="lt1">
              <a:hueOff val="0"/>
              <a:satOff val="0"/>
              <a:lumOff val="0"/>
              <a:alphaOff val="0"/>
            </a:schemeClr>
          </a:lnRef>
          <a:fillRef idx="1">
            <a:schemeClr val="accent2">
              <a:shade val="50000"/>
              <a:hueOff val="0"/>
              <a:satOff val="0"/>
              <a:lumOff val="0"/>
              <a:alphaOff val="0"/>
            </a:schemeClr>
          </a:fillRef>
          <a:effectRef idx="0">
            <a:schemeClr val="accent2">
              <a:shade val="50000"/>
              <a:hueOff val="0"/>
              <a:satOff val="0"/>
              <a:lumOff val="0"/>
              <a:alphaOff val="0"/>
            </a:schemeClr>
          </a:effectRef>
          <a:fontRef idx="minor">
            <a:schemeClr val="lt1"/>
          </a:fontRef>
        </p:style>
      </p:sp>
      <p:sp>
        <p:nvSpPr>
          <p:cNvPr id="5128" name="Rettangolo 17"/>
          <p:cNvSpPr>
            <a:spLocks noChangeArrowheads="1"/>
          </p:cNvSpPr>
          <p:nvPr/>
        </p:nvSpPr>
        <p:spPr bwMode="auto">
          <a:xfrm>
            <a:off x="2771775" y="2190750"/>
            <a:ext cx="2663825" cy="1154113"/>
          </a:xfrm>
          <a:prstGeom prst="rect">
            <a:avLst/>
          </a:prstGeom>
          <a:noFill/>
          <a:ln w="9525">
            <a:noFill/>
            <a:miter lim="800000"/>
            <a:headEnd/>
            <a:tailEnd/>
          </a:ln>
        </p:spPr>
        <p:txBody>
          <a:bodyPr>
            <a:spAutoFit/>
          </a:bodyPr>
          <a:lstStyle/>
          <a:p>
            <a:pPr algn="ctr" defTabSz="533400">
              <a:lnSpc>
                <a:spcPct val="90000"/>
              </a:lnSpc>
              <a:spcAft>
                <a:spcPct val="35000"/>
              </a:spcAft>
            </a:pPr>
            <a:r>
              <a:rPr lang="it-IT" sz="1200" b="0">
                <a:solidFill>
                  <a:schemeClr val="tx1"/>
                </a:solidFill>
              </a:rPr>
              <a:t>1992 - II Vertice ONU su Ambiente e Sviluppo (Rio de Janeiro);</a:t>
            </a:r>
          </a:p>
          <a:p>
            <a:pPr algn="ctr" defTabSz="533400">
              <a:lnSpc>
                <a:spcPct val="90000"/>
              </a:lnSpc>
              <a:spcAft>
                <a:spcPct val="35000"/>
              </a:spcAft>
            </a:pPr>
            <a:r>
              <a:rPr lang="it-IT" sz="1200" b="0">
                <a:solidFill>
                  <a:schemeClr val="tx1"/>
                </a:solidFill>
              </a:rPr>
              <a:t>V Piano di Azione Ambientale “Per uno sviluppo durevole e sostenibile” (Bruxelles)</a:t>
            </a:r>
          </a:p>
        </p:txBody>
      </p:sp>
      <p:sp>
        <p:nvSpPr>
          <p:cNvPr id="19" name="Ovale 18"/>
          <p:cNvSpPr/>
          <p:nvPr/>
        </p:nvSpPr>
        <p:spPr>
          <a:xfrm>
            <a:off x="3851275" y="1666875"/>
            <a:ext cx="295275" cy="295275"/>
          </a:xfrm>
          <a:prstGeom prst="ellipse">
            <a:avLst/>
          </a:prstGeom>
          <a:solidFill>
            <a:schemeClr val="accent2">
              <a:lumMod val="40000"/>
              <a:lumOff val="60000"/>
            </a:schemeClr>
          </a:solidFill>
        </p:spPr>
        <p:style>
          <a:lnRef idx="2">
            <a:schemeClr val="lt1">
              <a:hueOff val="0"/>
              <a:satOff val="0"/>
              <a:lumOff val="0"/>
              <a:alphaOff val="0"/>
            </a:schemeClr>
          </a:lnRef>
          <a:fillRef idx="1">
            <a:schemeClr val="accent2">
              <a:shade val="50000"/>
              <a:hueOff val="0"/>
              <a:satOff val="0"/>
              <a:lumOff val="0"/>
              <a:alphaOff val="0"/>
            </a:schemeClr>
          </a:fillRef>
          <a:effectRef idx="0">
            <a:schemeClr val="accent2">
              <a:shade val="50000"/>
              <a:hueOff val="0"/>
              <a:satOff val="0"/>
              <a:lumOff val="0"/>
              <a:alphaOff val="0"/>
            </a:schemeClr>
          </a:effectRef>
          <a:fontRef idx="minor">
            <a:schemeClr val="lt1"/>
          </a:fontRef>
        </p:style>
      </p:sp>
      <p:sp>
        <p:nvSpPr>
          <p:cNvPr id="20" name="Rettangolo 19"/>
          <p:cNvSpPr/>
          <p:nvPr/>
        </p:nvSpPr>
        <p:spPr>
          <a:xfrm>
            <a:off x="4454525" y="781050"/>
            <a:ext cx="1800225" cy="64770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lIns="85344" tIns="85344" rIns="85344" bIns="85344" spcCol="1270"/>
          <a:lstStyle/>
          <a:p>
            <a:pPr algn="ctr" defTabSz="533400">
              <a:lnSpc>
                <a:spcPct val="90000"/>
              </a:lnSpc>
              <a:spcAft>
                <a:spcPct val="35000"/>
              </a:spcAft>
              <a:buFont typeface="Times New Roman" charset="0"/>
              <a:buNone/>
              <a:defRPr/>
            </a:pPr>
            <a:r>
              <a:rPr lang="it-IT" sz="1200" b="0" dirty="0"/>
              <a:t>1994 - I Conferenza Europea sulle Città Sostenibili (</a:t>
            </a:r>
            <a:r>
              <a:rPr lang="it-IT" sz="1200" b="0" dirty="0" err="1"/>
              <a:t>Aalborg</a:t>
            </a:r>
            <a:r>
              <a:rPr lang="it-IT" sz="1200" b="0" dirty="0"/>
              <a:t>)</a:t>
            </a:r>
          </a:p>
        </p:txBody>
      </p:sp>
      <p:sp>
        <p:nvSpPr>
          <p:cNvPr id="21" name="Ovale 20"/>
          <p:cNvSpPr/>
          <p:nvPr/>
        </p:nvSpPr>
        <p:spPr>
          <a:xfrm>
            <a:off x="5207000" y="1641475"/>
            <a:ext cx="295275" cy="295275"/>
          </a:xfrm>
          <a:prstGeom prst="ellipse">
            <a:avLst/>
          </a:prstGeom>
          <a:solidFill>
            <a:schemeClr val="accent2">
              <a:lumMod val="20000"/>
              <a:lumOff val="80000"/>
            </a:schemeClr>
          </a:solidFill>
        </p:spPr>
        <p:style>
          <a:lnRef idx="2">
            <a:schemeClr val="lt1">
              <a:hueOff val="0"/>
              <a:satOff val="0"/>
              <a:lumOff val="0"/>
              <a:alphaOff val="0"/>
            </a:schemeClr>
          </a:lnRef>
          <a:fillRef idx="1">
            <a:schemeClr val="accent2">
              <a:shade val="50000"/>
              <a:hueOff val="0"/>
              <a:satOff val="0"/>
              <a:lumOff val="0"/>
              <a:alphaOff val="0"/>
            </a:schemeClr>
          </a:fillRef>
          <a:effectRef idx="0">
            <a:schemeClr val="accent2">
              <a:shade val="50000"/>
              <a:hueOff val="0"/>
              <a:satOff val="0"/>
              <a:lumOff val="0"/>
              <a:alphaOff val="0"/>
            </a:schemeClr>
          </a:effectRef>
          <a:fontRef idx="minor">
            <a:schemeClr val="lt1"/>
          </a:fontRef>
        </p:style>
      </p:sp>
      <p:sp>
        <p:nvSpPr>
          <p:cNvPr id="22" name="Ovale 21"/>
          <p:cNvSpPr/>
          <p:nvPr/>
        </p:nvSpPr>
        <p:spPr>
          <a:xfrm>
            <a:off x="6470650" y="1681163"/>
            <a:ext cx="295275" cy="295275"/>
          </a:xfrm>
          <a:prstGeom prst="ellipse">
            <a:avLst/>
          </a:prstGeom>
          <a:solidFill>
            <a:schemeClr val="accent2">
              <a:lumMod val="50000"/>
            </a:schemeClr>
          </a:solidFill>
        </p:spPr>
        <p:style>
          <a:lnRef idx="2">
            <a:schemeClr val="lt1">
              <a:hueOff val="0"/>
              <a:satOff val="0"/>
              <a:lumOff val="0"/>
              <a:alphaOff val="0"/>
            </a:schemeClr>
          </a:lnRef>
          <a:fillRef idx="1">
            <a:schemeClr val="accent2">
              <a:shade val="50000"/>
              <a:hueOff val="0"/>
              <a:satOff val="0"/>
              <a:lumOff val="0"/>
              <a:alphaOff val="0"/>
            </a:schemeClr>
          </a:fillRef>
          <a:effectRef idx="0">
            <a:schemeClr val="accent2">
              <a:shade val="50000"/>
              <a:hueOff val="0"/>
              <a:satOff val="0"/>
              <a:lumOff val="0"/>
              <a:alphaOff val="0"/>
            </a:schemeClr>
          </a:effectRef>
          <a:fontRef idx="minor">
            <a:schemeClr val="lt1"/>
          </a:fontRef>
        </p:style>
      </p:sp>
      <p:sp>
        <p:nvSpPr>
          <p:cNvPr id="23" name="Rettangolo 22"/>
          <p:cNvSpPr/>
          <p:nvPr/>
        </p:nvSpPr>
        <p:spPr>
          <a:xfrm>
            <a:off x="5449888" y="2159000"/>
            <a:ext cx="2376487" cy="754063"/>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lIns="85344" tIns="85344" rIns="85344" bIns="85344" spcCol="1270"/>
          <a:lstStyle/>
          <a:p>
            <a:pPr algn="ctr" defTabSz="533400">
              <a:lnSpc>
                <a:spcPct val="90000"/>
              </a:lnSpc>
              <a:spcAft>
                <a:spcPct val="35000"/>
              </a:spcAft>
              <a:buFont typeface="Times New Roman" charset="0"/>
              <a:buNone/>
              <a:defRPr/>
            </a:pPr>
            <a:r>
              <a:rPr lang="it-IT" sz="1200" b="0" dirty="0"/>
              <a:t>1996 - Seconda Conferenza Europea sulle città sostenibili (Lisbona);</a:t>
            </a:r>
          </a:p>
          <a:p>
            <a:pPr algn="ctr" defTabSz="533400">
              <a:lnSpc>
                <a:spcPct val="90000"/>
              </a:lnSpc>
              <a:spcAft>
                <a:spcPct val="35000"/>
              </a:spcAft>
              <a:buFont typeface="Times New Roman" charset="0"/>
              <a:buNone/>
              <a:defRPr/>
            </a:pPr>
            <a:r>
              <a:rPr lang="it-IT" sz="1200" b="0" dirty="0"/>
              <a:t>Conferenza Habitat II (</a:t>
            </a:r>
            <a:r>
              <a:rPr lang="it-IT" sz="1200" b="0" dirty="0" smtClean="0"/>
              <a:t>Istanbul</a:t>
            </a:r>
            <a:r>
              <a:rPr lang="it-IT" sz="1200" b="0" dirty="0"/>
              <a:t>)</a:t>
            </a:r>
          </a:p>
        </p:txBody>
      </p:sp>
      <p:sp>
        <p:nvSpPr>
          <p:cNvPr id="24" name="Ovale 23"/>
          <p:cNvSpPr/>
          <p:nvPr/>
        </p:nvSpPr>
        <p:spPr>
          <a:xfrm>
            <a:off x="7380288" y="1641475"/>
            <a:ext cx="295275" cy="295275"/>
          </a:xfrm>
          <a:prstGeom prst="ellipse">
            <a:avLst/>
          </a:prstGeom>
          <a:solidFill>
            <a:schemeClr val="accent2">
              <a:lumMod val="75000"/>
            </a:schemeClr>
          </a:solidFill>
        </p:spPr>
        <p:style>
          <a:lnRef idx="2">
            <a:schemeClr val="lt1">
              <a:hueOff val="0"/>
              <a:satOff val="0"/>
              <a:lumOff val="0"/>
              <a:alphaOff val="0"/>
            </a:schemeClr>
          </a:lnRef>
          <a:fillRef idx="1">
            <a:schemeClr val="accent2">
              <a:shade val="50000"/>
              <a:hueOff val="0"/>
              <a:satOff val="0"/>
              <a:lumOff val="0"/>
              <a:alphaOff val="0"/>
            </a:schemeClr>
          </a:fillRef>
          <a:effectRef idx="0">
            <a:schemeClr val="accent2">
              <a:shade val="50000"/>
              <a:hueOff val="0"/>
              <a:satOff val="0"/>
              <a:lumOff val="0"/>
              <a:alphaOff val="0"/>
            </a:schemeClr>
          </a:effectRef>
          <a:fontRef idx="minor">
            <a:schemeClr val="lt1"/>
          </a:fontRef>
        </p:style>
      </p:sp>
      <p:grpSp>
        <p:nvGrpSpPr>
          <p:cNvPr id="5135" name="Gruppo 24"/>
          <p:cNvGrpSpPr>
            <a:grpSpLocks/>
          </p:cNvGrpSpPr>
          <p:nvPr/>
        </p:nvGrpSpPr>
        <p:grpSpPr bwMode="auto">
          <a:xfrm>
            <a:off x="6384925" y="430213"/>
            <a:ext cx="2628900" cy="995362"/>
            <a:chOff x="6478533" y="1382553"/>
            <a:chExt cx="1426486" cy="994860"/>
          </a:xfrm>
        </p:grpSpPr>
        <p:sp>
          <p:nvSpPr>
            <p:cNvPr id="26" name="Rettangolo 25"/>
            <p:cNvSpPr/>
            <p:nvPr/>
          </p:nvSpPr>
          <p:spPr>
            <a:xfrm>
              <a:off x="6478533" y="1382553"/>
              <a:ext cx="1426486" cy="92187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7" name="Rettangolo 26"/>
            <p:cNvSpPr/>
            <p:nvPr/>
          </p:nvSpPr>
          <p:spPr>
            <a:xfrm>
              <a:off x="6576733" y="1598344"/>
              <a:ext cx="1035408" cy="779069"/>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lIns="85344" tIns="85344" rIns="85344" bIns="85344" spcCol="1270"/>
            <a:lstStyle/>
            <a:p>
              <a:pPr algn="ctr" defTabSz="533400">
                <a:lnSpc>
                  <a:spcPct val="90000"/>
                </a:lnSpc>
                <a:spcAft>
                  <a:spcPct val="35000"/>
                </a:spcAft>
                <a:buFont typeface="Times New Roman" charset="0"/>
                <a:buNone/>
                <a:defRPr/>
              </a:pPr>
              <a:r>
                <a:rPr lang="it-IT" sz="1200" b="0" dirty="0"/>
                <a:t>1997 - Convenzione Quadro delle Nazioni Unite sui cambiamenti climatici (Kyoto)</a:t>
              </a:r>
            </a:p>
          </p:txBody>
        </p:sp>
      </p:grpSp>
      <p:graphicFrame>
        <p:nvGraphicFramePr>
          <p:cNvPr id="28" name="Diagramma 27"/>
          <p:cNvGraphicFramePr/>
          <p:nvPr/>
        </p:nvGraphicFramePr>
        <p:xfrm>
          <a:off x="107504" y="3490367"/>
          <a:ext cx="9036496" cy="2626271"/>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cxnSp>
        <p:nvCxnSpPr>
          <p:cNvPr id="5137" name="Connettore 1 31"/>
          <p:cNvCxnSpPr>
            <a:cxnSpLocks noChangeShapeType="1"/>
          </p:cNvCxnSpPr>
          <p:nvPr/>
        </p:nvCxnSpPr>
        <p:spPr bwMode="auto">
          <a:xfrm>
            <a:off x="900113" y="1435100"/>
            <a:ext cx="0" cy="215900"/>
          </a:xfrm>
          <a:prstGeom prst="line">
            <a:avLst/>
          </a:prstGeom>
          <a:noFill/>
          <a:ln w="22225" algn="ctr">
            <a:solidFill>
              <a:schemeClr val="bg1"/>
            </a:solidFill>
            <a:round/>
            <a:headEnd/>
            <a:tailEnd/>
          </a:ln>
        </p:spPr>
      </p:cxnSp>
      <p:cxnSp>
        <p:nvCxnSpPr>
          <p:cNvPr id="5138" name="Connettore 1 33"/>
          <p:cNvCxnSpPr>
            <a:cxnSpLocks noChangeShapeType="1"/>
          </p:cNvCxnSpPr>
          <p:nvPr/>
        </p:nvCxnSpPr>
        <p:spPr bwMode="auto">
          <a:xfrm>
            <a:off x="1803400" y="1978025"/>
            <a:ext cx="0" cy="215900"/>
          </a:xfrm>
          <a:prstGeom prst="line">
            <a:avLst/>
          </a:prstGeom>
          <a:noFill/>
          <a:ln w="22225" algn="ctr">
            <a:solidFill>
              <a:schemeClr val="bg1"/>
            </a:solidFill>
            <a:round/>
            <a:headEnd/>
            <a:tailEnd/>
          </a:ln>
        </p:spPr>
      </p:cxnSp>
      <p:cxnSp>
        <p:nvCxnSpPr>
          <p:cNvPr id="5139" name="Connettore 1 34"/>
          <p:cNvCxnSpPr>
            <a:cxnSpLocks noChangeShapeType="1"/>
          </p:cNvCxnSpPr>
          <p:nvPr/>
        </p:nvCxnSpPr>
        <p:spPr bwMode="auto">
          <a:xfrm>
            <a:off x="2744788" y="1447800"/>
            <a:ext cx="0" cy="215900"/>
          </a:xfrm>
          <a:prstGeom prst="line">
            <a:avLst/>
          </a:prstGeom>
          <a:noFill/>
          <a:ln w="22225" algn="ctr">
            <a:solidFill>
              <a:schemeClr val="bg1"/>
            </a:solidFill>
            <a:round/>
            <a:headEnd/>
            <a:tailEnd/>
          </a:ln>
        </p:spPr>
      </p:cxnSp>
      <p:cxnSp>
        <p:nvCxnSpPr>
          <p:cNvPr id="5140" name="Connettore 1 35"/>
          <p:cNvCxnSpPr>
            <a:cxnSpLocks noChangeShapeType="1"/>
          </p:cNvCxnSpPr>
          <p:nvPr/>
        </p:nvCxnSpPr>
        <p:spPr bwMode="auto">
          <a:xfrm>
            <a:off x="5351463" y="1435100"/>
            <a:ext cx="0" cy="215900"/>
          </a:xfrm>
          <a:prstGeom prst="line">
            <a:avLst/>
          </a:prstGeom>
          <a:noFill/>
          <a:ln w="22225" algn="ctr">
            <a:solidFill>
              <a:schemeClr val="bg1"/>
            </a:solidFill>
            <a:round/>
            <a:headEnd/>
            <a:tailEnd/>
          </a:ln>
        </p:spPr>
      </p:cxnSp>
      <p:cxnSp>
        <p:nvCxnSpPr>
          <p:cNvPr id="5141" name="Connettore 1 36"/>
          <p:cNvCxnSpPr>
            <a:cxnSpLocks noChangeShapeType="1"/>
          </p:cNvCxnSpPr>
          <p:nvPr/>
        </p:nvCxnSpPr>
        <p:spPr bwMode="auto">
          <a:xfrm>
            <a:off x="7531100" y="1420813"/>
            <a:ext cx="0" cy="215900"/>
          </a:xfrm>
          <a:prstGeom prst="line">
            <a:avLst/>
          </a:prstGeom>
          <a:noFill/>
          <a:ln w="22225" algn="ctr">
            <a:solidFill>
              <a:schemeClr val="bg1"/>
            </a:solidFill>
            <a:round/>
            <a:headEnd/>
            <a:tailEnd/>
          </a:ln>
        </p:spPr>
      </p:cxnSp>
      <p:cxnSp>
        <p:nvCxnSpPr>
          <p:cNvPr id="5142" name="Connettore 1 37"/>
          <p:cNvCxnSpPr>
            <a:cxnSpLocks noChangeShapeType="1"/>
          </p:cNvCxnSpPr>
          <p:nvPr/>
        </p:nvCxnSpPr>
        <p:spPr bwMode="auto">
          <a:xfrm>
            <a:off x="6615113" y="1973263"/>
            <a:ext cx="0" cy="215900"/>
          </a:xfrm>
          <a:prstGeom prst="line">
            <a:avLst/>
          </a:prstGeom>
          <a:noFill/>
          <a:ln w="22225" algn="ctr">
            <a:solidFill>
              <a:schemeClr val="bg1"/>
            </a:solidFill>
            <a:round/>
            <a:headEnd/>
            <a:tailEnd/>
          </a:ln>
        </p:spPr>
      </p:cxnSp>
      <p:cxnSp>
        <p:nvCxnSpPr>
          <p:cNvPr id="5143" name="Connettore 1 38"/>
          <p:cNvCxnSpPr>
            <a:cxnSpLocks noChangeShapeType="1"/>
          </p:cNvCxnSpPr>
          <p:nvPr/>
        </p:nvCxnSpPr>
        <p:spPr bwMode="auto">
          <a:xfrm>
            <a:off x="3995738" y="1965325"/>
            <a:ext cx="0" cy="215900"/>
          </a:xfrm>
          <a:prstGeom prst="line">
            <a:avLst/>
          </a:prstGeom>
          <a:noFill/>
          <a:ln w="22225" algn="ctr">
            <a:solidFill>
              <a:schemeClr val="bg1"/>
            </a:solidFill>
            <a:round/>
            <a:headEnd/>
            <a:tailEnd/>
          </a:ln>
        </p:spPr>
      </p:cxnSp>
      <p:sp>
        <p:nvSpPr>
          <p:cNvPr id="5144" name="Rettangolo 42"/>
          <p:cNvSpPr>
            <a:spLocks noChangeArrowheads="1"/>
          </p:cNvSpPr>
          <p:nvPr/>
        </p:nvSpPr>
        <p:spPr bwMode="auto">
          <a:xfrm>
            <a:off x="512763" y="5145088"/>
            <a:ext cx="2592387" cy="1016000"/>
          </a:xfrm>
          <a:prstGeom prst="rect">
            <a:avLst/>
          </a:prstGeom>
          <a:noFill/>
          <a:ln w="9525">
            <a:noFill/>
            <a:miter lim="800000"/>
            <a:headEnd/>
            <a:tailEnd/>
          </a:ln>
        </p:spPr>
        <p:txBody>
          <a:bodyPr>
            <a:spAutoFit/>
          </a:bodyPr>
          <a:lstStyle/>
          <a:p>
            <a:pPr algn="ctr"/>
            <a:r>
              <a:rPr lang="it-IT" sz="1200" b="0" dirty="0">
                <a:solidFill>
                  <a:schemeClr val="tx1"/>
                </a:solidFill>
              </a:rPr>
              <a:t>2001 - III Conferenza Ambientale UE (Göteborg);</a:t>
            </a:r>
          </a:p>
          <a:p>
            <a:pPr algn="ctr"/>
            <a:r>
              <a:rPr lang="it-IT" sz="1200" b="0" dirty="0">
                <a:solidFill>
                  <a:schemeClr val="tx1"/>
                </a:solidFill>
              </a:rPr>
              <a:t>Dichiarazione Universale sulla Diversità Culturale </a:t>
            </a:r>
          </a:p>
          <a:p>
            <a:pPr algn="ctr"/>
            <a:endParaRPr lang="it-IT" sz="1200" b="0" dirty="0">
              <a:solidFill>
                <a:schemeClr val="tx1"/>
              </a:solidFill>
            </a:endParaRPr>
          </a:p>
        </p:txBody>
      </p:sp>
      <p:sp>
        <p:nvSpPr>
          <p:cNvPr id="44" name="Ovale 43"/>
          <p:cNvSpPr/>
          <p:nvPr/>
        </p:nvSpPr>
        <p:spPr>
          <a:xfrm>
            <a:off x="1652588" y="4659313"/>
            <a:ext cx="285750" cy="260350"/>
          </a:xfrm>
          <a:prstGeom prst="ellipse">
            <a:avLst/>
          </a:prstGeom>
          <a:solidFill>
            <a:schemeClr val="accent2">
              <a:lumMod val="75000"/>
            </a:schemeClr>
          </a:solidFill>
        </p:spPr>
        <p:style>
          <a:lnRef idx="2">
            <a:schemeClr val="lt1">
              <a:hueOff val="0"/>
              <a:satOff val="0"/>
              <a:lumOff val="0"/>
              <a:alphaOff val="0"/>
            </a:schemeClr>
          </a:lnRef>
          <a:fillRef idx="1">
            <a:schemeClr val="accent2">
              <a:shade val="50000"/>
              <a:hueOff val="0"/>
              <a:satOff val="0"/>
              <a:lumOff val="0"/>
              <a:alphaOff val="0"/>
            </a:schemeClr>
          </a:fillRef>
          <a:effectRef idx="0">
            <a:schemeClr val="accent2">
              <a:shade val="50000"/>
              <a:hueOff val="0"/>
              <a:satOff val="0"/>
              <a:lumOff val="0"/>
              <a:alphaOff val="0"/>
            </a:schemeClr>
          </a:effectRef>
          <a:fontRef idx="minor">
            <a:schemeClr val="lt1"/>
          </a:fontRef>
        </p:style>
      </p:sp>
      <p:sp>
        <p:nvSpPr>
          <p:cNvPr id="45" name="Ovale 44"/>
          <p:cNvSpPr/>
          <p:nvPr/>
        </p:nvSpPr>
        <p:spPr>
          <a:xfrm>
            <a:off x="2859088" y="4598988"/>
            <a:ext cx="285750" cy="260350"/>
          </a:xfrm>
          <a:prstGeom prst="ellipse">
            <a:avLst/>
          </a:prstGeom>
          <a:solidFill>
            <a:schemeClr val="accent2">
              <a:lumMod val="60000"/>
              <a:lumOff val="40000"/>
            </a:schemeClr>
          </a:solidFill>
        </p:spPr>
        <p:style>
          <a:lnRef idx="2">
            <a:schemeClr val="lt1">
              <a:hueOff val="0"/>
              <a:satOff val="0"/>
              <a:lumOff val="0"/>
              <a:alphaOff val="0"/>
            </a:schemeClr>
          </a:lnRef>
          <a:fillRef idx="1">
            <a:schemeClr val="accent2">
              <a:shade val="50000"/>
              <a:hueOff val="0"/>
              <a:satOff val="0"/>
              <a:lumOff val="0"/>
              <a:alphaOff val="0"/>
            </a:schemeClr>
          </a:fillRef>
          <a:effectRef idx="0">
            <a:schemeClr val="accent2">
              <a:shade val="50000"/>
              <a:hueOff val="0"/>
              <a:satOff val="0"/>
              <a:lumOff val="0"/>
              <a:alphaOff val="0"/>
            </a:schemeClr>
          </a:effectRef>
          <a:fontRef idx="minor">
            <a:schemeClr val="lt1"/>
          </a:fontRef>
        </p:style>
      </p:sp>
      <p:cxnSp>
        <p:nvCxnSpPr>
          <p:cNvPr id="5147" name="Connettore 1 45"/>
          <p:cNvCxnSpPr>
            <a:cxnSpLocks noChangeShapeType="1"/>
          </p:cNvCxnSpPr>
          <p:nvPr/>
        </p:nvCxnSpPr>
        <p:spPr bwMode="auto">
          <a:xfrm>
            <a:off x="925513" y="4400550"/>
            <a:ext cx="0" cy="190500"/>
          </a:xfrm>
          <a:prstGeom prst="line">
            <a:avLst/>
          </a:prstGeom>
          <a:noFill/>
          <a:ln w="22225" algn="ctr">
            <a:solidFill>
              <a:schemeClr val="bg1"/>
            </a:solidFill>
            <a:round/>
            <a:headEnd/>
            <a:tailEnd/>
          </a:ln>
        </p:spPr>
      </p:cxnSp>
      <p:cxnSp>
        <p:nvCxnSpPr>
          <p:cNvPr id="5148" name="Connettore 1 46"/>
          <p:cNvCxnSpPr>
            <a:cxnSpLocks noChangeShapeType="1"/>
          </p:cNvCxnSpPr>
          <p:nvPr/>
        </p:nvCxnSpPr>
        <p:spPr bwMode="auto">
          <a:xfrm>
            <a:off x="1803400" y="4930775"/>
            <a:ext cx="0" cy="190500"/>
          </a:xfrm>
          <a:prstGeom prst="line">
            <a:avLst/>
          </a:prstGeom>
          <a:noFill/>
          <a:ln w="22225" algn="ctr">
            <a:solidFill>
              <a:schemeClr val="bg1"/>
            </a:solidFill>
            <a:round/>
            <a:headEnd/>
            <a:tailEnd/>
          </a:ln>
        </p:spPr>
      </p:cxnSp>
      <p:cxnSp>
        <p:nvCxnSpPr>
          <p:cNvPr id="5149" name="Connettore 1 47"/>
          <p:cNvCxnSpPr>
            <a:cxnSpLocks noChangeShapeType="1"/>
          </p:cNvCxnSpPr>
          <p:nvPr/>
        </p:nvCxnSpPr>
        <p:spPr bwMode="auto">
          <a:xfrm>
            <a:off x="3000375" y="4400550"/>
            <a:ext cx="0" cy="190500"/>
          </a:xfrm>
          <a:prstGeom prst="line">
            <a:avLst/>
          </a:prstGeom>
          <a:noFill/>
          <a:ln w="22225" algn="ctr">
            <a:solidFill>
              <a:schemeClr val="bg1"/>
            </a:solidFill>
            <a:round/>
            <a:headEnd/>
            <a:tailEnd/>
          </a:ln>
        </p:spPr>
      </p:cxnSp>
      <p:sp>
        <p:nvSpPr>
          <p:cNvPr id="5150" name="Rettangolo 57"/>
          <p:cNvSpPr>
            <a:spLocks noChangeArrowheads="1"/>
          </p:cNvSpPr>
          <p:nvPr/>
        </p:nvSpPr>
        <p:spPr bwMode="auto">
          <a:xfrm>
            <a:off x="1893888" y="3759200"/>
            <a:ext cx="2206625" cy="831850"/>
          </a:xfrm>
          <a:prstGeom prst="rect">
            <a:avLst/>
          </a:prstGeom>
          <a:noFill/>
          <a:ln w="9525">
            <a:noFill/>
            <a:miter lim="800000"/>
            <a:headEnd/>
            <a:tailEnd/>
          </a:ln>
        </p:spPr>
        <p:txBody>
          <a:bodyPr>
            <a:spAutoFit/>
          </a:bodyPr>
          <a:lstStyle/>
          <a:p>
            <a:pPr algn="ctr"/>
            <a:r>
              <a:rPr lang="it-IT" sz="1200" b="0">
                <a:solidFill>
                  <a:schemeClr val="tx1"/>
                </a:solidFill>
              </a:rPr>
              <a:t>2002 - </a:t>
            </a:r>
            <a:r>
              <a:rPr lang="en-GB" sz="1200" b="0">
                <a:solidFill>
                  <a:schemeClr val="tx1"/>
                </a:solidFill>
              </a:rPr>
              <a:t>World Summit on Sustainable Development (Johannesburg)</a:t>
            </a:r>
            <a:endParaRPr lang="it-IT" sz="1200" b="0">
              <a:solidFill>
                <a:schemeClr val="tx1"/>
              </a:solidFill>
            </a:endParaRPr>
          </a:p>
          <a:p>
            <a:pPr algn="ctr"/>
            <a:endParaRPr lang="it-IT" sz="1200" b="0">
              <a:solidFill>
                <a:schemeClr val="tx1"/>
              </a:solidFill>
            </a:endParaRPr>
          </a:p>
        </p:txBody>
      </p:sp>
      <p:sp>
        <p:nvSpPr>
          <p:cNvPr id="5151" name="Rettangolo 58"/>
          <p:cNvSpPr>
            <a:spLocks noChangeArrowheads="1"/>
          </p:cNvSpPr>
          <p:nvPr/>
        </p:nvSpPr>
        <p:spPr bwMode="auto">
          <a:xfrm>
            <a:off x="3230563" y="5075238"/>
            <a:ext cx="1819275" cy="830262"/>
          </a:xfrm>
          <a:prstGeom prst="rect">
            <a:avLst/>
          </a:prstGeom>
          <a:noFill/>
          <a:ln w="9525">
            <a:noFill/>
            <a:miter lim="800000"/>
            <a:headEnd/>
            <a:tailEnd/>
          </a:ln>
        </p:spPr>
        <p:txBody>
          <a:bodyPr>
            <a:spAutoFit/>
          </a:bodyPr>
          <a:lstStyle/>
          <a:p>
            <a:pPr algn="ctr"/>
            <a:r>
              <a:rPr lang="it-IT" sz="1200" b="0">
                <a:solidFill>
                  <a:schemeClr val="tx1"/>
                </a:solidFill>
              </a:rPr>
              <a:t>2004 - IV Conferenza Europea sulle città sostenibili (Aalborg)</a:t>
            </a:r>
          </a:p>
        </p:txBody>
      </p:sp>
      <p:sp>
        <p:nvSpPr>
          <p:cNvPr id="60" name="Ovale 59"/>
          <p:cNvSpPr/>
          <p:nvPr/>
        </p:nvSpPr>
        <p:spPr>
          <a:xfrm>
            <a:off x="3997325" y="4670425"/>
            <a:ext cx="287338" cy="260350"/>
          </a:xfrm>
          <a:prstGeom prst="ellipse">
            <a:avLst/>
          </a:prstGeom>
          <a:solidFill>
            <a:schemeClr val="accent2">
              <a:lumMod val="40000"/>
              <a:lumOff val="60000"/>
            </a:schemeClr>
          </a:solidFill>
        </p:spPr>
        <p:style>
          <a:lnRef idx="2">
            <a:schemeClr val="lt1">
              <a:hueOff val="0"/>
              <a:satOff val="0"/>
              <a:lumOff val="0"/>
              <a:alphaOff val="0"/>
            </a:schemeClr>
          </a:lnRef>
          <a:fillRef idx="1">
            <a:schemeClr val="accent2">
              <a:shade val="50000"/>
              <a:hueOff val="0"/>
              <a:satOff val="0"/>
              <a:lumOff val="0"/>
              <a:alphaOff val="0"/>
            </a:schemeClr>
          </a:fillRef>
          <a:effectRef idx="0">
            <a:schemeClr val="accent2">
              <a:shade val="50000"/>
              <a:hueOff val="0"/>
              <a:satOff val="0"/>
              <a:lumOff val="0"/>
              <a:alphaOff val="0"/>
            </a:schemeClr>
          </a:effectRef>
          <a:fontRef idx="minor">
            <a:schemeClr val="lt1"/>
          </a:fontRef>
        </p:style>
      </p:sp>
      <p:cxnSp>
        <p:nvCxnSpPr>
          <p:cNvPr id="5153" name="Connettore 1 60"/>
          <p:cNvCxnSpPr>
            <a:cxnSpLocks noChangeShapeType="1"/>
          </p:cNvCxnSpPr>
          <p:nvPr/>
        </p:nvCxnSpPr>
        <p:spPr bwMode="auto">
          <a:xfrm>
            <a:off x="4152900" y="4943475"/>
            <a:ext cx="0" cy="190500"/>
          </a:xfrm>
          <a:prstGeom prst="line">
            <a:avLst/>
          </a:prstGeom>
          <a:noFill/>
          <a:ln w="22225" algn="ctr">
            <a:solidFill>
              <a:schemeClr val="bg1"/>
            </a:solidFill>
            <a:round/>
            <a:headEnd/>
            <a:tailEnd/>
          </a:ln>
        </p:spPr>
      </p:cxnSp>
      <p:cxnSp>
        <p:nvCxnSpPr>
          <p:cNvPr id="5154" name="Connettore 1 61"/>
          <p:cNvCxnSpPr>
            <a:cxnSpLocks noChangeShapeType="1"/>
          </p:cNvCxnSpPr>
          <p:nvPr/>
        </p:nvCxnSpPr>
        <p:spPr bwMode="auto">
          <a:xfrm>
            <a:off x="5167313" y="4400550"/>
            <a:ext cx="0" cy="190500"/>
          </a:xfrm>
          <a:prstGeom prst="line">
            <a:avLst/>
          </a:prstGeom>
          <a:noFill/>
          <a:ln w="22225" algn="ctr">
            <a:solidFill>
              <a:schemeClr val="bg1"/>
            </a:solidFill>
            <a:round/>
            <a:headEnd/>
            <a:tailEnd/>
          </a:ln>
        </p:spPr>
      </p:cxnSp>
      <p:sp>
        <p:nvSpPr>
          <p:cNvPr id="5155" name="Rettangolo 62"/>
          <p:cNvSpPr>
            <a:spLocks noChangeArrowheads="1"/>
          </p:cNvSpPr>
          <p:nvPr/>
        </p:nvSpPr>
        <p:spPr bwMode="auto">
          <a:xfrm>
            <a:off x="4114800" y="3752850"/>
            <a:ext cx="2100263" cy="647700"/>
          </a:xfrm>
          <a:prstGeom prst="rect">
            <a:avLst/>
          </a:prstGeom>
          <a:noFill/>
          <a:ln w="9525">
            <a:noFill/>
            <a:miter lim="800000"/>
            <a:headEnd/>
            <a:tailEnd/>
          </a:ln>
        </p:spPr>
        <p:txBody>
          <a:bodyPr>
            <a:spAutoFit/>
          </a:bodyPr>
          <a:lstStyle/>
          <a:p>
            <a:pPr algn="ctr"/>
            <a:r>
              <a:rPr lang="it-IT" sz="1200" b="0">
                <a:solidFill>
                  <a:schemeClr val="tx1"/>
                </a:solidFill>
              </a:rPr>
              <a:t>2005 - Rilancio della strategia di Lisbona (1996) (Lussemburgo)</a:t>
            </a:r>
          </a:p>
        </p:txBody>
      </p:sp>
      <p:sp>
        <p:nvSpPr>
          <p:cNvPr id="64" name="Ovale 63"/>
          <p:cNvSpPr/>
          <p:nvPr/>
        </p:nvSpPr>
        <p:spPr>
          <a:xfrm>
            <a:off x="5018088" y="4597400"/>
            <a:ext cx="285750" cy="260350"/>
          </a:xfrm>
          <a:prstGeom prst="ellipse">
            <a:avLst/>
          </a:prstGeom>
          <a:solidFill>
            <a:schemeClr val="accent2">
              <a:lumMod val="20000"/>
              <a:lumOff val="80000"/>
            </a:schemeClr>
          </a:solidFill>
        </p:spPr>
        <p:style>
          <a:lnRef idx="2">
            <a:schemeClr val="lt1">
              <a:hueOff val="0"/>
              <a:satOff val="0"/>
              <a:lumOff val="0"/>
              <a:alphaOff val="0"/>
            </a:schemeClr>
          </a:lnRef>
          <a:fillRef idx="1">
            <a:schemeClr val="accent2">
              <a:shade val="50000"/>
              <a:hueOff val="0"/>
              <a:satOff val="0"/>
              <a:lumOff val="0"/>
              <a:alphaOff val="0"/>
            </a:schemeClr>
          </a:fillRef>
          <a:effectRef idx="0">
            <a:schemeClr val="accent2">
              <a:shade val="50000"/>
              <a:hueOff val="0"/>
              <a:satOff val="0"/>
              <a:lumOff val="0"/>
              <a:alphaOff val="0"/>
            </a:schemeClr>
          </a:effectRef>
          <a:fontRef idx="minor">
            <a:schemeClr val="lt1"/>
          </a:fontRef>
        </p:style>
      </p:sp>
      <p:sp>
        <p:nvSpPr>
          <p:cNvPr id="65" name="Ovale 64"/>
          <p:cNvSpPr/>
          <p:nvPr/>
        </p:nvSpPr>
        <p:spPr>
          <a:xfrm>
            <a:off x="6156325" y="4641850"/>
            <a:ext cx="285750" cy="260350"/>
          </a:xfrm>
          <a:prstGeom prst="ellipse">
            <a:avLst/>
          </a:prstGeom>
          <a:solidFill>
            <a:schemeClr val="accent2">
              <a:lumMod val="50000"/>
            </a:schemeClr>
          </a:solidFill>
        </p:spPr>
        <p:style>
          <a:lnRef idx="2">
            <a:schemeClr val="lt1">
              <a:hueOff val="0"/>
              <a:satOff val="0"/>
              <a:lumOff val="0"/>
              <a:alphaOff val="0"/>
            </a:schemeClr>
          </a:lnRef>
          <a:fillRef idx="1">
            <a:schemeClr val="accent2">
              <a:shade val="50000"/>
              <a:hueOff val="0"/>
              <a:satOff val="0"/>
              <a:lumOff val="0"/>
              <a:alphaOff val="0"/>
            </a:schemeClr>
          </a:fillRef>
          <a:effectRef idx="0">
            <a:schemeClr val="accent2">
              <a:shade val="50000"/>
              <a:hueOff val="0"/>
              <a:satOff val="0"/>
              <a:lumOff val="0"/>
              <a:alphaOff val="0"/>
            </a:schemeClr>
          </a:effectRef>
          <a:fontRef idx="minor">
            <a:schemeClr val="lt1"/>
          </a:fontRef>
        </p:style>
      </p:sp>
      <p:cxnSp>
        <p:nvCxnSpPr>
          <p:cNvPr id="5158" name="Connettore 1 65"/>
          <p:cNvCxnSpPr>
            <a:cxnSpLocks noChangeShapeType="1"/>
          </p:cNvCxnSpPr>
          <p:nvPr/>
        </p:nvCxnSpPr>
        <p:spPr bwMode="auto">
          <a:xfrm>
            <a:off x="6313488" y="4891088"/>
            <a:ext cx="0" cy="190500"/>
          </a:xfrm>
          <a:prstGeom prst="line">
            <a:avLst/>
          </a:prstGeom>
          <a:noFill/>
          <a:ln w="22225" algn="ctr">
            <a:solidFill>
              <a:schemeClr val="bg1"/>
            </a:solidFill>
            <a:round/>
            <a:headEnd/>
            <a:tailEnd/>
          </a:ln>
        </p:spPr>
      </p:cxnSp>
      <p:sp>
        <p:nvSpPr>
          <p:cNvPr id="5159" name="Rettangolo 66"/>
          <p:cNvSpPr>
            <a:spLocks noChangeArrowheads="1"/>
          </p:cNvSpPr>
          <p:nvPr/>
        </p:nvSpPr>
        <p:spPr bwMode="auto">
          <a:xfrm>
            <a:off x="6248400" y="3760788"/>
            <a:ext cx="2336800" cy="646112"/>
          </a:xfrm>
          <a:prstGeom prst="rect">
            <a:avLst/>
          </a:prstGeom>
          <a:noFill/>
          <a:ln w="9525">
            <a:noFill/>
            <a:miter lim="800000"/>
            <a:headEnd/>
            <a:tailEnd/>
          </a:ln>
        </p:spPr>
        <p:txBody>
          <a:bodyPr>
            <a:spAutoFit/>
          </a:bodyPr>
          <a:lstStyle/>
          <a:p>
            <a:pPr algn="ctr"/>
            <a:r>
              <a:rPr lang="it-IT" sz="1200" b="0">
                <a:solidFill>
                  <a:schemeClr val="tx1"/>
                </a:solidFill>
              </a:rPr>
              <a:t>2012 - Conferenza sullo sviluppo sostenibile </a:t>
            </a:r>
            <a:r>
              <a:rPr lang="it-IT" sz="1200" b="0" i="1">
                <a:solidFill>
                  <a:schemeClr val="tx1"/>
                </a:solidFill>
              </a:rPr>
              <a:t>Rio+20 </a:t>
            </a:r>
          </a:p>
          <a:p>
            <a:pPr algn="ctr"/>
            <a:r>
              <a:rPr lang="it-IT" sz="1200" b="0">
                <a:solidFill>
                  <a:schemeClr val="tx1"/>
                </a:solidFill>
              </a:rPr>
              <a:t>(Rio de Janeiro)</a:t>
            </a:r>
          </a:p>
        </p:txBody>
      </p:sp>
      <p:sp>
        <p:nvSpPr>
          <p:cNvPr id="68" name="Ovale 67"/>
          <p:cNvSpPr/>
          <p:nvPr/>
        </p:nvSpPr>
        <p:spPr>
          <a:xfrm>
            <a:off x="7283450" y="4583113"/>
            <a:ext cx="285750" cy="260350"/>
          </a:xfrm>
          <a:prstGeom prst="ellipse">
            <a:avLst/>
          </a:prstGeom>
          <a:solidFill>
            <a:schemeClr val="accent2">
              <a:lumMod val="50000"/>
            </a:schemeClr>
          </a:solidFill>
        </p:spPr>
        <p:style>
          <a:lnRef idx="2">
            <a:schemeClr val="lt1">
              <a:hueOff val="0"/>
              <a:satOff val="0"/>
              <a:lumOff val="0"/>
              <a:alphaOff val="0"/>
            </a:schemeClr>
          </a:lnRef>
          <a:fillRef idx="1">
            <a:schemeClr val="accent2">
              <a:shade val="50000"/>
              <a:hueOff val="0"/>
              <a:satOff val="0"/>
              <a:lumOff val="0"/>
              <a:alphaOff val="0"/>
            </a:schemeClr>
          </a:fillRef>
          <a:effectRef idx="0">
            <a:schemeClr val="accent2">
              <a:shade val="50000"/>
              <a:hueOff val="0"/>
              <a:satOff val="0"/>
              <a:lumOff val="0"/>
              <a:alphaOff val="0"/>
            </a:schemeClr>
          </a:effectRef>
          <a:fontRef idx="minor">
            <a:schemeClr val="lt1"/>
          </a:fontRef>
        </p:style>
      </p:sp>
      <p:sp>
        <p:nvSpPr>
          <p:cNvPr id="5161" name="Rettangolo 68"/>
          <p:cNvSpPr>
            <a:spLocks noChangeArrowheads="1"/>
          </p:cNvSpPr>
          <p:nvPr/>
        </p:nvSpPr>
        <p:spPr bwMode="auto">
          <a:xfrm>
            <a:off x="5148263" y="5095875"/>
            <a:ext cx="2327275" cy="831850"/>
          </a:xfrm>
          <a:prstGeom prst="rect">
            <a:avLst/>
          </a:prstGeom>
          <a:noFill/>
          <a:ln w="9525">
            <a:noFill/>
            <a:miter lim="800000"/>
            <a:headEnd/>
            <a:tailEnd/>
          </a:ln>
        </p:spPr>
        <p:txBody>
          <a:bodyPr>
            <a:spAutoFit/>
          </a:bodyPr>
          <a:lstStyle/>
          <a:p>
            <a:pPr algn="ctr"/>
            <a:r>
              <a:rPr lang="it-IT" sz="1200" b="0">
                <a:solidFill>
                  <a:schemeClr val="tx1"/>
                </a:solidFill>
              </a:rPr>
              <a:t>2009 - XV Conferenza delle Nazioni Unite dedicata al clima (Copenhagen)</a:t>
            </a:r>
          </a:p>
          <a:p>
            <a:pPr algn="ctr"/>
            <a:endParaRPr lang="it-IT" sz="1200" b="0">
              <a:solidFill>
                <a:schemeClr val="tx1"/>
              </a:solidFill>
            </a:endParaRPr>
          </a:p>
        </p:txBody>
      </p:sp>
      <p:cxnSp>
        <p:nvCxnSpPr>
          <p:cNvPr id="5162" name="Connettore 1 69"/>
          <p:cNvCxnSpPr>
            <a:cxnSpLocks noChangeShapeType="1"/>
          </p:cNvCxnSpPr>
          <p:nvPr/>
        </p:nvCxnSpPr>
        <p:spPr bwMode="auto">
          <a:xfrm>
            <a:off x="7439025" y="4400550"/>
            <a:ext cx="0" cy="190500"/>
          </a:xfrm>
          <a:prstGeom prst="line">
            <a:avLst/>
          </a:prstGeom>
          <a:noFill/>
          <a:ln w="22225" algn="ctr">
            <a:solidFill>
              <a:schemeClr val="bg1"/>
            </a:solidFill>
            <a:round/>
            <a:headEnd/>
            <a:tailEnd/>
          </a:ln>
        </p:spPr>
      </p:cxnSp>
      <p:sp>
        <p:nvSpPr>
          <p:cNvPr id="5163" name="Rettangolo 70"/>
          <p:cNvSpPr>
            <a:spLocks noChangeArrowheads="1"/>
          </p:cNvSpPr>
          <p:nvPr/>
        </p:nvSpPr>
        <p:spPr bwMode="auto">
          <a:xfrm>
            <a:off x="5219700" y="4570413"/>
            <a:ext cx="1008063" cy="338137"/>
          </a:xfrm>
          <a:prstGeom prst="rect">
            <a:avLst/>
          </a:prstGeom>
          <a:noFill/>
          <a:ln w="9525">
            <a:noFill/>
            <a:miter lim="800000"/>
            <a:headEnd/>
            <a:tailEnd/>
          </a:ln>
        </p:spPr>
        <p:txBody>
          <a:bodyPr>
            <a:spAutoFit/>
          </a:bodyPr>
          <a:lstStyle/>
          <a:p>
            <a:pPr algn="ctr"/>
            <a:r>
              <a:rPr lang="it-IT" sz="1600" b="0">
                <a:solidFill>
                  <a:schemeClr val="tx1"/>
                </a:solidFill>
              </a:rPr>
              <a:t>…</a:t>
            </a:r>
          </a:p>
        </p:txBody>
      </p:sp>
      <p:sp>
        <p:nvSpPr>
          <p:cNvPr id="5164" name="Rettangolo 71"/>
          <p:cNvSpPr>
            <a:spLocks noChangeArrowheads="1"/>
          </p:cNvSpPr>
          <p:nvPr/>
        </p:nvSpPr>
        <p:spPr bwMode="auto">
          <a:xfrm>
            <a:off x="7812088" y="4570413"/>
            <a:ext cx="1008062" cy="338137"/>
          </a:xfrm>
          <a:prstGeom prst="rect">
            <a:avLst/>
          </a:prstGeom>
          <a:noFill/>
          <a:ln w="9525">
            <a:noFill/>
            <a:miter lim="800000"/>
            <a:headEnd/>
            <a:tailEnd/>
          </a:ln>
        </p:spPr>
        <p:txBody>
          <a:bodyPr>
            <a:spAutoFit/>
          </a:bodyPr>
          <a:lstStyle/>
          <a:p>
            <a:pPr algn="ctr"/>
            <a:r>
              <a:rPr lang="it-IT" sz="1600" b="0">
                <a:solidFill>
                  <a:schemeClr val="tx1"/>
                </a:solidFill>
              </a:rPr>
              <a:t>…</a:t>
            </a:r>
          </a:p>
        </p:txBody>
      </p:sp>
      <p:sp>
        <p:nvSpPr>
          <p:cNvPr id="5165" name="Rettangolo 72"/>
          <p:cNvSpPr>
            <a:spLocks noChangeArrowheads="1"/>
          </p:cNvSpPr>
          <p:nvPr/>
        </p:nvSpPr>
        <p:spPr bwMode="auto">
          <a:xfrm>
            <a:off x="7812088" y="1566863"/>
            <a:ext cx="1008062" cy="339725"/>
          </a:xfrm>
          <a:prstGeom prst="rect">
            <a:avLst/>
          </a:prstGeom>
          <a:noFill/>
          <a:ln w="9525">
            <a:noFill/>
            <a:miter lim="800000"/>
            <a:headEnd/>
            <a:tailEnd/>
          </a:ln>
        </p:spPr>
        <p:txBody>
          <a:bodyPr>
            <a:spAutoFit/>
          </a:bodyPr>
          <a:lstStyle/>
          <a:p>
            <a:pPr algn="ctr"/>
            <a:r>
              <a:rPr lang="it-IT" sz="1600" b="0">
                <a:solidFill>
                  <a:schemeClr val="tx1"/>
                </a:solidFill>
              </a:rPr>
              <a: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sei momenti più importanti del percorso verso la sostenibilità</a:t>
            </a:r>
            <a:endParaRPr lang="it-IT" dirty="0"/>
          </a:p>
        </p:txBody>
      </p:sp>
      <p:sp>
        <p:nvSpPr>
          <p:cNvPr id="4" name="Rettangolo 3"/>
          <p:cNvSpPr/>
          <p:nvPr/>
        </p:nvSpPr>
        <p:spPr>
          <a:xfrm>
            <a:off x="179512" y="1010151"/>
            <a:ext cx="8712968" cy="4247317"/>
          </a:xfrm>
          <a:prstGeom prst="rect">
            <a:avLst/>
          </a:prstGeom>
        </p:spPr>
        <p:txBody>
          <a:bodyPr wrap="square">
            <a:spAutoFit/>
          </a:bodyPr>
          <a:lstStyle/>
          <a:p>
            <a:pPr algn="ctr"/>
            <a:r>
              <a:rPr lang="it-IT" sz="1800" i="1" dirty="0">
                <a:solidFill>
                  <a:schemeClr val="tx1"/>
                </a:solidFill>
              </a:rPr>
              <a:t>I Conferenza ONU</a:t>
            </a:r>
            <a:r>
              <a:rPr lang="it-IT" sz="1800" dirty="0">
                <a:solidFill>
                  <a:schemeClr val="tx1"/>
                </a:solidFill>
              </a:rPr>
              <a:t> </a:t>
            </a:r>
            <a:r>
              <a:rPr lang="it-IT" sz="1800" i="1" dirty="0">
                <a:solidFill>
                  <a:schemeClr val="tx1"/>
                </a:solidFill>
              </a:rPr>
              <a:t>sull’Ambiente Umano</a:t>
            </a:r>
            <a:r>
              <a:rPr lang="it-IT" sz="1800" dirty="0">
                <a:solidFill>
                  <a:schemeClr val="tx1"/>
                </a:solidFill>
              </a:rPr>
              <a:t> (1972</a:t>
            </a:r>
            <a:r>
              <a:rPr lang="it-IT" sz="1800" dirty="0" smtClean="0">
                <a:solidFill>
                  <a:schemeClr val="tx1"/>
                </a:solidFill>
              </a:rPr>
              <a:t>)</a:t>
            </a:r>
          </a:p>
          <a:p>
            <a:pPr algn="ctr"/>
            <a:endParaRPr lang="it-IT" sz="1800" dirty="0">
              <a:solidFill>
                <a:schemeClr val="tx1"/>
              </a:solidFill>
            </a:endParaRPr>
          </a:p>
          <a:p>
            <a:pPr algn="ctr"/>
            <a:r>
              <a:rPr lang="it-IT" sz="1800" i="1" dirty="0">
                <a:solidFill>
                  <a:schemeClr val="tx1"/>
                </a:solidFill>
              </a:rPr>
              <a:t>Summit di Tokyo (1987</a:t>
            </a:r>
            <a:r>
              <a:rPr lang="it-IT" sz="1800" i="1" dirty="0" smtClean="0">
                <a:solidFill>
                  <a:schemeClr val="tx1"/>
                </a:solidFill>
              </a:rPr>
              <a:t>)</a:t>
            </a:r>
          </a:p>
          <a:p>
            <a:pPr algn="ctr"/>
            <a:endParaRPr lang="it-IT" sz="1800" i="1" dirty="0">
              <a:solidFill>
                <a:schemeClr val="tx1"/>
              </a:solidFill>
            </a:endParaRPr>
          </a:p>
          <a:p>
            <a:pPr algn="ctr"/>
            <a:r>
              <a:rPr lang="it-IT" sz="1800" i="1" dirty="0">
                <a:solidFill>
                  <a:schemeClr val="tx1"/>
                </a:solidFill>
              </a:rPr>
              <a:t>II Vertice ONU su Ambiente e </a:t>
            </a:r>
            <a:r>
              <a:rPr lang="it-IT" sz="1800" i="1" dirty="0" smtClean="0">
                <a:solidFill>
                  <a:schemeClr val="tx1"/>
                </a:solidFill>
              </a:rPr>
              <a:t>Sviluppo - Rio 1992</a:t>
            </a:r>
          </a:p>
          <a:p>
            <a:pPr algn="ctr"/>
            <a:endParaRPr lang="it-IT" sz="1800" i="1" dirty="0">
              <a:solidFill>
                <a:schemeClr val="tx1"/>
              </a:solidFill>
            </a:endParaRPr>
          </a:p>
          <a:p>
            <a:pPr algn="ctr"/>
            <a:r>
              <a:rPr lang="it-IT" sz="1800" dirty="0">
                <a:solidFill>
                  <a:schemeClr val="tx1"/>
                </a:solidFill>
              </a:rPr>
              <a:t>I </a:t>
            </a:r>
            <a:r>
              <a:rPr lang="it-IT" sz="1800" i="1" dirty="0">
                <a:solidFill>
                  <a:schemeClr val="tx1"/>
                </a:solidFill>
              </a:rPr>
              <a:t>Conferenza Europea sulle Città Sostenibili </a:t>
            </a:r>
            <a:r>
              <a:rPr lang="it-IT" sz="1800" dirty="0">
                <a:solidFill>
                  <a:schemeClr val="tx1"/>
                </a:solidFill>
              </a:rPr>
              <a:t>(1994)</a:t>
            </a:r>
            <a:endParaRPr lang="it-IT" sz="1800" i="1" dirty="0">
              <a:solidFill>
                <a:schemeClr val="tx1"/>
              </a:solidFill>
            </a:endParaRPr>
          </a:p>
          <a:p>
            <a:pPr algn="ctr"/>
            <a:endParaRPr lang="it-IT" sz="1800" dirty="0" smtClean="0">
              <a:solidFill>
                <a:schemeClr val="tx1"/>
              </a:solidFill>
            </a:endParaRPr>
          </a:p>
          <a:p>
            <a:pPr algn="ctr"/>
            <a:r>
              <a:rPr lang="it-IT" sz="1800" dirty="0">
                <a:solidFill>
                  <a:schemeClr val="tx1"/>
                </a:solidFill>
              </a:rPr>
              <a:t>Conferenza CP03 della </a:t>
            </a:r>
            <a:r>
              <a:rPr lang="it-IT" sz="1800" i="1" dirty="0">
                <a:solidFill>
                  <a:schemeClr val="tx1"/>
                </a:solidFill>
              </a:rPr>
              <a:t>Convenzione Quadro delle Nazioni Unite sui cambiamenti climatici </a:t>
            </a:r>
            <a:r>
              <a:rPr lang="it-IT" sz="1800" dirty="0">
                <a:solidFill>
                  <a:schemeClr val="tx1"/>
                </a:solidFill>
              </a:rPr>
              <a:t>(1997</a:t>
            </a:r>
            <a:r>
              <a:rPr lang="it-IT" sz="1800" dirty="0" smtClean="0">
                <a:solidFill>
                  <a:schemeClr val="tx1"/>
                </a:solidFill>
              </a:rPr>
              <a:t>)</a:t>
            </a:r>
          </a:p>
          <a:p>
            <a:pPr algn="ctr"/>
            <a:endParaRPr lang="it-IT" sz="1800" dirty="0">
              <a:solidFill>
                <a:schemeClr val="tx1"/>
              </a:solidFill>
            </a:endParaRPr>
          </a:p>
          <a:p>
            <a:pPr algn="ctr"/>
            <a:r>
              <a:rPr lang="it-IT" sz="1800" dirty="0">
                <a:solidFill>
                  <a:schemeClr val="tx1"/>
                </a:solidFill>
              </a:rPr>
              <a:t>2001 - III Conferenza Ambientale UE (Göteborg);</a:t>
            </a:r>
          </a:p>
          <a:p>
            <a:pPr algn="ctr"/>
            <a:r>
              <a:rPr lang="it-IT" sz="1800" dirty="0">
                <a:solidFill>
                  <a:schemeClr val="tx1"/>
                </a:solidFill>
              </a:rPr>
              <a:t>Dichiarazione Universale sulla Diversità Culturale </a:t>
            </a:r>
          </a:p>
          <a:p>
            <a:pPr algn="ctr"/>
            <a:endParaRPr lang="en-GB" sz="1800" i="1" dirty="0" smtClean="0">
              <a:solidFill>
                <a:schemeClr val="tx1"/>
              </a:solidFill>
            </a:endParaRPr>
          </a:p>
          <a:p>
            <a:pPr algn="ctr"/>
            <a:r>
              <a:rPr lang="en-GB" sz="1800" i="1" dirty="0" smtClean="0">
                <a:solidFill>
                  <a:schemeClr val="tx1"/>
                </a:solidFill>
              </a:rPr>
              <a:t>World </a:t>
            </a:r>
            <a:r>
              <a:rPr lang="en-GB" sz="1800" i="1" dirty="0">
                <a:solidFill>
                  <a:schemeClr val="tx1"/>
                </a:solidFill>
              </a:rPr>
              <a:t>Summit on Sustainable Development (2002</a:t>
            </a:r>
            <a:r>
              <a:rPr lang="en-GB" sz="1800" i="1" dirty="0" smtClean="0">
                <a:solidFill>
                  <a:schemeClr val="tx1"/>
                </a:solidFill>
              </a:rPr>
              <a:t>)</a:t>
            </a:r>
            <a:endParaRPr lang="it-IT" sz="1800" dirty="0">
              <a:solidFill>
                <a:schemeClr val="tx1"/>
              </a:solidFill>
            </a:endParaRPr>
          </a:p>
        </p:txBody>
      </p:sp>
    </p:spTree>
    <p:extLst>
      <p:ext uri="{BB962C8B-B14F-4D97-AF65-F5344CB8AC3E}">
        <p14:creationId xmlns:p14="http://schemas.microsoft.com/office/powerpoint/2010/main" val="26707902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6" name="Rectangle 1"/>
          <p:cNvSpPr>
            <a:spLocks noGrp="1" noChangeArrowheads="1"/>
          </p:cNvSpPr>
          <p:nvPr>
            <p:ph type="title"/>
          </p:nvPr>
        </p:nvSpPr>
        <p:spPr>
          <a:xfrm>
            <a:off x="223838" y="60325"/>
            <a:ext cx="8831262" cy="398463"/>
          </a:xfrm>
        </p:spPr>
        <p:txBody>
          <a:bodyPr/>
          <a:lstStyle/>
          <a:p>
            <a:pPr>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mtClean="0"/>
              <a:t>Un’attenzione particolare a… (1/6)</a:t>
            </a:r>
          </a:p>
        </p:txBody>
      </p:sp>
      <p:sp>
        <p:nvSpPr>
          <p:cNvPr id="21507" name="Rectangle 2"/>
          <p:cNvSpPr>
            <a:spLocks noGrp="1" noChangeArrowheads="1"/>
          </p:cNvSpPr>
          <p:nvPr>
            <p:ph type="subTitle" idx="4294967295"/>
          </p:nvPr>
        </p:nvSpPr>
        <p:spPr>
          <a:xfrm>
            <a:off x="457200" y="969963"/>
            <a:ext cx="8223250" cy="5022850"/>
          </a:xfrm>
        </p:spPr>
        <p:txBody>
          <a:bodyPr anchor="ctr"/>
          <a:lstStyle/>
          <a:p>
            <a:pPr algn="just">
              <a:buFont typeface="Times New Roman" charset="0"/>
              <a:buNone/>
              <a:defRPr/>
            </a:pPr>
            <a:r>
              <a:rPr lang="it-IT" sz="2000" i="1" dirty="0" smtClean="0"/>
              <a:t>I Conferenza ONU</a:t>
            </a:r>
            <a:r>
              <a:rPr lang="it-IT" sz="2000" dirty="0" smtClean="0"/>
              <a:t> </a:t>
            </a:r>
            <a:r>
              <a:rPr lang="it-IT" sz="2000" i="1" dirty="0" smtClean="0"/>
              <a:t>sull’Ambiente Umano</a:t>
            </a:r>
            <a:r>
              <a:rPr lang="it-IT" sz="2000" dirty="0" smtClean="0"/>
              <a:t> (1972)</a:t>
            </a:r>
          </a:p>
          <a:p>
            <a:pPr lvl="1">
              <a:buFontTx/>
              <a:buChar char="-"/>
              <a:defRPr/>
            </a:pPr>
            <a:endParaRPr lang="it-IT" sz="2000" dirty="0" smtClean="0"/>
          </a:p>
          <a:p>
            <a:pPr lvl="1">
              <a:buFontTx/>
              <a:buChar char="-"/>
              <a:defRPr/>
            </a:pPr>
            <a:r>
              <a:rPr lang="it-IT" sz="1800" dirty="0" smtClean="0"/>
              <a:t>Istituzione della </a:t>
            </a:r>
            <a:r>
              <a:rPr lang="it-IT" sz="1800" i="1" dirty="0" err="1" smtClean="0"/>
              <a:t>United</a:t>
            </a:r>
            <a:r>
              <a:rPr lang="it-IT" sz="1800" i="1" dirty="0" smtClean="0"/>
              <a:t> </a:t>
            </a:r>
            <a:r>
              <a:rPr lang="it-IT" sz="1800" i="1" dirty="0" err="1" smtClean="0"/>
              <a:t>Nations</a:t>
            </a:r>
            <a:r>
              <a:rPr lang="it-IT" sz="1800" i="1" dirty="0" smtClean="0"/>
              <a:t> </a:t>
            </a:r>
            <a:r>
              <a:rPr lang="it-IT" sz="1800" i="1" dirty="0" err="1" smtClean="0"/>
              <a:t>Environment</a:t>
            </a:r>
            <a:r>
              <a:rPr lang="it-IT" sz="1800" i="1" dirty="0" smtClean="0"/>
              <a:t> </a:t>
            </a:r>
            <a:r>
              <a:rPr lang="it-IT" sz="1800" i="1" dirty="0" err="1" smtClean="0"/>
              <a:t>Programme</a:t>
            </a:r>
            <a:r>
              <a:rPr lang="it-IT" sz="1800" dirty="0" smtClean="0"/>
              <a:t> (UNEP)</a:t>
            </a:r>
          </a:p>
          <a:p>
            <a:pPr marL="901700" lvl="2" indent="12700" algn="just">
              <a:buFont typeface="Times New Roman" charset="0"/>
              <a:buNone/>
              <a:defRPr/>
            </a:pPr>
            <a:r>
              <a:rPr lang="it-IT" sz="1600" dirty="0" smtClean="0"/>
              <a:t>Organizzazione che coordina le attività delle Nazioni Unite sull'ambiente e assiste i Paesi in Via di Sviluppo (PVS) nell'attuazione delle politiche e delle pratiche rispettose dell'ambiente.</a:t>
            </a:r>
          </a:p>
          <a:p>
            <a:pPr marL="901700" lvl="2" indent="12700" algn="just">
              <a:buFont typeface="Times New Roman" charset="0"/>
              <a:buNone/>
              <a:defRPr/>
            </a:pPr>
            <a:endParaRPr lang="it-IT" sz="1600" dirty="0" smtClean="0"/>
          </a:p>
          <a:p>
            <a:pPr lvl="1" algn="just">
              <a:buFontTx/>
              <a:buChar char="-"/>
              <a:defRPr/>
            </a:pPr>
            <a:r>
              <a:rPr lang="it-IT" sz="1800" i="1" dirty="0" smtClean="0"/>
              <a:t>Dichiarazione sull’Ambiente Umano</a:t>
            </a:r>
          </a:p>
          <a:p>
            <a:pPr marL="904875" lvl="2" indent="-3175" algn="just">
              <a:buFont typeface="Times New Roman" charset="0"/>
              <a:buNone/>
              <a:defRPr/>
            </a:pPr>
            <a:r>
              <a:rPr lang="it-IT" sz="1600" dirty="0" smtClean="0"/>
              <a:t>Definizione dei 26 principi sulla relazione tra benessere sociale e tutela del patrimonio ambientale, tra cui:</a:t>
            </a:r>
            <a:endParaRPr lang="it-IT" dirty="0" smtClean="0"/>
          </a:p>
          <a:p>
            <a:pPr marL="1431925" indent="-358775" algn="just">
              <a:buFont typeface="Wingdings" pitchFamily="2" charset="2"/>
              <a:buChar char="v"/>
              <a:defRPr/>
            </a:pPr>
            <a:r>
              <a:rPr lang="it-IT" sz="1600" dirty="0" smtClean="0"/>
              <a:t>L’uomo è portatore di una solenne </a:t>
            </a:r>
            <a:r>
              <a:rPr lang="it-IT" sz="1600" b="1" dirty="0" smtClean="0"/>
              <a:t>responsabilità</a:t>
            </a:r>
            <a:r>
              <a:rPr lang="it-IT" sz="1600" dirty="0" smtClean="0"/>
              <a:t> per la </a:t>
            </a:r>
            <a:r>
              <a:rPr lang="it-IT" sz="1600" b="1" dirty="0" smtClean="0"/>
              <a:t>protezione</a:t>
            </a:r>
            <a:r>
              <a:rPr lang="it-IT" sz="1600" dirty="0" smtClean="0"/>
              <a:t> e il </a:t>
            </a:r>
            <a:r>
              <a:rPr lang="it-IT" sz="1600" b="1" dirty="0" smtClean="0"/>
              <a:t>miglioramento</a:t>
            </a:r>
            <a:r>
              <a:rPr lang="it-IT" sz="1600" dirty="0" smtClean="0"/>
              <a:t> dell’ambiente per </a:t>
            </a:r>
            <a:r>
              <a:rPr lang="it-IT" sz="1600" b="1" dirty="0" smtClean="0"/>
              <a:t>le generazioni presenti e future</a:t>
            </a:r>
            <a:r>
              <a:rPr lang="it-IT" sz="1600" dirty="0" smtClean="0"/>
              <a:t>.</a:t>
            </a:r>
          </a:p>
          <a:p>
            <a:pPr marL="1431925" indent="-358775" algn="just">
              <a:buFont typeface="Wingdings" pitchFamily="2" charset="2"/>
              <a:buChar char="v"/>
              <a:defRPr/>
            </a:pPr>
            <a:r>
              <a:rPr lang="it-IT" sz="1600" dirty="0" smtClean="0"/>
              <a:t>Le risorse naturali della Terra devono essere </a:t>
            </a:r>
            <a:r>
              <a:rPr lang="it-IT" sz="1600" b="1" dirty="0" smtClean="0"/>
              <a:t>salvaguardate a beneficio delle generazioni presenti e future</a:t>
            </a:r>
            <a:r>
              <a:rPr lang="it-IT" sz="1600" dirty="0" smtClean="0"/>
              <a:t> attraverso una </a:t>
            </a:r>
            <a:r>
              <a:rPr lang="it-IT" sz="1600" b="1" dirty="0" smtClean="0"/>
              <a:t>programmazione</a:t>
            </a:r>
            <a:r>
              <a:rPr lang="it-IT" sz="1600" dirty="0" smtClean="0"/>
              <a:t> e una </a:t>
            </a:r>
            <a:r>
              <a:rPr lang="it-IT" sz="1600" b="1" dirty="0" smtClean="0"/>
              <a:t>gestione</a:t>
            </a:r>
            <a:r>
              <a:rPr lang="it-IT" sz="1600" dirty="0" smtClean="0"/>
              <a:t> appropriata e attenta.</a:t>
            </a:r>
          </a:p>
          <a:p>
            <a:pPr marL="1431925" indent="-358775" algn="just">
              <a:buFont typeface="Wingdings" pitchFamily="2" charset="2"/>
              <a:buChar char="v"/>
              <a:defRPr/>
            </a:pPr>
            <a:r>
              <a:rPr lang="it-IT" sz="1600" dirty="0" smtClean="0"/>
              <a:t>Deve essere mantenuta e, ove possibile, ricostruita e migliorata la </a:t>
            </a:r>
            <a:r>
              <a:rPr lang="it-IT" sz="1600" b="1" dirty="0" smtClean="0"/>
              <a:t>capacità della Terra di produrre risorse vitali rinnovabili</a:t>
            </a:r>
            <a:r>
              <a:rPr lang="it-IT" sz="1600" dirty="0" smtClean="0"/>
              <a:t>.</a:t>
            </a:r>
          </a:p>
          <a:p>
            <a:pPr algn="just">
              <a:buFont typeface="Times New Roman" charset="0"/>
              <a:buNone/>
              <a:defRPr/>
            </a:pPr>
            <a:endParaRPr lang="it-IT" sz="2000" dirty="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70" name="Rectangle 1"/>
          <p:cNvSpPr>
            <a:spLocks noGrp="1" noChangeArrowheads="1"/>
          </p:cNvSpPr>
          <p:nvPr>
            <p:ph type="title"/>
          </p:nvPr>
        </p:nvSpPr>
        <p:spPr>
          <a:xfrm>
            <a:off x="223838" y="60325"/>
            <a:ext cx="8831262" cy="398463"/>
          </a:xfrm>
        </p:spPr>
        <p:txBody>
          <a:bodyPr/>
          <a:lstStyle/>
          <a:p>
            <a:pPr>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mtClean="0"/>
              <a:t>Un’attenzione particolare a… (2/6)</a:t>
            </a:r>
          </a:p>
        </p:txBody>
      </p:sp>
      <p:sp>
        <p:nvSpPr>
          <p:cNvPr id="21507" name="Rectangle 2"/>
          <p:cNvSpPr>
            <a:spLocks noGrp="1" noChangeArrowheads="1"/>
          </p:cNvSpPr>
          <p:nvPr>
            <p:ph type="subTitle" idx="4294967295"/>
          </p:nvPr>
        </p:nvSpPr>
        <p:spPr>
          <a:xfrm>
            <a:off x="457200" y="700088"/>
            <a:ext cx="8223250" cy="5022850"/>
          </a:xfrm>
        </p:spPr>
        <p:txBody>
          <a:bodyPr anchor="ctr"/>
          <a:lstStyle/>
          <a:p>
            <a:pPr>
              <a:buFont typeface="Times New Roman" charset="0"/>
              <a:buNone/>
              <a:defRPr/>
            </a:pPr>
            <a:endParaRPr lang="it-IT" i="1" dirty="0" smtClean="0"/>
          </a:p>
          <a:p>
            <a:pPr>
              <a:buFont typeface="Times New Roman" charset="0"/>
              <a:buNone/>
              <a:defRPr/>
            </a:pPr>
            <a:r>
              <a:rPr lang="it-IT" i="1" dirty="0" smtClean="0"/>
              <a:t>Summit di Tokyo – Commissione Mondiale sull’ambiente e lo sviluppo (1987)</a:t>
            </a:r>
          </a:p>
          <a:p>
            <a:pPr marL="808038" indent="-450850" algn="just">
              <a:buFont typeface="Times New Roman" charset="0"/>
              <a:buNone/>
              <a:defRPr/>
            </a:pPr>
            <a:endParaRPr lang="it-IT" sz="2000" i="1" dirty="0" smtClean="0"/>
          </a:p>
          <a:p>
            <a:pPr marL="808038" indent="-450850" algn="just">
              <a:buFont typeface="Times New Roman" charset="0"/>
              <a:buNone/>
              <a:defRPr/>
            </a:pPr>
            <a:r>
              <a:rPr lang="it-IT" sz="2000" i="1" dirty="0" smtClean="0"/>
              <a:t>- </a:t>
            </a:r>
            <a:r>
              <a:rPr lang="it-IT" sz="2000" dirty="0" smtClean="0"/>
              <a:t>R</a:t>
            </a:r>
            <a:r>
              <a:rPr lang="it-IT" sz="2200" dirty="0" smtClean="0"/>
              <a:t>apporto “</a:t>
            </a:r>
            <a:r>
              <a:rPr lang="it-IT" sz="2200" i="1" dirty="0" err="1" smtClean="0"/>
              <a:t>Our</a:t>
            </a:r>
            <a:r>
              <a:rPr lang="it-IT" sz="2200" i="1" dirty="0" smtClean="0"/>
              <a:t> Common Future</a:t>
            </a:r>
            <a:r>
              <a:rPr lang="it-IT" sz="2200" b="1" i="1" dirty="0" smtClean="0"/>
              <a:t>”</a:t>
            </a:r>
            <a:r>
              <a:rPr lang="it-IT" sz="2200" dirty="0" smtClean="0"/>
              <a:t> o </a:t>
            </a:r>
            <a:r>
              <a:rPr lang="it-IT" sz="2200" b="1" i="1" dirty="0" smtClean="0"/>
              <a:t>“</a:t>
            </a:r>
            <a:r>
              <a:rPr lang="it-IT" sz="2200" i="1" dirty="0" smtClean="0"/>
              <a:t>Rapporto </a:t>
            </a:r>
            <a:r>
              <a:rPr lang="it-IT" sz="2200" i="1" dirty="0" err="1" smtClean="0"/>
              <a:t>Brundtland</a:t>
            </a:r>
            <a:r>
              <a:rPr lang="it-IT" sz="2200" b="1" i="1" dirty="0" smtClean="0"/>
              <a:t>”</a:t>
            </a:r>
            <a:r>
              <a:rPr lang="it-IT" sz="2200" dirty="0" smtClean="0"/>
              <a:t> </a:t>
            </a:r>
          </a:p>
          <a:p>
            <a:pPr marL="1258888" indent="-277813" algn="just">
              <a:buFont typeface="Wingdings" pitchFamily="2" charset="2"/>
              <a:buChar char="v"/>
              <a:defRPr/>
            </a:pPr>
            <a:r>
              <a:rPr lang="it-IT" sz="2000" dirty="0" smtClean="0"/>
              <a:t>Si definisce per la prima volta il concetto di sviluppo sostenibile (ancora oggi universalmente riconosciuta).</a:t>
            </a:r>
          </a:p>
          <a:p>
            <a:pPr marL="1258888" indent="-277813" algn="just">
              <a:buFont typeface="Wingdings" pitchFamily="2" charset="2"/>
              <a:buChar char="v"/>
              <a:defRPr/>
            </a:pPr>
            <a:endParaRPr lang="it-IT" sz="2000" dirty="0" smtClean="0"/>
          </a:p>
          <a:p>
            <a:pPr marL="1258888" indent="-277813" algn="just">
              <a:buFont typeface="Wingdings" pitchFamily="2" charset="2"/>
              <a:buChar char="v"/>
              <a:defRPr/>
            </a:pPr>
            <a:r>
              <a:rPr lang="it-IT" sz="2000" dirty="0" smtClean="0"/>
              <a:t>Si prescrive che lo sviluppo dei Paesi deve essere compatibile “con le risorse ecologiche del pianeta” e deve avvenire “in armonia con il potenziale produttivo dell’ecosistema terrestre” (WCED, 1987).</a:t>
            </a:r>
          </a:p>
          <a:p>
            <a:pPr>
              <a:buFont typeface="Times New Roman" charset="0"/>
              <a:buNone/>
              <a:defRPr/>
            </a:pPr>
            <a:endParaRPr lang="it-IT" sz="2000" i="1" dirty="0" smtClean="0"/>
          </a:p>
          <a:p>
            <a:pPr lvl="1">
              <a:buFontTx/>
              <a:buChar char="-"/>
              <a:defRPr/>
            </a:pPr>
            <a:endParaRPr lang="it-IT" sz="2000" dirty="0" smtClean="0"/>
          </a:p>
          <a:p>
            <a:pPr algn="just">
              <a:buFont typeface="Times New Roman" charset="0"/>
              <a:buNone/>
              <a:defRPr/>
            </a:pPr>
            <a:endParaRPr lang="it-IT" sz="2000" dirty="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4" name="Rectangle 1"/>
          <p:cNvSpPr>
            <a:spLocks noGrp="1" noChangeArrowheads="1"/>
          </p:cNvSpPr>
          <p:nvPr>
            <p:ph type="title"/>
          </p:nvPr>
        </p:nvSpPr>
        <p:spPr>
          <a:xfrm>
            <a:off x="223838" y="60325"/>
            <a:ext cx="8831262" cy="398463"/>
          </a:xfrm>
        </p:spPr>
        <p:txBody>
          <a:bodyPr/>
          <a:lstStyle/>
          <a:p>
            <a:pPr>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mtClean="0"/>
              <a:t>Un’attenzione particolare a… (3/6)</a:t>
            </a:r>
          </a:p>
        </p:txBody>
      </p:sp>
      <p:sp>
        <p:nvSpPr>
          <p:cNvPr id="21507" name="Rectangle 2"/>
          <p:cNvSpPr>
            <a:spLocks noGrp="1" noChangeArrowheads="1"/>
          </p:cNvSpPr>
          <p:nvPr>
            <p:ph type="subTitle" idx="4294967295"/>
          </p:nvPr>
        </p:nvSpPr>
        <p:spPr>
          <a:xfrm>
            <a:off x="539750" y="610047"/>
            <a:ext cx="8223250" cy="5382766"/>
          </a:xfrm>
        </p:spPr>
        <p:txBody>
          <a:bodyPr anchor="ctr"/>
          <a:lstStyle/>
          <a:p>
            <a:pPr algn="just">
              <a:buFont typeface="Times New Roman" charset="0"/>
              <a:buNone/>
              <a:defRPr/>
            </a:pPr>
            <a:r>
              <a:rPr lang="it-IT" sz="2200" i="1" dirty="0" smtClean="0"/>
              <a:t>II Vertice ONU su Ambiente e Sviluppo - Rio (1992)</a:t>
            </a:r>
          </a:p>
          <a:p>
            <a:pPr algn="just">
              <a:buFont typeface="Times New Roman" charset="0"/>
              <a:buNone/>
              <a:defRPr/>
            </a:pPr>
            <a:endParaRPr lang="it-IT" sz="2000" i="1" dirty="0" smtClean="0"/>
          </a:p>
          <a:p>
            <a:pPr marL="542925" lvl="1" indent="-277813" algn="just">
              <a:buFont typeface="Times New Roman" charset="0"/>
              <a:buNone/>
              <a:defRPr/>
            </a:pPr>
            <a:r>
              <a:rPr lang="it-IT" sz="1800" dirty="0" smtClean="0"/>
              <a:t>- Sono impostati i primi lineamenti di un Piano d’Azione Mondiale per la Tutela dell’Ambiente</a:t>
            </a:r>
          </a:p>
          <a:p>
            <a:pPr marL="1166813" lvl="1" indent="-358775">
              <a:buFont typeface="Wingdings" pitchFamily="2" charset="2"/>
              <a:buChar char="v"/>
              <a:defRPr/>
            </a:pPr>
            <a:r>
              <a:rPr lang="it-IT" sz="1800" i="1" dirty="0" smtClean="0"/>
              <a:t>Dichiarazione su ambiente e sviluppo</a:t>
            </a:r>
            <a:endParaRPr lang="it-IT" sz="1800" dirty="0" smtClean="0"/>
          </a:p>
          <a:p>
            <a:pPr marL="1524000" lvl="1" indent="-185738" algn="just">
              <a:buFont typeface="Times New Roman" charset="0"/>
              <a:buNone/>
              <a:tabLst>
                <a:tab pos="1338263" algn="l"/>
              </a:tabLst>
              <a:defRPr/>
            </a:pPr>
            <a:r>
              <a:rPr lang="it-IT" sz="2000" dirty="0" smtClean="0"/>
              <a:t>		</a:t>
            </a:r>
            <a:r>
              <a:rPr lang="it-IT" sz="1600" dirty="0" smtClean="0"/>
              <a:t>Definizione di 27 principi su diritti e responsabilità delle Nazioni per lo sviluppo e il benessere umano.</a:t>
            </a:r>
          </a:p>
          <a:p>
            <a:pPr marL="1166813" lvl="1" indent="-358775" algn="just">
              <a:buFont typeface="Wingdings" pitchFamily="2" charset="2"/>
              <a:buChar char="v"/>
              <a:defRPr/>
            </a:pPr>
            <a:r>
              <a:rPr lang="it-IT" sz="1800" i="1" dirty="0" smtClean="0"/>
              <a:t>Agenda 21</a:t>
            </a:r>
            <a:r>
              <a:rPr lang="it-IT" sz="2000" dirty="0" smtClean="0"/>
              <a:t> </a:t>
            </a:r>
          </a:p>
          <a:p>
            <a:pPr marL="1524000" lvl="1" indent="0" algn="just">
              <a:buFont typeface="Times New Roman" charset="0"/>
              <a:buNone/>
              <a:defRPr/>
            </a:pPr>
            <a:r>
              <a:rPr lang="it-IT" sz="1600" dirty="0" smtClean="0"/>
              <a:t>Documento strategico con più di 2500 raccomandazioni d’azione - lotta alla povertà, cambiamento modelli di produzione e consumo, conservazione e gestione delle risorse naturali, protezione dell'atmosfera, degli oceani e della biodiversità, promozione di un’agricoltura sostenibile […] - per uno sviluppo attento alle variabili sociali, ambientali ed economiche</a:t>
            </a:r>
            <a:r>
              <a:rPr lang="it-IT" sz="1800" dirty="0" smtClean="0"/>
              <a:t> </a:t>
            </a:r>
          </a:p>
          <a:p>
            <a:pPr marL="1166813" lvl="1" indent="-358775" algn="just">
              <a:buFont typeface="Wingdings" pitchFamily="2" charset="2"/>
              <a:buChar char="v"/>
              <a:defRPr/>
            </a:pPr>
            <a:r>
              <a:rPr lang="it-IT" sz="1800" i="1" dirty="0" smtClean="0"/>
              <a:t>Principi sulle foreste.</a:t>
            </a:r>
          </a:p>
          <a:p>
            <a:pPr marL="1166813" lvl="1" indent="-358775" algn="just">
              <a:buFont typeface="Wingdings" pitchFamily="2" charset="2"/>
              <a:buChar char="v"/>
              <a:defRPr/>
            </a:pPr>
            <a:r>
              <a:rPr lang="it-IT" sz="1800" i="1" dirty="0" smtClean="0"/>
              <a:t>Convenzione sulla biodiversità.</a:t>
            </a:r>
          </a:p>
          <a:p>
            <a:pPr marL="1166813" lvl="1" indent="-358775" algn="just">
              <a:buFont typeface="Wingdings" pitchFamily="2" charset="2"/>
              <a:buChar char="v"/>
              <a:defRPr/>
            </a:pPr>
            <a:r>
              <a:rPr lang="it-IT" sz="1800" i="1" dirty="0"/>
              <a:t>Convenzione sul clima</a:t>
            </a:r>
            <a:r>
              <a:rPr lang="it-IT" sz="1800" i="1" dirty="0" smtClean="0"/>
              <a:t>.</a:t>
            </a:r>
          </a:p>
          <a:p>
            <a:pPr algn="just">
              <a:buFont typeface="Times New Roman" charset="0"/>
              <a:buNone/>
              <a:defRPr/>
            </a:pPr>
            <a:endParaRPr lang="it-IT" sz="2000" dirty="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218" name="Rectangle 1"/>
          <p:cNvSpPr>
            <a:spLocks noGrp="1" noChangeArrowheads="1"/>
          </p:cNvSpPr>
          <p:nvPr>
            <p:ph type="title"/>
          </p:nvPr>
        </p:nvSpPr>
        <p:spPr>
          <a:xfrm>
            <a:off x="223838" y="60325"/>
            <a:ext cx="8831262" cy="398463"/>
          </a:xfrm>
        </p:spPr>
        <p:txBody>
          <a:bodyPr/>
          <a:lstStyle/>
          <a:p>
            <a:pPr>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mtClean="0"/>
              <a:t>Un’attenzione particolare a… (4/6)</a:t>
            </a:r>
          </a:p>
        </p:txBody>
      </p:sp>
      <p:sp>
        <p:nvSpPr>
          <p:cNvPr id="21507" name="Rectangle 2"/>
          <p:cNvSpPr>
            <a:spLocks noGrp="1" noChangeArrowheads="1"/>
          </p:cNvSpPr>
          <p:nvPr>
            <p:ph type="subTitle" idx="4294967295"/>
          </p:nvPr>
        </p:nvSpPr>
        <p:spPr>
          <a:xfrm>
            <a:off x="539750" y="700088"/>
            <a:ext cx="8223250" cy="5022850"/>
          </a:xfrm>
        </p:spPr>
        <p:txBody>
          <a:bodyPr anchor="ctr"/>
          <a:lstStyle/>
          <a:p>
            <a:pPr algn="just">
              <a:buFont typeface="Times New Roman" charset="0"/>
              <a:buNone/>
              <a:defRPr/>
            </a:pPr>
            <a:r>
              <a:rPr lang="it-IT" sz="2200" dirty="0" smtClean="0"/>
              <a:t>I </a:t>
            </a:r>
            <a:r>
              <a:rPr lang="it-IT" sz="2200" i="1" dirty="0" smtClean="0"/>
              <a:t>Conferenza Europea sulle Città Sostenibili </a:t>
            </a:r>
            <a:r>
              <a:rPr lang="it-IT" sz="2200" dirty="0" smtClean="0"/>
              <a:t>(1994)</a:t>
            </a:r>
          </a:p>
          <a:p>
            <a:pPr algn="just">
              <a:buFont typeface="Times New Roman" charset="0"/>
              <a:buNone/>
              <a:defRPr/>
            </a:pPr>
            <a:r>
              <a:rPr lang="it-IT" sz="2000" dirty="0" smtClean="0"/>
              <a:t> </a:t>
            </a:r>
            <a:endParaRPr lang="it-IT" sz="2000" i="1" dirty="0" smtClean="0"/>
          </a:p>
          <a:p>
            <a:pPr marL="622300" lvl="1" indent="-357188" algn="just">
              <a:buFont typeface="Times New Roman" charset="0"/>
              <a:buNone/>
              <a:defRPr/>
            </a:pPr>
            <a:r>
              <a:rPr lang="it-IT" sz="1800" dirty="0" smtClean="0"/>
              <a:t>- Momento costitutivo della Campagna Europea delle Città Sostenibili</a:t>
            </a:r>
          </a:p>
          <a:p>
            <a:pPr marL="1166813" lvl="1" indent="-358775">
              <a:buFont typeface="Wingdings" pitchFamily="2" charset="2"/>
              <a:buChar char="v"/>
              <a:defRPr/>
            </a:pPr>
            <a:r>
              <a:rPr lang="it-IT" sz="1800" i="1" dirty="0" smtClean="0"/>
              <a:t>Carta di </a:t>
            </a:r>
            <a:r>
              <a:rPr lang="it-IT" sz="1800" i="1" dirty="0" err="1" smtClean="0"/>
              <a:t>Aalborg</a:t>
            </a:r>
            <a:endParaRPr lang="it-IT" sz="1800" dirty="0" smtClean="0"/>
          </a:p>
          <a:p>
            <a:pPr marL="1431925" indent="-1431925" algn="just">
              <a:buFont typeface="Times New Roman" charset="0"/>
              <a:buNone/>
              <a:defRPr/>
            </a:pPr>
            <a:r>
              <a:rPr lang="it-IT" sz="2000" dirty="0" smtClean="0"/>
              <a:t>	</a:t>
            </a:r>
            <a:r>
              <a:rPr lang="it-IT" sz="1800" i="1" dirty="0" smtClean="0"/>
              <a:t>Dichiarazione di principio</a:t>
            </a:r>
            <a:r>
              <a:rPr lang="it-IT" sz="1800" dirty="0" smtClean="0"/>
              <a:t>: </a:t>
            </a:r>
            <a:r>
              <a:rPr lang="it-IT" sz="1800" i="1" dirty="0" smtClean="0"/>
              <a:t>le città europee per un modello urbano sostenibile</a:t>
            </a:r>
            <a:r>
              <a:rPr lang="it-IT" sz="1800" dirty="0" smtClean="0"/>
              <a:t> (definizione dei principi).</a:t>
            </a:r>
          </a:p>
          <a:p>
            <a:pPr marL="1431925" indent="0" algn="just">
              <a:buFont typeface="Times New Roman" charset="0"/>
              <a:buNone/>
              <a:defRPr/>
            </a:pPr>
            <a:r>
              <a:rPr lang="it-IT" sz="1800" i="1" dirty="0" smtClean="0"/>
              <a:t>La Campagna delle Città Europee Sostenibili (</a:t>
            </a:r>
            <a:r>
              <a:rPr lang="it-IT" sz="1800" dirty="0" smtClean="0"/>
              <a:t>programma di promozione e supporto all’azione).</a:t>
            </a:r>
          </a:p>
          <a:p>
            <a:pPr marL="1431925" indent="0" algn="just">
              <a:buFont typeface="Times New Roman" charset="0"/>
              <a:buNone/>
              <a:defRPr/>
            </a:pPr>
            <a:r>
              <a:rPr lang="it-IT" sz="1800" i="1" dirty="0" smtClean="0"/>
              <a:t>L’impegno nel Processo di Attuazione dell'Agenda 21 a livello locale - Piani Locali di Azione per un Modello Urbano Sostenibile</a:t>
            </a:r>
            <a:r>
              <a:rPr lang="it-IT" sz="1800" dirty="0" smtClean="0"/>
              <a:t> (definizione azioni concrete).</a:t>
            </a:r>
          </a:p>
          <a:p>
            <a:pPr algn="just">
              <a:buFont typeface="Times New Roman" charset="0"/>
              <a:buNone/>
              <a:defRPr/>
            </a:pPr>
            <a:endParaRPr lang="it-IT" sz="2000" dirty="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2" name="Rectangle 1"/>
          <p:cNvSpPr>
            <a:spLocks noGrp="1" noChangeArrowheads="1"/>
          </p:cNvSpPr>
          <p:nvPr>
            <p:ph type="title"/>
          </p:nvPr>
        </p:nvSpPr>
        <p:spPr>
          <a:xfrm>
            <a:off x="223838" y="60325"/>
            <a:ext cx="8831262" cy="398463"/>
          </a:xfrm>
        </p:spPr>
        <p:txBody>
          <a:bodyPr/>
          <a:lstStyle/>
          <a:p>
            <a:pPr>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mtClean="0"/>
              <a:t>Un’attenzione particolare a… (5/6)</a:t>
            </a:r>
          </a:p>
        </p:txBody>
      </p:sp>
      <p:sp>
        <p:nvSpPr>
          <p:cNvPr id="21507" name="Rectangle 2"/>
          <p:cNvSpPr>
            <a:spLocks noGrp="1" noChangeArrowheads="1"/>
          </p:cNvSpPr>
          <p:nvPr>
            <p:ph type="subTitle" idx="4294967295"/>
          </p:nvPr>
        </p:nvSpPr>
        <p:spPr>
          <a:xfrm>
            <a:off x="539750" y="1060128"/>
            <a:ext cx="8223250" cy="4014415"/>
          </a:xfrm>
        </p:spPr>
        <p:txBody>
          <a:bodyPr/>
          <a:lstStyle/>
          <a:p>
            <a:pPr algn="just">
              <a:buFont typeface="Times New Roman" charset="0"/>
              <a:buNone/>
              <a:defRPr/>
            </a:pPr>
            <a:endParaRPr lang="it-IT" sz="2000" i="1" dirty="0" smtClean="0"/>
          </a:p>
          <a:p>
            <a:pPr marL="0" indent="0">
              <a:buFont typeface="Times New Roman" charset="0"/>
              <a:buNone/>
              <a:defRPr/>
            </a:pPr>
            <a:r>
              <a:rPr lang="it-IT" sz="2000" dirty="0" smtClean="0"/>
              <a:t>Confe</a:t>
            </a:r>
            <a:r>
              <a:rPr lang="it-IT" sz="2200" dirty="0" smtClean="0"/>
              <a:t>renza CP03 della </a:t>
            </a:r>
            <a:r>
              <a:rPr lang="it-IT" sz="2200" i="1" dirty="0" smtClean="0"/>
              <a:t>Convenzione Quadro delle Nazioni Unite sui cambiamenti climatici </a:t>
            </a:r>
            <a:r>
              <a:rPr lang="it-IT" sz="2200" dirty="0" smtClean="0"/>
              <a:t>(1997)</a:t>
            </a:r>
          </a:p>
          <a:p>
            <a:pPr marL="0" indent="0">
              <a:buFont typeface="Times New Roman" charset="0"/>
              <a:buNone/>
              <a:defRPr/>
            </a:pPr>
            <a:endParaRPr lang="it-IT" sz="2200" dirty="0" smtClean="0"/>
          </a:p>
          <a:p>
            <a:pPr>
              <a:buFont typeface="Times New Roman" charset="0"/>
              <a:buNone/>
              <a:defRPr/>
            </a:pPr>
            <a:endParaRPr lang="it-IT" sz="2000" dirty="0" smtClean="0"/>
          </a:p>
          <a:p>
            <a:pPr marL="808038" indent="-450850" algn="just">
              <a:buFont typeface="Wingdings" pitchFamily="2" charset="2"/>
              <a:buChar char="v"/>
              <a:defRPr/>
            </a:pPr>
            <a:r>
              <a:rPr lang="it-IT" sz="2200" i="1" dirty="0" smtClean="0"/>
              <a:t>Protocollo di Kyoto:</a:t>
            </a:r>
            <a:r>
              <a:rPr lang="it-IT" sz="2200" dirty="0" smtClean="0"/>
              <a:t> politiche e misure per ridurre emissioni di gas serra</a:t>
            </a:r>
          </a:p>
          <a:p>
            <a:pPr marL="1208088" lvl="1" indent="-41275" algn="just">
              <a:buFont typeface="Times New Roman" charset="0"/>
              <a:buNone/>
              <a:defRPr/>
            </a:pPr>
            <a:r>
              <a:rPr lang="it-IT" sz="1800" dirty="0" smtClean="0"/>
              <a:t>Si tratta di uno dei più importanti strumenti giuridici internazionali volti a combattere i cambiamenti climatici. Esso contiene gli impegni dei paesi industrializzati a ridurre le emissioni di alcuni gas ad effetto serra, responsabili del riscaldamento del pianeta. </a:t>
            </a:r>
            <a:endParaRPr lang="it-IT" sz="2000" dirty="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6" name="Rectangle 1"/>
          <p:cNvSpPr>
            <a:spLocks noGrp="1" noChangeArrowheads="1"/>
          </p:cNvSpPr>
          <p:nvPr>
            <p:ph type="title"/>
          </p:nvPr>
        </p:nvSpPr>
        <p:spPr>
          <a:xfrm>
            <a:off x="223838" y="60325"/>
            <a:ext cx="8831262" cy="398463"/>
          </a:xfrm>
        </p:spPr>
        <p:txBody>
          <a:bodyPr/>
          <a:lstStyle/>
          <a:p>
            <a:pPr>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mtClean="0"/>
              <a:t>Un’attenzione particolare a… (6/6)</a:t>
            </a:r>
          </a:p>
        </p:txBody>
      </p:sp>
      <p:sp>
        <p:nvSpPr>
          <p:cNvPr id="11267" name="Rectangle 2"/>
          <p:cNvSpPr>
            <a:spLocks noGrp="1" noChangeArrowheads="1"/>
          </p:cNvSpPr>
          <p:nvPr>
            <p:ph type="subTitle" idx="4294967295"/>
          </p:nvPr>
        </p:nvSpPr>
        <p:spPr>
          <a:xfrm>
            <a:off x="179512" y="1203821"/>
            <a:ext cx="8820472" cy="5022850"/>
          </a:xfrm>
        </p:spPr>
        <p:txBody>
          <a:bodyPr anchor="b"/>
          <a:lstStyle/>
          <a:p>
            <a:pPr algn="just"/>
            <a:endParaRPr lang="it-IT" sz="1800" dirty="0" smtClean="0"/>
          </a:p>
          <a:p>
            <a:pPr algn="just"/>
            <a:endParaRPr lang="it-IT" sz="1800" dirty="0" smtClean="0"/>
          </a:p>
          <a:p>
            <a:pPr algn="just"/>
            <a:endParaRPr lang="it-IT" sz="1800" dirty="0" smtClean="0"/>
          </a:p>
          <a:p>
            <a:pPr algn="just"/>
            <a:endParaRPr lang="it-IT" sz="1800" dirty="0" smtClean="0"/>
          </a:p>
          <a:p>
            <a:pPr algn="just"/>
            <a:endParaRPr lang="it-IT" sz="1800" dirty="0" smtClean="0"/>
          </a:p>
          <a:p>
            <a:pPr algn="just"/>
            <a:endParaRPr lang="it-IT" sz="1800" dirty="0" smtClean="0"/>
          </a:p>
          <a:p>
            <a:pPr algn="just"/>
            <a:endParaRPr lang="it-IT" sz="1800" dirty="0" smtClean="0"/>
          </a:p>
          <a:p>
            <a:pPr algn="just"/>
            <a:endParaRPr lang="it-IT" sz="1800" dirty="0" smtClean="0"/>
          </a:p>
          <a:p>
            <a:pPr algn="just"/>
            <a:endParaRPr lang="it-IT" sz="1800" dirty="0" smtClean="0"/>
          </a:p>
          <a:p>
            <a:pPr algn="just"/>
            <a:endParaRPr lang="it-IT" sz="1800" dirty="0" smtClean="0"/>
          </a:p>
          <a:p>
            <a:pPr algn="just"/>
            <a:endParaRPr lang="it-IT" sz="1800" dirty="0" smtClean="0"/>
          </a:p>
          <a:p>
            <a:pPr algn="just"/>
            <a:endParaRPr lang="it-IT" sz="1800" dirty="0" smtClean="0"/>
          </a:p>
          <a:p>
            <a:pPr algn="just"/>
            <a:endParaRPr lang="it-IT" sz="1800" dirty="0" smtClean="0"/>
          </a:p>
          <a:p>
            <a:pPr algn="just"/>
            <a:endParaRPr lang="it-IT" sz="1800" dirty="0" smtClean="0"/>
          </a:p>
          <a:p>
            <a:pPr algn="just"/>
            <a:endParaRPr lang="it-IT" sz="1800" dirty="0" smtClean="0"/>
          </a:p>
          <a:p>
            <a:pPr algn="just"/>
            <a:endParaRPr lang="it-IT" sz="1800" dirty="0" smtClean="0"/>
          </a:p>
          <a:p>
            <a:pPr algn="just"/>
            <a:endParaRPr lang="it-IT" sz="1000" dirty="0" smtClean="0"/>
          </a:p>
          <a:p>
            <a:pPr algn="just"/>
            <a:endParaRPr lang="en-GB" sz="2200" i="1" dirty="0" smtClean="0"/>
          </a:p>
          <a:p>
            <a:pPr algn="just"/>
            <a:endParaRPr lang="en-GB" sz="2200" i="1" dirty="0"/>
          </a:p>
          <a:p>
            <a:pPr algn="just"/>
            <a:endParaRPr lang="en-GB" sz="2200" i="1" dirty="0" smtClean="0"/>
          </a:p>
          <a:p>
            <a:pPr algn="just"/>
            <a:endParaRPr lang="en-GB" sz="2200" i="1" dirty="0"/>
          </a:p>
          <a:p>
            <a:pPr algn="just"/>
            <a:endParaRPr lang="en-GB" sz="2200" i="1" dirty="0" smtClean="0"/>
          </a:p>
          <a:p>
            <a:pPr algn="just"/>
            <a:endParaRPr lang="en-GB" sz="2200" i="1" dirty="0"/>
          </a:p>
          <a:p>
            <a:pPr algn="just"/>
            <a:endParaRPr lang="en-GB" sz="2200" i="1" dirty="0" smtClean="0"/>
          </a:p>
          <a:p>
            <a:pPr algn="just"/>
            <a:endParaRPr lang="en-GB" sz="2200" i="1" dirty="0"/>
          </a:p>
          <a:p>
            <a:pPr algn="just"/>
            <a:endParaRPr lang="en-GB" sz="2200" i="1" dirty="0" smtClean="0"/>
          </a:p>
          <a:p>
            <a:pPr algn="just"/>
            <a:endParaRPr lang="en-GB" sz="2200" i="1" dirty="0"/>
          </a:p>
          <a:p>
            <a:pPr algn="just"/>
            <a:endParaRPr lang="en-GB" sz="2200" i="1" dirty="0" smtClean="0"/>
          </a:p>
          <a:p>
            <a:pPr algn="just"/>
            <a:endParaRPr lang="en-GB" sz="2200" i="1" dirty="0" smtClean="0"/>
          </a:p>
          <a:p>
            <a:pPr algn="just"/>
            <a:endParaRPr lang="en-GB" sz="2200" i="1" dirty="0"/>
          </a:p>
          <a:p>
            <a:r>
              <a:rPr lang="it-IT" sz="2200" i="1" dirty="0" smtClean="0">
                <a:solidFill>
                  <a:schemeClr val="tx1"/>
                </a:solidFill>
              </a:rPr>
              <a:t>Dichiarazione </a:t>
            </a:r>
            <a:r>
              <a:rPr lang="it-IT" sz="2200" i="1" dirty="0">
                <a:solidFill>
                  <a:schemeClr val="tx1"/>
                </a:solidFill>
              </a:rPr>
              <a:t>Universale sulla Diversità Culturale </a:t>
            </a:r>
            <a:r>
              <a:rPr lang="it-IT" sz="2200" i="1" dirty="0" smtClean="0">
                <a:solidFill>
                  <a:schemeClr val="tx1"/>
                </a:solidFill>
              </a:rPr>
              <a:t>(2001)</a:t>
            </a:r>
            <a:endParaRPr lang="it-IT" sz="2200" i="1" dirty="0">
              <a:solidFill>
                <a:schemeClr val="tx1"/>
              </a:solidFill>
            </a:endParaRPr>
          </a:p>
          <a:p>
            <a:pPr algn="just"/>
            <a:r>
              <a:rPr lang="en-GB" sz="1800" i="1" dirty="0" smtClean="0"/>
              <a:t> - Si </a:t>
            </a:r>
            <a:r>
              <a:rPr lang="en-GB" sz="1800" i="1" dirty="0" err="1" smtClean="0"/>
              <a:t>amplia</a:t>
            </a:r>
            <a:r>
              <a:rPr lang="en-GB" sz="1800" i="1" dirty="0" smtClean="0"/>
              <a:t> </a:t>
            </a:r>
            <a:r>
              <a:rPr lang="en-GB" sz="1800" i="1" dirty="0" err="1" smtClean="0"/>
              <a:t>il</a:t>
            </a:r>
            <a:r>
              <a:rPr lang="en-GB" sz="1800" i="1" dirty="0" smtClean="0"/>
              <a:t> </a:t>
            </a:r>
            <a:r>
              <a:rPr lang="en-GB" sz="1800" i="1" dirty="0" err="1" smtClean="0"/>
              <a:t>concetto</a:t>
            </a:r>
            <a:r>
              <a:rPr lang="en-GB" sz="1800" i="1" dirty="0" smtClean="0"/>
              <a:t> di </a:t>
            </a:r>
            <a:r>
              <a:rPr lang="en-GB" sz="1800" i="1" dirty="0" err="1" smtClean="0"/>
              <a:t>sostenibilità</a:t>
            </a:r>
            <a:r>
              <a:rPr lang="en-GB" sz="1800" i="1" dirty="0" smtClean="0"/>
              <a:t> </a:t>
            </a:r>
            <a:r>
              <a:rPr lang="en-GB" sz="1800" i="1" dirty="0" err="1" smtClean="0"/>
              <a:t>indicando</a:t>
            </a:r>
            <a:r>
              <a:rPr lang="en-GB" sz="1800" i="1" dirty="0" smtClean="0"/>
              <a:t> la </a:t>
            </a:r>
            <a:r>
              <a:rPr lang="en-GB" sz="1800" i="1" dirty="0" err="1" smtClean="0"/>
              <a:t>diversità</a:t>
            </a:r>
            <a:r>
              <a:rPr lang="en-GB" sz="1800" i="1" dirty="0" smtClean="0"/>
              <a:t> </a:t>
            </a:r>
            <a:r>
              <a:rPr lang="en-GB" sz="1800" i="1" dirty="0" err="1" smtClean="0"/>
              <a:t>culturale</a:t>
            </a:r>
            <a:r>
              <a:rPr lang="en-GB" sz="1800" i="1" dirty="0" smtClean="0"/>
              <a:t> e la </a:t>
            </a:r>
            <a:r>
              <a:rPr lang="en-GB" sz="1800" i="1" dirty="0" err="1" smtClean="0"/>
              <a:t>necessità</a:t>
            </a:r>
            <a:r>
              <a:rPr lang="en-GB" sz="1800" i="1" dirty="0" smtClean="0"/>
              <a:t> di </a:t>
            </a:r>
            <a:r>
              <a:rPr lang="en-GB" sz="1800" i="1" dirty="0" err="1" smtClean="0"/>
              <a:t>preservarla</a:t>
            </a:r>
            <a:r>
              <a:rPr lang="en-GB" sz="1800" i="1" dirty="0" smtClean="0"/>
              <a:t> come 4° </a:t>
            </a:r>
            <a:r>
              <a:rPr lang="en-GB" sz="1800" i="1" dirty="0" err="1" smtClean="0"/>
              <a:t>caposaldo</a:t>
            </a:r>
            <a:r>
              <a:rPr lang="en-GB" sz="1800" i="1" dirty="0" smtClean="0"/>
              <a:t> del </a:t>
            </a:r>
            <a:r>
              <a:rPr lang="en-GB" sz="1800" i="1" dirty="0" err="1" smtClean="0"/>
              <a:t>concetto</a:t>
            </a:r>
            <a:r>
              <a:rPr lang="en-GB" sz="1800" i="1" dirty="0" smtClean="0"/>
              <a:t> di </a:t>
            </a:r>
            <a:r>
              <a:rPr lang="en-GB" sz="1800" i="1" dirty="0" err="1" smtClean="0"/>
              <a:t>sviluppo</a:t>
            </a:r>
            <a:r>
              <a:rPr lang="en-GB" sz="1800" i="1" dirty="0" smtClean="0"/>
              <a:t> </a:t>
            </a:r>
            <a:r>
              <a:rPr lang="en-GB" sz="1800" i="1" dirty="0" err="1" smtClean="0"/>
              <a:t>sostenibile</a:t>
            </a:r>
            <a:endParaRPr lang="en-GB" sz="1800" i="1" dirty="0" smtClean="0"/>
          </a:p>
          <a:p>
            <a:pPr algn="just"/>
            <a:endParaRPr lang="en-GB" sz="2200" i="1" dirty="0"/>
          </a:p>
          <a:p>
            <a:pPr algn="just"/>
            <a:r>
              <a:rPr lang="en-GB" sz="2200" i="1" dirty="0" smtClean="0"/>
              <a:t>World Summit on Sustainable Development (2002)</a:t>
            </a:r>
          </a:p>
          <a:p>
            <a:pPr algn="just"/>
            <a:endParaRPr lang="it-IT" sz="2000" dirty="0" smtClean="0"/>
          </a:p>
          <a:p>
            <a:pPr algn="just"/>
            <a:r>
              <a:rPr lang="it-IT" sz="1800" dirty="0" smtClean="0"/>
              <a:t>- Approvazione di tre documenti diventati la base internazionale dello sviluppo sostenibile:</a:t>
            </a:r>
          </a:p>
          <a:p>
            <a:pPr algn="just">
              <a:buFont typeface="Wingdings" pitchFamily="2" charset="2"/>
              <a:buChar char="v"/>
            </a:pPr>
            <a:r>
              <a:rPr lang="it-IT" sz="1800" i="1" dirty="0" smtClean="0"/>
              <a:t>Dichiarazione di Johannesburg</a:t>
            </a:r>
          </a:p>
          <a:p>
            <a:pPr marL="1073150" lvl="1" indent="0" algn="just"/>
            <a:r>
              <a:rPr lang="it-IT" sz="1600" dirty="0" smtClean="0"/>
              <a:t>Principi morali che impegnano allo sviluppo sostenibile</a:t>
            </a:r>
          </a:p>
          <a:p>
            <a:pPr algn="just">
              <a:buFont typeface="Wingdings" pitchFamily="2" charset="2"/>
              <a:buChar char="v"/>
            </a:pPr>
            <a:r>
              <a:rPr lang="it-IT" sz="1800" i="1" dirty="0" smtClean="0"/>
              <a:t>Piano WSSD</a:t>
            </a:r>
          </a:p>
          <a:p>
            <a:pPr marL="1073150" lvl="1" indent="0" algn="just"/>
            <a:r>
              <a:rPr lang="it-IT" sz="1600" dirty="0" smtClean="0"/>
              <a:t>Modalità con cui trasformare le buone intenzioni, rappresentate dai principi espressi nella Dichiarazione, in realizzazioni concrete</a:t>
            </a:r>
          </a:p>
          <a:p>
            <a:pPr algn="just">
              <a:buFont typeface="Wingdings" pitchFamily="2" charset="2"/>
              <a:buChar char="v"/>
            </a:pPr>
            <a:r>
              <a:rPr lang="it-IT" sz="1800" i="1" dirty="0" smtClean="0"/>
              <a:t>Iniziative di partenariato di tipo2</a:t>
            </a:r>
          </a:p>
          <a:p>
            <a:pPr marL="1073150" lvl="1" indent="0" algn="just"/>
            <a:r>
              <a:rPr lang="it-IT" sz="1600" dirty="0" smtClean="0"/>
              <a:t>Promozione di coesione sociale e cooperazione con la proposta di quasi 600 progetti improntati allo sviluppo sostenibile.</a:t>
            </a:r>
          </a:p>
          <a:p>
            <a:pPr algn="just"/>
            <a:endParaRPr lang="it-IT" sz="1800" dirty="0" smtClean="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Le definizioni di sviluppo sostenibile</a:t>
            </a:r>
            <a:endParaRPr lang="it-IT" dirty="0"/>
          </a:p>
        </p:txBody>
      </p:sp>
      <p:sp>
        <p:nvSpPr>
          <p:cNvPr id="3" name="Rettangolo 4"/>
          <p:cNvSpPr>
            <a:spLocks noChangeArrowheads="1"/>
          </p:cNvSpPr>
          <p:nvPr/>
        </p:nvSpPr>
        <p:spPr bwMode="auto">
          <a:xfrm>
            <a:off x="205656" y="798776"/>
            <a:ext cx="8784976" cy="1200329"/>
          </a:xfrm>
          <a:prstGeom prst="rect">
            <a:avLst/>
          </a:prstGeom>
          <a:noFill/>
          <a:ln w="9525">
            <a:noFill/>
            <a:miter lim="800000"/>
            <a:headEnd/>
            <a:tailEnd/>
          </a:ln>
        </p:spPr>
        <p:txBody>
          <a:bodyPr wrap="square">
            <a:spAutoFit/>
          </a:bodyPr>
          <a:lstStyle/>
          <a:p>
            <a:pPr algn="ctr"/>
            <a:r>
              <a:rPr lang="it-IT" sz="1800" i="1" dirty="0">
                <a:solidFill>
                  <a:schemeClr val="tx1"/>
                </a:solidFill>
              </a:rPr>
              <a:t>Lo sviluppo, per essere sostenibile, deve “soddisfare i bisogni del presente senza compromettere la capacità delle generazioni future di soddisfare i propri bisogni” </a:t>
            </a:r>
            <a:endParaRPr lang="it-IT" sz="1800" i="1" dirty="0" smtClean="0">
              <a:solidFill>
                <a:schemeClr val="tx1"/>
              </a:solidFill>
            </a:endParaRPr>
          </a:p>
          <a:p>
            <a:pPr algn="ctr"/>
            <a:r>
              <a:rPr lang="it-IT" sz="1800" i="1" dirty="0" smtClean="0">
                <a:solidFill>
                  <a:schemeClr val="tx1"/>
                </a:solidFill>
              </a:rPr>
              <a:t>(</a:t>
            </a:r>
            <a:r>
              <a:rPr lang="it-IT" sz="1800" i="1" dirty="0" err="1">
                <a:solidFill>
                  <a:schemeClr val="tx1"/>
                </a:solidFill>
              </a:rPr>
              <a:t>Our</a:t>
            </a:r>
            <a:r>
              <a:rPr lang="it-IT" sz="1800" i="1" dirty="0">
                <a:solidFill>
                  <a:schemeClr val="tx1"/>
                </a:solidFill>
              </a:rPr>
              <a:t> Common Future, 1987)</a:t>
            </a:r>
          </a:p>
        </p:txBody>
      </p:sp>
      <p:sp>
        <p:nvSpPr>
          <p:cNvPr id="6" name="Rettangolo 5"/>
          <p:cNvSpPr>
            <a:spLocks noChangeArrowheads="1"/>
          </p:cNvSpPr>
          <p:nvPr/>
        </p:nvSpPr>
        <p:spPr bwMode="auto">
          <a:xfrm>
            <a:off x="395536" y="2219191"/>
            <a:ext cx="8496300" cy="1631216"/>
          </a:xfrm>
          <a:prstGeom prst="rect">
            <a:avLst/>
          </a:prstGeom>
          <a:noFill/>
          <a:ln w="9525">
            <a:noFill/>
            <a:miter lim="800000"/>
            <a:headEnd/>
            <a:tailEnd/>
          </a:ln>
        </p:spPr>
        <p:txBody>
          <a:bodyPr>
            <a:spAutoFit/>
          </a:bodyPr>
          <a:lstStyle/>
          <a:p>
            <a:pPr algn="ctr"/>
            <a:r>
              <a:rPr lang="it-IT" sz="2000" i="1" dirty="0">
                <a:solidFill>
                  <a:schemeClr val="tx1"/>
                </a:solidFill>
              </a:rPr>
              <a:t>Lo sviluppo sostenibile deve garantire il “miglioramento della qualità della vita, senza eccedere la capacità di carico degli ecosistemi di supporto (</a:t>
            </a:r>
            <a:r>
              <a:rPr lang="it-IT" sz="2000" i="1" dirty="0" err="1">
                <a:solidFill>
                  <a:schemeClr val="tx1"/>
                </a:solidFill>
              </a:rPr>
              <a:t>Daly</a:t>
            </a:r>
            <a:r>
              <a:rPr lang="it-IT" sz="2000" i="1" dirty="0">
                <a:solidFill>
                  <a:schemeClr val="tx1"/>
                </a:solidFill>
              </a:rPr>
              <a:t>, 1991), dai quali essa dipende” (International Union for </a:t>
            </a:r>
            <a:r>
              <a:rPr lang="it-IT" sz="2000" i="1" dirty="0" err="1">
                <a:solidFill>
                  <a:schemeClr val="tx1"/>
                </a:solidFill>
              </a:rPr>
              <a:t>Conservation</a:t>
            </a:r>
            <a:r>
              <a:rPr lang="it-IT" sz="2000" i="1" dirty="0">
                <a:solidFill>
                  <a:schemeClr val="tx1"/>
                </a:solidFill>
              </a:rPr>
              <a:t> of Nature, 1991)</a:t>
            </a:r>
          </a:p>
        </p:txBody>
      </p:sp>
      <p:sp>
        <p:nvSpPr>
          <p:cNvPr id="7" name="Rettangolo 9"/>
          <p:cNvSpPr>
            <a:spLocks noChangeArrowheads="1"/>
          </p:cNvSpPr>
          <p:nvPr/>
        </p:nvSpPr>
        <p:spPr bwMode="auto">
          <a:xfrm>
            <a:off x="395288" y="4071655"/>
            <a:ext cx="8497887" cy="1938992"/>
          </a:xfrm>
          <a:prstGeom prst="rect">
            <a:avLst/>
          </a:prstGeom>
          <a:noFill/>
          <a:ln w="9525">
            <a:noFill/>
            <a:miter lim="800000"/>
            <a:headEnd/>
            <a:tailEnd/>
          </a:ln>
        </p:spPr>
        <p:txBody>
          <a:bodyPr>
            <a:spAutoFit/>
          </a:bodyPr>
          <a:lstStyle/>
          <a:p>
            <a:pPr algn="ctr"/>
            <a:r>
              <a:rPr lang="it-IT" sz="2000" i="1" dirty="0">
                <a:solidFill>
                  <a:schemeClr val="tx1"/>
                </a:solidFill>
              </a:rPr>
              <a:t>Quando si parla di sviluppo sostenibile, non ci si deve limitare a considerare essenzialmente le tematiche legate all’ambiente (la salvaguardia dell’ecosistema), ma è necessario tenere conto anche della sostenibilità economica e sociale delle attività e degli investimenti (Ahmed e </a:t>
            </a:r>
            <a:r>
              <a:rPr lang="it-IT" sz="2000" i="1" dirty="0" err="1">
                <a:solidFill>
                  <a:schemeClr val="tx1"/>
                </a:solidFill>
              </a:rPr>
              <a:t>McQuad</a:t>
            </a:r>
            <a:r>
              <a:rPr lang="it-IT" sz="2000" i="1" dirty="0">
                <a:solidFill>
                  <a:schemeClr val="tx1"/>
                </a:solidFill>
              </a:rPr>
              <a:t>, 2005)</a:t>
            </a:r>
          </a:p>
        </p:txBody>
      </p:sp>
    </p:spTree>
    <p:extLst>
      <p:ext uri="{BB962C8B-B14F-4D97-AF65-F5344CB8AC3E}">
        <p14:creationId xmlns:p14="http://schemas.microsoft.com/office/powerpoint/2010/main" val="3733337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
          <p:cNvSpPr>
            <a:spLocks noGrp="1" noChangeArrowheads="1"/>
          </p:cNvSpPr>
          <p:nvPr>
            <p:ph type="title"/>
          </p:nvPr>
        </p:nvSpPr>
        <p:spPr>
          <a:xfrm>
            <a:off x="223838" y="60325"/>
            <a:ext cx="8831262" cy="398463"/>
          </a:xfrm>
        </p:spPr>
        <p:txBody>
          <a:bodyPr/>
          <a:lstStyle/>
          <a:p>
            <a:pPr>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mtClean="0"/>
              <a:t>… le risorse e la capacità di carico della natura</a:t>
            </a:r>
          </a:p>
        </p:txBody>
      </p:sp>
      <p:sp>
        <p:nvSpPr>
          <p:cNvPr id="13315" name="Rettangolo 6"/>
          <p:cNvSpPr>
            <a:spLocks noChangeArrowheads="1"/>
          </p:cNvSpPr>
          <p:nvPr/>
        </p:nvSpPr>
        <p:spPr bwMode="auto">
          <a:xfrm>
            <a:off x="395288" y="1063625"/>
            <a:ext cx="8280400" cy="4154488"/>
          </a:xfrm>
          <a:prstGeom prst="rect">
            <a:avLst/>
          </a:prstGeom>
          <a:noFill/>
          <a:ln w="9525">
            <a:noFill/>
            <a:miter lim="800000"/>
            <a:headEnd/>
            <a:tailEnd/>
          </a:ln>
        </p:spPr>
        <p:txBody>
          <a:bodyPr>
            <a:spAutoFit/>
          </a:bodyPr>
          <a:lstStyle/>
          <a:p>
            <a:pPr algn="ctr"/>
            <a:r>
              <a:rPr lang="it-IT" b="0">
                <a:solidFill>
                  <a:schemeClr val="tx1"/>
                </a:solidFill>
              </a:rPr>
              <a:t>Daly (1991) introduce il concetto del necessario equilibrio tra l’uomo e l’ecosistema, richiedendo che “il consumo di una risorsa non superi la sua produzione nello stesso periodo” e la “capacità di carico della natura”, ossia che </a:t>
            </a:r>
            <a:r>
              <a:rPr lang="it-IT">
                <a:solidFill>
                  <a:schemeClr val="tx1"/>
                </a:solidFill>
              </a:rPr>
              <a:t>il tasso di utilizzo delle risorse naturali non sia superiore alla loro velocità di rigenerazione</a:t>
            </a:r>
            <a:r>
              <a:rPr lang="it-IT" b="0">
                <a:solidFill>
                  <a:schemeClr val="tx1"/>
                </a:solidFill>
              </a:rPr>
              <a:t>, che </a:t>
            </a:r>
            <a:r>
              <a:rPr lang="it-IT">
                <a:solidFill>
                  <a:schemeClr val="tx1"/>
                </a:solidFill>
              </a:rPr>
              <a:t>l’immissione di sostanze inquinanti non superi la capacità di assorbimento dell’ambiente</a:t>
            </a:r>
            <a:r>
              <a:rPr lang="it-IT" b="0">
                <a:solidFill>
                  <a:schemeClr val="tx1"/>
                </a:solidFill>
              </a:rPr>
              <a:t> e che </a:t>
            </a:r>
            <a:r>
              <a:rPr lang="it-IT">
                <a:solidFill>
                  <a:schemeClr val="tx1"/>
                </a:solidFill>
              </a:rPr>
              <a:t>il prelievo di risorse non rinnovabili sia compensato dalla produzione di una pari quantità di risorse rinnovabili</a:t>
            </a:r>
            <a:r>
              <a:rPr lang="it-IT" b="0">
                <a:solidFill>
                  <a:schemeClr val="tx1"/>
                </a:solidFill>
              </a:rPr>
              <a:t>, in grado di sostituirle.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338" name="Rectangle 1"/>
          <p:cNvSpPr>
            <a:spLocks noGrp="1" noChangeArrowheads="1"/>
          </p:cNvSpPr>
          <p:nvPr>
            <p:ph type="title"/>
          </p:nvPr>
        </p:nvSpPr>
        <p:spPr>
          <a:xfrm>
            <a:off x="223838" y="60325"/>
            <a:ext cx="8831262" cy="398463"/>
          </a:xfrm>
        </p:spPr>
        <p:txBody>
          <a:bodyPr/>
          <a:lstStyle/>
          <a:p>
            <a:pPr>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mtClean="0"/>
              <a:t>I principi di sostenibilità debole e forte</a:t>
            </a:r>
          </a:p>
        </p:txBody>
      </p:sp>
      <p:sp>
        <p:nvSpPr>
          <p:cNvPr id="14339" name="Rettangolo 6"/>
          <p:cNvSpPr>
            <a:spLocks noChangeArrowheads="1"/>
          </p:cNvSpPr>
          <p:nvPr/>
        </p:nvSpPr>
        <p:spPr bwMode="auto">
          <a:xfrm>
            <a:off x="3995738" y="893763"/>
            <a:ext cx="4752975" cy="2308225"/>
          </a:xfrm>
          <a:prstGeom prst="rect">
            <a:avLst/>
          </a:prstGeom>
          <a:noFill/>
          <a:ln w="9525">
            <a:noFill/>
            <a:miter lim="800000"/>
            <a:headEnd/>
            <a:tailEnd/>
          </a:ln>
        </p:spPr>
        <p:txBody>
          <a:bodyPr>
            <a:spAutoFit/>
          </a:bodyPr>
          <a:lstStyle/>
          <a:p>
            <a:pPr algn="just"/>
            <a:r>
              <a:rPr lang="it-IT" sz="1600">
                <a:solidFill>
                  <a:schemeClr val="tx1"/>
                </a:solidFill>
              </a:rPr>
              <a:t>Perfetta sostituibilità</a:t>
            </a:r>
            <a:r>
              <a:rPr lang="it-IT" sz="1600" b="0">
                <a:solidFill>
                  <a:schemeClr val="tx1"/>
                </a:solidFill>
              </a:rPr>
              <a:t> tra tutte le forme di capitale (e, quindi, anche tra capitale naturale e artificiale). </a:t>
            </a:r>
          </a:p>
          <a:p>
            <a:pPr algn="just"/>
            <a:r>
              <a:rPr lang="it-IT" sz="1600" b="0">
                <a:solidFill>
                  <a:schemeClr val="tx1"/>
                </a:solidFill>
              </a:rPr>
              <a:t>Non considera l’irreversibilità che contraddistingue quasi tutte le decisioni in materia ambientale e pone l’accento sulla somma delle due quantità (capitale naturale e capitale artificiale) che deve permanere costante nel tempo. </a:t>
            </a:r>
          </a:p>
        </p:txBody>
      </p:sp>
      <p:sp>
        <p:nvSpPr>
          <p:cNvPr id="14340" name="Callout con freccia a destra 3"/>
          <p:cNvSpPr>
            <a:spLocks noChangeArrowheads="1"/>
          </p:cNvSpPr>
          <p:nvPr/>
        </p:nvSpPr>
        <p:spPr bwMode="auto">
          <a:xfrm>
            <a:off x="684213" y="1114425"/>
            <a:ext cx="3167062" cy="1800225"/>
          </a:xfrm>
          <a:prstGeom prst="rightArrowCallout">
            <a:avLst>
              <a:gd name="adj1" fmla="val 25000"/>
              <a:gd name="adj2" fmla="val 25000"/>
              <a:gd name="adj3" fmla="val 24988"/>
              <a:gd name="adj4" fmla="val 64977"/>
            </a:avLst>
          </a:prstGeom>
          <a:solidFill>
            <a:srgbClr val="CCECFF"/>
          </a:solidFill>
          <a:ln w="28575" algn="ctr">
            <a:solidFill>
              <a:srgbClr val="00B0F0"/>
            </a:solidFill>
            <a:round/>
            <a:headEnd/>
            <a:tailEnd/>
          </a:ln>
        </p:spPr>
        <p:txBody>
          <a:bodyPr anchor="ctr"/>
          <a:lstStyle/>
          <a:p>
            <a:pPr algn="ctr"/>
            <a:r>
              <a:rPr lang="it-IT" sz="2000" b="0" i="1">
                <a:solidFill>
                  <a:srgbClr val="00B0F0"/>
                </a:solidFill>
              </a:rPr>
              <a:t> </a:t>
            </a:r>
            <a:r>
              <a:rPr lang="it-IT" sz="2000" i="1">
                <a:solidFill>
                  <a:srgbClr val="00B0F0"/>
                </a:solidFill>
              </a:rPr>
              <a:t>Principio di sostenibilità debole</a:t>
            </a:r>
            <a:endParaRPr lang="it-IT" sz="2000">
              <a:solidFill>
                <a:srgbClr val="00B0F0"/>
              </a:solidFill>
            </a:endParaRPr>
          </a:p>
        </p:txBody>
      </p:sp>
      <p:sp>
        <p:nvSpPr>
          <p:cNvPr id="14341" name="Callout con freccia a destra 4"/>
          <p:cNvSpPr>
            <a:spLocks noChangeArrowheads="1"/>
          </p:cNvSpPr>
          <p:nvPr/>
        </p:nvSpPr>
        <p:spPr bwMode="auto">
          <a:xfrm>
            <a:off x="684213" y="3849688"/>
            <a:ext cx="3167062" cy="1800225"/>
          </a:xfrm>
          <a:prstGeom prst="rightArrowCallout">
            <a:avLst>
              <a:gd name="adj1" fmla="val 25000"/>
              <a:gd name="adj2" fmla="val 25000"/>
              <a:gd name="adj3" fmla="val 24988"/>
              <a:gd name="adj4" fmla="val 64977"/>
            </a:avLst>
          </a:prstGeom>
          <a:solidFill>
            <a:srgbClr val="CCECFF"/>
          </a:solidFill>
          <a:ln w="28575" algn="ctr">
            <a:solidFill>
              <a:srgbClr val="00B0F0"/>
            </a:solidFill>
            <a:round/>
            <a:headEnd/>
            <a:tailEnd/>
          </a:ln>
        </p:spPr>
        <p:txBody>
          <a:bodyPr anchor="ctr"/>
          <a:lstStyle/>
          <a:p>
            <a:pPr algn="ctr"/>
            <a:r>
              <a:rPr lang="it-IT" sz="2000" i="1">
                <a:solidFill>
                  <a:srgbClr val="00B0F0"/>
                </a:solidFill>
              </a:rPr>
              <a:t> Principio di sostenibilità forte</a:t>
            </a:r>
          </a:p>
        </p:txBody>
      </p:sp>
      <p:sp>
        <p:nvSpPr>
          <p:cNvPr id="14342" name="Rettangolo 5"/>
          <p:cNvSpPr>
            <a:spLocks noChangeArrowheads="1"/>
          </p:cNvSpPr>
          <p:nvPr/>
        </p:nvSpPr>
        <p:spPr bwMode="auto">
          <a:xfrm>
            <a:off x="4022725" y="4067175"/>
            <a:ext cx="4725988" cy="1570038"/>
          </a:xfrm>
          <a:prstGeom prst="rect">
            <a:avLst/>
          </a:prstGeom>
          <a:noFill/>
          <a:ln w="9525">
            <a:noFill/>
            <a:miter lim="800000"/>
            <a:headEnd/>
            <a:tailEnd/>
          </a:ln>
        </p:spPr>
        <p:txBody>
          <a:bodyPr>
            <a:spAutoFit/>
          </a:bodyPr>
          <a:lstStyle/>
          <a:p>
            <a:pPr algn="just"/>
            <a:r>
              <a:rPr lang="it-IT" sz="1600">
                <a:solidFill>
                  <a:schemeClr val="tx1"/>
                </a:solidFill>
              </a:rPr>
              <a:t>Non esiste sostituibilità tra ciò che è naturale e ciò che non lo è. </a:t>
            </a:r>
          </a:p>
          <a:p>
            <a:pPr algn="just"/>
            <a:r>
              <a:rPr lang="it-IT" sz="1600" b="0">
                <a:solidFill>
                  <a:schemeClr val="tx1"/>
                </a:solidFill>
              </a:rPr>
              <a:t>E’ invitabile una (seppur minima) alterazione del capitale naturale in qualsiasi processo di crescita, anche quello più ecocompatibile.</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olo 1"/>
          <p:cNvSpPr>
            <a:spLocks noGrp="1"/>
          </p:cNvSpPr>
          <p:nvPr>
            <p:ph type="title"/>
          </p:nvPr>
        </p:nvSpPr>
        <p:spPr/>
        <p:txBody>
          <a:bodyPr/>
          <a:lstStyle/>
          <a:p>
            <a:r>
              <a:rPr lang="it-IT" smtClean="0"/>
              <a:t>Da quanto detto, è possibile affermare che…</a:t>
            </a:r>
          </a:p>
        </p:txBody>
      </p:sp>
      <p:sp>
        <p:nvSpPr>
          <p:cNvPr id="15363" name="Rettangolo 4"/>
          <p:cNvSpPr>
            <a:spLocks noChangeArrowheads="1"/>
          </p:cNvSpPr>
          <p:nvPr/>
        </p:nvSpPr>
        <p:spPr bwMode="auto">
          <a:xfrm>
            <a:off x="323850" y="1041400"/>
            <a:ext cx="8569325" cy="1108075"/>
          </a:xfrm>
          <a:prstGeom prst="rect">
            <a:avLst/>
          </a:prstGeom>
          <a:noFill/>
          <a:ln w="9525">
            <a:noFill/>
            <a:miter lim="800000"/>
            <a:headEnd/>
            <a:tailEnd/>
          </a:ln>
        </p:spPr>
        <p:txBody>
          <a:bodyPr>
            <a:spAutoFit/>
          </a:bodyPr>
          <a:lstStyle/>
          <a:p>
            <a:pPr algn="ctr"/>
            <a:r>
              <a:rPr lang="it-IT" b="0">
                <a:solidFill>
                  <a:schemeClr val="tx1"/>
                </a:solidFill>
              </a:rPr>
              <a:t>Il concetto di sviluppo sostenibile può essere analizzato in termini di: efficienza (economica), equità (sociale) e compatibilità (ambientale). </a:t>
            </a:r>
          </a:p>
        </p:txBody>
      </p:sp>
      <p:sp>
        <p:nvSpPr>
          <p:cNvPr id="15364" name="Freccia in giù 5"/>
          <p:cNvSpPr>
            <a:spLocks noChangeArrowheads="1"/>
          </p:cNvSpPr>
          <p:nvPr/>
        </p:nvSpPr>
        <p:spPr bwMode="auto">
          <a:xfrm>
            <a:off x="3492500" y="2409825"/>
            <a:ext cx="2303463" cy="1008063"/>
          </a:xfrm>
          <a:prstGeom prst="downArrow">
            <a:avLst>
              <a:gd name="adj1" fmla="val 50000"/>
              <a:gd name="adj2" fmla="val 48583"/>
            </a:avLst>
          </a:prstGeom>
          <a:solidFill>
            <a:srgbClr val="00B8FF"/>
          </a:solidFill>
          <a:ln w="28575" algn="ctr">
            <a:solidFill>
              <a:srgbClr val="0070C0"/>
            </a:solidFill>
            <a:round/>
            <a:headEnd/>
            <a:tailEnd/>
          </a:ln>
        </p:spPr>
        <p:txBody>
          <a:bodyPr/>
          <a:lstStyle/>
          <a:p>
            <a:endParaRPr lang="it-IT"/>
          </a:p>
        </p:txBody>
      </p:sp>
      <p:sp>
        <p:nvSpPr>
          <p:cNvPr id="15365" name="Rettangolo 6"/>
          <p:cNvSpPr>
            <a:spLocks noChangeArrowheads="1"/>
          </p:cNvSpPr>
          <p:nvPr/>
        </p:nvSpPr>
        <p:spPr bwMode="auto">
          <a:xfrm>
            <a:off x="179388" y="3794125"/>
            <a:ext cx="8713787" cy="1784350"/>
          </a:xfrm>
          <a:prstGeom prst="rect">
            <a:avLst/>
          </a:prstGeom>
          <a:noFill/>
          <a:ln w="9525">
            <a:noFill/>
            <a:miter lim="800000"/>
            <a:headEnd/>
            <a:tailEnd/>
          </a:ln>
        </p:spPr>
        <p:txBody>
          <a:bodyPr>
            <a:spAutoFit/>
          </a:bodyPr>
          <a:lstStyle/>
          <a:p>
            <a:pPr algn="ctr"/>
            <a:r>
              <a:rPr lang="it-IT" b="0" dirty="0">
                <a:solidFill>
                  <a:schemeClr val="tx1"/>
                </a:solidFill>
              </a:rPr>
              <a:t> La sostenibilità è da intendersi</a:t>
            </a:r>
            <a:r>
              <a:rPr lang="it-IT" b="0" i="1" dirty="0">
                <a:solidFill>
                  <a:schemeClr val="tx1"/>
                </a:solidFill>
              </a:rPr>
              <a:t> non come uno stato o una visione immutabile, </a:t>
            </a:r>
            <a:r>
              <a:rPr lang="it-IT" b="0" dirty="0">
                <a:solidFill>
                  <a:schemeClr val="tx1"/>
                </a:solidFill>
              </a:rPr>
              <a:t>ma piuttosto come</a:t>
            </a:r>
            <a:r>
              <a:rPr lang="it-IT" b="0" i="1" dirty="0">
                <a:solidFill>
                  <a:schemeClr val="tx1"/>
                </a:solidFill>
              </a:rPr>
              <a:t> un processo continuo, </a:t>
            </a:r>
            <a:r>
              <a:rPr lang="it-IT" b="0" dirty="0">
                <a:solidFill>
                  <a:schemeClr val="tx1"/>
                </a:solidFill>
              </a:rPr>
              <a:t>che richiama la necessità di coniugare </a:t>
            </a:r>
            <a:r>
              <a:rPr lang="it-IT" dirty="0">
                <a:solidFill>
                  <a:schemeClr val="tx1"/>
                </a:solidFill>
              </a:rPr>
              <a:t>le tre dimensioni fondamentali e inscindibili dello sviluppo: ambientale, economica e socio-culturale.</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olo 1"/>
          <p:cNvSpPr>
            <a:spLocks noGrp="1"/>
          </p:cNvSpPr>
          <p:nvPr>
            <p:ph type="title"/>
          </p:nvPr>
        </p:nvSpPr>
        <p:spPr>
          <a:xfrm>
            <a:off x="539750" y="60325"/>
            <a:ext cx="8513763" cy="396875"/>
          </a:xfrm>
        </p:spPr>
        <p:txBody>
          <a:bodyPr/>
          <a:lstStyle/>
          <a:p>
            <a:r>
              <a:rPr lang="it-IT" smtClean="0"/>
              <a:t>La sostenibilità ambientale (1/3)</a:t>
            </a:r>
          </a:p>
        </p:txBody>
      </p:sp>
      <p:sp>
        <p:nvSpPr>
          <p:cNvPr id="61" name="Rettangolo 60"/>
          <p:cNvSpPr/>
          <p:nvPr/>
        </p:nvSpPr>
        <p:spPr>
          <a:xfrm>
            <a:off x="323850" y="1401763"/>
            <a:ext cx="8569325" cy="3831818"/>
          </a:xfrm>
          <a:prstGeom prst="rect">
            <a:avLst/>
          </a:prstGeom>
        </p:spPr>
        <p:txBody>
          <a:bodyPr>
            <a:spAutoFit/>
          </a:bodyPr>
          <a:lstStyle/>
          <a:p>
            <a:pPr algn="just">
              <a:lnSpc>
                <a:spcPct val="150000"/>
              </a:lnSpc>
              <a:defRPr/>
            </a:pPr>
            <a:r>
              <a:rPr lang="it-IT" sz="1800" b="0" dirty="0" smtClean="0">
                <a:solidFill>
                  <a:schemeClr val="tx1"/>
                </a:solidFill>
              </a:rPr>
              <a:t>E’ la </a:t>
            </a:r>
            <a:r>
              <a:rPr lang="it-IT" sz="1800" b="0" dirty="0">
                <a:solidFill>
                  <a:schemeClr val="tx1"/>
                </a:solidFill>
              </a:rPr>
              <a:t>capacità </a:t>
            </a:r>
            <a:r>
              <a:rPr lang="it-IT" sz="1800" b="0" dirty="0" smtClean="0">
                <a:solidFill>
                  <a:schemeClr val="tx1"/>
                </a:solidFill>
              </a:rPr>
              <a:t>di un sistema economico di </a:t>
            </a:r>
            <a:r>
              <a:rPr lang="it-IT" sz="1800" b="0" dirty="0">
                <a:solidFill>
                  <a:schemeClr val="tx1"/>
                </a:solidFill>
              </a:rPr>
              <a:t>valorizzare l’ambiente in quanto “elemento distintivo” del territorio, garantendo al contempo la tutela e il rinnovamento delle risorse naturali e del patrimonio. </a:t>
            </a:r>
          </a:p>
          <a:p>
            <a:pPr algn="just">
              <a:lnSpc>
                <a:spcPct val="150000"/>
              </a:lnSpc>
              <a:defRPr/>
            </a:pPr>
            <a:endParaRPr lang="it-IT" sz="1800" b="0" dirty="0">
              <a:solidFill>
                <a:schemeClr val="tx1"/>
              </a:solidFill>
            </a:endParaRPr>
          </a:p>
          <a:p>
            <a:pPr algn="just">
              <a:lnSpc>
                <a:spcPct val="150000"/>
              </a:lnSpc>
              <a:defRPr/>
            </a:pPr>
            <a:r>
              <a:rPr lang="it-IT" sz="1800" b="0" dirty="0">
                <a:solidFill>
                  <a:schemeClr val="tx1"/>
                </a:solidFill>
              </a:rPr>
              <a:t>Per sostenibilità ambientale si intende la capacità di preservare nel tempo le tre funzioni dell’ambiente: </a:t>
            </a:r>
          </a:p>
          <a:p>
            <a:pPr marL="268288" indent="354013" algn="just">
              <a:lnSpc>
                <a:spcPct val="150000"/>
              </a:lnSpc>
              <a:buFont typeface="Wingdings" pitchFamily="2" charset="2"/>
              <a:buChar char="Ø"/>
              <a:defRPr/>
            </a:pPr>
            <a:r>
              <a:rPr lang="it-IT" sz="1800" b="0" dirty="0" smtClean="0">
                <a:solidFill>
                  <a:schemeClr val="tx1"/>
                </a:solidFill>
              </a:rPr>
              <a:t>ricettore </a:t>
            </a:r>
            <a:r>
              <a:rPr lang="it-IT" sz="1800" b="0" dirty="0">
                <a:solidFill>
                  <a:schemeClr val="tx1"/>
                </a:solidFill>
              </a:rPr>
              <a:t>di </a:t>
            </a:r>
            <a:r>
              <a:rPr lang="it-IT" sz="1800" b="0" dirty="0" smtClean="0">
                <a:solidFill>
                  <a:schemeClr val="tx1"/>
                </a:solidFill>
              </a:rPr>
              <a:t>rifiuti</a:t>
            </a:r>
          </a:p>
          <a:p>
            <a:pPr marL="268288" indent="354013" algn="just">
              <a:lnSpc>
                <a:spcPct val="150000"/>
              </a:lnSpc>
              <a:buFont typeface="Wingdings" pitchFamily="2" charset="2"/>
              <a:buChar char="Ø"/>
              <a:defRPr/>
            </a:pPr>
            <a:r>
              <a:rPr lang="it-IT" sz="1800" b="0" dirty="0">
                <a:solidFill>
                  <a:schemeClr val="tx1"/>
                </a:solidFill>
              </a:rPr>
              <a:t>fornitore di materie</a:t>
            </a:r>
          </a:p>
          <a:p>
            <a:pPr marL="268288" indent="354013" algn="just">
              <a:lnSpc>
                <a:spcPct val="150000"/>
              </a:lnSpc>
              <a:buFont typeface="Wingdings" pitchFamily="2" charset="2"/>
              <a:buChar char="Ø"/>
              <a:defRPr/>
            </a:pPr>
            <a:r>
              <a:rPr lang="it-IT" sz="1800" b="0" dirty="0" smtClean="0">
                <a:solidFill>
                  <a:schemeClr val="tx1"/>
                </a:solidFill>
              </a:rPr>
              <a:t>fonte </a:t>
            </a:r>
            <a:r>
              <a:rPr lang="it-IT" sz="1800" b="0" dirty="0">
                <a:solidFill>
                  <a:schemeClr val="tx1"/>
                </a:solidFill>
              </a:rPr>
              <a:t>diretta di utilità. </a:t>
            </a:r>
          </a:p>
        </p:txBody>
      </p:sp>
      <p:sp>
        <p:nvSpPr>
          <p:cNvPr id="81" name="Titolo 1"/>
          <p:cNvSpPr txBox="1">
            <a:spLocks/>
          </p:cNvSpPr>
          <p:nvPr/>
        </p:nvSpPr>
        <p:spPr bwMode="auto">
          <a:xfrm>
            <a:off x="377825" y="898525"/>
            <a:ext cx="8515350" cy="396875"/>
          </a:xfrm>
          <a:prstGeom prst="rect">
            <a:avLst/>
          </a:prstGeom>
          <a:noFill/>
          <a:ln w="9525">
            <a:noFill/>
            <a:round/>
            <a:headEnd/>
            <a:tailEnd/>
          </a:ln>
        </p:spPr>
        <p:txBody>
          <a:bodyPr lIns="90000" tIns="46800" rIns="90000" bIns="46800" anchor="ctr"/>
          <a:lstStyle/>
          <a:p>
            <a:pPr algn="l">
              <a:defRPr/>
            </a:pPr>
            <a:r>
              <a:rPr lang="it-IT" sz="2000" kern="0" dirty="0">
                <a:solidFill>
                  <a:schemeClr val="tx1"/>
                </a:solidFill>
                <a:latin typeface="+mj-lt"/>
                <a:ea typeface="+mj-ea"/>
                <a:cs typeface="+mj-cs"/>
              </a:rPr>
              <a:t>Che cos’è?</a:t>
            </a:r>
          </a:p>
        </p:txBody>
      </p:sp>
      <p:pic>
        <p:nvPicPr>
          <p:cNvPr id="5" name="Picture 4" descr="http://t0.gstatic.com/images?q=tbn:ANd9GcTX6fsfrkXsiUz9zw6H2HuNp_QTA5dS7ITZAhnnxMC3EwuSvcc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48264" y="4282455"/>
            <a:ext cx="1633445" cy="1374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olo 1"/>
          <p:cNvSpPr>
            <a:spLocks noGrp="1"/>
          </p:cNvSpPr>
          <p:nvPr>
            <p:ph type="title"/>
          </p:nvPr>
        </p:nvSpPr>
        <p:spPr/>
        <p:txBody>
          <a:bodyPr/>
          <a:lstStyle/>
          <a:p>
            <a:r>
              <a:rPr lang="it-IT" smtClean="0"/>
              <a:t>La sostenibilità ambientale (2/3)</a:t>
            </a:r>
          </a:p>
        </p:txBody>
      </p:sp>
      <p:sp>
        <p:nvSpPr>
          <p:cNvPr id="17411" name="Rettangolo 22"/>
          <p:cNvSpPr>
            <a:spLocks noChangeArrowheads="1"/>
          </p:cNvSpPr>
          <p:nvPr/>
        </p:nvSpPr>
        <p:spPr bwMode="auto">
          <a:xfrm>
            <a:off x="468313" y="898525"/>
            <a:ext cx="8280400" cy="431800"/>
          </a:xfrm>
          <a:prstGeom prst="rect">
            <a:avLst/>
          </a:prstGeom>
          <a:noFill/>
          <a:ln w="9525">
            <a:noFill/>
            <a:miter lim="800000"/>
            <a:headEnd/>
            <a:tailEnd/>
          </a:ln>
        </p:spPr>
        <p:txBody>
          <a:bodyPr>
            <a:spAutoFit/>
          </a:bodyPr>
          <a:lstStyle/>
          <a:p>
            <a:pPr algn="l"/>
            <a:r>
              <a:rPr lang="it-IT">
                <a:solidFill>
                  <a:schemeClr val="tx1"/>
                </a:solidFill>
              </a:rPr>
              <a:t>Differenza tra risorse e materie prime</a:t>
            </a:r>
          </a:p>
        </p:txBody>
      </p:sp>
      <p:sp>
        <p:nvSpPr>
          <p:cNvPr id="24" name="Rettangolo arrotondato 23"/>
          <p:cNvSpPr/>
          <p:nvPr/>
        </p:nvSpPr>
        <p:spPr bwMode="auto">
          <a:xfrm>
            <a:off x="323850" y="1546225"/>
            <a:ext cx="4248150" cy="2447925"/>
          </a:xfrm>
          <a:prstGeom prst="roundRect">
            <a:avLst/>
          </a:prstGeom>
          <a:solidFill>
            <a:srgbClr val="CCECFF"/>
          </a:solidFill>
          <a:ln w="25400" cap="flat" cmpd="sng" algn="ctr">
            <a:solidFill>
              <a:schemeClr val="accent2">
                <a:lumMod val="60000"/>
                <a:lumOff val="40000"/>
              </a:schemeClr>
            </a:solidFill>
            <a:prstDash val="solid"/>
            <a:round/>
            <a:headEnd type="none" w="med" len="med"/>
            <a:tailEnd type="none" w="med" len="med"/>
          </a:ln>
          <a:effectLst/>
        </p:spPr>
        <p:txBody>
          <a:bodyPr/>
          <a:lstStyle/>
          <a:p>
            <a:pPr algn="just">
              <a:lnSpc>
                <a:spcPct val="150000"/>
              </a:lnSpc>
              <a:defRPr/>
            </a:pPr>
            <a:r>
              <a:rPr lang="it-IT" sz="1800" b="0" dirty="0">
                <a:solidFill>
                  <a:schemeClr val="accent2">
                    <a:lumMod val="75000"/>
                  </a:schemeClr>
                </a:solidFill>
              </a:rPr>
              <a:t>Le </a:t>
            </a:r>
            <a:r>
              <a:rPr lang="it-IT" sz="1800" dirty="0">
                <a:solidFill>
                  <a:schemeClr val="accent2">
                    <a:lumMod val="75000"/>
                  </a:schemeClr>
                </a:solidFill>
              </a:rPr>
              <a:t>risorse naturali</a:t>
            </a:r>
            <a:r>
              <a:rPr lang="it-IT" sz="1800" b="0" dirty="0">
                <a:solidFill>
                  <a:schemeClr val="accent2">
                    <a:lumMod val="75000"/>
                  </a:schemeClr>
                </a:solidFill>
              </a:rPr>
              <a:t> (ad es., una foresta) sono la "fonte" delle materie prime</a:t>
            </a:r>
            <a:r>
              <a:rPr lang="it-IT" sz="1800" dirty="0">
                <a:solidFill>
                  <a:schemeClr val="accent2">
                    <a:lumMod val="75000"/>
                  </a:schemeClr>
                </a:solidFill>
              </a:rPr>
              <a:t> </a:t>
            </a:r>
            <a:r>
              <a:rPr lang="it-IT" sz="1800" b="0" dirty="0">
                <a:solidFill>
                  <a:schemeClr val="accent2">
                    <a:lumMod val="75000"/>
                  </a:schemeClr>
                </a:solidFill>
              </a:rPr>
              <a:t>(ad es., il legno) che entrano come </a:t>
            </a:r>
            <a:r>
              <a:rPr lang="it-IT" sz="1800" b="0" i="1" dirty="0">
                <a:solidFill>
                  <a:schemeClr val="accent2">
                    <a:lumMod val="75000"/>
                  </a:schemeClr>
                </a:solidFill>
              </a:rPr>
              <a:t>input</a:t>
            </a:r>
            <a:r>
              <a:rPr lang="it-IT" sz="1800" b="0" dirty="0">
                <a:solidFill>
                  <a:schemeClr val="accent2">
                    <a:lumMod val="75000"/>
                  </a:schemeClr>
                </a:solidFill>
              </a:rPr>
              <a:t> nei sistemi economici. </a:t>
            </a:r>
          </a:p>
        </p:txBody>
      </p:sp>
      <p:sp>
        <p:nvSpPr>
          <p:cNvPr id="25" name="Rettangolo arrotondato 24"/>
          <p:cNvSpPr/>
          <p:nvPr/>
        </p:nvSpPr>
        <p:spPr bwMode="auto">
          <a:xfrm>
            <a:off x="4716463" y="1546225"/>
            <a:ext cx="4176712" cy="2447925"/>
          </a:xfrm>
          <a:prstGeom prst="roundRect">
            <a:avLst/>
          </a:prstGeom>
          <a:solidFill>
            <a:srgbClr val="CCECFF"/>
          </a:solidFill>
          <a:ln w="25400" cap="flat" cmpd="sng" algn="ctr">
            <a:solidFill>
              <a:schemeClr val="accent2">
                <a:lumMod val="60000"/>
                <a:lumOff val="40000"/>
              </a:schemeClr>
            </a:solidFill>
            <a:prstDash val="solid"/>
            <a:round/>
            <a:headEnd type="none" w="med" len="med"/>
            <a:tailEnd type="none" w="med" len="med"/>
          </a:ln>
          <a:effectLst/>
        </p:spPr>
        <p:txBody>
          <a:bodyPr/>
          <a:lstStyle/>
          <a:p>
            <a:pPr algn="just">
              <a:lnSpc>
                <a:spcPct val="150000"/>
              </a:lnSpc>
              <a:defRPr/>
            </a:pPr>
            <a:r>
              <a:rPr lang="it-IT" sz="1800" b="0" dirty="0">
                <a:solidFill>
                  <a:schemeClr val="accent2">
                    <a:lumMod val="75000"/>
                  </a:schemeClr>
                </a:solidFill>
              </a:rPr>
              <a:t>Le </a:t>
            </a:r>
            <a:r>
              <a:rPr lang="it-IT" sz="1800" dirty="0">
                <a:solidFill>
                  <a:schemeClr val="accent2">
                    <a:lumMod val="75000"/>
                  </a:schemeClr>
                </a:solidFill>
              </a:rPr>
              <a:t>materie prime</a:t>
            </a:r>
            <a:r>
              <a:rPr lang="it-IT" sz="1800" b="0" dirty="0">
                <a:solidFill>
                  <a:schemeClr val="accent2">
                    <a:lumMod val="75000"/>
                  </a:schemeClr>
                </a:solidFill>
              </a:rPr>
              <a:t>, a loro volta, entrano nei sistemi economici come </a:t>
            </a:r>
            <a:r>
              <a:rPr lang="it-IT" sz="1800" b="0" i="1" dirty="0">
                <a:solidFill>
                  <a:schemeClr val="accent2">
                    <a:lumMod val="75000"/>
                  </a:schemeClr>
                </a:solidFill>
              </a:rPr>
              <a:t>input</a:t>
            </a:r>
            <a:r>
              <a:rPr lang="it-IT" sz="1800" b="0" dirty="0">
                <a:solidFill>
                  <a:schemeClr val="accent2">
                    <a:lumMod val="75000"/>
                  </a:schemeClr>
                </a:solidFill>
              </a:rPr>
              <a:t> insieme agli altri fattori della produzione (capitale e lavoro). </a:t>
            </a:r>
          </a:p>
        </p:txBody>
      </p:sp>
      <p:sp>
        <p:nvSpPr>
          <p:cNvPr id="27" name="Rettangolo arrotondato 26"/>
          <p:cNvSpPr/>
          <p:nvPr/>
        </p:nvSpPr>
        <p:spPr bwMode="auto">
          <a:xfrm>
            <a:off x="395288" y="4425950"/>
            <a:ext cx="8497887" cy="1223963"/>
          </a:xfrm>
          <a:prstGeom prst="roundRect">
            <a:avLst/>
          </a:prstGeom>
          <a:solidFill>
            <a:schemeClr val="bg1"/>
          </a:solidFill>
          <a:ln w="25400" cap="flat" cmpd="sng" algn="ctr">
            <a:solidFill>
              <a:schemeClr val="accent2">
                <a:lumMod val="60000"/>
                <a:lumOff val="40000"/>
              </a:schemeClr>
            </a:solidFill>
            <a:prstDash val="solid"/>
            <a:round/>
            <a:headEnd type="none" w="med" len="med"/>
            <a:tailEnd type="none" w="med" len="med"/>
          </a:ln>
          <a:effectLst/>
        </p:spPr>
        <p:txBody>
          <a:bodyPr anchor="ctr"/>
          <a:lstStyle/>
          <a:p>
            <a:pPr algn="just">
              <a:lnSpc>
                <a:spcPct val="150000"/>
              </a:lnSpc>
              <a:defRPr/>
            </a:pPr>
            <a:r>
              <a:rPr lang="it-IT" sz="1800" i="1" dirty="0">
                <a:solidFill>
                  <a:schemeClr val="accent2">
                    <a:lumMod val="75000"/>
                  </a:schemeClr>
                </a:solidFill>
              </a:rPr>
              <a:t>Il sistema economico combinerà i vari fattori mediante la tecnologia per produrre come output finale prodotti, rifiuti ed inquinamento.</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olo 1"/>
          <p:cNvSpPr>
            <a:spLocks noGrp="1"/>
          </p:cNvSpPr>
          <p:nvPr>
            <p:ph type="title"/>
          </p:nvPr>
        </p:nvSpPr>
        <p:spPr>
          <a:xfrm>
            <a:off x="539750" y="60325"/>
            <a:ext cx="8513763" cy="396875"/>
          </a:xfrm>
        </p:spPr>
        <p:txBody>
          <a:bodyPr/>
          <a:lstStyle/>
          <a:p>
            <a:r>
              <a:rPr lang="it-IT" smtClean="0"/>
              <a:t>La sostenibilità ambientale (3/3)</a:t>
            </a:r>
          </a:p>
        </p:txBody>
      </p:sp>
      <p:grpSp>
        <p:nvGrpSpPr>
          <p:cNvPr id="18435" name="Gruppo 2"/>
          <p:cNvGrpSpPr>
            <a:grpSpLocks/>
          </p:cNvGrpSpPr>
          <p:nvPr/>
        </p:nvGrpSpPr>
        <p:grpSpPr bwMode="auto">
          <a:xfrm>
            <a:off x="611188" y="2049463"/>
            <a:ext cx="8064500" cy="2936875"/>
            <a:chOff x="718253" y="3213187"/>
            <a:chExt cx="7629939" cy="2264993"/>
          </a:xfrm>
        </p:grpSpPr>
        <p:sp>
          <p:nvSpPr>
            <p:cNvPr id="4" name="CasellaDiTesto 3"/>
            <p:cNvSpPr txBox="1"/>
            <p:nvPr/>
          </p:nvSpPr>
          <p:spPr>
            <a:xfrm>
              <a:off x="718253" y="3213187"/>
              <a:ext cx="2201868" cy="783565"/>
            </a:xfrm>
            <a:prstGeom prst="rect">
              <a:avLst/>
            </a:prstGeom>
            <a:noFill/>
          </p:spPr>
          <p:txBody>
            <a:bodyPr>
              <a:spAutoFit/>
            </a:bodyPr>
            <a:lstStyle/>
            <a:p>
              <a:pPr algn="l">
                <a:defRPr/>
              </a:pPr>
              <a:r>
                <a:rPr lang="it-IT" sz="1600" dirty="0">
                  <a:solidFill>
                    <a:schemeClr val="accent6"/>
                  </a:solidFill>
                </a:rPr>
                <a:t>CAPITALE</a:t>
              </a:r>
            </a:p>
            <a:p>
              <a:pPr algn="l">
                <a:defRPr/>
              </a:pPr>
              <a:endParaRPr lang="it-IT" sz="600" dirty="0">
                <a:solidFill>
                  <a:schemeClr val="accent6"/>
                </a:solidFill>
              </a:endParaRPr>
            </a:p>
            <a:p>
              <a:pPr algn="l">
                <a:defRPr/>
              </a:pPr>
              <a:r>
                <a:rPr lang="it-IT" sz="1600" dirty="0">
                  <a:solidFill>
                    <a:schemeClr val="accent6"/>
                  </a:solidFill>
                </a:rPr>
                <a:t>LAVORO</a:t>
              </a:r>
            </a:p>
            <a:p>
              <a:pPr algn="l">
                <a:defRPr/>
              </a:pPr>
              <a:endParaRPr lang="it-IT" sz="600" dirty="0">
                <a:solidFill>
                  <a:schemeClr val="accent6"/>
                </a:solidFill>
              </a:endParaRPr>
            </a:p>
            <a:p>
              <a:pPr algn="l">
                <a:defRPr/>
              </a:pPr>
              <a:r>
                <a:rPr lang="it-IT" sz="1600" dirty="0">
                  <a:solidFill>
                    <a:schemeClr val="accent6"/>
                  </a:solidFill>
                </a:rPr>
                <a:t>MATERIE PRIME</a:t>
              </a:r>
            </a:p>
          </p:txBody>
        </p:sp>
        <p:sp>
          <p:nvSpPr>
            <p:cNvPr id="5" name="CasellaDiTesto 4"/>
            <p:cNvSpPr txBox="1"/>
            <p:nvPr/>
          </p:nvSpPr>
          <p:spPr>
            <a:xfrm>
              <a:off x="721257" y="4808476"/>
              <a:ext cx="2494749" cy="337912"/>
            </a:xfrm>
            <a:prstGeom prst="rect">
              <a:avLst/>
            </a:prstGeom>
            <a:noFill/>
          </p:spPr>
          <p:txBody>
            <a:bodyPr wrap="none">
              <a:spAutoFit/>
            </a:bodyPr>
            <a:lstStyle/>
            <a:p>
              <a:pPr algn="l">
                <a:defRPr/>
              </a:pPr>
              <a:r>
                <a:rPr lang="it-IT" sz="1600" dirty="0">
                  <a:solidFill>
                    <a:schemeClr val="accent6"/>
                  </a:solidFill>
                </a:rPr>
                <a:t>RISORSE NATURALI</a:t>
              </a:r>
            </a:p>
          </p:txBody>
        </p:sp>
        <p:cxnSp>
          <p:nvCxnSpPr>
            <p:cNvPr id="18439" name="Connettore 2 5"/>
            <p:cNvCxnSpPr>
              <a:cxnSpLocks noChangeShapeType="1"/>
            </p:cNvCxnSpPr>
            <p:nvPr/>
          </p:nvCxnSpPr>
          <p:spPr bwMode="auto">
            <a:xfrm>
              <a:off x="2070378" y="3345993"/>
              <a:ext cx="1576082" cy="222202"/>
            </a:xfrm>
            <a:prstGeom prst="straightConnector1">
              <a:avLst/>
            </a:prstGeom>
            <a:noFill/>
            <a:ln w="25400" algn="ctr">
              <a:solidFill>
                <a:schemeClr val="accent2"/>
              </a:solidFill>
              <a:round/>
              <a:headEnd/>
              <a:tailEnd type="triangle" w="med" len="med"/>
            </a:ln>
          </p:spPr>
        </p:cxnSp>
        <p:cxnSp>
          <p:nvCxnSpPr>
            <p:cNvPr id="18440" name="Connettore 2 6"/>
            <p:cNvCxnSpPr>
              <a:cxnSpLocks noChangeShapeType="1"/>
            </p:cNvCxnSpPr>
            <p:nvPr/>
          </p:nvCxnSpPr>
          <p:spPr bwMode="auto">
            <a:xfrm>
              <a:off x="1872224" y="3602039"/>
              <a:ext cx="1757301" cy="53765"/>
            </a:xfrm>
            <a:prstGeom prst="straightConnector1">
              <a:avLst/>
            </a:prstGeom>
            <a:noFill/>
            <a:ln w="25400" algn="ctr">
              <a:solidFill>
                <a:schemeClr val="accent2"/>
              </a:solidFill>
              <a:round/>
              <a:headEnd/>
              <a:tailEnd type="triangle" w="med" len="med"/>
            </a:ln>
          </p:spPr>
        </p:cxnSp>
        <p:cxnSp>
          <p:nvCxnSpPr>
            <p:cNvPr id="18441" name="Connettore 2 7"/>
            <p:cNvCxnSpPr>
              <a:cxnSpLocks noChangeShapeType="1"/>
            </p:cNvCxnSpPr>
            <p:nvPr/>
          </p:nvCxnSpPr>
          <p:spPr bwMode="auto">
            <a:xfrm flipV="1">
              <a:off x="2625738" y="3757841"/>
              <a:ext cx="1010158" cy="111100"/>
            </a:xfrm>
            <a:prstGeom prst="straightConnector1">
              <a:avLst/>
            </a:prstGeom>
            <a:noFill/>
            <a:ln w="25400" algn="ctr">
              <a:solidFill>
                <a:schemeClr val="accent2"/>
              </a:solidFill>
              <a:round/>
              <a:headEnd/>
              <a:tailEnd type="triangle" w="med" len="med"/>
            </a:ln>
          </p:spPr>
        </p:cxnSp>
        <p:cxnSp>
          <p:nvCxnSpPr>
            <p:cNvPr id="18442" name="Connettore 1 8"/>
            <p:cNvCxnSpPr>
              <a:cxnSpLocks noChangeShapeType="1"/>
            </p:cNvCxnSpPr>
            <p:nvPr/>
          </p:nvCxnSpPr>
          <p:spPr bwMode="auto">
            <a:xfrm flipH="1">
              <a:off x="1758640" y="4091141"/>
              <a:ext cx="0" cy="704956"/>
            </a:xfrm>
            <a:prstGeom prst="line">
              <a:avLst/>
            </a:prstGeom>
            <a:noFill/>
            <a:ln w="25400" algn="ctr">
              <a:solidFill>
                <a:schemeClr val="accent2"/>
              </a:solidFill>
              <a:round/>
              <a:headEnd/>
              <a:tailEnd/>
            </a:ln>
          </p:spPr>
        </p:cxnSp>
        <p:sp>
          <p:nvSpPr>
            <p:cNvPr id="10" name="Rettangolo arrotondato 9"/>
            <p:cNvSpPr/>
            <p:nvPr/>
          </p:nvSpPr>
          <p:spPr bwMode="auto">
            <a:xfrm>
              <a:off x="3683115" y="3346638"/>
              <a:ext cx="1957049" cy="719900"/>
            </a:xfrm>
            <a:prstGeom prst="roundRect">
              <a:avLst/>
            </a:prstGeom>
            <a:solidFill>
              <a:srgbClr val="CCECFF"/>
            </a:solidFill>
            <a:ln w="19050" cap="flat" cmpd="sng" algn="ctr">
              <a:solidFill>
                <a:srgbClr val="0070C0"/>
              </a:solidFill>
              <a:prstDash val="solid"/>
              <a:round/>
              <a:headEnd type="none" w="med" len="med"/>
              <a:tailEnd type="none" w="med" len="med"/>
            </a:ln>
            <a:effectLst/>
          </p:spPr>
          <p:txBody>
            <a:bodyPr anchor="ctr"/>
            <a:lstStyle/>
            <a:p>
              <a:pPr algn="ctr">
                <a:buFont typeface="Times New Roman" charset="0"/>
                <a:buNone/>
                <a:defRPr/>
              </a:pPr>
              <a:r>
                <a:rPr lang="it-IT" sz="1600" dirty="0">
                  <a:solidFill>
                    <a:schemeClr val="accent6"/>
                  </a:solidFill>
                  <a:latin typeface="Verdana" charset="0"/>
                </a:rPr>
                <a:t>SISTEMA PRODUTTIVO</a:t>
              </a:r>
            </a:p>
          </p:txBody>
        </p:sp>
        <p:cxnSp>
          <p:nvCxnSpPr>
            <p:cNvPr id="18444" name="Connettore 2 10"/>
            <p:cNvCxnSpPr>
              <a:cxnSpLocks noChangeShapeType="1"/>
            </p:cNvCxnSpPr>
            <p:nvPr/>
          </p:nvCxnSpPr>
          <p:spPr bwMode="auto">
            <a:xfrm>
              <a:off x="5724128" y="3731791"/>
              <a:ext cx="1152128" cy="0"/>
            </a:xfrm>
            <a:prstGeom prst="straightConnector1">
              <a:avLst/>
            </a:prstGeom>
            <a:noFill/>
            <a:ln w="25400" algn="ctr">
              <a:solidFill>
                <a:schemeClr val="accent2"/>
              </a:solidFill>
              <a:round/>
              <a:headEnd/>
              <a:tailEnd type="triangle" w="med" len="med"/>
            </a:ln>
          </p:spPr>
        </p:cxnSp>
        <p:sp>
          <p:nvSpPr>
            <p:cNvPr id="12" name="CasellaDiTesto 11"/>
            <p:cNvSpPr txBox="1"/>
            <p:nvPr/>
          </p:nvSpPr>
          <p:spPr>
            <a:xfrm>
              <a:off x="5679215" y="3475192"/>
              <a:ext cx="1114452" cy="337912"/>
            </a:xfrm>
            <a:prstGeom prst="rect">
              <a:avLst/>
            </a:prstGeom>
            <a:noFill/>
          </p:spPr>
          <p:txBody>
            <a:bodyPr wrap="none">
              <a:spAutoFit/>
            </a:bodyPr>
            <a:lstStyle/>
            <a:p>
              <a:pPr algn="l">
                <a:defRPr/>
              </a:pPr>
              <a:r>
                <a:rPr lang="it-IT" sz="1600" dirty="0">
                  <a:solidFill>
                    <a:schemeClr val="accent6"/>
                  </a:solidFill>
                </a:rPr>
                <a:t>prodotti</a:t>
              </a:r>
            </a:p>
          </p:txBody>
        </p:sp>
        <p:sp>
          <p:nvSpPr>
            <p:cNvPr id="13" name="CasellaDiTesto 12"/>
            <p:cNvSpPr txBox="1"/>
            <p:nvPr/>
          </p:nvSpPr>
          <p:spPr>
            <a:xfrm>
              <a:off x="6717067" y="3480089"/>
              <a:ext cx="1631125" cy="585225"/>
            </a:xfrm>
            <a:prstGeom prst="rect">
              <a:avLst/>
            </a:prstGeom>
            <a:noFill/>
          </p:spPr>
          <p:txBody>
            <a:bodyPr>
              <a:spAutoFit/>
            </a:bodyPr>
            <a:lstStyle/>
            <a:p>
              <a:pPr algn="ctr">
                <a:defRPr/>
              </a:pPr>
              <a:r>
                <a:rPr lang="it-IT" sz="1600" dirty="0">
                  <a:solidFill>
                    <a:schemeClr val="accent6"/>
                  </a:solidFill>
                </a:rPr>
                <a:t>CONSUMO FINALE</a:t>
              </a:r>
            </a:p>
          </p:txBody>
        </p:sp>
        <p:cxnSp>
          <p:nvCxnSpPr>
            <p:cNvPr id="18447" name="Connettore 1 13"/>
            <p:cNvCxnSpPr>
              <a:cxnSpLocks noChangeShapeType="1"/>
            </p:cNvCxnSpPr>
            <p:nvPr/>
          </p:nvCxnSpPr>
          <p:spPr bwMode="auto">
            <a:xfrm flipH="1">
              <a:off x="4644008" y="4079131"/>
              <a:ext cx="0" cy="864096"/>
            </a:xfrm>
            <a:prstGeom prst="line">
              <a:avLst/>
            </a:prstGeom>
            <a:noFill/>
            <a:ln w="25400" algn="ctr">
              <a:solidFill>
                <a:srgbClr val="FF0000"/>
              </a:solidFill>
              <a:round/>
              <a:headEnd/>
              <a:tailEnd/>
            </a:ln>
          </p:spPr>
        </p:cxnSp>
        <p:cxnSp>
          <p:nvCxnSpPr>
            <p:cNvPr id="18448" name="Connettore 2 14"/>
            <p:cNvCxnSpPr>
              <a:cxnSpLocks noChangeShapeType="1"/>
            </p:cNvCxnSpPr>
            <p:nvPr/>
          </p:nvCxnSpPr>
          <p:spPr bwMode="auto">
            <a:xfrm flipH="1">
              <a:off x="3275856" y="4930527"/>
              <a:ext cx="1368152" cy="0"/>
            </a:xfrm>
            <a:prstGeom prst="straightConnector1">
              <a:avLst/>
            </a:prstGeom>
            <a:noFill/>
            <a:ln w="25400" algn="ctr">
              <a:solidFill>
                <a:srgbClr val="FF0000"/>
              </a:solidFill>
              <a:round/>
              <a:headEnd/>
              <a:tailEnd type="triangle" w="med" len="med"/>
            </a:ln>
          </p:spPr>
        </p:cxnSp>
        <p:cxnSp>
          <p:nvCxnSpPr>
            <p:cNvPr id="18449" name="Connettore 1 15"/>
            <p:cNvCxnSpPr>
              <a:cxnSpLocks noChangeShapeType="1"/>
            </p:cNvCxnSpPr>
            <p:nvPr/>
          </p:nvCxnSpPr>
          <p:spPr bwMode="auto">
            <a:xfrm flipH="1">
              <a:off x="7622361" y="4151139"/>
              <a:ext cx="0" cy="864096"/>
            </a:xfrm>
            <a:prstGeom prst="line">
              <a:avLst/>
            </a:prstGeom>
            <a:noFill/>
            <a:ln w="25400" algn="ctr">
              <a:solidFill>
                <a:srgbClr val="FF0000"/>
              </a:solidFill>
              <a:round/>
              <a:headEnd/>
              <a:tailEnd/>
            </a:ln>
          </p:spPr>
        </p:cxnSp>
        <p:cxnSp>
          <p:nvCxnSpPr>
            <p:cNvPr id="18450" name="Connettore 2 16"/>
            <p:cNvCxnSpPr>
              <a:cxnSpLocks noChangeShapeType="1"/>
            </p:cNvCxnSpPr>
            <p:nvPr/>
          </p:nvCxnSpPr>
          <p:spPr bwMode="auto">
            <a:xfrm flipH="1">
              <a:off x="3288556" y="5002535"/>
              <a:ext cx="4320000" cy="0"/>
            </a:xfrm>
            <a:prstGeom prst="straightConnector1">
              <a:avLst/>
            </a:prstGeom>
            <a:noFill/>
            <a:ln w="25400" algn="ctr">
              <a:solidFill>
                <a:srgbClr val="FF0000"/>
              </a:solidFill>
              <a:round/>
              <a:headEnd/>
              <a:tailEnd type="triangle" w="med" len="med"/>
            </a:ln>
          </p:spPr>
        </p:cxnSp>
        <p:cxnSp>
          <p:nvCxnSpPr>
            <p:cNvPr id="18451" name="Connettore 1 17"/>
            <p:cNvCxnSpPr>
              <a:cxnSpLocks noChangeShapeType="1"/>
            </p:cNvCxnSpPr>
            <p:nvPr/>
          </p:nvCxnSpPr>
          <p:spPr bwMode="auto">
            <a:xfrm>
              <a:off x="7753052" y="4138439"/>
              <a:ext cx="0" cy="936104"/>
            </a:xfrm>
            <a:prstGeom prst="line">
              <a:avLst/>
            </a:prstGeom>
            <a:noFill/>
            <a:ln w="25400" algn="ctr">
              <a:solidFill>
                <a:srgbClr val="92D050"/>
              </a:solidFill>
              <a:round/>
              <a:headEnd type="triangle" w="med" len="med"/>
              <a:tailEnd/>
            </a:ln>
          </p:spPr>
        </p:cxnSp>
        <p:cxnSp>
          <p:nvCxnSpPr>
            <p:cNvPr id="18452" name="Connettore 2 18"/>
            <p:cNvCxnSpPr>
              <a:cxnSpLocks noChangeShapeType="1"/>
            </p:cNvCxnSpPr>
            <p:nvPr/>
          </p:nvCxnSpPr>
          <p:spPr bwMode="auto">
            <a:xfrm flipH="1">
              <a:off x="3309140" y="5074543"/>
              <a:ext cx="4443912" cy="4192"/>
            </a:xfrm>
            <a:prstGeom prst="straightConnector1">
              <a:avLst/>
            </a:prstGeom>
            <a:noFill/>
            <a:ln w="25400" algn="ctr">
              <a:solidFill>
                <a:srgbClr val="92D050"/>
              </a:solidFill>
              <a:round/>
              <a:headEnd/>
              <a:tailEnd/>
            </a:ln>
          </p:spPr>
        </p:cxnSp>
        <p:sp>
          <p:nvSpPr>
            <p:cNvPr id="18453" name="CasellaDiTesto 19"/>
            <p:cNvSpPr txBox="1">
              <a:spLocks noChangeArrowheads="1"/>
            </p:cNvSpPr>
            <p:nvPr/>
          </p:nvSpPr>
          <p:spPr bwMode="auto">
            <a:xfrm>
              <a:off x="4716017" y="4282455"/>
              <a:ext cx="1656184" cy="523220"/>
            </a:xfrm>
            <a:prstGeom prst="rect">
              <a:avLst/>
            </a:prstGeom>
            <a:noFill/>
            <a:ln w="9525">
              <a:noFill/>
              <a:miter lim="800000"/>
              <a:headEnd/>
              <a:tailEnd/>
            </a:ln>
          </p:spPr>
          <p:txBody>
            <a:bodyPr>
              <a:spAutoFit/>
            </a:bodyPr>
            <a:lstStyle/>
            <a:p>
              <a:pPr algn="l"/>
              <a:r>
                <a:rPr lang="it-IT" sz="1400" i="1">
                  <a:solidFill>
                    <a:srgbClr val="FF0000"/>
                  </a:solidFill>
                </a:rPr>
                <a:t>Rifiuti ed inquinamento</a:t>
              </a:r>
            </a:p>
          </p:txBody>
        </p:sp>
        <p:sp>
          <p:nvSpPr>
            <p:cNvPr id="18454" name="CasellaDiTesto 20"/>
            <p:cNvSpPr txBox="1">
              <a:spLocks noChangeArrowheads="1"/>
            </p:cNvSpPr>
            <p:nvPr/>
          </p:nvSpPr>
          <p:spPr bwMode="auto">
            <a:xfrm>
              <a:off x="4056351" y="5074543"/>
              <a:ext cx="3684001" cy="403637"/>
            </a:xfrm>
            <a:prstGeom prst="rect">
              <a:avLst/>
            </a:prstGeom>
            <a:noFill/>
            <a:ln w="9525">
              <a:noFill/>
              <a:miter lim="800000"/>
              <a:headEnd/>
              <a:tailEnd/>
            </a:ln>
          </p:spPr>
          <p:txBody>
            <a:bodyPr>
              <a:spAutoFit/>
            </a:bodyPr>
            <a:lstStyle/>
            <a:p>
              <a:pPr algn="just"/>
              <a:r>
                <a:rPr lang="it-IT" sz="1400" i="1">
                  <a:solidFill>
                    <a:srgbClr val="00B050"/>
                  </a:solidFill>
                </a:rPr>
                <a:t>Il piacere di camminare in un bosco o ammirare un paesaggio</a:t>
              </a:r>
            </a:p>
          </p:txBody>
        </p:sp>
      </p:grpSp>
      <p:sp>
        <p:nvSpPr>
          <p:cNvPr id="18436" name="Rettangolo 30"/>
          <p:cNvSpPr>
            <a:spLocks noChangeArrowheads="1"/>
          </p:cNvSpPr>
          <p:nvPr/>
        </p:nvSpPr>
        <p:spPr bwMode="auto">
          <a:xfrm>
            <a:off x="539750" y="1116013"/>
            <a:ext cx="7488238" cy="430212"/>
          </a:xfrm>
          <a:prstGeom prst="rect">
            <a:avLst/>
          </a:prstGeom>
          <a:noFill/>
          <a:ln w="9525">
            <a:noFill/>
            <a:miter lim="800000"/>
            <a:headEnd/>
            <a:tailEnd/>
          </a:ln>
        </p:spPr>
        <p:txBody>
          <a:bodyPr>
            <a:spAutoFit/>
          </a:bodyPr>
          <a:lstStyle/>
          <a:p>
            <a:pPr algn="just"/>
            <a:r>
              <a:rPr lang="it-IT">
                <a:solidFill>
                  <a:schemeClr val="tx1"/>
                </a:solidFill>
              </a:rPr>
              <a:t>La relazione tra le funzioni dell’ambiente</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olo 1"/>
          <p:cNvSpPr>
            <a:spLocks noGrp="1"/>
          </p:cNvSpPr>
          <p:nvPr>
            <p:ph type="title"/>
          </p:nvPr>
        </p:nvSpPr>
        <p:spPr/>
        <p:txBody>
          <a:bodyPr/>
          <a:lstStyle/>
          <a:p>
            <a:r>
              <a:rPr lang="it-IT" smtClean="0"/>
              <a:t>La sostenibilità economica</a:t>
            </a:r>
          </a:p>
        </p:txBody>
      </p:sp>
      <p:sp>
        <p:nvSpPr>
          <p:cNvPr id="19459" name="Rettangolo 2"/>
          <p:cNvSpPr>
            <a:spLocks noChangeArrowheads="1"/>
          </p:cNvSpPr>
          <p:nvPr/>
        </p:nvSpPr>
        <p:spPr bwMode="auto">
          <a:xfrm>
            <a:off x="395289" y="1242725"/>
            <a:ext cx="8137151" cy="2585323"/>
          </a:xfrm>
          <a:prstGeom prst="rect">
            <a:avLst/>
          </a:prstGeom>
          <a:noFill/>
          <a:ln w="9525">
            <a:noFill/>
            <a:miter lim="800000"/>
            <a:headEnd/>
            <a:tailEnd/>
          </a:ln>
        </p:spPr>
        <p:txBody>
          <a:bodyPr wrap="square">
            <a:spAutoFit/>
          </a:bodyPr>
          <a:lstStyle/>
          <a:p>
            <a:pPr algn="just">
              <a:lnSpc>
                <a:spcPct val="150000"/>
              </a:lnSpc>
            </a:pPr>
            <a:r>
              <a:rPr lang="it-IT" sz="1800" b="0" dirty="0">
                <a:solidFill>
                  <a:schemeClr val="tx1"/>
                </a:solidFill>
              </a:rPr>
              <a:t>La sostenibilità economica può essere definita come la capacità di un sistema economico di generare una crescita duratura degli indicatori economici e, in particolare, la capacità di generare </a:t>
            </a:r>
            <a:r>
              <a:rPr lang="it-IT" sz="1800" dirty="0">
                <a:solidFill>
                  <a:schemeClr val="tx1"/>
                </a:solidFill>
              </a:rPr>
              <a:t>reddito</a:t>
            </a:r>
            <a:r>
              <a:rPr lang="it-IT" sz="1800" b="0" dirty="0">
                <a:solidFill>
                  <a:schemeClr val="tx1"/>
                </a:solidFill>
              </a:rPr>
              <a:t> e </a:t>
            </a:r>
            <a:r>
              <a:rPr lang="it-IT" sz="1800" dirty="0">
                <a:solidFill>
                  <a:schemeClr val="tx1"/>
                </a:solidFill>
              </a:rPr>
              <a:t>lavoro</a:t>
            </a:r>
            <a:r>
              <a:rPr lang="it-IT" sz="1800" b="0" dirty="0">
                <a:solidFill>
                  <a:schemeClr val="tx1"/>
                </a:solidFill>
              </a:rPr>
              <a:t> per il sostentamento delle popolazioni. </a:t>
            </a:r>
          </a:p>
          <a:p>
            <a:pPr algn="just">
              <a:lnSpc>
                <a:spcPct val="150000"/>
              </a:lnSpc>
            </a:pPr>
            <a:endParaRPr lang="it-IT" sz="1800" b="0" dirty="0">
              <a:solidFill>
                <a:schemeClr val="tx1"/>
              </a:solidFill>
            </a:endParaRPr>
          </a:p>
          <a:p>
            <a:pPr algn="just">
              <a:lnSpc>
                <a:spcPct val="150000"/>
              </a:lnSpc>
            </a:pPr>
            <a:endParaRPr lang="it-IT" sz="1800" b="0" dirty="0">
              <a:solidFill>
                <a:schemeClr val="tx1"/>
              </a:solidFill>
            </a:endParaRPr>
          </a:p>
        </p:txBody>
      </p:sp>
      <p:pic>
        <p:nvPicPr>
          <p:cNvPr id="4" name="Immagin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20072" y="3562375"/>
            <a:ext cx="3240360" cy="2104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olo 1"/>
          <p:cNvSpPr>
            <a:spLocks noGrp="1"/>
          </p:cNvSpPr>
          <p:nvPr>
            <p:ph type="title"/>
          </p:nvPr>
        </p:nvSpPr>
        <p:spPr/>
        <p:txBody>
          <a:bodyPr/>
          <a:lstStyle/>
          <a:p>
            <a:r>
              <a:rPr lang="it-IT" dirty="0" smtClean="0"/>
              <a:t>La sostenibilità socio-istituzionale</a:t>
            </a:r>
          </a:p>
        </p:txBody>
      </p:sp>
      <p:pic>
        <p:nvPicPr>
          <p:cNvPr id="52226" name="Picture 2" descr="https://encrypted-tbn1.gstatic.com/images?q=tbn:ANd9GcSUWlbgGfG8De2Pgd5KSbX4eYZABKhF3X4WUnXhXFaV-kA-_kc2_w"/>
          <p:cNvPicPr>
            <a:picLocks noChangeAspect="1" noChangeArrowheads="1"/>
          </p:cNvPicPr>
          <p:nvPr/>
        </p:nvPicPr>
        <p:blipFill>
          <a:blip r:embed="rId2"/>
          <a:srcRect/>
          <a:stretch>
            <a:fillRect/>
          </a:stretch>
        </p:blipFill>
        <p:spPr bwMode="auto">
          <a:xfrm>
            <a:off x="6071939" y="4138439"/>
            <a:ext cx="2676525" cy="1704976"/>
          </a:xfrm>
          <a:prstGeom prst="rect">
            <a:avLst/>
          </a:prstGeom>
          <a:noFill/>
        </p:spPr>
      </p:pic>
      <p:sp>
        <p:nvSpPr>
          <p:cNvPr id="8" name="Rettangolo 7"/>
          <p:cNvSpPr/>
          <p:nvPr/>
        </p:nvSpPr>
        <p:spPr>
          <a:xfrm>
            <a:off x="611560" y="1186111"/>
            <a:ext cx="8136904" cy="2585323"/>
          </a:xfrm>
          <a:prstGeom prst="rect">
            <a:avLst/>
          </a:prstGeom>
        </p:spPr>
        <p:txBody>
          <a:bodyPr wrap="square">
            <a:spAutoFit/>
          </a:bodyPr>
          <a:lstStyle/>
          <a:p>
            <a:pPr algn="just">
              <a:lnSpc>
                <a:spcPct val="150000"/>
              </a:lnSpc>
            </a:pPr>
            <a:r>
              <a:rPr lang="it-IT" sz="1800" b="0" dirty="0" smtClean="0">
                <a:solidFill>
                  <a:schemeClr val="tx1"/>
                </a:solidFill>
              </a:rPr>
              <a:t>La </a:t>
            </a:r>
            <a:r>
              <a:rPr lang="it-IT" sz="1800" dirty="0" smtClean="0">
                <a:solidFill>
                  <a:schemeClr val="tx1"/>
                </a:solidFill>
              </a:rPr>
              <a:t>sostenibilità sociale </a:t>
            </a:r>
            <a:r>
              <a:rPr lang="it-IT" sz="1800" b="0" dirty="0" smtClean="0">
                <a:solidFill>
                  <a:schemeClr val="tx1"/>
                </a:solidFill>
              </a:rPr>
              <a:t>è la capacità di garantire condizioni di benessere umano (sicurezza, salute, istruzione) equamente distribuite per classi e per genere.</a:t>
            </a:r>
          </a:p>
          <a:p>
            <a:pPr algn="just">
              <a:lnSpc>
                <a:spcPct val="150000"/>
              </a:lnSpc>
            </a:pPr>
            <a:endParaRPr lang="it-IT" sz="1800" b="0" dirty="0" smtClean="0">
              <a:solidFill>
                <a:schemeClr val="tx1"/>
              </a:solidFill>
            </a:endParaRPr>
          </a:p>
          <a:p>
            <a:pPr algn="just">
              <a:lnSpc>
                <a:spcPct val="150000"/>
              </a:lnSpc>
            </a:pPr>
            <a:r>
              <a:rPr lang="it-IT" sz="1800" b="0" dirty="0" smtClean="0">
                <a:solidFill>
                  <a:schemeClr val="tx1"/>
                </a:solidFill>
              </a:rPr>
              <a:t>La </a:t>
            </a:r>
            <a:r>
              <a:rPr lang="it-IT" sz="1800" dirty="0" smtClean="0">
                <a:solidFill>
                  <a:schemeClr val="tx1"/>
                </a:solidFill>
              </a:rPr>
              <a:t>sostenibilità istituzionale</a:t>
            </a:r>
            <a:r>
              <a:rPr lang="it-IT" sz="1800" b="0" dirty="0" smtClean="0">
                <a:solidFill>
                  <a:schemeClr val="tx1"/>
                </a:solidFill>
              </a:rPr>
              <a:t> è la capacità di assicurare le condizioni di stabilità, giustizia, democrazia e partecipazione</a:t>
            </a:r>
            <a:endParaRPr lang="it-IT" sz="1800" b="0" dirty="0">
              <a:solidFill>
                <a:schemeClr val="tx1"/>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olo 1"/>
          <p:cNvSpPr>
            <a:spLocks noGrp="1"/>
          </p:cNvSpPr>
          <p:nvPr>
            <p:ph type="title"/>
          </p:nvPr>
        </p:nvSpPr>
        <p:spPr/>
        <p:txBody>
          <a:bodyPr/>
          <a:lstStyle/>
          <a:p>
            <a:r>
              <a:rPr lang="it-IT" smtClean="0"/>
              <a:t>Il modello “istituzionale” della </a:t>
            </a:r>
            <a:r>
              <a:rPr lang="it-IT" i="1" smtClean="0"/>
              <a:t>Triple Bottom Line</a:t>
            </a:r>
            <a:r>
              <a:rPr lang="it-IT" smtClean="0"/>
              <a:t> </a:t>
            </a:r>
          </a:p>
        </p:txBody>
      </p:sp>
      <p:sp>
        <p:nvSpPr>
          <p:cNvPr id="21507" name="CasellaDiTesto 23"/>
          <p:cNvSpPr txBox="1">
            <a:spLocks noChangeArrowheads="1"/>
          </p:cNvSpPr>
          <p:nvPr/>
        </p:nvSpPr>
        <p:spPr bwMode="auto">
          <a:xfrm>
            <a:off x="5202238" y="969963"/>
            <a:ext cx="3833812" cy="4524375"/>
          </a:xfrm>
          <a:prstGeom prst="rect">
            <a:avLst/>
          </a:prstGeom>
          <a:noFill/>
          <a:ln w="9525">
            <a:noFill/>
            <a:miter lim="800000"/>
            <a:headEnd/>
            <a:tailEnd/>
          </a:ln>
        </p:spPr>
        <p:txBody>
          <a:bodyPr>
            <a:spAutoFit/>
          </a:bodyPr>
          <a:lstStyle/>
          <a:p>
            <a:pPr algn="just"/>
            <a:r>
              <a:rPr lang="it-IT" sz="1600" b="0">
                <a:solidFill>
                  <a:schemeClr val="tx1"/>
                </a:solidFill>
              </a:rPr>
              <a:t>Le tre dimensioni dello sviluppo sostenibile (definite “pilastri”) sono gerarchicamente uguali e tra loro interagenti.</a:t>
            </a:r>
          </a:p>
          <a:p>
            <a:pPr algn="just"/>
            <a:r>
              <a:rPr lang="it-IT" sz="1600" b="0">
                <a:solidFill>
                  <a:schemeClr val="tx1"/>
                </a:solidFill>
              </a:rPr>
              <a:t>Al venir meno di una delle tre “sostenibilità”, anche le altre sono a rischio.</a:t>
            </a:r>
          </a:p>
          <a:p>
            <a:pPr algn="just"/>
            <a:endParaRPr lang="it-IT" sz="1600" b="0">
              <a:solidFill>
                <a:schemeClr val="tx1"/>
              </a:solidFill>
            </a:endParaRPr>
          </a:p>
          <a:p>
            <a:pPr algn="just"/>
            <a:endParaRPr lang="it-IT" sz="1600" b="0">
              <a:solidFill>
                <a:schemeClr val="tx1"/>
              </a:solidFill>
            </a:endParaRPr>
          </a:p>
          <a:p>
            <a:pPr algn="just"/>
            <a:r>
              <a:rPr lang="it-IT" sz="1600">
                <a:solidFill>
                  <a:schemeClr val="tx1"/>
                </a:solidFill>
              </a:rPr>
              <a:t>Critiche:</a:t>
            </a:r>
          </a:p>
          <a:p>
            <a:pPr algn="just"/>
            <a:endParaRPr lang="it-IT" sz="1600" b="0">
              <a:solidFill>
                <a:schemeClr val="tx1"/>
              </a:solidFill>
            </a:endParaRPr>
          </a:p>
          <a:p>
            <a:pPr algn="just">
              <a:buFontTx/>
              <a:buChar char="-"/>
            </a:pPr>
            <a:r>
              <a:rPr lang="it-IT" sz="1600" b="0" i="1">
                <a:solidFill>
                  <a:schemeClr val="tx1"/>
                </a:solidFill>
              </a:rPr>
              <a:t> Trade-off</a:t>
            </a:r>
            <a:r>
              <a:rPr lang="it-IT" sz="1600" b="0">
                <a:solidFill>
                  <a:schemeClr val="tx1"/>
                </a:solidFill>
              </a:rPr>
              <a:t> tra le dimensioni individuate (Ballet, Dubois e Mahieu, 2002);</a:t>
            </a:r>
          </a:p>
          <a:p>
            <a:pPr algn="just">
              <a:buFontTx/>
              <a:buChar char="-"/>
            </a:pPr>
            <a:endParaRPr lang="it-IT" sz="1600" b="0">
              <a:solidFill>
                <a:schemeClr val="tx1"/>
              </a:solidFill>
            </a:endParaRPr>
          </a:p>
          <a:p>
            <a:pPr algn="just">
              <a:buFontTx/>
              <a:buChar char="-"/>
            </a:pPr>
            <a:r>
              <a:rPr lang="it-IT" sz="1600" b="0">
                <a:solidFill>
                  <a:schemeClr val="tx1"/>
                </a:solidFill>
              </a:rPr>
              <a:t> Non si indica alcuna gerarchia tra i tre pilastri della sostenibilità (Lehtonen, 2004).</a:t>
            </a:r>
          </a:p>
        </p:txBody>
      </p:sp>
      <p:grpSp>
        <p:nvGrpSpPr>
          <p:cNvPr id="21508" name="Gruppo 20"/>
          <p:cNvGrpSpPr>
            <a:grpSpLocks/>
          </p:cNvGrpSpPr>
          <p:nvPr/>
        </p:nvGrpSpPr>
        <p:grpSpPr bwMode="auto">
          <a:xfrm>
            <a:off x="90488" y="969963"/>
            <a:ext cx="5256026" cy="4762500"/>
            <a:chOff x="90168" y="970088"/>
            <a:chExt cx="5256716" cy="4763135"/>
          </a:xfrm>
        </p:grpSpPr>
        <p:sp>
          <p:nvSpPr>
            <p:cNvPr id="13" name="Ovale 12"/>
            <p:cNvSpPr/>
            <p:nvPr/>
          </p:nvSpPr>
          <p:spPr bwMode="auto">
            <a:xfrm rot="5400000">
              <a:off x="987219" y="882768"/>
              <a:ext cx="3208765" cy="3383406"/>
            </a:xfrm>
            <a:prstGeom prst="ellipse">
              <a:avLst/>
            </a:prstGeom>
            <a:noFill/>
            <a:ln w="25400" cap="flat" cmpd="sng" algn="ctr">
              <a:solidFill>
                <a:schemeClr val="accent6">
                  <a:lumMod val="40000"/>
                  <a:lumOff val="60000"/>
                </a:schemeClr>
              </a:solidFill>
              <a:prstDash val="solid"/>
              <a:round/>
              <a:headEnd type="none" w="med" len="med"/>
              <a:tailEnd type="none" w="med" len="med"/>
            </a:ln>
            <a:effectLst/>
          </p:spPr>
          <p:txBody>
            <a:bodyPr/>
            <a:lstStyle/>
            <a:p>
              <a:pPr>
                <a:buFont typeface="Times New Roman" charset="0"/>
                <a:buNone/>
                <a:defRPr/>
              </a:pPr>
              <a:endParaRPr lang="it-IT">
                <a:latin typeface="Verdana" charset="0"/>
              </a:endParaRPr>
            </a:p>
          </p:txBody>
        </p:sp>
        <p:sp>
          <p:nvSpPr>
            <p:cNvPr id="11" name="Ovale 10"/>
            <p:cNvSpPr/>
            <p:nvPr/>
          </p:nvSpPr>
          <p:spPr bwMode="auto">
            <a:xfrm rot="684632">
              <a:off x="90168" y="2457773"/>
              <a:ext cx="3246863" cy="2924565"/>
            </a:xfrm>
            <a:prstGeom prst="ellipse">
              <a:avLst/>
            </a:prstGeom>
            <a:noFill/>
            <a:ln w="25400" cap="flat" cmpd="sng" algn="ctr">
              <a:solidFill>
                <a:schemeClr val="accent6">
                  <a:lumMod val="40000"/>
                  <a:lumOff val="60000"/>
                </a:schemeClr>
              </a:solidFill>
              <a:prstDash val="solid"/>
              <a:round/>
              <a:headEnd type="none" w="med" len="med"/>
              <a:tailEnd type="none" w="med" len="med"/>
            </a:ln>
            <a:effectLst/>
          </p:spPr>
          <p:txBody>
            <a:bodyPr/>
            <a:lstStyle/>
            <a:p>
              <a:pPr>
                <a:buFont typeface="Times New Roman" charset="0"/>
                <a:buNone/>
                <a:defRPr/>
              </a:pPr>
              <a:endParaRPr lang="it-IT">
                <a:latin typeface="Verdana" charset="0"/>
              </a:endParaRPr>
            </a:p>
          </p:txBody>
        </p:sp>
        <p:sp>
          <p:nvSpPr>
            <p:cNvPr id="12" name="Ovale 11"/>
            <p:cNvSpPr/>
            <p:nvPr/>
          </p:nvSpPr>
          <p:spPr bwMode="auto">
            <a:xfrm rot="20798281">
              <a:off x="1919208" y="2386327"/>
              <a:ext cx="3246863" cy="3007126"/>
            </a:xfrm>
            <a:prstGeom prst="ellipse">
              <a:avLst/>
            </a:prstGeom>
            <a:noFill/>
            <a:ln w="25400" cap="flat" cmpd="sng" algn="ctr">
              <a:solidFill>
                <a:schemeClr val="accent6">
                  <a:lumMod val="40000"/>
                  <a:lumOff val="60000"/>
                </a:schemeClr>
              </a:solidFill>
              <a:prstDash val="solid"/>
              <a:round/>
              <a:headEnd type="none" w="med" len="med"/>
              <a:tailEnd type="none" w="med" len="med"/>
            </a:ln>
            <a:effectLst/>
          </p:spPr>
          <p:txBody>
            <a:bodyPr/>
            <a:lstStyle/>
            <a:p>
              <a:pPr>
                <a:buFont typeface="Times New Roman" charset="0"/>
                <a:buNone/>
                <a:defRPr/>
              </a:pPr>
              <a:endParaRPr lang="it-IT">
                <a:latin typeface="Verdana" charset="0"/>
              </a:endParaRPr>
            </a:p>
          </p:txBody>
        </p:sp>
        <p:sp>
          <p:nvSpPr>
            <p:cNvPr id="7" name="Text Box 8"/>
            <p:cNvSpPr txBox="1">
              <a:spLocks noChangeArrowheads="1"/>
            </p:cNvSpPr>
            <p:nvPr/>
          </p:nvSpPr>
          <p:spPr bwMode="auto">
            <a:xfrm>
              <a:off x="252114" y="4383668"/>
              <a:ext cx="1570243" cy="369936"/>
            </a:xfrm>
            <a:prstGeom prst="rect">
              <a:avLst/>
            </a:prstGeom>
            <a:noFill/>
            <a:ln w="9525">
              <a:noFill/>
              <a:miter lim="800000"/>
              <a:headEnd/>
              <a:tailEnd/>
            </a:ln>
            <a:effectLst/>
          </p:spPr>
          <p:txBody>
            <a:bodyPr wrap="none">
              <a:spAutoFit/>
            </a:bodyPr>
            <a:lstStyle/>
            <a:p>
              <a:pPr>
                <a:buFont typeface="Times New Roman" charset="0"/>
                <a:buNone/>
                <a:defRPr/>
              </a:pPr>
              <a:r>
                <a:rPr lang="it-IT" sz="1600" dirty="0">
                  <a:solidFill>
                    <a:schemeClr val="accent2"/>
                  </a:solidFill>
                  <a:latin typeface="+mj-lt"/>
                  <a:cs typeface="Times New Roman" pitchFamily="18" charset="0"/>
                </a:rPr>
                <a:t>Ambientale</a:t>
              </a:r>
              <a:r>
                <a:rPr lang="it-IT" sz="1800" dirty="0">
                  <a:solidFill>
                    <a:schemeClr val="accent2"/>
                  </a:solidFill>
                  <a:latin typeface="+mj-lt"/>
                  <a:cs typeface="Times New Roman" pitchFamily="18" charset="0"/>
                </a:rPr>
                <a:t> </a:t>
              </a:r>
            </a:p>
          </p:txBody>
        </p:sp>
        <p:sp>
          <p:nvSpPr>
            <p:cNvPr id="8" name="Text Box 9"/>
            <p:cNvSpPr txBox="1">
              <a:spLocks noChangeArrowheads="1"/>
            </p:cNvSpPr>
            <p:nvPr/>
          </p:nvSpPr>
          <p:spPr bwMode="auto">
            <a:xfrm>
              <a:off x="2956172" y="4383668"/>
              <a:ext cx="2390712" cy="338599"/>
            </a:xfrm>
            <a:prstGeom prst="rect">
              <a:avLst/>
            </a:prstGeom>
            <a:noFill/>
            <a:ln w="9525">
              <a:noFill/>
              <a:miter lim="800000"/>
              <a:headEnd/>
              <a:tailEnd/>
            </a:ln>
            <a:effectLst/>
          </p:spPr>
          <p:txBody>
            <a:bodyPr wrap="none">
              <a:spAutoFit/>
            </a:bodyPr>
            <a:lstStyle/>
            <a:p>
              <a:pPr algn="ctr">
                <a:buFont typeface="Times New Roman" charset="0"/>
                <a:buNone/>
                <a:defRPr/>
              </a:pPr>
              <a:r>
                <a:rPr lang="it-IT" sz="1600" dirty="0" smtClean="0">
                  <a:solidFill>
                    <a:schemeClr val="accent2"/>
                  </a:solidFill>
                  <a:latin typeface="+mj-lt"/>
                  <a:cs typeface="Times New Roman" pitchFamily="18" charset="0"/>
                </a:rPr>
                <a:t>Socio-istituzionale </a:t>
              </a:r>
              <a:endParaRPr lang="it-IT" sz="1600" dirty="0">
                <a:solidFill>
                  <a:schemeClr val="accent2"/>
                </a:solidFill>
                <a:latin typeface="+mj-lt"/>
                <a:cs typeface="Times New Roman" pitchFamily="18" charset="0"/>
              </a:endParaRPr>
            </a:p>
          </p:txBody>
        </p:sp>
        <p:sp>
          <p:nvSpPr>
            <p:cNvPr id="9" name="Text Box 10"/>
            <p:cNvSpPr txBox="1">
              <a:spLocks noChangeArrowheads="1"/>
            </p:cNvSpPr>
            <p:nvPr/>
          </p:nvSpPr>
          <p:spPr bwMode="auto">
            <a:xfrm>
              <a:off x="1917620" y="1979873"/>
              <a:ext cx="1420999" cy="338182"/>
            </a:xfrm>
            <a:prstGeom prst="rect">
              <a:avLst/>
            </a:prstGeom>
            <a:noFill/>
            <a:ln w="9525">
              <a:noFill/>
              <a:miter lim="800000"/>
              <a:headEnd/>
              <a:tailEnd/>
            </a:ln>
            <a:effectLst/>
          </p:spPr>
          <p:txBody>
            <a:bodyPr wrap="none">
              <a:spAutoFit/>
            </a:bodyPr>
            <a:lstStyle/>
            <a:p>
              <a:pPr algn="ctr">
                <a:buFont typeface="Times New Roman" charset="0"/>
                <a:buNone/>
                <a:defRPr/>
              </a:pPr>
              <a:r>
                <a:rPr lang="it-IT" sz="1600" dirty="0">
                  <a:solidFill>
                    <a:schemeClr val="accent2"/>
                  </a:solidFill>
                  <a:latin typeface="+mj-lt"/>
                  <a:cs typeface="Times New Roman" pitchFamily="18" charset="0"/>
                </a:rPr>
                <a:t>Economico</a:t>
              </a:r>
            </a:p>
          </p:txBody>
        </p:sp>
        <p:sp>
          <p:nvSpPr>
            <p:cNvPr id="10" name="AutoShape 12"/>
            <p:cNvSpPr>
              <a:spLocks noChangeArrowheads="1"/>
            </p:cNvSpPr>
            <p:nvPr/>
          </p:nvSpPr>
          <p:spPr bwMode="auto">
            <a:xfrm>
              <a:off x="842742" y="2330756"/>
              <a:ext cx="3572344" cy="2086253"/>
            </a:xfrm>
            <a:prstGeom prst="triangle">
              <a:avLst>
                <a:gd name="adj" fmla="val 50000"/>
              </a:avLst>
            </a:prstGeom>
            <a:noFill/>
            <a:ln w="44450">
              <a:solidFill>
                <a:srgbClr val="CCECFF"/>
              </a:solidFill>
              <a:miter lim="800000"/>
              <a:headEnd/>
              <a:tailEnd/>
            </a:ln>
            <a:effectLst/>
          </p:spPr>
          <p:txBody>
            <a:bodyPr wrap="none" anchor="ctr"/>
            <a:lstStyle/>
            <a:p>
              <a:pPr algn="ctr">
                <a:buFont typeface="Times New Roman" charset="0"/>
                <a:buNone/>
                <a:defRPr/>
              </a:pPr>
              <a:endParaRPr lang="it-IT" sz="1800" i="1">
                <a:latin typeface="+mj-lt"/>
                <a:cs typeface="Times New Roman" pitchFamily="18" charset="0"/>
              </a:endParaRPr>
            </a:p>
          </p:txBody>
        </p:sp>
        <p:sp>
          <p:nvSpPr>
            <p:cNvPr id="6" name="AutoShape 4"/>
            <p:cNvSpPr>
              <a:spLocks noChangeArrowheads="1"/>
            </p:cNvSpPr>
            <p:nvPr/>
          </p:nvSpPr>
          <p:spPr bwMode="auto">
            <a:xfrm>
              <a:off x="980872" y="2462537"/>
              <a:ext cx="3280205" cy="1892552"/>
            </a:xfrm>
            <a:prstGeom prst="triangle">
              <a:avLst>
                <a:gd name="adj" fmla="val 50000"/>
              </a:avLst>
            </a:prstGeom>
            <a:solidFill>
              <a:srgbClr val="99CCFF"/>
            </a:solidFill>
            <a:ln w="44450">
              <a:solidFill>
                <a:srgbClr val="CCECFF"/>
              </a:solidFill>
              <a:miter lim="800000"/>
              <a:headEnd/>
              <a:tailEnd/>
            </a:ln>
            <a:effectLst/>
          </p:spPr>
          <p:txBody>
            <a:bodyPr wrap="none" anchor="ctr"/>
            <a:lstStyle/>
            <a:p>
              <a:pPr algn="ctr">
                <a:buFont typeface="Times New Roman" charset="0"/>
                <a:buNone/>
                <a:defRPr/>
              </a:pPr>
              <a:endParaRPr lang="it-IT" sz="1800" i="1" dirty="0">
                <a:latin typeface="+mj-lt"/>
                <a:cs typeface="Times New Roman" pitchFamily="18" charset="0"/>
              </a:endParaRPr>
            </a:p>
          </p:txBody>
        </p:sp>
        <p:sp>
          <p:nvSpPr>
            <p:cNvPr id="21517" name="CasellaDiTesto 13"/>
            <p:cNvSpPr txBox="1">
              <a:spLocks noChangeArrowheads="1"/>
            </p:cNvSpPr>
            <p:nvPr/>
          </p:nvSpPr>
          <p:spPr bwMode="auto">
            <a:xfrm>
              <a:off x="1871843" y="3315673"/>
              <a:ext cx="1475759" cy="584758"/>
            </a:xfrm>
            <a:prstGeom prst="rect">
              <a:avLst/>
            </a:prstGeom>
            <a:noFill/>
            <a:ln w="9525">
              <a:noFill/>
              <a:miter lim="800000"/>
              <a:headEnd/>
              <a:tailEnd/>
            </a:ln>
          </p:spPr>
          <p:txBody>
            <a:bodyPr>
              <a:spAutoFit/>
            </a:bodyPr>
            <a:lstStyle/>
            <a:p>
              <a:pPr algn="ctr"/>
              <a:r>
                <a:rPr lang="it-IT" sz="1600" i="1"/>
                <a:t>Sviluppo</a:t>
              </a:r>
            </a:p>
            <a:p>
              <a:pPr algn="ctr"/>
              <a:r>
                <a:rPr lang="it-IT" sz="1600" i="1"/>
                <a:t>sostenibile</a:t>
              </a:r>
            </a:p>
          </p:txBody>
        </p:sp>
        <p:sp>
          <p:nvSpPr>
            <p:cNvPr id="15" name="CasellaDiTesto 14"/>
            <p:cNvSpPr txBox="1"/>
            <p:nvPr/>
          </p:nvSpPr>
          <p:spPr bwMode="auto">
            <a:xfrm>
              <a:off x="2851192" y="2626071"/>
              <a:ext cx="1474982" cy="308016"/>
            </a:xfrm>
            <a:prstGeom prst="rect">
              <a:avLst/>
            </a:prstGeom>
            <a:noFill/>
          </p:spPr>
          <p:txBody>
            <a:bodyPr>
              <a:spAutoFit/>
            </a:bodyPr>
            <a:lstStyle/>
            <a:p>
              <a:pPr algn="ctr">
                <a:buFont typeface="Times New Roman" charset="0"/>
                <a:buNone/>
                <a:defRPr/>
              </a:pPr>
              <a:r>
                <a:rPr lang="it-IT" sz="1400" i="1" dirty="0">
                  <a:solidFill>
                    <a:schemeClr val="accent2">
                      <a:lumMod val="40000"/>
                      <a:lumOff val="60000"/>
                    </a:schemeClr>
                  </a:solidFill>
                  <a:latin typeface="Verdana" charset="0"/>
                </a:rPr>
                <a:t>Equo</a:t>
              </a:r>
            </a:p>
          </p:txBody>
        </p:sp>
        <p:sp>
          <p:nvSpPr>
            <p:cNvPr id="16" name="CasellaDiTesto 15"/>
            <p:cNvSpPr txBox="1"/>
            <p:nvPr/>
          </p:nvSpPr>
          <p:spPr bwMode="auto">
            <a:xfrm>
              <a:off x="830040" y="2634010"/>
              <a:ext cx="1473393" cy="308016"/>
            </a:xfrm>
            <a:prstGeom prst="rect">
              <a:avLst/>
            </a:prstGeom>
            <a:noFill/>
          </p:spPr>
          <p:txBody>
            <a:bodyPr>
              <a:spAutoFit/>
            </a:bodyPr>
            <a:lstStyle/>
            <a:p>
              <a:pPr algn="ctr">
                <a:buFont typeface="Times New Roman" charset="0"/>
                <a:buNone/>
                <a:defRPr/>
              </a:pPr>
              <a:r>
                <a:rPr lang="it-IT" sz="1400" i="1" dirty="0">
                  <a:solidFill>
                    <a:schemeClr val="accent2">
                      <a:lumMod val="40000"/>
                      <a:lumOff val="60000"/>
                    </a:schemeClr>
                  </a:solidFill>
                  <a:latin typeface="Verdana" charset="0"/>
                </a:rPr>
                <a:t>Realizzabile</a:t>
              </a:r>
            </a:p>
          </p:txBody>
        </p:sp>
        <p:sp>
          <p:nvSpPr>
            <p:cNvPr id="17" name="Ovale 16"/>
            <p:cNvSpPr/>
            <p:nvPr/>
          </p:nvSpPr>
          <p:spPr bwMode="auto">
            <a:xfrm rot="5400000">
              <a:off x="987219" y="882768"/>
              <a:ext cx="3208765" cy="3383406"/>
            </a:xfrm>
            <a:prstGeom prst="ellipse">
              <a:avLst/>
            </a:prstGeom>
            <a:noFill/>
            <a:ln w="25400" cap="flat" cmpd="sng" algn="ctr">
              <a:solidFill>
                <a:schemeClr val="accent6">
                  <a:lumMod val="40000"/>
                  <a:lumOff val="60000"/>
                </a:schemeClr>
              </a:solidFill>
              <a:prstDash val="dash"/>
              <a:round/>
              <a:headEnd type="none" w="med" len="med"/>
              <a:tailEnd type="none" w="med" len="med"/>
            </a:ln>
            <a:effectLst/>
          </p:spPr>
          <p:txBody>
            <a:bodyPr/>
            <a:lstStyle/>
            <a:p>
              <a:pPr>
                <a:buFont typeface="Times New Roman" charset="0"/>
                <a:buNone/>
                <a:defRPr/>
              </a:pPr>
              <a:endParaRPr lang="it-IT">
                <a:latin typeface="Verdana" charset="0"/>
              </a:endParaRPr>
            </a:p>
          </p:txBody>
        </p:sp>
        <p:sp>
          <p:nvSpPr>
            <p:cNvPr id="18" name="Ovale 17"/>
            <p:cNvSpPr/>
            <p:nvPr/>
          </p:nvSpPr>
          <p:spPr bwMode="auto">
            <a:xfrm rot="20798281">
              <a:off x="1917620" y="2384739"/>
              <a:ext cx="3245276" cy="3010301"/>
            </a:xfrm>
            <a:prstGeom prst="ellipse">
              <a:avLst/>
            </a:prstGeom>
            <a:noFill/>
            <a:ln w="25400" cap="flat" cmpd="sng" algn="ctr">
              <a:solidFill>
                <a:schemeClr val="accent6">
                  <a:lumMod val="40000"/>
                  <a:lumOff val="60000"/>
                </a:schemeClr>
              </a:solidFill>
              <a:prstDash val="dash"/>
              <a:round/>
              <a:headEnd type="none" w="med" len="med"/>
              <a:tailEnd type="none" w="med" len="med"/>
            </a:ln>
            <a:effectLst/>
          </p:spPr>
          <p:txBody>
            <a:bodyPr/>
            <a:lstStyle/>
            <a:p>
              <a:pPr>
                <a:buFont typeface="Times New Roman" charset="0"/>
                <a:buNone/>
                <a:defRPr/>
              </a:pPr>
              <a:endParaRPr lang="it-IT">
                <a:latin typeface="Verdana" charset="0"/>
              </a:endParaRPr>
            </a:p>
          </p:txBody>
        </p:sp>
        <p:sp>
          <p:nvSpPr>
            <p:cNvPr id="19" name="Ovale 18"/>
            <p:cNvSpPr/>
            <p:nvPr/>
          </p:nvSpPr>
          <p:spPr bwMode="auto">
            <a:xfrm rot="684632">
              <a:off x="91755" y="2460949"/>
              <a:ext cx="3245276" cy="2919802"/>
            </a:xfrm>
            <a:prstGeom prst="ellipse">
              <a:avLst/>
            </a:prstGeom>
            <a:noFill/>
            <a:ln w="25400" cap="flat" cmpd="sng" algn="ctr">
              <a:solidFill>
                <a:schemeClr val="accent6">
                  <a:lumMod val="40000"/>
                  <a:lumOff val="60000"/>
                </a:schemeClr>
              </a:solidFill>
              <a:prstDash val="dash"/>
              <a:round/>
              <a:headEnd type="none" w="med" len="med"/>
              <a:tailEnd type="none" w="med" len="med"/>
            </a:ln>
            <a:effectLst/>
          </p:spPr>
          <p:txBody>
            <a:bodyPr/>
            <a:lstStyle/>
            <a:p>
              <a:pPr>
                <a:buFont typeface="Times New Roman" charset="0"/>
                <a:buNone/>
                <a:defRPr/>
              </a:pPr>
              <a:endParaRPr lang="it-IT">
                <a:latin typeface="Verdana" charset="0"/>
              </a:endParaRPr>
            </a:p>
          </p:txBody>
        </p:sp>
        <p:sp>
          <p:nvSpPr>
            <p:cNvPr id="21523" name="Rettangolo 22"/>
            <p:cNvSpPr>
              <a:spLocks noChangeArrowheads="1"/>
            </p:cNvSpPr>
            <p:nvPr/>
          </p:nvSpPr>
          <p:spPr bwMode="auto">
            <a:xfrm>
              <a:off x="467971" y="5456232"/>
              <a:ext cx="4392274" cy="276991"/>
            </a:xfrm>
            <a:prstGeom prst="rect">
              <a:avLst/>
            </a:prstGeom>
            <a:noFill/>
            <a:ln w="9525">
              <a:noFill/>
              <a:miter lim="800000"/>
              <a:headEnd/>
              <a:tailEnd/>
            </a:ln>
          </p:spPr>
          <p:txBody>
            <a:bodyPr>
              <a:spAutoFit/>
            </a:bodyPr>
            <a:lstStyle/>
            <a:p>
              <a:pPr algn="just"/>
              <a:r>
                <a:rPr lang="it-IT" sz="1200" b="0" i="1">
                  <a:solidFill>
                    <a:schemeClr val="tx1"/>
                  </a:solidFill>
                </a:rPr>
                <a:t>Ns. elaborazione da Elkington, 1992</a:t>
              </a:r>
            </a:p>
          </p:txBody>
        </p:sp>
        <p:sp>
          <p:nvSpPr>
            <p:cNvPr id="20" name="CasellaDiTesto 19"/>
            <p:cNvSpPr txBox="1"/>
            <p:nvPr/>
          </p:nvSpPr>
          <p:spPr bwMode="auto">
            <a:xfrm>
              <a:off x="1773139" y="4609123"/>
              <a:ext cx="1690909" cy="308016"/>
            </a:xfrm>
            <a:prstGeom prst="rect">
              <a:avLst/>
            </a:prstGeom>
            <a:noFill/>
          </p:spPr>
          <p:txBody>
            <a:bodyPr>
              <a:spAutoFit/>
            </a:bodyPr>
            <a:lstStyle/>
            <a:p>
              <a:pPr algn="ctr">
                <a:buFont typeface="Times New Roman" charset="0"/>
                <a:buNone/>
                <a:defRPr/>
              </a:pPr>
              <a:r>
                <a:rPr lang="it-IT" sz="1400" i="1" dirty="0">
                  <a:solidFill>
                    <a:schemeClr val="accent2">
                      <a:lumMod val="40000"/>
                      <a:lumOff val="60000"/>
                    </a:schemeClr>
                  </a:solidFill>
                  <a:latin typeface="Verdana" charset="0"/>
                </a:rPr>
                <a:t>Vivibile</a:t>
              </a:r>
            </a:p>
          </p:txBody>
        </p:sp>
      </p:gr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p:cNvSpPr>
            <a:spLocks noGrp="1"/>
          </p:cNvSpPr>
          <p:nvPr>
            <p:ph type="title"/>
          </p:nvPr>
        </p:nvSpPr>
        <p:spPr/>
        <p:txBody>
          <a:bodyPr/>
          <a:lstStyle/>
          <a:p>
            <a:r>
              <a:rPr lang="it-IT" smtClean="0"/>
              <a:t>Il </a:t>
            </a:r>
            <a:r>
              <a:rPr lang="it-IT" i="1" smtClean="0"/>
              <a:t>Bioeconomic Model</a:t>
            </a:r>
            <a:r>
              <a:rPr lang="it-IT" smtClean="0"/>
              <a:t> </a:t>
            </a:r>
          </a:p>
        </p:txBody>
      </p:sp>
      <p:sp>
        <p:nvSpPr>
          <p:cNvPr id="22531" name="CasellaDiTesto 23"/>
          <p:cNvSpPr txBox="1">
            <a:spLocks noChangeArrowheads="1"/>
          </p:cNvSpPr>
          <p:nvPr/>
        </p:nvSpPr>
        <p:spPr bwMode="auto">
          <a:xfrm>
            <a:off x="4716463" y="609600"/>
            <a:ext cx="4319587" cy="5264150"/>
          </a:xfrm>
          <a:prstGeom prst="rect">
            <a:avLst/>
          </a:prstGeom>
          <a:noFill/>
          <a:ln w="9525">
            <a:noFill/>
            <a:miter lim="800000"/>
            <a:headEnd/>
            <a:tailEnd/>
          </a:ln>
        </p:spPr>
        <p:txBody>
          <a:bodyPr>
            <a:spAutoFit/>
          </a:bodyPr>
          <a:lstStyle/>
          <a:p>
            <a:pPr algn="just"/>
            <a:r>
              <a:rPr lang="it-IT" sz="1600" b="0">
                <a:solidFill>
                  <a:schemeClr val="tx1"/>
                </a:solidFill>
              </a:rPr>
              <a:t>Le attività economiche sono considerate il fattore indispensabile per migliorare la qualità della vita ma, secondo il modello, la crescita economica deve essere realizzata senza mettere in pericolo la sostenibilità sociale ed entrambe devono essere perseguite senza sacrificare l’ambiente e il patrimonio naturale (Passet, 1996).</a:t>
            </a:r>
          </a:p>
          <a:p>
            <a:pPr algn="just"/>
            <a:endParaRPr lang="it-IT" sz="1600" b="0">
              <a:solidFill>
                <a:schemeClr val="tx1"/>
              </a:solidFill>
            </a:endParaRPr>
          </a:p>
          <a:p>
            <a:pPr algn="just"/>
            <a:r>
              <a:rPr lang="it-IT" sz="1600">
                <a:solidFill>
                  <a:schemeClr val="tx1"/>
                </a:solidFill>
              </a:rPr>
              <a:t>Considerazioni:</a:t>
            </a:r>
          </a:p>
          <a:p>
            <a:pPr algn="just">
              <a:buFontTx/>
              <a:buChar char="-"/>
            </a:pPr>
            <a:r>
              <a:rPr lang="it-IT" sz="1600" b="0">
                <a:solidFill>
                  <a:schemeClr val="tx1"/>
                </a:solidFill>
              </a:rPr>
              <a:t> I limiti biofisici sono in continuo cambiamento in funzione dello sviluppo della conoscenza umana e della tecnologia (Hukkinen, 2003). </a:t>
            </a:r>
          </a:p>
          <a:p>
            <a:pPr algn="just"/>
            <a:endParaRPr lang="it-IT" sz="1600" b="0">
              <a:solidFill>
                <a:schemeClr val="tx1"/>
              </a:solidFill>
            </a:endParaRPr>
          </a:p>
          <a:p>
            <a:pPr algn="just">
              <a:buFontTx/>
              <a:buChar char="-"/>
            </a:pPr>
            <a:r>
              <a:rPr lang="it-IT" sz="1600" b="0">
                <a:solidFill>
                  <a:schemeClr val="tx1"/>
                </a:solidFill>
              </a:rPr>
              <a:t> La gerarchia tra i cerchi non indica che una delle tre dimensioni è sempre quella più importante perché tale importanza può variare in funzione di ogni specifica situazione. </a:t>
            </a:r>
          </a:p>
        </p:txBody>
      </p:sp>
      <p:grpSp>
        <p:nvGrpSpPr>
          <p:cNvPr id="22532" name="Gruppo 19"/>
          <p:cNvGrpSpPr>
            <a:grpSpLocks/>
          </p:cNvGrpSpPr>
          <p:nvPr/>
        </p:nvGrpSpPr>
        <p:grpSpPr bwMode="auto">
          <a:xfrm>
            <a:off x="323850" y="969963"/>
            <a:ext cx="3959225" cy="3960812"/>
            <a:chOff x="2411413" y="1125538"/>
            <a:chExt cx="5329236" cy="4821237"/>
          </a:xfrm>
        </p:grpSpPr>
        <p:sp>
          <p:nvSpPr>
            <p:cNvPr id="22534" name="Oval 15"/>
            <p:cNvSpPr>
              <a:spLocks noChangeArrowheads="1"/>
            </p:cNvSpPr>
            <p:nvPr/>
          </p:nvSpPr>
          <p:spPr bwMode="auto">
            <a:xfrm>
              <a:off x="2411413" y="1125538"/>
              <a:ext cx="5329236" cy="4821237"/>
            </a:xfrm>
            <a:prstGeom prst="ellipse">
              <a:avLst/>
            </a:prstGeom>
            <a:solidFill>
              <a:srgbClr val="CCECFF"/>
            </a:solidFill>
            <a:ln w="38100">
              <a:solidFill>
                <a:srgbClr val="CADFF8"/>
              </a:solidFill>
              <a:round/>
              <a:headEnd/>
              <a:tailEnd/>
            </a:ln>
          </p:spPr>
          <p:txBody>
            <a:bodyPr wrap="none" anchor="ctr"/>
            <a:lstStyle/>
            <a:p>
              <a:pPr algn="ctr"/>
              <a:endParaRPr lang="it-IT" sz="1600" i="1">
                <a:ea typeface="Verdana" pitchFamily="34" charset="0"/>
                <a:cs typeface="Verdana" pitchFamily="34" charset="0"/>
              </a:endParaRPr>
            </a:p>
          </p:txBody>
        </p:sp>
        <p:sp>
          <p:nvSpPr>
            <p:cNvPr id="22535" name="Oval 16"/>
            <p:cNvSpPr>
              <a:spLocks noChangeArrowheads="1"/>
            </p:cNvSpPr>
            <p:nvPr/>
          </p:nvSpPr>
          <p:spPr bwMode="auto">
            <a:xfrm>
              <a:off x="3300925" y="1848724"/>
              <a:ext cx="3554131" cy="3215340"/>
            </a:xfrm>
            <a:prstGeom prst="ellipse">
              <a:avLst/>
            </a:prstGeom>
            <a:solidFill>
              <a:srgbClr val="66CCFF"/>
            </a:solidFill>
            <a:ln w="50800">
              <a:solidFill>
                <a:srgbClr val="33CCFF"/>
              </a:solidFill>
              <a:round/>
              <a:headEnd/>
              <a:tailEnd/>
            </a:ln>
          </p:spPr>
          <p:txBody>
            <a:bodyPr wrap="none" anchor="ctr"/>
            <a:lstStyle/>
            <a:p>
              <a:pPr algn="ctr"/>
              <a:endParaRPr lang="it-IT" sz="1600" i="1">
                <a:ea typeface="Verdana" pitchFamily="34" charset="0"/>
                <a:cs typeface="Verdana" pitchFamily="34" charset="0"/>
              </a:endParaRPr>
            </a:p>
          </p:txBody>
        </p:sp>
        <p:sp>
          <p:nvSpPr>
            <p:cNvPr id="22536" name="Oval 14"/>
            <p:cNvSpPr>
              <a:spLocks noChangeArrowheads="1"/>
            </p:cNvSpPr>
            <p:nvPr/>
          </p:nvSpPr>
          <p:spPr bwMode="auto">
            <a:xfrm>
              <a:off x="4188478" y="2653445"/>
              <a:ext cx="1777065" cy="1607670"/>
            </a:xfrm>
            <a:prstGeom prst="ellipse">
              <a:avLst/>
            </a:prstGeom>
            <a:solidFill>
              <a:srgbClr val="6699FF"/>
            </a:solidFill>
            <a:ln w="50800">
              <a:solidFill>
                <a:srgbClr val="CCECFF"/>
              </a:solidFill>
              <a:round/>
              <a:headEnd/>
              <a:tailEnd/>
            </a:ln>
          </p:spPr>
          <p:txBody>
            <a:bodyPr wrap="none" anchor="ctr"/>
            <a:lstStyle/>
            <a:p>
              <a:pPr algn="ctr"/>
              <a:r>
                <a:rPr lang="it-IT" sz="1400" i="1">
                  <a:ea typeface="Verdana" pitchFamily="34" charset="0"/>
                  <a:cs typeface="Verdana" pitchFamily="34" charset="0"/>
                </a:rPr>
                <a:t>Sostenibilità</a:t>
              </a:r>
            </a:p>
            <a:p>
              <a:pPr algn="ctr"/>
              <a:r>
                <a:rPr lang="it-IT" sz="1400" i="1">
                  <a:ea typeface="Verdana" pitchFamily="34" charset="0"/>
                  <a:cs typeface="Verdana" pitchFamily="34" charset="0"/>
                </a:rPr>
                <a:t>Economica</a:t>
              </a:r>
            </a:p>
          </p:txBody>
        </p:sp>
        <p:sp>
          <p:nvSpPr>
            <p:cNvPr id="22537" name="Text Box 17"/>
            <p:cNvSpPr txBox="1">
              <a:spLocks noChangeArrowheads="1"/>
            </p:cNvSpPr>
            <p:nvPr/>
          </p:nvSpPr>
          <p:spPr bwMode="auto">
            <a:xfrm>
              <a:off x="4058814" y="1988302"/>
              <a:ext cx="2021791" cy="637012"/>
            </a:xfrm>
            <a:prstGeom prst="rect">
              <a:avLst/>
            </a:prstGeom>
            <a:noFill/>
            <a:ln w="9525" algn="ctr">
              <a:noFill/>
              <a:miter lim="800000"/>
              <a:headEnd/>
              <a:tailEnd/>
            </a:ln>
          </p:spPr>
          <p:txBody>
            <a:bodyPr wrap="none">
              <a:spAutoFit/>
            </a:bodyPr>
            <a:lstStyle/>
            <a:p>
              <a:pPr algn="ctr"/>
              <a:r>
                <a:rPr lang="it-IT" sz="1400" i="1">
                  <a:solidFill>
                    <a:srgbClr val="CCFFFF"/>
                  </a:solidFill>
                  <a:ea typeface="Verdana" pitchFamily="34" charset="0"/>
                  <a:cs typeface="Verdana" pitchFamily="34" charset="0"/>
                </a:rPr>
                <a:t>Sostenibilità </a:t>
              </a:r>
            </a:p>
            <a:p>
              <a:pPr algn="ctr"/>
              <a:r>
                <a:rPr lang="it-IT" sz="1400" i="1">
                  <a:solidFill>
                    <a:srgbClr val="CCFFFF"/>
                  </a:solidFill>
                  <a:ea typeface="Verdana" pitchFamily="34" charset="0"/>
                  <a:cs typeface="Verdana" pitchFamily="34" charset="0"/>
                </a:rPr>
                <a:t>Sociale</a:t>
              </a:r>
            </a:p>
          </p:txBody>
        </p:sp>
        <p:sp>
          <p:nvSpPr>
            <p:cNvPr id="27" name="Text Box 19"/>
            <p:cNvSpPr txBox="1">
              <a:spLocks noChangeArrowheads="1"/>
            </p:cNvSpPr>
            <p:nvPr/>
          </p:nvSpPr>
          <p:spPr bwMode="auto">
            <a:xfrm>
              <a:off x="4099503" y="1175779"/>
              <a:ext cx="2023572" cy="637679"/>
            </a:xfrm>
            <a:prstGeom prst="rect">
              <a:avLst/>
            </a:prstGeom>
            <a:noFill/>
            <a:ln w="9525">
              <a:noFill/>
              <a:miter lim="800000"/>
              <a:headEnd/>
              <a:tailEnd/>
            </a:ln>
          </p:spPr>
          <p:txBody>
            <a:bodyPr wrap="none">
              <a:spAutoFit/>
            </a:bodyPr>
            <a:lstStyle/>
            <a:p>
              <a:pPr algn="ctr">
                <a:buFont typeface="Times New Roman" charset="0"/>
                <a:buNone/>
                <a:defRPr/>
              </a:pPr>
              <a:r>
                <a:rPr lang="it-IT" sz="1400" i="1" dirty="0">
                  <a:solidFill>
                    <a:schemeClr val="accent2">
                      <a:lumMod val="60000"/>
                      <a:lumOff val="40000"/>
                    </a:schemeClr>
                  </a:solidFill>
                  <a:ea typeface="Verdana" pitchFamily="34" charset="0"/>
                  <a:cs typeface="Verdana" pitchFamily="34" charset="0"/>
                </a:rPr>
                <a:t>Sostenibilità </a:t>
              </a:r>
            </a:p>
            <a:p>
              <a:pPr algn="ctr">
                <a:buFont typeface="Times New Roman" charset="0"/>
                <a:buNone/>
                <a:defRPr/>
              </a:pPr>
              <a:r>
                <a:rPr lang="it-IT" sz="1400" i="1" dirty="0">
                  <a:solidFill>
                    <a:schemeClr val="accent2">
                      <a:lumMod val="60000"/>
                      <a:lumOff val="40000"/>
                    </a:schemeClr>
                  </a:solidFill>
                  <a:ea typeface="Verdana" pitchFamily="34" charset="0"/>
                  <a:cs typeface="Verdana" pitchFamily="34" charset="0"/>
                </a:rPr>
                <a:t>Ambientale</a:t>
              </a:r>
            </a:p>
          </p:txBody>
        </p:sp>
      </p:grpSp>
      <p:sp>
        <p:nvSpPr>
          <p:cNvPr id="22533" name="Rettangolo 27"/>
          <p:cNvSpPr>
            <a:spLocks noChangeArrowheads="1"/>
          </p:cNvSpPr>
          <p:nvPr/>
        </p:nvSpPr>
        <p:spPr bwMode="auto">
          <a:xfrm>
            <a:off x="395288" y="5146675"/>
            <a:ext cx="4105275" cy="287338"/>
          </a:xfrm>
          <a:prstGeom prst="rect">
            <a:avLst/>
          </a:prstGeom>
          <a:noFill/>
          <a:ln w="9525">
            <a:noFill/>
            <a:miter lim="800000"/>
            <a:headEnd/>
            <a:tailEnd/>
          </a:ln>
        </p:spPr>
        <p:txBody>
          <a:bodyPr>
            <a:spAutoFit/>
          </a:bodyPr>
          <a:lstStyle/>
          <a:p>
            <a:pPr algn="just"/>
            <a:r>
              <a:rPr lang="it-IT" sz="1200" b="0" i="1">
                <a:solidFill>
                  <a:schemeClr val="tx1"/>
                </a:solidFill>
              </a:rPr>
              <a:t>Ns. elaborazione da Elkington, 1992</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p:cNvSpPr>
            <a:spLocks noGrp="1"/>
          </p:cNvSpPr>
          <p:nvPr>
            <p:ph type="title"/>
          </p:nvPr>
        </p:nvSpPr>
        <p:spPr>
          <a:xfrm>
            <a:off x="1295406" y="77258"/>
            <a:ext cx="7732538" cy="333698"/>
          </a:xfrm>
        </p:spPr>
        <p:txBody>
          <a:bodyPr/>
          <a:lstStyle/>
          <a:p>
            <a:r>
              <a:rPr lang="it-IT" dirty="0" smtClean="0"/>
              <a:t>Green e Blue Economy: </a:t>
            </a:r>
            <a:r>
              <a:rPr lang="it-IT" dirty="0"/>
              <a:t>tra valore </a:t>
            </a:r>
            <a:r>
              <a:rPr lang="it-IT" sz="1800" dirty="0"/>
              <a:t>della</a:t>
            </a:r>
            <a:r>
              <a:rPr lang="it-IT" dirty="0"/>
              <a:t> natura e natura del </a:t>
            </a:r>
            <a:r>
              <a:rPr lang="it-IT" dirty="0" smtClean="0"/>
              <a:t>valore</a:t>
            </a:r>
          </a:p>
        </p:txBody>
      </p:sp>
      <p:pic>
        <p:nvPicPr>
          <p:cNvPr id="3074" name="Picture 2" descr="C:\Users\Ornella\Desktop\you-still-have-choice-renewable-energ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5724" y="898079"/>
            <a:ext cx="5430572" cy="47865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501591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p:cNvSpPr>
            <a:spLocks noGrp="1"/>
          </p:cNvSpPr>
          <p:nvPr>
            <p:ph type="title"/>
          </p:nvPr>
        </p:nvSpPr>
        <p:spPr/>
        <p:txBody>
          <a:bodyPr/>
          <a:lstStyle/>
          <a:p>
            <a:r>
              <a:rPr lang="it-IT" dirty="0" smtClean="0"/>
              <a:t>Green Economy: possibili definizioni</a:t>
            </a:r>
          </a:p>
        </p:txBody>
      </p:sp>
      <p:sp>
        <p:nvSpPr>
          <p:cNvPr id="22531" name="CasellaDiTesto 23"/>
          <p:cNvSpPr txBox="1">
            <a:spLocks noChangeArrowheads="1"/>
          </p:cNvSpPr>
          <p:nvPr/>
        </p:nvSpPr>
        <p:spPr bwMode="auto">
          <a:xfrm>
            <a:off x="107505" y="970087"/>
            <a:ext cx="7272807" cy="1077218"/>
          </a:xfrm>
          <a:prstGeom prst="rect">
            <a:avLst/>
          </a:prstGeom>
          <a:noFill/>
          <a:ln w="9525">
            <a:noFill/>
            <a:miter lim="800000"/>
            <a:headEnd/>
            <a:tailEnd/>
          </a:ln>
        </p:spPr>
        <p:txBody>
          <a:bodyPr wrap="square">
            <a:spAutoFit/>
          </a:bodyPr>
          <a:lstStyle/>
          <a:p>
            <a:pPr algn="just"/>
            <a:r>
              <a:rPr lang="it-IT" sz="1600" b="0" dirty="0" smtClean="0">
                <a:solidFill>
                  <a:schemeClr val="tx1"/>
                </a:solidFill>
              </a:rPr>
              <a:t>Con il termine </a:t>
            </a:r>
            <a:r>
              <a:rPr lang="it-IT" sz="1600" i="1" dirty="0" smtClean="0">
                <a:solidFill>
                  <a:schemeClr val="tx1"/>
                </a:solidFill>
              </a:rPr>
              <a:t>Green Economy </a:t>
            </a:r>
            <a:r>
              <a:rPr lang="it-IT" sz="1600" b="0" dirty="0" smtClean="0">
                <a:solidFill>
                  <a:schemeClr val="tx1"/>
                </a:solidFill>
              </a:rPr>
              <a:t>(economia verde) si indica una economia il cui impatto ambientale sia contenuto entro dei limiti accettabili ed in cui tecnologia e conoscenza scientifica svolgono un ruolo di primaria importanza</a:t>
            </a:r>
            <a:endParaRPr lang="it-IT" sz="1600" b="0" dirty="0">
              <a:solidFill>
                <a:schemeClr val="tx1"/>
              </a:solidFill>
            </a:endParaRPr>
          </a:p>
        </p:txBody>
      </p:sp>
      <p:sp>
        <p:nvSpPr>
          <p:cNvPr id="22533" name="Rettangolo 27"/>
          <p:cNvSpPr>
            <a:spLocks noChangeArrowheads="1"/>
          </p:cNvSpPr>
          <p:nvPr/>
        </p:nvSpPr>
        <p:spPr bwMode="auto">
          <a:xfrm>
            <a:off x="3275037" y="1743034"/>
            <a:ext cx="4105275" cy="287338"/>
          </a:xfrm>
          <a:prstGeom prst="rect">
            <a:avLst/>
          </a:prstGeom>
          <a:noFill/>
          <a:ln w="9525">
            <a:noFill/>
            <a:miter lim="800000"/>
            <a:headEnd/>
            <a:tailEnd/>
          </a:ln>
        </p:spPr>
        <p:txBody>
          <a:bodyPr>
            <a:spAutoFit/>
          </a:bodyPr>
          <a:lstStyle/>
          <a:p>
            <a:pPr algn="just"/>
            <a:r>
              <a:rPr lang="it-IT" sz="1200" b="0" i="1" dirty="0" smtClean="0">
                <a:solidFill>
                  <a:schemeClr val="tx1"/>
                </a:solidFill>
              </a:rPr>
              <a:t>Fonte: Ecoage.it</a:t>
            </a:r>
            <a:endParaRPr lang="it-IT" sz="1200" b="0" i="1" dirty="0">
              <a:solidFill>
                <a:schemeClr val="tx1"/>
              </a:solidFill>
            </a:endParaRPr>
          </a:p>
        </p:txBody>
      </p:sp>
      <p:sp>
        <p:nvSpPr>
          <p:cNvPr id="12" name="Rettangolo 27"/>
          <p:cNvSpPr>
            <a:spLocks noChangeArrowheads="1"/>
          </p:cNvSpPr>
          <p:nvPr/>
        </p:nvSpPr>
        <p:spPr bwMode="auto">
          <a:xfrm>
            <a:off x="7091461" y="5325807"/>
            <a:ext cx="2052539" cy="276999"/>
          </a:xfrm>
          <a:prstGeom prst="rect">
            <a:avLst/>
          </a:prstGeom>
          <a:noFill/>
          <a:ln w="9525">
            <a:noFill/>
            <a:miter lim="800000"/>
            <a:headEnd/>
            <a:tailEnd/>
          </a:ln>
        </p:spPr>
        <p:txBody>
          <a:bodyPr wrap="square">
            <a:spAutoFit/>
          </a:bodyPr>
          <a:lstStyle/>
          <a:p>
            <a:pPr algn="just"/>
            <a:r>
              <a:rPr lang="it-IT" sz="1200" b="0" i="1" dirty="0" smtClean="0">
                <a:solidFill>
                  <a:schemeClr val="tx1"/>
                </a:solidFill>
              </a:rPr>
              <a:t>Fonte: ENEA</a:t>
            </a:r>
            <a:endParaRPr lang="it-IT" sz="1200" b="0" i="1" dirty="0">
              <a:solidFill>
                <a:schemeClr val="tx1"/>
              </a:solidFill>
            </a:endParaRPr>
          </a:p>
        </p:txBody>
      </p:sp>
      <p:sp>
        <p:nvSpPr>
          <p:cNvPr id="13" name="Rettangolo 27"/>
          <p:cNvSpPr>
            <a:spLocks noChangeArrowheads="1"/>
          </p:cNvSpPr>
          <p:nvPr/>
        </p:nvSpPr>
        <p:spPr bwMode="auto">
          <a:xfrm>
            <a:off x="3347045" y="4334628"/>
            <a:ext cx="4105275" cy="287338"/>
          </a:xfrm>
          <a:prstGeom prst="rect">
            <a:avLst/>
          </a:prstGeom>
          <a:noFill/>
          <a:ln w="9525">
            <a:noFill/>
            <a:miter lim="800000"/>
            <a:headEnd/>
            <a:tailEnd/>
          </a:ln>
        </p:spPr>
        <p:txBody>
          <a:bodyPr>
            <a:spAutoFit/>
          </a:bodyPr>
          <a:lstStyle/>
          <a:p>
            <a:pPr algn="just"/>
            <a:r>
              <a:rPr lang="it-IT" sz="1200" b="0" i="1" dirty="0" smtClean="0">
                <a:solidFill>
                  <a:schemeClr val="tx1"/>
                </a:solidFill>
              </a:rPr>
              <a:t>Fonte: OCSE</a:t>
            </a:r>
            <a:endParaRPr lang="it-IT" sz="1200" b="0" i="1" dirty="0">
              <a:solidFill>
                <a:schemeClr val="tx1"/>
              </a:solidFill>
            </a:endParaRPr>
          </a:p>
        </p:txBody>
      </p:sp>
      <p:sp>
        <p:nvSpPr>
          <p:cNvPr id="14" name="Rettangolo 27"/>
          <p:cNvSpPr>
            <a:spLocks noChangeArrowheads="1"/>
          </p:cNvSpPr>
          <p:nvPr/>
        </p:nvSpPr>
        <p:spPr bwMode="auto">
          <a:xfrm>
            <a:off x="6515397" y="3394248"/>
            <a:ext cx="4105275" cy="287338"/>
          </a:xfrm>
          <a:prstGeom prst="rect">
            <a:avLst/>
          </a:prstGeom>
          <a:noFill/>
          <a:ln w="9525">
            <a:noFill/>
            <a:miter lim="800000"/>
            <a:headEnd/>
            <a:tailEnd/>
          </a:ln>
        </p:spPr>
        <p:txBody>
          <a:bodyPr>
            <a:spAutoFit/>
          </a:bodyPr>
          <a:lstStyle/>
          <a:p>
            <a:pPr algn="just"/>
            <a:r>
              <a:rPr lang="it-IT" sz="1200" b="0" i="1" dirty="0" smtClean="0">
                <a:solidFill>
                  <a:schemeClr val="tx1"/>
                </a:solidFill>
              </a:rPr>
              <a:t>Fonte: UNEP</a:t>
            </a:r>
            <a:endParaRPr lang="it-IT" sz="1200" b="0" i="1" dirty="0">
              <a:solidFill>
                <a:schemeClr val="tx1"/>
              </a:solidFill>
            </a:endParaRPr>
          </a:p>
        </p:txBody>
      </p:sp>
      <p:sp>
        <p:nvSpPr>
          <p:cNvPr id="16" name="CasellaDiTesto 23"/>
          <p:cNvSpPr txBox="1">
            <a:spLocks noChangeArrowheads="1"/>
          </p:cNvSpPr>
          <p:nvPr/>
        </p:nvSpPr>
        <p:spPr bwMode="auto">
          <a:xfrm>
            <a:off x="1691681" y="2119313"/>
            <a:ext cx="7272807" cy="1569660"/>
          </a:xfrm>
          <a:prstGeom prst="rect">
            <a:avLst/>
          </a:prstGeom>
          <a:noFill/>
          <a:ln w="9525">
            <a:noFill/>
            <a:miter lim="800000"/>
            <a:headEnd/>
            <a:tailEnd/>
          </a:ln>
        </p:spPr>
        <p:txBody>
          <a:bodyPr wrap="square">
            <a:spAutoFit/>
          </a:bodyPr>
          <a:lstStyle/>
          <a:p>
            <a:pPr algn="just"/>
            <a:r>
              <a:rPr lang="it-IT" sz="1600" b="0" dirty="0" smtClean="0">
                <a:solidFill>
                  <a:schemeClr val="tx1"/>
                </a:solidFill>
              </a:rPr>
              <a:t>Un’Economia è </a:t>
            </a:r>
            <a:r>
              <a:rPr lang="it-IT" sz="1600" i="1" dirty="0" smtClean="0">
                <a:solidFill>
                  <a:schemeClr val="tx1"/>
                </a:solidFill>
              </a:rPr>
              <a:t>Green </a:t>
            </a:r>
            <a:r>
              <a:rPr lang="it-IT" sz="1600" b="0" dirty="0" smtClean="0">
                <a:solidFill>
                  <a:schemeClr val="tx1"/>
                </a:solidFill>
              </a:rPr>
              <a:t>se porta ad un miglioramento del benessere umano e dell’equità sociale, riducendo in modo significativo i rischi ambientali e i limiti ecologici legati allo sfruttamento delle risorse. Nella sua espressione più semplice, la Green Economy si basa su una crescita fondata su basso contenuto di carbonio, uso efficiente delle risorse e politica socialmente inclusiva.</a:t>
            </a:r>
            <a:endParaRPr lang="it-IT" sz="1600" b="0" dirty="0">
              <a:solidFill>
                <a:schemeClr val="tx1"/>
              </a:solidFill>
            </a:endParaRPr>
          </a:p>
        </p:txBody>
      </p:sp>
      <p:sp>
        <p:nvSpPr>
          <p:cNvPr id="17" name="CasellaDiTesto 23"/>
          <p:cNvSpPr txBox="1">
            <a:spLocks noChangeArrowheads="1"/>
          </p:cNvSpPr>
          <p:nvPr/>
        </p:nvSpPr>
        <p:spPr bwMode="auto">
          <a:xfrm>
            <a:off x="179513" y="3808596"/>
            <a:ext cx="7272807" cy="830997"/>
          </a:xfrm>
          <a:prstGeom prst="rect">
            <a:avLst/>
          </a:prstGeom>
          <a:noFill/>
          <a:ln w="9525">
            <a:noFill/>
            <a:miter lim="800000"/>
            <a:headEnd/>
            <a:tailEnd/>
          </a:ln>
        </p:spPr>
        <p:txBody>
          <a:bodyPr wrap="square">
            <a:spAutoFit/>
          </a:bodyPr>
          <a:lstStyle/>
          <a:p>
            <a:pPr algn="just"/>
            <a:r>
              <a:rPr lang="it-IT" sz="1600" b="0" dirty="0" smtClean="0">
                <a:solidFill>
                  <a:schemeClr val="tx1"/>
                </a:solidFill>
              </a:rPr>
              <a:t>Più che di </a:t>
            </a:r>
            <a:r>
              <a:rPr lang="it-IT" sz="1600" dirty="0" smtClean="0">
                <a:solidFill>
                  <a:schemeClr val="tx1"/>
                </a:solidFill>
              </a:rPr>
              <a:t>economia verde</a:t>
            </a:r>
            <a:r>
              <a:rPr lang="it-IT" sz="1600" b="0" dirty="0" smtClean="0">
                <a:solidFill>
                  <a:schemeClr val="tx1"/>
                </a:solidFill>
              </a:rPr>
              <a:t> si deve parlare di </a:t>
            </a:r>
            <a:r>
              <a:rPr lang="it-IT" sz="1600" dirty="0" smtClean="0">
                <a:solidFill>
                  <a:schemeClr val="tx1"/>
                </a:solidFill>
              </a:rPr>
              <a:t>crescita verde </a:t>
            </a:r>
            <a:r>
              <a:rPr lang="it-IT" sz="1600" b="0" dirty="0" smtClean="0">
                <a:solidFill>
                  <a:schemeClr val="tx1"/>
                </a:solidFill>
              </a:rPr>
              <a:t>senza pensare che i due concetti siano in contrapposizione perché, anzi, vanno nella stessa direzione.</a:t>
            </a:r>
            <a:endParaRPr lang="it-IT" sz="1600" dirty="0">
              <a:solidFill>
                <a:schemeClr val="tx1"/>
              </a:solidFill>
            </a:endParaRPr>
          </a:p>
        </p:txBody>
      </p:sp>
      <p:sp>
        <p:nvSpPr>
          <p:cNvPr id="18" name="CasellaDiTesto 23"/>
          <p:cNvSpPr txBox="1">
            <a:spLocks noChangeArrowheads="1"/>
          </p:cNvSpPr>
          <p:nvPr/>
        </p:nvSpPr>
        <p:spPr bwMode="auto">
          <a:xfrm>
            <a:off x="1708613" y="4786511"/>
            <a:ext cx="7272807" cy="830997"/>
          </a:xfrm>
          <a:prstGeom prst="rect">
            <a:avLst/>
          </a:prstGeom>
          <a:noFill/>
          <a:ln w="9525">
            <a:noFill/>
            <a:miter lim="800000"/>
            <a:headEnd/>
            <a:tailEnd/>
          </a:ln>
        </p:spPr>
        <p:txBody>
          <a:bodyPr wrap="square">
            <a:spAutoFit/>
          </a:bodyPr>
          <a:lstStyle/>
          <a:p>
            <a:pPr algn="just"/>
            <a:r>
              <a:rPr lang="it-IT" sz="1600" b="0" dirty="0" smtClean="0">
                <a:solidFill>
                  <a:schemeClr val="tx1"/>
                </a:solidFill>
              </a:rPr>
              <a:t>La </a:t>
            </a:r>
            <a:r>
              <a:rPr lang="it-IT" sz="1600" i="1" dirty="0" smtClean="0">
                <a:solidFill>
                  <a:schemeClr val="tx1"/>
                </a:solidFill>
              </a:rPr>
              <a:t>Green Economy </a:t>
            </a:r>
            <a:r>
              <a:rPr lang="it-IT" sz="1600" b="0" dirty="0" smtClean="0">
                <a:solidFill>
                  <a:schemeClr val="tx1"/>
                </a:solidFill>
              </a:rPr>
              <a:t>deve essere vista come un nuovo modello economico </a:t>
            </a:r>
            <a:r>
              <a:rPr lang="it-IT" sz="1600" b="0" i="1" dirty="0" smtClean="0">
                <a:solidFill>
                  <a:schemeClr val="tx1"/>
                </a:solidFill>
              </a:rPr>
              <a:t>tout court </a:t>
            </a:r>
            <a:r>
              <a:rPr lang="it-IT" sz="1600" b="0" dirty="0" smtClean="0">
                <a:solidFill>
                  <a:schemeClr val="tx1"/>
                </a:solidFill>
              </a:rPr>
              <a:t>e non può e non deve essere considerata semplicemente come la parte verde dell’economia.</a:t>
            </a:r>
            <a:endParaRPr lang="it-IT" sz="1600" b="0" dirty="0">
              <a:solidFill>
                <a:schemeClr val="tx1"/>
              </a:solidFill>
            </a:endParaRPr>
          </a:p>
        </p:txBody>
      </p:sp>
    </p:spTree>
    <p:extLst>
      <p:ext uri="{BB962C8B-B14F-4D97-AF65-F5344CB8AC3E}">
        <p14:creationId xmlns:p14="http://schemas.microsoft.com/office/powerpoint/2010/main" val="346295848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p:cNvSpPr>
            <a:spLocks noGrp="1"/>
          </p:cNvSpPr>
          <p:nvPr>
            <p:ph type="title"/>
          </p:nvPr>
        </p:nvSpPr>
        <p:spPr/>
        <p:txBody>
          <a:bodyPr/>
          <a:lstStyle/>
          <a:p>
            <a:r>
              <a:rPr lang="it-IT" dirty="0" smtClean="0"/>
              <a:t>Green Economy e tecnologia</a:t>
            </a:r>
          </a:p>
        </p:txBody>
      </p:sp>
      <p:sp>
        <p:nvSpPr>
          <p:cNvPr id="22531" name="CasellaDiTesto 23"/>
          <p:cNvSpPr txBox="1">
            <a:spLocks noChangeArrowheads="1"/>
          </p:cNvSpPr>
          <p:nvPr/>
        </p:nvSpPr>
        <p:spPr bwMode="auto">
          <a:xfrm>
            <a:off x="179512" y="826071"/>
            <a:ext cx="5328592" cy="830997"/>
          </a:xfrm>
          <a:prstGeom prst="rect">
            <a:avLst/>
          </a:prstGeom>
          <a:noFill/>
          <a:ln w="9525">
            <a:noFill/>
            <a:miter lim="800000"/>
            <a:headEnd/>
            <a:tailEnd/>
          </a:ln>
        </p:spPr>
        <p:txBody>
          <a:bodyPr wrap="square">
            <a:spAutoFit/>
          </a:bodyPr>
          <a:lstStyle/>
          <a:p>
            <a:pPr algn="just"/>
            <a:r>
              <a:rPr lang="it-IT" sz="1600" dirty="0" smtClean="0">
                <a:solidFill>
                  <a:schemeClr val="tx1"/>
                </a:solidFill>
              </a:rPr>
              <a:t>Le fonti di energia tradizionali (di origine fossile) sono affiancate, se non sostituite dalle fonti di energia alternativa</a:t>
            </a:r>
            <a:endParaRPr lang="it-IT" sz="1600" dirty="0">
              <a:solidFill>
                <a:schemeClr val="tx1"/>
              </a:solidFill>
            </a:endParaRPr>
          </a:p>
        </p:txBody>
      </p:sp>
      <p:sp>
        <p:nvSpPr>
          <p:cNvPr id="16" name="CasellaDiTesto 23"/>
          <p:cNvSpPr txBox="1">
            <a:spLocks noChangeArrowheads="1"/>
          </p:cNvSpPr>
          <p:nvPr/>
        </p:nvSpPr>
        <p:spPr bwMode="auto">
          <a:xfrm>
            <a:off x="285385" y="2482255"/>
            <a:ext cx="3871499" cy="1077218"/>
          </a:xfrm>
          <a:prstGeom prst="rect">
            <a:avLst/>
          </a:prstGeom>
          <a:noFill/>
          <a:ln w="9525">
            <a:noFill/>
            <a:miter lim="800000"/>
            <a:headEnd/>
            <a:tailEnd/>
          </a:ln>
        </p:spPr>
        <p:txBody>
          <a:bodyPr wrap="square">
            <a:spAutoFit/>
          </a:bodyPr>
          <a:lstStyle/>
          <a:p>
            <a:pPr algn="just"/>
            <a:r>
              <a:rPr lang="it-IT" sz="1600" b="0" dirty="0" smtClean="0">
                <a:solidFill>
                  <a:schemeClr val="tx1"/>
                </a:solidFill>
              </a:rPr>
              <a:t>Impiego di tecnologie verdi in grado di aumentare l’efficienza energetica dei macchinari o delle abitazioni</a:t>
            </a:r>
            <a:endParaRPr lang="it-IT" sz="1600" b="0" dirty="0">
              <a:solidFill>
                <a:schemeClr val="tx1"/>
              </a:solidFill>
            </a:endParaRPr>
          </a:p>
        </p:txBody>
      </p:sp>
      <p:pic>
        <p:nvPicPr>
          <p:cNvPr id="1026" name="Picture 2" descr="E:\corsi\governo\sostenibilità1\green e blue economy\pale eolich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682055"/>
            <a:ext cx="3312367" cy="2142726"/>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E:\corsi\governo\sostenibilità1\green e blue economy\downloa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2165" y="3706392"/>
            <a:ext cx="3201723" cy="201622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corsi\governo\sostenibilità1\green e blue economy\download (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79203" y="3265967"/>
            <a:ext cx="3024336" cy="1896750"/>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sp>
        <p:nvSpPr>
          <p:cNvPr id="15" name="CasellaDiTesto 23"/>
          <p:cNvSpPr txBox="1">
            <a:spLocks noChangeArrowheads="1"/>
          </p:cNvSpPr>
          <p:nvPr/>
        </p:nvSpPr>
        <p:spPr bwMode="auto">
          <a:xfrm>
            <a:off x="4355976" y="5179650"/>
            <a:ext cx="4536504" cy="584775"/>
          </a:xfrm>
          <a:prstGeom prst="rect">
            <a:avLst/>
          </a:prstGeom>
          <a:noFill/>
          <a:ln w="9525">
            <a:noFill/>
            <a:miter lim="800000"/>
            <a:headEnd/>
            <a:tailEnd/>
          </a:ln>
        </p:spPr>
        <p:txBody>
          <a:bodyPr wrap="square">
            <a:spAutoFit/>
          </a:bodyPr>
          <a:lstStyle/>
          <a:p>
            <a:pPr algn="just"/>
            <a:r>
              <a:rPr lang="it-IT" sz="1600" b="0" dirty="0" smtClean="0">
                <a:solidFill>
                  <a:schemeClr val="tx1"/>
                </a:solidFill>
              </a:rPr>
              <a:t>Raccolta differenziata e riciclaggio per ridurre al minimo la produzione dei rifiuti</a:t>
            </a:r>
            <a:endParaRPr lang="it-IT" sz="1600" b="0" dirty="0">
              <a:solidFill>
                <a:schemeClr val="tx1"/>
              </a:solidFill>
            </a:endParaRPr>
          </a:p>
        </p:txBody>
      </p:sp>
    </p:spTree>
    <p:extLst>
      <p:ext uri="{BB962C8B-B14F-4D97-AF65-F5344CB8AC3E}">
        <p14:creationId xmlns:p14="http://schemas.microsoft.com/office/powerpoint/2010/main" val="1420163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corsi\governo\sostenibilità1\green e blue economy\download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10342" y="3799608"/>
            <a:ext cx="2681229" cy="1995015"/>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uppo 4"/>
          <p:cNvGrpSpPr/>
          <p:nvPr/>
        </p:nvGrpSpPr>
        <p:grpSpPr>
          <a:xfrm>
            <a:off x="107504" y="597390"/>
            <a:ext cx="2880320" cy="2094393"/>
            <a:chOff x="3062076" y="1395974"/>
            <a:chExt cx="3019847" cy="3324689"/>
          </a:xfrm>
        </p:grpSpPr>
        <p:pic>
          <p:nvPicPr>
            <p:cNvPr id="2052" name="Picture 4" descr="C:\Users\Ornella\Desktop\Capturar.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62076" y="1395974"/>
              <a:ext cx="3019847" cy="3324689"/>
            </a:xfrm>
            <a:prstGeom prst="rect">
              <a:avLst/>
            </a:prstGeom>
            <a:noFill/>
            <a:extLst>
              <a:ext uri="{909E8E84-426E-40DD-AFC4-6F175D3DCCD1}">
                <a14:hiddenFill xmlns:a14="http://schemas.microsoft.com/office/drawing/2010/main">
                  <a:solidFill>
                    <a:srgbClr val="FFFFFF"/>
                  </a:solidFill>
                </a14:hiddenFill>
              </a:ext>
            </a:extLst>
          </p:spPr>
        </p:pic>
        <p:sp>
          <p:nvSpPr>
            <p:cNvPr id="4" name="Rettangolo 3"/>
            <p:cNvSpPr/>
            <p:nvPr/>
          </p:nvSpPr>
          <p:spPr bwMode="auto">
            <a:xfrm>
              <a:off x="4571999" y="4426471"/>
              <a:ext cx="1295884" cy="222184"/>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457200" rtl="0" eaLnBrk="0" fontAlgn="base" latinLnBrk="0" hangingPunct="0">
                <a:lnSpc>
                  <a:spcPct val="100000"/>
                </a:lnSpc>
                <a:spcBef>
                  <a:spcPct val="0"/>
                </a:spcBef>
                <a:spcAft>
                  <a:spcPct val="0"/>
                </a:spcAft>
                <a:buClr>
                  <a:srgbClr val="000000"/>
                </a:buClr>
                <a:buSzPct val="100000"/>
                <a:buFont typeface="Times New Roman" charset="0"/>
                <a:buNone/>
                <a:tabLst/>
              </a:pPr>
              <a:endParaRPr kumimoji="0" lang="it-IT" sz="2200" b="1" i="0" u="none" strike="noStrike" cap="none" normalizeH="0" baseline="0">
                <a:ln>
                  <a:noFill/>
                </a:ln>
                <a:solidFill>
                  <a:schemeClr val="bg1"/>
                </a:solidFill>
                <a:effectLst/>
                <a:latin typeface="Verdana" charset="0"/>
              </a:endParaRPr>
            </a:p>
          </p:txBody>
        </p:sp>
      </p:grpSp>
      <p:sp>
        <p:nvSpPr>
          <p:cNvPr id="22530" name="Titolo 1"/>
          <p:cNvSpPr>
            <a:spLocks noGrp="1"/>
          </p:cNvSpPr>
          <p:nvPr>
            <p:ph type="title"/>
          </p:nvPr>
        </p:nvSpPr>
        <p:spPr/>
        <p:txBody>
          <a:bodyPr/>
          <a:lstStyle/>
          <a:p>
            <a:r>
              <a:rPr lang="it-IT" dirty="0" smtClean="0"/>
              <a:t>L’elemento fondamentale della Green Economy</a:t>
            </a:r>
          </a:p>
        </p:txBody>
      </p:sp>
      <p:sp>
        <p:nvSpPr>
          <p:cNvPr id="15" name="CasellaDiTesto 23"/>
          <p:cNvSpPr txBox="1">
            <a:spLocks noChangeArrowheads="1"/>
          </p:cNvSpPr>
          <p:nvPr/>
        </p:nvSpPr>
        <p:spPr bwMode="auto">
          <a:xfrm>
            <a:off x="2699271" y="682055"/>
            <a:ext cx="6337225" cy="1754326"/>
          </a:xfrm>
          <a:prstGeom prst="rect">
            <a:avLst/>
          </a:prstGeom>
          <a:noFill/>
          <a:ln w="9525">
            <a:noFill/>
            <a:miter lim="800000"/>
            <a:headEnd/>
            <a:tailEnd/>
          </a:ln>
        </p:spPr>
        <p:txBody>
          <a:bodyPr wrap="square">
            <a:spAutoFit/>
          </a:bodyPr>
          <a:lstStyle/>
          <a:p>
            <a:pPr algn="just"/>
            <a:r>
              <a:rPr lang="it-IT" sz="1800" b="0" dirty="0" smtClean="0">
                <a:solidFill>
                  <a:schemeClr val="tx1"/>
                </a:solidFill>
                <a:latin typeface="Arial" panose="020B0604020202020204" pitchFamily="34" charset="0"/>
                <a:cs typeface="Arial" panose="020B0604020202020204" pitchFamily="34" charset="0"/>
              </a:rPr>
              <a:t>« Non sempre a tutto ciò che è molto utile viene attribuito un gran valore (ad esempio, l’acqua) e, viceversa, non tutte le cose che hanno un gran valore sono automaticamente molto utili (ad esempio, i diamanti). </a:t>
            </a:r>
            <a:r>
              <a:rPr lang="it-IT" sz="1800" b="0" dirty="0">
                <a:solidFill>
                  <a:schemeClr val="tx1"/>
                </a:solidFill>
                <a:latin typeface="Arial" panose="020B0604020202020204" pitchFamily="34" charset="0"/>
                <a:cs typeface="Arial" panose="020B0604020202020204" pitchFamily="34" charset="0"/>
              </a:rPr>
              <a:t>Questo esempio illustra ben due sfide in termini di apprendimento che oggi la società si trova a dover affrontare. </a:t>
            </a:r>
            <a:endParaRPr lang="it-IT" sz="1800" b="0" dirty="0" smtClean="0">
              <a:solidFill>
                <a:schemeClr val="tx1"/>
              </a:solidFill>
              <a:latin typeface="Arial" panose="020B0604020202020204" pitchFamily="34" charset="0"/>
              <a:cs typeface="Arial" panose="020B0604020202020204" pitchFamily="34" charset="0"/>
            </a:endParaRPr>
          </a:p>
        </p:txBody>
      </p:sp>
      <p:sp>
        <p:nvSpPr>
          <p:cNvPr id="2" name="Rettangolo 1"/>
          <p:cNvSpPr/>
          <p:nvPr/>
        </p:nvSpPr>
        <p:spPr>
          <a:xfrm>
            <a:off x="144016" y="2520397"/>
            <a:ext cx="8817024" cy="1200329"/>
          </a:xfrm>
          <a:prstGeom prst="rect">
            <a:avLst/>
          </a:prstGeom>
        </p:spPr>
        <p:txBody>
          <a:bodyPr wrap="square">
            <a:spAutoFit/>
          </a:bodyPr>
          <a:lstStyle/>
          <a:p>
            <a:pPr algn="just"/>
            <a:r>
              <a:rPr lang="it-IT" sz="1800" dirty="0" smtClean="0">
                <a:solidFill>
                  <a:schemeClr val="tx1"/>
                </a:solidFill>
                <a:latin typeface="Arial" panose="020B0604020202020204" pitchFamily="34" charset="0"/>
                <a:cs typeface="Arial" panose="020B0604020202020204" pitchFamily="34" charset="0"/>
              </a:rPr>
              <a:t>Stiamo </a:t>
            </a:r>
            <a:r>
              <a:rPr lang="it-IT" sz="1800" dirty="0">
                <a:solidFill>
                  <a:schemeClr val="tx1"/>
                </a:solidFill>
                <a:latin typeface="Arial" panose="020B0604020202020204" pitchFamily="34" charset="0"/>
                <a:cs typeface="Arial" panose="020B0604020202020204" pitchFamily="34" charset="0"/>
              </a:rPr>
              <a:t>ancora imparando a conoscere la “natura del valore”, ampliando il nostro concetto di “capitale” fino a includere anche il capitale umano, sociale e naturale</a:t>
            </a:r>
            <a:r>
              <a:rPr lang="it-IT" sz="1800" b="0" dirty="0">
                <a:solidFill>
                  <a:schemeClr val="tx1"/>
                </a:solidFill>
                <a:latin typeface="Arial" panose="020B0604020202020204" pitchFamily="34" charset="0"/>
                <a:cs typeface="Arial" panose="020B0604020202020204" pitchFamily="34" charset="0"/>
              </a:rPr>
              <a:t>: riconoscendo l’esistenza di questi diversi capitali, e cercando di aumentarli o conservarli, possiamo avvicinarci alla sostenibilità. </a:t>
            </a:r>
          </a:p>
        </p:txBody>
      </p:sp>
      <p:sp>
        <p:nvSpPr>
          <p:cNvPr id="3" name="Rettangolo 2"/>
          <p:cNvSpPr/>
          <p:nvPr/>
        </p:nvSpPr>
        <p:spPr>
          <a:xfrm>
            <a:off x="162579" y="3740257"/>
            <a:ext cx="6264696" cy="2308324"/>
          </a:xfrm>
          <a:prstGeom prst="rect">
            <a:avLst/>
          </a:prstGeom>
        </p:spPr>
        <p:txBody>
          <a:bodyPr wrap="square">
            <a:spAutoFit/>
          </a:bodyPr>
          <a:lstStyle/>
          <a:p>
            <a:pPr algn="just"/>
            <a:r>
              <a:rPr lang="it-IT" sz="1800" b="0" dirty="0" smtClean="0">
                <a:solidFill>
                  <a:schemeClr val="tx1"/>
                </a:solidFill>
                <a:latin typeface="Arial" panose="020B0604020202020204" pitchFamily="34" charset="0"/>
                <a:cs typeface="Arial" panose="020B0604020202020204" pitchFamily="34" charset="0"/>
              </a:rPr>
              <a:t>Abbiamo </a:t>
            </a:r>
            <a:r>
              <a:rPr lang="it-IT" sz="1800" b="0" dirty="0">
                <a:solidFill>
                  <a:schemeClr val="tx1"/>
                </a:solidFill>
                <a:latin typeface="Arial" panose="020B0604020202020204" pitchFamily="34" charset="0"/>
                <a:cs typeface="Arial" panose="020B0604020202020204" pitchFamily="34" charset="0"/>
              </a:rPr>
              <a:t>ancora difficoltà </a:t>
            </a:r>
            <a:r>
              <a:rPr lang="it-IT" sz="1800" b="0" dirty="0" smtClean="0">
                <a:solidFill>
                  <a:schemeClr val="tx1"/>
                </a:solidFill>
                <a:latin typeface="Arial" panose="020B0604020202020204" pitchFamily="34" charset="0"/>
                <a:cs typeface="Arial" panose="020B0604020202020204" pitchFamily="34" charset="0"/>
              </a:rPr>
              <a:t>ad individuare </a:t>
            </a:r>
            <a:r>
              <a:rPr lang="it-IT" sz="1800" b="0" dirty="0">
                <a:solidFill>
                  <a:schemeClr val="tx1"/>
                </a:solidFill>
                <a:latin typeface="Arial" panose="020B0604020202020204" pitchFamily="34" charset="0"/>
                <a:cs typeface="Arial" panose="020B0604020202020204" pitchFamily="34" charset="0"/>
              </a:rPr>
              <a:t>il “valore della natura”. </a:t>
            </a:r>
            <a:r>
              <a:rPr lang="it-IT" sz="1800" dirty="0">
                <a:solidFill>
                  <a:schemeClr val="tx1"/>
                </a:solidFill>
                <a:latin typeface="Arial" panose="020B0604020202020204" pitchFamily="34" charset="0"/>
                <a:cs typeface="Arial" panose="020B0604020202020204" pitchFamily="34" charset="0"/>
              </a:rPr>
              <a:t>La natura è infatti la fonte di molta parte di ciò che definiamo “valore” al giorno d’oggi, eppure solitamente aggira i mercati, sfugge alla fissazione di un prezzo e si ribella alla valutazione</a:t>
            </a:r>
            <a:r>
              <a:rPr lang="it-IT" sz="1800" b="0" dirty="0">
                <a:solidFill>
                  <a:schemeClr val="tx1"/>
                </a:solidFill>
                <a:latin typeface="Arial" panose="020B0604020202020204" pitchFamily="34" charset="0"/>
                <a:cs typeface="Arial" panose="020B0604020202020204" pitchFamily="34" charset="0"/>
              </a:rPr>
              <a:t>. Proprio questa mancanza di valutazione si sta rivelando una causa soggiacente al degrado degli ecosistemi e alla perdita di biodiversità ai quali </a:t>
            </a:r>
            <a:r>
              <a:rPr lang="it-IT" sz="1800" b="0" dirty="0" smtClean="0">
                <a:solidFill>
                  <a:schemeClr val="tx1"/>
                </a:solidFill>
                <a:latin typeface="Arial" panose="020B0604020202020204" pitchFamily="34" charset="0"/>
                <a:cs typeface="Arial" panose="020B0604020202020204" pitchFamily="34" charset="0"/>
              </a:rPr>
              <a:t>assistiamo». </a:t>
            </a:r>
            <a:r>
              <a:rPr lang="it-IT" sz="1400" b="0" i="1" dirty="0" smtClean="0">
                <a:solidFill>
                  <a:schemeClr val="tx1"/>
                </a:solidFill>
                <a:latin typeface="Arial" panose="020B0604020202020204" pitchFamily="34" charset="0"/>
                <a:cs typeface="Arial" panose="020B0604020202020204" pitchFamily="34" charset="0"/>
              </a:rPr>
              <a:t>Fonte: </a:t>
            </a:r>
            <a:r>
              <a:rPr lang="it-IT" sz="1400" b="0" i="1" dirty="0" err="1" smtClean="0">
                <a:solidFill>
                  <a:schemeClr val="tx1"/>
                </a:solidFill>
                <a:latin typeface="Arial" panose="020B0604020202020204" pitchFamily="34" charset="0"/>
                <a:cs typeface="Arial" panose="020B0604020202020204" pitchFamily="34" charset="0"/>
              </a:rPr>
              <a:t>Sukdev</a:t>
            </a:r>
            <a:r>
              <a:rPr lang="it-IT" sz="1400" b="0" i="1" dirty="0" smtClean="0">
                <a:solidFill>
                  <a:schemeClr val="tx1"/>
                </a:solidFill>
                <a:latin typeface="Arial" panose="020B0604020202020204" pitchFamily="34" charset="0"/>
                <a:cs typeface="Arial" panose="020B0604020202020204" pitchFamily="34" charset="0"/>
              </a:rPr>
              <a:t>, </a:t>
            </a:r>
            <a:r>
              <a:rPr lang="it-IT" sz="1400" b="0" i="1" dirty="0" err="1" smtClean="0">
                <a:solidFill>
                  <a:schemeClr val="tx1"/>
                </a:solidFill>
                <a:latin typeface="Arial" panose="020B0604020202020204" pitchFamily="34" charset="0"/>
                <a:cs typeface="Arial" panose="020B0604020202020204" pitchFamily="34" charset="0"/>
              </a:rPr>
              <a:t>presodente</a:t>
            </a:r>
            <a:r>
              <a:rPr lang="it-IT" sz="1400" b="0" i="1" dirty="0" smtClean="0">
                <a:solidFill>
                  <a:schemeClr val="tx1"/>
                </a:solidFill>
                <a:latin typeface="Arial" panose="020B0604020202020204" pitchFamily="34" charset="0"/>
                <a:cs typeface="Arial" panose="020B0604020202020204" pitchFamily="34" charset="0"/>
              </a:rPr>
              <a:t> UNEP</a:t>
            </a:r>
            <a:endParaRPr lang="it-IT" sz="1400" b="0" i="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3209683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p:cNvSpPr>
            <a:spLocks noGrp="1"/>
          </p:cNvSpPr>
          <p:nvPr>
            <p:ph type="title"/>
          </p:nvPr>
        </p:nvSpPr>
        <p:spPr/>
        <p:txBody>
          <a:bodyPr/>
          <a:lstStyle/>
          <a:p>
            <a:r>
              <a:rPr lang="it-IT" dirty="0" smtClean="0"/>
              <a:t>I problemi connessi alla Green Economy</a:t>
            </a:r>
          </a:p>
        </p:txBody>
      </p:sp>
      <p:sp>
        <p:nvSpPr>
          <p:cNvPr id="15" name="CasellaDiTesto 23"/>
          <p:cNvSpPr txBox="1">
            <a:spLocks noChangeArrowheads="1"/>
          </p:cNvSpPr>
          <p:nvPr/>
        </p:nvSpPr>
        <p:spPr bwMode="auto">
          <a:xfrm>
            <a:off x="827584" y="1474143"/>
            <a:ext cx="7632848" cy="3477875"/>
          </a:xfrm>
          <a:prstGeom prst="rect">
            <a:avLst/>
          </a:prstGeom>
          <a:noFill/>
          <a:ln w="9525">
            <a:noFill/>
            <a:miter lim="800000"/>
            <a:headEnd/>
            <a:tailEnd/>
          </a:ln>
        </p:spPr>
        <p:txBody>
          <a:bodyPr wrap="square">
            <a:spAutoFit/>
          </a:bodyPr>
          <a:lstStyle/>
          <a:p>
            <a:pPr marL="285750" indent="-285750" algn="just">
              <a:buFont typeface="Wingdings" panose="05000000000000000000" pitchFamily="2" charset="2"/>
              <a:buChar char="v"/>
            </a:pPr>
            <a:r>
              <a:rPr lang="it-IT" b="0" dirty="0" smtClean="0">
                <a:solidFill>
                  <a:schemeClr val="tx1"/>
                </a:solidFill>
                <a:latin typeface="Arial" panose="020B0604020202020204" pitchFamily="34" charset="0"/>
                <a:cs typeface="Arial" panose="020B0604020202020204" pitchFamily="34" charset="0"/>
              </a:rPr>
              <a:t>La Green Economy può rivelarsi un nuovo terreno per lo sviluppo di attività illegali. </a:t>
            </a:r>
          </a:p>
          <a:p>
            <a:pPr marL="285750" indent="-285750" algn="just">
              <a:buFont typeface="Wingdings" panose="05000000000000000000" pitchFamily="2" charset="2"/>
              <a:buChar char="v"/>
            </a:pPr>
            <a:endParaRPr lang="it-IT" b="0" dirty="0">
              <a:solidFill>
                <a:schemeClr val="tx1"/>
              </a:solidFill>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it-IT" b="0" dirty="0" smtClean="0">
                <a:solidFill>
                  <a:schemeClr val="tx1"/>
                </a:solidFill>
                <a:latin typeface="Arial" panose="020B0604020202020204" pitchFamily="34" charset="0"/>
                <a:cs typeface="Arial" panose="020B0604020202020204" pitchFamily="34" charset="0"/>
              </a:rPr>
              <a:t>L’integrazione delle energie rinnovabili con alcuni settori (come quello agricolo) non è sempre di agevole attuazione per le problematiche connesse alla tutela dei paesaggi</a:t>
            </a:r>
          </a:p>
          <a:p>
            <a:pPr marL="285750" indent="-285750" algn="just">
              <a:buFont typeface="Wingdings" panose="05000000000000000000" pitchFamily="2" charset="2"/>
              <a:buChar char="v"/>
            </a:pPr>
            <a:endParaRPr lang="it-IT" b="0" dirty="0">
              <a:solidFill>
                <a:schemeClr val="tx1"/>
              </a:solidFill>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it-IT" b="0" dirty="0" smtClean="0">
                <a:solidFill>
                  <a:schemeClr val="tx1"/>
                </a:solidFill>
                <a:latin typeface="Arial" panose="020B0604020202020204" pitchFamily="34" charset="0"/>
                <a:cs typeface="Arial" panose="020B0604020202020204" pitchFamily="34" charset="0"/>
              </a:rPr>
              <a:t>Gli investimenti in tecnologie spesso non sono alla portata di tutti</a:t>
            </a:r>
          </a:p>
        </p:txBody>
      </p:sp>
    </p:spTree>
    <p:extLst>
      <p:ext uri="{BB962C8B-B14F-4D97-AF65-F5344CB8AC3E}">
        <p14:creationId xmlns:p14="http://schemas.microsoft.com/office/powerpoint/2010/main" val="239430538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p:cNvSpPr>
            <a:spLocks noGrp="1"/>
          </p:cNvSpPr>
          <p:nvPr>
            <p:ph type="title"/>
          </p:nvPr>
        </p:nvSpPr>
        <p:spPr/>
        <p:txBody>
          <a:bodyPr/>
          <a:lstStyle/>
          <a:p>
            <a:r>
              <a:rPr lang="it-IT" dirty="0" smtClean="0"/>
              <a:t>Dalla Green alla Blu Economy</a:t>
            </a:r>
          </a:p>
        </p:txBody>
      </p:sp>
      <p:sp>
        <p:nvSpPr>
          <p:cNvPr id="15" name="CasellaDiTesto 23"/>
          <p:cNvSpPr txBox="1">
            <a:spLocks noChangeArrowheads="1"/>
          </p:cNvSpPr>
          <p:nvPr/>
        </p:nvSpPr>
        <p:spPr bwMode="auto">
          <a:xfrm>
            <a:off x="827584" y="1474143"/>
            <a:ext cx="7632848" cy="2800767"/>
          </a:xfrm>
          <a:prstGeom prst="rect">
            <a:avLst/>
          </a:prstGeom>
          <a:noFill/>
          <a:ln w="9525">
            <a:noFill/>
            <a:miter lim="800000"/>
            <a:headEnd/>
            <a:tailEnd/>
          </a:ln>
        </p:spPr>
        <p:txBody>
          <a:bodyPr wrap="square">
            <a:spAutoFit/>
          </a:bodyPr>
          <a:lstStyle/>
          <a:p>
            <a:pPr algn="just"/>
            <a:r>
              <a:rPr lang="it-IT" b="0" dirty="0" smtClean="0">
                <a:solidFill>
                  <a:schemeClr val="tx1"/>
                </a:solidFill>
                <a:latin typeface="Arial" panose="020B0604020202020204" pitchFamily="34" charset="0"/>
                <a:cs typeface="Arial" panose="020B0604020202020204" pitchFamily="34" charset="0"/>
              </a:rPr>
              <a:t>La </a:t>
            </a:r>
            <a:r>
              <a:rPr lang="it-IT" i="1" dirty="0" smtClean="0">
                <a:solidFill>
                  <a:schemeClr val="tx1"/>
                </a:solidFill>
                <a:latin typeface="Arial" panose="020B0604020202020204" pitchFamily="34" charset="0"/>
                <a:cs typeface="Arial" panose="020B0604020202020204" pitchFamily="34" charset="0"/>
              </a:rPr>
              <a:t>Blu Economy </a:t>
            </a:r>
            <a:r>
              <a:rPr lang="it-IT" b="0" dirty="0" smtClean="0">
                <a:solidFill>
                  <a:schemeClr val="tx1"/>
                </a:solidFill>
                <a:latin typeface="Arial" panose="020B0604020202020204" pitchFamily="34" charset="0"/>
                <a:cs typeface="Arial" panose="020B0604020202020204" pitchFamily="34" charset="0"/>
              </a:rPr>
              <a:t>rappresenta un’evoluzione della Green Economy e nasce per ottenere risultati più soddisfacenti dal punto di vista ambientale.</a:t>
            </a:r>
          </a:p>
          <a:p>
            <a:pPr algn="just"/>
            <a:endParaRPr lang="it-IT" b="0" i="1" dirty="0" smtClean="0">
              <a:solidFill>
                <a:schemeClr val="tx1"/>
              </a:solidFill>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v"/>
            </a:pPr>
            <a:r>
              <a:rPr lang="it-IT" b="0" i="1" dirty="0" smtClean="0">
                <a:solidFill>
                  <a:schemeClr val="tx1"/>
                </a:solidFill>
                <a:latin typeface="Arial" panose="020B0604020202020204" pitchFamily="34" charset="0"/>
                <a:cs typeface="Arial" panose="020B0604020202020204" pitchFamily="34" charset="0"/>
              </a:rPr>
              <a:t>Dalla tutela degli ambienti si passa al concetto di rigenerazione degli ecosistemi</a:t>
            </a:r>
          </a:p>
          <a:p>
            <a:pPr marL="342900" indent="-342900" algn="just">
              <a:buFont typeface="Wingdings" panose="05000000000000000000" pitchFamily="2" charset="2"/>
              <a:buChar char="v"/>
            </a:pPr>
            <a:endParaRPr lang="it-IT" b="0" i="1" dirty="0">
              <a:solidFill>
                <a:schemeClr val="tx1"/>
              </a:solidFill>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v"/>
            </a:pPr>
            <a:r>
              <a:rPr lang="it-IT" b="0" i="1" dirty="0" smtClean="0">
                <a:solidFill>
                  <a:schemeClr val="tx1"/>
                </a:solidFill>
                <a:latin typeface="Arial" panose="020B0604020202020204" pitchFamily="34" charset="0"/>
                <a:cs typeface="Arial" panose="020B0604020202020204" pitchFamily="34" charset="0"/>
              </a:rPr>
              <a:t>Dalla eco-efficienza si passa alla </a:t>
            </a:r>
            <a:r>
              <a:rPr lang="it-IT" i="1" dirty="0" err="1" smtClean="0">
                <a:solidFill>
                  <a:schemeClr val="tx1"/>
                </a:solidFill>
                <a:latin typeface="Arial" panose="020B0604020202020204" pitchFamily="34" charset="0"/>
                <a:cs typeface="Arial" panose="020B0604020202020204" pitchFamily="34" charset="0"/>
              </a:rPr>
              <a:t>biomimesi</a:t>
            </a:r>
            <a:endParaRPr lang="it-IT" i="1" dirty="0" smtClean="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9520664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p:cNvSpPr>
            <a:spLocks noGrp="1"/>
          </p:cNvSpPr>
          <p:nvPr>
            <p:ph type="title"/>
          </p:nvPr>
        </p:nvSpPr>
        <p:spPr/>
        <p:txBody>
          <a:bodyPr/>
          <a:lstStyle/>
          <a:p>
            <a:r>
              <a:rPr lang="it-IT" dirty="0" smtClean="0"/>
              <a:t>La Blu Economy: come nasce</a:t>
            </a:r>
          </a:p>
        </p:txBody>
      </p:sp>
      <p:sp>
        <p:nvSpPr>
          <p:cNvPr id="15" name="CasellaDiTesto 23"/>
          <p:cNvSpPr txBox="1">
            <a:spLocks noChangeArrowheads="1"/>
          </p:cNvSpPr>
          <p:nvPr/>
        </p:nvSpPr>
        <p:spPr bwMode="auto">
          <a:xfrm>
            <a:off x="1043608" y="1035705"/>
            <a:ext cx="7632848" cy="4832092"/>
          </a:xfrm>
          <a:prstGeom prst="rect">
            <a:avLst/>
          </a:prstGeom>
          <a:noFill/>
          <a:ln w="9525">
            <a:noFill/>
            <a:miter lim="800000"/>
            <a:headEnd/>
            <a:tailEnd/>
          </a:ln>
        </p:spPr>
        <p:txBody>
          <a:bodyPr wrap="square">
            <a:spAutoFit/>
          </a:bodyPr>
          <a:lstStyle/>
          <a:p>
            <a:pPr algn="just"/>
            <a:r>
              <a:rPr lang="it-IT" b="0" dirty="0" smtClean="0">
                <a:solidFill>
                  <a:schemeClr val="tx1"/>
                </a:solidFill>
                <a:latin typeface="Arial" panose="020B0604020202020204" pitchFamily="34" charset="0"/>
                <a:cs typeface="Arial" panose="020B0604020202020204" pitchFamily="34" charset="0"/>
              </a:rPr>
              <a:t>La </a:t>
            </a:r>
            <a:r>
              <a:rPr lang="it-IT" i="1" dirty="0" smtClean="0">
                <a:solidFill>
                  <a:schemeClr val="tx1"/>
                </a:solidFill>
                <a:latin typeface="Arial" panose="020B0604020202020204" pitchFamily="34" charset="0"/>
                <a:cs typeface="Arial" panose="020B0604020202020204" pitchFamily="34" charset="0"/>
              </a:rPr>
              <a:t>Blu Economy </a:t>
            </a:r>
            <a:r>
              <a:rPr lang="it-IT" b="0" dirty="0" smtClean="0">
                <a:solidFill>
                  <a:schemeClr val="tx1"/>
                </a:solidFill>
                <a:latin typeface="Arial" panose="020B0604020202020204" pitchFamily="34" charset="0"/>
                <a:cs typeface="Arial" panose="020B0604020202020204" pitchFamily="34" charset="0"/>
              </a:rPr>
              <a:t> è un nuovo modello di business dedicato alla creazione di un ecosistema sostenibile grazie alla trasformazione di sostanze precedentemente sprecate in risorse di valore.</a:t>
            </a:r>
          </a:p>
          <a:p>
            <a:pPr algn="just"/>
            <a:endParaRPr lang="it-IT" b="0" dirty="0">
              <a:solidFill>
                <a:schemeClr val="tx1"/>
              </a:solidFill>
              <a:latin typeface="Arial" panose="020B0604020202020204" pitchFamily="34" charset="0"/>
              <a:cs typeface="Arial" panose="020B0604020202020204" pitchFamily="34" charset="0"/>
            </a:endParaRPr>
          </a:p>
          <a:p>
            <a:pPr algn="just"/>
            <a:r>
              <a:rPr lang="it-IT" b="0" dirty="0" smtClean="0">
                <a:solidFill>
                  <a:schemeClr val="tx1"/>
                </a:solidFill>
                <a:latin typeface="Arial" panose="020B0604020202020204" pitchFamily="34" charset="0"/>
                <a:cs typeface="Arial" panose="020B0604020202020204" pitchFamily="34" charset="0"/>
              </a:rPr>
              <a:t>Questo nuovo modello di sviluppo sostenibile è stato proposto dall’economista Gunter Pauli nel libro: The Blu Economy: 10 </a:t>
            </a:r>
            <a:r>
              <a:rPr lang="it-IT" b="0" dirty="0" err="1" smtClean="0">
                <a:solidFill>
                  <a:schemeClr val="tx1"/>
                </a:solidFill>
                <a:latin typeface="Arial" panose="020B0604020202020204" pitchFamily="34" charset="0"/>
                <a:cs typeface="Arial" panose="020B0604020202020204" pitchFamily="34" charset="0"/>
              </a:rPr>
              <a:t>years</a:t>
            </a:r>
            <a:r>
              <a:rPr lang="it-IT" b="0" dirty="0" smtClean="0">
                <a:solidFill>
                  <a:schemeClr val="tx1"/>
                </a:solidFill>
                <a:latin typeface="Arial" panose="020B0604020202020204" pitchFamily="34" charset="0"/>
                <a:cs typeface="Arial" panose="020B0604020202020204" pitchFamily="34" charset="0"/>
              </a:rPr>
              <a:t>, 100 </a:t>
            </a:r>
            <a:r>
              <a:rPr lang="it-IT" b="0" dirty="0" err="1" smtClean="0">
                <a:solidFill>
                  <a:schemeClr val="tx1"/>
                </a:solidFill>
                <a:latin typeface="Arial" panose="020B0604020202020204" pitchFamily="34" charset="0"/>
                <a:cs typeface="Arial" panose="020B0604020202020204" pitchFamily="34" charset="0"/>
              </a:rPr>
              <a:t>Innovation</a:t>
            </a:r>
            <a:r>
              <a:rPr lang="it-IT" b="0" dirty="0" smtClean="0">
                <a:solidFill>
                  <a:schemeClr val="tx1"/>
                </a:solidFill>
                <a:latin typeface="Arial" panose="020B0604020202020204" pitchFamily="34" charset="0"/>
                <a:cs typeface="Arial" panose="020B0604020202020204" pitchFamily="34" charset="0"/>
              </a:rPr>
              <a:t>, 100 </a:t>
            </a:r>
            <a:r>
              <a:rPr lang="it-IT" b="0" dirty="0" err="1" smtClean="0">
                <a:solidFill>
                  <a:schemeClr val="tx1"/>
                </a:solidFill>
                <a:latin typeface="Arial" panose="020B0604020202020204" pitchFamily="34" charset="0"/>
                <a:cs typeface="Arial" panose="020B0604020202020204" pitchFamily="34" charset="0"/>
              </a:rPr>
              <a:t>Million</a:t>
            </a:r>
            <a:r>
              <a:rPr lang="it-IT" b="0" dirty="0" smtClean="0">
                <a:solidFill>
                  <a:schemeClr val="tx1"/>
                </a:solidFill>
                <a:latin typeface="Arial" panose="020B0604020202020204" pitchFamily="34" charset="0"/>
                <a:cs typeface="Arial" panose="020B0604020202020204" pitchFamily="34" charset="0"/>
              </a:rPr>
              <a:t> Jobs.</a:t>
            </a:r>
          </a:p>
          <a:p>
            <a:pPr algn="just"/>
            <a:endParaRPr lang="it-IT" b="0" dirty="0">
              <a:solidFill>
                <a:schemeClr val="tx1"/>
              </a:solidFill>
              <a:latin typeface="Arial" panose="020B0604020202020204" pitchFamily="34" charset="0"/>
              <a:cs typeface="Arial" panose="020B0604020202020204" pitchFamily="34" charset="0"/>
            </a:endParaRPr>
          </a:p>
          <a:p>
            <a:pPr algn="just"/>
            <a:r>
              <a:rPr lang="it-IT" b="0" dirty="0" smtClean="0">
                <a:solidFill>
                  <a:schemeClr val="tx1"/>
                </a:solidFill>
                <a:latin typeface="Arial" panose="020B0604020202020204" pitchFamily="34" charset="0"/>
                <a:cs typeface="Arial" panose="020B0604020202020204" pitchFamily="34" charset="0"/>
              </a:rPr>
              <a:t>Il termine Blu Economy è il nome con cui Pauli identifica e promuove un fenomeno che si traduce nella diffusione «a cascata» di nuova energia e nella «rottamazione» dei processi produttivi non sostenibili</a:t>
            </a:r>
          </a:p>
          <a:p>
            <a:pPr algn="just"/>
            <a:endParaRPr lang="it-IT" i="1" dirty="0" smtClean="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7134238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p:cNvSpPr>
            <a:spLocks noGrp="1"/>
          </p:cNvSpPr>
          <p:nvPr>
            <p:ph type="title"/>
          </p:nvPr>
        </p:nvSpPr>
        <p:spPr/>
        <p:txBody>
          <a:bodyPr/>
          <a:lstStyle/>
          <a:p>
            <a:r>
              <a:rPr lang="it-IT" dirty="0" smtClean="0"/>
              <a:t>Problemi e soluzioni in ottica di blue </a:t>
            </a:r>
            <a:r>
              <a:rPr lang="it-IT" dirty="0" err="1" smtClean="0"/>
              <a:t>thinking</a:t>
            </a:r>
            <a:r>
              <a:rPr lang="it-IT" dirty="0" smtClean="0"/>
              <a:t> (1/3)</a:t>
            </a:r>
          </a:p>
        </p:txBody>
      </p:sp>
      <p:sp>
        <p:nvSpPr>
          <p:cNvPr id="15" name="CasellaDiTesto 23"/>
          <p:cNvSpPr txBox="1">
            <a:spLocks noChangeArrowheads="1"/>
          </p:cNvSpPr>
          <p:nvPr/>
        </p:nvSpPr>
        <p:spPr bwMode="auto">
          <a:xfrm>
            <a:off x="323528" y="970087"/>
            <a:ext cx="8496944" cy="1231106"/>
          </a:xfrm>
          <a:prstGeom prst="rect">
            <a:avLst/>
          </a:prstGeom>
          <a:noFill/>
          <a:ln w="9525">
            <a:noFill/>
            <a:miter lim="800000"/>
            <a:headEnd/>
            <a:tailEnd/>
          </a:ln>
        </p:spPr>
        <p:txBody>
          <a:bodyPr wrap="square">
            <a:spAutoFit/>
          </a:bodyPr>
          <a:lstStyle/>
          <a:p>
            <a:pPr algn="just"/>
            <a:r>
              <a:rPr lang="it-IT" sz="1800" i="1" dirty="0">
                <a:solidFill>
                  <a:schemeClr val="tx1"/>
                </a:solidFill>
                <a:latin typeface="Arial" panose="020B0604020202020204" pitchFamily="34" charset="0"/>
                <a:ea typeface="Tahoma" panose="020B0604030504040204" pitchFamily="34" charset="0"/>
                <a:cs typeface="Arial" panose="020B0604020202020204" pitchFamily="34" charset="0"/>
              </a:rPr>
              <a:t>Riprodurre l’efficienza materiale e funzionale degli ecosistemi e degli habi­tat naturali è un modo pratico per intraprendere il cammino verso la sostenibilità e l’efficienza nell’uso </a:t>
            </a:r>
            <a:r>
              <a:rPr lang="it-IT" sz="2000" i="1" dirty="0">
                <a:solidFill>
                  <a:schemeClr val="tx1"/>
                </a:solidFill>
                <a:latin typeface="Arial" panose="020B0604020202020204" pitchFamily="34" charset="0"/>
                <a:ea typeface="Tahoma" panose="020B0604030504040204" pitchFamily="34" charset="0"/>
                <a:cs typeface="Arial" panose="020B0604020202020204" pitchFamily="34" charset="0"/>
              </a:rPr>
              <a:t>delle</a:t>
            </a:r>
            <a:r>
              <a:rPr lang="it-IT" sz="1800" i="1" dirty="0">
                <a:solidFill>
                  <a:schemeClr val="tx1"/>
                </a:solidFill>
                <a:latin typeface="Arial" panose="020B0604020202020204" pitchFamily="34" charset="0"/>
                <a:ea typeface="Tahoma" panose="020B0604030504040204" pitchFamily="34" charset="0"/>
                <a:cs typeface="Arial" panose="020B0604020202020204" pitchFamily="34" charset="0"/>
              </a:rPr>
              <a:t> risorse, rimanendo competitivi e generando valore aggiunto</a:t>
            </a:r>
            <a:endParaRPr lang="it-IT" sz="1800" i="1" dirty="0" smtClean="0">
              <a:solidFill>
                <a:schemeClr val="tx1"/>
              </a:solidFill>
              <a:latin typeface="Arial" panose="020B0604020202020204" pitchFamily="34" charset="0"/>
              <a:ea typeface="Tahoma" panose="020B0604030504040204" pitchFamily="34" charset="0"/>
              <a:cs typeface="Arial" panose="020B0604020202020204" pitchFamily="34" charset="0"/>
            </a:endParaRPr>
          </a:p>
        </p:txBody>
      </p:sp>
      <p:sp>
        <p:nvSpPr>
          <p:cNvPr id="4" name="CasellaDiTesto 23"/>
          <p:cNvSpPr txBox="1">
            <a:spLocks noChangeArrowheads="1"/>
          </p:cNvSpPr>
          <p:nvPr/>
        </p:nvSpPr>
        <p:spPr bwMode="auto">
          <a:xfrm>
            <a:off x="323528" y="2626271"/>
            <a:ext cx="8496944" cy="2554545"/>
          </a:xfrm>
          <a:prstGeom prst="rect">
            <a:avLst/>
          </a:prstGeom>
          <a:noFill/>
          <a:ln w="9525">
            <a:noFill/>
            <a:miter lim="800000"/>
            <a:headEnd/>
            <a:tailEnd/>
          </a:ln>
        </p:spPr>
        <p:txBody>
          <a:bodyPr wrap="square">
            <a:spAutoFit/>
          </a:bodyPr>
          <a:lstStyle/>
          <a:p>
            <a:pPr algn="just"/>
            <a:r>
              <a:rPr lang="it-IT" sz="2000" dirty="0">
                <a:solidFill>
                  <a:schemeClr val="tx1"/>
                </a:solidFill>
                <a:latin typeface="Arial" panose="020B0604020202020204" pitchFamily="34" charset="0"/>
                <a:cs typeface="Arial" panose="020B0604020202020204" pitchFamily="34" charset="0"/>
              </a:rPr>
              <a:t>SICUREZZA ALIMENTARE IN AFRICA: </a:t>
            </a:r>
            <a:r>
              <a:rPr lang="it-IT" sz="2000" b="0" dirty="0">
                <a:solidFill>
                  <a:schemeClr val="tx1"/>
                </a:solidFill>
                <a:latin typeface="Arial" panose="020B0604020202020204" pitchFamily="34" charset="0"/>
                <a:cs typeface="Arial" panose="020B0604020202020204" pitchFamily="34" charset="0"/>
              </a:rPr>
              <a:t>Le acque di scolo (sia grigie sia nere) provenienti da bagni, cucine e deiezioni animali e umane vengono raccolte in una cisterna a tre scomparti. Si aggiunge il giacinto d’acqua (</a:t>
            </a:r>
            <a:r>
              <a:rPr lang="it-IT" sz="2000" b="0" dirty="0" err="1">
                <a:solidFill>
                  <a:schemeClr val="tx1"/>
                </a:solidFill>
                <a:latin typeface="Arial" panose="020B0604020202020204" pitchFamily="34" charset="0"/>
                <a:cs typeface="Arial" panose="020B0604020202020204" pitchFamily="34" charset="0"/>
              </a:rPr>
              <a:t>Eichhornia</a:t>
            </a:r>
            <a:r>
              <a:rPr lang="it-IT" sz="2000" b="0" dirty="0">
                <a:solidFill>
                  <a:schemeClr val="tx1"/>
                </a:solidFill>
                <a:latin typeface="Arial" panose="020B0604020202020204" pitchFamily="34" charset="0"/>
                <a:cs typeface="Arial" panose="020B0604020202020204" pitchFamily="34" charset="0"/>
              </a:rPr>
              <a:t> </a:t>
            </a:r>
            <a:r>
              <a:rPr lang="it-IT" sz="2000" b="0" dirty="0" err="1">
                <a:solidFill>
                  <a:schemeClr val="tx1"/>
                </a:solidFill>
                <a:latin typeface="Arial" panose="020B0604020202020204" pitchFamily="34" charset="0"/>
                <a:cs typeface="Arial" panose="020B0604020202020204" pitchFamily="34" charset="0"/>
              </a:rPr>
              <a:t>crassipes</a:t>
            </a:r>
            <a:r>
              <a:rPr lang="it-IT" sz="2000" b="0" dirty="0">
                <a:solidFill>
                  <a:schemeClr val="tx1"/>
                </a:solidFill>
                <a:latin typeface="Arial" panose="020B0604020202020204" pitchFamily="34" charset="0"/>
                <a:cs typeface="Arial" panose="020B0604020202020204" pitchFamily="34" charset="0"/>
              </a:rPr>
              <a:t>) triturato, una pianta acquatica invasiva locale. Nella cisterna, la biomassa combi­nata produce metano, che offre energia per uso locale. Dopo la minera­lizzazione, il restante materiale diventa mangime per zooplancton, </a:t>
            </a:r>
            <a:r>
              <a:rPr lang="it-IT" sz="2000" b="0" dirty="0" err="1">
                <a:solidFill>
                  <a:schemeClr val="tx1"/>
                </a:solidFill>
                <a:latin typeface="Arial" panose="020B0604020202020204" pitchFamily="34" charset="0"/>
                <a:cs typeface="Arial" panose="020B0604020202020204" pitchFamily="34" charset="0"/>
              </a:rPr>
              <a:t>fìtoplancton</a:t>
            </a:r>
            <a:r>
              <a:rPr lang="it-IT" sz="2000" b="0" dirty="0">
                <a:solidFill>
                  <a:schemeClr val="tx1"/>
                </a:solidFill>
                <a:latin typeface="Arial" panose="020B0604020202020204" pitchFamily="34" charset="0"/>
                <a:cs typeface="Arial" panose="020B0604020202020204" pitchFamily="34" charset="0"/>
              </a:rPr>
              <a:t> e bentos, che a loro volta alimentano i pesci nel progetto di </a:t>
            </a:r>
            <a:r>
              <a:rPr lang="it-IT" sz="2000" b="0" dirty="0" smtClean="0">
                <a:solidFill>
                  <a:schemeClr val="tx1"/>
                </a:solidFill>
                <a:latin typeface="Arial" panose="020B0604020202020204" pitchFamily="34" charset="0"/>
                <a:cs typeface="Arial" panose="020B0604020202020204" pitchFamily="34" charset="0"/>
              </a:rPr>
              <a:t>acquacoltura (</a:t>
            </a:r>
            <a:r>
              <a:rPr lang="it-IT" sz="2000" dirty="0" smtClean="0">
                <a:solidFill>
                  <a:schemeClr val="tx1"/>
                </a:solidFill>
                <a:latin typeface="Arial" panose="020B0604020202020204" pitchFamily="34" charset="0"/>
                <a:cs typeface="Arial" panose="020B0604020202020204" pitchFamily="34" charset="0"/>
              </a:rPr>
              <a:t>estratto del libro)</a:t>
            </a:r>
            <a:endParaRPr lang="it-IT" sz="2000" i="1" dirty="0" smtClean="0">
              <a:solidFill>
                <a:schemeClr val="tx1"/>
              </a:solidFill>
              <a:latin typeface="Arial" panose="020B0604020202020204" pitchFamily="34" charset="0"/>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307988034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p:cNvSpPr>
            <a:spLocks noGrp="1"/>
          </p:cNvSpPr>
          <p:nvPr>
            <p:ph type="title"/>
          </p:nvPr>
        </p:nvSpPr>
        <p:spPr/>
        <p:txBody>
          <a:bodyPr/>
          <a:lstStyle/>
          <a:p>
            <a:r>
              <a:rPr lang="it-IT" dirty="0" smtClean="0"/>
              <a:t>Problemi e soluzioni in ottica di blue </a:t>
            </a:r>
            <a:r>
              <a:rPr lang="it-IT" dirty="0" err="1" smtClean="0"/>
              <a:t>thinking</a:t>
            </a:r>
            <a:r>
              <a:rPr lang="it-IT" dirty="0" smtClean="0"/>
              <a:t> (2/3)</a:t>
            </a:r>
          </a:p>
        </p:txBody>
      </p:sp>
      <p:sp>
        <p:nvSpPr>
          <p:cNvPr id="15" name="CasellaDiTesto 23"/>
          <p:cNvSpPr txBox="1">
            <a:spLocks noChangeArrowheads="1"/>
          </p:cNvSpPr>
          <p:nvPr/>
        </p:nvSpPr>
        <p:spPr bwMode="auto">
          <a:xfrm>
            <a:off x="234587" y="754063"/>
            <a:ext cx="8496944" cy="369332"/>
          </a:xfrm>
          <a:prstGeom prst="rect">
            <a:avLst/>
          </a:prstGeom>
          <a:noFill/>
          <a:ln w="9525">
            <a:noFill/>
            <a:miter lim="800000"/>
            <a:headEnd/>
            <a:tailEnd/>
          </a:ln>
        </p:spPr>
        <p:txBody>
          <a:bodyPr wrap="square">
            <a:spAutoFit/>
          </a:bodyPr>
          <a:lstStyle/>
          <a:p>
            <a:pPr algn="just"/>
            <a:r>
              <a:rPr lang="it-IT" sz="1800" i="1" dirty="0" smtClean="0">
                <a:solidFill>
                  <a:schemeClr val="tx1"/>
                </a:solidFill>
                <a:latin typeface="Arial" panose="020B0604020202020204" pitchFamily="34" charset="0"/>
                <a:ea typeface="Tahoma" panose="020B0604030504040204" pitchFamily="34" charset="0"/>
                <a:cs typeface="Arial" panose="020B0604020202020204" pitchFamily="34" charset="0"/>
              </a:rPr>
              <a:t>MODELLI A CASCATA: FLUSSI MULTIPLI DI LIQUIDITA’ (1/2)</a:t>
            </a:r>
          </a:p>
        </p:txBody>
      </p:sp>
      <p:sp>
        <p:nvSpPr>
          <p:cNvPr id="4" name="CasellaDiTesto 23"/>
          <p:cNvSpPr txBox="1">
            <a:spLocks noChangeArrowheads="1"/>
          </p:cNvSpPr>
          <p:nvPr/>
        </p:nvSpPr>
        <p:spPr bwMode="auto">
          <a:xfrm>
            <a:off x="179512" y="1258119"/>
            <a:ext cx="8784976" cy="4801314"/>
          </a:xfrm>
          <a:prstGeom prst="rect">
            <a:avLst/>
          </a:prstGeom>
          <a:noFill/>
          <a:ln w="9525">
            <a:noFill/>
            <a:miter lim="800000"/>
            <a:headEnd/>
            <a:tailEnd/>
          </a:ln>
        </p:spPr>
        <p:txBody>
          <a:bodyPr wrap="square">
            <a:spAutoFit/>
          </a:bodyPr>
          <a:lstStyle/>
          <a:p>
            <a:pPr algn="just"/>
            <a:r>
              <a:rPr lang="it-IT" sz="1800" i="1" dirty="0">
                <a:solidFill>
                  <a:schemeClr val="tx1"/>
                </a:solidFill>
                <a:latin typeface="Arial" panose="020B0604020202020204" pitchFamily="34" charset="0"/>
                <a:cs typeface="Arial" panose="020B0604020202020204" pitchFamily="34" charset="0"/>
              </a:rPr>
              <a:t>L’EUFORIA DEL </a:t>
            </a:r>
            <a:r>
              <a:rPr lang="it-IT" sz="1800" i="1" dirty="0" smtClean="0">
                <a:solidFill>
                  <a:schemeClr val="tx1"/>
                </a:solidFill>
                <a:latin typeface="Arial" panose="020B0604020202020204" pitchFamily="34" charset="0"/>
                <a:cs typeface="Arial" panose="020B0604020202020204" pitchFamily="34" charset="0"/>
              </a:rPr>
              <a:t>CAFFÈ: </a:t>
            </a:r>
            <a:r>
              <a:rPr lang="it-IT" sz="1800" b="0" dirty="0" smtClean="0">
                <a:solidFill>
                  <a:schemeClr val="tx1"/>
                </a:solidFill>
                <a:latin typeface="Arial" panose="020B0604020202020204" pitchFamily="34" charset="0"/>
                <a:cs typeface="Arial" panose="020B0604020202020204" pitchFamily="34" charset="0"/>
              </a:rPr>
              <a:t>Ci </a:t>
            </a:r>
            <a:r>
              <a:rPr lang="it-IT" sz="1800" b="0" dirty="0">
                <a:solidFill>
                  <a:schemeClr val="tx1"/>
                </a:solidFill>
                <a:latin typeface="Arial" panose="020B0604020202020204" pitchFamily="34" charset="0"/>
                <a:cs typeface="Arial" panose="020B0604020202020204" pitchFamily="34" charset="0"/>
              </a:rPr>
              <a:t>sono due flussi di rifiuti legati al caffè. Il grosso dei rifiuti si genera nelle piantagioni ed è noto come “polpa”. La preparazione della bevanda del caffè produce un secondo flusso di rifiuti noto come “fondi”. Dal momento in cui i chicchi lasciano la piantagione al momento in cui finiscono nella tazzina del bar, </a:t>
            </a:r>
            <a:r>
              <a:rPr lang="it-IT" sz="1800" dirty="0">
                <a:solidFill>
                  <a:schemeClr val="tx1"/>
                </a:solidFill>
                <a:latin typeface="Arial" panose="020B0604020202020204" pitchFamily="34" charset="0"/>
                <a:cs typeface="Arial" panose="020B0604020202020204" pitchFamily="34" charset="0"/>
              </a:rPr>
              <a:t>il 99,8% viene scartato e solo lo 0,2% viene consu­mato…il caffè è legno duro…è un substrato ideale per la coltivazione di </a:t>
            </a:r>
            <a:r>
              <a:rPr lang="it-IT" sz="1800" dirty="0" smtClean="0">
                <a:solidFill>
                  <a:schemeClr val="tx1"/>
                </a:solidFill>
                <a:latin typeface="Arial" panose="020B0604020202020204" pitchFamily="34" charset="0"/>
                <a:cs typeface="Arial" panose="020B0604020202020204" pitchFamily="34" charset="0"/>
              </a:rPr>
              <a:t>funghi […]</a:t>
            </a:r>
          </a:p>
          <a:p>
            <a:pPr algn="just"/>
            <a:endParaRPr lang="it-IT" sz="1800" i="1" dirty="0">
              <a:solidFill>
                <a:schemeClr val="tx1"/>
              </a:solidFill>
              <a:latin typeface="Arial" panose="020B0604020202020204" pitchFamily="34" charset="0"/>
              <a:ea typeface="Tahoma" panose="020B0604030504040204" pitchFamily="34" charset="0"/>
              <a:cs typeface="Arial" panose="020B0604020202020204" pitchFamily="34" charset="0"/>
            </a:endParaRPr>
          </a:p>
          <a:p>
            <a:pPr algn="just"/>
            <a:r>
              <a:rPr lang="it-IT" sz="1800" b="0" dirty="0" smtClean="0">
                <a:solidFill>
                  <a:schemeClr val="tx1"/>
                </a:solidFill>
                <a:latin typeface="Arial" panose="020B0604020202020204" pitchFamily="34" charset="0"/>
                <a:cs typeface="Arial" panose="020B0604020202020204" pitchFamily="34" charset="0"/>
              </a:rPr>
              <a:t>[…]</a:t>
            </a:r>
            <a:r>
              <a:rPr lang="it-IT" sz="1800" dirty="0" smtClean="0">
                <a:solidFill>
                  <a:schemeClr val="tx1"/>
                </a:solidFill>
                <a:latin typeface="Arial" panose="020B0604020202020204" pitchFamily="34" charset="0"/>
                <a:cs typeface="Arial" panose="020B0604020202020204" pitchFamily="34" charset="0"/>
              </a:rPr>
              <a:t> </a:t>
            </a:r>
            <a:r>
              <a:rPr lang="it-IT" sz="1800" b="0" dirty="0" smtClean="0">
                <a:solidFill>
                  <a:schemeClr val="tx1"/>
                </a:solidFill>
                <a:latin typeface="Arial" panose="020B0604020202020204" pitchFamily="34" charset="0"/>
                <a:cs typeface="Arial" panose="020B0604020202020204" pitchFamily="34" charset="0"/>
              </a:rPr>
              <a:t>Il giacinto di acqua, decretato nemico pubblico numero uno in Zambia, si combatte con sostanze chimiche e specie non autoctone […]. Eppure un chilo di giacinti d’acqua può offrire una base nutritiva per almeno un paio di chili di funghi </a:t>
            </a:r>
          </a:p>
          <a:p>
            <a:pPr algn="just"/>
            <a:endParaRPr lang="it-IT" sz="1800" b="0" i="1" dirty="0">
              <a:solidFill>
                <a:schemeClr val="tx1"/>
              </a:solidFill>
              <a:latin typeface="Arial" panose="020B0604020202020204" pitchFamily="34" charset="0"/>
              <a:ea typeface="Tahoma" panose="020B0604030504040204" pitchFamily="34" charset="0"/>
              <a:cs typeface="Arial" panose="020B0604020202020204" pitchFamily="34" charset="0"/>
            </a:endParaRPr>
          </a:p>
          <a:p>
            <a:pPr algn="just"/>
            <a:r>
              <a:rPr lang="it-IT" sz="1800" dirty="0">
                <a:solidFill>
                  <a:schemeClr val="tx1"/>
                </a:solidFill>
                <a:latin typeface="Arial" panose="020B0604020202020204" pitchFamily="34" charset="0"/>
                <a:cs typeface="Arial" panose="020B0604020202020204" pitchFamily="34" charset="0"/>
              </a:rPr>
              <a:t>Poiché la funghicoltura richiede una maggior manodopera, questa catena, dai rifiuti agli </a:t>
            </a:r>
            <a:r>
              <a:rPr lang="it-IT" sz="1800" dirty="0" smtClean="0">
                <a:solidFill>
                  <a:schemeClr val="tx1"/>
                </a:solidFill>
                <a:latin typeface="Arial" panose="020B0604020202020204" pitchFamily="34" charset="0"/>
                <a:cs typeface="Arial" panose="020B0604020202020204" pitchFamily="34" charset="0"/>
              </a:rPr>
              <a:t>alimenti può creare </a:t>
            </a:r>
            <a:r>
              <a:rPr lang="it-IT" sz="1800" dirty="0">
                <a:solidFill>
                  <a:schemeClr val="tx1"/>
                </a:solidFill>
                <a:latin typeface="Arial" panose="020B0604020202020204" pitchFamily="34" charset="0"/>
                <a:cs typeface="Arial" panose="020B0604020202020204" pitchFamily="34" charset="0"/>
              </a:rPr>
              <a:t>milioni di posti di lavoro</a:t>
            </a:r>
            <a:r>
              <a:rPr lang="it-IT" sz="1800" b="0" dirty="0" smtClean="0">
                <a:solidFill>
                  <a:schemeClr val="tx1"/>
                </a:solidFill>
                <a:latin typeface="Arial" panose="020B0604020202020204" pitchFamily="34" charset="0"/>
                <a:cs typeface="Arial" panose="020B0604020202020204" pitchFamily="34" charset="0"/>
              </a:rPr>
              <a:t>…</a:t>
            </a:r>
            <a:r>
              <a:rPr lang="it-IT" sz="1800" b="0" dirty="0">
                <a:solidFill>
                  <a:schemeClr val="tx1"/>
                </a:solidFill>
                <a:latin typeface="Arial" panose="020B0604020202020204" pitchFamily="34" charset="0"/>
                <a:cs typeface="Arial" panose="020B0604020202020204" pitchFamily="34" charset="0"/>
              </a:rPr>
              <a:t> ogni piantagione di caffè che adotta la coltivazione di funghi potrebbe generare due nuovi posti di lavoro. Con circa 25 milioni di piantagioni di caffè in 45 paesi, ciò si tra­duce in altri </a:t>
            </a:r>
            <a:r>
              <a:rPr lang="it-IT" sz="1800" dirty="0">
                <a:solidFill>
                  <a:schemeClr val="tx1"/>
                </a:solidFill>
                <a:latin typeface="Arial" panose="020B0604020202020204" pitchFamily="34" charset="0"/>
                <a:cs typeface="Arial" panose="020B0604020202020204" pitchFamily="34" charset="0"/>
              </a:rPr>
              <a:t>50 milioni di posti di lavoro a livello </a:t>
            </a:r>
            <a:r>
              <a:rPr lang="it-IT" sz="1800" dirty="0" smtClean="0">
                <a:solidFill>
                  <a:schemeClr val="tx1"/>
                </a:solidFill>
                <a:latin typeface="Arial" panose="020B0604020202020204" pitchFamily="34" charset="0"/>
                <a:cs typeface="Arial" panose="020B0604020202020204" pitchFamily="34" charset="0"/>
              </a:rPr>
              <a:t>globale</a:t>
            </a:r>
            <a:r>
              <a:rPr lang="it-IT" sz="1800" b="0" dirty="0" smtClean="0">
                <a:solidFill>
                  <a:schemeClr val="tx1"/>
                </a:solidFill>
                <a:latin typeface="Arial" panose="020B0604020202020204" pitchFamily="34" charset="0"/>
                <a:cs typeface="Arial" panose="020B0604020202020204" pitchFamily="34" charset="0"/>
              </a:rPr>
              <a:t> e nella possibilità di </a:t>
            </a:r>
            <a:r>
              <a:rPr lang="it-IT" sz="1800" dirty="0" smtClean="0">
                <a:solidFill>
                  <a:schemeClr val="tx1"/>
                </a:solidFill>
                <a:latin typeface="Arial" panose="020B0604020202020204" pitchFamily="34" charset="0"/>
                <a:cs typeface="Arial" panose="020B0604020202020204" pitchFamily="34" charset="0"/>
              </a:rPr>
              <a:t>generare </a:t>
            </a:r>
            <a:r>
              <a:rPr lang="it-IT" sz="1800" dirty="0">
                <a:solidFill>
                  <a:schemeClr val="tx1"/>
                </a:solidFill>
                <a:latin typeface="Arial" panose="020B0604020202020204" pitchFamily="34" charset="0"/>
                <a:cs typeface="Arial" panose="020B0604020202020204" pitchFamily="34" charset="0"/>
              </a:rPr>
              <a:t>redditi di ben 1,5 milioni di volte superiori a quelli prodotti oggi dal caffè</a:t>
            </a:r>
            <a:endParaRPr lang="it-IT" sz="1800" i="1" dirty="0" smtClean="0">
              <a:solidFill>
                <a:schemeClr val="tx1"/>
              </a:solidFill>
              <a:latin typeface="Arial" panose="020B0604020202020204" pitchFamily="34" charset="0"/>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333992507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p:cNvSpPr>
            <a:spLocks noGrp="1"/>
          </p:cNvSpPr>
          <p:nvPr>
            <p:ph type="title"/>
          </p:nvPr>
        </p:nvSpPr>
        <p:spPr/>
        <p:txBody>
          <a:bodyPr/>
          <a:lstStyle/>
          <a:p>
            <a:r>
              <a:rPr lang="it-IT" dirty="0" smtClean="0"/>
              <a:t>Problemi e soluzioni in ottica di blue </a:t>
            </a:r>
            <a:r>
              <a:rPr lang="it-IT" dirty="0" err="1" smtClean="0"/>
              <a:t>thinking</a:t>
            </a:r>
            <a:r>
              <a:rPr lang="it-IT" dirty="0" smtClean="0"/>
              <a:t> (2/3)</a:t>
            </a:r>
          </a:p>
        </p:txBody>
      </p:sp>
      <p:sp>
        <p:nvSpPr>
          <p:cNvPr id="15" name="CasellaDiTesto 23"/>
          <p:cNvSpPr txBox="1">
            <a:spLocks noChangeArrowheads="1"/>
          </p:cNvSpPr>
          <p:nvPr/>
        </p:nvSpPr>
        <p:spPr bwMode="auto">
          <a:xfrm>
            <a:off x="323528" y="970087"/>
            <a:ext cx="8496944" cy="369332"/>
          </a:xfrm>
          <a:prstGeom prst="rect">
            <a:avLst/>
          </a:prstGeom>
          <a:noFill/>
          <a:ln w="9525">
            <a:noFill/>
            <a:miter lim="800000"/>
            <a:headEnd/>
            <a:tailEnd/>
          </a:ln>
        </p:spPr>
        <p:txBody>
          <a:bodyPr wrap="square">
            <a:spAutoFit/>
          </a:bodyPr>
          <a:lstStyle/>
          <a:p>
            <a:pPr algn="just"/>
            <a:r>
              <a:rPr lang="it-IT" sz="1800" i="1" dirty="0" smtClean="0">
                <a:solidFill>
                  <a:schemeClr val="tx1"/>
                </a:solidFill>
                <a:latin typeface="Arial" panose="020B0604020202020204" pitchFamily="34" charset="0"/>
                <a:ea typeface="Tahoma" panose="020B0604030504040204" pitchFamily="34" charset="0"/>
                <a:cs typeface="Arial" panose="020B0604020202020204" pitchFamily="34" charset="0"/>
              </a:rPr>
              <a:t>MODELLI A CASCATA: LUSSI MULTIPLI DI LIQUIDITA’ (1/2)</a:t>
            </a:r>
          </a:p>
        </p:txBody>
      </p:sp>
      <p:sp>
        <p:nvSpPr>
          <p:cNvPr id="4" name="CasellaDiTesto 23"/>
          <p:cNvSpPr txBox="1">
            <a:spLocks noChangeArrowheads="1"/>
          </p:cNvSpPr>
          <p:nvPr/>
        </p:nvSpPr>
        <p:spPr bwMode="auto">
          <a:xfrm>
            <a:off x="323528" y="1531630"/>
            <a:ext cx="8496944" cy="3785652"/>
          </a:xfrm>
          <a:prstGeom prst="rect">
            <a:avLst/>
          </a:prstGeom>
          <a:noFill/>
          <a:ln w="9525">
            <a:noFill/>
            <a:miter lim="800000"/>
            <a:headEnd/>
            <a:tailEnd/>
          </a:ln>
        </p:spPr>
        <p:txBody>
          <a:bodyPr wrap="square">
            <a:spAutoFit/>
          </a:bodyPr>
          <a:lstStyle/>
          <a:p>
            <a:pPr algn="just"/>
            <a:r>
              <a:rPr lang="it-IT" sz="2000" i="1" dirty="0">
                <a:solidFill>
                  <a:schemeClr val="tx1"/>
                </a:solidFill>
                <a:latin typeface="Arial" panose="020B0604020202020204" pitchFamily="34" charset="0"/>
                <a:cs typeface="Arial" panose="020B0604020202020204" pitchFamily="34" charset="0"/>
              </a:rPr>
              <a:t>L’EUFORIA DEL </a:t>
            </a:r>
            <a:r>
              <a:rPr lang="it-IT" sz="2000" i="1" dirty="0" smtClean="0">
                <a:solidFill>
                  <a:schemeClr val="tx1"/>
                </a:solidFill>
                <a:latin typeface="Arial" panose="020B0604020202020204" pitchFamily="34" charset="0"/>
                <a:cs typeface="Arial" panose="020B0604020202020204" pitchFamily="34" charset="0"/>
              </a:rPr>
              <a:t>CAFFÈ: </a:t>
            </a:r>
            <a:r>
              <a:rPr lang="it-IT" sz="2000" b="0" dirty="0" smtClean="0">
                <a:solidFill>
                  <a:schemeClr val="tx1"/>
                </a:solidFill>
                <a:latin typeface="Arial" panose="020B0604020202020204" pitchFamily="34" charset="0"/>
                <a:cs typeface="Arial" panose="020B0604020202020204" pitchFamily="34" charset="0"/>
              </a:rPr>
              <a:t>Ci </a:t>
            </a:r>
            <a:r>
              <a:rPr lang="it-IT" sz="2000" b="0" dirty="0">
                <a:solidFill>
                  <a:schemeClr val="tx1"/>
                </a:solidFill>
                <a:latin typeface="Arial" panose="020B0604020202020204" pitchFamily="34" charset="0"/>
                <a:cs typeface="Arial" panose="020B0604020202020204" pitchFamily="34" charset="0"/>
              </a:rPr>
              <a:t>sono due flussi di rifiuti legati al caffè. Il grosso dei rifiuti si genera nelle piantagioni ed è noto come “polpa”. La preparazione della bevanda del caffè produce un secondo flusso di rifiuti noto come “fondi”. Dal momento in cui i chicchi lasciano la piantagione al momento in cui finiscono nella tazzina del bar, </a:t>
            </a:r>
            <a:r>
              <a:rPr lang="it-IT" sz="2000" dirty="0">
                <a:solidFill>
                  <a:schemeClr val="tx1"/>
                </a:solidFill>
                <a:latin typeface="Arial" panose="020B0604020202020204" pitchFamily="34" charset="0"/>
                <a:cs typeface="Arial" panose="020B0604020202020204" pitchFamily="34" charset="0"/>
              </a:rPr>
              <a:t>il 99,8% viene scartato e solo lo 0,2% viene consu­mato…il caffè è legno duro…è un substrato ideale per la coltivazione di </a:t>
            </a:r>
            <a:r>
              <a:rPr lang="it-IT" sz="2000" dirty="0" smtClean="0">
                <a:solidFill>
                  <a:schemeClr val="tx1"/>
                </a:solidFill>
                <a:latin typeface="Arial" panose="020B0604020202020204" pitchFamily="34" charset="0"/>
                <a:cs typeface="Arial" panose="020B0604020202020204" pitchFamily="34" charset="0"/>
              </a:rPr>
              <a:t>funghi […]</a:t>
            </a:r>
          </a:p>
          <a:p>
            <a:pPr algn="just"/>
            <a:endParaRPr lang="it-IT" sz="2000" i="1" dirty="0">
              <a:solidFill>
                <a:schemeClr val="tx1"/>
              </a:solidFill>
              <a:latin typeface="Arial" panose="020B0604020202020204" pitchFamily="34" charset="0"/>
              <a:ea typeface="Tahoma" panose="020B0604030504040204" pitchFamily="34" charset="0"/>
              <a:cs typeface="Arial" panose="020B0604020202020204" pitchFamily="34" charset="0"/>
            </a:endParaRPr>
          </a:p>
          <a:p>
            <a:pPr algn="just"/>
            <a:r>
              <a:rPr lang="it-IT" sz="2000" b="0" dirty="0" smtClean="0">
                <a:solidFill>
                  <a:schemeClr val="tx1"/>
                </a:solidFill>
                <a:latin typeface="Arial" panose="020B0604020202020204" pitchFamily="34" charset="0"/>
                <a:cs typeface="Arial" panose="020B0604020202020204" pitchFamily="34" charset="0"/>
              </a:rPr>
              <a:t>[…]</a:t>
            </a:r>
            <a:r>
              <a:rPr lang="it-IT" sz="2000" dirty="0" smtClean="0">
                <a:solidFill>
                  <a:schemeClr val="tx1"/>
                </a:solidFill>
                <a:latin typeface="Arial" panose="020B0604020202020204" pitchFamily="34" charset="0"/>
                <a:cs typeface="Arial" panose="020B0604020202020204" pitchFamily="34" charset="0"/>
              </a:rPr>
              <a:t> </a:t>
            </a:r>
            <a:r>
              <a:rPr lang="it-IT" sz="2000" b="0" dirty="0" smtClean="0">
                <a:solidFill>
                  <a:schemeClr val="tx1"/>
                </a:solidFill>
                <a:latin typeface="Arial" panose="020B0604020202020204" pitchFamily="34" charset="0"/>
                <a:cs typeface="Arial" panose="020B0604020202020204" pitchFamily="34" charset="0"/>
              </a:rPr>
              <a:t>Il giacinto di acqua, decretato nemico pubblico numero uno in Zambia, si combatte con sostanze chimiche e specie non autoctone […]. Eppure un chilo di giacinti d’acqua può offrire una base nutritiva per almeno un paio di chili di funghi </a:t>
            </a:r>
            <a:endParaRPr lang="it-IT" sz="2000" i="1" dirty="0" smtClean="0">
              <a:solidFill>
                <a:schemeClr val="tx1"/>
              </a:solidFill>
              <a:latin typeface="Arial" panose="020B0604020202020204" pitchFamily="34" charset="0"/>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98583803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p:cNvSpPr>
            <a:spLocks noGrp="1"/>
          </p:cNvSpPr>
          <p:nvPr>
            <p:ph type="title"/>
          </p:nvPr>
        </p:nvSpPr>
        <p:spPr/>
        <p:txBody>
          <a:bodyPr/>
          <a:lstStyle/>
          <a:p>
            <a:r>
              <a:rPr lang="it-IT" dirty="0" smtClean="0"/>
              <a:t>Problemi e soluzioni in ottica di blue </a:t>
            </a:r>
            <a:r>
              <a:rPr lang="it-IT" dirty="0" err="1" smtClean="0"/>
              <a:t>thinking</a:t>
            </a:r>
            <a:r>
              <a:rPr lang="it-IT" dirty="0" smtClean="0"/>
              <a:t> (3/3)</a:t>
            </a:r>
          </a:p>
        </p:txBody>
      </p:sp>
      <p:sp>
        <p:nvSpPr>
          <p:cNvPr id="15" name="CasellaDiTesto 23"/>
          <p:cNvSpPr txBox="1">
            <a:spLocks noChangeArrowheads="1"/>
          </p:cNvSpPr>
          <p:nvPr/>
        </p:nvSpPr>
        <p:spPr bwMode="auto">
          <a:xfrm>
            <a:off x="323528" y="744771"/>
            <a:ext cx="8496944" cy="369332"/>
          </a:xfrm>
          <a:prstGeom prst="rect">
            <a:avLst/>
          </a:prstGeom>
          <a:noFill/>
          <a:ln w="9525">
            <a:noFill/>
            <a:miter lim="800000"/>
            <a:headEnd/>
            <a:tailEnd/>
          </a:ln>
        </p:spPr>
        <p:txBody>
          <a:bodyPr wrap="square">
            <a:spAutoFit/>
          </a:bodyPr>
          <a:lstStyle/>
          <a:p>
            <a:pPr algn="just"/>
            <a:r>
              <a:rPr lang="it-IT" sz="1800" i="1" dirty="0" smtClean="0">
                <a:solidFill>
                  <a:schemeClr val="tx1"/>
                </a:solidFill>
                <a:latin typeface="Arial" panose="020B0604020202020204" pitchFamily="34" charset="0"/>
                <a:ea typeface="Tahoma" panose="020B0604030504040204" pitchFamily="34" charset="0"/>
                <a:cs typeface="Arial" panose="020B0604020202020204" pitchFamily="34" charset="0"/>
              </a:rPr>
              <a:t>IL PROBLEMA DELLE EMISSIONI DI CO</a:t>
            </a:r>
            <a:r>
              <a:rPr lang="it-IT" sz="1200" i="1" dirty="0" smtClean="0">
                <a:solidFill>
                  <a:schemeClr val="tx1"/>
                </a:solidFill>
                <a:latin typeface="Arial" panose="020B0604020202020204" pitchFamily="34" charset="0"/>
                <a:ea typeface="Tahoma" panose="020B0604030504040204" pitchFamily="34" charset="0"/>
                <a:cs typeface="Arial" panose="020B0604020202020204" pitchFamily="34" charset="0"/>
              </a:rPr>
              <a:t>2  </a:t>
            </a:r>
            <a:r>
              <a:rPr lang="it-IT" sz="1800" i="1" dirty="0" smtClean="0">
                <a:solidFill>
                  <a:schemeClr val="tx1"/>
                </a:solidFill>
                <a:latin typeface="Arial" panose="020B0604020202020204" pitchFamily="34" charset="0"/>
                <a:ea typeface="Tahoma" panose="020B0604030504040204" pitchFamily="34" charset="0"/>
                <a:cs typeface="Arial" panose="020B0604020202020204" pitchFamily="34" charset="0"/>
              </a:rPr>
              <a:t>(1/2)</a:t>
            </a:r>
          </a:p>
        </p:txBody>
      </p:sp>
      <p:sp>
        <p:nvSpPr>
          <p:cNvPr id="4" name="CasellaDiTesto 23"/>
          <p:cNvSpPr txBox="1">
            <a:spLocks noChangeArrowheads="1"/>
          </p:cNvSpPr>
          <p:nvPr/>
        </p:nvSpPr>
        <p:spPr bwMode="auto">
          <a:xfrm>
            <a:off x="323528" y="1331282"/>
            <a:ext cx="8496944" cy="4247317"/>
          </a:xfrm>
          <a:prstGeom prst="rect">
            <a:avLst/>
          </a:prstGeom>
          <a:noFill/>
          <a:ln w="9525">
            <a:noFill/>
            <a:miter lim="800000"/>
            <a:headEnd/>
            <a:tailEnd/>
          </a:ln>
        </p:spPr>
        <p:txBody>
          <a:bodyPr wrap="square">
            <a:spAutoFit/>
          </a:bodyPr>
          <a:lstStyle/>
          <a:p>
            <a:pPr algn="just"/>
            <a:r>
              <a:rPr lang="it-IT" sz="1800" b="0" dirty="0" smtClean="0">
                <a:solidFill>
                  <a:schemeClr val="tx1"/>
                </a:solidFill>
              </a:rPr>
              <a:t>«Le </a:t>
            </a:r>
            <a:r>
              <a:rPr lang="it-IT" sz="1800" b="0" dirty="0">
                <a:solidFill>
                  <a:schemeClr val="tx1"/>
                </a:solidFill>
              </a:rPr>
              <a:t>emissioni di anidride carbonica, sfuggite a ogni controllo, sono accusate di essere la causa prin­cipale dell’effetto </a:t>
            </a:r>
            <a:r>
              <a:rPr lang="it-IT" sz="1800" b="0" dirty="0" smtClean="0">
                <a:solidFill>
                  <a:schemeClr val="tx1"/>
                </a:solidFill>
              </a:rPr>
              <a:t>serra […] </a:t>
            </a:r>
            <a:r>
              <a:rPr lang="it-IT" sz="1800" b="0" dirty="0">
                <a:solidFill>
                  <a:schemeClr val="tx1"/>
                </a:solidFill>
              </a:rPr>
              <a:t>In origine anche l’ossige­no era tossico, eppure è stato il prerequisito della vita sulla </a:t>
            </a:r>
            <a:r>
              <a:rPr lang="it-IT" sz="1800" b="0" dirty="0" smtClean="0">
                <a:solidFill>
                  <a:schemeClr val="tx1"/>
                </a:solidFill>
              </a:rPr>
              <a:t>Terra. Secon­do </a:t>
            </a:r>
            <a:r>
              <a:rPr lang="it-IT" sz="1800" b="0" dirty="0">
                <a:solidFill>
                  <a:schemeClr val="tx1"/>
                </a:solidFill>
              </a:rPr>
              <a:t>questa stessa logica, se riuscissimo a passare dall’ottica del “problema” a quella dell'”opportunità”, la CO2 potrebbe contribuire in modo decisi­vo alla costituzione di una società sostenibile. “Come?” </a:t>
            </a:r>
            <a:r>
              <a:rPr lang="it-IT" sz="1800" b="0" dirty="0" smtClean="0">
                <a:solidFill>
                  <a:schemeClr val="tx1"/>
                </a:solidFill>
              </a:rPr>
              <a:t>La </a:t>
            </a:r>
            <a:r>
              <a:rPr lang="it-IT" sz="1800" b="0" dirty="0">
                <a:solidFill>
                  <a:schemeClr val="tx1"/>
                </a:solidFill>
              </a:rPr>
              <a:t>risposta è nelle alghe</a:t>
            </a:r>
            <a:r>
              <a:rPr lang="it-IT" sz="1800" b="0" dirty="0" smtClean="0">
                <a:solidFill>
                  <a:schemeClr val="tx1"/>
                </a:solidFill>
              </a:rPr>
              <a:t>.</a:t>
            </a:r>
          </a:p>
          <a:p>
            <a:pPr algn="just"/>
            <a:r>
              <a:rPr lang="it-IT" sz="1800" b="0" dirty="0" smtClean="0">
                <a:solidFill>
                  <a:schemeClr val="tx1"/>
                </a:solidFill>
              </a:rPr>
              <a:t>Le </a:t>
            </a:r>
            <a:r>
              <a:rPr lang="it-IT" sz="1800" b="0" dirty="0">
                <a:solidFill>
                  <a:schemeClr val="tx1"/>
                </a:solidFill>
              </a:rPr>
              <a:t>alghe, che vivono sulla Terra da oltre un miliardo di </a:t>
            </a:r>
            <a:r>
              <a:rPr lang="it-IT" sz="1800" b="0" dirty="0" smtClean="0">
                <a:solidFill>
                  <a:schemeClr val="tx1"/>
                </a:solidFill>
              </a:rPr>
              <a:t>anni, grazie </a:t>
            </a:r>
            <a:r>
              <a:rPr lang="it-IT" sz="1800" b="0" dirty="0">
                <a:solidFill>
                  <a:schemeClr val="tx1"/>
                </a:solidFill>
              </a:rPr>
              <a:t>alla fotosintesi, </a:t>
            </a:r>
            <a:r>
              <a:rPr lang="it-IT" sz="1800" b="0" dirty="0" smtClean="0">
                <a:solidFill>
                  <a:schemeClr val="tx1"/>
                </a:solidFill>
              </a:rPr>
              <a:t>hanno </a:t>
            </a:r>
            <a:r>
              <a:rPr lang="it-IT" sz="1800" b="0" dirty="0">
                <a:solidFill>
                  <a:schemeClr val="tx1"/>
                </a:solidFill>
              </a:rPr>
              <a:t>solo bisogno di CO2, acqua, sostanze nutritive e luce del sole per produrre il proprio cibo e la propria energia </a:t>
            </a:r>
            <a:r>
              <a:rPr lang="it-IT" sz="1800" b="0" dirty="0" smtClean="0">
                <a:solidFill>
                  <a:schemeClr val="tx1"/>
                </a:solidFill>
              </a:rPr>
              <a:t>chimica […]</a:t>
            </a:r>
          </a:p>
          <a:p>
            <a:pPr algn="just"/>
            <a:endParaRPr lang="it-IT" sz="1800" b="0" dirty="0">
              <a:solidFill>
                <a:schemeClr val="tx1"/>
              </a:solidFill>
            </a:endParaRPr>
          </a:p>
          <a:p>
            <a:pPr algn="just"/>
            <a:r>
              <a:rPr lang="it-IT" sz="1800" b="0" dirty="0" smtClean="0">
                <a:solidFill>
                  <a:schemeClr val="tx1"/>
                </a:solidFill>
              </a:rPr>
              <a:t>Tutti </a:t>
            </a:r>
            <a:r>
              <a:rPr lang="it-IT" sz="1800" b="0" dirty="0">
                <a:solidFill>
                  <a:schemeClr val="tx1"/>
                </a:solidFill>
              </a:rPr>
              <a:t>i processi di estrazione di petrolio o gas producono, come scarto, acqua salmastra. Essa viene spesso lasciata in bacini di raccolta che a lungo andare possono rilasciarla nel suolo circostante, rendendo il terreno tossico e sterile per </a:t>
            </a:r>
            <a:r>
              <a:rPr lang="it-IT" sz="1800" b="0" dirty="0" smtClean="0">
                <a:solidFill>
                  <a:schemeClr val="tx1"/>
                </a:solidFill>
              </a:rPr>
              <a:t>secoli».</a:t>
            </a:r>
            <a:endParaRPr lang="it-IT" sz="1800" i="1" dirty="0" smtClean="0">
              <a:solidFill>
                <a:schemeClr val="tx1"/>
              </a:solidFill>
              <a:latin typeface="Arial" panose="020B0604020202020204" pitchFamily="34" charset="0"/>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71047317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p:cNvSpPr>
            <a:spLocks noGrp="1"/>
          </p:cNvSpPr>
          <p:nvPr>
            <p:ph type="title"/>
          </p:nvPr>
        </p:nvSpPr>
        <p:spPr/>
        <p:txBody>
          <a:bodyPr/>
          <a:lstStyle/>
          <a:p>
            <a:r>
              <a:rPr lang="it-IT" dirty="0" smtClean="0"/>
              <a:t>Problemi e soluzioni in ottica di blue </a:t>
            </a:r>
            <a:r>
              <a:rPr lang="it-IT" dirty="0" err="1" smtClean="0"/>
              <a:t>thinking</a:t>
            </a:r>
            <a:r>
              <a:rPr lang="it-IT" dirty="0" smtClean="0"/>
              <a:t> (3/3)</a:t>
            </a:r>
          </a:p>
        </p:txBody>
      </p:sp>
      <p:sp>
        <p:nvSpPr>
          <p:cNvPr id="15" name="CasellaDiTesto 23"/>
          <p:cNvSpPr txBox="1">
            <a:spLocks noChangeArrowheads="1"/>
          </p:cNvSpPr>
          <p:nvPr/>
        </p:nvSpPr>
        <p:spPr bwMode="auto">
          <a:xfrm>
            <a:off x="323528" y="744771"/>
            <a:ext cx="8496944" cy="369332"/>
          </a:xfrm>
          <a:prstGeom prst="rect">
            <a:avLst/>
          </a:prstGeom>
          <a:noFill/>
          <a:ln w="9525">
            <a:noFill/>
            <a:miter lim="800000"/>
            <a:headEnd/>
            <a:tailEnd/>
          </a:ln>
        </p:spPr>
        <p:txBody>
          <a:bodyPr wrap="square">
            <a:spAutoFit/>
          </a:bodyPr>
          <a:lstStyle/>
          <a:p>
            <a:pPr algn="just"/>
            <a:r>
              <a:rPr lang="it-IT" sz="1800" i="1" dirty="0" smtClean="0">
                <a:solidFill>
                  <a:schemeClr val="tx1"/>
                </a:solidFill>
                <a:latin typeface="Arial" panose="020B0604020202020204" pitchFamily="34" charset="0"/>
                <a:ea typeface="Tahoma" panose="020B0604030504040204" pitchFamily="34" charset="0"/>
                <a:cs typeface="Arial" panose="020B0604020202020204" pitchFamily="34" charset="0"/>
              </a:rPr>
              <a:t>IL PROBLEMA DELLE EMISSIONI DI CO</a:t>
            </a:r>
            <a:r>
              <a:rPr lang="it-IT" sz="1200" i="1" dirty="0" smtClean="0">
                <a:solidFill>
                  <a:schemeClr val="tx1"/>
                </a:solidFill>
                <a:latin typeface="Arial" panose="020B0604020202020204" pitchFamily="34" charset="0"/>
                <a:ea typeface="Tahoma" panose="020B0604030504040204" pitchFamily="34" charset="0"/>
                <a:cs typeface="Arial" panose="020B0604020202020204" pitchFamily="34" charset="0"/>
              </a:rPr>
              <a:t>2  </a:t>
            </a:r>
            <a:r>
              <a:rPr lang="it-IT" sz="1800" i="1" dirty="0" smtClean="0">
                <a:solidFill>
                  <a:schemeClr val="tx1"/>
                </a:solidFill>
                <a:latin typeface="Arial" panose="020B0604020202020204" pitchFamily="34" charset="0"/>
                <a:ea typeface="Tahoma" panose="020B0604030504040204" pitchFamily="34" charset="0"/>
                <a:cs typeface="Arial" panose="020B0604020202020204" pitchFamily="34" charset="0"/>
              </a:rPr>
              <a:t>(2/2)</a:t>
            </a:r>
          </a:p>
        </p:txBody>
      </p:sp>
      <p:sp>
        <p:nvSpPr>
          <p:cNvPr id="4" name="CasellaDiTesto 23"/>
          <p:cNvSpPr txBox="1">
            <a:spLocks noChangeArrowheads="1"/>
          </p:cNvSpPr>
          <p:nvPr/>
        </p:nvSpPr>
        <p:spPr bwMode="auto">
          <a:xfrm>
            <a:off x="323528" y="1576923"/>
            <a:ext cx="8496944" cy="3970318"/>
          </a:xfrm>
          <a:prstGeom prst="rect">
            <a:avLst/>
          </a:prstGeom>
          <a:noFill/>
          <a:ln w="9525">
            <a:noFill/>
            <a:miter lim="800000"/>
            <a:headEnd/>
            <a:tailEnd/>
          </a:ln>
        </p:spPr>
        <p:txBody>
          <a:bodyPr wrap="square">
            <a:spAutoFit/>
          </a:bodyPr>
          <a:lstStyle/>
          <a:p>
            <a:pPr algn="just"/>
            <a:r>
              <a:rPr lang="it-IT" sz="1800" b="0" dirty="0" smtClean="0">
                <a:solidFill>
                  <a:schemeClr val="tx1"/>
                </a:solidFill>
                <a:latin typeface="Arial" panose="020B0604020202020204" pitchFamily="34" charset="0"/>
                <a:cs typeface="Arial" panose="020B0604020202020204" pitchFamily="34" charset="0"/>
              </a:rPr>
              <a:t>«Inoltre</a:t>
            </a:r>
            <a:r>
              <a:rPr lang="it-IT" sz="1800" b="0" dirty="0">
                <a:solidFill>
                  <a:schemeClr val="tx1"/>
                </a:solidFill>
                <a:latin typeface="Arial" panose="020B0604020202020204" pitchFamily="34" charset="0"/>
                <a:cs typeface="Arial" panose="020B0604020202020204" pitchFamily="34" charset="0"/>
              </a:rPr>
              <a:t>, visto che la temperatura ha un impatto sull’habitat della vita acquatica, anche le centrali a carbone devono avere dei bacini di raccolta dove far raffreddare l’acqua prima di riversar­la nei fiumi e negli oceani. Questi bacini sono stati imposti per legge, a quanto pare, per mitigare i danni collaterali delle centrali sull’ambiente. Non è necessario un grande sforzo di immaginazione per capire che al loro interno si potrebbero coltivare alghe in modo da trasformare una struttura dedicata allo smaltimento in un utile sistema che riduce la CO2, aumenta l’ossigeno e produce un biocarburante a basso costo e rinnova­bile…  Le alghe vivono in simbiosi con l’anidride carbonica, crescono più in fretta se ne hanno molta a disposizione, e assorbono i gas serra come una spugna</a:t>
            </a:r>
            <a:r>
              <a:rPr lang="it-IT" sz="1800" b="0" dirty="0" smtClean="0">
                <a:solidFill>
                  <a:schemeClr val="tx1"/>
                </a:solidFill>
                <a:latin typeface="Arial" panose="020B0604020202020204" pitchFamily="34" charset="0"/>
                <a:cs typeface="Arial" panose="020B0604020202020204" pitchFamily="34" charset="0"/>
              </a:rPr>
              <a:t>…</a:t>
            </a:r>
            <a:r>
              <a:rPr lang="it-IT" sz="1800" b="0" dirty="0">
                <a:solidFill>
                  <a:schemeClr val="tx1"/>
                </a:solidFill>
                <a:latin typeface="Arial" panose="020B0604020202020204" pitchFamily="34" charset="0"/>
                <a:cs typeface="Arial" panose="020B0604020202020204" pitchFamily="34" charset="0"/>
              </a:rPr>
              <a:t>…Il vantaggio delle alghe è che da esse non si ottengono solo lipidi conver­tibili in biodiesel. Dopo aver estratto l’olio, quel che rimane è una mate­ria proteica ricca di micronutrienti adatta, come intuito sin dall’inizio dal professor Vieira Costa, all’alimentazione umana o </a:t>
            </a:r>
            <a:r>
              <a:rPr lang="it-IT" sz="1800" b="0" dirty="0" smtClean="0">
                <a:solidFill>
                  <a:schemeClr val="tx1"/>
                </a:solidFill>
                <a:latin typeface="Arial" panose="020B0604020202020204" pitchFamily="34" charset="0"/>
                <a:cs typeface="Arial" panose="020B0604020202020204" pitchFamily="34" charset="0"/>
              </a:rPr>
              <a:t>animale»</a:t>
            </a:r>
            <a:endParaRPr lang="it-IT" sz="1800" i="1" dirty="0" smtClean="0">
              <a:solidFill>
                <a:schemeClr val="tx1"/>
              </a:solidFill>
              <a:latin typeface="Arial" panose="020B0604020202020204" pitchFamily="34" charset="0"/>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312487886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olo 1"/>
          <p:cNvSpPr>
            <a:spLocks noGrp="1"/>
          </p:cNvSpPr>
          <p:nvPr>
            <p:ph type="title"/>
          </p:nvPr>
        </p:nvSpPr>
        <p:spPr/>
        <p:txBody>
          <a:bodyPr/>
          <a:lstStyle/>
          <a:p>
            <a:r>
              <a:rPr lang="it-IT" dirty="0" smtClean="0"/>
              <a:t>Conclusioni</a:t>
            </a:r>
          </a:p>
        </p:txBody>
      </p:sp>
      <p:sp>
        <p:nvSpPr>
          <p:cNvPr id="4" name="CasellaDiTesto 23"/>
          <p:cNvSpPr txBox="1">
            <a:spLocks noChangeArrowheads="1"/>
          </p:cNvSpPr>
          <p:nvPr/>
        </p:nvSpPr>
        <p:spPr bwMode="auto">
          <a:xfrm>
            <a:off x="1403648" y="1715135"/>
            <a:ext cx="6768752" cy="1938992"/>
          </a:xfrm>
          <a:prstGeom prst="rect">
            <a:avLst/>
          </a:prstGeom>
          <a:noFill/>
          <a:ln w="9525">
            <a:noFill/>
            <a:miter lim="800000"/>
            <a:headEnd/>
            <a:tailEnd/>
          </a:ln>
        </p:spPr>
        <p:txBody>
          <a:bodyPr wrap="square">
            <a:spAutoFit/>
          </a:bodyPr>
          <a:lstStyle/>
          <a:p>
            <a:pPr algn="ctr"/>
            <a:r>
              <a:rPr lang="it-IT" sz="2400" i="1" dirty="0" smtClean="0">
                <a:solidFill>
                  <a:schemeClr val="tx1"/>
                </a:solidFill>
                <a:latin typeface="Arial" panose="020B0604020202020204" pitchFamily="34" charset="0"/>
                <a:cs typeface="Arial" panose="020B0604020202020204" pitchFamily="34" charset="0"/>
              </a:rPr>
              <a:t>Ai fini della sostenibilità deve cambiare il nostro </a:t>
            </a:r>
            <a:r>
              <a:rPr lang="it-IT" sz="2400" i="1" dirty="0">
                <a:solidFill>
                  <a:schemeClr val="tx1"/>
                </a:solidFill>
                <a:latin typeface="Arial" panose="020B0604020202020204" pitchFamily="34" charset="0"/>
                <a:cs typeface="Arial" panose="020B0604020202020204" pitchFamily="34" charset="0"/>
              </a:rPr>
              <a:t>modo di concepire l’ambiente, l’agricoltura, l’industria, i rifiuti </a:t>
            </a:r>
            <a:r>
              <a:rPr lang="it-IT" sz="2400" i="1" dirty="0" smtClean="0">
                <a:solidFill>
                  <a:schemeClr val="tx1"/>
                </a:solidFill>
                <a:latin typeface="Arial" panose="020B0604020202020204" pitchFamily="34" charset="0"/>
                <a:cs typeface="Arial" panose="020B0604020202020204" pitchFamily="34" charset="0"/>
              </a:rPr>
              <a:t>per </a:t>
            </a:r>
            <a:r>
              <a:rPr lang="it-IT" sz="2400" i="1" dirty="0">
                <a:solidFill>
                  <a:schemeClr val="tx1"/>
                </a:solidFill>
                <a:latin typeface="Arial" panose="020B0604020202020204" pitchFamily="34" charset="0"/>
                <a:cs typeface="Arial" panose="020B0604020202020204" pitchFamily="34" charset="0"/>
              </a:rPr>
              <a:t>far quadrare il cerchio </a:t>
            </a:r>
            <a:r>
              <a:rPr lang="it-IT" sz="2400" i="1" dirty="0" smtClean="0">
                <a:solidFill>
                  <a:schemeClr val="tx1"/>
                </a:solidFill>
                <a:latin typeface="Arial" panose="020B0604020202020204" pitchFamily="34" charset="0"/>
                <a:cs typeface="Arial" panose="020B0604020202020204" pitchFamily="34" charset="0"/>
              </a:rPr>
              <a:t>tra lo sviluppo </a:t>
            </a:r>
            <a:r>
              <a:rPr lang="it-IT" sz="2400" i="1" dirty="0">
                <a:solidFill>
                  <a:schemeClr val="tx1"/>
                </a:solidFill>
                <a:latin typeface="Arial" panose="020B0604020202020204" pitchFamily="34" charset="0"/>
                <a:cs typeface="Arial" panose="020B0604020202020204" pitchFamily="34" charset="0"/>
              </a:rPr>
              <a:t>sostenibile </a:t>
            </a:r>
            <a:r>
              <a:rPr lang="it-IT" sz="2400" i="1" dirty="0" smtClean="0">
                <a:solidFill>
                  <a:schemeClr val="tx1"/>
                </a:solidFill>
                <a:latin typeface="Arial" panose="020B0604020202020204" pitchFamily="34" charset="0"/>
                <a:cs typeface="Arial" panose="020B0604020202020204" pitchFamily="34" charset="0"/>
              </a:rPr>
              <a:t>e il </a:t>
            </a:r>
            <a:r>
              <a:rPr lang="it-IT" sz="2400" i="1" dirty="0">
                <a:solidFill>
                  <a:schemeClr val="tx1"/>
                </a:solidFill>
                <a:latin typeface="Arial" panose="020B0604020202020204" pitchFamily="34" charset="0"/>
                <a:cs typeface="Arial" panose="020B0604020202020204" pitchFamily="34" charset="0"/>
              </a:rPr>
              <a:t>pianeta in cui ci ritroviamo a vivere.</a:t>
            </a:r>
            <a:endParaRPr lang="it-IT" sz="2400" i="1" dirty="0" smtClean="0">
              <a:solidFill>
                <a:schemeClr val="tx1"/>
              </a:solidFill>
              <a:latin typeface="Arial" panose="020B0604020202020204" pitchFamily="34" charset="0"/>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1304333087"/>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i Office">
  <a:themeElements>
    <a:clrScheme name="Tema di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i Office">
      <a:majorFont>
        <a:latin typeface="Verdana"/>
        <a:ea typeface="ＭＳ Ｐゴシック"/>
        <a:cs typeface="ＭＳ Ｐゴシック"/>
      </a:majorFont>
      <a:minorFont>
        <a:latin typeface="Verdana"/>
        <a:ea typeface="Geneva"/>
        <a:cs typeface="Genev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457200" rtl="0" eaLnBrk="0" fontAlgn="base" latinLnBrk="0" hangingPunct="0">
          <a:lnSpc>
            <a:spcPct val="100000"/>
          </a:lnSpc>
          <a:spcBef>
            <a:spcPct val="0"/>
          </a:spcBef>
          <a:spcAft>
            <a:spcPct val="0"/>
          </a:spcAft>
          <a:buClr>
            <a:srgbClr val="000000"/>
          </a:buClr>
          <a:buSzPct val="100000"/>
          <a:buFont typeface="Times New Roman" charset="0"/>
          <a:buNone/>
          <a:tabLst/>
          <a:defRPr kumimoji="0" lang="en-GB" sz="2200" b="1" i="0" u="none" strike="noStrike" cap="none" normalizeH="0" baseline="0">
            <a:ln>
              <a:noFill/>
            </a:ln>
            <a:solidFill>
              <a:schemeClr val="bg1"/>
            </a:solidFill>
            <a:effectLst/>
            <a:latin typeface="Verdana"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457200" rtl="0" eaLnBrk="0" fontAlgn="base" latinLnBrk="0" hangingPunct="0">
          <a:lnSpc>
            <a:spcPct val="100000"/>
          </a:lnSpc>
          <a:spcBef>
            <a:spcPct val="0"/>
          </a:spcBef>
          <a:spcAft>
            <a:spcPct val="0"/>
          </a:spcAft>
          <a:buClr>
            <a:srgbClr val="000000"/>
          </a:buClr>
          <a:buSzPct val="100000"/>
          <a:buFont typeface="Times New Roman" charset="0"/>
          <a:buNone/>
          <a:tabLst/>
          <a:defRPr kumimoji="0" lang="en-GB" sz="2200" b="1" i="0" u="none" strike="noStrike" cap="none" normalizeH="0" baseline="0">
            <a:ln>
              <a:noFill/>
            </a:ln>
            <a:solidFill>
              <a:schemeClr val="bg1"/>
            </a:solidFill>
            <a:effectLst/>
            <a:latin typeface="Verdana" charset="0"/>
          </a:defRPr>
        </a:defPPr>
      </a:lstStyle>
    </a:lnDef>
  </a:objectDefaults>
  <a:extraClrSchemeLst>
    <a:extraClrScheme>
      <a:clrScheme name="Tema di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i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i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i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i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i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i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6529</TotalTime>
  <Words>2964</Words>
  <Application>Microsoft Office PowerPoint</Application>
  <PresentationFormat>Personalizzato</PresentationFormat>
  <Paragraphs>344</Paragraphs>
  <Slides>36</Slides>
  <Notes>33</Notes>
  <HiddenSlides>0</HiddenSlides>
  <MMClips>0</MMClips>
  <ScaleCrop>false</ScaleCrop>
  <HeadingPairs>
    <vt:vector size="4" baseType="variant">
      <vt:variant>
        <vt:lpstr>Tema</vt:lpstr>
      </vt:variant>
      <vt:variant>
        <vt:i4>1</vt:i4>
      </vt:variant>
      <vt:variant>
        <vt:lpstr>Titoli diapositive</vt:lpstr>
      </vt:variant>
      <vt:variant>
        <vt:i4>36</vt:i4>
      </vt:variant>
    </vt:vector>
  </HeadingPairs>
  <TitlesOfParts>
    <vt:vector size="37" baseType="lpstr">
      <vt:lpstr>Tema di Office</vt:lpstr>
      <vt:lpstr>Presentazione standard di PowerPoint</vt:lpstr>
      <vt:lpstr>Presentazione standard di PowerPoint</vt:lpstr>
      <vt:lpstr>Che cos’è lo sviluppo sostenibile?</vt:lpstr>
      <vt:lpstr>I limiti dei processi di sviluppo</vt:lpstr>
      <vt:lpstr>Le tappe cronologiche dello sviluppo sostenibile</vt:lpstr>
      <vt:lpstr>I sei momenti più importanti del percorso verso la sostenibilità</vt:lpstr>
      <vt:lpstr>Un’attenzione particolare a… (1/6)</vt:lpstr>
      <vt:lpstr>Un’attenzione particolare a… (2/6)</vt:lpstr>
      <vt:lpstr>Un’attenzione particolare a… (3/6)</vt:lpstr>
      <vt:lpstr>Un’attenzione particolare a… (4/6)</vt:lpstr>
      <vt:lpstr>Un’attenzione particolare a… (5/6)</vt:lpstr>
      <vt:lpstr>Un’attenzione particolare a… (6/6)</vt:lpstr>
      <vt:lpstr>Le definizioni di sviluppo sostenibile</vt:lpstr>
      <vt:lpstr>… le risorse e la capacità di carico della natura</vt:lpstr>
      <vt:lpstr>I principi di sostenibilità debole e forte</vt:lpstr>
      <vt:lpstr>Da quanto detto, è possibile affermare che…</vt:lpstr>
      <vt:lpstr>La sostenibilità ambientale (1/3)</vt:lpstr>
      <vt:lpstr>La sostenibilità ambientale (2/3)</vt:lpstr>
      <vt:lpstr>La sostenibilità ambientale (3/3)</vt:lpstr>
      <vt:lpstr>La sostenibilità economica</vt:lpstr>
      <vt:lpstr>La sostenibilità socio-istituzionale</vt:lpstr>
      <vt:lpstr>Il modello “istituzionale” della Triple Bottom Line </vt:lpstr>
      <vt:lpstr>Il Bioeconomic Model </vt:lpstr>
      <vt:lpstr>Green e Blue Economy: tra valore della natura e natura del valore</vt:lpstr>
      <vt:lpstr>Green Economy: possibili definizioni</vt:lpstr>
      <vt:lpstr>Green Economy e tecnologia</vt:lpstr>
      <vt:lpstr>L’elemento fondamentale della Green Economy</vt:lpstr>
      <vt:lpstr>I problemi connessi alla Green Economy</vt:lpstr>
      <vt:lpstr>Dalla Green alla Blu Economy</vt:lpstr>
      <vt:lpstr>La Blu Economy: come nasce</vt:lpstr>
      <vt:lpstr>Problemi e soluzioni in ottica di blue thinking (1/3)</vt:lpstr>
      <vt:lpstr>Problemi e soluzioni in ottica di blue thinking (2/3)</vt:lpstr>
      <vt:lpstr>Problemi e soluzioni in ottica di blue thinking (2/3)</vt:lpstr>
      <vt:lpstr>Problemi e soluzioni in ottica di blue thinking (3/3)</vt:lpstr>
      <vt:lpstr>Problemi e soluzioni in ottica di blue thinking (3/3)</vt:lpstr>
      <vt:lpstr>Conclusioni</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di PowerPoint</dc:title>
  <dc:creator>user</dc:creator>
  <cp:lastModifiedBy>Ornella</cp:lastModifiedBy>
  <cp:revision>369</cp:revision>
  <cp:lastPrinted>2011-09-30T09:14:51Z</cp:lastPrinted>
  <dcterms:created xsi:type="dcterms:W3CDTF">2011-12-05T07:49:23Z</dcterms:created>
  <dcterms:modified xsi:type="dcterms:W3CDTF">2014-12-10T11:13:26Z</dcterms:modified>
</cp:coreProperties>
</file>