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2" d="100"/>
          <a:sy n="82" d="100"/>
        </p:scale>
        <p:origin x="-1614"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76CAAAE-CC7B-4CC6-AA05-D073335F92CF}" type="datetimeFigureOut">
              <a:rPr lang="it-IT" smtClean="0"/>
              <a:t>07/04/2010</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A13904B-3F51-49FD-91D4-D6EB17457F86}" type="slidenum">
              <a:rPr lang="it-IT" smtClean="0"/>
              <a:t>‹N›</a:t>
            </a:fld>
            <a:endParaRPr lang="it-IT"/>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787C1D57-E192-42BE-A3C7-2A3167075854}" type="datetimeFigureOut">
              <a:rPr lang="it-IT" smtClean="0"/>
              <a:t>07/04/2010</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1E05AEC-3467-4C18-A53A-016DC873E019}" type="slidenum">
              <a:rPr lang="it-IT" smtClean="0"/>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787C1D57-E192-42BE-A3C7-2A3167075854}" type="datetimeFigureOut">
              <a:rPr lang="it-IT" smtClean="0"/>
              <a:t>07/04/2010</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1E05AEC-3467-4C18-A53A-016DC873E019}" type="slidenum">
              <a:rPr lang="it-IT" smtClean="0"/>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787C1D57-E192-42BE-A3C7-2A3167075854}" type="datetimeFigureOut">
              <a:rPr lang="it-IT" smtClean="0"/>
              <a:t>07/04/2010</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1E05AEC-3467-4C18-A53A-016DC873E019}" type="slidenum">
              <a:rPr lang="it-IT" smtClean="0"/>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787C1D57-E192-42BE-A3C7-2A3167075854}" type="datetimeFigureOut">
              <a:rPr lang="it-IT" smtClean="0"/>
              <a:t>07/04/2010</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51E05AEC-3467-4C18-A53A-016DC873E019}" type="slidenum">
              <a:rPr lang="it-IT" smtClean="0"/>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787C1D57-E192-42BE-A3C7-2A3167075854}" type="datetimeFigureOut">
              <a:rPr lang="it-IT" smtClean="0"/>
              <a:t>07/04/2010</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51E05AEC-3467-4C18-A53A-016DC873E019}" type="slidenum">
              <a:rPr lang="it-IT" smtClean="0"/>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787C1D57-E192-42BE-A3C7-2A3167075854}" type="datetimeFigureOut">
              <a:rPr lang="it-IT" smtClean="0"/>
              <a:t>07/04/2010</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51E05AEC-3467-4C18-A53A-016DC873E019}" type="slidenum">
              <a:rPr lang="it-IT" smtClean="0"/>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787C1D57-E192-42BE-A3C7-2A3167075854}" type="datetimeFigureOut">
              <a:rPr lang="it-IT" smtClean="0"/>
              <a:t>07/04/2010</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51E05AEC-3467-4C18-A53A-016DC873E019}" type="slidenum">
              <a:rPr lang="it-IT" smtClean="0"/>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787C1D57-E192-42BE-A3C7-2A3167075854}" type="datetimeFigureOut">
              <a:rPr lang="it-IT" smtClean="0"/>
              <a:t>07/04/2010</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51E05AEC-3467-4C18-A53A-016DC873E019}" type="slidenum">
              <a:rPr lang="it-IT" smtClean="0"/>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787C1D57-E192-42BE-A3C7-2A3167075854}" type="datetimeFigureOut">
              <a:rPr lang="it-IT" smtClean="0"/>
              <a:t>07/04/2010</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51E05AEC-3467-4C18-A53A-016DC873E019}" type="slidenum">
              <a:rPr lang="it-IT" smtClean="0"/>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787C1D57-E192-42BE-A3C7-2A3167075854}" type="datetimeFigureOut">
              <a:rPr lang="it-IT" smtClean="0"/>
              <a:t>07/04/2010</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1E05AEC-3467-4C18-A53A-016DC873E019}" type="slidenum">
              <a:rPr lang="it-IT" smtClean="0"/>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787C1D57-E192-42BE-A3C7-2A3167075854}" type="datetimeFigureOut">
              <a:rPr lang="it-IT" smtClean="0"/>
              <a:t>07/04/2010</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1E05AEC-3467-4C18-A53A-016DC873E019}" type="slidenum">
              <a:rPr lang="it-IT" smtClean="0"/>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7C1D57-E192-42BE-A3C7-2A3167075854}" type="datetimeFigureOut">
              <a:rPr lang="it-IT" smtClean="0"/>
              <a:t>07/04/2010</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E05AEC-3467-4C18-A53A-016DC873E019}" type="slidenum">
              <a:rPr lang="it-IT" smtClean="0"/>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http://digilander.libero.it/dante.clerici/semeiotica%20neurologica/riflesso%20bicipitale.jpg"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800" b="0" i="0" u="none" strike="noStrike" cap="none" normalizeH="0" baseline="0" smtClean="0">
              <a:ln>
                <a:noFill/>
              </a:ln>
              <a:solidFill>
                <a:schemeClr val="tx1"/>
              </a:solidFill>
              <a:effectLst/>
              <a:latin typeface="Arial" pitchFamily="34" charset="0"/>
            </a:endParaRPr>
          </a:p>
        </p:txBody>
      </p:sp>
      <p:pic>
        <p:nvPicPr>
          <p:cNvPr id="22529" name="Picture 1" descr="http://digilander.libero.it/dante.clerici/semeiotica%20neurologica/riflesso%20bicipitale.jpg"/>
          <p:cNvPicPr>
            <a:picLocks noChangeAspect="1" noChangeArrowheads="1"/>
          </p:cNvPicPr>
          <p:nvPr/>
        </p:nvPicPr>
        <p:blipFill>
          <a:blip r:embed="rId2" r:link="rId3"/>
          <a:srcRect/>
          <a:stretch>
            <a:fillRect/>
          </a:stretch>
        </p:blipFill>
        <p:spPr bwMode="auto">
          <a:xfrm>
            <a:off x="2281200" y="743118"/>
            <a:ext cx="4934006" cy="4658192"/>
          </a:xfrm>
          <a:prstGeom prst="rect">
            <a:avLst/>
          </a:prstGeom>
          <a:noFill/>
        </p:spPr>
      </p:pic>
      <p:sp>
        <p:nvSpPr>
          <p:cNvPr id="9" name="Rettangolo 8"/>
          <p:cNvSpPr/>
          <p:nvPr/>
        </p:nvSpPr>
        <p:spPr>
          <a:xfrm>
            <a:off x="2006607" y="214290"/>
            <a:ext cx="5422913" cy="461665"/>
          </a:xfrm>
          <a:prstGeom prst="rect">
            <a:avLst/>
          </a:prstGeom>
        </p:spPr>
        <p:txBody>
          <a:bodyPr wrap="square">
            <a:spAutoFit/>
          </a:bodyPr>
          <a:lstStyle/>
          <a:p>
            <a:pPr lvl="0" algn="ctr"/>
            <a:r>
              <a:rPr lang="en-GB" sz="2400" b="1" kern="1800" dirty="0">
                <a:solidFill>
                  <a:prstClr val="black"/>
                </a:solidFill>
                <a:latin typeface="Arial Black"/>
                <a:ea typeface="Times New Roman"/>
                <a:cs typeface="Times New Roman"/>
              </a:rPr>
              <a:t>I </a:t>
            </a:r>
            <a:r>
              <a:rPr lang="en-GB" sz="2400" b="1" kern="1800" dirty="0" err="1">
                <a:solidFill>
                  <a:prstClr val="black"/>
                </a:solidFill>
                <a:latin typeface="Arial Black"/>
                <a:ea typeface="Times New Roman"/>
                <a:cs typeface="Times New Roman"/>
              </a:rPr>
              <a:t>riflessi</a:t>
            </a:r>
            <a:r>
              <a:rPr lang="en-GB" sz="2400" b="1" kern="1800" dirty="0">
                <a:solidFill>
                  <a:prstClr val="black"/>
                </a:solidFill>
                <a:latin typeface="Arial Black"/>
                <a:ea typeface="Times New Roman"/>
                <a:cs typeface="Times New Roman"/>
              </a:rPr>
              <a:t> </a:t>
            </a:r>
            <a:r>
              <a:rPr lang="en-GB" sz="2400" b="1" kern="1800" dirty="0" err="1">
                <a:solidFill>
                  <a:prstClr val="black"/>
                </a:solidFill>
                <a:latin typeface="Arial Black"/>
                <a:ea typeface="Times New Roman"/>
                <a:cs typeface="Times New Roman"/>
              </a:rPr>
              <a:t>tendinei</a:t>
            </a:r>
            <a:endParaRPr lang="it-IT" sz="1200" dirty="0">
              <a:solidFill>
                <a:prstClr val="black"/>
              </a:solidFill>
              <a:latin typeface="Times New Roman"/>
              <a:ea typeface="Times New Roman"/>
              <a:cs typeface="Times New Roman"/>
            </a:endParaRPr>
          </a:p>
        </p:txBody>
      </p:sp>
      <p:sp>
        <p:nvSpPr>
          <p:cNvPr id="10" name="Rettangolo 9"/>
          <p:cNvSpPr/>
          <p:nvPr/>
        </p:nvSpPr>
        <p:spPr>
          <a:xfrm>
            <a:off x="428596" y="5500702"/>
            <a:ext cx="8143932" cy="923330"/>
          </a:xfrm>
          <a:prstGeom prst="rect">
            <a:avLst/>
          </a:prstGeom>
        </p:spPr>
        <p:txBody>
          <a:bodyPr wrap="square">
            <a:spAutoFit/>
          </a:bodyPr>
          <a:lstStyle/>
          <a:p>
            <a:pPr algn="just"/>
            <a:r>
              <a:rPr lang="it-IT" b="1" dirty="0"/>
              <a:t>RIFLESSO BICIPITALE : si ottiene percuotendo il tendine del muscolo bicipite alla piega del gomito, a braccio lievemente flesso. In condizioni normali si ottiene la flessione dell'avambraccio (fig. A).</a:t>
            </a:r>
            <a:endParaRPr lang="it-IT"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428596" y="4929198"/>
            <a:ext cx="7858180" cy="923330"/>
          </a:xfrm>
          <a:prstGeom prst="rect">
            <a:avLst/>
          </a:prstGeom>
        </p:spPr>
        <p:txBody>
          <a:bodyPr wrap="square">
            <a:spAutoFit/>
          </a:bodyPr>
          <a:lstStyle/>
          <a:p>
            <a:pPr algn="just"/>
            <a:r>
              <a:rPr lang="it-IT" b="1" dirty="0"/>
              <a:t>RIFLESSO TRICIPITALE : si provoca percuotendo, al gomito, il tendine del muscolo tricipite, subito sopra l'olecrano, ad arto semiflesso. </a:t>
            </a:r>
            <a:r>
              <a:rPr lang="en-GB" b="1" dirty="0"/>
              <a:t>In </a:t>
            </a:r>
            <a:r>
              <a:rPr lang="en-GB" b="1" dirty="0" err="1"/>
              <a:t>condizioni</a:t>
            </a:r>
            <a:r>
              <a:rPr lang="en-GB" b="1" dirty="0"/>
              <a:t> </a:t>
            </a:r>
            <a:r>
              <a:rPr lang="en-GB" b="1" dirty="0" err="1"/>
              <a:t>normali</a:t>
            </a:r>
            <a:r>
              <a:rPr lang="en-GB" b="1" dirty="0"/>
              <a:t> </a:t>
            </a:r>
            <a:r>
              <a:rPr lang="en-GB" b="1" dirty="0" err="1"/>
              <a:t>si</a:t>
            </a:r>
            <a:r>
              <a:rPr lang="en-GB" b="1" dirty="0"/>
              <a:t> </a:t>
            </a:r>
            <a:r>
              <a:rPr lang="en-GB" b="1" dirty="0" err="1"/>
              <a:t>ottiene</a:t>
            </a:r>
            <a:r>
              <a:rPr lang="en-GB" b="1" dirty="0"/>
              <a:t> </a:t>
            </a:r>
            <a:r>
              <a:rPr lang="en-GB" b="1" dirty="0" err="1"/>
              <a:t>l'estensione</a:t>
            </a:r>
            <a:r>
              <a:rPr lang="en-GB" b="1" dirty="0"/>
              <a:t> </a:t>
            </a:r>
            <a:r>
              <a:rPr lang="en-GB" b="1" dirty="0" err="1"/>
              <a:t>dell'avambraccio</a:t>
            </a:r>
            <a:r>
              <a:rPr lang="en-GB" b="1" dirty="0"/>
              <a:t> (fig. B).</a:t>
            </a:r>
            <a:endParaRPr lang="it-IT" dirty="0"/>
          </a:p>
        </p:txBody>
      </p:sp>
      <p:pic>
        <p:nvPicPr>
          <p:cNvPr id="10241" name="Picture 1" descr="riflesso%20tricipitale"/>
          <p:cNvPicPr>
            <a:picLocks noChangeAspect="1" noChangeArrowheads="1"/>
          </p:cNvPicPr>
          <p:nvPr/>
        </p:nvPicPr>
        <p:blipFill>
          <a:blip r:embed="rId2"/>
          <a:srcRect/>
          <a:stretch>
            <a:fillRect/>
          </a:stretch>
        </p:blipFill>
        <p:spPr bwMode="auto">
          <a:xfrm>
            <a:off x="2619342" y="349756"/>
            <a:ext cx="3952922" cy="4293690"/>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214282" y="4572008"/>
            <a:ext cx="8572560" cy="1754326"/>
          </a:xfrm>
          <a:prstGeom prst="rect">
            <a:avLst/>
          </a:prstGeom>
        </p:spPr>
        <p:txBody>
          <a:bodyPr wrap="square">
            <a:spAutoFit/>
          </a:bodyPr>
          <a:lstStyle/>
          <a:p>
            <a:pPr algn="just"/>
            <a:r>
              <a:rPr lang="it-IT" b="1" dirty="0"/>
              <a:t>RIFLESSO ROTULEO : si provoca percuotendo immediatamente al di sotto della rotula, a paziente seduto con gambe a ciondoloni o con l'arto in esame accavallato, oppure a paziente supino, passando la mano libera sotto il ginocchio dell'arto in esame, allo scopo di fletterne leggermente l'articolazione.</a:t>
            </a:r>
            <a:br>
              <a:rPr lang="it-IT" b="1" dirty="0"/>
            </a:br>
            <a:r>
              <a:rPr lang="it-IT" b="1" dirty="0"/>
              <a:t>In condizioni normali si ottiene l'estensione della gamba sulla coscia per contrazione del muscolo quadricipite (fig. </a:t>
            </a:r>
            <a:r>
              <a:rPr lang="en-GB" b="1" dirty="0"/>
              <a:t>C).</a:t>
            </a:r>
            <a:endParaRPr lang="it-IT" dirty="0"/>
          </a:p>
        </p:txBody>
      </p:sp>
      <p:pic>
        <p:nvPicPr>
          <p:cNvPr id="9217" name="Picture 1" descr="riflesso%20rotuleo"/>
          <p:cNvPicPr>
            <a:picLocks noChangeAspect="1" noChangeArrowheads="1"/>
          </p:cNvPicPr>
          <p:nvPr/>
        </p:nvPicPr>
        <p:blipFill>
          <a:blip r:embed="rId2"/>
          <a:srcRect/>
          <a:stretch>
            <a:fillRect/>
          </a:stretch>
        </p:blipFill>
        <p:spPr bwMode="auto">
          <a:xfrm>
            <a:off x="2433602" y="201343"/>
            <a:ext cx="3924348" cy="4064502"/>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357158" y="5023506"/>
            <a:ext cx="8501122" cy="1477328"/>
          </a:xfrm>
          <a:prstGeom prst="rect">
            <a:avLst/>
          </a:prstGeom>
        </p:spPr>
        <p:txBody>
          <a:bodyPr wrap="square">
            <a:spAutoFit/>
          </a:bodyPr>
          <a:lstStyle/>
          <a:p>
            <a:pPr algn="just"/>
            <a:r>
              <a:rPr lang="it-IT" b="1" dirty="0"/>
              <a:t>RIFLESSO ACHILLEO : si provoca percuotendo sul tendine d'Achille, mentre il paziente si trova in ginocchio sul letto in modo che i piedi sporgano dalla sponda, oppure in posizione supina con l'arto inferiore semiflesso e tenendo, con la mano libera, il piede in stato di leggera flessione.</a:t>
            </a:r>
            <a:br>
              <a:rPr lang="it-IT" b="1" dirty="0"/>
            </a:br>
            <a:r>
              <a:rPr lang="it-IT" b="1" dirty="0"/>
              <a:t>In condizioni normali si ottiene l'estensione del piede sulla gamba (fig. </a:t>
            </a:r>
            <a:r>
              <a:rPr lang="en-GB" b="1" dirty="0"/>
              <a:t>D) </a:t>
            </a:r>
            <a:endParaRPr lang="it-IT" dirty="0"/>
          </a:p>
        </p:txBody>
      </p:sp>
      <p:pic>
        <p:nvPicPr>
          <p:cNvPr id="8193" name="Picture 1" descr="riflesso%20achilleo"/>
          <p:cNvPicPr>
            <a:picLocks noChangeAspect="1" noChangeArrowheads="1"/>
          </p:cNvPicPr>
          <p:nvPr/>
        </p:nvPicPr>
        <p:blipFill>
          <a:blip r:embed="rId2"/>
          <a:srcRect/>
          <a:stretch>
            <a:fillRect/>
          </a:stretch>
        </p:blipFill>
        <p:spPr bwMode="auto">
          <a:xfrm>
            <a:off x="2285963" y="396835"/>
            <a:ext cx="5000682" cy="4445050"/>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357158" y="4857760"/>
            <a:ext cx="8572560" cy="1754326"/>
          </a:xfrm>
          <a:prstGeom prst="rect">
            <a:avLst/>
          </a:prstGeom>
        </p:spPr>
        <p:txBody>
          <a:bodyPr wrap="square">
            <a:spAutoFit/>
          </a:bodyPr>
          <a:lstStyle/>
          <a:p>
            <a:pPr algn="just"/>
            <a:r>
              <a:rPr lang="it-IT" b="1" dirty="0"/>
              <a:t>RIFLESSO MANDIBOLARE O MASSETERINO O MENTONIERO : viene ricercato afferrando la punta del mento del paziente, tra il pollice e l'indice, invitando il paziente a lasciare la mandibola inerte e penzoloni su tali dita, con la bocca semiaperta. Si imprime un colpo brusco con il martelletto sul pollice dell'esaminatore, sollecitando in tal modo un riflesso tendineo da parte dei muscoli massetere e temporale ( il colpo viene infatti trasmesso alla branca montante della mandibola, su cui tali muscoli si inseriscono ) ( fig. </a:t>
            </a:r>
            <a:r>
              <a:rPr lang="en-GB" b="1" dirty="0"/>
              <a:t>E ) </a:t>
            </a:r>
            <a:endParaRPr lang="it-IT" dirty="0"/>
          </a:p>
        </p:txBody>
      </p:sp>
      <p:pic>
        <p:nvPicPr>
          <p:cNvPr id="7169" name="Picture 1" descr="riflesso%20masseterino"/>
          <p:cNvPicPr>
            <a:picLocks noChangeAspect="1" noChangeArrowheads="1"/>
          </p:cNvPicPr>
          <p:nvPr/>
        </p:nvPicPr>
        <p:blipFill>
          <a:blip r:embed="rId2"/>
          <a:srcRect/>
          <a:stretch>
            <a:fillRect/>
          </a:stretch>
        </p:blipFill>
        <p:spPr bwMode="auto">
          <a:xfrm>
            <a:off x="2786050" y="1214422"/>
            <a:ext cx="3000375" cy="2905125"/>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1071538" y="1000108"/>
            <a:ext cx="6858048" cy="4893647"/>
          </a:xfrm>
          <a:prstGeom prst="rect">
            <a:avLst/>
          </a:prstGeom>
        </p:spPr>
        <p:txBody>
          <a:bodyPr wrap="square">
            <a:spAutoFit/>
          </a:bodyPr>
          <a:lstStyle/>
          <a:p>
            <a:pPr algn="just"/>
            <a:r>
              <a:rPr lang="it-IT" sz="2400" b="1" dirty="0"/>
              <a:t>Il riflesso </a:t>
            </a:r>
            <a:r>
              <a:rPr lang="it-IT" sz="2400" b="1" dirty="0" err="1"/>
              <a:t>puo'</a:t>
            </a:r>
            <a:r>
              <a:rPr lang="it-IT" sz="2400" b="1" dirty="0"/>
              <a:t> anche essere ricercato percuotendo sulla inserzione del muscolo massetere, a livello dell'arcata zigomatica. Normalmente il riflesso ( = sollevamento della mandibola ) è relativamente torpido . In caso di lesione bilaterale del motoneurone superiore ( sopra il livello del nucleo motore del trigemino ) il riflesso diventa vivacissimo .</a:t>
            </a:r>
            <a:br>
              <a:rPr lang="it-IT" sz="2400" b="1" dirty="0"/>
            </a:br>
            <a:r>
              <a:rPr lang="it-IT" sz="2400" b="1" dirty="0"/>
              <a:t>NB : si tratta di un segno utile nella determinazione del livello di una lesione che provochi una tetraplegia spastica ; l'esagerazione di questo riflesso indica che la lesione è situata in sede </a:t>
            </a:r>
            <a:r>
              <a:rPr lang="it-IT" sz="2400" b="1" dirty="0" err="1"/>
              <a:t>sovrapontina</a:t>
            </a:r>
            <a:r>
              <a:rPr lang="it-IT" sz="2400" b="1" dirty="0"/>
              <a:t> </a:t>
            </a:r>
            <a:endParaRPr lang="it-IT" sz="24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nvGraphicFramePr>
        <p:xfrm>
          <a:off x="1714480" y="500042"/>
          <a:ext cx="5791200" cy="384810"/>
        </p:xfrm>
        <a:graphic>
          <a:graphicData uri="http://schemas.openxmlformats.org/drawingml/2006/table">
            <a:tbl>
              <a:tblPr/>
              <a:tblGrid>
                <a:gridCol w="5791200"/>
              </a:tblGrid>
              <a:tr h="0">
                <a:tc>
                  <a:txBody>
                    <a:bodyPr/>
                    <a:lstStyle/>
                    <a:p>
                      <a:pPr algn="ctr">
                        <a:spcAft>
                          <a:spcPts val="0"/>
                        </a:spcAft>
                      </a:pPr>
                      <a:r>
                        <a:rPr lang="en-GB" sz="2400" b="1" kern="1800" dirty="0">
                          <a:latin typeface="Arial Black"/>
                          <a:ea typeface="Times New Roman"/>
                          <a:cs typeface="Times New Roman"/>
                        </a:rPr>
                        <a:t>I </a:t>
                      </a:r>
                      <a:r>
                        <a:rPr lang="en-GB" sz="2400" b="1" kern="1800" dirty="0" err="1">
                          <a:latin typeface="Arial Black"/>
                          <a:ea typeface="Times New Roman"/>
                          <a:cs typeface="Times New Roman"/>
                        </a:rPr>
                        <a:t>riflessi</a:t>
                      </a:r>
                      <a:r>
                        <a:rPr lang="en-GB" sz="2400" b="1" kern="1800" dirty="0">
                          <a:latin typeface="Arial Black"/>
                          <a:ea typeface="Times New Roman"/>
                          <a:cs typeface="Times New Roman"/>
                        </a:rPr>
                        <a:t> </a:t>
                      </a:r>
                      <a:r>
                        <a:rPr lang="en-GB" sz="2400" b="1" kern="1800" dirty="0" err="1">
                          <a:latin typeface="Arial Black"/>
                          <a:ea typeface="Times New Roman"/>
                          <a:cs typeface="Times New Roman"/>
                        </a:rPr>
                        <a:t>osteo-periostei</a:t>
                      </a:r>
                      <a:endParaRPr lang="it-IT" sz="1200" dirty="0">
                        <a:latin typeface="Times New Roman"/>
                        <a:ea typeface="Times New Roman"/>
                        <a:cs typeface="Times New Roman"/>
                      </a:endParaRPr>
                    </a:p>
                  </a:txBody>
                  <a:tcPr marL="9525" marR="9525" marT="9525" marB="9525" anchor="ctr">
                    <a:lnL>
                      <a:noFill/>
                    </a:lnL>
                    <a:lnR>
                      <a:noFill/>
                    </a:lnR>
                    <a:lnT>
                      <a:noFill/>
                    </a:lnT>
                    <a:lnB>
                      <a:noFill/>
                    </a:lnB>
                  </a:tcPr>
                </a:tc>
              </a:tr>
            </a:tbl>
          </a:graphicData>
        </a:graphic>
      </p:graphicFrame>
      <p:sp>
        <p:nvSpPr>
          <p:cNvPr id="3" name="Rettangolo 2"/>
          <p:cNvSpPr/>
          <p:nvPr/>
        </p:nvSpPr>
        <p:spPr>
          <a:xfrm>
            <a:off x="571472" y="5357826"/>
            <a:ext cx="7786742" cy="923330"/>
          </a:xfrm>
          <a:prstGeom prst="rect">
            <a:avLst/>
          </a:prstGeom>
        </p:spPr>
        <p:txBody>
          <a:bodyPr wrap="square">
            <a:spAutoFit/>
          </a:bodyPr>
          <a:lstStyle/>
          <a:p>
            <a:pPr algn="just"/>
            <a:r>
              <a:rPr lang="it-IT" b="1" dirty="0"/>
              <a:t>RIFLESSO STILO-RADIALE O SUPINATORE :si ottiene percuotendo sull'apofisi stiloide del radio ad arto semiflesso ed in posizione intermedia tra pronazione e supinazione ; questo determina flessione dell'avambraccio ( fig. </a:t>
            </a:r>
            <a:r>
              <a:rPr lang="en-GB" b="1" dirty="0"/>
              <a:t>F) .</a:t>
            </a:r>
            <a:endParaRPr lang="it-IT" dirty="0"/>
          </a:p>
        </p:txBody>
      </p:sp>
      <p:pic>
        <p:nvPicPr>
          <p:cNvPr id="5121" name="Picture 1" descr="riflesso%20stilo-radiale"/>
          <p:cNvPicPr>
            <a:picLocks noChangeAspect="1" noChangeArrowheads="1"/>
          </p:cNvPicPr>
          <p:nvPr/>
        </p:nvPicPr>
        <p:blipFill>
          <a:blip r:embed="rId2"/>
          <a:srcRect/>
          <a:stretch>
            <a:fillRect/>
          </a:stretch>
        </p:blipFill>
        <p:spPr bwMode="auto">
          <a:xfrm>
            <a:off x="2709828" y="1258506"/>
            <a:ext cx="3933874" cy="3885006"/>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785786" y="5143512"/>
            <a:ext cx="7786742" cy="923330"/>
          </a:xfrm>
          <a:prstGeom prst="rect">
            <a:avLst/>
          </a:prstGeom>
        </p:spPr>
        <p:txBody>
          <a:bodyPr wrap="square">
            <a:spAutoFit/>
          </a:bodyPr>
          <a:lstStyle/>
          <a:p>
            <a:pPr algn="just"/>
            <a:r>
              <a:rPr lang="it-IT" b="1" dirty="0"/>
              <a:t>RIFLESSO STILO-CUBITALE O PRONATORE ULNARE : percuotendo sull'apofisi stiloide dell'ulna, mantenendo l'arto come per il precedente riflesso, si ottiene una lieve pronazione dell'avambraccio e della mano ( fig. </a:t>
            </a:r>
            <a:r>
              <a:rPr lang="en-GB" b="1" dirty="0"/>
              <a:t>G) .</a:t>
            </a:r>
            <a:endParaRPr lang="it-IT" dirty="0"/>
          </a:p>
        </p:txBody>
      </p:sp>
      <p:pic>
        <p:nvPicPr>
          <p:cNvPr id="4097" name="Picture 1" descr="riflesso%20stilo-cubitale"/>
          <p:cNvPicPr>
            <a:picLocks noChangeAspect="1" noChangeArrowheads="1"/>
          </p:cNvPicPr>
          <p:nvPr/>
        </p:nvPicPr>
        <p:blipFill>
          <a:blip r:embed="rId2"/>
          <a:srcRect/>
          <a:stretch>
            <a:fillRect/>
          </a:stretch>
        </p:blipFill>
        <p:spPr bwMode="auto">
          <a:xfrm>
            <a:off x="2424076" y="361316"/>
            <a:ext cx="4505378" cy="4449410"/>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TotalTime>
  <Words>393</Words>
  <Application>Microsoft Office PowerPoint</Application>
  <PresentationFormat>Presentazione su schermo (4:3)</PresentationFormat>
  <Paragraphs>10</Paragraphs>
  <Slides>8</Slides>
  <Notes>0</Notes>
  <HiddenSlides>0</HiddenSlides>
  <MMClips>0</MMClips>
  <ScaleCrop>false</ScaleCrop>
  <HeadingPairs>
    <vt:vector size="4" baseType="variant">
      <vt:variant>
        <vt:lpstr>Tema</vt:lpstr>
      </vt:variant>
      <vt:variant>
        <vt:i4>1</vt:i4>
      </vt:variant>
      <vt:variant>
        <vt:lpstr>Titoli diapositive</vt:lpstr>
      </vt:variant>
      <vt:variant>
        <vt:i4>8</vt:i4>
      </vt:variant>
    </vt:vector>
  </HeadingPairs>
  <TitlesOfParts>
    <vt:vector size="9" baseType="lpstr">
      <vt:lpstr>Tema di Office</vt:lpstr>
      <vt:lpstr>Diapositiva 1</vt:lpstr>
      <vt:lpstr>Diapositiva 2</vt:lpstr>
      <vt:lpstr>Diapositiva 3</vt:lpstr>
      <vt:lpstr>Diapositiva 4</vt:lpstr>
      <vt:lpstr>Diapositiva 5</vt:lpstr>
      <vt:lpstr>Diapositiva 6</vt:lpstr>
      <vt:lpstr>Diapositiva 7</vt:lpstr>
      <vt:lpstr>Diapositiva 8</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nuovo</dc:creator>
  <cp:lastModifiedBy>nuovo</cp:lastModifiedBy>
  <cp:revision>7</cp:revision>
  <dcterms:created xsi:type="dcterms:W3CDTF">2010-04-07T14:58:28Z</dcterms:created>
  <dcterms:modified xsi:type="dcterms:W3CDTF">2010-04-07T15:49:17Z</dcterms:modified>
</cp:coreProperties>
</file>