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FF"/>
    <a:srgbClr val="00FFF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56" d="100"/>
          <a:sy n="56" d="100"/>
        </p:scale>
        <p:origin x="-90" y="-414"/>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9404E22F-75F5-497C-BBA0-2D2C7272C117}" type="datetimeFigureOut">
              <a:rPr lang="it-IT" smtClean="0"/>
              <a:pPr/>
              <a:t>15/03/2015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476853D-E58D-4B68-B4F6-824368242801}" type="slidenum">
              <a:rPr lang="it-IT" smtClean="0"/>
              <a:pPr/>
              <a:t>‹N›</a:t>
            </a:fld>
            <a:endParaRPr lang="it-IT"/>
          </a:p>
        </p:txBody>
      </p:sp>
    </p:spTree>
    <p:extLst>
      <p:ext uri="{BB962C8B-B14F-4D97-AF65-F5344CB8AC3E}">
        <p14:creationId xmlns:p14="http://schemas.microsoft.com/office/powerpoint/2010/main" xmlns="" val="22211989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9404E22F-75F5-497C-BBA0-2D2C7272C117}" type="datetimeFigureOut">
              <a:rPr lang="it-IT" smtClean="0"/>
              <a:pPr/>
              <a:t>15/03/2015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476853D-E58D-4B68-B4F6-824368242801}" type="slidenum">
              <a:rPr lang="it-IT" smtClean="0"/>
              <a:pPr/>
              <a:t>‹N›</a:t>
            </a:fld>
            <a:endParaRPr lang="it-IT"/>
          </a:p>
        </p:txBody>
      </p:sp>
    </p:spTree>
    <p:extLst>
      <p:ext uri="{BB962C8B-B14F-4D97-AF65-F5344CB8AC3E}">
        <p14:creationId xmlns:p14="http://schemas.microsoft.com/office/powerpoint/2010/main" xmlns="" val="1771829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9404E22F-75F5-497C-BBA0-2D2C7272C117}" type="datetimeFigureOut">
              <a:rPr lang="it-IT" smtClean="0"/>
              <a:pPr/>
              <a:t>15/03/2015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476853D-E58D-4B68-B4F6-824368242801}" type="slidenum">
              <a:rPr lang="it-IT" smtClean="0"/>
              <a:pPr/>
              <a:t>‹N›</a:t>
            </a:fld>
            <a:endParaRPr lang="it-IT"/>
          </a:p>
        </p:txBody>
      </p:sp>
    </p:spTree>
    <p:extLst>
      <p:ext uri="{BB962C8B-B14F-4D97-AF65-F5344CB8AC3E}">
        <p14:creationId xmlns:p14="http://schemas.microsoft.com/office/powerpoint/2010/main" xmlns="" val="18545318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9404E22F-75F5-497C-BBA0-2D2C7272C117}" type="datetimeFigureOut">
              <a:rPr lang="it-IT" smtClean="0"/>
              <a:pPr/>
              <a:t>15/03/2015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476853D-E58D-4B68-B4F6-824368242801}" type="slidenum">
              <a:rPr lang="it-IT" smtClean="0"/>
              <a:pPr/>
              <a:t>‹N›</a:t>
            </a:fld>
            <a:endParaRPr lang="it-IT"/>
          </a:p>
        </p:txBody>
      </p:sp>
    </p:spTree>
    <p:extLst>
      <p:ext uri="{BB962C8B-B14F-4D97-AF65-F5344CB8AC3E}">
        <p14:creationId xmlns:p14="http://schemas.microsoft.com/office/powerpoint/2010/main" xmlns="" val="2847953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9404E22F-75F5-497C-BBA0-2D2C7272C117}" type="datetimeFigureOut">
              <a:rPr lang="it-IT" smtClean="0"/>
              <a:pPr/>
              <a:t>15/03/2015</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E476853D-E58D-4B68-B4F6-824368242801}" type="slidenum">
              <a:rPr lang="it-IT" smtClean="0"/>
              <a:pPr/>
              <a:t>‹N›</a:t>
            </a:fld>
            <a:endParaRPr lang="it-IT"/>
          </a:p>
        </p:txBody>
      </p:sp>
    </p:spTree>
    <p:extLst>
      <p:ext uri="{BB962C8B-B14F-4D97-AF65-F5344CB8AC3E}">
        <p14:creationId xmlns:p14="http://schemas.microsoft.com/office/powerpoint/2010/main" xmlns="" val="11602367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9404E22F-75F5-497C-BBA0-2D2C7272C117}" type="datetimeFigureOut">
              <a:rPr lang="it-IT" smtClean="0"/>
              <a:pPr/>
              <a:t>15/03/2015</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E476853D-E58D-4B68-B4F6-824368242801}" type="slidenum">
              <a:rPr lang="it-IT" smtClean="0"/>
              <a:pPr/>
              <a:t>‹N›</a:t>
            </a:fld>
            <a:endParaRPr lang="it-IT"/>
          </a:p>
        </p:txBody>
      </p:sp>
    </p:spTree>
    <p:extLst>
      <p:ext uri="{BB962C8B-B14F-4D97-AF65-F5344CB8AC3E}">
        <p14:creationId xmlns:p14="http://schemas.microsoft.com/office/powerpoint/2010/main" xmlns="" val="40649758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9404E22F-75F5-497C-BBA0-2D2C7272C117}" type="datetimeFigureOut">
              <a:rPr lang="it-IT" smtClean="0"/>
              <a:pPr/>
              <a:t>15/03/2015</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E476853D-E58D-4B68-B4F6-824368242801}" type="slidenum">
              <a:rPr lang="it-IT" smtClean="0"/>
              <a:pPr/>
              <a:t>‹N›</a:t>
            </a:fld>
            <a:endParaRPr lang="it-IT"/>
          </a:p>
        </p:txBody>
      </p:sp>
    </p:spTree>
    <p:extLst>
      <p:ext uri="{BB962C8B-B14F-4D97-AF65-F5344CB8AC3E}">
        <p14:creationId xmlns:p14="http://schemas.microsoft.com/office/powerpoint/2010/main" xmlns="" val="31355653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9404E22F-75F5-497C-BBA0-2D2C7272C117}" type="datetimeFigureOut">
              <a:rPr lang="it-IT" smtClean="0"/>
              <a:pPr/>
              <a:t>15/03/2015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476853D-E58D-4B68-B4F6-824368242801}" type="slidenum">
              <a:rPr lang="it-IT" smtClean="0"/>
              <a:pPr/>
              <a:t>‹N›</a:t>
            </a:fld>
            <a:endParaRPr lang="it-IT"/>
          </a:p>
        </p:txBody>
      </p:sp>
    </p:spTree>
    <p:extLst>
      <p:ext uri="{BB962C8B-B14F-4D97-AF65-F5344CB8AC3E}">
        <p14:creationId xmlns:p14="http://schemas.microsoft.com/office/powerpoint/2010/main" xmlns="" val="8986173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9404E22F-75F5-497C-BBA0-2D2C7272C117}" type="datetimeFigureOut">
              <a:rPr lang="it-IT" smtClean="0"/>
              <a:pPr/>
              <a:t>15/03/2015</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E476853D-E58D-4B68-B4F6-824368242801}" type="slidenum">
              <a:rPr lang="it-IT" smtClean="0"/>
              <a:pPr/>
              <a:t>‹N›</a:t>
            </a:fld>
            <a:endParaRPr lang="it-IT"/>
          </a:p>
        </p:txBody>
      </p:sp>
    </p:spTree>
    <p:extLst>
      <p:ext uri="{BB962C8B-B14F-4D97-AF65-F5344CB8AC3E}">
        <p14:creationId xmlns:p14="http://schemas.microsoft.com/office/powerpoint/2010/main" xmlns="" val="16235735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9404E22F-75F5-497C-BBA0-2D2C7272C117}" type="datetimeFigureOut">
              <a:rPr lang="it-IT" smtClean="0"/>
              <a:pPr/>
              <a:t>15/03/2015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476853D-E58D-4B68-B4F6-824368242801}" type="slidenum">
              <a:rPr lang="it-IT" smtClean="0"/>
              <a:pPr/>
              <a:t>‹N›</a:t>
            </a:fld>
            <a:endParaRPr lang="it-IT"/>
          </a:p>
        </p:txBody>
      </p:sp>
    </p:spTree>
    <p:extLst>
      <p:ext uri="{BB962C8B-B14F-4D97-AF65-F5344CB8AC3E}">
        <p14:creationId xmlns:p14="http://schemas.microsoft.com/office/powerpoint/2010/main" xmlns="" val="7814509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9404E22F-75F5-497C-BBA0-2D2C7272C117}" type="datetimeFigureOut">
              <a:rPr lang="it-IT" smtClean="0"/>
              <a:pPr/>
              <a:t>15/03/2015</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E476853D-E58D-4B68-B4F6-824368242801}" type="slidenum">
              <a:rPr lang="it-IT" smtClean="0"/>
              <a:pPr/>
              <a:t>‹N›</a:t>
            </a:fld>
            <a:endParaRPr lang="it-IT"/>
          </a:p>
        </p:txBody>
      </p:sp>
    </p:spTree>
    <p:extLst>
      <p:ext uri="{BB962C8B-B14F-4D97-AF65-F5344CB8AC3E}">
        <p14:creationId xmlns:p14="http://schemas.microsoft.com/office/powerpoint/2010/main" xmlns="" val="20393647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0000">
              <a:schemeClr val="accent1">
                <a:lumMod val="45000"/>
                <a:lumOff val="55000"/>
              </a:schemeClr>
            </a:gs>
            <a:gs pos="83000">
              <a:schemeClr val="accent1">
                <a:lumMod val="45000"/>
                <a:lumOff val="55000"/>
              </a:schemeClr>
            </a:gs>
            <a:gs pos="49000">
              <a:srgbClr val="CCFFFF"/>
            </a:gs>
          </a:gsLst>
          <a:lin ang="5400000" scaled="1"/>
          <a:tileRect/>
        </a:gradFill>
        <a:effectLst/>
      </p:bgPr>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04E22F-75F5-497C-BBA0-2D2C7272C117}" type="datetimeFigureOut">
              <a:rPr lang="it-IT" smtClean="0"/>
              <a:pPr/>
              <a:t>15/03/2015</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76853D-E58D-4B68-B4F6-824368242801}" type="slidenum">
              <a:rPr lang="it-IT" smtClean="0"/>
              <a:pPr/>
              <a:t>‹N›</a:t>
            </a:fld>
            <a:endParaRPr lang="it-IT"/>
          </a:p>
        </p:txBody>
      </p:sp>
    </p:spTree>
    <p:extLst>
      <p:ext uri="{BB962C8B-B14F-4D97-AF65-F5344CB8AC3E}">
        <p14:creationId xmlns:p14="http://schemas.microsoft.com/office/powerpoint/2010/main" xmlns="" val="27228112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a:t>IL MONDO DEI GERMANI</a:t>
            </a:r>
            <a:r>
              <a:rPr lang="it-IT" dirty="0"/>
              <a:t/>
            </a:r>
            <a:br>
              <a:rPr lang="it-IT" dirty="0"/>
            </a:br>
            <a:endParaRPr lang="it-IT" dirty="0"/>
          </a:p>
        </p:txBody>
      </p:sp>
      <p:sp>
        <p:nvSpPr>
          <p:cNvPr id="3" name="Segnaposto contenuto 2"/>
          <p:cNvSpPr>
            <a:spLocks noGrp="1"/>
          </p:cNvSpPr>
          <p:nvPr>
            <p:ph idx="1"/>
          </p:nvPr>
        </p:nvSpPr>
        <p:spPr>
          <a:xfrm>
            <a:off x="838200" y="1213945"/>
            <a:ext cx="10515600" cy="5423338"/>
          </a:xfrm>
        </p:spPr>
        <p:txBody>
          <a:bodyPr>
            <a:normAutofit fontScale="92500" lnSpcReduction="10000"/>
          </a:bodyPr>
          <a:lstStyle/>
          <a:p>
            <a:r>
              <a:rPr lang="it-IT" dirty="0" smtClean="0"/>
              <a:t>Civiltà </a:t>
            </a:r>
            <a:r>
              <a:rPr lang="it-IT" dirty="0"/>
              <a:t>dei </a:t>
            </a:r>
            <a:r>
              <a:rPr lang="it-IT" dirty="0" smtClean="0"/>
              <a:t>Germani </a:t>
            </a:r>
            <a:r>
              <a:rPr lang="it-IT" dirty="0"/>
              <a:t>come risultato di processi storici plurisecolari. </a:t>
            </a:r>
            <a:r>
              <a:rPr lang="it-IT" b="1" dirty="0"/>
              <a:t>Non è esistita una comunità germanica originaria</a:t>
            </a:r>
            <a:r>
              <a:rPr lang="it-IT" dirty="0"/>
              <a:t>, da cui hanno avuto origine i vari popoli germanici, ma una civiltà che si è formata lentamente in seguito all’espansione degli Indoeuropei nell’Europa del Nord e alla loro fusione con le popolazioni indigene (II-I millennio a.C.).</a:t>
            </a:r>
          </a:p>
          <a:p>
            <a:r>
              <a:rPr lang="it-IT" dirty="0" smtClean="0"/>
              <a:t>Il </a:t>
            </a:r>
            <a:r>
              <a:rPr lang="it-IT" dirty="0"/>
              <a:t>contatto con la civiltà romana stimolò il </a:t>
            </a:r>
            <a:r>
              <a:rPr lang="it-IT" b="1" dirty="0"/>
              <a:t>progresso dell’agricoltura </a:t>
            </a:r>
            <a:r>
              <a:rPr lang="it-IT" dirty="0"/>
              <a:t>e della lavorazione dei metalli, e l’emergere di differenze sociali.</a:t>
            </a:r>
          </a:p>
          <a:p>
            <a:r>
              <a:rPr lang="it-IT" dirty="0" smtClean="0"/>
              <a:t>Valori </a:t>
            </a:r>
            <a:r>
              <a:rPr lang="it-IT" dirty="0"/>
              <a:t>fondamentali della civiltà germanica:</a:t>
            </a:r>
          </a:p>
          <a:p>
            <a:r>
              <a:rPr lang="it-IT" dirty="0"/>
              <a:t>a) rapporto assai mobile con l’ambiente (</a:t>
            </a:r>
            <a:r>
              <a:rPr lang="it-IT" b="1" dirty="0"/>
              <a:t>seminomadismo</a:t>
            </a:r>
            <a:r>
              <a:rPr lang="it-IT" dirty="0"/>
              <a:t>)</a:t>
            </a:r>
          </a:p>
          <a:p>
            <a:r>
              <a:rPr lang="it-IT" dirty="0"/>
              <a:t>b) terre assegnate ai </a:t>
            </a:r>
            <a:r>
              <a:rPr lang="it-IT" b="1" dirty="0"/>
              <a:t>clan</a:t>
            </a:r>
            <a:r>
              <a:rPr lang="it-IT" dirty="0"/>
              <a:t> e non ai singoli</a:t>
            </a:r>
          </a:p>
          <a:p>
            <a:r>
              <a:rPr lang="it-IT" dirty="0"/>
              <a:t>c) </a:t>
            </a:r>
            <a:r>
              <a:rPr lang="it-IT" b="1" dirty="0"/>
              <a:t>primato delle virtù </a:t>
            </a:r>
            <a:r>
              <a:rPr lang="it-IT" b="1" dirty="0" smtClean="0"/>
              <a:t>guerresche</a:t>
            </a:r>
            <a:r>
              <a:rPr lang="it-IT" dirty="0" smtClean="0"/>
              <a:t>: il </a:t>
            </a:r>
            <a:r>
              <a:rPr lang="it-IT" dirty="0"/>
              <a:t>popolo germanico è per definizione un popolo di uomini in armi e fondamentalmente un </a:t>
            </a:r>
            <a:r>
              <a:rPr lang="it-IT" b="1" dirty="0"/>
              <a:t>popolo di uguali </a:t>
            </a:r>
            <a:r>
              <a:rPr lang="it-IT" dirty="0"/>
              <a:t>(pur essendo riconosciuta l’autorità dei capi, soprattutto in tempo di guerra e in occasione delle migrazioni, quando eleggono anche un re</a:t>
            </a:r>
            <a:r>
              <a:rPr lang="it-IT" dirty="0" smtClean="0"/>
              <a:t>). </a:t>
            </a:r>
            <a:endParaRPr lang="it-IT" dirty="0"/>
          </a:p>
          <a:p>
            <a:endParaRPr lang="it-IT" dirty="0"/>
          </a:p>
        </p:txBody>
      </p:sp>
    </p:spTree>
    <p:extLst>
      <p:ext uri="{BB962C8B-B14F-4D97-AF65-F5344CB8AC3E}">
        <p14:creationId xmlns:p14="http://schemas.microsoft.com/office/powerpoint/2010/main" xmlns="" val="27975331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rmAutofit fontScale="90000"/>
          </a:bodyPr>
          <a:lstStyle/>
          <a:p>
            <a:r>
              <a:rPr lang="it-IT" dirty="0"/>
              <a:t>I GERMANI ALL’INTERNO DELL’IMPERO</a:t>
            </a:r>
            <a:br>
              <a:rPr lang="it-IT" dirty="0"/>
            </a:br>
            <a:endParaRPr lang="it-IT" dirty="0"/>
          </a:p>
        </p:txBody>
      </p:sp>
      <p:sp>
        <p:nvSpPr>
          <p:cNvPr id="3" name="Segnaposto contenuto 2"/>
          <p:cNvSpPr>
            <a:spLocks noGrp="1"/>
          </p:cNvSpPr>
          <p:nvPr>
            <p:ph idx="1"/>
          </p:nvPr>
        </p:nvSpPr>
        <p:spPr>
          <a:xfrm>
            <a:off x="838200" y="1245476"/>
            <a:ext cx="10515600" cy="5297214"/>
          </a:xfrm>
        </p:spPr>
        <p:txBody>
          <a:bodyPr>
            <a:normAutofit fontScale="85000" lnSpcReduction="20000"/>
          </a:bodyPr>
          <a:lstStyle/>
          <a:p>
            <a:r>
              <a:rPr lang="it-IT" dirty="0" smtClean="0"/>
              <a:t>Gli </a:t>
            </a:r>
            <a:r>
              <a:rPr lang="it-IT" dirty="0"/>
              <a:t>elementi caratteristici della civiltà germanica si vennero attenuando man mano che i Germani furono accolti entro i confini dell’impero (già dal I secolo). </a:t>
            </a:r>
            <a:r>
              <a:rPr lang="it-IT" dirty="0" err="1"/>
              <a:t>Hospitalitas</a:t>
            </a:r>
            <a:r>
              <a:rPr lang="it-IT" dirty="0"/>
              <a:t>. Personalità del diritto.</a:t>
            </a:r>
          </a:p>
          <a:p>
            <a:r>
              <a:rPr lang="it-IT" dirty="0" smtClean="0"/>
              <a:t>L’arrivo </a:t>
            </a:r>
            <a:r>
              <a:rPr lang="it-IT" dirty="0"/>
              <a:t>degli Unni dalle steppe asiatiche </a:t>
            </a:r>
            <a:r>
              <a:rPr lang="it-IT" dirty="0" smtClean="0"/>
              <a:t>sconvolse </a:t>
            </a:r>
            <a:r>
              <a:rPr lang="it-IT" dirty="0"/>
              <a:t>l’equilibrio che si stava </a:t>
            </a:r>
            <a:r>
              <a:rPr lang="it-IT" dirty="0" smtClean="0"/>
              <a:t>faticosamente </a:t>
            </a:r>
            <a:r>
              <a:rPr lang="it-IT" dirty="0"/>
              <a:t>raggiungendo tra mondo romano e mondo germanico. Eventi importanti:</a:t>
            </a:r>
          </a:p>
          <a:p>
            <a:r>
              <a:rPr lang="it-IT" dirty="0"/>
              <a:t>378  vittoria dei Visigoti ad Adrianopoli</a:t>
            </a:r>
          </a:p>
          <a:p>
            <a:r>
              <a:rPr lang="it-IT" dirty="0"/>
              <a:t>406  crollo della frontiera (</a:t>
            </a:r>
            <a:r>
              <a:rPr lang="it-IT" i="1" dirty="0" err="1"/>
              <a:t>limes</a:t>
            </a:r>
            <a:r>
              <a:rPr lang="it-IT" dirty="0"/>
              <a:t>) del Reno ad opera di </a:t>
            </a:r>
            <a:r>
              <a:rPr lang="it-IT" dirty="0" smtClean="0"/>
              <a:t>Vandali</a:t>
            </a:r>
            <a:r>
              <a:rPr lang="it-IT" dirty="0"/>
              <a:t>, Alani e Svevi</a:t>
            </a:r>
          </a:p>
          <a:p>
            <a:r>
              <a:rPr lang="it-IT" dirty="0"/>
              <a:t>410  sacco di Roma ad opera dei Visigoti di Alarico, visto come premonitore della fine del mondo</a:t>
            </a:r>
          </a:p>
          <a:p>
            <a:r>
              <a:rPr lang="it-IT" dirty="0"/>
              <a:t>455  nuovo sacco di Roma ad opera dei Vandali</a:t>
            </a:r>
          </a:p>
          <a:p>
            <a:r>
              <a:rPr lang="it-IT" dirty="0"/>
              <a:t>476 Odoacre, comandante delle forze romano-barbariche che presidiavano l’Italia, depone l’imperatore Romolo Augustolo, rimanda le insegne imperiali a Costantinopoli e assume il titolo di patrizio dei Romani e di re degli Eruli, degli Sciri e degli altri Germani presenti in Italia. Rimane invariato l’assetto sociale dell’Italia. Equilibrio tra la supremazia militare dei Germani e quella politico-sociale della vecchia classe dirigente.</a:t>
            </a:r>
          </a:p>
          <a:p>
            <a:endParaRPr lang="it-IT" dirty="0"/>
          </a:p>
        </p:txBody>
      </p:sp>
    </p:spTree>
    <p:extLst>
      <p:ext uri="{BB962C8B-B14F-4D97-AF65-F5344CB8AC3E}">
        <p14:creationId xmlns:p14="http://schemas.microsoft.com/office/powerpoint/2010/main" xmlns="" val="5220092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a:t> </a:t>
            </a:r>
            <a:r>
              <a:rPr lang="it-IT" b="1" dirty="0" smtClean="0"/>
              <a:t>GLI OSTROGOTI IN ITALIA</a:t>
            </a:r>
            <a:endParaRPr lang="it-IT" b="1" dirty="0"/>
          </a:p>
        </p:txBody>
      </p:sp>
      <p:sp>
        <p:nvSpPr>
          <p:cNvPr id="3" name="Segnaposto contenuto 2"/>
          <p:cNvSpPr>
            <a:spLocks noGrp="1"/>
          </p:cNvSpPr>
          <p:nvPr>
            <p:ph idx="1"/>
          </p:nvPr>
        </p:nvSpPr>
        <p:spPr/>
        <p:txBody>
          <a:bodyPr>
            <a:normAutofit lnSpcReduction="10000"/>
          </a:bodyPr>
          <a:lstStyle/>
          <a:p>
            <a:r>
              <a:rPr lang="it-IT" b="1" dirty="0"/>
              <a:t>489 Teodorico </a:t>
            </a:r>
            <a:r>
              <a:rPr lang="it-IT" dirty="0"/>
              <a:t>re degli Ostrogoti sconfigge Odoacre, ma continua la sua politica sul piano sociale. La novità è rappresentata dalla volontà di tenere ben distinti i Romani e i Goti, intorno ai quali sognava di aggregare tutti i Germani dell’Occidente. </a:t>
            </a:r>
            <a:endParaRPr lang="it-IT" dirty="0" smtClean="0"/>
          </a:p>
          <a:p>
            <a:endParaRPr lang="it-IT" dirty="0" smtClean="0"/>
          </a:p>
          <a:p>
            <a:r>
              <a:rPr lang="it-IT" dirty="0" smtClean="0"/>
              <a:t>Ruolo </a:t>
            </a:r>
            <a:r>
              <a:rPr lang="it-IT" dirty="0"/>
              <a:t>dell’arianesimo. </a:t>
            </a:r>
            <a:endParaRPr lang="it-IT" dirty="0" smtClean="0"/>
          </a:p>
          <a:p>
            <a:pPr marL="0" indent="0">
              <a:buNone/>
            </a:pPr>
            <a:endParaRPr lang="it-IT" dirty="0" smtClean="0"/>
          </a:p>
          <a:p>
            <a:r>
              <a:rPr lang="it-IT" dirty="0" smtClean="0"/>
              <a:t>Crisi </a:t>
            </a:r>
            <a:r>
              <a:rPr lang="it-IT" dirty="0"/>
              <a:t>del progetto politico di Teodorico per la concorrenza dei </a:t>
            </a:r>
            <a:r>
              <a:rPr lang="it-IT" b="1" dirty="0"/>
              <a:t>Franchi </a:t>
            </a:r>
            <a:r>
              <a:rPr lang="it-IT" b="1" dirty="0" smtClean="0"/>
              <a:t> </a:t>
            </a:r>
            <a:r>
              <a:rPr lang="it-IT" b="1" dirty="0" smtClean="0"/>
              <a:t>di </a:t>
            </a:r>
            <a:r>
              <a:rPr lang="it-IT" b="1" dirty="0" err="1" smtClean="0"/>
              <a:t>Clodoveo</a:t>
            </a:r>
            <a:r>
              <a:rPr lang="it-IT" b="1" dirty="0" smtClean="0"/>
              <a:t> </a:t>
            </a:r>
            <a:r>
              <a:rPr lang="it-IT" dirty="0" smtClean="0"/>
              <a:t>e </a:t>
            </a:r>
            <a:r>
              <a:rPr lang="it-IT" dirty="0"/>
              <a:t>la diffidenza dei Romani a causa del suo sostegno all’arianesimo.</a:t>
            </a:r>
          </a:p>
          <a:p>
            <a:pPr marL="0" indent="0">
              <a:buNone/>
            </a:pPr>
            <a:endParaRPr lang="it-IT" dirty="0"/>
          </a:p>
        </p:txBody>
      </p:sp>
    </p:spTree>
    <p:extLst>
      <p:ext uri="{BB962C8B-B14F-4D97-AF65-F5344CB8AC3E}">
        <p14:creationId xmlns:p14="http://schemas.microsoft.com/office/powerpoint/2010/main" xmlns="" val="30546179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1090449" y="333594"/>
            <a:ext cx="10515600" cy="1325563"/>
          </a:xfrm>
        </p:spPr>
        <p:txBody>
          <a:bodyPr/>
          <a:lstStyle/>
          <a:p>
            <a:r>
              <a:rPr lang="it-IT" b="1" dirty="0"/>
              <a:t>RUOLO DEI VESCOVI</a:t>
            </a:r>
            <a:br>
              <a:rPr lang="it-IT" b="1" dirty="0"/>
            </a:br>
            <a:endParaRPr lang="it-IT" b="1" dirty="0"/>
          </a:p>
        </p:txBody>
      </p:sp>
      <p:sp>
        <p:nvSpPr>
          <p:cNvPr id="3" name="Segnaposto contenuto 2"/>
          <p:cNvSpPr>
            <a:spLocks noGrp="1"/>
          </p:cNvSpPr>
          <p:nvPr>
            <p:ph idx="1"/>
          </p:nvPr>
        </p:nvSpPr>
        <p:spPr>
          <a:xfrm>
            <a:off x="838200" y="1245476"/>
            <a:ext cx="10515600" cy="5297214"/>
          </a:xfrm>
        </p:spPr>
        <p:txBody>
          <a:bodyPr>
            <a:normAutofit fontScale="92500" lnSpcReduction="10000"/>
          </a:bodyPr>
          <a:lstStyle/>
          <a:p>
            <a:r>
              <a:rPr lang="it-IT" dirty="0" smtClean="0"/>
              <a:t>protettori </a:t>
            </a:r>
            <a:r>
              <a:rPr lang="it-IT" dirty="0"/>
              <a:t>della popolazione latina</a:t>
            </a:r>
          </a:p>
          <a:p>
            <a:r>
              <a:rPr lang="it-IT" dirty="0" smtClean="0"/>
              <a:t>forza </a:t>
            </a:r>
            <a:r>
              <a:rPr lang="it-IT" dirty="0"/>
              <a:t>conservatrice delle componenti principali della civiltà ellenistico-romana, basata sulle città</a:t>
            </a:r>
          </a:p>
          <a:p>
            <a:r>
              <a:rPr lang="it-IT" dirty="0" smtClean="0"/>
              <a:t>forniscono </a:t>
            </a:r>
            <a:r>
              <a:rPr lang="it-IT" dirty="0"/>
              <a:t>alle nuove monarchie germaniche gli strumenti per organizzare un minimo di apparato politico-amministrativo</a:t>
            </a:r>
          </a:p>
          <a:p>
            <a:r>
              <a:rPr lang="it-IT" dirty="0" smtClean="0"/>
              <a:t>contribuiscono </a:t>
            </a:r>
            <a:r>
              <a:rPr lang="it-IT" dirty="0"/>
              <a:t>a elaborare una nuova ideologia del potere (sovrano germanico da re della sua </a:t>
            </a:r>
            <a:r>
              <a:rPr lang="it-IT" i="1" dirty="0"/>
              <a:t>gens</a:t>
            </a:r>
            <a:r>
              <a:rPr lang="it-IT" dirty="0"/>
              <a:t> a re di uno Stato territoriale)</a:t>
            </a:r>
          </a:p>
          <a:p>
            <a:r>
              <a:rPr lang="it-IT" dirty="0" smtClean="0"/>
              <a:t>contribuiscono </a:t>
            </a:r>
            <a:r>
              <a:rPr lang="it-IT" dirty="0"/>
              <a:t>all’avvicinamento tra aristocrazia germanica e romana, da cui nasce un nuovo ceto dirigente, caratterizzato da cultura sempre più scarsa e da stile violento di vita, che dispone di estesi patrimoni fondiari e clientele armate, ma fonda chiese e monasteri</a:t>
            </a:r>
          </a:p>
          <a:p>
            <a:r>
              <a:rPr lang="it-IT" dirty="0" smtClean="0"/>
              <a:t>abbassamento </a:t>
            </a:r>
            <a:r>
              <a:rPr lang="it-IT" dirty="0"/>
              <a:t>del livello culturale e cambiamento di mentalità dei vescovi espressi dal nuovo ceto dirigente</a:t>
            </a:r>
          </a:p>
          <a:p>
            <a:endParaRPr lang="it-IT" dirty="0"/>
          </a:p>
        </p:txBody>
      </p:sp>
    </p:spTree>
    <p:extLst>
      <p:ext uri="{BB962C8B-B14F-4D97-AF65-F5344CB8AC3E}">
        <p14:creationId xmlns:p14="http://schemas.microsoft.com/office/powerpoint/2010/main" xmlns="" val="15392671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1460499"/>
          </a:xfrm>
        </p:spPr>
        <p:txBody>
          <a:bodyPr>
            <a:noAutofit/>
          </a:bodyPr>
          <a:lstStyle/>
          <a:p>
            <a:r>
              <a:rPr lang="it-IT" sz="3600" b="1" cap="all" dirty="0"/>
              <a:t>I LONGOBARDI E LA ROTTURA DELL’Unità politica dell’Italia</a:t>
            </a:r>
            <a:r>
              <a:rPr lang="it-IT" sz="3600" b="1" dirty="0"/>
              <a:t/>
            </a:r>
            <a:br>
              <a:rPr lang="it-IT" sz="3600" b="1" dirty="0"/>
            </a:br>
            <a:endParaRPr lang="it-IT" sz="3600" b="1" dirty="0"/>
          </a:p>
        </p:txBody>
      </p:sp>
      <p:sp>
        <p:nvSpPr>
          <p:cNvPr id="3" name="Segnaposto contenuto 2"/>
          <p:cNvSpPr>
            <a:spLocks noGrp="1"/>
          </p:cNvSpPr>
          <p:nvPr>
            <p:ph idx="1"/>
          </p:nvPr>
        </p:nvSpPr>
        <p:spPr>
          <a:xfrm>
            <a:off x="838200" y="1387366"/>
            <a:ext cx="10515600" cy="4789597"/>
          </a:xfrm>
        </p:spPr>
        <p:txBody>
          <a:bodyPr>
            <a:normAutofit fontScale="92500"/>
          </a:bodyPr>
          <a:lstStyle/>
          <a:p>
            <a:r>
              <a:rPr lang="it-IT" dirty="0" smtClean="0"/>
              <a:t>Giunsero </a:t>
            </a:r>
            <a:r>
              <a:rPr lang="it-IT" dirty="0"/>
              <a:t>in Italia nel </a:t>
            </a:r>
            <a:r>
              <a:rPr lang="it-IT" b="1" dirty="0"/>
              <a:t>568 </a:t>
            </a:r>
            <a:r>
              <a:rPr lang="it-IT" dirty="0"/>
              <a:t>sotto la guida di Alboino provenienti dall’Ungheria</a:t>
            </a:r>
          </a:p>
          <a:p>
            <a:r>
              <a:rPr lang="it-IT" dirty="0" smtClean="0"/>
              <a:t>peculiarità </a:t>
            </a:r>
            <a:r>
              <a:rPr lang="it-IT" dirty="0"/>
              <a:t>del modo in cui avvenne il loro insediamento, del tipo di rapporti che si instaurò con la popolazione locale e con l’episcopato, e dei tempi della loro evoluzione politica e culturale</a:t>
            </a:r>
          </a:p>
          <a:p>
            <a:r>
              <a:rPr lang="it-IT" dirty="0" smtClean="0"/>
              <a:t>mancanza </a:t>
            </a:r>
            <a:r>
              <a:rPr lang="it-IT" dirty="0"/>
              <a:t>di un piano unitario di conquista, che procedette nelle direzioni in cui minore era la resistenza dei Bizantini. Ducato di Benevento nel 571. Inizio della divisione politica dell’Italia sia per la capacità di resistenza dei Bizantini sia per lo spirito di autonomia dei duchi, a capo di gruppi di guerrieri appartenenti a famiglie con antenato comune (</a:t>
            </a:r>
            <a:r>
              <a:rPr lang="it-IT" i="1" dirty="0" err="1"/>
              <a:t>fara</a:t>
            </a:r>
            <a:r>
              <a:rPr lang="it-IT" dirty="0"/>
              <a:t>)</a:t>
            </a:r>
          </a:p>
          <a:p>
            <a:r>
              <a:rPr lang="it-IT" dirty="0" smtClean="0"/>
              <a:t>condizioni </a:t>
            </a:r>
            <a:r>
              <a:rPr lang="it-IT" dirty="0"/>
              <a:t>dei Romani. L’Italia fu la regione dell’Occidente che ebbe l’impatto più traumatico con il mondo germanico</a:t>
            </a:r>
          </a:p>
          <a:p>
            <a:endParaRPr lang="it-IT" dirty="0"/>
          </a:p>
        </p:txBody>
      </p:sp>
    </p:spTree>
    <p:extLst>
      <p:ext uri="{BB962C8B-B14F-4D97-AF65-F5344CB8AC3E}">
        <p14:creationId xmlns:p14="http://schemas.microsoft.com/office/powerpoint/2010/main" xmlns="" val="884564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a:t>EVOLUZIONE POLITICA DEI LONGOBARDI</a:t>
            </a:r>
          </a:p>
        </p:txBody>
      </p:sp>
      <p:sp>
        <p:nvSpPr>
          <p:cNvPr id="3" name="Segnaposto contenuto 2"/>
          <p:cNvSpPr>
            <a:spLocks noGrp="1"/>
          </p:cNvSpPr>
          <p:nvPr>
            <p:ph idx="1"/>
          </p:nvPr>
        </p:nvSpPr>
        <p:spPr/>
        <p:txBody>
          <a:bodyPr>
            <a:normAutofit fontScale="85000" lnSpcReduction="10000"/>
          </a:bodyPr>
          <a:lstStyle/>
          <a:p>
            <a:r>
              <a:rPr lang="it-IT" dirty="0" err="1" smtClean="0"/>
              <a:t>Agilulfo</a:t>
            </a:r>
            <a:r>
              <a:rPr lang="it-IT" dirty="0" smtClean="0"/>
              <a:t> </a:t>
            </a:r>
            <a:r>
              <a:rPr lang="it-IT" dirty="0"/>
              <a:t>(590-616): inizio della conversione al cattolicesimo e forte resistenza nazionalistica dei duchi</a:t>
            </a:r>
          </a:p>
          <a:p>
            <a:r>
              <a:rPr lang="it-IT" dirty="0" err="1" smtClean="0"/>
              <a:t>Rotari</a:t>
            </a:r>
            <a:r>
              <a:rPr lang="it-IT" dirty="0" smtClean="0"/>
              <a:t>  </a:t>
            </a:r>
            <a:r>
              <a:rPr lang="it-IT" dirty="0"/>
              <a:t>attribuisce una nuova fondazione all’autorità regia (Editto di Rotari, 643)</a:t>
            </a:r>
          </a:p>
          <a:p>
            <a:r>
              <a:rPr lang="it-IT" dirty="0" err="1" smtClean="0"/>
              <a:t>Liutprando</a:t>
            </a:r>
            <a:r>
              <a:rPr lang="it-IT" dirty="0" smtClean="0"/>
              <a:t> </a:t>
            </a:r>
            <a:r>
              <a:rPr lang="it-IT" dirty="0"/>
              <a:t>(712-744): </a:t>
            </a:r>
            <a:r>
              <a:rPr lang="it-IT" dirty="0" smtClean="0"/>
              <a:t>viene completata la </a:t>
            </a:r>
            <a:r>
              <a:rPr lang="it-IT" dirty="0"/>
              <a:t>conversione al cattolicesimo </a:t>
            </a:r>
            <a:r>
              <a:rPr lang="it-IT" dirty="0" smtClean="0"/>
              <a:t>ed è in uno stadio avanzato il </a:t>
            </a:r>
            <a:r>
              <a:rPr lang="it-IT" dirty="0"/>
              <a:t>superamento della divisione etnica tra Longobardi e Romani, che giunge a pieno compimento con </a:t>
            </a:r>
            <a:r>
              <a:rPr lang="it-IT" dirty="0" err="1" smtClean="0"/>
              <a:t>Astolfo</a:t>
            </a:r>
            <a:r>
              <a:rPr lang="it-IT" dirty="0" smtClean="0"/>
              <a:t> (749-756)</a:t>
            </a:r>
            <a:endParaRPr lang="it-IT" dirty="0"/>
          </a:p>
          <a:p>
            <a:r>
              <a:rPr lang="it-IT" dirty="0" smtClean="0"/>
              <a:t>Nell’Italia </a:t>
            </a:r>
            <a:r>
              <a:rPr lang="it-IT" dirty="0"/>
              <a:t>dei Longobardi non si realizza però una piena convergenza tra potere regio ed episcopato a causa dell’influenza del Papato, legato alla tradizione di Roma imperiale e contrario all’inserimento in un regno a carattere nazionale. </a:t>
            </a:r>
          </a:p>
          <a:p>
            <a:r>
              <a:rPr lang="it-IT" dirty="0" smtClean="0"/>
              <a:t>I </a:t>
            </a:r>
            <a:r>
              <a:rPr lang="it-IT" dirty="0"/>
              <a:t>papi chiamano i Franchi: Pipino il Breve contro Astolfo (754), Carlo Magno contro Desiderio (774)</a:t>
            </a:r>
          </a:p>
          <a:p>
            <a:r>
              <a:rPr lang="it-IT" dirty="0" err="1" smtClean="0"/>
              <a:t>Langobardia</a:t>
            </a:r>
            <a:r>
              <a:rPr lang="it-IT" dirty="0" smtClean="0"/>
              <a:t> </a:t>
            </a:r>
            <a:r>
              <a:rPr lang="it-IT" dirty="0"/>
              <a:t>minore. Italia meridionale </a:t>
            </a:r>
            <a:r>
              <a:rPr lang="it-IT" dirty="0" smtClean="0"/>
              <a:t>bizantina. Origini dello Stato </a:t>
            </a:r>
            <a:r>
              <a:rPr lang="it-IT" smtClean="0"/>
              <a:t>della Chiesa</a:t>
            </a:r>
            <a:endParaRPr lang="it-IT" dirty="0"/>
          </a:p>
          <a:p>
            <a:endParaRPr lang="it-IT" dirty="0"/>
          </a:p>
        </p:txBody>
      </p:sp>
    </p:spTree>
    <p:extLst>
      <p:ext uri="{BB962C8B-B14F-4D97-AF65-F5344CB8AC3E}">
        <p14:creationId xmlns:p14="http://schemas.microsoft.com/office/powerpoint/2010/main" xmlns="" val="301957998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TotalTime>
  <Words>802</Words>
  <Application>Microsoft Office PowerPoint</Application>
  <PresentationFormat>Personalizzato</PresentationFormat>
  <Paragraphs>40</Paragraphs>
  <Slides>6</Slides>
  <Notes>0</Notes>
  <HiddenSlides>0</HiddenSlides>
  <MMClips>0</MMClips>
  <ScaleCrop>false</ScaleCrop>
  <HeadingPairs>
    <vt:vector size="4" baseType="variant">
      <vt:variant>
        <vt:lpstr>Tema</vt:lpstr>
      </vt:variant>
      <vt:variant>
        <vt:i4>1</vt:i4>
      </vt:variant>
      <vt:variant>
        <vt:lpstr>Titoli diapositive</vt:lpstr>
      </vt:variant>
      <vt:variant>
        <vt:i4>6</vt:i4>
      </vt:variant>
    </vt:vector>
  </HeadingPairs>
  <TitlesOfParts>
    <vt:vector size="7" baseType="lpstr">
      <vt:lpstr>Tema di Office</vt:lpstr>
      <vt:lpstr>IL MONDO DEI GERMANI </vt:lpstr>
      <vt:lpstr>I GERMANI ALL’INTERNO DELL’IMPERO </vt:lpstr>
      <vt:lpstr> GLI OSTROGOTI IN ITALIA</vt:lpstr>
      <vt:lpstr>RUOLO DEI VESCOVI </vt:lpstr>
      <vt:lpstr>I LONGOBARDI E LA ROTTURA DELL’Unità politica dell’Italia </vt:lpstr>
      <vt:lpstr>EVOLUZIONE POLITICA DEI LONGOBARDI</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IL MONDO DEI GERMANI</dc:title>
  <dc:creator>Rosalba Di Meglio</dc:creator>
  <cp:lastModifiedBy>utente</cp:lastModifiedBy>
  <cp:revision>11</cp:revision>
  <dcterms:created xsi:type="dcterms:W3CDTF">2015-03-08T21:08:40Z</dcterms:created>
  <dcterms:modified xsi:type="dcterms:W3CDTF">2015-03-15T07:01:52Z</dcterms:modified>
</cp:coreProperties>
</file>