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56" d="100"/>
          <a:sy n="56" d="100"/>
        </p:scale>
        <p:origin x="-90" y="-4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1851800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399715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946373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540740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699023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3071611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2711346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2918672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3127507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1556472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3318679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74000"/>
            <a:lum/>
          </a:blip>
          <a:srcRect/>
          <a:tile tx="0" ty="0" sx="100000" sy="100000" flip="none" algn="tl"/>
        </a:blip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0EF588-79A3-4AAD-A3BD-2D6FA6206614}" type="datetimeFigureOut">
              <a:rPr lang="it-IT" smtClean="0"/>
              <a:pPr/>
              <a:t>22/03/2015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30175E-6A7D-4B8E-9550-9B6C2A9E829C}" type="slidenum">
              <a:rPr lang="it-IT" smtClean="0"/>
              <a:pPr/>
              <a:t>‹N›</a:t>
            </a:fld>
            <a:endParaRPr lang="it-IT"/>
          </a:p>
        </p:txBody>
      </p:sp>
    </p:spTree>
    <p:extLst>
      <p:ext uri="{BB962C8B-B14F-4D97-AF65-F5344CB8AC3E}">
        <p14:creationId xmlns:p14="http://schemas.microsoft.com/office/powerpoint/2010/main" xmlns="" val="1622243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cap="all" dirty="0"/>
              <a:t>Lo sviluppo dei centri urbani e i comuni</a:t>
            </a:r>
            <a:r>
              <a:rPr lang="it-IT" dirty="0"/>
              <a:t/>
            </a:r>
            <a:br>
              <a:rPr lang="it-IT" dirty="0"/>
            </a:br>
            <a:endParaRPr lang="it-IT" dirty="0"/>
          </a:p>
        </p:txBody>
      </p:sp>
      <p:sp>
        <p:nvSpPr>
          <p:cNvPr id="3" name="Segnaposto contenuto 2"/>
          <p:cNvSpPr>
            <a:spLocks noGrp="1"/>
          </p:cNvSpPr>
          <p:nvPr>
            <p:ph idx="1"/>
          </p:nvPr>
        </p:nvSpPr>
        <p:spPr/>
        <p:txBody>
          <a:bodyPr>
            <a:noAutofit/>
          </a:bodyPr>
          <a:lstStyle/>
          <a:p>
            <a:r>
              <a:rPr lang="it-IT" sz="3600" dirty="0" smtClean="0"/>
              <a:t> </a:t>
            </a:r>
            <a:r>
              <a:rPr lang="it-IT" sz="3600" dirty="0"/>
              <a:t>Dalla città antica alla città </a:t>
            </a:r>
            <a:r>
              <a:rPr lang="it-IT" sz="3600" dirty="0" smtClean="0"/>
              <a:t>medievale</a:t>
            </a:r>
          </a:p>
          <a:p>
            <a:endParaRPr lang="it-IT" sz="3600" dirty="0"/>
          </a:p>
          <a:p>
            <a:r>
              <a:rPr lang="it-IT" sz="3600" dirty="0" smtClean="0"/>
              <a:t> </a:t>
            </a:r>
            <a:r>
              <a:rPr lang="it-IT" sz="3600" dirty="0"/>
              <a:t>L’urbanesimo in Italia </a:t>
            </a:r>
            <a:r>
              <a:rPr lang="it-IT" sz="3600" dirty="0" smtClean="0"/>
              <a:t>meridionale</a:t>
            </a:r>
          </a:p>
          <a:p>
            <a:endParaRPr lang="it-IT" sz="3600" dirty="0"/>
          </a:p>
          <a:p>
            <a:r>
              <a:rPr lang="it-IT" sz="3600" cap="all" dirty="0" smtClean="0"/>
              <a:t> </a:t>
            </a:r>
            <a:r>
              <a:rPr lang="it-IT" sz="3600" dirty="0"/>
              <a:t>L’urbanizzazione nel resto dell’Italia e </a:t>
            </a:r>
            <a:r>
              <a:rPr lang="it-IT" sz="3600" dirty="0" smtClean="0"/>
              <a:t>dell’Europa</a:t>
            </a:r>
          </a:p>
          <a:p>
            <a:endParaRPr lang="it-IT" sz="3600" dirty="0"/>
          </a:p>
          <a:p>
            <a:r>
              <a:rPr lang="it-IT" sz="3600" dirty="0" smtClean="0"/>
              <a:t> </a:t>
            </a:r>
            <a:r>
              <a:rPr lang="it-IT" sz="3600" dirty="0"/>
              <a:t>Evoluzione istituzionale e sociale dei Comuni italiani</a:t>
            </a:r>
          </a:p>
          <a:p>
            <a:endParaRPr lang="it-IT" sz="4800" dirty="0"/>
          </a:p>
        </p:txBody>
      </p:sp>
    </p:spTree>
    <p:extLst>
      <p:ext uri="{BB962C8B-B14F-4D97-AF65-F5344CB8AC3E}">
        <p14:creationId xmlns:p14="http://schemas.microsoft.com/office/powerpoint/2010/main" xmlns="" val="1605433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0"/>
            <a:ext cx="10515600" cy="945932"/>
          </a:xfrm>
        </p:spPr>
        <p:txBody>
          <a:bodyPr>
            <a:normAutofit fontScale="90000"/>
          </a:bodyPr>
          <a:lstStyle/>
          <a:p>
            <a:r>
              <a:rPr lang="it-IT" cap="all" dirty="0" smtClean="0"/>
              <a:t/>
            </a:r>
            <a:br>
              <a:rPr lang="it-IT" cap="all" dirty="0" smtClean="0"/>
            </a:br>
            <a:r>
              <a:rPr lang="it-IT" cap="all" dirty="0" smtClean="0"/>
              <a:t>comune </a:t>
            </a:r>
            <a:r>
              <a:rPr lang="it-IT" cap="all" dirty="0"/>
              <a:t>consolare </a:t>
            </a:r>
            <a:r>
              <a:rPr lang="it-IT" dirty="0"/>
              <a:t/>
            </a:r>
            <a:br>
              <a:rPr lang="it-IT" dirty="0"/>
            </a:br>
            <a:endParaRPr lang="it-IT" dirty="0"/>
          </a:p>
        </p:txBody>
      </p:sp>
      <p:sp>
        <p:nvSpPr>
          <p:cNvPr id="3" name="Segnaposto contenuto 2"/>
          <p:cNvSpPr>
            <a:spLocks noGrp="1"/>
          </p:cNvSpPr>
          <p:nvPr>
            <p:ph idx="1"/>
          </p:nvPr>
        </p:nvSpPr>
        <p:spPr>
          <a:xfrm>
            <a:off x="838200" y="945932"/>
            <a:ext cx="10515600" cy="5231031"/>
          </a:xfrm>
        </p:spPr>
        <p:txBody>
          <a:bodyPr>
            <a:normAutofit/>
          </a:bodyPr>
          <a:lstStyle/>
          <a:p>
            <a:r>
              <a:rPr lang="it-IT" dirty="0" smtClean="0"/>
              <a:t>Nasce </a:t>
            </a:r>
            <a:r>
              <a:rPr lang="it-IT" dirty="0"/>
              <a:t>tra fine XI e inizi XII secolo nel contesto delle tensioni sociali e dei contrasti familiari, acuiti dalla lotta per le investiture, per garantire la pace all’interno della città. L’iniziativa è delle famiglie più in vista, soprattutto dell’aristocrazia feudale, a vario titolo legata al vescovo.</a:t>
            </a:r>
          </a:p>
          <a:p>
            <a:r>
              <a:rPr lang="it-IT" dirty="0" smtClean="0"/>
              <a:t> </a:t>
            </a:r>
            <a:r>
              <a:rPr lang="it-IT" dirty="0"/>
              <a:t>Istituzioni caratteristiche di questo primo periodo sono:</a:t>
            </a:r>
          </a:p>
          <a:p>
            <a:r>
              <a:rPr lang="it-IT" dirty="0"/>
              <a:t>a) collegio dei consoli, espressione del ceto dirigente del Comune, ancora aperto ai nobili immigrati dal </a:t>
            </a:r>
            <a:r>
              <a:rPr lang="it-IT" b="1" dirty="0"/>
              <a:t>contado</a:t>
            </a:r>
            <a:r>
              <a:rPr lang="it-IT" dirty="0"/>
              <a:t> e agli esponenti più facoltosi del mondo mercantile e delle professioni;</a:t>
            </a:r>
          </a:p>
          <a:p>
            <a:r>
              <a:rPr lang="it-IT" dirty="0"/>
              <a:t>b) arengo, assemblea generale dei cittadini, che poi si divide in Consiglio maggiore e Consiglio minore (o Consiglio di credenza o Consiglio degli Anziani).</a:t>
            </a:r>
          </a:p>
          <a:p>
            <a:endParaRPr lang="it-IT" dirty="0"/>
          </a:p>
        </p:txBody>
      </p:sp>
    </p:spTree>
    <p:extLst>
      <p:ext uri="{BB962C8B-B14F-4D97-AF65-F5344CB8AC3E}">
        <p14:creationId xmlns:p14="http://schemas.microsoft.com/office/powerpoint/2010/main" xmlns="" val="940502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817289"/>
          </a:xfrm>
        </p:spPr>
        <p:txBody>
          <a:bodyPr>
            <a:normAutofit fontScale="90000"/>
          </a:bodyPr>
          <a:lstStyle/>
          <a:p>
            <a:r>
              <a:rPr lang="it-IT" cap="all" dirty="0" smtClean="0"/>
              <a:t/>
            </a:r>
            <a:br>
              <a:rPr lang="it-IT" cap="all" dirty="0" smtClean="0"/>
            </a:br>
            <a:r>
              <a:rPr lang="it-IT" cap="all" dirty="0" smtClean="0"/>
              <a:t>COMUNE </a:t>
            </a:r>
            <a:r>
              <a:rPr lang="it-IT" cap="all" dirty="0"/>
              <a:t>PODESTARILE</a:t>
            </a:r>
            <a:r>
              <a:rPr lang="it-IT" dirty="0"/>
              <a:t/>
            </a:r>
            <a:br>
              <a:rPr lang="it-IT" dirty="0"/>
            </a:br>
            <a:endParaRPr lang="it-IT" dirty="0"/>
          </a:p>
        </p:txBody>
      </p:sp>
      <p:sp>
        <p:nvSpPr>
          <p:cNvPr id="3" name="Segnaposto contenuto 2"/>
          <p:cNvSpPr>
            <a:spLocks noGrp="1"/>
          </p:cNvSpPr>
          <p:nvPr>
            <p:ph idx="1"/>
          </p:nvPr>
        </p:nvSpPr>
        <p:spPr>
          <a:xfrm>
            <a:off x="838200" y="1182414"/>
            <a:ext cx="10515600" cy="4994549"/>
          </a:xfrm>
        </p:spPr>
        <p:txBody>
          <a:bodyPr>
            <a:normAutofit fontScale="85000" lnSpcReduction="20000"/>
          </a:bodyPr>
          <a:lstStyle/>
          <a:p>
            <a:r>
              <a:rPr lang="it-IT" dirty="0"/>
              <a:t>Con la pace di Costanza (1183) tra </a:t>
            </a:r>
            <a:r>
              <a:rPr lang="it-IT" b="1" dirty="0"/>
              <a:t>Federico Barbarossa</a:t>
            </a:r>
            <a:r>
              <a:rPr lang="it-IT" dirty="0"/>
              <a:t> e i Comuni della </a:t>
            </a:r>
            <a:r>
              <a:rPr lang="it-IT" b="1" dirty="0"/>
              <a:t>Lega lombarda</a:t>
            </a:r>
            <a:r>
              <a:rPr lang="it-IT" dirty="0"/>
              <a:t>, questi vengono a configurarsi come organismi politico-amministrativi pienamente legittimi e avviano il consolidamento delle loro istituzioni:</a:t>
            </a:r>
          </a:p>
          <a:p>
            <a:r>
              <a:rPr lang="it-IT" dirty="0"/>
              <a:t>a) vengono definiti i rapporti con il vescovo, che è estromesso da ogni giurisdizione civile;</a:t>
            </a:r>
          </a:p>
          <a:p>
            <a:r>
              <a:rPr lang="it-IT" dirty="0"/>
              <a:t>b) il Comune si dota di sedi proprie attraverso la costruzione di appositi edifici;</a:t>
            </a:r>
          </a:p>
          <a:p>
            <a:r>
              <a:rPr lang="it-IT" dirty="0"/>
              <a:t>c) si redigono statuti;</a:t>
            </a:r>
          </a:p>
          <a:p>
            <a:r>
              <a:rPr lang="it-IT" dirty="0"/>
              <a:t>d) la magistratura collegiale dei consoli viene sostituita dal podestà, ingaggiato con tutta la sue </a:t>
            </a:r>
            <a:r>
              <a:rPr lang="it-IT" i="1" dirty="0"/>
              <a:t>equipe</a:t>
            </a:r>
            <a:r>
              <a:rPr lang="it-IT" dirty="0"/>
              <a:t> di notai ed esperti di diritto, con il compito di far eseguire le decisioni prese dai consigli cittadini, applicare le leggi, amministrare la giustizia e sovrintendere all’apparato burocratico del Comune;</a:t>
            </a:r>
          </a:p>
          <a:p>
            <a:r>
              <a:rPr lang="it-IT" dirty="0"/>
              <a:t>e) progredisce la sottomissione del contado, nel quale i signori locali vengono eliminati con la forza o costretti a riconoscersi vassalli del Comune;</a:t>
            </a:r>
          </a:p>
          <a:p>
            <a:r>
              <a:rPr lang="it-IT" dirty="0"/>
              <a:t>f) vengono costruiti </a:t>
            </a:r>
            <a:r>
              <a:rPr lang="it-IT" b="1" dirty="0"/>
              <a:t>borghi franchi</a:t>
            </a:r>
            <a:r>
              <a:rPr lang="it-IT" dirty="0"/>
              <a:t>, per valorizzare terre incolte e assicurare un più efficace presidio militare delle zone di confine.</a:t>
            </a:r>
          </a:p>
          <a:p>
            <a:endParaRPr lang="it-IT" dirty="0"/>
          </a:p>
        </p:txBody>
      </p:sp>
    </p:spTree>
    <p:extLst>
      <p:ext uri="{BB962C8B-B14F-4D97-AF65-F5344CB8AC3E}">
        <p14:creationId xmlns:p14="http://schemas.microsoft.com/office/powerpoint/2010/main" xmlns="" val="1283690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722696"/>
          </a:xfrm>
        </p:spPr>
        <p:txBody>
          <a:bodyPr>
            <a:normAutofit fontScale="90000"/>
          </a:bodyPr>
          <a:lstStyle/>
          <a:p>
            <a:r>
              <a:rPr lang="it-IT" cap="all" dirty="0" smtClean="0"/>
              <a:t/>
            </a:r>
            <a:br>
              <a:rPr lang="it-IT" cap="all" dirty="0" smtClean="0"/>
            </a:br>
            <a:r>
              <a:rPr lang="it-IT" cap="all" dirty="0" smtClean="0"/>
              <a:t>COMUNE </a:t>
            </a:r>
            <a:r>
              <a:rPr lang="it-IT" cap="all" dirty="0" err="1"/>
              <a:t>POpolarE</a:t>
            </a:r>
            <a:r>
              <a:rPr lang="it-IT" dirty="0"/>
              <a:t/>
            </a:r>
            <a:br>
              <a:rPr lang="it-IT" dirty="0"/>
            </a:b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 </a:t>
            </a:r>
            <a:r>
              <a:rPr lang="it-IT" dirty="0"/>
              <a:t>La chiusura del ceto dirigente comunale porta alla lotta tra nobiltà e popolo</a:t>
            </a:r>
          </a:p>
          <a:p>
            <a:r>
              <a:rPr lang="it-IT" dirty="0" smtClean="0"/>
              <a:t> </a:t>
            </a:r>
            <a:r>
              <a:rPr lang="it-IT" dirty="0"/>
              <a:t>Carattere socialmente composito dei due schieramenti: della nobiltà fanno parte anche mercanti arricchiti, mentre il popolo comprende anche nobili da poco immigrati in città ed esponenti della stessa antica nobiltà in lotta con gli altri membri del proprio ceto.</a:t>
            </a:r>
          </a:p>
          <a:p>
            <a:r>
              <a:rPr lang="it-IT" dirty="0" smtClean="0"/>
              <a:t> </a:t>
            </a:r>
            <a:r>
              <a:rPr lang="it-IT" dirty="0"/>
              <a:t>A rendere agitata la vita dei Comuni contribuisce anche la divisione tra guelfi e ghibellini, e l’organizzazione delle famiglie nobili in clan, spesso in lotta tra di loro.</a:t>
            </a:r>
          </a:p>
          <a:p>
            <a:r>
              <a:rPr lang="it-IT" dirty="0" smtClean="0"/>
              <a:t> </a:t>
            </a:r>
            <a:r>
              <a:rPr lang="it-IT" dirty="0"/>
              <a:t>Il popolo, riunito in una propria associazione, la </a:t>
            </a:r>
            <a:r>
              <a:rPr lang="it-IT" b="1" dirty="0" err="1"/>
              <a:t>Societas</a:t>
            </a:r>
            <a:r>
              <a:rPr lang="it-IT" b="1" dirty="0"/>
              <a:t> </a:t>
            </a:r>
            <a:r>
              <a:rPr lang="it-IT" b="1" dirty="0" err="1"/>
              <a:t>populi</a:t>
            </a:r>
            <a:r>
              <a:rPr lang="it-IT" dirty="0"/>
              <a:t>, prende il potere, affiancando propri organismi a quelli preesistenti, per cui viene a crearsi una sorta di sistema bicamerale ( i provvedimenti passano attraverso i consigli sia del Comune sia della </a:t>
            </a:r>
            <a:r>
              <a:rPr lang="it-IT" dirty="0" err="1"/>
              <a:t>Societas</a:t>
            </a:r>
            <a:r>
              <a:rPr lang="it-IT" dirty="0"/>
              <a:t> popoli).</a:t>
            </a:r>
          </a:p>
          <a:p>
            <a:endParaRPr lang="it-IT" dirty="0"/>
          </a:p>
        </p:txBody>
      </p:sp>
    </p:spTree>
    <p:extLst>
      <p:ext uri="{BB962C8B-B14F-4D97-AF65-F5344CB8AC3E}">
        <p14:creationId xmlns:p14="http://schemas.microsoft.com/office/powerpoint/2010/main" xmlns="" val="359289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360089"/>
          </a:xfrm>
        </p:spPr>
        <p:txBody>
          <a:bodyPr>
            <a:normAutofit fontScale="90000"/>
          </a:bodyPr>
          <a:lstStyle/>
          <a:p>
            <a:r>
              <a:rPr lang="it-IT" dirty="0" smtClean="0"/>
              <a:t/>
            </a:r>
            <a:br>
              <a:rPr lang="it-IT" dirty="0" smtClean="0"/>
            </a:br>
            <a:endParaRPr lang="it-IT" dirty="0"/>
          </a:p>
        </p:txBody>
      </p:sp>
      <p:sp>
        <p:nvSpPr>
          <p:cNvPr id="3" name="Segnaposto contenuto 2"/>
          <p:cNvSpPr>
            <a:spLocks noGrp="1"/>
          </p:cNvSpPr>
          <p:nvPr>
            <p:ph idx="1"/>
          </p:nvPr>
        </p:nvSpPr>
        <p:spPr>
          <a:xfrm>
            <a:off x="838200" y="930166"/>
            <a:ext cx="10515600" cy="5246797"/>
          </a:xfrm>
        </p:spPr>
        <p:txBody>
          <a:bodyPr/>
          <a:lstStyle/>
          <a:p>
            <a:r>
              <a:rPr lang="it-IT" dirty="0" smtClean="0"/>
              <a:t> </a:t>
            </a:r>
            <a:r>
              <a:rPr lang="it-IT" dirty="0"/>
              <a:t>Il potere esecutivo viene ripartito tra il podestà (amministrazione della giustizia e funzionamento degli uffici comunali) e il capitano del popolo (difesa e ordine pubblico).</a:t>
            </a:r>
          </a:p>
          <a:p>
            <a:r>
              <a:rPr lang="it-IT" dirty="0" smtClean="0"/>
              <a:t> </a:t>
            </a:r>
            <a:r>
              <a:rPr lang="it-IT" b="1" dirty="0"/>
              <a:t>Leggi antimagnatizie</a:t>
            </a:r>
            <a:r>
              <a:rPr lang="it-IT" dirty="0"/>
              <a:t>, volte ad escludere dalle cariche più importanti i </a:t>
            </a:r>
            <a:r>
              <a:rPr lang="it-IT" b="1" dirty="0"/>
              <a:t>grandi</a:t>
            </a:r>
            <a:r>
              <a:rPr lang="it-IT" dirty="0"/>
              <a:t> o </a:t>
            </a:r>
            <a:r>
              <a:rPr lang="it-IT" b="1" dirty="0"/>
              <a:t>magnati</a:t>
            </a:r>
            <a:r>
              <a:rPr lang="it-IT" dirty="0"/>
              <a:t>.</a:t>
            </a:r>
          </a:p>
          <a:p>
            <a:r>
              <a:rPr lang="it-IT" dirty="0" smtClean="0"/>
              <a:t> </a:t>
            </a:r>
            <a:r>
              <a:rPr lang="it-IT" dirty="0"/>
              <a:t>Affrancazione dei servi della gleba soprattutto per accrescere il numero dei contribuenti (i servi non pagavano imposte, perché considerati di proprietà dei loro signori).</a:t>
            </a:r>
          </a:p>
          <a:p>
            <a:r>
              <a:rPr lang="it-IT" dirty="0"/>
              <a:t>Il Comune popolare, pur non rappresentando una prefigurazione delle democrazie moderne, allarga notevolmente gli spazi di partecipazione alla vita politica</a:t>
            </a:r>
          </a:p>
          <a:p>
            <a:r>
              <a:rPr lang="it-IT" cap="all" dirty="0"/>
              <a:t> </a:t>
            </a:r>
            <a:endParaRPr lang="it-IT" dirty="0"/>
          </a:p>
          <a:p>
            <a:endParaRPr lang="it-IT" dirty="0"/>
          </a:p>
        </p:txBody>
      </p:sp>
    </p:spTree>
    <p:extLst>
      <p:ext uri="{BB962C8B-B14F-4D97-AF65-F5344CB8AC3E}">
        <p14:creationId xmlns:p14="http://schemas.microsoft.com/office/powerpoint/2010/main" xmlns="" val="398142969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568</Words>
  <Application>Microsoft Office PowerPoint</Application>
  <PresentationFormat>Personalizzato</PresentationFormat>
  <Paragraphs>32</Paragraphs>
  <Slides>5</Slides>
  <Notes>0</Notes>
  <HiddenSlides>0</HiddenSlides>
  <MMClips>0</MMClips>
  <ScaleCrop>false</ScaleCrop>
  <HeadingPairs>
    <vt:vector size="4" baseType="variant">
      <vt:variant>
        <vt:lpstr>Tema</vt:lpstr>
      </vt:variant>
      <vt:variant>
        <vt:i4>1</vt:i4>
      </vt:variant>
      <vt:variant>
        <vt:lpstr>Titoli diapositive</vt:lpstr>
      </vt:variant>
      <vt:variant>
        <vt:i4>5</vt:i4>
      </vt:variant>
    </vt:vector>
  </HeadingPairs>
  <TitlesOfParts>
    <vt:vector size="6" baseType="lpstr">
      <vt:lpstr>Tema di Office</vt:lpstr>
      <vt:lpstr>Lo sviluppo dei centri urbani e i comuni </vt:lpstr>
      <vt:lpstr> comune consolare  </vt:lpstr>
      <vt:lpstr> COMUNE PODESTARILE </vt:lpstr>
      <vt:lpstr> COMUNE POpolarE </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sviluppo dei centri urbani e i comuni</dc:title>
  <dc:creator>Rosalba Di Meglio</dc:creator>
  <cp:lastModifiedBy>utente</cp:lastModifiedBy>
  <cp:revision>6</cp:revision>
  <dcterms:created xsi:type="dcterms:W3CDTF">2015-03-22T16:35:47Z</dcterms:created>
  <dcterms:modified xsi:type="dcterms:W3CDTF">2015-03-22T17:49:27Z</dcterms:modified>
</cp:coreProperties>
</file>