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0"/>
  </p:notesMasterIdLst>
  <p:sldIdLst>
    <p:sldId id="290" r:id="rId2"/>
    <p:sldId id="273" r:id="rId3"/>
    <p:sldId id="274" r:id="rId4"/>
    <p:sldId id="275" r:id="rId5"/>
    <p:sldId id="276" r:id="rId6"/>
    <p:sldId id="291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</p:sldIdLst>
  <p:sldSz cx="9144000" cy="6858000" type="screen4x3"/>
  <p:notesSz cx="6858000" cy="9144000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66"/>
    <a:srgbClr val="EAEAEA"/>
    <a:srgbClr val="FFFFFF"/>
    <a:srgbClr val="CCFF33"/>
    <a:srgbClr val="99CC00"/>
    <a:srgbClr val="FF33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98" autoAdjust="0"/>
    <p:restoredTop sz="90929"/>
  </p:normalViewPr>
  <p:slideViewPr>
    <p:cSldViewPr>
      <p:cViewPr varScale="1">
        <p:scale>
          <a:sx n="96" d="100"/>
          <a:sy n="96" d="100"/>
        </p:scale>
        <p:origin x="-46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63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it-IT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632ED5-836C-4A7C-B4C0-DC9E787DFAC0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C9F97D-E6F3-4C8B-9547-513E752B6706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E84F3D-0462-43F8-9C46-8E95105DF403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B3619B-CC1B-432A-8490-F2CE491D2357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8E3DD-953C-4BEB-B76A-7B741B3DACC0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C5AEC2-4A12-4728-908F-16E89436C1CB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0EDE1A-130C-4E18-BDB1-9760A61EE424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EB57D-1797-40D3-A7DA-B9BF35465497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229F18-A04C-4F2E-AD09-ECA3B6AEE5D6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75548A-25FB-4DBB-958F-8B98EA13F5A3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A8A58C-6731-47F5-B00F-24BCEA2EDCE5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4662ED-34A5-4B1F-8658-E268DB54D484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BC676F-79D5-45F6-9DC1-0714F3F3ED02}" type="slidenum">
              <a:rPr lang="it-IT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285728"/>
            <a:ext cx="7772400" cy="1143000"/>
          </a:xfrm>
        </p:spPr>
        <p:txBody>
          <a:bodyPr/>
          <a:lstStyle/>
          <a:p>
            <a:r>
              <a:rPr lang="it-IT" b="1" dirty="0" smtClean="0">
                <a:solidFill>
                  <a:srgbClr val="000099"/>
                </a:solidFill>
                <a:latin typeface="Comic Sans MS" pitchFamily="66" charset="0"/>
              </a:rPr>
              <a:t>Il DEFF</a:t>
            </a:r>
            <a:endParaRPr lang="it-IT" dirty="0"/>
          </a:p>
        </p:txBody>
      </p:sp>
      <p:sp>
        <p:nvSpPr>
          <p:cNvPr id="3" name="Rettangolo 2"/>
          <p:cNvSpPr/>
          <p:nvPr/>
        </p:nvSpPr>
        <p:spPr>
          <a:xfrm>
            <a:off x="428597" y="1428736"/>
            <a:ext cx="850112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rgbClr val="000066"/>
                </a:solidFill>
                <a:latin typeface="Comic Sans MS" pitchFamily="66" charset="0"/>
              </a:rPr>
              <a:t>Il DEFF </a:t>
            </a:r>
            <a:r>
              <a:rPr lang="it-IT" b="1" dirty="0" smtClean="0">
                <a:solidFill>
                  <a:srgbClr val="000066"/>
                </a:solidFill>
                <a:latin typeface="Comic Sans MS" pitchFamily="66" charset="0"/>
              </a:rPr>
              <a:t>(Design </a:t>
            </a:r>
            <a:r>
              <a:rPr lang="it-IT" b="1" dirty="0" err="1" smtClean="0">
                <a:solidFill>
                  <a:srgbClr val="000066"/>
                </a:solidFill>
                <a:latin typeface="Comic Sans MS" pitchFamily="66" charset="0"/>
              </a:rPr>
              <a:t>EFFect</a:t>
            </a:r>
            <a:r>
              <a:rPr lang="it-IT" b="1" dirty="0" smtClean="0">
                <a:solidFill>
                  <a:srgbClr val="000066"/>
                </a:solidFill>
                <a:latin typeface="Comic Sans MS" pitchFamily="66" charset="0"/>
              </a:rPr>
              <a:t>) è l’Effetto </a:t>
            </a:r>
            <a:r>
              <a:rPr lang="it-IT" b="1" dirty="0">
                <a:solidFill>
                  <a:srgbClr val="000066"/>
                </a:solidFill>
                <a:latin typeface="Comic Sans MS" pitchFamily="66" charset="0"/>
              </a:rPr>
              <a:t>del </a:t>
            </a:r>
            <a:r>
              <a:rPr lang="it-IT" b="1" dirty="0" smtClean="0">
                <a:solidFill>
                  <a:srgbClr val="000066"/>
                </a:solidFill>
                <a:latin typeface="Comic Sans MS" pitchFamily="66" charset="0"/>
              </a:rPr>
              <a:t>Piano </a:t>
            </a:r>
            <a:r>
              <a:rPr lang="it-IT" b="1" dirty="0">
                <a:solidFill>
                  <a:srgbClr val="000066"/>
                </a:solidFill>
                <a:latin typeface="Comic Sans MS" pitchFamily="66" charset="0"/>
              </a:rPr>
              <a:t>di </a:t>
            </a:r>
            <a:endParaRPr lang="it-IT" b="1" dirty="0" smtClean="0">
              <a:solidFill>
                <a:srgbClr val="000066"/>
              </a:solidFill>
              <a:latin typeface="Comic Sans MS" pitchFamily="66" charset="0"/>
            </a:endParaRPr>
          </a:p>
          <a:p>
            <a:r>
              <a:rPr lang="it-IT" b="1" dirty="0" smtClean="0">
                <a:solidFill>
                  <a:srgbClr val="000066"/>
                </a:solidFill>
                <a:latin typeface="Comic Sans MS" pitchFamily="66" charset="0"/>
              </a:rPr>
              <a:t>Campionamento prescelto, definito come:</a:t>
            </a:r>
          </a:p>
          <a:p>
            <a:endParaRPr lang="it-IT" b="1" dirty="0">
              <a:solidFill>
                <a:srgbClr val="000066"/>
              </a:solidFill>
              <a:latin typeface="Comic Sans MS" pitchFamily="66" charset="0"/>
            </a:endParaRPr>
          </a:p>
          <a:p>
            <a:endParaRPr lang="it-IT" b="1" dirty="0" smtClean="0">
              <a:solidFill>
                <a:srgbClr val="000066"/>
              </a:solidFill>
              <a:latin typeface="Comic Sans MS" pitchFamily="66" charset="0"/>
            </a:endParaRPr>
          </a:p>
          <a:p>
            <a:endParaRPr lang="it-IT" b="1" dirty="0">
              <a:solidFill>
                <a:srgbClr val="000066"/>
              </a:solidFill>
              <a:latin typeface="Comic Sans MS" pitchFamily="66" charset="0"/>
            </a:endParaRPr>
          </a:p>
          <a:p>
            <a:endParaRPr lang="it-IT" b="1" dirty="0" smtClean="0">
              <a:solidFill>
                <a:srgbClr val="000066"/>
              </a:solidFill>
              <a:latin typeface="Comic Sans MS" pitchFamily="66" charset="0"/>
            </a:endParaRPr>
          </a:p>
          <a:p>
            <a:endParaRPr lang="it-IT" b="1" dirty="0">
              <a:solidFill>
                <a:srgbClr val="000066"/>
              </a:solidFill>
              <a:latin typeface="Comic Sans MS" pitchFamily="66" charset="0"/>
            </a:endParaRPr>
          </a:p>
          <a:p>
            <a:endParaRPr lang="it-IT" b="1" dirty="0" smtClean="0">
              <a:solidFill>
                <a:srgbClr val="000066"/>
              </a:solidFill>
              <a:latin typeface="Comic Sans MS" pitchFamily="66" charset="0"/>
            </a:endParaRPr>
          </a:p>
          <a:p>
            <a:pPr algn="just"/>
            <a:r>
              <a:rPr lang="it-IT" b="1" dirty="0" smtClean="0">
                <a:solidFill>
                  <a:srgbClr val="000066"/>
                </a:solidFill>
                <a:latin typeface="Comic Sans MS" pitchFamily="66" charset="0"/>
              </a:rPr>
              <a:t>Lo schema di campionamento complesso sarà quindi più efficiente di quello casuale semplice se il DEFF è minore di 1, ugualmente efficiente se è uguale a 1 e meno efficiente se è minore di 1</a:t>
            </a:r>
          </a:p>
          <a:p>
            <a:endParaRPr lang="it-IT" b="1" dirty="0">
              <a:solidFill>
                <a:srgbClr val="000066"/>
              </a:solidFill>
              <a:latin typeface="Comic Sans MS" pitchFamily="66" charset="0"/>
            </a:endParaRPr>
          </a:p>
          <a:p>
            <a:endParaRPr lang="it-IT" b="1" dirty="0">
              <a:solidFill>
                <a:srgbClr val="000066"/>
              </a:solidFill>
              <a:latin typeface="Comic Sans MS" pitchFamily="66" charset="0"/>
            </a:endParaRP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/>
        </p:nvGraphicFramePr>
        <p:xfrm>
          <a:off x="1500166" y="2674934"/>
          <a:ext cx="5777548" cy="1325570"/>
        </p:xfrm>
        <a:graphic>
          <a:graphicData uri="http://schemas.openxmlformats.org/presentationml/2006/ole">
            <p:oleObj spid="_x0000_s39938" name="Equazione" r:id="rId3" imgW="1688760" imgH="507960" progId="Equation.3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838200" y="3810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800" b="1" dirty="0">
                <a:solidFill>
                  <a:srgbClr val="000099"/>
                </a:solidFill>
                <a:latin typeface="Comic Sans MS" pitchFamily="66" charset="0"/>
              </a:rPr>
              <a:t>Campionamento casuale</a:t>
            </a:r>
            <a:r>
              <a:rPr lang="it-IT" sz="4000" b="1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it-IT" sz="4000" b="1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it-IT" sz="3200" i="1" dirty="0">
                <a:solidFill>
                  <a:srgbClr val="000099"/>
                </a:solidFill>
                <a:latin typeface="Comic Sans MS" pitchFamily="66" charset="0"/>
              </a:rPr>
              <a:t>&lt;&lt; </a:t>
            </a:r>
            <a:r>
              <a:rPr lang="it-IT" sz="3200" b="1" i="1" dirty="0">
                <a:solidFill>
                  <a:srgbClr val="FF0000"/>
                </a:solidFill>
                <a:latin typeface="Comic Sans MS" pitchFamily="66" charset="0"/>
              </a:rPr>
              <a:t>STRATIFICATO</a:t>
            </a:r>
            <a:r>
              <a:rPr lang="it-IT" sz="3200" i="1" dirty="0">
                <a:solidFill>
                  <a:srgbClr val="000099"/>
                </a:solidFill>
                <a:latin typeface="Comic Sans MS" pitchFamily="66" charset="0"/>
              </a:rPr>
              <a:t>&gt;&gt; (1)</a:t>
            </a:r>
            <a:endParaRPr lang="it-IT" sz="4000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685800" y="1652588"/>
            <a:ext cx="7848600" cy="5205412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800" dirty="0">
                <a:solidFill>
                  <a:srgbClr val="009900"/>
                </a:solidFill>
                <a:latin typeface="Comic Sans MS" pitchFamily="66" charset="0"/>
              </a:rPr>
              <a:t>«</a:t>
            </a:r>
            <a:r>
              <a:rPr lang="it-IT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Stratificare </a:t>
            </a:r>
            <a:r>
              <a:rPr lang="it-IT" i="1" dirty="0">
                <a:solidFill>
                  <a:srgbClr val="000066"/>
                </a:solidFill>
                <a:latin typeface="Comic Sans MS" pitchFamily="66" charset="0"/>
              </a:rPr>
              <a:t>significa </a:t>
            </a:r>
            <a:r>
              <a:rPr lang="it-IT" b="1" i="1" dirty="0">
                <a:solidFill>
                  <a:srgbClr val="000066"/>
                </a:solidFill>
                <a:latin typeface="Comic Sans MS" pitchFamily="66" charset="0"/>
              </a:rPr>
              <a:t>ripartire </a:t>
            </a:r>
            <a:r>
              <a:rPr lang="it-IT" i="1" dirty="0">
                <a:solidFill>
                  <a:srgbClr val="000066"/>
                </a:solidFill>
                <a:latin typeface="Comic Sans MS" pitchFamily="66" charset="0"/>
              </a:rPr>
              <a:t>la </a:t>
            </a:r>
            <a:r>
              <a:rPr lang="it-IT" b="1" i="1" dirty="0">
                <a:solidFill>
                  <a:srgbClr val="000066"/>
                </a:solidFill>
                <a:latin typeface="Comic Sans MS" pitchFamily="66" charset="0"/>
              </a:rPr>
              <a:t>popolazione </a:t>
            </a:r>
            <a:r>
              <a:rPr lang="it-IT" i="1" dirty="0">
                <a:solidFill>
                  <a:srgbClr val="000066"/>
                </a:solidFill>
                <a:latin typeface="Comic Sans MS" pitchFamily="66" charset="0"/>
              </a:rPr>
              <a:t> in sottopopolazioni dette </a:t>
            </a:r>
            <a:r>
              <a:rPr lang="it-IT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strati</a:t>
            </a:r>
            <a:r>
              <a:rPr lang="it-IT" sz="2800" dirty="0">
                <a:solidFill>
                  <a:srgbClr val="009900"/>
                </a:solidFill>
                <a:latin typeface="Comic Sans MS" pitchFamily="66" charset="0"/>
              </a:rPr>
              <a:t>  »</a:t>
            </a:r>
          </a:p>
          <a:p>
            <a:pPr marL="457200" indent="-457200" algn="just">
              <a:spcBef>
                <a:spcPct val="20000"/>
              </a:spcBef>
              <a:buClr>
                <a:srgbClr val="FF3300"/>
              </a:buClr>
              <a:buSzPct val="150000"/>
            </a:pPr>
            <a:r>
              <a:rPr lang="it-IT" sz="2800" b="1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PERCHE’ </a:t>
            </a:r>
            <a:r>
              <a:rPr lang="it-IT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Stratificare </a:t>
            </a:r>
            <a:r>
              <a:rPr lang="it-IT" sz="2800" b="1" dirty="0">
                <a:solidFill>
                  <a:srgbClr val="009900"/>
                </a:solidFill>
                <a:latin typeface="Comic Sans MS" pitchFamily="66" charset="0"/>
              </a:rPr>
              <a:t>?</a:t>
            </a:r>
          </a:p>
          <a:p>
            <a:pPr marL="457200" indent="-457200" algn="just">
              <a:spcBef>
                <a:spcPct val="60000"/>
              </a:spcBef>
              <a:buClr>
                <a:srgbClr val="FF3300"/>
              </a:buClr>
              <a:buSzPct val="150000"/>
              <a:buFont typeface="Wingdings" pitchFamily="2" charset="2"/>
              <a:buChar char="v"/>
            </a:pPr>
            <a:r>
              <a:rPr lang="it-IT" b="1" dirty="0">
                <a:solidFill>
                  <a:srgbClr val="000066"/>
                </a:solidFill>
                <a:latin typeface="Comic Sans MS" pitchFamily="66" charset="0"/>
              </a:rPr>
              <a:t>Evidenziare insiemi di unità particolari </a:t>
            </a:r>
            <a:r>
              <a:rPr lang="it-IT" sz="2000" b="1" dirty="0">
                <a:solidFill>
                  <a:srgbClr val="000066"/>
                </a:solidFill>
                <a:latin typeface="Comic Sans MS" pitchFamily="66" charset="0"/>
              </a:rPr>
              <a:t>(</a:t>
            </a:r>
            <a:r>
              <a:rPr lang="it-IT" sz="2000" b="1" i="1" dirty="0">
                <a:solidFill>
                  <a:srgbClr val="000066"/>
                </a:solidFill>
                <a:latin typeface="Comic Sans MS" pitchFamily="66" charset="0"/>
              </a:rPr>
              <a:t>unità  rare, gruppi </a:t>
            </a:r>
            <a:r>
              <a:rPr lang="it-IT" sz="2000" b="1" i="1" dirty="0" err="1">
                <a:solidFill>
                  <a:srgbClr val="000066"/>
                </a:solidFill>
                <a:latin typeface="Comic Sans MS" pitchFamily="66" charset="0"/>
              </a:rPr>
              <a:t>estremali</a:t>
            </a:r>
            <a:r>
              <a:rPr lang="it-IT" sz="2000" b="1" i="1" dirty="0">
                <a:solidFill>
                  <a:srgbClr val="000066"/>
                </a:solidFill>
                <a:latin typeface="Comic Sans MS" pitchFamily="66" charset="0"/>
              </a:rPr>
              <a:t> o devianti, come le grandi imprese</a:t>
            </a:r>
            <a:r>
              <a:rPr lang="it-IT" sz="2000" b="1" dirty="0">
                <a:solidFill>
                  <a:srgbClr val="000066"/>
                </a:solidFill>
                <a:latin typeface="Comic Sans MS" pitchFamily="66" charset="0"/>
              </a:rPr>
              <a:t>)</a:t>
            </a:r>
          </a:p>
          <a:p>
            <a:pPr marL="457200" indent="-457200" algn="just">
              <a:spcBef>
                <a:spcPct val="60000"/>
              </a:spcBef>
              <a:buClr>
                <a:srgbClr val="FF3300"/>
              </a:buClr>
              <a:buSzPct val="150000"/>
              <a:buFont typeface="Wingdings" pitchFamily="2" charset="2"/>
              <a:buChar char="v"/>
            </a:pPr>
            <a:r>
              <a:rPr lang="it-IT" b="1" dirty="0">
                <a:solidFill>
                  <a:srgbClr val="000066"/>
                </a:solidFill>
                <a:latin typeface="Comic Sans MS" pitchFamily="66" charset="0"/>
              </a:rPr>
              <a:t>Separare dagli altri, strati fisicamente isolati o con caratteristiche speciali</a:t>
            </a:r>
          </a:p>
          <a:p>
            <a:pPr marL="457200" indent="-457200" algn="just">
              <a:spcBef>
                <a:spcPct val="60000"/>
              </a:spcBef>
              <a:buClr>
                <a:srgbClr val="FF3300"/>
              </a:buClr>
              <a:buSzPct val="150000"/>
              <a:buFont typeface="Wingdings" pitchFamily="2" charset="2"/>
              <a:buChar char="v"/>
            </a:pPr>
            <a:r>
              <a:rPr lang="it-IT" b="1" dirty="0">
                <a:solidFill>
                  <a:srgbClr val="000066"/>
                </a:solidFill>
                <a:latin typeface="Comic Sans MS" pitchFamily="66" charset="0"/>
              </a:rPr>
              <a:t>Individuare unità da osservare con tecniche particolari </a:t>
            </a:r>
          </a:p>
          <a:p>
            <a:pPr marL="457200" indent="-457200" algn="just">
              <a:spcBef>
                <a:spcPct val="60000"/>
              </a:spcBef>
              <a:buClr>
                <a:srgbClr val="FF3300"/>
              </a:buClr>
              <a:buSzPct val="150000"/>
              <a:buFont typeface="Wingdings" pitchFamily="2" charset="2"/>
              <a:buNone/>
            </a:pPr>
            <a:r>
              <a:rPr lang="it-IT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Introdurre sulla selezione il massimo controllo, pur mantenendo la casualità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838200" y="3810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800" b="1" dirty="0">
                <a:solidFill>
                  <a:srgbClr val="000099"/>
                </a:solidFill>
                <a:latin typeface="Comic Sans MS" pitchFamily="66" charset="0"/>
              </a:rPr>
              <a:t>Campionamento casuale</a:t>
            </a:r>
            <a:r>
              <a:rPr lang="it-IT" sz="4000" b="1" dirty="0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it-IT" sz="4000" b="1" dirty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it-IT" sz="3200" i="1" dirty="0">
                <a:solidFill>
                  <a:srgbClr val="000099"/>
                </a:solidFill>
                <a:latin typeface="Comic Sans MS" pitchFamily="66" charset="0"/>
              </a:rPr>
              <a:t>&lt;&lt; </a:t>
            </a:r>
            <a:r>
              <a:rPr lang="it-IT" sz="3200" b="1" i="1" dirty="0">
                <a:solidFill>
                  <a:srgbClr val="FF0000"/>
                </a:solidFill>
                <a:latin typeface="Comic Sans MS" pitchFamily="66" charset="0"/>
              </a:rPr>
              <a:t>STRATIFICATO</a:t>
            </a:r>
            <a:r>
              <a:rPr lang="it-IT" sz="3200" i="1" dirty="0">
                <a:solidFill>
                  <a:srgbClr val="000099"/>
                </a:solidFill>
                <a:latin typeface="Comic Sans MS" pitchFamily="66" charset="0"/>
              </a:rPr>
              <a:t>&gt;&gt; (2)</a:t>
            </a:r>
            <a:endParaRPr lang="it-IT" sz="4000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685800" y="1722438"/>
            <a:ext cx="7848600" cy="1401762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8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INDIVIDUARE</a:t>
            </a:r>
            <a:r>
              <a:rPr lang="it-IT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SOTTOPOPOLAZIONI AL MASSIMO OMOGENEE </a:t>
            </a:r>
            <a:r>
              <a:rPr lang="it-IT" sz="28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RISPETTO ALLA VARIABILE (o alle variabili) DA RILEVARE</a:t>
            </a:r>
            <a:endParaRPr lang="it-IT" b="1" i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2532" name="AutoShape 4"/>
          <p:cNvSpPr>
            <a:spLocks noChangeArrowheads="1"/>
          </p:cNvSpPr>
          <p:nvPr/>
        </p:nvSpPr>
        <p:spPr bwMode="auto">
          <a:xfrm>
            <a:off x="4367213" y="3276600"/>
            <a:ext cx="485775" cy="838200"/>
          </a:xfrm>
          <a:prstGeom prst="downArrow">
            <a:avLst>
              <a:gd name="adj1" fmla="val 50000"/>
              <a:gd name="adj2" fmla="val 43137"/>
            </a:avLst>
          </a:prstGeom>
          <a:solidFill>
            <a:srgbClr val="0000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it-IT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685800" y="4389438"/>
            <a:ext cx="7848600" cy="1401762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STIME PIU’ EFFICIENTI </a:t>
            </a:r>
            <a:r>
              <a:rPr lang="it-IT" sz="28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di quelle ottenibili con un campionamento casuale semplice</a:t>
            </a:r>
            <a:r>
              <a:rPr lang="it-IT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(</a:t>
            </a:r>
            <a: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di pari numerosità</a:t>
            </a:r>
            <a:r>
              <a:rPr lang="it-IT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)</a:t>
            </a:r>
            <a:endParaRPr lang="it-IT" b="1" i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838200" y="3810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800" b="1">
                <a:solidFill>
                  <a:srgbClr val="000099"/>
                </a:solidFill>
                <a:latin typeface="Comic Sans MS" pitchFamily="66" charset="0"/>
              </a:rPr>
              <a:t>Campionamento casuale</a:t>
            </a:r>
            <a:r>
              <a:rPr lang="it-IT" sz="4000" b="1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it-IT" sz="4000" b="1">
                <a:solidFill>
                  <a:srgbClr val="000099"/>
                </a:solidFill>
                <a:latin typeface="Comic Sans MS" pitchFamily="66" charset="0"/>
              </a:rPr>
            </a:b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&lt;&lt; </a:t>
            </a:r>
            <a:r>
              <a:rPr lang="it-IT" sz="3200" b="1" i="1">
                <a:solidFill>
                  <a:srgbClr val="FF0000"/>
                </a:solidFill>
                <a:latin typeface="Comic Sans MS" pitchFamily="66" charset="0"/>
              </a:rPr>
              <a:t>STRATIFICATO</a:t>
            </a: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&gt;&gt; (3)</a:t>
            </a:r>
            <a:endParaRPr lang="it-IT" sz="400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685800" y="1722438"/>
            <a:ext cx="7848600" cy="4735512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Ogni </a:t>
            </a:r>
            <a:r>
              <a:rPr lang="it-IT" sz="2800" b="1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strato</a:t>
            </a:r>
            <a:r>
              <a:rPr lang="it-IT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</a:t>
            </a:r>
            <a:r>
              <a:rPr lang="it-IT" sz="2800" b="1" baseline="-25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</a:t>
            </a:r>
            <a:r>
              <a:rPr lang="it-I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è una popolazione </a:t>
            </a: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Se la popolazione </a:t>
            </a:r>
            <a:r>
              <a:rPr lang="it-I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 </a:t>
            </a:r>
            <a:r>
              <a:rPr lang="it-IT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è suddivisa in </a:t>
            </a:r>
            <a:r>
              <a:rPr lang="it-I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H </a:t>
            </a:r>
            <a:r>
              <a:rPr lang="it-IT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strati allora</a:t>
            </a: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</a:t>
            </a: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Il campione </a:t>
            </a:r>
            <a:r>
              <a:rPr lang="it-IT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</a:t>
            </a:r>
            <a:r>
              <a:rPr lang="it-IT" sz="2800" b="1" baseline="-25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</a:t>
            </a:r>
            <a:r>
              <a:rPr lang="it-IT" sz="2800" b="1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estratto dallo </a:t>
            </a:r>
            <a:r>
              <a:rPr lang="it-IT" sz="2800" b="1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strato</a:t>
            </a:r>
            <a:r>
              <a:rPr lang="it-IT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 </a:t>
            </a:r>
            <a:r>
              <a:rPr lang="it-IT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è idoneo a rappresentarlo</a:t>
            </a: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</a:pPr>
            <a:endParaRPr lang="it-IT" sz="2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Rappresenta l’intera popolazione </a:t>
            </a:r>
            <a:r>
              <a:rPr lang="it-I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</a:t>
            </a:r>
            <a:endParaRPr lang="it-IT" sz="28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</a:pPr>
            <a:endParaRPr lang="it-IT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graphicFrame>
        <p:nvGraphicFramePr>
          <p:cNvPr id="23558" name="Object 6"/>
          <p:cNvGraphicFramePr>
            <a:graphicFrameLocks noChangeAspect="1"/>
          </p:cNvGraphicFramePr>
          <p:nvPr/>
        </p:nvGraphicFramePr>
        <p:xfrm>
          <a:off x="2108200" y="3111500"/>
          <a:ext cx="1524000" cy="469900"/>
        </p:xfrm>
        <a:graphic>
          <a:graphicData uri="http://schemas.openxmlformats.org/presentationml/2006/ole">
            <p:oleObj spid="_x0000_s23558" name="Equation" r:id="rId3" imgW="1523880" imgH="469800" progId="Equation.3">
              <p:embed/>
            </p:oleObj>
          </a:graphicData>
        </a:graphic>
      </p:graphicFrame>
      <p:graphicFrame>
        <p:nvGraphicFramePr>
          <p:cNvPr id="23559" name="Object 7"/>
          <p:cNvGraphicFramePr>
            <a:graphicFrameLocks noChangeAspect="1"/>
          </p:cNvGraphicFramePr>
          <p:nvPr/>
        </p:nvGraphicFramePr>
        <p:xfrm>
          <a:off x="2108200" y="4787900"/>
          <a:ext cx="1625600" cy="469900"/>
        </p:xfrm>
        <a:graphic>
          <a:graphicData uri="http://schemas.openxmlformats.org/presentationml/2006/ole">
            <p:oleObj spid="_x0000_s23559" name="Equation" r:id="rId4" imgW="1625400" imgH="469800" progId="Equation.3">
              <p:embed/>
            </p:oleObj>
          </a:graphicData>
        </a:graphic>
      </p:graphicFrame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838200" y="3810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800" b="1">
                <a:solidFill>
                  <a:srgbClr val="000099"/>
                </a:solidFill>
                <a:latin typeface="Comic Sans MS" pitchFamily="66" charset="0"/>
              </a:rPr>
              <a:t>Campionamento casuale</a:t>
            </a:r>
            <a:r>
              <a:rPr lang="it-IT" sz="4000" b="1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it-IT" sz="4000" b="1">
                <a:solidFill>
                  <a:srgbClr val="000099"/>
                </a:solidFill>
                <a:latin typeface="Comic Sans MS" pitchFamily="66" charset="0"/>
              </a:rPr>
            </a:b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&lt;&lt; </a:t>
            </a:r>
            <a:r>
              <a:rPr lang="it-IT" sz="3200" b="1" i="1">
                <a:solidFill>
                  <a:srgbClr val="FF0000"/>
                </a:solidFill>
                <a:latin typeface="Comic Sans MS" pitchFamily="66" charset="0"/>
              </a:rPr>
              <a:t>STRATIFICATO</a:t>
            </a: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&gt;&gt; (3)</a:t>
            </a:r>
            <a:endParaRPr lang="it-IT" sz="400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838200" y="3810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800" b="1">
                <a:solidFill>
                  <a:srgbClr val="000099"/>
                </a:solidFill>
                <a:latin typeface="Comic Sans MS" pitchFamily="66" charset="0"/>
              </a:rPr>
              <a:t>Campionamento casuale</a:t>
            </a:r>
            <a:r>
              <a:rPr lang="it-IT" sz="4000" b="1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it-IT" sz="4000" b="1">
                <a:solidFill>
                  <a:srgbClr val="000099"/>
                </a:solidFill>
                <a:latin typeface="Comic Sans MS" pitchFamily="66" charset="0"/>
              </a:rPr>
            </a:b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&lt;&lt; </a:t>
            </a:r>
            <a:r>
              <a:rPr lang="it-IT" sz="3200" b="1" i="1">
                <a:solidFill>
                  <a:srgbClr val="FF0000"/>
                </a:solidFill>
                <a:latin typeface="Comic Sans MS" pitchFamily="66" charset="0"/>
              </a:rPr>
              <a:t>STRATIFICATO</a:t>
            </a: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&gt;&gt; (3)</a:t>
            </a:r>
            <a:endParaRPr lang="it-IT" sz="4000">
              <a:solidFill>
                <a:schemeClr val="tx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685800" y="1722438"/>
            <a:ext cx="7848600" cy="3621087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60000"/>
              </a:spcBef>
              <a:buClr>
                <a:srgbClr val="FF3300"/>
              </a:buClr>
              <a:buSzPct val="150000"/>
              <a:buFont typeface="Wingdings" pitchFamily="2" charset="2"/>
              <a:buChar char="v"/>
            </a:pPr>
            <a:r>
              <a:rPr lang="it-IT" sz="28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Le </a:t>
            </a:r>
            <a: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CARATTERISTICHE </a:t>
            </a:r>
            <a:r>
              <a:rPr lang="it-IT" sz="28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 la stratificazione devono essere </a:t>
            </a:r>
            <a: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note</a:t>
            </a:r>
            <a:r>
              <a:rPr lang="it-IT" sz="28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prima della selezione</a:t>
            </a:r>
          </a:p>
          <a:p>
            <a:pPr algn="just">
              <a:spcBef>
                <a:spcPct val="60000"/>
              </a:spcBef>
              <a:buClr>
                <a:srgbClr val="FF3300"/>
              </a:buClr>
              <a:buSzPct val="150000"/>
              <a:buFont typeface="Wingdings" pitchFamily="2" charset="2"/>
              <a:buChar char="v"/>
            </a:pPr>
            <a:r>
              <a:rPr lang="it-IT" sz="28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Ogni unità statistica deve appartenere ad </a:t>
            </a:r>
            <a: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uno </a:t>
            </a:r>
            <a:r>
              <a:rPr lang="it-IT" sz="28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 ad</a:t>
            </a:r>
            <a: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un solo </a:t>
            </a:r>
            <a:r>
              <a:rPr lang="it-IT" sz="28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strato</a:t>
            </a:r>
          </a:p>
          <a:p>
            <a:pPr algn="just">
              <a:spcBef>
                <a:spcPct val="60000"/>
              </a:spcBef>
              <a:buClr>
                <a:srgbClr val="FF3300"/>
              </a:buClr>
              <a:buSzPct val="150000"/>
              <a:buFont typeface="Wingdings" pitchFamily="2" charset="2"/>
              <a:buChar char="v"/>
            </a:pPr>
            <a: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STRATIFICATO </a:t>
            </a:r>
            <a:r>
              <a:rPr lang="it-IT" sz="28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è un </a:t>
            </a:r>
            <a: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campione </a:t>
            </a:r>
            <a:r>
              <a:rPr lang="it-IT" sz="28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estratto da una </a:t>
            </a:r>
            <a: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popolazione </a:t>
            </a:r>
            <a:r>
              <a:rPr lang="it-IT" sz="28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STRATIFICATO</a:t>
            </a:r>
            <a: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endParaRPr lang="it-IT" sz="2800" b="1" i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685800" y="381000"/>
            <a:ext cx="7772400" cy="8382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000" b="1">
                <a:solidFill>
                  <a:schemeClr val="accent2"/>
                </a:solidFill>
                <a:latin typeface="Comic Sans MS" pitchFamily="66" charset="0"/>
              </a:rPr>
              <a:t>Campionamento casuale 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&lt;&lt; </a:t>
            </a:r>
            <a:r>
              <a:rPr lang="it-IT" sz="2000">
                <a:solidFill>
                  <a:schemeClr val="accent2"/>
                </a:solidFill>
                <a:latin typeface="Comic Sans MS" pitchFamily="66" charset="0"/>
              </a:rPr>
              <a:t>STRATIFICATO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&gt;&gt; </a:t>
            </a:r>
            <a:r>
              <a:rPr lang="it-IT" sz="1800" i="1">
                <a:solidFill>
                  <a:schemeClr val="accent2"/>
                </a:solidFill>
                <a:latin typeface="Comic Sans MS" pitchFamily="66" charset="0"/>
              </a:rPr>
              <a:t>(4)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/>
            </a:r>
            <a:br>
              <a:rPr lang="it-IT" sz="20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REGOLE per la stratificazione</a:t>
            </a:r>
            <a:endParaRPr lang="it-IT" sz="2000" i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800" b="1" kern="1200" dirty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Il campionamento stratificato proporzionale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827584" y="1628800"/>
            <a:ext cx="756084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Da ogni strato si seleziona un campione casuale mantenendo la proporzione dello strato nella </a:t>
            </a:r>
            <a:r>
              <a:rPr lang="it-IT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popolazione (k = 1, …, K con K numero degli strati):</a:t>
            </a:r>
            <a:endParaRPr lang="it-IT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/>
            <a:endParaRPr lang="it-IT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/>
            <a:r>
              <a:rPr lang="it-IT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</a:t>
            </a:r>
            <a:r>
              <a:rPr lang="it-IT" sz="1200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k</a:t>
            </a:r>
            <a:r>
              <a:rPr lang="it-IT" sz="12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= </a:t>
            </a:r>
            <a:r>
              <a:rPr lang="it-IT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</a:t>
            </a:r>
            <a:r>
              <a:rPr lang="it-IT" sz="1200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k</a:t>
            </a:r>
            <a:r>
              <a:rPr lang="it-IT" sz="12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/ </a:t>
            </a:r>
            <a:r>
              <a:rPr lang="it-IT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</a:t>
            </a:r>
            <a:r>
              <a:rPr lang="it-IT" sz="1200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k</a:t>
            </a:r>
            <a:r>
              <a:rPr lang="it-IT" sz="12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= </a:t>
            </a:r>
            <a:r>
              <a:rPr lang="it-IT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</a:t>
            </a:r>
            <a:r>
              <a:rPr lang="it-IT" sz="8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= </a:t>
            </a:r>
            <a:r>
              <a:rPr lang="it-IT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n/</a:t>
            </a:r>
            <a:r>
              <a:rPr lang="it-IT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</a:t>
            </a:r>
            <a:endParaRPr lang="it-IT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/>
            <a:endParaRPr lang="it-IT" sz="1200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876300" y="3810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000" b="1">
                <a:solidFill>
                  <a:schemeClr val="accent2"/>
                </a:solidFill>
                <a:latin typeface="Comic Sans MS" pitchFamily="66" charset="0"/>
              </a:rPr>
              <a:t>Campionamento casuale 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&lt;&lt; </a:t>
            </a:r>
            <a:r>
              <a:rPr lang="it-IT" sz="2000">
                <a:solidFill>
                  <a:schemeClr val="accent2"/>
                </a:solidFill>
                <a:latin typeface="Comic Sans MS" pitchFamily="66" charset="0"/>
              </a:rPr>
              <a:t>STRATIFICATO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&gt;&gt; </a:t>
            </a:r>
            <a:r>
              <a:rPr lang="it-IT" sz="1800" i="1">
                <a:solidFill>
                  <a:schemeClr val="accent2"/>
                </a:solidFill>
                <a:latin typeface="Comic Sans MS" pitchFamily="66" charset="0"/>
              </a:rPr>
              <a:t>(5)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/>
            </a:r>
            <a:br>
              <a:rPr lang="it-IT" sz="20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it-IT" sz="20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Selezione di un campione</a:t>
            </a:r>
            <a: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b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stratificato OTTIMALE</a:t>
            </a:r>
            <a:endParaRPr lang="it-IT" sz="2800" b="1" i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647700" y="1722438"/>
            <a:ext cx="7848600" cy="4624387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r>
              <a:rPr lang="it-IT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 </a:t>
            </a:r>
            <a:r>
              <a:rPr lang="it-IT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frazione di campionamento</a:t>
            </a:r>
            <a:r>
              <a:rPr lang="it-IT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che permette di raggiungere l’obiettivo è più elevata negli </a:t>
            </a: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strati</a:t>
            </a:r>
            <a:r>
              <a:rPr lang="it-IT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in cui la </a:t>
            </a: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variabilità</a:t>
            </a:r>
            <a:r>
              <a:rPr lang="it-IT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è </a:t>
            </a: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maggiore</a:t>
            </a:r>
            <a:r>
              <a:rPr lang="it-IT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, rispetto a quelli in cui i valori si addensano attorno ai valori medi</a:t>
            </a: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r>
              <a:rPr lang="it-IT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 parità di varianza, si campionerà negli strati in cui il costo unitario di rilevazione è più basso:</a:t>
            </a: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endParaRPr lang="it-IT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endParaRPr lang="it-IT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endParaRPr lang="it-IT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None/>
            </a:pPr>
            <a:r>
              <a:rPr lang="it-IT" sz="2000" i="1" dirty="0">
                <a:solidFill>
                  <a:srgbClr val="000066"/>
                </a:solidFill>
                <a:latin typeface="Comic Sans MS" pitchFamily="66" charset="0"/>
              </a:rPr>
              <a:t>dove </a:t>
            </a:r>
            <a:r>
              <a:rPr lang="it-IT" b="1" i="1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s</a:t>
            </a:r>
            <a:r>
              <a:rPr lang="it-IT" sz="2000" i="1" baseline="-25000" dirty="0" err="1">
                <a:solidFill>
                  <a:srgbClr val="000066"/>
                </a:solidFill>
                <a:latin typeface="Comic Sans MS" pitchFamily="66" charset="0"/>
              </a:rPr>
              <a:t>h</a:t>
            </a:r>
            <a:r>
              <a:rPr lang="it-IT" sz="2000" i="1" baseline="-25000" dirty="0">
                <a:solidFill>
                  <a:srgbClr val="000066"/>
                </a:solidFill>
                <a:latin typeface="Comic Sans MS" pitchFamily="66" charset="0"/>
              </a:rPr>
              <a:t>  </a:t>
            </a:r>
            <a:r>
              <a:rPr lang="it-IT" sz="2000" i="1" dirty="0">
                <a:solidFill>
                  <a:srgbClr val="000066"/>
                </a:solidFill>
                <a:latin typeface="Comic Sans MS" pitchFamily="66" charset="0"/>
              </a:rPr>
              <a:t>è lo scarto quadratico medio della variabile scelta come fattore di </a:t>
            </a:r>
            <a:r>
              <a:rPr lang="it-IT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stratificazione</a:t>
            </a:r>
            <a:r>
              <a:rPr lang="it-IT" sz="2000" i="1" dirty="0">
                <a:solidFill>
                  <a:srgbClr val="000066"/>
                </a:solidFill>
                <a:latin typeface="Comic Sans MS" pitchFamily="66" charset="0"/>
              </a:rPr>
              <a:t> all’interno dell’</a:t>
            </a:r>
            <a:r>
              <a:rPr lang="it-IT" sz="2000" b="1" i="1" dirty="0">
                <a:solidFill>
                  <a:srgbClr val="000066"/>
                </a:solidFill>
                <a:latin typeface="Comic Sans MS" pitchFamily="66" charset="0"/>
              </a:rPr>
              <a:t>h-</a:t>
            </a:r>
            <a:r>
              <a:rPr lang="it-IT" sz="2000" i="1" dirty="0">
                <a:solidFill>
                  <a:srgbClr val="000066"/>
                </a:solidFill>
                <a:latin typeface="Comic Sans MS" pitchFamily="66" charset="0"/>
              </a:rPr>
              <a:t>esimo strato</a:t>
            </a:r>
          </a:p>
        </p:txBody>
      </p:sp>
      <p:graphicFrame>
        <p:nvGraphicFramePr>
          <p:cNvPr id="25607" name="Object 7"/>
          <p:cNvGraphicFramePr>
            <a:graphicFrameLocks noChangeAspect="1"/>
          </p:cNvGraphicFramePr>
          <p:nvPr/>
        </p:nvGraphicFramePr>
        <p:xfrm>
          <a:off x="2997200" y="4267200"/>
          <a:ext cx="3149600" cy="990600"/>
        </p:xfrm>
        <a:graphic>
          <a:graphicData uri="http://schemas.openxmlformats.org/presentationml/2006/ole">
            <p:oleObj spid="_x0000_s25607" name="Equation" r:id="rId3" imgW="3149280" imgH="9903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876300" y="3810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000" b="1">
                <a:solidFill>
                  <a:schemeClr val="accent2"/>
                </a:solidFill>
                <a:latin typeface="Comic Sans MS" pitchFamily="66" charset="0"/>
              </a:rPr>
              <a:t>Campionamento casuale 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&lt;&lt; </a:t>
            </a:r>
            <a:r>
              <a:rPr lang="it-IT" sz="2000">
                <a:solidFill>
                  <a:schemeClr val="accent2"/>
                </a:solidFill>
                <a:latin typeface="Comic Sans MS" pitchFamily="66" charset="0"/>
              </a:rPr>
              <a:t>STRATIFICATO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&gt;&gt; </a:t>
            </a:r>
            <a:r>
              <a:rPr lang="it-IT" sz="1800" i="1">
                <a:solidFill>
                  <a:schemeClr val="accent2"/>
                </a:solidFill>
                <a:latin typeface="Comic Sans MS" pitchFamily="66" charset="0"/>
              </a:rPr>
              <a:t>(6)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/>
            </a:r>
            <a:br>
              <a:rPr lang="it-IT" sz="20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it-IT" sz="20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Selezione</a:t>
            </a:r>
            <a: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con ALLOCAZIONE OTTIMA secondo Neyman (1934) e Chuprov (1923)</a:t>
            </a:r>
            <a:endParaRPr lang="it-IT" sz="2800" b="1" i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647700" y="1946275"/>
            <a:ext cx="7848600" cy="3844925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Quando non si hanno vincoli di costo, o quando il costo è uguale in tutti gli strati, la 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numerosità </a:t>
            </a:r>
            <a:r>
              <a:rPr lang="it-IT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ottima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 l’</a:t>
            </a:r>
            <a:r>
              <a:rPr lang="it-IT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-esimo strato è data da:</a:t>
            </a: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endParaRPr lang="it-IT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endParaRPr lang="it-IT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None/>
            </a:pPr>
            <a:endParaRPr lang="it-IT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None/>
            </a:pPr>
            <a:r>
              <a:rPr lang="it-IT" b="1" u="sng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N.B.</a:t>
            </a:r>
            <a:r>
              <a:rPr lang="it-IT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	</a:t>
            </a:r>
            <a:r>
              <a:rPr lang="it-IT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può accadere che </a:t>
            </a:r>
            <a:r>
              <a:rPr lang="it-IT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</a:t>
            </a:r>
            <a:r>
              <a:rPr lang="it-IT" i="1" baseline="-2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 </a:t>
            </a:r>
            <a:r>
              <a:rPr lang="it-IT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&gt; N</a:t>
            </a:r>
            <a:r>
              <a:rPr lang="it-IT" i="1" baseline="-2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</a:t>
            </a:r>
            <a:r>
              <a:rPr lang="it-IT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. Si campioneranno, allora le </a:t>
            </a:r>
            <a:r>
              <a:rPr lang="it-IT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</a:t>
            </a:r>
            <a:r>
              <a:rPr lang="it-IT" i="1" baseline="-2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 </a:t>
            </a:r>
            <a:r>
              <a:rPr lang="it-IT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unità e si aumenterà la numerosità da attribuire agli altri (H-1) strati, ignorando l’h-esimo</a:t>
            </a:r>
          </a:p>
        </p:txBody>
      </p:sp>
      <p:graphicFrame>
        <p:nvGraphicFramePr>
          <p:cNvPr id="26628" name="Object 4"/>
          <p:cNvGraphicFramePr>
            <a:graphicFrameLocks noChangeAspect="1"/>
          </p:cNvGraphicFramePr>
          <p:nvPr/>
        </p:nvGraphicFramePr>
        <p:xfrm>
          <a:off x="3359150" y="3327400"/>
          <a:ext cx="2374900" cy="939800"/>
        </p:xfrm>
        <a:graphic>
          <a:graphicData uri="http://schemas.openxmlformats.org/presentationml/2006/ole">
            <p:oleObj spid="_x0000_s26628" name="Equation" r:id="rId3" imgW="2374560" imgH="939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876300" y="3810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000" b="1">
                <a:solidFill>
                  <a:schemeClr val="accent2"/>
                </a:solidFill>
                <a:latin typeface="Comic Sans MS" pitchFamily="66" charset="0"/>
              </a:rPr>
              <a:t>Campionamento casuale 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&lt;&lt; </a:t>
            </a:r>
            <a:r>
              <a:rPr lang="it-IT" sz="2000">
                <a:solidFill>
                  <a:schemeClr val="accent2"/>
                </a:solidFill>
                <a:latin typeface="Comic Sans MS" pitchFamily="66" charset="0"/>
              </a:rPr>
              <a:t>STRATIFICATO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&gt;&gt; </a:t>
            </a:r>
            <a:r>
              <a:rPr lang="it-IT" sz="1800" i="1">
                <a:solidFill>
                  <a:schemeClr val="accent2"/>
                </a:solidFill>
                <a:latin typeface="Comic Sans MS" pitchFamily="66" charset="0"/>
              </a:rPr>
              <a:t>(7)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/>
            </a:r>
            <a:br>
              <a:rPr lang="it-IT" sz="20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STIMA con ALLOCAZIONE OTTIMA 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647700" y="1722438"/>
            <a:ext cx="7848600" cy="2786062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Il campione stratificato con allocazione ottima delle unità 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non è autoponderante</a:t>
            </a: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Occorre, quindi, introdurre un 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sistema di pesi w</a:t>
            </a:r>
            <a:r>
              <a:rPr lang="it-IT" b="1" baseline="-2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nel calcolo delle stime per tener conto delle differenti </a:t>
            </a:r>
            <a:r>
              <a:rPr lang="it-IT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probabilità di inclusione </a:t>
            </a:r>
            <a:r>
              <a:rPr lang="it-IT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p</a:t>
            </a:r>
            <a:r>
              <a:rPr lang="it-IT" b="1" baseline="-2500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</a:t>
            </a:r>
            <a:r>
              <a:rPr lang="it-IT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delle singole unità (schema di campionamento con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probabilità variabili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)</a:t>
            </a:r>
            <a:endParaRPr lang="it-IT" sz="2000" i="1">
              <a:solidFill>
                <a:srgbClr val="000066"/>
              </a:solidFill>
              <a:latin typeface="Comic Sans MS" pitchFamily="66" charset="0"/>
            </a:endParaRPr>
          </a:p>
        </p:txBody>
      </p:sp>
      <p:graphicFrame>
        <p:nvGraphicFramePr>
          <p:cNvPr id="27652" name="Object 4"/>
          <p:cNvGraphicFramePr>
            <a:graphicFrameLocks noChangeAspect="1"/>
          </p:cNvGraphicFramePr>
          <p:nvPr/>
        </p:nvGraphicFramePr>
        <p:xfrm>
          <a:off x="3886200" y="4953000"/>
          <a:ext cx="1104900" cy="914400"/>
        </p:xfrm>
        <a:graphic>
          <a:graphicData uri="http://schemas.openxmlformats.org/presentationml/2006/ole">
            <p:oleObj spid="_x0000_s27652" name="Equation" r:id="rId3" imgW="1104840" imgH="9144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876300" y="3810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000" b="1">
                <a:solidFill>
                  <a:schemeClr val="accent2"/>
                </a:solidFill>
                <a:latin typeface="Comic Sans MS" pitchFamily="66" charset="0"/>
              </a:rPr>
              <a:t>Campionamento casuale 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&lt;&lt; </a:t>
            </a:r>
            <a:r>
              <a:rPr lang="it-IT" sz="2000">
                <a:solidFill>
                  <a:schemeClr val="accent2"/>
                </a:solidFill>
                <a:latin typeface="Comic Sans MS" pitchFamily="66" charset="0"/>
              </a:rPr>
              <a:t>STRATIFICATO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&gt;&gt; </a:t>
            </a:r>
            <a:r>
              <a:rPr lang="it-IT" sz="1800" i="1">
                <a:solidFill>
                  <a:schemeClr val="accent2"/>
                </a:solidFill>
                <a:latin typeface="Comic Sans MS" pitchFamily="66" charset="0"/>
              </a:rPr>
              <a:t>(8)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/>
            </a:r>
            <a:br>
              <a:rPr lang="it-IT" sz="20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STIMA con ALLOCAZIONE OTTIMA della MEDIA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m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della variabile X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647700" y="1722438"/>
            <a:ext cx="7848600" cy="3232150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None/>
            </a:pPr>
            <a:r>
              <a:rPr lang="it-IT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Chiamiamo:</a:t>
            </a:r>
            <a:endParaRPr lang="it-IT" sz="2000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ymbol" pitchFamily="18" charset="2"/>
            </a:endParaRP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§"/>
            </a:pPr>
            <a:r>
              <a:rPr lang="it-IT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 m</a:t>
            </a:r>
            <a:r>
              <a:rPr lang="it-IT" sz="2000" b="1" baseline="-25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</a:t>
            </a:r>
            <a:r>
              <a:rPr lang="it-IT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la </a:t>
            </a:r>
            <a:r>
              <a:rPr lang="it-IT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media </a:t>
            </a:r>
            <a:r>
              <a:rPr lang="it-IT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della variabile X, all’interno dell’h-esimo strato della popolazione</a:t>
            </a: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§"/>
            </a:pPr>
            <a:r>
              <a:rPr lang="it-IT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la </a:t>
            </a:r>
            <a:r>
              <a:rPr lang="it-IT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media </a:t>
            </a:r>
            <a:r>
              <a:rPr lang="it-IT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della variabile X, all’interno dell’h-esimo strato del campione</a:t>
            </a: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§"/>
            </a:pPr>
            <a:r>
              <a:rPr lang="it-IT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s</a:t>
            </a:r>
            <a:r>
              <a:rPr lang="it-IT" sz="2000" b="1" baseline="30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2</a:t>
            </a:r>
            <a:r>
              <a:rPr lang="it-IT" sz="2000" b="1" baseline="-25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</a:t>
            </a:r>
            <a:r>
              <a:rPr lang="it-IT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la </a:t>
            </a:r>
            <a:r>
              <a:rPr lang="it-IT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varianza </a:t>
            </a:r>
            <a:r>
              <a:rPr lang="it-IT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della variabile X, all’interno dell’h-esimo strato della popolazione</a:t>
            </a: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§"/>
            </a:pPr>
            <a:r>
              <a:rPr lang="it-IT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s</a:t>
            </a:r>
            <a:r>
              <a:rPr lang="it-IT" sz="2000" b="1" baseline="30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2</a:t>
            </a:r>
            <a:r>
              <a:rPr lang="it-IT" sz="2000" b="1" baseline="-2500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</a:t>
            </a:r>
            <a:r>
              <a:rPr lang="it-IT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la </a:t>
            </a:r>
            <a:r>
              <a:rPr lang="it-IT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varianza </a:t>
            </a:r>
            <a:r>
              <a:rPr lang="it-IT" sz="2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della variabile X, all’interno dell’h-esimo strato del campioni</a:t>
            </a:r>
          </a:p>
        </p:txBody>
      </p:sp>
      <p:graphicFrame>
        <p:nvGraphicFramePr>
          <p:cNvPr id="28677" name="Object 5"/>
          <p:cNvGraphicFramePr>
            <a:graphicFrameLocks noChangeAspect="1"/>
          </p:cNvGraphicFramePr>
          <p:nvPr/>
        </p:nvGraphicFramePr>
        <p:xfrm>
          <a:off x="990600" y="2819400"/>
          <a:ext cx="419100" cy="368300"/>
        </p:xfrm>
        <a:graphic>
          <a:graphicData uri="http://schemas.openxmlformats.org/presentationml/2006/ole">
            <p:oleObj spid="_x0000_s28677" name="Equation" r:id="rId3" imgW="419040" imgH="3682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876300" y="3810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000" b="1">
                <a:solidFill>
                  <a:schemeClr val="accent2"/>
                </a:solidFill>
                <a:latin typeface="Comic Sans MS" pitchFamily="66" charset="0"/>
              </a:rPr>
              <a:t>Campionamento casuale 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&lt;&lt; </a:t>
            </a:r>
            <a:r>
              <a:rPr lang="it-IT" sz="2000">
                <a:solidFill>
                  <a:schemeClr val="accent2"/>
                </a:solidFill>
                <a:latin typeface="Comic Sans MS" pitchFamily="66" charset="0"/>
              </a:rPr>
              <a:t>STRATIFICATO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&gt;&gt; </a:t>
            </a:r>
            <a:r>
              <a:rPr lang="it-IT" sz="1800" i="1">
                <a:solidFill>
                  <a:schemeClr val="accent2"/>
                </a:solidFill>
                <a:latin typeface="Comic Sans MS" pitchFamily="66" charset="0"/>
              </a:rPr>
              <a:t>(9)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/>
            </a:r>
            <a:br>
              <a:rPr lang="it-IT" sz="20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STIMA con ALLOCAZIONE OTTIMA della MEDIA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m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della variabile X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647700" y="1908175"/>
            <a:ext cx="7848600" cy="1216025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None/>
            </a:pP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MEDIA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m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della variabile X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è corretta stimata dalla 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media aritmetica ponderata 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delle medie stimate nei singoli strati:</a:t>
            </a:r>
          </a:p>
        </p:txBody>
      </p:sp>
      <p:graphicFrame>
        <p:nvGraphicFramePr>
          <p:cNvPr id="29701" name="Object 5"/>
          <p:cNvGraphicFramePr>
            <a:graphicFrameLocks noChangeAspect="1"/>
          </p:cNvGraphicFramePr>
          <p:nvPr/>
        </p:nvGraphicFramePr>
        <p:xfrm>
          <a:off x="2355850" y="3657600"/>
          <a:ext cx="4432300" cy="1041400"/>
        </p:xfrm>
        <a:graphic>
          <a:graphicData uri="http://schemas.openxmlformats.org/presentationml/2006/ole">
            <p:oleObj spid="_x0000_s29701" name="Equation" r:id="rId3" imgW="4431960" imgH="10411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876300" y="3810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000" b="1">
                <a:solidFill>
                  <a:schemeClr val="accent2"/>
                </a:solidFill>
                <a:latin typeface="Comic Sans MS" pitchFamily="66" charset="0"/>
              </a:rPr>
              <a:t>Campionamento casuale 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&lt;&lt; </a:t>
            </a:r>
            <a:r>
              <a:rPr lang="it-IT" sz="2000">
                <a:solidFill>
                  <a:schemeClr val="accent2"/>
                </a:solidFill>
                <a:latin typeface="Comic Sans MS" pitchFamily="66" charset="0"/>
              </a:rPr>
              <a:t>STRATIFICATO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>&gt;&gt; </a:t>
            </a:r>
            <a:r>
              <a:rPr lang="it-IT" sz="1800" i="1">
                <a:solidFill>
                  <a:schemeClr val="accent2"/>
                </a:solidFill>
                <a:latin typeface="Comic Sans MS" pitchFamily="66" charset="0"/>
              </a:rPr>
              <a:t>(5)</a:t>
            </a:r>
            <a:r>
              <a:rPr lang="it-IT" sz="2000" i="1">
                <a:solidFill>
                  <a:schemeClr val="accent2"/>
                </a:solidFill>
                <a:latin typeface="Comic Sans MS" pitchFamily="66" charset="0"/>
              </a:rPr>
              <a:t/>
            </a:r>
            <a:br>
              <a:rPr lang="it-IT" sz="2000" i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it-IT" sz="20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Selezione di un campione</a:t>
            </a:r>
            <a: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br>
              <a:rPr lang="it-IT" sz="2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stratificato OTTIMALE</a:t>
            </a:r>
            <a:endParaRPr lang="it-IT" sz="2800" b="1" i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647700" y="1722438"/>
            <a:ext cx="7848600" cy="4624387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 </a:t>
            </a:r>
            <a:r>
              <a:rPr lang="it-IT" b="1" u="sng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frazione di campionamento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che permette di raggiungere l’obiettivo è più elevata negli 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strati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in cui la 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variabilità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è 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maggiore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, rispetto a quelli in cui i valori si addensano attorno ai valori medi</a:t>
            </a: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 parità di varianza, si campionerà negli strati in cui il costo unitario di rilevazione è più basso:</a:t>
            </a: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endParaRPr lang="it-IT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endParaRPr lang="it-IT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Char char="Ø"/>
            </a:pPr>
            <a:endParaRPr lang="it-IT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just">
              <a:spcBef>
                <a:spcPct val="30000"/>
              </a:spcBef>
              <a:buClr>
                <a:srgbClr val="FF3300"/>
              </a:buClr>
              <a:buSzPct val="150000"/>
              <a:buFont typeface="Wingdings" pitchFamily="2" charset="2"/>
              <a:buNone/>
            </a:pPr>
            <a:r>
              <a:rPr lang="it-IT" sz="2000" i="1">
                <a:solidFill>
                  <a:srgbClr val="000066"/>
                </a:solidFill>
                <a:latin typeface="Comic Sans MS" pitchFamily="66" charset="0"/>
              </a:rPr>
              <a:t>dove </a:t>
            </a:r>
            <a:r>
              <a:rPr lang="it-IT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s</a:t>
            </a:r>
            <a:r>
              <a:rPr lang="it-IT" sz="2000" i="1" baseline="-25000">
                <a:solidFill>
                  <a:srgbClr val="000066"/>
                </a:solidFill>
                <a:latin typeface="Comic Sans MS" pitchFamily="66" charset="0"/>
              </a:rPr>
              <a:t>h  </a:t>
            </a:r>
            <a:r>
              <a:rPr lang="it-IT" sz="2000" i="1">
                <a:solidFill>
                  <a:srgbClr val="000066"/>
                </a:solidFill>
                <a:latin typeface="Comic Sans MS" pitchFamily="66" charset="0"/>
              </a:rPr>
              <a:t>è lo scarto quadratico medio della variabile scelta come fattore di </a:t>
            </a:r>
            <a:r>
              <a:rPr lang="it-IT" sz="20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stratificazione</a:t>
            </a:r>
            <a:r>
              <a:rPr lang="it-IT" sz="2000" i="1">
                <a:solidFill>
                  <a:srgbClr val="000066"/>
                </a:solidFill>
                <a:latin typeface="Comic Sans MS" pitchFamily="66" charset="0"/>
              </a:rPr>
              <a:t> all’interno dell’</a:t>
            </a:r>
            <a:r>
              <a:rPr lang="it-IT" sz="2000" b="1" i="1">
                <a:solidFill>
                  <a:srgbClr val="000066"/>
                </a:solidFill>
                <a:latin typeface="Comic Sans MS" pitchFamily="66" charset="0"/>
              </a:rPr>
              <a:t>h-</a:t>
            </a:r>
            <a:r>
              <a:rPr lang="it-IT" sz="2000" i="1">
                <a:solidFill>
                  <a:srgbClr val="000066"/>
                </a:solidFill>
                <a:latin typeface="Comic Sans MS" pitchFamily="66" charset="0"/>
              </a:rPr>
              <a:t>esimo strato</a:t>
            </a:r>
          </a:p>
        </p:txBody>
      </p:sp>
      <p:graphicFrame>
        <p:nvGraphicFramePr>
          <p:cNvPr id="30724" name="Object 4"/>
          <p:cNvGraphicFramePr>
            <a:graphicFrameLocks noChangeAspect="1"/>
          </p:cNvGraphicFramePr>
          <p:nvPr/>
        </p:nvGraphicFramePr>
        <p:xfrm>
          <a:off x="2997200" y="4267200"/>
          <a:ext cx="3149600" cy="990600"/>
        </p:xfrm>
        <a:graphic>
          <a:graphicData uri="http://schemas.openxmlformats.org/presentationml/2006/ole">
            <p:oleObj spid="_x0000_s30724" name="Equation" r:id="rId3" imgW="3149280" imgH="9903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685800" y="1652588"/>
            <a:ext cx="7848600" cy="4935537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800">
                <a:solidFill>
                  <a:srgbClr val="009900"/>
                </a:solidFill>
                <a:latin typeface="Comic Sans MS" pitchFamily="66" charset="0"/>
              </a:rPr>
              <a:t>«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Alla base di un campionamento </a:t>
            </a:r>
            <a:r>
              <a:rPr lang="it-IT" b="1" i="1">
                <a:solidFill>
                  <a:srgbClr val="FF0000"/>
                </a:solidFill>
                <a:latin typeface="Comic Sans MS" pitchFamily="66" charset="0"/>
              </a:rPr>
              <a:t>a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stadi 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c’è una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struttura</a:t>
            </a:r>
            <a:r>
              <a:rPr lang="it-IT" b="1" i="1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gerarchica</a:t>
            </a:r>
            <a:r>
              <a:rPr lang="it-IT" b="1" i="1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della </a:t>
            </a:r>
            <a:r>
              <a:rPr lang="it-IT" b="1" i="1">
                <a:solidFill>
                  <a:srgbClr val="000066"/>
                </a:solidFill>
                <a:latin typeface="Comic Sans MS" pitchFamily="66" charset="0"/>
              </a:rPr>
              <a:t>popolazione </a:t>
            </a:r>
            <a:r>
              <a:rPr lang="it-IT" sz="2800">
                <a:solidFill>
                  <a:srgbClr val="009900"/>
                </a:solidFill>
                <a:latin typeface="Comic Sans MS" pitchFamily="66" charset="0"/>
              </a:rPr>
              <a:t>» :</a:t>
            </a:r>
          </a:p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la popolazione finale delle unità è contenuta in un insieme di unità di livello superiore, che possono a loro volta appartenere ad un numero più ridotto di insiemi di dimensione più ampia</a:t>
            </a:r>
          </a:p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Esempio:</a:t>
            </a:r>
          </a:p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Si campiona in un 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primo stadio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fra i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comuni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italiani. Successivamente al 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secondo stadio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si campionano le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famiglie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all’interno dei comuni estratti. </a:t>
            </a:r>
          </a:p>
          <a:p>
            <a:pPr marL="457200" indent="-457200" algn="just">
              <a:buClr>
                <a:srgbClr val="FF3300"/>
              </a:buClr>
              <a:buSzPct val="150000"/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	Si intervistano, quindi, tutti i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componenti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delle famiglie estratte (</a:t>
            </a:r>
            <a:r>
              <a:rPr lang="it-IT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grappolo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) </a:t>
            </a:r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838200" y="4572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800" b="1">
                <a:solidFill>
                  <a:srgbClr val="000099"/>
                </a:solidFill>
                <a:latin typeface="Comic Sans MS" pitchFamily="66" charset="0"/>
              </a:rPr>
              <a:t>Campionamento casuale</a:t>
            </a:r>
            <a:r>
              <a:rPr lang="it-IT" sz="4000" b="1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it-IT" sz="4000" b="1">
                <a:solidFill>
                  <a:srgbClr val="000099"/>
                </a:solidFill>
                <a:latin typeface="Comic Sans MS" pitchFamily="66" charset="0"/>
              </a:rPr>
            </a:b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&lt;&lt; </a:t>
            </a:r>
            <a:r>
              <a:rPr lang="it-IT" sz="3200" b="1" i="1">
                <a:solidFill>
                  <a:srgbClr val="FF0000"/>
                </a:solidFill>
                <a:latin typeface="Comic Sans MS" pitchFamily="66" charset="0"/>
              </a:rPr>
              <a:t>A STADI</a:t>
            </a: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&gt;&gt; (1)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838200" y="4572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800" b="1">
                <a:solidFill>
                  <a:srgbClr val="000099"/>
                </a:solidFill>
                <a:latin typeface="Comic Sans MS" pitchFamily="66" charset="0"/>
              </a:rPr>
              <a:t>Campionamento casuale</a:t>
            </a:r>
            <a:r>
              <a:rPr lang="it-IT" sz="4000" b="1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it-IT" sz="4000" b="1">
                <a:solidFill>
                  <a:srgbClr val="000099"/>
                </a:solidFill>
                <a:latin typeface="Comic Sans MS" pitchFamily="66" charset="0"/>
              </a:rPr>
            </a:b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&lt;&lt; </a:t>
            </a:r>
            <a:r>
              <a:rPr lang="it-IT" sz="3200" b="1" i="1">
                <a:solidFill>
                  <a:srgbClr val="FF0000"/>
                </a:solidFill>
                <a:latin typeface="Comic Sans MS" pitchFamily="66" charset="0"/>
              </a:rPr>
              <a:t>A STADI</a:t>
            </a: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&gt;&gt; (2)</a:t>
            </a:r>
          </a:p>
        </p:txBody>
      </p:sp>
      <p:grpSp>
        <p:nvGrpSpPr>
          <p:cNvPr id="32774" name="Group 6"/>
          <p:cNvGrpSpPr>
            <a:grpSpLocks/>
          </p:cNvGrpSpPr>
          <p:nvPr/>
        </p:nvGrpSpPr>
        <p:grpSpPr bwMode="auto">
          <a:xfrm>
            <a:off x="685800" y="1676400"/>
            <a:ext cx="7848600" cy="4953000"/>
            <a:chOff x="432" y="1056"/>
            <a:chExt cx="4944" cy="3120"/>
          </a:xfrm>
        </p:grpSpPr>
        <p:sp>
          <p:nvSpPr>
            <p:cNvPr id="32772" name="Text Box 4"/>
            <p:cNvSpPr txBox="1">
              <a:spLocks noChangeArrowheads="1"/>
            </p:cNvSpPr>
            <p:nvPr/>
          </p:nvSpPr>
          <p:spPr bwMode="auto">
            <a:xfrm>
              <a:off x="432" y="1056"/>
              <a:ext cx="4944" cy="3117"/>
            </a:xfrm>
            <a:prstGeom prst="rect">
              <a:avLst/>
            </a:prstGeom>
            <a:noFill/>
            <a:ln w="9525">
              <a:solidFill>
                <a:srgbClr val="0099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 algn="just">
                <a:spcBef>
                  <a:spcPct val="30000"/>
                </a:spcBef>
                <a:buClr>
                  <a:srgbClr val="FF3300"/>
                </a:buClr>
                <a:buSzPct val="150000"/>
              </a:pPr>
              <a:r>
                <a:rPr lang="it-IT" sz="2800">
                  <a:solidFill>
                    <a:srgbClr val="009900"/>
                  </a:solidFill>
                  <a:latin typeface="Comic Sans MS" pitchFamily="66" charset="0"/>
                </a:rPr>
                <a:t>Si noti che :</a:t>
              </a:r>
            </a:p>
            <a:p>
              <a:pPr marL="457200" indent="-457200" algn="just">
                <a:spcBef>
                  <a:spcPct val="30000"/>
                </a:spcBef>
                <a:buClr>
                  <a:srgbClr val="FF3300"/>
                </a:buClr>
                <a:buSzPct val="150000"/>
                <a:buFontTx/>
                <a:buChar char="•"/>
              </a:pPr>
              <a:r>
                <a:rPr lang="it-IT">
                  <a:solidFill>
                    <a:srgbClr val="000066"/>
                  </a:solidFill>
                  <a:latin typeface="Comic Sans MS" pitchFamily="66" charset="0"/>
                </a:rPr>
                <a:t>la successione gerarchica dei campionamenti può non coincidere con la struttura della popolazione</a:t>
              </a:r>
            </a:p>
            <a:p>
              <a:pPr marL="457200" indent="-457200" algn="just">
                <a:spcBef>
                  <a:spcPct val="30000"/>
                </a:spcBef>
                <a:buClr>
                  <a:srgbClr val="FF3300"/>
                </a:buClr>
                <a:buSzPct val="150000"/>
                <a:buFontTx/>
                <a:buChar char="•"/>
              </a:pPr>
              <a:r>
                <a:rPr lang="it-IT">
                  <a:solidFill>
                    <a:srgbClr val="000066"/>
                  </a:solidFill>
                  <a:latin typeface="Comic Sans MS" pitchFamily="66" charset="0"/>
                </a:rPr>
                <a:t>l’estrazione del campione si può effettuare con criteri differenti ad ogni stadio:</a:t>
              </a:r>
            </a:p>
            <a:p>
              <a:pPr marL="1371600" lvl="2" indent="-457200" algn="just">
                <a:spcBef>
                  <a:spcPct val="15000"/>
                </a:spcBef>
                <a:buClr>
                  <a:srgbClr val="009900"/>
                </a:buClr>
                <a:buSzPct val="80000"/>
                <a:buFontTx/>
                <a:buChar char="o"/>
              </a:pPr>
              <a:r>
                <a:rPr lang="it-IT">
                  <a:solidFill>
                    <a:srgbClr val="000066"/>
                  </a:solidFill>
                  <a:latin typeface="Comic Sans MS" pitchFamily="66" charset="0"/>
                </a:rPr>
                <a:t>con probabilità </a:t>
              </a:r>
              <a:r>
                <a:rPr lang="it-IT" i="1">
                  <a:solidFill>
                    <a:srgbClr val="000066"/>
                  </a:solidFill>
                  <a:latin typeface="Comic Sans MS" pitchFamily="66" charset="0"/>
                </a:rPr>
                <a:t>costanti</a:t>
              </a:r>
              <a:r>
                <a:rPr lang="it-IT">
                  <a:solidFill>
                    <a:srgbClr val="000066"/>
                  </a:solidFill>
                  <a:latin typeface="Comic Sans MS" pitchFamily="66" charset="0"/>
                </a:rPr>
                <a:t> o </a:t>
              </a:r>
              <a:r>
                <a:rPr lang="it-IT" i="1">
                  <a:solidFill>
                    <a:srgbClr val="000066"/>
                  </a:solidFill>
                  <a:latin typeface="Comic Sans MS" pitchFamily="66" charset="0"/>
                </a:rPr>
                <a:t>variabili</a:t>
              </a:r>
            </a:p>
            <a:p>
              <a:pPr marL="1371600" lvl="2" indent="-457200" algn="just">
                <a:spcBef>
                  <a:spcPct val="15000"/>
                </a:spcBef>
                <a:buClr>
                  <a:srgbClr val="009900"/>
                </a:buClr>
                <a:buSzPct val="80000"/>
                <a:buFontTx/>
                <a:buChar char="o"/>
              </a:pPr>
              <a:r>
                <a:rPr lang="it-IT">
                  <a:solidFill>
                    <a:srgbClr val="000066"/>
                  </a:solidFill>
                  <a:latin typeface="Comic Sans MS" pitchFamily="66" charset="0"/>
                </a:rPr>
                <a:t>da</a:t>
              </a:r>
              <a:r>
                <a:rPr lang="it-IT" i="1">
                  <a:solidFill>
                    <a:srgbClr val="000066"/>
                  </a:solidFill>
                  <a:latin typeface="Comic Sans MS" pitchFamily="66" charset="0"/>
                </a:rPr>
                <a:t> liste stratificate </a:t>
              </a:r>
              <a:r>
                <a:rPr lang="it-IT">
                  <a:solidFill>
                    <a:srgbClr val="000066"/>
                  </a:solidFill>
                  <a:latin typeface="Comic Sans MS" pitchFamily="66" charset="0"/>
                </a:rPr>
                <a:t>o meno</a:t>
              </a:r>
            </a:p>
            <a:p>
              <a:pPr marL="1371600" lvl="2" indent="-457200" algn="just">
                <a:lnSpc>
                  <a:spcPct val="80000"/>
                </a:lnSpc>
                <a:buClr>
                  <a:srgbClr val="009900"/>
                </a:buClr>
                <a:buSzPct val="80000"/>
              </a:pPr>
              <a:r>
                <a:rPr lang="it-IT">
                  <a:solidFill>
                    <a:srgbClr val="000066"/>
                  </a:solidFill>
                  <a:latin typeface="Comic Sans MS" pitchFamily="66" charset="0"/>
                </a:rPr>
                <a:t>	</a:t>
              </a:r>
              <a:r>
                <a:rPr lang="it-IT" sz="1800">
                  <a:solidFill>
                    <a:srgbClr val="000066"/>
                  </a:solidFill>
                  <a:latin typeface="Comic Sans MS" pitchFamily="66" charset="0"/>
                </a:rPr>
                <a:t>la </a:t>
              </a:r>
              <a:r>
                <a:rPr lang="it-IT" sz="1800" i="1">
                  <a:solidFill>
                    <a:srgbClr val="000066"/>
                  </a:solidFill>
                  <a:latin typeface="Comic Sans MS" pitchFamily="66" charset="0"/>
                </a:rPr>
                <a:t>stratificazione </a:t>
              </a:r>
              <a:r>
                <a:rPr lang="it-IT" sz="1800">
                  <a:solidFill>
                    <a:srgbClr val="000066"/>
                  </a:solidFill>
                  <a:latin typeface="Comic Sans MS" pitchFamily="66" charset="0"/>
                </a:rPr>
                <a:t>si effettua di regola al primo stadio,  perché è più economico e si hanno più informazioni</a:t>
              </a:r>
              <a:r>
                <a:rPr lang="it-IT">
                  <a:solidFill>
                    <a:srgbClr val="000066"/>
                  </a:solidFill>
                  <a:latin typeface="Comic Sans MS" pitchFamily="66" charset="0"/>
                </a:rPr>
                <a:t> </a:t>
              </a:r>
            </a:p>
            <a:p>
              <a:pPr marL="457200" indent="-457200" algn="just">
                <a:spcBef>
                  <a:spcPct val="30000"/>
                </a:spcBef>
                <a:buClr>
                  <a:srgbClr val="FF3300"/>
                </a:buClr>
                <a:buSzPct val="150000"/>
                <a:buFontTx/>
                <a:buChar char="•"/>
              </a:pPr>
              <a:r>
                <a:rPr lang="it-IT">
                  <a:solidFill>
                    <a:srgbClr val="000066"/>
                  </a:solidFill>
                  <a:latin typeface="Comic Sans MS" pitchFamily="66" charset="0"/>
                </a:rPr>
                <a:t>fissata la numerosità campionaria si può decidere come combinare i diversi stadi </a:t>
              </a:r>
            </a:p>
            <a:p>
              <a:pPr marL="457200" indent="-457200" algn="just">
                <a:spcBef>
                  <a:spcPct val="30000"/>
                </a:spcBef>
                <a:buClr>
                  <a:srgbClr val="FF3300"/>
                </a:buClr>
                <a:buSzPct val="150000"/>
              </a:pPr>
              <a:r>
                <a:rPr lang="it-IT">
                  <a:solidFill>
                    <a:srgbClr val="000066"/>
                  </a:solidFill>
                  <a:latin typeface="Comic Sans MS" pitchFamily="66" charset="0"/>
                </a:rPr>
                <a:t>                          </a:t>
              </a:r>
              <a:r>
                <a:rPr lang="it-IT" b="1" i="1">
                  <a:solidFill>
                    <a:srgbClr val="0099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itchFamily="66" charset="0"/>
                </a:rPr>
                <a:t>AMPIA FLESSIBILITA’ </a:t>
              </a:r>
            </a:p>
          </p:txBody>
        </p:sp>
        <p:sp>
          <p:nvSpPr>
            <p:cNvPr id="32773" name="AutoShape 5"/>
            <p:cNvSpPr>
              <a:spLocks noChangeArrowheads="1"/>
            </p:cNvSpPr>
            <p:nvPr/>
          </p:nvSpPr>
          <p:spPr bwMode="auto">
            <a:xfrm>
              <a:off x="1344" y="3840"/>
              <a:ext cx="528" cy="336"/>
            </a:xfrm>
            <a:prstGeom prst="rightArrow">
              <a:avLst>
                <a:gd name="adj1" fmla="val 50000"/>
                <a:gd name="adj2" fmla="val 39286"/>
              </a:avLst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838200" y="457200"/>
            <a:ext cx="7391400" cy="11430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800" b="1">
                <a:solidFill>
                  <a:srgbClr val="000099"/>
                </a:solidFill>
                <a:latin typeface="Comic Sans MS" pitchFamily="66" charset="0"/>
              </a:rPr>
              <a:t>Campionamento casuale</a:t>
            </a:r>
            <a:r>
              <a:rPr lang="it-IT" sz="4000" b="1">
                <a:solidFill>
                  <a:srgbClr val="000099"/>
                </a:solidFill>
                <a:latin typeface="Comic Sans MS" pitchFamily="66" charset="0"/>
              </a:rPr>
              <a:t/>
            </a:r>
            <a:br>
              <a:rPr lang="it-IT" sz="4000" b="1">
                <a:solidFill>
                  <a:srgbClr val="000099"/>
                </a:solidFill>
                <a:latin typeface="Comic Sans MS" pitchFamily="66" charset="0"/>
              </a:rPr>
            </a:b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&lt;&lt; </a:t>
            </a:r>
            <a:r>
              <a:rPr lang="it-IT" sz="3200" b="1" i="1">
                <a:solidFill>
                  <a:srgbClr val="FF0000"/>
                </a:solidFill>
                <a:latin typeface="Comic Sans MS" pitchFamily="66" charset="0"/>
              </a:rPr>
              <a:t>A STADI</a:t>
            </a: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&gt;&gt; (3)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685800" y="1752600"/>
            <a:ext cx="7848600" cy="308451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just">
              <a:spcBef>
                <a:spcPct val="50000"/>
              </a:spcBef>
              <a:buClr>
                <a:srgbClr val="FF3300"/>
              </a:buClr>
              <a:buSzPct val="150000"/>
            </a:pPr>
            <a:r>
              <a:rPr lang="it-IT" sz="2800">
                <a:solidFill>
                  <a:srgbClr val="000066"/>
                </a:solidFill>
                <a:latin typeface="Comic Sans MS" pitchFamily="66" charset="0"/>
              </a:rPr>
              <a:t>Le</a:t>
            </a:r>
            <a:r>
              <a:rPr lang="it-IT" sz="2800">
                <a:solidFill>
                  <a:srgbClr val="009900"/>
                </a:solidFill>
                <a:latin typeface="Comic Sans MS" pitchFamily="66" charset="0"/>
              </a:rPr>
              <a:t> </a:t>
            </a:r>
            <a:r>
              <a:rPr lang="it-IT" sz="2800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fasi</a:t>
            </a:r>
            <a:r>
              <a:rPr lang="it-IT" sz="2800">
                <a:solidFill>
                  <a:srgbClr val="009900"/>
                </a:solidFill>
                <a:latin typeface="Comic Sans MS" pitchFamily="66" charset="0"/>
              </a:rPr>
              <a:t> </a:t>
            </a:r>
            <a:r>
              <a:rPr lang="it-IT" sz="2800">
                <a:solidFill>
                  <a:srgbClr val="000066"/>
                </a:solidFill>
                <a:latin typeface="Comic Sans MS" pitchFamily="66" charset="0"/>
              </a:rPr>
              <a:t>di un campionamento</a:t>
            </a:r>
            <a:r>
              <a:rPr lang="it-IT" sz="2800">
                <a:solidFill>
                  <a:srgbClr val="009900"/>
                </a:solidFill>
                <a:latin typeface="Comic Sans MS" pitchFamily="66" charset="0"/>
              </a:rPr>
              <a:t> a </a:t>
            </a:r>
            <a:r>
              <a:rPr lang="it-IT" sz="2800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stadi</a:t>
            </a:r>
            <a:r>
              <a:rPr lang="it-IT" sz="2800">
                <a:solidFill>
                  <a:srgbClr val="009900"/>
                </a:solidFill>
                <a:latin typeface="Comic Sans MS" pitchFamily="66" charset="0"/>
              </a:rPr>
              <a:t> </a:t>
            </a:r>
            <a:r>
              <a:rPr lang="it-IT" sz="2800">
                <a:solidFill>
                  <a:srgbClr val="000066"/>
                </a:solidFill>
                <a:latin typeface="Comic Sans MS" pitchFamily="66" charset="0"/>
              </a:rPr>
              <a:t>sono</a:t>
            </a:r>
            <a:r>
              <a:rPr lang="it-IT" sz="2800">
                <a:solidFill>
                  <a:srgbClr val="009900"/>
                </a:solidFill>
                <a:latin typeface="Comic Sans MS" pitchFamily="66" charset="0"/>
              </a:rPr>
              <a:t> :</a:t>
            </a:r>
          </a:p>
          <a:p>
            <a:pPr marL="457200" indent="-457200" algn="just">
              <a:spcBef>
                <a:spcPct val="50000"/>
              </a:spcBef>
              <a:buClr>
                <a:srgbClr val="009900"/>
              </a:buClr>
              <a:buFontTx/>
              <a:buAutoNum type="arabicPeriod"/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individuare il </a:t>
            </a:r>
            <a:r>
              <a:rPr lang="it-IT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numero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degli stadi </a:t>
            </a:r>
          </a:p>
          <a:p>
            <a:pPr marL="457200" indent="-457200" algn="just">
              <a:spcBef>
                <a:spcPct val="50000"/>
              </a:spcBef>
              <a:buClr>
                <a:srgbClr val="009900"/>
              </a:buClr>
              <a:buFontTx/>
              <a:buAutoNum type="arabicPeriod"/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individuare le </a:t>
            </a:r>
            <a:r>
              <a:rPr lang="it-IT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caratteristiche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per 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stratificare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(di solito le unità di primo stadio)</a:t>
            </a:r>
          </a:p>
          <a:p>
            <a:pPr marL="457200" indent="-457200" algn="just">
              <a:spcBef>
                <a:spcPct val="50000"/>
              </a:spcBef>
              <a:buClr>
                <a:srgbClr val="009900"/>
              </a:buClr>
              <a:buFontTx/>
              <a:buAutoNum type="arabicPeriod"/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decidere </a:t>
            </a:r>
            <a:r>
              <a:rPr lang="it-IT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quante unità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estrarre 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ad ogni stadio</a:t>
            </a:r>
          </a:p>
          <a:p>
            <a:pPr marL="457200" indent="-457200" algn="just">
              <a:spcBef>
                <a:spcPct val="50000"/>
              </a:spcBef>
              <a:buClr>
                <a:srgbClr val="009900"/>
              </a:buClr>
              <a:buFontTx/>
              <a:buAutoNum type="arabicPeriod"/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decidere </a:t>
            </a:r>
            <a:r>
              <a:rPr lang="it-IT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come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selezionare 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ad ogni stadio</a:t>
            </a: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609600" y="5257800"/>
            <a:ext cx="7902575" cy="8318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Il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DEFF</a:t>
            </a:r>
            <a:r>
              <a:rPr lang="it-IT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di un campionamento</a:t>
            </a:r>
            <a:r>
              <a:rPr lang="it-IT">
                <a:solidFill>
                  <a:srgbClr val="009900"/>
                </a:solidFill>
                <a:latin typeface="Comic Sans MS" pitchFamily="66" charset="0"/>
              </a:rPr>
              <a:t> a </a:t>
            </a:r>
            <a:r>
              <a:rPr lang="it-IT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stadi</a:t>
            </a:r>
            <a:r>
              <a:rPr lang="it-IT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è inversamente legato al coefficiente di correlazione 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interclasse</a:t>
            </a:r>
            <a:endParaRPr lang="it-IT">
              <a:solidFill>
                <a:srgbClr val="00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685800" y="457200"/>
            <a:ext cx="7848600" cy="8382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800" b="1">
                <a:solidFill>
                  <a:srgbClr val="000099"/>
                </a:solidFill>
                <a:latin typeface="Comic Sans MS" pitchFamily="66" charset="0"/>
              </a:rPr>
              <a:t>Campionamento casuale </a:t>
            </a: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&lt;&lt; </a:t>
            </a:r>
            <a:r>
              <a:rPr lang="it-IT" sz="3200" b="1" i="1">
                <a:solidFill>
                  <a:srgbClr val="FF0000"/>
                </a:solidFill>
                <a:latin typeface="Comic Sans MS" pitchFamily="66" charset="0"/>
              </a:rPr>
              <a:t>RUOTATO</a:t>
            </a: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&gt;&gt;</a:t>
            </a: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685800" y="1524000"/>
            <a:ext cx="7848600" cy="4722813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800">
                <a:solidFill>
                  <a:srgbClr val="009900"/>
                </a:solidFill>
                <a:latin typeface="Comic Sans MS" pitchFamily="66" charset="0"/>
              </a:rPr>
              <a:t>«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Quando con l’indagine si vogliono stimare le caratteristiche della popolazione ad intervalli di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tempo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 esistono diverse soluzioni </a:t>
            </a:r>
            <a:r>
              <a:rPr lang="it-IT" sz="2800">
                <a:solidFill>
                  <a:srgbClr val="009900"/>
                </a:solidFill>
                <a:latin typeface="Comic Sans MS" pitchFamily="66" charset="0"/>
              </a:rPr>
              <a:t>»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it-IT" sz="2800">
                <a:solidFill>
                  <a:srgbClr val="009900"/>
                </a:solidFill>
                <a:latin typeface="Comic Sans MS" pitchFamily="66" charset="0"/>
              </a:rPr>
              <a:t>:</a:t>
            </a:r>
          </a:p>
          <a:p>
            <a:pPr marL="457200" indent="-457200" algn="just">
              <a:spcBef>
                <a:spcPct val="30000"/>
              </a:spcBef>
              <a:buClr>
                <a:srgbClr val="009900"/>
              </a:buClr>
              <a:buFontTx/>
              <a:buAutoNum type="arabicPeriod"/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si costruisce un campione permanente, il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panel</a:t>
            </a:r>
          </a:p>
          <a:p>
            <a:pPr marL="457200" indent="-457200" algn="just">
              <a:lnSpc>
                <a:spcPct val="60000"/>
              </a:lnSpc>
              <a:spcBef>
                <a:spcPct val="30000"/>
              </a:spcBef>
              <a:buClr>
                <a:srgbClr val="FF3300"/>
              </a:buClr>
            </a:pP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	</a:t>
            </a:r>
            <a:r>
              <a:rPr lang="it-IT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Vantaggi</a:t>
            </a:r>
            <a:r>
              <a:rPr lang="it-IT" sz="2000">
                <a:solidFill>
                  <a:srgbClr val="000066"/>
                </a:solidFill>
                <a:latin typeface="Comic Sans MS" pitchFamily="66" charset="0"/>
              </a:rPr>
              <a:t>: consente di studiare </a:t>
            </a:r>
            <a:r>
              <a:rPr lang="it-IT" sz="2000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flussi</a:t>
            </a:r>
            <a:r>
              <a:rPr lang="it-IT" sz="2000">
                <a:solidFill>
                  <a:srgbClr val="000066"/>
                </a:solidFill>
                <a:latin typeface="Comic Sans MS" pitchFamily="66" charset="0"/>
              </a:rPr>
              <a:t> e </a:t>
            </a:r>
            <a:r>
              <a:rPr lang="it-IT" sz="2000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persistenze</a:t>
            </a:r>
          </a:p>
          <a:p>
            <a:pPr marL="457200" indent="-457200" algn="just">
              <a:lnSpc>
                <a:spcPct val="60000"/>
              </a:lnSpc>
              <a:spcBef>
                <a:spcPct val="30000"/>
              </a:spcBef>
              <a:buClr>
                <a:srgbClr val="FF3300"/>
              </a:buClr>
            </a:pPr>
            <a:r>
              <a:rPr lang="it-IT" sz="2000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	</a:t>
            </a:r>
            <a:r>
              <a:rPr lang="it-IT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Limiti: </a:t>
            </a:r>
            <a:r>
              <a:rPr lang="it-IT" sz="2000">
                <a:solidFill>
                  <a:srgbClr val="000066"/>
                </a:solidFill>
                <a:latin typeface="Comic Sans MS" pitchFamily="66" charset="0"/>
              </a:rPr>
              <a:t>rischio di</a:t>
            </a:r>
            <a:r>
              <a:rPr lang="it-IT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it-IT" sz="2000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perdita di rappresentatività </a:t>
            </a:r>
            <a:r>
              <a:rPr lang="it-IT" sz="2000">
                <a:solidFill>
                  <a:srgbClr val="000066"/>
                </a:solidFill>
                <a:latin typeface="Comic Sans MS" pitchFamily="66" charset="0"/>
              </a:rPr>
              <a:t>col tempo</a:t>
            </a:r>
            <a:endParaRPr lang="it-IT" sz="2000" b="1" i="1"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marL="457200" indent="-457200" algn="just">
              <a:spcBef>
                <a:spcPct val="30000"/>
              </a:spcBef>
              <a:buClr>
                <a:srgbClr val="009900"/>
              </a:buClr>
              <a:buFontTx/>
              <a:buAutoNum type="arabicPeriod" startAt="2"/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si selezionano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campioni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indipendenti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ogni volta</a:t>
            </a:r>
          </a:p>
          <a:p>
            <a:pPr marL="457200" indent="-457200" algn="just">
              <a:lnSpc>
                <a:spcPct val="90000"/>
              </a:lnSpc>
              <a:spcBef>
                <a:spcPct val="30000"/>
              </a:spcBef>
              <a:buClr>
                <a:srgbClr val="FF3300"/>
              </a:buClr>
            </a:pPr>
            <a:r>
              <a:rPr lang="it-IT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	Vantaggi</a:t>
            </a:r>
            <a:r>
              <a:rPr lang="it-IT" sz="2000">
                <a:solidFill>
                  <a:srgbClr val="000066"/>
                </a:solidFill>
                <a:latin typeface="Comic Sans MS" pitchFamily="66" charset="0"/>
              </a:rPr>
              <a:t>: garantisce la </a:t>
            </a:r>
            <a:r>
              <a:rPr lang="it-IT" sz="2000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rappresentatività </a:t>
            </a:r>
            <a:r>
              <a:rPr lang="it-IT" sz="2000">
                <a:solidFill>
                  <a:srgbClr val="000066"/>
                </a:solidFill>
                <a:latin typeface="Comic Sans MS" pitchFamily="66" charset="0"/>
              </a:rPr>
              <a:t>nel tempo</a:t>
            </a:r>
            <a:endParaRPr lang="it-IT" sz="2000" b="1" i="1"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marL="457200" indent="-457200" algn="just">
              <a:lnSpc>
                <a:spcPct val="90000"/>
              </a:lnSpc>
              <a:spcBef>
                <a:spcPct val="30000"/>
              </a:spcBef>
              <a:buClr>
                <a:srgbClr val="FF3300"/>
              </a:buClr>
            </a:pPr>
            <a:r>
              <a:rPr lang="it-IT" sz="2000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	</a:t>
            </a:r>
            <a:r>
              <a:rPr lang="it-IT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Limiti: </a:t>
            </a:r>
            <a:r>
              <a:rPr lang="it-IT" sz="2000">
                <a:solidFill>
                  <a:srgbClr val="000066"/>
                </a:solidFill>
                <a:latin typeface="Comic Sans MS" pitchFamily="66" charset="0"/>
              </a:rPr>
              <a:t>consente confronti temporali solo per aggregati</a:t>
            </a:r>
            <a:endParaRPr lang="it-IT">
              <a:solidFill>
                <a:srgbClr val="000066"/>
              </a:solidFill>
              <a:latin typeface="Comic Sans MS" pitchFamily="66" charset="0"/>
            </a:endParaRPr>
          </a:p>
          <a:p>
            <a:pPr marL="457200" indent="-457200" algn="just">
              <a:spcBef>
                <a:spcPct val="30000"/>
              </a:spcBef>
              <a:buClr>
                <a:srgbClr val="009900"/>
              </a:buClr>
              <a:buFontTx/>
              <a:buAutoNum type="arabicPeriod" startAt="3"/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si sostituiscono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 rotazione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alcune unità</a:t>
            </a:r>
          </a:p>
          <a:p>
            <a:pPr marL="457200" indent="-457200" algn="just">
              <a:lnSpc>
                <a:spcPct val="90000"/>
              </a:lnSpc>
              <a:spcBef>
                <a:spcPct val="30000"/>
              </a:spcBef>
              <a:buClr>
                <a:srgbClr val="FF3300"/>
              </a:buClr>
            </a:pPr>
            <a:r>
              <a:rPr lang="it-IT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	Vantaggi</a:t>
            </a:r>
            <a:r>
              <a:rPr lang="it-IT" sz="2000">
                <a:solidFill>
                  <a:srgbClr val="000066"/>
                </a:solidFill>
                <a:latin typeface="Comic Sans MS" pitchFamily="66" charset="0"/>
              </a:rPr>
              <a:t>: presenta il vantaggio della </a:t>
            </a:r>
            <a:r>
              <a:rPr lang="it-IT" sz="2000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continuità </a:t>
            </a:r>
            <a:r>
              <a:rPr lang="it-IT" sz="2000">
                <a:solidFill>
                  <a:srgbClr val="000066"/>
                </a:solidFill>
                <a:latin typeface="Comic Sans MS" pitchFamily="66" charset="0"/>
              </a:rPr>
              <a:t>(parziale) </a:t>
            </a:r>
            <a:r>
              <a:rPr lang="it-IT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Limiti: </a:t>
            </a:r>
            <a:r>
              <a:rPr lang="it-IT" sz="2000">
                <a:solidFill>
                  <a:srgbClr val="000066"/>
                </a:solidFill>
                <a:latin typeface="Comic Sans MS" pitchFamily="66" charset="0"/>
              </a:rPr>
              <a:t>complessità dei processi di stima</a:t>
            </a:r>
            <a:endParaRPr lang="it-IT">
              <a:solidFill>
                <a:srgbClr val="00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685800" y="457200"/>
            <a:ext cx="7848600" cy="8382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800" b="1">
                <a:solidFill>
                  <a:srgbClr val="000099"/>
                </a:solidFill>
                <a:latin typeface="Comic Sans MS" pitchFamily="66" charset="0"/>
              </a:rPr>
              <a:t>LO SCHEMA DI </a:t>
            </a: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 </a:t>
            </a:r>
            <a:r>
              <a:rPr lang="it-IT" sz="3200" b="1" i="1">
                <a:solidFill>
                  <a:srgbClr val="FF0000"/>
                </a:solidFill>
                <a:latin typeface="Comic Sans MS" pitchFamily="66" charset="0"/>
              </a:rPr>
              <a:t>ROTAZIONE</a:t>
            </a:r>
            <a:endParaRPr lang="it-IT" sz="3200" i="1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685800" y="1524000"/>
            <a:ext cx="7848600" cy="363855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800">
                <a:solidFill>
                  <a:srgbClr val="009900"/>
                </a:solidFill>
                <a:latin typeface="Comic Sans MS" pitchFamily="66" charset="0"/>
              </a:rPr>
              <a:t>«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Un campione di dimensione </a:t>
            </a:r>
            <a:r>
              <a:rPr lang="it-IT" b="1" i="1">
                <a:solidFill>
                  <a:srgbClr val="FF0000"/>
                </a:solidFill>
                <a:latin typeface="Comic Sans MS" pitchFamily="66" charset="0"/>
              </a:rPr>
              <a:t>n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 costante nel tempo può essere visto come composto da </a:t>
            </a:r>
            <a:r>
              <a:rPr lang="it-IT" b="1" i="1">
                <a:solidFill>
                  <a:srgbClr val="FF0000"/>
                </a:solidFill>
                <a:latin typeface="Comic Sans MS" pitchFamily="66" charset="0"/>
              </a:rPr>
              <a:t>n’ 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unità incluse nella prima rilevazione </a:t>
            </a:r>
            <a:r>
              <a:rPr lang="it-IT" sz="3200" b="1">
                <a:solidFill>
                  <a:srgbClr val="FF0000"/>
                </a:solidFill>
                <a:latin typeface="Comic Sans MS" pitchFamily="66" charset="0"/>
              </a:rPr>
              <a:t>+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it-IT" b="1" i="1">
                <a:solidFill>
                  <a:srgbClr val="FF0000"/>
                </a:solidFill>
                <a:latin typeface="Comic Sans MS" pitchFamily="66" charset="0"/>
              </a:rPr>
              <a:t>n’’ 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unità incluse nella seconda e così via </a:t>
            </a:r>
            <a:r>
              <a:rPr lang="it-IT" sz="2800">
                <a:solidFill>
                  <a:srgbClr val="009900"/>
                </a:solidFill>
                <a:latin typeface="Comic Sans MS" pitchFamily="66" charset="0"/>
              </a:rPr>
              <a:t>»</a:t>
            </a:r>
          </a:p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800" b="1">
                <a:solidFill>
                  <a:srgbClr val="FF0000"/>
                </a:solidFill>
                <a:latin typeface="Comic Sans MS" pitchFamily="66" charset="0"/>
              </a:rPr>
              <a:t>				P=n’/n</a:t>
            </a:r>
          </a:p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200">
                <a:solidFill>
                  <a:srgbClr val="000066"/>
                </a:solidFill>
                <a:latin typeface="Comic Sans MS" pitchFamily="66" charset="0"/>
              </a:rPr>
              <a:t>è la </a:t>
            </a:r>
            <a:r>
              <a:rPr lang="it-IT" sz="2200" b="1">
                <a:solidFill>
                  <a:srgbClr val="000066"/>
                </a:solidFill>
                <a:latin typeface="Comic Sans MS" pitchFamily="66" charset="0"/>
              </a:rPr>
              <a:t>frazione di sovrapposizione</a:t>
            </a:r>
            <a:r>
              <a:rPr lang="it-IT" sz="2200">
                <a:solidFill>
                  <a:srgbClr val="000066"/>
                </a:solidFill>
                <a:latin typeface="Comic Sans MS" pitchFamily="66" charset="0"/>
              </a:rPr>
              <a:t> tra due periodi successivi</a:t>
            </a:r>
          </a:p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Si definiscono 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g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it-IT">
                <a:solidFill>
                  <a:srgbClr val="009900"/>
                </a:solidFill>
                <a:latin typeface="Comic Sans MS" pitchFamily="66" charset="0"/>
              </a:rPr>
              <a:t>gruppi di rotazione 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che hanno generalmente uguale dimensione </a:t>
            </a:r>
            <a:r>
              <a:rPr lang="it-IT" b="1" i="1">
                <a:solidFill>
                  <a:srgbClr val="FF0000"/>
                </a:solidFill>
                <a:latin typeface="Comic Sans MS" pitchFamily="66" charset="0"/>
              </a:rPr>
              <a:t>n</a:t>
            </a:r>
            <a:r>
              <a:rPr lang="it-IT" i="1">
                <a:solidFill>
                  <a:srgbClr val="FF0000"/>
                </a:solidFill>
                <a:latin typeface="Comic Sans MS" pitchFamily="66" charset="0"/>
              </a:rPr>
              <a:t>/g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609600" y="5340350"/>
            <a:ext cx="7902575" cy="11969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Il </a:t>
            </a: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DEFF</a:t>
            </a:r>
            <a:r>
              <a:rPr lang="it-IT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di un campionamento</a:t>
            </a:r>
            <a:r>
              <a:rPr lang="it-IT">
                <a:solidFill>
                  <a:srgbClr val="009900"/>
                </a:solidFill>
                <a:latin typeface="Comic Sans MS" pitchFamily="66" charset="0"/>
              </a:rPr>
              <a:t> </a:t>
            </a:r>
            <a:r>
              <a:rPr lang="it-IT" b="1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ruotato</a:t>
            </a:r>
            <a:r>
              <a:rPr lang="it-IT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è legato al </a:t>
            </a:r>
            <a:r>
              <a:rPr lang="it-IT" b="1">
                <a:solidFill>
                  <a:srgbClr val="000066"/>
                </a:solidFill>
                <a:latin typeface="Comic Sans MS" pitchFamily="66" charset="0"/>
              </a:rPr>
              <a:t>coefficiente di auto-correlazione</a:t>
            </a:r>
            <a:r>
              <a:rPr lang="it-IT" i="1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e alla </a:t>
            </a:r>
            <a:r>
              <a:rPr lang="it-IT" b="1">
                <a:solidFill>
                  <a:srgbClr val="000066"/>
                </a:solidFill>
                <a:latin typeface="Comic Sans MS" pitchFamily="66" charset="0"/>
              </a:rPr>
              <a:t>frazione di sovrapposizione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685800" y="457200"/>
            <a:ext cx="7848600" cy="8382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it-IT" sz="2800" b="1">
                <a:solidFill>
                  <a:srgbClr val="000099"/>
                </a:solidFill>
                <a:latin typeface="Comic Sans MS" pitchFamily="66" charset="0"/>
              </a:rPr>
              <a:t>Un </a:t>
            </a:r>
            <a:r>
              <a:rPr lang="it-IT" sz="2800" b="1">
                <a:solidFill>
                  <a:srgbClr val="009900"/>
                </a:solidFill>
                <a:latin typeface="Comic Sans MS" pitchFamily="66" charset="0"/>
              </a:rPr>
              <a:t>semplice</a:t>
            </a:r>
            <a:r>
              <a:rPr lang="it-IT" sz="2800" b="1">
                <a:solidFill>
                  <a:srgbClr val="000099"/>
                </a:solidFill>
                <a:latin typeface="Comic Sans MS" pitchFamily="66" charset="0"/>
              </a:rPr>
              <a:t> schema di</a:t>
            </a:r>
            <a:r>
              <a:rPr lang="it-IT" sz="3200" i="1">
                <a:solidFill>
                  <a:srgbClr val="000099"/>
                </a:solidFill>
                <a:latin typeface="Comic Sans MS" pitchFamily="66" charset="0"/>
              </a:rPr>
              <a:t> </a:t>
            </a:r>
            <a:r>
              <a:rPr lang="it-IT" sz="3200" b="1" i="1">
                <a:solidFill>
                  <a:srgbClr val="FF0000"/>
                </a:solidFill>
                <a:latin typeface="Comic Sans MS" pitchFamily="66" charset="0"/>
              </a:rPr>
              <a:t>ROTAZIONE</a:t>
            </a:r>
            <a:endParaRPr lang="it-IT" sz="3200" i="1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685800" y="1600200"/>
            <a:ext cx="784860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Consideriamo il caso più semplice con:</a:t>
            </a:r>
          </a:p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800" b="1">
                <a:solidFill>
                  <a:srgbClr val="FF0000"/>
                </a:solidFill>
                <a:latin typeface="Comic Sans MS" pitchFamily="66" charset="0"/>
              </a:rPr>
              <a:t>		P=1/2</a:t>
            </a:r>
          </a:p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r>
              <a:rPr lang="it-IT" sz="2000">
                <a:solidFill>
                  <a:srgbClr val="000066"/>
                </a:solidFill>
                <a:latin typeface="Comic Sans MS" pitchFamily="66" charset="0"/>
              </a:rPr>
              <a:t>			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SCHEMA PER </a:t>
            </a:r>
            <a:r>
              <a:rPr lang="it-IT">
                <a:solidFill>
                  <a:srgbClr val="009900"/>
                </a:solidFill>
                <a:latin typeface="Comic Sans MS" pitchFamily="66" charset="0"/>
              </a:rPr>
              <a:t>T </a:t>
            </a:r>
            <a:r>
              <a:rPr lang="it-IT">
                <a:solidFill>
                  <a:srgbClr val="000066"/>
                </a:solidFill>
                <a:latin typeface="Comic Sans MS" pitchFamily="66" charset="0"/>
              </a:rPr>
              <a:t>RILEVAZIONI</a:t>
            </a:r>
          </a:p>
          <a:p>
            <a:pPr marL="457200" indent="-457200" algn="just">
              <a:spcBef>
                <a:spcPct val="30000"/>
              </a:spcBef>
              <a:buClr>
                <a:srgbClr val="FF3300"/>
              </a:buClr>
              <a:buSzPct val="150000"/>
            </a:pPr>
            <a:endParaRPr lang="it-IT">
              <a:solidFill>
                <a:srgbClr val="000066"/>
              </a:solidFill>
              <a:latin typeface="Comic Sans MS" pitchFamily="66" charset="0"/>
            </a:endParaRPr>
          </a:p>
        </p:txBody>
      </p:sp>
      <p:graphicFrame>
        <p:nvGraphicFramePr>
          <p:cNvPr id="37005" name="Group 141"/>
          <p:cNvGraphicFramePr>
            <a:graphicFrameLocks noGrp="1"/>
          </p:cNvGraphicFramePr>
          <p:nvPr/>
        </p:nvGraphicFramePr>
        <p:xfrm>
          <a:off x="838200" y="3124200"/>
          <a:ext cx="7543800" cy="3368040"/>
        </p:xfrm>
        <a:graphic>
          <a:graphicData uri="http://schemas.openxmlformats.org/drawingml/2006/table">
            <a:tbl>
              <a:tblPr/>
              <a:tblGrid>
                <a:gridCol w="1828800"/>
                <a:gridCol w="990600"/>
                <a:gridCol w="1066800"/>
                <a:gridCol w="1501775"/>
                <a:gridCol w="1077913"/>
                <a:gridCol w="1077912"/>
              </a:tblGrid>
              <a:tr h="325438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GRUPPI DI ROTAZIONE</a:t>
                      </a: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                 </a:t>
                      </a:r>
                      <a:r>
                        <a:rPr kumimoji="0" lang="it-IT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OCCASIONI DELL’ INDAGINE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325438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…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T-1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T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</a:t>
                      </a: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…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…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…</a:t>
                      </a: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…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T-1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…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T</a:t>
                      </a: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…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1033</TotalTime>
  <Words>919</Words>
  <Application>Microsoft Office PowerPoint</Application>
  <PresentationFormat>Presentazione su schermo (4:3)</PresentationFormat>
  <Paragraphs>135</Paragraphs>
  <Slides>18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18</vt:i4>
      </vt:variant>
    </vt:vector>
  </HeadingPairs>
  <TitlesOfParts>
    <vt:vector size="21" baseType="lpstr">
      <vt:lpstr>Struttura predefinita</vt:lpstr>
      <vt:lpstr>Equazione</vt:lpstr>
      <vt:lpstr>Equation</vt:lpstr>
      <vt:lpstr>Il DEFF</vt:lpstr>
      <vt:lpstr>Diapositiva 2</vt:lpstr>
      <vt:lpstr>Diapositiva 3</vt:lpstr>
      <vt:lpstr>Diapositiva 4</vt:lpstr>
      <vt:lpstr>Diapositiva 5</vt:lpstr>
      <vt:lpstr>Il campionamento stratificato proporzionale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Univ. Federico II Dip. Matema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Schema di campionamento: &lt;&lt; probabilità di inclusione &gt;&gt;</dc:title>
  <dc:creator>Simona Balbi</dc:creator>
  <cp:lastModifiedBy>Admin</cp:lastModifiedBy>
  <cp:revision>48</cp:revision>
  <dcterms:created xsi:type="dcterms:W3CDTF">2003-09-16T18:39:16Z</dcterms:created>
  <dcterms:modified xsi:type="dcterms:W3CDTF">2015-09-17T08:22:28Z</dcterms:modified>
</cp:coreProperties>
</file>