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2" r:id="rId3"/>
    <p:sldId id="281" r:id="rId4"/>
    <p:sldId id="258" r:id="rId5"/>
    <p:sldId id="283" r:id="rId6"/>
    <p:sldId id="257" r:id="rId7"/>
    <p:sldId id="260" r:id="rId8"/>
    <p:sldId id="274" r:id="rId9"/>
    <p:sldId id="261" r:id="rId10"/>
    <p:sldId id="273" r:id="rId11"/>
    <p:sldId id="277" r:id="rId12"/>
    <p:sldId id="278" r:id="rId13"/>
    <p:sldId id="276" r:id="rId14"/>
    <p:sldId id="280" r:id="rId15"/>
    <p:sldId id="265" r:id="rId16"/>
    <p:sldId id="266" r:id="rId17"/>
    <p:sldId id="267" r:id="rId18"/>
    <p:sldId id="270" r:id="rId19"/>
    <p:sldId id="268" r:id="rId20"/>
    <p:sldId id="269" r:id="rId21"/>
    <p:sldId id="271" r:id="rId22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1200" y="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DCA327-F139-42DF-80B2-6FD16372E377}" type="datetimeFigureOut">
              <a:rPr lang="it-IT" smtClean="0"/>
              <a:pPr/>
              <a:t>19/09/2015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07976-F18A-48A8-AA73-5C3B9F12FC92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DCA327-F139-42DF-80B2-6FD16372E377}" type="datetimeFigureOut">
              <a:rPr lang="it-IT" smtClean="0"/>
              <a:pPr/>
              <a:t>19/09/2015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07976-F18A-48A8-AA73-5C3B9F12FC92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DCA327-F139-42DF-80B2-6FD16372E377}" type="datetimeFigureOut">
              <a:rPr lang="it-IT" smtClean="0"/>
              <a:pPr/>
              <a:t>19/09/2015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07976-F18A-48A8-AA73-5C3B9F12FC92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DCA327-F139-42DF-80B2-6FD16372E377}" type="datetimeFigureOut">
              <a:rPr lang="it-IT" smtClean="0"/>
              <a:pPr/>
              <a:t>19/09/2015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07976-F18A-48A8-AA73-5C3B9F12FC92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DCA327-F139-42DF-80B2-6FD16372E377}" type="datetimeFigureOut">
              <a:rPr lang="it-IT" smtClean="0"/>
              <a:pPr/>
              <a:t>19/09/2015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07976-F18A-48A8-AA73-5C3B9F12FC92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DCA327-F139-42DF-80B2-6FD16372E377}" type="datetimeFigureOut">
              <a:rPr lang="it-IT" smtClean="0"/>
              <a:pPr/>
              <a:t>19/09/2015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07976-F18A-48A8-AA73-5C3B9F12FC92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DCA327-F139-42DF-80B2-6FD16372E377}" type="datetimeFigureOut">
              <a:rPr lang="it-IT" smtClean="0"/>
              <a:pPr/>
              <a:t>19/09/2015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07976-F18A-48A8-AA73-5C3B9F12FC92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DCA327-F139-42DF-80B2-6FD16372E377}" type="datetimeFigureOut">
              <a:rPr lang="it-IT" smtClean="0"/>
              <a:pPr/>
              <a:t>19/09/2015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07976-F18A-48A8-AA73-5C3B9F12FC92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DCA327-F139-42DF-80B2-6FD16372E377}" type="datetimeFigureOut">
              <a:rPr lang="it-IT" smtClean="0"/>
              <a:pPr/>
              <a:t>19/09/2015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07976-F18A-48A8-AA73-5C3B9F12FC92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DCA327-F139-42DF-80B2-6FD16372E377}" type="datetimeFigureOut">
              <a:rPr lang="it-IT" smtClean="0"/>
              <a:pPr/>
              <a:t>19/09/2015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07976-F18A-48A8-AA73-5C3B9F12FC92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DCA327-F139-42DF-80B2-6FD16372E377}" type="datetimeFigureOut">
              <a:rPr lang="it-IT" smtClean="0"/>
              <a:pPr/>
              <a:t>19/09/2015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07976-F18A-48A8-AA73-5C3B9F12FC92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DCA327-F139-42DF-80B2-6FD16372E377}" type="datetimeFigureOut">
              <a:rPr lang="it-IT" smtClean="0"/>
              <a:pPr/>
              <a:t>19/09/2015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A07976-F18A-48A8-AA73-5C3B9F12FC92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google.it/url?url=http://voxnews.info/2015/05/11/attore-micheal-enright-si-arruola-contro-isis/&amp;rct=j&amp;frm=1&amp;q=&amp;esrc=s&amp;sa=U&amp;ved=0CDoQwW4wEmoVChMI5qSgpqjgxwIVRkAUCh00JQiu&amp;sig2=yjzD8WtshkPVbxLw6-x1Ew&amp;usg=AFQjCNFkd_gjLQUgSI5S2_8R7Dp6Dr2Gmw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eg"/><Relationship Id="rId4" Type="http://schemas.openxmlformats.org/officeDocument/2006/relationships/hyperlink" Target="http://www.google.it/url?url=http://www.youtube.com/watch?v=diuRLasCf_w&amp;rct=j&amp;frm=1&amp;q=&amp;esrc=s&amp;sa=U&amp;ved=0CB4QwW4wBGoVChMI95yk2ajgxwIVyNYUCh3B9QUH&amp;sig2=oXKuLP-LYuiFSkGQFwbFWg&amp;usg=AFQjCNFdryDHBzcfBzuqu7Y0VegOONSx4Q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oogle.it/url?sa=i&amp;rct=j&amp;q=&amp;esrc=s&amp;source=images&amp;cd=&amp;cad=rja&amp;uact=8&amp;ved=0CAcQjRxqFQoTCLj9s_nS2scCFcO1GgodRPEEFA&amp;url=http://newsinfo.iu.edu/news-archive/17508.html&amp;psig=AFQjCNGcQio2MRTgfW7lPCMSiNS2nY1NKg&amp;ust=1441361715344647" TargetMode="External"/><Relationship Id="rId3" Type="http://schemas.openxmlformats.org/officeDocument/2006/relationships/image" Target="../media/image4.gif"/><Relationship Id="rId7" Type="http://schemas.openxmlformats.org/officeDocument/2006/relationships/image" Target="../media/image6.jpeg"/><Relationship Id="rId2" Type="http://schemas.openxmlformats.org/officeDocument/2006/relationships/hyperlink" Target="http://www.google.it/url?sa=i&amp;rct=j&amp;q=&amp;esrc=s&amp;source=images&amp;cd=&amp;cad=rja&amp;uact=8&amp;ved=0CAcQjRxqFQoTCPPRnr7S2scCFQKAGgodJp0LEg&amp;url=http://www.nejm.org/doi/full/10.1056/NEJMra1315612&amp;psig=AFQjCNGcQio2MRTgfW7lPCMSiNS2nY1NKg&amp;ust=1441361715344647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www.google.it/url?sa=i&amp;rct=j&amp;q=&amp;esrc=s&amp;source=images&amp;cd=&amp;cad=rja&amp;uact=8&amp;ved=0CAcQjRxqFQoTCMKV6tLS2scCFUjTGgod4_sGFA&amp;url=http://topnews.in/health/callous-unemotional-traits-help-identify-kids-risk-antisocial-behavior-210926&amp;psig=AFQjCNGcQio2MRTgfW7lPCMSiNS2nY1NKg&amp;ust=1441361715344647" TargetMode="External"/><Relationship Id="rId5" Type="http://schemas.openxmlformats.org/officeDocument/2006/relationships/image" Target="../media/image5.jpeg"/><Relationship Id="rId4" Type="http://schemas.openxmlformats.org/officeDocument/2006/relationships/hyperlink" Target="http://www.google.it/url?sa=i&amp;rct=j&amp;q=&amp;esrc=s&amp;source=images&amp;cd=&amp;cad=rja&amp;uact=8&amp;ved=0CAcQjRxqFQoTCMSg2r3S2scCFYfZGgodOo0CEA&amp;url=http://www.examiner.com/article/the-callous-unemotional-traits-of-the-psychopath-part-2&amp;psig=AFQjCNGcQio2MRTgfW7lPCMSiNS2nY1NKg&amp;ust=1441361715344647" TargetMode="External"/><Relationship Id="rId9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2.bp.blogspot.com/_K8aa26UngiU/S-iCp5DYlQI/AAAAAAAACwM/GWtVQF_IOtc/s1600/cucca10-5-2010.jpg" TargetMode="Externa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://www.google.it/url?sa=i&amp;rct=j&amp;q=&amp;esrc=s&amp;source=images&amp;cd=&amp;cad=rja&amp;uact=8&amp;ved=0CAcQjRxqFQoTCKbJuKXR2scCFQJ9GgodboEIEQ&amp;url=http://www.nature.com/nrn/journal/v14/n11/fig_tab/nrn3577_F2.html&amp;psig=AFQjCNGcQio2MRTgfW7lPCMSiNS2nY1NKg&amp;ust=1441361715344647" TargetMode="Externa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://www.google.it/url?url=http://archivio.gonews.it/articolo_191859_Il-Prof-Pietro-Pietrini-torna-Tv7-su-Rai1-per-parlare-di-lettura-del-pensiero.html&amp;rct=j&amp;frm=1&amp;q=&amp;esrc=s&amp;sa=U&amp;ved=0CBoQwW4wAmoVChMItqnV5MLqxwIVRdcUCh1S6QDN&amp;sig2=QJ8uE2W6tTM2LtJnlRdriQ&amp;usg=AFQjCNHkbdNUO3l02XBqgHXpO17KdbWGkQ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://www.google.it/url?url=http://archivio.gonews.it/articolo_191859_Il-Prof-Pietro-Pietrini-torna-Tv7-su-Rai1-per-parlare-di-lettura-del-pensiero.html&amp;rct=j&amp;frm=1&amp;q=&amp;esrc=s&amp;sa=U&amp;ved=0CBoQwW4wAmoVChMItqnV5MLqxwIVRdcUCh1S6QDN&amp;sig2=QJ8uE2W6tTM2LtJnlRdriQ&amp;usg=AFQjCNHkbdNUO3l02XBqgHXpO17KdbWGkQ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://www.google.it/url?url=http://archivio.gonews.it/articolo_191859_Il-Prof-Pietro-Pietrini-torna-Tv7-su-Rai1-per-parlare-di-lettura-del-pensiero.html&amp;rct=j&amp;frm=1&amp;q=&amp;esrc=s&amp;sa=U&amp;ved=0CBoQwW4wAmoVChMItqnV5MLqxwIVRdcUCh1S6QDN&amp;sig2=QJ8uE2W6tTM2LtJnlRdriQ&amp;usg=AFQjCNHkbdNUO3l02XBqgHXpO17KdbWGkQ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11560" y="692696"/>
            <a:ext cx="8029604" cy="1082551"/>
          </a:xfrm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it-IT" sz="3600" dirty="0" smtClean="0"/>
              <a:t>Geni della Bontà e della Cattiveria ??????</a:t>
            </a:r>
            <a:endParaRPr lang="it-IT" sz="3600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259632" y="4869160"/>
            <a:ext cx="6400800" cy="1752600"/>
          </a:xfrm>
          <a:solidFill>
            <a:srgbClr val="FFFF00"/>
          </a:solidFill>
        </p:spPr>
        <p:txBody>
          <a:bodyPr/>
          <a:lstStyle/>
          <a:p>
            <a:r>
              <a:rPr lang="it-IT" dirty="0" smtClean="0">
                <a:solidFill>
                  <a:schemeClr val="tx1"/>
                </a:solidFill>
              </a:rPr>
              <a:t>Un po’ di pazienza con</a:t>
            </a:r>
          </a:p>
          <a:p>
            <a:r>
              <a:rPr lang="it-IT" dirty="0" smtClean="0">
                <a:solidFill>
                  <a:schemeClr val="tx1"/>
                </a:solidFill>
              </a:rPr>
              <a:t>luigi greco – Federico II – Napoli</a:t>
            </a:r>
          </a:p>
          <a:p>
            <a:r>
              <a:rPr lang="it-IT" i="1" dirty="0" smtClean="0">
                <a:solidFill>
                  <a:schemeClr val="tx1"/>
                </a:solidFill>
              </a:rPr>
              <a:t>(Con l’aiuto di Pietro Pietrini di Pisa)</a:t>
            </a:r>
          </a:p>
          <a:p>
            <a:endParaRPr lang="it-IT" dirty="0" smtClean="0"/>
          </a:p>
          <a:p>
            <a:endParaRPr lang="it-IT" dirty="0"/>
          </a:p>
        </p:txBody>
      </p:sp>
      <p:pic>
        <p:nvPicPr>
          <p:cNvPr id="16390" name="Picture 6" descr="https://encrypted-tbn1.gstatic.com/images?q=tbn:ANd9GcSsoDEUf8KacNiWTXLRRjHvKOsWJAFwTbcK4SfEvVatUMBDlgI_6qUJiY0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2276872"/>
            <a:ext cx="3896372" cy="1579613"/>
          </a:xfrm>
          <a:prstGeom prst="rect">
            <a:avLst/>
          </a:prstGeom>
          <a:noFill/>
        </p:spPr>
      </p:pic>
      <p:pic>
        <p:nvPicPr>
          <p:cNvPr id="16392" name="Picture 8" descr="https://encrypted-tbn2.gstatic.com/images?q=tbn:ANd9GcTezanWVghqjyukf0K5gwIU35VivJBhB6GQv_42ERwWwHw1IBhicP-72dU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59632" y="2204864"/>
            <a:ext cx="2377884" cy="178802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411560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en-US" dirty="0" smtClean="0"/>
              <a:t>Medico e Bambino 2001, 20; 20-23 </a:t>
            </a:r>
            <a:r>
              <a:rPr lang="en-US" dirty="0" smtClean="0"/>
              <a:t>: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I </a:t>
            </a:r>
            <a:r>
              <a:rPr lang="en-US" dirty="0" err="1" smtClean="0"/>
              <a:t>geni</a:t>
            </a:r>
            <a:r>
              <a:rPr lang="en-US" dirty="0" smtClean="0"/>
              <a:t> </a:t>
            </a:r>
            <a:r>
              <a:rPr lang="en-US" dirty="0" err="1" smtClean="0"/>
              <a:t>della</a:t>
            </a:r>
            <a:r>
              <a:rPr lang="en-US" dirty="0" smtClean="0"/>
              <a:t> </a:t>
            </a:r>
            <a:r>
              <a:rPr lang="en-US" dirty="0" err="1" smtClean="0"/>
              <a:t>felicità</a:t>
            </a:r>
            <a:r>
              <a:rPr lang="en-US" sz="2200" dirty="0" smtClean="0"/>
              <a:t/>
            </a:r>
            <a:br>
              <a:rPr lang="en-US" sz="2200" dirty="0" smtClean="0"/>
            </a:br>
            <a:r>
              <a:rPr lang="it-IT" sz="2200" dirty="0" smtClean="0"/>
              <a:t>MARIA CLAUDIA FULCHIGNONI  E LUIGI GRECO</a:t>
            </a:r>
            <a:endParaRPr lang="en-US" sz="32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353347"/>
          </a:xfrm>
        </p:spPr>
        <p:txBody>
          <a:bodyPr>
            <a:normAutofit fontScale="85000" lnSpcReduction="20000"/>
          </a:bodyPr>
          <a:lstStyle/>
          <a:p>
            <a:r>
              <a:rPr lang="en-US" i="1" dirty="0" smtClean="0"/>
              <a:t>The </a:t>
            </a:r>
            <a:r>
              <a:rPr lang="en-US" i="1" dirty="0" smtClean="0"/>
              <a:t>genes of happiness are the best candidates for coding </a:t>
            </a:r>
            <a:r>
              <a:rPr lang="en-US" b="1" i="1" u="sng" dirty="0" smtClean="0"/>
              <a:t>dopamine receptors</a:t>
            </a:r>
            <a:r>
              <a:rPr lang="en-US" i="1" dirty="0" smtClean="0"/>
              <a:t>, whereas the genes of sadness are the best candidates for coding </a:t>
            </a:r>
            <a:r>
              <a:rPr lang="en-US" b="1" i="1" u="sng" dirty="0" smtClean="0"/>
              <a:t>serotonin metabolism and re-uptake</a:t>
            </a:r>
            <a:r>
              <a:rPr lang="en-US" i="1" dirty="0" smtClean="0"/>
              <a:t>.</a:t>
            </a:r>
          </a:p>
          <a:p>
            <a:r>
              <a:rPr lang="en-US" i="1" dirty="0" smtClean="0"/>
              <a:t>In fact, several studies on separately grown homozygous twins demonstrate, in a very convincing manner, the existence of a genetic substratum for character features such as feeling of well-being, extroversion, </a:t>
            </a:r>
            <a:r>
              <a:rPr lang="en-US" i="1" dirty="0" err="1" smtClean="0"/>
              <a:t>nervosity</a:t>
            </a:r>
            <a:r>
              <a:rPr lang="en-US" i="1" dirty="0" smtClean="0"/>
              <a:t>, friendliness, curiosity, readiness to live new experiences. </a:t>
            </a:r>
          </a:p>
          <a:p>
            <a:r>
              <a:rPr lang="en-US" sz="3400" b="1" i="1" dirty="0" smtClean="0"/>
              <a:t>All these features depend on genetics for at least 50%.</a:t>
            </a:r>
            <a:endParaRPr lang="en-US" sz="3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-16108"/>
            <a:ext cx="4885097" cy="6874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CasellaDiTesto 1"/>
          <p:cNvSpPr txBox="1"/>
          <p:nvPr/>
        </p:nvSpPr>
        <p:spPr>
          <a:xfrm>
            <a:off x="5580112" y="1340768"/>
            <a:ext cx="316835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dirty="0" smtClean="0"/>
              <a:t>I portatori del recettore della Dopamina tipo ‘Lungo’ (DR4 L) hanno significativamente più volontà e capacità di ricercare novità ed interessarsi alla vita dei portatori di DR4 corto</a:t>
            </a:r>
            <a:endParaRPr lang="it-IT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it-IT" sz="2800" dirty="0" smtClean="0"/>
              <a:t>Le patologie Psichiatriche si associano a Disturbi della Condotta</a:t>
            </a:r>
            <a:endParaRPr lang="it-IT" sz="2800" dirty="0"/>
          </a:p>
        </p:txBody>
      </p:sp>
      <p:pic>
        <p:nvPicPr>
          <p:cNvPr id="11266" name="Picture 2" descr="http://www.nejm.org/na101/home/literatum/publisher/mms/journals/content/nejm/2014/nejm_2014.371.issue-23/nejmra1315612/20141128/images/medium/nejmra1315612_f1.gif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1355059"/>
            <a:ext cx="4554159" cy="5502941"/>
          </a:xfrm>
          <a:prstGeom prst="rect">
            <a:avLst/>
          </a:prstGeom>
          <a:noFill/>
        </p:spPr>
      </p:pic>
      <p:pic>
        <p:nvPicPr>
          <p:cNvPr id="5" name="Picture 2" descr="http://4.bp.blogspot.com/-a50WRM4f9Hs/Ut433F-SLgI/AAAAAAAAAls/QjB6gF3DitM/s1600/girl_with_the_dragon_tattoo08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484784"/>
            <a:ext cx="2576043" cy="1717362"/>
          </a:xfrm>
          <a:prstGeom prst="rect">
            <a:avLst/>
          </a:prstGeom>
          <a:noFill/>
        </p:spPr>
      </p:pic>
      <p:pic>
        <p:nvPicPr>
          <p:cNvPr id="6" name="Picture 4" descr="https://encrypted-tbn3.gstatic.com/images?q=tbn:ANd9GcT3vtvKooZXdcZC-nP_A4K3YjgrlO7zHB41yem0Utatc_I5bA6j3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524625" y="1412776"/>
            <a:ext cx="2619375" cy="1743076"/>
          </a:xfrm>
          <a:prstGeom prst="rect">
            <a:avLst/>
          </a:prstGeom>
          <a:noFill/>
        </p:spPr>
      </p:pic>
      <p:pic>
        <p:nvPicPr>
          <p:cNvPr id="7" name="Picture 6" descr="http://newsinfo.iu.edu/pub/libs/images/usr/11197.jp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4797152"/>
            <a:ext cx="2771800" cy="20608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226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it-IT" dirty="0" smtClean="0"/>
              <a:t>Francesco </a:t>
            </a:r>
            <a:r>
              <a:rPr lang="it-IT" dirty="0" smtClean="0"/>
              <a:t> Cucca ha </a:t>
            </a:r>
            <a:r>
              <a:rPr lang="it-IT" dirty="0" smtClean="0"/>
              <a:t>scoperto perché il Sardo è…. Sardo !!! Ha occupato Nature </a:t>
            </a:r>
            <a:r>
              <a:rPr lang="it-IT" dirty="0" err="1" smtClean="0"/>
              <a:t>Genetics</a:t>
            </a:r>
            <a:r>
              <a:rPr lang="it-IT" dirty="0" smtClean="0"/>
              <a:t> </a:t>
            </a:r>
            <a:r>
              <a:rPr lang="it-IT" dirty="0" err="1" smtClean="0"/>
              <a:t>Sept</a:t>
            </a:r>
            <a:r>
              <a:rPr lang="it-IT" dirty="0" smtClean="0"/>
              <a:t> 15 !”</a:t>
            </a:r>
            <a:endParaRPr lang="en-US" dirty="0"/>
          </a:p>
        </p:txBody>
      </p:sp>
      <p:pic>
        <p:nvPicPr>
          <p:cNvPr id="1026" name="Picture 2" descr="francesco cucca andrea mameli 2010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2420888"/>
            <a:ext cx="3810000" cy="3343276"/>
          </a:xfrm>
          <a:prstGeom prst="rect">
            <a:avLst/>
          </a:prstGeom>
          <a:noFill/>
        </p:spPr>
      </p:pic>
      <p:sp>
        <p:nvSpPr>
          <p:cNvPr id="5" name="CasellaDiTesto 4"/>
          <p:cNvSpPr txBox="1"/>
          <p:nvPr/>
        </p:nvSpPr>
        <p:spPr>
          <a:xfrm>
            <a:off x="5220072" y="2924944"/>
            <a:ext cx="2448272" cy="1477328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Nature Genetics | Letter </a:t>
            </a:r>
          </a:p>
          <a:p>
            <a:r>
              <a:rPr lang="en-US" b="1" dirty="0" smtClean="0"/>
              <a:t>Height-reducing variants and selection for short stature in Sardinia</a:t>
            </a:r>
            <a:endParaRPr lang="en-US" b="1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4932040" y="4725144"/>
            <a:ext cx="3528392" cy="1200329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it-IT" dirty="0" smtClean="0"/>
              <a:t>Ma </a:t>
            </a:r>
            <a:r>
              <a:rPr lang="it-IT" dirty="0" smtClean="0"/>
              <a:t>ha anche studiato geni legati al Carattere e alla </a:t>
            </a:r>
            <a:r>
              <a:rPr lang="it-IT" dirty="0" smtClean="0"/>
              <a:t>Depressione </a:t>
            </a:r>
            <a:r>
              <a:rPr lang="it-IT" dirty="0" smtClean="0"/>
              <a:t>, confermando la peculiarità della popolazione sarda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  <a:solidFill>
            <a:srgbClr val="FFFF00"/>
          </a:solidFill>
        </p:spPr>
        <p:txBody>
          <a:bodyPr>
            <a:noAutofit/>
          </a:bodyPr>
          <a:lstStyle/>
          <a:p>
            <a:r>
              <a:rPr lang="it-IT" sz="3200" dirty="0" smtClean="0"/>
              <a:t>Un modello ‘Neurobiologico’ dei disturbi della condotta </a:t>
            </a:r>
            <a:endParaRPr lang="it-IT" sz="3200" dirty="0"/>
          </a:p>
        </p:txBody>
      </p:sp>
      <p:pic>
        <p:nvPicPr>
          <p:cNvPr id="12290" name="Picture 2" descr="http://www.nature.com/nrn/journal/v14/n11/images/nrn3577-f2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1908" y="1571612"/>
            <a:ext cx="8850746" cy="492922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it-IT" dirty="0" err="1" smtClean="0"/>
              <a:t>serotonin</a:t>
            </a:r>
            <a:r>
              <a:rPr lang="it-IT" dirty="0" smtClean="0"/>
              <a:t> </a:t>
            </a:r>
            <a:r>
              <a:rPr lang="it-IT" dirty="0" err="1" smtClean="0"/>
              <a:t>transporter</a:t>
            </a:r>
            <a:r>
              <a:rPr lang="it-IT" dirty="0" smtClean="0"/>
              <a:t> gene SCL6A4</a:t>
            </a:r>
            <a:endParaRPr lang="it-IT" dirty="0"/>
          </a:p>
        </p:txBody>
      </p:sp>
      <p:pic>
        <p:nvPicPr>
          <p:cNvPr id="20482" name="Picture 2" descr="http://www.dialogues-cns.com/figures/DialoguesClinNeurosci-11-363-g0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340768"/>
            <a:ext cx="6162478" cy="5194226"/>
          </a:xfrm>
          <a:prstGeom prst="rect">
            <a:avLst/>
          </a:prstGeom>
          <a:noFill/>
        </p:spPr>
      </p:pic>
      <p:sp>
        <p:nvSpPr>
          <p:cNvPr id="4" name="CasellaDiTesto 3"/>
          <p:cNvSpPr txBox="1"/>
          <p:nvPr/>
        </p:nvSpPr>
        <p:spPr>
          <a:xfrm>
            <a:off x="5940152" y="1196752"/>
            <a:ext cx="3203848" cy="286232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lvl="0"/>
            <a:r>
              <a:rPr lang="it-IT" sz="2000" dirty="0" smtClean="0"/>
              <a:t>L’allele Short del polimorfismo 5HTTLPR è responsabile di una ridotta espressione, pari al 30-40%, del trasportare della serotonina, che causa un dimezzamento nell’efficienza di trasporto di questo neurotrasmettitore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olo 2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>
            <a:normAutofit fontScale="90000"/>
          </a:bodyPr>
          <a:lstStyle/>
          <a:p>
            <a:r>
              <a:rPr lang="it-IT" dirty="0" smtClean="0"/>
              <a:t>Trasportatore della serotonina SCL6A4</a:t>
            </a:r>
            <a:endParaRPr lang="en-US" dirty="0"/>
          </a:p>
        </p:txBody>
      </p:sp>
      <p:sp>
        <p:nvSpPr>
          <p:cNvPr id="4" name="Segnaposto contenuto 3"/>
          <p:cNvSpPr>
            <a:spLocks noGrp="1"/>
          </p:cNvSpPr>
          <p:nvPr>
            <p:ph idx="1"/>
          </p:nvPr>
        </p:nvSpPr>
        <p:spPr>
          <a:solidFill>
            <a:srgbClr val="FFFF00"/>
          </a:solidFill>
        </p:spPr>
        <p:txBody>
          <a:bodyPr>
            <a:normAutofit fontScale="70000" lnSpcReduction="20000"/>
          </a:bodyPr>
          <a:lstStyle/>
          <a:p>
            <a:pPr lvl="0"/>
            <a:endParaRPr lang="it-IT" dirty="0" smtClean="0"/>
          </a:p>
          <a:p>
            <a:pPr lvl="0"/>
            <a:r>
              <a:rPr lang="it-IT" dirty="0" smtClean="0"/>
              <a:t>Numerosi studi riportano un’associazione tra l’allele Short del promotore del trasportatore della serotonina e una maggiore predisposizione al comportamento antisociale violento ed impulsivo</a:t>
            </a:r>
          </a:p>
          <a:p>
            <a:pPr lvl="0"/>
            <a:r>
              <a:rPr lang="it-IT" dirty="0" smtClean="0"/>
              <a:t>Questa </a:t>
            </a:r>
            <a:r>
              <a:rPr lang="it-IT" dirty="0" smtClean="0"/>
              <a:t>vulnerabilità al comportamento aggressivo appare accentuarsi in presenza di condizioni ambientali stressanti ;</a:t>
            </a:r>
            <a:endParaRPr lang="en-US" dirty="0" smtClean="0"/>
          </a:p>
          <a:p>
            <a:r>
              <a:rPr lang="it-IT" dirty="0" smtClean="0"/>
              <a:t>Il polimorfismo STin2 è rappresentato da tre alleli costituiti rispettivamente da 9, 10 e 12 ripetizioni di una sequenza di 17 paia di basi, presente nell’introne 2 del gene codificante per il trasportatore della Serotonina (SCL6A4)</a:t>
            </a:r>
          </a:p>
          <a:p>
            <a:r>
              <a:rPr lang="it-IT" dirty="0" smtClean="0"/>
              <a:t> L’ allele con 12 ripetizioni funziona come </a:t>
            </a:r>
            <a:r>
              <a:rPr lang="it-IT" b="1" dirty="0" smtClean="0"/>
              <a:t>sequenza  potenziante</a:t>
            </a:r>
            <a:r>
              <a:rPr lang="it-IT" dirty="0" smtClean="0"/>
              <a:t>, determinando </a:t>
            </a:r>
            <a:r>
              <a:rPr lang="it-IT" b="1" dirty="0" smtClean="0"/>
              <a:t>una eccessiva trascrizione del gene</a:t>
            </a:r>
            <a:r>
              <a:rPr lang="it-IT" dirty="0" smtClean="0"/>
              <a:t>. L’allele 12 è stato associato con una maggiore suscettibilità alla schizofrenia, al disturbo </a:t>
            </a:r>
            <a:r>
              <a:rPr lang="it-IT" dirty="0" err="1" smtClean="0"/>
              <a:t>ossessivo-compulsivo</a:t>
            </a:r>
            <a:r>
              <a:rPr lang="it-IT" dirty="0" smtClean="0"/>
              <a:t>  e all’ansia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  <a:solidFill>
            <a:srgbClr val="FFFF00"/>
          </a:solidFill>
        </p:spPr>
        <p:txBody>
          <a:bodyPr/>
          <a:lstStyle/>
          <a:p>
            <a:r>
              <a:rPr lang="it-IT" dirty="0" smtClean="0"/>
              <a:t>Il dopamine </a:t>
            </a:r>
            <a:r>
              <a:rPr lang="it-IT" dirty="0" err="1" smtClean="0"/>
              <a:t>receptor</a:t>
            </a:r>
            <a:r>
              <a:rPr lang="it-IT" dirty="0" smtClean="0"/>
              <a:t> d4</a:t>
            </a:r>
            <a:endParaRPr lang="it-IT" dirty="0"/>
          </a:p>
        </p:txBody>
      </p:sp>
      <p:pic>
        <p:nvPicPr>
          <p:cNvPr id="19458" name="Picture 2" descr="http://www.hoajonline.com/journals/A-Z/H/hormones/content/figure/volume/1/2/fig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9237" y="1124745"/>
            <a:ext cx="8509227" cy="57332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it-IT" dirty="0" smtClean="0"/>
              <a:t>Ripetizioni in tandem del Recettore della Dopamina</a:t>
            </a:r>
            <a:endParaRPr lang="en-US" dirty="0"/>
          </a:p>
        </p:txBody>
      </p:sp>
      <p:sp>
        <p:nvSpPr>
          <p:cNvPr id="5" name="Segnaposto contenuto 4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lvl="0"/>
            <a:r>
              <a:rPr lang="it-IT" dirty="0" smtClean="0"/>
              <a:t>DRD4-1/7 – Polimorfismo </a:t>
            </a:r>
            <a:r>
              <a:rPr lang="it-IT" dirty="0" err="1" smtClean="0"/>
              <a:t>Variable</a:t>
            </a:r>
            <a:r>
              <a:rPr lang="it-IT" dirty="0" smtClean="0"/>
              <a:t> </a:t>
            </a:r>
            <a:r>
              <a:rPr lang="it-IT" dirty="0" err="1" smtClean="0"/>
              <a:t>Number</a:t>
            </a:r>
            <a:r>
              <a:rPr lang="it-IT" dirty="0" smtClean="0"/>
              <a:t> Tandem </a:t>
            </a:r>
            <a:r>
              <a:rPr lang="it-IT" dirty="0" err="1" smtClean="0"/>
              <a:t>Repeats</a:t>
            </a:r>
            <a:r>
              <a:rPr lang="it-IT" dirty="0" smtClean="0"/>
              <a:t> </a:t>
            </a:r>
            <a:r>
              <a:rPr lang="it-IT" dirty="0" smtClean="0"/>
              <a:t>presente </a:t>
            </a:r>
            <a:r>
              <a:rPr lang="it-IT" dirty="0"/>
              <a:t>n</a:t>
            </a:r>
            <a:r>
              <a:rPr lang="it-IT" dirty="0" smtClean="0"/>
              <a:t>el gene </a:t>
            </a:r>
            <a:r>
              <a:rPr lang="it-IT" dirty="0" smtClean="0"/>
              <a:t>de</a:t>
            </a:r>
            <a:r>
              <a:rPr lang="it-IT" dirty="0" smtClean="0"/>
              <a:t>l </a:t>
            </a:r>
            <a:r>
              <a:rPr lang="it-IT" dirty="0" smtClean="0"/>
              <a:t>recettore dopaminergico D4 costituito da ripetizioni in tandem a numero variabile di una sequenza di 48 paia di basi presente nell’esone 3 del gene. L’allele più frequente è quello con 4 ripetizioni, mentre quello con 7 sembra essere l’allele </a:t>
            </a:r>
            <a:r>
              <a:rPr lang="it-IT" dirty="0" err="1" smtClean="0"/>
              <a:t>evolutivamente</a:t>
            </a:r>
            <a:r>
              <a:rPr lang="it-IT" dirty="0" smtClean="0"/>
              <a:t> più recente.</a:t>
            </a:r>
          </a:p>
          <a:p>
            <a:pPr lvl="0"/>
            <a:r>
              <a:rPr lang="it-IT" b="1" dirty="0" smtClean="0"/>
              <a:t> La sequenza ripetuta funziona come substrato di un fattore di legame nucleare ed ha la capacità di modulare l’attività del promotore e di alterare l’espressione del gene </a:t>
            </a:r>
            <a:r>
              <a:rPr lang="it-IT" b="1" dirty="0" err="1" smtClean="0"/>
              <a:t>post-trascrizionalmente</a:t>
            </a:r>
            <a:r>
              <a:rPr lang="it-IT" dirty="0" smtClean="0"/>
              <a:t>. </a:t>
            </a:r>
          </a:p>
          <a:p>
            <a:pPr lvl="0"/>
            <a:r>
              <a:rPr lang="it-IT" dirty="0" smtClean="0"/>
              <a:t>In particolare, l’allele con 7 ripetizioni è quello che sopprime maggiormente l’espressione del gene influenzando la stabilità dell’RNA messaggero e la sua efficienza </a:t>
            </a:r>
            <a:r>
              <a:rPr lang="it-IT" dirty="0" err="1" smtClean="0"/>
              <a:t>traduzionale</a:t>
            </a:r>
            <a:r>
              <a:rPr lang="it-IT" dirty="0" smtClean="0"/>
              <a:t> .</a:t>
            </a:r>
          </a:p>
          <a:p>
            <a:pPr lvl="0"/>
            <a:r>
              <a:rPr lang="it-IT" sz="3800" dirty="0" smtClean="0"/>
              <a:t>L’allele con 7 ripetizioni è stato associato con un comportamento aggressivo ed iperattivo, a prescindere dal quoziente intellettivo degli individui , così come con un comportamento di maggiore impulsività in risposta agli stimoli esterni e di ricerca continua di nuove sensazioni .</a:t>
            </a:r>
            <a:endParaRPr lang="en-US" sz="3800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7638"/>
          </a:xfrm>
          <a:solidFill>
            <a:srgbClr val="FFFF00"/>
          </a:solidFill>
        </p:spPr>
        <p:txBody>
          <a:bodyPr>
            <a:noAutofit/>
          </a:bodyPr>
          <a:lstStyle/>
          <a:p>
            <a:r>
              <a:rPr lang="it-IT" sz="3200" dirty="0" smtClean="0"/>
              <a:t>Recettore della Dopamina DR4D4 in adolescenti e loro genitori  </a:t>
            </a:r>
            <a:r>
              <a:rPr lang="it-IT" sz="1800" dirty="0" smtClean="0"/>
              <a:t>(</a:t>
            </a:r>
            <a:r>
              <a:rPr lang="it-IT" sz="1800" dirty="0" err="1" smtClean="0"/>
              <a:t>Cho</a:t>
            </a:r>
            <a:r>
              <a:rPr lang="it-IT" sz="1800" dirty="0" smtClean="0"/>
              <a:t> &amp; </a:t>
            </a:r>
            <a:r>
              <a:rPr lang="it-IT" sz="1800" dirty="0" err="1" smtClean="0"/>
              <a:t>Kogan</a:t>
            </a:r>
            <a:r>
              <a:rPr lang="it-IT" sz="1800" dirty="0" smtClean="0"/>
              <a:t>, </a:t>
            </a:r>
            <a:r>
              <a:rPr lang="it-IT" sz="1800" dirty="0" err="1" smtClean="0"/>
              <a:t>Develp&amp;</a:t>
            </a:r>
            <a:r>
              <a:rPr lang="it-IT" sz="1800" dirty="0" smtClean="0"/>
              <a:t> </a:t>
            </a:r>
            <a:r>
              <a:rPr lang="it-IT" sz="1800" dirty="0" err="1" smtClean="0"/>
              <a:t>Psychopatol</a:t>
            </a:r>
            <a:r>
              <a:rPr lang="it-IT" sz="1800" dirty="0" smtClean="0"/>
              <a:t>, 2015)</a:t>
            </a:r>
            <a:endParaRPr lang="en-US" sz="32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95536" y="1484784"/>
            <a:ext cx="8229600" cy="4785395"/>
          </a:xfrm>
          <a:solidFill>
            <a:srgbClr val="FFC000"/>
          </a:solidFill>
        </p:spPr>
        <p:txBody>
          <a:bodyPr>
            <a:noAutofit/>
          </a:bodyPr>
          <a:lstStyle/>
          <a:p>
            <a:r>
              <a:rPr lang="it-IT" sz="2400" dirty="0" smtClean="0"/>
              <a:t>Studiano la </a:t>
            </a:r>
            <a:r>
              <a:rPr lang="it-IT" sz="2400" i="1" dirty="0" smtClean="0"/>
              <a:t>‘</a:t>
            </a:r>
            <a:r>
              <a:rPr lang="it-IT" sz="2400" b="1" i="1" dirty="0" err="1" smtClean="0"/>
              <a:t>Planful</a:t>
            </a:r>
            <a:r>
              <a:rPr lang="it-IT" sz="2400" b="1" i="1" dirty="0" smtClean="0"/>
              <a:t> future </a:t>
            </a:r>
            <a:r>
              <a:rPr lang="it-IT" sz="2400" b="1" i="1" dirty="0" err="1" smtClean="0"/>
              <a:t>orientation</a:t>
            </a:r>
            <a:r>
              <a:rPr lang="it-IT" sz="2400" b="1" i="1" dirty="0" smtClean="0"/>
              <a:t>’ </a:t>
            </a:r>
            <a:r>
              <a:rPr lang="it-IT" sz="2400" i="1" dirty="0" smtClean="0"/>
              <a:t>la</a:t>
            </a:r>
            <a:r>
              <a:rPr lang="it-IT" sz="2400" b="1" i="1" dirty="0" smtClean="0"/>
              <a:t> </a:t>
            </a:r>
            <a:r>
              <a:rPr lang="it-IT" sz="2400" i="1" dirty="0" smtClean="0"/>
              <a:t>capacità di prevedere-desiderare</a:t>
            </a:r>
            <a:r>
              <a:rPr lang="it-IT" sz="2400" b="1" i="1" dirty="0" smtClean="0"/>
              <a:t> </a:t>
            </a:r>
            <a:r>
              <a:rPr lang="it-IT" sz="2400" i="1" dirty="0" smtClean="0"/>
              <a:t>prospettive </a:t>
            </a:r>
            <a:r>
              <a:rPr lang="it-IT" sz="2400" i="1" dirty="0" smtClean="0"/>
              <a:t>per il futuro</a:t>
            </a:r>
          </a:p>
          <a:p>
            <a:r>
              <a:rPr lang="it-IT" sz="2400" dirty="0" smtClean="0"/>
              <a:t>Il Polimorfismo del DR4 condiziona il rilascio di Dopamina (piacere, stimolo, gratificazione)</a:t>
            </a:r>
          </a:p>
          <a:p>
            <a:r>
              <a:rPr lang="it-IT" sz="2400" dirty="0" smtClean="0"/>
              <a:t>Tandem </a:t>
            </a:r>
            <a:r>
              <a:rPr lang="it-IT" sz="2400" dirty="0" err="1" smtClean="0"/>
              <a:t>repeats</a:t>
            </a:r>
            <a:r>
              <a:rPr lang="it-IT" sz="2400" dirty="0" smtClean="0"/>
              <a:t> (VNTR) producono alleli corti, ben funzionanti ed alleli lunghi DR4 L, meno funzionanti, con debole trasmissione dei segnali intracellulari</a:t>
            </a:r>
          </a:p>
          <a:p>
            <a:r>
              <a:rPr lang="it-IT" sz="2400" i="1" dirty="0" smtClean="0"/>
              <a:t>Meno dopamina = meno sensibilità agli stimoli ambientali e  sociali e per questo preferenza per comportamenti di immediata reattività che richiedono immediato </a:t>
            </a:r>
            <a:r>
              <a:rPr lang="it-IT" sz="2400" i="1" dirty="0" err="1" smtClean="0"/>
              <a:t>feed</a:t>
            </a:r>
            <a:r>
              <a:rPr lang="it-IT" sz="2400" i="1" dirty="0" smtClean="0"/>
              <a:t> back.</a:t>
            </a:r>
          </a:p>
          <a:p>
            <a:r>
              <a:rPr lang="it-IT" sz="2400" i="1" dirty="0" smtClean="0"/>
              <a:t>Portatori del DR4 lungo sono più sensibili alle cure parentali protettive</a:t>
            </a:r>
            <a:endParaRPr lang="en-US" sz="2400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it-IT" dirty="0" smtClean="0"/>
              <a:t>Risultati </a:t>
            </a:r>
            <a:r>
              <a:rPr lang="it-IT" dirty="0" smtClean="0"/>
              <a:t>dello studio su DR4D4</a:t>
            </a:r>
            <a:endParaRPr lang="en-US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895400"/>
            <a:ext cx="8229600" cy="5217443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r>
              <a:rPr lang="it-IT" sz="2400" b="1" i="1" dirty="0" smtClean="0"/>
              <a:t>La relazione tra </a:t>
            </a:r>
            <a:r>
              <a:rPr lang="it-IT" sz="2400" b="1" i="1" dirty="0" smtClean="0"/>
              <a:t>Prospettive </a:t>
            </a:r>
            <a:r>
              <a:rPr lang="it-IT" sz="2400" b="1" i="1" dirty="0"/>
              <a:t>F</a:t>
            </a:r>
            <a:r>
              <a:rPr lang="it-IT" sz="2400" b="1" i="1" dirty="0" smtClean="0"/>
              <a:t>uture </a:t>
            </a:r>
            <a:r>
              <a:rPr lang="it-IT" sz="2400" b="1" i="1" dirty="0" smtClean="0"/>
              <a:t>e Cure Parentali è  nulla se il soggetto ha il DR4 corto</a:t>
            </a:r>
            <a:r>
              <a:rPr lang="it-IT" sz="2400" dirty="0" smtClean="0"/>
              <a:t>, mentre </a:t>
            </a:r>
            <a:r>
              <a:rPr lang="it-IT" sz="2400" b="1" dirty="0" smtClean="0"/>
              <a:t>ha un andamento crociato se ha il DR4 lungo</a:t>
            </a:r>
            <a:r>
              <a:rPr lang="it-IT" sz="2400" dirty="0" smtClean="0"/>
              <a:t>. Più cure parentali più successo e programma futuro, meno cure parentali meno futuro.</a:t>
            </a:r>
          </a:p>
          <a:p>
            <a:r>
              <a:rPr lang="it-IT" sz="2400" dirty="0" smtClean="0"/>
              <a:t>In pratica il DR4 </a:t>
            </a:r>
            <a:r>
              <a:rPr lang="it-IT" sz="2400" dirty="0" smtClean="0"/>
              <a:t>Lungo </a:t>
            </a:r>
            <a:r>
              <a:rPr lang="it-IT" sz="2400" dirty="0" smtClean="0"/>
              <a:t>condiziona la sensibilità dell’individuo all’ambiente. </a:t>
            </a:r>
          </a:p>
          <a:p>
            <a:r>
              <a:rPr lang="it-IT" sz="2400" dirty="0" smtClean="0"/>
              <a:t>La esposizione ad ambiente sociale sfavorevole non influenza i genitori con l’allele corto, ma quelli che hanno 1 o 2 copie del DR4 lungo sono molto influenzati dall’ambiente negativo (sorveglianza, allevamento, scolarità ecc)</a:t>
            </a:r>
          </a:p>
          <a:p>
            <a:r>
              <a:rPr lang="it-IT" sz="2400" dirty="0" smtClean="0"/>
              <a:t>Ma i genitori col DR4 L, se godono di ambiente favorevole, forniscono ottime cure parentali</a:t>
            </a:r>
          </a:p>
          <a:p>
            <a:r>
              <a:rPr lang="it-IT" sz="2400" dirty="0" smtClean="0"/>
              <a:t>DR4D4 Lungo = per il meglio o per il peggio !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28800"/>
          </a:xfrm>
          <a:solidFill>
            <a:srgbClr val="FFFF00"/>
          </a:solidFill>
        </p:spPr>
        <p:txBody>
          <a:bodyPr>
            <a:noAutofit/>
          </a:bodyPr>
          <a:lstStyle/>
          <a:p>
            <a:r>
              <a:rPr lang="it-IT" sz="2400" dirty="0" smtClean="0"/>
              <a:t>I recettori Muscarinici Colinergici (sono proteine G) legano la </a:t>
            </a:r>
            <a:r>
              <a:rPr lang="it-IT" sz="2400" dirty="0" err="1" smtClean="0"/>
              <a:t>Acetilcolina</a:t>
            </a:r>
            <a:r>
              <a:rPr lang="it-IT" sz="2400" dirty="0" smtClean="0"/>
              <a:t>  ed attivano una serie di risposte cellulari , quali inibizione della </a:t>
            </a:r>
            <a:r>
              <a:rPr lang="it-IT" sz="2400" dirty="0" err="1" smtClean="0"/>
              <a:t>Adenil</a:t>
            </a:r>
            <a:r>
              <a:rPr lang="it-IT" sz="2400" dirty="0" smtClean="0"/>
              <a:t> </a:t>
            </a:r>
            <a:r>
              <a:rPr lang="it-IT" sz="2400" dirty="0" err="1" smtClean="0"/>
              <a:t>Ciclasi</a:t>
            </a:r>
            <a:r>
              <a:rPr lang="it-IT" sz="2400" dirty="0" smtClean="0"/>
              <a:t>, controllo dei canali di Potassio, metabolismo dei </a:t>
            </a:r>
            <a:r>
              <a:rPr lang="it-IT" sz="2400" dirty="0" err="1" smtClean="0"/>
              <a:t>Fosfoinositidi</a:t>
            </a:r>
            <a:r>
              <a:rPr lang="it-IT" sz="2400" dirty="0" smtClean="0"/>
              <a:t>.  </a:t>
            </a:r>
            <a:endParaRPr lang="en-US" sz="2400" dirty="0"/>
          </a:p>
        </p:txBody>
      </p:sp>
      <p:pic>
        <p:nvPicPr>
          <p:cNvPr id="33794" name="Picture 2" descr="Fig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9030" y="1772816"/>
            <a:ext cx="3660922" cy="4801741"/>
          </a:xfrm>
          <a:prstGeom prst="rect">
            <a:avLst/>
          </a:prstGeom>
          <a:noFill/>
        </p:spPr>
      </p:pic>
      <p:sp>
        <p:nvSpPr>
          <p:cNvPr id="4" name="Rettangolo 3"/>
          <p:cNvSpPr/>
          <p:nvPr/>
        </p:nvSpPr>
        <p:spPr>
          <a:xfrm>
            <a:off x="3995936" y="2708920"/>
            <a:ext cx="4932040" cy="2677656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r>
              <a:rPr lang="en-US" sz="2400" i="1" dirty="0" smtClean="0"/>
              <a:t>I </a:t>
            </a:r>
            <a:r>
              <a:rPr lang="en-US" sz="2400" i="1" dirty="0" err="1" smtClean="0"/>
              <a:t>Recettori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Muscarinici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influenzano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l’effetto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della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AcetilColina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sia</a:t>
            </a:r>
            <a:r>
              <a:rPr lang="en-US" sz="2400" i="1" dirty="0" smtClean="0"/>
              <a:t> a </a:t>
            </a:r>
            <a:r>
              <a:rPr lang="en-US" sz="2400" i="1" dirty="0" err="1" smtClean="0"/>
              <a:t>livello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centrale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che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periferico</a:t>
            </a:r>
            <a:r>
              <a:rPr lang="en-US" sz="2400" i="1" dirty="0" smtClean="0"/>
              <a:t>. </a:t>
            </a:r>
          </a:p>
          <a:p>
            <a:endParaRPr lang="en-US" sz="2400" i="1" dirty="0" smtClean="0"/>
          </a:p>
          <a:p>
            <a:r>
              <a:rPr lang="it-IT" sz="2400" i="1" dirty="0" smtClean="0"/>
              <a:t>Il tipo 2 controlla la contrattilità cardiaca e lo sviluppo della bradicardia.</a:t>
            </a:r>
            <a:endParaRPr lang="en-US" sz="2400" i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it-IT" sz="2700" dirty="0" smtClean="0"/>
              <a:t>Il recettore colinergico muscarinico 2 (CHRM2) Controlla la eccitabilità </a:t>
            </a:r>
            <a:r>
              <a:rPr lang="it-IT" sz="2700" dirty="0" err="1" smtClean="0"/>
              <a:t>neuronica</a:t>
            </a:r>
            <a:r>
              <a:rPr lang="it-IT" sz="2700" dirty="0" smtClean="0"/>
              <a:t>, la plasticità </a:t>
            </a:r>
            <a:r>
              <a:rPr lang="it-IT" sz="2700" dirty="0" err="1" smtClean="0"/>
              <a:t>sinaptica</a:t>
            </a:r>
            <a:r>
              <a:rPr lang="it-IT" sz="2700" dirty="0" smtClean="0"/>
              <a:t> ed il rilascio di </a:t>
            </a:r>
            <a:r>
              <a:rPr lang="it-IT" sz="2700" dirty="0" err="1" smtClean="0"/>
              <a:t>acetilcolina</a:t>
            </a:r>
            <a:r>
              <a:rPr lang="it-IT" sz="2700" dirty="0" smtClean="0"/>
              <a:t> </a:t>
            </a:r>
            <a:endParaRPr lang="en-US" sz="31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solidFill>
            <a:schemeClr val="accent3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it-IT" sz="2000" dirty="0" smtClean="0"/>
              <a:t>Le cure parentali sono diverse a secondo del polimorfismo del CHRM2 : </a:t>
            </a:r>
          </a:p>
          <a:p>
            <a:r>
              <a:rPr lang="it-IT" sz="2000" dirty="0" smtClean="0"/>
              <a:t>la associazione tra comportamenti deviati dei giovani e gene CHRM2  è accentuata quando le cure parentali sono scarse</a:t>
            </a:r>
          </a:p>
          <a:p>
            <a:r>
              <a:rPr lang="it-IT" sz="2000" b="1" dirty="0" smtClean="0"/>
              <a:t>CHRM2 è dunque un gene della ‘Vulnerabilità’ o della  ‘Plasticità’ </a:t>
            </a:r>
            <a:r>
              <a:rPr lang="it-IT" sz="2000" dirty="0" smtClean="0"/>
              <a:t>?</a:t>
            </a:r>
          </a:p>
          <a:p>
            <a:r>
              <a:rPr lang="it-IT" sz="2000" dirty="0" smtClean="0"/>
              <a:t>nella visione </a:t>
            </a:r>
            <a:r>
              <a:rPr lang="it-IT" sz="2000" b="1" i="1" dirty="0" smtClean="0"/>
              <a:t>‘costituzione-stress’ </a:t>
            </a:r>
            <a:r>
              <a:rPr lang="it-IT" sz="2000" dirty="0" smtClean="0"/>
              <a:t>individui che hanno combinazioni di geni ed ambiente sfavorevole sviluppano comportamenti anomali</a:t>
            </a:r>
          </a:p>
          <a:p>
            <a:r>
              <a:rPr lang="it-IT" sz="2000" dirty="0" smtClean="0"/>
              <a:t>Nella visione di </a:t>
            </a:r>
            <a:r>
              <a:rPr lang="it-IT" sz="2000" b="1" i="1" dirty="0" smtClean="0"/>
              <a:t>‘diversa sensibilità’ </a:t>
            </a:r>
            <a:r>
              <a:rPr lang="it-IT" sz="2000" dirty="0" smtClean="0"/>
              <a:t>c’è una relazione crociata :  ove la associazione gene-comportamento funziona in positivo o negativo solo nelle situazioni ambientali  estreme , ottime o pessime cure parentali.</a:t>
            </a:r>
          </a:p>
          <a:p>
            <a:r>
              <a:rPr lang="it-IT" sz="2000" b="1" dirty="0" smtClean="0"/>
              <a:t>CHRM2 non è un gene di ‘Vulnerabilità’ bensì un gene di ‘Plasticità</a:t>
            </a:r>
            <a:r>
              <a:rPr lang="it-IT" sz="2000" dirty="0" smtClean="0"/>
              <a:t>’.</a:t>
            </a: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785794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en-US" sz="2400" b="1" i="1" dirty="0" smtClean="0"/>
              <a:t>CHRM2</a:t>
            </a:r>
            <a:r>
              <a:rPr lang="en-US" sz="2400" b="1" dirty="0" smtClean="0"/>
              <a:t>, Parental Monitoring, and Adolescent Externalizing Behavior</a:t>
            </a:r>
            <a:endParaRPr lang="it-IT" sz="2400" dirty="0"/>
          </a:p>
        </p:txBody>
      </p:sp>
      <p:pic>
        <p:nvPicPr>
          <p:cNvPr id="24578" name="Picture 2" descr="An external file that holds a picture, illustration, etc.&#10;Object name is nihms387456f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939005"/>
            <a:ext cx="6572296" cy="5890420"/>
          </a:xfrm>
          <a:prstGeom prst="rect">
            <a:avLst/>
          </a:prstGeom>
          <a:noFill/>
        </p:spPr>
      </p:pic>
      <p:sp>
        <p:nvSpPr>
          <p:cNvPr id="4" name="CasellaDiTesto 3"/>
          <p:cNvSpPr txBox="1"/>
          <p:nvPr/>
        </p:nvSpPr>
        <p:spPr>
          <a:xfrm>
            <a:off x="6156176" y="4509120"/>
            <a:ext cx="2736304" cy="147732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it-IT" dirty="0" smtClean="0"/>
              <a:t>3 polimorfismi producono lo stesso effetto , influenzando la relazione tra  cure genitoriali e comportamento anomalo</a:t>
            </a:r>
            <a:endParaRPr lang="en-US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0" y="4005064"/>
            <a:ext cx="2699792" cy="163121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it-IT" sz="2000" dirty="0" err="1" smtClean="0"/>
              <a:t>SNPs</a:t>
            </a:r>
            <a:r>
              <a:rPr lang="it-IT" sz="2000" dirty="0" smtClean="0"/>
              <a:t> TT (o CC) mostrano una chiara relazione inversa tra basse cure parentali e disturbi della condotta </a:t>
            </a: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it-IT" sz="1800" dirty="0" smtClean="0"/>
              <a:t>GENI CHE CONTROLLANO IL TRAFFICO INTERSINAPTICO </a:t>
            </a:r>
            <a:r>
              <a:rPr lang="it-IT" sz="1800" dirty="0" err="1" smtClean="0"/>
              <a:t>DI</a:t>
            </a:r>
            <a:r>
              <a:rPr lang="it-IT" sz="1800" dirty="0" smtClean="0"/>
              <a:t> ACETILCOLINA </a:t>
            </a:r>
            <a:endParaRPr lang="it-IT" sz="1800" dirty="0"/>
          </a:p>
        </p:txBody>
      </p:sp>
      <p:pic>
        <p:nvPicPr>
          <p:cNvPr id="23554" name="Picture 2" descr="An external file that holds a picture, illustration, etc.&#10;Object name is nihms387456f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000240"/>
            <a:ext cx="8891706" cy="3756747"/>
          </a:xfrm>
          <a:prstGeom prst="rect">
            <a:avLst/>
          </a:prstGeom>
          <a:noFill/>
        </p:spPr>
      </p:pic>
      <p:sp>
        <p:nvSpPr>
          <p:cNvPr id="4" name="CasellaDiTesto 3"/>
          <p:cNvSpPr txBox="1"/>
          <p:nvPr/>
        </p:nvSpPr>
        <p:spPr>
          <a:xfrm>
            <a:off x="323528" y="1700808"/>
            <a:ext cx="8496944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it-IT" dirty="0" smtClean="0"/>
              <a:t>               VULNERABILITA’                                                                   PLASTICITA’ </a:t>
            </a:r>
            <a:endParaRPr lang="en-US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395536" y="5805264"/>
            <a:ext cx="7992888" cy="646331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Chi NON ha alleli a rischio non è influenzato dall’ambiente, chi ne ha in doppia copia è sensibile alle situazioni ambientali e genitoriali </a:t>
            </a: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olo 2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it-IT" sz="2800" dirty="0" err="1" smtClean="0"/>
              <a:t>Catecol-O-Metil</a:t>
            </a:r>
            <a:r>
              <a:rPr lang="it-IT" sz="2800" dirty="0" smtClean="0"/>
              <a:t> Transferasi : Controlla la concentrazione di Catecolamine </a:t>
            </a:r>
            <a:endParaRPr lang="en-US" sz="2800" dirty="0"/>
          </a:p>
        </p:txBody>
      </p:sp>
      <p:sp>
        <p:nvSpPr>
          <p:cNvPr id="4" name="Segnaposto contenuto 3"/>
          <p:cNvSpPr>
            <a:spLocks noGrp="1"/>
          </p:cNvSpPr>
          <p:nvPr>
            <p:ph idx="1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endParaRPr lang="it-IT" sz="2000" dirty="0" smtClean="0"/>
          </a:p>
          <a:p>
            <a:pPr lvl="0"/>
            <a:r>
              <a:rPr lang="it-IT" sz="2000" dirty="0" smtClean="0"/>
              <a:t>rs4680 – SNP con cambio G/A presente nell’esone 4 del gene codificate per la </a:t>
            </a:r>
            <a:r>
              <a:rPr lang="it-IT" sz="2000" dirty="0" err="1" smtClean="0"/>
              <a:t>Catecol-O-metiltransferasi</a:t>
            </a:r>
            <a:r>
              <a:rPr lang="it-IT" sz="2000" dirty="0" smtClean="0"/>
              <a:t> (COMT) </a:t>
            </a:r>
          </a:p>
          <a:p>
            <a:pPr lvl="0"/>
            <a:r>
              <a:rPr lang="it-IT" sz="2000" dirty="0" smtClean="0"/>
              <a:t>La sostituzione dell’aminoacido Valina con l’aminoacido </a:t>
            </a:r>
            <a:r>
              <a:rPr lang="it-IT" sz="2000" dirty="0" err="1" smtClean="0"/>
              <a:t>Metionina</a:t>
            </a:r>
            <a:r>
              <a:rPr lang="it-IT" sz="2000" dirty="0" smtClean="0"/>
              <a:t> nel polimorfismo Val158Met del gene COMT </a:t>
            </a:r>
            <a:r>
              <a:rPr lang="it-IT" sz="2000" b="1" dirty="0" smtClean="0"/>
              <a:t>è causa di una riduzione pari a quattro volte dell’attività dell’enzima </a:t>
            </a:r>
            <a:r>
              <a:rPr lang="it-IT" sz="2000" dirty="0" smtClean="0"/>
              <a:t>e, di conseguenza, di </a:t>
            </a:r>
            <a:r>
              <a:rPr lang="it-IT" sz="2000" b="1" dirty="0" smtClean="0"/>
              <a:t>un’ inattivazione più lenta delle catecolamine</a:t>
            </a:r>
            <a:r>
              <a:rPr lang="it-IT" sz="2000" dirty="0" smtClean="0"/>
              <a:t>, essendo COMT responsabile della catalisi del primo passaggio di degradazione  delle catecolamine</a:t>
            </a:r>
          </a:p>
          <a:p>
            <a:pPr lvl="0"/>
            <a:r>
              <a:rPr lang="it-IT" sz="2000" dirty="0" smtClean="0"/>
              <a:t>L’allele a bassa attività (</a:t>
            </a:r>
            <a:r>
              <a:rPr lang="it-IT" sz="2000" dirty="0" err="1" smtClean="0"/>
              <a:t>L-low</a:t>
            </a:r>
            <a:r>
              <a:rPr lang="it-IT" sz="2000" dirty="0" smtClean="0"/>
              <a:t>) </a:t>
            </a:r>
            <a:r>
              <a:rPr lang="it-IT" sz="2000" dirty="0" err="1" smtClean="0"/>
              <a:t>Met</a:t>
            </a:r>
            <a:r>
              <a:rPr lang="it-IT" sz="2000" dirty="0" smtClean="0"/>
              <a:t> è stato associato con un maggior comportamento aggressivo sia in modelli animali, che in pazienti psichiatrici ed anche con una maggiore predisposizione ai disturbi d’ansia, soprattutto se presente insieme all’allele S del polimorfismo 5HTTLPR</a:t>
            </a:r>
            <a:endParaRPr lang="en-US" sz="2000" dirty="0" smtClean="0"/>
          </a:p>
          <a:p>
            <a:endParaRPr lang="en-US" sz="2000" dirty="0"/>
          </a:p>
        </p:txBody>
      </p:sp>
      <p:pic>
        <p:nvPicPr>
          <p:cNvPr id="6" name="Picture 2" descr="https://encrypted-tbn3.gstatic.com/images?q=tbn:ANd9GcSO6jsdG0ys09-rbCzcvEm9XzcPLmcr0mPkgOTo0MekNTTcph_lxElYAHHK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908720"/>
            <a:ext cx="1582058" cy="11778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olo 2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it-IT" sz="3200" dirty="0" smtClean="0"/>
              <a:t>Il </a:t>
            </a:r>
            <a:r>
              <a:rPr lang="it-IT" sz="3200" dirty="0" err="1" smtClean="0"/>
              <a:t>pathway</a:t>
            </a:r>
            <a:r>
              <a:rPr lang="it-IT" sz="3200" dirty="0" smtClean="0"/>
              <a:t> della Mono Amino Ossidasi (MAOA)</a:t>
            </a:r>
            <a:endParaRPr lang="en-US" sz="3200" dirty="0"/>
          </a:p>
        </p:txBody>
      </p:sp>
      <p:pic>
        <p:nvPicPr>
          <p:cNvPr id="2050" name="Picture 2" descr="The therapeutic potential of monoamine oxidase inhibitor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281377"/>
            <a:ext cx="8090785" cy="55766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olo 2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/>
          <a:lstStyle/>
          <a:p>
            <a:r>
              <a:rPr lang="it-IT" dirty="0" smtClean="0"/>
              <a:t>      </a:t>
            </a:r>
            <a:r>
              <a:rPr lang="it-IT" dirty="0" err="1" smtClean="0"/>
              <a:t>MonoAmino</a:t>
            </a:r>
            <a:r>
              <a:rPr lang="it-IT" dirty="0" smtClean="0"/>
              <a:t> Ossidasi A</a:t>
            </a:r>
            <a:endParaRPr lang="en-US" dirty="0"/>
          </a:p>
        </p:txBody>
      </p:sp>
      <p:sp>
        <p:nvSpPr>
          <p:cNvPr id="4" name="Segnaposto contenuto 3"/>
          <p:cNvSpPr>
            <a:spLocks noGrp="1"/>
          </p:cNvSpPr>
          <p:nvPr>
            <p:ph idx="1"/>
          </p:nvPr>
        </p:nvSpPr>
        <p:spPr>
          <a:solidFill>
            <a:srgbClr val="FFFF00"/>
          </a:solidFill>
        </p:spPr>
        <p:txBody>
          <a:bodyPr>
            <a:normAutofit fontScale="92500" lnSpcReduction="20000"/>
          </a:bodyPr>
          <a:lstStyle/>
          <a:p>
            <a:r>
              <a:rPr lang="it-IT" dirty="0" smtClean="0"/>
              <a:t>nei maschi di una famiglia olandese con una pesantissima storia di comportamento antisociale vi era un allele nullo per il gene MAOA. </a:t>
            </a:r>
          </a:p>
          <a:p>
            <a:r>
              <a:rPr lang="it-IT" dirty="0" err="1" smtClean="0"/>
              <a:t>Poichè</a:t>
            </a:r>
            <a:r>
              <a:rPr lang="it-IT" dirty="0" smtClean="0"/>
              <a:t> questo gene è presente sul cromosoma X che è in singola copia nel maschio, coloro che avevano questa mutazione non producevano alcun enzima MAOA, praticamente l’equivalente umano di un knock-out animale . </a:t>
            </a:r>
          </a:p>
          <a:p>
            <a:r>
              <a:rPr lang="it-IT" dirty="0" smtClean="0"/>
              <a:t>E infatti, proprio come il topo transgenico knock-out per il gene MAOA, gli individui affetti erano estremamente aggressivi e violenti</a:t>
            </a:r>
            <a:endParaRPr lang="en-US" dirty="0"/>
          </a:p>
        </p:txBody>
      </p:sp>
      <p:pic>
        <p:nvPicPr>
          <p:cNvPr id="4098" name="Picture 2" descr="https://encrypted-tbn3.gstatic.com/images?q=tbn:ANd9GcSO6jsdG0ys09-rbCzcvEm9XzcPLmcr0mPkgOTo0MekNTTcph_lxElYAHHK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268762"/>
            <a:ext cx="1439850" cy="10720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olo 2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it-IT" sz="3600" dirty="0" smtClean="0"/>
              <a:t>Libero Arbitrio o determinismo ?</a:t>
            </a:r>
            <a:endParaRPr lang="en-US" sz="3600" dirty="0"/>
          </a:p>
        </p:txBody>
      </p:sp>
      <p:sp>
        <p:nvSpPr>
          <p:cNvPr id="4" name="Segnaposto contenuto 3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it-IT" dirty="0" smtClean="0"/>
              <a:t>Allo stato attuale delle conoscenze non esiste alcuna variante genetica che sia stata messa in relazione causale con il comportamento aggressivo o antisociale, cioè NON esiste alcuna variante genetica che DETERMINI in maniera assoluta la presenza di un certo comportamento. </a:t>
            </a:r>
          </a:p>
          <a:p>
            <a:r>
              <a:rPr lang="it-IT" dirty="0" smtClean="0"/>
              <a:t>possedere una o più delle varianti </a:t>
            </a:r>
            <a:r>
              <a:rPr lang="it-IT" dirty="0" err="1" smtClean="0"/>
              <a:t>alleliche</a:t>
            </a:r>
            <a:r>
              <a:rPr lang="it-IT" dirty="0" smtClean="0"/>
              <a:t> nominate si associa ad un rischio statisticamente maggiore di manifestare comportamento aggressivo, impulsivo o antisociale, soprattutto in coloro che sono cresciuti in ambienti non protettivi durante l’infanzia rispetto a coloro che non hanno le suddette varianti </a:t>
            </a:r>
            <a:r>
              <a:rPr lang="it-IT" dirty="0" err="1" smtClean="0"/>
              <a:t>alleliche</a:t>
            </a:r>
            <a:endParaRPr lang="en-US" dirty="0"/>
          </a:p>
        </p:txBody>
      </p:sp>
      <p:pic>
        <p:nvPicPr>
          <p:cNvPr id="5" name="Picture 2" descr="https://encrypted-tbn3.gstatic.com/images?q=tbn:ANd9GcSO6jsdG0ys09-rbCzcvEm9XzcPLmcr0mPkgOTo0MekNTTcph_lxElYAHHK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76672"/>
            <a:ext cx="1439850" cy="10720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olo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en-US" sz="2400" i="1" dirty="0" smtClean="0"/>
              <a:t>De Vita </a:t>
            </a:r>
            <a:r>
              <a:rPr lang="en-US" sz="2400" i="1" dirty="0" err="1" smtClean="0"/>
              <a:t>Beata</a:t>
            </a:r>
            <a:r>
              <a:rPr lang="en-US" sz="2400" i="1" dirty="0" smtClean="0"/>
              <a:t/>
            </a:r>
            <a:br>
              <a:rPr lang="en-US" sz="2400" i="1" dirty="0" smtClean="0"/>
            </a:br>
            <a:r>
              <a:rPr lang="en-US" sz="2400" dirty="0" smtClean="0"/>
              <a:t>Lucio </a:t>
            </a:r>
            <a:r>
              <a:rPr lang="en-US" sz="2400" dirty="0" err="1" smtClean="0"/>
              <a:t>Annèo</a:t>
            </a:r>
            <a:r>
              <a:rPr lang="en-US" sz="2400" dirty="0" smtClean="0"/>
              <a:t> Seneca, 58 </a:t>
            </a:r>
            <a:r>
              <a:rPr lang="en-US" sz="2400" dirty="0" err="1" smtClean="0"/>
              <a:t>d.C</a:t>
            </a:r>
            <a:r>
              <a:rPr lang="en-US" sz="2400" dirty="0" smtClean="0"/>
              <a:t>.</a:t>
            </a:r>
            <a:br>
              <a:rPr lang="en-US" sz="2400" dirty="0" smtClean="0"/>
            </a:br>
            <a:endParaRPr lang="en-US" sz="2400" dirty="0"/>
          </a:p>
        </p:txBody>
      </p:sp>
      <p:sp>
        <p:nvSpPr>
          <p:cNvPr id="4" name="Segnaposto contenuto 3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ctr"/>
            <a:r>
              <a:rPr lang="en-US" dirty="0" smtClean="0"/>
              <a:t>«</a:t>
            </a:r>
            <a:r>
              <a:rPr lang="en-US" i="1" dirty="0" err="1" smtClean="0"/>
              <a:t>Vivere</a:t>
            </a:r>
            <a:r>
              <a:rPr lang="en-US" i="1" dirty="0" smtClean="0"/>
              <a:t>, </a:t>
            </a:r>
            <a:r>
              <a:rPr lang="en-US" i="1" dirty="0" err="1" smtClean="0"/>
              <a:t>Gallio</a:t>
            </a:r>
            <a:r>
              <a:rPr lang="en-US" i="1" dirty="0" smtClean="0"/>
              <a:t> </a:t>
            </a:r>
            <a:r>
              <a:rPr lang="en-US" i="1" dirty="0" err="1" smtClean="0"/>
              <a:t>frater</a:t>
            </a:r>
            <a:r>
              <a:rPr lang="en-US" i="1" dirty="0" smtClean="0"/>
              <a:t>, </a:t>
            </a:r>
            <a:r>
              <a:rPr lang="en-US" i="1" dirty="0" err="1" smtClean="0"/>
              <a:t>omnes</a:t>
            </a:r>
            <a:r>
              <a:rPr lang="en-US" i="1" dirty="0" smtClean="0"/>
              <a:t> </a:t>
            </a:r>
            <a:r>
              <a:rPr lang="en-US" i="1" dirty="0" err="1" smtClean="0"/>
              <a:t>beate</a:t>
            </a:r>
            <a:r>
              <a:rPr lang="en-US" i="1" dirty="0" smtClean="0"/>
              <a:t> </a:t>
            </a:r>
            <a:r>
              <a:rPr lang="en-US" i="1" dirty="0" err="1" smtClean="0"/>
              <a:t>volunt</a:t>
            </a:r>
            <a:r>
              <a:rPr lang="en-US" i="1" dirty="0" smtClean="0"/>
              <a:t>,</a:t>
            </a:r>
          </a:p>
          <a:p>
            <a:pPr algn="ctr"/>
            <a:r>
              <a:rPr lang="da-DK" i="1" dirty="0" smtClean="0"/>
              <a:t>sed ad pervidendum quid sit quod</a:t>
            </a:r>
          </a:p>
          <a:p>
            <a:pPr algn="ctr"/>
            <a:r>
              <a:rPr lang="en-US" i="1" dirty="0" err="1" smtClean="0"/>
              <a:t>beatam</a:t>
            </a:r>
            <a:r>
              <a:rPr lang="en-US" i="1" dirty="0" smtClean="0"/>
              <a:t> </a:t>
            </a:r>
            <a:r>
              <a:rPr lang="en-US" i="1" dirty="0" err="1" smtClean="0"/>
              <a:t>vitam</a:t>
            </a:r>
            <a:r>
              <a:rPr lang="en-US" i="1" dirty="0" smtClean="0"/>
              <a:t> </a:t>
            </a:r>
            <a:r>
              <a:rPr lang="en-US" i="1" dirty="0" err="1" smtClean="0"/>
              <a:t>efficiat</a:t>
            </a:r>
            <a:r>
              <a:rPr lang="en-US" i="1" dirty="0" smtClean="0"/>
              <a:t> </a:t>
            </a:r>
            <a:r>
              <a:rPr lang="en-US" i="1" dirty="0" err="1" smtClean="0"/>
              <a:t>caligant</a:t>
            </a:r>
            <a:r>
              <a:rPr lang="en-US" i="1" dirty="0" smtClean="0"/>
              <a:t>; </a:t>
            </a:r>
            <a:r>
              <a:rPr lang="en-US" i="1" dirty="0" err="1" smtClean="0"/>
              <a:t>adeoque</a:t>
            </a:r>
            <a:endParaRPr lang="en-US" i="1" dirty="0" smtClean="0"/>
          </a:p>
          <a:p>
            <a:pPr algn="ctr"/>
            <a:r>
              <a:rPr lang="en-US" i="1" dirty="0" smtClean="0"/>
              <a:t>non </a:t>
            </a:r>
            <a:r>
              <a:rPr lang="en-US" i="1" dirty="0" err="1" smtClean="0"/>
              <a:t>est</a:t>
            </a:r>
            <a:r>
              <a:rPr lang="en-US" i="1" dirty="0" smtClean="0"/>
              <a:t> facile </a:t>
            </a:r>
            <a:r>
              <a:rPr lang="en-US" i="1" dirty="0" err="1" smtClean="0"/>
              <a:t>consequi</a:t>
            </a:r>
            <a:r>
              <a:rPr lang="en-US" i="1" dirty="0" smtClean="0"/>
              <a:t> </a:t>
            </a:r>
            <a:r>
              <a:rPr lang="en-US" i="1" dirty="0" err="1" smtClean="0"/>
              <a:t>beatam</a:t>
            </a:r>
            <a:r>
              <a:rPr lang="en-US" i="1" dirty="0" smtClean="0"/>
              <a:t> </a:t>
            </a:r>
            <a:r>
              <a:rPr lang="en-US" i="1" dirty="0" err="1" smtClean="0"/>
              <a:t>vitam</a:t>
            </a:r>
            <a:r>
              <a:rPr lang="en-US" i="1" dirty="0" smtClean="0"/>
              <a:t>, </a:t>
            </a:r>
            <a:r>
              <a:rPr lang="en-US" i="1" dirty="0" err="1" smtClean="0"/>
              <a:t>ut</a:t>
            </a:r>
            <a:endParaRPr lang="en-US" i="1" dirty="0" smtClean="0"/>
          </a:p>
          <a:p>
            <a:pPr algn="ctr"/>
            <a:r>
              <a:rPr lang="en-US" i="1" dirty="0" err="1" smtClean="0"/>
              <a:t>eo</a:t>
            </a:r>
            <a:r>
              <a:rPr lang="en-US" i="1" dirty="0" smtClean="0"/>
              <a:t> </a:t>
            </a:r>
            <a:r>
              <a:rPr lang="en-US" i="1" dirty="0" err="1" smtClean="0"/>
              <a:t>quisque</a:t>
            </a:r>
            <a:r>
              <a:rPr lang="en-US" i="1" dirty="0" smtClean="0"/>
              <a:t> </a:t>
            </a:r>
            <a:r>
              <a:rPr lang="en-US" i="1" dirty="0" err="1" smtClean="0"/>
              <a:t>ab</a:t>
            </a:r>
            <a:r>
              <a:rPr lang="en-US" i="1" dirty="0" smtClean="0"/>
              <a:t> ea </a:t>
            </a:r>
            <a:r>
              <a:rPr lang="en-US" i="1" dirty="0" err="1" smtClean="0"/>
              <a:t>longius</a:t>
            </a:r>
            <a:r>
              <a:rPr lang="en-US" i="1" dirty="0" smtClean="0"/>
              <a:t> </a:t>
            </a:r>
            <a:r>
              <a:rPr lang="en-US" i="1" dirty="0" err="1" smtClean="0"/>
              <a:t>recedat</a:t>
            </a:r>
            <a:r>
              <a:rPr lang="en-US" i="1" dirty="0" smtClean="0"/>
              <a:t> quo ad</a:t>
            </a:r>
          </a:p>
          <a:p>
            <a:pPr algn="ctr"/>
            <a:r>
              <a:rPr lang="fr-FR" i="1" dirty="0" err="1" smtClean="0"/>
              <a:t>illam</a:t>
            </a:r>
            <a:r>
              <a:rPr lang="fr-FR" i="1" dirty="0" smtClean="0"/>
              <a:t> </a:t>
            </a:r>
            <a:r>
              <a:rPr lang="fr-FR" i="1" dirty="0" err="1" smtClean="0"/>
              <a:t>concitatius</a:t>
            </a:r>
            <a:r>
              <a:rPr lang="fr-FR" i="1" dirty="0" smtClean="0"/>
              <a:t> </a:t>
            </a:r>
            <a:r>
              <a:rPr lang="fr-FR" i="1" dirty="0" err="1" smtClean="0"/>
              <a:t>fertur</a:t>
            </a:r>
            <a:r>
              <a:rPr lang="fr-FR" i="1" dirty="0" smtClean="0"/>
              <a:t>, si via lapsus est;</a:t>
            </a:r>
          </a:p>
          <a:p>
            <a:pPr algn="ctr"/>
            <a:r>
              <a:rPr lang="it-IT" i="1" dirty="0" err="1" smtClean="0"/>
              <a:t>quae</a:t>
            </a:r>
            <a:r>
              <a:rPr lang="it-IT" i="1" dirty="0" smtClean="0"/>
              <a:t> </a:t>
            </a:r>
            <a:r>
              <a:rPr lang="it-IT" i="1" dirty="0" err="1" smtClean="0"/>
              <a:t>ubi</a:t>
            </a:r>
            <a:r>
              <a:rPr lang="it-IT" i="1" dirty="0" smtClean="0"/>
              <a:t> in </a:t>
            </a:r>
            <a:r>
              <a:rPr lang="it-IT" i="1" dirty="0" err="1" smtClean="0"/>
              <a:t>contrarium</a:t>
            </a:r>
            <a:r>
              <a:rPr lang="it-IT" i="1" dirty="0" smtClean="0"/>
              <a:t> </a:t>
            </a:r>
            <a:r>
              <a:rPr lang="it-IT" i="1" dirty="0" err="1" smtClean="0"/>
              <a:t>ducit</a:t>
            </a:r>
            <a:r>
              <a:rPr lang="it-IT" i="1" dirty="0" smtClean="0"/>
              <a:t>, </a:t>
            </a:r>
            <a:r>
              <a:rPr lang="it-IT" i="1" dirty="0" err="1" smtClean="0"/>
              <a:t>ipsa</a:t>
            </a:r>
            <a:r>
              <a:rPr lang="it-IT" i="1" dirty="0" smtClean="0"/>
              <a:t> </a:t>
            </a:r>
            <a:r>
              <a:rPr lang="it-IT" i="1" dirty="0" err="1" smtClean="0"/>
              <a:t>velocitas</a:t>
            </a:r>
            <a:endParaRPr lang="it-IT" i="1" dirty="0" smtClean="0"/>
          </a:p>
          <a:p>
            <a:pPr algn="ctr"/>
            <a:r>
              <a:rPr lang="en-US" i="1" dirty="0" err="1" smtClean="0"/>
              <a:t>majoris</a:t>
            </a:r>
            <a:r>
              <a:rPr lang="en-US" i="1" dirty="0" smtClean="0"/>
              <a:t> </a:t>
            </a:r>
            <a:r>
              <a:rPr lang="en-US" i="1" dirty="0" err="1" smtClean="0"/>
              <a:t>intervalli</a:t>
            </a:r>
            <a:r>
              <a:rPr lang="en-US" i="1" dirty="0" smtClean="0"/>
              <a:t> </a:t>
            </a:r>
            <a:r>
              <a:rPr lang="en-US" i="1" dirty="0" err="1" smtClean="0"/>
              <a:t>causa</a:t>
            </a:r>
            <a:r>
              <a:rPr lang="en-US" i="1" dirty="0" smtClean="0"/>
              <a:t> fit».</a:t>
            </a:r>
          </a:p>
        </p:txBody>
      </p:sp>
      <p:pic>
        <p:nvPicPr>
          <p:cNvPr id="2050" name="Picture 2" descr="Lucio Anneo Senec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0"/>
            <a:ext cx="2160240" cy="16201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216</TotalTime>
  <Words>1380</Words>
  <Application>Microsoft Office PowerPoint</Application>
  <PresentationFormat>Presentazione su schermo (4:3)</PresentationFormat>
  <Paragraphs>80</Paragraphs>
  <Slides>21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2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21</vt:i4>
      </vt:variant>
    </vt:vector>
  </HeadingPairs>
  <TitlesOfParts>
    <vt:vector size="24" baseType="lpstr">
      <vt:lpstr>Arial</vt:lpstr>
      <vt:lpstr>Calibri</vt:lpstr>
      <vt:lpstr>Tema di Office</vt:lpstr>
      <vt:lpstr>Geni della Bontà e della Cattiveria ??????</vt:lpstr>
      <vt:lpstr>Medico e Bambino 2001, 20; 20-23 :  I geni della felicità MARIA CLAUDIA FULCHIGNONI  E LUIGI GRECO</vt:lpstr>
      <vt:lpstr>Presentazione standard di PowerPoint</vt:lpstr>
      <vt:lpstr>Le patologie Psichiatriche si associano a Disturbi della Condotta</vt:lpstr>
      <vt:lpstr>Francesco  Cucca ha scoperto perché il Sardo è…. Sardo !!! Ha occupato Nature Genetics Sept 15 !”</vt:lpstr>
      <vt:lpstr>Un modello ‘Neurobiologico’ dei disturbi della condotta </vt:lpstr>
      <vt:lpstr>serotonin transporter gene SCL6A4</vt:lpstr>
      <vt:lpstr>Trasportatore della serotonina SCL6A4</vt:lpstr>
      <vt:lpstr>Il dopamine receptor d4</vt:lpstr>
      <vt:lpstr>Ripetizioni in tandem del Recettore della Dopamina</vt:lpstr>
      <vt:lpstr>Recettore della Dopamina DR4D4 in adolescenti e loro genitori  (Cho &amp; Kogan, Develp&amp; Psychopatol, 2015)</vt:lpstr>
      <vt:lpstr>Risultati dello studio su DR4D4</vt:lpstr>
      <vt:lpstr>I recettori Muscarinici Colinergici (sono proteine G) legano la Acetilcolina  ed attivano una serie di risposte cellulari , quali inibizione della Adenil Ciclasi, controllo dei canali di Potassio, metabolismo dei Fosfoinositidi.  </vt:lpstr>
      <vt:lpstr>Il recettore colinergico muscarinico 2 (CHRM2) Controlla la eccitabilità neuronica, la plasticità sinaptica ed il rilascio di acetilcolina </vt:lpstr>
      <vt:lpstr>CHRM2, Parental Monitoring, and Adolescent Externalizing Behavior</vt:lpstr>
      <vt:lpstr>GENI CHE CONTROLLANO IL TRAFFICO INTERSINAPTICO DI ACETILCOLINA </vt:lpstr>
      <vt:lpstr>Catecol-O-Metil Transferasi : Controlla la concentrazione di Catecolamine </vt:lpstr>
      <vt:lpstr>Il pathway della Mono Amino Ossidasi (MAOA)</vt:lpstr>
      <vt:lpstr>      MonoAmino Ossidasi A</vt:lpstr>
      <vt:lpstr>Libero Arbitrio o determinismo ?</vt:lpstr>
      <vt:lpstr>De Vita Beata Lucio Annèo Seneca, 58 d.C.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Geni della Bontà e della Cattiveria ??????</dc:title>
  <dc:creator>utente</dc:creator>
  <cp:lastModifiedBy>Greco</cp:lastModifiedBy>
  <cp:revision>41</cp:revision>
  <dcterms:created xsi:type="dcterms:W3CDTF">2015-09-03T10:22:50Z</dcterms:created>
  <dcterms:modified xsi:type="dcterms:W3CDTF">2015-09-19T14:44:19Z</dcterms:modified>
</cp:coreProperties>
</file>