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0" r:id="rId6"/>
    <p:sldId id="261" r:id="rId7"/>
    <p:sldId id="263" r:id="rId8"/>
    <p:sldId id="268" r:id="rId9"/>
    <p:sldId id="267" r:id="rId10"/>
    <p:sldId id="265" r:id="rId11"/>
    <p:sldId id="271" r:id="rId12"/>
    <p:sldId id="266" r:id="rId13"/>
    <p:sldId id="269" r:id="rId14"/>
    <p:sldId id="270" r:id="rId1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656" autoAdjust="0"/>
  </p:normalViewPr>
  <p:slideViewPr>
    <p:cSldViewPr>
      <p:cViewPr varScale="1">
        <p:scale>
          <a:sx n="70" d="100"/>
          <a:sy n="70" d="100"/>
        </p:scale>
        <p:origin x="-52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9" name="Titolo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17" name="Sottotitolo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30" name="Segnaposto data 29"/>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19" name="Segnaposto piè di pagina 18"/>
          <p:cNvSpPr>
            <a:spLocks noGrp="1"/>
          </p:cNvSpPr>
          <p:nvPr>
            <p:ph type="ftr" sz="quarter" idx="11"/>
          </p:nvPr>
        </p:nvSpPr>
        <p:spPr/>
        <p:txBody>
          <a:bodyPr/>
          <a:lstStyle/>
          <a:p>
            <a:endParaRPr lang="it-IT"/>
          </a:p>
        </p:txBody>
      </p:sp>
      <p:sp>
        <p:nvSpPr>
          <p:cNvPr id="27" name="Segnaposto numero diapositiva 2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contenuto 2"/>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tIns="45720" anchor="b"/>
          <a:lstStyle>
            <a:lvl1pPr>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Ritaglia e arrotonda singolo angolo rettangolo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olo rettangolo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olo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it-IT" smtClean="0"/>
              <a:t>Fare clic per modificare lo stile del titolo</a:t>
            </a:r>
            <a:endParaRPr kumimoji="0" lang="en-US"/>
          </a:p>
        </p:txBody>
      </p:sp>
      <p:sp>
        <p:nvSpPr>
          <p:cNvPr id="4" name="Segnaposto testo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5" name="Segnaposto data 4"/>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a:xfrm>
            <a:off x="8077200" y="6356350"/>
            <a:ext cx="609600" cy="365125"/>
          </a:xfrm>
        </p:spPr>
        <p:txBody>
          <a:bodyPr/>
          <a:lstStyle/>
          <a:p>
            <a:fld id="{B007B441-5312-499D-93C3-6E37886527FA}" type="slidenum">
              <a:rPr lang="it-IT" smtClean="0"/>
              <a:pPr/>
              <a:t>‹N›</a:t>
            </a:fld>
            <a:endParaRPr lang="it-IT"/>
          </a:p>
        </p:txBody>
      </p:sp>
      <p:sp>
        <p:nvSpPr>
          <p:cNvPr id="3" name="Segnaposto immagin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it-IT" smtClean="0"/>
              <a:t>Fare clic sull'icona per inserire un'immagine</a:t>
            </a:r>
            <a:endParaRPr kumimoji="0" lang="en-US" dirty="0"/>
          </a:p>
        </p:txBody>
      </p:sp>
      <p:sp>
        <p:nvSpPr>
          <p:cNvPr id="10" name="Figura a mano libera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igura a mano libera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914401"/>
            <a:ext cx="2057400" cy="5211763"/>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914401"/>
            <a:ext cx="6019800" cy="5211763"/>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4B6055F8-1D02-4417-9241-55C834FD9970}" type="datetimeFigureOut">
              <a:rPr lang="it-IT" smtClean="0"/>
              <a:pPr/>
              <a:t>25/07/2010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igura a mano libera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igura a mano libera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Segnaposto titolo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it-IT" smtClean="0"/>
              <a:t>Fare clic per modificare lo stile del titolo</a:t>
            </a:r>
            <a:endParaRPr kumimoji="0" lang="en-US"/>
          </a:p>
        </p:txBody>
      </p:sp>
      <p:sp>
        <p:nvSpPr>
          <p:cNvPr id="30" name="Segnaposto testo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0" name="Segnaposto data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B6055F8-1D02-4417-9241-55C834FD9970}" type="datetimeFigureOut">
              <a:rPr lang="it-IT" smtClean="0"/>
              <a:pPr/>
              <a:t>25/07/2010</a:t>
            </a:fld>
            <a:endParaRPr lang="it-IT"/>
          </a:p>
        </p:txBody>
      </p:sp>
      <p:sp>
        <p:nvSpPr>
          <p:cNvPr id="22" name="Segnaposto piè di pagina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it-IT"/>
          </a:p>
        </p:txBody>
      </p:sp>
      <p:sp>
        <p:nvSpPr>
          <p:cNvPr id="18" name="Segnaposto numero diapositiva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007B441-5312-499D-93C3-6E37886527FA}" type="slidenum">
              <a:rPr lang="it-IT" smtClean="0"/>
              <a:pPr/>
              <a:t>‹N›</a:t>
            </a:fld>
            <a:endParaRPr lang="it-IT"/>
          </a:p>
        </p:txBody>
      </p:sp>
      <p:grpSp>
        <p:nvGrpSpPr>
          <p:cNvPr id="2" name="Gruppo 1"/>
          <p:cNvGrpSpPr/>
          <p:nvPr/>
        </p:nvGrpSpPr>
        <p:grpSpPr>
          <a:xfrm>
            <a:off x="-19017" y="202408"/>
            <a:ext cx="9180548" cy="649224"/>
            <a:chOff x="-19045" y="216550"/>
            <a:chExt cx="9180548" cy="649224"/>
          </a:xfrm>
        </p:grpSpPr>
        <p:sp>
          <p:nvSpPr>
            <p:cNvPr id="12" name="Figura a mano libera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igura a mano libera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214282" y="785794"/>
            <a:ext cx="8715436" cy="1631216"/>
          </a:xfrm>
          <a:prstGeom prst="rect">
            <a:avLst/>
          </a:prstGeom>
          <a:noFill/>
        </p:spPr>
        <p:txBody>
          <a:bodyPr wrap="square" rtlCol="0">
            <a:spAutoFit/>
          </a:bodyPr>
          <a:lstStyle/>
          <a:p>
            <a:pPr algn="ctr"/>
            <a:r>
              <a:rPr lang="it-IT" sz="3200" dirty="0" smtClean="0">
                <a:latin typeface="Times New Roman" pitchFamily="18" charset="0"/>
                <a:cs typeface="Times New Roman" pitchFamily="18" charset="0"/>
              </a:rPr>
              <a:t>Università degli studi di Napoli</a:t>
            </a:r>
          </a:p>
          <a:p>
            <a:pPr algn="ctr"/>
            <a:r>
              <a:rPr lang="it-IT" sz="3200" dirty="0" smtClean="0">
                <a:latin typeface="Times New Roman" pitchFamily="18" charset="0"/>
                <a:cs typeface="Times New Roman" pitchFamily="18" charset="0"/>
              </a:rPr>
              <a:t>“FEDERICO II”</a:t>
            </a:r>
          </a:p>
          <a:p>
            <a:pPr algn="ctr"/>
            <a:endParaRPr lang="it-IT" dirty="0" smtClean="0">
              <a:latin typeface="Times New Roman" pitchFamily="18" charset="0"/>
              <a:cs typeface="Times New Roman" pitchFamily="18" charset="0"/>
            </a:endParaRPr>
          </a:p>
          <a:p>
            <a:pPr algn="ctr"/>
            <a:r>
              <a:rPr lang="it-IT" i="1" dirty="0" smtClean="0">
                <a:latin typeface="Times New Roman" pitchFamily="18" charset="0"/>
                <a:cs typeface="Times New Roman" pitchFamily="18" charset="0"/>
              </a:rPr>
              <a:t>Corso di laurea in Scienze Chimiche</a:t>
            </a:r>
            <a:endParaRPr lang="it-IT" i="1" dirty="0">
              <a:latin typeface="Times New Roman" pitchFamily="18" charset="0"/>
              <a:cs typeface="Times New Roman" pitchFamily="18" charset="0"/>
            </a:endParaRPr>
          </a:p>
        </p:txBody>
      </p:sp>
      <p:sp>
        <p:nvSpPr>
          <p:cNvPr id="7" name="CasellaDiTesto 6"/>
          <p:cNvSpPr txBox="1"/>
          <p:nvPr/>
        </p:nvSpPr>
        <p:spPr>
          <a:xfrm>
            <a:off x="214282" y="2857496"/>
            <a:ext cx="8643998" cy="2308324"/>
          </a:xfrm>
          <a:prstGeom prst="rect">
            <a:avLst/>
          </a:prstGeom>
          <a:noFill/>
        </p:spPr>
        <p:txBody>
          <a:bodyPr wrap="square" rtlCol="0">
            <a:spAutoFit/>
          </a:bodyPr>
          <a:lstStyle/>
          <a:p>
            <a:pPr algn="ctr"/>
            <a:r>
              <a:rPr lang="it-IT" sz="3600" dirty="0" smtClean="0"/>
              <a:t>Confronto della degradazione di </a:t>
            </a:r>
            <a:r>
              <a:rPr lang="it-IT" sz="3600" dirty="0" err="1" smtClean="0"/>
              <a:t>difenamide</a:t>
            </a:r>
            <a:r>
              <a:rPr lang="it-IT" sz="3600" dirty="0" smtClean="0"/>
              <a:t> con fotolisi omogenea e fotocatalisi eterogenea in soluzione acquosa</a:t>
            </a:r>
            <a:endParaRPr lang="it-IT" sz="3600" dirty="0"/>
          </a:p>
        </p:txBody>
      </p:sp>
      <p:sp>
        <p:nvSpPr>
          <p:cNvPr id="8" name="CasellaDiTesto 7"/>
          <p:cNvSpPr txBox="1"/>
          <p:nvPr/>
        </p:nvSpPr>
        <p:spPr>
          <a:xfrm>
            <a:off x="214282" y="5286388"/>
            <a:ext cx="2714644" cy="646331"/>
          </a:xfrm>
          <a:prstGeom prst="rect">
            <a:avLst/>
          </a:prstGeom>
          <a:noFill/>
        </p:spPr>
        <p:txBody>
          <a:bodyPr wrap="square" rtlCol="0">
            <a:spAutoFit/>
          </a:bodyPr>
          <a:lstStyle/>
          <a:p>
            <a:r>
              <a:rPr lang="it-IT" dirty="0" smtClean="0"/>
              <a:t>Fabrizio </a:t>
            </a:r>
            <a:r>
              <a:rPr lang="it-IT" dirty="0" err="1" smtClean="0"/>
              <a:t>Schisano</a:t>
            </a:r>
            <a:endParaRPr lang="it-IT" dirty="0" smtClean="0"/>
          </a:p>
          <a:p>
            <a:r>
              <a:rPr lang="it-IT" dirty="0" err="1" smtClean="0"/>
              <a:t>Matr</a:t>
            </a:r>
            <a:r>
              <a:rPr lang="it-IT" dirty="0" smtClean="0"/>
              <a:t>. M03/00008</a:t>
            </a:r>
            <a:endParaRPr lang="it-IT" dirty="0"/>
          </a:p>
        </p:txBody>
      </p:sp>
      <p:sp>
        <p:nvSpPr>
          <p:cNvPr id="9" name="CasellaDiTesto 8"/>
          <p:cNvSpPr txBox="1"/>
          <p:nvPr/>
        </p:nvSpPr>
        <p:spPr>
          <a:xfrm>
            <a:off x="6500826" y="5357826"/>
            <a:ext cx="2714644" cy="369332"/>
          </a:xfrm>
          <a:prstGeom prst="rect">
            <a:avLst/>
          </a:prstGeom>
          <a:noFill/>
        </p:spPr>
        <p:txBody>
          <a:bodyPr wrap="square" rtlCol="0">
            <a:spAutoFit/>
          </a:bodyPr>
          <a:lstStyle/>
          <a:p>
            <a:r>
              <a:rPr lang="it-IT" dirty="0" smtClean="0"/>
              <a:t>Prof. Luciano Santoro</a:t>
            </a:r>
            <a:endParaRPr lang="it-IT"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62272"/>
            <a:ext cx="8229600" cy="1143000"/>
          </a:xfrm>
        </p:spPr>
        <p:txBody>
          <a:bodyPr>
            <a:normAutofit/>
          </a:bodyPr>
          <a:lstStyle/>
          <a:p>
            <a:pPr algn="ctr"/>
            <a:r>
              <a:rPr lang="it-IT" sz="4800" dirty="0" err="1" smtClean="0"/>
              <a:t>Difenamide</a:t>
            </a:r>
            <a:endParaRPr lang="it-IT" sz="4800" dirty="0"/>
          </a:p>
        </p:txBody>
      </p:sp>
      <p:pic>
        <p:nvPicPr>
          <p:cNvPr id="4" name="Segnaposto contenuto 3" descr="imagefly.cgi.png"/>
          <p:cNvPicPr>
            <a:picLocks noGrp="1" noChangeAspect="1"/>
          </p:cNvPicPr>
          <p:nvPr>
            <p:ph idx="1"/>
          </p:nvPr>
        </p:nvPicPr>
        <p:blipFill>
          <a:blip r:embed="rId2" cstate="print"/>
          <a:stretch>
            <a:fillRect/>
          </a:stretch>
        </p:blipFill>
        <p:spPr>
          <a:xfrm>
            <a:off x="762000" y="2132856"/>
            <a:ext cx="3810000" cy="3024336"/>
          </a:xfrm>
        </p:spPr>
      </p:pic>
      <p:pic>
        <p:nvPicPr>
          <p:cNvPr id="5" name="Segnaposto contenuto 3" descr="img3d.cgi.png"/>
          <p:cNvPicPr>
            <a:picLocks noChangeAspect="1"/>
          </p:cNvPicPr>
          <p:nvPr/>
        </p:nvPicPr>
        <p:blipFill>
          <a:blip r:embed="rId3" cstate="print"/>
          <a:stretch>
            <a:fillRect/>
          </a:stretch>
        </p:blipFill>
        <p:spPr>
          <a:xfrm>
            <a:off x="4644008" y="2132856"/>
            <a:ext cx="3672408" cy="3024336"/>
          </a:xfrm>
          <a:prstGeom prst="rect">
            <a:avLst/>
          </a:prstGeom>
        </p:spPr>
      </p:pic>
      <p:sp>
        <p:nvSpPr>
          <p:cNvPr id="6" name="CasellaDiTesto 5"/>
          <p:cNvSpPr txBox="1"/>
          <p:nvPr/>
        </p:nvSpPr>
        <p:spPr>
          <a:xfrm>
            <a:off x="251520" y="1311151"/>
            <a:ext cx="3528392" cy="461665"/>
          </a:xfrm>
          <a:prstGeom prst="rect">
            <a:avLst/>
          </a:prstGeom>
          <a:noFill/>
        </p:spPr>
        <p:txBody>
          <a:bodyPr wrap="square" rtlCol="0">
            <a:spAutoFit/>
          </a:bodyPr>
          <a:lstStyle/>
          <a:p>
            <a:r>
              <a:rPr lang="it-IT" sz="2400" dirty="0" smtClean="0">
                <a:solidFill>
                  <a:srgbClr val="FFFF00"/>
                </a:solidFill>
              </a:rPr>
              <a:t>Struttura e proprietà:</a:t>
            </a:r>
            <a:endParaRPr lang="it-IT" sz="2400" dirty="0">
              <a:solidFill>
                <a:srgbClr val="FFFF00"/>
              </a:solidFill>
            </a:endParaRPr>
          </a:p>
        </p:txBody>
      </p:sp>
      <p:sp>
        <p:nvSpPr>
          <p:cNvPr id="7" name="CasellaDiTesto 6"/>
          <p:cNvSpPr txBox="1"/>
          <p:nvPr/>
        </p:nvSpPr>
        <p:spPr>
          <a:xfrm>
            <a:off x="251520" y="5517232"/>
            <a:ext cx="8640960" cy="646331"/>
          </a:xfrm>
          <a:prstGeom prst="rect">
            <a:avLst/>
          </a:prstGeom>
          <a:noFill/>
        </p:spPr>
        <p:txBody>
          <a:bodyPr wrap="square" rtlCol="0">
            <a:spAutoFit/>
          </a:bodyPr>
          <a:lstStyle/>
          <a:p>
            <a:r>
              <a:rPr lang="it-IT" dirty="0" smtClean="0"/>
              <a:t>La </a:t>
            </a:r>
            <a:r>
              <a:rPr lang="it-IT" dirty="0" err="1" smtClean="0"/>
              <a:t>difenamide</a:t>
            </a:r>
            <a:r>
              <a:rPr lang="it-IT" dirty="0" smtClean="0"/>
              <a:t> (DPA) è utilizzata come erbicida per il controllo di piante infestanti a foglia larga nelle coltivazioni di pomodori, patate ed arachidi.</a:t>
            </a:r>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type="title"/>
          </p:nvPr>
        </p:nvSpPr>
        <p:spPr>
          <a:xfrm>
            <a:off x="457200" y="-162272"/>
            <a:ext cx="8229600" cy="1143000"/>
          </a:xfrm>
        </p:spPr>
        <p:txBody>
          <a:bodyPr>
            <a:normAutofit/>
          </a:bodyPr>
          <a:lstStyle/>
          <a:p>
            <a:pPr algn="ctr"/>
            <a:r>
              <a:rPr lang="it-IT" sz="4800" dirty="0" smtClean="0"/>
              <a:t>Fotolisi e fotocatalisi</a:t>
            </a:r>
            <a:endParaRPr lang="it-IT" sz="4800" dirty="0"/>
          </a:p>
        </p:txBody>
      </p:sp>
      <p:sp>
        <p:nvSpPr>
          <p:cNvPr id="5" name="CasellaDiTesto 4"/>
          <p:cNvSpPr txBox="1"/>
          <p:nvPr/>
        </p:nvSpPr>
        <p:spPr>
          <a:xfrm>
            <a:off x="251520" y="1700808"/>
            <a:ext cx="8640960" cy="1292662"/>
          </a:xfrm>
          <a:prstGeom prst="rect">
            <a:avLst/>
          </a:prstGeom>
          <a:noFill/>
        </p:spPr>
        <p:txBody>
          <a:bodyPr wrap="square" rtlCol="0">
            <a:spAutoFit/>
          </a:bodyPr>
          <a:lstStyle/>
          <a:p>
            <a:pPr algn="just"/>
            <a:r>
              <a:rPr lang="it-IT" sz="2400" dirty="0" smtClean="0">
                <a:solidFill>
                  <a:srgbClr val="FFFF00"/>
                </a:solidFill>
              </a:rPr>
              <a:t>Fotolisi: </a:t>
            </a:r>
            <a:r>
              <a:rPr lang="it-IT" dirty="0" smtClean="0"/>
              <a:t>la fotolisi è una reazione nella quale un composto subisce scissione mediante l’assorbimento  di radiazione elettromagnetica di opportuna energia.  Il processo è definito come l’interazione di un fotone con la molecola. In genera si utilizza radiazione UV dotata di opportuna energia per consentire fotolisi diretta.</a:t>
            </a:r>
            <a:endParaRPr lang="it-IT" dirty="0"/>
          </a:p>
        </p:txBody>
      </p:sp>
      <p:sp>
        <p:nvSpPr>
          <p:cNvPr id="6" name="CasellaDiTesto 5"/>
          <p:cNvSpPr txBox="1"/>
          <p:nvPr/>
        </p:nvSpPr>
        <p:spPr>
          <a:xfrm>
            <a:off x="251520" y="4005064"/>
            <a:ext cx="8640960" cy="1569660"/>
          </a:xfrm>
          <a:prstGeom prst="rect">
            <a:avLst/>
          </a:prstGeom>
          <a:noFill/>
        </p:spPr>
        <p:txBody>
          <a:bodyPr wrap="square" rtlCol="0">
            <a:spAutoFit/>
          </a:bodyPr>
          <a:lstStyle/>
          <a:p>
            <a:pPr algn="just"/>
            <a:r>
              <a:rPr lang="it-IT" sz="2400" dirty="0" smtClean="0">
                <a:solidFill>
                  <a:srgbClr val="FFFF00"/>
                </a:solidFill>
              </a:rPr>
              <a:t>Fotocatalisi: </a:t>
            </a:r>
            <a:r>
              <a:rPr lang="it-IT" dirty="0" smtClean="0"/>
              <a:t>la </a:t>
            </a:r>
            <a:r>
              <a:rPr lang="it-IT" dirty="0" err="1" smtClean="0"/>
              <a:t>fotocatalsi</a:t>
            </a:r>
            <a:r>
              <a:rPr lang="it-IT" dirty="0" smtClean="0"/>
              <a:t> è un metodo catalitico applicato a reazioni fotochimiche. Si basa sull’utilizzo di un </a:t>
            </a:r>
            <a:r>
              <a:rPr lang="it-IT" dirty="0" err="1" smtClean="0"/>
              <a:t>fotocatalizzatore</a:t>
            </a:r>
            <a:r>
              <a:rPr lang="it-IT" dirty="0" smtClean="0"/>
              <a:t> che svolge la sua funzione una volta irradiato con radiazione elettromagnetica di opportuna energia. I </a:t>
            </a:r>
            <a:r>
              <a:rPr lang="it-IT" dirty="0" err="1" smtClean="0"/>
              <a:t>fotocatalizzatori</a:t>
            </a:r>
            <a:r>
              <a:rPr lang="it-IT" dirty="0" smtClean="0"/>
              <a:t> più utilizzati sono composti metallici quali TiO</a:t>
            </a:r>
            <a:r>
              <a:rPr lang="it-IT" baseline="-25000" dirty="0" smtClean="0"/>
              <a:t>2</a:t>
            </a:r>
            <a:r>
              <a:rPr lang="it-IT" dirty="0" smtClean="0"/>
              <a:t>, </a:t>
            </a:r>
            <a:r>
              <a:rPr lang="it-IT" dirty="0" err="1" smtClean="0"/>
              <a:t>ZnO</a:t>
            </a:r>
            <a:r>
              <a:rPr lang="it-IT" dirty="0" smtClean="0"/>
              <a:t>, CeO</a:t>
            </a:r>
            <a:r>
              <a:rPr lang="it-IT" baseline="-25000" dirty="0" smtClean="0"/>
              <a:t>2</a:t>
            </a:r>
            <a:r>
              <a:rPr lang="it-IT" dirty="0" smtClean="0"/>
              <a:t>, ZrO</a:t>
            </a:r>
            <a:r>
              <a:rPr lang="it-IT" baseline="-25000" dirty="0" smtClean="0"/>
              <a:t>2</a:t>
            </a:r>
            <a:r>
              <a:rPr lang="it-IT" dirty="0" smtClean="0"/>
              <a:t>, SnO</a:t>
            </a:r>
            <a:r>
              <a:rPr lang="it-IT" baseline="-25000" dirty="0" smtClean="0"/>
              <a:t>2</a:t>
            </a:r>
            <a:r>
              <a:rPr lang="it-IT" dirty="0" smtClean="0"/>
              <a:t>, </a:t>
            </a:r>
            <a:r>
              <a:rPr lang="it-IT" dirty="0" err="1" smtClean="0"/>
              <a:t>CdS</a:t>
            </a:r>
            <a:r>
              <a:rPr lang="it-IT" dirty="0" smtClean="0"/>
              <a:t>, </a:t>
            </a:r>
            <a:r>
              <a:rPr lang="it-IT" dirty="0" err="1" smtClean="0"/>
              <a:t>ZnS</a:t>
            </a:r>
            <a:r>
              <a:rPr lang="it-IT" dirty="0" smtClean="0"/>
              <a:t>.</a:t>
            </a:r>
            <a:endParaRPr lang="it-IT"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0-#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000" fill="hold"/>
                                        <p:tgtEl>
                                          <p:spTgt spid="6"/>
                                        </p:tgtEl>
                                        <p:attrNameLst>
                                          <p:attrName>ppt_x</p:attrName>
                                        </p:attrNameLst>
                                      </p:cBhvr>
                                      <p:tavLst>
                                        <p:tav tm="0">
                                          <p:val>
                                            <p:strVal val="1+#ppt_w/2"/>
                                          </p:val>
                                        </p:tav>
                                        <p:tav tm="100000">
                                          <p:val>
                                            <p:strVal val="#ppt_x"/>
                                          </p:val>
                                        </p:tav>
                                      </p:tavLst>
                                    </p:anim>
                                    <p:anim calcmode="lin" valueType="num">
                                      <p:cBhvr additive="base">
                                        <p:cTn id="1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1"/>
          <p:cNvSpPr>
            <a:spLocks noGrp="1"/>
          </p:cNvSpPr>
          <p:nvPr>
            <p:ph type="title"/>
          </p:nvPr>
        </p:nvSpPr>
        <p:spPr>
          <a:xfrm>
            <a:off x="457200" y="-171400"/>
            <a:ext cx="8229600" cy="1143000"/>
          </a:xfrm>
        </p:spPr>
        <p:txBody>
          <a:bodyPr>
            <a:normAutofit/>
          </a:bodyPr>
          <a:lstStyle/>
          <a:p>
            <a:pPr algn="ctr"/>
            <a:r>
              <a:rPr lang="it-IT" sz="4800" dirty="0" smtClean="0"/>
              <a:t>Fotocatalisi (1)</a:t>
            </a:r>
            <a:endParaRPr lang="it-IT" sz="4800" dirty="0"/>
          </a:p>
        </p:txBody>
      </p:sp>
      <p:pic>
        <p:nvPicPr>
          <p:cNvPr id="1027" name="Picture 3"/>
          <p:cNvPicPr>
            <a:picLocks noChangeAspect="1" noChangeArrowheads="1"/>
          </p:cNvPicPr>
          <p:nvPr/>
        </p:nvPicPr>
        <p:blipFill>
          <a:blip r:embed="rId2" cstate="print"/>
          <a:srcRect/>
          <a:stretch>
            <a:fillRect/>
          </a:stretch>
        </p:blipFill>
        <p:spPr bwMode="auto">
          <a:xfrm>
            <a:off x="2195736" y="2204864"/>
            <a:ext cx="4608512" cy="3024336"/>
          </a:xfrm>
          <a:prstGeom prst="rect">
            <a:avLst/>
          </a:prstGeom>
          <a:noFill/>
          <a:ln w="9525">
            <a:noFill/>
            <a:miter lim="800000"/>
            <a:headEnd/>
            <a:tailEnd/>
          </a:ln>
        </p:spPr>
      </p:pic>
      <p:sp>
        <p:nvSpPr>
          <p:cNvPr id="9" name="CasellaDiTesto 8"/>
          <p:cNvSpPr txBox="1"/>
          <p:nvPr/>
        </p:nvSpPr>
        <p:spPr>
          <a:xfrm>
            <a:off x="251520" y="1196752"/>
            <a:ext cx="8640960" cy="1015663"/>
          </a:xfrm>
          <a:prstGeom prst="rect">
            <a:avLst/>
          </a:prstGeom>
          <a:noFill/>
        </p:spPr>
        <p:txBody>
          <a:bodyPr wrap="square" rtlCol="0">
            <a:spAutoFit/>
          </a:bodyPr>
          <a:lstStyle/>
          <a:p>
            <a:pPr algn="just"/>
            <a:r>
              <a:rPr lang="it-IT" sz="2400" dirty="0" smtClean="0">
                <a:solidFill>
                  <a:srgbClr val="FFFF00"/>
                </a:solidFill>
              </a:rPr>
              <a:t>Semiconduttori come </a:t>
            </a:r>
            <a:r>
              <a:rPr lang="it-IT" sz="2400" dirty="0" err="1" smtClean="0">
                <a:solidFill>
                  <a:srgbClr val="FFFF00"/>
                </a:solidFill>
              </a:rPr>
              <a:t>fotocatalizzatori</a:t>
            </a:r>
            <a:r>
              <a:rPr lang="it-IT" sz="2400" dirty="0" smtClean="0">
                <a:solidFill>
                  <a:srgbClr val="FFFF00"/>
                </a:solidFill>
              </a:rPr>
              <a:t>: </a:t>
            </a:r>
            <a:r>
              <a:rPr lang="it-IT" dirty="0" smtClean="0"/>
              <a:t>un </a:t>
            </a:r>
            <a:r>
              <a:rPr lang="it-IT" dirty="0" err="1" smtClean="0"/>
              <a:t>fotocatalizzatore</a:t>
            </a:r>
            <a:r>
              <a:rPr lang="it-IT" dirty="0" smtClean="0"/>
              <a:t> tipico è un semiconduttore, cioè un materiale che presenta una conducibilità intermedia tra conduttori e isolanti.</a:t>
            </a:r>
            <a:endParaRPr lang="it-IT" dirty="0"/>
          </a:p>
        </p:txBody>
      </p:sp>
      <p:sp>
        <p:nvSpPr>
          <p:cNvPr id="10" name="CasellaDiTesto 9"/>
          <p:cNvSpPr txBox="1"/>
          <p:nvPr/>
        </p:nvSpPr>
        <p:spPr>
          <a:xfrm>
            <a:off x="251520" y="5373216"/>
            <a:ext cx="8640960" cy="1200329"/>
          </a:xfrm>
          <a:prstGeom prst="rect">
            <a:avLst/>
          </a:prstGeom>
          <a:noFill/>
        </p:spPr>
        <p:txBody>
          <a:bodyPr wrap="square" rtlCol="0">
            <a:spAutoFit/>
          </a:bodyPr>
          <a:lstStyle/>
          <a:p>
            <a:pPr algn="just"/>
            <a:r>
              <a:rPr lang="it-IT" dirty="0" smtClean="0"/>
              <a:t>Distribuzione di livelli energetici possibili in bande di energia dove trovano posto gli elettroni. L’ultima banda piena è chiamata </a:t>
            </a:r>
            <a:r>
              <a:rPr lang="it-IT" dirty="0" smtClean="0">
                <a:solidFill>
                  <a:srgbClr val="92D050"/>
                </a:solidFill>
              </a:rPr>
              <a:t>banda di valenza (</a:t>
            </a:r>
            <a:r>
              <a:rPr lang="it-IT" i="1" dirty="0" err="1" smtClean="0">
                <a:solidFill>
                  <a:srgbClr val="92D050"/>
                </a:solidFill>
              </a:rPr>
              <a:t>Valence</a:t>
            </a:r>
            <a:r>
              <a:rPr lang="it-IT" i="1" dirty="0" smtClean="0">
                <a:solidFill>
                  <a:srgbClr val="92D050"/>
                </a:solidFill>
              </a:rPr>
              <a:t> Band</a:t>
            </a:r>
            <a:r>
              <a:rPr lang="it-IT" dirty="0" smtClean="0">
                <a:solidFill>
                  <a:srgbClr val="92D050"/>
                </a:solidFill>
              </a:rPr>
              <a:t>)</a:t>
            </a:r>
            <a:r>
              <a:rPr lang="it-IT" dirty="0" smtClean="0"/>
              <a:t>, l’ultima banda vuota o parzialmente vuota è chiamata </a:t>
            </a:r>
            <a:r>
              <a:rPr lang="it-IT" dirty="0" smtClean="0">
                <a:solidFill>
                  <a:srgbClr val="92D050"/>
                </a:solidFill>
              </a:rPr>
              <a:t>banda di conduzione (</a:t>
            </a:r>
            <a:r>
              <a:rPr lang="it-IT" i="1" dirty="0" err="1" smtClean="0">
                <a:solidFill>
                  <a:srgbClr val="92D050"/>
                </a:solidFill>
              </a:rPr>
              <a:t>Conduction</a:t>
            </a:r>
            <a:r>
              <a:rPr lang="it-IT" i="1" dirty="0" smtClean="0">
                <a:solidFill>
                  <a:srgbClr val="92D050"/>
                </a:solidFill>
              </a:rPr>
              <a:t> Band</a:t>
            </a:r>
            <a:r>
              <a:rPr lang="it-IT" dirty="0" smtClean="0">
                <a:solidFill>
                  <a:srgbClr val="92D050"/>
                </a:solidFill>
              </a:rPr>
              <a:t>)</a:t>
            </a:r>
            <a:r>
              <a:rPr lang="it-IT" dirty="0" smtClean="0"/>
              <a:t>.</a:t>
            </a:r>
            <a:r>
              <a:rPr lang="it-IT" dirty="0" smtClean="0">
                <a:solidFill>
                  <a:srgbClr val="FF0000"/>
                </a:solidFill>
              </a:rPr>
              <a:t> </a:t>
            </a:r>
            <a:r>
              <a:rPr lang="it-IT" dirty="0" smtClean="0"/>
              <a:t>Le due sono separate dalla </a:t>
            </a:r>
            <a:r>
              <a:rPr lang="it-IT" dirty="0" smtClean="0">
                <a:solidFill>
                  <a:srgbClr val="92D050"/>
                </a:solidFill>
              </a:rPr>
              <a:t>banda proibita  (</a:t>
            </a:r>
            <a:r>
              <a:rPr lang="it-IT" i="1" dirty="0" smtClean="0">
                <a:solidFill>
                  <a:srgbClr val="92D050"/>
                </a:solidFill>
              </a:rPr>
              <a:t>Gap Band</a:t>
            </a:r>
            <a:r>
              <a:rPr lang="it-IT" dirty="0" smtClean="0">
                <a:solidFill>
                  <a:srgbClr val="92D050"/>
                </a:solidFill>
              </a:rPr>
              <a:t>)</a:t>
            </a:r>
            <a:r>
              <a:rPr lang="it-IT" dirty="0" smtClean="0"/>
              <a:t>.</a:t>
            </a:r>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ppt_x"/>
                                          </p:val>
                                        </p:tav>
                                        <p:tav tm="100000">
                                          <p:val>
                                            <p:strVal val="#ppt_x"/>
                                          </p:val>
                                        </p:tav>
                                      </p:tavLst>
                                    </p:anim>
                                    <p:anim calcmode="lin" valueType="num">
                                      <p:cBhvr additive="base">
                                        <p:cTn id="8" dur="1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additive="base">
                                        <p:cTn id="11" dur="1000" fill="hold"/>
                                        <p:tgtEl>
                                          <p:spTgt spid="1027"/>
                                        </p:tgtEl>
                                        <p:attrNameLst>
                                          <p:attrName>ppt_x</p:attrName>
                                        </p:attrNameLst>
                                      </p:cBhvr>
                                      <p:tavLst>
                                        <p:tav tm="0">
                                          <p:val>
                                            <p:strVal val="#ppt_x"/>
                                          </p:val>
                                        </p:tav>
                                        <p:tav tm="100000">
                                          <p:val>
                                            <p:strVal val="#ppt_x"/>
                                          </p:val>
                                        </p:tav>
                                      </p:tavLst>
                                    </p:anim>
                                    <p:anim calcmode="lin" valueType="num">
                                      <p:cBhvr additive="base">
                                        <p:cTn id="12" dur="1000" fill="hold"/>
                                        <p:tgtEl>
                                          <p:spTgt spid="1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type="title"/>
          </p:nvPr>
        </p:nvSpPr>
        <p:spPr>
          <a:xfrm>
            <a:off x="457200" y="-171400"/>
            <a:ext cx="8229600" cy="1143000"/>
          </a:xfrm>
        </p:spPr>
        <p:txBody>
          <a:bodyPr>
            <a:normAutofit/>
          </a:bodyPr>
          <a:lstStyle/>
          <a:p>
            <a:pPr algn="ctr"/>
            <a:r>
              <a:rPr lang="it-IT" sz="4800" dirty="0" smtClean="0"/>
              <a:t>Fotocatalisi (2)</a:t>
            </a:r>
            <a:endParaRPr lang="it-IT" sz="4800" dirty="0"/>
          </a:p>
        </p:txBody>
      </p:sp>
      <p:pic>
        <p:nvPicPr>
          <p:cNvPr id="5" name="Picture 2" descr="meccanismo di attivazione fotocatalisi"/>
          <p:cNvPicPr>
            <a:picLocks noGrp="1" noChangeAspect="1" noChangeArrowheads="1"/>
          </p:cNvPicPr>
          <p:nvPr>
            <p:ph idx="1"/>
          </p:nvPr>
        </p:nvPicPr>
        <p:blipFill>
          <a:blip r:embed="rId2" cstate="print"/>
          <a:srcRect/>
          <a:stretch>
            <a:fillRect/>
          </a:stretch>
        </p:blipFill>
        <p:spPr bwMode="auto">
          <a:xfrm>
            <a:off x="1763688" y="3068960"/>
            <a:ext cx="5688632" cy="3645024"/>
          </a:xfrm>
          <a:prstGeom prst="rect">
            <a:avLst/>
          </a:prstGeom>
          <a:noFill/>
        </p:spPr>
      </p:pic>
      <p:sp>
        <p:nvSpPr>
          <p:cNvPr id="6" name="CasellaDiTesto 5"/>
          <p:cNvSpPr txBox="1"/>
          <p:nvPr/>
        </p:nvSpPr>
        <p:spPr>
          <a:xfrm>
            <a:off x="251520" y="1196752"/>
            <a:ext cx="8640960" cy="1846659"/>
          </a:xfrm>
          <a:prstGeom prst="rect">
            <a:avLst/>
          </a:prstGeom>
          <a:noFill/>
        </p:spPr>
        <p:txBody>
          <a:bodyPr wrap="square" rtlCol="0">
            <a:spAutoFit/>
          </a:bodyPr>
          <a:lstStyle/>
          <a:p>
            <a:pPr algn="just"/>
            <a:r>
              <a:rPr lang="it-IT" sz="2400" dirty="0" smtClean="0">
                <a:solidFill>
                  <a:srgbClr val="FFFF00"/>
                </a:solidFill>
              </a:rPr>
              <a:t>Meccanismo dei </a:t>
            </a:r>
            <a:r>
              <a:rPr lang="it-IT" sz="2400" dirty="0" err="1" smtClean="0">
                <a:solidFill>
                  <a:srgbClr val="FFFF00"/>
                </a:solidFill>
              </a:rPr>
              <a:t>fotocatalizzatori</a:t>
            </a:r>
            <a:r>
              <a:rPr lang="it-IT" sz="2400" dirty="0" smtClean="0">
                <a:solidFill>
                  <a:srgbClr val="FFFF00"/>
                </a:solidFill>
              </a:rPr>
              <a:t>:</a:t>
            </a:r>
            <a:r>
              <a:rPr lang="it-IT" dirty="0" smtClean="0"/>
              <a:t> L'assorbimento di energia luminosa pari o maggiore al salto energetico (Band Gap) del semiconduttore comporta un salto degli elettroni della banda di valenza alla banda di conduzione con seguente creazione di buchi nella banda di valenza. Questi trasferimenti di carica comportano una situazione di non equilibrio che produce la riduzione o la ossidazione delle specie adsorbite sulla superficie del semiconduttore.</a:t>
            </a:r>
            <a:endParaRPr lang="it-IT"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type="title"/>
          </p:nvPr>
        </p:nvSpPr>
        <p:spPr>
          <a:xfrm>
            <a:off x="457200" y="-171400"/>
            <a:ext cx="8229600" cy="1143000"/>
          </a:xfrm>
        </p:spPr>
        <p:txBody>
          <a:bodyPr>
            <a:normAutofit fontScale="90000"/>
          </a:bodyPr>
          <a:lstStyle/>
          <a:p>
            <a:pPr algn="ctr"/>
            <a:r>
              <a:rPr lang="it-IT" sz="4800" dirty="0" smtClean="0"/>
              <a:t>Materiali e strumentazione utilizzati</a:t>
            </a:r>
            <a:endParaRPr lang="it-IT" sz="4800" dirty="0"/>
          </a:p>
        </p:txBody>
      </p:sp>
      <p:sp>
        <p:nvSpPr>
          <p:cNvPr id="6" name="CasellaDiTesto 5"/>
          <p:cNvSpPr txBox="1"/>
          <p:nvPr/>
        </p:nvSpPr>
        <p:spPr>
          <a:xfrm>
            <a:off x="251520" y="1196752"/>
            <a:ext cx="8640960" cy="1292662"/>
          </a:xfrm>
          <a:prstGeom prst="rect">
            <a:avLst/>
          </a:prstGeom>
          <a:noFill/>
        </p:spPr>
        <p:txBody>
          <a:bodyPr wrap="square" rtlCol="0">
            <a:spAutoFit/>
          </a:bodyPr>
          <a:lstStyle/>
          <a:p>
            <a:pPr algn="just"/>
            <a:r>
              <a:rPr lang="it-IT" sz="2400" dirty="0" smtClean="0">
                <a:solidFill>
                  <a:srgbClr val="FFFF00"/>
                </a:solidFill>
              </a:rPr>
              <a:t>Reattore di reazione: </a:t>
            </a:r>
            <a:r>
              <a:rPr lang="it-IT" dirty="0" smtClean="0"/>
              <a:t>un </a:t>
            </a:r>
            <a:r>
              <a:rPr lang="it-IT" dirty="0" err="1" smtClean="0"/>
              <a:t>fotoreattore</a:t>
            </a:r>
            <a:r>
              <a:rPr lang="it-IT" dirty="0" smtClean="0"/>
              <a:t> UV caratterizzato da un reattore in quarzo, una sorgente di radiazione UV, un film di TiO2 con un area di 3 cm2, 25 ml di soluzione di </a:t>
            </a:r>
            <a:r>
              <a:rPr lang="it-IT" dirty="0" err="1" smtClean="0"/>
              <a:t>difenamide</a:t>
            </a:r>
            <a:r>
              <a:rPr lang="it-IT" dirty="0" smtClean="0"/>
              <a:t> posta ad una distanza di circa 6 cm dalla lampada.</a:t>
            </a:r>
          </a:p>
          <a:p>
            <a:pPr algn="just"/>
            <a:endParaRPr lang="it-IT" dirty="0"/>
          </a:p>
        </p:txBody>
      </p:sp>
      <p:sp>
        <p:nvSpPr>
          <p:cNvPr id="8" name="CasellaDiTesto 7"/>
          <p:cNvSpPr txBox="1"/>
          <p:nvPr/>
        </p:nvSpPr>
        <p:spPr>
          <a:xfrm>
            <a:off x="251520" y="2492896"/>
            <a:ext cx="8640960" cy="1292662"/>
          </a:xfrm>
          <a:prstGeom prst="rect">
            <a:avLst/>
          </a:prstGeom>
          <a:noFill/>
        </p:spPr>
        <p:txBody>
          <a:bodyPr wrap="square" rtlCol="0">
            <a:spAutoFit/>
          </a:bodyPr>
          <a:lstStyle/>
          <a:p>
            <a:pPr algn="just"/>
            <a:r>
              <a:rPr lang="it-IT" sz="2400" dirty="0" smtClean="0">
                <a:solidFill>
                  <a:srgbClr val="FFFF00"/>
                </a:solidFill>
              </a:rPr>
              <a:t>Lampade utilizzate: </a:t>
            </a:r>
            <a:r>
              <a:rPr lang="it-IT" dirty="0" smtClean="0"/>
              <a:t>lampada UV nella regione UVC con massimo a </a:t>
            </a:r>
            <a:r>
              <a:rPr lang="it-IT" dirty="0" smtClean="0"/>
              <a:t>254 </a:t>
            </a:r>
            <a:r>
              <a:rPr lang="it-IT" dirty="0" err="1" smtClean="0"/>
              <a:t>nm</a:t>
            </a:r>
            <a:r>
              <a:rPr lang="it-IT" dirty="0" smtClean="0"/>
              <a:t>, e lampada UV nella regione UVA con </a:t>
            </a:r>
            <a:r>
              <a:rPr lang="it-IT" i="1" dirty="0" err="1" smtClean="0"/>
              <a:t>range</a:t>
            </a:r>
            <a:r>
              <a:rPr lang="it-IT" dirty="0" smtClean="0"/>
              <a:t> di lunghezze d’onda compreso tra 318 e 400 </a:t>
            </a:r>
            <a:r>
              <a:rPr lang="it-IT" dirty="0" err="1" smtClean="0"/>
              <a:t>nm</a:t>
            </a:r>
            <a:r>
              <a:rPr lang="it-IT" dirty="0" smtClean="0"/>
              <a:t>.</a:t>
            </a:r>
          </a:p>
          <a:p>
            <a:pPr algn="just"/>
            <a:endParaRPr lang="it-IT" dirty="0"/>
          </a:p>
        </p:txBody>
      </p:sp>
      <p:sp>
        <p:nvSpPr>
          <p:cNvPr id="9" name="CasellaDiTesto 8"/>
          <p:cNvSpPr txBox="1"/>
          <p:nvPr/>
        </p:nvSpPr>
        <p:spPr>
          <a:xfrm>
            <a:off x="251520" y="3770456"/>
            <a:ext cx="8640960" cy="738664"/>
          </a:xfrm>
          <a:prstGeom prst="rect">
            <a:avLst/>
          </a:prstGeom>
          <a:noFill/>
        </p:spPr>
        <p:txBody>
          <a:bodyPr wrap="square" rtlCol="0">
            <a:spAutoFit/>
          </a:bodyPr>
          <a:lstStyle/>
          <a:p>
            <a:pPr algn="just"/>
            <a:r>
              <a:rPr lang="it-IT" sz="2400" dirty="0" smtClean="0">
                <a:solidFill>
                  <a:srgbClr val="FFFF00"/>
                </a:solidFill>
              </a:rPr>
              <a:t>Temperatura di reazione: </a:t>
            </a:r>
            <a:r>
              <a:rPr lang="it-IT" dirty="0" smtClean="0"/>
              <a:t>temperatura ambiente di circa 21° C.</a:t>
            </a:r>
          </a:p>
          <a:p>
            <a:pPr algn="just"/>
            <a:endParaRPr lang="it-IT" dirty="0"/>
          </a:p>
        </p:txBody>
      </p:sp>
      <p:sp>
        <p:nvSpPr>
          <p:cNvPr id="10" name="CasellaDiTesto 9"/>
          <p:cNvSpPr txBox="1"/>
          <p:nvPr/>
        </p:nvSpPr>
        <p:spPr>
          <a:xfrm>
            <a:off x="251520" y="4584610"/>
            <a:ext cx="8640960" cy="1015663"/>
          </a:xfrm>
          <a:prstGeom prst="rect">
            <a:avLst/>
          </a:prstGeom>
          <a:noFill/>
        </p:spPr>
        <p:txBody>
          <a:bodyPr wrap="square" rtlCol="0">
            <a:spAutoFit/>
          </a:bodyPr>
          <a:lstStyle/>
          <a:p>
            <a:pPr algn="just"/>
            <a:r>
              <a:rPr lang="it-IT" sz="2400" dirty="0" smtClean="0">
                <a:solidFill>
                  <a:srgbClr val="FFFF00"/>
                </a:solidFill>
              </a:rPr>
              <a:t>Soluzioni utilizzate: </a:t>
            </a:r>
            <a:r>
              <a:rPr lang="it-IT" dirty="0" smtClean="0"/>
              <a:t>soluzioni 0.5 M </a:t>
            </a:r>
            <a:r>
              <a:rPr lang="it-IT" dirty="0" err="1" smtClean="0"/>
              <a:t>HCl</a:t>
            </a:r>
            <a:r>
              <a:rPr lang="it-IT" dirty="0" smtClean="0"/>
              <a:t> e 0.5 M </a:t>
            </a:r>
            <a:r>
              <a:rPr lang="it-IT" dirty="0" err="1" smtClean="0"/>
              <a:t>NaOH</a:t>
            </a:r>
            <a:r>
              <a:rPr lang="it-IT" dirty="0" smtClean="0"/>
              <a:t> per modificare il pH della soluzione del campione.</a:t>
            </a:r>
          </a:p>
          <a:p>
            <a:pPr algn="just"/>
            <a:endParaRPr lang="it-IT" dirty="0"/>
          </a:p>
        </p:txBody>
      </p:sp>
      <p:sp>
        <p:nvSpPr>
          <p:cNvPr id="11" name="CasellaDiTesto 10"/>
          <p:cNvSpPr txBox="1"/>
          <p:nvPr/>
        </p:nvSpPr>
        <p:spPr>
          <a:xfrm>
            <a:off x="251520" y="5581689"/>
            <a:ext cx="8640960" cy="1015663"/>
          </a:xfrm>
          <a:prstGeom prst="rect">
            <a:avLst/>
          </a:prstGeom>
          <a:noFill/>
        </p:spPr>
        <p:txBody>
          <a:bodyPr wrap="square" rtlCol="0">
            <a:spAutoFit/>
          </a:bodyPr>
          <a:lstStyle/>
          <a:p>
            <a:pPr algn="just"/>
            <a:r>
              <a:rPr lang="it-IT" sz="2400" dirty="0" smtClean="0">
                <a:solidFill>
                  <a:srgbClr val="FFFF00"/>
                </a:solidFill>
              </a:rPr>
              <a:t>Strumentazione utilizzata: </a:t>
            </a:r>
            <a:r>
              <a:rPr lang="it-IT" dirty="0" smtClean="0"/>
              <a:t>LC-MS ed NMR protonico monodimensionale e bidimensionale sono state utilizzate per individuare gli intermedi.</a:t>
            </a:r>
          </a:p>
          <a:p>
            <a:pPr algn="just"/>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ppt_x"/>
                                          </p:val>
                                        </p:tav>
                                        <p:tav tm="100000">
                                          <p:val>
                                            <p:strVal val="#ppt_x"/>
                                          </p:val>
                                        </p:tav>
                                      </p:tavLst>
                                    </p:anim>
                                    <p:anim calcmode="lin" valueType="num">
                                      <p:cBhvr additive="base">
                                        <p:cTn id="12" dur="10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000" fill="hold"/>
                                        <p:tgtEl>
                                          <p:spTgt spid="9"/>
                                        </p:tgtEl>
                                        <p:attrNameLst>
                                          <p:attrName>ppt_x</p:attrName>
                                        </p:attrNameLst>
                                      </p:cBhvr>
                                      <p:tavLst>
                                        <p:tav tm="0">
                                          <p:val>
                                            <p:strVal val="#ppt_x"/>
                                          </p:val>
                                        </p:tav>
                                        <p:tav tm="100000">
                                          <p:val>
                                            <p:strVal val="#ppt_x"/>
                                          </p:val>
                                        </p:tav>
                                      </p:tavLst>
                                    </p:anim>
                                    <p:anim calcmode="lin" valueType="num">
                                      <p:cBhvr additive="base">
                                        <p:cTn id="18" dur="1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1000" fill="hold"/>
                                        <p:tgtEl>
                                          <p:spTgt spid="10"/>
                                        </p:tgtEl>
                                        <p:attrNameLst>
                                          <p:attrName>ppt_x</p:attrName>
                                        </p:attrNameLst>
                                      </p:cBhvr>
                                      <p:tavLst>
                                        <p:tav tm="0">
                                          <p:val>
                                            <p:strVal val="#ppt_x"/>
                                          </p:val>
                                        </p:tav>
                                        <p:tav tm="100000">
                                          <p:val>
                                            <p:strVal val="#ppt_x"/>
                                          </p:val>
                                        </p:tav>
                                      </p:tavLst>
                                    </p:anim>
                                    <p:anim calcmode="lin" valueType="num">
                                      <p:cBhvr additive="base">
                                        <p:cTn id="22" dur="1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1000" fill="hold"/>
                                        <p:tgtEl>
                                          <p:spTgt spid="11"/>
                                        </p:tgtEl>
                                        <p:attrNameLst>
                                          <p:attrName>ppt_x</p:attrName>
                                        </p:attrNameLst>
                                      </p:cBhvr>
                                      <p:tavLst>
                                        <p:tav tm="0">
                                          <p:val>
                                            <p:strVal val="#ppt_x"/>
                                          </p:val>
                                        </p:tav>
                                        <p:tav tm="100000">
                                          <p:val>
                                            <p:strVal val="#ppt_x"/>
                                          </p:val>
                                        </p:tav>
                                      </p:tavLst>
                                    </p:anim>
                                    <p:anim calcmode="lin" valueType="num">
                                      <p:cBhvr additive="base">
                                        <p:cTn id="26" dur="1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23528" y="2492896"/>
            <a:ext cx="8496943" cy="2808312"/>
          </a:xfrm>
          <a:prstGeom prst="rect">
            <a:avLst/>
          </a:prstGeom>
          <a:noFill/>
          <a:ln w="9525">
            <a:noFill/>
            <a:miter lim="800000"/>
            <a:headEnd/>
            <a:tailEnd/>
          </a:ln>
          <a:effectLst/>
        </p:spPr>
      </p:pic>
      <p:sp>
        <p:nvSpPr>
          <p:cNvPr id="5" name="Titolo 1"/>
          <p:cNvSpPr>
            <a:spLocks noGrp="1"/>
          </p:cNvSpPr>
          <p:nvPr>
            <p:ph type="title"/>
          </p:nvPr>
        </p:nvSpPr>
        <p:spPr>
          <a:xfrm>
            <a:off x="457200" y="-171400"/>
            <a:ext cx="8229600" cy="1143000"/>
          </a:xfrm>
        </p:spPr>
        <p:txBody>
          <a:bodyPr>
            <a:normAutofit/>
          </a:bodyPr>
          <a:lstStyle/>
          <a:p>
            <a:pPr algn="ctr"/>
            <a:r>
              <a:rPr lang="it-IT" sz="4800" dirty="0" smtClean="0"/>
              <a:t>Risultati</a:t>
            </a:r>
            <a:endParaRPr lang="it-IT" sz="4800" dirty="0"/>
          </a:p>
        </p:txBody>
      </p:sp>
      <p:sp>
        <p:nvSpPr>
          <p:cNvPr id="4" name="CasellaDiTesto 3"/>
          <p:cNvSpPr txBox="1"/>
          <p:nvPr/>
        </p:nvSpPr>
        <p:spPr>
          <a:xfrm>
            <a:off x="251520" y="1124744"/>
            <a:ext cx="8640960" cy="1200329"/>
          </a:xfrm>
          <a:prstGeom prst="rect">
            <a:avLst/>
          </a:prstGeom>
          <a:noFill/>
        </p:spPr>
        <p:txBody>
          <a:bodyPr wrap="square" rtlCol="0">
            <a:spAutoFit/>
          </a:bodyPr>
          <a:lstStyle/>
          <a:p>
            <a:pPr algn="just"/>
            <a:r>
              <a:rPr lang="it-IT" dirty="0" smtClean="0"/>
              <a:t>I risultati dimostrano come la DPA non possa essere degradata per irradiamento diretto con radiazione UVA (350 </a:t>
            </a:r>
            <a:r>
              <a:rPr lang="it-IT" dirty="0" err="1" smtClean="0"/>
              <a:t>nm</a:t>
            </a:r>
            <a:r>
              <a:rPr lang="it-IT" dirty="0" smtClean="0"/>
              <a:t>), ma con irradiamento con radiazione UVC (254nm), in quanto la molecola presenta un massimo di assorbimento intorno a 260 </a:t>
            </a:r>
            <a:r>
              <a:rPr lang="it-IT" dirty="0" err="1" smtClean="0"/>
              <a:t>nm</a:t>
            </a:r>
            <a:r>
              <a:rPr lang="it-IT" dirty="0" smtClean="0"/>
              <a:t>.</a:t>
            </a:r>
            <a:endParaRPr lang="it-IT" dirty="0"/>
          </a:p>
        </p:txBody>
      </p:sp>
      <p:sp>
        <p:nvSpPr>
          <p:cNvPr id="6" name="CasellaDiTesto 5"/>
          <p:cNvSpPr txBox="1"/>
          <p:nvPr/>
        </p:nvSpPr>
        <p:spPr>
          <a:xfrm>
            <a:off x="251520" y="5517232"/>
            <a:ext cx="8640960" cy="646331"/>
          </a:xfrm>
          <a:prstGeom prst="rect">
            <a:avLst/>
          </a:prstGeom>
          <a:noFill/>
        </p:spPr>
        <p:txBody>
          <a:bodyPr wrap="square" rtlCol="0">
            <a:spAutoFit/>
          </a:bodyPr>
          <a:lstStyle/>
          <a:p>
            <a:pPr algn="just"/>
            <a:r>
              <a:rPr lang="it-IT" dirty="0" smtClean="0"/>
              <a:t>Contrariamente al processo </a:t>
            </a:r>
            <a:r>
              <a:rPr lang="it-IT" dirty="0" err="1" smtClean="0"/>
              <a:t>degradativo</a:t>
            </a:r>
            <a:r>
              <a:rPr lang="it-IT" dirty="0" smtClean="0"/>
              <a:t> la fotolisi risulta poco efficiente in termini di mineralizzazione intesa come diminuzione del DOC (carbonio organico disciolto).</a:t>
            </a:r>
            <a:endParaRPr lang="it-IT"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type="title"/>
          </p:nvPr>
        </p:nvSpPr>
        <p:spPr>
          <a:xfrm>
            <a:off x="457200" y="-234280"/>
            <a:ext cx="8229600" cy="1143000"/>
          </a:xfrm>
        </p:spPr>
        <p:txBody>
          <a:bodyPr>
            <a:normAutofit/>
          </a:bodyPr>
          <a:lstStyle/>
          <a:p>
            <a:pPr algn="ctr"/>
            <a:r>
              <a:rPr lang="it-IT" sz="4800" dirty="0" smtClean="0"/>
              <a:t>Meccanismo della degradazione</a:t>
            </a:r>
            <a:endParaRPr lang="it-IT" sz="4800" dirty="0"/>
          </a:p>
        </p:txBody>
      </p:sp>
      <p:sp>
        <p:nvSpPr>
          <p:cNvPr id="3" name="CasellaDiTesto 2"/>
          <p:cNvSpPr txBox="1"/>
          <p:nvPr/>
        </p:nvSpPr>
        <p:spPr>
          <a:xfrm>
            <a:off x="251520" y="1340768"/>
            <a:ext cx="8640960" cy="738664"/>
          </a:xfrm>
          <a:prstGeom prst="rect">
            <a:avLst/>
          </a:prstGeom>
          <a:noFill/>
        </p:spPr>
        <p:txBody>
          <a:bodyPr wrap="square" rtlCol="0">
            <a:spAutoFit/>
          </a:bodyPr>
          <a:lstStyle/>
          <a:p>
            <a:pPr algn="just"/>
            <a:r>
              <a:rPr lang="it-IT" sz="2400" dirty="0" smtClean="0">
                <a:solidFill>
                  <a:srgbClr val="FFFF00"/>
                </a:solidFill>
              </a:rPr>
              <a:t>Fotolisi: </a:t>
            </a:r>
            <a:r>
              <a:rPr lang="it-IT" dirty="0" smtClean="0"/>
              <a:t>il processo </a:t>
            </a:r>
            <a:r>
              <a:rPr lang="it-IT" dirty="0" err="1" smtClean="0"/>
              <a:t>degradativo</a:t>
            </a:r>
            <a:r>
              <a:rPr lang="it-IT" dirty="0" smtClean="0"/>
              <a:t> della DPA è dovuto alla </a:t>
            </a:r>
            <a:r>
              <a:rPr lang="it-IT" dirty="0" err="1" smtClean="0"/>
              <a:t>fotodecomposizione</a:t>
            </a:r>
            <a:r>
              <a:rPr lang="it-IT" dirty="0" smtClean="0"/>
              <a:t> dei composti eccitati dalla radiazione elettromagnetica.</a:t>
            </a:r>
            <a:endParaRPr lang="it-IT" dirty="0"/>
          </a:p>
        </p:txBody>
      </p:sp>
      <p:sp>
        <p:nvSpPr>
          <p:cNvPr id="5" name="CasellaDiTesto 4"/>
          <p:cNvSpPr txBox="1"/>
          <p:nvPr/>
        </p:nvSpPr>
        <p:spPr>
          <a:xfrm>
            <a:off x="251520" y="2492896"/>
            <a:ext cx="8640960" cy="738664"/>
          </a:xfrm>
          <a:prstGeom prst="rect">
            <a:avLst/>
          </a:prstGeom>
          <a:noFill/>
        </p:spPr>
        <p:txBody>
          <a:bodyPr wrap="square" rtlCol="0">
            <a:spAutoFit/>
          </a:bodyPr>
          <a:lstStyle/>
          <a:p>
            <a:pPr algn="just"/>
            <a:r>
              <a:rPr lang="it-IT" sz="2400" dirty="0" smtClean="0">
                <a:solidFill>
                  <a:srgbClr val="FFFF00"/>
                </a:solidFill>
              </a:rPr>
              <a:t>Fotocatalisi: </a:t>
            </a:r>
            <a:r>
              <a:rPr lang="it-IT" dirty="0" smtClean="0"/>
              <a:t>il processo </a:t>
            </a:r>
            <a:r>
              <a:rPr lang="it-IT" dirty="0" err="1" smtClean="0"/>
              <a:t>fotocatalitico</a:t>
            </a:r>
            <a:r>
              <a:rPr lang="it-IT" dirty="0" smtClean="0"/>
              <a:t> dipende dall’</a:t>
            </a:r>
            <a:r>
              <a:rPr lang="it-IT" dirty="0" err="1" smtClean="0"/>
              <a:t>adsorbibento</a:t>
            </a:r>
            <a:r>
              <a:rPr lang="it-IT" dirty="0" smtClean="0"/>
              <a:t> e diffusione della DPA e dei suoi intermedi di degradazione sulla superficie del catalizzatore. </a:t>
            </a:r>
            <a:endParaRPr lang="it-IT" dirty="0"/>
          </a:p>
        </p:txBody>
      </p:sp>
      <p:pic>
        <p:nvPicPr>
          <p:cNvPr id="5123" name="Picture 3"/>
          <p:cNvPicPr>
            <a:picLocks noChangeAspect="1" noChangeArrowheads="1"/>
          </p:cNvPicPr>
          <p:nvPr/>
        </p:nvPicPr>
        <p:blipFill>
          <a:blip r:embed="rId2" cstate="print"/>
          <a:srcRect/>
          <a:stretch>
            <a:fillRect/>
          </a:stretch>
        </p:blipFill>
        <p:spPr bwMode="auto">
          <a:xfrm>
            <a:off x="2971775" y="3501008"/>
            <a:ext cx="3400425" cy="334327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ppt_x"/>
                                          </p:val>
                                        </p:tav>
                                        <p:tav tm="100000">
                                          <p:val>
                                            <p:strVal val="#ppt_x"/>
                                          </p:val>
                                        </p:tav>
                                      </p:tavLst>
                                    </p:anim>
                                    <p:anim calcmode="lin" valueType="num">
                                      <p:cBhvr additive="base">
                                        <p:cTn id="14" dur="1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123"/>
                                        </p:tgtEl>
                                        <p:attrNameLst>
                                          <p:attrName>style.visibility</p:attrName>
                                        </p:attrNameLst>
                                      </p:cBhvr>
                                      <p:to>
                                        <p:strVal val="visible"/>
                                      </p:to>
                                    </p:set>
                                    <p:anim calcmode="lin" valueType="num">
                                      <p:cBhvr additive="base">
                                        <p:cTn id="17" dur="1000" fill="hold"/>
                                        <p:tgtEl>
                                          <p:spTgt spid="5123"/>
                                        </p:tgtEl>
                                        <p:attrNameLst>
                                          <p:attrName>ppt_x</p:attrName>
                                        </p:attrNameLst>
                                      </p:cBhvr>
                                      <p:tavLst>
                                        <p:tav tm="0">
                                          <p:val>
                                            <p:strVal val="#ppt_x"/>
                                          </p:val>
                                        </p:tav>
                                        <p:tav tm="100000">
                                          <p:val>
                                            <p:strVal val="#ppt_x"/>
                                          </p:val>
                                        </p:tav>
                                      </p:tavLst>
                                    </p:anim>
                                    <p:anim calcmode="lin" valueType="num">
                                      <p:cBhvr additive="base">
                                        <p:cTn id="18" dur="1000" fill="hold"/>
                                        <p:tgtEl>
                                          <p:spTgt spid="51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a:spLocks noGrp="1"/>
          </p:cNvSpPr>
          <p:nvPr>
            <p:ph type="title"/>
          </p:nvPr>
        </p:nvSpPr>
        <p:spPr>
          <a:xfrm>
            <a:off x="457200" y="-459432"/>
            <a:ext cx="8229600" cy="1143000"/>
          </a:xfrm>
        </p:spPr>
        <p:txBody>
          <a:bodyPr>
            <a:normAutofit/>
          </a:bodyPr>
          <a:lstStyle/>
          <a:p>
            <a:pPr algn="ctr"/>
            <a:r>
              <a:rPr lang="it-IT" sz="4800" dirty="0" smtClean="0"/>
              <a:t>Intermedi</a:t>
            </a:r>
            <a:endParaRPr lang="it-IT" sz="4800" dirty="0"/>
          </a:p>
        </p:txBody>
      </p:sp>
      <p:pic>
        <p:nvPicPr>
          <p:cNvPr id="4098" name="Picture 2"/>
          <p:cNvPicPr>
            <a:picLocks noChangeAspect="1" noChangeArrowheads="1"/>
          </p:cNvPicPr>
          <p:nvPr/>
        </p:nvPicPr>
        <p:blipFill>
          <a:blip r:embed="rId2" cstate="print"/>
          <a:srcRect/>
          <a:stretch>
            <a:fillRect/>
          </a:stretch>
        </p:blipFill>
        <p:spPr bwMode="auto">
          <a:xfrm>
            <a:off x="936551" y="692696"/>
            <a:ext cx="7235849" cy="616530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1"/>
          <p:cNvSpPr>
            <a:spLocks noGrp="1"/>
          </p:cNvSpPr>
          <p:nvPr>
            <p:ph type="title"/>
          </p:nvPr>
        </p:nvSpPr>
        <p:spPr>
          <a:xfrm>
            <a:off x="457200" y="-459432"/>
            <a:ext cx="8229600" cy="1143000"/>
          </a:xfrm>
        </p:spPr>
        <p:txBody>
          <a:bodyPr>
            <a:normAutofit/>
          </a:bodyPr>
          <a:lstStyle/>
          <a:p>
            <a:pPr algn="ctr"/>
            <a:r>
              <a:rPr lang="it-IT" sz="4800" dirty="0" smtClean="0"/>
              <a:t>Spettri NMR</a:t>
            </a:r>
            <a:endParaRPr lang="it-IT" sz="4800" dirty="0"/>
          </a:p>
        </p:txBody>
      </p:sp>
      <p:pic>
        <p:nvPicPr>
          <p:cNvPr id="2049" name="Picture 1"/>
          <p:cNvPicPr>
            <a:picLocks noChangeAspect="1" noChangeArrowheads="1"/>
          </p:cNvPicPr>
          <p:nvPr/>
        </p:nvPicPr>
        <p:blipFill>
          <a:blip r:embed="rId2" cstate="print"/>
          <a:srcRect/>
          <a:stretch>
            <a:fillRect/>
          </a:stretch>
        </p:blipFill>
        <p:spPr bwMode="auto">
          <a:xfrm>
            <a:off x="1547664" y="692696"/>
            <a:ext cx="6048672" cy="610882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1"/>
          <p:cNvSpPr>
            <a:spLocks noGrp="1"/>
          </p:cNvSpPr>
          <p:nvPr>
            <p:ph type="title"/>
          </p:nvPr>
        </p:nvSpPr>
        <p:spPr>
          <a:xfrm>
            <a:off x="457200" y="-459432"/>
            <a:ext cx="8229600" cy="1143000"/>
          </a:xfrm>
        </p:spPr>
        <p:txBody>
          <a:bodyPr>
            <a:normAutofit/>
          </a:bodyPr>
          <a:lstStyle/>
          <a:p>
            <a:pPr algn="ctr"/>
            <a:r>
              <a:rPr lang="it-IT" sz="4800" dirty="0" smtClean="0"/>
              <a:t>Spettri di massa</a:t>
            </a:r>
            <a:endParaRPr lang="it-IT" sz="4800" dirty="0"/>
          </a:p>
        </p:txBody>
      </p:sp>
      <p:pic>
        <p:nvPicPr>
          <p:cNvPr id="3073" name="Picture 1"/>
          <p:cNvPicPr>
            <a:picLocks noChangeAspect="1" noChangeArrowheads="1"/>
          </p:cNvPicPr>
          <p:nvPr/>
        </p:nvPicPr>
        <p:blipFill>
          <a:blip r:embed="rId2" cstate="print"/>
          <a:srcRect/>
          <a:stretch>
            <a:fillRect/>
          </a:stretch>
        </p:blipFill>
        <p:spPr bwMode="auto">
          <a:xfrm>
            <a:off x="251521" y="692696"/>
            <a:ext cx="8640960" cy="612068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a:stretch>
            <a:fillRect/>
          </a:stretch>
        </p:blipFill>
        <p:spPr bwMode="auto">
          <a:xfrm>
            <a:off x="686321" y="1092076"/>
            <a:ext cx="7558087" cy="2120900"/>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a:stretch>
            <a:fillRect/>
          </a:stretch>
        </p:blipFill>
        <p:spPr bwMode="auto">
          <a:xfrm>
            <a:off x="683568" y="3212976"/>
            <a:ext cx="7558087" cy="3652837"/>
          </a:xfrm>
          <a:prstGeom prst="rect">
            <a:avLst/>
          </a:prstGeom>
          <a:noFill/>
          <a:ln w="9525">
            <a:noFill/>
            <a:miter lim="800000"/>
            <a:headEnd/>
            <a:tailEnd/>
          </a:ln>
          <a:effectLst/>
        </p:spPr>
      </p:pic>
      <p:sp>
        <p:nvSpPr>
          <p:cNvPr id="8" name="Titolo 1"/>
          <p:cNvSpPr>
            <a:spLocks noGrp="1"/>
          </p:cNvSpPr>
          <p:nvPr>
            <p:ph type="title"/>
          </p:nvPr>
        </p:nvSpPr>
        <p:spPr>
          <a:xfrm>
            <a:off x="457200" y="-459432"/>
            <a:ext cx="8229600" cy="1143000"/>
          </a:xfrm>
        </p:spPr>
        <p:txBody>
          <a:bodyPr>
            <a:normAutofit/>
          </a:bodyPr>
          <a:lstStyle/>
          <a:p>
            <a:pPr algn="ctr"/>
            <a:r>
              <a:rPr lang="it-IT" sz="4800" dirty="0" smtClean="0"/>
              <a:t>Fotolisi: degradazione</a:t>
            </a:r>
            <a:endParaRPr lang="it-IT" sz="4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additive="base">
                                        <p:cTn id="7" dur="1000" fill="hold"/>
                                        <p:tgtEl>
                                          <p:spTgt spid="1027"/>
                                        </p:tgtEl>
                                        <p:attrNameLst>
                                          <p:attrName>ppt_x</p:attrName>
                                        </p:attrNameLst>
                                      </p:cBhvr>
                                      <p:tavLst>
                                        <p:tav tm="0">
                                          <p:val>
                                            <p:strVal val="#ppt_x"/>
                                          </p:val>
                                        </p:tav>
                                        <p:tav tm="100000">
                                          <p:val>
                                            <p:strVal val="#ppt_x"/>
                                          </p:val>
                                        </p:tav>
                                      </p:tavLst>
                                    </p:anim>
                                    <p:anim calcmode="lin" valueType="num">
                                      <p:cBhvr additive="base">
                                        <p:cTn id="8" dur="1000" fill="hold"/>
                                        <p:tgtEl>
                                          <p:spTgt spid="102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anim calcmode="lin" valueType="num">
                                      <p:cBhvr>
                                        <p:cTn id="13" dur="1000" fill="hold"/>
                                        <p:tgtEl>
                                          <p:spTgt spid="1028"/>
                                        </p:tgtEl>
                                        <p:attrNameLst>
                                          <p:attrName>ppt_w</p:attrName>
                                        </p:attrNameLst>
                                      </p:cBhvr>
                                      <p:tavLst>
                                        <p:tav tm="0">
                                          <p:val>
                                            <p:strVal val="#ppt_w*0.70"/>
                                          </p:val>
                                        </p:tav>
                                        <p:tav tm="100000">
                                          <p:val>
                                            <p:strVal val="#ppt_w"/>
                                          </p:val>
                                        </p:tav>
                                      </p:tavLst>
                                    </p:anim>
                                    <p:anim calcmode="lin" valueType="num">
                                      <p:cBhvr>
                                        <p:cTn id="14" dur="1000" fill="hold"/>
                                        <p:tgtEl>
                                          <p:spTgt spid="1028"/>
                                        </p:tgtEl>
                                        <p:attrNameLst>
                                          <p:attrName>ppt_h</p:attrName>
                                        </p:attrNameLst>
                                      </p:cBhvr>
                                      <p:tavLst>
                                        <p:tav tm="0">
                                          <p:val>
                                            <p:strVal val="#ppt_h"/>
                                          </p:val>
                                        </p:tav>
                                        <p:tav tm="100000">
                                          <p:val>
                                            <p:strVal val="#ppt_h"/>
                                          </p:val>
                                        </p:tav>
                                      </p:tavLst>
                                    </p:anim>
                                    <p:animEffect transition="in" filter="fade">
                                      <p:cBhvr>
                                        <p:cTn id="15"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type="title"/>
          </p:nvPr>
        </p:nvSpPr>
        <p:spPr>
          <a:xfrm>
            <a:off x="457200" y="-459432"/>
            <a:ext cx="8229600" cy="1143000"/>
          </a:xfrm>
        </p:spPr>
        <p:txBody>
          <a:bodyPr>
            <a:normAutofit/>
          </a:bodyPr>
          <a:lstStyle/>
          <a:p>
            <a:pPr algn="ctr"/>
            <a:r>
              <a:rPr lang="it-IT" sz="4800" dirty="0" smtClean="0"/>
              <a:t>Fotocatalisi: degradazione</a:t>
            </a:r>
            <a:endParaRPr lang="it-IT" sz="4800" dirty="0"/>
          </a:p>
        </p:txBody>
      </p:sp>
      <p:pic>
        <p:nvPicPr>
          <p:cNvPr id="25602" name="Picture 2"/>
          <p:cNvPicPr>
            <a:picLocks noChangeAspect="1" noChangeArrowheads="1"/>
          </p:cNvPicPr>
          <p:nvPr/>
        </p:nvPicPr>
        <p:blipFill>
          <a:blip r:embed="rId2" cstate="print"/>
          <a:srcRect/>
          <a:stretch>
            <a:fillRect/>
          </a:stretch>
        </p:blipFill>
        <p:spPr bwMode="auto">
          <a:xfrm>
            <a:off x="758329" y="1052736"/>
            <a:ext cx="7558087" cy="2035299"/>
          </a:xfrm>
          <a:prstGeom prst="rect">
            <a:avLst/>
          </a:prstGeom>
          <a:noFill/>
          <a:ln w="9525">
            <a:noFill/>
            <a:miter lim="800000"/>
            <a:headEnd/>
            <a:tailEnd/>
          </a:ln>
          <a:effectLst/>
        </p:spPr>
      </p:pic>
      <p:pic>
        <p:nvPicPr>
          <p:cNvPr id="25603" name="Picture 3"/>
          <p:cNvPicPr>
            <a:picLocks noChangeAspect="1" noChangeArrowheads="1"/>
          </p:cNvPicPr>
          <p:nvPr/>
        </p:nvPicPr>
        <p:blipFill>
          <a:blip r:embed="rId3" cstate="print"/>
          <a:srcRect/>
          <a:stretch>
            <a:fillRect/>
          </a:stretch>
        </p:blipFill>
        <p:spPr bwMode="auto">
          <a:xfrm>
            <a:off x="758329" y="3068960"/>
            <a:ext cx="7558087" cy="378904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1000" fill="hold"/>
                                        <p:tgtEl>
                                          <p:spTgt spid="25602"/>
                                        </p:tgtEl>
                                        <p:attrNameLst>
                                          <p:attrName>ppt_x</p:attrName>
                                        </p:attrNameLst>
                                      </p:cBhvr>
                                      <p:tavLst>
                                        <p:tav tm="0">
                                          <p:val>
                                            <p:strVal val="#ppt_x"/>
                                          </p:val>
                                        </p:tav>
                                        <p:tav tm="100000">
                                          <p:val>
                                            <p:strVal val="#ppt_x"/>
                                          </p:val>
                                        </p:tav>
                                      </p:tavLst>
                                    </p:anim>
                                    <p:anim calcmode="lin" valueType="num">
                                      <p:cBhvr additive="base">
                                        <p:cTn id="8" dur="1000" fill="hold"/>
                                        <p:tgtEl>
                                          <p:spTgt spid="2560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25603"/>
                                        </p:tgtEl>
                                        <p:attrNameLst>
                                          <p:attrName>style.visibility</p:attrName>
                                        </p:attrNameLst>
                                      </p:cBhvr>
                                      <p:to>
                                        <p:strVal val="visible"/>
                                      </p:to>
                                    </p:set>
                                    <p:anim calcmode="lin" valueType="num">
                                      <p:cBhvr>
                                        <p:cTn id="13" dur="1000" fill="hold"/>
                                        <p:tgtEl>
                                          <p:spTgt spid="25603"/>
                                        </p:tgtEl>
                                        <p:attrNameLst>
                                          <p:attrName>ppt_w</p:attrName>
                                        </p:attrNameLst>
                                      </p:cBhvr>
                                      <p:tavLst>
                                        <p:tav tm="0">
                                          <p:val>
                                            <p:strVal val="#ppt_w*0.70"/>
                                          </p:val>
                                        </p:tav>
                                        <p:tav tm="100000">
                                          <p:val>
                                            <p:strVal val="#ppt_w"/>
                                          </p:val>
                                        </p:tav>
                                      </p:tavLst>
                                    </p:anim>
                                    <p:anim calcmode="lin" valueType="num">
                                      <p:cBhvr>
                                        <p:cTn id="14" dur="1000" fill="hold"/>
                                        <p:tgtEl>
                                          <p:spTgt spid="25603"/>
                                        </p:tgtEl>
                                        <p:attrNameLst>
                                          <p:attrName>ppt_h</p:attrName>
                                        </p:attrNameLst>
                                      </p:cBhvr>
                                      <p:tavLst>
                                        <p:tav tm="0">
                                          <p:val>
                                            <p:strVal val="#ppt_h"/>
                                          </p:val>
                                        </p:tav>
                                        <p:tav tm="100000">
                                          <p:val>
                                            <p:strVal val="#ppt_h"/>
                                          </p:val>
                                        </p:tav>
                                      </p:tavLst>
                                    </p:anim>
                                    <p:animEffect transition="in" filter="fade">
                                      <p:cBhvr>
                                        <p:cTn id="15" dur="1000"/>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type="title"/>
          </p:nvPr>
        </p:nvSpPr>
        <p:spPr>
          <a:xfrm>
            <a:off x="457200" y="-459432"/>
            <a:ext cx="8229600" cy="1143000"/>
          </a:xfrm>
        </p:spPr>
        <p:txBody>
          <a:bodyPr>
            <a:normAutofit/>
          </a:bodyPr>
          <a:lstStyle/>
          <a:p>
            <a:pPr algn="ctr"/>
            <a:r>
              <a:rPr lang="it-IT" sz="4800" dirty="0" smtClean="0"/>
              <a:t>Conclusioni</a:t>
            </a:r>
            <a:endParaRPr lang="it-IT" sz="4800" dirty="0"/>
          </a:p>
        </p:txBody>
      </p:sp>
      <p:sp>
        <p:nvSpPr>
          <p:cNvPr id="5" name="CasellaDiTesto 4"/>
          <p:cNvSpPr txBox="1"/>
          <p:nvPr/>
        </p:nvSpPr>
        <p:spPr>
          <a:xfrm>
            <a:off x="251520" y="836712"/>
            <a:ext cx="8640960" cy="3693319"/>
          </a:xfrm>
          <a:prstGeom prst="rect">
            <a:avLst/>
          </a:prstGeom>
          <a:noFill/>
        </p:spPr>
        <p:txBody>
          <a:bodyPr wrap="square" rtlCol="0">
            <a:spAutoFit/>
          </a:bodyPr>
          <a:lstStyle/>
          <a:p>
            <a:pPr algn="just"/>
            <a:r>
              <a:rPr lang="it-IT" dirty="0" smtClean="0"/>
              <a:t>Gli esperimenti dimostrano che la degradazione della </a:t>
            </a:r>
            <a:r>
              <a:rPr lang="it-IT" dirty="0" err="1" smtClean="0"/>
              <a:t>difenamide</a:t>
            </a:r>
            <a:r>
              <a:rPr lang="it-IT" dirty="0" smtClean="0"/>
              <a:t> è veloce se condotta attraverso fotolisi con radiazione UVC, ma la sua ulteriore mineralizzazione risulta difficoltosa; mentre la degradazione per via </a:t>
            </a:r>
            <a:r>
              <a:rPr lang="it-IT" dirty="0" err="1" smtClean="0"/>
              <a:t>fotocatalitica</a:t>
            </a:r>
            <a:r>
              <a:rPr lang="it-IT" dirty="0" smtClean="0"/>
              <a:t> risulta più lenta ma ha una percentuale maggiore di mineralizzazione.</a:t>
            </a:r>
          </a:p>
          <a:p>
            <a:pPr algn="just"/>
            <a:endParaRPr lang="it-IT" dirty="0" smtClean="0"/>
          </a:p>
          <a:p>
            <a:pPr algn="just"/>
            <a:r>
              <a:rPr lang="it-IT" dirty="0" smtClean="0"/>
              <a:t>Le tecniche LC-MS e NMR protonico </a:t>
            </a:r>
            <a:r>
              <a:rPr lang="it-IT" dirty="0" smtClean="0"/>
              <a:t>hanno </a:t>
            </a:r>
            <a:r>
              <a:rPr lang="it-IT" dirty="0" smtClean="0"/>
              <a:t>reso possibile individuare almeno 20 intermedi.</a:t>
            </a:r>
          </a:p>
          <a:p>
            <a:pPr algn="just"/>
            <a:endParaRPr lang="it-IT" dirty="0" smtClean="0"/>
          </a:p>
          <a:p>
            <a:pPr algn="just"/>
            <a:r>
              <a:rPr lang="it-IT" dirty="0" smtClean="0"/>
              <a:t>I risultati analitici hanno dimostrato come ci siano reazioni comuni ad entrambi i processi, come l’ossidazione del gruppo metilico, ma anche differenze come l’</a:t>
            </a:r>
            <a:r>
              <a:rPr lang="it-IT" dirty="0" err="1" smtClean="0"/>
              <a:t>idrossilazione</a:t>
            </a:r>
            <a:r>
              <a:rPr lang="it-IT" dirty="0" smtClean="0"/>
              <a:t> dell’anello aromatico, caratteristico della fotocatalisi.</a:t>
            </a:r>
          </a:p>
          <a:p>
            <a:pPr algn="just"/>
            <a:endParaRPr lang="it-IT" dirty="0" smtClean="0"/>
          </a:p>
          <a:p>
            <a:pPr algn="just"/>
            <a:endParaRPr lang="it-IT" dirty="0"/>
          </a:p>
        </p:txBody>
      </p:sp>
      <p:pic>
        <p:nvPicPr>
          <p:cNvPr id="26626" name="Picture 2"/>
          <p:cNvPicPr>
            <a:picLocks noChangeAspect="1" noChangeArrowheads="1"/>
          </p:cNvPicPr>
          <p:nvPr/>
        </p:nvPicPr>
        <p:blipFill>
          <a:blip r:embed="rId2" cstate="print"/>
          <a:srcRect/>
          <a:stretch>
            <a:fillRect/>
          </a:stretch>
        </p:blipFill>
        <p:spPr bwMode="auto">
          <a:xfrm>
            <a:off x="686321" y="4005064"/>
            <a:ext cx="7558087" cy="280193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nozio">
  <a:themeElements>
    <a:clrScheme name="Personalizzato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quinozi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rr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3489</TotalTime>
  <Words>622</Words>
  <Application>Microsoft Office PowerPoint</Application>
  <PresentationFormat>Presentazione su schermo (4:3)</PresentationFormat>
  <Paragraphs>42</Paragraphs>
  <Slides>14</Slides>
  <Notes>0</Notes>
  <HiddenSlides>0</HiddenSlides>
  <MMClips>0</MMClips>
  <ScaleCrop>false</ScaleCrop>
  <HeadingPairs>
    <vt:vector size="4" baseType="variant">
      <vt:variant>
        <vt:lpstr>Tema</vt:lpstr>
      </vt:variant>
      <vt:variant>
        <vt:i4>1</vt:i4>
      </vt:variant>
      <vt:variant>
        <vt:lpstr>Titoli diapositive</vt:lpstr>
      </vt:variant>
      <vt:variant>
        <vt:i4>14</vt:i4>
      </vt:variant>
    </vt:vector>
  </HeadingPairs>
  <TitlesOfParts>
    <vt:vector size="15" baseType="lpstr">
      <vt:lpstr>Equinozio</vt:lpstr>
      <vt:lpstr>Diapositiva 1</vt:lpstr>
      <vt:lpstr>Difenamide</vt:lpstr>
      <vt:lpstr>Fotolisi e fotocatalisi</vt:lpstr>
      <vt:lpstr>Fotocatalisi (1)</vt:lpstr>
      <vt:lpstr>Fotocatalisi (2)</vt:lpstr>
      <vt:lpstr>Materiali e strumentazione utilizzati</vt:lpstr>
      <vt:lpstr>Risultati</vt:lpstr>
      <vt:lpstr>Meccanismo della degradazione</vt:lpstr>
      <vt:lpstr>Intermedi</vt:lpstr>
      <vt:lpstr>Spettri NMR</vt:lpstr>
      <vt:lpstr>Spettri di massa</vt:lpstr>
      <vt:lpstr>Fotolisi: degradazione</vt:lpstr>
      <vt:lpstr>Fotocatalisi: degradazione</vt:lpstr>
      <vt:lpstr>Conclusioni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Sabrina</dc:creator>
  <cp:lastModifiedBy>bonzo</cp:lastModifiedBy>
  <cp:revision>220</cp:revision>
  <dcterms:modified xsi:type="dcterms:W3CDTF">2010-07-25T20:34:54Z</dcterms:modified>
</cp:coreProperties>
</file>