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69" r:id="rId4"/>
    <p:sldId id="258" r:id="rId5"/>
    <p:sldId id="259" r:id="rId6"/>
    <p:sldId id="270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24" autoAdjust="0"/>
  </p:normalViewPr>
  <p:slideViewPr>
    <p:cSldViewPr>
      <p:cViewPr varScale="1">
        <p:scale>
          <a:sx n="48" d="100"/>
          <a:sy n="48" d="100"/>
        </p:scale>
        <p:origin x="-5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1447800"/>
            <a:ext cx="2286000" cy="2514600"/>
            <a:chOff x="144" y="912"/>
            <a:chExt cx="1440" cy="1584"/>
          </a:xfrm>
        </p:grpSpPr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9" name="Rectangle 12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0" name="Rectangle 13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2" name="Rectangle 15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5" name="Rectangle 18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6" name="Rectangle 19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7" name="Rectangle 20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18" name="Rectangle 21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</p:grpSp>
      <p:sp>
        <p:nvSpPr>
          <p:cNvPr id="19" name="Line 22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371600"/>
            <a:ext cx="5867400" cy="2286000"/>
          </a:xfrm>
        </p:spPr>
        <p:txBody>
          <a:bodyPr/>
          <a:lstStyle>
            <a:lvl1pPr>
              <a:defRPr sz="45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5791200" cy="1447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20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2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9EBB9-BDFF-4435-B452-0D39D97F67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3EBC8-6809-4347-8D93-A7A43755800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6ACBD2-B954-4592-926F-D47EB8A63D7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35914-973C-479D-BD8A-6D1E0B03884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1DA2B-0FCF-47A8-BB07-B0D49B99FA5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80CAC-75F8-4C00-8FDF-22855B9B178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5F03A-63EB-40B6-A358-466787B4A5C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4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E95EE-CC3B-4ABA-A5F0-4719B8C011F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CE744-B256-4EAD-B6E3-8B118335FDE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782D9-2C87-4A45-B07A-66FD520EB57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934200" y="457200"/>
            <a:ext cx="1752600" cy="56388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676400" y="457200"/>
            <a:ext cx="5105400" cy="56388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5DCFC-859D-456B-B753-B1B8602CDEA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22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57200"/>
            <a:ext cx="7010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981200"/>
            <a:ext cx="7010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cs typeface="+mn-cs"/>
              </a:defRPr>
            </a:lvl1pPr>
          </a:lstStyle>
          <a:p>
            <a:pPr>
              <a:defRPr/>
            </a:pPr>
            <a:fld id="{B868998C-E60F-476F-B1DF-F4823DC0719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228600" y="457200"/>
            <a:ext cx="1246188" cy="1371600"/>
            <a:chOff x="144" y="288"/>
            <a:chExt cx="785" cy="864"/>
          </a:xfrm>
        </p:grpSpPr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10" name="Rectangle 14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11" name="Rectangle 15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12" name="Rectangle 16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13" name="Rectangle 17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14" name="Rectangle 18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15" name="Rectangle 19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16" name="Rectangle 20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  <p:sp>
          <p:nvSpPr>
            <p:cNvPr id="4117" name="Rectangle 21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>
                <a:cs typeface="+mn-cs"/>
              </a:endParaRPr>
            </a:p>
          </p:txBody>
        </p:sp>
      </p:grpSp>
      <p:sp>
        <p:nvSpPr>
          <p:cNvPr id="4118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it-IT" sz="4400" smtClean="0"/>
              <a:t>Istituzioni di diritto pubblico</a:t>
            </a:r>
            <a:br>
              <a:rPr lang="it-IT" sz="4400" smtClean="0"/>
            </a:br>
            <a:r>
              <a:rPr lang="it-IT" sz="2400" smtClean="0"/>
              <a:t>Lezione del 4 dicembre 2014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it-IT" sz="3600" b="0" smtClean="0"/>
              <a:t>La magistratura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b="1" smtClean="0"/>
              <a:t>Potere giurisdizionale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it-IT" sz="2400" smtClean="0"/>
              <a:t>   La Funzione giurisdizionale consiste in quell’attività volta all’accertamento delle norme giuridiche da far valere nel caso concreto oggetto di una controversia;</a:t>
            </a:r>
          </a:p>
          <a:p>
            <a:pPr eaLnBrk="1" hangingPunct="1">
              <a:buFont typeface="Wingdings" pitchFamily="2" charset="2"/>
              <a:buNone/>
            </a:pPr>
            <a:endParaRPr lang="it-IT" sz="2400" smtClean="0"/>
          </a:p>
          <a:p>
            <a:pPr algn="ctr" eaLnBrk="1" hangingPunct="1">
              <a:buFont typeface="Wingdings" pitchFamily="2" charset="2"/>
              <a:buNone/>
            </a:pPr>
            <a:r>
              <a:rPr lang="it-IT" sz="2400" smtClean="0"/>
              <a:t>  Il Potere giurisdizionale è il complesso degli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it-IT" sz="2400" smtClean="0"/>
              <a:t>    organi cui è affidato l’esercizio della funzione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it-IT" sz="2400" smtClean="0"/>
              <a:t>    giurisdizionale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it-IT" sz="3600" smtClean="0"/>
              <a:t>L’amministrazione della Giustizia</a:t>
            </a:r>
          </a:p>
        </p:txBody>
      </p:sp>
      <p:sp>
        <p:nvSpPr>
          <p:cNvPr id="15362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it-IT" smtClean="0"/>
              <a:t>Finalizzata a garantire la certezza del diritto;</a:t>
            </a:r>
          </a:p>
          <a:p>
            <a:pPr eaLnBrk="1" hangingPunct="1">
              <a:buFontTx/>
              <a:buChar char="-"/>
            </a:pPr>
            <a:r>
              <a:rPr lang="it-IT" smtClean="0"/>
              <a:t>Difendere le posizioni giuridiche dei singoli;</a:t>
            </a:r>
          </a:p>
          <a:p>
            <a:pPr eaLnBrk="1" hangingPunct="1">
              <a:buFontTx/>
              <a:buChar char="-"/>
            </a:pPr>
            <a:r>
              <a:rPr lang="it-IT" smtClean="0"/>
              <a:t>Accertare la commissione di comportamenti illeciti;</a:t>
            </a:r>
          </a:p>
          <a:p>
            <a:pPr lvl="1" eaLnBrk="1" hangingPunct="1">
              <a:buFontTx/>
              <a:buChar char="-"/>
            </a:pPr>
            <a:r>
              <a:rPr lang="it-IT" smtClean="0"/>
              <a:t>Comminare le relative sanzioni previste dalla legge per punire i responsabili.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b="1" smtClean="0"/>
              <a:t>Magistratura ordinaria e speciale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87450" y="2060575"/>
            <a:ext cx="3429000" cy="39703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1400" b="1" smtClean="0"/>
              <a:t>Magistratura ordinaria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Amministra la giustizia penale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Amministra la giustizia civile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Organizzazione: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 giudiziari di I° grado (giudice di pace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e Tribunale)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 giudiziari di II° grado (Corti di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Appello)</a:t>
            </a:r>
            <a:r>
              <a:rPr lang="it-IT" sz="900" smtClean="0"/>
              <a:t>        </a:t>
            </a:r>
          </a:p>
          <a:p>
            <a:pPr eaLnBrk="1" hangingPunct="1">
              <a:lnSpc>
                <a:spcPct val="80000"/>
              </a:lnSpc>
            </a:pPr>
            <a:endParaRPr lang="it-IT" sz="900" smtClean="0"/>
          </a:p>
          <a:p>
            <a:pPr eaLnBrk="1" hangingPunct="1">
              <a:lnSpc>
                <a:spcPct val="80000"/>
              </a:lnSpc>
            </a:pPr>
            <a:endParaRPr lang="it-IT" sz="900" smtClean="0"/>
          </a:p>
          <a:p>
            <a:pPr eaLnBrk="1" hangingPunct="1">
              <a:lnSpc>
                <a:spcPct val="80000"/>
              </a:lnSpc>
            </a:pPr>
            <a:r>
              <a:rPr lang="it-IT" sz="1400" b="1" smtClean="0"/>
              <a:t>Magistratura speciale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1. Amministrativa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Organizzazione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 giudiziari di I°grado (TAR)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ufficio giudiziario di II°grado (CdS)</a:t>
            </a:r>
            <a:r>
              <a:rPr lang="it-IT" sz="900" smtClean="0"/>
              <a:t> </a:t>
            </a:r>
          </a:p>
        </p:txBody>
      </p:sp>
      <p:sp>
        <p:nvSpPr>
          <p:cNvPr id="1638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500563" y="1773238"/>
            <a:ext cx="4186237" cy="44640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it-IT" sz="1400" smtClean="0"/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2. Contabile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Organizzazione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 giudiziari di I° grado (Sez.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regionali della Corte dei Conti)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Ufficio giudiziario di II° grado (Corte di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conti)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3. Tributaria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Organizzazione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 giudiziari di I° grado (Commissioni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tributarie locali)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 giudiziari di II° grado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(Commissione tributaria centrale)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4. Militare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Organizzazione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 giudiziari di I° grado (Tribunali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militari)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- Uffici giudiziari di II° grado (Corte</a:t>
            </a:r>
          </a:p>
          <a:p>
            <a:pPr eaLnBrk="1" hangingPunct="1">
              <a:lnSpc>
                <a:spcPct val="80000"/>
              </a:lnSpc>
            </a:pPr>
            <a:r>
              <a:rPr lang="it-IT" sz="1400" smtClean="0"/>
              <a:t>militare di appello)</a:t>
            </a:r>
          </a:p>
          <a:p>
            <a:pPr eaLnBrk="1" hangingPunct="1">
              <a:lnSpc>
                <a:spcPct val="80000"/>
              </a:lnSpc>
            </a:pPr>
            <a:endParaRPr lang="it-IT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i="1" smtClean="0"/>
              <a:t>Segue</a:t>
            </a:r>
            <a:r>
              <a:rPr lang="it-IT" i="1" smtClean="0"/>
              <a:t>:</a:t>
            </a:r>
            <a:endParaRPr lang="it-IT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2000" smtClean="0"/>
              <a:t>Corte di cassazione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– si colloca al centro del sistema giudiziario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– organo di vertice della magistratura ordinaria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– giudice di diritto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– ricorso in Cassazione sempre ammesso contro: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• sentenze dei giudici ordinari e speciali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• provvedimenti sulla libertà personale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• decisioni del CdS e della Corte dei conti solo per motivi attinenti alla giurisdizione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• Criteri dell’organizzazione del sistema giurisdizionale: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– pluralità delle giurisdizioni (limitato al divieto di istituire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2000" smtClean="0"/>
              <a:t>     nuovi giudici speciali e straordinari)</a:t>
            </a:r>
          </a:p>
          <a:p>
            <a:pPr eaLnBrk="1" hangingPunct="1">
              <a:lnSpc>
                <a:spcPct val="80000"/>
              </a:lnSpc>
            </a:pPr>
            <a:r>
              <a:rPr lang="it-IT" sz="2000" smtClean="0"/>
              <a:t>– unità della giurisdizione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it-IT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it-IT" sz="3200" smtClean="0"/>
              <a:t>Esercizio della funzione giurisdizionale</a:t>
            </a:r>
          </a:p>
        </p:txBody>
      </p:sp>
      <p:sp>
        <p:nvSpPr>
          <p:cNvPr id="18434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it-IT" smtClean="0"/>
              <a:t>Instaurazione di un processo</a:t>
            </a:r>
          </a:p>
          <a:p>
            <a:pPr algn="ctr" eaLnBrk="1" hangingPunct="1">
              <a:buFont typeface="Wingdings" pitchFamily="2" charset="2"/>
              <a:buNone/>
            </a:pPr>
            <a:endParaRPr lang="it-IT" smtClean="0"/>
          </a:p>
          <a:p>
            <a:pPr algn="ctr" eaLnBrk="1" hangingPunct="1">
              <a:buFont typeface="Wingdings" pitchFamily="2" charset="2"/>
              <a:buNone/>
            </a:pPr>
            <a:endParaRPr lang="it-IT" smtClean="0"/>
          </a:p>
          <a:p>
            <a:pPr algn="ctr" eaLnBrk="1" hangingPunct="1">
              <a:buFont typeface="Wingdings" pitchFamily="2" charset="2"/>
              <a:buNone/>
            </a:pPr>
            <a:r>
              <a:rPr lang="it-IT" smtClean="0"/>
              <a:t>Provvedimento autoritativo denominato </a:t>
            </a:r>
            <a:r>
              <a:rPr lang="it-IT" b="1" smtClean="0"/>
              <a:t>Sentenza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b="1" smtClean="0"/>
              <a:t>Il principio di indipendenza ed</a:t>
            </a:r>
            <a:br>
              <a:rPr lang="it-IT" sz="2800" b="1" smtClean="0"/>
            </a:br>
            <a:r>
              <a:rPr lang="it-IT" sz="2800" b="1" smtClean="0"/>
              <a:t>autonomia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000" smtClean="0"/>
              <a:t>• Art. 101.2 Cost.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« I giudici sono soggetti soltanto alla legge »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Art. 104.1 Cost.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« La magistratura costituisce un ordine </a:t>
            </a:r>
            <a:r>
              <a:rPr lang="it-IT" sz="2000" i="1" smtClean="0"/>
              <a:t>autonomo </a:t>
            </a:r>
            <a:r>
              <a:rPr lang="it-IT" sz="2000" smtClean="0"/>
              <a:t>ed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t-IT" sz="2000" i="1" smtClean="0"/>
              <a:t>     indipendente </a:t>
            </a:r>
            <a:r>
              <a:rPr lang="it-IT" sz="2000" smtClean="0"/>
              <a:t>da ogni altro potere »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Indipendenza e autonomia: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– indipendenza (esterna): riguarda l’intero ordine giudiziario e garantisce dai condizionamenti di altri poteri diversi dalla magistratura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– autonomia (o indipendenza interna): garanzia che opera all’interno dell’ordine giudiziario stesso a favore di ciascun magistrato contro i condizionamenti di altri magistrati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b="1" smtClean="0"/>
              <a:t>Garanzie di indipendenza esterna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• Organo di autogoverno della magistratura ordinaria è il </a:t>
            </a:r>
            <a:r>
              <a:rPr lang="it-IT" b="1" smtClean="0"/>
              <a:t>Consiglio superiore della magistratura</a:t>
            </a:r>
          </a:p>
          <a:p>
            <a:pPr eaLnBrk="1" hangingPunct="1"/>
            <a:r>
              <a:rPr lang="it-IT" smtClean="0"/>
              <a:t>• Fonti:</a:t>
            </a:r>
          </a:p>
          <a:p>
            <a:pPr eaLnBrk="1" hangingPunct="1"/>
            <a:r>
              <a:rPr lang="it-IT" smtClean="0"/>
              <a:t>– art. 104 ss. Cost.</a:t>
            </a:r>
          </a:p>
          <a:p>
            <a:pPr eaLnBrk="1" hangingPunct="1"/>
            <a:r>
              <a:rPr lang="it-IT" smtClean="0"/>
              <a:t>– l. n. 195/1958, più volte modificata, in ultimo, dalla l. n. 44/2002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i="1" smtClean="0"/>
              <a:t>Segue: CSM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1800" smtClean="0"/>
              <a:t>• </a:t>
            </a:r>
            <a:r>
              <a:rPr lang="it-IT" sz="1800" b="1" smtClean="0"/>
              <a:t>Composizione </a:t>
            </a:r>
            <a:r>
              <a:rPr lang="it-IT" sz="1800" smtClean="0"/>
              <a:t>(art. 104 Cost.):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– Presidente: PdR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– Membri di diritto: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• Primo Presidente della Corte di Cassazione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• Procuratore generale della Corte di cassazione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– Rimanenti membri sono eletti: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• 2/3 da tutti i magistrati ordinari tra gli appartenenti alle varie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1800" smtClean="0"/>
              <a:t>     categorie (componente “togata”)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• 1/3 dal Parlamento in seduta comune (componente “laica”)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1800" smtClean="0"/>
              <a:t>     La legge ordinaria (l. n. 44/2002) stabilisce: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- numero complessivo dei membri del CSM (27, di cui 3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1800" smtClean="0"/>
              <a:t>     di diritto, 16 eletti dai magistrati, 8 eletti dal Parlamento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1800" smtClean="0"/>
              <a:t>     in seduta comune 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it-IT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i="1" smtClean="0"/>
              <a:t>Segue: CSM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000" smtClean="0"/>
              <a:t>• </a:t>
            </a:r>
            <a:r>
              <a:rPr lang="it-IT" sz="2000" b="1" smtClean="0"/>
              <a:t>Funzioni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– di proposta, in relazione ai servizi attinenti alla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t-IT" sz="2000" smtClean="0"/>
              <a:t>     giustizia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– consultive, sui ddl in materia di ordinamento giudiziario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– deliberative: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Assunzioni, assegnazioni di sedi, trasferimenti,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t-IT" sz="2000" smtClean="0"/>
              <a:t>     promozioni → atti impugnabili innanzi al g.a.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Provvedimenti disciplinari → atti impugnabili innanzi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t-IT" sz="2000" smtClean="0"/>
              <a:t>     alla Corte di cassazione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i="1" smtClean="0"/>
              <a:t>Segue: CSM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400" smtClean="0"/>
              <a:t>Azione disciplinare:</a:t>
            </a:r>
          </a:p>
          <a:p>
            <a:pPr eaLnBrk="1" hangingPunct="1"/>
            <a:r>
              <a:rPr lang="it-IT" sz="2400" smtClean="0"/>
              <a:t>• Promossa</a:t>
            </a:r>
          </a:p>
          <a:p>
            <a:pPr eaLnBrk="1" hangingPunct="1"/>
            <a:r>
              <a:rPr lang="it-IT" sz="2400" smtClean="0"/>
              <a:t>– Dal Ministro della giustizia, o</a:t>
            </a:r>
          </a:p>
          <a:p>
            <a:pPr eaLnBrk="1" hangingPunct="1"/>
            <a:r>
              <a:rPr lang="it-IT" sz="2400" smtClean="0"/>
              <a:t>– Dal Procuratore presso la Corte di cassazione</a:t>
            </a:r>
          </a:p>
          <a:p>
            <a:pPr lvl="1" eaLnBrk="1" hangingPunct="1"/>
            <a:r>
              <a:rPr lang="it-IT" sz="2100" smtClean="0"/>
              <a:t>• Violazione degli obblighi derivanti dal rapporto</a:t>
            </a:r>
          </a:p>
          <a:p>
            <a:pPr eaLnBrk="1" hangingPunct="1">
              <a:buFont typeface="Wingdings" pitchFamily="2" charset="2"/>
              <a:buNone/>
            </a:pPr>
            <a:r>
              <a:rPr lang="it-IT" sz="2400" smtClean="0"/>
              <a:t>    di impiego pubblico</a:t>
            </a:r>
          </a:p>
          <a:p>
            <a:pPr lvl="1" eaLnBrk="1" hangingPunct="1"/>
            <a:r>
              <a:rPr lang="it-IT" sz="2100" smtClean="0"/>
              <a:t>• Applicazione sanzione: Commissione  disciplinare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i="1" smtClean="0"/>
              <a:t>Segue: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1800" smtClean="0"/>
              <a:t>• Organi di autogoverno delle magistrature speciali: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– magistratura amministrativa: Consiglio di Presidenza (l. n.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1800" smtClean="0"/>
              <a:t>    186/1982)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– magistratura contabile: Consiglio di Presidenza della Corte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1800" smtClean="0"/>
              <a:t>    dei conti (l. n. 117/1988)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– magistratura militare: Consiglio della magistratura militare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1800" smtClean="0"/>
              <a:t>    (l. n. 561/1988)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smtClean="0"/>
              <a:t>– Magistratura tributaria: Consiglio di Presidenza della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it-IT" sz="1800" smtClean="0"/>
              <a:t>     giustizia tributaria (l. n. 545/1992)</a:t>
            </a:r>
          </a:p>
          <a:p>
            <a:pPr eaLnBrk="1" hangingPunct="1">
              <a:lnSpc>
                <a:spcPct val="80000"/>
              </a:lnSpc>
            </a:pPr>
            <a:r>
              <a:rPr lang="it-IT" sz="1800" b="1" smtClean="0"/>
              <a:t>N.B. </a:t>
            </a:r>
            <a:r>
              <a:rPr lang="it-IT" sz="1800" smtClean="0"/>
              <a:t>Una parte della</a:t>
            </a:r>
            <a:r>
              <a:rPr lang="it-IT" sz="1800" b="1" smtClean="0"/>
              <a:t> </a:t>
            </a:r>
            <a:r>
              <a:rPr lang="it-IT" sz="1800" smtClean="0"/>
              <a:t>Dottrina, tuttavia, nutre dubbi in relazione al grado di autonomia e di indipendenza delle magistrature speciali per:</a:t>
            </a:r>
          </a:p>
          <a:p>
            <a:pPr lvl="1" eaLnBrk="1" hangingPunct="1">
              <a:lnSpc>
                <a:spcPct val="80000"/>
              </a:lnSpc>
            </a:pPr>
            <a:r>
              <a:rPr lang="it-IT" sz="1700" smtClean="0"/>
              <a:t>- nomina governativa di una parte dei membri di tali organi</a:t>
            </a:r>
          </a:p>
          <a:p>
            <a:pPr lvl="1" eaLnBrk="1" hangingPunct="1">
              <a:lnSpc>
                <a:spcPct val="80000"/>
              </a:lnSpc>
            </a:pPr>
            <a:r>
              <a:rPr lang="it-IT" sz="1700" smtClean="0"/>
              <a:t>- presidenza di tali organi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b="1" smtClean="0"/>
              <a:t>Indipendenza interna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z="2400" smtClean="0"/>
              <a:t>Garanzie di indipendenza interna dei giudici:</a:t>
            </a:r>
          </a:p>
          <a:p>
            <a:pPr eaLnBrk="1" hangingPunct="1">
              <a:buFont typeface="Wingdings" pitchFamily="2" charset="2"/>
              <a:buNone/>
            </a:pPr>
            <a:endParaRPr lang="it-IT" sz="2400" smtClean="0"/>
          </a:p>
          <a:p>
            <a:pPr eaLnBrk="1" hangingPunct="1"/>
            <a:r>
              <a:rPr lang="it-IT" sz="2400" smtClean="0"/>
              <a:t>- Assunzione per concorso pubblico (art. 106.1</a:t>
            </a:r>
          </a:p>
          <a:p>
            <a:pPr eaLnBrk="1" hangingPunct="1">
              <a:buFont typeface="Wingdings" pitchFamily="2" charset="2"/>
              <a:buNone/>
            </a:pPr>
            <a:r>
              <a:rPr lang="it-IT" sz="2400" smtClean="0"/>
              <a:t>    Cost.)</a:t>
            </a:r>
          </a:p>
          <a:p>
            <a:pPr eaLnBrk="1" hangingPunct="1"/>
            <a:r>
              <a:rPr lang="it-IT" sz="2400" smtClean="0"/>
              <a:t>- Inamovibilità (art. 107 Cost.)</a:t>
            </a:r>
          </a:p>
          <a:p>
            <a:pPr eaLnBrk="1" hangingPunct="1"/>
            <a:r>
              <a:rPr lang="it-IT" sz="2400" smtClean="0"/>
              <a:t>- Assenza di gerarchie interne (art. 107.3 Cost.)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b="1" smtClean="0"/>
              <a:t>Altri principi costituzionali in tema di</a:t>
            </a:r>
            <a:br>
              <a:rPr lang="it-IT" sz="2800" b="1" smtClean="0"/>
            </a:br>
            <a:r>
              <a:rPr lang="it-IT" sz="2800" b="1" smtClean="0"/>
              <a:t>giurisdizione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000" smtClean="0"/>
              <a:t>• Imparzialità del giudice (art. 111.2 Cost.)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Motivazione dei provvedimenti giurisdizionali (art.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111.6 Cost.)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Obbligatorietà dell’azione penale (art. 112 Cost.)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Diritto di azione (o diritto alla giustizia) (art. 24.1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t-IT" sz="2000" smtClean="0"/>
              <a:t>     Cost.)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Diritto alla difesa (art. 24.2 Cost.)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Giudice naturale (art. 25 Cost.)</a:t>
            </a:r>
          </a:p>
          <a:p>
            <a:pPr eaLnBrk="1" hangingPunct="1">
              <a:lnSpc>
                <a:spcPct val="90000"/>
              </a:lnSpc>
            </a:pPr>
            <a:r>
              <a:rPr lang="it-IT" sz="2000" smtClean="0"/>
              <a:t>• Estradizione (art. 26 Cost.)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2800" b="1" smtClean="0"/>
              <a:t>Responsabilità dei giudici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• Responsabilità disciplinare</a:t>
            </a:r>
          </a:p>
          <a:p>
            <a:pPr eaLnBrk="1" hangingPunct="1"/>
            <a:r>
              <a:rPr lang="it-IT" smtClean="0"/>
              <a:t>• Responsabilità penale</a:t>
            </a:r>
          </a:p>
          <a:p>
            <a:pPr eaLnBrk="1" hangingPunct="1"/>
            <a:r>
              <a:rPr lang="it-IT" smtClean="0"/>
              <a:t>• Responsabilità civile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it-IT" smtClean="0"/>
              <a:t>Presupposti per l’esercizio della giurisdizione</a:t>
            </a:r>
          </a:p>
        </p:txBody>
      </p:sp>
      <p:sp>
        <p:nvSpPr>
          <p:cNvPr id="28674" name="Segnaposto contenuto 2"/>
          <p:cNvSpPr>
            <a:spLocks noGrp="1"/>
          </p:cNvSpPr>
          <p:nvPr>
            <p:ph idx="1"/>
          </p:nvPr>
        </p:nvSpPr>
        <p:spPr>
          <a:xfrm>
            <a:off x="1676400" y="1700213"/>
            <a:ext cx="7010400" cy="43957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it-IT" smtClean="0"/>
              <a:t>Art. 24 Cost.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it-IT" i="1" smtClean="0"/>
              <a:t>“tutti possono agire in giudizio per la tutela dei propri diritti ed interessi legittimi. La difesa è diritto inviolabile in ogni stato e grado del procedimento. </a:t>
            </a:r>
            <a:r>
              <a:rPr lang="it-IT" i="1" u="sng" smtClean="0"/>
              <a:t>Sono assicurati ai non abbienti, con appositi istituti, i mezzi per agire e difendersi davanti ad ogni giurisdizione.</a:t>
            </a:r>
            <a:r>
              <a:rPr lang="it-IT" i="1" smtClean="0"/>
              <a:t> La Legge determina le condizioni e i modi per la riparazione degli errori giudiziari”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it-IT" smtClean="0"/>
              <a:t>Presupposti per l’esercizio della giurisdizione </a:t>
            </a:r>
            <a:r>
              <a:rPr lang="it-IT" sz="2400" smtClean="0"/>
              <a:t>segue</a:t>
            </a:r>
            <a:endParaRPr lang="it-IT" smtClean="0"/>
          </a:p>
        </p:txBody>
      </p:sp>
      <p:sp>
        <p:nvSpPr>
          <p:cNvPr id="29698" name="Segnaposto contenuto 2"/>
          <p:cNvSpPr>
            <a:spLocks noGrp="1"/>
          </p:cNvSpPr>
          <p:nvPr>
            <p:ph idx="1"/>
          </p:nvPr>
        </p:nvSpPr>
        <p:spPr>
          <a:xfrm>
            <a:off x="1619250" y="1700213"/>
            <a:ext cx="7010400" cy="41148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it-IT" smtClean="0"/>
              <a:t>Art. 25.1 Cost.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it-IT" i="1" smtClean="0"/>
              <a:t>“ nessuno può essere distolto dal giudice naturale precostituito per Legge”</a:t>
            </a:r>
          </a:p>
          <a:p>
            <a:pPr algn="ctr" eaLnBrk="1" hangingPunct="1">
              <a:buFont typeface="Wingdings" pitchFamily="2" charset="2"/>
              <a:buNone/>
            </a:pPr>
            <a:endParaRPr lang="it-IT" i="1" smtClean="0"/>
          </a:p>
          <a:p>
            <a:pPr algn="ctr" eaLnBrk="1" hangingPunct="1">
              <a:buFont typeface="Wingdings" pitchFamily="2" charset="2"/>
              <a:buNone/>
            </a:pPr>
            <a:endParaRPr lang="it-IT" i="1" smtClean="0"/>
          </a:p>
          <a:p>
            <a:pPr algn="ctr" eaLnBrk="1" hangingPunct="1">
              <a:buFont typeface="Wingdings" pitchFamily="2" charset="2"/>
              <a:buNone/>
            </a:pPr>
            <a:r>
              <a:rPr lang="it-IT" smtClean="0"/>
              <a:t>nessuno potrà essere giudicato da un giudice appositamente costituito dopo la commissione di un determinato fatto</a:t>
            </a:r>
          </a:p>
        </p:txBody>
      </p:sp>
      <p:sp>
        <p:nvSpPr>
          <p:cNvPr id="4" name="Freccia in giù 3"/>
          <p:cNvSpPr/>
          <p:nvPr/>
        </p:nvSpPr>
        <p:spPr>
          <a:xfrm>
            <a:off x="4572000" y="3284538"/>
            <a:ext cx="792163" cy="7635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it-IT" smtClean="0"/>
              <a:t>Presupposti per l’esercizio della giurisdizione </a:t>
            </a:r>
            <a:r>
              <a:rPr lang="it-IT" sz="2400" smtClean="0"/>
              <a:t>segue</a:t>
            </a:r>
            <a:endParaRPr lang="it-IT" smtClean="0"/>
          </a:p>
        </p:txBody>
      </p:sp>
      <p:sp>
        <p:nvSpPr>
          <p:cNvPr id="30722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-"/>
            </a:pPr>
            <a:r>
              <a:rPr lang="it-IT" smtClean="0"/>
              <a:t>La giustizia deve essere amministrata in nome del popolo;</a:t>
            </a:r>
          </a:p>
          <a:p>
            <a:pPr eaLnBrk="1" hangingPunct="1">
              <a:buFontTx/>
              <a:buChar char="-"/>
            </a:pPr>
            <a:r>
              <a:rPr lang="it-IT" smtClean="0"/>
              <a:t>Il giudice deve essere soggetto solo alla Legge;</a:t>
            </a:r>
          </a:p>
          <a:p>
            <a:pPr eaLnBrk="1" hangingPunct="1">
              <a:buFontTx/>
              <a:buChar char="-"/>
            </a:pPr>
            <a:r>
              <a:rPr lang="it-IT" smtClean="0"/>
              <a:t>La Legge deve assicurare l’indipendenza delle giurisdizioni speciali e del Pubblico Ministero.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it-IT" smtClean="0"/>
              <a:t>Principio di legalità penale</a:t>
            </a:r>
          </a:p>
        </p:txBody>
      </p:sp>
      <p:sp>
        <p:nvSpPr>
          <p:cNvPr id="31746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it-IT" sz="3200" smtClean="0"/>
              <a:t>Riserva di Legge</a:t>
            </a:r>
          </a:p>
          <a:p>
            <a:pPr algn="ctr" eaLnBrk="1" hangingPunct="1">
              <a:buFont typeface="Wingdings" pitchFamily="2" charset="2"/>
              <a:buNone/>
            </a:pPr>
            <a:endParaRPr lang="it-IT" smtClean="0"/>
          </a:p>
          <a:p>
            <a:pPr algn="ctr" eaLnBrk="1" hangingPunct="1">
              <a:buFont typeface="Wingdings" pitchFamily="2" charset="2"/>
              <a:buNone/>
            </a:pPr>
            <a:endParaRPr lang="it-IT" smtClean="0"/>
          </a:p>
          <a:p>
            <a:pPr algn="ctr" eaLnBrk="1" hangingPunct="1">
              <a:buFont typeface="Wingdings" pitchFamily="2" charset="2"/>
              <a:buNone/>
            </a:pPr>
            <a:r>
              <a:rPr lang="it-IT" sz="3200" smtClean="0"/>
              <a:t>Riserva di Giurisdizione</a:t>
            </a:r>
          </a:p>
          <a:p>
            <a:pPr algn="ctr" eaLnBrk="1" hangingPunct="1">
              <a:buFont typeface="Wingdings" pitchFamily="2" charset="2"/>
              <a:buNone/>
            </a:pPr>
            <a:endParaRPr lang="it-IT" sz="3200" smtClean="0"/>
          </a:p>
          <a:p>
            <a:pPr algn="ctr" eaLnBrk="1" hangingPunct="1">
              <a:buFont typeface="Wingdings" pitchFamily="2" charset="2"/>
              <a:buNone/>
            </a:pPr>
            <a:r>
              <a:rPr lang="it-IT" smtClean="0"/>
              <a:t>Art. 27 Cost. </a:t>
            </a:r>
            <a:r>
              <a:rPr lang="it-IT" sz="3200" smtClean="0"/>
              <a:t>“</a:t>
            </a:r>
            <a:r>
              <a:rPr lang="it-IT" sz="3200" i="1" smtClean="0"/>
              <a:t>La responsabilità penale è personale</a:t>
            </a:r>
            <a:r>
              <a:rPr lang="it-IT" sz="3200" smtClean="0"/>
              <a:t>”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it-IT" smtClean="0"/>
              <a:t>Principio di legalità penale</a:t>
            </a:r>
            <a:br>
              <a:rPr lang="it-IT" smtClean="0"/>
            </a:br>
            <a:r>
              <a:rPr lang="it-IT" smtClean="0"/>
              <a:t>					</a:t>
            </a:r>
            <a:r>
              <a:rPr lang="it-IT" sz="2800" smtClean="0"/>
              <a:t>segue</a:t>
            </a:r>
            <a:endParaRPr lang="it-IT" smtClean="0"/>
          </a:p>
        </p:txBody>
      </p:sp>
      <p:sp>
        <p:nvSpPr>
          <p:cNvPr id="32770" name="Segnaposto contenuto 2"/>
          <p:cNvSpPr>
            <a:spLocks noGrp="1"/>
          </p:cNvSpPr>
          <p:nvPr>
            <p:ph idx="1"/>
          </p:nvPr>
        </p:nvSpPr>
        <p:spPr>
          <a:xfrm>
            <a:off x="1676400" y="1700213"/>
            <a:ext cx="7010400" cy="43957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it-IT" smtClean="0"/>
              <a:t>Art. 27, 2° co., Cost. “</a:t>
            </a:r>
            <a:r>
              <a:rPr lang="it-IT" sz="3200" i="1" smtClean="0"/>
              <a:t>l’imputato non è considerato colpevole sino alla condanna definitiva</a:t>
            </a:r>
            <a:r>
              <a:rPr lang="it-IT" i="1" smtClean="0"/>
              <a:t>”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it-IT" smtClean="0"/>
              <a:t>Art. 27, 3° co., Cost. “</a:t>
            </a:r>
            <a:r>
              <a:rPr lang="it-IT" sz="3200" i="1" smtClean="0"/>
              <a:t>le pene non possono consistere in trattamenti contrari al senso di umanità e devono tendere alla rieducazione del condannato”</a:t>
            </a:r>
            <a:endParaRPr lang="it-IT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smtClean="0"/>
              <a:t>Giusto Processo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it-IT" smtClean="0"/>
              <a:t>L. Costituzionale n.2/1999 è intervenuta per revisionare l’art. 111 Cost. in funzione del c.d. “giusto processo”</a:t>
            </a:r>
          </a:p>
          <a:p>
            <a:pPr>
              <a:buFontTx/>
              <a:buChar char="-"/>
            </a:pPr>
            <a:r>
              <a:rPr lang="it-IT" smtClean="0"/>
              <a:t>Principio del contraddittorio paritario;</a:t>
            </a:r>
          </a:p>
          <a:p>
            <a:pPr>
              <a:buFontTx/>
              <a:buChar char="-"/>
            </a:pPr>
            <a:r>
              <a:rPr lang="it-IT" smtClean="0"/>
              <a:t>Ragionevole durata del processo;</a:t>
            </a:r>
          </a:p>
          <a:p>
            <a:pPr>
              <a:buFontTx/>
              <a:buChar char="-"/>
            </a:pPr>
            <a:r>
              <a:rPr lang="it-IT" smtClean="0"/>
              <a:t>Obbligo di motivazione per tutti i provvedimenti giurisdizionali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smtClean="0"/>
              <a:t>Giusto Processo</a:t>
            </a:r>
            <a:br>
              <a:rPr lang="it-IT" smtClean="0"/>
            </a:br>
            <a:r>
              <a:rPr lang="it-IT" smtClean="0"/>
              <a:t>						</a:t>
            </a:r>
            <a:r>
              <a:rPr lang="it-IT" sz="3200" smtClean="0"/>
              <a:t>segue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it-IT" smtClean="0"/>
              <a:t>Il principio accusatorio (o del contraddittorio paritario) impone che il processo si svolga nel contraddittorio fra le parti in condizioni di parità, specie con riguardo alla </a:t>
            </a:r>
            <a:r>
              <a:rPr lang="it-IT" b="1" smtClean="0"/>
              <a:t>formazione della prova.</a:t>
            </a:r>
          </a:p>
          <a:p>
            <a:pPr algn="ctr">
              <a:buFont typeface="Wingdings" pitchFamily="2" charset="2"/>
              <a:buNone/>
            </a:pPr>
            <a:endParaRPr lang="it-IT" b="1" smtClean="0"/>
          </a:p>
          <a:p>
            <a:pPr algn="ctr">
              <a:buFont typeface="Wingdings" pitchFamily="2" charset="2"/>
              <a:buNone/>
            </a:pPr>
            <a:r>
              <a:rPr lang="it-IT" b="1" smtClean="0"/>
              <a:t>Garanzia della terzietà del giudice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smtClean="0"/>
              <a:t>Giusto Processo</a:t>
            </a:r>
            <a:br>
              <a:rPr lang="it-IT" smtClean="0"/>
            </a:br>
            <a:r>
              <a:rPr lang="it-IT" smtClean="0"/>
              <a:t>						</a:t>
            </a:r>
            <a:r>
              <a:rPr lang="it-IT" sz="3200" smtClean="0"/>
              <a:t>segue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it-IT" smtClean="0"/>
              <a:t>Ragionevole durata del processo</a:t>
            </a:r>
          </a:p>
          <a:p>
            <a:pPr algn="ctr">
              <a:buFont typeface="Wingdings" pitchFamily="2" charset="2"/>
              <a:buNone/>
            </a:pPr>
            <a:endParaRPr lang="it-IT" smtClean="0"/>
          </a:p>
          <a:p>
            <a:pPr algn="ctr">
              <a:buFont typeface="Wingdings" pitchFamily="2" charset="2"/>
              <a:buNone/>
            </a:pPr>
            <a:r>
              <a:rPr lang="it-IT" smtClean="0"/>
              <a:t>Legge Pinto n. 89/2001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smtClean="0"/>
              <a:t>Giusto Processo</a:t>
            </a:r>
            <a:br>
              <a:rPr lang="it-IT" smtClean="0"/>
            </a:br>
            <a:r>
              <a:rPr lang="it-IT" smtClean="0"/>
              <a:t>						</a:t>
            </a:r>
            <a:r>
              <a:rPr lang="it-IT" sz="3200" smtClean="0"/>
              <a:t>segue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it-IT" smtClean="0"/>
              <a:t>Obbligo di motivazione</a:t>
            </a:r>
          </a:p>
          <a:p>
            <a:pPr algn="ctr">
              <a:buFont typeface="Wingdings" pitchFamily="2" charset="2"/>
              <a:buNone/>
            </a:pPr>
            <a:endParaRPr lang="it-IT" smtClean="0"/>
          </a:p>
          <a:p>
            <a:pPr algn="ctr">
              <a:buFont typeface="Wingdings" pitchFamily="2" charset="2"/>
              <a:buNone/>
            </a:pPr>
            <a:r>
              <a:rPr lang="it-IT" b="1" smtClean="0"/>
              <a:t>Garanzia del diritto di difesa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ascata">
  <a:themeElements>
    <a:clrScheme name="Cascata 4">
      <a:dk1>
        <a:srgbClr val="FFFFCC"/>
      </a:dk1>
      <a:lt1>
        <a:srgbClr val="FFFFFF"/>
      </a:lt1>
      <a:dk2>
        <a:srgbClr val="000066"/>
      </a:dk2>
      <a:lt2>
        <a:srgbClr val="FFFFFF"/>
      </a:lt2>
      <a:accent1>
        <a:srgbClr val="0078F0"/>
      </a:accent1>
      <a:accent2>
        <a:srgbClr val="CCECFF"/>
      </a:accent2>
      <a:accent3>
        <a:srgbClr val="AAAAB8"/>
      </a:accent3>
      <a:accent4>
        <a:srgbClr val="DADADA"/>
      </a:accent4>
      <a:accent5>
        <a:srgbClr val="AABEF6"/>
      </a:accent5>
      <a:accent6>
        <a:srgbClr val="B9D6E7"/>
      </a:accent6>
      <a:hlink>
        <a:srgbClr val="3399FF"/>
      </a:hlink>
      <a:folHlink>
        <a:srgbClr val="FFCC00"/>
      </a:folHlink>
    </a:clrScheme>
    <a:fontScheme name="Casca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scata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ta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ta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ta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ta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ta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ta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scata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scata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Cascade</Template>
  <TotalTime>754</TotalTime>
  <Words>986</Words>
  <Application>Microsoft Office PowerPoint</Application>
  <PresentationFormat>Presentazione su schermo (4:3)</PresentationFormat>
  <Paragraphs>186</Paragraphs>
  <Slides>24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Modello struttura</vt:lpstr>
      </vt:variant>
      <vt:variant>
        <vt:i4>2</vt:i4>
      </vt:variant>
      <vt:variant>
        <vt:lpstr>Titoli diapositive</vt:lpstr>
      </vt:variant>
      <vt:variant>
        <vt:i4>24</vt:i4>
      </vt:variant>
    </vt:vector>
  </HeadingPairs>
  <TitlesOfParts>
    <vt:vector size="29" baseType="lpstr">
      <vt:lpstr>Arial</vt:lpstr>
      <vt:lpstr>Wingdings</vt:lpstr>
      <vt:lpstr>Calibri</vt:lpstr>
      <vt:lpstr>Cascata</vt:lpstr>
      <vt:lpstr>Cascata</vt:lpstr>
      <vt:lpstr>Istituzioni di diritto pubblico Lezione del 4 dicembre 2014</vt:lpstr>
      <vt:lpstr>Potere giurisdizionale</vt:lpstr>
      <vt:lpstr>L’amministrazione della Giustizia</vt:lpstr>
      <vt:lpstr>Magistratura ordinaria e speciale</vt:lpstr>
      <vt:lpstr>Segue:</vt:lpstr>
      <vt:lpstr>Esercizio della funzione giurisdizionale</vt:lpstr>
      <vt:lpstr>Il principio di indipendenza ed autonomia</vt:lpstr>
      <vt:lpstr>Garanzie di indipendenza esterna</vt:lpstr>
      <vt:lpstr>Segue: CSM</vt:lpstr>
      <vt:lpstr>Segue: CSM</vt:lpstr>
      <vt:lpstr>Segue: CSM</vt:lpstr>
      <vt:lpstr>Segue:</vt:lpstr>
      <vt:lpstr>Indipendenza interna</vt:lpstr>
      <vt:lpstr>Altri principi costituzionali in tema di giurisdizione</vt:lpstr>
      <vt:lpstr>Responsabilità dei giudici</vt:lpstr>
      <vt:lpstr>Presupposti per l’esercizio della giurisdizione</vt:lpstr>
      <vt:lpstr>Presupposti per l’esercizio della giurisdizione segue</vt:lpstr>
      <vt:lpstr>Presupposti per l’esercizio della giurisdizione segue</vt:lpstr>
      <vt:lpstr>Principio di legalità penale</vt:lpstr>
      <vt:lpstr>Principio di legalità penale      segue</vt:lpstr>
      <vt:lpstr>Giusto Processo</vt:lpstr>
      <vt:lpstr>Giusto Processo       segue</vt:lpstr>
      <vt:lpstr>Giusto Processo       segue</vt:lpstr>
      <vt:lpstr>Giusto Processo       segue</vt:lpstr>
    </vt:vector>
  </TitlesOfParts>
  <Company>ufficio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Istituzioni di diritto pubblico</dc:title>
  <dc:creator>daria.tango</dc:creator>
  <cp:lastModifiedBy>Alice</cp:lastModifiedBy>
  <cp:revision>38</cp:revision>
  <dcterms:created xsi:type="dcterms:W3CDTF">2010-03-16T12:08:03Z</dcterms:created>
  <dcterms:modified xsi:type="dcterms:W3CDTF">2014-12-04T09:06:10Z</dcterms:modified>
</cp:coreProperties>
</file>