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8" r:id="rId2"/>
    <p:sldId id="289" r:id="rId3"/>
    <p:sldId id="266" r:id="rId4"/>
    <p:sldId id="269" r:id="rId5"/>
    <p:sldId id="267" r:id="rId6"/>
    <p:sldId id="270" r:id="rId7"/>
    <p:sldId id="271" r:id="rId8"/>
    <p:sldId id="272" r:id="rId9"/>
    <p:sldId id="273" r:id="rId10"/>
    <p:sldId id="274" r:id="rId11"/>
    <p:sldId id="275" r:id="rId12"/>
    <p:sldId id="277" r:id="rId13"/>
    <p:sldId id="278" r:id="rId14"/>
    <p:sldId id="279" r:id="rId15"/>
    <p:sldId id="280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90" r:id="rId24"/>
    <p:sldId id="265" r:id="rId25"/>
    <p:sldId id="281" r:id="rId26"/>
    <p:sldId id="282" r:id="rId27"/>
    <p:sldId id="284" r:id="rId28"/>
    <p:sldId id="285" r:id="rId29"/>
    <p:sldId id="286" r:id="rId30"/>
    <p:sldId id="283" r:id="rId31"/>
    <p:sldId id="287" r:id="rId32"/>
    <p:sldId id="288" r:id="rId33"/>
  </p:sldIdLst>
  <p:sldSz cx="9144000" cy="6858000" type="screen4x3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inzent Will" initials="" lastIdx="1" clrIdx="0"/>
  <p:cmAuthor id="1" name="Ultra" initials="U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25" d="100"/>
          <a:sy n="125" d="100"/>
        </p:scale>
        <p:origin x="-1168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printerSettings" Target="printerSettings/printerSettings1.bin"/><Relationship Id="rId35" Type="http://schemas.openxmlformats.org/officeDocument/2006/relationships/commentAuthors" Target="commentAuthors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27T12:11:38.942" idx="1">
    <p:pos x="780" y="3648"/>
    <p:text>Hier noch als nächsten Punkt das deutsche Kompetenzprinzip als Vorbild für andere europäische Rechtsordnungen beleuchten.
Davor aber mit Enrico abklären, ob unser Verständnis des Kompetenzprinzips passt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27T16:29:48.137" idx="2">
    <p:pos x="4832" y="2783"/>
    <p:text>Insofern verliert das System mit der geplanten Abschaffung der Rahmengesetze ein kooperatives Element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1-25T12:09:22.149" idx="1">
    <p:pos x="5245" y="2789"/>
    <p:text>Noch einmal nachschauen!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295400"/>
            <a:ext cx="8228013" cy="1927225"/>
          </a:xfrm>
        </p:spPr>
        <p:txBody>
          <a:bodyPr tIns="0" bIns="0" anchor="b" anchorCtr="0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" y="3307976"/>
            <a:ext cx="8228013" cy="1066800"/>
          </a:xfrm>
        </p:spPr>
        <p:txBody>
          <a:bodyPr tIns="0" bIns="0"/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Box 7"/>
          <p:cNvSpPr txBox="1"/>
          <p:nvPr/>
        </p:nvSpPr>
        <p:spPr>
          <a:xfrm>
            <a:off x="8292818" y="5804647"/>
            <a:ext cx="367088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sz="4400">
                <a:solidFill>
                  <a:schemeClr val="accent1"/>
                </a:solidFill>
                <a:latin typeface="Wingdings" pitchFamily="2" charset="2"/>
              </a:rPr>
              <a:t>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6694"/>
            <a:ext cx="6400800" cy="1362075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399" y="3609695"/>
            <a:ext cx="5181601" cy="1500187"/>
          </a:xfrm>
        </p:spPr>
        <p:txBody>
          <a:bodyPr anchor="t" anchorCtr="0"/>
          <a:lstStyle>
            <a:lvl1pPr marL="0" indent="0" algn="r">
              <a:spcBef>
                <a:spcPts val="3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38999" y="6356350"/>
            <a:ext cx="1446213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Box 7"/>
          <p:cNvSpPr txBox="1"/>
          <p:nvPr/>
        </p:nvSpPr>
        <p:spPr>
          <a:xfrm>
            <a:off x="8292818" y="5804647"/>
            <a:ext cx="367088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sz="4400">
                <a:solidFill>
                  <a:schemeClr val="accent1"/>
                </a:solidFill>
                <a:latin typeface="Wingdings" pitchFamily="2" charset="2"/>
              </a:rPr>
              <a:t>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0664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4753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tabLst/>
              <a:defRPr sz="1600"/>
            </a:lvl6pPr>
            <a:lvl7pPr marL="2173288" indent="-227013">
              <a:tabLst/>
              <a:defRPr sz="1600"/>
            </a:lvl7pPr>
            <a:lvl8pPr marL="2398713" indent="-227013">
              <a:tabLst/>
              <a:defRPr sz="1600"/>
            </a:lvl8pPr>
            <a:lvl9pPr marL="2625725" indent="-227013">
              <a:tabLst/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2232211"/>
            <a:ext cx="3767328" cy="762000"/>
          </a:xfrm>
        </p:spPr>
        <p:txBody>
          <a:bodyPr anchor="b">
            <a:noAutofit/>
          </a:bodyPr>
          <a:lstStyle>
            <a:lvl1pPr marL="0" indent="0" algn="ctr">
              <a:lnSpc>
                <a:spcPts val="2600"/>
              </a:lnSpc>
              <a:spcBef>
                <a:spcPts val="0"/>
              </a:spcBef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" y="3160059"/>
            <a:ext cx="3767328" cy="289149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1578" y="2232211"/>
            <a:ext cx="3767328" cy="762000"/>
          </a:xfrm>
        </p:spPr>
        <p:txBody>
          <a:bodyPr anchor="b">
            <a:noAutofit/>
          </a:bodyPr>
          <a:lstStyle>
            <a:lvl1pPr marL="0" indent="0" algn="ctr">
              <a:lnSpc>
                <a:spcPts val="2600"/>
              </a:lnSpc>
              <a:spcBef>
                <a:spcPts val="0"/>
              </a:spcBef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1578" y="3160059"/>
            <a:ext cx="3767328" cy="289149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nhalte, oben und u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784475"/>
            <a:ext cx="7656512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762000" y="4497070"/>
            <a:ext cx="7656512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008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4636008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740664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008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4636008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73288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2572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739775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739775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73288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2572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381001"/>
            <a:ext cx="3509683" cy="2209800"/>
          </a:xfrm>
        </p:spPr>
        <p:txBody>
          <a:bodyPr anchor="b"/>
          <a:lstStyle>
            <a:lvl1pPr algn="l">
              <a:defRPr sz="4400" b="0"/>
            </a:lvl1pPr>
          </a:lstStyle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73050"/>
            <a:ext cx="3657600" cy="585311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649071"/>
            <a:ext cx="3509683" cy="3388192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mit Beschriftu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425" y="381001"/>
            <a:ext cx="3635375" cy="2209800"/>
          </a:xfrm>
        </p:spPr>
        <p:txBody>
          <a:bodyPr anchor="b"/>
          <a:lstStyle>
            <a:lvl1pPr algn="l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51425" y="2649070"/>
            <a:ext cx="3635375" cy="3505667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28600" y="1143000"/>
            <a:ext cx="4267200" cy="4267200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Bild auf Platzhalter ziehen oder durch Klicken auf Symbol hinzufügen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er mit Beschriftu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425" y="381001"/>
            <a:ext cx="3635375" cy="2209800"/>
          </a:xfrm>
        </p:spPr>
        <p:txBody>
          <a:bodyPr anchor="b"/>
          <a:lstStyle>
            <a:lvl1pPr algn="l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51425" y="2649070"/>
            <a:ext cx="3635375" cy="3505667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90600" y="2590800"/>
            <a:ext cx="3505200" cy="3505200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Bild auf Platzhalter ziehen oder durch Klicken auf Symbol hinzufügen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479675" y="1260475"/>
            <a:ext cx="1254125" cy="125412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Bild auf Platzhalter ziehen oder durch Klicken auf Symbol hinzufügen</a:t>
            </a:r>
            <a:endParaRPr/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269875" y="762000"/>
            <a:ext cx="2092325" cy="209232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Bild auf Platzhalter ziehen oder durch Klicken auf Symbol hinzufügen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568388"/>
            <a:ext cx="8228013" cy="3468875"/>
          </a:xfrm>
        </p:spPr>
        <p:txBody>
          <a:bodyPr vert="eaVert"/>
          <a:lstStyle>
            <a:lvl5pPr>
              <a:defRPr/>
            </a:lvl5pPr>
            <a:lvl6pPr marL="1719072">
              <a:defRPr/>
            </a:lvl6pPr>
            <a:lvl7pPr marL="1719072">
              <a:defRPr/>
            </a:lvl7pPr>
            <a:lvl8pPr marL="1719072">
              <a:defRPr/>
            </a:lvl8pPr>
            <a:lvl9pPr marL="1719072">
              <a:defRPr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274638"/>
            <a:ext cx="1524000" cy="5851525"/>
          </a:xfrm>
        </p:spPr>
        <p:txBody>
          <a:bodyPr vert="eaVert" anchor="t" anchorCtr="0"/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16859"/>
            <a:ext cx="6019800" cy="561564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ußfor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451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de-DE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775" y="2770094"/>
            <a:ext cx="7662864" cy="32671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A6B35E-530F-6049-973E-231101BD6BD4}" type="datetimeFigureOut">
              <a:rPr lang="de-DE" smtClean="0"/>
              <a:t>09.12.15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8961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7B280B5-49D4-7C4B-AF1C-75D3AFB035C1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SzPct val="90000"/>
        <a:buFont typeface="Wingdings" pitchFamily="2" charset="2"/>
        <a:buChar char="S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S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Wingdings" pitchFamily="2" charset="2"/>
        <a:buChar char="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19413" y="2872896"/>
            <a:ext cx="8228013" cy="1927225"/>
          </a:xfrm>
        </p:spPr>
        <p:txBody>
          <a:bodyPr/>
          <a:lstStyle/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German </a:t>
            </a:r>
            <a:r>
              <a:rPr lang="de-DE" dirty="0" err="1" smtClean="0"/>
              <a:t>Federalism</a:t>
            </a:r>
            <a:r>
              <a:rPr lang="de-DE" dirty="0" smtClean="0"/>
              <a:t>:</a:t>
            </a:r>
            <a:br>
              <a:rPr lang="de-DE" dirty="0" smtClean="0"/>
            </a:br>
            <a:r>
              <a:rPr lang="de-DE" dirty="0" smtClean="0"/>
              <a:t>A </a:t>
            </a:r>
            <a:r>
              <a:rPr lang="de-DE" dirty="0" err="1"/>
              <a:t>B</a:t>
            </a:r>
            <a:r>
              <a:rPr lang="de-DE" dirty="0" err="1" smtClean="0"/>
              <a:t>lueprint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smtClean="0"/>
              <a:t>C</a:t>
            </a:r>
            <a:r>
              <a:rPr lang="de-DE" dirty="0" smtClean="0"/>
              <a:t>onstitutional Reform </a:t>
            </a:r>
            <a:r>
              <a:rPr lang="de-DE" dirty="0" smtClean="0"/>
              <a:t>in </a:t>
            </a:r>
            <a:r>
              <a:rPr lang="de-DE" dirty="0" err="1" smtClean="0"/>
              <a:t>Italy</a:t>
            </a:r>
            <a:r>
              <a:rPr lang="de-DE" dirty="0" smtClean="0"/>
              <a:t>?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8666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Structure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1662546"/>
            <a:ext cx="7662864" cy="437471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romanUcPeriod"/>
            </a:pP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r>
              <a:rPr lang="de-DE" dirty="0" smtClean="0"/>
              <a:t>Brief </a:t>
            </a:r>
            <a:r>
              <a:rPr lang="de-DE" dirty="0" err="1" smtClean="0"/>
              <a:t>overview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German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history</a:t>
            </a: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r>
              <a:rPr lang="de-DE" dirty="0" smtClean="0"/>
              <a:t>Development </a:t>
            </a:r>
            <a:r>
              <a:rPr lang="de-DE" dirty="0" err="1" smtClean="0"/>
              <a:t>of</a:t>
            </a:r>
            <a:r>
              <a:rPr lang="de-DE" dirty="0" smtClean="0"/>
              <a:t> German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its</a:t>
            </a:r>
            <a:r>
              <a:rPr lang="de-DE" dirty="0" smtClean="0"/>
              <a:t> </a:t>
            </a:r>
            <a:r>
              <a:rPr lang="de-DE" dirty="0" err="1" smtClean="0"/>
              <a:t>cultural</a:t>
            </a:r>
            <a:r>
              <a:rPr lang="de-DE" dirty="0" smtClean="0"/>
              <a:t> </a:t>
            </a:r>
            <a:r>
              <a:rPr lang="de-DE" dirty="0" err="1" smtClean="0"/>
              <a:t>foundation</a:t>
            </a: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r>
              <a:rPr lang="de-DE" dirty="0" err="1" smtClean="0"/>
              <a:t>Germany‘s</a:t>
            </a:r>
            <a:r>
              <a:rPr lang="de-DE" dirty="0" smtClean="0"/>
              <a:t>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chamber</a:t>
            </a:r>
            <a:r>
              <a:rPr lang="de-DE" dirty="0" smtClean="0"/>
              <a:t>: The „Bundesrat“</a:t>
            </a:r>
          </a:p>
          <a:p>
            <a:pPr marL="514350" indent="-514350">
              <a:buFont typeface="+mj-lt"/>
              <a:buAutoNum type="romanUcPeriod"/>
            </a:pPr>
            <a:r>
              <a:rPr lang="de-DE" dirty="0" smtClean="0"/>
              <a:t>Impact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discussed</a:t>
            </a:r>
            <a:r>
              <a:rPr lang="de-DE" dirty="0" smtClean="0"/>
              <a:t>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reforms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Senato</a:t>
            </a:r>
            <a:r>
              <a:rPr lang="de-DE" dirty="0" smtClean="0"/>
              <a:t>“</a:t>
            </a:r>
          </a:p>
          <a:p>
            <a:pPr marL="514350" indent="-514350">
              <a:buFont typeface="+mj-lt"/>
              <a:buAutoNum type="romanUcPeriod"/>
            </a:pPr>
            <a:r>
              <a:rPr lang="de-DE" dirty="0" smtClean="0"/>
              <a:t>Impact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reforms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state‘s</a:t>
            </a:r>
            <a:r>
              <a:rPr lang="de-DE" dirty="0" smtClean="0"/>
              <a:t> </a:t>
            </a:r>
            <a:r>
              <a:rPr lang="de-DE" dirty="0" err="1" smtClean="0"/>
              <a:t>structure</a:t>
            </a: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r>
              <a:rPr lang="de-DE" dirty="0" err="1" smtClean="0"/>
              <a:t>Is</a:t>
            </a:r>
            <a:r>
              <a:rPr lang="de-DE" dirty="0" smtClean="0"/>
              <a:t> German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actually</a:t>
            </a:r>
            <a:r>
              <a:rPr lang="de-DE" dirty="0" smtClean="0"/>
              <a:t> a </a:t>
            </a:r>
            <a:r>
              <a:rPr lang="de-DE" dirty="0" err="1" smtClean="0"/>
              <a:t>blueprint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reforms</a:t>
            </a:r>
            <a:r>
              <a:rPr lang="de-DE" dirty="0" smtClean="0"/>
              <a:t>?</a:t>
            </a:r>
          </a:p>
          <a:p>
            <a:pPr marL="514350" indent="-514350">
              <a:buFont typeface="+mj-lt"/>
              <a:buAutoNum type="romanUcPeriod"/>
            </a:pP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endParaRPr lang="de-DE" dirty="0" smtClean="0"/>
          </a:p>
          <a:p>
            <a:pPr marL="514350" indent="-514350">
              <a:buFont typeface="+mj-lt"/>
              <a:buAutoNum type="romanUcPeriod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53703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I. Brief </a:t>
            </a:r>
            <a:r>
              <a:rPr lang="de-DE" dirty="0" err="1" smtClean="0"/>
              <a:t>overview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German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history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2590800"/>
            <a:ext cx="7662864" cy="3733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Before</a:t>
            </a:r>
            <a:r>
              <a:rPr lang="de-DE" dirty="0" smtClean="0"/>
              <a:t> </a:t>
            </a:r>
            <a:r>
              <a:rPr lang="de-DE" dirty="0" err="1" smtClean="0"/>
              <a:t>there</a:t>
            </a:r>
            <a:r>
              <a:rPr lang="de-DE" dirty="0" smtClean="0"/>
              <a:t> was a </a:t>
            </a:r>
            <a:r>
              <a:rPr lang="de-DE" dirty="0" err="1" smtClean="0"/>
              <a:t>souvereign</a:t>
            </a:r>
            <a:r>
              <a:rPr lang="de-DE" dirty="0" smtClean="0"/>
              <a:t> German </a:t>
            </a:r>
            <a:r>
              <a:rPr lang="de-DE" dirty="0" err="1" smtClean="0"/>
              <a:t>state</a:t>
            </a:r>
            <a:r>
              <a:rPr lang="de-DE" dirty="0" smtClean="0"/>
              <a:t>, </a:t>
            </a:r>
            <a:r>
              <a:rPr lang="de-DE" dirty="0" err="1" smtClean="0"/>
              <a:t>there</a:t>
            </a:r>
            <a:r>
              <a:rPr lang="de-DE" dirty="0" smtClean="0"/>
              <a:t> was a </a:t>
            </a:r>
            <a:r>
              <a:rPr lang="de-DE" dirty="0" err="1" smtClean="0"/>
              <a:t>multitude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souvereign</a:t>
            </a:r>
            <a:r>
              <a:rPr lang="de-DE" dirty="0" smtClean="0"/>
              <a:t> </a:t>
            </a:r>
            <a:r>
              <a:rPr lang="de-DE" dirty="0" err="1" smtClean="0"/>
              <a:t>territories</a:t>
            </a:r>
            <a:r>
              <a:rPr lang="de-DE" dirty="0" smtClean="0"/>
              <a:t>, </a:t>
            </a:r>
            <a:r>
              <a:rPr lang="de-DE" dirty="0" err="1" smtClean="0"/>
              <a:t>ruled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local</a:t>
            </a:r>
            <a:r>
              <a:rPr lang="de-DE" dirty="0" smtClean="0"/>
              <a:t> </a:t>
            </a:r>
            <a:r>
              <a:rPr lang="de-DE" dirty="0" err="1" smtClean="0"/>
              <a:t>nobility</a:t>
            </a:r>
            <a:r>
              <a:rPr lang="de-DE" dirty="0" smtClean="0"/>
              <a:t>, </a:t>
            </a:r>
            <a:r>
              <a:rPr lang="de-DE" dirty="0" err="1" smtClean="0"/>
              <a:t>which</a:t>
            </a:r>
            <a:r>
              <a:rPr lang="de-DE" dirty="0" smtClean="0"/>
              <a:t> was </a:t>
            </a:r>
            <a:r>
              <a:rPr lang="de-DE" dirty="0" err="1" smtClean="0"/>
              <a:t>organized</a:t>
            </a:r>
            <a:r>
              <a:rPr lang="de-DE" dirty="0"/>
              <a:t> </a:t>
            </a:r>
            <a:r>
              <a:rPr lang="de-DE" dirty="0" smtClean="0"/>
              <a:t>in </a:t>
            </a:r>
            <a:r>
              <a:rPr lang="de-DE" dirty="0" err="1" smtClean="0"/>
              <a:t>the</a:t>
            </a:r>
            <a:r>
              <a:rPr lang="de-DE" dirty="0" smtClean="0"/>
              <a:t> Holy Roman Empire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try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establish</a:t>
            </a:r>
            <a:r>
              <a:rPr lang="de-DE" dirty="0" smtClean="0"/>
              <a:t> a </a:t>
            </a:r>
            <a:r>
              <a:rPr lang="de-DE" dirty="0" err="1" smtClean="0"/>
              <a:t>constitution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a German State was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Paulskirchenverfassung</a:t>
            </a:r>
            <a:r>
              <a:rPr lang="de-DE" dirty="0" smtClean="0"/>
              <a:t>“ in 1848/1849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First </a:t>
            </a:r>
            <a:r>
              <a:rPr lang="de-DE" dirty="0" err="1" smtClean="0"/>
              <a:t>constitution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a German </a:t>
            </a:r>
            <a:r>
              <a:rPr lang="de-DE" dirty="0" err="1" smtClean="0"/>
              <a:t>state</a:t>
            </a:r>
            <a:r>
              <a:rPr lang="de-DE" dirty="0" smtClean="0"/>
              <a:t> was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Bismarcksche</a:t>
            </a:r>
            <a:r>
              <a:rPr lang="de-DE" dirty="0" smtClean="0"/>
              <a:t> Reichsverfassung“, </a:t>
            </a:r>
            <a:r>
              <a:rPr lang="de-DE" dirty="0" err="1" smtClean="0"/>
              <a:t>which</a:t>
            </a:r>
            <a:r>
              <a:rPr lang="de-DE" dirty="0" smtClean="0"/>
              <a:t> was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„Kaiserreich“ </a:t>
            </a:r>
            <a:r>
              <a:rPr lang="de-DE" dirty="0" err="1" smtClean="0"/>
              <a:t>between</a:t>
            </a:r>
            <a:r>
              <a:rPr lang="de-DE" dirty="0" smtClean="0"/>
              <a:t> 1871 </a:t>
            </a:r>
            <a:r>
              <a:rPr lang="de-DE" dirty="0" err="1" smtClean="0"/>
              <a:t>and</a:t>
            </a:r>
            <a:r>
              <a:rPr lang="de-DE" dirty="0" smtClean="0"/>
              <a:t> 1919</a:t>
            </a:r>
            <a:br>
              <a:rPr lang="de-DE" dirty="0" smtClean="0"/>
            </a:br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err="1" smtClean="0">
                <a:sym typeface="Wingdings" panose="05000000000000000000" pitchFamily="2" charset="2"/>
              </a:rPr>
              <a:t>constitutional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monarchy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12838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Brief </a:t>
            </a:r>
            <a:r>
              <a:rPr lang="de-DE" dirty="0" err="1" smtClean="0"/>
              <a:t>overview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German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history</a:t>
            </a:r>
            <a:r>
              <a:rPr lang="de-DE" dirty="0" smtClean="0"/>
              <a:t> (2)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3516406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After WW1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resignation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Kaiser Wilhelm II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first</a:t>
            </a:r>
            <a:r>
              <a:rPr lang="de-DE" dirty="0" smtClean="0"/>
              <a:t> German </a:t>
            </a:r>
            <a:r>
              <a:rPr lang="de-DE" dirty="0" err="1" smtClean="0"/>
              <a:t>democratic</a:t>
            </a:r>
            <a:r>
              <a:rPr lang="de-DE" dirty="0" smtClean="0"/>
              <a:t> </a:t>
            </a:r>
            <a:r>
              <a:rPr lang="de-DE" dirty="0" err="1" smtClean="0"/>
              <a:t>republic</a:t>
            </a:r>
            <a:r>
              <a:rPr lang="de-DE" dirty="0" smtClean="0"/>
              <a:t> was </a:t>
            </a:r>
            <a:r>
              <a:rPr lang="de-DE" dirty="0" err="1" smtClean="0"/>
              <a:t>established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„Weimarer Reichsverfassung“ in 1919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This </a:t>
            </a:r>
            <a:r>
              <a:rPr lang="de-DE" dirty="0" err="1" smtClean="0"/>
              <a:t>constitution</a:t>
            </a:r>
            <a:r>
              <a:rPr lang="de-DE" dirty="0" smtClean="0"/>
              <a:t> was </a:t>
            </a:r>
            <a:r>
              <a:rPr lang="de-DE" dirty="0" err="1" smtClean="0"/>
              <a:t>formally</a:t>
            </a:r>
            <a:r>
              <a:rPr lang="de-DE" dirty="0" smtClean="0"/>
              <a:t> still in </a:t>
            </a:r>
            <a:r>
              <a:rPr lang="de-DE" dirty="0" err="1" smtClean="0"/>
              <a:t>place</a:t>
            </a:r>
            <a:r>
              <a:rPr lang="de-DE" dirty="0" smtClean="0"/>
              <a:t> </a:t>
            </a:r>
            <a:r>
              <a:rPr lang="de-DE" dirty="0" err="1" smtClean="0"/>
              <a:t>during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Nazi-</a:t>
            </a:r>
            <a:r>
              <a:rPr lang="de-DE" dirty="0" err="1" smtClean="0"/>
              <a:t>era</a:t>
            </a:r>
            <a:r>
              <a:rPr lang="de-DE" dirty="0" smtClean="0"/>
              <a:t>, </a:t>
            </a:r>
            <a:r>
              <a:rPr lang="de-DE" dirty="0" err="1" smtClean="0"/>
              <a:t>however</a:t>
            </a:r>
            <a:r>
              <a:rPr lang="de-DE" dirty="0" smtClean="0"/>
              <a:t>, </a:t>
            </a:r>
            <a:r>
              <a:rPr lang="de-DE" dirty="0" err="1" smtClean="0"/>
              <a:t>it</a:t>
            </a:r>
            <a:r>
              <a:rPr lang="de-DE" dirty="0" smtClean="0"/>
              <a:t> was </a:t>
            </a:r>
            <a:r>
              <a:rPr lang="de-DE" dirty="0" err="1" smtClean="0"/>
              <a:t>partially</a:t>
            </a:r>
            <a:r>
              <a:rPr lang="de-DE" dirty="0" smtClean="0"/>
              <a:t> </a:t>
            </a:r>
            <a:r>
              <a:rPr lang="de-DE" dirty="0" err="1" smtClean="0"/>
              <a:t>suspended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regime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In </a:t>
            </a:r>
            <a:r>
              <a:rPr lang="de-DE" dirty="0" err="1" smtClean="0"/>
              <a:t>course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reorganization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German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state</a:t>
            </a:r>
            <a:r>
              <a:rPr lang="de-DE" dirty="0" smtClean="0"/>
              <a:t> in </a:t>
            </a:r>
            <a:r>
              <a:rPr lang="de-DE" dirty="0" err="1" smtClean="0"/>
              <a:t>the</a:t>
            </a:r>
            <a:r>
              <a:rPr lang="de-DE" dirty="0" smtClean="0"/>
              <a:t> western </a:t>
            </a:r>
            <a:r>
              <a:rPr lang="de-DE" dirty="0" err="1" smtClean="0"/>
              <a:t>part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Germany, </a:t>
            </a:r>
            <a:r>
              <a:rPr lang="de-DE" dirty="0" err="1" smtClean="0"/>
              <a:t>the</a:t>
            </a:r>
            <a:r>
              <a:rPr lang="de-DE" dirty="0" smtClean="0"/>
              <a:t> so </a:t>
            </a:r>
            <a:r>
              <a:rPr lang="de-DE" dirty="0" err="1" smtClean="0"/>
              <a:t>called</a:t>
            </a:r>
            <a:r>
              <a:rPr lang="de-DE" dirty="0" smtClean="0"/>
              <a:t> „Grundgesetz“ was </a:t>
            </a:r>
            <a:r>
              <a:rPr lang="de-DE" dirty="0" err="1" smtClean="0"/>
              <a:t>adopted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„Parlamentarischer Rat“ </a:t>
            </a:r>
            <a:r>
              <a:rPr lang="de-DE" dirty="0" err="1" smtClean="0"/>
              <a:t>as</a:t>
            </a:r>
            <a:r>
              <a:rPr lang="de-DE" dirty="0" smtClean="0"/>
              <a:t> a </a:t>
            </a:r>
            <a:r>
              <a:rPr lang="de-DE" dirty="0" err="1" smtClean="0"/>
              <a:t>temporary</a:t>
            </a:r>
            <a:r>
              <a:rPr lang="de-DE" dirty="0" smtClean="0"/>
              <a:t> </a:t>
            </a:r>
            <a:r>
              <a:rPr lang="de-DE" dirty="0" err="1" smtClean="0"/>
              <a:t>constitution</a:t>
            </a:r>
            <a:r>
              <a:rPr lang="de-DE" dirty="0" smtClean="0"/>
              <a:t> in 1949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German </a:t>
            </a:r>
            <a:r>
              <a:rPr lang="de-DE" dirty="0" err="1" smtClean="0"/>
              <a:t>Reunification</a:t>
            </a:r>
            <a:r>
              <a:rPr lang="de-DE" dirty="0" smtClean="0"/>
              <a:t> in 1990 </a:t>
            </a:r>
            <a:r>
              <a:rPr lang="de-DE" dirty="0" err="1" smtClean="0"/>
              <a:t>the</a:t>
            </a:r>
            <a:r>
              <a:rPr lang="de-DE" dirty="0" smtClean="0"/>
              <a:t> „Grundgesetz“ </a:t>
            </a:r>
            <a:r>
              <a:rPr lang="de-DE" dirty="0" err="1" smtClean="0"/>
              <a:t>became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final </a:t>
            </a:r>
            <a:r>
              <a:rPr lang="de-DE" dirty="0" err="1" smtClean="0"/>
              <a:t>constitution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West Germany </a:t>
            </a:r>
            <a:r>
              <a:rPr lang="de-DE" dirty="0" err="1" smtClean="0"/>
              <a:t>and</a:t>
            </a:r>
            <a:r>
              <a:rPr lang="de-DE" dirty="0" smtClean="0"/>
              <a:t> East Germany</a:t>
            </a:r>
          </a:p>
          <a:p>
            <a:pPr>
              <a:buFont typeface="Wingdings" panose="05000000000000000000" pitchFamily="2" charset="2"/>
              <a:buChar char="§"/>
            </a:pP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4037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35641"/>
            <a:ext cx="8229600" cy="1143000"/>
          </a:xfrm>
        </p:spPr>
        <p:txBody>
          <a:bodyPr/>
          <a:lstStyle/>
          <a:p>
            <a:r>
              <a:rPr lang="de-DE" dirty="0" smtClean="0"/>
              <a:t>II. Development </a:t>
            </a:r>
            <a:r>
              <a:rPr lang="de-DE" dirty="0" err="1" smtClean="0"/>
              <a:t>of</a:t>
            </a:r>
            <a:r>
              <a:rPr lang="de-DE" dirty="0" smtClean="0"/>
              <a:t> German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its</a:t>
            </a:r>
            <a:r>
              <a:rPr lang="de-DE" dirty="0" smtClean="0"/>
              <a:t> </a:t>
            </a:r>
            <a:r>
              <a:rPr lang="de-DE" dirty="0" err="1" smtClean="0"/>
              <a:t>cultural</a:t>
            </a:r>
            <a:r>
              <a:rPr lang="de-DE" dirty="0" smtClean="0"/>
              <a:t> </a:t>
            </a:r>
            <a:r>
              <a:rPr lang="de-DE" dirty="0" err="1" smtClean="0"/>
              <a:t>foundation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3668806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Between</a:t>
            </a:r>
            <a:r>
              <a:rPr lang="de-DE" dirty="0" smtClean="0"/>
              <a:t> 950-1806 </a:t>
            </a:r>
            <a:r>
              <a:rPr lang="de-DE" dirty="0" err="1" smtClean="0"/>
              <a:t>there</a:t>
            </a:r>
            <a:r>
              <a:rPr lang="de-DE" dirty="0" smtClean="0"/>
              <a:t> was a </a:t>
            </a:r>
            <a:r>
              <a:rPr lang="de-DE" dirty="0" err="1" smtClean="0"/>
              <a:t>multitude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relatively</a:t>
            </a:r>
            <a:r>
              <a:rPr lang="de-DE" dirty="0" smtClean="0"/>
              <a:t> </a:t>
            </a:r>
            <a:r>
              <a:rPr lang="de-DE" dirty="0" err="1" smtClean="0"/>
              <a:t>souverign</a:t>
            </a:r>
            <a:r>
              <a:rPr lang="de-DE" dirty="0" smtClean="0"/>
              <a:t> territorial </a:t>
            </a:r>
            <a:r>
              <a:rPr lang="de-DE" dirty="0" err="1" smtClean="0"/>
              <a:t>powers</a:t>
            </a:r>
            <a:r>
              <a:rPr lang="de-DE" dirty="0" smtClean="0"/>
              <a:t> on German </a:t>
            </a:r>
            <a:r>
              <a:rPr lang="de-DE" dirty="0" err="1" smtClean="0"/>
              <a:t>soil</a:t>
            </a:r>
            <a:r>
              <a:rPr lang="de-DE" dirty="0" smtClean="0"/>
              <a:t>,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were</a:t>
            </a:r>
            <a:r>
              <a:rPr lang="de-DE" dirty="0"/>
              <a:t> </a:t>
            </a:r>
            <a:r>
              <a:rPr lang="de-DE" dirty="0" err="1" smtClean="0"/>
              <a:t>part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loose</a:t>
            </a:r>
            <a:r>
              <a:rPr lang="de-DE" dirty="0" smtClean="0"/>
              <a:t> </a:t>
            </a:r>
            <a:r>
              <a:rPr lang="de-DE" dirty="0" err="1" smtClean="0"/>
              <a:t>confederation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Holy Roman Empire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In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aftermath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Napoleonic</a:t>
            </a:r>
            <a:r>
              <a:rPr lang="de-DE" dirty="0" smtClean="0"/>
              <a:t> </a:t>
            </a:r>
            <a:r>
              <a:rPr lang="de-DE" dirty="0" err="1" smtClean="0"/>
              <a:t>wars</a:t>
            </a:r>
            <a:r>
              <a:rPr lang="de-DE" dirty="0" smtClean="0"/>
              <a:t> (1815-1871) </a:t>
            </a: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were</a:t>
            </a:r>
            <a:r>
              <a:rPr lang="de-DE" dirty="0" smtClean="0"/>
              <a:t> </a:t>
            </a:r>
            <a:r>
              <a:rPr lang="de-DE" dirty="0" err="1" smtClean="0"/>
              <a:t>efforts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create</a:t>
            </a:r>
            <a:r>
              <a:rPr lang="de-DE" dirty="0" smtClean="0"/>
              <a:t> a </a:t>
            </a:r>
            <a:r>
              <a:rPr lang="de-DE" dirty="0"/>
              <a:t>G</a:t>
            </a:r>
            <a:r>
              <a:rPr lang="de-DE" dirty="0" smtClean="0"/>
              <a:t>erman national </a:t>
            </a:r>
            <a:r>
              <a:rPr lang="de-DE" dirty="0" err="1" smtClean="0"/>
              <a:t>state</a:t>
            </a:r>
            <a:r>
              <a:rPr lang="de-DE" dirty="0" smtClean="0"/>
              <a:t>, </a:t>
            </a:r>
            <a:r>
              <a:rPr lang="de-DE" dirty="0" err="1" smtClean="0"/>
              <a:t>however</a:t>
            </a:r>
            <a:r>
              <a:rPr lang="de-DE" dirty="0" smtClean="0"/>
              <a:t>, </a:t>
            </a:r>
            <a:r>
              <a:rPr lang="de-DE" dirty="0" err="1" smtClean="0"/>
              <a:t>those</a:t>
            </a:r>
            <a:r>
              <a:rPr lang="de-DE" dirty="0" smtClean="0"/>
              <a:t> </a:t>
            </a:r>
            <a:r>
              <a:rPr lang="de-DE" dirty="0" err="1" smtClean="0"/>
              <a:t>plans</a:t>
            </a:r>
            <a:r>
              <a:rPr lang="de-DE" dirty="0" smtClean="0"/>
              <a:t> </a:t>
            </a:r>
            <a:r>
              <a:rPr lang="de-DE" dirty="0" err="1" smtClean="0"/>
              <a:t>were</a:t>
            </a:r>
            <a:r>
              <a:rPr lang="de-DE" dirty="0" smtClean="0"/>
              <a:t> </a:t>
            </a:r>
            <a:r>
              <a:rPr lang="de-DE" dirty="0" err="1" smtClean="0"/>
              <a:t>never</a:t>
            </a:r>
            <a:r>
              <a:rPr lang="de-DE" dirty="0" smtClean="0"/>
              <a:t> </a:t>
            </a:r>
            <a:r>
              <a:rPr lang="de-DE" dirty="0" err="1" smtClean="0"/>
              <a:t>successful</a:t>
            </a:r>
            <a:r>
              <a:rPr lang="de-DE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In 1871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first</a:t>
            </a:r>
            <a:r>
              <a:rPr lang="de-DE" dirty="0" smtClean="0"/>
              <a:t> all-</a:t>
            </a:r>
            <a:r>
              <a:rPr lang="de-DE" dirty="0" err="1" smtClean="0"/>
              <a:t>german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national </a:t>
            </a:r>
            <a:r>
              <a:rPr lang="de-DE" dirty="0" err="1" smtClean="0"/>
              <a:t>state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a </a:t>
            </a:r>
            <a:r>
              <a:rPr lang="de-DE" dirty="0" err="1" smtClean="0"/>
              <a:t>constitution</a:t>
            </a:r>
            <a:r>
              <a:rPr lang="de-DE" dirty="0" smtClean="0"/>
              <a:t> was </a:t>
            </a:r>
            <a:r>
              <a:rPr lang="de-DE" dirty="0" err="1" smtClean="0"/>
              <a:t>founded</a:t>
            </a:r>
            <a:r>
              <a:rPr lang="de-DE" dirty="0" smtClean="0"/>
              <a:t> </a:t>
            </a:r>
            <a:r>
              <a:rPr lang="de-DE" dirty="0" err="1" smtClean="0"/>
              <a:t>under</a:t>
            </a:r>
            <a:r>
              <a:rPr lang="de-DE" dirty="0" smtClean="0"/>
              <a:t> </a:t>
            </a:r>
            <a:r>
              <a:rPr lang="de-DE" dirty="0" err="1" smtClean="0"/>
              <a:t>prussian</a:t>
            </a:r>
            <a:r>
              <a:rPr lang="de-DE" dirty="0" smtClean="0"/>
              <a:t> </a:t>
            </a:r>
            <a:r>
              <a:rPr lang="de-DE" dirty="0" err="1" smtClean="0"/>
              <a:t>domination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„Deutsches Kaiserreich“</a:t>
            </a:r>
            <a:r>
              <a:rPr lang="de-DE" dirty="0"/>
              <a:t> </a:t>
            </a:r>
            <a:r>
              <a:rPr lang="de-DE" dirty="0" smtClean="0"/>
              <a:t>(</a:t>
            </a:r>
            <a:r>
              <a:rPr lang="de-DE" dirty="0" err="1" smtClean="0"/>
              <a:t>prussian</a:t>
            </a:r>
            <a:r>
              <a:rPr lang="de-DE" dirty="0" smtClean="0"/>
              <a:t> </a:t>
            </a:r>
            <a:r>
              <a:rPr lang="de-DE" dirty="0" err="1" smtClean="0"/>
              <a:t>unitarism</a:t>
            </a:r>
            <a:r>
              <a:rPr lang="de-DE" dirty="0" smtClean="0"/>
              <a:t>!)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The strong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„Kaiserreich“ was </a:t>
            </a:r>
            <a:r>
              <a:rPr lang="de-DE" dirty="0" err="1" smtClean="0"/>
              <a:t>continued</a:t>
            </a:r>
            <a:r>
              <a:rPr lang="de-DE" dirty="0" smtClean="0"/>
              <a:t> </a:t>
            </a:r>
            <a:r>
              <a:rPr lang="de-DE" dirty="0" err="1" smtClean="0"/>
              <a:t>during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time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„Weimarer Republik“, but </a:t>
            </a:r>
            <a:r>
              <a:rPr lang="de-DE" dirty="0" err="1" smtClean="0"/>
              <a:t>ultimately</a:t>
            </a:r>
            <a:r>
              <a:rPr lang="de-DE" dirty="0" smtClean="0"/>
              <a:t> </a:t>
            </a:r>
            <a:r>
              <a:rPr lang="de-DE" dirty="0" err="1" smtClean="0"/>
              <a:t>came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a break </a:t>
            </a:r>
            <a:r>
              <a:rPr lang="de-DE" dirty="0" err="1" smtClean="0"/>
              <a:t>during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era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Nazionalsozialismus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1933 </a:t>
            </a:r>
            <a:r>
              <a:rPr lang="de-DE" dirty="0" err="1" smtClean="0"/>
              <a:t>and</a:t>
            </a:r>
            <a:r>
              <a:rPr lang="de-DE" dirty="0" smtClean="0"/>
              <a:t> 1945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establishment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</a:t>
            </a:r>
            <a:r>
              <a:rPr lang="de-DE" dirty="0" err="1" smtClean="0"/>
              <a:t>tolitarian</a:t>
            </a:r>
            <a:r>
              <a:rPr lang="de-DE" dirty="0" smtClean="0"/>
              <a:t> </a:t>
            </a:r>
            <a:r>
              <a:rPr lang="de-DE" dirty="0" err="1" smtClean="0"/>
              <a:t>state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2528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54691"/>
            <a:ext cx="8229600" cy="1143000"/>
          </a:xfrm>
        </p:spPr>
        <p:txBody>
          <a:bodyPr/>
          <a:lstStyle/>
          <a:p>
            <a:r>
              <a:rPr lang="de-DE" dirty="0" smtClean="0"/>
              <a:t>II. Development </a:t>
            </a:r>
            <a:r>
              <a:rPr lang="de-DE" dirty="0" err="1" smtClean="0"/>
              <a:t>of</a:t>
            </a:r>
            <a:r>
              <a:rPr lang="de-DE" dirty="0" smtClean="0"/>
              <a:t> German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its</a:t>
            </a:r>
            <a:r>
              <a:rPr lang="de-DE" dirty="0" smtClean="0"/>
              <a:t> </a:t>
            </a:r>
            <a:r>
              <a:rPr lang="de-DE" dirty="0" err="1" smtClean="0"/>
              <a:t>cultural</a:t>
            </a:r>
            <a:r>
              <a:rPr lang="de-DE" dirty="0" smtClean="0"/>
              <a:t> </a:t>
            </a:r>
            <a:r>
              <a:rPr lang="de-DE" dirty="0" err="1" smtClean="0"/>
              <a:t>foundation</a:t>
            </a:r>
            <a:r>
              <a:rPr lang="de-DE" dirty="0" smtClean="0"/>
              <a:t> (2)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1" indent="-342900">
              <a:spcBef>
                <a:spcPts val="2000"/>
              </a:spcBef>
              <a:buClr>
                <a:schemeClr val="accent1"/>
              </a:buClr>
              <a:buFont typeface="Arial"/>
              <a:buChar char="•"/>
            </a:pPr>
            <a:r>
              <a:rPr lang="de-DE" dirty="0" err="1" smtClean="0"/>
              <a:t>During</a:t>
            </a:r>
            <a:r>
              <a:rPr lang="de-DE" dirty="0" smtClean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reorganization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(west) German </a:t>
            </a:r>
            <a:r>
              <a:rPr lang="de-DE" dirty="0" err="1"/>
              <a:t>state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implemention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form </a:t>
            </a:r>
            <a:r>
              <a:rPr lang="de-DE" dirty="0" err="1"/>
              <a:t>of</a:t>
            </a:r>
            <a:r>
              <a:rPr lang="de-DE" dirty="0"/>
              <a:t> a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/>
              <a:t>system</a:t>
            </a:r>
            <a:r>
              <a:rPr lang="de-DE" dirty="0"/>
              <a:t> was </a:t>
            </a:r>
            <a:r>
              <a:rPr lang="de-DE" dirty="0" err="1"/>
              <a:t>highly</a:t>
            </a:r>
            <a:r>
              <a:rPr lang="de-DE" dirty="0"/>
              <a:t> </a:t>
            </a:r>
            <a:r>
              <a:rPr lang="de-DE" dirty="0" err="1"/>
              <a:t>controversial</a:t>
            </a:r>
            <a:r>
              <a:rPr lang="de-DE" dirty="0"/>
              <a:t> 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smtClean="0"/>
              <a:t>In </a:t>
            </a:r>
            <a:r>
              <a:rPr lang="de-DE" dirty="0" err="1" smtClean="0"/>
              <a:t>favour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strong </a:t>
            </a:r>
            <a:r>
              <a:rPr lang="de-DE" dirty="0" err="1" smtClean="0"/>
              <a:t>federalistic</a:t>
            </a:r>
            <a:r>
              <a:rPr lang="de-DE" dirty="0" smtClean="0"/>
              <a:t> </a:t>
            </a:r>
            <a:r>
              <a:rPr lang="de-DE" dirty="0" err="1" smtClean="0"/>
              <a:t>system</a:t>
            </a:r>
            <a:r>
              <a:rPr lang="de-DE" dirty="0" smtClean="0"/>
              <a:t> was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distinct</a:t>
            </a:r>
            <a:r>
              <a:rPr lang="de-DE" dirty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tradition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smtClean="0"/>
              <a:t>Also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allied</a:t>
            </a:r>
            <a:r>
              <a:rPr lang="de-DE" dirty="0" smtClean="0"/>
              <a:t> </a:t>
            </a:r>
            <a:r>
              <a:rPr lang="de-DE" dirty="0" err="1" smtClean="0"/>
              <a:t>forces</a:t>
            </a:r>
            <a:r>
              <a:rPr lang="de-DE" dirty="0" smtClean="0"/>
              <a:t> </a:t>
            </a:r>
            <a:r>
              <a:rPr lang="de-DE" dirty="0" err="1" smtClean="0"/>
              <a:t>were</a:t>
            </a:r>
            <a:r>
              <a:rPr lang="de-DE" dirty="0" smtClean="0"/>
              <a:t> </a:t>
            </a:r>
            <a:r>
              <a:rPr lang="de-DE" dirty="0" err="1" smtClean="0"/>
              <a:t>prefering</a:t>
            </a:r>
            <a:r>
              <a:rPr lang="de-DE" dirty="0" smtClean="0"/>
              <a:t> such a </a:t>
            </a:r>
            <a:r>
              <a:rPr lang="de-DE" dirty="0" err="1" smtClean="0"/>
              <a:t>system</a:t>
            </a:r>
            <a:r>
              <a:rPr lang="de-DE" dirty="0" smtClean="0"/>
              <a:t> </a:t>
            </a:r>
            <a:r>
              <a:rPr lang="de-DE" dirty="0" err="1" smtClean="0"/>
              <a:t>since</a:t>
            </a:r>
            <a:r>
              <a:rPr lang="de-DE" dirty="0" smtClean="0"/>
              <a:t>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prevents</a:t>
            </a:r>
            <a:r>
              <a:rPr lang="de-DE" dirty="0" smtClean="0"/>
              <a:t> a </a:t>
            </a:r>
            <a:r>
              <a:rPr lang="de-DE" dirty="0" err="1" smtClean="0"/>
              <a:t>concentration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power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would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been</a:t>
            </a:r>
            <a:r>
              <a:rPr lang="de-DE" dirty="0" smtClean="0"/>
              <a:t> </a:t>
            </a:r>
            <a:r>
              <a:rPr lang="de-DE" dirty="0" err="1" smtClean="0"/>
              <a:t>established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a </a:t>
            </a:r>
            <a:r>
              <a:rPr lang="de-DE" dirty="0" err="1" smtClean="0"/>
              <a:t>centralized</a:t>
            </a:r>
            <a:r>
              <a:rPr lang="de-DE" dirty="0" smtClean="0"/>
              <a:t> </a:t>
            </a:r>
            <a:r>
              <a:rPr lang="de-DE" dirty="0" err="1" smtClean="0"/>
              <a:t>state</a:t>
            </a:r>
            <a:r>
              <a:rPr lang="de-DE" dirty="0" smtClean="0"/>
              <a:t> („</a:t>
            </a:r>
            <a:r>
              <a:rPr lang="de-DE" dirty="0" err="1" smtClean="0"/>
              <a:t>Divide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Rule</a:t>
            </a:r>
            <a:r>
              <a:rPr lang="de-DE" dirty="0" smtClean="0"/>
              <a:t>“)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 smtClean="0"/>
              <a:t>Parties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strong regional links </a:t>
            </a:r>
            <a:r>
              <a:rPr lang="de-DE" dirty="0" err="1" smtClean="0"/>
              <a:t>were</a:t>
            </a:r>
            <a:r>
              <a:rPr lang="de-DE" dirty="0" smtClean="0"/>
              <a:t> </a:t>
            </a:r>
            <a:r>
              <a:rPr lang="de-DE" dirty="0" err="1" smtClean="0"/>
              <a:t>fearing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a </a:t>
            </a:r>
            <a:r>
              <a:rPr lang="de-DE" dirty="0" err="1" smtClean="0"/>
              <a:t>loss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power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192630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35641"/>
            <a:ext cx="8229600" cy="1143000"/>
          </a:xfrm>
        </p:spPr>
        <p:txBody>
          <a:bodyPr/>
          <a:lstStyle/>
          <a:p>
            <a:r>
              <a:rPr lang="de-DE" dirty="0"/>
              <a:t>II. Development </a:t>
            </a:r>
            <a:r>
              <a:rPr lang="de-DE" dirty="0" err="1"/>
              <a:t>of</a:t>
            </a:r>
            <a:r>
              <a:rPr lang="de-DE" dirty="0"/>
              <a:t> German </a:t>
            </a:r>
            <a:r>
              <a:rPr lang="de-DE" dirty="0" err="1"/>
              <a:t>federalism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cultural</a:t>
            </a:r>
            <a:r>
              <a:rPr lang="de-DE" dirty="0"/>
              <a:t> </a:t>
            </a:r>
            <a:r>
              <a:rPr lang="de-DE" dirty="0" err="1" smtClean="0"/>
              <a:t>foundation</a:t>
            </a:r>
            <a:r>
              <a:rPr lang="de-DE" dirty="0" smtClean="0"/>
              <a:t> (3)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3592606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Finally</a:t>
            </a:r>
            <a:r>
              <a:rPr lang="de-DE" dirty="0" smtClean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independence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„Länder“ was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main</a:t>
            </a:r>
            <a:r>
              <a:rPr lang="de-DE" dirty="0"/>
              <a:t> </a:t>
            </a:r>
            <a:r>
              <a:rPr lang="de-DE" dirty="0" err="1"/>
              <a:t>principles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„Grundgesetz“</a:t>
            </a:r>
            <a:br>
              <a:rPr lang="de-DE" dirty="0"/>
            </a:b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 smtClean="0"/>
              <a:t>Relatively</a:t>
            </a:r>
            <a:r>
              <a:rPr lang="de-DE" dirty="0" smtClean="0"/>
              <a:t> strong </a:t>
            </a:r>
            <a:r>
              <a:rPr lang="de-DE" dirty="0" err="1" smtClean="0"/>
              <a:t>competences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on </a:t>
            </a:r>
            <a:r>
              <a:rPr lang="de-DE" dirty="0" err="1" smtClean="0"/>
              <a:t>land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 smtClean="0"/>
              <a:t>Additionally</a:t>
            </a:r>
            <a:r>
              <a:rPr lang="de-DE" dirty="0" smtClean="0"/>
              <a:t> </a:t>
            </a:r>
            <a:r>
              <a:rPr lang="de-DE" dirty="0" err="1" smtClean="0"/>
              <a:t>direct</a:t>
            </a:r>
            <a:r>
              <a:rPr lang="de-DE" dirty="0" smtClean="0"/>
              <a:t> </a:t>
            </a:r>
            <a:r>
              <a:rPr lang="de-DE" dirty="0" err="1" smtClean="0"/>
              <a:t>participation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governments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on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was </a:t>
            </a:r>
            <a:r>
              <a:rPr lang="de-DE" dirty="0" err="1" smtClean="0"/>
              <a:t>established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creation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legislative </a:t>
            </a:r>
            <a:r>
              <a:rPr lang="de-DE" dirty="0" err="1" smtClean="0"/>
              <a:t>body</a:t>
            </a:r>
            <a:r>
              <a:rPr lang="de-DE" dirty="0" smtClean="0"/>
              <a:t> „Bundesrat“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parliament‘s</a:t>
            </a:r>
            <a:r>
              <a:rPr lang="de-DE" dirty="0" smtClean="0"/>
              <a:t>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chamber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This legislative </a:t>
            </a:r>
            <a:r>
              <a:rPr lang="de-DE" dirty="0" err="1" smtClean="0"/>
              <a:t>body</a:t>
            </a:r>
            <a:r>
              <a:rPr lang="de-DE" dirty="0" smtClean="0"/>
              <a:t> was a </a:t>
            </a:r>
            <a:r>
              <a:rPr lang="de-DE" dirty="0" err="1" smtClean="0"/>
              <a:t>novelty</a:t>
            </a:r>
            <a:r>
              <a:rPr lang="de-DE" dirty="0" smtClean="0"/>
              <a:t> </a:t>
            </a:r>
            <a:r>
              <a:rPr lang="de-DE" dirty="0" err="1" smtClean="0"/>
              <a:t>since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</a:t>
            </a:r>
            <a:r>
              <a:rPr lang="de-DE" dirty="0" err="1" smtClean="0"/>
              <a:t>could</a:t>
            </a:r>
            <a:r>
              <a:rPr lang="de-DE" dirty="0" smtClean="0"/>
              <a:t> </a:t>
            </a:r>
            <a:r>
              <a:rPr lang="de-DE" dirty="0" err="1" smtClean="0"/>
              <a:t>directly</a:t>
            </a:r>
            <a:r>
              <a:rPr lang="de-DE" dirty="0" smtClean="0"/>
              <a:t> </a:t>
            </a:r>
            <a:r>
              <a:rPr lang="de-DE" dirty="0" err="1" smtClean="0"/>
              <a:t>participate</a:t>
            </a:r>
            <a:r>
              <a:rPr lang="de-DE" dirty="0" smtClean="0"/>
              <a:t> on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made</a:t>
            </a:r>
            <a:r>
              <a:rPr lang="de-DE" dirty="0" smtClean="0"/>
              <a:t> „</a:t>
            </a:r>
            <a:r>
              <a:rPr lang="de-DE" dirty="0" err="1" smtClean="0"/>
              <a:t>vertical</a:t>
            </a:r>
            <a:r>
              <a:rPr lang="de-DE" dirty="0" smtClean="0"/>
              <a:t> </a:t>
            </a:r>
            <a:r>
              <a:rPr lang="de-DE" dirty="0" err="1" smtClean="0"/>
              <a:t>cooperation</a:t>
            </a:r>
            <a:r>
              <a:rPr lang="de-DE" dirty="0" smtClean="0"/>
              <a:t>“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instituions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not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possibile</a:t>
            </a:r>
            <a:r>
              <a:rPr lang="de-DE" dirty="0" smtClean="0"/>
              <a:t> but </a:t>
            </a:r>
            <a:r>
              <a:rPr lang="de-DE" dirty="0" err="1" smtClean="0"/>
              <a:t>neccessary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This </a:t>
            </a:r>
            <a:r>
              <a:rPr lang="de-DE" dirty="0" err="1" smtClean="0"/>
              <a:t>privilege</a:t>
            </a:r>
            <a:r>
              <a:rPr lang="de-DE" dirty="0" smtClean="0"/>
              <a:t> </a:t>
            </a:r>
            <a:r>
              <a:rPr lang="de-DE" dirty="0" err="1" smtClean="0"/>
              <a:t>interacts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duty</a:t>
            </a:r>
            <a:r>
              <a:rPr lang="de-DE" dirty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execute</a:t>
            </a:r>
            <a:r>
              <a:rPr lang="de-DE" dirty="0" smtClean="0"/>
              <a:t> </a:t>
            </a:r>
            <a:r>
              <a:rPr lang="de-DE" dirty="0" err="1" smtClean="0"/>
              <a:t>many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laws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their</a:t>
            </a:r>
            <a:r>
              <a:rPr lang="de-DE" dirty="0" smtClean="0"/>
              <a:t> administrative </a:t>
            </a:r>
            <a:r>
              <a:rPr lang="de-DE" dirty="0" err="1" smtClean="0"/>
              <a:t>apparatus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financial</a:t>
            </a:r>
            <a:r>
              <a:rPr lang="de-DE" dirty="0" smtClean="0"/>
              <a:t> </a:t>
            </a:r>
            <a:r>
              <a:rPr lang="de-DE" dirty="0" err="1" smtClean="0"/>
              <a:t>responsibility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This </a:t>
            </a:r>
            <a:r>
              <a:rPr lang="de-DE" dirty="0" err="1" smtClean="0"/>
              <a:t>leads</a:t>
            </a:r>
            <a:r>
              <a:rPr lang="de-DE" dirty="0" smtClean="0"/>
              <a:t> not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a strong </a:t>
            </a:r>
            <a:r>
              <a:rPr lang="de-DE" dirty="0" err="1" smtClean="0"/>
              <a:t>interest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institutions</a:t>
            </a:r>
            <a:r>
              <a:rPr lang="de-DE" dirty="0" smtClean="0"/>
              <a:t> on </a:t>
            </a:r>
            <a:r>
              <a:rPr lang="de-DE" dirty="0" err="1" smtClean="0"/>
              <a:t>making</a:t>
            </a:r>
            <a:r>
              <a:rPr lang="de-DE" dirty="0" smtClean="0"/>
              <a:t> </a:t>
            </a:r>
            <a:r>
              <a:rPr lang="de-DE" dirty="0" err="1" smtClean="0"/>
              <a:t>practicable</a:t>
            </a:r>
            <a:r>
              <a:rPr lang="de-DE" dirty="0" smtClean="0"/>
              <a:t> </a:t>
            </a:r>
            <a:r>
              <a:rPr lang="de-DE" dirty="0" err="1" smtClean="0"/>
              <a:t>laws</a:t>
            </a:r>
            <a:r>
              <a:rPr lang="de-DE" dirty="0" smtClean="0"/>
              <a:t>, </a:t>
            </a:r>
            <a:r>
              <a:rPr lang="de-DE" dirty="0" err="1" smtClean="0"/>
              <a:t>because</a:t>
            </a:r>
            <a:r>
              <a:rPr lang="de-DE" dirty="0" smtClean="0"/>
              <a:t> </a:t>
            </a:r>
            <a:r>
              <a:rPr lang="de-DE" dirty="0" err="1" smtClean="0"/>
              <a:t>those</a:t>
            </a:r>
            <a:r>
              <a:rPr lang="de-DE" dirty="0" smtClean="0"/>
              <a:t> </a:t>
            </a:r>
            <a:r>
              <a:rPr lang="de-DE" dirty="0" err="1" smtClean="0"/>
              <a:t>would</a:t>
            </a:r>
            <a:r>
              <a:rPr lang="de-DE" dirty="0" smtClean="0"/>
              <a:t> </a:t>
            </a:r>
            <a:r>
              <a:rPr lang="de-DE" dirty="0" err="1" smtClean="0"/>
              <a:t>otherwise</a:t>
            </a:r>
            <a:r>
              <a:rPr lang="de-DE" dirty="0" smtClean="0"/>
              <a:t> not pass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chamber</a:t>
            </a:r>
            <a:r>
              <a:rPr lang="de-DE" dirty="0"/>
              <a:t> </a:t>
            </a:r>
            <a:r>
              <a:rPr lang="de-DE" dirty="0" smtClean="0"/>
              <a:t>but also </a:t>
            </a:r>
            <a:r>
              <a:rPr lang="de-DE" dirty="0" err="1" smtClean="0"/>
              <a:t>to</a:t>
            </a:r>
            <a:r>
              <a:rPr lang="de-DE" dirty="0" smtClean="0"/>
              <a:t> a strong </a:t>
            </a:r>
            <a:r>
              <a:rPr lang="de-DE" dirty="0" err="1" smtClean="0"/>
              <a:t>interest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on </a:t>
            </a:r>
            <a:r>
              <a:rPr lang="de-DE" dirty="0" err="1" smtClean="0"/>
              <a:t>constructive</a:t>
            </a:r>
            <a:r>
              <a:rPr lang="de-DE" dirty="0" smtClean="0"/>
              <a:t> </a:t>
            </a:r>
            <a:r>
              <a:rPr lang="de-DE" dirty="0" err="1" smtClean="0"/>
              <a:t>collaboration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37820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42364"/>
            <a:ext cx="8229600" cy="1143000"/>
          </a:xfrm>
        </p:spPr>
        <p:txBody>
          <a:bodyPr/>
          <a:lstStyle/>
          <a:p>
            <a:r>
              <a:rPr lang="de-DE" dirty="0"/>
              <a:t>II. Development </a:t>
            </a:r>
            <a:r>
              <a:rPr lang="de-DE" dirty="0" err="1"/>
              <a:t>of</a:t>
            </a:r>
            <a:r>
              <a:rPr lang="de-DE" dirty="0"/>
              <a:t> German </a:t>
            </a:r>
            <a:r>
              <a:rPr lang="de-DE" dirty="0" err="1"/>
              <a:t>federalism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cultural</a:t>
            </a:r>
            <a:r>
              <a:rPr lang="de-DE" dirty="0"/>
              <a:t> </a:t>
            </a:r>
            <a:r>
              <a:rPr lang="de-DE" dirty="0" err="1" smtClean="0"/>
              <a:t>foundation</a:t>
            </a:r>
            <a:r>
              <a:rPr lang="de-DE" dirty="0" smtClean="0"/>
              <a:t> (4)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The „Bundesrat“ </a:t>
            </a:r>
            <a:r>
              <a:rPr lang="de-DE" dirty="0" err="1" smtClean="0"/>
              <a:t>is</a:t>
            </a:r>
            <a:r>
              <a:rPr lang="de-DE" dirty="0" smtClean="0"/>
              <a:t> also a </a:t>
            </a:r>
            <a:r>
              <a:rPr lang="de-DE" dirty="0" err="1" smtClean="0"/>
              <a:t>forum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horizontal </a:t>
            </a:r>
            <a:r>
              <a:rPr lang="de-DE" dirty="0" err="1" smtClean="0"/>
              <a:t>cooperation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Länder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Examples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horizontal </a:t>
            </a:r>
            <a:r>
              <a:rPr lang="de-DE" dirty="0" err="1" smtClean="0"/>
              <a:t>cooperation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 </a:t>
            </a:r>
            <a:r>
              <a:rPr lang="de-DE" dirty="0" err="1" smtClean="0"/>
              <a:t>are</a:t>
            </a:r>
            <a:r>
              <a:rPr lang="de-DE" dirty="0" smtClean="0"/>
              <a:t> also </a:t>
            </a:r>
            <a:r>
              <a:rPr lang="de-DE" dirty="0" err="1" smtClean="0"/>
              <a:t>cross</a:t>
            </a:r>
            <a:r>
              <a:rPr lang="de-DE" dirty="0" smtClean="0"/>
              <a:t> national </a:t>
            </a:r>
            <a:r>
              <a:rPr lang="de-DE" dirty="0" err="1" smtClean="0"/>
              <a:t>advisory</a:t>
            </a:r>
            <a:r>
              <a:rPr lang="de-DE" dirty="0" smtClean="0"/>
              <a:t> </a:t>
            </a:r>
            <a:r>
              <a:rPr lang="de-DE" dirty="0" err="1" smtClean="0"/>
              <a:t>committees</a:t>
            </a:r>
            <a:r>
              <a:rPr lang="de-DE" dirty="0" smtClean="0"/>
              <a:t> </a:t>
            </a:r>
            <a:r>
              <a:rPr lang="de-DE" dirty="0" err="1" smtClean="0"/>
              <a:t>like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„Kultusministerkonferenz“ (</a:t>
            </a:r>
            <a:r>
              <a:rPr lang="de-DE" dirty="0" err="1" smtClean="0"/>
              <a:t>Summit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ministers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education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Länder)</a:t>
            </a:r>
            <a:endParaRPr lang="de-DE" dirty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Another</a:t>
            </a:r>
            <a:r>
              <a:rPr lang="de-DE" dirty="0" smtClean="0"/>
              <a:t> </a:t>
            </a:r>
            <a:r>
              <a:rPr lang="de-DE" dirty="0" err="1" smtClean="0"/>
              <a:t>good</a:t>
            </a:r>
            <a:r>
              <a:rPr lang="de-DE" dirty="0" smtClean="0"/>
              <a:t> </a:t>
            </a:r>
            <a:r>
              <a:rPr lang="de-DE" dirty="0" err="1" smtClean="0"/>
              <a:t>example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equalization</a:t>
            </a:r>
            <a:r>
              <a:rPr lang="de-DE" dirty="0" smtClean="0"/>
              <a:t> </a:t>
            </a:r>
            <a:r>
              <a:rPr lang="de-DE" dirty="0" err="1" smtClean="0"/>
              <a:t>fund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45734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II. Development </a:t>
            </a:r>
            <a:r>
              <a:rPr lang="de-DE" dirty="0" err="1"/>
              <a:t>of</a:t>
            </a:r>
            <a:r>
              <a:rPr lang="de-DE" dirty="0"/>
              <a:t> German </a:t>
            </a:r>
            <a:r>
              <a:rPr lang="de-DE" dirty="0" err="1"/>
              <a:t>federalism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cultural</a:t>
            </a:r>
            <a:r>
              <a:rPr lang="de-DE" dirty="0"/>
              <a:t> </a:t>
            </a:r>
            <a:r>
              <a:rPr lang="de-DE" dirty="0" err="1" smtClean="0"/>
              <a:t>foundation</a:t>
            </a:r>
            <a:r>
              <a:rPr lang="de-DE" dirty="0" smtClean="0"/>
              <a:t> (5)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de-DE" dirty="0" smtClean="0"/>
          </a:p>
          <a:p>
            <a:pPr>
              <a:buFont typeface="Wingdings" charset="2"/>
              <a:buChar char="Ø"/>
            </a:pPr>
            <a:r>
              <a:rPr lang="de-DE" dirty="0" smtClean="0"/>
              <a:t>A </a:t>
            </a:r>
            <a:r>
              <a:rPr lang="de-DE" dirty="0" err="1" smtClean="0"/>
              <a:t>cooperative</a:t>
            </a:r>
            <a:r>
              <a:rPr lang="de-DE" dirty="0" smtClean="0"/>
              <a:t> </a:t>
            </a:r>
            <a:r>
              <a:rPr lang="de-DE" dirty="0" err="1" smtClean="0"/>
              <a:t>federalistic</a:t>
            </a:r>
            <a:r>
              <a:rPr lang="de-DE" dirty="0" smtClean="0"/>
              <a:t> </a:t>
            </a:r>
            <a:r>
              <a:rPr lang="de-DE" dirty="0" err="1" smtClean="0"/>
              <a:t>system</a:t>
            </a:r>
            <a:r>
              <a:rPr lang="de-DE" dirty="0" smtClean="0"/>
              <a:t> </a:t>
            </a:r>
            <a:r>
              <a:rPr lang="de-DE" dirty="0" err="1" smtClean="0"/>
              <a:t>does</a:t>
            </a:r>
            <a:r>
              <a:rPr lang="de-DE" dirty="0" smtClean="0"/>
              <a:t> not </a:t>
            </a:r>
            <a:r>
              <a:rPr lang="de-DE" dirty="0" err="1" smtClean="0"/>
              <a:t>try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conserve</a:t>
            </a:r>
            <a:r>
              <a:rPr lang="de-DE" dirty="0" smtClean="0"/>
              <a:t> a </a:t>
            </a:r>
            <a:r>
              <a:rPr lang="de-DE" dirty="0" err="1" smtClean="0"/>
              <a:t>pluralism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was </a:t>
            </a:r>
            <a:r>
              <a:rPr lang="de-DE" dirty="0" err="1" smtClean="0"/>
              <a:t>caused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historic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politic</a:t>
            </a:r>
            <a:r>
              <a:rPr lang="de-DE" dirty="0" smtClean="0"/>
              <a:t> </a:t>
            </a:r>
            <a:r>
              <a:rPr lang="de-DE" dirty="0" err="1" smtClean="0"/>
              <a:t>reasons</a:t>
            </a:r>
            <a:r>
              <a:rPr lang="de-DE" dirty="0" smtClean="0"/>
              <a:t> but </a:t>
            </a:r>
            <a:r>
              <a:rPr lang="de-DE" dirty="0" err="1" smtClean="0"/>
              <a:t>tries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increase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efficiency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/>
              <a:t> </a:t>
            </a:r>
            <a:r>
              <a:rPr lang="de-DE" dirty="0" err="1" smtClean="0"/>
              <a:t>public</a:t>
            </a:r>
            <a:r>
              <a:rPr lang="de-DE" dirty="0" smtClean="0"/>
              <a:t> </a:t>
            </a:r>
            <a:r>
              <a:rPr lang="de-DE" dirty="0" err="1" smtClean="0"/>
              <a:t>actions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consultations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negotiations</a:t>
            </a:r>
            <a:r>
              <a:rPr lang="de-DE" dirty="0" smtClean="0"/>
              <a:t>.</a:t>
            </a:r>
            <a:endParaRPr lang="de-DE" dirty="0"/>
          </a:p>
          <a:p>
            <a:pPr>
              <a:buFont typeface="Wingdings" charset="2"/>
              <a:buChar char="Ø"/>
            </a:pPr>
            <a:r>
              <a:rPr lang="de-DE" dirty="0" err="1" smtClean="0"/>
              <a:t>Germany‘s</a:t>
            </a:r>
            <a:r>
              <a:rPr lang="de-DE" dirty="0" smtClean="0"/>
              <a:t> </a:t>
            </a:r>
            <a:r>
              <a:rPr lang="de-DE" dirty="0" err="1" smtClean="0"/>
              <a:t>cooperative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also </a:t>
            </a:r>
            <a:r>
              <a:rPr lang="de-DE" dirty="0" err="1" smtClean="0"/>
              <a:t>embodied</a:t>
            </a:r>
            <a:r>
              <a:rPr lang="de-DE" dirty="0" smtClean="0"/>
              <a:t> in Art. 72 II GG </a:t>
            </a:r>
            <a:r>
              <a:rPr lang="de-DE" dirty="0" err="1" smtClean="0"/>
              <a:t>and</a:t>
            </a:r>
            <a:r>
              <a:rPr lang="de-DE" dirty="0" smtClean="0"/>
              <a:t> Art. 106 III Nr.2 GG,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name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establishment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/>
              <a:t>equivalent</a:t>
            </a:r>
            <a:r>
              <a:rPr lang="de-DE" dirty="0"/>
              <a:t> </a:t>
            </a:r>
            <a:r>
              <a:rPr lang="de-DE" dirty="0" err="1"/>
              <a:t>living</a:t>
            </a:r>
            <a:r>
              <a:rPr lang="de-DE" dirty="0"/>
              <a:t> </a:t>
            </a:r>
            <a:r>
              <a:rPr lang="de-DE" dirty="0" err="1" smtClean="0"/>
              <a:t>conditions</a:t>
            </a:r>
            <a:r>
              <a:rPr lang="de-DE" dirty="0" smtClean="0"/>
              <a:t>  </a:t>
            </a:r>
            <a:r>
              <a:rPr lang="de-DE" dirty="0" err="1" smtClean="0"/>
              <a:t>as</a:t>
            </a:r>
            <a:r>
              <a:rPr lang="de-DE" dirty="0" smtClean="0"/>
              <a:t> a national </a:t>
            </a:r>
            <a:r>
              <a:rPr lang="de-DE" dirty="0" err="1" smtClean="0"/>
              <a:t>objective</a:t>
            </a:r>
            <a:r>
              <a:rPr lang="de-DE" dirty="0" smtClean="0"/>
              <a:t>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905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II. Development </a:t>
            </a:r>
            <a:r>
              <a:rPr lang="de-DE" dirty="0" err="1"/>
              <a:t>of</a:t>
            </a:r>
            <a:r>
              <a:rPr lang="de-DE" dirty="0"/>
              <a:t> German </a:t>
            </a:r>
            <a:r>
              <a:rPr lang="de-DE" dirty="0" err="1"/>
              <a:t>federalism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cultural</a:t>
            </a:r>
            <a:r>
              <a:rPr lang="de-DE" dirty="0"/>
              <a:t> </a:t>
            </a:r>
            <a:r>
              <a:rPr lang="de-DE" dirty="0" err="1" smtClean="0"/>
              <a:t>foundation</a:t>
            </a:r>
            <a:r>
              <a:rPr lang="de-DE" dirty="0" smtClean="0"/>
              <a:t> (6)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The </a:t>
            </a:r>
            <a:r>
              <a:rPr lang="de-DE" dirty="0" err="1" smtClean="0"/>
              <a:t>division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competences</a:t>
            </a:r>
            <a:r>
              <a:rPr lang="de-DE" dirty="0" smtClean="0"/>
              <a:t>, </a:t>
            </a:r>
            <a:r>
              <a:rPr lang="de-DE" dirty="0" err="1" smtClean="0"/>
              <a:t>namely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</a:t>
            </a:r>
            <a:r>
              <a:rPr lang="de-DE" dirty="0" err="1" smtClean="0"/>
              <a:t>competence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execution</a:t>
            </a:r>
            <a:r>
              <a:rPr lang="de-DE" dirty="0" smtClean="0"/>
              <a:t> </a:t>
            </a:r>
            <a:r>
              <a:rPr lang="de-DE" dirty="0" err="1" smtClean="0"/>
              <a:t>competence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mostly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found</a:t>
            </a:r>
            <a:r>
              <a:rPr lang="de-DE" dirty="0" smtClean="0"/>
              <a:t> on </a:t>
            </a:r>
            <a:r>
              <a:rPr lang="de-DE" dirty="0" err="1" smtClean="0"/>
              <a:t>land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r>
              <a:rPr lang="de-DE" dirty="0" smtClean="0"/>
              <a:t> in Germany,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particular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called</a:t>
            </a:r>
            <a:r>
              <a:rPr lang="de-DE" dirty="0" smtClean="0"/>
              <a:t> „Kompetenzprinzip“ (</a:t>
            </a:r>
            <a:r>
              <a:rPr lang="de-DE" dirty="0" err="1" smtClean="0"/>
              <a:t>competence</a:t>
            </a:r>
            <a:r>
              <a:rPr lang="de-DE" dirty="0" smtClean="0"/>
              <a:t> </a:t>
            </a:r>
            <a:r>
              <a:rPr lang="de-DE" dirty="0" err="1" smtClean="0"/>
              <a:t>principle</a:t>
            </a:r>
            <a:r>
              <a:rPr lang="de-DE" dirty="0" smtClean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Thanks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possible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ensure</a:t>
            </a:r>
            <a:r>
              <a:rPr lang="de-DE" dirty="0" smtClean="0"/>
              <a:t> </a:t>
            </a:r>
            <a:r>
              <a:rPr lang="de-DE" dirty="0" err="1" smtClean="0"/>
              <a:t>unity</a:t>
            </a:r>
            <a:r>
              <a:rPr lang="de-DE" dirty="0" smtClean="0"/>
              <a:t> on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territory</a:t>
            </a:r>
            <a:r>
              <a:rPr lang="de-DE" dirty="0" smtClean="0"/>
              <a:t> </a:t>
            </a:r>
            <a:r>
              <a:rPr lang="de-DE" dirty="0" err="1" smtClean="0"/>
              <a:t>through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but also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execute</a:t>
            </a:r>
            <a:r>
              <a:rPr lang="de-DE" dirty="0" smtClean="0"/>
              <a:t> </a:t>
            </a:r>
            <a:r>
              <a:rPr lang="de-DE" dirty="0" err="1" smtClean="0"/>
              <a:t>laws</a:t>
            </a:r>
            <a:r>
              <a:rPr lang="de-DE" dirty="0" smtClean="0"/>
              <a:t> </a:t>
            </a:r>
            <a:r>
              <a:rPr lang="de-DE" dirty="0" err="1" smtClean="0"/>
              <a:t>according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subsidary</a:t>
            </a:r>
            <a:r>
              <a:rPr lang="de-DE" dirty="0" smtClean="0"/>
              <a:t> </a:t>
            </a:r>
            <a:r>
              <a:rPr lang="de-DE" dirty="0" err="1" smtClean="0"/>
              <a:t>principle</a:t>
            </a:r>
            <a:r>
              <a:rPr lang="de-DE" dirty="0" smtClean="0"/>
              <a:t>  on a </a:t>
            </a:r>
            <a:r>
              <a:rPr lang="de-DE" dirty="0" err="1" smtClean="0"/>
              <a:t>lower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r>
              <a:rPr lang="de-DE" dirty="0" smtClean="0"/>
              <a:t> (Länder)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makes</a:t>
            </a:r>
            <a:r>
              <a:rPr lang="de-DE" dirty="0" smtClean="0"/>
              <a:t>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possibile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adapt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regional </a:t>
            </a:r>
            <a:r>
              <a:rPr lang="de-DE" dirty="0" err="1" smtClean="0"/>
              <a:t>characteristics</a:t>
            </a:r>
            <a:r>
              <a:rPr lang="de-DE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3540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III. </a:t>
            </a: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(1)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457200" y="2952750"/>
            <a:ext cx="23622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dirty="0" err="1" smtClean="0"/>
              <a:t>Cooperative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	</a:t>
            </a:r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6191250" y="2952750"/>
            <a:ext cx="222885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dirty="0" err="1" smtClean="0"/>
              <a:t>Competitive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endParaRPr lang="de-DE" dirty="0"/>
          </a:p>
        </p:txBody>
      </p:sp>
      <p:sp>
        <p:nvSpPr>
          <p:cNvPr id="7" name="Pfeil nach links und rechts 6"/>
          <p:cNvSpPr/>
          <p:nvPr/>
        </p:nvSpPr>
        <p:spPr>
          <a:xfrm>
            <a:off x="3219450" y="3033599"/>
            <a:ext cx="2514600" cy="484632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3219450" y="5003522"/>
            <a:ext cx="2647950" cy="36933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/>
              <a:t>Italian</a:t>
            </a:r>
            <a:r>
              <a:rPr lang="de-DE" dirty="0" smtClean="0"/>
              <a:t> </a:t>
            </a:r>
            <a:r>
              <a:rPr lang="de-DE" dirty="0" err="1" smtClean="0"/>
              <a:t>Regionalism</a:t>
            </a:r>
            <a:r>
              <a:rPr lang="de-DE" dirty="0" smtClean="0"/>
              <a:t>?</a:t>
            </a:r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457200" y="2007028"/>
            <a:ext cx="7962900" cy="2585323"/>
          </a:xfrm>
          <a:prstGeom prst="rect">
            <a:avLst/>
          </a:prstGeom>
          <a:solidFill>
            <a:schemeClr val="lt1">
              <a:alpha val="17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b="1" u="sng" dirty="0" err="1" smtClean="0"/>
              <a:t>Federalism</a:t>
            </a:r>
            <a:endParaRPr lang="de-DE" b="1" u="sng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89429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III. </a:t>
            </a: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(2)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de-DE" dirty="0" smtClean="0"/>
              <a:t>An </a:t>
            </a:r>
            <a:r>
              <a:rPr lang="de-DE" dirty="0" err="1"/>
              <a:t>e</a:t>
            </a:r>
            <a:r>
              <a:rPr lang="de-DE" dirty="0" err="1" smtClean="0"/>
              <a:t>xample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competitive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: The United States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America</a:t>
            </a:r>
            <a:r>
              <a:rPr lang="de-DE" dirty="0" smtClean="0"/>
              <a:t>:</a:t>
            </a:r>
          </a:p>
          <a:p>
            <a:pPr marL="342900" lvl="1" indent="-342900">
              <a:spcBef>
                <a:spcPts val="2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de-DE" dirty="0" smtClean="0"/>
              <a:t>As </a:t>
            </a:r>
            <a:r>
              <a:rPr lang="de-DE" dirty="0" err="1" smtClean="0"/>
              <a:t>much</a:t>
            </a:r>
            <a:r>
              <a:rPr lang="de-DE" dirty="0" smtClean="0"/>
              <a:t> </a:t>
            </a:r>
            <a:r>
              <a:rPr lang="de-DE" dirty="0" err="1" smtClean="0"/>
              <a:t>autonomy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possibile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states</a:t>
            </a:r>
            <a:r>
              <a:rPr lang="de-DE" dirty="0" smtClean="0"/>
              <a:t>: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those</a:t>
            </a:r>
            <a:r>
              <a:rPr lang="de-DE" dirty="0" smtClean="0"/>
              <a:t> </a:t>
            </a:r>
            <a:r>
              <a:rPr lang="de-DE" dirty="0" err="1" smtClean="0"/>
              <a:t>competences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cannot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held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a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delegated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marL="342900" lvl="1" indent="-342900">
              <a:spcBef>
                <a:spcPts val="2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de-DE" sz="1800" dirty="0" err="1" smtClean="0"/>
              <a:t>Strict</a:t>
            </a:r>
            <a:r>
              <a:rPr lang="de-DE" sz="1800" dirty="0" smtClean="0"/>
              <a:t> </a:t>
            </a:r>
            <a:r>
              <a:rPr lang="de-DE" sz="1800" dirty="0" err="1" smtClean="0"/>
              <a:t>separation</a:t>
            </a:r>
            <a:r>
              <a:rPr lang="de-DE" sz="1800" dirty="0" smtClean="0"/>
              <a:t> </a:t>
            </a:r>
            <a:r>
              <a:rPr lang="de-DE" sz="1800" dirty="0" err="1" smtClean="0"/>
              <a:t>between</a:t>
            </a:r>
            <a:r>
              <a:rPr lang="de-DE" sz="1800" dirty="0"/>
              <a:t> </a:t>
            </a:r>
            <a:r>
              <a:rPr lang="de-DE" sz="1800" dirty="0" err="1" smtClean="0"/>
              <a:t>federal</a:t>
            </a:r>
            <a:r>
              <a:rPr lang="de-DE" sz="1800" dirty="0" smtClean="0"/>
              <a:t> </a:t>
            </a:r>
            <a:r>
              <a:rPr lang="de-DE" sz="1800" dirty="0" err="1" smtClean="0"/>
              <a:t>state</a:t>
            </a:r>
            <a:r>
              <a:rPr lang="de-DE" sz="1800" dirty="0" smtClean="0"/>
              <a:t> </a:t>
            </a:r>
            <a:r>
              <a:rPr lang="de-DE" sz="1800" dirty="0" err="1" smtClean="0"/>
              <a:t>and</a:t>
            </a:r>
            <a:r>
              <a:rPr lang="de-DE" sz="1800" dirty="0" smtClean="0"/>
              <a:t> </a:t>
            </a:r>
            <a:r>
              <a:rPr lang="de-DE" sz="1800" dirty="0" err="1" smtClean="0"/>
              <a:t>member</a:t>
            </a:r>
            <a:r>
              <a:rPr lang="de-DE" sz="1800" dirty="0" smtClean="0"/>
              <a:t> </a:t>
            </a:r>
            <a:r>
              <a:rPr lang="de-DE" sz="1800" dirty="0" err="1" smtClean="0"/>
              <a:t>states</a:t>
            </a:r>
            <a:r>
              <a:rPr lang="de-DE" sz="1800" dirty="0" smtClean="0"/>
              <a:t> on legislative, </a:t>
            </a:r>
            <a:r>
              <a:rPr lang="de-DE" sz="1800" dirty="0" err="1" smtClean="0"/>
              <a:t>executive</a:t>
            </a:r>
            <a:r>
              <a:rPr lang="de-DE" sz="1800" dirty="0" smtClean="0"/>
              <a:t> </a:t>
            </a:r>
            <a:r>
              <a:rPr lang="de-DE" sz="1800" dirty="0" err="1" smtClean="0"/>
              <a:t>and</a:t>
            </a:r>
            <a:r>
              <a:rPr lang="de-DE" sz="1800" dirty="0" smtClean="0"/>
              <a:t> </a:t>
            </a:r>
            <a:r>
              <a:rPr lang="de-DE" sz="1800" dirty="0" err="1" smtClean="0"/>
              <a:t>judiciary</a:t>
            </a:r>
            <a:r>
              <a:rPr lang="de-DE" sz="1800" dirty="0" smtClean="0"/>
              <a:t> </a:t>
            </a:r>
            <a:r>
              <a:rPr lang="de-DE" sz="1800" dirty="0" err="1" smtClean="0"/>
              <a:t>level</a:t>
            </a:r>
            <a:r>
              <a:rPr lang="de-DE" sz="1800" dirty="0"/>
              <a:t/>
            </a:r>
            <a:br>
              <a:rPr lang="de-DE" sz="1800" dirty="0"/>
            </a:br>
            <a:r>
              <a:rPr lang="de-DE" sz="1800" dirty="0"/>
              <a:t/>
            </a:r>
            <a:br>
              <a:rPr lang="de-DE" sz="1800" dirty="0"/>
            </a:br>
            <a:r>
              <a:rPr lang="de-DE" sz="1800" dirty="0" err="1" smtClean="0"/>
              <a:t>Examples</a:t>
            </a:r>
            <a:r>
              <a:rPr lang="de-DE" sz="1800" dirty="0" smtClean="0"/>
              <a:t>: </a:t>
            </a:r>
            <a:r>
              <a:rPr lang="de-DE" sz="1800" dirty="0" err="1" smtClean="0"/>
              <a:t>Civil</a:t>
            </a:r>
            <a:r>
              <a:rPr lang="de-DE" sz="1800" dirty="0" smtClean="0"/>
              <a:t> </a:t>
            </a:r>
            <a:r>
              <a:rPr lang="de-DE" sz="1800" dirty="0" err="1" smtClean="0"/>
              <a:t>law</a:t>
            </a:r>
            <a:r>
              <a:rPr lang="de-DE" sz="1800" dirty="0" smtClean="0"/>
              <a:t>, </a:t>
            </a:r>
            <a:r>
              <a:rPr lang="de-DE" sz="1800" dirty="0" err="1" smtClean="0"/>
              <a:t>which</a:t>
            </a:r>
            <a:r>
              <a:rPr lang="de-DE" sz="1800" dirty="0" smtClean="0"/>
              <a:t> </a:t>
            </a:r>
            <a:r>
              <a:rPr lang="de-DE" sz="1800" dirty="0" err="1" smtClean="0"/>
              <a:t>is</a:t>
            </a:r>
            <a:r>
              <a:rPr lang="de-DE" sz="1800" dirty="0" smtClean="0"/>
              <a:t> </a:t>
            </a:r>
            <a:r>
              <a:rPr lang="de-DE" sz="1800" dirty="0" err="1" smtClean="0"/>
              <a:t>determined</a:t>
            </a:r>
            <a:r>
              <a:rPr lang="de-DE" sz="1800" dirty="0" smtClean="0"/>
              <a:t> </a:t>
            </a:r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member</a:t>
            </a:r>
            <a:r>
              <a:rPr lang="de-DE" sz="1800" dirty="0" smtClean="0"/>
              <a:t> </a:t>
            </a:r>
            <a:r>
              <a:rPr lang="de-DE" sz="1800" dirty="0" err="1" smtClean="0"/>
              <a:t>states</a:t>
            </a:r>
            <a:r>
              <a:rPr lang="de-DE" sz="1800" dirty="0" smtClean="0"/>
              <a:t>, </a:t>
            </a:r>
            <a:r>
              <a:rPr lang="de-DE" sz="1800" dirty="0" err="1" smtClean="0"/>
              <a:t>federal</a:t>
            </a:r>
            <a:r>
              <a:rPr lang="de-DE" sz="1800" dirty="0" smtClean="0"/>
              <a:t> </a:t>
            </a:r>
            <a:r>
              <a:rPr lang="de-DE" sz="1800" dirty="0" err="1" smtClean="0"/>
              <a:t>laws</a:t>
            </a:r>
            <a:r>
              <a:rPr lang="de-DE" sz="1800" dirty="0" smtClean="0"/>
              <a:t> </a:t>
            </a:r>
            <a:r>
              <a:rPr lang="de-DE" sz="1800" dirty="0" err="1" smtClean="0"/>
              <a:t>are</a:t>
            </a:r>
            <a:r>
              <a:rPr lang="de-DE" sz="1800" dirty="0" smtClean="0"/>
              <a:t> just </a:t>
            </a:r>
            <a:r>
              <a:rPr lang="de-DE" sz="1800" dirty="0" err="1" smtClean="0"/>
              <a:t>executed</a:t>
            </a:r>
            <a:r>
              <a:rPr lang="de-DE" sz="1800" dirty="0" smtClean="0"/>
              <a:t> </a:t>
            </a:r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federal</a:t>
            </a:r>
            <a:r>
              <a:rPr lang="de-DE" sz="1800" dirty="0" smtClean="0"/>
              <a:t> </a:t>
            </a:r>
            <a:r>
              <a:rPr lang="de-DE" sz="1800" dirty="0" err="1" smtClean="0"/>
              <a:t>administration</a:t>
            </a:r>
            <a:r>
              <a:rPr lang="de-DE" sz="1800" dirty="0" smtClean="0"/>
              <a:t>, </a:t>
            </a:r>
            <a:r>
              <a:rPr lang="de-DE" sz="1800" dirty="0" err="1" smtClean="0"/>
              <a:t>nearly</a:t>
            </a:r>
            <a:r>
              <a:rPr lang="de-DE" sz="1800" dirty="0" smtClean="0"/>
              <a:t> </a:t>
            </a:r>
            <a:r>
              <a:rPr lang="de-DE" sz="1800" dirty="0" err="1" smtClean="0"/>
              <a:t>seperated</a:t>
            </a:r>
            <a:r>
              <a:rPr lang="de-DE" sz="1800" dirty="0" smtClean="0"/>
              <a:t> </a:t>
            </a:r>
            <a:r>
              <a:rPr lang="de-DE" sz="1800" dirty="0" err="1" smtClean="0"/>
              <a:t>law</a:t>
            </a:r>
            <a:r>
              <a:rPr lang="de-DE" sz="1800" dirty="0" smtClean="0"/>
              <a:t> </a:t>
            </a:r>
            <a:r>
              <a:rPr lang="de-DE" sz="1800" dirty="0" err="1" smtClean="0"/>
              <a:t>system</a:t>
            </a:r>
            <a:endParaRPr lang="de-DE" sz="1800" dirty="0" smtClean="0"/>
          </a:p>
          <a:p>
            <a:pPr marL="342900" lvl="1" indent="-342900">
              <a:spcBef>
                <a:spcPts val="2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de-DE" sz="1800" dirty="0" smtClean="0"/>
              <a:t>Members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second</a:t>
            </a:r>
            <a:r>
              <a:rPr lang="de-DE" sz="1800" dirty="0" smtClean="0"/>
              <a:t> </a:t>
            </a:r>
            <a:r>
              <a:rPr lang="de-DE" sz="1800" dirty="0" err="1" smtClean="0"/>
              <a:t>chamber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US (Senat) </a:t>
            </a:r>
            <a:r>
              <a:rPr lang="de-DE" sz="1800" dirty="0" err="1" smtClean="0"/>
              <a:t>are</a:t>
            </a:r>
            <a:r>
              <a:rPr lang="de-DE" sz="1800" dirty="0" smtClean="0"/>
              <a:t> </a:t>
            </a:r>
            <a:r>
              <a:rPr lang="de-DE" sz="1800" dirty="0" err="1" smtClean="0"/>
              <a:t>elected</a:t>
            </a:r>
            <a:r>
              <a:rPr lang="de-DE" sz="1800" dirty="0" smtClean="0"/>
              <a:t> </a:t>
            </a:r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population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their</a:t>
            </a:r>
            <a:r>
              <a:rPr lang="de-DE" sz="1800" dirty="0" smtClean="0"/>
              <a:t> </a:t>
            </a:r>
            <a:r>
              <a:rPr lang="de-DE" sz="1800" dirty="0" err="1" smtClean="0"/>
              <a:t>respective</a:t>
            </a:r>
            <a:r>
              <a:rPr lang="de-DE" sz="1800" dirty="0" smtClean="0"/>
              <a:t> </a:t>
            </a:r>
            <a:r>
              <a:rPr lang="de-DE" sz="1800" dirty="0" err="1" smtClean="0"/>
              <a:t>states</a:t>
            </a:r>
            <a:r>
              <a:rPr lang="de-DE" sz="1800" dirty="0" smtClean="0"/>
              <a:t>, but </a:t>
            </a:r>
            <a:r>
              <a:rPr lang="de-DE" sz="1800" dirty="0" err="1" smtClean="0"/>
              <a:t>areare</a:t>
            </a:r>
            <a:r>
              <a:rPr lang="de-DE" sz="1800" dirty="0" smtClean="0"/>
              <a:t> not </a:t>
            </a:r>
            <a:r>
              <a:rPr lang="de-DE" sz="1800" dirty="0" err="1" smtClean="0"/>
              <a:t>part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local</a:t>
            </a:r>
            <a:r>
              <a:rPr lang="de-DE" sz="1800" dirty="0" smtClean="0"/>
              <a:t> </a:t>
            </a:r>
            <a:r>
              <a:rPr lang="de-DE" sz="1800" dirty="0" err="1" smtClean="0"/>
              <a:t>government</a:t>
            </a:r>
            <a:r>
              <a:rPr lang="de-DE" sz="1800" dirty="0" smtClean="0"/>
              <a:t>. Also </a:t>
            </a:r>
            <a:r>
              <a:rPr lang="de-DE" sz="1800" dirty="0" err="1" smtClean="0"/>
              <a:t>those</a:t>
            </a:r>
            <a:r>
              <a:rPr lang="de-DE" sz="1800" dirty="0" smtClean="0"/>
              <a:t> </a:t>
            </a:r>
            <a:r>
              <a:rPr lang="de-DE" sz="1800" dirty="0" err="1" smtClean="0"/>
              <a:t>governments</a:t>
            </a:r>
            <a:r>
              <a:rPr lang="de-DE" sz="1800" dirty="0" smtClean="0"/>
              <a:t> do not </a:t>
            </a:r>
            <a:r>
              <a:rPr lang="de-DE" sz="1800" dirty="0" err="1" smtClean="0"/>
              <a:t>have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possibility</a:t>
            </a:r>
            <a:r>
              <a:rPr lang="de-DE" sz="1800" dirty="0" smtClean="0"/>
              <a:t> </a:t>
            </a:r>
            <a:r>
              <a:rPr lang="de-DE" sz="1800" dirty="0" err="1" smtClean="0"/>
              <a:t>to</a:t>
            </a:r>
            <a:r>
              <a:rPr lang="de-DE" sz="1800" dirty="0" smtClean="0"/>
              <a:t> </a:t>
            </a:r>
            <a:r>
              <a:rPr lang="de-DE" sz="1800" dirty="0" err="1" smtClean="0"/>
              <a:t>decide</a:t>
            </a:r>
            <a:r>
              <a:rPr lang="de-DE" sz="1800" dirty="0" smtClean="0"/>
              <a:t> </a:t>
            </a:r>
            <a:r>
              <a:rPr lang="de-DE" sz="1800" dirty="0" err="1" smtClean="0"/>
              <a:t>about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candidates</a:t>
            </a:r>
            <a:endParaRPr lang="de-DE" sz="1800" dirty="0"/>
          </a:p>
          <a:p>
            <a:pPr>
              <a:buFont typeface="Wingdings" panose="05000000000000000000" pitchFamily="2" charset="2"/>
              <a:buChar char="§"/>
            </a:pP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374481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III. </a:t>
            </a: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(3)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40664" y="2398059"/>
            <a:ext cx="3767328" cy="762000"/>
          </a:xfrm>
        </p:spPr>
        <p:txBody>
          <a:bodyPr/>
          <a:lstStyle/>
          <a:p>
            <a:r>
              <a:rPr lang="de-DE" dirty="0" err="1" smtClean="0"/>
              <a:t>Cooperative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Federalism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Cooperation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states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government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Compromise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autonomy</a:t>
            </a:r>
            <a:r>
              <a:rPr lang="de-DE" dirty="0" smtClean="0"/>
              <a:t>/</a:t>
            </a:r>
            <a:r>
              <a:rPr lang="de-DE" dirty="0" err="1" smtClean="0"/>
              <a:t>independence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unity</a:t>
            </a:r>
            <a:r>
              <a:rPr lang="de-DE" dirty="0" smtClean="0"/>
              <a:t> on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>
                <a:sym typeface="Wingdings" panose="05000000000000000000" pitchFamily="2" charset="2"/>
              </a:rPr>
              <a:t> Germany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31578" y="2398059"/>
            <a:ext cx="3767328" cy="762000"/>
          </a:xfrm>
        </p:spPr>
        <p:txBody>
          <a:bodyPr/>
          <a:lstStyle/>
          <a:p>
            <a:r>
              <a:rPr lang="de-DE" dirty="0" err="1" smtClean="0"/>
              <a:t>Competitive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Federalism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As </a:t>
            </a:r>
            <a:r>
              <a:rPr lang="de-DE" dirty="0" err="1" smtClean="0"/>
              <a:t>much</a:t>
            </a:r>
            <a:r>
              <a:rPr lang="de-DE" dirty="0" smtClean="0"/>
              <a:t> </a:t>
            </a:r>
            <a:r>
              <a:rPr lang="de-DE" dirty="0" err="1" smtClean="0"/>
              <a:t>room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own</a:t>
            </a:r>
            <a:r>
              <a:rPr lang="de-DE" dirty="0" smtClean="0"/>
              <a:t> </a:t>
            </a:r>
            <a:r>
              <a:rPr lang="de-DE" dirty="0" err="1" smtClean="0"/>
              <a:t>decisions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states</a:t>
            </a:r>
            <a:r>
              <a:rPr lang="de-DE" dirty="0"/>
              <a:t> </a:t>
            </a:r>
            <a:r>
              <a:rPr lang="de-DE" dirty="0" err="1" smtClean="0"/>
              <a:t>regarding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possible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This </a:t>
            </a:r>
            <a:r>
              <a:rPr lang="de-DE" dirty="0" err="1" smtClean="0"/>
              <a:t>shall</a:t>
            </a:r>
            <a:r>
              <a:rPr lang="de-DE" dirty="0" smtClean="0"/>
              <a:t> </a:t>
            </a:r>
            <a:r>
              <a:rPr lang="de-DE" dirty="0" err="1" smtClean="0"/>
              <a:t>lead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competition</a:t>
            </a:r>
            <a:r>
              <a:rPr lang="de-DE" dirty="0" smtClean="0"/>
              <a:t> </a:t>
            </a:r>
            <a:r>
              <a:rPr lang="de-DE" dirty="0"/>
              <a:t>on </a:t>
            </a:r>
            <a:r>
              <a:rPr lang="de-DE" dirty="0" smtClean="0"/>
              <a:t>a horizontal </a:t>
            </a:r>
            <a:r>
              <a:rPr lang="de-DE" dirty="0" err="1"/>
              <a:t>level</a:t>
            </a:r>
            <a:r>
              <a:rPr lang="de-DE" dirty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member</a:t>
            </a:r>
            <a:r>
              <a:rPr lang="de-DE" dirty="0" smtClean="0"/>
              <a:t> </a:t>
            </a:r>
            <a:r>
              <a:rPr lang="de-DE" dirty="0" err="1" smtClean="0"/>
              <a:t>states</a:t>
            </a:r>
            <a:r>
              <a:rPr lang="de-DE" dirty="0" smtClean="0"/>
              <a:t>,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shall</a:t>
            </a:r>
            <a:r>
              <a:rPr lang="de-DE" dirty="0" smtClean="0"/>
              <a:t> </a:t>
            </a:r>
            <a:r>
              <a:rPr lang="de-DE" dirty="0" err="1" smtClean="0"/>
              <a:t>reward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most</a:t>
            </a:r>
            <a:r>
              <a:rPr lang="de-DE" dirty="0" smtClean="0"/>
              <a:t> potent </a:t>
            </a:r>
            <a:r>
              <a:rPr lang="de-DE" dirty="0" err="1" smtClean="0"/>
              <a:t>ones</a:t>
            </a:r>
            <a:r>
              <a:rPr lang="de-DE" dirty="0" smtClean="0"/>
              <a:t>.</a:t>
            </a:r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 USA, Canada, </a:t>
            </a:r>
            <a:r>
              <a:rPr lang="de-DE" dirty="0" err="1" smtClean="0">
                <a:sym typeface="Wingdings" panose="05000000000000000000" pitchFamily="2" charset="2"/>
              </a:rPr>
              <a:t>Switzerland</a:t>
            </a:r>
            <a:endParaRPr lang="de-DE" dirty="0"/>
          </a:p>
          <a:p>
            <a:endParaRPr lang="de-DE" dirty="0"/>
          </a:p>
        </p:txBody>
      </p:sp>
      <p:sp>
        <p:nvSpPr>
          <p:cNvPr id="7" name="Pfeil nach links und rechts 6"/>
          <p:cNvSpPr/>
          <p:nvPr/>
        </p:nvSpPr>
        <p:spPr>
          <a:xfrm>
            <a:off x="4012453" y="2552700"/>
            <a:ext cx="1238250" cy="3810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5993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III. </a:t>
            </a: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(4)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4" y="2123440"/>
            <a:ext cx="8048625" cy="414528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de-DE" dirty="0" err="1" smtClean="0"/>
              <a:t>Italy</a:t>
            </a:r>
            <a:r>
              <a:rPr lang="de-DE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Asymetric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: </a:t>
            </a:r>
            <a:r>
              <a:rPr lang="de-DE" dirty="0" err="1" smtClean="0"/>
              <a:t>Autonomous</a:t>
            </a:r>
            <a:r>
              <a:rPr lang="de-DE" dirty="0" smtClean="0"/>
              <a:t> </a:t>
            </a:r>
            <a:r>
              <a:rPr lang="de-DE" dirty="0" err="1" smtClean="0"/>
              <a:t>regions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in </a:t>
            </a:r>
            <a:r>
              <a:rPr lang="de-DE" dirty="0" err="1" smtClean="0"/>
              <a:t>comparison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regions</a:t>
            </a:r>
            <a:r>
              <a:rPr lang="de-DE" dirty="0" smtClean="0"/>
              <a:t> a </a:t>
            </a:r>
            <a:r>
              <a:rPr lang="de-DE" dirty="0" err="1" smtClean="0"/>
              <a:t>bigger</a:t>
            </a:r>
            <a:r>
              <a:rPr lang="de-DE" dirty="0" smtClean="0"/>
              <a:t> </a:t>
            </a:r>
            <a:r>
              <a:rPr lang="de-DE" dirty="0" err="1" smtClean="0"/>
              <a:t>amount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legislative </a:t>
            </a:r>
            <a:r>
              <a:rPr lang="de-DE" dirty="0" err="1" smtClean="0"/>
              <a:t>and</a:t>
            </a:r>
            <a:r>
              <a:rPr lang="de-DE" dirty="0" smtClean="0"/>
              <a:t> administrative  </a:t>
            </a:r>
            <a:r>
              <a:rPr lang="de-DE" dirty="0" err="1" smtClean="0"/>
              <a:t>powers</a:t>
            </a:r>
            <a:r>
              <a:rPr lang="de-DE" dirty="0" smtClean="0"/>
              <a:t>,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more</a:t>
            </a:r>
            <a:r>
              <a:rPr lang="de-DE" dirty="0" smtClean="0"/>
              <a:t> </a:t>
            </a:r>
            <a:r>
              <a:rPr lang="de-DE" dirty="0" err="1" smtClean="0"/>
              <a:t>financial</a:t>
            </a:r>
            <a:r>
              <a:rPr lang="de-DE" dirty="0" smtClean="0"/>
              <a:t> </a:t>
            </a:r>
            <a:r>
              <a:rPr lang="de-DE" dirty="0" err="1" smtClean="0"/>
              <a:t>independence</a:t>
            </a:r>
            <a:r>
              <a:rPr lang="de-DE" dirty="0" smtClean="0"/>
              <a:t>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explained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cultural</a:t>
            </a:r>
            <a:r>
              <a:rPr lang="de-DE" dirty="0" smtClean="0"/>
              <a:t> </a:t>
            </a:r>
            <a:r>
              <a:rPr lang="de-DE" dirty="0" err="1" smtClean="0"/>
              <a:t>diversity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Italy</a:t>
            </a:r>
            <a:endParaRPr lang="de-DE" dirty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Almost</a:t>
            </a:r>
            <a:r>
              <a:rPr lang="de-DE" dirty="0" smtClean="0"/>
              <a:t> </a:t>
            </a:r>
            <a:r>
              <a:rPr lang="de-DE" dirty="0" err="1" smtClean="0"/>
              <a:t>no</a:t>
            </a:r>
            <a:r>
              <a:rPr lang="de-DE" dirty="0" smtClean="0"/>
              <a:t> </a:t>
            </a:r>
            <a:r>
              <a:rPr lang="de-DE" dirty="0" err="1" smtClean="0"/>
              <a:t>integration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r>
              <a:rPr lang="de-DE" dirty="0" smtClean="0"/>
              <a:t> in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legisation</a:t>
            </a:r>
            <a:r>
              <a:rPr lang="de-DE" dirty="0" smtClean="0"/>
              <a:t>, </a:t>
            </a:r>
            <a:r>
              <a:rPr lang="de-DE" dirty="0" err="1" smtClean="0"/>
              <a:t>although</a:t>
            </a:r>
            <a:r>
              <a:rPr lang="de-DE" dirty="0" smtClean="0"/>
              <a:t> </a:t>
            </a: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a </a:t>
            </a:r>
            <a:r>
              <a:rPr lang="de-DE" dirty="0" err="1" smtClean="0"/>
              <a:t>summit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government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those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r>
              <a:rPr lang="de-DE" dirty="0" smtClean="0"/>
              <a:t> in </a:t>
            </a:r>
            <a:r>
              <a:rPr lang="de-DE" dirty="0" err="1" smtClean="0"/>
              <a:t>order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exchange</a:t>
            </a:r>
            <a:r>
              <a:rPr lang="de-DE" dirty="0" smtClean="0"/>
              <a:t> </a:t>
            </a:r>
            <a:r>
              <a:rPr lang="de-DE" dirty="0" err="1" smtClean="0"/>
              <a:t>information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possible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speak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„</a:t>
            </a:r>
            <a:r>
              <a:rPr lang="de-DE" dirty="0" err="1" smtClean="0"/>
              <a:t>cooperative</a:t>
            </a:r>
            <a:r>
              <a:rPr lang="de-DE" dirty="0" smtClean="0"/>
              <a:t> </a:t>
            </a:r>
            <a:r>
              <a:rPr lang="de-DE" dirty="0" err="1" smtClean="0"/>
              <a:t>regionalism</a:t>
            </a:r>
            <a:r>
              <a:rPr lang="de-DE" dirty="0" smtClean="0"/>
              <a:t>“, </a:t>
            </a:r>
            <a:r>
              <a:rPr lang="de-DE" dirty="0" err="1" smtClean="0"/>
              <a:t>since</a:t>
            </a:r>
            <a:r>
              <a:rPr lang="de-DE" dirty="0" smtClean="0"/>
              <a:t> </a:t>
            </a:r>
            <a:r>
              <a:rPr lang="de-DE" dirty="0" err="1" smtClean="0"/>
              <a:t>fields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jurisdictions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fall </a:t>
            </a:r>
            <a:r>
              <a:rPr lang="de-DE" dirty="0" err="1" smtClean="0"/>
              <a:t>under</a:t>
            </a:r>
            <a:r>
              <a:rPr lang="de-DE" dirty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designation</a:t>
            </a:r>
            <a:r>
              <a:rPr lang="de-DE" dirty="0" smtClean="0"/>
              <a:t> „</a:t>
            </a:r>
            <a:r>
              <a:rPr lang="de-DE" dirty="0" err="1" smtClean="0"/>
              <a:t>competenza</a:t>
            </a:r>
            <a:r>
              <a:rPr lang="de-DE" dirty="0" smtClean="0"/>
              <a:t> </a:t>
            </a:r>
            <a:r>
              <a:rPr lang="de-DE" dirty="0" err="1" smtClean="0"/>
              <a:t>concorrente</a:t>
            </a:r>
            <a:r>
              <a:rPr lang="de-DE" dirty="0" smtClean="0"/>
              <a:t>“ (Art. 117 </a:t>
            </a:r>
            <a:r>
              <a:rPr lang="de-DE" dirty="0" err="1" smtClean="0"/>
              <a:t>Comma</a:t>
            </a:r>
            <a:r>
              <a:rPr lang="de-DE" dirty="0" smtClean="0"/>
              <a:t> 3 </a:t>
            </a:r>
            <a:r>
              <a:rPr lang="de-DE" dirty="0" err="1"/>
              <a:t>c</a:t>
            </a:r>
            <a:r>
              <a:rPr lang="de-DE" dirty="0" err="1" smtClean="0"/>
              <a:t>ost</a:t>
            </a:r>
            <a:r>
              <a:rPr lang="de-DE" dirty="0" smtClean="0"/>
              <a:t>.),  </a:t>
            </a:r>
            <a:r>
              <a:rPr lang="de-DE" dirty="0" err="1" smtClean="0"/>
              <a:t>require</a:t>
            </a:r>
            <a:r>
              <a:rPr lang="de-DE" dirty="0" smtClean="0"/>
              <a:t> </a:t>
            </a:r>
            <a:r>
              <a:rPr lang="de-DE" dirty="0" err="1" smtClean="0"/>
              <a:t>cooperation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sets</a:t>
            </a:r>
            <a:r>
              <a:rPr lang="de-DE" dirty="0" smtClean="0"/>
              <a:t> </a:t>
            </a:r>
            <a:r>
              <a:rPr lang="de-DE" dirty="0" err="1" smtClean="0"/>
              <a:t>up</a:t>
            </a:r>
            <a:r>
              <a:rPr lang="de-DE" dirty="0" smtClean="0"/>
              <a:t> a </a:t>
            </a:r>
            <a:r>
              <a:rPr lang="de-DE" dirty="0" err="1" smtClean="0"/>
              <a:t>frame</a:t>
            </a:r>
            <a:r>
              <a:rPr lang="de-DE" dirty="0" smtClean="0"/>
              <a:t> </a:t>
            </a:r>
            <a:r>
              <a:rPr lang="de-DE" dirty="0" err="1" smtClean="0"/>
              <a:t>work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regions</a:t>
            </a:r>
            <a:r>
              <a:rPr lang="de-DE" dirty="0" smtClean="0"/>
              <a:t>, </a:t>
            </a:r>
            <a:r>
              <a:rPr lang="de-DE" dirty="0" err="1" smtClean="0"/>
              <a:t>that</a:t>
            </a:r>
            <a:r>
              <a:rPr lang="de-DE" dirty="0" smtClean="0"/>
              <a:t> pass </a:t>
            </a:r>
            <a:r>
              <a:rPr lang="de-DE" dirty="0" err="1" smtClean="0"/>
              <a:t>laws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regulate</a:t>
            </a:r>
            <a:r>
              <a:rPr lang="de-DE" dirty="0" smtClean="0"/>
              <a:t> </a:t>
            </a:r>
            <a:r>
              <a:rPr lang="de-DE" dirty="0" err="1" smtClean="0"/>
              <a:t>details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Shared</a:t>
            </a:r>
            <a:r>
              <a:rPr lang="de-DE" dirty="0"/>
              <a:t> </a:t>
            </a:r>
            <a:r>
              <a:rPr lang="de-DE" dirty="0" err="1" smtClean="0"/>
              <a:t>judicature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At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core</a:t>
            </a:r>
            <a:r>
              <a:rPr lang="de-DE" dirty="0" smtClean="0"/>
              <a:t> </a:t>
            </a:r>
            <a:r>
              <a:rPr lang="de-DE" dirty="0" err="1" smtClean="0"/>
              <a:t>area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national </a:t>
            </a:r>
            <a:r>
              <a:rPr lang="de-DE" dirty="0" err="1" smtClean="0"/>
              <a:t>execution</a:t>
            </a:r>
            <a:r>
              <a:rPr lang="de-DE" dirty="0" smtClean="0"/>
              <a:t> (Police)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most</a:t>
            </a:r>
            <a:r>
              <a:rPr lang="de-DE" dirty="0" smtClean="0"/>
              <a:t> </a:t>
            </a:r>
            <a:r>
              <a:rPr lang="de-DE" dirty="0" err="1" smtClean="0"/>
              <a:t>competence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held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r>
              <a:rPr lang="de-DE" dirty="0" smtClean="0"/>
              <a:t>; </a:t>
            </a:r>
            <a:r>
              <a:rPr lang="de-DE" dirty="0" err="1" smtClean="0"/>
              <a:t>especially</a:t>
            </a:r>
            <a:r>
              <a:rPr lang="de-DE" dirty="0" smtClean="0"/>
              <a:t> in </a:t>
            </a:r>
            <a:r>
              <a:rPr lang="de-DE" dirty="0" err="1" smtClean="0"/>
              <a:t>this</a:t>
            </a:r>
            <a:r>
              <a:rPr lang="de-DE" dirty="0" smtClean="0"/>
              <a:t> </a:t>
            </a:r>
            <a:r>
              <a:rPr lang="de-DE" dirty="0" err="1" smtClean="0"/>
              <a:t>area</a:t>
            </a:r>
            <a:r>
              <a:rPr lang="de-DE" dirty="0" smtClean="0"/>
              <a:t> </a:t>
            </a:r>
            <a:r>
              <a:rPr lang="de-DE" dirty="0" err="1" smtClean="0"/>
              <a:t>exist</a:t>
            </a:r>
            <a:r>
              <a:rPr lang="de-DE" dirty="0" smtClean="0"/>
              <a:t> a </a:t>
            </a:r>
            <a:r>
              <a:rPr lang="de-DE" dirty="0" err="1" smtClean="0"/>
              <a:t>lot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decentralized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departments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Because</a:t>
            </a:r>
            <a:r>
              <a:rPr lang="de-DE" dirty="0" smtClean="0"/>
              <a:t> not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rigioni</a:t>
            </a:r>
            <a:r>
              <a:rPr lang="de-DE" dirty="0" smtClean="0"/>
              <a:t> but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comuni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primarily</a:t>
            </a:r>
            <a:r>
              <a:rPr lang="de-DE" dirty="0" smtClean="0"/>
              <a:t> </a:t>
            </a:r>
            <a:r>
              <a:rPr lang="de-DE" dirty="0" err="1" smtClean="0"/>
              <a:t>responisble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execution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(</a:t>
            </a:r>
            <a:r>
              <a:rPr lang="de-DE" dirty="0" err="1" smtClean="0"/>
              <a:t>federal</a:t>
            </a:r>
            <a:r>
              <a:rPr lang="de-DE" dirty="0" smtClean="0"/>
              <a:t>) </a:t>
            </a:r>
            <a:r>
              <a:rPr lang="de-DE" dirty="0" err="1" smtClean="0"/>
              <a:t>laws</a:t>
            </a:r>
            <a:r>
              <a:rPr lang="de-DE" dirty="0" smtClean="0"/>
              <a:t>,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a </a:t>
            </a:r>
            <a:r>
              <a:rPr lang="de-DE" dirty="0" err="1" smtClean="0"/>
              <a:t>relatively</a:t>
            </a:r>
            <a:r>
              <a:rPr lang="de-DE" dirty="0" smtClean="0"/>
              <a:t> </a:t>
            </a:r>
            <a:r>
              <a:rPr lang="de-DE" dirty="0" err="1" smtClean="0"/>
              <a:t>weak</a:t>
            </a:r>
            <a:r>
              <a:rPr lang="de-DE" dirty="0" smtClean="0"/>
              <a:t> </a:t>
            </a:r>
            <a:r>
              <a:rPr lang="de-DE" dirty="0" err="1" smtClean="0"/>
              <a:t>position</a:t>
            </a:r>
            <a:r>
              <a:rPr lang="de-DE" dirty="0" smtClean="0"/>
              <a:t> </a:t>
            </a:r>
            <a:r>
              <a:rPr lang="de-DE" dirty="0" err="1" smtClean="0"/>
              <a:t>regarding</a:t>
            </a:r>
            <a:r>
              <a:rPr lang="de-DE" dirty="0" smtClean="0"/>
              <a:t> </a:t>
            </a:r>
            <a:r>
              <a:rPr lang="de-DE" dirty="0" err="1" smtClean="0"/>
              <a:t>executive</a:t>
            </a:r>
            <a:r>
              <a:rPr lang="de-DE" dirty="0" smtClean="0"/>
              <a:t> </a:t>
            </a:r>
            <a:r>
              <a:rPr lang="de-DE" dirty="0" err="1" smtClean="0"/>
              <a:t>competences</a:t>
            </a:r>
            <a:r>
              <a:rPr lang="de-DE" dirty="0" smtClean="0"/>
              <a:t>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1653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III. </a:t>
            </a:r>
            <a:r>
              <a:rPr lang="de-DE" dirty="0" err="1" smtClean="0"/>
              <a:t>Types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(5)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de-DE" dirty="0" err="1" smtClean="0"/>
              <a:t>Conclusion</a:t>
            </a:r>
            <a:r>
              <a:rPr lang="de-DE" dirty="0" smtClean="0"/>
              <a:t>: </a:t>
            </a:r>
          </a:p>
          <a:p>
            <a:pPr>
              <a:buFont typeface="Wingdings" charset="2"/>
              <a:buChar char="§"/>
            </a:pPr>
            <a:r>
              <a:rPr lang="de-DE" dirty="0" err="1" smtClean="0"/>
              <a:t>At</a:t>
            </a:r>
            <a:r>
              <a:rPr lang="de-DE" dirty="0" smtClean="0"/>
              <a:t> least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possible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speak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regarding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autonomous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endParaRPr lang="de-DE" dirty="0" smtClean="0"/>
          </a:p>
          <a:p>
            <a:pPr>
              <a:buFont typeface="Wingdings" charset="2"/>
              <a:buChar char="§"/>
            </a:pPr>
            <a:r>
              <a:rPr lang="de-DE" dirty="0" smtClean="0"/>
              <a:t>A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tendency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sensed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r>
              <a:rPr lang="de-DE" dirty="0" smtClean="0"/>
              <a:t> </a:t>
            </a:r>
            <a:r>
              <a:rPr lang="de-DE" dirty="0" err="1" smtClean="0"/>
              <a:t>since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Riforma</a:t>
            </a:r>
            <a:r>
              <a:rPr lang="de-DE" dirty="0" smtClean="0"/>
              <a:t> del </a:t>
            </a:r>
            <a:r>
              <a:rPr lang="de-DE" dirty="0" err="1"/>
              <a:t>T</a:t>
            </a:r>
            <a:r>
              <a:rPr lang="de-DE" dirty="0" err="1" smtClean="0"/>
              <a:t>itolo</a:t>
            </a:r>
            <a:r>
              <a:rPr lang="de-DE" dirty="0" smtClean="0"/>
              <a:t> V“ in 1999-2001, </a:t>
            </a:r>
            <a:r>
              <a:rPr lang="de-DE" dirty="0" err="1" smtClean="0"/>
              <a:t>although</a:t>
            </a:r>
            <a:r>
              <a:rPr lang="de-DE" dirty="0" smtClean="0"/>
              <a:t> </a:t>
            </a: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still a </a:t>
            </a:r>
            <a:r>
              <a:rPr lang="de-DE" dirty="0" err="1" smtClean="0"/>
              <a:t>lot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attributes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</a:t>
            </a:r>
            <a:r>
              <a:rPr lang="de-DE" dirty="0" err="1" smtClean="0"/>
              <a:t>centralized</a:t>
            </a:r>
            <a:r>
              <a:rPr lang="de-DE" dirty="0" smtClean="0"/>
              <a:t> </a:t>
            </a:r>
            <a:r>
              <a:rPr lang="de-DE" dirty="0" err="1" smtClean="0"/>
              <a:t>state</a:t>
            </a:r>
            <a:r>
              <a:rPr lang="de-DE" dirty="0" smtClean="0"/>
              <a:t> in </a:t>
            </a:r>
            <a:r>
              <a:rPr lang="de-DE" dirty="0" err="1" smtClean="0"/>
              <a:t>place</a:t>
            </a:r>
            <a:r>
              <a:rPr lang="de-DE" dirty="0" smtClean="0"/>
              <a:t> </a:t>
            </a:r>
          </a:p>
          <a:p>
            <a:pPr>
              <a:buFont typeface="Wingdings" charset="2"/>
              <a:buChar char="§"/>
            </a:pP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also </a:t>
            </a:r>
            <a:r>
              <a:rPr lang="de-DE" dirty="0" err="1" smtClean="0"/>
              <a:t>significant</a:t>
            </a:r>
            <a:r>
              <a:rPr lang="de-DE" dirty="0" smtClean="0"/>
              <a:t> </a:t>
            </a:r>
            <a:r>
              <a:rPr lang="de-DE" dirty="0" err="1" smtClean="0"/>
              <a:t>differences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autonomous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rigioni</a:t>
            </a:r>
            <a:r>
              <a:rPr lang="de-DE" dirty="0" smtClean="0"/>
              <a:t>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hinders</a:t>
            </a:r>
            <a:r>
              <a:rPr lang="de-DE" dirty="0" smtClean="0"/>
              <a:t> </a:t>
            </a:r>
            <a:r>
              <a:rPr lang="de-DE" dirty="0" err="1" smtClean="0"/>
              <a:t>federalistic</a:t>
            </a:r>
            <a:r>
              <a:rPr lang="de-DE" dirty="0" smtClean="0"/>
              <a:t> </a:t>
            </a:r>
            <a:r>
              <a:rPr lang="de-DE" dirty="0" err="1" smtClean="0"/>
              <a:t>cooperation</a:t>
            </a:r>
            <a:r>
              <a:rPr lang="de-DE" dirty="0" smtClean="0"/>
              <a:t> on a horizontal </a:t>
            </a:r>
            <a:r>
              <a:rPr lang="de-DE" dirty="0" err="1" smtClean="0"/>
              <a:t>level</a:t>
            </a:r>
            <a:endParaRPr lang="de-DE" dirty="0" smtClean="0"/>
          </a:p>
          <a:p>
            <a:pPr>
              <a:buFont typeface="Wingdings" charset="2"/>
              <a:buChar char="§"/>
            </a:pP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also a </a:t>
            </a:r>
            <a:r>
              <a:rPr lang="de-DE" dirty="0" err="1" smtClean="0"/>
              <a:t>clear</a:t>
            </a:r>
            <a:r>
              <a:rPr lang="de-DE" dirty="0" smtClean="0"/>
              <a:t> lack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mandatory</a:t>
            </a:r>
            <a:r>
              <a:rPr lang="de-DE" dirty="0" smtClean="0"/>
              <a:t> </a:t>
            </a:r>
            <a:r>
              <a:rPr lang="de-DE" dirty="0" err="1" smtClean="0"/>
              <a:t>mechanisms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cooperation</a:t>
            </a:r>
            <a:r>
              <a:rPr lang="de-DE" dirty="0" smtClean="0"/>
              <a:t>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regioni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>
                <a:sym typeface="Wingdings"/>
              </a:rPr>
              <a:t></a:t>
            </a:r>
            <a:r>
              <a:rPr lang="de-DE" dirty="0" err="1" smtClean="0">
                <a:sym typeface="Wingdings"/>
              </a:rPr>
              <a:t>There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are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some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federal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ideas</a:t>
            </a:r>
            <a:r>
              <a:rPr lang="de-DE" dirty="0" smtClean="0">
                <a:sym typeface="Wingdings"/>
              </a:rPr>
              <a:t> in </a:t>
            </a:r>
            <a:r>
              <a:rPr lang="de-DE" dirty="0" err="1" smtClean="0">
                <a:sym typeface="Wingdings"/>
              </a:rPr>
              <a:t>place</a:t>
            </a:r>
            <a:r>
              <a:rPr lang="de-DE" dirty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that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lean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towards</a:t>
            </a:r>
            <a:r>
              <a:rPr lang="de-DE" dirty="0" smtClean="0">
                <a:sym typeface="Wingdings"/>
              </a:rPr>
              <a:t> a </a:t>
            </a:r>
            <a:r>
              <a:rPr lang="de-DE" dirty="0" err="1" smtClean="0">
                <a:sym typeface="Wingdings"/>
              </a:rPr>
              <a:t>cooperative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federal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system</a:t>
            </a:r>
            <a:r>
              <a:rPr lang="de-DE" dirty="0" smtClean="0">
                <a:sym typeface="Wingdings"/>
              </a:rPr>
              <a:t>, such </a:t>
            </a:r>
            <a:r>
              <a:rPr lang="de-DE" dirty="0" err="1" smtClean="0">
                <a:sym typeface="Wingdings"/>
              </a:rPr>
              <a:t>as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equilization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fund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or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summit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between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federal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government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and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local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and</a:t>
            </a:r>
            <a:r>
              <a:rPr lang="de-DE" dirty="0" smtClean="0">
                <a:sym typeface="Wingdings"/>
              </a:rPr>
              <a:t> regional </a:t>
            </a:r>
            <a:r>
              <a:rPr lang="de-DE" dirty="0" err="1" smtClean="0">
                <a:sym typeface="Wingdings"/>
              </a:rPr>
              <a:t>entities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3264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6814"/>
            <a:ext cx="8229600" cy="1143000"/>
          </a:xfrm>
        </p:spPr>
        <p:txBody>
          <a:bodyPr/>
          <a:lstStyle/>
          <a:p>
            <a:r>
              <a:rPr lang="de-DE" dirty="0" smtClean="0"/>
              <a:t>IV. </a:t>
            </a:r>
            <a:r>
              <a:rPr lang="de-DE" dirty="0" err="1" smtClean="0"/>
              <a:t>Germany‘s</a:t>
            </a:r>
            <a:r>
              <a:rPr lang="de-DE" dirty="0" smtClean="0"/>
              <a:t> </a:t>
            </a:r>
            <a:r>
              <a:rPr lang="de-DE" dirty="0" err="1"/>
              <a:t>second</a:t>
            </a:r>
            <a:r>
              <a:rPr lang="de-DE" dirty="0"/>
              <a:t> </a:t>
            </a:r>
            <a:r>
              <a:rPr lang="de-DE" dirty="0" err="1"/>
              <a:t>chamber</a:t>
            </a:r>
            <a:r>
              <a:rPr lang="de-DE" dirty="0"/>
              <a:t>: </a:t>
            </a:r>
            <a:br>
              <a:rPr lang="de-DE" dirty="0"/>
            </a:br>
            <a:r>
              <a:rPr lang="de-DE" dirty="0"/>
              <a:t>The „</a:t>
            </a:r>
            <a:r>
              <a:rPr lang="de-DE" dirty="0" smtClean="0"/>
              <a:t>Bundesrat“: </a:t>
            </a:r>
            <a:br>
              <a:rPr lang="de-DE" dirty="0" smtClean="0"/>
            </a:br>
            <a:r>
              <a:rPr lang="de-DE" dirty="0" smtClean="0"/>
              <a:t>Basic Information	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charset="2"/>
              <a:buChar char="§"/>
            </a:pPr>
            <a:r>
              <a:rPr lang="de-DE" dirty="0" err="1" smtClean="0"/>
              <a:t>Highest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body</a:t>
            </a:r>
            <a:r>
              <a:rPr lang="de-DE" dirty="0" smtClean="0"/>
              <a:t> </a:t>
            </a:r>
            <a:r>
              <a:rPr lang="de-DE" dirty="0" err="1" smtClean="0"/>
              <a:t>through</a:t>
            </a:r>
            <a:r>
              <a:rPr lang="de-DE" dirty="0" smtClean="0"/>
              <a:t> </a:t>
            </a:r>
            <a:r>
              <a:rPr lang="de-DE" dirty="0" err="1" smtClean="0"/>
              <a:t>which</a:t>
            </a:r>
            <a:r>
              <a:rPr lang="de-DE" dirty="0" smtClean="0"/>
              <a:t> „</a:t>
            </a:r>
            <a:r>
              <a:rPr lang="de-DE" dirty="0" err="1" smtClean="0"/>
              <a:t>the</a:t>
            </a:r>
            <a:r>
              <a:rPr lang="de-DE" dirty="0" smtClean="0"/>
              <a:t> Länder </a:t>
            </a:r>
            <a:r>
              <a:rPr lang="de-DE" dirty="0" smtClean="0"/>
              <a:t>[.</a:t>
            </a:r>
            <a:r>
              <a:rPr lang="de-DE" dirty="0" smtClean="0"/>
              <a:t>.</a:t>
            </a:r>
            <a:r>
              <a:rPr lang="de-DE" dirty="0" smtClean="0"/>
              <a:t>.] </a:t>
            </a:r>
            <a:r>
              <a:rPr lang="de-DE" dirty="0" err="1" smtClean="0"/>
              <a:t>participate</a:t>
            </a:r>
            <a:r>
              <a:rPr lang="de-DE" dirty="0" smtClean="0"/>
              <a:t> </a:t>
            </a:r>
            <a:r>
              <a:rPr lang="de-DE" dirty="0" smtClean="0"/>
              <a:t>[.</a:t>
            </a:r>
            <a:r>
              <a:rPr lang="de-DE" dirty="0" smtClean="0"/>
              <a:t>.</a:t>
            </a:r>
            <a:r>
              <a:rPr lang="de-DE" dirty="0" smtClean="0"/>
              <a:t>.] </a:t>
            </a:r>
            <a:r>
              <a:rPr lang="de-DE" dirty="0" smtClean="0"/>
              <a:t>in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legislation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administration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Federation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in </a:t>
            </a:r>
            <a:r>
              <a:rPr lang="de-DE" dirty="0" err="1"/>
              <a:t>matters</a:t>
            </a:r>
            <a:r>
              <a:rPr lang="de-DE" dirty="0"/>
              <a:t> </a:t>
            </a:r>
            <a:r>
              <a:rPr lang="de-DE" dirty="0" err="1"/>
              <a:t>concerning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European </a:t>
            </a:r>
            <a:r>
              <a:rPr lang="de-DE" dirty="0" smtClean="0"/>
              <a:t>Union“ (</a:t>
            </a:r>
            <a:r>
              <a:rPr lang="de-DE" dirty="0" err="1" smtClean="0"/>
              <a:t>Article</a:t>
            </a:r>
            <a:r>
              <a:rPr lang="de-DE" dirty="0" smtClean="0"/>
              <a:t> 50 GG)</a:t>
            </a:r>
          </a:p>
          <a:p>
            <a:pPr>
              <a:buFont typeface="Wingdings" charset="2"/>
              <a:buChar char="§"/>
            </a:pPr>
            <a:r>
              <a:rPr lang="de-DE" dirty="0" smtClean="0"/>
              <a:t>69 Members, </a:t>
            </a:r>
            <a:r>
              <a:rPr lang="de-DE" dirty="0" err="1" smtClean="0"/>
              <a:t>who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not </a:t>
            </a:r>
            <a:r>
              <a:rPr lang="de-DE" dirty="0" err="1" smtClean="0"/>
              <a:t>elected</a:t>
            </a:r>
            <a:r>
              <a:rPr lang="de-DE" dirty="0" smtClean="0"/>
              <a:t> </a:t>
            </a:r>
            <a:r>
              <a:rPr lang="de-DE" dirty="0" err="1" smtClean="0"/>
              <a:t>directly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people</a:t>
            </a:r>
            <a:r>
              <a:rPr lang="de-DE" dirty="0" smtClean="0"/>
              <a:t> but </a:t>
            </a:r>
            <a:r>
              <a:rPr lang="de-DE" dirty="0" err="1" smtClean="0"/>
              <a:t>who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represantatives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governments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(</a:t>
            </a:r>
            <a:r>
              <a:rPr lang="de-DE" dirty="0" err="1" smtClean="0"/>
              <a:t>mostly</a:t>
            </a:r>
            <a:r>
              <a:rPr lang="de-DE" dirty="0" smtClean="0"/>
              <a:t> </a:t>
            </a:r>
            <a:r>
              <a:rPr lang="de-DE" dirty="0" err="1" smtClean="0"/>
              <a:t>ministers</a:t>
            </a:r>
            <a:r>
              <a:rPr lang="de-DE" dirty="0" smtClean="0"/>
              <a:t>),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bound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directives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their</a:t>
            </a:r>
            <a:r>
              <a:rPr lang="de-DE" dirty="0" smtClean="0"/>
              <a:t> </a:t>
            </a:r>
            <a:r>
              <a:rPr lang="de-DE" dirty="0" err="1" smtClean="0"/>
              <a:t>respective</a:t>
            </a:r>
            <a:r>
              <a:rPr lang="de-DE" dirty="0" smtClean="0"/>
              <a:t> </a:t>
            </a:r>
            <a:r>
              <a:rPr lang="de-DE" dirty="0" err="1" smtClean="0"/>
              <a:t>governments</a:t>
            </a:r>
            <a:r>
              <a:rPr lang="de-DE" dirty="0" smtClean="0"/>
              <a:t> (</a:t>
            </a:r>
            <a:r>
              <a:rPr lang="de-DE" dirty="0" err="1" smtClean="0"/>
              <a:t>Article</a:t>
            </a:r>
            <a:r>
              <a:rPr lang="de-DE" dirty="0" smtClean="0"/>
              <a:t> 51 I GG)</a:t>
            </a:r>
          </a:p>
          <a:p>
            <a:pPr>
              <a:buFont typeface="Wingdings" charset="2"/>
              <a:buChar char="§"/>
            </a:pPr>
            <a:r>
              <a:rPr lang="de-DE" dirty="0" err="1" smtClean="0"/>
              <a:t>Amount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Members per „Land“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determined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its</a:t>
            </a:r>
            <a:r>
              <a:rPr lang="de-DE" dirty="0" smtClean="0"/>
              <a:t> </a:t>
            </a:r>
            <a:r>
              <a:rPr lang="de-DE" dirty="0" err="1" smtClean="0"/>
              <a:t>population</a:t>
            </a:r>
            <a:r>
              <a:rPr lang="de-DE" dirty="0" smtClean="0"/>
              <a:t>: </a:t>
            </a:r>
            <a:r>
              <a:rPr lang="de-DE" dirty="0" err="1" smtClean="0"/>
              <a:t>At</a:t>
            </a:r>
            <a:r>
              <a:rPr lang="de-DE" dirty="0" smtClean="0"/>
              <a:t> least 3 </a:t>
            </a:r>
            <a:r>
              <a:rPr lang="de-DE" dirty="0" err="1" smtClean="0"/>
              <a:t>members</a:t>
            </a:r>
            <a:r>
              <a:rPr lang="de-DE" dirty="0" smtClean="0"/>
              <a:t>, </a:t>
            </a:r>
            <a:r>
              <a:rPr lang="de-DE" dirty="0" err="1" smtClean="0"/>
              <a:t>at</a:t>
            </a:r>
            <a:r>
              <a:rPr lang="de-DE" dirty="0" smtClean="0"/>
              <a:t> </a:t>
            </a:r>
            <a:r>
              <a:rPr lang="de-DE" dirty="0" err="1" smtClean="0"/>
              <a:t>most</a:t>
            </a:r>
            <a:r>
              <a:rPr lang="de-DE" dirty="0" smtClean="0"/>
              <a:t> 6 (</a:t>
            </a:r>
            <a:r>
              <a:rPr lang="de-DE" dirty="0" err="1" smtClean="0"/>
              <a:t>Article</a:t>
            </a:r>
            <a:r>
              <a:rPr lang="de-DE" dirty="0" smtClean="0"/>
              <a:t> 51 II GG)</a:t>
            </a:r>
          </a:p>
          <a:p>
            <a:pPr>
              <a:buFont typeface="Wingdings" charset="2"/>
              <a:buChar char="§"/>
            </a:pPr>
            <a:r>
              <a:rPr lang="de-DE" dirty="0" err="1" smtClean="0"/>
              <a:t>Each</a:t>
            </a:r>
            <a:r>
              <a:rPr lang="de-DE" dirty="0" smtClean="0"/>
              <a:t> „Land“ must </a:t>
            </a:r>
            <a:r>
              <a:rPr lang="de-DE" dirty="0" err="1" smtClean="0"/>
              <a:t>vote</a:t>
            </a:r>
            <a:r>
              <a:rPr lang="de-DE" dirty="0" smtClean="0"/>
              <a:t> </a:t>
            </a:r>
            <a:r>
              <a:rPr lang="de-DE" dirty="0" err="1" smtClean="0"/>
              <a:t>consistently</a:t>
            </a:r>
            <a:r>
              <a:rPr lang="de-DE" dirty="0" smtClean="0"/>
              <a:t> (</a:t>
            </a:r>
            <a:r>
              <a:rPr lang="de-DE" dirty="0" smtClean="0">
                <a:sym typeface="Wingdings"/>
              </a:rPr>
              <a:t>All </a:t>
            </a:r>
            <a:r>
              <a:rPr lang="de-DE" dirty="0" err="1" smtClean="0">
                <a:sym typeface="Wingdings"/>
              </a:rPr>
              <a:t>votes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have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to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be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either</a:t>
            </a:r>
            <a:r>
              <a:rPr lang="de-DE" dirty="0" smtClean="0">
                <a:sym typeface="Wingdings"/>
              </a:rPr>
              <a:t> in </a:t>
            </a:r>
            <a:r>
              <a:rPr lang="de-DE" dirty="0" err="1" smtClean="0">
                <a:sym typeface="Wingdings"/>
              </a:rPr>
              <a:t>favour</a:t>
            </a:r>
            <a:r>
              <a:rPr lang="de-DE" dirty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or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against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bill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or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„Land“ </a:t>
            </a:r>
            <a:r>
              <a:rPr lang="de-DE" dirty="0" err="1" smtClean="0">
                <a:sym typeface="Wingdings"/>
              </a:rPr>
              <a:t>has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to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abstain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from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voting</a:t>
            </a:r>
            <a:r>
              <a:rPr lang="de-DE" dirty="0" smtClean="0">
                <a:sym typeface="Wingdings"/>
              </a:rPr>
              <a:t>)</a:t>
            </a:r>
          </a:p>
          <a:p>
            <a:pPr>
              <a:buFont typeface="Wingdings" charset="2"/>
              <a:buChar char="§"/>
            </a:pPr>
            <a:r>
              <a:rPr lang="de-DE" dirty="0" smtClean="0">
                <a:sym typeface="Wingdings"/>
              </a:rPr>
              <a:t>Chairman </a:t>
            </a:r>
            <a:r>
              <a:rPr lang="de-DE" dirty="0" err="1" smtClean="0">
                <a:sym typeface="Wingdings"/>
              </a:rPr>
              <a:t>of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Bundesrat </a:t>
            </a:r>
            <a:r>
              <a:rPr lang="de-DE" dirty="0" err="1" smtClean="0">
                <a:sym typeface="Wingdings"/>
              </a:rPr>
              <a:t>is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one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Land‘s</a:t>
            </a:r>
            <a:r>
              <a:rPr lang="de-DE" dirty="0" smtClean="0">
                <a:sym typeface="Wingdings"/>
              </a:rPr>
              <a:t> prime </a:t>
            </a:r>
            <a:r>
              <a:rPr lang="de-DE" dirty="0" err="1" smtClean="0">
                <a:sym typeface="Wingdings"/>
              </a:rPr>
              <a:t>minister</a:t>
            </a:r>
            <a:r>
              <a:rPr lang="de-DE" dirty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that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is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elected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by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Bundesrat  </a:t>
            </a:r>
            <a:r>
              <a:rPr lang="de-DE" dirty="0" err="1" smtClean="0">
                <a:sym typeface="Wingdings"/>
              </a:rPr>
              <a:t>Is</a:t>
            </a:r>
            <a:r>
              <a:rPr lang="de-DE" dirty="0" smtClean="0">
                <a:sym typeface="Wingdings"/>
              </a:rPr>
              <a:t> also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deputy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of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„Bundespräsident“ (</a:t>
            </a:r>
            <a:r>
              <a:rPr lang="de-DE" dirty="0" err="1" smtClean="0">
                <a:sym typeface="Wingdings"/>
              </a:rPr>
              <a:t>federal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p</a:t>
            </a:r>
            <a:r>
              <a:rPr lang="de-DE" dirty="0" err="1" smtClean="0">
                <a:sym typeface="Wingdings"/>
              </a:rPr>
              <a:t>resident</a:t>
            </a:r>
            <a:r>
              <a:rPr lang="de-DE" dirty="0" smtClean="0">
                <a:sym typeface="Wingdings"/>
              </a:rPr>
              <a:t>)</a:t>
            </a:r>
          </a:p>
          <a:p>
            <a:pPr>
              <a:buFont typeface="Wingdings" charset="2"/>
              <a:buChar char="§"/>
            </a:pPr>
            <a:r>
              <a:rPr lang="de-DE" dirty="0" smtClean="0">
                <a:sym typeface="Wingdings"/>
              </a:rPr>
              <a:t>50 </a:t>
            </a:r>
            <a:r>
              <a:rPr lang="de-DE" dirty="0" err="1" smtClean="0">
                <a:sym typeface="Wingdings"/>
              </a:rPr>
              <a:t>percent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of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judges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of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„Bundesverfassungsgericht“ (Federal Constitutional Court) </a:t>
            </a:r>
            <a:r>
              <a:rPr lang="de-DE" dirty="0" err="1" smtClean="0">
                <a:sym typeface="Wingdings"/>
              </a:rPr>
              <a:t>are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elected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by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Bundesrat (</a:t>
            </a:r>
            <a:r>
              <a:rPr lang="de-DE" dirty="0" err="1" smtClean="0">
                <a:sym typeface="Wingdings"/>
              </a:rPr>
              <a:t>Article</a:t>
            </a:r>
            <a:r>
              <a:rPr lang="de-DE" dirty="0" smtClean="0">
                <a:sym typeface="Wingdings"/>
              </a:rPr>
              <a:t> 94 I GG)</a:t>
            </a:r>
          </a:p>
          <a:p>
            <a:pPr>
              <a:buFont typeface="Wingdings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4707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IV. Bundesrat: </a:t>
            </a:r>
            <a:r>
              <a:rPr lang="de-DE" dirty="0" err="1" smtClean="0"/>
              <a:t>Influence</a:t>
            </a:r>
            <a:r>
              <a:rPr lang="de-DE" dirty="0"/>
              <a:t> </a:t>
            </a:r>
            <a:r>
              <a:rPr lang="de-DE" dirty="0" smtClean="0"/>
              <a:t>on </a:t>
            </a:r>
            <a:r>
              <a:rPr lang="de-DE" dirty="0" err="1" smtClean="0"/>
              <a:t>legislation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§"/>
            </a:pPr>
            <a:r>
              <a:rPr lang="de-DE" dirty="0" smtClean="0"/>
              <a:t>As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government</a:t>
            </a:r>
            <a:r>
              <a:rPr lang="de-DE" dirty="0" smtClean="0"/>
              <a:t>,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members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„Bundestag“ (1st </a:t>
            </a:r>
            <a:r>
              <a:rPr lang="de-DE" dirty="0" err="1" smtClean="0"/>
              <a:t>Chamber</a:t>
            </a:r>
            <a:r>
              <a:rPr lang="de-DE" dirty="0" smtClean="0"/>
              <a:t>) </a:t>
            </a:r>
            <a:r>
              <a:rPr lang="de-DE" dirty="0" err="1" smtClean="0"/>
              <a:t>the</a:t>
            </a:r>
            <a:r>
              <a:rPr lang="de-DE" dirty="0" smtClean="0"/>
              <a:t> „Bundesrat“ </a:t>
            </a:r>
            <a:r>
              <a:rPr lang="de-DE" dirty="0" err="1" smtClean="0"/>
              <a:t>has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right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initiate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(</a:t>
            </a:r>
            <a:r>
              <a:rPr lang="de-DE" dirty="0" err="1" smtClean="0"/>
              <a:t>Article</a:t>
            </a:r>
            <a:r>
              <a:rPr lang="de-DE" dirty="0"/>
              <a:t> </a:t>
            </a:r>
            <a:r>
              <a:rPr lang="de-DE" dirty="0" smtClean="0"/>
              <a:t>76 I GG)</a:t>
            </a:r>
          </a:p>
          <a:p>
            <a:pPr>
              <a:buFont typeface="Wingdings" charset="2"/>
              <a:buChar char="§"/>
            </a:pPr>
            <a:r>
              <a:rPr lang="de-DE" dirty="0" smtClean="0"/>
              <a:t>Bills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government</a:t>
            </a:r>
            <a:r>
              <a:rPr lang="de-DE" dirty="0" smtClean="0"/>
              <a:t> (</a:t>
            </a:r>
            <a:r>
              <a:rPr lang="de-DE" dirty="0" err="1" smtClean="0"/>
              <a:t>most</a:t>
            </a:r>
            <a:r>
              <a:rPr lang="de-DE" dirty="0" smtClean="0"/>
              <a:t> </a:t>
            </a:r>
            <a:r>
              <a:rPr lang="de-DE" dirty="0" err="1" smtClean="0"/>
              <a:t>cases</a:t>
            </a:r>
            <a:r>
              <a:rPr lang="de-DE" dirty="0" smtClean="0"/>
              <a:t>)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sent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Bundesrat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has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make</a:t>
            </a:r>
            <a:r>
              <a:rPr lang="de-DE" dirty="0" smtClean="0"/>
              <a:t> a </a:t>
            </a:r>
            <a:r>
              <a:rPr lang="de-DE" dirty="0" err="1" smtClean="0"/>
              <a:t>statement</a:t>
            </a:r>
            <a:r>
              <a:rPr lang="de-DE" dirty="0" smtClean="0"/>
              <a:t> </a:t>
            </a:r>
            <a:r>
              <a:rPr lang="de-DE" dirty="0" err="1" smtClean="0"/>
              <a:t>concerning</a:t>
            </a:r>
            <a:r>
              <a:rPr lang="de-DE" dirty="0" smtClean="0"/>
              <a:t> </a:t>
            </a:r>
            <a:r>
              <a:rPr lang="de-DE" dirty="0" err="1" smtClean="0"/>
              <a:t>this</a:t>
            </a:r>
            <a:r>
              <a:rPr lang="de-DE" dirty="0" smtClean="0"/>
              <a:t> </a:t>
            </a:r>
            <a:r>
              <a:rPr lang="de-DE" dirty="0" err="1" smtClean="0"/>
              <a:t>draft</a:t>
            </a:r>
            <a:r>
              <a:rPr lang="de-DE" dirty="0" smtClean="0"/>
              <a:t> </a:t>
            </a:r>
            <a:r>
              <a:rPr lang="de-DE" dirty="0" err="1" smtClean="0"/>
              <a:t>law</a:t>
            </a:r>
            <a:r>
              <a:rPr lang="de-DE" dirty="0" smtClean="0"/>
              <a:t> </a:t>
            </a:r>
            <a:r>
              <a:rPr lang="de-DE" dirty="0" err="1" smtClean="0"/>
              <a:t>before</a:t>
            </a:r>
            <a:r>
              <a:rPr lang="de-DE" dirty="0" smtClean="0"/>
              <a:t> </a:t>
            </a: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an </a:t>
            </a:r>
            <a:r>
              <a:rPr lang="de-DE" dirty="0" err="1" smtClean="0"/>
              <a:t>election</a:t>
            </a:r>
            <a:r>
              <a:rPr lang="de-DE" dirty="0" smtClean="0"/>
              <a:t> in </a:t>
            </a:r>
            <a:r>
              <a:rPr lang="de-DE" dirty="0" err="1" smtClean="0"/>
              <a:t>the</a:t>
            </a:r>
            <a:r>
              <a:rPr lang="de-DE" dirty="0" smtClean="0"/>
              <a:t> Bundestag</a:t>
            </a:r>
          </a:p>
          <a:p>
            <a:pPr>
              <a:buFont typeface="Wingdings" charset="2"/>
              <a:buChar char="§"/>
            </a:pPr>
            <a:r>
              <a:rPr lang="de-DE" dirty="0" smtClean="0"/>
              <a:t>The Bundesrat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b="1" u="sng" dirty="0" smtClean="0"/>
              <a:t>block</a:t>
            </a:r>
            <a:r>
              <a:rPr lang="de-DE" dirty="0" smtClean="0"/>
              <a:t> </a:t>
            </a:r>
            <a:r>
              <a:rPr lang="de-DE" dirty="0" err="1" smtClean="0"/>
              <a:t>bills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iniated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government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chamber</a:t>
            </a:r>
            <a:r>
              <a:rPr lang="de-DE" dirty="0" smtClean="0"/>
              <a:t> (Bundestag)</a:t>
            </a:r>
          </a:p>
        </p:txBody>
      </p:sp>
    </p:spTree>
    <p:extLst>
      <p:ext uri="{BB962C8B-B14F-4D97-AF65-F5344CB8AC3E}">
        <p14:creationId xmlns:p14="http://schemas.microsoft.com/office/powerpoint/2010/main" val="969862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4/41/Gesetzgebungsverfahren_%28Deutschland%29.svg/800px-Gesetzgebungsverfahren_%28Deutschland%29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75" y="185305"/>
            <a:ext cx="4517923" cy="639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131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454" y="345141"/>
            <a:ext cx="8514346" cy="1143000"/>
          </a:xfrm>
        </p:spPr>
        <p:txBody>
          <a:bodyPr/>
          <a:lstStyle/>
          <a:p>
            <a:r>
              <a:rPr lang="de-DE" dirty="0" smtClean="0"/>
              <a:t>IV. Bundesrat:</a:t>
            </a:r>
            <a:br>
              <a:rPr lang="de-DE" dirty="0" smtClean="0"/>
            </a:br>
            <a:r>
              <a:rPr lang="de-DE" dirty="0" smtClean="0"/>
              <a:t>Looks </a:t>
            </a:r>
            <a:r>
              <a:rPr lang="de-DE" dirty="0" err="1" smtClean="0"/>
              <a:t>confusing</a:t>
            </a:r>
            <a:r>
              <a:rPr lang="de-DE" dirty="0" smtClean="0"/>
              <a:t>? </a:t>
            </a:r>
            <a:br>
              <a:rPr lang="de-DE" dirty="0" smtClean="0"/>
            </a:br>
            <a:r>
              <a:rPr lang="de-DE" dirty="0" err="1" smtClean="0"/>
              <a:t>Let‘s</a:t>
            </a:r>
            <a:r>
              <a:rPr lang="de-DE" dirty="0" smtClean="0"/>
              <a:t> break </a:t>
            </a:r>
            <a:r>
              <a:rPr lang="de-DE" dirty="0" err="1" smtClean="0"/>
              <a:t>it</a:t>
            </a:r>
            <a:r>
              <a:rPr lang="de-DE" dirty="0" smtClean="0"/>
              <a:t> down	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1905246"/>
            <a:ext cx="7662864" cy="4132018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The Bundesrat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included</a:t>
            </a:r>
            <a:r>
              <a:rPr lang="de-DE" dirty="0" smtClean="0"/>
              <a:t> in </a:t>
            </a:r>
            <a:r>
              <a:rPr lang="de-DE" dirty="0" err="1" smtClean="0"/>
              <a:t>every</a:t>
            </a:r>
            <a:r>
              <a:rPr lang="de-DE" dirty="0" smtClean="0"/>
              <a:t> </a:t>
            </a:r>
            <a:r>
              <a:rPr lang="de-DE" dirty="0" err="1" smtClean="0"/>
              <a:t>case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, </a:t>
            </a:r>
            <a:r>
              <a:rPr lang="de-DE" dirty="0" err="1" smtClean="0"/>
              <a:t>however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Bundesrat‘s</a:t>
            </a:r>
            <a:r>
              <a:rPr lang="de-DE" dirty="0" smtClean="0"/>
              <a:t> </a:t>
            </a:r>
            <a:r>
              <a:rPr lang="de-DE" dirty="0" err="1" smtClean="0"/>
              <a:t>amount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influence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determined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nature</a:t>
            </a:r>
            <a:r>
              <a:rPr lang="de-DE" dirty="0" smtClean="0"/>
              <a:t>“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bill</a:t>
            </a:r>
            <a:r>
              <a:rPr lang="de-DE" dirty="0" smtClean="0"/>
              <a:t>:</a:t>
            </a:r>
          </a:p>
          <a:p>
            <a:pPr marL="0" indent="0">
              <a:buNone/>
            </a:pP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so </a:t>
            </a:r>
            <a:r>
              <a:rPr lang="de-DE" dirty="0" err="1" smtClean="0"/>
              <a:t>called</a:t>
            </a:r>
            <a:r>
              <a:rPr lang="de-DE" dirty="0" smtClean="0"/>
              <a:t> „Zustimmungsgesetze“ (</a:t>
            </a:r>
            <a:r>
              <a:rPr lang="de-DE" dirty="0" err="1" smtClean="0"/>
              <a:t>law</a:t>
            </a:r>
            <a:r>
              <a:rPr lang="de-DE" dirty="0" smtClean="0"/>
              <a:t> </a:t>
            </a:r>
            <a:r>
              <a:rPr lang="de-DE" dirty="0" err="1" smtClean="0"/>
              <a:t>requiring</a:t>
            </a:r>
            <a:r>
              <a:rPr lang="de-DE" dirty="0" smtClean="0"/>
              <a:t> </a:t>
            </a:r>
            <a:r>
              <a:rPr lang="de-DE" dirty="0" err="1" smtClean="0"/>
              <a:t>approvement</a:t>
            </a:r>
            <a:r>
              <a:rPr lang="de-DE" dirty="0" smtClean="0"/>
              <a:t>)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„Einspruchsgesetze“ (</a:t>
            </a:r>
            <a:r>
              <a:rPr lang="de-DE" dirty="0" err="1" smtClean="0"/>
              <a:t>law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appealed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Bundesrat)</a:t>
            </a:r>
          </a:p>
          <a:p>
            <a:pPr marL="0" indent="0">
              <a:buNone/>
            </a:pP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0830332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IV. Bundesrat: Zustimmungsgesetze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charset="2"/>
              <a:buChar char="§"/>
            </a:pPr>
            <a:r>
              <a:rPr lang="de-DE" dirty="0" smtClean="0"/>
              <a:t>Laws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change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constitution</a:t>
            </a:r>
            <a:r>
              <a:rPr lang="de-DE" dirty="0" smtClean="0"/>
              <a:t>: Need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approval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2/3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Bundestag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approval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2/3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Bundesrat</a:t>
            </a:r>
          </a:p>
          <a:p>
            <a:pPr>
              <a:buFont typeface="Wingdings" charset="2"/>
              <a:buChar char="§"/>
            </a:pPr>
            <a:r>
              <a:rPr lang="de-DE" dirty="0" smtClean="0"/>
              <a:t>Laws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effects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finances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Länder: </a:t>
            </a:r>
            <a:r>
              <a:rPr lang="de-DE" dirty="0" err="1" smtClean="0"/>
              <a:t>Especially</a:t>
            </a:r>
            <a:r>
              <a:rPr lang="de-DE" dirty="0" smtClean="0"/>
              <a:t> </a:t>
            </a:r>
            <a:r>
              <a:rPr lang="de-DE" dirty="0" err="1" smtClean="0"/>
              <a:t>tax</a:t>
            </a:r>
            <a:r>
              <a:rPr lang="de-DE" dirty="0" smtClean="0"/>
              <a:t> </a:t>
            </a:r>
            <a:r>
              <a:rPr lang="de-DE" dirty="0" err="1" smtClean="0"/>
              <a:t>laws</a:t>
            </a:r>
            <a:r>
              <a:rPr lang="de-DE" dirty="0" smtClean="0"/>
              <a:t>, on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Länder </a:t>
            </a:r>
            <a:r>
              <a:rPr lang="de-DE" dirty="0" err="1" smtClean="0"/>
              <a:t>or</a:t>
            </a:r>
            <a:r>
              <a:rPr lang="de-DE" dirty="0" smtClean="0"/>
              <a:t> Kommunen (</a:t>
            </a:r>
            <a:r>
              <a:rPr lang="de-DE" dirty="0" err="1" smtClean="0"/>
              <a:t>Communes</a:t>
            </a:r>
            <a:r>
              <a:rPr lang="de-DE" dirty="0" smtClean="0"/>
              <a:t>) </a:t>
            </a:r>
            <a:r>
              <a:rPr lang="de-DE" dirty="0" err="1" smtClean="0"/>
              <a:t>have</a:t>
            </a:r>
            <a:r>
              <a:rPr lang="de-DE" dirty="0" smtClean="0"/>
              <a:t> a </a:t>
            </a:r>
            <a:r>
              <a:rPr lang="de-DE" dirty="0" err="1" smtClean="0"/>
              <a:t>share</a:t>
            </a:r>
            <a:r>
              <a:rPr lang="de-DE" dirty="0" smtClean="0"/>
              <a:t> on (e.g.: wage </a:t>
            </a:r>
            <a:r>
              <a:rPr lang="de-DE" dirty="0" err="1" smtClean="0"/>
              <a:t>tax</a:t>
            </a:r>
            <a:r>
              <a:rPr lang="de-DE" dirty="0" smtClean="0"/>
              <a:t>, </a:t>
            </a:r>
            <a:r>
              <a:rPr lang="de-DE" dirty="0" err="1" smtClean="0"/>
              <a:t>income</a:t>
            </a:r>
            <a:r>
              <a:rPr lang="de-DE" dirty="0" smtClean="0"/>
              <a:t> </a:t>
            </a:r>
            <a:r>
              <a:rPr lang="de-DE" dirty="0" err="1" smtClean="0"/>
              <a:t>tax</a:t>
            </a:r>
            <a:r>
              <a:rPr lang="de-DE" dirty="0" smtClean="0"/>
              <a:t>)</a:t>
            </a:r>
          </a:p>
          <a:p>
            <a:pPr>
              <a:buFont typeface="Wingdings" charset="2"/>
              <a:buChar char="§"/>
            </a:pPr>
            <a:r>
              <a:rPr lang="de-DE" dirty="0" smtClean="0"/>
              <a:t>Laws,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have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executed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modify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laws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</a:t>
            </a:r>
            <a:r>
              <a:rPr lang="de-DE" dirty="0" err="1" smtClean="0"/>
              <a:t>concerning</a:t>
            </a:r>
            <a:r>
              <a:rPr lang="de-DE" dirty="0" smtClean="0"/>
              <a:t> </a:t>
            </a:r>
            <a:r>
              <a:rPr lang="de-DE" dirty="0" err="1" smtClean="0"/>
              <a:t>their</a:t>
            </a:r>
            <a:r>
              <a:rPr lang="de-DE" dirty="0" smtClean="0"/>
              <a:t> </a:t>
            </a:r>
            <a:r>
              <a:rPr lang="de-DE" dirty="0" err="1" smtClean="0"/>
              <a:t>administration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err="1" smtClean="0">
                <a:sym typeface="Wingdings" panose="05000000000000000000" pitchFamily="2" charset="2"/>
              </a:rPr>
              <a:t>About</a:t>
            </a:r>
            <a:r>
              <a:rPr lang="de-DE" dirty="0" smtClean="0">
                <a:sym typeface="Wingdings" panose="05000000000000000000" pitchFamily="2" charset="2"/>
              </a:rPr>
              <a:t> 40 </a:t>
            </a:r>
            <a:r>
              <a:rPr lang="de-DE" dirty="0" err="1" smtClean="0">
                <a:sym typeface="Wingdings" panose="05000000000000000000" pitchFamily="2" charset="2"/>
              </a:rPr>
              <a:t>percent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of</a:t>
            </a:r>
            <a:r>
              <a:rPr lang="de-DE" dirty="0" smtClean="0">
                <a:sym typeface="Wingdings" panose="05000000000000000000" pitchFamily="2" charset="2"/>
              </a:rPr>
              <a:t> all </a:t>
            </a:r>
            <a:r>
              <a:rPr lang="de-DE" dirty="0" err="1" smtClean="0">
                <a:sym typeface="Wingdings" panose="05000000000000000000" pitchFamily="2" charset="2"/>
              </a:rPr>
              <a:t>federal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laws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33602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IV. Bundesrat: Einspruchsgesetze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§"/>
            </a:pPr>
            <a:r>
              <a:rPr lang="de-DE" dirty="0" smtClean="0"/>
              <a:t>Every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bill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does</a:t>
            </a:r>
            <a:r>
              <a:rPr lang="de-DE" dirty="0" smtClean="0"/>
              <a:t> not fit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foresaid</a:t>
            </a:r>
            <a:r>
              <a:rPr lang="de-DE" dirty="0" smtClean="0"/>
              <a:t>  </a:t>
            </a:r>
            <a:r>
              <a:rPr lang="de-DE" dirty="0" err="1" smtClean="0"/>
              <a:t>requirements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774742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658740"/>
            <a:ext cx="8229600" cy="1143000"/>
          </a:xfrm>
        </p:spPr>
        <p:txBody>
          <a:bodyPr/>
          <a:lstStyle/>
          <a:p>
            <a:r>
              <a:rPr lang="de-DE" sz="4000" dirty="0" smtClean="0"/>
              <a:t>IV. Bundesrat: </a:t>
            </a:r>
            <a:r>
              <a:rPr lang="de-DE" sz="4000" dirty="0" err="1" smtClean="0"/>
              <a:t>How</a:t>
            </a:r>
            <a:r>
              <a:rPr lang="de-DE" sz="4000" dirty="0" smtClean="0"/>
              <a:t> </a:t>
            </a:r>
            <a:r>
              <a:rPr lang="de-DE" sz="4000" dirty="0" err="1" smtClean="0"/>
              <a:t>does</a:t>
            </a:r>
            <a:r>
              <a:rPr lang="de-DE" sz="4000" dirty="0" smtClean="0"/>
              <a:t> </a:t>
            </a:r>
            <a:r>
              <a:rPr lang="de-DE" sz="4000" dirty="0" err="1" smtClean="0"/>
              <a:t>this</a:t>
            </a:r>
            <a:r>
              <a:rPr lang="de-DE" sz="4000" dirty="0" smtClean="0"/>
              <a:t> </a:t>
            </a:r>
            <a:r>
              <a:rPr lang="de-DE" sz="4000" dirty="0" err="1" smtClean="0"/>
              <a:t>distinction</a:t>
            </a:r>
            <a:r>
              <a:rPr lang="de-DE" sz="4000" dirty="0" smtClean="0"/>
              <a:t> </a:t>
            </a:r>
            <a:r>
              <a:rPr lang="de-DE" sz="4000" dirty="0" err="1" smtClean="0"/>
              <a:t>make</a:t>
            </a:r>
            <a:r>
              <a:rPr lang="de-DE" sz="4000" dirty="0" smtClean="0"/>
              <a:t> a </a:t>
            </a:r>
            <a:r>
              <a:rPr lang="de-DE" sz="4000" dirty="0" err="1" smtClean="0"/>
              <a:t>difference</a:t>
            </a:r>
            <a:r>
              <a:rPr lang="de-DE" sz="4000" dirty="0" smtClean="0"/>
              <a:t> on </a:t>
            </a:r>
            <a:r>
              <a:rPr lang="de-DE" sz="4000" dirty="0" err="1" smtClean="0"/>
              <a:t>the</a:t>
            </a:r>
            <a:r>
              <a:rPr lang="de-DE" sz="4000" dirty="0" smtClean="0"/>
              <a:t> </a:t>
            </a:r>
            <a:r>
              <a:rPr lang="de-DE" sz="4000" dirty="0" err="1" smtClean="0"/>
              <a:t>Bundesrat‘s</a:t>
            </a:r>
            <a:r>
              <a:rPr lang="de-DE" sz="4000" dirty="0" smtClean="0"/>
              <a:t> </a:t>
            </a:r>
            <a:r>
              <a:rPr lang="de-DE" sz="4000" dirty="0" err="1" smtClean="0"/>
              <a:t>influence</a:t>
            </a:r>
            <a:r>
              <a:rPr lang="de-DE" sz="4000" dirty="0" smtClean="0"/>
              <a:t> on </a:t>
            </a:r>
            <a:r>
              <a:rPr lang="de-DE" sz="4000" dirty="0" err="1" smtClean="0"/>
              <a:t>legislation</a:t>
            </a:r>
            <a:r>
              <a:rPr lang="de-DE" sz="4000" dirty="0" smtClean="0"/>
              <a:t>?	</a:t>
            </a:r>
            <a:endParaRPr lang="de-DE" sz="40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§"/>
            </a:pPr>
            <a:r>
              <a:rPr lang="de-DE" dirty="0" smtClean="0"/>
              <a:t>„Zustimmungsgesetze“ </a:t>
            </a:r>
            <a:r>
              <a:rPr lang="de-DE" dirty="0" err="1" smtClean="0"/>
              <a:t>need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approval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Bundesrat in </a:t>
            </a:r>
            <a:r>
              <a:rPr lang="de-DE" dirty="0" err="1" smtClean="0"/>
              <a:t>order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get</a:t>
            </a:r>
            <a:r>
              <a:rPr lang="de-DE" dirty="0" smtClean="0"/>
              <a:t> legal </a:t>
            </a:r>
            <a:r>
              <a:rPr lang="de-DE" dirty="0" err="1" smtClean="0"/>
              <a:t>validity</a:t>
            </a:r>
            <a:endParaRPr lang="de-DE" dirty="0" smtClean="0"/>
          </a:p>
          <a:p>
            <a:pPr>
              <a:buFont typeface="Wingdings" charset="2"/>
              <a:buChar char="§"/>
            </a:pPr>
            <a:r>
              <a:rPr lang="de-DE" dirty="0" smtClean="0"/>
              <a:t>„Einspruchsgesetze“ do not </a:t>
            </a:r>
            <a:r>
              <a:rPr lang="de-DE" dirty="0" err="1" smtClean="0"/>
              <a:t>need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approval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Bundesrat, </a:t>
            </a:r>
            <a:r>
              <a:rPr lang="de-DE" dirty="0" err="1" smtClean="0"/>
              <a:t>however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Bundestag </a:t>
            </a:r>
            <a:r>
              <a:rPr lang="de-DE" dirty="0" err="1" smtClean="0"/>
              <a:t>has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vote</a:t>
            </a:r>
            <a:r>
              <a:rPr lang="de-DE" dirty="0" smtClean="0"/>
              <a:t> </a:t>
            </a:r>
            <a:r>
              <a:rPr lang="de-DE" dirty="0" err="1" smtClean="0"/>
              <a:t>again</a:t>
            </a:r>
            <a:r>
              <a:rPr lang="de-DE" dirty="0" smtClean="0"/>
              <a:t> on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law</a:t>
            </a:r>
            <a:r>
              <a:rPr lang="de-DE" dirty="0" smtClean="0"/>
              <a:t> </a:t>
            </a:r>
            <a:r>
              <a:rPr lang="de-DE" dirty="0" err="1" smtClean="0"/>
              <a:t>if</a:t>
            </a:r>
            <a:r>
              <a:rPr lang="de-DE" dirty="0" smtClean="0"/>
              <a:t>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blocked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Bundesrat</a:t>
            </a:r>
          </a:p>
          <a:p>
            <a:pPr>
              <a:buFont typeface="Wingdings" charset="2"/>
              <a:buChar char="§"/>
            </a:pPr>
            <a:r>
              <a:rPr lang="de-DE" dirty="0" smtClean="0">
                <a:sym typeface="Wingdings"/>
              </a:rPr>
              <a:t> </a:t>
            </a:r>
            <a:r>
              <a:rPr lang="de-DE" dirty="0" err="1" smtClean="0">
                <a:sym typeface="Wingdings"/>
              </a:rPr>
              <a:t>Depending</a:t>
            </a:r>
            <a:r>
              <a:rPr lang="de-DE" dirty="0" smtClean="0">
                <a:sym typeface="Wingdings"/>
              </a:rPr>
              <a:t> on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topic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the</a:t>
            </a:r>
            <a:r>
              <a:rPr lang="de-DE" dirty="0" smtClean="0">
                <a:sym typeface="Wingdings"/>
              </a:rPr>
              <a:t> Bundesrat </a:t>
            </a:r>
            <a:r>
              <a:rPr lang="de-DE" dirty="0" err="1" smtClean="0">
                <a:sym typeface="Wingdings"/>
              </a:rPr>
              <a:t>can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either</a:t>
            </a:r>
            <a:r>
              <a:rPr lang="de-DE" dirty="0" smtClean="0">
                <a:sym typeface="Wingdings"/>
              </a:rPr>
              <a:t> block a </a:t>
            </a:r>
            <a:r>
              <a:rPr lang="de-DE" dirty="0" err="1" smtClean="0">
                <a:sym typeface="Wingdings"/>
              </a:rPr>
              <a:t>federal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law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temporarily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or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for</a:t>
            </a:r>
            <a:r>
              <a:rPr lang="de-DE" dirty="0" smtClean="0">
                <a:sym typeface="Wingdings"/>
              </a:rPr>
              <a:t> </a:t>
            </a:r>
            <a:r>
              <a:rPr lang="de-DE" dirty="0" err="1" smtClean="0">
                <a:sym typeface="Wingdings"/>
              </a:rPr>
              <a:t>good</a:t>
            </a:r>
            <a:r>
              <a:rPr lang="de-DE" dirty="0" smtClean="0">
                <a:sym typeface="Wingdings"/>
              </a:rPr>
              <a:t>!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939077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4660"/>
            <a:ext cx="8229600" cy="1143000"/>
          </a:xfrm>
        </p:spPr>
        <p:txBody>
          <a:bodyPr/>
          <a:lstStyle/>
          <a:p>
            <a:r>
              <a:rPr lang="de-DE" dirty="0"/>
              <a:t>IV. Bundesrat: Vermittlungsausschuss</a:t>
            </a:r>
            <a:br>
              <a:rPr lang="de-DE" dirty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39775" y="2304948"/>
            <a:ext cx="7662864" cy="3732316"/>
          </a:xfrm>
        </p:spPr>
        <p:txBody>
          <a:bodyPr>
            <a:normAutofit fontScale="77500" lnSpcReduction="20000"/>
          </a:bodyPr>
          <a:lstStyle/>
          <a:p>
            <a:pPr>
              <a:buFont typeface="Wingdings" charset="2"/>
              <a:buChar char="§"/>
            </a:pPr>
            <a:r>
              <a:rPr lang="de-DE" dirty="0"/>
              <a:t>In </a:t>
            </a:r>
            <a:r>
              <a:rPr lang="de-DE" dirty="0" err="1"/>
              <a:t>order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avoid</a:t>
            </a:r>
            <a:r>
              <a:rPr lang="de-DE" dirty="0"/>
              <a:t> a </a:t>
            </a:r>
            <a:r>
              <a:rPr lang="de-DE" dirty="0" err="1"/>
              <a:t>possible</a:t>
            </a:r>
            <a:r>
              <a:rPr lang="de-DE" dirty="0"/>
              <a:t> </a:t>
            </a:r>
            <a:r>
              <a:rPr lang="de-DE" dirty="0" err="1"/>
              <a:t>blockade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„Bundesrat“ </a:t>
            </a:r>
            <a:r>
              <a:rPr lang="de-DE" dirty="0" err="1"/>
              <a:t>there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possibility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demand</a:t>
            </a:r>
            <a:r>
              <a:rPr lang="de-DE" dirty="0"/>
              <a:t> a </a:t>
            </a:r>
            <a:r>
              <a:rPr lang="de-DE" dirty="0" err="1"/>
              <a:t>mediation</a:t>
            </a:r>
            <a:r>
              <a:rPr lang="de-DE" dirty="0"/>
              <a:t> </a:t>
            </a:r>
            <a:r>
              <a:rPr lang="de-DE" dirty="0" err="1" smtClean="0"/>
              <a:t>committee</a:t>
            </a:r>
            <a:r>
              <a:rPr lang="de-DE" dirty="0" smtClean="0"/>
              <a:t> </a:t>
            </a:r>
            <a:r>
              <a:rPr lang="de-DE" dirty="0"/>
              <a:t>(„Vermittlungsausschuss“) </a:t>
            </a:r>
          </a:p>
          <a:p>
            <a:pPr>
              <a:buFont typeface="Wingdings" charset="2"/>
              <a:buChar char="§"/>
            </a:pPr>
            <a:r>
              <a:rPr lang="de-DE" dirty="0" err="1"/>
              <a:t>Consists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16 </a:t>
            </a:r>
            <a:r>
              <a:rPr lang="de-DE" dirty="0" err="1"/>
              <a:t>members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„Bundestag“ (1st </a:t>
            </a:r>
            <a:r>
              <a:rPr lang="de-DE" dirty="0" err="1"/>
              <a:t>chamber</a:t>
            </a:r>
            <a:r>
              <a:rPr lang="de-DE" dirty="0"/>
              <a:t>, </a:t>
            </a:r>
            <a:r>
              <a:rPr lang="de-DE" dirty="0" err="1"/>
              <a:t>composition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normally</a:t>
            </a:r>
            <a:r>
              <a:rPr lang="de-DE" dirty="0"/>
              <a:t> </a:t>
            </a:r>
            <a:r>
              <a:rPr lang="de-DE" dirty="0" err="1"/>
              <a:t>propotional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size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 smtClean="0"/>
              <a:t>parliamentary</a:t>
            </a:r>
            <a:r>
              <a:rPr lang="de-DE" dirty="0" smtClean="0"/>
              <a:t> </a:t>
            </a:r>
            <a:r>
              <a:rPr lang="de-DE" dirty="0" err="1"/>
              <a:t>groups</a:t>
            </a:r>
            <a:r>
              <a:rPr lang="de-DE" dirty="0"/>
              <a:t>) </a:t>
            </a:r>
            <a:r>
              <a:rPr lang="de-DE" dirty="0" err="1"/>
              <a:t>and</a:t>
            </a:r>
            <a:r>
              <a:rPr lang="de-DE" dirty="0"/>
              <a:t> 16 </a:t>
            </a:r>
            <a:r>
              <a:rPr lang="de-DE" dirty="0" err="1"/>
              <a:t>representatives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„Bundesrat“ (1 </a:t>
            </a:r>
            <a:r>
              <a:rPr lang="de-DE" dirty="0" err="1"/>
              <a:t>representative</a:t>
            </a:r>
            <a:r>
              <a:rPr lang="de-DE" dirty="0"/>
              <a:t> per „Land“)</a:t>
            </a:r>
          </a:p>
          <a:p>
            <a:pPr>
              <a:buFont typeface="Wingdings" charset="2"/>
              <a:buChar char="§"/>
            </a:pPr>
            <a:r>
              <a:rPr lang="de-DE" dirty="0"/>
              <a:t>Task: Working out a </a:t>
            </a:r>
            <a:r>
              <a:rPr lang="de-DE" dirty="0" err="1"/>
              <a:t>compromise</a:t>
            </a:r>
            <a:r>
              <a:rPr lang="de-DE" dirty="0"/>
              <a:t/>
            </a:r>
            <a:br>
              <a:rPr lang="de-DE" dirty="0"/>
            </a:br>
            <a:r>
              <a:rPr lang="de-DE" dirty="0">
                <a:sym typeface="Wingdings"/>
              </a:rPr>
              <a:t> </a:t>
            </a:r>
            <a:r>
              <a:rPr lang="de-DE" dirty="0" err="1">
                <a:sym typeface="Wingdings"/>
              </a:rPr>
              <a:t>Neither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the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Delegates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of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the</a:t>
            </a:r>
            <a:r>
              <a:rPr lang="de-DE" dirty="0">
                <a:sym typeface="Wingdings"/>
              </a:rPr>
              <a:t> Bundestag </a:t>
            </a:r>
            <a:r>
              <a:rPr lang="de-DE" dirty="0" err="1">
                <a:sym typeface="Wingdings"/>
              </a:rPr>
              <a:t>are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bound</a:t>
            </a:r>
            <a:r>
              <a:rPr lang="de-DE" dirty="0">
                <a:sym typeface="Wingdings"/>
              </a:rPr>
              <a:t> on </a:t>
            </a:r>
            <a:r>
              <a:rPr lang="de-DE" dirty="0" err="1">
                <a:sym typeface="Wingdings"/>
              </a:rPr>
              <a:t>directives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nor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the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representatives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of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the</a:t>
            </a:r>
            <a:r>
              <a:rPr lang="de-DE" dirty="0">
                <a:sym typeface="Wingdings"/>
              </a:rPr>
              <a:t> Länder</a:t>
            </a:r>
            <a:br>
              <a:rPr lang="de-DE" dirty="0">
                <a:sym typeface="Wingdings"/>
              </a:rPr>
            </a:br>
            <a:r>
              <a:rPr lang="de-DE" dirty="0">
                <a:sym typeface="Wingdings"/>
              </a:rPr>
              <a:t></a:t>
            </a:r>
            <a:r>
              <a:rPr lang="de-DE" dirty="0" err="1">
                <a:sym typeface="Wingdings"/>
              </a:rPr>
              <a:t>Negotiations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are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strictly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confidential</a:t>
            </a:r>
            <a:r>
              <a:rPr lang="de-DE" dirty="0">
                <a:sym typeface="Wingdings"/>
              </a:rPr>
              <a:t> </a:t>
            </a:r>
            <a:br>
              <a:rPr lang="de-DE" dirty="0">
                <a:sym typeface="Wingdings"/>
              </a:rPr>
            </a:br>
            <a:r>
              <a:rPr lang="de-DE" dirty="0">
                <a:sym typeface="Wingdings"/>
              </a:rPr>
              <a:t></a:t>
            </a:r>
            <a:r>
              <a:rPr lang="de-DE" dirty="0" err="1">
                <a:sym typeface="Wingdings"/>
              </a:rPr>
              <a:t>Between</a:t>
            </a:r>
            <a:r>
              <a:rPr lang="de-DE" dirty="0">
                <a:sym typeface="Wingdings"/>
              </a:rPr>
              <a:t> 1949-2008 </a:t>
            </a:r>
            <a:r>
              <a:rPr lang="de-DE" dirty="0" err="1">
                <a:sym typeface="Wingdings"/>
              </a:rPr>
              <a:t>there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were</a:t>
            </a:r>
            <a:r>
              <a:rPr lang="de-DE" dirty="0">
                <a:sym typeface="Wingdings"/>
              </a:rPr>
              <a:t> 836 </a:t>
            </a:r>
            <a:r>
              <a:rPr lang="de-DE" dirty="0" err="1">
                <a:sym typeface="Wingdings"/>
              </a:rPr>
              <a:t>bills</a:t>
            </a:r>
            <a:r>
              <a:rPr lang="de-DE" dirty="0">
                <a:sym typeface="Wingdings"/>
              </a:rPr>
              <a:t> in </a:t>
            </a:r>
            <a:r>
              <a:rPr lang="de-DE" dirty="0" err="1">
                <a:sym typeface="Wingdings"/>
              </a:rPr>
              <a:t>the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hands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of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these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mediation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committees</a:t>
            </a:r>
            <a:r>
              <a:rPr lang="de-DE" dirty="0">
                <a:sym typeface="Wingdings"/>
              </a:rPr>
              <a:t>, </a:t>
            </a:r>
            <a:r>
              <a:rPr lang="de-DE" dirty="0" err="1">
                <a:sym typeface="Wingdings"/>
              </a:rPr>
              <a:t>only</a:t>
            </a:r>
            <a:r>
              <a:rPr lang="de-DE" dirty="0">
                <a:sym typeface="Wingdings"/>
              </a:rPr>
              <a:t> 11 </a:t>
            </a:r>
            <a:r>
              <a:rPr lang="de-DE" dirty="0" err="1">
                <a:sym typeface="Wingdings"/>
              </a:rPr>
              <a:t>percent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fell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through</a:t>
            </a:r>
            <a:r>
              <a:rPr lang="de-DE" dirty="0">
                <a:sym typeface="Wingdings"/>
              </a:rPr>
              <a:t/>
            </a:r>
            <a:br>
              <a:rPr lang="de-DE" dirty="0">
                <a:sym typeface="Wingdings"/>
              </a:rPr>
            </a:br>
            <a:r>
              <a:rPr lang="de-DE" dirty="0">
                <a:sym typeface="Wingdings"/>
              </a:rPr>
              <a:t></a:t>
            </a:r>
            <a:r>
              <a:rPr lang="de-DE" dirty="0" err="1">
                <a:sym typeface="Wingdings"/>
              </a:rPr>
              <a:t>Highly</a:t>
            </a:r>
            <a:r>
              <a:rPr lang="de-DE" dirty="0">
                <a:sym typeface="Wingdings"/>
              </a:rPr>
              <a:t> </a:t>
            </a:r>
            <a:r>
              <a:rPr lang="de-DE" dirty="0" err="1">
                <a:sym typeface="Wingdings"/>
              </a:rPr>
              <a:t>successful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79909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IV. Bundesrat: </a:t>
            </a:r>
            <a:r>
              <a:rPr lang="de-DE" dirty="0" err="1" smtClean="0"/>
              <a:t>Conclusion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22135" y="1658270"/>
            <a:ext cx="7662864" cy="4378994"/>
          </a:xfrm>
        </p:spPr>
        <p:txBody>
          <a:bodyPr>
            <a:normAutofit fontScale="70000" lnSpcReduction="20000"/>
          </a:bodyPr>
          <a:lstStyle/>
          <a:p>
            <a:pPr>
              <a:buFont typeface="Wingdings" charset="2"/>
              <a:buChar char="§"/>
            </a:pPr>
            <a:endParaRPr lang="de-DE" dirty="0" smtClean="0"/>
          </a:p>
          <a:p>
            <a:pPr>
              <a:buFont typeface="Wingdings" charset="2"/>
              <a:buChar char="§"/>
            </a:pPr>
            <a:endParaRPr lang="de-DE" dirty="0" smtClean="0">
              <a:solidFill>
                <a:srgbClr val="595959"/>
              </a:solidFill>
            </a:endParaRPr>
          </a:p>
          <a:p>
            <a:pPr>
              <a:buFont typeface="Wingdings" charset="2"/>
              <a:buChar char="§"/>
            </a:pPr>
            <a:r>
              <a:rPr lang="de-DE" dirty="0" smtClean="0">
                <a:solidFill>
                  <a:srgbClr val="595959"/>
                </a:solidFill>
              </a:rPr>
              <a:t>The „Bundesrat“ (</a:t>
            </a:r>
            <a:r>
              <a:rPr lang="de-DE" dirty="0" err="1" smtClean="0">
                <a:solidFill>
                  <a:srgbClr val="595959"/>
                </a:solidFill>
              </a:rPr>
              <a:t>and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therewith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the</a:t>
            </a:r>
            <a:r>
              <a:rPr lang="de-DE" dirty="0" smtClean="0">
                <a:solidFill>
                  <a:srgbClr val="595959"/>
                </a:solidFill>
              </a:rPr>
              <a:t> „Länder“) </a:t>
            </a:r>
            <a:r>
              <a:rPr lang="de-DE" dirty="0" err="1" smtClean="0">
                <a:solidFill>
                  <a:srgbClr val="595959"/>
                </a:solidFill>
              </a:rPr>
              <a:t>has</a:t>
            </a:r>
            <a:r>
              <a:rPr lang="de-DE" dirty="0" smtClean="0">
                <a:solidFill>
                  <a:srgbClr val="595959"/>
                </a:solidFill>
              </a:rPr>
              <a:t> a a </a:t>
            </a:r>
            <a:r>
              <a:rPr lang="de-DE" dirty="0" err="1" smtClean="0">
                <a:solidFill>
                  <a:srgbClr val="595959"/>
                </a:solidFill>
              </a:rPr>
              <a:t>lot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of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influence</a:t>
            </a:r>
            <a:r>
              <a:rPr lang="de-DE" dirty="0" smtClean="0">
                <a:solidFill>
                  <a:srgbClr val="595959"/>
                </a:solidFill>
              </a:rPr>
              <a:t> on </a:t>
            </a:r>
            <a:r>
              <a:rPr lang="de-DE" dirty="0" err="1" smtClean="0">
                <a:solidFill>
                  <a:srgbClr val="595959"/>
                </a:solidFill>
              </a:rPr>
              <a:t>the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legislation</a:t>
            </a:r>
            <a:r>
              <a:rPr lang="de-DE" dirty="0" smtClean="0">
                <a:solidFill>
                  <a:srgbClr val="595959"/>
                </a:solidFill>
              </a:rPr>
              <a:t> in </a:t>
            </a:r>
            <a:r>
              <a:rPr lang="de-DE" dirty="0" err="1" smtClean="0">
                <a:solidFill>
                  <a:srgbClr val="595959"/>
                </a:solidFill>
              </a:rPr>
              <a:t>regard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to</a:t>
            </a:r>
            <a:r>
              <a:rPr lang="de-DE" dirty="0" smtClean="0">
                <a:solidFill>
                  <a:srgbClr val="595959"/>
                </a:solidFill>
              </a:rPr>
              <a:t> „Zustimmungsgesetzen“, </a:t>
            </a:r>
            <a:r>
              <a:rPr lang="de-DE" dirty="0" err="1" smtClean="0">
                <a:solidFill>
                  <a:srgbClr val="595959"/>
                </a:solidFill>
              </a:rPr>
              <a:t>since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its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approval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is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needed</a:t>
            </a:r>
            <a:r>
              <a:rPr lang="de-DE" dirty="0" smtClean="0">
                <a:solidFill>
                  <a:srgbClr val="595959"/>
                </a:solidFill>
              </a:rPr>
              <a:t>. A </a:t>
            </a:r>
            <a:r>
              <a:rPr lang="de-DE" dirty="0" err="1" smtClean="0">
                <a:solidFill>
                  <a:srgbClr val="595959"/>
                </a:solidFill>
              </a:rPr>
              <a:t>compromise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that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is</a:t>
            </a:r>
            <a:r>
              <a:rPr lang="de-DE" dirty="0" smtClean="0">
                <a:solidFill>
                  <a:srgbClr val="595959"/>
                </a:solidFill>
              </a:rPr>
              <a:t> also </a:t>
            </a:r>
            <a:r>
              <a:rPr lang="de-DE" dirty="0" err="1" smtClean="0">
                <a:solidFill>
                  <a:srgbClr val="595959"/>
                </a:solidFill>
              </a:rPr>
              <a:t>acceptable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for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the</a:t>
            </a:r>
            <a:r>
              <a:rPr lang="de-DE" dirty="0" smtClean="0">
                <a:solidFill>
                  <a:srgbClr val="595959"/>
                </a:solidFill>
              </a:rPr>
              <a:t> „Länder“ </a:t>
            </a:r>
            <a:r>
              <a:rPr lang="de-DE" dirty="0" err="1" smtClean="0">
                <a:solidFill>
                  <a:srgbClr val="595959"/>
                </a:solidFill>
              </a:rPr>
              <a:t>has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then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to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be</a:t>
            </a:r>
            <a:r>
              <a:rPr lang="de-DE" dirty="0" smtClean="0">
                <a:solidFill>
                  <a:srgbClr val="595959"/>
                </a:solidFill>
              </a:rPr>
              <a:t> </a:t>
            </a:r>
            <a:r>
              <a:rPr lang="de-DE" dirty="0" err="1" smtClean="0">
                <a:solidFill>
                  <a:srgbClr val="595959"/>
                </a:solidFill>
              </a:rPr>
              <a:t>found</a:t>
            </a:r>
            <a:r>
              <a:rPr lang="de-DE" dirty="0" smtClean="0">
                <a:solidFill>
                  <a:srgbClr val="595959"/>
                </a:solidFill>
              </a:rPr>
              <a:t>.</a:t>
            </a:r>
          </a:p>
          <a:p>
            <a:pPr>
              <a:buFont typeface="Wingdings" charset="2"/>
              <a:buChar char="§"/>
            </a:pPr>
            <a:r>
              <a:rPr lang="de-DE" dirty="0" err="1" smtClean="0"/>
              <a:t>Thanks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specific</a:t>
            </a:r>
            <a:r>
              <a:rPr lang="de-DE" dirty="0" smtClean="0"/>
              <a:t> </a:t>
            </a:r>
            <a:r>
              <a:rPr lang="de-DE" dirty="0" err="1" smtClean="0"/>
              <a:t>interests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„Länder“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well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expertise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administration</a:t>
            </a:r>
            <a:r>
              <a:rPr lang="de-DE" dirty="0" smtClean="0"/>
              <a:t> (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mainly</a:t>
            </a:r>
            <a:r>
              <a:rPr lang="de-DE" dirty="0" smtClean="0"/>
              <a:t> </a:t>
            </a:r>
            <a:r>
              <a:rPr lang="de-DE" dirty="0" err="1" smtClean="0"/>
              <a:t>done</a:t>
            </a:r>
            <a:r>
              <a:rPr lang="de-DE" dirty="0" smtClean="0"/>
              <a:t> on „Land“ </a:t>
            </a:r>
            <a:r>
              <a:rPr lang="de-DE" dirty="0" err="1" smtClean="0"/>
              <a:t>level</a:t>
            </a:r>
            <a:r>
              <a:rPr lang="de-DE" dirty="0" smtClean="0"/>
              <a:t>) </a:t>
            </a:r>
            <a:r>
              <a:rPr lang="de-DE" dirty="0" err="1" smtClean="0"/>
              <a:t>become</a:t>
            </a:r>
            <a:r>
              <a:rPr lang="de-DE" dirty="0" smtClean="0"/>
              <a:t> </a:t>
            </a:r>
            <a:r>
              <a:rPr lang="de-DE" dirty="0" err="1" smtClean="0"/>
              <a:t>part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.</a:t>
            </a:r>
          </a:p>
          <a:p>
            <a:pPr>
              <a:buFont typeface="Wingdings" charset="2"/>
              <a:buChar char="§"/>
            </a:pP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integrating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„Bundesrat“ on a </a:t>
            </a:r>
            <a:r>
              <a:rPr lang="de-DE" dirty="0" err="1" smtClean="0"/>
              <a:t>very</a:t>
            </a:r>
            <a:r>
              <a:rPr lang="de-DE" dirty="0" smtClean="0"/>
              <a:t> </a:t>
            </a:r>
            <a:r>
              <a:rPr lang="de-DE" dirty="0" err="1" smtClean="0"/>
              <a:t>early</a:t>
            </a:r>
            <a:r>
              <a:rPr lang="de-DE" dirty="0" smtClean="0"/>
              <a:t> </a:t>
            </a:r>
            <a:r>
              <a:rPr lang="de-DE" dirty="0" err="1" smtClean="0"/>
              <a:t>stage</a:t>
            </a:r>
            <a:r>
              <a:rPr lang="de-DE" dirty="0" smtClean="0"/>
              <a:t> (Statements </a:t>
            </a:r>
            <a:r>
              <a:rPr lang="de-DE" dirty="0" err="1" smtClean="0"/>
              <a:t>regarding</a:t>
            </a:r>
            <a:r>
              <a:rPr lang="de-DE" dirty="0" smtClean="0"/>
              <a:t> </a:t>
            </a:r>
            <a:r>
              <a:rPr lang="de-DE" dirty="0" err="1" smtClean="0"/>
              <a:t>law</a:t>
            </a:r>
            <a:r>
              <a:rPr lang="de-DE" dirty="0" smtClean="0"/>
              <a:t> initiatives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government</a:t>
            </a:r>
            <a:r>
              <a:rPr lang="de-DE" dirty="0" smtClean="0"/>
              <a:t>) </a:t>
            </a:r>
            <a:r>
              <a:rPr lang="de-DE" dirty="0" err="1" smtClean="0"/>
              <a:t>possible</a:t>
            </a:r>
            <a:r>
              <a:rPr lang="de-DE" dirty="0" smtClean="0"/>
              <a:t> „</a:t>
            </a:r>
            <a:r>
              <a:rPr lang="de-DE" dirty="0" err="1" smtClean="0"/>
              <a:t>points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frictions</a:t>
            </a:r>
            <a:r>
              <a:rPr lang="de-DE" dirty="0" smtClean="0"/>
              <a:t>“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detected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start</a:t>
            </a:r>
            <a:r>
              <a:rPr lang="de-DE" dirty="0" smtClean="0"/>
              <a:t>.</a:t>
            </a:r>
            <a:endParaRPr lang="de-DE" dirty="0"/>
          </a:p>
          <a:p>
            <a:pPr>
              <a:buFont typeface="Wingdings" charset="2"/>
              <a:buChar char="§"/>
            </a:pPr>
            <a:r>
              <a:rPr lang="de-DE" dirty="0" err="1" smtClean="0"/>
              <a:t>Since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negotiations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mediation</a:t>
            </a:r>
            <a:r>
              <a:rPr lang="de-DE" dirty="0" smtClean="0"/>
              <a:t> </a:t>
            </a:r>
            <a:r>
              <a:rPr lang="de-DE" dirty="0" err="1" smtClean="0"/>
              <a:t>committee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confidential</a:t>
            </a:r>
            <a:r>
              <a:rPr lang="de-DE" dirty="0" smtClean="0"/>
              <a:t>, </a:t>
            </a:r>
            <a:r>
              <a:rPr lang="de-DE" dirty="0" err="1" smtClean="0"/>
              <a:t>they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not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prone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danger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being</a:t>
            </a:r>
            <a:r>
              <a:rPr lang="de-DE" dirty="0" smtClean="0"/>
              <a:t> </a:t>
            </a:r>
            <a:r>
              <a:rPr lang="de-DE" dirty="0" err="1" smtClean="0"/>
              <a:t>misused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politic</a:t>
            </a:r>
            <a:r>
              <a:rPr lang="de-DE" dirty="0" smtClean="0"/>
              <a:t> </a:t>
            </a:r>
            <a:r>
              <a:rPr lang="de-DE" dirty="0" err="1" smtClean="0"/>
              <a:t>gains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therefore</a:t>
            </a:r>
            <a:r>
              <a:rPr lang="de-DE" dirty="0" smtClean="0"/>
              <a:t> </a:t>
            </a:r>
            <a:r>
              <a:rPr lang="de-DE" dirty="0" err="1" smtClean="0"/>
              <a:t>reasonably</a:t>
            </a:r>
            <a:r>
              <a:rPr lang="de-DE" dirty="0" smtClean="0"/>
              <a:t> </a:t>
            </a:r>
            <a:r>
              <a:rPr lang="de-DE" dirty="0" err="1" smtClean="0"/>
              <a:t>effective</a:t>
            </a:r>
            <a:r>
              <a:rPr lang="de-DE" dirty="0" smtClean="0"/>
              <a:t>.</a:t>
            </a:r>
          </a:p>
          <a:p>
            <a:pPr>
              <a:buFont typeface="Wingdings" charset="2"/>
              <a:buChar char="§"/>
            </a:pPr>
            <a:r>
              <a:rPr lang="de-DE" dirty="0" smtClean="0"/>
              <a:t>The Bundestag </a:t>
            </a:r>
            <a:r>
              <a:rPr lang="de-DE" dirty="0" err="1" smtClean="0"/>
              <a:t>is</a:t>
            </a:r>
            <a:r>
              <a:rPr lang="de-DE" dirty="0" smtClean="0"/>
              <a:t> not </a:t>
            </a:r>
            <a:r>
              <a:rPr lang="de-DE" dirty="0" err="1" smtClean="0"/>
              <a:t>only</a:t>
            </a:r>
            <a:r>
              <a:rPr lang="de-DE" dirty="0" smtClean="0"/>
              <a:t> a „</a:t>
            </a:r>
            <a:r>
              <a:rPr lang="de-DE" dirty="0" err="1" smtClean="0"/>
              <a:t>control</a:t>
            </a:r>
            <a:r>
              <a:rPr lang="de-DE" dirty="0" smtClean="0"/>
              <a:t> </a:t>
            </a:r>
            <a:r>
              <a:rPr lang="de-DE" dirty="0" err="1" smtClean="0"/>
              <a:t>council</a:t>
            </a:r>
            <a:r>
              <a:rPr lang="de-DE" dirty="0" smtClean="0"/>
              <a:t>“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simply</a:t>
            </a:r>
            <a:r>
              <a:rPr lang="de-DE" dirty="0" smtClean="0"/>
              <a:t> </a:t>
            </a:r>
            <a:r>
              <a:rPr lang="de-DE" dirty="0" err="1" smtClean="0"/>
              <a:t>says</a:t>
            </a:r>
            <a:r>
              <a:rPr lang="de-DE" dirty="0" smtClean="0"/>
              <a:t> „</a:t>
            </a:r>
            <a:r>
              <a:rPr lang="de-DE" dirty="0" err="1" smtClean="0"/>
              <a:t>yes</a:t>
            </a:r>
            <a:r>
              <a:rPr lang="de-DE" dirty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no</a:t>
            </a:r>
            <a:r>
              <a:rPr lang="de-DE" dirty="0" smtClean="0"/>
              <a:t>“, but </a:t>
            </a:r>
            <a:r>
              <a:rPr lang="de-DE" dirty="0" err="1" smtClean="0"/>
              <a:t>plays</a:t>
            </a:r>
            <a:r>
              <a:rPr lang="de-DE" dirty="0" smtClean="0"/>
              <a:t> a </a:t>
            </a:r>
            <a:r>
              <a:rPr lang="de-DE" dirty="0" err="1" smtClean="0"/>
              <a:t>crucial</a:t>
            </a:r>
            <a:r>
              <a:rPr lang="de-DE" dirty="0" smtClean="0"/>
              <a:t> </a:t>
            </a:r>
            <a:r>
              <a:rPr lang="de-DE" dirty="0" err="1" smtClean="0"/>
              <a:t>role</a:t>
            </a:r>
            <a:r>
              <a:rPr lang="de-DE" dirty="0" smtClean="0"/>
              <a:t> </a:t>
            </a:r>
            <a:r>
              <a:rPr lang="de-DE" dirty="0" err="1" smtClean="0"/>
              <a:t>during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77866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797439"/>
            <a:ext cx="8229600" cy="1143000"/>
          </a:xfrm>
        </p:spPr>
        <p:txBody>
          <a:bodyPr/>
          <a:lstStyle/>
          <a:p>
            <a:r>
              <a:rPr lang="de-DE" dirty="0" smtClean="0"/>
              <a:t>V. </a:t>
            </a:r>
            <a:r>
              <a:rPr lang="de-DE" dirty="0"/>
              <a:t>Impact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discussed</a:t>
            </a:r>
            <a:r>
              <a:rPr lang="de-DE" dirty="0"/>
              <a:t> </a:t>
            </a:r>
            <a:r>
              <a:rPr lang="de-DE" dirty="0" err="1"/>
              <a:t>constitutional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Senato</a:t>
            </a:r>
            <a:r>
              <a:rPr lang="de-DE" dirty="0"/>
              <a:t>“</a:t>
            </a:r>
            <a:br>
              <a:rPr lang="de-DE" dirty="0"/>
            </a:br>
            <a:r>
              <a:rPr lang="de-DE" dirty="0"/>
              <a:t>(</a:t>
            </a:r>
            <a:r>
              <a:rPr lang="de-DE" dirty="0" smtClean="0"/>
              <a:t>1)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 smtClean="0"/>
              <a:t>Current</a:t>
            </a:r>
            <a:r>
              <a:rPr lang="de-DE" dirty="0" smtClean="0"/>
              <a:t> </a:t>
            </a:r>
            <a:r>
              <a:rPr lang="de-DE" dirty="0" err="1" smtClean="0"/>
              <a:t>structure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senato</a:t>
            </a:r>
            <a:r>
              <a:rPr lang="de-DE" dirty="0" smtClean="0"/>
              <a:t>“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its</a:t>
            </a:r>
            <a:r>
              <a:rPr lang="de-DE" dirty="0" smtClean="0"/>
              <a:t> </a:t>
            </a:r>
            <a:r>
              <a:rPr lang="de-DE" dirty="0" err="1" smtClean="0"/>
              <a:t>competences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smtClean="0"/>
              <a:t>315 </a:t>
            </a:r>
            <a:r>
              <a:rPr lang="de-DE" dirty="0" err="1" smtClean="0"/>
              <a:t>senators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 smtClean="0"/>
              <a:t>Bicameralismo</a:t>
            </a:r>
            <a:r>
              <a:rPr lang="de-DE" dirty="0" smtClean="0"/>
              <a:t> </a:t>
            </a:r>
            <a:r>
              <a:rPr lang="de-DE" dirty="0" err="1" smtClean="0"/>
              <a:t>perfetto</a:t>
            </a:r>
            <a:r>
              <a:rPr lang="de-DE" dirty="0" smtClean="0"/>
              <a:t>: „</a:t>
            </a:r>
            <a:r>
              <a:rPr lang="de-DE" dirty="0" err="1" smtClean="0"/>
              <a:t>Senato</a:t>
            </a:r>
            <a:r>
              <a:rPr lang="de-DE" dirty="0" smtClean="0"/>
              <a:t>“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involved</a:t>
            </a:r>
            <a:r>
              <a:rPr lang="de-DE" dirty="0" smtClean="0"/>
              <a:t> in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legislation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much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chamber</a:t>
            </a:r>
            <a:r>
              <a:rPr lang="de-DE" dirty="0" smtClean="0"/>
              <a:t> (</a:t>
            </a:r>
            <a:r>
              <a:rPr lang="de-DE" dirty="0" err="1" smtClean="0"/>
              <a:t>camera</a:t>
            </a:r>
            <a:r>
              <a:rPr lang="de-DE" dirty="0" smtClean="0"/>
              <a:t> die </a:t>
            </a:r>
            <a:r>
              <a:rPr lang="de-DE" dirty="0" err="1" smtClean="0"/>
              <a:t>diputati</a:t>
            </a:r>
            <a:r>
              <a:rPr lang="de-DE" dirty="0" smtClean="0"/>
              <a:t>), </a:t>
            </a:r>
            <a:r>
              <a:rPr lang="de-DE" dirty="0" err="1" smtClean="0"/>
              <a:t>which</a:t>
            </a:r>
            <a:r>
              <a:rPr lang="de-DE" dirty="0" smtClean="0"/>
              <a:t> </a:t>
            </a:r>
            <a:r>
              <a:rPr lang="de-DE" dirty="0" err="1" smtClean="0"/>
              <a:t>means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no</a:t>
            </a:r>
            <a:r>
              <a:rPr lang="de-DE" dirty="0" smtClean="0"/>
              <a:t> </a:t>
            </a:r>
            <a:r>
              <a:rPr lang="de-DE" dirty="0" err="1" smtClean="0"/>
              <a:t>law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pass </a:t>
            </a:r>
            <a:r>
              <a:rPr lang="de-DE" dirty="0" err="1" smtClean="0"/>
              <a:t>without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cooperation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approval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senato</a:t>
            </a:r>
            <a:r>
              <a:rPr lang="de-DE" dirty="0" smtClean="0"/>
              <a:t>“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smtClean="0"/>
              <a:t>Senators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elected</a:t>
            </a:r>
            <a:r>
              <a:rPr lang="de-DE" dirty="0" smtClean="0"/>
              <a:t> in a immediate </a:t>
            </a:r>
            <a:r>
              <a:rPr lang="de-DE" dirty="0" err="1" smtClean="0"/>
              <a:t>election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local</a:t>
            </a:r>
            <a:r>
              <a:rPr lang="de-DE" dirty="0" smtClean="0"/>
              <a:t> </a:t>
            </a:r>
            <a:r>
              <a:rPr lang="de-DE" dirty="0" err="1" smtClean="0"/>
              <a:t>population</a:t>
            </a:r>
            <a:endParaRPr lang="de-DE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84615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496" y="502797"/>
            <a:ext cx="8229600" cy="1143000"/>
          </a:xfrm>
        </p:spPr>
        <p:txBody>
          <a:bodyPr/>
          <a:lstStyle/>
          <a:p>
            <a:pPr marL="514350" indent="-514350"/>
            <a:r>
              <a:rPr lang="de-DE" dirty="0" smtClean="0"/>
              <a:t>V. Impact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discussed</a:t>
            </a:r>
            <a:r>
              <a:rPr lang="de-DE" dirty="0"/>
              <a:t> </a:t>
            </a:r>
            <a:r>
              <a:rPr lang="de-DE" dirty="0" err="1"/>
              <a:t>constitutional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Senato</a:t>
            </a:r>
            <a:r>
              <a:rPr lang="de-DE" dirty="0"/>
              <a:t>“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Art</a:t>
            </a:r>
            <a:r>
              <a:rPr lang="de-DE" dirty="0"/>
              <a:t>.1 </a:t>
            </a:r>
            <a:r>
              <a:rPr lang="de-DE" dirty="0" err="1"/>
              <a:t>riforma</a:t>
            </a:r>
            <a:r>
              <a:rPr lang="de-DE" dirty="0"/>
              <a:t>: </a:t>
            </a:r>
            <a:r>
              <a:rPr lang="de-DE" dirty="0" err="1"/>
              <a:t>Revokes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autonomy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senato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taking</a:t>
            </a:r>
            <a:r>
              <a:rPr lang="de-DE" dirty="0"/>
              <a:t> </a:t>
            </a:r>
            <a:r>
              <a:rPr lang="de-DE" dirty="0" err="1" smtClean="0"/>
              <a:t>its</a:t>
            </a:r>
            <a:r>
              <a:rPr lang="de-DE" dirty="0" smtClean="0"/>
              <a:t> </a:t>
            </a:r>
            <a:r>
              <a:rPr lang="de-DE" dirty="0" err="1" smtClean="0"/>
              <a:t>independent</a:t>
            </a:r>
            <a:r>
              <a:rPr lang="de-DE" dirty="0" smtClean="0"/>
              <a:t> </a:t>
            </a:r>
            <a:r>
              <a:rPr lang="de-DE" dirty="0"/>
              <a:t>legislative </a:t>
            </a:r>
            <a:r>
              <a:rPr lang="de-DE" dirty="0" err="1"/>
              <a:t>powers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 </a:t>
            </a:r>
            <a:r>
              <a:rPr lang="de-DE" dirty="0" err="1"/>
              <a:t>replaces</a:t>
            </a:r>
            <a:r>
              <a:rPr lang="de-DE" dirty="0"/>
              <a:t> </a:t>
            </a:r>
            <a:r>
              <a:rPr lang="de-DE" dirty="0" err="1"/>
              <a:t>those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 </a:t>
            </a:r>
            <a:r>
              <a:rPr lang="de-DE" dirty="0" err="1" smtClean="0"/>
              <a:t>competences</a:t>
            </a:r>
            <a:r>
              <a:rPr lang="de-DE" dirty="0"/>
              <a:t/>
            </a:r>
            <a:br>
              <a:rPr lang="de-DE" dirty="0"/>
            </a:b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err="1" smtClean="0"/>
              <a:t>Verifies</a:t>
            </a:r>
            <a:r>
              <a:rPr lang="de-DE" dirty="0" smtClean="0"/>
              <a:t> </a:t>
            </a:r>
            <a:r>
              <a:rPr lang="de-DE" dirty="0" err="1" smtClean="0"/>
              <a:t>acts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public</a:t>
            </a:r>
            <a:r>
              <a:rPr lang="de-DE" dirty="0" smtClean="0"/>
              <a:t> </a:t>
            </a:r>
            <a:r>
              <a:rPr lang="de-DE" dirty="0" err="1" smtClean="0"/>
              <a:t>administration</a:t>
            </a:r>
            <a:r>
              <a:rPr lang="de-DE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err="1" smtClean="0"/>
              <a:t>Verifies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execution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federal</a:t>
            </a:r>
            <a:r>
              <a:rPr lang="de-DE" dirty="0" smtClean="0"/>
              <a:t> </a:t>
            </a:r>
            <a:r>
              <a:rPr lang="de-DE" dirty="0" err="1" smtClean="0"/>
              <a:t>law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err="1" smtClean="0"/>
              <a:t>Verifies</a:t>
            </a:r>
            <a:r>
              <a:rPr lang="de-DE" dirty="0" smtClean="0"/>
              <a:t> </a:t>
            </a:r>
            <a:r>
              <a:rPr lang="de-DE" dirty="0" err="1" smtClean="0"/>
              <a:t>effects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European </a:t>
            </a:r>
            <a:r>
              <a:rPr lang="de-DE" dirty="0" err="1" smtClean="0"/>
              <a:t>politics</a:t>
            </a:r>
            <a:r>
              <a:rPr lang="de-DE" dirty="0" smtClean="0"/>
              <a:t> on </a:t>
            </a:r>
            <a:r>
              <a:rPr lang="de-DE" dirty="0" err="1" smtClean="0"/>
              <a:t>its</a:t>
            </a:r>
            <a:r>
              <a:rPr lang="de-DE" dirty="0" smtClean="0"/>
              <a:t> territorial </a:t>
            </a:r>
            <a:r>
              <a:rPr lang="de-DE" dirty="0" err="1" smtClean="0"/>
              <a:t>entities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err="1" smtClean="0"/>
              <a:t>Acts</a:t>
            </a:r>
            <a:r>
              <a:rPr lang="de-DE" dirty="0" smtClean="0"/>
              <a:t> in </a:t>
            </a:r>
            <a:r>
              <a:rPr lang="de-DE" dirty="0" err="1" smtClean="0"/>
              <a:t>general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a link </a:t>
            </a:r>
            <a:r>
              <a:rPr lang="de-DE" dirty="0" err="1" smtClean="0"/>
              <a:t>between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parliament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other</a:t>
            </a:r>
            <a:r>
              <a:rPr lang="de-DE" dirty="0" smtClean="0"/>
              <a:t>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bodies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0730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496" y="502797"/>
            <a:ext cx="8229600" cy="1143000"/>
          </a:xfrm>
        </p:spPr>
        <p:txBody>
          <a:bodyPr/>
          <a:lstStyle/>
          <a:p>
            <a:r>
              <a:rPr lang="de-DE" dirty="0"/>
              <a:t>V. Impact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discussed</a:t>
            </a:r>
            <a:r>
              <a:rPr lang="de-DE" dirty="0"/>
              <a:t> </a:t>
            </a:r>
            <a:r>
              <a:rPr lang="de-DE" dirty="0" err="1"/>
              <a:t>constitutional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Senato</a:t>
            </a:r>
            <a:r>
              <a:rPr lang="de-DE" dirty="0"/>
              <a:t>“(</a:t>
            </a:r>
            <a:r>
              <a:rPr lang="de-DE" dirty="0" smtClean="0"/>
              <a:t>3)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de-DE" sz="2400" dirty="0" err="1" smtClean="0"/>
              <a:t>Article</a:t>
            </a:r>
            <a:r>
              <a:rPr lang="de-DE" sz="2400" dirty="0" smtClean="0"/>
              <a:t> 2: </a:t>
            </a:r>
            <a:r>
              <a:rPr lang="de-DE" sz="2400" dirty="0" err="1" smtClean="0"/>
              <a:t>Changes</a:t>
            </a:r>
            <a:r>
              <a:rPr lang="de-DE" sz="2400" dirty="0" smtClean="0"/>
              <a:t> in </a:t>
            </a:r>
            <a:r>
              <a:rPr lang="de-DE" sz="2400" dirty="0" err="1" smtClean="0"/>
              <a:t>the</a:t>
            </a:r>
            <a:r>
              <a:rPr lang="de-DE" sz="2400" dirty="0" smtClean="0"/>
              <a:t> </a:t>
            </a:r>
            <a:r>
              <a:rPr lang="de-DE" sz="2400" dirty="0" err="1" smtClean="0"/>
              <a:t>structure</a:t>
            </a:r>
            <a:r>
              <a:rPr lang="de-DE" sz="2400" dirty="0" smtClean="0"/>
              <a:t> </a:t>
            </a:r>
            <a:r>
              <a:rPr lang="de-DE" sz="2400" dirty="0" err="1" smtClean="0"/>
              <a:t>of</a:t>
            </a:r>
            <a:r>
              <a:rPr lang="de-DE" sz="2400" dirty="0" smtClean="0"/>
              <a:t> </a:t>
            </a:r>
            <a:r>
              <a:rPr lang="de-DE" sz="2400" dirty="0" err="1" smtClean="0"/>
              <a:t>the</a:t>
            </a:r>
            <a:r>
              <a:rPr lang="de-DE" sz="2400" dirty="0" smtClean="0"/>
              <a:t> „</a:t>
            </a:r>
            <a:r>
              <a:rPr lang="de-DE" sz="2400" dirty="0" err="1" smtClean="0"/>
              <a:t>senato</a:t>
            </a:r>
            <a:r>
              <a:rPr lang="de-DE" sz="2400" dirty="0" smtClean="0"/>
              <a:t>“, </a:t>
            </a:r>
            <a:r>
              <a:rPr lang="de-DE" sz="2400" dirty="0" err="1" smtClean="0"/>
              <a:t>only</a:t>
            </a:r>
            <a:r>
              <a:rPr lang="de-DE" sz="2400" dirty="0" smtClean="0"/>
              <a:t> 100 </a:t>
            </a:r>
            <a:r>
              <a:rPr lang="de-DE" sz="2400" dirty="0" err="1" smtClean="0"/>
              <a:t>senators</a:t>
            </a:r>
            <a:r>
              <a:rPr lang="de-DE" sz="2400" dirty="0" smtClean="0"/>
              <a:t>, </a:t>
            </a:r>
            <a:r>
              <a:rPr lang="de-DE" sz="2400" dirty="0" err="1" smtClean="0"/>
              <a:t>that</a:t>
            </a:r>
            <a:r>
              <a:rPr lang="de-DE" sz="2400" dirty="0" smtClean="0"/>
              <a:t> </a:t>
            </a:r>
            <a:r>
              <a:rPr lang="de-DE" sz="2400" dirty="0" err="1" smtClean="0"/>
              <a:t>represent</a:t>
            </a:r>
            <a:r>
              <a:rPr lang="de-DE" sz="2400" dirty="0" smtClean="0"/>
              <a:t> regional/</a:t>
            </a:r>
            <a:r>
              <a:rPr lang="de-DE" sz="2400" dirty="0" err="1" smtClean="0"/>
              <a:t>local</a:t>
            </a:r>
            <a:r>
              <a:rPr lang="de-DE" sz="2400" dirty="0" smtClean="0"/>
              <a:t> territorial </a:t>
            </a:r>
            <a:r>
              <a:rPr lang="de-DE" sz="2400" dirty="0" err="1" smtClean="0"/>
              <a:t>entities</a:t>
            </a:r>
            <a:endParaRPr lang="de-DE" sz="20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74 </a:t>
            </a:r>
            <a:r>
              <a:rPr lang="de-DE" dirty="0" err="1"/>
              <a:t>consigli</a:t>
            </a:r>
            <a:r>
              <a:rPr lang="de-DE" dirty="0"/>
              <a:t> </a:t>
            </a:r>
            <a:r>
              <a:rPr lang="de-DE" dirty="0" err="1"/>
              <a:t>regionali</a:t>
            </a:r>
            <a:endParaRPr lang="de-DE" sz="1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21 </a:t>
            </a:r>
            <a:r>
              <a:rPr lang="de-DE" dirty="0" err="1"/>
              <a:t>sindaci</a:t>
            </a:r>
            <a:endParaRPr lang="de-DE" sz="1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5 </a:t>
            </a:r>
            <a:r>
              <a:rPr lang="de-DE" dirty="0" err="1" smtClean="0"/>
              <a:t>senators</a:t>
            </a:r>
            <a:r>
              <a:rPr lang="de-DE" dirty="0" smtClean="0"/>
              <a:t> </a:t>
            </a:r>
            <a:r>
              <a:rPr lang="de-DE" dirty="0" err="1" smtClean="0"/>
              <a:t>that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nominated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president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Italian</a:t>
            </a:r>
            <a:r>
              <a:rPr lang="de-DE" dirty="0" smtClean="0"/>
              <a:t> </a:t>
            </a:r>
            <a:r>
              <a:rPr lang="de-DE" dirty="0" err="1" smtClean="0"/>
              <a:t>Republic</a:t>
            </a:r>
            <a:endParaRPr lang="de-DE" sz="18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de-DE" sz="2400" dirty="0" err="1" smtClean="0"/>
              <a:t>Consigli</a:t>
            </a:r>
            <a:r>
              <a:rPr lang="de-DE" sz="2400" dirty="0" smtClean="0"/>
              <a:t> </a:t>
            </a:r>
            <a:r>
              <a:rPr lang="de-DE" sz="2400" dirty="0" err="1" smtClean="0"/>
              <a:t>regionali</a:t>
            </a:r>
            <a:r>
              <a:rPr lang="de-DE" sz="2400" dirty="0" smtClean="0"/>
              <a:t>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sindaci</a:t>
            </a:r>
            <a:r>
              <a:rPr lang="de-DE" sz="2400" dirty="0" smtClean="0"/>
              <a:t> hold </a:t>
            </a:r>
            <a:r>
              <a:rPr lang="de-DE" sz="2400" dirty="0" err="1" smtClean="0"/>
              <a:t>their</a:t>
            </a:r>
            <a:r>
              <a:rPr lang="de-DE" sz="2400" dirty="0" smtClean="0"/>
              <a:t> </a:t>
            </a:r>
            <a:r>
              <a:rPr lang="de-DE" sz="2400" dirty="0" err="1" smtClean="0"/>
              <a:t>offices</a:t>
            </a:r>
            <a:r>
              <a:rPr lang="de-DE" sz="2400" dirty="0" smtClean="0"/>
              <a:t> </a:t>
            </a:r>
            <a:r>
              <a:rPr lang="de-DE" sz="2400" dirty="0" err="1" smtClean="0"/>
              <a:t>as</a:t>
            </a:r>
            <a:r>
              <a:rPr lang="de-DE" sz="2400" dirty="0" smtClean="0"/>
              <a:t> </a:t>
            </a:r>
            <a:r>
              <a:rPr lang="de-DE" sz="2400" dirty="0" err="1" smtClean="0"/>
              <a:t>senators</a:t>
            </a:r>
            <a:r>
              <a:rPr lang="de-DE" sz="2400" dirty="0" smtClean="0"/>
              <a:t> </a:t>
            </a:r>
            <a:r>
              <a:rPr lang="de-DE" sz="2400" dirty="0" err="1" smtClean="0"/>
              <a:t>thanks</a:t>
            </a:r>
            <a:r>
              <a:rPr lang="de-DE" sz="2400" dirty="0" smtClean="0"/>
              <a:t> </a:t>
            </a:r>
            <a:r>
              <a:rPr lang="de-DE" sz="2400" dirty="0" err="1" smtClean="0"/>
              <a:t>to</a:t>
            </a:r>
            <a:r>
              <a:rPr lang="de-DE" sz="2400" dirty="0" smtClean="0"/>
              <a:t> </a:t>
            </a:r>
            <a:r>
              <a:rPr lang="de-DE" sz="2400" dirty="0" err="1" smtClean="0"/>
              <a:t>their</a:t>
            </a:r>
            <a:r>
              <a:rPr lang="de-DE" sz="2400" dirty="0" smtClean="0"/>
              <a:t> </a:t>
            </a:r>
            <a:r>
              <a:rPr lang="de-DE" sz="2400" dirty="0" err="1" smtClean="0"/>
              <a:t>functions</a:t>
            </a:r>
            <a:r>
              <a:rPr lang="de-DE" sz="2400" dirty="0" smtClean="0"/>
              <a:t> in </a:t>
            </a:r>
            <a:r>
              <a:rPr lang="de-DE" sz="2400" dirty="0" err="1" smtClean="0"/>
              <a:t>the</a:t>
            </a:r>
            <a:r>
              <a:rPr lang="de-DE" sz="2400" dirty="0" smtClean="0"/>
              <a:t> </a:t>
            </a:r>
            <a:r>
              <a:rPr lang="de-DE" sz="2400" dirty="0" err="1" smtClean="0"/>
              <a:t>local</a:t>
            </a:r>
            <a:r>
              <a:rPr lang="de-DE" sz="2400" dirty="0" smtClean="0"/>
              <a:t>/</a:t>
            </a:r>
            <a:r>
              <a:rPr lang="de-DE" sz="2400" dirty="0" err="1" smtClean="0"/>
              <a:t>federal</a:t>
            </a:r>
            <a:r>
              <a:rPr lang="de-DE" sz="2400" dirty="0" smtClean="0"/>
              <a:t> </a:t>
            </a:r>
            <a:r>
              <a:rPr lang="de-DE" sz="2400" dirty="0" err="1" smtClean="0"/>
              <a:t>government</a:t>
            </a:r>
            <a:endParaRPr lang="de-DE" sz="2000" dirty="0" smtClean="0"/>
          </a:p>
          <a:p>
            <a:pPr lvl="0">
              <a:buFont typeface="Wingdings" panose="05000000000000000000" pitchFamily="2" charset="2"/>
              <a:buChar char="§"/>
            </a:pPr>
            <a:r>
              <a:rPr lang="de-DE" sz="2400" dirty="0" smtClean="0"/>
              <a:t>All </a:t>
            </a:r>
            <a:r>
              <a:rPr lang="de-DE" sz="2400" dirty="0" err="1" smtClean="0"/>
              <a:t>senators</a:t>
            </a:r>
            <a:r>
              <a:rPr lang="de-DE" sz="2400" dirty="0" smtClean="0"/>
              <a:t> </a:t>
            </a:r>
            <a:r>
              <a:rPr lang="de-DE" sz="2400" dirty="0" err="1" smtClean="0"/>
              <a:t>have</a:t>
            </a:r>
            <a:r>
              <a:rPr lang="de-DE" sz="2400" dirty="0" smtClean="0"/>
              <a:t> </a:t>
            </a:r>
            <a:r>
              <a:rPr lang="de-DE" sz="2400" dirty="0" err="1" smtClean="0"/>
              <a:t>complete</a:t>
            </a:r>
            <a:r>
              <a:rPr lang="de-DE" sz="2400" dirty="0" smtClean="0"/>
              <a:t> </a:t>
            </a:r>
            <a:r>
              <a:rPr lang="de-DE" sz="2400" dirty="0" err="1" smtClean="0"/>
              <a:t>parliamentery</a:t>
            </a:r>
            <a:r>
              <a:rPr lang="de-DE" sz="2400" dirty="0" smtClean="0"/>
              <a:t> </a:t>
            </a:r>
            <a:r>
              <a:rPr lang="de-DE" sz="2400" dirty="0" err="1" smtClean="0"/>
              <a:t>immunity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28288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496" y="502797"/>
            <a:ext cx="8229600" cy="1143000"/>
          </a:xfrm>
        </p:spPr>
        <p:txBody>
          <a:bodyPr/>
          <a:lstStyle/>
          <a:p>
            <a:r>
              <a:rPr lang="de-DE" dirty="0"/>
              <a:t>V. Impact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discussed</a:t>
            </a:r>
            <a:r>
              <a:rPr lang="de-DE" dirty="0"/>
              <a:t> </a:t>
            </a:r>
            <a:r>
              <a:rPr lang="de-DE" dirty="0" err="1"/>
              <a:t>constitutional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Senato</a:t>
            </a:r>
            <a:r>
              <a:rPr lang="de-DE" dirty="0" smtClean="0"/>
              <a:t>“ (4)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§"/>
            </a:pPr>
            <a:r>
              <a:rPr lang="de-DE" sz="2000" dirty="0" err="1" smtClean="0"/>
              <a:t>Conclusion</a:t>
            </a:r>
            <a:r>
              <a:rPr lang="de-DE" sz="2000" dirty="0"/>
              <a:t>: In </a:t>
            </a:r>
            <a:r>
              <a:rPr lang="de-DE" sz="2000" dirty="0" err="1"/>
              <a:t>principle</a:t>
            </a:r>
            <a:r>
              <a:rPr lang="de-DE" sz="2000" dirty="0"/>
              <a:t> </a:t>
            </a:r>
            <a:r>
              <a:rPr lang="de-DE" sz="2000" dirty="0" err="1"/>
              <a:t>the</a:t>
            </a:r>
            <a:r>
              <a:rPr lang="de-DE" sz="2000" dirty="0"/>
              <a:t> </a:t>
            </a:r>
            <a:r>
              <a:rPr lang="de-DE" sz="2000" dirty="0" err="1" smtClean="0"/>
              <a:t>new</a:t>
            </a:r>
            <a:r>
              <a:rPr lang="de-DE" sz="2000" dirty="0" smtClean="0"/>
              <a:t> </a:t>
            </a:r>
            <a:r>
              <a:rPr lang="de-DE" sz="2000" dirty="0" err="1" smtClean="0"/>
              <a:t>Italian</a:t>
            </a:r>
            <a:r>
              <a:rPr lang="de-DE" sz="2000" dirty="0" smtClean="0"/>
              <a:t> </a:t>
            </a:r>
            <a:r>
              <a:rPr lang="de-DE" sz="2000" dirty="0"/>
              <a:t>„</a:t>
            </a:r>
            <a:r>
              <a:rPr lang="de-DE" sz="2000" dirty="0" err="1"/>
              <a:t>Senato</a:t>
            </a:r>
            <a:r>
              <a:rPr lang="de-DE" sz="2000" dirty="0"/>
              <a:t>“ </a:t>
            </a:r>
            <a:r>
              <a:rPr lang="de-DE" sz="2000" dirty="0" err="1" smtClean="0"/>
              <a:t>has</a:t>
            </a:r>
            <a:r>
              <a:rPr lang="de-DE" sz="2000" dirty="0" smtClean="0"/>
              <a:t> </a:t>
            </a:r>
            <a:r>
              <a:rPr lang="de-DE" sz="2000" dirty="0" err="1" smtClean="0"/>
              <a:t>similarities</a:t>
            </a:r>
            <a:r>
              <a:rPr lang="de-DE" sz="2000" dirty="0" smtClean="0"/>
              <a:t>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German Bundesrat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sz="1800" dirty="0" err="1" smtClean="0"/>
              <a:t>No</a:t>
            </a:r>
            <a:r>
              <a:rPr lang="de-DE" sz="1800" dirty="0" smtClean="0"/>
              <a:t> </a:t>
            </a:r>
            <a:r>
              <a:rPr lang="de-DE" sz="1800" dirty="0" err="1" smtClean="0"/>
              <a:t>adequate</a:t>
            </a:r>
            <a:r>
              <a:rPr lang="de-DE" sz="1800" dirty="0" smtClean="0"/>
              <a:t> </a:t>
            </a:r>
            <a:r>
              <a:rPr lang="de-DE" sz="1800" dirty="0" err="1" smtClean="0"/>
              <a:t>second</a:t>
            </a:r>
            <a:r>
              <a:rPr lang="de-DE" sz="1800" dirty="0" smtClean="0"/>
              <a:t> </a:t>
            </a:r>
            <a:r>
              <a:rPr lang="de-DE" sz="1800" dirty="0" err="1" smtClean="0"/>
              <a:t>chamber</a:t>
            </a:r>
            <a:r>
              <a:rPr lang="de-DE" sz="1800" dirty="0" smtClean="0"/>
              <a:t> in </a:t>
            </a:r>
            <a:r>
              <a:rPr lang="de-DE" sz="1800" dirty="0" err="1" smtClean="0"/>
              <a:t>regard</a:t>
            </a:r>
            <a:r>
              <a:rPr lang="de-DE" sz="1800" dirty="0" smtClean="0"/>
              <a:t> </a:t>
            </a:r>
            <a:r>
              <a:rPr lang="de-DE" sz="1800" dirty="0" err="1" smtClean="0"/>
              <a:t>to</a:t>
            </a:r>
            <a:r>
              <a:rPr lang="de-DE" sz="1800" dirty="0" smtClean="0"/>
              <a:t> </a:t>
            </a:r>
            <a:r>
              <a:rPr lang="de-DE" sz="1800" dirty="0" err="1" smtClean="0"/>
              <a:t>its</a:t>
            </a:r>
            <a:r>
              <a:rPr lang="de-DE" sz="1800" dirty="0" smtClean="0"/>
              <a:t> </a:t>
            </a:r>
            <a:r>
              <a:rPr lang="de-DE" sz="1800" dirty="0" err="1" smtClean="0"/>
              <a:t>involvment</a:t>
            </a:r>
            <a:r>
              <a:rPr lang="de-DE" sz="1800" dirty="0" smtClean="0"/>
              <a:t> in </a:t>
            </a:r>
            <a:r>
              <a:rPr lang="de-DE" sz="1800" dirty="0" err="1" smtClean="0"/>
              <a:t>federal</a:t>
            </a:r>
            <a:r>
              <a:rPr lang="de-DE" sz="1800" dirty="0" smtClean="0"/>
              <a:t> </a:t>
            </a:r>
            <a:r>
              <a:rPr lang="de-DE" sz="1800" dirty="0" err="1" smtClean="0"/>
              <a:t>legislation</a:t>
            </a:r>
            <a:endParaRPr lang="de-DE" sz="18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sz="1800" dirty="0" err="1" smtClean="0"/>
              <a:t>No</a:t>
            </a:r>
            <a:r>
              <a:rPr lang="de-DE" sz="1800" dirty="0" smtClean="0"/>
              <a:t> </a:t>
            </a:r>
            <a:r>
              <a:rPr lang="de-DE" sz="1800" dirty="0" err="1" smtClean="0"/>
              <a:t>direct</a:t>
            </a:r>
            <a:r>
              <a:rPr lang="de-DE" sz="1800" dirty="0" smtClean="0"/>
              <a:t> </a:t>
            </a:r>
            <a:r>
              <a:rPr lang="de-DE" sz="1800" dirty="0" err="1" smtClean="0"/>
              <a:t>elections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senators</a:t>
            </a:r>
            <a:r>
              <a:rPr lang="de-DE" sz="1800" dirty="0" smtClean="0"/>
              <a:t>, </a:t>
            </a:r>
            <a:r>
              <a:rPr lang="de-DE" sz="1800" dirty="0" err="1" smtClean="0"/>
              <a:t>those</a:t>
            </a:r>
            <a:r>
              <a:rPr lang="de-DE" sz="1800" dirty="0" smtClean="0"/>
              <a:t> </a:t>
            </a:r>
            <a:r>
              <a:rPr lang="de-DE" sz="1800" dirty="0" err="1" smtClean="0"/>
              <a:t>are</a:t>
            </a:r>
            <a:r>
              <a:rPr lang="de-DE" sz="1800" dirty="0" smtClean="0"/>
              <a:t> </a:t>
            </a:r>
            <a:r>
              <a:rPr lang="de-DE" sz="1800" dirty="0" err="1" smtClean="0"/>
              <a:t>representatives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regional </a:t>
            </a:r>
            <a:r>
              <a:rPr lang="de-DE" sz="1800" dirty="0" err="1" smtClean="0"/>
              <a:t>and</a:t>
            </a:r>
            <a:r>
              <a:rPr lang="de-DE" sz="1800" dirty="0" smtClean="0"/>
              <a:t> </a:t>
            </a:r>
            <a:r>
              <a:rPr lang="de-DE" sz="1800" dirty="0" err="1" smtClean="0"/>
              <a:t>local</a:t>
            </a:r>
            <a:r>
              <a:rPr lang="de-DE" sz="1800" dirty="0" smtClean="0"/>
              <a:t> </a:t>
            </a:r>
            <a:r>
              <a:rPr lang="de-DE" sz="1800" dirty="0" err="1" smtClean="0"/>
              <a:t>entities</a:t>
            </a:r>
            <a:endParaRPr lang="de-DE" sz="1800" dirty="0" smtClean="0"/>
          </a:p>
          <a:p>
            <a:pPr marL="349250" lvl="1" indent="0">
              <a:buNone/>
            </a:pPr>
            <a:r>
              <a:rPr lang="de-DE" sz="1800" dirty="0"/>
              <a:t/>
            </a:r>
            <a:br>
              <a:rPr lang="de-DE" sz="1800" dirty="0"/>
            </a:br>
            <a:r>
              <a:rPr lang="de-DE" sz="1800" dirty="0" smtClean="0">
                <a:sym typeface="Wingdings"/>
              </a:rPr>
              <a:t></a:t>
            </a:r>
            <a:r>
              <a:rPr lang="de-DE" sz="1800" dirty="0" err="1" smtClean="0">
                <a:sym typeface="Wingdings"/>
              </a:rPr>
              <a:t>It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can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be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said</a:t>
            </a:r>
            <a:r>
              <a:rPr lang="de-DE" sz="1800" dirty="0" smtClean="0">
                <a:sym typeface="Wingdings"/>
              </a:rPr>
              <a:t>, </a:t>
            </a:r>
            <a:r>
              <a:rPr lang="de-DE" sz="1800" dirty="0" err="1" smtClean="0">
                <a:sym typeface="Wingdings"/>
              </a:rPr>
              <a:t>that</a:t>
            </a:r>
            <a:r>
              <a:rPr lang="de-DE" sz="1800" dirty="0" smtClean="0">
                <a:sym typeface="Wingdings"/>
              </a:rPr>
              <a:t> in </a:t>
            </a:r>
            <a:r>
              <a:rPr lang="de-DE" sz="1800" dirty="0" err="1" smtClean="0">
                <a:sym typeface="Wingdings"/>
              </a:rPr>
              <a:t>regard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to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its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structure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the</a:t>
            </a:r>
            <a:r>
              <a:rPr lang="de-DE" sz="1800" dirty="0" smtClean="0">
                <a:sym typeface="Wingdings"/>
              </a:rPr>
              <a:t> „Bundesrat“ </a:t>
            </a:r>
            <a:r>
              <a:rPr lang="de-DE" sz="1800" dirty="0" err="1" smtClean="0">
                <a:sym typeface="Wingdings"/>
              </a:rPr>
              <a:t>is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indeed</a:t>
            </a:r>
            <a:r>
              <a:rPr lang="de-DE" sz="1800" dirty="0" smtClean="0">
                <a:sym typeface="Wingdings"/>
              </a:rPr>
              <a:t> a </a:t>
            </a:r>
            <a:r>
              <a:rPr lang="de-DE" sz="1800" dirty="0" err="1" smtClean="0">
                <a:sym typeface="Wingdings"/>
              </a:rPr>
              <a:t>blueprint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for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the</a:t>
            </a:r>
            <a:r>
              <a:rPr lang="de-DE" sz="1800" dirty="0" smtClean="0">
                <a:sym typeface="Wingdings"/>
              </a:rPr>
              <a:t> „</a:t>
            </a:r>
            <a:r>
              <a:rPr lang="de-DE" sz="1800" dirty="0" err="1" smtClean="0">
                <a:sym typeface="Wingdings"/>
              </a:rPr>
              <a:t>senato</a:t>
            </a:r>
            <a:r>
              <a:rPr lang="de-DE" sz="1800" dirty="0" smtClean="0">
                <a:sym typeface="Wingdings"/>
              </a:rPr>
              <a:t>“, </a:t>
            </a:r>
            <a:r>
              <a:rPr lang="de-DE" sz="1800" dirty="0" err="1" smtClean="0">
                <a:sym typeface="Wingdings"/>
              </a:rPr>
              <a:t>however</a:t>
            </a:r>
            <a:r>
              <a:rPr lang="de-DE" sz="1800" dirty="0" smtClean="0">
                <a:sym typeface="Wingdings"/>
              </a:rPr>
              <a:t>, </a:t>
            </a:r>
            <a:r>
              <a:rPr lang="de-DE" sz="1800" dirty="0" err="1" smtClean="0">
                <a:sym typeface="Wingdings"/>
              </a:rPr>
              <a:t>that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is</a:t>
            </a:r>
            <a:r>
              <a:rPr lang="de-DE" sz="1800" dirty="0" smtClean="0">
                <a:sym typeface="Wingdings"/>
              </a:rPr>
              <a:t> not </a:t>
            </a:r>
            <a:r>
              <a:rPr lang="de-DE" sz="1800" dirty="0" err="1" smtClean="0">
                <a:sym typeface="Wingdings"/>
              </a:rPr>
              <a:t>the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case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for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its</a:t>
            </a:r>
            <a:r>
              <a:rPr lang="de-DE" sz="1800" dirty="0" smtClean="0">
                <a:sym typeface="Wingdings"/>
              </a:rPr>
              <a:t> </a:t>
            </a:r>
            <a:r>
              <a:rPr lang="de-DE" sz="1800" dirty="0" err="1" smtClean="0">
                <a:sym typeface="Wingdings"/>
              </a:rPr>
              <a:t>influence</a:t>
            </a:r>
            <a:r>
              <a:rPr lang="de-DE" sz="1800" dirty="0" smtClean="0">
                <a:sym typeface="Wingdings"/>
              </a:rPr>
              <a:t> on </a:t>
            </a:r>
            <a:r>
              <a:rPr lang="de-DE" sz="1800" dirty="0" err="1" smtClean="0">
                <a:sym typeface="Wingdings"/>
              </a:rPr>
              <a:t>legislation</a:t>
            </a:r>
            <a:r>
              <a:rPr lang="de-DE" sz="1800" dirty="0" smtClean="0">
                <a:sym typeface="Wingdings"/>
              </a:rPr>
              <a:t>!</a:t>
            </a:r>
            <a:endParaRPr lang="de-DE" sz="1800" dirty="0" smtClean="0"/>
          </a:p>
        </p:txBody>
      </p:sp>
    </p:spTree>
    <p:extLst>
      <p:ext uri="{BB962C8B-B14F-4D97-AF65-F5344CB8AC3E}">
        <p14:creationId xmlns:p14="http://schemas.microsoft.com/office/powerpoint/2010/main" val="3073833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7130" y="596362"/>
            <a:ext cx="8229600" cy="1143000"/>
          </a:xfrm>
        </p:spPr>
        <p:txBody>
          <a:bodyPr/>
          <a:lstStyle/>
          <a:p>
            <a:r>
              <a:rPr lang="de-DE" dirty="0" smtClean="0"/>
              <a:t>VI. </a:t>
            </a:r>
            <a:r>
              <a:rPr lang="de-DE" dirty="0"/>
              <a:t>Impact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state‘s</a:t>
            </a:r>
            <a:r>
              <a:rPr lang="de-DE" dirty="0"/>
              <a:t> </a:t>
            </a:r>
            <a:r>
              <a:rPr lang="de-DE" dirty="0" err="1"/>
              <a:t>structure</a:t>
            </a: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 (1)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de-DE" sz="1800" dirty="0" err="1"/>
              <a:t>Its</a:t>
            </a:r>
            <a:r>
              <a:rPr lang="de-DE" sz="1800" dirty="0"/>
              <a:t> </a:t>
            </a:r>
            <a:r>
              <a:rPr lang="de-DE" sz="1800" dirty="0" err="1"/>
              <a:t>important</a:t>
            </a:r>
            <a:r>
              <a:rPr lang="de-DE" sz="1800" dirty="0"/>
              <a:t> </a:t>
            </a:r>
            <a:r>
              <a:rPr lang="de-DE" sz="1800" dirty="0" err="1"/>
              <a:t>to</a:t>
            </a:r>
            <a:r>
              <a:rPr lang="de-DE" sz="1800" dirty="0"/>
              <a:t> </a:t>
            </a:r>
            <a:r>
              <a:rPr lang="de-DE" sz="1800" dirty="0" err="1"/>
              <a:t>realize</a:t>
            </a:r>
            <a:r>
              <a:rPr lang="de-DE" sz="1800" dirty="0"/>
              <a:t>, </a:t>
            </a:r>
            <a:r>
              <a:rPr lang="de-DE" sz="1800" dirty="0" err="1"/>
              <a:t>that</a:t>
            </a:r>
            <a:r>
              <a:rPr lang="de-DE" sz="1800" dirty="0"/>
              <a:t> </a:t>
            </a:r>
            <a:r>
              <a:rPr lang="de-DE" sz="1800" dirty="0" err="1"/>
              <a:t>there</a:t>
            </a:r>
            <a:r>
              <a:rPr lang="de-DE" sz="1800" dirty="0"/>
              <a:t> </a:t>
            </a:r>
            <a:r>
              <a:rPr lang="de-DE" sz="1800" dirty="0" err="1"/>
              <a:t>is</a:t>
            </a:r>
            <a:r>
              <a:rPr lang="de-DE" sz="1800" dirty="0"/>
              <a:t> </a:t>
            </a:r>
            <a:r>
              <a:rPr lang="de-DE" sz="1800" dirty="0" smtClean="0"/>
              <a:t>not </a:t>
            </a:r>
            <a:r>
              <a:rPr lang="de-DE" sz="1800" dirty="0" err="1" smtClean="0"/>
              <a:t>only</a:t>
            </a:r>
            <a:r>
              <a:rPr lang="de-DE" sz="1800" dirty="0" smtClean="0"/>
              <a:t> a </a:t>
            </a:r>
            <a:r>
              <a:rPr lang="de-DE" sz="1800" dirty="0" err="1" smtClean="0"/>
              <a:t>reform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second</a:t>
            </a:r>
            <a:r>
              <a:rPr lang="de-DE" sz="1800" dirty="0" smtClean="0"/>
              <a:t> </a:t>
            </a:r>
            <a:r>
              <a:rPr lang="de-DE" sz="1800" dirty="0" err="1" smtClean="0"/>
              <a:t>chamber</a:t>
            </a:r>
            <a:r>
              <a:rPr lang="de-DE" sz="1800" dirty="0" smtClean="0"/>
              <a:t> but also </a:t>
            </a:r>
            <a:r>
              <a:rPr lang="de-DE" sz="1800" dirty="0" err="1" smtClean="0"/>
              <a:t>one</a:t>
            </a:r>
            <a:r>
              <a:rPr lang="de-DE" sz="1800" dirty="0" smtClean="0"/>
              <a:t>, </a:t>
            </a:r>
            <a:r>
              <a:rPr lang="de-DE" sz="1800" dirty="0" err="1"/>
              <a:t>which</a:t>
            </a:r>
            <a:r>
              <a:rPr lang="de-DE" sz="1800" dirty="0"/>
              <a:t> </a:t>
            </a:r>
            <a:r>
              <a:rPr lang="de-DE" sz="1800" dirty="0" err="1"/>
              <a:t>redistributes</a:t>
            </a:r>
            <a:r>
              <a:rPr lang="de-DE" sz="1800" dirty="0"/>
              <a:t> legislative </a:t>
            </a:r>
            <a:r>
              <a:rPr lang="de-DE" sz="1800" dirty="0" err="1"/>
              <a:t>competence</a:t>
            </a:r>
            <a:r>
              <a:rPr lang="de-DE" sz="1800" dirty="0"/>
              <a:t> </a:t>
            </a:r>
            <a:r>
              <a:rPr lang="de-DE" sz="1800" dirty="0" err="1"/>
              <a:t>of</a:t>
            </a:r>
            <a:r>
              <a:rPr lang="de-DE" sz="1800" dirty="0"/>
              <a:t> </a:t>
            </a:r>
            <a:r>
              <a:rPr lang="de-DE" sz="1800" dirty="0" err="1"/>
              <a:t>the</a:t>
            </a:r>
            <a:r>
              <a:rPr lang="de-DE" sz="1800" dirty="0"/>
              <a:t> </a:t>
            </a:r>
            <a:r>
              <a:rPr lang="de-DE" sz="1800" dirty="0" err="1"/>
              <a:t>federal</a:t>
            </a:r>
            <a:r>
              <a:rPr lang="de-DE" sz="1800" dirty="0"/>
              <a:t> </a:t>
            </a:r>
            <a:r>
              <a:rPr lang="de-DE" sz="1800" dirty="0" err="1"/>
              <a:t>state</a:t>
            </a:r>
            <a:r>
              <a:rPr lang="de-DE" sz="1800" dirty="0"/>
              <a:t> </a:t>
            </a:r>
            <a:r>
              <a:rPr lang="de-DE" sz="1800" dirty="0" err="1"/>
              <a:t>and</a:t>
            </a:r>
            <a:r>
              <a:rPr lang="de-DE" sz="1800" dirty="0"/>
              <a:t> </a:t>
            </a:r>
            <a:r>
              <a:rPr lang="de-DE" sz="1800" dirty="0" err="1"/>
              <a:t>the„regioni</a:t>
            </a:r>
            <a:r>
              <a:rPr lang="de-DE" sz="1800" dirty="0"/>
              <a:t>“</a:t>
            </a:r>
            <a:endParaRPr lang="de-DE" sz="16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1600" dirty="0"/>
              <a:t>Framework </a:t>
            </a:r>
            <a:r>
              <a:rPr lang="de-DE" sz="1600" dirty="0" err="1"/>
              <a:t>legislation</a:t>
            </a:r>
            <a:r>
              <a:rPr lang="de-DE" sz="1600" dirty="0"/>
              <a:t> </a:t>
            </a:r>
            <a:r>
              <a:rPr lang="de-DE" sz="1600" dirty="0" err="1"/>
              <a:t>would</a:t>
            </a:r>
            <a:r>
              <a:rPr lang="de-DE" sz="1600" dirty="0"/>
              <a:t> </a:t>
            </a:r>
            <a:r>
              <a:rPr lang="de-DE" sz="1600" dirty="0" err="1"/>
              <a:t>be</a:t>
            </a:r>
            <a:r>
              <a:rPr lang="de-DE" sz="1600" dirty="0"/>
              <a:t> </a:t>
            </a:r>
            <a:r>
              <a:rPr lang="de-DE" sz="1600" dirty="0" err="1"/>
              <a:t>abolished</a:t>
            </a:r>
            <a:r>
              <a:rPr lang="de-DE" sz="1600" dirty="0"/>
              <a:t> </a:t>
            </a:r>
            <a:r>
              <a:rPr lang="de-DE" sz="1600" dirty="0" err="1"/>
              <a:t>and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</a:t>
            </a:r>
            <a:r>
              <a:rPr lang="de-DE" sz="1600" dirty="0" err="1"/>
              <a:t>competences</a:t>
            </a:r>
            <a:r>
              <a:rPr lang="de-DE" sz="1600" dirty="0"/>
              <a:t> </a:t>
            </a:r>
            <a:r>
              <a:rPr lang="de-DE" sz="1600" dirty="0" err="1"/>
              <a:t>are</a:t>
            </a:r>
            <a:r>
              <a:rPr lang="de-DE" sz="1600" dirty="0"/>
              <a:t> </a:t>
            </a:r>
            <a:r>
              <a:rPr lang="de-DE" sz="1600" dirty="0" err="1"/>
              <a:t>mostly</a:t>
            </a:r>
            <a:r>
              <a:rPr lang="de-DE" sz="1600" dirty="0"/>
              <a:t> </a:t>
            </a:r>
            <a:r>
              <a:rPr lang="de-DE" sz="1600" dirty="0" err="1"/>
              <a:t>transfered</a:t>
            </a:r>
            <a:r>
              <a:rPr lang="de-DE" sz="1600" dirty="0"/>
              <a:t> </a:t>
            </a:r>
            <a:r>
              <a:rPr lang="de-DE" sz="1600" dirty="0" err="1"/>
              <a:t>to</a:t>
            </a:r>
            <a:r>
              <a:rPr lang="de-DE" sz="1600" dirty="0"/>
              <a:t> </a:t>
            </a:r>
            <a:r>
              <a:rPr lang="de-DE" sz="1600" dirty="0" err="1"/>
              <a:t>federal</a:t>
            </a:r>
            <a:r>
              <a:rPr lang="de-DE" sz="1600" dirty="0"/>
              <a:t> </a:t>
            </a:r>
            <a:r>
              <a:rPr lang="de-DE" sz="1600" dirty="0" err="1"/>
              <a:t>legislation</a:t>
            </a:r>
            <a:endParaRPr lang="de-DE" sz="16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1600" dirty="0" err="1"/>
              <a:t>Additionally</a:t>
            </a:r>
            <a:r>
              <a:rPr lang="de-DE" sz="1600" dirty="0"/>
              <a:t> </a:t>
            </a:r>
            <a:r>
              <a:rPr lang="de-DE" sz="1600" dirty="0" err="1"/>
              <a:t>to</a:t>
            </a:r>
            <a:r>
              <a:rPr lang="de-DE" sz="1600" dirty="0"/>
              <a:t> </a:t>
            </a:r>
            <a:r>
              <a:rPr lang="de-DE" sz="1600" dirty="0" err="1"/>
              <a:t>this</a:t>
            </a:r>
            <a:r>
              <a:rPr lang="de-DE" sz="1600" dirty="0"/>
              <a:t> </a:t>
            </a:r>
            <a:r>
              <a:rPr lang="de-DE" sz="1600" dirty="0" err="1"/>
              <a:t>increase</a:t>
            </a:r>
            <a:r>
              <a:rPr lang="de-DE" sz="1600" dirty="0"/>
              <a:t> </a:t>
            </a:r>
            <a:r>
              <a:rPr lang="de-DE" sz="1600" dirty="0" err="1"/>
              <a:t>of</a:t>
            </a:r>
            <a:r>
              <a:rPr lang="de-DE" sz="1600" dirty="0"/>
              <a:t> </a:t>
            </a:r>
            <a:r>
              <a:rPr lang="de-DE" sz="1600" dirty="0" err="1"/>
              <a:t>federal</a:t>
            </a:r>
            <a:r>
              <a:rPr lang="de-DE" sz="1600" dirty="0"/>
              <a:t> </a:t>
            </a:r>
            <a:r>
              <a:rPr lang="de-DE" sz="1600" dirty="0" err="1"/>
              <a:t>legislation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</a:t>
            </a:r>
            <a:r>
              <a:rPr lang="de-DE" sz="1600" dirty="0" err="1"/>
              <a:t>remaining</a:t>
            </a:r>
            <a:r>
              <a:rPr lang="de-DE" sz="1600" dirty="0"/>
              <a:t> </a:t>
            </a:r>
            <a:r>
              <a:rPr lang="de-DE" sz="1600" dirty="0" err="1"/>
              <a:t>competences</a:t>
            </a:r>
            <a:r>
              <a:rPr lang="de-DE" sz="1600" dirty="0"/>
              <a:t> </a:t>
            </a:r>
            <a:r>
              <a:rPr lang="de-DE" sz="1600" dirty="0" err="1"/>
              <a:t>of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„</a:t>
            </a:r>
            <a:r>
              <a:rPr lang="de-DE" sz="1600" dirty="0" err="1"/>
              <a:t>regioni</a:t>
            </a:r>
            <a:r>
              <a:rPr lang="de-DE" sz="1600" dirty="0"/>
              <a:t>“ </a:t>
            </a:r>
            <a:r>
              <a:rPr lang="de-DE" sz="1600" dirty="0" err="1"/>
              <a:t>would</a:t>
            </a:r>
            <a:r>
              <a:rPr lang="de-DE" sz="1600" dirty="0"/>
              <a:t> </a:t>
            </a:r>
            <a:r>
              <a:rPr lang="de-DE" sz="1600" dirty="0" err="1"/>
              <a:t>be</a:t>
            </a:r>
            <a:r>
              <a:rPr lang="de-DE" sz="1600" dirty="0"/>
              <a:t> </a:t>
            </a:r>
            <a:r>
              <a:rPr lang="de-DE" sz="1600" dirty="0" err="1" smtClean="0"/>
              <a:t>undermined</a:t>
            </a:r>
            <a:r>
              <a:rPr lang="de-DE" sz="1600" dirty="0" smtClean="0"/>
              <a:t> </a:t>
            </a:r>
            <a:r>
              <a:rPr lang="de-DE" sz="1600" dirty="0" err="1"/>
              <a:t>by</a:t>
            </a:r>
            <a:r>
              <a:rPr lang="de-DE" sz="1600" dirty="0"/>
              <a:t> </a:t>
            </a:r>
            <a:r>
              <a:rPr lang="de-DE" sz="1600" dirty="0" err="1"/>
              <a:t>the</a:t>
            </a:r>
            <a:r>
              <a:rPr lang="de-DE" sz="1600" dirty="0"/>
              <a:t> </a:t>
            </a:r>
            <a:r>
              <a:rPr lang="de-DE" sz="1600" dirty="0" err="1"/>
              <a:t>new</a:t>
            </a:r>
            <a:r>
              <a:rPr lang="de-DE" sz="1600" dirty="0"/>
              <a:t> Art. 117 4 </a:t>
            </a:r>
            <a:r>
              <a:rPr lang="de-DE" sz="1600" dirty="0" err="1"/>
              <a:t>comma</a:t>
            </a:r>
            <a:r>
              <a:rPr lang="de-DE" sz="1600" dirty="0"/>
              <a:t> </a:t>
            </a:r>
            <a:r>
              <a:rPr lang="de-DE" sz="1600" dirty="0" err="1"/>
              <a:t>which</a:t>
            </a:r>
            <a:r>
              <a:rPr lang="de-DE" sz="1600" dirty="0"/>
              <a:t> </a:t>
            </a:r>
            <a:r>
              <a:rPr lang="de-DE" sz="1600" dirty="0" err="1"/>
              <a:t>establishes</a:t>
            </a:r>
            <a:r>
              <a:rPr lang="de-DE" sz="1600" dirty="0"/>
              <a:t> a </a:t>
            </a:r>
            <a:r>
              <a:rPr lang="de-DE" sz="1600" dirty="0" err="1"/>
              <a:t>new</a:t>
            </a:r>
            <a:r>
              <a:rPr lang="de-DE" sz="1600" dirty="0"/>
              <a:t> „</a:t>
            </a:r>
            <a:r>
              <a:rPr lang="de-DE" sz="1600" dirty="0" err="1"/>
              <a:t>clausola</a:t>
            </a:r>
            <a:r>
              <a:rPr lang="de-DE" sz="1600" dirty="0"/>
              <a:t> di </a:t>
            </a:r>
            <a:r>
              <a:rPr lang="de-DE" sz="1600" dirty="0" err="1"/>
              <a:t>supremazia</a:t>
            </a:r>
            <a:r>
              <a:rPr lang="de-DE" sz="1600" dirty="0" smtClean="0"/>
              <a:t>“</a:t>
            </a:r>
            <a:endParaRPr lang="de-DE" sz="1600" dirty="0"/>
          </a:p>
          <a:p>
            <a:pPr marL="685800" lvl="2" indent="0">
              <a:buNone/>
            </a:pPr>
            <a:endParaRPr lang="de-DE" sz="1600" dirty="0" smtClean="0"/>
          </a:p>
          <a:p>
            <a:pPr lvl="2">
              <a:buFont typeface="Wingdings" panose="05000000000000000000" pitchFamily="2" charset="2"/>
              <a:buChar char="§"/>
            </a:pP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3241098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55977"/>
            <a:ext cx="8229600" cy="1143000"/>
          </a:xfrm>
        </p:spPr>
        <p:txBody>
          <a:bodyPr/>
          <a:lstStyle/>
          <a:p>
            <a:r>
              <a:rPr lang="de-DE" dirty="0"/>
              <a:t>VI. Impact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state‘s</a:t>
            </a:r>
            <a:r>
              <a:rPr lang="de-DE" dirty="0"/>
              <a:t> </a:t>
            </a:r>
            <a:r>
              <a:rPr lang="de-DE" dirty="0" err="1"/>
              <a:t>structure</a:t>
            </a:r>
            <a:r>
              <a:rPr lang="de-DE" dirty="0"/>
              <a:t> (</a:t>
            </a:r>
            <a:r>
              <a:rPr lang="de-DE" dirty="0" smtClean="0"/>
              <a:t>2)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/>
              <a:t>Regarding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actual</a:t>
            </a:r>
            <a:r>
              <a:rPr lang="de-DE" dirty="0"/>
              <a:t> </a:t>
            </a:r>
            <a:r>
              <a:rPr lang="de-DE" dirty="0" err="1"/>
              <a:t>distribution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competences</a:t>
            </a:r>
            <a:r>
              <a:rPr lang="de-DE" dirty="0"/>
              <a:t> </a:t>
            </a:r>
            <a:r>
              <a:rPr lang="de-DE" dirty="0" err="1"/>
              <a:t>there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a </a:t>
            </a:r>
            <a:r>
              <a:rPr lang="de-DE" dirty="0" err="1"/>
              <a:t>significant</a:t>
            </a:r>
            <a:r>
              <a:rPr lang="de-DE" dirty="0"/>
              <a:t> </a:t>
            </a:r>
            <a:r>
              <a:rPr lang="de-DE" dirty="0" err="1"/>
              <a:t>shift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power </a:t>
            </a:r>
            <a:r>
              <a:rPr lang="de-DE" dirty="0" err="1"/>
              <a:t>towards</a:t>
            </a:r>
            <a:r>
              <a:rPr lang="de-DE" dirty="0"/>
              <a:t> </a:t>
            </a:r>
            <a:r>
              <a:rPr lang="de-DE" dirty="0" err="1"/>
              <a:t>federal</a:t>
            </a:r>
            <a:r>
              <a:rPr lang="de-DE" dirty="0"/>
              <a:t> </a:t>
            </a:r>
            <a:r>
              <a:rPr lang="de-DE" dirty="0" err="1"/>
              <a:t>level</a:t>
            </a:r>
            <a:r>
              <a:rPr lang="de-DE" dirty="0"/>
              <a:t> (</a:t>
            </a:r>
            <a:r>
              <a:rPr lang="de-DE" dirty="0" err="1"/>
              <a:t>centralization</a:t>
            </a:r>
            <a:r>
              <a:rPr lang="de-DE" dirty="0"/>
              <a:t>!)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Legislative </a:t>
            </a:r>
            <a:r>
              <a:rPr lang="de-DE" dirty="0" err="1"/>
              <a:t>competences</a:t>
            </a:r>
            <a:r>
              <a:rPr lang="de-DE" dirty="0"/>
              <a:t> </a:t>
            </a:r>
            <a:r>
              <a:rPr lang="de-DE" dirty="0" err="1"/>
              <a:t>are</a:t>
            </a:r>
            <a:r>
              <a:rPr lang="de-DE" dirty="0"/>
              <a:t> </a:t>
            </a:r>
            <a:r>
              <a:rPr lang="de-DE" dirty="0" err="1"/>
              <a:t>delegated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regioni</a:t>
            </a:r>
            <a:r>
              <a:rPr lang="de-DE" dirty="0"/>
              <a:t>“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federal</a:t>
            </a:r>
            <a:r>
              <a:rPr lang="de-DE" dirty="0"/>
              <a:t> </a:t>
            </a:r>
            <a:r>
              <a:rPr lang="de-DE" dirty="0" err="1"/>
              <a:t>state</a:t>
            </a: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This </a:t>
            </a:r>
            <a:r>
              <a:rPr lang="de-DE" dirty="0" err="1"/>
              <a:t>could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balanced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new</a:t>
            </a:r>
            <a:r>
              <a:rPr lang="de-DE" dirty="0"/>
              <a:t> „</a:t>
            </a:r>
            <a:r>
              <a:rPr lang="de-DE" dirty="0" err="1"/>
              <a:t>Senato</a:t>
            </a:r>
            <a:r>
              <a:rPr lang="de-DE" dirty="0"/>
              <a:t>“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respective</a:t>
            </a:r>
            <a:r>
              <a:rPr lang="de-DE" dirty="0"/>
              <a:t> </a:t>
            </a:r>
            <a:r>
              <a:rPr lang="de-DE" dirty="0" err="1"/>
              <a:t>inclusion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regioni</a:t>
            </a:r>
            <a:r>
              <a:rPr lang="de-DE" dirty="0"/>
              <a:t>“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/>
              <a:t>However</a:t>
            </a:r>
            <a:r>
              <a:rPr lang="de-DE" dirty="0"/>
              <a:t>,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new</a:t>
            </a:r>
            <a:r>
              <a:rPr lang="de-DE" dirty="0"/>
              <a:t> „</a:t>
            </a:r>
            <a:r>
              <a:rPr lang="de-DE" dirty="0" err="1"/>
              <a:t>Senato</a:t>
            </a:r>
            <a:r>
              <a:rPr lang="de-DE" dirty="0"/>
              <a:t>“ </a:t>
            </a:r>
            <a:r>
              <a:rPr lang="de-DE" dirty="0" err="1"/>
              <a:t>would</a:t>
            </a:r>
            <a:r>
              <a:rPr lang="de-DE" dirty="0"/>
              <a:t> </a:t>
            </a:r>
            <a:r>
              <a:rPr lang="de-DE" dirty="0" err="1"/>
              <a:t>have</a:t>
            </a:r>
            <a:r>
              <a:rPr lang="de-DE" dirty="0"/>
              <a:t> </a:t>
            </a:r>
            <a:r>
              <a:rPr lang="de-DE" dirty="0" err="1"/>
              <a:t>too</a:t>
            </a:r>
            <a:r>
              <a:rPr lang="de-DE" dirty="0"/>
              <a:t> </a:t>
            </a:r>
            <a:r>
              <a:rPr lang="de-DE" dirty="0" err="1"/>
              <a:t>little</a:t>
            </a:r>
            <a:r>
              <a:rPr lang="de-DE" dirty="0"/>
              <a:t> </a:t>
            </a:r>
            <a:r>
              <a:rPr lang="de-DE" dirty="0" err="1"/>
              <a:t>influence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legislation</a:t>
            </a:r>
            <a:r>
              <a:rPr lang="de-DE" dirty="0"/>
              <a:t>,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actually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a </a:t>
            </a:r>
            <a:r>
              <a:rPr lang="de-DE" dirty="0" err="1"/>
              <a:t>corrective</a:t>
            </a: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/>
              <a:t>Furthermore</a:t>
            </a:r>
            <a:r>
              <a:rPr lang="de-DE" dirty="0"/>
              <a:t>,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reforms</a:t>
            </a:r>
            <a:r>
              <a:rPr lang="de-DE" dirty="0"/>
              <a:t> do not </a:t>
            </a:r>
            <a:r>
              <a:rPr lang="de-DE" dirty="0" err="1"/>
              <a:t>apply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autonomous</a:t>
            </a:r>
            <a:r>
              <a:rPr lang="de-DE" dirty="0"/>
              <a:t> „</a:t>
            </a:r>
            <a:r>
              <a:rPr lang="de-DE" dirty="0" err="1"/>
              <a:t>regioni</a:t>
            </a:r>
            <a:r>
              <a:rPr lang="de-DE" dirty="0"/>
              <a:t>“, </a:t>
            </a:r>
            <a:r>
              <a:rPr lang="de-DE" dirty="0" err="1"/>
              <a:t>whereby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existing</a:t>
            </a:r>
            <a:r>
              <a:rPr lang="de-DE" dirty="0"/>
              <a:t> </a:t>
            </a:r>
            <a:r>
              <a:rPr lang="de-DE" dirty="0" err="1"/>
              <a:t>asymmetry</a:t>
            </a:r>
            <a:r>
              <a:rPr lang="de-DE" dirty="0"/>
              <a:t> </a:t>
            </a:r>
            <a:r>
              <a:rPr lang="de-DE" dirty="0" err="1"/>
              <a:t>among</a:t>
            </a:r>
            <a:r>
              <a:rPr lang="de-DE" dirty="0"/>
              <a:t> </a:t>
            </a:r>
            <a:r>
              <a:rPr lang="de-DE" dirty="0" err="1"/>
              <a:t>autonomous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remainig</a:t>
            </a:r>
            <a:r>
              <a:rPr lang="de-DE" dirty="0"/>
              <a:t> „</a:t>
            </a:r>
            <a:r>
              <a:rPr lang="de-DE" dirty="0" err="1"/>
              <a:t>regioni“is</a:t>
            </a:r>
            <a:r>
              <a:rPr lang="de-DE" dirty="0"/>
              <a:t> </a:t>
            </a:r>
            <a:r>
              <a:rPr lang="de-DE" dirty="0" err="1"/>
              <a:t>intensified</a:t>
            </a: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endParaRPr lang="de-DE" dirty="0"/>
          </a:p>
          <a:p>
            <a:pPr marL="349250" lvl="1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3715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42123"/>
            <a:ext cx="8229600" cy="1143000"/>
          </a:xfrm>
        </p:spPr>
        <p:txBody>
          <a:bodyPr/>
          <a:lstStyle/>
          <a:p>
            <a:r>
              <a:rPr lang="de-DE" dirty="0" smtClean="0"/>
              <a:t>VII. </a:t>
            </a:r>
            <a:r>
              <a:rPr lang="de-DE" dirty="0" err="1" smtClean="0"/>
              <a:t>Is</a:t>
            </a:r>
            <a:r>
              <a:rPr lang="de-DE" dirty="0" smtClean="0"/>
              <a:t> German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actually</a:t>
            </a:r>
            <a:r>
              <a:rPr lang="de-DE" dirty="0" smtClean="0"/>
              <a:t> a </a:t>
            </a:r>
            <a:r>
              <a:rPr lang="de-DE" dirty="0" err="1" smtClean="0"/>
              <a:t>blueprint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reforms</a:t>
            </a:r>
            <a:r>
              <a:rPr lang="de-DE" dirty="0" smtClean="0"/>
              <a:t>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/>
              <a:t>Concerning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 smtClean="0"/>
              <a:t>structure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„</a:t>
            </a:r>
            <a:r>
              <a:rPr lang="de-DE" dirty="0" err="1" smtClean="0"/>
              <a:t>senato</a:t>
            </a:r>
            <a:r>
              <a:rPr lang="de-DE" dirty="0" smtClean="0"/>
              <a:t>“,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question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affirmed</a:t>
            </a:r>
            <a:endParaRPr lang="de-DE" dirty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/>
              <a:t>However</a:t>
            </a:r>
            <a:r>
              <a:rPr lang="de-DE" dirty="0"/>
              <a:t>, </a:t>
            </a:r>
            <a:r>
              <a:rPr lang="de-DE" dirty="0" err="1"/>
              <a:t>the</a:t>
            </a:r>
            <a:r>
              <a:rPr lang="de-DE" dirty="0"/>
              <a:t> German </a:t>
            </a:r>
            <a:r>
              <a:rPr lang="de-DE" dirty="0" err="1"/>
              <a:t>federalism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distinguished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strong legislative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executive</a:t>
            </a:r>
            <a:r>
              <a:rPr lang="de-DE" dirty="0"/>
              <a:t> </a:t>
            </a:r>
            <a:r>
              <a:rPr lang="de-DE" dirty="0" err="1"/>
              <a:t>competences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„Länder“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/>
              <a:t>Additionally</a:t>
            </a:r>
            <a:r>
              <a:rPr lang="de-DE" dirty="0"/>
              <a:t>, </a:t>
            </a:r>
            <a:r>
              <a:rPr lang="de-DE" dirty="0" err="1"/>
              <a:t>the</a:t>
            </a:r>
            <a:r>
              <a:rPr lang="de-DE" dirty="0"/>
              <a:t> „Bundesrat“ </a:t>
            </a:r>
            <a:r>
              <a:rPr lang="de-DE" dirty="0" err="1"/>
              <a:t>plays</a:t>
            </a:r>
            <a:r>
              <a:rPr lang="de-DE" dirty="0"/>
              <a:t> a </a:t>
            </a:r>
            <a:r>
              <a:rPr lang="de-DE" dirty="0" err="1"/>
              <a:t>major</a:t>
            </a:r>
            <a:r>
              <a:rPr lang="de-DE" dirty="0"/>
              <a:t> </a:t>
            </a:r>
            <a:r>
              <a:rPr lang="de-DE" dirty="0" err="1"/>
              <a:t>role</a:t>
            </a:r>
            <a:r>
              <a:rPr lang="de-DE" dirty="0"/>
              <a:t> in </a:t>
            </a:r>
            <a:r>
              <a:rPr lang="de-DE" dirty="0" err="1"/>
              <a:t>the</a:t>
            </a:r>
            <a:r>
              <a:rPr lang="de-DE" dirty="0"/>
              <a:t> legislative </a:t>
            </a:r>
            <a:r>
              <a:rPr lang="de-DE" dirty="0" err="1"/>
              <a:t>procedure</a:t>
            </a:r>
            <a:r>
              <a:rPr lang="de-DE" dirty="0"/>
              <a:t>, </a:t>
            </a:r>
            <a:r>
              <a:rPr lang="de-DE" dirty="0" err="1"/>
              <a:t>since</a:t>
            </a:r>
            <a:r>
              <a:rPr lang="de-DE" dirty="0"/>
              <a:t> </a:t>
            </a:r>
            <a:r>
              <a:rPr lang="de-DE" dirty="0" err="1"/>
              <a:t>it</a:t>
            </a:r>
            <a:r>
              <a:rPr lang="de-DE" dirty="0"/>
              <a:t> </a:t>
            </a:r>
            <a:r>
              <a:rPr lang="de-DE" dirty="0" err="1"/>
              <a:t>assists</a:t>
            </a:r>
            <a:r>
              <a:rPr lang="de-DE" dirty="0"/>
              <a:t> in </a:t>
            </a:r>
            <a:r>
              <a:rPr lang="de-DE" dirty="0" err="1"/>
              <a:t>every</a:t>
            </a:r>
            <a:r>
              <a:rPr lang="de-DE" dirty="0"/>
              <a:t> </a:t>
            </a:r>
            <a:r>
              <a:rPr lang="de-DE" dirty="0" err="1"/>
              <a:t>bill</a:t>
            </a:r>
            <a:r>
              <a:rPr lang="de-DE" dirty="0"/>
              <a:t>, </a:t>
            </a:r>
            <a:r>
              <a:rPr lang="de-DE" dirty="0" err="1"/>
              <a:t>whereupon</a:t>
            </a:r>
            <a:r>
              <a:rPr lang="de-DE" dirty="0"/>
              <a:t> 40 – 50 % </a:t>
            </a:r>
            <a:r>
              <a:rPr lang="de-DE" dirty="0" err="1"/>
              <a:t>requires</a:t>
            </a:r>
            <a:r>
              <a:rPr lang="de-DE" dirty="0"/>
              <a:t>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approval</a:t>
            </a:r>
            <a:r>
              <a:rPr lang="de-DE" dirty="0"/>
              <a:t> („Zustimmungsgesetze“)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dirty="0" err="1"/>
              <a:t>Alltogether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opening</a:t>
            </a:r>
            <a:r>
              <a:rPr lang="de-DE" dirty="0"/>
              <a:t> </a:t>
            </a:r>
            <a:r>
              <a:rPr lang="de-DE" dirty="0" err="1"/>
              <a:t>question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negated</a:t>
            </a:r>
            <a:r>
              <a:rPr lang="de-DE" dirty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weak</a:t>
            </a:r>
            <a:r>
              <a:rPr lang="de-DE" dirty="0"/>
              <a:t> </a:t>
            </a:r>
            <a:r>
              <a:rPr lang="de-DE" dirty="0" err="1"/>
              <a:t>situation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„</a:t>
            </a:r>
            <a:r>
              <a:rPr lang="de-DE" dirty="0" err="1"/>
              <a:t>regioni</a:t>
            </a:r>
            <a:r>
              <a:rPr lang="de-DE" dirty="0"/>
              <a:t>“ in </a:t>
            </a:r>
            <a:r>
              <a:rPr lang="de-DE" dirty="0" err="1" smtClean="0"/>
              <a:t>mind</a:t>
            </a:r>
            <a:endParaRPr lang="de-DE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de-DE" dirty="0" smtClean="0"/>
              <a:t>This </a:t>
            </a:r>
            <a:r>
              <a:rPr lang="de-DE" dirty="0" err="1" smtClean="0"/>
              <a:t>reform</a:t>
            </a:r>
            <a:r>
              <a:rPr lang="de-DE" dirty="0" smtClean="0"/>
              <a:t> </a:t>
            </a:r>
            <a:r>
              <a:rPr lang="de-DE" dirty="0" err="1" smtClean="0"/>
              <a:t>might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more</a:t>
            </a:r>
            <a:r>
              <a:rPr lang="de-DE" dirty="0" smtClean="0"/>
              <a:t> </a:t>
            </a:r>
            <a:r>
              <a:rPr lang="de-DE" dirty="0" err="1" smtClean="0"/>
              <a:t>like</a:t>
            </a:r>
            <a:r>
              <a:rPr lang="de-DE" dirty="0" smtClean="0"/>
              <a:t> a </a:t>
            </a:r>
            <a:r>
              <a:rPr lang="de-DE" dirty="0" err="1" smtClean="0"/>
              <a:t>step</a:t>
            </a:r>
            <a:r>
              <a:rPr lang="de-DE" dirty="0" smtClean="0"/>
              <a:t> back </a:t>
            </a:r>
            <a:r>
              <a:rPr lang="de-DE" dirty="0" err="1" smtClean="0"/>
              <a:t>towards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centralist</a:t>
            </a:r>
            <a:r>
              <a:rPr lang="de-DE" dirty="0" smtClean="0"/>
              <a:t> </a:t>
            </a:r>
            <a:r>
              <a:rPr lang="de-DE" dirty="0" err="1" smtClean="0"/>
              <a:t>origins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Italian</a:t>
            </a:r>
            <a:r>
              <a:rPr lang="de-DE" dirty="0" smtClean="0"/>
              <a:t> </a:t>
            </a:r>
            <a:r>
              <a:rPr lang="de-DE" dirty="0" err="1" smtClean="0"/>
              <a:t>Republic</a:t>
            </a:r>
            <a:r>
              <a:rPr lang="de-DE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56839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42123"/>
            <a:ext cx="8229600" cy="1143000"/>
          </a:xfrm>
        </p:spPr>
        <p:txBody>
          <a:bodyPr/>
          <a:lstStyle/>
          <a:p>
            <a:r>
              <a:rPr lang="de-DE" dirty="0" smtClean="0"/>
              <a:t>VII. </a:t>
            </a:r>
            <a:r>
              <a:rPr lang="de-DE" dirty="0" err="1" smtClean="0"/>
              <a:t>Is</a:t>
            </a:r>
            <a:r>
              <a:rPr lang="de-DE" dirty="0" smtClean="0"/>
              <a:t> German </a:t>
            </a:r>
            <a:r>
              <a:rPr lang="de-DE" dirty="0" err="1" smtClean="0"/>
              <a:t>federalism</a:t>
            </a:r>
            <a:r>
              <a:rPr lang="de-DE" dirty="0" smtClean="0"/>
              <a:t> </a:t>
            </a:r>
            <a:r>
              <a:rPr lang="de-DE" dirty="0" err="1" smtClean="0"/>
              <a:t>actually</a:t>
            </a:r>
            <a:r>
              <a:rPr lang="de-DE" dirty="0" smtClean="0"/>
              <a:t> a </a:t>
            </a:r>
            <a:r>
              <a:rPr lang="de-DE" dirty="0" err="1" smtClean="0"/>
              <a:t>blueprint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constitutional</a:t>
            </a:r>
            <a:r>
              <a:rPr lang="de-DE" dirty="0" smtClean="0"/>
              <a:t> </a:t>
            </a:r>
            <a:r>
              <a:rPr lang="de-DE" dirty="0" err="1" smtClean="0"/>
              <a:t>reforms</a:t>
            </a:r>
            <a:r>
              <a:rPr lang="de-DE" dirty="0" smtClean="0"/>
              <a:t>?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dirty="0" err="1"/>
              <a:t>There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definitely</a:t>
            </a:r>
            <a:r>
              <a:rPr lang="de-DE" dirty="0"/>
              <a:t> not an easy </a:t>
            </a:r>
            <a:r>
              <a:rPr lang="de-DE" dirty="0" err="1"/>
              <a:t>answer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question</a:t>
            </a:r>
            <a:r>
              <a:rPr lang="de-DE" dirty="0"/>
              <a:t> </a:t>
            </a:r>
            <a:r>
              <a:rPr lang="de-DE" dirty="0" err="1"/>
              <a:t>whether</a:t>
            </a:r>
            <a:r>
              <a:rPr lang="de-DE" dirty="0"/>
              <a:t> </a:t>
            </a:r>
            <a:r>
              <a:rPr lang="de-DE" dirty="0" err="1"/>
              <a:t>this</a:t>
            </a:r>
            <a:r>
              <a:rPr lang="de-DE" dirty="0"/>
              <a:t> </a:t>
            </a:r>
            <a:r>
              <a:rPr lang="de-DE" dirty="0" err="1"/>
              <a:t>centralization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valued</a:t>
            </a:r>
            <a:r>
              <a:rPr lang="de-DE" dirty="0"/>
              <a:t> </a:t>
            </a:r>
            <a:r>
              <a:rPr lang="de-DE" dirty="0" err="1"/>
              <a:t>positively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negatively</a:t>
            </a: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The „</a:t>
            </a:r>
            <a:r>
              <a:rPr lang="de-DE" dirty="0" err="1"/>
              <a:t>senato</a:t>
            </a:r>
            <a:r>
              <a:rPr lang="de-DE" dirty="0"/>
              <a:t>“ in </a:t>
            </a:r>
            <a:r>
              <a:rPr lang="de-DE" dirty="0" err="1"/>
              <a:t>his</a:t>
            </a:r>
            <a:r>
              <a:rPr lang="de-DE" dirty="0"/>
              <a:t> </a:t>
            </a:r>
            <a:r>
              <a:rPr lang="de-DE" dirty="0" err="1"/>
              <a:t>present</a:t>
            </a:r>
            <a:r>
              <a:rPr lang="de-DE" dirty="0"/>
              <a:t> form </a:t>
            </a:r>
            <a:r>
              <a:rPr lang="de-DE" dirty="0" err="1"/>
              <a:t>certainly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in </a:t>
            </a:r>
            <a:r>
              <a:rPr lang="de-DE" dirty="0" err="1"/>
              <a:t>need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reforms</a:t>
            </a: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The German </a:t>
            </a:r>
            <a:r>
              <a:rPr lang="de-DE" dirty="0" err="1"/>
              <a:t>system</a:t>
            </a:r>
            <a:r>
              <a:rPr lang="de-DE" dirty="0"/>
              <a:t> was not </a:t>
            </a:r>
            <a:r>
              <a:rPr lang="de-DE" dirty="0" err="1"/>
              <a:t>simply</a:t>
            </a:r>
            <a:r>
              <a:rPr lang="de-DE" dirty="0"/>
              <a:t> </a:t>
            </a:r>
            <a:r>
              <a:rPr lang="de-DE" dirty="0" err="1"/>
              <a:t>inaugurated</a:t>
            </a:r>
            <a:r>
              <a:rPr lang="de-DE" dirty="0"/>
              <a:t> but </a:t>
            </a:r>
            <a:r>
              <a:rPr lang="de-DE" dirty="0" err="1"/>
              <a:t>has</a:t>
            </a:r>
            <a:r>
              <a:rPr lang="de-DE" dirty="0"/>
              <a:t> </a:t>
            </a:r>
            <a:r>
              <a:rPr lang="de-DE" dirty="0" err="1"/>
              <a:t>grown</a:t>
            </a:r>
            <a:r>
              <a:rPr lang="de-DE" dirty="0"/>
              <a:t> </a:t>
            </a:r>
            <a:r>
              <a:rPr lang="de-DE" dirty="0" err="1"/>
              <a:t>over</a:t>
            </a:r>
            <a:r>
              <a:rPr lang="de-DE" dirty="0"/>
              <a:t> </a:t>
            </a:r>
            <a:r>
              <a:rPr lang="de-DE" dirty="0" err="1"/>
              <a:t>many</a:t>
            </a:r>
            <a:r>
              <a:rPr lang="de-DE" dirty="0"/>
              <a:t> </a:t>
            </a:r>
            <a:r>
              <a:rPr lang="de-DE" dirty="0" err="1"/>
              <a:t>years</a:t>
            </a:r>
            <a:r>
              <a:rPr lang="de-DE" dirty="0"/>
              <a:t>, </a:t>
            </a:r>
            <a:r>
              <a:rPr lang="de-DE" dirty="0" err="1"/>
              <a:t>therefore</a:t>
            </a:r>
            <a:r>
              <a:rPr lang="de-DE" dirty="0"/>
              <a:t> </a:t>
            </a:r>
            <a:r>
              <a:rPr lang="de-DE" dirty="0" err="1"/>
              <a:t>it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in </a:t>
            </a:r>
            <a:r>
              <a:rPr lang="de-DE" dirty="0" err="1"/>
              <a:t>question</a:t>
            </a:r>
            <a:r>
              <a:rPr lang="de-DE" dirty="0"/>
              <a:t>, </a:t>
            </a:r>
            <a:r>
              <a:rPr lang="de-DE" dirty="0" err="1"/>
              <a:t>whether</a:t>
            </a:r>
            <a:r>
              <a:rPr lang="de-DE" dirty="0"/>
              <a:t> </a:t>
            </a:r>
            <a:r>
              <a:rPr lang="de-DE" dirty="0" err="1"/>
              <a:t>this</a:t>
            </a:r>
            <a:r>
              <a:rPr lang="de-DE" dirty="0"/>
              <a:t> </a:t>
            </a:r>
            <a:r>
              <a:rPr lang="de-DE" dirty="0" err="1"/>
              <a:t>system</a:t>
            </a:r>
            <a:r>
              <a:rPr lang="de-DE" dirty="0"/>
              <a:t> </a:t>
            </a:r>
            <a:r>
              <a:rPr lang="de-DE" dirty="0" err="1"/>
              <a:t>simply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simply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adopted</a:t>
            </a:r>
            <a:r>
              <a:rPr lang="de-DE" dirty="0"/>
              <a:t> in </a:t>
            </a:r>
            <a:r>
              <a:rPr lang="de-DE" dirty="0" err="1"/>
              <a:t>another</a:t>
            </a:r>
            <a:r>
              <a:rPr lang="de-DE" dirty="0"/>
              <a:t> </a:t>
            </a:r>
            <a:r>
              <a:rPr lang="de-DE" dirty="0" err="1"/>
              <a:t>country</a:t>
            </a:r>
            <a:endParaRPr lang="de-DE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err="1"/>
              <a:t>Especially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regard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different </a:t>
            </a:r>
            <a:r>
              <a:rPr lang="de-DE" dirty="0" err="1"/>
              <a:t>problems</a:t>
            </a:r>
            <a:r>
              <a:rPr lang="de-DE" dirty="0"/>
              <a:t>, </a:t>
            </a:r>
            <a:r>
              <a:rPr lang="de-DE" dirty="0" err="1"/>
              <a:t>Italy</a:t>
            </a:r>
            <a:r>
              <a:rPr lang="de-DE" dirty="0"/>
              <a:t> </a:t>
            </a:r>
            <a:r>
              <a:rPr lang="de-DE" dirty="0" err="1"/>
              <a:t>has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deal </a:t>
            </a:r>
            <a:r>
              <a:rPr lang="de-DE" dirty="0" err="1"/>
              <a:t>with</a:t>
            </a:r>
            <a:r>
              <a:rPr lang="de-DE" dirty="0"/>
              <a:t>, </a:t>
            </a:r>
            <a:r>
              <a:rPr lang="de-DE" dirty="0" err="1"/>
              <a:t>particularly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bigger</a:t>
            </a:r>
            <a:r>
              <a:rPr lang="de-DE" dirty="0"/>
              <a:t> </a:t>
            </a:r>
            <a:r>
              <a:rPr lang="de-DE" dirty="0" err="1"/>
              <a:t>disparities</a:t>
            </a:r>
            <a:r>
              <a:rPr lang="de-DE" dirty="0"/>
              <a:t> on </a:t>
            </a:r>
            <a:r>
              <a:rPr lang="de-DE" dirty="0" err="1"/>
              <a:t>its</a:t>
            </a:r>
            <a:r>
              <a:rPr lang="de-DE" dirty="0"/>
              <a:t> </a:t>
            </a:r>
            <a:r>
              <a:rPr lang="de-DE" dirty="0" err="1"/>
              <a:t>territory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7262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Genesis">
  <a:themeElements>
    <a:clrScheme name="Genesis">
      <a:dk1>
        <a:sysClr val="windowText" lastClr="000000"/>
      </a:dk1>
      <a:lt1>
        <a:sysClr val="window" lastClr="FFFFFF"/>
      </a:lt1>
      <a:dk2>
        <a:srgbClr val="465466"/>
      </a:dk2>
      <a:lt2>
        <a:srgbClr val="BBD7F8"/>
      </a:lt2>
      <a:accent1>
        <a:srgbClr val="80B606"/>
      </a:accent1>
      <a:accent2>
        <a:srgbClr val="E29F1D"/>
      </a:accent2>
      <a:accent3>
        <a:srgbClr val="2397E2"/>
      </a:accent3>
      <a:accent4>
        <a:srgbClr val="35ACA2"/>
      </a:accent4>
      <a:accent5>
        <a:srgbClr val="5430BB"/>
      </a:accent5>
      <a:accent6>
        <a:srgbClr val="8D34E0"/>
      </a:accent6>
      <a:hlink>
        <a:srgbClr val="00B0F0"/>
      </a:hlink>
      <a:folHlink>
        <a:srgbClr val="0070C0"/>
      </a:folHlink>
    </a:clrScheme>
    <a:fontScheme name="Genesis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Genesis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00000"/>
                <a:greenMod val="110000"/>
              </a:schemeClr>
            </a:gs>
            <a:gs pos="75000">
              <a:schemeClr val="phClr">
                <a:tint val="40000"/>
                <a:satMod val="150000"/>
                <a:redMod val="100000"/>
                <a:blueMod val="100000"/>
              </a:schemeClr>
            </a:gs>
            <a:gs pos="100000">
              <a:schemeClr val="phClr">
                <a:tint val="60000"/>
                <a:satMod val="120000"/>
                <a:redMod val="100000"/>
                <a:blueMod val="100000"/>
              </a:schemeClr>
            </a:gs>
          </a:gsLst>
          <a:path path="circle">
            <a:fillToRect l="25000" t="25000" r="5000" b="5000"/>
          </a:path>
        </a:gradFill>
        <a:gradFill rotWithShape="1">
          <a:gsLst>
            <a:gs pos="0">
              <a:schemeClr val="phClr">
                <a:tint val="50000"/>
                <a:shade val="100000"/>
                <a:alpha val="100000"/>
                <a:satMod val="150000"/>
              </a:schemeClr>
            </a:gs>
            <a:gs pos="40000">
              <a:schemeClr val="phClr">
                <a:tint val="70000"/>
                <a:shade val="100000"/>
                <a:alpha val="100000"/>
                <a:satMod val="150000"/>
              </a:schemeClr>
            </a:gs>
            <a:gs pos="100000">
              <a:schemeClr val="phClr">
                <a:shade val="90000"/>
                <a:satMod val="11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11400000" sx="102000" sy="101000" algn="tl" rotWithShape="0">
              <a:srgbClr val="000000">
                <a:alpha val="35000"/>
              </a:srgbClr>
            </a:outerShdw>
          </a:effectLst>
          <a:scene3d>
            <a:camera prst="perspectiveFront" fov="4800000"/>
            <a:lightRig rig="morning" dir="tl"/>
          </a:scene3d>
          <a:sp3d prstMaterial="softmetal">
            <a:bevelT w="0" h="0"/>
          </a:sp3d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reflection blurRad="101600" stA="40000" endPos="50000" dist="63500" dir="5400000" fadeDir="7200000" sy="-100000" kx="300000" rotWithShape="0"/>
          </a:effectLst>
          <a:scene3d>
            <a:camera prst="orthographicFront">
              <a:rot lat="0" lon="0" rev="0"/>
            </a:camera>
            <a:lightRig rig="chilly" dir="tr">
              <a:rot lat="0" lon="0" rev="1200000"/>
            </a:lightRig>
          </a:scene3d>
          <a:sp3d prstMaterial="plastic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1"/>
          <a:stretch/>
        </a:blipFill>
        <a:blipFill rotWithShape="1">
          <a:blip xmlns:r="http://schemas.openxmlformats.org/officeDocument/2006/relationships" r:embed="rId2"/>
          <a:stretch/>
        </a:blipFill>
        <a:blipFill rotWithShape="1">
          <a:blip xmlns:r="http://schemas.openxmlformats.org/officeDocument/2006/relationships" r:embed="rId3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Boreas.thmx</Template>
  <TotalTime>0</TotalTime>
  <Words>2744</Words>
  <Application>Microsoft Macintosh PowerPoint</Application>
  <PresentationFormat>Bildschirmpräsentation (4:3)</PresentationFormat>
  <Paragraphs>171</Paragraphs>
  <Slides>32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32</vt:i4>
      </vt:variant>
    </vt:vector>
  </HeadingPairs>
  <TitlesOfParts>
    <vt:vector size="33" baseType="lpstr">
      <vt:lpstr>Genesis</vt:lpstr>
      <vt:lpstr>  German Federalism: A Blueprint for the Constitutional Reform in Italy?</vt:lpstr>
      <vt:lpstr>Structure</vt:lpstr>
      <vt:lpstr>I. Brief overview of German constitutional history</vt:lpstr>
      <vt:lpstr>Brief overview of German constitutional history (2)</vt:lpstr>
      <vt:lpstr>II. Development of German federalism and its cultural foundation</vt:lpstr>
      <vt:lpstr>II. Development of German federalism and its cultural foundation (2)</vt:lpstr>
      <vt:lpstr>II. Development of German federalism and its cultural foundation (3)</vt:lpstr>
      <vt:lpstr>II. Development of German federalism and its cultural foundation (4)</vt:lpstr>
      <vt:lpstr>II. Development of German federalism and its cultural foundation (5)</vt:lpstr>
      <vt:lpstr>II. Development of German federalism and its cultural foundation (6)</vt:lpstr>
      <vt:lpstr>III. Types of Federalism (1)</vt:lpstr>
      <vt:lpstr>III. Types of Federalism (2)</vt:lpstr>
      <vt:lpstr>III. Types of Federalism (3)</vt:lpstr>
      <vt:lpstr>III. Types of Federalism (4)</vt:lpstr>
      <vt:lpstr>III. Types of Federalism (5)</vt:lpstr>
      <vt:lpstr>IV. Germany‘s second chamber:  The „Bundesrat“:  Basic Information </vt:lpstr>
      <vt:lpstr>IV. Bundesrat: Influence on legislation</vt:lpstr>
      <vt:lpstr>PowerPoint-Präsentation</vt:lpstr>
      <vt:lpstr>IV. Bundesrat: Looks confusing?  Let‘s break it down </vt:lpstr>
      <vt:lpstr>IV. Bundesrat: Zustimmungsgesetze</vt:lpstr>
      <vt:lpstr>IV. Bundesrat: Einspruchsgesetze</vt:lpstr>
      <vt:lpstr>IV. Bundesrat: How does this distinction make a difference on the Bundesrat‘s influence on legislation? </vt:lpstr>
      <vt:lpstr>IV. Bundesrat: Vermittlungsausschuss </vt:lpstr>
      <vt:lpstr>IV. Bundesrat: Conclusion</vt:lpstr>
      <vt:lpstr>V. Impact of the discussed constitutional reforms on the „Senato“ (1)</vt:lpstr>
      <vt:lpstr>V. Impact of the discussed constitutional reforms on the „Senato“</vt:lpstr>
      <vt:lpstr>V. Impact of the discussed constitutional reforms on the „Senato“(3)</vt:lpstr>
      <vt:lpstr>V. Impact of the discussed constitutional reforms on the „Senato“ (4)</vt:lpstr>
      <vt:lpstr>VI. Impact of the reforms on the state‘s structure  (1)</vt:lpstr>
      <vt:lpstr>VI. Impact of the reforms on the state‘s structure (2)</vt:lpstr>
      <vt:lpstr>VII. Is German federalism actually a blueprint for the constitutional reforms?</vt:lpstr>
      <vt:lpstr>VII. Is German federalism actually a blueprint for the constitutional reforms?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Germany‘s second chamber:  The „Bundesrat“</dc:title>
  <dc:creator>Vinzent Will</dc:creator>
  <cp:lastModifiedBy>Vinzent Will</cp:lastModifiedBy>
  <cp:revision>106</cp:revision>
  <dcterms:created xsi:type="dcterms:W3CDTF">2015-11-25T10:08:13Z</dcterms:created>
  <dcterms:modified xsi:type="dcterms:W3CDTF">2015-12-09T10:13:18Z</dcterms:modified>
</cp:coreProperties>
</file>