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6" r:id="rId17"/>
    <p:sldId id="273" r:id="rId18"/>
    <p:sldId id="274" r:id="rId19"/>
    <p:sldId id="275" r:id="rId20"/>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0" d="100"/>
          <a:sy n="80" d="100"/>
        </p:scale>
        <p:origin x="-202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notesMaster" Target="notesMasters/notesMaster1.xml"/><Relationship Id="rId22" Type="http://schemas.openxmlformats.org/officeDocument/2006/relationships/printerSettings" Target="printerSettings/printerSettings1.bin"/><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7D6D38-A8F2-A849-987D-5716095EB8E0}" type="datetimeFigureOut">
              <a:rPr lang="it-IT" smtClean="0"/>
              <a:t>21/12/15</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CB6D95-3FCB-014F-A309-53BE03781E80}" type="slidenum">
              <a:rPr lang="it-IT" smtClean="0"/>
              <a:t>‹n.›</a:t>
            </a:fld>
            <a:endParaRPr lang="it-IT"/>
          </a:p>
        </p:txBody>
      </p:sp>
    </p:spTree>
    <p:extLst>
      <p:ext uri="{BB962C8B-B14F-4D97-AF65-F5344CB8AC3E}">
        <p14:creationId xmlns:p14="http://schemas.microsoft.com/office/powerpoint/2010/main" val="239751786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0CB6D95-3FCB-014F-A309-53BE03781E80}" type="slidenum">
              <a:rPr lang="it-IT" smtClean="0"/>
              <a:t>6</a:t>
            </a:fld>
            <a:endParaRPr lang="it-IT"/>
          </a:p>
        </p:txBody>
      </p:sp>
    </p:spTree>
    <p:extLst>
      <p:ext uri="{BB962C8B-B14F-4D97-AF65-F5344CB8AC3E}">
        <p14:creationId xmlns:p14="http://schemas.microsoft.com/office/powerpoint/2010/main" val="10894122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stile</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62BC9498-A7E0-4B48-BC24-3B7AD40096E1}" type="datetimeFigureOut">
              <a:rPr lang="it-IT" smtClean="0"/>
              <a:t>21/12/15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26A0E51-846C-9A4E-8076-079544B56EBA}" type="slidenum">
              <a:rPr lang="it-IT" smtClean="0"/>
              <a:t>‹n.›</a:t>
            </a:fld>
            <a:endParaRPr lang="it-IT"/>
          </a:p>
        </p:txBody>
      </p:sp>
    </p:spTree>
    <p:extLst>
      <p:ext uri="{BB962C8B-B14F-4D97-AF65-F5344CB8AC3E}">
        <p14:creationId xmlns:p14="http://schemas.microsoft.com/office/powerpoint/2010/main" val="3985471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62BC9498-A7E0-4B48-BC24-3B7AD40096E1}" type="datetimeFigureOut">
              <a:rPr lang="it-IT" smtClean="0"/>
              <a:t>21/12/15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26A0E51-846C-9A4E-8076-079544B56EBA}" type="slidenum">
              <a:rPr lang="it-IT" smtClean="0"/>
              <a:t>‹n.›</a:t>
            </a:fld>
            <a:endParaRPr lang="it-IT"/>
          </a:p>
        </p:txBody>
      </p:sp>
    </p:spTree>
    <p:extLst>
      <p:ext uri="{BB962C8B-B14F-4D97-AF65-F5344CB8AC3E}">
        <p14:creationId xmlns:p14="http://schemas.microsoft.com/office/powerpoint/2010/main" val="3528896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stile</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Segnaposto data 3"/>
          <p:cNvSpPr>
            <a:spLocks noGrp="1"/>
          </p:cNvSpPr>
          <p:nvPr>
            <p:ph type="dt" sz="half" idx="10"/>
          </p:nvPr>
        </p:nvSpPr>
        <p:spPr/>
        <p:txBody>
          <a:bodyPr/>
          <a:lstStyle/>
          <a:p>
            <a:fld id="{62BC9498-A7E0-4B48-BC24-3B7AD40096E1}" type="datetimeFigureOut">
              <a:rPr lang="it-IT" smtClean="0"/>
              <a:t>21/12/15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26A0E51-846C-9A4E-8076-079544B56EBA}" type="slidenum">
              <a:rPr lang="it-IT" smtClean="0"/>
              <a:t>‹n.›</a:t>
            </a:fld>
            <a:endParaRPr lang="it-IT"/>
          </a:p>
        </p:txBody>
      </p:sp>
    </p:spTree>
    <p:extLst>
      <p:ext uri="{BB962C8B-B14F-4D97-AF65-F5344CB8AC3E}">
        <p14:creationId xmlns:p14="http://schemas.microsoft.com/office/powerpoint/2010/main" val="299239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62BC9498-A7E0-4B48-BC24-3B7AD40096E1}" type="datetimeFigureOut">
              <a:rPr lang="it-IT" smtClean="0"/>
              <a:t>21/12/15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26A0E51-846C-9A4E-8076-079544B56EBA}" type="slidenum">
              <a:rPr lang="it-IT" smtClean="0"/>
              <a:t>‹n.›</a:t>
            </a:fld>
            <a:endParaRPr lang="it-IT"/>
          </a:p>
        </p:txBody>
      </p:sp>
    </p:spTree>
    <p:extLst>
      <p:ext uri="{BB962C8B-B14F-4D97-AF65-F5344CB8AC3E}">
        <p14:creationId xmlns:p14="http://schemas.microsoft.com/office/powerpoint/2010/main" val="18056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stile</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62BC9498-A7E0-4B48-BC24-3B7AD40096E1}" type="datetimeFigureOut">
              <a:rPr lang="it-IT" smtClean="0"/>
              <a:t>21/12/15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26A0E51-846C-9A4E-8076-079544B56EBA}" type="slidenum">
              <a:rPr lang="it-IT" smtClean="0"/>
              <a:t>‹n.›</a:t>
            </a:fld>
            <a:endParaRPr lang="it-IT"/>
          </a:p>
        </p:txBody>
      </p:sp>
    </p:spTree>
    <p:extLst>
      <p:ext uri="{BB962C8B-B14F-4D97-AF65-F5344CB8AC3E}">
        <p14:creationId xmlns:p14="http://schemas.microsoft.com/office/powerpoint/2010/main" val="340942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data 2"/>
          <p:cNvSpPr>
            <a:spLocks noGrp="1"/>
          </p:cNvSpPr>
          <p:nvPr>
            <p:ph type="dt" sz="half" idx="10"/>
          </p:nvPr>
        </p:nvSpPr>
        <p:spPr/>
        <p:txBody>
          <a:bodyPr/>
          <a:lstStyle/>
          <a:p>
            <a:fld id="{62BC9498-A7E0-4B48-BC24-3B7AD40096E1}" type="datetimeFigureOut">
              <a:rPr lang="it-IT" smtClean="0"/>
              <a:t>21/12/15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26A0E51-846C-9A4E-8076-079544B56EBA}" type="slidenum">
              <a:rPr lang="it-IT" smtClean="0"/>
              <a:t>‹n.›</a:t>
            </a:fld>
            <a:endParaRPr lang="it-IT"/>
          </a:p>
        </p:txBody>
      </p:sp>
    </p:spTree>
    <p:extLst>
      <p:ext uri="{BB962C8B-B14F-4D97-AF65-F5344CB8AC3E}">
        <p14:creationId xmlns:p14="http://schemas.microsoft.com/office/powerpoint/2010/main" val="186403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62BC9498-A7E0-4B48-BC24-3B7AD40096E1}" type="datetimeFigureOut">
              <a:rPr lang="it-IT" smtClean="0"/>
              <a:t>21/12/15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26A0E51-846C-9A4E-8076-079544B56EBA}" type="slidenum">
              <a:rPr lang="it-IT" smtClean="0"/>
              <a:t>‹n.›</a:t>
            </a:fld>
            <a:endParaRPr lang="it-IT"/>
          </a:p>
        </p:txBody>
      </p:sp>
    </p:spTree>
    <p:extLst>
      <p:ext uri="{BB962C8B-B14F-4D97-AF65-F5344CB8AC3E}">
        <p14:creationId xmlns:p14="http://schemas.microsoft.com/office/powerpoint/2010/main" val="1725898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stile</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62BC9498-A7E0-4B48-BC24-3B7AD40096E1}" type="datetimeFigureOut">
              <a:rPr lang="it-IT" smtClean="0"/>
              <a:t>21/12/15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26A0E51-846C-9A4E-8076-079544B56EBA}" type="slidenum">
              <a:rPr lang="it-IT" smtClean="0"/>
              <a:t>‹n.›</a:t>
            </a:fld>
            <a:endParaRPr lang="it-IT"/>
          </a:p>
        </p:txBody>
      </p:sp>
    </p:spTree>
    <p:extLst>
      <p:ext uri="{BB962C8B-B14F-4D97-AF65-F5344CB8AC3E}">
        <p14:creationId xmlns:p14="http://schemas.microsoft.com/office/powerpoint/2010/main" val="3550327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stile</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62BC9498-A7E0-4B48-BC24-3B7AD40096E1}" type="datetimeFigureOut">
              <a:rPr lang="it-IT" smtClean="0"/>
              <a:t>21/12/15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26A0E51-846C-9A4E-8076-079544B56EBA}" type="slidenum">
              <a:rPr lang="it-IT" smtClean="0"/>
              <a:t>‹n.›</a:t>
            </a:fld>
            <a:endParaRPr lang="it-IT"/>
          </a:p>
        </p:txBody>
      </p:sp>
    </p:spTree>
    <p:extLst>
      <p:ext uri="{BB962C8B-B14F-4D97-AF65-F5344CB8AC3E}">
        <p14:creationId xmlns:p14="http://schemas.microsoft.com/office/powerpoint/2010/main" val="4047611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62BC9498-A7E0-4B48-BC24-3B7AD40096E1}" type="datetimeFigureOut">
              <a:rPr lang="it-IT" smtClean="0"/>
              <a:t>21/12/15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26A0E51-846C-9A4E-8076-079544B56EBA}" type="slidenum">
              <a:rPr lang="it-IT" smtClean="0"/>
              <a:t>‹n.›</a:t>
            </a:fld>
            <a:endParaRPr lang="it-IT"/>
          </a:p>
        </p:txBody>
      </p:sp>
    </p:spTree>
    <p:extLst>
      <p:ext uri="{BB962C8B-B14F-4D97-AF65-F5344CB8AC3E}">
        <p14:creationId xmlns:p14="http://schemas.microsoft.com/office/powerpoint/2010/main" val="2261551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stile</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62BC9498-A7E0-4B48-BC24-3B7AD40096E1}" type="datetimeFigureOut">
              <a:rPr lang="it-IT" smtClean="0"/>
              <a:t>21/12/15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26A0E51-846C-9A4E-8076-079544B56EBA}" type="slidenum">
              <a:rPr lang="it-IT" smtClean="0"/>
              <a:t>‹n.›</a:t>
            </a:fld>
            <a:endParaRPr lang="it-IT"/>
          </a:p>
        </p:txBody>
      </p:sp>
    </p:spTree>
    <p:extLst>
      <p:ext uri="{BB962C8B-B14F-4D97-AF65-F5344CB8AC3E}">
        <p14:creationId xmlns:p14="http://schemas.microsoft.com/office/powerpoint/2010/main" val="58304135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stile</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BC9498-A7E0-4B48-BC24-3B7AD40096E1}" type="datetimeFigureOut">
              <a:rPr lang="it-IT" smtClean="0"/>
              <a:t>21/12/15</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6A0E51-846C-9A4E-8076-079544B56EBA}" type="slidenum">
              <a:rPr lang="it-IT" smtClean="0"/>
              <a:t>‹n.›</a:t>
            </a:fld>
            <a:endParaRPr lang="it-IT"/>
          </a:p>
        </p:txBody>
      </p:sp>
    </p:spTree>
    <p:extLst>
      <p:ext uri="{BB962C8B-B14F-4D97-AF65-F5344CB8AC3E}">
        <p14:creationId xmlns:p14="http://schemas.microsoft.com/office/powerpoint/2010/main" val="25801719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428851" y="600043"/>
            <a:ext cx="8478044" cy="6155531"/>
          </a:xfrm>
          <a:prstGeom prst="rect">
            <a:avLst/>
          </a:prstGeom>
          <a:noFill/>
        </p:spPr>
        <p:txBody>
          <a:bodyPr wrap="square" rtlCol="0">
            <a:spAutoFit/>
          </a:bodyPr>
          <a:lstStyle/>
          <a:p>
            <a:pPr algn="ctr"/>
            <a:r>
              <a:rPr lang="it-IT" sz="3200" dirty="0"/>
              <a:t>MODI DI ESTINZIONE </a:t>
            </a:r>
            <a:r>
              <a:rPr lang="it-IT" sz="3200" dirty="0" smtClean="0"/>
              <a:t>DIVERSI DALL’ADEMPIMENTO</a:t>
            </a:r>
            <a:endParaRPr lang="it-IT" sz="3200" dirty="0"/>
          </a:p>
          <a:p>
            <a:r>
              <a:rPr lang="it-IT" dirty="0"/>
              <a:t> </a:t>
            </a:r>
          </a:p>
          <a:p>
            <a:r>
              <a:rPr lang="it-IT" dirty="0"/>
              <a:t> </a:t>
            </a:r>
          </a:p>
          <a:p>
            <a:endParaRPr lang="it-IT" dirty="0"/>
          </a:p>
          <a:p>
            <a:r>
              <a:rPr lang="it-IT" sz="2400" dirty="0"/>
              <a:t>Il modo di estinzione tipico dell’obbligazione è l’adempimento del debitore</a:t>
            </a:r>
            <a:r>
              <a:rPr lang="it-IT" sz="2400" dirty="0" smtClean="0"/>
              <a:t>.</a:t>
            </a:r>
          </a:p>
          <a:p>
            <a:r>
              <a:rPr lang="it-IT" sz="2400" dirty="0" smtClean="0"/>
              <a:t> </a:t>
            </a:r>
            <a:r>
              <a:rPr lang="it-IT" sz="2400" dirty="0"/>
              <a:t>Tuttavia l’obbligazione può estinguersi anche in altri modi:</a:t>
            </a:r>
          </a:p>
          <a:p>
            <a:r>
              <a:rPr lang="it-IT" sz="2400" dirty="0"/>
              <a:t> </a:t>
            </a:r>
          </a:p>
          <a:p>
            <a:r>
              <a:rPr lang="it-IT" sz="2400" dirty="0"/>
              <a:t>- alcuni modi di estinzione hanno portata generale, hanno cioè un’incidenza generale su tutti i diritti (ad es. prescrizione, art. 2934 c.c.)</a:t>
            </a:r>
          </a:p>
          <a:p>
            <a:r>
              <a:rPr lang="it-IT" sz="2400" dirty="0"/>
              <a:t> </a:t>
            </a:r>
          </a:p>
          <a:p>
            <a:r>
              <a:rPr lang="it-IT" sz="2400" dirty="0"/>
              <a:t>- altri sono disciplinati dalla legge in una apposita sede</a:t>
            </a:r>
          </a:p>
          <a:p>
            <a:r>
              <a:rPr lang="it-IT" sz="2400" dirty="0"/>
              <a:t>(Capo IV Libro IV del codice civile, -</a:t>
            </a:r>
            <a:r>
              <a:rPr lang="it-IT" sz="2400" dirty="0" smtClean="0"/>
              <a:t> </a:t>
            </a:r>
            <a:r>
              <a:rPr lang="it-IT" sz="2400" dirty="0"/>
              <a:t>artt. 1230 </a:t>
            </a:r>
            <a:r>
              <a:rPr lang="it-IT" sz="2400" dirty="0" smtClean="0"/>
              <a:t>– 1259 )</a:t>
            </a:r>
            <a:endParaRPr lang="it-IT" sz="2400" dirty="0"/>
          </a:p>
          <a:p>
            <a:r>
              <a:rPr lang="it-IT" dirty="0"/>
              <a:t/>
            </a:r>
            <a:br>
              <a:rPr lang="it-IT" dirty="0"/>
            </a:br>
            <a:endParaRPr lang="it-IT" dirty="0"/>
          </a:p>
        </p:txBody>
      </p:sp>
    </p:spTree>
    <p:extLst>
      <p:ext uri="{BB962C8B-B14F-4D97-AF65-F5344CB8AC3E}">
        <p14:creationId xmlns:p14="http://schemas.microsoft.com/office/powerpoint/2010/main" val="260859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742241" y="1190625"/>
            <a:ext cx="8197644" cy="4339650"/>
          </a:xfrm>
          <a:prstGeom prst="rect">
            <a:avLst/>
          </a:prstGeom>
          <a:noFill/>
        </p:spPr>
        <p:txBody>
          <a:bodyPr wrap="square" rtlCol="0">
            <a:spAutoFit/>
          </a:bodyPr>
          <a:lstStyle/>
          <a:p>
            <a:pPr algn="ctr"/>
            <a:r>
              <a:rPr lang="it-IT" sz="2800" dirty="0" smtClean="0"/>
              <a:t>MODI DI ESTINZIONE DIVERSI DALL’ADEMPIMENTO</a:t>
            </a:r>
          </a:p>
          <a:p>
            <a:pPr algn="ctr"/>
            <a:endParaRPr lang="it-IT" sz="2800" dirty="0" smtClean="0"/>
          </a:p>
          <a:p>
            <a:pPr algn="ctr"/>
            <a:endParaRPr lang="it-IT" sz="2800" dirty="0" smtClean="0"/>
          </a:p>
          <a:p>
            <a:pPr algn="just"/>
            <a:r>
              <a:rPr lang="it-IT" sz="2400" b="1" dirty="0" smtClean="0"/>
              <a:t>SATISFATTORI</a:t>
            </a:r>
            <a:r>
              <a:rPr lang="it-IT" sz="2400" dirty="0"/>
              <a:t>:	</a:t>
            </a:r>
            <a:r>
              <a:rPr lang="it-IT" sz="2400" dirty="0" smtClean="0"/>
              <a:t>quando soddisfano l’interesse creditorio</a:t>
            </a:r>
            <a:endParaRPr lang="it-IT" sz="2400" dirty="0"/>
          </a:p>
          <a:p>
            <a:pPr algn="just"/>
            <a:r>
              <a:rPr lang="it-IT" sz="2400" dirty="0"/>
              <a:t>(compensazione, confusione)</a:t>
            </a:r>
          </a:p>
          <a:p>
            <a:r>
              <a:rPr lang="it-IT" sz="2400" dirty="0"/>
              <a:t> </a:t>
            </a:r>
          </a:p>
          <a:p>
            <a:r>
              <a:rPr lang="it-IT" sz="2400" dirty="0"/>
              <a:t> </a:t>
            </a:r>
          </a:p>
          <a:p>
            <a:pPr algn="just"/>
            <a:r>
              <a:rPr lang="it-IT" sz="2400" b="1" dirty="0" smtClean="0"/>
              <a:t>NON   </a:t>
            </a:r>
            <a:r>
              <a:rPr lang="it-IT" sz="2400" b="1" dirty="0"/>
              <a:t>SATISFATTORI</a:t>
            </a:r>
            <a:r>
              <a:rPr lang="it-IT" sz="2400" dirty="0"/>
              <a:t>:   quando   non   soddisfano   l’interesse creditorio, ma producono ugualmente </a:t>
            </a:r>
            <a:r>
              <a:rPr lang="it-IT" sz="2400" dirty="0" smtClean="0"/>
              <a:t>l’estinzione dell’obbligazione  </a:t>
            </a:r>
            <a:r>
              <a:rPr lang="it-IT" sz="2400" dirty="0"/>
              <a:t>(novazione,  remissione  del  debito, impossibilità sopravvenuta</a:t>
            </a:r>
            <a:r>
              <a:rPr lang="it-IT" dirty="0"/>
              <a:t>)</a:t>
            </a:r>
            <a:r>
              <a:rPr lang="it-IT" dirty="0" smtClean="0">
                <a:effectLst/>
              </a:rPr>
              <a:t> </a:t>
            </a:r>
            <a:endParaRPr lang="it-IT" dirty="0"/>
          </a:p>
        </p:txBody>
      </p:sp>
    </p:spTree>
    <p:extLst>
      <p:ext uri="{BB962C8B-B14F-4D97-AF65-F5344CB8AC3E}">
        <p14:creationId xmlns:p14="http://schemas.microsoft.com/office/powerpoint/2010/main" val="1390373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333375" y="474345"/>
            <a:ext cx="8382000" cy="5878532"/>
          </a:xfrm>
          <a:prstGeom prst="rect">
            <a:avLst/>
          </a:prstGeom>
        </p:spPr>
        <p:txBody>
          <a:bodyPr wrap="square">
            <a:spAutoFit/>
          </a:bodyPr>
          <a:lstStyle/>
          <a:p>
            <a:pPr algn="ctr"/>
            <a:r>
              <a:rPr lang="it-IT" sz="3600" dirty="0"/>
              <a:t>Novazione oggettiva </a:t>
            </a:r>
            <a:r>
              <a:rPr lang="it-IT" sz="2400" dirty="0"/>
              <a:t>(artt. 1230 -1235 cod. civ.)</a:t>
            </a:r>
          </a:p>
          <a:p>
            <a:r>
              <a:rPr lang="it-IT" dirty="0"/>
              <a:t> </a:t>
            </a:r>
          </a:p>
          <a:p>
            <a:r>
              <a:rPr lang="it-IT" dirty="0"/>
              <a:t> </a:t>
            </a:r>
          </a:p>
          <a:p>
            <a:pPr algn="just"/>
            <a:r>
              <a:rPr lang="it-IT" sz="2800" dirty="0"/>
              <a:t>La novazione è il contratto con il quale le parti sostituiscono all’obbligazione originaria che si estingue, una nuova obbligazione con oggetto o titolo diverso</a:t>
            </a:r>
          </a:p>
          <a:p>
            <a:pPr algn="just"/>
            <a:r>
              <a:rPr lang="it-IT" sz="2800" dirty="0"/>
              <a:t> </a:t>
            </a:r>
            <a:r>
              <a:rPr lang="it-IT" dirty="0"/>
              <a:t> </a:t>
            </a:r>
          </a:p>
          <a:p>
            <a:r>
              <a:rPr lang="it-IT" sz="2400" dirty="0"/>
              <a:t>Due tipi di novazione</a:t>
            </a:r>
            <a:r>
              <a:rPr lang="it-IT" sz="2400" dirty="0" smtClean="0"/>
              <a:t>:</a:t>
            </a:r>
          </a:p>
          <a:p>
            <a:pPr algn="just"/>
            <a:r>
              <a:rPr lang="it-IT" sz="2400" dirty="0"/>
              <a:t>N</a:t>
            </a:r>
            <a:r>
              <a:rPr lang="it-IT" sz="2400" dirty="0" smtClean="0"/>
              <a:t>ovazione</a:t>
            </a:r>
            <a:r>
              <a:rPr lang="it-IT" sz="2400" dirty="0"/>
              <a:t>	</a:t>
            </a:r>
            <a:r>
              <a:rPr lang="it-IT" sz="2400" b="1" dirty="0"/>
              <a:t>oggettiva</a:t>
            </a:r>
            <a:r>
              <a:rPr lang="it-IT" sz="2400" dirty="0"/>
              <a:t>:	quando	la	nuova	</a:t>
            </a:r>
            <a:r>
              <a:rPr lang="it-IT" sz="2400" dirty="0" smtClean="0"/>
              <a:t>obbligazione si caratterizza </a:t>
            </a:r>
            <a:r>
              <a:rPr lang="it-IT" sz="2400" dirty="0"/>
              <a:t>per un oggetto o titolo diverso (apposita disciplina)</a:t>
            </a:r>
          </a:p>
          <a:p>
            <a:pPr algn="just"/>
            <a:endParaRPr lang="it-IT" sz="2400" dirty="0"/>
          </a:p>
          <a:p>
            <a:pPr algn="just"/>
            <a:r>
              <a:rPr lang="it-IT" sz="2400" dirty="0"/>
              <a:t>N</a:t>
            </a:r>
            <a:r>
              <a:rPr lang="it-IT" sz="2400" dirty="0" smtClean="0"/>
              <a:t>ovazione</a:t>
            </a:r>
            <a:r>
              <a:rPr lang="it-IT" sz="2400" dirty="0"/>
              <a:t>	</a:t>
            </a:r>
            <a:r>
              <a:rPr lang="it-IT" sz="2400" b="1" dirty="0"/>
              <a:t>soggettiva:	</a:t>
            </a:r>
            <a:r>
              <a:rPr lang="it-IT" sz="2400" dirty="0"/>
              <a:t>quando	la	nuova	obbligazione</a:t>
            </a:r>
          </a:p>
          <a:p>
            <a:pPr algn="just"/>
            <a:r>
              <a:rPr lang="it-IT" sz="2400" dirty="0"/>
              <a:t>presenta una diversità di soggetti  (semplice rinvio alle norme contenute nel capo dedicato alla delegazione, espromissione e accollo)</a:t>
            </a:r>
            <a:r>
              <a:rPr lang="it-IT" sz="2400" dirty="0" smtClean="0">
                <a:effectLst/>
              </a:rPr>
              <a:t> </a:t>
            </a:r>
            <a:endParaRPr lang="it-IT" sz="2400" dirty="0"/>
          </a:p>
        </p:txBody>
      </p:sp>
    </p:spTree>
    <p:extLst>
      <p:ext uri="{BB962C8B-B14F-4D97-AF65-F5344CB8AC3E}">
        <p14:creationId xmlns:p14="http://schemas.microsoft.com/office/powerpoint/2010/main" val="9259474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571501" y="555625"/>
            <a:ext cx="8269418" cy="5970864"/>
          </a:xfrm>
          <a:prstGeom prst="rect">
            <a:avLst/>
          </a:prstGeom>
          <a:noFill/>
        </p:spPr>
        <p:txBody>
          <a:bodyPr wrap="square" rtlCol="0">
            <a:spAutoFit/>
          </a:bodyPr>
          <a:lstStyle/>
          <a:p>
            <a:r>
              <a:rPr lang="it-IT" sz="2800" dirty="0"/>
              <a:t>Per aversi novazione sono necessari:</a:t>
            </a:r>
          </a:p>
          <a:p>
            <a:r>
              <a:rPr lang="it-IT" dirty="0"/>
              <a:t> </a:t>
            </a:r>
          </a:p>
          <a:p>
            <a:pPr algn="just"/>
            <a:r>
              <a:rPr lang="it-IT" dirty="0"/>
              <a:t>-  </a:t>
            </a:r>
            <a:r>
              <a:rPr lang="it-IT" sz="2400" b="1" dirty="0" err="1"/>
              <a:t>obligatio</a:t>
            </a:r>
            <a:r>
              <a:rPr lang="it-IT" sz="2400" b="1" dirty="0"/>
              <a:t>  </a:t>
            </a:r>
            <a:r>
              <a:rPr lang="it-IT" sz="2400" b="1" dirty="0" err="1"/>
              <a:t>novanda</a:t>
            </a:r>
            <a:r>
              <a:rPr lang="it-IT" sz="2400" b="1" dirty="0"/>
              <a:t>:  </a:t>
            </a:r>
            <a:r>
              <a:rPr lang="it-IT" sz="2400" dirty="0"/>
              <a:t>ossia  l’obbligazione  originaria  da sostituire</a:t>
            </a:r>
          </a:p>
          <a:p>
            <a:pPr algn="just"/>
            <a:r>
              <a:rPr lang="it-IT" sz="2400" dirty="0"/>
              <a:t> </a:t>
            </a:r>
          </a:p>
          <a:p>
            <a:pPr algn="just"/>
            <a:endParaRPr lang="it-IT" sz="2400" dirty="0" smtClean="0"/>
          </a:p>
          <a:p>
            <a:pPr algn="just"/>
            <a:r>
              <a:rPr lang="it-IT" sz="2400" dirty="0" smtClean="0"/>
              <a:t>- </a:t>
            </a:r>
            <a:r>
              <a:rPr lang="it-IT" sz="2400" b="1" dirty="0" err="1"/>
              <a:t>aliquid</a:t>
            </a:r>
            <a:r>
              <a:rPr lang="it-IT" sz="2400" b="1" dirty="0"/>
              <a:t> novi: </a:t>
            </a:r>
            <a:r>
              <a:rPr lang="it-IT" sz="2400" dirty="0"/>
              <a:t>ossia un mutamento dell’oggetto o del titolo dell’obbligazione (non produce novazione il mutamento di un elemento accessorio dell’obbligazione)</a:t>
            </a:r>
          </a:p>
          <a:p>
            <a:pPr algn="just"/>
            <a:r>
              <a:rPr lang="it-IT" sz="2400" dirty="0"/>
              <a:t> </a:t>
            </a:r>
          </a:p>
          <a:p>
            <a:pPr algn="just"/>
            <a:r>
              <a:rPr lang="it-IT" sz="2400" dirty="0"/>
              <a:t> </a:t>
            </a:r>
          </a:p>
          <a:p>
            <a:pPr algn="just"/>
            <a:r>
              <a:rPr lang="it-IT" sz="2400" dirty="0"/>
              <a:t>- </a:t>
            </a:r>
            <a:r>
              <a:rPr lang="it-IT" sz="2400" b="1" dirty="0"/>
              <a:t>animus </a:t>
            </a:r>
            <a:r>
              <a:rPr lang="it-IT" sz="2400" b="1" dirty="0" err="1"/>
              <a:t>novandi</a:t>
            </a:r>
            <a:r>
              <a:rPr lang="it-IT" sz="2400" b="1" dirty="0"/>
              <a:t>: </a:t>
            </a:r>
            <a:r>
              <a:rPr lang="it-IT" sz="2400" dirty="0"/>
              <a:t>ossia la volontà di estinguere l’obbligazione precedente   creandone   una   nuova;   </a:t>
            </a:r>
            <a:r>
              <a:rPr lang="it-IT" sz="2400" b="1" dirty="0"/>
              <a:t>tale   volontà   non   si presume ma deve risultare in modo non equivoco</a:t>
            </a:r>
            <a:r>
              <a:rPr lang="it-IT" sz="2400" dirty="0"/>
              <a:t>, altrimenti si avrà soltanto assunzione di un nuovo rapporto obbligatorio accanto a quello precedente</a:t>
            </a:r>
            <a:r>
              <a:rPr lang="it-IT" sz="2400" dirty="0" smtClean="0">
                <a:effectLst/>
              </a:rPr>
              <a:t> </a:t>
            </a:r>
            <a:endParaRPr lang="it-IT" sz="2400" dirty="0"/>
          </a:p>
        </p:txBody>
      </p:sp>
    </p:spTree>
    <p:extLst>
      <p:ext uri="{BB962C8B-B14F-4D97-AF65-F5344CB8AC3E}">
        <p14:creationId xmlns:p14="http://schemas.microsoft.com/office/powerpoint/2010/main" val="2291066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64942" y="1630056"/>
            <a:ext cx="8780981" cy="1815882"/>
          </a:xfrm>
          <a:prstGeom prst="rect">
            <a:avLst/>
          </a:prstGeom>
          <a:noFill/>
        </p:spPr>
        <p:txBody>
          <a:bodyPr wrap="square" rtlCol="0">
            <a:spAutoFit/>
          </a:bodyPr>
          <a:lstStyle/>
          <a:p>
            <a:r>
              <a:rPr lang="it-IT" sz="2800" dirty="0"/>
              <a:t>La novazione si differenzia dalla:</a:t>
            </a:r>
          </a:p>
          <a:p>
            <a:r>
              <a:rPr lang="it-IT" sz="2800" dirty="0"/>
              <a:t> </a:t>
            </a:r>
            <a:endParaRPr lang="it-IT" sz="2800" dirty="0" smtClean="0"/>
          </a:p>
          <a:p>
            <a:r>
              <a:rPr lang="it-IT" sz="2800" b="1" dirty="0" smtClean="0"/>
              <a:t>Prestazione </a:t>
            </a:r>
            <a:r>
              <a:rPr lang="it-IT" sz="2800" b="1" dirty="0"/>
              <a:t>in luogo dell’adempimento </a:t>
            </a:r>
            <a:r>
              <a:rPr lang="it-IT" sz="2800" dirty="0"/>
              <a:t>(art. 1197 </a:t>
            </a:r>
            <a:r>
              <a:rPr lang="it-IT" sz="2800" dirty="0" err="1" smtClean="0"/>
              <a:t>cod.civ</a:t>
            </a:r>
            <a:r>
              <a:rPr lang="it-IT" sz="2800" dirty="0"/>
              <a:t>.)</a:t>
            </a:r>
          </a:p>
          <a:p>
            <a:r>
              <a:rPr lang="it-IT" sz="2800" dirty="0"/>
              <a:t> </a:t>
            </a:r>
          </a:p>
        </p:txBody>
      </p:sp>
    </p:spTree>
    <p:extLst>
      <p:ext uri="{BB962C8B-B14F-4D97-AF65-F5344CB8AC3E}">
        <p14:creationId xmlns:p14="http://schemas.microsoft.com/office/powerpoint/2010/main" val="3355223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333376" y="476250"/>
            <a:ext cx="8590014" cy="5755422"/>
          </a:xfrm>
          <a:prstGeom prst="rect">
            <a:avLst/>
          </a:prstGeom>
          <a:noFill/>
        </p:spPr>
        <p:txBody>
          <a:bodyPr wrap="square" rtlCol="0">
            <a:spAutoFit/>
          </a:bodyPr>
          <a:lstStyle/>
          <a:p>
            <a:r>
              <a:rPr lang="it-IT" sz="2400" b="1" dirty="0"/>
              <a:t>REMISSIONE DEL DEBITO</a:t>
            </a:r>
            <a:r>
              <a:rPr lang="it-IT" sz="2400" dirty="0"/>
              <a:t>	  (art. 1236 cod. civ.)</a:t>
            </a:r>
          </a:p>
          <a:p>
            <a:r>
              <a:rPr lang="it-IT" sz="2400" dirty="0"/>
              <a:t> </a:t>
            </a:r>
          </a:p>
          <a:p>
            <a:r>
              <a:rPr lang="it-IT" sz="2000" dirty="0"/>
              <a:t>La remissione è una rinunzia del creditore, in tutto o in parte, al suo diritto con la necessaria conseguenza che l’obbligazione si estingue e il debitore viene liberato, pur non avendo adempiuto la prestazione.</a:t>
            </a:r>
          </a:p>
          <a:p>
            <a:r>
              <a:rPr lang="it-IT" sz="2000" dirty="0"/>
              <a:t> </a:t>
            </a:r>
          </a:p>
          <a:p>
            <a:r>
              <a:rPr lang="it-IT" sz="2000" dirty="0"/>
              <a:t>In ogni caso, il debitore può opporsi, dichiarando in un congruo termine di non volerne approfittare.</a:t>
            </a:r>
          </a:p>
          <a:p>
            <a:r>
              <a:rPr lang="it-IT" sz="2000" dirty="0"/>
              <a:t>  </a:t>
            </a:r>
          </a:p>
          <a:p>
            <a:r>
              <a:rPr lang="it-IT" sz="2000" dirty="0"/>
              <a:t>La remissione può essere:</a:t>
            </a:r>
          </a:p>
          <a:p>
            <a:r>
              <a:rPr lang="it-IT" sz="2000" dirty="0"/>
              <a:t>-  </a:t>
            </a:r>
            <a:r>
              <a:rPr lang="it-IT" sz="2000" b="1" dirty="0"/>
              <a:t>espressa</a:t>
            </a:r>
            <a:endParaRPr lang="it-IT" sz="2000" dirty="0"/>
          </a:p>
          <a:p>
            <a:r>
              <a:rPr lang="it-IT" sz="2000" dirty="0"/>
              <a:t>-  </a:t>
            </a:r>
            <a:r>
              <a:rPr lang="it-IT" sz="2000" b="1" dirty="0"/>
              <a:t>tacita </a:t>
            </a:r>
            <a:r>
              <a:rPr lang="it-IT" sz="2000" dirty="0"/>
              <a:t>(la legge prevede un caso particolare: la restituzione volontaria del titolo originale del credito al debitore dalla quale si presume la remissione del debito con conseguente liberazione dei condebitori in solido, art. 1237 cod. civ.)</a:t>
            </a:r>
          </a:p>
          <a:p>
            <a:r>
              <a:rPr lang="it-IT" sz="2000" dirty="0"/>
              <a:t> </a:t>
            </a:r>
          </a:p>
          <a:p>
            <a:r>
              <a:rPr lang="it-IT" sz="2000" dirty="0"/>
              <a:t>La rinunzia alle garanzie dell'obbligazione non fa presumere la remissione del debito</a:t>
            </a:r>
          </a:p>
          <a:p>
            <a:endParaRPr lang="it-IT" sz="2000" dirty="0"/>
          </a:p>
        </p:txBody>
      </p:sp>
    </p:spTree>
    <p:extLst>
      <p:ext uri="{BB962C8B-B14F-4D97-AF65-F5344CB8AC3E}">
        <p14:creationId xmlns:p14="http://schemas.microsoft.com/office/powerpoint/2010/main" val="1611450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365125" y="714375"/>
            <a:ext cx="8334376" cy="6186309"/>
          </a:xfrm>
          <a:prstGeom prst="rect">
            <a:avLst/>
          </a:prstGeom>
          <a:noFill/>
        </p:spPr>
        <p:txBody>
          <a:bodyPr wrap="square" rtlCol="0">
            <a:spAutoFit/>
          </a:bodyPr>
          <a:lstStyle/>
          <a:p>
            <a:pPr algn="just"/>
            <a:r>
              <a:rPr lang="it-IT" sz="2000" b="1" dirty="0"/>
              <a:t>COMPENSAZIONE</a:t>
            </a:r>
            <a:r>
              <a:rPr lang="it-IT" sz="2000" dirty="0"/>
              <a:t>	  (artt. 1241-1252 cod. civ.)</a:t>
            </a:r>
          </a:p>
          <a:p>
            <a:pPr algn="just"/>
            <a:endParaRPr lang="it-IT" sz="2000" dirty="0"/>
          </a:p>
          <a:p>
            <a:pPr algn="just"/>
            <a:r>
              <a:rPr lang="it-IT" sz="2000" dirty="0"/>
              <a:t>La	compensazione	si	verifica	quando	due	soggetti	sono contestualmente creditore e debitore l’uno dell’altro.</a:t>
            </a:r>
          </a:p>
          <a:p>
            <a:pPr algn="just"/>
            <a:r>
              <a:rPr lang="it-IT" sz="2000" dirty="0"/>
              <a:t>I	debiti	reciproci	si	estinguono	fino	a	concorrenza	del	loro ammontare .</a:t>
            </a:r>
          </a:p>
          <a:p>
            <a:pPr algn="just"/>
            <a:r>
              <a:rPr lang="it-IT" sz="2000" dirty="0"/>
              <a:t> </a:t>
            </a:r>
          </a:p>
          <a:p>
            <a:pPr algn="just"/>
            <a:r>
              <a:rPr lang="it-IT" sz="2000" dirty="0"/>
              <a:t> </a:t>
            </a:r>
          </a:p>
          <a:p>
            <a:pPr algn="just"/>
            <a:r>
              <a:rPr lang="it-IT" sz="2000" b="1" dirty="0"/>
              <a:t>Funzione della compensazione</a:t>
            </a:r>
            <a:r>
              <a:rPr lang="it-IT" sz="2000" dirty="0"/>
              <a:t>: realizzare una economia di atti, evitando che siano posti in essere due adempimenti</a:t>
            </a:r>
          </a:p>
          <a:p>
            <a:pPr algn="just"/>
            <a:r>
              <a:rPr lang="it-IT" sz="2000" dirty="0"/>
              <a:t> </a:t>
            </a:r>
          </a:p>
          <a:p>
            <a:pPr algn="just"/>
            <a:r>
              <a:rPr lang="it-IT" sz="2000" dirty="0"/>
              <a:t> </a:t>
            </a:r>
          </a:p>
          <a:p>
            <a:pPr algn="just"/>
            <a:r>
              <a:rPr lang="it-IT" sz="2000" b="1" dirty="0"/>
              <a:t>Tipi di compensazione</a:t>
            </a:r>
            <a:r>
              <a:rPr lang="it-IT" sz="2000" dirty="0"/>
              <a:t>:</a:t>
            </a:r>
          </a:p>
          <a:p>
            <a:pPr algn="just"/>
            <a:r>
              <a:rPr lang="it-IT" sz="2000" dirty="0"/>
              <a:t> </a:t>
            </a:r>
          </a:p>
          <a:p>
            <a:pPr algn="just"/>
            <a:r>
              <a:rPr lang="it-IT" sz="2000" dirty="0"/>
              <a:t>- legale</a:t>
            </a:r>
          </a:p>
          <a:p>
            <a:pPr algn="just"/>
            <a:r>
              <a:rPr lang="it-IT" sz="2000" dirty="0"/>
              <a:t> </a:t>
            </a:r>
          </a:p>
          <a:p>
            <a:pPr algn="just"/>
            <a:r>
              <a:rPr lang="it-IT" sz="2000" dirty="0"/>
              <a:t>- giudiziale</a:t>
            </a:r>
          </a:p>
          <a:p>
            <a:pPr algn="just"/>
            <a:r>
              <a:rPr lang="it-IT" sz="2000" dirty="0"/>
              <a:t> </a:t>
            </a:r>
          </a:p>
          <a:p>
            <a:pPr algn="just"/>
            <a:r>
              <a:rPr lang="it-IT" sz="2000" dirty="0"/>
              <a:t>- volontaria</a:t>
            </a:r>
          </a:p>
          <a:p>
            <a:endParaRPr lang="it-IT" dirty="0"/>
          </a:p>
        </p:txBody>
      </p:sp>
    </p:spTree>
    <p:extLst>
      <p:ext uri="{BB962C8B-B14F-4D97-AF65-F5344CB8AC3E}">
        <p14:creationId xmlns:p14="http://schemas.microsoft.com/office/powerpoint/2010/main" val="3576512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904876" y="412750"/>
            <a:ext cx="8002020" cy="5570756"/>
          </a:xfrm>
          <a:prstGeom prst="rect">
            <a:avLst/>
          </a:prstGeom>
          <a:noFill/>
        </p:spPr>
        <p:txBody>
          <a:bodyPr wrap="square" rtlCol="0">
            <a:spAutoFit/>
          </a:bodyPr>
          <a:lstStyle/>
          <a:p>
            <a:endParaRPr lang="it-IT" dirty="0"/>
          </a:p>
          <a:p>
            <a:r>
              <a:rPr lang="it-IT" dirty="0"/>
              <a:t> </a:t>
            </a:r>
          </a:p>
          <a:p>
            <a:r>
              <a:rPr lang="it-IT" sz="2000" b="1" dirty="0"/>
              <a:t>COMPENSAZIONE LEGALE</a:t>
            </a:r>
            <a:r>
              <a:rPr lang="it-IT" sz="2000" b="1" dirty="0" smtClean="0">
                <a:effectLst/>
              </a:rPr>
              <a:t> </a:t>
            </a:r>
            <a:r>
              <a:rPr lang="it-IT" sz="2000" dirty="0"/>
              <a:t> </a:t>
            </a:r>
          </a:p>
          <a:p>
            <a:r>
              <a:rPr lang="it-IT" sz="2000" dirty="0"/>
              <a:t> </a:t>
            </a:r>
          </a:p>
          <a:p>
            <a:r>
              <a:rPr lang="it-IT" sz="2000" dirty="0"/>
              <a:t>  </a:t>
            </a:r>
          </a:p>
          <a:p>
            <a:r>
              <a:rPr lang="it-IT" sz="2000" b="1" dirty="0"/>
              <a:t>PRESUPPOSTI</a:t>
            </a:r>
            <a:endParaRPr lang="it-IT" sz="2000" dirty="0"/>
          </a:p>
          <a:p>
            <a:r>
              <a:rPr lang="it-IT" sz="2000" dirty="0"/>
              <a:t> </a:t>
            </a:r>
          </a:p>
          <a:p>
            <a:r>
              <a:rPr lang="it-IT" sz="2000" dirty="0"/>
              <a:t>- </a:t>
            </a:r>
            <a:r>
              <a:rPr lang="it-IT" sz="2000" b="1" dirty="0"/>
              <a:t>omogeneità </a:t>
            </a:r>
            <a:r>
              <a:rPr lang="it-IT" sz="2000" dirty="0"/>
              <a:t>o </a:t>
            </a:r>
            <a:r>
              <a:rPr lang="it-IT" sz="2000" b="1" dirty="0"/>
              <a:t>fungibilità: </a:t>
            </a:r>
            <a:r>
              <a:rPr lang="it-IT" sz="2000" dirty="0"/>
              <a:t>le cose devono essere della stessa specie, come il danaro, o almeno devono essere fungibili, cioè appartenenti allo stesso genere</a:t>
            </a:r>
          </a:p>
          <a:p>
            <a:r>
              <a:rPr lang="it-IT" sz="2000" dirty="0"/>
              <a:t>- </a:t>
            </a:r>
            <a:r>
              <a:rPr lang="it-IT" sz="2000" b="1" dirty="0"/>
              <a:t>liquidità: </a:t>
            </a:r>
            <a:r>
              <a:rPr lang="it-IT" sz="2000" dirty="0"/>
              <a:t>il credito deve essere oggettivamente certo nel suo ammontare</a:t>
            </a:r>
          </a:p>
          <a:p>
            <a:r>
              <a:rPr lang="it-IT" sz="2000" dirty="0"/>
              <a:t>- </a:t>
            </a:r>
            <a:r>
              <a:rPr lang="it-IT" sz="2000" b="1" dirty="0"/>
              <a:t>esigibilità: </a:t>
            </a:r>
            <a:r>
              <a:rPr lang="it-IT" sz="2000" dirty="0"/>
              <a:t>il credito non deve essere sottoposto a temine o a condizione</a:t>
            </a:r>
          </a:p>
          <a:p>
            <a:r>
              <a:rPr lang="it-IT" sz="2000" dirty="0"/>
              <a:t> </a:t>
            </a:r>
          </a:p>
          <a:p>
            <a:r>
              <a:rPr lang="it-IT" sz="2000" dirty="0"/>
              <a:t> </a:t>
            </a:r>
          </a:p>
          <a:p>
            <a:r>
              <a:rPr lang="it-IT" sz="2000" dirty="0"/>
              <a:t> </a:t>
            </a:r>
          </a:p>
          <a:p>
            <a:r>
              <a:rPr lang="it-IT" sz="2000" dirty="0"/>
              <a:t>L’estinzione dei due debiti opera fin dal giorno della loro coesistenza. Tuttavia, il giudice non può rilevare d’ufficio la compensazione e, pertanto, la parte che vuole avvalersene, ha l’onere di sollevare la relativa eccezione</a:t>
            </a:r>
            <a:r>
              <a:rPr lang="it-IT" sz="2000" dirty="0" smtClean="0">
                <a:effectLst/>
              </a:rPr>
              <a:t> </a:t>
            </a:r>
            <a:endParaRPr lang="it-IT" sz="2000" dirty="0"/>
          </a:p>
        </p:txBody>
      </p:sp>
    </p:spTree>
    <p:extLst>
      <p:ext uri="{BB962C8B-B14F-4D97-AF65-F5344CB8AC3E}">
        <p14:creationId xmlns:p14="http://schemas.microsoft.com/office/powerpoint/2010/main" val="3400865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381000" y="285750"/>
            <a:ext cx="8426931" cy="6432529"/>
          </a:xfrm>
          <a:prstGeom prst="rect">
            <a:avLst/>
          </a:prstGeom>
          <a:noFill/>
        </p:spPr>
        <p:txBody>
          <a:bodyPr wrap="square" rtlCol="0">
            <a:spAutoFit/>
          </a:bodyPr>
          <a:lstStyle/>
          <a:p>
            <a:endParaRPr lang="it-IT" dirty="0"/>
          </a:p>
          <a:p>
            <a:r>
              <a:rPr lang="it-IT" dirty="0"/>
              <a:t> </a:t>
            </a:r>
          </a:p>
          <a:p>
            <a:r>
              <a:rPr lang="it-IT" sz="2000" b="1" dirty="0"/>
              <a:t>COMPENSAZIONE LEGALE</a:t>
            </a:r>
            <a:r>
              <a:rPr lang="it-IT" sz="2000" b="1" dirty="0" smtClean="0">
                <a:effectLst/>
              </a:rPr>
              <a:t> </a:t>
            </a:r>
            <a:r>
              <a:rPr lang="it-IT" sz="2000" dirty="0"/>
              <a:t> </a:t>
            </a:r>
          </a:p>
          <a:p>
            <a:r>
              <a:rPr lang="it-IT" sz="2000" dirty="0"/>
              <a:t> </a:t>
            </a:r>
          </a:p>
          <a:p>
            <a:endParaRPr lang="it-IT" sz="2000" dirty="0"/>
          </a:p>
          <a:p>
            <a:r>
              <a:rPr lang="it-IT" sz="2000" b="1" dirty="0"/>
              <a:t>PRESUPPOSTI</a:t>
            </a:r>
            <a:endParaRPr lang="it-IT" sz="2000" dirty="0"/>
          </a:p>
          <a:p>
            <a:r>
              <a:rPr lang="it-IT" sz="2000" dirty="0"/>
              <a:t> </a:t>
            </a:r>
          </a:p>
          <a:p>
            <a:pPr algn="just"/>
            <a:r>
              <a:rPr lang="it-IT" sz="2400" dirty="0"/>
              <a:t>- </a:t>
            </a:r>
            <a:r>
              <a:rPr lang="it-IT" sz="2400" b="1" dirty="0"/>
              <a:t>omogeneità </a:t>
            </a:r>
            <a:r>
              <a:rPr lang="it-IT" sz="2400" dirty="0"/>
              <a:t>o </a:t>
            </a:r>
            <a:r>
              <a:rPr lang="it-IT" sz="2400" b="1" dirty="0"/>
              <a:t>fungibilità: </a:t>
            </a:r>
            <a:r>
              <a:rPr lang="it-IT" sz="2400" dirty="0"/>
              <a:t>le cose devono essere della stessa specie, come il danaro, o almeno devono essere fungibili, cioè appartenenti allo stesso genere</a:t>
            </a:r>
          </a:p>
          <a:p>
            <a:pPr algn="just"/>
            <a:r>
              <a:rPr lang="it-IT" sz="2400" dirty="0"/>
              <a:t>- </a:t>
            </a:r>
            <a:r>
              <a:rPr lang="it-IT" sz="2400" b="1" dirty="0"/>
              <a:t>liquidità: </a:t>
            </a:r>
            <a:r>
              <a:rPr lang="it-IT" sz="2400" dirty="0"/>
              <a:t>il credito deve essere oggettivamente certo nel suo ammontare</a:t>
            </a:r>
          </a:p>
          <a:p>
            <a:pPr algn="just"/>
            <a:r>
              <a:rPr lang="it-IT" sz="2400" dirty="0"/>
              <a:t>- </a:t>
            </a:r>
            <a:r>
              <a:rPr lang="it-IT" sz="2400" b="1" dirty="0"/>
              <a:t>esigibilità: </a:t>
            </a:r>
            <a:r>
              <a:rPr lang="it-IT" sz="2400" dirty="0"/>
              <a:t>il credito non deve essere sottoposto a temine o a condizione</a:t>
            </a:r>
          </a:p>
          <a:p>
            <a:pPr algn="just"/>
            <a:r>
              <a:rPr lang="it-IT" sz="2400" dirty="0"/>
              <a:t> </a:t>
            </a:r>
          </a:p>
          <a:p>
            <a:pPr algn="just"/>
            <a:r>
              <a:rPr lang="it-IT" sz="2400" dirty="0"/>
              <a:t> </a:t>
            </a:r>
          </a:p>
          <a:p>
            <a:r>
              <a:rPr lang="it-IT" sz="2000" dirty="0"/>
              <a:t>L’estinzione dei due debiti opera fin dal giorno della loro coesistenza. Tuttavia, il giudice non può rilevare d’ufficio la compensazione e, pertanto, la parte che vuole avvalersene, ha l’onere di sollevare la relativa eccezione</a:t>
            </a:r>
            <a:r>
              <a:rPr lang="it-IT" sz="2000" dirty="0" smtClean="0">
                <a:effectLst/>
              </a:rPr>
              <a:t> </a:t>
            </a:r>
            <a:endParaRPr lang="it-IT" sz="2000" dirty="0"/>
          </a:p>
        </p:txBody>
      </p:sp>
    </p:spTree>
    <p:extLst>
      <p:ext uri="{BB962C8B-B14F-4D97-AF65-F5344CB8AC3E}">
        <p14:creationId xmlns:p14="http://schemas.microsoft.com/office/powerpoint/2010/main" val="38938247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730250" y="603250"/>
            <a:ext cx="8096250" cy="5109090"/>
          </a:xfrm>
          <a:prstGeom prst="rect">
            <a:avLst/>
          </a:prstGeom>
          <a:noFill/>
        </p:spPr>
        <p:txBody>
          <a:bodyPr wrap="square" rtlCol="0">
            <a:spAutoFit/>
          </a:bodyPr>
          <a:lstStyle/>
          <a:p>
            <a:endParaRPr lang="it-IT" dirty="0"/>
          </a:p>
          <a:p>
            <a:r>
              <a:rPr lang="it-IT" dirty="0"/>
              <a:t> </a:t>
            </a:r>
          </a:p>
          <a:p>
            <a:r>
              <a:rPr lang="it-IT" sz="2000" b="1" dirty="0"/>
              <a:t>COMPENSAZIONE VOLONTARIA</a:t>
            </a:r>
            <a:r>
              <a:rPr lang="it-IT" sz="2000" b="1" dirty="0" smtClean="0">
                <a:effectLst/>
              </a:rPr>
              <a:t> </a:t>
            </a:r>
            <a:r>
              <a:rPr lang="it-IT" sz="2000" b="1" dirty="0"/>
              <a:t> </a:t>
            </a:r>
          </a:p>
          <a:p>
            <a:endParaRPr lang="it-IT" dirty="0"/>
          </a:p>
          <a:p>
            <a:r>
              <a:rPr lang="it-IT" dirty="0"/>
              <a:t> </a:t>
            </a:r>
          </a:p>
          <a:p>
            <a:r>
              <a:rPr lang="it-IT" dirty="0"/>
              <a:t> </a:t>
            </a:r>
          </a:p>
          <a:p>
            <a:pPr algn="just"/>
            <a:r>
              <a:rPr lang="it-IT" sz="2400" dirty="0"/>
              <a:t>Si	basa	sull’accordo	</a:t>
            </a:r>
            <a:r>
              <a:rPr lang="it-IT" sz="2400" dirty="0" smtClean="0"/>
              <a:t>delle </a:t>
            </a:r>
            <a:r>
              <a:rPr lang="it-IT" sz="2400" dirty="0"/>
              <a:t>	parti;	sono	</a:t>
            </a:r>
            <a:r>
              <a:rPr lang="it-IT" sz="2400" dirty="0" smtClean="0"/>
              <a:t>  superabili</a:t>
            </a:r>
            <a:r>
              <a:rPr lang="it-IT" sz="2400" dirty="0"/>
              <a:t>	i</a:t>
            </a:r>
          </a:p>
          <a:p>
            <a:pPr algn="just"/>
            <a:r>
              <a:rPr lang="it-IT" sz="2400" dirty="0"/>
              <a:t>requisiti richiesti per le altre ipotesi</a:t>
            </a:r>
          </a:p>
          <a:p>
            <a:pPr algn="just"/>
            <a:r>
              <a:rPr lang="it-IT" sz="2400" dirty="0"/>
              <a:t> </a:t>
            </a:r>
          </a:p>
          <a:p>
            <a:pPr algn="just"/>
            <a:r>
              <a:rPr lang="it-IT" sz="2400" dirty="0"/>
              <a:t> </a:t>
            </a:r>
          </a:p>
          <a:p>
            <a:pPr algn="just"/>
            <a:r>
              <a:rPr lang="it-IT" sz="2400" dirty="0"/>
              <a:t> </a:t>
            </a:r>
          </a:p>
          <a:p>
            <a:pPr algn="just"/>
            <a:r>
              <a:rPr lang="it-IT" sz="2400" dirty="0"/>
              <a:t> </a:t>
            </a:r>
          </a:p>
          <a:p>
            <a:pPr algn="just"/>
            <a:r>
              <a:rPr lang="it-IT" sz="2400" dirty="0"/>
              <a:t>L’accordo può essere posteriore alla coesistenza dei crediti o preventivo</a:t>
            </a:r>
          </a:p>
          <a:p>
            <a:pPr algn="just"/>
            <a:endParaRPr lang="it-IT" sz="2400" dirty="0"/>
          </a:p>
        </p:txBody>
      </p:sp>
    </p:spTree>
    <p:extLst>
      <p:ext uri="{BB962C8B-B14F-4D97-AF65-F5344CB8AC3E}">
        <p14:creationId xmlns:p14="http://schemas.microsoft.com/office/powerpoint/2010/main" val="315315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825500" y="619125"/>
            <a:ext cx="8130878" cy="5847755"/>
          </a:xfrm>
          <a:prstGeom prst="rect">
            <a:avLst/>
          </a:prstGeom>
          <a:noFill/>
        </p:spPr>
        <p:txBody>
          <a:bodyPr wrap="square" rtlCol="0">
            <a:spAutoFit/>
          </a:bodyPr>
          <a:lstStyle/>
          <a:p>
            <a:r>
              <a:rPr lang="it-IT" sz="2000" b="1" dirty="0"/>
              <a:t>CONFUSIONE	  (art. 1253 cod. civ.)</a:t>
            </a:r>
          </a:p>
          <a:p>
            <a:r>
              <a:rPr lang="it-IT" dirty="0"/>
              <a:t> </a:t>
            </a:r>
          </a:p>
          <a:p>
            <a:r>
              <a:rPr lang="it-IT" dirty="0"/>
              <a:t> </a:t>
            </a:r>
          </a:p>
          <a:p>
            <a:r>
              <a:rPr lang="it-IT" dirty="0"/>
              <a:t> </a:t>
            </a:r>
            <a:r>
              <a:rPr lang="it-IT" sz="2000" dirty="0" smtClean="0"/>
              <a:t>Si  </a:t>
            </a:r>
            <a:r>
              <a:rPr lang="it-IT" sz="2000" dirty="0"/>
              <a:t>ha  quando  si  riuniscono in  uno  stesso  soggetto  le qualità di debitore e creditore</a:t>
            </a:r>
          </a:p>
          <a:p>
            <a:r>
              <a:rPr lang="it-IT" sz="2000" dirty="0"/>
              <a:t> </a:t>
            </a:r>
          </a:p>
          <a:p>
            <a:r>
              <a:rPr lang="it-IT" sz="2000" dirty="0"/>
              <a:t> </a:t>
            </a:r>
          </a:p>
          <a:p>
            <a:r>
              <a:rPr lang="it-IT" sz="2000" dirty="0"/>
              <a:t> </a:t>
            </a:r>
          </a:p>
          <a:p>
            <a:r>
              <a:rPr lang="it-IT" sz="2000" b="1" dirty="0"/>
              <a:t>Effetti</a:t>
            </a:r>
            <a:r>
              <a:rPr lang="it-IT" sz="2000" dirty="0"/>
              <a:t>:</a:t>
            </a:r>
          </a:p>
          <a:p>
            <a:r>
              <a:rPr lang="it-IT" sz="2000" dirty="0"/>
              <a:t>- estinzione dell’obbligazione</a:t>
            </a:r>
          </a:p>
          <a:p>
            <a:r>
              <a:rPr lang="it-IT" sz="2000" dirty="0"/>
              <a:t> </a:t>
            </a:r>
          </a:p>
          <a:p>
            <a:r>
              <a:rPr lang="it-IT" sz="2000" dirty="0"/>
              <a:t>-  estinzione  delle  garanzie  eventualmente  prestate  da terzi</a:t>
            </a:r>
          </a:p>
          <a:p>
            <a:r>
              <a:rPr lang="it-IT" sz="2000" dirty="0"/>
              <a:t> </a:t>
            </a:r>
          </a:p>
          <a:p>
            <a:r>
              <a:rPr lang="it-IT" sz="2000" dirty="0"/>
              <a:t> </a:t>
            </a:r>
          </a:p>
          <a:p>
            <a:r>
              <a:rPr lang="it-IT" sz="2000" dirty="0"/>
              <a:t> </a:t>
            </a:r>
          </a:p>
          <a:p>
            <a:r>
              <a:rPr lang="it-IT" sz="2000" dirty="0"/>
              <a:t>Quando la confusione si verifica in relazione a diritti reali limitati essa prende il nome di consolidazione (es. usufruttuario che divenga proprietario del bene che aveva in usufrutto)</a:t>
            </a:r>
          </a:p>
          <a:p>
            <a:endParaRPr lang="it-IT" dirty="0"/>
          </a:p>
        </p:txBody>
      </p:sp>
    </p:spTree>
    <p:extLst>
      <p:ext uri="{BB962C8B-B14F-4D97-AF65-F5344CB8AC3E}">
        <p14:creationId xmlns:p14="http://schemas.microsoft.com/office/powerpoint/2010/main" val="2400823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603250" y="269875"/>
            <a:ext cx="8239125" cy="6494085"/>
          </a:xfrm>
          <a:prstGeom prst="rect">
            <a:avLst/>
          </a:prstGeom>
          <a:noFill/>
        </p:spPr>
        <p:txBody>
          <a:bodyPr wrap="square" rtlCol="0">
            <a:spAutoFit/>
          </a:bodyPr>
          <a:lstStyle/>
          <a:p>
            <a:endParaRPr lang="it-IT" dirty="0"/>
          </a:p>
          <a:p>
            <a:r>
              <a:rPr lang="it-IT" dirty="0"/>
              <a:t> </a:t>
            </a:r>
          </a:p>
          <a:p>
            <a:pPr algn="just"/>
            <a:r>
              <a:rPr lang="it-IT" sz="2000" b="1" dirty="0"/>
              <a:t>IMPOSSIBILITA’ SOPRAVVENUTA</a:t>
            </a:r>
            <a:r>
              <a:rPr lang="it-IT" sz="2000" b="1" dirty="0" smtClean="0">
                <a:effectLst/>
              </a:rPr>
              <a:t> </a:t>
            </a:r>
            <a:r>
              <a:rPr lang="it-IT" sz="2000" b="1" dirty="0"/>
              <a:t>(art. 1256 cod. civ.)</a:t>
            </a:r>
          </a:p>
          <a:p>
            <a:pPr algn="just"/>
            <a:r>
              <a:rPr lang="it-IT" sz="2000" b="1" dirty="0"/>
              <a:t> </a:t>
            </a:r>
            <a:endParaRPr lang="it-IT" dirty="0"/>
          </a:p>
          <a:p>
            <a:pPr algn="just"/>
            <a:r>
              <a:rPr lang="it-IT" sz="2000" dirty="0"/>
              <a:t>E’ modo di estinzione delle obbligazioni non satisfattivo. </a:t>
            </a:r>
            <a:r>
              <a:rPr lang="it-IT" sz="2000" dirty="0" smtClean="0"/>
              <a:t>L’obbligazione si  estingue quando, per</a:t>
            </a:r>
            <a:r>
              <a:rPr lang="it-IT" sz="2000" dirty="0"/>
              <a:t>	una	</a:t>
            </a:r>
            <a:r>
              <a:rPr lang="it-IT" sz="2000" dirty="0" smtClean="0"/>
              <a:t>causa non imputabile </a:t>
            </a:r>
            <a:r>
              <a:rPr lang="it-IT" sz="2000" dirty="0"/>
              <a:t>al debitore, la prestazione </a:t>
            </a:r>
            <a:r>
              <a:rPr lang="it-IT" sz="2000" dirty="0" smtClean="0"/>
              <a:t>diventa </a:t>
            </a:r>
            <a:r>
              <a:rPr lang="it-IT" sz="2000" dirty="0" err="1" smtClean="0"/>
              <a:t>mpossibile</a:t>
            </a:r>
            <a:endParaRPr lang="it-IT" sz="2000" dirty="0"/>
          </a:p>
          <a:p>
            <a:pPr algn="just"/>
            <a:r>
              <a:rPr lang="it-IT" sz="2000" dirty="0"/>
              <a:t> </a:t>
            </a:r>
          </a:p>
          <a:p>
            <a:pPr algn="just"/>
            <a:endParaRPr lang="it-IT" sz="2000" dirty="0"/>
          </a:p>
          <a:p>
            <a:pPr algn="just"/>
            <a:r>
              <a:rPr lang="it-IT" sz="2000" dirty="0"/>
              <a:t>L’impossibilità deve essere:</a:t>
            </a:r>
          </a:p>
          <a:p>
            <a:pPr algn="just"/>
            <a:r>
              <a:rPr lang="it-IT" sz="2000" dirty="0"/>
              <a:t> </a:t>
            </a:r>
          </a:p>
          <a:p>
            <a:pPr algn="just"/>
            <a:r>
              <a:rPr lang="it-IT" sz="2000" dirty="0"/>
              <a:t>-	sopravvenuta,	intervenuta	cioè	</a:t>
            </a:r>
            <a:r>
              <a:rPr lang="it-IT" sz="2000" dirty="0" smtClean="0"/>
              <a:t>  dopo</a:t>
            </a:r>
            <a:r>
              <a:rPr lang="it-IT" sz="2000" dirty="0"/>
              <a:t>	la	nascita dell’obbligazione</a:t>
            </a:r>
          </a:p>
          <a:p>
            <a:pPr algn="just"/>
            <a:r>
              <a:rPr lang="it-IT" sz="2000" dirty="0"/>
              <a:t> </a:t>
            </a:r>
          </a:p>
          <a:p>
            <a:pPr algn="just"/>
            <a:r>
              <a:rPr lang="it-IT" sz="2000" dirty="0"/>
              <a:t>-	oggettiva</a:t>
            </a:r>
          </a:p>
          <a:p>
            <a:pPr algn="just"/>
            <a:r>
              <a:rPr lang="it-IT" sz="2000" dirty="0"/>
              <a:t> </a:t>
            </a:r>
          </a:p>
          <a:p>
            <a:pPr algn="just"/>
            <a:r>
              <a:rPr lang="it-IT" sz="2000" dirty="0"/>
              <a:t>-	non imputabile al debitore</a:t>
            </a:r>
          </a:p>
          <a:p>
            <a:pPr algn="just"/>
            <a:r>
              <a:rPr lang="it-IT" sz="2000" dirty="0"/>
              <a:t> </a:t>
            </a:r>
          </a:p>
          <a:p>
            <a:pPr algn="just"/>
            <a:r>
              <a:rPr lang="it-IT" sz="2000" dirty="0"/>
              <a:t>-	definitiva</a:t>
            </a:r>
          </a:p>
          <a:p>
            <a:pPr algn="just"/>
            <a:r>
              <a:rPr lang="it-IT" sz="2000" dirty="0"/>
              <a:t> </a:t>
            </a:r>
          </a:p>
          <a:p>
            <a:pPr algn="just"/>
            <a:r>
              <a:rPr lang="it-IT" sz="2000" dirty="0"/>
              <a:t>-	totale</a:t>
            </a:r>
          </a:p>
          <a:p>
            <a:pPr algn="just"/>
            <a:endParaRPr lang="it-IT" sz="2000" dirty="0"/>
          </a:p>
        </p:txBody>
      </p:sp>
    </p:spTree>
    <p:extLst>
      <p:ext uri="{BB962C8B-B14F-4D97-AF65-F5344CB8AC3E}">
        <p14:creationId xmlns:p14="http://schemas.microsoft.com/office/powerpoint/2010/main" val="3680174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841375" y="650875"/>
            <a:ext cx="8049026" cy="4678204"/>
          </a:xfrm>
          <a:prstGeom prst="rect">
            <a:avLst/>
          </a:prstGeom>
          <a:noFill/>
        </p:spPr>
        <p:txBody>
          <a:bodyPr wrap="square" rtlCol="0">
            <a:spAutoFit/>
          </a:bodyPr>
          <a:lstStyle/>
          <a:p>
            <a:endParaRPr lang="it-IT" dirty="0"/>
          </a:p>
          <a:p>
            <a:r>
              <a:rPr lang="it-IT" dirty="0"/>
              <a:t> </a:t>
            </a:r>
          </a:p>
          <a:p>
            <a:r>
              <a:rPr lang="it-IT" sz="2800" b="1" dirty="0"/>
              <a:t>IMPOSSIBILITÀ PARZIALE</a:t>
            </a:r>
            <a:r>
              <a:rPr lang="it-IT" sz="2800" b="1" dirty="0" smtClean="0">
                <a:effectLst/>
              </a:rPr>
              <a:t> </a:t>
            </a:r>
            <a:r>
              <a:rPr lang="it-IT" sz="2800" b="1" dirty="0"/>
              <a:t>(art. 1258 cod. civ.)</a:t>
            </a:r>
          </a:p>
          <a:p>
            <a:r>
              <a:rPr lang="it-IT" dirty="0"/>
              <a:t> </a:t>
            </a:r>
          </a:p>
          <a:p>
            <a:r>
              <a:rPr lang="it-IT" dirty="0"/>
              <a:t> </a:t>
            </a:r>
          </a:p>
          <a:p>
            <a:r>
              <a:rPr lang="it-IT" dirty="0"/>
              <a:t> </a:t>
            </a:r>
          </a:p>
          <a:p>
            <a:r>
              <a:rPr lang="it-IT" dirty="0"/>
              <a:t> </a:t>
            </a:r>
          </a:p>
          <a:p>
            <a:pPr algn="just"/>
            <a:r>
              <a:rPr lang="it-IT" sz="2400" dirty="0"/>
              <a:t>“Se la prestazione è divenuta impossibile solo in parte, il debitore  si  libera  dall’obbligazione  eseguendo  la prestazione per la parte che è rimasta possibile. La stessa disposizione si applica quando, essendo dovuta una cosa determinata, questa ha subito un deterioramento, o quando residua alcunché dal perimento totale della cosa”</a:t>
            </a:r>
          </a:p>
          <a:p>
            <a:endParaRPr lang="it-IT" dirty="0"/>
          </a:p>
        </p:txBody>
      </p:sp>
    </p:spTree>
    <p:extLst>
      <p:ext uri="{BB962C8B-B14F-4D97-AF65-F5344CB8AC3E}">
        <p14:creationId xmlns:p14="http://schemas.microsoft.com/office/powerpoint/2010/main" val="25608341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952501" y="666750"/>
            <a:ext cx="8003878" cy="6001644"/>
          </a:xfrm>
          <a:prstGeom prst="rect">
            <a:avLst/>
          </a:prstGeom>
          <a:noFill/>
        </p:spPr>
        <p:txBody>
          <a:bodyPr wrap="square" rtlCol="0">
            <a:spAutoFit/>
          </a:bodyPr>
          <a:lstStyle/>
          <a:p>
            <a:pPr algn="ctr"/>
            <a:r>
              <a:rPr lang="it-IT" sz="2400" b="1" dirty="0"/>
              <a:t>RESPONSABILITA’ EXTRACONTRATTUALE</a:t>
            </a:r>
            <a:r>
              <a:rPr lang="it-IT" dirty="0"/>
              <a:t>	 </a:t>
            </a:r>
            <a:endParaRPr lang="it-IT" dirty="0" smtClean="0"/>
          </a:p>
          <a:p>
            <a:endParaRPr lang="it-IT" dirty="0"/>
          </a:p>
          <a:p>
            <a:r>
              <a:rPr lang="it-IT" dirty="0" smtClean="0"/>
              <a:t>Si </a:t>
            </a:r>
            <a:r>
              <a:rPr lang="it-IT" dirty="0"/>
              <a:t>ha responsabilità extracontrattuale o aquiliana nel caso di violazione</a:t>
            </a:r>
          </a:p>
          <a:p>
            <a:r>
              <a:rPr lang="it-IT" dirty="0"/>
              <a:t>del dovere generico di </a:t>
            </a:r>
            <a:r>
              <a:rPr lang="it-IT" dirty="0" err="1"/>
              <a:t>neminem</a:t>
            </a:r>
            <a:r>
              <a:rPr lang="it-IT" dirty="0"/>
              <a:t> </a:t>
            </a:r>
            <a:r>
              <a:rPr lang="it-IT" dirty="0" err="1"/>
              <a:t>laedere</a:t>
            </a:r>
            <a:r>
              <a:rPr lang="it-IT" dirty="0"/>
              <a:t>, cioè del dovere di non ledere l’altrui sfera giuridica</a:t>
            </a:r>
          </a:p>
          <a:p>
            <a:r>
              <a:rPr lang="it-IT" dirty="0"/>
              <a:t>  </a:t>
            </a:r>
          </a:p>
          <a:p>
            <a:r>
              <a:rPr lang="it-IT" dirty="0" smtClean="0"/>
              <a:t>L’art</a:t>
            </a:r>
            <a:r>
              <a:rPr lang="it-IT" dirty="0"/>
              <a:t>. 2043 cod. civ. costituisce la </a:t>
            </a:r>
            <a:r>
              <a:rPr lang="it-IT" u="heavy" dirty="0"/>
              <a:t>norma cardine</a:t>
            </a:r>
            <a:r>
              <a:rPr lang="it-IT" dirty="0"/>
              <a:t> della responsabilità extracontrattuale e dispone che “Qualunque fatto doloso o colposo, che cagiona ad altri un danno ingiusto, obbliga colui che ha commesso il fatto a risarcire il danno”.</a:t>
            </a:r>
          </a:p>
          <a:p>
            <a:r>
              <a:rPr lang="it-IT" dirty="0"/>
              <a:t> </a:t>
            </a:r>
          </a:p>
          <a:p>
            <a:r>
              <a:rPr lang="it-IT" dirty="0"/>
              <a:t> </a:t>
            </a:r>
          </a:p>
          <a:p>
            <a:r>
              <a:rPr lang="it-IT" dirty="0" smtClean="0"/>
              <a:t>Gli </a:t>
            </a:r>
            <a:r>
              <a:rPr lang="it-IT" b="1" dirty="0"/>
              <a:t>elementi costitutivi </a:t>
            </a:r>
            <a:r>
              <a:rPr lang="it-IT" dirty="0"/>
              <a:t>della responsabilità extracontrattuale sono:</a:t>
            </a:r>
          </a:p>
          <a:p>
            <a:r>
              <a:rPr lang="it-IT" dirty="0"/>
              <a:t> </a:t>
            </a:r>
          </a:p>
          <a:p>
            <a:r>
              <a:rPr lang="it-IT" dirty="0"/>
              <a:t>- il fatto materiale;</a:t>
            </a:r>
          </a:p>
          <a:p>
            <a:r>
              <a:rPr lang="it-IT" dirty="0"/>
              <a:t> </a:t>
            </a:r>
          </a:p>
          <a:p>
            <a:r>
              <a:rPr lang="it-IT" dirty="0"/>
              <a:t>- il nesso di causalità;</a:t>
            </a:r>
          </a:p>
          <a:p>
            <a:r>
              <a:rPr lang="it-IT" dirty="0"/>
              <a:t> </a:t>
            </a:r>
          </a:p>
          <a:p>
            <a:r>
              <a:rPr lang="it-IT" dirty="0"/>
              <a:t>- il danno ingiusto;</a:t>
            </a:r>
          </a:p>
          <a:p>
            <a:r>
              <a:rPr lang="it-IT" dirty="0"/>
              <a:t> </a:t>
            </a:r>
          </a:p>
          <a:p>
            <a:r>
              <a:rPr lang="it-IT" dirty="0"/>
              <a:t>- il criterio di imputazione (elemento soggettivo: dolo o colpa; in alcuni casi profilo oggettivo: es. responsabilità ex art. 2049 cod. civ.).</a:t>
            </a:r>
            <a:r>
              <a:rPr lang="it-IT" dirty="0" smtClean="0">
                <a:effectLst/>
              </a:rPr>
              <a:t> </a:t>
            </a:r>
            <a:endParaRPr lang="it-IT" dirty="0"/>
          </a:p>
        </p:txBody>
      </p:sp>
    </p:spTree>
    <p:extLst>
      <p:ext uri="{BB962C8B-B14F-4D97-AF65-F5344CB8AC3E}">
        <p14:creationId xmlns:p14="http://schemas.microsoft.com/office/powerpoint/2010/main" val="1143027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539750" y="635000"/>
            <a:ext cx="8367145" cy="4308872"/>
          </a:xfrm>
          <a:prstGeom prst="rect">
            <a:avLst/>
          </a:prstGeom>
          <a:noFill/>
        </p:spPr>
        <p:txBody>
          <a:bodyPr wrap="square" rtlCol="0">
            <a:spAutoFit/>
          </a:bodyPr>
          <a:lstStyle/>
          <a:p>
            <a:r>
              <a:rPr lang="it-IT" sz="2800" b="1" dirty="0" smtClean="0"/>
              <a:t>ELEMENTI COSTITUTIVI </a:t>
            </a:r>
          </a:p>
          <a:p>
            <a:endParaRPr lang="it-IT" dirty="0"/>
          </a:p>
          <a:p>
            <a:endParaRPr lang="it-IT" dirty="0"/>
          </a:p>
          <a:p>
            <a:r>
              <a:rPr lang="it-IT" sz="2800" b="1" dirty="0" smtClean="0"/>
              <a:t>FATTO</a:t>
            </a:r>
            <a:r>
              <a:rPr lang="it-IT" sz="2800" dirty="0" smtClean="0"/>
              <a:t>  </a:t>
            </a:r>
            <a:r>
              <a:rPr lang="it-IT" sz="2800" b="1" dirty="0" smtClean="0"/>
              <a:t>MATERIALE</a:t>
            </a:r>
            <a:r>
              <a:rPr lang="it-IT" sz="2800" b="1" dirty="0"/>
              <a:t>:	</a:t>
            </a:r>
            <a:r>
              <a:rPr lang="it-IT" sz="2800" dirty="0" smtClean="0"/>
              <a:t>comprende  il comportamento</a:t>
            </a:r>
            <a:endParaRPr lang="it-IT" sz="2800" dirty="0"/>
          </a:p>
          <a:p>
            <a:r>
              <a:rPr lang="it-IT" sz="2800" dirty="0"/>
              <a:t>d</a:t>
            </a:r>
            <a:r>
              <a:rPr lang="it-IT" sz="2800" dirty="0" smtClean="0"/>
              <a:t>ella  persona  e </a:t>
            </a:r>
            <a:r>
              <a:rPr lang="it-IT" sz="2800" dirty="0"/>
              <a:t>l’evento dannoso.</a:t>
            </a:r>
            <a:endParaRPr lang="it-IT" dirty="0"/>
          </a:p>
          <a:p>
            <a:r>
              <a:rPr lang="it-IT" dirty="0"/>
              <a:t> </a:t>
            </a:r>
          </a:p>
          <a:p>
            <a:r>
              <a:rPr lang="it-IT" dirty="0"/>
              <a:t> </a:t>
            </a:r>
          </a:p>
          <a:p>
            <a:r>
              <a:rPr lang="it-IT" dirty="0"/>
              <a:t> </a:t>
            </a:r>
          </a:p>
          <a:p>
            <a:pPr algn="just"/>
            <a:r>
              <a:rPr lang="it-IT" sz="2400" dirty="0"/>
              <a:t> </a:t>
            </a:r>
            <a:r>
              <a:rPr lang="it-IT" sz="2800" b="1" dirty="0" smtClean="0"/>
              <a:t>NESSO </a:t>
            </a:r>
            <a:r>
              <a:rPr lang="it-IT" sz="2800" b="1" dirty="0"/>
              <a:t>DI CAUSALITÀ</a:t>
            </a:r>
            <a:r>
              <a:rPr lang="it-IT" sz="2400" dirty="0"/>
              <a:t>: l’evento dannoso, per l’art. 1223 cod.</a:t>
            </a:r>
          </a:p>
          <a:p>
            <a:pPr algn="just"/>
            <a:r>
              <a:rPr lang="it-IT" sz="2400" dirty="0"/>
              <a:t>civ.</a:t>
            </a:r>
            <a:r>
              <a:rPr lang="it-IT" sz="2400" dirty="0" smtClean="0"/>
              <a:t>, richiamato </a:t>
            </a:r>
            <a:r>
              <a:rPr lang="it-IT" sz="2400" dirty="0"/>
              <a:t>dall’art. 2056 cod. civ., deve essere una conseguenza immediata e diretta dell’atto; ciò sta a significare che tra l’atto e l’evento deve esistere un nesso di causalità</a:t>
            </a:r>
            <a:r>
              <a:rPr lang="it-IT" sz="2400" dirty="0" smtClean="0">
                <a:effectLst/>
              </a:rPr>
              <a:t>  </a:t>
            </a:r>
          </a:p>
        </p:txBody>
      </p:sp>
    </p:spTree>
    <p:extLst>
      <p:ext uri="{BB962C8B-B14F-4D97-AF65-F5344CB8AC3E}">
        <p14:creationId xmlns:p14="http://schemas.microsoft.com/office/powerpoint/2010/main" val="10187398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412356" y="548185"/>
            <a:ext cx="8511033" cy="6001643"/>
          </a:xfrm>
          <a:prstGeom prst="rect">
            <a:avLst/>
          </a:prstGeom>
          <a:noFill/>
        </p:spPr>
        <p:txBody>
          <a:bodyPr wrap="square" rtlCol="0">
            <a:spAutoFit/>
          </a:bodyPr>
          <a:lstStyle/>
          <a:p>
            <a:r>
              <a:rPr lang="it-IT" sz="2800" dirty="0"/>
              <a:t>ELEMENTI COSTITUTIVI. L’INGIUSTIZIA DEL DANNO</a:t>
            </a:r>
          </a:p>
          <a:p>
            <a:r>
              <a:rPr lang="it-IT" dirty="0"/>
              <a:t> </a:t>
            </a:r>
          </a:p>
          <a:p>
            <a:r>
              <a:rPr lang="it-IT" sz="2000" b="1" dirty="0"/>
              <a:t>INGIUSTIZIA DEL DANNO</a:t>
            </a:r>
            <a:r>
              <a:rPr lang="it-IT" sz="2000" dirty="0"/>
              <a:t>: lesione di una situazione giuridica soggettiva meritevole di tutela e quindi protetta dall’ordinamento con il divieto di </a:t>
            </a:r>
            <a:r>
              <a:rPr lang="it-IT" sz="2000" dirty="0" err="1"/>
              <a:t>neminem</a:t>
            </a:r>
            <a:r>
              <a:rPr lang="it-IT" sz="2000" dirty="0"/>
              <a:t> </a:t>
            </a:r>
            <a:r>
              <a:rPr lang="it-IT" sz="2000" dirty="0" err="1"/>
              <a:t>laedere</a:t>
            </a:r>
            <a:r>
              <a:rPr lang="it-IT" sz="2000" dirty="0"/>
              <a:t>.</a:t>
            </a:r>
          </a:p>
          <a:p>
            <a:r>
              <a:rPr lang="it-IT" dirty="0"/>
              <a:t> </a:t>
            </a:r>
          </a:p>
          <a:p>
            <a:pPr algn="just"/>
            <a:r>
              <a:rPr lang="it-IT" sz="2000" dirty="0"/>
              <a:t>La  dottrina  tradizionale  riteneva  danno  ingiusto  solo  quello conseguente alla lesione di diritti assoluti perché solo questi possono essere fatti valere erga </a:t>
            </a:r>
            <a:r>
              <a:rPr lang="it-IT" sz="2000" dirty="0" err="1"/>
              <a:t>omnes</a:t>
            </a:r>
            <a:r>
              <a:rPr lang="it-IT" sz="2000" dirty="0"/>
              <a:t>; si assiste però negli ultimi anni ad un progressivo allargamento delle situazioni giuridiche tutelate come ad esempio:</a:t>
            </a:r>
          </a:p>
          <a:p>
            <a:pPr algn="just"/>
            <a:endParaRPr lang="it-IT" sz="2000" dirty="0"/>
          </a:p>
          <a:p>
            <a:pPr marL="342900" indent="-342900" algn="just">
              <a:buFont typeface="Arial"/>
              <a:buChar char="•"/>
            </a:pPr>
            <a:r>
              <a:rPr lang="it-IT" sz="2000" dirty="0" smtClean="0"/>
              <a:t>Il</a:t>
            </a:r>
            <a:r>
              <a:rPr lang="it-IT" sz="2000" dirty="0"/>
              <a:t>	riconoscimento	di	una	tutela	risarcitoria	dei	valori	</a:t>
            </a:r>
            <a:r>
              <a:rPr lang="it-IT" sz="2000" dirty="0" smtClean="0"/>
              <a:t>esistenziali dell’individuo sganciata </a:t>
            </a:r>
            <a:r>
              <a:rPr lang="it-IT" sz="2000" dirty="0"/>
              <a:t>	dagli	schemi	rigidi	dei	cd.	diritti	</a:t>
            </a:r>
            <a:r>
              <a:rPr lang="it-IT" sz="2000" dirty="0" smtClean="0"/>
              <a:t>della personalità</a:t>
            </a:r>
            <a:r>
              <a:rPr lang="it-IT" sz="2000" dirty="0"/>
              <a:t>	 </a:t>
            </a:r>
            <a:r>
              <a:rPr lang="it-IT" sz="2000" dirty="0" smtClean="0"/>
              <a:t>desumibili dal</a:t>
            </a:r>
            <a:r>
              <a:rPr lang="it-IT" sz="2000" dirty="0"/>
              <a:t>	</a:t>
            </a:r>
            <a:r>
              <a:rPr lang="it-IT" sz="2000" dirty="0" smtClean="0"/>
              <a:t> codice</a:t>
            </a:r>
            <a:r>
              <a:rPr lang="it-IT" sz="2000" dirty="0"/>
              <a:t>	(diritto	al	nome,	all’onore, all’integrità	fisica),	</a:t>
            </a:r>
            <a:r>
              <a:rPr lang="it-IT" sz="2000" dirty="0" smtClean="0"/>
              <a:t>quindi tutela della </a:t>
            </a:r>
            <a:r>
              <a:rPr lang="it-IT" sz="2000" dirty="0"/>
              <a:t>	riservatezza,	</a:t>
            </a:r>
            <a:r>
              <a:rPr lang="it-IT" sz="2000" dirty="0" smtClean="0"/>
              <a:t>dell’identità personale</a:t>
            </a:r>
            <a:r>
              <a:rPr lang="it-IT" sz="2000" dirty="0"/>
              <a:t>, della salute</a:t>
            </a:r>
            <a:r>
              <a:rPr lang="it-IT" sz="2000" dirty="0" smtClean="0"/>
              <a:t>.</a:t>
            </a:r>
          </a:p>
          <a:p>
            <a:pPr algn="just"/>
            <a:endParaRPr lang="it-IT" sz="2000" dirty="0"/>
          </a:p>
          <a:p>
            <a:pPr marL="342900" indent="-342900" algn="just">
              <a:buFont typeface="Arial"/>
              <a:buChar char="•"/>
            </a:pPr>
            <a:r>
              <a:rPr lang="it-IT" sz="2000" dirty="0" smtClean="0"/>
              <a:t>La </a:t>
            </a:r>
            <a:r>
              <a:rPr lang="it-IT" sz="2000" dirty="0"/>
              <a:t>lesione di un diritto di credito ad opera di un terzo, quando abbia</a:t>
            </a:r>
          </a:p>
          <a:p>
            <a:pPr algn="just"/>
            <a:r>
              <a:rPr lang="it-IT" sz="2000" dirty="0"/>
              <a:t> </a:t>
            </a:r>
            <a:r>
              <a:rPr lang="it-IT" sz="2000" dirty="0" smtClean="0"/>
              <a:t>     impedito </a:t>
            </a:r>
            <a:r>
              <a:rPr lang="it-IT" sz="2000" dirty="0"/>
              <a:t>l’adempimento</a:t>
            </a:r>
            <a:r>
              <a:rPr lang="it-IT" sz="2000" dirty="0" smtClean="0">
                <a:effectLst/>
              </a:rPr>
              <a:t> </a:t>
            </a:r>
            <a:endParaRPr lang="it-IT" sz="2000" dirty="0"/>
          </a:p>
        </p:txBody>
      </p:sp>
    </p:spTree>
    <p:extLst>
      <p:ext uri="{BB962C8B-B14F-4D97-AF65-F5344CB8AC3E}">
        <p14:creationId xmlns:p14="http://schemas.microsoft.com/office/powerpoint/2010/main" val="27735136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492126" y="650875"/>
            <a:ext cx="8513735" cy="5663089"/>
          </a:xfrm>
          <a:prstGeom prst="rect">
            <a:avLst/>
          </a:prstGeom>
          <a:noFill/>
        </p:spPr>
        <p:txBody>
          <a:bodyPr wrap="square" rtlCol="0">
            <a:spAutoFit/>
          </a:bodyPr>
          <a:lstStyle/>
          <a:p>
            <a:r>
              <a:rPr lang="it-IT" sz="2400" b="1" dirty="0" smtClean="0"/>
              <a:t>ELEMENTO SOGGETTIVO: L’IMPUTABILITA</a:t>
            </a:r>
            <a:r>
              <a:rPr lang="it-IT" dirty="0" smtClean="0"/>
              <a:t>’:</a:t>
            </a:r>
          </a:p>
          <a:p>
            <a:endParaRPr lang="it-IT" dirty="0" smtClean="0"/>
          </a:p>
          <a:p>
            <a:pPr algn="just"/>
            <a:r>
              <a:rPr lang="it-IT" sz="2000" dirty="0" smtClean="0"/>
              <a:t>Il </a:t>
            </a:r>
            <a:r>
              <a:rPr lang="it-IT" sz="2000" dirty="0"/>
              <a:t>soggetto agente deve aver commesso il fatto con dolo o colpa. In particolare:</a:t>
            </a:r>
          </a:p>
          <a:p>
            <a:pPr algn="just"/>
            <a:r>
              <a:rPr lang="it-IT" sz="2000" dirty="0"/>
              <a:t> </a:t>
            </a:r>
          </a:p>
          <a:p>
            <a:pPr algn="just"/>
            <a:r>
              <a:rPr lang="it-IT" sz="2000" dirty="0"/>
              <a:t> </a:t>
            </a:r>
          </a:p>
          <a:p>
            <a:pPr algn="just"/>
            <a:r>
              <a:rPr lang="it-IT" sz="2000" dirty="0"/>
              <a:t>	</a:t>
            </a:r>
            <a:r>
              <a:rPr lang="it-IT" sz="2000" b="1" dirty="0" smtClean="0"/>
              <a:t>Il </a:t>
            </a:r>
            <a:r>
              <a:rPr lang="it-IT" sz="2000" b="1" dirty="0"/>
              <a:t>dolo </a:t>
            </a:r>
            <a:r>
              <a:rPr lang="it-IT" sz="2000" dirty="0"/>
              <a:t>consiste nella volontaria trasgressione del dovere giuridico: l’atto illecito è doloso quando è stato commesso con coscienza e </a:t>
            </a:r>
            <a:r>
              <a:rPr lang="it-IT" sz="2000" dirty="0" smtClean="0"/>
              <a:t>volontà</a:t>
            </a:r>
          </a:p>
          <a:p>
            <a:pPr algn="just"/>
            <a:endParaRPr lang="it-IT" sz="2000" dirty="0"/>
          </a:p>
          <a:p>
            <a:pPr algn="just"/>
            <a:r>
              <a:rPr lang="it-IT" sz="2000" dirty="0"/>
              <a:t>	</a:t>
            </a:r>
            <a:r>
              <a:rPr lang="it-IT" sz="2000" b="1" dirty="0" smtClean="0"/>
              <a:t>La</a:t>
            </a:r>
            <a:r>
              <a:rPr lang="it-IT" sz="2000" b="1" dirty="0"/>
              <a:t>	colpa</a:t>
            </a:r>
            <a:r>
              <a:rPr lang="it-IT" sz="2000" dirty="0"/>
              <a:t>,	invece,	consiste	</a:t>
            </a:r>
            <a:r>
              <a:rPr lang="it-IT" sz="2000" dirty="0" smtClean="0"/>
              <a:t>nella </a:t>
            </a:r>
            <a:r>
              <a:rPr lang="it-IT" sz="2000" dirty="0"/>
              <a:t>	violazione	di	un	dovere	di</a:t>
            </a:r>
          </a:p>
          <a:p>
            <a:pPr algn="just"/>
            <a:r>
              <a:rPr lang="it-IT" sz="2000" dirty="0"/>
              <a:t>diligenza, cautela o perizia, nei confronti di terzi: l’atto illecito </a:t>
            </a:r>
            <a:r>
              <a:rPr lang="it-IT" sz="2000" dirty="0" smtClean="0"/>
              <a:t>è colposo </a:t>
            </a:r>
            <a:r>
              <a:rPr lang="it-IT" sz="2000" dirty="0"/>
              <a:t>quando l’evento dannoso non è voluto ma cagionato per negligenza,	imprudenza	o	</a:t>
            </a:r>
            <a:r>
              <a:rPr lang="it-IT" sz="2000" dirty="0" smtClean="0"/>
              <a:t>imperizia ovvero</a:t>
            </a:r>
            <a:r>
              <a:rPr lang="it-IT" sz="2000" dirty="0"/>
              <a:t>	per	inosservanza	</a:t>
            </a:r>
            <a:r>
              <a:rPr lang="it-IT" sz="2000" dirty="0" smtClean="0"/>
              <a:t>di leggi</a:t>
            </a:r>
            <a:r>
              <a:rPr lang="it-IT" sz="2000" dirty="0"/>
              <a:t>, regolamenti, ordini o discipline.</a:t>
            </a:r>
          </a:p>
          <a:p>
            <a:pPr algn="just"/>
            <a:r>
              <a:rPr lang="it-IT" sz="2000" dirty="0"/>
              <a:t> </a:t>
            </a:r>
          </a:p>
          <a:p>
            <a:pPr algn="just"/>
            <a:r>
              <a:rPr lang="it-IT" sz="2000" dirty="0"/>
              <a:t> </a:t>
            </a:r>
          </a:p>
          <a:p>
            <a:pPr algn="just"/>
            <a:r>
              <a:rPr lang="it-IT" sz="2000" dirty="0" smtClean="0"/>
              <a:t>Presupposto </a:t>
            </a:r>
            <a:r>
              <a:rPr lang="it-IT" sz="2000" dirty="0"/>
              <a:t>della colpevolezza (dolo o colpa) è </a:t>
            </a:r>
            <a:r>
              <a:rPr lang="it-IT" sz="2000" b="1" dirty="0"/>
              <a:t>l’imputabilità</a:t>
            </a:r>
            <a:r>
              <a:rPr lang="it-IT" sz="2000" dirty="0"/>
              <a:t>, ossia l’esistenza nel soggetto agente della capacità di intendere e volere nel momento in cui ha commesso il fatto (art. 2046 cod. civ.); solo in tal caso il fatto dannoso può ritenersi la conseguenza  di  una  libera  scelta  </a:t>
            </a:r>
            <a:r>
              <a:rPr lang="it-IT" sz="2000" dirty="0" smtClean="0"/>
              <a:t>dell’agente</a:t>
            </a:r>
            <a:endParaRPr lang="it-IT" sz="2000" dirty="0"/>
          </a:p>
        </p:txBody>
      </p:sp>
    </p:spTree>
    <p:extLst>
      <p:ext uri="{BB962C8B-B14F-4D97-AF65-F5344CB8AC3E}">
        <p14:creationId xmlns:p14="http://schemas.microsoft.com/office/powerpoint/2010/main" val="1229790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809625" y="889000"/>
            <a:ext cx="8163247" cy="5909309"/>
          </a:xfrm>
          <a:prstGeom prst="rect">
            <a:avLst/>
          </a:prstGeom>
          <a:noFill/>
        </p:spPr>
        <p:txBody>
          <a:bodyPr wrap="square" rtlCol="0">
            <a:spAutoFit/>
          </a:bodyPr>
          <a:lstStyle/>
          <a:p>
            <a:pPr algn="just"/>
            <a:r>
              <a:rPr lang="it-IT" sz="2400" b="1" dirty="0" smtClean="0"/>
              <a:t>PRINCIPALI DIFFERENZE TRA RESPONSABILITA’ EXTRACONTRATTUALE E CONTRATTUALE</a:t>
            </a:r>
          </a:p>
          <a:p>
            <a:pPr algn="just"/>
            <a:endParaRPr lang="it-IT" sz="2400" b="1" dirty="0"/>
          </a:p>
          <a:p>
            <a:pPr algn="just"/>
            <a:r>
              <a:rPr lang="it-IT" sz="2400" b="1" dirty="0" smtClean="0"/>
              <a:t>Capacità</a:t>
            </a:r>
            <a:r>
              <a:rPr lang="it-IT" sz="2400" dirty="0"/>
              <a:t>:	per	responsabilità	extracontrattuale	</a:t>
            </a:r>
            <a:r>
              <a:rPr lang="it-IT" sz="2400" dirty="0" smtClean="0"/>
              <a:t>è sufficiente la capacità </a:t>
            </a:r>
            <a:r>
              <a:rPr lang="it-IT" sz="2400" dirty="0"/>
              <a:t>naturale; mentre per aversi responsabilità contrattuale occorre la capacità di obbligarsi, cioè di agire.</a:t>
            </a:r>
          </a:p>
          <a:p>
            <a:pPr algn="just"/>
            <a:r>
              <a:rPr lang="it-IT" sz="2400" dirty="0"/>
              <a:t> </a:t>
            </a:r>
          </a:p>
          <a:p>
            <a:pPr algn="just"/>
            <a:r>
              <a:rPr lang="it-IT" sz="2400" dirty="0"/>
              <a:t> </a:t>
            </a:r>
          </a:p>
          <a:p>
            <a:pPr algn="just"/>
            <a:r>
              <a:rPr lang="it-IT" sz="2400" b="1" dirty="0" smtClean="0"/>
              <a:t>Onere </a:t>
            </a:r>
            <a:r>
              <a:rPr lang="it-IT" sz="2400" b="1" dirty="0"/>
              <a:t>della prova</a:t>
            </a:r>
            <a:r>
              <a:rPr lang="it-IT" sz="2400" dirty="0"/>
              <a:t>: nella responsabilità contrattuale il creditore deve provare solo di avere un credito esigibile e l’inadempimento, mente è a carico del debitore dare la prova di non aver potuto adempiere per causa a lui non imputabile; nella responsabilità extracontrattuale, invece, il danneggiato deve dimostrare il fatto materiale, il danno subito e il rapporto di causalità, nonché la colpa dell’agente</a:t>
            </a:r>
          </a:p>
          <a:p>
            <a:endParaRPr lang="it-IT" dirty="0"/>
          </a:p>
        </p:txBody>
      </p:sp>
    </p:spTree>
    <p:extLst>
      <p:ext uri="{BB962C8B-B14F-4D97-AF65-F5344CB8AC3E}">
        <p14:creationId xmlns:p14="http://schemas.microsoft.com/office/powerpoint/2010/main" val="36722438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476251" y="698500"/>
            <a:ext cx="8381162" cy="4524315"/>
          </a:xfrm>
          <a:prstGeom prst="rect">
            <a:avLst/>
          </a:prstGeom>
          <a:noFill/>
        </p:spPr>
        <p:txBody>
          <a:bodyPr wrap="square" rtlCol="0">
            <a:spAutoFit/>
          </a:bodyPr>
          <a:lstStyle/>
          <a:p>
            <a:pPr algn="just"/>
            <a:r>
              <a:rPr lang="it-IT" sz="2400" b="1" dirty="0" smtClean="0"/>
              <a:t>SEGUE:</a:t>
            </a:r>
          </a:p>
          <a:p>
            <a:pPr algn="just"/>
            <a:endParaRPr lang="it-IT" sz="2400" b="1" dirty="0"/>
          </a:p>
          <a:p>
            <a:pPr algn="just"/>
            <a:r>
              <a:rPr lang="it-IT" sz="2400" b="1" dirty="0" smtClean="0"/>
              <a:t>Danni</a:t>
            </a:r>
            <a:r>
              <a:rPr lang="it-IT" sz="2400" b="1" dirty="0"/>
              <a:t>	risarcibili</a:t>
            </a:r>
            <a:r>
              <a:rPr lang="it-IT" sz="2400" dirty="0"/>
              <a:t>:	in	caso	di	responsabilità	</a:t>
            </a:r>
            <a:r>
              <a:rPr lang="it-IT" sz="2400" dirty="0" smtClean="0"/>
              <a:t>contrattuale sono</a:t>
            </a:r>
            <a:endParaRPr lang="it-IT" sz="2400" dirty="0"/>
          </a:p>
          <a:p>
            <a:pPr algn="just"/>
            <a:r>
              <a:rPr lang="it-IT" sz="2400" dirty="0"/>
              <a:t>risarcibili solo i danni prevedibili nel momento in cui è sorta l’obbligazione, sempre che l’inadempimento sia colposo; nella responsabilità extracontrattuale sono risarcibili tutti i danni che siano  conseguenza  immediata  e  diretta  della  condotta dell’agente</a:t>
            </a:r>
          </a:p>
          <a:p>
            <a:pPr algn="just"/>
            <a:r>
              <a:rPr lang="it-IT" sz="2400" dirty="0"/>
              <a:t> </a:t>
            </a:r>
          </a:p>
          <a:p>
            <a:pPr algn="just"/>
            <a:r>
              <a:rPr lang="it-IT" sz="2400" dirty="0"/>
              <a:t> </a:t>
            </a:r>
            <a:endParaRPr lang="it-IT" sz="2400" dirty="0" smtClean="0"/>
          </a:p>
          <a:p>
            <a:pPr algn="just"/>
            <a:r>
              <a:rPr lang="it-IT" sz="2400" b="1" dirty="0" smtClean="0"/>
              <a:t>Prescrizione</a:t>
            </a:r>
            <a:r>
              <a:rPr lang="it-IT" sz="2400" dirty="0"/>
              <a:t>: cinque anni nella responsabilità extracontrattuale;</a:t>
            </a:r>
          </a:p>
          <a:p>
            <a:pPr algn="just"/>
            <a:r>
              <a:rPr lang="it-IT" sz="2400" dirty="0"/>
              <a:t>ordinaria, decennale, nella responsabilità contrattuale</a:t>
            </a:r>
            <a:r>
              <a:rPr lang="it-IT" sz="2400" dirty="0" smtClean="0">
                <a:effectLst/>
              </a:rPr>
              <a:t> </a:t>
            </a:r>
            <a:endParaRPr lang="it-IT" sz="2400" dirty="0"/>
          </a:p>
        </p:txBody>
      </p:sp>
    </p:spTree>
    <p:extLst>
      <p:ext uri="{BB962C8B-B14F-4D97-AF65-F5344CB8AC3E}">
        <p14:creationId xmlns:p14="http://schemas.microsoft.com/office/powerpoint/2010/main" val="179723824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84</TotalTime>
  <Words>92</Words>
  <Application>Microsoft Macintosh PowerPoint</Application>
  <PresentationFormat>Presentazione su schermo (4:3)</PresentationFormat>
  <Paragraphs>215</Paragraphs>
  <Slides>19</Slides>
  <Notes>1</Notes>
  <HiddenSlides>0</HiddenSlides>
  <MMClips>0</MMClips>
  <ScaleCrop>false</ScaleCrop>
  <HeadingPairs>
    <vt:vector size="4" baseType="variant">
      <vt:variant>
        <vt:lpstr>Tema</vt:lpstr>
      </vt:variant>
      <vt:variant>
        <vt:i4>1</vt:i4>
      </vt:variant>
      <vt:variant>
        <vt:lpstr>Titoli diapositive</vt:lpstr>
      </vt:variant>
      <vt:variant>
        <vt:i4>19</vt:i4>
      </vt:variant>
    </vt:vector>
  </HeadingPairs>
  <TitlesOfParts>
    <vt:vector size="20" baseType="lpstr">
      <vt:lpstr>Tema di Office</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creator>Conni Botta</dc:creator>
  <cp:lastModifiedBy>Conni Botta</cp:lastModifiedBy>
  <cp:revision>35</cp:revision>
  <dcterms:created xsi:type="dcterms:W3CDTF">2015-12-21T20:40:26Z</dcterms:created>
  <dcterms:modified xsi:type="dcterms:W3CDTF">2015-12-21T22:05:18Z</dcterms:modified>
</cp:coreProperties>
</file>