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5" r:id="rId16"/>
    <p:sldId id="272" r:id="rId17"/>
    <p:sldId id="273" r:id="rId18"/>
    <p:sldId id="274" r:id="rId19"/>
    <p:sldId id="276" r:id="rId20"/>
    <p:sldId id="277" r:id="rId21"/>
    <p:sldId id="278" r:id="rId22"/>
    <p:sldId id="279" r:id="rId23"/>
    <p:sldId id="280" r:id="rId2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59" autoAdjust="0"/>
    <p:restoredTop sz="94660"/>
  </p:normalViewPr>
  <p:slideViewPr>
    <p:cSldViewPr>
      <p:cViewPr varScale="1">
        <p:scale>
          <a:sx n="65" d="100"/>
          <a:sy n="65" d="100"/>
        </p:scale>
        <p:origin x="-75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92D5247-09C5-4ED7-9570-036FA6601DA9}" type="datetimeFigureOut">
              <a:rPr lang="it-IT" smtClean="0"/>
              <a:pPr/>
              <a:t>21/02/2016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3D54C69-9419-48F0-97C6-CC1AC41BC631}"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2D5247-09C5-4ED7-9570-036FA6601DA9}" type="datetimeFigureOut">
              <a:rPr lang="it-IT" smtClean="0"/>
              <a:pPr/>
              <a:t>21/02/2016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D54C69-9419-48F0-97C6-CC1AC41BC631}"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nejm.org/toc/nejm/357/23/"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nejm.org/doi/full/10.1056/NEJMp068262" TargetMode="External"/><Relationship Id="rId2" Type="http://schemas.openxmlformats.org/officeDocument/2006/relationships/hyperlink" Target="http://www.nejm.org/toc/nejm/355/26/"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nejm.org/doi/full/10.1056/NEJMra1109343" TargetMode="External"/><Relationship Id="rId2" Type="http://schemas.openxmlformats.org/officeDocument/2006/relationships/hyperlink" Target="http://www.nejm.org/toc/nejm/368/18/"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nejm.org/doi/full/10.1056/NEJMra1402309" TargetMode="External"/><Relationship Id="rId2" Type="http://schemas.openxmlformats.org/officeDocument/2006/relationships/hyperlink" Target="http://www.nejm.org/toc/nejm/370/23/"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nejm.org/doi/full/10.1056/NEJMra140230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2146250"/>
          </a:xfrm>
          <a:solidFill>
            <a:srgbClr val="FFFF00"/>
          </a:solidFill>
        </p:spPr>
        <p:txBody>
          <a:bodyPr>
            <a:normAutofit/>
          </a:bodyPr>
          <a:lstStyle/>
          <a:p>
            <a:r>
              <a:rPr lang="it-IT" b="1" dirty="0" smtClean="0"/>
              <a:t>GINECOLOGIA PEDIATRICA E PROBLEMI DELL'ADOLESCENTE</a:t>
            </a:r>
            <a:br>
              <a:rPr lang="it-IT" b="1" dirty="0" smtClean="0"/>
            </a:br>
            <a:endParaRPr lang="it-IT" dirty="0"/>
          </a:p>
        </p:txBody>
      </p:sp>
      <p:sp>
        <p:nvSpPr>
          <p:cNvPr id="3" name="Sottotitolo 2"/>
          <p:cNvSpPr>
            <a:spLocks noGrp="1"/>
          </p:cNvSpPr>
          <p:nvPr>
            <p:ph idx="1"/>
          </p:nvPr>
        </p:nvSpPr>
        <p:spPr>
          <a:xfrm>
            <a:off x="457200" y="2924944"/>
            <a:ext cx="8229600" cy="3201219"/>
          </a:xfrm>
        </p:spPr>
        <p:txBody>
          <a:bodyPr>
            <a:normAutofit fontScale="40000" lnSpcReduction="20000"/>
          </a:bodyPr>
          <a:lstStyle/>
          <a:p>
            <a:r>
              <a:rPr lang="it-IT" sz="6700" dirty="0">
                <a:solidFill>
                  <a:schemeClr val="tx1"/>
                </a:solidFill>
              </a:rPr>
              <a:t> </a:t>
            </a:r>
          </a:p>
          <a:p>
            <a:r>
              <a:rPr lang="it-IT" sz="6000" dirty="0">
                <a:solidFill>
                  <a:schemeClr val="tx1"/>
                </a:solidFill>
              </a:rPr>
              <a:t>HINTS PER GLI STUDENTI al 18.1.2016: </a:t>
            </a:r>
          </a:p>
          <a:p>
            <a:r>
              <a:rPr lang="it-IT" sz="6000" dirty="0">
                <a:solidFill>
                  <a:schemeClr val="tx1"/>
                </a:solidFill>
              </a:rPr>
              <a:t>Fonte : Nelson, Trattato di Pediatria. Ginecologia Pediatrica</a:t>
            </a:r>
            <a:r>
              <a:rPr lang="it-IT" sz="6000" dirty="0" smtClean="0">
                <a:solidFill>
                  <a:schemeClr val="tx1"/>
                </a:solidFill>
              </a:rPr>
              <a:t>.</a:t>
            </a:r>
          </a:p>
          <a:p>
            <a:endParaRPr lang="it-IT" sz="6000" dirty="0" smtClean="0">
              <a:solidFill>
                <a:schemeClr val="tx1"/>
              </a:solidFill>
            </a:endParaRPr>
          </a:p>
          <a:p>
            <a:pPr algn="ctr"/>
            <a:r>
              <a:rPr lang="it-IT" sz="6000" dirty="0" smtClean="0">
                <a:solidFill>
                  <a:schemeClr val="tx1"/>
                </a:solidFill>
              </a:rPr>
              <a:t>Con luigi greco</a:t>
            </a:r>
            <a:endParaRPr lang="it-IT" sz="6000" dirty="0">
              <a:solidFill>
                <a:schemeClr val="tx1"/>
              </a:solidFill>
            </a:endParaRPr>
          </a:p>
          <a:p>
            <a:r>
              <a:rPr lang="it-IT" sz="6700" dirty="0">
                <a:solidFill>
                  <a:schemeClr val="tx1"/>
                </a:solidFill>
              </a:rPr>
              <a:t> </a:t>
            </a:r>
          </a:p>
          <a:p>
            <a:r>
              <a:rPr lang="it-IT" sz="6700" dirty="0">
                <a:solidFill>
                  <a:schemeClr val="tx1"/>
                </a:solidFill>
              </a:rPr>
              <a:t> </a:t>
            </a:r>
          </a:p>
          <a:p>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0" y="214290"/>
            <a:ext cx="9072594" cy="6186309"/>
          </a:xfrm>
          <a:prstGeom prst="rect">
            <a:avLst/>
          </a:prstGeom>
          <a:noFill/>
        </p:spPr>
        <p:txBody>
          <a:bodyPr wrap="square" rtlCol="0">
            <a:spAutoFit/>
          </a:bodyPr>
          <a:lstStyle/>
          <a:p>
            <a:r>
              <a:rPr lang="it-IT" dirty="0"/>
              <a:t> </a:t>
            </a:r>
          </a:p>
          <a:p>
            <a:pPr algn="just"/>
            <a:endParaRPr lang="it-IT" sz="2400" dirty="0" smtClean="0"/>
          </a:p>
          <a:p>
            <a:pPr algn="just"/>
            <a:r>
              <a:rPr lang="it-IT" sz="2400" dirty="0" smtClean="0"/>
              <a:t>1.1  </a:t>
            </a:r>
            <a:r>
              <a:rPr lang="it-IT" sz="2400" b="1" dirty="0"/>
              <a:t>Anomalie morfologiche dei genitali esterni :  </a:t>
            </a:r>
          </a:p>
          <a:p>
            <a:pPr algn="just">
              <a:buFontTx/>
              <a:buChar char="-"/>
            </a:pPr>
            <a:r>
              <a:rPr lang="it-IT" sz="2400" dirty="0" smtClean="0"/>
              <a:t>  virilizzazione </a:t>
            </a:r>
            <a:r>
              <a:rPr lang="it-IT" sz="2400" dirty="0"/>
              <a:t>con vari gradi di  mascolinizzazione  (sindrome </a:t>
            </a:r>
            <a:r>
              <a:rPr lang="it-IT" sz="2400" dirty="0" err="1" smtClean="0"/>
              <a:t>adreno-</a:t>
            </a:r>
            <a:endParaRPr lang="it-IT" sz="2400" dirty="0" smtClean="0"/>
          </a:p>
          <a:p>
            <a:pPr algn="just"/>
            <a:r>
              <a:rPr lang="it-IT" sz="2400" dirty="0" smtClean="0"/>
              <a:t>   genitale e </a:t>
            </a:r>
            <a:r>
              <a:rPr lang="it-IT" sz="2400" dirty="0" err="1" smtClean="0"/>
              <a:t>disgenesia</a:t>
            </a:r>
            <a:r>
              <a:rPr lang="it-IT" sz="2400" dirty="0" smtClean="0"/>
              <a:t> </a:t>
            </a:r>
            <a:r>
              <a:rPr lang="it-IT" sz="2400" dirty="0"/>
              <a:t>gonadica)</a:t>
            </a:r>
          </a:p>
          <a:p>
            <a:pPr algn="just">
              <a:buFontTx/>
              <a:buChar char="-"/>
            </a:pPr>
            <a:r>
              <a:rPr lang="it-IT" sz="2400" dirty="0" smtClean="0"/>
              <a:t>  imene  </a:t>
            </a:r>
            <a:r>
              <a:rPr lang="it-IT" sz="2400" dirty="0"/>
              <a:t>imperforato, presente dalla  nascita,  ma  usualmente </a:t>
            </a:r>
            <a:r>
              <a:rPr lang="it-IT" sz="2400" dirty="0" smtClean="0"/>
              <a:t> </a:t>
            </a:r>
          </a:p>
          <a:p>
            <a:pPr algn="just"/>
            <a:r>
              <a:rPr lang="it-IT" sz="2400" dirty="0"/>
              <a:t> </a:t>
            </a:r>
            <a:r>
              <a:rPr lang="it-IT" sz="2400" dirty="0" smtClean="0"/>
              <a:t>  osservato al menarca</a:t>
            </a:r>
            <a:r>
              <a:rPr lang="it-IT" sz="2400" dirty="0"/>
              <a:t>. Provoca amenorrea, con </a:t>
            </a:r>
            <a:r>
              <a:rPr lang="it-IT" sz="2400" dirty="0" smtClean="0"/>
              <a:t>dolore addominale </a:t>
            </a:r>
            <a:r>
              <a:rPr lang="it-IT" sz="2400" dirty="0"/>
              <a:t>ed </a:t>
            </a:r>
            <a:r>
              <a:rPr lang="it-IT" sz="2400" dirty="0" smtClean="0"/>
              <a:t> </a:t>
            </a:r>
          </a:p>
          <a:p>
            <a:pPr algn="just"/>
            <a:r>
              <a:rPr lang="it-IT" sz="2400" dirty="0"/>
              <a:t> </a:t>
            </a:r>
            <a:r>
              <a:rPr lang="it-IT" sz="2400" dirty="0" smtClean="0"/>
              <a:t>  ingrossamento  </a:t>
            </a:r>
            <a:r>
              <a:rPr lang="it-IT" sz="2400" dirty="0"/>
              <a:t>in  </a:t>
            </a:r>
            <a:r>
              <a:rPr lang="it-IT" sz="2400" dirty="0" smtClean="0"/>
              <a:t>zona  </a:t>
            </a:r>
            <a:r>
              <a:rPr lang="it-IT" sz="2400" dirty="0" err="1"/>
              <a:t>sovrapubica</a:t>
            </a:r>
            <a:r>
              <a:rPr lang="it-IT" sz="2400" dirty="0"/>
              <a:t>. All'ispezione  si  nota  in </a:t>
            </a:r>
            <a:r>
              <a:rPr lang="it-IT" sz="2400" dirty="0" smtClean="0"/>
              <a:t>vagina  </a:t>
            </a:r>
          </a:p>
          <a:p>
            <a:pPr algn="just"/>
            <a:r>
              <a:rPr lang="it-IT" sz="2400" dirty="0"/>
              <a:t> </a:t>
            </a:r>
            <a:r>
              <a:rPr lang="it-IT" sz="2400" dirty="0" smtClean="0"/>
              <a:t>  la  </a:t>
            </a:r>
            <a:r>
              <a:rPr lang="it-IT" sz="2400" dirty="0"/>
              <a:t>membrana tesa e </a:t>
            </a:r>
            <a:r>
              <a:rPr lang="it-IT" sz="2400" dirty="0" smtClean="0"/>
              <a:t> protrusa</a:t>
            </a:r>
            <a:r>
              <a:rPr lang="it-IT" sz="2400" dirty="0"/>
              <a:t>. Vi è raccolta di  sangue  : </a:t>
            </a:r>
            <a:r>
              <a:rPr lang="it-IT" sz="2400" dirty="0" err="1" smtClean="0"/>
              <a:t>Ematocolpo</a:t>
            </a:r>
            <a:r>
              <a:rPr lang="it-IT" sz="2400" dirty="0"/>
              <a:t>.</a:t>
            </a:r>
          </a:p>
          <a:p>
            <a:pPr algn="just"/>
            <a:r>
              <a:rPr lang="it-IT" sz="2400" dirty="0" smtClean="0"/>
              <a:t>  </a:t>
            </a:r>
          </a:p>
          <a:p>
            <a:pPr algn="just"/>
            <a:r>
              <a:rPr lang="it-IT" sz="2400" dirty="0"/>
              <a:t> </a:t>
            </a:r>
            <a:r>
              <a:rPr lang="it-IT" sz="2400" dirty="0" smtClean="0"/>
              <a:t>  Nel neonato, </a:t>
            </a:r>
            <a:r>
              <a:rPr lang="it-IT" sz="2400" dirty="0"/>
              <a:t>occasionalmente, </a:t>
            </a:r>
            <a:r>
              <a:rPr lang="it-IT" sz="2400" dirty="0" smtClean="0"/>
              <a:t>si può </a:t>
            </a:r>
            <a:r>
              <a:rPr lang="it-IT" sz="2400" dirty="0"/>
              <a:t>osservare </a:t>
            </a:r>
            <a:r>
              <a:rPr lang="it-IT" sz="2400" dirty="0" smtClean="0"/>
              <a:t>a causa </a:t>
            </a:r>
          </a:p>
          <a:p>
            <a:pPr algn="just"/>
            <a:r>
              <a:rPr lang="it-IT" sz="2400" dirty="0" smtClean="0"/>
              <a:t>   dell'accumulo di </a:t>
            </a:r>
            <a:r>
              <a:rPr lang="it-IT" sz="2400" dirty="0"/>
              <a:t>secrezioni vaginali da estrogeni materni:</a:t>
            </a:r>
          </a:p>
          <a:p>
            <a:pPr algn="just">
              <a:buFontTx/>
              <a:buChar char="-"/>
            </a:pPr>
            <a:r>
              <a:rPr lang="it-IT" sz="2400" dirty="0" smtClean="0"/>
              <a:t>  adesione  </a:t>
            </a:r>
            <a:r>
              <a:rPr lang="it-IT" sz="2400" dirty="0"/>
              <a:t>delle piccole labbra : causata da  infiammazione  ed </a:t>
            </a:r>
            <a:endParaRPr lang="it-IT" sz="2400" dirty="0" smtClean="0"/>
          </a:p>
          <a:p>
            <a:pPr algn="just"/>
            <a:r>
              <a:rPr lang="it-IT" sz="2400" dirty="0"/>
              <a:t> </a:t>
            </a:r>
            <a:r>
              <a:rPr lang="it-IT" sz="2400" dirty="0" smtClean="0"/>
              <a:t>  irritazione ripetuta</a:t>
            </a:r>
            <a:r>
              <a:rPr lang="it-IT" sz="2400" dirty="0"/>
              <a:t>. Si nota un rafe traslucido sulla linea  di </a:t>
            </a:r>
            <a:r>
              <a:rPr lang="it-IT" sz="2400" dirty="0" smtClean="0"/>
              <a:t>fusione</a:t>
            </a:r>
            <a:r>
              <a:rPr lang="it-IT" sz="2400" dirty="0"/>
              <a:t>. E' </a:t>
            </a:r>
            <a:endParaRPr lang="it-IT" sz="2400" dirty="0" smtClean="0"/>
          </a:p>
          <a:p>
            <a:pPr algn="just"/>
            <a:r>
              <a:rPr lang="it-IT" sz="2400" dirty="0"/>
              <a:t> </a:t>
            </a:r>
            <a:r>
              <a:rPr lang="it-IT" sz="2400" dirty="0" smtClean="0"/>
              <a:t>  recidivante</a:t>
            </a:r>
            <a:r>
              <a:rPr lang="it-IT" sz="2400" dirty="0"/>
              <a:t>, anche </a:t>
            </a:r>
            <a:r>
              <a:rPr lang="it-IT" sz="2400" dirty="0" smtClean="0"/>
              <a:t> dopo </a:t>
            </a:r>
            <a:r>
              <a:rPr lang="it-IT" sz="2400" dirty="0"/>
              <a:t>l'applicazione di creme  agli </a:t>
            </a:r>
            <a:r>
              <a:rPr lang="it-IT" sz="2400" dirty="0" smtClean="0"/>
              <a:t>estrogeni</a:t>
            </a:r>
            <a:r>
              <a:rPr lang="it-IT" sz="2400" dirty="0"/>
              <a:t>. Si </a:t>
            </a:r>
            <a:endParaRPr lang="it-IT" sz="2400" dirty="0" smtClean="0"/>
          </a:p>
          <a:p>
            <a:pPr algn="just"/>
            <a:r>
              <a:rPr lang="it-IT" sz="2400" dirty="0"/>
              <a:t> </a:t>
            </a:r>
            <a:r>
              <a:rPr lang="it-IT" sz="2400" dirty="0" smtClean="0"/>
              <a:t>  risolve </a:t>
            </a:r>
            <a:r>
              <a:rPr lang="it-IT" sz="2400" dirty="0"/>
              <a:t>in pubertà.</a:t>
            </a:r>
          </a:p>
          <a:p>
            <a:r>
              <a:rPr lang="it-IT" dirty="0" smtClean="0"/>
              <a:t> </a:t>
            </a:r>
            <a:endParaRPr lang="it-IT" dirty="0"/>
          </a:p>
        </p:txBody>
      </p:sp>
      <p:sp>
        <p:nvSpPr>
          <p:cNvPr id="4" name="Titolo 3"/>
          <p:cNvSpPr>
            <a:spLocks noGrp="1"/>
          </p:cNvSpPr>
          <p:nvPr>
            <p:ph type="title"/>
          </p:nvPr>
        </p:nvSpPr>
        <p:spPr>
          <a:xfrm>
            <a:off x="457200" y="274638"/>
            <a:ext cx="8229600" cy="490066"/>
          </a:xfrm>
          <a:solidFill>
            <a:srgbClr val="FFFF00"/>
          </a:solidFill>
        </p:spPr>
        <p:txBody>
          <a:bodyPr>
            <a:normAutofit fontScale="90000"/>
          </a:bodyPr>
          <a:lstStyle/>
          <a:p>
            <a:r>
              <a:rPr lang="it-IT" dirty="0" smtClean="0"/>
              <a:t>1. </a:t>
            </a:r>
            <a:r>
              <a:rPr lang="it-IT" b="1" dirty="0" smtClean="0"/>
              <a:t>ALLA NASCITA</a:t>
            </a:r>
            <a:endParaRPr lang="it-IT"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634082"/>
          </a:xfrm>
          <a:solidFill>
            <a:srgbClr val="FFFF00"/>
          </a:solidFill>
        </p:spPr>
        <p:txBody>
          <a:bodyPr>
            <a:normAutofit/>
          </a:bodyPr>
          <a:lstStyle/>
          <a:p>
            <a:r>
              <a:rPr lang="it-IT" sz="2800" b="1" dirty="0" smtClean="0">
                <a:latin typeface="Times New Roman"/>
                <a:ea typeface="Arial Unicode MS"/>
              </a:rPr>
              <a:t>2. INFEZIONI : VAGINITI</a:t>
            </a:r>
            <a:endParaRPr lang="it-IT" sz="2800" dirty="0"/>
          </a:p>
        </p:txBody>
      </p:sp>
      <p:sp>
        <p:nvSpPr>
          <p:cNvPr id="3" name="Sottotitolo 2"/>
          <p:cNvSpPr>
            <a:spLocks noGrp="1"/>
          </p:cNvSpPr>
          <p:nvPr>
            <p:ph idx="1"/>
          </p:nvPr>
        </p:nvSpPr>
        <p:spPr>
          <a:xfrm>
            <a:off x="539552" y="836712"/>
            <a:ext cx="8229600" cy="5760640"/>
          </a:xfrm>
        </p:spPr>
        <p:txBody>
          <a:bodyPr>
            <a:normAutofit fontScale="25000" lnSpcReduction="20000"/>
          </a:bodyPr>
          <a:lstStyle/>
          <a:p>
            <a:pPr algn="just">
              <a:spcAft>
                <a:spcPts val="0"/>
              </a:spcAft>
            </a:pPr>
            <a:endParaRPr lang="it-IT" dirty="0" smtClean="0">
              <a:solidFill>
                <a:schemeClr val="tx1"/>
              </a:solidFill>
              <a:latin typeface="Times New Roman"/>
              <a:ea typeface="Arial Unicode MS"/>
            </a:endParaRPr>
          </a:p>
          <a:p>
            <a:pPr algn="just">
              <a:spcAft>
                <a:spcPts val="0"/>
              </a:spcAft>
            </a:pPr>
            <a:endParaRPr lang="it-IT" dirty="0">
              <a:solidFill>
                <a:schemeClr val="tx1"/>
              </a:solidFill>
              <a:latin typeface="Times New Roman"/>
              <a:ea typeface="Arial Unicode MS"/>
            </a:endParaRPr>
          </a:p>
          <a:p>
            <a:pPr algn="just">
              <a:lnSpc>
                <a:spcPct val="120000"/>
              </a:lnSpc>
              <a:spcBef>
                <a:spcPts val="0"/>
              </a:spcBef>
            </a:pPr>
            <a:r>
              <a:rPr lang="it-IT" sz="8000" b="1" dirty="0">
                <a:solidFill>
                  <a:schemeClr val="tx1"/>
                </a:solidFill>
              </a:rPr>
              <a:t>2.1 : Fattori predisponenti</a:t>
            </a:r>
            <a:r>
              <a:rPr lang="it-IT" sz="8000" b="1" dirty="0" smtClean="0">
                <a:solidFill>
                  <a:schemeClr val="tx1"/>
                </a:solidFill>
              </a:rPr>
              <a:t>.</a:t>
            </a:r>
          </a:p>
          <a:p>
            <a:pPr algn="just">
              <a:lnSpc>
                <a:spcPct val="120000"/>
              </a:lnSpc>
              <a:spcBef>
                <a:spcPts val="0"/>
              </a:spcBef>
            </a:pPr>
            <a:endParaRPr lang="it-IT" sz="4000" dirty="0">
              <a:solidFill>
                <a:schemeClr val="tx1"/>
              </a:solidFill>
            </a:endParaRPr>
          </a:p>
          <a:p>
            <a:pPr algn="just">
              <a:lnSpc>
                <a:spcPct val="120000"/>
              </a:lnSpc>
              <a:spcBef>
                <a:spcPts val="0"/>
              </a:spcBef>
            </a:pPr>
            <a:r>
              <a:rPr lang="it-IT" sz="8000" dirty="0">
                <a:solidFill>
                  <a:schemeClr val="tx1"/>
                </a:solidFill>
              </a:rPr>
              <a:t> </a:t>
            </a:r>
            <a:r>
              <a:rPr lang="it-IT" sz="8000" dirty="0" smtClean="0">
                <a:solidFill>
                  <a:schemeClr val="tx1"/>
                </a:solidFill>
              </a:rPr>
              <a:t>- </a:t>
            </a:r>
            <a:r>
              <a:rPr lang="it-IT" sz="8000" dirty="0">
                <a:solidFill>
                  <a:schemeClr val="tx1"/>
                </a:solidFill>
              </a:rPr>
              <a:t>corpi estranei, inclusi residui di pannolini o carta.</a:t>
            </a:r>
          </a:p>
          <a:p>
            <a:pPr algn="just"/>
            <a:r>
              <a:rPr lang="it-IT" sz="8000" dirty="0">
                <a:solidFill>
                  <a:schemeClr val="tx1"/>
                </a:solidFill>
              </a:rPr>
              <a:t>- irritanti al contatto, quali saponi, profumi, spray, creme.</a:t>
            </a:r>
          </a:p>
          <a:p>
            <a:pPr algn="just"/>
            <a:r>
              <a:rPr lang="it-IT" sz="8000" dirty="0">
                <a:solidFill>
                  <a:schemeClr val="tx1"/>
                </a:solidFill>
              </a:rPr>
              <a:t>- mutande ed abiti stretti (jeans)</a:t>
            </a:r>
          </a:p>
          <a:p>
            <a:pPr algn="just"/>
            <a:r>
              <a:rPr lang="it-IT" sz="8000" dirty="0">
                <a:solidFill>
                  <a:schemeClr val="tx1"/>
                </a:solidFill>
              </a:rPr>
              <a:t>- terapie antibiotiche prolungate (Candida)</a:t>
            </a:r>
          </a:p>
          <a:p>
            <a:pPr algn="just"/>
            <a:r>
              <a:rPr lang="it-IT" sz="8000" dirty="0">
                <a:solidFill>
                  <a:schemeClr val="tx1"/>
                </a:solidFill>
              </a:rPr>
              <a:t>- giochi sessuali o violenze</a:t>
            </a:r>
          </a:p>
          <a:p>
            <a:pPr algn="just"/>
            <a:r>
              <a:rPr lang="it-IT" sz="8000" dirty="0">
                <a:solidFill>
                  <a:schemeClr val="tx1"/>
                </a:solidFill>
              </a:rPr>
              <a:t> </a:t>
            </a:r>
          </a:p>
          <a:p>
            <a:pPr algn="just">
              <a:lnSpc>
                <a:spcPct val="120000"/>
              </a:lnSpc>
              <a:spcBef>
                <a:spcPts val="0"/>
              </a:spcBef>
            </a:pPr>
            <a:r>
              <a:rPr lang="it-IT" sz="8000" b="1" dirty="0">
                <a:solidFill>
                  <a:schemeClr val="tx1"/>
                </a:solidFill>
              </a:rPr>
              <a:t>2.2 : Manifestazioni Cliniche</a:t>
            </a:r>
          </a:p>
          <a:p>
            <a:pPr algn="just">
              <a:lnSpc>
                <a:spcPct val="120000"/>
              </a:lnSpc>
              <a:spcBef>
                <a:spcPts val="0"/>
              </a:spcBef>
            </a:pPr>
            <a:r>
              <a:rPr lang="it-IT" sz="8000" dirty="0">
                <a:solidFill>
                  <a:schemeClr val="tx1"/>
                </a:solidFill>
              </a:rPr>
              <a:t> </a:t>
            </a:r>
            <a:r>
              <a:rPr lang="it-IT" sz="8000" dirty="0" smtClean="0">
                <a:solidFill>
                  <a:schemeClr val="tx1"/>
                </a:solidFill>
              </a:rPr>
              <a:t> </a:t>
            </a:r>
            <a:r>
              <a:rPr lang="it-IT" sz="8000" dirty="0" smtClean="0">
                <a:solidFill>
                  <a:schemeClr val="tx1"/>
                </a:solidFill>
              </a:rPr>
              <a:t>può  essere  coinvolta  la  sola  cute  dei  genitali,  senza vaginite. Si </a:t>
            </a:r>
          </a:p>
          <a:p>
            <a:pPr algn="just">
              <a:lnSpc>
                <a:spcPct val="120000"/>
              </a:lnSpc>
              <a:spcBef>
                <a:spcPts val="0"/>
              </a:spcBef>
            </a:pPr>
            <a:r>
              <a:rPr lang="it-IT" sz="8000" dirty="0">
                <a:solidFill>
                  <a:schemeClr val="tx1"/>
                </a:solidFill>
              </a:rPr>
              <a:t> </a:t>
            </a:r>
            <a:r>
              <a:rPr lang="it-IT" sz="8000" dirty="0" smtClean="0">
                <a:solidFill>
                  <a:schemeClr val="tx1"/>
                </a:solidFill>
              </a:rPr>
              <a:t> verifica prurito, bruciore    alla minzione, dolore.</a:t>
            </a:r>
          </a:p>
          <a:p>
            <a:pPr algn="just"/>
            <a:r>
              <a:rPr lang="it-IT" sz="8000" dirty="0">
                <a:solidFill>
                  <a:schemeClr val="tx1"/>
                </a:solidFill>
              </a:rPr>
              <a:t> </a:t>
            </a:r>
            <a:r>
              <a:rPr lang="it-IT" sz="8000" dirty="0" smtClean="0">
                <a:solidFill>
                  <a:schemeClr val="tx1"/>
                </a:solidFill>
              </a:rPr>
              <a:t> </a:t>
            </a:r>
            <a:r>
              <a:rPr lang="it-IT" sz="8000" dirty="0" smtClean="0">
                <a:solidFill>
                  <a:schemeClr val="tx1"/>
                </a:solidFill>
              </a:rPr>
              <a:t>la </a:t>
            </a:r>
            <a:r>
              <a:rPr lang="it-IT" sz="8000" dirty="0">
                <a:solidFill>
                  <a:schemeClr val="tx1"/>
                </a:solidFill>
              </a:rPr>
              <a:t>presenza di importanti secrezioni vaginali può suggerire una </a:t>
            </a:r>
            <a:r>
              <a:rPr lang="it-IT" sz="8000" dirty="0" smtClean="0">
                <a:solidFill>
                  <a:schemeClr val="tx1"/>
                </a:solidFill>
              </a:rPr>
              <a:t>origine    </a:t>
            </a:r>
          </a:p>
          <a:p>
            <a:pPr algn="just"/>
            <a:r>
              <a:rPr lang="it-IT" sz="8000" dirty="0">
                <a:solidFill>
                  <a:schemeClr val="tx1"/>
                </a:solidFill>
              </a:rPr>
              <a:t> </a:t>
            </a:r>
            <a:r>
              <a:rPr lang="it-IT" sz="8000" dirty="0" smtClean="0">
                <a:solidFill>
                  <a:schemeClr val="tx1"/>
                </a:solidFill>
              </a:rPr>
              <a:t>  batterica</a:t>
            </a:r>
            <a:r>
              <a:rPr lang="it-IT" sz="8000" dirty="0">
                <a:solidFill>
                  <a:schemeClr val="tx1"/>
                </a:solidFill>
              </a:rPr>
              <a:t>,  che include </a:t>
            </a:r>
            <a:r>
              <a:rPr lang="it-IT" sz="8000" dirty="0" smtClean="0">
                <a:solidFill>
                  <a:schemeClr val="tx1"/>
                </a:solidFill>
              </a:rPr>
              <a:t>   la </a:t>
            </a:r>
            <a:r>
              <a:rPr lang="it-IT" sz="8000" dirty="0" err="1">
                <a:solidFill>
                  <a:schemeClr val="tx1"/>
                </a:solidFill>
              </a:rPr>
              <a:t>Clamidia</a:t>
            </a:r>
            <a:r>
              <a:rPr lang="it-IT" sz="8000" dirty="0">
                <a:solidFill>
                  <a:schemeClr val="tx1"/>
                </a:solidFill>
              </a:rPr>
              <a:t>, la  Candida  ed  il </a:t>
            </a:r>
            <a:r>
              <a:rPr lang="it-IT" sz="8000" dirty="0" smtClean="0">
                <a:solidFill>
                  <a:schemeClr val="tx1"/>
                </a:solidFill>
              </a:rPr>
              <a:t>Gonococco.  </a:t>
            </a:r>
            <a:endParaRPr lang="it-IT" sz="8000" dirty="0">
              <a:solidFill>
                <a:schemeClr val="tx1"/>
              </a:solidFill>
            </a:endParaRPr>
          </a:p>
          <a:p>
            <a:pPr algn="just"/>
            <a:r>
              <a:rPr lang="it-IT" sz="8000" dirty="0" smtClean="0">
                <a:solidFill>
                  <a:schemeClr val="tx1"/>
                </a:solidFill>
              </a:rPr>
              <a:t>   Nell'infezione  </a:t>
            </a:r>
            <a:r>
              <a:rPr lang="it-IT" sz="8000" dirty="0">
                <a:solidFill>
                  <a:schemeClr val="tx1"/>
                </a:solidFill>
              </a:rPr>
              <a:t>da  Gonococco,  da  considerare  anche  in  epoca </a:t>
            </a:r>
            <a:r>
              <a:rPr lang="it-IT" sz="8000" dirty="0" smtClean="0">
                <a:solidFill>
                  <a:schemeClr val="tx1"/>
                </a:solidFill>
              </a:rPr>
              <a:t>  </a:t>
            </a:r>
          </a:p>
          <a:p>
            <a:pPr algn="just"/>
            <a:r>
              <a:rPr lang="it-IT" sz="8000" dirty="0">
                <a:solidFill>
                  <a:schemeClr val="tx1"/>
                </a:solidFill>
              </a:rPr>
              <a:t> </a:t>
            </a:r>
            <a:r>
              <a:rPr lang="it-IT" sz="8000" dirty="0" smtClean="0">
                <a:solidFill>
                  <a:schemeClr val="tx1"/>
                </a:solidFill>
              </a:rPr>
              <a:t>  prepubere</a:t>
            </a:r>
            <a:r>
              <a:rPr lang="it-IT" sz="8000" dirty="0">
                <a:solidFill>
                  <a:schemeClr val="tx1"/>
                </a:solidFill>
              </a:rPr>
              <a:t>,  la  vaginite  si </a:t>
            </a:r>
            <a:r>
              <a:rPr lang="it-IT" sz="8000" dirty="0" smtClean="0">
                <a:solidFill>
                  <a:schemeClr val="tx1"/>
                </a:solidFill>
              </a:rPr>
              <a:t>    associa </a:t>
            </a:r>
            <a:r>
              <a:rPr lang="it-IT" sz="8000" dirty="0">
                <a:solidFill>
                  <a:schemeClr val="tx1"/>
                </a:solidFill>
              </a:rPr>
              <a:t>ad edema  e  gonfiore  della </a:t>
            </a:r>
            <a:r>
              <a:rPr lang="it-IT" sz="8000" dirty="0" smtClean="0">
                <a:solidFill>
                  <a:schemeClr val="tx1"/>
                </a:solidFill>
              </a:rPr>
              <a:t>vulva  </a:t>
            </a:r>
          </a:p>
          <a:p>
            <a:pPr algn="just"/>
            <a:r>
              <a:rPr lang="it-IT" sz="8000" dirty="0">
                <a:solidFill>
                  <a:schemeClr val="tx1"/>
                </a:solidFill>
              </a:rPr>
              <a:t> </a:t>
            </a:r>
            <a:r>
              <a:rPr lang="it-IT" sz="8000" dirty="0" smtClean="0">
                <a:solidFill>
                  <a:schemeClr val="tx1"/>
                </a:solidFill>
              </a:rPr>
              <a:t>  ed </a:t>
            </a:r>
            <a:r>
              <a:rPr lang="it-IT" sz="8000" dirty="0">
                <a:solidFill>
                  <a:schemeClr val="tx1"/>
                </a:solidFill>
              </a:rPr>
              <a:t>una secrezione francamente purulenta</a:t>
            </a:r>
            <a:endParaRPr lang="it-IT" sz="8000" dirty="0" smtClean="0">
              <a:solidFill>
                <a:schemeClr val="tx1"/>
              </a:solidFill>
              <a:latin typeface="Courier New"/>
              <a:ea typeface="Times New Roman"/>
            </a:endParaRPr>
          </a:p>
          <a:p>
            <a:pPr algn="just">
              <a:spcAft>
                <a:spcPts val="0"/>
              </a:spcAft>
            </a:pPr>
            <a:r>
              <a:rPr lang="it-IT" sz="8000" dirty="0" smtClean="0">
                <a:latin typeface="Times New Roman"/>
                <a:ea typeface="Arial Unicode MS"/>
              </a:rPr>
              <a:t> </a:t>
            </a:r>
            <a:endParaRPr lang="it-IT" sz="8000" dirty="0" smtClean="0">
              <a:latin typeface="Courier New"/>
              <a:ea typeface="Times New Roman"/>
            </a:endParaRPr>
          </a:p>
          <a:p>
            <a:pPr algn="just"/>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 calcmode="lin" valueType="num">
                                      <p:cBhvr additive="base">
                                        <p:cTn id="2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 calcmode="lin" valueType="num">
                                      <p:cBhvr additive="base">
                                        <p:cTn id="3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 calcmode="lin" valueType="num">
                                      <p:cBhvr additive="base">
                                        <p:cTn id="3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anim calcmode="lin" valueType="num">
                                      <p:cBhvr additive="base">
                                        <p:cTn id="4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3" end="13"/>
                                            </p:txEl>
                                          </p:spTgt>
                                        </p:tgtEl>
                                        <p:attrNameLst>
                                          <p:attrName>style.visibility</p:attrName>
                                        </p:attrNameLst>
                                      </p:cBhvr>
                                      <p:to>
                                        <p:strVal val="visible"/>
                                      </p:to>
                                    </p:set>
                                    <p:anim calcmode="lin" valueType="num">
                                      <p:cBhvr additive="base">
                                        <p:cTn id="5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14" end="14"/>
                                            </p:txEl>
                                          </p:spTgt>
                                        </p:tgtEl>
                                        <p:attrNameLst>
                                          <p:attrName>style.visibility</p:attrName>
                                        </p:attrNameLst>
                                      </p:cBhvr>
                                      <p:to>
                                        <p:strVal val="visible"/>
                                      </p:to>
                                    </p:set>
                                    <p:anim calcmode="lin" valueType="num">
                                      <p:cBhvr additive="base">
                                        <p:cTn id="5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15" end="15"/>
                                            </p:txEl>
                                          </p:spTgt>
                                        </p:tgtEl>
                                        <p:attrNameLst>
                                          <p:attrName>style.visibility</p:attrName>
                                        </p:attrNameLst>
                                      </p:cBhvr>
                                      <p:to>
                                        <p:strVal val="visible"/>
                                      </p:to>
                                    </p:set>
                                    <p:anim calcmode="lin" valueType="num">
                                      <p:cBhvr additive="base">
                                        <p:cTn id="6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16" end="16"/>
                                            </p:txEl>
                                          </p:spTgt>
                                        </p:tgtEl>
                                        <p:attrNameLst>
                                          <p:attrName>style.visibility</p:attrName>
                                        </p:attrNameLst>
                                      </p:cBhvr>
                                      <p:to>
                                        <p:strVal val="visible"/>
                                      </p:to>
                                    </p:set>
                                    <p:anim calcmode="lin" valueType="num">
                                      <p:cBhvr additive="base">
                                        <p:cTn id="69"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anim calcmode="lin" valueType="num">
                                      <p:cBhvr additive="base">
                                        <p:cTn id="75"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3">
                                            <p:txEl>
                                              <p:pRg st="18" end="18"/>
                                            </p:txEl>
                                          </p:spTgt>
                                        </p:tgtEl>
                                        <p:attrNameLst>
                                          <p:attrName>style.visibility</p:attrName>
                                        </p:attrNameLst>
                                      </p:cBhvr>
                                      <p:to>
                                        <p:strVal val="visible"/>
                                      </p:to>
                                    </p:set>
                                    <p:anim calcmode="lin" valueType="num">
                                      <p:cBhvr additive="base">
                                        <p:cTn id="81"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solidFill>
            <a:srgbClr val="FFFF00"/>
          </a:solidFill>
        </p:spPr>
        <p:txBody>
          <a:bodyPr>
            <a:normAutofit fontScale="90000"/>
          </a:bodyPr>
          <a:lstStyle/>
          <a:p>
            <a:r>
              <a:rPr lang="it-IT" b="1" dirty="0" smtClean="0"/>
              <a:t>3. PERDITE EMATICHE PRE-PUBERALI</a:t>
            </a:r>
            <a:endParaRPr lang="it-IT" dirty="0"/>
          </a:p>
        </p:txBody>
      </p:sp>
      <p:sp>
        <p:nvSpPr>
          <p:cNvPr id="3" name="Sottotitolo 2"/>
          <p:cNvSpPr>
            <a:spLocks noGrp="1"/>
          </p:cNvSpPr>
          <p:nvPr>
            <p:ph idx="1"/>
          </p:nvPr>
        </p:nvSpPr>
        <p:spPr/>
        <p:txBody>
          <a:bodyPr>
            <a:normAutofit fontScale="55000" lnSpcReduction="20000"/>
          </a:bodyPr>
          <a:lstStyle/>
          <a:p>
            <a:pPr algn="just"/>
            <a:r>
              <a:rPr lang="it-IT" dirty="0">
                <a:solidFill>
                  <a:schemeClr val="tx1"/>
                </a:solidFill>
              </a:rPr>
              <a:t> </a:t>
            </a:r>
          </a:p>
          <a:p>
            <a:pPr algn="just"/>
            <a:r>
              <a:rPr lang="it-IT" dirty="0">
                <a:solidFill>
                  <a:schemeClr val="tx1"/>
                </a:solidFill>
              </a:rPr>
              <a:t>- </a:t>
            </a:r>
            <a:r>
              <a:rPr lang="it-IT" b="1" dirty="0">
                <a:solidFill>
                  <a:schemeClr val="tx1"/>
                </a:solidFill>
              </a:rPr>
              <a:t>LESIONI TRAUMATICHE :  </a:t>
            </a:r>
            <a:r>
              <a:rPr lang="it-IT" dirty="0">
                <a:solidFill>
                  <a:schemeClr val="tx1"/>
                </a:solidFill>
              </a:rPr>
              <a:t>(incidenti, sport, abuso)</a:t>
            </a:r>
          </a:p>
          <a:p>
            <a:pPr algn="just"/>
            <a:r>
              <a:rPr lang="it-IT" dirty="0">
                <a:solidFill>
                  <a:schemeClr val="tx1"/>
                </a:solidFill>
              </a:rPr>
              <a:t>  Se  il  sanguinamento persiste, o in caso di lesioni  da  corpi </a:t>
            </a:r>
            <a:endParaRPr lang="it-IT" dirty="0" smtClean="0">
              <a:solidFill>
                <a:schemeClr val="tx1"/>
              </a:solidFill>
            </a:endParaRPr>
          </a:p>
          <a:p>
            <a:pPr algn="just"/>
            <a:r>
              <a:rPr lang="it-IT" dirty="0">
                <a:solidFill>
                  <a:schemeClr val="tx1"/>
                </a:solidFill>
              </a:rPr>
              <a:t> </a:t>
            </a:r>
            <a:r>
              <a:rPr lang="it-IT" dirty="0" smtClean="0">
                <a:solidFill>
                  <a:schemeClr val="tx1"/>
                </a:solidFill>
              </a:rPr>
              <a:t> perforanti</a:t>
            </a:r>
            <a:r>
              <a:rPr lang="it-IT" dirty="0">
                <a:solidFill>
                  <a:schemeClr val="tx1"/>
                </a:solidFill>
              </a:rPr>
              <a:t>,  bisogna  controllare che non vi  siano  perforazioni </a:t>
            </a:r>
            <a:r>
              <a:rPr lang="it-IT" dirty="0" smtClean="0">
                <a:solidFill>
                  <a:schemeClr val="tx1"/>
                </a:solidFill>
              </a:rPr>
              <a:t>anali</a:t>
            </a:r>
            <a:r>
              <a:rPr lang="it-IT" dirty="0">
                <a:solidFill>
                  <a:schemeClr val="tx1"/>
                </a:solidFill>
              </a:rPr>
              <a:t>, </a:t>
            </a:r>
            <a:r>
              <a:rPr lang="it-IT" dirty="0" smtClean="0">
                <a:solidFill>
                  <a:schemeClr val="tx1"/>
                </a:solidFill>
              </a:rPr>
              <a:t> </a:t>
            </a:r>
          </a:p>
          <a:p>
            <a:pPr algn="just"/>
            <a:r>
              <a:rPr lang="it-IT" dirty="0">
                <a:solidFill>
                  <a:schemeClr val="tx1"/>
                </a:solidFill>
              </a:rPr>
              <a:t> </a:t>
            </a:r>
            <a:r>
              <a:rPr lang="it-IT" dirty="0" smtClean="0">
                <a:solidFill>
                  <a:schemeClr val="tx1"/>
                </a:solidFill>
              </a:rPr>
              <a:t> lesioni </a:t>
            </a:r>
            <a:r>
              <a:rPr lang="it-IT" dirty="0">
                <a:solidFill>
                  <a:schemeClr val="tx1"/>
                </a:solidFill>
              </a:rPr>
              <a:t>all'uretra ed alla vescica.</a:t>
            </a:r>
          </a:p>
          <a:p>
            <a:pPr algn="just"/>
            <a:r>
              <a:rPr lang="it-IT" dirty="0">
                <a:solidFill>
                  <a:schemeClr val="tx1"/>
                </a:solidFill>
              </a:rPr>
              <a:t> </a:t>
            </a:r>
          </a:p>
          <a:p>
            <a:pPr algn="just"/>
            <a:r>
              <a:rPr lang="it-IT" dirty="0">
                <a:solidFill>
                  <a:schemeClr val="tx1"/>
                </a:solidFill>
              </a:rPr>
              <a:t>- </a:t>
            </a:r>
            <a:r>
              <a:rPr lang="it-IT" b="1" dirty="0">
                <a:solidFill>
                  <a:schemeClr val="tx1"/>
                </a:solidFill>
              </a:rPr>
              <a:t>PROLASSO URETRALE : </a:t>
            </a:r>
            <a:r>
              <a:rPr lang="it-IT" dirty="0">
                <a:solidFill>
                  <a:schemeClr val="tx1"/>
                </a:solidFill>
              </a:rPr>
              <a:t>(carenza fisiologica di estrogeni</a:t>
            </a:r>
            <a:r>
              <a:rPr lang="it-IT" dirty="0" smtClean="0">
                <a:solidFill>
                  <a:schemeClr val="tx1"/>
                </a:solidFill>
              </a:rPr>
              <a:t>)   </a:t>
            </a:r>
            <a:r>
              <a:rPr lang="it-IT" dirty="0">
                <a:solidFill>
                  <a:schemeClr val="tx1"/>
                </a:solidFill>
              </a:rPr>
              <a:t>talora </a:t>
            </a:r>
            <a:r>
              <a:rPr lang="it-IT" dirty="0" smtClean="0">
                <a:solidFill>
                  <a:schemeClr val="tx1"/>
                </a:solidFill>
              </a:rPr>
              <a:t> </a:t>
            </a:r>
          </a:p>
          <a:p>
            <a:pPr algn="just"/>
            <a:r>
              <a:rPr lang="it-IT" dirty="0">
                <a:solidFill>
                  <a:schemeClr val="tx1"/>
                </a:solidFill>
              </a:rPr>
              <a:t> </a:t>
            </a:r>
            <a:r>
              <a:rPr lang="it-IT" dirty="0" smtClean="0">
                <a:solidFill>
                  <a:schemeClr val="tx1"/>
                </a:solidFill>
              </a:rPr>
              <a:t> causato </a:t>
            </a:r>
            <a:r>
              <a:rPr lang="it-IT" dirty="0">
                <a:solidFill>
                  <a:schemeClr val="tx1"/>
                </a:solidFill>
              </a:rPr>
              <a:t>da sforzi eccessivi ed da crisi emotive severe.   </a:t>
            </a:r>
          </a:p>
          <a:p>
            <a:pPr algn="just"/>
            <a:r>
              <a:rPr lang="it-IT" dirty="0">
                <a:solidFill>
                  <a:schemeClr val="tx1"/>
                </a:solidFill>
              </a:rPr>
              <a:t>  Dà   modesto  sanguinamento  ed  irritazione,  ma  si   risolve </a:t>
            </a:r>
          </a:p>
          <a:p>
            <a:pPr algn="just"/>
            <a:r>
              <a:rPr lang="it-IT" dirty="0">
                <a:solidFill>
                  <a:schemeClr val="tx1"/>
                </a:solidFill>
              </a:rPr>
              <a:t>  spontaneamente.</a:t>
            </a:r>
          </a:p>
          <a:p>
            <a:pPr algn="just"/>
            <a:r>
              <a:rPr lang="it-IT" dirty="0">
                <a:solidFill>
                  <a:schemeClr val="tx1"/>
                </a:solidFill>
              </a:rPr>
              <a:t> </a:t>
            </a:r>
          </a:p>
          <a:p>
            <a:pPr algn="just"/>
            <a:r>
              <a:rPr lang="it-IT" dirty="0">
                <a:solidFill>
                  <a:schemeClr val="tx1"/>
                </a:solidFill>
              </a:rPr>
              <a:t>- </a:t>
            </a:r>
            <a:r>
              <a:rPr lang="it-IT" b="1" dirty="0">
                <a:solidFill>
                  <a:schemeClr val="tx1"/>
                </a:solidFill>
              </a:rPr>
              <a:t>PUBERTA' PRECOCE </a:t>
            </a:r>
            <a:r>
              <a:rPr lang="it-IT" dirty="0">
                <a:solidFill>
                  <a:schemeClr val="tx1"/>
                </a:solidFill>
              </a:rPr>
              <a:t>: (vere mestruazioni)</a:t>
            </a:r>
          </a:p>
          <a:p>
            <a:pPr algn="just"/>
            <a:r>
              <a:rPr lang="it-IT" dirty="0">
                <a:solidFill>
                  <a:schemeClr val="tx1"/>
                </a:solidFill>
              </a:rPr>
              <a:t> </a:t>
            </a:r>
          </a:p>
          <a:p>
            <a:pPr algn="just"/>
            <a:r>
              <a:rPr lang="it-IT" dirty="0">
                <a:solidFill>
                  <a:schemeClr val="tx1"/>
                </a:solidFill>
              </a:rPr>
              <a:t>- </a:t>
            </a:r>
            <a:r>
              <a:rPr lang="it-IT" b="1" dirty="0">
                <a:solidFill>
                  <a:schemeClr val="tx1"/>
                </a:solidFill>
              </a:rPr>
              <a:t>SARCOMA BOTRIOIDES </a:t>
            </a:r>
            <a:r>
              <a:rPr lang="it-IT" dirty="0">
                <a:solidFill>
                  <a:schemeClr val="tx1"/>
                </a:solidFill>
              </a:rPr>
              <a:t>: presente in zona cervicale.</a:t>
            </a:r>
          </a:p>
          <a:p>
            <a:pPr algn="just"/>
            <a:r>
              <a:rPr lang="it-IT" dirty="0">
                <a:solidFill>
                  <a:schemeClr val="tx1"/>
                </a:solidFill>
              </a:rPr>
              <a:t>  Tumore  molto  maligno.  E'  necessario  escluderlo  anche   in </a:t>
            </a:r>
          </a:p>
          <a:p>
            <a:pPr algn="just"/>
            <a:r>
              <a:rPr lang="it-IT" dirty="0">
                <a:solidFill>
                  <a:schemeClr val="tx1"/>
                </a:solidFill>
              </a:rPr>
              <a:t>  presenza di polipo.</a:t>
            </a:r>
          </a:p>
          <a:p>
            <a:pPr algn="just"/>
            <a:endParaRPr lang="it-IT"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 calcmode="lin" valueType="num">
                                      <p:cBhvr additive="base">
                                        <p:cTn id="4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anim calcmode="lin" valueType="num">
                                      <p:cBhvr additive="base">
                                        <p:cTn id="5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3" end="13"/>
                                            </p:txEl>
                                          </p:spTgt>
                                        </p:tgtEl>
                                        <p:attrNameLst>
                                          <p:attrName>style.visibility</p:attrName>
                                        </p:attrNameLst>
                                      </p:cBhvr>
                                      <p:to>
                                        <p:strVal val="visible"/>
                                      </p:to>
                                    </p:set>
                                    <p:anim calcmode="lin" valueType="num">
                                      <p:cBhvr additive="base">
                                        <p:cTn id="5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4" end="14"/>
                                            </p:txEl>
                                          </p:spTgt>
                                        </p:tgtEl>
                                        <p:attrNameLst>
                                          <p:attrName>style.visibility</p:attrName>
                                        </p:attrNameLst>
                                      </p:cBhvr>
                                      <p:to>
                                        <p:strVal val="visible"/>
                                      </p:to>
                                    </p:set>
                                    <p:anim calcmode="lin" valueType="num">
                                      <p:cBhvr additive="base">
                                        <p:cTn id="5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5" end="15"/>
                                            </p:txEl>
                                          </p:spTgt>
                                        </p:tgtEl>
                                        <p:attrNameLst>
                                          <p:attrName>style.visibility</p:attrName>
                                        </p:attrNameLst>
                                      </p:cBhvr>
                                      <p:to>
                                        <p:strVal val="visible"/>
                                      </p:to>
                                    </p:set>
                                    <p:anim calcmode="lin" valueType="num">
                                      <p:cBhvr additive="base">
                                        <p:cTn id="6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634082"/>
          </a:xfrm>
          <a:solidFill>
            <a:srgbClr val="FFFF00"/>
          </a:solidFill>
        </p:spPr>
        <p:txBody>
          <a:bodyPr>
            <a:normAutofit fontScale="90000"/>
          </a:bodyPr>
          <a:lstStyle/>
          <a:p>
            <a:r>
              <a:rPr lang="it-IT" sz="2800" b="1" dirty="0" smtClean="0"/>
              <a:t/>
            </a:r>
            <a:br>
              <a:rPr lang="it-IT" sz="2800" b="1" dirty="0" smtClean="0"/>
            </a:br>
            <a:r>
              <a:rPr lang="it-IT" sz="2800" b="1" dirty="0" smtClean="0"/>
              <a:t>PROBLEMI GINECOLOGICI POST-PUBERALI</a:t>
            </a:r>
            <a:br>
              <a:rPr lang="it-IT" sz="2800" b="1" dirty="0" smtClean="0"/>
            </a:br>
            <a:endParaRPr lang="it-IT" sz="2800" dirty="0"/>
          </a:p>
        </p:txBody>
      </p:sp>
      <p:sp>
        <p:nvSpPr>
          <p:cNvPr id="3" name="Sottotitolo 2"/>
          <p:cNvSpPr>
            <a:spLocks noGrp="1"/>
          </p:cNvSpPr>
          <p:nvPr>
            <p:ph idx="1"/>
          </p:nvPr>
        </p:nvSpPr>
        <p:spPr>
          <a:xfrm>
            <a:off x="457200" y="908720"/>
            <a:ext cx="8229600" cy="5217443"/>
          </a:xfrm>
        </p:spPr>
        <p:txBody>
          <a:bodyPr>
            <a:normAutofit fontScale="92500"/>
          </a:bodyPr>
          <a:lstStyle/>
          <a:p>
            <a:pPr algn="just"/>
            <a:r>
              <a:rPr lang="it-IT" dirty="0">
                <a:solidFill>
                  <a:schemeClr val="tx1"/>
                </a:solidFill>
              </a:rPr>
              <a:t> </a:t>
            </a:r>
            <a:endParaRPr lang="it-IT" dirty="0" smtClean="0">
              <a:solidFill>
                <a:schemeClr val="tx1"/>
              </a:solidFill>
            </a:endParaRPr>
          </a:p>
          <a:p>
            <a:pPr algn="just"/>
            <a:r>
              <a:rPr lang="it-IT" b="1" dirty="0" smtClean="0">
                <a:solidFill>
                  <a:schemeClr val="tx1"/>
                </a:solidFill>
              </a:rPr>
              <a:t>1</a:t>
            </a:r>
            <a:r>
              <a:rPr lang="it-IT" dirty="0">
                <a:solidFill>
                  <a:schemeClr val="tx1"/>
                </a:solidFill>
              </a:rPr>
              <a:t>. </a:t>
            </a:r>
            <a:r>
              <a:rPr lang="it-IT" b="1" dirty="0">
                <a:solidFill>
                  <a:schemeClr val="tx1"/>
                </a:solidFill>
              </a:rPr>
              <a:t>ANOMALIE DELLE MESTRUAZIONI </a:t>
            </a:r>
          </a:p>
          <a:p>
            <a:pPr algn="just"/>
            <a:r>
              <a:rPr lang="it-IT" dirty="0">
                <a:solidFill>
                  <a:schemeClr val="tx1"/>
                </a:solidFill>
              </a:rPr>
              <a:t> </a:t>
            </a:r>
            <a:endParaRPr lang="it-IT" dirty="0" smtClean="0">
              <a:solidFill>
                <a:schemeClr val="tx1"/>
              </a:solidFill>
            </a:endParaRPr>
          </a:p>
          <a:p>
            <a:pPr algn="just"/>
            <a:r>
              <a:rPr lang="it-IT" b="1" dirty="0" smtClean="0">
                <a:solidFill>
                  <a:schemeClr val="tx1"/>
                </a:solidFill>
              </a:rPr>
              <a:t>1.1</a:t>
            </a:r>
            <a:r>
              <a:rPr lang="it-IT" b="1" dirty="0">
                <a:solidFill>
                  <a:schemeClr val="tx1"/>
                </a:solidFill>
              </a:rPr>
              <a:t>. MENOMETRORRAGGIA</a:t>
            </a:r>
          </a:p>
          <a:p>
            <a:pPr algn="just"/>
            <a:r>
              <a:rPr lang="it-IT" dirty="0">
                <a:solidFill>
                  <a:schemeClr val="tx1"/>
                </a:solidFill>
              </a:rPr>
              <a:t> </a:t>
            </a:r>
          </a:p>
          <a:p>
            <a:pPr algn="just"/>
            <a:r>
              <a:rPr lang="it-IT" dirty="0">
                <a:solidFill>
                  <a:schemeClr val="tx1"/>
                </a:solidFill>
              </a:rPr>
              <a:t>     </a:t>
            </a:r>
            <a:r>
              <a:rPr lang="it-IT" dirty="0" smtClean="0">
                <a:solidFill>
                  <a:schemeClr val="tx1"/>
                </a:solidFill>
              </a:rPr>
              <a:t>La perdita </a:t>
            </a:r>
            <a:r>
              <a:rPr lang="it-IT" dirty="0">
                <a:solidFill>
                  <a:schemeClr val="tx1"/>
                </a:solidFill>
              </a:rPr>
              <a:t>eccessiva di sangue durante la mestruazione  può </a:t>
            </a:r>
            <a:r>
              <a:rPr lang="it-IT" dirty="0" smtClean="0">
                <a:solidFill>
                  <a:schemeClr val="tx1"/>
                </a:solidFill>
              </a:rPr>
              <a:t> diventare  </a:t>
            </a:r>
            <a:r>
              <a:rPr lang="it-IT" dirty="0">
                <a:solidFill>
                  <a:schemeClr val="tx1"/>
                </a:solidFill>
              </a:rPr>
              <a:t>una  emergenza nell'adolescente. </a:t>
            </a:r>
            <a:r>
              <a:rPr lang="it-IT" dirty="0" smtClean="0">
                <a:solidFill>
                  <a:schemeClr val="tx1"/>
                </a:solidFill>
              </a:rPr>
              <a:t> Si </a:t>
            </a:r>
            <a:r>
              <a:rPr lang="it-IT" dirty="0">
                <a:solidFill>
                  <a:schemeClr val="tx1"/>
                </a:solidFill>
              </a:rPr>
              <a:t>può,  per  fortuna </a:t>
            </a:r>
            <a:r>
              <a:rPr lang="it-IT" dirty="0" smtClean="0">
                <a:solidFill>
                  <a:schemeClr val="tx1"/>
                </a:solidFill>
              </a:rPr>
              <a:t>raramente</a:t>
            </a:r>
            <a:r>
              <a:rPr lang="it-IT" dirty="0">
                <a:solidFill>
                  <a:schemeClr val="tx1"/>
                </a:solidFill>
              </a:rPr>
              <a:t>,   verificare  ipovolemia  ed  anemia  acuta.  E'   una </a:t>
            </a:r>
          </a:p>
          <a:p>
            <a:pPr algn="just">
              <a:buNone/>
            </a:pPr>
            <a:r>
              <a:rPr lang="it-IT" dirty="0">
                <a:solidFill>
                  <a:schemeClr val="tx1"/>
                </a:solidFill>
              </a:rPr>
              <a:t>esperienza terrorizzante per le adolescenti.</a:t>
            </a:r>
          </a:p>
          <a:p>
            <a:endParaRPr lang="it-IT"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850106"/>
          </a:xfrm>
          <a:solidFill>
            <a:srgbClr val="FFFF00"/>
          </a:solidFill>
        </p:spPr>
        <p:txBody>
          <a:bodyPr>
            <a:normAutofit/>
          </a:bodyPr>
          <a:lstStyle/>
          <a:p>
            <a:r>
              <a:rPr lang="it-IT" sz="3600" b="1" dirty="0" smtClean="0"/>
              <a:t>1.1.1. SENZA DOLORE</a:t>
            </a:r>
            <a:endParaRPr lang="it-IT" sz="3600" dirty="0"/>
          </a:p>
        </p:txBody>
      </p:sp>
      <p:sp>
        <p:nvSpPr>
          <p:cNvPr id="3" name="Sottotitolo 2"/>
          <p:cNvSpPr>
            <a:spLocks noGrp="1"/>
          </p:cNvSpPr>
          <p:nvPr>
            <p:ph idx="1"/>
          </p:nvPr>
        </p:nvSpPr>
        <p:spPr>
          <a:xfrm>
            <a:off x="457200" y="1268760"/>
            <a:ext cx="8229600" cy="4857403"/>
          </a:xfrm>
        </p:spPr>
        <p:txBody>
          <a:bodyPr>
            <a:normAutofit fontScale="25000" lnSpcReduction="20000"/>
          </a:bodyPr>
          <a:lstStyle/>
          <a:p>
            <a:pPr algn="just"/>
            <a:r>
              <a:rPr lang="it-IT" dirty="0">
                <a:solidFill>
                  <a:schemeClr val="tx1"/>
                </a:solidFill>
              </a:rPr>
              <a:t> </a:t>
            </a:r>
          </a:p>
          <a:p>
            <a:pPr algn="just"/>
            <a:r>
              <a:rPr lang="it-IT" dirty="0">
                <a:solidFill>
                  <a:schemeClr val="tx1"/>
                </a:solidFill>
              </a:rPr>
              <a:t>     </a:t>
            </a:r>
            <a:endParaRPr lang="it-IT" dirty="0" smtClean="0">
              <a:solidFill>
                <a:schemeClr val="tx1"/>
              </a:solidFill>
            </a:endParaRPr>
          </a:p>
          <a:p>
            <a:pPr algn="just"/>
            <a:r>
              <a:rPr lang="it-IT" sz="9600" dirty="0" smtClean="0">
                <a:solidFill>
                  <a:schemeClr val="tx1"/>
                </a:solidFill>
              </a:rPr>
              <a:t>La   </a:t>
            </a:r>
            <a:r>
              <a:rPr lang="it-IT" sz="9600" dirty="0" err="1">
                <a:solidFill>
                  <a:schemeClr val="tx1"/>
                </a:solidFill>
              </a:rPr>
              <a:t>menometrorraggia</a:t>
            </a:r>
            <a:r>
              <a:rPr lang="it-IT" sz="9600" dirty="0">
                <a:solidFill>
                  <a:schemeClr val="tx1"/>
                </a:solidFill>
              </a:rPr>
              <a:t>  è  spesso  secondaria  ad  </a:t>
            </a:r>
            <a:r>
              <a:rPr lang="it-IT" sz="9600" b="1" dirty="0">
                <a:solidFill>
                  <a:schemeClr val="tx1"/>
                </a:solidFill>
              </a:rPr>
              <a:t>un   ciclo </a:t>
            </a:r>
            <a:r>
              <a:rPr lang="it-IT" sz="9600" b="1" dirty="0" err="1" smtClean="0">
                <a:solidFill>
                  <a:schemeClr val="tx1"/>
                </a:solidFill>
              </a:rPr>
              <a:t>anovulatorio</a:t>
            </a:r>
            <a:r>
              <a:rPr lang="it-IT" sz="9600" dirty="0">
                <a:solidFill>
                  <a:schemeClr val="tx1"/>
                </a:solidFill>
              </a:rPr>
              <a:t>, che è frequente nel primo biennio post-menarca. Gli </a:t>
            </a:r>
            <a:r>
              <a:rPr lang="it-IT" sz="9600" dirty="0" smtClean="0">
                <a:solidFill>
                  <a:schemeClr val="tx1"/>
                </a:solidFill>
              </a:rPr>
              <a:t> effetti degli estrogeni sull'endometrio non sono, </a:t>
            </a:r>
            <a:r>
              <a:rPr lang="it-IT" sz="9600" dirty="0" smtClean="0">
                <a:solidFill>
                  <a:schemeClr val="tx1"/>
                </a:solidFill>
              </a:rPr>
              <a:t>bilanciati  </a:t>
            </a:r>
            <a:r>
              <a:rPr lang="it-IT" sz="9600" dirty="0">
                <a:solidFill>
                  <a:schemeClr val="tx1"/>
                </a:solidFill>
              </a:rPr>
              <a:t>dalla  produzione  di  progesterone:  </a:t>
            </a:r>
            <a:r>
              <a:rPr lang="it-IT" sz="9600" dirty="0" smtClean="0">
                <a:solidFill>
                  <a:schemeClr val="tx1"/>
                </a:solidFill>
              </a:rPr>
              <a:t>il </a:t>
            </a:r>
            <a:r>
              <a:rPr lang="it-IT" sz="9600" dirty="0" smtClean="0">
                <a:solidFill>
                  <a:schemeClr val="tx1"/>
                </a:solidFill>
              </a:rPr>
              <a:t>prolungarsi  </a:t>
            </a:r>
            <a:r>
              <a:rPr lang="it-IT" sz="9600" dirty="0">
                <a:solidFill>
                  <a:schemeClr val="tx1"/>
                </a:solidFill>
              </a:rPr>
              <a:t>della  proliferazione  </a:t>
            </a:r>
            <a:r>
              <a:rPr lang="it-IT" sz="9600" dirty="0" err="1">
                <a:solidFill>
                  <a:schemeClr val="tx1"/>
                </a:solidFill>
              </a:rPr>
              <a:t>endometriale</a:t>
            </a:r>
            <a:r>
              <a:rPr lang="it-IT" sz="9600" dirty="0">
                <a:solidFill>
                  <a:schemeClr val="tx1"/>
                </a:solidFill>
              </a:rPr>
              <a:t>  dà  luogo  alle </a:t>
            </a:r>
            <a:r>
              <a:rPr lang="it-IT" sz="9600" dirty="0" smtClean="0">
                <a:solidFill>
                  <a:schemeClr val="tx1"/>
                </a:solidFill>
              </a:rPr>
              <a:t>eccezionali </a:t>
            </a:r>
            <a:r>
              <a:rPr lang="it-IT" sz="9600" dirty="0">
                <a:solidFill>
                  <a:schemeClr val="tx1"/>
                </a:solidFill>
              </a:rPr>
              <a:t>perdite.</a:t>
            </a:r>
          </a:p>
          <a:p>
            <a:pPr algn="just"/>
            <a:r>
              <a:rPr lang="it-IT" sz="9600" dirty="0">
                <a:solidFill>
                  <a:schemeClr val="tx1"/>
                </a:solidFill>
              </a:rPr>
              <a:t>Il controllo della curva termica personale rivela la presenza  di </a:t>
            </a:r>
            <a:r>
              <a:rPr lang="it-IT" sz="9600" dirty="0" smtClean="0">
                <a:solidFill>
                  <a:schemeClr val="tx1"/>
                </a:solidFill>
              </a:rPr>
              <a:t>un </a:t>
            </a:r>
            <a:r>
              <a:rPr lang="it-IT" sz="9600" dirty="0">
                <a:solidFill>
                  <a:schemeClr val="tx1"/>
                </a:solidFill>
              </a:rPr>
              <a:t>ciclo </a:t>
            </a:r>
            <a:r>
              <a:rPr lang="it-IT" sz="9600" dirty="0" err="1">
                <a:solidFill>
                  <a:schemeClr val="tx1"/>
                </a:solidFill>
              </a:rPr>
              <a:t>anovulatorio</a:t>
            </a:r>
            <a:r>
              <a:rPr lang="it-IT" sz="9600" dirty="0">
                <a:solidFill>
                  <a:schemeClr val="tx1"/>
                </a:solidFill>
              </a:rPr>
              <a:t>.</a:t>
            </a:r>
          </a:p>
          <a:p>
            <a:pPr algn="just"/>
            <a:r>
              <a:rPr lang="it-IT" sz="9600" b="1" dirty="0" err="1">
                <a:solidFill>
                  <a:schemeClr val="tx1"/>
                </a:solidFill>
              </a:rPr>
              <a:t>Primolut-Nor</a:t>
            </a:r>
            <a:r>
              <a:rPr lang="it-IT" sz="9600" b="1" dirty="0">
                <a:solidFill>
                  <a:schemeClr val="tx1"/>
                </a:solidFill>
              </a:rPr>
              <a:t>   :  </a:t>
            </a:r>
            <a:r>
              <a:rPr lang="it-IT" sz="9600" b="1" dirty="0" err="1">
                <a:solidFill>
                  <a:schemeClr val="tx1"/>
                </a:solidFill>
              </a:rPr>
              <a:t>Noretisterone</a:t>
            </a:r>
            <a:r>
              <a:rPr lang="it-IT" sz="9600" b="1" dirty="0">
                <a:solidFill>
                  <a:schemeClr val="tx1"/>
                </a:solidFill>
              </a:rPr>
              <a:t>  </a:t>
            </a:r>
            <a:r>
              <a:rPr lang="it-IT" sz="9600" dirty="0">
                <a:solidFill>
                  <a:schemeClr val="tx1"/>
                </a:solidFill>
              </a:rPr>
              <a:t>(Progestinico  di   sintesi</a:t>
            </a:r>
            <a:r>
              <a:rPr lang="it-IT" sz="9600" dirty="0" smtClean="0">
                <a:solidFill>
                  <a:schemeClr val="tx1"/>
                </a:solidFill>
              </a:rPr>
              <a:t>): </a:t>
            </a:r>
            <a:endParaRPr lang="it-IT" sz="9600" dirty="0">
              <a:solidFill>
                <a:schemeClr val="tx1"/>
              </a:solidFill>
            </a:endParaRPr>
          </a:p>
          <a:p>
            <a:pPr algn="just">
              <a:buNone/>
            </a:pPr>
            <a:r>
              <a:rPr lang="it-IT" sz="9600" dirty="0">
                <a:solidFill>
                  <a:schemeClr val="tx1"/>
                </a:solidFill>
              </a:rPr>
              <a:t>interrompe il flusso entro 2 gg. Per 15-20gg</a:t>
            </a:r>
          </a:p>
          <a:p>
            <a:pPr algn="just">
              <a:buNone/>
            </a:pPr>
            <a:r>
              <a:rPr lang="it-IT" sz="9600" dirty="0">
                <a:solidFill>
                  <a:schemeClr val="tx1"/>
                </a:solidFill>
              </a:rPr>
              <a:t>Entro  2 giorni si verifica la mestruazione. </a:t>
            </a:r>
            <a:r>
              <a:rPr lang="it-IT" sz="9600" dirty="0" smtClean="0">
                <a:solidFill>
                  <a:schemeClr val="tx1"/>
                </a:solidFill>
              </a:rPr>
              <a:t> Dal </a:t>
            </a:r>
            <a:r>
              <a:rPr lang="it-IT" sz="9600" dirty="0">
                <a:solidFill>
                  <a:schemeClr val="tx1"/>
                </a:solidFill>
              </a:rPr>
              <a:t>5 giorno  della </a:t>
            </a:r>
          </a:p>
          <a:p>
            <a:pPr algn="just">
              <a:buNone/>
            </a:pPr>
            <a:r>
              <a:rPr lang="it-IT" sz="9600" dirty="0">
                <a:solidFill>
                  <a:schemeClr val="tx1"/>
                </a:solidFill>
              </a:rPr>
              <a:t>mestruazione si inizia un ciclo contraccettivo per 3 mesi.</a:t>
            </a:r>
          </a:p>
          <a:p>
            <a:pPr algn="just"/>
            <a:endParaRPr lang="it-IT"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solidFill>
            <a:srgbClr val="FFFF00"/>
          </a:solidFill>
        </p:spPr>
        <p:txBody>
          <a:bodyPr/>
          <a:lstStyle/>
          <a:p>
            <a:r>
              <a:rPr lang="it-IT" b="1" dirty="0" smtClean="0"/>
              <a:t>1.2.1. CAUSE RARE </a:t>
            </a:r>
            <a:endParaRPr lang="it-IT" dirty="0"/>
          </a:p>
        </p:txBody>
      </p:sp>
      <p:sp>
        <p:nvSpPr>
          <p:cNvPr id="3" name="Sottotitolo 2"/>
          <p:cNvSpPr>
            <a:spLocks noGrp="1"/>
          </p:cNvSpPr>
          <p:nvPr>
            <p:ph idx="1"/>
          </p:nvPr>
        </p:nvSpPr>
        <p:spPr/>
        <p:txBody>
          <a:bodyPr>
            <a:normAutofit fontScale="92500"/>
          </a:bodyPr>
          <a:lstStyle/>
          <a:p>
            <a:pPr algn="just"/>
            <a:r>
              <a:rPr lang="it-IT" sz="4200" b="1" dirty="0" smtClean="0">
                <a:solidFill>
                  <a:schemeClr val="tx1"/>
                </a:solidFill>
              </a:rPr>
              <a:t>:</a:t>
            </a:r>
            <a:endParaRPr lang="it-IT" sz="4200" b="1" dirty="0">
              <a:solidFill>
                <a:schemeClr val="tx1"/>
              </a:solidFill>
            </a:endParaRPr>
          </a:p>
          <a:p>
            <a:pPr algn="just"/>
            <a:r>
              <a:rPr lang="it-IT" dirty="0">
                <a:solidFill>
                  <a:schemeClr val="tx1"/>
                </a:solidFill>
              </a:rPr>
              <a:t> </a:t>
            </a:r>
            <a:r>
              <a:rPr lang="it-IT" dirty="0" smtClean="0">
                <a:solidFill>
                  <a:schemeClr val="tx1"/>
                </a:solidFill>
              </a:rPr>
              <a:t>     </a:t>
            </a:r>
            <a:r>
              <a:rPr lang="it-IT" dirty="0">
                <a:solidFill>
                  <a:schemeClr val="tx1"/>
                </a:solidFill>
              </a:rPr>
              <a:t>- Malattia di Von </a:t>
            </a:r>
            <a:r>
              <a:rPr lang="it-IT" dirty="0" err="1">
                <a:solidFill>
                  <a:schemeClr val="tx1"/>
                </a:solidFill>
              </a:rPr>
              <a:t>Willebrand</a:t>
            </a:r>
            <a:endParaRPr lang="it-IT" dirty="0">
              <a:solidFill>
                <a:schemeClr val="tx1"/>
              </a:solidFill>
            </a:endParaRPr>
          </a:p>
          <a:p>
            <a:pPr algn="just"/>
            <a:r>
              <a:rPr lang="it-IT" dirty="0">
                <a:solidFill>
                  <a:schemeClr val="tx1"/>
                </a:solidFill>
              </a:rPr>
              <a:t>     - Uso di Aspirina entro 2 settimane dalle mestruazioni</a:t>
            </a:r>
          </a:p>
          <a:p>
            <a:pPr algn="just"/>
            <a:r>
              <a:rPr lang="it-IT" dirty="0">
                <a:solidFill>
                  <a:schemeClr val="tx1"/>
                </a:solidFill>
              </a:rPr>
              <a:t>     - Trombocitopenia</a:t>
            </a:r>
          </a:p>
          <a:p>
            <a:pPr algn="just"/>
            <a:r>
              <a:rPr lang="it-IT" dirty="0">
                <a:solidFill>
                  <a:schemeClr val="tx1"/>
                </a:solidFill>
              </a:rPr>
              <a:t>     - Uso inadeguato della pillola anticoncezionale</a:t>
            </a:r>
          </a:p>
          <a:p>
            <a:pPr algn="just"/>
            <a:r>
              <a:rPr lang="it-IT" dirty="0">
                <a:solidFill>
                  <a:schemeClr val="tx1"/>
                </a:solidFill>
              </a:rPr>
              <a:t>       (uso intermittente, interruzioni)</a:t>
            </a:r>
          </a:p>
          <a:p>
            <a:pPr algn="just"/>
            <a:r>
              <a:rPr lang="it-IT" dirty="0">
                <a:solidFill>
                  <a:schemeClr val="tx1"/>
                </a:solidFill>
              </a:rPr>
              <a:t> </a:t>
            </a:r>
          </a:p>
          <a:p>
            <a:pPr algn="just"/>
            <a:endParaRPr lang="it-IT" dirty="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778098"/>
          </a:xfrm>
          <a:solidFill>
            <a:srgbClr val="FFFF00"/>
          </a:solidFill>
        </p:spPr>
        <p:txBody>
          <a:bodyPr>
            <a:normAutofit/>
          </a:bodyPr>
          <a:lstStyle/>
          <a:p>
            <a:r>
              <a:rPr lang="it-IT" sz="3600" b="1" dirty="0" smtClean="0"/>
              <a:t>1.1.2. CON DOLORE</a:t>
            </a:r>
            <a:endParaRPr lang="it-IT" sz="3600" dirty="0"/>
          </a:p>
        </p:txBody>
      </p:sp>
      <p:sp>
        <p:nvSpPr>
          <p:cNvPr id="3" name="Sottotitolo 2"/>
          <p:cNvSpPr>
            <a:spLocks noGrp="1"/>
          </p:cNvSpPr>
          <p:nvPr>
            <p:ph idx="1"/>
          </p:nvPr>
        </p:nvSpPr>
        <p:spPr/>
        <p:txBody>
          <a:bodyPr>
            <a:normAutofit fontScale="25000" lnSpcReduction="20000"/>
          </a:bodyPr>
          <a:lstStyle/>
          <a:p>
            <a:pPr algn="just"/>
            <a:endParaRPr lang="it-IT" sz="12800" dirty="0">
              <a:solidFill>
                <a:schemeClr val="tx1"/>
              </a:solidFill>
            </a:endParaRPr>
          </a:p>
          <a:p>
            <a:pPr algn="just"/>
            <a:r>
              <a:rPr lang="it-IT" dirty="0">
                <a:solidFill>
                  <a:schemeClr val="tx1"/>
                </a:solidFill>
              </a:rPr>
              <a:t> </a:t>
            </a:r>
          </a:p>
          <a:p>
            <a:pPr algn="just"/>
            <a:r>
              <a:rPr lang="it-IT" sz="8000" b="1" dirty="0">
                <a:solidFill>
                  <a:schemeClr val="tx1"/>
                </a:solidFill>
              </a:rPr>
              <a:t>- ABORTO :</a:t>
            </a:r>
          </a:p>
          <a:p>
            <a:pPr algn="just"/>
            <a:r>
              <a:rPr lang="it-IT" sz="8000" dirty="0">
                <a:solidFill>
                  <a:schemeClr val="tx1"/>
                </a:solidFill>
              </a:rPr>
              <a:t>N.B.  Circa il 15% delle gravidanze in adolescenti d'età da 15  a </a:t>
            </a:r>
            <a:r>
              <a:rPr lang="it-IT" sz="8000" dirty="0" smtClean="0">
                <a:solidFill>
                  <a:schemeClr val="tx1"/>
                </a:solidFill>
              </a:rPr>
              <a:t>19 </a:t>
            </a:r>
            <a:r>
              <a:rPr lang="it-IT" sz="8000" dirty="0">
                <a:solidFill>
                  <a:schemeClr val="tx1"/>
                </a:solidFill>
              </a:rPr>
              <a:t>anni esita in aborto spontaneo. La metrorragia  abbondante  e </a:t>
            </a:r>
            <a:r>
              <a:rPr lang="it-IT" sz="8000" dirty="0" smtClean="0">
                <a:solidFill>
                  <a:schemeClr val="tx1"/>
                </a:solidFill>
              </a:rPr>
              <a:t>dolorosa</a:t>
            </a:r>
            <a:r>
              <a:rPr lang="it-IT" sz="8000" dirty="0">
                <a:solidFill>
                  <a:schemeClr val="tx1"/>
                </a:solidFill>
              </a:rPr>
              <a:t>. La HCG serica rimane positiva per 10-15 giorni dopo. Il </a:t>
            </a:r>
            <a:r>
              <a:rPr lang="it-IT" sz="8000" dirty="0" smtClean="0">
                <a:solidFill>
                  <a:schemeClr val="tx1"/>
                </a:solidFill>
              </a:rPr>
              <a:t>test </a:t>
            </a:r>
            <a:r>
              <a:rPr lang="it-IT" sz="8000" dirty="0">
                <a:solidFill>
                  <a:schemeClr val="tx1"/>
                </a:solidFill>
              </a:rPr>
              <a:t>sulle urine  negativo entro 5-8 giorni.</a:t>
            </a:r>
          </a:p>
          <a:p>
            <a:pPr algn="just"/>
            <a:r>
              <a:rPr lang="it-IT" sz="8000" dirty="0">
                <a:solidFill>
                  <a:schemeClr val="tx1"/>
                </a:solidFill>
              </a:rPr>
              <a:t> </a:t>
            </a:r>
          </a:p>
          <a:p>
            <a:pPr algn="just"/>
            <a:r>
              <a:rPr lang="it-IT" sz="8000" b="1" dirty="0">
                <a:solidFill>
                  <a:schemeClr val="tx1"/>
                </a:solidFill>
              </a:rPr>
              <a:t>- GRAVIDANZA ECTOPICA :</a:t>
            </a:r>
          </a:p>
          <a:p>
            <a:pPr algn="just"/>
            <a:r>
              <a:rPr lang="it-IT" sz="8000" dirty="0">
                <a:solidFill>
                  <a:schemeClr val="tx1"/>
                </a:solidFill>
              </a:rPr>
              <a:t>Si  presenta  con  amenorrea,  ma può  essere  evidente  con  una </a:t>
            </a:r>
            <a:r>
              <a:rPr lang="it-IT" sz="8000" dirty="0" err="1" smtClean="0">
                <a:solidFill>
                  <a:schemeClr val="tx1"/>
                </a:solidFill>
              </a:rPr>
              <a:t>metrorraggia</a:t>
            </a:r>
            <a:r>
              <a:rPr lang="it-IT" sz="8000" dirty="0" smtClean="0">
                <a:solidFill>
                  <a:schemeClr val="tx1"/>
                </a:solidFill>
              </a:rPr>
              <a:t>  </a:t>
            </a:r>
            <a:r>
              <a:rPr lang="it-IT" sz="8000" dirty="0">
                <a:solidFill>
                  <a:schemeClr val="tx1"/>
                </a:solidFill>
              </a:rPr>
              <a:t>dolorosa. La palpazione addominale può  evidenziare </a:t>
            </a:r>
            <a:r>
              <a:rPr lang="it-IT" sz="8000" dirty="0" smtClean="0">
                <a:solidFill>
                  <a:schemeClr val="tx1"/>
                </a:solidFill>
              </a:rPr>
              <a:t>una </a:t>
            </a:r>
            <a:r>
              <a:rPr lang="it-IT" sz="8000" dirty="0">
                <a:solidFill>
                  <a:schemeClr val="tx1"/>
                </a:solidFill>
              </a:rPr>
              <a:t>massa o zone di iporesistenza.</a:t>
            </a:r>
          </a:p>
          <a:p>
            <a:pPr algn="just"/>
            <a:r>
              <a:rPr lang="it-IT" sz="8000" dirty="0">
                <a:solidFill>
                  <a:schemeClr val="tx1"/>
                </a:solidFill>
              </a:rPr>
              <a:t> </a:t>
            </a:r>
          </a:p>
          <a:p>
            <a:pPr algn="just"/>
            <a:r>
              <a:rPr lang="it-IT" sz="8000" b="1" dirty="0">
                <a:solidFill>
                  <a:schemeClr val="tx1"/>
                </a:solidFill>
              </a:rPr>
              <a:t>- LACERAZIONI</a:t>
            </a:r>
          </a:p>
          <a:p>
            <a:pPr algn="just"/>
            <a:r>
              <a:rPr lang="it-IT" sz="8000" dirty="0">
                <a:solidFill>
                  <a:schemeClr val="tx1"/>
                </a:solidFill>
              </a:rPr>
              <a:t>Da prima attività sessuale o violenza. Possono essere  necessarie </a:t>
            </a:r>
            <a:r>
              <a:rPr lang="it-IT" sz="8000" dirty="0" smtClean="0">
                <a:solidFill>
                  <a:schemeClr val="tx1"/>
                </a:solidFill>
              </a:rPr>
              <a:t>suture</a:t>
            </a:r>
            <a:r>
              <a:rPr lang="it-IT" sz="8000" dirty="0">
                <a:solidFill>
                  <a:schemeClr val="tx1"/>
                </a:solidFill>
              </a:rPr>
              <a:t>.</a:t>
            </a:r>
          </a:p>
          <a:p>
            <a:pPr algn="just"/>
            <a:r>
              <a:rPr lang="it-IT" dirty="0">
                <a:solidFill>
                  <a:schemeClr val="tx1"/>
                </a:solidFill>
              </a:rPr>
              <a:t> </a:t>
            </a:r>
          </a:p>
          <a:p>
            <a:pPr algn="just"/>
            <a:endParaRPr lang="it-IT"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 calcmode="lin" valueType="num">
                                      <p:cBhvr additive="base">
                                        <p:cTn id="3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778098"/>
          </a:xfrm>
          <a:solidFill>
            <a:srgbClr val="FFFF00"/>
          </a:solidFill>
        </p:spPr>
        <p:txBody>
          <a:bodyPr>
            <a:normAutofit fontScale="90000"/>
          </a:bodyPr>
          <a:lstStyle/>
          <a:p>
            <a:r>
              <a:rPr lang="it-IT" sz="3200" b="1" dirty="0" smtClean="0"/>
              <a:t>1.2. DISMENORREA : dolore e disagio al ciclo.</a:t>
            </a:r>
            <a:br>
              <a:rPr lang="it-IT" sz="3200" b="1" dirty="0" smtClean="0"/>
            </a:br>
            <a:endParaRPr lang="it-IT" sz="3200" dirty="0"/>
          </a:p>
        </p:txBody>
      </p:sp>
      <p:sp>
        <p:nvSpPr>
          <p:cNvPr id="3" name="Sottotitolo 2"/>
          <p:cNvSpPr>
            <a:spLocks noGrp="1"/>
          </p:cNvSpPr>
          <p:nvPr>
            <p:ph idx="1"/>
          </p:nvPr>
        </p:nvSpPr>
        <p:spPr>
          <a:xfrm>
            <a:off x="457200" y="1052736"/>
            <a:ext cx="8229600" cy="5073427"/>
          </a:xfrm>
        </p:spPr>
        <p:txBody>
          <a:bodyPr>
            <a:normAutofit fontScale="25000" lnSpcReduction="20000"/>
          </a:bodyPr>
          <a:lstStyle/>
          <a:p>
            <a:pPr algn="just"/>
            <a:endParaRPr lang="it-IT" sz="5800" b="1" dirty="0" smtClean="0">
              <a:solidFill>
                <a:schemeClr val="tx1"/>
              </a:solidFill>
            </a:endParaRPr>
          </a:p>
          <a:p>
            <a:pPr algn="just"/>
            <a:r>
              <a:rPr lang="it-IT" dirty="0">
                <a:solidFill>
                  <a:schemeClr val="tx1"/>
                </a:solidFill>
              </a:rPr>
              <a:t> </a:t>
            </a:r>
            <a:endParaRPr lang="it-IT" dirty="0" smtClean="0">
              <a:solidFill>
                <a:schemeClr val="tx1"/>
              </a:solidFill>
            </a:endParaRPr>
          </a:p>
          <a:p>
            <a:pPr algn="just">
              <a:buFontTx/>
              <a:buChar char="-"/>
            </a:pPr>
            <a:r>
              <a:rPr lang="it-IT" sz="8600" dirty="0" smtClean="0">
                <a:solidFill>
                  <a:schemeClr val="tx1"/>
                </a:solidFill>
              </a:rPr>
              <a:t>  quasi  </a:t>
            </a:r>
            <a:r>
              <a:rPr lang="it-IT" sz="8600" dirty="0">
                <a:solidFill>
                  <a:schemeClr val="tx1"/>
                </a:solidFill>
              </a:rPr>
              <a:t>2/3 delle adolescenti hanno un ciclo doloroso.  Il  10% </a:t>
            </a:r>
            <a:r>
              <a:rPr lang="it-IT" sz="8600" dirty="0" smtClean="0">
                <a:solidFill>
                  <a:schemeClr val="tx1"/>
                </a:solidFill>
              </a:rPr>
              <a:t>     </a:t>
            </a:r>
          </a:p>
          <a:p>
            <a:pPr algn="just"/>
            <a:r>
              <a:rPr lang="it-IT" sz="8600" dirty="0" smtClean="0">
                <a:solidFill>
                  <a:schemeClr val="tx1"/>
                </a:solidFill>
              </a:rPr>
              <a:t>   hanno </a:t>
            </a:r>
            <a:r>
              <a:rPr lang="it-IT" sz="8600" dirty="0">
                <a:solidFill>
                  <a:schemeClr val="tx1"/>
                </a:solidFill>
              </a:rPr>
              <a:t>disturbi tali da perdere la scuola, tanto che la dismenorrea </a:t>
            </a:r>
            <a:r>
              <a:rPr lang="it-IT" sz="8600" dirty="0" smtClean="0">
                <a:solidFill>
                  <a:schemeClr val="tx1"/>
                </a:solidFill>
              </a:rPr>
              <a:t> </a:t>
            </a:r>
          </a:p>
          <a:p>
            <a:pPr algn="just"/>
            <a:r>
              <a:rPr lang="it-IT" sz="8600" dirty="0">
                <a:solidFill>
                  <a:schemeClr val="tx1"/>
                </a:solidFill>
              </a:rPr>
              <a:t> </a:t>
            </a:r>
            <a:r>
              <a:rPr lang="it-IT" sz="8600" dirty="0" smtClean="0">
                <a:solidFill>
                  <a:schemeClr val="tx1"/>
                </a:solidFill>
              </a:rPr>
              <a:t>  la </a:t>
            </a:r>
            <a:r>
              <a:rPr lang="it-IT" sz="8600" dirty="0">
                <a:solidFill>
                  <a:schemeClr val="tx1"/>
                </a:solidFill>
              </a:rPr>
              <a:t>prima causa di assenze delle studentesse adolescenti.</a:t>
            </a:r>
          </a:p>
          <a:p>
            <a:pPr algn="just"/>
            <a:r>
              <a:rPr lang="it-IT" sz="8600" dirty="0">
                <a:solidFill>
                  <a:schemeClr val="tx1"/>
                </a:solidFill>
              </a:rPr>
              <a:t> </a:t>
            </a:r>
          </a:p>
          <a:p>
            <a:pPr algn="just">
              <a:buFontTx/>
              <a:buChar char="-"/>
            </a:pPr>
            <a:r>
              <a:rPr lang="it-IT" sz="8600" dirty="0" smtClean="0">
                <a:solidFill>
                  <a:schemeClr val="tx1"/>
                </a:solidFill>
              </a:rPr>
              <a:t> </a:t>
            </a:r>
            <a:r>
              <a:rPr lang="it-IT" sz="8600" b="1" dirty="0" smtClean="0">
                <a:solidFill>
                  <a:schemeClr val="tx1"/>
                </a:solidFill>
              </a:rPr>
              <a:t>PRIMARIA </a:t>
            </a:r>
            <a:r>
              <a:rPr lang="it-IT" sz="8600" b="1" dirty="0">
                <a:solidFill>
                  <a:schemeClr val="tx1"/>
                </a:solidFill>
              </a:rPr>
              <a:t>: </a:t>
            </a:r>
            <a:r>
              <a:rPr lang="it-IT" sz="8600" dirty="0">
                <a:solidFill>
                  <a:schemeClr val="tx1"/>
                </a:solidFill>
              </a:rPr>
              <a:t>dolori </a:t>
            </a:r>
            <a:r>
              <a:rPr lang="it-IT" sz="8600" dirty="0" err="1">
                <a:solidFill>
                  <a:schemeClr val="tx1"/>
                </a:solidFill>
              </a:rPr>
              <a:t>crampiformi</a:t>
            </a:r>
            <a:r>
              <a:rPr lang="it-IT" sz="8600" dirty="0">
                <a:solidFill>
                  <a:schemeClr val="tx1"/>
                </a:solidFill>
              </a:rPr>
              <a:t> al ciclo '</a:t>
            </a:r>
            <a:r>
              <a:rPr lang="it-IT" sz="8600" dirty="0" err="1">
                <a:solidFill>
                  <a:schemeClr val="tx1"/>
                </a:solidFill>
              </a:rPr>
              <a:t>sine</a:t>
            </a:r>
            <a:r>
              <a:rPr lang="it-IT" sz="8600" dirty="0">
                <a:solidFill>
                  <a:schemeClr val="tx1"/>
                </a:solidFill>
              </a:rPr>
              <a:t> </a:t>
            </a:r>
            <a:r>
              <a:rPr lang="it-IT" sz="8600" dirty="0" smtClean="0">
                <a:solidFill>
                  <a:schemeClr val="tx1"/>
                </a:solidFill>
              </a:rPr>
              <a:t>materia‘ </a:t>
            </a:r>
            <a:r>
              <a:rPr lang="it-IT" sz="8600" dirty="0">
                <a:solidFill>
                  <a:schemeClr val="tx1"/>
                </a:solidFill>
              </a:rPr>
              <a:t>da </a:t>
            </a:r>
            <a:r>
              <a:rPr lang="it-IT" sz="8600" dirty="0" smtClean="0">
                <a:solidFill>
                  <a:schemeClr val="tx1"/>
                </a:solidFill>
              </a:rPr>
              <a:t>eccessiva      </a:t>
            </a:r>
          </a:p>
          <a:p>
            <a:pPr algn="just"/>
            <a:r>
              <a:rPr lang="it-IT" sz="8600" dirty="0">
                <a:solidFill>
                  <a:schemeClr val="tx1"/>
                </a:solidFill>
              </a:rPr>
              <a:t> </a:t>
            </a:r>
            <a:r>
              <a:rPr lang="it-IT" sz="8600" dirty="0" smtClean="0">
                <a:solidFill>
                  <a:schemeClr val="tx1"/>
                </a:solidFill>
              </a:rPr>
              <a:t>  produzione   </a:t>
            </a:r>
            <a:r>
              <a:rPr lang="it-IT" sz="8600" dirty="0">
                <a:solidFill>
                  <a:schemeClr val="tx1"/>
                </a:solidFill>
              </a:rPr>
              <a:t>di    prostaglandine    di </a:t>
            </a:r>
            <a:r>
              <a:rPr lang="it-IT" sz="8600" dirty="0" smtClean="0">
                <a:solidFill>
                  <a:schemeClr val="tx1"/>
                </a:solidFill>
              </a:rPr>
              <a:t> derivazione   </a:t>
            </a:r>
            <a:r>
              <a:rPr lang="it-IT" sz="8600" dirty="0" err="1" smtClean="0">
                <a:solidFill>
                  <a:schemeClr val="tx1"/>
                </a:solidFill>
              </a:rPr>
              <a:t>endometriale</a:t>
            </a:r>
            <a:r>
              <a:rPr lang="it-IT" sz="8600" dirty="0" smtClean="0">
                <a:solidFill>
                  <a:schemeClr val="tx1"/>
                </a:solidFill>
              </a:rPr>
              <a:t>      </a:t>
            </a:r>
          </a:p>
          <a:p>
            <a:pPr algn="just"/>
            <a:r>
              <a:rPr lang="it-IT" sz="8600" dirty="0">
                <a:solidFill>
                  <a:schemeClr val="tx1"/>
                </a:solidFill>
              </a:rPr>
              <a:t> </a:t>
            </a:r>
            <a:r>
              <a:rPr lang="it-IT" sz="8600" dirty="0" smtClean="0">
                <a:solidFill>
                  <a:schemeClr val="tx1"/>
                </a:solidFill>
              </a:rPr>
              <a:t> (efficaci gli inibitori della </a:t>
            </a:r>
            <a:r>
              <a:rPr lang="it-IT" sz="8600" dirty="0" err="1" smtClean="0">
                <a:solidFill>
                  <a:schemeClr val="tx1"/>
                </a:solidFill>
              </a:rPr>
              <a:t>sintetasi</a:t>
            </a:r>
            <a:r>
              <a:rPr lang="it-IT" sz="8600" dirty="0" smtClean="0">
                <a:solidFill>
                  <a:schemeClr val="tx1"/>
                </a:solidFill>
              </a:rPr>
              <a:t> </a:t>
            </a:r>
            <a:r>
              <a:rPr lang="it-IT" sz="8600" dirty="0">
                <a:solidFill>
                  <a:schemeClr val="tx1"/>
                </a:solidFill>
              </a:rPr>
              <a:t>delle prostaglandine, Aspirina, </a:t>
            </a:r>
            <a:endParaRPr lang="it-IT" sz="8600" dirty="0" smtClean="0">
              <a:solidFill>
                <a:schemeClr val="tx1"/>
              </a:solidFill>
            </a:endParaRPr>
          </a:p>
          <a:p>
            <a:pPr algn="just"/>
            <a:r>
              <a:rPr lang="it-IT" sz="8600" dirty="0">
                <a:solidFill>
                  <a:schemeClr val="tx1"/>
                </a:solidFill>
              </a:rPr>
              <a:t> </a:t>
            </a:r>
            <a:r>
              <a:rPr lang="it-IT" sz="8600" dirty="0" smtClean="0">
                <a:solidFill>
                  <a:schemeClr val="tx1"/>
                </a:solidFill>
              </a:rPr>
              <a:t>  </a:t>
            </a:r>
            <a:r>
              <a:rPr lang="it-IT" sz="8600" dirty="0" err="1" smtClean="0">
                <a:solidFill>
                  <a:schemeClr val="tx1"/>
                </a:solidFill>
              </a:rPr>
              <a:t>Naprossifene</a:t>
            </a:r>
            <a:r>
              <a:rPr lang="it-IT" sz="8600" dirty="0">
                <a:solidFill>
                  <a:schemeClr val="tx1"/>
                </a:solidFill>
              </a:rPr>
              <a:t>).</a:t>
            </a:r>
          </a:p>
          <a:p>
            <a:pPr algn="just"/>
            <a:r>
              <a:rPr lang="it-IT" sz="8600" dirty="0">
                <a:solidFill>
                  <a:schemeClr val="tx1"/>
                </a:solidFill>
              </a:rPr>
              <a:t> </a:t>
            </a:r>
          </a:p>
          <a:p>
            <a:pPr algn="just">
              <a:buFontTx/>
              <a:buChar char="-"/>
            </a:pPr>
            <a:r>
              <a:rPr lang="it-IT" sz="8600" dirty="0" smtClean="0">
                <a:solidFill>
                  <a:schemeClr val="tx1"/>
                </a:solidFill>
              </a:rPr>
              <a:t> </a:t>
            </a:r>
            <a:r>
              <a:rPr lang="it-IT" sz="8600" b="1" dirty="0" smtClean="0">
                <a:solidFill>
                  <a:schemeClr val="tx1"/>
                </a:solidFill>
              </a:rPr>
              <a:t>SECONDARIA </a:t>
            </a:r>
            <a:r>
              <a:rPr lang="it-IT" sz="8600" b="1" dirty="0">
                <a:solidFill>
                  <a:schemeClr val="tx1"/>
                </a:solidFill>
              </a:rPr>
              <a:t>: </a:t>
            </a:r>
            <a:r>
              <a:rPr lang="it-IT" sz="8600" dirty="0">
                <a:solidFill>
                  <a:schemeClr val="tx1"/>
                </a:solidFill>
              </a:rPr>
              <a:t>anomalie strutturali di utero e </a:t>
            </a:r>
            <a:r>
              <a:rPr lang="it-IT" sz="8600" dirty="0" smtClean="0">
                <a:solidFill>
                  <a:schemeClr val="tx1"/>
                </a:solidFill>
              </a:rPr>
              <a:t>cervice uso </a:t>
            </a:r>
            <a:r>
              <a:rPr lang="it-IT" sz="8600" dirty="0">
                <a:solidFill>
                  <a:schemeClr val="tx1"/>
                </a:solidFill>
              </a:rPr>
              <a:t>di </a:t>
            </a:r>
            <a:r>
              <a:rPr lang="it-IT" sz="8600" dirty="0" err="1">
                <a:solidFill>
                  <a:schemeClr val="tx1"/>
                </a:solidFill>
              </a:rPr>
              <a:t>Intra</a:t>
            </a:r>
            <a:r>
              <a:rPr lang="it-IT" sz="8600" dirty="0">
                <a:solidFill>
                  <a:schemeClr val="tx1"/>
                </a:solidFill>
              </a:rPr>
              <a:t> </a:t>
            </a:r>
            <a:r>
              <a:rPr lang="it-IT" sz="8600" dirty="0" smtClean="0">
                <a:solidFill>
                  <a:schemeClr val="tx1"/>
                </a:solidFill>
              </a:rPr>
              <a:t>  </a:t>
            </a:r>
          </a:p>
          <a:p>
            <a:pPr algn="just"/>
            <a:r>
              <a:rPr lang="it-IT" sz="8600" dirty="0">
                <a:solidFill>
                  <a:schemeClr val="tx1"/>
                </a:solidFill>
              </a:rPr>
              <a:t> </a:t>
            </a:r>
            <a:r>
              <a:rPr lang="it-IT" sz="8600" dirty="0" smtClean="0">
                <a:solidFill>
                  <a:schemeClr val="tx1"/>
                </a:solidFill>
              </a:rPr>
              <a:t> Uterine   </a:t>
            </a:r>
            <a:r>
              <a:rPr lang="it-IT" sz="8600" dirty="0" err="1" smtClean="0">
                <a:solidFill>
                  <a:schemeClr val="tx1"/>
                </a:solidFill>
              </a:rPr>
              <a:t>Devices</a:t>
            </a:r>
            <a:r>
              <a:rPr lang="it-IT" sz="8600" dirty="0" smtClean="0">
                <a:solidFill>
                  <a:schemeClr val="tx1"/>
                </a:solidFill>
              </a:rPr>
              <a:t>,  Endometriosi </a:t>
            </a:r>
            <a:r>
              <a:rPr lang="it-IT" sz="8600" dirty="0">
                <a:solidFill>
                  <a:schemeClr val="tx1"/>
                </a:solidFill>
              </a:rPr>
              <a:t>ed endometrite</a:t>
            </a:r>
          </a:p>
          <a:p>
            <a:pPr algn="just"/>
            <a:r>
              <a:rPr lang="it-IT" sz="4400" dirty="0">
                <a:solidFill>
                  <a:schemeClr val="tx1"/>
                </a:solidFill>
              </a:rPr>
              <a:t>  </a:t>
            </a:r>
          </a:p>
          <a:p>
            <a:pPr algn="just"/>
            <a:r>
              <a:rPr lang="it-IT" dirty="0">
                <a:solidFill>
                  <a:schemeClr val="tx1"/>
                </a:solidFill>
              </a:rPr>
              <a:t> </a:t>
            </a:r>
          </a:p>
          <a:p>
            <a:pPr algn="just"/>
            <a:endParaRPr lang="it-IT"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 calcmode="lin" valueType="num">
                                      <p:cBhvr additive="base">
                                        <p:cTn id="3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calcmode="lin" valueType="num">
                                      <p:cBhvr additive="base">
                                        <p:cTn id="3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 calcmode="lin" valueType="num">
                                      <p:cBhvr additive="base">
                                        <p:cTn id="4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12" end="12"/>
                                            </p:txEl>
                                          </p:spTgt>
                                        </p:tgtEl>
                                        <p:attrNameLst>
                                          <p:attrName>style.visibility</p:attrName>
                                        </p:attrNameLst>
                                      </p:cBhvr>
                                      <p:to>
                                        <p:strVal val="visible"/>
                                      </p:to>
                                    </p:set>
                                    <p:anim calcmode="lin" valueType="num">
                                      <p:cBhvr additive="base">
                                        <p:cTn id="47"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3" end="13"/>
                                            </p:txEl>
                                          </p:spTgt>
                                        </p:tgtEl>
                                        <p:attrNameLst>
                                          <p:attrName>style.visibility</p:attrName>
                                        </p:attrNameLst>
                                      </p:cBhvr>
                                      <p:to>
                                        <p:strVal val="visible"/>
                                      </p:to>
                                    </p:set>
                                    <p:anim calcmode="lin" valueType="num">
                                      <p:cBhvr additive="base">
                                        <p:cTn id="5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4" end="14"/>
                                            </p:txEl>
                                          </p:spTgt>
                                        </p:tgtEl>
                                        <p:attrNameLst>
                                          <p:attrName>style.visibility</p:attrName>
                                        </p:attrNameLst>
                                      </p:cBhvr>
                                      <p:to>
                                        <p:strVal val="visible"/>
                                      </p:to>
                                    </p:set>
                                    <p:anim calcmode="lin" valueType="num">
                                      <p:cBhvr additive="base">
                                        <p:cTn id="55"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346050"/>
          </a:xfrm>
          <a:solidFill>
            <a:srgbClr val="FFFF00"/>
          </a:solidFill>
        </p:spPr>
        <p:txBody>
          <a:bodyPr>
            <a:normAutofit fontScale="90000"/>
          </a:bodyPr>
          <a:lstStyle/>
          <a:p>
            <a:r>
              <a:rPr lang="it-IT" sz="3600" b="1" dirty="0" smtClean="0"/>
              <a:t>1.3 AMENORREA</a:t>
            </a:r>
            <a:endParaRPr lang="it-IT" sz="3600" dirty="0"/>
          </a:p>
        </p:txBody>
      </p:sp>
      <p:sp>
        <p:nvSpPr>
          <p:cNvPr id="3" name="Sottotitolo 2"/>
          <p:cNvSpPr>
            <a:spLocks noGrp="1"/>
          </p:cNvSpPr>
          <p:nvPr>
            <p:ph idx="1"/>
          </p:nvPr>
        </p:nvSpPr>
        <p:spPr>
          <a:xfrm>
            <a:off x="457200" y="620688"/>
            <a:ext cx="8229600" cy="5904656"/>
          </a:xfrm>
        </p:spPr>
        <p:txBody>
          <a:bodyPr>
            <a:normAutofit fontScale="25000" lnSpcReduction="20000"/>
          </a:bodyPr>
          <a:lstStyle/>
          <a:p>
            <a:pPr algn="just"/>
            <a:endParaRPr lang="it-IT" dirty="0">
              <a:solidFill>
                <a:schemeClr val="tx1"/>
              </a:solidFill>
            </a:endParaRPr>
          </a:p>
          <a:p>
            <a:pPr algn="just"/>
            <a:r>
              <a:rPr lang="it-IT" sz="4900" dirty="0">
                <a:solidFill>
                  <a:schemeClr val="tx1"/>
                </a:solidFill>
              </a:rPr>
              <a:t> </a:t>
            </a:r>
            <a:r>
              <a:rPr lang="it-IT" sz="7200" b="1" dirty="0" smtClean="0">
                <a:solidFill>
                  <a:schemeClr val="tx1"/>
                </a:solidFill>
              </a:rPr>
              <a:t>1.3.1</a:t>
            </a:r>
            <a:r>
              <a:rPr lang="it-IT" sz="7200" b="1" dirty="0">
                <a:solidFill>
                  <a:schemeClr val="tx1"/>
                </a:solidFill>
              </a:rPr>
              <a:t>. PRIMARIA :  </a:t>
            </a:r>
            <a:r>
              <a:rPr lang="it-IT" sz="7200" dirty="0">
                <a:solidFill>
                  <a:schemeClr val="tx1"/>
                </a:solidFill>
              </a:rPr>
              <a:t>mai un ciclo, ma sospettata se :</a:t>
            </a:r>
          </a:p>
          <a:p>
            <a:pPr algn="just">
              <a:buNone/>
            </a:pPr>
            <a:r>
              <a:rPr lang="it-IT" sz="7200" dirty="0">
                <a:solidFill>
                  <a:schemeClr val="tx1"/>
                </a:solidFill>
              </a:rPr>
              <a:t>          - età &gt; 16 anni</a:t>
            </a:r>
          </a:p>
          <a:p>
            <a:pPr algn="just">
              <a:buNone/>
            </a:pPr>
            <a:r>
              <a:rPr lang="it-IT" sz="7200" dirty="0">
                <a:solidFill>
                  <a:schemeClr val="tx1"/>
                </a:solidFill>
              </a:rPr>
              <a:t>          - nessun  ciclo 4 anni dopo lo sviluppo  di  caratteri </a:t>
            </a:r>
          </a:p>
          <a:p>
            <a:pPr algn="just">
              <a:buNone/>
            </a:pPr>
            <a:r>
              <a:rPr lang="it-IT" sz="7200" dirty="0">
                <a:solidFill>
                  <a:schemeClr val="tx1"/>
                </a:solidFill>
              </a:rPr>
              <a:t>            sessuali secondari</a:t>
            </a:r>
          </a:p>
          <a:p>
            <a:pPr algn="just">
              <a:buNone/>
            </a:pPr>
            <a:r>
              <a:rPr lang="it-IT" sz="7200" dirty="0">
                <a:solidFill>
                  <a:schemeClr val="tx1"/>
                </a:solidFill>
              </a:rPr>
              <a:t>          - almeno 1 anno dopo l'epoca del menarca materno</a:t>
            </a:r>
          </a:p>
          <a:p>
            <a:pPr algn="just">
              <a:buNone/>
            </a:pPr>
            <a:r>
              <a:rPr lang="it-IT" sz="7200" dirty="0">
                <a:solidFill>
                  <a:schemeClr val="tx1"/>
                </a:solidFill>
              </a:rPr>
              <a:t> </a:t>
            </a:r>
          </a:p>
          <a:p>
            <a:pPr algn="just"/>
            <a:r>
              <a:rPr lang="it-IT" sz="7200" b="1" dirty="0">
                <a:solidFill>
                  <a:schemeClr val="tx1"/>
                </a:solidFill>
              </a:rPr>
              <a:t>1.3.1.1. CAUSE</a:t>
            </a:r>
          </a:p>
          <a:p>
            <a:pPr algn="just">
              <a:buNone/>
            </a:pPr>
            <a:r>
              <a:rPr lang="it-IT" sz="7200" dirty="0">
                <a:solidFill>
                  <a:schemeClr val="tx1"/>
                </a:solidFill>
              </a:rPr>
              <a:t>          - malattie croniche (celiachia, MIC, Cardiopatie)</a:t>
            </a:r>
          </a:p>
          <a:p>
            <a:pPr algn="just">
              <a:buNone/>
            </a:pPr>
            <a:r>
              <a:rPr lang="it-IT" sz="7200" dirty="0">
                <a:solidFill>
                  <a:schemeClr val="tx1"/>
                </a:solidFill>
              </a:rPr>
              <a:t>          - </a:t>
            </a:r>
            <a:r>
              <a:rPr lang="it-IT" sz="7200" dirty="0" err="1">
                <a:solidFill>
                  <a:schemeClr val="tx1"/>
                </a:solidFill>
              </a:rPr>
              <a:t>Disgenesia</a:t>
            </a:r>
            <a:r>
              <a:rPr lang="it-IT" sz="7200" dirty="0">
                <a:solidFill>
                  <a:schemeClr val="tx1"/>
                </a:solidFill>
              </a:rPr>
              <a:t> Gonadica con Anomalie Cromosomiche</a:t>
            </a:r>
          </a:p>
          <a:p>
            <a:pPr algn="just">
              <a:buNone/>
            </a:pPr>
            <a:r>
              <a:rPr lang="it-IT" sz="7200" dirty="0">
                <a:solidFill>
                  <a:schemeClr val="tx1"/>
                </a:solidFill>
              </a:rPr>
              <a:t>          - </a:t>
            </a:r>
            <a:r>
              <a:rPr lang="it-IT" sz="7200" dirty="0" err="1">
                <a:solidFill>
                  <a:schemeClr val="tx1"/>
                </a:solidFill>
              </a:rPr>
              <a:t>Ipogonadismo</a:t>
            </a:r>
            <a:r>
              <a:rPr lang="it-IT" sz="7200" dirty="0">
                <a:solidFill>
                  <a:schemeClr val="tx1"/>
                </a:solidFill>
              </a:rPr>
              <a:t> ipogonadotropo</a:t>
            </a:r>
          </a:p>
          <a:p>
            <a:pPr algn="just">
              <a:buNone/>
            </a:pPr>
            <a:r>
              <a:rPr lang="it-IT" sz="7200" dirty="0">
                <a:solidFill>
                  <a:schemeClr val="tx1"/>
                </a:solidFill>
              </a:rPr>
              <a:t>          - Sindrome </a:t>
            </a:r>
            <a:r>
              <a:rPr lang="it-IT" sz="7200" dirty="0" err="1">
                <a:solidFill>
                  <a:schemeClr val="tx1"/>
                </a:solidFill>
              </a:rPr>
              <a:t>Adreno-Genitale</a:t>
            </a:r>
            <a:r>
              <a:rPr lang="it-IT" sz="7200" dirty="0">
                <a:solidFill>
                  <a:schemeClr val="tx1"/>
                </a:solidFill>
              </a:rPr>
              <a:t> </a:t>
            </a:r>
          </a:p>
          <a:p>
            <a:pPr algn="just">
              <a:buNone/>
            </a:pPr>
            <a:r>
              <a:rPr lang="it-IT" sz="7200" dirty="0">
                <a:solidFill>
                  <a:schemeClr val="tx1"/>
                </a:solidFill>
              </a:rPr>
              <a:t>          - Trattamento con Antiblastici</a:t>
            </a:r>
          </a:p>
          <a:p>
            <a:pPr algn="just">
              <a:buNone/>
            </a:pPr>
            <a:r>
              <a:rPr lang="it-IT" sz="7200" dirty="0">
                <a:solidFill>
                  <a:schemeClr val="tx1"/>
                </a:solidFill>
              </a:rPr>
              <a:t>          - </a:t>
            </a:r>
            <a:r>
              <a:rPr lang="it-IT" sz="7200" dirty="0" err="1">
                <a:solidFill>
                  <a:schemeClr val="tx1"/>
                </a:solidFill>
              </a:rPr>
              <a:t>Craniofaringioma</a:t>
            </a:r>
            <a:r>
              <a:rPr lang="it-IT" sz="7200" dirty="0">
                <a:solidFill>
                  <a:schemeClr val="tx1"/>
                </a:solidFill>
              </a:rPr>
              <a:t> od altri tumori del SNC</a:t>
            </a:r>
          </a:p>
          <a:p>
            <a:pPr algn="just">
              <a:buNone/>
            </a:pPr>
            <a:r>
              <a:rPr lang="it-IT" sz="7200" dirty="0">
                <a:solidFill>
                  <a:schemeClr val="tx1"/>
                </a:solidFill>
              </a:rPr>
              <a:t>          - Ipertiroidismo</a:t>
            </a:r>
          </a:p>
          <a:p>
            <a:pPr algn="just">
              <a:buNone/>
            </a:pPr>
            <a:r>
              <a:rPr lang="it-IT" sz="7200" dirty="0">
                <a:solidFill>
                  <a:schemeClr val="tx1"/>
                </a:solidFill>
              </a:rPr>
              <a:t>          - Anoressia Nervosa</a:t>
            </a:r>
          </a:p>
          <a:p>
            <a:pPr algn="just">
              <a:buNone/>
            </a:pPr>
            <a:r>
              <a:rPr lang="it-IT" sz="7200" dirty="0">
                <a:solidFill>
                  <a:schemeClr val="tx1"/>
                </a:solidFill>
              </a:rPr>
              <a:t> </a:t>
            </a:r>
            <a:endParaRPr lang="it-IT" sz="7200" b="1" dirty="0">
              <a:solidFill>
                <a:schemeClr val="tx1"/>
              </a:solidFill>
            </a:endParaRPr>
          </a:p>
          <a:p>
            <a:pPr algn="just"/>
            <a:r>
              <a:rPr lang="it-IT" sz="7200" b="1" dirty="0">
                <a:solidFill>
                  <a:schemeClr val="tx1"/>
                </a:solidFill>
              </a:rPr>
              <a:t> </a:t>
            </a:r>
            <a:r>
              <a:rPr lang="it-IT" sz="7200" b="1" dirty="0" smtClean="0">
                <a:solidFill>
                  <a:schemeClr val="tx1"/>
                </a:solidFill>
              </a:rPr>
              <a:t>1.3.1.2</a:t>
            </a:r>
            <a:r>
              <a:rPr lang="it-IT" sz="7200" b="1" dirty="0">
                <a:solidFill>
                  <a:schemeClr val="tx1"/>
                </a:solidFill>
              </a:rPr>
              <a:t>. CAUSE </a:t>
            </a:r>
            <a:r>
              <a:rPr lang="it-IT" sz="7200" b="1" dirty="0" smtClean="0">
                <a:solidFill>
                  <a:schemeClr val="tx1"/>
                </a:solidFill>
              </a:rPr>
              <a:t>ANATOMICHE              </a:t>
            </a:r>
          </a:p>
          <a:p>
            <a:pPr algn="just">
              <a:buNone/>
            </a:pPr>
            <a:r>
              <a:rPr lang="it-IT" sz="7200" dirty="0" smtClean="0">
                <a:solidFill>
                  <a:schemeClr val="tx1"/>
                </a:solidFill>
              </a:rPr>
              <a:t>          - Imene imperforato</a:t>
            </a:r>
          </a:p>
          <a:p>
            <a:pPr algn="just">
              <a:buNone/>
            </a:pPr>
            <a:r>
              <a:rPr lang="it-IT" sz="7200" dirty="0" smtClean="0">
                <a:solidFill>
                  <a:schemeClr val="tx1"/>
                </a:solidFill>
              </a:rPr>
              <a:t>          </a:t>
            </a:r>
            <a:r>
              <a:rPr lang="it-IT" sz="7200" dirty="0">
                <a:solidFill>
                  <a:schemeClr val="tx1"/>
                </a:solidFill>
              </a:rPr>
              <a:t>- Stenosi della Cervice, con </a:t>
            </a:r>
            <a:r>
              <a:rPr lang="it-IT" sz="7200" dirty="0" err="1">
                <a:solidFill>
                  <a:schemeClr val="tx1"/>
                </a:solidFill>
              </a:rPr>
              <a:t>ematometrio</a:t>
            </a:r>
            <a:r>
              <a:rPr lang="it-IT" sz="7200" dirty="0">
                <a:solidFill>
                  <a:schemeClr val="tx1"/>
                </a:solidFill>
              </a:rPr>
              <a:t>.</a:t>
            </a:r>
          </a:p>
          <a:p>
            <a:pPr algn="just">
              <a:buNone/>
            </a:pPr>
            <a:r>
              <a:rPr lang="it-IT" sz="7200" dirty="0">
                <a:solidFill>
                  <a:schemeClr val="tx1"/>
                </a:solidFill>
              </a:rPr>
              <a:t>          - </a:t>
            </a:r>
            <a:r>
              <a:rPr lang="it-IT" sz="7200" dirty="0" err="1">
                <a:solidFill>
                  <a:schemeClr val="tx1"/>
                </a:solidFill>
              </a:rPr>
              <a:t>Agenesi</a:t>
            </a:r>
            <a:r>
              <a:rPr lang="it-IT" sz="7200" dirty="0">
                <a:solidFill>
                  <a:schemeClr val="tx1"/>
                </a:solidFill>
              </a:rPr>
              <a:t> di Cervice o anomalie </a:t>
            </a:r>
            <a:r>
              <a:rPr lang="it-IT" sz="7200" dirty="0" err="1">
                <a:solidFill>
                  <a:schemeClr val="tx1"/>
                </a:solidFill>
              </a:rPr>
              <a:t>cervico-uterine</a:t>
            </a:r>
            <a:endParaRPr lang="it-IT" sz="7200" dirty="0">
              <a:solidFill>
                <a:schemeClr val="tx1"/>
              </a:solidFill>
            </a:endParaRPr>
          </a:p>
          <a:p>
            <a:pPr algn="just">
              <a:buNone/>
            </a:pPr>
            <a:r>
              <a:rPr lang="it-IT" sz="4900" dirty="0">
                <a:solidFill>
                  <a:schemeClr val="tx1"/>
                </a:solidFill>
              </a:rPr>
              <a:t>  </a:t>
            </a:r>
          </a:p>
          <a:p>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 calcmode="lin" valueType="num">
                                      <p:cBhvr additive="base">
                                        <p:cTn id="2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 calcmode="lin" valueType="num">
                                      <p:cBhvr additive="base">
                                        <p:cTn id="3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additive="base">
                                        <p:cTn id="3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11" end="11"/>
                                            </p:txEl>
                                          </p:spTgt>
                                        </p:tgtEl>
                                        <p:attrNameLst>
                                          <p:attrName>style.visibility</p:attrName>
                                        </p:attrNameLst>
                                      </p:cBhvr>
                                      <p:to>
                                        <p:strVal val="visible"/>
                                      </p:to>
                                    </p:set>
                                    <p:anim calcmode="lin" valueType="num">
                                      <p:cBhvr additive="base">
                                        <p:cTn id="4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 calcmode="lin" valueType="num">
                                      <p:cBhvr additive="base">
                                        <p:cTn id="4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13" end="13"/>
                                            </p:txEl>
                                          </p:spTgt>
                                        </p:tgtEl>
                                        <p:attrNameLst>
                                          <p:attrName>style.visibility</p:attrName>
                                        </p:attrNameLst>
                                      </p:cBhvr>
                                      <p:to>
                                        <p:strVal val="visible"/>
                                      </p:to>
                                    </p:set>
                                    <p:anim calcmode="lin" valueType="num">
                                      <p:cBhvr additive="base">
                                        <p:cTn id="5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xEl>
                                              <p:pRg st="14" end="14"/>
                                            </p:txEl>
                                          </p:spTgt>
                                        </p:tgtEl>
                                        <p:attrNameLst>
                                          <p:attrName>style.visibility</p:attrName>
                                        </p:attrNameLst>
                                      </p:cBhvr>
                                      <p:to>
                                        <p:strVal val="visible"/>
                                      </p:to>
                                    </p:set>
                                    <p:anim calcmode="lin" valueType="num">
                                      <p:cBhvr additive="base">
                                        <p:cTn id="5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17" end="17"/>
                                            </p:txEl>
                                          </p:spTgt>
                                        </p:tgtEl>
                                        <p:attrNameLst>
                                          <p:attrName>style.visibility</p:attrName>
                                        </p:attrNameLst>
                                      </p:cBhvr>
                                      <p:to>
                                        <p:strVal val="visible"/>
                                      </p:to>
                                    </p:set>
                                    <p:anim calcmode="lin" valueType="num">
                                      <p:cBhvr additive="base">
                                        <p:cTn id="63"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18" end="18"/>
                                            </p:txEl>
                                          </p:spTgt>
                                        </p:tgtEl>
                                        <p:attrNameLst>
                                          <p:attrName>style.visibility</p:attrName>
                                        </p:attrNameLst>
                                      </p:cBhvr>
                                      <p:to>
                                        <p:strVal val="visible"/>
                                      </p:to>
                                    </p:set>
                                    <p:anim calcmode="lin" valueType="num">
                                      <p:cBhvr additive="base">
                                        <p:cTn id="67"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
                                            <p:txEl>
                                              <p:pRg st="19" end="19"/>
                                            </p:txEl>
                                          </p:spTgt>
                                        </p:tgtEl>
                                        <p:attrNameLst>
                                          <p:attrName>style.visibility</p:attrName>
                                        </p:attrNameLst>
                                      </p:cBhvr>
                                      <p:to>
                                        <p:strVal val="visible"/>
                                      </p:to>
                                    </p:set>
                                    <p:anim calcmode="lin" valueType="num">
                                      <p:cBhvr additive="base">
                                        <p:cTn id="71"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
                                            <p:txEl>
                                              <p:pRg st="20" end="20"/>
                                            </p:txEl>
                                          </p:spTgt>
                                        </p:tgtEl>
                                        <p:attrNameLst>
                                          <p:attrName>style.visibility</p:attrName>
                                        </p:attrNameLst>
                                      </p:cBhvr>
                                      <p:to>
                                        <p:strVal val="visible"/>
                                      </p:to>
                                    </p:set>
                                    <p:anim calcmode="lin" valueType="num">
                                      <p:cBhvr additive="base">
                                        <p:cTn id="75"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3">
                                            <p:txEl>
                                              <p:pRg st="21" end="21"/>
                                            </p:txEl>
                                          </p:spTgt>
                                        </p:tgtEl>
                                        <p:attrNameLst>
                                          <p:attrName>style.visibility</p:attrName>
                                        </p:attrNameLst>
                                      </p:cBhvr>
                                      <p:to>
                                        <p:strVal val="visible"/>
                                      </p:to>
                                    </p:set>
                                    <p:anim calcmode="lin" valueType="num">
                                      <p:cBhvr additive="base">
                                        <p:cTn id="79"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idx="1"/>
          </p:nvPr>
        </p:nvSpPr>
        <p:spPr/>
        <p:txBody>
          <a:bodyPr>
            <a:normAutofit fontScale="77500" lnSpcReduction="20000"/>
          </a:bodyPr>
          <a:lstStyle/>
          <a:p>
            <a:pPr algn="just"/>
            <a:endParaRPr lang="it-IT" sz="2400" b="1" dirty="0" smtClean="0">
              <a:solidFill>
                <a:schemeClr val="tx1"/>
              </a:solidFill>
            </a:endParaRPr>
          </a:p>
          <a:p>
            <a:pPr algn="just"/>
            <a:r>
              <a:rPr lang="it-IT" sz="2400" b="1" dirty="0" smtClean="0">
                <a:solidFill>
                  <a:schemeClr val="tx1"/>
                </a:solidFill>
              </a:rPr>
              <a:t>1.3.2  </a:t>
            </a:r>
            <a:r>
              <a:rPr lang="it-IT" sz="2400" b="1" dirty="0">
                <a:solidFill>
                  <a:schemeClr val="tx1"/>
                </a:solidFill>
              </a:rPr>
              <a:t>SECONDARIA : salto di 4 o </a:t>
            </a:r>
            <a:r>
              <a:rPr lang="it-IT" sz="2400" b="1" dirty="0" smtClean="0">
                <a:solidFill>
                  <a:schemeClr val="tx1"/>
                </a:solidFill>
              </a:rPr>
              <a:t>più cicli</a:t>
            </a:r>
            <a:r>
              <a:rPr lang="it-IT" sz="2400" dirty="0" smtClean="0">
                <a:solidFill>
                  <a:schemeClr val="tx1"/>
                </a:solidFill>
              </a:rPr>
              <a:t> </a:t>
            </a:r>
            <a:endParaRPr lang="it-IT" sz="2400" dirty="0">
              <a:solidFill>
                <a:schemeClr val="tx1"/>
              </a:solidFill>
            </a:endParaRPr>
          </a:p>
          <a:p>
            <a:pPr algn="just">
              <a:buNone/>
            </a:pPr>
            <a:r>
              <a:rPr lang="it-IT" sz="2400" dirty="0" smtClean="0">
                <a:solidFill>
                  <a:schemeClr val="tx1"/>
                </a:solidFill>
              </a:rPr>
              <a:t>- </a:t>
            </a:r>
            <a:r>
              <a:rPr lang="it-IT" sz="2400" dirty="0">
                <a:solidFill>
                  <a:schemeClr val="tx1"/>
                </a:solidFill>
              </a:rPr>
              <a:t>Bisogna in primis considerare la </a:t>
            </a:r>
            <a:r>
              <a:rPr lang="it-IT" sz="2400" dirty="0" smtClean="0">
                <a:solidFill>
                  <a:schemeClr val="tx1"/>
                </a:solidFill>
              </a:rPr>
              <a:t>GRAVIDANZA </a:t>
            </a:r>
          </a:p>
          <a:p>
            <a:pPr algn="just">
              <a:buNone/>
            </a:pPr>
            <a:r>
              <a:rPr lang="it-IT" sz="2400" dirty="0">
                <a:solidFill>
                  <a:schemeClr val="tx1"/>
                </a:solidFill>
              </a:rPr>
              <a:t> </a:t>
            </a:r>
            <a:r>
              <a:rPr lang="it-IT" sz="2400" dirty="0" smtClean="0">
                <a:solidFill>
                  <a:schemeClr val="tx1"/>
                </a:solidFill>
              </a:rPr>
              <a:t> (Storia, nausea, modifiche del seno, pigmentazione dei  capezzoli e     </a:t>
            </a:r>
          </a:p>
          <a:p>
            <a:pPr algn="just">
              <a:buNone/>
            </a:pPr>
            <a:r>
              <a:rPr lang="it-IT" sz="2400" dirty="0">
                <a:solidFill>
                  <a:schemeClr val="tx1"/>
                </a:solidFill>
              </a:rPr>
              <a:t> </a:t>
            </a:r>
            <a:r>
              <a:rPr lang="it-IT" sz="2400" dirty="0" smtClean="0">
                <a:solidFill>
                  <a:schemeClr val="tx1"/>
                </a:solidFill>
              </a:rPr>
              <a:t> della  </a:t>
            </a:r>
            <a:r>
              <a:rPr lang="it-IT" sz="2400" dirty="0">
                <a:solidFill>
                  <a:schemeClr val="tx1"/>
                </a:solidFill>
              </a:rPr>
              <a:t>linea  alba,  ammorbidimento  della   cervice,   utero </a:t>
            </a:r>
            <a:endParaRPr lang="it-IT" sz="2400" dirty="0" smtClean="0">
              <a:solidFill>
                <a:schemeClr val="tx1"/>
              </a:solidFill>
            </a:endParaRPr>
          </a:p>
          <a:p>
            <a:pPr algn="just">
              <a:buNone/>
            </a:pPr>
            <a:r>
              <a:rPr lang="it-IT" sz="2400" dirty="0">
                <a:solidFill>
                  <a:schemeClr val="tx1"/>
                </a:solidFill>
              </a:rPr>
              <a:t> </a:t>
            </a:r>
            <a:r>
              <a:rPr lang="it-IT" sz="2400" dirty="0" smtClean="0">
                <a:solidFill>
                  <a:schemeClr val="tx1"/>
                </a:solidFill>
              </a:rPr>
              <a:t> ingrandito</a:t>
            </a:r>
            <a:r>
              <a:rPr lang="it-IT" sz="2400" dirty="0">
                <a:solidFill>
                  <a:schemeClr val="tx1"/>
                </a:solidFill>
              </a:rPr>
              <a:t>)</a:t>
            </a:r>
          </a:p>
          <a:p>
            <a:pPr algn="just">
              <a:buNone/>
            </a:pPr>
            <a:r>
              <a:rPr lang="it-IT" sz="2400" dirty="0">
                <a:solidFill>
                  <a:schemeClr val="tx1"/>
                </a:solidFill>
              </a:rPr>
              <a:t>- Test Gravidanza sulle urine ed HCG serico.</a:t>
            </a:r>
          </a:p>
          <a:p>
            <a:pPr algn="just">
              <a:buNone/>
            </a:pPr>
            <a:r>
              <a:rPr lang="it-IT" sz="4200" dirty="0">
                <a:solidFill>
                  <a:schemeClr val="tx1"/>
                </a:solidFill>
              </a:rPr>
              <a:t> </a:t>
            </a:r>
            <a:endParaRPr lang="it-IT" sz="2400" dirty="0">
              <a:solidFill>
                <a:schemeClr val="tx1"/>
              </a:solidFill>
            </a:endParaRPr>
          </a:p>
          <a:p>
            <a:pPr algn="just"/>
            <a:r>
              <a:rPr lang="it-IT" sz="2400" b="1" dirty="0">
                <a:solidFill>
                  <a:schemeClr val="tx1"/>
                </a:solidFill>
              </a:rPr>
              <a:t>1.3.2.1. ALTRE </a:t>
            </a:r>
            <a:r>
              <a:rPr lang="it-IT" sz="2400" b="1" dirty="0" smtClean="0">
                <a:solidFill>
                  <a:schemeClr val="tx1"/>
                </a:solidFill>
              </a:rPr>
              <a:t>CAUSE</a:t>
            </a:r>
            <a:r>
              <a:rPr lang="it-IT" sz="2400" dirty="0">
                <a:solidFill>
                  <a:schemeClr val="tx1"/>
                </a:solidFill>
              </a:rPr>
              <a:t> </a:t>
            </a:r>
          </a:p>
          <a:p>
            <a:pPr algn="just">
              <a:buNone/>
            </a:pPr>
            <a:r>
              <a:rPr lang="it-IT" sz="2400" dirty="0">
                <a:solidFill>
                  <a:schemeClr val="tx1"/>
                </a:solidFill>
              </a:rPr>
              <a:t>     </a:t>
            </a:r>
            <a:r>
              <a:rPr lang="it-IT" sz="2400" dirty="0" smtClean="0">
                <a:solidFill>
                  <a:schemeClr val="tx1"/>
                </a:solidFill>
              </a:rPr>
              <a:t>- </a:t>
            </a:r>
            <a:r>
              <a:rPr lang="it-IT" sz="2400" dirty="0">
                <a:solidFill>
                  <a:schemeClr val="tx1"/>
                </a:solidFill>
              </a:rPr>
              <a:t>farmaci  (</a:t>
            </a:r>
            <a:r>
              <a:rPr lang="it-IT" sz="2400" dirty="0" err="1">
                <a:solidFill>
                  <a:schemeClr val="tx1"/>
                </a:solidFill>
              </a:rPr>
              <a:t>fenotiazine</a:t>
            </a:r>
            <a:r>
              <a:rPr lang="it-IT" sz="2400" dirty="0">
                <a:solidFill>
                  <a:schemeClr val="tx1"/>
                </a:solidFill>
              </a:rPr>
              <a:t>,  </a:t>
            </a:r>
            <a:r>
              <a:rPr lang="it-IT" sz="2400" dirty="0" err="1">
                <a:solidFill>
                  <a:schemeClr val="tx1"/>
                </a:solidFill>
              </a:rPr>
              <a:t>propanololo</a:t>
            </a:r>
            <a:r>
              <a:rPr lang="it-IT" sz="2400" dirty="0">
                <a:solidFill>
                  <a:schemeClr val="tx1"/>
                </a:solidFill>
              </a:rPr>
              <a:t>,   anticoncezionali)</a:t>
            </a:r>
          </a:p>
          <a:p>
            <a:pPr algn="just">
              <a:buNone/>
            </a:pPr>
            <a:r>
              <a:rPr lang="it-IT" sz="2400" dirty="0">
                <a:solidFill>
                  <a:schemeClr val="tx1"/>
                </a:solidFill>
              </a:rPr>
              <a:t>     - droghe</a:t>
            </a:r>
          </a:p>
          <a:p>
            <a:pPr algn="just">
              <a:buNone/>
            </a:pPr>
            <a:r>
              <a:rPr lang="it-IT" sz="2400" dirty="0">
                <a:solidFill>
                  <a:schemeClr val="tx1"/>
                </a:solidFill>
              </a:rPr>
              <a:t>     - stress psichico</a:t>
            </a:r>
          </a:p>
          <a:p>
            <a:pPr algn="just">
              <a:buNone/>
            </a:pPr>
            <a:r>
              <a:rPr lang="it-IT" sz="2400" dirty="0">
                <a:solidFill>
                  <a:schemeClr val="tx1"/>
                </a:solidFill>
              </a:rPr>
              <a:t>     - </a:t>
            </a:r>
            <a:r>
              <a:rPr lang="it-IT" sz="2400" dirty="0" err="1">
                <a:solidFill>
                  <a:schemeClr val="tx1"/>
                </a:solidFill>
              </a:rPr>
              <a:t>endocrinopatie</a:t>
            </a:r>
            <a:endParaRPr lang="it-IT" sz="2400" dirty="0">
              <a:solidFill>
                <a:schemeClr val="tx1"/>
              </a:solidFill>
            </a:endParaRPr>
          </a:p>
          <a:p>
            <a:pPr algn="just">
              <a:buNone/>
            </a:pPr>
            <a:r>
              <a:rPr lang="it-IT" sz="2400" dirty="0">
                <a:solidFill>
                  <a:schemeClr val="tx1"/>
                </a:solidFill>
              </a:rPr>
              <a:t> </a:t>
            </a:r>
          </a:p>
          <a:p>
            <a:pPr algn="just"/>
            <a:endParaRPr lang="it-IT"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9" end="9"/>
                                            </p:txEl>
                                          </p:spTgt>
                                        </p:tgtEl>
                                        <p:attrNameLst>
                                          <p:attrName>style.visibility</p:attrName>
                                        </p:attrNameLst>
                                      </p:cBhvr>
                                      <p:to>
                                        <p:strVal val="visible"/>
                                      </p:to>
                                    </p:set>
                                    <p:anim calcmode="lin" valueType="num">
                                      <p:cBhvr additive="base">
                                        <p:cTn id="4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 calcmode="lin" valueType="num">
                                      <p:cBhvr additive="base">
                                        <p:cTn id="4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 calcmode="lin" valueType="num">
                                      <p:cBhvr additive="base">
                                        <p:cTn id="4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12" end="12"/>
                                            </p:txEl>
                                          </p:spTgt>
                                        </p:tgtEl>
                                        <p:attrNameLst>
                                          <p:attrName>style.visibility</p:attrName>
                                        </p:attrNameLst>
                                      </p:cBhvr>
                                      <p:to>
                                        <p:strVal val="visible"/>
                                      </p:to>
                                    </p:set>
                                    <p:anim calcmode="lin" valueType="num">
                                      <p:cBhvr additive="base">
                                        <p:cTn id="5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xEl>
                                              <p:pRg st="13" end="13"/>
                                            </p:txEl>
                                          </p:spTgt>
                                        </p:tgtEl>
                                        <p:attrNameLst>
                                          <p:attrName>style.visibility</p:attrName>
                                        </p:attrNameLst>
                                      </p:cBhvr>
                                      <p:to>
                                        <p:strVal val="visible"/>
                                      </p:to>
                                    </p:set>
                                    <p:anim calcmode="lin" valueType="num">
                                      <p:cBhvr additive="base">
                                        <p:cTn id="57"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706090"/>
          </a:xfrm>
          <a:solidFill>
            <a:srgbClr val="FFFF00"/>
          </a:solidFill>
        </p:spPr>
        <p:txBody>
          <a:bodyPr>
            <a:normAutofit/>
          </a:bodyPr>
          <a:lstStyle/>
          <a:p>
            <a:r>
              <a:rPr lang="it-IT" sz="3600" b="1" dirty="0" smtClean="0"/>
              <a:t>OVAIO POLICISTICO  (S. di Stein </a:t>
            </a:r>
            <a:r>
              <a:rPr lang="it-IT" sz="3600" b="1" dirty="0" err="1" smtClean="0"/>
              <a:t>Leventhal</a:t>
            </a:r>
            <a:r>
              <a:rPr lang="it-IT" sz="3600" b="1" dirty="0" smtClean="0"/>
              <a:t>)</a:t>
            </a:r>
            <a:endParaRPr lang="it-IT" sz="3600" dirty="0"/>
          </a:p>
        </p:txBody>
      </p:sp>
      <p:sp>
        <p:nvSpPr>
          <p:cNvPr id="3" name="Sottotitolo 2"/>
          <p:cNvSpPr>
            <a:spLocks noGrp="1"/>
          </p:cNvSpPr>
          <p:nvPr>
            <p:ph idx="1"/>
          </p:nvPr>
        </p:nvSpPr>
        <p:spPr>
          <a:xfrm>
            <a:off x="457200" y="1124744"/>
            <a:ext cx="8229600" cy="5001419"/>
          </a:xfrm>
        </p:spPr>
        <p:txBody>
          <a:bodyPr>
            <a:normAutofit fontScale="25000" lnSpcReduction="20000"/>
          </a:bodyPr>
          <a:lstStyle/>
          <a:p>
            <a:pPr algn="just"/>
            <a:r>
              <a:rPr lang="it-IT" dirty="0">
                <a:solidFill>
                  <a:schemeClr val="tx1"/>
                </a:solidFill>
              </a:rPr>
              <a:t> </a:t>
            </a:r>
          </a:p>
          <a:p>
            <a:pPr algn="just"/>
            <a:r>
              <a:rPr lang="it-IT" dirty="0">
                <a:solidFill>
                  <a:schemeClr val="tx1"/>
                </a:solidFill>
              </a:rPr>
              <a:t> </a:t>
            </a:r>
          </a:p>
          <a:p>
            <a:pPr algn="just"/>
            <a:r>
              <a:rPr lang="it-IT" dirty="0">
                <a:solidFill>
                  <a:schemeClr val="tx1"/>
                </a:solidFill>
              </a:rPr>
              <a:t> </a:t>
            </a:r>
          </a:p>
          <a:p>
            <a:pPr algn="just"/>
            <a:r>
              <a:rPr lang="it-IT" sz="9600" b="1" dirty="0" smtClean="0">
                <a:solidFill>
                  <a:schemeClr val="tx1"/>
                </a:solidFill>
              </a:rPr>
              <a:t>1.3.2.2. SINDROME DELL'OVAIO POLICISTICO (PCOS)</a:t>
            </a:r>
            <a:endParaRPr lang="it-IT" sz="9600" b="1" dirty="0">
              <a:solidFill>
                <a:schemeClr val="tx1"/>
              </a:solidFill>
            </a:endParaRPr>
          </a:p>
          <a:p>
            <a:pPr algn="just"/>
            <a:r>
              <a:rPr lang="it-IT" sz="7400" dirty="0">
                <a:solidFill>
                  <a:schemeClr val="tx1"/>
                </a:solidFill>
              </a:rPr>
              <a:t> </a:t>
            </a:r>
          </a:p>
          <a:p>
            <a:pPr algn="just">
              <a:buFontTx/>
              <a:buChar char="-"/>
            </a:pPr>
            <a:r>
              <a:rPr lang="it-IT" sz="7400" dirty="0" smtClean="0">
                <a:solidFill>
                  <a:schemeClr val="tx1"/>
                </a:solidFill>
              </a:rPr>
              <a:t> </a:t>
            </a:r>
            <a:r>
              <a:rPr lang="it-IT" sz="8800" dirty="0" smtClean="0">
                <a:solidFill>
                  <a:schemeClr val="tx1"/>
                </a:solidFill>
              </a:rPr>
              <a:t>E</a:t>
            </a:r>
            <a:r>
              <a:rPr lang="it-IT" sz="8800" dirty="0">
                <a:solidFill>
                  <a:schemeClr val="tx1"/>
                </a:solidFill>
              </a:rPr>
              <a:t>'  una iperplasia della  teca  ovarica (tunica  </a:t>
            </a:r>
            <a:r>
              <a:rPr lang="it-IT" sz="8800" dirty="0" err="1">
                <a:solidFill>
                  <a:schemeClr val="tx1"/>
                </a:solidFill>
              </a:rPr>
              <a:t>albuginea</a:t>
            </a:r>
            <a:r>
              <a:rPr lang="it-IT" sz="8800" dirty="0">
                <a:solidFill>
                  <a:schemeClr val="tx1"/>
                </a:solidFill>
              </a:rPr>
              <a:t>)  con </a:t>
            </a:r>
            <a:r>
              <a:rPr lang="it-IT" sz="8800" dirty="0" smtClean="0">
                <a:solidFill>
                  <a:schemeClr val="tx1"/>
                </a:solidFill>
              </a:rPr>
              <a:t>   </a:t>
            </a:r>
          </a:p>
          <a:p>
            <a:pPr algn="just"/>
            <a:r>
              <a:rPr lang="it-IT" sz="8800" dirty="0" smtClean="0">
                <a:solidFill>
                  <a:schemeClr val="tx1"/>
                </a:solidFill>
              </a:rPr>
              <a:t>  ipersecrezione di androgeni iniziati in epoca </a:t>
            </a:r>
            <a:r>
              <a:rPr lang="it-IT" sz="8800" dirty="0" err="1" smtClean="0">
                <a:solidFill>
                  <a:schemeClr val="tx1"/>
                </a:solidFill>
              </a:rPr>
              <a:t>pre-puberale</a:t>
            </a:r>
            <a:r>
              <a:rPr lang="it-IT" sz="8800" dirty="0">
                <a:solidFill>
                  <a:schemeClr val="tx1"/>
                </a:solidFill>
              </a:rPr>
              <a:t>, </a:t>
            </a:r>
            <a:endParaRPr lang="it-IT" sz="8800" dirty="0" smtClean="0">
              <a:solidFill>
                <a:schemeClr val="tx1"/>
              </a:solidFill>
            </a:endParaRPr>
          </a:p>
          <a:p>
            <a:pPr algn="just"/>
            <a:r>
              <a:rPr lang="it-IT" sz="8800" dirty="0">
                <a:solidFill>
                  <a:schemeClr val="tx1"/>
                </a:solidFill>
              </a:rPr>
              <a:t> </a:t>
            </a:r>
            <a:r>
              <a:rPr lang="it-IT" sz="8800" dirty="0" smtClean="0">
                <a:solidFill>
                  <a:schemeClr val="tx1"/>
                </a:solidFill>
              </a:rPr>
              <a:t> </a:t>
            </a:r>
            <a:r>
              <a:rPr lang="it-IT" sz="8800" dirty="0" err="1" smtClean="0">
                <a:solidFill>
                  <a:schemeClr val="tx1"/>
                </a:solidFill>
              </a:rPr>
              <a:t>polifattoriale</a:t>
            </a:r>
            <a:r>
              <a:rPr lang="it-IT" sz="8800" dirty="0">
                <a:solidFill>
                  <a:schemeClr val="tx1"/>
                </a:solidFill>
              </a:rPr>
              <a:t>.</a:t>
            </a:r>
          </a:p>
          <a:p>
            <a:pPr algn="just"/>
            <a:r>
              <a:rPr lang="it-IT" sz="8800" dirty="0">
                <a:solidFill>
                  <a:schemeClr val="tx1"/>
                </a:solidFill>
              </a:rPr>
              <a:t> </a:t>
            </a:r>
          </a:p>
          <a:p>
            <a:pPr algn="just">
              <a:buFontTx/>
              <a:buChar char="-"/>
            </a:pPr>
            <a:r>
              <a:rPr lang="it-IT" sz="8800" dirty="0" smtClean="0">
                <a:solidFill>
                  <a:schemeClr val="tx1"/>
                </a:solidFill>
              </a:rPr>
              <a:t> FSH </a:t>
            </a:r>
            <a:r>
              <a:rPr lang="it-IT" sz="8800" dirty="0">
                <a:solidFill>
                  <a:schemeClr val="tx1"/>
                </a:solidFill>
              </a:rPr>
              <a:t>normale con LH molto alto : questo stimola </a:t>
            </a:r>
            <a:r>
              <a:rPr lang="it-IT" sz="8800" dirty="0" smtClean="0">
                <a:solidFill>
                  <a:schemeClr val="tx1"/>
                </a:solidFill>
              </a:rPr>
              <a:t>la </a:t>
            </a:r>
            <a:r>
              <a:rPr lang="it-IT" sz="8800" dirty="0">
                <a:solidFill>
                  <a:schemeClr val="tx1"/>
                </a:solidFill>
              </a:rPr>
              <a:t>produzione di </a:t>
            </a:r>
            <a:endParaRPr lang="it-IT" sz="8800" dirty="0" smtClean="0">
              <a:solidFill>
                <a:schemeClr val="tx1"/>
              </a:solidFill>
            </a:endParaRPr>
          </a:p>
          <a:p>
            <a:pPr algn="just"/>
            <a:r>
              <a:rPr lang="it-IT" sz="8800" dirty="0">
                <a:solidFill>
                  <a:schemeClr val="tx1"/>
                </a:solidFill>
              </a:rPr>
              <a:t> </a:t>
            </a:r>
            <a:r>
              <a:rPr lang="it-IT" sz="8800" dirty="0" smtClean="0">
                <a:solidFill>
                  <a:schemeClr val="tx1"/>
                </a:solidFill>
              </a:rPr>
              <a:t> estrogeni </a:t>
            </a:r>
            <a:r>
              <a:rPr lang="it-IT" sz="8800" dirty="0">
                <a:solidFill>
                  <a:schemeClr val="tx1"/>
                </a:solidFill>
              </a:rPr>
              <a:t>da parte delle ovaie, causa dell'amenorrea.</a:t>
            </a:r>
          </a:p>
          <a:p>
            <a:pPr algn="just"/>
            <a:r>
              <a:rPr lang="it-IT" sz="8800" dirty="0">
                <a:solidFill>
                  <a:schemeClr val="tx1"/>
                </a:solidFill>
              </a:rPr>
              <a:t> </a:t>
            </a:r>
          </a:p>
          <a:p>
            <a:pPr algn="just">
              <a:buFontTx/>
              <a:buChar char="-"/>
            </a:pPr>
            <a:r>
              <a:rPr lang="it-IT" sz="8800" dirty="0" smtClean="0">
                <a:solidFill>
                  <a:schemeClr val="tx1"/>
                </a:solidFill>
              </a:rPr>
              <a:t> tipicamente </a:t>
            </a:r>
            <a:r>
              <a:rPr lang="it-IT" sz="8800" dirty="0">
                <a:solidFill>
                  <a:schemeClr val="tx1"/>
                </a:solidFill>
              </a:rPr>
              <a:t>in ragazze obese, irsute, </a:t>
            </a:r>
            <a:r>
              <a:rPr lang="it-IT" sz="8800" dirty="0" err="1">
                <a:solidFill>
                  <a:schemeClr val="tx1"/>
                </a:solidFill>
              </a:rPr>
              <a:t>infertili</a:t>
            </a:r>
            <a:r>
              <a:rPr lang="it-IT" sz="8800" dirty="0">
                <a:solidFill>
                  <a:schemeClr val="tx1"/>
                </a:solidFill>
              </a:rPr>
              <a:t>, ma sempre  più </a:t>
            </a:r>
            <a:r>
              <a:rPr lang="it-IT" sz="8800" dirty="0" smtClean="0">
                <a:solidFill>
                  <a:schemeClr val="tx1"/>
                </a:solidFill>
              </a:rPr>
              <a:t>in </a:t>
            </a:r>
          </a:p>
          <a:p>
            <a:pPr algn="just"/>
            <a:r>
              <a:rPr lang="it-IT" sz="8800" dirty="0">
                <a:solidFill>
                  <a:schemeClr val="tx1"/>
                </a:solidFill>
              </a:rPr>
              <a:t> </a:t>
            </a:r>
            <a:r>
              <a:rPr lang="it-IT" sz="8800" dirty="0" smtClean="0">
                <a:solidFill>
                  <a:schemeClr val="tx1"/>
                </a:solidFill>
              </a:rPr>
              <a:t> ragazze  normali.</a:t>
            </a:r>
            <a:endParaRPr lang="it-IT" sz="8800" dirty="0">
              <a:solidFill>
                <a:schemeClr val="tx1"/>
              </a:solidFill>
            </a:endParaRPr>
          </a:p>
          <a:p>
            <a:pPr algn="just"/>
            <a:r>
              <a:rPr lang="it-IT" sz="8800" dirty="0">
                <a:solidFill>
                  <a:schemeClr val="tx1"/>
                </a:solidFill>
              </a:rPr>
              <a:t> </a:t>
            </a:r>
          </a:p>
          <a:p>
            <a:pPr algn="just"/>
            <a:r>
              <a:rPr lang="it-IT" sz="8800" dirty="0">
                <a:solidFill>
                  <a:schemeClr val="tx1"/>
                </a:solidFill>
              </a:rPr>
              <a:t>- </a:t>
            </a:r>
            <a:r>
              <a:rPr lang="it-IT" sz="8800" dirty="0" smtClean="0">
                <a:solidFill>
                  <a:schemeClr val="tx1"/>
                </a:solidFill>
              </a:rPr>
              <a:t>talora  </a:t>
            </a:r>
            <a:r>
              <a:rPr lang="it-IT" sz="8800" dirty="0">
                <a:solidFill>
                  <a:schemeClr val="tx1"/>
                </a:solidFill>
              </a:rPr>
              <a:t>reperto  occasionale  transitorio  in  ecografie   di </a:t>
            </a:r>
            <a:r>
              <a:rPr lang="it-IT" sz="8800" dirty="0" smtClean="0">
                <a:solidFill>
                  <a:schemeClr val="tx1"/>
                </a:solidFill>
              </a:rPr>
              <a:t>adolescenti.</a:t>
            </a:r>
            <a:endParaRPr lang="it-IT" sz="8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additive="base">
                                        <p:cTn id="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anim calcmode="lin" valueType="num">
                                      <p:cBhvr additive="base">
                                        <p:cTn id="1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1" end="11"/>
                                            </p:txEl>
                                          </p:spTgt>
                                        </p:tgtEl>
                                        <p:attrNameLst>
                                          <p:attrName>style.visibility</p:attrName>
                                        </p:attrNameLst>
                                      </p:cBhvr>
                                      <p:to>
                                        <p:strVal val="visible"/>
                                      </p:to>
                                    </p:set>
                                    <p:anim calcmode="lin" valueType="num">
                                      <p:cBhvr additive="base">
                                        <p:cTn id="1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anim calcmode="lin" valueType="num">
                                      <p:cBhvr additive="base">
                                        <p:cTn id="2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13" end="13"/>
                                            </p:txEl>
                                          </p:spTgt>
                                        </p:tgtEl>
                                        <p:attrNameLst>
                                          <p:attrName>style.visibility</p:attrName>
                                        </p:attrNameLst>
                                      </p:cBhvr>
                                      <p:to>
                                        <p:strVal val="visible"/>
                                      </p:to>
                                    </p:set>
                                    <p:anim calcmode="lin" valueType="num">
                                      <p:cBhvr additive="base">
                                        <p:cTn id="2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15" end="15"/>
                                            </p:txEl>
                                          </p:spTgt>
                                        </p:tgtEl>
                                        <p:attrNameLst>
                                          <p:attrName>style.visibility</p:attrName>
                                        </p:attrNameLst>
                                      </p:cBhvr>
                                      <p:to>
                                        <p:strVal val="visible"/>
                                      </p:to>
                                    </p:set>
                                    <p:anim calcmode="lin" valueType="num">
                                      <p:cBhvr additive="base">
                                        <p:cTn id="31"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solidFill>
            <a:srgbClr val="FFFF00"/>
          </a:solidFill>
        </p:spPr>
        <p:txBody>
          <a:bodyPr>
            <a:normAutofit fontScale="90000"/>
          </a:bodyPr>
          <a:lstStyle/>
          <a:p>
            <a:r>
              <a:rPr lang="it-IT" sz="3200" b="1" dirty="0" smtClean="0"/>
              <a:t>2. PREVENZIONE </a:t>
            </a:r>
            <a:r>
              <a:rPr lang="it-IT" sz="3200" b="1" dirty="0" err="1" smtClean="0"/>
              <a:t>DI</a:t>
            </a:r>
            <a:r>
              <a:rPr lang="it-IT" sz="3200" b="1" dirty="0" smtClean="0"/>
              <a:t> GRAVIDANZE INDESIDERATE</a:t>
            </a:r>
            <a:br>
              <a:rPr lang="it-IT" sz="3200" b="1" dirty="0" smtClean="0"/>
            </a:br>
            <a:endParaRPr lang="it-IT" sz="3200" dirty="0"/>
          </a:p>
        </p:txBody>
      </p:sp>
      <p:sp>
        <p:nvSpPr>
          <p:cNvPr id="3" name="Sottotitolo 2"/>
          <p:cNvSpPr>
            <a:spLocks noGrp="1"/>
          </p:cNvSpPr>
          <p:nvPr>
            <p:ph idx="1"/>
          </p:nvPr>
        </p:nvSpPr>
        <p:spPr/>
        <p:txBody>
          <a:bodyPr>
            <a:noAutofit/>
          </a:bodyPr>
          <a:lstStyle/>
          <a:p>
            <a:pPr algn="just"/>
            <a:r>
              <a:rPr lang="it-IT" sz="2400" b="1" dirty="0">
                <a:solidFill>
                  <a:schemeClr val="tx1"/>
                </a:solidFill>
              </a:rPr>
              <a:t> </a:t>
            </a:r>
          </a:p>
          <a:p>
            <a:pPr algn="just"/>
            <a:r>
              <a:rPr lang="it-IT" sz="2400" dirty="0">
                <a:solidFill>
                  <a:schemeClr val="tx1"/>
                </a:solidFill>
              </a:rPr>
              <a:t>La conoscenza del problema è un imperativo per il medico.</a:t>
            </a:r>
          </a:p>
          <a:p>
            <a:pPr algn="just"/>
            <a:r>
              <a:rPr lang="it-IT" sz="2400" dirty="0">
                <a:solidFill>
                  <a:schemeClr val="tx1"/>
                </a:solidFill>
              </a:rPr>
              <a:t>Molte  adolescenti  si  sentono  invulnerabili  ed  hanno  pessime </a:t>
            </a:r>
            <a:r>
              <a:rPr lang="it-IT" sz="2400" dirty="0" smtClean="0">
                <a:solidFill>
                  <a:schemeClr val="tx1"/>
                </a:solidFill>
              </a:rPr>
              <a:t>informazioni </a:t>
            </a:r>
            <a:r>
              <a:rPr lang="it-IT" sz="2400" dirty="0">
                <a:solidFill>
                  <a:schemeClr val="tx1"/>
                </a:solidFill>
              </a:rPr>
              <a:t>sulla loro fisiologia.</a:t>
            </a:r>
          </a:p>
          <a:p>
            <a:pPr algn="just"/>
            <a:r>
              <a:rPr lang="it-IT" sz="2400" dirty="0" smtClean="0">
                <a:solidFill>
                  <a:schemeClr val="tx1"/>
                </a:solidFill>
              </a:rPr>
              <a:t>Dal  </a:t>
            </a:r>
            <a:r>
              <a:rPr lang="it-IT" sz="2400" dirty="0">
                <a:solidFill>
                  <a:schemeClr val="tx1"/>
                </a:solidFill>
              </a:rPr>
              <a:t>2  al  30% dei rapporti sessuali  non  protetti  esitano  in </a:t>
            </a:r>
          </a:p>
          <a:p>
            <a:pPr algn="just"/>
            <a:r>
              <a:rPr lang="it-IT" sz="2400" dirty="0">
                <a:solidFill>
                  <a:schemeClr val="tx1"/>
                </a:solidFill>
              </a:rPr>
              <a:t>gravidanza.</a:t>
            </a:r>
          </a:p>
          <a:p>
            <a:pPr algn="just"/>
            <a:endParaRPr lang="it-IT" sz="2400" b="1"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850106"/>
          </a:xfrm>
          <a:solidFill>
            <a:srgbClr val="FFFF00"/>
          </a:solidFill>
        </p:spPr>
        <p:txBody>
          <a:bodyPr>
            <a:normAutofit/>
          </a:bodyPr>
          <a:lstStyle/>
          <a:p>
            <a:r>
              <a:rPr lang="it-IT" b="1" dirty="0" smtClean="0"/>
              <a:t>METODI :</a:t>
            </a:r>
            <a:endParaRPr lang="it-IT" dirty="0"/>
          </a:p>
        </p:txBody>
      </p:sp>
      <p:sp>
        <p:nvSpPr>
          <p:cNvPr id="3" name="Sottotitolo 2"/>
          <p:cNvSpPr>
            <a:spLocks noGrp="1"/>
          </p:cNvSpPr>
          <p:nvPr>
            <p:ph idx="1"/>
          </p:nvPr>
        </p:nvSpPr>
        <p:spPr>
          <a:xfrm>
            <a:off x="457200" y="1268760"/>
            <a:ext cx="8229600" cy="4857403"/>
          </a:xfrm>
        </p:spPr>
        <p:txBody>
          <a:bodyPr>
            <a:noAutofit/>
          </a:bodyPr>
          <a:lstStyle/>
          <a:p>
            <a:pPr algn="just">
              <a:spcBef>
                <a:spcPts val="0"/>
              </a:spcBef>
              <a:buFontTx/>
              <a:buChar char="-"/>
            </a:pPr>
            <a:r>
              <a:rPr lang="it-IT" sz="2400" b="1" dirty="0" smtClean="0">
                <a:solidFill>
                  <a:schemeClr val="tx1"/>
                </a:solidFill>
              </a:rPr>
              <a:t>CONDOM </a:t>
            </a:r>
            <a:r>
              <a:rPr lang="it-IT" sz="2400" b="1" dirty="0">
                <a:solidFill>
                  <a:schemeClr val="tx1"/>
                </a:solidFill>
              </a:rPr>
              <a:t>:  </a:t>
            </a:r>
            <a:r>
              <a:rPr lang="it-IT" sz="2400" dirty="0">
                <a:solidFill>
                  <a:schemeClr val="tx1"/>
                </a:solidFill>
              </a:rPr>
              <a:t>15 Gravidanze/100 Anni Donna. Non bene </a:t>
            </a:r>
            <a:endParaRPr lang="it-IT" sz="2400" dirty="0" smtClean="0">
              <a:solidFill>
                <a:schemeClr val="tx1"/>
              </a:solidFill>
            </a:endParaRPr>
          </a:p>
          <a:p>
            <a:pPr algn="just">
              <a:spcBef>
                <a:spcPts val="0"/>
              </a:spcBef>
            </a:pPr>
            <a:r>
              <a:rPr lang="it-IT" sz="2400" dirty="0">
                <a:solidFill>
                  <a:schemeClr val="tx1"/>
                </a:solidFill>
              </a:rPr>
              <a:t> </a:t>
            </a:r>
            <a:r>
              <a:rPr lang="it-IT" sz="2400" dirty="0" smtClean="0">
                <a:solidFill>
                  <a:schemeClr val="tx1"/>
                </a:solidFill>
              </a:rPr>
              <a:t>                       accettato</a:t>
            </a:r>
            <a:r>
              <a:rPr lang="it-IT" sz="2400" dirty="0">
                <a:solidFill>
                  <a:schemeClr val="tx1"/>
                </a:solidFill>
              </a:rPr>
              <a:t>.</a:t>
            </a:r>
          </a:p>
          <a:p>
            <a:pPr algn="just">
              <a:spcBef>
                <a:spcPts val="0"/>
              </a:spcBef>
            </a:pPr>
            <a:r>
              <a:rPr lang="it-IT" sz="2400" dirty="0">
                <a:solidFill>
                  <a:schemeClr val="tx1"/>
                </a:solidFill>
              </a:rPr>
              <a:t> </a:t>
            </a:r>
          </a:p>
          <a:p>
            <a:pPr algn="just">
              <a:spcBef>
                <a:spcPts val="0"/>
              </a:spcBef>
              <a:buFontTx/>
              <a:buChar char="-"/>
            </a:pPr>
            <a:r>
              <a:rPr lang="it-IT" sz="2400" b="1" dirty="0" smtClean="0">
                <a:solidFill>
                  <a:schemeClr val="tx1"/>
                </a:solidFill>
              </a:rPr>
              <a:t>DIAFRAMMA </a:t>
            </a:r>
            <a:r>
              <a:rPr lang="it-IT" sz="2400" b="1" dirty="0">
                <a:solidFill>
                  <a:schemeClr val="tx1"/>
                </a:solidFill>
              </a:rPr>
              <a:t>: </a:t>
            </a:r>
            <a:r>
              <a:rPr lang="it-IT" sz="2400" dirty="0">
                <a:solidFill>
                  <a:schemeClr val="tx1"/>
                </a:solidFill>
              </a:rPr>
              <a:t>85% di efficacia con pomate spermicide.  </a:t>
            </a:r>
            <a:r>
              <a:rPr lang="it-IT" sz="2400" dirty="0" smtClean="0">
                <a:solidFill>
                  <a:schemeClr val="tx1"/>
                </a:solidFill>
              </a:rPr>
              <a:t>Necessita    </a:t>
            </a:r>
            <a:r>
              <a:rPr lang="it-IT" sz="2400" dirty="0">
                <a:solidFill>
                  <a:schemeClr val="tx1"/>
                </a:solidFill>
              </a:rPr>
              <a:t>manovre della ragazza durante </a:t>
            </a:r>
            <a:r>
              <a:rPr lang="it-IT" sz="2400" dirty="0" smtClean="0">
                <a:solidFill>
                  <a:schemeClr val="tx1"/>
                </a:solidFill>
              </a:rPr>
              <a:t>sesso </a:t>
            </a:r>
            <a:r>
              <a:rPr lang="it-IT" sz="2400" dirty="0">
                <a:solidFill>
                  <a:schemeClr val="tx1"/>
                </a:solidFill>
              </a:rPr>
              <a:t>spontaneo.</a:t>
            </a:r>
          </a:p>
          <a:p>
            <a:pPr algn="just">
              <a:spcBef>
                <a:spcPts val="0"/>
              </a:spcBef>
            </a:pPr>
            <a:r>
              <a:rPr lang="it-IT" sz="2400" dirty="0">
                <a:solidFill>
                  <a:schemeClr val="tx1"/>
                </a:solidFill>
              </a:rPr>
              <a:t> </a:t>
            </a:r>
            <a:endParaRPr lang="it-IT" sz="2400" b="1" dirty="0">
              <a:solidFill>
                <a:schemeClr val="tx1"/>
              </a:solidFill>
            </a:endParaRPr>
          </a:p>
          <a:p>
            <a:pPr algn="just">
              <a:spcBef>
                <a:spcPts val="0"/>
              </a:spcBef>
            </a:pPr>
            <a:r>
              <a:rPr lang="it-IT" sz="2400" b="1" dirty="0">
                <a:solidFill>
                  <a:schemeClr val="tx1"/>
                </a:solidFill>
              </a:rPr>
              <a:t>- SPERMICIDI : </a:t>
            </a:r>
            <a:r>
              <a:rPr lang="it-IT" sz="2400" dirty="0">
                <a:solidFill>
                  <a:schemeClr val="tx1"/>
                </a:solidFill>
              </a:rPr>
              <a:t>(</a:t>
            </a:r>
            <a:r>
              <a:rPr lang="it-IT" sz="2400" dirty="0" err="1">
                <a:solidFill>
                  <a:schemeClr val="tx1"/>
                </a:solidFill>
              </a:rPr>
              <a:t>Monossitolo</a:t>
            </a:r>
            <a:r>
              <a:rPr lang="it-IT" sz="2400" dirty="0">
                <a:solidFill>
                  <a:schemeClr val="tx1"/>
                </a:solidFill>
              </a:rPr>
              <a:t>) : 85% di efficacia, sconsigliato</a:t>
            </a:r>
          </a:p>
          <a:p>
            <a:pPr algn="just">
              <a:spcBef>
                <a:spcPts val="0"/>
              </a:spcBef>
            </a:pPr>
            <a:r>
              <a:rPr lang="it-IT" sz="2400" dirty="0">
                <a:solidFill>
                  <a:schemeClr val="tx1"/>
                </a:solidFill>
              </a:rPr>
              <a:t> </a:t>
            </a:r>
            <a:endParaRPr lang="it-IT" sz="2400" b="1" dirty="0">
              <a:solidFill>
                <a:schemeClr val="tx1"/>
              </a:solidFill>
            </a:endParaRPr>
          </a:p>
          <a:p>
            <a:pPr algn="just">
              <a:spcBef>
                <a:spcPts val="0"/>
              </a:spcBef>
            </a:pPr>
            <a:r>
              <a:rPr lang="it-IT" sz="2400" b="1" dirty="0">
                <a:solidFill>
                  <a:schemeClr val="tx1"/>
                </a:solidFill>
              </a:rPr>
              <a:t>- CONDOM E SPERMICIDA :  </a:t>
            </a:r>
            <a:r>
              <a:rPr lang="it-IT" sz="2400" dirty="0">
                <a:solidFill>
                  <a:schemeClr val="tx1"/>
                </a:solidFill>
              </a:rPr>
              <a:t>98% Efficacia. Il più efficace</a:t>
            </a:r>
          </a:p>
          <a:p>
            <a:pPr algn="just">
              <a:spcBef>
                <a:spcPts val="0"/>
              </a:spcBef>
            </a:pPr>
            <a:r>
              <a:rPr lang="it-IT" sz="2400" dirty="0">
                <a:solidFill>
                  <a:schemeClr val="tx1"/>
                </a:solidFill>
              </a:rPr>
              <a:t> </a:t>
            </a:r>
          </a:p>
          <a:p>
            <a:pPr algn="just">
              <a:spcBef>
                <a:spcPts val="0"/>
              </a:spcBef>
            </a:pPr>
            <a:r>
              <a:rPr lang="it-IT" sz="2400" dirty="0">
                <a:solidFill>
                  <a:schemeClr val="tx1"/>
                </a:solidFill>
              </a:rPr>
              <a:t>-  </a:t>
            </a:r>
            <a:r>
              <a:rPr lang="it-IT" sz="2400" b="1" dirty="0">
                <a:solidFill>
                  <a:schemeClr val="tx1"/>
                </a:solidFill>
              </a:rPr>
              <a:t>INTRA-UTERIN-DEVICE IUD : </a:t>
            </a:r>
            <a:r>
              <a:rPr lang="it-IT" sz="2400" dirty="0">
                <a:solidFill>
                  <a:schemeClr val="tx1"/>
                </a:solidFill>
              </a:rPr>
              <a:t>97-98% efficacia.  Può  aumentare </a:t>
            </a:r>
            <a:r>
              <a:rPr lang="it-IT" sz="2400" dirty="0" smtClean="0">
                <a:solidFill>
                  <a:schemeClr val="tx1"/>
                </a:solidFill>
              </a:rPr>
              <a:t>	dismenorrea</a:t>
            </a:r>
            <a:r>
              <a:rPr lang="it-IT" sz="2400" dirty="0">
                <a:solidFill>
                  <a:schemeClr val="tx1"/>
                </a:solidFill>
              </a:rPr>
              <a:t>,    </a:t>
            </a:r>
            <a:r>
              <a:rPr lang="it-IT" sz="2400" dirty="0" err="1">
                <a:solidFill>
                  <a:schemeClr val="tx1"/>
                </a:solidFill>
              </a:rPr>
              <a:t>metrorraggia</a:t>
            </a:r>
            <a:r>
              <a:rPr lang="it-IT" sz="2400" dirty="0">
                <a:solidFill>
                  <a:schemeClr val="tx1"/>
                </a:solidFill>
              </a:rPr>
              <a:t>    ed  </a:t>
            </a:r>
            <a:r>
              <a:rPr lang="it-IT" sz="2400" dirty="0" smtClean="0">
                <a:solidFill>
                  <a:schemeClr val="tx1"/>
                </a:solidFill>
              </a:rPr>
              <a:t>infezioni. </a:t>
            </a:r>
          </a:p>
          <a:p>
            <a:pPr algn="just">
              <a:spcBef>
                <a:spcPts val="0"/>
              </a:spcBef>
            </a:pPr>
            <a:r>
              <a:rPr lang="it-IT" sz="2400" dirty="0">
                <a:solidFill>
                  <a:schemeClr val="tx1"/>
                </a:solidFill>
              </a:rPr>
              <a:t>	</a:t>
            </a:r>
            <a:r>
              <a:rPr lang="it-IT" sz="2400" dirty="0" smtClean="0">
                <a:solidFill>
                  <a:schemeClr val="tx1"/>
                </a:solidFill>
              </a:rPr>
              <a:t>			Sconsigliato all'adolescente</a:t>
            </a:r>
            <a:r>
              <a:rPr lang="it-IT" sz="2400" dirty="0">
                <a:solidFill>
                  <a:schemeClr val="tx1"/>
                </a:solidFill>
              </a:rPr>
              <a:t>.</a:t>
            </a:r>
          </a:p>
          <a:p>
            <a:pPr algn="just"/>
            <a:r>
              <a:rPr lang="it-IT" sz="1000" dirty="0">
                <a:solidFill>
                  <a:schemeClr val="tx1"/>
                </a:solidFill>
              </a:rPr>
              <a:t> </a:t>
            </a:r>
          </a:p>
          <a:p>
            <a:pPr algn="just"/>
            <a:endParaRPr lang="it-IT" sz="1000" dirty="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634082"/>
          </a:xfrm>
          <a:solidFill>
            <a:srgbClr val="FFFF00"/>
          </a:solidFill>
        </p:spPr>
        <p:txBody>
          <a:bodyPr>
            <a:normAutofit fontScale="90000"/>
          </a:bodyPr>
          <a:lstStyle/>
          <a:p>
            <a:r>
              <a:rPr lang="it-IT" b="1" dirty="0" smtClean="0"/>
              <a:t>PILLOLA ESTRO-PROGESTINICA :</a:t>
            </a:r>
            <a:endParaRPr lang="it-IT" dirty="0"/>
          </a:p>
        </p:txBody>
      </p:sp>
      <p:sp>
        <p:nvSpPr>
          <p:cNvPr id="3" name="Sottotitolo 2"/>
          <p:cNvSpPr>
            <a:spLocks noGrp="1"/>
          </p:cNvSpPr>
          <p:nvPr>
            <p:ph idx="1"/>
          </p:nvPr>
        </p:nvSpPr>
        <p:spPr>
          <a:xfrm>
            <a:off x="457200" y="908720"/>
            <a:ext cx="8229600" cy="5217443"/>
          </a:xfrm>
        </p:spPr>
        <p:txBody>
          <a:bodyPr>
            <a:noAutofit/>
          </a:bodyPr>
          <a:lstStyle/>
          <a:p>
            <a:pPr algn="just"/>
            <a:r>
              <a:rPr lang="it-IT" sz="1800" dirty="0" smtClean="0">
                <a:solidFill>
                  <a:schemeClr val="tx1"/>
                </a:solidFill>
              </a:rPr>
              <a:t> </a:t>
            </a:r>
          </a:p>
          <a:p>
            <a:pPr algn="just"/>
            <a:r>
              <a:rPr lang="it-IT" sz="1800" dirty="0" smtClean="0">
                <a:solidFill>
                  <a:schemeClr val="tx1"/>
                </a:solidFill>
              </a:rPr>
              <a:t>- Estro-Progestinico classico : </a:t>
            </a:r>
            <a:r>
              <a:rPr lang="it-IT" sz="1800" dirty="0" err="1" smtClean="0">
                <a:solidFill>
                  <a:schemeClr val="tx1"/>
                </a:solidFill>
              </a:rPr>
              <a:t>Gynoden</a:t>
            </a:r>
            <a:r>
              <a:rPr lang="it-IT" sz="1800" dirty="0" smtClean="0">
                <a:solidFill>
                  <a:schemeClr val="tx1"/>
                </a:solidFill>
              </a:rPr>
              <a:t>, </a:t>
            </a:r>
            <a:r>
              <a:rPr lang="it-IT" sz="1800" dirty="0" err="1" smtClean="0">
                <a:solidFill>
                  <a:schemeClr val="tx1"/>
                </a:solidFill>
              </a:rPr>
              <a:t>Mercilon</a:t>
            </a:r>
            <a:r>
              <a:rPr lang="it-IT" sz="1800" dirty="0" smtClean="0">
                <a:solidFill>
                  <a:schemeClr val="tx1"/>
                </a:solidFill>
              </a:rPr>
              <a:t> </a:t>
            </a:r>
          </a:p>
          <a:p>
            <a:pPr algn="just">
              <a:buFontTx/>
              <a:buChar char="-"/>
            </a:pPr>
            <a:r>
              <a:rPr lang="it-IT" sz="1800" dirty="0" smtClean="0">
                <a:solidFill>
                  <a:schemeClr val="tx1"/>
                </a:solidFill>
              </a:rPr>
              <a:t> </a:t>
            </a:r>
            <a:r>
              <a:rPr lang="it-IT" sz="1800" dirty="0" err="1" smtClean="0">
                <a:solidFill>
                  <a:schemeClr val="tx1"/>
                </a:solidFill>
              </a:rPr>
              <a:t>Estroprogestinica</a:t>
            </a:r>
            <a:r>
              <a:rPr lang="it-IT" sz="1800" dirty="0" smtClean="0">
                <a:solidFill>
                  <a:schemeClr val="tx1"/>
                </a:solidFill>
              </a:rPr>
              <a:t>  'Trifasica'  in  cui  cambia  la  dose   di   progestinico   nel ciclo : </a:t>
            </a:r>
            <a:r>
              <a:rPr lang="it-IT" sz="1800" dirty="0" err="1" smtClean="0">
                <a:solidFill>
                  <a:schemeClr val="tx1"/>
                </a:solidFill>
              </a:rPr>
              <a:t>Milvane</a:t>
            </a:r>
            <a:r>
              <a:rPr lang="it-IT" sz="1800" dirty="0" smtClean="0">
                <a:solidFill>
                  <a:schemeClr val="tx1"/>
                </a:solidFill>
              </a:rPr>
              <a:t>,     </a:t>
            </a:r>
            <a:r>
              <a:rPr lang="it-IT" sz="1800" dirty="0" err="1" smtClean="0">
                <a:solidFill>
                  <a:schemeClr val="tx1"/>
                </a:solidFill>
              </a:rPr>
              <a:t>Triminulet</a:t>
            </a:r>
            <a:endParaRPr lang="it-IT" sz="1800" dirty="0" smtClean="0">
              <a:solidFill>
                <a:schemeClr val="tx1"/>
              </a:solidFill>
            </a:endParaRPr>
          </a:p>
          <a:p>
            <a:pPr algn="just"/>
            <a:r>
              <a:rPr lang="it-IT" sz="1800" dirty="0" smtClean="0">
                <a:solidFill>
                  <a:schemeClr val="tx1"/>
                </a:solidFill>
              </a:rPr>
              <a:t>- Con </a:t>
            </a:r>
            <a:r>
              <a:rPr lang="it-IT" sz="1800" dirty="0" err="1" smtClean="0">
                <a:solidFill>
                  <a:schemeClr val="tx1"/>
                </a:solidFill>
              </a:rPr>
              <a:t>Estroprogestinico</a:t>
            </a:r>
            <a:r>
              <a:rPr lang="it-IT" sz="1800" dirty="0" smtClean="0">
                <a:solidFill>
                  <a:schemeClr val="tx1"/>
                </a:solidFill>
              </a:rPr>
              <a:t> ad effetto antiandrogeno : Diane</a:t>
            </a:r>
          </a:p>
          <a:p>
            <a:pPr algn="just"/>
            <a:r>
              <a:rPr lang="it-IT" sz="1800" dirty="0" smtClean="0">
                <a:solidFill>
                  <a:schemeClr val="tx1"/>
                </a:solidFill>
              </a:rPr>
              <a:t>- 35-80 </a:t>
            </a:r>
            <a:r>
              <a:rPr lang="it-IT" sz="1800" dirty="0" err="1" smtClean="0">
                <a:solidFill>
                  <a:schemeClr val="tx1"/>
                </a:solidFill>
              </a:rPr>
              <a:t>microg</a:t>
            </a:r>
            <a:r>
              <a:rPr lang="it-IT" sz="1800" dirty="0" smtClean="0">
                <a:solidFill>
                  <a:schemeClr val="tx1"/>
                </a:solidFill>
              </a:rPr>
              <a:t>. di </a:t>
            </a:r>
            <a:r>
              <a:rPr lang="it-IT" sz="1800" dirty="0" err="1" smtClean="0">
                <a:solidFill>
                  <a:schemeClr val="tx1"/>
                </a:solidFill>
              </a:rPr>
              <a:t>Etinil-Estradiolo</a:t>
            </a:r>
            <a:r>
              <a:rPr lang="it-IT" sz="1800" dirty="0" smtClean="0">
                <a:solidFill>
                  <a:schemeClr val="tx1"/>
                </a:solidFill>
              </a:rPr>
              <a:t> Efficacia al 99.2%.</a:t>
            </a:r>
          </a:p>
          <a:p>
            <a:pPr algn="just"/>
            <a:r>
              <a:rPr lang="it-IT" sz="1800" dirty="0" smtClean="0">
                <a:solidFill>
                  <a:schemeClr val="tx1"/>
                </a:solidFill>
              </a:rPr>
              <a:t>-  adolescenti sotto-peso o con oligomenorrea :rischio  di amenorrea da pillola.</a:t>
            </a:r>
          </a:p>
          <a:p>
            <a:pPr algn="just"/>
            <a:r>
              <a:rPr lang="it-IT" sz="1800" dirty="0" smtClean="0">
                <a:solidFill>
                  <a:schemeClr val="tx1"/>
                </a:solidFill>
              </a:rPr>
              <a:t>-  si può verificare amenorrea prolungata (fino a 18  mesi)  dopo l'interruzione</a:t>
            </a:r>
          </a:p>
          <a:p>
            <a:pPr algn="just"/>
            <a:r>
              <a:rPr lang="it-IT" sz="1800" dirty="0" smtClean="0">
                <a:solidFill>
                  <a:schemeClr val="tx1"/>
                </a:solidFill>
              </a:rPr>
              <a:t>-  gli  estrogeni hanno effetti collaterali sulla crescita  e  su tromboflebiti.</a:t>
            </a:r>
          </a:p>
          <a:p>
            <a:pPr algn="just"/>
            <a:r>
              <a:rPr lang="it-IT" sz="1800" dirty="0" smtClean="0">
                <a:solidFill>
                  <a:schemeClr val="tx1"/>
                </a:solidFill>
              </a:rPr>
              <a:t> </a:t>
            </a:r>
            <a:r>
              <a:rPr lang="it-IT" sz="1800" b="1" dirty="0" smtClean="0">
                <a:solidFill>
                  <a:schemeClr val="tx1"/>
                </a:solidFill>
              </a:rPr>
              <a:t>MINIPILLOLA : </a:t>
            </a:r>
            <a:r>
              <a:rPr lang="it-IT" sz="1800" dirty="0" smtClean="0">
                <a:solidFill>
                  <a:schemeClr val="tx1"/>
                </a:solidFill>
              </a:rPr>
              <a:t>solo progestinica. Efficacia 97.6%.</a:t>
            </a:r>
          </a:p>
          <a:p>
            <a:pPr algn="just"/>
            <a:r>
              <a:rPr lang="it-IT" sz="1800" dirty="0" smtClean="0">
                <a:solidFill>
                  <a:schemeClr val="tx1"/>
                </a:solidFill>
              </a:rPr>
              <a:t>Indicata  in adolescenti con Epatopatie, Cardiopatie e  stati  di </a:t>
            </a:r>
            <a:r>
              <a:rPr lang="it-IT" sz="1800" dirty="0" err="1" smtClean="0">
                <a:solidFill>
                  <a:schemeClr val="tx1"/>
                </a:solidFill>
              </a:rPr>
              <a:t>ipercoagulabilità</a:t>
            </a:r>
            <a:r>
              <a:rPr lang="it-IT" sz="1800" dirty="0" smtClean="0">
                <a:solidFill>
                  <a:schemeClr val="tx1"/>
                </a:solidFill>
              </a:rPr>
              <a:t>.</a:t>
            </a:r>
          </a:p>
          <a:p>
            <a:pPr algn="just"/>
            <a:r>
              <a:rPr lang="it-IT" sz="1800" dirty="0" smtClean="0">
                <a:solidFill>
                  <a:schemeClr val="tx1"/>
                </a:solidFill>
              </a:rPr>
              <a:t>- aumenta la dismenorrea, non dà un ciclo regolare </a:t>
            </a:r>
          </a:p>
          <a:p>
            <a:pPr algn="just"/>
            <a:r>
              <a:rPr lang="it-IT" sz="1800" dirty="0" smtClean="0">
                <a:solidFill>
                  <a:schemeClr val="tx1"/>
                </a:solidFill>
              </a:rPr>
              <a:t> </a:t>
            </a:r>
            <a:r>
              <a:rPr lang="it-IT" sz="1800" b="1" dirty="0" smtClean="0">
                <a:solidFill>
                  <a:schemeClr val="tx1"/>
                </a:solidFill>
              </a:rPr>
              <a:t>PILLOLA  DEL  GIORNO  DOPO : </a:t>
            </a:r>
            <a:r>
              <a:rPr lang="it-IT" sz="1800" dirty="0" err="1" smtClean="0">
                <a:solidFill>
                  <a:schemeClr val="tx1"/>
                </a:solidFill>
              </a:rPr>
              <a:t>Dietilstibestrolo</a:t>
            </a:r>
            <a:r>
              <a:rPr lang="it-IT" sz="1800" dirty="0" smtClean="0">
                <a:solidFill>
                  <a:schemeClr val="tx1"/>
                </a:solidFill>
              </a:rPr>
              <a:t>  (DES)  25  mgx2x5 giorni</a:t>
            </a:r>
          </a:p>
          <a:p>
            <a:pPr algn="just"/>
            <a:r>
              <a:rPr lang="it-IT" sz="1800" dirty="0" smtClean="0">
                <a:solidFill>
                  <a:schemeClr val="tx1"/>
                </a:solidFill>
              </a:rPr>
              <a:t>- teratogeno,  adenocarcinoma  nelle  figlie.  Se  non  efficace   richiede aborto. </a:t>
            </a:r>
          </a:p>
          <a:p>
            <a:pPr algn="just"/>
            <a:r>
              <a:rPr lang="it-IT" sz="1800" dirty="0" smtClean="0">
                <a:solidFill>
                  <a:schemeClr val="tx1"/>
                </a:solidFill>
              </a:rPr>
              <a:t> In sostituzione si usa una dose massiva di </a:t>
            </a:r>
            <a:r>
              <a:rPr lang="it-IT" sz="1800" dirty="0" err="1" smtClean="0">
                <a:solidFill>
                  <a:schemeClr val="tx1"/>
                </a:solidFill>
              </a:rPr>
              <a:t>Etinil-Estradiolo</a:t>
            </a:r>
            <a:r>
              <a:rPr lang="it-IT" sz="1800" dirty="0" smtClean="0">
                <a:solidFill>
                  <a:schemeClr val="tx1"/>
                </a:solidFill>
              </a:rPr>
              <a:t>  per </a:t>
            </a:r>
            <a:r>
              <a:rPr lang="de-DE" sz="1800" dirty="0" smtClean="0">
                <a:solidFill>
                  <a:schemeClr val="tx1"/>
                </a:solidFill>
              </a:rPr>
              <a:t>5 </a:t>
            </a:r>
            <a:r>
              <a:rPr lang="de-DE" sz="1800" dirty="0" err="1" smtClean="0">
                <a:solidFill>
                  <a:schemeClr val="tx1"/>
                </a:solidFill>
              </a:rPr>
              <a:t>gg</a:t>
            </a:r>
            <a:r>
              <a:rPr lang="de-DE" sz="1800" dirty="0" smtClean="0">
                <a:solidFill>
                  <a:schemeClr val="tx1"/>
                </a:solidFill>
              </a:rPr>
              <a:t> (1mg/die). </a:t>
            </a:r>
            <a:r>
              <a:rPr lang="it-IT" sz="1800" dirty="0" smtClean="0">
                <a:solidFill>
                  <a:schemeClr val="tx1"/>
                </a:solidFill>
              </a:rPr>
              <a:t>Determina nausea e vomito. O l'</a:t>
            </a:r>
            <a:r>
              <a:rPr lang="it-IT" sz="1800" dirty="0" err="1" smtClean="0">
                <a:solidFill>
                  <a:schemeClr val="tx1"/>
                </a:solidFill>
              </a:rPr>
              <a:t>estroprogestinico</a:t>
            </a:r>
            <a:r>
              <a:rPr lang="it-IT" sz="1800" dirty="0" smtClean="0">
                <a:solidFill>
                  <a:schemeClr val="tx1"/>
                </a:solidFill>
              </a:rPr>
              <a:t> classico per 10 gg.</a:t>
            </a:r>
            <a:endParaRPr lang="it-IT" sz="1800"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634082"/>
          </a:xfrm>
          <a:solidFill>
            <a:srgbClr val="FFFF00"/>
          </a:solidFill>
        </p:spPr>
        <p:txBody>
          <a:bodyPr>
            <a:normAutofit/>
          </a:bodyPr>
          <a:lstStyle/>
          <a:p>
            <a:r>
              <a:rPr lang="it-IT" sz="3200" b="1" dirty="0" smtClean="0"/>
              <a:t>SINDROME DELLO SHOCK TOSSICO</a:t>
            </a:r>
            <a:endParaRPr lang="it-IT" sz="3200" dirty="0"/>
          </a:p>
        </p:txBody>
      </p:sp>
      <p:sp>
        <p:nvSpPr>
          <p:cNvPr id="3" name="Sottotitolo 2"/>
          <p:cNvSpPr>
            <a:spLocks noGrp="1"/>
          </p:cNvSpPr>
          <p:nvPr>
            <p:ph idx="1"/>
          </p:nvPr>
        </p:nvSpPr>
        <p:spPr>
          <a:xfrm>
            <a:off x="457200" y="836712"/>
            <a:ext cx="8229600" cy="5760640"/>
          </a:xfrm>
        </p:spPr>
        <p:txBody>
          <a:bodyPr>
            <a:noAutofit/>
          </a:bodyPr>
          <a:lstStyle/>
          <a:p>
            <a:pPr algn="just">
              <a:spcBef>
                <a:spcPts val="0"/>
              </a:spcBef>
            </a:pPr>
            <a:endParaRPr lang="it-IT" sz="1600" dirty="0" smtClean="0">
              <a:solidFill>
                <a:schemeClr val="tx1"/>
              </a:solidFill>
            </a:endParaRPr>
          </a:p>
          <a:p>
            <a:pPr algn="just">
              <a:lnSpc>
                <a:spcPts val="1000"/>
              </a:lnSpc>
              <a:spcBef>
                <a:spcPts val="0"/>
              </a:spcBef>
              <a:buNone/>
            </a:pPr>
            <a:r>
              <a:rPr lang="it-IT" sz="1800" dirty="0" smtClean="0">
                <a:solidFill>
                  <a:schemeClr val="tx1"/>
                </a:solidFill>
              </a:rPr>
              <a:t> e</a:t>
            </a:r>
            <a:r>
              <a:rPr lang="it-IT" sz="1800" dirty="0">
                <a:solidFill>
                  <a:schemeClr val="tx1"/>
                </a:solidFill>
              </a:rPr>
              <a:t>' : Shock tossi-infettivo a rapida progressione e rischio di </a:t>
            </a:r>
            <a:r>
              <a:rPr lang="it-IT" sz="1800" dirty="0" smtClean="0">
                <a:solidFill>
                  <a:schemeClr val="tx1"/>
                </a:solidFill>
              </a:rPr>
              <a:t>morte.</a:t>
            </a:r>
          </a:p>
          <a:p>
            <a:pPr algn="just">
              <a:lnSpc>
                <a:spcPts val="1000"/>
              </a:lnSpc>
              <a:spcBef>
                <a:spcPts val="0"/>
              </a:spcBef>
            </a:pPr>
            <a:endParaRPr lang="it-IT" sz="1800" dirty="0">
              <a:solidFill>
                <a:schemeClr val="tx1"/>
              </a:solidFill>
            </a:endParaRPr>
          </a:p>
          <a:p>
            <a:pPr algn="just">
              <a:lnSpc>
                <a:spcPts val="1000"/>
              </a:lnSpc>
              <a:spcBef>
                <a:spcPts val="0"/>
              </a:spcBef>
              <a:buNone/>
            </a:pPr>
            <a:r>
              <a:rPr lang="it-IT" sz="1800" dirty="0">
                <a:solidFill>
                  <a:schemeClr val="tx1"/>
                </a:solidFill>
              </a:rPr>
              <a:t> </a:t>
            </a:r>
          </a:p>
          <a:p>
            <a:pPr algn="just">
              <a:lnSpc>
                <a:spcPts val="1000"/>
              </a:lnSpc>
              <a:spcBef>
                <a:spcPts val="0"/>
              </a:spcBef>
              <a:buNone/>
            </a:pPr>
            <a:r>
              <a:rPr lang="it-IT" sz="1800" dirty="0" smtClean="0">
                <a:solidFill>
                  <a:schemeClr val="tx1"/>
                </a:solidFill>
              </a:rPr>
              <a:t> da  </a:t>
            </a:r>
            <a:r>
              <a:rPr lang="it-IT" sz="1800" dirty="0">
                <a:solidFill>
                  <a:schemeClr val="tx1"/>
                </a:solidFill>
              </a:rPr>
              <a:t>Tamponi  Vaginali,  ma  anche  altre  cause  (ferite, sepsi </a:t>
            </a:r>
            <a:r>
              <a:rPr lang="it-IT" sz="1800" dirty="0" smtClean="0">
                <a:solidFill>
                  <a:schemeClr val="tx1"/>
                </a:solidFill>
              </a:rPr>
              <a:t>  </a:t>
            </a:r>
            <a:r>
              <a:rPr lang="it-IT" sz="1800" dirty="0">
                <a:solidFill>
                  <a:schemeClr val="tx1"/>
                </a:solidFill>
              </a:rPr>
              <a:t>cutanee</a:t>
            </a:r>
            <a:r>
              <a:rPr lang="it-IT" sz="1800" dirty="0" smtClean="0">
                <a:solidFill>
                  <a:schemeClr val="tx1"/>
                </a:solidFill>
              </a:rPr>
              <a:t>)</a:t>
            </a:r>
          </a:p>
          <a:p>
            <a:pPr algn="just">
              <a:lnSpc>
                <a:spcPts val="1000"/>
              </a:lnSpc>
              <a:spcBef>
                <a:spcPts val="0"/>
              </a:spcBef>
            </a:pPr>
            <a:endParaRPr lang="it-IT" sz="1800" dirty="0">
              <a:solidFill>
                <a:schemeClr val="tx1"/>
              </a:solidFill>
            </a:endParaRPr>
          </a:p>
          <a:p>
            <a:pPr algn="just">
              <a:lnSpc>
                <a:spcPts val="1000"/>
              </a:lnSpc>
              <a:spcBef>
                <a:spcPts val="0"/>
              </a:spcBef>
              <a:buNone/>
            </a:pPr>
            <a:r>
              <a:rPr lang="it-IT" sz="1800" dirty="0">
                <a:solidFill>
                  <a:schemeClr val="tx1"/>
                </a:solidFill>
              </a:rPr>
              <a:t> </a:t>
            </a:r>
          </a:p>
          <a:p>
            <a:pPr algn="just">
              <a:lnSpc>
                <a:spcPts val="1000"/>
              </a:lnSpc>
              <a:spcBef>
                <a:spcPts val="0"/>
              </a:spcBef>
              <a:buNone/>
            </a:pPr>
            <a:r>
              <a:rPr lang="it-IT" sz="1800" dirty="0" smtClean="0">
                <a:solidFill>
                  <a:schemeClr val="tx1"/>
                </a:solidFill>
              </a:rPr>
              <a:t> causa </a:t>
            </a:r>
            <a:r>
              <a:rPr lang="it-IT" sz="1800" dirty="0">
                <a:solidFill>
                  <a:schemeClr val="tx1"/>
                </a:solidFill>
              </a:rPr>
              <a:t>: Stafilococco Aureo, produttore di tossina, ma non </a:t>
            </a:r>
            <a:r>
              <a:rPr lang="it-IT" sz="1800" dirty="0" smtClean="0">
                <a:solidFill>
                  <a:schemeClr val="tx1"/>
                </a:solidFill>
              </a:rPr>
              <a:t>solo</a:t>
            </a:r>
          </a:p>
          <a:p>
            <a:pPr algn="just">
              <a:spcBef>
                <a:spcPts val="0"/>
              </a:spcBef>
            </a:pPr>
            <a:endParaRPr lang="it-IT" sz="1800" dirty="0" smtClean="0">
              <a:solidFill>
                <a:schemeClr val="tx1"/>
              </a:solidFill>
            </a:endParaRPr>
          </a:p>
          <a:p>
            <a:pPr algn="just">
              <a:spcBef>
                <a:spcPts val="0"/>
              </a:spcBef>
              <a:buNone/>
            </a:pPr>
            <a:r>
              <a:rPr lang="it-IT" sz="1800" dirty="0" smtClean="0">
                <a:solidFill>
                  <a:schemeClr val="tx1"/>
                </a:solidFill>
              </a:rPr>
              <a:t>Sintomi  </a:t>
            </a:r>
            <a:r>
              <a:rPr lang="it-IT" sz="1800" dirty="0">
                <a:solidFill>
                  <a:schemeClr val="tx1"/>
                </a:solidFill>
              </a:rPr>
              <a:t>:  Febbre  alta,  Ipotensione,  </a:t>
            </a:r>
            <a:r>
              <a:rPr lang="it-IT" sz="1800" dirty="0" err="1">
                <a:solidFill>
                  <a:schemeClr val="tx1"/>
                </a:solidFill>
              </a:rPr>
              <a:t>Eritroderma</a:t>
            </a:r>
            <a:r>
              <a:rPr lang="it-IT" sz="1800" dirty="0">
                <a:solidFill>
                  <a:schemeClr val="tx1"/>
                </a:solidFill>
              </a:rPr>
              <a:t>  maculare </a:t>
            </a:r>
            <a:r>
              <a:rPr lang="it-IT" sz="1800" dirty="0" smtClean="0">
                <a:solidFill>
                  <a:schemeClr val="tx1"/>
                </a:solidFill>
              </a:rPr>
              <a:t>diffuso </a:t>
            </a:r>
            <a:r>
              <a:rPr lang="it-IT" sz="1800" dirty="0">
                <a:solidFill>
                  <a:schemeClr val="tx1"/>
                </a:solidFill>
              </a:rPr>
              <a:t>con </a:t>
            </a:r>
            <a:r>
              <a:rPr lang="it-IT" sz="1800" dirty="0" smtClean="0">
                <a:solidFill>
                  <a:schemeClr val="tx1"/>
                </a:solidFill>
              </a:rPr>
              <a:t>desquamazione   alle </a:t>
            </a:r>
            <a:r>
              <a:rPr lang="it-IT" sz="1800" dirty="0">
                <a:solidFill>
                  <a:schemeClr val="tx1"/>
                </a:solidFill>
              </a:rPr>
              <a:t>palme</a:t>
            </a:r>
          </a:p>
          <a:p>
            <a:pPr algn="just">
              <a:spcBef>
                <a:spcPts val="0"/>
              </a:spcBef>
              <a:buNone/>
            </a:pPr>
            <a:r>
              <a:rPr lang="it-IT" sz="1800" dirty="0">
                <a:solidFill>
                  <a:schemeClr val="tx1"/>
                </a:solidFill>
              </a:rPr>
              <a:t> </a:t>
            </a:r>
            <a:r>
              <a:rPr lang="it-IT" sz="1800" dirty="0" smtClean="0">
                <a:solidFill>
                  <a:schemeClr val="tx1"/>
                </a:solidFill>
              </a:rPr>
              <a:t>- </a:t>
            </a:r>
            <a:r>
              <a:rPr lang="it-IT" sz="1800" dirty="0">
                <a:solidFill>
                  <a:schemeClr val="tx1"/>
                </a:solidFill>
              </a:rPr>
              <a:t>tre o più di</a:t>
            </a:r>
          </a:p>
          <a:p>
            <a:pPr algn="just">
              <a:spcBef>
                <a:spcPts val="0"/>
              </a:spcBef>
              <a:buNone/>
            </a:pPr>
            <a:r>
              <a:rPr lang="it-IT" sz="1800" dirty="0">
                <a:solidFill>
                  <a:schemeClr val="tx1"/>
                </a:solidFill>
              </a:rPr>
              <a:t>     - vomito-diarrea</a:t>
            </a:r>
          </a:p>
          <a:p>
            <a:pPr algn="just">
              <a:spcBef>
                <a:spcPts val="0"/>
              </a:spcBef>
              <a:buNone/>
            </a:pPr>
            <a:r>
              <a:rPr lang="it-IT" sz="1800" dirty="0">
                <a:solidFill>
                  <a:schemeClr val="tx1"/>
                </a:solidFill>
              </a:rPr>
              <a:t>     - mialgie (CPK alta)</a:t>
            </a:r>
          </a:p>
          <a:p>
            <a:pPr algn="just">
              <a:spcBef>
                <a:spcPts val="0"/>
              </a:spcBef>
              <a:buNone/>
            </a:pPr>
            <a:r>
              <a:rPr lang="it-IT" sz="1800" dirty="0">
                <a:solidFill>
                  <a:schemeClr val="tx1"/>
                </a:solidFill>
              </a:rPr>
              <a:t>     - </a:t>
            </a:r>
            <a:r>
              <a:rPr lang="it-IT" sz="1800" dirty="0" err="1">
                <a:solidFill>
                  <a:schemeClr val="tx1"/>
                </a:solidFill>
              </a:rPr>
              <a:t>mucosite</a:t>
            </a:r>
            <a:endParaRPr lang="it-IT" sz="1800" dirty="0">
              <a:solidFill>
                <a:schemeClr val="tx1"/>
              </a:solidFill>
            </a:endParaRPr>
          </a:p>
          <a:p>
            <a:pPr algn="just">
              <a:spcBef>
                <a:spcPts val="0"/>
              </a:spcBef>
              <a:buNone/>
            </a:pPr>
            <a:r>
              <a:rPr lang="it-IT" sz="1800" dirty="0">
                <a:solidFill>
                  <a:schemeClr val="tx1"/>
                </a:solidFill>
              </a:rPr>
              <a:t>     - iperazotemia ed </a:t>
            </a:r>
            <a:r>
              <a:rPr lang="it-IT" sz="1800" dirty="0" err="1">
                <a:solidFill>
                  <a:schemeClr val="tx1"/>
                </a:solidFill>
              </a:rPr>
              <a:t>ipercreatininemia</a:t>
            </a:r>
            <a:endParaRPr lang="it-IT" sz="1800" dirty="0">
              <a:solidFill>
                <a:schemeClr val="tx1"/>
              </a:solidFill>
            </a:endParaRPr>
          </a:p>
          <a:p>
            <a:pPr algn="just">
              <a:spcBef>
                <a:spcPts val="0"/>
              </a:spcBef>
              <a:buNone/>
            </a:pPr>
            <a:r>
              <a:rPr lang="it-IT" sz="1800" dirty="0">
                <a:solidFill>
                  <a:schemeClr val="tx1"/>
                </a:solidFill>
              </a:rPr>
              <a:t>     - aumento di bilirubina e transaminasi</a:t>
            </a:r>
          </a:p>
          <a:p>
            <a:pPr algn="just">
              <a:spcBef>
                <a:spcPts val="0"/>
              </a:spcBef>
              <a:buNone/>
            </a:pPr>
            <a:r>
              <a:rPr lang="it-IT" sz="1800" dirty="0">
                <a:solidFill>
                  <a:schemeClr val="tx1"/>
                </a:solidFill>
              </a:rPr>
              <a:t>     - </a:t>
            </a:r>
            <a:r>
              <a:rPr lang="it-IT" sz="1800" dirty="0" err="1">
                <a:solidFill>
                  <a:schemeClr val="tx1"/>
                </a:solidFill>
              </a:rPr>
              <a:t>piastrinopenia</a:t>
            </a:r>
            <a:r>
              <a:rPr lang="it-IT" sz="1800" dirty="0">
                <a:solidFill>
                  <a:schemeClr val="tx1"/>
                </a:solidFill>
              </a:rPr>
              <a:t> &lt; 100.000</a:t>
            </a:r>
          </a:p>
          <a:p>
            <a:pPr algn="just">
              <a:spcBef>
                <a:spcPts val="0"/>
              </a:spcBef>
              <a:buNone/>
            </a:pPr>
            <a:r>
              <a:rPr lang="it-IT" sz="1800" dirty="0">
                <a:solidFill>
                  <a:schemeClr val="tx1"/>
                </a:solidFill>
              </a:rPr>
              <a:t>     - alterazioni della coscienza</a:t>
            </a:r>
          </a:p>
          <a:p>
            <a:pPr algn="just">
              <a:spcBef>
                <a:spcPts val="0"/>
              </a:spcBef>
              <a:buNone/>
            </a:pPr>
            <a:r>
              <a:rPr lang="it-IT" sz="1800" dirty="0">
                <a:solidFill>
                  <a:schemeClr val="tx1"/>
                </a:solidFill>
              </a:rPr>
              <a:t> </a:t>
            </a:r>
            <a:r>
              <a:rPr lang="it-IT" sz="1800" dirty="0" smtClean="0">
                <a:solidFill>
                  <a:schemeClr val="tx1"/>
                </a:solidFill>
              </a:rPr>
              <a:t>-  </a:t>
            </a:r>
            <a:r>
              <a:rPr lang="it-IT" sz="1800" dirty="0">
                <a:solidFill>
                  <a:schemeClr val="tx1"/>
                </a:solidFill>
              </a:rPr>
              <a:t>da differenziare con la S. di Kawasaki (</a:t>
            </a:r>
            <a:r>
              <a:rPr lang="it-IT" sz="1800" dirty="0" err="1">
                <a:solidFill>
                  <a:schemeClr val="tx1"/>
                </a:solidFill>
              </a:rPr>
              <a:t>eta'</a:t>
            </a:r>
            <a:r>
              <a:rPr lang="it-IT" sz="1800" dirty="0">
                <a:solidFill>
                  <a:schemeClr val="tx1"/>
                </a:solidFill>
              </a:rPr>
              <a:t>, adenopatia,  non </a:t>
            </a:r>
            <a:r>
              <a:rPr lang="it-IT" sz="1800" dirty="0" smtClean="0">
                <a:solidFill>
                  <a:schemeClr val="tx1"/>
                </a:solidFill>
              </a:rPr>
              <a:t>   </a:t>
            </a:r>
            <a:r>
              <a:rPr lang="it-IT" sz="1800" dirty="0">
                <a:solidFill>
                  <a:schemeClr val="tx1"/>
                </a:solidFill>
              </a:rPr>
              <a:t>ipotensione, </a:t>
            </a:r>
            <a:r>
              <a:rPr lang="it-IT" sz="1800" dirty="0" err="1">
                <a:solidFill>
                  <a:schemeClr val="tx1"/>
                </a:solidFill>
              </a:rPr>
              <a:t>vasculopatia</a:t>
            </a:r>
            <a:r>
              <a:rPr lang="it-IT" sz="1800" dirty="0">
                <a:solidFill>
                  <a:schemeClr val="tx1"/>
                </a:solidFill>
              </a:rPr>
              <a:t>)</a:t>
            </a:r>
          </a:p>
          <a:p>
            <a:pPr algn="just">
              <a:lnSpc>
                <a:spcPts val="1000"/>
              </a:lnSpc>
              <a:spcBef>
                <a:spcPts val="0"/>
              </a:spcBef>
              <a:buNone/>
            </a:pPr>
            <a:r>
              <a:rPr lang="it-IT" sz="1800" dirty="0">
                <a:solidFill>
                  <a:schemeClr val="tx1"/>
                </a:solidFill>
              </a:rPr>
              <a:t> </a:t>
            </a:r>
          </a:p>
          <a:p>
            <a:pPr algn="just">
              <a:spcBef>
                <a:spcPts val="0"/>
              </a:spcBef>
              <a:buNone/>
            </a:pPr>
            <a:r>
              <a:rPr lang="it-IT" sz="1800" dirty="0">
                <a:solidFill>
                  <a:schemeClr val="tx1"/>
                </a:solidFill>
              </a:rPr>
              <a:t>- Profilassi : tamponi in situ </a:t>
            </a:r>
            <a:r>
              <a:rPr lang="it-IT" sz="1800" dirty="0" err="1">
                <a:solidFill>
                  <a:schemeClr val="tx1"/>
                </a:solidFill>
              </a:rPr>
              <a:t>max</a:t>
            </a:r>
            <a:r>
              <a:rPr lang="it-IT" sz="1800" dirty="0">
                <a:solidFill>
                  <a:schemeClr val="tx1"/>
                </a:solidFill>
              </a:rPr>
              <a:t> 6 ore. Lavarsi le mani.</a:t>
            </a:r>
          </a:p>
          <a:p>
            <a:pPr algn="just">
              <a:lnSpc>
                <a:spcPts val="1000"/>
              </a:lnSpc>
              <a:spcBef>
                <a:spcPts val="0"/>
              </a:spcBef>
              <a:buNone/>
            </a:pPr>
            <a:r>
              <a:rPr lang="it-IT" sz="1800" dirty="0">
                <a:solidFill>
                  <a:schemeClr val="tx1"/>
                </a:solidFill>
              </a:rPr>
              <a:t> </a:t>
            </a:r>
          </a:p>
          <a:p>
            <a:pPr algn="just">
              <a:spcBef>
                <a:spcPts val="0"/>
              </a:spcBef>
              <a:buNone/>
            </a:pPr>
            <a:r>
              <a:rPr lang="it-IT" sz="1800" dirty="0">
                <a:solidFill>
                  <a:schemeClr val="tx1"/>
                </a:solidFill>
              </a:rPr>
              <a:t>- terapia : Antibiotici, lotta allo shock.</a:t>
            </a:r>
          </a:p>
          <a:p>
            <a:pPr algn="just"/>
            <a:endParaRPr lang="it-IT" sz="16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additive="base">
                                        <p:cTn id="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anim calcmode="lin" valueType="num">
                                      <p:cBhvr additive="base">
                                        <p:cTn id="1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1" end="11"/>
                                            </p:txEl>
                                          </p:spTgt>
                                        </p:tgtEl>
                                        <p:attrNameLst>
                                          <p:attrName>style.visibility</p:attrName>
                                        </p:attrNameLst>
                                      </p:cBhvr>
                                      <p:to>
                                        <p:strVal val="visible"/>
                                      </p:to>
                                    </p:set>
                                    <p:anim calcmode="lin" valueType="num">
                                      <p:cBhvr additive="base">
                                        <p:cTn id="1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12" end="12"/>
                                            </p:txEl>
                                          </p:spTgt>
                                        </p:tgtEl>
                                        <p:attrNameLst>
                                          <p:attrName>style.visibility</p:attrName>
                                        </p:attrNameLst>
                                      </p:cBhvr>
                                      <p:to>
                                        <p:strVal val="visible"/>
                                      </p:to>
                                    </p:set>
                                    <p:anim calcmode="lin" valueType="num">
                                      <p:cBhvr additive="base">
                                        <p:cTn id="1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13" end="13"/>
                                            </p:txEl>
                                          </p:spTgt>
                                        </p:tgtEl>
                                        <p:attrNameLst>
                                          <p:attrName>style.visibility</p:attrName>
                                        </p:attrNameLst>
                                      </p:cBhvr>
                                      <p:to>
                                        <p:strVal val="visible"/>
                                      </p:to>
                                    </p:set>
                                    <p:anim calcmode="lin" valueType="num">
                                      <p:cBhvr additive="base">
                                        <p:cTn id="2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14" end="14"/>
                                            </p:txEl>
                                          </p:spTgt>
                                        </p:tgtEl>
                                        <p:attrNameLst>
                                          <p:attrName>style.visibility</p:attrName>
                                        </p:attrNameLst>
                                      </p:cBhvr>
                                      <p:to>
                                        <p:strVal val="visible"/>
                                      </p:to>
                                    </p:set>
                                    <p:anim calcmode="lin" valueType="num">
                                      <p:cBhvr additive="base">
                                        <p:cTn id="2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15" end="15"/>
                                            </p:txEl>
                                          </p:spTgt>
                                        </p:tgtEl>
                                        <p:attrNameLst>
                                          <p:attrName>style.visibility</p:attrName>
                                        </p:attrNameLst>
                                      </p:cBhvr>
                                      <p:to>
                                        <p:strVal val="visible"/>
                                      </p:to>
                                    </p:set>
                                    <p:anim calcmode="lin" valueType="num">
                                      <p:cBhvr additive="base">
                                        <p:cTn id="31"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6" end="16"/>
                                            </p:txEl>
                                          </p:spTgt>
                                        </p:tgtEl>
                                        <p:attrNameLst>
                                          <p:attrName>style.visibility</p:attrName>
                                        </p:attrNameLst>
                                      </p:cBhvr>
                                      <p:to>
                                        <p:strVal val="visible"/>
                                      </p:to>
                                    </p:set>
                                    <p:anim calcmode="lin" valueType="num">
                                      <p:cBhvr additive="base">
                                        <p:cTn id="35"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17" end="17"/>
                                            </p:txEl>
                                          </p:spTgt>
                                        </p:tgtEl>
                                        <p:attrNameLst>
                                          <p:attrName>style.visibility</p:attrName>
                                        </p:attrNameLst>
                                      </p:cBhvr>
                                      <p:to>
                                        <p:strVal val="visible"/>
                                      </p:to>
                                    </p:set>
                                    <p:anim calcmode="lin" valueType="num">
                                      <p:cBhvr additive="base">
                                        <p:cTn id="39"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18" end="18"/>
                                            </p:txEl>
                                          </p:spTgt>
                                        </p:tgtEl>
                                        <p:attrNameLst>
                                          <p:attrName>style.visibility</p:attrName>
                                        </p:attrNameLst>
                                      </p:cBhvr>
                                      <p:to>
                                        <p:strVal val="visible"/>
                                      </p:to>
                                    </p:set>
                                    <p:anim calcmode="lin" valueType="num">
                                      <p:cBhvr additive="base">
                                        <p:cTn id="43"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20" end="20"/>
                                            </p:txEl>
                                          </p:spTgt>
                                        </p:tgtEl>
                                        <p:attrNameLst>
                                          <p:attrName>style.visibility</p:attrName>
                                        </p:attrNameLst>
                                      </p:cBhvr>
                                      <p:to>
                                        <p:strVal val="visible"/>
                                      </p:to>
                                    </p:set>
                                    <p:anim calcmode="lin" valueType="num">
                                      <p:cBhvr additive="base">
                                        <p:cTn id="49"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21" end="21"/>
                                            </p:txEl>
                                          </p:spTgt>
                                        </p:tgtEl>
                                        <p:attrNameLst>
                                          <p:attrName>style.visibility</p:attrName>
                                        </p:attrNameLst>
                                      </p:cBhvr>
                                      <p:to>
                                        <p:strVal val="visible"/>
                                      </p:to>
                                    </p:set>
                                    <p:anim calcmode="lin" valueType="num">
                                      <p:cBhvr additive="base">
                                        <p:cTn id="53"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22" end="22"/>
                                            </p:txEl>
                                          </p:spTgt>
                                        </p:tgtEl>
                                        <p:attrNameLst>
                                          <p:attrName>style.visibility</p:attrName>
                                        </p:attrNameLst>
                                      </p:cBhvr>
                                      <p:to>
                                        <p:strVal val="visible"/>
                                      </p:to>
                                    </p:set>
                                    <p:anim calcmode="lin" valueType="num">
                                      <p:cBhvr additive="base">
                                        <p:cTn id="59"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850106"/>
          </a:xfrm>
          <a:solidFill>
            <a:srgbClr val="FFFF00"/>
          </a:solidFill>
        </p:spPr>
        <p:txBody>
          <a:bodyPr>
            <a:normAutofit fontScale="90000"/>
          </a:bodyPr>
          <a:lstStyle/>
          <a:p>
            <a:r>
              <a:rPr lang="it-IT" sz="2800" b="1" dirty="0" smtClean="0"/>
              <a:t>SINDROME DELLA STANCHEZZA CRONICA . CHRONIC FATIGUE</a:t>
            </a:r>
            <a:endParaRPr lang="it-IT" sz="2800" dirty="0"/>
          </a:p>
        </p:txBody>
      </p:sp>
      <p:sp>
        <p:nvSpPr>
          <p:cNvPr id="3" name="Sottotitolo 2"/>
          <p:cNvSpPr>
            <a:spLocks noGrp="1"/>
          </p:cNvSpPr>
          <p:nvPr>
            <p:ph idx="1"/>
          </p:nvPr>
        </p:nvSpPr>
        <p:spPr>
          <a:xfrm>
            <a:off x="457200" y="1196752"/>
            <a:ext cx="8229600" cy="4929411"/>
          </a:xfrm>
        </p:spPr>
        <p:txBody>
          <a:bodyPr>
            <a:normAutofit fontScale="25000" lnSpcReduction="20000"/>
          </a:bodyPr>
          <a:lstStyle/>
          <a:p>
            <a:pPr algn="just"/>
            <a:r>
              <a:rPr lang="it-IT" dirty="0">
                <a:solidFill>
                  <a:schemeClr val="tx1"/>
                </a:solidFill>
              </a:rPr>
              <a:t> </a:t>
            </a:r>
          </a:p>
          <a:p>
            <a:pPr algn="just"/>
            <a:r>
              <a:rPr lang="it-IT" sz="8000" dirty="0">
                <a:solidFill>
                  <a:schemeClr val="tx1"/>
                </a:solidFill>
              </a:rPr>
              <a:t>- E': Stanchezza debilitante che dura da 6 mesi a 3 anni</a:t>
            </a:r>
          </a:p>
          <a:p>
            <a:pPr algn="just">
              <a:buNone/>
            </a:pPr>
            <a:r>
              <a:rPr lang="it-IT" sz="8000" dirty="0" smtClean="0"/>
              <a:t>	</a:t>
            </a:r>
            <a:r>
              <a:rPr lang="it-IT" sz="8000" dirty="0" smtClean="0">
                <a:solidFill>
                  <a:schemeClr val="tx1"/>
                </a:solidFill>
              </a:rPr>
              <a:t> </a:t>
            </a:r>
            <a:r>
              <a:rPr lang="it-IT" sz="8000" dirty="0">
                <a:solidFill>
                  <a:schemeClr val="tx1"/>
                </a:solidFill>
              </a:rPr>
              <a:t>cause ignote, centinaia di casi in Italia</a:t>
            </a:r>
          </a:p>
          <a:p>
            <a:pPr algn="just">
              <a:buNone/>
            </a:pPr>
            <a:r>
              <a:rPr lang="it-IT" sz="8000" dirty="0" smtClean="0"/>
              <a:t>	</a:t>
            </a:r>
            <a:r>
              <a:rPr lang="it-IT" sz="8000" dirty="0" smtClean="0">
                <a:solidFill>
                  <a:schemeClr val="tx1"/>
                </a:solidFill>
              </a:rPr>
              <a:t>esordio  </a:t>
            </a:r>
            <a:r>
              <a:rPr lang="it-IT" sz="8000" dirty="0">
                <a:solidFill>
                  <a:schemeClr val="tx1"/>
                </a:solidFill>
              </a:rPr>
              <a:t>con una 'influenza', </a:t>
            </a:r>
          </a:p>
          <a:p>
            <a:pPr algn="just">
              <a:buNone/>
            </a:pPr>
            <a:r>
              <a:rPr lang="it-IT" sz="8000" dirty="0">
                <a:solidFill>
                  <a:schemeClr val="tx1"/>
                </a:solidFill>
              </a:rPr>
              <a:t>     </a:t>
            </a:r>
            <a:r>
              <a:rPr lang="it-IT" sz="8000" dirty="0" smtClean="0">
                <a:solidFill>
                  <a:schemeClr val="tx1"/>
                </a:solidFill>
              </a:rPr>
              <a:t>seguita  </a:t>
            </a:r>
            <a:r>
              <a:rPr lang="it-IT" sz="8000" dirty="0">
                <a:solidFill>
                  <a:schemeClr val="tx1"/>
                </a:solidFill>
              </a:rPr>
              <a:t>da  stanchezza profonda continua  o  intermittente, </a:t>
            </a:r>
          </a:p>
          <a:p>
            <a:pPr algn="just">
              <a:buNone/>
            </a:pPr>
            <a:r>
              <a:rPr lang="it-IT" sz="8000" dirty="0">
                <a:solidFill>
                  <a:schemeClr val="tx1"/>
                </a:solidFill>
              </a:rPr>
              <a:t>     </a:t>
            </a:r>
            <a:r>
              <a:rPr lang="it-IT" sz="8000" dirty="0" smtClean="0">
                <a:solidFill>
                  <a:schemeClr val="tx1"/>
                </a:solidFill>
              </a:rPr>
              <a:t>perdita </a:t>
            </a:r>
            <a:r>
              <a:rPr lang="it-IT" sz="8000" dirty="0">
                <a:solidFill>
                  <a:schemeClr val="tx1"/>
                </a:solidFill>
              </a:rPr>
              <a:t>di rendimento psichico e fisico</a:t>
            </a:r>
          </a:p>
          <a:p>
            <a:pPr algn="just">
              <a:buNone/>
            </a:pPr>
            <a:r>
              <a:rPr lang="it-IT" sz="8000" dirty="0">
                <a:solidFill>
                  <a:schemeClr val="tx1"/>
                </a:solidFill>
              </a:rPr>
              <a:t>     </a:t>
            </a:r>
            <a:r>
              <a:rPr lang="it-IT" sz="8000" dirty="0" smtClean="0">
                <a:solidFill>
                  <a:schemeClr val="tx1"/>
                </a:solidFill>
              </a:rPr>
              <a:t>cefalea        </a:t>
            </a:r>
            <a:r>
              <a:rPr lang="it-IT" sz="8000" dirty="0">
                <a:solidFill>
                  <a:schemeClr val="tx1"/>
                </a:solidFill>
              </a:rPr>
              <a:t>-disturbi del sonno</a:t>
            </a:r>
          </a:p>
          <a:p>
            <a:pPr algn="just">
              <a:buNone/>
            </a:pPr>
            <a:r>
              <a:rPr lang="it-IT" sz="8000" dirty="0">
                <a:solidFill>
                  <a:schemeClr val="tx1"/>
                </a:solidFill>
              </a:rPr>
              <a:t>     </a:t>
            </a:r>
            <a:r>
              <a:rPr lang="it-IT" sz="8000" dirty="0" smtClean="0">
                <a:solidFill>
                  <a:schemeClr val="tx1"/>
                </a:solidFill>
              </a:rPr>
              <a:t>dolori </a:t>
            </a:r>
            <a:r>
              <a:rPr lang="it-IT" sz="8000" dirty="0">
                <a:solidFill>
                  <a:schemeClr val="tx1"/>
                </a:solidFill>
              </a:rPr>
              <a:t>vaghi, nausea, </a:t>
            </a:r>
            <a:r>
              <a:rPr lang="it-IT" sz="8000" dirty="0" smtClean="0">
                <a:solidFill>
                  <a:schemeClr val="tx1"/>
                </a:solidFill>
              </a:rPr>
              <a:t>vomito          </a:t>
            </a:r>
            <a:r>
              <a:rPr lang="it-IT" sz="8000" dirty="0">
                <a:solidFill>
                  <a:schemeClr val="tx1"/>
                </a:solidFill>
              </a:rPr>
              <a:t>-febbricola incostante</a:t>
            </a:r>
          </a:p>
          <a:p>
            <a:pPr algn="just">
              <a:buNone/>
            </a:pPr>
            <a:r>
              <a:rPr lang="it-IT" sz="8000" dirty="0">
                <a:solidFill>
                  <a:schemeClr val="tx1"/>
                </a:solidFill>
              </a:rPr>
              <a:t> </a:t>
            </a:r>
          </a:p>
          <a:p>
            <a:pPr algn="just">
              <a:buNone/>
            </a:pPr>
            <a:r>
              <a:rPr lang="it-IT" sz="8000" dirty="0">
                <a:solidFill>
                  <a:schemeClr val="tx1"/>
                </a:solidFill>
              </a:rPr>
              <a:t>- nel 35% c'è il Virus della Mononucleosi, nel 50% non migliorano</a:t>
            </a:r>
          </a:p>
          <a:p>
            <a:pPr algn="just">
              <a:buNone/>
            </a:pPr>
            <a:r>
              <a:rPr lang="it-IT" sz="8000" dirty="0">
                <a:solidFill>
                  <a:schemeClr val="tx1"/>
                </a:solidFill>
              </a:rPr>
              <a:t> </a:t>
            </a:r>
            <a:r>
              <a:rPr lang="it-IT" sz="8000" dirty="0" smtClean="0">
                <a:solidFill>
                  <a:schemeClr val="tx1"/>
                </a:solidFill>
              </a:rPr>
              <a:t>- </a:t>
            </a:r>
            <a:r>
              <a:rPr lang="it-IT" sz="8000" dirty="0">
                <a:solidFill>
                  <a:schemeClr val="tx1"/>
                </a:solidFill>
              </a:rPr>
              <a:t>Differenziare da stanchezza secondaria a :</a:t>
            </a:r>
          </a:p>
          <a:p>
            <a:pPr algn="just">
              <a:buNone/>
            </a:pPr>
            <a:r>
              <a:rPr lang="it-IT" sz="8000" dirty="0">
                <a:solidFill>
                  <a:schemeClr val="tx1"/>
                </a:solidFill>
              </a:rPr>
              <a:t>     - ipossiemia </a:t>
            </a:r>
            <a:r>
              <a:rPr lang="it-IT" sz="8000" dirty="0" smtClean="0">
                <a:solidFill>
                  <a:schemeClr val="tx1"/>
                </a:solidFill>
              </a:rPr>
              <a:t>cronica   </a:t>
            </a:r>
            <a:r>
              <a:rPr lang="it-IT" sz="8000" dirty="0">
                <a:solidFill>
                  <a:schemeClr val="tx1"/>
                </a:solidFill>
              </a:rPr>
              <a:t>- infezioni croniche e malattie sistemiche, </a:t>
            </a:r>
            <a:r>
              <a:rPr lang="it-IT" sz="8000" dirty="0" smtClean="0">
                <a:solidFill>
                  <a:schemeClr val="tx1"/>
                </a:solidFill>
              </a:rPr>
              <a:t>celiachia </a:t>
            </a:r>
            <a:endParaRPr lang="it-IT" sz="8000" dirty="0">
              <a:solidFill>
                <a:schemeClr val="tx1"/>
              </a:solidFill>
            </a:endParaRPr>
          </a:p>
          <a:p>
            <a:pPr algn="just">
              <a:buNone/>
            </a:pPr>
            <a:r>
              <a:rPr lang="it-IT" sz="8000" dirty="0">
                <a:solidFill>
                  <a:schemeClr val="tx1"/>
                </a:solidFill>
              </a:rPr>
              <a:t>     - disturbi gravi del </a:t>
            </a:r>
            <a:r>
              <a:rPr lang="it-IT" sz="8000" dirty="0" smtClean="0">
                <a:solidFill>
                  <a:schemeClr val="tx1"/>
                </a:solidFill>
              </a:rPr>
              <a:t>sonno      </a:t>
            </a:r>
            <a:r>
              <a:rPr lang="it-IT" sz="8000" dirty="0">
                <a:solidFill>
                  <a:schemeClr val="tx1"/>
                </a:solidFill>
              </a:rPr>
              <a:t>- ostruzioni delle vie aeree con </a:t>
            </a:r>
            <a:r>
              <a:rPr lang="it-IT" sz="8000" dirty="0" err="1">
                <a:solidFill>
                  <a:schemeClr val="tx1"/>
                </a:solidFill>
              </a:rPr>
              <a:t>ipercapnia</a:t>
            </a:r>
            <a:endParaRPr lang="it-IT" sz="8000" dirty="0">
              <a:solidFill>
                <a:schemeClr val="tx1"/>
              </a:solidFill>
            </a:endParaRPr>
          </a:p>
          <a:p>
            <a:pPr algn="just">
              <a:buNone/>
            </a:pPr>
            <a:r>
              <a:rPr lang="it-IT" sz="8000" dirty="0">
                <a:solidFill>
                  <a:schemeClr val="tx1"/>
                </a:solidFill>
              </a:rPr>
              <a:t> </a:t>
            </a:r>
            <a:r>
              <a:rPr lang="it-IT" sz="8000" dirty="0" smtClean="0">
                <a:solidFill>
                  <a:schemeClr val="tx1"/>
                </a:solidFill>
              </a:rPr>
              <a:t>- </a:t>
            </a:r>
            <a:r>
              <a:rPr lang="it-IT" sz="8000" dirty="0">
                <a:solidFill>
                  <a:schemeClr val="tx1"/>
                </a:solidFill>
              </a:rPr>
              <a:t>Considerazioni preventivo-terapeutiche : evitare</a:t>
            </a:r>
          </a:p>
          <a:p>
            <a:pPr algn="just">
              <a:buNone/>
            </a:pPr>
            <a:r>
              <a:rPr lang="it-IT" sz="8000" dirty="0">
                <a:solidFill>
                  <a:schemeClr val="tx1"/>
                </a:solidFill>
              </a:rPr>
              <a:t>     - sonno </a:t>
            </a:r>
            <a:r>
              <a:rPr lang="it-IT" sz="8000" dirty="0" smtClean="0">
                <a:solidFill>
                  <a:schemeClr val="tx1"/>
                </a:solidFill>
              </a:rPr>
              <a:t>insufficiente      </a:t>
            </a:r>
            <a:r>
              <a:rPr lang="it-IT" sz="8000" dirty="0">
                <a:solidFill>
                  <a:schemeClr val="tx1"/>
                </a:solidFill>
              </a:rPr>
              <a:t>- eccesso di attività </a:t>
            </a:r>
            <a:r>
              <a:rPr lang="it-IT" sz="8000" dirty="0" smtClean="0">
                <a:solidFill>
                  <a:schemeClr val="tx1"/>
                </a:solidFill>
              </a:rPr>
              <a:t>fisica   </a:t>
            </a:r>
            <a:r>
              <a:rPr lang="it-IT" sz="8000" dirty="0">
                <a:solidFill>
                  <a:schemeClr val="tx1"/>
                </a:solidFill>
              </a:rPr>
              <a:t>- calorie insufficienti</a:t>
            </a:r>
          </a:p>
          <a:p>
            <a:pPr algn="just">
              <a:buNone/>
            </a:pPr>
            <a:r>
              <a:rPr lang="it-IT" sz="8000" dirty="0">
                <a:solidFill>
                  <a:schemeClr val="tx1"/>
                </a:solidFill>
              </a:rPr>
              <a:t>     - anemia </a:t>
            </a:r>
            <a:r>
              <a:rPr lang="it-IT" sz="8000" dirty="0" err="1" smtClean="0">
                <a:solidFill>
                  <a:schemeClr val="tx1"/>
                </a:solidFill>
              </a:rPr>
              <a:t>sideropenica</a:t>
            </a:r>
            <a:r>
              <a:rPr lang="it-IT" sz="8000" dirty="0" smtClean="0"/>
              <a:t>, </a:t>
            </a:r>
            <a:r>
              <a:rPr lang="it-IT" sz="8000" dirty="0" smtClean="0">
                <a:solidFill>
                  <a:schemeClr val="tx1"/>
                </a:solidFill>
              </a:rPr>
              <a:t>stress psico-sociale - </a:t>
            </a:r>
            <a:r>
              <a:rPr lang="it-IT" sz="8000" dirty="0">
                <a:solidFill>
                  <a:schemeClr val="tx1"/>
                </a:solidFill>
              </a:rPr>
              <a:t>noia </a:t>
            </a:r>
            <a:r>
              <a:rPr lang="it-IT" sz="8000" dirty="0" smtClean="0">
                <a:solidFill>
                  <a:schemeClr val="tx1"/>
                </a:solidFill>
              </a:rPr>
              <a:t>cronica vita </a:t>
            </a:r>
            <a:r>
              <a:rPr lang="it-IT" sz="8000" dirty="0">
                <a:solidFill>
                  <a:schemeClr val="tx1"/>
                </a:solidFill>
              </a:rPr>
              <a:t>sedentaria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additive="base">
                                        <p:cTn id="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 calcmode="lin" valueType="num">
                                      <p:cBhvr additive="base">
                                        <p:cTn id="1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anim calcmode="lin" valueType="num">
                                      <p:cBhvr additive="base">
                                        <p:cTn id="1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anim calcmode="lin" valueType="num">
                                      <p:cBhvr additive="base">
                                        <p:cTn id="2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13" end="13"/>
                                            </p:txEl>
                                          </p:spTgt>
                                        </p:tgtEl>
                                        <p:attrNameLst>
                                          <p:attrName>style.visibility</p:attrName>
                                        </p:attrNameLst>
                                      </p:cBhvr>
                                      <p:to>
                                        <p:strVal val="visible"/>
                                      </p:to>
                                    </p:set>
                                    <p:anim calcmode="lin" valueType="num">
                                      <p:cBhvr additive="base">
                                        <p:cTn id="27"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anim calcmode="lin" valueType="num">
                                      <p:cBhvr additive="base">
                                        <p:cTn id="3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anim calcmode="lin" valueType="num">
                                      <p:cBhvr additive="base">
                                        <p:cTn id="35"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457200" y="274638"/>
            <a:ext cx="8229600" cy="778098"/>
          </a:xfrm>
          <a:solidFill>
            <a:srgbClr val="FFFF00"/>
          </a:solidFill>
        </p:spPr>
        <p:txBody>
          <a:bodyPr>
            <a:normAutofit fontScale="90000"/>
          </a:bodyPr>
          <a:lstStyle/>
          <a:p>
            <a:r>
              <a:rPr lang="it-IT" sz="3200" dirty="0" smtClean="0"/>
              <a:t>VISITA AMBULATORIALE ALL'ADOLESCENTE : </a:t>
            </a:r>
            <a:br>
              <a:rPr lang="it-IT" sz="3200" dirty="0" smtClean="0"/>
            </a:br>
            <a:r>
              <a:rPr lang="it-IT" sz="3200" dirty="0" smtClean="0"/>
              <a:t>UNA GUIDA PRATICA</a:t>
            </a:r>
            <a:endParaRPr lang="it-IT" sz="3200" dirty="0"/>
          </a:p>
        </p:txBody>
      </p:sp>
      <p:sp>
        <p:nvSpPr>
          <p:cNvPr id="3" name="Sottotitolo 2"/>
          <p:cNvSpPr>
            <a:spLocks noGrp="1"/>
          </p:cNvSpPr>
          <p:nvPr>
            <p:ph idx="1"/>
          </p:nvPr>
        </p:nvSpPr>
        <p:spPr/>
        <p:txBody>
          <a:bodyPr>
            <a:normAutofit fontScale="25000" lnSpcReduction="20000"/>
          </a:bodyPr>
          <a:lstStyle/>
          <a:p>
            <a:pPr algn="just"/>
            <a:r>
              <a:rPr lang="it-IT" dirty="0">
                <a:solidFill>
                  <a:schemeClr val="tx1"/>
                </a:solidFill>
              </a:rPr>
              <a:t> </a:t>
            </a:r>
            <a:r>
              <a:rPr lang="it-IT" sz="9600" b="1" dirty="0" smtClean="0">
                <a:solidFill>
                  <a:schemeClr val="tx1"/>
                </a:solidFill>
              </a:rPr>
              <a:t>          </a:t>
            </a:r>
            <a:r>
              <a:rPr lang="it-IT" sz="9600" b="1" dirty="0">
                <a:solidFill>
                  <a:schemeClr val="tx1"/>
                </a:solidFill>
              </a:rPr>
              <a:t>'SAFE </a:t>
            </a:r>
            <a:r>
              <a:rPr lang="it-IT" sz="9600" b="1" dirty="0" smtClean="0">
                <a:solidFill>
                  <a:schemeClr val="tx1"/>
                </a:solidFill>
              </a:rPr>
              <a:t>TIMES‘</a:t>
            </a:r>
          </a:p>
          <a:p>
            <a:pPr algn="just"/>
            <a:endParaRPr lang="it-IT" sz="9600" dirty="0">
              <a:solidFill>
                <a:schemeClr val="tx1"/>
              </a:solidFill>
            </a:endParaRPr>
          </a:p>
          <a:p>
            <a:pPr algn="just">
              <a:buNone/>
            </a:pPr>
            <a:r>
              <a:rPr lang="it-IT" sz="9600" dirty="0">
                <a:solidFill>
                  <a:schemeClr val="tx1"/>
                </a:solidFill>
              </a:rPr>
              <a:t>S </a:t>
            </a:r>
            <a:r>
              <a:rPr lang="it-IT" sz="9600" dirty="0" smtClean="0">
                <a:solidFill>
                  <a:schemeClr val="tx1"/>
                </a:solidFill>
              </a:rPr>
              <a:t> : </a:t>
            </a:r>
            <a:r>
              <a:rPr lang="it-IT" sz="9600" dirty="0">
                <a:solidFill>
                  <a:schemeClr val="tx1"/>
                </a:solidFill>
              </a:rPr>
              <a:t>Sessualità, prevenzione malattie, contraccezione</a:t>
            </a:r>
          </a:p>
          <a:p>
            <a:pPr algn="just">
              <a:buNone/>
            </a:pPr>
            <a:r>
              <a:rPr lang="it-IT" sz="9600" dirty="0">
                <a:solidFill>
                  <a:schemeClr val="tx1"/>
                </a:solidFill>
              </a:rPr>
              <a:t>A </a:t>
            </a:r>
            <a:r>
              <a:rPr lang="it-IT" sz="9600" dirty="0" smtClean="0">
                <a:solidFill>
                  <a:schemeClr val="tx1"/>
                </a:solidFill>
              </a:rPr>
              <a:t> : </a:t>
            </a:r>
            <a:r>
              <a:rPr lang="it-IT" sz="9600" dirty="0">
                <a:solidFill>
                  <a:schemeClr val="tx1"/>
                </a:solidFill>
              </a:rPr>
              <a:t>Affetto, </a:t>
            </a:r>
            <a:r>
              <a:rPr lang="it-IT" sz="9600" dirty="0" smtClean="0">
                <a:solidFill>
                  <a:schemeClr val="tx1"/>
                </a:solidFill>
              </a:rPr>
              <a:t>Abuso: </a:t>
            </a:r>
            <a:r>
              <a:rPr lang="it-IT" sz="9600" dirty="0">
                <a:solidFill>
                  <a:schemeClr val="tx1"/>
                </a:solidFill>
              </a:rPr>
              <a:t>relazioni affettive, abuso di  alcool</a:t>
            </a:r>
            <a:r>
              <a:rPr lang="it-IT" sz="9600" dirty="0" smtClean="0">
                <a:solidFill>
                  <a:schemeClr val="tx1"/>
                </a:solidFill>
              </a:rPr>
              <a:t>,</a:t>
            </a:r>
          </a:p>
          <a:p>
            <a:pPr algn="just">
              <a:buNone/>
            </a:pPr>
            <a:r>
              <a:rPr lang="it-IT" sz="9600" dirty="0" smtClean="0"/>
              <a:t>      </a:t>
            </a:r>
            <a:r>
              <a:rPr lang="it-IT" sz="9600" dirty="0" smtClean="0">
                <a:solidFill>
                  <a:schemeClr val="tx1"/>
                </a:solidFill>
              </a:rPr>
              <a:t>fumo</a:t>
            </a:r>
            <a:r>
              <a:rPr lang="it-IT" sz="9600" dirty="0">
                <a:solidFill>
                  <a:schemeClr val="tx1"/>
                </a:solidFill>
              </a:rPr>
              <a:t>, </a:t>
            </a:r>
            <a:r>
              <a:rPr lang="it-IT" sz="9600" dirty="0" smtClean="0">
                <a:solidFill>
                  <a:schemeClr val="tx1"/>
                </a:solidFill>
              </a:rPr>
              <a:t> droghe</a:t>
            </a:r>
            <a:endParaRPr lang="it-IT" sz="9600" dirty="0">
              <a:solidFill>
                <a:schemeClr val="tx1"/>
              </a:solidFill>
            </a:endParaRPr>
          </a:p>
          <a:p>
            <a:pPr algn="just">
              <a:buNone/>
            </a:pPr>
            <a:r>
              <a:rPr lang="it-IT" sz="9600" dirty="0">
                <a:solidFill>
                  <a:schemeClr val="tx1"/>
                </a:solidFill>
              </a:rPr>
              <a:t>F </a:t>
            </a:r>
            <a:r>
              <a:rPr lang="it-IT" sz="9600" dirty="0" smtClean="0">
                <a:solidFill>
                  <a:schemeClr val="tx1"/>
                </a:solidFill>
              </a:rPr>
              <a:t> : </a:t>
            </a:r>
            <a:r>
              <a:rPr lang="it-IT" sz="9600" dirty="0">
                <a:solidFill>
                  <a:schemeClr val="tx1"/>
                </a:solidFill>
              </a:rPr>
              <a:t>Famiglia : protezione, problemi, scarsità</a:t>
            </a:r>
          </a:p>
          <a:p>
            <a:pPr algn="just">
              <a:buNone/>
            </a:pPr>
            <a:r>
              <a:rPr lang="it-IT" sz="9600" dirty="0">
                <a:solidFill>
                  <a:schemeClr val="tx1"/>
                </a:solidFill>
              </a:rPr>
              <a:t>E </a:t>
            </a:r>
            <a:r>
              <a:rPr lang="it-IT" sz="9600" dirty="0" smtClean="0">
                <a:solidFill>
                  <a:schemeClr val="tx1"/>
                </a:solidFill>
              </a:rPr>
              <a:t> : </a:t>
            </a:r>
            <a:r>
              <a:rPr lang="it-IT" sz="9600" dirty="0">
                <a:solidFill>
                  <a:schemeClr val="tx1"/>
                </a:solidFill>
              </a:rPr>
              <a:t>Esame obiettivo , Seno, testicoli, pressione, cute ecc.</a:t>
            </a:r>
          </a:p>
          <a:p>
            <a:pPr algn="just">
              <a:buNone/>
            </a:pPr>
            <a:r>
              <a:rPr lang="it-IT" sz="9600" dirty="0">
                <a:solidFill>
                  <a:schemeClr val="tx1"/>
                </a:solidFill>
              </a:rPr>
              <a:t>T </a:t>
            </a:r>
            <a:r>
              <a:rPr lang="it-IT" sz="9600" dirty="0" smtClean="0">
                <a:solidFill>
                  <a:schemeClr val="tx1"/>
                </a:solidFill>
              </a:rPr>
              <a:t> : </a:t>
            </a:r>
            <a:r>
              <a:rPr lang="it-IT" sz="9600" dirty="0">
                <a:solidFill>
                  <a:schemeClr val="tx1"/>
                </a:solidFill>
              </a:rPr>
              <a:t>Tempo dello sviluppo, spiegare, verificare</a:t>
            </a:r>
          </a:p>
          <a:p>
            <a:pPr algn="just">
              <a:buNone/>
            </a:pPr>
            <a:r>
              <a:rPr lang="it-IT" sz="9600" dirty="0">
                <a:solidFill>
                  <a:schemeClr val="tx1"/>
                </a:solidFill>
              </a:rPr>
              <a:t>I </a:t>
            </a:r>
            <a:r>
              <a:rPr lang="it-IT" sz="9600" dirty="0" smtClean="0">
                <a:solidFill>
                  <a:schemeClr val="tx1"/>
                </a:solidFill>
              </a:rPr>
              <a:t>  : </a:t>
            </a:r>
            <a:r>
              <a:rPr lang="it-IT" sz="9600" dirty="0">
                <a:solidFill>
                  <a:schemeClr val="tx1"/>
                </a:solidFill>
              </a:rPr>
              <a:t>Immunizzazioni : calendario vaccinale</a:t>
            </a:r>
          </a:p>
          <a:p>
            <a:pPr algn="just">
              <a:buNone/>
            </a:pPr>
            <a:r>
              <a:rPr lang="it-IT" sz="9600" dirty="0">
                <a:solidFill>
                  <a:schemeClr val="tx1"/>
                </a:solidFill>
              </a:rPr>
              <a:t>M : Minerali ed oligoelementi, Ferro e Calcio</a:t>
            </a:r>
          </a:p>
          <a:p>
            <a:pPr algn="just">
              <a:buNone/>
            </a:pPr>
            <a:r>
              <a:rPr lang="it-IT" sz="9600" dirty="0">
                <a:solidFill>
                  <a:schemeClr val="tx1"/>
                </a:solidFill>
              </a:rPr>
              <a:t>E </a:t>
            </a:r>
            <a:r>
              <a:rPr lang="it-IT" sz="9600" dirty="0" smtClean="0">
                <a:solidFill>
                  <a:schemeClr val="tx1"/>
                </a:solidFill>
              </a:rPr>
              <a:t> : </a:t>
            </a:r>
            <a:r>
              <a:rPr lang="it-IT" sz="9600" dirty="0">
                <a:solidFill>
                  <a:schemeClr val="tx1"/>
                </a:solidFill>
              </a:rPr>
              <a:t>Educazione, Impiego : Storia scolastica e lavorativa</a:t>
            </a:r>
          </a:p>
          <a:p>
            <a:pPr algn="just">
              <a:buNone/>
            </a:pPr>
            <a:r>
              <a:rPr lang="it-IT" sz="9600" dirty="0">
                <a:solidFill>
                  <a:schemeClr val="tx1"/>
                </a:solidFill>
              </a:rPr>
              <a:t>S </a:t>
            </a:r>
            <a:r>
              <a:rPr lang="it-IT" sz="9600" dirty="0" smtClean="0">
                <a:solidFill>
                  <a:schemeClr val="tx1"/>
                </a:solidFill>
              </a:rPr>
              <a:t> : </a:t>
            </a:r>
            <a:r>
              <a:rPr lang="it-IT" sz="9600" dirty="0">
                <a:solidFill>
                  <a:schemeClr val="tx1"/>
                </a:solidFill>
              </a:rPr>
              <a:t>Sicurezza, prevenzione incidenti auto,moto, sport</a:t>
            </a:r>
          </a:p>
          <a:p>
            <a:pPr algn="just">
              <a:buNone/>
            </a:pPr>
            <a:r>
              <a:rPr lang="it-IT" sz="6200" dirty="0">
                <a:solidFill>
                  <a:schemeClr val="tx1"/>
                </a:solidFill>
              </a:rPr>
              <a:t> </a:t>
            </a:r>
          </a:p>
          <a:p>
            <a:pPr algn="just"/>
            <a:endParaRPr lang="it-IT" dirty="0">
              <a:solidFill>
                <a:schemeClr val="tx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rgbClr val="FFFF00"/>
          </a:solidFill>
          <a:ln>
            <a:solidFill>
              <a:srgbClr val="FFFF00"/>
            </a:solidFill>
          </a:ln>
        </p:spPr>
        <p:txBody>
          <a:bodyPr>
            <a:normAutofit fontScale="90000"/>
          </a:bodyPr>
          <a:lstStyle/>
          <a:p>
            <a:pPr fontAlgn="base"/>
            <a:r>
              <a:rPr lang="it-IT" sz="2200" dirty="0" err="1" smtClean="0"/>
              <a:t>Adolescent</a:t>
            </a:r>
            <a:r>
              <a:rPr lang="it-IT" sz="2200" dirty="0" smtClean="0"/>
              <a:t> </a:t>
            </a:r>
            <a:r>
              <a:rPr lang="it-IT" sz="2200" dirty="0" err="1" smtClean="0"/>
              <a:t>Overweight</a:t>
            </a:r>
            <a:r>
              <a:rPr lang="it-IT" sz="2200" dirty="0" smtClean="0"/>
              <a:t> and Future </a:t>
            </a:r>
            <a:r>
              <a:rPr lang="it-IT" sz="2200" dirty="0" err="1" smtClean="0"/>
              <a:t>Adult</a:t>
            </a:r>
            <a:r>
              <a:rPr lang="it-IT" sz="2200" dirty="0" smtClean="0"/>
              <a:t> </a:t>
            </a:r>
            <a:r>
              <a:rPr lang="it-IT" sz="2200" dirty="0" err="1" smtClean="0"/>
              <a:t>Coronary</a:t>
            </a:r>
            <a:r>
              <a:rPr lang="it-IT" sz="2200" dirty="0" smtClean="0"/>
              <a:t> </a:t>
            </a:r>
            <a:r>
              <a:rPr lang="it-IT" sz="2200" dirty="0" err="1" smtClean="0"/>
              <a:t>Heart</a:t>
            </a:r>
            <a:r>
              <a:rPr lang="it-IT" sz="2200" dirty="0" smtClean="0"/>
              <a:t> </a:t>
            </a:r>
            <a:r>
              <a:rPr lang="it-IT" sz="2200" dirty="0" err="1" smtClean="0"/>
              <a:t>Disease</a:t>
            </a:r>
            <a:r>
              <a:rPr lang="it-IT" sz="1200" dirty="0" smtClean="0"/>
              <a:t/>
            </a:r>
            <a:br>
              <a:rPr lang="it-IT" sz="1200" dirty="0" smtClean="0"/>
            </a:br>
            <a:r>
              <a:rPr lang="it-IT" sz="1200" dirty="0" smtClean="0"/>
              <a:t>Kirsten </a:t>
            </a:r>
            <a:r>
              <a:rPr lang="it-IT" sz="1200" dirty="0" err="1" smtClean="0"/>
              <a:t>Bibbins-Domingo</a:t>
            </a:r>
            <a:r>
              <a:rPr lang="it-IT" sz="1200" dirty="0" smtClean="0"/>
              <a:t>, </a:t>
            </a:r>
            <a:r>
              <a:rPr lang="it-IT" sz="1200" dirty="0" err="1" smtClean="0"/>
              <a:t>Ph.D.</a:t>
            </a:r>
            <a:r>
              <a:rPr lang="it-IT" sz="1200" dirty="0" smtClean="0"/>
              <a:t>, M.D., Pamela </a:t>
            </a:r>
            <a:r>
              <a:rPr lang="it-IT" sz="1200" dirty="0" err="1" smtClean="0"/>
              <a:t>Coxson</a:t>
            </a:r>
            <a:r>
              <a:rPr lang="it-IT" sz="1200" dirty="0" smtClean="0"/>
              <a:t>, </a:t>
            </a:r>
            <a:r>
              <a:rPr lang="it-IT" sz="1200" dirty="0" err="1" smtClean="0"/>
              <a:t>Ph.D.</a:t>
            </a:r>
            <a:r>
              <a:rPr lang="it-IT" sz="1200" dirty="0" smtClean="0"/>
              <a:t>, Mark J. </a:t>
            </a:r>
            <a:r>
              <a:rPr lang="it-IT" sz="1200" dirty="0" err="1" smtClean="0"/>
              <a:t>Pletcher</a:t>
            </a:r>
            <a:r>
              <a:rPr lang="it-IT" sz="1200" dirty="0" smtClean="0"/>
              <a:t>, M.D., </a:t>
            </a:r>
            <a:r>
              <a:rPr lang="it-IT" sz="1200" dirty="0" err="1" smtClean="0"/>
              <a:t>M.P.H.</a:t>
            </a:r>
            <a:r>
              <a:rPr lang="it-IT" sz="1200" dirty="0" smtClean="0"/>
              <a:t>, James </a:t>
            </a:r>
            <a:r>
              <a:rPr lang="it-IT" sz="1200" dirty="0" err="1" smtClean="0"/>
              <a:t>Lightwood</a:t>
            </a:r>
            <a:r>
              <a:rPr lang="it-IT" sz="1200" dirty="0" smtClean="0"/>
              <a:t>, </a:t>
            </a:r>
            <a:r>
              <a:rPr lang="it-IT" sz="1200" dirty="0" err="1" smtClean="0"/>
              <a:t>Ph.D.</a:t>
            </a:r>
            <a:r>
              <a:rPr lang="it-IT" sz="1200" dirty="0" smtClean="0"/>
              <a:t>, and Lee Goldman, M.D., </a:t>
            </a:r>
            <a:r>
              <a:rPr lang="it-IT" sz="1200" dirty="0" err="1" smtClean="0"/>
              <a:t>M.P.H.</a:t>
            </a:r>
            <a:r>
              <a:rPr lang="it-IT" sz="1200" dirty="0" smtClean="0"/>
              <a:t/>
            </a:r>
            <a:br>
              <a:rPr lang="it-IT" sz="1200" dirty="0" smtClean="0"/>
            </a:br>
            <a:r>
              <a:rPr lang="it-IT" sz="1200" dirty="0" smtClean="0"/>
              <a:t>N </a:t>
            </a:r>
            <a:r>
              <a:rPr lang="it-IT" sz="1200" dirty="0" err="1" smtClean="0"/>
              <a:t>Engl</a:t>
            </a:r>
            <a:r>
              <a:rPr lang="it-IT" sz="1200" dirty="0" smtClean="0"/>
              <a:t> J </a:t>
            </a:r>
            <a:r>
              <a:rPr lang="it-IT" sz="1200" dirty="0" err="1" smtClean="0"/>
              <a:t>Med</a:t>
            </a:r>
            <a:r>
              <a:rPr lang="it-IT" sz="1200" dirty="0" smtClean="0"/>
              <a:t> 2007; 357:2371-2379</a:t>
            </a:r>
            <a:r>
              <a:rPr lang="it-IT" sz="1200" dirty="0" smtClean="0">
                <a:hlinkClick r:id="rId2"/>
              </a:rPr>
              <a:t>December 6, 2007</a:t>
            </a:r>
            <a:r>
              <a:rPr lang="it-IT" sz="1200" dirty="0" smtClean="0"/>
              <a:t>DOI: 10.1056/NEJMsa073166</a:t>
            </a:r>
            <a:br>
              <a:rPr lang="it-IT" sz="1200" dirty="0" smtClean="0"/>
            </a:br>
            <a:endParaRPr lang="it-IT" sz="1200" dirty="0"/>
          </a:p>
        </p:txBody>
      </p:sp>
      <p:sp>
        <p:nvSpPr>
          <p:cNvPr id="3" name="Segnaposto contenuto 2"/>
          <p:cNvSpPr>
            <a:spLocks noGrp="1"/>
          </p:cNvSpPr>
          <p:nvPr>
            <p:ph idx="1"/>
          </p:nvPr>
        </p:nvSpPr>
        <p:spPr/>
        <p:txBody>
          <a:bodyPr>
            <a:normAutofit fontScale="77500" lnSpcReduction="20000"/>
          </a:bodyPr>
          <a:lstStyle/>
          <a:p>
            <a:pPr fontAlgn="base"/>
            <a:r>
              <a:rPr lang="en-US" sz="2000" b="1" cap="all" dirty="0" smtClean="0"/>
              <a:t>RESULTS</a:t>
            </a:r>
          </a:p>
          <a:p>
            <a:pPr fontAlgn="base"/>
            <a:r>
              <a:rPr lang="en-US" sz="2600" dirty="0" smtClean="0"/>
              <a:t>Adolescent overweight is projected to increase the prevalence of obese 35-year-olds in 2020 to a range of 30 to 37% in men and 34 to 44% in women. </a:t>
            </a:r>
            <a:endParaRPr lang="en-US" sz="2600" dirty="0" smtClean="0"/>
          </a:p>
          <a:p>
            <a:pPr fontAlgn="base"/>
            <a:r>
              <a:rPr lang="en-US" sz="2600" dirty="0" smtClean="0"/>
              <a:t>As </a:t>
            </a:r>
            <a:r>
              <a:rPr lang="en-US" sz="2600" dirty="0" smtClean="0"/>
              <a:t>a consequence of this increased obesity, an increase in the incidence of CHD and in the total number of CHD events and deaths is projected to occur in young adulthood. </a:t>
            </a:r>
            <a:endParaRPr lang="en-US" sz="2600" dirty="0" smtClean="0"/>
          </a:p>
          <a:p>
            <a:pPr fontAlgn="base"/>
            <a:r>
              <a:rPr lang="en-US" sz="2600" dirty="0" smtClean="0"/>
              <a:t>The </a:t>
            </a:r>
            <a:r>
              <a:rPr lang="en-US" sz="2600" dirty="0" smtClean="0"/>
              <a:t>increase is projected to continue in both absolute and relative terms as the population reaches middle age. By 2035, it is estimated that the prevalence of CHD will increase by a range of 5 to 16%, with more than 100,000 excess cases of CHD attributable to the increased obesity. </a:t>
            </a:r>
            <a:endParaRPr lang="en-US" sz="2600" dirty="0" smtClean="0"/>
          </a:p>
          <a:p>
            <a:pPr fontAlgn="base"/>
            <a:r>
              <a:rPr lang="en-US" sz="2600" dirty="0" smtClean="0"/>
              <a:t>Aggressive </a:t>
            </a:r>
            <a:r>
              <a:rPr lang="en-US" sz="2600" dirty="0" smtClean="0"/>
              <a:t>treatment with currently available therapies to reverse modifiable obesity-related risk factors would reduce, but not eliminate, the projected increase in the number of CHD events.</a:t>
            </a:r>
          </a:p>
          <a:p>
            <a:pPr>
              <a:buNone/>
            </a:pPr>
            <a:r>
              <a:rPr lang="en-US" sz="2000" dirty="0" smtClean="0"/>
              <a:t/>
            </a:r>
            <a:br>
              <a:rPr lang="en-US" sz="2000" dirty="0" smtClean="0"/>
            </a:br>
            <a:endParaRPr lang="it-IT"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rgbClr val="FFFF00"/>
          </a:solidFill>
        </p:spPr>
        <p:txBody>
          <a:bodyPr>
            <a:normAutofit fontScale="90000"/>
          </a:bodyPr>
          <a:lstStyle/>
          <a:p>
            <a:pPr fontAlgn="base"/>
            <a:r>
              <a:rPr lang="it-IT" sz="2700" dirty="0" err="1" smtClean="0"/>
              <a:t>Uncovering</a:t>
            </a:r>
            <a:r>
              <a:rPr lang="it-IT" sz="2700" dirty="0" smtClean="0"/>
              <a:t> </a:t>
            </a:r>
            <a:r>
              <a:rPr lang="it-IT" sz="2700" dirty="0" err="1" smtClean="0"/>
              <a:t>an</a:t>
            </a:r>
            <a:r>
              <a:rPr lang="it-IT" sz="2700" dirty="0" smtClean="0"/>
              <a:t> </a:t>
            </a:r>
            <a:r>
              <a:rPr lang="it-IT" sz="2700" dirty="0" err="1" smtClean="0"/>
              <a:t>Epidemic</a:t>
            </a:r>
            <a:r>
              <a:rPr lang="it-IT" sz="2700" dirty="0" smtClean="0"/>
              <a:t> — Screening </a:t>
            </a:r>
            <a:r>
              <a:rPr lang="it-IT" sz="2700" dirty="0" err="1" smtClean="0"/>
              <a:t>for</a:t>
            </a:r>
            <a:r>
              <a:rPr lang="it-IT" sz="2700" dirty="0" smtClean="0"/>
              <a:t> </a:t>
            </a:r>
            <a:r>
              <a:rPr lang="it-IT" sz="2700" dirty="0" err="1" smtClean="0"/>
              <a:t>Mental</a:t>
            </a:r>
            <a:r>
              <a:rPr lang="it-IT" sz="2700" dirty="0" smtClean="0"/>
              <a:t> </a:t>
            </a:r>
            <a:r>
              <a:rPr lang="it-IT" sz="2700" dirty="0" err="1" smtClean="0"/>
              <a:t>Illness</a:t>
            </a:r>
            <a:r>
              <a:rPr lang="it-IT" sz="2700" dirty="0" smtClean="0"/>
              <a:t> in </a:t>
            </a:r>
            <a:r>
              <a:rPr lang="it-IT" sz="2700" dirty="0" err="1" smtClean="0"/>
              <a:t>Teens</a:t>
            </a:r>
            <a:r>
              <a:rPr lang="it-IT" sz="2000" dirty="0" smtClean="0"/>
              <a:t/>
            </a:r>
            <a:br>
              <a:rPr lang="it-IT" sz="2000" dirty="0" smtClean="0"/>
            </a:br>
            <a:r>
              <a:rPr lang="it-IT" sz="2000" dirty="0" smtClean="0"/>
              <a:t>Richard A. Friedman, M.D.</a:t>
            </a:r>
            <a:br>
              <a:rPr lang="it-IT" sz="2000" dirty="0" smtClean="0"/>
            </a:br>
            <a:r>
              <a:rPr lang="it-IT" sz="2000" dirty="0" smtClean="0"/>
              <a:t>N </a:t>
            </a:r>
            <a:r>
              <a:rPr lang="it-IT" sz="2000" dirty="0" err="1" smtClean="0"/>
              <a:t>Engl</a:t>
            </a:r>
            <a:r>
              <a:rPr lang="it-IT" sz="2000" dirty="0" smtClean="0"/>
              <a:t> J </a:t>
            </a:r>
            <a:r>
              <a:rPr lang="it-IT" sz="2000" dirty="0" err="1" smtClean="0"/>
              <a:t>Med</a:t>
            </a:r>
            <a:r>
              <a:rPr lang="it-IT" sz="2000" dirty="0" smtClean="0"/>
              <a:t> 2006; 355:2717-2719</a:t>
            </a:r>
            <a:r>
              <a:rPr lang="it-IT" sz="2000" dirty="0" smtClean="0">
                <a:hlinkClick r:id="rId2"/>
              </a:rPr>
              <a:t>December 28, 2006</a:t>
            </a:r>
            <a:r>
              <a:rPr lang="it-IT" sz="2000" dirty="0" smtClean="0"/>
              <a:t>DOI: 10.1056/NEJMp068262</a:t>
            </a:r>
            <a:br>
              <a:rPr lang="it-IT" sz="2000" dirty="0" smtClean="0"/>
            </a:br>
            <a:endParaRPr lang="it-IT" sz="2000" dirty="0"/>
          </a:p>
        </p:txBody>
      </p:sp>
      <p:sp>
        <p:nvSpPr>
          <p:cNvPr id="3" name="Segnaposto contenuto 2"/>
          <p:cNvSpPr>
            <a:spLocks noGrp="1"/>
          </p:cNvSpPr>
          <p:nvPr>
            <p:ph idx="1"/>
          </p:nvPr>
        </p:nvSpPr>
        <p:spPr/>
        <p:txBody>
          <a:bodyPr>
            <a:normAutofit fontScale="92500" lnSpcReduction="20000"/>
          </a:bodyPr>
          <a:lstStyle/>
          <a:p>
            <a:pPr fontAlgn="base"/>
            <a:r>
              <a:rPr lang="en-US" sz="2000" dirty="0" smtClean="0"/>
              <a:t>there is concern about the high sensitivity but relatively low specificity of the screening instruments, a combination that leads to many false positive results. The potential consequences of falsely identifying a teen as needing a more thorough psychiatric evaluation seem far less dire, however, than those of failing to identify a suicidal teenager. Stigma is real, but unlike suicide, it doesn't kill.</a:t>
            </a:r>
          </a:p>
          <a:p>
            <a:pPr fontAlgn="base"/>
            <a:r>
              <a:rPr lang="en-US" sz="2000" dirty="0" smtClean="0"/>
              <a:t>It is accepted medical practice for teenagers to get frequent physical checkups, even though the odds of finding a serious physical disease in this population are very small. In contrast, </a:t>
            </a:r>
            <a:r>
              <a:rPr lang="en-US" sz="2000" b="1" dirty="0" smtClean="0"/>
              <a:t>the chance that a teen has a treatable psychiatric illness (such as anxiety, mood, or addictive disorder) is nearly 21%.</a:t>
            </a:r>
            <a:r>
              <a:rPr lang="en-US" sz="2000" dirty="0" smtClean="0">
                <a:hlinkClick r:id="rId3"/>
              </a:rPr>
              <a:t>5</a:t>
            </a:r>
            <a:r>
              <a:rPr lang="en-US" sz="2000" dirty="0" smtClean="0"/>
              <a:t> How can we not routinely screen young people for mental illness when it is such an important cause of suffering and death?</a:t>
            </a:r>
          </a:p>
          <a:p>
            <a:pPr fontAlgn="base"/>
            <a:r>
              <a:rPr lang="en-US" sz="2000" b="1" i="1" dirty="0" smtClean="0"/>
              <a:t>I believe that voluntary mental health screening of teens should be universal. </a:t>
            </a:r>
            <a:r>
              <a:rPr lang="en-US" sz="2000" dirty="0" smtClean="0"/>
              <a:t>But we need to go beyond school-based screening if we are optimally to reach young people who are at risk for psychiatric illness and suicide. Pediatric clinicians are in an ideal position to detect mental illness in young people, and they should be better trained to probe for and recognize the signs and symptoms of major psychiatric disorders</a:t>
            </a:r>
          </a:p>
          <a:p>
            <a:endParaRPr lang="it-IT"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rgbClr val="FFFF00"/>
          </a:solidFill>
        </p:spPr>
        <p:txBody>
          <a:bodyPr>
            <a:normAutofit fontScale="90000"/>
          </a:bodyPr>
          <a:lstStyle/>
          <a:p>
            <a:pPr fontAlgn="base"/>
            <a:r>
              <a:rPr lang="it-IT" sz="2400" cap="all" dirty="0" smtClean="0"/>
              <a:t>GLOBAL HEALTH   </a:t>
            </a:r>
            <a:r>
              <a:rPr lang="it-IT" sz="2400" dirty="0" err="1" smtClean="0"/>
              <a:t>Injuries</a:t>
            </a:r>
            <a:r>
              <a:rPr lang="it-IT" sz="2400" dirty="0" smtClean="0"/>
              <a:t/>
            </a:r>
            <a:br>
              <a:rPr lang="it-IT" sz="2400" dirty="0" smtClean="0"/>
            </a:br>
            <a:r>
              <a:rPr lang="it-IT" sz="1600" dirty="0" err="1" smtClean="0"/>
              <a:t>Robyn</a:t>
            </a:r>
            <a:r>
              <a:rPr lang="it-IT" sz="1600" dirty="0" smtClean="0"/>
              <a:t> Norton, </a:t>
            </a:r>
            <a:r>
              <a:rPr lang="it-IT" sz="1600" dirty="0" err="1" smtClean="0"/>
              <a:t>Ph.D.</a:t>
            </a:r>
            <a:r>
              <a:rPr lang="it-IT" sz="1600" dirty="0" smtClean="0"/>
              <a:t>, </a:t>
            </a:r>
            <a:r>
              <a:rPr lang="it-IT" sz="1600" dirty="0" err="1" smtClean="0"/>
              <a:t>M.P.H.</a:t>
            </a:r>
            <a:r>
              <a:rPr lang="it-IT" sz="1600" dirty="0" smtClean="0"/>
              <a:t>, and Olive </a:t>
            </a:r>
            <a:r>
              <a:rPr lang="it-IT" sz="1600" dirty="0" err="1" smtClean="0"/>
              <a:t>Kobusingye</a:t>
            </a:r>
            <a:r>
              <a:rPr lang="it-IT" sz="1600" dirty="0" smtClean="0"/>
              <a:t>, </a:t>
            </a:r>
            <a:r>
              <a:rPr lang="it-IT" sz="1600" dirty="0" err="1" smtClean="0"/>
              <a:t>M.Med</a:t>
            </a:r>
            <a:r>
              <a:rPr lang="it-IT" sz="1600" dirty="0" smtClean="0"/>
              <a:t>. (</a:t>
            </a:r>
            <a:r>
              <a:rPr lang="it-IT" sz="1600" dirty="0" err="1" smtClean="0"/>
              <a:t>Surg</a:t>
            </a:r>
            <a:r>
              <a:rPr lang="it-IT" sz="1600" dirty="0" smtClean="0"/>
              <a:t>), </a:t>
            </a:r>
            <a:r>
              <a:rPr lang="it-IT" sz="1600" dirty="0" err="1" smtClean="0"/>
              <a:t>M.P.H.</a:t>
            </a:r>
            <a:r>
              <a:rPr lang="it-IT" sz="1600" dirty="0" smtClean="0"/>
              <a:t/>
            </a:r>
            <a:br>
              <a:rPr lang="it-IT" sz="1600" dirty="0" smtClean="0"/>
            </a:br>
            <a:r>
              <a:rPr lang="it-IT" sz="1600" dirty="0" smtClean="0"/>
              <a:t>N </a:t>
            </a:r>
            <a:r>
              <a:rPr lang="it-IT" sz="1600" dirty="0" err="1" smtClean="0"/>
              <a:t>Engl</a:t>
            </a:r>
            <a:r>
              <a:rPr lang="it-IT" sz="1600" dirty="0" smtClean="0"/>
              <a:t> J </a:t>
            </a:r>
            <a:r>
              <a:rPr lang="it-IT" sz="1600" dirty="0" err="1" smtClean="0"/>
              <a:t>Med</a:t>
            </a:r>
            <a:r>
              <a:rPr lang="it-IT" sz="1600" dirty="0" smtClean="0"/>
              <a:t> 2013; 368:1723-1730</a:t>
            </a:r>
            <a:r>
              <a:rPr lang="it-IT" sz="1600" dirty="0" smtClean="0">
                <a:hlinkClick r:id="rId2"/>
              </a:rPr>
              <a:t>May 2, 2013</a:t>
            </a:r>
            <a:r>
              <a:rPr lang="it-IT" sz="1600" dirty="0" smtClean="0"/>
              <a:t>DOI: 10.1056/NEJMra1109343</a:t>
            </a:r>
            <a:r>
              <a:rPr lang="it-IT" sz="2400" dirty="0" smtClean="0"/>
              <a:t/>
            </a:r>
            <a:br>
              <a:rPr lang="it-IT" sz="2400" dirty="0" smtClean="0"/>
            </a:br>
            <a:endParaRPr lang="it-IT" sz="2400" dirty="0"/>
          </a:p>
        </p:txBody>
      </p:sp>
      <p:sp>
        <p:nvSpPr>
          <p:cNvPr id="3" name="Segnaposto contenuto 2"/>
          <p:cNvSpPr>
            <a:spLocks noGrp="1"/>
          </p:cNvSpPr>
          <p:nvPr>
            <p:ph idx="1"/>
          </p:nvPr>
        </p:nvSpPr>
        <p:spPr/>
        <p:txBody>
          <a:bodyPr>
            <a:normAutofit/>
          </a:bodyPr>
          <a:lstStyle/>
          <a:p>
            <a:r>
              <a:rPr lang="en-US" sz="2000" dirty="0" smtClean="0"/>
              <a:t>in 2010, there were 5.1 million deaths from injuries — almost 1 out of every 10 deaths in the world — and the total number of deaths from injuries was greater than the number of deaths from infection with the human immunodeficiency virus–acquired immune deficiency syndrome (HIV–AIDS), tuberculosis, and malaria combined (3.8 million)</a:t>
            </a:r>
          </a:p>
          <a:p>
            <a:endParaRPr lang="en-US" sz="2000" dirty="0" smtClean="0"/>
          </a:p>
          <a:p>
            <a:r>
              <a:rPr lang="en-US" sz="2000" dirty="0" smtClean="0"/>
              <a:t>A disproportionate number of injuries are sustained by males, who accounted for about 68% of all injury-related deaths in 2010 </a:t>
            </a:r>
          </a:p>
          <a:p>
            <a:r>
              <a:rPr lang="en-US" sz="2000" dirty="0" smtClean="0"/>
              <a:t>.</a:t>
            </a:r>
            <a:r>
              <a:rPr lang="en-US" sz="2000" dirty="0" smtClean="0">
                <a:hlinkClick r:id="rId3"/>
              </a:rPr>
              <a:t>3</a:t>
            </a:r>
            <a:r>
              <a:rPr lang="en-US" sz="2000" dirty="0" smtClean="0"/>
              <a:t> Although injuries are sustained across the life cycle, they affect young people (persons between 10 and 24 years of age) in particular, accounting for more than 40% of deaths in this age group.</a:t>
            </a:r>
            <a:r>
              <a:rPr lang="en-US" sz="2000" dirty="0" smtClean="0">
                <a:hlinkClick r:id="rId3"/>
              </a:rPr>
              <a:t>3,7</a:t>
            </a:r>
            <a:endParaRPr lang="en-US" sz="2000" dirty="0" smtClean="0"/>
          </a:p>
          <a:p>
            <a:r>
              <a:rPr lang="en-US" sz="2000" dirty="0" smtClean="0"/>
              <a:t> More than half of all deaths (52%) occurring in males 10 to 24 years of age are caused by injuries.</a:t>
            </a:r>
            <a:endParaRPr lang="it-IT"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rgbClr val="FFFF00"/>
          </a:solidFill>
        </p:spPr>
        <p:txBody>
          <a:bodyPr>
            <a:normAutofit fontScale="90000"/>
          </a:bodyPr>
          <a:lstStyle/>
          <a:p>
            <a:pPr fontAlgn="base"/>
            <a:r>
              <a:rPr lang="it-IT" sz="2700" dirty="0" err="1" smtClean="0"/>
              <a:t>Adverse</a:t>
            </a:r>
            <a:r>
              <a:rPr lang="it-IT" sz="2700" dirty="0" smtClean="0"/>
              <a:t> </a:t>
            </a:r>
            <a:r>
              <a:rPr lang="it-IT" sz="2700" dirty="0" err="1" smtClean="0"/>
              <a:t>Health</a:t>
            </a:r>
            <a:r>
              <a:rPr lang="it-IT" sz="2700" dirty="0" smtClean="0"/>
              <a:t> </a:t>
            </a:r>
            <a:r>
              <a:rPr lang="it-IT" sz="2700" dirty="0" err="1" smtClean="0"/>
              <a:t>Effects</a:t>
            </a:r>
            <a:r>
              <a:rPr lang="it-IT" sz="2700" dirty="0" smtClean="0"/>
              <a:t> </a:t>
            </a:r>
            <a:r>
              <a:rPr lang="it-IT" sz="2700" dirty="0" err="1" smtClean="0"/>
              <a:t>of</a:t>
            </a:r>
            <a:r>
              <a:rPr lang="it-IT" sz="2700" dirty="0" smtClean="0"/>
              <a:t> Marijuana </a:t>
            </a:r>
            <a:r>
              <a:rPr lang="it-IT" sz="2700" dirty="0" err="1" smtClean="0"/>
              <a:t>Use</a:t>
            </a:r>
            <a:r>
              <a:rPr lang="it-IT" sz="2000" dirty="0" smtClean="0"/>
              <a:t/>
            </a:r>
            <a:br>
              <a:rPr lang="it-IT" sz="2000" dirty="0" smtClean="0"/>
            </a:br>
            <a:r>
              <a:rPr lang="it-IT" sz="1600" dirty="0" smtClean="0"/>
              <a:t>Nora D. </a:t>
            </a:r>
            <a:r>
              <a:rPr lang="it-IT" sz="1600" dirty="0" err="1" smtClean="0"/>
              <a:t>Volkow</a:t>
            </a:r>
            <a:r>
              <a:rPr lang="it-IT" sz="1600" dirty="0" smtClean="0"/>
              <a:t>, M.D., Ruben D. </a:t>
            </a:r>
            <a:r>
              <a:rPr lang="it-IT" sz="1600" dirty="0" err="1" smtClean="0"/>
              <a:t>Baler</a:t>
            </a:r>
            <a:r>
              <a:rPr lang="it-IT" sz="1600" dirty="0" smtClean="0"/>
              <a:t>, </a:t>
            </a:r>
            <a:r>
              <a:rPr lang="it-IT" sz="1600" dirty="0" err="1" smtClean="0"/>
              <a:t>Ph.D.</a:t>
            </a:r>
            <a:r>
              <a:rPr lang="it-IT" sz="1600" dirty="0" smtClean="0"/>
              <a:t>, Wilson M. Compton, M.D., and Susan </a:t>
            </a:r>
            <a:r>
              <a:rPr lang="it-IT" sz="1600" dirty="0" err="1" smtClean="0"/>
              <a:t>R.B.</a:t>
            </a:r>
            <a:r>
              <a:rPr lang="it-IT" sz="1600" dirty="0" smtClean="0"/>
              <a:t> Weiss, </a:t>
            </a:r>
            <a:r>
              <a:rPr lang="it-IT" sz="1600" dirty="0" err="1" smtClean="0"/>
              <a:t>Ph.D.</a:t>
            </a:r>
            <a:r>
              <a:rPr lang="it-IT" sz="1600" dirty="0" smtClean="0"/>
              <a:t/>
            </a:r>
            <a:br>
              <a:rPr lang="it-IT" sz="1600" dirty="0" smtClean="0"/>
            </a:br>
            <a:r>
              <a:rPr lang="it-IT" sz="1600" dirty="0" smtClean="0"/>
              <a:t>N </a:t>
            </a:r>
            <a:r>
              <a:rPr lang="it-IT" sz="1600" dirty="0" err="1" smtClean="0"/>
              <a:t>Engl</a:t>
            </a:r>
            <a:r>
              <a:rPr lang="it-IT" sz="1600" dirty="0" smtClean="0"/>
              <a:t> J </a:t>
            </a:r>
            <a:r>
              <a:rPr lang="it-IT" sz="1600" dirty="0" err="1" smtClean="0"/>
              <a:t>Med</a:t>
            </a:r>
            <a:r>
              <a:rPr lang="it-IT" sz="1600" dirty="0" smtClean="0"/>
              <a:t> 2014; 370:2219-2227</a:t>
            </a:r>
            <a:r>
              <a:rPr lang="it-IT" sz="1600" dirty="0" smtClean="0">
                <a:hlinkClick r:id="rId2"/>
              </a:rPr>
              <a:t>June 5, 2014</a:t>
            </a:r>
            <a:r>
              <a:rPr lang="it-IT" sz="1600" dirty="0" smtClean="0"/>
              <a:t>DOI: 10.1056/NEJMra1402309</a:t>
            </a:r>
            <a:br>
              <a:rPr lang="it-IT" sz="1600" dirty="0" smtClean="0"/>
            </a:br>
            <a:endParaRPr lang="it-IT" sz="1600" dirty="0"/>
          </a:p>
        </p:txBody>
      </p:sp>
      <p:sp>
        <p:nvSpPr>
          <p:cNvPr id="3" name="Segnaposto contenuto 2"/>
          <p:cNvSpPr>
            <a:spLocks noGrp="1"/>
          </p:cNvSpPr>
          <p:nvPr>
            <p:ph idx="1"/>
          </p:nvPr>
        </p:nvSpPr>
        <p:spPr>
          <a:xfrm>
            <a:off x="457200" y="1412776"/>
            <a:ext cx="8229600" cy="5112568"/>
          </a:xfrm>
        </p:spPr>
        <p:txBody>
          <a:bodyPr>
            <a:noAutofit/>
          </a:bodyPr>
          <a:lstStyle/>
          <a:p>
            <a:pPr fontAlgn="base"/>
            <a:r>
              <a:rPr lang="en-US" sz="2400" dirty="0" smtClean="0"/>
              <a:t>As compared with unexposed controls</a:t>
            </a:r>
            <a:r>
              <a:rPr lang="en-US" sz="2400" b="1" dirty="0" smtClean="0"/>
              <a:t>, adults who smoked marijuana regularly during adolescence have impaired neural connectivity (fewer fibers) in specific brain regions. </a:t>
            </a:r>
          </a:p>
          <a:p>
            <a:pPr fontAlgn="base"/>
            <a:r>
              <a:rPr lang="en-US" sz="2400" dirty="0" smtClean="0"/>
              <a:t> in functions that require a </a:t>
            </a:r>
            <a:r>
              <a:rPr lang="en-US" sz="2400" b="1" dirty="0" smtClean="0"/>
              <a:t>high degree of integration (</a:t>
            </a:r>
            <a:r>
              <a:rPr lang="en-US" sz="2400" dirty="0" smtClean="0"/>
              <a:t>e.g., alertness and self-conscious awareness), and the </a:t>
            </a:r>
            <a:r>
              <a:rPr lang="en-US" sz="2400" dirty="0" err="1" smtClean="0"/>
              <a:t>fimbria</a:t>
            </a:r>
            <a:r>
              <a:rPr lang="en-US" sz="2400" dirty="0" smtClean="0"/>
              <a:t>, an area of the hippocampus that is important in learning and memory.</a:t>
            </a:r>
          </a:p>
          <a:p>
            <a:pPr fontAlgn="base"/>
            <a:r>
              <a:rPr lang="en-US" sz="2400" dirty="0" smtClean="0"/>
              <a:t> in the prefrontal networks responsible for </a:t>
            </a:r>
            <a:r>
              <a:rPr lang="en-US" sz="2400" b="1" dirty="0" smtClean="0"/>
              <a:t>executive function </a:t>
            </a:r>
            <a:r>
              <a:rPr lang="en-US" sz="2400" dirty="0" smtClean="0"/>
              <a:t>(including inhibitory control) and the </a:t>
            </a:r>
            <a:r>
              <a:rPr lang="en-US" sz="2400" dirty="0" err="1" smtClean="0"/>
              <a:t>subcortical</a:t>
            </a:r>
            <a:r>
              <a:rPr lang="en-US" sz="2400" dirty="0" smtClean="0"/>
              <a:t> networks, which process habits and routines.</a:t>
            </a:r>
            <a:r>
              <a:rPr lang="en-US" sz="2400" dirty="0" smtClean="0">
                <a:hlinkClick r:id="rId3"/>
              </a:rPr>
              <a:t>13</a:t>
            </a:r>
            <a:r>
              <a:rPr lang="en-US" sz="2400" dirty="0" smtClean="0"/>
              <a:t> </a:t>
            </a:r>
          </a:p>
          <a:p>
            <a:pPr fontAlgn="base"/>
            <a:r>
              <a:rPr lang="en-US" sz="2400" dirty="0" smtClean="0"/>
              <a:t>In addition, imaging studies in persons who use cannabis have revealed decreased activity in prefrontal regions and reduced volumes in the hippocampus.</a:t>
            </a:r>
            <a:r>
              <a:rPr lang="en-US" sz="2400" dirty="0" smtClean="0">
                <a:hlinkClick r:id="rId3"/>
              </a:rPr>
              <a:t>14</a:t>
            </a:r>
            <a:r>
              <a:rPr lang="en-US" sz="2400" dirty="0" smtClean="0"/>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94122"/>
          </a:xfrm>
        </p:spPr>
        <p:txBody>
          <a:bodyPr>
            <a:normAutofit/>
          </a:bodyPr>
          <a:lstStyle/>
          <a:p>
            <a:r>
              <a:rPr lang="it-IT" sz="3200" dirty="0" err="1" smtClean="0"/>
              <a:t>Adverse</a:t>
            </a:r>
            <a:r>
              <a:rPr lang="it-IT" sz="3200" dirty="0" smtClean="0"/>
              <a:t> </a:t>
            </a:r>
            <a:r>
              <a:rPr lang="it-IT" sz="3200" dirty="0" err="1" smtClean="0"/>
              <a:t>Health</a:t>
            </a:r>
            <a:r>
              <a:rPr lang="it-IT" sz="3200" dirty="0" smtClean="0"/>
              <a:t> </a:t>
            </a:r>
            <a:r>
              <a:rPr lang="it-IT" sz="3200" dirty="0" err="1" smtClean="0"/>
              <a:t>Effects</a:t>
            </a:r>
            <a:r>
              <a:rPr lang="it-IT" sz="3200" dirty="0" smtClean="0"/>
              <a:t> </a:t>
            </a:r>
            <a:r>
              <a:rPr lang="it-IT" sz="3200" dirty="0" err="1" smtClean="0"/>
              <a:t>of</a:t>
            </a:r>
            <a:r>
              <a:rPr lang="it-IT" sz="3200" dirty="0" smtClean="0"/>
              <a:t> Marijuana </a:t>
            </a:r>
            <a:r>
              <a:rPr lang="it-IT" sz="3200" dirty="0" err="1" smtClean="0"/>
              <a:t>Use</a:t>
            </a:r>
            <a:endParaRPr lang="it-IT" sz="3200" dirty="0"/>
          </a:p>
        </p:txBody>
      </p:sp>
      <p:sp>
        <p:nvSpPr>
          <p:cNvPr id="3" name="Segnaposto contenuto 2"/>
          <p:cNvSpPr>
            <a:spLocks noGrp="1"/>
          </p:cNvSpPr>
          <p:nvPr>
            <p:ph idx="1"/>
          </p:nvPr>
        </p:nvSpPr>
        <p:spPr/>
        <p:txBody>
          <a:bodyPr>
            <a:normAutofit fontScale="62500" lnSpcReduction="20000"/>
          </a:bodyPr>
          <a:lstStyle/>
          <a:p>
            <a:pPr fontAlgn="base"/>
            <a:r>
              <a:rPr lang="en-US" dirty="0" smtClean="0"/>
              <a:t>The negative effect of marijuana use on the functional connectivity of the brain is particularly </a:t>
            </a:r>
            <a:r>
              <a:rPr lang="en-US" b="1" dirty="0" smtClean="0"/>
              <a:t>prominent if use starts in adolescence</a:t>
            </a:r>
            <a:r>
              <a:rPr lang="en-US" dirty="0" smtClean="0"/>
              <a:t> or young adulthood,</a:t>
            </a:r>
            <a:r>
              <a:rPr lang="en-US" dirty="0" smtClean="0">
                <a:hlinkClick r:id="rId2"/>
              </a:rPr>
              <a:t>12</a:t>
            </a:r>
            <a:r>
              <a:rPr lang="en-US" dirty="0" smtClean="0"/>
              <a:t> which may help to explain the finding of an association between frequent use of marijuana from adolescence into </a:t>
            </a:r>
            <a:r>
              <a:rPr lang="en-US" b="1" dirty="0" smtClean="0"/>
              <a:t>adulthood and significant declines in IQ</a:t>
            </a:r>
            <a:r>
              <a:rPr lang="en-US" dirty="0" smtClean="0"/>
              <a:t>. </a:t>
            </a:r>
            <a:r>
              <a:rPr lang="en-US" dirty="0" smtClean="0">
                <a:hlinkClick r:id="rId2"/>
              </a:rPr>
              <a:t>16</a:t>
            </a:r>
            <a:r>
              <a:rPr lang="en-US" dirty="0" smtClean="0"/>
              <a:t> </a:t>
            </a:r>
            <a:endParaRPr lang="en-US" dirty="0" smtClean="0"/>
          </a:p>
          <a:p>
            <a:pPr fontAlgn="base"/>
            <a:r>
              <a:rPr lang="en-US" dirty="0" smtClean="0"/>
              <a:t>The </a:t>
            </a:r>
            <a:r>
              <a:rPr lang="en-US" dirty="0" smtClean="0"/>
              <a:t>impairments in brain connectivity associated with exposure to marijuana in adolescence </a:t>
            </a:r>
            <a:r>
              <a:rPr lang="en-US" dirty="0" smtClean="0"/>
              <a:t>indicate </a:t>
            </a:r>
            <a:r>
              <a:rPr lang="en-US" dirty="0" smtClean="0"/>
              <a:t>that the </a:t>
            </a:r>
            <a:r>
              <a:rPr lang="en-US" dirty="0" err="1" smtClean="0"/>
              <a:t>cannabinoid</a:t>
            </a:r>
            <a:r>
              <a:rPr lang="en-US" dirty="0" smtClean="0"/>
              <a:t> system plays a prominent role in synapse formation during brain development</a:t>
            </a:r>
          </a:p>
          <a:p>
            <a:r>
              <a:rPr lang="en-US" dirty="0" smtClean="0"/>
              <a:t>Marijuana</a:t>
            </a:r>
            <a:r>
              <a:rPr lang="en-US" dirty="0" smtClean="0"/>
              <a:t>, like other drugs of abuse, </a:t>
            </a:r>
            <a:r>
              <a:rPr lang="en-US" b="1" dirty="0" smtClean="0"/>
              <a:t>can result in addiction</a:t>
            </a:r>
            <a:r>
              <a:rPr lang="en-US" dirty="0" smtClean="0"/>
              <a:t>. During intoxication, marijuana can interfere with cognitive function (e.g., memory and perception of time) and motor function (e.g., coordination), and these effects can have detrimental consequences (e.g., motor-vehicle accidents). </a:t>
            </a:r>
          </a:p>
          <a:p>
            <a:r>
              <a:rPr lang="en-US" dirty="0" smtClean="0"/>
              <a:t>Repeated marijuana use during adolescence may result in long-lasting changes in brain function that can jeopardize educational, professional, and social achievements</a:t>
            </a:r>
            <a:endParaRPr lang="it-IT" dirty="0" smtClean="0"/>
          </a:p>
          <a:p>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TotalTime>
  <Words>744</Words>
  <Application>Microsoft Office PowerPoint</Application>
  <PresentationFormat>Presentazione su schermo (4:3)</PresentationFormat>
  <Paragraphs>286</Paragraphs>
  <Slides>23</Slides>
  <Notes>0</Notes>
  <HiddenSlides>0</HiddenSlides>
  <MMClips>0</MMClips>
  <ScaleCrop>false</ScaleCrop>
  <HeadingPairs>
    <vt:vector size="4" baseType="variant">
      <vt:variant>
        <vt:lpstr>Tema</vt:lpstr>
      </vt:variant>
      <vt:variant>
        <vt:i4>1</vt:i4>
      </vt:variant>
      <vt:variant>
        <vt:lpstr>Titoli diapositive</vt:lpstr>
      </vt:variant>
      <vt:variant>
        <vt:i4>23</vt:i4>
      </vt:variant>
    </vt:vector>
  </HeadingPairs>
  <TitlesOfParts>
    <vt:vector size="24" baseType="lpstr">
      <vt:lpstr>Tema di Office</vt:lpstr>
      <vt:lpstr>GINECOLOGIA PEDIATRICA E PROBLEMI DELL'ADOLESCENTE </vt:lpstr>
      <vt:lpstr>1. ALLA NASCITA</vt:lpstr>
      <vt:lpstr>2. INFEZIONI : VAGINITI</vt:lpstr>
      <vt:lpstr>3. PERDITE EMATICHE PRE-PUBERALI</vt:lpstr>
      <vt:lpstr> PROBLEMI GINECOLOGICI POST-PUBERALI </vt:lpstr>
      <vt:lpstr>1.1.1. SENZA DOLORE</vt:lpstr>
      <vt:lpstr>1.2.1. CAUSE RARE </vt:lpstr>
      <vt:lpstr>1.1.2. CON DOLORE</vt:lpstr>
      <vt:lpstr>1.2. DISMENORREA : dolore e disagio al ciclo. </vt:lpstr>
      <vt:lpstr>1.3 AMENORREA</vt:lpstr>
      <vt:lpstr>Diapositiva 11</vt:lpstr>
      <vt:lpstr>OVAIO POLICISTICO  (S. di Stein Leventhal)</vt:lpstr>
      <vt:lpstr>2. PREVENZIONE DI GRAVIDANZE INDESIDERATE </vt:lpstr>
      <vt:lpstr>METODI :</vt:lpstr>
      <vt:lpstr>PILLOLA ESTRO-PROGESTINICA :</vt:lpstr>
      <vt:lpstr>SINDROME DELLO SHOCK TOSSICO</vt:lpstr>
      <vt:lpstr>SINDROME DELLA STANCHEZZA CRONICA . CHRONIC FATIGUE</vt:lpstr>
      <vt:lpstr>VISITA AMBULATORIALE ALL'ADOLESCENTE :  UNA GUIDA PRATICA</vt:lpstr>
      <vt:lpstr>Adolescent Overweight and Future Adult Coronary Heart Disease Kirsten Bibbins-Domingo, Ph.D., M.D., Pamela Coxson, Ph.D., Mark J. Pletcher, M.D., M.P.H., James Lightwood, Ph.D., and Lee Goldman, M.D., M.P.H. N Engl J Med 2007; 357:2371-2379December 6, 2007DOI: 10.1056/NEJMsa073166 </vt:lpstr>
      <vt:lpstr>Uncovering an Epidemic — Screening for Mental Illness in Teens Richard A. Friedman, M.D. N Engl J Med 2006; 355:2717-2719December 28, 2006DOI: 10.1056/NEJMp068262 </vt:lpstr>
      <vt:lpstr>GLOBAL HEALTH   Injuries Robyn Norton, Ph.D., M.P.H., and Olive Kobusingye, M.Med. (Surg), M.P.H. N Engl J Med 2013; 368:1723-1730May 2, 2013DOI: 10.1056/NEJMra1109343 </vt:lpstr>
      <vt:lpstr>Adverse Health Effects of Marijuana Use Nora D. Volkow, M.D., Ruben D. Baler, Ph.D., Wilson M. Compton, M.D., and Susan R.B. Weiss, Ph.D. N Engl J Med 2014; 370:2219-2227June 5, 2014DOI: 10.1056/NEJMra1402309 </vt:lpstr>
      <vt:lpstr>Adverse Health Effects of Marijuana Use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utente</dc:creator>
  <cp:lastModifiedBy>Luigi</cp:lastModifiedBy>
  <cp:revision>45</cp:revision>
  <dcterms:created xsi:type="dcterms:W3CDTF">2016-01-22T10:02:26Z</dcterms:created>
  <dcterms:modified xsi:type="dcterms:W3CDTF">2016-02-21T17:25:55Z</dcterms:modified>
</cp:coreProperties>
</file>