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theme/themeOverride1.xml" ContentType="application/vnd.openxmlformats-officedocument.themeOverr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diagrams/layout1.xml" ContentType="application/vnd.openxmlformats-officedocument.drawingml.diagramLayout+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3.xml" ContentType="application/vnd.openxmlformats-officedocument.presentationml.notesSlide+xml"/>
  <Default Extension="png" ContentType="image/png"/>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46.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slideLayouts/slideLayout14.xml" ContentType="application/vnd.openxmlformats-officedocument.presentationml.slideLayout+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53.xml" ContentType="application/vnd.openxmlformats-officedocument.presentationml.notesSlide+xml"/>
  <Override PartName="/ppt/theme/themeOverride2.xml" ContentType="application/vnd.openxmlformats-officedocument.themeOverr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diagrams/data1.xml" ContentType="application/vnd.openxmlformats-officedocument.drawingml.diagramData+xml"/>
  <Override PartName="/ppt/charts/chart2.xml" ContentType="application/vnd.openxmlformats-officedocument.drawingml.chart+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Layouts/slideLayout22.xml" ContentType="application/vnd.openxmlformats-officedocument.presentationml.slideLayout+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charts/chart1.xml" ContentType="application/vnd.openxmlformats-officedocument.drawingml.chart+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theme/theme4.xml" ContentType="application/vnd.openxmlformats-officedocument.them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Layouts/slideLayout16.xml" ContentType="application/vnd.openxmlformats-officedocument.presentationml.slideLayout+xml"/>
  <Override PartName="/ppt/diagrams/quickStyle1.xml" ContentType="application/vnd.openxmlformats-officedocument.drawingml.diagramStyle+xml"/>
  <Override PartName="/ppt/notesSlides/notesSlide37.xml" ContentType="application/vnd.openxmlformats-officedocument.presentationml.notesSlide+xml"/>
  <Override PartName="/ppt/notesSlides/notesSlide55.xml" ContentType="application/vnd.openxmlformats-officedocument.presentationml.notesSlide+xml"/>
  <Default Extension="jpeg" ContentType="image/jpeg"/>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98" r:id="rId2"/>
  </p:sldMasterIdLst>
  <p:notesMasterIdLst>
    <p:notesMasterId r:id="rId73"/>
  </p:notesMasterIdLst>
  <p:handoutMasterIdLst>
    <p:handoutMasterId r:id="rId74"/>
  </p:handoutMasterIdLst>
  <p:sldIdLst>
    <p:sldId id="256" r:id="rId3"/>
    <p:sldId id="441" r:id="rId4"/>
    <p:sldId id="442" r:id="rId5"/>
    <p:sldId id="443" r:id="rId6"/>
    <p:sldId id="444" r:id="rId7"/>
    <p:sldId id="445" r:id="rId8"/>
    <p:sldId id="289" r:id="rId9"/>
    <p:sldId id="290" r:id="rId10"/>
    <p:sldId id="291" r:id="rId11"/>
    <p:sldId id="292" r:id="rId12"/>
    <p:sldId id="293" r:id="rId13"/>
    <p:sldId id="294" r:id="rId14"/>
    <p:sldId id="296" r:id="rId15"/>
    <p:sldId id="354" r:id="rId16"/>
    <p:sldId id="355" r:id="rId17"/>
    <p:sldId id="356" r:id="rId18"/>
    <p:sldId id="449" r:id="rId19"/>
    <p:sldId id="446" r:id="rId20"/>
    <p:sldId id="447" r:id="rId21"/>
    <p:sldId id="448" r:id="rId22"/>
    <p:sldId id="297" r:id="rId23"/>
    <p:sldId id="295" r:id="rId24"/>
    <p:sldId id="306" r:id="rId25"/>
    <p:sldId id="307" r:id="rId26"/>
    <p:sldId id="308" r:id="rId27"/>
    <p:sldId id="309" r:id="rId28"/>
    <p:sldId id="310" r:id="rId29"/>
    <p:sldId id="311" r:id="rId30"/>
    <p:sldId id="455" r:id="rId31"/>
    <p:sldId id="456" r:id="rId32"/>
    <p:sldId id="450" r:id="rId33"/>
    <p:sldId id="451" r:id="rId34"/>
    <p:sldId id="453" r:id="rId35"/>
    <p:sldId id="452" r:id="rId36"/>
    <p:sldId id="454" r:id="rId37"/>
    <p:sldId id="466" r:id="rId38"/>
    <p:sldId id="467" r:id="rId39"/>
    <p:sldId id="468" r:id="rId40"/>
    <p:sldId id="322" r:id="rId41"/>
    <p:sldId id="323" r:id="rId42"/>
    <p:sldId id="324" r:id="rId43"/>
    <p:sldId id="325" r:id="rId44"/>
    <p:sldId id="326" r:id="rId45"/>
    <p:sldId id="327" r:id="rId46"/>
    <p:sldId id="328" r:id="rId47"/>
    <p:sldId id="329" r:id="rId48"/>
    <p:sldId id="330" r:id="rId49"/>
    <p:sldId id="331" r:id="rId50"/>
    <p:sldId id="332" r:id="rId51"/>
    <p:sldId id="335" r:id="rId52"/>
    <p:sldId id="341" r:id="rId53"/>
    <p:sldId id="342" r:id="rId54"/>
    <p:sldId id="343" r:id="rId55"/>
    <p:sldId id="344" r:id="rId56"/>
    <p:sldId id="345" r:id="rId57"/>
    <p:sldId id="346" r:id="rId58"/>
    <p:sldId id="347" r:id="rId59"/>
    <p:sldId id="348" r:id="rId60"/>
    <p:sldId id="349" r:id="rId61"/>
    <p:sldId id="350" r:id="rId62"/>
    <p:sldId id="351" r:id="rId63"/>
    <p:sldId id="352" r:id="rId64"/>
    <p:sldId id="353" r:id="rId65"/>
    <p:sldId id="464" r:id="rId66"/>
    <p:sldId id="462" r:id="rId67"/>
    <p:sldId id="459" r:id="rId68"/>
    <p:sldId id="460" r:id="rId69"/>
    <p:sldId id="463" r:id="rId70"/>
    <p:sldId id="457" r:id="rId71"/>
    <p:sldId id="458" r:id="rId72"/>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Arial" charset="0"/>
      </a:defRPr>
    </a:lvl1pPr>
    <a:lvl2pPr marL="457200" algn="l" rtl="0" fontAlgn="base">
      <a:spcBef>
        <a:spcPct val="0"/>
      </a:spcBef>
      <a:spcAft>
        <a:spcPct val="0"/>
      </a:spcAft>
      <a:defRPr sz="2400" kern="1200">
        <a:solidFill>
          <a:schemeClr val="tx1"/>
        </a:solidFill>
        <a:latin typeface="Times New Roman" pitchFamily="18" charset="0"/>
        <a:ea typeface="+mn-ea"/>
        <a:cs typeface="Arial" charset="0"/>
      </a:defRPr>
    </a:lvl2pPr>
    <a:lvl3pPr marL="914400" algn="l" rtl="0" fontAlgn="base">
      <a:spcBef>
        <a:spcPct val="0"/>
      </a:spcBef>
      <a:spcAft>
        <a:spcPct val="0"/>
      </a:spcAft>
      <a:defRPr sz="2400" kern="1200">
        <a:solidFill>
          <a:schemeClr val="tx1"/>
        </a:solidFill>
        <a:latin typeface="Times New Roman" pitchFamily="18" charset="0"/>
        <a:ea typeface="+mn-ea"/>
        <a:cs typeface="Arial" charset="0"/>
      </a:defRPr>
    </a:lvl3pPr>
    <a:lvl4pPr marL="1371600" algn="l" rtl="0" fontAlgn="base">
      <a:spcBef>
        <a:spcPct val="0"/>
      </a:spcBef>
      <a:spcAft>
        <a:spcPct val="0"/>
      </a:spcAft>
      <a:defRPr sz="2400" kern="1200">
        <a:solidFill>
          <a:schemeClr val="tx1"/>
        </a:solidFill>
        <a:latin typeface="Times New Roman" pitchFamily="18" charset="0"/>
        <a:ea typeface="+mn-ea"/>
        <a:cs typeface="Arial" charset="0"/>
      </a:defRPr>
    </a:lvl4pPr>
    <a:lvl5pPr marL="1828800" algn="l" rtl="0" fontAlgn="base">
      <a:spcBef>
        <a:spcPct val="0"/>
      </a:spcBef>
      <a:spcAft>
        <a:spcPct val="0"/>
      </a:spcAft>
      <a:defRPr sz="2400" kern="1200">
        <a:solidFill>
          <a:schemeClr val="tx1"/>
        </a:solidFill>
        <a:latin typeface="Times New Roman" pitchFamily="18" charset="0"/>
        <a:ea typeface="+mn-ea"/>
        <a:cs typeface="Arial" charset="0"/>
      </a:defRPr>
    </a:lvl5pPr>
    <a:lvl6pPr marL="2286000" algn="l" defTabSz="914400" rtl="0" eaLnBrk="1" latinLnBrk="0" hangingPunct="1">
      <a:defRPr sz="2400" kern="1200">
        <a:solidFill>
          <a:schemeClr val="tx1"/>
        </a:solidFill>
        <a:latin typeface="Times New Roman" pitchFamily="18" charset="0"/>
        <a:ea typeface="+mn-ea"/>
        <a:cs typeface="Arial" charset="0"/>
      </a:defRPr>
    </a:lvl6pPr>
    <a:lvl7pPr marL="2743200" algn="l" defTabSz="914400" rtl="0" eaLnBrk="1" latinLnBrk="0" hangingPunct="1">
      <a:defRPr sz="2400" kern="1200">
        <a:solidFill>
          <a:schemeClr val="tx1"/>
        </a:solidFill>
        <a:latin typeface="Times New Roman" pitchFamily="18" charset="0"/>
        <a:ea typeface="+mn-ea"/>
        <a:cs typeface="Arial" charset="0"/>
      </a:defRPr>
    </a:lvl7pPr>
    <a:lvl8pPr marL="3200400" algn="l" defTabSz="914400" rtl="0" eaLnBrk="1" latinLnBrk="0" hangingPunct="1">
      <a:defRPr sz="2400" kern="1200">
        <a:solidFill>
          <a:schemeClr val="tx1"/>
        </a:solidFill>
        <a:latin typeface="Times New Roman" pitchFamily="18" charset="0"/>
        <a:ea typeface="+mn-ea"/>
        <a:cs typeface="Arial" charset="0"/>
      </a:defRPr>
    </a:lvl8pPr>
    <a:lvl9pPr marL="3657600" algn="l" defTabSz="914400" rtl="0" eaLnBrk="1" latinLnBrk="0" hangingPunct="1">
      <a:defRPr sz="2400" kern="1200">
        <a:solidFill>
          <a:schemeClr val="tx1"/>
        </a:solidFill>
        <a:latin typeface="Times New Roman" pitchFamily="18"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000000"/>
    <a:srgbClr val="003366"/>
    <a:srgbClr val="FF9933"/>
    <a:srgbClr val="FFFF99"/>
    <a:srgbClr val="292929"/>
    <a:srgbClr val="FFFFFF"/>
    <a:srgbClr val="CCCC99"/>
  </p:clrMru>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Stile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E9639D4-E3E2-4D34-9284-5A2195B3D0D7}" styleName="Stile chiaro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793D81CF-94F2-401A-BA57-92F5A7B2D0C5}" styleName="Stile medio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21E4AEA4-8DFA-4A89-87EB-49C32662AFE0}" styleName="Stile medio 2 - Color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Stile medio 2 - Colore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Stile medio 2 - Colore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E3FDE45-AF77-4B5C-9715-49D594BDF05E}" styleName="Stile chiaro 1 - Colore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8EC20E35-A176-4012-BC5E-935CFFF8708E}" styleName="Stile medio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7654" autoAdjust="0"/>
    <p:restoredTop sz="90922" autoAdjust="0"/>
  </p:normalViewPr>
  <p:slideViewPr>
    <p:cSldViewPr>
      <p:cViewPr varScale="1">
        <p:scale>
          <a:sx n="80" d="100"/>
          <a:sy n="80" d="100"/>
        </p:scale>
        <p:origin x="-1974"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68" d="100"/>
          <a:sy n="68" d="100"/>
        </p:scale>
        <p:origin x="-3252" y="-9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notesMaster" Target="notesMasters/notesMaster1.xml"/><Relationship Id="rId7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charts/_rels/chart1.xml.rels><?xml version="1.0" encoding="UTF-8" standalone="yes"?>
<Relationships xmlns="http://schemas.openxmlformats.org/package/2006/relationships"><Relationship Id="rId2" Type="http://schemas.openxmlformats.org/officeDocument/2006/relationships/oleObject" Target="file:///C:\Users\Utente\AppData\Local\Temp\pressionefiscale.xls"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file:///C:\Users\Utente\AppData\Local\Temp\debitopubblico-1.xls" TargetMode="External"/><Relationship Id="rId1" Type="http://schemas.openxmlformats.org/officeDocument/2006/relationships/themeOverride" Target="../theme/themeOverride2.xm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it-IT"/>
  <c:style val="1"/>
  <c:clrMapOvr bg1="lt1" tx1="dk1" bg2="lt2" tx2="dk2" accent1="accent1" accent2="accent2" accent3="accent3" accent4="accent4" accent5="accent5" accent6="accent6" hlink="hlink" folHlink="folHlink"/>
  <c:chart>
    <c:autoTitleDeleted val="1"/>
    <c:plotArea>
      <c:layout/>
      <c:scatterChart>
        <c:scatterStyle val="lineMarker"/>
        <c:ser>
          <c:idx val="0"/>
          <c:order val="0"/>
          <c:tx>
            <c:strRef>
              <c:f>pressionefiscale!$B$1</c:f>
              <c:strCache>
                <c:ptCount val="1"/>
                <c:pt idx="0">
                  <c:v>Pressione fiscale</c:v>
                </c:pt>
              </c:strCache>
            </c:strRef>
          </c:tx>
          <c:spPr>
            <a:ln w="31750">
              <a:solidFill>
                <a:srgbClr val="003366"/>
              </a:solidFill>
            </a:ln>
          </c:spPr>
          <c:marker>
            <c:symbol val="none"/>
          </c:marker>
          <c:dLbls>
            <c:dLbl>
              <c:idx val="0"/>
              <c:layout>
                <c:manualLayout>
                  <c:x val="-4.232774607085198E-3"/>
                  <c:y val="9.2307046239127194E-2"/>
                </c:manualLayout>
              </c:layout>
              <c:dLblPos val="t"/>
              <c:showVal val="1"/>
            </c:dLbl>
            <c:dLbl>
              <c:idx val="1"/>
              <c:layout>
                <c:manualLayout>
                  <c:x val="-6.3491619106278031E-3"/>
                  <c:y val="1.3675117961352188E-2"/>
                </c:manualLayout>
              </c:layout>
              <c:dLblPos val="t"/>
              <c:showVal val="1"/>
            </c:dLbl>
            <c:dLbl>
              <c:idx val="4"/>
              <c:layout>
                <c:manualLayout>
                  <c:x val="1.2698323821255597E-2"/>
                  <c:y val="3.4187794903380452E-3"/>
                </c:manualLayout>
              </c:layout>
              <c:dLblPos val="t"/>
              <c:showVal val="1"/>
            </c:dLbl>
            <c:dLbl>
              <c:idx val="5"/>
              <c:layout>
                <c:manualLayout>
                  <c:x val="3.5978584160224182E-2"/>
                  <c:y val="6.8375589806760909E-2"/>
                </c:manualLayout>
              </c:layout>
              <c:dLblPos val="t"/>
              <c:showVal val="1"/>
            </c:dLbl>
            <c:dLbl>
              <c:idx val="6"/>
              <c:layout>
                <c:manualLayout>
                  <c:x val="4.656052067793718E-2"/>
                  <c:y val="-6.8375589806760938E-3"/>
                </c:manualLayout>
              </c:layout>
              <c:dLblPos val="t"/>
              <c:showVal val="1"/>
            </c:dLbl>
            <c:dLbl>
              <c:idx val="7"/>
              <c:layout>
                <c:manualLayout>
                  <c:x val="0"/>
                  <c:y val="1.7093897451690227E-2"/>
                </c:manualLayout>
              </c:layout>
              <c:dLblPos val="t"/>
              <c:showVal val="1"/>
            </c:dLbl>
            <c:dLbl>
              <c:idx val="8"/>
              <c:layout>
                <c:manualLayout>
                  <c:x val="8.4655492141704185E-3"/>
                  <c:y val="8.5469487258451118E-2"/>
                </c:manualLayout>
              </c:layout>
              <c:dLblPos val="t"/>
              <c:showVal val="1"/>
            </c:dLbl>
            <c:dLbl>
              <c:idx val="11"/>
              <c:layout>
                <c:manualLayout>
                  <c:x val="1.9047485731883407E-2"/>
                  <c:y val="0.10940094369081736"/>
                </c:manualLayout>
              </c:layout>
              <c:dLblPos val="t"/>
              <c:showVal val="1"/>
            </c:dLbl>
            <c:dLbl>
              <c:idx val="12"/>
              <c:layout>
                <c:manualLayout>
                  <c:x val="-2.7513034946053803E-2"/>
                  <c:y val="0"/>
                </c:manualLayout>
              </c:layout>
              <c:dLblPos val="t"/>
              <c:showVal val="1"/>
            </c:dLbl>
            <c:dLbl>
              <c:idx val="14"/>
              <c:layout>
                <c:manualLayout>
                  <c:x val="1.4814711124798197E-2"/>
                  <c:y val="9.9144605219803422E-2"/>
                </c:manualLayout>
              </c:layout>
              <c:dLblPos val="t"/>
              <c:showVal val="1"/>
            </c:dLbl>
            <c:txPr>
              <a:bodyPr/>
              <a:lstStyle/>
              <a:p>
                <a:pPr>
                  <a:defRPr sz="1200" b="1"/>
                </a:pPr>
                <a:endParaRPr lang="it-IT"/>
              </a:p>
            </c:txPr>
            <c:dLblPos val="t"/>
            <c:showVal val="1"/>
          </c:dLbls>
          <c:xVal>
            <c:numRef>
              <c:f>pressionefiscale!$A$2:$A$16</c:f>
              <c:numCache>
                <c:formatCode>General</c:formatCode>
                <c:ptCount val="15"/>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numCache>
            </c:numRef>
          </c:xVal>
          <c:yVal>
            <c:numRef>
              <c:f>pressionefiscale!$B$2:$B$16</c:f>
              <c:numCache>
                <c:formatCode>#,##0.0</c:formatCode>
                <c:ptCount val="15"/>
                <c:pt idx="0">
                  <c:v>40</c:v>
                </c:pt>
                <c:pt idx="1">
                  <c:v>40.1</c:v>
                </c:pt>
                <c:pt idx="2">
                  <c:v>39.700000000000003</c:v>
                </c:pt>
                <c:pt idx="3">
                  <c:v>40</c:v>
                </c:pt>
                <c:pt idx="4">
                  <c:v>39.300000000000004</c:v>
                </c:pt>
                <c:pt idx="5">
                  <c:v>39.1</c:v>
                </c:pt>
                <c:pt idx="6">
                  <c:v>40.200000000000003</c:v>
                </c:pt>
                <c:pt idx="7">
                  <c:v>41.5</c:v>
                </c:pt>
                <c:pt idx="8">
                  <c:v>41.3</c:v>
                </c:pt>
                <c:pt idx="9">
                  <c:v>41.8</c:v>
                </c:pt>
                <c:pt idx="10">
                  <c:v>41.6</c:v>
                </c:pt>
                <c:pt idx="11">
                  <c:v>41.6</c:v>
                </c:pt>
                <c:pt idx="12">
                  <c:v>43.5</c:v>
                </c:pt>
                <c:pt idx="13">
                  <c:v>43.4</c:v>
                </c:pt>
                <c:pt idx="14">
                  <c:v>43.4</c:v>
                </c:pt>
              </c:numCache>
            </c:numRef>
          </c:yVal>
        </c:ser>
        <c:axId val="146327424"/>
        <c:axId val="146328960"/>
      </c:scatterChart>
      <c:valAx>
        <c:axId val="146327424"/>
        <c:scaling>
          <c:orientation val="minMax"/>
        </c:scaling>
        <c:axPos val="b"/>
        <c:numFmt formatCode="General" sourceLinked="1"/>
        <c:tickLblPos val="nextTo"/>
        <c:txPr>
          <a:bodyPr rot="-2580000"/>
          <a:lstStyle/>
          <a:p>
            <a:pPr>
              <a:defRPr>
                <a:solidFill>
                  <a:schemeClr val="tx1"/>
                </a:solidFill>
              </a:defRPr>
            </a:pPr>
            <a:endParaRPr lang="it-IT"/>
          </a:p>
        </c:txPr>
        <c:crossAx val="146328960"/>
        <c:crosses val="autoZero"/>
        <c:crossBetween val="midCat"/>
        <c:majorUnit val="1"/>
      </c:valAx>
      <c:valAx>
        <c:axId val="146328960"/>
        <c:scaling>
          <c:orientation val="minMax"/>
        </c:scaling>
        <c:axPos val="l"/>
        <c:majorGridlines/>
        <c:numFmt formatCode="#,##0.0" sourceLinked="1"/>
        <c:tickLblPos val="nextTo"/>
        <c:txPr>
          <a:bodyPr/>
          <a:lstStyle/>
          <a:p>
            <a:pPr>
              <a:defRPr>
                <a:solidFill>
                  <a:schemeClr val="tx1"/>
                </a:solidFill>
              </a:defRPr>
            </a:pPr>
            <a:endParaRPr lang="it-IT"/>
          </a:p>
        </c:txPr>
        <c:crossAx val="146327424"/>
        <c:crosses val="autoZero"/>
        <c:crossBetween val="midCat"/>
      </c:valAx>
    </c:plotArea>
    <c:plotVisOnly val="1"/>
  </c:chart>
  <c:spPr>
    <a:ln>
      <a:noFill/>
    </a:ln>
  </c:spPr>
  <c:externalData r:id="rId2"/>
</c:chartSpace>
</file>

<file path=ppt/charts/chart2.xml><?xml version="1.0" encoding="utf-8"?>
<c:chartSpace xmlns:c="http://schemas.openxmlformats.org/drawingml/2006/chart" xmlns:a="http://schemas.openxmlformats.org/drawingml/2006/main" xmlns:r="http://schemas.openxmlformats.org/officeDocument/2006/relationships">
  <c:date1904 val="1"/>
  <c:lang val="it-IT"/>
  <c:clrMapOvr bg1="lt1" tx1="dk1" bg2="lt2" tx2="dk2" accent1="accent1" accent2="accent2" accent3="accent3" accent4="accent4" accent5="accent5" accent6="accent6" hlink="hlink" folHlink="folHlink"/>
  <c:chart>
    <c:autoTitleDeleted val="1"/>
    <c:plotArea>
      <c:layout/>
      <c:scatterChart>
        <c:scatterStyle val="lineMarker"/>
        <c:ser>
          <c:idx val="0"/>
          <c:order val="0"/>
          <c:tx>
            <c:strRef>
              <c:f>'debitopubblico-1'!$B$1</c:f>
              <c:strCache>
                <c:ptCount val="1"/>
                <c:pt idx="0">
                  <c:v>Debito pubblico</c:v>
                </c:pt>
              </c:strCache>
            </c:strRef>
          </c:tx>
          <c:spPr>
            <a:ln>
              <a:solidFill>
                <a:srgbClr val="003366"/>
              </a:solidFill>
            </a:ln>
          </c:spPr>
          <c:marker>
            <c:symbol val="none"/>
          </c:marker>
          <c:dLbls>
            <c:dLbl>
              <c:idx val="0"/>
              <c:layout>
                <c:manualLayout>
                  <c:x val="-3.333333333333334E-2"/>
                  <c:y val="7.8703703703703734E-2"/>
                </c:manualLayout>
              </c:layout>
              <c:showVal val="1"/>
            </c:dLbl>
            <c:dLbl>
              <c:idx val="6"/>
              <c:layout>
                <c:manualLayout>
                  <c:x val="-1.6666666666666687E-2"/>
                  <c:y val="5.5555555555555455E-2"/>
                </c:manualLayout>
              </c:layout>
              <c:showVal val="1"/>
            </c:dLbl>
            <c:dLbl>
              <c:idx val="13"/>
              <c:showVal val="1"/>
            </c:dLbl>
            <c:delete val="1"/>
          </c:dLbls>
          <c:xVal>
            <c:numRef>
              <c:f>'debitopubblico-1'!$A$2:$A$15</c:f>
              <c:numCache>
                <c:formatCode>General</c:formatCode>
                <c:ptCount val="14"/>
                <c:pt idx="0">
                  <c:v>2001</c:v>
                </c:pt>
                <c:pt idx="1">
                  <c:v>2002</c:v>
                </c:pt>
                <c:pt idx="2">
                  <c:v>2003</c:v>
                </c:pt>
                <c:pt idx="3">
                  <c:v>2004</c:v>
                </c:pt>
                <c:pt idx="4">
                  <c:v>2005</c:v>
                </c:pt>
                <c:pt idx="5">
                  <c:v>2006</c:v>
                </c:pt>
                <c:pt idx="6">
                  <c:v>2007</c:v>
                </c:pt>
                <c:pt idx="7">
                  <c:v>2008</c:v>
                </c:pt>
                <c:pt idx="8">
                  <c:v>2009</c:v>
                </c:pt>
                <c:pt idx="9">
                  <c:v>2010</c:v>
                </c:pt>
                <c:pt idx="10">
                  <c:v>2011</c:v>
                </c:pt>
                <c:pt idx="11">
                  <c:v>2012</c:v>
                </c:pt>
                <c:pt idx="12">
                  <c:v>2013</c:v>
                </c:pt>
                <c:pt idx="13">
                  <c:v>2014</c:v>
                </c:pt>
              </c:numCache>
            </c:numRef>
          </c:xVal>
          <c:yVal>
            <c:numRef>
              <c:f>'debitopubblico-1'!$B$2:$B$15</c:f>
              <c:numCache>
                <c:formatCode>0.0</c:formatCode>
                <c:ptCount val="14"/>
                <c:pt idx="0">
                  <c:v>104.7</c:v>
                </c:pt>
                <c:pt idx="1">
                  <c:v>101.9</c:v>
                </c:pt>
                <c:pt idx="2">
                  <c:v>100.4</c:v>
                </c:pt>
                <c:pt idx="3">
                  <c:v>100</c:v>
                </c:pt>
                <c:pt idx="4">
                  <c:v>101.9</c:v>
                </c:pt>
                <c:pt idx="5">
                  <c:v>102.5</c:v>
                </c:pt>
                <c:pt idx="6">
                  <c:v>99.7</c:v>
                </c:pt>
                <c:pt idx="7">
                  <c:v>102.3</c:v>
                </c:pt>
                <c:pt idx="8">
                  <c:v>112.5</c:v>
                </c:pt>
                <c:pt idx="9">
                  <c:v>115.3</c:v>
                </c:pt>
                <c:pt idx="10">
                  <c:v>116.4</c:v>
                </c:pt>
                <c:pt idx="11">
                  <c:v>123.1</c:v>
                </c:pt>
                <c:pt idx="12">
                  <c:v>128.5</c:v>
                </c:pt>
                <c:pt idx="13">
                  <c:v>132.1</c:v>
                </c:pt>
              </c:numCache>
            </c:numRef>
          </c:yVal>
        </c:ser>
        <c:axId val="146357248"/>
        <c:axId val="147178240"/>
      </c:scatterChart>
      <c:valAx>
        <c:axId val="146357248"/>
        <c:scaling>
          <c:orientation val="minMax"/>
        </c:scaling>
        <c:axPos val="b"/>
        <c:numFmt formatCode="General" sourceLinked="1"/>
        <c:tickLblPos val="nextTo"/>
        <c:txPr>
          <a:bodyPr rot="-2880000" vert="horz"/>
          <a:lstStyle/>
          <a:p>
            <a:pPr>
              <a:defRPr>
                <a:solidFill>
                  <a:schemeClr val="tx1"/>
                </a:solidFill>
              </a:defRPr>
            </a:pPr>
            <a:endParaRPr lang="it-IT"/>
          </a:p>
        </c:txPr>
        <c:crossAx val="147178240"/>
        <c:crosses val="autoZero"/>
        <c:crossBetween val="midCat"/>
        <c:majorUnit val="1"/>
      </c:valAx>
      <c:valAx>
        <c:axId val="147178240"/>
        <c:scaling>
          <c:orientation val="minMax"/>
        </c:scaling>
        <c:axPos val="l"/>
        <c:majorGridlines/>
        <c:numFmt formatCode="0.0" sourceLinked="1"/>
        <c:tickLblPos val="nextTo"/>
        <c:txPr>
          <a:bodyPr/>
          <a:lstStyle/>
          <a:p>
            <a:pPr>
              <a:defRPr>
                <a:solidFill>
                  <a:schemeClr val="tx1"/>
                </a:solidFill>
              </a:defRPr>
            </a:pPr>
            <a:endParaRPr lang="it-IT"/>
          </a:p>
        </c:txPr>
        <c:crossAx val="146357248"/>
        <c:crosses val="autoZero"/>
        <c:crossBetween val="midCat"/>
      </c:valAx>
    </c:plotArea>
    <c:plotVisOnly val="1"/>
  </c:chart>
  <c:externalData r:id="rId2"/>
</c:chartSpace>
</file>

<file path=ppt/diagrams/colors1.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15A88C-8598-41DD-B23C-198B0882E47D}" type="doc">
      <dgm:prSet loTypeId="urn:microsoft.com/office/officeart/2005/8/layout/hierarchy2" loCatId="hierarchy" qsTypeId="urn:microsoft.com/office/officeart/2005/8/quickstyle/simple3" qsCatId="simple" csTypeId="urn:microsoft.com/office/officeart/2005/8/colors/accent6_2" csCatId="accent6" phldr="1"/>
      <dgm:spPr/>
      <dgm:t>
        <a:bodyPr/>
        <a:lstStyle/>
        <a:p>
          <a:endParaRPr lang="it-IT"/>
        </a:p>
      </dgm:t>
    </dgm:pt>
    <dgm:pt modelId="{03A1C816-5237-43C3-AFA1-3EAA386671AC}">
      <dgm:prSet phldrT="[Testo]"/>
      <dgm:spPr>
        <a:solidFill>
          <a:schemeClr val="tx1"/>
        </a:solidFill>
        <a:effectLst>
          <a:outerShdw blurRad="50800" dist="101600" dir="2700000" algn="tl" rotWithShape="0">
            <a:prstClr val="black">
              <a:alpha val="40000"/>
            </a:prstClr>
          </a:outerShdw>
        </a:effectLst>
        <a:scene3d>
          <a:camera prst="orthographicFront"/>
          <a:lightRig rig="soft" dir="t"/>
        </a:scene3d>
        <a:sp3d prstMaterial="dkEdge">
          <a:bevelT/>
          <a:bevelB/>
        </a:sp3d>
      </dgm:spPr>
      <dgm:t>
        <a:bodyPr/>
        <a:lstStyle/>
        <a:p>
          <a:r>
            <a:rPr lang="it-IT" dirty="0" smtClean="0">
              <a:solidFill>
                <a:schemeClr val="bg1"/>
              </a:solidFill>
              <a:latin typeface="Calibri" pitchFamily="34" charset="0"/>
              <a:cs typeface="Calibri" pitchFamily="34" charset="0"/>
            </a:rPr>
            <a:t>ECONOMICA</a:t>
          </a:r>
          <a:endParaRPr lang="it-IT" dirty="0">
            <a:solidFill>
              <a:schemeClr val="bg1"/>
            </a:solidFill>
            <a:latin typeface="Calibri" pitchFamily="34" charset="0"/>
            <a:cs typeface="Calibri" pitchFamily="34" charset="0"/>
          </a:endParaRPr>
        </a:p>
      </dgm:t>
    </dgm:pt>
    <dgm:pt modelId="{7167CDE0-26BC-4E97-A848-ABDC19A0F1CF}" type="parTrans" cxnId="{6D21A167-7B9C-4D3D-8F88-17E021C043A5}">
      <dgm:prSet/>
      <dgm:spPr/>
      <dgm:t>
        <a:bodyPr/>
        <a:lstStyle/>
        <a:p>
          <a:endParaRPr lang="it-IT"/>
        </a:p>
      </dgm:t>
    </dgm:pt>
    <dgm:pt modelId="{A9D80F77-E646-4918-9649-C567AD6361EA}" type="sibTrans" cxnId="{6D21A167-7B9C-4D3D-8F88-17E021C043A5}">
      <dgm:prSet/>
      <dgm:spPr/>
      <dgm:t>
        <a:bodyPr/>
        <a:lstStyle/>
        <a:p>
          <a:endParaRPr lang="it-IT"/>
        </a:p>
      </dgm:t>
    </dgm:pt>
    <dgm:pt modelId="{0AD563FE-74DF-493A-A5DB-32502BC1DBDB}">
      <dgm:prSet phldrT="[Testo]"/>
      <dgm:spPr>
        <a:effectLst>
          <a:outerShdw blurRad="50800" dist="101600" dir="2700000" algn="tl" rotWithShape="0">
            <a:prstClr val="black">
              <a:alpha val="40000"/>
            </a:prstClr>
          </a:outerShdw>
        </a:effectLst>
        <a:scene3d>
          <a:camera prst="orthographicFront"/>
          <a:lightRig rig="soft" dir="t"/>
        </a:scene3d>
        <a:sp3d prstMaterial="dkEdge">
          <a:bevelT w="8200" h="38100"/>
          <a:bevelB/>
        </a:sp3d>
      </dgm:spPr>
      <dgm:t>
        <a:bodyPr/>
        <a:lstStyle/>
        <a:p>
          <a:r>
            <a:rPr lang="it-IT" dirty="0" smtClean="0">
              <a:latin typeface="Calibri" pitchFamily="34" charset="0"/>
              <a:cs typeface="Calibri" pitchFamily="34" charset="0"/>
            </a:rPr>
            <a:t>ECONOMIA PUBBLICA</a:t>
          </a:r>
          <a:endParaRPr lang="it-IT" dirty="0">
            <a:latin typeface="Calibri" pitchFamily="34" charset="0"/>
            <a:cs typeface="Calibri" pitchFamily="34" charset="0"/>
          </a:endParaRPr>
        </a:p>
      </dgm:t>
    </dgm:pt>
    <dgm:pt modelId="{BA9BFB29-62BF-43FB-AC43-8DD31A72EE00}" type="parTrans" cxnId="{65C583AC-496F-433E-892F-7526CDEB45C8}">
      <dgm:prSet/>
      <dgm:spPr/>
      <dgm:t>
        <a:bodyPr/>
        <a:lstStyle/>
        <a:p>
          <a:endParaRPr lang="it-IT"/>
        </a:p>
      </dgm:t>
    </dgm:pt>
    <dgm:pt modelId="{B9005E68-DE29-4EA3-8F25-08612F9FAE4B}" type="sibTrans" cxnId="{65C583AC-496F-433E-892F-7526CDEB45C8}">
      <dgm:prSet/>
      <dgm:spPr/>
      <dgm:t>
        <a:bodyPr/>
        <a:lstStyle/>
        <a:p>
          <a:endParaRPr lang="it-IT"/>
        </a:p>
      </dgm:t>
    </dgm:pt>
    <dgm:pt modelId="{0E7E84EC-FD36-408F-A159-FEC1404FDD8E}">
      <dgm:prSet phldrT="[Testo]"/>
      <dgm:spPr>
        <a:effectLst>
          <a:outerShdw blurRad="50800" dist="101600" dir="2700000" algn="tl" rotWithShape="0">
            <a:prstClr val="black">
              <a:alpha val="40000"/>
            </a:prstClr>
          </a:outerShdw>
        </a:effectLst>
        <a:scene3d>
          <a:camera prst="orthographicFront"/>
          <a:lightRig rig="soft" dir="t"/>
        </a:scene3d>
        <a:sp3d prstMaterial="dkEdge">
          <a:bevelT w="8200" h="38100"/>
          <a:bevelB/>
        </a:sp3d>
      </dgm:spPr>
      <dgm:t>
        <a:bodyPr/>
        <a:lstStyle/>
        <a:p>
          <a:r>
            <a:rPr lang="it-IT" dirty="0" smtClean="0">
              <a:latin typeface="Calibri" pitchFamily="34" charset="0"/>
              <a:cs typeface="Calibri" pitchFamily="34" charset="0"/>
            </a:rPr>
            <a:t>ECONOMIA DI MERCATO</a:t>
          </a:r>
          <a:endParaRPr lang="it-IT" dirty="0">
            <a:latin typeface="Calibri" pitchFamily="34" charset="0"/>
            <a:cs typeface="Calibri" pitchFamily="34" charset="0"/>
          </a:endParaRPr>
        </a:p>
      </dgm:t>
    </dgm:pt>
    <dgm:pt modelId="{D71A1144-BE51-45D7-8CC1-2E5532344D84}" type="sibTrans" cxnId="{8B57CD84-8BD0-4933-9A3F-723A37B9BA86}">
      <dgm:prSet/>
      <dgm:spPr/>
      <dgm:t>
        <a:bodyPr/>
        <a:lstStyle/>
        <a:p>
          <a:endParaRPr lang="it-IT"/>
        </a:p>
      </dgm:t>
    </dgm:pt>
    <dgm:pt modelId="{3A8761EC-7E74-40C2-AA58-AE06C2761787}" type="parTrans" cxnId="{8B57CD84-8BD0-4933-9A3F-723A37B9BA86}">
      <dgm:prSet/>
      <dgm:spPr/>
      <dgm:t>
        <a:bodyPr/>
        <a:lstStyle/>
        <a:p>
          <a:endParaRPr lang="it-IT"/>
        </a:p>
      </dgm:t>
    </dgm:pt>
    <dgm:pt modelId="{3C761C97-2FAC-4A74-A11C-4E74793ECBC5}" type="pres">
      <dgm:prSet presAssocID="{4D15A88C-8598-41DD-B23C-198B0882E47D}" presName="diagram" presStyleCnt="0">
        <dgm:presLayoutVars>
          <dgm:chPref val="1"/>
          <dgm:dir/>
          <dgm:animOne val="branch"/>
          <dgm:animLvl val="lvl"/>
          <dgm:resizeHandles val="exact"/>
        </dgm:presLayoutVars>
      </dgm:prSet>
      <dgm:spPr/>
      <dgm:t>
        <a:bodyPr/>
        <a:lstStyle/>
        <a:p>
          <a:endParaRPr lang="it-IT"/>
        </a:p>
      </dgm:t>
    </dgm:pt>
    <dgm:pt modelId="{7956B5F8-4A5E-4320-BA82-2E1D7410903D}" type="pres">
      <dgm:prSet presAssocID="{03A1C816-5237-43C3-AFA1-3EAA386671AC}" presName="root1" presStyleCnt="0"/>
      <dgm:spPr/>
    </dgm:pt>
    <dgm:pt modelId="{FB8502B5-25ED-418D-A03F-7589A45E6057}" type="pres">
      <dgm:prSet presAssocID="{03A1C816-5237-43C3-AFA1-3EAA386671AC}" presName="LevelOneTextNode" presStyleLbl="node0" presStyleIdx="0" presStyleCnt="1">
        <dgm:presLayoutVars>
          <dgm:chPref val="3"/>
        </dgm:presLayoutVars>
      </dgm:prSet>
      <dgm:spPr/>
      <dgm:t>
        <a:bodyPr/>
        <a:lstStyle/>
        <a:p>
          <a:endParaRPr lang="it-IT"/>
        </a:p>
      </dgm:t>
    </dgm:pt>
    <dgm:pt modelId="{ED39EFB5-F213-4981-8DCE-41E90EFA2469}" type="pres">
      <dgm:prSet presAssocID="{03A1C816-5237-43C3-AFA1-3EAA386671AC}" presName="level2hierChild" presStyleCnt="0"/>
      <dgm:spPr/>
    </dgm:pt>
    <dgm:pt modelId="{F893FFC2-A685-4884-95C8-584B12307E01}" type="pres">
      <dgm:prSet presAssocID="{3A8761EC-7E74-40C2-AA58-AE06C2761787}" presName="conn2-1" presStyleLbl="parChTrans1D2" presStyleIdx="0" presStyleCnt="2"/>
      <dgm:spPr/>
      <dgm:t>
        <a:bodyPr/>
        <a:lstStyle/>
        <a:p>
          <a:endParaRPr lang="it-IT"/>
        </a:p>
      </dgm:t>
    </dgm:pt>
    <dgm:pt modelId="{A5787EC4-0F6D-430A-AC52-00E1FBF1AB6B}" type="pres">
      <dgm:prSet presAssocID="{3A8761EC-7E74-40C2-AA58-AE06C2761787}" presName="connTx" presStyleLbl="parChTrans1D2" presStyleIdx="0" presStyleCnt="2"/>
      <dgm:spPr/>
      <dgm:t>
        <a:bodyPr/>
        <a:lstStyle/>
        <a:p>
          <a:endParaRPr lang="it-IT"/>
        </a:p>
      </dgm:t>
    </dgm:pt>
    <dgm:pt modelId="{917B494A-107B-4B45-8099-1635B5AD5B37}" type="pres">
      <dgm:prSet presAssocID="{0E7E84EC-FD36-408F-A159-FEC1404FDD8E}" presName="root2" presStyleCnt="0"/>
      <dgm:spPr/>
    </dgm:pt>
    <dgm:pt modelId="{D582A8C2-777D-4770-AE5F-8FF5A35574F2}" type="pres">
      <dgm:prSet presAssocID="{0E7E84EC-FD36-408F-A159-FEC1404FDD8E}" presName="LevelTwoTextNode" presStyleLbl="node2" presStyleIdx="0" presStyleCnt="2">
        <dgm:presLayoutVars>
          <dgm:chPref val="3"/>
        </dgm:presLayoutVars>
      </dgm:prSet>
      <dgm:spPr/>
      <dgm:t>
        <a:bodyPr/>
        <a:lstStyle/>
        <a:p>
          <a:endParaRPr lang="it-IT"/>
        </a:p>
      </dgm:t>
    </dgm:pt>
    <dgm:pt modelId="{52CF75DB-6D31-4621-ACE0-B8255E9C94DC}" type="pres">
      <dgm:prSet presAssocID="{0E7E84EC-FD36-408F-A159-FEC1404FDD8E}" presName="level3hierChild" presStyleCnt="0"/>
      <dgm:spPr/>
    </dgm:pt>
    <dgm:pt modelId="{D2503F96-599D-407B-A373-73086C6A9314}" type="pres">
      <dgm:prSet presAssocID="{BA9BFB29-62BF-43FB-AC43-8DD31A72EE00}" presName="conn2-1" presStyleLbl="parChTrans1D2" presStyleIdx="1" presStyleCnt="2"/>
      <dgm:spPr/>
      <dgm:t>
        <a:bodyPr/>
        <a:lstStyle/>
        <a:p>
          <a:endParaRPr lang="it-IT"/>
        </a:p>
      </dgm:t>
    </dgm:pt>
    <dgm:pt modelId="{4A1DCB42-FEF5-4BAA-937C-806BFF35B475}" type="pres">
      <dgm:prSet presAssocID="{BA9BFB29-62BF-43FB-AC43-8DD31A72EE00}" presName="connTx" presStyleLbl="parChTrans1D2" presStyleIdx="1" presStyleCnt="2"/>
      <dgm:spPr/>
      <dgm:t>
        <a:bodyPr/>
        <a:lstStyle/>
        <a:p>
          <a:endParaRPr lang="it-IT"/>
        </a:p>
      </dgm:t>
    </dgm:pt>
    <dgm:pt modelId="{971F601D-763E-44BC-BA1F-2B7D442F9BFF}" type="pres">
      <dgm:prSet presAssocID="{0AD563FE-74DF-493A-A5DB-32502BC1DBDB}" presName="root2" presStyleCnt="0"/>
      <dgm:spPr/>
    </dgm:pt>
    <dgm:pt modelId="{21DC372A-07E2-42C7-AC6D-18FF9697EDB4}" type="pres">
      <dgm:prSet presAssocID="{0AD563FE-74DF-493A-A5DB-32502BC1DBDB}" presName="LevelTwoTextNode" presStyleLbl="node2" presStyleIdx="1" presStyleCnt="2">
        <dgm:presLayoutVars>
          <dgm:chPref val="3"/>
        </dgm:presLayoutVars>
      </dgm:prSet>
      <dgm:spPr/>
      <dgm:t>
        <a:bodyPr/>
        <a:lstStyle/>
        <a:p>
          <a:endParaRPr lang="it-IT"/>
        </a:p>
      </dgm:t>
    </dgm:pt>
    <dgm:pt modelId="{126F7ED4-4015-4352-A204-DFD45734B16C}" type="pres">
      <dgm:prSet presAssocID="{0AD563FE-74DF-493A-A5DB-32502BC1DBDB}" presName="level3hierChild" presStyleCnt="0"/>
      <dgm:spPr/>
    </dgm:pt>
  </dgm:ptLst>
  <dgm:cxnLst>
    <dgm:cxn modelId="{3429136A-E29C-4839-9AA8-6819E56F2371}" type="presOf" srcId="{03A1C816-5237-43C3-AFA1-3EAA386671AC}" destId="{FB8502B5-25ED-418D-A03F-7589A45E6057}" srcOrd="0" destOrd="0" presId="urn:microsoft.com/office/officeart/2005/8/layout/hierarchy2"/>
    <dgm:cxn modelId="{65C583AC-496F-433E-892F-7526CDEB45C8}" srcId="{03A1C816-5237-43C3-AFA1-3EAA386671AC}" destId="{0AD563FE-74DF-493A-A5DB-32502BC1DBDB}" srcOrd="1" destOrd="0" parTransId="{BA9BFB29-62BF-43FB-AC43-8DD31A72EE00}" sibTransId="{B9005E68-DE29-4EA3-8F25-08612F9FAE4B}"/>
    <dgm:cxn modelId="{6D21A167-7B9C-4D3D-8F88-17E021C043A5}" srcId="{4D15A88C-8598-41DD-B23C-198B0882E47D}" destId="{03A1C816-5237-43C3-AFA1-3EAA386671AC}" srcOrd="0" destOrd="0" parTransId="{7167CDE0-26BC-4E97-A848-ABDC19A0F1CF}" sibTransId="{A9D80F77-E646-4918-9649-C567AD6361EA}"/>
    <dgm:cxn modelId="{A28A319C-234D-44BA-8999-3BAC2361DC80}" type="presOf" srcId="{BA9BFB29-62BF-43FB-AC43-8DD31A72EE00}" destId="{D2503F96-599D-407B-A373-73086C6A9314}" srcOrd="0" destOrd="0" presId="urn:microsoft.com/office/officeart/2005/8/layout/hierarchy2"/>
    <dgm:cxn modelId="{6FB1BDEA-E8D7-4CAD-B141-ACF55EE6E379}" type="presOf" srcId="{3A8761EC-7E74-40C2-AA58-AE06C2761787}" destId="{A5787EC4-0F6D-430A-AC52-00E1FBF1AB6B}" srcOrd="1" destOrd="0" presId="urn:microsoft.com/office/officeart/2005/8/layout/hierarchy2"/>
    <dgm:cxn modelId="{42C0999E-DDE2-4287-8253-242692EA574A}" type="presOf" srcId="{4D15A88C-8598-41DD-B23C-198B0882E47D}" destId="{3C761C97-2FAC-4A74-A11C-4E74793ECBC5}" srcOrd="0" destOrd="0" presId="urn:microsoft.com/office/officeart/2005/8/layout/hierarchy2"/>
    <dgm:cxn modelId="{D9BB4B40-7F14-440F-8D43-0D29040782B8}" type="presOf" srcId="{0E7E84EC-FD36-408F-A159-FEC1404FDD8E}" destId="{D582A8C2-777D-4770-AE5F-8FF5A35574F2}" srcOrd="0" destOrd="0" presId="urn:microsoft.com/office/officeart/2005/8/layout/hierarchy2"/>
    <dgm:cxn modelId="{1D92A838-85E9-408C-973C-E0238146AE08}" type="presOf" srcId="{0AD563FE-74DF-493A-A5DB-32502BC1DBDB}" destId="{21DC372A-07E2-42C7-AC6D-18FF9697EDB4}" srcOrd="0" destOrd="0" presId="urn:microsoft.com/office/officeart/2005/8/layout/hierarchy2"/>
    <dgm:cxn modelId="{8B57CD84-8BD0-4933-9A3F-723A37B9BA86}" srcId="{03A1C816-5237-43C3-AFA1-3EAA386671AC}" destId="{0E7E84EC-FD36-408F-A159-FEC1404FDD8E}" srcOrd="0" destOrd="0" parTransId="{3A8761EC-7E74-40C2-AA58-AE06C2761787}" sibTransId="{D71A1144-BE51-45D7-8CC1-2E5532344D84}"/>
    <dgm:cxn modelId="{4F6DF15E-6CC0-4205-95A8-4FB3231C0FBE}" type="presOf" srcId="{3A8761EC-7E74-40C2-AA58-AE06C2761787}" destId="{F893FFC2-A685-4884-95C8-584B12307E01}" srcOrd="0" destOrd="0" presId="urn:microsoft.com/office/officeart/2005/8/layout/hierarchy2"/>
    <dgm:cxn modelId="{BD8E4620-58D5-4DC8-BBFD-BDDA01ACD005}" type="presOf" srcId="{BA9BFB29-62BF-43FB-AC43-8DD31A72EE00}" destId="{4A1DCB42-FEF5-4BAA-937C-806BFF35B475}" srcOrd="1" destOrd="0" presId="urn:microsoft.com/office/officeart/2005/8/layout/hierarchy2"/>
    <dgm:cxn modelId="{DFC83E42-29B7-459D-A763-A102618F17FA}" type="presParOf" srcId="{3C761C97-2FAC-4A74-A11C-4E74793ECBC5}" destId="{7956B5F8-4A5E-4320-BA82-2E1D7410903D}" srcOrd="0" destOrd="0" presId="urn:microsoft.com/office/officeart/2005/8/layout/hierarchy2"/>
    <dgm:cxn modelId="{D3627A30-8119-43FB-9E38-722B7D752B90}" type="presParOf" srcId="{7956B5F8-4A5E-4320-BA82-2E1D7410903D}" destId="{FB8502B5-25ED-418D-A03F-7589A45E6057}" srcOrd="0" destOrd="0" presId="urn:microsoft.com/office/officeart/2005/8/layout/hierarchy2"/>
    <dgm:cxn modelId="{C383DE64-59F3-4CB3-B339-F7E7E4FB3243}" type="presParOf" srcId="{7956B5F8-4A5E-4320-BA82-2E1D7410903D}" destId="{ED39EFB5-F213-4981-8DCE-41E90EFA2469}" srcOrd="1" destOrd="0" presId="urn:microsoft.com/office/officeart/2005/8/layout/hierarchy2"/>
    <dgm:cxn modelId="{4DB3D65E-06A4-4EC5-B87C-96031BB07715}" type="presParOf" srcId="{ED39EFB5-F213-4981-8DCE-41E90EFA2469}" destId="{F893FFC2-A685-4884-95C8-584B12307E01}" srcOrd="0" destOrd="0" presId="urn:microsoft.com/office/officeart/2005/8/layout/hierarchy2"/>
    <dgm:cxn modelId="{9A61186E-4ACC-480E-B5FB-60AD3A4A56C7}" type="presParOf" srcId="{F893FFC2-A685-4884-95C8-584B12307E01}" destId="{A5787EC4-0F6D-430A-AC52-00E1FBF1AB6B}" srcOrd="0" destOrd="0" presId="urn:microsoft.com/office/officeart/2005/8/layout/hierarchy2"/>
    <dgm:cxn modelId="{94EAD6A7-A0FB-4306-B2C2-54129328704A}" type="presParOf" srcId="{ED39EFB5-F213-4981-8DCE-41E90EFA2469}" destId="{917B494A-107B-4B45-8099-1635B5AD5B37}" srcOrd="1" destOrd="0" presId="urn:microsoft.com/office/officeart/2005/8/layout/hierarchy2"/>
    <dgm:cxn modelId="{8387EC43-1961-4568-9561-016668FC56A3}" type="presParOf" srcId="{917B494A-107B-4B45-8099-1635B5AD5B37}" destId="{D582A8C2-777D-4770-AE5F-8FF5A35574F2}" srcOrd="0" destOrd="0" presId="urn:microsoft.com/office/officeart/2005/8/layout/hierarchy2"/>
    <dgm:cxn modelId="{7536E0B3-0F28-4611-A8DF-60CDB911BE4B}" type="presParOf" srcId="{917B494A-107B-4B45-8099-1635B5AD5B37}" destId="{52CF75DB-6D31-4621-ACE0-B8255E9C94DC}" srcOrd="1" destOrd="0" presId="urn:microsoft.com/office/officeart/2005/8/layout/hierarchy2"/>
    <dgm:cxn modelId="{40A71B46-C205-48DC-9369-0BCB4E40AF63}" type="presParOf" srcId="{ED39EFB5-F213-4981-8DCE-41E90EFA2469}" destId="{D2503F96-599D-407B-A373-73086C6A9314}" srcOrd="2" destOrd="0" presId="urn:microsoft.com/office/officeart/2005/8/layout/hierarchy2"/>
    <dgm:cxn modelId="{709C378B-D717-4577-8DA3-5E46A7EE1C62}" type="presParOf" srcId="{D2503F96-599D-407B-A373-73086C6A9314}" destId="{4A1DCB42-FEF5-4BAA-937C-806BFF35B475}" srcOrd="0" destOrd="0" presId="urn:microsoft.com/office/officeart/2005/8/layout/hierarchy2"/>
    <dgm:cxn modelId="{F7AE98B9-A686-4513-8793-271A6AEECC37}" type="presParOf" srcId="{ED39EFB5-F213-4981-8DCE-41E90EFA2469}" destId="{971F601D-763E-44BC-BA1F-2B7D442F9BFF}" srcOrd="3" destOrd="0" presId="urn:microsoft.com/office/officeart/2005/8/layout/hierarchy2"/>
    <dgm:cxn modelId="{3517499C-20F4-44A6-A812-CC67C0B22EDD}" type="presParOf" srcId="{971F601D-763E-44BC-BA1F-2B7D442F9BFF}" destId="{21DC372A-07E2-42C7-AC6D-18FF9697EDB4}" srcOrd="0" destOrd="0" presId="urn:microsoft.com/office/officeart/2005/8/layout/hierarchy2"/>
    <dgm:cxn modelId="{3D8EAFE4-A97A-443A-B2EA-FDE626734E80}" type="presParOf" srcId="{971F601D-763E-44BC-BA1F-2B7D442F9BFF}" destId="{126F7ED4-4015-4352-A204-DFD45734B16C}" srcOrd="1" destOrd="0" presId="urn:microsoft.com/office/officeart/2005/8/layout/hierarchy2"/>
  </dgm:cxnLst>
  <dgm:bg/>
  <dgm:whole/>
</dgm:dataModel>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mn-cs"/>
              </a:defRPr>
            </a:lvl1pPr>
          </a:lstStyle>
          <a:p>
            <a:pPr>
              <a:defRPr/>
            </a:pPr>
            <a:endParaRPr lang="it-IT"/>
          </a:p>
        </p:txBody>
      </p:sp>
      <p:sp>
        <p:nvSpPr>
          <p:cNvPr id="3" name="Segnaposto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cs typeface="+mn-cs"/>
              </a:defRPr>
            </a:lvl1pPr>
          </a:lstStyle>
          <a:p>
            <a:pPr>
              <a:defRPr/>
            </a:pPr>
            <a:fld id="{4A99B257-A102-4C3E-B185-23A7AA90E2F6}" type="datetimeFigureOut">
              <a:rPr lang="it-IT"/>
              <a:pPr>
                <a:defRPr/>
              </a:pPr>
              <a:t>07/03/2016</a:t>
            </a:fld>
            <a:endParaRPr lang="it-IT"/>
          </a:p>
        </p:txBody>
      </p:sp>
      <p:sp>
        <p:nvSpPr>
          <p:cNvPr id="4" name="Segnaposto piè di pagina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cs typeface="+mn-cs"/>
              </a:defRPr>
            </a:lvl1pPr>
          </a:lstStyle>
          <a:p>
            <a:pPr>
              <a:defRPr/>
            </a:pPr>
            <a:endParaRPr lang="it-IT"/>
          </a:p>
        </p:txBody>
      </p:sp>
      <p:sp>
        <p:nvSpPr>
          <p:cNvPr id="5" name="Segnaposto numero diapositiva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cs typeface="+mn-cs"/>
              </a:defRPr>
            </a:lvl1pPr>
          </a:lstStyle>
          <a:p>
            <a:pPr>
              <a:defRPr/>
            </a:pPr>
            <a:fld id="{B13A92E1-4DEC-43A3-BCBC-00455BDB5C5D}" type="slidenum">
              <a:rPr lang="it-IT"/>
              <a:pPr>
                <a:defRPr/>
              </a:pPr>
              <a:t>‹N›</a:t>
            </a:fld>
            <a:endParaRPr lang="it-IT"/>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058" name="Rectangle 1026"/>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t" anchorCtr="0" compatLnSpc="1">
            <a:prstTxWarp prst="textNoShape">
              <a:avLst/>
            </a:prstTxWarp>
          </a:bodyPr>
          <a:lstStyle>
            <a:lvl1pPr>
              <a:defRPr sz="1200">
                <a:cs typeface="+mn-cs"/>
              </a:defRPr>
            </a:lvl1pPr>
          </a:lstStyle>
          <a:p>
            <a:pPr>
              <a:defRPr/>
            </a:pPr>
            <a:endParaRPr lang="it-IT"/>
          </a:p>
        </p:txBody>
      </p:sp>
      <p:sp>
        <p:nvSpPr>
          <p:cNvPr id="45059" name="Rectangle 1027"/>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t" anchorCtr="0" compatLnSpc="1">
            <a:prstTxWarp prst="textNoShape">
              <a:avLst/>
            </a:prstTxWarp>
          </a:bodyPr>
          <a:lstStyle>
            <a:lvl1pPr algn="r">
              <a:defRPr sz="1200">
                <a:cs typeface="+mn-cs"/>
              </a:defRPr>
            </a:lvl1pPr>
          </a:lstStyle>
          <a:p>
            <a:pPr>
              <a:defRPr/>
            </a:pPr>
            <a:endParaRPr lang="it-IT"/>
          </a:p>
        </p:txBody>
      </p:sp>
      <p:sp>
        <p:nvSpPr>
          <p:cNvPr id="52228" name="Rectangle 1028"/>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45061" name="Rectangle 1029"/>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t" anchorCtr="0" compatLnSpc="1">
            <a:prstTxWarp prst="textNoShape">
              <a:avLst/>
            </a:prstTxWarp>
          </a:bodyPr>
          <a:lstStyle/>
          <a:p>
            <a:pPr lvl="0"/>
            <a:r>
              <a:rPr lang="it-IT" noProof="0" smtClean="0"/>
              <a:t>Fare clic per modificare gli stili del testo dello schema</a:t>
            </a:r>
          </a:p>
          <a:p>
            <a:pPr lvl="1"/>
            <a:r>
              <a:rPr lang="it-IT" noProof="0" smtClean="0"/>
              <a:t>Secondo livello</a:t>
            </a:r>
          </a:p>
          <a:p>
            <a:pPr lvl="2"/>
            <a:r>
              <a:rPr lang="it-IT" noProof="0" smtClean="0"/>
              <a:t>Terzo livello</a:t>
            </a:r>
          </a:p>
          <a:p>
            <a:pPr lvl="3"/>
            <a:r>
              <a:rPr lang="it-IT" noProof="0" smtClean="0"/>
              <a:t>Quarto livello</a:t>
            </a:r>
          </a:p>
          <a:p>
            <a:pPr lvl="4"/>
            <a:r>
              <a:rPr lang="it-IT" noProof="0" smtClean="0"/>
              <a:t>Quinto livello</a:t>
            </a:r>
          </a:p>
        </p:txBody>
      </p:sp>
      <p:sp>
        <p:nvSpPr>
          <p:cNvPr id="45062" name="Rectangle 1030"/>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b" anchorCtr="0" compatLnSpc="1">
            <a:prstTxWarp prst="textNoShape">
              <a:avLst/>
            </a:prstTxWarp>
          </a:bodyPr>
          <a:lstStyle>
            <a:lvl1pPr>
              <a:defRPr sz="1200">
                <a:cs typeface="+mn-cs"/>
              </a:defRPr>
            </a:lvl1pPr>
          </a:lstStyle>
          <a:p>
            <a:pPr>
              <a:defRPr/>
            </a:pPr>
            <a:endParaRPr lang="it-IT"/>
          </a:p>
        </p:txBody>
      </p:sp>
      <p:sp>
        <p:nvSpPr>
          <p:cNvPr id="45063" name="Rectangle 1031"/>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b" anchorCtr="0" compatLnSpc="1">
            <a:prstTxWarp prst="textNoShape">
              <a:avLst/>
            </a:prstTxWarp>
          </a:bodyPr>
          <a:lstStyle>
            <a:lvl1pPr algn="r">
              <a:defRPr sz="1200">
                <a:cs typeface="+mn-cs"/>
              </a:defRPr>
            </a:lvl1pPr>
          </a:lstStyle>
          <a:p>
            <a:pPr>
              <a:defRPr/>
            </a:pPr>
            <a:fld id="{A9ED8BB9-2383-47A7-A4E9-8B674FFEA337}" type="slidenum">
              <a:rPr lang="it-IT"/>
              <a:pPr>
                <a:defRPr/>
              </a:pPr>
              <a:t>‹N›</a:t>
            </a:fld>
            <a:endParaRPr lang="it-IT"/>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egnaposto immagine diapositiva 1"/>
          <p:cNvSpPr>
            <a:spLocks noGrp="1" noRot="1" noChangeAspect="1" noTextEdit="1"/>
          </p:cNvSpPr>
          <p:nvPr>
            <p:ph type="sldImg"/>
          </p:nvPr>
        </p:nvSpPr>
        <p:spPr>
          <a:ln/>
        </p:spPr>
      </p:sp>
      <p:sp>
        <p:nvSpPr>
          <p:cNvPr id="53251" name="Segnaposto note 2"/>
          <p:cNvSpPr>
            <a:spLocks noGrp="1"/>
          </p:cNvSpPr>
          <p:nvPr>
            <p:ph type="body" idx="1"/>
          </p:nvPr>
        </p:nvSpPr>
        <p:spPr>
          <a:noFill/>
        </p:spPr>
        <p:txBody>
          <a:bodyPr/>
          <a:lstStyle/>
          <a:p>
            <a:pPr eaLnBrk="1" hangingPunct="1"/>
            <a:endParaRPr lang="it-IT" smtClean="0"/>
          </a:p>
        </p:txBody>
      </p:sp>
      <p:sp>
        <p:nvSpPr>
          <p:cNvPr id="53252" name="Segnaposto numero diapositiva 3"/>
          <p:cNvSpPr>
            <a:spLocks noGrp="1"/>
          </p:cNvSpPr>
          <p:nvPr>
            <p:ph type="sldNum" sz="quarter" idx="5"/>
          </p:nvPr>
        </p:nvSpPr>
        <p:spPr>
          <a:noFill/>
          <a:ln>
            <a:miter lim="800000"/>
            <a:headEnd/>
            <a:tailEnd/>
          </a:ln>
        </p:spPr>
        <p:txBody>
          <a:bodyPr/>
          <a:lstStyle/>
          <a:p>
            <a:fld id="{D0955D21-7EAB-4C8A-AB44-FB5702C945D8}" type="slidenum">
              <a:rPr lang="it-IT" smtClean="0"/>
              <a:pPr/>
              <a:t>1</a:t>
            </a:fld>
            <a:endParaRPr lang="it-IT"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egnaposto immagine diapositiva 1"/>
          <p:cNvSpPr>
            <a:spLocks noGrp="1" noRot="1" noChangeAspect="1" noTextEdit="1"/>
          </p:cNvSpPr>
          <p:nvPr>
            <p:ph type="sldImg"/>
          </p:nvPr>
        </p:nvSpPr>
        <p:spPr>
          <a:ln/>
        </p:spPr>
      </p:sp>
      <p:sp>
        <p:nvSpPr>
          <p:cNvPr id="114691" name="Segnaposto note 2"/>
          <p:cNvSpPr>
            <a:spLocks noGrp="1"/>
          </p:cNvSpPr>
          <p:nvPr>
            <p:ph type="body" idx="1"/>
          </p:nvPr>
        </p:nvSpPr>
        <p:spPr>
          <a:noFill/>
        </p:spPr>
        <p:txBody>
          <a:bodyPr/>
          <a:lstStyle/>
          <a:p>
            <a:pPr eaLnBrk="1" hangingPunct="1"/>
            <a:endParaRPr lang="it-IT" smtClean="0"/>
          </a:p>
        </p:txBody>
      </p:sp>
      <p:sp>
        <p:nvSpPr>
          <p:cNvPr id="114692" name="Segnaposto numero diapositiva 3"/>
          <p:cNvSpPr>
            <a:spLocks noGrp="1"/>
          </p:cNvSpPr>
          <p:nvPr>
            <p:ph type="sldNum" sz="quarter" idx="5"/>
          </p:nvPr>
        </p:nvSpPr>
        <p:spPr>
          <a:noFill/>
          <a:ln>
            <a:miter lim="800000"/>
            <a:headEnd/>
            <a:tailEnd/>
          </a:ln>
        </p:spPr>
        <p:txBody>
          <a:bodyPr/>
          <a:lstStyle/>
          <a:p>
            <a:fld id="{4772DFED-9B0A-4592-927F-240D2F403C66}" type="slidenum">
              <a:rPr lang="it-IT" smtClean="0"/>
              <a:pPr/>
              <a:t>2</a:t>
            </a:fld>
            <a:endParaRPr lang="it-IT"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egnaposto immagine diapositiva 1"/>
          <p:cNvSpPr>
            <a:spLocks noGrp="1" noRot="1" noChangeAspect="1" noTextEdit="1"/>
          </p:cNvSpPr>
          <p:nvPr>
            <p:ph type="sldImg"/>
          </p:nvPr>
        </p:nvSpPr>
        <p:spPr>
          <a:ln/>
        </p:spPr>
      </p:sp>
      <p:sp>
        <p:nvSpPr>
          <p:cNvPr id="114691" name="Segnaposto note 2"/>
          <p:cNvSpPr>
            <a:spLocks noGrp="1"/>
          </p:cNvSpPr>
          <p:nvPr>
            <p:ph type="body" idx="1"/>
          </p:nvPr>
        </p:nvSpPr>
        <p:spPr>
          <a:noFill/>
        </p:spPr>
        <p:txBody>
          <a:bodyPr/>
          <a:lstStyle/>
          <a:p>
            <a:pPr eaLnBrk="1" hangingPunct="1"/>
            <a:endParaRPr lang="it-IT" smtClean="0"/>
          </a:p>
        </p:txBody>
      </p:sp>
      <p:sp>
        <p:nvSpPr>
          <p:cNvPr id="114692" name="Segnaposto numero diapositiva 3"/>
          <p:cNvSpPr>
            <a:spLocks noGrp="1"/>
          </p:cNvSpPr>
          <p:nvPr>
            <p:ph type="sldNum" sz="quarter" idx="5"/>
          </p:nvPr>
        </p:nvSpPr>
        <p:spPr>
          <a:noFill/>
          <a:ln>
            <a:miter lim="800000"/>
            <a:headEnd/>
            <a:tailEnd/>
          </a:ln>
        </p:spPr>
        <p:txBody>
          <a:bodyPr/>
          <a:lstStyle/>
          <a:p>
            <a:fld id="{4772DFED-9B0A-4592-927F-240D2F403C66}" type="slidenum">
              <a:rPr lang="it-IT" smtClean="0"/>
              <a:pPr/>
              <a:t>3</a:t>
            </a:fld>
            <a:endParaRPr lang="it-IT"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egnaposto immagine diapositiva 1"/>
          <p:cNvSpPr>
            <a:spLocks noGrp="1" noRot="1" noChangeAspect="1" noTextEdit="1"/>
          </p:cNvSpPr>
          <p:nvPr>
            <p:ph type="sldImg"/>
          </p:nvPr>
        </p:nvSpPr>
        <p:spPr>
          <a:ln/>
        </p:spPr>
      </p:sp>
      <p:sp>
        <p:nvSpPr>
          <p:cNvPr id="114691" name="Segnaposto note 2"/>
          <p:cNvSpPr>
            <a:spLocks noGrp="1"/>
          </p:cNvSpPr>
          <p:nvPr>
            <p:ph type="body" idx="1"/>
          </p:nvPr>
        </p:nvSpPr>
        <p:spPr>
          <a:noFill/>
        </p:spPr>
        <p:txBody>
          <a:bodyPr/>
          <a:lstStyle/>
          <a:p>
            <a:pPr eaLnBrk="1" hangingPunct="1"/>
            <a:endParaRPr lang="it-IT" smtClean="0"/>
          </a:p>
        </p:txBody>
      </p:sp>
      <p:sp>
        <p:nvSpPr>
          <p:cNvPr id="114692" name="Segnaposto numero diapositiva 3"/>
          <p:cNvSpPr>
            <a:spLocks noGrp="1"/>
          </p:cNvSpPr>
          <p:nvPr>
            <p:ph type="sldNum" sz="quarter" idx="5"/>
          </p:nvPr>
        </p:nvSpPr>
        <p:spPr>
          <a:noFill/>
          <a:ln>
            <a:miter lim="800000"/>
            <a:headEnd/>
            <a:tailEnd/>
          </a:ln>
        </p:spPr>
        <p:txBody>
          <a:bodyPr/>
          <a:lstStyle/>
          <a:p>
            <a:fld id="{4772DFED-9B0A-4592-927F-240D2F403C66}" type="slidenum">
              <a:rPr lang="it-IT" smtClean="0"/>
              <a:pPr/>
              <a:t>4</a:t>
            </a:fld>
            <a:endParaRPr lang="it-IT"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egnaposto immagine diapositiva 1"/>
          <p:cNvSpPr>
            <a:spLocks noGrp="1" noRot="1" noChangeAspect="1" noTextEdit="1"/>
          </p:cNvSpPr>
          <p:nvPr>
            <p:ph type="sldImg"/>
          </p:nvPr>
        </p:nvSpPr>
        <p:spPr>
          <a:ln/>
        </p:spPr>
      </p:sp>
      <p:sp>
        <p:nvSpPr>
          <p:cNvPr id="114691" name="Segnaposto note 2"/>
          <p:cNvSpPr>
            <a:spLocks noGrp="1"/>
          </p:cNvSpPr>
          <p:nvPr>
            <p:ph type="body" idx="1"/>
          </p:nvPr>
        </p:nvSpPr>
        <p:spPr>
          <a:noFill/>
        </p:spPr>
        <p:txBody>
          <a:bodyPr/>
          <a:lstStyle/>
          <a:p>
            <a:pPr eaLnBrk="1" hangingPunct="1"/>
            <a:endParaRPr lang="it-IT" smtClean="0"/>
          </a:p>
        </p:txBody>
      </p:sp>
      <p:sp>
        <p:nvSpPr>
          <p:cNvPr id="114692" name="Segnaposto numero diapositiva 3"/>
          <p:cNvSpPr>
            <a:spLocks noGrp="1"/>
          </p:cNvSpPr>
          <p:nvPr>
            <p:ph type="sldNum" sz="quarter" idx="5"/>
          </p:nvPr>
        </p:nvSpPr>
        <p:spPr>
          <a:noFill/>
          <a:ln>
            <a:miter lim="800000"/>
            <a:headEnd/>
            <a:tailEnd/>
          </a:ln>
        </p:spPr>
        <p:txBody>
          <a:bodyPr/>
          <a:lstStyle/>
          <a:p>
            <a:fld id="{4772DFED-9B0A-4592-927F-240D2F403C66}" type="slidenum">
              <a:rPr lang="it-IT" smtClean="0"/>
              <a:pPr/>
              <a:t>5</a:t>
            </a:fld>
            <a:endParaRPr lang="it-IT"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egnaposto immagine diapositiva 1"/>
          <p:cNvSpPr>
            <a:spLocks noGrp="1" noRot="1" noChangeAspect="1" noTextEdit="1"/>
          </p:cNvSpPr>
          <p:nvPr>
            <p:ph type="sldImg"/>
          </p:nvPr>
        </p:nvSpPr>
        <p:spPr>
          <a:ln/>
        </p:spPr>
      </p:sp>
      <p:sp>
        <p:nvSpPr>
          <p:cNvPr id="114691" name="Segnaposto note 2"/>
          <p:cNvSpPr>
            <a:spLocks noGrp="1"/>
          </p:cNvSpPr>
          <p:nvPr>
            <p:ph type="body" idx="1"/>
          </p:nvPr>
        </p:nvSpPr>
        <p:spPr>
          <a:noFill/>
        </p:spPr>
        <p:txBody>
          <a:bodyPr/>
          <a:lstStyle/>
          <a:p>
            <a:pPr eaLnBrk="1" hangingPunct="1"/>
            <a:endParaRPr lang="it-IT" smtClean="0"/>
          </a:p>
        </p:txBody>
      </p:sp>
      <p:sp>
        <p:nvSpPr>
          <p:cNvPr id="114692" name="Segnaposto numero diapositiva 3"/>
          <p:cNvSpPr>
            <a:spLocks noGrp="1"/>
          </p:cNvSpPr>
          <p:nvPr>
            <p:ph type="sldNum" sz="quarter" idx="5"/>
          </p:nvPr>
        </p:nvSpPr>
        <p:spPr>
          <a:noFill/>
          <a:ln>
            <a:miter lim="800000"/>
            <a:headEnd/>
            <a:tailEnd/>
          </a:ln>
        </p:spPr>
        <p:txBody>
          <a:bodyPr/>
          <a:lstStyle/>
          <a:p>
            <a:fld id="{4772DFED-9B0A-4592-927F-240D2F403C66}" type="slidenum">
              <a:rPr lang="it-IT" smtClean="0"/>
              <a:pPr/>
              <a:t>6</a:t>
            </a:fld>
            <a:endParaRPr lang="it-IT"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egnaposto immagine diapositiva 1"/>
          <p:cNvSpPr>
            <a:spLocks noGrp="1" noRot="1" noChangeAspect="1" noTextEdit="1"/>
          </p:cNvSpPr>
          <p:nvPr>
            <p:ph type="sldImg"/>
          </p:nvPr>
        </p:nvSpPr>
        <p:spPr>
          <a:ln/>
        </p:spPr>
      </p:sp>
      <p:sp>
        <p:nvSpPr>
          <p:cNvPr id="54275" name="Segnaposto note 2"/>
          <p:cNvSpPr>
            <a:spLocks noGrp="1"/>
          </p:cNvSpPr>
          <p:nvPr>
            <p:ph type="body" idx="1"/>
          </p:nvPr>
        </p:nvSpPr>
        <p:spPr>
          <a:noFill/>
        </p:spPr>
        <p:txBody>
          <a:bodyPr/>
          <a:lstStyle/>
          <a:p>
            <a:pPr eaLnBrk="1" hangingPunct="1"/>
            <a:endParaRPr lang="it-IT" smtClean="0"/>
          </a:p>
        </p:txBody>
      </p:sp>
      <p:sp>
        <p:nvSpPr>
          <p:cNvPr id="54276" name="Segnaposto numero diapositiva 3"/>
          <p:cNvSpPr>
            <a:spLocks noGrp="1"/>
          </p:cNvSpPr>
          <p:nvPr>
            <p:ph type="sldNum" sz="quarter" idx="5"/>
          </p:nvPr>
        </p:nvSpPr>
        <p:spPr>
          <a:noFill/>
          <a:ln>
            <a:miter lim="800000"/>
            <a:headEnd/>
            <a:tailEnd/>
          </a:ln>
        </p:spPr>
        <p:txBody>
          <a:bodyPr/>
          <a:lstStyle/>
          <a:p>
            <a:fld id="{A1A87163-03ED-42FE-AAA8-ED9F4662E0D9}" type="slidenum">
              <a:rPr lang="it-IT" smtClean="0"/>
              <a:pPr/>
              <a:t>7</a:t>
            </a:fld>
            <a:endParaRPr lang="it-IT"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egnaposto immagine diapositiva 1"/>
          <p:cNvSpPr>
            <a:spLocks noGrp="1" noRot="1" noChangeAspect="1" noTextEdit="1"/>
          </p:cNvSpPr>
          <p:nvPr>
            <p:ph type="sldImg"/>
          </p:nvPr>
        </p:nvSpPr>
        <p:spPr>
          <a:ln/>
        </p:spPr>
      </p:sp>
      <p:sp>
        <p:nvSpPr>
          <p:cNvPr id="55299" name="Segnaposto note 2"/>
          <p:cNvSpPr>
            <a:spLocks noGrp="1"/>
          </p:cNvSpPr>
          <p:nvPr>
            <p:ph type="body" idx="1"/>
          </p:nvPr>
        </p:nvSpPr>
        <p:spPr>
          <a:noFill/>
        </p:spPr>
        <p:txBody>
          <a:bodyPr/>
          <a:lstStyle/>
          <a:p>
            <a:pPr eaLnBrk="1" hangingPunct="1"/>
            <a:endParaRPr lang="it-IT" smtClean="0"/>
          </a:p>
        </p:txBody>
      </p:sp>
      <p:sp>
        <p:nvSpPr>
          <p:cNvPr id="55300" name="Segnaposto numero diapositiva 3"/>
          <p:cNvSpPr>
            <a:spLocks noGrp="1"/>
          </p:cNvSpPr>
          <p:nvPr>
            <p:ph type="sldNum" sz="quarter" idx="5"/>
          </p:nvPr>
        </p:nvSpPr>
        <p:spPr>
          <a:noFill/>
          <a:ln>
            <a:miter lim="800000"/>
            <a:headEnd/>
            <a:tailEnd/>
          </a:ln>
        </p:spPr>
        <p:txBody>
          <a:bodyPr/>
          <a:lstStyle/>
          <a:p>
            <a:fld id="{0328FE5A-624C-451D-B246-1C989FD5EDED}" type="slidenum">
              <a:rPr lang="it-IT" smtClean="0"/>
              <a:pPr/>
              <a:t>8</a:t>
            </a:fld>
            <a:endParaRPr lang="it-IT"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egnaposto immagine diapositiva 1"/>
          <p:cNvSpPr>
            <a:spLocks noGrp="1" noRot="1" noChangeAspect="1" noTextEdit="1"/>
          </p:cNvSpPr>
          <p:nvPr>
            <p:ph type="sldImg"/>
          </p:nvPr>
        </p:nvSpPr>
        <p:spPr>
          <a:ln/>
        </p:spPr>
      </p:sp>
      <p:sp>
        <p:nvSpPr>
          <p:cNvPr id="56323" name="Segnaposto note 2"/>
          <p:cNvSpPr>
            <a:spLocks noGrp="1"/>
          </p:cNvSpPr>
          <p:nvPr>
            <p:ph type="body" idx="1"/>
          </p:nvPr>
        </p:nvSpPr>
        <p:spPr>
          <a:noFill/>
        </p:spPr>
        <p:txBody>
          <a:bodyPr/>
          <a:lstStyle/>
          <a:p>
            <a:pPr eaLnBrk="1" hangingPunct="1"/>
            <a:endParaRPr lang="it-IT" smtClean="0"/>
          </a:p>
        </p:txBody>
      </p:sp>
      <p:sp>
        <p:nvSpPr>
          <p:cNvPr id="56324" name="Segnaposto numero diapositiva 3"/>
          <p:cNvSpPr>
            <a:spLocks noGrp="1"/>
          </p:cNvSpPr>
          <p:nvPr>
            <p:ph type="sldNum" sz="quarter" idx="5"/>
          </p:nvPr>
        </p:nvSpPr>
        <p:spPr>
          <a:noFill/>
          <a:ln>
            <a:miter lim="800000"/>
            <a:headEnd/>
            <a:tailEnd/>
          </a:ln>
        </p:spPr>
        <p:txBody>
          <a:bodyPr/>
          <a:lstStyle/>
          <a:p>
            <a:fld id="{6A52CEE2-1E49-4A7E-9F39-BF3E1E9F8826}" type="slidenum">
              <a:rPr lang="it-IT" smtClean="0"/>
              <a:pPr/>
              <a:t>9</a:t>
            </a:fld>
            <a:endParaRPr lang="it-IT"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egnaposto immagine diapositiva 1"/>
          <p:cNvSpPr>
            <a:spLocks noGrp="1" noRot="1" noChangeAspect="1" noTextEdit="1"/>
          </p:cNvSpPr>
          <p:nvPr>
            <p:ph type="sldImg"/>
          </p:nvPr>
        </p:nvSpPr>
        <p:spPr>
          <a:ln/>
        </p:spPr>
      </p:sp>
      <p:sp>
        <p:nvSpPr>
          <p:cNvPr id="57347" name="Segnaposto note 2"/>
          <p:cNvSpPr>
            <a:spLocks noGrp="1"/>
          </p:cNvSpPr>
          <p:nvPr>
            <p:ph type="body" idx="1"/>
          </p:nvPr>
        </p:nvSpPr>
        <p:spPr>
          <a:noFill/>
        </p:spPr>
        <p:txBody>
          <a:bodyPr/>
          <a:lstStyle/>
          <a:p>
            <a:pPr eaLnBrk="1" hangingPunct="1"/>
            <a:endParaRPr lang="it-IT" smtClean="0"/>
          </a:p>
        </p:txBody>
      </p:sp>
      <p:sp>
        <p:nvSpPr>
          <p:cNvPr id="57348" name="Segnaposto numero diapositiva 3"/>
          <p:cNvSpPr>
            <a:spLocks noGrp="1"/>
          </p:cNvSpPr>
          <p:nvPr>
            <p:ph type="sldNum" sz="quarter" idx="5"/>
          </p:nvPr>
        </p:nvSpPr>
        <p:spPr>
          <a:noFill/>
          <a:ln>
            <a:miter lim="800000"/>
            <a:headEnd/>
            <a:tailEnd/>
          </a:ln>
        </p:spPr>
        <p:txBody>
          <a:bodyPr/>
          <a:lstStyle/>
          <a:p>
            <a:fld id="{0DF590FB-7A71-474A-873F-37A43D38C03D}" type="slidenum">
              <a:rPr lang="it-IT" smtClean="0"/>
              <a:pPr/>
              <a:t>10</a:t>
            </a:fld>
            <a:endParaRPr lang="it-IT"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egnaposto immagine diapositiva 1"/>
          <p:cNvSpPr>
            <a:spLocks noGrp="1" noRot="1" noChangeAspect="1" noTextEdit="1"/>
          </p:cNvSpPr>
          <p:nvPr>
            <p:ph type="sldImg"/>
          </p:nvPr>
        </p:nvSpPr>
        <p:spPr>
          <a:ln/>
        </p:spPr>
      </p:sp>
      <p:sp>
        <p:nvSpPr>
          <p:cNvPr id="58371" name="Segnaposto note 2"/>
          <p:cNvSpPr>
            <a:spLocks noGrp="1"/>
          </p:cNvSpPr>
          <p:nvPr>
            <p:ph type="body" idx="1"/>
          </p:nvPr>
        </p:nvSpPr>
        <p:spPr>
          <a:noFill/>
        </p:spPr>
        <p:txBody>
          <a:bodyPr/>
          <a:lstStyle/>
          <a:p>
            <a:pPr eaLnBrk="1" hangingPunct="1"/>
            <a:endParaRPr lang="it-IT" smtClean="0"/>
          </a:p>
        </p:txBody>
      </p:sp>
      <p:sp>
        <p:nvSpPr>
          <p:cNvPr id="58372" name="Segnaposto numero diapositiva 3"/>
          <p:cNvSpPr>
            <a:spLocks noGrp="1"/>
          </p:cNvSpPr>
          <p:nvPr>
            <p:ph type="sldNum" sz="quarter" idx="5"/>
          </p:nvPr>
        </p:nvSpPr>
        <p:spPr>
          <a:noFill/>
          <a:ln>
            <a:miter lim="800000"/>
            <a:headEnd/>
            <a:tailEnd/>
          </a:ln>
        </p:spPr>
        <p:txBody>
          <a:bodyPr/>
          <a:lstStyle/>
          <a:p>
            <a:fld id="{B58B8056-E2E5-4BBE-9D13-07A87CCC84BE}" type="slidenum">
              <a:rPr lang="it-IT" smtClean="0"/>
              <a:pPr/>
              <a:t>11</a:t>
            </a:fld>
            <a:endParaRPr lang="it-IT"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egnaposto immagine diapositiva 1"/>
          <p:cNvSpPr>
            <a:spLocks noGrp="1" noRot="1" noChangeAspect="1" noTextEdit="1"/>
          </p:cNvSpPr>
          <p:nvPr>
            <p:ph type="sldImg"/>
          </p:nvPr>
        </p:nvSpPr>
        <p:spPr>
          <a:ln/>
        </p:spPr>
      </p:sp>
      <p:sp>
        <p:nvSpPr>
          <p:cNvPr id="59395" name="Segnaposto note 2"/>
          <p:cNvSpPr>
            <a:spLocks noGrp="1"/>
          </p:cNvSpPr>
          <p:nvPr>
            <p:ph type="body" idx="1"/>
          </p:nvPr>
        </p:nvSpPr>
        <p:spPr>
          <a:noFill/>
        </p:spPr>
        <p:txBody>
          <a:bodyPr/>
          <a:lstStyle/>
          <a:p>
            <a:pPr eaLnBrk="1" hangingPunct="1"/>
            <a:endParaRPr lang="it-IT" smtClean="0"/>
          </a:p>
        </p:txBody>
      </p:sp>
      <p:sp>
        <p:nvSpPr>
          <p:cNvPr id="59396" name="Segnaposto numero diapositiva 3"/>
          <p:cNvSpPr>
            <a:spLocks noGrp="1"/>
          </p:cNvSpPr>
          <p:nvPr>
            <p:ph type="sldNum" sz="quarter" idx="5"/>
          </p:nvPr>
        </p:nvSpPr>
        <p:spPr>
          <a:noFill/>
          <a:ln>
            <a:miter lim="800000"/>
            <a:headEnd/>
            <a:tailEnd/>
          </a:ln>
        </p:spPr>
        <p:txBody>
          <a:bodyPr/>
          <a:lstStyle/>
          <a:p>
            <a:fld id="{2F30975E-03FE-4C27-97C2-6B2F905A2449}" type="slidenum">
              <a:rPr lang="it-IT" smtClean="0"/>
              <a:pPr/>
              <a:t>12</a:t>
            </a:fld>
            <a:endParaRPr lang="it-IT"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egnaposto immagine diapositiva 1"/>
          <p:cNvSpPr>
            <a:spLocks noGrp="1" noRot="1" noChangeAspect="1" noTextEdit="1"/>
          </p:cNvSpPr>
          <p:nvPr>
            <p:ph type="sldImg"/>
          </p:nvPr>
        </p:nvSpPr>
        <p:spPr>
          <a:ln/>
        </p:spPr>
      </p:sp>
      <p:sp>
        <p:nvSpPr>
          <p:cNvPr id="60419" name="Segnaposto note 2"/>
          <p:cNvSpPr>
            <a:spLocks noGrp="1"/>
          </p:cNvSpPr>
          <p:nvPr>
            <p:ph type="body" idx="1"/>
          </p:nvPr>
        </p:nvSpPr>
        <p:spPr>
          <a:noFill/>
        </p:spPr>
        <p:txBody>
          <a:bodyPr/>
          <a:lstStyle/>
          <a:p>
            <a:pPr eaLnBrk="1" hangingPunct="1"/>
            <a:endParaRPr lang="it-IT" smtClean="0"/>
          </a:p>
        </p:txBody>
      </p:sp>
      <p:sp>
        <p:nvSpPr>
          <p:cNvPr id="60420" name="Segnaposto numero diapositiva 3"/>
          <p:cNvSpPr>
            <a:spLocks noGrp="1"/>
          </p:cNvSpPr>
          <p:nvPr>
            <p:ph type="sldNum" sz="quarter" idx="5"/>
          </p:nvPr>
        </p:nvSpPr>
        <p:spPr>
          <a:noFill/>
          <a:ln>
            <a:miter lim="800000"/>
            <a:headEnd/>
            <a:tailEnd/>
          </a:ln>
        </p:spPr>
        <p:txBody>
          <a:bodyPr/>
          <a:lstStyle/>
          <a:p>
            <a:fld id="{0F0C466A-54E5-4989-B7F3-7A7595DD15D0}" type="slidenum">
              <a:rPr lang="it-IT" smtClean="0"/>
              <a:pPr/>
              <a:t>13</a:t>
            </a:fld>
            <a:endParaRPr lang="it-IT"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egnaposto immagine diapositiva 1"/>
          <p:cNvSpPr>
            <a:spLocks noGrp="1" noRot="1" noChangeAspect="1" noTextEdit="1"/>
          </p:cNvSpPr>
          <p:nvPr>
            <p:ph type="sldImg"/>
          </p:nvPr>
        </p:nvSpPr>
        <p:spPr>
          <a:ln/>
        </p:spPr>
      </p:sp>
      <p:sp>
        <p:nvSpPr>
          <p:cNvPr id="66563" name="Segnaposto note 2"/>
          <p:cNvSpPr>
            <a:spLocks noGrp="1"/>
          </p:cNvSpPr>
          <p:nvPr>
            <p:ph type="body" idx="1"/>
          </p:nvPr>
        </p:nvSpPr>
        <p:spPr>
          <a:noFill/>
        </p:spPr>
        <p:txBody>
          <a:bodyPr/>
          <a:lstStyle/>
          <a:p>
            <a:pPr eaLnBrk="1" hangingPunct="1"/>
            <a:endParaRPr lang="it-IT" smtClean="0"/>
          </a:p>
        </p:txBody>
      </p:sp>
      <p:sp>
        <p:nvSpPr>
          <p:cNvPr id="66564" name="Segnaposto numero diapositiva 3"/>
          <p:cNvSpPr>
            <a:spLocks noGrp="1"/>
          </p:cNvSpPr>
          <p:nvPr>
            <p:ph type="sldNum" sz="quarter" idx="5"/>
          </p:nvPr>
        </p:nvSpPr>
        <p:spPr>
          <a:noFill/>
          <a:ln>
            <a:miter lim="800000"/>
            <a:headEnd/>
            <a:tailEnd/>
          </a:ln>
        </p:spPr>
        <p:txBody>
          <a:bodyPr/>
          <a:lstStyle/>
          <a:p>
            <a:fld id="{EE28B73C-2BC9-43A5-832B-63CADEF526FE}" type="slidenum">
              <a:rPr lang="it-IT" smtClean="0"/>
              <a:pPr/>
              <a:t>14</a:t>
            </a:fld>
            <a:endParaRPr lang="it-IT"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egnaposto immagine diapositiva 1"/>
          <p:cNvSpPr>
            <a:spLocks noGrp="1" noRot="1" noChangeAspect="1" noTextEdit="1"/>
          </p:cNvSpPr>
          <p:nvPr>
            <p:ph type="sldImg"/>
          </p:nvPr>
        </p:nvSpPr>
        <p:spPr>
          <a:ln/>
        </p:spPr>
      </p:sp>
      <p:sp>
        <p:nvSpPr>
          <p:cNvPr id="67587" name="Segnaposto note 2"/>
          <p:cNvSpPr>
            <a:spLocks noGrp="1"/>
          </p:cNvSpPr>
          <p:nvPr>
            <p:ph type="body" idx="1"/>
          </p:nvPr>
        </p:nvSpPr>
        <p:spPr>
          <a:noFill/>
        </p:spPr>
        <p:txBody>
          <a:bodyPr/>
          <a:lstStyle/>
          <a:p>
            <a:pPr eaLnBrk="1" hangingPunct="1"/>
            <a:endParaRPr lang="it-IT" smtClean="0"/>
          </a:p>
        </p:txBody>
      </p:sp>
      <p:sp>
        <p:nvSpPr>
          <p:cNvPr id="67588" name="Segnaposto numero diapositiva 3"/>
          <p:cNvSpPr>
            <a:spLocks noGrp="1"/>
          </p:cNvSpPr>
          <p:nvPr>
            <p:ph type="sldNum" sz="quarter" idx="5"/>
          </p:nvPr>
        </p:nvSpPr>
        <p:spPr>
          <a:noFill/>
          <a:ln>
            <a:miter lim="800000"/>
            <a:headEnd/>
            <a:tailEnd/>
          </a:ln>
        </p:spPr>
        <p:txBody>
          <a:bodyPr/>
          <a:lstStyle/>
          <a:p>
            <a:fld id="{B50FF460-509A-4286-9052-FE2D6C15050D}" type="slidenum">
              <a:rPr lang="it-IT" smtClean="0"/>
              <a:pPr/>
              <a:t>15</a:t>
            </a:fld>
            <a:endParaRPr lang="it-IT"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egnaposto immagine diapositiva 1"/>
          <p:cNvSpPr>
            <a:spLocks noGrp="1" noRot="1" noChangeAspect="1" noTextEdit="1"/>
          </p:cNvSpPr>
          <p:nvPr>
            <p:ph type="sldImg"/>
          </p:nvPr>
        </p:nvSpPr>
        <p:spPr>
          <a:ln/>
        </p:spPr>
      </p:sp>
      <p:sp>
        <p:nvSpPr>
          <p:cNvPr id="68611" name="Segnaposto note 2"/>
          <p:cNvSpPr>
            <a:spLocks noGrp="1"/>
          </p:cNvSpPr>
          <p:nvPr>
            <p:ph type="body" idx="1"/>
          </p:nvPr>
        </p:nvSpPr>
        <p:spPr>
          <a:noFill/>
        </p:spPr>
        <p:txBody>
          <a:bodyPr/>
          <a:lstStyle/>
          <a:p>
            <a:pPr eaLnBrk="1" hangingPunct="1"/>
            <a:endParaRPr lang="it-IT" smtClean="0"/>
          </a:p>
        </p:txBody>
      </p:sp>
      <p:sp>
        <p:nvSpPr>
          <p:cNvPr id="68612" name="Segnaposto numero diapositiva 3"/>
          <p:cNvSpPr>
            <a:spLocks noGrp="1"/>
          </p:cNvSpPr>
          <p:nvPr>
            <p:ph type="sldNum" sz="quarter" idx="5"/>
          </p:nvPr>
        </p:nvSpPr>
        <p:spPr>
          <a:noFill/>
          <a:ln>
            <a:miter lim="800000"/>
            <a:headEnd/>
            <a:tailEnd/>
          </a:ln>
        </p:spPr>
        <p:txBody>
          <a:bodyPr/>
          <a:lstStyle/>
          <a:p>
            <a:fld id="{AA53EC5C-56E2-4F51-BF67-0D679A4089D1}" type="slidenum">
              <a:rPr lang="it-IT" smtClean="0"/>
              <a:pPr/>
              <a:t>16</a:t>
            </a:fld>
            <a:endParaRPr lang="it-IT"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egnaposto immagine diapositiva 1"/>
          <p:cNvSpPr>
            <a:spLocks noGrp="1" noRot="1" noChangeAspect="1" noTextEdit="1"/>
          </p:cNvSpPr>
          <p:nvPr>
            <p:ph type="sldImg"/>
          </p:nvPr>
        </p:nvSpPr>
        <p:spPr>
          <a:ln/>
        </p:spPr>
      </p:sp>
      <p:sp>
        <p:nvSpPr>
          <p:cNvPr id="68611" name="Segnaposto note 2"/>
          <p:cNvSpPr>
            <a:spLocks noGrp="1"/>
          </p:cNvSpPr>
          <p:nvPr>
            <p:ph type="body" idx="1"/>
          </p:nvPr>
        </p:nvSpPr>
        <p:spPr>
          <a:noFill/>
        </p:spPr>
        <p:txBody>
          <a:bodyPr/>
          <a:lstStyle/>
          <a:p>
            <a:pPr eaLnBrk="1" hangingPunct="1"/>
            <a:endParaRPr lang="it-IT" smtClean="0"/>
          </a:p>
        </p:txBody>
      </p:sp>
      <p:sp>
        <p:nvSpPr>
          <p:cNvPr id="68612" name="Segnaposto numero diapositiva 3"/>
          <p:cNvSpPr>
            <a:spLocks noGrp="1"/>
          </p:cNvSpPr>
          <p:nvPr>
            <p:ph type="sldNum" sz="quarter" idx="5"/>
          </p:nvPr>
        </p:nvSpPr>
        <p:spPr>
          <a:noFill/>
          <a:ln>
            <a:miter lim="800000"/>
            <a:headEnd/>
            <a:tailEnd/>
          </a:ln>
        </p:spPr>
        <p:txBody>
          <a:bodyPr/>
          <a:lstStyle/>
          <a:p>
            <a:fld id="{AA53EC5C-56E2-4F51-BF67-0D679A4089D1}" type="slidenum">
              <a:rPr lang="it-IT" smtClean="0"/>
              <a:pPr/>
              <a:t>17</a:t>
            </a:fld>
            <a:endParaRPr lang="it-IT"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egnaposto immagine diapositiva 1"/>
          <p:cNvSpPr>
            <a:spLocks noGrp="1" noRot="1" noChangeAspect="1" noTextEdit="1"/>
          </p:cNvSpPr>
          <p:nvPr>
            <p:ph type="sldImg"/>
          </p:nvPr>
        </p:nvSpPr>
        <p:spPr>
          <a:ln/>
        </p:spPr>
      </p:sp>
      <p:sp>
        <p:nvSpPr>
          <p:cNvPr id="61443" name="Segnaposto note 2"/>
          <p:cNvSpPr>
            <a:spLocks noGrp="1"/>
          </p:cNvSpPr>
          <p:nvPr>
            <p:ph type="body" idx="1"/>
          </p:nvPr>
        </p:nvSpPr>
        <p:spPr>
          <a:noFill/>
        </p:spPr>
        <p:txBody>
          <a:bodyPr/>
          <a:lstStyle/>
          <a:p>
            <a:pPr eaLnBrk="1" hangingPunct="1"/>
            <a:endParaRPr lang="it-IT" smtClean="0"/>
          </a:p>
        </p:txBody>
      </p:sp>
      <p:sp>
        <p:nvSpPr>
          <p:cNvPr id="61444" name="Segnaposto numero diapositiva 3"/>
          <p:cNvSpPr>
            <a:spLocks noGrp="1"/>
          </p:cNvSpPr>
          <p:nvPr>
            <p:ph type="sldNum" sz="quarter" idx="5"/>
          </p:nvPr>
        </p:nvSpPr>
        <p:spPr>
          <a:noFill/>
          <a:ln>
            <a:miter lim="800000"/>
            <a:headEnd/>
            <a:tailEnd/>
          </a:ln>
        </p:spPr>
        <p:txBody>
          <a:bodyPr/>
          <a:lstStyle/>
          <a:p>
            <a:fld id="{4CA4515B-72F5-4199-95E6-697C6B5BF18C}" type="slidenum">
              <a:rPr lang="it-IT" smtClean="0"/>
              <a:pPr/>
              <a:t>21</a:t>
            </a:fld>
            <a:endParaRPr lang="it-IT"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egnaposto immagine diapositiva 1"/>
          <p:cNvSpPr>
            <a:spLocks noGrp="1" noRot="1" noChangeAspect="1" noTextEdit="1"/>
          </p:cNvSpPr>
          <p:nvPr>
            <p:ph type="sldImg"/>
          </p:nvPr>
        </p:nvSpPr>
        <p:spPr>
          <a:ln/>
        </p:spPr>
      </p:sp>
      <p:sp>
        <p:nvSpPr>
          <p:cNvPr id="62467" name="Segnaposto note 2"/>
          <p:cNvSpPr>
            <a:spLocks noGrp="1"/>
          </p:cNvSpPr>
          <p:nvPr>
            <p:ph type="body" idx="1"/>
          </p:nvPr>
        </p:nvSpPr>
        <p:spPr>
          <a:noFill/>
        </p:spPr>
        <p:txBody>
          <a:bodyPr/>
          <a:lstStyle/>
          <a:p>
            <a:pPr eaLnBrk="1" hangingPunct="1"/>
            <a:endParaRPr lang="it-IT" smtClean="0"/>
          </a:p>
        </p:txBody>
      </p:sp>
      <p:sp>
        <p:nvSpPr>
          <p:cNvPr id="62468" name="Segnaposto numero diapositiva 3"/>
          <p:cNvSpPr>
            <a:spLocks noGrp="1"/>
          </p:cNvSpPr>
          <p:nvPr>
            <p:ph type="sldNum" sz="quarter" idx="5"/>
          </p:nvPr>
        </p:nvSpPr>
        <p:spPr>
          <a:noFill/>
          <a:ln>
            <a:miter lim="800000"/>
            <a:headEnd/>
            <a:tailEnd/>
          </a:ln>
        </p:spPr>
        <p:txBody>
          <a:bodyPr/>
          <a:lstStyle/>
          <a:p>
            <a:fld id="{4818BD0D-4A82-4E99-843E-4466A58F8247}" type="slidenum">
              <a:rPr lang="it-IT" smtClean="0"/>
              <a:pPr/>
              <a:t>22</a:t>
            </a:fld>
            <a:endParaRPr lang="it-IT"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egnaposto immagine diapositiva 1"/>
          <p:cNvSpPr>
            <a:spLocks noGrp="1" noRot="1" noChangeAspect="1" noTextEdit="1"/>
          </p:cNvSpPr>
          <p:nvPr>
            <p:ph type="sldImg"/>
          </p:nvPr>
        </p:nvSpPr>
        <p:spPr>
          <a:ln/>
        </p:spPr>
      </p:sp>
      <p:sp>
        <p:nvSpPr>
          <p:cNvPr id="62467" name="Segnaposto note 2"/>
          <p:cNvSpPr>
            <a:spLocks noGrp="1"/>
          </p:cNvSpPr>
          <p:nvPr>
            <p:ph type="body" idx="1"/>
          </p:nvPr>
        </p:nvSpPr>
        <p:spPr>
          <a:noFill/>
        </p:spPr>
        <p:txBody>
          <a:bodyPr/>
          <a:lstStyle/>
          <a:p>
            <a:pPr eaLnBrk="1" hangingPunct="1"/>
            <a:endParaRPr lang="it-IT" smtClean="0"/>
          </a:p>
        </p:txBody>
      </p:sp>
      <p:sp>
        <p:nvSpPr>
          <p:cNvPr id="62468" name="Segnaposto numero diapositiva 3"/>
          <p:cNvSpPr>
            <a:spLocks noGrp="1"/>
          </p:cNvSpPr>
          <p:nvPr>
            <p:ph type="sldNum" sz="quarter" idx="5"/>
          </p:nvPr>
        </p:nvSpPr>
        <p:spPr>
          <a:noFill/>
          <a:ln>
            <a:miter lim="800000"/>
            <a:headEnd/>
            <a:tailEnd/>
          </a:ln>
        </p:spPr>
        <p:txBody>
          <a:bodyPr/>
          <a:lstStyle/>
          <a:p>
            <a:fld id="{4818BD0D-4A82-4E99-843E-4466A58F8247}" type="slidenum">
              <a:rPr lang="it-IT" smtClean="0"/>
              <a:pPr/>
              <a:t>23</a:t>
            </a:fld>
            <a:endParaRPr lang="it-IT"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egnaposto immagine diapositiva 1"/>
          <p:cNvSpPr>
            <a:spLocks noGrp="1" noRot="1" noChangeAspect="1" noTextEdit="1"/>
          </p:cNvSpPr>
          <p:nvPr>
            <p:ph type="sldImg"/>
          </p:nvPr>
        </p:nvSpPr>
        <p:spPr>
          <a:ln/>
        </p:spPr>
      </p:sp>
      <p:sp>
        <p:nvSpPr>
          <p:cNvPr id="62467" name="Segnaposto note 2"/>
          <p:cNvSpPr>
            <a:spLocks noGrp="1"/>
          </p:cNvSpPr>
          <p:nvPr>
            <p:ph type="body" idx="1"/>
          </p:nvPr>
        </p:nvSpPr>
        <p:spPr>
          <a:noFill/>
        </p:spPr>
        <p:txBody>
          <a:bodyPr/>
          <a:lstStyle/>
          <a:p>
            <a:pPr eaLnBrk="1" hangingPunct="1"/>
            <a:endParaRPr lang="it-IT" smtClean="0"/>
          </a:p>
        </p:txBody>
      </p:sp>
      <p:sp>
        <p:nvSpPr>
          <p:cNvPr id="62468" name="Segnaposto numero diapositiva 3"/>
          <p:cNvSpPr>
            <a:spLocks noGrp="1"/>
          </p:cNvSpPr>
          <p:nvPr>
            <p:ph type="sldNum" sz="quarter" idx="5"/>
          </p:nvPr>
        </p:nvSpPr>
        <p:spPr>
          <a:noFill/>
          <a:ln>
            <a:miter lim="800000"/>
            <a:headEnd/>
            <a:tailEnd/>
          </a:ln>
        </p:spPr>
        <p:txBody>
          <a:bodyPr/>
          <a:lstStyle/>
          <a:p>
            <a:fld id="{4818BD0D-4A82-4E99-843E-4466A58F8247}" type="slidenum">
              <a:rPr lang="it-IT" smtClean="0"/>
              <a:pPr/>
              <a:t>24</a:t>
            </a:fld>
            <a:endParaRPr lang="it-IT"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egnaposto immagine diapositiva 1"/>
          <p:cNvSpPr>
            <a:spLocks noGrp="1" noRot="1" noChangeAspect="1" noTextEdit="1"/>
          </p:cNvSpPr>
          <p:nvPr>
            <p:ph type="sldImg"/>
          </p:nvPr>
        </p:nvSpPr>
        <p:spPr>
          <a:ln/>
        </p:spPr>
      </p:sp>
      <p:sp>
        <p:nvSpPr>
          <p:cNvPr id="62467" name="Segnaposto note 2"/>
          <p:cNvSpPr>
            <a:spLocks noGrp="1"/>
          </p:cNvSpPr>
          <p:nvPr>
            <p:ph type="body" idx="1"/>
          </p:nvPr>
        </p:nvSpPr>
        <p:spPr>
          <a:noFill/>
        </p:spPr>
        <p:txBody>
          <a:bodyPr/>
          <a:lstStyle/>
          <a:p>
            <a:pPr eaLnBrk="1" hangingPunct="1"/>
            <a:endParaRPr lang="it-IT" smtClean="0"/>
          </a:p>
        </p:txBody>
      </p:sp>
      <p:sp>
        <p:nvSpPr>
          <p:cNvPr id="62468" name="Segnaposto numero diapositiva 3"/>
          <p:cNvSpPr>
            <a:spLocks noGrp="1"/>
          </p:cNvSpPr>
          <p:nvPr>
            <p:ph type="sldNum" sz="quarter" idx="5"/>
          </p:nvPr>
        </p:nvSpPr>
        <p:spPr>
          <a:noFill/>
          <a:ln>
            <a:miter lim="800000"/>
            <a:headEnd/>
            <a:tailEnd/>
          </a:ln>
        </p:spPr>
        <p:txBody>
          <a:bodyPr/>
          <a:lstStyle/>
          <a:p>
            <a:fld id="{4818BD0D-4A82-4E99-843E-4466A58F8247}" type="slidenum">
              <a:rPr lang="it-IT" smtClean="0"/>
              <a:pPr/>
              <a:t>25</a:t>
            </a:fld>
            <a:endParaRPr lang="it-IT"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egnaposto immagine diapositiva 1"/>
          <p:cNvSpPr>
            <a:spLocks noGrp="1" noRot="1" noChangeAspect="1" noTextEdit="1"/>
          </p:cNvSpPr>
          <p:nvPr>
            <p:ph type="sldImg"/>
          </p:nvPr>
        </p:nvSpPr>
        <p:spPr>
          <a:ln/>
        </p:spPr>
      </p:sp>
      <p:sp>
        <p:nvSpPr>
          <p:cNvPr id="64515" name="Segnaposto note 2"/>
          <p:cNvSpPr>
            <a:spLocks noGrp="1"/>
          </p:cNvSpPr>
          <p:nvPr>
            <p:ph type="body" idx="1"/>
          </p:nvPr>
        </p:nvSpPr>
        <p:spPr>
          <a:noFill/>
        </p:spPr>
        <p:txBody>
          <a:bodyPr/>
          <a:lstStyle/>
          <a:p>
            <a:pPr eaLnBrk="1" hangingPunct="1"/>
            <a:endParaRPr lang="it-IT" smtClean="0"/>
          </a:p>
        </p:txBody>
      </p:sp>
      <p:sp>
        <p:nvSpPr>
          <p:cNvPr id="64516" name="Segnaposto numero diapositiva 3"/>
          <p:cNvSpPr>
            <a:spLocks noGrp="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C9F5A17-B8C4-4780-886A-4B91E22A3AC9}" type="slidenum">
              <a:rPr lang="it-IT" sz="1200" smtClean="0"/>
              <a:pPr eaLnBrk="1" hangingPunct="1"/>
              <a:t>36</a:t>
            </a:fld>
            <a:endParaRPr lang="it-IT" sz="1200"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egnaposto immagine diapositiva 1"/>
          <p:cNvSpPr>
            <a:spLocks noGrp="1" noRot="1" noChangeAspect="1" noTextEdit="1"/>
          </p:cNvSpPr>
          <p:nvPr>
            <p:ph type="sldImg"/>
          </p:nvPr>
        </p:nvSpPr>
        <p:spPr>
          <a:ln/>
        </p:spPr>
      </p:sp>
      <p:sp>
        <p:nvSpPr>
          <p:cNvPr id="64515" name="Segnaposto note 2"/>
          <p:cNvSpPr>
            <a:spLocks noGrp="1"/>
          </p:cNvSpPr>
          <p:nvPr>
            <p:ph type="body" idx="1"/>
          </p:nvPr>
        </p:nvSpPr>
        <p:spPr>
          <a:noFill/>
        </p:spPr>
        <p:txBody>
          <a:bodyPr/>
          <a:lstStyle/>
          <a:p>
            <a:pPr eaLnBrk="1" hangingPunct="1"/>
            <a:endParaRPr lang="it-IT" smtClean="0"/>
          </a:p>
        </p:txBody>
      </p:sp>
      <p:sp>
        <p:nvSpPr>
          <p:cNvPr id="64516" name="Segnaposto numero diapositiva 3"/>
          <p:cNvSpPr>
            <a:spLocks noGrp="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C9F5A17-B8C4-4780-886A-4B91E22A3AC9}" type="slidenum">
              <a:rPr lang="it-IT" sz="1200" smtClean="0"/>
              <a:pPr eaLnBrk="1" hangingPunct="1"/>
              <a:t>37</a:t>
            </a:fld>
            <a:endParaRPr lang="it-IT" sz="1200"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egnaposto immagine diapositiva 1"/>
          <p:cNvSpPr>
            <a:spLocks noGrp="1" noRot="1" noChangeAspect="1" noTextEdit="1"/>
          </p:cNvSpPr>
          <p:nvPr>
            <p:ph type="sldImg"/>
          </p:nvPr>
        </p:nvSpPr>
        <p:spPr>
          <a:ln/>
        </p:spPr>
      </p:sp>
      <p:sp>
        <p:nvSpPr>
          <p:cNvPr id="64515" name="Segnaposto note 2"/>
          <p:cNvSpPr>
            <a:spLocks noGrp="1"/>
          </p:cNvSpPr>
          <p:nvPr>
            <p:ph type="body" idx="1"/>
          </p:nvPr>
        </p:nvSpPr>
        <p:spPr>
          <a:noFill/>
        </p:spPr>
        <p:txBody>
          <a:bodyPr/>
          <a:lstStyle/>
          <a:p>
            <a:pPr eaLnBrk="1" hangingPunct="1"/>
            <a:endParaRPr lang="it-IT" dirty="0" smtClean="0"/>
          </a:p>
        </p:txBody>
      </p:sp>
      <p:sp>
        <p:nvSpPr>
          <p:cNvPr id="64516" name="Segnaposto numero diapositiva 3"/>
          <p:cNvSpPr>
            <a:spLocks noGrp="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C9F5A17-B8C4-4780-886A-4B91E22A3AC9}" type="slidenum">
              <a:rPr lang="it-IT" sz="1200" smtClean="0"/>
              <a:pPr eaLnBrk="1" hangingPunct="1"/>
              <a:t>38</a:t>
            </a:fld>
            <a:endParaRPr lang="it-IT" sz="1200"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egnaposto immagine diapositiva 1"/>
          <p:cNvSpPr>
            <a:spLocks noGrp="1" noRot="1" noChangeAspect="1" noTextEdit="1"/>
          </p:cNvSpPr>
          <p:nvPr>
            <p:ph type="sldImg"/>
          </p:nvPr>
        </p:nvSpPr>
        <p:spPr>
          <a:ln/>
        </p:spPr>
      </p:sp>
      <p:sp>
        <p:nvSpPr>
          <p:cNvPr id="64515" name="Segnaposto note 2"/>
          <p:cNvSpPr>
            <a:spLocks noGrp="1"/>
          </p:cNvSpPr>
          <p:nvPr>
            <p:ph type="body" idx="1"/>
          </p:nvPr>
        </p:nvSpPr>
        <p:spPr>
          <a:noFill/>
        </p:spPr>
        <p:txBody>
          <a:bodyPr/>
          <a:lstStyle/>
          <a:p>
            <a:pPr eaLnBrk="1" hangingPunct="1"/>
            <a:endParaRPr lang="it-IT" smtClean="0"/>
          </a:p>
        </p:txBody>
      </p:sp>
      <p:sp>
        <p:nvSpPr>
          <p:cNvPr id="64516" name="Segnaposto numero diapositiva 3"/>
          <p:cNvSpPr>
            <a:spLocks noGrp="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C9F5A17-B8C4-4780-886A-4B91E22A3AC9}" type="slidenum">
              <a:rPr lang="it-IT" sz="1200" smtClean="0"/>
              <a:pPr eaLnBrk="1" hangingPunct="1"/>
              <a:t>39</a:t>
            </a:fld>
            <a:endParaRPr lang="it-IT" sz="1200"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egnaposto immagine diapositiva 1"/>
          <p:cNvSpPr>
            <a:spLocks noGrp="1" noRot="1" noChangeAspect="1" noTextEdit="1"/>
          </p:cNvSpPr>
          <p:nvPr>
            <p:ph type="sldImg"/>
          </p:nvPr>
        </p:nvSpPr>
        <p:spPr>
          <a:ln/>
        </p:spPr>
      </p:sp>
      <p:sp>
        <p:nvSpPr>
          <p:cNvPr id="64515" name="Segnaposto note 2"/>
          <p:cNvSpPr>
            <a:spLocks noGrp="1"/>
          </p:cNvSpPr>
          <p:nvPr>
            <p:ph type="body" idx="1"/>
          </p:nvPr>
        </p:nvSpPr>
        <p:spPr>
          <a:noFill/>
        </p:spPr>
        <p:txBody>
          <a:bodyPr/>
          <a:lstStyle/>
          <a:p>
            <a:pPr eaLnBrk="1" hangingPunct="1"/>
            <a:endParaRPr lang="it-IT" dirty="0" smtClean="0"/>
          </a:p>
        </p:txBody>
      </p:sp>
      <p:sp>
        <p:nvSpPr>
          <p:cNvPr id="64516" name="Segnaposto numero diapositiva 3"/>
          <p:cNvSpPr>
            <a:spLocks noGrp="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C9F5A17-B8C4-4780-886A-4B91E22A3AC9}" type="slidenum">
              <a:rPr lang="it-IT" sz="1200" smtClean="0"/>
              <a:pPr eaLnBrk="1" hangingPunct="1"/>
              <a:t>40</a:t>
            </a:fld>
            <a:endParaRPr lang="it-IT" sz="1200"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egnaposto immagine diapositiva 1"/>
          <p:cNvSpPr>
            <a:spLocks noGrp="1" noRot="1" noChangeAspect="1" noTextEdit="1"/>
          </p:cNvSpPr>
          <p:nvPr>
            <p:ph type="sldImg"/>
          </p:nvPr>
        </p:nvSpPr>
        <p:spPr>
          <a:ln/>
        </p:spPr>
      </p:sp>
      <p:sp>
        <p:nvSpPr>
          <p:cNvPr id="64515" name="Segnaposto note 2"/>
          <p:cNvSpPr>
            <a:spLocks noGrp="1"/>
          </p:cNvSpPr>
          <p:nvPr>
            <p:ph type="body" idx="1"/>
          </p:nvPr>
        </p:nvSpPr>
        <p:spPr>
          <a:noFill/>
        </p:spPr>
        <p:txBody>
          <a:bodyPr/>
          <a:lstStyle/>
          <a:p>
            <a:pPr eaLnBrk="1" hangingPunct="1"/>
            <a:endParaRPr lang="it-IT" dirty="0" smtClean="0"/>
          </a:p>
        </p:txBody>
      </p:sp>
      <p:sp>
        <p:nvSpPr>
          <p:cNvPr id="64516" name="Segnaposto numero diapositiva 3"/>
          <p:cNvSpPr>
            <a:spLocks noGrp="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C9F5A17-B8C4-4780-886A-4B91E22A3AC9}" type="slidenum">
              <a:rPr lang="it-IT" sz="1200" smtClean="0"/>
              <a:pPr eaLnBrk="1" hangingPunct="1"/>
              <a:t>41</a:t>
            </a:fld>
            <a:endParaRPr lang="it-IT" sz="1200"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egnaposto immagine diapositiva 1"/>
          <p:cNvSpPr>
            <a:spLocks noGrp="1" noRot="1" noChangeAspect="1" noTextEdit="1"/>
          </p:cNvSpPr>
          <p:nvPr>
            <p:ph type="sldImg"/>
          </p:nvPr>
        </p:nvSpPr>
        <p:spPr>
          <a:ln/>
        </p:spPr>
      </p:sp>
      <p:sp>
        <p:nvSpPr>
          <p:cNvPr id="64515" name="Segnaposto note 2"/>
          <p:cNvSpPr>
            <a:spLocks noGrp="1"/>
          </p:cNvSpPr>
          <p:nvPr>
            <p:ph type="body" idx="1"/>
          </p:nvPr>
        </p:nvSpPr>
        <p:spPr>
          <a:noFill/>
        </p:spPr>
        <p:txBody>
          <a:bodyPr/>
          <a:lstStyle/>
          <a:p>
            <a:pPr eaLnBrk="1" hangingPunct="1"/>
            <a:endParaRPr lang="it-IT" dirty="0" smtClean="0"/>
          </a:p>
        </p:txBody>
      </p:sp>
      <p:sp>
        <p:nvSpPr>
          <p:cNvPr id="64516" name="Segnaposto numero diapositiva 3"/>
          <p:cNvSpPr>
            <a:spLocks noGrp="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C9F5A17-B8C4-4780-886A-4B91E22A3AC9}" type="slidenum">
              <a:rPr lang="it-IT" sz="1200" smtClean="0"/>
              <a:pPr eaLnBrk="1" hangingPunct="1"/>
              <a:t>42</a:t>
            </a:fld>
            <a:endParaRPr lang="it-IT" sz="1200"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egnaposto immagine diapositiva 1"/>
          <p:cNvSpPr>
            <a:spLocks noGrp="1" noRot="1" noChangeAspect="1" noTextEdit="1"/>
          </p:cNvSpPr>
          <p:nvPr>
            <p:ph type="sldImg"/>
          </p:nvPr>
        </p:nvSpPr>
        <p:spPr>
          <a:ln/>
        </p:spPr>
      </p:sp>
      <p:sp>
        <p:nvSpPr>
          <p:cNvPr id="64515" name="Segnaposto note 2"/>
          <p:cNvSpPr>
            <a:spLocks noGrp="1"/>
          </p:cNvSpPr>
          <p:nvPr>
            <p:ph type="body" idx="1"/>
          </p:nvPr>
        </p:nvSpPr>
        <p:spPr>
          <a:noFill/>
        </p:spPr>
        <p:txBody>
          <a:bodyPr/>
          <a:lstStyle/>
          <a:p>
            <a:pPr eaLnBrk="1" hangingPunct="1"/>
            <a:endParaRPr lang="it-IT" dirty="0" smtClean="0"/>
          </a:p>
        </p:txBody>
      </p:sp>
      <p:sp>
        <p:nvSpPr>
          <p:cNvPr id="64516" name="Segnaposto numero diapositiva 3"/>
          <p:cNvSpPr>
            <a:spLocks noGrp="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C9F5A17-B8C4-4780-886A-4B91E22A3AC9}" type="slidenum">
              <a:rPr lang="it-IT" sz="1200" smtClean="0"/>
              <a:pPr eaLnBrk="1" hangingPunct="1"/>
              <a:t>43</a:t>
            </a:fld>
            <a:endParaRPr lang="it-IT" sz="1200"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egnaposto immagine diapositiva 1"/>
          <p:cNvSpPr>
            <a:spLocks noGrp="1" noRot="1" noChangeAspect="1" noTextEdit="1"/>
          </p:cNvSpPr>
          <p:nvPr>
            <p:ph type="sldImg"/>
          </p:nvPr>
        </p:nvSpPr>
        <p:spPr>
          <a:ln/>
        </p:spPr>
      </p:sp>
      <p:sp>
        <p:nvSpPr>
          <p:cNvPr id="64515" name="Segnaposto note 2"/>
          <p:cNvSpPr>
            <a:spLocks noGrp="1"/>
          </p:cNvSpPr>
          <p:nvPr>
            <p:ph type="body" idx="1"/>
          </p:nvPr>
        </p:nvSpPr>
        <p:spPr>
          <a:noFill/>
        </p:spPr>
        <p:txBody>
          <a:bodyPr/>
          <a:lstStyle/>
          <a:p>
            <a:pPr eaLnBrk="1" hangingPunct="1"/>
            <a:endParaRPr lang="it-IT" dirty="0" smtClean="0"/>
          </a:p>
        </p:txBody>
      </p:sp>
      <p:sp>
        <p:nvSpPr>
          <p:cNvPr id="64516" name="Segnaposto numero diapositiva 3"/>
          <p:cNvSpPr>
            <a:spLocks noGrp="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C9F5A17-B8C4-4780-886A-4B91E22A3AC9}" type="slidenum">
              <a:rPr lang="it-IT" sz="1200" smtClean="0"/>
              <a:pPr eaLnBrk="1" hangingPunct="1"/>
              <a:t>44</a:t>
            </a:fld>
            <a:endParaRPr lang="it-IT" sz="1200"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egnaposto immagine diapositiva 1"/>
          <p:cNvSpPr>
            <a:spLocks noGrp="1" noRot="1" noChangeAspect="1" noTextEdit="1"/>
          </p:cNvSpPr>
          <p:nvPr>
            <p:ph type="sldImg"/>
          </p:nvPr>
        </p:nvSpPr>
        <p:spPr>
          <a:ln/>
        </p:spPr>
      </p:sp>
      <p:sp>
        <p:nvSpPr>
          <p:cNvPr id="64515" name="Segnaposto note 2"/>
          <p:cNvSpPr>
            <a:spLocks noGrp="1"/>
          </p:cNvSpPr>
          <p:nvPr>
            <p:ph type="body" idx="1"/>
          </p:nvPr>
        </p:nvSpPr>
        <p:spPr>
          <a:noFill/>
        </p:spPr>
        <p:txBody>
          <a:bodyPr/>
          <a:lstStyle/>
          <a:p>
            <a:pPr eaLnBrk="1" hangingPunct="1"/>
            <a:endParaRPr lang="it-IT" dirty="0" smtClean="0"/>
          </a:p>
        </p:txBody>
      </p:sp>
      <p:sp>
        <p:nvSpPr>
          <p:cNvPr id="64516" name="Segnaposto numero diapositiva 3"/>
          <p:cNvSpPr>
            <a:spLocks noGrp="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C9F5A17-B8C4-4780-886A-4B91E22A3AC9}" type="slidenum">
              <a:rPr lang="it-IT" sz="1200" smtClean="0"/>
              <a:pPr eaLnBrk="1" hangingPunct="1"/>
              <a:t>45</a:t>
            </a:fld>
            <a:endParaRPr lang="it-IT" sz="1200"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egnaposto immagine diapositiva 1"/>
          <p:cNvSpPr>
            <a:spLocks noGrp="1" noRot="1" noChangeAspect="1" noTextEdit="1"/>
          </p:cNvSpPr>
          <p:nvPr>
            <p:ph type="sldImg"/>
          </p:nvPr>
        </p:nvSpPr>
        <p:spPr>
          <a:ln/>
        </p:spPr>
      </p:sp>
      <p:sp>
        <p:nvSpPr>
          <p:cNvPr id="64515" name="Segnaposto note 2"/>
          <p:cNvSpPr>
            <a:spLocks noGrp="1"/>
          </p:cNvSpPr>
          <p:nvPr>
            <p:ph type="body" idx="1"/>
          </p:nvPr>
        </p:nvSpPr>
        <p:spPr>
          <a:noFill/>
        </p:spPr>
        <p:txBody>
          <a:bodyPr/>
          <a:lstStyle/>
          <a:p>
            <a:pPr eaLnBrk="1" hangingPunct="1"/>
            <a:endParaRPr lang="it-IT" dirty="0" smtClean="0"/>
          </a:p>
        </p:txBody>
      </p:sp>
      <p:sp>
        <p:nvSpPr>
          <p:cNvPr id="64516" name="Segnaposto numero diapositiva 3"/>
          <p:cNvSpPr>
            <a:spLocks noGrp="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C9F5A17-B8C4-4780-886A-4B91E22A3AC9}" type="slidenum">
              <a:rPr lang="it-IT" sz="1200" smtClean="0"/>
              <a:pPr eaLnBrk="1" hangingPunct="1"/>
              <a:t>46</a:t>
            </a:fld>
            <a:endParaRPr lang="it-IT" sz="1200"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egnaposto immagine diapositiva 1"/>
          <p:cNvSpPr>
            <a:spLocks noGrp="1" noRot="1" noChangeAspect="1" noTextEdit="1"/>
          </p:cNvSpPr>
          <p:nvPr>
            <p:ph type="sldImg"/>
          </p:nvPr>
        </p:nvSpPr>
        <p:spPr>
          <a:ln/>
        </p:spPr>
      </p:sp>
      <p:sp>
        <p:nvSpPr>
          <p:cNvPr id="64515" name="Segnaposto note 2"/>
          <p:cNvSpPr>
            <a:spLocks noGrp="1"/>
          </p:cNvSpPr>
          <p:nvPr>
            <p:ph type="body" idx="1"/>
          </p:nvPr>
        </p:nvSpPr>
        <p:spPr>
          <a:noFill/>
        </p:spPr>
        <p:txBody>
          <a:bodyPr/>
          <a:lstStyle/>
          <a:p>
            <a:pPr eaLnBrk="1" hangingPunct="1"/>
            <a:endParaRPr lang="it-IT" dirty="0" smtClean="0"/>
          </a:p>
        </p:txBody>
      </p:sp>
      <p:sp>
        <p:nvSpPr>
          <p:cNvPr id="64516" name="Segnaposto numero diapositiva 3"/>
          <p:cNvSpPr>
            <a:spLocks noGrp="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C9F5A17-B8C4-4780-886A-4B91E22A3AC9}" type="slidenum">
              <a:rPr lang="it-IT" sz="1200" smtClean="0"/>
              <a:pPr eaLnBrk="1" hangingPunct="1"/>
              <a:t>47</a:t>
            </a:fld>
            <a:endParaRPr lang="it-IT" sz="1200"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egnaposto immagine diapositiva 1"/>
          <p:cNvSpPr>
            <a:spLocks noGrp="1" noRot="1" noChangeAspect="1" noTextEdit="1"/>
          </p:cNvSpPr>
          <p:nvPr>
            <p:ph type="sldImg"/>
          </p:nvPr>
        </p:nvSpPr>
        <p:spPr>
          <a:ln/>
        </p:spPr>
      </p:sp>
      <p:sp>
        <p:nvSpPr>
          <p:cNvPr id="64515" name="Segnaposto note 2"/>
          <p:cNvSpPr>
            <a:spLocks noGrp="1"/>
          </p:cNvSpPr>
          <p:nvPr>
            <p:ph type="body" idx="1"/>
          </p:nvPr>
        </p:nvSpPr>
        <p:spPr>
          <a:noFill/>
        </p:spPr>
        <p:txBody>
          <a:bodyPr/>
          <a:lstStyle/>
          <a:p>
            <a:pPr eaLnBrk="1" hangingPunct="1"/>
            <a:endParaRPr lang="it-IT" dirty="0" smtClean="0"/>
          </a:p>
        </p:txBody>
      </p:sp>
      <p:sp>
        <p:nvSpPr>
          <p:cNvPr id="64516" name="Segnaposto numero diapositiva 3"/>
          <p:cNvSpPr>
            <a:spLocks noGrp="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C9F5A17-B8C4-4780-886A-4B91E22A3AC9}" type="slidenum">
              <a:rPr lang="it-IT" sz="1200" smtClean="0"/>
              <a:pPr eaLnBrk="1" hangingPunct="1"/>
              <a:t>48</a:t>
            </a:fld>
            <a:endParaRPr lang="it-IT" sz="1200"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egnaposto immagine diapositiva 1"/>
          <p:cNvSpPr>
            <a:spLocks noGrp="1" noRot="1" noChangeAspect="1" noTextEdit="1"/>
          </p:cNvSpPr>
          <p:nvPr>
            <p:ph type="sldImg"/>
          </p:nvPr>
        </p:nvSpPr>
        <p:spPr>
          <a:ln/>
        </p:spPr>
      </p:sp>
      <p:sp>
        <p:nvSpPr>
          <p:cNvPr id="64515" name="Segnaposto note 2"/>
          <p:cNvSpPr>
            <a:spLocks noGrp="1"/>
          </p:cNvSpPr>
          <p:nvPr>
            <p:ph type="body" idx="1"/>
          </p:nvPr>
        </p:nvSpPr>
        <p:spPr>
          <a:noFill/>
        </p:spPr>
        <p:txBody>
          <a:bodyPr/>
          <a:lstStyle/>
          <a:p>
            <a:pPr eaLnBrk="1" hangingPunct="1"/>
            <a:endParaRPr lang="it-IT" dirty="0" smtClean="0"/>
          </a:p>
        </p:txBody>
      </p:sp>
      <p:sp>
        <p:nvSpPr>
          <p:cNvPr id="64516" name="Segnaposto numero diapositiva 3"/>
          <p:cNvSpPr>
            <a:spLocks noGrp="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C9F5A17-B8C4-4780-886A-4B91E22A3AC9}" type="slidenum">
              <a:rPr lang="it-IT" sz="1200" smtClean="0"/>
              <a:pPr eaLnBrk="1" hangingPunct="1"/>
              <a:t>49</a:t>
            </a:fld>
            <a:endParaRPr lang="it-IT" sz="1200"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egnaposto immagine diapositiva 1"/>
          <p:cNvSpPr>
            <a:spLocks noGrp="1" noRot="1" noChangeAspect="1" noTextEdit="1"/>
          </p:cNvSpPr>
          <p:nvPr>
            <p:ph type="sldImg"/>
          </p:nvPr>
        </p:nvSpPr>
        <p:spPr>
          <a:ln/>
        </p:spPr>
      </p:sp>
      <p:sp>
        <p:nvSpPr>
          <p:cNvPr id="64515" name="Segnaposto note 2"/>
          <p:cNvSpPr>
            <a:spLocks noGrp="1"/>
          </p:cNvSpPr>
          <p:nvPr>
            <p:ph type="body" idx="1"/>
          </p:nvPr>
        </p:nvSpPr>
        <p:spPr>
          <a:noFill/>
        </p:spPr>
        <p:txBody>
          <a:bodyPr/>
          <a:lstStyle/>
          <a:p>
            <a:pPr eaLnBrk="1" hangingPunct="1"/>
            <a:endParaRPr lang="it-IT" dirty="0" smtClean="0"/>
          </a:p>
        </p:txBody>
      </p:sp>
      <p:sp>
        <p:nvSpPr>
          <p:cNvPr id="64516" name="Segnaposto numero diapositiva 3"/>
          <p:cNvSpPr>
            <a:spLocks noGrp="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C9F5A17-B8C4-4780-886A-4B91E22A3AC9}" type="slidenum">
              <a:rPr lang="it-IT" sz="1200" smtClean="0"/>
              <a:pPr eaLnBrk="1" hangingPunct="1"/>
              <a:t>50</a:t>
            </a:fld>
            <a:endParaRPr lang="it-IT" sz="1200"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egnaposto immagine diapositiva 1"/>
          <p:cNvSpPr>
            <a:spLocks noGrp="1" noRot="1" noChangeAspect="1" noTextEdit="1"/>
          </p:cNvSpPr>
          <p:nvPr>
            <p:ph type="sldImg"/>
          </p:nvPr>
        </p:nvSpPr>
        <p:spPr>
          <a:ln/>
        </p:spPr>
      </p:sp>
      <p:sp>
        <p:nvSpPr>
          <p:cNvPr id="64515" name="Segnaposto note 2"/>
          <p:cNvSpPr>
            <a:spLocks noGrp="1"/>
          </p:cNvSpPr>
          <p:nvPr>
            <p:ph type="body" idx="1"/>
          </p:nvPr>
        </p:nvSpPr>
        <p:spPr>
          <a:noFill/>
        </p:spPr>
        <p:txBody>
          <a:bodyPr/>
          <a:lstStyle/>
          <a:p>
            <a:pPr eaLnBrk="1" hangingPunct="1"/>
            <a:endParaRPr lang="it-IT" dirty="0" smtClean="0"/>
          </a:p>
        </p:txBody>
      </p:sp>
      <p:sp>
        <p:nvSpPr>
          <p:cNvPr id="64516" name="Segnaposto numero diapositiva 3"/>
          <p:cNvSpPr>
            <a:spLocks noGrp="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C9F5A17-B8C4-4780-886A-4B91E22A3AC9}" type="slidenum">
              <a:rPr lang="it-IT" sz="1200" smtClean="0"/>
              <a:pPr eaLnBrk="1" hangingPunct="1"/>
              <a:t>51</a:t>
            </a:fld>
            <a:endParaRPr lang="it-IT" sz="1200"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egnaposto immagine diapositiva 1"/>
          <p:cNvSpPr>
            <a:spLocks noGrp="1" noRot="1" noChangeAspect="1" noTextEdit="1"/>
          </p:cNvSpPr>
          <p:nvPr>
            <p:ph type="sldImg"/>
          </p:nvPr>
        </p:nvSpPr>
        <p:spPr>
          <a:ln/>
        </p:spPr>
      </p:sp>
      <p:sp>
        <p:nvSpPr>
          <p:cNvPr id="64515" name="Segnaposto note 2"/>
          <p:cNvSpPr>
            <a:spLocks noGrp="1"/>
          </p:cNvSpPr>
          <p:nvPr>
            <p:ph type="body" idx="1"/>
          </p:nvPr>
        </p:nvSpPr>
        <p:spPr>
          <a:noFill/>
        </p:spPr>
        <p:txBody>
          <a:bodyPr/>
          <a:lstStyle/>
          <a:p>
            <a:pPr eaLnBrk="1" hangingPunct="1"/>
            <a:endParaRPr lang="it-IT" dirty="0" smtClean="0"/>
          </a:p>
        </p:txBody>
      </p:sp>
      <p:sp>
        <p:nvSpPr>
          <p:cNvPr id="64516" name="Segnaposto numero diapositiva 3"/>
          <p:cNvSpPr>
            <a:spLocks noGrp="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C9F5A17-B8C4-4780-886A-4B91E22A3AC9}" type="slidenum">
              <a:rPr lang="it-IT" sz="1200" smtClean="0"/>
              <a:pPr eaLnBrk="1" hangingPunct="1"/>
              <a:t>52</a:t>
            </a:fld>
            <a:endParaRPr lang="it-IT" sz="1200"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egnaposto immagine diapositiva 1"/>
          <p:cNvSpPr>
            <a:spLocks noGrp="1" noRot="1" noChangeAspect="1" noTextEdit="1"/>
          </p:cNvSpPr>
          <p:nvPr>
            <p:ph type="sldImg"/>
          </p:nvPr>
        </p:nvSpPr>
        <p:spPr>
          <a:ln/>
        </p:spPr>
      </p:sp>
      <p:sp>
        <p:nvSpPr>
          <p:cNvPr id="64515" name="Segnaposto note 2"/>
          <p:cNvSpPr>
            <a:spLocks noGrp="1"/>
          </p:cNvSpPr>
          <p:nvPr>
            <p:ph type="body" idx="1"/>
          </p:nvPr>
        </p:nvSpPr>
        <p:spPr>
          <a:noFill/>
        </p:spPr>
        <p:txBody>
          <a:bodyPr/>
          <a:lstStyle/>
          <a:p>
            <a:pPr eaLnBrk="1" hangingPunct="1"/>
            <a:endParaRPr lang="it-IT" dirty="0" smtClean="0"/>
          </a:p>
        </p:txBody>
      </p:sp>
      <p:sp>
        <p:nvSpPr>
          <p:cNvPr id="64516" name="Segnaposto numero diapositiva 3"/>
          <p:cNvSpPr>
            <a:spLocks noGrp="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C9F5A17-B8C4-4780-886A-4B91E22A3AC9}" type="slidenum">
              <a:rPr lang="it-IT" sz="1200" smtClean="0"/>
              <a:pPr eaLnBrk="1" hangingPunct="1"/>
              <a:t>53</a:t>
            </a:fld>
            <a:endParaRPr lang="it-IT" sz="1200"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egnaposto immagine diapositiva 1"/>
          <p:cNvSpPr>
            <a:spLocks noGrp="1" noRot="1" noChangeAspect="1" noTextEdit="1"/>
          </p:cNvSpPr>
          <p:nvPr>
            <p:ph type="sldImg"/>
          </p:nvPr>
        </p:nvSpPr>
        <p:spPr>
          <a:ln/>
        </p:spPr>
      </p:sp>
      <p:sp>
        <p:nvSpPr>
          <p:cNvPr id="64515" name="Segnaposto note 2"/>
          <p:cNvSpPr>
            <a:spLocks noGrp="1"/>
          </p:cNvSpPr>
          <p:nvPr>
            <p:ph type="body" idx="1"/>
          </p:nvPr>
        </p:nvSpPr>
        <p:spPr>
          <a:noFill/>
        </p:spPr>
        <p:txBody>
          <a:bodyPr/>
          <a:lstStyle/>
          <a:p>
            <a:pPr eaLnBrk="1" hangingPunct="1"/>
            <a:endParaRPr lang="it-IT" dirty="0" smtClean="0"/>
          </a:p>
        </p:txBody>
      </p:sp>
      <p:sp>
        <p:nvSpPr>
          <p:cNvPr id="64516" name="Segnaposto numero diapositiva 3"/>
          <p:cNvSpPr>
            <a:spLocks noGrp="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C9F5A17-B8C4-4780-886A-4B91E22A3AC9}" type="slidenum">
              <a:rPr lang="it-IT" sz="1200" smtClean="0"/>
              <a:pPr eaLnBrk="1" hangingPunct="1"/>
              <a:t>54</a:t>
            </a:fld>
            <a:endParaRPr lang="it-IT" sz="1200"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egnaposto immagine diapositiva 1"/>
          <p:cNvSpPr>
            <a:spLocks noGrp="1" noRot="1" noChangeAspect="1" noTextEdit="1"/>
          </p:cNvSpPr>
          <p:nvPr>
            <p:ph type="sldImg"/>
          </p:nvPr>
        </p:nvSpPr>
        <p:spPr>
          <a:ln/>
        </p:spPr>
      </p:sp>
      <p:sp>
        <p:nvSpPr>
          <p:cNvPr id="64515" name="Segnaposto note 2"/>
          <p:cNvSpPr>
            <a:spLocks noGrp="1"/>
          </p:cNvSpPr>
          <p:nvPr>
            <p:ph type="body" idx="1"/>
          </p:nvPr>
        </p:nvSpPr>
        <p:spPr>
          <a:noFill/>
        </p:spPr>
        <p:txBody>
          <a:bodyPr/>
          <a:lstStyle/>
          <a:p>
            <a:pPr eaLnBrk="1" hangingPunct="1"/>
            <a:endParaRPr lang="it-IT" dirty="0" smtClean="0"/>
          </a:p>
        </p:txBody>
      </p:sp>
      <p:sp>
        <p:nvSpPr>
          <p:cNvPr id="64516" name="Segnaposto numero diapositiva 3"/>
          <p:cNvSpPr>
            <a:spLocks noGrp="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C9F5A17-B8C4-4780-886A-4B91E22A3AC9}" type="slidenum">
              <a:rPr lang="it-IT" sz="1200" smtClean="0"/>
              <a:pPr eaLnBrk="1" hangingPunct="1"/>
              <a:t>55</a:t>
            </a:fld>
            <a:endParaRPr lang="it-IT" sz="1200"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egnaposto immagine diapositiva 1"/>
          <p:cNvSpPr>
            <a:spLocks noGrp="1" noRot="1" noChangeAspect="1" noTextEdit="1"/>
          </p:cNvSpPr>
          <p:nvPr>
            <p:ph type="sldImg"/>
          </p:nvPr>
        </p:nvSpPr>
        <p:spPr>
          <a:ln/>
        </p:spPr>
      </p:sp>
      <p:sp>
        <p:nvSpPr>
          <p:cNvPr id="64515" name="Segnaposto note 2"/>
          <p:cNvSpPr>
            <a:spLocks noGrp="1"/>
          </p:cNvSpPr>
          <p:nvPr>
            <p:ph type="body" idx="1"/>
          </p:nvPr>
        </p:nvSpPr>
        <p:spPr>
          <a:noFill/>
        </p:spPr>
        <p:txBody>
          <a:bodyPr/>
          <a:lstStyle/>
          <a:p>
            <a:pPr eaLnBrk="1" hangingPunct="1"/>
            <a:endParaRPr lang="it-IT" dirty="0" smtClean="0"/>
          </a:p>
        </p:txBody>
      </p:sp>
      <p:sp>
        <p:nvSpPr>
          <p:cNvPr id="64516" name="Segnaposto numero diapositiva 3"/>
          <p:cNvSpPr>
            <a:spLocks noGrp="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C9F5A17-B8C4-4780-886A-4B91E22A3AC9}" type="slidenum">
              <a:rPr lang="it-IT" sz="1200" smtClean="0"/>
              <a:pPr eaLnBrk="1" hangingPunct="1"/>
              <a:t>56</a:t>
            </a:fld>
            <a:endParaRPr lang="it-IT" sz="1200"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egnaposto immagine diapositiva 1"/>
          <p:cNvSpPr>
            <a:spLocks noGrp="1" noRot="1" noChangeAspect="1" noTextEdit="1"/>
          </p:cNvSpPr>
          <p:nvPr>
            <p:ph type="sldImg"/>
          </p:nvPr>
        </p:nvSpPr>
        <p:spPr>
          <a:ln/>
        </p:spPr>
      </p:sp>
      <p:sp>
        <p:nvSpPr>
          <p:cNvPr id="64515" name="Segnaposto note 2"/>
          <p:cNvSpPr>
            <a:spLocks noGrp="1"/>
          </p:cNvSpPr>
          <p:nvPr>
            <p:ph type="body" idx="1"/>
          </p:nvPr>
        </p:nvSpPr>
        <p:spPr>
          <a:noFill/>
        </p:spPr>
        <p:txBody>
          <a:bodyPr/>
          <a:lstStyle/>
          <a:p>
            <a:pPr eaLnBrk="1" hangingPunct="1"/>
            <a:endParaRPr lang="it-IT" dirty="0" smtClean="0"/>
          </a:p>
        </p:txBody>
      </p:sp>
      <p:sp>
        <p:nvSpPr>
          <p:cNvPr id="64516" name="Segnaposto numero diapositiva 3"/>
          <p:cNvSpPr>
            <a:spLocks noGrp="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C9F5A17-B8C4-4780-886A-4B91E22A3AC9}" type="slidenum">
              <a:rPr lang="it-IT" sz="1200" smtClean="0"/>
              <a:pPr eaLnBrk="1" hangingPunct="1"/>
              <a:t>57</a:t>
            </a:fld>
            <a:endParaRPr lang="it-IT" sz="1200"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egnaposto immagine diapositiva 1"/>
          <p:cNvSpPr>
            <a:spLocks noGrp="1" noRot="1" noChangeAspect="1" noTextEdit="1"/>
          </p:cNvSpPr>
          <p:nvPr>
            <p:ph type="sldImg"/>
          </p:nvPr>
        </p:nvSpPr>
        <p:spPr>
          <a:ln/>
        </p:spPr>
      </p:sp>
      <p:sp>
        <p:nvSpPr>
          <p:cNvPr id="64515" name="Segnaposto note 2"/>
          <p:cNvSpPr>
            <a:spLocks noGrp="1"/>
          </p:cNvSpPr>
          <p:nvPr>
            <p:ph type="body" idx="1"/>
          </p:nvPr>
        </p:nvSpPr>
        <p:spPr>
          <a:noFill/>
        </p:spPr>
        <p:txBody>
          <a:bodyPr/>
          <a:lstStyle/>
          <a:p>
            <a:pPr eaLnBrk="1" hangingPunct="1"/>
            <a:endParaRPr lang="it-IT" dirty="0" smtClean="0"/>
          </a:p>
        </p:txBody>
      </p:sp>
      <p:sp>
        <p:nvSpPr>
          <p:cNvPr id="64516" name="Segnaposto numero diapositiva 3"/>
          <p:cNvSpPr>
            <a:spLocks noGrp="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C9F5A17-B8C4-4780-886A-4B91E22A3AC9}" type="slidenum">
              <a:rPr lang="it-IT" sz="1200" smtClean="0"/>
              <a:pPr eaLnBrk="1" hangingPunct="1"/>
              <a:t>58</a:t>
            </a:fld>
            <a:endParaRPr lang="it-IT" sz="1200"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egnaposto immagine diapositiva 1"/>
          <p:cNvSpPr>
            <a:spLocks noGrp="1" noRot="1" noChangeAspect="1" noTextEdit="1"/>
          </p:cNvSpPr>
          <p:nvPr>
            <p:ph type="sldImg"/>
          </p:nvPr>
        </p:nvSpPr>
        <p:spPr>
          <a:ln/>
        </p:spPr>
      </p:sp>
      <p:sp>
        <p:nvSpPr>
          <p:cNvPr id="64515" name="Segnaposto note 2"/>
          <p:cNvSpPr>
            <a:spLocks noGrp="1"/>
          </p:cNvSpPr>
          <p:nvPr>
            <p:ph type="body" idx="1"/>
          </p:nvPr>
        </p:nvSpPr>
        <p:spPr>
          <a:noFill/>
        </p:spPr>
        <p:txBody>
          <a:bodyPr/>
          <a:lstStyle/>
          <a:p>
            <a:pPr eaLnBrk="1" hangingPunct="1"/>
            <a:endParaRPr lang="it-IT" dirty="0" smtClean="0"/>
          </a:p>
        </p:txBody>
      </p:sp>
      <p:sp>
        <p:nvSpPr>
          <p:cNvPr id="64516" name="Segnaposto numero diapositiva 3"/>
          <p:cNvSpPr>
            <a:spLocks noGrp="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C9F5A17-B8C4-4780-886A-4B91E22A3AC9}" type="slidenum">
              <a:rPr lang="it-IT" sz="1200" smtClean="0"/>
              <a:pPr eaLnBrk="1" hangingPunct="1"/>
              <a:t>59</a:t>
            </a:fld>
            <a:endParaRPr lang="it-IT" sz="1200"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egnaposto immagine diapositiva 1"/>
          <p:cNvSpPr>
            <a:spLocks noGrp="1" noRot="1" noChangeAspect="1" noTextEdit="1"/>
          </p:cNvSpPr>
          <p:nvPr>
            <p:ph type="sldImg"/>
          </p:nvPr>
        </p:nvSpPr>
        <p:spPr>
          <a:ln/>
        </p:spPr>
      </p:sp>
      <p:sp>
        <p:nvSpPr>
          <p:cNvPr id="64515" name="Segnaposto note 2"/>
          <p:cNvSpPr>
            <a:spLocks noGrp="1"/>
          </p:cNvSpPr>
          <p:nvPr>
            <p:ph type="body" idx="1"/>
          </p:nvPr>
        </p:nvSpPr>
        <p:spPr>
          <a:noFill/>
        </p:spPr>
        <p:txBody>
          <a:bodyPr/>
          <a:lstStyle/>
          <a:p>
            <a:pPr eaLnBrk="1" hangingPunct="1"/>
            <a:endParaRPr lang="it-IT" dirty="0" smtClean="0"/>
          </a:p>
        </p:txBody>
      </p:sp>
      <p:sp>
        <p:nvSpPr>
          <p:cNvPr id="64516" name="Segnaposto numero diapositiva 3"/>
          <p:cNvSpPr>
            <a:spLocks noGrp="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C9F5A17-B8C4-4780-886A-4B91E22A3AC9}" type="slidenum">
              <a:rPr lang="it-IT" sz="1200" smtClean="0"/>
              <a:pPr eaLnBrk="1" hangingPunct="1"/>
              <a:t>60</a:t>
            </a:fld>
            <a:endParaRPr lang="it-IT" sz="1200"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egnaposto immagine diapositiva 1"/>
          <p:cNvSpPr>
            <a:spLocks noGrp="1" noRot="1" noChangeAspect="1" noTextEdit="1"/>
          </p:cNvSpPr>
          <p:nvPr>
            <p:ph type="sldImg"/>
          </p:nvPr>
        </p:nvSpPr>
        <p:spPr>
          <a:ln/>
        </p:spPr>
      </p:sp>
      <p:sp>
        <p:nvSpPr>
          <p:cNvPr id="64515" name="Segnaposto note 2"/>
          <p:cNvSpPr>
            <a:spLocks noGrp="1"/>
          </p:cNvSpPr>
          <p:nvPr>
            <p:ph type="body" idx="1"/>
          </p:nvPr>
        </p:nvSpPr>
        <p:spPr>
          <a:noFill/>
        </p:spPr>
        <p:txBody>
          <a:bodyPr/>
          <a:lstStyle/>
          <a:p>
            <a:pPr eaLnBrk="1" hangingPunct="1"/>
            <a:endParaRPr lang="it-IT" dirty="0" smtClean="0"/>
          </a:p>
        </p:txBody>
      </p:sp>
      <p:sp>
        <p:nvSpPr>
          <p:cNvPr id="64516" name="Segnaposto numero diapositiva 3"/>
          <p:cNvSpPr>
            <a:spLocks noGrp="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C9F5A17-B8C4-4780-886A-4B91E22A3AC9}" type="slidenum">
              <a:rPr lang="it-IT" sz="1200" smtClean="0"/>
              <a:pPr eaLnBrk="1" hangingPunct="1"/>
              <a:t>61</a:t>
            </a:fld>
            <a:endParaRPr lang="it-IT" sz="1200"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egnaposto immagine diapositiva 1"/>
          <p:cNvSpPr>
            <a:spLocks noGrp="1" noRot="1" noChangeAspect="1" noTextEdit="1"/>
          </p:cNvSpPr>
          <p:nvPr>
            <p:ph type="sldImg"/>
          </p:nvPr>
        </p:nvSpPr>
        <p:spPr>
          <a:ln/>
        </p:spPr>
      </p:sp>
      <p:sp>
        <p:nvSpPr>
          <p:cNvPr id="64515" name="Segnaposto note 2"/>
          <p:cNvSpPr>
            <a:spLocks noGrp="1"/>
          </p:cNvSpPr>
          <p:nvPr>
            <p:ph type="body" idx="1"/>
          </p:nvPr>
        </p:nvSpPr>
        <p:spPr>
          <a:noFill/>
        </p:spPr>
        <p:txBody>
          <a:bodyPr/>
          <a:lstStyle/>
          <a:p>
            <a:pPr eaLnBrk="1" hangingPunct="1"/>
            <a:endParaRPr lang="it-IT" dirty="0" smtClean="0"/>
          </a:p>
        </p:txBody>
      </p:sp>
      <p:sp>
        <p:nvSpPr>
          <p:cNvPr id="64516" name="Segnaposto numero diapositiva 3"/>
          <p:cNvSpPr>
            <a:spLocks noGrp="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C9F5A17-B8C4-4780-886A-4B91E22A3AC9}" type="slidenum">
              <a:rPr lang="it-IT" sz="1200" smtClean="0"/>
              <a:pPr eaLnBrk="1" hangingPunct="1"/>
              <a:t>62</a:t>
            </a:fld>
            <a:endParaRPr lang="it-IT" sz="1200" smtClean="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egnaposto immagine diapositiva 1"/>
          <p:cNvSpPr>
            <a:spLocks noGrp="1" noRot="1" noChangeAspect="1" noTextEdit="1"/>
          </p:cNvSpPr>
          <p:nvPr>
            <p:ph type="sldImg"/>
          </p:nvPr>
        </p:nvSpPr>
        <p:spPr>
          <a:ln/>
        </p:spPr>
      </p:sp>
      <p:sp>
        <p:nvSpPr>
          <p:cNvPr id="64515" name="Segnaposto note 2"/>
          <p:cNvSpPr>
            <a:spLocks noGrp="1"/>
          </p:cNvSpPr>
          <p:nvPr>
            <p:ph type="body" idx="1"/>
          </p:nvPr>
        </p:nvSpPr>
        <p:spPr>
          <a:noFill/>
        </p:spPr>
        <p:txBody>
          <a:bodyPr/>
          <a:lstStyle/>
          <a:p>
            <a:pPr eaLnBrk="1" hangingPunct="1"/>
            <a:endParaRPr lang="it-IT" dirty="0" smtClean="0"/>
          </a:p>
        </p:txBody>
      </p:sp>
      <p:sp>
        <p:nvSpPr>
          <p:cNvPr id="64516" name="Segnaposto numero diapositiva 3"/>
          <p:cNvSpPr>
            <a:spLocks noGrp="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C9F5A17-B8C4-4780-886A-4B91E22A3AC9}" type="slidenum">
              <a:rPr lang="it-IT" sz="1200" smtClean="0"/>
              <a:pPr eaLnBrk="1" hangingPunct="1"/>
              <a:t>63</a:t>
            </a:fld>
            <a:endParaRPr lang="it-IT" sz="1200" smtClean="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egnaposto immagine diapositiva 1"/>
          <p:cNvSpPr>
            <a:spLocks noGrp="1" noRot="1" noChangeAspect="1" noTextEdit="1"/>
          </p:cNvSpPr>
          <p:nvPr>
            <p:ph type="sldImg"/>
          </p:nvPr>
        </p:nvSpPr>
        <p:spPr>
          <a:ln/>
        </p:spPr>
      </p:sp>
      <p:sp>
        <p:nvSpPr>
          <p:cNvPr id="64515" name="Segnaposto note 2"/>
          <p:cNvSpPr>
            <a:spLocks noGrp="1"/>
          </p:cNvSpPr>
          <p:nvPr>
            <p:ph type="body" idx="1"/>
          </p:nvPr>
        </p:nvSpPr>
        <p:spPr>
          <a:noFill/>
        </p:spPr>
        <p:txBody>
          <a:bodyPr/>
          <a:lstStyle/>
          <a:p>
            <a:pPr eaLnBrk="1" hangingPunct="1"/>
            <a:endParaRPr lang="it-IT" dirty="0" smtClean="0"/>
          </a:p>
        </p:txBody>
      </p:sp>
      <p:sp>
        <p:nvSpPr>
          <p:cNvPr id="64516" name="Segnaposto numero diapositiva 3"/>
          <p:cNvSpPr>
            <a:spLocks noGrp="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C9F5A17-B8C4-4780-886A-4B91E22A3AC9}" type="slidenum">
              <a:rPr lang="it-IT" sz="1200" smtClean="0"/>
              <a:pPr eaLnBrk="1" hangingPunct="1"/>
              <a:t>65</a:t>
            </a:fld>
            <a:endParaRPr lang="it-IT" sz="1200" smtClean="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egnaposto immagine diapositiva 1"/>
          <p:cNvSpPr>
            <a:spLocks noGrp="1" noRot="1" noChangeAspect="1" noTextEdit="1"/>
          </p:cNvSpPr>
          <p:nvPr>
            <p:ph type="sldImg"/>
          </p:nvPr>
        </p:nvSpPr>
        <p:spPr>
          <a:ln/>
        </p:spPr>
      </p:sp>
      <p:sp>
        <p:nvSpPr>
          <p:cNvPr id="64515" name="Segnaposto note 2"/>
          <p:cNvSpPr>
            <a:spLocks noGrp="1"/>
          </p:cNvSpPr>
          <p:nvPr>
            <p:ph type="body" idx="1"/>
          </p:nvPr>
        </p:nvSpPr>
        <p:spPr>
          <a:noFill/>
        </p:spPr>
        <p:txBody>
          <a:bodyPr/>
          <a:lstStyle/>
          <a:p>
            <a:pPr eaLnBrk="1" hangingPunct="1"/>
            <a:endParaRPr lang="it-IT" dirty="0" smtClean="0"/>
          </a:p>
        </p:txBody>
      </p:sp>
      <p:sp>
        <p:nvSpPr>
          <p:cNvPr id="64516" name="Segnaposto numero diapositiva 3"/>
          <p:cNvSpPr>
            <a:spLocks noGrp="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C9F5A17-B8C4-4780-886A-4B91E22A3AC9}" type="slidenum">
              <a:rPr lang="it-IT" sz="1200" smtClean="0"/>
              <a:pPr eaLnBrk="1" hangingPunct="1"/>
              <a:t>67</a:t>
            </a:fld>
            <a:endParaRPr lang="it-IT" sz="1200" smtClean="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egnaposto immagine diapositiva 1"/>
          <p:cNvSpPr>
            <a:spLocks noGrp="1" noRot="1" noChangeAspect="1" noTextEdit="1"/>
          </p:cNvSpPr>
          <p:nvPr>
            <p:ph type="sldImg"/>
          </p:nvPr>
        </p:nvSpPr>
        <p:spPr>
          <a:ln/>
        </p:spPr>
      </p:sp>
      <p:sp>
        <p:nvSpPr>
          <p:cNvPr id="64515" name="Segnaposto note 2"/>
          <p:cNvSpPr>
            <a:spLocks noGrp="1"/>
          </p:cNvSpPr>
          <p:nvPr>
            <p:ph type="body" idx="1"/>
          </p:nvPr>
        </p:nvSpPr>
        <p:spPr>
          <a:noFill/>
        </p:spPr>
        <p:txBody>
          <a:bodyPr/>
          <a:lstStyle/>
          <a:p>
            <a:pPr eaLnBrk="1" hangingPunct="1"/>
            <a:endParaRPr lang="it-IT" dirty="0" smtClean="0"/>
          </a:p>
        </p:txBody>
      </p:sp>
      <p:sp>
        <p:nvSpPr>
          <p:cNvPr id="64516" name="Segnaposto numero diapositiva 3"/>
          <p:cNvSpPr>
            <a:spLocks noGrp="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C9F5A17-B8C4-4780-886A-4B91E22A3AC9}" type="slidenum">
              <a:rPr lang="it-IT" sz="1200" smtClean="0"/>
              <a:pPr eaLnBrk="1" hangingPunct="1"/>
              <a:t>68</a:t>
            </a:fld>
            <a:endParaRPr lang="it-IT" sz="1200" smtClean="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egnaposto immagine diapositiva 1"/>
          <p:cNvSpPr>
            <a:spLocks noGrp="1" noRot="1" noChangeAspect="1" noTextEdit="1"/>
          </p:cNvSpPr>
          <p:nvPr>
            <p:ph type="sldImg"/>
          </p:nvPr>
        </p:nvSpPr>
        <p:spPr>
          <a:ln/>
        </p:spPr>
      </p:sp>
      <p:sp>
        <p:nvSpPr>
          <p:cNvPr id="64515" name="Segnaposto note 2"/>
          <p:cNvSpPr>
            <a:spLocks noGrp="1"/>
          </p:cNvSpPr>
          <p:nvPr>
            <p:ph type="body" idx="1"/>
          </p:nvPr>
        </p:nvSpPr>
        <p:spPr>
          <a:noFill/>
        </p:spPr>
        <p:txBody>
          <a:bodyPr/>
          <a:lstStyle/>
          <a:p>
            <a:pPr eaLnBrk="1" hangingPunct="1"/>
            <a:endParaRPr lang="it-IT" dirty="0" smtClean="0"/>
          </a:p>
        </p:txBody>
      </p:sp>
      <p:sp>
        <p:nvSpPr>
          <p:cNvPr id="64516" name="Segnaposto numero diapositiva 3"/>
          <p:cNvSpPr>
            <a:spLocks noGrp="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C9F5A17-B8C4-4780-886A-4B91E22A3AC9}" type="slidenum">
              <a:rPr lang="it-IT" sz="1200" smtClean="0"/>
              <a:pPr eaLnBrk="1" hangingPunct="1"/>
              <a:t>69</a:t>
            </a:fld>
            <a:endParaRPr lang="it-IT" sz="1200" smtClean="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egnaposto immagine diapositiva 1"/>
          <p:cNvSpPr>
            <a:spLocks noGrp="1" noRot="1" noChangeAspect="1" noTextEdit="1"/>
          </p:cNvSpPr>
          <p:nvPr>
            <p:ph type="sldImg"/>
          </p:nvPr>
        </p:nvSpPr>
        <p:spPr>
          <a:ln/>
        </p:spPr>
      </p:sp>
      <p:sp>
        <p:nvSpPr>
          <p:cNvPr id="64515" name="Segnaposto note 2"/>
          <p:cNvSpPr>
            <a:spLocks noGrp="1"/>
          </p:cNvSpPr>
          <p:nvPr>
            <p:ph type="body" idx="1"/>
          </p:nvPr>
        </p:nvSpPr>
        <p:spPr>
          <a:noFill/>
        </p:spPr>
        <p:txBody>
          <a:bodyPr/>
          <a:lstStyle/>
          <a:p>
            <a:pPr eaLnBrk="1" hangingPunct="1"/>
            <a:endParaRPr lang="it-IT" dirty="0" smtClean="0"/>
          </a:p>
        </p:txBody>
      </p:sp>
      <p:sp>
        <p:nvSpPr>
          <p:cNvPr id="64516" name="Segnaposto numero diapositiva 3"/>
          <p:cNvSpPr>
            <a:spLocks noGrp="1"/>
          </p:cNvSpPr>
          <p:nvPr>
            <p:ph type="sldNum" sz="quarter" idx="5"/>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C9F5A17-B8C4-4780-886A-4B91E22A3AC9}" type="slidenum">
              <a:rPr lang="it-IT" sz="1200" smtClean="0"/>
              <a:pPr eaLnBrk="1" hangingPunct="1"/>
              <a:t>70</a:t>
            </a:fld>
            <a:endParaRPr lang="it-IT" sz="120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bg>
      <p:bgRef idx="1001">
        <a:schemeClr val="bg1"/>
      </p:bgRef>
    </p:bg>
    <p:spTree>
      <p:nvGrpSpPr>
        <p:cNvPr id="1" name=""/>
        <p:cNvGrpSpPr/>
        <p:nvPr/>
      </p:nvGrpSpPr>
      <p:grpSpPr>
        <a:xfrm>
          <a:off x="0" y="0"/>
          <a:ext cx="0" cy="0"/>
          <a:chOff x="0" y="0"/>
          <a:chExt cx="0" cy="0"/>
        </a:xfrm>
      </p:grpSpPr>
      <p:grpSp>
        <p:nvGrpSpPr>
          <p:cNvPr id="4" name="Group 325"/>
          <p:cNvGrpSpPr>
            <a:grpSpLocks/>
          </p:cNvGrpSpPr>
          <p:nvPr/>
        </p:nvGrpSpPr>
        <p:grpSpPr bwMode="auto">
          <a:xfrm>
            <a:off x="0" y="68263"/>
            <a:ext cx="8678863" cy="6713537"/>
            <a:chOff x="0" y="43"/>
            <a:chExt cx="5467" cy="4229"/>
          </a:xfrm>
        </p:grpSpPr>
        <p:sp>
          <p:nvSpPr>
            <p:cNvPr id="5" name="Rectangle 217"/>
            <p:cNvSpPr>
              <a:spLocks noChangeArrowheads="1"/>
            </p:cNvSpPr>
            <p:nvPr userDrawn="1"/>
          </p:nvSpPr>
          <p:spPr bwMode="auto">
            <a:xfrm>
              <a:off x="692" y="494"/>
              <a:ext cx="4775" cy="936"/>
            </a:xfrm>
            <a:prstGeom prst="rect">
              <a:avLst/>
            </a:prstGeom>
            <a:solidFill>
              <a:schemeClr val="accent1"/>
            </a:solidFill>
            <a:ln>
              <a:noFill/>
            </a:ln>
            <a:effectLst/>
            <a:extLst>
              <a:ext uri="{91240B29-F687-4F45-9708-019B960494DF}"/>
              <a:ext uri="{AF507438-7753-43E0-B8FC-AC1667EBCBE1}"/>
            </a:extLst>
          </p:spPr>
          <p:txBody>
            <a:bodyPr wrap="none" anchor="ctr"/>
            <a:lstStyle/>
            <a:p>
              <a:pPr>
                <a:defRPr/>
              </a:pPr>
              <a:endParaRPr lang="it-IT">
                <a:cs typeface="+mn-cs"/>
              </a:endParaRPr>
            </a:p>
          </p:txBody>
        </p:sp>
        <p:grpSp>
          <p:nvGrpSpPr>
            <p:cNvPr id="6" name="Group 324"/>
            <p:cNvGrpSpPr>
              <a:grpSpLocks/>
            </p:cNvGrpSpPr>
            <p:nvPr userDrawn="1"/>
          </p:nvGrpSpPr>
          <p:grpSpPr bwMode="auto">
            <a:xfrm>
              <a:off x="0" y="43"/>
              <a:ext cx="624" cy="4229"/>
              <a:chOff x="0" y="43"/>
              <a:chExt cx="624" cy="4229"/>
            </a:xfrm>
          </p:grpSpPr>
          <p:sp>
            <p:nvSpPr>
              <p:cNvPr id="7" name="Line 224"/>
              <p:cNvSpPr>
                <a:spLocks noChangeShapeType="1"/>
              </p:cNvSpPr>
              <p:nvPr userDrawn="1"/>
            </p:nvSpPr>
            <p:spPr bwMode="auto">
              <a:xfrm>
                <a:off x="0" y="4203"/>
                <a:ext cx="624"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8" name="Line 225"/>
              <p:cNvSpPr>
                <a:spLocks noChangeShapeType="1"/>
              </p:cNvSpPr>
              <p:nvPr userDrawn="1"/>
            </p:nvSpPr>
            <p:spPr bwMode="auto">
              <a:xfrm>
                <a:off x="0" y="4239"/>
                <a:ext cx="624" cy="0"/>
              </a:xfrm>
              <a:prstGeom prst="line">
                <a:avLst/>
              </a:prstGeom>
              <a:noFill/>
              <a:ln w="381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9" name="Line 226"/>
              <p:cNvSpPr>
                <a:spLocks noChangeShapeType="1"/>
              </p:cNvSpPr>
              <p:nvPr userDrawn="1"/>
            </p:nvSpPr>
            <p:spPr bwMode="auto">
              <a:xfrm>
                <a:off x="0" y="4272"/>
                <a:ext cx="624"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 name="Line 227"/>
              <p:cNvSpPr>
                <a:spLocks noChangeShapeType="1"/>
              </p:cNvSpPr>
              <p:nvPr userDrawn="1"/>
            </p:nvSpPr>
            <p:spPr bwMode="auto">
              <a:xfrm>
                <a:off x="0" y="4113"/>
                <a:ext cx="624" cy="0"/>
              </a:xfrm>
              <a:prstGeom prst="line">
                <a:avLst/>
              </a:prstGeom>
              <a:noFill/>
              <a:ln w="2857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 name="Line 228"/>
              <p:cNvSpPr>
                <a:spLocks noChangeShapeType="1"/>
              </p:cNvSpPr>
              <p:nvPr userDrawn="1"/>
            </p:nvSpPr>
            <p:spPr bwMode="auto">
              <a:xfrm>
                <a:off x="0" y="4065"/>
                <a:ext cx="624"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2" name="Line 229"/>
              <p:cNvSpPr>
                <a:spLocks noChangeShapeType="1"/>
              </p:cNvSpPr>
              <p:nvPr userDrawn="1"/>
            </p:nvSpPr>
            <p:spPr bwMode="auto">
              <a:xfrm>
                <a:off x="0" y="4158"/>
                <a:ext cx="624"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3" name="Line 230"/>
              <p:cNvSpPr>
                <a:spLocks noChangeShapeType="1"/>
              </p:cNvSpPr>
              <p:nvPr userDrawn="1"/>
            </p:nvSpPr>
            <p:spPr bwMode="auto">
              <a:xfrm>
                <a:off x="0" y="3666"/>
                <a:ext cx="624"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4" name="Line 231"/>
              <p:cNvSpPr>
                <a:spLocks noChangeShapeType="1"/>
              </p:cNvSpPr>
              <p:nvPr userDrawn="1"/>
            </p:nvSpPr>
            <p:spPr bwMode="auto">
              <a:xfrm>
                <a:off x="0" y="3639"/>
                <a:ext cx="624" cy="0"/>
              </a:xfrm>
              <a:prstGeom prst="line">
                <a:avLst/>
              </a:prstGeom>
              <a:noFill/>
              <a:ln w="381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5" name="Line 232"/>
              <p:cNvSpPr>
                <a:spLocks noChangeShapeType="1"/>
              </p:cNvSpPr>
              <p:nvPr userDrawn="1"/>
            </p:nvSpPr>
            <p:spPr bwMode="auto">
              <a:xfrm>
                <a:off x="0" y="4020"/>
                <a:ext cx="624"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6" name="Line 233"/>
              <p:cNvSpPr>
                <a:spLocks noChangeShapeType="1"/>
              </p:cNvSpPr>
              <p:nvPr userDrawn="1"/>
            </p:nvSpPr>
            <p:spPr bwMode="auto">
              <a:xfrm>
                <a:off x="0" y="3894"/>
                <a:ext cx="624" cy="0"/>
              </a:xfrm>
              <a:prstGeom prst="line">
                <a:avLst/>
              </a:prstGeom>
              <a:noFill/>
              <a:ln w="2857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7" name="Line 234"/>
              <p:cNvSpPr>
                <a:spLocks noChangeShapeType="1"/>
              </p:cNvSpPr>
              <p:nvPr userDrawn="1"/>
            </p:nvSpPr>
            <p:spPr bwMode="auto">
              <a:xfrm>
                <a:off x="0" y="3813"/>
                <a:ext cx="624"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8" name="Line 235"/>
              <p:cNvSpPr>
                <a:spLocks noChangeShapeType="1"/>
              </p:cNvSpPr>
              <p:nvPr userDrawn="1"/>
            </p:nvSpPr>
            <p:spPr bwMode="auto">
              <a:xfrm>
                <a:off x="0" y="3999"/>
                <a:ext cx="624"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9" name="Line 236"/>
              <p:cNvSpPr>
                <a:spLocks noChangeShapeType="1"/>
              </p:cNvSpPr>
              <p:nvPr userDrawn="1"/>
            </p:nvSpPr>
            <p:spPr bwMode="auto">
              <a:xfrm>
                <a:off x="0" y="3687"/>
                <a:ext cx="624"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20" name="Line 237"/>
              <p:cNvSpPr>
                <a:spLocks noChangeShapeType="1"/>
              </p:cNvSpPr>
              <p:nvPr userDrawn="1"/>
            </p:nvSpPr>
            <p:spPr bwMode="auto">
              <a:xfrm>
                <a:off x="0" y="3741"/>
                <a:ext cx="624"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21" name="Line 238"/>
              <p:cNvSpPr>
                <a:spLocks noChangeShapeType="1"/>
              </p:cNvSpPr>
              <p:nvPr userDrawn="1"/>
            </p:nvSpPr>
            <p:spPr bwMode="auto">
              <a:xfrm>
                <a:off x="0" y="3939"/>
                <a:ext cx="624"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22" name="Line 239"/>
              <p:cNvSpPr>
                <a:spLocks noChangeShapeType="1"/>
              </p:cNvSpPr>
              <p:nvPr userDrawn="1"/>
            </p:nvSpPr>
            <p:spPr bwMode="auto">
              <a:xfrm>
                <a:off x="0" y="3918"/>
                <a:ext cx="624"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23" name="Line 240"/>
              <p:cNvSpPr>
                <a:spLocks noChangeShapeType="1"/>
              </p:cNvSpPr>
              <p:nvPr userDrawn="1"/>
            </p:nvSpPr>
            <p:spPr bwMode="auto">
              <a:xfrm>
                <a:off x="0" y="3510"/>
                <a:ext cx="624"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24" name="Line 241"/>
              <p:cNvSpPr>
                <a:spLocks noChangeShapeType="1"/>
              </p:cNvSpPr>
              <p:nvPr userDrawn="1"/>
            </p:nvSpPr>
            <p:spPr bwMode="auto">
              <a:xfrm>
                <a:off x="0" y="3546"/>
                <a:ext cx="624" cy="0"/>
              </a:xfrm>
              <a:prstGeom prst="line">
                <a:avLst/>
              </a:prstGeom>
              <a:noFill/>
              <a:ln w="381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25" name="Line 242"/>
              <p:cNvSpPr>
                <a:spLocks noChangeShapeType="1"/>
              </p:cNvSpPr>
              <p:nvPr userDrawn="1"/>
            </p:nvSpPr>
            <p:spPr bwMode="auto">
              <a:xfrm>
                <a:off x="0" y="3579"/>
                <a:ext cx="624"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26" name="Line 243"/>
              <p:cNvSpPr>
                <a:spLocks noChangeShapeType="1"/>
              </p:cNvSpPr>
              <p:nvPr userDrawn="1"/>
            </p:nvSpPr>
            <p:spPr bwMode="auto">
              <a:xfrm>
                <a:off x="0" y="3420"/>
                <a:ext cx="624" cy="0"/>
              </a:xfrm>
              <a:prstGeom prst="line">
                <a:avLst/>
              </a:prstGeom>
              <a:noFill/>
              <a:ln w="2857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27" name="Line 244"/>
              <p:cNvSpPr>
                <a:spLocks noChangeShapeType="1"/>
              </p:cNvSpPr>
              <p:nvPr userDrawn="1"/>
            </p:nvSpPr>
            <p:spPr bwMode="auto">
              <a:xfrm>
                <a:off x="0" y="3372"/>
                <a:ext cx="624"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28" name="Line 245"/>
              <p:cNvSpPr>
                <a:spLocks noChangeShapeType="1"/>
              </p:cNvSpPr>
              <p:nvPr userDrawn="1"/>
            </p:nvSpPr>
            <p:spPr bwMode="auto">
              <a:xfrm>
                <a:off x="0" y="3465"/>
                <a:ext cx="624"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29" name="Line 246"/>
              <p:cNvSpPr>
                <a:spLocks noChangeShapeType="1"/>
              </p:cNvSpPr>
              <p:nvPr userDrawn="1"/>
            </p:nvSpPr>
            <p:spPr bwMode="auto">
              <a:xfrm>
                <a:off x="0" y="2973"/>
                <a:ext cx="624"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30" name="Line 247"/>
              <p:cNvSpPr>
                <a:spLocks noChangeShapeType="1"/>
              </p:cNvSpPr>
              <p:nvPr userDrawn="1"/>
            </p:nvSpPr>
            <p:spPr bwMode="auto">
              <a:xfrm>
                <a:off x="0" y="2946"/>
                <a:ext cx="624" cy="0"/>
              </a:xfrm>
              <a:prstGeom prst="line">
                <a:avLst/>
              </a:prstGeom>
              <a:noFill/>
              <a:ln w="381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31" name="Line 248"/>
              <p:cNvSpPr>
                <a:spLocks noChangeShapeType="1"/>
              </p:cNvSpPr>
              <p:nvPr userDrawn="1"/>
            </p:nvSpPr>
            <p:spPr bwMode="auto">
              <a:xfrm>
                <a:off x="0" y="3327"/>
                <a:ext cx="624"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32" name="Line 249"/>
              <p:cNvSpPr>
                <a:spLocks noChangeShapeType="1"/>
              </p:cNvSpPr>
              <p:nvPr userDrawn="1"/>
            </p:nvSpPr>
            <p:spPr bwMode="auto">
              <a:xfrm>
                <a:off x="0" y="3201"/>
                <a:ext cx="624" cy="0"/>
              </a:xfrm>
              <a:prstGeom prst="line">
                <a:avLst/>
              </a:prstGeom>
              <a:noFill/>
              <a:ln w="2857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33" name="Line 250"/>
              <p:cNvSpPr>
                <a:spLocks noChangeShapeType="1"/>
              </p:cNvSpPr>
              <p:nvPr userDrawn="1"/>
            </p:nvSpPr>
            <p:spPr bwMode="auto">
              <a:xfrm>
                <a:off x="0" y="3120"/>
                <a:ext cx="624"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34" name="Line 251"/>
              <p:cNvSpPr>
                <a:spLocks noChangeShapeType="1"/>
              </p:cNvSpPr>
              <p:nvPr userDrawn="1"/>
            </p:nvSpPr>
            <p:spPr bwMode="auto">
              <a:xfrm>
                <a:off x="0" y="3306"/>
                <a:ext cx="624"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35" name="Line 252"/>
              <p:cNvSpPr>
                <a:spLocks noChangeShapeType="1"/>
              </p:cNvSpPr>
              <p:nvPr userDrawn="1"/>
            </p:nvSpPr>
            <p:spPr bwMode="auto">
              <a:xfrm>
                <a:off x="0" y="2994"/>
                <a:ext cx="624"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36" name="Line 253"/>
              <p:cNvSpPr>
                <a:spLocks noChangeShapeType="1"/>
              </p:cNvSpPr>
              <p:nvPr userDrawn="1"/>
            </p:nvSpPr>
            <p:spPr bwMode="auto">
              <a:xfrm>
                <a:off x="0" y="3048"/>
                <a:ext cx="624"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37" name="Line 254"/>
              <p:cNvSpPr>
                <a:spLocks noChangeShapeType="1"/>
              </p:cNvSpPr>
              <p:nvPr userDrawn="1"/>
            </p:nvSpPr>
            <p:spPr bwMode="auto">
              <a:xfrm>
                <a:off x="0" y="3246"/>
                <a:ext cx="624"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38" name="Line 255"/>
              <p:cNvSpPr>
                <a:spLocks noChangeShapeType="1"/>
              </p:cNvSpPr>
              <p:nvPr userDrawn="1"/>
            </p:nvSpPr>
            <p:spPr bwMode="auto">
              <a:xfrm>
                <a:off x="0" y="3225"/>
                <a:ext cx="624"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39" name="Line 256"/>
              <p:cNvSpPr>
                <a:spLocks noChangeShapeType="1"/>
              </p:cNvSpPr>
              <p:nvPr userDrawn="1"/>
            </p:nvSpPr>
            <p:spPr bwMode="auto">
              <a:xfrm>
                <a:off x="0" y="2831"/>
                <a:ext cx="624" cy="0"/>
              </a:xfrm>
              <a:prstGeom prst="line">
                <a:avLst/>
              </a:prstGeom>
              <a:noFill/>
              <a:ln w="2857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40" name="Line 257"/>
              <p:cNvSpPr>
                <a:spLocks noChangeShapeType="1"/>
              </p:cNvSpPr>
              <p:nvPr userDrawn="1"/>
            </p:nvSpPr>
            <p:spPr bwMode="auto">
              <a:xfrm>
                <a:off x="0" y="2750"/>
                <a:ext cx="624"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41" name="Line 258"/>
              <p:cNvSpPr>
                <a:spLocks noChangeShapeType="1"/>
              </p:cNvSpPr>
              <p:nvPr userDrawn="1"/>
            </p:nvSpPr>
            <p:spPr bwMode="auto">
              <a:xfrm>
                <a:off x="0" y="2678"/>
                <a:ext cx="624"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42" name="Line 259"/>
              <p:cNvSpPr>
                <a:spLocks noChangeShapeType="1"/>
              </p:cNvSpPr>
              <p:nvPr userDrawn="1"/>
            </p:nvSpPr>
            <p:spPr bwMode="auto">
              <a:xfrm>
                <a:off x="0" y="2876"/>
                <a:ext cx="624"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43" name="Line 260"/>
              <p:cNvSpPr>
                <a:spLocks noChangeShapeType="1"/>
              </p:cNvSpPr>
              <p:nvPr userDrawn="1"/>
            </p:nvSpPr>
            <p:spPr bwMode="auto">
              <a:xfrm>
                <a:off x="0" y="2855"/>
                <a:ext cx="624"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44" name="Line 261"/>
              <p:cNvSpPr>
                <a:spLocks noChangeShapeType="1"/>
              </p:cNvSpPr>
              <p:nvPr userDrawn="1"/>
            </p:nvSpPr>
            <p:spPr bwMode="auto">
              <a:xfrm>
                <a:off x="0" y="2554"/>
                <a:ext cx="624"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45" name="Line 262"/>
              <p:cNvSpPr>
                <a:spLocks noChangeShapeType="1"/>
              </p:cNvSpPr>
              <p:nvPr userDrawn="1"/>
            </p:nvSpPr>
            <p:spPr bwMode="auto">
              <a:xfrm>
                <a:off x="0" y="2590"/>
                <a:ext cx="624" cy="0"/>
              </a:xfrm>
              <a:prstGeom prst="line">
                <a:avLst/>
              </a:prstGeom>
              <a:noFill/>
              <a:ln w="381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46" name="Line 263"/>
              <p:cNvSpPr>
                <a:spLocks noChangeShapeType="1"/>
              </p:cNvSpPr>
              <p:nvPr userDrawn="1"/>
            </p:nvSpPr>
            <p:spPr bwMode="auto">
              <a:xfrm>
                <a:off x="0" y="2623"/>
                <a:ext cx="624"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47" name="Line 264"/>
              <p:cNvSpPr>
                <a:spLocks noChangeShapeType="1"/>
              </p:cNvSpPr>
              <p:nvPr userDrawn="1"/>
            </p:nvSpPr>
            <p:spPr bwMode="auto">
              <a:xfrm>
                <a:off x="0" y="2464"/>
                <a:ext cx="624" cy="0"/>
              </a:xfrm>
              <a:prstGeom prst="line">
                <a:avLst/>
              </a:prstGeom>
              <a:noFill/>
              <a:ln w="2857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48" name="Line 265"/>
              <p:cNvSpPr>
                <a:spLocks noChangeShapeType="1"/>
              </p:cNvSpPr>
              <p:nvPr userDrawn="1"/>
            </p:nvSpPr>
            <p:spPr bwMode="auto">
              <a:xfrm>
                <a:off x="0" y="2416"/>
                <a:ext cx="624"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49" name="Line 266"/>
              <p:cNvSpPr>
                <a:spLocks noChangeShapeType="1"/>
              </p:cNvSpPr>
              <p:nvPr userDrawn="1"/>
            </p:nvSpPr>
            <p:spPr bwMode="auto">
              <a:xfrm>
                <a:off x="0" y="2509"/>
                <a:ext cx="624"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50" name="Line 267"/>
              <p:cNvSpPr>
                <a:spLocks noChangeShapeType="1"/>
              </p:cNvSpPr>
              <p:nvPr userDrawn="1"/>
            </p:nvSpPr>
            <p:spPr bwMode="auto">
              <a:xfrm>
                <a:off x="0" y="2371"/>
                <a:ext cx="624"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51" name="Line 268"/>
              <p:cNvSpPr>
                <a:spLocks noChangeShapeType="1"/>
              </p:cNvSpPr>
              <p:nvPr userDrawn="1"/>
            </p:nvSpPr>
            <p:spPr bwMode="auto">
              <a:xfrm>
                <a:off x="0" y="2245"/>
                <a:ext cx="624" cy="0"/>
              </a:xfrm>
              <a:prstGeom prst="line">
                <a:avLst/>
              </a:prstGeom>
              <a:noFill/>
              <a:ln w="2857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52" name="Line 269"/>
              <p:cNvSpPr>
                <a:spLocks noChangeShapeType="1"/>
              </p:cNvSpPr>
              <p:nvPr userDrawn="1"/>
            </p:nvSpPr>
            <p:spPr bwMode="auto">
              <a:xfrm>
                <a:off x="0" y="2350"/>
                <a:ext cx="624"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53" name="Line 270"/>
              <p:cNvSpPr>
                <a:spLocks noChangeShapeType="1"/>
              </p:cNvSpPr>
              <p:nvPr userDrawn="1"/>
            </p:nvSpPr>
            <p:spPr bwMode="auto">
              <a:xfrm>
                <a:off x="0" y="2290"/>
                <a:ext cx="624"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54" name="Line 271"/>
              <p:cNvSpPr>
                <a:spLocks noChangeShapeType="1"/>
              </p:cNvSpPr>
              <p:nvPr userDrawn="1"/>
            </p:nvSpPr>
            <p:spPr bwMode="auto">
              <a:xfrm>
                <a:off x="0" y="2269"/>
                <a:ext cx="624"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55" name="Line 272"/>
              <p:cNvSpPr>
                <a:spLocks noChangeShapeType="1"/>
              </p:cNvSpPr>
              <p:nvPr userDrawn="1"/>
            </p:nvSpPr>
            <p:spPr bwMode="auto">
              <a:xfrm>
                <a:off x="0" y="2130"/>
                <a:ext cx="624"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56" name="Line 273"/>
              <p:cNvSpPr>
                <a:spLocks noChangeShapeType="1"/>
              </p:cNvSpPr>
              <p:nvPr userDrawn="1"/>
            </p:nvSpPr>
            <p:spPr bwMode="auto">
              <a:xfrm>
                <a:off x="0" y="2166"/>
                <a:ext cx="624" cy="0"/>
              </a:xfrm>
              <a:prstGeom prst="line">
                <a:avLst/>
              </a:prstGeom>
              <a:noFill/>
              <a:ln w="381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57" name="Line 274"/>
              <p:cNvSpPr>
                <a:spLocks noChangeShapeType="1"/>
              </p:cNvSpPr>
              <p:nvPr userDrawn="1"/>
            </p:nvSpPr>
            <p:spPr bwMode="auto">
              <a:xfrm>
                <a:off x="0" y="2199"/>
                <a:ext cx="624"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58" name="Line 275"/>
              <p:cNvSpPr>
                <a:spLocks noChangeShapeType="1"/>
              </p:cNvSpPr>
              <p:nvPr userDrawn="1"/>
            </p:nvSpPr>
            <p:spPr bwMode="auto">
              <a:xfrm>
                <a:off x="0" y="2040"/>
                <a:ext cx="624" cy="0"/>
              </a:xfrm>
              <a:prstGeom prst="line">
                <a:avLst/>
              </a:prstGeom>
              <a:noFill/>
              <a:ln w="2857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59" name="Line 276"/>
              <p:cNvSpPr>
                <a:spLocks noChangeShapeType="1"/>
              </p:cNvSpPr>
              <p:nvPr userDrawn="1"/>
            </p:nvSpPr>
            <p:spPr bwMode="auto">
              <a:xfrm>
                <a:off x="0" y="1992"/>
                <a:ext cx="624"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60" name="Line 277"/>
              <p:cNvSpPr>
                <a:spLocks noChangeShapeType="1"/>
              </p:cNvSpPr>
              <p:nvPr userDrawn="1"/>
            </p:nvSpPr>
            <p:spPr bwMode="auto">
              <a:xfrm>
                <a:off x="0" y="2085"/>
                <a:ext cx="624"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61" name="Line 278"/>
              <p:cNvSpPr>
                <a:spLocks noChangeShapeType="1"/>
              </p:cNvSpPr>
              <p:nvPr userDrawn="1"/>
            </p:nvSpPr>
            <p:spPr bwMode="auto">
              <a:xfrm>
                <a:off x="0" y="1593"/>
                <a:ext cx="624"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62" name="Line 279"/>
              <p:cNvSpPr>
                <a:spLocks noChangeShapeType="1"/>
              </p:cNvSpPr>
              <p:nvPr userDrawn="1"/>
            </p:nvSpPr>
            <p:spPr bwMode="auto">
              <a:xfrm>
                <a:off x="0" y="1566"/>
                <a:ext cx="624" cy="0"/>
              </a:xfrm>
              <a:prstGeom prst="line">
                <a:avLst/>
              </a:prstGeom>
              <a:noFill/>
              <a:ln w="381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63" name="Line 280"/>
              <p:cNvSpPr>
                <a:spLocks noChangeShapeType="1"/>
              </p:cNvSpPr>
              <p:nvPr userDrawn="1"/>
            </p:nvSpPr>
            <p:spPr bwMode="auto">
              <a:xfrm>
                <a:off x="0" y="1947"/>
                <a:ext cx="624"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64" name="Line 281"/>
              <p:cNvSpPr>
                <a:spLocks noChangeShapeType="1"/>
              </p:cNvSpPr>
              <p:nvPr userDrawn="1"/>
            </p:nvSpPr>
            <p:spPr bwMode="auto">
              <a:xfrm>
                <a:off x="0" y="1821"/>
                <a:ext cx="624" cy="0"/>
              </a:xfrm>
              <a:prstGeom prst="line">
                <a:avLst/>
              </a:prstGeom>
              <a:noFill/>
              <a:ln w="2857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65" name="Line 282"/>
              <p:cNvSpPr>
                <a:spLocks noChangeShapeType="1"/>
              </p:cNvSpPr>
              <p:nvPr userDrawn="1"/>
            </p:nvSpPr>
            <p:spPr bwMode="auto">
              <a:xfrm>
                <a:off x="0" y="1740"/>
                <a:ext cx="624"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66" name="Line 283"/>
              <p:cNvSpPr>
                <a:spLocks noChangeShapeType="1"/>
              </p:cNvSpPr>
              <p:nvPr userDrawn="1"/>
            </p:nvSpPr>
            <p:spPr bwMode="auto">
              <a:xfrm>
                <a:off x="0" y="1926"/>
                <a:ext cx="624"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67" name="Line 284"/>
              <p:cNvSpPr>
                <a:spLocks noChangeShapeType="1"/>
              </p:cNvSpPr>
              <p:nvPr userDrawn="1"/>
            </p:nvSpPr>
            <p:spPr bwMode="auto">
              <a:xfrm>
                <a:off x="0" y="1614"/>
                <a:ext cx="624"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68" name="Line 285"/>
              <p:cNvSpPr>
                <a:spLocks noChangeShapeType="1"/>
              </p:cNvSpPr>
              <p:nvPr userDrawn="1"/>
            </p:nvSpPr>
            <p:spPr bwMode="auto">
              <a:xfrm>
                <a:off x="0" y="1668"/>
                <a:ext cx="624"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69" name="Line 286"/>
              <p:cNvSpPr>
                <a:spLocks noChangeShapeType="1"/>
              </p:cNvSpPr>
              <p:nvPr userDrawn="1"/>
            </p:nvSpPr>
            <p:spPr bwMode="auto">
              <a:xfrm>
                <a:off x="0" y="1866"/>
                <a:ext cx="624"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70" name="Line 287"/>
              <p:cNvSpPr>
                <a:spLocks noChangeShapeType="1"/>
              </p:cNvSpPr>
              <p:nvPr userDrawn="1"/>
            </p:nvSpPr>
            <p:spPr bwMode="auto">
              <a:xfrm>
                <a:off x="0" y="1845"/>
                <a:ext cx="624"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71" name="Line 288"/>
              <p:cNvSpPr>
                <a:spLocks noChangeShapeType="1"/>
              </p:cNvSpPr>
              <p:nvPr userDrawn="1"/>
            </p:nvSpPr>
            <p:spPr bwMode="auto">
              <a:xfrm>
                <a:off x="0" y="1437"/>
                <a:ext cx="624"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72" name="Line 289"/>
              <p:cNvSpPr>
                <a:spLocks noChangeShapeType="1"/>
              </p:cNvSpPr>
              <p:nvPr userDrawn="1"/>
            </p:nvSpPr>
            <p:spPr bwMode="auto">
              <a:xfrm>
                <a:off x="0" y="1473"/>
                <a:ext cx="624" cy="0"/>
              </a:xfrm>
              <a:prstGeom prst="line">
                <a:avLst/>
              </a:prstGeom>
              <a:noFill/>
              <a:ln w="381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73" name="Line 290"/>
              <p:cNvSpPr>
                <a:spLocks noChangeShapeType="1"/>
              </p:cNvSpPr>
              <p:nvPr userDrawn="1"/>
            </p:nvSpPr>
            <p:spPr bwMode="auto">
              <a:xfrm>
                <a:off x="0" y="1506"/>
                <a:ext cx="624"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74" name="Line 291"/>
              <p:cNvSpPr>
                <a:spLocks noChangeShapeType="1"/>
              </p:cNvSpPr>
              <p:nvPr userDrawn="1"/>
            </p:nvSpPr>
            <p:spPr bwMode="auto">
              <a:xfrm>
                <a:off x="0" y="1347"/>
                <a:ext cx="624" cy="0"/>
              </a:xfrm>
              <a:prstGeom prst="line">
                <a:avLst/>
              </a:prstGeom>
              <a:noFill/>
              <a:ln w="2857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75" name="Line 292"/>
              <p:cNvSpPr>
                <a:spLocks noChangeShapeType="1"/>
              </p:cNvSpPr>
              <p:nvPr userDrawn="1"/>
            </p:nvSpPr>
            <p:spPr bwMode="auto">
              <a:xfrm>
                <a:off x="0" y="1392"/>
                <a:ext cx="624"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76" name="Line 293"/>
              <p:cNvSpPr>
                <a:spLocks noChangeShapeType="1"/>
              </p:cNvSpPr>
              <p:nvPr userDrawn="1"/>
            </p:nvSpPr>
            <p:spPr bwMode="auto">
              <a:xfrm>
                <a:off x="0" y="1016"/>
                <a:ext cx="624"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77" name="Line 294"/>
              <p:cNvSpPr>
                <a:spLocks noChangeShapeType="1"/>
              </p:cNvSpPr>
              <p:nvPr userDrawn="1"/>
            </p:nvSpPr>
            <p:spPr bwMode="auto">
              <a:xfrm>
                <a:off x="0" y="989"/>
                <a:ext cx="624" cy="0"/>
              </a:xfrm>
              <a:prstGeom prst="line">
                <a:avLst/>
              </a:prstGeom>
              <a:noFill/>
              <a:ln w="381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78" name="Line 295"/>
              <p:cNvSpPr>
                <a:spLocks noChangeShapeType="1"/>
              </p:cNvSpPr>
              <p:nvPr userDrawn="1"/>
            </p:nvSpPr>
            <p:spPr bwMode="auto">
              <a:xfrm>
                <a:off x="0" y="1244"/>
                <a:ext cx="624" cy="0"/>
              </a:xfrm>
              <a:prstGeom prst="line">
                <a:avLst/>
              </a:prstGeom>
              <a:noFill/>
              <a:ln w="2857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79" name="Line 296"/>
              <p:cNvSpPr>
                <a:spLocks noChangeShapeType="1"/>
              </p:cNvSpPr>
              <p:nvPr userDrawn="1"/>
            </p:nvSpPr>
            <p:spPr bwMode="auto">
              <a:xfrm>
                <a:off x="0" y="1163"/>
                <a:ext cx="624"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80" name="Line 297"/>
              <p:cNvSpPr>
                <a:spLocks noChangeShapeType="1"/>
              </p:cNvSpPr>
              <p:nvPr userDrawn="1"/>
            </p:nvSpPr>
            <p:spPr bwMode="auto">
              <a:xfrm>
                <a:off x="0" y="1037"/>
                <a:ext cx="624"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81" name="Line 298"/>
              <p:cNvSpPr>
                <a:spLocks noChangeShapeType="1"/>
              </p:cNvSpPr>
              <p:nvPr userDrawn="1"/>
            </p:nvSpPr>
            <p:spPr bwMode="auto">
              <a:xfrm>
                <a:off x="0" y="1091"/>
                <a:ext cx="624"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82" name="Line 299"/>
              <p:cNvSpPr>
                <a:spLocks noChangeShapeType="1"/>
              </p:cNvSpPr>
              <p:nvPr userDrawn="1"/>
            </p:nvSpPr>
            <p:spPr bwMode="auto">
              <a:xfrm>
                <a:off x="0" y="1289"/>
                <a:ext cx="624"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83" name="Line 300"/>
              <p:cNvSpPr>
                <a:spLocks noChangeShapeType="1"/>
              </p:cNvSpPr>
              <p:nvPr userDrawn="1"/>
            </p:nvSpPr>
            <p:spPr bwMode="auto">
              <a:xfrm>
                <a:off x="0" y="1268"/>
                <a:ext cx="624"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84" name="Line 301"/>
              <p:cNvSpPr>
                <a:spLocks noChangeShapeType="1"/>
              </p:cNvSpPr>
              <p:nvPr userDrawn="1"/>
            </p:nvSpPr>
            <p:spPr bwMode="auto">
              <a:xfrm>
                <a:off x="0" y="860"/>
                <a:ext cx="624"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85" name="Line 302"/>
              <p:cNvSpPr>
                <a:spLocks noChangeShapeType="1"/>
              </p:cNvSpPr>
              <p:nvPr userDrawn="1"/>
            </p:nvSpPr>
            <p:spPr bwMode="auto">
              <a:xfrm>
                <a:off x="0" y="896"/>
                <a:ext cx="624" cy="0"/>
              </a:xfrm>
              <a:prstGeom prst="line">
                <a:avLst/>
              </a:prstGeom>
              <a:noFill/>
              <a:ln w="381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86" name="Line 303"/>
              <p:cNvSpPr>
                <a:spLocks noChangeShapeType="1"/>
              </p:cNvSpPr>
              <p:nvPr userDrawn="1"/>
            </p:nvSpPr>
            <p:spPr bwMode="auto">
              <a:xfrm>
                <a:off x="0" y="929"/>
                <a:ext cx="624"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87" name="Line 304"/>
              <p:cNvSpPr>
                <a:spLocks noChangeShapeType="1"/>
              </p:cNvSpPr>
              <p:nvPr userDrawn="1"/>
            </p:nvSpPr>
            <p:spPr bwMode="auto">
              <a:xfrm>
                <a:off x="0" y="770"/>
                <a:ext cx="624" cy="0"/>
              </a:xfrm>
              <a:prstGeom prst="line">
                <a:avLst/>
              </a:prstGeom>
              <a:noFill/>
              <a:ln w="2857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88" name="Line 305"/>
              <p:cNvSpPr>
                <a:spLocks noChangeShapeType="1"/>
              </p:cNvSpPr>
              <p:nvPr userDrawn="1"/>
            </p:nvSpPr>
            <p:spPr bwMode="auto">
              <a:xfrm>
                <a:off x="0" y="815"/>
                <a:ext cx="624"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89" name="Line 306"/>
              <p:cNvSpPr>
                <a:spLocks noChangeShapeType="1"/>
              </p:cNvSpPr>
              <p:nvPr userDrawn="1"/>
            </p:nvSpPr>
            <p:spPr bwMode="auto">
              <a:xfrm>
                <a:off x="0" y="718"/>
                <a:ext cx="624"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90" name="Line 307"/>
              <p:cNvSpPr>
                <a:spLocks noChangeShapeType="1"/>
              </p:cNvSpPr>
              <p:nvPr userDrawn="1"/>
            </p:nvSpPr>
            <p:spPr bwMode="auto">
              <a:xfrm>
                <a:off x="0" y="646"/>
                <a:ext cx="624"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91" name="Line 308"/>
              <p:cNvSpPr>
                <a:spLocks noChangeShapeType="1"/>
              </p:cNvSpPr>
              <p:nvPr userDrawn="1"/>
            </p:nvSpPr>
            <p:spPr bwMode="auto">
              <a:xfrm>
                <a:off x="0" y="522"/>
                <a:ext cx="624"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92" name="Line 309"/>
              <p:cNvSpPr>
                <a:spLocks noChangeShapeType="1"/>
              </p:cNvSpPr>
              <p:nvPr userDrawn="1"/>
            </p:nvSpPr>
            <p:spPr bwMode="auto">
              <a:xfrm>
                <a:off x="0" y="558"/>
                <a:ext cx="624" cy="0"/>
              </a:xfrm>
              <a:prstGeom prst="line">
                <a:avLst/>
              </a:prstGeom>
              <a:noFill/>
              <a:ln w="381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93" name="Line 310"/>
              <p:cNvSpPr>
                <a:spLocks noChangeShapeType="1"/>
              </p:cNvSpPr>
              <p:nvPr userDrawn="1"/>
            </p:nvSpPr>
            <p:spPr bwMode="auto">
              <a:xfrm>
                <a:off x="0" y="591"/>
                <a:ext cx="624"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94" name="Line 311"/>
              <p:cNvSpPr>
                <a:spLocks noChangeShapeType="1"/>
              </p:cNvSpPr>
              <p:nvPr userDrawn="1"/>
            </p:nvSpPr>
            <p:spPr bwMode="auto">
              <a:xfrm>
                <a:off x="0" y="432"/>
                <a:ext cx="624" cy="0"/>
              </a:xfrm>
              <a:prstGeom prst="line">
                <a:avLst/>
              </a:prstGeom>
              <a:noFill/>
              <a:ln w="2857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95" name="Line 312"/>
              <p:cNvSpPr>
                <a:spLocks noChangeShapeType="1"/>
              </p:cNvSpPr>
              <p:nvPr userDrawn="1"/>
            </p:nvSpPr>
            <p:spPr bwMode="auto">
              <a:xfrm>
                <a:off x="0" y="384"/>
                <a:ext cx="624"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96" name="Line 313"/>
              <p:cNvSpPr>
                <a:spLocks noChangeShapeType="1"/>
              </p:cNvSpPr>
              <p:nvPr userDrawn="1"/>
            </p:nvSpPr>
            <p:spPr bwMode="auto">
              <a:xfrm>
                <a:off x="0" y="477"/>
                <a:ext cx="624"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97" name="Line 314"/>
              <p:cNvSpPr>
                <a:spLocks noChangeShapeType="1"/>
              </p:cNvSpPr>
              <p:nvPr userDrawn="1"/>
            </p:nvSpPr>
            <p:spPr bwMode="auto">
              <a:xfrm>
                <a:off x="0" y="339"/>
                <a:ext cx="624"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98" name="Line 315"/>
              <p:cNvSpPr>
                <a:spLocks noChangeShapeType="1"/>
              </p:cNvSpPr>
              <p:nvPr userDrawn="1"/>
            </p:nvSpPr>
            <p:spPr bwMode="auto">
              <a:xfrm>
                <a:off x="0" y="318"/>
                <a:ext cx="624"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99" name="Line 316"/>
              <p:cNvSpPr>
                <a:spLocks noChangeShapeType="1"/>
              </p:cNvSpPr>
              <p:nvPr userDrawn="1"/>
            </p:nvSpPr>
            <p:spPr bwMode="auto">
              <a:xfrm>
                <a:off x="0" y="258"/>
                <a:ext cx="624"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0" name="Line 317"/>
              <p:cNvSpPr>
                <a:spLocks noChangeShapeType="1"/>
              </p:cNvSpPr>
              <p:nvPr userDrawn="1"/>
            </p:nvSpPr>
            <p:spPr bwMode="auto">
              <a:xfrm>
                <a:off x="0" y="70"/>
                <a:ext cx="624"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1" name="Line 318"/>
              <p:cNvSpPr>
                <a:spLocks noChangeShapeType="1"/>
              </p:cNvSpPr>
              <p:nvPr userDrawn="1"/>
            </p:nvSpPr>
            <p:spPr bwMode="auto">
              <a:xfrm>
                <a:off x="0" y="43"/>
                <a:ext cx="624" cy="0"/>
              </a:xfrm>
              <a:prstGeom prst="line">
                <a:avLst/>
              </a:prstGeom>
              <a:noFill/>
              <a:ln w="381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2" name="Line 319"/>
              <p:cNvSpPr>
                <a:spLocks noChangeShapeType="1"/>
              </p:cNvSpPr>
              <p:nvPr userDrawn="1"/>
            </p:nvSpPr>
            <p:spPr bwMode="auto">
              <a:xfrm>
                <a:off x="0" y="91"/>
                <a:ext cx="624"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3" name="Line 320"/>
              <p:cNvSpPr>
                <a:spLocks noChangeShapeType="1"/>
              </p:cNvSpPr>
              <p:nvPr userDrawn="1"/>
            </p:nvSpPr>
            <p:spPr bwMode="auto">
              <a:xfrm>
                <a:off x="0" y="145"/>
                <a:ext cx="624"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4" name="Line 321"/>
              <p:cNvSpPr>
                <a:spLocks noChangeShapeType="1"/>
              </p:cNvSpPr>
              <p:nvPr userDrawn="1"/>
            </p:nvSpPr>
            <p:spPr bwMode="auto">
              <a:xfrm>
                <a:off x="0" y="202"/>
                <a:ext cx="624" cy="0"/>
              </a:xfrm>
              <a:prstGeom prst="line">
                <a:avLst/>
              </a:prstGeom>
              <a:noFill/>
              <a:ln w="381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grpSp>
      </p:grpSp>
      <p:sp>
        <p:nvSpPr>
          <p:cNvPr id="105" name="Rectangle 220"/>
          <p:cNvSpPr>
            <a:spLocks noChangeArrowheads="1"/>
          </p:cNvSpPr>
          <p:nvPr/>
        </p:nvSpPr>
        <p:spPr bwMode="auto">
          <a:xfrm>
            <a:off x="3017838" y="2120900"/>
            <a:ext cx="5662612" cy="77788"/>
          </a:xfrm>
          <a:prstGeom prst="rect">
            <a:avLst/>
          </a:prstGeom>
          <a:solidFill>
            <a:schemeClr val="hlink"/>
          </a:solidFill>
          <a:ln>
            <a:noFill/>
          </a:ln>
          <a:effectLst/>
          <a:extLst>
            <a:ext uri="{91240B29-F687-4F45-9708-019B960494DF}"/>
            <a:ext uri="{AF507438-7753-43E0-B8FC-AC1667EBCBE1}"/>
          </a:extLst>
        </p:spPr>
        <p:txBody>
          <a:bodyPr wrap="none" anchor="ctr"/>
          <a:lstStyle/>
          <a:p>
            <a:pPr algn="ctr">
              <a:defRPr/>
            </a:pPr>
            <a:endParaRPr kumimoji="1" lang="it-IT">
              <a:cs typeface="+mn-cs"/>
            </a:endParaRPr>
          </a:p>
        </p:txBody>
      </p:sp>
      <p:sp>
        <p:nvSpPr>
          <p:cNvPr id="106" name="Rectangle 219"/>
          <p:cNvSpPr>
            <a:spLocks noChangeArrowheads="1"/>
          </p:cNvSpPr>
          <p:nvPr/>
        </p:nvSpPr>
        <p:spPr bwMode="auto">
          <a:xfrm>
            <a:off x="1098550" y="862013"/>
            <a:ext cx="5662613" cy="77787"/>
          </a:xfrm>
          <a:prstGeom prst="rect">
            <a:avLst/>
          </a:prstGeom>
          <a:solidFill>
            <a:schemeClr val="hlink"/>
          </a:solidFill>
          <a:ln>
            <a:noFill/>
          </a:ln>
          <a:effectLst/>
          <a:extLst>
            <a:ext uri="{91240B29-F687-4F45-9708-019B960494DF}"/>
            <a:ext uri="{AF507438-7753-43E0-B8FC-AC1667EBCBE1}"/>
          </a:extLst>
        </p:spPr>
        <p:txBody>
          <a:bodyPr wrap="none" anchor="ctr"/>
          <a:lstStyle/>
          <a:p>
            <a:pPr algn="ctr">
              <a:defRPr/>
            </a:pPr>
            <a:endParaRPr kumimoji="1" lang="it-IT">
              <a:cs typeface="+mn-cs"/>
            </a:endParaRPr>
          </a:p>
        </p:txBody>
      </p:sp>
      <p:sp>
        <p:nvSpPr>
          <p:cNvPr id="107" name="Text Box 326"/>
          <p:cNvSpPr txBox="1">
            <a:spLocks noChangeArrowheads="1"/>
          </p:cNvSpPr>
          <p:nvPr userDrawn="1"/>
        </p:nvSpPr>
        <p:spPr bwMode="auto">
          <a:xfrm>
            <a:off x="1098550" y="304800"/>
            <a:ext cx="7580313" cy="307777"/>
          </a:xfrm>
          <a:prstGeom prst="rect">
            <a:avLst/>
          </a:prstGeom>
          <a:noFill/>
          <a:ln>
            <a:noFill/>
          </a:ln>
          <a:effectLst/>
          <a:extLst>
            <a:ext uri="{909E8E84-426E-40DD-AFC4-6F175D3DCCD1}"/>
            <a:ext uri="{91240B29-F687-4F45-9708-019B960494DF}"/>
            <a:ext uri="{AF507438-7753-43E0-B8FC-AC1667EBCBE1}"/>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0" marR="0" indent="0" algn="ctr" defTabSz="914400" rtl="0" eaLnBrk="1" fontAlgn="base" latinLnBrk="0" hangingPunct="1">
              <a:lnSpc>
                <a:spcPct val="100000"/>
              </a:lnSpc>
              <a:spcBef>
                <a:spcPct val="0"/>
              </a:spcBef>
              <a:spcAft>
                <a:spcPct val="0"/>
              </a:spcAft>
              <a:buClrTx/>
              <a:buSzTx/>
              <a:buFontTx/>
              <a:buNone/>
              <a:tabLst/>
              <a:defRPr/>
            </a:pPr>
            <a:r>
              <a:rPr lang="it-IT" sz="1400" b="1" dirty="0" smtClean="0">
                <a:latin typeface="Calibri" pitchFamily="34" charset="0"/>
                <a:cs typeface="+mn-cs"/>
              </a:rPr>
              <a:t>INTRODUZIONE ALLO STUDIO DELLA FINANZA</a:t>
            </a:r>
            <a:r>
              <a:rPr lang="it-IT" sz="1400" b="1" baseline="0" dirty="0" smtClean="0">
                <a:latin typeface="Calibri" pitchFamily="34" charset="0"/>
                <a:cs typeface="+mn-cs"/>
              </a:rPr>
              <a:t> PUBBLICA </a:t>
            </a:r>
            <a:r>
              <a:rPr lang="it-IT" sz="1400" b="1" dirty="0" smtClean="0">
                <a:latin typeface="Calibri" pitchFamily="34" charset="0"/>
                <a:cs typeface="+mn-cs"/>
              </a:rPr>
              <a:t>–  Salvatore Villani  </a:t>
            </a:r>
          </a:p>
        </p:txBody>
      </p:sp>
      <p:sp>
        <p:nvSpPr>
          <p:cNvPr id="3175" name="Rectangle 103"/>
          <p:cNvSpPr>
            <a:spLocks noGrp="1" noChangeArrowheads="1"/>
          </p:cNvSpPr>
          <p:nvPr>
            <p:ph type="ctrTitle"/>
          </p:nvPr>
        </p:nvSpPr>
        <p:spPr>
          <a:xfrm>
            <a:off x="1169988" y="1046163"/>
            <a:ext cx="7380287" cy="1012825"/>
          </a:xfrm>
        </p:spPr>
        <p:txBody>
          <a:bodyPr/>
          <a:lstStyle>
            <a:lvl1pPr>
              <a:defRPr sz="4000"/>
            </a:lvl1pPr>
          </a:lstStyle>
          <a:p>
            <a:pPr lvl="0"/>
            <a:r>
              <a:rPr lang="it-IT" noProof="0" smtClean="0"/>
              <a:t>Fare clic per modificare lo stile del titolo</a:t>
            </a:r>
            <a:endParaRPr lang="it-IT" noProof="0" dirty="0" smtClean="0"/>
          </a:p>
        </p:txBody>
      </p:sp>
      <p:sp>
        <p:nvSpPr>
          <p:cNvPr id="3293" name="Rectangle 221"/>
          <p:cNvSpPr>
            <a:spLocks noGrp="1" noChangeArrowheads="1"/>
          </p:cNvSpPr>
          <p:nvPr>
            <p:ph type="subTitle" idx="1"/>
          </p:nvPr>
        </p:nvSpPr>
        <p:spPr>
          <a:xfrm>
            <a:off x="1566863" y="2693988"/>
            <a:ext cx="6662737" cy="2994025"/>
          </a:xfrm>
        </p:spPr>
        <p:txBody>
          <a:bodyPr/>
          <a:lstStyle>
            <a:lvl1pPr marL="0" indent="0" algn="ctr">
              <a:buFont typeface="Wingdings" pitchFamily="2" charset="2"/>
              <a:buNone/>
              <a:defRPr/>
            </a:lvl1pPr>
          </a:lstStyle>
          <a:p>
            <a:pPr lvl="0"/>
            <a:r>
              <a:rPr lang="it-IT" noProof="0" smtClean="0"/>
              <a:t>Fare clic per modificare lo stile del sottotitolo dello schema</a:t>
            </a:r>
          </a:p>
        </p:txBody>
      </p:sp>
      <p:sp>
        <p:nvSpPr>
          <p:cNvPr id="108" name="Rectangle 105"/>
          <p:cNvSpPr>
            <a:spLocks noGrp="1" noChangeArrowheads="1"/>
          </p:cNvSpPr>
          <p:nvPr>
            <p:ph type="dt" sz="half" idx="10"/>
          </p:nvPr>
        </p:nvSpPr>
        <p:spPr>
          <a:xfrm>
            <a:off x="1387475" y="6357938"/>
            <a:ext cx="1905000" cy="457200"/>
          </a:xfrm>
          <a:extLst>
            <a:ext uri="{909E8E84-426E-40DD-AFC4-6F175D3DCCD1}"/>
          </a:extLst>
        </p:spPr>
        <p:txBody>
          <a:bodyPr/>
          <a:lstStyle>
            <a:lvl1pPr>
              <a:defRPr dirty="0" smtClean="0"/>
            </a:lvl1pPr>
          </a:lstStyle>
          <a:p>
            <a:pPr>
              <a:defRPr/>
            </a:pPr>
            <a:r>
              <a:rPr lang="it-IT"/>
              <a:t>4-03-2013</a:t>
            </a:r>
          </a:p>
        </p:txBody>
      </p:sp>
      <p:sp>
        <p:nvSpPr>
          <p:cNvPr id="109" name="Rectangle 106"/>
          <p:cNvSpPr>
            <a:spLocks noGrp="1" noChangeArrowheads="1"/>
          </p:cNvSpPr>
          <p:nvPr>
            <p:ph type="ftr" sz="quarter" idx="11"/>
          </p:nvPr>
        </p:nvSpPr>
        <p:spPr>
          <a:xfrm>
            <a:off x="3722688" y="6357938"/>
            <a:ext cx="2271712" cy="457200"/>
          </a:xfrm>
        </p:spPr>
        <p:txBody>
          <a:bodyPr/>
          <a:lstStyle>
            <a:lvl1pPr>
              <a:defRPr dirty="0" smtClean="0"/>
            </a:lvl1pPr>
          </a:lstStyle>
          <a:p>
            <a:pPr>
              <a:defRPr/>
            </a:pPr>
            <a:r>
              <a:rPr lang="it-IT"/>
              <a:t>I lezione</a:t>
            </a:r>
          </a:p>
        </p:txBody>
      </p:sp>
      <p:sp>
        <p:nvSpPr>
          <p:cNvPr id="110" name="Rectangle 107"/>
          <p:cNvSpPr>
            <a:spLocks noGrp="1" noChangeArrowheads="1"/>
          </p:cNvSpPr>
          <p:nvPr>
            <p:ph type="sldNum" sz="quarter" idx="12"/>
          </p:nvPr>
        </p:nvSpPr>
        <p:spPr>
          <a:xfrm>
            <a:off x="6464300" y="6361113"/>
            <a:ext cx="1906588" cy="457200"/>
          </a:xfrm>
        </p:spPr>
        <p:txBody>
          <a:bodyPr/>
          <a:lstStyle>
            <a:lvl1pPr>
              <a:defRPr dirty="0"/>
            </a:lvl1pPr>
          </a:lstStyle>
          <a:p>
            <a:pPr>
              <a:defRPr/>
            </a:pPr>
            <a:r>
              <a:rPr lang="it-IT"/>
              <a:t>Pag. </a:t>
            </a:r>
            <a:fld id="{2143630B-5125-43D0-8782-94DBB7BB9381}" type="slidenum">
              <a:rPr lang="it-IT"/>
              <a:pPr>
                <a:defRPr/>
              </a:pPr>
              <a:t>‹N›</a:t>
            </a:fld>
            <a:endParaRPr lang="it-IT"/>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06"/>
                                        </p:tgtEl>
                                        <p:attrNameLst>
                                          <p:attrName>style.visibility</p:attrName>
                                        </p:attrNameLst>
                                      </p:cBhvr>
                                      <p:to>
                                        <p:strVal val="visible"/>
                                      </p:to>
                                    </p:set>
                                    <p:anim calcmode="lin" valueType="num">
                                      <p:cBhvr additive="base">
                                        <p:cTn id="7" dur="500"/>
                                        <p:tgtEl>
                                          <p:spTgt spid="106"/>
                                        </p:tgtEl>
                                        <p:attrNameLst>
                                          <p:attrName>ppt_x</p:attrName>
                                        </p:attrNameLst>
                                      </p:cBhvr>
                                      <p:tavLst>
                                        <p:tav tm="0">
                                          <p:val>
                                            <p:strVal val="#ppt_x-#ppt_w*1.125000"/>
                                          </p:val>
                                        </p:tav>
                                        <p:tav tm="100000">
                                          <p:val>
                                            <p:strVal val="#ppt_x"/>
                                          </p:val>
                                        </p:tav>
                                      </p:tavLst>
                                    </p:anim>
                                    <p:animEffect transition="in" filter="wipe(right)">
                                      <p:cBhvr>
                                        <p:cTn id="8" dur="500"/>
                                        <p:tgtEl>
                                          <p:spTgt spid="106"/>
                                        </p:tgtEl>
                                      </p:cBhvr>
                                    </p:animEffect>
                                  </p:childTnLst>
                                </p:cTn>
                              </p:par>
                            </p:childTnLst>
                          </p:cTn>
                        </p:par>
                        <p:par>
                          <p:cTn id="9" fill="hold">
                            <p:stCondLst>
                              <p:cond delay="500"/>
                            </p:stCondLst>
                            <p:childTnLst>
                              <p:par>
                                <p:cTn id="10" presetID="12" presetClass="entr" presetSubtype="2" fill="hold" grpId="0" nodeType="afterEffect">
                                  <p:stCondLst>
                                    <p:cond delay="0"/>
                                  </p:stCondLst>
                                  <p:childTnLst>
                                    <p:set>
                                      <p:cBhvr>
                                        <p:cTn id="11" dur="1" fill="hold">
                                          <p:stCondLst>
                                            <p:cond delay="0"/>
                                          </p:stCondLst>
                                        </p:cTn>
                                        <p:tgtEl>
                                          <p:spTgt spid="105"/>
                                        </p:tgtEl>
                                        <p:attrNameLst>
                                          <p:attrName>style.visibility</p:attrName>
                                        </p:attrNameLst>
                                      </p:cBhvr>
                                      <p:to>
                                        <p:strVal val="visible"/>
                                      </p:to>
                                    </p:set>
                                    <p:anim calcmode="lin" valueType="num">
                                      <p:cBhvr additive="base">
                                        <p:cTn id="12" dur="500"/>
                                        <p:tgtEl>
                                          <p:spTgt spid="105"/>
                                        </p:tgtEl>
                                        <p:attrNameLst>
                                          <p:attrName>ppt_x</p:attrName>
                                        </p:attrNameLst>
                                      </p:cBhvr>
                                      <p:tavLst>
                                        <p:tav tm="0">
                                          <p:val>
                                            <p:strVal val="#ppt_x+#ppt_w*1.125000"/>
                                          </p:val>
                                        </p:tav>
                                        <p:tav tm="100000">
                                          <p:val>
                                            <p:strVal val="#ppt_x"/>
                                          </p:val>
                                        </p:tav>
                                      </p:tavLst>
                                    </p:anim>
                                    <p:animEffect transition="in" filter="wipe(left)">
                                      <p:cBhvr>
                                        <p:cTn id="13" dur="500"/>
                                        <p:tgtEl>
                                          <p:spTgt spid="1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animBg="1" autoUpdateAnimBg="0"/>
      <p:bldP spid="106" grpId="0" animBg="1" autoUpdateAnimBg="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r>
              <a:rPr lang="it-IT"/>
              <a:t>Pag. </a:t>
            </a:r>
            <a:fld id="{315DA5E9-17A6-4B95-AE1E-50EF654DC3E5}" type="slidenum">
              <a:rPr lang="it-IT"/>
              <a:pPr>
                <a:defRPr/>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r>
              <a:rPr lang="it-IT"/>
              <a:t>Pag. </a:t>
            </a:r>
            <a:fld id="{84F3750C-6888-4FEA-B30D-3EE47FC73D52}" type="slidenum">
              <a:rPr lang="it-IT"/>
              <a:pPr>
                <a:defRPr/>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09625" y="2214563"/>
            <a:ext cx="3902075" cy="3881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864100" y="2214563"/>
            <a:ext cx="3903663" cy="3881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r>
              <a:rPr lang="it-IT"/>
              <a:t>Pag. </a:t>
            </a:r>
            <a:fld id="{637C4BF8-CBE4-4765-BF52-37155808A929}" type="slidenum">
              <a:rPr lang="it-IT"/>
              <a:pPr>
                <a:defRPr/>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p>
        </p:txBody>
      </p:sp>
      <p:sp>
        <p:nvSpPr>
          <p:cNvPr id="8" name="Rectangle 5"/>
          <p:cNvSpPr>
            <a:spLocks noGrp="1" noChangeArrowheads="1"/>
          </p:cNvSpPr>
          <p:nvPr>
            <p:ph type="ftr" sz="quarter" idx="11"/>
          </p:nvPr>
        </p:nvSpPr>
        <p:spPr>
          <a:ln/>
        </p:spPr>
        <p:txBody>
          <a:bodyPr/>
          <a:lstStyle>
            <a:lvl1pPr>
              <a:defRPr/>
            </a:lvl1pPr>
          </a:lstStyle>
          <a:p>
            <a:pPr>
              <a:defRPr/>
            </a:pPr>
            <a:endParaRPr lang="it-IT"/>
          </a:p>
        </p:txBody>
      </p:sp>
      <p:sp>
        <p:nvSpPr>
          <p:cNvPr id="9" name="Rectangle 6"/>
          <p:cNvSpPr>
            <a:spLocks noGrp="1" noChangeArrowheads="1"/>
          </p:cNvSpPr>
          <p:nvPr>
            <p:ph type="sldNum" sz="quarter" idx="12"/>
          </p:nvPr>
        </p:nvSpPr>
        <p:spPr>
          <a:ln/>
        </p:spPr>
        <p:txBody>
          <a:bodyPr/>
          <a:lstStyle>
            <a:lvl1pPr>
              <a:defRPr/>
            </a:lvl1pPr>
          </a:lstStyle>
          <a:p>
            <a:pPr>
              <a:defRPr/>
            </a:pPr>
            <a:r>
              <a:rPr lang="it-IT"/>
              <a:t>Pag. </a:t>
            </a:r>
            <a:fld id="{9DD75F37-F612-4A2D-A3F8-0A6E9A18D079}" type="slidenum">
              <a:rPr lang="it-IT"/>
              <a:pPr>
                <a:defRPr/>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a:xfrm>
            <a:off x="1475656" y="188640"/>
            <a:ext cx="7378700" cy="1143000"/>
          </a:xfrm>
        </p:spPr>
        <p:txBody>
          <a:bodyPr/>
          <a:lstStyle/>
          <a:p>
            <a:r>
              <a:rPr lang="it-IT" smtClean="0"/>
              <a:t>Fare clic per modificare lo stile del titolo</a:t>
            </a:r>
            <a:endParaRPr lang="it-IT" dirty="0"/>
          </a:p>
        </p:txBody>
      </p:sp>
      <p:sp>
        <p:nvSpPr>
          <p:cNvPr id="3" name="Rectangle 4"/>
          <p:cNvSpPr>
            <a:spLocks noGrp="1" noChangeArrowheads="1"/>
          </p:cNvSpPr>
          <p:nvPr>
            <p:ph type="dt" sz="half" idx="10"/>
          </p:nvPr>
        </p:nvSpPr>
        <p:spPr/>
        <p:txBody>
          <a:bodyPr/>
          <a:lstStyle>
            <a:lvl1pPr>
              <a:defRPr/>
            </a:lvl1pPr>
          </a:lstStyle>
          <a:p>
            <a:pPr>
              <a:defRPr/>
            </a:pPr>
            <a:endParaRPr lang="it-IT"/>
          </a:p>
        </p:txBody>
      </p:sp>
      <p:sp>
        <p:nvSpPr>
          <p:cNvPr id="4" name="Rectangle 5"/>
          <p:cNvSpPr>
            <a:spLocks noGrp="1" noChangeArrowheads="1"/>
          </p:cNvSpPr>
          <p:nvPr>
            <p:ph type="ftr" sz="quarter" idx="11"/>
          </p:nvPr>
        </p:nvSpPr>
        <p:spPr/>
        <p:txBody>
          <a:bodyPr/>
          <a:lstStyle>
            <a:lvl1pPr>
              <a:defRPr/>
            </a:lvl1pPr>
          </a:lstStyle>
          <a:p>
            <a:pPr>
              <a:defRPr/>
            </a:pPr>
            <a:endParaRPr lang="it-IT"/>
          </a:p>
        </p:txBody>
      </p:sp>
      <p:sp>
        <p:nvSpPr>
          <p:cNvPr id="5" name="Rectangle 6"/>
          <p:cNvSpPr>
            <a:spLocks noGrp="1" noChangeArrowheads="1"/>
          </p:cNvSpPr>
          <p:nvPr>
            <p:ph type="sldNum" sz="quarter" idx="12"/>
          </p:nvPr>
        </p:nvSpPr>
        <p:spPr/>
        <p:txBody>
          <a:bodyPr/>
          <a:lstStyle>
            <a:lvl1pPr>
              <a:defRPr/>
            </a:lvl1pPr>
          </a:lstStyle>
          <a:p>
            <a:pPr>
              <a:defRPr/>
            </a:pPr>
            <a:r>
              <a:rPr lang="it-IT"/>
              <a:t>Pag. </a:t>
            </a:r>
            <a:fld id="{E7A7D6F1-5F84-43F0-9211-E72BD4C21A9C}" type="slidenum">
              <a:rPr lang="it-IT"/>
              <a:pPr>
                <a:defRPr/>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p>
        </p:txBody>
      </p:sp>
      <p:sp>
        <p:nvSpPr>
          <p:cNvPr id="3" name="Rectangle 5"/>
          <p:cNvSpPr>
            <a:spLocks noGrp="1" noChangeArrowheads="1"/>
          </p:cNvSpPr>
          <p:nvPr>
            <p:ph type="ftr" sz="quarter" idx="11"/>
          </p:nvPr>
        </p:nvSpPr>
        <p:spPr>
          <a:ln/>
        </p:spPr>
        <p:txBody>
          <a:bodyPr/>
          <a:lstStyle>
            <a:lvl1pPr>
              <a:defRPr/>
            </a:lvl1pPr>
          </a:lstStyle>
          <a:p>
            <a:pPr>
              <a:defRPr/>
            </a:pPr>
            <a:endParaRPr lang="it-IT"/>
          </a:p>
        </p:txBody>
      </p:sp>
      <p:sp>
        <p:nvSpPr>
          <p:cNvPr id="4" name="Rectangle 6"/>
          <p:cNvSpPr>
            <a:spLocks noGrp="1" noChangeArrowheads="1"/>
          </p:cNvSpPr>
          <p:nvPr>
            <p:ph type="sldNum" sz="quarter" idx="12"/>
          </p:nvPr>
        </p:nvSpPr>
        <p:spPr>
          <a:ln/>
        </p:spPr>
        <p:txBody>
          <a:bodyPr/>
          <a:lstStyle>
            <a:lvl1pPr>
              <a:defRPr/>
            </a:lvl1pPr>
          </a:lstStyle>
          <a:p>
            <a:pPr>
              <a:defRPr/>
            </a:pPr>
            <a:r>
              <a:rPr lang="it-IT"/>
              <a:t>Pag. </a:t>
            </a:r>
            <a:fld id="{5727E52C-57C7-4B9F-9D76-50ACEEBA16B5}" type="slidenum">
              <a:rPr lang="it-IT"/>
              <a:pPr>
                <a:defRPr/>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r>
              <a:rPr lang="it-IT"/>
              <a:t>Pag. </a:t>
            </a:r>
            <a:fld id="{1992DB7C-6B4F-4F6F-836F-564F8D929755}" type="slidenum">
              <a:rPr lang="it-IT"/>
              <a:pPr>
                <a:defRPr/>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it-IT" noProof="0" dirty="0" smtClean="0"/>
              <a:t>Fare clic sull'icona per inserire un'immagine</a:t>
            </a:r>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r>
              <a:rPr lang="it-IT"/>
              <a:t>Pag. </a:t>
            </a:r>
            <a:fld id="{3AD680EE-09CA-453C-AE1F-CE7896D59B50}" type="slidenum">
              <a:rPr lang="it-IT"/>
              <a:pPr>
                <a:defRPr/>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r>
              <a:rPr lang="it-IT"/>
              <a:t>Pag. </a:t>
            </a:r>
            <a:fld id="{B29F06F1-FE41-41D7-AC81-F31E23B992CD}" type="slidenum">
              <a:rPr lang="it-IT"/>
              <a:pPr>
                <a:defRPr/>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778625" y="609600"/>
            <a:ext cx="1989138" cy="5486400"/>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09625" y="609600"/>
            <a:ext cx="5816600" cy="5486400"/>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r>
              <a:rPr lang="it-IT"/>
              <a:t>Pag. </a:t>
            </a:r>
            <a:fld id="{6F5131B1-3F3C-4A0B-A92A-F07D1402E43B}" type="slidenum">
              <a:rPr lang="it-IT"/>
              <a:pPr>
                <a:defRPr/>
              </a:pPr>
              <a:t>‹N›</a:t>
            </a:fld>
            <a:endParaRPr lang="it-IT"/>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9C35AEBD-649E-4455-BCF8-03112116A448}" type="datetime1">
              <a:rPr lang="it-IT" smtClean="0"/>
              <a:pPr/>
              <a:t>07/03/2016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5CE9BE7-5789-435F-801D-1C10FF72EC96}" type="slidenum">
              <a:rPr lang="it-IT" smtClean="0"/>
              <a:pPr/>
              <a:t>‹N›</a:t>
            </a:fld>
            <a:endParaRPr lang="it-IT"/>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C70AE2C2-D05F-4A9A-8E5C-98950E8F360E}" type="datetime1">
              <a:rPr lang="it-IT" smtClean="0"/>
              <a:pPr/>
              <a:t>07/03/2016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5CE9BE7-5789-435F-801D-1C10FF72EC96}" type="slidenum">
              <a:rPr lang="it-IT" smtClean="0"/>
              <a:pPr/>
              <a:t>‹N›</a:t>
            </a:fld>
            <a:endParaRPr lang="it-IT"/>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B2C3CD00-ADE8-42A0-B6DF-B2171C91050A}" type="datetime1">
              <a:rPr lang="it-IT" smtClean="0"/>
              <a:pPr/>
              <a:t>07/03/2016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5CE9BE7-5789-435F-801D-1C10FF72EC96}" type="slidenum">
              <a:rPr lang="it-IT" smtClean="0"/>
              <a:pPr/>
              <a:t>‹N›</a:t>
            </a:fld>
            <a:endParaRPr lang="it-IT"/>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448E9AD1-F86C-4C0F-9C39-112452ED3F6B}" type="datetime1">
              <a:rPr lang="it-IT" smtClean="0"/>
              <a:pPr/>
              <a:t>07/03/2016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A5CE9BE7-5789-435F-801D-1C10FF72EC96}" type="slidenum">
              <a:rPr lang="it-IT" smtClean="0"/>
              <a:pPr/>
              <a:t>‹N›</a:t>
            </a:fld>
            <a:endParaRPr lang="it-IT"/>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F37A7F30-2340-4F69-82B2-4053CEDB2C15}" type="datetime1">
              <a:rPr lang="it-IT" smtClean="0"/>
              <a:pPr/>
              <a:t>07/03/2016</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A5CE9BE7-5789-435F-801D-1C10FF72EC96}" type="slidenum">
              <a:rPr lang="it-IT" smtClean="0"/>
              <a:pPr/>
              <a:t>‹N›</a:t>
            </a:fld>
            <a:endParaRPr lang="it-IT"/>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289034A5-8740-4BDF-85AF-6F3A68124E0C}" type="datetime1">
              <a:rPr lang="it-IT" smtClean="0"/>
              <a:pPr/>
              <a:t>07/03/2016</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A5CE9BE7-5789-435F-801D-1C10FF72EC96}" type="slidenum">
              <a:rPr lang="it-IT" smtClean="0"/>
              <a:pPr/>
              <a:t>‹N›</a:t>
            </a:fld>
            <a:endParaRPr lang="it-IT"/>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99152374-60F4-4DFC-A780-DD309B81B99E}" type="datetime1">
              <a:rPr lang="it-IT" smtClean="0"/>
              <a:pPr/>
              <a:t>07/03/2016</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A5CE9BE7-5789-435F-801D-1C10FF72EC96}" type="slidenum">
              <a:rPr lang="it-IT" smtClean="0"/>
              <a:pPr/>
              <a:t>‹N›</a:t>
            </a:fld>
            <a:endParaRPr lang="it-IT"/>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676FD856-F244-4FCF-9832-2CCEBCC5B21F}" type="datetime1">
              <a:rPr lang="it-IT" smtClean="0"/>
              <a:pPr/>
              <a:t>07/03/2016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A5CE9BE7-5789-435F-801D-1C10FF72EC96}" type="slidenum">
              <a:rPr lang="it-IT" smtClean="0"/>
              <a:pPr/>
              <a:t>‹N›</a:t>
            </a:fld>
            <a:endParaRPr lang="it-IT"/>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C3319BA8-4B74-44B9-816E-792DB37BF80A}" type="datetime1">
              <a:rPr lang="it-IT" smtClean="0"/>
              <a:pPr/>
              <a:t>07/03/2016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A5CE9BE7-5789-435F-801D-1C10FF72EC96}" type="slidenum">
              <a:rPr lang="it-IT" smtClean="0"/>
              <a:pPr/>
              <a:t>‹N›</a:t>
            </a:fld>
            <a:endParaRPr lang="it-IT"/>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0C077182-D892-477F-96AA-FEC1E1271187}" type="datetime1">
              <a:rPr lang="it-IT" smtClean="0"/>
              <a:pPr/>
              <a:t>07/03/2016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5CE9BE7-5789-435F-801D-1C10FF72EC96}" type="slidenum">
              <a:rPr lang="it-IT" smtClean="0"/>
              <a:pPr/>
              <a:t>‹N›</a:t>
            </a:fld>
            <a:endParaRPr lang="it-IT"/>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27A2D4FA-5BA5-4A83-8628-32D5BFCCB1FF}" type="datetime1">
              <a:rPr lang="it-IT" smtClean="0"/>
              <a:pPr/>
              <a:t>07/03/2016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5CE9BE7-5789-435F-801D-1C10FF72EC96}"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1026" name="Group 225"/>
          <p:cNvGrpSpPr>
            <a:grpSpLocks/>
          </p:cNvGrpSpPr>
          <p:nvPr/>
        </p:nvGrpSpPr>
        <p:grpSpPr bwMode="auto">
          <a:xfrm>
            <a:off x="0" y="68263"/>
            <a:ext cx="8915400" cy="6713537"/>
            <a:chOff x="0" y="43"/>
            <a:chExt cx="5616" cy="4229"/>
          </a:xfrm>
        </p:grpSpPr>
        <p:grpSp>
          <p:nvGrpSpPr>
            <p:cNvPr id="1033" name="Group 222"/>
            <p:cNvGrpSpPr>
              <a:grpSpLocks/>
            </p:cNvGrpSpPr>
            <p:nvPr userDrawn="1"/>
          </p:nvGrpSpPr>
          <p:grpSpPr bwMode="auto">
            <a:xfrm>
              <a:off x="0" y="43"/>
              <a:ext cx="408" cy="4229"/>
              <a:chOff x="0" y="43"/>
              <a:chExt cx="5760" cy="4229"/>
            </a:xfrm>
          </p:grpSpPr>
          <p:sp>
            <p:nvSpPr>
              <p:cNvPr id="1039" name="Line 122"/>
              <p:cNvSpPr>
                <a:spLocks noChangeShapeType="1"/>
              </p:cNvSpPr>
              <p:nvPr userDrawn="1"/>
            </p:nvSpPr>
            <p:spPr bwMode="auto">
              <a:xfrm>
                <a:off x="0" y="4203"/>
                <a:ext cx="5760"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40" name="Line 123"/>
              <p:cNvSpPr>
                <a:spLocks noChangeShapeType="1"/>
              </p:cNvSpPr>
              <p:nvPr userDrawn="1"/>
            </p:nvSpPr>
            <p:spPr bwMode="auto">
              <a:xfrm>
                <a:off x="0" y="4239"/>
                <a:ext cx="5760" cy="0"/>
              </a:xfrm>
              <a:prstGeom prst="line">
                <a:avLst/>
              </a:prstGeom>
              <a:noFill/>
              <a:ln w="381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41" name="Line 124"/>
              <p:cNvSpPr>
                <a:spLocks noChangeShapeType="1"/>
              </p:cNvSpPr>
              <p:nvPr userDrawn="1"/>
            </p:nvSpPr>
            <p:spPr bwMode="auto">
              <a:xfrm>
                <a:off x="0" y="4272"/>
                <a:ext cx="5760"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42" name="Line 125"/>
              <p:cNvSpPr>
                <a:spLocks noChangeShapeType="1"/>
              </p:cNvSpPr>
              <p:nvPr userDrawn="1"/>
            </p:nvSpPr>
            <p:spPr bwMode="auto">
              <a:xfrm>
                <a:off x="0" y="4113"/>
                <a:ext cx="5760" cy="0"/>
              </a:xfrm>
              <a:prstGeom prst="line">
                <a:avLst/>
              </a:prstGeom>
              <a:noFill/>
              <a:ln w="2857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43" name="Line 126"/>
              <p:cNvSpPr>
                <a:spLocks noChangeShapeType="1"/>
              </p:cNvSpPr>
              <p:nvPr userDrawn="1"/>
            </p:nvSpPr>
            <p:spPr bwMode="auto">
              <a:xfrm>
                <a:off x="0" y="4065"/>
                <a:ext cx="5760"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44" name="Line 127"/>
              <p:cNvSpPr>
                <a:spLocks noChangeShapeType="1"/>
              </p:cNvSpPr>
              <p:nvPr userDrawn="1"/>
            </p:nvSpPr>
            <p:spPr bwMode="auto">
              <a:xfrm>
                <a:off x="0" y="4158"/>
                <a:ext cx="5760"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45" name="Line 128"/>
              <p:cNvSpPr>
                <a:spLocks noChangeShapeType="1"/>
              </p:cNvSpPr>
              <p:nvPr userDrawn="1"/>
            </p:nvSpPr>
            <p:spPr bwMode="auto">
              <a:xfrm>
                <a:off x="0" y="3666"/>
                <a:ext cx="5760"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46" name="Line 129"/>
              <p:cNvSpPr>
                <a:spLocks noChangeShapeType="1"/>
              </p:cNvSpPr>
              <p:nvPr userDrawn="1"/>
            </p:nvSpPr>
            <p:spPr bwMode="auto">
              <a:xfrm>
                <a:off x="0" y="3639"/>
                <a:ext cx="5760" cy="0"/>
              </a:xfrm>
              <a:prstGeom prst="line">
                <a:avLst/>
              </a:prstGeom>
              <a:noFill/>
              <a:ln w="381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47" name="Line 130"/>
              <p:cNvSpPr>
                <a:spLocks noChangeShapeType="1"/>
              </p:cNvSpPr>
              <p:nvPr userDrawn="1"/>
            </p:nvSpPr>
            <p:spPr bwMode="auto">
              <a:xfrm>
                <a:off x="0" y="4020"/>
                <a:ext cx="5760"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48" name="Line 131"/>
              <p:cNvSpPr>
                <a:spLocks noChangeShapeType="1"/>
              </p:cNvSpPr>
              <p:nvPr userDrawn="1"/>
            </p:nvSpPr>
            <p:spPr bwMode="auto">
              <a:xfrm>
                <a:off x="0" y="3894"/>
                <a:ext cx="5760" cy="0"/>
              </a:xfrm>
              <a:prstGeom prst="line">
                <a:avLst/>
              </a:prstGeom>
              <a:noFill/>
              <a:ln w="2857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49" name="Line 132"/>
              <p:cNvSpPr>
                <a:spLocks noChangeShapeType="1"/>
              </p:cNvSpPr>
              <p:nvPr userDrawn="1"/>
            </p:nvSpPr>
            <p:spPr bwMode="auto">
              <a:xfrm>
                <a:off x="0" y="3813"/>
                <a:ext cx="5760"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50" name="Line 133"/>
              <p:cNvSpPr>
                <a:spLocks noChangeShapeType="1"/>
              </p:cNvSpPr>
              <p:nvPr userDrawn="1"/>
            </p:nvSpPr>
            <p:spPr bwMode="auto">
              <a:xfrm>
                <a:off x="0" y="3999"/>
                <a:ext cx="5760"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51" name="Line 134"/>
              <p:cNvSpPr>
                <a:spLocks noChangeShapeType="1"/>
              </p:cNvSpPr>
              <p:nvPr userDrawn="1"/>
            </p:nvSpPr>
            <p:spPr bwMode="auto">
              <a:xfrm>
                <a:off x="0" y="3687"/>
                <a:ext cx="5760"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52" name="Line 135"/>
              <p:cNvSpPr>
                <a:spLocks noChangeShapeType="1"/>
              </p:cNvSpPr>
              <p:nvPr userDrawn="1"/>
            </p:nvSpPr>
            <p:spPr bwMode="auto">
              <a:xfrm>
                <a:off x="0" y="3741"/>
                <a:ext cx="5760"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53" name="Line 136"/>
              <p:cNvSpPr>
                <a:spLocks noChangeShapeType="1"/>
              </p:cNvSpPr>
              <p:nvPr userDrawn="1"/>
            </p:nvSpPr>
            <p:spPr bwMode="auto">
              <a:xfrm>
                <a:off x="0" y="3939"/>
                <a:ext cx="5760"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54" name="Line 137"/>
              <p:cNvSpPr>
                <a:spLocks noChangeShapeType="1"/>
              </p:cNvSpPr>
              <p:nvPr userDrawn="1"/>
            </p:nvSpPr>
            <p:spPr bwMode="auto">
              <a:xfrm>
                <a:off x="0" y="3918"/>
                <a:ext cx="5760"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55" name="Line 138"/>
              <p:cNvSpPr>
                <a:spLocks noChangeShapeType="1"/>
              </p:cNvSpPr>
              <p:nvPr userDrawn="1"/>
            </p:nvSpPr>
            <p:spPr bwMode="auto">
              <a:xfrm>
                <a:off x="0" y="3510"/>
                <a:ext cx="5760"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56" name="Line 139"/>
              <p:cNvSpPr>
                <a:spLocks noChangeShapeType="1"/>
              </p:cNvSpPr>
              <p:nvPr userDrawn="1"/>
            </p:nvSpPr>
            <p:spPr bwMode="auto">
              <a:xfrm>
                <a:off x="0" y="3546"/>
                <a:ext cx="5760" cy="0"/>
              </a:xfrm>
              <a:prstGeom prst="line">
                <a:avLst/>
              </a:prstGeom>
              <a:noFill/>
              <a:ln w="381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57" name="Line 140"/>
              <p:cNvSpPr>
                <a:spLocks noChangeShapeType="1"/>
              </p:cNvSpPr>
              <p:nvPr userDrawn="1"/>
            </p:nvSpPr>
            <p:spPr bwMode="auto">
              <a:xfrm>
                <a:off x="0" y="3579"/>
                <a:ext cx="5760"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58" name="Line 141"/>
              <p:cNvSpPr>
                <a:spLocks noChangeShapeType="1"/>
              </p:cNvSpPr>
              <p:nvPr userDrawn="1"/>
            </p:nvSpPr>
            <p:spPr bwMode="auto">
              <a:xfrm>
                <a:off x="0" y="3420"/>
                <a:ext cx="5760" cy="0"/>
              </a:xfrm>
              <a:prstGeom prst="line">
                <a:avLst/>
              </a:prstGeom>
              <a:noFill/>
              <a:ln w="2857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59" name="Line 142"/>
              <p:cNvSpPr>
                <a:spLocks noChangeShapeType="1"/>
              </p:cNvSpPr>
              <p:nvPr userDrawn="1"/>
            </p:nvSpPr>
            <p:spPr bwMode="auto">
              <a:xfrm>
                <a:off x="0" y="3372"/>
                <a:ext cx="5760"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60" name="Line 143"/>
              <p:cNvSpPr>
                <a:spLocks noChangeShapeType="1"/>
              </p:cNvSpPr>
              <p:nvPr userDrawn="1"/>
            </p:nvSpPr>
            <p:spPr bwMode="auto">
              <a:xfrm>
                <a:off x="0" y="3465"/>
                <a:ext cx="5760"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61" name="Line 144"/>
              <p:cNvSpPr>
                <a:spLocks noChangeShapeType="1"/>
              </p:cNvSpPr>
              <p:nvPr userDrawn="1"/>
            </p:nvSpPr>
            <p:spPr bwMode="auto">
              <a:xfrm>
                <a:off x="0" y="2973"/>
                <a:ext cx="5760"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62" name="Line 145"/>
              <p:cNvSpPr>
                <a:spLocks noChangeShapeType="1"/>
              </p:cNvSpPr>
              <p:nvPr userDrawn="1"/>
            </p:nvSpPr>
            <p:spPr bwMode="auto">
              <a:xfrm>
                <a:off x="0" y="2946"/>
                <a:ext cx="5760" cy="0"/>
              </a:xfrm>
              <a:prstGeom prst="line">
                <a:avLst/>
              </a:prstGeom>
              <a:noFill/>
              <a:ln w="381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63" name="Line 146"/>
              <p:cNvSpPr>
                <a:spLocks noChangeShapeType="1"/>
              </p:cNvSpPr>
              <p:nvPr userDrawn="1"/>
            </p:nvSpPr>
            <p:spPr bwMode="auto">
              <a:xfrm>
                <a:off x="0" y="3327"/>
                <a:ext cx="5760"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64" name="Line 147"/>
              <p:cNvSpPr>
                <a:spLocks noChangeShapeType="1"/>
              </p:cNvSpPr>
              <p:nvPr userDrawn="1"/>
            </p:nvSpPr>
            <p:spPr bwMode="auto">
              <a:xfrm>
                <a:off x="0" y="3201"/>
                <a:ext cx="5760" cy="0"/>
              </a:xfrm>
              <a:prstGeom prst="line">
                <a:avLst/>
              </a:prstGeom>
              <a:noFill/>
              <a:ln w="2857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65" name="Line 148"/>
              <p:cNvSpPr>
                <a:spLocks noChangeShapeType="1"/>
              </p:cNvSpPr>
              <p:nvPr userDrawn="1"/>
            </p:nvSpPr>
            <p:spPr bwMode="auto">
              <a:xfrm>
                <a:off x="0" y="3120"/>
                <a:ext cx="5760"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66" name="Line 149"/>
              <p:cNvSpPr>
                <a:spLocks noChangeShapeType="1"/>
              </p:cNvSpPr>
              <p:nvPr userDrawn="1"/>
            </p:nvSpPr>
            <p:spPr bwMode="auto">
              <a:xfrm>
                <a:off x="0" y="3306"/>
                <a:ext cx="5760"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67" name="Line 150"/>
              <p:cNvSpPr>
                <a:spLocks noChangeShapeType="1"/>
              </p:cNvSpPr>
              <p:nvPr userDrawn="1"/>
            </p:nvSpPr>
            <p:spPr bwMode="auto">
              <a:xfrm>
                <a:off x="0" y="2994"/>
                <a:ext cx="5760"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68" name="Line 151"/>
              <p:cNvSpPr>
                <a:spLocks noChangeShapeType="1"/>
              </p:cNvSpPr>
              <p:nvPr userDrawn="1"/>
            </p:nvSpPr>
            <p:spPr bwMode="auto">
              <a:xfrm>
                <a:off x="0" y="3048"/>
                <a:ext cx="5760"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69" name="Line 152"/>
              <p:cNvSpPr>
                <a:spLocks noChangeShapeType="1"/>
              </p:cNvSpPr>
              <p:nvPr userDrawn="1"/>
            </p:nvSpPr>
            <p:spPr bwMode="auto">
              <a:xfrm>
                <a:off x="0" y="3246"/>
                <a:ext cx="5760"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70" name="Line 153"/>
              <p:cNvSpPr>
                <a:spLocks noChangeShapeType="1"/>
              </p:cNvSpPr>
              <p:nvPr userDrawn="1"/>
            </p:nvSpPr>
            <p:spPr bwMode="auto">
              <a:xfrm>
                <a:off x="0" y="3225"/>
                <a:ext cx="5760"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71" name="Line 154"/>
              <p:cNvSpPr>
                <a:spLocks noChangeShapeType="1"/>
              </p:cNvSpPr>
              <p:nvPr userDrawn="1"/>
            </p:nvSpPr>
            <p:spPr bwMode="auto">
              <a:xfrm>
                <a:off x="0" y="2831"/>
                <a:ext cx="5760" cy="0"/>
              </a:xfrm>
              <a:prstGeom prst="line">
                <a:avLst/>
              </a:prstGeom>
              <a:noFill/>
              <a:ln w="2857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72" name="Line 155"/>
              <p:cNvSpPr>
                <a:spLocks noChangeShapeType="1"/>
              </p:cNvSpPr>
              <p:nvPr userDrawn="1"/>
            </p:nvSpPr>
            <p:spPr bwMode="auto">
              <a:xfrm>
                <a:off x="0" y="2750"/>
                <a:ext cx="5760"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73" name="Line 156"/>
              <p:cNvSpPr>
                <a:spLocks noChangeShapeType="1"/>
              </p:cNvSpPr>
              <p:nvPr userDrawn="1"/>
            </p:nvSpPr>
            <p:spPr bwMode="auto">
              <a:xfrm>
                <a:off x="0" y="2678"/>
                <a:ext cx="5760"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74" name="Line 157"/>
              <p:cNvSpPr>
                <a:spLocks noChangeShapeType="1"/>
              </p:cNvSpPr>
              <p:nvPr userDrawn="1"/>
            </p:nvSpPr>
            <p:spPr bwMode="auto">
              <a:xfrm>
                <a:off x="0" y="2876"/>
                <a:ext cx="5760"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75" name="Line 158"/>
              <p:cNvSpPr>
                <a:spLocks noChangeShapeType="1"/>
              </p:cNvSpPr>
              <p:nvPr userDrawn="1"/>
            </p:nvSpPr>
            <p:spPr bwMode="auto">
              <a:xfrm>
                <a:off x="0" y="2855"/>
                <a:ext cx="5760"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76" name="Line 159"/>
              <p:cNvSpPr>
                <a:spLocks noChangeShapeType="1"/>
              </p:cNvSpPr>
              <p:nvPr userDrawn="1"/>
            </p:nvSpPr>
            <p:spPr bwMode="auto">
              <a:xfrm>
                <a:off x="0" y="2554"/>
                <a:ext cx="5760"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77" name="Line 160"/>
              <p:cNvSpPr>
                <a:spLocks noChangeShapeType="1"/>
              </p:cNvSpPr>
              <p:nvPr userDrawn="1"/>
            </p:nvSpPr>
            <p:spPr bwMode="auto">
              <a:xfrm>
                <a:off x="0" y="2590"/>
                <a:ext cx="5760" cy="0"/>
              </a:xfrm>
              <a:prstGeom prst="line">
                <a:avLst/>
              </a:prstGeom>
              <a:noFill/>
              <a:ln w="381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78" name="Line 161"/>
              <p:cNvSpPr>
                <a:spLocks noChangeShapeType="1"/>
              </p:cNvSpPr>
              <p:nvPr userDrawn="1"/>
            </p:nvSpPr>
            <p:spPr bwMode="auto">
              <a:xfrm>
                <a:off x="0" y="2623"/>
                <a:ext cx="5760"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79" name="Line 162"/>
              <p:cNvSpPr>
                <a:spLocks noChangeShapeType="1"/>
              </p:cNvSpPr>
              <p:nvPr userDrawn="1"/>
            </p:nvSpPr>
            <p:spPr bwMode="auto">
              <a:xfrm>
                <a:off x="0" y="2464"/>
                <a:ext cx="5760" cy="0"/>
              </a:xfrm>
              <a:prstGeom prst="line">
                <a:avLst/>
              </a:prstGeom>
              <a:noFill/>
              <a:ln w="2857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80" name="Line 163"/>
              <p:cNvSpPr>
                <a:spLocks noChangeShapeType="1"/>
              </p:cNvSpPr>
              <p:nvPr userDrawn="1"/>
            </p:nvSpPr>
            <p:spPr bwMode="auto">
              <a:xfrm>
                <a:off x="0" y="2416"/>
                <a:ext cx="5760"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81" name="Line 164"/>
              <p:cNvSpPr>
                <a:spLocks noChangeShapeType="1"/>
              </p:cNvSpPr>
              <p:nvPr userDrawn="1"/>
            </p:nvSpPr>
            <p:spPr bwMode="auto">
              <a:xfrm>
                <a:off x="0" y="2509"/>
                <a:ext cx="5760"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82" name="Line 165"/>
              <p:cNvSpPr>
                <a:spLocks noChangeShapeType="1"/>
              </p:cNvSpPr>
              <p:nvPr userDrawn="1"/>
            </p:nvSpPr>
            <p:spPr bwMode="auto">
              <a:xfrm>
                <a:off x="0" y="2371"/>
                <a:ext cx="5760"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83" name="Line 166"/>
              <p:cNvSpPr>
                <a:spLocks noChangeShapeType="1"/>
              </p:cNvSpPr>
              <p:nvPr userDrawn="1"/>
            </p:nvSpPr>
            <p:spPr bwMode="auto">
              <a:xfrm>
                <a:off x="0" y="2245"/>
                <a:ext cx="5760" cy="0"/>
              </a:xfrm>
              <a:prstGeom prst="line">
                <a:avLst/>
              </a:prstGeom>
              <a:noFill/>
              <a:ln w="2857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84" name="Line 167"/>
              <p:cNvSpPr>
                <a:spLocks noChangeShapeType="1"/>
              </p:cNvSpPr>
              <p:nvPr userDrawn="1"/>
            </p:nvSpPr>
            <p:spPr bwMode="auto">
              <a:xfrm>
                <a:off x="0" y="2350"/>
                <a:ext cx="5760"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85" name="Line 168"/>
              <p:cNvSpPr>
                <a:spLocks noChangeShapeType="1"/>
              </p:cNvSpPr>
              <p:nvPr userDrawn="1"/>
            </p:nvSpPr>
            <p:spPr bwMode="auto">
              <a:xfrm>
                <a:off x="0" y="2290"/>
                <a:ext cx="5760"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86" name="Line 169"/>
              <p:cNvSpPr>
                <a:spLocks noChangeShapeType="1"/>
              </p:cNvSpPr>
              <p:nvPr userDrawn="1"/>
            </p:nvSpPr>
            <p:spPr bwMode="auto">
              <a:xfrm>
                <a:off x="0" y="2269"/>
                <a:ext cx="5760"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87" name="Line 170"/>
              <p:cNvSpPr>
                <a:spLocks noChangeShapeType="1"/>
              </p:cNvSpPr>
              <p:nvPr userDrawn="1"/>
            </p:nvSpPr>
            <p:spPr bwMode="auto">
              <a:xfrm>
                <a:off x="0" y="2130"/>
                <a:ext cx="5760"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88" name="Line 171"/>
              <p:cNvSpPr>
                <a:spLocks noChangeShapeType="1"/>
              </p:cNvSpPr>
              <p:nvPr userDrawn="1"/>
            </p:nvSpPr>
            <p:spPr bwMode="auto">
              <a:xfrm>
                <a:off x="0" y="2166"/>
                <a:ext cx="5760" cy="0"/>
              </a:xfrm>
              <a:prstGeom prst="line">
                <a:avLst/>
              </a:prstGeom>
              <a:noFill/>
              <a:ln w="381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89" name="Line 172"/>
              <p:cNvSpPr>
                <a:spLocks noChangeShapeType="1"/>
              </p:cNvSpPr>
              <p:nvPr userDrawn="1"/>
            </p:nvSpPr>
            <p:spPr bwMode="auto">
              <a:xfrm>
                <a:off x="0" y="2199"/>
                <a:ext cx="5760"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90" name="Line 173"/>
              <p:cNvSpPr>
                <a:spLocks noChangeShapeType="1"/>
              </p:cNvSpPr>
              <p:nvPr userDrawn="1"/>
            </p:nvSpPr>
            <p:spPr bwMode="auto">
              <a:xfrm>
                <a:off x="0" y="2040"/>
                <a:ext cx="5760" cy="0"/>
              </a:xfrm>
              <a:prstGeom prst="line">
                <a:avLst/>
              </a:prstGeom>
              <a:noFill/>
              <a:ln w="2857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91" name="Line 174"/>
              <p:cNvSpPr>
                <a:spLocks noChangeShapeType="1"/>
              </p:cNvSpPr>
              <p:nvPr userDrawn="1"/>
            </p:nvSpPr>
            <p:spPr bwMode="auto">
              <a:xfrm>
                <a:off x="0" y="1992"/>
                <a:ext cx="5760"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92" name="Line 175"/>
              <p:cNvSpPr>
                <a:spLocks noChangeShapeType="1"/>
              </p:cNvSpPr>
              <p:nvPr userDrawn="1"/>
            </p:nvSpPr>
            <p:spPr bwMode="auto">
              <a:xfrm>
                <a:off x="0" y="2085"/>
                <a:ext cx="5760"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93" name="Line 176"/>
              <p:cNvSpPr>
                <a:spLocks noChangeShapeType="1"/>
              </p:cNvSpPr>
              <p:nvPr userDrawn="1"/>
            </p:nvSpPr>
            <p:spPr bwMode="auto">
              <a:xfrm>
                <a:off x="0" y="1593"/>
                <a:ext cx="5760"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94" name="Line 177"/>
              <p:cNvSpPr>
                <a:spLocks noChangeShapeType="1"/>
              </p:cNvSpPr>
              <p:nvPr userDrawn="1"/>
            </p:nvSpPr>
            <p:spPr bwMode="auto">
              <a:xfrm>
                <a:off x="0" y="1566"/>
                <a:ext cx="5760" cy="0"/>
              </a:xfrm>
              <a:prstGeom prst="line">
                <a:avLst/>
              </a:prstGeom>
              <a:noFill/>
              <a:ln w="381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95" name="Line 178"/>
              <p:cNvSpPr>
                <a:spLocks noChangeShapeType="1"/>
              </p:cNvSpPr>
              <p:nvPr userDrawn="1"/>
            </p:nvSpPr>
            <p:spPr bwMode="auto">
              <a:xfrm>
                <a:off x="0" y="1947"/>
                <a:ext cx="5760"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96" name="Line 179"/>
              <p:cNvSpPr>
                <a:spLocks noChangeShapeType="1"/>
              </p:cNvSpPr>
              <p:nvPr userDrawn="1"/>
            </p:nvSpPr>
            <p:spPr bwMode="auto">
              <a:xfrm>
                <a:off x="0" y="1821"/>
                <a:ext cx="5760" cy="0"/>
              </a:xfrm>
              <a:prstGeom prst="line">
                <a:avLst/>
              </a:prstGeom>
              <a:noFill/>
              <a:ln w="2857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97" name="Line 180"/>
              <p:cNvSpPr>
                <a:spLocks noChangeShapeType="1"/>
              </p:cNvSpPr>
              <p:nvPr userDrawn="1"/>
            </p:nvSpPr>
            <p:spPr bwMode="auto">
              <a:xfrm>
                <a:off x="0" y="1740"/>
                <a:ext cx="5760"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98" name="Line 181"/>
              <p:cNvSpPr>
                <a:spLocks noChangeShapeType="1"/>
              </p:cNvSpPr>
              <p:nvPr userDrawn="1"/>
            </p:nvSpPr>
            <p:spPr bwMode="auto">
              <a:xfrm>
                <a:off x="0" y="1926"/>
                <a:ext cx="5760"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099" name="Line 182"/>
              <p:cNvSpPr>
                <a:spLocks noChangeShapeType="1"/>
              </p:cNvSpPr>
              <p:nvPr userDrawn="1"/>
            </p:nvSpPr>
            <p:spPr bwMode="auto">
              <a:xfrm>
                <a:off x="0" y="1614"/>
                <a:ext cx="5760"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00" name="Line 183"/>
              <p:cNvSpPr>
                <a:spLocks noChangeShapeType="1"/>
              </p:cNvSpPr>
              <p:nvPr userDrawn="1"/>
            </p:nvSpPr>
            <p:spPr bwMode="auto">
              <a:xfrm>
                <a:off x="0" y="1668"/>
                <a:ext cx="5760"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01" name="Line 184"/>
              <p:cNvSpPr>
                <a:spLocks noChangeShapeType="1"/>
              </p:cNvSpPr>
              <p:nvPr userDrawn="1"/>
            </p:nvSpPr>
            <p:spPr bwMode="auto">
              <a:xfrm>
                <a:off x="0" y="1866"/>
                <a:ext cx="5760"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02" name="Line 185"/>
              <p:cNvSpPr>
                <a:spLocks noChangeShapeType="1"/>
              </p:cNvSpPr>
              <p:nvPr userDrawn="1"/>
            </p:nvSpPr>
            <p:spPr bwMode="auto">
              <a:xfrm>
                <a:off x="0" y="1845"/>
                <a:ext cx="5760"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03" name="Line 186"/>
              <p:cNvSpPr>
                <a:spLocks noChangeShapeType="1"/>
              </p:cNvSpPr>
              <p:nvPr userDrawn="1"/>
            </p:nvSpPr>
            <p:spPr bwMode="auto">
              <a:xfrm>
                <a:off x="0" y="1437"/>
                <a:ext cx="5760"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04" name="Line 187"/>
              <p:cNvSpPr>
                <a:spLocks noChangeShapeType="1"/>
              </p:cNvSpPr>
              <p:nvPr userDrawn="1"/>
            </p:nvSpPr>
            <p:spPr bwMode="auto">
              <a:xfrm>
                <a:off x="0" y="1473"/>
                <a:ext cx="5760" cy="0"/>
              </a:xfrm>
              <a:prstGeom prst="line">
                <a:avLst/>
              </a:prstGeom>
              <a:noFill/>
              <a:ln w="381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05" name="Line 188"/>
              <p:cNvSpPr>
                <a:spLocks noChangeShapeType="1"/>
              </p:cNvSpPr>
              <p:nvPr userDrawn="1"/>
            </p:nvSpPr>
            <p:spPr bwMode="auto">
              <a:xfrm>
                <a:off x="0" y="1506"/>
                <a:ext cx="5760"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06" name="Line 189"/>
              <p:cNvSpPr>
                <a:spLocks noChangeShapeType="1"/>
              </p:cNvSpPr>
              <p:nvPr userDrawn="1"/>
            </p:nvSpPr>
            <p:spPr bwMode="auto">
              <a:xfrm>
                <a:off x="0" y="1347"/>
                <a:ext cx="5760" cy="0"/>
              </a:xfrm>
              <a:prstGeom prst="line">
                <a:avLst/>
              </a:prstGeom>
              <a:noFill/>
              <a:ln w="2857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07" name="Line 190"/>
              <p:cNvSpPr>
                <a:spLocks noChangeShapeType="1"/>
              </p:cNvSpPr>
              <p:nvPr userDrawn="1"/>
            </p:nvSpPr>
            <p:spPr bwMode="auto">
              <a:xfrm>
                <a:off x="0" y="1392"/>
                <a:ext cx="5760"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08" name="Line 191"/>
              <p:cNvSpPr>
                <a:spLocks noChangeShapeType="1"/>
              </p:cNvSpPr>
              <p:nvPr userDrawn="1"/>
            </p:nvSpPr>
            <p:spPr bwMode="auto">
              <a:xfrm>
                <a:off x="0" y="1016"/>
                <a:ext cx="5760"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09" name="Line 192"/>
              <p:cNvSpPr>
                <a:spLocks noChangeShapeType="1"/>
              </p:cNvSpPr>
              <p:nvPr userDrawn="1"/>
            </p:nvSpPr>
            <p:spPr bwMode="auto">
              <a:xfrm>
                <a:off x="0" y="989"/>
                <a:ext cx="5760" cy="0"/>
              </a:xfrm>
              <a:prstGeom prst="line">
                <a:avLst/>
              </a:prstGeom>
              <a:noFill/>
              <a:ln w="381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10" name="Line 193"/>
              <p:cNvSpPr>
                <a:spLocks noChangeShapeType="1"/>
              </p:cNvSpPr>
              <p:nvPr userDrawn="1"/>
            </p:nvSpPr>
            <p:spPr bwMode="auto">
              <a:xfrm>
                <a:off x="0" y="1244"/>
                <a:ext cx="5760" cy="0"/>
              </a:xfrm>
              <a:prstGeom prst="line">
                <a:avLst/>
              </a:prstGeom>
              <a:noFill/>
              <a:ln w="2857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11" name="Line 194"/>
              <p:cNvSpPr>
                <a:spLocks noChangeShapeType="1"/>
              </p:cNvSpPr>
              <p:nvPr userDrawn="1"/>
            </p:nvSpPr>
            <p:spPr bwMode="auto">
              <a:xfrm>
                <a:off x="0" y="1163"/>
                <a:ext cx="5760"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12" name="Line 195"/>
              <p:cNvSpPr>
                <a:spLocks noChangeShapeType="1"/>
              </p:cNvSpPr>
              <p:nvPr userDrawn="1"/>
            </p:nvSpPr>
            <p:spPr bwMode="auto">
              <a:xfrm>
                <a:off x="0" y="1037"/>
                <a:ext cx="5760"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13" name="Line 196"/>
              <p:cNvSpPr>
                <a:spLocks noChangeShapeType="1"/>
              </p:cNvSpPr>
              <p:nvPr userDrawn="1"/>
            </p:nvSpPr>
            <p:spPr bwMode="auto">
              <a:xfrm>
                <a:off x="0" y="1091"/>
                <a:ext cx="5760"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14" name="Line 197"/>
              <p:cNvSpPr>
                <a:spLocks noChangeShapeType="1"/>
              </p:cNvSpPr>
              <p:nvPr userDrawn="1"/>
            </p:nvSpPr>
            <p:spPr bwMode="auto">
              <a:xfrm>
                <a:off x="0" y="1289"/>
                <a:ext cx="5760"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15" name="Line 198"/>
              <p:cNvSpPr>
                <a:spLocks noChangeShapeType="1"/>
              </p:cNvSpPr>
              <p:nvPr userDrawn="1"/>
            </p:nvSpPr>
            <p:spPr bwMode="auto">
              <a:xfrm>
                <a:off x="0" y="1268"/>
                <a:ext cx="5760"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16" name="Line 199"/>
              <p:cNvSpPr>
                <a:spLocks noChangeShapeType="1"/>
              </p:cNvSpPr>
              <p:nvPr userDrawn="1"/>
            </p:nvSpPr>
            <p:spPr bwMode="auto">
              <a:xfrm>
                <a:off x="0" y="860"/>
                <a:ext cx="5760"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17" name="Line 200"/>
              <p:cNvSpPr>
                <a:spLocks noChangeShapeType="1"/>
              </p:cNvSpPr>
              <p:nvPr userDrawn="1"/>
            </p:nvSpPr>
            <p:spPr bwMode="auto">
              <a:xfrm>
                <a:off x="0" y="896"/>
                <a:ext cx="5760" cy="0"/>
              </a:xfrm>
              <a:prstGeom prst="line">
                <a:avLst/>
              </a:prstGeom>
              <a:noFill/>
              <a:ln w="381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18" name="Line 201"/>
              <p:cNvSpPr>
                <a:spLocks noChangeShapeType="1"/>
              </p:cNvSpPr>
              <p:nvPr userDrawn="1"/>
            </p:nvSpPr>
            <p:spPr bwMode="auto">
              <a:xfrm>
                <a:off x="0" y="929"/>
                <a:ext cx="5760"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19" name="Line 202"/>
              <p:cNvSpPr>
                <a:spLocks noChangeShapeType="1"/>
              </p:cNvSpPr>
              <p:nvPr userDrawn="1"/>
            </p:nvSpPr>
            <p:spPr bwMode="auto">
              <a:xfrm>
                <a:off x="0" y="770"/>
                <a:ext cx="5760" cy="0"/>
              </a:xfrm>
              <a:prstGeom prst="line">
                <a:avLst/>
              </a:prstGeom>
              <a:noFill/>
              <a:ln w="2857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20" name="Line 203"/>
              <p:cNvSpPr>
                <a:spLocks noChangeShapeType="1"/>
              </p:cNvSpPr>
              <p:nvPr userDrawn="1"/>
            </p:nvSpPr>
            <p:spPr bwMode="auto">
              <a:xfrm>
                <a:off x="0" y="815"/>
                <a:ext cx="5760"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21" name="Line 204"/>
              <p:cNvSpPr>
                <a:spLocks noChangeShapeType="1"/>
              </p:cNvSpPr>
              <p:nvPr userDrawn="1"/>
            </p:nvSpPr>
            <p:spPr bwMode="auto">
              <a:xfrm>
                <a:off x="0" y="718"/>
                <a:ext cx="5760"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22" name="Line 205"/>
              <p:cNvSpPr>
                <a:spLocks noChangeShapeType="1"/>
              </p:cNvSpPr>
              <p:nvPr userDrawn="1"/>
            </p:nvSpPr>
            <p:spPr bwMode="auto">
              <a:xfrm>
                <a:off x="0" y="646"/>
                <a:ext cx="5760"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23" name="Line 206"/>
              <p:cNvSpPr>
                <a:spLocks noChangeShapeType="1"/>
              </p:cNvSpPr>
              <p:nvPr userDrawn="1"/>
            </p:nvSpPr>
            <p:spPr bwMode="auto">
              <a:xfrm>
                <a:off x="0" y="522"/>
                <a:ext cx="5760"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24" name="Line 207"/>
              <p:cNvSpPr>
                <a:spLocks noChangeShapeType="1"/>
              </p:cNvSpPr>
              <p:nvPr userDrawn="1"/>
            </p:nvSpPr>
            <p:spPr bwMode="auto">
              <a:xfrm>
                <a:off x="0" y="558"/>
                <a:ext cx="5760" cy="0"/>
              </a:xfrm>
              <a:prstGeom prst="line">
                <a:avLst/>
              </a:prstGeom>
              <a:noFill/>
              <a:ln w="381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25" name="Line 208"/>
              <p:cNvSpPr>
                <a:spLocks noChangeShapeType="1"/>
              </p:cNvSpPr>
              <p:nvPr userDrawn="1"/>
            </p:nvSpPr>
            <p:spPr bwMode="auto">
              <a:xfrm>
                <a:off x="0" y="591"/>
                <a:ext cx="5760"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26" name="Line 209"/>
              <p:cNvSpPr>
                <a:spLocks noChangeShapeType="1"/>
              </p:cNvSpPr>
              <p:nvPr userDrawn="1"/>
            </p:nvSpPr>
            <p:spPr bwMode="auto">
              <a:xfrm>
                <a:off x="0" y="432"/>
                <a:ext cx="5760" cy="0"/>
              </a:xfrm>
              <a:prstGeom prst="line">
                <a:avLst/>
              </a:prstGeom>
              <a:noFill/>
              <a:ln w="2857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27" name="Line 210"/>
              <p:cNvSpPr>
                <a:spLocks noChangeShapeType="1"/>
              </p:cNvSpPr>
              <p:nvPr userDrawn="1"/>
            </p:nvSpPr>
            <p:spPr bwMode="auto">
              <a:xfrm>
                <a:off x="0" y="384"/>
                <a:ext cx="5760"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28" name="Line 211"/>
              <p:cNvSpPr>
                <a:spLocks noChangeShapeType="1"/>
              </p:cNvSpPr>
              <p:nvPr userDrawn="1"/>
            </p:nvSpPr>
            <p:spPr bwMode="auto">
              <a:xfrm>
                <a:off x="0" y="477"/>
                <a:ext cx="5760"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29" name="Line 212"/>
              <p:cNvSpPr>
                <a:spLocks noChangeShapeType="1"/>
              </p:cNvSpPr>
              <p:nvPr userDrawn="1"/>
            </p:nvSpPr>
            <p:spPr bwMode="auto">
              <a:xfrm>
                <a:off x="0" y="339"/>
                <a:ext cx="5760"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30" name="Line 213"/>
              <p:cNvSpPr>
                <a:spLocks noChangeShapeType="1"/>
              </p:cNvSpPr>
              <p:nvPr userDrawn="1"/>
            </p:nvSpPr>
            <p:spPr bwMode="auto">
              <a:xfrm>
                <a:off x="0" y="318"/>
                <a:ext cx="5760"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31" name="Line 214"/>
              <p:cNvSpPr>
                <a:spLocks noChangeShapeType="1"/>
              </p:cNvSpPr>
              <p:nvPr userDrawn="1"/>
            </p:nvSpPr>
            <p:spPr bwMode="auto">
              <a:xfrm>
                <a:off x="0" y="258"/>
                <a:ext cx="5760" cy="0"/>
              </a:xfrm>
              <a:prstGeom prst="line">
                <a:avLst/>
              </a:prstGeom>
              <a:noFill/>
              <a:ln w="1905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32" name="Line 215"/>
              <p:cNvSpPr>
                <a:spLocks noChangeShapeType="1"/>
              </p:cNvSpPr>
              <p:nvPr userDrawn="1"/>
            </p:nvSpPr>
            <p:spPr bwMode="auto">
              <a:xfrm>
                <a:off x="0" y="70"/>
                <a:ext cx="5760" cy="0"/>
              </a:xfrm>
              <a:prstGeom prst="line">
                <a:avLst/>
              </a:prstGeom>
              <a:noFill/>
              <a:ln w="9525">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33" name="Line 216"/>
              <p:cNvSpPr>
                <a:spLocks noChangeShapeType="1"/>
              </p:cNvSpPr>
              <p:nvPr userDrawn="1"/>
            </p:nvSpPr>
            <p:spPr bwMode="auto">
              <a:xfrm>
                <a:off x="0" y="43"/>
                <a:ext cx="5760" cy="0"/>
              </a:xfrm>
              <a:prstGeom prst="line">
                <a:avLst/>
              </a:prstGeom>
              <a:noFill/>
              <a:ln w="381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34" name="Line 217"/>
              <p:cNvSpPr>
                <a:spLocks noChangeShapeType="1"/>
              </p:cNvSpPr>
              <p:nvPr userDrawn="1"/>
            </p:nvSpPr>
            <p:spPr bwMode="auto">
              <a:xfrm>
                <a:off x="0" y="91"/>
                <a:ext cx="5760"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35" name="Line 218"/>
              <p:cNvSpPr>
                <a:spLocks noChangeShapeType="1"/>
              </p:cNvSpPr>
              <p:nvPr userDrawn="1"/>
            </p:nvSpPr>
            <p:spPr bwMode="auto">
              <a:xfrm>
                <a:off x="0" y="145"/>
                <a:ext cx="5760" cy="0"/>
              </a:xfrm>
              <a:prstGeom prst="line">
                <a:avLst/>
              </a:prstGeom>
              <a:noFill/>
              <a:ln w="127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sp>
            <p:nvSpPr>
              <p:cNvPr id="1136" name="Line 219"/>
              <p:cNvSpPr>
                <a:spLocks noChangeShapeType="1"/>
              </p:cNvSpPr>
              <p:nvPr userDrawn="1"/>
            </p:nvSpPr>
            <p:spPr bwMode="auto">
              <a:xfrm>
                <a:off x="0" y="202"/>
                <a:ext cx="5760" cy="0"/>
              </a:xfrm>
              <a:prstGeom prst="line">
                <a:avLst/>
              </a:prstGeom>
              <a:noFill/>
              <a:ln w="38100">
                <a:solidFill>
                  <a:schemeClr val="bg2"/>
                </a:solidFill>
                <a:round/>
                <a:headEnd/>
                <a:tailEnd/>
              </a:ln>
              <a:effectLst/>
              <a:extLst>
                <a:ext uri="{909E8E84-426E-40DD-AFC4-6F175D3DCCD1}"/>
                <a:ext uri="{AF507438-7753-43E0-B8FC-AC1667EBCBE1}"/>
              </a:extLst>
            </p:spPr>
            <p:txBody>
              <a:bodyPr wrap="none" anchor="ctr"/>
              <a:lstStyle/>
              <a:p>
                <a:pPr>
                  <a:defRPr/>
                </a:pPr>
                <a:endParaRPr lang="it-IT">
                  <a:cs typeface="+mn-cs"/>
                </a:endParaRPr>
              </a:p>
            </p:txBody>
          </p:sp>
        </p:grpSp>
        <p:grpSp>
          <p:nvGrpSpPr>
            <p:cNvPr id="1034" name="Group 224"/>
            <p:cNvGrpSpPr>
              <a:grpSpLocks/>
            </p:cNvGrpSpPr>
            <p:nvPr userDrawn="1"/>
          </p:nvGrpSpPr>
          <p:grpSpPr bwMode="auto">
            <a:xfrm>
              <a:off x="400" y="205"/>
              <a:ext cx="5216" cy="1123"/>
              <a:chOff x="400" y="205"/>
              <a:chExt cx="5216" cy="1123"/>
            </a:xfrm>
          </p:grpSpPr>
          <p:sp>
            <p:nvSpPr>
              <p:cNvPr id="1035" name="Rectangle 116"/>
              <p:cNvSpPr>
                <a:spLocks noChangeArrowheads="1"/>
              </p:cNvSpPr>
              <p:nvPr userDrawn="1"/>
            </p:nvSpPr>
            <p:spPr bwMode="auto">
              <a:xfrm>
                <a:off x="557" y="205"/>
                <a:ext cx="313" cy="914"/>
              </a:xfrm>
              <a:prstGeom prst="rect">
                <a:avLst/>
              </a:prstGeom>
              <a:solidFill>
                <a:schemeClr val="accent1"/>
              </a:solidFill>
              <a:ln>
                <a:noFill/>
              </a:ln>
              <a:effectLst/>
              <a:extLst>
                <a:ext uri="{91240B29-F687-4F45-9708-019B960494DF}"/>
                <a:ext uri="{AF507438-7753-43E0-B8FC-AC1667EBCBE1}"/>
              </a:extLst>
            </p:spPr>
            <p:txBody>
              <a:bodyPr wrap="none" anchor="ctr"/>
              <a:lstStyle/>
              <a:p>
                <a:pPr>
                  <a:defRPr/>
                </a:pPr>
                <a:endParaRPr lang="it-IT">
                  <a:cs typeface="+mn-cs"/>
                </a:endParaRPr>
              </a:p>
            </p:txBody>
          </p:sp>
          <p:sp>
            <p:nvSpPr>
              <p:cNvPr id="1036" name="Rectangle 112"/>
              <p:cNvSpPr>
                <a:spLocks noChangeArrowheads="1"/>
              </p:cNvSpPr>
              <p:nvPr userDrawn="1"/>
            </p:nvSpPr>
            <p:spPr bwMode="auto">
              <a:xfrm>
                <a:off x="400" y="288"/>
                <a:ext cx="3567" cy="49"/>
              </a:xfrm>
              <a:prstGeom prst="rect">
                <a:avLst/>
              </a:prstGeom>
              <a:solidFill>
                <a:schemeClr val="hlink"/>
              </a:solidFill>
              <a:ln>
                <a:noFill/>
              </a:ln>
              <a:effectLst/>
              <a:extLst>
                <a:ext uri="{91240B29-F687-4F45-9708-019B960494DF}"/>
                <a:ext uri="{AF507438-7753-43E0-B8FC-AC1667EBCBE1}"/>
              </a:extLst>
            </p:spPr>
            <p:txBody>
              <a:bodyPr wrap="none" anchor="ctr"/>
              <a:lstStyle/>
              <a:p>
                <a:pPr>
                  <a:defRPr/>
                </a:pPr>
                <a:endParaRPr lang="it-IT">
                  <a:cs typeface="+mn-cs"/>
                </a:endParaRPr>
              </a:p>
            </p:txBody>
          </p:sp>
          <p:sp>
            <p:nvSpPr>
              <p:cNvPr id="1037" name="Rectangle 117"/>
              <p:cNvSpPr>
                <a:spLocks noChangeArrowheads="1"/>
              </p:cNvSpPr>
              <p:nvPr userDrawn="1"/>
            </p:nvSpPr>
            <p:spPr bwMode="auto">
              <a:xfrm>
                <a:off x="4599" y="1115"/>
                <a:ext cx="929" cy="213"/>
              </a:xfrm>
              <a:prstGeom prst="rect">
                <a:avLst/>
              </a:prstGeom>
              <a:solidFill>
                <a:schemeClr val="accent1"/>
              </a:solidFill>
              <a:ln>
                <a:noFill/>
              </a:ln>
              <a:effectLst/>
              <a:extLst>
                <a:ext uri="{91240B29-F687-4F45-9708-019B960494DF}"/>
                <a:ext uri="{AF507438-7753-43E0-B8FC-AC1667EBCBE1}"/>
              </a:extLst>
            </p:spPr>
            <p:txBody>
              <a:bodyPr wrap="none" anchor="ctr"/>
              <a:lstStyle/>
              <a:p>
                <a:pPr>
                  <a:defRPr/>
                </a:pPr>
                <a:endParaRPr lang="it-IT">
                  <a:cs typeface="+mn-cs"/>
                </a:endParaRPr>
              </a:p>
            </p:txBody>
          </p:sp>
          <p:sp>
            <p:nvSpPr>
              <p:cNvPr id="1038" name="Rectangle 113"/>
              <p:cNvSpPr>
                <a:spLocks noChangeArrowheads="1"/>
              </p:cNvSpPr>
              <p:nvPr userDrawn="1"/>
            </p:nvSpPr>
            <p:spPr bwMode="auto">
              <a:xfrm>
                <a:off x="2049" y="1211"/>
                <a:ext cx="3567" cy="49"/>
              </a:xfrm>
              <a:prstGeom prst="rect">
                <a:avLst/>
              </a:prstGeom>
              <a:solidFill>
                <a:schemeClr val="hlink"/>
              </a:solidFill>
              <a:ln>
                <a:noFill/>
              </a:ln>
              <a:effectLst/>
              <a:extLst>
                <a:ext uri="{91240B29-F687-4F45-9708-019B960494DF}"/>
                <a:ext uri="{AF507438-7753-43E0-B8FC-AC1667EBCBE1}"/>
              </a:extLst>
            </p:spPr>
            <p:txBody>
              <a:bodyPr wrap="none" anchor="ctr"/>
              <a:lstStyle/>
              <a:p>
                <a:pPr>
                  <a:defRPr/>
                </a:pPr>
                <a:endParaRPr lang="it-IT">
                  <a:cs typeface="+mn-cs"/>
                </a:endParaRPr>
              </a:p>
            </p:txBody>
          </p:sp>
        </p:grpSp>
      </p:grpSp>
      <p:sp>
        <p:nvSpPr>
          <p:cNvPr id="1027" name="Rectangle 3"/>
          <p:cNvSpPr>
            <a:spLocks noGrp="1" noChangeArrowheads="1"/>
          </p:cNvSpPr>
          <p:nvPr>
            <p:ph type="body" idx="1"/>
          </p:nvPr>
        </p:nvSpPr>
        <p:spPr bwMode="auto">
          <a:xfrm>
            <a:off x="809625" y="2214563"/>
            <a:ext cx="7958138" cy="3881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809625" y="6373813"/>
            <a:ext cx="1905000" cy="45720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b" anchorCtr="0" compatLnSpc="1">
            <a:prstTxWarp prst="textNoShape">
              <a:avLst/>
            </a:prstTxWarp>
          </a:bodyPr>
          <a:lstStyle>
            <a:lvl1pPr>
              <a:defRPr sz="1400">
                <a:solidFill>
                  <a:schemeClr val="folHlink"/>
                </a:solidFill>
                <a:cs typeface="+mn-cs"/>
              </a:defRPr>
            </a:lvl1pPr>
          </a:lstStyle>
          <a:p>
            <a:pPr>
              <a:defRPr/>
            </a:pPr>
            <a:endParaRPr lang="it-IT"/>
          </a:p>
        </p:txBody>
      </p:sp>
      <p:sp>
        <p:nvSpPr>
          <p:cNvPr id="1029" name="Rectangle 5"/>
          <p:cNvSpPr>
            <a:spLocks noGrp="1" noChangeArrowheads="1"/>
          </p:cNvSpPr>
          <p:nvPr>
            <p:ph type="ftr" sz="quarter" idx="3"/>
          </p:nvPr>
        </p:nvSpPr>
        <p:spPr bwMode="auto">
          <a:xfrm>
            <a:off x="3132138" y="6376988"/>
            <a:ext cx="3086100" cy="45720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b" anchorCtr="0" compatLnSpc="1">
            <a:prstTxWarp prst="textNoShape">
              <a:avLst/>
            </a:prstTxWarp>
          </a:bodyPr>
          <a:lstStyle>
            <a:lvl1pPr algn="ctr">
              <a:defRPr sz="1400">
                <a:solidFill>
                  <a:schemeClr val="folHlink"/>
                </a:solidFill>
                <a:cs typeface="+mn-cs"/>
              </a:defRPr>
            </a:lvl1pPr>
          </a:lstStyle>
          <a:p>
            <a:pPr>
              <a:defRPr/>
            </a:pPr>
            <a:endParaRPr lang="it-IT"/>
          </a:p>
        </p:txBody>
      </p:sp>
      <p:sp>
        <p:nvSpPr>
          <p:cNvPr id="1030" name="Rectangle 6"/>
          <p:cNvSpPr>
            <a:spLocks noGrp="1" noChangeArrowheads="1"/>
          </p:cNvSpPr>
          <p:nvPr>
            <p:ph type="sldNum" sz="quarter" idx="4"/>
          </p:nvPr>
        </p:nvSpPr>
        <p:spPr bwMode="auto">
          <a:xfrm>
            <a:off x="6589713" y="6376988"/>
            <a:ext cx="2193925" cy="45720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b" anchorCtr="0" compatLnSpc="1">
            <a:prstTxWarp prst="textNoShape">
              <a:avLst/>
            </a:prstTxWarp>
          </a:bodyPr>
          <a:lstStyle>
            <a:lvl1pPr algn="r">
              <a:defRPr sz="1400">
                <a:solidFill>
                  <a:schemeClr val="folHlink"/>
                </a:solidFill>
                <a:cs typeface="+mn-cs"/>
              </a:defRPr>
            </a:lvl1pPr>
          </a:lstStyle>
          <a:p>
            <a:pPr>
              <a:defRPr/>
            </a:pPr>
            <a:r>
              <a:rPr lang="it-IT"/>
              <a:t>Pag. </a:t>
            </a:r>
            <a:fld id="{03359154-7C20-4057-B01C-AB81FAF86EC8}" type="slidenum">
              <a:rPr lang="it-IT"/>
              <a:pPr>
                <a:defRPr/>
              </a:pPr>
              <a:t>‹N›</a:t>
            </a:fld>
            <a:endParaRPr lang="it-IT"/>
          </a:p>
        </p:txBody>
      </p:sp>
      <p:sp>
        <p:nvSpPr>
          <p:cNvPr id="1031" name="Rectangle 2"/>
          <p:cNvSpPr>
            <a:spLocks noGrp="1" noChangeArrowheads="1"/>
          </p:cNvSpPr>
          <p:nvPr>
            <p:ph type="title"/>
          </p:nvPr>
        </p:nvSpPr>
        <p:spPr bwMode="auto">
          <a:xfrm>
            <a:off x="1371600" y="609600"/>
            <a:ext cx="73787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smtClean="0"/>
              <a:t>Fare clic per modificare lo stile del titolo dello schema</a:t>
            </a:r>
          </a:p>
        </p:txBody>
      </p:sp>
      <p:sp>
        <p:nvSpPr>
          <p:cNvPr id="1032" name="Text Box 226"/>
          <p:cNvSpPr txBox="1">
            <a:spLocks noChangeArrowheads="1"/>
          </p:cNvSpPr>
          <p:nvPr/>
        </p:nvSpPr>
        <p:spPr bwMode="auto">
          <a:xfrm>
            <a:off x="1357290" y="152400"/>
            <a:ext cx="7143800" cy="307777"/>
          </a:xfrm>
          <a:prstGeom prst="rect">
            <a:avLst/>
          </a:prstGeom>
          <a:noFill/>
          <a:ln>
            <a:noFill/>
          </a:ln>
          <a:effectLst/>
          <a:extLst>
            <a:ext uri="{909E8E84-426E-40DD-AFC4-6F175D3DCCD1}"/>
            <a:ext uri="{91240B29-F687-4F45-9708-019B960494DF}"/>
            <a:ext uri="{AF507438-7753-43E0-B8FC-AC1667EBCBE1}"/>
          </a:extLst>
        </p:spPr>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0" marR="0" indent="0" algn="ctr" defTabSz="914400" rtl="0" eaLnBrk="1" fontAlgn="base" latinLnBrk="0" hangingPunct="1">
              <a:lnSpc>
                <a:spcPct val="100000"/>
              </a:lnSpc>
              <a:spcBef>
                <a:spcPct val="0"/>
              </a:spcBef>
              <a:spcAft>
                <a:spcPct val="0"/>
              </a:spcAft>
              <a:buClrTx/>
              <a:buSzTx/>
              <a:buFontTx/>
              <a:buNone/>
              <a:tabLst/>
              <a:defRPr/>
            </a:pPr>
            <a:r>
              <a:rPr lang="it-IT" sz="1400" b="1" kern="1200" dirty="0" smtClean="0">
                <a:solidFill>
                  <a:schemeClr val="tx1"/>
                </a:solidFill>
                <a:latin typeface="Calibri" pitchFamily="34" charset="0"/>
                <a:ea typeface="+mn-ea"/>
                <a:cs typeface="Arial" charset="0"/>
              </a:rPr>
              <a:t>Introd. alla SCIENZA DELLE FINANZE e allo studio dell'attività finanziaria pubblica –  S. Villani  </a:t>
            </a:r>
          </a:p>
        </p:txBody>
      </p:sp>
    </p:spTree>
  </p:cSld>
  <p:clrMap bg1="lt1" tx1="dk1" bg2="lt2" tx2="dk2" accent1="accent1" accent2="accent2" accent3="accent3" accent4="accent4" accent5="accent5" accent6="accent6" hlink="hlink" folHlink="folHlink"/>
  <p:sldLayoutIdLst>
    <p:sldLayoutId id="2147483696" r:id="rId1"/>
    <p:sldLayoutId id="2147483687" r:id="rId2"/>
    <p:sldLayoutId id="2147483688" r:id="rId3"/>
    <p:sldLayoutId id="2147483689" r:id="rId4"/>
    <p:sldLayoutId id="2147483690" r:id="rId5"/>
    <p:sldLayoutId id="2147483697" r:id="rId6"/>
    <p:sldLayoutId id="2147483691" r:id="rId7"/>
    <p:sldLayoutId id="2147483692" r:id="rId8"/>
    <p:sldLayoutId id="2147483693" r:id="rId9"/>
    <p:sldLayoutId id="2147483694" r:id="rId10"/>
    <p:sldLayoutId id="2147483695" r:id="rId11"/>
  </p:sldLayoutIdLst>
  <p:hf hdr="0" ftr="0" dt="0"/>
  <p:txStyles>
    <p:titleStyle>
      <a:lvl1pPr algn="ctr" rtl="0" eaLnBrk="1" fontAlgn="base" hangingPunct="1">
        <a:lnSpc>
          <a:spcPct val="85000"/>
        </a:lnSpc>
        <a:spcBef>
          <a:spcPct val="0"/>
        </a:spcBef>
        <a:spcAft>
          <a:spcPct val="0"/>
        </a:spcAft>
        <a:defRPr sz="4400">
          <a:solidFill>
            <a:schemeClr val="tx2"/>
          </a:solidFill>
          <a:latin typeface="+mj-lt"/>
          <a:ea typeface="+mj-ea"/>
          <a:cs typeface="+mj-cs"/>
        </a:defRPr>
      </a:lvl1pPr>
      <a:lvl2pPr algn="ctr" rtl="0" eaLnBrk="1" fontAlgn="base" hangingPunct="1">
        <a:lnSpc>
          <a:spcPct val="85000"/>
        </a:lnSpc>
        <a:spcBef>
          <a:spcPct val="0"/>
        </a:spcBef>
        <a:spcAft>
          <a:spcPct val="0"/>
        </a:spcAft>
        <a:defRPr sz="4400">
          <a:solidFill>
            <a:schemeClr val="tx2"/>
          </a:solidFill>
          <a:latin typeface="Times New Roman" pitchFamily="18" charset="0"/>
        </a:defRPr>
      </a:lvl2pPr>
      <a:lvl3pPr algn="ctr" rtl="0" eaLnBrk="1" fontAlgn="base" hangingPunct="1">
        <a:lnSpc>
          <a:spcPct val="85000"/>
        </a:lnSpc>
        <a:spcBef>
          <a:spcPct val="0"/>
        </a:spcBef>
        <a:spcAft>
          <a:spcPct val="0"/>
        </a:spcAft>
        <a:defRPr sz="4400">
          <a:solidFill>
            <a:schemeClr val="tx2"/>
          </a:solidFill>
          <a:latin typeface="Times New Roman" pitchFamily="18" charset="0"/>
        </a:defRPr>
      </a:lvl3pPr>
      <a:lvl4pPr algn="ctr" rtl="0" eaLnBrk="1" fontAlgn="base" hangingPunct="1">
        <a:lnSpc>
          <a:spcPct val="85000"/>
        </a:lnSpc>
        <a:spcBef>
          <a:spcPct val="0"/>
        </a:spcBef>
        <a:spcAft>
          <a:spcPct val="0"/>
        </a:spcAft>
        <a:defRPr sz="4400">
          <a:solidFill>
            <a:schemeClr val="tx2"/>
          </a:solidFill>
          <a:latin typeface="Times New Roman" pitchFamily="18" charset="0"/>
        </a:defRPr>
      </a:lvl4pPr>
      <a:lvl5pPr algn="ctr" rtl="0" eaLnBrk="1" fontAlgn="base" hangingPunct="1">
        <a:lnSpc>
          <a:spcPct val="85000"/>
        </a:lnSpc>
        <a:spcBef>
          <a:spcPct val="0"/>
        </a:spcBef>
        <a:spcAft>
          <a:spcPct val="0"/>
        </a:spcAft>
        <a:defRPr sz="4400">
          <a:solidFill>
            <a:schemeClr val="tx2"/>
          </a:solidFill>
          <a:latin typeface="Times New Roman" pitchFamily="18" charset="0"/>
        </a:defRPr>
      </a:lvl5pPr>
      <a:lvl6pPr marL="457200" algn="ctr" rtl="0" eaLnBrk="1" fontAlgn="base" hangingPunct="1">
        <a:lnSpc>
          <a:spcPct val="85000"/>
        </a:lnSpc>
        <a:spcBef>
          <a:spcPct val="0"/>
        </a:spcBef>
        <a:spcAft>
          <a:spcPct val="0"/>
        </a:spcAft>
        <a:defRPr sz="4400">
          <a:solidFill>
            <a:schemeClr val="tx2"/>
          </a:solidFill>
          <a:latin typeface="Times New Roman" pitchFamily="18" charset="0"/>
        </a:defRPr>
      </a:lvl6pPr>
      <a:lvl7pPr marL="914400" algn="ctr" rtl="0" eaLnBrk="1" fontAlgn="base" hangingPunct="1">
        <a:lnSpc>
          <a:spcPct val="85000"/>
        </a:lnSpc>
        <a:spcBef>
          <a:spcPct val="0"/>
        </a:spcBef>
        <a:spcAft>
          <a:spcPct val="0"/>
        </a:spcAft>
        <a:defRPr sz="4400">
          <a:solidFill>
            <a:schemeClr val="tx2"/>
          </a:solidFill>
          <a:latin typeface="Times New Roman" pitchFamily="18" charset="0"/>
        </a:defRPr>
      </a:lvl7pPr>
      <a:lvl8pPr marL="1371600" algn="ctr" rtl="0" eaLnBrk="1" fontAlgn="base" hangingPunct="1">
        <a:lnSpc>
          <a:spcPct val="85000"/>
        </a:lnSpc>
        <a:spcBef>
          <a:spcPct val="0"/>
        </a:spcBef>
        <a:spcAft>
          <a:spcPct val="0"/>
        </a:spcAft>
        <a:defRPr sz="4400">
          <a:solidFill>
            <a:schemeClr val="tx2"/>
          </a:solidFill>
          <a:latin typeface="Times New Roman" pitchFamily="18" charset="0"/>
        </a:defRPr>
      </a:lvl8pPr>
      <a:lvl9pPr marL="1828800" algn="ctr" rtl="0" eaLnBrk="1" fontAlgn="base" hangingPunct="1">
        <a:lnSpc>
          <a:spcPct val="85000"/>
        </a:lnSpc>
        <a:spcBef>
          <a:spcPct val="0"/>
        </a:spcBef>
        <a:spcAft>
          <a:spcPct val="0"/>
        </a:spcAft>
        <a:defRPr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lr>
          <a:schemeClr val="accent2"/>
        </a:buClr>
        <a:buFont typeface="Wingdings" pitchFamily="2" charset="2"/>
        <a:buChar char="w"/>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2"/>
        </a:buClr>
        <a:buSzPct val="55000"/>
        <a:buFont typeface="Wingdings" pitchFamily="2" charset="2"/>
        <a:buChar char="n"/>
        <a:defRPr sz="2800">
          <a:solidFill>
            <a:schemeClr val="tx1"/>
          </a:solidFill>
          <a:latin typeface="+mn-lt"/>
        </a:defRPr>
      </a:lvl2pPr>
      <a:lvl3pPr marL="1085850" indent="-228600" algn="l" rtl="0" eaLnBrk="1" fontAlgn="base" hangingPunct="1">
        <a:spcBef>
          <a:spcPct val="20000"/>
        </a:spcBef>
        <a:spcAft>
          <a:spcPct val="0"/>
        </a:spcAft>
        <a:buClr>
          <a:schemeClr val="accent2"/>
        </a:buClr>
        <a:buSzPct val="65000"/>
        <a:buFont typeface="Wingdings" pitchFamily="2" charset="2"/>
        <a:buChar char="l"/>
        <a:defRPr sz="2400">
          <a:solidFill>
            <a:schemeClr val="tx1"/>
          </a:solidFill>
          <a:latin typeface="+mn-lt"/>
        </a:defRPr>
      </a:lvl3pPr>
      <a:lvl4pPr marL="1428750" indent="-228600" algn="l" rtl="0" eaLnBrk="1" fontAlgn="base" hangingPunct="1">
        <a:spcBef>
          <a:spcPct val="20000"/>
        </a:spcBef>
        <a:spcAft>
          <a:spcPct val="0"/>
        </a:spcAft>
        <a:buClr>
          <a:schemeClr val="accent2"/>
        </a:buClr>
        <a:buSzPct val="85000"/>
        <a:buFont typeface="Wingdings" pitchFamily="2" charset="2"/>
        <a:buChar char="w"/>
        <a:defRPr sz="2000">
          <a:solidFill>
            <a:schemeClr val="tx1"/>
          </a:solidFill>
          <a:latin typeface="+mn-lt"/>
        </a:defRPr>
      </a:lvl4pPr>
      <a:lvl5pPr marL="1771650" indent="-228600" algn="l" rtl="0" eaLnBrk="1" fontAlgn="base" hangingPunct="1">
        <a:spcBef>
          <a:spcPct val="20000"/>
        </a:spcBef>
        <a:spcAft>
          <a:spcPct val="0"/>
        </a:spcAft>
        <a:buClr>
          <a:schemeClr val="accent2"/>
        </a:buClr>
        <a:buSzPct val="80000"/>
        <a:buFont typeface="Wingdings" pitchFamily="2" charset="2"/>
        <a:buChar char="§"/>
        <a:defRPr sz="2000">
          <a:solidFill>
            <a:schemeClr val="tx1"/>
          </a:solidFill>
          <a:latin typeface="+mn-lt"/>
        </a:defRPr>
      </a:lvl5pPr>
      <a:lvl6pPr marL="2228850" indent="-228600" algn="l" rtl="0" eaLnBrk="1" fontAlgn="base" hangingPunct="1">
        <a:spcBef>
          <a:spcPct val="20000"/>
        </a:spcBef>
        <a:spcAft>
          <a:spcPct val="0"/>
        </a:spcAft>
        <a:buClr>
          <a:schemeClr val="accent2"/>
        </a:buClr>
        <a:buSzPct val="80000"/>
        <a:buFont typeface="Wingdings" pitchFamily="2" charset="2"/>
        <a:buChar char="§"/>
        <a:defRPr>
          <a:solidFill>
            <a:schemeClr val="tx1"/>
          </a:solidFill>
          <a:latin typeface="+mn-lt"/>
        </a:defRPr>
      </a:lvl6pPr>
      <a:lvl7pPr marL="2686050" indent="-228600" algn="l" rtl="0" eaLnBrk="1" fontAlgn="base" hangingPunct="1">
        <a:spcBef>
          <a:spcPct val="20000"/>
        </a:spcBef>
        <a:spcAft>
          <a:spcPct val="0"/>
        </a:spcAft>
        <a:buClr>
          <a:schemeClr val="accent2"/>
        </a:buClr>
        <a:buSzPct val="80000"/>
        <a:buFont typeface="Wingdings" pitchFamily="2" charset="2"/>
        <a:buChar char="§"/>
        <a:defRPr>
          <a:solidFill>
            <a:schemeClr val="tx1"/>
          </a:solidFill>
          <a:latin typeface="+mn-lt"/>
        </a:defRPr>
      </a:lvl7pPr>
      <a:lvl8pPr marL="3143250" indent="-228600" algn="l" rtl="0" eaLnBrk="1" fontAlgn="base" hangingPunct="1">
        <a:spcBef>
          <a:spcPct val="20000"/>
        </a:spcBef>
        <a:spcAft>
          <a:spcPct val="0"/>
        </a:spcAft>
        <a:buClr>
          <a:schemeClr val="accent2"/>
        </a:buClr>
        <a:buSzPct val="80000"/>
        <a:buFont typeface="Wingdings" pitchFamily="2" charset="2"/>
        <a:buChar char="§"/>
        <a:defRPr>
          <a:solidFill>
            <a:schemeClr val="tx1"/>
          </a:solidFill>
          <a:latin typeface="+mn-lt"/>
        </a:defRPr>
      </a:lvl8pPr>
      <a:lvl9pPr marL="3600450" indent="-228600" algn="l" rtl="0" eaLnBrk="1" fontAlgn="base" hangingPunct="1">
        <a:spcBef>
          <a:spcPct val="20000"/>
        </a:spcBef>
        <a:spcAft>
          <a:spcPct val="0"/>
        </a:spcAft>
        <a:buClr>
          <a:schemeClr val="accent2"/>
        </a:buClr>
        <a:buSzPct val="80000"/>
        <a:buFont typeface="Wingdings" pitchFamily="2" charset="2"/>
        <a:buChar char="§"/>
        <a:defRPr>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87EFF1-B79E-44A6-B268-7B0B1A960BB8}" type="datetime1">
              <a:rPr lang="it-IT" smtClean="0"/>
              <a:pPr/>
              <a:t>07/03/2016</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CE9BE7-5789-435F-801D-1C10FF72EC96}"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5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3366"/>
        </a:solidFill>
        <a:effectLst/>
      </p:bgPr>
    </p:bg>
    <p:spTree>
      <p:nvGrpSpPr>
        <p:cNvPr id="1" name=""/>
        <p:cNvGrpSpPr/>
        <p:nvPr/>
      </p:nvGrpSpPr>
      <p:grpSpPr>
        <a:xfrm>
          <a:off x="0" y="0"/>
          <a:ext cx="0" cy="0"/>
          <a:chOff x="0" y="0"/>
          <a:chExt cx="0" cy="0"/>
        </a:xfrm>
      </p:grpSpPr>
      <p:sp>
        <p:nvSpPr>
          <p:cNvPr id="4099" name="Rectangle 2"/>
          <p:cNvSpPr>
            <a:spLocks noGrp="1" noChangeArrowheads="1"/>
          </p:cNvSpPr>
          <p:nvPr>
            <p:ph type="title"/>
          </p:nvPr>
        </p:nvSpPr>
        <p:spPr>
          <a:xfrm>
            <a:off x="500034" y="188640"/>
            <a:ext cx="8354322" cy="6097880"/>
          </a:xfrm>
        </p:spPr>
        <p:txBody>
          <a:bodyPr/>
          <a:lstStyle/>
          <a:p>
            <a:r>
              <a:rPr lang="it-IT" sz="4000" b="1" dirty="0" smtClean="0">
                <a:solidFill>
                  <a:schemeClr val="bg1"/>
                </a:solidFill>
                <a:latin typeface="Calibri" pitchFamily="34" charset="0"/>
              </a:rPr>
              <a:t/>
            </a:r>
            <a:br>
              <a:rPr lang="it-IT" sz="4000" b="1" dirty="0" smtClean="0">
                <a:solidFill>
                  <a:schemeClr val="bg1"/>
                </a:solidFill>
                <a:latin typeface="Calibri" pitchFamily="34" charset="0"/>
              </a:rPr>
            </a:br>
            <a:r>
              <a:rPr lang="it-IT" sz="4000" b="1" dirty="0" smtClean="0">
                <a:solidFill>
                  <a:schemeClr val="bg1"/>
                </a:solidFill>
                <a:latin typeface="Calibri" pitchFamily="34" charset="0"/>
              </a:rPr>
              <a:t/>
            </a:r>
            <a:br>
              <a:rPr lang="it-IT" sz="4000" b="1" dirty="0" smtClean="0">
                <a:solidFill>
                  <a:schemeClr val="bg1"/>
                </a:solidFill>
                <a:latin typeface="Calibri" pitchFamily="34" charset="0"/>
              </a:rPr>
            </a:br>
            <a:r>
              <a:rPr lang="it-IT" sz="4000" b="1" dirty="0" smtClean="0">
                <a:solidFill>
                  <a:schemeClr val="bg1"/>
                </a:solidFill>
                <a:latin typeface="Calibri" pitchFamily="34" charset="0"/>
              </a:rPr>
              <a:t/>
            </a:r>
            <a:br>
              <a:rPr lang="it-IT" sz="4000" b="1" dirty="0" smtClean="0">
                <a:solidFill>
                  <a:schemeClr val="bg1"/>
                </a:solidFill>
                <a:latin typeface="Calibri" pitchFamily="34" charset="0"/>
              </a:rPr>
            </a:br>
            <a:r>
              <a:rPr lang="it-IT" sz="4000" b="1" dirty="0" smtClean="0">
                <a:solidFill>
                  <a:schemeClr val="bg1"/>
                </a:solidFill>
                <a:latin typeface="Calibri" pitchFamily="34" charset="0"/>
              </a:rPr>
              <a:t/>
            </a:r>
            <a:br>
              <a:rPr lang="it-IT" sz="4000" b="1" dirty="0" smtClean="0">
                <a:solidFill>
                  <a:schemeClr val="bg1"/>
                </a:solidFill>
                <a:latin typeface="Calibri" pitchFamily="34" charset="0"/>
              </a:rPr>
            </a:br>
            <a:r>
              <a:rPr lang="it-IT" sz="4000" b="1" dirty="0" smtClean="0">
                <a:solidFill>
                  <a:schemeClr val="bg1"/>
                </a:solidFill>
                <a:latin typeface="Calibri" pitchFamily="34" charset="0"/>
              </a:rPr>
              <a:t/>
            </a:r>
            <a:br>
              <a:rPr lang="it-IT" sz="4000" b="1" dirty="0" smtClean="0">
                <a:solidFill>
                  <a:schemeClr val="bg1"/>
                </a:solidFill>
                <a:latin typeface="Calibri" pitchFamily="34" charset="0"/>
              </a:rPr>
            </a:br>
            <a:r>
              <a:rPr lang="it-IT" sz="3600" b="1" dirty="0" smtClean="0">
                <a:solidFill>
                  <a:schemeClr val="bg1"/>
                </a:solidFill>
                <a:latin typeface="Calibri" pitchFamily="34" charset="0"/>
              </a:rPr>
              <a:t>INTRODUZIONE ALLO STUDIO DELLA FINANZA PUBBLICA E </a:t>
            </a:r>
            <a:r>
              <a:rPr lang="it-IT" sz="3600" b="1" dirty="0" smtClean="0">
                <a:solidFill>
                  <a:schemeClr val="bg1"/>
                </a:solidFill>
                <a:latin typeface="Calibri" pitchFamily="34" charset="0"/>
              </a:rPr>
              <a:t>DELLA SCIENZA DELLE FINANZE (I)</a:t>
            </a:r>
            <a:r>
              <a:rPr lang="it-IT" sz="3600" dirty="0" smtClean="0">
                <a:solidFill>
                  <a:schemeClr val="bg1"/>
                </a:solidFill>
                <a:latin typeface="Calibri" pitchFamily="34" charset="0"/>
              </a:rPr>
              <a:t/>
            </a:r>
            <a:br>
              <a:rPr lang="it-IT" sz="3600" dirty="0" smtClean="0">
                <a:solidFill>
                  <a:schemeClr val="bg1"/>
                </a:solidFill>
                <a:latin typeface="Calibri" pitchFamily="34" charset="0"/>
              </a:rPr>
            </a:br>
            <a:r>
              <a:rPr lang="it-IT" dirty="0" smtClean="0">
                <a:solidFill>
                  <a:schemeClr val="bg1"/>
                </a:solidFill>
                <a:latin typeface="Calibri" pitchFamily="34" charset="0"/>
              </a:rPr>
              <a:t/>
            </a:r>
            <a:br>
              <a:rPr lang="it-IT" dirty="0" smtClean="0">
                <a:solidFill>
                  <a:schemeClr val="bg1"/>
                </a:solidFill>
                <a:latin typeface="Calibri" pitchFamily="34" charset="0"/>
              </a:rPr>
            </a:br>
            <a:r>
              <a:rPr lang="it-IT" sz="2400" dirty="0" smtClean="0">
                <a:solidFill>
                  <a:schemeClr val="bg1"/>
                </a:solidFill>
                <a:latin typeface="Calibri" pitchFamily="34" charset="0"/>
              </a:rPr>
              <a:t>Prof. Avv. Salvatore Villani </a:t>
            </a:r>
            <a:br>
              <a:rPr lang="it-IT" sz="2400" dirty="0" smtClean="0">
                <a:solidFill>
                  <a:schemeClr val="bg1"/>
                </a:solidFill>
                <a:latin typeface="Calibri" pitchFamily="34" charset="0"/>
              </a:rPr>
            </a:br>
            <a:r>
              <a:rPr lang="it-IT" sz="2400" dirty="0" smtClean="0">
                <a:solidFill>
                  <a:schemeClr val="bg1"/>
                </a:solidFill>
                <a:latin typeface="Calibri" pitchFamily="34" charset="0"/>
              </a:rPr>
              <a:t>Università Federico II di Napoli </a:t>
            </a:r>
            <a:br>
              <a:rPr lang="it-IT" sz="2400" dirty="0" smtClean="0">
                <a:solidFill>
                  <a:schemeClr val="bg1"/>
                </a:solidFill>
                <a:latin typeface="Calibri" pitchFamily="34" charset="0"/>
              </a:rPr>
            </a:br>
            <a:r>
              <a:rPr lang="it-IT" sz="2400" dirty="0" smtClean="0">
                <a:solidFill>
                  <a:schemeClr val="bg1"/>
                </a:solidFill>
                <a:latin typeface="Calibri" pitchFamily="34" charset="0"/>
              </a:rPr>
              <a:t>Dipartimento di Scienze politiche</a:t>
            </a:r>
          </a:p>
        </p:txBody>
      </p:sp>
      <p:sp>
        <p:nvSpPr>
          <p:cNvPr id="4098" name="Rectangle 107"/>
          <p:cNvSpPr>
            <a:spLocks noGrp="1" noChangeArrowheads="1"/>
          </p:cNvSpPr>
          <p:nvPr>
            <p:ph type="sldNum" sz="quarter" idx="12"/>
          </p:nvPr>
        </p:nvSpPr>
        <p:spPr/>
        <p:txBody>
          <a:bodyPr/>
          <a:lstStyle/>
          <a:p>
            <a:r>
              <a:rPr lang="it-IT" smtClean="0"/>
              <a:t>Pag. </a:t>
            </a:r>
            <a:fld id="{DD979338-4011-4865-B396-0A6278E6CC20}" type="slidenum">
              <a:rPr lang="it-IT" smtClean="0"/>
              <a:pPr/>
              <a:t>1</a:t>
            </a:fld>
            <a:endParaRPr lang="it-IT" smtClean="0"/>
          </a:p>
        </p:txBody>
      </p:sp>
      <p:sp>
        <p:nvSpPr>
          <p:cNvPr id="13" name="CasellaDiTesto 12"/>
          <p:cNvSpPr txBox="1"/>
          <p:nvPr/>
        </p:nvSpPr>
        <p:spPr>
          <a:xfrm>
            <a:off x="571472" y="571480"/>
            <a:ext cx="8072493" cy="1754326"/>
          </a:xfrm>
          <a:prstGeom prst="rect">
            <a:avLst/>
          </a:prstGeom>
          <a:ln/>
        </p:spPr>
        <p:style>
          <a:lnRef idx="3">
            <a:schemeClr val="lt1"/>
          </a:lnRef>
          <a:fillRef idx="1">
            <a:schemeClr val="dk1"/>
          </a:fillRef>
          <a:effectRef idx="1">
            <a:schemeClr val="dk1"/>
          </a:effectRef>
          <a:fontRef idx="minor">
            <a:schemeClr val="lt1"/>
          </a:fontRef>
        </p:style>
        <p:txBody>
          <a:bodyPr wrap="square" rtlCol="0">
            <a:spAutoFit/>
          </a:bodyPr>
          <a:lstStyle/>
          <a:p>
            <a:pPr algn="ctr"/>
            <a:endParaRPr lang="it-IT" sz="1800" dirty="0" smtClean="0">
              <a:solidFill>
                <a:schemeClr val="bg1"/>
              </a:solidFill>
              <a:latin typeface="Calibri" pitchFamily="34" charset="0"/>
            </a:endParaRPr>
          </a:p>
          <a:p>
            <a:pPr algn="ctr"/>
            <a:r>
              <a:rPr lang="it-IT" sz="1800" b="1" dirty="0" smtClean="0">
                <a:solidFill>
                  <a:schemeClr val="bg1"/>
                </a:solidFill>
                <a:latin typeface="Calibri" pitchFamily="34" charset="0"/>
              </a:rPr>
              <a:t>UNIVERSITÀ DEGLI STUDI </a:t>
            </a:r>
            <a:r>
              <a:rPr lang="it-IT" sz="1800" b="1" dirty="0" err="1" smtClean="0">
                <a:solidFill>
                  <a:schemeClr val="bg1"/>
                </a:solidFill>
                <a:latin typeface="Calibri" pitchFamily="34" charset="0"/>
              </a:rPr>
              <a:t>DI</a:t>
            </a:r>
            <a:r>
              <a:rPr lang="it-IT" sz="1800" b="1" dirty="0" smtClean="0">
                <a:solidFill>
                  <a:schemeClr val="bg1"/>
                </a:solidFill>
                <a:latin typeface="Calibri" pitchFamily="34" charset="0"/>
              </a:rPr>
              <a:t> NAPOLI FEDERICO II</a:t>
            </a:r>
          </a:p>
          <a:p>
            <a:pPr algn="ctr"/>
            <a:r>
              <a:rPr lang="it-IT" sz="1800" dirty="0" smtClean="0">
                <a:solidFill>
                  <a:schemeClr val="bg1"/>
                </a:solidFill>
                <a:latin typeface="Calibri" pitchFamily="34" charset="0"/>
              </a:rPr>
              <a:t>Dipartimento di Scienze politiche</a:t>
            </a:r>
          </a:p>
          <a:p>
            <a:pPr algn="ctr"/>
            <a:endParaRPr lang="it-IT" sz="1800" dirty="0" smtClean="0">
              <a:solidFill>
                <a:schemeClr val="bg1"/>
              </a:solidFill>
              <a:latin typeface="Calibri" pitchFamily="34" charset="0"/>
            </a:endParaRPr>
          </a:p>
          <a:p>
            <a:pPr algn="ctr"/>
            <a:r>
              <a:rPr lang="it-IT" sz="1800" b="1" dirty="0" smtClean="0">
                <a:solidFill>
                  <a:schemeClr val="bg1"/>
                </a:solidFill>
                <a:latin typeface="Berlin Sans FB Demi" pitchFamily="34" charset="0"/>
              </a:rPr>
              <a:t>Lezioni di Scienza delle finanze</a:t>
            </a:r>
          </a:p>
          <a:p>
            <a:pPr algn="ctr"/>
            <a:endParaRPr lang="it-IT" sz="1800" dirty="0" smtClean="0">
              <a:solidFill>
                <a:schemeClr val="bg1"/>
              </a:solidFill>
              <a:latin typeface="Calibri"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2"/>
          <p:cNvSpPr>
            <a:spLocks noGrp="1" noChangeArrowheads="1"/>
          </p:cNvSpPr>
          <p:nvPr>
            <p:ph type="ctrTitle"/>
          </p:nvPr>
        </p:nvSpPr>
        <p:spPr/>
        <p:txBody>
          <a:bodyPr/>
          <a:lstStyle/>
          <a:p>
            <a:pPr>
              <a:lnSpc>
                <a:spcPct val="100000"/>
              </a:lnSpc>
            </a:pPr>
            <a:r>
              <a:rPr lang="en-US" sz="3600" b="1" dirty="0" smtClean="0">
                <a:latin typeface="Calibri" pitchFamily="34" charset="0"/>
                <a:cs typeface="Calibri" pitchFamily="34" charset="0"/>
              </a:rPr>
              <a:t>MI PRESENTO</a:t>
            </a:r>
            <a:endParaRPr lang="it-IT" sz="3600" dirty="0" smtClean="0">
              <a:latin typeface="Calibri" pitchFamily="34" charset="0"/>
              <a:ea typeface="Calibri" pitchFamily="34" charset="0"/>
              <a:cs typeface="Calibri" pitchFamily="34" charset="0"/>
            </a:endParaRPr>
          </a:p>
        </p:txBody>
      </p:sp>
      <p:sp>
        <p:nvSpPr>
          <p:cNvPr id="58370" name="Rectangle 107"/>
          <p:cNvSpPr>
            <a:spLocks noGrp="1" noChangeArrowheads="1"/>
          </p:cNvSpPr>
          <p:nvPr>
            <p:ph type="sldNum" sz="quarter" idx="12"/>
          </p:nvPr>
        </p:nvSpPr>
        <p:spPr>
          <a:noFill/>
          <a:ln>
            <a:miter lim="800000"/>
            <a:headEnd/>
            <a:tailEnd/>
          </a:ln>
        </p:spPr>
        <p:txBody>
          <a:bodyPr/>
          <a:lstStyle/>
          <a:p>
            <a:r>
              <a:rPr lang="it-IT" dirty="0" smtClean="0"/>
              <a:t>Pag. </a:t>
            </a:r>
            <a:fld id="{79D6FF30-04FE-4050-87FF-F5B0F8615E52}" type="slidenum">
              <a:rPr lang="it-IT" smtClean="0"/>
              <a:pPr/>
              <a:t>2</a:t>
            </a:fld>
            <a:endParaRPr lang="it-IT" dirty="0" smtClean="0"/>
          </a:p>
        </p:txBody>
      </p:sp>
      <p:sp>
        <p:nvSpPr>
          <p:cNvPr id="58372" name="Rettangolo 2"/>
          <p:cNvSpPr>
            <a:spLocks noChangeArrowheads="1"/>
          </p:cNvSpPr>
          <p:nvPr/>
        </p:nvSpPr>
        <p:spPr bwMode="auto">
          <a:xfrm>
            <a:off x="1857375" y="2643188"/>
            <a:ext cx="6429375" cy="2965450"/>
          </a:xfrm>
          <a:prstGeom prst="rect">
            <a:avLst/>
          </a:prstGeom>
          <a:noFill/>
          <a:ln w="9525">
            <a:noFill/>
            <a:miter lim="800000"/>
            <a:headEnd/>
            <a:tailEnd/>
          </a:ln>
        </p:spPr>
        <p:txBody>
          <a:bodyPr>
            <a:spAutoFit/>
          </a:bodyPr>
          <a:lstStyle/>
          <a:p>
            <a:pPr marL="82550" algn="just">
              <a:lnSpc>
                <a:spcPts val="2800"/>
              </a:lnSpc>
            </a:pPr>
            <a:r>
              <a:rPr lang="it-IT" sz="2000" b="1" dirty="0">
                <a:latin typeface="Calibri" pitchFamily="34" charset="0"/>
              </a:rPr>
              <a:t>CONTATTI:</a:t>
            </a:r>
          </a:p>
          <a:p>
            <a:pPr marL="82550" algn="just">
              <a:lnSpc>
                <a:spcPts val="2800"/>
              </a:lnSpc>
            </a:pPr>
            <a:r>
              <a:rPr lang="it-IT" sz="2000" b="1" dirty="0">
                <a:latin typeface="Calibri" pitchFamily="34" charset="0"/>
              </a:rPr>
              <a:t>Salvatore Villani </a:t>
            </a:r>
          </a:p>
          <a:p>
            <a:pPr marL="82550" algn="just">
              <a:lnSpc>
                <a:spcPts val="2800"/>
              </a:lnSpc>
            </a:pPr>
            <a:r>
              <a:rPr lang="en-US" sz="1800" dirty="0" err="1">
                <a:latin typeface="Calibri" pitchFamily="34" charset="0"/>
                <a:ea typeface="Calibri" pitchFamily="34" charset="0"/>
                <a:cs typeface="Calibri" pitchFamily="34" charset="0"/>
              </a:rPr>
              <a:t>Università</a:t>
            </a:r>
            <a:r>
              <a:rPr lang="en-US" sz="1800" dirty="0">
                <a:latin typeface="Calibri" pitchFamily="34" charset="0"/>
                <a:ea typeface="Calibri" pitchFamily="34" charset="0"/>
                <a:cs typeface="Calibri" pitchFamily="34" charset="0"/>
              </a:rPr>
              <a:t> </a:t>
            </a:r>
            <a:r>
              <a:rPr lang="en-US" sz="1800" dirty="0" err="1">
                <a:latin typeface="Calibri" pitchFamily="34" charset="0"/>
                <a:ea typeface="Calibri" pitchFamily="34" charset="0"/>
                <a:cs typeface="Calibri" pitchFamily="34" charset="0"/>
              </a:rPr>
              <a:t>degli</a:t>
            </a:r>
            <a:r>
              <a:rPr lang="en-US" sz="1800" dirty="0">
                <a:latin typeface="Calibri" pitchFamily="34" charset="0"/>
                <a:ea typeface="Calibri" pitchFamily="34" charset="0"/>
                <a:cs typeface="Calibri" pitchFamily="34" charset="0"/>
              </a:rPr>
              <a:t> </a:t>
            </a:r>
            <a:r>
              <a:rPr lang="en-US" sz="1800" dirty="0" err="1">
                <a:latin typeface="Calibri" pitchFamily="34" charset="0"/>
                <a:ea typeface="Calibri" pitchFamily="34" charset="0"/>
                <a:cs typeface="Calibri" pitchFamily="34" charset="0"/>
              </a:rPr>
              <a:t>Studi</a:t>
            </a:r>
            <a:r>
              <a:rPr lang="en-US" sz="1800" dirty="0">
                <a:latin typeface="Calibri" pitchFamily="34" charset="0"/>
                <a:ea typeface="Calibri" pitchFamily="34" charset="0"/>
                <a:cs typeface="Calibri" pitchFamily="34" charset="0"/>
              </a:rPr>
              <a:t> </a:t>
            </a:r>
            <a:r>
              <a:rPr lang="en-US" sz="1800" dirty="0" err="1">
                <a:latin typeface="Calibri" pitchFamily="34" charset="0"/>
                <a:ea typeface="Calibri" pitchFamily="34" charset="0"/>
                <a:cs typeface="Calibri" pitchFamily="34" charset="0"/>
              </a:rPr>
              <a:t>di</a:t>
            </a:r>
            <a:r>
              <a:rPr lang="en-US" sz="1800" dirty="0">
                <a:latin typeface="Calibri" pitchFamily="34" charset="0"/>
                <a:ea typeface="Calibri" pitchFamily="34" charset="0"/>
                <a:cs typeface="Calibri" pitchFamily="34" charset="0"/>
              </a:rPr>
              <a:t> Napoli </a:t>
            </a:r>
            <a:r>
              <a:rPr lang="en-US" sz="1800" i="1" dirty="0">
                <a:latin typeface="Calibri" pitchFamily="34" charset="0"/>
                <a:ea typeface="Calibri" pitchFamily="34" charset="0"/>
                <a:cs typeface="Calibri" pitchFamily="34" charset="0"/>
              </a:rPr>
              <a:t>Federico II</a:t>
            </a:r>
            <a:endParaRPr lang="en-US" sz="1800" dirty="0">
              <a:latin typeface="Calibri" pitchFamily="34" charset="0"/>
              <a:ea typeface="Calibri" pitchFamily="34" charset="0"/>
              <a:cs typeface="Calibri" pitchFamily="34" charset="0"/>
            </a:endParaRPr>
          </a:p>
          <a:p>
            <a:pPr marL="82550">
              <a:lnSpc>
                <a:spcPts val="2800"/>
              </a:lnSpc>
            </a:pPr>
            <a:r>
              <a:rPr lang="en-US" sz="1800" dirty="0" err="1">
                <a:latin typeface="Calibri" pitchFamily="34" charset="0"/>
                <a:ea typeface="Calibri" pitchFamily="34" charset="0"/>
                <a:cs typeface="Calibri" pitchFamily="34" charset="0"/>
              </a:rPr>
              <a:t>Dipartimento</a:t>
            </a:r>
            <a:r>
              <a:rPr lang="en-US" sz="1800" dirty="0">
                <a:latin typeface="Calibri" pitchFamily="34" charset="0"/>
                <a:ea typeface="Calibri" pitchFamily="34" charset="0"/>
                <a:cs typeface="Calibri" pitchFamily="34" charset="0"/>
              </a:rPr>
              <a:t> </a:t>
            </a:r>
            <a:r>
              <a:rPr lang="en-US" sz="1800" dirty="0" err="1">
                <a:latin typeface="Calibri" pitchFamily="34" charset="0"/>
                <a:ea typeface="Calibri" pitchFamily="34" charset="0"/>
                <a:cs typeface="Calibri" pitchFamily="34" charset="0"/>
              </a:rPr>
              <a:t>di</a:t>
            </a:r>
            <a:r>
              <a:rPr lang="en-US" sz="1800" dirty="0">
                <a:latin typeface="Calibri" pitchFamily="34" charset="0"/>
                <a:ea typeface="Calibri" pitchFamily="34" charset="0"/>
                <a:cs typeface="Calibri" pitchFamily="34" charset="0"/>
              </a:rPr>
              <a:t> </a:t>
            </a:r>
            <a:r>
              <a:rPr lang="en-US" sz="1800" dirty="0" err="1">
                <a:latin typeface="Calibri" pitchFamily="34" charset="0"/>
                <a:ea typeface="Calibri" pitchFamily="34" charset="0"/>
                <a:cs typeface="Calibri" pitchFamily="34" charset="0"/>
              </a:rPr>
              <a:t>Scienze</a:t>
            </a:r>
            <a:r>
              <a:rPr lang="en-US" sz="1800" dirty="0">
                <a:latin typeface="Calibri" pitchFamily="34" charset="0"/>
                <a:ea typeface="Calibri" pitchFamily="34" charset="0"/>
                <a:cs typeface="Calibri" pitchFamily="34" charset="0"/>
              </a:rPr>
              <a:t> </a:t>
            </a:r>
            <a:r>
              <a:rPr lang="en-US" sz="1800" dirty="0" err="1">
                <a:latin typeface="Calibri" pitchFamily="34" charset="0"/>
                <a:ea typeface="Calibri" pitchFamily="34" charset="0"/>
                <a:cs typeface="Calibri" pitchFamily="34" charset="0"/>
              </a:rPr>
              <a:t>Politiche</a:t>
            </a:r>
            <a:r>
              <a:rPr lang="en-US" sz="1800" dirty="0">
                <a:latin typeface="Calibri" pitchFamily="34" charset="0"/>
                <a:ea typeface="Calibri" pitchFamily="34" charset="0"/>
                <a:cs typeface="Calibri" pitchFamily="34" charset="0"/>
              </a:rPr>
              <a:t/>
            </a:r>
            <a:br>
              <a:rPr lang="en-US" sz="1800" dirty="0">
                <a:latin typeface="Calibri" pitchFamily="34" charset="0"/>
                <a:ea typeface="Calibri" pitchFamily="34" charset="0"/>
                <a:cs typeface="Calibri" pitchFamily="34" charset="0"/>
              </a:rPr>
            </a:br>
            <a:r>
              <a:rPr lang="en-US" sz="1800" dirty="0">
                <a:latin typeface="Calibri" pitchFamily="34" charset="0"/>
                <a:ea typeface="Calibri" pitchFamily="34" charset="0"/>
                <a:cs typeface="Calibri" pitchFamily="34" charset="0"/>
              </a:rPr>
              <a:t>Via L. </a:t>
            </a:r>
            <a:r>
              <a:rPr lang="en-US" sz="1800" dirty="0" err="1">
                <a:latin typeface="Calibri" pitchFamily="34" charset="0"/>
                <a:ea typeface="Calibri" pitchFamily="34" charset="0"/>
                <a:cs typeface="Calibri" pitchFamily="34" charset="0"/>
              </a:rPr>
              <a:t>Rodinò</a:t>
            </a:r>
            <a:r>
              <a:rPr lang="en-US" sz="1800" dirty="0">
                <a:latin typeface="Calibri" pitchFamily="34" charset="0"/>
                <a:ea typeface="Calibri" pitchFamily="34" charset="0"/>
                <a:cs typeface="Calibri" pitchFamily="34" charset="0"/>
              </a:rPr>
              <a:t>, 22, 80138 – Napoli, Italia</a:t>
            </a:r>
            <a:br>
              <a:rPr lang="en-US" sz="1800" dirty="0">
                <a:latin typeface="Calibri" pitchFamily="34" charset="0"/>
                <a:ea typeface="Calibri" pitchFamily="34" charset="0"/>
                <a:cs typeface="Calibri" pitchFamily="34" charset="0"/>
              </a:rPr>
            </a:br>
            <a:r>
              <a:rPr lang="en-US" sz="1800" dirty="0">
                <a:latin typeface="Calibri" pitchFamily="34" charset="0"/>
                <a:ea typeface="Calibri" pitchFamily="34" charset="0"/>
                <a:cs typeface="Calibri" pitchFamily="34" charset="0"/>
              </a:rPr>
              <a:t>Mobile: +39 347 223 53 60</a:t>
            </a:r>
            <a:br>
              <a:rPr lang="en-US" sz="1800" dirty="0">
                <a:latin typeface="Calibri" pitchFamily="34" charset="0"/>
                <a:ea typeface="Calibri" pitchFamily="34" charset="0"/>
                <a:cs typeface="Calibri" pitchFamily="34" charset="0"/>
              </a:rPr>
            </a:br>
            <a:r>
              <a:rPr lang="en-US" sz="1800" dirty="0">
                <a:latin typeface="Calibri" pitchFamily="34" charset="0"/>
                <a:ea typeface="Calibri" pitchFamily="34" charset="0"/>
                <a:cs typeface="Calibri" pitchFamily="34" charset="0"/>
              </a:rPr>
              <a:t>E-mail: salvatore.villani@unina.it</a:t>
            </a:r>
            <a:br>
              <a:rPr lang="en-US" sz="1800" dirty="0">
                <a:latin typeface="Calibri" pitchFamily="34" charset="0"/>
                <a:ea typeface="Calibri" pitchFamily="34" charset="0"/>
                <a:cs typeface="Calibri" pitchFamily="34" charset="0"/>
              </a:rPr>
            </a:br>
            <a:r>
              <a:rPr lang="en-US" sz="1800" dirty="0">
                <a:latin typeface="Calibri" pitchFamily="34" charset="0"/>
                <a:ea typeface="Calibri" pitchFamily="34" charset="0"/>
                <a:cs typeface="Calibri" pitchFamily="34" charset="0"/>
              </a:rPr>
              <a:t>Web site: www.docenti.unina.it/salvatore.villani</a:t>
            </a:r>
            <a:endParaRPr lang="it-IT" sz="1800" dirty="0">
              <a:latin typeface="Calibri" pitchFamily="34" charset="0"/>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2"/>
          <p:cNvSpPr>
            <a:spLocks noGrp="1" noChangeArrowheads="1"/>
          </p:cNvSpPr>
          <p:nvPr>
            <p:ph type="ctrTitle"/>
          </p:nvPr>
        </p:nvSpPr>
        <p:spPr/>
        <p:txBody>
          <a:bodyPr/>
          <a:lstStyle/>
          <a:p>
            <a:pPr>
              <a:lnSpc>
                <a:spcPct val="100000"/>
              </a:lnSpc>
            </a:pPr>
            <a:r>
              <a:rPr lang="en-US" sz="3600" b="1" dirty="0" smtClean="0">
                <a:latin typeface="Calibri" pitchFamily="34" charset="0"/>
                <a:cs typeface="Calibri" pitchFamily="34" charset="0"/>
              </a:rPr>
              <a:t>LA SVIMEZ E LA SUA MISSION</a:t>
            </a:r>
            <a:endParaRPr lang="it-IT" sz="3600" dirty="0" smtClean="0">
              <a:latin typeface="Calibri" pitchFamily="34" charset="0"/>
              <a:ea typeface="Calibri" pitchFamily="34" charset="0"/>
              <a:cs typeface="Calibri" pitchFamily="34" charset="0"/>
            </a:endParaRPr>
          </a:p>
        </p:txBody>
      </p:sp>
      <p:sp>
        <p:nvSpPr>
          <p:cNvPr id="58370" name="Rectangle 107"/>
          <p:cNvSpPr>
            <a:spLocks noGrp="1" noChangeArrowheads="1"/>
          </p:cNvSpPr>
          <p:nvPr>
            <p:ph type="sldNum" sz="quarter" idx="12"/>
          </p:nvPr>
        </p:nvSpPr>
        <p:spPr>
          <a:noFill/>
          <a:ln>
            <a:miter lim="800000"/>
            <a:headEnd/>
            <a:tailEnd/>
          </a:ln>
        </p:spPr>
        <p:txBody>
          <a:bodyPr/>
          <a:lstStyle/>
          <a:p>
            <a:r>
              <a:rPr lang="it-IT" dirty="0" smtClean="0"/>
              <a:t>Pag. </a:t>
            </a:r>
            <a:fld id="{79D6FF30-04FE-4050-87FF-F5B0F8615E52}" type="slidenum">
              <a:rPr lang="it-IT" smtClean="0"/>
              <a:pPr/>
              <a:t>3</a:t>
            </a:fld>
            <a:endParaRPr lang="it-IT" dirty="0" smtClean="0"/>
          </a:p>
        </p:txBody>
      </p:sp>
      <p:sp>
        <p:nvSpPr>
          <p:cNvPr id="58372" name="Rettangolo 2"/>
          <p:cNvSpPr>
            <a:spLocks noChangeArrowheads="1"/>
          </p:cNvSpPr>
          <p:nvPr/>
        </p:nvSpPr>
        <p:spPr bwMode="auto">
          <a:xfrm>
            <a:off x="1142976" y="2357430"/>
            <a:ext cx="7500989" cy="2246769"/>
          </a:xfrm>
          <a:prstGeom prst="rect">
            <a:avLst/>
          </a:prstGeom>
          <a:noFill/>
          <a:ln w="9525">
            <a:noFill/>
            <a:miter lim="800000"/>
            <a:headEnd/>
            <a:tailEnd/>
          </a:ln>
        </p:spPr>
        <p:txBody>
          <a:bodyPr wrap="square">
            <a:spAutoFit/>
          </a:bodyPr>
          <a:lstStyle/>
          <a:p>
            <a:pPr marL="82550" algn="just">
              <a:lnSpc>
                <a:spcPts val="2800"/>
              </a:lnSpc>
            </a:pPr>
            <a:r>
              <a:rPr lang="it-IT" sz="2000" b="1" dirty="0" smtClean="0">
                <a:latin typeface="Calibri" pitchFamily="34" charset="0"/>
              </a:rPr>
              <a:t>Art. 2 dello Statuto: </a:t>
            </a:r>
            <a:r>
              <a:rPr lang="it-IT" sz="2000" dirty="0" smtClean="0">
                <a:latin typeface="Calibri" pitchFamily="34" charset="0"/>
              </a:rPr>
              <a:t>“promuovere, nello spirito di una efficiente solidarietà nazionale e con visione unitaria, lo studio particolareggiato delle condizioni economiche del Mezzogiorno d'Italia, al fine di proporre concreti programmi di azione e di opere intesi a creare ed a sviluppare nelle Regioni meridionali quelle attività industriali le quali meglio rispondono alle esigenze accertate”.</a:t>
            </a:r>
            <a:endParaRPr lang="it-IT" sz="2000" dirty="0">
              <a:latin typeface="Calibri" pitchFamily="34" charset="0"/>
            </a:endParaRP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2"/>
          <p:cNvSpPr>
            <a:spLocks noGrp="1" noChangeArrowheads="1"/>
          </p:cNvSpPr>
          <p:nvPr>
            <p:ph type="ctrTitle"/>
          </p:nvPr>
        </p:nvSpPr>
        <p:spPr/>
        <p:txBody>
          <a:bodyPr/>
          <a:lstStyle/>
          <a:p>
            <a:pPr>
              <a:lnSpc>
                <a:spcPct val="100000"/>
              </a:lnSpc>
            </a:pPr>
            <a:r>
              <a:rPr lang="en-US" sz="3600" b="1" dirty="0" smtClean="0">
                <a:latin typeface="Calibri" pitchFamily="34" charset="0"/>
                <a:cs typeface="Calibri" pitchFamily="34" charset="0"/>
              </a:rPr>
              <a:t>GENESI DELLA FINANZA PUBBLICA</a:t>
            </a:r>
            <a:endParaRPr lang="it-IT" sz="3600" dirty="0" smtClean="0">
              <a:latin typeface="Calibri" pitchFamily="34" charset="0"/>
              <a:ea typeface="Calibri" pitchFamily="34" charset="0"/>
              <a:cs typeface="Calibri" pitchFamily="34" charset="0"/>
            </a:endParaRPr>
          </a:p>
        </p:txBody>
      </p:sp>
      <p:sp>
        <p:nvSpPr>
          <p:cNvPr id="58370" name="Rectangle 107"/>
          <p:cNvSpPr>
            <a:spLocks noGrp="1" noChangeArrowheads="1"/>
          </p:cNvSpPr>
          <p:nvPr>
            <p:ph type="sldNum" sz="quarter" idx="12"/>
          </p:nvPr>
        </p:nvSpPr>
        <p:spPr>
          <a:noFill/>
          <a:ln>
            <a:miter lim="800000"/>
            <a:headEnd/>
            <a:tailEnd/>
          </a:ln>
        </p:spPr>
        <p:txBody>
          <a:bodyPr/>
          <a:lstStyle/>
          <a:p>
            <a:r>
              <a:rPr lang="it-IT" dirty="0" smtClean="0"/>
              <a:t>Pag. </a:t>
            </a:r>
            <a:fld id="{79D6FF30-04FE-4050-87FF-F5B0F8615E52}" type="slidenum">
              <a:rPr lang="it-IT" smtClean="0"/>
              <a:pPr/>
              <a:t>4</a:t>
            </a:fld>
            <a:endParaRPr lang="it-IT" dirty="0" smtClean="0"/>
          </a:p>
        </p:txBody>
      </p:sp>
      <p:sp>
        <p:nvSpPr>
          <p:cNvPr id="58372" name="Rettangolo 2"/>
          <p:cNvSpPr>
            <a:spLocks noChangeArrowheads="1"/>
          </p:cNvSpPr>
          <p:nvPr/>
        </p:nvSpPr>
        <p:spPr bwMode="auto">
          <a:xfrm>
            <a:off x="1142976" y="2285992"/>
            <a:ext cx="7500989" cy="1528624"/>
          </a:xfrm>
          <a:prstGeom prst="rect">
            <a:avLst/>
          </a:prstGeom>
          <a:noFill/>
          <a:ln w="9525">
            <a:noFill/>
            <a:miter lim="800000"/>
            <a:headEnd/>
            <a:tailEnd/>
          </a:ln>
        </p:spPr>
        <p:txBody>
          <a:bodyPr wrap="square">
            <a:spAutoFit/>
          </a:bodyPr>
          <a:lstStyle/>
          <a:p>
            <a:pPr marL="82550" algn="ctr">
              <a:lnSpc>
                <a:spcPts val="2800"/>
              </a:lnSpc>
            </a:pPr>
            <a:r>
              <a:rPr lang="it-IT" sz="2000" b="1" dirty="0" smtClean="0">
                <a:latin typeface="Calibri" pitchFamily="34" charset="0"/>
              </a:rPr>
              <a:t>LA NASCITA DELLO STATO FISCALE MODERNO</a:t>
            </a:r>
          </a:p>
          <a:p>
            <a:pPr marL="82550" algn="just">
              <a:lnSpc>
                <a:spcPts val="2800"/>
              </a:lnSpc>
            </a:pPr>
            <a:r>
              <a:rPr lang="it-IT" sz="2000" dirty="0" smtClean="0">
                <a:latin typeface="Calibri" pitchFamily="34" charset="0"/>
              </a:rPr>
              <a:t>Lo STATO FISCALE MODERNO non getta le sue radici nello STATO FISCALE ANTICO. Esso nasce dalla crisi dell'associazione feudale e del feudalesimo. </a:t>
            </a:r>
          </a:p>
        </p:txBody>
      </p:sp>
      <p:sp>
        <p:nvSpPr>
          <p:cNvPr id="5" name="Rettangolo 4"/>
          <p:cNvSpPr/>
          <p:nvPr/>
        </p:nvSpPr>
        <p:spPr>
          <a:xfrm>
            <a:off x="1500166" y="3786190"/>
            <a:ext cx="6858048" cy="2585323"/>
          </a:xfrm>
          <a:prstGeom prst="rect">
            <a:avLst/>
          </a:prstGeom>
        </p:spPr>
        <p:txBody>
          <a:bodyPr wrap="square">
            <a:spAutoFit/>
          </a:bodyPr>
          <a:lstStyle/>
          <a:p>
            <a:pPr marL="82550" algn="just"/>
            <a:r>
              <a:rPr lang="it-IT" sz="1800" dirty="0" smtClean="0">
                <a:latin typeface="Calibri" pitchFamily="34" charset="0"/>
              </a:rPr>
              <a:t>“Fin dall'antichità e per tutto il Medio Evo lo stato si basava sugli ampi possedimenti di proprietà del sovrano, che era insieme proprietario e legislatore. I suoi bisogni erano soddisfatti con una parte del prodotto delle sue terre e con il lavoro dei suoi servi. I </a:t>
            </a:r>
            <a:r>
              <a:rPr lang="it-IT" sz="1800" dirty="0" err="1" smtClean="0">
                <a:latin typeface="Calibri" pitchFamily="34" charset="0"/>
              </a:rPr>
              <a:t>prìncipi</a:t>
            </a:r>
            <a:r>
              <a:rPr lang="it-IT" sz="1800" dirty="0" smtClean="0">
                <a:latin typeface="Calibri" pitchFamily="34" charset="0"/>
              </a:rPr>
              <a:t> ed i monarchi che si susseguirono continuarono a basarsi su queste risorse fino a che le crescenti spese militari ed il dispendioso mantenimento delle corti non le resero inadeguate” (R. </a:t>
            </a:r>
            <a:r>
              <a:rPr lang="it-IT" sz="1800" dirty="0" err="1" smtClean="0">
                <a:latin typeface="Calibri" pitchFamily="34" charset="0"/>
              </a:rPr>
              <a:t>Musgrave</a:t>
            </a:r>
            <a:r>
              <a:rPr lang="it-IT" sz="1800" dirty="0" smtClean="0">
                <a:latin typeface="Calibri" pitchFamily="34" charset="0"/>
              </a:rPr>
              <a:t>, </a:t>
            </a:r>
            <a:r>
              <a:rPr lang="en-US" sz="1800" i="1" dirty="0" smtClean="0">
                <a:latin typeface="Calibri" pitchFamily="34" charset="0"/>
              </a:rPr>
              <a:t>Schumpeter's crisis of the tax state: An essay in fiscal sociology</a:t>
            </a:r>
            <a:r>
              <a:rPr lang="en-US" sz="1800" dirty="0" smtClean="0">
                <a:latin typeface="Calibri" pitchFamily="34" charset="0"/>
              </a:rPr>
              <a:t>, “Journal of Evolutionary Economics”, 2(2), 1992, 89-</a:t>
            </a:r>
            <a:r>
              <a:rPr lang="it-IT" sz="1800" dirty="0" smtClean="0">
                <a:latin typeface="Calibri" pitchFamily="34" charset="0"/>
              </a:rPr>
              <a:t>113).</a:t>
            </a:r>
            <a:endParaRPr lang="en-US" sz="1800" dirty="0" smtClean="0">
              <a:latin typeface="Calibri" pitchFamily="34" charset="0"/>
            </a:endParaRP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2"/>
          <p:cNvSpPr>
            <a:spLocks noGrp="1" noChangeArrowheads="1"/>
          </p:cNvSpPr>
          <p:nvPr>
            <p:ph type="ctrTitle"/>
          </p:nvPr>
        </p:nvSpPr>
        <p:spPr/>
        <p:txBody>
          <a:bodyPr/>
          <a:lstStyle/>
          <a:p>
            <a:pPr>
              <a:lnSpc>
                <a:spcPct val="100000"/>
              </a:lnSpc>
            </a:pPr>
            <a:r>
              <a:rPr lang="en-US" sz="3600" b="1" dirty="0" smtClean="0">
                <a:latin typeface="Calibri" pitchFamily="34" charset="0"/>
                <a:cs typeface="Calibri" pitchFamily="34" charset="0"/>
              </a:rPr>
              <a:t>GENESI DELLA FINANZA PUBBLICA</a:t>
            </a:r>
            <a:endParaRPr lang="it-IT" sz="3600" dirty="0" smtClean="0">
              <a:latin typeface="Calibri" pitchFamily="34" charset="0"/>
              <a:ea typeface="Calibri" pitchFamily="34" charset="0"/>
              <a:cs typeface="Calibri" pitchFamily="34" charset="0"/>
            </a:endParaRPr>
          </a:p>
        </p:txBody>
      </p:sp>
      <p:sp>
        <p:nvSpPr>
          <p:cNvPr id="58370" name="Rectangle 107"/>
          <p:cNvSpPr>
            <a:spLocks noGrp="1" noChangeArrowheads="1"/>
          </p:cNvSpPr>
          <p:nvPr>
            <p:ph type="sldNum" sz="quarter" idx="12"/>
          </p:nvPr>
        </p:nvSpPr>
        <p:spPr>
          <a:noFill/>
          <a:ln>
            <a:miter lim="800000"/>
            <a:headEnd/>
            <a:tailEnd/>
          </a:ln>
        </p:spPr>
        <p:txBody>
          <a:bodyPr/>
          <a:lstStyle/>
          <a:p>
            <a:r>
              <a:rPr lang="it-IT" dirty="0" smtClean="0"/>
              <a:t>Pag. </a:t>
            </a:r>
            <a:fld id="{79D6FF30-04FE-4050-87FF-F5B0F8615E52}" type="slidenum">
              <a:rPr lang="it-IT" smtClean="0"/>
              <a:pPr/>
              <a:t>5</a:t>
            </a:fld>
            <a:endParaRPr lang="it-IT" dirty="0" smtClean="0"/>
          </a:p>
        </p:txBody>
      </p:sp>
      <p:sp>
        <p:nvSpPr>
          <p:cNvPr id="58372" name="Rettangolo 2"/>
          <p:cNvSpPr>
            <a:spLocks noChangeArrowheads="1"/>
          </p:cNvSpPr>
          <p:nvPr/>
        </p:nvSpPr>
        <p:spPr bwMode="auto">
          <a:xfrm>
            <a:off x="1142976" y="2285992"/>
            <a:ext cx="7500989" cy="1169551"/>
          </a:xfrm>
          <a:prstGeom prst="rect">
            <a:avLst/>
          </a:prstGeom>
          <a:noFill/>
          <a:ln w="9525">
            <a:noFill/>
            <a:miter lim="800000"/>
            <a:headEnd/>
            <a:tailEnd/>
          </a:ln>
        </p:spPr>
        <p:txBody>
          <a:bodyPr wrap="square">
            <a:spAutoFit/>
          </a:bodyPr>
          <a:lstStyle/>
          <a:p>
            <a:pPr marL="82550" algn="just">
              <a:lnSpc>
                <a:spcPts val="2800"/>
              </a:lnSpc>
            </a:pPr>
            <a:r>
              <a:rPr lang="it-IT" sz="2000" b="1" dirty="0" smtClean="0">
                <a:latin typeface="Calibri" pitchFamily="34" charset="0"/>
              </a:rPr>
              <a:t>LA LEGITTIMAZIONE </a:t>
            </a:r>
            <a:r>
              <a:rPr lang="it-IT" sz="2000" b="1" dirty="0" err="1" smtClean="0">
                <a:latin typeface="Calibri" pitchFamily="34" charset="0"/>
              </a:rPr>
              <a:t>DI</a:t>
            </a:r>
            <a:r>
              <a:rPr lang="it-IT" sz="2000" b="1" dirty="0" smtClean="0">
                <a:latin typeface="Calibri" pitchFamily="34" charset="0"/>
              </a:rPr>
              <a:t> UNA FISCALITÀ PERMANENTE sostitutiva delle forme arcaiche di contribuzione </a:t>
            </a:r>
            <a:r>
              <a:rPr lang="it-IT" sz="2000" dirty="0" smtClean="0">
                <a:latin typeface="Calibri" pitchFamily="34" charset="0"/>
              </a:rPr>
              <a:t>è tipica dello Stato moderno, formatosi in forme diverse tra il </a:t>
            </a:r>
            <a:r>
              <a:rPr lang="it-IT" sz="2000" dirty="0" err="1" smtClean="0">
                <a:latin typeface="Calibri" pitchFamily="34" charset="0"/>
              </a:rPr>
              <a:t>XIII</a:t>
            </a:r>
            <a:r>
              <a:rPr lang="it-IT" sz="2000" dirty="0" smtClean="0">
                <a:latin typeface="Calibri" pitchFamily="34" charset="0"/>
              </a:rPr>
              <a:t> ed il XVIII secolo.</a:t>
            </a:r>
            <a:endParaRPr lang="it-IT" sz="2000" b="1" dirty="0" smtClean="0">
              <a:latin typeface="Calibri" pitchFamily="34" charset="0"/>
            </a:endParaRPr>
          </a:p>
        </p:txBody>
      </p:sp>
      <p:sp>
        <p:nvSpPr>
          <p:cNvPr id="5" name="Rettangolo 4"/>
          <p:cNvSpPr/>
          <p:nvPr/>
        </p:nvSpPr>
        <p:spPr>
          <a:xfrm>
            <a:off x="1500166" y="3429000"/>
            <a:ext cx="6858048" cy="1754326"/>
          </a:xfrm>
          <a:prstGeom prst="rect">
            <a:avLst/>
          </a:prstGeom>
        </p:spPr>
        <p:txBody>
          <a:bodyPr wrap="square">
            <a:spAutoFit/>
          </a:bodyPr>
          <a:lstStyle/>
          <a:p>
            <a:pPr marL="82550" algn="just"/>
            <a:r>
              <a:rPr lang="it-IT" sz="1800" dirty="0" smtClean="0">
                <a:latin typeface="Calibri" pitchFamily="34" charset="0"/>
              </a:rPr>
              <a:t>“Allo stesso tempo, l'espansione dei mercati e lo sviluppo dei commerci crearono nuove potenziali fonti di entrata. L'imposizione fiscale sostituì i redditi derivanti dalla proprietà dello Stato quale principale fonte di entrata” (R. </a:t>
            </a:r>
            <a:r>
              <a:rPr lang="it-IT" sz="1800" dirty="0" err="1" smtClean="0">
                <a:latin typeface="Calibri" pitchFamily="34" charset="0"/>
              </a:rPr>
              <a:t>Musgrave</a:t>
            </a:r>
            <a:r>
              <a:rPr lang="it-IT" sz="1800" dirty="0" smtClean="0">
                <a:latin typeface="Calibri" pitchFamily="34" charset="0"/>
              </a:rPr>
              <a:t>, </a:t>
            </a:r>
            <a:r>
              <a:rPr lang="en-US" sz="1800" i="1" dirty="0" smtClean="0">
                <a:latin typeface="Calibri" pitchFamily="34" charset="0"/>
              </a:rPr>
              <a:t>Schumpeter's crisis of the tax state: An essay in fiscal sociology</a:t>
            </a:r>
            <a:r>
              <a:rPr lang="en-US" sz="1800" dirty="0" smtClean="0">
                <a:latin typeface="Calibri" pitchFamily="34" charset="0"/>
              </a:rPr>
              <a:t>, “Journal of Evolutionary Economics”, 2(2), 1992, 89-</a:t>
            </a:r>
            <a:r>
              <a:rPr lang="it-IT" sz="1800" dirty="0" smtClean="0">
                <a:latin typeface="Calibri" pitchFamily="34" charset="0"/>
              </a:rPr>
              <a:t>113).</a:t>
            </a:r>
            <a:endParaRPr lang="en-US" sz="1800" dirty="0" smtClean="0">
              <a:latin typeface="Calibri" pitchFamily="34" charset="0"/>
            </a:endParaRP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2"/>
          <p:cNvSpPr>
            <a:spLocks noGrp="1" noChangeArrowheads="1"/>
          </p:cNvSpPr>
          <p:nvPr>
            <p:ph type="ctrTitle"/>
          </p:nvPr>
        </p:nvSpPr>
        <p:spPr/>
        <p:txBody>
          <a:bodyPr/>
          <a:lstStyle/>
          <a:p>
            <a:pPr>
              <a:lnSpc>
                <a:spcPct val="100000"/>
              </a:lnSpc>
            </a:pPr>
            <a:r>
              <a:rPr lang="en-US" sz="3600" b="1" dirty="0" smtClean="0">
                <a:latin typeface="Calibri" pitchFamily="34" charset="0"/>
                <a:cs typeface="Calibri" pitchFamily="34" charset="0"/>
              </a:rPr>
              <a:t>LA FINANZA PUBBLICA</a:t>
            </a:r>
            <a:endParaRPr lang="it-IT" sz="3600" dirty="0" smtClean="0">
              <a:latin typeface="Calibri" pitchFamily="34" charset="0"/>
              <a:ea typeface="Calibri" pitchFamily="34" charset="0"/>
              <a:cs typeface="Calibri" pitchFamily="34" charset="0"/>
            </a:endParaRPr>
          </a:p>
        </p:txBody>
      </p:sp>
      <p:sp>
        <p:nvSpPr>
          <p:cNvPr id="58370" name="Rectangle 107"/>
          <p:cNvSpPr>
            <a:spLocks noGrp="1" noChangeArrowheads="1"/>
          </p:cNvSpPr>
          <p:nvPr>
            <p:ph type="sldNum" sz="quarter" idx="12"/>
          </p:nvPr>
        </p:nvSpPr>
        <p:spPr>
          <a:noFill/>
          <a:ln>
            <a:miter lim="800000"/>
            <a:headEnd/>
            <a:tailEnd/>
          </a:ln>
        </p:spPr>
        <p:txBody>
          <a:bodyPr/>
          <a:lstStyle/>
          <a:p>
            <a:r>
              <a:rPr lang="it-IT" dirty="0" smtClean="0"/>
              <a:t>Pag. </a:t>
            </a:r>
            <a:fld id="{79D6FF30-04FE-4050-87FF-F5B0F8615E52}" type="slidenum">
              <a:rPr lang="it-IT" smtClean="0"/>
              <a:pPr/>
              <a:t>6</a:t>
            </a:fld>
            <a:endParaRPr lang="it-IT" dirty="0" smtClean="0"/>
          </a:p>
        </p:txBody>
      </p:sp>
      <p:sp>
        <p:nvSpPr>
          <p:cNvPr id="58372" name="Rettangolo 2"/>
          <p:cNvSpPr>
            <a:spLocks noChangeArrowheads="1"/>
          </p:cNvSpPr>
          <p:nvPr/>
        </p:nvSpPr>
        <p:spPr bwMode="auto">
          <a:xfrm>
            <a:off x="1142976" y="2285992"/>
            <a:ext cx="7500989" cy="4042132"/>
          </a:xfrm>
          <a:prstGeom prst="rect">
            <a:avLst/>
          </a:prstGeom>
          <a:noFill/>
          <a:ln w="9525">
            <a:noFill/>
            <a:miter lim="800000"/>
            <a:headEnd/>
            <a:tailEnd/>
          </a:ln>
        </p:spPr>
        <p:txBody>
          <a:bodyPr wrap="square">
            <a:spAutoFit/>
          </a:bodyPr>
          <a:lstStyle/>
          <a:p>
            <a:pPr marL="82550" algn="just">
              <a:lnSpc>
                <a:spcPts val="2800"/>
              </a:lnSpc>
            </a:pPr>
            <a:r>
              <a:rPr lang="it-IT" sz="1800" dirty="0" smtClean="0">
                <a:latin typeface="Calibri" pitchFamily="34" charset="0"/>
              </a:rPr>
              <a:t>La </a:t>
            </a:r>
            <a:r>
              <a:rPr lang="it-IT" sz="1800" b="1" dirty="0" smtClean="0">
                <a:latin typeface="Calibri" pitchFamily="34" charset="0"/>
              </a:rPr>
              <a:t>FINANZA PUBBLICA </a:t>
            </a:r>
            <a:r>
              <a:rPr lang="it-IT" sz="1800" dirty="0" smtClean="0">
                <a:latin typeface="Calibri" pitchFamily="34" charset="0"/>
              </a:rPr>
              <a:t>è l’insieme degli </a:t>
            </a:r>
            <a:r>
              <a:rPr lang="it-IT" sz="1800" b="1" dirty="0" smtClean="0">
                <a:latin typeface="Calibri" pitchFamily="34" charset="0"/>
              </a:rPr>
              <a:t>atti economici </a:t>
            </a:r>
            <a:r>
              <a:rPr lang="it-IT" sz="1800" dirty="0" smtClean="0">
                <a:latin typeface="Calibri" pitchFamily="34" charset="0"/>
              </a:rPr>
              <a:t>dello Stato e degli Enti politici minori che si esplicano nell’acquisizione, nell’amministrazione e nell’erogazione di mezzi finanziari ai fini del perseguimento delle loro finalità.</a:t>
            </a:r>
            <a:br>
              <a:rPr lang="it-IT" sz="1800" dirty="0" smtClean="0">
                <a:latin typeface="Calibri" pitchFamily="34" charset="0"/>
              </a:rPr>
            </a:br>
            <a:r>
              <a:rPr lang="it-IT" sz="1800" dirty="0" smtClean="0">
                <a:latin typeface="Calibri" pitchFamily="34" charset="0"/>
              </a:rPr>
              <a:t>La </a:t>
            </a:r>
            <a:r>
              <a:rPr lang="it-IT" sz="1800" b="1" dirty="0" smtClean="0">
                <a:latin typeface="Calibri" pitchFamily="34" charset="0"/>
              </a:rPr>
              <a:t>FINANZA PUBBLICA </a:t>
            </a:r>
            <a:r>
              <a:rPr lang="it-IT" sz="1800" dirty="0" smtClean="0">
                <a:latin typeface="Calibri" pitchFamily="34" charset="0"/>
              </a:rPr>
              <a:t>è parte dell’</a:t>
            </a:r>
            <a:r>
              <a:rPr lang="it-IT" sz="1800" b="1" dirty="0" smtClean="0">
                <a:latin typeface="Calibri" pitchFamily="34" charset="0"/>
              </a:rPr>
              <a:t>ATTIVITÀ FINANZIARIA PUBBLICA</a:t>
            </a:r>
            <a:r>
              <a:rPr lang="it-IT" sz="1800" dirty="0" smtClean="0">
                <a:latin typeface="Calibri" pitchFamily="34" charset="0"/>
              </a:rPr>
              <a:t>: ha origine nelle decisioni di acquisizione e di spesa dei mezzi finanziari e si esplica nelle procedure e negli atti che implicano l’impiego di moneta. L’</a:t>
            </a:r>
            <a:r>
              <a:rPr lang="it-IT" sz="1800" b="1" dirty="0" smtClean="0">
                <a:latin typeface="Calibri" pitchFamily="34" charset="0"/>
              </a:rPr>
              <a:t>ATTIVITÀ FINANZIARIA PUBBLICA </a:t>
            </a:r>
            <a:r>
              <a:rPr lang="it-IT" sz="1800" dirty="0" smtClean="0">
                <a:latin typeface="Calibri" pitchFamily="34" charset="0"/>
              </a:rPr>
              <a:t>è </a:t>
            </a:r>
            <a:r>
              <a:rPr lang="it-IT" sz="1800" b="1" dirty="0" smtClean="0">
                <a:latin typeface="Calibri" pitchFamily="34" charset="0"/>
              </a:rPr>
              <a:t>attività politica</a:t>
            </a:r>
            <a:r>
              <a:rPr lang="it-IT" sz="1800" dirty="0" smtClean="0">
                <a:latin typeface="Calibri" pitchFamily="34" charset="0"/>
              </a:rPr>
              <a:t>, in quanto soggetti attivi ne sono gli Enti politici, ed è </a:t>
            </a:r>
            <a:r>
              <a:rPr lang="it-IT" sz="1800" b="1" dirty="0" smtClean="0">
                <a:latin typeface="Calibri" pitchFamily="34" charset="0"/>
              </a:rPr>
              <a:t>attività economica</a:t>
            </a:r>
            <a:r>
              <a:rPr lang="it-IT" sz="1800" dirty="0" smtClean="0">
                <a:latin typeface="Calibri" pitchFamily="34" charset="0"/>
              </a:rPr>
              <a:t>, in quanto si attua con atti economici e persegue obiettivi economici, anche se finalizzati a obiettivi politici e sociali. Essa interessa più discipline: la </a:t>
            </a:r>
            <a:r>
              <a:rPr lang="it-IT" sz="1800" b="1" dirty="0" smtClean="0">
                <a:latin typeface="Calibri" pitchFamily="34" charset="0"/>
              </a:rPr>
              <a:t>scienza politica</a:t>
            </a:r>
            <a:r>
              <a:rPr lang="it-IT" sz="1800" dirty="0" smtClean="0">
                <a:latin typeface="Calibri" pitchFamily="34" charset="0"/>
              </a:rPr>
              <a:t>, la </a:t>
            </a:r>
            <a:r>
              <a:rPr lang="it-IT" sz="1800" b="1" dirty="0" smtClean="0">
                <a:latin typeface="Calibri" pitchFamily="34" charset="0"/>
              </a:rPr>
              <a:t>sociologia</a:t>
            </a:r>
            <a:r>
              <a:rPr lang="it-IT" sz="1800" dirty="0" smtClean="0">
                <a:latin typeface="Calibri" pitchFamily="34" charset="0"/>
              </a:rPr>
              <a:t>, la </a:t>
            </a:r>
            <a:r>
              <a:rPr lang="it-IT" sz="1800" b="1" dirty="0" smtClean="0">
                <a:latin typeface="Calibri" pitchFamily="34" charset="0"/>
              </a:rPr>
              <a:t>scienza delle finanze </a:t>
            </a:r>
            <a:r>
              <a:rPr lang="it-IT" sz="1800" dirty="0" smtClean="0">
                <a:latin typeface="Calibri" pitchFamily="34" charset="0"/>
              </a:rPr>
              <a:t>(in modo preminente) e il </a:t>
            </a:r>
            <a:r>
              <a:rPr lang="it-IT" sz="1800" b="1" dirty="0" smtClean="0">
                <a:latin typeface="Calibri" pitchFamily="34" charset="0"/>
              </a:rPr>
              <a:t>diritto</a:t>
            </a:r>
            <a:r>
              <a:rPr lang="it-IT" sz="1800" dirty="0" smtClean="0">
                <a:latin typeface="Calibri" pitchFamily="34" charset="0"/>
              </a:rPr>
              <a:t>. </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ctrTitle"/>
          </p:nvPr>
        </p:nvSpPr>
        <p:spPr/>
        <p:txBody>
          <a:bodyPr/>
          <a:lstStyle/>
          <a:p>
            <a:pPr eaLnBrk="1" hangingPunct="1"/>
            <a:r>
              <a:rPr lang="it-IT" sz="2800" b="1" dirty="0" smtClean="0">
                <a:latin typeface="Calibri" pitchFamily="34" charset="0"/>
                <a:ea typeface="Calibri" pitchFamily="34" charset="0"/>
                <a:cs typeface="Calibri" pitchFamily="34" charset="0"/>
              </a:rPr>
              <a:t>L'ECONOMIA PUBBLICA TRADIZIONALE</a:t>
            </a:r>
            <a:br>
              <a:rPr lang="it-IT" sz="2800" b="1" dirty="0" smtClean="0">
                <a:latin typeface="Calibri" pitchFamily="34" charset="0"/>
                <a:ea typeface="Calibri" pitchFamily="34" charset="0"/>
                <a:cs typeface="Calibri" pitchFamily="34" charset="0"/>
              </a:rPr>
            </a:br>
            <a:r>
              <a:rPr lang="it-IT" sz="2800" b="1" dirty="0" smtClean="0">
                <a:latin typeface="Calibri" pitchFamily="34" charset="0"/>
                <a:ea typeface="Calibri" pitchFamily="34" charset="0"/>
                <a:cs typeface="Calibri" pitchFamily="34" charset="0"/>
              </a:rPr>
              <a:t>(quella “basata sul sistema fiscale”)</a:t>
            </a:r>
          </a:p>
        </p:txBody>
      </p:sp>
      <p:sp>
        <p:nvSpPr>
          <p:cNvPr id="5122" name="Rectangle 107"/>
          <p:cNvSpPr>
            <a:spLocks noGrp="1" noChangeArrowheads="1"/>
          </p:cNvSpPr>
          <p:nvPr>
            <p:ph type="sldNum" sz="quarter" idx="12"/>
          </p:nvPr>
        </p:nvSpPr>
        <p:spPr>
          <a:noFill/>
          <a:ln>
            <a:miter lim="800000"/>
            <a:headEnd/>
            <a:tailEnd/>
          </a:ln>
        </p:spPr>
        <p:txBody>
          <a:bodyPr/>
          <a:lstStyle/>
          <a:p>
            <a:r>
              <a:rPr lang="it-IT" smtClean="0"/>
              <a:t>Pag. </a:t>
            </a:r>
            <a:fld id="{55BD98DE-C14D-4458-9D26-12A516A0C226}" type="slidenum">
              <a:rPr lang="it-IT" smtClean="0"/>
              <a:pPr/>
              <a:t>7</a:t>
            </a:fld>
            <a:endParaRPr lang="it-IT" smtClean="0"/>
          </a:p>
        </p:txBody>
      </p:sp>
      <p:sp>
        <p:nvSpPr>
          <p:cNvPr id="31748" name="Text Box 4"/>
          <p:cNvSpPr txBox="1">
            <a:spLocks noChangeArrowheads="1"/>
          </p:cNvSpPr>
          <p:nvPr/>
        </p:nvSpPr>
        <p:spPr bwMode="auto">
          <a:xfrm>
            <a:off x="1258888" y="2300288"/>
            <a:ext cx="7273925" cy="3000375"/>
          </a:xfrm>
          <a:prstGeom prst="rect">
            <a:avLst/>
          </a:prstGeom>
          <a:noFill/>
          <a:ln w="9525">
            <a:noFill/>
            <a:miter lim="800000"/>
            <a:headEnd/>
            <a:tailEnd/>
          </a:ln>
        </p:spPr>
        <p:txBody>
          <a:bodyPr>
            <a:spAutoFit/>
          </a:bodyPr>
          <a:lstStyle/>
          <a:p>
            <a:pPr marL="374650" indent="-374650" algn="just">
              <a:lnSpc>
                <a:spcPct val="150000"/>
              </a:lnSpc>
              <a:buFont typeface="Courier New" pitchFamily="49" charset="0"/>
              <a:buChar char="o"/>
            </a:pPr>
            <a:r>
              <a:rPr lang="it-IT" sz="1800" dirty="0">
                <a:latin typeface="Calibri" pitchFamily="34" charset="0"/>
                <a:ea typeface="Calibri" pitchFamily="34" charset="0"/>
                <a:cs typeface="Calibri" pitchFamily="34" charset="0"/>
              </a:rPr>
              <a:t>La </a:t>
            </a:r>
            <a:r>
              <a:rPr lang="it-IT" sz="1800" b="1" dirty="0">
                <a:latin typeface="Calibri" pitchFamily="34" charset="0"/>
                <a:ea typeface="Calibri" pitchFamily="34" charset="0"/>
                <a:cs typeface="Calibri" pitchFamily="34" charset="0"/>
              </a:rPr>
              <a:t>SCIENZA DELLE FINANZE </a:t>
            </a:r>
            <a:r>
              <a:rPr lang="it-IT" sz="1800" dirty="0">
                <a:latin typeface="Calibri" pitchFamily="34" charset="0"/>
                <a:ea typeface="Calibri" pitchFamily="34" charset="0"/>
                <a:cs typeface="Calibri" pitchFamily="34" charset="0"/>
              </a:rPr>
              <a:t>ha per oggetto </a:t>
            </a:r>
            <a:r>
              <a:rPr lang="it-IT" sz="1800" dirty="0" smtClean="0">
                <a:latin typeface="Calibri" pitchFamily="34" charset="0"/>
                <a:ea typeface="Calibri" pitchFamily="34" charset="0"/>
                <a:cs typeface="Calibri" pitchFamily="34" charset="0"/>
              </a:rPr>
              <a:t>l'ECONOMIA </a:t>
            </a:r>
            <a:r>
              <a:rPr lang="it-IT" sz="1800" dirty="0">
                <a:latin typeface="Calibri" pitchFamily="34" charset="0"/>
                <a:ea typeface="Calibri" pitchFamily="34" charset="0"/>
                <a:cs typeface="Calibri" pitchFamily="34" charset="0"/>
              </a:rPr>
              <a:t>PUBBLICA, di cui costituisce la parte principale</a:t>
            </a:r>
          </a:p>
          <a:p>
            <a:pPr marL="374650" indent="-374650" algn="just">
              <a:lnSpc>
                <a:spcPct val="150000"/>
              </a:lnSpc>
              <a:buFont typeface="Courier New" pitchFamily="49" charset="0"/>
              <a:buChar char="o"/>
            </a:pPr>
            <a:r>
              <a:rPr lang="it-IT" sz="1800" dirty="0" smtClean="0">
                <a:latin typeface="Calibri" pitchFamily="34" charset="0"/>
                <a:ea typeface="Calibri" pitchFamily="34" charset="0"/>
                <a:cs typeface="Calibri" pitchFamily="34" charset="0"/>
              </a:rPr>
              <a:t>L'</a:t>
            </a:r>
            <a:r>
              <a:rPr lang="it-IT" sz="1800" b="1" dirty="0" smtClean="0">
                <a:latin typeface="Calibri" pitchFamily="34" charset="0"/>
                <a:ea typeface="Calibri" pitchFamily="34" charset="0"/>
                <a:cs typeface="Calibri" pitchFamily="34" charset="0"/>
              </a:rPr>
              <a:t>ECONOMIA </a:t>
            </a:r>
            <a:r>
              <a:rPr lang="it-IT" sz="1800" b="1" dirty="0">
                <a:latin typeface="Calibri" pitchFamily="34" charset="0"/>
                <a:ea typeface="Calibri" pitchFamily="34" charset="0"/>
                <a:cs typeface="Calibri" pitchFamily="34" charset="0"/>
              </a:rPr>
              <a:t>PUBBLICA </a:t>
            </a:r>
            <a:r>
              <a:rPr lang="it-IT" sz="1800" dirty="0">
                <a:latin typeface="Calibri" pitchFamily="34" charset="0"/>
                <a:ea typeface="Calibri" pitchFamily="34" charset="0"/>
                <a:cs typeface="Calibri" pitchFamily="34" charset="0"/>
              </a:rPr>
              <a:t>studia le attività economiche </a:t>
            </a:r>
            <a:r>
              <a:rPr lang="it-IT" sz="1800" dirty="0" smtClean="0">
                <a:latin typeface="Calibri" pitchFamily="34" charset="0"/>
                <a:ea typeface="Calibri" pitchFamily="34" charset="0"/>
                <a:cs typeface="Calibri" pitchFamily="34" charset="0"/>
              </a:rPr>
              <a:t>dell'operatore </a:t>
            </a:r>
            <a:r>
              <a:rPr lang="it-IT" sz="1800" dirty="0">
                <a:latin typeface="Calibri" pitchFamily="34" charset="0"/>
                <a:ea typeface="Calibri" pitchFamily="34" charset="0"/>
                <a:cs typeface="Calibri" pitchFamily="34" charset="0"/>
              </a:rPr>
              <a:t>pubblico. Questo, per la sua natura ed i suoi poteri, opera al di fuori della sfera </a:t>
            </a:r>
            <a:r>
              <a:rPr lang="it-IT" sz="1800" dirty="0" smtClean="0">
                <a:latin typeface="Calibri" pitchFamily="34" charset="0"/>
                <a:ea typeface="Calibri" pitchFamily="34" charset="0"/>
                <a:cs typeface="Calibri" pitchFamily="34" charset="0"/>
              </a:rPr>
              <a:t>dell'economia </a:t>
            </a:r>
            <a:r>
              <a:rPr lang="it-IT" sz="1800" dirty="0">
                <a:latin typeface="Calibri" pitchFamily="34" charset="0"/>
                <a:ea typeface="Calibri" pitchFamily="34" charset="0"/>
                <a:cs typeface="Calibri" pitchFamily="34" charset="0"/>
              </a:rPr>
              <a:t>di mercato, ma non in modo avulso dalle sue leggi, per offrire beni e servizi pubblici e per raccogliere i mezzi con cui finanziarli.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ctrTitle"/>
          </p:nvPr>
        </p:nvSpPr>
        <p:spPr/>
        <p:txBody>
          <a:bodyPr/>
          <a:lstStyle/>
          <a:p>
            <a:pPr eaLnBrk="1" hangingPunct="1"/>
            <a:r>
              <a:rPr lang="it-IT" sz="3600" b="1" smtClean="0">
                <a:latin typeface="Calibri" pitchFamily="34" charset="0"/>
                <a:ea typeface="Calibri" pitchFamily="34" charset="0"/>
                <a:cs typeface="Calibri" pitchFamily="34" charset="0"/>
              </a:rPr>
              <a:t>ECONOMICS, PUBLIC ECONOMICS E SCIENZA DELLE FINANZE</a:t>
            </a:r>
          </a:p>
        </p:txBody>
      </p:sp>
      <p:sp>
        <p:nvSpPr>
          <p:cNvPr id="6146" name="Rectangle 107"/>
          <p:cNvSpPr>
            <a:spLocks noGrp="1" noChangeArrowheads="1"/>
          </p:cNvSpPr>
          <p:nvPr>
            <p:ph type="sldNum" sz="quarter" idx="12"/>
          </p:nvPr>
        </p:nvSpPr>
        <p:spPr>
          <a:noFill/>
          <a:ln>
            <a:miter lim="800000"/>
            <a:headEnd/>
            <a:tailEnd/>
          </a:ln>
        </p:spPr>
        <p:txBody>
          <a:bodyPr/>
          <a:lstStyle/>
          <a:p>
            <a:r>
              <a:rPr lang="it-IT" smtClean="0"/>
              <a:t>Pag. </a:t>
            </a:r>
            <a:fld id="{FFA7BD8C-F79A-4DF1-91C0-866D44CFC080}" type="slidenum">
              <a:rPr lang="it-IT" smtClean="0"/>
              <a:pPr/>
              <a:t>8</a:t>
            </a:fld>
            <a:endParaRPr lang="it-IT" smtClean="0"/>
          </a:p>
        </p:txBody>
      </p:sp>
      <p:graphicFrame>
        <p:nvGraphicFramePr>
          <p:cNvPr id="2" name="Diagramma 1"/>
          <p:cNvGraphicFramePr/>
          <p:nvPr/>
        </p:nvGraphicFramePr>
        <p:xfrm>
          <a:off x="1907704" y="2492896"/>
          <a:ext cx="5879976" cy="37039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2"/>
          <p:cNvSpPr>
            <a:spLocks noGrp="1" noChangeArrowheads="1"/>
          </p:cNvSpPr>
          <p:nvPr>
            <p:ph type="ctrTitle"/>
          </p:nvPr>
        </p:nvSpPr>
        <p:spPr/>
        <p:txBody>
          <a:bodyPr/>
          <a:lstStyle/>
          <a:p>
            <a:pPr eaLnBrk="1" hangingPunct="1"/>
            <a:r>
              <a:rPr lang="it-IT" sz="3600" b="1" smtClean="0">
                <a:latin typeface="Calibri" pitchFamily="34" charset="0"/>
                <a:ea typeface="Calibri" pitchFamily="34" charset="0"/>
                <a:cs typeface="Calibri" pitchFamily="34" charset="0"/>
              </a:rPr>
              <a:t>ECONOMICS, PUBLIC ECONOMICS E SCIENZA DELLE FINANZE</a:t>
            </a:r>
          </a:p>
        </p:txBody>
      </p:sp>
      <p:sp>
        <p:nvSpPr>
          <p:cNvPr id="7170" name="Rectangle 107"/>
          <p:cNvSpPr>
            <a:spLocks noGrp="1" noChangeArrowheads="1"/>
          </p:cNvSpPr>
          <p:nvPr>
            <p:ph type="sldNum" sz="quarter" idx="12"/>
          </p:nvPr>
        </p:nvSpPr>
        <p:spPr>
          <a:noFill/>
          <a:ln>
            <a:miter lim="800000"/>
            <a:headEnd/>
            <a:tailEnd/>
          </a:ln>
        </p:spPr>
        <p:txBody>
          <a:bodyPr/>
          <a:lstStyle/>
          <a:p>
            <a:r>
              <a:rPr lang="it-IT" smtClean="0"/>
              <a:t>Pag. </a:t>
            </a:r>
            <a:fld id="{AE001EA7-3888-4754-AD32-03476AA96AEC}" type="slidenum">
              <a:rPr lang="it-IT" smtClean="0"/>
              <a:pPr/>
              <a:t>9</a:t>
            </a:fld>
            <a:endParaRPr lang="it-IT" smtClean="0"/>
          </a:p>
        </p:txBody>
      </p:sp>
      <p:sp>
        <p:nvSpPr>
          <p:cNvPr id="3" name="CasellaDiTesto 2"/>
          <p:cNvSpPr txBox="1">
            <a:spLocks noChangeArrowheads="1"/>
          </p:cNvSpPr>
          <p:nvPr/>
        </p:nvSpPr>
        <p:spPr bwMode="auto">
          <a:xfrm>
            <a:off x="1258888" y="2349500"/>
            <a:ext cx="7273925" cy="460375"/>
          </a:xfrm>
          <a:prstGeom prst="rect">
            <a:avLst/>
          </a:prstGeom>
          <a:noFill/>
          <a:ln w="9525">
            <a:noFill/>
            <a:miter lim="800000"/>
            <a:headEnd/>
            <a:tailEnd/>
          </a:ln>
        </p:spPr>
        <p:txBody>
          <a:bodyPr>
            <a:spAutoFit/>
          </a:bodyPr>
          <a:lstStyle/>
          <a:p>
            <a:pPr algn="ctr"/>
            <a:r>
              <a:rPr lang="it-IT" b="1" dirty="0">
                <a:latin typeface="Calibri" pitchFamily="34" charset="0"/>
                <a:ea typeface="Calibri" pitchFamily="34" charset="0"/>
                <a:cs typeface="Calibri" pitchFamily="34" charset="0"/>
              </a:rPr>
              <a:t>LE ATTIVITÀ </a:t>
            </a:r>
            <a:r>
              <a:rPr lang="it-IT" b="1" dirty="0" smtClean="0">
                <a:latin typeface="Calibri" pitchFamily="34" charset="0"/>
                <a:ea typeface="Calibri" pitchFamily="34" charset="0"/>
                <a:cs typeface="Calibri" pitchFamily="34" charset="0"/>
              </a:rPr>
              <a:t>DELL'OPERATORE </a:t>
            </a:r>
            <a:r>
              <a:rPr lang="it-IT" b="1" dirty="0">
                <a:latin typeface="Calibri" pitchFamily="34" charset="0"/>
                <a:ea typeface="Calibri" pitchFamily="34" charset="0"/>
                <a:cs typeface="Calibri" pitchFamily="34" charset="0"/>
              </a:rPr>
              <a:t>PUBBLICO</a:t>
            </a:r>
          </a:p>
        </p:txBody>
      </p:sp>
      <p:sp>
        <p:nvSpPr>
          <p:cNvPr id="4" name="CasellaDiTesto 3"/>
          <p:cNvSpPr txBox="1">
            <a:spLocks noChangeArrowheads="1"/>
          </p:cNvSpPr>
          <p:nvPr/>
        </p:nvSpPr>
        <p:spPr bwMode="auto">
          <a:xfrm>
            <a:off x="1258888" y="2809875"/>
            <a:ext cx="7273925" cy="2400657"/>
          </a:xfrm>
          <a:prstGeom prst="rect">
            <a:avLst/>
          </a:prstGeom>
          <a:noFill/>
          <a:ln w="9525">
            <a:noFill/>
            <a:miter lim="800000"/>
            <a:headEnd/>
            <a:tailEnd/>
          </a:ln>
        </p:spPr>
        <p:txBody>
          <a:bodyPr>
            <a:spAutoFit/>
          </a:bodyPr>
          <a:lstStyle/>
          <a:p>
            <a:pPr algn="just">
              <a:lnSpc>
                <a:spcPct val="150000"/>
              </a:lnSpc>
            </a:pPr>
            <a:r>
              <a:rPr lang="it-IT" sz="2000" dirty="0" smtClean="0">
                <a:latin typeface="Calibri" pitchFamily="34" charset="0"/>
                <a:ea typeface="Calibri" pitchFamily="34" charset="0"/>
                <a:cs typeface="Calibri" pitchFamily="34" charset="0"/>
              </a:rPr>
              <a:t>L'</a:t>
            </a:r>
            <a:r>
              <a:rPr lang="it-IT" sz="2000" b="1" dirty="0" smtClean="0">
                <a:latin typeface="Calibri" pitchFamily="34" charset="0"/>
                <a:ea typeface="Calibri" pitchFamily="34" charset="0"/>
                <a:cs typeface="Calibri" pitchFamily="34" charset="0"/>
              </a:rPr>
              <a:t>OPERATORE </a:t>
            </a:r>
            <a:r>
              <a:rPr lang="it-IT" sz="2000" b="1" dirty="0">
                <a:latin typeface="Calibri" pitchFamily="34" charset="0"/>
                <a:ea typeface="Calibri" pitchFamily="34" charset="0"/>
                <a:cs typeface="Calibri" pitchFamily="34" charset="0"/>
              </a:rPr>
              <a:t>PUBBLICO</a:t>
            </a:r>
            <a:r>
              <a:rPr lang="it-IT" sz="2000" dirty="0">
                <a:latin typeface="Calibri" pitchFamily="34" charset="0"/>
                <a:ea typeface="Calibri" pitchFamily="34" charset="0"/>
                <a:cs typeface="Calibri" pitchFamily="34" charset="0"/>
              </a:rPr>
              <a:t>, nella sua attività tipica, offre </a:t>
            </a:r>
            <a:r>
              <a:rPr lang="it-IT" sz="2000" b="1" dirty="0">
                <a:latin typeface="Calibri" pitchFamily="34" charset="0"/>
                <a:ea typeface="Calibri" pitchFamily="34" charset="0"/>
                <a:cs typeface="Calibri" pitchFamily="34" charset="0"/>
              </a:rPr>
              <a:t>beni e servizi non di mercato</a:t>
            </a:r>
            <a:r>
              <a:rPr lang="it-IT" sz="2000" dirty="0">
                <a:latin typeface="Calibri" pitchFamily="34" charset="0"/>
                <a:ea typeface="Calibri" pitchFamily="34" charset="0"/>
                <a:cs typeface="Calibri" pitchFamily="34" charset="0"/>
              </a:rPr>
              <a:t>, ma esercita anche attività, che possono definirsi di </a:t>
            </a:r>
            <a:r>
              <a:rPr lang="it-IT" sz="2000" b="1" dirty="0">
                <a:latin typeface="Calibri" pitchFamily="34" charset="0"/>
                <a:ea typeface="Calibri" pitchFamily="34" charset="0"/>
                <a:cs typeface="Calibri" pitchFamily="34" charset="0"/>
              </a:rPr>
              <a:t>economia di mercato</a:t>
            </a:r>
            <a:r>
              <a:rPr lang="it-IT" sz="2000" dirty="0">
                <a:latin typeface="Calibri" pitchFamily="34" charset="0"/>
                <a:ea typeface="Calibri" pitchFamily="34" charset="0"/>
                <a:cs typeface="Calibri" pitchFamily="34" charset="0"/>
              </a:rPr>
              <a:t>, mediante patrimoni ed imprese </a:t>
            </a:r>
            <a:r>
              <a:rPr lang="it-IT" sz="2000" dirty="0" smtClean="0">
                <a:latin typeface="Calibri" pitchFamily="34" charset="0"/>
                <a:ea typeface="Calibri" pitchFamily="34" charset="0"/>
                <a:cs typeface="Calibri" pitchFamily="34" charset="0"/>
              </a:rPr>
              <a:t>pubbliche, </a:t>
            </a:r>
            <a:r>
              <a:rPr lang="it-IT" sz="2000" dirty="0">
                <a:latin typeface="Calibri" pitchFamily="34" charset="0"/>
                <a:ea typeface="Calibri" pitchFamily="34" charset="0"/>
                <a:cs typeface="Calibri" pitchFamily="34" charset="0"/>
              </a:rPr>
              <a:t>e </a:t>
            </a:r>
            <a:r>
              <a:rPr lang="it-IT" sz="2000" b="1" dirty="0">
                <a:latin typeface="Calibri" pitchFamily="34" charset="0"/>
                <a:ea typeface="Calibri" pitchFamily="34" charset="0"/>
                <a:cs typeface="Calibri" pitchFamily="34" charset="0"/>
              </a:rPr>
              <a:t>di quasi mercato</a:t>
            </a:r>
            <a:r>
              <a:rPr lang="it-IT" sz="2000" dirty="0">
                <a:latin typeface="Calibri" pitchFamily="34" charset="0"/>
                <a:ea typeface="Calibri" pitchFamily="34" charset="0"/>
                <a:cs typeface="Calibri" pitchFamily="34" charset="0"/>
              </a:rPr>
              <a:t>, in </a:t>
            </a:r>
            <a:r>
              <a:rPr lang="it-IT" sz="2000" b="1" dirty="0">
                <a:latin typeface="Calibri" pitchFamily="34" charset="0"/>
                <a:ea typeface="Calibri" pitchFamily="34" charset="0"/>
                <a:cs typeface="Calibri" pitchFamily="34" charset="0"/>
              </a:rPr>
              <a:t>una «zona grigia» tra mercato e non mercato</a:t>
            </a:r>
            <a:r>
              <a:rPr lang="it-IT" sz="2000" dirty="0">
                <a:latin typeface="Calibri" pitchFamily="34" charset="0"/>
                <a:ea typeface="Calibri" pitchFamily="34" charset="0"/>
                <a:cs typeface="Calibri" pitchFamily="34" charset="0"/>
              </a:rPr>
              <a:t>, nella quale operano anche enti intermedi e del «terzo settore».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2"/>
          <p:cNvSpPr>
            <a:spLocks noGrp="1" noChangeArrowheads="1"/>
          </p:cNvSpPr>
          <p:nvPr>
            <p:ph type="ctrTitle"/>
          </p:nvPr>
        </p:nvSpPr>
        <p:spPr/>
        <p:txBody>
          <a:bodyPr/>
          <a:lstStyle/>
          <a:p>
            <a:pPr eaLnBrk="1" hangingPunct="1"/>
            <a:r>
              <a:rPr lang="it-IT" sz="3200" b="1" dirty="0" smtClean="0">
                <a:latin typeface="Calibri" pitchFamily="34" charset="0"/>
                <a:ea typeface="Calibri" pitchFamily="34" charset="0"/>
                <a:cs typeface="Calibri" pitchFamily="34" charset="0"/>
              </a:rPr>
              <a:t>STRUTTURA DELL'ECONOMIA PUBBLICA</a:t>
            </a:r>
          </a:p>
        </p:txBody>
      </p:sp>
      <p:sp>
        <p:nvSpPr>
          <p:cNvPr id="8194" name="Rectangle 107"/>
          <p:cNvSpPr>
            <a:spLocks noGrp="1" noChangeArrowheads="1"/>
          </p:cNvSpPr>
          <p:nvPr>
            <p:ph type="sldNum" sz="quarter" idx="12"/>
          </p:nvPr>
        </p:nvSpPr>
        <p:spPr>
          <a:noFill/>
          <a:ln>
            <a:miter lim="800000"/>
            <a:headEnd/>
            <a:tailEnd/>
          </a:ln>
        </p:spPr>
        <p:txBody>
          <a:bodyPr/>
          <a:lstStyle/>
          <a:p>
            <a:r>
              <a:rPr lang="it-IT" smtClean="0"/>
              <a:t>Pag. </a:t>
            </a:r>
            <a:fld id="{59B2757F-534D-40FF-820D-F0A7A75A03B1}" type="slidenum">
              <a:rPr lang="it-IT" smtClean="0"/>
              <a:pPr/>
              <a:t>10</a:t>
            </a:fld>
            <a:endParaRPr lang="it-IT" smtClean="0"/>
          </a:p>
        </p:txBody>
      </p:sp>
      <p:sp>
        <p:nvSpPr>
          <p:cNvPr id="4" name="CasellaDiTesto 3"/>
          <p:cNvSpPr txBox="1">
            <a:spLocks noChangeArrowheads="1"/>
          </p:cNvSpPr>
          <p:nvPr/>
        </p:nvSpPr>
        <p:spPr bwMode="auto">
          <a:xfrm>
            <a:off x="1258888" y="2349500"/>
            <a:ext cx="7273925" cy="3924300"/>
          </a:xfrm>
          <a:prstGeom prst="rect">
            <a:avLst/>
          </a:prstGeom>
          <a:noFill/>
          <a:ln w="9525">
            <a:noFill/>
            <a:miter lim="800000"/>
            <a:headEnd/>
            <a:tailEnd/>
          </a:ln>
        </p:spPr>
        <p:txBody>
          <a:bodyPr>
            <a:spAutoFit/>
          </a:bodyPr>
          <a:lstStyle/>
          <a:p>
            <a:pPr marL="355600" indent="-355600" algn="just">
              <a:spcAft>
                <a:spcPts val="600"/>
              </a:spcAft>
              <a:buFont typeface="Times New Roman" pitchFamily="18" charset="0"/>
              <a:buAutoNum type="romanUcPeriod"/>
            </a:pPr>
            <a:r>
              <a:rPr lang="it-IT" sz="1800" b="1" dirty="0">
                <a:latin typeface="Calibri" pitchFamily="34" charset="0"/>
                <a:ea typeface="Calibri" pitchFamily="34" charset="0"/>
                <a:cs typeface="Calibri" pitchFamily="34" charset="0"/>
              </a:rPr>
              <a:t>FINANZA PUBBLICA </a:t>
            </a:r>
            <a:r>
              <a:rPr lang="it-IT" sz="1800" dirty="0">
                <a:latin typeface="Calibri" pitchFamily="34" charset="0"/>
                <a:ea typeface="Calibri" pitchFamily="34" charset="0"/>
                <a:cs typeface="Calibri" pitchFamily="34" charset="0"/>
              </a:rPr>
              <a:t>(</a:t>
            </a:r>
            <a:r>
              <a:rPr lang="it-IT" sz="1800" b="1" dirty="0">
                <a:latin typeface="Calibri" pitchFamily="34" charset="0"/>
                <a:ea typeface="Calibri" pitchFamily="34" charset="0"/>
                <a:cs typeface="Calibri" pitchFamily="34" charset="0"/>
              </a:rPr>
              <a:t>ECONOMIA FINANZIARIA </a:t>
            </a:r>
            <a:r>
              <a:rPr lang="it-IT" sz="1800" dirty="0">
                <a:latin typeface="Calibri" pitchFamily="34" charset="0"/>
                <a:ea typeface="Calibri" pitchFamily="34" charset="0"/>
                <a:cs typeface="Calibri" pitchFamily="34" charset="0"/>
              </a:rPr>
              <a:t>o </a:t>
            </a:r>
            <a:r>
              <a:rPr lang="it-IT" sz="1800" b="1" dirty="0">
                <a:latin typeface="Calibri" pitchFamily="34" charset="0"/>
                <a:ea typeface="Calibri" pitchFamily="34" charset="0"/>
                <a:cs typeface="Calibri" pitchFamily="34" charset="0"/>
              </a:rPr>
              <a:t>ECONOMIA</a:t>
            </a:r>
            <a:r>
              <a:rPr lang="it-IT" sz="1800" dirty="0">
                <a:latin typeface="Calibri" pitchFamily="34" charset="0"/>
                <a:ea typeface="Calibri" pitchFamily="34" charset="0"/>
                <a:cs typeface="Calibri" pitchFamily="34" charset="0"/>
              </a:rPr>
              <a:t> </a:t>
            </a:r>
            <a:r>
              <a:rPr lang="it-IT" sz="1800" b="1" dirty="0">
                <a:latin typeface="Calibri" pitchFamily="34" charset="0"/>
                <a:ea typeface="Calibri" pitchFamily="34" charset="0"/>
                <a:cs typeface="Calibri" pitchFamily="34" charset="0"/>
              </a:rPr>
              <a:t>FISCALE</a:t>
            </a:r>
            <a:r>
              <a:rPr lang="it-IT" sz="1800" dirty="0">
                <a:latin typeface="Calibri" pitchFamily="34" charset="0"/>
                <a:ea typeface="Calibri" pitchFamily="34" charset="0"/>
                <a:cs typeface="Calibri" pitchFamily="34" charset="0"/>
              </a:rPr>
              <a:t>), che riguarda le spese e le entrate «non di mercato» ed il loro bilancio.</a:t>
            </a:r>
          </a:p>
          <a:p>
            <a:pPr marL="355600" indent="-355600" algn="just">
              <a:spcAft>
                <a:spcPts val="600"/>
              </a:spcAft>
              <a:buFont typeface="Times New Roman" pitchFamily="18" charset="0"/>
              <a:buAutoNum type="romanUcPeriod"/>
            </a:pPr>
            <a:r>
              <a:rPr lang="it-IT" sz="1800" b="1" dirty="0">
                <a:latin typeface="Calibri" pitchFamily="34" charset="0"/>
                <a:ea typeface="Calibri" pitchFamily="34" charset="0"/>
                <a:cs typeface="Calibri" pitchFamily="34" charset="0"/>
              </a:rPr>
              <a:t>ECONOMIA INDUSTRIALE E DELLE RETI</a:t>
            </a:r>
            <a:r>
              <a:rPr lang="it-IT" sz="1800" dirty="0">
                <a:latin typeface="Calibri" pitchFamily="34" charset="0"/>
                <a:ea typeface="Calibri" pitchFamily="34" charset="0"/>
                <a:cs typeface="Calibri" pitchFamily="34" charset="0"/>
              </a:rPr>
              <a:t>, che si occupa delle imprese che, per la particolare natura dei fattori produttivi di cui si avvalgono, hanno </a:t>
            </a:r>
            <a:r>
              <a:rPr lang="it-IT" sz="1800" b="1" dirty="0">
                <a:latin typeface="Calibri" pitchFamily="34" charset="0"/>
                <a:ea typeface="Calibri" pitchFamily="34" charset="0"/>
                <a:cs typeface="Calibri" pitchFamily="34" charset="0"/>
              </a:rPr>
              <a:t>un tendenziale monopolio od oligopolio del mercato di vendita dei loro beni o servizi</a:t>
            </a:r>
            <a:r>
              <a:rPr lang="it-IT" sz="1800" dirty="0">
                <a:latin typeface="Calibri" pitchFamily="34" charset="0"/>
                <a:ea typeface="Calibri" pitchFamily="34" charset="0"/>
                <a:cs typeface="Calibri" pitchFamily="34" charset="0"/>
              </a:rPr>
              <a:t>. Si occupa, più specificamente delle </a:t>
            </a:r>
            <a:r>
              <a:rPr lang="it-IT" sz="1800" b="1" dirty="0">
                <a:latin typeface="Calibri" pitchFamily="34" charset="0"/>
                <a:ea typeface="Calibri" pitchFamily="34" charset="0"/>
                <a:cs typeface="Calibri" pitchFamily="34" charset="0"/>
              </a:rPr>
              <a:t>imprese di pubblica utilità</a:t>
            </a:r>
            <a:r>
              <a:rPr lang="it-IT" sz="1800" dirty="0">
                <a:latin typeface="Calibri" pitchFamily="34" charset="0"/>
                <a:ea typeface="Calibri" pitchFamily="34" charset="0"/>
                <a:cs typeface="Calibri" pitchFamily="34" charset="0"/>
              </a:rPr>
              <a:t>, ovvero di quelle imprese che operano in regime di </a:t>
            </a:r>
            <a:r>
              <a:rPr lang="it-IT" sz="1800" b="1" dirty="0">
                <a:latin typeface="Calibri" pitchFamily="34" charset="0"/>
                <a:ea typeface="Calibri" pitchFamily="34" charset="0"/>
                <a:cs typeface="Calibri" pitchFamily="34" charset="0"/>
              </a:rPr>
              <a:t>monopolio naturale</a:t>
            </a:r>
            <a:r>
              <a:rPr lang="it-IT" sz="1800" dirty="0">
                <a:latin typeface="Calibri" pitchFamily="34" charset="0"/>
                <a:ea typeface="Calibri" pitchFamily="34" charset="0"/>
                <a:cs typeface="Calibri" pitchFamily="34" charset="0"/>
              </a:rPr>
              <a:t>, in quanto dotate di una </a:t>
            </a:r>
            <a:r>
              <a:rPr lang="it-IT" sz="1800" b="1" dirty="0">
                <a:latin typeface="Calibri" pitchFamily="34" charset="0"/>
                <a:ea typeface="Calibri" pitchFamily="34" charset="0"/>
                <a:cs typeface="Calibri" pitchFamily="34" charset="0"/>
              </a:rPr>
              <a:t>rete</a:t>
            </a:r>
            <a:r>
              <a:rPr lang="it-IT" sz="1800" dirty="0">
                <a:latin typeface="Calibri" pitchFamily="34" charset="0"/>
                <a:ea typeface="Calibri" pitchFamily="34" charset="0"/>
                <a:cs typeface="Calibri" pitchFamily="34" charset="0"/>
              </a:rPr>
              <a:t> e che soddisfano </a:t>
            </a:r>
            <a:r>
              <a:rPr lang="it-IT" sz="1800" b="1" dirty="0">
                <a:latin typeface="Calibri" pitchFamily="34" charset="0"/>
                <a:ea typeface="Calibri" pitchFamily="34" charset="0"/>
                <a:cs typeface="Calibri" pitchFamily="34" charset="0"/>
              </a:rPr>
              <a:t>bisogni condizionali</a:t>
            </a:r>
            <a:r>
              <a:rPr lang="it-IT" sz="1800" dirty="0">
                <a:latin typeface="Calibri" pitchFamily="34" charset="0"/>
                <a:ea typeface="Calibri" pitchFamily="34" charset="0"/>
                <a:cs typeface="Calibri" pitchFamily="34" charset="0"/>
              </a:rPr>
              <a:t>, quindi offrono servizi pubblici intesi come servizi di cui vi è un bisogno universale.</a:t>
            </a:r>
          </a:p>
          <a:p>
            <a:pPr marL="355600" indent="-355600" algn="just">
              <a:spcAft>
                <a:spcPts val="600"/>
              </a:spcAft>
              <a:buFont typeface="Times New Roman" pitchFamily="18" charset="0"/>
              <a:buAutoNum type="romanUcPeriod"/>
            </a:pPr>
            <a:r>
              <a:rPr lang="it-IT" sz="1800" b="1" dirty="0">
                <a:latin typeface="Calibri" pitchFamily="34" charset="0"/>
                <a:ea typeface="Calibri" pitchFamily="34" charset="0"/>
                <a:cs typeface="Calibri" pitchFamily="34" charset="0"/>
              </a:rPr>
              <a:t>ECONOMIA DELLA REGOLAMENTAZIONE</a:t>
            </a:r>
            <a:r>
              <a:rPr lang="it-IT" sz="1800" dirty="0">
                <a:latin typeface="Calibri" pitchFamily="34" charset="0"/>
                <a:ea typeface="Calibri" pitchFamily="34" charset="0"/>
                <a:cs typeface="Calibri" pitchFamily="34" charset="0"/>
              </a:rPr>
              <a:t>, che studia le tecniche ed i metodi di regolamentazione </a:t>
            </a:r>
            <a:r>
              <a:rPr lang="it-IT" sz="1800" dirty="0" smtClean="0">
                <a:latin typeface="Calibri" pitchFamily="34" charset="0"/>
                <a:ea typeface="Calibri" pitchFamily="34" charset="0"/>
                <a:cs typeface="Calibri" pitchFamily="34" charset="0"/>
              </a:rPr>
              <a:t>dell'attività </a:t>
            </a:r>
            <a:r>
              <a:rPr lang="it-IT" sz="1800" dirty="0">
                <a:latin typeface="Calibri" pitchFamily="34" charset="0"/>
                <a:ea typeface="Calibri" pitchFamily="34" charset="0"/>
                <a:cs typeface="Calibri" pitchFamily="34" charset="0"/>
              </a:rPr>
              <a:t>economica, finanziaria, sociale ed ambientale.</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2"/>
          <p:cNvSpPr>
            <a:spLocks noGrp="1" noChangeArrowheads="1"/>
          </p:cNvSpPr>
          <p:nvPr>
            <p:ph type="ctrTitle"/>
          </p:nvPr>
        </p:nvSpPr>
        <p:spPr/>
        <p:txBody>
          <a:bodyPr/>
          <a:lstStyle/>
          <a:p>
            <a:pPr eaLnBrk="1" hangingPunct="1"/>
            <a:r>
              <a:rPr lang="it-IT" sz="3200" b="1" smtClean="0">
                <a:latin typeface="Calibri" pitchFamily="34" charset="0"/>
                <a:ea typeface="Calibri" pitchFamily="34" charset="0"/>
                <a:cs typeface="Calibri" pitchFamily="34" charset="0"/>
              </a:rPr>
              <a:t>LA FINANZA PUBBLICA</a:t>
            </a:r>
          </a:p>
        </p:txBody>
      </p:sp>
      <p:sp>
        <p:nvSpPr>
          <p:cNvPr id="9218" name="Rectangle 107"/>
          <p:cNvSpPr>
            <a:spLocks noGrp="1" noChangeArrowheads="1"/>
          </p:cNvSpPr>
          <p:nvPr>
            <p:ph type="sldNum" sz="quarter" idx="12"/>
          </p:nvPr>
        </p:nvSpPr>
        <p:spPr>
          <a:noFill/>
          <a:ln>
            <a:miter lim="800000"/>
            <a:headEnd/>
            <a:tailEnd/>
          </a:ln>
        </p:spPr>
        <p:txBody>
          <a:bodyPr/>
          <a:lstStyle/>
          <a:p>
            <a:r>
              <a:rPr lang="it-IT" smtClean="0"/>
              <a:t>Pag. </a:t>
            </a:r>
            <a:fld id="{3DBC6F60-39CE-4F1E-9004-18A4E70A336F}" type="slidenum">
              <a:rPr lang="it-IT" smtClean="0"/>
              <a:pPr/>
              <a:t>11</a:t>
            </a:fld>
            <a:endParaRPr lang="it-IT" smtClean="0"/>
          </a:p>
        </p:txBody>
      </p:sp>
      <p:sp>
        <p:nvSpPr>
          <p:cNvPr id="4" name="CasellaDiTesto 3"/>
          <p:cNvSpPr txBox="1">
            <a:spLocks noChangeArrowheads="1"/>
          </p:cNvSpPr>
          <p:nvPr/>
        </p:nvSpPr>
        <p:spPr bwMode="auto">
          <a:xfrm>
            <a:off x="1258888" y="2349500"/>
            <a:ext cx="7273925" cy="3216275"/>
          </a:xfrm>
          <a:prstGeom prst="rect">
            <a:avLst/>
          </a:prstGeom>
          <a:noFill/>
          <a:ln w="9525">
            <a:noFill/>
            <a:miter lim="800000"/>
            <a:headEnd/>
            <a:tailEnd/>
          </a:ln>
        </p:spPr>
        <p:txBody>
          <a:bodyPr>
            <a:spAutoFit/>
          </a:bodyPr>
          <a:lstStyle/>
          <a:p>
            <a:pPr marL="355600" indent="-355600" algn="just">
              <a:spcAft>
                <a:spcPts val="600"/>
              </a:spcAft>
              <a:buFont typeface="Times New Roman" pitchFamily="18" charset="0"/>
              <a:buAutoNum type="romanUcPeriod"/>
            </a:pPr>
            <a:r>
              <a:rPr lang="it-IT" sz="1800" dirty="0">
                <a:latin typeface="Calibri" pitchFamily="34" charset="0"/>
                <a:ea typeface="Calibri" pitchFamily="34" charset="0"/>
                <a:cs typeface="Calibri" pitchFamily="34" charset="0"/>
              </a:rPr>
              <a:t>La</a:t>
            </a:r>
            <a:r>
              <a:rPr lang="it-IT" sz="1800" b="1" dirty="0">
                <a:latin typeface="Calibri" pitchFamily="34" charset="0"/>
                <a:ea typeface="Calibri" pitchFamily="34" charset="0"/>
                <a:cs typeface="Calibri" pitchFamily="34" charset="0"/>
              </a:rPr>
              <a:t> FINANZA PUBBLICA </a:t>
            </a:r>
            <a:r>
              <a:rPr lang="it-IT" sz="1800" dirty="0">
                <a:latin typeface="Calibri" pitchFamily="34" charset="0"/>
                <a:ea typeface="Calibri" pitchFamily="34" charset="0"/>
                <a:cs typeface="Calibri" pitchFamily="34" charset="0"/>
              </a:rPr>
              <a:t>studia «</a:t>
            </a:r>
            <a:r>
              <a:rPr lang="it-IT" sz="1800" dirty="0" smtClean="0">
                <a:latin typeface="Calibri" pitchFamily="34" charset="0"/>
                <a:ea typeface="Calibri" pitchFamily="34" charset="0"/>
                <a:cs typeface="Calibri" pitchFamily="34" charset="0"/>
              </a:rPr>
              <a:t>l'attività </a:t>
            </a:r>
            <a:r>
              <a:rPr lang="it-IT" sz="1800" dirty="0">
                <a:latin typeface="Calibri" pitchFamily="34" charset="0"/>
                <a:ea typeface="Calibri" pitchFamily="34" charset="0"/>
                <a:cs typeface="Calibri" pitchFamily="34" charset="0"/>
              </a:rPr>
              <a:t>finanziaria dello Stato, e degli altri enti pubblici, che si manifesta attraverso le entrate e le spese del bilancio pubblico» (Cesare </a:t>
            </a:r>
            <a:r>
              <a:rPr lang="it-IT" sz="1800" dirty="0" err="1">
                <a:latin typeface="Calibri" pitchFamily="34" charset="0"/>
                <a:ea typeface="Calibri" pitchFamily="34" charset="0"/>
                <a:cs typeface="Calibri" pitchFamily="34" charset="0"/>
              </a:rPr>
              <a:t>Cosciani</a:t>
            </a:r>
            <a:r>
              <a:rPr lang="it-IT" sz="1800" dirty="0">
                <a:latin typeface="Calibri" pitchFamily="34" charset="0"/>
                <a:ea typeface="Calibri" pitchFamily="34" charset="0"/>
                <a:cs typeface="Calibri" pitchFamily="34" charset="0"/>
              </a:rPr>
              <a:t>, </a:t>
            </a:r>
            <a:r>
              <a:rPr lang="it-IT" sz="1800" i="1" dirty="0">
                <a:latin typeface="Calibri" pitchFamily="34" charset="0"/>
                <a:ea typeface="Calibri" pitchFamily="34" charset="0"/>
                <a:cs typeface="Calibri" pitchFamily="34" charset="0"/>
              </a:rPr>
              <a:t>Scienza delle Finanze</a:t>
            </a:r>
            <a:r>
              <a:rPr lang="it-IT" sz="1800" dirty="0">
                <a:latin typeface="Calibri" pitchFamily="34" charset="0"/>
                <a:ea typeface="Calibri" pitchFamily="34" charset="0"/>
                <a:cs typeface="Calibri" pitchFamily="34" charset="0"/>
              </a:rPr>
              <a:t>, UTET, Torino, 1977).</a:t>
            </a:r>
          </a:p>
          <a:p>
            <a:pPr marL="355600" indent="-355600" algn="just">
              <a:spcAft>
                <a:spcPts val="600"/>
              </a:spcAft>
              <a:buFont typeface="Times New Roman" pitchFamily="18" charset="0"/>
              <a:buAutoNum type="romanUcPeriod"/>
            </a:pPr>
            <a:r>
              <a:rPr lang="it-IT" sz="1800" dirty="0">
                <a:latin typeface="Calibri" pitchFamily="34" charset="0"/>
                <a:ea typeface="Calibri" pitchFamily="34" charset="0"/>
                <a:cs typeface="Calibri" pitchFamily="34" charset="0"/>
              </a:rPr>
              <a:t>«La speciale natura </a:t>
            </a:r>
            <a:r>
              <a:rPr lang="it-IT" sz="1800" b="1" dirty="0" smtClean="0">
                <a:latin typeface="Calibri" pitchFamily="34" charset="0"/>
                <a:ea typeface="Calibri" pitchFamily="34" charset="0"/>
                <a:cs typeface="Calibri" pitchFamily="34" charset="0"/>
              </a:rPr>
              <a:t>dell'ECONOMIA </a:t>
            </a:r>
            <a:r>
              <a:rPr lang="it-IT" sz="1800" b="1" dirty="0">
                <a:latin typeface="Calibri" pitchFamily="34" charset="0"/>
                <a:ea typeface="Calibri" pitchFamily="34" charset="0"/>
                <a:cs typeface="Calibri" pitchFamily="34" charset="0"/>
              </a:rPr>
              <a:t>FISCALE </a:t>
            </a:r>
            <a:r>
              <a:rPr lang="it-IT" sz="1800" dirty="0">
                <a:latin typeface="Calibri" pitchFamily="34" charset="0"/>
                <a:ea typeface="Calibri" pitchFamily="34" charset="0"/>
                <a:cs typeface="Calibri" pitchFamily="34" charset="0"/>
              </a:rPr>
              <a:t>è determinata dalle sue funzioni, che sono quelle di fornire lo Stato, la più alta forma coattiva di economia collettiva, con le entrate necessarie (beni o moneta) e di realizzare il loro uso (le spese). […] Ciò è particolarmente importante per la comprensione della </a:t>
            </a:r>
            <a:r>
              <a:rPr lang="it-IT" sz="1800" b="1" dirty="0">
                <a:latin typeface="Calibri" pitchFamily="34" charset="0"/>
                <a:ea typeface="Calibri" pitchFamily="34" charset="0"/>
                <a:cs typeface="Calibri" pitchFamily="34" charset="0"/>
              </a:rPr>
              <a:t>SCIENZA DELLA FINANZA PUBBLICA</a:t>
            </a:r>
            <a:r>
              <a:rPr lang="it-IT" sz="1800" dirty="0">
                <a:latin typeface="Calibri" pitchFamily="34" charset="0"/>
                <a:ea typeface="Calibri" pitchFamily="34" charset="0"/>
                <a:cs typeface="Calibri" pitchFamily="34" charset="0"/>
              </a:rPr>
              <a:t>» (</a:t>
            </a:r>
            <a:r>
              <a:rPr lang="it-IT" sz="1800" dirty="0" err="1">
                <a:latin typeface="Calibri" pitchFamily="34" charset="0"/>
                <a:ea typeface="Calibri" pitchFamily="34" charset="0"/>
                <a:cs typeface="Calibri" pitchFamily="34" charset="0"/>
              </a:rPr>
              <a:t>Adolph</a:t>
            </a:r>
            <a:r>
              <a:rPr lang="it-IT" sz="1800" dirty="0">
                <a:latin typeface="Calibri" pitchFamily="34" charset="0"/>
                <a:ea typeface="Calibri" pitchFamily="34" charset="0"/>
                <a:cs typeface="Calibri" pitchFamily="34" charset="0"/>
              </a:rPr>
              <a:t> </a:t>
            </a:r>
            <a:r>
              <a:rPr lang="it-IT" sz="1800" dirty="0" err="1">
                <a:latin typeface="Calibri" pitchFamily="34" charset="0"/>
                <a:ea typeface="Calibri" pitchFamily="34" charset="0"/>
                <a:cs typeface="Calibri" pitchFamily="34" charset="0"/>
              </a:rPr>
              <a:t>H.G.</a:t>
            </a:r>
            <a:r>
              <a:rPr lang="it-IT" sz="1800" dirty="0">
                <a:latin typeface="Calibri" pitchFamily="34" charset="0"/>
                <a:ea typeface="Calibri" pitchFamily="34" charset="0"/>
                <a:cs typeface="Calibri" pitchFamily="34" charset="0"/>
              </a:rPr>
              <a:t> Wagner, </a:t>
            </a:r>
            <a:r>
              <a:rPr lang="it-IT" sz="1800" i="1" dirty="0" err="1">
                <a:latin typeface="Calibri" pitchFamily="34" charset="0"/>
                <a:ea typeface="Calibri" pitchFamily="34" charset="0"/>
                <a:cs typeface="Calibri" pitchFamily="34" charset="0"/>
              </a:rPr>
              <a:t>Finanzwissenschaft</a:t>
            </a:r>
            <a:r>
              <a:rPr lang="it-IT" sz="1800" dirty="0">
                <a:latin typeface="Calibri" pitchFamily="34" charset="0"/>
                <a:ea typeface="Calibri" pitchFamily="34" charset="0"/>
                <a:cs typeface="Calibri" pitchFamily="34" charset="0"/>
              </a:rPr>
              <a:t>, 1889; trad. </a:t>
            </a:r>
            <a:r>
              <a:rPr lang="it-IT" sz="1800" dirty="0" err="1">
                <a:latin typeface="Calibri" pitchFamily="34" charset="0"/>
                <a:ea typeface="Calibri" pitchFamily="34" charset="0"/>
                <a:cs typeface="Calibri" pitchFamily="34" charset="0"/>
              </a:rPr>
              <a:t>it</a:t>
            </a:r>
            <a:r>
              <a:rPr lang="it-IT" sz="1800" dirty="0">
                <a:latin typeface="Calibri" pitchFamily="34" charset="0"/>
                <a:ea typeface="Calibri" pitchFamily="34" charset="0"/>
                <a:cs typeface="Calibri" pitchFamily="34" charset="0"/>
              </a:rPr>
              <a:t>. </a:t>
            </a:r>
            <a:r>
              <a:rPr lang="it-IT" sz="1800" i="1" dirty="0">
                <a:latin typeface="Calibri" pitchFamily="34" charset="0"/>
                <a:ea typeface="Calibri" pitchFamily="34" charset="0"/>
                <a:cs typeface="Calibri" pitchFamily="34" charset="0"/>
              </a:rPr>
              <a:t>La Scienza delle finanze</a:t>
            </a:r>
            <a:r>
              <a:rPr lang="it-IT" sz="1800" dirty="0">
                <a:latin typeface="Calibri" pitchFamily="34" charset="0"/>
                <a:ea typeface="Calibri" pitchFamily="34" charset="0"/>
                <a:cs typeface="Calibri" pitchFamily="34" charset="0"/>
              </a:rPr>
              <a:t>, Utet, Torino, 1891,).</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2"/>
          <p:cNvSpPr>
            <a:spLocks noGrp="1" noChangeArrowheads="1"/>
          </p:cNvSpPr>
          <p:nvPr>
            <p:ph type="ctrTitle"/>
          </p:nvPr>
        </p:nvSpPr>
        <p:spPr/>
        <p:txBody>
          <a:bodyPr/>
          <a:lstStyle/>
          <a:p>
            <a:pPr eaLnBrk="1" hangingPunct="1"/>
            <a:r>
              <a:rPr lang="it-IT" sz="3200" b="1" smtClean="0">
                <a:latin typeface="Calibri" pitchFamily="34" charset="0"/>
                <a:ea typeface="Calibri" pitchFamily="34" charset="0"/>
                <a:cs typeface="Calibri" pitchFamily="34" charset="0"/>
              </a:rPr>
              <a:t>LA FINANZA PUBBLICA</a:t>
            </a:r>
          </a:p>
        </p:txBody>
      </p:sp>
      <p:sp>
        <p:nvSpPr>
          <p:cNvPr id="10242" name="Rectangle 107"/>
          <p:cNvSpPr>
            <a:spLocks noGrp="1" noChangeArrowheads="1"/>
          </p:cNvSpPr>
          <p:nvPr>
            <p:ph type="sldNum" sz="quarter" idx="12"/>
          </p:nvPr>
        </p:nvSpPr>
        <p:spPr>
          <a:noFill/>
          <a:ln>
            <a:miter lim="800000"/>
            <a:headEnd/>
            <a:tailEnd/>
          </a:ln>
        </p:spPr>
        <p:txBody>
          <a:bodyPr/>
          <a:lstStyle/>
          <a:p>
            <a:r>
              <a:rPr lang="it-IT" smtClean="0"/>
              <a:t>Pag. </a:t>
            </a:r>
            <a:fld id="{260958E5-DB70-409F-B2BA-827ACFE42390}" type="slidenum">
              <a:rPr lang="it-IT" smtClean="0"/>
              <a:pPr/>
              <a:t>12</a:t>
            </a:fld>
            <a:endParaRPr lang="it-IT" smtClean="0"/>
          </a:p>
        </p:txBody>
      </p:sp>
      <p:sp>
        <p:nvSpPr>
          <p:cNvPr id="4" name="CasellaDiTesto 3"/>
          <p:cNvSpPr txBox="1">
            <a:spLocks noChangeArrowheads="1"/>
          </p:cNvSpPr>
          <p:nvPr/>
        </p:nvSpPr>
        <p:spPr bwMode="auto">
          <a:xfrm>
            <a:off x="1258888" y="2349500"/>
            <a:ext cx="7273925" cy="2030413"/>
          </a:xfrm>
          <a:prstGeom prst="rect">
            <a:avLst/>
          </a:prstGeom>
          <a:noFill/>
          <a:ln w="9525">
            <a:noFill/>
            <a:miter lim="800000"/>
            <a:headEnd/>
            <a:tailEnd/>
          </a:ln>
        </p:spPr>
        <p:txBody>
          <a:bodyPr>
            <a:spAutoFit/>
          </a:bodyPr>
          <a:lstStyle/>
          <a:p>
            <a:pPr marL="400050" indent="-400050" algn="just">
              <a:spcAft>
                <a:spcPts val="600"/>
              </a:spcAft>
              <a:buFont typeface="Times New Roman" pitchFamily="18" charset="0"/>
              <a:buAutoNum type="romanUcPeriod" startAt="3"/>
            </a:pPr>
            <a:r>
              <a:rPr lang="it-IT" sz="1800" dirty="0">
                <a:latin typeface="Calibri" pitchFamily="34" charset="0"/>
                <a:ea typeface="Calibri" pitchFamily="34" charset="0"/>
                <a:cs typeface="Calibri" pitchFamily="34" charset="0"/>
              </a:rPr>
              <a:t>«</a:t>
            </a:r>
            <a:r>
              <a:rPr lang="it-IT" sz="1800" b="1" dirty="0">
                <a:latin typeface="Calibri" pitchFamily="34" charset="0"/>
                <a:ea typeface="Calibri" pitchFamily="34" charset="0"/>
                <a:cs typeface="Calibri" pitchFamily="34" charset="0"/>
              </a:rPr>
              <a:t>PUBLIC FINANCE </a:t>
            </a:r>
            <a:r>
              <a:rPr lang="it-IT" sz="1800" dirty="0">
                <a:latin typeface="Calibri" pitchFamily="34" charset="0"/>
                <a:ea typeface="Calibri" pitchFamily="34" charset="0"/>
                <a:cs typeface="Calibri" pitchFamily="34" charset="0"/>
              </a:rPr>
              <a:t>è lo studio del ruolo del governo </a:t>
            </a:r>
            <a:r>
              <a:rPr lang="it-IT" sz="1800" dirty="0" smtClean="0">
                <a:latin typeface="Calibri" pitchFamily="34" charset="0"/>
                <a:ea typeface="Calibri" pitchFamily="34" charset="0"/>
                <a:cs typeface="Calibri" pitchFamily="34" charset="0"/>
              </a:rPr>
              <a:t>nell'economia</a:t>
            </a:r>
            <a:r>
              <a:rPr lang="it-IT" sz="1800" dirty="0">
                <a:latin typeface="Calibri" pitchFamily="34" charset="0"/>
                <a:ea typeface="Calibri" pitchFamily="34" charset="0"/>
                <a:cs typeface="Calibri" pitchFamily="34" charset="0"/>
              </a:rPr>
              <a:t>. Questa definizione, molto ampia, implica una risposta a quattro problemi della finanza pubblica: </a:t>
            </a:r>
            <a:r>
              <a:rPr lang="it-IT" sz="1800" b="1" i="1" dirty="0">
                <a:latin typeface="Calibri" pitchFamily="34" charset="0"/>
                <a:ea typeface="Calibri" pitchFamily="34" charset="0"/>
                <a:cs typeface="Calibri" pitchFamily="34" charset="0"/>
              </a:rPr>
              <a:t>quando</a:t>
            </a:r>
            <a:r>
              <a:rPr lang="it-IT" sz="1800" dirty="0">
                <a:latin typeface="Calibri" pitchFamily="34" charset="0"/>
                <a:ea typeface="Calibri" pitchFamily="34" charset="0"/>
                <a:cs typeface="Calibri" pitchFamily="34" charset="0"/>
              </a:rPr>
              <a:t> il governo deve intervenire </a:t>
            </a:r>
            <a:r>
              <a:rPr lang="it-IT" sz="1800" dirty="0" smtClean="0">
                <a:latin typeface="Calibri" pitchFamily="34" charset="0"/>
                <a:ea typeface="Calibri" pitchFamily="34" charset="0"/>
                <a:cs typeface="Calibri" pitchFamily="34" charset="0"/>
              </a:rPr>
              <a:t>nell'economia</a:t>
            </a:r>
            <a:r>
              <a:rPr lang="it-IT" sz="1800" dirty="0">
                <a:latin typeface="Calibri" pitchFamily="34" charset="0"/>
                <a:ea typeface="Calibri" pitchFamily="34" charset="0"/>
                <a:cs typeface="Calibri" pitchFamily="34" charset="0"/>
              </a:rPr>
              <a:t>; </a:t>
            </a:r>
            <a:r>
              <a:rPr lang="it-IT" sz="1800" b="1" i="1" dirty="0">
                <a:latin typeface="Calibri" pitchFamily="34" charset="0"/>
                <a:ea typeface="Calibri" pitchFamily="34" charset="0"/>
                <a:cs typeface="Calibri" pitchFamily="34" charset="0"/>
              </a:rPr>
              <a:t>come</a:t>
            </a:r>
            <a:r>
              <a:rPr lang="it-IT" sz="1800" dirty="0">
                <a:latin typeface="Calibri" pitchFamily="34" charset="0"/>
                <a:ea typeface="Calibri" pitchFamily="34" charset="0"/>
                <a:cs typeface="Calibri" pitchFamily="34" charset="0"/>
              </a:rPr>
              <a:t> il governo può intervenire; </a:t>
            </a:r>
            <a:r>
              <a:rPr lang="it-IT" sz="1800" b="1" i="1" dirty="0">
                <a:latin typeface="Calibri" pitchFamily="34" charset="0"/>
                <a:ea typeface="Calibri" pitchFamily="34" charset="0"/>
                <a:cs typeface="Calibri" pitchFamily="34" charset="0"/>
              </a:rPr>
              <a:t>qual è </a:t>
            </a:r>
            <a:r>
              <a:rPr lang="it-IT" sz="1800" b="1" i="1" dirty="0" smtClean="0">
                <a:latin typeface="Calibri" pitchFamily="34" charset="0"/>
                <a:ea typeface="Calibri" pitchFamily="34" charset="0"/>
                <a:cs typeface="Calibri" pitchFamily="34" charset="0"/>
              </a:rPr>
              <a:t>l'effetto</a:t>
            </a:r>
            <a:r>
              <a:rPr lang="it-IT" sz="1800" dirty="0" smtClean="0">
                <a:latin typeface="Calibri" pitchFamily="34" charset="0"/>
                <a:ea typeface="Calibri" pitchFamily="34" charset="0"/>
                <a:cs typeface="Calibri" pitchFamily="34" charset="0"/>
              </a:rPr>
              <a:t> </a:t>
            </a:r>
            <a:r>
              <a:rPr lang="it-IT" sz="1800" dirty="0">
                <a:latin typeface="Calibri" pitchFamily="34" charset="0"/>
                <a:ea typeface="Calibri" pitchFamily="34" charset="0"/>
                <a:cs typeface="Calibri" pitchFamily="34" charset="0"/>
              </a:rPr>
              <a:t>di questi interventi sui risultati </a:t>
            </a:r>
            <a:r>
              <a:rPr lang="it-IT" sz="1800" dirty="0" smtClean="0">
                <a:latin typeface="Calibri" pitchFamily="34" charset="0"/>
                <a:ea typeface="Calibri" pitchFamily="34" charset="0"/>
                <a:cs typeface="Calibri" pitchFamily="34" charset="0"/>
              </a:rPr>
              <a:t>dell'economia</a:t>
            </a:r>
            <a:r>
              <a:rPr lang="it-IT" sz="1800" dirty="0">
                <a:latin typeface="Calibri" pitchFamily="34" charset="0"/>
                <a:ea typeface="Calibri" pitchFamily="34" charset="0"/>
                <a:cs typeface="Calibri" pitchFamily="34" charset="0"/>
              </a:rPr>
              <a:t>; </a:t>
            </a:r>
            <a:r>
              <a:rPr lang="it-IT" sz="1800" b="1" i="1" dirty="0">
                <a:latin typeface="Calibri" pitchFamily="34" charset="0"/>
                <a:ea typeface="Calibri" pitchFamily="34" charset="0"/>
                <a:cs typeface="Calibri" pitchFamily="34" charset="0"/>
              </a:rPr>
              <a:t>perché</a:t>
            </a:r>
            <a:r>
              <a:rPr lang="it-IT" sz="1800" dirty="0">
                <a:latin typeface="Calibri" pitchFamily="34" charset="0"/>
                <a:ea typeface="Calibri" pitchFamily="34" charset="0"/>
                <a:cs typeface="Calibri" pitchFamily="34" charset="0"/>
              </a:rPr>
              <a:t> i governi decidono di intervenire nei modi in cui </a:t>
            </a:r>
            <a:r>
              <a:rPr lang="it-IT" sz="1800" dirty="0" smtClean="0">
                <a:latin typeface="Calibri" pitchFamily="34" charset="0"/>
                <a:ea typeface="Calibri" pitchFamily="34" charset="0"/>
                <a:cs typeface="Calibri" pitchFamily="34" charset="0"/>
              </a:rPr>
              <a:t>lo fanno</a:t>
            </a:r>
            <a:r>
              <a:rPr lang="it-IT" sz="1800" dirty="0">
                <a:latin typeface="Calibri" pitchFamily="34" charset="0"/>
                <a:ea typeface="Calibri" pitchFamily="34" charset="0"/>
                <a:cs typeface="Calibri" pitchFamily="34" charset="0"/>
              </a:rPr>
              <a:t>?» (Jonathan Gruber, Public Finance and Public Policy, Worth </a:t>
            </a:r>
            <a:r>
              <a:rPr lang="it-IT" sz="1800" dirty="0" err="1">
                <a:latin typeface="Calibri" pitchFamily="34" charset="0"/>
                <a:ea typeface="Calibri" pitchFamily="34" charset="0"/>
                <a:cs typeface="Calibri" pitchFamily="34" charset="0"/>
              </a:rPr>
              <a:t>Publishers</a:t>
            </a:r>
            <a:r>
              <a:rPr lang="it-IT" sz="1800" dirty="0">
                <a:latin typeface="Calibri" pitchFamily="34" charset="0"/>
                <a:ea typeface="Calibri" pitchFamily="34" charset="0"/>
                <a:cs typeface="Calibri" pitchFamily="34" charset="0"/>
              </a:rPr>
              <a:t>, New York, 2007).</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2"/>
          <p:cNvSpPr>
            <a:spLocks noGrp="1" noChangeArrowheads="1"/>
          </p:cNvSpPr>
          <p:nvPr>
            <p:ph type="ctrTitle"/>
          </p:nvPr>
        </p:nvSpPr>
        <p:spPr/>
        <p:txBody>
          <a:bodyPr/>
          <a:lstStyle/>
          <a:p>
            <a:pPr eaLnBrk="1" hangingPunct="1"/>
            <a:r>
              <a:rPr lang="it-IT" sz="3200" b="1" smtClean="0">
                <a:latin typeface="Calibri" pitchFamily="34" charset="0"/>
                <a:ea typeface="Calibri" pitchFamily="34" charset="0"/>
                <a:cs typeface="Calibri" pitchFamily="34" charset="0"/>
              </a:rPr>
              <a:t>LA FINANZA PUBBLICA</a:t>
            </a:r>
          </a:p>
        </p:txBody>
      </p:sp>
      <p:sp>
        <p:nvSpPr>
          <p:cNvPr id="11266" name="Rectangle 107"/>
          <p:cNvSpPr>
            <a:spLocks noGrp="1" noChangeArrowheads="1"/>
          </p:cNvSpPr>
          <p:nvPr>
            <p:ph type="sldNum" sz="quarter" idx="12"/>
          </p:nvPr>
        </p:nvSpPr>
        <p:spPr>
          <a:noFill/>
          <a:ln>
            <a:miter lim="800000"/>
            <a:headEnd/>
            <a:tailEnd/>
          </a:ln>
        </p:spPr>
        <p:txBody>
          <a:bodyPr/>
          <a:lstStyle/>
          <a:p>
            <a:r>
              <a:rPr lang="it-IT" smtClean="0"/>
              <a:t>Pag. </a:t>
            </a:r>
            <a:fld id="{7CE2B45B-6616-4BB6-87E7-0AEC38768FF1}" type="slidenum">
              <a:rPr lang="it-IT" smtClean="0"/>
              <a:pPr/>
              <a:t>13</a:t>
            </a:fld>
            <a:endParaRPr lang="it-IT" smtClean="0"/>
          </a:p>
        </p:txBody>
      </p:sp>
      <p:sp>
        <p:nvSpPr>
          <p:cNvPr id="4" name="CasellaDiTesto 3"/>
          <p:cNvSpPr txBox="1"/>
          <p:nvPr/>
        </p:nvSpPr>
        <p:spPr>
          <a:xfrm>
            <a:off x="1258888" y="2349500"/>
            <a:ext cx="7273925" cy="2784475"/>
          </a:xfrm>
          <a:prstGeom prst="rect">
            <a:avLst/>
          </a:prstGeom>
          <a:noFill/>
        </p:spPr>
        <p:txBody>
          <a:bodyPr>
            <a:spAutoFit/>
          </a:bodyPr>
          <a:lstStyle/>
          <a:p>
            <a:pPr algn="ctr">
              <a:spcAft>
                <a:spcPts val="600"/>
              </a:spcAft>
            </a:pPr>
            <a:r>
              <a:rPr lang="it-IT" b="1" dirty="0">
                <a:latin typeface="Calibri" pitchFamily="34" charset="0"/>
                <a:ea typeface="Calibri" pitchFamily="34" charset="0"/>
                <a:cs typeface="Calibri" pitchFamily="34" charset="0"/>
              </a:rPr>
              <a:t>ATTIVITÀ ED OBIETTIVI</a:t>
            </a:r>
          </a:p>
          <a:p>
            <a:pPr marL="273050" indent="-273050" algn="just">
              <a:spcAft>
                <a:spcPts val="600"/>
              </a:spcAft>
              <a:buFont typeface="Times New Roman" pitchFamily="18" charset="0"/>
              <a:buAutoNum type="romanUcPeriod"/>
            </a:pPr>
            <a:r>
              <a:rPr lang="it-IT" sz="1800" dirty="0">
                <a:latin typeface="Calibri" pitchFamily="34" charset="0"/>
                <a:ea typeface="Calibri" pitchFamily="34" charset="0"/>
                <a:cs typeface="Calibri" pitchFamily="34" charset="0"/>
              </a:rPr>
              <a:t>LE </a:t>
            </a:r>
            <a:r>
              <a:rPr lang="it-IT" sz="1800" b="1" dirty="0">
                <a:latin typeface="Calibri" pitchFamily="34" charset="0"/>
                <a:ea typeface="Calibri" pitchFamily="34" charset="0"/>
                <a:cs typeface="Calibri" pitchFamily="34" charset="0"/>
              </a:rPr>
              <a:t>ATTIVITÀ FINANZIARIE IN SENSO STRETTO</a:t>
            </a:r>
            <a:r>
              <a:rPr lang="it-IT" sz="1800" dirty="0">
                <a:latin typeface="Calibri" pitchFamily="34" charset="0"/>
                <a:ea typeface="Calibri" pitchFamily="34" charset="0"/>
                <a:cs typeface="Calibri" pitchFamily="34" charset="0"/>
              </a:rPr>
              <a:t>, consistenti nelle spese pubbliche per i vari beni e servizi e nelle entrate scelte per </a:t>
            </a:r>
            <a:r>
              <a:rPr lang="it-IT" sz="1800" dirty="0" smtClean="0">
                <a:latin typeface="Calibri" pitchFamily="34" charset="0"/>
                <a:ea typeface="Calibri" pitchFamily="34" charset="0"/>
                <a:cs typeface="Calibri" pitchFamily="34" charset="0"/>
              </a:rPr>
              <a:t>finanziarli.</a:t>
            </a:r>
          </a:p>
          <a:p>
            <a:pPr marL="273050" indent="-273050" algn="just">
              <a:spcAft>
                <a:spcPts val="600"/>
              </a:spcAft>
              <a:buFont typeface="Times New Roman" pitchFamily="18" charset="0"/>
              <a:buAutoNum type="romanUcPeriod"/>
            </a:pPr>
            <a:r>
              <a:rPr lang="it-IT" sz="1800" dirty="0" smtClean="0">
                <a:latin typeface="Calibri" pitchFamily="34" charset="0"/>
                <a:ea typeface="Calibri" pitchFamily="34" charset="0"/>
                <a:cs typeface="Calibri" pitchFamily="34" charset="0"/>
              </a:rPr>
              <a:t>LE </a:t>
            </a:r>
            <a:r>
              <a:rPr lang="it-IT" sz="1800" b="1" dirty="0">
                <a:latin typeface="Calibri" pitchFamily="34" charset="0"/>
                <a:ea typeface="Calibri" pitchFamily="34" charset="0"/>
                <a:cs typeface="Calibri" pitchFamily="34" charset="0"/>
              </a:rPr>
              <a:t>ATTIVITÀ EXTRAFISCALI</a:t>
            </a:r>
            <a:r>
              <a:rPr lang="it-IT" sz="1800" dirty="0">
                <a:latin typeface="Calibri" pitchFamily="34" charset="0"/>
                <a:ea typeface="Calibri" pitchFamily="34" charset="0"/>
                <a:cs typeface="Calibri" pitchFamily="34" charset="0"/>
              </a:rPr>
              <a:t>. Si tratta di attività di spesa e di entrata che realizzano interventi </a:t>
            </a:r>
            <a:r>
              <a:rPr lang="it-IT" sz="1800" dirty="0" smtClean="0">
                <a:latin typeface="Calibri" pitchFamily="34" charset="0"/>
                <a:ea typeface="Calibri" pitchFamily="34" charset="0"/>
                <a:cs typeface="Calibri" pitchFamily="34" charset="0"/>
              </a:rPr>
              <a:t>nell'economia </a:t>
            </a:r>
            <a:r>
              <a:rPr lang="it-IT" sz="1800" dirty="0">
                <a:latin typeface="Calibri" pitchFamily="34" charset="0"/>
                <a:ea typeface="Calibri" pitchFamily="34" charset="0"/>
                <a:cs typeface="Calibri" pitchFamily="34" charset="0"/>
              </a:rPr>
              <a:t>diretti a:</a:t>
            </a:r>
          </a:p>
          <a:p>
            <a:pPr marL="273050" indent="-273050" algn="just">
              <a:spcAft>
                <a:spcPts val="600"/>
              </a:spcAft>
              <a:buFont typeface="Times New Roman" pitchFamily="18" charset="0"/>
              <a:buAutoNum type="alphaLcParenR"/>
            </a:pPr>
            <a:r>
              <a:rPr lang="it-IT" sz="1800" b="1" dirty="0">
                <a:latin typeface="Calibri" pitchFamily="34" charset="0"/>
                <a:ea typeface="Calibri" pitchFamily="34" charset="0"/>
                <a:cs typeface="Calibri" pitchFamily="34" charset="0"/>
              </a:rPr>
              <a:t>CORREGGERE E DIRIGERE IL MERCATO</a:t>
            </a:r>
            <a:r>
              <a:rPr lang="it-IT" sz="1800" dirty="0">
                <a:latin typeface="Calibri" pitchFamily="34" charset="0"/>
                <a:ea typeface="Calibri" pitchFamily="34" charset="0"/>
                <a:cs typeface="Calibri" pitchFamily="34" charset="0"/>
              </a:rPr>
              <a:t>;</a:t>
            </a:r>
          </a:p>
          <a:p>
            <a:pPr marL="273050" indent="-273050" algn="just">
              <a:spcAft>
                <a:spcPts val="600"/>
              </a:spcAft>
              <a:buFont typeface="Times New Roman" pitchFamily="18" charset="0"/>
              <a:buAutoNum type="alphaLcParenR"/>
            </a:pPr>
            <a:r>
              <a:rPr lang="it-IT" sz="1800" b="1" dirty="0">
                <a:latin typeface="Calibri" pitchFamily="34" charset="0"/>
                <a:ea typeface="Calibri" pitchFamily="34" charset="0"/>
                <a:cs typeface="Calibri" pitchFamily="34" charset="0"/>
              </a:rPr>
              <a:t>«STABILIZZARE» </a:t>
            </a:r>
            <a:r>
              <a:rPr lang="it-IT" sz="1800" b="1" dirty="0" smtClean="0">
                <a:latin typeface="Calibri" pitchFamily="34" charset="0"/>
                <a:ea typeface="Calibri" pitchFamily="34" charset="0"/>
                <a:cs typeface="Calibri" pitchFamily="34" charset="0"/>
              </a:rPr>
              <a:t>L'ECONOMIA</a:t>
            </a:r>
            <a:r>
              <a:rPr lang="it-IT" sz="1800" dirty="0">
                <a:latin typeface="Calibri" pitchFamily="34" charset="0"/>
                <a:ea typeface="Calibri" pitchFamily="34" charset="0"/>
                <a:cs typeface="Calibri" pitchFamily="34" charset="0"/>
              </a:rPr>
              <a:t>;</a:t>
            </a:r>
          </a:p>
          <a:p>
            <a:pPr marL="273050" indent="-273050" algn="just">
              <a:spcAft>
                <a:spcPts val="600"/>
              </a:spcAft>
              <a:buFont typeface="Times New Roman" pitchFamily="18" charset="0"/>
              <a:buAutoNum type="alphaLcParenR"/>
            </a:pPr>
            <a:r>
              <a:rPr lang="it-IT" sz="1800" b="1" dirty="0">
                <a:latin typeface="Calibri" pitchFamily="34" charset="0"/>
                <a:ea typeface="Calibri" pitchFamily="34" charset="0"/>
                <a:cs typeface="Calibri" pitchFamily="34" charset="0"/>
              </a:rPr>
              <a:t>REDISTRIBUIRE LE RISORSE DISPONIBILI.</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2"/>
          <p:cNvSpPr>
            <a:spLocks noGrp="1" noChangeArrowheads="1"/>
          </p:cNvSpPr>
          <p:nvPr>
            <p:ph type="ctrTitle"/>
          </p:nvPr>
        </p:nvSpPr>
        <p:spPr/>
        <p:txBody>
          <a:bodyPr/>
          <a:lstStyle/>
          <a:p>
            <a:pPr eaLnBrk="1" hangingPunct="1"/>
            <a:r>
              <a:rPr lang="it-IT" sz="2800" b="1" dirty="0" smtClean="0">
                <a:latin typeface="Calibri" pitchFamily="34" charset="0"/>
                <a:ea typeface="Calibri" pitchFamily="34" charset="0"/>
                <a:cs typeface="Calibri" pitchFamily="34" charset="0"/>
              </a:rPr>
              <a:t>L'ECONOMIA PUBBLICA E LE SCIENZE AFFINI </a:t>
            </a:r>
          </a:p>
        </p:txBody>
      </p:sp>
      <p:sp>
        <p:nvSpPr>
          <p:cNvPr id="17410" name="Rectangle 107"/>
          <p:cNvSpPr>
            <a:spLocks noGrp="1" noChangeArrowheads="1"/>
          </p:cNvSpPr>
          <p:nvPr>
            <p:ph type="sldNum" sz="quarter" idx="12"/>
          </p:nvPr>
        </p:nvSpPr>
        <p:spPr>
          <a:noFill/>
          <a:ln>
            <a:miter lim="800000"/>
            <a:headEnd/>
            <a:tailEnd/>
          </a:ln>
        </p:spPr>
        <p:txBody>
          <a:bodyPr/>
          <a:lstStyle/>
          <a:p>
            <a:r>
              <a:rPr lang="it-IT" smtClean="0"/>
              <a:t>Pag. </a:t>
            </a:r>
            <a:fld id="{EA2EFEEB-9BE0-4E73-AC0D-26A965E7F926}" type="slidenum">
              <a:rPr lang="it-IT" smtClean="0"/>
              <a:pPr/>
              <a:t>14</a:t>
            </a:fld>
            <a:endParaRPr lang="it-IT" smtClean="0"/>
          </a:p>
        </p:txBody>
      </p:sp>
      <p:sp>
        <p:nvSpPr>
          <p:cNvPr id="3" name="Rettangolo 2"/>
          <p:cNvSpPr/>
          <p:nvPr/>
        </p:nvSpPr>
        <p:spPr>
          <a:xfrm>
            <a:off x="1258888" y="2349500"/>
            <a:ext cx="7308850" cy="4170363"/>
          </a:xfrm>
          <a:prstGeom prst="rect">
            <a:avLst/>
          </a:prstGeom>
        </p:spPr>
        <p:txBody>
          <a:bodyPr>
            <a:spAutoFit/>
          </a:bodyPr>
          <a:lstStyle/>
          <a:p>
            <a:pPr algn="ctr">
              <a:spcBef>
                <a:spcPts val="0"/>
              </a:spcBef>
              <a:spcAft>
                <a:spcPts val="600"/>
              </a:spcAft>
              <a:defRPr/>
            </a:pPr>
            <a:r>
              <a:rPr lang="it-IT" b="1" dirty="0">
                <a:latin typeface="Calibri" pitchFamily="34" charset="0"/>
                <a:cs typeface="Calibri" pitchFamily="34" charset="0"/>
              </a:rPr>
              <a:t>POLITICA ECONOMICA</a:t>
            </a:r>
          </a:p>
          <a:p>
            <a:pPr algn="just">
              <a:spcBef>
                <a:spcPts val="0"/>
              </a:spcBef>
              <a:spcAft>
                <a:spcPts val="600"/>
              </a:spcAft>
              <a:defRPr/>
            </a:pPr>
            <a:r>
              <a:rPr lang="it-IT" sz="1800" dirty="0" smtClean="0">
                <a:latin typeface="Calibri" pitchFamily="34" charset="0"/>
                <a:cs typeface="Calibri" pitchFamily="34" charset="0"/>
              </a:rPr>
              <a:t>Anch'essa </a:t>
            </a:r>
            <a:r>
              <a:rPr lang="it-IT" sz="1800" dirty="0">
                <a:latin typeface="Calibri" pitchFamily="34" charset="0"/>
                <a:cs typeface="Calibri" pitchFamily="34" charset="0"/>
              </a:rPr>
              <a:t>analizza il comportamento degli operatori pubblici. Essa studia i processi di </a:t>
            </a:r>
            <a:r>
              <a:rPr lang="it-IT" sz="1800" b="1" dirty="0">
                <a:latin typeface="Calibri" pitchFamily="34" charset="0"/>
                <a:cs typeface="Calibri" pitchFamily="34" charset="0"/>
              </a:rPr>
              <a:t>formazione delle scelte collettive </a:t>
            </a:r>
            <a:r>
              <a:rPr lang="it-IT" sz="1800" dirty="0">
                <a:latin typeface="Calibri" pitchFamily="34" charset="0"/>
                <a:cs typeface="Calibri" pitchFamily="34" charset="0"/>
              </a:rPr>
              <a:t>e gli </a:t>
            </a:r>
            <a:r>
              <a:rPr lang="it-IT" sz="1800" b="1" dirty="0">
                <a:latin typeface="Calibri" pitchFamily="34" charset="0"/>
                <a:cs typeface="Calibri" pitchFamily="34" charset="0"/>
              </a:rPr>
              <a:t>effetti </a:t>
            </a:r>
            <a:r>
              <a:rPr lang="it-IT" sz="1800" b="1" dirty="0" smtClean="0">
                <a:latin typeface="Calibri" pitchFamily="34" charset="0"/>
                <a:cs typeface="Calibri" pitchFamily="34" charset="0"/>
              </a:rPr>
              <a:t>dell'intervento </a:t>
            </a:r>
            <a:r>
              <a:rPr lang="it-IT" sz="1800" b="1" dirty="0">
                <a:latin typeface="Calibri" pitchFamily="34" charset="0"/>
                <a:cs typeface="Calibri" pitchFamily="34" charset="0"/>
              </a:rPr>
              <a:t>dei poteri pubblici </a:t>
            </a:r>
            <a:r>
              <a:rPr lang="it-IT" sz="1800" dirty="0">
                <a:latin typeface="Calibri" pitchFamily="34" charset="0"/>
                <a:cs typeface="Calibri" pitchFamily="34" charset="0"/>
              </a:rPr>
              <a:t>(Stato, Banca centrale, ed altre autorità) </a:t>
            </a:r>
            <a:r>
              <a:rPr lang="it-IT" sz="1800" b="1" dirty="0">
                <a:latin typeface="Calibri" pitchFamily="34" charset="0"/>
                <a:cs typeface="Calibri" pitchFamily="34" charset="0"/>
              </a:rPr>
              <a:t>e dei soggetti privati </a:t>
            </a:r>
            <a:r>
              <a:rPr lang="it-IT" sz="1800" dirty="0">
                <a:latin typeface="Calibri" pitchFamily="34" charset="0"/>
                <a:cs typeface="Calibri" pitchFamily="34" charset="0"/>
              </a:rPr>
              <a:t>(imprese, famiglie,...) </a:t>
            </a:r>
            <a:r>
              <a:rPr lang="it-IT" sz="1800" b="1" dirty="0" smtClean="0">
                <a:latin typeface="Calibri" pitchFamily="34" charset="0"/>
                <a:cs typeface="Calibri" pitchFamily="34" charset="0"/>
              </a:rPr>
              <a:t>sull'economia</a:t>
            </a:r>
            <a:r>
              <a:rPr lang="it-IT" sz="1800" dirty="0">
                <a:latin typeface="Calibri" pitchFamily="34" charset="0"/>
                <a:cs typeface="Calibri" pitchFamily="34" charset="0"/>
              </a:rPr>
              <a:t>, allo scopo di elaborare </a:t>
            </a:r>
            <a:r>
              <a:rPr lang="it-IT" sz="1800" b="1" dirty="0">
                <a:latin typeface="Calibri" pitchFamily="34" charset="0"/>
                <a:cs typeface="Calibri" pitchFamily="34" charset="0"/>
              </a:rPr>
              <a:t>interventi destinati a modificare il sistema economico per raggiungere obiettivi economici prefissati</a:t>
            </a:r>
            <a:r>
              <a:rPr lang="it-IT" sz="1800" dirty="0">
                <a:latin typeface="Calibri" pitchFamily="34" charset="0"/>
                <a:cs typeface="Calibri" pitchFamily="34" charset="0"/>
              </a:rPr>
              <a:t>. Di essa fanno parte la POLITICA DI BILANCIO e la POLITICA MONETARIA.</a:t>
            </a:r>
          </a:p>
          <a:p>
            <a:pPr algn="just">
              <a:spcBef>
                <a:spcPts val="0"/>
              </a:spcBef>
              <a:spcAft>
                <a:spcPts val="600"/>
              </a:spcAft>
              <a:defRPr/>
            </a:pPr>
            <a:r>
              <a:rPr lang="it-IT" sz="1800" b="1" dirty="0">
                <a:latin typeface="Calibri" pitchFamily="34" charset="0"/>
                <a:cs typeface="Calibri" pitchFamily="34" charset="0"/>
              </a:rPr>
              <a:t>Principali campi di sovrapposizione tra ECONOMIA PUBBLICA e POLITICA ECONOMICA:</a:t>
            </a:r>
          </a:p>
          <a:p>
            <a:pPr marL="342900" indent="-342900" algn="just">
              <a:spcBef>
                <a:spcPts val="0"/>
              </a:spcBef>
              <a:spcAft>
                <a:spcPts val="600"/>
              </a:spcAft>
              <a:buFont typeface="+mj-lt"/>
              <a:buAutoNum type="arabicParenR"/>
              <a:defRPr/>
            </a:pPr>
            <a:r>
              <a:rPr lang="it-IT" sz="1800" dirty="0">
                <a:latin typeface="Calibri" pitchFamily="34" charset="0"/>
                <a:cs typeface="Calibri" pitchFamily="34" charset="0"/>
              </a:rPr>
              <a:t>la teoria del benessere economico;</a:t>
            </a:r>
          </a:p>
          <a:p>
            <a:pPr marL="342900" indent="-342900" algn="just">
              <a:spcBef>
                <a:spcPts val="0"/>
              </a:spcBef>
              <a:spcAft>
                <a:spcPts val="600"/>
              </a:spcAft>
              <a:buFont typeface="+mj-lt"/>
              <a:buAutoNum type="arabicParenR"/>
              <a:defRPr/>
            </a:pPr>
            <a:r>
              <a:rPr lang="it-IT" sz="1800" dirty="0" smtClean="0">
                <a:latin typeface="Calibri" pitchFamily="34" charset="0"/>
                <a:cs typeface="Calibri" pitchFamily="34" charset="0"/>
              </a:rPr>
              <a:t>l'intreccio </a:t>
            </a:r>
            <a:r>
              <a:rPr lang="it-IT" sz="1800" dirty="0">
                <a:latin typeface="Calibri" pitchFamily="34" charset="0"/>
                <a:cs typeface="Calibri" pitchFamily="34" charset="0"/>
              </a:rPr>
              <a:t>fra politiche fiscali e monetarie;</a:t>
            </a:r>
          </a:p>
          <a:p>
            <a:pPr marL="342900" indent="-342900" algn="just">
              <a:spcBef>
                <a:spcPts val="0"/>
              </a:spcBef>
              <a:spcAft>
                <a:spcPts val="600"/>
              </a:spcAft>
              <a:buFont typeface="+mj-lt"/>
              <a:buAutoNum type="arabicParenR"/>
              <a:defRPr/>
            </a:pPr>
            <a:r>
              <a:rPr lang="it-IT" sz="1800" dirty="0">
                <a:latin typeface="Calibri" pitchFamily="34" charset="0"/>
                <a:cs typeface="Calibri" pitchFamily="34" charset="0"/>
              </a:rPr>
              <a:t>le regolamentazioni pubbliche.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2"/>
          <p:cNvSpPr>
            <a:spLocks noGrp="1" noChangeArrowheads="1"/>
          </p:cNvSpPr>
          <p:nvPr>
            <p:ph type="ctrTitle"/>
          </p:nvPr>
        </p:nvSpPr>
        <p:spPr/>
        <p:txBody>
          <a:bodyPr/>
          <a:lstStyle/>
          <a:p>
            <a:pPr eaLnBrk="1" hangingPunct="1"/>
            <a:r>
              <a:rPr lang="it-IT" sz="2800" b="1" dirty="0" smtClean="0">
                <a:solidFill>
                  <a:srgbClr val="003366"/>
                </a:solidFill>
                <a:latin typeface="Calibri" pitchFamily="34" charset="0"/>
                <a:ea typeface="Calibri" pitchFamily="34" charset="0"/>
                <a:cs typeface="Calibri" pitchFamily="34" charset="0"/>
              </a:rPr>
              <a:t>L'ECONOMIA PUBBLICA E LE SCIENZE AFFINI </a:t>
            </a:r>
            <a:endParaRPr lang="it-IT" sz="3600" b="1" dirty="0" smtClean="0">
              <a:latin typeface="Calibri" pitchFamily="34" charset="0"/>
              <a:ea typeface="Calibri" pitchFamily="34" charset="0"/>
              <a:cs typeface="Calibri" pitchFamily="34" charset="0"/>
            </a:endParaRPr>
          </a:p>
        </p:txBody>
      </p:sp>
      <p:sp>
        <p:nvSpPr>
          <p:cNvPr id="18434" name="Rectangle 107"/>
          <p:cNvSpPr>
            <a:spLocks noGrp="1" noChangeArrowheads="1"/>
          </p:cNvSpPr>
          <p:nvPr>
            <p:ph type="sldNum" sz="quarter" idx="12"/>
          </p:nvPr>
        </p:nvSpPr>
        <p:spPr>
          <a:noFill/>
          <a:ln>
            <a:miter lim="800000"/>
            <a:headEnd/>
            <a:tailEnd/>
          </a:ln>
        </p:spPr>
        <p:txBody>
          <a:bodyPr/>
          <a:lstStyle/>
          <a:p>
            <a:r>
              <a:rPr lang="it-IT" smtClean="0"/>
              <a:t>Pag. </a:t>
            </a:r>
            <a:fld id="{B2082B29-8D5B-42C4-BC49-D8CB943413FC}" type="slidenum">
              <a:rPr lang="it-IT" smtClean="0"/>
              <a:pPr/>
              <a:t>15</a:t>
            </a:fld>
            <a:endParaRPr lang="it-IT" smtClean="0"/>
          </a:p>
        </p:txBody>
      </p:sp>
      <p:sp>
        <p:nvSpPr>
          <p:cNvPr id="3" name="Rettangolo 2"/>
          <p:cNvSpPr>
            <a:spLocks noChangeArrowheads="1"/>
          </p:cNvSpPr>
          <p:nvPr/>
        </p:nvSpPr>
        <p:spPr bwMode="auto">
          <a:xfrm>
            <a:off x="1258888" y="2349500"/>
            <a:ext cx="7308850" cy="4216400"/>
          </a:xfrm>
          <a:prstGeom prst="rect">
            <a:avLst/>
          </a:prstGeom>
          <a:noFill/>
          <a:ln w="9525">
            <a:noFill/>
            <a:miter lim="800000"/>
            <a:headEnd/>
            <a:tailEnd/>
          </a:ln>
        </p:spPr>
        <p:txBody>
          <a:bodyPr>
            <a:spAutoFit/>
          </a:bodyPr>
          <a:lstStyle/>
          <a:p>
            <a:pPr algn="ctr">
              <a:spcAft>
                <a:spcPts val="600"/>
              </a:spcAft>
            </a:pPr>
            <a:r>
              <a:rPr lang="it-IT" b="1" dirty="0">
                <a:latin typeface="Calibri" pitchFamily="34" charset="0"/>
                <a:ea typeface="Calibri" pitchFamily="34" charset="0"/>
                <a:cs typeface="Calibri" pitchFamily="34" charset="0"/>
              </a:rPr>
              <a:t>DIRITTO TRIBUTARIO </a:t>
            </a:r>
          </a:p>
          <a:p>
            <a:pPr algn="just">
              <a:spcAft>
                <a:spcPts val="600"/>
              </a:spcAft>
            </a:pPr>
            <a:r>
              <a:rPr lang="it-IT" sz="2000" dirty="0">
                <a:latin typeface="Calibri" pitchFamily="34" charset="0"/>
                <a:ea typeface="Calibri" pitchFamily="34" charset="0"/>
                <a:cs typeface="Calibri" pitchFamily="34" charset="0"/>
              </a:rPr>
              <a:t>È il complesso di disposizioni che attiene alla disciplina dei tributi, prevedendo le varie fattispecie impositive, disciplinandone i procedimenti di applicazione, accertamento, riscossione, sanzionandone gli illeciti e, regolamentandone il contenzioso.</a:t>
            </a:r>
          </a:p>
          <a:p>
            <a:pPr algn="just"/>
            <a:endParaRPr lang="it-IT" sz="2000" dirty="0">
              <a:latin typeface="Calibri" pitchFamily="34" charset="0"/>
              <a:ea typeface="Calibri" pitchFamily="34" charset="0"/>
              <a:cs typeface="Calibri" pitchFamily="34" charset="0"/>
            </a:endParaRPr>
          </a:p>
          <a:p>
            <a:pPr algn="ctr">
              <a:spcAft>
                <a:spcPts val="600"/>
              </a:spcAft>
            </a:pPr>
            <a:r>
              <a:rPr lang="it-IT" b="1" dirty="0">
                <a:latin typeface="Calibri" pitchFamily="34" charset="0"/>
                <a:ea typeface="Calibri" pitchFamily="34" charset="0"/>
                <a:cs typeface="Calibri" pitchFamily="34" charset="0"/>
              </a:rPr>
              <a:t>DIRITTO FINANZIARIO </a:t>
            </a:r>
          </a:p>
          <a:p>
            <a:pPr algn="just">
              <a:spcAft>
                <a:spcPts val="600"/>
              </a:spcAft>
            </a:pPr>
            <a:r>
              <a:rPr lang="it-IT" sz="2000" dirty="0">
                <a:latin typeface="Calibri" pitchFamily="34" charset="0"/>
                <a:ea typeface="Calibri" pitchFamily="34" charset="0"/>
                <a:cs typeface="Calibri" pitchFamily="34" charset="0"/>
              </a:rPr>
              <a:t>Il DIRITTO FINANZIARIO può essere considerato un retaggio di ordine storico. In passato, infatti, si tendeva a raccogliere sotto questa unica etichetta sia le norme concernenti il reperimento delle risorse finanziarie, sia le norme concernenti la gestione, la destinazione e </a:t>
            </a:r>
            <a:r>
              <a:rPr lang="it-IT" sz="2000" dirty="0" smtClean="0">
                <a:latin typeface="Calibri" pitchFamily="34" charset="0"/>
                <a:ea typeface="Calibri" pitchFamily="34" charset="0"/>
                <a:cs typeface="Calibri" pitchFamily="34" charset="0"/>
              </a:rPr>
              <a:t>l'impiego </a:t>
            </a:r>
            <a:r>
              <a:rPr lang="it-IT" sz="2000" dirty="0">
                <a:latin typeface="Calibri" pitchFamily="34" charset="0"/>
                <a:ea typeface="Calibri" pitchFamily="34" charset="0"/>
                <a:cs typeface="Calibri" pitchFamily="34" charset="0"/>
              </a:rPr>
              <a:t>delle stesse.</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2"/>
          <p:cNvSpPr>
            <a:spLocks noGrp="1" noChangeArrowheads="1"/>
          </p:cNvSpPr>
          <p:nvPr>
            <p:ph type="ctrTitle"/>
          </p:nvPr>
        </p:nvSpPr>
        <p:spPr/>
        <p:txBody>
          <a:bodyPr/>
          <a:lstStyle/>
          <a:p>
            <a:pPr eaLnBrk="1" hangingPunct="1"/>
            <a:r>
              <a:rPr lang="it-IT" sz="2800" b="1" dirty="0" smtClean="0">
                <a:solidFill>
                  <a:srgbClr val="003366"/>
                </a:solidFill>
                <a:latin typeface="Calibri" pitchFamily="34" charset="0"/>
                <a:ea typeface="Calibri" pitchFamily="34" charset="0"/>
                <a:cs typeface="Calibri" pitchFamily="34" charset="0"/>
              </a:rPr>
              <a:t>L'ECONOMIA PUBBLICA E LE SCIENZE AFFINI </a:t>
            </a:r>
            <a:endParaRPr lang="it-IT" sz="3600" b="1" dirty="0" smtClean="0">
              <a:latin typeface="Calibri" pitchFamily="34" charset="0"/>
              <a:ea typeface="Calibri" pitchFamily="34" charset="0"/>
              <a:cs typeface="Calibri" pitchFamily="34" charset="0"/>
            </a:endParaRPr>
          </a:p>
        </p:txBody>
      </p:sp>
      <p:sp>
        <p:nvSpPr>
          <p:cNvPr id="19458" name="Rectangle 107"/>
          <p:cNvSpPr>
            <a:spLocks noGrp="1" noChangeArrowheads="1"/>
          </p:cNvSpPr>
          <p:nvPr>
            <p:ph type="sldNum" sz="quarter" idx="12"/>
          </p:nvPr>
        </p:nvSpPr>
        <p:spPr>
          <a:noFill/>
          <a:ln>
            <a:miter lim="800000"/>
            <a:headEnd/>
            <a:tailEnd/>
          </a:ln>
        </p:spPr>
        <p:txBody>
          <a:bodyPr/>
          <a:lstStyle/>
          <a:p>
            <a:r>
              <a:rPr lang="it-IT" smtClean="0"/>
              <a:t>Pag. </a:t>
            </a:r>
            <a:fld id="{92C727B1-F641-4E2C-ACD6-DE37738ABBFD}" type="slidenum">
              <a:rPr lang="it-IT" smtClean="0"/>
              <a:pPr/>
              <a:t>16</a:t>
            </a:fld>
            <a:endParaRPr lang="it-IT" smtClean="0"/>
          </a:p>
        </p:txBody>
      </p:sp>
      <p:sp>
        <p:nvSpPr>
          <p:cNvPr id="3" name="Rettangolo 2"/>
          <p:cNvSpPr/>
          <p:nvPr/>
        </p:nvSpPr>
        <p:spPr>
          <a:xfrm>
            <a:off x="1258888" y="2349500"/>
            <a:ext cx="7308850" cy="4154984"/>
          </a:xfrm>
          <a:prstGeom prst="rect">
            <a:avLst/>
          </a:prstGeom>
        </p:spPr>
        <p:txBody>
          <a:bodyPr>
            <a:spAutoFit/>
          </a:bodyPr>
          <a:lstStyle/>
          <a:p>
            <a:pPr algn="ctr">
              <a:spcBef>
                <a:spcPts val="0"/>
              </a:spcBef>
              <a:spcAft>
                <a:spcPts val="600"/>
              </a:spcAft>
              <a:defRPr/>
            </a:pPr>
            <a:r>
              <a:rPr lang="it-IT" b="1" dirty="0">
                <a:latin typeface="Calibri" pitchFamily="34" charset="0"/>
                <a:cs typeface="Calibri" pitchFamily="34" charset="0"/>
              </a:rPr>
              <a:t>SOCIOLOGIA FINANZIARIA</a:t>
            </a:r>
          </a:p>
          <a:p>
            <a:pPr algn="just">
              <a:spcBef>
                <a:spcPts val="0"/>
              </a:spcBef>
              <a:spcAft>
                <a:spcPts val="600"/>
              </a:spcAft>
              <a:defRPr/>
            </a:pPr>
            <a:r>
              <a:rPr lang="it-IT" sz="2000" dirty="0">
                <a:latin typeface="Calibri" pitchFamily="34" charset="0"/>
                <a:cs typeface="Calibri" pitchFamily="34" charset="0"/>
              </a:rPr>
              <a:t>Gli economisti hanno sviluppato teorie sociologiche per spiegare la dinamica di fenomeni finanziari che non appariva loro inquadrabile mediante ipotesi di comportamento razionale.</a:t>
            </a:r>
          </a:p>
          <a:p>
            <a:pPr algn="just">
              <a:spcBef>
                <a:spcPts val="0"/>
              </a:spcBef>
              <a:spcAft>
                <a:spcPts val="600"/>
              </a:spcAft>
              <a:defRPr/>
            </a:pPr>
            <a:r>
              <a:rPr lang="it-IT" sz="2000" dirty="0">
                <a:latin typeface="Calibri" pitchFamily="34" charset="0"/>
                <a:cs typeface="Calibri" pitchFamily="34" charset="0"/>
              </a:rPr>
              <a:t>Esempi: </a:t>
            </a:r>
          </a:p>
          <a:p>
            <a:pPr marL="342900" indent="-342900" algn="just">
              <a:spcBef>
                <a:spcPts val="0"/>
              </a:spcBef>
              <a:spcAft>
                <a:spcPts val="600"/>
              </a:spcAft>
              <a:buFont typeface="Calibri" pitchFamily="34" charset="0"/>
              <a:buChar char="–"/>
              <a:defRPr/>
            </a:pPr>
            <a:r>
              <a:rPr lang="it-IT" sz="2000" b="1" dirty="0">
                <a:latin typeface="Calibri" pitchFamily="34" charset="0"/>
                <a:cs typeface="Calibri" pitchFamily="34" charset="0"/>
              </a:rPr>
              <a:t>TEORIA OLIGARCHICA DELLA FINANZA PUBBLICA </a:t>
            </a:r>
          </a:p>
          <a:p>
            <a:pPr marL="342900" indent="-342900" algn="just">
              <a:spcBef>
                <a:spcPts val="0"/>
              </a:spcBef>
              <a:spcAft>
                <a:spcPts val="600"/>
              </a:spcAft>
              <a:buFont typeface="Calibri" pitchFamily="34" charset="0"/>
              <a:buChar char="–"/>
              <a:defRPr/>
            </a:pPr>
            <a:r>
              <a:rPr lang="it-IT" sz="2000" b="1" dirty="0">
                <a:latin typeface="Calibri" pitchFamily="34" charset="0"/>
                <a:cs typeface="Calibri" pitchFamily="34" charset="0"/>
              </a:rPr>
              <a:t>TEORIA SOCIOLOGICA DELLE SCELTE COLLETTIVE </a:t>
            </a:r>
          </a:p>
          <a:p>
            <a:pPr marL="342900" indent="-342900" algn="just">
              <a:spcBef>
                <a:spcPts val="0"/>
              </a:spcBef>
              <a:spcAft>
                <a:spcPts val="600"/>
              </a:spcAft>
              <a:buFont typeface="Calibri" pitchFamily="34" charset="0"/>
              <a:buChar char="–"/>
              <a:defRPr/>
            </a:pPr>
            <a:r>
              <a:rPr lang="it-IT" sz="2000" b="1" dirty="0">
                <a:latin typeface="Calibri" pitchFamily="34" charset="0"/>
                <a:cs typeface="Calibri" pitchFamily="34" charset="0"/>
              </a:rPr>
              <a:t>TEORIA </a:t>
            </a:r>
            <a:r>
              <a:rPr lang="it-IT" sz="2000" b="1" dirty="0" smtClean="0">
                <a:latin typeface="Calibri" pitchFamily="34" charset="0"/>
                <a:cs typeface="Calibri" pitchFamily="34" charset="0"/>
              </a:rPr>
              <a:t>DELL'ILLUSIONE FINANZIARIA</a:t>
            </a:r>
          </a:p>
          <a:p>
            <a:pPr marL="342900" indent="-342900" algn="just">
              <a:spcBef>
                <a:spcPts val="0"/>
              </a:spcBef>
              <a:spcAft>
                <a:spcPts val="600"/>
              </a:spcAft>
              <a:buFont typeface="Calibri" pitchFamily="34" charset="0"/>
              <a:buChar char="–"/>
              <a:defRPr/>
            </a:pPr>
            <a:r>
              <a:rPr lang="it-IT" sz="2000" b="1" dirty="0" smtClean="0">
                <a:latin typeface="Calibri" pitchFamily="34" charset="0"/>
                <a:cs typeface="Calibri" pitchFamily="34" charset="0"/>
              </a:rPr>
              <a:t>SOCIOLOGIA DELL’IMPOSTA E DELLA SPESA PUBBLICA</a:t>
            </a:r>
          </a:p>
          <a:p>
            <a:pPr marL="342900" indent="-342900" algn="just">
              <a:spcBef>
                <a:spcPts val="0"/>
              </a:spcBef>
              <a:spcAft>
                <a:spcPts val="600"/>
              </a:spcAft>
              <a:buFont typeface="Calibri" pitchFamily="34" charset="0"/>
              <a:buChar char="–"/>
              <a:defRPr/>
            </a:pPr>
            <a:r>
              <a:rPr lang="it-IT" sz="2000" b="1" dirty="0" smtClean="0">
                <a:latin typeface="Calibri" pitchFamily="34" charset="0"/>
                <a:cs typeface="Calibri" pitchFamily="34" charset="0"/>
              </a:rPr>
              <a:t>TEORIA DELLA CRISI DELLO STATO FISCALE </a:t>
            </a:r>
          </a:p>
          <a:p>
            <a:pPr marL="342900" indent="-342900" algn="just">
              <a:spcBef>
                <a:spcPts val="0"/>
              </a:spcBef>
              <a:spcAft>
                <a:spcPts val="600"/>
              </a:spcAft>
              <a:buFont typeface="Calibri" pitchFamily="34" charset="0"/>
              <a:buChar char="–"/>
              <a:defRPr/>
            </a:pPr>
            <a:r>
              <a:rPr lang="it-IT" sz="2000" b="1" dirty="0" smtClean="0">
                <a:latin typeface="Calibri" pitchFamily="34" charset="0"/>
                <a:cs typeface="Calibri" pitchFamily="34" charset="0"/>
              </a:rPr>
              <a:t>TEORIA DELLA CRISI DELLO STATO SOCIALE</a:t>
            </a:r>
            <a:endParaRPr lang="it-IT" sz="2000" b="1" dirty="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2"/>
          <p:cNvSpPr>
            <a:spLocks noGrp="1" noChangeArrowheads="1"/>
          </p:cNvSpPr>
          <p:nvPr>
            <p:ph type="ctrTitle"/>
          </p:nvPr>
        </p:nvSpPr>
        <p:spPr/>
        <p:txBody>
          <a:bodyPr/>
          <a:lstStyle/>
          <a:p>
            <a:pPr eaLnBrk="1" hangingPunct="1"/>
            <a:r>
              <a:rPr lang="it-IT" sz="3200" b="1" dirty="0" smtClean="0">
                <a:solidFill>
                  <a:srgbClr val="003366"/>
                </a:solidFill>
                <a:latin typeface="Calibri" pitchFamily="34" charset="0"/>
                <a:ea typeface="Calibri" pitchFamily="34" charset="0"/>
                <a:cs typeface="Calibri" pitchFamily="34" charset="0"/>
              </a:rPr>
              <a:t>EFFETTI DELLA GLOBALIZZAZIONE E RESILIENZA DELLO STATO SOCIALE</a:t>
            </a:r>
            <a:endParaRPr lang="it-IT" sz="3200" b="1" dirty="0" smtClean="0">
              <a:latin typeface="Calibri" pitchFamily="34" charset="0"/>
              <a:ea typeface="Calibri" pitchFamily="34" charset="0"/>
              <a:cs typeface="Calibri" pitchFamily="34" charset="0"/>
            </a:endParaRPr>
          </a:p>
        </p:txBody>
      </p:sp>
      <p:sp>
        <p:nvSpPr>
          <p:cNvPr id="19458" name="Rectangle 107"/>
          <p:cNvSpPr>
            <a:spLocks noGrp="1" noChangeArrowheads="1"/>
          </p:cNvSpPr>
          <p:nvPr>
            <p:ph type="sldNum" sz="quarter" idx="12"/>
          </p:nvPr>
        </p:nvSpPr>
        <p:spPr>
          <a:noFill/>
          <a:ln>
            <a:miter lim="800000"/>
            <a:headEnd/>
            <a:tailEnd/>
          </a:ln>
        </p:spPr>
        <p:txBody>
          <a:bodyPr/>
          <a:lstStyle/>
          <a:p>
            <a:r>
              <a:rPr lang="it-IT" smtClean="0"/>
              <a:t>Pag. </a:t>
            </a:r>
            <a:fld id="{92C727B1-F641-4E2C-ACD6-DE37738ABBFD}" type="slidenum">
              <a:rPr lang="it-IT" smtClean="0"/>
              <a:pPr/>
              <a:t>17</a:t>
            </a:fld>
            <a:endParaRPr lang="it-IT" smtClean="0"/>
          </a:p>
        </p:txBody>
      </p:sp>
      <p:sp>
        <p:nvSpPr>
          <p:cNvPr id="3" name="Rettangolo 2"/>
          <p:cNvSpPr/>
          <p:nvPr/>
        </p:nvSpPr>
        <p:spPr>
          <a:xfrm>
            <a:off x="1142976" y="2349500"/>
            <a:ext cx="7500990" cy="1615827"/>
          </a:xfrm>
          <a:prstGeom prst="rect">
            <a:avLst/>
          </a:prstGeom>
        </p:spPr>
        <p:txBody>
          <a:bodyPr wrap="square">
            <a:spAutoFit/>
          </a:bodyPr>
          <a:lstStyle/>
          <a:p>
            <a:pPr algn="ctr">
              <a:spcBef>
                <a:spcPts val="0"/>
              </a:spcBef>
              <a:spcAft>
                <a:spcPts val="600"/>
              </a:spcAft>
              <a:defRPr/>
            </a:pPr>
            <a:r>
              <a:rPr lang="it-IT" b="1" dirty="0" smtClean="0">
                <a:latin typeface="Calibri" pitchFamily="34" charset="0"/>
                <a:cs typeface="Calibri" pitchFamily="34" charset="0"/>
              </a:rPr>
              <a:t>LA GLOBALIZZAZIONE ECONOMICA E LO STATO SOCIALE</a:t>
            </a:r>
            <a:endParaRPr lang="it-IT" b="1" dirty="0">
              <a:latin typeface="Calibri" pitchFamily="34" charset="0"/>
              <a:cs typeface="Calibri" pitchFamily="34" charset="0"/>
            </a:endParaRPr>
          </a:p>
          <a:p>
            <a:pPr marL="342900" indent="-342900" algn="just">
              <a:spcBef>
                <a:spcPts val="0"/>
              </a:spcBef>
              <a:spcAft>
                <a:spcPts val="600"/>
              </a:spcAft>
              <a:buFont typeface="Calibri" pitchFamily="34" charset="0"/>
              <a:buChar char="–"/>
              <a:defRPr/>
            </a:pPr>
            <a:r>
              <a:rPr lang="it-IT" sz="2000" b="1" dirty="0" smtClean="0">
                <a:latin typeface="Calibri" pitchFamily="34" charset="0"/>
                <a:cs typeface="Calibri" pitchFamily="34" charset="0"/>
              </a:rPr>
              <a:t>TEORIA DELL’EFFICIENZA DEL MERCATO E DELL’AUSTERITY</a:t>
            </a:r>
            <a:endParaRPr lang="it-IT" sz="2000" b="1" dirty="0">
              <a:latin typeface="Calibri" pitchFamily="34" charset="0"/>
              <a:cs typeface="Calibri" pitchFamily="34" charset="0"/>
            </a:endParaRPr>
          </a:p>
          <a:p>
            <a:pPr marL="342900" indent="-342900" algn="just">
              <a:spcBef>
                <a:spcPts val="0"/>
              </a:spcBef>
              <a:spcAft>
                <a:spcPts val="600"/>
              </a:spcAft>
              <a:buFont typeface="Calibri" pitchFamily="34" charset="0"/>
              <a:buChar char="–"/>
              <a:defRPr/>
            </a:pPr>
            <a:r>
              <a:rPr lang="it-IT" sz="2000" b="1" dirty="0">
                <a:latin typeface="Calibri" pitchFamily="34" charset="0"/>
                <a:cs typeface="Calibri" pitchFamily="34" charset="0"/>
              </a:rPr>
              <a:t>TEORIA </a:t>
            </a:r>
            <a:r>
              <a:rPr lang="it-IT" sz="2000" b="1" dirty="0" smtClean="0">
                <a:latin typeface="Calibri" pitchFamily="34" charset="0"/>
                <a:cs typeface="Calibri" pitchFamily="34" charset="0"/>
              </a:rPr>
              <a:t>DELLA COMPENSAZIONE</a:t>
            </a:r>
          </a:p>
          <a:p>
            <a:pPr marL="342900" indent="-342900" algn="just">
              <a:spcBef>
                <a:spcPts val="0"/>
              </a:spcBef>
              <a:spcAft>
                <a:spcPts val="600"/>
              </a:spcAft>
              <a:buFont typeface="Calibri" pitchFamily="34" charset="0"/>
              <a:buChar char="–"/>
              <a:defRPr/>
            </a:pPr>
            <a:r>
              <a:rPr lang="it-IT" sz="2000" b="1" dirty="0" smtClean="0">
                <a:latin typeface="Calibri" pitchFamily="34" charset="0"/>
                <a:cs typeface="Calibri" pitchFamily="34" charset="0"/>
              </a:rPr>
              <a:t>TEORIA DELLA RESILIENZA (PERMANENZA) DELLO STATO SOCIALE</a:t>
            </a:r>
            <a:endParaRPr lang="it-IT" sz="2000" b="1" dirty="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style>
          <a:lnRef idx="2">
            <a:schemeClr val="accent2">
              <a:shade val="50000"/>
            </a:schemeClr>
          </a:lnRef>
          <a:fillRef idx="1">
            <a:schemeClr val="accent2"/>
          </a:fillRef>
          <a:effectRef idx="0">
            <a:schemeClr val="accent2"/>
          </a:effectRef>
          <a:fontRef idx="minor">
            <a:schemeClr val="lt1"/>
          </a:fontRef>
        </p:style>
        <p:txBody>
          <a:bodyPr>
            <a:normAutofit/>
          </a:bodyPr>
          <a:lstStyle/>
          <a:p>
            <a:r>
              <a:rPr lang="en-US" sz="3600" b="1" dirty="0" smtClean="0"/>
              <a:t>RESILIENCE OF THE WELFARE STATE</a:t>
            </a:r>
            <a:endParaRPr lang="it-IT" sz="3600" dirty="0"/>
          </a:p>
        </p:txBody>
      </p:sp>
      <p:sp>
        <p:nvSpPr>
          <p:cNvPr id="6" name="Rettangolo 5"/>
          <p:cNvSpPr/>
          <p:nvPr/>
        </p:nvSpPr>
        <p:spPr>
          <a:xfrm>
            <a:off x="571472" y="1500175"/>
            <a:ext cx="8001056" cy="461665"/>
          </a:xfrm>
          <a:prstGeom prst="rect">
            <a:avLst/>
          </a:prstGeom>
        </p:spPr>
        <p:txBody>
          <a:bodyPr wrap="square">
            <a:spAutoFit/>
          </a:bodyPr>
          <a:lstStyle/>
          <a:p>
            <a:pPr algn="ctr">
              <a:spcAft>
                <a:spcPts val="600"/>
              </a:spcAft>
            </a:pPr>
            <a:r>
              <a:rPr lang="en-US" sz="2400" b="1" dirty="0" smtClean="0">
                <a:solidFill>
                  <a:srgbClr val="C00000"/>
                </a:solidFill>
              </a:rPr>
              <a:t>The effects of economic globalization on social spending</a:t>
            </a:r>
          </a:p>
        </p:txBody>
      </p:sp>
      <p:sp>
        <p:nvSpPr>
          <p:cNvPr id="5" name="Segnaposto numero diapositiva 4"/>
          <p:cNvSpPr>
            <a:spLocks noGrp="1"/>
          </p:cNvSpPr>
          <p:nvPr>
            <p:ph type="sldNum" sz="quarter" idx="12"/>
          </p:nvPr>
        </p:nvSpPr>
        <p:spPr/>
        <p:txBody>
          <a:bodyPr/>
          <a:lstStyle/>
          <a:p>
            <a:fld id="{A5CE9BE7-5789-435F-801D-1C10FF72EC96}" type="slidenum">
              <a:rPr lang="it-IT" smtClean="0"/>
              <a:pPr/>
              <a:t>18</a:t>
            </a:fld>
            <a:endParaRPr lang="it-IT"/>
          </a:p>
        </p:txBody>
      </p:sp>
      <p:pic>
        <p:nvPicPr>
          <p:cNvPr id="41985" name="Picture 1"/>
          <p:cNvPicPr>
            <a:picLocks noChangeAspect="1" noChangeArrowheads="1"/>
          </p:cNvPicPr>
          <p:nvPr/>
        </p:nvPicPr>
        <p:blipFill>
          <a:blip r:embed="rId2">
            <a:grayscl/>
            <a:lum bright="-10000" contrast="20000"/>
          </a:blip>
          <a:srcRect/>
          <a:stretch>
            <a:fillRect/>
          </a:stretch>
        </p:blipFill>
        <p:spPr bwMode="auto">
          <a:xfrm>
            <a:off x="571473" y="2000240"/>
            <a:ext cx="8072494" cy="3928959"/>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41985"/>
                                        </p:tgtEl>
                                        <p:attrNameLst>
                                          <p:attrName>style.visibility</p:attrName>
                                        </p:attrNameLst>
                                      </p:cBhvr>
                                      <p:to>
                                        <p:strVal val="visible"/>
                                      </p:to>
                                    </p:set>
                                    <p:animEffect transition="in" filter="blinds(horizontal)">
                                      <p:cBhvr>
                                        <p:cTn id="10" dur="500"/>
                                        <p:tgtEl>
                                          <p:spTgt spid="419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p:cNvPicPr>
            <a:picLocks noChangeAspect="1" noChangeArrowheads="1"/>
          </p:cNvPicPr>
          <p:nvPr/>
        </p:nvPicPr>
        <p:blipFill>
          <a:blip r:embed="rId2"/>
          <a:srcRect/>
          <a:stretch>
            <a:fillRect/>
          </a:stretch>
        </p:blipFill>
        <p:spPr bwMode="auto">
          <a:xfrm>
            <a:off x="642910" y="2357430"/>
            <a:ext cx="7786742" cy="4094875"/>
          </a:xfrm>
          <a:prstGeom prst="rect">
            <a:avLst/>
          </a:prstGeom>
          <a:noFill/>
          <a:ln w="9525">
            <a:noFill/>
            <a:miter lim="800000"/>
            <a:headEnd/>
            <a:tailEnd/>
          </a:ln>
          <a:effectLst/>
        </p:spPr>
      </p:pic>
      <p:sp>
        <p:nvSpPr>
          <p:cNvPr id="2" name="Titolo 1"/>
          <p:cNvSpPr>
            <a:spLocks noGrp="1"/>
          </p:cNvSpPr>
          <p:nvPr>
            <p:ph type="title"/>
          </p:nvPr>
        </p:nvSpPr>
        <p:spPr/>
        <p:style>
          <a:lnRef idx="2">
            <a:schemeClr val="accent2">
              <a:shade val="50000"/>
            </a:schemeClr>
          </a:lnRef>
          <a:fillRef idx="1">
            <a:schemeClr val="accent2"/>
          </a:fillRef>
          <a:effectRef idx="0">
            <a:schemeClr val="accent2"/>
          </a:effectRef>
          <a:fontRef idx="minor">
            <a:schemeClr val="lt1"/>
          </a:fontRef>
        </p:style>
        <p:txBody>
          <a:bodyPr>
            <a:normAutofit/>
          </a:bodyPr>
          <a:lstStyle/>
          <a:p>
            <a:r>
              <a:rPr lang="en-US" sz="3600" b="1" dirty="0" smtClean="0"/>
              <a:t>RESILIENCE OF THE WELFARE STATE</a:t>
            </a:r>
            <a:endParaRPr lang="it-IT" sz="3600" dirty="0"/>
          </a:p>
        </p:txBody>
      </p:sp>
      <p:sp>
        <p:nvSpPr>
          <p:cNvPr id="6" name="Rettangolo 5"/>
          <p:cNvSpPr/>
          <p:nvPr/>
        </p:nvSpPr>
        <p:spPr>
          <a:xfrm>
            <a:off x="571472" y="1500175"/>
            <a:ext cx="8001056" cy="461665"/>
          </a:xfrm>
          <a:prstGeom prst="rect">
            <a:avLst/>
          </a:prstGeom>
        </p:spPr>
        <p:txBody>
          <a:bodyPr wrap="square">
            <a:spAutoFit/>
          </a:bodyPr>
          <a:lstStyle/>
          <a:p>
            <a:pPr algn="ctr">
              <a:spcAft>
                <a:spcPts val="600"/>
              </a:spcAft>
            </a:pPr>
            <a:r>
              <a:rPr lang="en-US" sz="2400" b="1" dirty="0" smtClean="0">
                <a:solidFill>
                  <a:srgbClr val="C00000"/>
                </a:solidFill>
              </a:rPr>
              <a:t>The effects of economic globalization on social spending</a:t>
            </a:r>
          </a:p>
        </p:txBody>
      </p:sp>
      <p:sp>
        <p:nvSpPr>
          <p:cNvPr id="5" name="Segnaposto numero diapositiva 4"/>
          <p:cNvSpPr>
            <a:spLocks noGrp="1"/>
          </p:cNvSpPr>
          <p:nvPr>
            <p:ph type="sldNum" sz="quarter" idx="12"/>
          </p:nvPr>
        </p:nvSpPr>
        <p:spPr/>
        <p:txBody>
          <a:bodyPr/>
          <a:lstStyle/>
          <a:p>
            <a:fld id="{A5CE9BE7-5789-435F-801D-1C10FF72EC96}" type="slidenum">
              <a:rPr lang="it-IT" smtClean="0"/>
              <a:pPr/>
              <a:t>19</a:t>
            </a:fld>
            <a:endParaRPr lang="it-IT"/>
          </a:p>
        </p:txBody>
      </p:sp>
      <p:pic>
        <p:nvPicPr>
          <p:cNvPr id="41985" name="Picture 1"/>
          <p:cNvPicPr>
            <a:picLocks noChangeAspect="1" noChangeArrowheads="1"/>
          </p:cNvPicPr>
          <p:nvPr/>
        </p:nvPicPr>
        <p:blipFill>
          <a:blip r:embed="rId3">
            <a:grayscl/>
            <a:lum bright="-10000" contrast="20000"/>
          </a:blip>
          <a:srcRect b="90909"/>
          <a:stretch>
            <a:fillRect/>
          </a:stretch>
        </p:blipFill>
        <p:spPr bwMode="auto">
          <a:xfrm>
            <a:off x="571473" y="2000240"/>
            <a:ext cx="8072494" cy="357190"/>
          </a:xfrm>
          <a:prstGeom prst="rect">
            <a:avLst/>
          </a:prstGeom>
          <a:noFill/>
          <a:ln w="9525">
            <a:noFill/>
            <a:miter lim="800000"/>
            <a:headEnd/>
            <a:tailEnd/>
          </a:ln>
          <a:effectLst/>
        </p:spPr>
      </p:pic>
      <p:sp>
        <p:nvSpPr>
          <p:cNvPr id="7" name="Rettangolo 6"/>
          <p:cNvSpPr/>
          <p:nvPr/>
        </p:nvSpPr>
        <p:spPr>
          <a:xfrm>
            <a:off x="8572528" y="2571744"/>
            <a:ext cx="353943" cy="3786214"/>
          </a:xfrm>
          <a:prstGeom prst="rect">
            <a:avLst/>
          </a:prstGeom>
        </p:spPr>
        <p:txBody>
          <a:bodyPr vert="vert270" wrap="square">
            <a:spAutoFit/>
          </a:bodyPr>
          <a:lstStyle/>
          <a:p>
            <a:r>
              <a:rPr lang="en-US" sz="1100" dirty="0" smtClean="0">
                <a:latin typeface="Times New Roman" pitchFamily="18" charset="0"/>
                <a:cs typeface="Times New Roman" pitchFamily="18" charset="0"/>
              </a:rPr>
              <a:t>Table (continued).</a:t>
            </a:r>
            <a:endParaRPr lang="en-US" sz="1100"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41985"/>
                                        </p:tgtEl>
                                        <p:attrNameLst>
                                          <p:attrName>style.visibility</p:attrName>
                                        </p:attrNameLst>
                                      </p:cBhvr>
                                      <p:to>
                                        <p:strVal val="visible"/>
                                      </p:to>
                                    </p:set>
                                    <p:animEffect transition="in" filter="blinds(horizontal)">
                                      <p:cBhvr>
                                        <p:cTn id="10" dur="500"/>
                                        <p:tgtEl>
                                          <p:spTgt spid="41985"/>
                                        </p:tgtEl>
                                      </p:cBhvr>
                                    </p:animEffect>
                                  </p:childTnLst>
                                </p:cTn>
                              </p:par>
                              <p:par>
                                <p:cTn id="11" presetID="3" presetClass="entr" presetSubtype="10" fill="hold" nodeType="withEffect">
                                  <p:stCondLst>
                                    <p:cond delay="0"/>
                                  </p:stCondLst>
                                  <p:childTnLst>
                                    <p:set>
                                      <p:cBhvr>
                                        <p:cTn id="12" dur="1" fill="hold">
                                          <p:stCondLst>
                                            <p:cond delay="0"/>
                                          </p:stCondLst>
                                        </p:cTn>
                                        <p:tgtEl>
                                          <p:spTgt spid="43010"/>
                                        </p:tgtEl>
                                        <p:attrNameLst>
                                          <p:attrName>style.visibility</p:attrName>
                                        </p:attrNameLst>
                                      </p:cBhvr>
                                      <p:to>
                                        <p:strVal val="visible"/>
                                      </p:to>
                                    </p:set>
                                    <p:animEffect transition="in" filter="blinds(horizontal)">
                                      <p:cBhvr>
                                        <p:cTn id="13" dur="500"/>
                                        <p:tgtEl>
                                          <p:spTgt spid="43010"/>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style>
          <a:lnRef idx="2">
            <a:schemeClr val="accent2">
              <a:shade val="50000"/>
            </a:schemeClr>
          </a:lnRef>
          <a:fillRef idx="1">
            <a:schemeClr val="accent2"/>
          </a:fillRef>
          <a:effectRef idx="0">
            <a:schemeClr val="accent2"/>
          </a:effectRef>
          <a:fontRef idx="minor">
            <a:schemeClr val="lt1"/>
          </a:fontRef>
        </p:style>
        <p:txBody>
          <a:bodyPr>
            <a:normAutofit/>
          </a:bodyPr>
          <a:lstStyle/>
          <a:p>
            <a:r>
              <a:rPr lang="en-US" sz="3600" b="1" dirty="0" smtClean="0"/>
              <a:t>RESILIENCE OF THE WELFARE STATE</a:t>
            </a:r>
            <a:endParaRPr lang="it-IT" sz="3600" dirty="0"/>
          </a:p>
        </p:txBody>
      </p:sp>
      <p:sp>
        <p:nvSpPr>
          <p:cNvPr id="6" name="Rettangolo 5"/>
          <p:cNvSpPr/>
          <p:nvPr/>
        </p:nvSpPr>
        <p:spPr>
          <a:xfrm>
            <a:off x="571472" y="1500175"/>
            <a:ext cx="8001056" cy="461665"/>
          </a:xfrm>
          <a:prstGeom prst="rect">
            <a:avLst/>
          </a:prstGeom>
        </p:spPr>
        <p:txBody>
          <a:bodyPr wrap="square">
            <a:spAutoFit/>
          </a:bodyPr>
          <a:lstStyle/>
          <a:p>
            <a:pPr algn="ctr">
              <a:spcAft>
                <a:spcPts val="600"/>
              </a:spcAft>
            </a:pPr>
            <a:r>
              <a:rPr lang="en-US" sz="2400" b="1" dirty="0" smtClean="0">
                <a:solidFill>
                  <a:srgbClr val="C00000"/>
                </a:solidFill>
              </a:rPr>
              <a:t>The effects of economic globalization on social spending</a:t>
            </a:r>
          </a:p>
        </p:txBody>
      </p:sp>
      <p:sp>
        <p:nvSpPr>
          <p:cNvPr id="5" name="Segnaposto numero diapositiva 4"/>
          <p:cNvSpPr>
            <a:spLocks noGrp="1"/>
          </p:cNvSpPr>
          <p:nvPr>
            <p:ph type="sldNum" sz="quarter" idx="12"/>
          </p:nvPr>
        </p:nvSpPr>
        <p:spPr/>
        <p:txBody>
          <a:bodyPr/>
          <a:lstStyle/>
          <a:p>
            <a:fld id="{A5CE9BE7-5789-435F-801D-1C10FF72EC96}" type="slidenum">
              <a:rPr lang="it-IT" smtClean="0"/>
              <a:pPr/>
              <a:t>20</a:t>
            </a:fld>
            <a:endParaRPr lang="it-IT"/>
          </a:p>
        </p:txBody>
      </p:sp>
      <p:pic>
        <p:nvPicPr>
          <p:cNvPr id="41985" name="Picture 1"/>
          <p:cNvPicPr>
            <a:picLocks noChangeAspect="1" noChangeArrowheads="1"/>
          </p:cNvPicPr>
          <p:nvPr/>
        </p:nvPicPr>
        <p:blipFill>
          <a:blip r:embed="rId2">
            <a:grayscl/>
            <a:lum bright="-10000" contrast="20000"/>
          </a:blip>
          <a:srcRect b="90909"/>
          <a:stretch>
            <a:fillRect/>
          </a:stretch>
        </p:blipFill>
        <p:spPr bwMode="auto">
          <a:xfrm>
            <a:off x="571473" y="2000240"/>
            <a:ext cx="8072494" cy="357190"/>
          </a:xfrm>
          <a:prstGeom prst="rect">
            <a:avLst/>
          </a:prstGeom>
          <a:noFill/>
          <a:ln w="9525">
            <a:noFill/>
            <a:miter lim="800000"/>
            <a:headEnd/>
            <a:tailEnd/>
          </a:ln>
          <a:effectLst/>
        </p:spPr>
      </p:pic>
      <p:pic>
        <p:nvPicPr>
          <p:cNvPr id="44034" name="Picture 2"/>
          <p:cNvPicPr>
            <a:picLocks noChangeAspect="1" noChangeArrowheads="1"/>
          </p:cNvPicPr>
          <p:nvPr/>
        </p:nvPicPr>
        <p:blipFill>
          <a:blip r:embed="rId3"/>
          <a:srcRect t="5549"/>
          <a:stretch>
            <a:fillRect/>
          </a:stretch>
        </p:blipFill>
        <p:spPr bwMode="auto">
          <a:xfrm>
            <a:off x="571472" y="2357430"/>
            <a:ext cx="7929618" cy="2432055"/>
          </a:xfrm>
          <a:prstGeom prst="rect">
            <a:avLst/>
          </a:prstGeom>
          <a:noFill/>
          <a:ln w="9525">
            <a:noFill/>
            <a:miter lim="800000"/>
            <a:headEnd/>
            <a:tailEnd/>
          </a:ln>
          <a:effectLst/>
        </p:spPr>
      </p:pic>
      <p:sp>
        <p:nvSpPr>
          <p:cNvPr id="7" name="Rettangolo 6"/>
          <p:cNvSpPr/>
          <p:nvPr/>
        </p:nvSpPr>
        <p:spPr>
          <a:xfrm>
            <a:off x="714348" y="4786322"/>
            <a:ext cx="7572428" cy="261610"/>
          </a:xfrm>
          <a:prstGeom prst="rect">
            <a:avLst/>
          </a:prstGeom>
        </p:spPr>
        <p:txBody>
          <a:bodyPr wrap="square">
            <a:spAutoFit/>
          </a:bodyPr>
          <a:lstStyle/>
          <a:p>
            <a:r>
              <a:rPr lang="en-US" sz="1100" dirty="0" smtClean="0">
                <a:latin typeface="Times New Roman" pitchFamily="18" charset="0"/>
                <a:cs typeface="Times New Roman" pitchFamily="18" charset="0"/>
              </a:rPr>
              <a:t>Source: Leroy, M. (2010), </a:t>
            </a:r>
            <a:r>
              <a:rPr lang="en-US" sz="1100" i="1" dirty="0" smtClean="0">
                <a:latin typeface="Times New Roman" pitchFamily="18" charset="0"/>
                <a:cs typeface="Times New Roman" pitchFamily="18" charset="0"/>
              </a:rPr>
              <a:t>Tocqueville Pioneer of Fiscal Sociology</a:t>
            </a:r>
            <a:r>
              <a:rPr lang="en-US" sz="1100" dirty="0" smtClean="0">
                <a:latin typeface="Times New Roman" pitchFamily="18" charset="0"/>
                <a:cs typeface="Times New Roman" pitchFamily="18" charset="0"/>
              </a:rPr>
              <a:t>, “European Journal of Sociology”, 51(02), 195-239.</a:t>
            </a:r>
            <a:endParaRPr lang="en-US" sz="1100" dirty="0">
              <a:latin typeface="Times New Roman" pitchFamily="18" charset="0"/>
              <a:cs typeface="Times New Roman" pitchFamily="18" charset="0"/>
            </a:endParaRPr>
          </a:p>
        </p:txBody>
      </p:sp>
      <p:sp>
        <p:nvSpPr>
          <p:cNvPr id="8" name="Rettangolo 7"/>
          <p:cNvSpPr/>
          <p:nvPr/>
        </p:nvSpPr>
        <p:spPr>
          <a:xfrm>
            <a:off x="8572528" y="2500306"/>
            <a:ext cx="353943" cy="2143140"/>
          </a:xfrm>
          <a:prstGeom prst="rect">
            <a:avLst/>
          </a:prstGeom>
        </p:spPr>
        <p:txBody>
          <a:bodyPr vert="vert270" wrap="square">
            <a:spAutoFit/>
          </a:bodyPr>
          <a:lstStyle/>
          <a:p>
            <a:r>
              <a:rPr lang="en-US" sz="1100" dirty="0" smtClean="0">
                <a:latin typeface="Times New Roman" pitchFamily="18" charset="0"/>
                <a:cs typeface="Times New Roman" pitchFamily="18" charset="0"/>
              </a:rPr>
              <a:t>Table (continued).</a:t>
            </a:r>
            <a:endParaRPr lang="en-US" sz="1100"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44034"/>
                                        </p:tgtEl>
                                        <p:attrNameLst>
                                          <p:attrName>style.visibility</p:attrName>
                                        </p:attrNameLst>
                                      </p:cBhvr>
                                      <p:to>
                                        <p:strVal val="visible"/>
                                      </p:to>
                                    </p:set>
                                    <p:animEffect transition="in" filter="blinds(horizontal)">
                                      <p:cBhvr>
                                        <p:cTn id="10" dur="500"/>
                                        <p:tgtEl>
                                          <p:spTgt spid="44034"/>
                                        </p:tgtEl>
                                      </p:cBhvr>
                                    </p:animEffect>
                                  </p:childTnLst>
                                </p:cTn>
                              </p:par>
                              <p:par>
                                <p:cTn id="11" presetID="3" presetClass="entr" presetSubtype="10" fill="hold" nodeType="withEffect">
                                  <p:stCondLst>
                                    <p:cond delay="0"/>
                                  </p:stCondLst>
                                  <p:childTnLst>
                                    <p:set>
                                      <p:cBhvr>
                                        <p:cTn id="12" dur="1" fill="hold">
                                          <p:stCondLst>
                                            <p:cond delay="0"/>
                                          </p:stCondLst>
                                        </p:cTn>
                                        <p:tgtEl>
                                          <p:spTgt spid="41985"/>
                                        </p:tgtEl>
                                        <p:attrNameLst>
                                          <p:attrName>style.visibility</p:attrName>
                                        </p:attrNameLst>
                                      </p:cBhvr>
                                      <p:to>
                                        <p:strVal val="visible"/>
                                      </p:to>
                                    </p:set>
                                    <p:animEffect transition="in" filter="blinds(horizontal)">
                                      <p:cBhvr>
                                        <p:cTn id="13" dur="500"/>
                                        <p:tgtEl>
                                          <p:spTgt spid="41985"/>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500"/>
                                        <p:tgtEl>
                                          <p:spTgt spid="7"/>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linds(horizontal)">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2"/>
          <p:cNvSpPr>
            <a:spLocks noGrp="1" noChangeArrowheads="1"/>
          </p:cNvSpPr>
          <p:nvPr>
            <p:ph type="ctrTitle"/>
          </p:nvPr>
        </p:nvSpPr>
        <p:spPr/>
        <p:txBody>
          <a:bodyPr/>
          <a:lstStyle/>
          <a:p>
            <a:pPr eaLnBrk="1" hangingPunct="1"/>
            <a:r>
              <a:rPr lang="it-IT" sz="3200" b="1" smtClean="0">
                <a:latin typeface="Calibri" pitchFamily="34" charset="0"/>
                <a:ea typeface="Calibri" pitchFamily="34" charset="0"/>
                <a:cs typeface="Calibri" pitchFamily="34" charset="0"/>
              </a:rPr>
              <a:t>ECONOMIA PUBBLICA</a:t>
            </a:r>
          </a:p>
        </p:txBody>
      </p:sp>
      <p:sp>
        <p:nvSpPr>
          <p:cNvPr id="12290" name="Rectangle 107"/>
          <p:cNvSpPr>
            <a:spLocks noGrp="1" noChangeArrowheads="1"/>
          </p:cNvSpPr>
          <p:nvPr>
            <p:ph type="sldNum" sz="quarter" idx="12"/>
          </p:nvPr>
        </p:nvSpPr>
        <p:spPr>
          <a:noFill/>
          <a:ln>
            <a:miter lim="800000"/>
            <a:headEnd/>
            <a:tailEnd/>
          </a:ln>
        </p:spPr>
        <p:txBody>
          <a:bodyPr/>
          <a:lstStyle/>
          <a:p>
            <a:r>
              <a:rPr lang="it-IT" smtClean="0"/>
              <a:t>Pag. </a:t>
            </a:r>
            <a:fld id="{85B1F976-6867-4488-B2FB-342E28378AC7}" type="slidenum">
              <a:rPr lang="it-IT" smtClean="0"/>
              <a:pPr/>
              <a:t>21</a:t>
            </a:fld>
            <a:endParaRPr lang="it-IT" smtClean="0"/>
          </a:p>
        </p:txBody>
      </p:sp>
      <p:sp>
        <p:nvSpPr>
          <p:cNvPr id="4" name="CasellaDiTesto 3"/>
          <p:cNvSpPr txBox="1">
            <a:spLocks noChangeArrowheads="1"/>
          </p:cNvSpPr>
          <p:nvPr/>
        </p:nvSpPr>
        <p:spPr bwMode="auto">
          <a:xfrm>
            <a:off x="1258888" y="2349500"/>
            <a:ext cx="7273925" cy="460375"/>
          </a:xfrm>
          <a:prstGeom prst="rect">
            <a:avLst/>
          </a:prstGeom>
          <a:noFill/>
          <a:ln w="9525">
            <a:noFill/>
            <a:miter lim="800000"/>
            <a:headEnd/>
            <a:tailEnd/>
          </a:ln>
        </p:spPr>
        <p:txBody>
          <a:bodyPr>
            <a:spAutoFit/>
          </a:bodyPr>
          <a:lstStyle/>
          <a:p>
            <a:pPr algn="ctr">
              <a:spcAft>
                <a:spcPts val="600"/>
              </a:spcAft>
            </a:pPr>
            <a:r>
              <a:rPr lang="it-IT" b="1">
                <a:latin typeface="Calibri" pitchFamily="34" charset="0"/>
                <a:ea typeface="Calibri" pitchFamily="34" charset="0"/>
                <a:cs typeface="Calibri" pitchFamily="34" charset="0"/>
              </a:rPr>
              <a:t>ECONOMIA PUBBLICA TEORICA ED APPLICATA</a:t>
            </a:r>
          </a:p>
        </p:txBody>
      </p:sp>
      <p:sp>
        <p:nvSpPr>
          <p:cNvPr id="3" name="Rettangolo 2"/>
          <p:cNvSpPr>
            <a:spLocks noChangeArrowheads="1"/>
          </p:cNvSpPr>
          <p:nvPr/>
        </p:nvSpPr>
        <p:spPr bwMode="auto">
          <a:xfrm>
            <a:off x="1258888" y="2809875"/>
            <a:ext cx="7308850" cy="3355975"/>
          </a:xfrm>
          <a:prstGeom prst="rect">
            <a:avLst/>
          </a:prstGeom>
          <a:noFill/>
          <a:ln w="9525">
            <a:noFill/>
            <a:miter lim="800000"/>
            <a:headEnd/>
            <a:tailEnd/>
          </a:ln>
        </p:spPr>
        <p:txBody>
          <a:bodyPr>
            <a:spAutoFit/>
          </a:bodyPr>
          <a:lstStyle/>
          <a:p>
            <a:pPr algn="ctr"/>
            <a:r>
              <a:rPr lang="it-IT" b="1" dirty="0">
                <a:latin typeface="Calibri" pitchFamily="34" charset="0"/>
                <a:ea typeface="Calibri" pitchFamily="34" charset="0"/>
                <a:cs typeface="Calibri" pitchFamily="34" charset="0"/>
              </a:rPr>
              <a:t>ECONOMIA PUBBLICA TEORICA</a:t>
            </a:r>
            <a:r>
              <a:rPr lang="it-IT" dirty="0">
                <a:latin typeface="Calibri" pitchFamily="34" charset="0"/>
                <a:ea typeface="Calibri" pitchFamily="34" charset="0"/>
                <a:cs typeface="Calibri" pitchFamily="34" charset="0"/>
              </a:rPr>
              <a:t>,</a:t>
            </a:r>
            <a:endParaRPr lang="it-IT" b="1" dirty="0">
              <a:latin typeface="Calibri" pitchFamily="34" charset="0"/>
              <a:ea typeface="Calibri" pitchFamily="34" charset="0"/>
              <a:cs typeface="Calibri" pitchFamily="34" charset="0"/>
            </a:endParaRPr>
          </a:p>
          <a:p>
            <a:pPr algn="just"/>
            <a:r>
              <a:rPr lang="it-IT" sz="1800" dirty="0">
                <a:latin typeface="Calibri" pitchFamily="34" charset="0"/>
                <a:ea typeface="Calibri" pitchFamily="34" charset="0"/>
                <a:cs typeface="Calibri" pitchFamily="34" charset="0"/>
              </a:rPr>
              <a:t>che procede per </a:t>
            </a:r>
            <a:r>
              <a:rPr lang="it-IT" sz="1800" b="1" dirty="0">
                <a:latin typeface="Calibri" pitchFamily="34" charset="0"/>
                <a:ea typeface="Calibri" pitchFamily="34" charset="0"/>
                <a:cs typeface="Calibri" pitchFamily="34" charset="0"/>
              </a:rPr>
              <a:t>MODELLI</a:t>
            </a:r>
            <a:r>
              <a:rPr lang="it-IT" sz="1800" dirty="0">
                <a:latin typeface="Calibri" pitchFamily="34" charset="0"/>
                <a:ea typeface="Calibri" pitchFamily="34" charset="0"/>
                <a:cs typeface="Calibri" pitchFamily="34" charset="0"/>
              </a:rPr>
              <a:t>, che possono anche essere dedotti, a priori, da alcuni </a:t>
            </a:r>
            <a:r>
              <a:rPr lang="it-IT" sz="1800" b="1" dirty="0" smtClean="0">
                <a:latin typeface="Calibri" pitchFamily="34" charset="0"/>
                <a:ea typeface="Calibri" pitchFamily="34" charset="0"/>
                <a:cs typeface="Calibri" pitchFamily="34" charset="0"/>
              </a:rPr>
              <a:t>PRINCIPI</a:t>
            </a:r>
            <a:r>
              <a:rPr lang="it-IT" sz="1800" dirty="0" smtClean="0">
                <a:latin typeface="Calibri" pitchFamily="34" charset="0"/>
                <a:ea typeface="Calibri" pitchFamily="34" charset="0"/>
                <a:cs typeface="Calibri" pitchFamily="34" charset="0"/>
              </a:rPr>
              <a:t> che </a:t>
            </a:r>
            <a:r>
              <a:rPr lang="it-IT" sz="1800" dirty="0">
                <a:latin typeface="Calibri" pitchFamily="34" charset="0"/>
                <a:ea typeface="Calibri" pitchFamily="34" charset="0"/>
                <a:cs typeface="Calibri" pitchFamily="34" charset="0"/>
              </a:rPr>
              <a:t>appaiono generalmente validi, o mediante </a:t>
            </a:r>
            <a:r>
              <a:rPr lang="it-IT" sz="1800" dirty="0" smtClean="0">
                <a:latin typeface="Calibri" pitchFamily="34" charset="0"/>
                <a:ea typeface="Calibri" pitchFamily="34" charset="0"/>
                <a:cs typeface="Calibri" pitchFamily="34" charset="0"/>
              </a:rPr>
              <a:t>l'</a:t>
            </a:r>
            <a:r>
              <a:rPr lang="it-IT" sz="1800" b="1" dirty="0" smtClean="0">
                <a:latin typeface="Calibri" pitchFamily="34" charset="0"/>
                <a:ea typeface="Calibri" pitchFamily="34" charset="0"/>
                <a:cs typeface="Calibri" pitchFamily="34" charset="0"/>
              </a:rPr>
              <a:t>ANALISI </a:t>
            </a:r>
            <a:r>
              <a:rPr lang="it-IT" sz="1800" b="1" dirty="0">
                <a:latin typeface="Calibri" pitchFamily="34" charset="0"/>
                <a:ea typeface="Calibri" pitchFamily="34" charset="0"/>
                <a:cs typeface="Calibri" pitchFamily="34" charset="0"/>
              </a:rPr>
              <a:t>EMPIRICA</a:t>
            </a:r>
            <a:r>
              <a:rPr lang="it-IT" sz="1800" dirty="0">
                <a:latin typeface="Calibri" pitchFamily="34" charset="0"/>
                <a:ea typeface="Calibri" pitchFamily="34" charset="0"/>
                <a:cs typeface="Calibri" pitchFamily="34" charset="0"/>
              </a:rPr>
              <a:t>, con </a:t>
            </a:r>
            <a:r>
              <a:rPr lang="it-IT" sz="1800" dirty="0" smtClean="0">
                <a:latin typeface="Calibri" pitchFamily="34" charset="0"/>
                <a:ea typeface="Calibri" pitchFamily="34" charset="0"/>
                <a:cs typeface="Calibri" pitchFamily="34" charset="0"/>
              </a:rPr>
              <a:t>l'osservazione </a:t>
            </a:r>
            <a:r>
              <a:rPr lang="it-IT" sz="1800" dirty="0">
                <a:latin typeface="Calibri" pitchFamily="34" charset="0"/>
                <a:ea typeface="Calibri" pitchFamily="34" charset="0"/>
                <a:cs typeface="Calibri" pitchFamily="34" charset="0"/>
              </a:rPr>
              <a:t>dei fatti e delle istituzioni, in modo da ricavarne «leggi economiche» valide per </a:t>
            </a:r>
            <a:r>
              <a:rPr lang="it-IT" sz="1800" dirty="0" smtClean="0">
                <a:latin typeface="Calibri" pitchFamily="34" charset="0"/>
                <a:ea typeface="Calibri" pitchFamily="34" charset="0"/>
                <a:cs typeface="Calibri" pitchFamily="34" charset="0"/>
              </a:rPr>
              <a:t>l'interpretazione </a:t>
            </a:r>
            <a:r>
              <a:rPr lang="it-IT" sz="1800" dirty="0">
                <a:latin typeface="Calibri" pitchFamily="34" charset="0"/>
                <a:ea typeface="Calibri" pitchFamily="34" charset="0"/>
                <a:cs typeface="Calibri" pitchFamily="34" charset="0"/>
              </a:rPr>
              <a:t>del mondo reale e per le istituzioni ottimali, suscettibili di pratica applicazione</a:t>
            </a:r>
            <a:r>
              <a:rPr lang="it-IT" sz="2000" dirty="0">
                <a:latin typeface="Calibri" pitchFamily="34" charset="0"/>
                <a:ea typeface="Calibri" pitchFamily="34" charset="0"/>
                <a:cs typeface="Calibri" pitchFamily="34" charset="0"/>
              </a:rPr>
              <a:t>.</a:t>
            </a:r>
          </a:p>
          <a:p>
            <a:endParaRPr lang="it-IT" sz="1800" dirty="0">
              <a:latin typeface="Calibri" pitchFamily="34" charset="0"/>
              <a:ea typeface="Calibri" pitchFamily="34" charset="0"/>
              <a:cs typeface="Calibri" pitchFamily="34" charset="0"/>
            </a:endParaRPr>
          </a:p>
          <a:p>
            <a:pPr algn="ctr"/>
            <a:r>
              <a:rPr lang="it-IT" b="1" dirty="0">
                <a:latin typeface="Calibri" pitchFamily="34" charset="0"/>
                <a:ea typeface="Calibri" pitchFamily="34" charset="0"/>
                <a:cs typeface="Calibri" pitchFamily="34" charset="0"/>
              </a:rPr>
              <a:t>ECONOMIA PUBBLICA APPLICATA</a:t>
            </a:r>
            <a:r>
              <a:rPr lang="it-IT" dirty="0">
                <a:latin typeface="Calibri" pitchFamily="34" charset="0"/>
                <a:ea typeface="Calibri" pitchFamily="34" charset="0"/>
                <a:cs typeface="Calibri" pitchFamily="34" charset="0"/>
              </a:rPr>
              <a:t>,</a:t>
            </a:r>
            <a:r>
              <a:rPr lang="it-IT" b="1" dirty="0">
                <a:latin typeface="Calibri" pitchFamily="34" charset="0"/>
                <a:ea typeface="Calibri" pitchFamily="34" charset="0"/>
                <a:cs typeface="Calibri" pitchFamily="34" charset="0"/>
              </a:rPr>
              <a:t> </a:t>
            </a:r>
          </a:p>
          <a:p>
            <a:pPr algn="just"/>
            <a:r>
              <a:rPr lang="it-IT" sz="1800" dirty="0">
                <a:latin typeface="Calibri" pitchFamily="34" charset="0"/>
                <a:ea typeface="Calibri" pitchFamily="34" charset="0"/>
                <a:cs typeface="Calibri" pitchFamily="34" charset="0"/>
              </a:rPr>
              <a:t>che considera gli schemi di comportamento, le istituzioni, le regole e i problemi, </a:t>
            </a:r>
            <a:r>
              <a:rPr lang="it-IT" sz="1800" dirty="0" smtClean="0">
                <a:latin typeface="Calibri" pitchFamily="34" charset="0"/>
                <a:ea typeface="Calibri" pitchFamily="34" charset="0"/>
                <a:cs typeface="Calibri" pitchFamily="34" charset="0"/>
              </a:rPr>
              <a:t>nell'ambito </a:t>
            </a:r>
            <a:r>
              <a:rPr lang="it-IT" sz="1800" dirty="0">
                <a:latin typeface="Calibri" pitchFamily="34" charset="0"/>
                <a:ea typeface="Calibri" pitchFamily="34" charset="0"/>
                <a:cs typeface="Calibri" pitchFamily="34" charset="0"/>
              </a:rPr>
              <a:t>di </a:t>
            </a:r>
            <a:r>
              <a:rPr lang="it-IT" sz="1800" b="1" dirty="0">
                <a:latin typeface="Calibri" pitchFamily="34" charset="0"/>
                <a:ea typeface="Calibri" pitchFamily="34" charset="0"/>
                <a:cs typeface="Calibri" pitchFamily="34" charset="0"/>
              </a:rPr>
              <a:t>IPOTESI SPECIFICHE</a:t>
            </a:r>
            <a:r>
              <a:rPr lang="it-IT" sz="1800" dirty="0">
                <a:latin typeface="Calibri" pitchFamily="34" charset="0"/>
                <a:ea typeface="Calibri" pitchFamily="34" charset="0"/>
                <a:cs typeface="Calibri" pitchFamily="34" charset="0"/>
              </a:rPr>
              <a:t>, che riguardano </a:t>
            </a:r>
            <a:r>
              <a:rPr lang="it-IT" sz="1800" b="1" dirty="0">
                <a:latin typeface="Calibri" pitchFamily="34" charset="0"/>
                <a:ea typeface="Calibri" pitchFamily="34" charset="0"/>
                <a:cs typeface="Calibri" pitchFamily="34" charset="0"/>
              </a:rPr>
              <a:t>un paese o gruppo di paesi</a:t>
            </a:r>
            <a:r>
              <a:rPr lang="it-IT" sz="1800" dirty="0">
                <a:latin typeface="Calibri" pitchFamily="34" charset="0"/>
                <a:ea typeface="Calibri" pitchFamily="34" charset="0"/>
                <a:cs typeface="Calibri" pitchFamily="34" charset="0"/>
              </a:rPr>
              <a:t>, in </a:t>
            </a:r>
            <a:r>
              <a:rPr lang="it-IT" sz="1800" b="1" dirty="0">
                <a:latin typeface="Calibri" pitchFamily="34" charset="0"/>
                <a:ea typeface="Calibri" pitchFamily="34" charset="0"/>
                <a:cs typeface="Calibri" pitchFamily="34" charset="0"/>
              </a:rPr>
              <a:t>un dato contesto </a:t>
            </a:r>
            <a:r>
              <a:rPr lang="it-IT" sz="1800" dirty="0">
                <a:latin typeface="Calibri" pitchFamily="34" charset="0"/>
                <a:ea typeface="Calibri" pitchFamily="34" charset="0"/>
                <a:cs typeface="Calibri" pitchFamily="34" charset="0"/>
              </a:rPr>
              <a:t>ed in </a:t>
            </a:r>
            <a:r>
              <a:rPr lang="it-IT" sz="1800" b="1" dirty="0">
                <a:latin typeface="Calibri" pitchFamily="34" charset="0"/>
                <a:ea typeface="Calibri" pitchFamily="34" charset="0"/>
                <a:cs typeface="Calibri" pitchFamily="34" charset="0"/>
              </a:rPr>
              <a:t>una determinata epoca</a:t>
            </a:r>
            <a:r>
              <a:rPr lang="it-IT" sz="1800" dirty="0">
                <a:latin typeface="Calibri" pitchFamily="34" charset="0"/>
                <a:ea typeface="Calibri" pitchFamily="34" charset="0"/>
                <a:cs typeface="Calibri" pitchFamily="34" charset="0"/>
              </a:rPr>
              <a:t>. </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2"/>
          <p:cNvSpPr>
            <a:spLocks noGrp="1" noChangeArrowheads="1"/>
          </p:cNvSpPr>
          <p:nvPr>
            <p:ph type="ctrTitle"/>
          </p:nvPr>
        </p:nvSpPr>
        <p:spPr/>
        <p:txBody>
          <a:bodyPr/>
          <a:lstStyle/>
          <a:p>
            <a:pPr eaLnBrk="1" hangingPunct="1"/>
            <a:r>
              <a:rPr lang="it-IT" sz="3200" b="1" smtClean="0">
                <a:latin typeface="Calibri" pitchFamily="34" charset="0"/>
                <a:ea typeface="Calibri" pitchFamily="34" charset="0"/>
                <a:cs typeface="Calibri" pitchFamily="34" charset="0"/>
              </a:rPr>
              <a:t>ECONOMIA PUBBLICA</a:t>
            </a:r>
          </a:p>
        </p:txBody>
      </p:sp>
      <p:sp>
        <p:nvSpPr>
          <p:cNvPr id="13314" name="Rectangle 107"/>
          <p:cNvSpPr>
            <a:spLocks noGrp="1" noChangeArrowheads="1"/>
          </p:cNvSpPr>
          <p:nvPr>
            <p:ph type="sldNum" sz="quarter" idx="12"/>
          </p:nvPr>
        </p:nvSpPr>
        <p:spPr>
          <a:noFill/>
          <a:ln>
            <a:miter lim="800000"/>
            <a:headEnd/>
            <a:tailEnd/>
          </a:ln>
        </p:spPr>
        <p:txBody>
          <a:bodyPr/>
          <a:lstStyle/>
          <a:p>
            <a:r>
              <a:rPr lang="it-IT" smtClean="0"/>
              <a:t>Pag. </a:t>
            </a:r>
            <a:fld id="{2DAF4AB3-A33F-43D3-80FD-F22BEAAE11C3}" type="slidenum">
              <a:rPr lang="it-IT" smtClean="0"/>
              <a:pPr/>
              <a:t>22</a:t>
            </a:fld>
            <a:endParaRPr lang="it-IT" smtClean="0"/>
          </a:p>
        </p:txBody>
      </p:sp>
      <p:sp>
        <p:nvSpPr>
          <p:cNvPr id="4" name="CasellaDiTesto 3"/>
          <p:cNvSpPr txBox="1">
            <a:spLocks noChangeArrowheads="1"/>
          </p:cNvSpPr>
          <p:nvPr/>
        </p:nvSpPr>
        <p:spPr bwMode="auto">
          <a:xfrm>
            <a:off x="1258888" y="2349500"/>
            <a:ext cx="7273925" cy="460375"/>
          </a:xfrm>
          <a:prstGeom prst="rect">
            <a:avLst/>
          </a:prstGeom>
          <a:noFill/>
          <a:ln w="9525">
            <a:noFill/>
            <a:miter lim="800000"/>
            <a:headEnd/>
            <a:tailEnd/>
          </a:ln>
        </p:spPr>
        <p:txBody>
          <a:bodyPr>
            <a:spAutoFit/>
          </a:bodyPr>
          <a:lstStyle/>
          <a:p>
            <a:pPr algn="ctr">
              <a:spcAft>
                <a:spcPts val="600"/>
              </a:spcAft>
            </a:pPr>
            <a:r>
              <a:rPr lang="it-IT" b="1">
                <a:latin typeface="Calibri" pitchFamily="34" charset="0"/>
                <a:ea typeface="Calibri" pitchFamily="34" charset="0"/>
                <a:cs typeface="Calibri" pitchFamily="34" charset="0"/>
              </a:rPr>
              <a:t>TEORIE POSITIVE E TEORIE NORMATIVE</a:t>
            </a:r>
          </a:p>
        </p:txBody>
      </p:sp>
      <p:sp>
        <p:nvSpPr>
          <p:cNvPr id="3" name="Rettangolo 2"/>
          <p:cNvSpPr>
            <a:spLocks noChangeArrowheads="1"/>
          </p:cNvSpPr>
          <p:nvPr/>
        </p:nvSpPr>
        <p:spPr bwMode="auto">
          <a:xfrm>
            <a:off x="1258888" y="2809875"/>
            <a:ext cx="7308850" cy="3570288"/>
          </a:xfrm>
          <a:prstGeom prst="rect">
            <a:avLst/>
          </a:prstGeom>
          <a:noFill/>
          <a:ln w="9525">
            <a:noFill/>
            <a:miter lim="800000"/>
            <a:headEnd/>
            <a:tailEnd/>
          </a:ln>
        </p:spPr>
        <p:txBody>
          <a:bodyPr>
            <a:spAutoFit/>
          </a:bodyPr>
          <a:lstStyle/>
          <a:p>
            <a:pPr algn="ctr"/>
            <a:r>
              <a:rPr lang="it-IT" b="1" dirty="0">
                <a:latin typeface="Calibri" pitchFamily="34" charset="0"/>
                <a:ea typeface="Calibri" pitchFamily="34" charset="0"/>
                <a:cs typeface="Calibri" pitchFamily="34" charset="0"/>
              </a:rPr>
              <a:t>TEORIA POSITIVA</a:t>
            </a:r>
          </a:p>
          <a:p>
            <a:pPr algn="just"/>
            <a:r>
              <a:rPr lang="it-IT" sz="2000" dirty="0">
                <a:latin typeface="Calibri" pitchFamily="34" charset="0"/>
                <a:ea typeface="Calibri" pitchFamily="34" charset="0"/>
                <a:cs typeface="Calibri" pitchFamily="34" charset="0"/>
              </a:rPr>
              <a:t>Studia il funzionamento effettivo del sistema economico. Cerca di individuare le leggi di comportamento </a:t>
            </a:r>
            <a:r>
              <a:rPr lang="it-IT" sz="2000" dirty="0" smtClean="0">
                <a:latin typeface="Calibri" pitchFamily="34" charset="0"/>
                <a:ea typeface="Calibri" pitchFamily="34" charset="0"/>
                <a:cs typeface="Calibri" pitchFamily="34" charset="0"/>
              </a:rPr>
              <a:t>dell'economia </a:t>
            </a:r>
            <a:r>
              <a:rPr lang="it-IT" sz="2000" dirty="0">
                <a:latin typeface="Calibri" pitchFamily="34" charset="0"/>
                <a:ea typeface="Calibri" pitchFamily="34" charset="0"/>
                <a:cs typeface="Calibri" pitchFamily="34" charset="0"/>
              </a:rPr>
              <a:t>pubblica, con modelli atti ad interpretare la realtà. No ricorso a giudizi di valore.</a:t>
            </a:r>
          </a:p>
          <a:p>
            <a:pPr algn="just"/>
            <a:r>
              <a:rPr lang="it-IT" sz="2000" dirty="0">
                <a:latin typeface="Calibri" pitchFamily="34" charset="0"/>
                <a:ea typeface="Calibri" pitchFamily="34" charset="0"/>
                <a:cs typeface="Calibri" pitchFamily="34" charset="0"/>
              </a:rPr>
              <a:t>Esempio: la teoria degli effetti economici delle imposte.</a:t>
            </a:r>
          </a:p>
          <a:p>
            <a:endParaRPr lang="it-IT" sz="1800" dirty="0">
              <a:latin typeface="Calibri" pitchFamily="34" charset="0"/>
              <a:ea typeface="Calibri" pitchFamily="34" charset="0"/>
              <a:cs typeface="Calibri" pitchFamily="34" charset="0"/>
            </a:endParaRPr>
          </a:p>
          <a:p>
            <a:pPr algn="ctr"/>
            <a:r>
              <a:rPr lang="it-IT" b="1" dirty="0">
                <a:latin typeface="Calibri" pitchFamily="34" charset="0"/>
                <a:ea typeface="Calibri" pitchFamily="34" charset="0"/>
                <a:cs typeface="Calibri" pitchFamily="34" charset="0"/>
              </a:rPr>
              <a:t>TEORIA NORMATIVA </a:t>
            </a:r>
          </a:p>
          <a:p>
            <a:pPr algn="just"/>
            <a:r>
              <a:rPr lang="it-IT" sz="2000" dirty="0">
                <a:latin typeface="Calibri" pitchFamily="34" charset="0"/>
                <a:ea typeface="Calibri" pitchFamily="34" charset="0"/>
                <a:cs typeface="Calibri" pitchFamily="34" charset="0"/>
              </a:rPr>
              <a:t>Individua la configurazione ottimale (desiderabile) di un sistema economico e le condizioni da soddisfare per realizzarla. Necessario definire </a:t>
            </a:r>
            <a:r>
              <a:rPr lang="it-IT" sz="2000" dirty="0" err="1">
                <a:latin typeface="Calibri" pitchFamily="34" charset="0"/>
                <a:ea typeface="Calibri" pitchFamily="34" charset="0"/>
                <a:cs typeface="Calibri" pitchFamily="34" charset="0"/>
              </a:rPr>
              <a:t>esogenamente</a:t>
            </a:r>
            <a:r>
              <a:rPr lang="it-IT" sz="2000" dirty="0">
                <a:latin typeface="Calibri" pitchFamily="34" charset="0"/>
                <a:ea typeface="Calibri" pitchFamily="34" charset="0"/>
                <a:cs typeface="Calibri" pitchFamily="34" charset="0"/>
              </a:rPr>
              <a:t> specifici giudizi di valore.</a:t>
            </a:r>
          </a:p>
          <a:p>
            <a:pPr algn="just"/>
            <a:r>
              <a:rPr lang="it-IT" sz="2000" dirty="0">
                <a:latin typeface="Calibri" pitchFamily="34" charset="0"/>
                <a:ea typeface="Calibri" pitchFamily="34" charset="0"/>
                <a:cs typeface="Calibri" pitchFamily="34" charset="0"/>
              </a:rPr>
              <a:t>Esempio: la teoria della tassazione ottima del reddito.</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2"/>
          <p:cNvSpPr>
            <a:spLocks noGrp="1" noChangeArrowheads="1"/>
          </p:cNvSpPr>
          <p:nvPr>
            <p:ph type="ctrTitle"/>
          </p:nvPr>
        </p:nvSpPr>
        <p:spPr/>
        <p:txBody>
          <a:bodyPr/>
          <a:lstStyle/>
          <a:p>
            <a:pPr eaLnBrk="1" hangingPunct="1"/>
            <a:r>
              <a:rPr lang="it-IT" sz="3200" b="1" dirty="0" smtClean="0">
                <a:latin typeface="Calibri" pitchFamily="34" charset="0"/>
                <a:ea typeface="Calibri" pitchFamily="34" charset="0"/>
                <a:cs typeface="Calibri" pitchFamily="34" charset="0"/>
              </a:rPr>
              <a:t>ECONOMIA PUBBLICA</a:t>
            </a:r>
          </a:p>
        </p:txBody>
      </p:sp>
      <p:sp>
        <p:nvSpPr>
          <p:cNvPr id="13314" name="Rectangle 107"/>
          <p:cNvSpPr>
            <a:spLocks noGrp="1" noChangeArrowheads="1"/>
          </p:cNvSpPr>
          <p:nvPr>
            <p:ph type="sldNum" sz="quarter" idx="12"/>
          </p:nvPr>
        </p:nvSpPr>
        <p:spPr>
          <a:noFill/>
          <a:ln>
            <a:miter lim="800000"/>
            <a:headEnd/>
            <a:tailEnd/>
          </a:ln>
        </p:spPr>
        <p:txBody>
          <a:bodyPr/>
          <a:lstStyle/>
          <a:p>
            <a:r>
              <a:rPr lang="it-IT" smtClean="0"/>
              <a:t>Pag. </a:t>
            </a:r>
            <a:fld id="{2DAF4AB3-A33F-43D3-80FD-F22BEAAE11C3}" type="slidenum">
              <a:rPr lang="it-IT" smtClean="0"/>
              <a:pPr/>
              <a:t>23</a:t>
            </a:fld>
            <a:endParaRPr lang="it-IT" smtClean="0"/>
          </a:p>
        </p:txBody>
      </p:sp>
      <p:sp>
        <p:nvSpPr>
          <p:cNvPr id="3" name="Rettangolo 2"/>
          <p:cNvSpPr>
            <a:spLocks noChangeArrowheads="1"/>
          </p:cNvSpPr>
          <p:nvPr/>
        </p:nvSpPr>
        <p:spPr bwMode="auto">
          <a:xfrm>
            <a:off x="1285852" y="2285992"/>
            <a:ext cx="7308850" cy="1077218"/>
          </a:xfrm>
          <a:prstGeom prst="rect">
            <a:avLst/>
          </a:prstGeom>
          <a:noFill/>
          <a:ln w="9525">
            <a:noFill/>
            <a:miter lim="800000"/>
            <a:headEnd/>
            <a:tailEnd/>
          </a:ln>
        </p:spPr>
        <p:txBody>
          <a:bodyPr>
            <a:spAutoFit/>
          </a:bodyPr>
          <a:lstStyle/>
          <a:p>
            <a:pPr algn="ctr"/>
            <a:r>
              <a:rPr lang="it-IT" b="1" dirty="0">
                <a:latin typeface="Calibri" pitchFamily="34" charset="0"/>
                <a:ea typeface="Calibri" pitchFamily="34" charset="0"/>
                <a:cs typeface="Calibri" pitchFamily="34" charset="0"/>
              </a:rPr>
              <a:t>TEORIA </a:t>
            </a:r>
            <a:r>
              <a:rPr lang="it-IT" b="1" dirty="0" smtClean="0">
                <a:latin typeface="Calibri" pitchFamily="34" charset="0"/>
                <a:ea typeface="Calibri" pitchFamily="34" charset="0"/>
                <a:cs typeface="Calibri" pitchFamily="34" charset="0"/>
              </a:rPr>
              <a:t>ECONOMICA POSITIVA</a:t>
            </a:r>
            <a:endParaRPr lang="it-IT" b="1" dirty="0">
              <a:latin typeface="Calibri" pitchFamily="34" charset="0"/>
              <a:ea typeface="Calibri" pitchFamily="34" charset="0"/>
              <a:cs typeface="Calibri" pitchFamily="34" charset="0"/>
            </a:endParaRPr>
          </a:p>
          <a:p>
            <a:pPr algn="just"/>
            <a:r>
              <a:rPr lang="it-IT" sz="2000" dirty="0">
                <a:latin typeface="Calibri" pitchFamily="34" charset="0"/>
                <a:ea typeface="Calibri" pitchFamily="34" charset="0"/>
                <a:cs typeface="Calibri" pitchFamily="34" charset="0"/>
              </a:rPr>
              <a:t>Studia il funzionamento effettivo del sistema economico</a:t>
            </a:r>
            <a:r>
              <a:rPr lang="it-IT" sz="2000" dirty="0" smtClean="0">
                <a:latin typeface="Calibri" pitchFamily="34" charset="0"/>
                <a:ea typeface="Calibri" pitchFamily="34" charset="0"/>
                <a:cs typeface="Calibri" pitchFamily="34" charset="0"/>
              </a:rPr>
              <a:t>. Non ricorre </a:t>
            </a:r>
            <a:r>
              <a:rPr lang="it-IT" sz="2000" dirty="0">
                <a:latin typeface="Calibri" pitchFamily="34" charset="0"/>
                <a:ea typeface="Calibri" pitchFamily="34" charset="0"/>
                <a:cs typeface="Calibri" pitchFamily="34" charset="0"/>
              </a:rPr>
              <a:t>a </a:t>
            </a:r>
            <a:r>
              <a:rPr lang="it-IT" sz="2000" b="1" dirty="0">
                <a:latin typeface="Calibri" pitchFamily="34" charset="0"/>
                <a:ea typeface="Calibri" pitchFamily="34" charset="0"/>
                <a:cs typeface="Calibri" pitchFamily="34" charset="0"/>
              </a:rPr>
              <a:t>giudizi di valore</a:t>
            </a:r>
            <a:r>
              <a:rPr lang="it-IT" sz="2000" dirty="0" smtClean="0">
                <a:latin typeface="Calibri" pitchFamily="34" charset="0"/>
                <a:ea typeface="Calibri" pitchFamily="34" charset="0"/>
                <a:cs typeface="Calibri" pitchFamily="34" charset="0"/>
              </a:rPr>
              <a:t>.</a:t>
            </a:r>
            <a:endParaRPr lang="it-IT" sz="2000" dirty="0">
              <a:latin typeface="Calibri" pitchFamily="34" charset="0"/>
              <a:ea typeface="Calibri" pitchFamily="34" charset="0"/>
              <a:cs typeface="Calibri" pitchFamily="34" charset="0"/>
            </a:endParaRPr>
          </a:p>
        </p:txBody>
      </p:sp>
      <p:sp>
        <p:nvSpPr>
          <p:cNvPr id="6" name="Rettangolo 5"/>
          <p:cNvSpPr/>
          <p:nvPr/>
        </p:nvSpPr>
        <p:spPr>
          <a:xfrm>
            <a:off x="1285852" y="3429000"/>
            <a:ext cx="7286676" cy="2739211"/>
          </a:xfrm>
          <a:prstGeom prst="rect">
            <a:avLst/>
          </a:prstGeom>
        </p:spPr>
        <p:txBody>
          <a:bodyPr wrap="square">
            <a:spAutoFit/>
          </a:bodyPr>
          <a:lstStyle/>
          <a:p>
            <a:pPr marL="273050" indent="-273050" algn="just">
              <a:spcAft>
                <a:spcPts val="1200"/>
              </a:spcAft>
              <a:buFont typeface="Courier New" pitchFamily="49" charset="0"/>
              <a:buChar char="o"/>
            </a:pPr>
            <a:r>
              <a:rPr lang="it-IT" sz="1800" dirty="0" smtClean="0">
                <a:latin typeface="Calibri" pitchFamily="34" charset="0"/>
                <a:cs typeface="Calibri" pitchFamily="34" charset="0"/>
              </a:rPr>
              <a:t>LA</a:t>
            </a:r>
            <a:r>
              <a:rPr lang="it-IT" sz="1800" b="1" dirty="0" smtClean="0">
                <a:latin typeface="Calibri" pitchFamily="34" charset="0"/>
                <a:cs typeface="Calibri" pitchFamily="34" charset="0"/>
              </a:rPr>
              <a:t> LETTERATURA ECONOMICA PRECLASSICA</a:t>
            </a:r>
            <a:r>
              <a:rPr lang="it-IT" sz="1800" dirty="0" smtClean="0">
                <a:latin typeface="Calibri" pitchFamily="34" charset="0"/>
                <a:cs typeface="Calibri" pitchFamily="34" charset="0"/>
              </a:rPr>
              <a:t> si era rivelata incline a giudicare i fenomeni economici più che ad analizzarli. Le discussioni economiche del Medioevo, per es., erano state largamente influenzate da </a:t>
            </a:r>
            <a:r>
              <a:rPr lang="it-IT" sz="1800" b="1" dirty="0" smtClean="0">
                <a:latin typeface="Calibri" pitchFamily="34" charset="0"/>
                <a:cs typeface="Calibri" pitchFamily="34" charset="0"/>
              </a:rPr>
              <a:t>problemi etici</a:t>
            </a:r>
            <a:r>
              <a:rPr lang="it-IT" sz="1800" dirty="0" smtClean="0">
                <a:latin typeface="Calibri" pitchFamily="34" charset="0"/>
                <a:cs typeface="Calibri" pitchFamily="34" charset="0"/>
              </a:rPr>
              <a:t>: che cos'è il giusto prezzo? l'usura (cioè il prestito a interesse) può essere giustificata sul piano morale? </a:t>
            </a:r>
          </a:p>
          <a:p>
            <a:pPr marL="273050" indent="-273050" algn="just">
              <a:buFont typeface="Courier New" pitchFamily="49" charset="0"/>
              <a:buChar char="o"/>
            </a:pPr>
            <a:r>
              <a:rPr lang="it-IT" sz="1800" dirty="0" smtClean="0">
                <a:latin typeface="Calibri" pitchFamily="34" charset="0"/>
                <a:cs typeface="Calibri" pitchFamily="34" charset="0"/>
              </a:rPr>
              <a:t>L'</a:t>
            </a:r>
            <a:r>
              <a:rPr lang="it-IT" sz="1800" b="1" dirty="0" smtClean="0">
                <a:latin typeface="Calibri" pitchFamily="34" charset="0"/>
                <a:cs typeface="Calibri" pitchFamily="34" charset="0"/>
              </a:rPr>
              <a:t>IMPOSTAZIONE DEI CLASSICI</a:t>
            </a:r>
            <a:r>
              <a:rPr lang="it-IT" sz="1800" dirty="0" smtClean="0">
                <a:latin typeface="Calibri" pitchFamily="34" charset="0"/>
                <a:cs typeface="Calibri" pitchFamily="34" charset="0"/>
              </a:rPr>
              <a:t> impresse un nuovo orientamento alla discussione economica. Gli economisti classici compirono uno sforzo cosciente per </a:t>
            </a:r>
            <a:r>
              <a:rPr lang="it-IT" sz="1800" b="1" dirty="0" smtClean="0">
                <a:latin typeface="Calibri" pitchFamily="34" charset="0"/>
                <a:cs typeface="Calibri" pitchFamily="34" charset="0"/>
              </a:rPr>
              <a:t>scindere le loro argomentazioni dalla propria posizione personale, che li portava a favorire l'interesse di gruppi particolaristici</a:t>
            </a:r>
            <a:r>
              <a:rPr lang="it-IT" sz="1800" dirty="0" smtClean="0">
                <a:latin typeface="Calibri" pitchFamily="34" charset="0"/>
                <a:cs typeface="Calibri" pitchFamily="34" charset="0"/>
              </a:rPr>
              <a:t>.   </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2"/>
          <p:cNvSpPr>
            <a:spLocks noGrp="1" noChangeArrowheads="1"/>
          </p:cNvSpPr>
          <p:nvPr>
            <p:ph type="ctrTitle"/>
          </p:nvPr>
        </p:nvSpPr>
        <p:spPr/>
        <p:txBody>
          <a:bodyPr/>
          <a:lstStyle/>
          <a:p>
            <a:pPr eaLnBrk="1" hangingPunct="1"/>
            <a:r>
              <a:rPr lang="it-IT" sz="3600" b="1" dirty="0" smtClean="0">
                <a:latin typeface="Calibri" pitchFamily="34" charset="0"/>
                <a:ea typeface="Calibri" pitchFamily="34" charset="0"/>
                <a:cs typeface="Calibri" pitchFamily="34" charset="0"/>
              </a:rPr>
              <a:t>LE QUESTIONI CLASSICHE: </a:t>
            </a:r>
            <a:br>
              <a:rPr lang="it-IT" sz="3600" b="1" dirty="0" smtClean="0">
                <a:latin typeface="Calibri" pitchFamily="34" charset="0"/>
                <a:ea typeface="Calibri" pitchFamily="34" charset="0"/>
                <a:cs typeface="Calibri" pitchFamily="34" charset="0"/>
              </a:rPr>
            </a:br>
            <a:r>
              <a:rPr lang="it-IT" sz="3600" b="1" dirty="0" smtClean="0">
                <a:latin typeface="Calibri" pitchFamily="34" charset="0"/>
                <a:ea typeface="Calibri" pitchFamily="34" charset="0"/>
                <a:cs typeface="Calibri" pitchFamily="34" charset="0"/>
              </a:rPr>
              <a:t>ANCORA ATTUALI</a:t>
            </a:r>
          </a:p>
        </p:txBody>
      </p:sp>
      <p:sp>
        <p:nvSpPr>
          <p:cNvPr id="13314" name="Rectangle 107"/>
          <p:cNvSpPr>
            <a:spLocks noGrp="1" noChangeArrowheads="1"/>
          </p:cNvSpPr>
          <p:nvPr>
            <p:ph type="sldNum" sz="quarter" idx="12"/>
          </p:nvPr>
        </p:nvSpPr>
        <p:spPr>
          <a:noFill/>
          <a:ln>
            <a:miter lim="800000"/>
            <a:headEnd/>
            <a:tailEnd/>
          </a:ln>
        </p:spPr>
        <p:txBody>
          <a:bodyPr/>
          <a:lstStyle/>
          <a:p>
            <a:r>
              <a:rPr lang="it-IT" smtClean="0"/>
              <a:t>Pag. </a:t>
            </a:r>
            <a:fld id="{2DAF4AB3-A33F-43D3-80FD-F22BEAAE11C3}" type="slidenum">
              <a:rPr lang="it-IT" smtClean="0"/>
              <a:pPr/>
              <a:t>24</a:t>
            </a:fld>
            <a:endParaRPr lang="it-IT" smtClean="0"/>
          </a:p>
        </p:txBody>
      </p:sp>
      <p:sp>
        <p:nvSpPr>
          <p:cNvPr id="7" name="CasellaDiTesto 6"/>
          <p:cNvSpPr txBox="1"/>
          <p:nvPr/>
        </p:nvSpPr>
        <p:spPr>
          <a:xfrm>
            <a:off x="1500166" y="2285992"/>
            <a:ext cx="7056784" cy="3416320"/>
          </a:xfrm>
          <a:prstGeom prst="rect">
            <a:avLst/>
          </a:prstGeom>
          <a:noFill/>
        </p:spPr>
        <p:txBody>
          <a:bodyPr wrap="square" rtlCol="0">
            <a:spAutoFit/>
          </a:bodyPr>
          <a:lstStyle/>
          <a:p>
            <a:pPr marL="273050" indent="-273050">
              <a:buFont typeface="+mj-lt"/>
              <a:buAutoNum type="alphaLcParenR"/>
            </a:pPr>
            <a:r>
              <a:rPr lang="it-IT" sz="1800" dirty="0" smtClean="0">
                <a:latin typeface="Calibri" pitchFamily="34" charset="0"/>
                <a:cs typeface="Calibri" pitchFamily="34" charset="0"/>
              </a:rPr>
              <a:t>L'uso che l'uomo fa delle </a:t>
            </a:r>
            <a:r>
              <a:rPr lang="it-IT" sz="1800" b="1" dirty="0" smtClean="0">
                <a:latin typeface="Calibri" pitchFamily="34" charset="0"/>
                <a:cs typeface="Calibri" pitchFamily="34" charset="0"/>
              </a:rPr>
              <a:t>risorse</a:t>
            </a:r>
          </a:p>
          <a:p>
            <a:pPr marL="273050" indent="-273050">
              <a:buFont typeface="+mj-lt"/>
              <a:buAutoNum type="alphaLcParenR"/>
            </a:pPr>
            <a:r>
              <a:rPr lang="it-IT" sz="1800" dirty="0" smtClean="0">
                <a:latin typeface="Calibri" pitchFamily="34" charset="0"/>
                <a:cs typeface="Calibri" pitchFamily="34" charset="0"/>
              </a:rPr>
              <a:t>Controllo e conflitto per il controllo delle </a:t>
            </a:r>
            <a:r>
              <a:rPr lang="it-IT" sz="1800" b="1" dirty="0" smtClean="0">
                <a:latin typeface="Calibri" pitchFamily="34" charset="0"/>
                <a:cs typeface="Calibri" pitchFamily="34" charset="0"/>
              </a:rPr>
              <a:t>risorse</a:t>
            </a:r>
          </a:p>
          <a:p>
            <a:pPr marL="273050" indent="-273050">
              <a:buFont typeface="+mj-lt"/>
              <a:buAutoNum type="alphaLcParenR"/>
            </a:pPr>
            <a:r>
              <a:rPr lang="it-IT" sz="1800" dirty="0" smtClean="0">
                <a:latin typeface="Calibri" pitchFamily="34" charset="0"/>
                <a:cs typeface="Calibri" pitchFamily="34" charset="0"/>
              </a:rPr>
              <a:t>Modi per far fronte alle esigenze di una </a:t>
            </a:r>
            <a:r>
              <a:rPr lang="it-IT" sz="1800" b="1" dirty="0" smtClean="0">
                <a:latin typeface="Calibri" pitchFamily="34" charset="0"/>
                <a:cs typeface="Calibri" pitchFamily="34" charset="0"/>
              </a:rPr>
              <a:t>popolazione in crescita</a:t>
            </a:r>
          </a:p>
          <a:p>
            <a:pPr marL="273050" indent="-273050">
              <a:buFont typeface="+mj-lt"/>
              <a:buAutoNum type="alphaLcParenR"/>
            </a:pPr>
            <a:r>
              <a:rPr lang="it-IT" sz="1800" b="1" dirty="0" smtClean="0">
                <a:latin typeface="Calibri" pitchFamily="34" charset="0"/>
                <a:cs typeface="Calibri" pitchFamily="34" charset="0"/>
              </a:rPr>
              <a:t>Origini e natura del </a:t>
            </a:r>
            <a:r>
              <a:rPr lang="it-IT" sz="1800" b="1" u="sng" dirty="0" smtClean="0">
                <a:latin typeface="Calibri" pitchFamily="34" charset="0"/>
                <a:cs typeface="Calibri" pitchFamily="34" charset="0"/>
              </a:rPr>
              <a:t>«sovrappiù» economico</a:t>
            </a:r>
          </a:p>
          <a:p>
            <a:pPr marL="273050" indent="-273050">
              <a:buFont typeface="+mj-lt"/>
              <a:buAutoNum type="alphaLcParenR"/>
            </a:pPr>
            <a:r>
              <a:rPr lang="it-IT" sz="1800" dirty="0" smtClean="0">
                <a:latin typeface="Calibri" pitchFamily="34" charset="0"/>
                <a:cs typeface="Calibri" pitchFamily="34" charset="0"/>
              </a:rPr>
              <a:t>Il problema dello </a:t>
            </a:r>
            <a:r>
              <a:rPr lang="it-IT" sz="1800" b="1" dirty="0" smtClean="0">
                <a:latin typeface="Calibri" pitchFamily="34" charset="0"/>
                <a:cs typeface="Calibri" pitchFamily="34" charset="0"/>
              </a:rPr>
              <a:t>sviluppo economico</a:t>
            </a:r>
          </a:p>
          <a:p>
            <a:pPr marL="273050" indent="-273050">
              <a:buFont typeface="+mj-lt"/>
              <a:buAutoNum type="alphaLcParenR"/>
            </a:pPr>
            <a:r>
              <a:rPr lang="it-IT" sz="1800" dirty="0" smtClean="0">
                <a:latin typeface="Calibri" pitchFamily="34" charset="0"/>
                <a:cs typeface="Calibri" pitchFamily="34" charset="0"/>
              </a:rPr>
              <a:t>Il modo in cui la </a:t>
            </a:r>
            <a:r>
              <a:rPr lang="it-IT" sz="1800" b="1" dirty="0" smtClean="0">
                <a:latin typeface="Calibri" pitchFamily="34" charset="0"/>
                <a:cs typeface="Calibri" pitchFamily="34" charset="0"/>
              </a:rPr>
              <a:t>crescita</a:t>
            </a:r>
            <a:r>
              <a:rPr lang="it-IT" sz="1800" dirty="0" smtClean="0">
                <a:latin typeface="Calibri" pitchFamily="34" charset="0"/>
                <a:cs typeface="Calibri" pitchFamily="34" charset="0"/>
              </a:rPr>
              <a:t> influenza i </a:t>
            </a:r>
            <a:r>
              <a:rPr lang="it-IT" sz="1800" b="1" dirty="0" smtClean="0">
                <a:latin typeface="Calibri" pitchFamily="34" charset="0"/>
                <a:cs typeface="Calibri" pitchFamily="34" charset="0"/>
              </a:rPr>
              <a:t>rapporti di classe </a:t>
            </a:r>
          </a:p>
          <a:p>
            <a:pPr marL="273050" indent="-273050">
              <a:buFont typeface="+mj-lt"/>
              <a:buAutoNum type="alphaLcParenR"/>
            </a:pPr>
            <a:r>
              <a:rPr lang="it-IT" sz="1800" dirty="0" smtClean="0">
                <a:latin typeface="Calibri" pitchFamily="34" charset="0"/>
                <a:cs typeface="Calibri" pitchFamily="34" charset="0"/>
              </a:rPr>
              <a:t>Il modo in </a:t>
            </a:r>
            <a:r>
              <a:rPr lang="it-IT" sz="1800" dirty="0">
                <a:latin typeface="Calibri" pitchFamily="34" charset="0"/>
                <a:cs typeface="Calibri" pitchFamily="34" charset="0"/>
              </a:rPr>
              <a:t>cui i </a:t>
            </a:r>
            <a:r>
              <a:rPr lang="it-IT" sz="1800" b="1" dirty="0">
                <a:latin typeface="Calibri" pitchFamily="34" charset="0"/>
                <a:cs typeface="Calibri" pitchFamily="34" charset="0"/>
              </a:rPr>
              <a:t>rapporti di classe </a:t>
            </a:r>
            <a:r>
              <a:rPr lang="it-IT" sz="1800" dirty="0">
                <a:latin typeface="Calibri" pitchFamily="34" charset="0"/>
                <a:cs typeface="Calibri" pitchFamily="34" charset="0"/>
              </a:rPr>
              <a:t>reagiscono </a:t>
            </a:r>
            <a:r>
              <a:rPr lang="it-IT" sz="1800" dirty="0" smtClean="0">
                <a:latin typeface="Calibri" pitchFamily="34" charset="0"/>
                <a:cs typeface="Calibri" pitchFamily="34" charset="0"/>
              </a:rPr>
              <a:t>alla </a:t>
            </a:r>
            <a:r>
              <a:rPr lang="it-IT" sz="1800" b="1" dirty="0" smtClean="0">
                <a:latin typeface="Calibri" pitchFamily="34" charset="0"/>
                <a:cs typeface="Calibri" pitchFamily="34" charset="0"/>
              </a:rPr>
              <a:t>crescita</a:t>
            </a:r>
          </a:p>
          <a:p>
            <a:pPr marL="273050" indent="-273050">
              <a:buFont typeface="+mj-lt"/>
              <a:buAutoNum type="alphaLcParenR"/>
            </a:pPr>
            <a:r>
              <a:rPr lang="it-IT" sz="1800" dirty="0" smtClean="0">
                <a:latin typeface="Calibri" pitchFamily="34" charset="0"/>
                <a:cs typeface="Calibri" pitchFamily="34" charset="0"/>
              </a:rPr>
              <a:t>Interdipendenza tra </a:t>
            </a:r>
            <a:r>
              <a:rPr lang="it-IT" sz="1800" b="1" dirty="0" smtClean="0">
                <a:latin typeface="Calibri" pitchFamily="34" charset="0"/>
                <a:cs typeface="Calibri" pitchFamily="34" charset="0"/>
              </a:rPr>
              <a:t>crescita</a:t>
            </a:r>
            <a:r>
              <a:rPr lang="it-IT" sz="1800" dirty="0" smtClean="0">
                <a:latin typeface="Calibri" pitchFamily="34" charset="0"/>
                <a:cs typeface="Calibri" pitchFamily="34" charset="0"/>
              </a:rPr>
              <a:t> e </a:t>
            </a:r>
            <a:r>
              <a:rPr lang="it-IT" sz="1800" b="1" dirty="0" smtClean="0">
                <a:latin typeface="Calibri" pitchFamily="34" charset="0"/>
                <a:cs typeface="Calibri" pitchFamily="34" charset="0"/>
              </a:rPr>
              <a:t>distribuzione</a:t>
            </a:r>
          </a:p>
          <a:p>
            <a:pPr marL="273050" indent="-273050">
              <a:buFont typeface="+mj-lt"/>
              <a:buAutoNum type="alphaLcParenR"/>
            </a:pPr>
            <a:r>
              <a:rPr lang="it-IT" sz="1800" b="1" u="sng" dirty="0" smtClean="0">
                <a:latin typeface="Calibri" pitchFamily="34" charset="0"/>
                <a:cs typeface="Calibri" pitchFamily="34" charset="0"/>
              </a:rPr>
              <a:t>Limiti alla crescita</a:t>
            </a:r>
          </a:p>
          <a:p>
            <a:pPr marL="273050" indent="-273050">
              <a:buFont typeface="+mj-lt"/>
              <a:buAutoNum type="alphaLcParenR"/>
            </a:pPr>
            <a:r>
              <a:rPr lang="it-IT" sz="1800" dirty="0" smtClean="0">
                <a:latin typeface="Calibri" pitchFamily="34" charset="0"/>
                <a:cs typeface="Calibri" pitchFamily="34" charset="0"/>
              </a:rPr>
              <a:t>Misurazione del </a:t>
            </a:r>
            <a:r>
              <a:rPr lang="it-IT" sz="1800" b="1" dirty="0" smtClean="0">
                <a:latin typeface="Calibri" pitchFamily="34" charset="0"/>
                <a:cs typeface="Calibri" pitchFamily="34" charset="0"/>
              </a:rPr>
              <a:t>valore delle merci</a:t>
            </a:r>
          </a:p>
          <a:p>
            <a:pPr marL="273050" indent="-273050">
              <a:buFont typeface="+mj-lt"/>
              <a:buAutoNum type="alphaLcParenR"/>
            </a:pPr>
            <a:r>
              <a:rPr lang="it-IT" sz="1800" b="1" u="sng" dirty="0" smtClean="0">
                <a:latin typeface="Calibri" pitchFamily="34" charset="0"/>
                <a:cs typeface="Calibri" pitchFamily="34" charset="0"/>
              </a:rPr>
              <a:t>Ottima imposta</a:t>
            </a:r>
          </a:p>
          <a:p>
            <a:pPr marL="273050" indent="-273050">
              <a:buFont typeface="+mj-lt"/>
              <a:buAutoNum type="alphaLcParenR"/>
            </a:pPr>
            <a:r>
              <a:rPr lang="it-IT" sz="1800" b="1" u="sng" dirty="0" smtClean="0">
                <a:latin typeface="Calibri" pitchFamily="34" charset="0"/>
                <a:cs typeface="Calibri" pitchFamily="34" charset="0"/>
              </a:rPr>
              <a:t>Il problema del debito pubblico</a:t>
            </a:r>
            <a:endParaRPr lang="it-IT" sz="1800" b="1" u="sng" dirty="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2"/>
          <p:cNvSpPr>
            <a:spLocks noGrp="1" noChangeArrowheads="1"/>
          </p:cNvSpPr>
          <p:nvPr>
            <p:ph type="ctrTitle"/>
          </p:nvPr>
        </p:nvSpPr>
        <p:spPr/>
        <p:txBody>
          <a:bodyPr/>
          <a:lstStyle/>
          <a:p>
            <a:pPr eaLnBrk="1" hangingPunct="1"/>
            <a:r>
              <a:rPr lang="it-IT" sz="3200" b="1" dirty="0" smtClean="0">
                <a:solidFill>
                  <a:srgbClr val="003366"/>
                </a:solidFill>
                <a:latin typeface="Calibri" pitchFamily="34" charset="0"/>
                <a:cs typeface="Calibri" pitchFamily="34" charset="0"/>
              </a:rPr>
              <a:t>LA QUESTIONE DEL «SOVRAPPIÙ»</a:t>
            </a:r>
            <a:endParaRPr lang="it-IT" sz="3200" b="1" dirty="0" smtClean="0">
              <a:latin typeface="Calibri" pitchFamily="34" charset="0"/>
              <a:ea typeface="Calibri" pitchFamily="34" charset="0"/>
              <a:cs typeface="Calibri" pitchFamily="34" charset="0"/>
            </a:endParaRPr>
          </a:p>
        </p:txBody>
      </p:sp>
      <p:sp>
        <p:nvSpPr>
          <p:cNvPr id="13314" name="Rectangle 107"/>
          <p:cNvSpPr>
            <a:spLocks noGrp="1" noChangeArrowheads="1"/>
          </p:cNvSpPr>
          <p:nvPr>
            <p:ph type="sldNum" sz="quarter" idx="12"/>
          </p:nvPr>
        </p:nvSpPr>
        <p:spPr>
          <a:noFill/>
          <a:ln>
            <a:miter lim="800000"/>
            <a:headEnd/>
            <a:tailEnd/>
          </a:ln>
        </p:spPr>
        <p:txBody>
          <a:bodyPr/>
          <a:lstStyle/>
          <a:p>
            <a:r>
              <a:rPr lang="it-IT" smtClean="0"/>
              <a:t>Pag. </a:t>
            </a:r>
            <a:fld id="{2DAF4AB3-A33F-43D3-80FD-F22BEAAE11C3}" type="slidenum">
              <a:rPr lang="it-IT" smtClean="0"/>
              <a:pPr/>
              <a:t>25</a:t>
            </a:fld>
            <a:endParaRPr lang="it-IT" smtClean="0"/>
          </a:p>
        </p:txBody>
      </p:sp>
      <p:sp>
        <p:nvSpPr>
          <p:cNvPr id="5" name="Rettangolo 4"/>
          <p:cNvSpPr/>
          <p:nvPr/>
        </p:nvSpPr>
        <p:spPr>
          <a:xfrm>
            <a:off x="1142976" y="2357430"/>
            <a:ext cx="7500990" cy="3323987"/>
          </a:xfrm>
          <a:prstGeom prst="rect">
            <a:avLst/>
          </a:prstGeom>
        </p:spPr>
        <p:txBody>
          <a:bodyPr wrap="square">
            <a:spAutoFit/>
          </a:bodyPr>
          <a:lstStyle/>
          <a:p>
            <a:pPr algn="just">
              <a:lnSpc>
                <a:spcPct val="150000"/>
              </a:lnSpc>
              <a:spcAft>
                <a:spcPts val="600"/>
              </a:spcAft>
            </a:pPr>
            <a:r>
              <a:rPr lang="it-IT" sz="2000" dirty="0" smtClean="0">
                <a:latin typeface="Calibri" pitchFamily="34" charset="0"/>
                <a:cs typeface="Calibri" pitchFamily="34" charset="0"/>
              </a:rPr>
              <a:t>La linea di sviluppo delle ricerche degli economisti classici era </a:t>
            </a:r>
            <a:r>
              <a:rPr lang="it-IT" sz="2000" b="1" dirty="0" smtClean="0">
                <a:latin typeface="Calibri" pitchFamily="34" charset="0"/>
                <a:cs typeface="Calibri" pitchFamily="34" charset="0"/>
              </a:rPr>
              <a:t>funzionale rispetto alle </a:t>
            </a:r>
            <a:r>
              <a:rPr lang="it-IT" sz="2000" b="1" u="sng" dirty="0" smtClean="0">
                <a:latin typeface="Calibri" pitchFamily="34" charset="0"/>
                <a:cs typeface="Calibri" pitchFamily="34" charset="0"/>
              </a:rPr>
              <a:t>esigenze di una crescente industrializzazione</a:t>
            </a:r>
            <a:r>
              <a:rPr lang="it-IT" sz="2000" dirty="0" smtClean="0">
                <a:latin typeface="Calibri" pitchFamily="34" charset="0"/>
                <a:cs typeface="Calibri" pitchFamily="34" charset="0"/>
              </a:rPr>
              <a:t>. Da questo punto di vista, </a:t>
            </a:r>
            <a:r>
              <a:rPr lang="it-IT" sz="2000" u="sng" dirty="0" smtClean="0">
                <a:latin typeface="Calibri" pitchFamily="34" charset="0"/>
                <a:cs typeface="Calibri" pitchFamily="34" charset="0"/>
              </a:rPr>
              <a:t>la disponibilità di un «</a:t>
            </a:r>
            <a:r>
              <a:rPr lang="it-IT" sz="2000" b="1" u="sng" dirty="0" smtClean="0">
                <a:latin typeface="Calibri" pitchFamily="34" charset="0"/>
                <a:cs typeface="Calibri" pitchFamily="34" charset="0"/>
              </a:rPr>
              <a:t>SOVRAPPIÙ</a:t>
            </a:r>
            <a:r>
              <a:rPr lang="it-IT" sz="2000" u="sng" dirty="0" smtClean="0">
                <a:latin typeface="Calibri" pitchFamily="34" charset="0"/>
                <a:cs typeface="Calibri" pitchFamily="34" charset="0"/>
              </a:rPr>
              <a:t>» che consentisse l'</a:t>
            </a:r>
            <a:r>
              <a:rPr lang="it-IT" sz="2000" b="1" u="sng" dirty="0" smtClean="0">
                <a:latin typeface="Calibri" pitchFamily="34" charset="0"/>
                <a:cs typeface="Calibri" pitchFamily="34" charset="0"/>
              </a:rPr>
              <a:t>ACCUMULAZIONE </a:t>
            </a:r>
            <a:r>
              <a:rPr lang="it-IT" sz="2000" b="1" u="sng" dirty="0" err="1" smtClean="0">
                <a:latin typeface="Calibri" pitchFamily="34" charset="0"/>
                <a:cs typeface="Calibri" pitchFamily="34" charset="0"/>
              </a:rPr>
              <a:t>DI</a:t>
            </a:r>
            <a:r>
              <a:rPr lang="it-IT" sz="2000" b="1" u="sng" dirty="0" smtClean="0">
                <a:latin typeface="Calibri" pitchFamily="34" charset="0"/>
                <a:cs typeface="Calibri" pitchFamily="34" charset="0"/>
              </a:rPr>
              <a:t> CAPITALE</a:t>
            </a:r>
            <a:r>
              <a:rPr lang="it-IT" sz="2000" b="1" dirty="0" smtClean="0">
                <a:latin typeface="Calibri" pitchFamily="34" charset="0"/>
                <a:cs typeface="Calibri" pitchFamily="34" charset="0"/>
              </a:rPr>
              <a:t> </a:t>
            </a:r>
            <a:r>
              <a:rPr lang="it-IT" sz="2000" dirty="0" smtClean="0">
                <a:latin typeface="Calibri" pitchFamily="34" charset="0"/>
                <a:cs typeface="Calibri" pitchFamily="34" charset="0"/>
              </a:rPr>
              <a:t>era evidentemente un problema cruciale. Per questo, essi ripresero </a:t>
            </a:r>
            <a:r>
              <a:rPr lang="it-IT" sz="2000" u="sng" dirty="0" smtClean="0">
                <a:latin typeface="Calibri" pitchFamily="34" charset="0"/>
                <a:cs typeface="Calibri" pitchFamily="34" charset="0"/>
              </a:rPr>
              <a:t>l'indagine dei loro predecessori</a:t>
            </a:r>
            <a:r>
              <a:rPr lang="it-IT" sz="2000" dirty="0" smtClean="0">
                <a:latin typeface="Calibri" pitchFamily="34" charset="0"/>
                <a:cs typeface="Calibri" pitchFamily="34" charset="0"/>
              </a:rPr>
              <a:t> sulle </a:t>
            </a:r>
            <a:r>
              <a:rPr lang="it-IT" sz="2000" b="1" u="sng" dirty="0" smtClean="0">
                <a:latin typeface="Calibri" pitchFamily="34" charset="0"/>
                <a:cs typeface="Calibri" pitchFamily="34" charset="0"/>
              </a:rPr>
              <a:t>ORIGINI</a:t>
            </a:r>
            <a:r>
              <a:rPr lang="it-IT" sz="2000" u="sng" dirty="0" smtClean="0">
                <a:latin typeface="Calibri" pitchFamily="34" charset="0"/>
                <a:cs typeface="Calibri" pitchFamily="34" charset="0"/>
              </a:rPr>
              <a:t> </a:t>
            </a:r>
            <a:r>
              <a:rPr lang="it-IT" sz="2000" b="1" u="sng" dirty="0" smtClean="0">
                <a:latin typeface="Calibri" pitchFamily="34" charset="0"/>
                <a:cs typeface="Calibri" pitchFamily="34" charset="0"/>
              </a:rPr>
              <a:t>E</a:t>
            </a:r>
            <a:r>
              <a:rPr lang="it-IT" sz="2000" dirty="0" smtClean="0">
                <a:latin typeface="Calibri" pitchFamily="34" charset="0"/>
                <a:cs typeface="Calibri" pitchFamily="34" charset="0"/>
              </a:rPr>
              <a:t> sulla </a:t>
            </a:r>
            <a:r>
              <a:rPr lang="it-IT" sz="2000" b="1" u="sng" dirty="0" smtClean="0">
                <a:latin typeface="Calibri" pitchFamily="34" charset="0"/>
                <a:cs typeface="Calibri" pitchFamily="34" charset="0"/>
              </a:rPr>
              <a:t>NATURA </a:t>
            </a:r>
            <a:r>
              <a:rPr lang="it-IT" sz="2000" b="1" u="sng" dirty="0" err="1" smtClean="0">
                <a:latin typeface="Calibri" pitchFamily="34" charset="0"/>
                <a:cs typeface="Calibri" pitchFamily="34" charset="0"/>
              </a:rPr>
              <a:t>DI</a:t>
            </a:r>
            <a:r>
              <a:rPr lang="it-IT" sz="2000" b="1" u="sng" dirty="0" smtClean="0">
                <a:latin typeface="Calibri" pitchFamily="34" charset="0"/>
                <a:cs typeface="Calibri" pitchFamily="34" charset="0"/>
              </a:rPr>
              <a:t> UN «SOVRAPPIÙ» ECONOMICO</a:t>
            </a:r>
            <a:r>
              <a:rPr lang="it-IT" sz="2000" dirty="0" smtClean="0">
                <a:latin typeface="Calibri" pitchFamily="34" charset="0"/>
                <a:cs typeface="Calibri" pitchFamily="34" charset="0"/>
              </a:rPr>
              <a:t>, dandogli però un'interpretazione diversa.</a:t>
            </a:r>
            <a:endParaRPr lang="it-IT" sz="2000" dirty="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pPr lvl="0">
              <a:lnSpc>
                <a:spcPct val="100000"/>
              </a:lnSpc>
              <a:spcBef>
                <a:spcPct val="20000"/>
              </a:spcBef>
            </a:pPr>
            <a:r>
              <a:rPr lang="it-IT" sz="3600" b="1" dirty="0">
                <a:solidFill>
                  <a:srgbClr val="003366"/>
                </a:solidFill>
                <a:latin typeface="Calibri" pitchFamily="34" charset="0"/>
                <a:ea typeface="+mn-ea"/>
                <a:cs typeface="Calibri" pitchFamily="34" charset="0"/>
              </a:rPr>
              <a:t>LA QUESTIONE DEL «SOVRAPPIÙ» </a:t>
            </a:r>
          </a:p>
        </p:txBody>
      </p:sp>
      <p:sp>
        <p:nvSpPr>
          <p:cNvPr id="4" name="Segnaposto numero diapositiva 3"/>
          <p:cNvSpPr>
            <a:spLocks noGrp="1"/>
          </p:cNvSpPr>
          <p:nvPr>
            <p:ph type="sldNum" sz="quarter" idx="12"/>
          </p:nvPr>
        </p:nvSpPr>
        <p:spPr/>
        <p:txBody>
          <a:bodyPr/>
          <a:lstStyle/>
          <a:p>
            <a:pPr>
              <a:defRPr/>
            </a:pPr>
            <a:r>
              <a:rPr lang="it-IT" smtClean="0"/>
              <a:t>Pag. </a:t>
            </a:r>
            <a:fld id="{C12D872F-A55B-4992-861F-721C6B275C56}" type="slidenum">
              <a:rPr lang="it-IT" smtClean="0"/>
              <a:pPr>
                <a:defRPr/>
              </a:pPr>
              <a:t>26</a:t>
            </a:fld>
            <a:endParaRPr lang="it-IT" dirty="0"/>
          </a:p>
        </p:txBody>
      </p:sp>
      <p:sp>
        <p:nvSpPr>
          <p:cNvPr id="5" name="CasellaDiTesto 4"/>
          <p:cNvSpPr txBox="1"/>
          <p:nvPr/>
        </p:nvSpPr>
        <p:spPr>
          <a:xfrm>
            <a:off x="1259632" y="2348880"/>
            <a:ext cx="7344816" cy="3206006"/>
          </a:xfrm>
          <a:prstGeom prst="rect">
            <a:avLst/>
          </a:prstGeom>
          <a:noFill/>
        </p:spPr>
        <p:txBody>
          <a:bodyPr wrap="square" rtlCol="0">
            <a:spAutoFit/>
          </a:bodyPr>
          <a:lstStyle/>
          <a:p>
            <a:pPr algn="ctr">
              <a:spcAft>
                <a:spcPts val="600"/>
              </a:spcAft>
            </a:pPr>
            <a:r>
              <a:rPr lang="it-IT" b="1" dirty="0" smtClean="0">
                <a:latin typeface="Calibri" pitchFamily="34" charset="0"/>
                <a:cs typeface="Calibri" pitchFamily="34" charset="0"/>
              </a:rPr>
              <a:t>SECONDO I MERCANTILISTI</a:t>
            </a:r>
          </a:p>
          <a:p>
            <a:pPr algn="just">
              <a:lnSpc>
                <a:spcPts val="2600"/>
              </a:lnSpc>
              <a:spcAft>
                <a:spcPts val="0"/>
              </a:spcAft>
            </a:pPr>
            <a:r>
              <a:rPr lang="it-IT" sz="1800" dirty="0" smtClean="0">
                <a:latin typeface="Calibri" pitchFamily="34" charset="0"/>
                <a:cs typeface="Calibri" pitchFamily="34" charset="0"/>
              </a:rPr>
              <a:t>Tra la </a:t>
            </a:r>
            <a:r>
              <a:rPr lang="it-IT" sz="1800" dirty="0">
                <a:latin typeface="Calibri" pitchFamily="34" charset="0"/>
                <a:cs typeface="Calibri" pitchFamily="34" charset="0"/>
              </a:rPr>
              <a:t>metà del XV secolo e la metà del </a:t>
            </a:r>
            <a:r>
              <a:rPr lang="it-IT" sz="1800" dirty="0" smtClean="0">
                <a:latin typeface="Calibri" pitchFamily="34" charset="0"/>
                <a:cs typeface="Calibri" pitchFamily="34" charset="0"/>
              </a:rPr>
              <a:t>XVIII (epoca del </a:t>
            </a:r>
            <a:r>
              <a:rPr lang="it-IT" sz="1800" b="1" dirty="0" smtClean="0">
                <a:latin typeface="Calibri" pitchFamily="34" charset="0"/>
                <a:cs typeface="Calibri" pitchFamily="34" charset="0"/>
              </a:rPr>
              <a:t>CAPITALISMO</a:t>
            </a:r>
            <a:r>
              <a:rPr lang="it-IT" sz="1800" dirty="0" smtClean="0">
                <a:latin typeface="Calibri" pitchFamily="34" charset="0"/>
                <a:cs typeface="Calibri" pitchFamily="34" charset="0"/>
              </a:rPr>
              <a:t> </a:t>
            </a:r>
            <a:r>
              <a:rPr lang="it-IT" sz="1800" b="1" dirty="0" smtClean="0">
                <a:latin typeface="Calibri" pitchFamily="34" charset="0"/>
                <a:cs typeface="Calibri" pitchFamily="34" charset="0"/>
              </a:rPr>
              <a:t>MERCANTILE</a:t>
            </a:r>
            <a:r>
              <a:rPr lang="it-IT" sz="1800" dirty="0" smtClean="0">
                <a:latin typeface="Calibri" pitchFamily="34" charset="0"/>
                <a:cs typeface="Calibri" pitchFamily="34" charset="0"/>
              </a:rPr>
              <a:t> o </a:t>
            </a:r>
            <a:r>
              <a:rPr lang="it-IT" sz="1800" b="1" dirty="0" smtClean="0">
                <a:latin typeface="Calibri" pitchFamily="34" charset="0"/>
                <a:cs typeface="Calibri" pitchFamily="34" charset="0"/>
              </a:rPr>
              <a:t>MERCANTILISMO</a:t>
            </a:r>
            <a:r>
              <a:rPr lang="it-IT" sz="1800" dirty="0" smtClean="0">
                <a:latin typeface="Calibri" pitchFamily="34" charset="0"/>
                <a:cs typeface="Calibri" pitchFamily="34" charset="0"/>
              </a:rPr>
              <a:t>), la creazione di un «</a:t>
            </a:r>
            <a:r>
              <a:rPr lang="it-IT" sz="1800" b="1" dirty="0" smtClean="0">
                <a:latin typeface="Calibri" pitchFamily="34" charset="0"/>
                <a:cs typeface="Calibri" pitchFamily="34" charset="0"/>
              </a:rPr>
              <a:t>SOVRAPPIÙ</a:t>
            </a:r>
            <a:r>
              <a:rPr lang="it-IT" sz="1800" dirty="0" smtClean="0">
                <a:latin typeface="Calibri" pitchFamily="34" charset="0"/>
                <a:cs typeface="Calibri" pitchFamily="34" charset="0"/>
              </a:rPr>
              <a:t>», nella forma di </a:t>
            </a:r>
            <a:r>
              <a:rPr lang="it-IT" sz="1800" b="1" dirty="0" smtClean="0">
                <a:latin typeface="Calibri" pitchFamily="34" charset="0"/>
                <a:cs typeface="Calibri" pitchFamily="34" charset="0"/>
              </a:rPr>
              <a:t>UN'ECCEDENZA DELLE ESPORTAZIONI SULLE IMPORTAZIONI </a:t>
            </a:r>
            <a:r>
              <a:rPr lang="it-IT" sz="1800" dirty="0" smtClean="0">
                <a:latin typeface="Calibri" pitchFamily="34" charset="0"/>
                <a:cs typeface="Calibri" pitchFamily="34" charset="0"/>
              </a:rPr>
              <a:t>(e cioè di una </a:t>
            </a:r>
            <a:r>
              <a:rPr lang="it-IT" sz="1800" b="1" dirty="0" smtClean="0">
                <a:latin typeface="Calibri" pitchFamily="34" charset="0"/>
                <a:cs typeface="Calibri" pitchFamily="34" charset="0"/>
              </a:rPr>
              <a:t>BILANCIA COMMERCIALE ATTIVA</a:t>
            </a:r>
            <a:r>
              <a:rPr lang="it-IT" sz="1800" dirty="0" smtClean="0">
                <a:latin typeface="Calibri" pitchFamily="34" charset="0"/>
                <a:cs typeface="Calibri" pitchFamily="34" charset="0"/>
              </a:rPr>
              <a:t>) era considerata da sovrani e governi come una condizione indispensabile per acquisire potenza, ricchezza; oppure l'una e l'altra. Solo di rado, tuttavia, i meccanismi attraverso cui tali risultati potevano essere raggiunti vennero definiti in modo esplicito ed articolato.</a:t>
            </a:r>
          </a:p>
        </p:txBody>
      </p:sp>
    </p:spTree>
    <p:extLst>
      <p:ext uri="{BB962C8B-B14F-4D97-AF65-F5344CB8AC3E}">
        <p14:creationId xmlns:p14="http://schemas.microsoft.com/office/powerpoint/2010/main" xmlns="" val="45940092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pPr lvl="0">
              <a:lnSpc>
                <a:spcPct val="100000"/>
              </a:lnSpc>
              <a:spcBef>
                <a:spcPct val="20000"/>
              </a:spcBef>
            </a:pPr>
            <a:r>
              <a:rPr lang="it-IT" sz="3600" b="1" dirty="0">
                <a:solidFill>
                  <a:srgbClr val="003366"/>
                </a:solidFill>
                <a:latin typeface="Calibri" pitchFamily="34" charset="0"/>
                <a:ea typeface="+mn-ea"/>
                <a:cs typeface="Calibri" pitchFamily="34" charset="0"/>
              </a:rPr>
              <a:t>LA QUESTIONE DEL «SOVRAPPIÙ» </a:t>
            </a:r>
          </a:p>
        </p:txBody>
      </p:sp>
      <p:sp>
        <p:nvSpPr>
          <p:cNvPr id="4" name="Segnaposto numero diapositiva 3"/>
          <p:cNvSpPr>
            <a:spLocks noGrp="1"/>
          </p:cNvSpPr>
          <p:nvPr>
            <p:ph type="sldNum" sz="quarter" idx="12"/>
          </p:nvPr>
        </p:nvSpPr>
        <p:spPr/>
        <p:txBody>
          <a:bodyPr/>
          <a:lstStyle/>
          <a:p>
            <a:pPr>
              <a:defRPr/>
            </a:pPr>
            <a:r>
              <a:rPr lang="it-IT" smtClean="0"/>
              <a:t>Pag. </a:t>
            </a:r>
            <a:fld id="{C12D872F-A55B-4992-861F-721C6B275C56}" type="slidenum">
              <a:rPr lang="it-IT" smtClean="0"/>
              <a:pPr>
                <a:defRPr/>
              </a:pPr>
              <a:t>27</a:t>
            </a:fld>
            <a:endParaRPr lang="it-IT" dirty="0"/>
          </a:p>
        </p:txBody>
      </p:sp>
      <p:sp>
        <p:nvSpPr>
          <p:cNvPr id="5" name="CasellaDiTesto 4"/>
          <p:cNvSpPr txBox="1"/>
          <p:nvPr/>
        </p:nvSpPr>
        <p:spPr>
          <a:xfrm>
            <a:off x="1259632" y="2348880"/>
            <a:ext cx="7272808" cy="2539157"/>
          </a:xfrm>
          <a:prstGeom prst="rect">
            <a:avLst/>
          </a:prstGeom>
          <a:noFill/>
        </p:spPr>
        <p:txBody>
          <a:bodyPr wrap="square" rtlCol="0">
            <a:spAutoFit/>
          </a:bodyPr>
          <a:lstStyle/>
          <a:p>
            <a:pPr algn="ctr">
              <a:spcAft>
                <a:spcPts val="600"/>
              </a:spcAft>
            </a:pPr>
            <a:r>
              <a:rPr lang="it-IT" b="1" dirty="0" smtClean="0">
                <a:latin typeface="Calibri" pitchFamily="34" charset="0"/>
                <a:cs typeface="Calibri" pitchFamily="34" charset="0"/>
              </a:rPr>
              <a:t>SECONDO I MERCANTILISTI</a:t>
            </a:r>
          </a:p>
          <a:p>
            <a:pPr algn="just">
              <a:lnSpc>
                <a:spcPts val="2600"/>
              </a:lnSpc>
              <a:spcAft>
                <a:spcPts val="600"/>
              </a:spcAft>
            </a:pPr>
            <a:r>
              <a:rPr lang="it-IT" sz="1800" dirty="0">
                <a:latin typeface="Calibri" pitchFamily="34" charset="0"/>
                <a:cs typeface="Calibri" pitchFamily="34" charset="0"/>
              </a:rPr>
              <a:t>In </a:t>
            </a:r>
            <a:r>
              <a:rPr lang="it-IT" sz="1800" dirty="0" smtClean="0">
                <a:latin typeface="Calibri" pitchFamily="34" charset="0"/>
                <a:cs typeface="Calibri" pitchFamily="34" charset="0"/>
              </a:rPr>
              <a:t>un'epoca </a:t>
            </a:r>
            <a:r>
              <a:rPr lang="it-IT" sz="1800" dirty="0">
                <a:latin typeface="Calibri" pitchFamily="34" charset="0"/>
                <a:cs typeface="Calibri" pitchFamily="34" charset="0"/>
              </a:rPr>
              <a:t>in cui la </a:t>
            </a:r>
            <a:r>
              <a:rPr lang="it-IT" sz="1800" b="1" dirty="0">
                <a:latin typeface="Calibri" pitchFamily="34" charset="0"/>
                <a:cs typeface="Calibri" pitchFamily="34" charset="0"/>
              </a:rPr>
              <a:t>moneta circolante </a:t>
            </a:r>
            <a:r>
              <a:rPr lang="it-IT" sz="1800" dirty="0">
                <a:latin typeface="Calibri" pitchFamily="34" charset="0"/>
                <a:cs typeface="Calibri" pitchFamily="34" charset="0"/>
              </a:rPr>
              <a:t>era costituita </a:t>
            </a:r>
            <a:r>
              <a:rPr lang="it-IT" sz="1800" dirty="0" smtClean="0">
                <a:latin typeface="Calibri" pitchFamily="34" charset="0"/>
                <a:cs typeface="Calibri" pitchFamily="34" charset="0"/>
              </a:rPr>
              <a:t>pressoché </a:t>
            </a:r>
            <a:r>
              <a:rPr lang="it-IT" sz="1800" dirty="0">
                <a:latin typeface="Calibri" pitchFamily="34" charset="0"/>
                <a:cs typeface="Calibri" pitchFamily="34" charset="0"/>
              </a:rPr>
              <a:t>esclusivamente da </a:t>
            </a:r>
            <a:r>
              <a:rPr lang="it-IT" sz="1800" b="1" dirty="0">
                <a:latin typeface="Calibri" pitchFamily="34" charset="0"/>
                <a:cs typeface="Calibri" pitchFamily="34" charset="0"/>
              </a:rPr>
              <a:t>metalli preziosi</a:t>
            </a:r>
            <a:r>
              <a:rPr lang="it-IT" sz="1800" dirty="0">
                <a:latin typeface="Calibri" pitchFamily="34" charset="0"/>
                <a:cs typeface="Calibri" pitchFamily="34" charset="0"/>
              </a:rPr>
              <a:t>, i paesi sprovvisti di giacimenti adeguati o sfruttabili di oro o argento erano costretti ad attingere a rifornimenti stranieri</a:t>
            </a:r>
            <a:r>
              <a:rPr lang="it-IT" sz="1800" dirty="0" smtClean="0">
                <a:latin typeface="Calibri" pitchFamily="34" charset="0"/>
                <a:cs typeface="Calibri" pitchFamily="34" charset="0"/>
              </a:rPr>
              <a:t>. Un </a:t>
            </a:r>
            <a:r>
              <a:rPr lang="it-IT" sz="1800" b="1" dirty="0" smtClean="0">
                <a:latin typeface="Calibri" pitchFamily="34" charset="0"/>
                <a:cs typeface="Calibri" pitchFamily="34" charset="0"/>
              </a:rPr>
              <a:t>saldo attivo dei conti con l'estero</a:t>
            </a:r>
            <a:r>
              <a:rPr lang="it-IT" sz="1800" dirty="0" smtClean="0">
                <a:latin typeface="Calibri" pitchFamily="34" charset="0"/>
                <a:cs typeface="Calibri" pitchFamily="34" charset="0"/>
              </a:rPr>
              <a:t> era quindi condizione preliminare e necessaria per un ampliamento sostanziale della quantità di moneta richiesto da un'economia prospera ed in espansione. </a:t>
            </a:r>
          </a:p>
        </p:txBody>
      </p:sp>
    </p:spTree>
    <p:extLst>
      <p:ext uri="{BB962C8B-B14F-4D97-AF65-F5344CB8AC3E}">
        <p14:creationId xmlns:p14="http://schemas.microsoft.com/office/powerpoint/2010/main" xmlns="" val="335751786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r>
              <a:rPr lang="it-IT" sz="3600" b="1" dirty="0">
                <a:solidFill>
                  <a:srgbClr val="003366"/>
                </a:solidFill>
                <a:latin typeface="Calibri" pitchFamily="34" charset="0"/>
                <a:cs typeface="Calibri" pitchFamily="34" charset="0"/>
              </a:rPr>
              <a:t>LA QUESTIONE DEL «SOVRAPPIÙ» </a:t>
            </a:r>
            <a:endParaRPr lang="it-IT" dirty="0"/>
          </a:p>
        </p:txBody>
      </p:sp>
      <p:sp>
        <p:nvSpPr>
          <p:cNvPr id="4" name="Segnaposto numero diapositiva 3"/>
          <p:cNvSpPr>
            <a:spLocks noGrp="1"/>
          </p:cNvSpPr>
          <p:nvPr>
            <p:ph type="sldNum" sz="quarter" idx="12"/>
          </p:nvPr>
        </p:nvSpPr>
        <p:spPr/>
        <p:txBody>
          <a:bodyPr/>
          <a:lstStyle/>
          <a:p>
            <a:pPr>
              <a:defRPr/>
            </a:pPr>
            <a:r>
              <a:rPr lang="it-IT" smtClean="0"/>
              <a:t>Pag. </a:t>
            </a:r>
            <a:fld id="{C12D872F-A55B-4992-861F-721C6B275C56}" type="slidenum">
              <a:rPr lang="it-IT" smtClean="0"/>
              <a:pPr>
                <a:defRPr/>
              </a:pPr>
              <a:t>28</a:t>
            </a:fld>
            <a:endParaRPr lang="it-IT" dirty="0"/>
          </a:p>
        </p:txBody>
      </p:sp>
      <p:sp>
        <p:nvSpPr>
          <p:cNvPr id="5" name="CasellaDiTesto 4"/>
          <p:cNvSpPr txBox="1"/>
          <p:nvPr/>
        </p:nvSpPr>
        <p:spPr>
          <a:xfrm>
            <a:off x="1259632" y="2348880"/>
            <a:ext cx="7272808" cy="2693045"/>
          </a:xfrm>
          <a:prstGeom prst="rect">
            <a:avLst/>
          </a:prstGeom>
          <a:noFill/>
        </p:spPr>
        <p:txBody>
          <a:bodyPr wrap="square" rtlCol="0">
            <a:spAutoFit/>
          </a:bodyPr>
          <a:lstStyle/>
          <a:p>
            <a:pPr algn="ctr">
              <a:spcAft>
                <a:spcPts val="600"/>
              </a:spcAft>
            </a:pPr>
            <a:r>
              <a:rPr lang="it-IT" b="1" dirty="0" smtClean="0">
                <a:latin typeface="Calibri" pitchFamily="34" charset="0"/>
                <a:cs typeface="Calibri" pitchFamily="34" charset="0"/>
              </a:rPr>
              <a:t>SECONDO I MERCANTILISTI</a:t>
            </a:r>
          </a:p>
          <a:p>
            <a:pPr algn="just">
              <a:lnSpc>
                <a:spcPts val="2600"/>
              </a:lnSpc>
              <a:spcAft>
                <a:spcPts val="600"/>
              </a:spcAft>
            </a:pPr>
            <a:r>
              <a:rPr lang="it-IT" sz="1800" dirty="0" smtClean="0">
                <a:latin typeface="Calibri" pitchFamily="34" charset="0"/>
                <a:cs typeface="Calibri" pitchFamily="34" charset="0"/>
              </a:rPr>
              <a:t>L'</a:t>
            </a:r>
            <a:r>
              <a:rPr lang="it-IT" sz="1800" b="1" dirty="0" smtClean="0">
                <a:latin typeface="Calibri" pitchFamily="34" charset="0"/>
                <a:cs typeface="Calibri" pitchFamily="34" charset="0"/>
              </a:rPr>
              <a:t>accumulazione di riserve monetarie</a:t>
            </a:r>
            <a:r>
              <a:rPr lang="it-IT" sz="1800" dirty="0" smtClean="0">
                <a:latin typeface="Calibri" pitchFamily="34" charset="0"/>
                <a:cs typeface="Calibri" pitchFamily="34" charset="0"/>
              </a:rPr>
              <a:t>, a sua volta, permetteva di </a:t>
            </a:r>
            <a:r>
              <a:rPr lang="it-IT" sz="1800" b="1" dirty="0" smtClean="0">
                <a:latin typeface="Calibri" pitchFamily="34" charset="0"/>
                <a:cs typeface="Calibri" pitchFamily="34" charset="0"/>
              </a:rPr>
              <a:t>favorire l'interesse dello Stato</a:t>
            </a:r>
            <a:r>
              <a:rPr lang="it-IT" sz="1800" dirty="0" smtClean="0">
                <a:latin typeface="Calibri" pitchFamily="34" charset="0"/>
                <a:cs typeface="Calibri" pitchFamily="34" charset="0"/>
              </a:rPr>
              <a:t> in due modi diversi:</a:t>
            </a:r>
          </a:p>
          <a:p>
            <a:pPr marL="534988" indent="-285750" algn="just">
              <a:lnSpc>
                <a:spcPts val="2600"/>
              </a:lnSpc>
              <a:spcAft>
                <a:spcPts val="600"/>
              </a:spcAft>
              <a:buFont typeface="Calibri" pitchFamily="34" charset="0"/>
              <a:buChar char="–"/>
            </a:pPr>
            <a:r>
              <a:rPr lang="it-IT" sz="1800" dirty="0" smtClean="0">
                <a:latin typeface="Calibri" pitchFamily="34" charset="0"/>
                <a:cs typeface="Calibri" pitchFamily="34" charset="0"/>
              </a:rPr>
              <a:t>esaltando l'abilità dei sovrani nel disporre degli uomini e degli eserciti;</a:t>
            </a:r>
          </a:p>
          <a:p>
            <a:pPr marL="534988" indent="-285750" algn="just">
              <a:lnSpc>
                <a:spcPts val="2600"/>
              </a:lnSpc>
              <a:spcAft>
                <a:spcPts val="600"/>
              </a:spcAft>
              <a:buFont typeface="Calibri" pitchFamily="34" charset="0"/>
              <a:buChar char="–"/>
            </a:pPr>
            <a:r>
              <a:rPr lang="it-IT" sz="1800" dirty="0" smtClean="0">
                <a:latin typeface="Calibri" pitchFamily="34" charset="0"/>
                <a:cs typeface="Calibri" pitchFamily="34" charset="0"/>
              </a:rPr>
              <a:t>impoverendo le riserve di altri Stati (</a:t>
            </a:r>
            <a:r>
              <a:rPr lang="it-IT" sz="1800" b="1" dirty="0" smtClean="0">
                <a:latin typeface="Calibri" pitchFamily="34" charset="0"/>
                <a:cs typeface="Calibri" pitchFamily="34" charset="0"/>
              </a:rPr>
              <a:t>gioco a somma zero</a:t>
            </a:r>
            <a:r>
              <a:rPr lang="it-IT" sz="1800" dirty="0" smtClean="0">
                <a:latin typeface="Calibri" pitchFamily="34" charset="0"/>
                <a:cs typeface="Calibri" pitchFamily="34" charset="0"/>
              </a:rPr>
              <a:t>) e migliorando parallelamente la posizione, sia relativa che assoluta, del paese in attivo.  </a:t>
            </a:r>
            <a:endParaRPr lang="it-IT" sz="1800" dirty="0">
              <a:latin typeface="Calibri" pitchFamily="34" charset="0"/>
              <a:cs typeface="Calibri" pitchFamily="34" charset="0"/>
            </a:endParaRPr>
          </a:p>
        </p:txBody>
      </p:sp>
    </p:spTree>
    <p:extLst>
      <p:ext uri="{BB962C8B-B14F-4D97-AF65-F5344CB8AC3E}">
        <p14:creationId xmlns:p14="http://schemas.microsoft.com/office/powerpoint/2010/main" xmlns="" val="219494551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r>
              <a:rPr lang="it-IT" sz="3600" b="1" dirty="0">
                <a:solidFill>
                  <a:srgbClr val="003366"/>
                </a:solidFill>
                <a:latin typeface="Calibri" pitchFamily="34" charset="0"/>
                <a:cs typeface="Calibri" pitchFamily="34" charset="0"/>
              </a:rPr>
              <a:t>LA QUESTIONE DEL «SOVRAPPIÙ» </a:t>
            </a:r>
            <a:endParaRPr lang="it-IT" dirty="0"/>
          </a:p>
        </p:txBody>
      </p:sp>
      <p:sp>
        <p:nvSpPr>
          <p:cNvPr id="3" name="Sottotitolo 2"/>
          <p:cNvSpPr>
            <a:spLocks noGrp="1"/>
          </p:cNvSpPr>
          <p:nvPr>
            <p:ph type="subTitle" idx="1"/>
          </p:nvPr>
        </p:nvSpPr>
        <p:spPr>
          <a:xfrm>
            <a:off x="1566863" y="2348880"/>
            <a:ext cx="6662737" cy="864096"/>
          </a:xfrm>
        </p:spPr>
        <p:txBody>
          <a:bodyPr/>
          <a:lstStyle/>
          <a:p>
            <a:r>
              <a:rPr lang="it-IT" sz="2400" b="1" dirty="0" smtClean="0">
                <a:latin typeface="Calibri" pitchFamily="34" charset="0"/>
                <a:cs typeface="Calibri" pitchFamily="34" charset="0"/>
              </a:rPr>
              <a:t>ESPONENTI PIÙ ILLUSTRI DELLA DOTTRINA MERCANTILISTA</a:t>
            </a:r>
          </a:p>
        </p:txBody>
      </p:sp>
      <p:sp>
        <p:nvSpPr>
          <p:cNvPr id="4" name="Segnaposto numero diapositiva 3"/>
          <p:cNvSpPr>
            <a:spLocks noGrp="1"/>
          </p:cNvSpPr>
          <p:nvPr>
            <p:ph type="sldNum" sz="quarter" idx="12"/>
          </p:nvPr>
        </p:nvSpPr>
        <p:spPr/>
        <p:txBody>
          <a:bodyPr/>
          <a:lstStyle/>
          <a:p>
            <a:pPr>
              <a:defRPr/>
            </a:pPr>
            <a:r>
              <a:rPr lang="it-IT" smtClean="0"/>
              <a:t>Pag. </a:t>
            </a:r>
            <a:fld id="{C12D872F-A55B-4992-861F-721C6B275C56}" type="slidenum">
              <a:rPr lang="it-IT" smtClean="0"/>
              <a:pPr>
                <a:defRPr/>
              </a:pPr>
              <a:t>29</a:t>
            </a:fld>
            <a:endParaRPr lang="it-IT" dirty="0"/>
          </a:p>
        </p:txBody>
      </p:sp>
      <p:sp>
        <p:nvSpPr>
          <p:cNvPr id="5" name="CasellaDiTesto 4"/>
          <p:cNvSpPr txBox="1"/>
          <p:nvPr/>
        </p:nvSpPr>
        <p:spPr>
          <a:xfrm>
            <a:off x="1261144" y="3212976"/>
            <a:ext cx="7272808" cy="2734082"/>
          </a:xfrm>
          <a:prstGeom prst="rect">
            <a:avLst/>
          </a:prstGeom>
          <a:noFill/>
        </p:spPr>
        <p:txBody>
          <a:bodyPr wrap="square" rtlCol="0">
            <a:spAutoFit/>
          </a:bodyPr>
          <a:lstStyle/>
          <a:p>
            <a:pPr marL="808038" indent="-285750" algn="just">
              <a:lnSpc>
                <a:spcPts val="2600"/>
              </a:lnSpc>
              <a:spcAft>
                <a:spcPts val="600"/>
              </a:spcAft>
              <a:buFont typeface="Calibri" pitchFamily="34" charset="0"/>
              <a:buChar char="–"/>
            </a:pPr>
            <a:r>
              <a:rPr lang="it-IT" sz="1800" b="1" dirty="0" smtClean="0">
                <a:latin typeface="Calibri" pitchFamily="34" charset="0"/>
                <a:cs typeface="Calibri" pitchFamily="34" charset="0"/>
              </a:rPr>
              <a:t>Antoine de </a:t>
            </a:r>
            <a:r>
              <a:rPr lang="it-IT" sz="1800" b="1" dirty="0" err="1" smtClean="0">
                <a:latin typeface="Calibri" pitchFamily="34" charset="0"/>
                <a:cs typeface="Calibri" pitchFamily="34" charset="0"/>
              </a:rPr>
              <a:t>Montchrétien</a:t>
            </a:r>
            <a:r>
              <a:rPr lang="it-IT" sz="1800" b="1" dirty="0">
                <a:latin typeface="Calibri" pitchFamily="34" charset="0"/>
                <a:cs typeface="Calibri" pitchFamily="34" charset="0"/>
              </a:rPr>
              <a:t> </a:t>
            </a:r>
            <a:r>
              <a:rPr lang="it-IT" sz="1800" dirty="0" smtClean="0">
                <a:latin typeface="Calibri" pitchFamily="34" charset="0"/>
                <a:cs typeface="Calibri" pitchFamily="34" charset="0"/>
              </a:rPr>
              <a:t>(economista francese; 1576-1621)</a:t>
            </a:r>
          </a:p>
          <a:p>
            <a:pPr marL="808038" indent="-285750" algn="just">
              <a:lnSpc>
                <a:spcPts val="2600"/>
              </a:lnSpc>
              <a:spcAft>
                <a:spcPts val="600"/>
              </a:spcAft>
              <a:buFont typeface="Calibri" pitchFamily="34" charset="0"/>
              <a:buChar char="–"/>
            </a:pPr>
            <a:r>
              <a:rPr lang="it-IT" sz="1800" b="1" dirty="0" smtClean="0">
                <a:latin typeface="Calibri" pitchFamily="34" charset="0"/>
                <a:cs typeface="Calibri" pitchFamily="34" charset="0"/>
              </a:rPr>
              <a:t>Antonio </a:t>
            </a:r>
            <a:r>
              <a:rPr lang="it-IT" sz="1800" b="1" dirty="0">
                <a:latin typeface="Calibri" pitchFamily="34" charset="0"/>
                <a:cs typeface="Calibri" pitchFamily="34" charset="0"/>
              </a:rPr>
              <a:t>Serra </a:t>
            </a:r>
            <a:r>
              <a:rPr lang="it-IT" sz="1800" dirty="0">
                <a:latin typeface="Calibri" pitchFamily="34" charset="0"/>
                <a:cs typeface="Calibri" pitchFamily="34" charset="0"/>
              </a:rPr>
              <a:t>(economista e filosofo </a:t>
            </a:r>
            <a:r>
              <a:rPr lang="it-IT" sz="1800" dirty="0" smtClean="0">
                <a:latin typeface="Calibri" pitchFamily="34" charset="0"/>
                <a:cs typeface="Calibri" pitchFamily="34" charset="0"/>
              </a:rPr>
              <a:t>italiano; poco </a:t>
            </a:r>
            <a:r>
              <a:rPr lang="it-IT" sz="1800" dirty="0">
                <a:latin typeface="Calibri" pitchFamily="34" charset="0"/>
                <a:cs typeface="Calibri" pitchFamily="34" charset="0"/>
              </a:rPr>
              <a:t>si conosce della sua </a:t>
            </a:r>
            <a:r>
              <a:rPr lang="it-IT" sz="1800" dirty="0" smtClean="0">
                <a:latin typeface="Calibri" pitchFamily="34" charset="0"/>
                <a:cs typeface="Calibri" pitchFamily="34" charset="0"/>
              </a:rPr>
              <a:t>vita; anche gli estremi biografici non si conoscono con precisione)</a:t>
            </a:r>
          </a:p>
          <a:p>
            <a:pPr marL="808038" indent="-285750" algn="just">
              <a:lnSpc>
                <a:spcPts val="2600"/>
              </a:lnSpc>
              <a:spcAft>
                <a:spcPts val="600"/>
              </a:spcAft>
              <a:buFont typeface="Calibri" pitchFamily="34" charset="0"/>
              <a:buChar char="–"/>
            </a:pPr>
            <a:r>
              <a:rPr lang="it-IT" sz="1800" b="1" dirty="0" err="1" smtClean="0">
                <a:latin typeface="Calibri" pitchFamily="34" charset="0"/>
                <a:cs typeface="Calibri" pitchFamily="34" charset="0"/>
              </a:rPr>
              <a:t>Philipp</a:t>
            </a:r>
            <a:r>
              <a:rPr lang="it-IT" sz="1800" b="1" dirty="0" smtClean="0">
                <a:latin typeface="Calibri" pitchFamily="34" charset="0"/>
                <a:cs typeface="Calibri" pitchFamily="34" charset="0"/>
              </a:rPr>
              <a:t> W. Von </a:t>
            </a:r>
            <a:r>
              <a:rPr lang="it-IT" sz="1800" b="1" dirty="0" err="1" smtClean="0">
                <a:latin typeface="Calibri" pitchFamily="34" charset="0"/>
                <a:cs typeface="Calibri" pitchFamily="34" charset="0"/>
              </a:rPr>
              <a:t>Hornick</a:t>
            </a:r>
            <a:r>
              <a:rPr lang="it-IT" sz="1800" b="1" dirty="0" smtClean="0">
                <a:latin typeface="Calibri" pitchFamily="34" charset="0"/>
                <a:cs typeface="Calibri" pitchFamily="34" charset="0"/>
              </a:rPr>
              <a:t> </a:t>
            </a:r>
            <a:r>
              <a:rPr lang="it-IT" sz="1800" dirty="0" smtClean="0">
                <a:latin typeface="Calibri" pitchFamily="34" charset="0"/>
                <a:cs typeface="Calibri" pitchFamily="34" charset="0"/>
              </a:rPr>
              <a:t>(economista austriaco; 1638-1712)</a:t>
            </a:r>
          </a:p>
          <a:p>
            <a:pPr marL="808038" indent="-285750" algn="just">
              <a:lnSpc>
                <a:spcPts val="2600"/>
              </a:lnSpc>
              <a:spcAft>
                <a:spcPts val="600"/>
              </a:spcAft>
              <a:buFont typeface="Calibri" pitchFamily="34" charset="0"/>
              <a:buChar char="–"/>
            </a:pPr>
            <a:r>
              <a:rPr lang="it-IT" sz="1800" b="1" dirty="0" smtClean="0">
                <a:latin typeface="Calibri" pitchFamily="34" charset="0"/>
                <a:cs typeface="Calibri" pitchFamily="34" charset="0"/>
              </a:rPr>
              <a:t>Johan Joachim Becher </a:t>
            </a:r>
            <a:r>
              <a:rPr lang="it-IT" sz="1800" dirty="0" smtClean="0">
                <a:latin typeface="Calibri" pitchFamily="34" charset="0"/>
                <a:cs typeface="Calibri" pitchFamily="34" charset="0"/>
              </a:rPr>
              <a:t>(economista tedesco; 1635-1682)</a:t>
            </a:r>
          </a:p>
          <a:p>
            <a:pPr marL="808038" indent="-285750" algn="just">
              <a:lnSpc>
                <a:spcPts val="2600"/>
              </a:lnSpc>
              <a:spcAft>
                <a:spcPts val="600"/>
              </a:spcAft>
              <a:buFont typeface="Calibri" pitchFamily="34" charset="0"/>
              <a:buChar char="–"/>
            </a:pPr>
            <a:r>
              <a:rPr lang="it-IT" sz="1800" b="1" dirty="0" smtClean="0">
                <a:latin typeface="Calibri" pitchFamily="34" charset="0"/>
                <a:cs typeface="Calibri" pitchFamily="34" charset="0"/>
              </a:rPr>
              <a:t>Thomas </a:t>
            </a:r>
            <a:r>
              <a:rPr lang="it-IT" sz="1800" b="1" dirty="0" err="1" smtClean="0">
                <a:latin typeface="Calibri" pitchFamily="34" charset="0"/>
                <a:cs typeface="Calibri" pitchFamily="34" charset="0"/>
              </a:rPr>
              <a:t>Mun</a:t>
            </a:r>
            <a:r>
              <a:rPr lang="it-IT" sz="1800" b="1" dirty="0" smtClean="0">
                <a:latin typeface="Calibri" pitchFamily="34" charset="0"/>
                <a:cs typeface="Calibri" pitchFamily="34" charset="0"/>
              </a:rPr>
              <a:t> </a:t>
            </a:r>
            <a:r>
              <a:rPr lang="it-IT" sz="1800" dirty="0" smtClean="0">
                <a:latin typeface="Calibri" pitchFamily="34" charset="0"/>
                <a:cs typeface="Calibri" pitchFamily="34" charset="0"/>
              </a:rPr>
              <a:t>(economista inglese; 1571-1641)</a:t>
            </a:r>
            <a:endParaRPr lang="it-IT" sz="1800" dirty="0">
              <a:latin typeface="Calibri" pitchFamily="34" charset="0"/>
              <a:cs typeface="Calibri" pitchFamily="34" charset="0"/>
            </a:endParaRPr>
          </a:p>
        </p:txBody>
      </p:sp>
    </p:spTree>
    <p:extLst>
      <p:ext uri="{BB962C8B-B14F-4D97-AF65-F5344CB8AC3E}">
        <p14:creationId xmlns:p14="http://schemas.microsoft.com/office/powerpoint/2010/main" xmlns="" val="319515951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r>
              <a:rPr lang="it-IT" sz="3600" b="1" dirty="0">
                <a:solidFill>
                  <a:srgbClr val="003366"/>
                </a:solidFill>
                <a:latin typeface="Calibri" pitchFamily="34" charset="0"/>
                <a:cs typeface="Calibri" pitchFamily="34" charset="0"/>
              </a:rPr>
              <a:t>LA QUESTIONE DEL «SOVRAPPIÙ» </a:t>
            </a:r>
            <a:endParaRPr lang="it-IT" dirty="0"/>
          </a:p>
        </p:txBody>
      </p:sp>
      <p:sp>
        <p:nvSpPr>
          <p:cNvPr id="3" name="Sottotitolo 2"/>
          <p:cNvSpPr>
            <a:spLocks noGrp="1"/>
          </p:cNvSpPr>
          <p:nvPr>
            <p:ph type="subTitle" idx="1"/>
          </p:nvPr>
        </p:nvSpPr>
        <p:spPr>
          <a:xfrm>
            <a:off x="1566863" y="2348880"/>
            <a:ext cx="6662737" cy="864096"/>
          </a:xfrm>
        </p:spPr>
        <p:txBody>
          <a:bodyPr/>
          <a:lstStyle/>
          <a:p>
            <a:r>
              <a:rPr lang="it-IT" sz="2400" b="1" dirty="0" smtClean="0">
                <a:latin typeface="Calibri" pitchFamily="34" charset="0"/>
                <a:cs typeface="Calibri" pitchFamily="34" charset="0"/>
              </a:rPr>
              <a:t>LE POLITICHE PUBBLICHE ISPIRATE DALLA DOTTRINA MERCANTILISTA</a:t>
            </a:r>
          </a:p>
        </p:txBody>
      </p:sp>
      <p:sp>
        <p:nvSpPr>
          <p:cNvPr id="4" name="Segnaposto numero diapositiva 3"/>
          <p:cNvSpPr>
            <a:spLocks noGrp="1"/>
          </p:cNvSpPr>
          <p:nvPr>
            <p:ph type="sldNum" sz="quarter" idx="12"/>
          </p:nvPr>
        </p:nvSpPr>
        <p:spPr/>
        <p:txBody>
          <a:bodyPr/>
          <a:lstStyle/>
          <a:p>
            <a:pPr>
              <a:defRPr/>
            </a:pPr>
            <a:r>
              <a:rPr lang="it-IT" smtClean="0"/>
              <a:t>Pag. </a:t>
            </a:r>
            <a:fld id="{C12D872F-A55B-4992-861F-721C6B275C56}" type="slidenum">
              <a:rPr lang="it-IT" smtClean="0"/>
              <a:pPr>
                <a:defRPr/>
              </a:pPr>
              <a:t>30</a:t>
            </a:fld>
            <a:endParaRPr lang="it-IT" dirty="0"/>
          </a:p>
        </p:txBody>
      </p:sp>
      <p:sp>
        <p:nvSpPr>
          <p:cNvPr id="5" name="CasellaDiTesto 4"/>
          <p:cNvSpPr txBox="1"/>
          <p:nvPr/>
        </p:nvSpPr>
        <p:spPr>
          <a:xfrm>
            <a:off x="1261144" y="3212976"/>
            <a:ext cx="7272808" cy="3247043"/>
          </a:xfrm>
          <a:prstGeom prst="rect">
            <a:avLst/>
          </a:prstGeom>
          <a:noFill/>
        </p:spPr>
        <p:txBody>
          <a:bodyPr wrap="square" rtlCol="0">
            <a:spAutoFit/>
          </a:bodyPr>
          <a:lstStyle/>
          <a:p>
            <a:pPr algn="just">
              <a:lnSpc>
                <a:spcPts val="2600"/>
              </a:lnSpc>
              <a:spcAft>
                <a:spcPts val="600"/>
              </a:spcAft>
            </a:pPr>
            <a:r>
              <a:rPr lang="it-IT" sz="1800" dirty="0" smtClean="0">
                <a:latin typeface="Calibri" pitchFamily="34" charset="0"/>
                <a:cs typeface="Calibri" pitchFamily="34" charset="0"/>
              </a:rPr>
              <a:t>Il perseguimento degli obiettivi mercantilistici comportò in notevole misura </a:t>
            </a:r>
            <a:r>
              <a:rPr lang="it-IT" sz="1800" b="1" dirty="0" smtClean="0">
                <a:latin typeface="Calibri" pitchFamily="34" charset="0"/>
                <a:cs typeface="Calibri" pitchFamily="34" charset="0"/>
              </a:rPr>
              <a:t>l'intervento dello Stato nell'attività economica</a:t>
            </a:r>
            <a:r>
              <a:rPr lang="it-IT" sz="1800" dirty="0" smtClean="0">
                <a:latin typeface="Calibri" pitchFamily="34" charset="0"/>
                <a:cs typeface="Calibri" pitchFamily="34" charset="0"/>
              </a:rPr>
              <a:t>. Al fine di ridurre le spese connesse alle importazioni, infatti, gran parte degli Stati europei di quel tempo favorì </a:t>
            </a:r>
            <a:r>
              <a:rPr lang="it-IT" sz="1800" b="1" dirty="0" smtClean="0">
                <a:latin typeface="Calibri" pitchFamily="34" charset="0"/>
                <a:cs typeface="Calibri" pitchFamily="34" charset="0"/>
              </a:rPr>
              <a:t>iniziative volte ad ottenere l'autosufficienza nazionale </a:t>
            </a:r>
            <a:r>
              <a:rPr lang="it-IT" sz="1800" dirty="0" smtClean="0">
                <a:latin typeface="Calibri" pitchFamily="34" charset="0"/>
                <a:cs typeface="Calibri" pitchFamily="34" charset="0"/>
              </a:rPr>
              <a:t>e, in questa logica, i governi compirono sforzi per </a:t>
            </a:r>
            <a:r>
              <a:rPr lang="it-IT" sz="1800" b="1" dirty="0" smtClean="0">
                <a:latin typeface="Calibri" pitchFamily="34" charset="0"/>
                <a:cs typeface="Calibri" pitchFamily="34" charset="0"/>
              </a:rPr>
              <a:t>far crescere e proteggere le industrie locali</a:t>
            </a:r>
            <a:r>
              <a:rPr lang="it-IT" sz="1800" dirty="0" smtClean="0">
                <a:latin typeface="Calibri" pitchFamily="34" charset="0"/>
                <a:cs typeface="Calibri" pitchFamily="34" charset="0"/>
              </a:rPr>
              <a:t>:</a:t>
            </a:r>
          </a:p>
          <a:p>
            <a:pPr marL="628650" indent="-285750" algn="just">
              <a:lnSpc>
                <a:spcPts val="2600"/>
              </a:lnSpc>
              <a:spcAft>
                <a:spcPts val="600"/>
              </a:spcAft>
              <a:buFont typeface="Calibri" pitchFamily="34" charset="0"/>
              <a:buChar char="–"/>
            </a:pPr>
            <a:r>
              <a:rPr lang="it-IT" sz="1800" b="1" dirty="0" smtClean="0">
                <a:latin typeface="Calibri" pitchFamily="34" charset="0"/>
                <a:cs typeface="Calibri" pitchFamily="34" charset="0"/>
              </a:rPr>
              <a:t>INGHILTERRA </a:t>
            </a:r>
            <a:r>
              <a:rPr lang="it-IT" sz="1800" b="1" dirty="0" smtClean="0">
                <a:latin typeface="Calibri"/>
                <a:cs typeface="Calibri"/>
              </a:rPr>
              <a:t>→</a:t>
            </a:r>
            <a:r>
              <a:rPr lang="it-IT" sz="1600" b="1" dirty="0" smtClean="0">
                <a:latin typeface="Calibri" pitchFamily="34" charset="0"/>
                <a:cs typeface="Calibri" pitchFamily="34" charset="0"/>
              </a:rPr>
              <a:t> </a:t>
            </a:r>
            <a:r>
              <a:rPr lang="it-IT" sz="1600" dirty="0" smtClean="0">
                <a:latin typeface="Calibri" pitchFamily="34" charset="0"/>
                <a:cs typeface="Calibri" pitchFamily="34" charset="0"/>
              </a:rPr>
              <a:t>LEGGI SUL GRANO (CORN LAWS);</a:t>
            </a:r>
          </a:p>
          <a:p>
            <a:pPr marL="628650" indent="-285750" algn="just">
              <a:lnSpc>
                <a:spcPts val="2600"/>
              </a:lnSpc>
              <a:spcAft>
                <a:spcPts val="600"/>
              </a:spcAft>
              <a:buFont typeface="Calibri" pitchFamily="34" charset="0"/>
              <a:buChar char="–"/>
            </a:pPr>
            <a:r>
              <a:rPr lang="it-IT" sz="1600" b="1" dirty="0" smtClean="0">
                <a:latin typeface="Calibri" pitchFamily="34" charset="0"/>
                <a:cs typeface="Calibri" pitchFamily="34" charset="0"/>
              </a:rPr>
              <a:t>FRANCIA </a:t>
            </a:r>
            <a:r>
              <a:rPr lang="it-IT" sz="1600" b="1" dirty="0" smtClean="0">
                <a:latin typeface="Calibri"/>
                <a:cs typeface="Calibri"/>
              </a:rPr>
              <a:t>→</a:t>
            </a:r>
            <a:r>
              <a:rPr lang="it-IT" sz="1600" b="1" dirty="0" smtClean="0">
                <a:latin typeface="Calibri" pitchFamily="34" charset="0"/>
                <a:cs typeface="Calibri" pitchFamily="34" charset="0"/>
              </a:rPr>
              <a:t> </a:t>
            </a:r>
            <a:r>
              <a:rPr lang="it-IT" sz="1600" dirty="0" smtClean="0">
                <a:latin typeface="Calibri" pitchFamily="34" charset="0"/>
                <a:cs typeface="Calibri" pitchFamily="34" charset="0"/>
              </a:rPr>
              <a:t>Politica volta a favorire la nascita e lo sviluppo dell'INDUSTRIA MANIFATTURIERA.</a:t>
            </a:r>
            <a:endParaRPr lang="it-IT" sz="1800" dirty="0">
              <a:latin typeface="Calibri" pitchFamily="34" charset="0"/>
              <a:cs typeface="Calibri" pitchFamily="34" charset="0"/>
            </a:endParaRPr>
          </a:p>
        </p:txBody>
      </p:sp>
    </p:spTree>
    <p:extLst>
      <p:ext uri="{BB962C8B-B14F-4D97-AF65-F5344CB8AC3E}">
        <p14:creationId xmlns:p14="http://schemas.microsoft.com/office/powerpoint/2010/main" xmlns="" val="286285116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pPr>
              <a:lnSpc>
                <a:spcPct val="100000"/>
              </a:lnSpc>
              <a:spcBef>
                <a:spcPct val="20000"/>
              </a:spcBef>
            </a:pPr>
            <a:r>
              <a:rPr lang="it-IT" sz="3600" b="1" dirty="0" smtClean="0">
                <a:solidFill>
                  <a:srgbClr val="003366"/>
                </a:solidFill>
                <a:latin typeface="Calibri" pitchFamily="34" charset="0"/>
                <a:ea typeface="+mn-ea"/>
                <a:cs typeface="Calibri" pitchFamily="34" charset="0"/>
              </a:rPr>
              <a:t>IL CAPITALISMO MERCANTILISTA DELLA </a:t>
            </a:r>
            <a:r>
              <a:rPr lang="it-IT" sz="3600" b="1" dirty="0" smtClean="0">
                <a:solidFill>
                  <a:srgbClr val="003366"/>
                </a:solidFill>
                <a:latin typeface="Calibri" pitchFamily="34" charset="0"/>
                <a:cs typeface="Calibri" pitchFamily="34" charset="0"/>
              </a:rPr>
              <a:t>GERMANIA </a:t>
            </a:r>
            <a:endParaRPr lang="it-IT" sz="3600" b="1" dirty="0">
              <a:solidFill>
                <a:srgbClr val="003366"/>
              </a:solidFill>
              <a:latin typeface="Calibri" pitchFamily="34" charset="0"/>
              <a:ea typeface="+mn-ea"/>
              <a:cs typeface="Calibri" pitchFamily="34" charset="0"/>
            </a:endParaRPr>
          </a:p>
        </p:txBody>
      </p:sp>
      <p:sp>
        <p:nvSpPr>
          <p:cNvPr id="4" name="Segnaposto numero diapositiva 3"/>
          <p:cNvSpPr>
            <a:spLocks noGrp="1"/>
          </p:cNvSpPr>
          <p:nvPr>
            <p:ph type="sldNum" sz="quarter" idx="12"/>
          </p:nvPr>
        </p:nvSpPr>
        <p:spPr/>
        <p:txBody>
          <a:bodyPr/>
          <a:lstStyle/>
          <a:p>
            <a:pPr>
              <a:defRPr/>
            </a:pPr>
            <a:r>
              <a:rPr lang="it-IT" smtClean="0"/>
              <a:t>Pag. </a:t>
            </a:r>
            <a:fld id="{C12D872F-A55B-4992-861F-721C6B275C56}" type="slidenum">
              <a:rPr lang="it-IT" smtClean="0"/>
              <a:pPr>
                <a:defRPr/>
              </a:pPr>
              <a:t>31</a:t>
            </a:fld>
            <a:endParaRPr lang="it-IT" dirty="0"/>
          </a:p>
        </p:txBody>
      </p:sp>
      <p:sp>
        <p:nvSpPr>
          <p:cNvPr id="5" name="CasellaDiTesto 4"/>
          <p:cNvSpPr txBox="1"/>
          <p:nvPr/>
        </p:nvSpPr>
        <p:spPr>
          <a:xfrm>
            <a:off x="1142976" y="2348880"/>
            <a:ext cx="7500990" cy="4185761"/>
          </a:xfrm>
          <a:prstGeom prst="rect">
            <a:avLst/>
          </a:prstGeom>
          <a:noFill/>
        </p:spPr>
        <p:txBody>
          <a:bodyPr wrap="square" rtlCol="0">
            <a:spAutoFit/>
          </a:bodyPr>
          <a:lstStyle/>
          <a:p>
            <a:pPr algn="ctr">
              <a:spcAft>
                <a:spcPts val="0"/>
              </a:spcAft>
            </a:pPr>
            <a:r>
              <a:rPr lang="it-IT" b="1" dirty="0" smtClean="0">
                <a:latin typeface="Calibri" pitchFamily="34" charset="0"/>
                <a:cs typeface="Calibri" pitchFamily="34" charset="0"/>
              </a:rPr>
              <a:t>La Germania da 8 anni ha un surplus eccessivo nell’import-export, si rischia «l’eutanasia dell’euro»</a:t>
            </a:r>
          </a:p>
          <a:p>
            <a:pPr algn="ctr">
              <a:spcAft>
                <a:spcPts val="600"/>
              </a:spcAft>
            </a:pPr>
            <a:r>
              <a:rPr lang="it-IT" sz="1800" dirty="0" smtClean="0">
                <a:latin typeface="Calibri" pitchFamily="34" charset="0"/>
                <a:cs typeface="Calibri" pitchFamily="34" charset="0"/>
              </a:rPr>
              <a:t>di Vito </a:t>
            </a:r>
            <a:r>
              <a:rPr lang="it-IT" sz="1800" dirty="0" err="1" smtClean="0">
                <a:latin typeface="Calibri" pitchFamily="34" charset="0"/>
                <a:cs typeface="Calibri" pitchFamily="34" charset="0"/>
              </a:rPr>
              <a:t>Lops</a:t>
            </a:r>
            <a:r>
              <a:rPr lang="it-IT" sz="1800" dirty="0" smtClean="0">
                <a:latin typeface="Calibri" pitchFamily="34" charset="0"/>
                <a:cs typeface="Calibri" pitchFamily="34" charset="0"/>
              </a:rPr>
              <a:t> – </a:t>
            </a:r>
            <a:r>
              <a:rPr lang="it-IT" sz="1800" i="1" dirty="0" smtClean="0">
                <a:latin typeface="Calibri" pitchFamily="34" charset="0"/>
                <a:cs typeface="Calibri" pitchFamily="34" charset="0"/>
              </a:rPr>
              <a:t>Il Sole 24 Ore </a:t>
            </a:r>
            <a:r>
              <a:rPr lang="it-IT" sz="1800" dirty="0" smtClean="0">
                <a:latin typeface="Calibri" pitchFamily="34" charset="0"/>
                <a:cs typeface="Calibri" pitchFamily="34" charset="0"/>
              </a:rPr>
              <a:t>- 19 gennaio 2014</a:t>
            </a:r>
          </a:p>
          <a:p>
            <a:pPr algn="just">
              <a:lnSpc>
                <a:spcPts val="2600"/>
              </a:lnSpc>
              <a:spcAft>
                <a:spcPts val="0"/>
              </a:spcAft>
            </a:pPr>
            <a:r>
              <a:rPr lang="it-IT" sz="1600" dirty="0" smtClean="0">
                <a:latin typeface="Calibri" pitchFamily="34" charset="0"/>
              </a:rPr>
              <a:t>“Da otto anni </a:t>
            </a:r>
            <a:r>
              <a:rPr lang="it-IT" sz="1600" b="1" dirty="0" smtClean="0">
                <a:latin typeface="Calibri" pitchFamily="34" charset="0"/>
              </a:rPr>
              <a:t>la Germania </a:t>
            </a:r>
            <a:r>
              <a:rPr lang="it-IT" sz="1600" dirty="0" smtClean="0">
                <a:latin typeface="Calibri" pitchFamily="34" charset="0"/>
              </a:rPr>
              <a:t>viola quanto previsto nelle indicazioni di buona convivenza nel condominio europeo. Ovvero </a:t>
            </a:r>
            <a:r>
              <a:rPr lang="it-IT" sz="1600" b="1" dirty="0" smtClean="0">
                <a:latin typeface="Calibri" pitchFamily="34" charset="0"/>
              </a:rPr>
              <a:t>esporta più del consentito</a:t>
            </a:r>
            <a:r>
              <a:rPr lang="it-IT" sz="1600" dirty="0" smtClean="0">
                <a:latin typeface="Calibri" pitchFamily="34" charset="0"/>
              </a:rPr>
              <a:t>. Nel 2014 il saldo delle partite correnti (la differenza tra quanto un Paese esporta e importa in beni e servizi) tedesco è risultato superiore al 7% del Prodotto interno lordo. È dal 2002 che la Germania produce un saldo delle partite correnti positivo (quindi esporta più di quanto importa) ma è da otto anni consecutivi che lo fa violando le regole europee che prevedono che non si possa generare </a:t>
            </a:r>
            <a:r>
              <a:rPr lang="it-IT" sz="1600" b="1" dirty="0" smtClean="0">
                <a:latin typeface="Calibri" pitchFamily="34" charset="0"/>
              </a:rPr>
              <a:t>un saldo positivo superiore al 6% del Pil nella media di tre anni</a:t>
            </a:r>
            <a:r>
              <a:rPr lang="it-IT" sz="1600" dirty="0" smtClean="0">
                <a:latin typeface="Calibri" pitchFamily="34" charset="0"/>
              </a:rPr>
              <a:t>. Regole pensate proprio per </a:t>
            </a:r>
            <a:r>
              <a:rPr lang="it-IT" sz="1600" b="1" dirty="0" smtClean="0">
                <a:latin typeface="Calibri" pitchFamily="34" charset="0"/>
              </a:rPr>
              <a:t>evitare forti squilibri</a:t>
            </a:r>
            <a:r>
              <a:rPr lang="it-IT" sz="1600" dirty="0" smtClean="0">
                <a:latin typeface="Calibri" pitchFamily="34" charset="0"/>
              </a:rPr>
              <a:t>. Dal 2007 al 2014 compreso la Germania ha sfondato questo parametro”.</a:t>
            </a:r>
            <a:endParaRPr lang="it-IT" sz="1600" dirty="0" smtClean="0">
              <a:latin typeface="Calibri" pitchFamily="34" charset="0"/>
              <a:cs typeface="Calibri" pitchFamily="34" charset="0"/>
            </a:endParaRPr>
          </a:p>
        </p:txBody>
      </p:sp>
    </p:spTree>
    <p:extLst>
      <p:ext uri="{BB962C8B-B14F-4D97-AF65-F5344CB8AC3E}">
        <p14:creationId xmlns:p14="http://schemas.microsoft.com/office/powerpoint/2010/main" xmlns="" val="45940092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pPr>
              <a:lnSpc>
                <a:spcPct val="100000"/>
              </a:lnSpc>
              <a:spcBef>
                <a:spcPct val="20000"/>
              </a:spcBef>
            </a:pPr>
            <a:r>
              <a:rPr lang="it-IT" sz="3600" b="1" dirty="0" smtClean="0">
                <a:solidFill>
                  <a:srgbClr val="003366"/>
                </a:solidFill>
                <a:latin typeface="Calibri" pitchFamily="34" charset="0"/>
                <a:ea typeface="+mn-ea"/>
                <a:cs typeface="Calibri" pitchFamily="34" charset="0"/>
              </a:rPr>
              <a:t>IL CAPITALISMO MERCANTILISTA DELLA </a:t>
            </a:r>
            <a:r>
              <a:rPr lang="it-IT" sz="3600" b="1" dirty="0" smtClean="0">
                <a:solidFill>
                  <a:srgbClr val="003366"/>
                </a:solidFill>
                <a:latin typeface="Calibri" pitchFamily="34" charset="0"/>
                <a:cs typeface="Calibri" pitchFamily="34" charset="0"/>
              </a:rPr>
              <a:t>GERMANIA </a:t>
            </a:r>
            <a:endParaRPr lang="it-IT" sz="3600" b="1" dirty="0">
              <a:solidFill>
                <a:srgbClr val="003366"/>
              </a:solidFill>
              <a:latin typeface="Calibri" pitchFamily="34" charset="0"/>
              <a:ea typeface="+mn-ea"/>
              <a:cs typeface="Calibri" pitchFamily="34" charset="0"/>
            </a:endParaRPr>
          </a:p>
        </p:txBody>
      </p:sp>
      <p:sp>
        <p:nvSpPr>
          <p:cNvPr id="4" name="Segnaposto numero diapositiva 3"/>
          <p:cNvSpPr>
            <a:spLocks noGrp="1"/>
          </p:cNvSpPr>
          <p:nvPr>
            <p:ph type="sldNum" sz="quarter" idx="12"/>
          </p:nvPr>
        </p:nvSpPr>
        <p:spPr/>
        <p:txBody>
          <a:bodyPr/>
          <a:lstStyle/>
          <a:p>
            <a:pPr>
              <a:defRPr/>
            </a:pPr>
            <a:r>
              <a:rPr lang="it-IT" smtClean="0"/>
              <a:t>Pag. </a:t>
            </a:r>
            <a:fld id="{C12D872F-A55B-4992-861F-721C6B275C56}" type="slidenum">
              <a:rPr lang="it-IT" smtClean="0"/>
              <a:pPr>
                <a:defRPr/>
              </a:pPr>
              <a:t>32</a:t>
            </a:fld>
            <a:endParaRPr lang="it-IT" dirty="0"/>
          </a:p>
        </p:txBody>
      </p:sp>
      <p:sp>
        <p:nvSpPr>
          <p:cNvPr id="5" name="CasellaDiTesto 4"/>
          <p:cNvSpPr txBox="1"/>
          <p:nvPr/>
        </p:nvSpPr>
        <p:spPr>
          <a:xfrm>
            <a:off x="1142976" y="2348880"/>
            <a:ext cx="7500990" cy="4119076"/>
          </a:xfrm>
          <a:prstGeom prst="rect">
            <a:avLst/>
          </a:prstGeom>
          <a:noFill/>
        </p:spPr>
        <p:txBody>
          <a:bodyPr wrap="square" rtlCol="0">
            <a:spAutoFit/>
          </a:bodyPr>
          <a:lstStyle/>
          <a:p>
            <a:pPr algn="ctr">
              <a:spcAft>
                <a:spcPts val="0"/>
              </a:spcAft>
            </a:pPr>
            <a:r>
              <a:rPr lang="it-IT" sz="2200" b="1" dirty="0" smtClean="0">
                <a:latin typeface="Calibri" pitchFamily="34" charset="0"/>
                <a:cs typeface="Calibri" pitchFamily="34" charset="0"/>
              </a:rPr>
              <a:t>Germania, record del surplus commerciale in barba alla Ue</a:t>
            </a:r>
          </a:p>
          <a:p>
            <a:pPr algn="ctr">
              <a:spcAft>
                <a:spcPts val="600"/>
              </a:spcAft>
            </a:pPr>
            <a:r>
              <a:rPr lang="it-IT" sz="1800" i="1" dirty="0" smtClean="0">
                <a:latin typeface="Calibri" pitchFamily="34" charset="0"/>
                <a:cs typeface="Calibri" pitchFamily="34" charset="0"/>
              </a:rPr>
              <a:t>La Repubblica </a:t>
            </a:r>
            <a:r>
              <a:rPr lang="it-IT" sz="1800" dirty="0" smtClean="0">
                <a:latin typeface="Calibri" pitchFamily="34" charset="0"/>
                <a:cs typeface="Calibri" pitchFamily="34" charset="0"/>
              </a:rPr>
              <a:t>- </a:t>
            </a:r>
            <a:r>
              <a:rPr lang="it-IT" sz="1800" dirty="0" smtClean="0"/>
              <a:t>09 febbraio 2016</a:t>
            </a:r>
            <a:endParaRPr lang="it-IT" sz="1800" dirty="0" smtClean="0">
              <a:latin typeface="Calibri" pitchFamily="34" charset="0"/>
              <a:cs typeface="Calibri" pitchFamily="34" charset="0"/>
            </a:endParaRPr>
          </a:p>
          <a:p>
            <a:pPr algn="just">
              <a:lnSpc>
                <a:spcPts val="2600"/>
              </a:lnSpc>
              <a:spcAft>
                <a:spcPts val="0"/>
              </a:spcAft>
            </a:pPr>
            <a:r>
              <a:rPr lang="it-IT" sz="1600" dirty="0" smtClean="0">
                <a:latin typeface="Calibri" pitchFamily="34" charset="0"/>
              </a:rPr>
              <a:t>“La Ue ha chiesto a Berlino di ridurre il peso delle esportazioni per non ampliare la frattura con gli altri Paesi dell'Eurozona, ma il 2015 si chiude con un nuovo record: avanzo commerciale di 248 miliardi di euro, +6,4% sul 2014. (…) In particolare, le vendite all’estero si sono attestate a 1.196 miliardi di euro, in crescita del 6,4% rispetto al 2014. Le importazioni hanno toccato il livello massimo storico di 948 miliardi di dollari, in progresso del 4,2%. (…) nelle regole europee non si parla solo di deficit e debito, come sappiamo bene in Italia, ma anche di equilibrio delle partite correnti, cioè la somma degli scambi commerciali con l'estero. Si dice che non si può avere un rosso superiore al 3% del Pil per più di tre anni di fila, ma ugualmente un surplus superiore al 6%. La regola serve a cercare di non allargare le fratture nell'Eurozona. ”.</a:t>
            </a:r>
            <a:endParaRPr lang="it-IT" sz="1600" dirty="0" smtClean="0">
              <a:latin typeface="Calibri" pitchFamily="34" charset="0"/>
              <a:cs typeface="Calibri" pitchFamily="34" charset="0"/>
            </a:endParaRPr>
          </a:p>
        </p:txBody>
      </p:sp>
    </p:spTree>
    <p:extLst>
      <p:ext uri="{BB962C8B-B14F-4D97-AF65-F5344CB8AC3E}">
        <p14:creationId xmlns:p14="http://schemas.microsoft.com/office/powerpoint/2010/main" xmlns="" val="45940092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pPr>
              <a:lnSpc>
                <a:spcPct val="100000"/>
              </a:lnSpc>
              <a:spcBef>
                <a:spcPct val="20000"/>
              </a:spcBef>
            </a:pPr>
            <a:r>
              <a:rPr lang="it-IT" sz="3600" b="1" dirty="0" smtClean="0">
                <a:solidFill>
                  <a:srgbClr val="003366"/>
                </a:solidFill>
                <a:latin typeface="Calibri" pitchFamily="34" charset="0"/>
                <a:ea typeface="+mn-ea"/>
                <a:cs typeface="Calibri" pitchFamily="34" charset="0"/>
              </a:rPr>
              <a:t>IL CAPITALISMO MERCANTILISTA DELLA </a:t>
            </a:r>
            <a:r>
              <a:rPr lang="it-IT" sz="3600" b="1" dirty="0" smtClean="0">
                <a:solidFill>
                  <a:srgbClr val="003366"/>
                </a:solidFill>
                <a:latin typeface="Calibri" pitchFamily="34" charset="0"/>
                <a:cs typeface="Calibri" pitchFamily="34" charset="0"/>
              </a:rPr>
              <a:t>GERMANIA </a:t>
            </a:r>
            <a:endParaRPr lang="it-IT" sz="3600" b="1" dirty="0">
              <a:solidFill>
                <a:srgbClr val="003366"/>
              </a:solidFill>
              <a:latin typeface="Calibri" pitchFamily="34" charset="0"/>
              <a:ea typeface="+mn-ea"/>
              <a:cs typeface="Calibri" pitchFamily="34" charset="0"/>
            </a:endParaRPr>
          </a:p>
        </p:txBody>
      </p:sp>
      <p:sp>
        <p:nvSpPr>
          <p:cNvPr id="4" name="Segnaposto numero diapositiva 3"/>
          <p:cNvSpPr>
            <a:spLocks noGrp="1"/>
          </p:cNvSpPr>
          <p:nvPr>
            <p:ph type="sldNum" sz="quarter" idx="12"/>
          </p:nvPr>
        </p:nvSpPr>
        <p:spPr/>
        <p:txBody>
          <a:bodyPr/>
          <a:lstStyle/>
          <a:p>
            <a:pPr>
              <a:defRPr/>
            </a:pPr>
            <a:r>
              <a:rPr lang="it-IT" smtClean="0"/>
              <a:t>Pag. </a:t>
            </a:r>
            <a:fld id="{C12D872F-A55B-4992-861F-721C6B275C56}" type="slidenum">
              <a:rPr lang="it-IT" smtClean="0"/>
              <a:pPr>
                <a:defRPr/>
              </a:pPr>
              <a:t>33</a:t>
            </a:fld>
            <a:endParaRPr lang="it-IT" dirty="0"/>
          </a:p>
        </p:txBody>
      </p:sp>
      <p:sp>
        <p:nvSpPr>
          <p:cNvPr id="5" name="CasellaDiTesto 4"/>
          <p:cNvSpPr txBox="1"/>
          <p:nvPr/>
        </p:nvSpPr>
        <p:spPr>
          <a:xfrm>
            <a:off x="1142976" y="2348880"/>
            <a:ext cx="7500990" cy="4247317"/>
          </a:xfrm>
          <a:prstGeom prst="rect">
            <a:avLst/>
          </a:prstGeom>
          <a:noFill/>
        </p:spPr>
        <p:txBody>
          <a:bodyPr wrap="square" rtlCol="0">
            <a:spAutoFit/>
          </a:bodyPr>
          <a:lstStyle/>
          <a:p>
            <a:pPr marL="273050" indent="-273050" algn="just">
              <a:lnSpc>
                <a:spcPts val="2600"/>
              </a:lnSpc>
              <a:spcAft>
                <a:spcPts val="600"/>
              </a:spcAft>
              <a:buFont typeface="Courier New" pitchFamily="49" charset="0"/>
              <a:buChar char="o"/>
            </a:pPr>
            <a:r>
              <a:rPr lang="it-IT" sz="1600" dirty="0" smtClean="0">
                <a:latin typeface="Calibri" pitchFamily="34" charset="0"/>
              </a:rPr>
              <a:t>“E </a:t>
            </a:r>
            <a:r>
              <a:rPr lang="it-IT" sz="1600" b="1" dirty="0" smtClean="0">
                <a:latin typeface="Calibri" pitchFamily="34" charset="0"/>
              </a:rPr>
              <a:t>tale violazione </a:t>
            </a:r>
            <a:r>
              <a:rPr lang="it-IT" sz="1600" dirty="0" smtClean="0">
                <a:latin typeface="Calibri" pitchFamily="34" charset="0"/>
              </a:rPr>
              <a:t>assume, nella sua </a:t>
            </a:r>
            <a:r>
              <a:rPr lang="it-IT" sz="1600" b="1" dirty="0" smtClean="0">
                <a:latin typeface="Calibri" pitchFamily="34" charset="0"/>
              </a:rPr>
              <a:t>logica competitiva </a:t>
            </a:r>
            <a:r>
              <a:rPr lang="it-IT" sz="1600" dirty="0" smtClean="0">
                <a:latin typeface="Calibri" pitchFamily="34" charset="0"/>
              </a:rPr>
              <a:t>e non cooperativa, </a:t>
            </a:r>
            <a:r>
              <a:rPr lang="it-IT" sz="1600" b="1" dirty="0" smtClean="0">
                <a:latin typeface="Calibri" pitchFamily="34" charset="0"/>
              </a:rPr>
              <a:t>un particolare connotato lesivo proprio nei confronti dell’Italia, maggiormente colpita dalla logica mercantilista innescata dalla Germania</a:t>
            </a:r>
            <a:r>
              <a:rPr lang="it-IT" sz="1600" dirty="0" smtClean="0">
                <a:latin typeface="Calibri" pitchFamily="34" charset="0"/>
              </a:rPr>
              <a:t>. Di ciò tale paese è stato cosciente fin dallo stesso concepimento della moneta unica” (L. BARRA CARACCIOLO, V. POLI, </a:t>
            </a:r>
            <a:r>
              <a:rPr lang="it-IT" sz="1600" i="1" dirty="0" smtClean="0">
                <a:latin typeface="Calibri" pitchFamily="34" charset="0"/>
              </a:rPr>
              <a:t>Imperialismo mercantilista e violazioni del trattato UE</a:t>
            </a:r>
            <a:r>
              <a:rPr lang="it-IT" sz="1600" dirty="0" smtClean="0">
                <a:latin typeface="Calibri" pitchFamily="34" charset="0"/>
              </a:rPr>
              <a:t>, “Foro italiano”, 2012).</a:t>
            </a:r>
          </a:p>
          <a:p>
            <a:pPr marL="273050" indent="-273050" algn="just">
              <a:lnSpc>
                <a:spcPts val="2600"/>
              </a:lnSpc>
              <a:spcAft>
                <a:spcPts val="600"/>
              </a:spcAft>
              <a:buFont typeface="Courier New" pitchFamily="49" charset="0"/>
              <a:buChar char="o"/>
            </a:pPr>
            <a:r>
              <a:rPr lang="it-IT" sz="1600" dirty="0" smtClean="0">
                <a:latin typeface="Calibri" pitchFamily="34" charset="0"/>
              </a:rPr>
              <a:t>Nel 2006, l’economista </a:t>
            </a:r>
            <a:r>
              <a:rPr lang="it-IT" sz="1600" b="1" dirty="0" smtClean="0">
                <a:latin typeface="Calibri" pitchFamily="34" charset="0"/>
              </a:rPr>
              <a:t>NOURIEL ROUBINI </a:t>
            </a:r>
            <a:r>
              <a:rPr lang="it-IT" sz="1600" dirty="0" smtClean="0">
                <a:latin typeface="Calibri" pitchFamily="34" charset="0"/>
              </a:rPr>
              <a:t>aveva parlato di </a:t>
            </a:r>
            <a:r>
              <a:rPr lang="it-IT" sz="1600" b="1" dirty="0" smtClean="0">
                <a:latin typeface="Calibri" pitchFamily="34" charset="0"/>
              </a:rPr>
              <a:t>deflazione competitiva tedesca</a:t>
            </a:r>
            <a:r>
              <a:rPr lang="it-IT" sz="1600" dirty="0" smtClean="0">
                <a:latin typeface="Calibri" pitchFamily="34" charset="0"/>
              </a:rPr>
              <a:t>. </a:t>
            </a:r>
            <a:endParaRPr lang="it-IT" sz="1600" dirty="0" smtClean="0">
              <a:latin typeface="Calibri" pitchFamily="34" charset="0"/>
              <a:cs typeface="Calibri" pitchFamily="34" charset="0"/>
            </a:endParaRPr>
          </a:p>
          <a:p>
            <a:pPr marL="273050" indent="-273050" algn="just">
              <a:lnSpc>
                <a:spcPts val="2600"/>
              </a:lnSpc>
              <a:spcAft>
                <a:spcPts val="600"/>
              </a:spcAft>
              <a:buFont typeface="Courier New" pitchFamily="49" charset="0"/>
              <a:buChar char="o"/>
            </a:pPr>
            <a:r>
              <a:rPr lang="it-IT" sz="1600" dirty="0" smtClean="0">
                <a:latin typeface="Calibri" pitchFamily="34" charset="0"/>
              </a:rPr>
              <a:t>Nel 2012 il commissario europeo agli affari sociali, </a:t>
            </a:r>
            <a:r>
              <a:rPr lang="it-IT" sz="1600" b="1" dirty="0" smtClean="0">
                <a:latin typeface="Calibri" pitchFamily="34" charset="0"/>
              </a:rPr>
              <a:t>LÀSZLÒ ANDOR </a:t>
            </a:r>
            <a:r>
              <a:rPr lang="it-IT" sz="1600" dirty="0" smtClean="0">
                <a:latin typeface="Calibri" pitchFamily="34" charset="0"/>
              </a:rPr>
              <a:t>(Ungheria) ha rilasciò un’intervista alla “</a:t>
            </a:r>
            <a:r>
              <a:rPr lang="it-IT" sz="1600" dirty="0" err="1" smtClean="0">
                <a:latin typeface="Calibri" pitchFamily="34" charset="0"/>
              </a:rPr>
              <a:t>Frankfurter</a:t>
            </a:r>
            <a:r>
              <a:rPr lang="it-IT" sz="1600" dirty="0" smtClean="0">
                <a:latin typeface="Calibri" pitchFamily="34" charset="0"/>
              </a:rPr>
              <a:t> </a:t>
            </a:r>
            <a:r>
              <a:rPr lang="it-IT" sz="1600" dirty="0" err="1" smtClean="0">
                <a:latin typeface="Calibri" pitchFamily="34" charset="0"/>
              </a:rPr>
              <a:t>Allgemeine</a:t>
            </a:r>
            <a:r>
              <a:rPr lang="it-IT" sz="1600" dirty="0" smtClean="0">
                <a:latin typeface="Calibri" pitchFamily="34" charset="0"/>
              </a:rPr>
              <a:t>” in cui affermava: “La Germania, con la sua </a:t>
            </a:r>
            <a:r>
              <a:rPr lang="it-IT" sz="1600" b="1" dirty="0" smtClean="0">
                <a:latin typeface="Calibri" pitchFamily="34" charset="0"/>
              </a:rPr>
              <a:t>politica mercantilistica </a:t>
            </a:r>
            <a:r>
              <a:rPr lang="it-IT" sz="1600" dirty="0" smtClean="0">
                <a:latin typeface="Calibri" pitchFamily="34" charset="0"/>
              </a:rPr>
              <a:t>ha </a:t>
            </a:r>
            <a:r>
              <a:rPr lang="it-IT" sz="1600" b="1" dirty="0" smtClean="0">
                <a:latin typeface="Calibri" pitchFamily="34" charset="0"/>
              </a:rPr>
              <a:t>rafforzato gli squilibri in Europa </a:t>
            </a:r>
            <a:r>
              <a:rPr lang="it-IT" sz="1600" dirty="0" smtClean="0">
                <a:latin typeface="Calibri" pitchFamily="34" charset="0"/>
              </a:rPr>
              <a:t>e ha </a:t>
            </a:r>
            <a:r>
              <a:rPr lang="it-IT" sz="1600" b="1" dirty="0" smtClean="0">
                <a:latin typeface="Calibri" pitchFamily="34" charset="0"/>
              </a:rPr>
              <a:t>causato [il </a:t>
            </a:r>
            <a:r>
              <a:rPr lang="it-IT" sz="1600" b="1" dirty="0" err="1" smtClean="0">
                <a:latin typeface="Calibri" pitchFamily="34" charset="0"/>
              </a:rPr>
              <a:t>protarsi</a:t>
            </a:r>
            <a:r>
              <a:rPr lang="it-IT" sz="1600" b="1" dirty="0" smtClean="0">
                <a:latin typeface="Calibri" pitchFamily="34" charset="0"/>
              </a:rPr>
              <a:t> del] la crisi</a:t>
            </a:r>
            <a:r>
              <a:rPr lang="it-IT" sz="1600" dirty="0" smtClean="0">
                <a:latin typeface="Calibri" pitchFamily="34" charset="0"/>
              </a:rPr>
              <a:t>”. </a:t>
            </a:r>
          </a:p>
        </p:txBody>
      </p:sp>
    </p:spTree>
    <p:extLst>
      <p:ext uri="{BB962C8B-B14F-4D97-AF65-F5344CB8AC3E}">
        <p14:creationId xmlns:p14="http://schemas.microsoft.com/office/powerpoint/2010/main" xmlns="" val="45940092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pPr>
              <a:lnSpc>
                <a:spcPct val="100000"/>
              </a:lnSpc>
              <a:spcBef>
                <a:spcPct val="20000"/>
              </a:spcBef>
            </a:pPr>
            <a:r>
              <a:rPr lang="it-IT" sz="3600" b="1" dirty="0" smtClean="0">
                <a:solidFill>
                  <a:srgbClr val="003366"/>
                </a:solidFill>
                <a:latin typeface="Calibri" pitchFamily="34" charset="0"/>
                <a:ea typeface="+mn-ea"/>
                <a:cs typeface="Calibri" pitchFamily="34" charset="0"/>
              </a:rPr>
              <a:t>IL CAPITALISMO MERCANTILISTA DELLA </a:t>
            </a:r>
            <a:r>
              <a:rPr lang="it-IT" sz="3600" b="1" dirty="0" smtClean="0">
                <a:solidFill>
                  <a:srgbClr val="003366"/>
                </a:solidFill>
                <a:latin typeface="Calibri" pitchFamily="34" charset="0"/>
                <a:cs typeface="Calibri" pitchFamily="34" charset="0"/>
              </a:rPr>
              <a:t>GERMANIA </a:t>
            </a:r>
            <a:endParaRPr lang="it-IT" sz="3600" b="1" dirty="0">
              <a:solidFill>
                <a:srgbClr val="003366"/>
              </a:solidFill>
              <a:latin typeface="Calibri" pitchFamily="34" charset="0"/>
              <a:ea typeface="+mn-ea"/>
              <a:cs typeface="Calibri" pitchFamily="34" charset="0"/>
            </a:endParaRPr>
          </a:p>
        </p:txBody>
      </p:sp>
      <p:sp>
        <p:nvSpPr>
          <p:cNvPr id="4" name="Segnaposto numero diapositiva 3"/>
          <p:cNvSpPr>
            <a:spLocks noGrp="1"/>
          </p:cNvSpPr>
          <p:nvPr>
            <p:ph type="sldNum" sz="quarter" idx="12"/>
          </p:nvPr>
        </p:nvSpPr>
        <p:spPr/>
        <p:txBody>
          <a:bodyPr/>
          <a:lstStyle/>
          <a:p>
            <a:pPr>
              <a:defRPr/>
            </a:pPr>
            <a:r>
              <a:rPr lang="it-IT" smtClean="0"/>
              <a:t>Pag. </a:t>
            </a:r>
            <a:fld id="{C12D872F-A55B-4992-861F-721C6B275C56}" type="slidenum">
              <a:rPr lang="it-IT" smtClean="0"/>
              <a:pPr>
                <a:defRPr/>
              </a:pPr>
              <a:t>34</a:t>
            </a:fld>
            <a:endParaRPr lang="it-IT" dirty="0"/>
          </a:p>
        </p:txBody>
      </p:sp>
      <p:sp>
        <p:nvSpPr>
          <p:cNvPr id="5" name="CasellaDiTesto 4"/>
          <p:cNvSpPr txBox="1"/>
          <p:nvPr/>
        </p:nvSpPr>
        <p:spPr>
          <a:xfrm>
            <a:off x="1142976" y="2348880"/>
            <a:ext cx="7500990" cy="3770263"/>
          </a:xfrm>
          <a:prstGeom prst="rect">
            <a:avLst/>
          </a:prstGeom>
          <a:noFill/>
        </p:spPr>
        <p:txBody>
          <a:bodyPr wrap="square" rtlCol="0">
            <a:spAutoFit/>
          </a:bodyPr>
          <a:lstStyle/>
          <a:p>
            <a:pPr marL="273050" indent="-273050" algn="just">
              <a:spcAft>
                <a:spcPts val="600"/>
              </a:spcAft>
              <a:buFont typeface="Courier New" pitchFamily="49" charset="0"/>
              <a:buChar char="o"/>
            </a:pPr>
            <a:r>
              <a:rPr lang="it-IT" sz="1800" dirty="0" smtClean="0">
                <a:latin typeface="Calibri" pitchFamily="34" charset="0"/>
                <a:cs typeface="Calibri" pitchFamily="34" charset="0"/>
              </a:rPr>
              <a:t>“È opinione sempre più diffusa e difficilmente confutabile dalla lettura dei dati economici che </a:t>
            </a:r>
            <a:r>
              <a:rPr lang="it-IT" sz="1800" b="1" dirty="0" smtClean="0">
                <a:latin typeface="Calibri" pitchFamily="34" charset="0"/>
                <a:cs typeface="Calibri" pitchFamily="34" charset="0"/>
              </a:rPr>
              <a:t>la creazione di una moneta unica </a:t>
            </a:r>
            <a:r>
              <a:rPr lang="it-IT" sz="1800" dirty="0" smtClean="0">
                <a:latin typeface="Calibri" pitchFamily="34" charset="0"/>
                <a:cs typeface="Calibri" pitchFamily="34" charset="0"/>
              </a:rPr>
              <a:t>circolante fra paesi economicamente e culturalmente eterogenei come quelli parte dell’Unione Monetaria Europa (UME) sia stata </a:t>
            </a:r>
            <a:r>
              <a:rPr lang="it-IT" sz="1800" b="1" dirty="0" smtClean="0">
                <a:latin typeface="Calibri" pitchFamily="34" charset="0"/>
                <a:cs typeface="Calibri" pitchFamily="34" charset="0"/>
              </a:rPr>
              <a:t>una decisione sbagliata per i Paesi più deboli aderenti </a:t>
            </a:r>
            <a:r>
              <a:rPr lang="it-IT" sz="1800" dirty="0" smtClean="0">
                <a:latin typeface="Calibri" pitchFamily="34" charset="0"/>
                <a:cs typeface="Calibri" pitchFamily="34" charset="0"/>
              </a:rPr>
              <a:t>e </a:t>
            </a:r>
            <a:r>
              <a:rPr lang="it-IT" sz="1800" b="1" dirty="0" smtClean="0">
                <a:latin typeface="Calibri" pitchFamily="34" charset="0"/>
                <a:cs typeface="Calibri" pitchFamily="34" charset="0"/>
              </a:rPr>
              <a:t>abbia avvantaggiato quelli economicamente più forti </a:t>
            </a:r>
            <a:r>
              <a:rPr lang="it-IT" sz="1800" dirty="0" smtClean="0">
                <a:latin typeface="Calibri" pitchFamily="34" charset="0"/>
                <a:cs typeface="Calibri" pitchFamily="34" charset="0"/>
              </a:rPr>
              <a:t>(Germania, Austria, Belgio, Paesi Bassi, Lussemburgo, Finlandia)”. </a:t>
            </a:r>
          </a:p>
          <a:p>
            <a:pPr marL="273050" indent="-273050" algn="just">
              <a:spcAft>
                <a:spcPts val="0"/>
              </a:spcAft>
              <a:buFont typeface="Courier New" pitchFamily="49" charset="0"/>
              <a:buChar char="o"/>
            </a:pPr>
            <a:r>
              <a:rPr lang="it-IT" sz="1800" dirty="0" smtClean="0">
                <a:latin typeface="Calibri" pitchFamily="34" charset="0"/>
                <a:cs typeface="Calibri" pitchFamily="34" charset="0"/>
              </a:rPr>
              <a:t>“</a:t>
            </a:r>
            <a:r>
              <a:rPr lang="it-IT" sz="1800" b="1" dirty="0" smtClean="0">
                <a:latin typeface="Calibri" pitchFamily="34" charset="0"/>
                <a:cs typeface="Calibri" pitchFamily="34" charset="0"/>
              </a:rPr>
              <a:t>LE RIFORME HARTZ </a:t>
            </a:r>
            <a:r>
              <a:rPr lang="it-IT" sz="1800" dirty="0" smtClean="0">
                <a:latin typeface="Calibri" pitchFamily="34" charset="0"/>
                <a:cs typeface="Calibri" pitchFamily="34" charset="0"/>
              </a:rPr>
              <a:t>sono un classico </a:t>
            </a:r>
            <a:r>
              <a:rPr lang="it-IT" sz="1800" b="1" dirty="0" smtClean="0">
                <a:latin typeface="Calibri" pitchFamily="34" charset="0"/>
                <a:cs typeface="Calibri" pitchFamily="34" charset="0"/>
              </a:rPr>
              <a:t>aiuto di Stato vietato</a:t>
            </a:r>
            <a:r>
              <a:rPr lang="it-IT" sz="1800" dirty="0" smtClean="0">
                <a:latin typeface="Calibri" pitchFamily="34" charset="0"/>
                <a:cs typeface="Calibri" pitchFamily="34" charset="0"/>
              </a:rPr>
              <a:t>, a meno delle eccezioni stabilite dal </a:t>
            </a:r>
            <a:r>
              <a:rPr lang="it-IT" sz="1800" dirty="0" err="1" smtClean="0">
                <a:latin typeface="Calibri" pitchFamily="34" charset="0"/>
                <a:cs typeface="Calibri" pitchFamily="34" charset="0"/>
              </a:rPr>
              <a:t>co</a:t>
            </a:r>
            <a:r>
              <a:rPr lang="it-IT" sz="1800" dirty="0" smtClean="0">
                <a:latin typeface="Calibri" pitchFamily="34" charset="0"/>
                <a:cs typeface="Calibri" pitchFamily="34" charset="0"/>
              </a:rPr>
              <a:t>. 3 dello stesso art. 107 secondo le quali è ammessa l’erogazione di aiuti di Stato nei casi in cui occorra favorire lo sviluppo economico di regioni il cui tenore di vita è anormalmente basso, oppure si abbia una grave forma di sottoccupazione, o si debba porre rimedio ad un grave turbamento dell’economia di uno Stato membro, od infine se si debba promuovere la cultura e la conservazione del patrimonio”.</a:t>
            </a:r>
          </a:p>
        </p:txBody>
      </p:sp>
    </p:spTree>
    <p:extLst>
      <p:ext uri="{BB962C8B-B14F-4D97-AF65-F5344CB8AC3E}">
        <p14:creationId xmlns:p14="http://schemas.microsoft.com/office/powerpoint/2010/main" xmlns="" val="45940092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pPr>
              <a:lnSpc>
                <a:spcPct val="100000"/>
              </a:lnSpc>
              <a:spcBef>
                <a:spcPct val="20000"/>
              </a:spcBef>
            </a:pPr>
            <a:r>
              <a:rPr lang="it-IT" sz="3600" b="1" dirty="0" smtClean="0">
                <a:solidFill>
                  <a:srgbClr val="003366"/>
                </a:solidFill>
                <a:latin typeface="Calibri" pitchFamily="34" charset="0"/>
                <a:ea typeface="+mn-ea"/>
                <a:cs typeface="Calibri" pitchFamily="34" charset="0"/>
              </a:rPr>
              <a:t>IL CAPITALISMO MERCANTILISTA DELLA </a:t>
            </a:r>
            <a:r>
              <a:rPr lang="it-IT" sz="3600" b="1" dirty="0" smtClean="0">
                <a:solidFill>
                  <a:srgbClr val="003366"/>
                </a:solidFill>
                <a:latin typeface="Calibri" pitchFamily="34" charset="0"/>
                <a:cs typeface="Calibri" pitchFamily="34" charset="0"/>
              </a:rPr>
              <a:t>GERMANIA </a:t>
            </a:r>
            <a:endParaRPr lang="it-IT" sz="3600" b="1" dirty="0">
              <a:solidFill>
                <a:srgbClr val="003366"/>
              </a:solidFill>
              <a:latin typeface="Calibri" pitchFamily="34" charset="0"/>
              <a:ea typeface="+mn-ea"/>
              <a:cs typeface="Calibri" pitchFamily="34" charset="0"/>
            </a:endParaRPr>
          </a:p>
        </p:txBody>
      </p:sp>
      <p:sp>
        <p:nvSpPr>
          <p:cNvPr id="4" name="Segnaposto numero diapositiva 3"/>
          <p:cNvSpPr>
            <a:spLocks noGrp="1"/>
          </p:cNvSpPr>
          <p:nvPr>
            <p:ph type="sldNum" sz="quarter" idx="12"/>
          </p:nvPr>
        </p:nvSpPr>
        <p:spPr/>
        <p:txBody>
          <a:bodyPr/>
          <a:lstStyle/>
          <a:p>
            <a:pPr>
              <a:defRPr/>
            </a:pPr>
            <a:r>
              <a:rPr lang="it-IT" smtClean="0"/>
              <a:t>Pag. </a:t>
            </a:r>
            <a:fld id="{C12D872F-A55B-4992-861F-721C6B275C56}" type="slidenum">
              <a:rPr lang="it-IT" smtClean="0"/>
              <a:pPr>
                <a:defRPr/>
              </a:pPr>
              <a:t>35</a:t>
            </a:fld>
            <a:endParaRPr lang="it-IT" dirty="0"/>
          </a:p>
        </p:txBody>
      </p:sp>
      <p:sp>
        <p:nvSpPr>
          <p:cNvPr id="5" name="CasellaDiTesto 4"/>
          <p:cNvSpPr txBox="1"/>
          <p:nvPr/>
        </p:nvSpPr>
        <p:spPr>
          <a:xfrm>
            <a:off x="1142976" y="2348880"/>
            <a:ext cx="7500990" cy="4062651"/>
          </a:xfrm>
          <a:prstGeom prst="rect">
            <a:avLst/>
          </a:prstGeom>
          <a:noFill/>
        </p:spPr>
        <p:txBody>
          <a:bodyPr wrap="square" rtlCol="0">
            <a:spAutoFit/>
          </a:bodyPr>
          <a:lstStyle/>
          <a:p>
            <a:pPr marL="273050" indent="-273050" algn="just">
              <a:spcAft>
                <a:spcPts val="1200"/>
              </a:spcAft>
              <a:buFont typeface="Courier New" pitchFamily="49" charset="0"/>
              <a:buChar char="o"/>
            </a:pPr>
            <a:r>
              <a:rPr lang="it-IT" sz="1800" dirty="0" smtClean="0">
                <a:latin typeface="Calibri" pitchFamily="34" charset="0"/>
                <a:cs typeface="Calibri" pitchFamily="34" charset="0"/>
              </a:rPr>
              <a:t>“Proprio le eccezioni previste dal </a:t>
            </a:r>
            <a:r>
              <a:rPr lang="it-IT" sz="1800" dirty="0" err="1" smtClean="0">
                <a:latin typeface="Calibri" pitchFamily="34" charset="0"/>
                <a:cs typeface="Calibri" pitchFamily="34" charset="0"/>
              </a:rPr>
              <a:t>co</a:t>
            </a:r>
            <a:r>
              <a:rPr lang="it-IT" sz="1800" dirty="0" smtClean="0">
                <a:latin typeface="Calibri" pitchFamily="34" charset="0"/>
                <a:cs typeface="Calibri" pitchFamily="34" charset="0"/>
              </a:rPr>
              <a:t>. 3 permetterebbero oggi agli Stati in crisi d’</a:t>
            </a:r>
            <a:r>
              <a:rPr lang="it-IT" sz="1800" b="1" dirty="0" smtClean="0">
                <a:latin typeface="Calibri" pitchFamily="34" charset="0"/>
                <a:cs typeface="Calibri" pitchFamily="34" charset="0"/>
              </a:rPr>
              <a:t>intervenire per cercare di frenare gli effetti del disastro</a:t>
            </a:r>
            <a:r>
              <a:rPr lang="it-IT" sz="1800" dirty="0" smtClean="0">
                <a:latin typeface="Calibri" pitchFamily="34" charset="0"/>
                <a:cs typeface="Calibri" pitchFamily="34" charset="0"/>
              </a:rPr>
              <a:t>. Ma tale intervento è loro reso particolarmente arduo (se non sostanzialmente impossibile) dall’obbligo di rispetto di </a:t>
            </a:r>
            <a:r>
              <a:rPr lang="it-IT" sz="1800" b="1" dirty="0" smtClean="0">
                <a:latin typeface="Calibri" pitchFamily="34" charset="0"/>
                <a:cs typeface="Calibri" pitchFamily="34" charset="0"/>
              </a:rPr>
              <a:t>un ‘</a:t>
            </a:r>
            <a:r>
              <a:rPr lang="it-IT" sz="1800" b="1" dirty="0" err="1" smtClean="0">
                <a:latin typeface="Calibri" pitchFamily="34" charset="0"/>
                <a:cs typeface="Calibri" pitchFamily="34" charset="0"/>
              </a:rPr>
              <a:t>demenzialmente</a:t>
            </a:r>
            <a:r>
              <a:rPr lang="it-IT" sz="1800" b="1" dirty="0" smtClean="0">
                <a:latin typeface="Calibri" pitchFamily="34" charset="0"/>
                <a:cs typeface="Calibri" pitchFamily="34" charset="0"/>
              </a:rPr>
              <a:t> </a:t>
            </a:r>
            <a:r>
              <a:rPr lang="it-IT" sz="1800" b="1" dirty="0" err="1" smtClean="0">
                <a:latin typeface="Calibri" pitchFamily="34" charset="0"/>
                <a:cs typeface="Calibri" pitchFamily="34" charset="0"/>
              </a:rPr>
              <a:t>prociclico</a:t>
            </a:r>
            <a:r>
              <a:rPr lang="it-IT" sz="1800" b="1" dirty="0" smtClean="0">
                <a:latin typeface="Calibri" pitchFamily="34" charset="0"/>
                <a:cs typeface="Calibri" pitchFamily="34" charset="0"/>
              </a:rPr>
              <a:t>’ “FISCAL COMPACT” </a:t>
            </a:r>
            <a:r>
              <a:rPr lang="it-IT" sz="1800" dirty="0" smtClean="0">
                <a:latin typeface="Calibri" pitchFamily="34" charset="0"/>
                <a:cs typeface="Calibri" pitchFamily="34" charset="0"/>
              </a:rPr>
              <a:t>(Patto di bilancio europeo entrato in vigore il 1/</a:t>
            </a:r>
            <a:r>
              <a:rPr lang="it-IT" sz="1800" dirty="0" err="1" smtClean="0">
                <a:latin typeface="Calibri" pitchFamily="34" charset="0"/>
                <a:cs typeface="Calibri" pitchFamily="34" charset="0"/>
              </a:rPr>
              <a:t>1</a:t>
            </a:r>
            <a:r>
              <a:rPr lang="it-IT" sz="1800" dirty="0" smtClean="0">
                <a:latin typeface="Calibri" pitchFamily="34" charset="0"/>
                <a:cs typeface="Calibri" pitchFamily="34" charset="0"/>
              </a:rPr>
              <a:t>/2013) che impone loro a) l’obbligo del perseguimento di bilancio, b) quello di non superamento della soglia di deficit strutturale dello 0,5% del PIL se il debito pubblico è superiore al 60% del PIL (e dell’1% se esso è inferiore al 60%), c) una significativa riduzione del debito pubblico al ritmo del 5% all’anno per un ventennio sino al raggiungimento della soglia del 60%, d) l’impegno a coordinare i piani d’emissione del debito con il Consiglio dell’Unione e con la Commissione.” </a:t>
            </a:r>
          </a:p>
          <a:p>
            <a:pPr algn="just">
              <a:spcAft>
                <a:spcPts val="0"/>
              </a:spcAft>
            </a:pPr>
            <a:r>
              <a:rPr lang="it-IT" sz="1600" dirty="0" smtClean="0">
                <a:latin typeface="Calibri" pitchFamily="34" charset="0"/>
                <a:cs typeface="Calibri" pitchFamily="34" charset="0"/>
              </a:rPr>
              <a:t>(M. </a:t>
            </a:r>
            <a:r>
              <a:rPr lang="it-IT" sz="1600" dirty="0" err="1" smtClean="0">
                <a:latin typeface="Calibri" pitchFamily="34" charset="0"/>
                <a:cs typeface="Calibri" pitchFamily="34" charset="0"/>
              </a:rPr>
              <a:t>Biagetti</a:t>
            </a:r>
            <a:r>
              <a:rPr lang="it-IT" sz="1600" dirty="0" smtClean="0">
                <a:latin typeface="Calibri" pitchFamily="34" charset="0"/>
                <a:cs typeface="Calibri" pitchFamily="34" charset="0"/>
              </a:rPr>
              <a:t>, </a:t>
            </a:r>
            <a:r>
              <a:rPr lang="it-IT" sz="1600" i="1" dirty="0" smtClean="0">
                <a:latin typeface="Calibri" pitchFamily="34" charset="0"/>
                <a:cs typeface="Calibri" pitchFamily="34" charset="0"/>
              </a:rPr>
              <a:t>Il mercantilismo tedesco nell’eurozona, la violazione delle regole e possibilità di recesso dall’Unione Monetaria</a:t>
            </a:r>
            <a:r>
              <a:rPr lang="it-IT" sz="1600" dirty="0" smtClean="0">
                <a:latin typeface="Calibri" pitchFamily="34" charset="0"/>
                <a:cs typeface="Calibri" pitchFamily="34" charset="0"/>
              </a:rPr>
              <a:t>, “Osservatorio Analitico”, 3 novembre 2013).</a:t>
            </a:r>
          </a:p>
        </p:txBody>
      </p:sp>
    </p:spTree>
    <p:extLst>
      <p:ext uri="{BB962C8B-B14F-4D97-AF65-F5344CB8AC3E}">
        <p14:creationId xmlns:p14="http://schemas.microsoft.com/office/powerpoint/2010/main" xmlns="" val="45940092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ctrTitle"/>
          </p:nvPr>
        </p:nvSpPr>
        <p:spPr/>
        <p:txBody>
          <a:bodyPr/>
          <a:lstStyle/>
          <a:p>
            <a:pPr eaLnBrk="1" hangingPunct="1"/>
            <a:r>
              <a:rPr lang="it-IT" sz="3200" b="1" dirty="0" smtClean="0">
                <a:latin typeface="Calibri" pitchFamily="34" charset="0"/>
                <a:cs typeface="Calibri" pitchFamily="34" charset="0"/>
              </a:rPr>
              <a:t>DAVID RICARDO</a:t>
            </a:r>
            <a:br>
              <a:rPr lang="it-IT" sz="3200" b="1" dirty="0" smtClean="0">
                <a:latin typeface="Calibri" pitchFamily="34" charset="0"/>
                <a:cs typeface="Calibri" pitchFamily="34" charset="0"/>
              </a:rPr>
            </a:br>
            <a:r>
              <a:rPr lang="it-IT" sz="3200" b="1" dirty="0" smtClean="0">
                <a:latin typeface="Calibri" pitchFamily="34" charset="0"/>
                <a:cs typeface="Calibri" pitchFamily="34" charset="0"/>
              </a:rPr>
              <a:t>LA TEORIA DEI LIMITI DELLA CRESCITA</a:t>
            </a:r>
          </a:p>
        </p:txBody>
      </p:sp>
      <p:sp>
        <p:nvSpPr>
          <p:cNvPr id="4098" name="Rectangle 107"/>
          <p:cNvSpPr>
            <a:spLocks noGrp="1" noChangeArrowheads="1"/>
          </p:cNvSpPr>
          <p:nvPr>
            <p:ph type="sldNum" sz="quarter" idx="12"/>
          </p:nvPr>
        </p:nvSpPr>
        <p:spPr>
          <a:xfrm>
            <a:off x="6931074" y="6293582"/>
            <a:ext cx="1906588" cy="457200"/>
          </a:xfrm>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it-IT" sz="1400" dirty="0" smtClean="0">
                <a:solidFill>
                  <a:schemeClr val="folHlink"/>
                </a:solidFill>
              </a:rPr>
              <a:t>Pag. </a:t>
            </a:r>
            <a:fld id="{FA92EAC8-45C7-4863-B7B0-431C8B58D399}" type="slidenum">
              <a:rPr lang="it-IT" sz="1400" smtClean="0">
                <a:solidFill>
                  <a:schemeClr val="folHlink"/>
                </a:solidFill>
              </a:rPr>
              <a:pPr eaLnBrk="1" hangingPunct="1"/>
              <a:t>36</a:t>
            </a:fld>
            <a:endParaRPr lang="it-IT" sz="1400" dirty="0" smtClean="0">
              <a:solidFill>
                <a:schemeClr val="folHlink"/>
              </a:solidFill>
            </a:endParaRPr>
          </a:p>
        </p:txBody>
      </p:sp>
      <p:pic>
        <p:nvPicPr>
          <p:cNvPr id="2050" name="Picture 2"/>
          <p:cNvPicPr>
            <a:picLocks noChangeAspect="1" noChangeArrowheads="1"/>
          </p:cNvPicPr>
          <p:nvPr/>
        </p:nvPicPr>
        <p:blipFill rotWithShape="1">
          <a:blip r:embed="rId3">
            <a:extLst>
              <a:ext uri="{28A0092B-C50C-407E-A947-70E740481C1C}">
                <a14:useLocalDpi xmlns="" xmlns:a14="http://schemas.microsoft.com/office/drawing/2010/main" val="0"/>
              </a:ext>
            </a:extLst>
          </a:blip>
          <a:srcRect l="3456" b="13763"/>
          <a:stretch/>
        </p:blipFill>
        <p:spPr bwMode="auto">
          <a:xfrm>
            <a:off x="1763688" y="2564904"/>
            <a:ext cx="6367144" cy="37243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cxnSp>
        <p:nvCxnSpPr>
          <p:cNvPr id="3" name="Connettore 2 2"/>
          <p:cNvCxnSpPr/>
          <p:nvPr/>
        </p:nvCxnSpPr>
        <p:spPr bwMode="auto">
          <a:xfrm flipV="1">
            <a:off x="1831090" y="2492897"/>
            <a:ext cx="0" cy="3796320"/>
          </a:xfrm>
          <a:prstGeom prst="straightConnector1">
            <a:avLst/>
          </a:prstGeom>
          <a:solidFill>
            <a:schemeClr val="accent1"/>
          </a:solidFill>
          <a:ln w="19050" cap="flat" cmpd="sng" algn="ctr">
            <a:solidFill>
              <a:srgbClr val="000000"/>
            </a:solidFill>
            <a:prstDash val="solid"/>
            <a:round/>
            <a:headEnd type="none" w="med" len="med"/>
            <a:tailEnd type="arrow"/>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9" name="Connettore 2 8"/>
          <p:cNvCxnSpPr/>
          <p:nvPr/>
        </p:nvCxnSpPr>
        <p:spPr bwMode="auto">
          <a:xfrm>
            <a:off x="1831090" y="6237312"/>
            <a:ext cx="6197294" cy="0"/>
          </a:xfrm>
          <a:prstGeom prst="straightConnector1">
            <a:avLst/>
          </a:prstGeom>
          <a:solidFill>
            <a:schemeClr val="accent1"/>
          </a:solidFill>
          <a:ln w="19050" cap="flat" cmpd="sng" algn="ctr">
            <a:solidFill>
              <a:srgbClr val="000000"/>
            </a:solidFill>
            <a:prstDash val="solid"/>
            <a:round/>
            <a:headEnd type="none" w="med" len="med"/>
            <a:tailEnd type="arrow"/>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10" name="CasellaDiTesto 9"/>
          <p:cNvSpPr txBox="1"/>
          <p:nvPr/>
        </p:nvSpPr>
        <p:spPr>
          <a:xfrm>
            <a:off x="6876256" y="3941812"/>
            <a:ext cx="402674" cy="369332"/>
          </a:xfrm>
          <a:prstGeom prst="rect">
            <a:avLst/>
          </a:prstGeom>
          <a:noFill/>
        </p:spPr>
        <p:txBody>
          <a:bodyPr wrap="none" rtlCol="0">
            <a:spAutoFit/>
          </a:bodyPr>
          <a:lstStyle/>
          <a:p>
            <a:r>
              <a:rPr lang="it-IT" sz="1800" dirty="0" smtClean="0">
                <a:solidFill>
                  <a:srgbClr val="000000"/>
                </a:solidFill>
                <a:latin typeface="Calibri" pitchFamily="34" charset="0"/>
                <a:cs typeface="Calibri" pitchFamily="34" charset="0"/>
              </a:rPr>
              <a:t>P</a:t>
            </a:r>
            <a:r>
              <a:rPr lang="it-IT" sz="1800" baseline="-25000" dirty="0" smtClean="0">
                <a:solidFill>
                  <a:srgbClr val="000000"/>
                </a:solidFill>
                <a:latin typeface="Calibri" pitchFamily="34" charset="0"/>
                <a:cs typeface="Calibri" pitchFamily="34" charset="0"/>
              </a:rPr>
              <a:t>N</a:t>
            </a:r>
            <a:endParaRPr lang="it-IT" sz="1800" baseline="-25000" dirty="0">
              <a:solidFill>
                <a:srgbClr val="000000"/>
              </a:solidFill>
              <a:latin typeface="Calibri" pitchFamily="34" charset="0"/>
              <a:cs typeface="Calibri" pitchFamily="34" charset="0"/>
            </a:endParaRPr>
          </a:p>
        </p:txBody>
      </p:sp>
      <p:sp>
        <p:nvSpPr>
          <p:cNvPr id="14" name="CasellaDiTesto 13"/>
          <p:cNvSpPr txBox="1"/>
          <p:nvPr/>
        </p:nvSpPr>
        <p:spPr>
          <a:xfrm>
            <a:off x="6948264" y="2810540"/>
            <a:ext cx="402674" cy="369332"/>
          </a:xfrm>
          <a:prstGeom prst="rect">
            <a:avLst/>
          </a:prstGeom>
          <a:noFill/>
        </p:spPr>
        <p:txBody>
          <a:bodyPr wrap="none" rtlCol="0">
            <a:spAutoFit/>
          </a:bodyPr>
          <a:lstStyle/>
          <a:p>
            <a:r>
              <a:rPr lang="it-IT" sz="1800" dirty="0" smtClean="0">
                <a:solidFill>
                  <a:srgbClr val="000000"/>
                </a:solidFill>
                <a:latin typeface="Calibri" pitchFamily="34" charset="0"/>
                <a:cs typeface="Calibri" pitchFamily="34" charset="0"/>
              </a:rPr>
              <a:t>W</a:t>
            </a:r>
            <a:endParaRPr lang="it-IT" sz="1800" baseline="-25000" dirty="0">
              <a:solidFill>
                <a:srgbClr val="000000"/>
              </a:solidFill>
              <a:latin typeface="Calibri" pitchFamily="34" charset="0"/>
              <a:cs typeface="Calibri" pitchFamily="34" charset="0"/>
            </a:endParaRPr>
          </a:p>
        </p:txBody>
      </p:sp>
      <p:sp>
        <p:nvSpPr>
          <p:cNvPr id="15" name="CasellaDiTesto 14"/>
          <p:cNvSpPr txBox="1"/>
          <p:nvPr/>
        </p:nvSpPr>
        <p:spPr>
          <a:xfrm>
            <a:off x="5171184" y="3717032"/>
            <a:ext cx="290464" cy="369332"/>
          </a:xfrm>
          <a:prstGeom prst="rect">
            <a:avLst/>
          </a:prstGeom>
          <a:noFill/>
        </p:spPr>
        <p:txBody>
          <a:bodyPr wrap="none" rtlCol="0">
            <a:spAutoFit/>
          </a:bodyPr>
          <a:lstStyle/>
          <a:p>
            <a:r>
              <a:rPr lang="it-IT" sz="1800" dirty="0" smtClean="0">
                <a:solidFill>
                  <a:srgbClr val="000000"/>
                </a:solidFill>
                <a:latin typeface="Calibri" pitchFamily="34" charset="0"/>
                <a:cs typeface="Calibri" pitchFamily="34" charset="0"/>
              </a:rPr>
              <a:t>S</a:t>
            </a:r>
            <a:endParaRPr lang="it-IT" sz="1800" baseline="-25000" dirty="0">
              <a:solidFill>
                <a:srgbClr val="000000"/>
              </a:solidFill>
              <a:latin typeface="Calibri" pitchFamily="34" charset="0"/>
              <a:cs typeface="Calibri" pitchFamily="34" charset="0"/>
            </a:endParaRPr>
          </a:p>
        </p:txBody>
      </p:sp>
      <p:sp>
        <p:nvSpPr>
          <p:cNvPr id="16" name="CasellaDiTesto 15"/>
          <p:cNvSpPr txBox="1"/>
          <p:nvPr/>
        </p:nvSpPr>
        <p:spPr>
          <a:xfrm>
            <a:off x="3203848" y="4427060"/>
            <a:ext cx="338554" cy="307777"/>
          </a:xfrm>
          <a:prstGeom prst="rect">
            <a:avLst/>
          </a:prstGeom>
          <a:noFill/>
        </p:spPr>
        <p:txBody>
          <a:bodyPr wrap="none" rtlCol="0">
            <a:spAutoFit/>
          </a:bodyPr>
          <a:lstStyle/>
          <a:p>
            <a:r>
              <a:rPr lang="it-IT" sz="1400" dirty="0" smtClean="0">
                <a:solidFill>
                  <a:srgbClr val="000000"/>
                </a:solidFill>
                <a:latin typeface="Calibri" pitchFamily="34" charset="0"/>
                <a:cs typeface="Calibri" pitchFamily="34" charset="0"/>
              </a:rPr>
              <a:t>P</a:t>
            </a:r>
            <a:r>
              <a:rPr lang="it-IT" sz="1400" baseline="-25000" dirty="0" smtClean="0">
                <a:solidFill>
                  <a:srgbClr val="000000"/>
                </a:solidFill>
                <a:latin typeface="Calibri" pitchFamily="34" charset="0"/>
                <a:cs typeface="Calibri" pitchFamily="34" charset="0"/>
              </a:rPr>
              <a:t>1</a:t>
            </a:r>
            <a:endParaRPr lang="it-IT" sz="1400" baseline="-25000" dirty="0">
              <a:solidFill>
                <a:srgbClr val="000000"/>
              </a:solidFill>
              <a:latin typeface="Calibri" pitchFamily="34" charset="0"/>
              <a:cs typeface="Calibri" pitchFamily="34" charset="0"/>
            </a:endParaRPr>
          </a:p>
        </p:txBody>
      </p:sp>
      <p:sp>
        <p:nvSpPr>
          <p:cNvPr id="17" name="CasellaDiTesto 16"/>
          <p:cNvSpPr txBox="1"/>
          <p:nvPr/>
        </p:nvSpPr>
        <p:spPr>
          <a:xfrm>
            <a:off x="3995936" y="4020352"/>
            <a:ext cx="338554" cy="307777"/>
          </a:xfrm>
          <a:prstGeom prst="rect">
            <a:avLst/>
          </a:prstGeom>
          <a:noFill/>
        </p:spPr>
        <p:txBody>
          <a:bodyPr wrap="none" rtlCol="0">
            <a:spAutoFit/>
          </a:bodyPr>
          <a:lstStyle/>
          <a:p>
            <a:r>
              <a:rPr lang="it-IT" sz="1400" dirty="0" smtClean="0">
                <a:solidFill>
                  <a:srgbClr val="000000"/>
                </a:solidFill>
                <a:latin typeface="Calibri" pitchFamily="34" charset="0"/>
                <a:cs typeface="Calibri" pitchFamily="34" charset="0"/>
              </a:rPr>
              <a:t>P</a:t>
            </a:r>
            <a:r>
              <a:rPr lang="it-IT" sz="1400" baseline="-25000" dirty="0" smtClean="0">
                <a:solidFill>
                  <a:srgbClr val="000000"/>
                </a:solidFill>
                <a:latin typeface="Calibri" pitchFamily="34" charset="0"/>
                <a:cs typeface="Calibri" pitchFamily="34" charset="0"/>
              </a:rPr>
              <a:t>2</a:t>
            </a:r>
            <a:endParaRPr lang="it-IT" sz="1400" baseline="-25000" dirty="0">
              <a:solidFill>
                <a:srgbClr val="000000"/>
              </a:solidFill>
              <a:latin typeface="Calibri" pitchFamily="34" charset="0"/>
              <a:cs typeface="Calibri" pitchFamily="34" charset="0"/>
            </a:endParaRPr>
          </a:p>
        </p:txBody>
      </p:sp>
      <p:sp>
        <p:nvSpPr>
          <p:cNvPr id="18" name="CasellaDiTesto 17"/>
          <p:cNvSpPr txBox="1"/>
          <p:nvPr/>
        </p:nvSpPr>
        <p:spPr>
          <a:xfrm>
            <a:off x="4608706" y="3864975"/>
            <a:ext cx="338554" cy="307777"/>
          </a:xfrm>
          <a:prstGeom prst="rect">
            <a:avLst/>
          </a:prstGeom>
          <a:noFill/>
        </p:spPr>
        <p:txBody>
          <a:bodyPr wrap="none" rtlCol="0">
            <a:spAutoFit/>
          </a:bodyPr>
          <a:lstStyle/>
          <a:p>
            <a:r>
              <a:rPr lang="it-IT" sz="1400" dirty="0" smtClean="0">
                <a:solidFill>
                  <a:srgbClr val="000000"/>
                </a:solidFill>
                <a:latin typeface="Calibri" pitchFamily="34" charset="0"/>
                <a:cs typeface="Calibri" pitchFamily="34" charset="0"/>
              </a:rPr>
              <a:t>P</a:t>
            </a:r>
            <a:r>
              <a:rPr lang="it-IT" sz="1400" baseline="-25000" dirty="0" smtClean="0">
                <a:solidFill>
                  <a:srgbClr val="000000"/>
                </a:solidFill>
                <a:latin typeface="Calibri" pitchFamily="34" charset="0"/>
                <a:cs typeface="Calibri" pitchFamily="34" charset="0"/>
              </a:rPr>
              <a:t>3</a:t>
            </a:r>
            <a:endParaRPr lang="it-IT" sz="1400" baseline="-25000" dirty="0">
              <a:solidFill>
                <a:srgbClr val="000000"/>
              </a:solidFill>
              <a:latin typeface="Calibri" pitchFamily="34" charset="0"/>
              <a:cs typeface="Calibri" pitchFamily="34" charset="0"/>
            </a:endParaRPr>
          </a:p>
        </p:txBody>
      </p:sp>
      <p:sp>
        <p:nvSpPr>
          <p:cNvPr id="19" name="CasellaDiTesto 18"/>
          <p:cNvSpPr txBox="1"/>
          <p:nvPr/>
        </p:nvSpPr>
        <p:spPr>
          <a:xfrm>
            <a:off x="2627784" y="4904222"/>
            <a:ext cx="277640" cy="307777"/>
          </a:xfrm>
          <a:prstGeom prst="rect">
            <a:avLst/>
          </a:prstGeom>
          <a:noFill/>
        </p:spPr>
        <p:txBody>
          <a:bodyPr wrap="none" rtlCol="0">
            <a:spAutoFit/>
          </a:bodyPr>
          <a:lstStyle/>
          <a:p>
            <a:r>
              <a:rPr lang="it-IT" sz="1400" dirty="0" smtClean="0">
                <a:solidFill>
                  <a:srgbClr val="000000"/>
                </a:solidFill>
                <a:latin typeface="Calibri" pitchFamily="34" charset="0"/>
                <a:cs typeface="Calibri" pitchFamily="34" charset="0"/>
              </a:rPr>
              <a:t>P</a:t>
            </a:r>
            <a:endParaRPr lang="it-IT" sz="1400" baseline="-25000" dirty="0">
              <a:solidFill>
                <a:srgbClr val="000000"/>
              </a:solidFill>
              <a:latin typeface="Calibri" pitchFamily="34" charset="0"/>
              <a:cs typeface="Calibri" pitchFamily="34" charset="0"/>
            </a:endParaRPr>
          </a:p>
        </p:txBody>
      </p:sp>
      <p:sp>
        <p:nvSpPr>
          <p:cNvPr id="20" name="CasellaDiTesto 19"/>
          <p:cNvSpPr txBox="1"/>
          <p:nvPr/>
        </p:nvSpPr>
        <p:spPr>
          <a:xfrm>
            <a:off x="2780184" y="5589240"/>
            <a:ext cx="282450" cy="307777"/>
          </a:xfrm>
          <a:prstGeom prst="rect">
            <a:avLst/>
          </a:prstGeom>
          <a:noFill/>
        </p:spPr>
        <p:txBody>
          <a:bodyPr wrap="none" rtlCol="0">
            <a:spAutoFit/>
          </a:bodyPr>
          <a:lstStyle/>
          <a:p>
            <a:r>
              <a:rPr lang="it-IT" sz="1400" dirty="0" smtClean="0">
                <a:solidFill>
                  <a:srgbClr val="000000"/>
                </a:solidFill>
                <a:latin typeface="Calibri" pitchFamily="34" charset="0"/>
                <a:cs typeface="Calibri" pitchFamily="34" charset="0"/>
              </a:rPr>
              <a:t>R</a:t>
            </a:r>
            <a:endParaRPr lang="it-IT" sz="1400" baseline="-25000" dirty="0">
              <a:solidFill>
                <a:srgbClr val="000000"/>
              </a:solidFill>
              <a:latin typeface="Calibri" pitchFamily="34" charset="0"/>
              <a:cs typeface="Calibri" pitchFamily="34" charset="0"/>
            </a:endParaRPr>
          </a:p>
        </p:txBody>
      </p:sp>
      <p:sp>
        <p:nvSpPr>
          <p:cNvPr id="21" name="CasellaDiTesto 20"/>
          <p:cNvSpPr txBox="1"/>
          <p:nvPr/>
        </p:nvSpPr>
        <p:spPr>
          <a:xfrm>
            <a:off x="3419872" y="5211999"/>
            <a:ext cx="343364" cy="307777"/>
          </a:xfrm>
          <a:prstGeom prst="rect">
            <a:avLst/>
          </a:prstGeom>
          <a:noFill/>
        </p:spPr>
        <p:txBody>
          <a:bodyPr wrap="none" rtlCol="0">
            <a:spAutoFit/>
          </a:bodyPr>
          <a:lstStyle/>
          <a:p>
            <a:r>
              <a:rPr lang="it-IT" sz="1400" dirty="0" smtClean="0">
                <a:solidFill>
                  <a:srgbClr val="000000"/>
                </a:solidFill>
                <a:latin typeface="Calibri" pitchFamily="34" charset="0"/>
                <a:cs typeface="Calibri" pitchFamily="34" charset="0"/>
              </a:rPr>
              <a:t>R</a:t>
            </a:r>
            <a:r>
              <a:rPr lang="it-IT" sz="1400" baseline="-25000" dirty="0" smtClean="0">
                <a:solidFill>
                  <a:srgbClr val="000000"/>
                </a:solidFill>
                <a:latin typeface="Calibri" pitchFamily="34" charset="0"/>
                <a:cs typeface="Calibri" pitchFamily="34" charset="0"/>
              </a:rPr>
              <a:t>1</a:t>
            </a:r>
            <a:endParaRPr lang="it-IT" sz="1400" baseline="-25000" dirty="0">
              <a:solidFill>
                <a:srgbClr val="000000"/>
              </a:solidFill>
              <a:latin typeface="Calibri" pitchFamily="34" charset="0"/>
              <a:cs typeface="Calibri" pitchFamily="34" charset="0"/>
            </a:endParaRPr>
          </a:p>
        </p:txBody>
      </p:sp>
      <p:sp>
        <p:nvSpPr>
          <p:cNvPr id="22" name="CasellaDiTesto 21"/>
          <p:cNvSpPr txBox="1"/>
          <p:nvPr/>
        </p:nvSpPr>
        <p:spPr>
          <a:xfrm>
            <a:off x="4206101" y="4754689"/>
            <a:ext cx="343364" cy="307777"/>
          </a:xfrm>
          <a:prstGeom prst="rect">
            <a:avLst/>
          </a:prstGeom>
          <a:noFill/>
        </p:spPr>
        <p:txBody>
          <a:bodyPr wrap="none" rtlCol="0">
            <a:spAutoFit/>
          </a:bodyPr>
          <a:lstStyle/>
          <a:p>
            <a:r>
              <a:rPr lang="it-IT" sz="1400" dirty="0" smtClean="0">
                <a:solidFill>
                  <a:srgbClr val="000000"/>
                </a:solidFill>
                <a:latin typeface="Calibri" pitchFamily="34" charset="0"/>
                <a:cs typeface="Calibri" pitchFamily="34" charset="0"/>
              </a:rPr>
              <a:t>R</a:t>
            </a:r>
            <a:r>
              <a:rPr lang="it-IT" sz="1400" baseline="-25000" dirty="0" smtClean="0">
                <a:solidFill>
                  <a:srgbClr val="000000"/>
                </a:solidFill>
                <a:latin typeface="Calibri" pitchFamily="34" charset="0"/>
                <a:cs typeface="Calibri" pitchFamily="34" charset="0"/>
              </a:rPr>
              <a:t>2</a:t>
            </a:r>
            <a:endParaRPr lang="it-IT" sz="1400" baseline="-25000" dirty="0">
              <a:solidFill>
                <a:srgbClr val="000000"/>
              </a:solidFill>
              <a:latin typeface="Calibri" pitchFamily="34" charset="0"/>
              <a:cs typeface="Calibri" pitchFamily="34" charset="0"/>
            </a:endParaRPr>
          </a:p>
        </p:txBody>
      </p:sp>
      <p:sp>
        <p:nvSpPr>
          <p:cNvPr id="23" name="CasellaDiTesto 22"/>
          <p:cNvSpPr txBox="1"/>
          <p:nvPr/>
        </p:nvSpPr>
        <p:spPr>
          <a:xfrm>
            <a:off x="4822080" y="4331908"/>
            <a:ext cx="343364" cy="307777"/>
          </a:xfrm>
          <a:prstGeom prst="rect">
            <a:avLst/>
          </a:prstGeom>
          <a:noFill/>
        </p:spPr>
        <p:txBody>
          <a:bodyPr wrap="none" rtlCol="0">
            <a:spAutoFit/>
          </a:bodyPr>
          <a:lstStyle/>
          <a:p>
            <a:r>
              <a:rPr lang="it-IT" sz="1400" dirty="0" smtClean="0">
                <a:solidFill>
                  <a:srgbClr val="000000"/>
                </a:solidFill>
                <a:latin typeface="Calibri" pitchFamily="34" charset="0"/>
                <a:cs typeface="Calibri" pitchFamily="34" charset="0"/>
              </a:rPr>
              <a:t>R</a:t>
            </a:r>
            <a:r>
              <a:rPr lang="it-IT" sz="1400" baseline="-25000" dirty="0" smtClean="0">
                <a:solidFill>
                  <a:srgbClr val="000000"/>
                </a:solidFill>
                <a:latin typeface="Calibri" pitchFamily="34" charset="0"/>
                <a:cs typeface="Calibri" pitchFamily="34" charset="0"/>
              </a:rPr>
              <a:t>3</a:t>
            </a:r>
            <a:endParaRPr lang="it-IT" sz="1400" baseline="-25000" dirty="0">
              <a:solidFill>
                <a:srgbClr val="000000"/>
              </a:solidFill>
              <a:latin typeface="Calibri" pitchFamily="34" charset="0"/>
              <a:cs typeface="Calibri" pitchFamily="34" charset="0"/>
            </a:endParaRPr>
          </a:p>
        </p:txBody>
      </p:sp>
      <p:sp>
        <p:nvSpPr>
          <p:cNvPr id="24" name="CasellaDiTesto 23"/>
          <p:cNvSpPr txBox="1"/>
          <p:nvPr/>
        </p:nvSpPr>
        <p:spPr>
          <a:xfrm>
            <a:off x="5113006" y="4119283"/>
            <a:ext cx="343364" cy="307777"/>
          </a:xfrm>
          <a:prstGeom prst="rect">
            <a:avLst/>
          </a:prstGeom>
          <a:noFill/>
        </p:spPr>
        <p:txBody>
          <a:bodyPr wrap="none" rtlCol="0">
            <a:spAutoFit/>
          </a:bodyPr>
          <a:lstStyle/>
          <a:p>
            <a:r>
              <a:rPr lang="it-IT" sz="1400" dirty="0" smtClean="0">
                <a:solidFill>
                  <a:srgbClr val="000000"/>
                </a:solidFill>
                <a:latin typeface="Calibri" pitchFamily="34" charset="0"/>
                <a:cs typeface="Calibri" pitchFamily="34" charset="0"/>
              </a:rPr>
              <a:t>R</a:t>
            </a:r>
            <a:r>
              <a:rPr lang="it-IT" sz="1400" baseline="-25000" dirty="0" smtClean="0">
                <a:solidFill>
                  <a:srgbClr val="000000"/>
                </a:solidFill>
                <a:latin typeface="Calibri" pitchFamily="34" charset="0"/>
                <a:cs typeface="Calibri" pitchFamily="34" charset="0"/>
              </a:rPr>
              <a:t>4</a:t>
            </a:r>
            <a:endParaRPr lang="it-IT" sz="1400" baseline="-25000" dirty="0">
              <a:solidFill>
                <a:srgbClr val="000000"/>
              </a:solidFill>
              <a:latin typeface="Calibri" pitchFamily="34" charset="0"/>
              <a:cs typeface="Calibri" pitchFamily="34" charset="0"/>
            </a:endParaRPr>
          </a:p>
        </p:txBody>
      </p:sp>
      <p:sp>
        <p:nvSpPr>
          <p:cNvPr id="25" name="CasellaDiTesto 24"/>
          <p:cNvSpPr txBox="1"/>
          <p:nvPr/>
        </p:nvSpPr>
        <p:spPr>
          <a:xfrm>
            <a:off x="2605342" y="6237312"/>
            <a:ext cx="300082" cy="307777"/>
          </a:xfrm>
          <a:prstGeom prst="rect">
            <a:avLst/>
          </a:prstGeom>
          <a:noFill/>
        </p:spPr>
        <p:txBody>
          <a:bodyPr wrap="none" rtlCol="0">
            <a:spAutoFit/>
          </a:bodyPr>
          <a:lstStyle/>
          <a:p>
            <a:r>
              <a:rPr lang="it-IT" sz="1400" dirty="0" smtClean="0">
                <a:solidFill>
                  <a:srgbClr val="000000"/>
                </a:solidFill>
                <a:latin typeface="Calibri" pitchFamily="34" charset="0"/>
                <a:cs typeface="Calibri" pitchFamily="34" charset="0"/>
              </a:rPr>
              <a:t>N</a:t>
            </a:r>
            <a:endParaRPr lang="it-IT" sz="1400" baseline="-25000" dirty="0">
              <a:solidFill>
                <a:srgbClr val="000000"/>
              </a:solidFill>
              <a:latin typeface="Calibri" pitchFamily="34" charset="0"/>
              <a:cs typeface="Calibri" pitchFamily="34" charset="0"/>
            </a:endParaRPr>
          </a:p>
        </p:txBody>
      </p:sp>
      <p:sp>
        <p:nvSpPr>
          <p:cNvPr id="26" name="CasellaDiTesto 25"/>
          <p:cNvSpPr txBox="1"/>
          <p:nvPr/>
        </p:nvSpPr>
        <p:spPr>
          <a:xfrm>
            <a:off x="3252010" y="6237312"/>
            <a:ext cx="360996" cy="307777"/>
          </a:xfrm>
          <a:prstGeom prst="rect">
            <a:avLst/>
          </a:prstGeom>
          <a:noFill/>
        </p:spPr>
        <p:txBody>
          <a:bodyPr wrap="none" rtlCol="0">
            <a:spAutoFit/>
          </a:bodyPr>
          <a:lstStyle/>
          <a:p>
            <a:r>
              <a:rPr lang="it-IT" sz="1400" dirty="0" smtClean="0">
                <a:solidFill>
                  <a:srgbClr val="000000"/>
                </a:solidFill>
                <a:latin typeface="Calibri" pitchFamily="34" charset="0"/>
                <a:cs typeface="Calibri" pitchFamily="34" charset="0"/>
              </a:rPr>
              <a:t>N</a:t>
            </a:r>
            <a:r>
              <a:rPr lang="it-IT" sz="1400" baseline="-25000" dirty="0" smtClean="0">
                <a:solidFill>
                  <a:srgbClr val="000000"/>
                </a:solidFill>
                <a:latin typeface="Calibri" pitchFamily="34" charset="0"/>
                <a:cs typeface="Calibri" pitchFamily="34" charset="0"/>
              </a:rPr>
              <a:t>1</a:t>
            </a:r>
            <a:endParaRPr lang="it-IT" sz="1400" baseline="-25000" dirty="0">
              <a:solidFill>
                <a:srgbClr val="000000"/>
              </a:solidFill>
              <a:latin typeface="Calibri" pitchFamily="34" charset="0"/>
              <a:cs typeface="Calibri" pitchFamily="34" charset="0"/>
            </a:endParaRPr>
          </a:p>
        </p:txBody>
      </p:sp>
      <p:sp>
        <p:nvSpPr>
          <p:cNvPr id="27" name="CasellaDiTesto 26"/>
          <p:cNvSpPr txBox="1"/>
          <p:nvPr/>
        </p:nvSpPr>
        <p:spPr>
          <a:xfrm>
            <a:off x="4034419" y="6236159"/>
            <a:ext cx="360996" cy="307777"/>
          </a:xfrm>
          <a:prstGeom prst="rect">
            <a:avLst/>
          </a:prstGeom>
          <a:noFill/>
        </p:spPr>
        <p:txBody>
          <a:bodyPr wrap="none" rtlCol="0">
            <a:spAutoFit/>
          </a:bodyPr>
          <a:lstStyle/>
          <a:p>
            <a:r>
              <a:rPr lang="it-IT" sz="1400" dirty="0" smtClean="0">
                <a:solidFill>
                  <a:srgbClr val="000000"/>
                </a:solidFill>
                <a:latin typeface="Calibri" pitchFamily="34" charset="0"/>
                <a:cs typeface="Calibri" pitchFamily="34" charset="0"/>
              </a:rPr>
              <a:t>N</a:t>
            </a:r>
            <a:r>
              <a:rPr lang="it-IT" sz="1400" baseline="-25000" dirty="0" smtClean="0">
                <a:solidFill>
                  <a:srgbClr val="000000"/>
                </a:solidFill>
                <a:latin typeface="Calibri" pitchFamily="34" charset="0"/>
                <a:cs typeface="Calibri" pitchFamily="34" charset="0"/>
              </a:rPr>
              <a:t>2</a:t>
            </a:r>
            <a:endParaRPr lang="it-IT" sz="1400" baseline="-25000" dirty="0">
              <a:solidFill>
                <a:srgbClr val="000000"/>
              </a:solidFill>
              <a:latin typeface="Calibri" pitchFamily="34" charset="0"/>
              <a:cs typeface="Calibri" pitchFamily="34" charset="0"/>
            </a:endParaRPr>
          </a:p>
        </p:txBody>
      </p:sp>
      <p:sp>
        <p:nvSpPr>
          <p:cNvPr id="28" name="CasellaDiTesto 27"/>
          <p:cNvSpPr txBox="1"/>
          <p:nvPr/>
        </p:nvSpPr>
        <p:spPr>
          <a:xfrm>
            <a:off x="4650398" y="6236158"/>
            <a:ext cx="360996" cy="307777"/>
          </a:xfrm>
          <a:prstGeom prst="rect">
            <a:avLst/>
          </a:prstGeom>
          <a:noFill/>
        </p:spPr>
        <p:txBody>
          <a:bodyPr wrap="none" rtlCol="0">
            <a:spAutoFit/>
          </a:bodyPr>
          <a:lstStyle/>
          <a:p>
            <a:r>
              <a:rPr lang="it-IT" sz="1400" dirty="0" smtClean="0">
                <a:solidFill>
                  <a:srgbClr val="000000"/>
                </a:solidFill>
                <a:latin typeface="Calibri" pitchFamily="34" charset="0"/>
                <a:cs typeface="Calibri" pitchFamily="34" charset="0"/>
              </a:rPr>
              <a:t>N</a:t>
            </a:r>
            <a:r>
              <a:rPr lang="it-IT" sz="1400" baseline="-25000" dirty="0" smtClean="0">
                <a:solidFill>
                  <a:srgbClr val="000000"/>
                </a:solidFill>
                <a:latin typeface="Calibri" pitchFamily="34" charset="0"/>
                <a:cs typeface="Calibri" pitchFamily="34" charset="0"/>
              </a:rPr>
              <a:t>3</a:t>
            </a:r>
            <a:endParaRPr lang="it-IT" sz="1400" baseline="-25000" dirty="0">
              <a:solidFill>
                <a:srgbClr val="000000"/>
              </a:solidFill>
              <a:latin typeface="Calibri" pitchFamily="34" charset="0"/>
              <a:cs typeface="Calibri" pitchFamily="34" charset="0"/>
            </a:endParaRPr>
          </a:p>
        </p:txBody>
      </p:sp>
      <p:sp>
        <p:nvSpPr>
          <p:cNvPr id="29" name="CasellaDiTesto 28"/>
          <p:cNvSpPr txBox="1"/>
          <p:nvPr/>
        </p:nvSpPr>
        <p:spPr>
          <a:xfrm>
            <a:off x="5011394" y="6237312"/>
            <a:ext cx="360996" cy="307777"/>
          </a:xfrm>
          <a:prstGeom prst="rect">
            <a:avLst/>
          </a:prstGeom>
          <a:noFill/>
        </p:spPr>
        <p:txBody>
          <a:bodyPr wrap="none" rtlCol="0">
            <a:spAutoFit/>
          </a:bodyPr>
          <a:lstStyle/>
          <a:p>
            <a:r>
              <a:rPr lang="it-IT" sz="1400" dirty="0" smtClean="0">
                <a:solidFill>
                  <a:srgbClr val="000000"/>
                </a:solidFill>
                <a:latin typeface="Calibri" pitchFamily="34" charset="0"/>
                <a:cs typeface="Calibri" pitchFamily="34" charset="0"/>
              </a:rPr>
              <a:t>N</a:t>
            </a:r>
            <a:r>
              <a:rPr lang="it-IT" sz="1400" baseline="-25000" dirty="0" smtClean="0">
                <a:solidFill>
                  <a:srgbClr val="000000"/>
                </a:solidFill>
                <a:latin typeface="Calibri" pitchFamily="34" charset="0"/>
                <a:cs typeface="Calibri" pitchFamily="34" charset="0"/>
              </a:rPr>
              <a:t>4</a:t>
            </a:r>
            <a:endParaRPr lang="it-IT" sz="1400" baseline="-25000" dirty="0">
              <a:solidFill>
                <a:srgbClr val="000000"/>
              </a:solidFill>
              <a:latin typeface="Calibri" pitchFamily="34" charset="0"/>
              <a:cs typeface="Calibri" pitchFamily="34" charset="0"/>
            </a:endParaRPr>
          </a:p>
        </p:txBody>
      </p:sp>
      <p:sp>
        <p:nvSpPr>
          <p:cNvPr id="30" name="CasellaDiTesto 29"/>
          <p:cNvSpPr txBox="1"/>
          <p:nvPr/>
        </p:nvSpPr>
        <p:spPr>
          <a:xfrm>
            <a:off x="5219012" y="6237312"/>
            <a:ext cx="360996" cy="307777"/>
          </a:xfrm>
          <a:prstGeom prst="rect">
            <a:avLst/>
          </a:prstGeom>
          <a:noFill/>
        </p:spPr>
        <p:txBody>
          <a:bodyPr wrap="none" rtlCol="0">
            <a:spAutoFit/>
          </a:bodyPr>
          <a:lstStyle/>
          <a:p>
            <a:r>
              <a:rPr lang="it-IT" sz="1400" dirty="0" smtClean="0">
                <a:solidFill>
                  <a:srgbClr val="000000"/>
                </a:solidFill>
                <a:latin typeface="Calibri" pitchFamily="34" charset="0"/>
                <a:cs typeface="Calibri" pitchFamily="34" charset="0"/>
              </a:rPr>
              <a:t>N</a:t>
            </a:r>
            <a:r>
              <a:rPr lang="it-IT" sz="1400" baseline="30000" dirty="0" smtClean="0">
                <a:solidFill>
                  <a:srgbClr val="000000"/>
                </a:solidFill>
                <a:latin typeface="Calibri" pitchFamily="34" charset="0"/>
                <a:cs typeface="Calibri" pitchFamily="34" charset="0"/>
              </a:rPr>
              <a:t>*</a:t>
            </a:r>
            <a:endParaRPr lang="it-IT" sz="1400" baseline="30000" dirty="0">
              <a:solidFill>
                <a:srgbClr val="000000"/>
              </a:solidFill>
              <a:latin typeface="Calibri" pitchFamily="34" charset="0"/>
              <a:cs typeface="Calibri" pitchFamily="34" charset="0"/>
            </a:endParaRPr>
          </a:p>
        </p:txBody>
      </p:sp>
      <p:sp>
        <p:nvSpPr>
          <p:cNvPr id="11" name="CasellaDiTesto 10"/>
          <p:cNvSpPr txBox="1"/>
          <p:nvPr/>
        </p:nvSpPr>
        <p:spPr>
          <a:xfrm>
            <a:off x="6516216" y="6236158"/>
            <a:ext cx="1528752" cy="307777"/>
          </a:xfrm>
          <a:prstGeom prst="rect">
            <a:avLst/>
          </a:prstGeom>
          <a:noFill/>
        </p:spPr>
        <p:txBody>
          <a:bodyPr wrap="none" rtlCol="0">
            <a:spAutoFit/>
          </a:bodyPr>
          <a:lstStyle/>
          <a:p>
            <a:r>
              <a:rPr lang="it-IT" sz="1400" dirty="0" smtClean="0">
                <a:solidFill>
                  <a:srgbClr val="000000"/>
                </a:solidFill>
                <a:latin typeface="Calibri" pitchFamily="34" charset="0"/>
                <a:cs typeface="Calibri" pitchFamily="34" charset="0"/>
              </a:rPr>
              <a:t>Popolazione attiva</a:t>
            </a:r>
            <a:endParaRPr lang="it-IT" sz="1400" dirty="0">
              <a:solidFill>
                <a:srgbClr val="000000"/>
              </a:solidFill>
              <a:latin typeface="Calibri" pitchFamily="34" charset="0"/>
              <a:cs typeface="Calibri" pitchFamily="34" charset="0"/>
            </a:endParaRPr>
          </a:p>
        </p:txBody>
      </p:sp>
      <p:sp>
        <p:nvSpPr>
          <p:cNvPr id="34" name="CasellaDiTesto 33"/>
          <p:cNvSpPr txBox="1"/>
          <p:nvPr/>
        </p:nvSpPr>
        <p:spPr>
          <a:xfrm>
            <a:off x="1934851" y="2492897"/>
            <a:ext cx="3656770" cy="1384995"/>
          </a:xfrm>
          <a:prstGeom prst="rect">
            <a:avLst/>
          </a:prstGeom>
          <a:noFill/>
        </p:spPr>
        <p:txBody>
          <a:bodyPr wrap="none" rtlCol="0">
            <a:spAutoFit/>
          </a:bodyPr>
          <a:lstStyle/>
          <a:p>
            <a:r>
              <a:rPr lang="it-IT" sz="1400" dirty="0" smtClean="0">
                <a:solidFill>
                  <a:srgbClr val="000000"/>
                </a:solidFill>
                <a:latin typeface="Calibri" pitchFamily="34" charset="0"/>
                <a:cs typeface="Calibri" pitchFamily="34" charset="0"/>
              </a:rPr>
              <a:t>P</a:t>
            </a:r>
            <a:r>
              <a:rPr lang="it-IT" sz="1400" baseline="-25000" dirty="0" smtClean="0">
                <a:solidFill>
                  <a:srgbClr val="000000"/>
                </a:solidFill>
                <a:latin typeface="Calibri" pitchFamily="34" charset="0"/>
                <a:cs typeface="Calibri" pitchFamily="34" charset="0"/>
              </a:rPr>
              <a:t>N </a:t>
            </a:r>
            <a:r>
              <a:rPr lang="it-IT" sz="1400" dirty="0" smtClean="0">
                <a:solidFill>
                  <a:srgbClr val="000000"/>
                </a:solidFill>
                <a:latin typeface="Calibri" pitchFamily="34" charset="0"/>
                <a:cs typeface="Calibri" pitchFamily="34" charset="0"/>
              </a:rPr>
              <a:t>= il prodotto totale al netto della rendita</a:t>
            </a:r>
          </a:p>
          <a:p>
            <a:r>
              <a:rPr lang="it-IT" sz="1400" dirty="0" smtClean="0">
                <a:solidFill>
                  <a:srgbClr val="000000"/>
                </a:solidFill>
                <a:latin typeface="Calibri" pitchFamily="34" charset="0"/>
                <a:cs typeface="Calibri" pitchFamily="34" charset="0"/>
              </a:rPr>
              <a:t>W = il salario</a:t>
            </a:r>
          </a:p>
          <a:p>
            <a:r>
              <a:rPr lang="it-IT" sz="1400" dirty="0" smtClean="0">
                <a:solidFill>
                  <a:srgbClr val="000000"/>
                </a:solidFill>
                <a:latin typeface="Calibri" pitchFamily="34" charset="0"/>
                <a:cs typeface="Calibri" pitchFamily="34" charset="0"/>
              </a:rPr>
              <a:t>Quando la popolazione è uguale a ON, si ha che</a:t>
            </a:r>
          </a:p>
          <a:p>
            <a:r>
              <a:rPr lang="it-IT" sz="1400" dirty="0" smtClean="0">
                <a:solidFill>
                  <a:srgbClr val="000000"/>
                </a:solidFill>
                <a:latin typeface="Calibri" pitchFamily="34" charset="0"/>
                <a:cs typeface="Calibri" pitchFamily="34" charset="0"/>
              </a:rPr>
              <a:t>salari = RN</a:t>
            </a:r>
          </a:p>
          <a:p>
            <a:r>
              <a:rPr lang="it-IT" sz="1400" dirty="0" smtClean="0">
                <a:solidFill>
                  <a:srgbClr val="000000"/>
                </a:solidFill>
                <a:latin typeface="Calibri" pitchFamily="34" charset="0"/>
                <a:cs typeface="Calibri" pitchFamily="34" charset="0"/>
              </a:rPr>
              <a:t>profitti = PR</a:t>
            </a:r>
          </a:p>
          <a:p>
            <a:r>
              <a:rPr lang="it-IT" sz="1400" dirty="0" smtClean="0">
                <a:solidFill>
                  <a:srgbClr val="000000"/>
                </a:solidFill>
                <a:latin typeface="Calibri" pitchFamily="34" charset="0"/>
                <a:cs typeface="Calibri" pitchFamily="34" charset="0"/>
              </a:rPr>
              <a:t>saggio di salario reale costante = tg</a:t>
            </a:r>
            <a:r>
              <a:rPr lang="el-GR" sz="1400" dirty="0" smtClean="0">
                <a:solidFill>
                  <a:srgbClr val="000000"/>
                </a:solidFill>
                <a:latin typeface="Calibri" pitchFamily="34" charset="0"/>
                <a:cs typeface="Calibri" pitchFamily="34" charset="0"/>
              </a:rPr>
              <a:t>α</a:t>
            </a:r>
            <a:r>
              <a:rPr lang="it-IT" sz="1400" dirty="0" smtClean="0">
                <a:solidFill>
                  <a:srgbClr val="000000"/>
                </a:solidFill>
                <a:latin typeface="Calibri" pitchFamily="34" charset="0"/>
                <a:cs typeface="Calibri" pitchFamily="34" charset="0"/>
              </a:rPr>
              <a:t> = RN/0N </a:t>
            </a:r>
            <a:endParaRPr lang="it-IT" sz="1400" baseline="-25000" dirty="0">
              <a:solidFill>
                <a:srgbClr val="000000"/>
              </a:solidFill>
              <a:latin typeface="Calibri" pitchFamily="34" charset="0"/>
              <a:cs typeface="Calibri" pitchFamily="34" charset="0"/>
            </a:endParaRPr>
          </a:p>
        </p:txBody>
      </p:sp>
      <p:sp>
        <p:nvSpPr>
          <p:cNvPr id="31" name="CasellaDiTesto 30"/>
          <p:cNvSpPr txBox="1"/>
          <p:nvPr/>
        </p:nvSpPr>
        <p:spPr>
          <a:xfrm>
            <a:off x="5440053" y="4294466"/>
            <a:ext cx="3430832" cy="1938992"/>
          </a:xfrm>
          <a:prstGeom prst="rect">
            <a:avLst/>
          </a:prstGeom>
          <a:noFill/>
        </p:spPr>
        <p:txBody>
          <a:bodyPr wrap="square" rtlCol="0">
            <a:spAutoFit/>
          </a:bodyPr>
          <a:lstStyle/>
          <a:p>
            <a:pPr algn="just"/>
            <a:r>
              <a:rPr lang="it-IT" sz="1200" dirty="0" smtClean="0">
                <a:solidFill>
                  <a:srgbClr val="000000"/>
                </a:solidFill>
                <a:latin typeface="Calibri" pitchFamily="34" charset="0"/>
                <a:cs typeface="Calibri" pitchFamily="34" charset="0"/>
              </a:rPr>
              <a:t>L'esistenza di profitti positivi tende a stimolare gli investimenti ed il salario di mercato cresce fino a P (in quanto cresce anche la domanda di lavoro). La crescita della popolazione riporta il salario di mercato al suo livello naturale: la popolazione cresce da N a N</a:t>
            </a:r>
            <a:r>
              <a:rPr lang="it-IT" sz="1200" baseline="-25000" dirty="0" smtClean="0">
                <a:solidFill>
                  <a:srgbClr val="000000"/>
                </a:solidFill>
                <a:latin typeface="Calibri" pitchFamily="34" charset="0"/>
                <a:cs typeface="Calibri" pitchFamily="34" charset="0"/>
              </a:rPr>
              <a:t>1</a:t>
            </a:r>
            <a:r>
              <a:rPr lang="it-IT" sz="1200" dirty="0" smtClean="0">
                <a:solidFill>
                  <a:srgbClr val="000000"/>
                </a:solidFill>
                <a:latin typeface="Calibri" pitchFamily="34" charset="0"/>
                <a:cs typeface="Calibri" pitchFamily="34" charset="0"/>
              </a:rPr>
              <a:t>, mentre il livello dei salari diventa R</a:t>
            </a:r>
            <a:r>
              <a:rPr lang="it-IT" sz="1200" baseline="-25000" dirty="0" smtClean="0">
                <a:solidFill>
                  <a:srgbClr val="000000"/>
                </a:solidFill>
                <a:latin typeface="Calibri" pitchFamily="34" charset="0"/>
                <a:cs typeface="Calibri" pitchFamily="34" charset="0"/>
              </a:rPr>
              <a:t>1</a:t>
            </a:r>
            <a:r>
              <a:rPr lang="it-IT" sz="1200" dirty="0" smtClean="0">
                <a:solidFill>
                  <a:srgbClr val="000000"/>
                </a:solidFill>
                <a:latin typeface="Calibri" pitchFamily="34" charset="0"/>
                <a:cs typeface="Calibri" pitchFamily="34" charset="0"/>
              </a:rPr>
              <a:t>N</a:t>
            </a:r>
            <a:r>
              <a:rPr lang="it-IT" sz="1200" baseline="-25000" dirty="0" smtClean="0">
                <a:solidFill>
                  <a:srgbClr val="000000"/>
                </a:solidFill>
                <a:latin typeface="Calibri" pitchFamily="34" charset="0"/>
                <a:cs typeface="Calibri" pitchFamily="34" charset="0"/>
              </a:rPr>
              <a:t>1</a:t>
            </a:r>
            <a:r>
              <a:rPr lang="it-IT" sz="1200" dirty="0" smtClean="0">
                <a:solidFill>
                  <a:srgbClr val="000000"/>
                </a:solidFill>
                <a:latin typeface="Calibri" pitchFamily="34" charset="0"/>
                <a:cs typeface="Calibri" pitchFamily="34" charset="0"/>
              </a:rPr>
              <a:t>. Ciò determina un ulteriore accrescimento dei profitti, pari a P</a:t>
            </a:r>
            <a:r>
              <a:rPr lang="it-IT" sz="1200" baseline="-25000" dirty="0" smtClean="0">
                <a:solidFill>
                  <a:srgbClr val="000000"/>
                </a:solidFill>
                <a:latin typeface="Calibri" pitchFamily="34" charset="0"/>
                <a:cs typeface="Calibri" pitchFamily="34" charset="0"/>
              </a:rPr>
              <a:t>1</a:t>
            </a:r>
            <a:r>
              <a:rPr lang="it-IT" sz="1200" dirty="0" smtClean="0">
                <a:solidFill>
                  <a:srgbClr val="000000"/>
                </a:solidFill>
                <a:latin typeface="Calibri" pitchFamily="34" charset="0"/>
                <a:cs typeface="Calibri" pitchFamily="34" charset="0"/>
              </a:rPr>
              <a:t>R</a:t>
            </a:r>
            <a:r>
              <a:rPr lang="it-IT" sz="1200" baseline="-25000" dirty="0" smtClean="0">
                <a:solidFill>
                  <a:srgbClr val="000000"/>
                </a:solidFill>
                <a:latin typeface="Calibri" pitchFamily="34" charset="0"/>
                <a:cs typeface="Calibri" pitchFamily="34" charset="0"/>
              </a:rPr>
              <a:t>1</a:t>
            </a:r>
            <a:r>
              <a:rPr lang="it-IT" sz="1200" dirty="0" smtClean="0">
                <a:solidFill>
                  <a:srgbClr val="000000"/>
                </a:solidFill>
                <a:latin typeface="Calibri" pitchFamily="34" charset="0"/>
                <a:cs typeface="Calibri" pitchFamily="34" charset="0"/>
              </a:rPr>
              <a:t>, la cui presenza dà luogo ad ulteriori investimenti, e così via finché non si raggiunge lo </a:t>
            </a:r>
            <a:r>
              <a:rPr lang="it-IT" sz="1200" b="1" dirty="0" smtClean="0">
                <a:solidFill>
                  <a:srgbClr val="000000"/>
                </a:solidFill>
                <a:latin typeface="Calibri" pitchFamily="34" charset="0"/>
                <a:cs typeface="Calibri" pitchFamily="34" charset="0"/>
              </a:rPr>
              <a:t>stato stazionario</a:t>
            </a:r>
            <a:r>
              <a:rPr lang="it-IT" sz="1200" dirty="0" smtClean="0">
                <a:solidFill>
                  <a:srgbClr val="000000"/>
                </a:solidFill>
                <a:latin typeface="Calibri" pitchFamily="34" charset="0"/>
                <a:cs typeface="Calibri" pitchFamily="34" charset="0"/>
              </a:rPr>
              <a:t>. </a:t>
            </a:r>
            <a:endParaRPr lang="it-IT" sz="1200" dirty="0">
              <a:solidFill>
                <a:srgbClr val="000000"/>
              </a:solidFill>
              <a:latin typeface="Calibri" pitchFamily="34" charset="0"/>
              <a:cs typeface="Calibri" pitchFamily="34" charset="0"/>
            </a:endParaRPr>
          </a:p>
        </p:txBody>
      </p:sp>
    </p:spTree>
    <p:extLst>
      <p:ext uri="{BB962C8B-B14F-4D97-AF65-F5344CB8AC3E}">
        <p14:creationId xmlns="" xmlns:p14="http://schemas.microsoft.com/office/powerpoint/2010/main" val="1489461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4">
                                            <p:txEl>
                                              <p:pRg st="0" end="0"/>
                                            </p:txEl>
                                          </p:spTgt>
                                        </p:tgtEl>
                                        <p:attrNameLst>
                                          <p:attrName>style.visibility</p:attrName>
                                        </p:attrNameLst>
                                      </p:cBhvr>
                                      <p:to>
                                        <p:strVal val="visible"/>
                                      </p:to>
                                    </p:set>
                                    <p:animEffect transition="in" filter="barn(inVertical)">
                                      <p:cBhvr>
                                        <p:cTn id="7" dur="500"/>
                                        <p:tgtEl>
                                          <p:spTgt spid="3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4">
                                            <p:txEl>
                                              <p:pRg st="1" end="1"/>
                                            </p:txEl>
                                          </p:spTgt>
                                        </p:tgtEl>
                                        <p:attrNameLst>
                                          <p:attrName>style.visibility</p:attrName>
                                        </p:attrNameLst>
                                      </p:cBhvr>
                                      <p:to>
                                        <p:strVal val="visible"/>
                                      </p:to>
                                    </p:set>
                                    <p:animEffect transition="in" filter="barn(inVertical)">
                                      <p:cBhvr>
                                        <p:cTn id="12" dur="500"/>
                                        <p:tgtEl>
                                          <p:spTgt spid="3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4">
                                            <p:txEl>
                                              <p:pRg st="2" end="2"/>
                                            </p:txEl>
                                          </p:spTgt>
                                        </p:tgtEl>
                                        <p:attrNameLst>
                                          <p:attrName>style.visibility</p:attrName>
                                        </p:attrNameLst>
                                      </p:cBhvr>
                                      <p:to>
                                        <p:strVal val="visible"/>
                                      </p:to>
                                    </p:set>
                                    <p:animEffect transition="in" filter="barn(inVertical)">
                                      <p:cBhvr>
                                        <p:cTn id="17" dur="500"/>
                                        <p:tgtEl>
                                          <p:spTgt spid="3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4">
                                            <p:txEl>
                                              <p:pRg st="3" end="3"/>
                                            </p:txEl>
                                          </p:spTgt>
                                        </p:tgtEl>
                                        <p:attrNameLst>
                                          <p:attrName>style.visibility</p:attrName>
                                        </p:attrNameLst>
                                      </p:cBhvr>
                                      <p:to>
                                        <p:strVal val="visible"/>
                                      </p:to>
                                    </p:set>
                                    <p:animEffect transition="in" filter="barn(inVertical)">
                                      <p:cBhvr>
                                        <p:cTn id="22" dur="500"/>
                                        <p:tgtEl>
                                          <p:spTgt spid="3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34">
                                            <p:txEl>
                                              <p:pRg st="4" end="4"/>
                                            </p:txEl>
                                          </p:spTgt>
                                        </p:tgtEl>
                                        <p:attrNameLst>
                                          <p:attrName>style.visibility</p:attrName>
                                        </p:attrNameLst>
                                      </p:cBhvr>
                                      <p:to>
                                        <p:strVal val="visible"/>
                                      </p:to>
                                    </p:set>
                                    <p:animEffect transition="in" filter="barn(inVertical)">
                                      <p:cBhvr>
                                        <p:cTn id="27" dur="500"/>
                                        <p:tgtEl>
                                          <p:spTgt spid="3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34">
                                            <p:txEl>
                                              <p:pRg st="5" end="5"/>
                                            </p:txEl>
                                          </p:spTgt>
                                        </p:tgtEl>
                                        <p:attrNameLst>
                                          <p:attrName>style.visibility</p:attrName>
                                        </p:attrNameLst>
                                      </p:cBhvr>
                                      <p:to>
                                        <p:strVal val="visible"/>
                                      </p:to>
                                    </p:set>
                                    <p:animEffect transition="in" filter="barn(inVertical)">
                                      <p:cBhvr>
                                        <p:cTn id="32" dur="500"/>
                                        <p:tgtEl>
                                          <p:spTgt spid="3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31">
                                            <p:txEl>
                                              <p:pRg st="0" end="0"/>
                                            </p:txEl>
                                          </p:spTgt>
                                        </p:tgtEl>
                                        <p:attrNameLst>
                                          <p:attrName>style.visibility</p:attrName>
                                        </p:attrNameLst>
                                      </p:cBhvr>
                                      <p:to>
                                        <p:strVal val="visible"/>
                                      </p:to>
                                    </p:set>
                                    <p:animEffect transition="in" filter="randombar(horizontal)">
                                      <p:cBhvr>
                                        <p:cTn id="37" dur="500"/>
                                        <p:tgtEl>
                                          <p:spTgt spid="3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ctrTitle"/>
          </p:nvPr>
        </p:nvSpPr>
        <p:spPr/>
        <p:txBody>
          <a:bodyPr/>
          <a:lstStyle/>
          <a:p>
            <a:pPr eaLnBrk="1" hangingPunct="1"/>
            <a:r>
              <a:rPr lang="it-IT" sz="3200" b="1" dirty="0" smtClean="0">
                <a:latin typeface="Calibri" pitchFamily="34" charset="0"/>
                <a:cs typeface="Calibri" pitchFamily="34" charset="0"/>
              </a:rPr>
              <a:t>LA TEORIA DEI LIMITI DELLA CRESCITA</a:t>
            </a:r>
            <a:br>
              <a:rPr lang="it-IT" sz="3200" b="1" dirty="0" smtClean="0">
                <a:latin typeface="Calibri" pitchFamily="34" charset="0"/>
                <a:cs typeface="Calibri" pitchFamily="34" charset="0"/>
              </a:rPr>
            </a:br>
            <a:r>
              <a:rPr lang="it-IT" sz="2000" b="1" dirty="0" smtClean="0">
                <a:latin typeface="Calibri" pitchFamily="34" charset="0"/>
                <a:cs typeface="Calibri" pitchFamily="34" charset="0"/>
              </a:rPr>
              <a:t>EFFETTI </a:t>
            </a:r>
            <a:r>
              <a:rPr lang="it-IT" sz="2000" b="1" dirty="0" err="1" smtClean="0">
                <a:latin typeface="Calibri" pitchFamily="34" charset="0"/>
                <a:cs typeface="Calibri" pitchFamily="34" charset="0"/>
              </a:rPr>
              <a:t>DI</a:t>
            </a:r>
            <a:r>
              <a:rPr lang="it-IT" sz="2000" b="1" dirty="0" smtClean="0">
                <a:latin typeface="Calibri" pitchFamily="34" charset="0"/>
                <a:cs typeface="Calibri" pitchFamily="34" charset="0"/>
              </a:rPr>
              <a:t> MIGLIORIE NEL METODO </a:t>
            </a:r>
            <a:r>
              <a:rPr lang="it-IT" sz="2000" b="1" dirty="0" err="1" smtClean="0">
                <a:latin typeface="Calibri" pitchFamily="34" charset="0"/>
                <a:cs typeface="Calibri" pitchFamily="34" charset="0"/>
              </a:rPr>
              <a:t>DI</a:t>
            </a:r>
            <a:r>
              <a:rPr lang="it-IT" sz="2000" b="1" dirty="0" smtClean="0">
                <a:latin typeface="Calibri" pitchFamily="34" charset="0"/>
                <a:cs typeface="Calibri" pitchFamily="34" charset="0"/>
              </a:rPr>
              <a:t> PRODUZIONE</a:t>
            </a:r>
          </a:p>
        </p:txBody>
      </p:sp>
      <p:sp>
        <p:nvSpPr>
          <p:cNvPr id="4098" name="Rectangle 107"/>
          <p:cNvSpPr>
            <a:spLocks noGrp="1" noChangeArrowheads="1"/>
          </p:cNvSpPr>
          <p:nvPr>
            <p:ph type="sldNum" sz="quarter" idx="12"/>
          </p:nvPr>
        </p:nvSpPr>
        <p:spPr>
          <a:xfrm>
            <a:off x="6931074" y="6293582"/>
            <a:ext cx="1906588" cy="457200"/>
          </a:xfrm>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it-IT" sz="1400" dirty="0" smtClean="0">
                <a:solidFill>
                  <a:schemeClr val="folHlink"/>
                </a:solidFill>
              </a:rPr>
              <a:t>Pag. </a:t>
            </a:r>
            <a:fld id="{FA92EAC8-45C7-4863-B7B0-431C8B58D399}" type="slidenum">
              <a:rPr lang="it-IT" sz="1400" smtClean="0">
                <a:solidFill>
                  <a:schemeClr val="folHlink"/>
                </a:solidFill>
              </a:rPr>
              <a:pPr eaLnBrk="1" hangingPunct="1"/>
              <a:t>37</a:t>
            </a:fld>
            <a:endParaRPr lang="it-IT" sz="1400" dirty="0" smtClean="0">
              <a:solidFill>
                <a:schemeClr val="folHlink"/>
              </a:solidFill>
            </a:endParaRPr>
          </a:p>
        </p:txBody>
      </p:sp>
      <p:pic>
        <p:nvPicPr>
          <p:cNvPr id="3074" name="Picture 2"/>
          <p:cNvPicPr>
            <a:picLocks noChangeAspect="1" noChangeArrowheads="1"/>
          </p:cNvPicPr>
          <p:nvPr/>
        </p:nvPicPr>
        <p:blipFill rotWithShape="1">
          <a:blip r:embed="rId3" cstate="print">
            <a:extLst>
              <a:ext uri="{28A0092B-C50C-407E-A947-70E740481C1C}">
                <a14:useLocalDpi xmlns="" xmlns:a14="http://schemas.microsoft.com/office/drawing/2010/main" val="0"/>
              </a:ext>
            </a:extLst>
          </a:blip>
          <a:srcRect l="3687" b="13689"/>
          <a:stretch/>
        </p:blipFill>
        <p:spPr bwMode="auto">
          <a:xfrm>
            <a:off x="1990725" y="2564904"/>
            <a:ext cx="5930798" cy="348042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cxnSp>
        <p:nvCxnSpPr>
          <p:cNvPr id="4" name="Connettore 2 3"/>
          <p:cNvCxnSpPr/>
          <p:nvPr/>
        </p:nvCxnSpPr>
        <p:spPr bwMode="auto">
          <a:xfrm flipV="1">
            <a:off x="2038092" y="2492896"/>
            <a:ext cx="0" cy="3480420"/>
          </a:xfrm>
          <a:prstGeom prst="straightConnector1">
            <a:avLst/>
          </a:prstGeom>
          <a:solidFill>
            <a:schemeClr val="accent1"/>
          </a:solidFill>
          <a:ln w="19050" cap="flat" cmpd="sng" algn="ctr">
            <a:solidFill>
              <a:srgbClr val="000000"/>
            </a:solidFill>
            <a:prstDash val="solid"/>
            <a:round/>
            <a:headEnd type="none" w="med" len="med"/>
            <a:tailEnd type="arrow"/>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33" name="Connettore 2 32"/>
          <p:cNvCxnSpPr/>
          <p:nvPr/>
        </p:nvCxnSpPr>
        <p:spPr bwMode="auto">
          <a:xfrm>
            <a:off x="2038092" y="5987400"/>
            <a:ext cx="5774268" cy="0"/>
          </a:xfrm>
          <a:prstGeom prst="straightConnector1">
            <a:avLst/>
          </a:prstGeom>
          <a:solidFill>
            <a:schemeClr val="accent1"/>
          </a:solidFill>
          <a:ln w="19050" cap="flat" cmpd="sng" algn="ctr">
            <a:solidFill>
              <a:srgbClr val="000000"/>
            </a:solidFill>
            <a:prstDash val="solid"/>
            <a:round/>
            <a:headEnd type="none" w="med" len="med"/>
            <a:tailEnd type="arrow"/>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13" name="Figura a mano libera 12"/>
          <p:cNvSpPr/>
          <p:nvPr/>
        </p:nvSpPr>
        <p:spPr>
          <a:xfrm>
            <a:off x="2065689" y="4305114"/>
            <a:ext cx="5111606" cy="1682285"/>
          </a:xfrm>
          <a:custGeom>
            <a:avLst/>
            <a:gdLst>
              <a:gd name="connsiteX0" fmla="*/ 0 w 2736377"/>
              <a:gd name="connsiteY0" fmla="*/ 1719618 h 1719618"/>
              <a:gd name="connsiteX1" fmla="*/ 2736377 w 2736377"/>
              <a:gd name="connsiteY1" fmla="*/ 0 h 1719618"/>
              <a:gd name="connsiteX2" fmla="*/ 2736377 w 2736377"/>
              <a:gd name="connsiteY2" fmla="*/ 0 h 1719618"/>
              <a:gd name="connsiteX0" fmla="*/ 0 w 2736377"/>
              <a:gd name="connsiteY0" fmla="*/ 1719618 h 1719618"/>
              <a:gd name="connsiteX1" fmla="*/ 1082046 w 2736377"/>
              <a:gd name="connsiteY1" fmla="*/ 751058 h 1719618"/>
              <a:gd name="connsiteX2" fmla="*/ 2736377 w 2736377"/>
              <a:gd name="connsiteY2" fmla="*/ 0 h 1719618"/>
              <a:gd name="connsiteX3" fmla="*/ 2736377 w 2736377"/>
              <a:gd name="connsiteY3" fmla="*/ 0 h 1719618"/>
              <a:gd name="connsiteX0" fmla="*/ 0 w 2736377"/>
              <a:gd name="connsiteY0" fmla="*/ 1719618 h 1719618"/>
              <a:gd name="connsiteX1" fmla="*/ 1082046 w 2736377"/>
              <a:gd name="connsiteY1" fmla="*/ 751058 h 1719618"/>
              <a:gd name="connsiteX2" fmla="*/ 2736377 w 2736377"/>
              <a:gd name="connsiteY2" fmla="*/ 0 h 1719618"/>
              <a:gd name="connsiteX3" fmla="*/ 2736377 w 2736377"/>
              <a:gd name="connsiteY3" fmla="*/ 0 h 1719618"/>
              <a:gd name="connsiteX0" fmla="*/ 0 w 2736377"/>
              <a:gd name="connsiteY0" fmla="*/ 1719618 h 1719618"/>
              <a:gd name="connsiteX1" fmla="*/ 1082046 w 2736377"/>
              <a:gd name="connsiteY1" fmla="*/ 751058 h 1719618"/>
              <a:gd name="connsiteX2" fmla="*/ 2736377 w 2736377"/>
              <a:gd name="connsiteY2" fmla="*/ 0 h 1719618"/>
              <a:gd name="connsiteX3" fmla="*/ 2736377 w 2736377"/>
              <a:gd name="connsiteY3" fmla="*/ 0 h 1719618"/>
              <a:gd name="connsiteX0" fmla="*/ 0 w 2736377"/>
              <a:gd name="connsiteY0" fmla="*/ 1719618 h 1719618"/>
              <a:gd name="connsiteX1" fmla="*/ 1082046 w 2736377"/>
              <a:gd name="connsiteY1" fmla="*/ 751058 h 1719618"/>
              <a:gd name="connsiteX2" fmla="*/ 2736377 w 2736377"/>
              <a:gd name="connsiteY2" fmla="*/ 0 h 1719618"/>
              <a:gd name="connsiteX3" fmla="*/ 2736377 w 2736377"/>
              <a:gd name="connsiteY3" fmla="*/ 0 h 1719618"/>
              <a:gd name="connsiteX0" fmla="*/ 0 w 2702738"/>
              <a:gd name="connsiteY0" fmla="*/ 1733070 h 1733070"/>
              <a:gd name="connsiteX1" fmla="*/ 1048407 w 2702738"/>
              <a:gd name="connsiteY1" fmla="*/ 751058 h 1733070"/>
              <a:gd name="connsiteX2" fmla="*/ 2702738 w 2702738"/>
              <a:gd name="connsiteY2" fmla="*/ 0 h 1733070"/>
              <a:gd name="connsiteX3" fmla="*/ 2702738 w 2702738"/>
              <a:gd name="connsiteY3" fmla="*/ 0 h 1733070"/>
              <a:gd name="connsiteX0" fmla="*/ 0 w 2702738"/>
              <a:gd name="connsiteY0" fmla="*/ 1733070 h 1733070"/>
              <a:gd name="connsiteX1" fmla="*/ 1048407 w 2702738"/>
              <a:gd name="connsiteY1" fmla="*/ 751058 h 1733070"/>
              <a:gd name="connsiteX2" fmla="*/ 2702738 w 2702738"/>
              <a:gd name="connsiteY2" fmla="*/ 0 h 1733070"/>
              <a:gd name="connsiteX3" fmla="*/ 2702738 w 2702738"/>
              <a:gd name="connsiteY3" fmla="*/ 0 h 1733070"/>
              <a:gd name="connsiteX0" fmla="*/ 0 w 2702738"/>
              <a:gd name="connsiteY0" fmla="*/ 1733070 h 1733070"/>
              <a:gd name="connsiteX1" fmla="*/ 1048407 w 2702738"/>
              <a:gd name="connsiteY1" fmla="*/ 751058 h 1733070"/>
              <a:gd name="connsiteX2" fmla="*/ 2702738 w 2702738"/>
              <a:gd name="connsiteY2" fmla="*/ 0 h 1733070"/>
              <a:gd name="connsiteX3" fmla="*/ 2702738 w 2702738"/>
              <a:gd name="connsiteY3" fmla="*/ 0 h 1733070"/>
              <a:gd name="connsiteX0" fmla="*/ 0 w 2822411"/>
              <a:gd name="connsiteY0" fmla="*/ 1737676 h 1737676"/>
              <a:gd name="connsiteX1" fmla="*/ 1048407 w 2822411"/>
              <a:gd name="connsiteY1" fmla="*/ 755664 h 1737676"/>
              <a:gd name="connsiteX2" fmla="*/ 2702738 w 2822411"/>
              <a:gd name="connsiteY2" fmla="*/ 4606 h 1737676"/>
              <a:gd name="connsiteX3" fmla="*/ 2691526 w 2822411"/>
              <a:gd name="connsiteY3" fmla="*/ 461982 h 1737676"/>
              <a:gd name="connsiteX0" fmla="*/ 0 w 3695100"/>
              <a:gd name="connsiteY0" fmla="*/ 1737165 h 1737165"/>
              <a:gd name="connsiteX1" fmla="*/ 1048407 w 3695100"/>
              <a:gd name="connsiteY1" fmla="*/ 755153 h 1737165"/>
              <a:gd name="connsiteX2" fmla="*/ 2702738 w 3695100"/>
              <a:gd name="connsiteY2" fmla="*/ 4095 h 1737165"/>
              <a:gd name="connsiteX3" fmla="*/ 3695082 w 3695100"/>
              <a:gd name="connsiteY3" fmla="*/ 474923 h 1737165"/>
              <a:gd name="connsiteX0" fmla="*/ 0 w 3695082"/>
              <a:gd name="connsiteY0" fmla="*/ 1738154 h 1738154"/>
              <a:gd name="connsiteX1" fmla="*/ 1048407 w 3695082"/>
              <a:gd name="connsiteY1" fmla="*/ 756142 h 1738154"/>
              <a:gd name="connsiteX2" fmla="*/ 2702738 w 3695082"/>
              <a:gd name="connsiteY2" fmla="*/ 5084 h 1738154"/>
              <a:gd name="connsiteX3" fmla="*/ 3695082 w 3695082"/>
              <a:gd name="connsiteY3" fmla="*/ 475912 h 1738154"/>
              <a:gd name="connsiteX0" fmla="*/ 0 w 4199664"/>
              <a:gd name="connsiteY0" fmla="*/ 1733132 h 1733132"/>
              <a:gd name="connsiteX1" fmla="*/ 1048407 w 4199664"/>
              <a:gd name="connsiteY1" fmla="*/ 751120 h 1733132"/>
              <a:gd name="connsiteX2" fmla="*/ 2702738 w 4199664"/>
              <a:gd name="connsiteY2" fmla="*/ 62 h 1733132"/>
              <a:gd name="connsiteX3" fmla="*/ 4199664 w 4199664"/>
              <a:gd name="connsiteY3" fmla="*/ 713031 h 1733132"/>
              <a:gd name="connsiteX0" fmla="*/ 0 w 4199664"/>
              <a:gd name="connsiteY0" fmla="*/ 1733139 h 1733139"/>
              <a:gd name="connsiteX1" fmla="*/ 1048407 w 4199664"/>
              <a:gd name="connsiteY1" fmla="*/ 751127 h 1733139"/>
              <a:gd name="connsiteX2" fmla="*/ 2702738 w 4199664"/>
              <a:gd name="connsiteY2" fmla="*/ 69 h 1733139"/>
              <a:gd name="connsiteX3" fmla="*/ 4199664 w 4199664"/>
              <a:gd name="connsiteY3" fmla="*/ 713038 h 1733139"/>
              <a:gd name="connsiteX0" fmla="*/ 0 w 4199664"/>
              <a:gd name="connsiteY0" fmla="*/ 1733855 h 1733855"/>
              <a:gd name="connsiteX1" fmla="*/ 1048407 w 4199664"/>
              <a:gd name="connsiteY1" fmla="*/ 751843 h 1733855"/>
              <a:gd name="connsiteX2" fmla="*/ 2702738 w 4199664"/>
              <a:gd name="connsiteY2" fmla="*/ 785 h 1733855"/>
              <a:gd name="connsiteX3" fmla="*/ 4199664 w 4199664"/>
              <a:gd name="connsiteY3" fmla="*/ 713754 h 1733855"/>
            </a:gdLst>
            <a:ahLst/>
            <a:cxnLst>
              <a:cxn ang="0">
                <a:pos x="connsiteX0" y="connsiteY0"/>
              </a:cxn>
              <a:cxn ang="0">
                <a:pos x="connsiteX1" y="connsiteY1"/>
              </a:cxn>
              <a:cxn ang="0">
                <a:pos x="connsiteX2" y="connsiteY2"/>
              </a:cxn>
              <a:cxn ang="0">
                <a:pos x="connsiteX3" y="connsiteY3"/>
              </a:cxn>
            </a:cxnLst>
            <a:rect l="l" t="t" r="r" b="b"/>
            <a:pathLst>
              <a:path w="4199664" h="1733855">
                <a:moveTo>
                  <a:pt x="0" y="1733855"/>
                </a:moveTo>
                <a:cubicBezTo>
                  <a:pt x="310224" y="1348224"/>
                  <a:pt x="783033" y="942415"/>
                  <a:pt x="1048407" y="751843"/>
                </a:cubicBezTo>
                <a:cubicBezTo>
                  <a:pt x="1672735" y="313159"/>
                  <a:pt x="2177529" y="7133"/>
                  <a:pt x="2702738" y="785"/>
                </a:cubicBezTo>
                <a:cubicBezTo>
                  <a:pt x="3227947" y="-5563"/>
                  <a:pt x="3340009" y="9755"/>
                  <a:pt x="4199664" y="713754"/>
                </a:cubicBezTo>
              </a:path>
            </a:pathLst>
          </a:custGeom>
          <a:ln w="28575">
            <a:solidFill>
              <a:srgbClr val="000000"/>
            </a:solidFill>
          </a:ln>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0" i="0" u="none" strike="noStrike" cap="none" normalizeH="0" baseline="0" smtClean="0">
              <a:ln>
                <a:noFill/>
              </a:ln>
              <a:solidFill>
                <a:schemeClr val="tx1"/>
              </a:solidFill>
              <a:effectLst/>
              <a:latin typeface="Times New Roman" pitchFamily="18" charset="0"/>
            </a:endParaRPr>
          </a:p>
        </p:txBody>
      </p:sp>
      <p:sp>
        <p:nvSpPr>
          <p:cNvPr id="2048" name="Rettangolo 2047"/>
          <p:cNvSpPr/>
          <p:nvPr/>
        </p:nvSpPr>
        <p:spPr bwMode="auto">
          <a:xfrm>
            <a:off x="6012160" y="3789040"/>
            <a:ext cx="1224136" cy="648072"/>
          </a:xfrm>
          <a:prstGeom prst="rect">
            <a:avLst/>
          </a:prstGeom>
          <a:solidFill>
            <a:schemeClr val="bg1"/>
          </a:solidFill>
          <a:ln w="9525" cap="flat" cmpd="sng" algn="ctr">
            <a:solidFill>
              <a:schemeClr val="bg1"/>
            </a:solidFill>
            <a:prstDash val="solid"/>
            <a:round/>
            <a:headEnd type="none" w="med" len="med"/>
            <a:tailEnd type="none" w="med" len="med"/>
          </a:ln>
          <a:effectLst/>
          <a:ex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0" i="0" u="none" strike="noStrike" cap="none" normalizeH="0" baseline="0" smtClean="0">
              <a:ln>
                <a:noFill/>
              </a:ln>
              <a:solidFill>
                <a:schemeClr val="tx1"/>
              </a:solidFill>
              <a:effectLst/>
              <a:latin typeface="Times New Roman" pitchFamily="18" charset="0"/>
            </a:endParaRPr>
          </a:p>
        </p:txBody>
      </p:sp>
      <p:sp>
        <p:nvSpPr>
          <p:cNvPr id="2049" name="Rettangolo 2048"/>
          <p:cNvSpPr/>
          <p:nvPr/>
        </p:nvSpPr>
        <p:spPr bwMode="auto">
          <a:xfrm>
            <a:off x="5724128" y="3789040"/>
            <a:ext cx="1728192" cy="1318830"/>
          </a:xfrm>
          <a:prstGeom prst="rect">
            <a:avLst/>
          </a:prstGeom>
          <a:solidFill>
            <a:schemeClr val="bg1"/>
          </a:solidFill>
          <a:ln w="9525" cap="flat" cmpd="sng" algn="ctr">
            <a:solidFill>
              <a:schemeClr val="bg1"/>
            </a:solidFill>
            <a:prstDash val="solid"/>
            <a:round/>
            <a:headEnd type="none" w="med" len="med"/>
            <a:tailEnd type="none" w="med" len="med"/>
          </a:ln>
          <a:effectLst/>
          <a:ex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0" i="0" u="none" strike="noStrike" cap="none" normalizeH="0" baseline="0" smtClean="0">
              <a:ln>
                <a:noFill/>
              </a:ln>
              <a:solidFill>
                <a:schemeClr val="tx1"/>
              </a:solidFill>
              <a:effectLst/>
              <a:latin typeface="Times New Roman" pitchFamily="18" charset="0"/>
            </a:endParaRPr>
          </a:p>
        </p:txBody>
      </p:sp>
      <p:cxnSp>
        <p:nvCxnSpPr>
          <p:cNvPr id="2052" name="Connettore 1 2051"/>
          <p:cNvCxnSpPr/>
          <p:nvPr/>
        </p:nvCxnSpPr>
        <p:spPr bwMode="auto">
          <a:xfrm>
            <a:off x="4509871" y="4448456"/>
            <a:ext cx="0" cy="1538944"/>
          </a:xfrm>
          <a:prstGeom prst="line">
            <a:avLst/>
          </a:prstGeom>
          <a:solidFill>
            <a:schemeClr val="accent1"/>
          </a:solidFill>
          <a:ln w="12700" cap="flat" cmpd="sng" algn="ctr">
            <a:solidFill>
              <a:srgbClr val="000000"/>
            </a:solidFill>
            <a:prstDash val="sysDash"/>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2054" name="Connettore 2 2053"/>
          <p:cNvCxnSpPr/>
          <p:nvPr/>
        </p:nvCxnSpPr>
        <p:spPr bwMode="auto">
          <a:xfrm flipV="1">
            <a:off x="3707904" y="4545124"/>
            <a:ext cx="0" cy="216024"/>
          </a:xfrm>
          <a:prstGeom prst="straightConnector1">
            <a:avLst/>
          </a:prstGeom>
          <a:solidFill>
            <a:schemeClr val="accent1"/>
          </a:solidFill>
          <a:ln w="28575" cap="flat" cmpd="sng" algn="ctr">
            <a:solidFill>
              <a:srgbClr val="000000"/>
            </a:solidFill>
            <a:prstDash val="solid"/>
            <a:round/>
            <a:headEnd type="none" w="med" len="med"/>
            <a:tailEnd type="arrow"/>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45" name="Connettore 2 44"/>
          <p:cNvCxnSpPr/>
          <p:nvPr/>
        </p:nvCxnSpPr>
        <p:spPr bwMode="auto">
          <a:xfrm flipV="1">
            <a:off x="4211960" y="4305114"/>
            <a:ext cx="0" cy="216024"/>
          </a:xfrm>
          <a:prstGeom prst="straightConnector1">
            <a:avLst/>
          </a:prstGeom>
          <a:solidFill>
            <a:schemeClr val="accent1"/>
          </a:solidFill>
          <a:ln w="28575" cap="flat" cmpd="sng" algn="ctr">
            <a:solidFill>
              <a:srgbClr val="000000"/>
            </a:solidFill>
            <a:prstDash val="solid"/>
            <a:round/>
            <a:headEnd type="none" w="med" len="med"/>
            <a:tailEnd type="arrow"/>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46" name="CasellaDiTesto 45"/>
          <p:cNvSpPr txBox="1"/>
          <p:nvPr/>
        </p:nvSpPr>
        <p:spPr>
          <a:xfrm>
            <a:off x="5724128" y="4151806"/>
            <a:ext cx="402674" cy="369332"/>
          </a:xfrm>
          <a:prstGeom prst="rect">
            <a:avLst/>
          </a:prstGeom>
          <a:noFill/>
        </p:spPr>
        <p:txBody>
          <a:bodyPr wrap="none" rtlCol="0">
            <a:spAutoFit/>
          </a:bodyPr>
          <a:lstStyle/>
          <a:p>
            <a:r>
              <a:rPr lang="it-IT" sz="1800" dirty="0" smtClean="0">
                <a:solidFill>
                  <a:srgbClr val="000000"/>
                </a:solidFill>
                <a:latin typeface="Calibri" pitchFamily="34" charset="0"/>
                <a:cs typeface="Calibri" pitchFamily="34" charset="0"/>
              </a:rPr>
              <a:t>P</a:t>
            </a:r>
            <a:r>
              <a:rPr lang="it-IT" sz="1800" baseline="-25000" dirty="0" smtClean="0">
                <a:solidFill>
                  <a:srgbClr val="000000"/>
                </a:solidFill>
                <a:latin typeface="Calibri" pitchFamily="34" charset="0"/>
                <a:cs typeface="Calibri" pitchFamily="34" charset="0"/>
              </a:rPr>
              <a:t>N</a:t>
            </a:r>
            <a:endParaRPr lang="it-IT" sz="1800" baseline="-25000" dirty="0">
              <a:solidFill>
                <a:srgbClr val="000000"/>
              </a:solidFill>
              <a:latin typeface="Calibri" pitchFamily="34" charset="0"/>
              <a:cs typeface="Calibri" pitchFamily="34" charset="0"/>
            </a:endParaRPr>
          </a:p>
        </p:txBody>
      </p:sp>
      <p:sp>
        <p:nvSpPr>
          <p:cNvPr id="47" name="CasellaDiTesto 46"/>
          <p:cNvSpPr txBox="1"/>
          <p:nvPr/>
        </p:nvSpPr>
        <p:spPr>
          <a:xfrm>
            <a:off x="6386887" y="3318371"/>
            <a:ext cx="402674" cy="369332"/>
          </a:xfrm>
          <a:prstGeom prst="rect">
            <a:avLst/>
          </a:prstGeom>
          <a:noFill/>
        </p:spPr>
        <p:txBody>
          <a:bodyPr wrap="none" rtlCol="0">
            <a:spAutoFit/>
          </a:bodyPr>
          <a:lstStyle/>
          <a:p>
            <a:r>
              <a:rPr lang="it-IT" sz="1800" dirty="0" smtClean="0">
                <a:solidFill>
                  <a:srgbClr val="000000"/>
                </a:solidFill>
                <a:latin typeface="Calibri" pitchFamily="34" charset="0"/>
                <a:cs typeface="Calibri" pitchFamily="34" charset="0"/>
              </a:rPr>
              <a:t>W</a:t>
            </a:r>
            <a:endParaRPr lang="it-IT" sz="1800" baseline="-25000" dirty="0">
              <a:solidFill>
                <a:srgbClr val="000000"/>
              </a:solidFill>
              <a:latin typeface="Calibri" pitchFamily="34" charset="0"/>
              <a:cs typeface="Calibri" pitchFamily="34" charset="0"/>
            </a:endParaRPr>
          </a:p>
        </p:txBody>
      </p:sp>
      <p:sp>
        <p:nvSpPr>
          <p:cNvPr id="48" name="CasellaDiTesto 47"/>
          <p:cNvSpPr txBox="1"/>
          <p:nvPr/>
        </p:nvSpPr>
        <p:spPr>
          <a:xfrm>
            <a:off x="5810823" y="3744144"/>
            <a:ext cx="441146" cy="369332"/>
          </a:xfrm>
          <a:prstGeom prst="rect">
            <a:avLst/>
          </a:prstGeom>
          <a:noFill/>
        </p:spPr>
        <p:txBody>
          <a:bodyPr wrap="none" rtlCol="0">
            <a:spAutoFit/>
          </a:bodyPr>
          <a:lstStyle/>
          <a:p>
            <a:r>
              <a:rPr lang="it-IT" sz="1800" dirty="0" smtClean="0">
                <a:solidFill>
                  <a:srgbClr val="000000"/>
                </a:solidFill>
                <a:latin typeface="Calibri" pitchFamily="34" charset="0"/>
                <a:cs typeface="Calibri" pitchFamily="34" charset="0"/>
              </a:rPr>
              <a:t>P</a:t>
            </a:r>
            <a:r>
              <a:rPr lang="it-IT" sz="1800" baseline="-25000" dirty="0" smtClean="0">
                <a:solidFill>
                  <a:srgbClr val="000000"/>
                </a:solidFill>
                <a:latin typeface="Calibri" pitchFamily="34" charset="0"/>
                <a:cs typeface="Calibri" pitchFamily="34" charset="0"/>
              </a:rPr>
              <a:t>N</a:t>
            </a:r>
            <a:r>
              <a:rPr lang="it-IT" sz="1800" b="1" baseline="30000" dirty="0" smtClean="0">
                <a:solidFill>
                  <a:srgbClr val="000000"/>
                </a:solidFill>
                <a:latin typeface="Calibri" pitchFamily="34" charset="0"/>
                <a:ea typeface="DotumChe" pitchFamily="49" charset="-127"/>
                <a:cs typeface="Calibri" pitchFamily="34" charset="0"/>
              </a:rPr>
              <a:t>I</a:t>
            </a:r>
            <a:endParaRPr lang="it-IT" sz="1800" b="1" baseline="30000" dirty="0">
              <a:solidFill>
                <a:srgbClr val="000000"/>
              </a:solidFill>
              <a:latin typeface="Calibri" pitchFamily="34" charset="0"/>
              <a:ea typeface="DotumChe" pitchFamily="49" charset="-127"/>
              <a:cs typeface="Calibri" pitchFamily="34" charset="0"/>
            </a:endParaRPr>
          </a:p>
        </p:txBody>
      </p:sp>
      <p:sp>
        <p:nvSpPr>
          <p:cNvPr id="49" name="CasellaDiTesto 48"/>
          <p:cNvSpPr txBox="1"/>
          <p:nvPr/>
        </p:nvSpPr>
        <p:spPr>
          <a:xfrm>
            <a:off x="4312350" y="4151806"/>
            <a:ext cx="290464" cy="369332"/>
          </a:xfrm>
          <a:prstGeom prst="rect">
            <a:avLst/>
          </a:prstGeom>
          <a:noFill/>
        </p:spPr>
        <p:txBody>
          <a:bodyPr wrap="none" rtlCol="0">
            <a:spAutoFit/>
          </a:bodyPr>
          <a:lstStyle/>
          <a:p>
            <a:r>
              <a:rPr lang="it-IT" sz="1800" dirty="0" smtClean="0">
                <a:solidFill>
                  <a:srgbClr val="000000"/>
                </a:solidFill>
                <a:latin typeface="Calibri" pitchFamily="34" charset="0"/>
                <a:cs typeface="Calibri" pitchFamily="34" charset="0"/>
              </a:rPr>
              <a:t>S</a:t>
            </a:r>
            <a:endParaRPr lang="it-IT" sz="1800" baseline="-25000" dirty="0">
              <a:solidFill>
                <a:srgbClr val="000000"/>
              </a:solidFill>
              <a:latin typeface="Calibri" pitchFamily="34" charset="0"/>
              <a:cs typeface="Calibri" pitchFamily="34" charset="0"/>
            </a:endParaRPr>
          </a:p>
        </p:txBody>
      </p:sp>
      <p:sp>
        <p:nvSpPr>
          <p:cNvPr id="50" name="CasellaDiTesto 49"/>
          <p:cNvSpPr txBox="1"/>
          <p:nvPr/>
        </p:nvSpPr>
        <p:spPr>
          <a:xfrm>
            <a:off x="5148064" y="3604374"/>
            <a:ext cx="328936" cy="369332"/>
          </a:xfrm>
          <a:prstGeom prst="rect">
            <a:avLst/>
          </a:prstGeom>
          <a:noFill/>
        </p:spPr>
        <p:txBody>
          <a:bodyPr wrap="none" rtlCol="0">
            <a:spAutoFit/>
          </a:bodyPr>
          <a:lstStyle/>
          <a:p>
            <a:r>
              <a:rPr lang="it-IT" sz="1800" dirty="0" smtClean="0">
                <a:solidFill>
                  <a:srgbClr val="000000"/>
                </a:solidFill>
                <a:latin typeface="Calibri" pitchFamily="34" charset="0"/>
                <a:cs typeface="Calibri" pitchFamily="34" charset="0"/>
              </a:rPr>
              <a:t>S</a:t>
            </a:r>
            <a:r>
              <a:rPr lang="it-IT" sz="1800" b="1" baseline="30000" dirty="0" smtClean="0">
                <a:solidFill>
                  <a:srgbClr val="000000"/>
                </a:solidFill>
                <a:latin typeface="Calibri" pitchFamily="34" charset="0"/>
                <a:cs typeface="Calibri" pitchFamily="34" charset="0"/>
              </a:rPr>
              <a:t>I</a:t>
            </a:r>
            <a:endParaRPr lang="it-IT" sz="1800" b="1" baseline="30000" dirty="0">
              <a:solidFill>
                <a:srgbClr val="000000"/>
              </a:solidFill>
              <a:latin typeface="Calibri" pitchFamily="34" charset="0"/>
              <a:cs typeface="Calibri" pitchFamily="34" charset="0"/>
            </a:endParaRPr>
          </a:p>
        </p:txBody>
      </p:sp>
      <p:sp>
        <p:nvSpPr>
          <p:cNvPr id="51" name="CasellaDiTesto 50"/>
          <p:cNvSpPr txBox="1"/>
          <p:nvPr/>
        </p:nvSpPr>
        <p:spPr>
          <a:xfrm>
            <a:off x="6251969" y="6014031"/>
            <a:ext cx="1528752" cy="307777"/>
          </a:xfrm>
          <a:prstGeom prst="rect">
            <a:avLst/>
          </a:prstGeom>
          <a:noFill/>
        </p:spPr>
        <p:txBody>
          <a:bodyPr wrap="none" rtlCol="0">
            <a:spAutoFit/>
          </a:bodyPr>
          <a:lstStyle/>
          <a:p>
            <a:r>
              <a:rPr lang="it-IT" sz="1400" dirty="0" smtClean="0">
                <a:solidFill>
                  <a:srgbClr val="000000"/>
                </a:solidFill>
                <a:latin typeface="Calibri" pitchFamily="34" charset="0"/>
                <a:cs typeface="Calibri" pitchFamily="34" charset="0"/>
              </a:rPr>
              <a:t>Popolazione attiva</a:t>
            </a:r>
            <a:endParaRPr lang="it-IT" sz="1400" dirty="0">
              <a:solidFill>
                <a:srgbClr val="000000"/>
              </a:solidFill>
              <a:latin typeface="Calibri" pitchFamily="34" charset="0"/>
              <a:cs typeface="Calibri" pitchFamily="34" charset="0"/>
            </a:endParaRPr>
          </a:p>
        </p:txBody>
      </p:sp>
      <p:sp>
        <p:nvSpPr>
          <p:cNvPr id="52" name="CasellaDiTesto 51"/>
          <p:cNvSpPr txBox="1"/>
          <p:nvPr/>
        </p:nvSpPr>
        <p:spPr>
          <a:xfrm>
            <a:off x="4345006" y="6010204"/>
            <a:ext cx="300082" cy="307777"/>
          </a:xfrm>
          <a:prstGeom prst="rect">
            <a:avLst/>
          </a:prstGeom>
          <a:noFill/>
        </p:spPr>
        <p:txBody>
          <a:bodyPr wrap="none" rtlCol="0">
            <a:spAutoFit/>
          </a:bodyPr>
          <a:lstStyle/>
          <a:p>
            <a:r>
              <a:rPr lang="it-IT" sz="1400" dirty="0" smtClean="0">
                <a:solidFill>
                  <a:srgbClr val="000000"/>
                </a:solidFill>
                <a:latin typeface="Calibri" pitchFamily="34" charset="0"/>
                <a:cs typeface="Calibri" pitchFamily="34" charset="0"/>
              </a:rPr>
              <a:t>N</a:t>
            </a:r>
            <a:endParaRPr lang="it-IT" sz="1400" baseline="-25000" dirty="0">
              <a:solidFill>
                <a:srgbClr val="000000"/>
              </a:solidFill>
              <a:latin typeface="Calibri" pitchFamily="34" charset="0"/>
              <a:cs typeface="Calibri" pitchFamily="34" charset="0"/>
            </a:endParaRPr>
          </a:p>
        </p:txBody>
      </p:sp>
      <p:sp>
        <p:nvSpPr>
          <p:cNvPr id="2056" name="Rettangolo 2055"/>
          <p:cNvSpPr/>
          <p:nvPr/>
        </p:nvSpPr>
        <p:spPr bwMode="auto">
          <a:xfrm>
            <a:off x="6251969" y="2810539"/>
            <a:ext cx="1056335" cy="507832"/>
          </a:xfrm>
          <a:prstGeom prst="rect">
            <a:avLst/>
          </a:prstGeom>
          <a:solidFill>
            <a:schemeClr val="bg1"/>
          </a:solidFill>
          <a:ln w="9525" cap="flat" cmpd="sng" algn="ctr">
            <a:solidFill>
              <a:schemeClr val="bg1"/>
            </a:solidFill>
            <a:prstDash val="solid"/>
            <a:round/>
            <a:headEnd type="none" w="med" len="med"/>
            <a:tailEnd type="none" w="med" len="med"/>
          </a:ln>
          <a:effectLst/>
          <a:ex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0" i="0" u="none" strike="noStrike" cap="none" normalizeH="0" baseline="0" smtClean="0">
              <a:ln>
                <a:noFill/>
              </a:ln>
              <a:solidFill>
                <a:schemeClr val="tx1"/>
              </a:solidFill>
              <a:effectLst/>
              <a:latin typeface="Times New Roman" pitchFamily="18" charset="0"/>
            </a:endParaRPr>
          </a:p>
        </p:txBody>
      </p:sp>
      <p:sp>
        <p:nvSpPr>
          <p:cNvPr id="53" name="CasellaDiTesto 52"/>
          <p:cNvSpPr txBox="1"/>
          <p:nvPr/>
        </p:nvSpPr>
        <p:spPr>
          <a:xfrm>
            <a:off x="5148064" y="6010205"/>
            <a:ext cx="360996" cy="307777"/>
          </a:xfrm>
          <a:prstGeom prst="rect">
            <a:avLst/>
          </a:prstGeom>
          <a:noFill/>
        </p:spPr>
        <p:txBody>
          <a:bodyPr wrap="none" rtlCol="0">
            <a:spAutoFit/>
          </a:bodyPr>
          <a:lstStyle/>
          <a:p>
            <a:r>
              <a:rPr lang="it-IT" sz="1400" dirty="0" smtClean="0">
                <a:solidFill>
                  <a:srgbClr val="000000"/>
                </a:solidFill>
                <a:latin typeface="Calibri" pitchFamily="34" charset="0"/>
                <a:cs typeface="Calibri" pitchFamily="34" charset="0"/>
              </a:rPr>
              <a:t>N</a:t>
            </a:r>
            <a:r>
              <a:rPr lang="it-IT" sz="1400" baseline="-25000" dirty="0" smtClean="0">
                <a:solidFill>
                  <a:srgbClr val="000000"/>
                </a:solidFill>
                <a:latin typeface="Calibri" pitchFamily="34" charset="0"/>
                <a:cs typeface="Calibri" pitchFamily="34" charset="0"/>
              </a:rPr>
              <a:t>1</a:t>
            </a:r>
            <a:endParaRPr lang="it-IT" sz="1400" baseline="-25000" dirty="0">
              <a:solidFill>
                <a:srgbClr val="000000"/>
              </a:solidFill>
              <a:latin typeface="Calibri" pitchFamily="34" charset="0"/>
              <a:cs typeface="Calibri" pitchFamily="34" charset="0"/>
            </a:endParaRPr>
          </a:p>
        </p:txBody>
      </p:sp>
      <p:sp>
        <p:nvSpPr>
          <p:cNvPr id="2055" name="CasellaDiTesto 2054"/>
          <p:cNvSpPr txBox="1"/>
          <p:nvPr/>
        </p:nvSpPr>
        <p:spPr>
          <a:xfrm>
            <a:off x="2110238" y="2302708"/>
            <a:ext cx="6321310" cy="1015663"/>
          </a:xfrm>
          <a:prstGeom prst="rect">
            <a:avLst/>
          </a:prstGeom>
          <a:noFill/>
        </p:spPr>
        <p:txBody>
          <a:bodyPr wrap="square" rtlCol="0">
            <a:spAutoFit/>
          </a:bodyPr>
          <a:lstStyle/>
          <a:p>
            <a:r>
              <a:rPr lang="it-IT" sz="1200" dirty="0" smtClean="0">
                <a:solidFill>
                  <a:srgbClr val="000000"/>
                </a:solidFill>
                <a:latin typeface="Calibri" pitchFamily="34" charset="0"/>
                <a:cs typeface="Calibri" pitchFamily="34" charset="0"/>
              </a:rPr>
              <a:t>Nel </a:t>
            </a:r>
            <a:r>
              <a:rPr lang="it-IT" sz="1200" b="1" dirty="0" smtClean="0">
                <a:solidFill>
                  <a:srgbClr val="000000"/>
                </a:solidFill>
                <a:latin typeface="Calibri" pitchFamily="34" charset="0"/>
                <a:cs typeface="Calibri" pitchFamily="34" charset="0"/>
              </a:rPr>
              <a:t>punto S</a:t>
            </a:r>
            <a:r>
              <a:rPr lang="it-IT" sz="1200" dirty="0" smtClean="0">
                <a:solidFill>
                  <a:srgbClr val="000000"/>
                </a:solidFill>
                <a:latin typeface="Calibri" pitchFamily="34" charset="0"/>
                <a:cs typeface="Calibri" pitchFamily="34" charset="0"/>
              </a:rPr>
              <a:t> tutto il prodotto sarà utilizzato per anticipare le sussistenze ai lavoratori e non esisterà possibilità di effettuare investimenti ulteriori. A questo punto, le rendite saranno altissime: il prezzo crescente del grano (conseguente al costo sempre maggiore necessario per produrlo via via che si è costretti a coltivare terre meno fertili per effetto della continua crescita demografica) ha come effetto di «premiare» la classe dei proprietari terrieri delle terre </a:t>
            </a:r>
            <a:r>
              <a:rPr lang="it-IT" sz="1200" dirty="0" err="1" smtClean="0">
                <a:solidFill>
                  <a:srgbClr val="000000"/>
                </a:solidFill>
                <a:latin typeface="Calibri" pitchFamily="34" charset="0"/>
                <a:cs typeface="Calibri" pitchFamily="34" charset="0"/>
              </a:rPr>
              <a:t>inframarginali</a:t>
            </a:r>
            <a:r>
              <a:rPr lang="it-IT" sz="1200" dirty="0" smtClean="0">
                <a:solidFill>
                  <a:srgbClr val="000000"/>
                </a:solidFill>
                <a:latin typeface="Calibri" pitchFamily="34" charset="0"/>
                <a:cs typeface="Calibri" pitchFamily="34" charset="0"/>
              </a:rPr>
              <a:t>. </a:t>
            </a:r>
            <a:endParaRPr lang="it-IT" sz="1200" dirty="0">
              <a:solidFill>
                <a:srgbClr val="000000"/>
              </a:solidFill>
              <a:latin typeface="Calibri" pitchFamily="34" charset="0"/>
              <a:cs typeface="Calibri" pitchFamily="34" charset="0"/>
            </a:endParaRPr>
          </a:p>
        </p:txBody>
      </p:sp>
      <p:sp>
        <p:nvSpPr>
          <p:cNvPr id="55" name="CasellaDiTesto 54"/>
          <p:cNvSpPr txBox="1"/>
          <p:nvPr/>
        </p:nvSpPr>
        <p:spPr>
          <a:xfrm>
            <a:off x="6262661" y="3643974"/>
            <a:ext cx="2629819" cy="1015663"/>
          </a:xfrm>
          <a:prstGeom prst="rect">
            <a:avLst/>
          </a:prstGeom>
          <a:noFill/>
        </p:spPr>
        <p:txBody>
          <a:bodyPr wrap="square" rtlCol="0">
            <a:spAutoFit/>
          </a:bodyPr>
          <a:lstStyle/>
          <a:p>
            <a:r>
              <a:rPr lang="it-IT" sz="1200" dirty="0" smtClean="0">
                <a:solidFill>
                  <a:srgbClr val="000000"/>
                </a:solidFill>
                <a:latin typeface="Calibri" pitchFamily="34" charset="0"/>
                <a:cs typeface="Calibri" pitchFamily="34" charset="0"/>
              </a:rPr>
              <a:t>Il </a:t>
            </a:r>
            <a:r>
              <a:rPr lang="it-IT" sz="1200" b="1" dirty="0" smtClean="0">
                <a:solidFill>
                  <a:srgbClr val="000000"/>
                </a:solidFill>
                <a:latin typeface="Calibri" pitchFamily="34" charset="0"/>
                <a:cs typeface="Calibri" pitchFamily="34" charset="0"/>
              </a:rPr>
              <a:t>punto S </a:t>
            </a:r>
            <a:r>
              <a:rPr lang="it-IT" sz="1200" dirty="0" smtClean="0">
                <a:solidFill>
                  <a:srgbClr val="000000"/>
                </a:solidFill>
                <a:latin typeface="Calibri" pitchFamily="34" charset="0"/>
                <a:cs typeface="Calibri" pitchFamily="34" charset="0"/>
              </a:rPr>
              <a:t>è la realtà «triste e malinconica» verso cui il sistema è destinato a procedere a causa delle leggi naturali della popolazione e dei rendimenti decrescenti delle terre.</a:t>
            </a:r>
            <a:endParaRPr lang="it-IT" sz="1200" dirty="0">
              <a:solidFill>
                <a:srgbClr val="000000"/>
              </a:solidFill>
              <a:latin typeface="Calibri" pitchFamily="34" charset="0"/>
              <a:cs typeface="Calibri" pitchFamily="34" charset="0"/>
            </a:endParaRPr>
          </a:p>
        </p:txBody>
      </p:sp>
      <p:sp>
        <p:nvSpPr>
          <p:cNvPr id="57" name="CasellaDiTesto 56"/>
          <p:cNvSpPr txBox="1"/>
          <p:nvPr/>
        </p:nvSpPr>
        <p:spPr>
          <a:xfrm>
            <a:off x="5442024" y="4869160"/>
            <a:ext cx="3588543" cy="1015663"/>
          </a:xfrm>
          <a:prstGeom prst="rect">
            <a:avLst/>
          </a:prstGeom>
          <a:noFill/>
        </p:spPr>
        <p:txBody>
          <a:bodyPr wrap="square" rtlCol="0">
            <a:spAutoFit/>
          </a:bodyPr>
          <a:lstStyle/>
          <a:p>
            <a:r>
              <a:rPr lang="it-IT" sz="1200" dirty="0" smtClean="0">
                <a:solidFill>
                  <a:srgbClr val="000000"/>
                </a:solidFill>
                <a:latin typeface="Calibri" pitchFamily="34" charset="0"/>
                <a:cs typeface="Calibri" pitchFamily="34" charset="0"/>
              </a:rPr>
              <a:t>Se ipotizziamo la realizzazione di </a:t>
            </a:r>
            <a:r>
              <a:rPr lang="it-IT" sz="1200" b="1" dirty="0" smtClean="0">
                <a:solidFill>
                  <a:srgbClr val="000000"/>
                </a:solidFill>
                <a:latin typeface="Calibri" pitchFamily="34" charset="0"/>
                <a:cs typeface="Calibri" pitchFamily="34" charset="0"/>
              </a:rPr>
              <a:t>migliorie nel metodo di produzione</a:t>
            </a:r>
            <a:r>
              <a:rPr lang="it-IT" sz="1200" dirty="0" smtClean="0">
                <a:solidFill>
                  <a:srgbClr val="000000"/>
                </a:solidFill>
                <a:latin typeface="Calibri" pitchFamily="34" charset="0"/>
                <a:cs typeface="Calibri" pitchFamily="34" charset="0"/>
              </a:rPr>
              <a:t> e la </a:t>
            </a:r>
            <a:r>
              <a:rPr lang="it-IT" sz="1200" b="1" dirty="0" smtClean="0">
                <a:solidFill>
                  <a:srgbClr val="000000"/>
                </a:solidFill>
                <a:latin typeface="Calibri" pitchFamily="34" charset="0"/>
                <a:cs typeface="Calibri" pitchFamily="34" charset="0"/>
              </a:rPr>
              <a:t>liberalizzazione del commercio del grano</a:t>
            </a:r>
            <a:r>
              <a:rPr lang="it-IT" sz="1200" dirty="0" smtClean="0">
                <a:solidFill>
                  <a:srgbClr val="000000"/>
                </a:solidFill>
                <a:latin typeface="Calibri" pitchFamily="34" charset="0"/>
                <a:cs typeface="Calibri" pitchFamily="34" charset="0"/>
              </a:rPr>
              <a:t>, assisteremo ad un innalzamento della curva ascendente della produzione e ad uno spostamento in avanti (differimento) dello stato stazionario.</a:t>
            </a:r>
            <a:endParaRPr lang="it-IT" sz="1200" dirty="0">
              <a:solidFill>
                <a:srgbClr val="000000"/>
              </a:solidFill>
              <a:latin typeface="Calibri" pitchFamily="34" charset="0"/>
              <a:cs typeface="Calibri" pitchFamily="34" charset="0"/>
            </a:endParaRPr>
          </a:p>
        </p:txBody>
      </p:sp>
      <p:cxnSp>
        <p:nvCxnSpPr>
          <p:cNvPr id="2058" name="Connettore 2 2057"/>
          <p:cNvCxnSpPr>
            <a:stCxn id="52" idx="3"/>
            <a:endCxn id="53" idx="1"/>
          </p:cNvCxnSpPr>
          <p:nvPr/>
        </p:nvCxnSpPr>
        <p:spPr bwMode="auto">
          <a:xfrm>
            <a:off x="4645088" y="6164093"/>
            <a:ext cx="502976" cy="1"/>
          </a:xfrm>
          <a:prstGeom prst="straightConnector1">
            <a:avLst/>
          </a:prstGeom>
          <a:solidFill>
            <a:schemeClr val="accent1"/>
          </a:solidFill>
          <a:ln w="28575" cap="flat" cmpd="sng" algn="ctr">
            <a:solidFill>
              <a:srgbClr val="000000"/>
            </a:solidFill>
            <a:prstDash val="solid"/>
            <a:round/>
            <a:headEnd type="none" w="med" len="med"/>
            <a:tailEnd type="arrow"/>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spTree>
    <p:extLst>
      <p:ext uri="{BB962C8B-B14F-4D97-AF65-F5344CB8AC3E}">
        <p14:creationId xmlns="" xmlns:p14="http://schemas.microsoft.com/office/powerpoint/2010/main" val="395115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055">
                                            <p:txEl>
                                              <p:pRg st="0" end="0"/>
                                            </p:txEl>
                                          </p:spTgt>
                                        </p:tgtEl>
                                        <p:attrNameLst>
                                          <p:attrName>style.visibility</p:attrName>
                                        </p:attrNameLst>
                                      </p:cBhvr>
                                      <p:to>
                                        <p:strVal val="visible"/>
                                      </p:to>
                                    </p:set>
                                    <p:animEffect transition="in" filter="randombar(horizontal)">
                                      <p:cBhvr>
                                        <p:cTn id="7" dur="500"/>
                                        <p:tgtEl>
                                          <p:spTgt spid="205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55">
                                            <p:txEl>
                                              <p:pRg st="0" end="0"/>
                                            </p:txEl>
                                          </p:spTgt>
                                        </p:tgtEl>
                                        <p:attrNameLst>
                                          <p:attrName>style.visibility</p:attrName>
                                        </p:attrNameLst>
                                      </p:cBhvr>
                                      <p:to>
                                        <p:strVal val="visible"/>
                                      </p:to>
                                    </p:set>
                                    <p:animEffect transition="in" filter="randombar(horizontal)">
                                      <p:cBhvr>
                                        <p:cTn id="12" dur="500"/>
                                        <p:tgtEl>
                                          <p:spTgt spid="5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57">
                                            <p:txEl>
                                              <p:pRg st="0" end="0"/>
                                            </p:txEl>
                                          </p:spTgt>
                                        </p:tgtEl>
                                        <p:attrNameLst>
                                          <p:attrName>style.visibility</p:attrName>
                                        </p:attrNameLst>
                                      </p:cBhvr>
                                      <p:to>
                                        <p:strVal val="visible"/>
                                      </p:to>
                                    </p:set>
                                    <p:animEffect transition="in" filter="randombar(horizontal)">
                                      <p:cBhvr>
                                        <p:cTn id="17" dur="500"/>
                                        <p:tgtEl>
                                          <p:spTgt spid="5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ctrTitle"/>
          </p:nvPr>
        </p:nvSpPr>
        <p:spPr/>
        <p:txBody>
          <a:bodyPr/>
          <a:lstStyle/>
          <a:p>
            <a:pPr eaLnBrk="1" hangingPunct="1"/>
            <a:r>
              <a:rPr lang="it-IT" sz="3200" b="1" dirty="0" smtClean="0">
                <a:latin typeface="Calibri" pitchFamily="34" charset="0"/>
                <a:cs typeface="Calibri" pitchFamily="34" charset="0"/>
              </a:rPr>
              <a:t>LA TEORIA DEI LIMITI DELLA CRESCITA</a:t>
            </a:r>
            <a:br>
              <a:rPr lang="it-IT" sz="3200" b="1" dirty="0" smtClean="0">
                <a:latin typeface="Calibri" pitchFamily="34" charset="0"/>
                <a:cs typeface="Calibri" pitchFamily="34" charset="0"/>
              </a:rPr>
            </a:br>
            <a:r>
              <a:rPr lang="it-IT" sz="2000" b="1" dirty="0" smtClean="0">
                <a:latin typeface="Calibri" pitchFamily="34" charset="0"/>
                <a:cs typeface="Calibri" pitchFamily="34" charset="0"/>
              </a:rPr>
              <a:t>STATO STAZIONARIO E SALARIO MIN. DI SUSSISTENZA</a:t>
            </a:r>
          </a:p>
        </p:txBody>
      </p:sp>
      <p:sp>
        <p:nvSpPr>
          <p:cNvPr id="4098" name="Rectangle 107"/>
          <p:cNvSpPr>
            <a:spLocks noGrp="1" noChangeArrowheads="1"/>
          </p:cNvSpPr>
          <p:nvPr>
            <p:ph type="sldNum" sz="quarter" idx="12"/>
          </p:nvPr>
        </p:nvSpPr>
        <p:spPr>
          <a:xfrm>
            <a:off x="6931074" y="6293582"/>
            <a:ext cx="1906588" cy="457200"/>
          </a:xfrm>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it-IT" sz="1400" dirty="0" smtClean="0">
                <a:solidFill>
                  <a:schemeClr val="folHlink"/>
                </a:solidFill>
              </a:rPr>
              <a:t>Pag. </a:t>
            </a:r>
            <a:fld id="{FA92EAC8-45C7-4863-B7B0-431C8B58D399}" type="slidenum">
              <a:rPr lang="it-IT" sz="1400" smtClean="0">
                <a:solidFill>
                  <a:schemeClr val="folHlink"/>
                </a:solidFill>
              </a:rPr>
              <a:pPr eaLnBrk="1" hangingPunct="1"/>
              <a:t>38</a:t>
            </a:fld>
            <a:endParaRPr lang="it-IT" sz="1400" dirty="0" smtClean="0">
              <a:solidFill>
                <a:schemeClr val="folHlink"/>
              </a:solidFill>
            </a:endParaRPr>
          </a:p>
        </p:txBody>
      </p:sp>
      <p:pic>
        <p:nvPicPr>
          <p:cNvPr id="3074" name="Picture 2"/>
          <p:cNvPicPr>
            <a:picLocks noChangeAspect="1" noChangeArrowheads="1"/>
          </p:cNvPicPr>
          <p:nvPr/>
        </p:nvPicPr>
        <p:blipFill rotWithShape="1">
          <a:blip r:embed="rId3" cstate="print">
            <a:extLst>
              <a:ext uri="{28A0092B-C50C-407E-A947-70E740481C1C}">
                <a14:useLocalDpi xmlns="" xmlns:a14="http://schemas.microsoft.com/office/drawing/2010/main" val="0"/>
              </a:ext>
            </a:extLst>
          </a:blip>
          <a:srcRect l="3687" b="13689"/>
          <a:stretch/>
        </p:blipFill>
        <p:spPr bwMode="auto">
          <a:xfrm>
            <a:off x="1990725" y="2564904"/>
            <a:ext cx="5930798" cy="348042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cxnSp>
        <p:nvCxnSpPr>
          <p:cNvPr id="4" name="Connettore 2 3"/>
          <p:cNvCxnSpPr/>
          <p:nvPr/>
        </p:nvCxnSpPr>
        <p:spPr bwMode="auto">
          <a:xfrm flipV="1">
            <a:off x="2038092" y="2492896"/>
            <a:ext cx="0" cy="3480420"/>
          </a:xfrm>
          <a:prstGeom prst="straightConnector1">
            <a:avLst/>
          </a:prstGeom>
          <a:solidFill>
            <a:schemeClr val="accent1"/>
          </a:solidFill>
          <a:ln w="19050" cap="flat" cmpd="sng" algn="ctr">
            <a:solidFill>
              <a:srgbClr val="000000"/>
            </a:solidFill>
            <a:prstDash val="solid"/>
            <a:round/>
            <a:headEnd type="none" w="med" len="med"/>
            <a:tailEnd type="arrow"/>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33" name="Connettore 2 32"/>
          <p:cNvCxnSpPr/>
          <p:nvPr/>
        </p:nvCxnSpPr>
        <p:spPr bwMode="auto">
          <a:xfrm>
            <a:off x="2038092" y="5987400"/>
            <a:ext cx="5774268" cy="0"/>
          </a:xfrm>
          <a:prstGeom prst="straightConnector1">
            <a:avLst/>
          </a:prstGeom>
          <a:solidFill>
            <a:schemeClr val="accent1"/>
          </a:solidFill>
          <a:ln w="19050" cap="flat" cmpd="sng" algn="ctr">
            <a:solidFill>
              <a:srgbClr val="000000"/>
            </a:solidFill>
            <a:prstDash val="solid"/>
            <a:round/>
            <a:headEnd type="none" w="med" len="med"/>
            <a:tailEnd type="arrow"/>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2048" name="Rettangolo 2047"/>
          <p:cNvSpPr/>
          <p:nvPr/>
        </p:nvSpPr>
        <p:spPr bwMode="auto">
          <a:xfrm>
            <a:off x="6012160" y="3789040"/>
            <a:ext cx="1224136" cy="648072"/>
          </a:xfrm>
          <a:prstGeom prst="rect">
            <a:avLst/>
          </a:prstGeom>
          <a:solidFill>
            <a:schemeClr val="bg1"/>
          </a:solidFill>
          <a:ln w="9525" cap="flat" cmpd="sng" algn="ctr">
            <a:solidFill>
              <a:schemeClr val="bg1"/>
            </a:solidFill>
            <a:prstDash val="solid"/>
            <a:round/>
            <a:headEnd type="none" w="med" len="med"/>
            <a:tailEnd type="none" w="med" len="med"/>
          </a:ln>
          <a:effectLst/>
          <a:ex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0" i="0" u="none" strike="noStrike" cap="none" normalizeH="0" baseline="0" smtClean="0">
              <a:ln>
                <a:noFill/>
              </a:ln>
              <a:solidFill>
                <a:schemeClr val="tx1"/>
              </a:solidFill>
              <a:effectLst/>
              <a:latin typeface="Times New Roman" pitchFamily="18" charset="0"/>
            </a:endParaRPr>
          </a:p>
        </p:txBody>
      </p:sp>
      <p:sp>
        <p:nvSpPr>
          <p:cNvPr id="2049" name="Rettangolo 2048"/>
          <p:cNvSpPr/>
          <p:nvPr/>
        </p:nvSpPr>
        <p:spPr bwMode="auto">
          <a:xfrm>
            <a:off x="5724128" y="3789040"/>
            <a:ext cx="1728192" cy="1318830"/>
          </a:xfrm>
          <a:prstGeom prst="rect">
            <a:avLst/>
          </a:prstGeom>
          <a:solidFill>
            <a:schemeClr val="bg1"/>
          </a:solidFill>
          <a:ln w="9525" cap="flat" cmpd="sng" algn="ctr">
            <a:solidFill>
              <a:schemeClr val="bg1"/>
            </a:solidFill>
            <a:prstDash val="solid"/>
            <a:round/>
            <a:headEnd type="none" w="med" len="med"/>
            <a:tailEnd type="none" w="med" len="med"/>
          </a:ln>
          <a:effectLst/>
          <a:ex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0" i="0" u="none" strike="noStrike" cap="none" normalizeH="0" baseline="0" smtClean="0">
              <a:ln>
                <a:noFill/>
              </a:ln>
              <a:solidFill>
                <a:schemeClr val="tx1"/>
              </a:solidFill>
              <a:effectLst/>
              <a:latin typeface="Times New Roman" pitchFamily="18" charset="0"/>
            </a:endParaRPr>
          </a:p>
        </p:txBody>
      </p:sp>
      <p:cxnSp>
        <p:nvCxnSpPr>
          <p:cNvPr id="2052" name="Connettore 1 2051"/>
          <p:cNvCxnSpPr/>
          <p:nvPr/>
        </p:nvCxnSpPr>
        <p:spPr bwMode="auto">
          <a:xfrm>
            <a:off x="4211960" y="4233106"/>
            <a:ext cx="0" cy="1754294"/>
          </a:xfrm>
          <a:prstGeom prst="line">
            <a:avLst/>
          </a:prstGeom>
          <a:solidFill>
            <a:schemeClr val="accent1"/>
          </a:solidFill>
          <a:ln w="12700" cap="flat" cmpd="sng" algn="ctr">
            <a:solidFill>
              <a:srgbClr val="000000"/>
            </a:solidFill>
            <a:prstDash val="sysDash"/>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46" name="CasellaDiTesto 45"/>
          <p:cNvSpPr txBox="1"/>
          <p:nvPr/>
        </p:nvSpPr>
        <p:spPr>
          <a:xfrm>
            <a:off x="5724128" y="3743744"/>
            <a:ext cx="402674" cy="369332"/>
          </a:xfrm>
          <a:prstGeom prst="rect">
            <a:avLst/>
          </a:prstGeom>
          <a:noFill/>
        </p:spPr>
        <p:txBody>
          <a:bodyPr wrap="none" rtlCol="0">
            <a:spAutoFit/>
          </a:bodyPr>
          <a:lstStyle/>
          <a:p>
            <a:r>
              <a:rPr lang="it-IT" sz="1800" dirty="0" smtClean="0">
                <a:solidFill>
                  <a:srgbClr val="000000"/>
                </a:solidFill>
                <a:latin typeface="Calibri" pitchFamily="34" charset="0"/>
                <a:cs typeface="Calibri" pitchFamily="34" charset="0"/>
              </a:rPr>
              <a:t>P</a:t>
            </a:r>
            <a:r>
              <a:rPr lang="it-IT" sz="1800" baseline="-25000" dirty="0" smtClean="0">
                <a:solidFill>
                  <a:srgbClr val="000000"/>
                </a:solidFill>
                <a:latin typeface="Calibri" pitchFamily="34" charset="0"/>
                <a:cs typeface="Calibri" pitchFamily="34" charset="0"/>
              </a:rPr>
              <a:t>N</a:t>
            </a:r>
            <a:endParaRPr lang="it-IT" sz="1800" baseline="-25000" dirty="0">
              <a:solidFill>
                <a:srgbClr val="000000"/>
              </a:solidFill>
              <a:latin typeface="Calibri" pitchFamily="34" charset="0"/>
              <a:cs typeface="Calibri" pitchFamily="34" charset="0"/>
            </a:endParaRPr>
          </a:p>
        </p:txBody>
      </p:sp>
      <p:sp>
        <p:nvSpPr>
          <p:cNvPr id="47" name="CasellaDiTesto 46"/>
          <p:cNvSpPr txBox="1"/>
          <p:nvPr/>
        </p:nvSpPr>
        <p:spPr>
          <a:xfrm>
            <a:off x="6251969" y="3309498"/>
            <a:ext cx="402674" cy="369332"/>
          </a:xfrm>
          <a:prstGeom prst="rect">
            <a:avLst/>
          </a:prstGeom>
          <a:noFill/>
        </p:spPr>
        <p:txBody>
          <a:bodyPr wrap="none" rtlCol="0">
            <a:spAutoFit/>
          </a:bodyPr>
          <a:lstStyle/>
          <a:p>
            <a:r>
              <a:rPr lang="it-IT" sz="1800" dirty="0" smtClean="0">
                <a:solidFill>
                  <a:srgbClr val="000000"/>
                </a:solidFill>
                <a:latin typeface="Calibri" pitchFamily="34" charset="0"/>
                <a:cs typeface="Calibri" pitchFamily="34" charset="0"/>
              </a:rPr>
              <a:t>W</a:t>
            </a:r>
            <a:endParaRPr lang="it-IT" sz="1800" baseline="-25000" dirty="0">
              <a:solidFill>
                <a:srgbClr val="000000"/>
              </a:solidFill>
              <a:latin typeface="Calibri" pitchFamily="34" charset="0"/>
              <a:cs typeface="Calibri" pitchFamily="34" charset="0"/>
            </a:endParaRPr>
          </a:p>
        </p:txBody>
      </p:sp>
      <p:sp>
        <p:nvSpPr>
          <p:cNvPr id="49" name="CasellaDiTesto 48"/>
          <p:cNvSpPr txBox="1"/>
          <p:nvPr/>
        </p:nvSpPr>
        <p:spPr>
          <a:xfrm>
            <a:off x="5148064" y="3652435"/>
            <a:ext cx="290464" cy="369332"/>
          </a:xfrm>
          <a:prstGeom prst="rect">
            <a:avLst/>
          </a:prstGeom>
          <a:noFill/>
        </p:spPr>
        <p:txBody>
          <a:bodyPr wrap="none" rtlCol="0">
            <a:spAutoFit/>
          </a:bodyPr>
          <a:lstStyle/>
          <a:p>
            <a:r>
              <a:rPr lang="it-IT" sz="1800" dirty="0" smtClean="0">
                <a:solidFill>
                  <a:srgbClr val="000000"/>
                </a:solidFill>
                <a:latin typeface="Calibri" pitchFamily="34" charset="0"/>
                <a:cs typeface="Calibri" pitchFamily="34" charset="0"/>
              </a:rPr>
              <a:t>S</a:t>
            </a:r>
            <a:endParaRPr lang="it-IT" sz="1800" baseline="-25000" dirty="0">
              <a:solidFill>
                <a:srgbClr val="000000"/>
              </a:solidFill>
              <a:latin typeface="Calibri" pitchFamily="34" charset="0"/>
              <a:cs typeface="Calibri" pitchFamily="34" charset="0"/>
            </a:endParaRPr>
          </a:p>
        </p:txBody>
      </p:sp>
      <p:sp>
        <p:nvSpPr>
          <p:cNvPr id="50" name="CasellaDiTesto 49"/>
          <p:cNvSpPr txBox="1"/>
          <p:nvPr/>
        </p:nvSpPr>
        <p:spPr>
          <a:xfrm>
            <a:off x="3899716" y="3953108"/>
            <a:ext cx="328936" cy="369332"/>
          </a:xfrm>
          <a:prstGeom prst="rect">
            <a:avLst/>
          </a:prstGeom>
          <a:noFill/>
        </p:spPr>
        <p:txBody>
          <a:bodyPr wrap="none" rtlCol="0">
            <a:spAutoFit/>
          </a:bodyPr>
          <a:lstStyle/>
          <a:p>
            <a:r>
              <a:rPr lang="it-IT" sz="1800" dirty="0" smtClean="0">
                <a:solidFill>
                  <a:srgbClr val="000000"/>
                </a:solidFill>
                <a:latin typeface="Calibri" pitchFamily="34" charset="0"/>
                <a:cs typeface="Calibri" pitchFamily="34" charset="0"/>
              </a:rPr>
              <a:t>S</a:t>
            </a:r>
            <a:r>
              <a:rPr lang="it-IT" sz="1800" b="1" baseline="30000" dirty="0" smtClean="0">
                <a:solidFill>
                  <a:srgbClr val="000000"/>
                </a:solidFill>
                <a:latin typeface="Calibri" pitchFamily="34" charset="0"/>
                <a:cs typeface="Calibri" pitchFamily="34" charset="0"/>
              </a:rPr>
              <a:t>I</a:t>
            </a:r>
            <a:endParaRPr lang="it-IT" sz="1800" b="1" baseline="30000" dirty="0">
              <a:solidFill>
                <a:srgbClr val="000000"/>
              </a:solidFill>
              <a:latin typeface="Calibri" pitchFamily="34" charset="0"/>
              <a:cs typeface="Calibri" pitchFamily="34" charset="0"/>
            </a:endParaRPr>
          </a:p>
        </p:txBody>
      </p:sp>
      <p:sp>
        <p:nvSpPr>
          <p:cNvPr id="51" name="CasellaDiTesto 50"/>
          <p:cNvSpPr txBox="1"/>
          <p:nvPr/>
        </p:nvSpPr>
        <p:spPr>
          <a:xfrm>
            <a:off x="6251969" y="6014031"/>
            <a:ext cx="1528752" cy="307777"/>
          </a:xfrm>
          <a:prstGeom prst="rect">
            <a:avLst/>
          </a:prstGeom>
          <a:noFill/>
        </p:spPr>
        <p:txBody>
          <a:bodyPr wrap="none" rtlCol="0">
            <a:spAutoFit/>
          </a:bodyPr>
          <a:lstStyle/>
          <a:p>
            <a:r>
              <a:rPr lang="it-IT" sz="1400" dirty="0" smtClean="0">
                <a:solidFill>
                  <a:srgbClr val="000000"/>
                </a:solidFill>
                <a:latin typeface="Calibri" pitchFamily="34" charset="0"/>
                <a:cs typeface="Calibri" pitchFamily="34" charset="0"/>
              </a:rPr>
              <a:t>Popolazione attiva</a:t>
            </a:r>
            <a:endParaRPr lang="it-IT" sz="1400" dirty="0">
              <a:solidFill>
                <a:srgbClr val="000000"/>
              </a:solidFill>
              <a:latin typeface="Calibri" pitchFamily="34" charset="0"/>
              <a:cs typeface="Calibri" pitchFamily="34" charset="0"/>
            </a:endParaRPr>
          </a:p>
        </p:txBody>
      </p:sp>
      <p:sp>
        <p:nvSpPr>
          <p:cNvPr id="52" name="CasellaDiTesto 51"/>
          <p:cNvSpPr txBox="1"/>
          <p:nvPr/>
        </p:nvSpPr>
        <p:spPr>
          <a:xfrm>
            <a:off x="5230612" y="6014031"/>
            <a:ext cx="300082" cy="307777"/>
          </a:xfrm>
          <a:prstGeom prst="rect">
            <a:avLst/>
          </a:prstGeom>
          <a:noFill/>
        </p:spPr>
        <p:txBody>
          <a:bodyPr wrap="none" rtlCol="0">
            <a:spAutoFit/>
          </a:bodyPr>
          <a:lstStyle/>
          <a:p>
            <a:r>
              <a:rPr lang="it-IT" sz="1400" dirty="0" smtClean="0">
                <a:solidFill>
                  <a:srgbClr val="000000"/>
                </a:solidFill>
                <a:latin typeface="Calibri" pitchFamily="34" charset="0"/>
                <a:cs typeface="Calibri" pitchFamily="34" charset="0"/>
              </a:rPr>
              <a:t>N</a:t>
            </a:r>
            <a:endParaRPr lang="it-IT" sz="1400" baseline="-25000" dirty="0">
              <a:solidFill>
                <a:srgbClr val="000000"/>
              </a:solidFill>
              <a:latin typeface="Calibri" pitchFamily="34" charset="0"/>
              <a:cs typeface="Calibri" pitchFamily="34" charset="0"/>
            </a:endParaRPr>
          </a:p>
        </p:txBody>
      </p:sp>
      <p:sp>
        <p:nvSpPr>
          <p:cNvPr id="2056" name="Rettangolo 2055"/>
          <p:cNvSpPr/>
          <p:nvPr/>
        </p:nvSpPr>
        <p:spPr bwMode="auto">
          <a:xfrm>
            <a:off x="6251969" y="2810539"/>
            <a:ext cx="1056335" cy="507832"/>
          </a:xfrm>
          <a:prstGeom prst="rect">
            <a:avLst/>
          </a:prstGeom>
          <a:solidFill>
            <a:schemeClr val="bg1"/>
          </a:solidFill>
          <a:ln w="9525" cap="flat" cmpd="sng" algn="ctr">
            <a:solidFill>
              <a:schemeClr val="bg1"/>
            </a:solidFill>
            <a:prstDash val="solid"/>
            <a:round/>
            <a:headEnd type="none" w="med" len="med"/>
            <a:tailEnd type="none" w="med" len="med"/>
          </a:ln>
          <a:effectLst/>
          <a:ex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0" i="0" u="none" strike="noStrike" cap="none" normalizeH="0" baseline="0" smtClean="0">
              <a:ln>
                <a:noFill/>
              </a:ln>
              <a:solidFill>
                <a:schemeClr val="tx1"/>
              </a:solidFill>
              <a:effectLst/>
              <a:latin typeface="Times New Roman" pitchFamily="18" charset="0"/>
            </a:endParaRPr>
          </a:p>
        </p:txBody>
      </p:sp>
      <p:sp>
        <p:nvSpPr>
          <p:cNvPr id="53" name="CasellaDiTesto 52"/>
          <p:cNvSpPr txBox="1"/>
          <p:nvPr/>
        </p:nvSpPr>
        <p:spPr>
          <a:xfrm>
            <a:off x="4032527" y="5987400"/>
            <a:ext cx="360996" cy="307777"/>
          </a:xfrm>
          <a:prstGeom prst="rect">
            <a:avLst/>
          </a:prstGeom>
          <a:noFill/>
        </p:spPr>
        <p:txBody>
          <a:bodyPr wrap="none" rtlCol="0">
            <a:spAutoFit/>
          </a:bodyPr>
          <a:lstStyle/>
          <a:p>
            <a:r>
              <a:rPr lang="it-IT" sz="1400" dirty="0" smtClean="0">
                <a:solidFill>
                  <a:srgbClr val="000000"/>
                </a:solidFill>
                <a:latin typeface="Calibri" pitchFamily="34" charset="0"/>
                <a:cs typeface="Calibri" pitchFamily="34" charset="0"/>
              </a:rPr>
              <a:t>N</a:t>
            </a:r>
            <a:r>
              <a:rPr lang="it-IT" sz="1400" baseline="-25000" dirty="0" smtClean="0">
                <a:solidFill>
                  <a:srgbClr val="000000"/>
                </a:solidFill>
                <a:latin typeface="Calibri" pitchFamily="34" charset="0"/>
                <a:cs typeface="Calibri" pitchFamily="34" charset="0"/>
              </a:rPr>
              <a:t>1</a:t>
            </a:r>
            <a:endParaRPr lang="it-IT" sz="1400" baseline="-25000" dirty="0">
              <a:solidFill>
                <a:srgbClr val="000000"/>
              </a:solidFill>
              <a:latin typeface="Calibri" pitchFamily="34" charset="0"/>
              <a:cs typeface="Calibri" pitchFamily="34" charset="0"/>
            </a:endParaRPr>
          </a:p>
        </p:txBody>
      </p:sp>
      <p:sp>
        <p:nvSpPr>
          <p:cNvPr id="57" name="CasellaDiTesto 56"/>
          <p:cNvSpPr txBox="1"/>
          <p:nvPr/>
        </p:nvSpPr>
        <p:spPr>
          <a:xfrm>
            <a:off x="6588224" y="2426404"/>
            <a:ext cx="2304256" cy="3416320"/>
          </a:xfrm>
          <a:prstGeom prst="rect">
            <a:avLst/>
          </a:prstGeom>
          <a:noFill/>
        </p:spPr>
        <p:txBody>
          <a:bodyPr wrap="square" rtlCol="0">
            <a:spAutoFit/>
          </a:bodyPr>
          <a:lstStyle/>
          <a:p>
            <a:pPr algn="just"/>
            <a:r>
              <a:rPr lang="it-IT" sz="1200" dirty="0" smtClean="0">
                <a:solidFill>
                  <a:srgbClr val="000000"/>
                </a:solidFill>
                <a:latin typeface="Calibri" pitchFamily="34" charset="0"/>
                <a:cs typeface="Calibri" pitchFamily="34" charset="0"/>
              </a:rPr>
              <a:t>Se l'accumulazione del capitale è un processo continuo, </a:t>
            </a:r>
            <a:r>
              <a:rPr lang="it-IT" sz="1200" b="1" dirty="0" smtClean="0">
                <a:solidFill>
                  <a:srgbClr val="000000"/>
                </a:solidFill>
                <a:latin typeface="Calibri" pitchFamily="34" charset="0"/>
                <a:cs typeface="Calibri" pitchFamily="34" charset="0"/>
              </a:rPr>
              <a:t>il salario di mercato non avrà mai il tempo di ridiscendere al livello naturale</a:t>
            </a:r>
            <a:r>
              <a:rPr lang="it-IT" sz="1200" dirty="0" smtClean="0">
                <a:solidFill>
                  <a:srgbClr val="000000"/>
                </a:solidFill>
                <a:latin typeface="Calibri" pitchFamily="34" charset="0"/>
                <a:cs typeface="Calibri" pitchFamily="34" charset="0"/>
              </a:rPr>
              <a:t>, poiché la domanda di lavoro supera incessantemente l'offerta. </a:t>
            </a:r>
          </a:p>
          <a:p>
            <a:pPr algn="just"/>
            <a:endParaRPr lang="it-IT" sz="1200" dirty="0">
              <a:solidFill>
                <a:srgbClr val="000000"/>
              </a:solidFill>
              <a:latin typeface="Calibri" pitchFamily="34" charset="0"/>
              <a:cs typeface="Calibri" pitchFamily="34" charset="0"/>
            </a:endParaRPr>
          </a:p>
          <a:p>
            <a:pPr algn="just"/>
            <a:endParaRPr lang="it-IT" sz="1200" dirty="0" smtClean="0">
              <a:solidFill>
                <a:srgbClr val="000000"/>
              </a:solidFill>
              <a:latin typeface="Calibri" pitchFamily="34" charset="0"/>
              <a:cs typeface="Calibri" pitchFamily="34" charset="0"/>
            </a:endParaRPr>
          </a:p>
          <a:p>
            <a:pPr algn="just"/>
            <a:endParaRPr lang="it-IT" sz="1200" dirty="0">
              <a:solidFill>
                <a:srgbClr val="000000"/>
              </a:solidFill>
              <a:latin typeface="Calibri" pitchFamily="34" charset="0"/>
              <a:cs typeface="Calibri" pitchFamily="34" charset="0"/>
            </a:endParaRPr>
          </a:p>
          <a:p>
            <a:pPr algn="just"/>
            <a:endParaRPr lang="it-IT" sz="1200" dirty="0" smtClean="0">
              <a:solidFill>
                <a:srgbClr val="000000"/>
              </a:solidFill>
              <a:latin typeface="Calibri" pitchFamily="34" charset="0"/>
              <a:cs typeface="Calibri" pitchFamily="34" charset="0"/>
            </a:endParaRPr>
          </a:p>
          <a:p>
            <a:pPr algn="just"/>
            <a:r>
              <a:rPr lang="it-IT" sz="1200" dirty="0" smtClean="0">
                <a:solidFill>
                  <a:srgbClr val="000000"/>
                </a:solidFill>
                <a:latin typeface="Calibri" pitchFamily="34" charset="0"/>
                <a:cs typeface="Calibri" pitchFamily="34" charset="0"/>
              </a:rPr>
              <a:t>I lavoratori finiranno per </a:t>
            </a:r>
            <a:r>
              <a:rPr lang="it-IT" sz="1200" b="1" dirty="0" smtClean="0">
                <a:solidFill>
                  <a:srgbClr val="000000"/>
                </a:solidFill>
                <a:latin typeface="Calibri" pitchFamily="34" charset="0"/>
                <a:cs typeface="Calibri" pitchFamily="34" charset="0"/>
              </a:rPr>
              <a:t>attendersi un più elevato livello del salario minimo di sussistenza </a:t>
            </a:r>
            <a:r>
              <a:rPr lang="it-IT" sz="1200" dirty="0" smtClean="0">
                <a:solidFill>
                  <a:srgbClr val="000000"/>
                </a:solidFill>
                <a:latin typeface="Calibri" pitchFamily="34" charset="0"/>
                <a:cs typeface="Calibri" pitchFamily="34" charset="0"/>
              </a:rPr>
              <a:t>e la retta che rappresenta l'ammontare dei salari ruoterà in senso antiorario, con un conseguente </a:t>
            </a:r>
            <a:r>
              <a:rPr lang="it-IT" sz="1200" b="1" dirty="0" smtClean="0">
                <a:solidFill>
                  <a:srgbClr val="000000"/>
                </a:solidFill>
                <a:latin typeface="Calibri" pitchFamily="34" charset="0"/>
                <a:cs typeface="Calibri" pitchFamily="34" charset="0"/>
              </a:rPr>
              <a:t>avvicinamento dello stato stazionario</a:t>
            </a:r>
            <a:r>
              <a:rPr lang="it-IT" sz="1200" dirty="0" smtClean="0">
                <a:solidFill>
                  <a:srgbClr val="000000"/>
                </a:solidFill>
                <a:latin typeface="Calibri" pitchFamily="34" charset="0"/>
                <a:cs typeface="Calibri" pitchFamily="34" charset="0"/>
              </a:rPr>
              <a:t>.</a:t>
            </a:r>
          </a:p>
        </p:txBody>
      </p:sp>
      <p:cxnSp>
        <p:nvCxnSpPr>
          <p:cNvPr id="3" name="Connettore 1 2"/>
          <p:cNvCxnSpPr/>
          <p:nvPr/>
        </p:nvCxnSpPr>
        <p:spPr bwMode="auto">
          <a:xfrm flipV="1">
            <a:off x="2038092" y="3503037"/>
            <a:ext cx="3109972" cy="2484363"/>
          </a:xfrm>
          <a:prstGeom prst="line">
            <a:avLst/>
          </a:prstGeom>
          <a:solidFill>
            <a:schemeClr val="accent1"/>
          </a:solidFill>
          <a:ln w="19050" cap="flat" cmpd="sng" algn="ctr">
            <a:solidFill>
              <a:srgbClr val="00000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28" name="CasellaDiTesto 27"/>
          <p:cNvSpPr txBox="1"/>
          <p:nvPr/>
        </p:nvSpPr>
        <p:spPr>
          <a:xfrm>
            <a:off x="5148064" y="3309498"/>
            <a:ext cx="431528" cy="369332"/>
          </a:xfrm>
          <a:prstGeom prst="rect">
            <a:avLst/>
          </a:prstGeom>
          <a:noFill/>
        </p:spPr>
        <p:txBody>
          <a:bodyPr wrap="none" rtlCol="0">
            <a:spAutoFit/>
          </a:bodyPr>
          <a:lstStyle/>
          <a:p>
            <a:r>
              <a:rPr lang="it-IT" sz="1800" dirty="0" smtClean="0">
                <a:solidFill>
                  <a:srgbClr val="000000"/>
                </a:solidFill>
                <a:latin typeface="Calibri" pitchFamily="34" charset="0"/>
                <a:cs typeface="Calibri" pitchFamily="34" charset="0"/>
              </a:rPr>
              <a:t>W</a:t>
            </a:r>
            <a:r>
              <a:rPr lang="it-IT" sz="1800" b="1" baseline="30000" dirty="0" smtClean="0">
                <a:solidFill>
                  <a:srgbClr val="000000"/>
                </a:solidFill>
                <a:latin typeface="Calibri" pitchFamily="34" charset="0"/>
                <a:cs typeface="Calibri" pitchFamily="34" charset="0"/>
              </a:rPr>
              <a:t>I</a:t>
            </a:r>
            <a:endParaRPr lang="it-IT" sz="1800" b="1" baseline="30000" dirty="0">
              <a:solidFill>
                <a:srgbClr val="000000"/>
              </a:solidFill>
              <a:latin typeface="Calibri" pitchFamily="34" charset="0"/>
              <a:cs typeface="Calibri" pitchFamily="34" charset="0"/>
            </a:endParaRPr>
          </a:p>
        </p:txBody>
      </p:sp>
      <p:cxnSp>
        <p:nvCxnSpPr>
          <p:cNvPr id="9" name="Connettore 2 8"/>
          <p:cNvCxnSpPr>
            <a:stCxn id="52" idx="1"/>
          </p:cNvCxnSpPr>
          <p:nvPr/>
        </p:nvCxnSpPr>
        <p:spPr bwMode="auto">
          <a:xfrm flipH="1" flipV="1">
            <a:off x="4393523" y="6167919"/>
            <a:ext cx="837089" cy="1"/>
          </a:xfrm>
          <a:prstGeom prst="straightConnector1">
            <a:avLst/>
          </a:prstGeom>
          <a:solidFill>
            <a:schemeClr val="accent1"/>
          </a:solidFill>
          <a:ln w="28575" cap="flat" cmpd="sng" algn="ctr">
            <a:solidFill>
              <a:srgbClr val="000000"/>
            </a:solidFill>
            <a:prstDash val="solid"/>
            <a:round/>
            <a:headEnd type="none" w="med" len="med"/>
            <a:tailEnd type="arrow"/>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11" name="Freccia in giù 10"/>
          <p:cNvSpPr/>
          <p:nvPr/>
        </p:nvSpPr>
        <p:spPr bwMode="auto">
          <a:xfrm>
            <a:off x="7308304" y="3678830"/>
            <a:ext cx="648072" cy="554276"/>
          </a:xfrm>
          <a:prstGeom prst="downArrow">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0" i="0" u="none" strike="noStrike" cap="none" normalizeH="0" baseline="0" smtClean="0">
              <a:ln>
                <a:noFill/>
              </a:ln>
              <a:solidFill>
                <a:schemeClr val="tx1"/>
              </a:solidFill>
              <a:effectLst/>
              <a:latin typeface="Times New Roman" pitchFamily="18" charset="0"/>
            </a:endParaRPr>
          </a:p>
        </p:txBody>
      </p:sp>
    </p:spTree>
    <p:extLst>
      <p:ext uri="{BB962C8B-B14F-4D97-AF65-F5344CB8AC3E}">
        <p14:creationId xmlns="" xmlns:p14="http://schemas.microsoft.com/office/powerpoint/2010/main" val="2144056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7">
                                            <p:txEl>
                                              <p:pRg st="0" end="0"/>
                                            </p:txEl>
                                          </p:spTgt>
                                        </p:tgtEl>
                                        <p:attrNameLst>
                                          <p:attrName>style.visibility</p:attrName>
                                        </p:attrNameLst>
                                      </p:cBhvr>
                                      <p:to>
                                        <p:strVal val="visible"/>
                                      </p:to>
                                    </p:set>
                                    <p:animEffect transition="in" filter="randombar(horizontal)">
                                      <p:cBhvr>
                                        <p:cTn id="7" dur="500"/>
                                        <p:tgtEl>
                                          <p:spTgt spid="5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57">
                                            <p:txEl>
                                              <p:pRg st="5" end="5"/>
                                            </p:txEl>
                                          </p:spTgt>
                                        </p:tgtEl>
                                        <p:attrNameLst>
                                          <p:attrName>style.visibility</p:attrName>
                                        </p:attrNameLst>
                                      </p:cBhvr>
                                      <p:to>
                                        <p:strVal val="visible"/>
                                      </p:to>
                                    </p:set>
                                    <p:animEffect transition="in" filter="randombar(horizontal)">
                                      <p:cBhvr>
                                        <p:cTn id="19" dur="500"/>
                                        <p:tgtEl>
                                          <p:spTgt spid="5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ctrTitle"/>
          </p:nvPr>
        </p:nvSpPr>
        <p:spPr/>
        <p:txBody>
          <a:bodyPr/>
          <a:lstStyle/>
          <a:p>
            <a:pPr eaLnBrk="1" hangingPunct="1"/>
            <a:r>
              <a:rPr lang="it-IT" sz="3600" b="1" dirty="0" smtClean="0">
                <a:latin typeface="Calibri" pitchFamily="34" charset="0"/>
                <a:cs typeface="Calibri" pitchFamily="34" charset="0"/>
              </a:rPr>
              <a:t>DAVID RICARDO</a:t>
            </a:r>
          </a:p>
        </p:txBody>
      </p:sp>
      <p:sp>
        <p:nvSpPr>
          <p:cNvPr id="4098" name="Rectangle 107"/>
          <p:cNvSpPr>
            <a:spLocks noGrp="1" noChangeArrowheads="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it-IT" sz="1400" smtClean="0">
                <a:solidFill>
                  <a:schemeClr val="folHlink"/>
                </a:solidFill>
              </a:rPr>
              <a:t>Pag. </a:t>
            </a:r>
            <a:fld id="{FA92EAC8-45C7-4863-B7B0-431C8B58D399}" type="slidenum">
              <a:rPr lang="it-IT" sz="1400" smtClean="0">
                <a:solidFill>
                  <a:schemeClr val="folHlink"/>
                </a:solidFill>
              </a:rPr>
              <a:pPr eaLnBrk="1" hangingPunct="1"/>
              <a:t>39</a:t>
            </a:fld>
            <a:endParaRPr lang="it-IT" sz="1400" smtClean="0">
              <a:solidFill>
                <a:schemeClr val="folHlink"/>
              </a:solidFill>
            </a:endParaRPr>
          </a:p>
        </p:txBody>
      </p:sp>
      <p:sp>
        <p:nvSpPr>
          <p:cNvPr id="31748" name="Text Box 4"/>
          <p:cNvSpPr txBox="1">
            <a:spLocks noChangeArrowheads="1"/>
          </p:cNvSpPr>
          <p:nvPr/>
        </p:nvSpPr>
        <p:spPr bwMode="auto">
          <a:xfrm>
            <a:off x="1285852" y="2357430"/>
            <a:ext cx="7272808" cy="175432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marL="374650" indent="-374650"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lnSpc>
                <a:spcPct val="150000"/>
              </a:lnSpc>
            </a:pPr>
            <a:r>
              <a:rPr lang="it-IT" dirty="0" smtClean="0">
                <a:latin typeface="Calibri" pitchFamily="34" charset="0"/>
                <a:cs typeface="Calibri" pitchFamily="34" charset="0"/>
              </a:rPr>
              <a:t>Le teorie di Ricardo sugli effetti economici delle imposte:</a:t>
            </a:r>
          </a:p>
          <a:p>
            <a:pPr marL="901700" indent="-342900" eaLnBrk="1" hangingPunct="1">
              <a:lnSpc>
                <a:spcPct val="150000"/>
              </a:lnSpc>
              <a:buFont typeface="Calibri" pitchFamily="34" charset="0"/>
              <a:buChar char="–"/>
            </a:pPr>
            <a:r>
              <a:rPr lang="it-IT" dirty="0" smtClean="0">
                <a:latin typeface="Calibri" pitchFamily="34" charset="0"/>
                <a:cs typeface="Calibri" pitchFamily="34" charset="0"/>
              </a:rPr>
              <a:t>le </a:t>
            </a:r>
            <a:r>
              <a:rPr lang="it-IT" b="1" dirty="0" smtClean="0">
                <a:latin typeface="Calibri" pitchFamily="34" charset="0"/>
                <a:cs typeface="Calibri" pitchFamily="34" charset="0"/>
              </a:rPr>
              <a:t>IMPOSTE</a:t>
            </a:r>
            <a:r>
              <a:rPr lang="it-IT" dirty="0" smtClean="0">
                <a:latin typeface="Calibri" pitchFamily="34" charset="0"/>
                <a:cs typeface="Calibri" pitchFamily="34" charset="0"/>
              </a:rPr>
              <a:t> e l'</a:t>
            </a:r>
            <a:r>
              <a:rPr lang="it-IT" b="1" dirty="0" smtClean="0">
                <a:latin typeface="Calibri" pitchFamily="34" charset="0"/>
                <a:cs typeface="Calibri" pitchFamily="34" charset="0"/>
              </a:rPr>
              <a:t>ACCUMULAZIONE DEL CAPITALE</a:t>
            </a:r>
          </a:p>
          <a:p>
            <a:pPr marL="901700" indent="-342900" eaLnBrk="1" hangingPunct="1">
              <a:lnSpc>
                <a:spcPct val="150000"/>
              </a:lnSpc>
              <a:buFont typeface="Calibri" pitchFamily="34" charset="0"/>
              <a:buChar char="–"/>
            </a:pPr>
            <a:r>
              <a:rPr lang="it-IT" dirty="0" smtClean="0">
                <a:latin typeface="Calibri" pitchFamily="34" charset="0"/>
                <a:cs typeface="Calibri" pitchFamily="34" charset="0"/>
              </a:rPr>
              <a:t>la questione dell'</a:t>
            </a:r>
            <a:r>
              <a:rPr lang="it-IT" b="1" dirty="0" smtClean="0">
                <a:latin typeface="Calibri" pitchFamily="34" charset="0"/>
                <a:cs typeface="Calibri" pitchFamily="34" charset="0"/>
              </a:rPr>
              <a:t>INCIDENZA TRIBUTARIA</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ctrTitle"/>
          </p:nvPr>
        </p:nvSpPr>
        <p:spPr/>
        <p:txBody>
          <a:bodyPr/>
          <a:lstStyle/>
          <a:p>
            <a:pPr eaLnBrk="1" hangingPunct="1"/>
            <a:r>
              <a:rPr lang="it-IT" sz="3200" b="1" dirty="0" smtClean="0">
                <a:latin typeface="Calibri" pitchFamily="34" charset="0"/>
                <a:cs typeface="Calibri" pitchFamily="34" charset="0"/>
              </a:rPr>
              <a:t>DAVID RICARDO</a:t>
            </a:r>
            <a:endParaRPr lang="it-IT" sz="2000" b="1" dirty="0" smtClean="0">
              <a:latin typeface="Calibri" pitchFamily="34" charset="0"/>
              <a:cs typeface="Calibri" pitchFamily="34" charset="0"/>
            </a:endParaRPr>
          </a:p>
        </p:txBody>
      </p:sp>
      <p:sp>
        <p:nvSpPr>
          <p:cNvPr id="4098" name="Rectangle 107"/>
          <p:cNvSpPr>
            <a:spLocks noGrp="1" noChangeArrowheads="1"/>
          </p:cNvSpPr>
          <p:nvPr>
            <p:ph type="sldNum" sz="quarter" idx="12"/>
          </p:nvPr>
        </p:nvSpPr>
        <p:spPr>
          <a:xfrm>
            <a:off x="6931074" y="6293582"/>
            <a:ext cx="1906588" cy="457200"/>
          </a:xfrm>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it-IT" sz="1400" dirty="0" smtClean="0">
                <a:solidFill>
                  <a:schemeClr val="folHlink"/>
                </a:solidFill>
              </a:rPr>
              <a:t>Pag. </a:t>
            </a:r>
            <a:fld id="{FA92EAC8-45C7-4863-B7B0-431C8B58D399}" type="slidenum">
              <a:rPr lang="it-IT" sz="1400" smtClean="0">
                <a:solidFill>
                  <a:schemeClr val="folHlink"/>
                </a:solidFill>
              </a:rPr>
              <a:pPr eaLnBrk="1" hangingPunct="1"/>
              <a:t>40</a:t>
            </a:fld>
            <a:endParaRPr lang="it-IT" sz="1400" dirty="0" smtClean="0">
              <a:solidFill>
                <a:schemeClr val="folHlink"/>
              </a:solidFill>
            </a:endParaRPr>
          </a:p>
        </p:txBody>
      </p:sp>
      <p:sp>
        <p:nvSpPr>
          <p:cNvPr id="57" name="CasellaDiTesto 56"/>
          <p:cNvSpPr txBox="1"/>
          <p:nvPr/>
        </p:nvSpPr>
        <p:spPr>
          <a:xfrm>
            <a:off x="1115616" y="2744021"/>
            <a:ext cx="7560840" cy="1477328"/>
          </a:xfrm>
          <a:prstGeom prst="rect">
            <a:avLst/>
          </a:prstGeom>
          <a:noFill/>
        </p:spPr>
        <p:txBody>
          <a:bodyPr wrap="square" rtlCol="0">
            <a:spAutoFit/>
          </a:bodyPr>
          <a:lstStyle/>
          <a:p>
            <a:pPr algn="just">
              <a:lnSpc>
                <a:spcPct val="150000"/>
              </a:lnSpc>
            </a:pPr>
            <a:r>
              <a:rPr lang="it-IT" sz="2000" dirty="0" smtClean="0">
                <a:solidFill>
                  <a:srgbClr val="003366"/>
                </a:solidFill>
                <a:latin typeface="Calibri" pitchFamily="34" charset="0"/>
                <a:cs typeface="Calibri" pitchFamily="34" charset="0"/>
              </a:rPr>
              <a:t>Nel Capitolo 8 dei </a:t>
            </a:r>
            <a:r>
              <a:rPr lang="it-IT" sz="2000" i="1" dirty="0" smtClean="0">
                <a:solidFill>
                  <a:srgbClr val="003366"/>
                </a:solidFill>
                <a:latin typeface="Calibri" pitchFamily="34" charset="0"/>
                <a:cs typeface="Calibri" pitchFamily="34" charset="0"/>
              </a:rPr>
              <a:t>Principi dell'economia politica e della tassazione </a:t>
            </a:r>
            <a:r>
              <a:rPr lang="it-IT" sz="2000" dirty="0" smtClean="0">
                <a:solidFill>
                  <a:srgbClr val="003366"/>
                </a:solidFill>
                <a:latin typeface="Calibri" pitchFamily="34" charset="0"/>
                <a:cs typeface="Calibri" pitchFamily="34" charset="0"/>
              </a:rPr>
              <a:t>(I edizione), si sostiene che </a:t>
            </a:r>
            <a:r>
              <a:rPr lang="it-IT" sz="2000" b="1" dirty="0" smtClean="0">
                <a:solidFill>
                  <a:srgbClr val="003366"/>
                </a:solidFill>
                <a:latin typeface="Calibri" pitchFamily="34" charset="0"/>
                <a:cs typeface="Calibri" pitchFamily="34" charset="0"/>
              </a:rPr>
              <a:t>tutte le imposte ostacolano l'accumulazione del capitale</a:t>
            </a:r>
            <a:r>
              <a:rPr lang="it-IT" sz="2000" dirty="0" smtClean="0">
                <a:solidFill>
                  <a:srgbClr val="003366"/>
                </a:solidFill>
                <a:latin typeface="Calibri" pitchFamily="34" charset="0"/>
                <a:cs typeface="Calibri" pitchFamily="34" charset="0"/>
              </a:rPr>
              <a:t>:</a:t>
            </a:r>
          </a:p>
        </p:txBody>
      </p:sp>
      <p:sp>
        <p:nvSpPr>
          <p:cNvPr id="5" name="CasellaDiTesto 4"/>
          <p:cNvSpPr txBox="1"/>
          <p:nvPr/>
        </p:nvSpPr>
        <p:spPr>
          <a:xfrm>
            <a:off x="1187624" y="2315432"/>
            <a:ext cx="7416824" cy="461665"/>
          </a:xfrm>
          <a:prstGeom prst="rect">
            <a:avLst/>
          </a:prstGeom>
          <a:noFill/>
        </p:spPr>
        <p:txBody>
          <a:bodyPr wrap="square" rtlCol="0">
            <a:spAutoFit/>
          </a:bodyPr>
          <a:lstStyle/>
          <a:p>
            <a:pPr algn="ctr"/>
            <a:r>
              <a:rPr lang="it-IT" b="1" dirty="0" smtClean="0">
                <a:solidFill>
                  <a:srgbClr val="003366"/>
                </a:solidFill>
                <a:latin typeface="Calibri" pitchFamily="34" charset="0"/>
                <a:cs typeface="Calibri" pitchFamily="34" charset="0"/>
              </a:rPr>
              <a:t>LE IMPOSTE E L'ACCUMULAZIONE</a:t>
            </a:r>
            <a:endParaRPr lang="it-IT" b="1" dirty="0">
              <a:solidFill>
                <a:srgbClr val="003366"/>
              </a:solidFill>
              <a:latin typeface="Calibri" pitchFamily="34" charset="0"/>
              <a:cs typeface="Calibri" pitchFamily="34" charset="0"/>
            </a:endParaRPr>
          </a:p>
        </p:txBody>
      </p:sp>
      <p:sp>
        <p:nvSpPr>
          <p:cNvPr id="7" name="CasellaDiTesto 6"/>
          <p:cNvSpPr txBox="1"/>
          <p:nvPr/>
        </p:nvSpPr>
        <p:spPr>
          <a:xfrm>
            <a:off x="1477077" y="4246682"/>
            <a:ext cx="6912768" cy="1922962"/>
          </a:xfrm>
          <a:prstGeom prst="rect">
            <a:avLst/>
          </a:prstGeom>
          <a:noFill/>
        </p:spPr>
        <p:txBody>
          <a:bodyPr wrap="square" rtlCol="0">
            <a:spAutoFit/>
          </a:bodyPr>
          <a:lstStyle/>
          <a:p>
            <a:pPr algn="just">
              <a:lnSpc>
                <a:spcPts val="2400"/>
              </a:lnSpc>
            </a:pPr>
            <a:r>
              <a:rPr lang="it-IT" sz="1800" dirty="0" smtClean="0">
                <a:solidFill>
                  <a:srgbClr val="003366"/>
                </a:solidFill>
                <a:latin typeface="Calibri" pitchFamily="34" charset="0"/>
                <a:cs typeface="Calibri" pitchFamily="34" charset="0"/>
              </a:rPr>
              <a:t>«Non vi sono imposte che non tendano a </a:t>
            </a:r>
            <a:r>
              <a:rPr lang="it-IT" sz="1800" b="1" dirty="0" smtClean="0">
                <a:solidFill>
                  <a:srgbClr val="003366"/>
                </a:solidFill>
                <a:latin typeface="Calibri" pitchFamily="34" charset="0"/>
                <a:cs typeface="Calibri" pitchFamily="34" charset="0"/>
              </a:rPr>
              <a:t>ostacolare l'accumulazione</a:t>
            </a:r>
            <a:r>
              <a:rPr lang="it-IT" sz="1800" dirty="0" smtClean="0">
                <a:solidFill>
                  <a:srgbClr val="003366"/>
                </a:solidFill>
                <a:latin typeface="Calibri" pitchFamily="34" charset="0"/>
                <a:cs typeface="Calibri" pitchFamily="34" charset="0"/>
              </a:rPr>
              <a:t>, perché non ve n'è nessuna che non possa essere considerata d'</a:t>
            </a:r>
            <a:r>
              <a:rPr lang="it-IT" sz="1800" b="1" dirty="0" smtClean="0">
                <a:solidFill>
                  <a:srgbClr val="003366"/>
                </a:solidFill>
                <a:latin typeface="Calibri" pitchFamily="34" charset="0"/>
                <a:cs typeface="Calibri" pitchFamily="34" charset="0"/>
              </a:rPr>
              <a:t>ostacolo alla produzione</a:t>
            </a:r>
            <a:r>
              <a:rPr lang="it-IT" sz="1800" dirty="0" smtClean="0">
                <a:solidFill>
                  <a:srgbClr val="003366"/>
                </a:solidFill>
                <a:latin typeface="Calibri" pitchFamily="34" charset="0"/>
                <a:cs typeface="Calibri" pitchFamily="34" charset="0"/>
              </a:rPr>
              <a:t> e causa degli stessi effetti di un cattivo suolo o di un cattivo clima, di una diminuzione della capacità o industria, di una peggiore distribuzione del lavoro o della perdita di qualche macchina utile; […]» </a:t>
            </a:r>
          </a:p>
        </p:txBody>
      </p:sp>
    </p:spTree>
    <p:extLst>
      <p:ext uri="{BB962C8B-B14F-4D97-AF65-F5344CB8AC3E}">
        <p14:creationId xmlns:p14="http://schemas.microsoft.com/office/powerpoint/2010/main" xmlns="" val="325008538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ctrTitle"/>
          </p:nvPr>
        </p:nvSpPr>
        <p:spPr/>
        <p:txBody>
          <a:bodyPr/>
          <a:lstStyle/>
          <a:p>
            <a:pPr eaLnBrk="1" hangingPunct="1"/>
            <a:r>
              <a:rPr lang="it-IT" sz="3200" b="1" dirty="0" smtClean="0">
                <a:latin typeface="Calibri" pitchFamily="34" charset="0"/>
                <a:cs typeface="Calibri" pitchFamily="34" charset="0"/>
              </a:rPr>
              <a:t>DAVID RICARDO</a:t>
            </a:r>
            <a:endParaRPr lang="it-IT" sz="2000" b="1" dirty="0" smtClean="0">
              <a:latin typeface="Calibri" pitchFamily="34" charset="0"/>
              <a:cs typeface="Calibri" pitchFamily="34" charset="0"/>
            </a:endParaRPr>
          </a:p>
        </p:txBody>
      </p:sp>
      <p:sp>
        <p:nvSpPr>
          <p:cNvPr id="4098" name="Rectangle 107"/>
          <p:cNvSpPr>
            <a:spLocks noGrp="1" noChangeArrowheads="1"/>
          </p:cNvSpPr>
          <p:nvPr>
            <p:ph type="sldNum" sz="quarter" idx="12"/>
          </p:nvPr>
        </p:nvSpPr>
        <p:spPr>
          <a:xfrm>
            <a:off x="6931074" y="6293582"/>
            <a:ext cx="1906588" cy="457200"/>
          </a:xfrm>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it-IT" sz="1400" dirty="0" smtClean="0">
                <a:solidFill>
                  <a:schemeClr val="folHlink"/>
                </a:solidFill>
              </a:rPr>
              <a:t>Pag. </a:t>
            </a:r>
            <a:fld id="{FA92EAC8-45C7-4863-B7B0-431C8B58D399}" type="slidenum">
              <a:rPr lang="it-IT" sz="1400" smtClean="0">
                <a:solidFill>
                  <a:schemeClr val="folHlink"/>
                </a:solidFill>
              </a:rPr>
              <a:pPr eaLnBrk="1" hangingPunct="1"/>
              <a:t>41</a:t>
            </a:fld>
            <a:endParaRPr lang="it-IT" sz="1400" dirty="0" smtClean="0">
              <a:solidFill>
                <a:schemeClr val="folHlink"/>
              </a:solidFill>
            </a:endParaRPr>
          </a:p>
        </p:txBody>
      </p:sp>
      <p:sp>
        <p:nvSpPr>
          <p:cNvPr id="5" name="CasellaDiTesto 4"/>
          <p:cNvSpPr txBox="1"/>
          <p:nvPr/>
        </p:nvSpPr>
        <p:spPr>
          <a:xfrm>
            <a:off x="1187624" y="2315432"/>
            <a:ext cx="7416824" cy="461665"/>
          </a:xfrm>
          <a:prstGeom prst="rect">
            <a:avLst/>
          </a:prstGeom>
          <a:noFill/>
        </p:spPr>
        <p:txBody>
          <a:bodyPr wrap="square" rtlCol="0">
            <a:spAutoFit/>
          </a:bodyPr>
          <a:lstStyle/>
          <a:p>
            <a:pPr algn="ctr"/>
            <a:r>
              <a:rPr lang="it-IT" b="1" dirty="0" smtClean="0">
                <a:solidFill>
                  <a:srgbClr val="003366"/>
                </a:solidFill>
                <a:latin typeface="Calibri" pitchFamily="34" charset="0"/>
                <a:cs typeface="Calibri" pitchFamily="34" charset="0"/>
              </a:rPr>
              <a:t>LE IMPOSTE E L'ACCUMULAZIONE</a:t>
            </a:r>
            <a:endParaRPr lang="it-IT" b="1" dirty="0">
              <a:solidFill>
                <a:srgbClr val="003366"/>
              </a:solidFill>
              <a:latin typeface="Calibri" pitchFamily="34" charset="0"/>
              <a:cs typeface="Calibri" pitchFamily="34" charset="0"/>
            </a:endParaRPr>
          </a:p>
        </p:txBody>
      </p:sp>
      <p:sp>
        <p:nvSpPr>
          <p:cNvPr id="7" name="CasellaDiTesto 6"/>
          <p:cNvSpPr txBox="1"/>
          <p:nvPr/>
        </p:nvSpPr>
        <p:spPr>
          <a:xfrm>
            <a:off x="1475656" y="2996952"/>
            <a:ext cx="6840760" cy="1323439"/>
          </a:xfrm>
          <a:prstGeom prst="rect">
            <a:avLst/>
          </a:prstGeom>
          <a:noFill/>
        </p:spPr>
        <p:txBody>
          <a:bodyPr wrap="square" rtlCol="0">
            <a:spAutoFit/>
          </a:bodyPr>
          <a:lstStyle/>
          <a:p>
            <a:pPr algn="just">
              <a:lnSpc>
                <a:spcPts val="2400"/>
              </a:lnSpc>
            </a:pPr>
            <a:r>
              <a:rPr lang="it-IT" sz="1800" dirty="0" smtClean="0">
                <a:solidFill>
                  <a:srgbClr val="003366"/>
                </a:solidFill>
                <a:latin typeface="Calibri" pitchFamily="34" charset="0"/>
                <a:cs typeface="Calibri" pitchFamily="34" charset="0"/>
              </a:rPr>
              <a:t>«[…] e sebbene alcune imposte producano questi effetti in maggior misura di altre, si deve riconoscere che </a:t>
            </a:r>
            <a:r>
              <a:rPr lang="it-IT" sz="1800" b="1" dirty="0" smtClean="0">
                <a:solidFill>
                  <a:srgbClr val="003366"/>
                </a:solidFill>
                <a:latin typeface="Calibri" pitchFamily="34" charset="0"/>
                <a:cs typeface="Calibri" pitchFamily="34" charset="0"/>
              </a:rPr>
              <a:t>il grande male della tassazione </a:t>
            </a:r>
            <a:r>
              <a:rPr lang="it-IT" sz="1800" dirty="0" smtClean="0">
                <a:solidFill>
                  <a:srgbClr val="003366"/>
                </a:solidFill>
                <a:latin typeface="Calibri" pitchFamily="34" charset="0"/>
                <a:cs typeface="Calibri" pitchFamily="34" charset="0"/>
              </a:rPr>
              <a:t>non consiste tanto nella </a:t>
            </a:r>
            <a:r>
              <a:rPr lang="it-IT" sz="1800" b="1" dirty="0" smtClean="0">
                <a:solidFill>
                  <a:srgbClr val="003366"/>
                </a:solidFill>
                <a:latin typeface="Calibri" pitchFamily="34" charset="0"/>
                <a:cs typeface="Calibri" pitchFamily="34" charset="0"/>
              </a:rPr>
              <a:t>scelta dei suoi oggetti</a:t>
            </a:r>
            <a:r>
              <a:rPr lang="it-IT" sz="1800" dirty="0" smtClean="0">
                <a:solidFill>
                  <a:srgbClr val="003366"/>
                </a:solidFill>
                <a:latin typeface="Calibri" pitchFamily="34" charset="0"/>
                <a:cs typeface="Calibri" pitchFamily="34" charset="0"/>
              </a:rPr>
              <a:t>, quanto nell'</a:t>
            </a:r>
            <a:r>
              <a:rPr lang="it-IT" sz="1800" b="1" dirty="0" smtClean="0">
                <a:solidFill>
                  <a:srgbClr val="003366"/>
                </a:solidFill>
                <a:latin typeface="Calibri" pitchFamily="34" charset="0"/>
                <a:cs typeface="Calibri" pitchFamily="34" charset="0"/>
              </a:rPr>
              <a:t>ammontare generale dei suoi effetti presi nel loro insieme</a:t>
            </a:r>
            <a:r>
              <a:rPr lang="it-IT" sz="1800" dirty="0" smtClean="0">
                <a:solidFill>
                  <a:srgbClr val="003366"/>
                </a:solidFill>
                <a:latin typeface="Calibri" pitchFamily="34" charset="0"/>
                <a:cs typeface="Calibri" pitchFamily="34" charset="0"/>
              </a:rPr>
              <a:t>.». </a:t>
            </a:r>
          </a:p>
        </p:txBody>
      </p:sp>
    </p:spTree>
    <p:extLst>
      <p:ext uri="{BB962C8B-B14F-4D97-AF65-F5344CB8AC3E}">
        <p14:creationId xmlns:p14="http://schemas.microsoft.com/office/powerpoint/2010/main" xmlns="" val="263118550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ctrTitle"/>
          </p:nvPr>
        </p:nvSpPr>
        <p:spPr/>
        <p:txBody>
          <a:bodyPr/>
          <a:lstStyle/>
          <a:p>
            <a:pPr eaLnBrk="1" hangingPunct="1"/>
            <a:r>
              <a:rPr lang="it-IT" sz="3200" b="1" dirty="0" smtClean="0">
                <a:latin typeface="Calibri" pitchFamily="34" charset="0"/>
                <a:cs typeface="Calibri" pitchFamily="34" charset="0"/>
              </a:rPr>
              <a:t>DAVID RICARDO</a:t>
            </a:r>
            <a:endParaRPr lang="it-IT" sz="2000" b="1" dirty="0" smtClean="0">
              <a:latin typeface="Calibri" pitchFamily="34" charset="0"/>
              <a:cs typeface="Calibri" pitchFamily="34" charset="0"/>
            </a:endParaRPr>
          </a:p>
        </p:txBody>
      </p:sp>
      <p:sp>
        <p:nvSpPr>
          <p:cNvPr id="4098" name="Rectangle 107"/>
          <p:cNvSpPr>
            <a:spLocks noGrp="1" noChangeArrowheads="1"/>
          </p:cNvSpPr>
          <p:nvPr>
            <p:ph type="sldNum" sz="quarter" idx="12"/>
          </p:nvPr>
        </p:nvSpPr>
        <p:spPr>
          <a:xfrm>
            <a:off x="6931074" y="6293582"/>
            <a:ext cx="1906588" cy="457200"/>
          </a:xfrm>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it-IT" sz="1400" dirty="0" smtClean="0">
                <a:solidFill>
                  <a:schemeClr val="folHlink"/>
                </a:solidFill>
              </a:rPr>
              <a:t>Pag. </a:t>
            </a:r>
            <a:fld id="{FA92EAC8-45C7-4863-B7B0-431C8B58D399}" type="slidenum">
              <a:rPr lang="it-IT" sz="1400" smtClean="0">
                <a:solidFill>
                  <a:schemeClr val="folHlink"/>
                </a:solidFill>
              </a:rPr>
              <a:pPr eaLnBrk="1" hangingPunct="1"/>
              <a:t>42</a:t>
            </a:fld>
            <a:endParaRPr lang="it-IT" sz="1400" dirty="0" smtClean="0">
              <a:solidFill>
                <a:schemeClr val="folHlink"/>
              </a:solidFill>
            </a:endParaRPr>
          </a:p>
        </p:txBody>
      </p:sp>
      <p:sp>
        <p:nvSpPr>
          <p:cNvPr id="5" name="CasellaDiTesto 4"/>
          <p:cNvSpPr txBox="1"/>
          <p:nvPr/>
        </p:nvSpPr>
        <p:spPr>
          <a:xfrm>
            <a:off x="1187624" y="2315432"/>
            <a:ext cx="7416824" cy="461665"/>
          </a:xfrm>
          <a:prstGeom prst="rect">
            <a:avLst/>
          </a:prstGeom>
          <a:noFill/>
        </p:spPr>
        <p:txBody>
          <a:bodyPr wrap="square" rtlCol="0">
            <a:spAutoFit/>
          </a:bodyPr>
          <a:lstStyle/>
          <a:p>
            <a:pPr algn="ctr"/>
            <a:r>
              <a:rPr lang="it-IT" b="1" dirty="0" smtClean="0">
                <a:solidFill>
                  <a:srgbClr val="003366"/>
                </a:solidFill>
                <a:latin typeface="Calibri" pitchFamily="34" charset="0"/>
                <a:cs typeface="Calibri" pitchFamily="34" charset="0"/>
              </a:rPr>
              <a:t>LE IMPOSTE SUI TRASFERIMENTI DI PROPRIETÀ</a:t>
            </a:r>
            <a:endParaRPr lang="it-IT" b="1" dirty="0">
              <a:solidFill>
                <a:srgbClr val="003366"/>
              </a:solidFill>
              <a:latin typeface="Calibri" pitchFamily="34" charset="0"/>
              <a:cs typeface="Calibri" pitchFamily="34" charset="0"/>
            </a:endParaRPr>
          </a:p>
        </p:txBody>
      </p:sp>
      <p:sp>
        <p:nvSpPr>
          <p:cNvPr id="7" name="CasellaDiTesto 6"/>
          <p:cNvSpPr txBox="1"/>
          <p:nvPr/>
        </p:nvSpPr>
        <p:spPr>
          <a:xfrm>
            <a:off x="1331640" y="2852936"/>
            <a:ext cx="7128792" cy="2862322"/>
          </a:xfrm>
          <a:prstGeom prst="rect">
            <a:avLst/>
          </a:prstGeom>
          <a:noFill/>
        </p:spPr>
        <p:txBody>
          <a:bodyPr wrap="square" rtlCol="0">
            <a:spAutoFit/>
          </a:bodyPr>
          <a:lstStyle/>
          <a:p>
            <a:pPr algn="just">
              <a:lnSpc>
                <a:spcPct val="150000"/>
              </a:lnSpc>
            </a:pPr>
            <a:r>
              <a:rPr lang="it-IT" sz="2000" dirty="0" smtClean="0">
                <a:solidFill>
                  <a:srgbClr val="003366"/>
                </a:solidFill>
                <a:latin typeface="Calibri" pitchFamily="34" charset="0"/>
                <a:cs typeface="Calibri" pitchFamily="34" charset="0"/>
              </a:rPr>
              <a:t>Questo tipo di tributo comporta solo sprechi di risorse, perché tende a diminuire i fondi destinati al lavoro produttivo e perché impedisce che il capitale nazionale venga distribuito nel modo più vantaggioso alla collettività. Esso è pertanto </a:t>
            </a:r>
            <a:r>
              <a:rPr lang="it-IT" sz="2000" b="1" dirty="0" smtClean="0">
                <a:solidFill>
                  <a:srgbClr val="003366"/>
                </a:solidFill>
                <a:latin typeface="Calibri" pitchFamily="34" charset="0"/>
                <a:cs typeface="Calibri" pitchFamily="34" charset="0"/>
              </a:rPr>
              <a:t>un tributo inefficiente</a:t>
            </a:r>
            <a:r>
              <a:rPr lang="it-IT" sz="2000" dirty="0" smtClean="0">
                <a:solidFill>
                  <a:srgbClr val="003366"/>
                </a:solidFill>
                <a:latin typeface="Calibri" pitchFamily="34" charset="0"/>
                <a:cs typeface="Calibri" pitchFamily="34" charset="0"/>
              </a:rPr>
              <a:t>, ma esiste in tutti gli ordinamenti tributari ed è comunque applicato. Perché?  </a:t>
            </a:r>
          </a:p>
        </p:txBody>
      </p:sp>
    </p:spTree>
    <p:extLst>
      <p:ext uri="{BB962C8B-B14F-4D97-AF65-F5344CB8AC3E}">
        <p14:creationId xmlns:p14="http://schemas.microsoft.com/office/powerpoint/2010/main" xmlns="" val="130281697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ctrTitle"/>
          </p:nvPr>
        </p:nvSpPr>
        <p:spPr/>
        <p:txBody>
          <a:bodyPr/>
          <a:lstStyle/>
          <a:p>
            <a:pPr eaLnBrk="1" hangingPunct="1"/>
            <a:r>
              <a:rPr lang="it-IT" sz="3200" b="1" dirty="0" smtClean="0">
                <a:latin typeface="Calibri" pitchFamily="34" charset="0"/>
                <a:cs typeface="Calibri" pitchFamily="34" charset="0"/>
              </a:rPr>
              <a:t>DAVID RICARDO</a:t>
            </a:r>
            <a:endParaRPr lang="it-IT" sz="2000" b="1" dirty="0" smtClean="0">
              <a:latin typeface="Calibri" pitchFamily="34" charset="0"/>
              <a:cs typeface="Calibri" pitchFamily="34" charset="0"/>
            </a:endParaRPr>
          </a:p>
        </p:txBody>
      </p:sp>
      <p:sp>
        <p:nvSpPr>
          <p:cNvPr id="4098" name="Rectangle 107"/>
          <p:cNvSpPr>
            <a:spLocks noGrp="1" noChangeArrowheads="1"/>
          </p:cNvSpPr>
          <p:nvPr>
            <p:ph type="sldNum" sz="quarter" idx="12"/>
          </p:nvPr>
        </p:nvSpPr>
        <p:spPr>
          <a:xfrm>
            <a:off x="6931074" y="6293582"/>
            <a:ext cx="1906588" cy="457200"/>
          </a:xfrm>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it-IT" sz="1400" dirty="0" smtClean="0">
                <a:solidFill>
                  <a:schemeClr val="folHlink"/>
                </a:solidFill>
              </a:rPr>
              <a:t>Pag. </a:t>
            </a:r>
            <a:fld id="{FA92EAC8-45C7-4863-B7B0-431C8B58D399}" type="slidenum">
              <a:rPr lang="it-IT" sz="1400" smtClean="0">
                <a:solidFill>
                  <a:schemeClr val="folHlink"/>
                </a:solidFill>
              </a:rPr>
              <a:pPr eaLnBrk="1" hangingPunct="1"/>
              <a:t>43</a:t>
            </a:fld>
            <a:endParaRPr lang="it-IT" sz="1400" dirty="0" smtClean="0">
              <a:solidFill>
                <a:schemeClr val="folHlink"/>
              </a:solidFill>
            </a:endParaRPr>
          </a:p>
        </p:txBody>
      </p:sp>
      <p:sp>
        <p:nvSpPr>
          <p:cNvPr id="5" name="CasellaDiTesto 4"/>
          <p:cNvSpPr txBox="1"/>
          <p:nvPr/>
        </p:nvSpPr>
        <p:spPr>
          <a:xfrm>
            <a:off x="1187624" y="2315432"/>
            <a:ext cx="7416824" cy="461665"/>
          </a:xfrm>
          <a:prstGeom prst="rect">
            <a:avLst/>
          </a:prstGeom>
          <a:noFill/>
        </p:spPr>
        <p:txBody>
          <a:bodyPr wrap="square" rtlCol="0">
            <a:spAutoFit/>
          </a:bodyPr>
          <a:lstStyle/>
          <a:p>
            <a:pPr algn="ctr"/>
            <a:r>
              <a:rPr lang="it-IT" b="1" dirty="0" smtClean="0">
                <a:solidFill>
                  <a:srgbClr val="003366"/>
                </a:solidFill>
                <a:latin typeface="Calibri" pitchFamily="34" charset="0"/>
                <a:cs typeface="Calibri" pitchFamily="34" charset="0"/>
              </a:rPr>
              <a:t>LE IMPOSTE SUI TRASFERIMENTI DI PROPRIETÀ</a:t>
            </a:r>
            <a:endParaRPr lang="it-IT" b="1" dirty="0">
              <a:solidFill>
                <a:srgbClr val="003366"/>
              </a:solidFill>
              <a:latin typeface="Calibri" pitchFamily="34" charset="0"/>
              <a:cs typeface="Calibri" pitchFamily="34" charset="0"/>
            </a:endParaRPr>
          </a:p>
        </p:txBody>
      </p:sp>
      <p:sp>
        <p:nvSpPr>
          <p:cNvPr id="7" name="CasellaDiTesto 6"/>
          <p:cNvSpPr txBox="1"/>
          <p:nvPr/>
        </p:nvSpPr>
        <p:spPr>
          <a:xfrm>
            <a:off x="1475656" y="2852936"/>
            <a:ext cx="6840760" cy="2554545"/>
          </a:xfrm>
          <a:prstGeom prst="rect">
            <a:avLst/>
          </a:prstGeom>
          <a:noFill/>
        </p:spPr>
        <p:txBody>
          <a:bodyPr wrap="square" rtlCol="0">
            <a:spAutoFit/>
          </a:bodyPr>
          <a:lstStyle/>
          <a:p>
            <a:pPr algn="just">
              <a:lnSpc>
                <a:spcPts val="2400"/>
              </a:lnSpc>
            </a:pPr>
            <a:r>
              <a:rPr lang="it-IT" sz="2000" dirty="0" smtClean="0">
                <a:solidFill>
                  <a:srgbClr val="003366"/>
                </a:solidFill>
                <a:latin typeface="Calibri" pitchFamily="34" charset="0"/>
                <a:cs typeface="Calibri" pitchFamily="34" charset="0"/>
              </a:rPr>
              <a:t>«</a:t>
            </a:r>
            <a:r>
              <a:rPr lang="it-IT" sz="2000" b="1" dirty="0" smtClean="0">
                <a:solidFill>
                  <a:srgbClr val="003366"/>
                </a:solidFill>
                <a:latin typeface="Calibri" pitchFamily="34" charset="0"/>
                <a:cs typeface="Calibri" pitchFamily="34" charset="0"/>
              </a:rPr>
              <a:t>Tutte le imposte sui trasferimenti di proprietà di ogni specie</a:t>
            </a:r>
            <a:r>
              <a:rPr lang="it-IT" sz="2000" dirty="0" smtClean="0">
                <a:solidFill>
                  <a:srgbClr val="003366"/>
                </a:solidFill>
                <a:latin typeface="Calibri" pitchFamily="34" charset="0"/>
                <a:cs typeface="Calibri" pitchFamily="34" charset="0"/>
              </a:rPr>
              <a:t>, nella misura in cui diminuiscono il valore capitale di quella proprietà, tendono a diminuire i fondi destinati al mantenimento del lavoro</a:t>
            </a:r>
            <a:r>
              <a:rPr lang="it-IT" sz="2000" b="1" dirty="0" smtClean="0">
                <a:solidFill>
                  <a:srgbClr val="003366"/>
                </a:solidFill>
                <a:latin typeface="Calibri" pitchFamily="34" charset="0"/>
                <a:cs typeface="Calibri" pitchFamily="34" charset="0"/>
              </a:rPr>
              <a:t>. Sono tutte imposte più o meno dissipatrici </a:t>
            </a:r>
            <a:r>
              <a:rPr lang="it-IT" sz="2000" dirty="0" smtClean="0">
                <a:solidFill>
                  <a:srgbClr val="003366"/>
                </a:solidFill>
                <a:latin typeface="Calibri" pitchFamily="34" charset="0"/>
                <a:cs typeface="Calibri" pitchFamily="34" charset="0"/>
              </a:rPr>
              <a:t>che aumentano l'entrata del sovrano, la quale raramente </a:t>
            </a:r>
            <a:r>
              <a:rPr lang="it-IT" sz="2000" b="1" dirty="0" smtClean="0">
                <a:solidFill>
                  <a:srgbClr val="003366"/>
                </a:solidFill>
                <a:latin typeface="Calibri" pitchFamily="34" charset="0"/>
                <a:cs typeface="Calibri" pitchFamily="34" charset="0"/>
              </a:rPr>
              <a:t>mantiene</a:t>
            </a:r>
            <a:r>
              <a:rPr lang="it-IT" sz="2000" dirty="0" smtClean="0">
                <a:solidFill>
                  <a:srgbClr val="003366"/>
                </a:solidFill>
                <a:latin typeface="Calibri" pitchFamily="34" charset="0"/>
                <a:cs typeface="Calibri" pitchFamily="34" charset="0"/>
              </a:rPr>
              <a:t> </a:t>
            </a:r>
            <a:r>
              <a:rPr lang="it-IT" sz="2000" b="1" dirty="0" smtClean="0">
                <a:solidFill>
                  <a:srgbClr val="003366"/>
                </a:solidFill>
                <a:latin typeface="Calibri" pitchFamily="34" charset="0"/>
                <a:cs typeface="Calibri" pitchFamily="34" charset="0"/>
              </a:rPr>
              <a:t>lavoratori</a:t>
            </a:r>
            <a:r>
              <a:rPr lang="it-IT" sz="2000" dirty="0" smtClean="0">
                <a:solidFill>
                  <a:srgbClr val="003366"/>
                </a:solidFill>
                <a:latin typeface="Calibri" pitchFamily="34" charset="0"/>
                <a:cs typeface="Calibri" pitchFamily="34" charset="0"/>
              </a:rPr>
              <a:t> che non siano </a:t>
            </a:r>
            <a:r>
              <a:rPr lang="it-IT" sz="2000" b="1" dirty="0" smtClean="0">
                <a:solidFill>
                  <a:srgbClr val="003366"/>
                </a:solidFill>
                <a:latin typeface="Calibri" pitchFamily="34" charset="0"/>
                <a:cs typeface="Calibri" pitchFamily="34" charset="0"/>
              </a:rPr>
              <a:t>improduttivi</a:t>
            </a:r>
            <a:r>
              <a:rPr lang="it-IT" sz="2000" dirty="0" smtClean="0">
                <a:solidFill>
                  <a:srgbClr val="003366"/>
                </a:solidFill>
                <a:latin typeface="Calibri" pitchFamily="34" charset="0"/>
                <a:cs typeface="Calibri" pitchFamily="34" charset="0"/>
              </a:rPr>
              <a:t> a spese del capitale della popolazione che non ne mantiene se non di produttivi.».</a:t>
            </a:r>
          </a:p>
        </p:txBody>
      </p:sp>
    </p:spTree>
    <p:extLst>
      <p:ext uri="{BB962C8B-B14F-4D97-AF65-F5344CB8AC3E}">
        <p14:creationId xmlns:p14="http://schemas.microsoft.com/office/powerpoint/2010/main" xmlns="" val="244884524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ctrTitle"/>
          </p:nvPr>
        </p:nvSpPr>
        <p:spPr/>
        <p:txBody>
          <a:bodyPr/>
          <a:lstStyle/>
          <a:p>
            <a:pPr eaLnBrk="1" hangingPunct="1"/>
            <a:r>
              <a:rPr lang="it-IT" sz="3200" b="1" dirty="0" smtClean="0">
                <a:latin typeface="Calibri" pitchFamily="34" charset="0"/>
                <a:cs typeface="Calibri" pitchFamily="34" charset="0"/>
              </a:rPr>
              <a:t>DAVID RICARDO</a:t>
            </a:r>
            <a:endParaRPr lang="it-IT" sz="2000" b="1" dirty="0" smtClean="0">
              <a:latin typeface="Calibri" pitchFamily="34" charset="0"/>
              <a:cs typeface="Calibri" pitchFamily="34" charset="0"/>
            </a:endParaRPr>
          </a:p>
        </p:txBody>
      </p:sp>
      <p:sp>
        <p:nvSpPr>
          <p:cNvPr id="4098" name="Rectangle 107"/>
          <p:cNvSpPr>
            <a:spLocks noGrp="1" noChangeArrowheads="1"/>
          </p:cNvSpPr>
          <p:nvPr>
            <p:ph type="sldNum" sz="quarter" idx="12"/>
          </p:nvPr>
        </p:nvSpPr>
        <p:spPr>
          <a:xfrm>
            <a:off x="6931074" y="6293582"/>
            <a:ext cx="1906588" cy="457200"/>
          </a:xfrm>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it-IT" sz="1400" dirty="0" smtClean="0">
                <a:solidFill>
                  <a:schemeClr val="folHlink"/>
                </a:solidFill>
              </a:rPr>
              <a:t>Pag. </a:t>
            </a:r>
            <a:fld id="{FA92EAC8-45C7-4863-B7B0-431C8B58D399}" type="slidenum">
              <a:rPr lang="it-IT" sz="1400" smtClean="0">
                <a:solidFill>
                  <a:schemeClr val="folHlink"/>
                </a:solidFill>
              </a:rPr>
              <a:pPr eaLnBrk="1" hangingPunct="1"/>
              <a:t>44</a:t>
            </a:fld>
            <a:endParaRPr lang="it-IT" sz="1400" dirty="0" smtClean="0">
              <a:solidFill>
                <a:schemeClr val="folHlink"/>
              </a:solidFill>
            </a:endParaRPr>
          </a:p>
        </p:txBody>
      </p:sp>
      <p:sp>
        <p:nvSpPr>
          <p:cNvPr id="5" name="CasellaDiTesto 4"/>
          <p:cNvSpPr txBox="1"/>
          <p:nvPr/>
        </p:nvSpPr>
        <p:spPr>
          <a:xfrm>
            <a:off x="1187624" y="2315432"/>
            <a:ext cx="7416824" cy="461665"/>
          </a:xfrm>
          <a:prstGeom prst="rect">
            <a:avLst/>
          </a:prstGeom>
          <a:noFill/>
        </p:spPr>
        <p:txBody>
          <a:bodyPr wrap="square" rtlCol="0">
            <a:spAutoFit/>
          </a:bodyPr>
          <a:lstStyle/>
          <a:p>
            <a:pPr algn="ctr"/>
            <a:r>
              <a:rPr lang="it-IT" b="1" dirty="0" smtClean="0">
                <a:solidFill>
                  <a:srgbClr val="003366"/>
                </a:solidFill>
                <a:latin typeface="Calibri" pitchFamily="34" charset="0"/>
                <a:cs typeface="Calibri" pitchFamily="34" charset="0"/>
              </a:rPr>
              <a:t>LE IMPOSTE SUI TRASFERIMENTI DI PROPRIETÀ</a:t>
            </a:r>
            <a:endParaRPr lang="it-IT" b="1" dirty="0">
              <a:solidFill>
                <a:srgbClr val="003366"/>
              </a:solidFill>
              <a:latin typeface="Calibri" pitchFamily="34" charset="0"/>
              <a:cs typeface="Calibri" pitchFamily="34" charset="0"/>
            </a:endParaRPr>
          </a:p>
        </p:txBody>
      </p:sp>
      <p:sp>
        <p:nvSpPr>
          <p:cNvPr id="7" name="CasellaDiTesto 6"/>
          <p:cNvSpPr txBox="1"/>
          <p:nvPr/>
        </p:nvSpPr>
        <p:spPr>
          <a:xfrm>
            <a:off x="1475656" y="2852936"/>
            <a:ext cx="6840760" cy="2554545"/>
          </a:xfrm>
          <a:prstGeom prst="rect">
            <a:avLst/>
          </a:prstGeom>
          <a:noFill/>
        </p:spPr>
        <p:txBody>
          <a:bodyPr wrap="square" rtlCol="0">
            <a:spAutoFit/>
          </a:bodyPr>
          <a:lstStyle/>
          <a:p>
            <a:pPr algn="just">
              <a:lnSpc>
                <a:spcPts val="2400"/>
              </a:lnSpc>
            </a:pPr>
            <a:r>
              <a:rPr lang="it-IT" sz="2000" dirty="0" smtClean="0">
                <a:solidFill>
                  <a:srgbClr val="003366"/>
                </a:solidFill>
                <a:latin typeface="Calibri" pitchFamily="34" charset="0"/>
                <a:cs typeface="Calibri" pitchFamily="34" charset="0"/>
              </a:rPr>
              <a:t>«[…] Esse </a:t>
            </a:r>
            <a:r>
              <a:rPr lang="it-IT" sz="2000" b="1" dirty="0" smtClean="0">
                <a:solidFill>
                  <a:srgbClr val="003366"/>
                </a:solidFill>
                <a:latin typeface="Calibri" pitchFamily="34" charset="0"/>
                <a:cs typeface="Calibri" pitchFamily="34" charset="0"/>
              </a:rPr>
              <a:t>impediscono che il capitale nazionale venga distribuito nel modo più vantaggioso alla collettività</a:t>
            </a:r>
            <a:r>
              <a:rPr lang="it-IT" sz="2000" dirty="0" smtClean="0">
                <a:solidFill>
                  <a:srgbClr val="003366"/>
                </a:solidFill>
                <a:latin typeface="Calibri" pitchFamily="34" charset="0"/>
                <a:cs typeface="Calibri" pitchFamily="34" charset="0"/>
              </a:rPr>
              <a:t>. Ai fini della prosperità generale non saranno mai troppe le facilitazioni concesse al trasferimento e allo scambio di ogni genere di proprietà, perché </a:t>
            </a:r>
            <a:r>
              <a:rPr lang="it-IT" sz="2000" b="1" dirty="0" smtClean="0">
                <a:solidFill>
                  <a:srgbClr val="003366"/>
                </a:solidFill>
                <a:latin typeface="Calibri" pitchFamily="34" charset="0"/>
                <a:cs typeface="Calibri" pitchFamily="34" charset="0"/>
              </a:rPr>
              <a:t>è per mezzo di questi scambi che il capitale di ogni specie ha probabilità di capitare nelle mani di coloro che lo impiegheranno meglio per aumentare la produzione del paese</a:t>
            </a:r>
            <a:r>
              <a:rPr lang="it-IT" sz="2000" dirty="0" smtClean="0">
                <a:solidFill>
                  <a:srgbClr val="003366"/>
                </a:solidFill>
                <a:latin typeface="Calibri" pitchFamily="34" charset="0"/>
                <a:cs typeface="Calibri" pitchFamily="34" charset="0"/>
              </a:rPr>
              <a:t>.»</a:t>
            </a:r>
          </a:p>
        </p:txBody>
      </p:sp>
    </p:spTree>
    <p:extLst>
      <p:ext uri="{BB962C8B-B14F-4D97-AF65-F5344CB8AC3E}">
        <p14:creationId xmlns:p14="http://schemas.microsoft.com/office/powerpoint/2010/main" xmlns="" val="224891866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ctrTitle"/>
          </p:nvPr>
        </p:nvSpPr>
        <p:spPr/>
        <p:txBody>
          <a:bodyPr/>
          <a:lstStyle/>
          <a:p>
            <a:pPr eaLnBrk="1" hangingPunct="1"/>
            <a:r>
              <a:rPr lang="it-IT" sz="3200" b="1" dirty="0" smtClean="0">
                <a:latin typeface="Calibri" pitchFamily="34" charset="0"/>
                <a:cs typeface="Calibri" pitchFamily="34" charset="0"/>
              </a:rPr>
              <a:t>DAVID RICARDO</a:t>
            </a:r>
            <a:endParaRPr lang="it-IT" sz="2000" b="1" dirty="0" smtClean="0">
              <a:latin typeface="Calibri" pitchFamily="34" charset="0"/>
              <a:cs typeface="Calibri" pitchFamily="34" charset="0"/>
            </a:endParaRPr>
          </a:p>
        </p:txBody>
      </p:sp>
      <p:sp>
        <p:nvSpPr>
          <p:cNvPr id="4098" name="Rectangle 107"/>
          <p:cNvSpPr>
            <a:spLocks noGrp="1" noChangeArrowheads="1"/>
          </p:cNvSpPr>
          <p:nvPr>
            <p:ph type="sldNum" sz="quarter" idx="12"/>
          </p:nvPr>
        </p:nvSpPr>
        <p:spPr>
          <a:xfrm>
            <a:off x="6931074" y="6293582"/>
            <a:ext cx="1906588" cy="457200"/>
          </a:xfrm>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it-IT" sz="1400" dirty="0" smtClean="0">
                <a:solidFill>
                  <a:schemeClr val="folHlink"/>
                </a:solidFill>
              </a:rPr>
              <a:t>Pag. </a:t>
            </a:r>
            <a:fld id="{FA92EAC8-45C7-4863-B7B0-431C8B58D399}" type="slidenum">
              <a:rPr lang="it-IT" sz="1400" smtClean="0">
                <a:solidFill>
                  <a:schemeClr val="folHlink"/>
                </a:solidFill>
              </a:rPr>
              <a:pPr eaLnBrk="1" hangingPunct="1"/>
              <a:t>45</a:t>
            </a:fld>
            <a:endParaRPr lang="it-IT" sz="1400" dirty="0" smtClean="0">
              <a:solidFill>
                <a:schemeClr val="folHlink"/>
              </a:solidFill>
            </a:endParaRPr>
          </a:p>
        </p:txBody>
      </p:sp>
      <p:sp>
        <p:nvSpPr>
          <p:cNvPr id="5" name="CasellaDiTesto 4"/>
          <p:cNvSpPr txBox="1"/>
          <p:nvPr/>
        </p:nvSpPr>
        <p:spPr>
          <a:xfrm>
            <a:off x="1187624" y="2315432"/>
            <a:ext cx="7416824" cy="461665"/>
          </a:xfrm>
          <a:prstGeom prst="rect">
            <a:avLst/>
          </a:prstGeom>
          <a:noFill/>
        </p:spPr>
        <p:txBody>
          <a:bodyPr wrap="square" rtlCol="0">
            <a:spAutoFit/>
          </a:bodyPr>
          <a:lstStyle/>
          <a:p>
            <a:pPr algn="ctr"/>
            <a:r>
              <a:rPr lang="it-IT" b="1" dirty="0" smtClean="0">
                <a:solidFill>
                  <a:srgbClr val="003366"/>
                </a:solidFill>
                <a:latin typeface="Calibri" pitchFamily="34" charset="0"/>
                <a:cs typeface="Calibri" pitchFamily="34" charset="0"/>
              </a:rPr>
              <a:t>LE IMPOSTE SUI TRASFERIMENTI DI PROPRIETÀ</a:t>
            </a:r>
            <a:endParaRPr lang="it-IT" b="1" dirty="0">
              <a:solidFill>
                <a:srgbClr val="003366"/>
              </a:solidFill>
              <a:latin typeface="Calibri" pitchFamily="34" charset="0"/>
              <a:cs typeface="Calibri" pitchFamily="34" charset="0"/>
            </a:endParaRPr>
          </a:p>
        </p:txBody>
      </p:sp>
      <p:sp>
        <p:nvSpPr>
          <p:cNvPr id="7" name="CasellaDiTesto 6"/>
          <p:cNvSpPr txBox="1"/>
          <p:nvPr/>
        </p:nvSpPr>
        <p:spPr>
          <a:xfrm>
            <a:off x="1475656" y="2852936"/>
            <a:ext cx="6840760" cy="2862322"/>
          </a:xfrm>
          <a:prstGeom prst="rect">
            <a:avLst/>
          </a:prstGeom>
          <a:noFill/>
        </p:spPr>
        <p:txBody>
          <a:bodyPr wrap="square" rtlCol="0">
            <a:spAutoFit/>
          </a:bodyPr>
          <a:lstStyle/>
          <a:p>
            <a:pPr algn="just">
              <a:lnSpc>
                <a:spcPts val="2400"/>
              </a:lnSpc>
            </a:pPr>
            <a:r>
              <a:rPr lang="it-IT" sz="2000" dirty="0" smtClean="0">
                <a:solidFill>
                  <a:srgbClr val="003366"/>
                </a:solidFill>
                <a:latin typeface="Calibri" pitchFamily="34" charset="0"/>
                <a:cs typeface="Calibri" pitchFamily="34" charset="0"/>
              </a:rPr>
              <a:t>«[…] Perché”, si domanda </a:t>
            </a:r>
            <a:r>
              <a:rPr lang="it-IT" sz="2000" dirty="0" err="1" smtClean="0">
                <a:solidFill>
                  <a:srgbClr val="003366"/>
                </a:solidFill>
                <a:latin typeface="Calibri" pitchFamily="34" charset="0"/>
                <a:cs typeface="Calibri" pitchFamily="34" charset="0"/>
              </a:rPr>
              <a:t>Say</a:t>
            </a:r>
            <a:r>
              <a:rPr lang="it-IT" sz="2000" dirty="0" smtClean="0">
                <a:solidFill>
                  <a:srgbClr val="003366"/>
                </a:solidFill>
                <a:latin typeface="Calibri" pitchFamily="34" charset="0"/>
                <a:cs typeface="Calibri" pitchFamily="34" charset="0"/>
              </a:rPr>
              <a:t>, “un individuo desidera vendere la sua terra? Perché ha un altro impiego in vista, in cui i suoi fondi saranno più produttivi. E perché un altro desidera acquistare questa stessa terra? Per impiegare un capitale che gli frutta troppo poco, o che non era investito, o che ritiene suscettibile di migliore impiego. </a:t>
            </a:r>
            <a:r>
              <a:rPr lang="it-IT" sz="2000" b="1" dirty="0" smtClean="0">
                <a:solidFill>
                  <a:srgbClr val="003366"/>
                </a:solidFill>
                <a:latin typeface="Calibri" pitchFamily="34" charset="0"/>
                <a:cs typeface="Calibri" pitchFamily="34" charset="0"/>
              </a:rPr>
              <a:t>Questo scambio aumenterà il reddito generale </a:t>
            </a:r>
            <a:r>
              <a:rPr lang="it-IT" sz="2000" dirty="0" smtClean="0">
                <a:solidFill>
                  <a:srgbClr val="003366"/>
                </a:solidFill>
                <a:latin typeface="Calibri" pitchFamily="34" charset="0"/>
                <a:cs typeface="Calibri" pitchFamily="34" charset="0"/>
              </a:rPr>
              <a:t>poiché </a:t>
            </a:r>
            <a:r>
              <a:rPr lang="it-IT" sz="2000" b="1" dirty="0" smtClean="0">
                <a:solidFill>
                  <a:srgbClr val="003366"/>
                </a:solidFill>
                <a:latin typeface="Calibri" pitchFamily="34" charset="0"/>
                <a:cs typeface="Calibri" pitchFamily="34" charset="0"/>
              </a:rPr>
              <a:t>aumenta il reddito delle parti in causa</a:t>
            </a:r>
            <a:r>
              <a:rPr lang="it-IT" sz="2000" dirty="0" smtClean="0">
                <a:solidFill>
                  <a:srgbClr val="003366"/>
                </a:solidFill>
                <a:latin typeface="Calibri" pitchFamily="34" charset="0"/>
                <a:cs typeface="Calibri" pitchFamily="34" charset="0"/>
              </a:rPr>
              <a:t>. Ma </a:t>
            </a:r>
            <a:r>
              <a:rPr lang="it-IT" sz="2000" b="1" dirty="0" smtClean="0">
                <a:solidFill>
                  <a:srgbClr val="003366"/>
                </a:solidFill>
                <a:latin typeface="Calibri" pitchFamily="34" charset="0"/>
                <a:cs typeface="Calibri" pitchFamily="34" charset="0"/>
              </a:rPr>
              <a:t>se gli oneri sono così esorbitanti da impedire lo scambio</a:t>
            </a:r>
            <a:r>
              <a:rPr lang="it-IT" sz="2000" dirty="0" smtClean="0">
                <a:solidFill>
                  <a:srgbClr val="003366"/>
                </a:solidFill>
                <a:latin typeface="Calibri" pitchFamily="34" charset="0"/>
                <a:cs typeface="Calibri" pitchFamily="34" charset="0"/>
              </a:rPr>
              <a:t>, essi </a:t>
            </a:r>
            <a:r>
              <a:rPr lang="it-IT" sz="2000" b="1" dirty="0" smtClean="0">
                <a:solidFill>
                  <a:srgbClr val="003366"/>
                </a:solidFill>
                <a:latin typeface="Calibri" pitchFamily="34" charset="0"/>
                <a:cs typeface="Calibri" pitchFamily="34" charset="0"/>
              </a:rPr>
              <a:t>ostacolano questo aumento del reddito generale</a:t>
            </a:r>
            <a:r>
              <a:rPr lang="it-IT" sz="2000" dirty="0" smtClean="0">
                <a:solidFill>
                  <a:srgbClr val="003366"/>
                </a:solidFill>
                <a:latin typeface="Calibri" pitchFamily="34" charset="0"/>
                <a:cs typeface="Calibri" pitchFamily="34" charset="0"/>
              </a:rPr>
              <a:t>».</a:t>
            </a:r>
          </a:p>
        </p:txBody>
      </p:sp>
    </p:spTree>
    <p:extLst>
      <p:ext uri="{BB962C8B-B14F-4D97-AF65-F5344CB8AC3E}">
        <p14:creationId xmlns:p14="http://schemas.microsoft.com/office/powerpoint/2010/main" xmlns="" val="101403898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ctrTitle"/>
          </p:nvPr>
        </p:nvSpPr>
        <p:spPr/>
        <p:txBody>
          <a:bodyPr/>
          <a:lstStyle/>
          <a:p>
            <a:pPr eaLnBrk="1" hangingPunct="1"/>
            <a:r>
              <a:rPr lang="it-IT" sz="3200" b="1" dirty="0" smtClean="0">
                <a:latin typeface="Calibri" pitchFamily="34" charset="0"/>
                <a:cs typeface="Calibri" pitchFamily="34" charset="0"/>
              </a:rPr>
              <a:t>DAVID RICARDO</a:t>
            </a:r>
            <a:endParaRPr lang="it-IT" sz="2000" b="1" dirty="0" smtClean="0">
              <a:latin typeface="Calibri" pitchFamily="34" charset="0"/>
              <a:cs typeface="Calibri" pitchFamily="34" charset="0"/>
            </a:endParaRPr>
          </a:p>
        </p:txBody>
      </p:sp>
      <p:sp>
        <p:nvSpPr>
          <p:cNvPr id="4098" name="Rectangle 107"/>
          <p:cNvSpPr>
            <a:spLocks noGrp="1" noChangeArrowheads="1"/>
          </p:cNvSpPr>
          <p:nvPr>
            <p:ph type="sldNum" sz="quarter" idx="12"/>
          </p:nvPr>
        </p:nvSpPr>
        <p:spPr>
          <a:xfrm>
            <a:off x="6931074" y="6293582"/>
            <a:ext cx="1906588" cy="457200"/>
          </a:xfrm>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it-IT" sz="1400" dirty="0" smtClean="0">
                <a:solidFill>
                  <a:schemeClr val="folHlink"/>
                </a:solidFill>
              </a:rPr>
              <a:t>Pag. </a:t>
            </a:r>
            <a:fld id="{FA92EAC8-45C7-4863-B7B0-431C8B58D399}" type="slidenum">
              <a:rPr lang="it-IT" sz="1400" smtClean="0">
                <a:solidFill>
                  <a:schemeClr val="folHlink"/>
                </a:solidFill>
              </a:rPr>
              <a:pPr eaLnBrk="1" hangingPunct="1"/>
              <a:t>46</a:t>
            </a:fld>
            <a:endParaRPr lang="it-IT" sz="1400" dirty="0" smtClean="0">
              <a:solidFill>
                <a:schemeClr val="folHlink"/>
              </a:solidFill>
            </a:endParaRPr>
          </a:p>
        </p:txBody>
      </p:sp>
      <p:sp>
        <p:nvSpPr>
          <p:cNvPr id="5" name="CasellaDiTesto 4"/>
          <p:cNvSpPr txBox="1"/>
          <p:nvPr/>
        </p:nvSpPr>
        <p:spPr>
          <a:xfrm>
            <a:off x="1187624" y="2315432"/>
            <a:ext cx="7416824" cy="461665"/>
          </a:xfrm>
          <a:prstGeom prst="rect">
            <a:avLst/>
          </a:prstGeom>
          <a:noFill/>
        </p:spPr>
        <p:txBody>
          <a:bodyPr wrap="square" rtlCol="0">
            <a:spAutoFit/>
          </a:bodyPr>
          <a:lstStyle/>
          <a:p>
            <a:pPr algn="ctr"/>
            <a:r>
              <a:rPr lang="it-IT" b="1" dirty="0" smtClean="0">
                <a:solidFill>
                  <a:srgbClr val="003366"/>
                </a:solidFill>
                <a:latin typeface="Calibri" pitchFamily="34" charset="0"/>
                <a:cs typeface="Calibri" pitchFamily="34" charset="0"/>
              </a:rPr>
              <a:t>LE IMPOSTE SUI TRASFERIMENTI DI PROPRIETÀ</a:t>
            </a:r>
            <a:endParaRPr lang="it-IT" b="1" dirty="0">
              <a:solidFill>
                <a:srgbClr val="003366"/>
              </a:solidFill>
              <a:latin typeface="Calibri" pitchFamily="34" charset="0"/>
              <a:cs typeface="Calibri" pitchFamily="34" charset="0"/>
            </a:endParaRPr>
          </a:p>
        </p:txBody>
      </p:sp>
      <p:sp>
        <p:nvSpPr>
          <p:cNvPr id="7" name="CasellaDiTesto 6"/>
          <p:cNvSpPr txBox="1"/>
          <p:nvPr/>
        </p:nvSpPr>
        <p:spPr>
          <a:xfrm>
            <a:off x="1475656" y="2852936"/>
            <a:ext cx="6840760" cy="1015663"/>
          </a:xfrm>
          <a:prstGeom prst="rect">
            <a:avLst/>
          </a:prstGeom>
          <a:noFill/>
        </p:spPr>
        <p:txBody>
          <a:bodyPr wrap="square" rtlCol="0">
            <a:spAutoFit/>
          </a:bodyPr>
          <a:lstStyle/>
          <a:p>
            <a:pPr algn="just">
              <a:lnSpc>
                <a:spcPts val="2400"/>
              </a:lnSpc>
            </a:pPr>
            <a:r>
              <a:rPr lang="it-IT" sz="2000" dirty="0" smtClean="0">
                <a:solidFill>
                  <a:srgbClr val="003366"/>
                </a:solidFill>
                <a:latin typeface="Calibri" pitchFamily="34" charset="0"/>
                <a:cs typeface="Calibri" pitchFamily="34" charset="0"/>
              </a:rPr>
              <a:t>«[…] Tuttavia queste </a:t>
            </a:r>
            <a:r>
              <a:rPr lang="it-IT" sz="2000" b="1" dirty="0" smtClean="0">
                <a:solidFill>
                  <a:srgbClr val="003366"/>
                </a:solidFill>
                <a:latin typeface="Calibri" pitchFamily="34" charset="0"/>
                <a:cs typeface="Calibri" pitchFamily="34" charset="0"/>
              </a:rPr>
              <a:t>imposte</a:t>
            </a:r>
            <a:r>
              <a:rPr lang="it-IT" sz="2000" dirty="0" smtClean="0">
                <a:solidFill>
                  <a:srgbClr val="003366"/>
                </a:solidFill>
                <a:latin typeface="Calibri" pitchFamily="34" charset="0"/>
                <a:cs typeface="Calibri" pitchFamily="34" charset="0"/>
              </a:rPr>
              <a:t> sono </a:t>
            </a:r>
            <a:r>
              <a:rPr lang="it-IT" sz="2000" b="1" dirty="0" smtClean="0">
                <a:solidFill>
                  <a:srgbClr val="003366"/>
                </a:solidFill>
                <a:latin typeface="Calibri" pitchFamily="34" charset="0"/>
                <a:cs typeface="Calibri" pitchFamily="34" charset="0"/>
              </a:rPr>
              <a:t>di agevole esazione</a:t>
            </a:r>
            <a:r>
              <a:rPr lang="it-IT" sz="2000" dirty="0" smtClean="0">
                <a:solidFill>
                  <a:srgbClr val="003366"/>
                </a:solidFill>
                <a:latin typeface="Calibri" pitchFamily="34" charset="0"/>
                <a:cs typeface="Calibri" pitchFamily="34" charset="0"/>
              </a:rPr>
              <a:t>; e a molti può sembrare che questo </a:t>
            </a:r>
            <a:r>
              <a:rPr lang="it-IT" sz="2000" b="1" dirty="0" smtClean="0">
                <a:solidFill>
                  <a:srgbClr val="003366"/>
                </a:solidFill>
                <a:latin typeface="Calibri" pitchFamily="34" charset="0"/>
                <a:cs typeface="Calibri" pitchFamily="34" charset="0"/>
              </a:rPr>
              <a:t>compensi in certa misura i loro dannosi effetti</a:t>
            </a:r>
            <a:r>
              <a:rPr lang="it-IT" sz="2000" dirty="0" smtClean="0">
                <a:solidFill>
                  <a:srgbClr val="003366"/>
                </a:solidFill>
                <a:latin typeface="Calibri" pitchFamily="34" charset="0"/>
                <a:cs typeface="Calibri" pitchFamily="34" charset="0"/>
              </a:rPr>
              <a:t>»</a:t>
            </a:r>
          </a:p>
        </p:txBody>
      </p:sp>
    </p:spTree>
    <p:extLst>
      <p:ext uri="{BB962C8B-B14F-4D97-AF65-F5344CB8AC3E}">
        <p14:creationId xmlns:p14="http://schemas.microsoft.com/office/powerpoint/2010/main" xmlns="" val="273453116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ctrTitle"/>
          </p:nvPr>
        </p:nvSpPr>
        <p:spPr/>
        <p:txBody>
          <a:bodyPr/>
          <a:lstStyle/>
          <a:p>
            <a:pPr eaLnBrk="1" hangingPunct="1"/>
            <a:r>
              <a:rPr lang="it-IT" sz="3200" b="1" dirty="0" smtClean="0">
                <a:latin typeface="Calibri" pitchFamily="34" charset="0"/>
                <a:cs typeface="Calibri" pitchFamily="34" charset="0"/>
              </a:rPr>
              <a:t>DAVID RICARDO</a:t>
            </a:r>
            <a:br>
              <a:rPr lang="it-IT" sz="3200" b="1" dirty="0" smtClean="0">
                <a:latin typeface="Calibri" pitchFamily="34" charset="0"/>
                <a:cs typeface="Calibri" pitchFamily="34" charset="0"/>
              </a:rPr>
            </a:br>
            <a:r>
              <a:rPr lang="it-IT" sz="3200" b="1" dirty="0" smtClean="0">
                <a:latin typeface="Calibri" pitchFamily="34" charset="0"/>
                <a:cs typeface="Calibri" pitchFamily="34" charset="0"/>
              </a:rPr>
              <a:t>LA QUESTIONE DELL'INCIDENZA</a:t>
            </a:r>
            <a:endParaRPr lang="it-IT" sz="2000" b="1" dirty="0" smtClean="0">
              <a:latin typeface="Calibri" pitchFamily="34" charset="0"/>
              <a:cs typeface="Calibri" pitchFamily="34" charset="0"/>
            </a:endParaRPr>
          </a:p>
        </p:txBody>
      </p:sp>
      <p:sp>
        <p:nvSpPr>
          <p:cNvPr id="4098" name="Rectangle 107"/>
          <p:cNvSpPr>
            <a:spLocks noGrp="1" noChangeArrowheads="1"/>
          </p:cNvSpPr>
          <p:nvPr>
            <p:ph type="sldNum" sz="quarter" idx="12"/>
          </p:nvPr>
        </p:nvSpPr>
        <p:spPr>
          <a:xfrm>
            <a:off x="6931074" y="6293582"/>
            <a:ext cx="1906588" cy="457200"/>
          </a:xfrm>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it-IT" sz="1400" dirty="0" smtClean="0">
                <a:solidFill>
                  <a:schemeClr val="folHlink"/>
                </a:solidFill>
              </a:rPr>
              <a:t>Pag. </a:t>
            </a:r>
            <a:fld id="{FA92EAC8-45C7-4863-B7B0-431C8B58D399}" type="slidenum">
              <a:rPr lang="it-IT" sz="1400" smtClean="0">
                <a:solidFill>
                  <a:schemeClr val="folHlink"/>
                </a:solidFill>
              </a:rPr>
              <a:pPr eaLnBrk="1" hangingPunct="1"/>
              <a:t>47</a:t>
            </a:fld>
            <a:endParaRPr lang="it-IT" sz="1400" dirty="0" smtClean="0">
              <a:solidFill>
                <a:schemeClr val="folHlink"/>
              </a:solidFill>
            </a:endParaRPr>
          </a:p>
        </p:txBody>
      </p:sp>
      <p:sp>
        <p:nvSpPr>
          <p:cNvPr id="5" name="CasellaDiTesto 4"/>
          <p:cNvSpPr txBox="1"/>
          <p:nvPr/>
        </p:nvSpPr>
        <p:spPr>
          <a:xfrm>
            <a:off x="1187624" y="2315432"/>
            <a:ext cx="7416824" cy="461665"/>
          </a:xfrm>
          <a:prstGeom prst="rect">
            <a:avLst/>
          </a:prstGeom>
          <a:noFill/>
        </p:spPr>
        <p:txBody>
          <a:bodyPr wrap="square" rtlCol="0">
            <a:spAutoFit/>
          </a:bodyPr>
          <a:lstStyle/>
          <a:p>
            <a:pPr algn="ctr"/>
            <a:r>
              <a:rPr lang="it-IT" b="1" dirty="0" smtClean="0">
                <a:solidFill>
                  <a:srgbClr val="003366"/>
                </a:solidFill>
                <a:latin typeface="Calibri" pitchFamily="34" charset="0"/>
                <a:cs typeface="Calibri" pitchFamily="34" charset="0"/>
              </a:rPr>
              <a:t>LE IMPOSTE SUI TRASFERIMENTI DI PROPRIETÀ</a:t>
            </a:r>
            <a:endParaRPr lang="it-IT" b="1" dirty="0">
              <a:solidFill>
                <a:srgbClr val="003366"/>
              </a:solidFill>
              <a:latin typeface="Calibri" pitchFamily="34" charset="0"/>
              <a:cs typeface="Calibri" pitchFamily="34" charset="0"/>
            </a:endParaRPr>
          </a:p>
        </p:txBody>
      </p:sp>
      <p:sp>
        <p:nvSpPr>
          <p:cNvPr id="7" name="CasellaDiTesto 6"/>
          <p:cNvSpPr txBox="1"/>
          <p:nvPr/>
        </p:nvSpPr>
        <p:spPr>
          <a:xfrm>
            <a:off x="1187624" y="2852936"/>
            <a:ext cx="7416824" cy="3785652"/>
          </a:xfrm>
          <a:prstGeom prst="rect">
            <a:avLst/>
          </a:prstGeom>
          <a:noFill/>
        </p:spPr>
        <p:txBody>
          <a:bodyPr wrap="square" rtlCol="0">
            <a:spAutoFit/>
          </a:bodyPr>
          <a:lstStyle/>
          <a:p>
            <a:pPr marL="342900" indent="-342900" algn="just">
              <a:lnSpc>
                <a:spcPts val="2400"/>
              </a:lnSpc>
              <a:buFont typeface="Courier New" pitchFamily="49" charset="0"/>
              <a:buChar char="o"/>
            </a:pPr>
            <a:r>
              <a:rPr lang="it-IT" sz="2000" dirty="0" smtClean="0">
                <a:solidFill>
                  <a:srgbClr val="003366"/>
                </a:solidFill>
                <a:latin typeface="Calibri" pitchFamily="34" charset="0"/>
                <a:cs typeface="Calibri" pitchFamily="34" charset="0"/>
              </a:rPr>
              <a:t>«</a:t>
            </a:r>
            <a:r>
              <a:rPr lang="it-IT" sz="2000" b="1" dirty="0" smtClean="0">
                <a:solidFill>
                  <a:srgbClr val="003366"/>
                </a:solidFill>
                <a:latin typeface="Calibri" pitchFamily="34" charset="0"/>
                <a:cs typeface="Calibri" pitchFamily="34" charset="0"/>
              </a:rPr>
              <a:t>Le imposte sul trasferimento di proprietà per causa di morte </a:t>
            </a:r>
            <a:r>
              <a:rPr lang="it-IT" sz="2000" dirty="0" smtClean="0">
                <a:solidFill>
                  <a:srgbClr val="003366"/>
                </a:solidFill>
                <a:latin typeface="Calibri" pitchFamily="34" charset="0"/>
                <a:cs typeface="Calibri" pitchFamily="34" charset="0"/>
              </a:rPr>
              <a:t>gravano in definitiva e direttamente sulla persona cui la proprietà viene trasferita». </a:t>
            </a:r>
          </a:p>
          <a:p>
            <a:pPr marL="342900" indent="-342900" algn="just">
              <a:lnSpc>
                <a:spcPts val="2400"/>
              </a:lnSpc>
              <a:buFont typeface="Courier New" pitchFamily="49" charset="0"/>
              <a:buChar char="o"/>
            </a:pPr>
            <a:r>
              <a:rPr lang="it-IT" sz="2000" dirty="0" smtClean="0">
                <a:solidFill>
                  <a:srgbClr val="003366"/>
                </a:solidFill>
                <a:latin typeface="Calibri" pitchFamily="34" charset="0"/>
                <a:cs typeface="Calibri" pitchFamily="34" charset="0"/>
              </a:rPr>
              <a:t>«</a:t>
            </a:r>
            <a:r>
              <a:rPr lang="it-IT" sz="2000" b="1" dirty="0" smtClean="0">
                <a:solidFill>
                  <a:srgbClr val="003366"/>
                </a:solidFill>
                <a:latin typeface="Calibri" pitchFamily="34" charset="0"/>
                <a:cs typeface="Calibri" pitchFamily="34" charset="0"/>
              </a:rPr>
              <a:t>Le imposte sulla vendita della terra </a:t>
            </a:r>
            <a:r>
              <a:rPr lang="it-IT" sz="2000" dirty="0" smtClean="0">
                <a:solidFill>
                  <a:srgbClr val="003366"/>
                </a:solidFill>
                <a:latin typeface="Calibri" pitchFamily="34" charset="0"/>
                <a:cs typeface="Calibri" pitchFamily="34" charset="0"/>
              </a:rPr>
              <a:t>gravano completamente sul venditore. Il venditore è quasi sempre nella necessità di vendere e deve quindi accettare il prezzo che può ottenere. Il </a:t>
            </a:r>
            <a:r>
              <a:rPr lang="it-IT" sz="2000" b="1" dirty="0" smtClean="0">
                <a:solidFill>
                  <a:srgbClr val="003366"/>
                </a:solidFill>
                <a:latin typeface="Calibri" pitchFamily="34" charset="0"/>
                <a:cs typeface="Calibri" pitchFamily="34" charset="0"/>
              </a:rPr>
              <a:t>compratore</a:t>
            </a:r>
            <a:r>
              <a:rPr lang="it-IT" sz="2000" dirty="0" smtClean="0">
                <a:solidFill>
                  <a:srgbClr val="003366"/>
                </a:solidFill>
                <a:latin typeface="Calibri" pitchFamily="34" charset="0"/>
                <a:cs typeface="Calibri" pitchFamily="34" charset="0"/>
              </a:rPr>
              <a:t> è raramente nella necessità di acquistare, e quindi darà soltanto il prezzo che gli conviene. Egli considera ciò che la terra gli costerà nel complesso. </a:t>
            </a:r>
            <a:r>
              <a:rPr lang="it-IT" sz="2000" b="1" dirty="0" smtClean="0">
                <a:solidFill>
                  <a:srgbClr val="003366"/>
                </a:solidFill>
                <a:latin typeface="Calibri" pitchFamily="34" charset="0"/>
                <a:cs typeface="Calibri" pitchFamily="34" charset="0"/>
              </a:rPr>
              <a:t>Quanto più è obbligato a pagare come imposta, tanto meno sarà disposto a pagare come prezzo</a:t>
            </a:r>
            <a:r>
              <a:rPr lang="it-IT" sz="2000" dirty="0" smtClean="0">
                <a:solidFill>
                  <a:srgbClr val="003366"/>
                </a:solidFill>
                <a:latin typeface="Calibri" pitchFamily="34" charset="0"/>
                <a:cs typeface="Calibri" pitchFamily="34" charset="0"/>
              </a:rPr>
              <a:t>. Queste </a:t>
            </a:r>
            <a:r>
              <a:rPr lang="it-IT" sz="2000" b="1" dirty="0" smtClean="0">
                <a:solidFill>
                  <a:srgbClr val="003366"/>
                </a:solidFill>
                <a:latin typeface="Calibri" pitchFamily="34" charset="0"/>
                <a:cs typeface="Calibri" pitchFamily="34" charset="0"/>
              </a:rPr>
              <a:t>imposte</a:t>
            </a:r>
            <a:r>
              <a:rPr lang="it-IT" sz="2000" dirty="0" smtClean="0">
                <a:solidFill>
                  <a:srgbClr val="003366"/>
                </a:solidFill>
                <a:latin typeface="Calibri" pitchFamily="34" charset="0"/>
                <a:cs typeface="Calibri" pitchFamily="34" charset="0"/>
              </a:rPr>
              <a:t> gravano, quindi, quasi sempre sulla persona bisognosa, e pertanto sono spesso </a:t>
            </a:r>
            <a:r>
              <a:rPr lang="it-IT" sz="2000" b="1" dirty="0" smtClean="0">
                <a:solidFill>
                  <a:srgbClr val="003366"/>
                </a:solidFill>
                <a:latin typeface="Calibri" pitchFamily="34" charset="0"/>
                <a:cs typeface="Calibri" pitchFamily="34" charset="0"/>
              </a:rPr>
              <a:t>oppressive</a:t>
            </a:r>
            <a:r>
              <a:rPr lang="it-IT" sz="2000" dirty="0" smtClean="0">
                <a:solidFill>
                  <a:srgbClr val="003366"/>
                </a:solidFill>
                <a:latin typeface="Calibri" pitchFamily="34" charset="0"/>
                <a:cs typeface="Calibri" pitchFamily="34" charset="0"/>
              </a:rPr>
              <a:t>».</a:t>
            </a:r>
          </a:p>
        </p:txBody>
      </p:sp>
    </p:spTree>
    <p:extLst>
      <p:ext uri="{BB962C8B-B14F-4D97-AF65-F5344CB8AC3E}">
        <p14:creationId xmlns:p14="http://schemas.microsoft.com/office/powerpoint/2010/main" xmlns="" val="167924083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ctrTitle"/>
          </p:nvPr>
        </p:nvSpPr>
        <p:spPr/>
        <p:txBody>
          <a:bodyPr/>
          <a:lstStyle/>
          <a:p>
            <a:pPr eaLnBrk="1" hangingPunct="1"/>
            <a:r>
              <a:rPr lang="it-IT" sz="3200" b="1" dirty="0" smtClean="0">
                <a:latin typeface="Calibri" pitchFamily="34" charset="0"/>
                <a:cs typeface="Calibri" pitchFamily="34" charset="0"/>
              </a:rPr>
              <a:t>DAVID RICARDO</a:t>
            </a:r>
            <a:br>
              <a:rPr lang="it-IT" sz="3200" b="1" dirty="0" smtClean="0">
                <a:latin typeface="Calibri" pitchFamily="34" charset="0"/>
                <a:cs typeface="Calibri" pitchFamily="34" charset="0"/>
              </a:rPr>
            </a:br>
            <a:r>
              <a:rPr lang="it-IT" sz="3200" b="1" dirty="0" smtClean="0">
                <a:latin typeface="Calibri" pitchFamily="34" charset="0"/>
                <a:cs typeface="Calibri" pitchFamily="34" charset="0"/>
              </a:rPr>
              <a:t>LA QUESTIONE DELL'INCIDENZA</a:t>
            </a:r>
            <a:endParaRPr lang="it-IT" sz="2000" b="1" dirty="0" smtClean="0">
              <a:latin typeface="Calibri" pitchFamily="34" charset="0"/>
              <a:cs typeface="Calibri" pitchFamily="34" charset="0"/>
            </a:endParaRPr>
          </a:p>
        </p:txBody>
      </p:sp>
      <p:sp>
        <p:nvSpPr>
          <p:cNvPr id="4098" name="Rectangle 107"/>
          <p:cNvSpPr>
            <a:spLocks noGrp="1" noChangeArrowheads="1"/>
          </p:cNvSpPr>
          <p:nvPr>
            <p:ph type="sldNum" sz="quarter" idx="12"/>
          </p:nvPr>
        </p:nvSpPr>
        <p:spPr>
          <a:xfrm>
            <a:off x="6931074" y="6293582"/>
            <a:ext cx="1906588" cy="457200"/>
          </a:xfrm>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it-IT" sz="1400" dirty="0" smtClean="0">
                <a:solidFill>
                  <a:schemeClr val="folHlink"/>
                </a:solidFill>
              </a:rPr>
              <a:t>Pag. </a:t>
            </a:r>
            <a:fld id="{FA92EAC8-45C7-4863-B7B0-431C8B58D399}" type="slidenum">
              <a:rPr lang="it-IT" sz="1400" smtClean="0">
                <a:solidFill>
                  <a:schemeClr val="folHlink"/>
                </a:solidFill>
              </a:rPr>
              <a:pPr eaLnBrk="1" hangingPunct="1"/>
              <a:t>48</a:t>
            </a:fld>
            <a:endParaRPr lang="it-IT" sz="1400" dirty="0" smtClean="0">
              <a:solidFill>
                <a:schemeClr val="folHlink"/>
              </a:solidFill>
            </a:endParaRPr>
          </a:p>
        </p:txBody>
      </p:sp>
      <p:sp>
        <p:nvSpPr>
          <p:cNvPr id="5" name="CasellaDiTesto 4"/>
          <p:cNvSpPr txBox="1"/>
          <p:nvPr/>
        </p:nvSpPr>
        <p:spPr>
          <a:xfrm>
            <a:off x="1187624" y="2315432"/>
            <a:ext cx="7416824" cy="461665"/>
          </a:xfrm>
          <a:prstGeom prst="rect">
            <a:avLst/>
          </a:prstGeom>
          <a:noFill/>
        </p:spPr>
        <p:txBody>
          <a:bodyPr wrap="square" rtlCol="0">
            <a:spAutoFit/>
          </a:bodyPr>
          <a:lstStyle/>
          <a:p>
            <a:pPr algn="ctr"/>
            <a:r>
              <a:rPr lang="it-IT" b="1" dirty="0" smtClean="0">
                <a:solidFill>
                  <a:srgbClr val="003366"/>
                </a:solidFill>
                <a:latin typeface="Calibri" pitchFamily="34" charset="0"/>
                <a:cs typeface="Calibri" pitchFamily="34" charset="0"/>
              </a:rPr>
              <a:t>I DIRITTI DI BOLLO E DI REGISTRO</a:t>
            </a:r>
            <a:endParaRPr lang="it-IT" b="1" dirty="0">
              <a:solidFill>
                <a:srgbClr val="003366"/>
              </a:solidFill>
              <a:latin typeface="Calibri" pitchFamily="34" charset="0"/>
              <a:cs typeface="Calibri" pitchFamily="34" charset="0"/>
            </a:endParaRPr>
          </a:p>
        </p:txBody>
      </p:sp>
      <p:sp>
        <p:nvSpPr>
          <p:cNvPr id="7" name="CasellaDiTesto 6"/>
          <p:cNvSpPr txBox="1"/>
          <p:nvPr/>
        </p:nvSpPr>
        <p:spPr>
          <a:xfrm>
            <a:off x="1187624" y="2852936"/>
            <a:ext cx="7416824" cy="1938992"/>
          </a:xfrm>
          <a:prstGeom prst="rect">
            <a:avLst/>
          </a:prstGeom>
          <a:noFill/>
        </p:spPr>
        <p:txBody>
          <a:bodyPr wrap="square" rtlCol="0">
            <a:spAutoFit/>
          </a:bodyPr>
          <a:lstStyle/>
          <a:p>
            <a:pPr marL="342900" indent="-342900" algn="just">
              <a:lnSpc>
                <a:spcPts val="2400"/>
              </a:lnSpc>
              <a:buFont typeface="Courier New" pitchFamily="49" charset="0"/>
              <a:buChar char="o"/>
            </a:pPr>
            <a:r>
              <a:rPr lang="it-IT" sz="2000" dirty="0" smtClean="0">
                <a:solidFill>
                  <a:srgbClr val="003366"/>
                </a:solidFill>
                <a:latin typeface="Calibri" pitchFamily="34" charset="0"/>
                <a:cs typeface="Calibri" pitchFamily="34" charset="0"/>
              </a:rPr>
              <a:t>«</a:t>
            </a:r>
            <a:r>
              <a:rPr lang="it-IT" sz="2000" b="1" dirty="0" smtClean="0">
                <a:solidFill>
                  <a:srgbClr val="003366"/>
                </a:solidFill>
                <a:latin typeface="Calibri" pitchFamily="34" charset="0"/>
                <a:cs typeface="Calibri" pitchFamily="34" charset="0"/>
              </a:rPr>
              <a:t>I diritti di bollo e di registro su obbligazioni e contratti di mutuo </a:t>
            </a:r>
            <a:r>
              <a:rPr lang="it-IT" sz="2000" dirty="0" smtClean="0">
                <a:solidFill>
                  <a:srgbClr val="003366"/>
                </a:solidFill>
                <a:latin typeface="Calibri" pitchFamily="34" charset="0"/>
                <a:cs typeface="Calibri" pitchFamily="34" charset="0"/>
              </a:rPr>
              <a:t>gravano completamente sul mutuatario, e infatti sono sempre pagati da lui». </a:t>
            </a:r>
          </a:p>
          <a:p>
            <a:pPr marL="342900" indent="-342900" algn="just">
              <a:lnSpc>
                <a:spcPts val="2400"/>
              </a:lnSpc>
              <a:buFont typeface="Courier New" pitchFamily="49" charset="0"/>
              <a:buChar char="o"/>
            </a:pPr>
            <a:r>
              <a:rPr lang="it-IT" sz="2000" dirty="0" smtClean="0">
                <a:solidFill>
                  <a:srgbClr val="003366"/>
                </a:solidFill>
                <a:latin typeface="Calibri" pitchFamily="34" charset="0"/>
                <a:cs typeface="Calibri" pitchFamily="34" charset="0"/>
              </a:rPr>
              <a:t>«</a:t>
            </a:r>
            <a:r>
              <a:rPr lang="it-IT" sz="2000" b="1" dirty="0" smtClean="0">
                <a:solidFill>
                  <a:srgbClr val="003366"/>
                </a:solidFill>
                <a:latin typeface="Calibri" pitchFamily="34" charset="0"/>
                <a:cs typeface="Calibri" pitchFamily="34" charset="0"/>
              </a:rPr>
              <a:t>I diritti della stessa specie sui procedimenti legali </a:t>
            </a:r>
            <a:r>
              <a:rPr lang="it-IT" sz="2000" dirty="0" smtClean="0">
                <a:solidFill>
                  <a:srgbClr val="003366"/>
                </a:solidFill>
                <a:latin typeface="Calibri" pitchFamily="34" charset="0"/>
                <a:cs typeface="Calibri" pitchFamily="34" charset="0"/>
              </a:rPr>
              <a:t>gravano sui litiganti. Essi riducono per entrambe le parti il valore capitale dell'oggetto in contestazione.».</a:t>
            </a:r>
          </a:p>
        </p:txBody>
      </p:sp>
    </p:spTree>
    <p:extLst>
      <p:ext uri="{BB962C8B-B14F-4D97-AF65-F5344CB8AC3E}">
        <p14:creationId xmlns:p14="http://schemas.microsoft.com/office/powerpoint/2010/main" xmlns="" val="333220469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ctrTitle"/>
          </p:nvPr>
        </p:nvSpPr>
        <p:spPr/>
        <p:txBody>
          <a:bodyPr/>
          <a:lstStyle/>
          <a:p>
            <a:pPr eaLnBrk="1" hangingPunct="1"/>
            <a:r>
              <a:rPr lang="it-IT" sz="3200" b="1" dirty="0" smtClean="0">
                <a:latin typeface="Calibri" pitchFamily="34" charset="0"/>
                <a:cs typeface="Calibri" pitchFamily="34" charset="0"/>
              </a:rPr>
              <a:t>DAVID RICARDO</a:t>
            </a:r>
            <a:br>
              <a:rPr lang="it-IT" sz="3200" b="1" dirty="0" smtClean="0">
                <a:latin typeface="Calibri" pitchFamily="34" charset="0"/>
                <a:cs typeface="Calibri" pitchFamily="34" charset="0"/>
              </a:rPr>
            </a:br>
            <a:r>
              <a:rPr lang="it-IT" sz="3200" b="1" dirty="0" smtClean="0">
                <a:latin typeface="Calibri" pitchFamily="34" charset="0"/>
                <a:cs typeface="Calibri" pitchFamily="34" charset="0"/>
              </a:rPr>
              <a:t>LA </a:t>
            </a:r>
            <a:r>
              <a:rPr lang="it-IT" sz="3200" b="1" dirty="0">
                <a:latin typeface="Calibri" pitchFamily="34" charset="0"/>
                <a:cs typeface="Calibri" pitchFamily="34" charset="0"/>
              </a:rPr>
              <a:t>QUESTIONE </a:t>
            </a:r>
            <a:r>
              <a:rPr lang="it-IT" sz="3200" b="1" dirty="0" smtClean="0">
                <a:latin typeface="Calibri" pitchFamily="34" charset="0"/>
                <a:cs typeface="Calibri" pitchFamily="34" charset="0"/>
              </a:rPr>
              <a:t>DELL'INCIDENZA</a:t>
            </a:r>
            <a:endParaRPr lang="it-IT" sz="2000" b="1" dirty="0" smtClean="0">
              <a:latin typeface="Calibri" pitchFamily="34" charset="0"/>
              <a:cs typeface="Calibri" pitchFamily="34" charset="0"/>
            </a:endParaRPr>
          </a:p>
        </p:txBody>
      </p:sp>
      <p:sp>
        <p:nvSpPr>
          <p:cNvPr id="4098" name="Rectangle 107"/>
          <p:cNvSpPr>
            <a:spLocks noGrp="1" noChangeArrowheads="1"/>
          </p:cNvSpPr>
          <p:nvPr>
            <p:ph type="sldNum" sz="quarter" idx="12"/>
          </p:nvPr>
        </p:nvSpPr>
        <p:spPr>
          <a:xfrm>
            <a:off x="6931074" y="6293582"/>
            <a:ext cx="1906588" cy="457200"/>
          </a:xfrm>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it-IT" sz="1400" dirty="0" smtClean="0">
                <a:solidFill>
                  <a:schemeClr val="folHlink"/>
                </a:solidFill>
              </a:rPr>
              <a:t>Pag. </a:t>
            </a:r>
            <a:fld id="{FA92EAC8-45C7-4863-B7B0-431C8B58D399}" type="slidenum">
              <a:rPr lang="it-IT" sz="1400" smtClean="0">
                <a:solidFill>
                  <a:schemeClr val="folHlink"/>
                </a:solidFill>
              </a:rPr>
              <a:pPr eaLnBrk="1" hangingPunct="1"/>
              <a:t>49</a:t>
            </a:fld>
            <a:endParaRPr lang="it-IT" sz="1400" dirty="0" smtClean="0">
              <a:solidFill>
                <a:schemeClr val="folHlink"/>
              </a:solidFill>
            </a:endParaRPr>
          </a:p>
        </p:txBody>
      </p:sp>
      <p:sp>
        <p:nvSpPr>
          <p:cNvPr id="5" name="CasellaDiTesto 4"/>
          <p:cNvSpPr txBox="1"/>
          <p:nvPr/>
        </p:nvSpPr>
        <p:spPr>
          <a:xfrm>
            <a:off x="1187624" y="2315432"/>
            <a:ext cx="7416824" cy="461665"/>
          </a:xfrm>
          <a:prstGeom prst="rect">
            <a:avLst/>
          </a:prstGeom>
          <a:noFill/>
        </p:spPr>
        <p:txBody>
          <a:bodyPr wrap="square" rtlCol="0">
            <a:spAutoFit/>
          </a:bodyPr>
          <a:lstStyle/>
          <a:p>
            <a:pPr algn="ctr"/>
            <a:r>
              <a:rPr lang="it-IT" b="1" dirty="0" smtClean="0">
                <a:solidFill>
                  <a:srgbClr val="003366"/>
                </a:solidFill>
                <a:latin typeface="Calibri" pitchFamily="34" charset="0"/>
                <a:cs typeface="Calibri" pitchFamily="34" charset="0"/>
              </a:rPr>
              <a:t>L'IMPOSTA SULLA RENDITA</a:t>
            </a:r>
            <a:endParaRPr lang="it-IT" b="1" dirty="0">
              <a:solidFill>
                <a:srgbClr val="003366"/>
              </a:solidFill>
              <a:latin typeface="Calibri" pitchFamily="34" charset="0"/>
              <a:cs typeface="Calibri" pitchFamily="34" charset="0"/>
            </a:endParaRPr>
          </a:p>
        </p:txBody>
      </p:sp>
      <p:sp>
        <p:nvSpPr>
          <p:cNvPr id="7" name="CasellaDiTesto 6"/>
          <p:cNvSpPr txBox="1"/>
          <p:nvPr/>
        </p:nvSpPr>
        <p:spPr>
          <a:xfrm>
            <a:off x="1187624" y="2852936"/>
            <a:ext cx="7416824" cy="1323439"/>
          </a:xfrm>
          <a:prstGeom prst="rect">
            <a:avLst/>
          </a:prstGeom>
          <a:noFill/>
        </p:spPr>
        <p:txBody>
          <a:bodyPr wrap="square" rtlCol="0">
            <a:spAutoFit/>
          </a:bodyPr>
          <a:lstStyle/>
          <a:p>
            <a:pPr algn="just">
              <a:lnSpc>
                <a:spcPts val="2400"/>
              </a:lnSpc>
            </a:pPr>
            <a:r>
              <a:rPr lang="it-IT" sz="2000" b="1" dirty="0" smtClean="0">
                <a:solidFill>
                  <a:srgbClr val="003366"/>
                </a:solidFill>
                <a:latin typeface="Calibri" pitchFamily="34" charset="0"/>
                <a:cs typeface="Calibri" pitchFamily="34" charset="0"/>
              </a:rPr>
              <a:t>Un'imposta sulla rendita</a:t>
            </a:r>
            <a:r>
              <a:rPr lang="it-IT" sz="2000" dirty="0" smtClean="0">
                <a:solidFill>
                  <a:srgbClr val="003366"/>
                </a:solidFill>
                <a:latin typeface="Calibri" pitchFamily="34" charset="0"/>
                <a:cs typeface="Calibri" pitchFamily="34" charset="0"/>
              </a:rPr>
              <a:t>, secondo Ricardo, </a:t>
            </a:r>
            <a:r>
              <a:rPr lang="it-IT" sz="2000" b="1" dirty="0" smtClean="0">
                <a:solidFill>
                  <a:srgbClr val="003366"/>
                </a:solidFill>
                <a:latin typeface="Calibri" pitchFamily="34" charset="0"/>
                <a:cs typeface="Calibri" pitchFamily="34" charset="0"/>
              </a:rPr>
              <a:t>non è trasferibile </a:t>
            </a:r>
            <a:r>
              <a:rPr lang="it-IT" sz="2000" dirty="0" smtClean="0">
                <a:solidFill>
                  <a:srgbClr val="003366"/>
                </a:solidFill>
                <a:latin typeface="Calibri" pitchFamily="34" charset="0"/>
                <a:cs typeface="Calibri" pitchFamily="34" charset="0"/>
              </a:rPr>
              <a:t>per il semplice fatto che si tratta di </a:t>
            </a:r>
            <a:r>
              <a:rPr lang="it-IT" sz="2000" b="1" dirty="0" smtClean="0">
                <a:solidFill>
                  <a:srgbClr val="003366"/>
                </a:solidFill>
                <a:latin typeface="Calibri" pitchFamily="34" charset="0"/>
                <a:cs typeface="Calibri" pitchFamily="34" charset="0"/>
              </a:rPr>
              <a:t>un'imposta su un prodotto a offerta fissa </a:t>
            </a:r>
            <a:r>
              <a:rPr lang="it-IT" sz="2000" dirty="0" smtClean="0">
                <a:solidFill>
                  <a:srgbClr val="003366"/>
                </a:solidFill>
                <a:latin typeface="Calibri" pitchFamily="34" charset="0"/>
                <a:cs typeface="Calibri" pitchFamily="34" charset="0"/>
              </a:rPr>
              <a:t>e che solo attraverso variazioni dell'offerta è possibile trasferire l'onere dell'imposta sul compratore:</a:t>
            </a:r>
          </a:p>
        </p:txBody>
      </p:sp>
      <p:sp>
        <p:nvSpPr>
          <p:cNvPr id="2" name="CasellaDiTesto 1"/>
          <p:cNvSpPr txBox="1"/>
          <p:nvPr/>
        </p:nvSpPr>
        <p:spPr>
          <a:xfrm>
            <a:off x="1475656" y="4252446"/>
            <a:ext cx="6840760" cy="923330"/>
          </a:xfrm>
          <a:prstGeom prst="rect">
            <a:avLst/>
          </a:prstGeom>
          <a:noFill/>
        </p:spPr>
        <p:txBody>
          <a:bodyPr wrap="square" rtlCol="0">
            <a:spAutoFit/>
          </a:bodyPr>
          <a:lstStyle/>
          <a:p>
            <a:pPr algn="just"/>
            <a:r>
              <a:rPr lang="it-IT" sz="1800" dirty="0" smtClean="0">
                <a:latin typeface="Calibri" pitchFamily="34" charset="0"/>
                <a:cs typeface="Calibri" pitchFamily="34" charset="0"/>
              </a:rPr>
              <a:t>«Un'imposta sulla rendita colpisce soltanto la rendita; essa ricade interamente sui proprietari terrieri e non può essere traslata su nessun'altra classe di consumatori»</a:t>
            </a:r>
            <a:endParaRPr lang="it-IT" sz="1800" dirty="0">
              <a:latin typeface="Calibri" pitchFamily="34" charset="0"/>
              <a:cs typeface="Calibri" pitchFamily="34" charset="0"/>
            </a:endParaRPr>
          </a:p>
        </p:txBody>
      </p:sp>
    </p:spTree>
    <p:extLst>
      <p:ext uri="{BB962C8B-B14F-4D97-AF65-F5344CB8AC3E}">
        <p14:creationId xmlns:p14="http://schemas.microsoft.com/office/powerpoint/2010/main" xmlns="" val="2742664100"/>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ctrTitle"/>
          </p:nvPr>
        </p:nvSpPr>
        <p:spPr/>
        <p:txBody>
          <a:bodyPr/>
          <a:lstStyle/>
          <a:p>
            <a:pPr eaLnBrk="1" hangingPunct="1"/>
            <a:r>
              <a:rPr lang="it-IT" sz="3200" b="1" dirty="0" smtClean="0">
                <a:latin typeface="Calibri" pitchFamily="34" charset="0"/>
                <a:cs typeface="Calibri" pitchFamily="34" charset="0"/>
              </a:rPr>
              <a:t>DAVID RICARDO</a:t>
            </a:r>
            <a:br>
              <a:rPr lang="it-IT" sz="3200" b="1" dirty="0" smtClean="0">
                <a:latin typeface="Calibri" pitchFamily="34" charset="0"/>
                <a:cs typeface="Calibri" pitchFamily="34" charset="0"/>
              </a:rPr>
            </a:br>
            <a:r>
              <a:rPr lang="it-IT" sz="3200" b="1" dirty="0" smtClean="0">
                <a:latin typeface="Calibri" pitchFamily="34" charset="0"/>
                <a:cs typeface="Calibri" pitchFamily="34" charset="0"/>
              </a:rPr>
              <a:t>LA </a:t>
            </a:r>
            <a:r>
              <a:rPr lang="it-IT" sz="3200" b="1" dirty="0">
                <a:latin typeface="Calibri" pitchFamily="34" charset="0"/>
                <a:cs typeface="Calibri" pitchFamily="34" charset="0"/>
              </a:rPr>
              <a:t>QUESTIONE </a:t>
            </a:r>
            <a:r>
              <a:rPr lang="it-IT" sz="3200" b="1" dirty="0" smtClean="0">
                <a:latin typeface="Calibri" pitchFamily="34" charset="0"/>
                <a:cs typeface="Calibri" pitchFamily="34" charset="0"/>
              </a:rPr>
              <a:t>DELL'INCIDENZA</a:t>
            </a:r>
            <a:endParaRPr lang="it-IT" sz="2000" b="1" dirty="0" smtClean="0">
              <a:latin typeface="Calibri" pitchFamily="34" charset="0"/>
              <a:cs typeface="Calibri" pitchFamily="34" charset="0"/>
            </a:endParaRPr>
          </a:p>
        </p:txBody>
      </p:sp>
      <p:sp>
        <p:nvSpPr>
          <p:cNvPr id="4098" name="Rectangle 107"/>
          <p:cNvSpPr>
            <a:spLocks noGrp="1" noChangeArrowheads="1"/>
          </p:cNvSpPr>
          <p:nvPr>
            <p:ph type="sldNum" sz="quarter" idx="12"/>
          </p:nvPr>
        </p:nvSpPr>
        <p:spPr>
          <a:xfrm>
            <a:off x="6931074" y="6293582"/>
            <a:ext cx="1906588" cy="457200"/>
          </a:xfrm>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it-IT" sz="1400" dirty="0" smtClean="0">
                <a:solidFill>
                  <a:schemeClr val="folHlink"/>
                </a:solidFill>
              </a:rPr>
              <a:t>Pag. </a:t>
            </a:r>
            <a:fld id="{FA92EAC8-45C7-4863-B7B0-431C8B58D399}" type="slidenum">
              <a:rPr lang="it-IT" sz="1400" smtClean="0">
                <a:solidFill>
                  <a:schemeClr val="folHlink"/>
                </a:solidFill>
              </a:rPr>
              <a:pPr eaLnBrk="1" hangingPunct="1"/>
              <a:t>50</a:t>
            </a:fld>
            <a:endParaRPr lang="it-IT" sz="1400" dirty="0" smtClean="0">
              <a:solidFill>
                <a:schemeClr val="folHlink"/>
              </a:solidFill>
            </a:endParaRPr>
          </a:p>
        </p:txBody>
      </p:sp>
      <p:sp>
        <p:nvSpPr>
          <p:cNvPr id="5" name="CasellaDiTesto 4"/>
          <p:cNvSpPr txBox="1"/>
          <p:nvPr/>
        </p:nvSpPr>
        <p:spPr>
          <a:xfrm>
            <a:off x="1187624" y="2315432"/>
            <a:ext cx="7416824" cy="984885"/>
          </a:xfrm>
          <a:prstGeom prst="rect">
            <a:avLst/>
          </a:prstGeom>
          <a:noFill/>
        </p:spPr>
        <p:txBody>
          <a:bodyPr wrap="square" rtlCol="0">
            <a:spAutoFit/>
          </a:bodyPr>
          <a:lstStyle/>
          <a:p>
            <a:pPr algn="ctr"/>
            <a:r>
              <a:rPr lang="it-IT" sz="2000" b="1" dirty="0" smtClean="0">
                <a:solidFill>
                  <a:srgbClr val="003366"/>
                </a:solidFill>
                <a:latin typeface="Calibri" pitchFamily="34" charset="0"/>
                <a:cs typeface="Calibri" pitchFamily="34" charset="0"/>
              </a:rPr>
              <a:t>LE IMPOSTE SUI BENI DI PRIMA NECESSITÀ  </a:t>
            </a:r>
          </a:p>
          <a:p>
            <a:pPr algn="ctr"/>
            <a:r>
              <a:rPr lang="it-IT" sz="2000" b="1" dirty="0" smtClean="0">
                <a:solidFill>
                  <a:srgbClr val="003366"/>
                </a:solidFill>
                <a:latin typeface="Calibri" pitchFamily="34" charset="0"/>
                <a:cs typeface="Calibri" pitchFamily="34" charset="0"/>
              </a:rPr>
              <a:t>E LE IMPOSTE SUI SALARI</a:t>
            </a:r>
          </a:p>
          <a:p>
            <a:pPr algn="ctr"/>
            <a:r>
              <a:rPr lang="it-IT" sz="1600" dirty="0" smtClean="0">
                <a:solidFill>
                  <a:srgbClr val="003366"/>
                </a:solidFill>
                <a:latin typeface="Calibri" pitchFamily="34" charset="0"/>
                <a:cs typeface="Calibri" pitchFamily="34" charset="0"/>
              </a:rPr>
              <a:t>(Cap. 16 </a:t>
            </a:r>
            <a:r>
              <a:rPr lang="it-IT" sz="1800" dirty="0">
                <a:solidFill>
                  <a:srgbClr val="003366"/>
                </a:solidFill>
                <a:latin typeface="Calibri" pitchFamily="34" charset="0"/>
                <a:cs typeface="Calibri" pitchFamily="34" charset="0"/>
              </a:rPr>
              <a:t>dei </a:t>
            </a:r>
            <a:r>
              <a:rPr lang="it-IT" sz="1800" i="1" dirty="0">
                <a:solidFill>
                  <a:srgbClr val="003366"/>
                </a:solidFill>
                <a:latin typeface="Calibri" pitchFamily="34" charset="0"/>
                <a:cs typeface="Calibri" pitchFamily="34" charset="0"/>
              </a:rPr>
              <a:t>Principi </a:t>
            </a:r>
            <a:r>
              <a:rPr lang="it-IT" sz="1800" i="1" dirty="0" smtClean="0">
                <a:solidFill>
                  <a:srgbClr val="003366"/>
                </a:solidFill>
                <a:latin typeface="Calibri" pitchFamily="34" charset="0"/>
                <a:cs typeface="Calibri" pitchFamily="34" charset="0"/>
              </a:rPr>
              <a:t>dell'economia </a:t>
            </a:r>
            <a:r>
              <a:rPr lang="it-IT" sz="1800" i="1" dirty="0">
                <a:solidFill>
                  <a:srgbClr val="003366"/>
                </a:solidFill>
                <a:latin typeface="Calibri" pitchFamily="34" charset="0"/>
                <a:cs typeface="Calibri" pitchFamily="34" charset="0"/>
              </a:rPr>
              <a:t>politica e della tassazione</a:t>
            </a:r>
            <a:r>
              <a:rPr lang="it-IT" sz="1600" dirty="0" smtClean="0">
                <a:solidFill>
                  <a:srgbClr val="003366"/>
                </a:solidFill>
                <a:latin typeface="Calibri" pitchFamily="34" charset="0"/>
                <a:cs typeface="Calibri" pitchFamily="34" charset="0"/>
              </a:rPr>
              <a:t>) </a:t>
            </a:r>
            <a:endParaRPr lang="it-IT" sz="1600" dirty="0">
              <a:solidFill>
                <a:srgbClr val="003366"/>
              </a:solidFill>
              <a:latin typeface="Calibri" pitchFamily="34" charset="0"/>
              <a:cs typeface="Calibri" pitchFamily="34" charset="0"/>
            </a:endParaRPr>
          </a:p>
        </p:txBody>
      </p:sp>
      <p:sp>
        <p:nvSpPr>
          <p:cNvPr id="2" name="CasellaDiTesto 1"/>
          <p:cNvSpPr txBox="1"/>
          <p:nvPr/>
        </p:nvSpPr>
        <p:spPr>
          <a:xfrm>
            <a:off x="1187624" y="3356992"/>
            <a:ext cx="7416824" cy="3170099"/>
          </a:xfrm>
          <a:prstGeom prst="rect">
            <a:avLst/>
          </a:prstGeom>
          <a:noFill/>
        </p:spPr>
        <p:txBody>
          <a:bodyPr wrap="square" rtlCol="0">
            <a:spAutoFit/>
          </a:bodyPr>
          <a:lstStyle/>
          <a:p>
            <a:pPr marL="285750" indent="-285750" algn="just">
              <a:spcAft>
                <a:spcPts val="600"/>
              </a:spcAft>
              <a:buFont typeface="Courier New" pitchFamily="49" charset="0"/>
              <a:buChar char="o"/>
            </a:pPr>
            <a:r>
              <a:rPr lang="it-IT" sz="1800" dirty="0" smtClean="0">
                <a:latin typeface="Calibri" pitchFamily="34" charset="0"/>
                <a:cs typeface="Calibri" pitchFamily="34" charset="0"/>
              </a:rPr>
              <a:t>«Un'</a:t>
            </a:r>
            <a:r>
              <a:rPr lang="it-IT" sz="1800" b="1" dirty="0" smtClean="0">
                <a:latin typeface="Calibri" pitchFamily="34" charset="0"/>
                <a:cs typeface="Calibri" pitchFamily="34" charset="0"/>
              </a:rPr>
              <a:t>IMPOSTA SUI BENI DI PRIMA NECESSITÀ </a:t>
            </a:r>
            <a:r>
              <a:rPr lang="it-IT" sz="1800" dirty="0" smtClean="0">
                <a:latin typeface="Calibri" pitchFamily="34" charset="0"/>
                <a:cs typeface="Calibri" pitchFamily="34" charset="0"/>
              </a:rPr>
              <a:t>ne fa aumentare i prezzi ed è seguita da un aumento dei salari»</a:t>
            </a:r>
          </a:p>
          <a:p>
            <a:pPr marL="285750" indent="-285750" algn="just">
              <a:spcAft>
                <a:spcPts val="600"/>
              </a:spcAft>
              <a:buFont typeface="Courier New" pitchFamily="49" charset="0"/>
              <a:buChar char="o"/>
            </a:pPr>
            <a:r>
              <a:rPr lang="it-IT" sz="1800" dirty="0" smtClean="0">
                <a:latin typeface="Calibri" pitchFamily="34" charset="0"/>
                <a:cs typeface="Calibri" pitchFamily="34" charset="0"/>
              </a:rPr>
              <a:t>«Le </a:t>
            </a:r>
            <a:r>
              <a:rPr lang="it-IT" sz="1800" b="1" dirty="0" smtClean="0">
                <a:latin typeface="Calibri" pitchFamily="34" charset="0"/>
                <a:cs typeface="Calibri" pitchFamily="34" charset="0"/>
              </a:rPr>
              <a:t>IMPOSTE SUI SALARI </a:t>
            </a:r>
            <a:r>
              <a:rPr lang="it-IT" sz="1800" dirty="0" smtClean="0">
                <a:latin typeface="Calibri" pitchFamily="34" charset="0"/>
                <a:cs typeface="Calibri" pitchFamily="34" charset="0"/>
              </a:rPr>
              <a:t>faranno aumentare i salari stessi e quindi diminuire il saggio di profitto dei capitali»</a:t>
            </a:r>
          </a:p>
          <a:p>
            <a:pPr marL="285750" indent="-285750" algn="just">
              <a:spcAft>
                <a:spcPts val="600"/>
              </a:spcAft>
              <a:buFont typeface="Courier New" pitchFamily="49" charset="0"/>
              <a:buChar char="o"/>
            </a:pPr>
            <a:r>
              <a:rPr lang="it-IT" sz="1800" dirty="0" smtClean="0">
                <a:latin typeface="Calibri" pitchFamily="34" charset="0"/>
                <a:cs typeface="Calibri" pitchFamily="34" charset="0"/>
              </a:rPr>
              <a:t>«Un'</a:t>
            </a:r>
            <a:r>
              <a:rPr lang="it-IT" sz="1800" b="1" dirty="0" smtClean="0">
                <a:latin typeface="Calibri" pitchFamily="34" charset="0"/>
                <a:cs typeface="Calibri" pitchFamily="34" charset="0"/>
              </a:rPr>
              <a:t>IMPOSTA SUI GENERI DI PRIMA NECESSITÀ </a:t>
            </a:r>
            <a:r>
              <a:rPr lang="it-IT" sz="1800" dirty="0" smtClean="0">
                <a:latin typeface="Calibri" pitchFamily="34" charset="0"/>
                <a:cs typeface="Calibri" pitchFamily="34" charset="0"/>
              </a:rPr>
              <a:t>è in parte un'imposta sui profitti e in parte un'imposta sui consumatori ricchi»</a:t>
            </a:r>
          </a:p>
          <a:p>
            <a:pPr marL="285750" indent="-285750" algn="just">
              <a:spcAft>
                <a:spcPts val="600"/>
              </a:spcAft>
              <a:buFont typeface="Courier New" pitchFamily="49" charset="0"/>
              <a:buChar char="o"/>
            </a:pPr>
            <a:r>
              <a:rPr lang="it-IT" sz="1800" dirty="0" smtClean="0">
                <a:latin typeface="Calibri" pitchFamily="34" charset="0"/>
                <a:cs typeface="Calibri" pitchFamily="34" charset="0"/>
              </a:rPr>
              <a:t>«Un'</a:t>
            </a:r>
            <a:r>
              <a:rPr lang="it-IT" sz="1800" b="1" dirty="0" smtClean="0">
                <a:latin typeface="Calibri" pitchFamily="34" charset="0"/>
                <a:cs typeface="Calibri" pitchFamily="34" charset="0"/>
              </a:rPr>
              <a:t>IMPOSTA SUI SALARI </a:t>
            </a:r>
            <a:r>
              <a:rPr lang="it-IT" sz="1800" dirty="0" smtClean="0">
                <a:latin typeface="Calibri" pitchFamily="34" charset="0"/>
                <a:cs typeface="Calibri" pitchFamily="34" charset="0"/>
              </a:rPr>
              <a:t>è interamente un'imposta sui profitti»</a:t>
            </a:r>
          </a:p>
          <a:p>
            <a:pPr marL="285750" indent="-285750" algn="just">
              <a:spcAft>
                <a:spcPts val="600"/>
              </a:spcAft>
              <a:buFont typeface="Courier New" pitchFamily="49" charset="0"/>
              <a:buChar char="o"/>
            </a:pPr>
            <a:r>
              <a:rPr lang="it-IT" sz="1800" dirty="0" smtClean="0">
                <a:latin typeface="Calibri" pitchFamily="34" charset="0"/>
                <a:cs typeface="Calibri" pitchFamily="34" charset="0"/>
              </a:rPr>
              <a:t>«Gli effetti ultimi che derivano da queste </a:t>
            </a:r>
            <a:r>
              <a:rPr lang="it-IT" sz="1800" dirty="0">
                <a:latin typeface="Calibri" pitchFamily="34" charset="0"/>
                <a:cs typeface="Calibri" pitchFamily="34" charset="0"/>
              </a:rPr>
              <a:t>imposte </a:t>
            </a:r>
            <a:r>
              <a:rPr lang="it-IT" sz="1800" dirty="0" smtClean="0">
                <a:latin typeface="Calibri" pitchFamily="34" charset="0"/>
                <a:cs typeface="Calibri" pitchFamily="34" charset="0"/>
              </a:rPr>
              <a:t>(le</a:t>
            </a:r>
            <a:r>
              <a:rPr lang="it-IT" sz="1800" b="1" dirty="0" smtClean="0">
                <a:latin typeface="Calibri" pitchFamily="34" charset="0"/>
                <a:cs typeface="Calibri" pitchFamily="34" charset="0"/>
              </a:rPr>
              <a:t> IMPOSTE </a:t>
            </a:r>
            <a:r>
              <a:rPr lang="it-IT" sz="1800" b="1" dirty="0">
                <a:latin typeface="Calibri" pitchFamily="34" charset="0"/>
                <a:cs typeface="Calibri" pitchFamily="34" charset="0"/>
              </a:rPr>
              <a:t>SUI BENI DI PRIMA NECESSITÀ </a:t>
            </a:r>
            <a:r>
              <a:rPr lang="it-IT" sz="1800" dirty="0">
                <a:latin typeface="Calibri" pitchFamily="34" charset="0"/>
                <a:cs typeface="Calibri" pitchFamily="34" charset="0"/>
              </a:rPr>
              <a:t>e </a:t>
            </a:r>
            <a:r>
              <a:rPr lang="it-IT" sz="1800" dirty="0" smtClean="0">
                <a:latin typeface="Calibri" pitchFamily="34" charset="0"/>
                <a:cs typeface="Calibri" pitchFamily="34" charset="0"/>
              </a:rPr>
              <a:t>le </a:t>
            </a:r>
            <a:r>
              <a:rPr lang="it-IT" sz="1800" b="1" dirty="0">
                <a:latin typeface="Calibri" pitchFamily="34" charset="0"/>
                <a:cs typeface="Calibri" pitchFamily="34" charset="0"/>
              </a:rPr>
              <a:t>IMPOSTE SUI </a:t>
            </a:r>
            <a:r>
              <a:rPr lang="it-IT" sz="1800" b="1" dirty="0" smtClean="0">
                <a:latin typeface="Calibri" pitchFamily="34" charset="0"/>
                <a:cs typeface="Calibri" pitchFamily="34" charset="0"/>
              </a:rPr>
              <a:t>SALARI</a:t>
            </a:r>
            <a:r>
              <a:rPr lang="it-IT" sz="1800" dirty="0" smtClean="0">
                <a:latin typeface="Calibri" pitchFamily="34" charset="0"/>
                <a:cs typeface="Calibri" pitchFamily="34" charset="0"/>
              </a:rPr>
              <a:t>) sono quindi esattamente uguali a quelli che derivano da una </a:t>
            </a:r>
            <a:r>
              <a:rPr lang="it-IT" sz="1800" b="1" dirty="0" smtClean="0">
                <a:latin typeface="Calibri" pitchFamily="34" charset="0"/>
                <a:cs typeface="Calibri" pitchFamily="34" charset="0"/>
              </a:rPr>
              <a:t>IMPOSTA DIRETTA SUI PROFITTI</a:t>
            </a:r>
            <a:r>
              <a:rPr lang="it-IT" sz="1800" dirty="0" smtClean="0">
                <a:latin typeface="Calibri" pitchFamily="34" charset="0"/>
                <a:cs typeface="Calibri" pitchFamily="34" charset="0"/>
              </a:rPr>
              <a:t>»</a:t>
            </a:r>
            <a:endParaRPr lang="it-IT" sz="1800" dirty="0">
              <a:latin typeface="Calibri" pitchFamily="34" charset="0"/>
              <a:cs typeface="Calibri" pitchFamily="34" charset="0"/>
            </a:endParaRPr>
          </a:p>
        </p:txBody>
      </p:sp>
    </p:spTree>
    <p:extLst>
      <p:ext uri="{BB962C8B-B14F-4D97-AF65-F5344CB8AC3E}">
        <p14:creationId xmlns:p14="http://schemas.microsoft.com/office/powerpoint/2010/main" xmlns="" val="248248911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ctrTitle"/>
          </p:nvPr>
        </p:nvSpPr>
        <p:spPr/>
        <p:txBody>
          <a:bodyPr/>
          <a:lstStyle/>
          <a:p>
            <a:pPr eaLnBrk="1" hangingPunct="1"/>
            <a:r>
              <a:rPr lang="it-IT" sz="3200" b="1" dirty="0">
                <a:latin typeface="Calibri" pitchFamily="34" charset="0"/>
                <a:cs typeface="Calibri" pitchFamily="34" charset="0"/>
              </a:rPr>
              <a:t>LA QUESTIONE </a:t>
            </a:r>
            <a:r>
              <a:rPr lang="it-IT" sz="3200" b="1" dirty="0" smtClean="0">
                <a:latin typeface="Calibri" pitchFamily="34" charset="0"/>
                <a:cs typeface="Calibri" pitchFamily="34" charset="0"/>
              </a:rPr>
              <a:t>DELL'INCIDENZA</a:t>
            </a:r>
            <a:endParaRPr lang="it-IT" sz="2000" b="1" dirty="0" smtClean="0">
              <a:latin typeface="Calibri" pitchFamily="34" charset="0"/>
              <a:cs typeface="Calibri" pitchFamily="34" charset="0"/>
            </a:endParaRPr>
          </a:p>
        </p:txBody>
      </p:sp>
      <p:sp>
        <p:nvSpPr>
          <p:cNvPr id="4098" name="Rectangle 107"/>
          <p:cNvSpPr>
            <a:spLocks noGrp="1" noChangeArrowheads="1"/>
          </p:cNvSpPr>
          <p:nvPr>
            <p:ph type="sldNum" sz="quarter" idx="12"/>
          </p:nvPr>
        </p:nvSpPr>
        <p:spPr>
          <a:xfrm>
            <a:off x="6931074" y="6293582"/>
            <a:ext cx="1906588" cy="457200"/>
          </a:xfrm>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it-IT" sz="1400" dirty="0" smtClean="0">
                <a:solidFill>
                  <a:schemeClr val="folHlink"/>
                </a:solidFill>
              </a:rPr>
              <a:t>Pag. </a:t>
            </a:r>
            <a:fld id="{FA92EAC8-45C7-4863-B7B0-431C8B58D399}" type="slidenum">
              <a:rPr lang="it-IT" sz="1400" smtClean="0">
                <a:solidFill>
                  <a:schemeClr val="folHlink"/>
                </a:solidFill>
              </a:rPr>
              <a:pPr eaLnBrk="1" hangingPunct="1"/>
              <a:t>51</a:t>
            </a:fld>
            <a:endParaRPr lang="it-IT" sz="1400" dirty="0" smtClean="0">
              <a:solidFill>
                <a:schemeClr val="folHlink"/>
              </a:solidFill>
            </a:endParaRPr>
          </a:p>
        </p:txBody>
      </p:sp>
      <p:sp>
        <p:nvSpPr>
          <p:cNvPr id="5" name="CasellaDiTesto 4"/>
          <p:cNvSpPr txBox="1"/>
          <p:nvPr/>
        </p:nvSpPr>
        <p:spPr>
          <a:xfrm>
            <a:off x="1187624" y="2315432"/>
            <a:ext cx="7416824" cy="461665"/>
          </a:xfrm>
          <a:prstGeom prst="rect">
            <a:avLst/>
          </a:prstGeom>
          <a:noFill/>
        </p:spPr>
        <p:txBody>
          <a:bodyPr wrap="square" rtlCol="0">
            <a:spAutoFit/>
          </a:bodyPr>
          <a:lstStyle/>
          <a:p>
            <a:pPr algn="ctr"/>
            <a:r>
              <a:rPr lang="it-IT" b="1" dirty="0" smtClean="0">
                <a:solidFill>
                  <a:srgbClr val="003366"/>
                </a:solidFill>
                <a:latin typeface="Calibri" pitchFamily="34" charset="0"/>
                <a:cs typeface="Calibri" pitchFamily="34" charset="0"/>
              </a:rPr>
              <a:t>EFFETTI </a:t>
            </a:r>
            <a:r>
              <a:rPr lang="it-IT" b="1" dirty="0" err="1" smtClean="0">
                <a:solidFill>
                  <a:srgbClr val="003366"/>
                </a:solidFill>
                <a:latin typeface="Calibri" pitchFamily="34" charset="0"/>
                <a:cs typeface="Calibri" pitchFamily="34" charset="0"/>
              </a:rPr>
              <a:t>DI</a:t>
            </a:r>
            <a:r>
              <a:rPr lang="it-IT" b="1" dirty="0" smtClean="0">
                <a:solidFill>
                  <a:srgbClr val="003366"/>
                </a:solidFill>
                <a:latin typeface="Calibri" pitchFamily="34" charset="0"/>
                <a:cs typeface="Calibri" pitchFamily="34" charset="0"/>
              </a:rPr>
              <a:t> UN'IMPOSTA SUI SALARI</a:t>
            </a:r>
          </a:p>
        </p:txBody>
      </p:sp>
      <p:cxnSp>
        <p:nvCxnSpPr>
          <p:cNvPr id="4" name="Connettore 2 3"/>
          <p:cNvCxnSpPr/>
          <p:nvPr/>
        </p:nvCxnSpPr>
        <p:spPr bwMode="auto">
          <a:xfrm flipV="1">
            <a:off x="2771800" y="3068960"/>
            <a:ext cx="0" cy="3240360"/>
          </a:xfrm>
          <a:prstGeom prst="straightConnector1">
            <a:avLst/>
          </a:prstGeom>
          <a:solidFill>
            <a:schemeClr val="accent1"/>
          </a:solidFill>
          <a:ln w="28575" cap="flat" cmpd="sng" algn="ctr">
            <a:solidFill>
              <a:srgbClr val="000000"/>
            </a:solidFill>
            <a:prstDash val="solid"/>
            <a:round/>
            <a:headEnd type="none" w="med" len="med"/>
            <a:tailEnd type="arrow"/>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8" name="Connettore 2 7"/>
          <p:cNvCxnSpPr/>
          <p:nvPr/>
        </p:nvCxnSpPr>
        <p:spPr bwMode="auto">
          <a:xfrm>
            <a:off x="2771800" y="6315045"/>
            <a:ext cx="4312096" cy="0"/>
          </a:xfrm>
          <a:prstGeom prst="straightConnector1">
            <a:avLst/>
          </a:prstGeom>
          <a:solidFill>
            <a:schemeClr val="accent1"/>
          </a:solidFill>
          <a:ln w="28575" cap="flat" cmpd="sng" algn="ctr">
            <a:solidFill>
              <a:srgbClr val="000000"/>
            </a:solidFill>
            <a:prstDash val="solid"/>
            <a:round/>
            <a:headEnd type="none" w="med" len="med"/>
            <a:tailEnd type="arrow"/>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9" name="CasellaDiTesto 8"/>
          <p:cNvSpPr txBox="1"/>
          <p:nvPr/>
        </p:nvSpPr>
        <p:spPr>
          <a:xfrm>
            <a:off x="2531859" y="6315045"/>
            <a:ext cx="4522392" cy="369332"/>
          </a:xfrm>
          <a:prstGeom prst="rect">
            <a:avLst/>
          </a:prstGeom>
          <a:noFill/>
        </p:spPr>
        <p:txBody>
          <a:bodyPr wrap="none" rtlCol="0">
            <a:spAutoFit/>
          </a:bodyPr>
          <a:lstStyle/>
          <a:p>
            <a:r>
              <a:rPr lang="it-IT" sz="1800" dirty="0" smtClean="0">
                <a:solidFill>
                  <a:srgbClr val="000000"/>
                </a:solidFill>
                <a:latin typeface="Cambria Math" pitchFamily="18" charset="0"/>
                <a:ea typeface="Cambria Math" pitchFamily="18" charset="0"/>
                <a:cs typeface="Calibri" pitchFamily="34" charset="0"/>
              </a:rPr>
              <a:t>0                                                                               N</a:t>
            </a:r>
            <a:endParaRPr lang="it-IT" sz="1800" dirty="0">
              <a:solidFill>
                <a:srgbClr val="000000"/>
              </a:solidFill>
              <a:latin typeface="Cambria Math" pitchFamily="18" charset="0"/>
              <a:ea typeface="Cambria Math" pitchFamily="18" charset="0"/>
              <a:cs typeface="Calibri" pitchFamily="34" charset="0"/>
            </a:endParaRPr>
          </a:p>
        </p:txBody>
      </p:sp>
      <p:sp>
        <p:nvSpPr>
          <p:cNvPr id="10" name="CasellaDiTesto 9"/>
          <p:cNvSpPr txBox="1"/>
          <p:nvPr/>
        </p:nvSpPr>
        <p:spPr>
          <a:xfrm>
            <a:off x="2422024" y="3108263"/>
            <a:ext cx="364202" cy="369332"/>
          </a:xfrm>
          <a:prstGeom prst="rect">
            <a:avLst/>
          </a:prstGeom>
          <a:noFill/>
        </p:spPr>
        <p:txBody>
          <a:bodyPr wrap="none" rtlCol="0">
            <a:spAutoFit/>
          </a:bodyPr>
          <a:lstStyle/>
          <a:p>
            <a:r>
              <a:rPr lang="it-IT" sz="1800" dirty="0" smtClean="0">
                <a:solidFill>
                  <a:srgbClr val="000000"/>
                </a:solidFill>
                <a:latin typeface="Cambria Math" pitchFamily="18" charset="0"/>
                <a:ea typeface="Cambria Math" pitchFamily="18" charset="0"/>
                <a:cs typeface="Calibri" pitchFamily="34" charset="0"/>
              </a:rPr>
              <a:t>w</a:t>
            </a:r>
            <a:endParaRPr lang="it-IT" sz="1800" dirty="0">
              <a:solidFill>
                <a:srgbClr val="000000"/>
              </a:solidFill>
              <a:latin typeface="Cambria Math" pitchFamily="18" charset="0"/>
              <a:ea typeface="Cambria Math" pitchFamily="18" charset="0"/>
              <a:cs typeface="Calibri" pitchFamily="34" charset="0"/>
            </a:endParaRPr>
          </a:p>
        </p:txBody>
      </p:sp>
      <p:sp>
        <p:nvSpPr>
          <p:cNvPr id="14" name="Arco 13"/>
          <p:cNvSpPr/>
          <p:nvPr/>
        </p:nvSpPr>
        <p:spPr bwMode="auto">
          <a:xfrm rot="10953413">
            <a:off x="3342750" y="1926920"/>
            <a:ext cx="4919415" cy="3914578"/>
          </a:xfrm>
          <a:prstGeom prst="arc">
            <a:avLst/>
          </a:prstGeom>
          <a:solidFill>
            <a:schemeClr val="bg1"/>
          </a:solidFill>
          <a:ln w="38100" cap="flat" cmpd="sng" algn="ctr">
            <a:solidFill>
              <a:srgbClr val="000000"/>
            </a:solidFill>
            <a:prstDash val="solid"/>
            <a:round/>
            <a:headEnd type="none" w="med" len="med"/>
            <a:tailEnd type="none" w="med" len="med"/>
          </a:ln>
          <a:effectLst/>
          <a:ex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0" i="0" u="none" strike="noStrike" cap="none" normalizeH="0" baseline="0" smtClean="0">
              <a:ln>
                <a:noFill/>
              </a:ln>
              <a:solidFill>
                <a:schemeClr val="tx1"/>
              </a:solidFill>
              <a:effectLst/>
              <a:latin typeface="Times New Roman" pitchFamily="18" charset="0"/>
            </a:endParaRPr>
          </a:p>
        </p:txBody>
      </p:sp>
      <p:sp>
        <p:nvSpPr>
          <p:cNvPr id="15" name="CasellaDiTesto 14"/>
          <p:cNvSpPr txBox="1"/>
          <p:nvPr/>
        </p:nvSpPr>
        <p:spPr>
          <a:xfrm>
            <a:off x="3293706" y="3356992"/>
            <a:ext cx="308098" cy="369332"/>
          </a:xfrm>
          <a:prstGeom prst="rect">
            <a:avLst/>
          </a:prstGeom>
          <a:noFill/>
        </p:spPr>
        <p:txBody>
          <a:bodyPr wrap="none" rtlCol="0">
            <a:spAutoFit/>
          </a:bodyPr>
          <a:lstStyle/>
          <a:p>
            <a:r>
              <a:rPr lang="it-IT" sz="1800" dirty="0" smtClean="0">
                <a:solidFill>
                  <a:srgbClr val="000000"/>
                </a:solidFill>
                <a:latin typeface="Cambria Math" pitchFamily="18" charset="0"/>
                <a:ea typeface="Cambria Math" pitchFamily="18" charset="0"/>
                <a:cs typeface="Calibri" pitchFamily="34" charset="0"/>
              </a:rPr>
              <a:t>F</a:t>
            </a:r>
            <a:endParaRPr lang="it-IT" sz="1800" dirty="0">
              <a:solidFill>
                <a:srgbClr val="000000"/>
              </a:solidFill>
              <a:latin typeface="Cambria Math" pitchFamily="18" charset="0"/>
              <a:ea typeface="Cambria Math" pitchFamily="18" charset="0"/>
              <a:cs typeface="Calibri" pitchFamily="34" charset="0"/>
            </a:endParaRPr>
          </a:p>
        </p:txBody>
      </p:sp>
      <p:sp>
        <p:nvSpPr>
          <p:cNvPr id="18" name="CasellaDiTesto 17"/>
          <p:cNvSpPr txBox="1"/>
          <p:nvPr/>
        </p:nvSpPr>
        <p:spPr>
          <a:xfrm>
            <a:off x="5724128" y="5591087"/>
            <a:ext cx="357790" cy="369332"/>
          </a:xfrm>
          <a:prstGeom prst="rect">
            <a:avLst/>
          </a:prstGeom>
          <a:noFill/>
        </p:spPr>
        <p:txBody>
          <a:bodyPr wrap="none" rtlCol="0">
            <a:spAutoFit/>
          </a:bodyPr>
          <a:lstStyle/>
          <a:p>
            <a:r>
              <a:rPr lang="it-IT" sz="1800" dirty="0" smtClean="0">
                <a:solidFill>
                  <a:srgbClr val="000000"/>
                </a:solidFill>
                <a:latin typeface="Cambria Math" pitchFamily="18" charset="0"/>
                <a:ea typeface="Cambria Math" pitchFamily="18" charset="0"/>
                <a:cs typeface="Calibri" pitchFamily="34" charset="0"/>
              </a:rPr>
              <a:t>F</a:t>
            </a:r>
            <a:r>
              <a:rPr lang="it-IT" sz="1800" baseline="30000" dirty="0" smtClean="0">
                <a:solidFill>
                  <a:srgbClr val="000000"/>
                </a:solidFill>
                <a:latin typeface="Arial" pitchFamily="34" charset="0"/>
                <a:ea typeface="Cambria Math" pitchFamily="18" charset="0"/>
                <a:cs typeface="Arial" pitchFamily="34" charset="0"/>
              </a:rPr>
              <a:t>I</a:t>
            </a:r>
            <a:endParaRPr lang="it-IT" sz="1800" dirty="0">
              <a:solidFill>
                <a:srgbClr val="000000"/>
              </a:solidFill>
              <a:latin typeface="Arial" pitchFamily="34" charset="0"/>
              <a:ea typeface="Cambria Math" pitchFamily="18" charset="0"/>
              <a:cs typeface="Arial" pitchFamily="34" charset="0"/>
            </a:endParaRPr>
          </a:p>
        </p:txBody>
      </p:sp>
      <p:cxnSp>
        <p:nvCxnSpPr>
          <p:cNvPr id="17" name="Connettore 1 16"/>
          <p:cNvCxnSpPr/>
          <p:nvPr/>
        </p:nvCxnSpPr>
        <p:spPr bwMode="auto">
          <a:xfrm>
            <a:off x="2771800" y="5373216"/>
            <a:ext cx="1440160" cy="0"/>
          </a:xfrm>
          <a:prstGeom prst="line">
            <a:avLst/>
          </a:prstGeom>
          <a:solidFill>
            <a:schemeClr val="accent1"/>
          </a:solidFill>
          <a:ln w="28575" cap="flat" cmpd="sng" algn="ctr">
            <a:solidFill>
              <a:srgbClr val="00000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22" name="Connettore 1 21"/>
          <p:cNvCxnSpPr/>
          <p:nvPr/>
        </p:nvCxnSpPr>
        <p:spPr bwMode="auto">
          <a:xfrm flipV="1">
            <a:off x="4211960" y="5373216"/>
            <a:ext cx="0" cy="941829"/>
          </a:xfrm>
          <a:prstGeom prst="line">
            <a:avLst/>
          </a:prstGeom>
          <a:solidFill>
            <a:schemeClr val="accent1"/>
          </a:solidFill>
          <a:ln w="28575" cap="flat" cmpd="sng" algn="ctr">
            <a:solidFill>
              <a:srgbClr val="000000"/>
            </a:solidFill>
            <a:prstDash val="sysDash"/>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25" name="Connettore 1 24"/>
          <p:cNvCxnSpPr/>
          <p:nvPr/>
        </p:nvCxnSpPr>
        <p:spPr bwMode="auto">
          <a:xfrm flipV="1">
            <a:off x="3598175" y="4725144"/>
            <a:ext cx="0" cy="1589901"/>
          </a:xfrm>
          <a:prstGeom prst="line">
            <a:avLst/>
          </a:prstGeom>
          <a:solidFill>
            <a:schemeClr val="accent1"/>
          </a:solidFill>
          <a:ln w="28575" cap="flat" cmpd="sng" algn="ctr">
            <a:solidFill>
              <a:srgbClr val="000000"/>
            </a:solidFill>
            <a:prstDash val="sysDash"/>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27" name="Connettore 1 26"/>
          <p:cNvCxnSpPr/>
          <p:nvPr/>
        </p:nvCxnSpPr>
        <p:spPr bwMode="auto">
          <a:xfrm>
            <a:off x="2771800" y="4725144"/>
            <a:ext cx="826375" cy="0"/>
          </a:xfrm>
          <a:prstGeom prst="line">
            <a:avLst/>
          </a:prstGeom>
          <a:solidFill>
            <a:schemeClr val="accent1"/>
          </a:solidFill>
          <a:ln w="28575" cap="flat" cmpd="sng" algn="ctr">
            <a:solidFill>
              <a:srgbClr val="000000"/>
            </a:solidFill>
            <a:prstDash val="sysDash"/>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30" name="CasellaDiTesto 29"/>
          <p:cNvSpPr txBox="1"/>
          <p:nvPr/>
        </p:nvSpPr>
        <p:spPr>
          <a:xfrm>
            <a:off x="2322638" y="4509519"/>
            <a:ext cx="449162" cy="369332"/>
          </a:xfrm>
          <a:prstGeom prst="rect">
            <a:avLst/>
          </a:prstGeom>
          <a:noFill/>
        </p:spPr>
        <p:txBody>
          <a:bodyPr wrap="none" rtlCol="0">
            <a:spAutoFit/>
          </a:bodyPr>
          <a:lstStyle/>
          <a:p>
            <a:r>
              <a:rPr lang="it-IT" sz="1800" dirty="0" smtClean="0">
                <a:solidFill>
                  <a:srgbClr val="000000"/>
                </a:solidFill>
                <a:latin typeface="Cambria Math" pitchFamily="18" charset="0"/>
                <a:ea typeface="Cambria Math" pitchFamily="18" charset="0"/>
                <a:cs typeface="Calibri" pitchFamily="34" charset="0"/>
              </a:rPr>
              <a:t>w</a:t>
            </a:r>
            <a:r>
              <a:rPr lang="it-IT" sz="1800" baseline="-25000" dirty="0" smtClean="0">
                <a:solidFill>
                  <a:srgbClr val="000000"/>
                </a:solidFill>
                <a:latin typeface="Cambria Math" pitchFamily="18" charset="0"/>
                <a:ea typeface="Cambria Math" pitchFamily="18" charset="0"/>
                <a:cs typeface="Calibri" pitchFamily="34" charset="0"/>
              </a:rPr>
              <a:t>1</a:t>
            </a:r>
            <a:endParaRPr lang="it-IT" sz="1800" dirty="0">
              <a:solidFill>
                <a:srgbClr val="000000"/>
              </a:solidFill>
              <a:latin typeface="Cambria Math" pitchFamily="18" charset="0"/>
              <a:ea typeface="Cambria Math" pitchFamily="18" charset="0"/>
              <a:cs typeface="Calibri" pitchFamily="34" charset="0"/>
            </a:endParaRPr>
          </a:p>
        </p:txBody>
      </p:sp>
      <mc:AlternateContent xmlns:mc="http://schemas.openxmlformats.org/markup-compatibility/2006">
        <mc:Choice xmlns="" xmlns:a14="http://schemas.microsoft.com/office/drawing/2010/main" Requires="a14">
          <p:sp>
            <p:nvSpPr>
              <p:cNvPr id="28" name="CasellaDiTesto 27"/>
              <p:cNvSpPr txBox="1"/>
              <p:nvPr/>
            </p:nvSpPr>
            <p:spPr>
              <a:xfrm>
                <a:off x="2367287" y="5188550"/>
                <a:ext cx="417101" cy="369332"/>
              </a:xfrm>
              <a:prstGeom prst="rect">
                <a:avLst/>
              </a:prstGeom>
              <a:noFill/>
            </p:spPr>
            <p:txBody>
              <a:bodyPr wrap="none" rtlCol="0">
                <a:spAutoFit/>
              </a:bodyPr>
              <a:lstStyle/>
              <a:p>
                <a14:m>
                  <m:oMathPara xmlns:m="http://schemas.openxmlformats.org/officeDocument/2006/math">
                    <m:oMathParaPr>
                      <m:jc m:val="centerGroup"/>
                    </m:oMathParaPr>
                    <m:oMath xmlns:m="http://schemas.openxmlformats.org/officeDocument/2006/math">
                      <m:acc>
                        <m:accPr>
                          <m:chr m:val="̅"/>
                          <m:ctrlPr>
                            <a:rPr lang="it-IT" sz="1800" b="0" smtClean="0">
                              <a:solidFill>
                                <a:srgbClr val="000000"/>
                              </a:solidFill>
                              <a:latin typeface="Cambria Math" pitchFamily="18" charset="0"/>
                              <a:ea typeface="Cambria Math" pitchFamily="18" charset="0"/>
                            </a:rPr>
                          </m:ctrlPr>
                        </m:accPr>
                        <m:e>
                          <m:r>
                            <m:rPr>
                              <m:sty m:val="p"/>
                            </m:rPr>
                            <a:rPr lang="it-IT" sz="1800" b="0" i="0" smtClean="0">
                              <a:solidFill>
                                <a:srgbClr val="000000"/>
                              </a:solidFill>
                              <a:latin typeface="Cambria Math" pitchFamily="18" charset="0"/>
                              <a:ea typeface="Cambria Math" pitchFamily="18" charset="0"/>
                            </a:rPr>
                            <m:t>w</m:t>
                          </m:r>
                        </m:e>
                      </m:acc>
                    </m:oMath>
                  </m:oMathPara>
                </a14:m>
                <a:endParaRPr lang="it-IT" sz="1800" dirty="0">
                  <a:solidFill>
                    <a:srgbClr val="000000"/>
                  </a:solidFill>
                  <a:latin typeface="Cambria Math" pitchFamily="18" charset="0"/>
                  <a:ea typeface="Cambria Math" pitchFamily="18" charset="0"/>
                  <a:cs typeface="Calibri" pitchFamily="34" charset="0"/>
                </a:endParaRPr>
              </a:p>
            </p:txBody>
          </p:sp>
        </mc:Choice>
        <mc:Fallback>
          <p:sp>
            <p:nvSpPr>
              <p:cNvPr id="28" name="CasellaDiTesto 27"/>
              <p:cNvSpPr txBox="1">
                <a:spLocks noRot="1" noChangeAspect="1" noMove="1" noResize="1" noEditPoints="1" noAdjustHandles="1" noChangeArrowheads="1" noChangeShapeType="1" noTextEdit="1"/>
              </p:cNvSpPr>
              <p:nvPr/>
            </p:nvSpPr>
            <p:spPr>
              <a:xfrm>
                <a:off x="2367287" y="5188550"/>
                <a:ext cx="417101" cy="369332"/>
              </a:xfrm>
              <a:prstGeom prst="rect">
                <a:avLst/>
              </a:prstGeom>
              <a:blipFill rotWithShape="1">
                <a:blip r:embed="rId3"/>
                <a:stretch>
                  <a:fillRect/>
                </a:stretch>
              </a:blipFill>
            </p:spPr>
            <p:txBody>
              <a:bodyPr/>
              <a:lstStyle/>
              <a:p>
                <a:r>
                  <a:rPr lang="it-IT">
                    <a:noFill/>
                  </a:rPr>
                  <a:t> </a:t>
                </a:r>
              </a:p>
            </p:txBody>
          </p:sp>
        </mc:Fallback>
      </mc:AlternateContent>
      <p:sp>
        <p:nvSpPr>
          <p:cNvPr id="29" name="Rettangolo 28"/>
          <p:cNvSpPr/>
          <p:nvPr/>
        </p:nvSpPr>
        <p:spPr>
          <a:xfrm>
            <a:off x="3373816" y="6315045"/>
            <a:ext cx="426720" cy="369332"/>
          </a:xfrm>
          <a:prstGeom prst="rect">
            <a:avLst/>
          </a:prstGeom>
        </p:spPr>
        <p:txBody>
          <a:bodyPr wrap="none">
            <a:spAutoFit/>
          </a:bodyPr>
          <a:lstStyle/>
          <a:p>
            <a:r>
              <a:rPr lang="it-IT" sz="1800" dirty="0" smtClean="0">
                <a:solidFill>
                  <a:srgbClr val="000000"/>
                </a:solidFill>
                <a:latin typeface="Cambria Math" pitchFamily="18" charset="0"/>
                <a:ea typeface="Cambria Math" pitchFamily="18" charset="0"/>
                <a:cs typeface="Calibri" pitchFamily="34" charset="0"/>
              </a:rPr>
              <a:t>N</a:t>
            </a:r>
            <a:r>
              <a:rPr lang="it-IT" sz="1800" baseline="-25000" dirty="0" smtClean="0">
                <a:solidFill>
                  <a:srgbClr val="000000"/>
                </a:solidFill>
                <a:latin typeface="Cambria Math" pitchFamily="18" charset="0"/>
                <a:ea typeface="Cambria Math" pitchFamily="18" charset="0"/>
                <a:cs typeface="Calibri" pitchFamily="34" charset="0"/>
              </a:rPr>
              <a:t>1</a:t>
            </a:r>
            <a:endParaRPr lang="it-IT" dirty="0"/>
          </a:p>
        </p:txBody>
      </p:sp>
      <p:sp>
        <p:nvSpPr>
          <p:cNvPr id="31" name="Rettangolo 30"/>
          <p:cNvSpPr/>
          <p:nvPr/>
        </p:nvSpPr>
        <p:spPr>
          <a:xfrm>
            <a:off x="3972952" y="6302454"/>
            <a:ext cx="478016" cy="369332"/>
          </a:xfrm>
          <a:prstGeom prst="rect">
            <a:avLst/>
          </a:prstGeom>
        </p:spPr>
        <p:txBody>
          <a:bodyPr wrap="none">
            <a:spAutoFit/>
          </a:bodyPr>
          <a:lstStyle/>
          <a:p>
            <a:pPr lvl="0"/>
            <a:r>
              <a:rPr lang="it-IT" sz="1800" dirty="0">
                <a:solidFill>
                  <a:srgbClr val="000000"/>
                </a:solidFill>
                <a:latin typeface="Cambria Math" pitchFamily="18" charset="0"/>
                <a:ea typeface="Cambria Math" pitchFamily="18" charset="0"/>
                <a:cs typeface="Calibri" pitchFamily="34" charset="0"/>
              </a:rPr>
              <a:t>N</a:t>
            </a:r>
            <a:r>
              <a:rPr lang="it-IT" sz="1800" baseline="-25000" dirty="0">
                <a:solidFill>
                  <a:srgbClr val="000000"/>
                </a:solidFill>
                <a:latin typeface="Cambria Math" pitchFamily="18" charset="0"/>
                <a:ea typeface="Cambria Math" pitchFamily="18" charset="0"/>
                <a:cs typeface="Calibri" pitchFamily="34" charset="0"/>
              </a:rPr>
              <a:t>0</a:t>
            </a:r>
            <a:r>
              <a:rPr lang="it-IT" sz="1800" dirty="0">
                <a:solidFill>
                  <a:srgbClr val="000000"/>
                </a:solidFill>
                <a:latin typeface="Cambria Math" pitchFamily="18" charset="0"/>
                <a:ea typeface="Cambria Math" pitchFamily="18" charset="0"/>
                <a:cs typeface="Calibri" pitchFamily="34" charset="0"/>
              </a:rPr>
              <a:t> </a:t>
            </a:r>
            <a:endParaRPr lang="it-IT" dirty="0">
              <a:solidFill>
                <a:srgbClr val="003366"/>
              </a:solidFill>
            </a:endParaRPr>
          </a:p>
        </p:txBody>
      </p:sp>
      <mc:AlternateContent xmlns:mc="http://schemas.openxmlformats.org/markup-compatibility/2006">
        <mc:Choice xmlns="" xmlns:a14="http://schemas.microsoft.com/office/drawing/2010/main" Requires="a14">
          <p:sp>
            <p:nvSpPr>
              <p:cNvPr id="4096" name="CasellaDiTesto 4095"/>
              <p:cNvSpPr txBox="1"/>
              <p:nvPr/>
            </p:nvSpPr>
            <p:spPr>
              <a:xfrm>
                <a:off x="4793055" y="4227475"/>
                <a:ext cx="1310230" cy="461665"/>
              </a:xfrm>
              <a:prstGeom prst="rect">
                <a:avLst/>
              </a:prstGeom>
              <a:noFill/>
            </p:spPr>
            <p:txBody>
              <a:bodyPr wrap="none" rtlCol="0">
                <a:spAutoFit/>
              </a:bodyPr>
              <a:lstStyle/>
              <a:p>
                <a14:m>
                  <m:oMathPara xmlns:m="http://schemas.openxmlformats.org/officeDocument/2006/math">
                    <m:oMathParaPr>
                      <m:jc m:val="centerGroup"/>
                    </m:oMathParaPr>
                    <m:oMath xmlns:m="http://schemas.openxmlformats.org/officeDocument/2006/math">
                      <m:acc>
                        <m:accPr>
                          <m:chr m:val="̅"/>
                          <m:ctrlPr>
                            <a:rPr lang="it-IT" b="0" i="1" smtClean="0">
                              <a:solidFill>
                                <a:srgbClr val="000000"/>
                              </a:solidFill>
                              <a:latin typeface="Cambria Math"/>
                            </a:rPr>
                          </m:ctrlPr>
                        </m:accPr>
                        <m:e>
                          <m:r>
                            <a:rPr lang="it-IT" b="0" i="1" smtClean="0">
                              <a:solidFill>
                                <a:srgbClr val="000000"/>
                              </a:solidFill>
                              <a:latin typeface="Cambria Math"/>
                            </a:rPr>
                            <m:t>𝐹</m:t>
                          </m:r>
                        </m:e>
                      </m:acc>
                      <m:r>
                        <a:rPr lang="it-IT" i="0" smtClean="0">
                          <a:solidFill>
                            <a:srgbClr val="000000"/>
                          </a:solidFill>
                          <a:latin typeface="Cambria Math"/>
                        </a:rPr>
                        <m:t>=</m:t>
                      </m:r>
                      <m:r>
                        <m:rPr>
                          <m:sty m:val="p"/>
                        </m:rPr>
                        <a:rPr lang="it-IT" b="0" i="0" smtClean="0">
                          <a:solidFill>
                            <a:srgbClr val="000000"/>
                          </a:solidFill>
                          <a:latin typeface="Cambria Math"/>
                        </a:rPr>
                        <m:t>wN</m:t>
                      </m:r>
                    </m:oMath>
                  </m:oMathPara>
                </a14:m>
                <a:endParaRPr lang="it-IT" dirty="0">
                  <a:solidFill>
                    <a:srgbClr val="000000"/>
                  </a:solidFill>
                </a:endParaRPr>
              </a:p>
            </p:txBody>
          </p:sp>
        </mc:Choice>
        <mc:Fallback>
          <p:sp>
            <p:nvSpPr>
              <p:cNvPr id="4096" name="CasellaDiTesto 4095"/>
              <p:cNvSpPr txBox="1">
                <a:spLocks noRot="1" noChangeAspect="1" noMove="1" noResize="1" noEditPoints="1" noAdjustHandles="1" noChangeArrowheads="1" noChangeShapeType="1" noTextEdit="1"/>
              </p:cNvSpPr>
              <p:nvPr/>
            </p:nvSpPr>
            <p:spPr>
              <a:xfrm>
                <a:off x="4793055" y="4227475"/>
                <a:ext cx="1310230" cy="461665"/>
              </a:xfrm>
              <a:prstGeom prst="rect">
                <a:avLst/>
              </a:prstGeom>
              <a:blipFill rotWithShape="1">
                <a:blip r:embed="rId4"/>
                <a:stretch>
                  <a:fillRect/>
                </a:stretch>
              </a:blipFill>
            </p:spPr>
            <p:txBody>
              <a:bodyPr/>
              <a:lstStyle/>
              <a:p>
                <a:r>
                  <a:rPr lang="it-IT">
                    <a:noFill/>
                  </a:rPr>
                  <a:t> </a:t>
                </a:r>
              </a:p>
            </p:txBody>
          </p:sp>
        </mc:Fallback>
      </mc:AlternateContent>
    </p:spTree>
    <p:extLst>
      <p:ext uri="{BB962C8B-B14F-4D97-AF65-F5344CB8AC3E}">
        <p14:creationId xmlns="" xmlns:p14="http://schemas.microsoft.com/office/powerpoint/2010/main" val="2925760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circle(in)">
                                      <p:cBhvr>
                                        <p:cTn id="29" dur="2000"/>
                                        <p:tgtEl>
                                          <p:spTgt spid="14"/>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500"/>
                                        <p:tgtEl>
                                          <p:spTgt spid="15"/>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childTnLst>
                                </p:cTn>
                              </p:par>
                            </p:childTnLst>
                          </p:cTn>
                        </p:par>
                      </p:childTnLst>
                    </p:cTn>
                  </p:par>
                  <p:par>
                    <p:cTn id="40" fill="hold">
                      <p:stCondLst>
                        <p:cond delay="indefinite"/>
                      </p:stCondLst>
                      <p:childTnLst>
                        <p:par>
                          <p:cTn id="41" fill="hold">
                            <p:stCondLst>
                              <p:cond delay="0"/>
                            </p:stCondLst>
                            <p:childTnLst>
                              <p:par>
                                <p:cTn id="42" presetID="6" presetClass="entr" presetSubtype="16" fill="hold" grpId="0" nodeType="clickEffect">
                                  <p:stCondLst>
                                    <p:cond delay="0"/>
                                  </p:stCondLst>
                                  <p:childTnLst>
                                    <p:set>
                                      <p:cBhvr>
                                        <p:cTn id="43" dur="1" fill="hold">
                                          <p:stCondLst>
                                            <p:cond delay="0"/>
                                          </p:stCondLst>
                                        </p:cTn>
                                        <p:tgtEl>
                                          <p:spTgt spid="4096"/>
                                        </p:tgtEl>
                                        <p:attrNameLst>
                                          <p:attrName>style.visibility</p:attrName>
                                        </p:attrNameLst>
                                      </p:cBhvr>
                                      <p:to>
                                        <p:strVal val="visible"/>
                                      </p:to>
                                    </p:set>
                                    <p:animEffect transition="in" filter="circle(in)">
                                      <p:cBhvr>
                                        <p:cTn id="44" dur="2000"/>
                                        <p:tgtEl>
                                          <p:spTgt spid="4096"/>
                                        </p:tgtEl>
                                      </p:cBhvr>
                                    </p:animEffect>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500" fill="hold"/>
                                        <p:tgtEl>
                                          <p:spTgt spid="17"/>
                                        </p:tgtEl>
                                        <p:attrNameLst>
                                          <p:attrName>ppt_x</p:attrName>
                                        </p:attrNameLst>
                                      </p:cBhvr>
                                      <p:tavLst>
                                        <p:tav tm="0">
                                          <p:val>
                                            <p:strVal val="#ppt_x"/>
                                          </p:val>
                                        </p:tav>
                                        <p:tav tm="100000">
                                          <p:val>
                                            <p:strVal val="#ppt_x"/>
                                          </p:val>
                                        </p:tav>
                                      </p:tavLst>
                                    </p:anim>
                                    <p:anim calcmode="lin" valueType="num">
                                      <p:cBhvr additive="base">
                                        <p:cTn id="5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fade">
                                      <p:cBhvr>
                                        <p:cTn id="55" dur="500"/>
                                        <p:tgtEl>
                                          <p:spTgt spid="28"/>
                                        </p:tgtEl>
                                      </p:cBhvr>
                                    </p:animEffect>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nodeType="clickEffect">
                                  <p:stCondLst>
                                    <p:cond delay="0"/>
                                  </p:stCondLst>
                                  <p:childTnLst>
                                    <p:set>
                                      <p:cBhvr>
                                        <p:cTn id="59" dur="1" fill="hold">
                                          <p:stCondLst>
                                            <p:cond delay="0"/>
                                          </p:stCondLst>
                                        </p:cTn>
                                        <p:tgtEl>
                                          <p:spTgt spid="22"/>
                                        </p:tgtEl>
                                        <p:attrNameLst>
                                          <p:attrName>style.visibility</p:attrName>
                                        </p:attrNameLst>
                                      </p:cBhvr>
                                      <p:to>
                                        <p:strVal val="visible"/>
                                      </p:to>
                                    </p:set>
                                    <p:anim calcmode="lin" valueType="num">
                                      <p:cBhvr additive="base">
                                        <p:cTn id="60" dur="500" fill="hold"/>
                                        <p:tgtEl>
                                          <p:spTgt spid="22"/>
                                        </p:tgtEl>
                                        <p:attrNameLst>
                                          <p:attrName>ppt_x</p:attrName>
                                        </p:attrNameLst>
                                      </p:cBhvr>
                                      <p:tavLst>
                                        <p:tav tm="0">
                                          <p:val>
                                            <p:strVal val="#ppt_x"/>
                                          </p:val>
                                        </p:tav>
                                        <p:tav tm="100000">
                                          <p:val>
                                            <p:strVal val="#ppt_x"/>
                                          </p:val>
                                        </p:tav>
                                      </p:tavLst>
                                    </p:anim>
                                    <p:anim calcmode="lin" valueType="num">
                                      <p:cBhvr additive="base">
                                        <p:cTn id="61"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nodeType="clickEffect">
                                  <p:stCondLst>
                                    <p:cond delay="0"/>
                                  </p:stCondLst>
                                  <p:childTnLst>
                                    <p:set>
                                      <p:cBhvr>
                                        <p:cTn id="65" dur="1" fill="hold">
                                          <p:stCondLst>
                                            <p:cond delay="0"/>
                                          </p:stCondLst>
                                        </p:cTn>
                                        <p:tgtEl>
                                          <p:spTgt spid="31">
                                            <p:txEl>
                                              <p:pRg st="0" end="0"/>
                                            </p:txEl>
                                          </p:spTgt>
                                        </p:tgtEl>
                                        <p:attrNameLst>
                                          <p:attrName>style.visibility</p:attrName>
                                        </p:attrNameLst>
                                      </p:cBhvr>
                                      <p:to>
                                        <p:strVal val="visible"/>
                                      </p:to>
                                    </p:set>
                                    <p:animEffect transition="in" filter="fade">
                                      <p:cBhvr>
                                        <p:cTn id="66" dur="500"/>
                                        <p:tgtEl>
                                          <p:spTgt spid="31">
                                            <p:txEl>
                                              <p:pRg st="0" end="0"/>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nodeType="clickEffect">
                                  <p:stCondLst>
                                    <p:cond delay="0"/>
                                  </p:stCondLst>
                                  <p:childTnLst>
                                    <p:set>
                                      <p:cBhvr>
                                        <p:cTn id="70" dur="1" fill="hold">
                                          <p:stCondLst>
                                            <p:cond delay="0"/>
                                          </p:stCondLst>
                                        </p:cTn>
                                        <p:tgtEl>
                                          <p:spTgt spid="27"/>
                                        </p:tgtEl>
                                        <p:attrNameLst>
                                          <p:attrName>style.visibility</p:attrName>
                                        </p:attrNameLst>
                                      </p:cBhvr>
                                      <p:to>
                                        <p:strVal val="visible"/>
                                      </p:to>
                                    </p:set>
                                    <p:anim calcmode="lin" valueType="num">
                                      <p:cBhvr additive="base">
                                        <p:cTn id="71" dur="500" fill="hold"/>
                                        <p:tgtEl>
                                          <p:spTgt spid="27"/>
                                        </p:tgtEl>
                                        <p:attrNameLst>
                                          <p:attrName>ppt_x</p:attrName>
                                        </p:attrNameLst>
                                      </p:cBhvr>
                                      <p:tavLst>
                                        <p:tav tm="0">
                                          <p:val>
                                            <p:strVal val="#ppt_x"/>
                                          </p:val>
                                        </p:tav>
                                        <p:tav tm="100000">
                                          <p:val>
                                            <p:strVal val="#ppt_x"/>
                                          </p:val>
                                        </p:tav>
                                      </p:tavLst>
                                    </p:anim>
                                    <p:anim calcmode="lin" valueType="num">
                                      <p:cBhvr additive="base">
                                        <p:cTn id="72"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nodeType="clickEffect">
                                  <p:stCondLst>
                                    <p:cond delay="0"/>
                                  </p:stCondLst>
                                  <p:childTnLst>
                                    <p:set>
                                      <p:cBhvr>
                                        <p:cTn id="76" dur="1" fill="hold">
                                          <p:stCondLst>
                                            <p:cond delay="0"/>
                                          </p:stCondLst>
                                        </p:cTn>
                                        <p:tgtEl>
                                          <p:spTgt spid="25"/>
                                        </p:tgtEl>
                                        <p:attrNameLst>
                                          <p:attrName>style.visibility</p:attrName>
                                        </p:attrNameLst>
                                      </p:cBhvr>
                                      <p:to>
                                        <p:strVal val="visible"/>
                                      </p:to>
                                    </p:set>
                                    <p:anim calcmode="lin" valueType="num">
                                      <p:cBhvr additive="base">
                                        <p:cTn id="77" dur="500" fill="hold"/>
                                        <p:tgtEl>
                                          <p:spTgt spid="25"/>
                                        </p:tgtEl>
                                        <p:attrNameLst>
                                          <p:attrName>ppt_x</p:attrName>
                                        </p:attrNameLst>
                                      </p:cBhvr>
                                      <p:tavLst>
                                        <p:tav tm="0">
                                          <p:val>
                                            <p:strVal val="#ppt_x"/>
                                          </p:val>
                                        </p:tav>
                                        <p:tav tm="100000">
                                          <p:val>
                                            <p:strVal val="#ppt_x"/>
                                          </p:val>
                                        </p:tav>
                                      </p:tavLst>
                                    </p:anim>
                                    <p:anim calcmode="lin" valueType="num">
                                      <p:cBhvr additive="base">
                                        <p:cTn id="7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10" presetClass="entr" presetSubtype="0" fill="hold" grpId="0" nodeType="clickEffect">
                                  <p:stCondLst>
                                    <p:cond delay="0"/>
                                  </p:stCondLst>
                                  <p:childTnLst>
                                    <p:set>
                                      <p:cBhvr>
                                        <p:cTn id="82" dur="1" fill="hold">
                                          <p:stCondLst>
                                            <p:cond delay="0"/>
                                          </p:stCondLst>
                                        </p:cTn>
                                        <p:tgtEl>
                                          <p:spTgt spid="30"/>
                                        </p:tgtEl>
                                        <p:attrNameLst>
                                          <p:attrName>style.visibility</p:attrName>
                                        </p:attrNameLst>
                                      </p:cBhvr>
                                      <p:to>
                                        <p:strVal val="visible"/>
                                      </p:to>
                                    </p:set>
                                    <p:animEffect transition="in" filter="fade">
                                      <p:cBhvr>
                                        <p:cTn id="83" dur="500"/>
                                        <p:tgtEl>
                                          <p:spTgt spid="30"/>
                                        </p:tgtEl>
                                      </p:cBhvr>
                                    </p:animEffect>
                                  </p:childTnLst>
                                </p:cTn>
                              </p:par>
                            </p:childTnLst>
                          </p:cTn>
                        </p:par>
                      </p:childTnLst>
                    </p:cTn>
                  </p:par>
                  <p:par>
                    <p:cTn id="84" fill="hold">
                      <p:stCondLst>
                        <p:cond delay="indefinite"/>
                      </p:stCondLst>
                      <p:childTnLst>
                        <p:par>
                          <p:cTn id="85" fill="hold">
                            <p:stCondLst>
                              <p:cond delay="0"/>
                            </p:stCondLst>
                            <p:childTnLst>
                              <p:par>
                                <p:cTn id="86" presetID="10" presetClass="entr" presetSubtype="0" fill="hold" grpId="0" nodeType="clickEffect">
                                  <p:stCondLst>
                                    <p:cond delay="0"/>
                                  </p:stCondLst>
                                  <p:childTnLst>
                                    <p:set>
                                      <p:cBhvr>
                                        <p:cTn id="87" dur="1" fill="hold">
                                          <p:stCondLst>
                                            <p:cond delay="0"/>
                                          </p:stCondLst>
                                        </p:cTn>
                                        <p:tgtEl>
                                          <p:spTgt spid="29"/>
                                        </p:tgtEl>
                                        <p:attrNameLst>
                                          <p:attrName>style.visibility</p:attrName>
                                        </p:attrNameLst>
                                      </p:cBhvr>
                                      <p:to>
                                        <p:strVal val="visible"/>
                                      </p:to>
                                    </p:set>
                                    <p:animEffect transition="in" filter="fade">
                                      <p:cBhvr>
                                        <p:cTn id="88"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4" grpId="0" animBg="1"/>
      <p:bldP spid="15" grpId="0"/>
      <p:bldP spid="18" grpId="0"/>
      <p:bldP spid="30" grpId="0"/>
      <p:bldP spid="28" grpId="0" animBg="1"/>
      <p:bldP spid="29" grpId="0"/>
      <p:bldP spid="4096"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ctrTitle"/>
          </p:nvPr>
        </p:nvSpPr>
        <p:spPr/>
        <p:txBody>
          <a:bodyPr/>
          <a:lstStyle/>
          <a:p>
            <a:pPr eaLnBrk="1" hangingPunct="1"/>
            <a:r>
              <a:rPr lang="it-IT" sz="3200" b="1" dirty="0">
                <a:latin typeface="Calibri" pitchFamily="34" charset="0"/>
                <a:cs typeface="Calibri" pitchFamily="34" charset="0"/>
              </a:rPr>
              <a:t>LA QUESTIONE </a:t>
            </a:r>
            <a:r>
              <a:rPr lang="it-IT" sz="3200" b="1" dirty="0" smtClean="0">
                <a:latin typeface="Calibri" pitchFamily="34" charset="0"/>
                <a:cs typeface="Calibri" pitchFamily="34" charset="0"/>
              </a:rPr>
              <a:t>DELL'INCIDENZA</a:t>
            </a:r>
            <a:endParaRPr lang="it-IT" sz="2000" b="1" dirty="0" smtClean="0">
              <a:latin typeface="Calibri" pitchFamily="34" charset="0"/>
              <a:cs typeface="Calibri" pitchFamily="34" charset="0"/>
            </a:endParaRPr>
          </a:p>
        </p:txBody>
      </p:sp>
      <p:sp>
        <p:nvSpPr>
          <p:cNvPr id="4098" name="Rectangle 107"/>
          <p:cNvSpPr>
            <a:spLocks noGrp="1" noChangeArrowheads="1"/>
          </p:cNvSpPr>
          <p:nvPr>
            <p:ph type="sldNum" sz="quarter" idx="12"/>
          </p:nvPr>
        </p:nvSpPr>
        <p:spPr>
          <a:xfrm>
            <a:off x="6931074" y="6293582"/>
            <a:ext cx="1906588" cy="457200"/>
          </a:xfrm>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it-IT" sz="1400" dirty="0" smtClean="0">
                <a:solidFill>
                  <a:schemeClr val="folHlink"/>
                </a:solidFill>
              </a:rPr>
              <a:t>Pag. </a:t>
            </a:r>
            <a:fld id="{FA92EAC8-45C7-4863-B7B0-431C8B58D399}" type="slidenum">
              <a:rPr lang="it-IT" sz="1400" smtClean="0">
                <a:solidFill>
                  <a:schemeClr val="folHlink"/>
                </a:solidFill>
              </a:rPr>
              <a:pPr eaLnBrk="1" hangingPunct="1"/>
              <a:t>52</a:t>
            </a:fld>
            <a:endParaRPr lang="it-IT" sz="1400" dirty="0" smtClean="0">
              <a:solidFill>
                <a:schemeClr val="folHlink"/>
              </a:solidFill>
            </a:endParaRPr>
          </a:p>
        </p:txBody>
      </p:sp>
      <p:sp>
        <p:nvSpPr>
          <p:cNvPr id="5" name="CasellaDiTesto 4"/>
          <p:cNvSpPr txBox="1"/>
          <p:nvPr/>
        </p:nvSpPr>
        <p:spPr>
          <a:xfrm>
            <a:off x="1187624" y="2315432"/>
            <a:ext cx="7416824" cy="461665"/>
          </a:xfrm>
          <a:prstGeom prst="rect">
            <a:avLst/>
          </a:prstGeom>
          <a:noFill/>
        </p:spPr>
        <p:txBody>
          <a:bodyPr wrap="square" rtlCol="0">
            <a:spAutoFit/>
          </a:bodyPr>
          <a:lstStyle/>
          <a:p>
            <a:pPr algn="ctr"/>
            <a:r>
              <a:rPr lang="it-IT" b="1" dirty="0" smtClean="0">
                <a:solidFill>
                  <a:srgbClr val="003366"/>
                </a:solidFill>
                <a:latin typeface="Calibri" pitchFamily="34" charset="0"/>
                <a:cs typeface="Calibri" pitchFamily="34" charset="0"/>
              </a:rPr>
              <a:t>EFFETTI </a:t>
            </a:r>
            <a:r>
              <a:rPr lang="it-IT" b="1" dirty="0" err="1" smtClean="0">
                <a:solidFill>
                  <a:srgbClr val="003366"/>
                </a:solidFill>
                <a:latin typeface="Calibri" pitchFamily="34" charset="0"/>
                <a:cs typeface="Calibri" pitchFamily="34" charset="0"/>
              </a:rPr>
              <a:t>DI</a:t>
            </a:r>
            <a:r>
              <a:rPr lang="it-IT" b="1" dirty="0" smtClean="0">
                <a:solidFill>
                  <a:srgbClr val="003366"/>
                </a:solidFill>
                <a:latin typeface="Calibri" pitchFamily="34" charset="0"/>
                <a:cs typeface="Calibri" pitchFamily="34" charset="0"/>
              </a:rPr>
              <a:t> UN'IMPOSTA SUI PROFITTI</a:t>
            </a:r>
          </a:p>
        </p:txBody>
      </p:sp>
      <p:cxnSp>
        <p:nvCxnSpPr>
          <p:cNvPr id="4" name="Connettore 2 3"/>
          <p:cNvCxnSpPr/>
          <p:nvPr/>
        </p:nvCxnSpPr>
        <p:spPr bwMode="auto">
          <a:xfrm flipV="1">
            <a:off x="2771800" y="3068960"/>
            <a:ext cx="0" cy="3240360"/>
          </a:xfrm>
          <a:prstGeom prst="straightConnector1">
            <a:avLst/>
          </a:prstGeom>
          <a:solidFill>
            <a:schemeClr val="accent1"/>
          </a:solidFill>
          <a:ln w="28575" cap="flat" cmpd="sng" algn="ctr">
            <a:solidFill>
              <a:srgbClr val="000000"/>
            </a:solidFill>
            <a:prstDash val="solid"/>
            <a:round/>
            <a:headEnd type="none" w="med" len="med"/>
            <a:tailEnd type="arrow"/>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8" name="Connettore 2 7"/>
          <p:cNvCxnSpPr/>
          <p:nvPr/>
        </p:nvCxnSpPr>
        <p:spPr bwMode="auto">
          <a:xfrm>
            <a:off x="2771800" y="6315045"/>
            <a:ext cx="4312096" cy="0"/>
          </a:xfrm>
          <a:prstGeom prst="straightConnector1">
            <a:avLst/>
          </a:prstGeom>
          <a:solidFill>
            <a:schemeClr val="accent1"/>
          </a:solidFill>
          <a:ln w="28575" cap="flat" cmpd="sng" algn="ctr">
            <a:solidFill>
              <a:srgbClr val="000000"/>
            </a:solidFill>
            <a:prstDash val="solid"/>
            <a:round/>
            <a:headEnd type="none" w="med" len="med"/>
            <a:tailEnd type="arrow"/>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9" name="CasellaDiTesto 8"/>
          <p:cNvSpPr txBox="1"/>
          <p:nvPr/>
        </p:nvSpPr>
        <p:spPr>
          <a:xfrm>
            <a:off x="2531859" y="6315045"/>
            <a:ext cx="4522392" cy="369332"/>
          </a:xfrm>
          <a:prstGeom prst="rect">
            <a:avLst/>
          </a:prstGeom>
          <a:noFill/>
        </p:spPr>
        <p:txBody>
          <a:bodyPr wrap="none" rtlCol="0">
            <a:spAutoFit/>
          </a:bodyPr>
          <a:lstStyle/>
          <a:p>
            <a:r>
              <a:rPr lang="it-IT" sz="1800" dirty="0" smtClean="0">
                <a:solidFill>
                  <a:srgbClr val="000000"/>
                </a:solidFill>
                <a:latin typeface="Cambria Math" pitchFamily="18" charset="0"/>
                <a:ea typeface="Cambria Math" pitchFamily="18" charset="0"/>
                <a:cs typeface="Calibri" pitchFamily="34" charset="0"/>
              </a:rPr>
              <a:t>0                                                                               N</a:t>
            </a:r>
            <a:endParaRPr lang="it-IT" sz="1800" dirty="0">
              <a:solidFill>
                <a:srgbClr val="000000"/>
              </a:solidFill>
              <a:latin typeface="Cambria Math" pitchFamily="18" charset="0"/>
              <a:ea typeface="Cambria Math" pitchFamily="18" charset="0"/>
              <a:cs typeface="Calibri" pitchFamily="34" charset="0"/>
            </a:endParaRPr>
          </a:p>
        </p:txBody>
      </p:sp>
      <p:sp>
        <p:nvSpPr>
          <p:cNvPr id="10" name="CasellaDiTesto 9"/>
          <p:cNvSpPr txBox="1"/>
          <p:nvPr/>
        </p:nvSpPr>
        <p:spPr>
          <a:xfrm>
            <a:off x="2422024" y="3108263"/>
            <a:ext cx="364202" cy="369332"/>
          </a:xfrm>
          <a:prstGeom prst="rect">
            <a:avLst/>
          </a:prstGeom>
          <a:noFill/>
        </p:spPr>
        <p:txBody>
          <a:bodyPr wrap="none" rtlCol="0">
            <a:spAutoFit/>
          </a:bodyPr>
          <a:lstStyle/>
          <a:p>
            <a:r>
              <a:rPr lang="it-IT" sz="1800" dirty="0" smtClean="0">
                <a:solidFill>
                  <a:srgbClr val="000000"/>
                </a:solidFill>
                <a:latin typeface="Cambria Math" pitchFamily="18" charset="0"/>
                <a:ea typeface="Cambria Math" pitchFamily="18" charset="0"/>
                <a:cs typeface="Calibri" pitchFamily="34" charset="0"/>
              </a:rPr>
              <a:t>w</a:t>
            </a:r>
            <a:endParaRPr lang="it-IT" sz="1800" dirty="0">
              <a:solidFill>
                <a:srgbClr val="000000"/>
              </a:solidFill>
              <a:latin typeface="Cambria Math" pitchFamily="18" charset="0"/>
              <a:ea typeface="Cambria Math" pitchFamily="18" charset="0"/>
              <a:cs typeface="Calibri" pitchFamily="34" charset="0"/>
            </a:endParaRPr>
          </a:p>
        </p:txBody>
      </p:sp>
      <p:sp>
        <p:nvSpPr>
          <p:cNvPr id="18" name="CasellaDiTesto 17"/>
          <p:cNvSpPr txBox="1"/>
          <p:nvPr/>
        </p:nvSpPr>
        <p:spPr>
          <a:xfrm>
            <a:off x="3759810" y="2928228"/>
            <a:ext cx="393056" cy="369332"/>
          </a:xfrm>
          <a:prstGeom prst="rect">
            <a:avLst/>
          </a:prstGeom>
          <a:noFill/>
        </p:spPr>
        <p:txBody>
          <a:bodyPr wrap="none" rtlCol="0">
            <a:spAutoFit/>
          </a:bodyPr>
          <a:lstStyle/>
          <a:p>
            <a:r>
              <a:rPr lang="it-IT" sz="1800" dirty="0" smtClean="0">
                <a:solidFill>
                  <a:srgbClr val="000000"/>
                </a:solidFill>
                <a:latin typeface="Cambria Math" pitchFamily="18" charset="0"/>
                <a:ea typeface="Cambria Math" pitchFamily="18" charset="0"/>
                <a:cs typeface="Calibri" pitchFamily="34" charset="0"/>
              </a:rPr>
              <a:t>F</a:t>
            </a:r>
            <a:r>
              <a:rPr lang="it-IT" sz="1800" baseline="-25000" dirty="0" smtClean="0">
                <a:solidFill>
                  <a:srgbClr val="000000"/>
                </a:solidFill>
                <a:latin typeface="Cambria Math" pitchFamily="18" charset="0"/>
                <a:ea typeface="Cambria Math" pitchFamily="18" charset="0"/>
                <a:cs typeface="Arial" pitchFamily="34" charset="0"/>
              </a:rPr>
              <a:t>1</a:t>
            </a:r>
            <a:endParaRPr lang="it-IT" sz="1800" baseline="-25000" dirty="0">
              <a:solidFill>
                <a:srgbClr val="000000"/>
              </a:solidFill>
              <a:latin typeface="Cambria Math" pitchFamily="18" charset="0"/>
              <a:ea typeface="Cambria Math" pitchFamily="18" charset="0"/>
              <a:cs typeface="Arial" pitchFamily="34" charset="0"/>
            </a:endParaRPr>
          </a:p>
        </p:txBody>
      </p:sp>
      <p:cxnSp>
        <p:nvCxnSpPr>
          <p:cNvPr id="25" name="Connettore 1 24"/>
          <p:cNvCxnSpPr/>
          <p:nvPr/>
        </p:nvCxnSpPr>
        <p:spPr bwMode="auto">
          <a:xfrm flipV="1">
            <a:off x="3775895" y="4886852"/>
            <a:ext cx="0" cy="1428194"/>
          </a:xfrm>
          <a:prstGeom prst="line">
            <a:avLst/>
          </a:prstGeom>
          <a:solidFill>
            <a:schemeClr val="accent1"/>
          </a:solidFill>
          <a:ln w="28575" cap="flat" cmpd="sng" algn="ctr">
            <a:solidFill>
              <a:srgbClr val="000000"/>
            </a:solidFill>
            <a:prstDash val="sysDash"/>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mc:AlternateContent xmlns:mc="http://schemas.openxmlformats.org/markup-compatibility/2006">
        <mc:Choice xmlns="" xmlns:a14="http://schemas.microsoft.com/office/drawing/2010/main" Requires="a14">
          <p:sp>
            <p:nvSpPr>
              <p:cNvPr id="28" name="CasellaDiTesto 27"/>
              <p:cNvSpPr txBox="1"/>
              <p:nvPr/>
            </p:nvSpPr>
            <p:spPr>
              <a:xfrm>
                <a:off x="2354699" y="4679626"/>
                <a:ext cx="417101" cy="369332"/>
              </a:xfrm>
              <a:prstGeom prst="rect">
                <a:avLst/>
              </a:prstGeom>
              <a:noFill/>
            </p:spPr>
            <p:txBody>
              <a:bodyPr wrap="none" rtlCol="0">
                <a:spAutoFit/>
              </a:bodyPr>
              <a:lstStyle/>
              <a:p>
                <a14:m>
                  <m:oMathPara xmlns:m="http://schemas.openxmlformats.org/officeDocument/2006/math">
                    <m:oMathParaPr>
                      <m:jc m:val="centerGroup"/>
                    </m:oMathParaPr>
                    <m:oMath xmlns:m="http://schemas.openxmlformats.org/officeDocument/2006/math">
                      <m:acc>
                        <m:accPr>
                          <m:chr m:val="̅"/>
                          <m:ctrlPr>
                            <a:rPr lang="it-IT" sz="1800" b="0" smtClean="0">
                              <a:solidFill>
                                <a:srgbClr val="000000"/>
                              </a:solidFill>
                              <a:latin typeface="Cambria Math" pitchFamily="18" charset="0"/>
                              <a:ea typeface="Cambria Math" pitchFamily="18" charset="0"/>
                            </a:rPr>
                          </m:ctrlPr>
                        </m:accPr>
                        <m:e>
                          <m:r>
                            <m:rPr>
                              <m:sty m:val="p"/>
                            </m:rPr>
                            <a:rPr lang="it-IT" sz="1800" b="0" i="0" smtClean="0">
                              <a:solidFill>
                                <a:srgbClr val="000000"/>
                              </a:solidFill>
                              <a:latin typeface="Cambria Math" pitchFamily="18" charset="0"/>
                              <a:ea typeface="Cambria Math" pitchFamily="18" charset="0"/>
                            </a:rPr>
                            <m:t>w</m:t>
                          </m:r>
                        </m:e>
                      </m:acc>
                    </m:oMath>
                  </m:oMathPara>
                </a14:m>
                <a:endParaRPr lang="it-IT" sz="1800" dirty="0">
                  <a:solidFill>
                    <a:srgbClr val="000000"/>
                  </a:solidFill>
                  <a:latin typeface="Cambria Math" pitchFamily="18" charset="0"/>
                  <a:ea typeface="Cambria Math" pitchFamily="18" charset="0"/>
                  <a:cs typeface="Calibri" pitchFamily="34" charset="0"/>
                </a:endParaRPr>
              </a:p>
            </p:txBody>
          </p:sp>
        </mc:Choice>
        <mc:Fallback>
          <p:sp>
            <p:nvSpPr>
              <p:cNvPr id="28" name="CasellaDiTesto 27"/>
              <p:cNvSpPr txBox="1">
                <a:spLocks noRot="1" noChangeAspect="1" noMove="1" noResize="1" noEditPoints="1" noAdjustHandles="1" noChangeArrowheads="1" noChangeShapeType="1" noTextEdit="1"/>
              </p:cNvSpPr>
              <p:nvPr/>
            </p:nvSpPr>
            <p:spPr>
              <a:xfrm>
                <a:off x="2354699" y="4679626"/>
                <a:ext cx="417101" cy="369332"/>
              </a:xfrm>
              <a:prstGeom prst="rect">
                <a:avLst/>
              </a:prstGeom>
              <a:blipFill rotWithShape="1">
                <a:blip r:embed="rId3"/>
                <a:stretch>
                  <a:fillRect/>
                </a:stretch>
              </a:blipFill>
            </p:spPr>
            <p:txBody>
              <a:bodyPr/>
              <a:lstStyle/>
              <a:p>
                <a:r>
                  <a:rPr lang="it-IT">
                    <a:noFill/>
                  </a:rPr>
                  <a:t> </a:t>
                </a:r>
              </a:p>
            </p:txBody>
          </p:sp>
        </mc:Fallback>
      </mc:AlternateContent>
      <p:sp>
        <p:nvSpPr>
          <p:cNvPr id="29" name="Rettangolo 28"/>
          <p:cNvSpPr/>
          <p:nvPr/>
        </p:nvSpPr>
        <p:spPr>
          <a:xfrm>
            <a:off x="3541482" y="6315046"/>
            <a:ext cx="426720" cy="369332"/>
          </a:xfrm>
          <a:prstGeom prst="rect">
            <a:avLst/>
          </a:prstGeom>
        </p:spPr>
        <p:txBody>
          <a:bodyPr wrap="none">
            <a:spAutoFit/>
          </a:bodyPr>
          <a:lstStyle/>
          <a:p>
            <a:r>
              <a:rPr lang="it-IT" sz="1800" dirty="0" smtClean="0">
                <a:solidFill>
                  <a:srgbClr val="000000"/>
                </a:solidFill>
                <a:latin typeface="Cambria Math" pitchFamily="18" charset="0"/>
                <a:ea typeface="Cambria Math" pitchFamily="18" charset="0"/>
                <a:cs typeface="Calibri" pitchFamily="34" charset="0"/>
              </a:rPr>
              <a:t>N</a:t>
            </a:r>
            <a:r>
              <a:rPr lang="it-IT" sz="1800" baseline="-25000" dirty="0" smtClean="0">
                <a:solidFill>
                  <a:srgbClr val="000000"/>
                </a:solidFill>
                <a:latin typeface="Cambria Math" pitchFamily="18" charset="0"/>
                <a:ea typeface="Cambria Math" pitchFamily="18" charset="0"/>
                <a:cs typeface="Calibri" pitchFamily="34" charset="0"/>
              </a:rPr>
              <a:t>1</a:t>
            </a:r>
            <a:endParaRPr lang="it-IT" dirty="0"/>
          </a:p>
        </p:txBody>
      </p:sp>
      <p:sp>
        <p:nvSpPr>
          <p:cNvPr id="31" name="Rettangolo 30"/>
          <p:cNvSpPr/>
          <p:nvPr/>
        </p:nvSpPr>
        <p:spPr>
          <a:xfrm>
            <a:off x="4293707" y="6302454"/>
            <a:ext cx="478016" cy="369332"/>
          </a:xfrm>
          <a:prstGeom prst="rect">
            <a:avLst/>
          </a:prstGeom>
        </p:spPr>
        <p:txBody>
          <a:bodyPr wrap="none">
            <a:spAutoFit/>
          </a:bodyPr>
          <a:lstStyle/>
          <a:p>
            <a:pPr lvl="0"/>
            <a:r>
              <a:rPr lang="it-IT" sz="1800" dirty="0" smtClean="0">
                <a:solidFill>
                  <a:srgbClr val="000000"/>
                </a:solidFill>
                <a:latin typeface="Cambria Math" pitchFamily="18" charset="0"/>
                <a:ea typeface="Cambria Math" pitchFamily="18" charset="0"/>
                <a:cs typeface="Calibri" pitchFamily="34" charset="0"/>
              </a:rPr>
              <a:t>N</a:t>
            </a:r>
            <a:r>
              <a:rPr lang="it-IT" sz="1800" baseline="-25000" dirty="0" smtClean="0">
                <a:solidFill>
                  <a:srgbClr val="000000"/>
                </a:solidFill>
                <a:latin typeface="Cambria Math" pitchFamily="18" charset="0"/>
                <a:ea typeface="Cambria Math" pitchFamily="18" charset="0"/>
                <a:cs typeface="Calibri" pitchFamily="34" charset="0"/>
              </a:rPr>
              <a:t>2</a:t>
            </a:r>
            <a:r>
              <a:rPr lang="it-IT" sz="1800" dirty="0" smtClean="0">
                <a:solidFill>
                  <a:srgbClr val="000000"/>
                </a:solidFill>
                <a:latin typeface="Cambria Math" pitchFamily="18" charset="0"/>
                <a:ea typeface="Cambria Math" pitchFamily="18" charset="0"/>
                <a:cs typeface="Calibri" pitchFamily="34" charset="0"/>
              </a:rPr>
              <a:t> </a:t>
            </a:r>
            <a:endParaRPr lang="it-IT" dirty="0">
              <a:solidFill>
                <a:srgbClr val="003366"/>
              </a:solidFill>
            </a:endParaRPr>
          </a:p>
        </p:txBody>
      </p:sp>
      <p:sp>
        <p:nvSpPr>
          <p:cNvPr id="21" name="Arco 20"/>
          <p:cNvSpPr/>
          <p:nvPr/>
        </p:nvSpPr>
        <p:spPr bwMode="auto">
          <a:xfrm rot="10953413">
            <a:off x="3495150" y="2079320"/>
            <a:ext cx="4919415" cy="3914578"/>
          </a:xfrm>
          <a:prstGeom prst="arc">
            <a:avLst/>
          </a:prstGeom>
          <a:solidFill>
            <a:schemeClr val="bg1"/>
          </a:solidFill>
          <a:ln w="38100" cap="flat" cmpd="sng" algn="ctr">
            <a:solidFill>
              <a:srgbClr val="000000"/>
            </a:solidFill>
            <a:prstDash val="solid"/>
            <a:round/>
            <a:headEnd type="none" w="med" len="med"/>
            <a:tailEnd type="none" w="med" len="med"/>
          </a:ln>
          <a:effectLst/>
          <a:ex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0" i="0" u="none" strike="noStrike" cap="none" normalizeH="0" baseline="0" smtClean="0">
              <a:ln>
                <a:noFill/>
              </a:ln>
              <a:solidFill>
                <a:schemeClr val="tx1"/>
              </a:solidFill>
              <a:effectLst/>
              <a:latin typeface="Times New Roman" pitchFamily="18" charset="0"/>
            </a:endParaRPr>
          </a:p>
        </p:txBody>
      </p:sp>
      <p:sp>
        <p:nvSpPr>
          <p:cNvPr id="14" name="Arco 13"/>
          <p:cNvSpPr/>
          <p:nvPr/>
        </p:nvSpPr>
        <p:spPr bwMode="auto">
          <a:xfrm rot="11037172">
            <a:off x="3852431" y="1587961"/>
            <a:ext cx="4919415" cy="3914578"/>
          </a:xfrm>
          <a:prstGeom prst="arc">
            <a:avLst/>
          </a:prstGeom>
          <a:solidFill>
            <a:schemeClr val="bg1"/>
          </a:solidFill>
          <a:ln w="38100" cap="flat" cmpd="sng" algn="ctr">
            <a:solidFill>
              <a:srgbClr val="000000"/>
            </a:solidFill>
            <a:prstDash val="solid"/>
            <a:round/>
            <a:headEnd type="none" w="med" len="med"/>
            <a:tailEnd type="none" w="med" len="med"/>
          </a:ln>
          <a:effectLst/>
          <a:ex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0" i="0" u="none" strike="noStrike" cap="none" normalizeH="0" baseline="0" smtClean="0">
              <a:ln>
                <a:noFill/>
              </a:ln>
              <a:solidFill>
                <a:schemeClr val="tx1"/>
              </a:solidFill>
              <a:effectLst/>
              <a:latin typeface="Times New Roman" pitchFamily="18" charset="0"/>
            </a:endParaRPr>
          </a:p>
        </p:txBody>
      </p:sp>
      <p:sp>
        <p:nvSpPr>
          <p:cNvPr id="23" name="CasellaDiTesto 22"/>
          <p:cNvSpPr txBox="1"/>
          <p:nvPr/>
        </p:nvSpPr>
        <p:spPr>
          <a:xfrm>
            <a:off x="3362569" y="3477595"/>
            <a:ext cx="393056" cy="369332"/>
          </a:xfrm>
          <a:prstGeom prst="rect">
            <a:avLst/>
          </a:prstGeom>
          <a:noFill/>
        </p:spPr>
        <p:txBody>
          <a:bodyPr wrap="none" rtlCol="0">
            <a:spAutoFit/>
          </a:bodyPr>
          <a:lstStyle/>
          <a:p>
            <a:r>
              <a:rPr lang="it-IT" sz="1800" dirty="0" smtClean="0">
                <a:solidFill>
                  <a:srgbClr val="000000"/>
                </a:solidFill>
                <a:latin typeface="Cambria Math" pitchFamily="18" charset="0"/>
                <a:ea typeface="Cambria Math" pitchFamily="18" charset="0"/>
                <a:cs typeface="Calibri" pitchFamily="34" charset="0"/>
              </a:rPr>
              <a:t>F</a:t>
            </a:r>
            <a:r>
              <a:rPr lang="it-IT" sz="1800" baseline="-25000" dirty="0" smtClean="0">
                <a:solidFill>
                  <a:srgbClr val="000000"/>
                </a:solidFill>
                <a:latin typeface="Cambria Math" pitchFamily="18" charset="0"/>
                <a:ea typeface="Cambria Math" pitchFamily="18" charset="0"/>
                <a:cs typeface="Arial" pitchFamily="34" charset="0"/>
              </a:rPr>
              <a:t>2</a:t>
            </a:r>
            <a:endParaRPr lang="it-IT" sz="1800" baseline="-25000" dirty="0">
              <a:solidFill>
                <a:srgbClr val="000000"/>
              </a:solidFill>
              <a:latin typeface="Cambria Math" pitchFamily="18" charset="0"/>
              <a:ea typeface="Cambria Math" pitchFamily="18" charset="0"/>
              <a:cs typeface="Arial" pitchFamily="34" charset="0"/>
            </a:endParaRPr>
          </a:p>
        </p:txBody>
      </p:sp>
      <p:cxnSp>
        <p:nvCxnSpPr>
          <p:cNvPr id="27" name="Connettore 1 26"/>
          <p:cNvCxnSpPr/>
          <p:nvPr/>
        </p:nvCxnSpPr>
        <p:spPr bwMode="auto">
          <a:xfrm>
            <a:off x="2771800" y="4886852"/>
            <a:ext cx="1800200" cy="0"/>
          </a:xfrm>
          <a:prstGeom prst="line">
            <a:avLst/>
          </a:prstGeom>
          <a:solidFill>
            <a:schemeClr val="accent1"/>
          </a:solidFill>
          <a:ln w="28575" cap="flat" cmpd="sng" algn="ctr">
            <a:solidFill>
              <a:srgbClr val="000000"/>
            </a:solidFill>
            <a:prstDash val="sysDash"/>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22" name="Connettore 1 21"/>
          <p:cNvCxnSpPr/>
          <p:nvPr/>
        </p:nvCxnSpPr>
        <p:spPr bwMode="auto">
          <a:xfrm flipV="1">
            <a:off x="4572000" y="4878852"/>
            <a:ext cx="0" cy="1423602"/>
          </a:xfrm>
          <a:prstGeom prst="line">
            <a:avLst/>
          </a:prstGeom>
          <a:solidFill>
            <a:schemeClr val="accent1"/>
          </a:solidFill>
          <a:ln w="28575" cap="flat" cmpd="sng" algn="ctr">
            <a:solidFill>
              <a:srgbClr val="000000"/>
            </a:solidFill>
            <a:prstDash val="sysDash"/>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12" name="Parentesi graffa chiusa 11"/>
          <p:cNvSpPr/>
          <p:nvPr/>
        </p:nvSpPr>
        <p:spPr bwMode="auto">
          <a:xfrm>
            <a:off x="4612480" y="4924748"/>
            <a:ext cx="79770" cy="714097"/>
          </a:xfrm>
          <a:prstGeom prst="rightBrace">
            <a:avLst>
              <a:gd name="adj1" fmla="val 60075"/>
              <a:gd name="adj2" fmla="val 50889"/>
            </a:avLst>
          </a:prstGeom>
          <a:solidFill>
            <a:schemeClr val="bg1"/>
          </a:solidFill>
          <a:ln w="9525" cap="flat" cmpd="sng" algn="ctr">
            <a:solidFill>
              <a:srgbClr val="000000"/>
            </a:solidFill>
            <a:prstDash val="solid"/>
            <a:round/>
            <a:headEnd type="none" w="med" len="med"/>
            <a:tailEnd type="none" w="med" len="med"/>
          </a:ln>
          <a:effectLst/>
          <a:ex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0" i="0" u="none" strike="noStrike" cap="none" normalizeH="0" baseline="0" smtClean="0">
              <a:ln>
                <a:noFill/>
              </a:ln>
              <a:solidFill>
                <a:schemeClr val="tx1"/>
              </a:solidFill>
              <a:effectLst/>
              <a:latin typeface="Times New Roman" pitchFamily="18" charset="0"/>
            </a:endParaRPr>
          </a:p>
        </p:txBody>
      </p:sp>
      <p:sp>
        <p:nvSpPr>
          <p:cNvPr id="32" name="CasellaDiTesto 31"/>
          <p:cNvSpPr txBox="1"/>
          <p:nvPr/>
        </p:nvSpPr>
        <p:spPr>
          <a:xfrm>
            <a:off x="4674252" y="5112519"/>
            <a:ext cx="253596" cy="338554"/>
          </a:xfrm>
          <a:prstGeom prst="rect">
            <a:avLst/>
          </a:prstGeom>
          <a:noFill/>
        </p:spPr>
        <p:txBody>
          <a:bodyPr wrap="none" rtlCol="0">
            <a:spAutoFit/>
          </a:bodyPr>
          <a:lstStyle/>
          <a:p>
            <a:r>
              <a:rPr lang="it-IT" sz="1600" dirty="0" smtClean="0">
                <a:solidFill>
                  <a:srgbClr val="000000"/>
                </a:solidFill>
                <a:latin typeface="Cambria Math" pitchFamily="18" charset="0"/>
                <a:ea typeface="Cambria Math" pitchFamily="18" charset="0"/>
                <a:cs typeface="Calibri" pitchFamily="34" charset="0"/>
              </a:rPr>
              <a:t>t</a:t>
            </a:r>
            <a:endParaRPr lang="it-IT" sz="1600" dirty="0">
              <a:solidFill>
                <a:srgbClr val="000000"/>
              </a:solidFill>
              <a:latin typeface="Cambria Math" pitchFamily="18" charset="0"/>
              <a:ea typeface="Cambria Math" pitchFamily="18" charset="0"/>
              <a:cs typeface="Calibri" pitchFamily="34" charset="0"/>
            </a:endParaRPr>
          </a:p>
        </p:txBody>
      </p:sp>
    </p:spTree>
    <p:extLst>
      <p:ext uri="{BB962C8B-B14F-4D97-AF65-F5344CB8AC3E}">
        <p14:creationId xmlns="" xmlns:p14="http://schemas.microsoft.com/office/powerpoint/2010/main" val="920285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circle(in)">
                                      <p:cBhvr>
                                        <p:cTn id="29" dur="2000"/>
                                        <p:tgtEl>
                                          <p:spTgt spid="14"/>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500"/>
                                        <p:tgtEl>
                                          <p:spTgt spid="18"/>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additive="base">
                                        <p:cTn id="39" dur="500" fill="hold"/>
                                        <p:tgtEl>
                                          <p:spTgt spid="27"/>
                                        </p:tgtEl>
                                        <p:attrNameLst>
                                          <p:attrName>ppt_x</p:attrName>
                                        </p:attrNameLst>
                                      </p:cBhvr>
                                      <p:tavLst>
                                        <p:tav tm="0">
                                          <p:val>
                                            <p:strVal val="#ppt_x"/>
                                          </p:val>
                                        </p:tav>
                                        <p:tav tm="100000">
                                          <p:val>
                                            <p:strVal val="#ppt_x"/>
                                          </p:val>
                                        </p:tav>
                                      </p:tavLst>
                                    </p:anim>
                                    <p:anim calcmode="lin" valueType="num">
                                      <p:cBhvr additive="base">
                                        <p:cTn id="40"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fade">
                                      <p:cBhvr>
                                        <p:cTn id="45" dur="500"/>
                                        <p:tgtEl>
                                          <p:spTgt spid="28"/>
                                        </p:tgtEl>
                                      </p:cBhvr>
                                    </p:animEffect>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nodeType="click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additive="base">
                                        <p:cTn id="50" dur="500" fill="hold"/>
                                        <p:tgtEl>
                                          <p:spTgt spid="22"/>
                                        </p:tgtEl>
                                        <p:attrNameLst>
                                          <p:attrName>ppt_x</p:attrName>
                                        </p:attrNameLst>
                                      </p:cBhvr>
                                      <p:tavLst>
                                        <p:tav tm="0">
                                          <p:val>
                                            <p:strVal val="#ppt_x"/>
                                          </p:val>
                                        </p:tav>
                                        <p:tav tm="100000">
                                          <p:val>
                                            <p:strVal val="#ppt_x"/>
                                          </p:val>
                                        </p:tav>
                                      </p:tavLst>
                                    </p:anim>
                                    <p:anim calcmode="lin" valueType="num">
                                      <p:cBhvr additive="base">
                                        <p:cTn id="51"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500"/>
                                        <p:tgtEl>
                                          <p:spTgt spid="31"/>
                                        </p:tgtEl>
                                      </p:cBhvr>
                                    </p:animEffect>
                                  </p:childTnLst>
                                </p:cTn>
                              </p:par>
                            </p:childTnLst>
                          </p:cTn>
                        </p:par>
                      </p:childTnLst>
                    </p:cTn>
                  </p:par>
                  <p:par>
                    <p:cTn id="57" fill="hold">
                      <p:stCondLst>
                        <p:cond delay="indefinite"/>
                      </p:stCondLst>
                      <p:childTnLst>
                        <p:par>
                          <p:cTn id="58" fill="hold">
                            <p:stCondLst>
                              <p:cond delay="0"/>
                            </p:stCondLst>
                            <p:childTnLst>
                              <p:par>
                                <p:cTn id="59" presetID="6" presetClass="entr" presetSubtype="16" fill="hold" grpId="0" nodeType="clickEffect">
                                  <p:stCondLst>
                                    <p:cond delay="0"/>
                                  </p:stCondLst>
                                  <p:childTnLst>
                                    <p:set>
                                      <p:cBhvr>
                                        <p:cTn id="60" dur="1" fill="hold">
                                          <p:stCondLst>
                                            <p:cond delay="0"/>
                                          </p:stCondLst>
                                        </p:cTn>
                                        <p:tgtEl>
                                          <p:spTgt spid="21"/>
                                        </p:tgtEl>
                                        <p:attrNameLst>
                                          <p:attrName>style.visibility</p:attrName>
                                        </p:attrNameLst>
                                      </p:cBhvr>
                                      <p:to>
                                        <p:strVal val="visible"/>
                                      </p:to>
                                    </p:set>
                                    <p:animEffect transition="in" filter="circle(in)">
                                      <p:cBhvr>
                                        <p:cTn id="61" dur="2000"/>
                                        <p:tgtEl>
                                          <p:spTgt spid="21"/>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grpId="0" nodeType="clickEffect">
                                  <p:stCondLst>
                                    <p:cond delay="0"/>
                                  </p:stCondLst>
                                  <p:childTnLst>
                                    <p:set>
                                      <p:cBhvr>
                                        <p:cTn id="65" dur="1" fill="hold">
                                          <p:stCondLst>
                                            <p:cond delay="0"/>
                                          </p:stCondLst>
                                        </p:cTn>
                                        <p:tgtEl>
                                          <p:spTgt spid="23"/>
                                        </p:tgtEl>
                                        <p:attrNameLst>
                                          <p:attrName>style.visibility</p:attrName>
                                        </p:attrNameLst>
                                      </p:cBhvr>
                                      <p:to>
                                        <p:strVal val="visible"/>
                                      </p:to>
                                    </p:set>
                                    <p:animEffect transition="in" filter="fade">
                                      <p:cBhvr>
                                        <p:cTn id="66" dur="500"/>
                                        <p:tgtEl>
                                          <p:spTgt spid="23"/>
                                        </p:tgtEl>
                                      </p:cBhvr>
                                    </p:animEffect>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nodeType="clickEffect">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cBhvr additive="base">
                                        <p:cTn id="71" dur="500" fill="hold"/>
                                        <p:tgtEl>
                                          <p:spTgt spid="25"/>
                                        </p:tgtEl>
                                        <p:attrNameLst>
                                          <p:attrName>ppt_x</p:attrName>
                                        </p:attrNameLst>
                                      </p:cBhvr>
                                      <p:tavLst>
                                        <p:tav tm="0">
                                          <p:val>
                                            <p:strVal val="#ppt_x"/>
                                          </p:val>
                                        </p:tav>
                                        <p:tav tm="100000">
                                          <p:val>
                                            <p:strVal val="#ppt_x"/>
                                          </p:val>
                                        </p:tav>
                                      </p:tavLst>
                                    </p:anim>
                                    <p:anim calcmode="lin" valueType="num">
                                      <p:cBhvr additive="base">
                                        <p:cTn id="7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fade">
                                      <p:cBhvr>
                                        <p:cTn id="77" dur="500"/>
                                        <p:tgtEl>
                                          <p:spTgt spid="29"/>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32"/>
                                        </p:tgtEl>
                                        <p:attrNameLst>
                                          <p:attrName>style.visibility</p:attrName>
                                        </p:attrNameLst>
                                      </p:cBhvr>
                                      <p:to>
                                        <p:strVal val="visible"/>
                                      </p:to>
                                    </p:set>
                                    <p:animEffect transition="in" filter="fade">
                                      <p:cBhvr>
                                        <p:cTn id="82" dur="500"/>
                                        <p:tgtEl>
                                          <p:spTgt spid="32"/>
                                        </p:tgtEl>
                                      </p:cBhvr>
                                    </p:animEffect>
                                  </p:childTnLst>
                                </p:cTn>
                              </p:par>
                            </p:childTnLst>
                          </p:cTn>
                        </p:par>
                      </p:childTnLst>
                    </p:cTn>
                  </p:par>
                  <p:par>
                    <p:cTn id="83" fill="hold">
                      <p:stCondLst>
                        <p:cond delay="indefinite"/>
                      </p:stCondLst>
                      <p:childTnLst>
                        <p:par>
                          <p:cTn id="84" fill="hold">
                            <p:stCondLst>
                              <p:cond delay="0"/>
                            </p:stCondLst>
                            <p:childTnLst>
                              <p:par>
                                <p:cTn id="85" presetID="6" presetClass="entr" presetSubtype="16" fill="hold" grpId="0" nodeType="click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circle(in)">
                                      <p:cBhvr>
                                        <p:cTn id="8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8" grpId="0"/>
      <p:bldP spid="28" grpId="0" animBg="1"/>
      <p:bldP spid="29" grpId="0"/>
      <p:bldP spid="31" grpId="0"/>
      <p:bldP spid="21" grpId="0" animBg="1"/>
      <p:bldP spid="14" grpId="0" animBg="1"/>
      <p:bldP spid="23" grpId="0"/>
      <p:bldP spid="12" grpId="0" animBg="1"/>
      <p:bldP spid="32"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ctrTitle"/>
          </p:nvPr>
        </p:nvSpPr>
        <p:spPr/>
        <p:txBody>
          <a:bodyPr/>
          <a:lstStyle/>
          <a:p>
            <a:pPr eaLnBrk="1" hangingPunct="1"/>
            <a:r>
              <a:rPr lang="it-IT" sz="3200" b="1" dirty="0">
                <a:latin typeface="Calibri" pitchFamily="34" charset="0"/>
                <a:cs typeface="Calibri" pitchFamily="34" charset="0"/>
              </a:rPr>
              <a:t>LA QUESTIONE </a:t>
            </a:r>
            <a:r>
              <a:rPr lang="it-IT" sz="3200" b="1" dirty="0" smtClean="0">
                <a:latin typeface="Calibri" pitchFamily="34" charset="0"/>
                <a:cs typeface="Calibri" pitchFamily="34" charset="0"/>
              </a:rPr>
              <a:t>DELL'INCIDENZA</a:t>
            </a:r>
            <a:endParaRPr lang="it-IT" sz="2000" b="1" dirty="0" smtClean="0">
              <a:latin typeface="Calibri" pitchFamily="34" charset="0"/>
              <a:cs typeface="Calibri" pitchFamily="34" charset="0"/>
            </a:endParaRPr>
          </a:p>
        </p:txBody>
      </p:sp>
      <p:sp>
        <p:nvSpPr>
          <p:cNvPr id="4098" name="Rectangle 107"/>
          <p:cNvSpPr>
            <a:spLocks noGrp="1" noChangeArrowheads="1"/>
          </p:cNvSpPr>
          <p:nvPr>
            <p:ph type="sldNum" sz="quarter" idx="12"/>
          </p:nvPr>
        </p:nvSpPr>
        <p:spPr>
          <a:xfrm>
            <a:off x="6931074" y="6293582"/>
            <a:ext cx="1906588" cy="457200"/>
          </a:xfrm>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it-IT" sz="1400" dirty="0" smtClean="0">
                <a:solidFill>
                  <a:schemeClr val="folHlink"/>
                </a:solidFill>
              </a:rPr>
              <a:t>Pag. </a:t>
            </a:r>
            <a:fld id="{FA92EAC8-45C7-4863-B7B0-431C8B58D399}" type="slidenum">
              <a:rPr lang="it-IT" sz="1400" smtClean="0">
                <a:solidFill>
                  <a:schemeClr val="folHlink"/>
                </a:solidFill>
              </a:rPr>
              <a:pPr eaLnBrk="1" hangingPunct="1"/>
              <a:t>53</a:t>
            </a:fld>
            <a:endParaRPr lang="it-IT" sz="1400" dirty="0" smtClean="0">
              <a:solidFill>
                <a:schemeClr val="folHlink"/>
              </a:solidFill>
            </a:endParaRPr>
          </a:p>
        </p:txBody>
      </p:sp>
      <p:sp>
        <p:nvSpPr>
          <p:cNvPr id="5" name="CasellaDiTesto 4"/>
          <p:cNvSpPr txBox="1"/>
          <p:nvPr/>
        </p:nvSpPr>
        <p:spPr>
          <a:xfrm>
            <a:off x="1187624" y="2315432"/>
            <a:ext cx="7416824" cy="461665"/>
          </a:xfrm>
          <a:prstGeom prst="rect">
            <a:avLst/>
          </a:prstGeom>
          <a:noFill/>
        </p:spPr>
        <p:txBody>
          <a:bodyPr wrap="square" rtlCol="0">
            <a:spAutoFit/>
          </a:bodyPr>
          <a:lstStyle/>
          <a:p>
            <a:pPr lvl="0" algn="ctr"/>
            <a:r>
              <a:rPr lang="it-IT" b="1" dirty="0">
                <a:solidFill>
                  <a:srgbClr val="003366"/>
                </a:solidFill>
                <a:latin typeface="Calibri" pitchFamily="34" charset="0"/>
                <a:cs typeface="Calibri" pitchFamily="34" charset="0"/>
              </a:rPr>
              <a:t>EFFETTI </a:t>
            </a:r>
            <a:r>
              <a:rPr lang="it-IT" b="1" dirty="0" err="1">
                <a:solidFill>
                  <a:srgbClr val="003366"/>
                </a:solidFill>
                <a:latin typeface="Calibri" pitchFamily="34" charset="0"/>
                <a:cs typeface="Calibri" pitchFamily="34" charset="0"/>
              </a:rPr>
              <a:t>DI</a:t>
            </a:r>
            <a:r>
              <a:rPr lang="it-IT" b="1" dirty="0">
                <a:solidFill>
                  <a:srgbClr val="003366"/>
                </a:solidFill>
                <a:latin typeface="Calibri" pitchFamily="34" charset="0"/>
                <a:cs typeface="Calibri" pitchFamily="34" charset="0"/>
              </a:rPr>
              <a:t> </a:t>
            </a:r>
            <a:r>
              <a:rPr lang="it-IT" b="1" dirty="0" smtClean="0">
                <a:solidFill>
                  <a:srgbClr val="003366"/>
                </a:solidFill>
                <a:latin typeface="Calibri" pitchFamily="34" charset="0"/>
                <a:cs typeface="Calibri" pitchFamily="34" charset="0"/>
              </a:rPr>
              <a:t>UN'IMPOSTA </a:t>
            </a:r>
            <a:r>
              <a:rPr lang="it-IT" b="1" dirty="0">
                <a:solidFill>
                  <a:srgbClr val="003366"/>
                </a:solidFill>
                <a:latin typeface="Calibri" pitchFamily="34" charset="0"/>
                <a:cs typeface="Calibri" pitchFamily="34" charset="0"/>
              </a:rPr>
              <a:t>SUI </a:t>
            </a:r>
            <a:r>
              <a:rPr lang="it-IT" b="1" dirty="0" smtClean="0">
                <a:solidFill>
                  <a:srgbClr val="003366"/>
                </a:solidFill>
                <a:latin typeface="Calibri" pitchFamily="34" charset="0"/>
                <a:cs typeface="Calibri" pitchFamily="34" charset="0"/>
              </a:rPr>
              <a:t>PROFITTI </a:t>
            </a:r>
            <a:endParaRPr lang="it-IT" b="1" dirty="0">
              <a:solidFill>
                <a:srgbClr val="003366"/>
              </a:solidFill>
              <a:latin typeface="Calibri" pitchFamily="34" charset="0"/>
              <a:cs typeface="Calibri" pitchFamily="34" charset="0"/>
            </a:endParaRPr>
          </a:p>
        </p:txBody>
      </p:sp>
      <p:cxnSp>
        <p:nvCxnSpPr>
          <p:cNvPr id="4" name="Connettore 2 3"/>
          <p:cNvCxnSpPr/>
          <p:nvPr/>
        </p:nvCxnSpPr>
        <p:spPr bwMode="auto">
          <a:xfrm flipV="1">
            <a:off x="2771800" y="3068960"/>
            <a:ext cx="0" cy="3240360"/>
          </a:xfrm>
          <a:prstGeom prst="straightConnector1">
            <a:avLst/>
          </a:prstGeom>
          <a:solidFill>
            <a:schemeClr val="accent1"/>
          </a:solidFill>
          <a:ln w="28575" cap="flat" cmpd="sng" algn="ctr">
            <a:solidFill>
              <a:srgbClr val="000000"/>
            </a:solidFill>
            <a:prstDash val="solid"/>
            <a:round/>
            <a:headEnd type="none" w="med" len="med"/>
            <a:tailEnd type="arrow"/>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8" name="Connettore 2 7"/>
          <p:cNvCxnSpPr/>
          <p:nvPr/>
        </p:nvCxnSpPr>
        <p:spPr bwMode="auto">
          <a:xfrm>
            <a:off x="2771800" y="6315045"/>
            <a:ext cx="4312096" cy="0"/>
          </a:xfrm>
          <a:prstGeom prst="straightConnector1">
            <a:avLst/>
          </a:prstGeom>
          <a:solidFill>
            <a:schemeClr val="accent1"/>
          </a:solidFill>
          <a:ln w="28575" cap="flat" cmpd="sng" algn="ctr">
            <a:solidFill>
              <a:srgbClr val="000000"/>
            </a:solidFill>
            <a:prstDash val="solid"/>
            <a:round/>
            <a:headEnd type="none" w="med" len="med"/>
            <a:tailEnd type="arrow"/>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9" name="CasellaDiTesto 8"/>
          <p:cNvSpPr txBox="1"/>
          <p:nvPr/>
        </p:nvSpPr>
        <p:spPr>
          <a:xfrm>
            <a:off x="2531859" y="6315045"/>
            <a:ext cx="4522392" cy="369332"/>
          </a:xfrm>
          <a:prstGeom prst="rect">
            <a:avLst/>
          </a:prstGeom>
          <a:noFill/>
        </p:spPr>
        <p:txBody>
          <a:bodyPr wrap="none" rtlCol="0">
            <a:spAutoFit/>
          </a:bodyPr>
          <a:lstStyle/>
          <a:p>
            <a:r>
              <a:rPr lang="it-IT" sz="1800" dirty="0" smtClean="0">
                <a:solidFill>
                  <a:srgbClr val="000000"/>
                </a:solidFill>
                <a:latin typeface="Cambria Math" pitchFamily="18" charset="0"/>
                <a:ea typeface="Cambria Math" pitchFamily="18" charset="0"/>
                <a:cs typeface="Calibri" pitchFamily="34" charset="0"/>
              </a:rPr>
              <a:t>0                                                                               L</a:t>
            </a:r>
            <a:endParaRPr lang="it-IT" sz="1800" dirty="0">
              <a:solidFill>
                <a:srgbClr val="000000"/>
              </a:solidFill>
              <a:latin typeface="Cambria Math" pitchFamily="18" charset="0"/>
              <a:ea typeface="Cambria Math" pitchFamily="18" charset="0"/>
              <a:cs typeface="Calibri" pitchFamily="34" charset="0"/>
            </a:endParaRPr>
          </a:p>
        </p:txBody>
      </p:sp>
      <p:sp>
        <p:nvSpPr>
          <p:cNvPr id="10" name="CasellaDiTesto 9"/>
          <p:cNvSpPr txBox="1"/>
          <p:nvPr/>
        </p:nvSpPr>
        <p:spPr>
          <a:xfrm>
            <a:off x="2413797" y="3095955"/>
            <a:ext cx="335348" cy="369332"/>
          </a:xfrm>
          <a:prstGeom prst="rect">
            <a:avLst/>
          </a:prstGeom>
          <a:noFill/>
        </p:spPr>
        <p:txBody>
          <a:bodyPr wrap="none" rtlCol="0">
            <a:spAutoFit/>
          </a:bodyPr>
          <a:lstStyle/>
          <a:p>
            <a:r>
              <a:rPr lang="it-IT" sz="1800" dirty="0" smtClean="0">
                <a:solidFill>
                  <a:srgbClr val="000000"/>
                </a:solidFill>
                <a:latin typeface="Cambria Math" pitchFamily="18" charset="0"/>
                <a:ea typeface="Cambria Math" pitchFamily="18" charset="0"/>
                <a:cs typeface="Calibri" pitchFamily="34" charset="0"/>
              </a:rPr>
              <a:t>Q</a:t>
            </a:r>
            <a:endParaRPr lang="it-IT" sz="1800" baseline="-25000" dirty="0">
              <a:solidFill>
                <a:srgbClr val="000000"/>
              </a:solidFill>
              <a:latin typeface="Cambria Math" pitchFamily="18" charset="0"/>
              <a:ea typeface="Cambria Math" pitchFamily="18" charset="0"/>
              <a:cs typeface="Calibri" pitchFamily="34" charset="0"/>
            </a:endParaRPr>
          </a:p>
        </p:txBody>
      </p:sp>
      <p:sp>
        <p:nvSpPr>
          <p:cNvPr id="29" name="Rettangolo 28"/>
          <p:cNvSpPr/>
          <p:nvPr/>
        </p:nvSpPr>
        <p:spPr>
          <a:xfrm>
            <a:off x="4298979" y="6318403"/>
            <a:ext cx="383438" cy="369332"/>
          </a:xfrm>
          <a:prstGeom prst="rect">
            <a:avLst/>
          </a:prstGeom>
        </p:spPr>
        <p:txBody>
          <a:bodyPr wrap="none">
            <a:spAutoFit/>
          </a:bodyPr>
          <a:lstStyle/>
          <a:p>
            <a:r>
              <a:rPr lang="it-IT" sz="1800" dirty="0" smtClean="0">
                <a:solidFill>
                  <a:srgbClr val="000000"/>
                </a:solidFill>
                <a:latin typeface="Cambria Math" pitchFamily="18" charset="0"/>
                <a:ea typeface="Cambria Math" pitchFamily="18" charset="0"/>
                <a:cs typeface="Calibri" pitchFamily="34" charset="0"/>
              </a:rPr>
              <a:t>S</a:t>
            </a:r>
            <a:r>
              <a:rPr lang="it-IT" sz="1800" baseline="-25000" dirty="0" smtClean="0">
                <a:solidFill>
                  <a:srgbClr val="000000"/>
                </a:solidFill>
                <a:latin typeface="Cambria Math" pitchFamily="18" charset="0"/>
                <a:ea typeface="Cambria Math" pitchFamily="18" charset="0"/>
                <a:cs typeface="Calibri" pitchFamily="34" charset="0"/>
              </a:rPr>
              <a:t>1</a:t>
            </a:r>
            <a:endParaRPr lang="it-IT" dirty="0"/>
          </a:p>
        </p:txBody>
      </p:sp>
      <p:sp>
        <p:nvSpPr>
          <p:cNvPr id="31" name="Rettangolo 30"/>
          <p:cNvSpPr/>
          <p:nvPr/>
        </p:nvSpPr>
        <p:spPr>
          <a:xfrm>
            <a:off x="4788008" y="6312551"/>
            <a:ext cx="434734" cy="369332"/>
          </a:xfrm>
          <a:prstGeom prst="rect">
            <a:avLst/>
          </a:prstGeom>
        </p:spPr>
        <p:txBody>
          <a:bodyPr wrap="none">
            <a:spAutoFit/>
          </a:bodyPr>
          <a:lstStyle/>
          <a:p>
            <a:pPr lvl="0"/>
            <a:r>
              <a:rPr lang="it-IT" sz="1800" dirty="0" smtClean="0">
                <a:solidFill>
                  <a:srgbClr val="000000"/>
                </a:solidFill>
                <a:latin typeface="Cambria Math" pitchFamily="18" charset="0"/>
                <a:ea typeface="Cambria Math" pitchFamily="18" charset="0"/>
                <a:cs typeface="Calibri" pitchFamily="34" charset="0"/>
              </a:rPr>
              <a:t>S</a:t>
            </a:r>
            <a:r>
              <a:rPr lang="it-IT" sz="1800" baseline="-25000" dirty="0" smtClean="0">
                <a:solidFill>
                  <a:srgbClr val="000000"/>
                </a:solidFill>
                <a:latin typeface="Cambria Math" pitchFamily="18" charset="0"/>
                <a:ea typeface="Cambria Math" pitchFamily="18" charset="0"/>
                <a:cs typeface="Calibri" pitchFamily="34" charset="0"/>
              </a:rPr>
              <a:t>0</a:t>
            </a:r>
            <a:r>
              <a:rPr lang="it-IT" sz="1800" dirty="0" smtClean="0">
                <a:solidFill>
                  <a:srgbClr val="000000"/>
                </a:solidFill>
                <a:latin typeface="Cambria Math" pitchFamily="18" charset="0"/>
                <a:ea typeface="Cambria Math" pitchFamily="18" charset="0"/>
                <a:cs typeface="Calibri" pitchFamily="34" charset="0"/>
              </a:rPr>
              <a:t> </a:t>
            </a:r>
            <a:endParaRPr lang="it-IT" dirty="0">
              <a:solidFill>
                <a:srgbClr val="003366"/>
              </a:solidFill>
            </a:endParaRPr>
          </a:p>
        </p:txBody>
      </p:sp>
      <p:sp>
        <p:nvSpPr>
          <p:cNvPr id="14" name="Arco 13"/>
          <p:cNvSpPr/>
          <p:nvPr/>
        </p:nvSpPr>
        <p:spPr bwMode="auto">
          <a:xfrm rot="16200000">
            <a:off x="2619978" y="3811272"/>
            <a:ext cx="5301803" cy="4969306"/>
          </a:xfrm>
          <a:prstGeom prst="arc">
            <a:avLst>
              <a:gd name="adj1" fmla="val 16200000"/>
              <a:gd name="adj2" fmla="val 1438043"/>
            </a:avLst>
          </a:prstGeom>
          <a:solidFill>
            <a:schemeClr val="bg1"/>
          </a:solidFill>
          <a:ln w="38100" cap="flat" cmpd="sng" algn="ctr">
            <a:solidFill>
              <a:srgbClr val="000000"/>
            </a:solidFill>
            <a:prstDash val="solid"/>
            <a:round/>
            <a:headEnd type="none" w="med" len="med"/>
            <a:tailEnd type="none" w="med" len="med"/>
          </a:ln>
          <a:effectLst/>
          <a:ex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0" i="0" u="none" strike="noStrike" cap="none" normalizeH="0" baseline="0" smtClean="0">
              <a:ln>
                <a:noFill/>
              </a:ln>
              <a:solidFill>
                <a:schemeClr val="tx1"/>
              </a:solidFill>
              <a:effectLst/>
              <a:latin typeface="Times New Roman" pitchFamily="18" charset="0"/>
            </a:endParaRPr>
          </a:p>
        </p:txBody>
      </p:sp>
      <p:sp>
        <p:nvSpPr>
          <p:cNvPr id="26" name="Arco 25"/>
          <p:cNvSpPr/>
          <p:nvPr/>
        </p:nvSpPr>
        <p:spPr bwMode="auto">
          <a:xfrm rot="16200000">
            <a:off x="3390019" y="3551692"/>
            <a:ext cx="2146503" cy="3341960"/>
          </a:xfrm>
          <a:custGeom>
            <a:avLst/>
            <a:gdLst>
              <a:gd name="connsiteX0" fmla="*/ 2205042 w 4410085"/>
              <a:gd name="connsiteY0" fmla="*/ 0 h 3939730"/>
              <a:gd name="connsiteX1" fmla="*/ 3988239 w 4410085"/>
              <a:gd name="connsiteY1" fmla="*/ 811122 h 3939730"/>
              <a:gd name="connsiteX2" fmla="*/ 4179168 w 4410085"/>
              <a:gd name="connsiteY2" fmla="*/ 2847457 h 3939730"/>
              <a:gd name="connsiteX3" fmla="*/ 2205043 w 4410085"/>
              <a:gd name="connsiteY3" fmla="*/ 1969865 h 3939730"/>
              <a:gd name="connsiteX4" fmla="*/ 2205042 w 4410085"/>
              <a:gd name="connsiteY4" fmla="*/ 0 h 3939730"/>
              <a:gd name="connsiteX0" fmla="*/ 2205042 w 4410085"/>
              <a:gd name="connsiteY0" fmla="*/ 0 h 3939730"/>
              <a:gd name="connsiteX1" fmla="*/ 3988239 w 4410085"/>
              <a:gd name="connsiteY1" fmla="*/ 811122 h 3939730"/>
              <a:gd name="connsiteX2" fmla="*/ 4179168 w 4410085"/>
              <a:gd name="connsiteY2" fmla="*/ 2847457 h 3939730"/>
              <a:gd name="connsiteX0" fmla="*/ 0 w 2205053"/>
              <a:gd name="connsiteY0" fmla="*/ 0 h 3428032"/>
              <a:gd name="connsiteX1" fmla="*/ 1783197 w 2205053"/>
              <a:gd name="connsiteY1" fmla="*/ 811122 h 3428032"/>
              <a:gd name="connsiteX2" fmla="*/ 1974126 w 2205053"/>
              <a:gd name="connsiteY2" fmla="*/ 2847457 h 3428032"/>
              <a:gd name="connsiteX3" fmla="*/ 1 w 2205053"/>
              <a:gd name="connsiteY3" fmla="*/ 1969865 h 3428032"/>
              <a:gd name="connsiteX4" fmla="*/ 0 w 2205053"/>
              <a:gd name="connsiteY4" fmla="*/ 0 h 3428032"/>
              <a:gd name="connsiteX0" fmla="*/ 0 w 2205053"/>
              <a:gd name="connsiteY0" fmla="*/ 0 h 3428032"/>
              <a:gd name="connsiteX1" fmla="*/ 1783197 w 2205053"/>
              <a:gd name="connsiteY1" fmla="*/ 811122 h 3428032"/>
              <a:gd name="connsiteX2" fmla="*/ 1887037 w 2205053"/>
              <a:gd name="connsiteY2" fmla="*/ 3428032 h 3428032"/>
              <a:gd name="connsiteX0" fmla="*/ 0 w 2205053"/>
              <a:gd name="connsiteY0" fmla="*/ 0 h 3428032"/>
              <a:gd name="connsiteX1" fmla="*/ 1783197 w 2205053"/>
              <a:gd name="connsiteY1" fmla="*/ 811122 h 3428032"/>
              <a:gd name="connsiteX2" fmla="*/ 1974126 w 2205053"/>
              <a:gd name="connsiteY2" fmla="*/ 2847457 h 3428032"/>
              <a:gd name="connsiteX3" fmla="*/ 1 w 2205053"/>
              <a:gd name="connsiteY3" fmla="*/ 1969865 h 3428032"/>
              <a:gd name="connsiteX4" fmla="*/ 0 w 2205053"/>
              <a:gd name="connsiteY4" fmla="*/ 0 h 3428032"/>
              <a:gd name="connsiteX0" fmla="*/ 0 w 2205053"/>
              <a:gd name="connsiteY0" fmla="*/ 0 h 3428032"/>
              <a:gd name="connsiteX1" fmla="*/ 1739654 w 2205053"/>
              <a:gd name="connsiteY1" fmla="*/ 970779 h 3428032"/>
              <a:gd name="connsiteX2" fmla="*/ 1887037 w 2205053"/>
              <a:gd name="connsiteY2" fmla="*/ 3428032 h 3428032"/>
              <a:gd name="connsiteX0" fmla="*/ 0 w 2205053"/>
              <a:gd name="connsiteY0" fmla="*/ 0 h 3428032"/>
              <a:gd name="connsiteX1" fmla="*/ 1783197 w 2205053"/>
              <a:gd name="connsiteY1" fmla="*/ 811122 h 3428032"/>
              <a:gd name="connsiteX2" fmla="*/ 1974126 w 2205053"/>
              <a:gd name="connsiteY2" fmla="*/ 2847457 h 3428032"/>
              <a:gd name="connsiteX3" fmla="*/ 1 w 2205053"/>
              <a:gd name="connsiteY3" fmla="*/ 1969865 h 3428032"/>
              <a:gd name="connsiteX4" fmla="*/ 0 w 2205053"/>
              <a:gd name="connsiteY4" fmla="*/ 0 h 3428032"/>
              <a:gd name="connsiteX0" fmla="*/ 0 w 2205053"/>
              <a:gd name="connsiteY0" fmla="*/ 0 h 3428032"/>
              <a:gd name="connsiteX1" fmla="*/ 1783197 w 2205053"/>
              <a:gd name="connsiteY1" fmla="*/ 1072382 h 3428032"/>
              <a:gd name="connsiteX2" fmla="*/ 1887037 w 2205053"/>
              <a:gd name="connsiteY2" fmla="*/ 3428032 h 3428032"/>
              <a:gd name="connsiteX0" fmla="*/ 0 w 2205053"/>
              <a:gd name="connsiteY0" fmla="*/ 0 h 3428032"/>
              <a:gd name="connsiteX1" fmla="*/ 1783197 w 2205053"/>
              <a:gd name="connsiteY1" fmla="*/ 811122 h 3428032"/>
              <a:gd name="connsiteX2" fmla="*/ 1974126 w 2205053"/>
              <a:gd name="connsiteY2" fmla="*/ 2847457 h 3428032"/>
              <a:gd name="connsiteX3" fmla="*/ 1 w 2205053"/>
              <a:gd name="connsiteY3" fmla="*/ 1969865 h 3428032"/>
              <a:gd name="connsiteX4" fmla="*/ 0 w 2205053"/>
              <a:gd name="connsiteY4" fmla="*/ 0 h 3428032"/>
              <a:gd name="connsiteX0" fmla="*/ 0 w 2205053"/>
              <a:gd name="connsiteY0" fmla="*/ 0 h 3428032"/>
              <a:gd name="connsiteX1" fmla="*/ 1783197 w 2205053"/>
              <a:gd name="connsiteY1" fmla="*/ 1072382 h 3428032"/>
              <a:gd name="connsiteX2" fmla="*/ 1887037 w 2205053"/>
              <a:gd name="connsiteY2" fmla="*/ 3428032 h 3428032"/>
              <a:gd name="connsiteX0" fmla="*/ 0 w 2205053"/>
              <a:gd name="connsiteY0" fmla="*/ 0 h 3428032"/>
              <a:gd name="connsiteX1" fmla="*/ 1783197 w 2205053"/>
              <a:gd name="connsiteY1" fmla="*/ 811122 h 3428032"/>
              <a:gd name="connsiteX2" fmla="*/ 1974126 w 2205053"/>
              <a:gd name="connsiteY2" fmla="*/ 2847457 h 3428032"/>
              <a:gd name="connsiteX3" fmla="*/ 1 w 2205053"/>
              <a:gd name="connsiteY3" fmla="*/ 1969865 h 3428032"/>
              <a:gd name="connsiteX4" fmla="*/ 0 w 2205053"/>
              <a:gd name="connsiteY4" fmla="*/ 0 h 3428032"/>
              <a:gd name="connsiteX0" fmla="*/ 0 w 2205053"/>
              <a:gd name="connsiteY0" fmla="*/ 0 h 3428032"/>
              <a:gd name="connsiteX1" fmla="*/ 1783197 w 2205053"/>
              <a:gd name="connsiteY1" fmla="*/ 1072382 h 3428032"/>
              <a:gd name="connsiteX2" fmla="*/ 1887037 w 2205053"/>
              <a:gd name="connsiteY2" fmla="*/ 3428032 h 3428032"/>
              <a:gd name="connsiteX0" fmla="*/ 0 w 2205053"/>
              <a:gd name="connsiteY0" fmla="*/ 0 h 3428032"/>
              <a:gd name="connsiteX1" fmla="*/ 1783197 w 2205053"/>
              <a:gd name="connsiteY1" fmla="*/ 811122 h 3428032"/>
              <a:gd name="connsiteX2" fmla="*/ 1974126 w 2205053"/>
              <a:gd name="connsiteY2" fmla="*/ 2847457 h 3428032"/>
              <a:gd name="connsiteX3" fmla="*/ 1 w 2205053"/>
              <a:gd name="connsiteY3" fmla="*/ 1969865 h 3428032"/>
              <a:gd name="connsiteX4" fmla="*/ 0 w 2205053"/>
              <a:gd name="connsiteY4" fmla="*/ 0 h 3428032"/>
              <a:gd name="connsiteX0" fmla="*/ 0 w 2205053"/>
              <a:gd name="connsiteY0" fmla="*/ 0 h 3428032"/>
              <a:gd name="connsiteX1" fmla="*/ 1783197 w 2205053"/>
              <a:gd name="connsiteY1" fmla="*/ 1072382 h 3428032"/>
              <a:gd name="connsiteX2" fmla="*/ 1887037 w 2205053"/>
              <a:gd name="connsiteY2" fmla="*/ 3428032 h 3428032"/>
              <a:gd name="connsiteX0" fmla="*/ 0 w 2205053"/>
              <a:gd name="connsiteY0" fmla="*/ 0 h 3529635"/>
              <a:gd name="connsiteX1" fmla="*/ 1783197 w 2205053"/>
              <a:gd name="connsiteY1" fmla="*/ 811122 h 3529635"/>
              <a:gd name="connsiteX2" fmla="*/ 1974126 w 2205053"/>
              <a:gd name="connsiteY2" fmla="*/ 2847457 h 3529635"/>
              <a:gd name="connsiteX3" fmla="*/ 1 w 2205053"/>
              <a:gd name="connsiteY3" fmla="*/ 1969865 h 3529635"/>
              <a:gd name="connsiteX4" fmla="*/ 0 w 2205053"/>
              <a:gd name="connsiteY4" fmla="*/ 0 h 3529635"/>
              <a:gd name="connsiteX0" fmla="*/ 0 w 2205053"/>
              <a:gd name="connsiteY0" fmla="*/ 0 h 3529635"/>
              <a:gd name="connsiteX1" fmla="*/ 1783197 w 2205053"/>
              <a:gd name="connsiteY1" fmla="*/ 1072382 h 3529635"/>
              <a:gd name="connsiteX2" fmla="*/ 1887040 w 2205053"/>
              <a:gd name="connsiteY2" fmla="*/ 3529635 h 3529635"/>
              <a:gd name="connsiteX0" fmla="*/ 0 w 2205053"/>
              <a:gd name="connsiteY0" fmla="*/ 0 h 3428035"/>
              <a:gd name="connsiteX1" fmla="*/ 1783197 w 2205053"/>
              <a:gd name="connsiteY1" fmla="*/ 811122 h 3428035"/>
              <a:gd name="connsiteX2" fmla="*/ 1974126 w 2205053"/>
              <a:gd name="connsiteY2" fmla="*/ 2847457 h 3428035"/>
              <a:gd name="connsiteX3" fmla="*/ 1 w 2205053"/>
              <a:gd name="connsiteY3" fmla="*/ 1969865 h 3428035"/>
              <a:gd name="connsiteX4" fmla="*/ 0 w 2205053"/>
              <a:gd name="connsiteY4" fmla="*/ 0 h 3428035"/>
              <a:gd name="connsiteX0" fmla="*/ 0 w 2205053"/>
              <a:gd name="connsiteY0" fmla="*/ 0 h 3428035"/>
              <a:gd name="connsiteX1" fmla="*/ 1783197 w 2205053"/>
              <a:gd name="connsiteY1" fmla="*/ 1072382 h 3428035"/>
              <a:gd name="connsiteX2" fmla="*/ 1872525 w 2205053"/>
              <a:gd name="connsiteY2" fmla="*/ 3428035 h 3428035"/>
              <a:gd name="connsiteX0" fmla="*/ 0 w 2205053"/>
              <a:gd name="connsiteY0" fmla="*/ 0 h 3428035"/>
              <a:gd name="connsiteX1" fmla="*/ 1783197 w 2205053"/>
              <a:gd name="connsiteY1" fmla="*/ 811122 h 3428035"/>
              <a:gd name="connsiteX2" fmla="*/ 1974126 w 2205053"/>
              <a:gd name="connsiteY2" fmla="*/ 2847457 h 3428035"/>
              <a:gd name="connsiteX3" fmla="*/ 29029 w 2205053"/>
              <a:gd name="connsiteY3" fmla="*/ 2100494 h 3428035"/>
              <a:gd name="connsiteX4" fmla="*/ 0 w 2205053"/>
              <a:gd name="connsiteY4" fmla="*/ 0 h 3428035"/>
              <a:gd name="connsiteX0" fmla="*/ 0 w 2205053"/>
              <a:gd name="connsiteY0" fmla="*/ 0 h 3428035"/>
              <a:gd name="connsiteX1" fmla="*/ 1783197 w 2205053"/>
              <a:gd name="connsiteY1" fmla="*/ 1072382 h 3428035"/>
              <a:gd name="connsiteX2" fmla="*/ 1872525 w 2205053"/>
              <a:gd name="connsiteY2" fmla="*/ 3428035 h 3428035"/>
              <a:gd name="connsiteX0" fmla="*/ 0 w 2297494"/>
              <a:gd name="connsiteY0" fmla="*/ 0 h 3535522"/>
              <a:gd name="connsiteX1" fmla="*/ 1783197 w 2297494"/>
              <a:gd name="connsiteY1" fmla="*/ 811122 h 3535522"/>
              <a:gd name="connsiteX2" fmla="*/ 1974126 w 2297494"/>
              <a:gd name="connsiteY2" fmla="*/ 2847457 h 3535522"/>
              <a:gd name="connsiteX3" fmla="*/ 29029 w 2297494"/>
              <a:gd name="connsiteY3" fmla="*/ 2100494 h 3535522"/>
              <a:gd name="connsiteX4" fmla="*/ 0 w 2297494"/>
              <a:gd name="connsiteY4" fmla="*/ 0 h 3535522"/>
              <a:gd name="connsiteX0" fmla="*/ 0 w 2297494"/>
              <a:gd name="connsiteY0" fmla="*/ 0 h 3535522"/>
              <a:gd name="connsiteX1" fmla="*/ 1783197 w 2297494"/>
              <a:gd name="connsiteY1" fmla="*/ 1072382 h 3535522"/>
              <a:gd name="connsiteX2" fmla="*/ 2144542 w 2297494"/>
              <a:gd name="connsiteY2" fmla="*/ 3535522 h 3535522"/>
              <a:gd name="connsiteX0" fmla="*/ 0 w 2366341"/>
              <a:gd name="connsiteY0" fmla="*/ 0 h 3535522"/>
              <a:gd name="connsiteX1" fmla="*/ 1783197 w 2366341"/>
              <a:gd name="connsiteY1" fmla="*/ 811122 h 3535522"/>
              <a:gd name="connsiteX2" fmla="*/ 1974126 w 2366341"/>
              <a:gd name="connsiteY2" fmla="*/ 2847457 h 3535522"/>
              <a:gd name="connsiteX3" fmla="*/ 29029 w 2366341"/>
              <a:gd name="connsiteY3" fmla="*/ 2100494 h 3535522"/>
              <a:gd name="connsiteX4" fmla="*/ 0 w 2366341"/>
              <a:gd name="connsiteY4" fmla="*/ 0 h 3535522"/>
              <a:gd name="connsiteX0" fmla="*/ 0 w 2366341"/>
              <a:gd name="connsiteY0" fmla="*/ 0 h 3535522"/>
              <a:gd name="connsiteX1" fmla="*/ 2023209 w 2366341"/>
              <a:gd name="connsiteY1" fmla="*/ 1364126 h 3535522"/>
              <a:gd name="connsiteX2" fmla="*/ 2144542 w 2366341"/>
              <a:gd name="connsiteY2" fmla="*/ 3535522 h 3535522"/>
            </a:gdLst>
            <a:ahLst/>
            <a:cxnLst>
              <a:cxn ang="0">
                <a:pos x="connsiteX0" y="connsiteY0"/>
              </a:cxn>
              <a:cxn ang="0">
                <a:pos x="connsiteX1" y="connsiteY1"/>
              </a:cxn>
              <a:cxn ang="0">
                <a:pos x="connsiteX2" y="connsiteY2"/>
              </a:cxn>
            </a:cxnLst>
            <a:rect l="l" t="t" r="r" b="b"/>
            <a:pathLst>
              <a:path w="2366341" h="3535522" stroke="0" extrusionOk="0">
                <a:moveTo>
                  <a:pt x="0" y="0"/>
                </a:moveTo>
                <a:cubicBezTo>
                  <a:pt x="705413" y="0"/>
                  <a:pt x="1368248" y="301503"/>
                  <a:pt x="1783197" y="811122"/>
                </a:cubicBezTo>
                <a:cubicBezTo>
                  <a:pt x="2266780" y="1405034"/>
                  <a:pt x="2340375" y="2189954"/>
                  <a:pt x="1974126" y="2847457"/>
                </a:cubicBezTo>
                <a:lnTo>
                  <a:pt x="29029" y="2100494"/>
                </a:lnTo>
                <a:cubicBezTo>
                  <a:pt x="29029" y="1443872"/>
                  <a:pt x="0" y="656622"/>
                  <a:pt x="0" y="0"/>
                </a:cubicBezTo>
                <a:close/>
              </a:path>
              <a:path w="2366341" h="3535522" fill="none">
                <a:moveTo>
                  <a:pt x="0" y="0"/>
                </a:moveTo>
                <a:cubicBezTo>
                  <a:pt x="705413" y="0"/>
                  <a:pt x="1825975" y="970624"/>
                  <a:pt x="2023209" y="1364126"/>
                </a:cubicBezTo>
                <a:cubicBezTo>
                  <a:pt x="2390681" y="1856441"/>
                  <a:pt x="2510791" y="2878019"/>
                  <a:pt x="2144542" y="3535522"/>
                </a:cubicBezTo>
              </a:path>
            </a:pathLst>
          </a:custGeom>
          <a:solidFill>
            <a:schemeClr val="bg1"/>
          </a:solidFill>
          <a:ln w="38100" cap="flat" cmpd="sng" algn="ctr">
            <a:solidFill>
              <a:srgbClr val="000000"/>
            </a:solidFill>
            <a:prstDash val="solid"/>
            <a:round/>
            <a:headEnd type="none" w="med" len="med"/>
            <a:tailEnd type="none" w="med" len="med"/>
          </a:ln>
          <a:effectLst/>
          <a:ex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0" i="0" u="none" strike="noStrike" cap="none" normalizeH="0" baseline="0" smtClean="0">
              <a:ln>
                <a:noFill/>
              </a:ln>
              <a:solidFill>
                <a:schemeClr val="tx1"/>
              </a:solidFill>
              <a:effectLst/>
              <a:latin typeface="Times New Roman" pitchFamily="18" charset="0"/>
            </a:endParaRPr>
          </a:p>
        </p:txBody>
      </p:sp>
      <p:cxnSp>
        <p:nvCxnSpPr>
          <p:cNvPr id="3" name="Connettore 1 2"/>
          <p:cNvCxnSpPr/>
          <p:nvPr/>
        </p:nvCxnSpPr>
        <p:spPr bwMode="auto">
          <a:xfrm flipV="1">
            <a:off x="2771800" y="3360584"/>
            <a:ext cx="2499079" cy="2954464"/>
          </a:xfrm>
          <a:prstGeom prst="line">
            <a:avLst/>
          </a:prstGeom>
          <a:solidFill>
            <a:schemeClr val="accent1"/>
          </a:solidFill>
          <a:ln w="28575" cap="flat" cmpd="sng" algn="ctr">
            <a:solidFill>
              <a:srgbClr val="00000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25" name="Connettore 1 24"/>
          <p:cNvCxnSpPr/>
          <p:nvPr/>
        </p:nvCxnSpPr>
        <p:spPr bwMode="auto">
          <a:xfrm flipV="1">
            <a:off x="5016996" y="3654161"/>
            <a:ext cx="0" cy="2670025"/>
          </a:xfrm>
          <a:prstGeom prst="line">
            <a:avLst/>
          </a:prstGeom>
          <a:solidFill>
            <a:schemeClr val="accent1"/>
          </a:solidFill>
          <a:ln w="19050" cap="flat" cmpd="sng" algn="ctr">
            <a:solidFill>
              <a:srgbClr val="000000"/>
            </a:solidFill>
            <a:prstDash val="sysDash"/>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19" name="Ovale 18"/>
          <p:cNvSpPr/>
          <p:nvPr/>
        </p:nvSpPr>
        <p:spPr bwMode="auto">
          <a:xfrm>
            <a:off x="4980992" y="3618157"/>
            <a:ext cx="72008" cy="83678"/>
          </a:xfrm>
          <a:prstGeom prst="ellipse">
            <a:avLst/>
          </a:prstGeom>
          <a:solidFill>
            <a:srgbClr val="000000"/>
          </a:solidFill>
          <a:ln w="28575" cap="flat" cmpd="sng" algn="ctr">
            <a:solidFill>
              <a:srgbClr val="000000"/>
            </a:solidFill>
            <a:prstDash val="solid"/>
            <a:round/>
            <a:headEnd type="none" w="med" len="med"/>
            <a:tailEnd type="none" w="med" len="med"/>
          </a:ln>
          <a:effectLst/>
          <a:ex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0" i="0" u="none" strike="noStrike" cap="none" normalizeH="0" baseline="0" smtClean="0">
              <a:ln>
                <a:noFill/>
              </a:ln>
              <a:solidFill>
                <a:schemeClr val="tx1"/>
              </a:solidFill>
              <a:effectLst/>
              <a:latin typeface="Times New Roman" pitchFamily="18" charset="0"/>
            </a:endParaRPr>
          </a:p>
        </p:txBody>
      </p:sp>
      <p:cxnSp>
        <p:nvCxnSpPr>
          <p:cNvPr id="22" name="Connettore 1 21"/>
          <p:cNvCxnSpPr/>
          <p:nvPr/>
        </p:nvCxnSpPr>
        <p:spPr bwMode="auto">
          <a:xfrm flipV="1">
            <a:off x="4525455" y="4267313"/>
            <a:ext cx="0" cy="2042007"/>
          </a:xfrm>
          <a:prstGeom prst="line">
            <a:avLst/>
          </a:prstGeom>
          <a:solidFill>
            <a:schemeClr val="accent1"/>
          </a:solidFill>
          <a:ln w="19050" cap="flat" cmpd="sng" algn="ctr">
            <a:solidFill>
              <a:srgbClr val="000000"/>
            </a:solidFill>
            <a:prstDash val="sysDash"/>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36" name="CasellaDiTesto 35"/>
          <p:cNvSpPr txBox="1"/>
          <p:nvPr/>
        </p:nvSpPr>
        <p:spPr>
          <a:xfrm>
            <a:off x="6372200" y="3701835"/>
            <a:ext cx="420308" cy="369332"/>
          </a:xfrm>
          <a:prstGeom prst="rect">
            <a:avLst/>
          </a:prstGeom>
          <a:noFill/>
        </p:spPr>
        <p:txBody>
          <a:bodyPr wrap="none" rtlCol="0">
            <a:spAutoFit/>
          </a:bodyPr>
          <a:lstStyle/>
          <a:p>
            <a:r>
              <a:rPr lang="it-IT" sz="1800" dirty="0" smtClean="0">
                <a:solidFill>
                  <a:srgbClr val="000000"/>
                </a:solidFill>
                <a:latin typeface="Cambria Math" pitchFamily="18" charset="0"/>
                <a:ea typeface="Cambria Math" pitchFamily="18" charset="0"/>
                <a:cs typeface="Calibri" pitchFamily="34" charset="0"/>
              </a:rPr>
              <a:t>Q</a:t>
            </a:r>
            <a:r>
              <a:rPr lang="it-IT" sz="1800" baseline="-25000" dirty="0" smtClean="0">
                <a:solidFill>
                  <a:srgbClr val="000000"/>
                </a:solidFill>
                <a:latin typeface="Cambria Math" pitchFamily="18" charset="0"/>
                <a:ea typeface="Cambria Math" pitchFamily="18" charset="0"/>
                <a:cs typeface="Calibri" pitchFamily="34" charset="0"/>
              </a:rPr>
              <a:t>1</a:t>
            </a:r>
            <a:endParaRPr lang="it-IT" sz="1800" baseline="-25000" dirty="0">
              <a:solidFill>
                <a:srgbClr val="000000"/>
              </a:solidFill>
              <a:latin typeface="Cambria Math" pitchFamily="18" charset="0"/>
              <a:ea typeface="Cambria Math" pitchFamily="18" charset="0"/>
              <a:cs typeface="Calibri" pitchFamily="34" charset="0"/>
            </a:endParaRPr>
          </a:p>
        </p:txBody>
      </p:sp>
      <p:sp>
        <p:nvSpPr>
          <p:cNvPr id="37" name="CasellaDiTesto 36"/>
          <p:cNvSpPr txBox="1"/>
          <p:nvPr/>
        </p:nvSpPr>
        <p:spPr>
          <a:xfrm>
            <a:off x="6162046" y="4287580"/>
            <a:ext cx="420308" cy="369332"/>
          </a:xfrm>
          <a:prstGeom prst="rect">
            <a:avLst/>
          </a:prstGeom>
          <a:noFill/>
        </p:spPr>
        <p:txBody>
          <a:bodyPr wrap="none" rtlCol="0">
            <a:spAutoFit/>
          </a:bodyPr>
          <a:lstStyle/>
          <a:p>
            <a:r>
              <a:rPr lang="it-IT" sz="1800" dirty="0" smtClean="0">
                <a:solidFill>
                  <a:srgbClr val="000000"/>
                </a:solidFill>
                <a:latin typeface="Cambria Math" pitchFamily="18" charset="0"/>
                <a:ea typeface="Cambria Math" pitchFamily="18" charset="0"/>
                <a:cs typeface="Calibri" pitchFamily="34" charset="0"/>
              </a:rPr>
              <a:t>Q</a:t>
            </a:r>
            <a:r>
              <a:rPr lang="it-IT" sz="1800" baseline="-25000" dirty="0" smtClean="0">
                <a:solidFill>
                  <a:srgbClr val="000000"/>
                </a:solidFill>
                <a:latin typeface="Cambria Math" pitchFamily="18" charset="0"/>
                <a:ea typeface="Cambria Math" pitchFamily="18" charset="0"/>
                <a:cs typeface="Calibri" pitchFamily="34" charset="0"/>
              </a:rPr>
              <a:t>2</a:t>
            </a:r>
            <a:endParaRPr lang="it-IT" sz="1800" baseline="-25000" dirty="0">
              <a:solidFill>
                <a:srgbClr val="000000"/>
              </a:solidFill>
              <a:latin typeface="Cambria Math" pitchFamily="18" charset="0"/>
              <a:ea typeface="Cambria Math" pitchFamily="18" charset="0"/>
              <a:cs typeface="Calibri" pitchFamily="34" charset="0"/>
            </a:endParaRPr>
          </a:p>
        </p:txBody>
      </p:sp>
      <p:sp>
        <p:nvSpPr>
          <p:cNvPr id="38" name="CasellaDiTesto 37"/>
          <p:cNvSpPr txBox="1"/>
          <p:nvPr/>
        </p:nvSpPr>
        <p:spPr>
          <a:xfrm>
            <a:off x="5270879" y="3084560"/>
            <a:ext cx="397866" cy="369332"/>
          </a:xfrm>
          <a:prstGeom prst="rect">
            <a:avLst/>
          </a:prstGeom>
          <a:noFill/>
        </p:spPr>
        <p:txBody>
          <a:bodyPr wrap="none" rtlCol="0">
            <a:spAutoFit/>
          </a:bodyPr>
          <a:lstStyle/>
          <a:p>
            <a:r>
              <a:rPr lang="it-IT" sz="1800" dirty="0" smtClean="0">
                <a:solidFill>
                  <a:srgbClr val="000000"/>
                </a:solidFill>
                <a:latin typeface="Cambria Math" pitchFamily="18" charset="0"/>
                <a:ea typeface="Cambria Math" pitchFamily="18" charset="0"/>
                <a:cs typeface="Calibri" pitchFamily="34" charset="0"/>
              </a:rPr>
              <a:t>W</a:t>
            </a:r>
            <a:endParaRPr lang="it-IT" sz="1800" baseline="-25000" dirty="0">
              <a:solidFill>
                <a:srgbClr val="000000"/>
              </a:solidFill>
              <a:latin typeface="Cambria Math" pitchFamily="18" charset="0"/>
              <a:ea typeface="Cambria Math" pitchFamily="18" charset="0"/>
              <a:cs typeface="Calibri" pitchFamily="34" charset="0"/>
            </a:endParaRPr>
          </a:p>
        </p:txBody>
      </p:sp>
      <p:sp>
        <p:nvSpPr>
          <p:cNvPr id="41" name="Ovale 40"/>
          <p:cNvSpPr/>
          <p:nvPr/>
        </p:nvSpPr>
        <p:spPr bwMode="auto">
          <a:xfrm>
            <a:off x="4489451" y="4203902"/>
            <a:ext cx="72008" cy="83678"/>
          </a:xfrm>
          <a:prstGeom prst="ellipse">
            <a:avLst/>
          </a:prstGeom>
          <a:solidFill>
            <a:srgbClr val="000000"/>
          </a:solidFill>
          <a:ln w="28575" cap="flat" cmpd="sng" algn="ctr">
            <a:solidFill>
              <a:srgbClr val="000000"/>
            </a:solidFill>
            <a:prstDash val="solid"/>
            <a:round/>
            <a:headEnd type="none" w="med" len="med"/>
            <a:tailEnd type="none" w="med" len="med"/>
          </a:ln>
          <a:effectLst/>
          <a:ex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0" i="0" u="none" strike="noStrike" cap="none" normalizeH="0" baseline="0" smtClean="0">
              <a:ln>
                <a:noFill/>
              </a:ln>
              <a:solidFill>
                <a:schemeClr val="tx1"/>
              </a:solidFill>
              <a:effectLst/>
              <a:latin typeface="Times New Roman" pitchFamily="18" charset="0"/>
            </a:endParaRPr>
          </a:p>
        </p:txBody>
      </p:sp>
    </p:spTree>
    <p:extLst>
      <p:ext uri="{BB962C8B-B14F-4D97-AF65-F5344CB8AC3E}">
        <p14:creationId xmlns="" xmlns:p14="http://schemas.microsoft.com/office/powerpoint/2010/main" val="1574776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barn(inVertical)">
                                      <p:cBhvr>
                                        <p:cTn id="29" dur="500"/>
                                        <p:tgtEl>
                                          <p:spTgt spid="14"/>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36"/>
                                        </p:tgtEl>
                                        <p:attrNameLst>
                                          <p:attrName>style.visibility</p:attrName>
                                        </p:attrNameLst>
                                      </p:cBhvr>
                                      <p:to>
                                        <p:strVal val="visible"/>
                                      </p:to>
                                    </p:set>
                                    <p:animEffect transition="in" filter="fade">
                                      <p:cBhvr>
                                        <p:cTn id="34" dur="500"/>
                                        <p:tgtEl>
                                          <p:spTgt spid="36"/>
                                        </p:tgtEl>
                                      </p:cBhvr>
                                    </p:animEffect>
                                  </p:childTnLst>
                                </p:cTn>
                              </p:par>
                            </p:childTnLst>
                          </p:cTn>
                        </p:par>
                      </p:childTnLst>
                    </p:cTn>
                  </p:par>
                  <p:par>
                    <p:cTn id="35" fill="hold">
                      <p:stCondLst>
                        <p:cond delay="indefinite"/>
                      </p:stCondLst>
                      <p:childTnLst>
                        <p:par>
                          <p:cTn id="36" fill="hold">
                            <p:stCondLst>
                              <p:cond delay="0"/>
                            </p:stCondLst>
                            <p:childTnLst>
                              <p:par>
                                <p:cTn id="37" presetID="6" presetClass="entr" presetSubtype="16" fill="hold" nodeType="click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circle(in)">
                                      <p:cBhvr>
                                        <p:cTn id="39" dur="2000"/>
                                        <p:tgtEl>
                                          <p:spTgt spid="3"/>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38"/>
                                        </p:tgtEl>
                                        <p:attrNameLst>
                                          <p:attrName>style.visibility</p:attrName>
                                        </p:attrNameLst>
                                      </p:cBhvr>
                                      <p:to>
                                        <p:strVal val="visible"/>
                                      </p:to>
                                    </p:set>
                                    <p:animEffect transition="in" filter="fade">
                                      <p:cBhvr>
                                        <p:cTn id="44" dur="500"/>
                                        <p:tgtEl>
                                          <p:spTgt spid="38"/>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fade">
                                      <p:cBhvr>
                                        <p:cTn id="49" dur="500"/>
                                        <p:tgtEl>
                                          <p:spTgt spid="19"/>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nodeType="click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500" fill="hold"/>
                                        <p:tgtEl>
                                          <p:spTgt spid="25"/>
                                        </p:tgtEl>
                                        <p:attrNameLst>
                                          <p:attrName>ppt_x</p:attrName>
                                        </p:attrNameLst>
                                      </p:cBhvr>
                                      <p:tavLst>
                                        <p:tav tm="0">
                                          <p:val>
                                            <p:strVal val="#ppt_x"/>
                                          </p:val>
                                        </p:tav>
                                        <p:tav tm="100000">
                                          <p:val>
                                            <p:strVal val="#ppt_x"/>
                                          </p:val>
                                        </p:tav>
                                      </p:tavLst>
                                    </p:anim>
                                    <p:anim calcmode="lin" valueType="num">
                                      <p:cBhvr additive="base">
                                        <p:cTn id="55"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31"/>
                                        </p:tgtEl>
                                        <p:attrNameLst>
                                          <p:attrName>style.visibility</p:attrName>
                                        </p:attrNameLst>
                                      </p:cBhvr>
                                      <p:to>
                                        <p:strVal val="visible"/>
                                      </p:to>
                                    </p:set>
                                    <p:animEffect transition="in" filter="fade">
                                      <p:cBhvr>
                                        <p:cTn id="60" dur="500"/>
                                        <p:tgtEl>
                                          <p:spTgt spid="31"/>
                                        </p:tgtEl>
                                      </p:cBhvr>
                                    </p:animEffect>
                                  </p:childTnLst>
                                </p:cTn>
                              </p:par>
                            </p:childTnLst>
                          </p:cTn>
                        </p:par>
                      </p:childTnLst>
                    </p:cTn>
                  </p:par>
                  <p:par>
                    <p:cTn id="61" fill="hold">
                      <p:stCondLst>
                        <p:cond delay="indefinite"/>
                      </p:stCondLst>
                      <p:childTnLst>
                        <p:par>
                          <p:cTn id="62" fill="hold">
                            <p:stCondLst>
                              <p:cond delay="0"/>
                            </p:stCondLst>
                            <p:childTnLst>
                              <p:par>
                                <p:cTn id="63" presetID="16" presetClass="entr" presetSubtype="21" fill="hold" grpId="0" nodeType="clickEffect">
                                  <p:stCondLst>
                                    <p:cond delay="0"/>
                                  </p:stCondLst>
                                  <p:childTnLst>
                                    <p:set>
                                      <p:cBhvr>
                                        <p:cTn id="64" dur="1" fill="hold">
                                          <p:stCondLst>
                                            <p:cond delay="0"/>
                                          </p:stCondLst>
                                        </p:cTn>
                                        <p:tgtEl>
                                          <p:spTgt spid="26"/>
                                        </p:tgtEl>
                                        <p:attrNameLst>
                                          <p:attrName>style.visibility</p:attrName>
                                        </p:attrNameLst>
                                      </p:cBhvr>
                                      <p:to>
                                        <p:strVal val="visible"/>
                                      </p:to>
                                    </p:set>
                                    <p:animEffect transition="in" filter="barn(inVertical)">
                                      <p:cBhvr>
                                        <p:cTn id="65" dur="500"/>
                                        <p:tgtEl>
                                          <p:spTgt spid="26"/>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37"/>
                                        </p:tgtEl>
                                        <p:attrNameLst>
                                          <p:attrName>style.visibility</p:attrName>
                                        </p:attrNameLst>
                                      </p:cBhvr>
                                      <p:to>
                                        <p:strVal val="visible"/>
                                      </p:to>
                                    </p:set>
                                    <p:animEffect transition="in" filter="fade">
                                      <p:cBhvr>
                                        <p:cTn id="70" dur="500"/>
                                        <p:tgtEl>
                                          <p:spTgt spid="37"/>
                                        </p:tgtEl>
                                      </p:cBhvr>
                                    </p:animEffect>
                                  </p:childTnLst>
                                </p:cTn>
                              </p:par>
                            </p:childTnLst>
                          </p:cTn>
                        </p:par>
                      </p:childTnLst>
                    </p:cTn>
                  </p:par>
                  <p:par>
                    <p:cTn id="71" fill="hold">
                      <p:stCondLst>
                        <p:cond delay="indefinite"/>
                      </p:stCondLst>
                      <p:childTnLst>
                        <p:par>
                          <p:cTn id="72" fill="hold">
                            <p:stCondLst>
                              <p:cond delay="0"/>
                            </p:stCondLst>
                            <p:childTnLst>
                              <p:par>
                                <p:cTn id="73" presetID="2" presetClass="entr" presetSubtype="4" fill="hold" nodeType="click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500" fill="hold"/>
                                        <p:tgtEl>
                                          <p:spTgt spid="22"/>
                                        </p:tgtEl>
                                        <p:attrNameLst>
                                          <p:attrName>ppt_x</p:attrName>
                                        </p:attrNameLst>
                                      </p:cBhvr>
                                      <p:tavLst>
                                        <p:tav tm="0">
                                          <p:val>
                                            <p:strVal val="#ppt_x"/>
                                          </p:val>
                                        </p:tav>
                                        <p:tav tm="100000">
                                          <p:val>
                                            <p:strVal val="#ppt_x"/>
                                          </p:val>
                                        </p:tav>
                                      </p:tavLst>
                                    </p:anim>
                                    <p:anim calcmode="lin" valueType="num">
                                      <p:cBhvr additive="base">
                                        <p:cTn id="76"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41"/>
                                        </p:tgtEl>
                                        <p:attrNameLst>
                                          <p:attrName>style.visibility</p:attrName>
                                        </p:attrNameLst>
                                      </p:cBhvr>
                                      <p:to>
                                        <p:strVal val="visible"/>
                                      </p:to>
                                    </p:set>
                                    <p:animEffect transition="in" filter="fade">
                                      <p:cBhvr>
                                        <p:cTn id="81" dur="500"/>
                                        <p:tgtEl>
                                          <p:spTgt spid="41"/>
                                        </p:tgtEl>
                                      </p:cBhvr>
                                    </p:animEffect>
                                  </p:childTnLst>
                                </p:cTn>
                              </p:par>
                            </p:childTnLst>
                          </p:cTn>
                        </p:par>
                      </p:childTnLst>
                    </p:cTn>
                  </p:par>
                  <p:par>
                    <p:cTn id="82" fill="hold">
                      <p:stCondLst>
                        <p:cond delay="indefinite"/>
                      </p:stCondLst>
                      <p:childTnLst>
                        <p:par>
                          <p:cTn id="83" fill="hold">
                            <p:stCondLst>
                              <p:cond delay="0"/>
                            </p:stCondLst>
                            <p:childTnLst>
                              <p:par>
                                <p:cTn id="84" presetID="10" presetClass="entr" presetSubtype="0" fill="hold" grpId="0" nodeType="clickEffect">
                                  <p:stCondLst>
                                    <p:cond delay="0"/>
                                  </p:stCondLst>
                                  <p:childTnLst>
                                    <p:set>
                                      <p:cBhvr>
                                        <p:cTn id="85" dur="1" fill="hold">
                                          <p:stCondLst>
                                            <p:cond delay="0"/>
                                          </p:stCondLst>
                                        </p:cTn>
                                        <p:tgtEl>
                                          <p:spTgt spid="29"/>
                                        </p:tgtEl>
                                        <p:attrNameLst>
                                          <p:attrName>style.visibility</p:attrName>
                                        </p:attrNameLst>
                                      </p:cBhvr>
                                      <p:to>
                                        <p:strVal val="visible"/>
                                      </p:to>
                                    </p:set>
                                    <p:animEffect transition="in" filter="fade">
                                      <p:cBhvr>
                                        <p:cTn id="8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29" grpId="0"/>
      <p:bldP spid="31" grpId="0"/>
      <p:bldP spid="14" grpId="0" animBg="1"/>
      <p:bldP spid="26" grpId="0" animBg="1"/>
      <p:bldP spid="19" grpId="0" animBg="1"/>
      <p:bldP spid="36" grpId="0"/>
      <p:bldP spid="37" grpId="0"/>
      <p:bldP spid="38" grpId="0"/>
      <p:bldP spid="41"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ctrTitle"/>
          </p:nvPr>
        </p:nvSpPr>
        <p:spPr/>
        <p:txBody>
          <a:bodyPr/>
          <a:lstStyle/>
          <a:p>
            <a:pPr eaLnBrk="1" hangingPunct="1"/>
            <a:r>
              <a:rPr lang="it-IT" sz="3200" b="1" dirty="0">
                <a:latin typeface="Calibri" pitchFamily="34" charset="0"/>
                <a:cs typeface="Calibri" pitchFamily="34" charset="0"/>
              </a:rPr>
              <a:t>LA QUESTIONE </a:t>
            </a:r>
            <a:r>
              <a:rPr lang="it-IT" sz="3200" b="1" dirty="0" smtClean="0">
                <a:latin typeface="Calibri" pitchFamily="34" charset="0"/>
                <a:cs typeface="Calibri" pitchFamily="34" charset="0"/>
              </a:rPr>
              <a:t>DELL'INCIDENZA</a:t>
            </a:r>
            <a:endParaRPr lang="it-IT" sz="2000" b="1" dirty="0" smtClean="0">
              <a:latin typeface="Calibri" pitchFamily="34" charset="0"/>
              <a:cs typeface="Calibri" pitchFamily="34" charset="0"/>
            </a:endParaRPr>
          </a:p>
        </p:txBody>
      </p:sp>
      <p:sp>
        <p:nvSpPr>
          <p:cNvPr id="4098" name="Rectangle 107"/>
          <p:cNvSpPr>
            <a:spLocks noGrp="1" noChangeArrowheads="1"/>
          </p:cNvSpPr>
          <p:nvPr>
            <p:ph type="sldNum" sz="quarter" idx="12"/>
          </p:nvPr>
        </p:nvSpPr>
        <p:spPr>
          <a:xfrm>
            <a:off x="6931074" y="6293582"/>
            <a:ext cx="1906588" cy="457200"/>
          </a:xfrm>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it-IT" sz="1400" dirty="0" smtClean="0">
                <a:solidFill>
                  <a:schemeClr val="folHlink"/>
                </a:solidFill>
              </a:rPr>
              <a:t>Pag. </a:t>
            </a:r>
            <a:fld id="{FA92EAC8-45C7-4863-B7B0-431C8B58D399}" type="slidenum">
              <a:rPr lang="it-IT" sz="1400" smtClean="0">
                <a:solidFill>
                  <a:schemeClr val="folHlink"/>
                </a:solidFill>
              </a:rPr>
              <a:pPr eaLnBrk="1" hangingPunct="1"/>
              <a:t>54</a:t>
            </a:fld>
            <a:endParaRPr lang="it-IT" sz="1400" dirty="0" smtClean="0">
              <a:solidFill>
                <a:schemeClr val="folHlink"/>
              </a:solidFill>
            </a:endParaRPr>
          </a:p>
        </p:txBody>
      </p:sp>
      <p:sp>
        <p:nvSpPr>
          <p:cNvPr id="5" name="CasellaDiTesto 4"/>
          <p:cNvSpPr txBox="1"/>
          <p:nvPr/>
        </p:nvSpPr>
        <p:spPr>
          <a:xfrm>
            <a:off x="1187624" y="2315432"/>
            <a:ext cx="7416824" cy="707886"/>
          </a:xfrm>
          <a:prstGeom prst="rect">
            <a:avLst/>
          </a:prstGeom>
          <a:noFill/>
        </p:spPr>
        <p:txBody>
          <a:bodyPr wrap="square" rtlCol="0">
            <a:spAutoFit/>
          </a:bodyPr>
          <a:lstStyle/>
          <a:p>
            <a:pPr lvl="0" algn="ctr"/>
            <a:r>
              <a:rPr lang="it-IT" sz="2000" b="1" dirty="0">
                <a:solidFill>
                  <a:srgbClr val="003366"/>
                </a:solidFill>
                <a:latin typeface="Calibri" pitchFamily="34" charset="0"/>
                <a:cs typeface="Calibri" pitchFamily="34" charset="0"/>
              </a:rPr>
              <a:t>EFFETTI </a:t>
            </a:r>
            <a:r>
              <a:rPr lang="it-IT" sz="2000" b="1" dirty="0" err="1">
                <a:solidFill>
                  <a:srgbClr val="003366"/>
                </a:solidFill>
                <a:latin typeface="Calibri" pitchFamily="34" charset="0"/>
                <a:cs typeface="Calibri" pitchFamily="34" charset="0"/>
              </a:rPr>
              <a:t>DI</a:t>
            </a:r>
            <a:r>
              <a:rPr lang="it-IT" sz="2000" b="1" dirty="0">
                <a:solidFill>
                  <a:srgbClr val="003366"/>
                </a:solidFill>
                <a:latin typeface="Calibri" pitchFamily="34" charset="0"/>
                <a:cs typeface="Calibri" pitchFamily="34" charset="0"/>
              </a:rPr>
              <a:t> </a:t>
            </a:r>
            <a:r>
              <a:rPr lang="it-IT" sz="2000" b="1" dirty="0" smtClean="0">
                <a:solidFill>
                  <a:srgbClr val="003366"/>
                </a:solidFill>
                <a:latin typeface="Calibri" pitchFamily="34" charset="0"/>
                <a:cs typeface="Calibri" pitchFamily="34" charset="0"/>
              </a:rPr>
              <a:t>UN'IMPOSTA </a:t>
            </a:r>
            <a:r>
              <a:rPr lang="it-IT" sz="2000" b="1" dirty="0">
                <a:solidFill>
                  <a:srgbClr val="003366"/>
                </a:solidFill>
                <a:latin typeface="Calibri" pitchFamily="34" charset="0"/>
                <a:cs typeface="Calibri" pitchFamily="34" charset="0"/>
              </a:rPr>
              <a:t>SUI PROFITTI </a:t>
            </a:r>
            <a:r>
              <a:rPr lang="it-IT" sz="2000" b="1" dirty="0" smtClean="0">
                <a:solidFill>
                  <a:srgbClr val="003366"/>
                </a:solidFill>
                <a:latin typeface="Calibri" pitchFamily="34" charset="0"/>
                <a:cs typeface="Calibri" pitchFamily="34" charset="0"/>
              </a:rPr>
              <a:t>in presenza </a:t>
            </a:r>
          </a:p>
          <a:p>
            <a:pPr lvl="0" algn="ctr"/>
            <a:r>
              <a:rPr lang="it-IT" sz="2000" b="1" dirty="0" smtClean="0">
                <a:solidFill>
                  <a:srgbClr val="003366"/>
                </a:solidFill>
                <a:latin typeface="Calibri" pitchFamily="34" charset="0"/>
                <a:cs typeface="Calibri" pitchFamily="34" charset="0"/>
              </a:rPr>
              <a:t>di un VINCOLO DI PROFITTO MINIMO</a:t>
            </a:r>
            <a:endParaRPr lang="it-IT" sz="2000" b="1" dirty="0">
              <a:solidFill>
                <a:srgbClr val="003366"/>
              </a:solidFill>
              <a:latin typeface="Calibri" pitchFamily="34" charset="0"/>
              <a:cs typeface="Calibri" pitchFamily="34" charset="0"/>
            </a:endParaRPr>
          </a:p>
        </p:txBody>
      </p:sp>
      <p:cxnSp>
        <p:nvCxnSpPr>
          <p:cNvPr id="4" name="Connettore 2 3"/>
          <p:cNvCxnSpPr/>
          <p:nvPr/>
        </p:nvCxnSpPr>
        <p:spPr bwMode="auto">
          <a:xfrm flipV="1">
            <a:off x="2771800" y="3068960"/>
            <a:ext cx="0" cy="3240360"/>
          </a:xfrm>
          <a:prstGeom prst="straightConnector1">
            <a:avLst/>
          </a:prstGeom>
          <a:solidFill>
            <a:schemeClr val="accent1"/>
          </a:solidFill>
          <a:ln w="28575" cap="flat" cmpd="sng" algn="ctr">
            <a:solidFill>
              <a:srgbClr val="000000"/>
            </a:solidFill>
            <a:prstDash val="solid"/>
            <a:round/>
            <a:headEnd type="none" w="med" len="med"/>
            <a:tailEnd type="arrow"/>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8" name="Connettore 2 7"/>
          <p:cNvCxnSpPr/>
          <p:nvPr/>
        </p:nvCxnSpPr>
        <p:spPr bwMode="auto">
          <a:xfrm>
            <a:off x="2771800" y="6315045"/>
            <a:ext cx="4312096" cy="0"/>
          </a:xfrm>
          <a:prstGeom prst="straightConnector1">
            <a:avLst/>
          </a:prstGeom>
          <a:solidFill>
            <a:schemeClr val="accent1"/>
          </a:solidFill>
          <a:ln w="28575" cap="flat" cmpd="sng" algn="ctr">
            <a:solidFill>
              <a:srgbClr val="000000"/>
            </a:solidFill>
            <a:prstDash val="solid"/>
            <a:round/>
            <a:headEnd type="none" w="med" len="med"/>
            <a:tailEnd type="arrow"/>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9" name="CasellaDiTesto 8"/>
          <p:cNvSpPr txBox="1"/>
          <p:nvPr/>
        </p:nvSpPr>
        <p:spPr>
          <a:xfrm>
            <a:off x="2531859" y="6315045"/>
            <a:ext cx="4522392" cy="369332"/>
          </a:xfrm>
          <a:prstGeom prst="rect">
            <a:avLst/>
          </a:prstGeom>
          <a:noFill/>
        </p:spPr>
        <p:txBody>
          <a:bodyPr wrap="none" rtlCol="0">
            <a:spAutoFit/>
          </a:bodyPr>
          <a:lstStyle/>
          <a:p>
            <a:r>
              <a:rPr lang="it-IT" sz="1800" dirty="0" smtClean="0">
                <a:solidFill>
                  <a:srgbClr val="000000"/>
                </a:solidFill>
                <a:latin typeface="Cambria Math" pitchFamily="18" charset="0"/>
                <a:ea typeface="Cambria Math" pitchFamily="18" charset="0"/>
                <a:cs typeface="Calibri" pitchFamily="34" charset="0"/>
              </a:rPr>
              <a:t>0                                                                               L</a:t>
            </a:r>
            <a:endParaRPr lang="it-IT" sz="1800" dirty="0">
              <a:solidFill>
                <a:srgbClr val="000000"/>
              </a:solidFill>
              <a:latin typeface="Cambria Math" pitchFamily="18" charset="0"/>
              <a:ea typeface="Cambria Math" pitchFamily="18" charset="0"/>
              <a:cs typeface="Calibri" pitchFamily="34" charset="0"/>
            </a:endParaRPr>
          </a:p>
        </p:txBody>
      </p:sp>
      <p:sp>
        <p:nvSpPr>
          <p:cNvPr id="10" name="CasellaDiTesto 9"/>
          <p:cNvSpPr txBox="1"/>
          <p:nvPr/>
        </p:nvSpPr>
        <p:spPr>
          <a:xfrm>
            <a:off x="2413797" y="3095955"/>
            <a:ext cx="335348" cy="369332"/>
          </a:xfrm>
          <a:prstGeom prst="rect">
            <a:avLst/>
          </a:prstGeom>
          <a:noFill/>
        </p:spPr>
        <p:txBody>
          <a:bodyPr wrap="none" rtlCol="0">
            <a:spAutoFit/>
          </a:bodyPr>
          <a:lstStyle/>
          <a:p>
            <a:r>
              <a:rPr lang="it-IT" sz="1800" dirty="0" smtClean="0">
                <a:solidFill>
                  <a:srgbClr val="000000"/>
                </a:solidFill>
                <a:latin typeface="Cambria Math" pitchFamily="18" charset="0"/>
                <a:ea typeface="Cambria Math" pitchFamily="18" charset="0"/>
                <a:cs typeface="Calibri" pitchFamily="34" charset="0"/>
              </a:rPr>
              <a:t>Q</a:t>
            </a:r>
            <a:endParaRPr lang="it-IT" sz="1800" baseline="-25000" dirty="0">
              <a:solidFill>
                <a:srgbClr val="000000"/>
              </a:solidFill>
              <a:latin typeface="Cambria Math" pitchFamily="18" charset="0"/>
              <a:ea typeface="Cambria Math" pitchFamily="18" charset="0"/>
              <a:cs typeface="Calibri" pitchFamily="34" charset="0"/>
            </a:endParaRPr>
          </a:p>
        </p:txBody>
      </p:sp>
      <p:sp>
        <p:nvSpPr>
          <p:cNvPr id="29" name="Rettangolo 28"/>
          <p:cNvSpPr/>
          <p:nvPr/>
        </p:nvSpPr>
        <p:spPr>
          <a:xfrm>
            <a:off x="3916637" y="6315046"/>
            <a:ext cx="383438" cy="369332"/>
          </a:xfrm>
          <a:prstGeom prst="rect">
            <a:avLst/>
          </a:prstGeom>
        </p:spPr>
        <p:txBody>
          <a:bodyPr wrap="none">
            <a:spAutoFit/>
          </a:bodyPr>
          <a:lstStyle/>
          <a:p>
            <a:r>
              <a:rPr lang="it-IT" sz="1800" dirty="0" smtClean="0">
                <a:solidFill>
                  <a:srgbClr val="000000"/>
                </a:solidFill>
                <a:latin typeface="Cambria Math" pitchFamily="18" charset="0"/>
                <a:ea typeface="Cambria Math" pitchFamily="18" charset="0"/>
                <a:cs typeface="Calibri" pitchFamily="34" charset="0"/>
              </a:rPr>
              <a:t>S</a:t>
            </a:r>
            <a:r>
              <a:rPr lang="it-IT" sz="1800" baseline="-25000" dirty="0" smtClean="0">
                <a:solidFill>
                  <a:srgbClr val="000000"/>
                </a:solidFill>
                <a:latin typeface="Cambria Math" pitchFamily="18" charset="0"/>
                <a:ea typeface="Cambria Math" pitchFamily="18" charset="0"/>
                <a:cs typeface="Calibri" pitchFamily="34" charset="0"/>
              </a:rPr>
              <a:t>1</a:t>
            </a:r>
            <a:endParaRPr lang="it-IT" dirty="0"/>
          </a:p>
        </p:txBody>
      </p:sp>
      <p:sp>
        <p:nvSpPr>
          <p:cNvPr id="31" name="Rettangolo 30"/>
          <p:cNvSpPr/>
          <p:nvPr/>
        </p:nvSpPr>
        <p:spPr>
          <a:xfrm>
            <a:off x="4788008" y="6312551"/>
            <a:ext cx="434734" cy="369332"/>
          </a:xfrm>
          <a:prstGeom prst="rect">
            <a:avLst/>
          </a:prstGeom>
        </p:spPr>
        <p:txBody>
          <a:bodyPr wrap="none">
            <a:spAutoFit/>
          </a:bodyPr>
          <a:lstStyle/>
          <a:p>
            <a:pPr lvl="0"/>
            <a:r>
              <a:rPr lang="it-IT" sz="1800" dirty="0" smtClean="0">
                <a:solidFill>
                  <a:srgbClr val="000000"/>
                </a:solidFill>
                <a:latin typeface="Cambria Math" pitchFamily="18" charset="0"/>
                <a:ea typeface="Cambria Math" pitchFamily="18" charset="0"/>
                <a:cs typeface="Calibri" pitchFamily="34" charset="0"/>
              </a:rPr>
              <a:t>S</a:t>
            </a:r>
            <a:r>
              <a:rPr lang="it-IT" sz="1800" baseline="-25000" dirty="0" smtClean="0">
                <a:solidFill>
                  <a:srgbClr val="000000"/>
                </a:solidFill>
                <a:latin typeface="Cambria Math" pitchFamily="18" charset="0"/>
                <a:ea typeface="Cambria Math" pitchFamily="18" charset="0"/>
                <a:cs typeface="Calibri" pitchFamily="34" charset="0"/>
              </a:rPr>
              <a:t>0</a:t>
            </a:r>
            <a:r>
              <a:rPr lang="it-IT" sz="1800" dirty="0" smtClean="0">
                <a:solidFill>
                  <a:srgbClr val="000000"/>
                </a:solidFill>
                <a:latin typeface="Cambria Math" pitchFamily="18" charset="0"/>
                <a:ea typeface="Cambria Math" pitchFamily="18" charset="0"/>
                <a:cs typeface="Calibri" pitchFamily="34" charset="0"/>
              </a:rPr>
              <a:t> </a:t>
            </a:r>
            <a:endParaRPr lang="it-IT" dirty="0">
              <a:solidFill>
                <a:srgbClr val="003366"/>
              </a:solidFill>
            </a:endParaRPr>
          </a:p>
        </p:txBody>
      </p:sp>
      <p:sp>
        <p:nvSpPr>
          <p:cNvPr id="14" name="Arco 13"/>
          <p:cNvSpPr/>
          <p:nvPr/>
        </p:nvSpPr>
        <p:spPr bwMode="auto">
          <a:xfrm rot="16200000">
            <a:off x="2619978" y="3811272"/>
            <a:ext cx="5301803" cy="4969306"/>
          </a:xfrm>
          <a:prstGeom prst="arc">
            <a:avLst>
              <a:gd name="adj1" fmla="val 16200000"/>
              <a:gd name="adj2" fmla="val 1438043"/>
            </a:avLst>
          </a:prstGeom>
          <a:solidFill>
            <a:schemeClr val="bg1"/>
          </a:solidFill>
          <a:ln w="38100" cap="flat" cmpd="sng" algn="ctr">
            <a:solidFill>
              <a:srgbClr val="000000"/>
            </a:solidFill>
            <a:prstDash val="solid"/>
            <a:round/>
            <a:headEnd type="none" w="med" len="med"/>
            <a:tailEnd type="none" w="med" len="med"/>
          </a:ln>
          <a:effectLst/>
          <a:ex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0" i="0" u="none" strike="noStrike" cap="none" normalizeH="0" baseline="0" smtClean="0">
              <a:ln>
                <a:noFill/>
              </a:ln>
              <a:solidFill>
                <a:schemeClr val="tx1"/>
              </a:solidFill>
              <a:effectLst/>
              <a:latin typeface="Times New Roman" pitchFamily="18" charset="0"/>
            </a:endParaRPr>
          </a:p>
        </p:txBody>
      </p:sp>
      <p:sp>
        <p:nvSpPr>
          <p:cNvPr id="26" name="Arco 25"/>
          <p:cNvSpPr/>
          <p:nvPr/>
        </p:nvSpPr>
        <p:spPr bwMode="auto">
          <a:xfrm rot="16200000">
            <a:off x="3390019" y="3551692"/>
            <a:ext cx="2146503" cy="3341960"/>
          </a:xfrm>
          <a:custGeom>
            <a:avLst/>
            <a:gdLst>
              <a:gd name="connsiteX0" fmla="*/ 2205042 w 4410085"/>
              <a:gd name="connsiteY0" fmla="*/ 0 h 3939730"/>
              <a:gd name="connsiteX1" fmla="*/ 3988239 w 4410085"/>
              <a:gd name="connsiteY1" fmla="*/ 811122 h 3939730"/>
              <a:gd name="connsiteX2" fmla="*/ 4179168 w 4410085"/>
              <a:gd name="connsiteY2" fmla="*/ 2847457 h 3939730"/>
              <a:gd name="connsiteX3" fmla="*/ 2205043 w 4410085"/>
              <a:gd name="connsiteY3" fmla="*/ 1969865 h 3939730"/>
              <a:gd name="connsiteX4" fmla="*/ 2205042 w 4410085"/>
              <a:gd name="connsiteY4" fmla="*/ 0 h 3939730"/>
              <a:gd name="connsiteX0" fmla="*/ 2205042 w 4410085"/>
              <a:gd name="connsiteY0" fmla="*/ 0 h 3939730"/>
              <a:gd name="connsiteX1" fmla="*/ 3988239 w 4410085"/>
              <a:gd name="connsiteY1" fmla="*/ 811122 h 3939730"/>
              <a:gd name="connsiteX2" fmla="*/ 4179168 w 4410085"/>
              <a:gd name="connsiteY2" fmla="*/ 2847457 h 3939730"/>
              <a:gd name="connsiteX0" fmla="*/ 0 w 2205053"/>
              <a:gd name="connsiteY0" fmla="*/ 0 h 3428032"/>
              <a:gd name="connsiteX1" fmla="*/ 1783197 w 2205053"/>
              <a:gd name="connsiteY1" fmla="*/ 811122 h 3428032"/>
              <a:gd name="connsiteX2" fmla="*/ 1974126 w 2205053"/>
              <a:gd name="connsiteY2" fmla="*/ 2847457 h 3428032"/>
              <a:gd name="connsiteX3" fmla="*/ 1 w 2205053"/>
              <a:gd name="connsiteY3" fmla="*/ 1969865 h 3428032"/>
              <a:gd name="connsiteX4" fmla="*/ 0 w 2205053"/>
              <a:gd name="connsiteY4" fmla="*/ 0 h 3428032"/>
              <a:gd name="connsiteX0" fmla="*/ 0 w 2205053"/>
              <a:gd name="connsiteY0" fmla="*/ 0 h 3428032"/>
              <a:gd name="connsiteX1" fmla="*/ 1783197 w 2205053"/>
              <a:gd name="connsiteY1" fmla="*/ 811122 h 3428032"/>
              <a:gd name="connsiteX2" fmla="*/ 1887037 w 2205053"/>
              <a:gd name="connsiteY2" fmla="*/ 3428032 h 3428032"/>
              <a:gd name="connsiteX0" fmla="*/ 0 w 2205053"/>
              <a:gd name="connsiteY0" fmla="*/ 0 h 3428032"/>
              <a:gd name="connsiteX1" fmla="*/ 1783197 w 2205053"/>
              <a:gd name="connsiteY1" fmla="*/ 811122 h 3428032"/>
              <a:gd name="connsiteX2" fmla="*/ 1974126 w 2205053"/>
              <a:gd name="connsiteY2" fmla="*/ 2847457 h 3428032"/>
              <a:gd name="connsiteX3" fmla="*/ 1 w 2205053"/>
              <a:gd name="connsiteY3" fmla="*/ 1969865 h 3428032"/>
              <a:gd name="connsiteX4" fmla="*/ 0 w 2205053"/>
              <a:gd name="connsiteY4" fmla="*/ 0 h 3428032"/>
              <a:gd name="connsiteX0" fmla="*/ 0 w 2205053"/>
              <a:gd name="connsiteY0" fmla="*/ 0 h 3428032"/>
              <a:gd name="connsiteX1" fmla="*/ 1739654 w 2205053"/>
              <a:gd name="connsiteY1" fmla="*/ 970779 h 3428032"/>
              <a:gd name="connsiteX2" fmla="*/ 1887037 w 2205053"/>
              <a:gd name="connsiteY2" fmla="*/ 3428032 h 3428032"/>
              <a:gd name="connsiteX0" fmla="*/ 0 w 2205053"/>
              <a:gd name="connsiteY0" fmla="*/ 0 h 3428032"/>
              <a:gd name="connsiteX1" fmla="*/ 1783197 w 2205053"/>
              <a:gd name="connsiteY1" fmla="*/ 811122 h 3428032"/>
              <a:gd name="connsiteX2" fmla="*/ 1974126 w 2205053"/>
              <a:gd name="connsiteY2" fmla="*/ 2847457 h 3428032"/>
              <a:gd name="connsiteX3" fmla="*/ 1 w 2205053"/>
              <a:gd name="connsiteY3" fmla="*/ 1969865 h 3428032"/>
              <a:gd name="connsiteX4" fmla="*/ 0 w 2205053"/>
              <a:gd name="connsiteY4" fmla="*/ 0 h 3428032"/>
              <a:gd name="connsiteX0" fmla="*/ 0 w 2205053"/>
              <a:gd name="connsiteY0" fmla="*/ 0 h 3428032"/>
              <a:gd name="connsiteX1" fmla="*/ 1783197 w 2205053"/>
              <a:gd name="connsiteY1" fmla="*/ 1072382 h 3428032"/>
              <a:gd name="connsiteX2" fmla="*/ 1887037 w 2205053"/>
              <a:gd name="connsiteY2" fmla="*/ 3428032 h 3428032"/>
              <a:gd name="connsiteX0" fmla="*/ 0 w 2205053"/>
              <a:gd name="connsiteY0" fmla="*/ 0 h 3428032"/>
              <a:gd name="connsiteX1" fmla="*/ 1783197 w 2205053"/>
              <a:gd name="connsiteY1" fmla="*/ 811122 h 3428032"/>
              <a:gd name="connsiteX2" fmla="*/ 1974126 w 2205053"/>
              <a:gd name="connsiteY2" fmla="*/ 2847457 h 3428032"/>
              <a:gd name="connsiteX3" fmla="*/ 1 w 2205053"/>
              <a:gd name="connsiteY3" fmla="*/ 1969865 h 3428032"/>
              <a:gd name="connsiteX4" fmla="*/ 0 w 2205053"/>
              <a:gd name="connsiteY4" fmla="*/ 0 h 3428032"/>
              <a:gd name="connsiteX0" fmla="*/ 0 w 2205053"/>
              <a:gd name="connsiteY0" fmla="*/ 0 h 3428032"/>
              <a:gd name="connsiteX1" fmla="*/ 1783197 w 2205053"/>
              <a:gd name="connsiteY1" fmla="*/ 1072382 h 3428032"/>
              <a:gd name="connsiteX2" fmla="*/ 1887037 w 2205053"/>
              <a:gd name="connsiteY2" fmla="*/ 3428032 h 3428032"/>
              <a:gd name="connsiteX0" fmla="*/ 0 w 2205053"/>
              <a:gd name="connsiteY0" fmla="*/ 0 h 3428032"/>
              <a:gd name="connsiteX1" fmla="*/ 1783197 w 2205053"/>
              <a:gd name="connsiteY1" fmla="*/ 811122 h 3428032"/>
              <a:gd name="connsiteX2" fmla="*/ 1974126 w 2205053"/>
              <a:gd name="connsiteY2" fmla="*/ 2847457 h 3428032"/>
              <a:gd name="connsiteX3" fmla="*/ 1 w 2205053"/>
              <a:gd name="connsiteY3" fmla="*/ 1969865 h 3428032"/>
              <a:gd name="connsiteX4" fmla="*/ 0 w 2205053"/>
              <a:gd name="connsiteY4" fmla="*/ 0 h 3428032"/>
              <a:gd name="connsiteX0" fmla="*/ 0 w 2205053"/>
              <a:gd name="connsiteY0" fmla="*/ 0 h 3428032"/>
              <a:gd name="connsiteX1" fmla="*/ 1783197 w 2205053"/>
              <a:gd name="connsiteY1" fmla="*/ 1072382 h 3428032"/>
              <a:gd name="connsiteX2" fmla="*/ 1887037 w 2205053"/>
              <a:gd name="connsiteY2" fmla="*/ 3428032 h 3428032"/>
              <a:gd name="connsiteX0" fmla="*/ 0 w 2205053"/>
              <a:gd name="connsiteY0" fmla="*/ 0 h 3428032"/>
              <a:gd name="connsiteX1" fmla="*/ 1783197 w 2205053"/>
              <a:gd name="connsiteY1" fmla="*/ 811122 h 3428032"/>
              <a:gd name="connsiteX2" fmla="*/ 1974126 w 2205053"/>
              <a:gd name="connsiteY2" fmla="*/ 2847457 h 3428032"/>
              <a:gd name="connsiteX3" fmla="*/ 1 w 2205053"/>
              <a:gd name="connsiteY3" fmla="*/ 1969865 h 3428032"/>
              <a:gd name="connsiteX4" fmla="*/ 0 w 2205053"/>
              <a:gd name="connsiteY4" fmla="*/ 0 h 3428032"/>
              <a:gd name="connsiteX0" fmla="*/ 0 w 2205053"/>
              <a:gd name="connsiteY0" fmla="*/ 0 h 3428032"/>
              <a:gd name="connsiteX1" fmla="*/ 1783197 w 2205053"/>
              <a:gd name="connsiteY1" fmla="*/ 1072382 h 3428032"/>
              <a:gd name="connsiteX2" fmla="*/ 1887037 w 2205053"/>
              <a:gd name="connsiteY2" fmla="*/ 3428032 h 3428032"/>
              <a:gd name="connsiteX0" fmla="*/ 0 w 2205053"/>
              <a:gd name="connsiteY0" fmla="*/ 0 h 3529635"/>
              <a:gd name="connsiteX1" fmla="*/ 1783197 w 2205053"/>
              <a:gd name="connsiteY1" fmla="*/ 811122 h 3529635"/>
              <a:gd name="connsiteX2" fmla="*/ 1974126 w 2205053"/>
              <a:gd name="connsiteY2" fmla="*/ 2847457 h 3529635"/>
              <a:gd name="connsiteX3" fmla="*/ 1 w 2205053"/>
              <a:gd name="connsiteY3" fmla="*/ 1969865 h 3529635"/>
              <a:gd name="connsiteX4" fmla="*/ 0 w 2205053"/>
              <a:gd name="connsiteY4" fmla="*/ 0 h 3529635"/>
              <a:gd name="connsiteX0" fmla="*/ 0 w 2205053"/>
              <a:gd name="connsiteY0" fmla="*/ 0 h 3529635"/>
              <a:gd name="connsiteX1" fmla="*/ 1783197 w 2205053"/>
              <a:gd name="connsiteY1" fmla="*/ 1072382 h 3529635"/>
              <a:gd name="connsiteX2" fmla="*/ 1887040 w 2205053"/>
              <a:gd name="connsiteY2" fmla="*/ 3529635 h 3529635"/>
              <a:gd name="connsiteX0" fmla="*/ 0 w 2205053"/>
              <a:gd name="connsiteY0" fmla="*/ 0 h 3428035"/>
              <a:gd name="connsiteX1" fmla="*/ 1783197 w 2205053"/>
              <a:gd name="connsiteY1" fmla="*/ 811122 h 3428035"/>
              <a:gd name="connsiteX2" fmla="*/ 1974126 w 2205053"/>
              <a:gd name="connsiteY2" fmla="*/ 2847457 h 3428035"/>
              <a:gd name="connsiteX3" fmla="*/ 1 w 2205053"/>
              <a:gd name="connsiteY3" fmla="*/ 1969865 h 3428035"/>
              <a:gd name="connsiteX4" fmla="*/ 0 w 2205053"/>
              <a:gd name="connsiteY4" fmla="*/ 0 h 3428035"/>
              <a:gd name="connsiteX0" fmla="*/ 0 w 2205053"/>
              <a:gd name="connsiteY0" fmla="*/ 0 h 3428035"/>
              <a:gd name="connsiteX1" fmla="*/ 1783197 w 2205053"/>
              <a:gd name="connsiteY1" fmla="*/ 1072382 h 3428035"/>
              <a:gd name="connsiteX2" fmla="*/ 1872525 w 2205053"/>
              <a:gd name="connsiteY2" fmla="*/ 3428035 h 3428035"/>
              <a:gd name="connsiteX0" fmla="*/ 0 w 2205053"/>
              <a:gd name="connsiteY0" fmla="*/ 0 h 3428035"/>
              <a:gd name="connsiteX1" fmla="*/ 1783197 w 2205053"/>
              <a:gd name="connsiteY1" fmla="*/ 811122 h 3428035"/>
              <a:gd name="connsiteX2" fmla="*/ 1974126 w 2205053"/>
              <a:gd name="connsiteY2" fmla="*/ 2847457 h 3428035"/>
              <a:gd name="connsiteX3" fmla="*/ 29029 w 2205053"/>
              <a:gd name="connsiteY3" fmla="*/ 2100494 h 3428035"/>
              <a:gd name="connsiteX4" fmla="*/ 0 w 2205053"/>
              <a:gd name="connsiteY4" fmla="*/ 0 h 3428035"/>
              <a:gd name="connsiteX0" fmla="*/ 0 w 2205053"/>
              <a:gd name="connsiteY0" fmla="*/ 0 h 3428035"/>
              <a:gd name="connsiteX1" fmla="*/ 1783197 w 2205053"/>
              <a:gd name="connsiteY1" fmla="*/ 1072382 h 3428035"/>
              <a:gd name="connsiteX2" fmla="*/ 1872525 w 2205053"/>
              <a:gd name="connsiteY2" fmla="*/ 3428035 h 3428035"/>
              <a:gd name="connsiteX0" fmla="*/ 0 w 2297494"/>
              <a:gd name="connsiteY0" fmla="*/ 0 h 3535522"/>
              <a:gd name="connsiteX1" fmla="*/ 1783197 w 2297494"/>
              <a:gd name="connsiteY1" fmla="*/ 811122 h 3535522"/>
              <a:gd name="connsiteX2" fmla="*/ 1974126 w 2297494"/>
              <a:gd name="connsiteY2" fmla="*/ 2847457 h 3535522"/>
              <a:gd name="connsiteX3" fmla="*/ 29029 w 2297494"/>
              <a:gd name="connsiteY3" fmla="*/ 2100494 h 3535522"/>
              <a:gd name="connsiteX4" fmla="*/ 0 w 2297494"/>
              <a:gd name="connsiteY4" fmla="*/ 0 h 3535522"/>
              <a:gd name="connsiteX0" fmla="*/ 0 w 2297494"/>
              <a:gd name="connsiteY0" fmla="*/ 0 h 3535522"/>
              <a:gd name="connsiteX1" fmla="*/ 1783197 w 2297494"/>
              <a:gd name="connsiteY1" fmla="*/ 1072382 h 3535522"/>
              <a:gd name="connsiteX2" fmla="*/ 2144542 w 2297494"/>
              <a:gd name="connsiteY2" fmla="*/ 3535522 h 3535522"/>
              <a:gd name="connsiteX0" fmla="*/ 0 w 2366341"/>
              <a:gd name="connsiteY0" fmla="*/ 0 h 3535522"/>
              <a:gd name="connsiteX1" fmla="*/ 1783197 w 2366341"/>
              <a:gd name="connsiteY1" fmla="*/ 811122 h 3535522"/>
              <a:gd name="connsiteX2" fmla="*/ 1974126 w 2366341"/>
              <a:gd name="connsiteY2" fmla="*/ 2847457 h 3535522"/>
              <a:gd name="connsiteX3" fmla="*/ 29029 w 2366341"/>
              <a:gd name="connsiteY3" fmla="*/ 2100494 h 3535522"/>
              <a:gd name="connsiteX4" fmla="*/ 0 w 2366341"/>
              <a:gd name="connsiteY4" fmla="*/ 0 h 3535522"/>
              <a:gd name="connsiteX0" fmla="*/ 0 w 2366341"/>
              <a:gd name="connsiteY0" fmla="*/ 0 h 3535522"/>
              <a:gd name="connsiteX1" fmla="*/ 2023209 w 2366341"/>
              <a:gd name="connsiteY1" fmla="*/ 1364126 h 3535522"/>
              <a:gd name="connsiteX2" fmla="*/ 2144542 w 2366341"/>
              <a:gd name="connsiteY2" fmla="*/ 3535522 h 3535522"/>
            </a:gdLst>
            <a:ahLst/>
            <a:cxnLst>
              <a:cxn ang="0">
                <a:pos x="connsiteX0" y="connsiteY0"/>
              </a:cxn>
              <a:cxn ang="0">
                <a:pos x="connsiteX1" y="connsiteY1"/>
              </a:cxn>
              <a:cxn ang="0">
                <a:pos x="connsiteX2" y="connsiteY2"/>
              </a:cxn>
            </a:cxnLst>
            <a:rect l="l" t="t" r="r" b="b"/>
            <a:pathLst>
              <a:path w="2366341" h="3535522" stroke="0" extrusionOk="0">
                <a:moveTo>
                  <a:pt x="0" y="0"/>
                </a:moveTo>
                <a:cubicBezTo>
                  <a:pt x="705413" y="0"/>
                  <a:pt x="1368248" y="301503"/>
                  <a:pt x="1783197" y="811122"/>
                </a:cubicBezTo>
                <a:cubicBezTo>
                  <a:pt x="2266780" y="1405034"/>
                  <a:pt x="2340375" y="2189954"/>
                  <a:pt x="1974126" y="2847457"/>
                </a:cubicBezTo>
                <a:lnTo>
                  <a:pt x="29029" y="2100494"/>
                </a:lnTo>
                <a:cubicBezTo>
                  <a:pt x="29029" y="1443872"/>
                  <a:pt x="0" y="656622"/>
                  <a:pt x="0" y="0"/>
                </a:cubicBezTo>
                <a:close/>
              </a:path>
              <a:path w="2366341" h="3535522" fill="none">
                <a:moveTo>
                  <a:pt x="0" y="0"/>
                </a:moveTo>
                <a:cubicBezTo>
                  <a:pt x="705413" y="0"/>
                  <a:pt x="1825975" y="970624"/>
                  <a:pt x="2023209" y="1364126"/>
                </a:cubicBezTo>
                <a:cubicBezTo>
                  <a:pt x="2390681" y="1856441"/>
                  <a:pt x="2510791" y="2878019"/>
                  <a:pt x="2144542" y="3535522"/>
                </a:cubicBezTo>
              </a:path>
            </a:pathLst>
          </a:custGeom>
          <a:solidFill>
            <a:schemeClr val="bg1"/>
          </a:solidFill>
          <a:ln w="38100" cap="flat" cmpd="sng" algn="ctr">
            <a:solidFill>
              <a:srgbClr val="000000"/>
            </a:solidFill>
            <a:prstDash val="solid"/>
            <a:round/>
            <a:headEnd type="none" w="med" len="med"/>
            <a:tailEnd type="none" w="med" len="med"/>
          </a:ln>
          <a:effectLst/>
          <a:ex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0" i="0" u="none" strike="noStrike" cap="none" normalizeH="0" baseline="0" smtClean="0">
              <a:ln>
                <a:noFill/>
              </a:ln>
              <a:solidFill>
                <a:schemeClr val="tx1"/>
              </a:solidFill>
              <a:effectLst/>
              <a:latin typeface="Times New Roman" pitchFamily="18" charset="0"/>
            </a:endParaRPr>
          </a:p>
        </p:txBody>
      </p:sp>
      <p:cxnSp>
        <p:nvCxnSpPr>
          <p:cNvPr id="3" name="Connettore 1 2"/>
          <p:cNvCxnSpPr/>
          <p:nvPr/>
        </p:nvCxnSpPr>
        <p:spPr bwMode="auto">
          <a:xfrm flipV="1">
            <a:off x="2771800" y="3360584"/>
            <a:ext cx="2499079" cy="2954464"/>
          </a:xfrm>
          <a:prstGeom prst="line">
            <a:avLst/>
          </a:prstGeom>
          <a:solidFill>
            <a:schemeClr val="accent1"/>
          </a:solidFill>
          <a:ln w="28575" cap="flat" cmpd="sng" algn="ctr">
            <a:solidFill>
              <a:srgbClr val="000000"/>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30" name="Connettore 1 29"/>
          <p:cNvCxnSpPr/>
          <p:nvPr/>
        </p:nvCxnSpPr>
        <p:spPr bwMode="auto">
          <a:xfrm flipV="1">
            <a:off x="2792290" y="3308357"/>
            <a:ext cx="2289830" cy="2742538"/>
          </a:xfrm>
          <a:prstGeom prst="line">
            <a:avLst/>
          </a:prstGeom>
          <a:solidFill>
            <a:schemeClr val="accent1"/>
          </a:solidFill>
          <a:ln w="19050" cap="flat" cmpd="sng" algn="ctr">
            <a:solidFill>
              <a:srgbClr val="000000"/>
            </a:solidFill>
            <a:prstDash val="sysDash"/>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25" name="Connettore 1 24"/>
          <p:cNvCxnSpPr/>
          <p:nvPr/>
        </p:nvCxnSpPr>
        <p:spPr bwMode="auto">
          <a:xfrm flipV="1">
            <a:off x="5016996" y="3654161"/>
            <a:ext cx="0" cy="2670025"/>
          </a:xfrm>
          <a:prstGeom prst="line">
            <a:avLst/>
          </a:prstGeom>
          <a:solidFill>
            <a:schemeClr val="accent1"/>
          </a:solidFill>
          <a:ln w="19050" cap="flat" cmpd="sng" algn="ctr">
            <a:solidFill>
              <a:srgbClr val="000000"/>
            </a:solidFill>
            <a:prstDash val="sysDash"/>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19" name="Ovale 18"/>
          <p:cNvSpPr/>
          <p:nvPr/>
        </p:nvSpPr>
        <p:spPr bwMode="auto">
          <a:xfrm>
            <a:off x="4980992" y="3618157"/>
            <a:ext cx="72008" cy="72009"/>
          </a:xfrm>
          <a:prstGeom prst="ellipse">
            <a:avLst/>
          </a:prstGeom>
          <a:solidFill>
            <a:srgbClr val="000000"/>
          </a:solidFill>
          <a:ln w="28575" cap="flat" cmpd="sng" algn="ctr">
            <a:solidFill>
              <a:srgbClr val="000000"/>
            </a:solidFill>
            <a:prstDash val="solid"/>
            <a:round/>
            <a:headEnd type="none" w="med" len="med"/>
            <a:tailEnd type="none" w="med" len="med"/>
          </a:ln>
          <a:effectLst/>
          <a:ex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0" i="0" u="none" strike="noStrike" cap="none" normalizeH="0" baseline="0" smtClean="0">
              <a:ln>
                <a:noFill/>
              </a:ln>
              <a:solidFill>
                <a:schemeClr val="tx1"/>
              </a:solidFill>
              <a:effectLst/>
              <a:latin typeface="Times New Roman" pitchFamily="18" charset="0"/>
            </a:endParaRPr>
          </a:p>
        </p:txBody>
      </p:sp>
      <p:sp>
        <p:nvSpPr>
          <p:cNvPr id="34" name="Ovale 33"/>
          <p:cNvSpPr/>
          <p:nvPr/>
        </p:nvSpPr>
        <p:spPr bwMode="auto">
          <a:xfrm>
            <a:off x="4106124" y="4398148"/>
            <a:ext cx="72008" cy="72009"/>
          </a:xfrm>
          <a:prstGeom prst="ellipse">
            <a:avLst/>
          </a:prstGeom>
          <a:solidFill>
            <a:srgbClr val="000000"/>
          </a:solidFill>
          <a:ln w="28575" cap="flat" cmpd="sng" algn="ctr">
            <a:solidFill>
              <a:srgbClr val="000000"/>
            </a:solidFill>
            <a:prstDash val="solid"/>
            <a:round/>
            <a:headEnd type="none" w="med" len="med"/>
            <a:tailEnd type="none" w="med" len="med"/>
          </a:ln>
          <a:effectLst/>
          <a:ex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0" i="0" u="none" strike="noStrike" cap="none" normalizeH="0" baseline="0" smtClean="0">
              <a:ln>
                <a:noFill/>
              </a:ln>
              <a:solidFill>
                <a:schemeClr val="tx1"/>
              </a:solidFill>
              <a:effectLst/>
              <a:latin typeface="Times New Roman" pitchFamily="18" charset="0"/>
            </a:endParaRPr>
          </a:p>
        </p:txBody>
      </p:sp>
      <p:cxnSp>
        <p:nvCxnSpPr>
          <p:cNvPr id="22" name="Connettore 1 21"/>
          <p:cNvCxnSpPr/>
          <p:nvPr/>
        </p:nvCxnSpPr>
        <p:spPr bwMode="auto">
          <a:xfrm flipV="1">
            <a:off x="4142128" y="4413469"/>
            <a:ext cx="0" cy="1910717"/>
          </a:xfrm>
          <a:prstGeom prst="line">
            <a:avLst/>
          </a:prstGeom>
          <a:solidFill>
            <a:schemeClr val="accent1"/>
          </a:solidFill>
          <a:ln w="19050" cap="flat" cmpd="sng" algn="ctr">
            <a:solidFill>
              <a:srgbClr val="000000"/>
            </a:solidFill>
            <a:prstDash val="sysDash"/>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cxnSp>
      <p:sp>
        <p:nvSpPr>
          <p:cNvPr id="36" name="CasellaDiTesto 35"/>
          <p:cNvSpPr txBox="1"/>
          <p:nvPr/>
        </p:nvSpPr>
        <p:spPr>
          <a:xfrm>
            <a:off x="6372200" y="3701835"/>
            <a:ext cx="420308" cy="369332"/>
          </a:xfrm>
          <a:prstGeom prst="rect">
            <a:avLst/>
          </a:prstGeom>
          <a:noFill/>
        </p:spPr>
        <p:txBody>
          <a:bodyPr wrap="none" rtlCol="0">
            <a:spAutoFit/>
          </a:bodyPr>
          <a:lstStyle/>
          <a:p>
            <a:r>
              <a:rPr lang="it-IT" sz="1800" dirty="0" smtClean="0">
                <a:solidFill>
                  <a:srgbClr val="000000"/>
                </a:solidFill>
                <a:latin typeface="Cambria Math" pitchFamily="18" charset="0"/>
                <a:ea typeface="Cambria Math" pitchFamily="18" charset="0"/>
                <a:cs typeface="Calibri" pitchFamily="34" charset="0"/>
              </a:rPr>
              <a:t>Q</a:t>
            </a:r>
            <a:r>
              <a:rPr lang="it-IT" sz="1800" baseline="-25000" dirty="0" smtClean="0">
                <a:solidFill>
                  <a:srgbClr val="000000"/>
                </a:solidFill>
                <a:latin typeface="Cambria Math" pitchFamily="18" charset="0"/>
                <a:ea typeface="Cambria Math" pitchFamily="18" charset="0"/>
                <a:cs typeface="Calibri" pitchFamily="34" charset="0"/>
              </a:rPr>
              <a:t>1</a:t>
            </a:r>
            <a:endParaRPr lang="it-IT" sz="1800" baseline="-25000" dirty="0">
              <a:solidFill>
                <a:srgbClr val="000000"/>
              </a:solidFill>
              <a:latin typeface="Cambria Math" pitchFamily="18" charset="0"/>
              <a:ea typeface="Cambria Math" pitchFamily="18" charset="0"/>
              <a:cs typeface="Calibri" pitchFamily="34" charset="0"/>
            </a:endParaRPr>
          </a:p>
        </p:txBody>
      </p:sp>
      <p:sp>
        <p:nvSpPr>
          <p:cNvPr id="37" name="CasellaDiTesto 36"/>
          <p:cNvSpPr txBox="1"/>
          <p:nvPr/>
        </p:nvSpPr>
        <p:spPr>
          <a:xfrm>
            <a:off x="6162046" y="4287580"/>
            <a:ext cx="420308" cy="369332"/>
          </a:xfrm>
          <a:prstGeom prst="rect">
            <a:avLst/>
          </a:prstGeom>
          <a:noFill/>
        </p:spPr>
        <p:txBody>
          <a:bodyPr wrap="none" rtlCol="0">
            <a:spAutoFit/>
          </a:bodyPr>
          <a:lstStyle/>
          <a:p>
            <a:r>
              <a:rPr lang="it-IT" sz="1800" dirty="0" smtClean="0">
                <a:solidFill>
                  <a:srgbClr val="000000"/>
                </a:solidFill>
                <a:latin typeface="Cambria Math" pitchFamily="18" charset="0"/>
                <a:ea typeface="Cambria Math" pitchFamily="18" charset="0"/>
                <a:cs typeface="Calibri" pitchFamily="34" charset="0"/>
              </a:rPr>
              <a:t>Q</a:t>
            </a:r>
            <a:r>
              <a:rPr lang="it-IT" sz="1800" baseline="-25000" dirty="0" smtClean="0">
                <a:solidFill>
                  <a:srgbClr val="000000"/>
                </a:solidFill>
                <a:latin typeface="Cambria Math" pitchFamily="18" charset="0"/>
                <a:ea typeface="Cambria Math" pitchFamily="18" charset="0"/>
                <a:cs typeface="Calibri" pitchFamily="34" charset="0"/>
              </a:rPr>
              <a:t>2</a:t>
            </a:r>
            <a:endParaRPr lang="it-IT" sz="1800" baseline="-25000" dirty="0">
              <a:solidFill>
                <a:srgbClr val="000000"/>
              </a:solidFill>
              <a:latin typeface="Cambria Math" pitchFamily="18" charset="0"/>
              <a:ea typeface="Cambria Math" pitchFamily="18" charset="0"/>
              <a:cs typeface="Calibri" pitchFamily="34" charset="0"/>
            </a:endParaRPr>
          </a:p>
        </p:txBody>
      </p:sp>
      <p:sp>
        <p:nvSpPr>
          <p:cNvPr id="38" name="CasellaDiTesto 37"/>
          <p:cNvSpPr txBox="1"/>
          <p:nvPr/>
        </p:nvSpPr>
        <p:spPr>
          <a:xfrm>
            <a:off x="5270879" y="3084560"/>
            <a:ext cx="397866" cy="369332"/>
          </a:xfrm>
          <a:prstGeom prst="rect">
            <a:avLst/>
          </a:prstGeom>
          <a:noFill/>
        </p:spPr>
        <p:txBody>
          <a:bodyPr wrap="none" rtlCol="0">
            <a:spAutoFit/>
          </a:bodyPr>
          <a:lstStyle/>
          <a:p>
            <a:r>
              <a:rPr lang="it-IT" sz="1800" dirty="0" smtClean="0">
                <a:solidFill>
                  <a:srgbClr val="000000"/>
                </a:solidFill>
                <a:latin typeface="Cambria Math" pitchFamily="18" charset="0"/>
                <a:ea typeface="Cambria Math" pitchFamily="18" charset="0"/>
                <a:cs typeface="Calibri" pitchFamily="34" charset="0"/>
              </a:rPr>
              <a:t>W</a:t>
            </a:r>
            <a:endParaRPr lang="it-IT" sz="1800" baseline="-25000" dirty="0">
              <a:solidFill>
                <a:srgbClr val="000000"/>
              </a:solidFill>
              <a:latin typeface="Cambria Math" pitchFamily="18" charset="0"/>
              <a:ea typeface="Cambria Math" pitchFamily="18" charset="0"/>
              <a:cs typeface="Calibri" pitchFamily="34" charset="0"/>
            </a:endParaRPr>
          </a:p>
        </p:txBody>
      </p:sp>
      <p:sp>
        <p:nvSpPr>
          <p:cNvPr id="33" name="CasellaDiTesto 32"/>
          <p:cNvSpPr txBox="1"/>
          <p:nvPr/>
        </p:nvSpPr>
        <p:spPr>
          <a:xfrm rot="18528094">
            <a:off x="4513352" y="3123691"/>
            <a:ext cx="649537" cy="369332"/>
          </a:xfrm>
          <a:prstGeom prst="rect">
            <a:avLst/>
          </a:prstGeom>
          <a:noFill/>
        </p:spPr>
        <p:txBody>
          <a:bodyPr wrap="none" rtlCol="0">
            <a:spAutoFit/>
          </a:bodyPr>
          <a:lstStyle/>
          <a:p>
            <a:r>
              <a:rPr lang="el-GR" sz="1800" dirty="0" smtClean="0">
                <a:solidFill>
                  <a:srgbClr val="000000"/>
                </a:solidFill>
              </a:rPr>
              <a:t>Π</a:t>
            </a:r>
            <a:r>
              <a:rPr lang="it-IT" sz="1800" baseline="-25000" dirty="0" smtClean="0">
                <a:solidFill>
                  <a:srgbClr val="000000"/>
                </a:solidFill>
              </a:rPr>
              <a:t>MIN</a:t>
            </a:r>
            <a:endParaRPr lang="it-IT" sz="1800" dirty="0">
              <a:solidFill>
                <a:srgbClr val="000000"/>
              </a:solidFill>
            </a:endParaRPr>
          </a:p>
        </p:txBody>
      </p:sp>
    </p:spTree>
    <p:extLst>
      <p:ext uri="{BB962C8B-B14F-4D97-AF65-F5344CB8AC3E}">
        <p14:creationId xmlns="" xmlns:p14="http://schemas.microsoft.com/office/powerpoint/2010/main" val="701614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barn(inVertical)">
                                      <p:cBhvr>
                                        <p:cTn id="29" dur="500"/>
                                        <p:tgtEl>
                                          <p:spTgt spid="14"/>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36"/>
                                        </p:tgtEl>
                                        <p:attrNameLst>
                                          <p:attrName>style.visibility</p:attrName>
                                        </p:attrNameLst>
                                      </p:cBhvr>
                                      <p:to>
                                        <p:strVal val="visible"/>
                                      </p:to>
                                    </p:set>
                                    <p:animEffect transition="in" filter="fade">
                                      <p:cBhvr>
                                        <p:cTn id="34" dur="500"/>
                                        <p:tgtEl>
                                          <p:spTgt spid="36"/>
                                        </p:tgtEl>
                                      </p:cBhvr>
                                    </p:animEffect>
                                  </p:childTnLst>
                                </p:cTn>
                              </p:par>
                            </p:childTnLst>
                          </p:cTn>
                        </p:par>
                      </p:childTnLst>
                    </p:cTn>
                  </p:par>
                  <p:par>
                    <p:cTn id="35" fill="hold">
                      <p:stCondLst>
                        <p:cond delay="indefinite"/>
                      </p:stCondLst>
                      <p:childTnLst>
                        <p:par>
                          <p:cTn id="36" fill="hold">
                            <p:stCondLst>
                              <p:cond delay="0"/>
                            </p:stCondLst>
                            <p:childTnLst>
                              <p:par>
                                <p:cTn id="37" presetID="6" presetClass="entr" presetSubtype="16" fill="hold" nodeType="click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circle(in)">
                                      <p:cBhvr>
                                        <p:cTn id="39" dur="2000"/>
                                        <p:tgtEl>
                                          <p:spTgt spid="3"/>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38"/>
                                        </p:tgtEl>
                                        <p:attrNameLst>
                                          <p:attrName>style.visibility</p:attrName>
                                        </p:attrNameLst>
                                      </p:cBhvr>
                                      <p:to>
                                        <p:strVal val="visible"/>
                                      </p:to>
                                    </p:set>
                                    <p:animEffect transition="in" filter="fade">
                                      <p:cBhvr>
                                        <p:cTn id="44" dur="500"/>
                                        <p:tgtEl>
                                          <p:spTgt spid="38"/>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fade">
                                      <p:cBhvr>
                                        <p:cTn id="49" dur="500"/>
                                        <p:tgtEl>
                                          <p:spTgt spid="19"/>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nodeType="click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500" fill="hold"/>
                                        <p:tgtEl>
                                          <p:spTgt spid="25"/>
                                        </p:tgtEl>
                                        <p:attrNameLst>
                                          <p:attrName>ppt_x</p:attrName>
                                        </p:attrNameLst>
                                      </p:cBhvr>
                                      <p:tavLst>
                                        <p:tav tm="0">
                                          <p:val>
                                            <p:strVal val="#ppt_x"/>
                                          </p:val>
                                        </p:tav>
                                        <p:tav tm="100000">
                                          <p:val>
                                            <p:strVal val="#ppt_x"/>
                                          </p:val>
                                        </p:tav>
                                      </p:tavLst>
                                    </p:anim>
                                    <p:anim calcmode="lin" valueType="num">
                                      <p:cBhvr additive="base">
                                        <p:cTn id="55"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31"/>
                                        </p:tgtEl>
                                        <p:attrNameLst>
                                          <p:attrName>style.visibility</p:attrName>
                                        </p:attrNameLst>
                                      </p:cBhvr>
                                      <p:to>
                                        <p:strVal val="visible"/>
                                      </p:to>
                                    </p:set>
                                    <p:animEffect transition="in" filter="fade">
                                      <p:cBhvr>
                                        <p:cTn id="60" dur="500"/>
                                        <p:tgtEl>
                                          <p:spTgt spid="31"/>
                                        </p:tgtEl>
                                      </p:cBhvr>
                                    </p:animEffect>
                                  </p:childTnLst>
                                </p:cTn>
                              </p:par>
                            </p:childTnLst>
                          </p:cTn>
                        </p:par>
                      </p:childTnLst>
                    </p:cTn>
                  </p:par>
                  <p:par>
                    <p:cTn id="61" fill="hold">
                      <p:stCondLst>
                        <p:cond delay="indefinite"/>
                      </p:stCondLst>
                      <p:childTnLst>
                        <p:par>
                          <p:cTn id="62" fill="hold">
                            <p:stCondLst>
                              <p:cond delay="0"/>
                            </p:stCondLst>
                            <p:childTnLst>
                              <p:par>
                                <p:cTn id="63" presetID="6" presetClass="entr" presetSubtype="16" fill="hold" nodeType="clickEffect">
                                  <p:stCondLst>
                                    <p:cond delay="0"/>
                                  </p:stCondLst>
                                  <p:childTnLst>
                                    <p:set>
                                      <p:cBhvr>
                                        <p:cTn id="64" dur="1" fill="hold">
                                          <p:stCondLst>
                                            <p:cond delay="0"/>
                                          </p:stCondLst>
                                        </p:cTn>
                                        <p:tgtEl>
                                          <p:spTgt spid="30"/>
                                        </p:tgtEl>
                                        <p:attrNameLst>
                                          <p:attrName>style.visibility</p:attrName>
                                        </p:attrNameLst>
                                      </p:cBhvr>
                                      <p:to>
                                        <p:strVal val="visible"/>
                                      </p:to>
                                    </p:set>
                                    <p:animEffect transition="in" filter="circle(in)">
                                      <p:cBhvr>
                                        <p:cTn id="65" dur="2000"/>
                                        <p:tgtEl>
                                          <p:spTgt spid="30"/>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33"/>
                                        </p:tgtEl>
                                        <p:attrNameLst>
                                          <p:attrName>style.visibility</p:attrName>
                                        </p:attrNameLst>
                                      </p:cBhvr>
                                      <p:to>
                                        <p:strVal val="visible"/>
                                      </p:to>
                                    </p:set>
                                    <p:animEffect transition="in" filter="fade">
                                      <p:cBhvr>
                                        <p:cTn id="70" dur="500"/>
                                        <p:tgtEl>
                                          <p:spTgt spid="33"/>
                                        </p:tgtEl>
                                      </p:cBhvr>
                                    </p:animEffect>
                                  </p:childTnLst>
                                </p:cTn>
                              </p:par>
                            </p:childTnLst>
                          </p:cTn>
                        </p:par>
                      </p:childTnLst>
                    </p:cTn>
                  </p:par>
                  <p:par>
                    <p:cTn id="71" fill="hold">
                      <p:stCondLst>
                        <p:cond delay="indefinite"/>
                      </p:stCondLst>
                      <p:childTnLst>
                        <p:par>
                          <p:cTn id="72" fill="hold">
                            <p:stCondLst>
                              <p:cond delay="0"/>
                            </p:stCondLst>
                            <p:childTnLst>
                              <p:par>
                                <p:cTn id="73" presetID="16" presetClass="entr" presetSubtype="21" fill="hold" grpId="0" nodeType="click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barn(inVertical)">
                                      <p:cBhvr>
                                        <p:cTn id="75" dur="500"/>
                                        <p:tgtEl>
                                          <p:spTgt spid="26"/>
                                        </p:tgtEl>
                                      </p:cBhvr>
                                    </p:animEffec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grpId="0" nodeType="clickEffect">
                                  <p:stCondLst>
                                    <p:cond delay="0"/>
                                  </p:stCondLst>
                                  <p:childTnLst>
                                    <p:set>
                                      <p:cBhvr>
                                        <p:cTn id="79" dur="1" fill="hold">
                                          <p:stCondLst>
                                            <p:cond delay="0"/>
                                          </p:stCondLst>
                                        </p:cTn>
                                        <p:tgtEl>
                                          <p:spTgt spid="37"/>
                                        </p:tgtEl>
                                        <p:attrNameLst>
                                          <p:attrName>style.visibility</p:attrName>
                                        </p:attrNameLst>
                                      </p:cBhvr>
                                      <p:to>
                                        <p:strVal val="visible"/>
                                      </p:to>
                                    </p:set>
                                    <p:animEffect transition="in" filter="fade">
                                      <p:cBhvr>
                                        <p:cTn id="80" dur="500"/>
                                        <p:tgtEl>
                                          <p:spTgt spid="37"/>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34"/>
                                        </p:tgtEl>
                                        <p:attrNameLst>
                                          <p:attrName>style.visibility</p:attrName>
                                        </p:attrNameLst>
                                      </p:cBhvr>
                                      <p:to>
                                        <p:strVal val="visible"/>
                                      </p:to>
                                    </p:set>
                                    <p:animEffect transition="in" filter="fade">
                                      <p:cBhvr>
                                        <p:cTn id="85" dur="500"/>
                                        <p:tgtEl>
                                          <p:spTgt spid="34"/>
                                        </p:tgtEl>
                                      </p:cBhvr>
                                    </p:animEffect>
                                  </p:childTnLst>
                                </p:cTn>
                              </p:par>
                            </p:childTnLst>
                          </p:cTn>
                        </p:par>
                      </p:childTnLst>
                    </p:cTn>
                  </p:par>
                  <p:par>
                    <p:cTn id="86" fill="hold">
                      <p:stCondLst>
                        <p:cond delay="indefinite"/>
                      </p:stCondLst>
                      <p:childTnLst>
                        <p:par>
                          <p:cTn id="87" fill="hold">
                            <p:stCondLst>
                              <p:cond delay="0"/>
                            </p:stCondLst>
                            <p:childTnLst>
                              <p:par>
                                <p:cTn id="88" presetID="2" presetClass="entr" presetSubtype="4" fill="hold" nodeType="clickEffect">
                                  <p:stCondLst>
                                    <p:cond delay="0"/>
                                  </p:stCondLst>
                                  <p:childTnLst>
                                    <p:set>
                                      <p:cBhvr>
                                        <p:cTn id="89" dur="1" fill="hold">
                                          <p:stCondLst>
                                            <p:cond delay="0"/>
                                          </p:stCondLst>
                                        </p:cTn>
                                        <p:tgtEl>
                                          <p:spTgt spid="22"/>
                                        </p:tgtEl>
                                        <p:attrNameLst>
                                          <p:attrName>style.visibility</p:attrName>
                                        </p:attrNameLst>
                                      </p:cBhvr>
                                      <p:to>
                                        <p:strVal val="visible"/>
                                      </p:to>
                                    </p:set>
                                    <p:anim calcmode="lin" valueType="num">
                                      <p:cBhvr additive="base">
                                        <p:cTn id="90" dur="500" fill="hold"/>
                                        <p:tgtEl>
                                          <p:spTgt spid="22"/>
                                        </p:tgtEl>
                                        <p:attrNameLst>
                                          <p:attrName>ppt_x</p:attrName>
                                        </p:attrNameLst>
                                      </p:cBhvr>
                                      <p:tavLst>
                                        <p:tav tm="0">
                                          <p:val>
                                            <p:strVal val="#ppt_x"/>
                                          </p:val>
                                        </p:tav>
                                        <p:tav tm="100000">
                                          <p:val>
                                            <p:strVal val="#ppt_x"/>
                                          </p:val>
                                        </p:tav>
                                      </p:tavLst>
                                    </p:anim>
                                    <p:anim calcmode="lin" valueType="num">
                                      <p:cBhvr additive="base">
                                        <p:cTn id="91"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10" presetClass="entr" presetSubtype="0" fill="hold" grpId="0" nodeType="clickEffect">
                                  <p:stCondLst>
                                    <p:cond delay="0"/>
                                  </p:stCondLst>
                                  <p:childTnLst>
                                    <p:set>
                                      <p:cBhvr>
                                        <p:cTn id="95" dur="1" fill="hold">
                                          <p:stCondLst>
                                            <p:cond delay="0"/>
                                          </p:stCondLst>
                                        </p:cTn>
                                        <p:tgtEl>
                                          <p:spTgt spid="29"/>
                                        </p:tgtEl>
                                        <p:attrNameLst>
                                          <p:attrName>style.visibility</p:attrName>
                                        </p:attrNameLst>
                                      </p:cBhvr>
                                      <p:to>
                                        <p:strVal val="visible"/>
                                      </p:to>
                                    </p:set>
                                    <p:animEffect transition="in" filter="fade">
                                      <p:cBhvr>
                                        <p:cTn id="9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29" grpId="0"/>
      <p:bldP spid="31" grpId="0"/>
      <p:bldP spid="14" grpId="0" animBg="1"/>
      <p:bldP spid="26" grpId="0" animBg="1"/>
      <p:bldP spid="19" grpId="0" animBg="1"/>
      <p:bldP spid="34" grpId="0" animBg="1"/>
      <p:bldP spid="36" grpId="0"/>
      <p:bldP spid="37" grpId="0"/>
      <p:bldP spid="38" grpId="0"/>
      <p:bldP spid="3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ctrTitle"/>
          </p:nvPr>
        </p:nvSpPr>
        <p:spPr/>
        <p:txBody>
          <a:bodyPr/>
          <a:lstStyle/>
          <a:p>
            <a:pPr eaLnBrk="1" hangingPunct="1"/>
            <a:r>
              <a:rPr lang="it-IT" sz="3200" b="1" dirty="0" smtClean="0">
                <a:latin typeface="Calibri" pitchFamily="34" charset="0"/>
                <a:cs typeface="Calibri" pitchFamily="34" charset="0"/>
              </a:rPr>
              <a:t>IL DEBITO PUBBLICO</a:t>
            </a:r>
            <a:endParaRPr lang="it-IT" sz="2000" b="1" dirty="0" smtClean="0">
              <a:latin typeface="Calibri" pitchFamily="34" charset="0"/>
              <a:cs typeface="Calibri" pitchFamily="34" charset="0"/>
            </a:endParaRPr>
          </a:p>
        </p:txBody>
      </p:sp>
      <p:sp>
        <p:nvSpPr>
          <p:cNvPr id="4098" name="Rectangle 107"/>
          <p:cNvSpPr>
            <a:spLocks noGrp="1" noChangeArrowheads="1"/>
          </p:cNvSpPr>
          <p:nvPr>
            <p:ph type="sldNum" sz="quarter" idx="12"/>
          </p:nvPr>
        </p:nvSpPr>
        <p:spPr>
          <a:xfrm>
            <a:off x="6931074" y="6293582"/>
            <a:ext cx="1906588" cy="457200"/>
          </a:xfrm>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it-IT" sz="1400" dirty="0" smtClean="0">
                <a:solidFill>
                  <a:schemeClr val="folHlink"/>
                </a:solidFill>
              </a:rPr>
              <a:t>Pag. </a:t>
            </a:r>
            <a:fld id="{FA92EAC8-45C7-4863-B7B0-431C8B58D399}" type="slidenum">
              <a:rPr lang="it-IT" sz="1400" smtClean="0">
                <a:solidFill>
                  <a:schemeClr val="folHlink"/>
                </a:solidFill>
              </a:rPr>
              <a:pPr eaLnBrk="1" hangingPunct="1"/>
              <a:t>55</a:t>
            </a:fld>
            <a:endParaRPr lang="it-IT" sz="1400" dirty="0" smtClean="0">
              <a:solidFill>
                <a:schemeClr val="folHlink"/>
              </a:solidFill>
            </a:endParaRPr>
          </a:p>
        </p:txBody>
      </p:sp>
      <p:sp>
        <p:nvSpPr>
          <p:cNvPr id="2" name="Rettangolo 1"/>
          <p:cNvSpPr/>
          <p:nvPr/>
        </p:nvSpPr>
        <p:spPr>
          <a:xfrm>
            <a:off x="1187624" y="2324250"/>
            <a:ext cx="7416824" cy="3970318"/>
          </a:xfrm>
          <a:prstGeom prst="rect">
            <a:avLst/>
          </a:prstGeom>
        </p:spPr>
        <p:txBody>
          <a:bodyPr wrap="square">
            <a:spAutoFit/>
          </a:bodyPr>
          <a:lstStyle/>
          <a:p>
            <a:pPr algn="just">
              <a:lnSpc>
                <a:spcPct val="150000"/>
              </a:lnSpc>
            </a:pPr>
            <a:r>
              <a:rPr lang="it-IT" sz="2000" dirty="0">
                <a:latin typeface="Calibri" pitchFamily="34" charset="0"/>
                <a:cs typeface="Calibri" pitchFamily="34" charset="0"/>
              </a:rPr>
              <a:t>Sulle nozioni di </a:t>
            </a:r>
            <a:r>
              <a:rPr lang="it-IT" sz="2000" b="1" dirty="0" smtClean="0">
                <a:latin typeface="Calibri" pitchFamily="34" charset="0"/>
                <a:cs typeface="Calibri" pitchFamily="34" charset="0"/>
              </a:rPr>
              <a:t>ONERE DEL DEBITO PUBBLICO </a:t>
            </a:r>
            <a:r>
              <a:rPr lang="it-IT" sz="2000" dirty="0" smtClean="0">
                <a:latin typeface="Calibri" pitchFamily="34" charset="0"/>
                <a:cs typeface="Calibri" pitchFamily="34" charset="0"/>
              </a:rPr>
              <a:t>e </a:t>
            </a:r>
            <a:r>
              <a:rPr lang="it-IT" sz="2000" dirty="0">
                <a:latin typeface="Calibri" pitchFamily="34" charset="0"/>
                <a:cs typeface="Calibri" pitchFamily="34" charset="0"/>
              </a:rPr>
              <a:t>della sua </a:t>
            </a:r>
            <a:r>
              <a:rPr lang="it-IT" sz="2000" b="1" dirty="0" smtClean="0">
                <a:latin typeface="Calibri" pitchFamily="34" charset="0"/>
                <a:cs typeface="Calibri" pitchFamily="34" charset="0"/>
              </a:rPr>
              <a:t>SOSTENIBILITÀ FINANZIARIA</a:t>
            </a:r>
            <a:r>
              <a:rPr lang="it-IT" sz="2000" dirty="0" smtClean="0">
                <a:latin typeface="Calibri" pitchFamily="34" charset="0"/>
                <a:cs typeface="Calibri" pitchFamily="34" charset="0"/>
              </a:rPr>
              <a:t> </a:t>
            </a:r>
            <a:r>
              <a:rPr lang="it-IT" sz="2000" dirty="0">
                <a:latin typeface="Calibri" pitchFamily="34" charset="0"/>
                <a:cs typeface="Calibri" pitchFamily="34" charset="0"/>
              </a:rPr>
              <a:t>la letteratura economica non è pervenuta ad una certa ed univoca definizione. Contributi significativi </a:t>
            </a:r>
            <a:r>
              <a:rPr lang="it-IT" sz="2000" dirty="0" smtClean="0">
                <a:latin typeface="Calibri" pitchFamily="34" charset="0"/>
                <a:cs typeface="Calibri" pitchFamily="34" charset="0"/>
              </a:rPr>
              <a:t>all'analisi </a:t>
            </a:r>
            <a:r>
              <a:rPr lang="it-IT" sz="2000" dirty="0">
                <a:latin typeface="Calibri" pitchFamily="34" charset="0"/>
                <a:cs typeface="Calibri" pitchFamily="34" charset="0"/>
              </a:rPr>
              <a:t>del problema della crescita del debito e dei suoi effetti </a:t>
            </a:r>
            <a:r>
              <a:rPr lang="it-IT" sz="2000" dirty="0" smtClean="0">
                <a:latin typeface="Calibri" pitchFamily="34" charset="0"/>
                <a:cs typeface="Calibri" pitchFamily="34" charset="0"/>
              </a:rPr>
              <a:t>sull'economia </a:t>
            </a:r>
            <a:r>
              <a:rPr lang="it-IT" sz="2000" dirty="0">
                <a:latin typeface="Calibri" pitchFamily="34" charset="0"/>
                <a:cs typeface="Calibri" pitchFamily="34" charset="0"/>
              </a:rPr>
              <a:t>risalgono ad autori classici come </a:t>
            </a:r>
            <a:r>
              <a:rPr lang="it-IT" sz="2000" b="1" dirty="0" smtClean="0">
                <a:latin typeface="Calibri" pitchFamily="34" charset="0"/>
                <a:cs typeface="Calibri" pitchFamily="34" charset="0"/>
              </a:rPr>
              <a:t>HUME</a:t>
            </a:r>
            <a:r>
              <a:rPr lang="it-IT" sz="2000" dirty="0" smtClean="0">
                <a:latin typeface="Calibri" pitchFamily="34" charset="0"/>
                <a:cs typeface="Calibri" pitchFamily="34" charset="0"/>
              </a:rPr>
              <a:t>, </a:t>
            </a:r>
            <a:r>
              <a:rPr lang="it-IT" sz="2000" b="1" dirty="0" smtClean="0">
                <a:latin typeface="Calibri" pitchFamily="34" charset="0"/>
                <a:cs typeface="Calibri" pitchFamily="34" charset="0"/>
              </a:rPr>
              <a:t>SMITH</a:t>
            </a:r>
            <a:r>
              <a:rPr lang="it-IT" sz="2000" dirty="0" smtClean="0">
                <a:latin typeface="Calibri" pitchFamily="34" charset="0"/>
                <a:cs typeface="Calibri" pitchFamily="34" charset="0"/>
              </a:rPr>
              <a:t> e </a:t>
            </a:r>
            <a:r>
              <a:rPr lang="it-IT" sz="2000" b="1" dirty="0" smtClean="0">
                <a:latin typeface="Calibri" pitchFamily="34" charset="0"/>
                <a:cs typeface="Calibri" pitchFamily="34" charset="0"/>
              </a:rPr>
              <a:t>RICARDO</a:t>
            </a:r>
            <a:r>
              <a:rPr lang="it-IT" sz="2000" dirty="0" smtClean="0">
                <a:latin typeface="Calibri" pitchFamily="34" charset="0"/>
                <a:cs typeface="Calibri" pitchFamily="34" charset="0"/>
              </a:rPr>
              <a:t>. </a:t>
            </a:r>
          </a:p>
          <a:p>
            <a:pPr algn="just">
              <a:lnSpc>
                <a:spcPct val="150000"/>
              </a:lnSpc>
            </a:pPr>
            <a:endParaRPr lang="it-IT" sz="1600" dirty="0" smtClean="0">
              <a:latin typeface="Calibri" pitchFamily="34" charset="0"/>
              <a:cs typeface="Calibri" pitchFamily="34" charset="0"/>
            </a:endParaRPr>
          </a:p>
          <a:p>
            <a:pPr algn="just">
              <a:lnSpc>
                <a:spcPct val="150000"/>
              </a:lnSpc>
            </a:pPr>
            <a:r>
              <a:rPr lang="it-IT" sz="1600" dirty="0" smtClean="0">
                <a:latin typeface="Calibri" pitchFamily="34" charset="0"/>
                <a:cs typeface="Calibri" pitchFamily="34" charset="0"/>
              </a:rPr>
              <a:t>Per approfondimenti, v. F. Pica, S. Villani, </a:t>
            </a:r>
            <a:r>
              <a:rPr lang="it-IT" sz="1600" i="1" dirty="0" smtClean="0">
                <a:latin typeface="Calibri" pitchFamily="34" charset="0"/>
                <a:cs typeface="Calibri" pitchFamily="34" charset="0"/>
              </a:rPr>
              <a:t>Debito, Mezzogiorno e sviluppo. A </a:t>
            </a:r>
            <a:r>
              <a:rPr lang="it-IT" sz="1600" i="1" dirty="0" err="1" smtClean="0">
                <a:latin typeface="Calibri" pitchFamily="34" charset="0"/>
                <a:cs typeface="Calibri" pitchFamily="34" charset="0"/>
              </a:rPr>
              <a:t>trivial</a:t>
            </a:r>
            <a:r>
              <a:rPr lang="it-IT" sz="1600" i="1" dirty="0" smtClean="0">
                <a:latin typeface="Calibri" pitchFamily="34" charset="0"/>
                <a:cs typeface="Calibri" pitchFamily="34" charset="0"/>
              </a:rPr>
              <a:t> </a:t>
            </a:r>
            <a:r>
              <a:rPr lang="it-IT" sz="1600" i="1" dirty="0" err="1" smtClean="0">
                <a:latin typeface="Calibri" pitchFamily="34" charset="0"/>
                <a:cs typeface="Calibri" pitchFamily="34" charset="0"/>
              </a:rPr>
              <a:t>exercise</a:t>
            </a:r>
            <a:r>
              <a:rPr lang="it-IT" sz="1600" dirty="0" smtClean="0">
                <a:latin typeface="Calibri" pitchFamily="34" charset="0"/>
                <a:cs typeface="Calibri" pitchFamily="34" charset="0"/>
              </a:rPr>
              <a:t>, "Rivista economica del Mezzogiorno", Vol. XXVI, n. 3, 2012.</a:t>
            </a:r>
            <a:endParaRPr lang="it-IT" sz="1600" dirty="0">
              <a:latin typeface="Calibri" pitchFamily="34" charset="0"/>
              <a:cs typeface="Calibri" pitchFamily="34" charset="0"/>
            </a:endParaRPr>
          </a:p>
        </p:txBody>
      </p:sp>
    </p:spTree>
    <p:extLst>
      <p:ext uri="{BB962C8B-B14F-4D97-AF65-F5344CB8AC3E}">
        <p14:creationId xmlns="" xmlns:p14="http://schemas.microsoft.com/office/powerpoint/2010/main" val="184900775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ctrTitle"/>
          </p:nvPr>
        </p:nvSpPr>
        <p:spPr/>
        <p:txBody>
          <a:bodyPr/>
          <a:lstStyle/>
          <a:p>
            <a:pPr eaLnBrk="1" hangingPunct="1"/>
            <a:r>
              <a:rPr lang="it-IT" sz="3200" b="1" dirty="0" smtClean="0">
                <a:latin typeface="Calibri" pitchFamily="34" charset="0"/>
                <a:cs typeface="Calibri" pitchFamily="34" charset="0"/>
              </a:rPr>
              <a:t>IL DEBITO PUBBLICO</a:t>
            </a:r>
            <a:endParaRPr lang="it-IT" sz="2000" b="1" dirty="0" smtClean="0">
              <a:latin typeface="Calibri" pitchFamily="34" charset="0"/>
              <a:cs typeface="Calibri" pitchFamily="34" charset="0"/>
            </a:endParaRPr>
          </a:p>
        </p:txBody>
      </p:sp>
      <p:sp>
        <p:nvSpPr>
          <p:cNvPr id="4098" name="Rectangle 107"/>
          <p:cNvSpPr>
            <a:spLocks noGrp="1" noChangeArrowheads="1"/>
          </p:cNvSpPr>
          <p:nvPr>
            <p:ph type="sldNum" sz="quarter" idx="12"/>
          </p:nvPr>
        </p:nvSpPr>
        <p:spPr>
          <a:xfrm>
            <a:off x="6931074" y="6293582"/>
            <a:ext cx="1906588" cy="457200"/>
          </a:xfrm>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it-IT" sz="1400" dirty="0" smtClean="0">
                <a:solidFill>
                  <a:schemeClr val="folHlink"/>
                </a:solidFill>
              </a:rPr>
              <a:t>Pag. </a:t>
            </a:r>
            <a:fld id="{FA92EAC8-45C7-4863-B7B0-431C8B58D399}" type="slidenum">
              <a:rPr lang="it-IT" sz="1400" smtClean="0">
                <a:solidFill>
                  <a:schemeClr val="folHlink"/>
                </a:solidFill>
              </a:rPr>
              <a:pPr eaLnBrk="1" hangingPunct="1"/>
              <a:t>56</a:t>
            </a:fld>
            <a:endParaRPr lang="it-IT" sz="1400" dirty="0" smtClean="0">
              <a:solidFill>
                <a:schemeClr val="folHlink"/>
              </a:solidFill>
            </a:endParaRPr>
          </a:p>
        </p:txBody>
      </p:sp>
      <p:sp>
        <p:nvSpPr>
          <p:cNvPr id="2" name="Rettangolo 1"/>
          <p:cNvSpPr/>
          <p:nvPr/>
        </p:nvSpPr>
        <p:spPr>
          <a:xfrm>
            <a:off x="1187624" y="2324250"/>
            <a:ext cx="7416824" cy="2862322"/>
          </a:xfrm>
          <a:prstGeom prst="rect">
            <a:avLst/>
          </a:prstGeom>
        </p:spPr>
        <p:txBody>
          <a:bodyPr wrap="square">
            <a:spAutoFit/>
          </a:bodyPr>
          <a:lstStyle/>
          <a:p>
            <a:pPr algn="just">
              <a:lnSpc>
                <a:spcPct val="150000"/>
              </a:lnSpc>
            </a:pPr>
            <a:r>
              <a:rPr lang="it-IT" sz="2000" b="1" dirty="0" smtClean="0">
                <a:latin typeface="Calibri" pitchFamily="34" charset="0"/>
                <a:cs typeface="Calibri" pitchFamily="34" charset="0"/>
              </a:rPr>
              <a:t>SMITH</a:t>
            </a:r>
            <a:r>
              <a:rPr lang="it-IT" sz="2000" dirty="0" smtClean="0">
                <a:latin typeface="Calibri" pitchFamily="34" charset="0"/>
                <a:cs typeface="Calibri" pitchFamily="34" charset="0"/>
              </a:rPr>
              <a:t>, nel </a:t>
            </a:r>
            <a:r>
              <a:rPr lang="it-IT" sz="2000" dirty="0">
                <a:latin typeface="Calibri" pitchFamily="34" charset="0"/>
                <a:cs typeface="Calibri" pitchFamily="34" charset="0"/>
              </a:rPr>
              <a:t>libro </a:t>
            </a:r>
            <a:r>
              <a:rPr lang="it-IT" sz="2000" dirty="0" smtClean="0">
                <a:latin typeface="Calibri" pitchFamily="34" charset="0"/>
                <a:cs typeface="Calibri" pitchFamily="34" charset="0"/>
              </a:rPr>
              <a:t>V </a:t>
            </a:r>
            <a:r>
              <a:rPr lang="it-IT" sz="2000" dirty="0">
                <a:latin typeface="Calibri" pitchFamily="34" charset="0"/>
                <a:cs typeface="Calibri" pitchFamily="34" charset="0"/>
              </a:rPr>
              <a:t>de </a:t>
            </a:r>
            <a:r>
              <a:rPr lang="it-IT" sz="2000" i="1" dirty="0">
                <a:latin typeface="Calibri" pitchFamily="34" charset="0"/>
                <a:cs typeface="Calibri" pitchFamily="34" charset="0"/>
              </a:rPr>
              <a:t>La ricchezza delle </a:t>
            </a:r>
            <a:r>
              <a:rPr lang="it-IT" sz="2000" i="1" dirty="0" smtClean="0">
                <a:latin typeface="Calibri" pitchFamily="34" charset="0"/>
                <a:cs typeface="Calibri" pitchFamily="34" charset="0"/>
              </a:rPr>
              <a:t>nazioni</a:t>
            </a:r>
            <a:r>
              <a:rPr lang="it-IT" sz="2000" dirty="0" smtClean="0">
                <a:latin typeface="Calibri" pitchFamily="34" charset="0"/>
                <a:cs typeface="Calibri" pitchFamily="34" charset="0"/>
              </a:rPr>
              <a:t>, dimostra </a:t>
            </a:r>
            <a:r>
              <a:rPr lang="it-IT" sz="2000" dirty="0">
                <a:latin typeface="Calibri" pitchFamily="34" charset="0"/>
                <a:cs typeface="Calibri" pitchFamily="34" charset="0"/>
              </a:rPr>
              <a:t>che il </a:t>
            </a:r>
            <a:r>
              <a:rPr lang="it-IT" sz="2000" b="1" dirty="0" smtClean="0">
                <a:latin typeface="Calibri" pitchFamily="34" charset="0"/>
                <a:cs typeface="Calibri" pitchFamily="34" charset="0"/>
              </a:rPr>
              <a:t>DEBITO PUBBLICO</a:t>
            </a:r>
            <a:r>
              <a:rPr lang="it-IT" sz="2000" dirty="0" smtClean="0">
                <a:latin typeface="Calibri" pitchFamily="34" charset="0"/>
                <a:cs typeface="Calibri" pitchFamily="34" charset="0"/>
              </a:rPr>
              <a:t> è </a:t>
            </a:r>
            <a:r>
              <a:rPr lang="it-IT" sz="2000" dirty="0">
                <a:latin typeface="Calibri" pitchFamily="34" charset="0"/>
                <a:cs typeface="Calibri" pitchFamily="34" charset="0"/>
              </a:rPr>
              <a:t>sostanzialmente </a:t>
            </a:r>
            <a:r>
              <a:rPr lang="it-IT" sz="2000" b="1" dirty="0">
                <a:latin typeface="Calibri" pitchFamily="34" charset="0"/>
                <a:cs typeface="Calibri" pitchFamily="34" charset="0"/>
              </a:rPr>
              <a:t>una quota del prodotto annuale di una nazione</a:t>
            </a:r>
            <a:r>
              <a:rPr lang="it-IT" sz="2000" dirty="0">
                <a:latin typeface="Calibri" pitchFamily="34" charset="0"/>
                <a:cs typeface="Calibri" pitchFamily="34" charset="0"/>
              </a:rPr>
              <a:t> che è stata “</a:t>
            </a:r>
            <a:r>
              <a:rPr lang="it-IT" sz="2000" b="1" dirty="0">
                <a:latin typeface="Calibri" pitchFamily="34" charset="0"/>
                <a:cs typeface="Calibri" pitchFamily="34" charset="0"/>
              </a:rPr>
              <a:t>distolta</a:t>
            </a:r>
            <a:r>
              <a:rPr lang="it-IT" sz="2000" dirty="0">
                <a:latin typeface="Calibri" pitchFamily="34" charset="0"/>
                <a:cs typeface="Calibri" pitchFamily="34" charset="0"/>
              </a:rPr>
              <a:t>”, “</a:t>
            </a:r>
            <a:r>
              <a:rPr lang="it-IT" sz="2000" b="1" dirty="0">
                <a:latin typeface="Calibri" pitchFamily="34" charset="0"/>
                <a:cs typeface="Calibri" pitchFamily="34" charset="0"/>
              </a:rPr>
              <a:t>stornata</a:t>
            </a:r>
            <a:r>
              <a:rPr lang="it-IT" sz="2000" dirty="0">
                <a:latin typeface="Calibri" pitchFamily="34" charset="0"/>
                <a:cs typeface="Calibri" pitchFamily="34" charset="0"/>
              </a:rPr>
              <a:t>” </a:t>
            </a:r>
            <a:r>
              <a:rPr lang="it-IT" sz="2000" b="1" dirty="0">
                <a:latin typeface="Calibri" pitchFamily="34" charset="0"/>
                <a:cs typeface="Calibri" pitchFamily="34" charset="0"/>
              </a:rPr>
              <a:t>dal mantenimento di lavoratori produttivi</a:t>
            </a:r>
            <a:r>
              <a:rPr lang="it-IT" sz="2000" dirty="0">
                <a:latin typeface="Calibri" pitchFamily="34" charset="0"/>
                <a:cs typeface="Calibri" pitchFamily="34" charset="0"/>
              </a:rPr>
              <a:t>, per essere destinata ad altri impieghi o per essere spesa e sprecata nel giro di poco tempo, senza neppure la speranza di una futura riproduzione. </a:t>
            </a:r>
          </a:p>
        </p:txBody>
      </p:sp>
    </p:spTree>
    <p:extLst>
      <p:ext uri="{BB962C8B-B14F-4D97-AF65-F5344CB8AC3E}">
        <p14:creationId xmlns="" xmlns:p14="http://schemas.microsoft.com/office/powerpoint/2010/main" val="4210846736"/>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ctrTitle"/>
          </p:nvPr>
        </p:nvSpPr>
        <p:spPr/>
        <p:txBody>
          <a:bodyPr/>
          <a:lstStyle/>
          <a:p>
            <a:pPr eaLnBrk="1" hangingPunct="1"/>
            <a:r>
              <a:rPr lang="it-IT" sz="3200" b="1" dirty="0" smtClean="0">
                <a:latin typeface="Calibri" pitchFamily="34" charset="0"/>
                <a:cs typeface="Calibri" pitchFamily="34" charset="0"/>
              </a:rPr>
              <a:t>IL DEBITO PUBBLICO</a:t>
            </a:r>
            <a:endParaRPr lang="it-IT" sz="2000" b="1" dirty="0" smtClean="0">
              <a:latin typeface="Calibri" pitchFamily="34" charset="0"/>
              <a:cs typeface="Calibri" pitchFamily="34" charset="0"/>
            </a:endParaRPr>
          </a:p>
        </p:txBody>
      </p:sp>
      <p:sp>
        <p:nvSpPr>
          <p:cNvPr id="4098" name="Rectangle 107"/>
          <p:cNvSpPr>
            <a:spLocks noGrp="1" noChangeArrowheads="1"/>
          </p:cNvSpPr>
          <p:nvPr>
            <p:ph type="sldNum" sz="quarter" idx="12"/>
          </p:nvPr>
        </p:nvSpPr>
        <p:spPr>
          <a:xfrm>
            <a:off x="6931074" y="6293582"/>
            <a:ext cx="1906588" cy="457200"/>
          </a:xfrm>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it-IT" sz="1400" dirty="0" smtClean="0">
                <a:solidFill>
                  <a:schemeClr val="folHlink"/>
                </a:solidFill>
              </a:rPr>
              <a:t>Pag. </a:t>
            </a:r>
            <a:fld id="{FA92EAC8-45C7-4863-B7B0-431C8B58D399}" type="slidenum">
              <a:rPr lang="it-IT" sz="1400" smtClean="0">
                <a:solidFill>
                  <a:schemeClr val="folHlink"/>
                </a:solidFill>
              </a:rPr>
              <a:pPr eaLnBrk="1" hangingPunct="1"/>
              <a:t>57</a:t>
            </a:fld>
            <a:endParaRPr lang="it-IT" sz="1400" dirty="0" smtClean="0">
              <a:solidFill>
                <a:schemeClr val="folHlink"/>
              </a:solidFill>
            </a:endParaRPr>
          </a:p>
        </p:txBody>
      </p:sp>
      <p:sp>
        <p:nvSpPr>
          <p:cNvPr id="2" name="Rettangolo 1"/>
          <p:cNvSpPr/>
          <p:nvPr/>
        </p:nvSpPr>
        <p:spPr>
          <a:xfrm>
            <a:off x="1187624" y="2324250"/>
            <a:ext cx="7416824" cy="646331"/>
          </a:xfrm>
          <a:prstGeom prst="rect">
            <a:avLst/>
          </a:prstGeom>
        </p:spPr>
        <p:txBody>
          <a:bodyPr wrap="square">
            <a:spAutoFit/>
          </a:bodyPr>
          <a:lstStyle/>
          <a:p>
            <a:pPr algn="just"/>
            <a:r>
              <a:rPr lang="it-IT" sz="1800" b="1" dirty="0" smtClean="0">
                <a:latin typeface="Calibri" pitchFamily="34" charset="0"/>
                <a:cs typeface="Calibri" pitchFamily="34" charset="0"/>
              </a:rPr>
              <a:t>RICARDO </a:t>
            </a:r>
            <a:r>
              <a:rPr lang="it-IT" sz="1800" dirty="0" smtClean="0">
                <a:latin typeface="Calibri" pitchFamily="34" charset="0"/>
                <a:cs typeface="Calibri" pitchFamily="34" charset="0"/>
              </a:rPr>
              <a:t>ha </a:t>
            </a:r>
            <a:r>
              <a:rPr lang="it-IT" sz="1800" dirty="0">
                <a:latin typeface="Calibri" pitchFamily="34" charset="0"/>
                <a:cs typeface="Calibri" pitchFamily="34" charset="0"/>
              </a:rPr>
              <a:t>individuato tre possibili significati della locuzione </a:t>
            </a:r>
            <a:r>
              <a:rPr lang="it-IT" sz="1800" dirty="0" smtClean="0">
                <a:latin typeface="Calibri" pitchFamily="34" charset="0"/>
                <a:cs typeface="Calibri" pitchFamily="34" charset="0"/>
              </a:rPr>
              <a:t>“</a:t>
            </a:r>
            <a:r>
              <a:rPr lang="it-IT" sz="1800" b="1" dirty="0" smtClean="0">
                <a:latin typeface="Calibri" pitchFamily="34" charset="0"/>
                <a:cs typeface="Calibri" pitchFamily="34" charset="0"/>
              </a:rPr>
              <a:t>ONERE DEL DEBITO PUBBLICO</a:t>
            </a:r>
            <a:r>
              <a:rPr lang="it-IT" sz="1800" dirty="0" smtClean="0">
                <a:latin typeface="Calibri" pitchFamily="34" charset="0"/>
                <a:cs typeface="Calibri" pitchFamily="34" charset="0"/>
              </a:rPr>
              <a:t>”, </a:t>
            </a:r>
            <a:r>
              <a:rPr lang="it-IT" sz="1800" dirty="0">
                <a:latin typeface="Calibri" pitchFamily="34" charset="0"/>
                <a:cs typeface="Calibri" pitchFamily="34" charset="0"/>
              </a:rPr>
              <a:t>utilizzandola per indicare: </a:t>
            </a:r>
            <a:r>
              <a:rPr lang="it-IT" sz="1800" dirty="0" smtClean="0">
                <a:latin typeface="Calibri" pitchFamily="34" charset="0"/>
                <a:cs typeface="Calibri" pitchFamily="34" charset="0"/>
              </a:rPr>
              <a:t> </a:t>
            </a:r>
            <a:endParaRPr lang="it-IT" sz="1800" dirty="0">
              <a:latin typeface="Calibri" pitchFamily="34" charset="0"/>
              <a:cs typeface="Calibri" pitchFamily="34" charset="0"/>
            </a:endParaRPr>
          </a:p>
        </p:txBody>
      </p:sp>
      <p:sp>
        <p:nvSpPr>
          <p:cNvPr id="3" name="Rettangolo 2"/>
          <p:cNvSpPr/>
          <p:nvPr/>
        </p:nvSpPr>
        <p:spPr>
          <a:xfrm>
            <a:off x="1331640" y="2951748"/>
            <a:ext cx="7128793" cy="3200876"/>
          </a:xfrm>
          <a:prstGeom prst="rect">
            <a:avLst/>
          </a:prstGeom>
        </p:spPr>
        <p:txBody>
          <a:bodyPr wrap="square">
            <a:spAutoFit/>
          </a:bodyPr>
          <a:lstStyle/>
          <a:p>
            <a:pPr marL="285750" indent="-285750" algn="just">
              <a:spcAft>
                <a:spcPts val="600"/>
              </a:spcAft>
              <a:buFont typeface="Courier New" pitchFamily="49" charset="0"/>
              <a:buChar char="o"/>
            </a:pPr>
            <a:r>
              <a:rPr lang="it-IT" sz="1600" dirty="0" smtClean="0">
                <a:latin typeface="Calibri" pitchFamily="34" charset="0"/>
                <a:cs typeface="Calibri" pitchFamily="34" charset="0"/>
              </a:rPr>
              <a:t>il </a:t>
            </a:r>
            <a:r>
              <a:rPr lang="it-IT" sz="1600" b="1" dirty="0">
                <a:latin typeface="Calibri" pitchFamily="34" charset="0"/>
                <a:cs typeface="Calibri" pitchFamily="34" charset="0"/>
              </a:rPr>
              <a:t>trasferimento reale di risorse </a:t>
            </a:r>
            <a:r>
              <a:rPr lang="it-IT" sz="1600" dirty="0">
                <a:latin typeface="Calibri" pitchFamily="34" charset="0"/>
                <a:cs typeface="Calibri" pitchFamily="34" charset="0"/>
              </a:rPr>
              <a:t>dai sottoscrittori di prestiti pubblici allo </a:t>
            </a:r>
            <a:r>
              <a:rPr lang="it-IT" sz="1600" dirty="0" smtClean="0">
                <a:latin typeface="Calibri" pitchFamily="34" charset="0"/>
                <a:cs typeface="Calibri" pitchFamily="34" charset="0"/>
              </a:rPr>
              <a:t>Stato e dai contribuenti ai sottoscrittori dei titoli del debito pubblico (definizione </a:t>
            </a:r>
            <a:r>
              <a:rPr lang="it-IT" sz="1600" dirty="0">
                <a:latin typeface="Calibri" pitchFamily="34" charset="0"/>
                <a:cs typeface="Calibri" pitchFamily="34" charset="0"/>
              </a:rPr>
              <a:t>“macroeconomica” proposta nei </a:t>
            </a:r>
            <a:r>
              <a:rPr lang="it-IT" sz="1600" i="1" dirty="0" err="1">
                <a:latin typeface="Calibri" pitchFamily="34" charset="0"/>
                <a:cs typeface="Calibri" pitchFamily="34" charset="0"/>
              </a:rPr>
              <a:t>Principles</a:t>
            </a:r>
            <a:r>
              <a:rPr lang="it-IT" sz="1600" i="1" dirty="0">
                <a:latin typeface="Calibri" pitchFamily="34" charset="0"/>
                <a:cs typeface="Calibri" pitchFamily="34" charset="0"/>
              </a:rPr>
              <a:t> of </a:t>
            </a:r>
            <a:r>
              <a:rPr lang="it-IT" sz="1600" i="1" dirty="0" err="1">
                <a:latin typeface="Calibri" pitchFamily="34" charset="0"/>
                <a:cs typeface="Calibri" pitchFamily="34" charset="0"/>
              </a:rPr>
              <a:t>Political</a:t>
            </a:r>
            <a:r>
              <a:rPr lang="it-IT" sz="1600" i="1" dirty="0">
                <a:latin typeface="Calibri" pitchFamily="34" charset="0"/>
                <a:cs typeface="Calibri" pitchFamily="34" charset="0"/>
              </a:rPr>
              <a:t> Economy and </a:t>
            </a:r>
            <a:r>
              <a:rPr lang="it-IT" sz="1600" i="1" dirty="0" err="1" smtClean="0">
                <a:latin typeface="Calibri" pitchFamily="34" charset="0"/>
                <a:cs typeface="Calibri" pitchFamily="34" charset="0"/>
              </a:rPr>
              <a:t>Taxation</a:t>
            </a:r>
            <a:r>
              <a:rPr lang="it-IT" sz="1600" dirty="0" smtClean="0">
                <a:latin typeface="Calibri" pitchFamily="34" charset="0"/>
                <a:cs typeface="Calibri" pitchFamily="34" charset="0"/>
              </a:rPr>
              <a:t>,</a:t>
            </a:r>
            <a:r>
              <a:rPr lang="it-IT" sz="1600" i="1" dirty="0" smtClean="0">
                <a:latin typeface="Calibri" pitchFamily="34" charset="0"/>
                <a:cs typeface="Calibri" pitchFamily="34" charset="0"/>
              </a:rPr>
              <a:t> </a:t>
            </a:r>
            <a:r>
              <a:rPr lang="it-IT" sz="1600" dirty="0" smtClean="0">
                <a:latin typeface="Calibri" pitchFamily="34" charset="0"/>
                <a:cs typeface="Calibri" pitchFamily="34" charset="0"/>
              </a:rPr>
              <a:t>1817);</a:t>
            </a:r>
          </a:p>
          <a:p>
            <a:pPr marL="285750" indent="-285750" algn="just">
              <a:spcAft>
                <a:spcPts val="600"/>
              </a:spcAft>
              <a:buFont typeface="Courier New" pitchFamily="49" charset="0"/>
              <a:buChar char="o"/>
            </a:pPr>
            <a:r>
              <a:rPr lang="it-IT" sz="1600" dirty="0" smtClean="0">
                <a:latin typeface="Calibri" pitchFamily="34" charset="0"/>
                <a:cs typeface="Calibri" pitchFamily="34" charset="0"/>
              </a:rPr>
              <a:t>il </a:t>
            </a:r>
            <a:r>
              <a:rPr lang="it-IT" sz="1600" b="1" dirty="0">
                <a:latin typeface="Calibri" pitchFamily="34" charset="0"/>
                <a:cs typeface="Calibri" pitchFamily="34" charset="0"/>
              </a:rPr>
              <a:t>sacrificio di utilità del contribuente </a:t>
            </a:r>
            <a:r>
              <a:rPr lang="it-IT" sz="1600" dirty="0">
                <a:latin typeface="Calibri" pitchFamily="34" charset="0"/>
                <a:cs typeface="Calibri" pitchFamily="34" charset="0"/>
              </a:rPr>
              <a:t>obbligato a pagare le imposte che lo Stato è costretto ad introdurre o ad aumentare per trovare copertura finanziaria agli interessi dovuti ai sottoscrittori dei titoli pubblici e per rimborsare, alla scadenza del debito, il capitale preso a </a:t>
            </a:r>
            <a:r>
              <a:rPr lang="it-IT" sz="1600" dirty="0" smtClean="0">
                <a:latin typeface="Calibri" pitchFamily="34" charset="0"/>
                <a:cs typeface="Calibri" pitchFamily="34" charset="0"/>
              </a:rPr>
              <a:t>prestito (secondo </a:t>
            </a:r>
            <a:r>
              <a:rPr lang="it-IT" sz="1600" dirty="0">
                <a:latin typeface="Calibri" pitchFamily="34" charset="0"/>
                <a:cs typeface="Calibri" pitchFamily="34" charset="0"/>
              </a:rPr>
              <a:t>la prospettiva “microeconomica” </a:t>
            </a:r>
            <a:r>
              <a:rPr lang="it-IT" sz="1600" dirty="0" smtClean="0">
                <a:latin typeface="Calibri" pitchFamily="34" charset="0"/>
                <a:cs typeface="Calibri" pitchFamily="34" charset="0"/>
              </a:rPr>
              <a:t>illustrata nell'</a:t>
            </a:r>
            <a:r>
              <a:rPr lang="it-IT" sz="1600" i="1" dirty="0" err="1" smtClean="0">
                <a:latin typeface="Calibri" pitchFamily="34" charset="0"/>
                <a:cs typeface="Calibri" pitchFamily="34" charset="0"/>
              </a:rPr>
              <a:t>Essay</a:t>
            </a:r>
            <a:r>
              <a:rPr lang="it-IT" sz="1600" i="1" dirty="0" smtClean="0">
                <a:latin typeface="Calibri" pitchFamily="34" charset="0"/>
                <a:cs typeface="Calibri" pitchFamily="34" charset="0"/>
              </a:rPr>
              <a:t> </a:t>
            </a:r>
            <a:r>
              <a:rPr lang="it-IT" sz="1600" i="1" dirty="0">
                <a:latin typeface="Calibri" pitchFamily="34" charset="0"/>
                <a:cs typeface="Calibri" pitchFamily="34" charset="0"/>
              </a:rPr>
              <a:t>on the </a:t>
            </a:r>
            <a:r>
              <a:rPr lang="it-IT" sz="1600" i="1" dirty="0" err="1">
                <a:latin typeface="Calibri" pitchFamily="34" charset="0"/>
                <a:cs typeface="Calibri" pitchFamily="34" charset="0"/>
              </a:rPr>
              <a:t>Funding</a:t>
            </a:r>
            <a:r>
              <a:rPr lang="it-IT" sz="1600" i="1" dirty="0">
                <a:latin typeface="Calibri" pitchFamily="34" charset="0"/>
                <a:cs typeface="Calibri" pitchFamily="34" charset="0"/>
              </a:rPr>
              <a:t> </a:t>
            </a:r>
            <a:r>
              <a:rPr lang="it-IT" sz="1600" i="1" dirty="0" smtClean="0">
                <a:latin typeface="Calibri" pitchFamily="34" charset="0"/>
                <a:cs typeface="Calibri" pitchFamily="34" charset="0"/>
              </a:rPr>
              <a:t>System</a:t>
            </a:r>
            <a:r>
              <a:rPr lang="it-IT" sz="1600" dirty="0" smtClean="0">
                <a:latin typeface="Calibri" pitchFamily="34" charset="0"/>
                <a:cs typeface="Calibri" pitchFamily="34" charset="0"/>
              </a:rPr>
              <a:t>, 1820</a:t>
            </a:r>
            <a:r>
              <a:rPr lang="it-IT" sz="1600" dirty="0">
                <a:latin typeface="Calibri" pitchFamily="34" charset="0"/>
                <a:cs typeface="Calibri" pitchFamily="34" charset="0"/>
              </a:rPr>
              <a:t>); </a:t>
            </a:r>
            <a:endParaRPr lang="it-IT" sz="1600" dirty="0" smtClean="0">
              <a:latin typeface="Calibri" pitchFamily="34" charset="0"/>
              <a:cs typeface="Calibri" pitchFamily="34" charset="0"/>
            </a:endParaRPr>
          </a:p>
          <a:p>
            <a:pPr marL="285750" indent="-285750" algn="just">
              <a:spcAft>
                <a:spcPts val="600"/>
              </a:spcAft>
              <a:buFont typeface="Courier New" pitchFamily="49" charset="0"/>
              <a:buChar char="o"/>
            </a:pPr>
            <a:r>
              <a:rPr lang="it-IT" sz="1600" dirty="0" smtClean="0">
                <a:latin typeface="Calibri" pitchFamily="34" charset="0"/>
                <a:cs typeface="Calibri" pitchFamily="34" charset="0"/>
              </a:rPr>
              <a:t>il </a:t>
            </a:r>
            <a:r>
              <a:rPr lang="it-IT" sz="1600" b="1" dirty="0">
                <a:latin typeface="Calibri" pitchFamily="34" charset="0"/>
                <a:cs typeface="Calibri" pitchFamily="34" charset="0"/>
              </a:rPr>
              <a:t>rallentamento del processo di accumulazione del </a:t>
            </a:r>
            <a:r>
              <a:rPr lang="it-IT" sz="1600" b="1" dirty="0" smtClean="0">
                <a:latin typeface="Calibri" pitchFamily="34" charset="0"/>
                <a:cs typeface="Calibri" pitchFamily="34" charset="0"/>
              </a:rPr>
              <a:t>capitale </a:t>
            </a:r>
            <a:r>
              <a:rPr lang="it-IT" sz="1600" dirty="0" smtClean="0">
                <a:latin typeface="Calibri" pitchFamily="34" charset="0"/>
                <a:cs typeface="Calibri" pitchFamily="34" charset="0"/>
              </a:rPr>
              <a:t>(secondo un'ulteriore </a:t>
            </a:r>
            <a:r>
              <a:rPr lang="it-IT" sz="1600" dirty="0">
                <a:latin typeface="Calibri" pitchFamily="34" charset="0"/>
                <a:cs typeface="Calibri" pitchFamily="34" charset="0"/>
              </a:rPr>
              <a:t>spiegazione macroeconomica degli effetti del debito fornita </a:t>
            </a:r>
            <a:r>
              <a:rPr lang="it-IT" sz="1600" dirty="0" smtClean="0">
                <a:latin typeface="Calibri" pitchFamily="34" charset="0"/>
                <a:cs typeface="Calibri" pitchFamily="34" charset="0"/>
              </a:rPr>
              <a:t>nel </a:t>
            </a:r>
            <a:r>
              <a:rPr lang="it-IT" sz="1600" i="1" dirty="0" err="1">
                <a:latin typeface="Calibri" pitchFamily="34" charset="0"/>
                <a:cs typeface="Calibri" pitchFamily="34" charset="0"/>
              </a:rPr>
              <a:t>Funding</a:t>
            </a:r>
            <a:r>
              <a:rPr lang="it-IT" sz="1600" i="1" dirty="0">
                <a:latin typeface="Calibri" pitchFamily="34" charset="0"/>
                <a:cs typeface="Calibri" pitchFamily="34" charset="0"/>
              </a:rPr>
              <a:t> </a:t>
            </a:r>
            <a:r>
              <a:rPr lang="it-IT" sz="1600" i="1" dirty="0" smtClean="0">
                <a:latin typeface="Calibri" pitchFamily="34" charset="0"/>
                <a:cs typeface="Calibri" pitchFamily="34" charset="0"/>
              </a:rPr>
              <a:t>System</a:t>
            </a:r>
            <a:r>
              <a:rPr lang="it-IT" sz="1600" dirty="0" smtClean="0">
                <a:latin typeface="Calibri" pitchFamily="34" charset="0"/>
                <a:cs typeface="Calibri" pitchFamily="34" charset="0"/>
              </a:rPr>
              <a:t>). </a:t>
            </a:r>
            <a:endParaRPr lang="it-IT" sz="1600" dirty="0">
              <a:latin typeface="Calibri" pitchFamily="34" charset="0"/>
              <a:cs typeface="Calibri" pitchFamily="34" charset="0"/>
            </a:endParaRPr>
          </a:p>
        </p:txBody>
      </p:sp>
    </p:spTree>
    <p:extLst>
      <p:ext uri="{BB962C8B-B14F-4D97-AF65-F5344CB8AC3E}">
        <p14:creationId xmlns="" xmlns:p14="http://schemas.microsoft.com/office/powerpoint/2010/main" val="1311043751"/>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ctrTitle"/>
          </p:nvPr>
        </p:nvSpPr>
        <p:spPr/>
        <p:txBody>
          <a:bodyPr/>
          <a:lstStyle/>
          <a:p>
            <a:pPr eaLnBrk="1" hangingPunct="1"/>
            <a:r>
              <a:rPr lang="it-IT" sz="3200" b="1" dirty="0" smtClean="0">
                <a:latin typeface="Calibri" pitchFamily="34" charset="0"/>
                <a:cs typeface="Calibri" pitchFamily="34" charset="0"/>
              </a:rPr>
              <a:t>IL DEBITO PUBBLICO</a:t>
            </a:r>
            <a:endParaRPr lang="it-IT" sz="2000" b="1" dirty="0" smtClean="0">
              <a:latin typeface="Calibri" pitchFamily="34" charset="0"/>
              <a:cs typeface="Calibri" pitchFamily="34" charset="0"/>
            </a:endParaRPr>
          </a:p>
        </p:txBody>
      </p:sp>
      <p:sp>
        <p:nvSpPr>
          <p:cNvPr id="4098" name="Rectangle 107"/>
          <p:cNvSpPr>
            <a:spLocks noGrp="1" noChangeArrowheads="1"/>
          </p:cNvSpPr>
          <p:nvPr>
            <p:ph type="sldNum" sz="quarter" idx="12"/>
          </p:nvPr>
        </p:nvSpPr>
        <p:spPr>
          <a:xfrm>
            <a:off x="6931074" y="6293582"/>
            <a:ext cx="1906588" cy="457200"/>
          </a:xfrm>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it-IT" sz="1400" dirty="0" smtClean="0">
                <a:solidFill>
                  <a:schemeClr val="folHlink"/>
                </a:solidFill>
              </a:rPr>
              <a:t>Pag. </a:t>
            </a:r>
            <a:fld id="{FA92EAC8-45C7-4863-B7B0-431C8B58D399}" type="slidenum">
              <a:rPr lang="it-IT" sz="1400" smtClean="0">
                <a:solidFill>
                  <a:schemeClr val="folHlink"/>
                </a:solidFill>
              </a:rPr>
              <a:pPr eaLnBrk="1" hangingPunct="1"/>
              <a:t>58</a:t>
            </a:fld>
            <a:endParaRPr lang="it-IT" sz="1400" dirty="0" smtClean="0">
              <a:solidFill>
                <a:schemeClr val="folHlink"/>
              </a:solidFill>
            </a:endParaRPr>
          </a:p>
        </p:txBody>
      </p:sp>
      <p:sp>
        <p:nvSpPr>
          <p:cNvPr id="2" name="Rettangolo 1"/>
          <p:cNvSpPr/>
          <p:nvPr/>
        </p:nvSpPr>
        <p:spPr>
          <a:xfrm>
            <a:off x="1331640" y="2324250"/>
            <a:ext cx="7128792" cy="3785652"/>
          </a:xfrm>
          <a:prstGeom prst="rect">
            <a:avLst/>
          </a:prstGeom>
        </p:spPr>
        <p:txBody>
          <a:bodyPr wrap="square">
            <a:spAutoFit/>
          </a:bodyPr>
          <a:lstStyle/>
          <a:p>
            <a:pPr algn="just">
              <a:lnSpc>
                <a:spcPct val="150000"/>
              </a:lnSpc>
            </a:pPr>
            <a:r>
              <a:rPr lang="it-IT" sz="2000" dirty="0" smtClean="0">
                <a:latin typeface="Calibri" pitchFamily="34" charset="0"/>
                <a:cs typeface="Calibri" pitchFamily="34" charset="0"/>
              </a:rPr>
              <a:t>A Ricardo va </a:t>
            </a:r>
            <a:r>
              <a:rPr lang="it-IT" sz="2000" dirty="0">
                <a:latin typeface="Calibri" pitchFamily="34" charset="0"/>
                <a:cs typeface="Calibri" pitchFamily="34" charset="0"/>
              </a:rPr>
              <a:t>riconosciuto il merito di avere per primo affrontato la questione dei </a:t>
            </a:r>
            <a:r>
              <a:rPr lang="it-IT" sz="2000" b="1" dirty="0" smtClean="0">
                <a:latin typeface="Calibri" pitchFamily="34" charset="0"/>
                <a:cs typeface="Calibri" pitchFamily="34" charset="0"/>
              </a:rPr>
              <a:t>LIMITI DEL DEBITO PUBBLICO </a:t>
            </a:r>
            <a:r>
              <a:rPr lang="it-IT" sz="2000" dirty="0" smtClean="0">
                <a:latin typeface="Calibri" pitchFamily="34" charset="0"/>
                <a:cs typeface="Calibri" pitchFamily="34" charset="0"/>
              </a:rPr>
              <a:t>e </a:t>
            </a:r>
            <a:r>
              <a:rPr lang="it-IT" sz="2000" dirty="0">
                <a:latin typeface="Calibri" pitchFamily="34" charset="0"/>
                <a:cs typeface="Calibri" pitchFamily="34" charset="0"/>
              </a:rPr>
              <a:t>della sua </a:t>
            </a:r>
            <a:r>
              <a:rPr lang="it-IT" sz="2000" b="1" dirty="0" smtClean="0">
                <a:latin typeface="Calibri" pitchFamily="34" charset="0"/>
                <a:cs typeface="Calibri" pitchFamily="34" charset="0"/>
              </a:rPr>
              <a:t>SOSTENIBILITÀ</a:t>
            </a:r>
            <a:r>
              <a:rPr lang="it-IT" sz="2000" dirty="0" smtClean="0">
                <a:latin typeface="Calibri" pitchFamily="34" charset="0"/>
                <a:cs typeface="Calibri" pitchFamily="34" charset="0"/>
              </a:rPr>
              <a:t>. </a:t>
            </a:r>
            <a:r>
              <a:rPr lang="it-IT" sz="2000" dirty="0">
                <a:latin typeface="Calibri" pitchFamily="34" charset="0"/>
                <a:cs typeface="Calibri" pitchFamily="34" charset="0"/>
              </a:rPr>
              <a:t>Tale studioso aveva infatti intuito che </a:t>
            </a:r>
            <a:r>
              <a:rPr lang="it-IT" sz="2000" dirty="0" smtClean="0">
                <a:latin typeface="Calibri" pitchFamily="34" charset="0"/>
                <a:cs typeface="Calibri" pitchFamily="34" charset="0"/>
              </a:rPr>
              <a:t>l'espansione </a:t>
            </a:r>
            <a:r>
              <a:rPr lang="it-IT" sz="2000" dirty="0">
                <a:latin typeface="Calibri" pitchFamily="34" charset="0"/>
                <a:cs typeface="Calibri" pitchFamily="34" charset="0"/>
              </a:rPr>
              <a:t>del debito può dar luogo a </a:t>
            </a:r>
            <a:r>
              <a:rPr lang="it-IT" sz="2000" b="1" dirty="0">
                <a:latin typeface="Calibri" pitchFamily="34" charset="0"/>
                <a:cs typeface="Calibri" pitchFamily="34" charset="0"/>
              </a:rPr>
              <a:t>fenomeni di “instabilità”</a:t>
            </a:r>
            <a:r>
              <a:rPr lang="it-IT" sz="2000" dirty="0">
                <a:latin typeface="Calibri" pitchFamily="34" charset="0"/>
                <a:cs typeface="Calibri" pitchFamily="34" charset="0"/>
              </a:rPr>
              <a:t>, fenomeni che si attivano nel momento in cui gli individui non sono più “disposti a pagare per il puro e semplice privilegio di vivere nel paese in cui sono nati” e “la tentazione di trasferirsi in un altro paese in cui il capitale sia esente da tali oneri diventa (…) irresistibile</a:t>
            </a:r>
            <a:r>
              <a:rPr lang="it-IT" sz="2000" dirty="0" smtClean="0">
                <a:latin typeface="Calibri" pitchFamily="34" charset="0"/>
                <a:cs typeface="Calibri" pitchFamily="34" charset="0"/>
              </a:rPr>
              <a:t>”.</a:t>
            </a:r>
          </a:p>
        </p:txBody>
      </p:sp>
    </p:spTree>
    <p:extLst>
      <p:ext uri="{BB962C8B-B14F-4D97-AF65-F5344CB8AC3E}">
        <p14:creationId xmlns="" xmlns:p14="http://schemas.microsoft.com/office/powerpoint/2010/main" val="127624354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ctrTitle"/>
          </p:nvPr>
        </p:nvSpPr>
        <p:spPr/>
        <p:txBody>
          <a:bodyPr/>
          <a:lstStyle/>
          <a:p>
            <a:pPr eaLnBrk="1" hangingPunct="1"/>
            <a:r>
              <a:rPr lang="it-IT" sz="3200" b="1" dirty="0" smtClean="0">
                <a:latin typeface="Calibri" pitchFamily="34" charset="0"/>
                <a:cs typeface="Calibri" pitchFamily="34" charset="0"/>
              </a:rPr>
              <a:t>IL DEBITO PUBBLICO</a:t>
            </a:r>
            <a:endParaRPr lang="it-IT" sz="2000" b="1" dirty="0" smtClean="0">
              <a:latin typeface="Calibri" pitchFamily="34" charset="0"/>
              <a:cs typeface="Calibri" pitchFamily="34" charset="0"/>
            </a:endParaRPr>
          </a:p>
        </p:txBody>
      </p:sp>
      <p:sp>
        <p:nvSpPr>
          <p:cNvPr id="4098" name="Rectangle 107"/>
          <p:cNvSpPr>
            <a:spLocks noGrp="1" noChangeArrowheads="1"/>
          </p:cNvSpPr>
          <p:nvPr>
            <p:ph type="sldNum" sz="quarter" idx="12"/>
          </p:nvPr>
        </p:nvSpPr>
        <p:spPr>
          <a:xfrm>
            <a:off x="6931074" y="6293582"/>
            <a:ext cx="1906588" cy="457200"/>
          </a:xfrm>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it-IT" sz="1400" dirty="0" smtClean="0">
                <a:solidFill>
                  <a:schemeClr val="folHlink"/>
                </a:solidFill>
              </a:rPr>
              <a:t>Pag. </a:t>
            </a:r>
            <a:fld id="{FA92EAC8-45C7-4863-B7B0-431C8B58D399}" type="slidenum">
              <a:rPr lang="it-IT" sz="1400" smtClean="0">
                <a:solidFill>
                  <a:schemeClr val="folHlink"/>
                </a:solidFill>
              </a:rPr>
              <a:pPr eaLnBrk="1" hangingPunct="1"/>
              <a:t>59</a:t>
            </a:fld>
            <a:endParaRPr lang="it-IT" sz="1400" dirty="0" smtClean="0">
              <a:solidFill>
                <a:schemeClr val="folHlink"/>
              </a:solidFill>
            </a:endParaRPr>
          </a:p>
        </p:txBody>
      </p:sp>
      <p:sp>
        <p:nvSpPr>
          <p:cNvPr id="2" name="Rettangolo 1"/>
          <p:cNvSpPr/>
          <p:nvPr/>
        </p:nvSpPr>
        <p:spPr>
          <a:xfrm>
            <a:off x="1187624" y="2324250"/>
            <a:ext cx="7416824" cy="830997"/>
          </a:xfrm>
          <a:prstGeom prst="rect">
            <a:avLst/>
          </a:prstGeom>
        </p:spPr>
        <p:txBody>
          <a:bodyPr wrap="square">
            <a:spAutoFit/>
          </a:bodyPr>
          <a:lstStyle/>
          <a:p>
            <a:pPr algn="ctr"/>
            <a:r>
              <a:rPr lang="it-IT" b="1" dirty="0" smtClean="0">
                <a:latin typeface="Calibri" pitchFamily="34" charset="0"/>
                <a:cs typeface="Calibri" pitchFamily="34" charset="0"/>
              </a:rPr>
              <a:t>RICARDO E LA TESI CLASSICA CONTRARIA ALL'INDEBITAMENTO DELLO STATO </a:t>
            </a:r>
          </a:p>
        </p:txBody>
      </p:sp>
      <p:sp>
        <p:nvSpPr>
          <p:cNvPr id="3" name="Rettangolo 2"/>
          <p:cNvSpPr/>
          <p:nvPr/>
        </p:nvSpPr>
        <p:spPr>
          <a:xfrm>
            <a:off x="1331640" y="3155247"/>
            <a:ext cx="7128792" cy="2542363"/>
          </a:xfrm>
          <a:prstGeom prst="rect">
            <a:avLst/>
          </a:prstGeom>
        </p:spPr>
        <p:txBody>
          <a:bodyPr wrap="square">
            <a:spAutoFit/>
          </a:bodyPr>
          <a:lstStyle/>
          <a:p>
            <a:pPr lvl="0">
              <a:lnSpc>
                <a:spcPct val="150000"/>
              </a:lnSpc>
            </a:pPr>
            <a:r>
              <a:rPr lang="it-IT" sz="1800" dirty="0">
                <a:solidFill>
                  <a:srgbClr val="003366"/>
                </a:solidFill>
                <a:latin typeface="Calibri" pitchFamily="34" charset="0"/>
                <a:cs typeface="Calibri" pitchFamily="34" charset="0"/>
              </a:rPr>
              <a:t>Argomentazioni: </a:t>
            </a:r>
          </a:p>
          <a:p>
            <a:pPr marL="285750" lvl="0" indent="-285750">
              <a:lnSpc>
                <a:spcPct val="150000"/>
              </a:lnSpc>
              <a:buFont typeface="Calibri" pitchFamily="34" charset="0"/>
              <a:buChar char="–"/>
            </a:pPr>
            <a:r>
              <a:rPr lang="it-IT" sz="1800" dirty="0">
                <a:solidFill>
                  <a:srgbClr val="003366"/>
                </a:solidFill>
                <a:latin typeface="Calibri" pitchFamily="34" charset="0"/>
                <a:cs typeface="Calibri" pitchFamily="34" charset="0"/>
              </a:rPr>
              <a:t>il debito pubblico stimola la fuga del capitale;</a:t>
            </a:r>
          </a:p>
          <a:p>
            <a:pPr marL="285750" lvl="0" indent="-285750">
              <a:lnSpc>
                <a:spcPct val="150000"/>
              </a:lnSpc>
              <a:buFont typeface="Calibri" pitchFamily="34" charset="0"/>
              <a:buChar char="–"/>
            </a:pPr>
            <a:r>
              <a:rPr lang="it-IT" sz="1800" dirty="0">
                <a:solidFill>
                  <a:srgbClr val="003366"/>
                </a:solidFill>
                <a:latin typeface="Calibri" pitchFamily="34" charset="0"/>
                <a:cs typeface="Calibri" pitchFamily="34" charset="0"/>
              </a:rPr>
              <a:t>il risparmio privato è assorbito dal finanziamento del disavanzo;</a:t>
            </a:r>
          </a:p>
          <a:p>
            <a:pPr marL="285750" lvl="0" indent="-285750">
              <a:lnSpc>
                <a:spcPct val="150000"/>
              </a:lnSpc>
              <a:buFont typeface="Calibri" pitchFamily="34" charset="0"/>
              <a:buChar char="–"/>
            </a:pPr>
            <a:r>
              <a:rPr lang="it-IT" sz="1800" dirty="0">
                <a:solidFill>
                  <a:srgbClr val="003366"/>
                </a:solidFill>
                <a:latin typeface="Calibri" pitchFamily="34" charset="0"/>
                <a:cs typeface="Calibri" pitchFamily="34" charset="0"/>
              </a:rPr>
              <a:t>il vero onere del debito pubblico è costituito non tanto dagli interessi passivi annuali quanto dallo spreco di risorse che il debito stesso rappresenta.</a:t>
            </a:r>
          </a:p>
        </p:txBody>
      </p:sp>
    </p:spTree>
    <p:extLst>
      <p:ext uri="{BB962C8B-B14F-4D97-AF65-F5344CB8AC3E}">
        <p14:creationId xmlns="" xmlns:p14="http://schemas.microsoft.com/office/powerpoint/2010/main" val="3345159397"/>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ctrTitle"/>
          </p:nvPr>
        </p:nvSpPr>
        <p:spPr/>
        <p:txBody>
          <a:bodyPr/>
          <a:lstStyle/>
          <a:p>
            <a:pPr eaLnBrk="1" hangingPunct="1"/>
            <a:r>
              <a:rPr lang="it-IT" sz="3200" b="1" dirty="0" smtClean="0">
                <a:latin typeface="Calibri" pitchFamily="34" charset="0"/>
                <a:cs typeface="Calibri" pitchFamily="34" charset="0"/>
              </a:rPr>
              <a:t>IL TEOREMA DELL'EQUIVALENZA</a:t>
            </a:r>
            <a:endParaRPr lang="it-IT" sz="2000" b="1" dirty="0" smtClean="0">
              <a:latin typeface="Calibri" pitchFamily="34" charset="0"/>
              <a:cs typeface="Calibri" pitchFamily="34" charset="0"/>
            </a:endParaRPr>
          </a:p>
        </p:txBody>
      </p:sp>
      <p:sp>
        <p:nvSpPr>
          <p:cNvPr id="4098" name="Rectangle 107"/>
          <p:cNvSpPr>
            <a:spLocks noGrp="1" noChangeArrowheads="1"/>
          </p:cNvSpPr>
          <p:nvPr>
            <p:ph type="sldNum" sz="quarter" idx="12"/>
          </p:nvPr>
        </p:nvSpPr>
        <p:spPr>
          <a:xfrm>
            <a:off x="6931074" y="6293582"/>
            <a:ext cx="1906588" cy="457200"/>
          </a:xfrm>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it-IT" sz="1400" dirty="0" smtClean="0">
                <a:solidFill>
                  <a:schemeClr val="folHlink"/>
                </a:solidFill>
              </a:rPr>
              <a:t>Pag. </a:t>
            </a:r>
            <a:fld id="{FA92EAC8-45C7-4863-B7B0-431C8B58D399}" type="slidenum">
              <a:rPr lang="it-IT" sz="1400" smtClean="0">
                <a:solidFill>
                  <a:schemeClr val="folHlink"/>
                </a:solidFill>
              </a:rPr>
              <a:pPr eaLnBrk="1" hangingPunct="1"/>
              <a:t>60</a:t>
            </a:fld>
            <a:endParaRPr lang="it-IT" sz="1400" dirty="0" smtClean="0">
              <a:solidFill>
                <a:schemeClr val="folHlink"/>
              </a:solidFill>
            </a:endParaRPr>
          </a:p>
        </p:txBody>
      </p:sp>
      <p:sp>
        <p:nvSpPr>
          <p:cNvPr id="3" name="Rettangolo 2"/>
          <p:cNvSpPr/>
          <p:nvPr/>
        </p:nvSpPr>
        <p:spPr>
          <a:xfrm>
            <a:off x="1331640" y="2348880"/>
            <a:ext cx="7128792" cy="3985706"/>
          </a:xfrm>
          <a:prstGeom prst="rect">
            <a:avLst/>
          </a:prstGeom>
        </p:spPr>
        <p:txBody>
          <a:bodyPr wrap="square">
            <a:spAutoFit/>
          </a:bodyPr>
          <a:lstStyle/>
          <a:p>
            <a:pPr lvl="0" algn="just">
              <a:lnSpc>
                <a:spcPct val="150000"/>
              </a:lnSpc>
            </a:pPr>
            <a:r>
              <a:rPr lang="it-IT" sz="1800" b="1" dirty="0" smtClean="0">
                <a:solidFill>
                  <a:srgbClr val="003366"/>
                </a:solidFill>
                <a:latin typeface="Calibri" pitchFamily="34" charset="0"/>
                <a:cs typeface="Calibri" pitchFamily="34" charset="0"/>
              </a:rPr>
              <a:t>L'ALTERNATIVA TRA DEBITO PUBBLICO ED IMPOSTA STRAORDINARIA SUL PATRIMONIO </a:t>
            </a:r>
            <a:r>
              <a:rPr lang="it-IT" sz="1800" dirty="0" smtClean="0">
                <a:solidFill>
                  <a:srgbClr val="003366"/>
                </a:solidFill>
                <a:latin typeface="Calibri" pitchFamily="34" charset="0"/>
                <a:cs typeface="Calibri" pitchFamily="34" charset="0"/>
              </a:rPr>
              <a:t>non è nuova nella storia del pensiero finanziario. Essa è stata discussa da Ricardo ed ha sempre destato l'attenzione degli economisti</a:t>
            </a:r>
            <a:r>
              <a:rPr lang="it-IT" sz="1800" baseline="30000" dirty="0" smtClean="0">
                <a:solidFill>
                  <a:srgbClr val="003366"/>
                </a:solidFill>
                <a:latin typeface="Calibri" pitchFamily="34" charset="0"/>
                <a:cs typeface="Calibri" pitchFamily="34" charset="0"/>
              </a:rPr>
              <a:t>*</a:t>
            </a:r>
            <a:r>
              <a:rPr lang="it-IT" sz="1800" dirty="0" smtClean="0">
                <a:solidFill>
                  <a:srgbClr val="003366"/>
                </a:solidFill>
                <a:latin typeface="Calibri" pitchFamily="34" charset="0"/>
                <a:cs typeface="Calibri" pitchFamily="34" charset="0"/>
              </a:rPr>
              <a:t>, soprattutto in corrispondenza di </a:t>
            </a:r>
            <a:r>
              <a:rPr lang="it-IT" sz="1800" b="1" dirty="0" smtClean="0">
                <a:solidFill>
                  <a:srgbClr val="003366"/>
                </a:solidFill>
                <a:latin typeface="Calibri" pitchFamily="34" charset="0"/>
                <a:cs typeface="Calibri" pitchFamily="34" charset="0"/>
              </a:rPr>
              <a:t>periodi bellici </a:t>
            </a:r>
            <a:r>
              <a:rPr lang="it-IT" sz="1800" dirty="0" smtClean="0">
                <a:solidFill>
                  <a:srgbClr val="003366"/>
                </a:solidFill>
                <a:latin typeface="Calibri" pitchFamily="34" charset="0"/>
                <a:cs typeface="Calibri" pitchFamily="34" charset="0"/>
              </a:rPr>
              <a:t>o di </a:t>
            </a:r>
            <a:r>
              <a:rPr lang="it-IT" sz="1800" b="1" dirty="0" smtClean="0">
                <a:solidFill>
                  <a:srgbClr val="003366"/>
                </a:solidFill>
                <a:latin typeface="Calibri" pitchFamily="34" charset="0"/>
                <a:cs typeface="Calibri" pitchFamily="34" charset="0"/>
              </a:rPr>
              <a:t>grandi crisi</a:t>
            </a:r>
            <a:r>
              <a:rPr lang="it-IT" sz="1800" dirty="0" smtClean="0">
                <a:solidFill>
                  <a:srgbClr val="003366"/>
                </a:solidFill>
                <a:latin typeface="Calibri" pitchFamily="34" charset="0"/>
                <a:cs typeface="Calibri" pitchFamily="34" charset="0"/>
              </a:rPr>
              <a:t>, durante i </a:t>
            </a:r>
            <a:r>
              <a:rPr lang="it-IT" sz="1800" dirty="0">
                <a:solidFill>
                  <a:srgbClr val="003366"/>
                </a:solidFill>
                <a:latin typeface="Calibri" pitchFamily="34" charset="0"/>
                <a:cs typeface="Calibri" pitchFamily="34" charset="0"/>
              </a:rPr>
              <a:t>quali si accumulano, </a:t>
            </a:r>
            <a:r>
              <a:rPr lang="it-IT" sz="1800" dirty="0" smtClean="0">
                <a:solidFill>
                  <a:srgbClr val="003366"/>
                </a:solidFill>
                <a:latin typeface="Calibri" pitchFamily="34" charset="0"/>
                <a:cs typeface="Calibri" pitchFamily="34" charset="0"/>
              </a:rPr>
              <a:t>tipicamente, volumi elevati di debiti pubblici. </a:t>
            </a:r>
          </a:p>
          <a:p>
            <a:pPr lvl="0" algn="just">
              <a:lnSpc>
                <a:spcPct val="150000"/>
              </a:lnSpc>
            </a:pPr>
            <a:endParaRPr lang="it-IT" sz="1800" dirty="0">
              <a:solidFill>
                <a:srgbClr val="003366"/>
              </a:solidFill>
              <a:latin typeface="Calibri" pitchFamily="34" charset="0"/>
              <a:cs typeface="Calibri" pitchFamily="34" charset="0"/>
            </a:endParaRPr>
          </a:p>
          <a:p>
            <a:pPr lvl="0" algn="just">
              <a:lnSpc>
                <a:spcPct val="150000"/>
              </a:lnSpc>
            </a:pPr>
            <a:endParaRPr lang="it-IT" sz="1800" dirty="0" smtClean="0">
              <a:solidFill>
                <a:srgbClr val="003366"/>
              </a:solidFill>
              <a:latin typeface="Calibri" pitchFamily="34" charset="0"/>
              <a:cs typeface="Calibri" pitchFamily="34" charset="0"/>
            </a:endParaRPr>
          </a:p>
          <a:p>
            <a:pPr lvl="0" algn="just"/>
            <a:r>
              <a:rPr lang="it-IT" sz="1600" baseline="30000" dirty="0" smtClean="0">
                <a:solidFill>
                  <a:srgbClr val="003366"/>
                </a:solidFill>
                <a:latin typeface="Calibri" pitchFamily="34" charset="0"/>
                <a:cs typeface="Calibri" pitchFamily="34" charset="0"/>
              </a:rPr>
              <a:t>*</a:t>
            </a:r>
            <a:r>
              <a:rPr lang="it-IT" sz="1600" dirty="0" smtClean="0">
                <a:solidFill>
                  <a:srgbClr val="003366"/>
                </a:solidFill>
                <a:latin typeface="Calibri" pitchFamily="34" charset="0"/>
                <a:cs typeface="Calibri" pitchFamily="34" charset="0"/>
              </a:rPr>
              <a:t>Il problema del </a:t>
            </a:r>
            <a:r>
              <a:rPr lang="it-IT" sz="1600" b="1" dirty="0" smtClean="0">
                <a:solidFill>
                  <a:srgbClr val="003366"/>
                </a:solidFill>
                <a:latin typeface="Calibri" pitchFamily="34" charset="0"/>
                <a:cs typeface="Calibri" pitchFamily="34" charset="0"/>
              </a:rPr>
              <a:t>DEBITO PUBBLICO </a:t>
            </a:r>
            <a:r>
              <a:rPr lang="it-IT" sz="1600" dirty="0" smtClean="0">
                <a:solidFill>
                  <a:srgbClr val="003366"/>
                </a:solidFill>
                <a:latin typeface="Calibri" pitchFamily="34" charset="0"/>
                <a:cs typeface="Calibri" pitchFamily="34" charset="0"/>
              </a:rPr>
              <a:t>è considerato nell'ambito della </a:t>
            </a:r>
            <a:r>
              <a:rPr lang="it-IT" sz="1600" b="1" dirty="0" smtClean="0">
                <a:solidFill>
                  <a:srgbClr val="003366"/>
                </a:solidFill>
                <a:latin typeface="Calibri" pitchFamily="34" charset="0"/>
                <a:cs typeface="Calibri" pitchFamily="34" charset="0"/>
              </a:rPr>
              <a:t>FINANZA STRAORDINARIA</a:t>
            </a:r>
            <a:r>
              <a:rPr lang="it-IT" sz="1600" dirty="0" smtClean="0">
                <a:solidFill>
                  <a:srgbClr val="003366"/>
                </a:solidFill>
                <a:latin typeface="Calibri" pitchFamily="34" charset="0"/>
                <a:cs typeface="Calibri" pitchFamily="34" charset="0"/>
              </a:rPr>
              <a:t>, è cioè in quella parte della Scienza delle finanze che si occupa di momenti particolari della vita finanziaria di un paese, come la guerra, in cui i governi devono affrontare ingenti ed impellenti spese di carattere eccezionale.</a:t>
            </a:r>
            <a:endParaRPr lang="it-IT" sz="1600" dirty="0">
              <a:solidFill>
                <a:srgbClr val="003366"/>
              </a:solidFill>
              <a:latin typeface="Calibri" pitchFamily="34" charset="0"/>
              <a:cs typeface="Calibri" pitchFamily="34" charset="0"/>
            </a:endParaRPr>
          </a:p>
        </p:txBody>
      </p:sp>
    </p:spTree>
    <p:extLst>
      <p:ext uri="{BB962C8B-B14F-4D97-AF65-F5344CB8AC3E}">
        <p14:creationId xmlns="" xmlns:p14="http://schemas.microsoft.com/office/powerpoint/2010/main" val="2595184417"/>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ctrTitle"/>
          </p:nvPr>
        </p:nvSpPr>
        <p:spPr/>
        <p:txBody>
          <a:bodyPr/>
          <a:lstStyle/>
          <a:p>
            <a:pPr eaLnBrk="1" hangingPunct="1"/>
            <a:r>
              <a:rPr lang="it-IT" sz="3200" b="1" dirty="0" smtClean="0">
                <a:latin typeface="Calibri" pitchFamily="34" charset="0"/>
                <a:cs typeface="Calibri" pitchFamily="34" charset="0"/>
              </a:rPr>
              <a:t>IL TEOREMA DELL'EQUIVALENZA</a:t>
            </a:r>
            <a:endParaRPr lang="it-IT" sz="2000" b="1" dirty="0" smtClean="0">
              <a:latin typeface="Calibri" pitchFamily="34" charset="0"/>
              <a:cs typeface="Calibri" pitchFamily="34" charset="0"/>
            </a:endParaRPr>
          </a:p>
        </p:txBody>
      </p:sp>
      <p:sp>
        <p:nvSpPr>
          <p:cNvPr id="4098" name="Rectangle 107"/>
          <p:cNvSpPr>
            <a:spLocks noGrp="1" noChangeArrowheads="1"/>
          </p:cNvSpPr>
          <p:nvPr>
            <p:ph type="sldNum" sz="quarter" idx="12"/>
          </p:nvPr>
        </p:nvSpPr>
        <p:spPr>
          <a:xfrm>
            <a:off x="6931074" y="6293582"/>
            <a:ext cx="1906588" cy="457200"/>
          </a:xfrm>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it-IT" sz="1400" dirty="0" smtClean="0">
                <a:solidFill>
                  <a:schemeClr val="folHlink"/>
                </a:solidFill>
              </a:rPr>
              <a:t>Pag. </a:t>
            </a:r>
            <a:fld id="{FA92EAC8-45C7-4863-B7B0-431C8B58D399}" type="slidenum">
              <a:rPr lang="it-IT" sz="1400" smtClean="0">
                <a:solidFill>
                  <a:schemeClr val="folHlink"/>
                </a:solidFill>
              </a:rPr>
              <a:pPr eaLnBrk="1" hangingPunct="1"/>
              <a:t>61</a:t>
            </a:fld>
            <a:endParaRPr lang="it-IT" sz="1400" dirty="0" smtClean="0">
              <a:solidFill>
                <a:schemeClr val="folHlink"/>
              </a:solidFill>
            </a:endParaRPr>
          </a:p>
        </p:txBody>
      </p:sp>
      <p:sp>
        <p:nvSpPr>
          <p:cNvPr id="3" name="Rettangolo 2"/>
          <p:cNvSpPr/>
          <p:nvPr/>
        </p:nvSpPr>
        <p:spPr>
          <a:xfrm>
            <a:off x="1331640" y="2348880"/>
            <a:ext cx="7128792" cy="3693319"/>
          </a:xfrm>
          <a:prstGeom prst="rect">
            <a:avLst/>
          </a:prstGeom>
        </p:spPr>
        <p:txBody>
          <a:bodyPr wrap="square">
            <a:spAutoFit/>
          </a:bodyPr>
          <a:lstStyle/>
          <a:p>
            <a:pPr lvl="0" algn="just">
              <a:spcAft>
                <a:spcPts val="600"/>
              </a:spcAft>
            </a:pPr>
            <a:r>
              <a:rPr lang="it-IT" sz="1600" dirty="0" smtClean="0">
                <a:solidFill>
                  <a:srgbClr val="003366"/>
                </a:solidFill>
                <a:latin typeface="Calibri" pitchFamily="34" charset="0"/>
                <a:cs typeface="Calibri" pitchFamily="34" charset="0"/>
              </a:rPr>
              <a:t>Secondo Ricardo, </a:t>
            </a:r>
            <a:r>
              <a:rPr lang="it-IT" sz="1600" b="1" dirty="0" smtClean="0">
                <a:solidFill>
                  <a:srgbClr val="003366"/>
                </a:solidFill>
                <a:latin typeface="Calibri" pitchFamily="34" charset="0"/>
                <a:cs typeface="Calibri" pitchFamily="34" charset="0"/>
              </a:rPr>
              <a:t>DEBITO PUBBLICO ED IMPOSTA STRAORDINARIA SUL PATRIMONIO </a:t>
            </a:r>
            <a:r>
              <a:rPr lang="it-IT" sz="1600" dirty="0" smtClean="0">
                <a:solidFill>
                  <a:srgbClr val="003366"/>
                </a:solidFill>
                <a:latin typeface="Calibri" pitchFamily="34" charset="0"/>
                <a:cs typeface="Calibri" pitchFamily="34" charset="0"/>
              </a:rPr>
              <a:t>sono </a:t>
            </a:r>
            <a:r>
              <a:rPr lang="it-IT" sz="1600" b="1" dirty="0" smtClean="0">
                <a:solidFill>
                  <a:srgbClr val="003366"/>
                </a:solidFill>
                <a:latin typeface="Calibri" pitchFamily="34" charset="0"/>
                <a:cs typeface="Calibri" pitchFamily="34" charset="0"/>
              </a:rPr>
              <a:t>strumenti finanziari equivalenti</a:t>
            </a:r>
            <a:r>
              <a:rPr lang="it-IT" sz="1600" dirty="0" smtClean="0">
                <a:solidFill>
                  <a:srgbClr val="003366"/>
                </a:solidFill>
                <a:latin typeface="Calibri" pitchFamily="34" charset="0"/>
                <a:cs typeface="Calibri" pitchFamily="34" charset="0"/>
              </a:rPr>
              <a:t>. Vediamo perché:</a:t>
            </a:r>
          </a:p>
          <a:p>
            <a:pPr marL="285750" lvl="0" indent="-285750" algn="just">
              <a:spcAft>
                <a:spcPts val="600"/>
              </a:spcAft>
              <a:buFont typeface="Courier New" pitchFamily="49" charset="0"/>
              <a:buChar char="o"/>
            </a:pPr>
            <a:r>
              <a:rPr lang="it-IT" sz="1600" dirty="0" smtClean="0">
                <a:solidFill>
                  <a:srgbClr val="003366"/>
                </a:solidFill>
                <a:latin typeface="Calibri" pitchFamily="34" charset="0"/>
                <a:cs typeface="Calibri" pitchFamily="34" charset="0"/>
              </a:rPr>
              <a:t>Il governo </a:t>
            </a:r>
            <a:r>
              <a:rPr lang="it-IT" sz="1600" dirty="0">
                <a:solidFill>
                  <a:srgbClr val="003366"/>
                </a:solidFill>
                <a:latin typeface="Calibri" pitchFamily="34" charset="0"/>
                <a:cs typeface="Calibri" pitchFamily="34" charset="0"/>
              </a:rPr>
              <a:t>può </a:t>
            </a:r>
            <a:r>
              <a:rPr lang="it-IT" sz="1600" dirty="0" smtClean="0">
                <a:solidFill>
                  <a:srgbClr val="003366"/>
                </a:solidFill>
                <a:latin typeface="Calibri" pitchFamily="34" charset="0"/>
                <a:cs typeface="Calibri" pitchFamily="34" charset="0"/>
              </a:rPr>
              <a:t>finanziare </a:t>
            </a:r>
            <a:r>
              <a:rPr lang="it-IT" sz="1600" dirty="0">
                <a:solidFill>
                  <a:srgbClr val="003366"/>
                </a:solidFill>
                <a:latin typeface="Calibri" pitchFamily="34" charset="0"/>
                <a:cs typeface="Calibri" pitchFamily="34" charset="0"/>
              </a:rPr>
              <a:t>la spesa </a:t>
            </a:r>
            <a:r>
              <a:rPr lang="it-IT" sz="1600" b="1" dirty="0">
                <a:solidFill>
                  <a:srgbClr val="003366"/>
                </a:solidFill>
                <a:latin typeface="Calibri" pitchFamily="34" charset="0"/>
                <a:cs typeface="Calibri" pitchFamily="34" charset="0"/>
              </a:rPr>
              <a:t>tassando i contribuenti oggi</a:t>
            </a:r>
            <a:r>
              <a:rPr lang="it-IT" sz="1600" dirty="0">
                <a:solidFill>
                  <a:srgbClr val="003366"/>
                </a:solidFill>
                <a:latin typeface="Calibri" pitchFamily="34" charset="0"/>
                <a:cs typeface="Calibri" pitchFamily="34" charset="0"/>
              </a:rPr>
              <a:t>, oppure può prendere denaro in prestito emettendo </a:t>
            </a:r>
            <a:r>
              <a:rPr lang="it-IT" sz="1600" b="1" dirty="0">
                <a:solidFill>
                  <a:srgbClr val="003366"/>
                </a:solidFill>
                <a:latin typeface="Calibri" pitchFamily="34" charset="0"/>
                <a:cs typeface="Calibri" pitchFamily="34" charset="0"/>
              </a:rPr>
              <a:t>obbligazioni</a:t>
            </a:r>
            <a:r>
              <a:rPr lang="it-IT" sz="1600" dirty="0">
                <a:solidFill>
                  <a:srgbClr val="003366"/>
                </a:solidFill>
                <a:latin typeface="Calibri" pitchFamily="34" charset="0"/>
                <a:cs typeface="Calibri" pitchFamily="34" charset="0"/>
              </a:rPr>
              <a:t>. Nel secondo caso, questo debito dovrà venir alla fine ripagato </a:t>
            </a:r>
            <a:r>
              <a:rPr lang="it-IT" sz="1600" dirty="0" smtClean="0">
                <a:solidFill>
                  <a:srgbClr val="003366"/>
                </a:solidFill>
                <a:latin typeface="Calibri" pitchFamily="34" charset="0"/>
                <a:cs typeface="Calibri" pitchFamily="34" charset="0"/>
              </a:rPr>
              <a:t>aumentando </a:t>
            </a:r>
            <a:r>
              <a:rPr lang="it-IT" sz="1600" dirty="0">
                <a:solidFill>
                  <a:srgbClr val="003366"/>
                </a:solidFill>
                <a:latin typeface="Calibri" pitchFamily="34" charset="0"/>
                <a:cs typeface="Calibri" pitchFamily="34" charset="0"/>
              </a:rPr>
              <a:t>in futuro le tasse al di sopra del livello che avrebbero altrimenti avuto. La scelta è dunque tra "</a:t>
            </a:r>
            <a:r>
              <a:rPr lang="it-IT" sz="1600" b="1" dirty="0">
                <a:solidFill>
                  <a:srgbClr val="003366"/>
                </a:solidFill>
                <a:latin typeface="Calibri" pitchFamily="34" charset="0"/>
                <a:cs typeface="Calibri" pitchFamily="34" charset="0"/>
              </a:rPr>
              <a:t>tassare ora</a:t>
            </a:r>
            <a:r>
              <a:rPr lang="it-IT" sz="1600" dirty="0">
                <a:solidFill>
                  <a:srgbClr val="003366"/>
                </a:solidFill>
                <a:latin typeface="Calibri" pitchFamily="34" charset="0"/>
                <a:cs typeface="Calibri" pitchFamily="34" charset="0"/>
              </a:rPr>
              <a:t>" o "</a:t>
            </a:r>
            <a:r>
              <a:rPr lang="it-IT" sz="1600" b="1" dirty="0">
                <a:solidFill>
                  <a:srgbClr val="003366"/>
                </a:solidFill>
                <a:latin typeface="Calibri" pitchFamily="34" charset="0"/>
                <a:cs typeface="Calibri" pitchFamily="34" charset="0"/>
              </a:rPr>
              <a:t>tassare poi</a:t>
            </a:r>
            <a:r>
              <a:rPr lang="it-IT" sz="1600" dirty="0" smtClean="0">
                <a:solidFill>
                  <a:srgbClr val="003366"/>
                </a:solidFill>
                <a:latin typeface="Calibri" pitchFamily="34" charset="0"/>
                <a:cs typeface="Calibri" pitchFamily="34" charset="0"/>
              </a:rPr>
              <a:t>".</a:t>
            </a:r>
          </a:p>
          <a:p>
            <a:pPr marL="285750" lvl="0" indent="-285750" algn="just">
              <a:spcAft>
                <a:spcPts val="600"/>
              </a:spcAft>
              <a:buFont typeface="Courier New" pitchFamily="49" charset="0"/>
              <a:buChar char="o"/>
            </a:pPr>
            <a:r>
              <a:rPr lang="it-IT" sz="1600" dirty="0" smtClean="0">
                <a:solidFill>
                  <a:srgbClr val="003366"/>
                </a:solidFill>
                <a:latin typeface="Calibri" pitchFamily="34" charset="0"/>
                <a:cs typeface="Calibri" pitchFamily="34" charset="0"/>
              </a:rPr>
              <a:t>Supponiamo </a:t>
            </a:r>
            <a:r>
              <a:rPr lang="it-IT" sz="1600" dirty="0">
                <a:solidFill>
                  <a:srgbClr val="003366"/>
                </a:solidFill>
                <a:latin typeface="Calibri" pitchFamily="34" charset="0"/>
                <a:cs typeface="Calibri" pitchFamily="34" charset="0"/>
              </a:rPr>
              <a:t>che il governo finanzi parte delle spesa extra attraverso deficit, vale a dire "</a:t>
            </a:r>
            <a:r>
              <a:rPr lang="it-IT" sz="1600" b="1" dirty="0">
                <a:solidFill>
                  <a:srgbClr val="003366"/>
                </a:solidFill>
                <a:latin typeface="Calibri" pitchFamily="34" charset="0"/>
                <a:cs typeface="Calibri" pitchFamily="34" charset="0"/>
              </a:rPr>
              <a:t>tassare poi</a:t>
            </a:r>
            <a:r>
              <a:rPr lang="it-IT" sz="1600" dirty="0">
                <a:solidFill>
                  <a:srgbClr val="003366"/>
                </a:solidFill>
                <a:latin typeface="Calibri" pitchFamily="34" charset="0"/>
                <a:cs typeface="Calibri" pitchFamily="34" charset="0"/>
              </a:rPr>
              <a:t>". Ricardo </a:t>
            </a:r>
            <a:r>
              <a:rPr lang="it-IT" sz="1600" dirty="0" smtClean="0">
                <a:solidFill>
                  <a:srgbClr val="003366"/>
                </a:solidFill>
                <a:latin typeface="Calibri" pitchFamily="34" charset="0"/>
                <a:cs typeface="Calibri" pitchFamily="34" charset="0"/>
              </a:rPr>
              <a:t>sostiene che </a:t>
            </a:r>
            <a:r>
              <a:rPr lang="it-IT" sz="1600" dirty="0">
                <a:solidFill>
                  <a:srgbClr val="003366"/>
                </a:solidFill>
                <a:latin typeface="Calibri" pitchFamily="34" charset="0"/>
                <a:cs typeface="Calibri" pitchFamily="34" charset="0"/>
              </a:rPr>
              <a:t>i contribuenti pur avendo più denaro ora, si renderanno presto conto che in futuro saranno chiamati a pagare più tasse e pertanto </a:t>
            </a:r>
            <a:r>
              <a:rPr lang="it-IT" sz="1600" b="1" dirty="0">
                <a:solidFill>
                  <a:srgbClr val="003366"/>
                </a:solidFill>
                <a:latin typeface="Calibri" pitchFamily="34" charset="0"/>
                <a:cs typeface="Calibri" pitchFamily="34" charset="0"/>
              </a:rPr>
              <a:t>cominceranno immediatamente a risparmiare quanto non pagato in tasse oggi, per poterle pagare poi</a:t>
            </a:r>
            <a:r>
              <a:rPr lang="it-IT" sz="1600" dirty="0">
                <a:solidFill>
                  <a:srgbClr val="003366"/>
                </a:solidFill>
                <a:latin typeface="Calibri" pitchFamily="34" charset="0"/>
                <a:cs typeface="Calibri" pitchFamily="34" charset="0"/>
              </a:rPr>
              <a:t>. </a:t>
            </a:r>
            <a:r>
              <a:rPr lang="it-IT" sz="1600" b="1" dirty="0" smtClean="0">
                <a:solidFill>
                  <a:srgbClr val="003366"/>
                </a:solidFill>
                <a:latin typeface="Calibri" pitchFamily="34" charset="0"/>
                <a:cs typeface="Calibri" pitchFamily="34" charset="0"/>
              </a:rPr>
              <a:t>L'EFFETTO SULLA DOMANDA </a:t>
            </a:r>
            <a:r>
              <a:rPr lang="it-IT" sz="1600" dirty="0" smtClean="0">
                <a:solidFill>
                  <a:srgbClr val="003366"/>
                </a:solidFill>
                <a:latin typeface="Calibri" pitchFamily="34" charset="0"/>
                <a:cs typeface="Calibri" pitchFamily="34" charset="0"/>
              </a:rPr>
              <a:t>sarebbe </a:t>
            </a:r>
            <a:r>
              <a:rPr lang="it-IT" sz="1600" dirty="0">
                <a:solidFill>
                  <a:srgbClr val="003366"/>
                </a:solidFill>
                <a:latin typeface="Calibri" pitchFamily="34" charset="0"/>
                <a:cs typeface="Calibri" pitchFamily="34" charset="0"/>
              </a:rPr>
              <a:t>in questo caso esattamente </a:t>
            </a:r>
            <a:r>
              <a:rPr lang="it-IT" sz="1600" b="1" dirty="0">
                <a:solidFill>
                  <a:srgbClr val="003366"/>
                </a:solidFill>
                <a:latin typeface="Calibri" pitchFamily="34" charset="0"/>
                <a:cs typeface="Calibri" pitchFamily="34" charset="0"/>
              </a:rPr>
              <a:t>lo stesso occorso se il governo avesse finanziato la spesa extra attraverso un aumento delle tasse</a:t>
            </a:r>
            <a:r>
              <a:rPr lang="it-IT" sz="1600" dirty="0" smtClean="0">
                <a:solidFill>
                  <a:srgbClr val="003366"/>
                </a:solidFill>
                <a:latin typeface="Calibri" pitchFamily="34" charset="0"/>
                <a:cs typeface="Calibri" pitchFamily="34" charset="0"/>
              </a:rPr>
              <a:t>.</a:t>
            </a:r>
            <a:endParaRPr lang="it-IT" sz="1600" dirty="0">
              <a:solidFill>
                <a:srgbClr val="003366"/>
              </a:solidFill>
              <a:latin typeface="Calibri" pitchFamily="34" charset="0"/>
              <a:cs typeface="Calibri" pitchFamily="34" charset="0"/>
            </a:endParaRPr>
          </a:p>
        </p:txBody>
      </p:sp>
    </p:spTree>
    <p:extLst>
      <p:ext uri="{BB962C8B-B14F-4D97-AF65-F5344CB8AC3E}">
        <p14:creationId xmlns="" xmlns:p14="http://schemas.microsoft.com/office/powerpoint/2010/main" val="81231889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ctrTitle"/>
          </p:nvPr>
        </p:nvSpPr>
        <p:spPr/>
        <p:txBody>
          <a:bodyPr/>
          <a:lstStyle/>
          <a:p>
            <a:pPr eaLnBrk="1" hangingPunct="1"/>
            <a:r>
              <a:rPr lang="it-IT" sz="3200" b="1" dirty="0" smtClean="0">
                <a:latin typeface="Calibri" pitchFamily="34" charset="0"/>
                <a:cs typeface="Calibri" pitchFamily="34" charset="0"/>
              </a:rPr>
              <a:t>IL TEOREMA DELL'EQUIVALENZA</a:t>
            </a:r>
            <a:endParaRPr lang="it-IT" sz="2000" b="1" dirty="0" smtClean="0">
              <a:latin typeface="Calibri" pitchFamily="34" charset="0"/>
              <a:cs typeface="Calibri" pitchFamily="34" charset="0"/>
            </a:endParaRPr>
          </a:p>
        </p:txBody>
      </p:sp>
      <p:sp>
        <p:nvSpPr>
          <p:cNvPr id="4098" name="Rectangle 107"/>
          <p:cNvSpPr>
            <a:spLocks noGrp="1" noChangeArrowheads="1"/>
          </p:cNvSpPr>
          <p:nvPr>
            <p:ph type="sldNum" sz="quarter" idx="12"/>
          </p:nvPr>
        </p:nvSpPr>
        <p:spPr>
          <a:xfrm>
            <a:off x="6931074" y="6293582"/>
            <a:ext cx="1906588" cy="457200"/>
          </a:xfrm>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it-IT" sz="1400" dirty="0" smtClean="0">
                <a:solidFill>
                  <a:schemeClr val="folHlink"/>
                </a:solidFill>
              </a:rPr>
              <a:t>Pag. </a:t>
            </a:r>
            <a:fld id="{FA92EAC8-45C7-4863-B7B0-431C8B58D399}" type="slidenum">
              <a:rPr lang="it-IT" sz="1400" smtClean="0">
                <a:solidFill>
                  <a:schemeClr val="folHlink"/>
                </a:solidFill>
              </a:rPr>
              <a:pPr eaLnBrk="1" hangingPunct="1"/>
              <a:t>62</a:t>
            </a:fld>
            <a:endParaRPr lang="it-IT" sz="1400" dirty="0" smtClean="0">
              <a:solidFill>
                <a:schemeClr val="folHlink"/>
              </a:solidFill>
            </a:endParaRPr>
          </a:p>
        </p:txBody>
      </p:sp>
      <p:sp>
        <p:nvSpPr>
          <p:cNvPr id="3" name="Rettangolo 2"/>
          <p:cNvSpPr/>
          <p:nvPr/>
        </p:nvSpPr>
        <p:spPr>
          <a:xfrm>
            <a:off x="1331640" y="2348880"/>
            <a:ext cx="7128792" cy="3616375"/>
          </a:xfrm>
          <a:prstGeom prst="rect">
            <a:avLst/>
          </a:prstGeom>
        </p:spPr>
        <p:txBody>
          <a:bodyPr wrap="square">
            <a:spAutoFit/>
          </a:bodyPr>
          <a:lstStyle/>
          <a:p>
            <a:pPr marL="285750" lvl="0" indent="-285750" algn="just">
              <a:spcAft>
                <a:spcPts val="600"/>
              </a:spcAft>
              <a:buFont typeface="Courier New" pitchFamily="49" charset="0"/>
              <a:buChar char="o"/>
            </a:pPr>
            <a:r>
              <a:rPr lang="it-IT" sz="1600" dirty="0" smtClean="0">
                <a:solidFill>
                  <a:srgbClr val="003366"/>
                </a:solidFill>
                <a:latin typeface="Calibri" pitchFamily="34" charset="0"/>
                <a:cs typeface="Calibri" pitchFamily="34" charset="0"/>
              </a:rPr>
              <a:t>Tuttavia, Ricardo </a:t>
            </a:r>
            <a:r>
              <a:rPr lang="it-IT" sz="1600" dirty="0">
                <a:solidFill>
                  <a:srgbClr val="003366"/>
                </a:solidFill>
                <a:latin typeface="Calibri" pitchFamily="34" charset="0"/>
                <a:cs typeface="Calibri" pitchFamily="34" charset="0"/>
              </a:rPr>
              <a:t>rimane scettico riguardo alla validità empirica di questa equivalenza. Se </a:t>
            </a:r>
            <a:r>
              <a:rPr lang="it-IT" sz="1600" dirty="0" smtClean="0">
                <a:solidFill>
                  <a:srgbClr val="003366"/>
                </a:solidFill>
                <a:latin typeface="Calibri" pitchFamily="34" charset="0"/>
                <a:cs typeface="Calibri" pitchFamily="34" charset="0"/>
              </a:rPr>
              <a:t>le </a:t>
            </a:r>
            <a:r>
              <a:rPr lang="it-IT" sz="1600" dirty="0">
                <a:solidFill>
                  <a:srgbClr val="003366"/>
                </a:solidFill>
                <a:latin typeface="Calibri" pitchFamily="34" charset="0"/>
                <a:cs typeface="Calibri" pitchFamily="34" charset="0"/>
              </a:rPr>
              <a:t>persone avessero </a:t>
            </a:r>
            <a:r>
              <a:rPr lang="it-IT" sz="1600" b="1" dirty="0">
                <a:solidFill>
                  <a:srgbClr val="003366"/>
                </a:solidFill>
                <a:latin typeface="Calibri" pitchFamily="34" charset="0"/>
                <a:cs typeface="Calibri" pitchFamily="34" charset="0"/>
              </a:rPr>
              <a:t>aspettative razionali </a:t>
            </a:r>
            <a:r>
              <a:rPr lang="it-IT" sz="1600" dirty="0">
                <a:solidFill>
                  <a:srgbClr val="003366"/>
                </a:solidFill>
                <a:latin typeface="Calibri" pitchFamily="34" charset="0"/>
                <a:cs typeface="Calibri" pitchFamily="34" charset="0"/>
              </a:rPr>
              <a:t>sarebbero indifferenti di fronte ai due </a:t>
            </a:r>
            <a:r>
              <a:rPr lang="it-IT" sz="1600" dirty="0" smtClean="0">
                <a:solidFill>
                  <a:srgbClr val="003366"/>
                </a:solidFill>
                <a:latin typeface="Calibri" pitchFamily="34" charset="0"/>
                <a:cs typeface="Calibri" pitchFamily="34" charset="0"/>
              </a:rPr>
              <a:t>sistemi. Essi tuttavia non </a:t>
            </a:r>
            <a:r>
              <a:rPr lang="it-IT" sz="1600" dirty="0">
                <a:solidFill>
                  <a:srgbClr val="003366"/>
                </a:solidFill>
                <a:latin typeface="Calibri" pitchFamily="34" charset="0"/>
                <a:cs typeface="Calibri" pitchFamily="34" charset="0"/>
              </a:rPr>
              <a:t>le </a:t>
            </a:r>
            <a:r>
              <a:rPr lang="it-IT" sz="1600" dirty="0" smtClean="0">
                <a:solidFill>
                  <a:srgbClr val="003366"/>
                </a:solidFill>
                <a:latin typeface="Calibri" pitchFamily="34" charset="0"/>
                <a:cs typeface="Calibri" pitchFamily="34" charset="0"/>
              </a:rPr>
              <a:t>hanno e, perciò, </a:t>
            </a:r>
            <a:r>
              <a:rPr lang="it-IT" sz="1600" dirty="0">
                <a:solidFill>
                  <a:srgbClr val="003366"/>
                </a:solidFill>
                <a:latin typeface="Calibri" pitchFamily="34" charset="0"/>
                <a:cs typeface="Calibri" pitchFamily="34" charset="0"/>
              </a:rPr>
              <a:t>sono </a:t>
            </a:r>
            <a:r>
              <a:rPr lang="it-IT" sz="1600" b="1" dirty="0" smtClean="0">
                <a:solidFill>
                  <a:srgbClr val="003366"/>
                </a:solidFill>
                <a:latin typeface="Calibri" pitchFamily="34" charset="0"/>
                <a:cs typeface="Calibri" pitchFamily="34" charset="0"/>
              </a:rPr>
              <a:t>vittime </a:t>
            </a:r>
            <a:r>
              <a:rPr lang="it-IT" sz="1600" b="1" dirty="0">
                <a:solidFill>
                  <a:srgbClr val="003366"/>
                </a:solidFill>
                <a:latin typeface="Calibri" pitchFamily="34" charset="0"/>
                <a:cs typeface="Calibri" pitchFamily="34" charset="0"/>
              </a:rPr>
              <a:t>di </a:t>
            </a:r>
            <a:r>
              <a:rPr lang="it-IT" sz="1600" b="1" dirty="0" smtClean="0">
                <a:solidFill>
                  <a:srgbClr val="003366"/>
                </a:solidFill>
                <a:latin typeface="Calibri" pitchFamily="34" charset="0"/>
                <a:cs typeface="Calibri" pitchFamily="34" charset="0"/>
              </a:rPr>
              <a:t>un'illusione </a:t>
            </a:r>
            <a:r>
              <a:rPr lang="it-IT" sz="1600" b="1" dirty="0">
                <a:solidFill>
                  <a:srgbClr val="003366"/>
                </a:solidFill>
                <a:latin typeface="Calibri" pitchFamily="34" charset="0"/>
                <a:cs typeface="Calibri" pitchFamily="34" charset="0"/>
              </a:rPr>
              <a:t>finanziaria che condiziona le loro </a:t>
            </a:r>
            <a:r>
              <a:rPr lang="it-IT" sz="1600" b="1" dirty="0" smtClean="0">
                <a:solidFill>
                  <a:srgbClr val="003366"/>
                </a:solidFill>
                <a:latin typeface="Calibri" pitchFamily="34" charset="0"/>
                <a:cs typeface="Calibri" pitchFamily="34" charset="0"/>
              </a:rPr>
              <a:t>decisioni</a:t>
            </a:r>
            <a:r>
              <a:rPr lang="it-IT" sz="1600" dirty="0" smtClean="0">
                <a:solidFill>
                  <a:srgbClr val="003366"/>
                </a:solidFill>
                <a:latin typeface="Calibri" pitchFamily="34" charset="0"/>
                <a:cs typeface="Calibri" pitchFamily="34" charset="0"/>
              </a:rPr>
              <a:t>: «Il prestito è un sistema che tende a renderci meno parsimoniosi e a non farci vedere la nostra vera situazione».</a:t>
            </a:r>
          </a:p>
          <a:p>
            <a:pPr marL="285750" lvl="0" indent="-285750" algn="just">
              <a:spcAft>
                <a:spcPts val="600"/>
              </a:spcAft>
              <a:buFont typeface="Courier New" pitchFamily="49" charset="0"/>
              <a:buChar char="o"/>
            </a:pPr>
            <a:r>
              <a:rPr lang="it-IT" sz="1600" b="1" dirty="0" smtClean="0">
                <a:solidFill>
                  <a:srgbClr val="003366"/>
                </a:solidFill>
                <a:latin typeface="Calibri" pitchFamily="34" charset="0"/>
                <a:cs typeface="Calibri" pitchFamily="34" charset="0"/>
              </a:rPr>
              <a:t>R.J. BARRO </a:t>
            </a:r>
            <a:r>
              <a:rPr lang="it-IT" sz="1600" dirty="0" smtClean="0">
                <a:solidFill>
                  <a:srgbClr val="003366"/>
                </a:solidFill>
                <a:latin typeface="Calibri" pitchFamily="34" charset="0"/>
                <a:cs typeface="Calibri" pitchFamily="34" charset="0"/>
              </a:rPr>
              <a:t>(</a:t>
            </a:r>
            <a:r>
              <a:rPr lang="it-IT" sz="1600" i="1" dirty="0" smtClean="0">
                <a:solidFill>
                  <a:srgbClr val="003366"/>
                </a:solidFill>
                <a:latin typeface="Calibri" pitchFamily="34" charset="0"/>
                <a:cs typeface="Calibri" pitchFamily="34" charset="0"/>
              </a:rPr>
              <a:t>Are </a:t>
            </a:r>
            <a:r>
              <a:rPr lang="it-IT" sz="1600" i="1" dirty="0" err="1">
                <a:solidFill>
                  <a:srgbClr val="003366"/>
                </a:solidFill>
                <a:latin typeface="Calibri" pitchFamily="34" charset="0"/>
                <a:cs typeface="Calibri" pitchFamily="34" charset="0"/>
              </a:rPr>
              <a:t>Government</a:t>
            </a:r>
            <a:r>
              <a:rPr lang="it-IT" sz="1600" i="1" dirty="0">
                <a:solidFill>
                  <a:srgbClr val="003366"/>
                </a:solidFill>
                <a:latin typeface="Calibri" pitchFamily="34" charset="0"/>
                <a:cs typeface="Calibri" pitchFamily="34" charset="0"/>
              </a:rPr>
              <a:t> Bonds Net </a:t>
            </a:r>
            <a:r>
              <a:rPr lang="it-IT" sz="1600" i="1" dirty="0" err="1">
                <a:solidFill>
                  <a:srgbClr val="003366"/>
                </a:solidFill>
                <a:latin typeface="Calibri" pitchFamily="34" charset="0"/>
                <a:cs typeface="Calibri" pitchFamily="34" charset="0"/>
              </a:rPr>
              <a:t>Wealth</a:t>
            </a:r>
            <a:r>
              <a:rPr lang="it-IT" sz="1600" i="1" dirty="0" smtClean="0">
                <a:solidFill>
                  <a:srgbClr val="003366"/>
                </a:solidFill>
                <a:latin typeface="Calibri" pitchFamily="34" charset="0"/>
                <a:cs typeface="Calibri" pitchFamily="34" charset="0"/>
              </a:rPr>
              <a:t>?</a:t>
            </a:r>
            <a:r>
              <a:rPr lang="it-IT" sz="1600" dirty="0" smtClean="0">
                <a:solidFill>
                  <a:srgbClr val="003366"/>
                </a:solidFill>
                <a:latin typeface="Calibri" pitchFamily="34" charset="0"/>
                <a:cs typeface="Calibri" pitchFamily="34" charset="0"/>
              </a:rPr>
              <a:t>,</a:t>
            </a:r>
            <a:r>
              <a:rPr lang="it-IT" sz="1600" i="1" dirty="0" smtClean="0">
                <a:solidFill>
                  <a:srgbClr val="003366"/>
                </a:solidFill>
                <a:latin typeface="Calibri" pitchFamily="34" charset="0"/>
                <a:cs typeface="Calibri" pitchFamily="34" charset="0"/>
              </a:rPr>
              <a:t> </a:t>
            </a:r>
            <a:r>
              <a:rPr lang="it-IT" sz="1600" dirty="0">
                <a:solidFill>
                  <a:srgbClr val="003366"/>
                </a:solidFill>
                <a:latin typeface="Calibri" pitchFamily="34" charset="0"/>
                <a:cs typeface="Calibri" pitchFamily="34" charset="0"/>
              </a:rPr>
              <a:t>"</a:t>
            </a:r>
            <a:r>
              <a:rPr lang="it-IT" sz="1600" dirty="0" smtClean="0">
                <a:solidFill>
                  <a:srgbClr val="003366"/>
                </a:solidFill>
                <a:latin typeface="Calibri" pitchFamily="34" charset="0"/>
                <a:cs typeface="Calibri" pitchFamily="34" charset="0"/>
              </a:rPr>
              <a:t>Journal </a:t>
            </a:r>
            <a:r>
              <a:rPr lang="it-IT" sz="1600" dirty="0">
                <a:solidFill>
                  <a:srgbClr val="003366"/>
                </a:solidFill>
                <a:latin typeface="Calibri" pitchFamily="34" charset="0"/>
                <a:cs typeface="Calibri" pitchFamily="34" charset="0"/>
              </a:rPr>
              <a:t>of </a:t>
            </a:r>
            <a:r>
              <a:rPr lang="it-IT" sz="1600" dirty="0" err="1">
                <a:solidFill>
                  <a:srgbClr val="003366"/>
                </a:solidFill>
                <a:latin typeface="Calibri" pitchFamily="34" charset="0"/>
                <a:cs typeface="Calibri" pitchFamily="34" charset="0"/>
              </a:rPr>
              <a:t>Political</a:t>
            </a:r>
            <a:r>
              <a:rPr lang="it-IT" sz="1600" dirty="0">
                <a:solidFill>
                  <a:srgbClr val="003366"/>
                </a:solidFill>
                <a:latin typeface="Calibri" pitchFamily="34" charset="0"/>
                <a:cs typeface="Calibri" pitchFamily="34" charset="0"/>
              </a:rPr>
              <a:t> </a:t>
            </a:r>
            <a:r>
              <a:rPr lang="it-IT" sz="1600" dirty="0" smtClean="0">
                <a:solidFill>
                  <a:srgbClr val="003366"/>
                </a:solidFill>
                <a:latin typeface="Calibri" pitchFamily="34" charset="0"/>
                <a:cs typeface="Calibri" pitchFamily="34" charset="0"/>
              </a:rPr>
              <a:t>Economy", vol. 82, n. </a:t>
            </a:r>
            <a:r>
              <a:rPr lang="it-IT" sz="1600" dirty="0">
                <a:solidFill>
                  <a:srgbClr val="003366"/>
                </a:solidFill>
                <a:latin typeface="Calibri" pitchFamily="34" charset="0"/>
                <a:cs typeface="Calibri" pitchFamily="34" charset="0"/>
              </a:rPr>
              <a:t>6, </a:t>
            </a:r>
            <a:r>
              <a:rPr lang="it-IT" sz="1600" dirty="0" smtClean="0">
                <a:solidFill>
                  <a:srgbClr val="003366"/>
                </a:solidFill>
                <a:latin typeface="Calibri" pitchFamily="34" charset="0"/>
                <a:cs typeface="Calibri" pitchFamily="34" charset="0"/>
              </a:rPr>
              <a:t>1974</a:t>
            </a:r>
            <a:r>
              <a:rPr lang="it-IT" sz="1600" dirty="0">
                <a:solidFill>
                  <a:srgbClr val="003366"/>
                </a:solidFill>
                <a:latin typeface="Calibri" pitchFamily="34" charset="0"/>
                <a:cs typeface="Calibri" pitchFamily="34" charset="0"/>
              </a:rPr>
              <a:t>, pp. 1095-1117</a:t>
            </a:r>
            <a:r>
              <a:rPr lang="it-IT" sz="1600" dirty="0" smtClean="0">
                <a:solidFill>
                  <a:srgbClr val="003366"/>
                </a:solidFill>
                <a:latin typeface="Calibri" pitchFamily="34" charset="0"/>
                <a:cs typeface="Calibri" pitchFamily="34" charset="0"/>
              </a:rPr>
              <a:t>) assume </a:t>
            </a:r>
            <a:r>
              <a:rPr lang="it-IT" sz="1600" dirty="0">
                <a:solidFill>
                  <a:srgbClr val="003366"/>
                </a:solidFill>
                <a:latin typeface="Calibri" pitchFamily="34" charset="0"/>
                <a:cs typeface="Calibri" pitchFamily="34" charset="0"/>
              </a:rPr>
              <a:t>che le famiglie agiscano come fossero dinastie immortali </a:t>
            </a:r>
            <a:r>
              <a:rPr lang="it-IT" sz="1600" dirty="0" smtClean="0">
                <a:solidFill>
                  <a:srgbClr val="003366"/>
                </a:solidFill>
                <a:latin typeface="Calibri" pitchFamily="34" charset="0"/>
                <a:cs typeface="Calibri" pitchFamily="34" charset="0"/>
              </a:rPr>
              <a:t>(altruismo intergenerazionale), </a:t>
            </a:r>
            <a:r>
              <a:rPr lang="it-IT" sz="1600" dirty="0">
                <a:solidFill>
                  <a:srgbClr val="003366"/>
                </a:solidFill>
                <a:latin typeface="Calibri" pitchFamily="34" charset="0"/>
                <a:cs typeface="Calibri" pitchFamily="34" charset="0"/>
              </a:rPr>
              <a:t>che i mercati siano perfetti (ovvero che si possa prestare e prendere in prestito allo stesso tasso di interesse) e che il percorso di spesa del governo sia fisso. A queste condizioni, se il governo finanzia i deficit emettendo obbligazioni, le famiglie cederanno ai propri figli </a:t>
            </a:r>
            <a:r>
              <a:rPr lang="it-IT" sz="1600" b="1" dirty="0">
                <a:solidFill>
                  <a:srgbClr val="003366"/>
                </a:solidFill>
                <a:latin typeface="Calibri" pitchFamily="34" charset="0"/>
                <a:cs typeface="Calibri" pitchFamily="34" charset="0"/>
              </a:rPr>
              <a:t>lasciti </a:t>
            </a:r>
            <a:r>
              <a:rPr lang="it-IT" sz="1600" dirty="0">
                <a:solidFill>
                  <a:srgbClr val="003366"/>
                </a:solidFill>
                <a:latin typeface="Calibri" pitchFamily="34" charset="0"/>
                <a:cs typeface="Calibri" pitchFamily="34" charset="0"/>
              </a:rPr>
              <a:t>sufficienti a </a:t>
            </a:r>
            <a:r>
              <a:rPr lang="it-IT" sz="1600" b="1" dirty="0">
                <a:solidFill>
                  <a:srgbClr val="003366"/>
                </a:solidFill>
                <a:latin typeface="Calibri" pitchFamily="34" charset="0"/>
                <a:cs typeface="Calibri" pitchFamily="34" charset="0"/>
              </a:rPr>
              <a:t>compensare il futuro aumento di tasse </a:t>
            </a:r>
            <a:r>
              <a:rPr lang="it-IT" sz="1600" dirty="0">
                <a:solidFill>
                  <a:srgbClr val="003366"/>
                </a:solidFill>
                <a:latin typeface="Calibri" pitchFamily="34" charset="0"/>
                <a:cs typeface="Calibri" pitchFamily="34" charset="0"/>
              </a:rPr>
              <a:t>atto a ripagare queste obbligazioni. </a:t>
            </a:r>
            <a:endParaRPr lang="it-IT" sz="1600" dirty="0" smtClean="0">
              <a:solidFill>
                <a:srgbClr val="003366"/>
              </a:solidFill>
              <a:latin typeface="Calibri" pitchFamily="34" charset="0"/>
              <a:cs typeface="Calibri" pitchFamily="34" charset="0"/>
            </a:endParaRPr>
          </a:p>
        </p:txBody>
      </p:sp>
    </p:spTree>
    <p:extLst>
      <p:ext uri="{BB962C8B-B14F-4D97-AF65-F5344CB8AC3E}">
        <p14:creationId xmlns="" xmlns:p14="http://schemas.microsoft.com/office/powerpoint/2010/main" val="1168524700"/>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ctrTitle"/>
          </p:nvPr>
        </p:nvSpPr>
        <p:spPr/>
        <p:txBody>
          <a:bodyPr/>
          <a:lstStyle/>
          <a:p>
            <a:pPr eaLnBrk="1" hangingPunct="1"/>
            <a:r>
              <a:rPr lang="it-IT" sz="3200" b="1" dirty="0" smtClean="0">
                <a:latin typeface="Calibri" pitchFamily="34" charset="0"/>
                <a:cs typeface="Calibri" pitchFamily="34" charset="0"/>
              </a:rPr>
              <a:t>IL TEOREMA DELL'EQUIVALENZA</a:t>
            </a:r>
            <a:endParaRPr lang="it-IT" sz="2000" b="1" dirty="0" smtClean="0">
              <a:latin typeface="Calibri" pitchFamily="34" charset="0"/>
              <a:cs typeface="Calibri" pitchFamily="34" charset="0"/>
            </a:endParaRPr>
          </a:p>
        </p:txBody>
      </p:sp>
      <p:sp>
        <p:nvSpPr>
          <p:cNvPr id="4098" name="Rectangle 107"/>
          <p:cNvSpPr>
            <a:spLocks noGrp="1" noChangeArrowheads="1"/>
          </p:cNvSpPr>
          <p:nvPr>
            <p:ph type="sldNum" sz="quarter" idx="12"/>
          </p:nvPr>
        </p:nvSpPr>
        <p:spPr>
          <a:xfrm>
            <a:off x="6931074" y="6293582"/>
            <a:ext cx="1906588" cy="457200"/>
          </a:xfrm>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it-IT" sz="1400" dirty="0" smtClean="0">
                <a:solidFill>
                  <a:schemeClr val="folHlink"/>
                </a:solidFill>
              </a:rPr>
              <a:t>Pag. </a:t>
            </a:r>
            <a:fld id="{FA92EAC8-45C7-4863-B7B0-431C8B58D399}" type="slidenum">
              <a:rPr lang="it-IT" sz="1400" smtClean="0">
                <a:solidFill>
                  <a:schemeClr val="folHlink"/>
                </a:solidFill>
              </a:rPr>
              <a:pPr eaLnBrk="1" hangingPunct="1"/>
              <a:t>63</a:t>
            </a:fld>
            <a:endParaRPr lang="it-IT" sz="1400" dirty="0" smtClean="0">
              <a:solidFill>
                <a:schemeClr val="folHlink"/>
              </a:solidFill>
            </a:endParaRPr>
          </a:p>
        </p:txBody>
      </p:sp>
      <p:sp>
        <p:nvSpPr>
          <p:cNvPr id="3" name="Rettangolo 2"/>
          <p:cNvSpPr/>
          <p:nvPr/>
        </p:nvSpPr>
        <p:spPr>
          <a:xfrm>
            <a:off x="1331640" y="2348880"/>
            <a:ext cx="7128792" cy="2139047"/>
          </a:xfrm>
          <a:prstGeom prst="rect">
            <a:avLst/>
          </a:prstGeom>
        </p:spPr>
        <p:txBody>
          <a:bodyPr wrap="square">
            <a:spAutoFit/>
          </a:bodyPr>
          <a:lstStyle/>
          <a:p>
            <a:pPr marL="285750" lvl="0" indent="-285750" algn="just">
              <a:spcAft>
                <a:spcPts val="600"/>
              </a:spcAft>
              <a:buFont typeface="Courier New" pitchFamily="49" charset="0"/>
              <a:buChar char="o"/>
            </a:pPr>
            <a:r>
              <a:rPr lang="it-IT" sz="1600" b="1" dirty="0" smtClean="0">
                <a:solidFill>
                  <a:srgbClr val="003366"/>
                </a:solidFill>
                <a:latin typeface="Calibri" pitchFamily="34" charset="0"/>
                <a:cs typeface="Calibri" pitchFamily="34" charset="0"/>
              </a:rPr>
              <a:t>L'equivalenza </a:t>
            </a:r>
            <a:r>
              <a:rPr lang="it-IT" sz="1600" b="1" dirty="0">
                <a:solidFill>
                  <a:srgbClr val="003366"/>
                </a:solidFill>
                <a:latin typeface="Calibri" pitchFamily="34" charset="0"/>
                <a:cs typeface="Calibri" pitchFamily="34" charset="0"/>
              </a:rPr>
              <a:t>ricardiana </a:t>
            </a:r>
            <a:r>
              <a:rPr lang="it-IT" sz="1600" dirty="0" smtClean="0">
                <a:solidFill>
                  <a:srgbClr val="003366"/>
                </a:solidFill>
                <a:latin typeface="Calibri" pitchFamily="34" charset="0"/>
                <a:cs typeface="Calibri" pitchFamily="34" charset="0"/>
              </a:rPr>
              <a:t>contrasta </a:t>
            </a:r>
            <a:r>
              <a:rPr lang="it-IT" sz="1600" dirty="0">
                <a:solidFill>
                  <a:srgbClr val="003366"/>
                </a:solidFill>
                <a:latin typeface="Calibri" pitchFamily="34" charset="0"/>
                <a:cs typeface="Calibri" pitchFamily="34" charset="0"/>
              </a:rPr>
              <a:t>con </a:t>
            </a:r>
            <a:r>
              <a:rPr lang="it-IT" sz="1600" b="1" dirty="0">
                <a:solidFill>
                  <a:srgbClr val="003366"/>
                </a:solidFill>
                <a:latin typeface="Calibri" pitchFamily="34" charset="0"/>
                <a:cs typeface="Calibri" pitchFamily="34" charset="0"/>
              </a:rPr>
              <a:t>la teoria </a:t>
            </a:r>
            <a:r>
              <a:rPr lang="it-IT" sz="1600" b="1" dirty="0" smtClean="0">
                <a:solidFill>
                  <a:srgbClr val="003366"/>
                </a:solidFill>
                <a:latin typeface="Calibri" pitchFamily="34" charset="0"/>
                <a:cs typeface="Calibri" pitchFamily="34" charset="0"/>
              </a:rPr>
              <a:t>Keynesiana</a:t>
            </a:r>
            <a:r>
              <a:rPr lang="it-IT" sz="1600" dirty="0" smtClean="0">
                <a:solidFill>
                  <a:srgbClr val="003366"/>
                </a:solidFill>
                <a:latin typeface="Calibri" pitchFamily="34" charset="0"/>
                <a:cs typeface="Calibri" pitchFamily="34" charset="0"/>
              </a:rPr>
              <a:t>, </a:t>
            </a:r>
            <a:r>
              <a:rPr lang="it-IT" sz="1600" dirty="0">
                <a:solidFill>
                  <a:srgbClr val="003366"/>
                </a:solidFill>
                <a:latin typeface="Calibri" pitchFamily="34" charset="0"/>
                <a:cs typeface="Calibri" pitchFamily="34" charset="0"/>
              </a:rPr>
              <a:t>la quale sostiene invece che finanziare la spesa pubblica tramite debito sia più efficace che attraverso le tasse</a:t>
            </a:r>
            <a:r>
              <a:rPr lang="it-IT" sz="1600" dirty="0" smtClean="0">
                <a:solidFill>
                  <a:srgbClr val="003366"/>
                </a:solidFill>
                <a:latin typeface="Calibri" pitchFamily="34" charset="0"/>
                <a:cs typeface="Calibri" pitchFamily="34" charset="0"/>
              </a:rPr>
              <a:t>.</a:t>
            </a:r>
          </a:p>
          <a:p>
            <a:pPr marL="285750" lvl="0" indent="-285750" algn="just">
              <a:spcAft>
                <a:spcPts val="600"/>
              </a:spcAft>
              <a:buFont typeface="Courier New" pitchFamily="49" charset="0"/>
              <a:buChar char="o"/>
            </a:pPr>
            <a:r>
              <a:rPr lang="it-IT" sz="1600" b="1" dirty="0">
                <a:solidFill>
                  <a:srgbClr val="003366"/>
                </a:solidFill>
                <a:latin typeface="Calibri" pitchFamily="34" charset="0"/>
                <a:cs typeface="Calibri" pitchFamily="34" charset="0"/>
              </a:rPr>
              <a:t>Studi empirici </a:t>
            </a:r>
            <a:r>
              <a:rPr lang="it-IT" sz="1600" dirty="0">
                <a:solidFill>
                  <a:srgbClr val="003366"/>
                </a:solidFill>
                <a:latin typeface="Calibri" pitchFamily="34" charset="0"/>
                <a:cs typeface="Calibri" pitchFamily="34" charset="0"/>
              </a:rPr>
              <a:t>smentiscono </a:t>
            </a:r>
            <a:r>
              <a:rPr lang="it-IT" sz="1600" dirty="0" smtClean="0">
                <a:solidFill>
                  <a:srgbClr val="003366"/>
                </a:solidFill>
                <a:latin typeface="Calibri" pitchFamily="34" charset="0"/>
                <a:cs typeface="Calibri" pitchFamily="34" charset="0"/>
              </a:rPr>
              <a:t>l'equivalenza </a:t>
            </a:r>
            <a:r>
              <a:rPr lang="it-IT" sz="1600" dirty="0">
                <a:solidFill>
                  <a:srgbClr val="003366"/>
                </a:solidFill>
                <a:latin typeface="Calibri" pitchFamily="34" charset="0"/>
                <a:cs typeface="Calibri" pitchFamily="34" charset="0"/>
              </a:rPr>
              <a:t>ricardiana nella sua forma </a:t>
            </a:r>
            <a:r>
              <a:rPr lang="it-IT" sz="1600" dirty="0" smtClean="0">
                <a:solidFill>
                  <a:srgbClr val="003366"/>
                </a:solidFill>
                <a:latin typeface="Calibri" pitchFamily="34" charset="0"/>
                <a:cs typeface="Calibri" pitchFamily="34" charset="0"/>
              </a:rPr>
              <a:t>pura. Alcuni studi, tuttavia, hanno rilevato effetti </a:t>
            </a:r>
            <a:r>
              <a:rPr lang="it-IT" sz="1600" dirty="0">
                <a:solidFill>
                  <a:srgbClr val="003366"/>
                </a:solidFill>
                <a:latin typeface="Calibri" pitchFamily="34" charset="0"/>
                <a:cs typeface="Calibri" pitchFamily="34" charset="0"/>
              </a:rPr>
              <a:t>ricardiani nel comportamento dei risparmiatori. Per </a:t>
            </a:r>
            <a:r>
              <a:rPr lang="it-IT" sz="1600" dirty="0" smtClean="0">
                <a:solidFill>
                  <a:srgbClr val="003366"/>
                </a:solidFill>
                <a:latin typeface="Calibri" pitchFamily="34" charset="0"/>
                <a:cs typeface="Calibri" pitchFamily="34" charset="0"/>
              </a:rPr>
              <a:t>approfondimenti al riguardo, v. M.G. </a:t>
            </a:r>
            <a:r>
              <a:rPr lang="it-IT" sz="1600" dirty="0" err="1">
                <a:solidFill>
                  <a:srgbClr val="003366"/>
                </a:solidFill>
                <a:latin typeface="Calibri" pitchFamily="34" charset="0"/>
                <a:cs typeface="Calibri" pitchFamily="34" charset="0"/>
              </a:rPr>
              <a:t>Briotti</a:t>
            </a:r>
            <a:r>
              <a:rPr lang="it-IT" sz="1600" dirty="0">
                <a:solidFill>
                  <a:srgbClr val="003366"/>
                </a:solidFill>
                <a:latin typeface="Calibri" pitchFamily="34" charset="0"/>
                <a:cs typeface="Calibri" pitchFamily="34" charset="0"/>
              </a:rPr>
              <a:t>, </a:t>
            </a:r>
            <a:r>
              <a:rPr lang="it-IT" sz="1600" i="1" dirty="0" err="1" smtClean="0">
                <a:solidFill>
                  <a:srgbClr val="003366"/>
                </a:solidFill>
                <a:latin typeface="Calibri" pitchFamily="34" charset="0"/>
                <a:cs typeface="Calibri" pitchFamily="34" charset="0"/>
              </a:rPr>
              <a:t>Economic</a:t>
            </a:r>
            <a:r>
              <a:rPr lang="it-IT" sz="1600" i="1" dirty="0" smtClean="0">
                <a:solidFill>
                  <a:srgbClr val="003366"/>
                </a:solidFill>
                <a:latin typeface="Calibri" pitchFamily="34" charset="0"/>
                <a:cs typeface="Calibri" pitchFamily="34" charset="0"/>
              </a:rPr>
              <a:t> </a:t>
            </a:r>
            <a:r>
              <a:rPr lang="it-IT" sz="1600" i="1" dirty="0" err="1">
                <a:solidFill>
                  <a:srgbClr val="003366"/>
                </a:solidFill>
                <a:latin typeface="Calibri" pitchFamily="34" charset="0"/>
                <a:cs typeface="Calibri" pitchFamily="34" charset="0"/>
              </a:rPr>
              <a:t>Reactions</a:t>
            </a:r>
            <a:r>
              <a:rPr lang="it-IT" sz="1600" i="1" dirty="0">
                <a:solidFill>
                  <a:srgbClr val="003366"/>
                </a:solidFill>
                <a:latin typeface="Calibri" pitchFamily="34" charset="0"/>
                <a:cs typeface="Calibri" pitchFamily="34" charset="0"/>
              </a:rPr>
              <a:t> to Public Finance </a:t>
            </a:r>
            <a:r>
              <a:rPr lang="it-IT" sz="1600" i="1" dirty="0" err="1">
                <a:solidFill>
                  <a:srgbClr val="003366"/>
                </a:solidFill>
                <a:latin typeface="Calibri" pitchFamily="34" charset="0"/>
                <a:cs typeface="Calibri" pitchFamily="34" charset="0"/>
              </a:rPr>
              <a:t>Consolidation</a:t>
            </a:r>
            <a:r>
              <a:rPr lang="it-IT" sz="1600" i="1" dirty="0">
                <a:solidFill>
                  <a:srgbClr val="003366"/>
                </a:solidFill>
                <a:latin typeface="Calibri" pitchFamily="34" charset="0"/>
                <a:cs typeface="Calibri" pitchFamily="34" charset="0"/>
              </a:rPr>
              <a:t>: a </a:t>
            </a:r>
            <a:r>
              <a:rPr lang="it-IT" sz="1600" i="1" dirty="0" err="1">
                <a:solidFill>
                  <a:srgbClr val="003366"/>
                </a:solidFill>
                <a:latin typeface="Calibri" pitchFamily="34" charset="0"/>
                <a:cs typeface="Calibri" pitchFamily="34" charset="0"/>
              </a:rPr>
              <a:t>Survey</a:t>
            </a:r>
            <a:r>
              <a:rPr lang="it-IT" sz="1600" i="1" dirty="0">
                <a:solidFill>
                  <a:srgbClr val="003366"/>
                </a:solidFill>
                <a:latin typeface="Calibri" pitchFamily="34" charset="0"/>
                <a:cs typeface="Calibri" pitchFamily="34" charset="0"/>
              </a:rPr>
              <a:t> of the </a:t>
            </a:r>
            <a:r>
              <a:rPr lang="it-IT" sz="1600" i="1" dirty="0" err="1" smtClean="0">
                <a:solidFill>
                  <a:srgbClr val="003366"/>
                </a:solidFill>
                <a:latin typeface="Calibri" pitchFamily="34" charset="0"/>
                <a:cs typeface="Calibri" pitchFamily="34" charset="0"/>
              </a:rPr>
              <a:t>Literature</a:t>
            </a:r>
            <a:r>
              <a:rPr lang="it-IT" sz="1600" dirty="0" smtClean="0">
                <a:solidFill>
                  <a:srgbClr val="003366"/>
                </a:solidFill>
                <a:latin typeface="Calibri" pitchFamily="34" charset="0"/>
                <a:cs typeface="Calibri" pitchFamily="34" charset="0"/>
              </a:rPr>
              <a:t>, </a:t>
            </a:r>
            <a:r>
              <a:rPr lang="it-IT" sz="1600" dirty="0" err="1" smtClean="0">
                <a:solidFill>
                  <a:srgbClr val="003366"/>
                </a:solidFill>
                <a:latin typeface="Calibri" pitchFamily="34" charset="0"/>
                <a:cs typeface="Calibri" pitchFamily="34" charset="0"/>
              </a:rPr>
              <a:t>European</a:t>
            </a:r>
            <a:r>
              <a:rPr lang="it-IT" sz="1600" dirty="0" smtClean="0">
                <a:solidFill>
                  <a:srgbClr val="003366"/>
                </a:solidFill>
                <a:latin typeface="Calibri" pitchFamily="34" charset="0"/>
                <a:cs typeface="Calibri" pitchFamily="34" charset="0"/>
              </a:rPr>
              <a:t> </a:t>
            </a:r>
            <a:r>
              <a:rPr lang="it-IT" sz="1600" dirty="0">
                <a:solidFill>
                  <a:srgbClr val="003366"/>
                </a:solidFill>
                <a:latin typeface="Calibri" pitchFamily="34" charset="0"/>
                <a:cs typeface="Calibri" pitchFamily="34" charset="0"/>
              </a:rPr>
              <a:t>Central </a:t>
            </a:r>
            <a:r>
              <a:rPr lang="it-IT" sz="1600" dirty="0" err="1" smtClean="0">
                <a:solidFill>
                  <a:srgbClr val="003366"/>
                </a:solidFill>
                <a:latin typeface="Calibri" pitchFamily="34" charset="0"/>
                <a:cs typeface="Calibri" pitchFamily="34" charset="0"/>
              </a:rPr>
              <a:t>Bank</a:t>
            </a:r>
            <a:r>
              <a:rPr lang="it-IT" sz="1600" dirty="0" smtClean="0">
                <a:solidFill>
                  <a:srgbClr val="003366"/>
                </a:solidFill>
                <a:latin typeface="Calibri" pitchFamily="34" charset="0"/>
                <a:cs typeface="Calibri" pitchFamily="34" charset="0"/>
              </a:rPr>
              <a:t>, </a:t>
            </a:r>
            <a:r>
              <a:rPr lang="it-IT" sz="1600" dirty="0" err="1">
                <a:solidFill>
                  <a:srgbClr val="003366"/>
                </a:solidFill>
                <a:latin typeface="Calibri" pitchFamily="34" charset="0"/>
                <a:cs typeface="Calibri" pitchFamily="34" charset="0"/>
              </a:rPr>
              <a:t>Occasional</a:t>
            </a:r>
            <a:r>
              <a:rPr lang="it-IT" sz="1600" dirty="0">
                <a:solidFill>
                  <a:srgbClr val="003366"/>
                </a:solidFill>
                <a:latin typeface="Calibri" pitchFamily="34" charset="0"/>
                <a:cs typeface="Calibri" pitchFamily="34" charset="0"/>
              </a:rPr>
              <a:t> </a:t>
            </a:r>
            <a:r>
              <a:rPr lang="it-IT" sz="1600" dirty="0" err="1">
                <a:solidFill>
                  <a:srgbClr val="003366"/>
                </a:solidFill>
                <a:latin typeface="Calibri" pitchFamily="34" charset="0"/>
                <a:cs typeface="Calibri" pitchFamily="34" charset="0"/>
              </a:rPr>
              <a:t>Paper</a:t>
            </a:r>
            <a:r>
              <a:rPr lang="it-IT" sz="1600" dirty="0">
                <a:solidFill>
                  <a:srgbClr val="003366"/>
                </a:solidFill>
                <a:latin typeface="Calibri" pitchFamily="34" charset="0"/>
                <a:cs typeface="Calibri" pitchFamily="34" charset="0"/>
              </a:rPr>
              <a:t> </a:t>
            </a:r>
            <a:r>
              <a:rPr lang="it-IT" sz="1600" dirty="0" smtClean="0">
                <a:solidFill>
                  <a:srgbClr val="003366"/>
                </a:solidFill>
                <a:latin typeface="Calibri" pitchFamily="34" charset="0"/>
                <a:cs typeface="Calibri" pitchFamily="34" charset="0"/>
              </a:rPr>
              <a:t>n. </a:t>
            </a:r>
            <a:r>
              <a:rPr lang="it-IT" sz="1600" dirty="0">
                <a:solidFill>
                  <a:srgbClr val="003366"/>
                </a:solidFill>
                <a:latin typeface="Calibri" pitchFamily="34" charset="0"/>
                <a:cs typeface="Calibri" pitchFamily="34" charset="0"/>
              </a:rPr>
              <a:t>38, ottobre 2005.</a:t>
            </a:r>
          </a:p>
        </p:txBody>
      </p:sp>
    </p:spTree>
    <p:extLst>
      <p:ext uri="{BB962C8B-B14F-4D97-AF65-F5344CB8AC3E}">
        <p14:creationId xmlns="" xmlns:p14="http://schemas.microsoft.com/office/powerpoint/2010/main" val="3581729331"/>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p:cNvSpPr/>
          <p:nvPr/>
        </p:nvSpPr>
        <p:spPr bwMode="auto">
          <a:xfrm>
            <a:off x="0" y="0"/>
            <a:ext cx="9144000" cy="6858000"/>
          </a:xfrm>
          <a:prstGeom prst="rect">
            <a:avLst/>
          </a:prstGeom>
          <a:solidFill>
            <a:schemeClr val="bg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0" i="0" u="none" strike="noStrike" cap="none" normalizeH="0" baseline="0" smtClean="0">
              <a:ln>
                <a:noFill/>
              </a:ln>
              <a:solidFill>
                <a:schemeClr val="tx1"/>
              </a:solidFill>
              <a:effectLst/>
              <a:latin typeface="Times New Roman" pitchFamily="18" charset="0"/>
            </a:endParaRPr>
          </a:p>
        </p:txBody>
      </p:sp>
      <p:sp>
        <p:nvSpPr>
          <p:cNvPr id="4" name="Segnaposto numero diapositiva 3"/>
          <p:cNvSpPr>
            <a:spLocks noGrp="1"/>
          </p:cNvSpPr>
          <p:nvPr>
            <p:ph type="sldNum" sz="quarter" idx="12"/>
          </p:nvPr>
        </p:nvSpPr>
        <p:spPr/>
        <p:txBody>
          <a:bodyPr/>
          <a:lstStyle/>
          <a:p>
            <a:pPr>
              <a:defRPr/>
            </a:pPr>
            <a:r>
              <a:rPr lang="it-IT" smtClean="0"/>
              <a:t>Pag. </a:t>
            </a:r>
            <a:fld id="{BF443ADE-5DD9-46AE-8C32-2F6DA188CB1B}" type="slidenum">
              <a:rPr lang="it-IT" smtClean="0"/>
              <a:pPr>
                <a:defRPr/>
              </a:pPr>
              <a:t>64</a:t>
            </a:fld>
            <a:endParaRPr lang="it-IT"/>
          </a:p>
        </p:txBody>
      </p:sp>
      <p:sp>
        <p:nvSpPr>
          <p:cNvPr id="1030" name="Rectangle 6"/>
          <p:cNvSpPr>
            <a:spLocks noChangeArrowheads="1"/>
          </p:cNvSpPr>
          <p:nvPr/>
        </p:nvSpPr>
        <p:spPr bwMode="auto">
          <a:xfrm>
            <a:off x="0" y="4572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800" b="0" i="0" u="none" strike="noStrike" cap="none" normalizeH="0" baseline="0" smtClean="0">
              <a:ln>
                <a:noFill/>
              </a:ln>
              <a:solidFill>
                <a:schemeClr val="tx1"/>
              </a:solidFill>
              <a:effectLst/>
              <a:latin typeface="Arial" pitchFamily="34" charset="0"/>
              <a:cs typeface="Arial" pitchFamily="34" charset="0"/>
            </a:endParaRPr>
          </a:p>
        </p:txBody>
      </p:sp>
      <p:pic>
        <p:nvPicPr>
          <p:cNvPr id="1026" name="Picture 2" descr="http://ec.europa.eu/eurostat/statistics-explained/images/2/2c/Real_GDP_growth%2C_2004%E2%80%9314_%28%25_change_compared_with_the_previous_year%3B_average_2004%E2%80%9314%29_YB15.png"/>
          <p:cNvPicPr>
            <a:picLocks noChangeAspect="1" noChangeArrowheads="1"/>
          </p:cNvPicPr>
          <p:nvPr/>
        </p:nvPicPr>
        <p:blipFill>
          <a:blip r:embed="rId2"/>
          <a:srcRect/>
          <a:stretch>
            <a:fillRect/>
          </a:stretch>
        </p:blipFill>
        <p:spPr bwMode="auto">
          <a:xfrm>
            <a:off x="1500166" y="1142984"/>
            <a:ext cx="7441604" cy="5171408"/>
          </a:xfrm>
          <a:prstGeom prst="rect">
            <a:avLst/>
          </a:prstGeom>
          <a:noFill/>
        </p:spPr>
      </p:pic>
      <p:sp>
        <p:nvSpPr>
          <p:cNvPr id="14" name="Rettangolo 13"/>
          <p:cNvSpPr/>
          <p:nvPr/>
        </p:nvSpPr>
        <p:spPr>
          <a:xfrm>
            <a:off x="1500166" y="571480"/>
            <a:ext cx="7358114" cy="523220"/>
          </a:xfrm>
          <a:prstGeom prst="rect">
            <a:avLst/>
          </a:prstGeom>
        </p:spPr>
        <p:txBody>
          <a:bodyPr wrap="square">
            <a:spAutoFit/>
          </a:bodyPr>
          <a:lstStyle/>
          <a:p>
            <a:r>
              <a:rPr lang="it-IT" sz="1400" b="1" dirty="0" smtClean="0">
                <a:latin typeface="Verdana" pitchFamily="34" charset="0"/>
                <a:ea typeface="Verdana" pitchFamily="34" charset="0"/>
                <a:cs typeface="Verdana" pitchFamily="34" charset="0"/>
              </a:rPr>
              <a:t>Crescita del Pil reale, 2004–2014 (variazione % rispetto all'anno </a:t>
            </a:r>
            <a:r>
              <a:rPr lang="it-IT" sz="1400" b="1" dirty="0" err="1" smtClean="0">
                <a:latin typeface="Verdana" pitchFamily="34" charset="0"/>
                <a:ea typeface="Verdana" pitchFamily="34" charset="0"/>
                <a:cs typeface="Verdana" pitchFamily="34" charset="0"/>
              </a:rPr>
              <a:t>prec</a:t>
            </a:r>
            <a:r>
              <a:rPr lang="it-IT" sz="1400" b="1" dirty="0" smtClean="0">
                <a:latin typeface="Verdana" pitchFamily="34" charset="0"/>
                <a:ea typeface="Verdana" pitchFamily="34" charset="0"/>
                <a:cs typeface="Verdana" pitchFamily="34" charset="0"/>
              </a:rPr>
              <a:t>.; media 2004–2014)</a:t>
            </a:r>
            <a:endParaRPr lang="it-IT" sz="1400" b="1" dirty="0"/>
          </a:p>
        </p:txBody>
      </p:sp>
      <p:sp>
        <p:nvSpPr>
          <p:cNvPr id="10" name="Rectangle 2"/>
          <p:cNvSpPr>
            <a:spLocks noGrp="1" noChangeArrowheads="1"/>
          </p:cNvSpPr>
          <p:nvPr>
            <p:ph type="title"/>
          </p:nvPr>
        </p:nvSpPr>
        <p:spPr>
          <a:xfrm rot="16200000">
            <a:off x="-2357486" y="2928934"/>
            <a:ext cx="6286544" cy="1000132"/>
          </a:xfrm>
        </p:spPr>
        <p:style>
          <a:lnRef idx="2">
            <a:schemeClr val="accent1">
              <a:shade val="50000"/>
            </a:schemeClr>
          </a:lnRef>
          <a:fillRef idx="1">
            <a:schemeClr val="accent1"/>
          </a:fillRef>
          <a:effectRef idx="0">
            <a:schemeClr val="accent1"/>
          </a:effectRef>
          <a:fontRef idx="minor">
            <a:schemeClr val="lt1"/>
          </a:fontRef>
        </p:style>
        <p:txBody>
          <a:bodyPr/>
          <a:lstStyle/>
          <a:p>
            <a:pPr>
              <a:lnSpc>
                <a:spcPct val="100000"/>
              </a:lnSpc>
            </a:pPr>
            <a:r>
              <a:rPr lang="it-IT" sz="2000" b="1" dirty="0" smtClean="0">
                <a:ln>
                  <a:solidFill>
                    <a:schemeClr val="tx1"/>
                  </a:solidFill>
                </a:ln>
                <a:solidFill>
                  <a:schemeClr val="tx1"/>
                </a:solidFill>
                <a:latin typeface="Calibri" pitchFamily="34" charset="0"/>
                <a:ea typeface="Calibri" pitchFamily="34" charset="0"/>
                <a:cs typeface="Calibri" pitchFamily="34" charset="0"/>
              </a:rPr>
              <a:t>LE QUESTIONI ATTUALI:</a:t>
            </a:r>
            <a:br>
              <a:rPr lang="it-IT" sz="2000" b="1" dirty="0" smtClean="0">
                <a:ln>
                  <a:solidFill>
                    <a:schemeClr val="tx1"/>
                  </a:solidFill>
                </a:ln>
                <a:solidFill>
                  <a:schemeClr val="tx1"/>
                </a:solidFill>
                <a:latin typeface="Calibri" pitchFamily="34" charset="0"/>
                <a:ea typeface="Calibri" pitchFamily="34" charset="0"/>
                <a:cs typeface="Calibri" pitchFamily="34" charset="0"/>
              </a:rPr>
            </a:br>
            <a:r>
              <a:rPr lang="it-IT" sz="2000" b="1" dirty="0" smtClean="0">
                <a:ln>
                  <a:solidFill>
                    <a:schemeClr val="tx1"/>
                  </a:solidFill>
                </a:ln>
                <a:solidFill>
                  <a:schemeClr val="tx1"/>
                </a:solidFill>
                <a:latin typeface="Calibri" pitchFamily="34" charset="0"/>
                <a:ea typeface="Calibri" pitchFamily="34" charset="0"/>
                <a:cs typeface="Calibri" pitchFamily="34" charset="0"/>
              </a:rPr>
              <a:t>LA BASSA CRESCITA ECONOMICA</a:t>
            </a:r>
          </a:p>
        </p:txBody>
      </p:sp>
      <p:sp>
        <p:nvSpPr>
          <p:cNvPr id="9" name="Rettangolo arrotondato 8"/>
          <p:cNvSpPr/>
          <p:nvPr/>
        </p:nvSpPr>
        <p:spPr bwMode="auto">
          <a:xfrm>
            <a:off x="8429652" y="2928934"/>
            <a:ext cx="357190" cy="142876"/>
          </a:xfrm>
          <a:prstGeom prst="roundRect">
            <a:avLst/>
          </a:prstGeom>
          <a:noFill/>
          <a:ln>
            <a:solidFill>
              <a:srgbClr val="C00000"/>
            </a:solidFill>
            <a:headEnd type="none" w="med" len="med"/>
            <a:tailEnd type="none" w="med" len="med"/>
          </a:ln>
          <a:extLs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dk1"/>
          </a:lnRef>
          <a:fillRef idx="1">
            <a:schemeClr val="lt1"/>
          </a:fillRef>
          <a:effectRef idx="0">
            <a:schemeClr val="dk1"/>
          </a:effectRef>
          <a:fontRef idx="minor">
            <a:schemeClr val="dk1"/>
          </a:fontRef>
        </p:style>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0" i="0" u="none" strike="noStrike" cap="none" normalizeH="0" baseline="0" smtClean="0">
              <a:ln>
                <a:noFill/>
              </a:ln>
              <a:solidFill>
                <a:schemeClr val="tx1"/>
              </a:solidFill>
              <a:effectLst/>
              <a:latin typeface="Times New Roman" pitchFamily="18" charset="0"/>
            </a:endParaRPr>
          </a:p>
        </p:txBody>
      </p:sp>
      <p:sp>
        <p:nvSpPr>
          <p:cNvPr id="12" name="Rettangolo arrotondato 11"/>
          <p:cNvSpPr/>
          <p:nvPr/>
        </p:nvSpPr>
        <p:spPr bwMode="auto">
          <a:xfrm>
            <a:off x="6786578" y="2928934"/>
            <a:ext cx="1500198" cy="142876"/>
          </a:xfrm>
          <a:prstGeom prst="roundRect">
            <a:avLst/>
          </a:prstGeom>
          <a:noFill/>
          <a:ln>
            <a:solidFill>
              <a:srgbClr val="C00000"/>
            </a:solidFill>
            <a:headEnd type="none" w="med" len="med"/>
            <a:tailEnd type="none" w="med" len="med"/>
          </a:ln>
          <a:extLs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dk1"/>
          </a:lnRef>
          <a:fillRef idx="1">
            <a:schemeClr val="lt1"/>
          </a:fillRef>
          <a:effectRef idx="0">
            <a:schemeClr val="dk1"/>
          </a:effectRef>
          <a:fontRef idx="minor">
            <a:schemeClr val="dk1"/>
          </a:fontRef>
        </p:style>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0" i="0" u="none" strike="noStrike" cap="none" normalizeH="0" baseline="0" smtClean="0">
              <a:ln>
                <a:noFill/>
              </a:ln>
              <a:solidFill>
                <a:schemeClr val="tx1"/>
              </a:solidFill>
              <a:effectLst/>
              <a:latin typeface="Times New Roman" pitchFamily="18" charset="0"/>
            </a:endParaRPr>
          </a:p>
        </p:txBody>
      </p:sp>
      <p:sp>
        <p:nvSpPr>
          <p:cNvPr id="13" name="Rettangolo arrotondato 12"/>
          <p:cNvSpPr/>
          <p:nvPr/>
        </p:nvSpPr>
        <p:spPr bwMode="auto">
          <a:xfrm>
            <a:off x="4786314" y="2928934"/>
            <a:ext cx="1000132" cy="142876"/>
          </a:xfrm>
          <a:prstGeom prst="roundRect">
            <a:avLst/>
          </a:prstGeom>
          <a:noFill/>
          <a:ln>
            <a:solidFill>
              <a:srgbClr val="C00000"/>
            </a:solidFill>
            <a:headEnd type="none" w="med" len="med"/>
            <a:tailEnd type="none" w="med" len="med"/>
          </a:ln>
          <a:extLs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dk1"/>
          </a:lnRef>
          <a:fillRef idx="1">
            <a:schemeClr val="lt1"/>
          </a:fillRef>
          <a:effectRef idx="0">
            <a:schemeClr val="dk1"/>
          </a:effectRef>
          <a:fontRef idx="minor">
            <a:schemeClr val="dk1"/>
          </a:fontRef>
        </p:style>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0" i="0" u="none" strike="noStrike" cap="none" normalizeH="0" baseline="0" smtClean="0">
              <a:ln>
                <a:noFill/>
              </a:ln>
              <a:solidFill>
                <a:schemeClr val="tx1"/>
              </a:solidFill>
              <a:effectLst/>
              <a:latin typeface="Times New Roman" pitchFamily="18" charset="0"/>
            </a:endParaRPr>
          </a:p>
        </p:txBody>
      </p:sp>
      <p:sp>
        <p:nvSpPr>
          <p:cNvPr id="15" name="Rettangolo arrotondato 14"/>
          <p:cNvSpPr/>
          <p:nvPr/>
        </p:nvSpPr>
        <p:spPr bwMode="auto">
          <a:xfrm>
            <a:off x="8429652" y="1428736"/>
            <a:ext cx="357190" cy="285752"/>
          </a:xfrm>
          <a:prstGeom prst="roundRect">
            <a:avLst/>
          </a:prstGeom>
          <a:noFill/>
          <a:ln>
            <a:solidFill>
              <a:srgbClr val="C00000"/>
            </a:solidFill>
            <a:headEnd type="none" w="med" len="med"/>
            <a:tailEnd type="none" w="med" len="med"/>
          </a:ln>
          <a:extLs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dk1"/>
          </a:lnRef>
          <a:fillRef idx="1">
            <a:schemeClr val="lt1"/>
          </a:fillRef>
          <a:effectRef idx="0">
            <a:schemeClr val="dk1"/>
          </a:effectRef>
          <a:fontRef idx="minor">
            <a:schemeClr val="dk1"/>
          </a:fontRef>
        </p:style>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0" i="0" u="none" strike="noStrike" cap="none" normalizeH="0" baseline="0" smtClean="0">
              <a:ln>
                <a:noFill/>
              </a:ln>
              <a:solidFill>
                <a:schemeClr val="tx1"/>
              </a:solidFill>
              <a:effectLst/>
              <a:latin typeface="Times New Roman" pitchFamily="18" charset="0"/>
            </a:endParaRPr>
          </a:p>
        </p:txBody>
      </p:sp>
      <p:sp>
        <p:nvSpPr>
          <p:cNvPr id="16" name="Rettangolo arrotondato 15"/>
          <p:cNvSpPr/>
          <p:nvPr/>
        </p:nvSpPr>
        <p:spPr bwMode="auto">
          <a:xfrm>
            <a:off x="8429652" y="2143116"/>
            <a:ext cx="357190" cy="142876"/>
          </a:xfrm>
          <a:prstGeom prst="roundRect">
            <a:avLst/>
          </a:prstGeom>
          <a:noFill/>
          <a:ln>
            <a:solidFill>
              <a:srgbClr val="C00000"/>
            </a:solidFill>
            <a:headEnd type="none" w="med" len="med"/>
            <a:tailEnd type="none" w="med" len="med"/>
          </a:ln>
          <a:extLs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dk1"/>
          </a:lnRef>
          <a:fillRef idx="1">
            <a:schemeClr val="lt1"/>
          </a:fillRef>
          <a:effectRef idx="0">
            <a:schemeClr val="dk1"/>
          </a:effectRef>
          <a:fontRef idx="minor">
            <a:schemeClr val="dk1"/>
          </a:fontRef>
        </p:style>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0" i="0" u="none" strike="noStrike" cap="none" normalizeH="0" baseline="0" smtClean="0">
              <a:ln>
                <a:noFill/>
              </a:ln>
              <a:solidFill>
                <a:schemeClr val="tx1"/>
              </a:solidFill>
              <a:effectLst/>
              <a:latin typeface="Times New Roman" pitchFamily="18" charset="0"/>
            </a:endParaRPr>
          </a:p>
        </p:txBody>
      </p:sp>
      <p:sp>
        <p:nvSpPr>
          <p:cNvPr id="17" name="Rettangolo arrotondato 16"/>
          <p:cNvSpPr/>
          <p:nvPr/>
        </p:nvSpPr>
        <p:spPr bwMode="auto">
          <a:xfrm>
            <a:off x="8429652" y="2714620"/>
            <a:ext cx="357190" cy="142876"/>
          </a:xfrm>
          <a:prstGeom prst="roundRect">
            <a:avLst/>
          </a:prstGeom>
          <a:noFill/>
          <a:ln>
            <a:solidFill>
              <a:srgbClr val="C00000"/>
            </a:solidFill>
            <a:headEnd type="none" w="med" len="med"/>
            <a:tailEnd type="none" w="med" len="med"/>
          </a:ln>
          <a:extLst>
            <a:ext uri="{AF507438-7753-43E0-B8FC-AC1667EBCBE1}">
              <a14:hiddenEffects xmlns:a14="http://schemas.microsoft.com/office/drawing/2010/main" xmlns="">
                <a:effectLst>
                  <a:outerShdw dist="35921" dir="2700000" algn="ctr" rotWithShape="0">
                    <a:schemeClr val="bg2"/>
                  </a:outerShdw>
                </a:effectLst>
              </a14:hiddenEffects>
            </a:ext>
          </a:extLst>
        </p:spPr>
        <p:style>
          <a:lnRef idx="2">
            <a:schemeClr val="dk1"/>
          </a:lnRef>
          <a:fillRef idx="1">
            <a:schemeClr val="lt1"/>
          </a:fillRef>
          <a:effectRef idx="0">
            <a:schemeClr val="dk1"/>
          </a:effectRef>
          <a:fontRef idx="minor">
            <a:schemeClr val="dk1"/>
          </a:fontRef>
        </p:style>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0" i="0" u="none" strike="noStrike" cap="none" normalizeH="0" baseline="0" smtClean="0">
              <a:ln>
                <a:noFill/>
              </a:ln>
              <a:solidFill>
                <a:schemeClr val="tx1"/>
              </a:solidFill>
              <a:effectLst/>
              <a:latin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blinds(horizontal)">
                                      <p:cBhvr>
                                        <p:cTn id="7" dur="500"/>
                                        <p:tgtEl>
                                          <p:spTgt spid="102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blinds(horizontal)">
                                      <p:cBhvr>
                                        <p:cTn id="10" dur="5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6"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barn(inHorizontal)">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6"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barn(inHorizontal)">
                                      <p:cBhvr>
                                        <p:cTn id="20" dur="500"/>
                                        <p:tgtEl>
                                          <p:spTgt spid="12"/>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6"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Horizont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6"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barn(inHorizontal)">
                                      <p:cBhvr>
                                        <p:cTn id="30" dur="500"/>
                                        <p:tgtEl>
                                          <p:spTgt spid="15"/>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6"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barn(inHorizontal)">
                                      <p:cBhvr>
                                        <p:cTn id="35" dur="500"/>
                                        <p:tgtEl>
                                          <p:spTgt spid="16"/>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6" fill="hold" grpId="0" nodeType="click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barn(inHorizontal)">
                                      <p:cBhvr>
                                        <p:cTn id="4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9" grpId="0" animBg="1"/>
      <p:bldP spid="12" grpId="0" animBg="1"/>
      <p:bldP spid="13" grpId="0" animBg="1"/>
      <p:bldP spid="15" grpId="0" animBg="1"/>
      <p:bldP spid="16" grpId="0" animBg="1"/>
      <p:bldP spid="17"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ctrTitle"/>
          </p:nvPr>
        </p:nvSpPr>
        <p:spPr/>
        <p:txBody>
          <a:bodyPr/>
          <a:lstStyle/>
          <a:p>
            <a:pPr eaLnBrk="1" hangingPunct="1"/>
            <a:r>
              <a:rPr lang="it-IT" sz="3200" b="1" dirty="0" smtClean="0">
                <a:latin typeface="Calibri" pitchFamily="34" charset="0"/>
                <a:cs typeface="Calibri" pitchFamily="34" charset="0"/>
              </a:rPr>
              <a:t>LE QUESTIONI ATTUALI:</a:t>
            </a:r>
            <a:br>
              <a:rPr lang="it-IT" sz="3200" b="1" dirty="0" smtClean="0">
                <a:latin typeface="Calibri" pitchFamily="34" charset="0"/>
                <a:cs typeface="Calibri" pitchFamily="34" charset="0"/>
              </a:rPr>
            </a:br>
            <a:r>
              <a:rPr lang="it-IT" sz="3200" b="1" dirty="0" smtClean="0">
                <a:latin typeface="Calibri" pitchFamily="34" charset="0"/>
                <a:cs typeface="Calibri" pitchFamily="34" charset="0"/>
              </a:rPr>
              <a:t>L’ELEVATA PRESSIONE FISCALE</a:t>
            </a:r>
            <a:endParaRPr lang="it-IT" sz="2000" b="1" dirty="0" smtClean="0">
              <a:latin typeface="Calibri" pitchFamily="34" charset="0"/>
              <a:cs typeface="Calibri" pitchFamily="34" charset="0"/>
            </a:endParaRPr>
          </a:p>
        </p:txBody>
      </p:sp>
      <p:sp>
        <p:nvSpPr>
          <p:cNvPr id="4098" name="Rectangle 107"/>
          <p:cNvSpPr>
            <a:spLocks noGrp="1" noChangeArrowheads="1"/>
          </p:cNvSpPr>
          <p:nvPr>
            <p:ph type="sldNum" sz="quarter" idx="12"/>
          </p:nvPr>
        </p:nvSpPr>
        <p:spPr>
          <a:xfrm>
            <a:off x="6931074" y="6293582"/>
            <a:ext cx="1906588" cy="457200"/>
          </a:xfrm>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it-IT" sz="1400" dirty="0" smtClean="0">
                <a:solidFill>
                  <a:schemeClr val="folHlink"/>
                </a:solidFill>
              </a:rPr>
              <a:t>Pag. </a:t>
            </a:r>
            <a:fld id="{FA92EAC8-45C7-4863-B7B0-431C8B58D399}" type="slidenum">
              <a:rPr lang="it-IT" sz="1400" smtClean="0">
                <a:solidFill>
                  <a:schemeClr val="folHlink"/>
                </a:solidFill>
              </a:rPr>
              <a:pPr eaLnBrk="1" hangingPunct="1"/>
              <a:t>65</a:t>
            </a:fld>
            <a:endParaRPr lang="it-IT" sz="1400" dirty="0" smtClean="0">
              <a:solidFill>
                <a:schemeClr val="folHlink"/>
              </a:solidFill>
            </a:endParaRPr>
          </a:p>
        </p:txBody>
      </p:sp>
      <p:sp>
        <p:nvSpPr>
          <p:cNvPr id="3" name="Rettangolo 2"/>
          <p:cNvSpPr/>
          <p:nvPr/>
        </p:nvSpPr>
        <p:spPr>
          <a:xfrm>
            <a:off x="1142976" y="2348880"/>
            <a:ext cx="7500990" cy="307777"/>
          </a:xfrm>
          <a:prstGeom prst="rect">
            <a:avLst/>
          </a:prstGeom>
        </p:spPr>
        <p:txBody>
          <a:bodyPr wrap="square">
            <a:spAutoFit/>
          </a:bodyPr>
          <a:lstStyle/>
          <a:p>
            <a:pPr algn="ctr"/>
            <a:r>
              <a:rPr lang="it-IT" sz="1400" b="1" dirty="0" smtClean="0">
                <a:latin typeface="Verdana" pitchFamily="34" charset="0"/>
                <a:ea typeface="Verdana" pitchFamily="34" charset="0"/>
                <a:cs typeface="Verdana" pitchFamily="34" charset="0"/>
              </a:rPr>
              <a:t>Italia: pressione fiscale in percentuale del Pil nel periodo 2000-2014</a:t>
            </a:r>
            <a:endParaRPr lang="it-IT" sz="1400" b="1" dirty="0"/>
          </a:p>
        </p:txBody>
      </p:sp>
      <p:graphicFrame>
        <p:nvGraphicFramePr>
          <p:cNvPr id="5" name="Grafico 4"/>
          <p:cNvGraphicFramePr/>
          <p:nvPr/>
        </p:nvGraphicFramePr>
        <p:xfrm>
          <a:off x="1857356" y="2714620"/>
          <a:ext cx="6000792" cy="3714776"/>
        </p:xfrm>
        <a:graphic>
          <a:graphicData uri="http://schemas.openxmlformats.org/drawingml/2006/chart">
            <c:chart xmlns:c="http://schemas.openxmlformats.org/drawingml/2006/chart" xmlns:r="http://schemas.openxmlformats.org/officeDocument/2006/relationships" r:id="rId3"/>
          </a:graphicData>
        </a:graphic>
      </p:graphicFrame>
      <p:sp>
        <p:nvSpPr>
          <p:cNvPr id="6" name="Rettangolo 5"/>
          <p:cNvSpPr/>
          <p:nvPr/>
        </p:nvSpPr>
        <p:spPr>
          <a:xfrm>
            <a:off x="2000232" y="6429396"/>
            <a:ext cx="2643206" cy="276999"/>
          </a:xfrm>
          <a:prstGeom prst="rect">
            <a:avLst/>
          </a:prstGeom>
        </p:spPr>
        <p:txBody>
          <a:bodyPr vert="horz" wrap="square">
            <a:spAutoFit/>
          </a:bodyPr>
          <a:lstStyle/>
          <a:p>
            <a:pPr fontAlgn="b"/>
            <a:r>
              <a:rPr lang="it-IT" sz="1200" i="1" dirty="0" smtClean="0">
                <a:solidFill>
                  <a:srgbClr val="000000"/>
                </a:solidFill>
                <a:latin typeface="Calibri" pitchFamily="34" charset="0"/>
                <a:cs typeface="Times New Roman" pitchFamily="18" charset="0"/>
              </a:rPr>
              <a:t>Fonte</a:t>
            </a:r>
            <a:r>
              <a:rPr lang="it-IT" sz="1200" dirty="0" smtClean="0">
                <a:solidFill>
                  <a:srgbClr val="000000"/>
                </a:solidFill>
                <a:latin typeface="Calibri" pitchFamily="34" charset="0"/>
                <a:cs typeface="Times New Roman" pitchFamily="18" charset="0"/>
              </a:rPr>
              <a:t>: mie elaborazioni su dati ISTAT.</a:t>
            </a:r>
            <a:endParaRPr lang="it-IT" sz="1200" dirty="0">
              <a:solidFill>
                <a:srgbClr val="000000"/>
              </a:solidFill>
              <a:latin typeface="Calibri" pitchFamily="34" charset="0"/>
              <a:cs typeface="Times New Roman" pitchFamily="18" charset="0"/>
            </a:endParaRPr>
          </a:p>
        </p:txBody>
      </p:sp>
    </p:spTree>
    <p:extLst>
      <p:ext uri="{BB962C8B-B14F-4D97-AF65-F5344CB8AC3E}">
        <p14:creationId xmlns="" xmlns:p14="http://schemas.microsoft.com/office/powerpoint/2010/main" val="3581729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500"/>
                                        <p:tgtEl>
                                          <p:spTgt spid="5"/>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Graphic spid="5" grpId="0">
        <p:bldAsOne/>
      </p:bldGraphic>
      <p:bldP spid="6"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p:cNvSpPr/>
          <p:nvPr/>
        </p:nvSpPr>
        <p:spPr bwMode="auto">
          <a:xfrm>
            <a:off x="0" y="0"/>
            <a:ext cx="9144000" cy="6858000"/>
          </a:xfrm>
          <a:prstGeom prst="rect">
            <a:avLst/>
          </a:prstGeom>
          <a:solidFill>
            <a:schemeClr val="bg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0" i="0" u="none" strike="noStrike" cap="none" normalizeH="0" baseline="0" smtClean="0">
              <a:ln>
                <a:noFill/>
              </a:ln>
              <a:solidFill>
                <a:schemeClr val="tx1"/>
              </a:solidFill>
              <a:effectLst/>
              <a:latin typeface="Times New Roman" pitchFamily="18" charset="0"/>
            </a:endParaRPr>
          </a:p>
        </p:txBody>
      </p:sp>
      <p:sp>
        <p:nvSpPr>
          <p:cNvPr id="4" name="Segnaposto numero diapositiva 3"/>
          <p:cNvSpPr>
            <a:spLocks noGrp="1"/>
          </p:cNvSpPr>
          <p:nvPr>
            <p:ph type="sldNum" sz="quarter" idx="12"/>
          </p:nvPr>
        </p:nvSpPr>
        <p:spPr/>
        <p:txBody>
          <a:bodyPr/>
          <a:lstStyle/>
          <a:p>
            <a:pPr>
              <a:defRPr/>
            </a:pPr>
            <a:r>
              <a:rPr lang="it-IT" smtClean="0"/>
              <a:t>Pag. </a:t>
            </a:r>
            <a:fld id="{BF443ADE-5DD9-46AE-8C32-2F6DA188CB1B}" type="slidenum">
              <a:rPr lang="it-IT" smtClean="0"/>
              <a:pPr>
                <a:defRPr/>
              </a:pPr>
              <a:t>66</a:t>
            </a:fld>
            <a:endParaRPr lang="it-IT"/>
          </a:p>
        </p:txBody>
      </p:sp>
      <p:sp>
        <p:nvSpPr>
          <p:cNvPr id="1030" name="Rectangle 6"/>
          <p:cNvSpPr>
            <a:spLocks noChangeArrowheads="1"/>
          </p:cNvSpPr>
          <p:nvPr/>
        </p:nvSpPr>
        <p:spPr bwMode="auto">
          <a:xfrm>
            <a:off x="0" y="4572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800" b="0" i="0" u="none" strike="noStrike" cap="none" normalizeH="0" baseline="0" smtClean="0">
              <a:ln>
                <a:noFill/>
              </a:ln>
              <a:solidFill>
                <a:schemeClr val="tx1"/>
              </a:solidFill>
              <a:effectLst/>
              <a:latin typeface="Arial" pitchFamily="34" charset="0"/>
              <a:cs typeface="Arial" pitchFamily="34" charset="0"/>
            </a:endParaRPr>
          </a:p>
        </p:txBody>
      </p:sp>
      <p:sp>
        <p:nvSpPr>
          <p:cNvPr id="14" name="Rettangolo 13"/>
          <p:cNvSpPr/>
          <p:nvPr/>
        </p:nvSpPr>
        <p:spPr>
          <a:xfrm>
            <a:off x="1428728" y="142852"/>
            <a:ext cx="7429552" cy="523220"/>
          </a:xfrm>
          <a:prstGeom prst="rect">
            <a:avLst/>
          </a:prstGeom>
        </p:spPr>
        <p:txBody>
          <a:bodyPr wrap="square">
            <a:spAutoFit/>
          </a:bodyPr>
          <a:lstStyle/>
          <a:p>
            <a:pPr algn="just"/>
            <a:r>
              <a:rPr lang="it-IT" sz="1400" b="1" dirty="0" smtClean="0">
                <a:latin typeface="Verdana" pitchFamily="34" charset="0"/>
                <a:ea typeface="Verdana" pitchFamily="34" charset="0"/>
                <a:cs typeface="Verdana" pitchFamily="34" charset="0"/>
              </a:rPr>
              <a:t>La pressione dei tributi comunali (a) nelle circoscrizioni d'Italia (valori pro capite in euro 2014)</a:t>
            </a:r>
            <a:endParaRPr lang="it-IT" sz="1400" b="1" dirty="0"/>
          </a:p>
        </p:txBody>
      </p:sp>
      <p:sp>
        <p:nvSpPr>
          <p:cNvPr id="10" name="Rectangle 2"/>
          <p:cNvSpPr>
            <a:spLocks noGrp="1" noChangeArrowheads="1"/>
          </p:cNvSpPr>
          <p:nvPr>
            <p:ph type="title"/>
          </p:nvPr>
        </p:nvSpPr>
        <p:spPr>
          <a:xfrm rot="16200000">
            <a:off x="-2464643" y="2964653"/>
            <a:ext cx="6500858" cy="1000132"/>
          </a:xfrm>
        </p:spPr>
        <p:style>
          <a:lnRef idx="2">
            <a:schemeClr val="accent1">
              <a:shade val="50000"/>
            </a:schemeClr>
          </a:lnRef>
          <a:fillRef idx="1">
            <a:schemeClr val="accent1"/>
          </a:fillRef>
          <a:effectRef idx="0">
            <a:schemeClr val="accent1"/>
          </a:effectRef>
          <a:fontRef idx="minor">
            <a:schemeClr val="lt1"/>
          </a:fontRef>
        </p:style>
        <p:txBody>
          <a:bodyPr/>
          <a:lstStyle/>
          <a:p>
            <a:pPr>
              <a:lnSpc>
                <a:spcPct val="100000"/>
              </a:lnSpc>
            </a:pPr>
            <a:r>
              <a:rPr lang="it-IT" sz="2000" b="1" dirty="0" smtClean="0">
                <a:ln>
                  <a:solidFill>
                    <a:schemeClr val="tx1"/>
                  </a:solidFill>
                </a:ln>
                <a:solidFill>
                  <a:schemeClr val="tx1"/>
                </a:solidFill>
                <a:latin typeface="Calibri" pitchFamily="34" charset="0"/>
                <a:ea typeface="Calibri" pitchFamily="34" charset="0"/>
                <a:cs typeface="Calibri" pitchFamily="34" charset="0"/>
              </a:rPr>
              <a:t>LE QUESTIONI ATTUALI:</a:t>
            </a:r>
            <a:br>
              <a:rPr lang="it-IT" sz="2000" b="1" dirty="0" smtClean="0">
                <a:ln>
                  <a:solidFill>
                    <a:schemeClr val="tx1"/>
                  </a:solidFill>
                </a:ln>
                <a:solidFill>
                  <a:schemeClr val="tx1"/>
                </a:solidFill>
                <a:latin typeface="Calibri" pitchFamily="34" charset="0"/>
                <a:ea typeface="Calibri" pitchFamily="34" charset="0"/>
                <a:cs typeface="Calibri" pitchFamily="34" charset="0"/>
              </a:rPr>
            </a:br>
            <a:r>
              <a:rPr lang="it-IT" sz="2000" b="1" dirty="0" smtClean="0">
                <a:ln>
                  <a:solidFill>
                    <a:schemeClr val="tx1"/>
                  </a:solidFill>
                </a:ln>
                <a:solidFill>
                  <a:schemeClr val="tx1"/>
                </a:solidFill>
                <a:latin typeface="Calibri" pitchFamily="34" charset="0"/>
                <a:ea typeface="Calibri" pitchFamily="34" charset="0"/>
                <a:cs typeface="Calibri" pitchFamily="34" charset="0"/>
              </a:rPr>
              <a:t>LA SPEREQUATA DISTRIBUZIONE DELL’ONERE FISCALE</a:t>
            </a:r>
          </a:p>
        </p:txBody>
      </p:sp>
      <p:graphicFrame>
        <p:nvGraphicFramePr>
          <p:cNvPr id="11" name="Tabella 10"/>
          <p:cNvGraphicFramePr>
            <a:graphicFrameLocks noGrp="1"/>
          </p:cNvGraphicFramePr>
          <p:nvPr/>
        </p:nvGraphicFramePr>
        <p:xfrm>
          <a:off x="1500166" y="571480"/>
          <a:ext cx="7143800" cy="6157168"/>
        </p:xfrm>
        <a:graphic>
          <a:graphicData uri="http://schemas.openxmlformats.org/drawingml/2006/table">
            <a:tbl>
              <a:tblPr/>
              <a:tblGrid>
                <a:gridCol w="2776114"/>
                <a:gridCol w="1174109"/>
                <a:gridCol w="1001908"/>
                <a:gridCol w="1168891"/>
                <a:gridCol w="1022778"/>
              </a:tblGrid>
              <a:tr h="107446">
                <a:tc>
                  <a:txBody>
                    <a:bodyPr/>
                    <a:lstStyle/>
                    <a:p>
                      <a:pPr algn="l" fontAlgn="b"/>
                      <a:endParaRPr lang="it-IT" sz="1050" b="0" i="0" u="none" strike="noStrike" dirty="0">
                        <a:solidFill>
                          <a:schemeClr val="tx1"/>
                        </a:solidFill>
                        <a:latin typeface="Times New Roman" pitchFamily="18" charset="0"/>
                        <a:cs typeface="Times New Roman" pitchFamily="18" charset="0"/>
                      </a:endParaRPr>
                    </a:p>
                  </a:txBody>
                  <a:tcPr marL="6320" marR="6320" marT="6320" marB="0" anchor="b">
                    <a:lnL>
                      <a:noFill/>
                    </a:lnL>
                    <a:lnR>
                      <a:noFill/>
                    </a:lnR>
                    <a:lnT>
                      <a:noFill/>
                    </a:lnT>
                    <a:lnB w="28575" cap="flat" cmpd="sng" algn="ctr">
                      <a:solidFill>
                        <a:schemeClr val="tx1"/>
                      </a:solidFill>
                      <a:prstDash val="solid"/>
                      <a:round/>
                      <a:headEnd type="none" w="med" len="med"/>
                      <a:tailEnd type="none" w="med" len="med"/>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w="28575" cap="flat" cmpd="sng" algn="ctr">
                      <a:solidFill>
                        <a:schemeClr val="tx1"/>
                      </a:solidFill>
                      <a:prstDash val="solid"/>
                      <a:round/>
                      <a:headEnd type="none" w="med" len="med"/>
                      <a:tailEnd type="none" w="med" len="med"/>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w="28575" cap="flat" cmpd="sng" algn="ctr">
                      <a:solidFill>
                        <a:schemeClr val="tx1"/>
                      </a:solidFill>
                      <a:prstDash val="solid"/>
                      <a:round/>
                      <a:headEnd type="none" w="med" len="med"/>
                      <a:tailEnd type="none" w="med" len="med"/>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w="28575" cap="flat" cmpd="sng" algn="ctr">
                      <a:solidFill>
                        <a:schemeClr val="tx1"/>
                      </a:solidFill>
                      <a:prstDash val="solid"/>
                      <a:round/>
                      <a:headEnd type="none" w="med" len="med"/>
                      <a:tailEnd type="none" w="med" len="med"/>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w="28575" cap="flat" cmpd="sng" algn="ctr">
                      <a:solidFill>
                        <a:schemeClr val="tx1"/>
                      </a:solidFill>
                      <a:prstDash val="solid"/>
                      <a:round/>
                      <a:headEnd type="none" w="med" len="med"/>
                      <a:tailEnd type="none" w="med" len="med"/>
                    </a:lnB>
                  </a:tcPr>
                </a:tc>
              </a:tr>
              <a:tr h="107446">
                <a:tc>
                  <a:txBody>
                    <a:bodyPr/>
                    <a:lstStyle/>
                    <a:p>
                      <a:pPr algn="l" fontAlgn="b"/>
                      <a:r>
                        <a:rPr lang="it-IT" sz="1050" b="0" i="0" u="none" strike="noStrike">
                          <a:solidFill>
                            <a:schemeClr val="tx1"/>
                          </a:solidFill>
                          <a:latin typeface="Times New Roman" pitchFamily="18" charset="0"/>
                          <a:cs typeface="Times New Roman" pitchFamily="18" charset="0"/>
                        </a:rPr>
                        <a:t> </a:t>
                      </a:r>
                    </a:p>
                  </a:txBody>
                  <a:tcPr marL="6320" marR="6320" marT="6320" marB="0" anchor="b">
                    <a:lnL>
                      <a:noFill/>
                    </a:lnL>
                    <a:lnR>
                      <a:noFill/>
                    </a:lnR>
                    <a:lnT w="28575" cap="flat" cmpd="sng" algn="ctr">
                      <a:solidFill>
                        <a:schemeClr val="tx1"/>
                      </a:solidFill>
                      <a:prstDash val="solid"/>
                      <a:round/>
                      <a:headEnd type="none" w="med" len="med"/>
                      <a:tailEnd type="none" w="med" len="med"/>
                    </a:lnT>
                    <a:lnB>
                      <a:noFill/>
                    </a:lnB>
                  </a:tcPr>
                </a:tc>
                <a:tc>
                  <a:txBody>
                    <a:bodyPr/>
                    <a:lstStyle/>
                    <a:p>
                      <a:pPr algn="r" fontAlgn="b"/>
                      <a:r>
                        <a:rPr lang="it-IT" sz="1050" b="1" i="0" u="none" strike="noStrike" dirty="0">
                          <a:solidFill>
                            <a:schemeClr val="tx1"/>
                          </a:solidFill>
                          <a:latin typeface="Times New Roman" pitchFamily="18" charset="0"/>
                          <a:cs typeface="Times New Roman" pitchFamily="18" charset="0"/>
                        </a:rPr>
                        <a:t>1991</a:t>
                      </a:r>
                    </a:p>
                  </a:txBody>
                  <a:tcPr marL="6320" marR="6320" marT="6320" marB="0" anchor="b">
                    <a:lnL>
                      <a:noFill/>
                    </a:lnL>
                    <a:lnR>
                      <a:noFill/>
                    </a:lnR>
                    <a:lnT w="28575" cap="flat" cmpd="sng" algn="ctr">
                      <a:solidFill>
                        <a:schemeClr val="tx1"/>
                      </a:solidFill>
                      <a:prstDash val="solid"/>
                      <a:round/>
                      <a:headEnd type="none" w="med" len="med"/>
                      <a:tailEnd type="none" w="med" len="med"/>
                    </a:lnT>
                    <a:lnB>
                      <a:noFill/>
                    </a:lnB>
                  </a:tcPr>
                </a:tc>
                <a:tc>
                  <a:txBody>
                    <a:bodyPr/>
                    <a:lstStyle/>
                    <a:p>
                      <a:pPr algn="r" fontAlgn="b"/>
                      <a:r>
                        <a:rPr lang="it-IT" sz="1050" b="1" i="0" u="none" strike="noStrike" dirty="0">
                          <a:solidFill>
                            <a:schemeClr val="tx1"/>
                          </a:solidFill>
                          <a:latin typeface="Times New Roman" pitchFamily="18" charset="0"/>
                          <a:cs typeface="Times New Roman" pitchFamily="18" charset="0"/>
                        </a:rPr>
                        <a:t>2007</a:t>
                      </a:r>
                    </a:p>
                  </a:txBody>
                  <a:tcPr marL="6320" marR="6320" marT="6320" marB="0" anchor="b">
                    <a:lnL>
                      <a:noFill/>
                    </a:lnL>
                    <a:lnR>
                      <a:noFill/>
                    </a:lnR>
                    <a:lnT w="28575" cap="flat" cmpd="sng" algn="ctr">
                      <a:solidFill>
                        <a:schemeClr val="tx1"/>
                      </a:solidFill>
                      <a:prstDash val="solid"/>
                      <a:round/>
                      <a:headEnd type="none" w="med" len="med"/>
                      <a:tailEnd type="none" w="med" len="med"/>
                    </a:lnT>
                    <a:lnB>
                      <a:noFill/>
                    </a:lnB>
                  </a:tcPr>
                </a:tc>
                <a:tc>
                  <a:txBody>
                    <a:bodyPr/>
                    <a:lstStyle/>
                    <a:p>
                      <a:pPr algn="r" fontAlgn="b"/>
                      <a:r>
                        <a:rPr lang="it-IT" sz="1050" b="1" i="0" u="none" strike="noStrike" dirty="0">
                          <a:solidFill>
                            <a:schemeClr val="tx1"/>
                          </a:solidFill>
                          <a:latin typeface="Times New Roman" pitchFamily="18" charset="0"/>
                          <a:cs typeface="Times New Roman" pitchFamily="18" charset="0"/>
                        </a:rPr>
                        <a:t>2014</a:t>
                      </a:r>
                    </a:p>
                  </a:txBody>
                  <a:tcPr marL="6320" marR="6320" marT="6320" marB="0" anchor="b">
                    <a:lnL>
                      <a:noFill/>
                    </a:lnL>
                    <a:lnR>
                      <a:noFill/>
                    </a:lnR>
                    <a:lnT w="28575" cap="flat" cmpd="sng" algn="ctr">
                      <a:solidFill>
                        <a:schemeClr val="tx1"/>
                      </a:solidFill>
                      <a:prstDash val="solid"/>
                      <a:round/>
                      <a:headEnd type="none" w="med" len="med"/>
                      <a:tailEnd type="none" w="med" len="med"/>
                    </a:lnT>
                    <a:lnB>
                      <a:noFill/>
                    </a:lnB>
                  </a:tcPr>
                </a:tc>
                <a:tc>
                  <a:txBody>
                    <a:bodyPr/>
                    <a:lstStyle/>
                    <a:p>
                      <a:pPr algn="ctr" fontAlgn="b"/>
                      <a:r>
                        <a:rPr lang="it-IT" sz="1050" b="1" i="0" u="none" strike="noStrike" dirty="0">
                          <a:solidFill>
                            <a:schemeClr val="tx1"/>
                          </a:solidFill>
                          <a:latin typeface="Times New Roman" pitchFamily="18" charset="0"/>
                          <a:cs typeface="Times New Roman" pitchFamily="18" charset="0"/>
                        </a:rPr>
                        <a:t>Var.%</a:t>
                      </a:r>
                    </a:p>
                  </a:txBody>
                  <a:tcPr marL="6320" marR="6320" marT="6320" marB="0" anchor="b">
                    <a:lnL>
                      <a:noFill/>
                    </a:lnL>
                    <a:lnR>
                      <a:noFill/>
                    </a:lnR>
                    <a:lnT w="28575" cap="flat" cmpd="sng" algn="ctr">
                      <a:solidFill>
                        <a:schemeClr val="tx1"/>
                      </a:solidFill>
                      <a:prstDash val="solid"/>
                      <a:round/>
                      <a:headEnd type="none" w="med" len="med"/>
                      <a:tailEnd type="none" w="med" len="med"/>
                    </a:lnT>
                    <a:lnB>
                      <a:noFill/>
                    </a:lnB>
                  </a:tcPr>
                </a:tc>
              </a:tr>
              <a:tr h="107446">
                <a:tc>
                  <a:txBody>
                    <a:bodyPr/>
                    <a:lstStyle/>
                    <a:p>
                      <a:pPr algn="l" fontAlgn="b"/>
                      <a:r>
                        <a:rPr lang="it-IT" sz="1050" b="0" i="0" u="none" strike="noStrike" dirty="0">
                          <a:solidFill>
                            <a:schemeClr val="tx1"/>
                          </a:solidFill>
                          <a:latin typeface="Times New Roman" pitchFamily="18" charset="0"/>
                          <a:cs typeface="Times New Roman" pitchFamily="18" charset="0"/>
                        </a:rPr>
                        <a:t> </a:t>
                      </a:r>
                    </a:p>
                  </a:txBody>
                  <a:tcPr marL="6320" marR="6320" marT="6320" marB="0" anchor="b">
                    <a:lnL>
                      <a:noFill/>
                    </a:lnL>
                    <a:lnR>
                      <a:noFill/>
                    </a:lnR>
                    <a:lnT>
                      <a:noFill/>
                    </a:lnT>
                    <a:lnB w="28575" cap="flat" cmpd="sng" algn="ctr">
                      <a:solidFill>
                        <a:schemeClr val="tx1"/>
                      </a:solidFill>
                      <a:prstDash val="solid"/>
                      <a:round/>
                      <a:headEnd type="none" w="med" len="med"/>
                      <a:tailEnd type="none" w="med" len="med"/>
                    </a:lnB>
                  </a:tcPr>
                </a:tc>
                <a:tc>
                  <a:txBody>
                    <a:bodyPr/>
                    <a:lstStyle/>
                    <a:p>
                      <a:pPr algn="l" fontAlgn="b"/>
                      <a:r>
                        <a:rPr lang="it-IT" sz="1050" b="1" i="0" u="none" strike="noStrike">
                          <a:solidFill>
                            <a:schemeClr val="tx1"/>
                          </a:solidFill>
                          <a:latin typeface="Times New Roman" pitchFamily="18" charset="0"/>
                          <a:cs typeface="Times New Roman" pitchFamily="18" charset="0"/>
                        </a:rPr>
                        <a:t> </a:t>
                      </a:r>
                    </a:p>
                  </a:txBody>
                  <a:tcPr marL="6320" marR="6320" marT="6320" marB="0" anchor="b">
                    <a:lnL>
                      <a:noFill/>
                    </a:lnL>
                    <a:lnR>
                      <a:noFill/>
                    </a:lnR>
                    <a:lnT>
                      <a:noFill/>
                    </a:lnT>
                    <a:lnB w="28575" cap="flat" cmpd="sng" algn="ctr">
                      <a:solidFill>
                        <a:schemeClr val="tx1"/>
                      </a:solidFill>
                      <a:prstDash val="solid"/>
                      <a:round/>
                      <a:headEnd type="none" w="med" len="med"/>
                      <a:tailEnd type="none" w="med" len="med"/>
                    </a:lnB>
                  </a:tcPr>
                </a:tc>
                <a:tc>
                  <a:txBody>
                    <a:bodyPr/>
                    <a:lstStyle/>
                    <a:p>
                      <a:pPr algn="l" fontAlgn="b"/>
                      <a:r>
                        <a:rPr lang="it-IT" sz="1050" b="1" i="0" u="none" strike="noStrike" dirty="0">
                          <a:solidFill>
                            <a:schemeClr val="tx1"/>
                          </a:solidFill>
                          <a:latin typeface="Times New Roman" pitchFamily="18" charset="0"/>
                          <a:cs typeface="Times New Roman" pitchFamily="18" charset="0"/>
                        </a:rPr>
                        <a:t> </a:t>
                      </a:r>
                    </a:p>
                  </a:txBody>
                  <a:tcPr marL="6320" marR="6320" marT="6320" marB="0" anchor="b">
                    <a:lnL>
                      <a:noFill/>
                    </a:lnL>
                    <a:lnR>
                      <a:noFill/>
                    </a:lnR>
                    <a:lnT>
                      <a:noFill/>
                    </a:lnT>
                    <a:lnB w="28575" cap="flat" cmpd="sng" algn="ctr">
                      <a:solidFill>
                        <a:schemeClr val="tx1"/>
                      </a:solidFill>
                      <a:prstDash val="solid"/>
                      <a:round/>
                      <a:headEnd type="none" w="med" len="med"/>
                      <a:tailEnd type="none" w="med" len="med"/>
                    </a:lnB>
                  </a:tcPr>
                </a:tc>
                <a:tc>
                  <a:txBody>
                    <a:bodyPr/>
                    <a:lstStyle/>
                    <a:p>
                      <a:pPr algn="l" fontAlgn="b"/>
                      <a:r>
                        <a:rPr lang="it-IT" sz="1050" b="1" i="0" u="none" strike="noStrike" dirty="0">
                          <a:solidFill>
                            <a:schemeClr val="tx1"/>
                          </a:solidFill>
                          <a:latin typeface="Times New Roman" pitchFamily="18" charset="0"/>
                          <a:cs typeface="Times New Roman" pitchFamily="18" charset="0"/>
                        </a:rPr>
                        <a:t> </a:t>
                      </a:r>
                    </a:p>
                  </a:txBody>
                  <a:tcPr marL="6320" marR="6320" marT="6320" marB="0" anchor="b">
                    <a:lnL>
                      <a:noFill/>
                    </a:lnL>
                    <a:lnR>
                      <a:noFill/>
                    </a:lnR>
                    <a:lnT>
                      <a:noFill/>
                    </a:lnT>
                    <a:lnB w="28575" cap="flat" cmpd="sng" algn="ctr">
                      <a:solidFill>
                        <a:schemeClr val="tx1"/>
                      </a:solidFill>
                      <a:prstDash val="solid"/>
                      <a:round/>
                      <a:headEnd type="none" w="med" len="med"/>
                      <a:tailEnd type="none" w="med" len="med"/>
                    </a:lnB>
                  </a:tcPr>
                </a:tc>
                <a:tc>
                  <a:txBody>
                    <a:bodyPr/>
                    <a:lstStyle/>
                    <a:p>
                      <a:pPr algn="ctr" fontAlgn="b"/>
                      <a:r>
                        <a:rPr lang="it-IT" sz="1050" b="1" i="0" u="none" strike="noStrike" dirty="0">
                          <a:solidFill>
                            <a:schemeClr val="tx1"/>
                          </a:solidFill>
                          <a:latin typeface="Times New Roman" pitchFamily="18" charset="0"/>
                          <a:cs typeface="Times New Roman" pitchFamily="18" charset="0"/>
                        </a:rPr>
                        <a:t>1991-2014</a:t>
                      </a:r>
                    </a:p>
                  </a:txBody>
                  <a:tcPr marL="6320" marR="6320" marT="6320" marB="0" anchor="b">
                    <a:lnL>
                      <a:noFill/>
                    </a:lnL>
                    <a:lnR>
                      <a:noFill/>
                    </a:lnR>
                    <a:lnT>
                      <a:noFill/>
                    </a:lnT>
                    <a:lnB w="28575" cap="flat" cmpd="sng" algn="ctr">
                      <a:solidFill>
                        <a:schemeClr val="tx1"/>
                      </a:solidFill>
                      <a:prstDash val="solid"/>
                      <a:round/>
                      <a:headEnd type="none" w="med" len="med"/>
                      <a:tailEnd type="none" w="med" len="med"/>
                    </a:lnB>
                  </a:tcPr>
                </a:tc>
              </a:tr>
              <a:tr h="107446">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w="28575" cap="flat" cmpd="sng" algn="ctr">
                      <a:solidFill>
                        <a:schemeClr val="tx1"/>
                      </a:solidFill>
                      <a:prstDash val="solid"/>
                      <a:round/>
                      <a:headEnd type="none" w="med" len="med"/>
                      <a:tailEnd type="none" w="med" len="med"/>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w="28575" cap="flat" cmpd="sng" algn="ctr">
                      <a:solidFill>
                        <a:schemeClr val="tx1"/>
                      </a:solidFill>
                      <a:prstDash val="solid"/>
                      <a:round/>
                      <a:headEnd type="none" w="med" len="med"/>
                      <a:tailEnd type="none" w="med" len="med"/>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w="28575" cap="flat" cmpd="sng" algn="ctr">
                      <a:solidFill>
                        <a:schemeClr val="tx1"/>
                      </a:solidFill>
                      <a:prstDash val="solid"/>
                      <a:round/>
                      <a:headEnd type="none" w="med" len="med"/>
                      <a:tailEnd type="none" w="med" len="med"/>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w="28575" cap="flat" cmpd="sng" algn="ctr">
                      <a:solidFill>
                        <a:schemeClr val="tx1"/>
                      </a:solidFill>
                      <a:prstDash val="solid"/>
                      <a:round/>
                      <a:headEnd type="none" w="med" len="med"/>
                      <a:tailEnd type="none" w="med" len="med"/>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w="28575" cap="flat" cmpd="sng" algn="ctr">
                      <a:solidFill>
                        <a:schemeClr val="tx1"/>
                      </a:solidFill>
                      <a:prstDash val="solid"/>
                      <a:round/>
                      <a:headEnd type="none" w="med" len="med"/>
                      <a:tailEnd type="none" w="med" len="med"/>
                    </a:lnT>
                    <a:lnB>
                      <a:noFill/>
                    </a:lnB>
                  </a:tcPr>
                </a:tc>
              </a:tr>
              <a:tr h="107446">
                <a:tc>
                  <a:txBody>
                    <a:bodyPr/>
                    <a:lstStyle/>
                    <a:p>
                      <a:pPr algn="l" fontAlgn="b"/>
                      <a:r>
                        <a:rPr lang="it-IT" sz="1050" b="1" i="0" u="none" strike="noStrike" dirty="0">
                          <a:solidFill>
                            <a:schemeClr val="tx1"/>
                          </a:solidFill>
                          <a:latin typeface="Times New Roman" pitchFamily="18" charset="0"/>
                          <a:cs typeface="Times New Roman" pitchFamily="18" charset="0"/>
                        </a:rPr>
                        <a:t>PIL</a:t>
                      </a: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r>
              <a:tr h="107446">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r>
              <a:tr h="107446">
                <a:tc>
                  <a:txBody>
                    <a:bodyPr/>
                    <a:lstStyle/>
                    <a:p>
                      <a:pPr algn="l" fontAlgn="b"/>
                      <a:r>
                        <a:rPr lang="it-IT" sz="1050" b="0" i="0" u="none" strike="noStrike">
                          <a:solidFill>
                            <a:schemeClr val="tx1"/>
                          </a:solidFill>
                          <a:latin typeface="Times New Roman" pitchFamily="18" charset="0"/>
                          <a:cs typeface="Times New Roman" pitchFamily="18" charset="0"/>
                        </a:rPr>
                        <a:t>Nord</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29.141</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35.945</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32.572</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11,8</a:t>
                      </a:r>
                    </a:p>
                  </a:txBody>
                  <a:tcPr marL="6320" marR="6320" marT="6320" marB="0" anchor="b">
                    <a:lnL>
                      <a:noFill/>
                    </a:lnL>
                    <a:lnR>
                      <a:noFill/>
                    </a:lnR>
                    <a:lnT>
                      <a:noFill/>
                    </a:lnT>
                    <a:lnB>
                      <a:noFill/>
                    </a:lnB>
                  </a:tcPr>
                </a:tc>
              </a:tr>
              <a:tr h="107446">
                <a:tc>
                  <a:txBody>
                    <a:bodyPr/>
                    <a:lstStyle/>
                    <a:p>
                      <a:pPr algn="l" fontAlgn="b"/>
                      <a:r>
                        <a:rPr lang="it-IT" sz="1050" b="0" i="0" u="none" strike="noStrike">
                          <a:solidFill>
                            <a:schemeClr val="tx1"/>
                          </a:solidFill>
                          <a:latin typeface="Times New Roman" pitchFamily="18" charset="0"/>
                          <a:cs typeface="Times New Roman" pitchFamily="18" charset="0"/>
                        </a:rPr>
                        <a:t>Centro</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26.533</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33.549</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28.902</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8,9</a:t>
                      </a:r>
                    </a:p>
                  </a:txBody>
                  <a:tcPr marL="6320" marR="6320" marT="6320" marB="0" anchor="b">
                    <a:lnL>
                      <a:noFill/>
                    </a:lnL>
                    <a:lnR>
                      <a:noFill/>
                    </a:lnR>
                    <a:lnT>
                      <a:noFill/>
                    </a:lnT>
                    <a:lnB>
                      <a:noFill/>
                    </a:lnB>
                  </a:tcPr>
                </a:tc>
              </a:tr>
              <a:tr h="107446">
                <a:tc>
                  <a:txBody>
                    <a:bodyPr/>
                    <a:lstStyle/>
                    <a:p>
                      <a:pPr algn="l" fontAlgn="b"/>
                      <a:r>
                        <a:rPr lang="it-IT" sz="1050" b="0" i="0" u="none" strike="noStrike">
                          <a:solidFill>
                            <a:schemeClr val="tx1"/>
                          </a:solidFill>
                          <a:latin typeface="Times New Roman" pitchFamily="18" charset="0"/>
                          <a:cs typeface="Times New Roman" pitchFamily="18" charset="0"/>
                        </a:rPr>
                        <a:t>Centro-Nord</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28.305</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35.184</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31.389</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10,9</a:t>
                      </a:r>
                    </a:p>
                  </a:txBody>
                  <a:tcPr marL="6320" marR="6320" marT="6320" marB="0" anchor="b">
                    <a:lnL>
                      <a:noFill/>
                    </a:lnL>
                    <a:lnR>
                      <a:noFill/>
                    </a:lnR>
                    <a:lnT>
                      <a:noFill/>
                    </a:lnT>
                    <a:lnB>
                      <a:noFill/>
                    </a:lnB>
                  </a:tcPr>
                </a:tc>
              </a:tr>
              <a:tr h="107446">
                <a:tc>
                  <a:txBody>
                    <a:bodyPr/>
                    <a:lstStyle/>
                    <a:p>
                      <a:pPr algn="l" fontAlgn="b"/>
                      <a:r>
                        <a:rPr lang="it-IT" sz="1050" b="0" i="0" u="none" strike="noStrike">
                          <a:solidFill>
                            <a:schemeClr val="tx1"/>
                          </a:solidFill>
                          <a:latin typeface="Times New Roman" pitchFamily="18" charset="0"/>
                          <a:cs typeface="Times New Roman" pitchFamily="18" charset="0"/>
                        </a:rPr>
                        <a:t>Mezzogiorno</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16.151</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19.732</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17.110</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5,9</a:t>
                      </a:r>
                    </a:p>
                  </a:txBody>
                  <a:tcPr marL="6320" marR="6320" marT="6320" marB="0" anchor="b">
                    <a:lnL>
                      <a:noFill/>
                    </a:lnL>
                    <a:lnR>
                      <a:noFill/>
                    </a:lnR>
                    <a:lnT>
                      <a:noFill/>
                    </a:lnT>
                    <a:lnB>
                      <a:noFill/>
                    </a:lnB>
                  </a:tcPr>
                </a:tc>
              </a:tr>
              <a:tr h="107446">
                <a:tc>
                  <a:txBody>
                    <a:bodyPr/>
                    <a:lstStyle/>
                    <a:p>
                      <a:pPr algn="l" fontAlgn="b"/>
                      <a:r>
                        <a:rPr lang="it-IT" sz="1050" b="0" i="0" u="none" strike="noStrike">
                          <a:solidFill>
                            <a:schemeClr val="tx1"/>
                          </a:solidFill>
                          <a:latin typeface="Times New Roman" pitchFamily="18" charset="0"/>
                          <a:cs typeface="Times New Roman" pitchFamily="18" charset="0"/>
                        </a:rPr>
                        <a:t>Italia</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24.777</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30.855</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27.473</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10,9</a:t>
                      </a:r>
                    </a:p>
                  </a:txBody>
                  <a:tcPr marL="6320" marR="6320" marT="6320" marB="0" anchor="b">
                    <a:lnL>
                      <a:noFill/>
                    </a:lnL>
                    <a:lnR>
                      <a:noFill/>
                    </a:lnR>
                    <a:lnT>
                      <a:noFill/>
                    </a:lnT>
                    <a:lnB>
                      <a:noFill/>
                    </a:lnB>
                  </a:tcPr>
                </a:tc>
              </a:tr>
              <a:tr h="107446">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r"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r>
              <a:tr h="208572">
                <a:tc>
                  <a:txBody>
                    <a:bodyPr/>
                    <a:lstStyle/>
                    <a:p>
                      <a:pPr algn="l" fontAlgn="b"/>
                      <a:r>
                        <a:rPr lang="it-IT" sz="1050" b="0" i="0" u="none" strike="noStrike">
                          <a:solidFill>
                            <a:schemeClr val="tx1"/>
                          </a:solidFill>
                          <a:latin typeface="Times New Roman" pitchFamily="18" charset="0"/>
                          <a:cs typeface="Times New Roman" pitchFamily="18" charset="0"/>
                        </a:rPr>
                        <a:t>Mezzogiorno/Centro-Nord (%)</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57,1</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56,1</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54,5</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a:t>
                      </a:r>
                    </a:p>
                  </a:txBody>
                  <a:tcPr marL="6320" marR="6320" marT="6320" marB="0" anchor="b">
                    <a:lnL>
                      <a:noFill/>
                    </a:lnL>
                    <a:lnR>
                      <a:noFill/>
                    </a:lnR>
                    <a:lnT>
                      <a:noFill/>
                    </a:lnT>
                    <a:lnB>
                      <a:noFill/>
                    </a:lnB>
                  </a:tcPr>
                </a:tc>
              </a:tr>
              <a:tr h="107446">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r>
              <a:tr h="107446">
                <a:tc>
                  <a:txBody>
                    <a:bodyPr/>
                    <a:lstStyle/>
                    <a:p>
                      <a:pPr algn="l" fontAlgn="b"/>
                      <a:r>
                        <a:rPr lang="it-IT" sz="1050" b="1" i="0" u="none" strike="noStrike" dirty="0">
                          <a:solidFill>
                            <a:schemeClr val="tx1"/>
                          </a:solidFill>
                          <a:latin typeface="Times New Roman" pitchFamily="18" charset="0"/>
                          <a:cs typeface="Times New Roman" pitchFamily="18" charset="0"/>
                        </a:rPr>
                        <a:t>Entrate tributarie</a:t>
                      </a: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r>
              <a:tr h="107446">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r>
              <a:tr h="107446">
                <a:tc>
                  <a:txBody>
                    <a:bodyPr/>
                    <a:lstStyle/>
                    <a:p>
                      <a:pPr algn="l" fontAlgn="b"/>
                      <a:r>
                        <a:rPr lang="it-IT" sz="1050" b="0" i="0" u="none" strike="noStrike">
                          <a:solidFill>
                            <a:schemeClr val="tx1"/>
                          </a:solidFill>
                          <a:latin typeface="Times New Roman" pitchFamily="18" charset="0"/>
                          <a:cs typeface="Times New Roman" pitchFamily="18" charset="0"/>
                        </a:rPr>
                        <a:t>Nord</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232</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458</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586</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152,6</a:t>
                      </a:r>
                    </a:p>
                  </a:txBody>
                  <a:tcPr marL="6320" marR="6320" marT="6320" marB="0" anchor="b">
                    <a:lnL>
                      <a:noFill/>
                    </a:lnL>
                    <a:lnR>
                      <a:noFill/>
                    </a:lnR>
                    <a:lnT>
                      <a:noFill/>
                    </a:lnT>
                    <a:lnB>
                      <a:noFill/>
                    </a:lnB>
                  </a:tcPr>
                </a:tc>
              </a:tr>
              <a:tr h="107446">
                <a:tc>
                  <a:txBody>
                    <a:bodyPr/>
                    <a:lstStyle/>
                    <a:p>
                      <a:pPr algn="l" fontAlgn="b"/>
                      <a:r>
                        <a:rPr lang="it-IT" sz="1050" b="0" i="0" u="none" strike="noStrike">
                          <a:solidFill>
                            <a:schemeClr val="tx1"/>
                          </a:solidFill>
                          <a:latin typeface="Times New Roman" pitchFamily="18" charset="0"/>
                          <a:cs typeface="Times New Roman" pitchFamily="18" charset="0"/>
                        </a:rPr>
                        <a:t>Centro</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230</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461</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631</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174,3</a:t>
                      </a:r>
                    </a:p>
                  </a:txBody>
                  <a:tcPr marL="6320" marR="6320" marT="6320" marB="0" anchor="b">
                    <a:lnL>
                      <a:noFill/>
                    </a:lnL>
                    <a:lnR>
                      <a:noFill/>
                    </a:lnR>
                    <a:lnT>
                      <a:noFill/>
                    </a:lnT>
                    <a:lnB>
                      <a:noFill/>
                    </a:lnB>
                  </a:tcPr>
                </a:tc>
              </a:tr>
              <a:tr h="107446">
                <a:tc>
                  <a:txBody>
                    <a:bodyPr/>
                    <a:lstStyle/>
                    <a:p>
                      <a:pPr algn="l" fontAlgn="b"/>
                      <a:r>
                        <a:rPr lang="it-IT" sz="1050" b="0" i="0" u="none" strike="noStrike">
                          <a:solidFill>
                            <a:schemeClr val="tx1"/>
                          </a:solidFill>
                          <a:latin typeface="Times New Roman" pitchFamily="18" charset="0"/>
                          <a:cs typeface="Times New Roman" pitchFamily="18" charset="0"/>
                        </a:rPr>
                        <a:t>Centro-Nord</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231</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459</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601</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160,2</a:t>
                      </a:r>
                    </a:p>
                  </a:txBody>
                  <a:tcPr marL="6320" marR="6320" marT="6320" marB="0" anchor="b">
                    <a:lnL>
                      <a:noFill/>
                    </a:lnL>
                    <a:lnR>
                      <a:noFill/>
                    </a:lnR>
                    <a:lnT>
                      <a:noFill/>
                    </a:lnT>
                    <a:lnB>
                      <a:noFill/>
                    </a:lnB>
                  </a:tcPr>
                </a:tc>
              </a:tr>
              <a:tr h="107446">
                <a:tc>
                  <a:txBody>
                    <a:bodyPr/>
                    <a:lstStyle/>
                    <a:p>
                      <a:pPr algn="l" fontAlgn="b"/>
                      <a:r>
                        <a:rPr lang="it-IT" sz="1050" b="0" i="0" u="none" strike="noStrike">
                          <a:solidFill>
                            <a:schemeClr val="tx1"/>
                          </a:solidFill>
                          <a:latin typeface="Times New Roman" pitchFamily="18" charset="0"/>
                          <a:cs typeface="Times New Roman" pitchFamily="18" charset="0"/>
                        </a:rPr>
                        <a:t>Mezzogiorno</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124</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311</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425</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242,7</a:t>
                      </a:r>
                    </a:p>
                  </a:txBody>
                  <a:tcPr marL="6320" marR="6320" marT="6320" marB="0" anchor="b">
                    <a:lnL>
                      <a:noFill/>
                    </a:lnL>
                    <a:lnR>
                      <a:noFill/>
                    </a:lnR>
                    <a:lnT>
                      <a:noFill/>
                    </a:lnT>
                    <a:lnB>
                      <a:noFill/>
                    </a:lnB>
                  </a:tcPr>
                </a:tc>
              </a:tr>
              <a:tr h="107446">
                <a:tc>
                  <a:txBody>
                    <a:bodyPr/>
                    <a:lstStyle/>
                    <a:p>
                      <a:pPr algn="l" fontAlgn="b"/>
                      <a:r>
                        <a:rPr lang="it-IT" sz="1050" b="0" i="0" u="none" strike="noStrike">
                          <a:solidFill>
                            <a:schemeClr val="tx1"/>
                          </a:solidFill>
                          <a:latin typeface="Times New Roman" pitchFamily="18" charset="0"/>
                          <a:cs typeface="Times New Roman" pitchFamily="18" charset="0"/>
                        </a:rPr>
                        <a:t>Italia</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200</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418</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552</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176,0</a:t>
                      </a:r>
                    </a:p>
                  </a:txBody>
                  <a:tcPr marL="6320" marR="6320" marT="6320" marB="0" anchor="b">
                    <a:lnL>
                      <a:noFill/>
                    </a:lnL>
                    <a:lnR>
                      <a:noFill/>
                    </a:lnR>
                    <a:lnT>
                      <a:noFill/>
                    </a:lnT>
                    <a:lnB>
                      <a:noFill/>
                    </a:lnB>
                  </a:tcPr>
                </a:tc>
              </a:tr>
              <a:tr h="107446">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r>
              <a:tr h="208572">
                <a:tc>
                  <a:txBody>
                    <a:bodyPr/>
                    <a:lstStyle/>
                    <a:p>
                      <a:pPr algn="l" fontAlgn="b"/>
                      <a:r>
                        <a:rPr lang="it-IT" sz="1050" b="0" i="0" u="none" strike="noStrike" dirty="0">
                          <a:solidFill>
                            <a:schemeClr val="tx1"/>
                          </a:solidFill>
                          <a:latin typeface="Times New Roman" pitchFamily="18" charset="0"/>
                          <a:cs typeface="Times New Roman" pitchFamily="18" charset="0"/>
                        </a:rPr>
                        <a:t>Mezzogiorno/Centro-Nord (%)</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53,7</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67,8</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70,7</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a:t>
                      </a:r>
                    </a:p>
                  </a:txBody>
                  <a:tcPr marL="6320" marR="6320" marT="6320" marB="0" anchor="b">
                    <a:lnL>
                      <a:noFill/>
                    </a:lnL>
                    <a:lnR>
                      <a:noFill/>
                    </a:lnR>
                    <a:lnT>
                      <a:noFill/>
                    </a:lnT>
                    <a:lnB>
                      <a:noFill/>
                    </a:lnB>
                  </a:tcPr>
                </a:tc>
              </a:tr>
              <a:tr h="107446">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r>
              <a:tr h="107446">
                <a:tc>
                  <a:txBody>
                    <a:bodyPr/>
                    <a:lstStyle/>
                    <a:p>
                      <a:pPr algn="l" fontAlgn="b"/>
                      <a:r>
                        <a:rPr lang="it-IT" sz="1050" b="1" i="0" u="none" strike="noStrike" dirty="0">
                          <a:solidFill>
                            <a:schemeClr val="tx1"/>
                          </a:solidFill>
                          <a:latin typeface="Times New Roman" pitchFamily="18" charset="0"/>
                          <a:cs typeface="Times New Roman" pitchFamily="18" charset="0"/>
                        </a:rPr>
                        <a:t>Pressione tributaria</a:t>
                      </a: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r>
              <a:tr h="107446">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r>
              <a:tr h="107446">
                <a:tc>
                  <a:txBody>
                    <a:bodyPr/>
                    <a:lstStyle/>
                    <a:p>
                      <a:pPr algn="l" fontAlgn="b"/>
                      <a:r>
                        <a:rPr lang="it-IT" sz="1050" b="0" i="0" u="none" strike="noStrike">
                          <a:solidFill>
                            <a:schemeClr val="tx1"/>
                          </a:solidFill>
                          <a:latin typeface="Times New Roman" pitchFamily="18" charset="0"/>
                          <a:cs typeface="Times New Roman" pitchFamily="18" charset="0"/>
                        </a:rPr>
                        <a:t>Nord</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0,8</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1,3</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1,8</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125,0</a:t>
                      </a:r>
                    </a:p>
                  </a:txBody>
                  <a:tcPr marL="6320" marR="6320" marT="6320" marB="0" anchor="b">
                    <a:lnL>
                      <a:noFill/>
                    </a:lnL>
                    <a:lnR>
                      <a:noFill/>
                    </a:lnR>
                    <a:lnT>
                      <a:noFill/>
                    </a:lnT>
                    <a:lnB>
                      <a:noFill/>
                    </a:lnB>
                  </a:tcPr>
                </a:tc>
              </a:tr>
              <a:tr h="107446">
                <a:tc>
                  <a:txBody>
                    <a:bodyPr/>
                    <a:lstStyle/>
                    <a:p>
                      <a:pPr algn="l" fontAlgn="b"/>
                      <a:r>
                        <a:rPr lang="it-IT" sz="1050" b="0" i="0" u="none" strike="noStrike">
                          <a:solidFill>
                            <a:schemeClr val="tx1"/>
                          </a:solidFill>
                          <a:latin typeface="Times New Roman" pitchFamily="18" charset="0"/>
                          <a:cs typeface="Times New Roman" pitchFamily="18" charset="0"/>
                        </a:rPr>
                        <a:t>Centro</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0,9</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1,4</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2,2</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144,4</a:t>
                      </a:r>
                    </a:p>
                  </a:txBody>
                  <a:tcPr marL="6320" marR="6320" marT="6320" marB="0" anchor="b">
                    <a:lnL>
                      <a:noFill/>
                    </a:lnL>
                    <a:lnR>
                      <a:noFill/>
                    </a:lnR>
                    <a:lnT>
                      <a:noFill/>
                    </a:lnT>
                    <a:lnB>
                      <a:noFill/>
                    </a:lnB>
                  </a:tcPr>
                </a:tc>
              </a:tr>
              <a:tr h="107446">
                <a:tc>
                  <a:txBody>
                    <a:bodyPr/>
                    <a:lstStyle/>
                    <a:p>
                      <a:pPr algn="l" fontAlgn="b"/>
                      <a:r>
                        <a:rPr lang="it-IT" sz="1050" b="0" i="0" u="none" strike="noStrike">
                          <a:solidFill>
                            <a:schemeClr val="tx1"/>
                          </a:solidFill>
                          <a:latin typeface="Times New Roman" pitchFamily="18" charset="0"/>
                          <a:cs typeface="Times New Roman" pitchFamily="18" charset="0"/>
                        </a:rPr>
                        <a:t>Centro-Nord</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0,8</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1,3</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1,9</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137,5</a:t>
                      </a:r>
                    </a:p>
                  </a:txBody>
                  <a:tcPr marL="6320" marR="6320" marT="6320" marB="0" anchor="b">
                    <a:lnL>
                      <a:noFill/>
                    </a:lnL>
                    <a:lnR>
                      <a:noFill/>
                    </a:lnR>
                    <a:lnT>
                      <a:noFill/>
                    </a:lnT>
                    <a:lnB>
                      <a:noFill/>
                    </a:lnB>
                  </a:tcPr>
                </a:tc>
              </a:tr>
              <a:tr h="107446">
                <a:tc>
                  <a:txBody>
                    <a:bodyPr/>
                    <a:lstStyle/>
                    <a:p>
                      <a:pPr algn="l" fontAlgn="b"/>
                      <a:r>
                        <a:rPr lang="it-IT" sz="1050" b="0" i="0" u="none" strike="noStrike">
                          <a:solidFill>
                            <a:schemeClr val="tx1"/>
                          </a:solidFill>
                          <a:latin typeface="Times New Roman" pitchFamily="18" charset="0"/>
                          <a:cs typeface="Times New Roman" pitchFamily="18" charset="0"/>
                        </a:rPr>
                        <a:t>Mezzogiorno</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0,8</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1,6</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2,5</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212,5</a:t>
                      </a:r>
                    </a:p>
                  </a:txBody>
                  <a:tcPr marL="6320" marR="6320" marT="6320" marB="0" anchor="b">
                    <a:lnL>
                      <a:noFill/>
                    </a:lnL>
                    <a:lnR>
                      <a:noFill/>
                    </a:lnR>
                    <a:lnT>
                      <a:noFill/>
                    </a:lnT>
                    <a:lnB>
                      <a:noFill/>
                    </a:lnB>
                  </a:tcPr>
                </a:tc>
              </a:tr>
              <a:tr h="107446">
                <a:tc>
                  <a:txBody>
                    <a:bodyPr/>
                    <a:lstStyle/>
                    <a:p>
                      <a:pPr algn="l" fontAlgn="b"/>
                      <a:r>
                        <a:rPr lang="it-IT" sz="1050" b="0" i="0" u="none" strike="noStrike">
                          <a:solidFill>
                            <a:schemeClr val="tx1"/>
                          </a:solidFill>
                          <a:latin typeface="Times New Roman" pitchFamily="18" charset="0"/>
                          <a:cs typeface="Times New Roman" pitchFamily="18" charset="0"/>
                        </a:rPr>
                        <a:t>Italia</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0,8</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1,4</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2,0</a:t>
                      </a:r>
                    </a:p>
                  </a:txBody>
                  <a:tcPr marL="6320" marR="6320" marT="6320" marB="0" anchor="b">
                    <a:lnL>
                      <a:noFill/>
                    </a:lnL>
                    <a:lnR>
                      <a:noFill/>
                    </a:lnR>
                    <a:lnT>
                      <a:noFill/>
                    </a:lnT>
                    <a:lnB>
                      <a:noFill/>
                    </a:lnB>
                  </a:tcPr>
                </a:tc>
                <a:tc>
                  <a:txBody>
                    <a:bodyPr/>
                    <a:lstStyle/>
                    <a:p>
                      <a:pPr algn="r" fontAlgn="b"/>
                      <a:r>
                        <a:rPr lang="it-IT" sz="1050" b="0" i="0" u="none" strike="noStrike">
                          <a:solidFill>
                            <a:schemeClr val="tx1"/>
                          </a:solidFill>
                          <a:latin typeface="Times New Roman" pitchFamily="18" charset="0"/>
                          <a:cs typeface="Times New Roman" pitchFamily="18" charset="0"/>
                        </a:rPr>
                        <a:t>150,0</a:t>
                      </a:r>
                    </a:p>
                  </a:txBody>
                  <a:tcPr marL="6320" marR="6320" marT="6320" marB="0" anchor="b">
                    <a:lnL>
                      <a:noFill/>
                    </a:lnL>
                    <a:lnR>
                      <a:noFill/>
                    </a:lnR>
                    <a:lnT>
                      <a:noFill/>
                    </a:lnT>
                    <a:lnB>
                      <a:noFill/>
                    </a:lnB>
                  </a:tcPr>
                </a:tc>
              </a:tr>
              <a:tr h="107446">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r>
              <a:tr h="208572">
                <a:tc>
                  <a:txBody>
                    <a:bodyPr/>
                    <a:lstStyle/>
                    <a:p>
                      <a:pPr algn="l" fontAlgn="b"/>
                      <a:r>
                        <a:rPr lang="it-IT" sz="1050" b="0" i="0" u="none" strike="noStrike" dirty="0">
                          <a:solidFill>
                            <a:schemeClr val="tx1"/>
                          </a:solidFill>
                          <a:latin typeface="Times New Roman" pitchFamily="18" charset="0"/>
                          <a:cs typeface="Times New Roman" pitchFamily="18" charset="0"/>
                        </a:rPr>
                        <a:t>Mezzogiorno/Centro-Nord (%)</a:t>
                      </a:r>
                    </a:p>
                  </a:txBody>
                  <a:tcPr marL="6320" marR="6320" marT="6320" marB="0" anchor="b">
                    <a:lnL>
                      <a:noFill/>
                    </a:lnL>
                    <a:lnR>
                      <a:noFill/>
                    </a:lnR>
                    <a:lnT>
                      <a:noFill/>
                    </a:lnT>
                    <a:lnB w="28575" cap="flat" cmpd="sng" algn="ctr">
                      <a:solidFill>
                        <a:schemeClr val="bg1"/>
                      </a:solidFill>
                      <a:prstDash val="solid"/>
                      <a:round/>
                      <a:headEnd type="none" w="med" len="med"/>
                      <a:tailEnd type="none" w="med" len="med"/>
                    </a:lnB>
                  </a:tcPr>
                </a:tc>
                <a:tc>
                  <a:txBody>
                    <a:bodyPr/>
                    <a:lstStyle/>
                    <a:p>
                      <a:pPr algn="r" fontAlgn="b"/>
                      <a:r>
                        <a:rPr lang="it-IT" sz="1050" b="0" i="0" u="none" strike="noStrike">
                          <a:solidFill>
                            <a:schemeClr val="tx1"/>
                          </a:solidFill>
                          <a:latin typeface="Times New Roman" pitchFamily="18" charset="0"/>
                          <a:cs typeface="Times New Roman" pitchFamily="18" charset="0"/>
                        </a:rPr>
                        <a:t>100,0</a:t>
                      </a:r>
                    </a:p>
                  </a:txBody>
                  <a:tcPr marL="6320" marR="6320" marT="6320" marB="0" anchor="b">
                    <a:lnL>
                      <a:noFill/>
                    </a:lnL>
                    <a:lnR>
                      <a:noFill/>
                    </a:lnR>
                    <a:lnT>
                      <a:noFill/>
                    </a:lnT>
                    <a:lnB w="28575" cap="flat" cmpd="sng" algn="ctr">
                      <a:solidFill>
                        <a:schemeClr val="bg1"/>
                      </a:solidFill>
                      <a:prstDash val="solid"/>
                      <a:round/>
                      <a:headEnd type="none" w="med" len="med"/>
                      <a:tailEnd type="none" w="med" len="med"/>
                    </a:lnB>
                  </a:tcPr>
                </a:tc>
                <a:tc>
                  <a:txBody>
                    <a:bodyPr/>
                    <a:lstStyle/>
                    <a:p>
                      <a:pPr algn="r" fontAlgn="b"/>
                      <a:r>
                        <a:rPr lang="it-IT" sz="1050" b="0" i="0" u="none" strike="noStrike">
                          <a:solidFill>
                            <a:schemeClr val="tx1"/>
                          </a:solidFill>
                          <a:latin typeface="Times New Roman" pitchFamily="18" charset="0"/>
                          <a:cs typeface="Times New Roman" pitchFamily="18" charset="0"/>
                        </a:rPr>
                        <a:t>123,1</a:t>
                      </a:r>
                    </a:p>
                  </a:txBody>
                  <a:tcPr marL="6320" marR="6320" marT="6320" marB="0" anchor="b">
                    <a:lnL>
                      <a:noFill/>
                    </a:lnL>
                    <a:lnR>
                      <a:noFill/>
                    </a:lnR>
                    <a:lnT>
                      <a:noFill/>
                    </a:lnT>
                    <a:lnB w="28575" cap="flat" cmpd="sng" algn="ctr">
                      <a:solidFill>
                        <a:schemeClr val="bg1"/>
                      </a:solidFill>
                      <a:prstDash val="solid"/>
                      <a:round/>
                      <a:headEnd type="none" w="med" len="med"/>
                      <a:tailEnd type="none" w="med" len="med"/>
                    </a:lnB>
                  </a:tcPr>
                </a:tc>
                <a:tc>
                  <a:txBody>
                    <a:bodyPr/>
                    <a:lstStyle/>
                    <a:p>
                      <a:pPr algn="r" fontAlgn="b"/>
                      <a:r>
                        <a:rPr lang="it-IT" sz="1050" b="0" i="0" u="none" strike="noStrike">
                          <a:solidFill>
                            <a:schemeClr val="tx1"/>
                          </a:solidFill>
                          <a:latin typeface="Times New Roman" pitchFamily="18" charset="0"/>
                          <a:cs typeface="Times New Roman" pitchFamily="18" charset="0"/>
                        </a:rPr>
                        <a:t>131,6</a:t>
                      </a:r>
                    </a:p>
                  </a:txBody>
                  <a:tcPr marL="6320" marR="6320" marT="6320" marB="0" anchor="b">
                    <a:lnL>
                      <a:noFill/>
                    </a:lnL>
                    <a:lnR>
                      <a:noFill/>
                    </a:lnR>
                    <a:lnT>
                      <a:noFill/>
                    </a:lnT>
                    <a:lnB w="28575" cap="flat" cmpd="sng" algn="ctr">
                      <a:solidFill>
                        <a:schemeClr val="bg1"/>
                      </a:solidFill>
                      <a:prstDash val="solid"/>
                      <a:round/>
                      <a:headEnd type="none" w="med" len="med"/>
                      <a:tailEnd type="none" w="med" len="med"/>
                    </a:lnB>
                  </a:tcPr>
                </a:tc>
                <a:tc>
                  <a:txBody>
                    <a:bodyPr/>
                    <a:lstStyle/>
                    <a:p>
                      <a:pPr algn="r" fontAlgn="b"/>
                      <a:r>
                        <a:rPr lang="it-IT" sz="1050" b="0" i="0" u="none" strike="noStrike" dirty="0">
                          <a:solidFill>
                            <a:schemeClr val="tx1"/>
                          </a:solidFill>
                          <a:latin typeface="Times New Roman" pitchFamily="18" charset="0"/>
                          <a:cs typeface="Times New Roman" pitchFamily="18" charset="0"/>
                        </a:rPr>
                        <a:t>-</a:t>
                      </a:r>
                    </a:p>
                  </a:txBody>
                  <a:tcPr marL="6320" marR="6320" marT="6320" marB="0" anchor="b">
                    <a:lnL>
                      <a:noFill/>
                    </a:lnL>
                    <a:lnR>
                      <a:noFill/>
                    </a:lnR>
                    <a:lnT>
                      <a:noFill/>
                    </a:lnT>
                    <a:lnB w="28575" cap="flat" cmpd="sng" algn="ctr">
                      <a:solidFill>
                        <a:schemeClr val="bg1"/>
                      </a:solidFill>
                      <a:prstDash val="solid"/>
                      <a:round/>
                      <a:headEnd type="none" w="med" len="med"/>
                      <a:tailEnd type="none" w="med" len="med"/>
                    </a:lnB>
                  </a:tcPr>
                </a:tc>
              </a:tr>
              <a:tr h="208572">
                <a:tc>
                  <a:txBody>
                    <a:bodyPr/>
                    <a:lstStyle/>
                    <a:p>
                      <a:pPr algn="l" fontAlgn="b"/>
                      <a:endParaRPr lang="it-IT" sz="1050" b="0" i="0" u="none" strike="noStrike" dirty="0">
                        <a:solidFill>
                          <a:schemeClr val="tx1"/>
                        </a:solidFill>
                        <a:latin typeface="Times New Roman" pitchFamily="18" charset="0"/>
                        <a:cs typeface="Times New Roman" pitchFamily="18" charset="0"/>
                      </a:endParaRPr>
                    </a:p>
                  </a:txBody>
                  <a:tcPr marL="6320" marR="6320" marT="6320" marB="0" anchor="b">
                    <a:lnL>
                      <a:noFill/>
                    </a:lnL>
                    <a:lnR>
                      <a:noFill/>
                    </a:lnR>
                    <a:lnT w="28575" cap="flat" cmpd="sng" algn="ctr">
                      <a:solidFill>
                        <a:schemeClr val="bg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r"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w="28575" cap="flat" cmpd="sng" algn="ctr">
                      <a:solidFill>
                        <a:schemeClr val="bg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r"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w="28575" cap="flat" cmpd="sng" algn="ctr">
                      <a:solidFill>
                        <a:schemeClr val="bg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r"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w="28575" cap="flat" cmpd="sng" algn="ctr">
                      <a:solidFill>
                        <a:schemeClr val="bg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r" fontAlgn="b"/>
                      <a:endParaRPr lang="it-IT" sz="1050" b="0" i="0" u="none" strike="noStrike" dirty="0">
                        <a:solidFill>
                          <a:schemeClr val="tx1"/>
                        </a:solidFill>
                        <a:latin typeface="Times New Roman" pitchFamily="18" charset="0"/>
                        <a:cs typeface="Times New Roman" pitchFamily="18" charset="0"/>
                      </a:endParaRPr>
                    </a:p>
                  </a:txBody>
                  <a:tcPr marL="6320" marR="6320" marT="6320" marB="0" anchor="b">
                    <a:lnL>
                      <a:noFill/>
                    </a:lnL>
                    <a:lnR>
                      <a:noFill/>
                    </a:lnR>
                    <a:lnT w="28575" cap="flat" cmpd="sng" algn="ctr">
                      <a:solidFill>
                        <a:schemeClr val="bg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r>
              <a:tr h="107446">
                <a:tc gridSpan="5">
                  <a:txBody>
                    <a:bodyPr/>
                    <a:lstStyle/>
                    <a:p>
                      <a:pPr algn="l" fontAlgn="b"/>
                      <a:r>
                        <a:rPr lang="it-IT" sz="1050" b="0" i="0" u="none" strike="noStrike" dirty="0" smtClean="0">
                          <a:solidFill>
                            <a:schemeClr val="tx1"/>
                          </a:solidFill>
                          <a:latin typeface="Times New Roman" pitchFamily="18" charset="0"/>
                          <a:cs typeface="Times New Roman" pitchFamily="18" charset="0"/>
                        </a:rPr>
                        <a:t>(a) Esclusi i Comuni appartenenti a Regioni a statuto speciale.</a:t>
                      </a:r>
                    </a:p>
                  </a:txBody>
                  <a:tcPr marL="6320" marR="6320" marT="6320" marB="0" anchor="b">
                    <a:lnL>
                      <a:noFill/>
                    </a:lnL>
                    <a:lnR>
                      <a:noFill/>
                    </a:lnR>
                    <a:lnT w="28575" cap="flat" cmpd="sng" algn="ctr">
                      <a:solidFill>
                        <a:schemeClr val="tx1"/>
                      </a:solidFill>
                      <a:prstDash val="solid"/>
                      <a:round/>
                      <a:headEnd type="none" w="med" len="med"/>
                      <a:tailEnd type="none" w="med" len="med"/>
                    </a:lnT>
                    <a:lnB>
                      <a:noFill/>
                    </a:lnB>
                  </a:tcPr>
                </a:tc>
                <a:tc hMerge="1">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w="28575" cap="flat" cmpd="sng" algn="ctr">
                      <a:solidFill>
                        <a:schemeClr val="tx1"/>
                      </a:solidFill>
                      <a:prstDash val="solid"/>
                      <a:round/>
                      <a:headEnd type="none" w="med" len="med"/>
                      <a:tailEnd type="none" w="med" len="med"/>
                    </a:lnT>
                    <a:lnB>
                      <a:noFill/>
                    </a:lnB>
                  </a:tcPr>
                </a:tc>
                <a:tc hMerge="1">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w="28575" cap="flat" cmpd="sng" algn="ctr">
                      <a:solidFill>
                        <a:schemeClr val="tx1"/>
                      </a:solidFill>
                      <a:prstDash val="solid"/>
                      <a:round/>
                      <a:headEnd type="none" w="med" len="med"/>
                      <a:tailEnd type="none" w="med" len="med"/>
                    </a:lnT>
                    <a:lnB>
                      <a:noFill/>
                    </a:lnB>
                  </a:tcPr>
                </a:tc>
                <a:tc hMerge="1">
                  <a:txBody>
                    <a:bodyPr/>
                    <a:lstStyle/>
                    <a:p>
                      <a:pPr algn="l" fontAlgn="b"/>
                      <a:endParaRPr lang="it-IT" sz="1050" b="0" i="0" u="none" strike="noStrike">
                        <a:solidFill>
                          <a:schemeClr val="tx1"/>
                        </a:solidFill>
                        <a:latin typeface="Times New Roman" pitchFamily="18" charset="0"/>
                        <a:cs typeface="Times New Roman" pitchFamily="18" charset="0"/>
                      </a:endParaRPr>
                    </a:p>
                  </a:txBody>
                  <a:tcPr marL="6320" marR="6320" marT="6320" marB="0" anchor="b">
                    <a:lnL>
                      <a:noFill/>
                    </a:lnL>
                    <a:lnR>
                      <a:noFill/>
                    </a:lnR>
                    <a:lnT w="28575" cap="flat" cmpd="sng" algn="ctr">
                      <a:solidFill>
                        <a:schemeClr val="tx1"/>
                      </a:solidFill>
                      <a:prstDash val="solid"/>
                      <a:round/>
                      <a:headEnd type="none" w="med" len="med"/>
                      <a:tailEnd type="none" w="med" len="med"/>
                    </a:lnT>
                    <a:lnB>
                      <a:noFill/>
                    </a:lnB>
                  </a:tcPr>
                </a:tc>
                <a:tc hMerge="1">
                  <a:txBody>
                    <a:bodyPr/>
                    <a:lstStyle/>
                    <a:p>
                      <a:pPr algn="l" fontAlgn="b"/>
                      <a:endParaRPr lang="it-IT" sz="1050" b="0" i="0" u="none" strike="noStrike" dirty="0">
                        <a:solidFill>
                          <a:schemeClr val="tx1"/>
                        </a:solidFill>
                        <a:latin typeface="Times New Roman" pitchFamily="18" charset="0"/>
                        <a:cs typeface="Times New Roman" pitchFamily="18" charset="0"/>
                      </a:endParaRPr>
                    </a:p>
                  </a:txBody>
                  <a:tcPr marL="6320" marR="6320" marT="6320" marB="0" anchor="b">
                    <a:lnL>
                      <a:noFill/>
                    </a:lnL>
                    <a:lnR>
                      <a:noFill/>
                    </a:lnR>
                    <a:lnT w="28575" cap="flat" cmpd="sng" algn="ctr">
                      <a:solidFill>
                        <a:schemeClr val="tx1"/>
                      </a:solidFill>
                      <a:prstDash val="solid"/>
                      <a:round/>
                      <a:headEnd type="none" w="med" len="med"/>
                      <a:tailEnd type="none" w="med" len="med"/>
                    </a:lnT>
                    <a:lnB>
                      <a:noFill/>
                    </a:lnB>
                  </a:tcPr>
                </a:tc>
              </a:tr>
              <a:tr h="107446">
                <a:tc gridSpan="4">
                  <a:txBody>
                    <a:bodyPr/>
                    <a:lstStyle/>
                    <a:p>
                      <a:pPr algn="l" fontAlgn="b"/>
                      <a:r>
                        <a:rPr lang="it-IT" sz="1050" b="0" i="1" u="none" strike="noStrike" dirty="0" smtClean="0">
                          <a:solidFill>
                            <a:schemeClr val="tx1"/>
                          </a:solidFill>
                          <a:latin typeface="Times New Roman" pitchFamily="18" charset="0"/>
                          <a:cs typeface="Times New Roman" pitchFamily="18" charset="0"/>
                        </a:rPr>
                        <a:t>Fonte</a:t>
                      </a:r>
                      <a:r>
                        <a:rPr lang="it-IT" sz="1050" b="0" i="0" u="none" strike="noStrike" dirty="0" smtClean="0">
                          <a:solidFill>
                            <a:schemeClr val="tx1"/>
                          </a:solidFill>
                          <a:latin typeface="Times New Roman" pitchFamily="18" charset="0"/>
                          <a:cs typeface="Times New Roman" pitchFamily="18" charset="0"/>
                        </a:rPr>
                        <a:t>: mie</a:t>
                      </a:r>
                      <a:r>
                        <a:rPr lang="it-IT" sz="1050" b="0" i="0" u="none" strike="noStrike" baseline="0" dirty="0" smtClean="0">
                          <a:solidFill>
                            <a:schemeClr val="tx1"/>
                          </a:solidFill>
                          <a:latin typeface="Times New Roman" pitchFamily="18" charset="0"/>
                          <a:cs typeface="Times New Roman" pitchFamily="18" charset="0"/>
                        </a:rPr>
                        <a:t> elaborazioni su dati ISTAT.</a:t>
                      </a:r>
                      <a:endParaRPr lang="it-IT" sz="1050" b="0" i="0" u="none" strike="noStrike" dirty="0">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c hMerge="1">
                  <a:txBody>
                    <a:bodyPr/>
                    <a:lstStyle/>
                    <a:p>
                      <a:endParaRPr lang="it-IT"/>
                    </a:p>
                  </a:txBody>
                  <a:tcPr/>
                </a:tc>
                <a:tc hMerge="1">
                  <a:txBody>
                    <a:bodyPr/>
                    <a:lstStyle/>
                    <a:p>
                      <a:endParaRPr lang="it-IT"/>
                    </a:p>
                  </a:txBody>
                  <a:tcPr/>
                </a:tc>
                <a:tc hMerge="1">
                  <a:txBody>
                    <a:bodyPr/>
                    <a:lstStyle/>
                    <a:p>
                      <a:endParaRPr lang="it-IT"/>
                    </a:p>
                  </a:txBody>
                  <a:tcPr/>
                </a:tc>
                <a:tc>
                  <a:txBody>
                    <a:bodyPr/>
                    <a:lstStyle/>
                    <a:p>
                      <a:pPr algn="l" fontAlgn="b"/>
                      <a:endParaRPr lang="it-IT" sz="1050" b="0" i="0" u="none" strike="noStrike" dirty="0">
                        <a:solidFill>
                          <a:schemeClr val="tx1"/>
                        </a:solidFill>
                        <a:latin typeface="Times New Roman" pitchFamily="18" charset="0"/>
                        <a:cs typeface="Times New Roman" pitchFamily="18" charset="0"/>
                      </a:endParaRPr>
                    </a:p>
                  </a:txBody>
                  <a:tcPr marL="6320" marR="6320" marT="6320" marB="0" anchor="b">
                    <a:lnL>
                      <a:noFill/>
                    </a:lnL>
                    <a:lnR>
                      <a:noFill/>
                    </a:lnR>
                    <a:lnT>
                      <a:noFill/>
                    </a:lnT>
                    <a:lnB>
                      <a:noFill/>
                    </a:lnB>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par>
                                <p:cTn id="8" presetID="3" presetClass="entr" presetSubtype="1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linds(horizontal)">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ctrTitle"/>
          </p:nvPr>
        </p:nvSpPr>
        <p:spPr/>
        <p:txBody>
          <a:bodyPr/>
          <a:lstStyle/>
          <a:p>
            <a:r>
              <a:rPr lang="it-IT" sz="3200" b="1" dirty="0" smtClean="0">
                <a:solidFill>
                  <a:srgbClr val="003366"/>
                </a:solidFill>
                <a:latin typeface="Calibri" pitchFamily="34" charset="0"/>
                <a:cs typeface="Calibri" pitchFamily="34" charset="0"/>
              </a:rPr>
              <a:t>PRESSIONE FISCALE</a:t>
            </a:r>
            <a:endParaRPr lang="it-IT" sz="2000" b="1" dirty="0" smtClean="0">
              <a:latin typeface="Calibri" pitchFamily="34" charset="0"/>
              <a:cs typeface="Calibri" pitchFamily="34" charset="0"/>
            </a:endParaRPr>
          </a:p>
        </p:txBody>
      </p:sp>
      <p:sp>
        <p:nvSpPr>
          <p:cNvPr id="4098" name="Rectangle 107"/>
          <p:cNvSpPr>
            <a:spLocks noGrp="1" noChangeArrowheads="1"/>
          </p:cNvSpPr>
          <p:nvPr>
            <p:ph type="sldNum" sz="quarter" idx="12"/>
          </p:nvPr>
        </p:nvSpPr>
        <p:spPr>
          <a:xfrm>
            <a:off x="6931074" y="6293582"/>
            <a:ext cx="1906588" cy="457200"/>
          </a:xfrm>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it-IT" sz="1400" dirty="0" smtClean="0">
                <a:solidFill>
                  <a:schemeClr val="folHlink"/>
                </a:solidFill>
              </a:rPr>
              <a:t>Pag. </a:t>
            </a:r>
            <a:fld id="{FA92EAC8-45C7-4863-B7B0-431C8B58D399}" type="slidenum">
              <a:rPr lang="it-IT" sz="1400" smtClean="0">
                <a:solidFill>
                  <a:schemeClr val="folHlink"/>
                </a:solidFill>
              </a:rPr>
              <a:pPr eaLnBrk="1" hangingPunct="1"/>
              <a:t>67</a:t>
            </a:fld>
            <a:endParaRPr lang="it-IT" sz="1400" dirty="0" smtClean="0">
              <a:solidFill>
                <a:schemeClr val="folHlink"/>
              </a:solidFill>
            </a:endParaRPr>
          </a:p>
        </p:txBody>
      </p:sp>
      <p:sp>
        <p:nvSpPr>
          <p:cNvPr id="3" name="Rettangolo 2"/>
          <p:cNvSpPr/>
          <p:nvPr/>
        </p:nvSpPr>
        <p:spPr>
          <a:xfrm>
            <a:off x="1285852" y="2348880"/>
            <a:ext cx="7215238" cy="2814617"/>
          </a:xfrm>
          <a:prstGeom prst="rect">
            <a:avLst/>
          </a:prstGeom>
        </p:spPr>
        <p:txBody>
          <a:bodyPr wrap="square">
            <a:spAutoFit/>
          </a:bodyPr>
          <a:lstStyle/>
          <a:p>
            <a:pPr algn="just">
              <a:lnSpc>
                <a:spcPct val="150000"/>
              </a:lnSpc>
              <a:spcAft>
                <a:spcPts val="0"/>
              </a:spcAft>
            </a:pPr>
            <a:r>
              <a:rPr lang="it-IT" sz="2000" dirty="0" smtClean="0">
                <a:solidFill>
                  <a:srgbClr val="003366"/>
                </a:solidFill>
                <a:latin typeface="Calibri" pitchFamily="34" charset="0"/>
                <a:cs typeface="Calibri" pitchFamily="34" charset="0"/>
              </a:rPr>
              <a:t>Per </a:t>
            </a:r>
            <a:r>
              <a:rPr lang="it-IT" sz="2000" b="1" dirty="0" smtClean="0">
                <a:solidFill>
                  <a:srgbClr val="003366"/>
                </a:solidFill>
                <a:latin typeface="Calibri" pitchFamily="34" charset="0"/>
                <a:cs typeface="Calibri" pitchFamily="34" charset="0"/>
              </a:rPr>
              <a:t>PRESSIONE FISCALE </a:t>
            </a:r>
            <a:r>
              <a:rPr lang="it-IT" sz="2000" dirty="0" smtClean="0">
                <a:solidFill>
                  <a:srgbClr val="003366"/>
                </a:solidFill>
                <a:latin typeface="Calibri" pitchFamily="34" charset="0"/>
                <a:cs typeface="Calibri" pitchFamily="34" charset="0"/>
              </a:rPr>
              <a:t>si intende il rapporto percentuale tra il prelievo fiscale (che va inteso come la somma di imposte dirette, imposte indirette e imposte in conto capitale) e parafiscale (cioè i contributi sociali) ed il prodotto interno lordo. Un valore che, tuttavia, non fornisce alcuna indicazione sulla quantità e qualità dei servizi pubblici forniti a fronte dei tributi.</a:t>
            </a:r>
          </a:p>
        </p:txBody>
      </p:sp>
    </p:spTree>
    <p:extLst>
      <p:ext uri="{BB962C8B-B14F-4D97-AF65-F5344CB8AC3E}">
        <p14:creationId xmlns="" xmlns:p14="http://schemas.microsoft.com/office/powerpoint/2010/main" val="3581729331"/>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ctrTitle"/>
          </p:nvPr>
        </p:nvSpPr>
        <p:spPr/>
        <p:txBody>
          <a:bodyPr/>
          <a:lstStyle/>
          <a:p>
            <a:pPr eaLnBrk="1" hangingPunct="1"/>
            <a:r>
              <a:rPr lang="it-IT" sz="3200" b="1" dirty="0" smtClean="0">
                <a:latin typeface="Calibri" pitchFamily="34" charset="0"/>
                <a:cs typeface="Calibri" pitchFamily="34" charset="0"/>
              </a:rPr>
              <a:t>LE QUESTIONI ATTUALI: </a:t>
            </a:r>
            <a:br>
              <a:rPr lang="it-IT" sz="3200" b="1" dirty="0" smtClean="0">
                <a:latin typeface="Calibri" pitchFamily="34" charset="0"/>
                <a:cs typeface="Calibri" pitchFamily="34" charset="0"/>
              </a:rPr>
            </a:br>
            <a:r>
              <a:rPr lang="it-IT" sz="3200" b="1" dirty="0" smtClean="0">
                <a:latin typeface="Calibri" pitchFamily="34" charset="0"/>
                <a:cs typeface="Calibri" pitchFamily="34" charset="0"/>
              </a:rPr>
              <a:t>L’ELEVATO DEBITO PUBBLICO</a:t>
            </a:r>
            <a:endParaRPr lang="it-IT" sz="2000" b="1" dirty="0" smtClean="0">
              <a:latin typeface="Calibri" pitchFamily="34" charset="0"/>
              <a:cs typeface="Calibri" pitchFamily="34" charset="0"/>
            </a:endParaRPr>
          </a:p>
        </p:txBody>
      </p:sp>
      <p:sp>
        <p:nvSpPr>
          <p:cNvPr id="4098" name="Rectangle 107"/>
          <p:cNvSpPr>
            <a:spLocks noGrp="1" noChangeArrowheads="1"/>
          </p:cNvSpPr>
          <p:nvPr>
            <p:ph type="sldNum" sz="quarter" idx="12"/>
          </p:nvPr>
        </p:nvSpPr>
        <p:spPr>
          <a:xfrm>
            <a:off x="6931074" y="6293582"/>
            <a:ext cx="1906588" cy="457200"/>
          </a:xfrm>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it-IT" sz="1400" dirty="0" smtClean="0">
                <a:solidFill>
                  <a:schemeClr val="folHlink"/>
                </a:solidFill>
              </a:rPr>
              <a:t>Pag. </a:t>
            </a:r>
            <a:fld id="{FA92EAC8-45C7-4863-B7B0-431C8B58D399}" type="slidenum">
              <a:rPr lang="it-IT" sz="1400" smtClean="0">
                <a:solidFill>
                  <a:schemeClr val="folHlink"/>
                </a:solidFill>
              </a:rPr>
              <a:pPr eaLnBrk="1" hangingPunct="1"/>
              <a:t>68</a:t>
            </a:fld>
            <a:endParaRPr lang="it-IT" sz="1400" dirty="0" smtClean="0">
              <a:solidFill>
                <a:schemeClr val="folHlink"/>
              </a:solidFill>
            </a:endParaRPr>
          </a:p>
        </p:txBody>
      </p:sp>
      <p:sp>
        <p:nvSpPr>
          <p:cNvPr id="3" name="Rettangolo 2"/>
          <p:cNvSpPr/>
          <p:nvPr/>
        </p:nvSpPr>
        <p:spPr>
          <a:xfrm>
            <a:off x="1142976" y="2348880"/>
            <a:ext cx="7500990" cy="307777"/>
          </a:xfrm>
          <a:prstGeom prst="rect">
            <a:avLst/>
          </a:prstGeom>
        </p:spPr>
        <p:txBody>
          <a:bodyPr wrap="square">
            <a:spAutoFit/>
          </a:bodyPr>
          <a:lstStyle/>
          <a:p>
            <a:pPr algn="ctr"/>
            <a:r>
              <a:rPr lang="it-IT" sz="1400" b="1" dirty="0" smtClean="0">
                <a:latin typeface="Verdana" pitchFamily="34" charset="0"/>
                <a:ea typeface="Verdana" pitchFamily="34" charset="0"/>
                <a:cs typeface="Verdana" pitchFamily="34" charset="0"/>
              </a:rPr>
              <a:t>Italia: debito pubblico in percentuale del Pil nel periodo 2000-2014</a:t>
            </a:r>
            <a:endParaRPr lang="it-IT" sz="1400" b="1" dirty="0"/>
          </a:p>
        </p:txBody>
      </p:sp>
      <p:graphicFrame>
        <p:nvGraphicFramePr>
          <p:cNvPr id="8" name="Grafico 7"/>
          <p:cNvGraphicFramePr/>
          <p:nvPr/>
        </p:nvGraphicFramePr>
        <p:xfrm>
          <a:off x="2071670" y="2714620"/>
          <a:ext cx="5429288" cy="3571900"/>
        </p:xfrm>
        <a:graphic>
          <a:graphicData uri="http://schemas.openxmlformats.org/drawingml/2006/chart">
            <c:chart xmlns:c="http://schemas.openxmlformats.org/drawingml/2006/chart" xmlns:r="http://schemas.openxmlformats.org/officeDocument/2006/relationships" r:id="rId3"/>
          </a:graphicData>
        </a:graphic>
      </p:graphicFrame>
      <p:sp>
        <p:nvSpPr>
          <p:cNvPr id="6" name="Rettangolo 5"/>
          <p:cNvSpPr/>
          <p:nvPr/>
        </p:nvSpPr>
        <p:spPr>
          <a:xfrm>
            <a:off x="2000232" y="6286520"/>
            <a:ext cx="2643206" cy="276999"/>
          </a:xfrm>
          <a:prstGeom prst="rect">
            <a:avLst/>
          </a:prstGeom>
        </p:spPr>
        <p:txBody>
          <a:bodyPr vert="horz" wrap="square">
            <a:spAutoFit/>
          </a:bodyPr>
          <a:lstStyle/>
          <a:p>
            <a:pPr fontAlgn="b"/>
            <a:r>
              <a:rPr lang="it-IT" sz="1200" i="1" dirty="0" smtClean="0">
                <a:solidFill>
                  <a:srgbClr val="000000"/>
                </a:solidFill>
                <a:latin typeface="Calibri" pitchFamily="34" charset="0"/>
                <a:cs typeface="Times New Roman" pitchFamily="18" charset="0"/>
              </a:rPr>
              <a:t>Fonte</a:t>
            </a:r>
            <a:r>
              <a:rPr lang="it-IT" sz="1200" dirty="0" smtClean="0">
                <a:solidFill>
                  <a:srgbClr val="000000"/>
                </a:solidFill>
                <a:latin typeface="Calibri" pitchFamily="34" charset="0"/>
                <a:cs typeface="Times New Roman" pitchFamily="18" charset="0"/>
              </a:rPr>
              <a:t>: mie elaborazioni su dati ISTAT.</a:t>
            </a:r>
            <a:endParaRPr lang="it-IT" sz="1200" dirty="0">
              <a:solidFill>
                <a:srgbClr val="000000"/>
              </a:solidFill>
              <a:latin typeface="Calibri" pitchFamily="34" charset="0"/>
              <a:cs typeface="Times New Roman" pitchFamily="18" charset="0"/>
            </a:endParaRPr>
          </a:p>
        </p:txBody>
      </p:sp>
    </p:spTree>
    <p:extLst>
      <p:ext uri="{BB962C8B-B14F-4D97-AF65-F5344CB8AC3E}">
        <p14:creationId xmlns="" xmlns:p14="http://schemas.microsoft.com/office/powerpoint/2010/main" val="3581729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horizontal)">
                                      <p:cBhvr>
                                        <p:cTn id="10" dur="500"/>
                                        <p:tgtEl>
                                          <p:spTgt spid="8"/>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Graphic spid="8" grpId="0">
        <p:bldAsOne/>
      </p:bldGraphic>
      <p:bldP spid="6"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ctrTitle"/>
          </p:nvPr>
        </p:nvSpPr>
        <p:spPr/>
        <p:txBody>
          <a:bodyPr/>
          <a:lstStyle/>
          <a:p>
            <a:r>
              <a:rPr lang="it-IT" sz="3200" b="1" dirty="0" smtClean="0">
                <a:latin typeface="Calibri" pitchFamily="34" charset="0"/>
                <a:cs typeface="Calibri" pitchFamily="34" charset="0"/>
              </a:rPr>
              <a:t>LA MANOVRA ECONOMICA PER IL 2016</a:t>
            </a:r>
            <a:endParaRPr lang="it-IT" sz="2000" b="1" dirty="0" smtClean="0">
              <a:latin typeface="Calibri" pitchFamily="34" charset="0"/>
              <a:cs typeface="Calibri" pitchFamily="34" charset="0"/>
            </a:endParaRPr>
          </a:p>
        </p:txBody>
      </p:sp>
      <p:sp>
        <p:nvSpPr>
          <p:cNvPr id="4098" name="Rectangle 107"/>
          <p:cNvSpPr>
            <a:spLocks noGrp="1" noChangeArrowheads="1"/>
          </p:cNvSpPr>
          <p:nvPr>
            <p:ph type="sldNum" sz="quarter" idx="12"/>
          </p:nvPr>
        </p:nvSpPr>
        <p:spPr>
          <a:xfrm>
            <a:off x="6931074" y="6293582"/>
            <a:ext cx="1906588" cy="457200"/>
          </a:xfrm>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it-IT" sz="1400" dirty="0" smtClean="0">
                <a:solidFill>
                  <a:schemeClr val="folHlink"/>
                </a:solidFill>
              </a:rPr>
              <a:t>Pag. </a:t>
            </a:r>
            <a:fld id="{FA92EAC8-45C7-4863-B7B0-431C8B58D399}" type="slidenum">
              <a:rPr lang="it-IT" sz="1400" smtClean="0">
                <a:solidFill>
                  <a:schemeClr val="folHlink"/>
                </a:solidFill>
              </a:rPr>
              <a:pPr eaLnBrk="1" hangingPunct="1"/>
              <a:t>69</a:t>
            </a:fld>
            <a:endParaRPr lang="it-IT" sz="1400" dirty="0" smtClean="0">
              <a:solidFill>
                <a:schemeClr val="folHlink"/>
              </a:solidFill>
            </a:endParaRPr>
          </a:p>
        </p:txBody>
      </p:sp>
      <p:sp>
        <p:nvSpPr>
          <p:cNvPr id="3" name="Rettangolo 2"/>
          <p:cNvSpPr/>
          <p:nvPr/>
        </p:nvSpPr>
        <p:spPr>
          <a:xfrm>
            <a:off x="1142976" y="2348880"/>
            <a:ext cx="7500990" cy="3939540"/>
          </a:xfrm>
          <a:prstGeom prst="rect">
            <a:avLst/>
          </a:prstGeom>
        </p:spPr>
        <p:txBody>
          <a:bodyPr wrap="square">
            <a:spAutoFit/>
          </a:bodyPr>
          <a:lstStyle/>
          <a:p>
            <a:pPr marL="285750" indent="-285750" algn="just">
              <a:spcAft>
                <a:spcPts val="600"/>
              </a:spcAft>
              <a:buFont typeface="Courier New" pitchFamily="49" charset="0"/>
              <a:buChar char="o"/>
            </a:pPr>
            <a:r>
              <a:rPr lang="it-IT" sz="1600" dirty="0" smtClean="0">
                <a:solidFill>
                  <a:srgbClr val="003366"/>
                </a:solidFill>
                <a:latin typeface="Calibri" pitchFamily="34" charset="0"/>
                <a:cs typeface="Calibri" pitchFamily="34" charset="0"/>
              </a:rPr>
              <a:t>La </a:t>
            </a:r>
            <a:r>
              <a:rPr lang="it-IT" sz="1600" b="1" dirty="0" smtClean="0">
                <a:solidFill>
                  <a:srgbClr val="003366"/>
                </a:solidFill>
                <a:latin typeface="Calibri" pitchFamily="34" charset="0"/>
                <a:cs typeface="Calibri" pitchFamily="34" charset="0"/>
              </a:rPr>
              <a:t>MANOVRA PER IL 2016 </a:t>
            </a:r>
            <a:r>
              <a:rPr lang="it-IT" sz="1600" dirty="0" smtClean="0">
                <a:solidFill>
                  <a:srgbClr val="003366"/>
                </a:solidFill>
                <a:latin typeface="Calibri" pitchFamily="34" charset="0"/>
                <a:cs typeface="Calibri" pitchFamily="34" charset="0"/>
              </a:rPr>
              <a:t>prevede una significativa </a:t>
            </a:r>
            <a:r>
              <a:rPr lang="it-IT" sz="1600" b="1" dirty="0" smtClean="0">
                <a:solidFill>
                  <a:srgbClr val="003366"/>
                </a:solidFill>
                <a:latin typeface="Calibri" pitchFamily="34" charset="0"/>
                <a:cs typeface="Calibri" pitchFamily="34" charset="0"/>
              </a:rPr>
              <a:t>RIDUZIONE DELLA PRESSIONE FISCALE </a:t>
            </a:r>
            <a:r>
              <a:rPr lang="it-IT" sz="1600" dirty="0" smtClean="0">
                <a:solidFill>
                  <a:srgbClr val="003366"/>
                </a:solidFill>
                <a:latin typeface="Calibri" pitchFamily="34" charset="0"/>
                <a:cs typeface="Calibri" pitchFamily="34" charset="0"/>
              </a:rPr>
              <a:t>rispetto al quadro tendenziale, da realizzarsi principalmente eliminando le “</a:t>
            </a:r>
            <a:r>
              <a:rPr lang="it-IT" sz="1600" b="1" dirty="0" smtClean="0">
                <a:solidFill>
                  <a:srgbClr val="003366"/>
                </a:solidFill>
                <a:latin typeface="Calibri" pitchFamily="34" charset="0"/>
                <a:cs typeface="Calibri" pitchFamily="34" charset="0"/>
              </a:rPr>
              <a:t>clausole di salvaguardia</a:t>
            </a:r>
            <a:r>
              <a:rPr lang="it-IT" sz="1600" dirty="0" smtClean="0">
                <a:solidFill>
                  <a:srgbClr val="003366"/>
                </a:solidFill>
                <a:latin typeface="Calibri" pitchFamily="34" charset="0"/>
                <a:cs typeface="Calibri" pitchFamily="34" charset="0"/>
              </a:rPr>
              <a:t>” introdotte dalle leggi di stabilità per il 2014 e per il 2015 (che avrebbero fatto scattare aumenti delle imposte sui consumi) e abolendo la </a:t>
            </a:r>
            <a:r>
              <a:rPr lang="it-IT" sz="1600" b="1" dirty="0" smtClean="0">
                <a:solidFill>
                  <a:srgbClr val="003366"/>
                </a:solidFill>
                <a:latin typeface="Calibri" pitchFamily="34" charset="0"/>
                <a:cs typeface="Calibri" pitchFamily="34" charset="0"/>
              </a:rPr>
              <a:t>tassazione della proprietà dell’abitazione principale</a:t>
            </a:r>
            <a:r>
              <a:rPr lang="it-IT" sz="1600" dirty="0" smtClean="0">
                <a:solidFill>
                  <a:srgbClr val="003366"/>
                </a:solidFill>
                <a:latin typeface="Calibri" pitchFamily="34" charset="0"/>
                <a:cs typeface="Calibri" pitchFamily="34" charset="0"/>
              </a:rPr>
              <a:t>. </a:t>
            </a:r>
          </a:p>
          <a:p>
            <a:pPr marL="285750" indent="-285750" algn="just">
              <a:spcAft>
                <a:spcPts val="600"/>
              </a:spcAft>
              <a:buFont typeface="Courier New" pitchFamily="49" charset="0"/>
              <a:buChar char="o"/>
            </a:pPr>
            <a:r>
              <a:rPr lang="it-IT" sz="1600" dirty="0" smtClean="0">
                <a:solidFill>
                  <a:srgbClr val="003366"/>
                </a:solidFill>
                <a:latin typeface="Calibri" pitchFamily="34" charset="0"/>
                <a:cs typeface="Calibri" pitchFamily="34" charset="0"/>
              </a:rPr>
              <a:t>La </a:t>
            </a:r>
            <a:r>
              <a:rPr lang="it-IT" sz="1600" b="1" dirty="0" smtClean="0">
                <a:solidFill>
                  <a:srgbClr val="003366"/>
                </a:solidFill>
                <a:latin typeface="Calibri" pitchFamily="34" charset="0"/>
                <a:cs typeface="Calibri" pitchFamily="34" charset="0"/>
              </a:rPr>
              <a:t>diminuzione delle imposte </a:t>
            </a:r>
            <a:r>
              <a:rPr lang="it-IT" sz="1600" dirty="0" smtClean="0">
                <a:solidFill>
                  <a:srgbClr val="003366"/>
                </a:solidFill>
                <a:latin typeface="Calibri" pitchFamily="34" charset="0"/>
                <a:cs typeface="Calibri" pitchFamily="34" charset="0"/>
              </a:rPr>
              <a:t>è finanziata solo in parte con </a:t>
            </a:r>
            <a:r>
              <a:rPr lang="it-IT" sz="1600" b="1" dirty="0" smtClean="0">
                <a:solidFill>
                  <a:srgbClr val="003366"/>
                </a:solidFill>
                <a:latin typeface="Calibri" pitchFamily="34" charset="0"/>
                <a:cs typeface="Calibri" pitchFamily="34" charset="0"/>
              </a:rPr>
              <a:t>riduzioni di spesa</a:t>
            </a:r>
            <a:r>
              <a:rPr lang="it-IT" sz="1600" dirty="0" smtClean="0">
                <a:solidFill>
                  <a:srgbClr val="003366"/>
                </a:solidFill>
                <a:latin typeface="Calibri" pitchFamily="34" charset="0"/>
                <a:cs typeface="Calibri" pitchFamily="34" charset="0"/>
              </a:rPr>
              <a:t>; sono previste maggiori entrate, in buona parte derivanti dalla </a:t>
            </a:r>
            <a:r>
              <a:rPr lang="it-IT" sz="1600" b="1" i="1" dirty="0" err="1" smtClean="0">
                <a:solidFill>
                  <a:srgbClr val="003366"/>
                </a:solidFill>
                <a:latin typeface="Calibri" pitchFamily="34" charset="0"/>
                <a:cs typeface="Calibri" pitchFamily="34" charset="0"/>
              </a:rPr>
              <a:t>voluntary</a:t>
            </a:r>
            <a:r>
              <a:rPr lang="it-IT" sz="1600" b="1" i="1" dirty="0" smtClean="0">
                <a:solidFill>
                  <a:srgbClr val="003366"/>
                </a:solidFill>
                <a:latin typeface="Calibri" pitchFamily="34" charset="0"/>
                <a:cs typeface="Calibri" pitchFamily="34" charset="0"/>
              </a:rPr>
              <a:t> </a:t>
            </a:r>
            <a:r>
              <a:rPr lang="it-IT" sz="1600" b="1" i="1" dirty="0" err="1" smtClean="0">
                <a:solidFill>
                  <a:srgbClr val="003366"/>
                </a:solidFill>
                <a:latin typeface="Calibri" pitchFamily="34" charset="0"/>
                <a:cs typeface="Calibri" pitchFamily="34" charset="0"/>
              </a:rPr>
              <a:t>disclosure</a:t>
            </a:r>
            <a:r>
              <a:rPr lang="it-IT" sz="1600" b="1" i="1" dirty="0" smtClean="0">
                <a:solidFill>
                  <a:srgbClr val="003366"/>
                </a:solidFill>
                <a:latin typeface="Calibri" pitchFamily="34" charset="0"/>
                <a:cs typeface="Calibri" pitchFamily="34" charset="0"/>
              </a:rPr>
              <a:t> </a:t>
            </a:r>
            <a:r>
              <a:rPr lang="it-IT" sz="1600" dirty="0" smtClean="0">
                <a:solidFill>
                  <a:srgbClr val="003366"/>
                </a:solidFill>
                <a:latin typeface="Calibri" pitchFamily="34" charset="0"/>
                <a:cs typeface="Calibri" pitchFamily="34" charset="0"/>
              </a:rPr>
              <a:t>(la procedura di emersione volontaria dei capitali illecitamente detenuti all’estero e per la regolarizzazione dei redditi evasi in Italia). Per garantire la disponibilità di tali risorse, il disegno di legge di stabilità prevede – in caso di gettito inferiore alle attese – un aumento delle </a:t>
            </a:r>
            <a:r>
              <a:rPr lang="it-IT" sz="1600" b="1" dirty="0" smtClean="0">
                <a:solidFill>
                  <a:srgbClr val="003366"/>
                </a:solidFill>
                <a:latin typeface="Calibri" pitchFamily="34" charset="0"/>
                <a:cs typeface="Calibri" pitchFamily="34" charset="0"/>
              </a:rPr>
              <a:t>accise sui carburanti </a:t>
            </a:r>
            <a:r>
              <a:rPr lang="it-IT" sz="1600" dirty="0" smtClean="0">
                <a:solidFill>
                  <a:srgbClr val="003366"/>
                </a:solidFill>
                <a:latin typeface="Calibri" pitchFamily="34" charset="0"/>
                <a:cs typeface="Calibri" pitchFamily="34" charset="0"/>
              </a:rPr>
              <a:t>da definire entro il prossimo 31 marzo.</a:t>
            </a:r>
          </a:p>
          <a:p>
            <a:pPr marL="285750" indent="-285750" algn="just">
              <a:spcAft>
                <a:spcPts val="600"/>
              </a:spcAft>
              <a:buFont typeface="Courier New" pitchFamily="49" charset="0"/>
              <a:buChar char="o"/>
            </a:pPr>
            <a:r>
              <a:rPr lang="it-IT" sz="1600" dirty="0" smtClean="0">
                <a:solidFill>
                  <a:srgbClr val="003366"/>
                </a:solidFill>
                <a:latin typeface="Calibri" pitchFamily="34" charset="0"/>
                <a:cs typeface="Calibri" pitchFamily="34" charset="0"/>
              </a:rPr>
              <a:t>Un’altra copertura temporanea è costituita dagli </a:t>
            </a:r>
            <a:r>
              <a:rPr lang="it-IT" sz="1600" b="1" dirty="0" smtClean="0">
                <a:solidFill>
                  <a:srgbClr val="003366"/>
                </a:solidFill>
                <a:latin typeface="Calibri" pitchFamily="34" charset="0"/>
                <a:cs typeface="Calibri" pitchFamily="34" charset="0"/>
              </a:rPr>
              <a:t>incassi attesi da nuove concessioni relative ai giochi</a:t>
            </a:r>
            <a:r>
              <a:rPr lang="it-IT" sz="1600" dirty="0" smtClean="0">
                <a:solidFill>
                  <a:srgbClr val="003366"/>
                </a:solidFill>
                <a:latin typeface="Calibri" pitchFamily="34" charset="0"/>
                <a:cs typeface="Calibri" pitchFamily="34" charset="0"/>
              </a:rPr>
              <a:t> (0,5 miliardi nel 2016). Sempre nel settore dei giochi, entrate permanenti per 0,6 miliardi l’anno deriverebbero invece dall’aumento delle aliquote del prelievo erariale unico su alcune categorie di apparecchi.</a:t>
            </a:r>
          </a:p>
        </p:txBody>
      </p:sp>
    </p:spTree>
    <p:extLst>
      <p:ext uri="{BB962C8B-B14F-4D97-AF65-F5344CB8AC3E}">
        <p14:creationId xmlns="" xmlns:p14="http://schemas.microsoft.com/office/powerpoint/2010/main" val="3581729331"/>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ctrTitle"/>
          </p:nvPr>
        </p:nvSpPr>
        <p:spPr/>
        <p:txBody>
          <a:bodyPr/>
          <a:lstStyle/>
          <a:p>
            <a:r>
              <a:rPr lang="it-IT" sz="3200" b="1" dirty="0" smtClean="0">
                <a:latin typeface="Calibri" pitchFamily="34" charset="0"/>
                <a:cs typeface="Calibri" pitchFamily="34" charset="0"/>
              </a:rPr>
              <a:t>LA MANOVRA ECONOMICA PER IL 2016</a:t>
            </a:r>
            <a:endParaRPr lang="it-IT" sz="2000" b="1" dirty="0" smtClean="0">
              <a:latin typeface="Calibri" pitchFamily="34" charset="0"/>
              <a:cs typeface="Calibri" pitchFamily="34" charset="0"/>
            </a:endParaRPr>
          </a:p>
        </p:txBody>
      </p:sp>
      <p:sp>
        <p:nvSpPr>
          <p:cNvPr id="4098" name="Rectangle 107"/>
          <p:cNvSpPr>
            <a:spLocks noGrp="1" noChangeArrowheads="1"/>
          </p:cNvSpPr>
          <p:nvPr>
            <p:ph type="sldNum" sz="quarter" idx="12"/>
          </p:nvPr>
        </p:nvSpPr>
        <p:spPr>
          <a:xfrm>
            <a:off x="6931074" y="6293582"/>
            <a:ext cx="1906588" cy="457200"/>
          </a:xfrm>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it-IT" sz="1400" dirty="0" smtClean="0">
                <a:solidFill>
                  <a:schemeClr val="folHlink"/>
                </a:solidFill>
              </a:rPr>
              <a:t>Pag. </a:t>
            </a:r>
            <a:fld id="{FA92EAC8-45C7-4863-B7B0-431C8B58D399}" type="slidenum">
              <a:rPr lang="it-IT" sz="1400" smtClean="0">
                <a:solidFill>
                  <a:schemeClr val="folHlink"/>
                </a:solidFill>
              </a:rPr>
              <a:pPr eaLnBrk="1" hangingPunct="1"/>
              <a:t>70</a:t>
            </a:fld>
            <a:endParaRPr lang="it-IT" sz="1400" dirty="0" smtClean="0">
              <a:solidFill>
                <a:schemeClr val="folHlink"/>
              </a:solidFill>
            </a:endParaRPr>
          </a:p>
        </p:txBody>
      </p:sp>
      <p:sp>
        <p:nvSpPr>
          <p:cNvPr id="3" name="Rettangolo 2"/>
          <p:cNvSpPr/>
          <p:nvPr/>
        </p:nvSpPr>
        <p:spPr>
          <a:xfrm>
            <a:off x="1142976" y="2348880"/>
            <a:ext cx="7500990" cy="4016484"/>
          </a:xfrm>
          <a:prstGeom prst="rect">
            <a:avLst/>
          </a:prstGeom>
        </p:spPr>
        <p:txBody>
          <a:bodyPr wrap="square">
            <a:spAutoFit/>
          </a:bodyPr>
          <a:lstStyle/>
          <a:p>
            <a:pPr algn="just">
              <a:spcAft>
                <a:spcPts val="600"/>
              </a:spcAft>
            </a:pPr>
            <a:r>
              <a:rPr lang="it-IT" sz="1600" dirty="0" smtClean="0">
                <a:solidFill>
                  <a:srgbClr val="003366"/>
                </a:solidFill>
                <a:latin typeface="Calibri" pitchFamily="34" charset="0"/>
                <a:cs typeface="Calibri" pitchFamily="34" charset="0"/>
              </a:rPr>
              <a:t>«Il </a:t>
            </a:r>
            <a:r>
              <a:rPr lang="it-IT" sz="1600" b="1" dirty="0" smtClean="0">
                <a:solidFill>
                  <a:srgbClr val="003366"/>
                </a:solidFill>
                <a:latin typeface="Calibri" pitchFamily="34" charset="0"/>
                <a:cs typeface="Calibri" pitchFamily="34" charset="0"/>
              </a:rPr>
              <a:t>DISEGNO </a:t>
            </a:r>
            <a:r>
              <a:rPr lang="it-IT" sz="1600" b="1" dirty="0" err="1" smtClean="0">
                <a:solidFill>
                  <a:srgbClr val="003366"/>
                </a:solidFill>
                <a:latin typeface="Calibri" pitchFamily="34" charset="0"/>
                <a:cs typeface="Calibri" pitchFamily="34" charset="0"/>
              </a:rPr>
              <a:t>DI</a:t>
            </a:r>
            <a:r>
              <a:rPr lang="it-IT" sz="1600" b="1" dirty="0" smtClean="0">
                <a:solidFill>
                  <a:srgbClr val="003366"/>
                </a:solidFill>
                <a:latin typeface="Calibri" pitchFamily="34" charset="0"/>
                <a:cs typeface="Calibri" pitchFamily="34" charset="0"/>
              </a:rPr>
              <a:t> LEGGE </a:t>
            </a:r>
            <a:r>
              <a:rPr lang="it-IT" sz="1600" b="1" dirty="0" err="1" smtClean="0">
                <a:solidFill>
                  <a:srgbClr val="003366"/>
                </a:solidFill>
                <a:latin typeface="Calibri" pitchFamily="34" charset="0"/>
                <a:cs typeface="Calibri" pitchFamily="34" charset="0"/>
              </a:rPr>
              <a:t>DI</a:t>
            </a:r>
            <a:r>
              <a:rPr lang="it-IT" sz="1600" b="1" dirty="0" smtClean="0">
                <a:solidFill>
                  <a:srgbClr val="003366"/>
                </a:solidFill>
                <a:latin typeface="Calibri" pitchFamily="34" charset="0"/>
                <a:cs typeface="Calibri" pitchFamily="34" charset="0"/>
              </a:rPr>
              <a:t> STABILITÀ PER IL 2016 </a:t>
            </a:r>
            <a:r>
              <a:rPr lang="it-IT" sz="1600" dirty="0" smtClean="0">
                <a:solidFill>
                  <a:srgbClr val="003366"/>
                </a:solidFill>
                <a:latin typeface="Calibri" pitchFamily="34" charset="0"/>
                <a:cs typeface="Calibri" pitchFamily="34" charset="0"/>
              </a:rPr>
              <a:t>prevede </a:t>
            </a:r>
            <a:r>
              <a:rPr lang="it-IT" sz="1600" b="1" dirty="0" smtClean="0">
                <a:solidFill>
                  <a:srgbClr val="003366"/>
                </a:solidFill>
                <a:latin typeface="Calibri" pitchFamily="34" charset="0"/>
                <a:cs typeface="Calibri" pitchFamily="34" charset="0"/>
              </a:rPr>
              <a:t>MISURE VOLTE A RIDURRE LA PRESSIONE FISCALE</a:t>
            </a:r>
            <a:r>
              <a:rPr lang="it-IT" sz="1600" dirty="0" smtClean="0">
                <a:solidFill>
                  <a:srgbClr val="003366"/>
                </a:solidFill>
                <a:latin typeface="Calibri" pitchFamily="34" charset="0"/>
                <a:cs typeface="Calibri" pitchFamily="34" charset="0"/>
              </a:rPr>
              <a:t>. L’obiettivo del Governo è </a:t>
            </a:r>
            <a:r>
              <a:rPr lang="it-IT" sz="1600" b="1" dirty="0" smtClean="0">
                <a:solidFill>
                  <a:srgbClr val="003366"/>
                </a:solidFill>
                <a:latin typeface="Calibri" pitchFamily="34" charset="0"/>
                <a:cs typeface="Calibri" pitchFamily="34" charset="0"/>
              </a:rPr>
              <a:t>sostenere l’economia</a:t>
            </a:r>
            <a:r>
              <a:rPr lang="it-IT" sz="1600" dirty="0" smtClean="0">
                <a:solidFill>
                  <a:srgbClr val="003366"/>
                </a:solidFill>
                <a:latin typeface="Calibri" pitchFamily="34" charset="0"/>
                <a:cs typeface="Calibri" pitchFamily="34" charset="0"/>
              </a:rPr>
              <a:t>: i principali indicatori confermano che la ripresa si è avviata, ma resta necessario consolidarla; sono ancora elevati </a:t>
            </a:r>
            <a:r>
              <a:rPr lang="it-IT" sz="1600" b="1" dirty="0" smtClean="0">
                <a:solidFill>
                  <a:srgbClr val="003366"/>
                </a:solidFill>
                <a:latin typeface="Calibri" pitchFamily="34" charset="0"/>
                <a:cs typeface="Calibri" pitchFamily="34" charset="0"/>
              </a:rPr>
              <a:t>i rischi provenienti dall’economia globale</a:t>
            </a:r>
            <a:r>
              <a:rPr lang="it-IT" sz="1600" dirty="0" smtClean="0">
                <a:solidFill>
                  <a:srgbClr val="003366"/>
                </a:solidFill>
                <a:latin typeface="Calibri" pitchFamily="34" charset="0"/>
                <a:cs typeface="Calibri" pitchFamily="34" charset="0"/>
              </a:rPr>
              <a:t>.</a:t>
            </a:r>
          </a:p>
          <a:p>
            <a:pPr indent="273050" algn="just">
              <a:spcAft>
                <a:spcPts val="1200"/>
              </a:spcAft>
            </a:pPr>
            <a:r>
              <a:rPr lang="it-IT" sz="1600" dirty="0" smtClean="0">
                <a:solidFill>
                  <a:srgbClr val="003366"/>
                </a:solidFill>
                <a:latin typeface="Calibri" pitchFamily="34" charset="0"/>
                <a:cs typeface="Calibri" pitchFamily="34" charset="0"/>
              </a:rPr>
              <a:t>Nonostante l’aumento del disavanzo rispetto al valore tendenziale, il Governo prevede di cominciare a </a:t>
            </a:r>
            <a:r>
              <a:rPr lang="it-IT" sz="1600" b="1" dirty="0" smtClean="0">
                <a:solidFill>
                  <a:srgbClr val="003366"/>
                </a:solidFill>
                <a:latin typeface="Calibri" pitchFamily="34" charset="0"/>
                <a:cs typeface="Calibri" pitchFamily="34" charset="0"/>
              </a:rPr>
              <a:t>RIDURRE L’INCIDENZA DEL DEBITO SUL PRODOTTO </a:t>
            </a:r>
            <a:r>
              <a:rPr lang="it-IT" sz="1600" dirty="0" smtClean="0">
                <a:solidFill>
                  <a:srgbClr val="003366"/>
                </a:solidFill>
                <a:latin typeface="Calibri" pitchFamily="34" charset="0"/>
                <a:cs typeface="Calibri" pitchFamily="34" charset="0"/>
              </a:rPr>
              <a:t>già a partire dall’anno prossimo. È un impegno chiave, di cui terranno conto osservatori, mercati, autorità e partner europei: non va mancato. Negli anni recenti </a:t>
            </a:r>
            <a:r>
              <a:rPr lang="it-IT" sz="1600" b="1" dirty="0" smtClean="0">
                <a:solidFill>
                  <a:srgbClr val="003366"/>
                </a:solidFill>
                <a:latin typeface="Calibri" pitchFamily="34" charset="0"/>
                <a:cs typeface="Calibri" pitchFamily="34" charset="0"/>
              </a:rPr>
              <a:t>il calo del peso del debito sull’economia </a:t>
            </a:r>
            <a:r>
              <a:rPr lang="it-IT" sz="1600" dirty="0" smtClean="0">
                <a:solidFill>
                  <a:srgbClr val="003366"/>
                </a:solidFill>
                <a:latin typeface="Calibri" pitchFamily="34" charset="0"/>
                <a:cs typeface="Calibri" pitchFamily="34" charset="0"/>
              </a:rPr>
              <a:t>è stato più volte previsto e poi posticipato. Ciò ha finora riflesso anche la dinamica del denominatore, il prodotto, che nella lunga recessione è sceso di quasi dieci punti in termini reali. Il quadro economico oggi in sensibile miglioramento, le condizioni finanziarie distese offrono l’occasione per realizzare stavolta l’obiettivo.» </a:t>
            </a:r>
          </a:p>
          <a:p>
            <a:pPr algn="just">
              <a:spcAft>
                <a:spcPts val="600"/>
              </a:spcAft>
            </a:pPr>
            <a:r>
              <a:rPr lang="it-IT" sz="1600" dirty="0" smtClean="0">
                <a:solidFill>
                  <a:srgbClr val="003366"/>
                </a:solidFill>
                <a:latin typeface="Calibri" pitchFamily="34" charset="0"/>
                <a:cs typeface="Calibri" pitchFamily="34" charset="0"/>
              </a:rPr>
              <a:t>(L. Federico Signorini, Audizione preliminare all’esame della manovra economica per il triennio 2016-18. Testimonianza del Vice Direttore Generale della Banca d’Italia, Senato della Repubblica, Roma, 3 novembre 2015).</a:t>
            </a:r>
          </a:p>
        </p:txBody>
      </p:sp>
    </p:spTree>
    <p:extLst>
      <p:ext uri="{BB962C8B-B14F-4D97-AF65-F5344CB8AC3E}">
        <p14:creationId xmlns="" xmlns:p14="http://schemas.microsoft.com/office/powerpoint/2010/main" val="3581729331"/>
      </p:ext>
    </p:extLst>
  </p:cSld>
  <p:clrMapOvr>
    <a:masterClrMapping/>
  </p:clrMapOvr>
  <p:timing>
    <p:tnLst>
      <p:par>
        <p:cTn id="1" dur="indefinite" restart="never" nodeType="tmRoot"/>
      </p:par>
    </p:tnLst>
  </p:timing>
</p:sld>
</file>

<file path=ppt/theme/theme1.xml><?xml version="1.0" encoding="utf-8"?>
<a:theme xmlns:a="http://schemas.openxmlformats.org/drawingml/2006/main" name="I LEZIONE - 23-5-2014 - I PARTE">
  <a:themeElements>
    <a:clrScheme name="Bordi scuri 2">
      <a:dk1>
        <a:srgbClr val="003366"/>
      </a:dk1>
      <a:lt1>
        <a:srgbClr val="FFFFFF"/>
      </a:lt1>
      <a:dk2>
        <a:srgbClr val="003366"/>
      </a:dk2>
      <a:lt2>
        <a:srgbClr val="E3E2C7"/>
      </a:lt2>
      <a:accent1>
        <a:srgbClr val="CCCC99"/>
      </a:accent1>
      <a:accent2>
        <a:srgbClr val="003366"/>
      </a:accent2>
      <a:accent3>
        <a:srgbClr val="FFFFFF"/>
      </a:accent3>
      <a:accent4>
        <a:srgbClr val="002A56"/>
      </a:accent4>
      <a:accent5>
        <a:srgbClr val="E2E2CA"/>
      </a:accent5>
      <a:accent6>
        <a:srgbClr val="002D5C"/>
      </a:accent6>
      <a:hlink>
        <a:srgbClr val="003366"/>
      </a:hlink>
      <a:folHlink>
        <a:srgbClr val="800000"/>
      </a:folHlink>
    </a:clrScheme>
    <a:fontScheme name="Bordi scuri">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ordi scuri 1">
        <a:dk1>
          <a:srgbClr val="008080"/>
        </a:dk1>
        <a:lt1>
          <a:srgbClr val="FFFFCC"/>
        </a:lt1>
        <a:dk2>
          <a:srgbClr val="009999"/>
        </a:dk2>
        <a:lt2>
          <a:srgbClr val="FFFF99"/>
        </a:lt2>
        <a:accent1>
          <a:srgbClr val="336699"/>
        </a:accent1>
        <a:accent2>
          <a:srgbClr val="FFFF99"/>
        </a:accent2>
        <a:accent3>
          <a:srgbClr val="AACACA"/>
        </a:accent3>
        <a:accent4>
          <a:srgbClr val="DADAAE"/>
        </a:accent4>
        <a:accent5>
          <a:srgbClr val="ADB8CA"/>
        </a:accent5>
        <a:accent6>
          <a:srgbClr val="E7E78A"/>
        </a:accent6>
        <a:hlink>
          <a:srgbClr val="FFFFCC"/>
        </a:hlink>
        <a:folHlink>
          <a:srgbClr val="DDDDDD"/>
        </a:folHlink>
      </a:clrScheme>
      <a:clrMap bg1="dk2" tx1="lt1" bg2="dk1" tx2="lt2" accent1="accent1" accent2="accent2" accent3="accent3" accent4="accent4" accent5="accent5" accent6="accent6" hlink="hlink" folHlink="folHlink"/>
    </a:extraClrScheme>
    <a:extraClrScheme>
      <a:clrScheme name="Bordi scuri 2">
        <a:dk1>
          <a:srgbClr val="003366"/>
        </a:dk1>
        <a:lt1>
          <a:srgbClr val="FFFFFF"/>
        </a:lt1>
        <a:dk2>
          <a:srgbClr val="003366"/>
        </a:dk2>
        <a:lt2>
          <a:srgbClr val="E3E2C7"/>
        </a:lt2>
        <a:accent1>
          <a:srgbClr val="CCCC99"/>
        </a:accent1>
        <a:accent2>
          <a:srgbClr val="003366"/>
        </a:accent2>
        <a:accent3>
          <a:srgbClr val="FFFFFF"/>
        </a:accent3>
        <a:accent4>
          <a:srgbClr val="002A56"/>
        </a:accent4>
        <a:accent5>
          <a:srgbClr val="E2E2CA"/>
        </a:accent5>
        <a:accent6>
          <a:srgbClr val="002D5C"/>
        </a:accent6>
        <a:hlink>
          <a:srgbClr val="003366"/>
        </a:hlink>
        <a:folHlink>
          <a:srgbClr val="800000"/>
        </a:folHlink>
      </a:clrScheme>
      <a:clrMap bg1="lt1" tx1="dk1" bg2="lt2" tx2="dk2" accent1="accent1" accent2="accent2" accent3="accent3" accent4="accent4" accent5="accent5" accent6="accent6" hlink="hlink" folHlink="folHlink"/>
    </a:extraClrScheme>
    <a:extraClrScheme>
      <a:clrScheme name="Bordi scuri 3">
        <a:dk1>
          <a:srgbClr val="000000"/>
        </a:dk1>
        <a:lt1>
          <a:srgbClr val="FFFFFF"/>
        </a:lt1>
        <a:dk2>
          <a:srgbClr val="000000"/>
        </a:dk2>
        <a:lt2>
          <a:srgbClr val="DDDDDD"/>
        </a:lt2>
        <a:accent1>
          <a:srgbClr val="DDDDDD"/>
        </a:accent1>
        <a:accent2>
          <a:srgbClr val="333333"/>
        </a:accent2>
        <a:accent3>
          <a:srgbClr val="FFFFFF"/>
        </a:accent3>
        <a:accent4>
          <a:srgbClr val="000000"/>
        </a:accent4>
        <a:accent5>
          <a:srgbClr val="EBEBEB"/>
        </a:accent5>
        <a:accent6>
          <a:srgbClr val="2D2D2D"/>
        </a:accent6>
        <a:hlink>
          <a:srgbClr val="808080"/>
        </a:hlink>
        <a:folHlink>
          <a:srgbClr val="808080"/>
        </a:folHlink>
      </a:clrScheme>
      <a:clrMap bg1="lt1" tx1="dk1" bg2="lt2" tx2="dk2" accent1="accent1" accent2="accent2" accent3="accent3" accent4="accent4" accent5="accent5" accent6="accent6" hlink="hlink" folHlink="folHlink"/>
    </a:extraClrScheme>
    <a:extraClrScheme>
      <a:clrScheme name="Bordi scuri 4">
        <a:dk1>
          <a:srgbClr val="5F5F5F"/>
        </a:dk1>
        <a:lt1>
          <a:srgbClr val="FFFFFF"/>
        </a:lt1>
        <a:dk2>
          <a:srgbClr val="003366"/>
        </a:dk2>
        <a:lt2>
          <a:srgbClr val="FFFFFF"/>
        </a:lt2>
        <a:accent1>
          <a:srgbClr val="7E003F"/>
        </a:accent1>
        <a:accent2>
          <a:srgbClr val="DDDDDD"/>
        </a:accent2>
        <a:accent3>
          <a:srgbClr val="AAADB8"/>
        </a:accent3>
        <a:accent4>
          <a:srgbClr val="DADADA"/>
        </a:accent4>
        <a:accent5>
          <a:srgbClr val="C0AAAF"/>
        </a:accent5>
        <a:accent6>
          <a:srgbClr val="C8C8C8"/>
        </a:accent6>
        <a:hlink>
          <a:srgbClr val="969696"/>
        </a:hlink>
        <a:folHlink>
          <a:srgbClr val="DDDDDD"/>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i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2494</TotalTime>
  <Words>6461</Words>
  <Application>Microsoft Office PowerPoint</Application>
  <PresentationFormat>Presentazione su schermo (4:3)</PresentationFormat>
  <Paragraphs>588</Paragraphs>
  <Slides>70</Slides>
  <Notes>55</Notes>
  <HiddenSlides>0</HiddenSlides>
  <MMClips>0</MMClips>
  <ScaleCrop>false</ScaleCrop>
  <HeadingPairs>
    <vt:vector size="4" baseType="variant">
      <vt:variant>
        <vt:lpstr>Tema</vt:lpstr>
      </vt:variant>
      <vt:variant>
        <vt:i4>2</vt:i4>
      </vt:variant>
      <vt:variant>
        <vt:lpstr>Titoli diapositive</vt:lpstr>
      </vt:variant>
      <vt:variant>
        <vt:i4>70</vt:i4>
      </vt:variant>
    </vt:vector>
  </HeadingPairs>
  <TitlesOfParts>
    <vt:vector size="72" baseType="lpstr">
      <vt:lpstr>I LEZIONE - 23-5-2014 - I PARTE</vt:lpstr>
      <vt:lpstr>Tema di Office</vt:lpstr>
      <vt:lpstr>     INTRODUZIONE ALLO STUDIO DELLA FINANZA PUBBLICA E DELLA SCIENZA DELLE FINANZE (I)  Prof. Avv. Salvatore Villani  Università Federico II di Napoli  Dipartimento di Scienze politiche</vt:lpstr>
      <vt:lpstr>MI PRESENTO</vt:lpstr>
      <vt:lpstr>LA SVIMEZ E LA SUA MISSION</vt:lpstr>
      <vt:lpstr>GENESI DELLA FINANZA PUBBLICA</vt:lpstr>
      <vt:lpstr>GENESI DELLA FINANZA PUBBLICA</vt:lpstr>
      <vt:lpstr>LA FINANZA PUBBLICA</vt:lpstr>
      <vt:lpstr>L'ECONOMIA PUBBLICA TRADIZIONALE (quella “basata sul sistema fiscale”)</vt:lpstr>
      <vt:lpstr>ECONOMICS, PUBLIC ECONOMICS E SCIENZA DELLE FINANZE</vt:lpstr>
      <vt:lpstr>ECONOMICS, PUBLIC ECONOMICS E SCIENZA DELLE FINANZE</vt:lpstr>
      <vt:lpstr>STRUTTURA DELL'ECONOMIA PUBBLICA</vt:lpstr>
      <vt:lpstr>LA FINANZA PUBBLICA</vt:lpstr>
      <vt:lpstr>LA FINANZA PUBBLICA</vt:lpstr>
      <vt:lpstr>LA FINANZA PUBBLICA</vt:lpstr>
      <vt:lpstr>L'ECONOMIA PUBBLICA E LE SCIENZE AFFINI </vt:lpstr>
      <vt:lpstr>L'ECONOMIA PUBBLICA E LE SCIENZE AFFINI </vt:lpstr>
      <vt:lpstr>L'ECONOMIA PUBBLICA E LE SCIENZE AFFINI </vt:lpstr>
      <vt:lpstr>EFFETTI DELLA GLOBALIZZAZIONE E RESILIENZA DELLO STATO SOCIALE</vt:lpstr>
      <vt:lpstr>RESILIENCE OF THE WELFARE STATE</vt:lpstr>
      <vt:lpstr>RESILIENCE OF THE WELFARE STATE</vt:lpstr>
      <vt:lpstr>RESILIENCE OF THE WELFARE STATE</vt:lpstr>
      <vt:lpstr>ECONOMIA PUBBLICA</vt:lpstr>
      <vt:lpstr>ECONOMIA PUBBLICA</vt:lpstr>
      <vt:lpstr>ECONOMIA PUBBLICA</vt:lpstr>
      <vt:lpstr>LE QUESTIONI CLASSICHE:  ANCORA ATTUALI</vt:lpstr>
      <vt:lpstr>LA QUESTIONE DEL «SOVRAPPIÙ»</vt:lpstr>
      <vt:lpstr>LA QUESTIONE DEL «SOVRAPPIÙ» </vt:lpstr>
      <vt:lpstr>LA QUESTIONE DEL «SOVRAPPIÙ» </vt:lpstr>
      <vt:lpstr>LA QUESTIONE DEL «SOVRAPPIÙ» </vt:lpstr>
      <vt:lpstr>LA QUESTIONE DEL «SOVRAPPIÙ» </vt:lpstr>
      <vt:lpstr>LA QUESTIONE DEL «SOVRAPPIÙ» </vt:lpstr>
      <vt:lpstr>IL CAPITALISMO MERCANTILISTA DELLA GERMANIA </vt:lpstr>
      <vt:lpstr>IL CAPITALISMO MERCANTILISTA DELLA GERMANIA </vt:lpstr>
      <vt:lpstr>IL CAPITALISMO MERCANTILISTA DELLA GERMANIA </vt:lpstr>
      <vt:lpstr>IL CAPITALISMO MERCANTILISTA DELLA GERMANIA </vt:lpstr>
      <vt:lpstr>IL CAPITALISMO MERCANTILISTA DELLA GERMANIA </vt:lpstr>
      <vt:lpstr>DAVID RICARDO LA TEORIA DEI LIMITI DELLA CRESCITA</vt:lpstr>
      <vt:lpstr>LA TEORIA DEI LIMITI DELLA CRESCITA EFFETTI DI MIGLIORIE NEL METODO DI PRODUZIONE</vt:lpstr>
      <vt:lpstr>LA TEORIA DEI LIMITI DELLA CRESCITA STATO STAZIONARIO E SALARIO MIN. DI SUSSISTENZA</vt:lpstr>
      <vt:lpstr>DAVID RICARDO</vt:lpstr>
      <vt:lpstr>DAVID RICARDO</vt:lpstr>
      <vt:lpstr>DAVID RICARDO</vt:lpstr>
      <vt:lpstr>DAVID RICARDO</vt:lpstr>
      <vt:lpstr>DAVID RICARDO</vt:lpstr>
      <vt:lpstr>DAVID RICARDO</vt:lpstr>
      <vt:lpstr>DAVID RICARDO</vt:lpstr>
      <vt:lpstr>DAVID RICARDO</vt:lpstr>
      <vt:lpstr>DAVID RICARDO LA QUESTIONE DELL'INCIDENZA</vt:lpstr>
      <vt:lpstr>DAVID RICARDO LA QUESTIONE DELL'INCIDENZA</vt:lpstr>
      <vt:lpstr>DAVID RICARDO LA QUESTIONE DELL'INCIDENZA</vt:lpstr>
      <vt:lpstr>DAVID RICARDO LA QUESTIONE DELL'INCIDENZA</vt:lpstr>
      <vt:lpstr>LA QUESTIONE DELL'INCIDENZA</vt:lpstr>
      <vt:lpstr>LA QUESTIONE DELL'INCIDENZA</vt:lpstr>
      <vt:lpstr>LA QUESTIONE DELL'INCIDENZA</vt:lpstr>
      <vt:lpstr>LA QUESTIONE DELL'INCIDENZA</vt:lpstr>
      <vt:lpstr>IL DEBITO PUBBLICO</vt:lpstr>
      <vt:lpstr>IL DEBITO PUBBLICO</vt:lpstr>
      <vt:lpstr>IL DEBITO PUBBLICO</vt:lpstr>
      <vt:lpstr>IL DEBITO PUBBLICO</vt:lpstr>
      <vt:lpstr>IL DEBITO PUBBLICO</vt:lpstr>
      <vt:lpstr>IL TEOREMA DELL'EQUIVALENZA</vt:lpstr>
      <vt:lpstr>IL TEOREMA DELL'EQUIVALENZA</vt:lpstr>
      <vt:lpstr>IL TEOREMA DELL'EQUIVALENZA</vt:lpstr>
      <vt:lpstr>IL TEOREMA DELL'EQUIVALENZA</vt:lpstr>
      <vt:lpstr>LE QUESTIONI ATTUALI: LA BASSA CRESCITA ECONOMICA</vt:lpstr>
      <vt:lpstr>LE QUESTIONI ATTUALI: L’ELEVATA PRESSIONE FISCALE</vt:lpstr>
      <vt:lpstr>LE QUESTIONI ATTUALI: LA SPEREQUATA DISTRIBUZIONE DELL’ONERE FISCALE</vt:lpstr>
      <vt:lpstr>PRESSIONE FISCALE</vt:lpstr>
      <vt:lpstr>LE QUESTIONI ATTUALI:  L’ELEVATO DEBITO PUBBLICO</vt:lpstr>
      <vt:lpstr>LA MANOVRA ECONOMICA PER IL 2016</vt:lpstr>
      <vt:lpstr>LA MANOVRA ECONOMICA PER IL 2016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Introduzione alla  SCIENZA DELLE FINANZE</dc:title>
  <dc:creator>Utente</dc:creator>
  <cp:lastModifiedBy>Utente</cp:lastModifiedBy>
  <cp:revision>177</cp:revision>
  <cp:lastPrinted>1601-01-01T00:00:00Z</cp:lastPrinted>
  <dcterms:created xsi:type="dcterms:W3CDTF">2014-05-22T12:10:51Z</dcterms:created>
  <dcterms:modified xsi:type="dcterms:W3CDTF">2016-03-07T11:48:32Z</dcterms:modified>
</cp:coreProperties>
</file>