
<file path=[Content_Types].xml><?xml version="1.0" encoding="utf-8"?>
<Types xmlns="http://schemas.openxmlformats.org/package/2006/content-types">
  <Override PartName="/ppt/slides/slide18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9.xml" ContentType="application/vnd.openxmlformats-officedocument.presentationml.slide+xml"/>
  <Override PartName="/ppt/slides/slide14.xml" ContentType="application/vnd.openxmlformats-officedocument.presentationml.slide+xml"/>
  <Override PartName="/ppt/notesSlides/notesSlide9.xml" ContentType="application/vnd.openxmlformats-officedocument.presentationml.notesSlide+xml"/>
  <Override PartName="/ppt/notesSlides/notesSlide16.xml" ContentType="application/vnd.openxmlformats-officedocument.presentationml.notesSlide+xml"/>
  <Override PartName="/ppt/slides/slide5.xml" ContentType="application/vnd.openxmlformats-officedocument.presentationml.slide+xml"/>
  <Default Extension="rels" ContentType="application/vnd.openxmlformats-package.relationships+xml"/>
  <Override PartName="/ppt/slides/slide10.xml" ContentType="application/vnd.openxmlformats-officedocument.presentationml.slide+xml"/>
  <Default Extension="jpeg" ContentType="image/jpeg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6.xml" ContentType="application/vnd.openxmlformats-officedocument.presentationml.slide+xml"/>
  <Override PartName="/ppt/handoutMasters/handoutMaster1.xml" ContentType="application/vnd.openxmlformats-officedocument.presentationml.handoutMaster+xml"/>
  <Override PartName="/ppt/notesSlides/notesSlide12.xml" ContentType="application/vnd.openxmlformats-officedocument.presentationml.notesSlide+xml"/>
  <Override PartName="/ppt/theme/theme2.xml" ContentType="application/vnd.openxmlformats-officedocument.them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22.xml" ContentType="application/vnd.openxmlformats-officedocument.presentationml.slide+xml"/>
  <Override PartName="/ppt/slides/slide30.xml" ContentType="application/vnd.openxmlformats-officedocument.presentationml.slide+xml"/>
  <Default Extension="xml" ContentType="application/xml"/>
  <Override PartName="/ppt/slides/slide19.xml" ContentType="application/vnd.openxmlformats-officedocument.presentationml.slide+xml"/>
  <Override PartName="/ppt/notesSlides/notesSlide5.xml" ContentType="application/vnd.openxmlformats-officedocument.presentationml.notesSlide+xml"/>
  <Override PartName="/ppt/tableStyles.xml" ContentType="application/vnd.openxmlformats-officedocument.presentationml.tableStyles+xml"/>
  <Override PartName="/ppt/notesSlides/notesSlide20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.xml" ContentType="application/vnd.openxmlformats-officedocument.presentationml.notesSlide+xml"/>
  <Default Extension="doc" ContentType="application/msword"/>
  <Override PartName="/ppt/slides/slide6.xml" ContentType="application/vnd.openxmlformats-officedocument.presentationml.slide+xml"/>
  <Override PartName="/ppt/embeddings/oleObject1.bin" ContentType="application/vnd.openxmlformats-officedocument.oleObject"/>
  <Override PartName="/ppt/notesSlides/notesSlide17.xml" ContentType="application/vnd.openxmlformats-officedocument.presentationml.notesSlide+xml"/>
  <Override PartName="/docProps/core.xml" ContentType="application/vnd.openxmlformats-package.core-properties+xml"/>
  <Override PartName="/ppt/slides/slide11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27.xml" ContentType="application/vnd.openxmlformats-officedocument.presentationml.slide+xml"/>
  <Override PartName="/ppt/slides/slide2.xml" ContentType="application/vnd.openxmlformats-officedocument.presentationml.slide+xml"/>
  <Default Extension="png" ContentType="image/png"/>
  <Override PartName="/ppt/slideLayouts/slideLayout2.xml" ContentType="application/vnd.openxmlformats-officedocument.presentationml.slideLayout+xml"/>
  <Override PartName="/ppt/theme/theme3.xml" ContentType="application/vnd.openxmlformats-officedocument.theme+xml"/>
  <Override PartName="/ppt/slides/slide23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2.xml" ContentType="application/vnd.openxmlformats-officedocument.presentationml.notesSlide+xml"/>
  <Override PartName="/ppt/notesSlides/notesSlide18.xml" ContentType="application/vnd.openxmlformats-officedocument.presentationml.notesSlide+xml"/>
  <Override PartName="/ppt/slides/slide7.xml" ContentType="application/vnd.openxmlformats-officedocument.presentationml.slide+xml"/>
  <Override PartName="/ppt/embeddings/oleObject2.bin" ContentType="application/vnd.openxmlformats-officedocument.oleObject"/>
  <Override PartName="/ppt/presentation.xml" ContentType="application/vnd.openxmlformats-officedocument.presentationml.presentation.main+xml"/>
  <Override PartName="/ppt/slides/slide12.xml" ContentType="application/vnd.openxmlformats-officedocument.presentationml.slide+xml"/>
  <Default Extension="vml" ContentType="application/vnd.openxmlformats-officedocument.vmlDrawing"/>
  <Override PartName="/ppt/notesSlides/notesSlide14.xml" ContentType="application/vnd.openxmlformats-officedocument.presentationml.notesSlide+xml"/>
  <Override PartName="/ppt/slides/slide3.xml" ContentType="application/vnd.openxmlformats-officedocument.presentationml.slide+xml"/>
  <Override PartName="/ppt/slides/slide28.xml" ContentType="application/vnd.openxmlformats-officedocument.presentationml.slide+xml"/>
  <Override PartName="/ppt/slides/slide24.xml" ContentType="application/vnd.openxmlformats-officedocument.presentationml.slide+xml"/>
  <Override PartName="/ppt/slides/slide20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3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19.xml" ContentType="application/vnd.openxmlformats-officedocument.presentationml.notesSlide+xml"/>
  <Override PartName="/ppt/presProps.xml" ContentType="application/vnd.openxmlformats-officedocument.presentationml.presProps+xml"/>
  <Override PartName="/ppt/slides/slide13.xml" ContentType="application/vnd.openxmlformats-officedocument.presentationml.slide+xml"/>
  <Override PartName="/ppt/notesSlides/notesSlide8.xml" ContentType="application/vnd.openxmlformats-officedocument.presentationml.notesSlide+xml"/>
  <Override PartName="/ppt/notesSlides/notesSlide15.xml" ContentType="application/vnd.openxmlformats-officedocument.presentationml.notesSlide+xml"/>
  <Override PartName="/ppt/slides/slide4.xml" ContentType="application/vnd.openxmlformats-officedocument.presentationml.slide+xml"/>
  <Override PartName="/ppt/slides/slide29.xml" ContentType="application/vnd.openxmlformats-officedocument.presentationml.slide+xml"/>
  <Default Extension="wmf" ContentType="image/x-wmf"/>
  <Override PartName="/ppt/notesSlides/notesSlide11.xml" ContentType="application/vnd.openxmlformats-officedocument.presentationml.notesSlide+xml"/>
  <Override PartName="/ppt/slides/slide25.xml" ContentType="application/vnd.openxmlformats-officedocument.presentationml.slide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s/slide21.xml" ContentType="application/vnd.openxmlformats-officedocument.presentationml.slide+xml"/>
  <Default Extension="bin" ContentType="application/vnd.openxmlformats-officedocument.presentationml.printerSettings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SpecialPlsOnTitleSld="0" strictFirstAndLastChars="0" saveSubsetFonts="1">
  <p:sldMasterIdLst>
    <p:sldMasterId id="2147483705" r:id="rId1"/>
  </p:sldMasterIdLst>
  <p:notesMasterIdLst>
    <p:notesMasterId r:id="rId32"/>
  </p:notesMasterIdLst>
  <p:handoutMasterIdLst>
    <p:handoutMasterId r:id="rId33"/>
  </p:handoutMasterIdLst>
  <p:sldIdLst>
    <p:sldId id="263" r:id="rId2"/>
    <p:sldId id="272" r:id="rId3"/>
    <p:sldId id="271" r:id="rId4"/>
    <p:sldId id="273" r:id="rId5"/>
    <p:sldId id="274" r:id="rId6"/>
    <p:sldId id="280" r:id="rId7"/>
    <p:sldId id="281" r:id="rId8"/>
    <p:sldId id="282" r:id="rId9"/>
    <p:sldId id="284" r:id="rId10"/>
    <p:sldId id="292" r:id="rId11"/>
    <p:sldId id="293" r:id="rId12"/>
    <p:sldId id="294" r:id="rId13"/>
    <p:sldId id="295" r:id="rId14"/>
    <p:sldId id="296" r:id="rId15"/>
    <p:sldId id="297" r:id="rId16"/>
    <p:sldId id="301" r:id="rId17"/>
    <p:sldId id="302" r:id="rId18"/>
    <p:sldId id="303" r:id="rId19"/>
    <p:sldId id="304" r:id="rId20"/>
    <p:sldId id="298" r:id="rId21"/>
    <p:sldId id="306" r:id="rId22"/>
    <p:sldId id="307" r:id="rId23"/>
    <p:sldId id="308" r:id="rId24"/>
    <p:sldId id="309" r:id="rId25"/>
    <p:sldId id="312" r:id="rId26"/>
    <p:sldId id="313" r:id="rId27"/>
    <p:sldId id="317" r:id="rId28"/>
    <p:sldId id="328" r:id="rId29"/>
    <p:sldId id="329" r:id="rId30"/>
    <p:sldId id="330" r:id="rId31"/>
  </p:sldIdLst>
  <p:sldSz cx="9906000" cy="6858000" type="A4"/>
  <p:notesSz cx="9850438" cy="6669088"/>
  <p:defaultTextStyle>
    <a:defPPr>
      <a:defRPr lang="it-IT"/>
    </a:defPPr>
    <a:lvl1pPr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lrMru>
    <a:srgbClr val="FFFF99"/>
    <a:srgbClr val="CCCC00"/>
    <a:srgbClr val="FF99CC"/>
    <a:srgbClr val="990033"/>
    <a:srgbClr val="006600"/>
    <a:srgbClr val="EBFFEB"/>
    <a:srgbClr val="FFEBEB"/>
    <a:srgbClr val="008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lastView="sldThumbnailView">
  <p:normalViewPr>
    <p:restoredLeft sz="15620"/>
    <p:restoredTop sz="58917" autoAdjust="0"/>
  </p:normalViewPr>
  <p:slideViewPr>
    <p:cSldViewPr>
      <p:cViewPr>
        <p:scale>
          <a:sx n="66" d="100"/>
          <a:sy n="66" d="100"/>
        </p:scale>
        <p:origin x="-1392" y="-88"/>
      </p:cViewPr>
      <p:guideLst>
        <p:guide orient="horz" pos="2160"/>
        <p:guide pos="3120"/>
      </p:guideLst>
    </p:cSldViewPr>
  </p:slideViewPr>
  <p:outlineViewPr>
    <p:cViewPr>
      <p:scale>
        <a:sx n="50" d="100"/>
        <a:sy n="50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>
      <p:cViewPr>
        <p:scale>
          <a:sx n="50" d="100"/>
          <a:sy n="50" d="100"/>
        </p:scale>
        <p:origin x="-1302" y="354"/>
      </p:cViewPr>
      <p:guideLst>
        <p:guide orient="horz" pos="2100"/>
        <p:guide pos="3103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notesMaster" Target="notesMasters/notesMaster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handoutMaster" Target="handoutMasters/handoutMaster1.xml"/><Relationship Id="rId34" Type="http://schemas.openxmlformats.org/officeDocument/2006/relationships/printerSettings" Target="printerSettings/printerSettings1.bin"/><Relationship Id="rId35" Type="http://schemas.openxmlformats.org/officeDocument/2006/relationships/presProps" Target="presProps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theme" Target="theme/theme1.xml"/><Relationship Id="rId38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3.wmf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1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276725" cy="309563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  <a:effectLst/>
        </p:spPr>
        <p:txBody>
          <a:bodyPr vert="horz" wrap="none" lIns="90000" tIns="46800" rIns="90000" bIns="4680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931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7688" y="0"/>
            <a:ext cx="4276725" cy="309563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  <a:effectLst/>
        </p:spPr>
        <p:txBody>
          <a:bodyPr vert="horz" wrap="none" lIns="90000" tIns="46800" rIns="90000" bIns="4680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931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345238"/>
            <a:ext cx="4276725" cy="309562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  <a:effectLst/>
        </p:spPr>
        <p:txBody>
          <a:bodyPr vert="horz" wrap="none" lIns="90000" tIns="46800" rIns="90000" bIns="4680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931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7688" y="6345238"/>
            <a:ext cx="4276725" cy="309562"/>
          </a:xfrm>
          <a:prstGeom prst="rect">
            <a:avLst/>
          </a:prstGeom>
          <a:noFill/>
          <a:ln w="3175">
            <a:noFill/>
            <a:miter lim="800000"/>
            <a:headEnd/>
            <a:tailEnd/>
          </a:ln>
          <a:effectLst/>
        </p:spPr>
        <p:txBody>
          <a:bodyPr vert="horz" wrap="none" lIns="90000" tIns="46800" rIns="90000" bIns="4680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charset="0"/>
              </a:defRPr>
            </a:lvl1pPr>
          </a:lstStyle>
          <a:p>
            <a:pPr>
              <a:defRPr/>
            </a:pPr>
            <a:fld id="{BA965582-0E8C-47AE-B8D1-326DDBF5AFB0}" type="slidenum">
              <a:rPr lang="it-IT" altLang="it-IT"/>
              <a:pPr>
                <a:defRPr/>
              </a:pPr>
              <a:t>‹n.›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26720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583238" y="0"/>
            <a:ext cx="426720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122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19438" y="500063"/>
            <a:ext cx="3611562" cy="2500312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1312863" y="3167063"/>
            <a:ext cx="7224712" cy="300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noProof="0" smtClean="0"/>
              <a:t>Fare clic per modificare gli stili del testo dello schema</a:t>
            </a:r>
          </a:p>
          <a:p>
            <a:pPr lvl="1"/>
            <a:r>
              <a:rPr lang="it-IT" noProof="0" smtClean="0"/>
              <a:t>Secondo livello</a:t>
            </a:r>
          </a:p>
          <a:p>
            <a:pPr lvl="2"/>
            <a:r>
              <a:rPr lang="it-IT" noProof="0" smtClean="0"/>
              <a:t>Terzo livello</a:t>
            </a:r>
          </a:p>
          <a:p>
            <a:pPr lvl="3"/>
            <a:r>
              <a:rPr lang="it-IT" noProof="0" smtClean="0"/>
              <a:t>Quarto livello</a:t>
            </a:r>
          </a:p>
          <a:p>
            <a:pPr lvl="4"/>
            <a:r>
              <a:rPr lang="it-IT" noProof="0" smtClean="0"/>
              <a:t>Quinto livello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335713"/>
            <a:ext cx="426720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latin typeface="Times New Roman" charset="0"/>
              </a:defRPr>
            </a:lvl1pPr>
          </a:lstStyle>
          <a:p>
            <a:pPr>
              <a:defRPr/>
            </a:pPr>
            <a:endParaRPr lang="it-IT" altLang="it-IT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583238" y="6335713"/>
            <a:ext cx="4267200" cy="33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Times New Roman" charset="0"/>
              </a:defRPr>
            </a:lvl1pPr>
          </a:lstStyle>
          <a:p>
            <a:pPr>
              <a:defRPr/>
            </a:pPr>
            <a:fld id="{D94A27D0-9F77-4EA6-8C5D-21D0DB9E621B}" type="slidenum">
              <a:rPr lang="it-IT" altLang="it-IT"/>
              <a:pPr>
                <a:defRPr/>
              </a:pPr>
              <a:t>‹n.›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Times New Roman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_rels/notesSlide1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5.xml"/></Relationships>
</file>

<file path=ppt/notesSlides/_rels/notesSlide1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6.xml"/></Relationships>
</file>

<file path=ppt/notesSlides/_rels/notesSlide17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7.xml"/></Relationships>
</file>

<file path=ppt/notesSlides/_rels/notesSlide18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8.xml"/></Relationships>
</file>

<file path=ppt/notesSlides/_rels/notesSlide19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9.xml"/></Relationships>
</file>

<file path=ppt/notesSlides/_rels/notesSlide20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0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A887D77E-221D-4DEA-879A-03EA1339D20A}" type="slidenum">
              <a:rPr lang="it-IT" smtClean="0">
                <a:latin typeface="Times New Roman" pitchFamily="-80" charset="0"/>
              </a:rPr>
              <a:pPr/>
              <a:t>1</a:t>
            </a:fld>
            <a:endParaRPr lang="it-IT" smtClean="0">
              <a:latin typeface="Times New Roman" pitchFamily="-80" charset="0"/>
            </a:endParaRPr>
          </a:p>
        </p:txBody>
      </p:sp>
      <p:sp>
        <p:nvSpPr>
          <p:cNvPr id="13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>
              <a:spcBef>
                <a:spcPct val="0"/>
              </a:spcBef>
            </a:pPr>
            <a:endParaRPr lang="it-IT" sz="2400" smtClean="0">
              <a:latin typeface="Connecticut" pitchFamily="66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r>
              <a:rPr lang="it-IT" smtClean="0">
                <a:latin typeface="Times New Roman" pitchFamily="-80" charset="0"/>
              </a:rPr>
              <a:t>Questa schematizzazione dell’impresa si riferisce al modello di impresa come organismo vivente</a:t>
            </a: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026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5363" name="Rectangle 1027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it-IT" smtClean="0">
                <a:latin typeface="Times New Roman" pitchFamily="-80" charset="0"/>
              </a:rPr>
              <a:t>Questa schematizzazione dell’impresa si riferisce al modello di impresa come organismo vivente. Nella precedente slide è schematizzata la definizione dell’impresa come generatore di beni e servizi, per  i consumatori finali e per altre imprese, che a loro volta produconono per soddisfare i bisogni degli stessi soggetti.</a:t>
            </a:r>
          </a:p>
          <a:p>
            <a:r>
              <a:rPr lang="it-IT" smtClean="0">
                <a:latin typeface="Times New Roman" pitchFamily="-80" charset="0"/>
              </a:rPr>
              <a:t>Ma come si realizzano tali obiettivi?? Il processo tecnico consiste nella realizzazione di tutte le attività di produzione, commercializzazione ed erogazione nel caso delle imprese di servizi. Il processo economico-finanziario si intende l’insieme delle attività messe in campo per ottimizzare il processo di creazione di valore aggiunto.</a:t>
            </a:r>
          </a:p>
          <a:p>
            <a:r>
              <a:rPr lang="it-IT" smtClean="0">
                <a:latin typeface="Times New Roman" pitchFamily="-80" charset="0"/>
              </a:rPr>
              <a:t>Il processo tecnico -commerciale muove dall’acquisizione di beni durevoli e non per organizzare e realizzare il processo di trasformazione. Ciò viene realizzato mediante il sostenimento di costi di acquisizione che si sommano ai costi di gestione (esborsi finanziari). A fronte di ciò l’impresa deve collocare i propri prodotti sul mercato, ottenendo ricavi e quindi incassi.</a:t>
            </a:r>
          </a:p>
          <a:p>
            <a:r>
              <a:rPr lang="it-IT" smtClean="0">
                <a:latin typeface="Times New Roman" pitchFamily="-80" charset="0"/>
              </a:rPr>
              <a:t>Differenza tra esborsi e incassi, tra aspetti finanziari ed economici </a:t>
            </a: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it-IT" smtClean="0">
                <a:latin typeface="Times New Roman" pitchFamily="-80" charset="0"/>
              </a:rPr>
              <a:t>La condizione di sopravvivenza dell’impresa è che il valore ceduto sia maggiore o uguale a quello acquisito (incassi maggiori o uguali degli esborsi).</a:t>
            </a:r>
          </a:p>
          <a:p>
            <a:r>
              <a:rPr lang="it-IT" smtClean="0">
                <a:latin typeface="Times New Roman" pitchFamily="-80" charset="0"/>
              </a:rPr>
              <a:t>Solo questa differenza positiva tra incassi ed esborsi garantisce all’impresa di continuare il proprio ciclo tecnico e, nel caso la differenza sia adeguata, di sviluppare ulteriormente le proprie attività investendo i profitti. Se, invece, gli incassi sono minori degli esborsi, l’impresa necessita di una iniezione di denaro ulteriore, mediante capitale di rischio o mediante capitale di terzi, a fronte di oneri finanziari. </a:t>
            </a: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r>
              <a:rPr lang="it-IT" smtClean="0">
                <a:latin typeface="Times New Roman" pitchFamily="-80" charset="0"/>
              </a:rPr>
              <a:t>L’insieme delle attività di analisi, controllo e soluzione di tali problematiche è nota come gestione aziendale. Mettere in campo una efficace gestione d’impresa implica la capacità di rilevare i fenomeni aziendali e di misurarli in termini monetari. Lo strumento universalmente deputato a ciò è la contabilità aziendale.</a:t>
            </a:r>
          </a:p>
          <a:p>
            <a:endParaRPr lang="it-IT" smtClean="0">
              <a:latin typeface="Times New Roman" pitchFamily="-80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838450" y="436563"/>
            <a:ext cx="4179888" cy="2894012"/>
          </a:xfrm>
          <a:solidFill>
            <a:srgbClr val="FFFFFF"/>
          </a:solidFill>
          <a:ln/>
        </p:spPr>
      </p:sp>
      <p:sp>
        <p:nvSpPr>
          <p:cNvPr id="2150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77875" y="3403600"/>
            <a:ext cx="8294688" cy="294005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it-IT" smtClean="0">
              <a:latin typeface="Times New Roman" pitchFamily="-80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838450" y="436563"/>
            <a:ext cx="4179888" cy="2894012"/>
          </a:xfrm>
          <a:solidFill>
            <a:srgbClr val="FFFFFF"/>
          </a:solidFill>
          <a:ln/>
        </p:spPr>
      </p:sp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777875" y="3403600"/>
            <a:ext cx="8294688" cy="2940050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it-IT" smtClean="0">
              <a:latin typeface="Times New Roman" pitchFamily="-80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endParaRPr lang="it-IT" smtClean="0">
              <a:latin typeface="Times New Roman" pitchFamily="-80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777875" y="3403600"/>
            <a:ext cx="8294688" cy="2940050"/>
          </a:xfrm>
          <a:noFill/>
          <a:ln w="12700">
            <a:solidFill>
              <a:srgbClr val="000000"/>
            </a:solidFill>
          </a:ln>
        </p:spPr>
        <p:txBody>
          <a:bodyPr lIns="90762" tIns="44585" rIns="90762" bIns="44585"/>
          <a:lstStyle/>
          <a:p>
            <a:endParaRPr lang="it-IT" smtClean="0">
              <a:latin typeface="Times New Roman" pitchFamily="-80" charset="0"/>
            </a:endParaRPr>
          </a:p>
        </p:txBody>
      </p:sp>
      <p:sp>
        <p:nvSpPr>
          <p:cNvPr id="34819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836863" y="436563"/>
            <a:ext cx="4181475" cy="2894012"/>
          </a:xfrm>
          <a:ln w="12700">
            <a:solidFill>
              <a:schemeClr val="tx1"/>
            </a:solidFill>
          </a:ln>
        </p:spPr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Rectangle 1030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43011" name="Rectangle 1031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it-IT" smtClean="0">
              <a:latin typeface="Times New Roman" pitchFamily="-80" charset="0"/>
            </a:endParaRPr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4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4403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777875" y="3403600"/>
            <a:ext cx="8294688" cy="2535238"/>
          </a:xfrm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pPr marL="381000" lvl="1" indent="-95250"/>
            <a:endParaRPr lang="it-IT" smtClean="0">
              <a:latin typeface="Times New Roman" pitchFamily="-80" charset="0"/>
            </a:endParaRPr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7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45059" name="Rectangle 8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it-IT" smtClean="0">
              <a:latin typeface="Times New Roman" pitchFamily="-80" charset="0"/>
            </a:endParaRPr>
          </a:p>
          <a:p>
            <a:endParaRPr lang="it-IT" smtClean="0">
              <a:latin typeface="Times New Roman" pitchFamily="-80" charset="0"/>
            </a:endParaRPr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46083" name="Rectangle 3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it-IT" smtClean="0">
              <a:latin typeface="Times New Roman" pitchFamily="-80" charset="0"/>
            </a:endParaRPr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Rectangle 4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47107" name="Rectangle 5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it-IT" smtClean="0">
              <a:latin typeface="Times New Roman" pitchFamily="-80" charset="0"/>
            </a:endParaRPr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Rectangle 4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/>
        </p:spPr>
      </p:sp>
      <p:sp>
        <p:nvSpPr>
          <p:cNvPr id="48131" name="Rectangle 5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it-IT" smtClean="0">
              <a:latin typeface="Times New Roman" pitchFamily="-80" charset="0"/>
            </a:endParaRPr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4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838450" y="449263"/>
            <a:ext cx="4173538" cy="2889250"/>
          </a:xfrm>
          <a:solidFill>
            <a:srgbClr val="FFFFFF"/>
          </a:solidFill>
          <a:ln/>
        </p:spPr>
      </p:sp>
      <p:sp>
        <p:nvSpPr>
          <p:cNvPr id="52227" name="Rectangle 5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it-IT" smtClean="0">
              <a:latin typeface="Times New Roman" pitchFamily="-80" charset="0"/>
            </a:endParaRPr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4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838450" y="449263"/>
            <a:ext cx="4173538" cy="2889250"/>
          </a:xfrm>
          <a:solidFill>
            <a:srgbClr val="FFFFFF"/>
          </a:solidFill>
          <a:ln/>
        </p:spPr>
      </p:sp>
      <p:sp>
        <p:nvSpPr>
          <p:cNvPr id="53251" name="Rectangle 5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it-IT" smtClean="0">
              <a:latin typeface="Times New Roman" pitchFamily="-80" charset="0"/>
            </a:endParaRPr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4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838450" y="449263"/>
            <a:ext cx="4173538" cy="2889250"/>
          </a:xfrm>
          <a:solidFill>
            <a:srgbClr val="FFFFFF"/>
          </a:solidFill>
          <a:ln/>
        </p:spPr>
      </p:sp>
      <p:sp>
        <p:nvSpPr>
          <p:cNvPr id="54275" name="Rectangle 5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it-IT" smtClean="0">
              <a:latin typeface="Times New Roman" pitchFamily="-80" charset="0"/>
            </a:endParaRPr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4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2838450" y="449263"/>
            <a:ext cx="4173538" cy="2889250"/>
          </a:xfrm>
          <a:solidFill>
            <a:srgbClr val="FFFFFF"/>
          </a:solidFill>
          <a:ln/>
        </p:spPr>
      </p:sp>
      <p:sp>
        <p:nvSpPr>
          <p:cNvPr id="55299" name="Rectangle 5"/>
          <p:cNvSpPr>
            <a:spLocks noGrp="1" noChangeArrowheads="1"/>
          </p:cNvSpPr>
          <p:nvPr>
            <p:ph type="body" idx="1"/>
          </p:nvPr>
        </p:nvSpPr>
        <p:spPr>
          <a:solidFill>
            <a:srgbClr val="FFFFFF"/>
          </a:solidFill>
          <a:ln>
            <a:solidFill>
              <a:srgbClr val="000000"/>
            </a:solidFill>
          </a:ln>
        </p:spPr>
        <p:txBody>
          <a:bodyPr/>
          <a:lstStyle/>
          <a:p>
            <a:endParaRPr lang="it-IT" smtClean="0">
              <a:latin typeface="Times New Roman" pitchFamily="-80" charset="0"/>
            </a:endParaRPr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Rectangle 2"/>
          <p:cNvSpPr>
            <a:spLocks noGrp="1" noChangeArrowheads="1"/>
          </p:cNvSpPr>
          <p:nvPr>
            <p:ph type="body" idx="1"/>
          </p:nvPr>
        </p:nvSpPr>
        <p:spPr>
          <a:noFill/>
          <a:ln>
            <a:solidFill>
              <a:srgbClr val="000000"/>
            </a:solidFill>
          </a:ln>
        </p:spPr>
        <p:txBody>
          <a:bodyPr/>
          <a:lstStyle/>
          <a:p>
            <a:endParaRPr lang="it-IT" smtClean="0">
              <a:latin typeface="Times New Roman" pitchFamily="-80" charset="0"/>
            </a:endParaRPr>
          </a:p>
          <a:p>
            <a:endParaRPr lang="it-IT" smtClean="0">
              <a:latin typeface="Times New Roman" pitchFamily="-80" charset="0"/>
            </a:endParaRPr>
          </a:p>
        </p:txBody>
      </p:sp>
      <p:sp>
        <p:nvSpPr>
          <p:cNvPr id="49155" name="Rectangle 3"/>
          <p:cNvSpPr>
            <a:spLocks noGrp="1" noRot="1" noChangeAspect="1" noChangeArrowheads="1" noTextEdit="1"/>
          </p:cNvSpPr>
          <p:nvPr>
            <p:ph type="sldImg"/>
          </p:nvPr>
        </p:nvSpPr>
        <p:spPr>
          <a:solidFill>
            <a:srgbClr val="FFFFFF"/>
          </a:solidFill>
          <a:ln cap="flat"/>
        </p:spPr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742950" y="2130425"/>
            <a:ext cx="8420100" cy="1470025"/>
          </a:xfrm>
        </p:spPr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 smtClean="0"/>
              <a:t>Fare clic per modificare lo stile del sottotitolo dello schema</a:t>
            </a:r>
            <a:endParaRPr lang="it-IT"/>
          </a:p>
        </p:txBody>
      </p:sp>
      <p:sp>
        <p:nvSpPr>
          <p:cNvPr id="4" name="Segnaposto piè di pagina 3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Giuseppe Zollo - DIEG, Facoltà di Ingegneria, Università di Napoli Federico II - Piazzale Tecchio 80, 80125 Napoli - e-mail: giuzollo@unina.it</a:t>
            </a:r>
            <a:endParaRPr lang="it-IT" altLang="it-IT" sz="1400">
              <a:solidFill>
                <a:schemeClr val="tx1"/>
              </a:solidFill>
            </a:endParaRPr>
          </a:p>
        </p:txBody>
      </p:sp>
      <p:sp>
        <p:nvSpPr>
          <p:cNvPr id="5" name="Segnaposto numero diapositiva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it-IT" altLang="it-IT"/>
              <a:t>p. </a:t>
            </a:r>
            <a:fld id="{BD683FEB-737F-45C2-A212-B9F69D237239}" type="slidenum">
              <a:rPr lang="it-IT" altLang="it-IT"/>
              <a:pPr>
                <a:defRPr/>
              </a:pPr>
              <a:t>‹n.›</a:t>
            </a:fld>
            <a:endParaRPr lang="it-IT" altLang="it-IT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type="obj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it-I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bg>
      <p:bgPr>
        <a:solidFill>
          <a:srgbClr val="FF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742950" y="609600"/>
            <a:ext cx="84201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stile</a:t>
            </a: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742950" y="1981200"/>
            <a:ext cx="84201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gli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6" name="Segnaposto piè di pagina 3"/>
          <p:cNvSpPr>
            <a:spLocks noGrp="1"/>
          </p:cNvSpPr>
          <p:nvPr>
            <p:ph type="ftr" sz="quarter" idx="3"/>
          </p:nvPr>
        </p:nvSpPr>
        <p:spPr bwMode="auto">
          <a:xfrm>
            <a:off x="1222375" y="6405563"/>
            <a:ext cx="7559675" cy="3048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0" tIns="72000" rIns="0" bIns="0" numCol="1" anchor="t" anchorCtr="0" compatLnSpc="1">
            <a:prstTxWarp prst="textNoShape">
              <a:avLst/>
            </a:prstTxWarp>
          </a:bodyPr>
          <a:lstStyle>
            <a:lvl1pPr algn="ctr">
              <a:defRPr sz="900">
                <a:solidFill>
                  <a:schemeClr val="hlink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it-IT" altLang="it-IT"/>
              <a:t>Giuseppe Zollo - DIEG, Facoltà di Ingegneria, Università di Napoli Federico II - Piazzale Tecchio 80, 80125 Napoli - e-mail: giuzollo@unina.it</a:t>
            </a:r>
            <a:endParaRPr lang="it-IT" altLang="it-IT" sz="1400"/>
          </a:p>
        </p:txBody>
      </p:sp>
      <p:sp>
        <p:nvSpPr>
          <p:cNvPr id="7" name="Segnaposto numero diapositiva 4"/>
          <p:cNvSpPr>
            <a:spLocks noGrp="1"/>
          </p:cNvSpPr>
          <p:nvPr>
            <p:ph type="sldNum" sz="quarter" idx="4"/>
          </p:nvPr>
        </p:nvSpPr>
        <p:spPr bwMode="auto">
          <a:xfrm>
            <a:off x="539750" y="6405563"/>
            <a:ext cx="360363" cy="304800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0" tIns="72000" rIns="0" bIns="0" numCol="1" anchor="t" anchorCtr="0" compatLnSpc="1">
            <a:prstTxWarp prst="textNoShape">
              <a:avLst/>
            </a:prstTxWarp>
          </a:bodyPr>
          <a:lstStyle>
            <a:lvl1pPr>
              <a:defRPr sz="900">
                <a:solidFill>
                  <a:schemeClr val="hlink"/>
                </a:solidFill>
                <a:latin typeface="+mn-lt"/>
              </a:defRPr>
            </a:lvl1pPr>
          </a:lstStyle>
          <a:p>
            <a:pPr>
              <a:defRPr/>
            </a:pPr>
            <a:r>
              <a:rPr lang="it-IT" altLang="it-IT"/>
              <a:t>p. </a:t>
            </a:r>
            <a:fld id="{B0DA9912-FDF3-4461-B36E-8FAB65529AE2}" type="slidenum">
              <a:rPr lang="it-IT" altLang="it-IT"/>
              <a:pPr>
                <a:defRPr/>
              </a:pPr>
              <a:t>‹n.›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8" r:id="rId1"/>
    <p:sldLayoutId id="2147483709" r:id="rId2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900">
          <a:solidFill>
            <a:schemeClr val="hlink"/>
          </a:solidFill>
          <a:latin typeface="Arial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900">
          <a:solidFill>
            <a:schemeClr val="hlink"/>
          </a:solidFill>
          <a:latin typeface="Arial" charset="0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900">
          <a:solidFill>
            <a:schemeClr val="hlink"/>
          </a:solidFill>
          <a:latin typeface="Arial" charset="0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900">
          <a:solidFill>
            <a:schemeClr val="hlink"/>
          </a:solidFill>
          <a:latin typeface="Arial" charset="0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900">
          <a:solidFill>
            <a:schemeClr val="hlink"/>
          </a:solidFill>
          <a:latin typeface="Arial" charset="0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Char char="»"/>
        <a:defRPr sz="900">
          <a:solidFill>
            <a:schemeClr val="hlink"/>
          </a:solidFill>
          <a:latin typeface="+mn-lt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Char char="»"/>
        <a:defRPr sz="900">
          <a:solidFill>
            <a:schemeClr val="hlink"/>
          </a:solidFill>
          <a:latin typeface="+mn-lt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Char char="»"/>
        <a:defRPr sz="900">
          <a:solidFill>
            <a:schemeClr val="hlink"/>
          </a:solidFill>
          <a:latin typeface="+mn-lt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Char char="»"/>
        <a:defRPr sz="900">
          <a:solidFill>
            <a:schemeClr val="hlink"/>
          </a:solidFill>
          <a:latin typeface="+mn-lt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4" Type="http://schemas.openxmlformats.org/officeDocument/2006/relationships/oleObject" Target="../embeddings/oleObject1.bin"/><Relationship Id="rId1" Type="http://schemas.openxmlformats.org/officeDocument/2006/relationships/vmlDrawing" Target="../drawings/vmlDrawing1.vml"/><Relationship Id="rId2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4" Type="http://schemas.openxmlformats.org/officeDocument/2006/relationships/oleObject" Target="../embeddings/oleObject2.bin"/><Relationship Id="rId1" Type="http://schemas.openxmlformats.org/officeDocument/2006/relationships/vmlDrawing" Target="../drawings/vmlDrawing2.vml"/><Relationship Id="rId2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4" Type="http://schemas.openxmlformats.org/officeDocument/2006/relationships/oleObject" Target="../embeddings/Documento_di_Microsoft_Word_97_-_20041.doc"/><Relationship Id="rId1" Type="http://schemas.openxmlformats.org/officeDocument/2006/relationships/vmlDrawing" Target="../drawings/vmlDrawing3.vml"/><Relationship Id="rId2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4" Type="http://schemas.openxmlformats.org/officeDocument/2006/relationships/image" Target="../media/image5.jpeg"/><Relationship Id="rId5" Type="http://schemas.openxmlformats.org/officeDocument/2006/relationships/image" Target="../media/image6.jpe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7.wmf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8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9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10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0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Relationship Id="rId3" Type="http://schemas.openxmlformats.org/officeDocument/2006/relationships/image" Target="../media/image13.pn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5.png"/><Relationship Id="rId3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3"/>
          <p:cNvGraphicFramePr>
            <a:graphicFrameLocks noChangeAspect="1"/>
          </p:cNvGraphicFramePr>
          <p:nvPr/>
        </p:nvGraphicFramePr>
        <p:xfrm>
          <a:off x="8874125" y="5867400"/>
          <a:ext cx="990600" cy="990600"/>
        </p:xfrm>
        <a:graphic>
          <a:graphicData uri="http://schemas.openxmlformats.org/presentationml/2006/ole">
            <p:oleObj spid="_x0000_s1026" name="Fotografia di Photo Editor " r:id="rId4" imgW="1905266" imgH="1905266" progId="">
              <p:embed/>
            </p:oleObj>
          </a:graphicData>
        </a:graphic>
      </p:graphicFrame>
      <p:sp>
        <p:nvSpPr>
          <p:cNvPr id="1027" name="Line 4"/>
          <p:cNvSpPr>
            <a:spLocks noChangeShapeType="1"/>
          </p:cNvSpPr>
          <p:nvPr/>
        </p:nvSpPr>
        <p:spPr bwMode="auto">
          <a:xfrm>
            <a:off x="412750" y="304800"/>
            <a:ext cx="0" cy="601980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1028" name="Line 5"/>
          <p:cNvSpPr>
            <a:spLocks noChangeShapeType="1"/>
          </p:cNvSpPr>
          <p:nvPr/>
        </p:nvSpPr>
        <p:spPr bwMode="auto">
          <a:xfrm>
            <a:off x="412750" y="304800"/>
            <a:ext cx="8997950" cy="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1029" name="Line 6"/>
          <p:cNvSpPr>
            <a:spLocks noChangeShapeType="1"/>
          </p:cNvSpPr>
          <p:nvPr/>
        </p:nvSpPr>
        <p:spPr bwMode="auto">
          <a:xfrm>
            <a:off x="412750" y="6324600"/>
            <a:ext cx="8420100" cy="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1030" name="Line 7"/>
          <p:cNvSpPr>
            <a:spLocks noChangeShapeType="1"/>
          </p:cNvSpPr>
          <p:nvPr/>
        </p:nvSpPr>
        <p:spPr bwMode="auto">
          <a:xfrm flipV="1">
            <a:off x="9410700" y="304800"/>
            <a:ext cx="0" cy="5562600"/>
          </a:xfrm>
          <a:prstGeom prst="line">
            <a:avLst/>
          </a:prstGeom>
          <a:noFill/>
          <a:ln w="9525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1031" name="Rectangle 9"/>
          <p:cNvSpPr>
            <a:spLocks noGrp="1" noChangeArrowheads="1"/>
          </p:cNvSpPr>
          <p:nvPr>
            <p:ph type="ctrTitle"/>
          </p:nvPr>
        </p:nvSpPr>
        <p:spPr>
          <a:xfrm>
            <a:off x="838200" y="533400"/>
            <a:ext cx="8420100" cy="3810000"/>
          </a:xfrm>
        </p:spPr>
        <p:txBody>
          <a:bodyPr/>
          <a:lstStyle/>
          <a:p>
            <a:r>
              <a:rPr lang="it-IT" sz="4000" dirty="0" smtClean="0">
                <a:solidFill>
                  <a:srgbClr val="CC0000"/>
                </a:solidFill>
                <a:latin typeface="Times New Roman" pitchFamily="-80" charset="0"/>
              </a:rPr>
              <a:t>Lezione </a:t>
            </a:r>
            <a:r>
              <a:rPr lang="it-IT" sz="4000" dirty="0" err="1" smtClean="0">
                <a:solidFill>
                  <a:srgbClr val="CC0000"/>
                </a:solidFill>
                <a:latin typeface="Times New Roman" pitchFamily="-80" charset="0"/>
              </a:rPr>
              <a:t>3</a:t>
            </a:r>
            <a:r>
              <a:rPr lang="it-IT" sz="2400" b="1" dirty="0" smtClean="0">
                <a:solidFill>
                  <a:srgbClr val="CC0000"/>
                </a:solidFill>
                <a:latin typeface="Times New Roman" pitchFamily="-80" charset="0"/>
              </a:rPr>
              <a:t/>
            </a:r>
            <a:br>
              <a:rPr lang="it-IT" sz="2400" b="1" dirty="0" smtClean="0">
                <a:solidFill>
                  <a:srgbClr val="CC0000"/>
                </a:solidFill>
                <a:latin typeface="Times New Roman" pitchFamily="-80" charset="0"/>
              </a:rPr>
            </a:br>
            <a:r>
              <a:rPr lang="it-IT" sz="3200" dirty="0" smtClean="0">
                <a:solidFill>
                  <a:srgbClr val="CC0000"/>
                </a:solidFill>
                <a:latin typeface="Arial Black" pitchFamily="-80" charset="0"/>
              </a:rPr>
              <a:t>Introduzione al bilancio</a:t>
            </a:r>
            <a:endParaRPr lang="it-IT" sz="2000" b="1" dirty="0" smtClean="0">
              <a:latin typeface="Times New Roman" pitchFamily="-80" charset="0"/>
            </a:endParaRPr>
          </a:p>
        </p:txBody>
      </p:sp>
      <p:sp>
        <p:nvSpPr>
          <p:cNvPr id="1032" name="Rectangle 11"/>
          <p:cNvSpPr>
            <a:spLocks noGrp="1" noChangeArrowheads="1"/>
          </p:cNvSpPr>
          <p:nvPr>
            <p:ph type="subTitle" idx="1"/>
          </p:nvPr>
        </p:nvSpPr>
        <p:spPr>
          <a:xfrm>
            <a:off x="1497013" y="3429000"/>
            <a:ext cx="6934200" cy="1728788"/>
          </a:xfrm>
          <a:noFill/>
        </p:spPr>
        <p:txBody>
          <a:bodyPr/>
          <a:lstStyle/>
          <a:p>
            <a:r>
              <a:rPr lang="it-IT" sz="2400" b="1" dirty="0" smtClean="0">
                <a:solidFill>
                  <a:schemeClr val="accent2"/>
                </a:solidFill>
                <a:latin typeface="Times New Roman" pitchFamily="-80" charset="0"/>
              </a:rPr>
              <a:t>AA. 2015-2016</a:t>
            </a:r>
          </a:p>
          <a:p>
            <a:r>
              <a:rPr lang="it-IT" sz="2400" b="1" dirty="0" smtClean="0">
                <a:solidFill>
                  <a:schemeClr val="accent2"/>
                </a:solidFill>
                <a:latin typeface="Times New Roman" pitchFamily="-80" charset="0"/>
              </a:rPr>
              <a:t>Prof. Cristina Ponsiglione</a:t>
            </a:r>
          </a:p>
          <a:p>
            <a:endParaRPr lang="it-IT" sz="2000" b="1" dirty="0" smtClean="0">
              <a:solidFill>
                <a:schemeClr val="accent2"/>
              </a:solidFill>
              <a:latin typeface="Times New Roman" pitchFamily="-80" charset="0"/>
            </a:endParaRPr>
          </a:p>
          <a:p>
            <a:endParaRPr lang="it-IT" sz="2000" b="1" dirty="0" smtClean="0">
              <a:solidFill>
                <a:schemeClr val="accent2"/>
              </a:solidFill>
              <a:latin typeface="Times New Roman" pitchFamily="-80" charset="0"/>
            </a:endParaRPr>
          </a:p>
        </p:txBody>
      </p:sp>
      <p:sp>
        <p:nvSpPr>
          <p:cNvPr id="1033" name="Rectangle 19"/>
          <p:cNvSpPr>
            <a:spLocks noChangeArrowheads="1"/>
          </p:cNvSpPr>
          <p:nvPr/>
        </p:nvSpPr>
        <p:spPr bwMode="auto">
          <a:xfrm>
            <a:off x="1281113" y="5084763"/>
            <a:ext cx="7197725" cy="72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ctr">
              <a:spcBef>
                <a:spcPct val="20000"/>
              </a:spcBef>
            </a:pPr>
            <a:r>
              <a:rPr lang="it-IT" sz="2000">
                <a:solidFill>
                  <a:srgbClr val="006600"/>
                </a:solidFill>
                <a:latin typeface="Times New Roman" pitchFamily="-80" charset="0"/>
              </a:rPr>
              <a:t>ponsigli@unina.it</a:t>
            </a:r>
          </a:p>
          <a:p>
            <a:pPr algn="ctr">
              <a:spcBef>
                <a:spcPct val="20000"/>
              </a:spcBef>
            </a:pPr>
            <a:r>
              <a:rPr lang="it-IT" sz="2000">
                <a:solidFill>
                  <a:schemeClr val="accent2"/>
                </a:solidFill>
                <a:latin typeface="Times New Roman" pitchFamily="-80" charset="0"/>
              </a:rPr>
              <a:t>www.docenti.unina.it/cristina.ponsiglione</a:t>
            </a:r>
          </a:p>
        </p:txBody>
      </p:sp>
      <p:sp>
        <p:nvSpPr>
          <p:cNvPr id="10" name="CasellaDiTesto 9"/>
          <p:cNvSpPr txBox="1"/>
          <p:nvPr/>
        </p:nvSpPr>
        <p:spPr>
          <a:xfrm>
            <a:off x="10950003" y="4695481"/>
            <a:ext cx="184666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it-IT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egnaposto numero diapositiva 4"/>
          <p:cNvSpPr txBox="1">
            <a:spLocks noGrp="1"/>
          </p:cNvSpPr>
          <p:nvPr/>
        </p:nvSpPr>
        <p:spPr bwMode="auto">
          <a:xfrm>
            <a:off x="7512050" y="6324600"/>
            <a:ext cx="206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1" hangingPunct="1"/>
            <a:fld id="{1ADCB598-8A3A-4062-A7EC-8852467A7271}" type="slidenum">
              <a:rPr lang="it-IT" sz="1400">
                <a:latin typeface="Comic Sans MS" pitchFamily="-80" charset="0"/>
              </a:rPr>
              <a:pPr algn="r" eaLnBrk="1" hangingPunct="1"/>
              <a:t>2</a:t>
            </a:fld>
            <a:endParaRPr lang="it-IT" sz="1400">
              <a:latin typeface="Comic Sans MS" pitchFamily="-80" charset="0"/>
            </a:endParaRPr>
          </a:p>
        </p:txBody>
      </p:sp>
      <p:sp>
        <p:nvSpPr>
          <p:cNvPr id="290827" name="Text Box 11"/>
          <p:cNvSpPr txBox="1">
            <a:spLocks noChangeArrowheads="1"/>
          </p:cNvSpPr>
          <p:nvPr/>
        </p:nvSpPr>
        <p:spPr bwMode="auto">
          <a:xfrm>
            <a:off x="3276600" y="4495800"/>
            <a:ext cx="2806700" cy="900113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ctr">
              <a:spcBef>
                <a:spcPct val="20000"/>
              </a:spcBef>
              <a:defRPr/>
            </a:pPr>
            <a:r>
              <a:rPr lang="it-IT" sz="220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-80" charset="0"/>
              </a:rPr>
              <a:t>Altre imprese</a:t>
            </a:r>
            <a:endParaRPr lang="it-IT" sz="3000">
              <a:latin typeface="Tahoma" pitchFamily="-80" charset="0"/>
            </a:endParaRPr>
          </a:p>
        </p:txBody>
      </p:sp>
      <p:sp>
        <p:nvSpPr>
          <p:cNvPr id="290829" name="Text Box 13"/>
          <p:cNvSpPr txBox="1">
            <a:spLocks noChangeArrowheads="1"/>
          </p:cNvSpPr>
          <p:nvPr/>
        </p:nvSpPr>
        <p:spPr bwMode="auto">
          <a:xfrm>
            <a:off x="3200400" y="2819400"/>
            <a:ext cx="2806700" cy="900113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 anchorCtr="1"/>
          <a:lstStyle/>
          <a:p>
            <a:pPr algn="ctr">
              <a:spcBef>
                <a:spcPct val="20000"/>
              </a:spcBef>
              <a:defRPr/>
            </a:pPr>
            <a:r>
              <a:rPr lang="it-IT" sz="220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-80" charset="0"/>
              </a:rPr>
              <a:t>Consumatori</a:t>
            </a:r>
          </a:p>
          <a:p>
            <a:pPr algn="ctr">
              <a:spcBef>
                <a:spcPct val="20000"/>
              </a:spcBef>
              <a:defRPr/>
            </a:pPr>
            <a:r>
              <a:rPr lang="it-IT" sz="3000">
                <a:latin typeface="Tahoma" pitchFamily="-80" charset="0"/>
              </a:rPr>
              <a:t>(mercato)</a:t>
            </a:r>
          </a:p>
        </p:txBody>
      </p:sp>
      <p:sp>
        <p:nvSpPr>
          <p:cNvPr id="6149" name="AutoShape 20"/>
          <p:cNvSpPr>
            <a:spLocks noChangeArrowheads="1"/>
          </p:cNvSpPr>
          <p:nvPr/>
        </p:nvSpPr>
        <p:spPr bwMode="auto">
          <a:xfrm rot="10800000">
            <a:off x="2514600" y="2743200"/>
            <a:ext cx="495300" cy="2514600"/>
          </a:xfrm>
          <a:prstGeom prst="curvedLeftArrow">
            <a:avLst>
              <a:gd name="adj1" fmla="val 101538"/>
              <a:gd name="adj2" fmla="val 203077"/>
              <a:gd name="adj3" fmla="val 33333"/>
            </a:avLst>
          </a:prstGeom>
          <a:solidFill>
            <a:srgbClr val="0000FF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pPr eaLnBrk="1" hangingPunct="1"/>
            <a:endParaRPr lang="it-IT">
              <a:latin typeface="Comic Sans MS" pitchFamily="-80" charset="0"/>
            </a:endParaRPr>
          </a:p>
        </p:txBody>
      </p:sp>
      <p:sp>
        <p:nvSpPr>
          <p:cNvPr id="6150" name="Text Box 21"/>
          <p:cNvSpPr txBox="1">
            <a:spLocks noChangeArrowheads="1"/>
          </p:cNvSpPr>
          <p:nvPr/>
        </p:nvSpPr>
        <p:spPr bwMode="auto">
          <a:xfrm>
            <a:off x="3810000" y="2362200"/>
            <a:ext cx="1431925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it-IT" sz="1800" b="1">
                <a:latin typeface="Tahoma" pitchFamily="-80" charset="0"/>
              </a:rPr>
              <a:t>Per chi???</a:t>
            </a:r>
            <a:r>
              <a:rPr lang="it-IT" sz="1800">
                <a:latin typeface="Tahoma" pitchFamily="-80" charset="0"/>
              </a:rPr>
              <a:t> </a:t>
            </a:r>
            <a:endParaRPr lang="it-IT" sz="3000">
              <a:latin typeface="Tahoma" pitchFamily="-80" charset="0"/>
            </a:endParaRPr>
          </a:p>
        </p:txBody>
      </p:sp>
      <p:sp>
        <p:nvSpPr>
          <p:cNvPr id="290839" name="Text Box 23"/>
          <p:cNvSpPr txBox="1">
            <a:spLocks noChangeArrowheads="1"/>
          </p:cNvSpPr>
          <p:nvPr/>
        </p:nvSpPr>
        <p:spPr bwMode="auto">
          <a:xfrm>
            <a:off x="2146300" y="381000"/>
            <a:ext cx="52451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defRPr/>
            </a:pPr>
            <a:r>
              <a:rPr lang="it-IT" sz="300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Schematizzazione dell’impresa</a:t>
            </a:r>
          </a:p>
        </p:txBody>
      </p:sp>
      <p:sp>
        <p:nvSpPr>
          <p:cNvPr id="290826" name="Text Box 10"/>
          <p:cNvSpPr txBox="1">
            <a:spLocks noChangeArrowheads="1"/>
          </p:cNvSpPr>
          <p:nvPr/>
        </p:nvSpPr>
        <p:spPr bwMode="auto">
          <a:xfrm>
            <a:off x="2667000" y="1143000"/>
            <a:ext cx="3810000" cy="976313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 anchorCtr="1"/>
          <a:lstStyle/>
          <a:p>
            <a:pPr algn="ctr">
              <a:spcBef>
                <a:spcPct val="20000"/>
              </a:spcBef>
              <a:defRPr/>
            </a:pPr>
            <a:r>
              <a:rPr lang="it-IT" sz="220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-80" charset="0"/>
              </a:rPr>
              <a:t>Impresa = </a:t>
            </a:r>
          </a:p>
          <a:p>
            <a:pPr algn="ctr">
              <a:spcBef>
                <a:spcPct val="20000"/>
              </a:spcBef>
              <a:defRPr/>
            </a:pPr>
            <a:r>
              <a:rPr lang="it-IT" sz="220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-80" charset="0"/>
              </a:rPr>
              <a:t>generatore di beni e servizi</a:t>
            </a:r>
          </a:p>
        </p:txBody>
      </p:sp>
      <p:sp>
        <p:nvSpPr>
          <p:cNvPr id="6153" name="Text Box 21"/>
          <p:cNvSpPr txBox="1">
            <a:spLocks noChangeArrowheads="1"/>
          </p:cNvSpPr>
          <p:nvPr/>
        </p:nvSpPr>
        <p:spPr bwMode="auto">
          <a:xfrm>
            <a:off x="304800" y="6248400"/>
            <a:ext cx="55673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it-IT" sz="1800" b="1">
                <a:latin typeface="Tahoma" pitchFamily="-80" charset="0"/>
              </a:rPr>
              <a:t>Da : Capaldo, Lesina, “Bilancio Aziendale”, ESI</a:t>
            </a:r>
            <a:r>
              <a:rPr lang="it-IT" sz="1800">
                <a:latin typeface="Tahoma" pitchFamily="-80" charset="0"/>
              </a:rPr>
              <a:t> </a:t>
            </a:r>
            <a:endParaRPr lang="it-IT" sz="3000">
              <a:latin typeface="Tahoma" pitchFamily="-80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Segnaposto numero diapositiva 4"/>
          <p:cNvSpPr txBox="1">
            <a:spLocks noGrp="1"/>
          </p:cNvSpPr>
          <p:nvPr/>
        </p:nvSpPr>
        <p:spPr bwMode="auto">
          <a:xfrm>
            <a:off x="7512050" y="6324600"/>
            <a:ext cx="206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1" hangingPunct="1"/>
            <a:fld id="{6BBDF9A9-579D-4E46-A20E-88326B70B506}" type="slidenum">
              <a:rPr lang="it-IT" sz="1400">
                <a:latin typeface="Comic Sans MS" pitchFamily="-80" charset="0"/>
              </a:rPr>
              <a:pPr algn="r" eaLnBrk="1" hangingPunct="1"/>
              <a:t>3</a:t>
            </a:fld>
            <a:endParaRPr lang="it-IT" sz="1400">
              <a:latin typeface="Comic Sans MS" pitchFamily="-80" charset="0"/>
            </a:endParaRPr>
          </a:p>
        </p:txBody>
      </p:sp>
      <p:sp>
        <p:nvSpPr>
          <p:cNvPr id="7171" name="Text Box 8"/>
          <p:cNvSpPr txBox="1">
            <a:spLocks noChangeArrowheads="1"/>
          </p:cNvSpPr>
          <p:nvPr/>
        </p:nvSpPr>
        <p:spPr bwMode="auto">
          <a:xfrm>
            <a:off x="1238250" y="1143000"/>
            <a:ext cx="52165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it-IT" sz="3000">
                <a:latin typeface="Tahoma" pitchFamily="-80" charset="0"/>
              </a:rPr>
              <a:t>Processo tecnico-commerciale</a:t>
            </a:r>
          </a:p>
        </p:txBody>
      </p:sp>
      <p:sp>
        <p:nvSpPr>
          <p:cNvPr id="7172" name="Text Box 9"/>
          <p:cNvSpPr txBox="1">
            <a:spLocks noChangeArrowheads="1"/>
          </p:cNvSpPr>
          <p:nvPr/>
        </p:nvSpPr>
        <p:spPr bwMode="auto">
          <a:xfrm>
            <a:off x="3714750" y="5410200"/>
            <a:ext cx="5432425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it-IT" sz="3000">
                <a:latin typeface="Tahoma" pitchFamily="-80" charset="0"/>
              </a:rPr>
              <a:t>Processo economico-finanziario</a:t>
            </a:r>
          </a:p>
        </p:txBody>
      </p:sp>
      <p:sp>
        <p:nvSpPr>
          <p:cNvPr id="290826" name="Text Box 10"/>
          <p:cNvSpPr txBox="1">
            <a:spLocks noChangeArrowheads="1"/>
          </p:cNvSpPr>
          <p:nvPr/>
        </p:nvSpPr>
        <p:spPr bwMode="auto">
          <a:xfrm>
            <a:off x="1600200" y="2209800"/>
            <a:ext cx="2806700" cy="900113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 anchorCtr="1"/>
          <a:lstStyle/>
          <a:p>
            <a:pPr algn="ctr">
              <a:spcBef>
                <a:spcPct val="20000"/>
              </a:spcBef>
              <a:defRPr/>
            </a:pPr>
            <a:r>
              <a:rPr lang="it-IT" sz="220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Risorse: beni, </a:t>
            </a:r>
          </a:p>
          <a:p>
            <a:pPr algn="ctr">
              <a:spcBef>
                <a:spcPct val="20000"/>
              </a:spcBef>
              <a:defRPr/>
            </a:pPr>
            <a:r>
              <a:rPr lang="it-IT" sz="220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servizi, uomini</a:t>
            </a:r>
          </a:p>
        </p:txBody>
      </p:sp>
      <p:sp>
        <p:nvSpPr>
          <p:cNvPr id="290827" name="Text Box 11"/>
          <p:cNvSpPr txBox="1">
            <a:spLocks noChangeArrowheads="1"/>
          </p:cNvSpPr>
          <p:nvPr/>
        </p:nvSpPr>
        <p:spPr bwMode="auto">
          <a:xfrm>
            <a:off x="5951538" y="2200275"/>
            <a:ext cx="2806700" cy="900113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anchor="ctr" anchorCtr="1"/>
          <a:lstStyle/>
          <a:p>
            <a:pPr algn="ctr">
              <a:spcBef>
                <a:spcPct val="20000"/>
              </a:spcBef>
              <a:defRPr/>
            </a:pPr>
            <a:r>
              <a:rPr lang="it-IT" sz="220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Beni/servizi</a:t>
            </a:r>
          </a:p>
          <a:p>
            <a:pPr algn="ctr">
              <a:spcBef>
                <a:spcPct val="20000"/>
              </a:spcBef>
              <a:defRPr/>
            </a:pPr>
            <a:r>
              <a:rPr lang="it-IT" sz="220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per il mercato</a:t>
            </a:r>
            <a:endParaRPr lang="it-IT" sz="3000">
              <a:latin typeface="Tahoma" pitchFamily="34" charset="0"/>
            </a:endParaRPr>
          </a:p>
        </p:txBody>
      </p:sp>
      <p:sp>
        <p:nvSpPr>
          <p:cNvPr id="290828" name="Text Box 12"/>
          <p:cNvSpPr txBox="1">
            <a:spLocks noChangeArrowheads="1"/>
          </p:cNvSpPr>
          <p:nvPr/>
        </p:nvSpPr>
        <p:spPr bwMode="auto">
          <a:xfrm>
            <a:off x="5951538" y="4000500"/>
            <a:ext cx="2806700" cy="900113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 anchorCtr="1"/>
          <a:lstStyle/>
          <a:p>
            <a:pPr algn="ctr">
              <a:spcBef>
                <a:spcPct val="20000"/>
              </a:spcBef>
              <a:defRPr/>
            </a:pPr>
            <a:r>
              <a:rPr lang="it-IT" sz="220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Acquisizione di</a:t>
            </a:r>
          </a:p>
          <a:p>
            <a:pPr algn="ctr">
              <a:spcBef>
                <a:spcPct val="20000"/>
              </a:spcBef>
              <a:defRPr/>
            </a:pPr>
            <a:r>
              <a:rPr lang="it-IT" sz="220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denaro dal mercato</a:t>
            </a:r>
          </a:p>
        </p:txBody>
      </p:sp>
      <p:sp>
        <p:nvSpPr>
          <p:cNvPr id="290829" name="Text Box 13"/>
          <p:cNvSpPr txBox="1">
            <a:spLocks noChangeArrowheads="1"/>
          </p:cNvSpPr>
          <p:nvPr/>
        </p:nvSpPr>
        <p:spPr bwMode="auto">
          <a:xfrm>
            <a:off x="1585913" y="4000500"/>
            <a:ext cx="2806700" cy="900113"/>
          </a:xfrm>
          <a:prstGeom prst="rect">
            <a:avLst/>
          </a:prstGeom>
          <a:solidFill>
            <a:schemeClr val="bg1">
              <a:alpha val="50000"/>
            </a:schemeClr>
          </a:solidFill>
          <a:ln w="9525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 anchorCtr="1"/>
          <a:lstStyle/>
          <a:p>
            <a:pPr algn="ctr">
              <a:spcBef>
                <a:spcPct val="20000"/>
              </a:spcBef>
              <a:defRPr/>
            </a:pPr>
            <a:r>
              <a:rPr lang="it-IT" sz="220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Acquisizione di</a:t>
            </a:r>
          </a:p>
          <a:p>
            <a:pPr algn="ctr">
              <a:spcBef>
                <a:spcPct val="20000"/>
              </a:spcBef>
              <a:defRPr/>
            </a:pPr>
            <a:r>
              <a:rPr lang="it-IT" sz="2200">
                <a:effectLst>
                  <a:outerShdw blurRad="38100" dist="38100" dir="2700000" algn="tl">
                    <a:srgbClr val="C0C0C0"/>
                  </a:outerShdw>
                </a:effectLst>
                <a:latin typeface="Tahoma" pitchFamily="34" charset="0"/>
              </a:rPr>
              <a:t>risorse</a:t>
            </a:r>
            <a:endParaRPr lang="it-IT" sz="3000">
              <a:latin typeface="Tahoma" pitchFamily="34" charset="0"/>
            </a:endParaRPr>
          </a:p>
        </p:txBody>
      </p:sp>
      <p:sp>
        <p:nvSpPr>
          <p:cNvPr id="7177" name="AutoShape 14"/>
          <p:cNvSpPr>
            <a:spLocks noChangeArrowheads="1"/>
          </p:cNvSpPr>
          <p:nvPr/>
        </p:nvSpPr>
        <p:spPr bwMode="auto">
          <a:xfrm>
            <a:off x="4375150" y="2362200"/>
            <a:ext cx="1651000" cy="539750"/>
          </a:xfrm>
          <a:prstGeom prst="rightArrow">
            <a:avLst>
              <a:gd name="adj1" fmla="val 50000"/>
              <a:gd name="adj2" fmla="val 76471"/>
            </a:avLst>
          </a:prstGeom>
          <a:solidFill>
            <a:srgbClr val="0000FF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 hangingPunct="1"/>
            <a:endParaRPr lang="it-IT">
              <a:latin typeface="Comic Sans MS" pitchFamily="-80" charset="0"/>
            </a:endParaRPr>
          </a:p>
        </p:txBody>
      </p:sp>
      <p:sp>
        <p:nvSpPr>
          <p:cNvPr id="7178" name="AutoShape 15"/>
          <p:cNvSpPr>
            <a:spLocks noChangeArrowheads="1"/>
          </p:cNvSpPr>
          <p:nvPr/>
        </p:nvSpPr>
        <p:spPr bwMode="auto">
          <a:xfrm>
            <a:off x="4375150" y="4267200"/>
            <a:ext cx="1568450" cy="539750"/>
          </a:xfrm>
          <a:prstGeom prst="leftArrow">
            <a:avLst>
              <a:gd name="adj1" fmla="val 50000"/>
              <a:gd name="adj2" fmla="val 72647"/>
            </a:avLst>
          </a:prstGeom>
          <a:solidFill>
            <a:srgbClr val="0000FF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 hangingPunct="1"/>
            <a:endParaRPr lang="it-IT">
              <a:latin typeface="Comic Sans MS" pitchFamily="-80" charset="0"/>
            </a:endParaRPr>
          </a:p>
        </p:txBody>
      </p:sp>
      <p:sp>
        <p:nvSpPr>
          <p:cNvPr id="7179" name="AutoShape 16"/>
          <p:cNvSpPr>
            <a:spLocks noChangeArrowheads="1"/>
          </p:cNvSpPr>
          <p:nvPr/>
        </p:nvSpPr>
        <p:spPr bwMode="auto">
          <a:xfrm>
            <a:off x="8750300" y="2438400"/>
            <a:ext cx="495300" cy="2514600"/>
          </a:xfrm>
          <a:prstGeom prst="curvedLeftArrow">
            <a:avLst>
              <a:gd name="adj1" fmla="val 101538"/>
              <a:gd name="adj2" fmla="val 203077"/>
              <a:gd name="adj3" fmla="val 33333"/>
            </a:avLst>
          </a:prstGeom>
          <a:solidFill>
            <a:srgbClr val="0000FF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pPr eaLnBrk="1" hangingPunct="1"/>
            <a:endParaRPr lang="it-IT">
              <a:latin typeface="Comic Sans MS" pitchFamily="-80" charset="0"/>
            </a:endParaRPr>
          </a:p>
        </p:txBody>
      </p:sp>
      <p:sp>
        <p:nvSpPr>
          <p:cNvPr id="7180" name="AutoShape 20"/>
          <p:cNvSpPr>
            <a:spLocks noChangeArrowheads="1"/>
          </p:cNvSpPr>
          <p:nvPr/>
        </p:nvSpPr>
        <p:spPr bwMode="auto">
          <a:xfrm rot="10800000">
            <a:off x="1073150" y="2209800"/>
            <a:ext cx="495300" cy="2514600"/>
          </a:xfrm>
          <a:prstGeom prst="curvedLeftArrow">
            <a:avLst>
              <a:gd name="adj1" fmla="val 101538"/>
              <a:gd name="adj2" fmla="val 203077"/>
              <a:gd name="adj3" fmla="val 33333"/>
            </a:avLst>
          </a:prstGeom>
          <a:solidFill>
            <a:srgbClr val="0000FF"/>
          </a:solidFill>
          <a:ln w="9525">
            <a:solidFill>
              <a:srgbClr val="0000FF"/>
            </a:solidFill>
            <a:miter lim="800000"/>
            <a:headEnd/>
            <a:tailEnd/>
          </a:ln>
        </p:spPr>
        <p:txBody>
          <a:bodyPr rot="10800000" wrap="none" anchor="ctr"/>
          <a:lstStyle/>
          <a:p>
            <a:pPr eaLnBrk="1" hangingPunct="1"/>
            <a:endParaRPr lang="it-IT">
              <a:latin typeface="Comic Sans MS" pitchFamily="-80" charset="0"/>
            </a:endParaRPr>
          </a:p>
        </p:txBody>
      </p:sp>
      <p:sp>
        <p:nvSpPr>
          <p:cNvPr id="7181" name="Text Box 21"/>
          <p:cNvSpPr txBox="1">
            <a:spLocks noChangeArrowheads="1"/>
          </p:cNvSpPr>
          <p:nvPr/>
        </p:nvSpPr>
        <p:spPr bwMode="auto">
          <a:xfrm>
            <a:off x="2505075" y="1773238"/>
            <a:ext cx="48783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it-IT" sz="1800" b="1">
                <a:latin typeface="Tahoma" pitchFamily="-80" charset="0"/>
              </a:rPr>
              <a:t>Input</a:t>
            </a:r>
            <a:r>
              <a:rPr lang="it-IT" sz="1800">
                <a:latin typeface="Tahoma" pitchFamily="-80" charset="0"/>
              </a:rPr>
              <a:t>               trasformazione         </a:t>
            </a:r>
            <a:r>
              <a:rPr lang="it-IT" sz="1800" b="1">
                <a:latin typeface="Tahoma" pitchFamily="-80" charset="0"/>
              </a:rPr>
              <a:t>output</a:t>
            </a:r>
            <a:r>
              <a:rPr lang="it-IT" sz="1800">
                <a:latin typeface="Tahoma" pitchFamily="-80" charset="0"/>
              </a:rPr>
              <a:t> </a:t>
            </a:r>
            <a:endParaRPr lang="it-IT" sz="3000">
              <a:latin typeface="Tahoma" pitchFamily="-80" charset="0"/>
            </a:endParaRPr>
          </a:p>
        </p:txBody>
      </p:sp>
      <p:sp>
        <p:nvSpPr>
          <p:cNvPr id="7182" name="Text Box 22"/>
          <p:cNvSpPr txBox="1">
            <a:spLocks noChangeArrowheads="1"/>
          </p:cNvSpPr>
          <p:nvPr/>
        </p:nvSpPr>
        <p:spPr bwMode="auto">
          <a:xfrm>
            <a:off x="2311400" y="4953000"/>
            <a:ext cx="5384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it-IT" sz="1800" b="1">
                <a:latin typeface="Tahoma" pitchFamily="-80" charset="0"/>
              </a:rPr>
              <a:t>E=esborsi</a:t>
            </a:r>
            <a:r>
              <a:rPr lang="it-IT" sz="1800">
                <a:latin typeface="Tahoma" pitchFamily="-80" charset="0"/>
              </a:rPr>
              <a:t>            destinato a             </a:t>
            </a:r>
            <a:r>
              <a:rPr lang="it-IT" sz="1800" b="1">
                <a:latin typeface="Tahoma" pitchFamily="-80" charset="0"/>
              </a:rPr>
              <a:t>I=incassi</a:t>
            </a:r>
            <a:r>
              <a:rPr lang="it-IT" sz="1800">
                <a:latin typeface="Tahoma" pitchFamily="-80" charset="0"/>
              </a:rPr>
              <a:t> </a:t>
            </a:r>
            <a:endParaRPr lang="it-IT" sz="3000">
              <a:latin typeface="Tahoma" pitchFamily="-80" charset="0"/>
            </a:endParaRPr>
          </a:p>
        </p:txBody>
      </p:sp>
      <p:sp>
        <p:nvSpPr>
          <p:cNvPr id="290839" name="Text Box 23"/>
          <p:cNvSpPr txBox="1">
            <a:spLocks noChangeArrowheads="1"/>
          </p:cNvSpPr>
          <p:nvPr/>
        </p:nvSpPr>
        <p:spPr bwMode="auto">
          <a:xfrm>
            <a:off x="742950" y="381000"/>
            <a:ext cx="52451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defRPr/>
            </a:pPr>
            <a:r>
              <a:rPr lang="it-IT" sz="300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Schematizzazione dell’impresa</a:t>
            </a:r>
          </a:p>
        </p:txBody>
      </p:sp>
      <p:sp>
        <p:nvSpPr>
          <p:cNvPr id="7184" name="Text Box 21"/>
          <p:cNvSpPr txBox="1">
            <a:spLocks noChangeArrowheads="1"/>
          </p:cNvSpPr>
          <p:nvPr/>
        </p:nvSpPr>
        <p:spPr bwMode="auto">
          <a:xfrm>
            <a:off x="7010400" y="457200"/>
            <a:ext cx="12588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it-IT" sz="1800" b="1">
                <a:latin typeface="Tahoma" pitchFamily="-80" charset="0"/>
              </a:rPr>
              <a:t>come???</a:t>
            </a:r>
            <a:r>
              <a:rPr lang="it-IT" sz="1800">
                <a:latin typeface="Tahoma" pitchFamily="-80" charset="0"/>
              </a:rPr>
              <a:t> </a:t>
            </a:r>
            <a:endParaRPr lang="it-IT" sz="3000">
              <a:latin typeface="Tahoma" pitchFamily="-80" charset="0"/>
            </a:endParaRPr>
          </a:p>
        </p:txBody>
      </p:sp>
      <p:sp>
        <p:nvSpPr>
          <p:cNvPr id="7185" name="Text Box 21"/>
          <p:cNvSpPr txBox="1">
            <a:spLocks noChangeArrowheads="1"/>
          </p:cNvSpPr>
          <p:nvPr/>
        </p:nvSpPr>
        <p:spPr bwMode="auto">
          <a:xfrm>
            <a:off x="304800" y="6248400"/>
            <a:ext cx="55673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it-IT" sz="1800" b="1">
                <a:latin typeface="Tahoma" pitchFamily="-80" charset="0"/>
              </a:rPr>
              <a:t>Da : Capaldo, Lesina, “Bilancio Aziendale”, ESI</a:t>
            </a:r>
            <a:r>
              <a:rPr lang="it-IT" sz="1800">
                <a:latin typeface="Tahoma" pitchFamily="-80" charset="0"/>
              </a:rPr>
              <a:t> </a:t>
            </a:r>
            <a:endParaRPr lang="it-IT" sz="3000">
              <a:latin typeface="Tahoma" pitchFamily="-80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1" name="Segnaposto numero diapositiva 4"/>
          <p:cNvSpPr txBox="1">
            <a:spLocks noGrp="1"/>
          </p:cNvSpPr>
          <p:nvPr/>
        </p:nvSpPr>
        <p:spPr bwMode="auto">
          <a:xfrm>
            <a:off x="7512050" y="6324600"/>
            <a:ext cx="206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1" hangingPunct="1"/>
            <a:fld id="{7A7E9A63-24EC-4797-8398-F194FA27D845}" type="slidenum">
              <a:rPr lang="it-IT" sz="1400">
                <a:latin typeface="Comic Sans MS" pitchFamily="-80" charset="0"/>
              </a:rPr>
              <a:pPr algn="r" eaLnBrk="1" hangingPunct="1"/>
              <a:t>4</a:t>
            </a:fld>
            <a:endParaRPr lang="it-IT" sz="1400">
              <a:latin typeface="Comic Sans MS" pitchFamily="-80" charset="0"/>
            </a:endParaRPr>
          </a:p>
        </p:txBody>
      </p:sp>
      <p:graphicFrame>
        <p:nvGraphicFramePr>
          <p:cNvPr id="2050" name="Object 7"/>
          <p:cNvGraphicFramePr>
            <a:graphicFrameLocks noChangeAspect="1"/>
          </p:cNvGraphicFramePr>
          <p:nvPr/>
        </p:nvGraphicFramePr>
        <p:xfrm>
          <a:off x="1006475" y="2133600"/>
          <a:ext cx="8264525" cy="3648075"/>
        </p:xfrm>
        <a:graphic>
          <a:graphicData uri="http://schemas.openxmlformats.org/presentationml/2006/ole">
            <p:oleObj spid="_x0000_s2050" name="Fotografia acquisita da scanner " r:id="rId4" imgW="8266667" imgH="3648584" progId="">
              <p:embed/>
            </p:oleObj>
          </a:graphicData>
        </a:graphic>
      </p:graphicFrame>
      <p:sp>
        <p:nvSpPr>
          <p:cNvPr id="2052" name="Text Box 8"/>
          <p:cNvSpPr txBox="1">
            <a:spLocks noChangeArrowheads="1"/>
          </p:cNvSpPr>
          <p:nvPr/>
        </p:nvSpPr>
        <p:spPr bwMode="auto">
          <a:xfrm>
            <a:off x="1468438" y="642938"/>
            <a:ext cx="5335587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it-IT" sz="3000">
                <a:latin typeface="Tahoma" pitchFamily="-80" charset="0"/>
              </a:rPr>
              <a:t>Risorse finanziarie dell’impresa</a:t>
            </a:r>
          </a:p>
        </p:txBody>
      </p:sp>
      <p:sp>
        <p:nvSpPr>
          <p:cNvPr id="2053" name="Text Box 21"/>
          <p:cNvSpPr txBox="1">
            <a:spLocks noChangeArrowheads="1"/>
          </p:cNvSpPr>
          <p:nvPr/>
        </p:nvSpPr>
        <p:spPr bwMode="auto">
          <a:xfrm>
            <a:off x="304800" y="6248400"/>
            <a:ext cx="5567363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it-IT" sz="1800" b="1">
                <a:latin typeface="Tahoma" pitchFamily="-80" charset="0"/>
              </a:rPr>
              <a:t>Da : Capaldo, Lesina, “Bilancio Aziendale”, ESI</a:t>
            </a:r>
            <a:r>
              <a:rPr lang="it-IT" sz="1800">
                <a:latin typeface="Tahoma" pitchFamily="-80" charset="0"/>
              </a:rPr>
              <a:t> </a:t>
            </a:r>
            <a:endParaRPr lang="it-IT" sz="3000">
              <a:latin typeface="Tahoma" pitchFamily="-80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Segnaposto numero diapositiva 4"/>
          <p:cNvSpPr txBox="1">
            <a:spLocks noGrp="1"/>
          </p:cNvSpPr>
          <p:nvPr/>
        </p:nvSpPr>
        <p:spPr bwMode="auto">
          <a:xfrm>
            <a:off x="7512050" y="6324600"/>
            <a:ext cx="206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1" hangingPunct="1"/>
            <a:fld id="{2453B08A-FA69-449F-B888-075B3D221F0B}" type="slidenum">
              <a:rPr lang="it-IT" sz="1400">
                <a:latin typeface="Comic Sans MS" pitchFamily="-80" charset="0"/>
              </a:rPr>
              <a:pPr algn="r" eaLnBrk="1" hangingPunct="1"/>
              <a:t>5</a:t>
            </a:fld>
            <a:endParaRPr lang="it-IT" sz="1400">
              <a:latin typeface="Comic Sans MS" pitchFamily="-80" charset="0"/>
            </a:endParaRPr>
          </a:p>
        </p:txBody>
      </p:sp>
      <p:graphicFrame>
        <p:nvGraphicFramePr>
          <p:cNvPr id="3074" name="Object 7"/>
          <p:cNvGraphicFramePr>
            <a:graphicFrameLocks noChangeAspect="1"/>
          </p:cNvGraphicFramePr>
          <p:nvPr/>
        </p:nvGraphicFramePr>
        <p:xfrm>
          <a:off x="1552575" y="1219200"/>
          <a:ext cx="7740650" cy="3527425"/>
        </p:xfrm>
        <a:graphic>
          <a:graphicData uri="http://schemas.openxmlformats.org/presentationml/2006/ole">
            <p:oleObj spid="_x0000_s3074" name="Documento" r:id="rId4" imgW="7732440" imgH="3524400" progId="Word.Document.8">
              <p:embed/>
            </p:oleObj>
          </a:graphicData>
        </a:graphic>
      </p:graphicFrame>
      <p:sp>
        <p:nvSpPr>
          <p:cNvPr id="345097" name="Text Box 9"/>
          <p:cNvSpPr txBox="1">
            <a:spLocks noChangeArrowheads="1"/>
          </p:cNvSpPr>
          <p:nvPr/>
        </p:nvSpPr>
        <p:spPr bwMode="auto">
          <a:xfrm>
            <a:off x="1485900" y="381000"/>
            <a:ext cx="4457700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20000"/>
              </a:spcBef>
              <a:defRPr/>
            </a:pPr>
            <a:r>
              <a:rPr lang="it-IT" sz="3000" b="1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Rilevare e misurare</a:t>
            </a:r>
            <a:endParaRPr lang="it-IT" sz="3000">
              <a:latin typeface="Tahoma" pitchFamily="34" charset="0"/>
            </a:endParaRPr>
          </a:p>
        </p:txBody>
      </p:sp>
      <p:sp>
        <p:nvSpPr>
          <p:cNvPr id="345098" name="Text Box 10"/>
          <p:cNvSpPr txBox="1">
            <a:spLocks noChangeArrowheads="1"/>
          </p:cNvSpPr>
          <p:nvPr/>
        </p:nvSpPr>
        <p:spPr bwMode="auto">
          <a:xfrm>
            <a:off x="1073150" y="5181600"/>
            <a:ext cx="7993063" cy="549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  <a:defRPr/>
            </a:pPr>
            <a:r>
              <a:rPr lang="it-IT" sz="3000">
                <a:effectLst>
                  <a:outerShdw blurRad="38100" dist="38100" dir="2700000" algn="tl">
                    <a:srgbClr val="FFFFFF"/>
                  </a:outerShdw>
                </a:effectLst>
                <a:latin typeface="Tahoma" pitchFamily="34" charset="0"/>
              </a:rPr>
              <a:t>Strumento di controllo: la contabilità aziendale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1026"/>
          <p:cNvSpPr>
            <a:spLocks noGrp="1" noChangeArrowheads="1"/>
          </p:cNvSpPr>
          <p:nvPr>
            <p:ph type="title" idx="4294967295"/>
          </p:nvPr>
        </p:nvSpPr>
        <p:spPr>
          <a:xfrm>
            <a:off x="82550" y="166688"/>
            <a:ext cx="9740900" cy="466725"/>
          </a:xfrm>
        </p:spPr>
        <p:txBody>
          <a:bodyPr/>
          <a:lstStyle/>
          <a:p>
            <a:r>
              <a:rPr lang="it-IT" sz="2400" b="1" smtClean="0">
                <a:latin typeface="Times New Roman" pitchFamily="-80" charset="0"/>
              </a:rPr>
              <a:t>I soggetti economici interessati al bilancio di esercizio destinato a pubblicazione (stakeholders)</a:t>
            </a:r>
            <a:endParaRPr lang="it-IT" sz="4300" smtClean="0">
              <a:latin typeface="Times New Roman" pitchFamily="-80" charset="0"/>
            </a:endParaRPr>
          </a:p>
        </p:txBody>
      </p:sp>
      <p:grpSp>
        <p:nvGrpSpPr>
          <p:cNvPr id="2" name="Group 1027"/>
          <p:cNvGrpSpPr>
            <a:grpSpLocks/>
          </p:cNvGrpSpPr>
          <p:nvPr/>
        </p:nvGrpSpPr>
        <p:grpSpPr bwMode="auto">
          <a:xfrm>
            <a:off x="2767013" y="3835400"/>
            <a:ext cx="4349750" cy="2654300"/>
            <a:chOff x="1609" y="2416"/>
            <a:chExt cx="2529" cy="1672"/>
          </a:xfrm>
        </p:grpSpPr>
        <p:sp>
          <p:nvSpPr>
            <p:cNvPr id="11300" name="Oval 1028"/>
            <p:cNvSpPr>
              <a:spLocks noChangeArrowheads="1"/>
            </p:cNvSpPr>
            <p:nvPr/>
          </p:nvSpPr>
          <p:spPr bwMode="auto">
            <a:xfrm>
              <a:off x="1609" y="3110"/>
              <a:ext cx="2529" cy="978"/>
            </a:xfrm>
            <a:prstGeom prst="ellipse">
              <a:avLst/>
            </a:prstGeom>
            <a:solidFill>
              <a:srgbClr val="B7F7C0"/>
            </a:solidFill>
            <a:ln w="12700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1301" name="Line 1029"/>
            <p:cNvSpPr>
              <a:spLocks noChangeShapeType="1"/>
            </p:cNvSpPr>
            <p:nvPr/>
          </p:nvSpPr>
          <p:spPr bwMode="auto">
            <a:xfrm>
              <a:off x="2713" y="2416"/>
              <a:ext cx="790" cy="968"/>
            </a:xfrm>
            <a:prstGeom prst="line">
              <a:avLst/>
            </a:prstGeom>
            <a:noFill/>
            <a:ln w="38100">
              <a:solidFill>
                <a:schemeClr val="bg2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1302" name="Line 1030"/>
            <p:cNvSpPr>
              <a:spLocks noChangeShapeType="1"/>
            </p:cNvSpPr>
            <p:nvPr/>
          </p:nvSpPr>
          <p:spPr bwMode="auto">
            <a:xfrm flipH="1">
              <a:off x="2321" y="2565"/>
              <a:ext cx="606" cy="782"/>
            </a:xfrm>
            <a:prstGeom prst="line">
              <a:avLst/>
            </a:prstGeom>
            <a:noFill/>
            <a:ln w="38100">
              <a:solidFill>
                <a:schemeClr val="bg2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1303" name="Line 1031"/>
            <p:cNvSpPr>
              <a:spLocks noChangeShapeType="1"/>
            </p:cNvSpPr>
            <p:nvPr/>
          </p:nvSpPr>
          <p:spPr bwMode="auto">
            <a:xfrm rot="10800000" flipH="1" flipV="1">
              <a:off x="2866" y="2459"/>
              <a:ext cx="0" cy="1351"/>
            </a:xfrm>
            <a:prstGeom prst="line">
              <a:avLst/>
            </a:prstGeom>
            <a:noFill/>
            <a:ln w="38100">
              <a:solidFill>
                <a:schemeClr val="bg2"/>
              </a:solidFill>
              <a:round/>
              <a:headEnd/>
              <a:tailEnd type="triangle" w="med" len="med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1304" name="Text Box 1032"/>
            <p:cNvSpPr txBox="1">
              <a:spLocks noChangeArrowheads="1"/>
            </p:cNvSpPr>
            <p:nvPr/>
          </p:nvSpPr>
          <p:spPr bwMode="auto">
            <a:xfrm>
              <a:off x="2556" y="3820"/>
              <a:ext cx="587" cy="21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defTabSz="762000">
                <a:lnSpc>
                  <a:spcPct val="90000"/>
                </a:lnSpc>
              </a:pPr>
              <a:r>
                <a:rPr lang="it-IT" sz="1800" b="1"/>
                <a:t>Banche</a:t>
              </a:r>
            </a:p>
          </p:txBody>
        </p:sp>
        <p:sp>
          <p:nvSpPr>
            <p:cNvPr id="11305" name="Text Box 1033"/>
            <p:cNvSpPr txBox="1">
              <a:spLocks noChangeArrowheads="1"/>
            </p:cNvSpPr>
            <p:nvPr/>
          </p:nvSpPr>
          <p:spPr bwMode="auto">
            <a:xfrm>
              <a:off x="3183" y="3367"/>
              <a:ext cx="653" cy="214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defTabSz="762000">
                <a:lnSpc>
                  <a:spcPct val="90000"/>
                </a:lnSpc>
              </a:pPr>
              <a:r>
                <a:rPr lang="it-IT" sz="1800" b="1"/>
                <a:t>Fornitori</a:t>
              </a:r>
            </a:p>
          </p:txBody>
        </p:sp>
        <p:sp>
          <p:nvSpPr>
            <p:cNvPr id="11306" name="Text Box 1034"/>
            <p:cNvSpPr txBox="1">
              <a:spLocks noChangeArrowheads="1"/>
            </p:cNvSpPr>
            <p:nvPr/>
          </p:nvSpPr>
          <p:spPr bwMode="auto">
            <a:xfrm>
              <a:off x="1855" y="3349"/>
              <a:ext cx="868" cy="37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defTabSz="762000">
                <a:lnSpc>
                  <a:spcPct val="90000"/>
                </a:lnSpc>
              </a:pPr>
              <a:r>
                <a:rPr lang="it-IT" sz="1800" b="1"/>
                <a:t>Intermediari</a:t>
              </a:r>
            </a:p>
            <a:p>
              <a:pPr algn="ctr" defTabSz="762000">
                <a:lnSpc>
                  <a:spcPct val="90000"/>
                </a:lnSpc>
              </a:pPr>
              <a:r>
                <a:rPr lang="it-IT" sz="1800" b="1"/>
                <a:t>finanziari</a:t>
              </a:r>
            </a:p>
          </p:txBody>
        </p:sp>
      </p:grpSp>
      <p:grpSp>
        <p:nvGrpSpPr>
          <p:cNvPr id="3" name="Group 1035"/>
          <p:cNvGrpSpPr>
            <a:grpSpLocks/>
          </p:cNvGrpSpPr>
          <p:nvPr/>
        </p:nvGrpSpPr>
        <p:grpSpPr bwMode="auto">
          <a:xfrm>
            <a:off x="1701800" y="1871663"/>
            <a:ext cx="3109913" cy="2105025"/>
            <a:chOff x="989" y="1115"/>
            <a:chExt cx="1809" cy="1326"/>
          </a:xfrm>
        </p:grpSpPr>
        <p:sp>
          <p:nvSpPr>
            <p:cNvPr id="11298" name="Line 1036"/>
            <p:cNvSpPr>
              <a:spLocks noChangeShapeType="1"/>
            </p:cNvSpPr>
            <p:nvPr/>
          </p:nvSpPr>
          <p:spPr bwMode="auto">
            <a:xfrm>
              <a:off x="2123" y="1613"/>
              <a:ext cx="675" cy="828"/>
            </a:xfrm>
            <a:prstGeom prst="line">
              <a:avLst/>
            </a:prstGeom>
            <a:noFill/>
            <a:ln w="38100">
              <a:solidFill>
                <a:schemeClr val="bg2"/>
              </a:solidFill>
              <a:round/>
              <a:headEnd type="triangle" w="med" len="med"/>
              <a:tailEnd type="triangle" w="med" len="med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1299" name="Text Box 1037"/>
            <p:cNvSpPr txBox="1">
              <a:spLocks noChangeArrowheads="1"/>
            </p:cNvSpPr>
            <p:nvPr/>
          </p:nvSpPr>
          <p:spPr bwMode="auto">
            <a:xfrm>
              <a:off x="989" y="1115"/>
              <a:ext cx="1408" cy="483"/>
            </a:xfrm>
            <a:prstGeom prst="rect">
              <a:avLst/>
            </a:prstGeom>
            <a:noFill/>
            <a:ln w="12700">
              <a:solidFill>
                <a:schemeClr val="bg2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defTabSz="762000">
                <a:lnSpc>
                  <a:spcPct val="90000"/>
                </a:lnSpc>
              </a:pPr>
              <a:r>
                <a:rPr lang="it-IT" sz="1600" b="1"/>
                <a:t>Portatori interessi</a:t>
              </a:r>
            </a:p>
            <a:p>
              <a:pPr algn="ctr" defTabSz="762000">
                <a:lnSpc>
                  <a:spcPct val="90000"/>
                </a:lnSpc>
              </a:pPr>
              <a:r>
                <a:rPr lang="it-IT" sz="1600" b="1"/>
                <a:t>della comunità locale e</a:t>
              </a:r>
            </a:p>
            <a:p>
              <a:pPr algn="ctr" defTabSz="762000">
                <a:lnSpc>
                  <a:spcPct val="90000"/>
                </a:lnSpc>
              </a:pPr>
              <a:r>
                <a:rPr lang="it-IT" sz="1600" b="1"/>
                <a:t>nazionale</a:t>
              </a:r>
            </a:p>
          </p:txBody>
        </p:sp>
      </p:grpSp>
      <p:grpSp>
        <p:nvGrpSpPr>
          <p:cNvPr id="4" name="Group 1038"/>
          <p:cNvGrpSpPr>
            <a:grpSpLocks/>
          </p:cNvGrpSpPr>
          <p:nvPr/>
        </p:nvGrpSpPr>
        <p:grpSpPr bwMode="auto">
          <a:xfrm>
            <a:off x="471488" y="2847975"/>
            <a:ext cx="4441825" cy="1216025"/>
            <a:chOff x="274" y="1730"/>
            <a:chExt cx="2583" cy="766"/>
          </a:xfrm>
        </p:grpSpPr>
        <p:sp>
          <p:nvSpPr>
            <p:cNvPr id="11296" name="Line 1039"/>
            <p:cNvSpPr>
              <a:spLocks noChangeShapeType="1"/>
            </p:cNvSpPr>
            <p:nvPr/>
          </p:nvSpPr>
          <p:spPr bwMode="auto">
            <a:xfrm>
              <a:off x="1468" y="1872"/>
              <a:ext cx="1389" cy="624"/>
            </a:xfrm>
            <a:prstGeom prst="line">
              <a:avLst/>
            </a:prstGeom>
            <a:noFill/>
            <a:ln w="38100">
              <a:solidFill>
                <a:schemeClr val="bg2"/>
              </a:solidFill>
              <a:round/>
              <a:headEnd type="triangle" w="med" len="med"/>
              <a:tailEnd type="triangle" w="med" len="med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1297" name="Text Box 1040"/>
            <p:cNvSpPr txBox="1">
              <a:spLocks noChangeArrowheads="1"/>
            </p:cNvSpPr>
            <p:nvPr/>
          </p:nvSpPr>
          <p:spPr bwMode="auto">
            <a:xfrm>
              <a:off x="274" y="1730"/>
              <a:ext cx="1112" cy="344"/>
            </a:xfrm>
            <a:prstGeom prst="rect">
              <a:avLst/>
            </a:prstGeom>
            <a:noFill/>
            <a:ln w="12700">
              <a:solidFill>
                <a:schemeClr val="bg2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defTabSz="762000">
                <a:lnSpc>
                  <a:spcPct val="90000"/>
                </a:lnSpc>
              </a:pPr>
              <a:r>
                <a:rPr lang="it-IT" sz="1600" b="1"/>
                <a:t>Management e</a:t>
              </a:r>
            </a:p>
            <a:p>
              <a:pPr algn="ctr" defTabSz="762000">
                <a:lnSpc>
                  <a:spcPct val="90000"/>
                </a:lnSpc>
              </a:pPr>
              <a:r>
                <a:rPr lang="it-IT" sz="1600" b="1"/>
                <a:t>organi di governo</a:t>
              </a:r>
            </a:p>
          </p:txBody>
        </p:sp>
      </p:grpSp>
      <p:grpSp>
        <p:nvGrpSpPr>
          <p:cNvPr id="5" name="Group 1041"/>
          <p:cNvGrpSpPr>
            <a:grpSpLocks/>
          </p:cNvGrpSpPr>
          <p:nvPr/>
        </p:nvGrpSpPr>
        <p:grpSpPr bwMode="auto">
          <a:xfrm>
            <a:off x="1531938" y="3805238"/>
            <a:ext cx="3381375" cy="546100"/>
            <a:chOff x="891" y="2333"/>
            <a:chExt cx="1966" cy="344"/>
          </a:xfrm>
        </p:grpSpPr>
        <p:sp>
          <p:nvSpPr>
            <p:cNvPr id="11294" name="Line 1042"/>
            <p:cNvSpPr>
              <a:spLocks noChangeShapeType="1"/>
            </p:cNvSpPr>
            <p:nvPr/>
          </p:nvSpPr>
          <p:spPr bwMode="auto">
            <a:xfrm rot="5400000">
              <a:off x="2259" y="1895"/>
              <a:ext cx="1" cy="1194"/>
            </a:xfrm>
            <a:prstGeom prst="line">
              <a:avLst/>
            </a:prstGeom>
            <a:noFill/>
            <a:ln w="38100">
              <a:solidFill>
                <a:schemeClr val="bg2"/>
              </a:solidFill>
              <a:round/>
              <a:headEnd type="triangle" w="med" len="med"/>
              <a:tailEnd type="triangle" w="med" len="med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1295" name="Text Box 1043"/>
            <p:cNvSpPr txBox="1">
              <a:spLocks noChangeArrowheads="1"/>
            </p:cNvSpPr>
            <p:nvPr/>
          </p:nvSpPr>
          <p:spPr bwMode="auto">
            <a:xfrm>
              <a:off x="891" y="2333"/>
              <a:ext cx="712" cy="344"/>
            </a:xfrm>
            <a:prstGeom prst="rect">
              <a:avLst/>
            </a:prstGeom>
            <a:noFill/>
            <a:ln w="12700">
              <a:solidFill>
                <a:schemeClr val="bg2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defTabSz="762000">
                <a:lnSpc>
                  <a:spcPct val="90000"/>
                </a:lnSpc>
              </a:pPr>
              <a:r>
                <a:rPr lang="it-IT" sz="1600" b="1"/>
                <a:t>Lavoratori</a:t>
              </a:r>
            </a:p>
            <a:p>
              <a:pPr algn="ctr" defTabSz="762000">
                <a:lnSpc>
                  <a:spcPct val="90000"/>
                </a:lnSpc>
              </a:pPr>
              <a:r>
                <a:rPr lang="it-IT" sz="1600" b="1"/>
                <a:t>dipendenti</a:t>
              </a:r>
            </a:p>
          </p:txBody>
        </p:sp>
      </p:grpSp>
      <p:grpSp>
        <p:nvGrpSpPr>
          <p:cNvPr id="6" name="Group 1044"/>
          <p:cNvGrpSpPr>
            <a:grpSpLocks/>
          </p:cNvGrpSpPr>
          <p:nvPr/>
        </p:nvGrpSpPr>
        <p:grpSpPr bwMode="auto">
          <a:xfrm>
            <a:off x="971550" y="3484563"/>
            <a:ext cx="3101975" cy="2268537"/>
            <a:chOff x="565" y="2131"/>
            <a:chExt cx="1804" cy="1429"/>
          </a:xfrm>
        </p:grpSpPr>
        <p:sp>
          <p:nvSpPr>
            <p:cNvPr id="11292" name="Line 1045"/>
            <p:cNvSpPr>
              <a:spLocks noChangeShapeType="1"/>
            </p:cNvSpPr>
            <p:nvPr/>
          </p:nvSpPr>
          <p:spPr bwMode="auto">
            <a:xfrm rot="7986291">
              <a:off x="1333" y="2525"/>
              <a:ext cx="1429" cy="642"/>
            </a:xfrm>
            <a:prstGeom prst="line">
              <a:avLst/>
            </a:prstGeom>
            <a:noFill/>
            <a:ln w="38100">
              <a:solidFill>
                <a:schemeClr val="bg2"/>
              </a:solidFill>
              <a:round/>
              <a:headEnd type="triangle" w="med" len="med"/>
              <a:tailEnd type="triangle" w="med" len="med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1293" name="Text Box 1046"/>
            <p:cNvSpPr txBox="1">
              <a:spLocks noChangeArrowheads="1"/>
            </p:cNvSpPr>
            <p:nvPr/>
          </p:nvSpPr>
          <p:spPr bwMode="auto">
            <a:xfrm>
              <a:off x="565" y="2933"/>
              <a:ext cx="692" cy="483"/>
            </a:xfrm>
            <a:prstGeom prst="rect">
              <a:avLst/>
            </a:prstGeom>
            <a:noFill/>
            <a:ln w="12700">
              <a:solidFill>
                <a:schemeClr val="bg2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defTabSz="762000">
                <a:lnSpc>
                  <a:spcPct val="90000"/>
                </a:lnSpc>
              </a:pPr>
              <a:r>
                <a:rPr lang="it-IT" sz="1600" b="1"/>
                <a:t>Lavoratori</a:t>
              </a:r>
            </a:p>
            <a:p>
              <a:pPr algn="ctr" defTabSz="762000">
                <a:lnSpc>
                  <a:spcPct val="90000"/>
                </a:lnSpc>
              </a:pPr>
              <a:r>
                <a:rPr lang="it-IT" sz="1600" b="1"/>
                <a:t>in cerca</a:t>
              </a:r>
            </a:p>
            <a:p>
              <a:pPr algn="ctr" defTabSz="762000">
                <a:lnSpc>
                  <a:spcPct val="90000"/>
                </a:lnSpc>
              </a:pPr>
              <a:r>
                <a:rPr lang="it-IT" sz="1600" b="1"/>
                <a:t>d’impiego</a:t>
              </a:r>
            </a:p>
          </p:txBody>
        </p:sp>
      </p:grpSp>
      <p:grpSp>
        <p:nvGrpSpPr>
          <p:cNvPr id="7" name="Group 1047"/>
          <p:cNvGrpSpPr>
            <a:grpSpLocks/>
          </p:cNvGrpSpPr>
          <p:nvPr/>
        </p:nvGrpSpPr>
        <p:grpSpPr bwMode="auto">
          <a:xfrm>
            <a:off x="4789488" y="4022725"/>
            <a:ext cx="3865562" cy="1300163"/>
            <a:chOff x="2785" y="2470"/>
            <a:chExt cx="2248" cy="819"/>
          </a:xfrm>
        </p:grpSpPr>
        <p:sp>
          <p:nvSpPr>
            <p:cNvPr id="11290" name="Line 1048"/>
            <p:cNvSpPr>
              <a:spLocks noChangeShapeType="1"/>
            </p:cNvSpPr>
            <p:nvPr/>
          </p:nvSpPr>
          <p:spPr bwMode="auto">
            <a:xfrm>
              <a:off x="2785" y="2470"/>
              <a:ext cx="1529" cy="687"/>
            </a:xfrm>
            <a:prstGeom prst="line">
              <a:avLst/>
            </a:prstGeom>
            <a:noFill/>
            <a:ln w="38100">
              <a:solidFill>
                <a:schemeClr val="bg2"/>
              </a:solidFill>
              <a:round/>
              <a:headEnd type="triangle" w="med" len="med"/>
              <a:tailEnd type="triangle" w="med" len="med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1291" name="Text Box 1049"/>
            <p:cNvSpPr txBox="1">
              <a:spLocks noChangeArrowheads="1"/>
            </p:cNvSpPr>
            <p:nvPr/>
          </p:nvSpPr>
          <p:spPr bwMode="auto">
            <a:xfrm>
              <a:off x="4393" y="3084"/>
              <a:ext cx="640" cy="205"/>
            </a:xfrm>
            <a:prstGeom prst="rect">
              <a:avLst/>
            </a:prstGeom>
            <a:noFill/>
            <a:ln w="12700">
              <a:solidFill>
                <a:schemeClr val="bg2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defTabSz="762000">
                <a:lnSpc>
                  <a:spcPct val="90000"/>
                </a:lnSpc>
              </a:pPr>
              <a:r>
                <a:rPr lang="it-IT" sz="1600" b="1"/>
                <a:t>Sindacati</a:t>
              </a:r>
            </a:p>
          </p:txBody>
        </p:sp>
      </p:grpSp>
      <p:grpSp>
        <p:nvGrpSpPr>
          <p:cNvPr id="8" name="Group 1050"/>
          <p:cNvGrpSpPr>
            <a:grpSpLocks/>
          </p:cNvGrpSpPr>
          <p:nvPr/>
        </p:nvGrpSpPr>
        <p:grpSpPr bwMode="auto">
          <a:xfrm>
            <a:off x="5048250" y="3902075"/>
            <a:ext cx="3527425" cy="325438"/>
            <a:chOff x="2935" y="2394"/>
            <a:chExt cx="2051" cy="205"/>
          </a:xfrm>
        </p:grpSpPr>
        <p:sp>
          <p:nvSpPr>
            <p:cNvPr id="11288" name="Line 1051"/>
            <p:cNvSpPr>
              <a:spLocks noChangeShapeType="1"/>
            </p:cNvSpPr>
            <p:nvPr/>
          </p:nvSpPr>
          <p:spPr bwMode="auto">
            <a:xfrm rot="5400000">
              <a:off x="3531" y="1895"/>
              <a:ext cx="1" cy="1194"/>
            </a:xfrm>
            <a:prstGeom prst="line">
              <a:avLst/>
            </a:prstGeom>
            <a:noFill/>
            <a:ln w="38100">
              <a:solidFill>
                <a:schemeClr val="bg2"/>
              </a:solidFill>
              <a:round/>
              <a:headEnd type="triangle" w="med" len="med"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1289" name="Text Box 1052"/>
            <p:cNvSpPr txBox="1">
              <a:spLocks noChangeArrowheads="1"/>
            </p:cNvSpPr>
            <p:nvPr/>
          </p:nvSpPr>
          <p:spPr bwMode="auto">
            <a:xfrm>
              <a:off x="4202" y="2394"/>
              <a:ext cx="784" cy="205"/>
            </a:xfrm>
            <a:prstGeom prst="rect">
              <a:avLst/>
            </a:prstGeom>
            <a:noFill/>
            <a:ln w="12700">
              <a:solidFill>
                <a:schemeClr val="bg2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defTabSz="762000">
                <a:lnSpc>
                  <a:spcPct val="90000"/>
                </a:lnSpc>
              </a:pPr>
              <a:r>
                <a:rPr lang="it-IT" sz="1600" b="1"/>
                <a:t>Concorrenti</a:t>
              </a:r>
            </a:p>
          </p:txBody>
        </p:sp>
      </p:grpSp>
      <p:grpSp>
        <p:nvGrpSpPr>
          <p:cNvPr id="9" name="Group 1053"/>
          <p:cNvGrpSpPr>
            <a:grpSpLocks/>
          </p:cNvGrpSpPr>
          <p:nvPr/>
        </p:nvGrpSpPr>
        <p:grpSpPr bwMode="auto">
          <a:xfrm>
            <a:off x="5762625" y="2341563"/>
            <a:ext cx="2732088" cy="2389187"/>
            <a:chOff x="3351" y="1411"/>
            <a:chExt cx="1588" cy="1505"/>
          </a:xfrm>
        </p:grpSpPr>
        <p:sp>
          <p:nvSpPr>
            <p:cNvPr id="11286" name="Line 1054"/>
            <p:cNvSpPr>
              <a:spLocks noChangeShapeType="1"/>
            </p:cNvSpPr>
            <p:nvPr/>
          </p:nvSpPr>
          <p:spPr bwMode="auto">
            <a:xfrm rot="7986291">
              <a:off x="2936" y="1826"/>
              <a:ext cx="1505" cy="676"/>
            </a:xfrm>
            <a:prstGeom prst="line">
              <a:avLst/>
            </a:prstGeom>
            <a:noFill/>
            <a:ln w="38100">
              <a:solidFill>
                <a:schemeClr val="bg2"/>
              </a:solidFill>
              <a:round/>
              <a:headEnd type="triangle" w="med" len="med"/>
              <a:tailEnd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1287" name="Text Box 1055"/>
            <p:cNvSpPr txBox="1">
              <a:spLocks noChangeArrowheads="1"/>
            </p:cNvSpPr>
            <p:nvPr/>
          </p:nvSpPr>
          <p:spPr bwMode="auto">
            <a:xfrm>
              <a:off x="4464" y="1716"/>
              <a:ext cx="475" cy="205"/>
            </a:xfrm>
            <a:prstGeom prst="rect">
              <a:avLst/>
            </a:prstGeom>
            <a:noFill/>
            <a:ln w="12700">
              <a:solidFill>
                <a:schemeClr val="bg2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defTabSz="762000">
                <a:lnSpc>
                  <a:spcPct val="90000"/>
                </a:lnSpc>
              </a:pPr>
              <a:r>
                <a:rPr lang="it-IT" sz="1600" b="1"/>
                <a:t>Clienti</a:t>
              </a:r>
            </a:p>
          </p:txBody>
        </p:sp>
      </p:grpSp>
      <p:grpSp>
        <p:nvGrpSpPr>
          <p:cNvPr id="10" name="Group 1056"/>
          <p:cNvGrpSpPr>
            <a:grpSpLocks/>
          </p:cNvGrpSpPr>
          <p:nvPr/>
        </p:nvGrpSpPr>
        <p:grpSpPr bwMode="auto">
          <a:xfrm>
            <a:off x="4813300" y="2371725"/>
            <a:ext cx="1812925" cy="1874838"/>
            <a:chOff x="2799" y="1430"/>
            <a:chExt cx="1054" cy="1181"/>
          </a:xfrm>
        </p:grpSpPr>
        <p:sp>
          <p:nvSpPr>
            <p:cNvPr id="11284" name="Line 1057"/>
            <p:cNvSpPr>
              <a:spLocks noChangeShapeType="1"/>
            </p:cNvSpPr>
            <p:nvPr/>
          </p:nvSpPr>
          <p:spPr bwMode="auto">
            <a:xfrm flipH="1">
              <a:off x="2799" y="1654"/>
              <a:ext cx="742" cy="957"/>
            </a:xfrm>
            <a:prstGeom prst="line">
              <a:avLst/>
            </a:prstGeom>
            <a:noFill/>
            <a:ln w="38100">
              <a:solidFill>
                <a:schemeClr val="bg2"/>
              </a:solidFill>
              <a:round/>
              <a:headEnd type="triangle" w="med" len="med"/>
              <a:tailEnd type="triangle" w="med" len="med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1285" name="Text Box 1058"/>
            <p:cNvSpPr txBox="1">
              <a:spLocks noChangeArrowheads="1"/>
            </p:cNvSpPr>
            <p:nvPr/>
          </p:nvSpPr>
          <p:spPr bwMode="auto">
            <a:xfrm>
              <a:off x="3397" y="1430"/>
              <a:ext cx="456" cy="205"/>
            </a:xfrm>
            <a:prstGeom prst="rect">
              <a:avLst/>
            </a:prstGeom>
            <a:noFill/>
            <a:ln w="12700">
              <a:solidFill>
                <a:schemeClr val="bg2"/>
              </a:solidFill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defTabSz="762000">
                <a:lnSpc>
                  <a:spcPct val="90000"/>
                </a:lnSpc>
              </a:pPr>
              <a:r>
                <a:rPr lang="it-IT" sz="1600" b="1"/>
                <a:t>Erario</a:t>
              </a:r>
            </a:p>
          </p:txBody>
        </p:sp>
      </p:grpSp>
      <p:grpSp>
        <p:nvGrpSpPr>
          <p:cNvPr id="11" name="Group 1059"/>
          <p:cNvGrpSpPr>
            <a:grpSpLocks/>
          </p:cNvGrpSpPr>
          <p:nvPr/>
        </p:nvGrpSpPr>
        <p:grpSpPr bwMode="auto">
          <a:xfrm>
            <a:off x="3976688" y="1023938"/>
            <a:ext cx="1903412" cy="3063875"/>
            <a:chOff x="2312" y="645"/>
            <a:chExt cx="1107" cy="1930"/>
          </a:xfrm>
        </p:grpSpPr>
        <p:sp>
          <p:nvSpPr>
            <p:cNvPr id="11281" name="Oval 1060"/>
            <p:cNvSpPr>
              <a:spLocks noChangeArrowheads="1"/>
            </p:cNvSpPr>
            <p:nvPr/>
          </p:nvSpPr>
          <p:spPr bwMode="auto">
            <a:xfrm>
              <a:off x="2312" y="645"/>
              <a:ext cx="1107" cy="540"/>
            </a:xfrm>
            <a:prstGeom prst="ellipse">
              <a:avLst/>
            </a:prstGeom>
            <a:solidFill>
              <a:srgbClr val="B7F7C0"/>
            </a:solidFill>
            <a:ln w="12700">
              <a:solidFill>
                <a:schemeClr val="bg2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1282" name="Line 1061"/>
            <p:cNvSpPr>
              <a:spLocks noChangeShapeType="1"/>
            </p:cNvSpPr>
            <p:nvPr/>
          </p:nvSpPr>
          <p:spPr bwMode="auto">
            <a:xfrm flipH="1" flipV="1">
              <a:off x="2866" y="1011"/>
              <a:ext cx="0" cy="1564"/>
            </a:xfrm>
            <a:prstGeom prst="line">
              <a:avLst/>
            </a:prstGeom>
            <a:noFill/>
            <a:ln w="38100">
              <a:solidFill>
                <a:schemeClr val="bg2"/>
              </a:solidFill>
              <a:round/>
              <a:headEnd type="triangle" w="med" len="med"/>
              <a:tailEnd type="triangle" w="med" len="med"/>
            </a:ln>
          </p:spPr>
          <p:txBody>
            <a:bodyPr/>
            <a:lstStyle/>
            <a:p>
              <a:endParaRPr lang="it-IT"/>
            </a:p>
          </p:txBody>
        </p:sp>
        <p:sp>
          <p:nvSpPr>
            <p:cNvPr id="11283" name="Text Box 1062"/>
            <p:cNvSpPr txBox="1">
              <a:spLocks noChangeArrowheads="1"/>
            </p:cNvSpPr>
            <p:nvPr/>
          </p:nvSpPr>
          <p:spPr bwMode="auto">
            <a:xfrm>
              <a:off x="2461" y="794"/>
              <a:ext cx="755" cy="2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defTabSz="762000">
                <a:lnSpc>
                  <a:spcPct val="90000"/>
                </a:lnSpc>
              </a:pPr>
              <a:r>
                <a:rPr lang="it-IT" sz="2000" b="1"/>
                <a:t>Proprietà</a:t>
              </a:r>
            </a:p>
          </p:txBody>
        </p:sp>
      </p:grpSp>
      <p:grpSp>
        <p:nvGrpSpPr>
          <p:cNvPr id="12" name="Group 1063"/>
          <p:cNvGrpSpPr>
            <a:grpSpLocks/>
          </p:cNvGrpSpPr>
          <p:nvPr/>
        </p:nvGrpSpPr>
        <p:grpSpPr bwMode="auto">
          <a:xfrm>
            <a:off x="4071938" y="3729038"/>
            <a:ext cx="1703387" cy="685800"/>
            <a:chOff x="2368" y="2349"/>
            <a:chExt cx="990" cy="432"/>
          </a:xfrm>
        </p:grpSpPr>
        <p:sp>
          <p:nvSpPr>
            <p:cNvPr id="68648" name="Rectangle 1064"/>
            <p:cNvSpPr>
              <a:spLocks noChangeArrowheads="1"/>
            </p:cNvSpPr>
            <p:nvPr/>
          </p:nvSpPr>
          <p:spPr bwMode="auto">
            <a:xfrm>
              <a:off x="2368" y="2349"/>
              <a:ext cx="990" cy="432"/>
            </a:xfrm>
            <a:prstGeom prst="rect">
              <a:avLst/>
            </a:pr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66667"/>
                    <a:invGamma/>
                  </a:schemeClr>
                </a:gs>
              </a:gsLst>
              <a:path path="shape">
                <a:fillToRect l="50000" t="50000" r="50000" b="50000"/>
              </a:path>
            </a:gradFill>
            <a:ln w="12700">
              <a:solidFill>
                <a:schemeClr val="bg2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>
                <a:defRPr/>
              </a:pPr>
              <a:endParaRPr lang="it-IT"/>
            </a:p>
          </p:txBody>
        </p:sp>
        <p:sp>
          <p:nvSpPr>
            <p:cNvPr id="11280" name="Text Box 1065"/>
            <p:cNvSpPr txBox="1">
              <a:spLocks noChangeArrowheads="1"/>
            </p:cNvSpPr>
            <p:nvPr/>
          </p:nvSpPr>
          <p:spPr bwMode="auto">
            <a:xfrm>
              <a:off x="2435" y="2448"/>
              <a:ext cx="780" cy="2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defTabSz="762000">
                <a:lnSpc>
                  <a:spcPct val="90000"/>
                </a:lnSpc>
              </a:pPr>
              <a:r>
                <a:rPr lang="it-IT" sz="2000" b="1"/>
                <a:t>IMPRESA</a:t>
              </a:r>
            </a:p>
          </p:txBody>
        </p:sp>
      </p:grpSp>
      <p:sp>
        <p:nvSpPr>
          <p:cNvPr id="11278" name="Text Box 21"/>
          <p:cNvSpPr txBox="1">
            <a:spLocks noChangeArrowheads="1"/>
          </p:cNvSpPr>
          <p:nvPr/>
        </p:nvSpPr>
        <p:spPr bwMode="auto">
          <a:xfrm>
            <a:off x="0" y="6491288"/>
            <a:ext cx="63769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it-IT" sz="1800" b="1">
                <a:latin typeface="Tahoma" pitchFamily="-80" charset="0"/>
              </a:rPr>
              <a:t>Da : Anthony et al., , “Il Bilancio”,13 ed., MCGraw Hill</a:t>
            </a:r>
            <a:r>
              <a:rPr lang="it-IT" sz="1800">
                <a:latin typeface="Tahoma" pitchFamily="-80" charset="0"/>
              </a:rPr>
              <a:t> </a:t>
            </a:r>
            <a:endParaRPr lang="it-IT" sz="3000">
              <a:latin typeface="Tahoma" pitchFamily="-80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8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82550" y="152400"/>
            <a:ext cx="9740900" cy="381000"/>
          </a:xfrm>
          <a:noFill/>
        </p:spPr>
        <p:txBody>
          <a:bodyPr lIns="90487" tIns="44450" rIns="90487" bIns="44450"/>
          <a:lstStyle/>
          <a:p>
            <a:r>
              <a:rPr lang="it-IT" smtClean="0">
                <a:latin typeface="Times New Roman" pitchFamily="-80" charset="0"/>
              </a:rPr>
              <a:t>Bilancio: i documenti</a:t>
            </a:r>
          </a:p>
        </p:txBody>
      </p:sp>
      <p:sp>
        <p:nvSpPr>
          <p:cNvPr id="71683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990600" y="990600"/>
            <a:ext cx="7688263" cy="3581400"/>
          </a:xfrm>
          <a:noFill/>
        </p:spPr>
        <p:txBody>
          <a:bodyPr lIns="90487" tIns="44450" rIns="90487" bIns="44450"/>
          <a:lstStyle/>
          <a:p>
            <a:pPr>
              <a:spcBef>
                <a:spcPct val="80000"/>
              </a:spcBef>
              <a:buFontTx/>
              <a:buNone/>
            </a:pPr>
            <a:r>
              <a:rPr lang="it-IT" sz="2000" b="1" smtClean="0">
                <a:solidFill>
                  <a:srgbClr val="990033"/>
                </a:solidFill>
                <a:latin typeface="Times New Roman" pitchFamily="-80" charset="0"/>
              </a:rPr>
              <a:t>Il bilancio è composto di 4 documenti principali</a:t>
            </a:r>
            <a:r>
              <a:rPr lang="it-IT" sz="1800" smtClean="0">
                <a:solidFill>
                  <a:srgbClr val="990033"/>
                </a:solidFill>
                <a:latin typeface="Times New Roman" pitchFamily="-80" charset="0"/>
              </a:rPr>
              <a:t>:</a:t>
            </a:r>
          </a:p>
          <a:p>
            <a:pPr>
              <a:spcBef>
                <a:spcPct val="80000"/>
              </a:spcBef>
              <a:buClr>
                <a:schemeClr val="tx1"/>
              </a:buClr>
              <a:buFontTx/>
              <a:buAutoNum type="arabicPeriod"/>
            </a:pPr>
            <a:r>
              <a:rPr lang="it-IT" sz="1800" smtClean="0">
                <a:solidFill>
                  <a:srgbClr val="990033"/>
                </a:solidFill>
                <a:latin typeface="Times New Roman" pitchFamily="-80" charset="0"/>
              </a:rPr>
              <a:t>lo </a:t>
            </a:r>
            <a:r>
              <a:rPr lang="it-IT" sz="1800" b="1" smtClean="0">
                <a:solidFill>
                  <a:srgbClr val="990033"/>
                </a:solidFill>
                <a:latin typeface="Times New Roman" pitchFamily="-80" charset="0"/>
              </a:rPr>
              <a:t>Stato Patrimoniale </a:t>
            </a:r>
            <a:r>
              <a:rPr lang="it-IT" sz="1800" i="1" smtClean="0">
                <a:solidFill>
                  <a:srgbClr val="990033"/>
                </a:solidFill>
                <a:latin typeface="Times New Roman" pitchFamily="-80" charset="0"/>
              </a:rPr>
              <a:t>(Balance Sheet) </a:t>
            </a:r>
            <a:endParaRPr lang="it-IT" sz="1800" smtClean="0">
              <a:solidFill>
                <a:srgbClr val="990033"/>
              </a:solidFill>
              <a:latin typeface="Times New Roman" pitchFamily="-80" charset="0"/>
            </a:endParaRPr>
          </a:p>
          <a:p>
            <a:pPr>
              <a:spcBef>
                <a:spcPct val="80000"/>
              </a:spcBef>
              <a:buClr>
                <a:schemeClr val="tx1"/>
              </a:buClr>
              <a:buFontTx/>
              <a:buAutoNum type="arabicPeriod"/>
            </a:pPr>
            <a:r>
              <a:rPr lang="it-IT" sz="1800" smtClean="0">
                <a:solidFill>
                  <a:srgbClr val="990033"/>
                </a:solidFill>
                <a:latin typeface="Times New Roman" pitchFamily="-80" charset="0"/>
              </a:rPr>
              <a:t>il </a:t>
            </a:r>
            <a:r>
              <a:rPr lang="it-IT" sz="1800" b="1" smtClean="0">
                <a:solidFill>
                  <a:srgbClr val="990033"/>
                </a:solidFill>
                <a:latin typeface="Times New Roman" pitchFamily="-80" charset="0"/>
              </a:rPr>
              <a:t>Conto Economico </a:t>
            </a:r>
            <a:r>
              <a:rPr lang="it-IT" sz="1800" i="1" smtClean="0">
                <a:solidFill>
                  <a:srgbClr val="990033"/>
                </a:solidFill>
                <a:latin typeface="Times New Roman" pitchFamily="-80" charset="0"/>
              </a:rPr>
              <a:t>(Economic Income)</a:t>
            </a:r>
          </a:p>
          <a:p>
            <a:pPr>
              <a:spcBef>
                <a:spcPct val="80000"/>
              </a:spcBef>
              <a:buClr>
                <a:schemeClr val="tx1"/>
              </a:buClr>
              <a:buFontTx/>
              <a:buAutoNum type="arabicPeriod"/>
            </a:pPr>
            <a:r>
              <a:rPr lang="it-IT" sz="1800" smtClean="0">
                <a:solidFill>
                  <a:srgbClr val="990033"/>
                </a:solidFill>
                <a:latin typeface="Times New Roman" pitchFamily="-80" charset="0"/>
              </a:rPr>
              <a:t>La</a:t>
            </a:r>
            <a:r>
              <a:rPr lang="it-IT" sz="1800" b="1" smtClean="0">
                <a:solidFill>
                  <a:srgbClr val="990033"/>
                </a:solidFill>
                <a:latin typeface="Times New Roman" pitchFamily="-80" charset="0"/>
              </a:rPr>
              <a:t> Nota integrativa</a:t>
            </a:r>
            <a:endParaRPr lang="it-IT" sz="1800" i="1" smtClean="0">
              <a:solidFill>
                <a:srgbClr val="990033"/>
              </a:solidFill>
              <a:latin typeface="Times New Roman" pitchFamily="-80" charset="0"/>
            </a:endParaRPr>
          </a:p>
          <a:p>
            <a:pPr>
              <a:spcBef>
                <a:spcPct val="80000"/>
              </a:spcBef>
              <a:buClr>
                <a:schemeClr val="tx1"/>
              </a:buClr>
              <a:buFontTx/>
              <a:buAutoNum type="arabicPeriod"/>
            </a:pPr>
            <a:r>
              <a:rPr lang="it-IT" sz="1800" smtClean="0">
                <a:solidFill>
                  <a:srgbClr val="990033"/>
                </a:solidFill>
                <a:latin typeface="Times New Roman" pitchFamily="-80" charset="0"/>
              </a:rPr>
              <a:t>Il</a:t>
            </a:r>
            <a:r>
              <a:rPr lang="it-IT" sz="1800" b="1" smtClean="0">
                <a:solidFill>
                  <a:srgbClr val="990033"/>
                </a:solidFill>
                <a:latin typeface="Times New Roman" pitchFamily="-80" charset="0"/>
              </a:rPr>
              <a:t> Rendiconto dei flussi di cassa</a:t>
            </a:r>
            <a:r>
              <a:rPr lang="it-IT" sz="1800" i="1" smtClean="0">
                <a:solidFill>
                  <a:srgbClr val="990033"/>
                </a:solidFill>
                <a:latin typeface="Times New Roman" pitchFamily="-80" charset="0"/>
              </a:rPr>
              <a:t> (statement of cash flows)</a:t>
            </a:r>
          </a:p>
          <a:p>
            <a:pPr marL="800100" lvl="1" indent="-342900">
              <a:spcBef>
                <a:spcPct val="80000"/>
              </a:spcBef>
            </a:pPr>
            <a:endParaRPr lang="it-IT" sz="1800" i="1" smtClean="0">
              <a:solidFill>
                <a:srgbClr val="990033"/>
              </a:solidFill>
              <a:latin typeface="Times New Roman" pitchFamily="-80" charset="0"/>
            </a:endParaRPr>
          </a:p>
        </p:txBody>
      </p:sp>
      <p:sp>
        <p:nvSpPr>
          <p:cNvPr id="71684" name="Text Box 4"/>
          <p:cNvSpPr txBox="1">
            <a:spLocks noChangeArrowheads="1"/>
          </p:cNvSpPr>
          <p:nvPr/>
        </p:nvSpPr>
        <p:spPr bwMode="auto">
          <a:xfrm>
            <a:off x="1733550" y="4772025"/>
            <a:ext cx="6604000" cy="1395413"/>
          </a:xfrm>
          <a:prstGeom prst="rect">
            <a:avLst/>
          </a:prstGeom>
          <a:solidFill>
            <a:srgbClr val="CFCFCF"/>
          </a:solidFill>
          <a:ln w="12700">
            <a:solidFill>
              <a:schemeClr val="bg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marL="571500" lvl="1" defTabSz="762000">
              <a:lnSpc>
                <a:spcPct val="70000"/>
              </a:lnSpc>
              <a:spcBef>
                <a:spcPct val="30000"/>
              </a:spcBef>
              <a:tabLst>
                <a:tab pos="3994150" algn="l"/>
              </a:tabLst>
            </a:pPr>
            <a:r>
              <a:rPr lang="it-IT" sz="1800">
                <a:latin typeface="Times" pitchFamily="-80" charset="0"/>
              </a:rPr>
              <a:t>http://www.cocacola.com 	(Coca Cola)</a:t>
            </a:r>
          </a:p>
          <a:p>
            <a:pPr marL="571500" lvl="1" defTabSz="762000">
              <a:lnSpc>
                <a:spcPct val="70000"/>
              </a:lnSpc>
              <a:spcBef>
                <a:spcPct val="30000"/>
              </a:spcBef>
              <a:tabLst>
                <a:tab pos="3994150" algn="l"/>
              </a:tabLst>
            </a:pPr>
            <a:r>
              <a:rPr lang="it-IT" sz="1800">
                <a:latin typeface="Times" pitchFamily="-80" charset="0"/>
              </a:rPr>
              <a:t>http://www.gm.com 	(General Motors)</a:t>
            </a:r>
          </a:p>
          <a:p>
            <a:pPr marL="571500" lvl="1" defTabSz="762000">
              <a:lnSpc>
                <a:spcPct val="70000"/>
              </a:lnSpc>
              <a:spcBef>
                <a:spcPct val="30000"/>
              </a:spcBef>
              <a:tabLst>
                <a:tab pos="3994150" algn="l"/>
              </a:tabLst>
            </a:pPr>
            <a:r>
              <a:rPr lang="it-IT" sz="1800">
                <a:latin typeface="Times" pitchFamily="-80" charset="0"/>
              </a:rPr>
              <a:t>http://www.microsoft.com 	(Microsoft)</a:t>
            </a:r>
          </a:p>
          <a:p>
            <a:pPr marL="571500" lvl="1" defTabSz="762000">
              <a:lnSpc>
                <a:spcPct val="70000"/>
              </a:lnSpc>
              <a:spcBef>
                <a:spcPct val="30000"/>
              </a:spcBef>
              <a:tabLst>
                <a:tab pos="3994150" algn="l"/>
              </a:tabLst>
            </a:pPr>
            <a:r>
              <a:rPr lang="it-IT" sz="1800">
                <a:latin typeface="Times" pitchFamily="-80" charset="0"/>
              </a:rPr>
              <a:t>http://www.aol.com  	(America Online)</a:t>
            </a:r>
          </a:p>
          <a:p>
            <a:pPr marL="571500" lvl="1" defTabSz="762000">
              <a:lnSpc>
                <a:spcPct val="70000"/>
              </a:lnSpc>
              <a:spcBef>
                <a:spcPct val="30000"/>
              </a:spcBef>
              <a:tabLst>
                <a:tab pos="3994150" algn="l"/>
              </a:tabLst>
            </a:pPr>
            <a:r>
              <a:rPr lang="it-IT" sz="1800">
                <a:latin typeface="Times" pitchFamily="-80" charset="0"/>
              </a:rPr>
              <a:t>http://www.nike.com e poi Nikebiz  	(Nike)</a:t>
            </a:r>
            <a:endParaRPr lang="it-IT" sz="1800" i="1">
              <a:latin typeface="Times" pitchFamily="-80" charset="0"/>
            </a:endParaRPr>
          </a:p>
        </p:txBody>
      </p:sp>
      <p:sp>
        <p:nvSpPr>
          <p:cNvPr id="71685" name="AutoShape 5"/>
          <p:cNvSpPr>
            <a:spLocks noChangeArrowheads="1"/>
          </p:cNvSpPr>
          <p:nvPr/>
        </p:nvSpPr>
        <p:spPr bwMode="auto">
          <a:xfrm>
            <a:off x="7543800" y="1447800"/>
            <a:ext cx="1997075" cy="952500"/>
          </a:xfrm>
          <a:prstGeom prst="wedgeRoundRectCallout">
            <a:avLst>
              <a:gd name="adj1" fmla="val -86486"/>
              <a:gd name="adj2" fmla="val 129167"/>
              <a:gd name="adj3" fmla="val 16667"/>
            </a:avLst>
          </a:prstGeom>
          <a:solidFill>
            <a:srgbClr val="DDDDDD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 defTabSz="762000">
              <a:lnSpc>
                <a:spcPct val="90000"/>
              </a:lnSpc>
            </a:pPr>
            <a:r>
              <a:rPr lang="it-IT" sz="1800" b="1"/>
              <a:t>è ricavabile dai primi 2 rendiconti</a:t>
            </a:r>
          </a:p>
        </p:txBody>
      </p:sp>
      <p:sp>
        <p:nvSpPr>
          <p:cNvPr id="5126" name="Text Box 21"/>
          <p:cNvSpPr txBox="1">
            <a:spLocks noChangeArrowheads="1"/>
          </p:cNvSpPr>
          <p:nvPr/>
        </p:nvSpPr>
        <p:spPr bwMode="auto">
          <a:xfrm>
            <a:off x="0" y="6491288"/>
            <a:ext cx="6376988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it-IT" sz="1800" b="1">
                <a:latin typeface="Tahoma" pitchFamily="-80" charset="0"/>
              </a:rPr>
              <a:t>Da : Anthony et al., , “Il Bilancio”,13 ed., MCGraw Hill</a:t>
            </a:r>
            <a:r>
              <a:rPr lang="it-IT" sz="1800">
                <a:latin typeface="Tahoma" pitchFamily="-80" charset="0"/>
              </a:rPr>
              <a:t> </a:t>
            </a:r>
            <a:endParaRPr lang="it-IT" sz="3000">
              <a:latin typeface="Tahoma" pitchFamily="-80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168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168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168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168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71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7168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7168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716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716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683" grpId="0" build="p" autoUpdateAnimBg="0"/>
      <p:bldP spid="71684" grpId="0" animBg="1" autoUpdateAnimBg="0"/>
      <p:bldP spid="71685" grpId="0" animBg="1" autoUpdateAnimBg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Segnaposto numero diapositiva 5"/>
          <p:cNvSpPr txBox="1">
            <a:spLocks noGrp="1"/>
          </p:cNvSpPr>
          <p:nvPr/>
        </p:nvSpPr>
        <p:spPr bwMode="auto">
          <a:xfrm>
            <a:off x="7512050" y="6324600"/>
            <a:ext cx="2063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b"/>
          <a:lstStyle/>
          <a:p>
            <a:pPr algn="r" eaLnBrk="1" hangingPunct="1"/>
            <a:fld id="{C9185013-DB7A-4FFB-B4DF-172BFA040EE6}" type="slidenum">
              <a:rPr lang="it-IT" sz="1400">
                <a:latin typeface="Comic Sans MS" pitchFamily="-80" charset="0"/>
              </a:rPr>
              <a:pPr algn="r" eaLnBrk="1" hangingPunct="1"/>
              <a:t>8</a:t>
            </a:fld>
            <a:endParaRPr lang="it-IT" sz="1400">
              <a:latin typeface="Comic Sans MS" pitchFamily="-80" charset="0"/>
            </a:endParaRPr>
          </a:p>
        </p:txBody>
      </p:sp>
      <p:sp>
        <p:nvSpPr>
          <p:cNvPr id="6147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08050" y="288925"/>
            <a:ext cx="7924800" cy="565150"/>
          </a:xfrm>
        </p:spPr>
        <p:txBody>
          <a:bodyPr>
            <a:spAutoFit/>
          </a:bodyPr>
          <a:lstStyle/>
          <a:p>
            <a:pPr eaLnBrk="1" hangingPunct="1"/>
            <a:r>
              <a:rPr lang="it-IT" sz="3300" b="1" smtClean="0">
                <a:latin typeface="Times New Roman" pitchFamily="-80" charset="0"/>
              </a:rPr>
              <a:t>Stato patrimoniale = Fotografia</a:t>
            </a:r>
            <a:endParaRPr lang="it-IT" b="1" smtClean="0">
              <a:latin typeface="Times New Roman" pitchFamily="-80" charset="0"/>
            </a:endParaRPr>
          </a:p>
        </p:txBody>
      </p:sp>
      <p:pic>
        <p:nvPicPr>
          <p:cNvPr id="6148" name="Picture 5" descr="Patrim_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60400" y="2133600"/>
            <a:ext cx="1582738" cy="1524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9" name="Picture 6" descr="Patrim_n+1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641600" y="1447800"/>
            <a:ext cx="1655763" cy="220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50" name="Picture 7" descr="Patrim_n+2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05350" y="1447800"/>
            <a:ext cx="2641600" cy="2200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1" name="Text Box 8"/>
          <p:cNvSpPr txBox="1">
            <a:spLocks noChangeArrowheads="1"/>
          </p:cNvSpPr>
          <p:nvPr/>
        </p:nvSpPr>
        <p:spPr bwMode="auto">
          <a:xfrm>
            <a:off x="908050" y="1524000"/>
            <a:ext cx="960438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it-IT" sz="1600">
                <a:latin typeface="Tahoma" pitchFamily="-80" charset="0"/>
              </a:rPr>
              <a:t>istante n</a:t>
            </a:r>
            <a:endParaRPr lang="it-IT" sz="3000">
              <a:latin typeface="Tahoma" pitchFamily="-80" charset="0"/>
            </a:endParaRPr>
          </a:p>
        </p:txBody>
      </p:sp>
      <p:sp>
        <p:nvSpPr>
          <p:cNvPr id="6152" name="Text Box 9"/>
          <p:cNvSpPr txBox="1">
            <a:spLocks noChangeArrowheads="1"/>
          </p:cNvSpPr>
          <p:nvPr/>
        </p:nvSpPr>
        <p:spPr bwMode="auto">
          <a:xfrm>
            <a:off x="2889250" y="990600"/>
            <a:ext cx="12192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it-IT" sz="1600">
                <a:latin typeface="Tahoma" pitchFamily="-80" charset="0"/>
              </a:rPr>
              <a:t>istante n+1</a:t>
            </a:r>
            <a:endParaRPr lang="it-IT" sz="3000">
              <a:latin typeface="Tahoma" pitchFamily="-80" charset="0"/>
            </a:endParaRPr>
          </a:p>
        </p:txBody>
      </p:sp>
      <p:sp>
        <p:nvSpPr>
          <p:cNvPr id="6153" name="Text Box 10"/>
          <p:cNvSpPr txBox="1">
            <a:spLocks noChangeArrowheads="1"/>
          </p:cNvSpPr>
          <p:nvPr/>
        </p:nvSpPr>
        <p:spPr bwMode="auto">
          <a:xfrm>
            <a:off x="5365750" y="990600"/>
            <a:ext cx="12192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it-IT" sz="1600">
                <a:latin typeface="Tahoma" pitchFamily="-80" charset="0"/>
              </a:rPr>
              <a:t>istante n+2</a:t>
            </a:r>
            <a:endParaRPr lang="it-IT" sz="3000">
              <a:latin typeface="Tahoma" pitchFamily="-80" charset="0"/>
            </a:endParaRPr>
          </a:p>
        </p:txBody>
      </p:sp>
      <p:sp>
        <p:nvSpPr>
          <p:cNvPr id="6154" name="Text Box 12"/>
          <p:cNvSpPr txBox="1">
            <a:spLocks noChangeArrowheads="1"/>
          </p:cNvSpPr>
          <p:nvPr/>
        </p:nvSpPr>
        <p:spPr bwMode="auto">
          <a:xfrm rot="-5400000">
            <a:off x="7164388" y="1830387"/>
            <a:ext cx="2408238" cy="69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it-IT" sz="1800">
                <a:latin typeface="Tahoma" pitchFamily="-80" charset="0"/>
              </a:rPr>
              <a:t>Grandezze fondo</a:t>
            </a:r>
          </a:p>
          <a:p>
            <a:pPr algn="ctr">
              <a:spcBef>
                <a:spcPct val="20000"/>
              </a:spcBef>
            </a:pPr>
            <a:r>
              <a:rPr lang="it-IT" sz="1800">
                <a:latin typeface="Tahoma" pitchFamily="-80" charset="0"/>
              </a:rPr>
              <a:t>(riferite ad un istante)</a:t>
            </a:r>
          </a:p>
        </p:txBody>
      </p:sp>
      <p:sp>
        <p:nvSpPr>
          <p:cNvPr id="6155" name="Text Box 13"/>
          <p:cNvSpPr txBox="1">
            <a:spLocks noChangeArrowheads="1"/>
          </p:cNvSpPr>
          <p:nvPr/>
        </p:nvSpPr>
        <p:spPr bwMode="auto">
          <a:xfrm rot="-5400000">
            <a:off x="7208044" y="4690269"/>
            <a:ext cx="2489200" cy="69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it-IT" sz="1800">
                <a:latin typeface="Tahoma" pitchFamily="-80" charset="0"/>
              </a:rPr>
              <a:t>Grandezze flusso</a:t>
            </a:r>
          </a:p>
          <a:p>
            <a:pPr algn="ctr">
              <a:spcBef>
                <a:spcPct val="20000"/>
              </a:spcBef>
            </a:pPr>
            <a:r>
              <a:rPr lang="it-IT" sz="1800">
                <a:latin typeface="Tahoma" pitchFamily="-80" charset="0"/>
              </a:rPr>
              <a:t>(riferite ad un periodo)</a:t>
            </a:r>
          </a:p>
        </p:txBody>
      </p:sp>
      <p:sp>
        <p:nvSpPr>
          <p:cNvPr id="6156" name="Freeform 14"/>
          <p:cNvSpPr>
            <a:spLocks/>
          </p:cNvSpPr>
          <p:nvPr/>
        </p:nvSpPr>
        <p:spPr bwMode="auto">
          <a:xfrm>
            <a:off x="1485900" y="3733800"/>
            <a:ext cx="1981200" cy="587375"/>
          </a:xfrm>
          <a:custGeom>
            <a:avLst/>
            <a:gdLst>
              <a:gd name="T0" fmla="*/ 0 w 1152"/>
              <a:gd name="T1" fmla="*/ 0 h 370"/>
              <a:gd name="T2" fmla="*/ 8189648 w 1152"/>
              <a:gd name="T3" fmla="*/ 932457902 h 370"/>
              <a:gd name="T4" fmla="*/ 2147483647 w 1152"/>
              <a:gd name="T5" fmla="*/ 932457902 h 370"/>
              <a:gd name="T6" fmla="*/ 2147483647 w 1152"/>
              <a:gd name="T7" fmla="*/ 2520950 h 370"/>
              <a:gd name="T8" fmla="*/ 0 60000 65536"/>
              <a:gd name="T9" fmla="*/ 0 60000 65536"/>
              <a:gd name="T10" fmla="*/ 0 60000 65536"/>
              <a:gd name="T11" fmla="*/ 0 60000 65536"/>
              <a:gd name="T12" fmla="*/ 0 w 1152"/>
              <a:gd name="T13" fmla="*/ 0 h 370"/>
              <a:gd name="T14" fmla="*/ 1152 w 1152"/>
              <a:gd name="T15" fmla="*/ 370 h 37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152" h="370">
                <a:moveTo>
                  <a:pt x="0" y="0"/>
                </a:moveTo>
                <a:lnTo>
                  <a:pt x="3" y="370"/>
                </a:lnTo>
                <a:lnTo>
                  <a:pt x="1147" y="370"/>
                </a:lnTo>
                <a:lnTo>
                  <a:pt x="1152" y="1"/>
                </a:lnTo>
              </a:path>
            </a:pathLst>
          </a:custGeom>
          <a:noFill/>
          <a:ln w="38100">
            <a:solidFill>
              <a:srgbClr val="0000FF"/>
            </a:solidFill>
            <a:miter lim="800000"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6157" name="Freeform 15"/>
          <p:cNvSpPr>
            <a:spLocks/>
          </p:cNvSpPr>
          <p:nvPr/>
        </p:nvSpPr>
        <p:spPr bwMode="auto">
          <a:xfrm>
            <a:off x="3708400" y="3733800"/>
            <a:ext cx="1987550" cy="587375"/>
          </a:xfrm>
          <a:custGeom>
            <a:avLst/>
            <a:gdLst>
              <a:gd name="T0" fmla="*/ 10917769 w 1156"/>
              <a:gd name="T1" fmla="*/ 0 h 370"/>
              <a:gd name="T2" fmla="*/ 0 w 1156"/>
              <a:gd name="T3" fmla="*/ 932457902 h 370"/>
              <a:gd name="T4" fmla="*/ 2147483647 w 1156"/>
              <a:gd name="T5" fmla="*/ 932457902 h 370"/>
              <a:gd name="T6" fmla="*/ 2147483647 w 1156"/>
              <a:gd name="T7" fmla="*/ 2520950 h 370"/>
              <a:gd name="T8" fmla="*/ 0 60000 65536"/>
              <a:gd name="T9" fmla="*/ 0 60000 65536"/>
              <a:gd name="T10" fmla="*/ 0 60000 65536"/>
              <a:gd name="T11" fmla="*/ 0 60000 65536"/>
              <a:gd name="T12" fmla="*/ 0 w 1156"/>
              <a:gd name="T13" fmla="*/ 0 h 370"/>
              <a:gd name="T14" fmla="*/ 1156 w 1156"/>
              <a:gd name="T15" fmla="*/ 370 h 37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156" h="370">
                <a:moveTo>
                  <a:pt x="4" y="0"/>
                </a:moveTo>
                <a:lnTo>
                  <a:pt x="0" y="370"/>
                </a:lnTo>
                <a:lnTo>
                  <a:pt x="1151" y="370"/>
                </a:lnTo>
                <a:lnTo>
                  <a:pt x="1156" y="1"/>
                </a:lnTo>
              </a:path>
            </a:pathLst>
          </a:custGeom>
          <a:noFill/>
          <a:ln w="38100">
            <a:solidFill>
              <a:srgbClr val="0000FF"/>
            </a:solidFill>
            <a:miter lim="800000"/>
            <a:headEnd/>
            <a:tailEnd type="triangle" w="med" len="med"/>
          </a:ln>
        </p:spPr>
        <p:txBody>
          <a:bodyPr wrap="none" anchor="ctr"/>
          <a:lstStyle/>
          <a:p>
            <a:endParaRPr lang="it-IT"/>
          </a:p>
        </p:txBody>
      </p:sp>
      <p:sp>
        <p:nvSpPr>
          <p:cNvPr id="6158" name="Rectangle 16"/>
          <p:cNvSpPr>
            <a:spLocks noChangeArrowheads="1"/>
          </p:cNvSpPr>
          <p:nvPr/>
        </p:nvSpPr>
        <p:spPr bwMode="auto">
          <a:xfrm>
            <a:off x="2724150" y="5638800"/>
            <a:ext cx="404495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kumimoji="1" lang="it-IT" sz="3000" b="1">
                <a:latin typeface="Times New Roman" pitchFamily="-80" charset="0"/>
              </a:rPr>
              <a:t>Conto Economico</a:t>
            </a:r>
            <a:endParaRPr kumimoji="1" lang="it-IT" b="1">
              <a:latin typeface="Times New Roman" pitchFamily="-80" charset="0"/>
            </a:endParaRPr>
          </a:p>
        </p:txBody>
      </p:sp>
      <p:sp>
        <p:nvSpPr>
          <p:cNvPr id="6159" name="Text Box 18"/>
          <p:cNvSpPr txBox="1">
            <a:spLocks noChangeArrowheads="1"/>
          </p:cNvSpPr>
          <p:nvPr/>
        </p:nvSpPr>
        <p:spPr bwMode="auto">
          <a:xfrm>
            <a:off x="1955800" y="4495800"/>
            <a:ext cx="1311275" cy="69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it-IT" sz="1800">
                <a:latin typeface="Tahoma" pitchFamily="-80" charset="0"/>
              </a:rPr>
              <a:t>Operazioni</a:t>
            </a:r>
          </a:p>
          <a:p>
            <a:pPr algn="ctr">
              <a:spcBef>
                <a:spcPct val="20000"/>
              </a:spcBef>
            </a:pPr>
            <a:r>
              <a:rPr lang="it-IT" sz="1800">
                <a:latin typeface="Tahoma" pitchFamily="-80" charset="0"/>
              </a:rPr>
              <a:t>da n a n+1</a:t>
            </a:r>
            <a:endParaRPr lang="it-IT" sz="3000">
              <a:latin typeface="Tahoma" pitchFamily="-80" charset="0"/>
            </a:endParaRPr>
          </a:p>
        </p:txBody>
      </p:sp>
      <p:sp>
        <p:nvSpPr>
          <p:cNvPr id="6160" name="Text Box 19"/>
          <p:cNvSpPr txBox="1">
            <a:spLocks noChangeArrowheads="1"/>
          </p:cNvSpPr>
          <p:nvPr/>
        </p:nvSpPr>
        <p:spPr bwMode="auto">
          <a:xfrm>
            <a:off x="4113213" y="4572000"/>
            <a:ext cx="1601787" cy="696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 anchorCtr="1">
            <a:spAutoFit/>
          </a:bodyPr>
          <a:lstStyle/>
          <a:p>
            <a:pPr algn="ctr">
              <a:spcBef>
                <a:spcPct val="20000"/>
              </a:spcBef>
            </a:pPr>
            <a:r>
              <a:rPr lang="it-IT" sz="1800">
                <a:latin typeface="Tahoma" pitchFamily="-80" charset="0"/>
              </a:rPr>
              <a:t>Operazioni</a:t>
            </a:r>
          </a:p>
          <a:p>
            <a:pPr algn="ctr">
              <a:spcBef>
                <a:spcPct val="20000"/>
              </a:spcBef>
            </a:pPr>
            <a:r>
              <a:rPr lang="it-IT" sz="1800">
                <a:latin typeface="Tahoma" pitchFamily="-80" charset="0"/>
              </a:rPr>
              <a:t>da n+1 a n+2</a:t>
            </a:r>
            <a:endParaRPr lang="it-IT" sz="3000">
              <a:latin typeface="Tahoma" pitchFamily="-80" charset="0"/>
            </a:endParaRPr>
          </a:p>
        </p:txBody>
      </p:sp>
      <p:sp>
        <p:nvSpPr>
          <p:cNvPr id="6161" name="Line 20"/>
          <p:cNvSpPr>
            <a:spLocks noChangeShapeType="1"/>
          </p:cNvSpPr>
          <p:nvPr/>
        </p:nvSpPr>
        <p:spPr bwMode="auto">
          <a:xfrm>
            <a:off x="495300" y="3657600"/>
            <a:ext cx="8585200" cy="0"/>
          </a:xfrm>
          <a:prstGeom prst="line">
            <a:avLst/>
          </a:prstGeom>
          <a:noFill/>
          <a:ln w="38100" cap="rnd">
            <a:solidFill>
              <a:srgbClr val="0000FF"/>
            </a:solidFill>
            <a:prstDash val="sysDot"/>
            <a:miter lim="800000"/>
            <a:headEnd/>
            <a:tailEnd/>
          </a:ln>
        </p:spPr>
        <p:txBody>
          <a:bodyPr wrap="none" anchor="ctr"/>
          <a:lstStyle/>
          <a:p>
            <a:endParaRPr lang="it-IT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33"/>
          <p:cNvGrpSpPr>
            <a:grpSpLocks/>
          </p:cNvGrpSpPr>
          <p:nvPr/>
        </p:nvGrpSpPr>
        <p:grpSpPr bwMode="auto">
          <a:xfrm>
            <a:off x="4941888" y="4743450"/>
            <a:ext cx="3657600" cy="1714500"/>
            <a:chOff x="2873" y="2988"/>
            <a:chExt cx="2127" cy="1080"/>
          </a:xfrm>
        </p:grpSpPr>
        <p:sp>
          <p:nvSpPr>
            <p:cNvPr id="7190" name="Rectangle 12"/>
            <p:cNvSpPr>
              <a:spLocks noChangeArrowheads="1"/>
            </p:cNvSpPr>
            <p:nvPr/>
          </p:nvSpPr>
          <p:spPr bwMode="auto">
            <a:xfrm>
              <a:off x="3101" y="2988"/>
              <a:ext cx="1899" cy="1080"/>
            </a:xfrm>
            <a:prstGeom prst="rect">
              <a:avLst/>
            </a:prstGeom>
            <a:solidFill>
              <a:srgbClr val="C8C8C8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defTabSz="762000"/>
              <a:endParaRPr lang="it-IT">
                <a:solidFill>
                  <a:srgbClr val="0E0EC4"/>
                </a:solidFill>
                <a:latin typeface="Connecticut" pitchFamily="66" charset="0"/>
              </a:endParaRPr>
            </a:p>
          </p:txBody>
        </p:sp>
        <p:sp>
          <p:nvSpPr>
            <p:cNvPr id="7191" name="Text Box 29"/>
            <p:cNvSpPr txBox="1">
              <a:spLocks noChangeArrowheads="1"/>
            </p:cNvSpPr>
            <p:nvPr/>
          </p:nvSpPr>
          <p:spPr bwMode="auto">
            <a:xfrm rot="-5400000">
              <a:off x="2771" y="3450"/>
              <a:ext cx="436" cy="2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defTabSz="762000"/>
              <a:r>
                <a:rPr lang="it-IT" sz="2000">
                  <a:latin typeface="Connecticut" pitchFamily="66" charset="0"/>
                </a:rPr>
                <a:t>C.N.</a:t>
              </a:r>
            </a:p>
          </p:txBody>
        </p:sp>
      </p:grpSp>
      <p:grpSp>
        <p:nvGrpSpPr>
          <p:cNvPr id="3" name="Group 32"/>
          <p:cNvGrpSpPr>
            <a:grpSpLocks/>
          </p:cNvGrpSpPr>
          <p:nvPr/>
        </p:nvGrpSpPr>
        <p:grpSpPr bwMode="auto">
          <a:xfrm>
            <a:off x="4933950" y="2838450"/>
            <a:ext cx="3665538" cy="1814513"/>
            <a:chOff x="2869" y="1788"/>
            <a:chExt cx="2131" cy="1143"/>
          </a:xfrm>
        </p:grpSpPr>
        <p:sp>
          <p:nvSpPr>
            <p:cNvPr id="7188" name="Rectangle 10"/>
            <p:cNvSpPr>
              <a:spLocks noChangeArrowheads="1"/>
            </p:cNvSpPr>
            <p:nvPr/>
          </p:nvSpPr>
          <p:spPr bwMode="auto">
            <a:xfrm>
              <a:off x="3101" y="1788"/>
              <a:ext cx="1899" cy="1143"/>
            </a:xfrm>
            <a:prstGeom prst="rect">
              <a:avLst/>
            </a:prstGeom>
            <a:solidFill>
              <a:srgbClr val="FFD96F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defTabSz="762000"/>
              <a:endParaRPr lang="it-IT">
                <a:solidFill>
                  <a:srgbClr val="0E0EC4"/>
                </a:solidFill>
                <a:latin typeface="Connecticut" pitchFamily="66" charset="0"/>
              </a:endParaRPr>
            </a:p>
          </p:txBody>
        </p:sp>
        <p:sp>
          <p:nvSpPr>
            <p:cNvPr id="7189" name="Text Box 30"/>
            <p:cNvSpPr txBox="1">
              <a:spLocks noChangeArrowheads="1"/>
            </p:cNvSpPr>
            <p:nvPr/>
          </p:nvSpPr>
          <p:spPr bwMode="auto">
            <a:xfrm rot="-5400000">
              <a:off x="2495" y="2232"/>
              <a:ext cx="979" cy="231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defTabSz="762000"/>
              <a:r>
                <a:rPr lang="it-IT" sz="2000">
                  <a:latin typeface="Connecticut" pitchFamily="66" charset="0"/>
                </a:rPr>
                <a:t>PASSIVITA’</a:t>
              </a:r>
            </a:p>
          </p:txBody>
        </p:sp>
      </p:grpSp>
      <p:sp>
        <p:nvSpPr>
          <p:cNvPr id="717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6838" y="150813"/>
            <a:ext cx="9710737" cy="468312"/>
          </a:xfrm>
          <a:noFill/>
        </p:spPr>
        <p:txBody>
          <a:bodyPr/>
          <a:lstStyle/>
          <a:p>
            <a:r>
              <a:rPr lang="it-IT" sz="2400" b="1" smtClean="0">
                <a:solidFill>
                  <a:srgbClr val="C00000"/>
                </a:solidFill>
                <a:latin typeface="Times New Roman" pitchFamily="-80" charset="0"/>
              </a:rPr>
              <a:t>Lo Stato Patrimoniale</a:t>
            </a:r>
          </a:p>
        </p:txBody>
      </p:sp>
      <p:grpSp>
        <p:nvGrpSpPr>
          <p:cNvPr id="4" name="Group 24"/>
          <p:cNvGrpSpPr>
            <a:grpSpLocks/>
          </p:cNvGrpSpPr>
          <p:nvPr/>
        </p:nvGrpSpPr>
        <p:grpSpPr bwMode="auto">
          <a:xfrm>
            <a:off x="1282700" y="2212975"/>
            <a:ext cx="3265488" cy="4230688"/>
            <a:chOff x="746" y="1385"/>
            <a:chExt cx="1899" cy="2665"/>
          </a:xfrm>
        </p:grpSpPr>
        <p:sp>
          <p:nvSpPr>
            <p:cNvPr id="7186" name="Rectangle 7"/>
            <p:cNvSpPr>
              <a:spLocks noChangeArrowheads="1"/>
            </p:cNvSpPr>
            <p:nvPr/>
          </p:nvSpPr>
          <p:spPr bwMode="auto">
            <a:xfrm>
              <a:off x="746" y="1782"/>
              <a:ext cx="1899" cy="2268"/>
            </a:xfrm>
            <a:prstGeom prst="rect">
              <a:avLst/>
            </a:prstGeom>
            <a:solidFill>
              <a:srgbClr val="B7F7C0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defTabSz="762000"/>
              <a:endParaRPr lang="it-IT">
                <a:solidFill>
                  <a:srgbClr val="0E0EC4"/>
                </a:solidFill>
                <a:latin typeface="Connecticut" pitchFamily="66" charset="0"/>
              </a:endParaRPr>
            </a:p>
          </p:txBody>
        </p:sp>
        <p:sp>
          <p:nvSpPr>
            <p:cNvPr id="7187" name="Text Box 13"/>
            <p:cNvSpPr txBox="1">
              <a:spLocks noChangeArrowheads="1"/>
            </p:cNvSpPr>
            <p:nvPr/>
          </p:nvSpPr>
          <p:spPr bwMode="auto">
            <a:xfrm>
              <a:off x="1254" y="1385"/>
              <a:ext cx="788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defTabSz="762000"/>
              <a:r>
                <a:rPr lang="it-IT" sz="2000">
                  <a:latin typeface="Connecticut" pitchFamily="66" charset="0"/>
                </a:rPr>
                <a:t>ATTIVITA’</a:t>
              </a:r>
            </a:p>
          </p:txBody>
        </p:sp>
      </p:grpSp>
      <p:sp>
        <p:nvSpPr>
          <p:cNvPr id="125966" name="Text Box 14"/>
          <p:cNvSpPr txBox="1">
            <a:spLocks noChangeArrowheads="1"/>
          </p:cNvSpPr>
          <p:nvPr/>
        </p:nvSpPr>
        <p:spPr bwMode="auto">
          <a:xfrm>
            <a:off x="5794375" y="2149475"/>
            <a:ext cx="2343150" cy="7016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defTabSz="762000"/>
            <a:r>
              <a:rPr lang="it-IT" sz="2000">
                <a:latin typeface="Connecticut" pitchFamily="66" charset="0"/>
              </a:rPr>
              <a:t>PASSIVITA’ E </a:t>
            </a:r>
            <a:br>
              <a:rPr lang="it-IT" sz="2000">
                <a:latin typeface="Connecticut" pitchFamily="66" charset="0"/>
              </a:rPr>
            </a:br>
            <a:r>
              <a:rPr lang="it-IT" sz="2000">
                <a:latin typeface="Connecticut" pitchFamily="66" charset="0"/>
              </a:rPr>
              <a:t>CAPITALE NETTO</a:t>
            </a:r>
          </a:p>
        </p:txBody>
      </p:sp>
      <p:sp>
        <p:nvSpPr>
          <p:cNvPr id="125967" name="Text Box 15"/>
          <p:cNvSpPr txBox="1">
            <a:spLocks noChangeArrowheads="1"/>
          </p:cNvSpPr>
          <p:nvPr/>
        </p:nvSpPr>
        <p:spPr bwMode="auto">
          <a:xfrm>
            <a:off x="1677988" y="942975"/>
            <a:ext cx="7978775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defTabSz="762000"/>
            <a:r>
              <a:rPr lang="it-IT" i="1">
                <a:latin typeface="Connecticut" pitchFamily="66" charset="0"/>
              </a:rPr>
              <a:t>Stato Patrimoniale della Garsden Company al 31/12/1998</a:t>
            </a:r>
          </a:p>
        </p:txBody>
      </p:sp>
      <p:sp>
        <p:nvSpPr>
          <p:cNvPr id="125968" name="Rectangle 16"/>
          <p:cNvSpPr>
            <a:spLocks noChangeArrowheads="1"/>
          </p:cNvSpPr>
          <p:nvPr/>
        </p:nvSpPr>
        <p:spPr bwMode="auto">
          <a:xfrm>
            <a:off x="1084263" y="1481138"/>
            <a:ext cx="3641725" cy="371475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defTabSz="762000"/>
            <a:r>
              <a:rPr lang="it-IT">
                <a:latin typeface="Connecticut" pitchFamily="66" charset="0"/>
              </a:rPr>
              <a:t>Sezione di sinistra</a:t>
            </a:r>
          </a:p>
        </p:txBody>
      </p:sp>
      <p:sp>
        <p:nvSpPr>
          <p:cNvPr id="125969" name="Rectangle 17"/>
          <p:cNvSpPr>
            <a:spLocks noChangeArrowheads="1"/>
          </p:cNvSpPr>
          <p:nvPr/>
        </p:nvSpPr>
        <p:spPr bwMode="auto">
          <a:xfrm>
            <a:off x="5180013" y="1481138"/>
            <a:ext cx="3643312" cy="371475"/>
          </a:xfrm>
          <a:prstGeom prst="rect">
            <a:avLst/>
          </a:prstGeom>
          <a:solidFill>
            <a:schemeClr val="bg1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defTabSz="762000"/>
            <a:r>
              <a:rPr lang="it-IT">
                <a:latin typeface="Connecticut" pitchFamily="66" charset="0"/>
              </a:rPr>
              <a:t>Sezione di destra</a:t>
            </a:r>
          </a:p>
        </p:txBody>
      </p:sp>
      <p:sp>
        <p:nvSpPr>
          <p:cNvPr id="125973" name="Text Box 21"/>
          <p:cNvSpPr txBox="1">
            <a:spLocks noChangeArrowheads="1"/>
          </p:cNvSpPr>
          <p:nvPr/>
        </p:nvSpPr>
        <p:spPr bwMode="auto">
          <a:xfrm>
            <a:off x="1847850" y="3860800"/>
            <a:ext cx="2251075" cy="15525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defTabSz="762000"/>
            <a:r>
              <a:rPr lang="it-IT">
                <a:latin typeface="Connecticut" pitchFamily="66" charset="0"/>
              </a:rPr>
              <a:t>Risorse (“cose”</a:t>
            </a:r>
            <a:br>
              <a:rPr lang="it-IT">
                <a:latin typeface="Connecticut" pitchFamily="66" charset="0"/>
              </a:rPr>
            </a:br>
            <a:r>
              <a:rPr lang="it-IT">
                <a:latin typeface="Connecticut" pitchFamily="66" charset="0"/>
              </a:rPr>
              <a:t>di valore)</a:t>
            </a:r>
            <a:br>
              <a:rPr lang="it-IT">
                <a:latin typeface="Connecticut" pitchFamily="66" charset="0"/>
              </a:rPr>
            </a:br>
            <a:r>
              <a:rPr lang="it-IT">
                <a:latin typeface="Connecticut" pitchFamily="66" charset="0"/>
              </a:rPr>
              <a:t>possedute</a:t>
            </a:r>
            <a:br>
              <a:rPr lang="it-IT">
                <a:latin typeface="Connecticut" pitchFamily="66" charset="0"/>
              </a:rPr>
            </a:br>
            <a:r>
              <a:rPr lang="it-IT">
                <a:latin typeface="Connecticut" pitchFamily="66" charset="0"/>
              </a:rPr>
              <a:t>dall’azienda</a:t>
            </a:r>
          </a:p>
        </p:txBody>
      </p:sp>
      <p:grpSp>
        <p:nvGrpSpPr>
          <p:cNvPr id="5" name="Group 34"/>
          <p:cNvGrpSpPr>
            <a:grpSpLocks/>
          </p:cNvGrpSpPr>
          <p:nvPr/>
        </p:nvGrpSpPr>
        <p:grpSpPr bwMode="auto">
          <a:xfrm>
            <a:off x="8713788" y="2786063"/>
            <a:ext cx="858837" cy="3629025"/>
            <a:chOff x="5067" y="1755"/>
            <a:chExt cx="499" cy="2286"/>
          </a:xfrm>
        </p:grpSpPr>
        <p:sp>
          <p:nvSpPr>
            <p:cNvPr id="7184" name="AutoShape 22"/>
            <p:cNvSpPr>
              <a:spLocks/>
            </p:cNvSpPr>
            <p:nvPr/>
          </p:nvSpPr>
          <p:spPr bwMode="auto">
            <a:xfrm>
              <a:off x="5067" y="1755"/>
              <a:ext cx="180" cy="2286"/>
            </a:xfrm>
            <a:prstGeom prst="rightBrace">
              <a:avLst>
                <a:gd name="adj1" fmla="val 105833"/>
                <a:gd name="adj2" fmla="val 50000"/>
              </a:avLst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t-IT">
                <a:latin typeface="Connecticut" pitchFamily="66" charset="0"/>
              </a:endParaRPr>
            </a:p>
          </p:txBody>
        </p:sp>
        <p:sp>
          <p:nvSpPr>
            <p:cNvPr id="7185" name="Text Box 23"/>
            <p:cNvSpPr txBox="1">
              <a:spLocks noChangeArrowheads="1"/>
            </p:cNvSpPr>
            <p:nvPr/>
          </p:nvSpPr>
          <p:spPr bwMode="auto">
            <a:xfrm rot="-5400000">
              <a:off x="4436" y="2681"/>
              <a:ext cx="1994" cy="26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defTabSz="762000"/>
              <a:r>
                <a:rPr lang="it-IT">
                  <a:latin typeface="Connecticut" pitchFamily="66" charset="0"/>
                </a:rPr>
                <a:t>Fonti di finanziamento</a:t>
              </a:r>
            </a:p>
          </p:txBody>
        </p:sp>
      </p:grpSp>
      <p:sp>
        <p:nvSpPr>
          <p:cNvPr id="125978" name="Text Box 26"/>
          <p:cNvSpPr txBox="1">
            <a:spLocks noChangeArrowheads="1"/>
          </p:cNvSpPr>
          <p:nvPr/>
        </p:nvSpPr>
        <p:spPr bwMode="auto">
          <a:xfrm>
            <a:off x="5794375" y="4889500"/>
            <a:ext cx="2335213" cy="15525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defTabSz="762000"/>
            <a:r>
              <a:rPr lang="it-IT">
                <a:solidFill>
                  <a:srgbClr val="0E0EC4"/>
                </a:solidFill>
                <a:latin typeface="Connecticut" pitchFamily="66" charset="0"/>
              </a:rPr>
              <a:t>Fonti finanziarie</a:t>
            </a:r>
            <a:br>
              <a:rPr lang="it-IT">
                <a:solidFill>
                  <a:srgbClr val="0E0EC4"/>
                </a:solidFill>
                <a:latin typeface="Connecticut" pitchFamily="66" charset="0"/>
              </a:rPr>
            </a:br>
            <a:r>
              <a:rPr lang="it-IT">
                <a:solidFill>
                  <a:srgbClr val="0E0EC4"/>
                </a:solidFill>
                <a:latin typeface="Connecticut" pitchFamily="66" charset="0"/>
              </a:rPr>
              <a:t>messe a</a:t>
            </a:r>
            <a:br>
              <a:rPr lang="it-IT">
                <a:solidFill>
                  <a:srgbClr val="0E0EC4"/>
                </a:solidFill>
                <a:latin typeface="Connecticut" pitchFamily="66" charset="0"/>
              </a:rPr>
            </a:br>
            <a:r>
              <a:rPr lang="it-IT">
                <a:solidFill>
                  <a:srgbClr val="0E0EC4"/>
                </a:solidFill>
                <a:latin typeface="Connecticut" pitchFamily="66" charset="0"/>
              </a:rPr>
              <a:t>disposizione</a:t>
            </a:r>
            <a:br>
              <a:rPr lang="it-IT">
                <a:solidFill>
                  <a:srgbClr val="0E0EC4"/>
                </a:solidFill>
                <a:latin typeface="Connecticut" pitchFamily="66" charset="0"/>
              </a:rPr>
            </a:br>
            <a:r>
              <a:rPr lang="it-IT">
                <a:solidFill>
                  <a:srgbClr val="0E0EC4"/>
                </a:solidFill>
                <a:latin typeface="Connecticut" pitchFamily="66" charset="0"/>
              </a:rPr>
              <a:t>dalla Proprietà</a:t>
            </a:r>
          </a:p>
        </p:txBody>
      </p:sp>
      <p:sp>
        <p:nvSpPr>
          <p:cNvPr id="125987" name="Text Box 35"/>
          <p:cNvSpPr txBox="1">
            <a:spLocks noChangeArrowheads="1"/>
          </p:cNvSpPr>
          <p:nvPr/>
        </p:nvSpPr>
        <p:spPr bwMode="auto">
          <a:xfrm>
            <a:off x="5676900" y="2867025"/>
            <a:ext cx="2555875" cy="19177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defTabSz="762000"/>
            <a:r>
              <a:rPr lang="it-IT">
                <a:solidFill>
                  <a:srgbClr val="0E0EC4"/>
                </a:solidFill>
                <a:latin typeface="Connecticut" pitchFamily="66" charset="0"/>
              </a:rPr>
              <a:t>Obblighi</a:t>
            </a:r>
            <a:br>
              <a:rPr lang="it-IT">
                <a:solidFill>
                  <a:srgbClr val="0E0EC4"/>
                </a:solidFill>
                <a:latin typeface="Connecticut" pitchFamily="66" charset="0"/>
              </a:rPr>
            </a:br>
            <a:r>
              <a:rPr lang="it-IT">
                <a:solidFill>
                  <a:srgbClr val="0E0EC4"/>
                </a:solidFill>
                <a:latin typeface="Connecticut" pitchFamily="66" charset="0"/>
              </a:rPr>
              <a:t>(prevalentemente</a:t>
            </a:r>
            <a:br>
              <a:rPr lang="it-IT">
                <a:solidFill>
                  <a:srgbClr val="0E0EC4"/>
                </a:solidFill>
                <a:latin typeface="Connecticut" pitchFamily="66" charset="0"/>
              </a:rPr>
            </a:br>
            <a:r>
              <a:rPr lang="it-IT">
                <a:solidFill>
                  <a:srgbClr val="0E0EC4"/>
                </a:solidFill>
                <a:latin typeface="Connecticut" pitchFamily="66" charset="0"/>
              </a:rPr>
              <a:t>debiti) nei</a:t>
            </a:r>
            <a:br>
              <a:rPr lang="it-IT">
                <a:solidFill>
                  <a:srgbClr val="0E0EC4"/>
                </a:solidFill>
                <a:latin typeface="Connecticut" pitchFamily="66" charset="0"/>
              </a:rPr>
            </a:br>
            <a:r>
              <a:rPr lang="it-IT">
                <a:solidFill>
                  <a:srgbClr val="0E0EC4"/>
                </a:solidFill>
                <a:latin typeface="Connecticut" pitchFamily="66" charset="0"/>
              </a:rPr>
              <a:t>confronti di</a:t>
            </a:r>
            <a:br>
              <a:rPr lang="it-IT">
                <a:solidFill>
                  <a:srgbClr val="0E0EC4"/>
                </a:solidFill>
                <a:latin typeface="Connecticut" pitchFamily="66" charset="0"/>
              </a:rPr>
            </a:br>
            <a:r>
              <a:rPr lang="it-IT">
                <a:solidFill>
                  <a:srgbClr val="0E0EC4"/>
                </a:solidFill>
                <a:latin typeface="Connecticut" pitchFamily="66" charset="0"/>
              </a:rPr>
              <a:t>terzi</a:t>
            </a:r>
          </a:p>
        </p:txBody>
      </p:sp>
      <p:sp>
        <p:nvSpPr>
          <p:cNvPr id="125988" name="AutoShape 36"/>
          <p:cNvSpPr>
            <a:spLocks noChangeArrowheads="1"/>
          </p:cNvSpPr>
          <p:nvPr/>
        </p:nvSpPr>
        <p:spPr bwMode="auto">
          <a:xfrm>
            <a:off x="3760788" y="114300"/>
            <a:ext cx="5927725" cy="1881188"/>
          </a:xfrm>
          <a:prstGeom prst="wedgeRoundRectCallout">
            <a:avLst>
              <a:gd name="adj1" fmla="val 20759"/>
              <a:gd name="adj2" fmla="val 112699"/>
              <a:gd name="adj3" fmla="val 16667"/>
            </a:avLst>
          </a:prstGeom>
          <a:solidFill>
            <a:srgbClr val="DDDDDD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>
              <a:lnSpc>
                <a:spcPct val="110000"/>
              </a:lnSpc>
            </a:pPr>
            <a:r>
              <a:rPr lang="it-IT">
                <a:solidFill>
                  <a:srgbClr val="0E0EC4"/>
                </a:solidFill>
                <a:latin typeface="Connecticut" pitchFamily="66" charset="0"/>
              </a:rPr>
              <a:t>Debiti = Fonti finanziarie messe a disposizione da terzi (creditori). Essi vantano un corrispondente diritto nei confronti delle attività</a:t>
            </a:r>
          </a:p>
        </p:txBody>
      </p:sp>
      <p:sp>
        <p:nvSpPr>
          <p:cNvPr id="7183" name="Text Box 21"/>
          <p:cNvSpPr txBox="1">
            <a:spLocks noChangeArrowheads="1"/>
          </p:cNvSpPr>
          <p:nvPr/>
        </p:nvSpPr>
        <p:spPr bwMode="auto">
          <a:xfrm>
            <a:off x="0" y="6483350"/>
            <a:ext cx="63769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it-IT" sz="1800" b="1">
                <a:latin typeface="Tahoma" pitchFamily="-80" charset="0"/>
              </a:rPr>
              <a:t>Da : Anthony et al., , “Il Bilancio”,13 ed., MCGraw Hill</a:t>
            </a:r>
            <a:r>
              <a:rPr lang="it-IT" sz="1800">
                <a:latin typeface="Tahoma" pitchFamily="-80" charset="0"/>
              </a:rPr>
              <a:t> </a:t>
            </a:r>
            <a:endParaRPr lang="it-IT" sz="3000">
              <a:latin typeface="Tahoma" pitchFamily="-80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2596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25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25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2597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1259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125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1259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51" dur="500"/>
                                        <p:tgtEl>
                                          <p:spTgt spid="12598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59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2" dur="500"/>
                                        <p:tgtEl>
                                          <p:spTgt spid="1259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2" dur="500"/>
                                        <p:tgtEl>
                                          <p:spTgt spid="12598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5966" grpId="0" build="p" autoUpdateAnimBg="0"/>
      <p:bldP spid="125967" grpId="0" build="p" autoUpdateAnimBg="0"/>
      <p:bldP spid="125968" grpId="0" animBg="1" autoUpdateAnimBg="0"/>
      <p:bldP spid="125969" grpId="0" animBg="1" autoUpdateAnimBg="0"/>
      <p:bldP spid="125973" grpId="0" build="p" autoUpdateAnimBg="0"/>
      <p:bldP spid="125978" grpId="0" build="p" autoUpdateAnimBg="0"/>
      <p:bldP spid="125987" grpId="0" build="p" autoUpdateAnimBg="0"/>
      <p:bldP spid="125987" grpId="1" build="allAtOnce"/>
      <p:bldP spid="125988" grpId="0" animBg="1"/>
      <p:bldP spid="125988" grpId="1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3" name="Rectangle 1027"/>
          <p:cNvSpPr>
            <a:spLocks noChangeArrowheads="1"/>
          </p:cNvSpPr>
          <p:nvPr/>
        </p:nvSpPr>
        <p:spPr bwMode="auto">
          <a:xfrm>
            <a:off x="1120775" y="3702050"/>
            <a:ext cx="8391525" cy="26019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marL="569913" indent="-569913">
              <a:lnSpc>
                <a:spcPct val="120000"/>
              </a:lnSpc>
              <a:spcBef>
                <a:spcPct val="50000"/>
              </a:spcBef>
            </a:pPr>
            <a:r>
              <a:rPr lang="en-US" sz="2200">
                <a:latin typeface="Connecticut" pitchFamily="66" charset="0"/>
              </a:rPr>
              <a:t>Le </a:t>
            </a:r>
            <a:r>
              <a:rPr lang="en-US" sz="2200">
                <a:solidFill>
                  <a:srgbClr val="0E0EC4"/>
                </a:solidFill>
                <a:latin typeface="Connecticut" pitchFamily="66" charset="0"/>
              </a:rPr>
              <a:t>passività</a:t>
            </a:r>
            <a:r>
              <a:rPr lang="en-US" sz="2200">
                <a:latin typeface="Connecticut" pitchFamily="66" charset="0"/>
              </a:rPr>
              <a:t> e il </a:t>
            </a:r>
            <a:r>
              <a:rPr lang="en-US" sz="2200">
                <a:solidFill>
                  <a:srgbClr val="0E0EC4"/>
                </a:solidFill>
                <a:latin typeface="Connecticut" pitchFamily="66" charset="0"/>
              </a:rPr>
              <a:t>CN</a:t>
            </a:r>
            <a:r>
              <a:rPr lang="en-US" sz="2200">
                <a:latin typeface="Connecticut" pitchFamily="66" charset="0"/>
              </a:rPr>
              <a:t> sono interpretabili come:</a:t>
            </a:r>
          </a:p>
          <a:p>
            <a:pPr marL="569913" indent="-569913">
              <a:lnSpc>
                <a:spcPct val="120000"/>
              </a:lnSpc>
              <a:spcBef>
                <a:spcPct val="50000"/>
              </a:spcBef>
              <a:buFontTx/>
              <a:buChar char="•"/>
            </a:pPr>
            <a:r>
              <a:rPr lang="it-IT" sz="2200">
                <a:latin typeface="Connecticut" pitchFamily="66" charset="0"/>
              </a:rPr>
              <a:t>Obblighi nei confronti di terzi</a:t>
            </a:r>
          </a:p>
          <a:p>
            <a:pPr marL="569913" indent="-569913">
              <a:lnSpc>
                <a:spcPct val="120000"/>
              </a:lnSpc>
              <a:spcBef>
                <a:spcPct val="50000"/>
              </a:spcBef>
              <a:buFontTx/>
              <a:buChar char="•"/>
            </a:pPr>
            <a:r>
              <a:rPr lang="it-IT" sz="2200">
                <a:latin typeface="Connecticut" pitchFamily="66" charset="0"/>
              </a:rPr>
              <a:t>Fonti finanziarie</a:t>
            </a:r>
          </a:p>
          <a:p>
            <a:pPr marL="569913" indent="-569913">
              <a:lnSpc>
                <a:spcPct val="120000"/>
              </a:lnSpc>
              <a:spcBef>
                <a:spcPct val="50000"/>
              </a:spcBef>
              <a:buFontTx/>
              <a:buChar char="•"/>
            </a:pPr>
            <a:r>
              <a:rPr lang="it-IT" sz="2200">
                <a:latin typeface="Connecticut" pitchFamily="66" charset="0"/>
              </a:rPr>
              <a:t>Diritti dei creditori e della Proprietà nei confronti</a:t>
            </a:r>
            <a:br>
              <a:rPr lang="it-IT" sz="2200">
                <a:latin typeface="Connecticut" pitchFamily="66" charset="0"/>
              </a:rPr>
            </a:br>
            <a:r>
              <a:rPr lang="it-IT" sz="2200">
                <a:latin typeface="Connecticut" pitchFamily="66" charset="0"/>
              </a:rPr>
              <a:t>delle attività aziendali</a:t>
            </a:r>
            <a:endParaRPr lang="en-US" sz="2200">
              <a:latin typeface="Times" pitchFamily="-80" charset="0"/>
            </a:endParaRPr>
          </a:p>
        </p:txBody>
      </p:sp>
      <p:sp>
        <p:nvSpPr>
          <p:cNvPr id="15363" name="Text Box 1030"/>
          <p:cNvSpPr txBox="1">
            <a:spLocks noChangeArrowheads="1"/>
          </p:cNvSpPr>
          <p:nvPr/>
        </p:nvSpPr>
        <p:spPr bwMode="auto">
          <a:xfrm>
            <a:off x="0" y="88900"/>
            <a:ext cx="9906000" cy="5191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sz="2800" b="1">
                <a:solidFill>
                  <a:srgbClr val="C00000"/>
                </a:solidFill>
                <a:latin typeface="Times New Roman" pitchFamily="-80" charset="0"/>
                <a:cs typeface="Times New Roman" pitchFamily="-80" charset="0"/>
              </a:rPr>
              <a:t> Le attività e le passività (liabilities)</a:t>
            </a:r>
            <a:endParaRPr lang="en-US" sz="3200" b="1">
              <a:solidFill>
                <a:srgbClr val="C00000"/>
              </a:solidFill>
              <a:latin typeface="Times New Roman" pitchFamily="-80" charset="0"/>
              <a:cs typeface="Times New Roman" pitchFamily="-80" charset="0"/>
            </a:endParaRPr>
          </a:p>
        </p:txBody>
      </p:sp>
      <p:sp>
        <p:nvSpPr>
          <p:cNvPr id="87047" name="Rectangle 1031"/>
          <p:cNvSpPr>
            <a:spLocks noChangeArrowheads="1"/>
          </p:cNvSpPr>
          <p:nvPr/>
        </p:nvSpPr>
        <p:spPr bwMode="auto">
          <a:xfrm>
            <a:off x="1120775" y="1079500"/>
            <a:ext cx="7645400" cy="22701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8" tIns="44450" rIns="90488" bIns="44450">
            <a:spAutoFit/>
          </a:bodyPr>
          <a:lstStyle/>
          <a:p>
            <a:pPr marL="568325" indent="-568325" algn="just">
              <a:lnSpc>
                <a:spcPct val="150000"/>
              </a:lnSpc>
              <a:spcBef>
                <a:spcPct val="25000"/>
              </a:spcBef>
            </a:pPr>
            <a:r>
              <a:rPr lang="en-US" sz="2200">
                <a:latin typeface="Connecticut" pitchFamily="66" charset="0"/>
              </a:rPr>
              <a:t>Le </a:t>
            </a:r>
            <a:r>
              <a:rPr lang="en-US" sz="2200">
                <a:solidFill>
                  <a:srgbClr val="0E0EC4"/>
                </a:solidFill>
                <a:latin typeface="Connecticut" pitchFamily="66" charset="0"/>
              </a:rPr>
              <a:t>attività</a:t>
            </a:r>
            <a:r>
              <a:rPr lang="en-US" sz="2200">
                <a:latin typeface="Connecticut" pitchFamily="66" charset="0"/>
              </a:rPr>
              <a:t> </a:t>
            </a:r>
            <a:r>
              <a:rPr lang="it-IT" sz="2200">
                <a:latin typeface="Connecticut" pitchFamily="66" charset="0"/>
              </a:rPr>
              <a:t>sono interpretabili come: </a:t>
            </a:r>
          </a:p>
          <a:p>
            <a:pPr marL="568325" indent="-568325" algn="just">
              <a:lnSpc>
                <a:spcPct val="150000"/>
              </a:lnSpc>
              <a:spcBef>
                <a:spcPct val="25000"/>
              </a:spcBef>
              <a:buFontTx/>
              <a:buChar char="•"/>
            </a:pPr>
            <a:r>
              <a:rPr lang="en-US" sz="2200">
                <a:latin typeface="Connecticut" pitchFamily="66" charset="0"/>
              </a:rPr>
              <a:t>Risorse economiche possedute dall’azienda e dalle quali ci si attende un beneficio futuro, oppure</a:t>
            </a:r>
          </a:p>
          <a:p>
            <a:pPr marL="568325" indent="-568325" algn="just">
              <a:lnSpc>
                <a:spcPct val="150000"/>
              </a:lnSpc>
              <a:spcBef>
                <a:spcPct val="25000"/>
              </a:spcBef>
              <a:buFontTx/>
              <a:buChar char="•"/>
            </a:pPr>
            <a:r>
              <a:rPr lang="it-IT" sz="2200">
                <a:latin typeface="Connecticut" pitchFamily="66" charset="0"/>
              </a:rPr>
              <a:t>impieghi/investimenti aziendali</a:t>
            </a:r>
            <a:endParaRPr lang="en-US" sz="2200">
              <a:latin typeface="Times" pitchFamily="-80" charset="0"/>
            </a:endParaRPr>
          </a:p>
        </p:txBody>
      </p:sp>
      <p:sp>
        <p:nvSpPr>
          <p:cNvPr id="15365" name="Text Box 21"/>
          <p:cNvSpPr txBox="1">
            <a:spLocks noChangeArrowheads="1"/>
          </p:cNvSpPr>
          <p:nvPr/>
        </p:nvSpPr>
        <p:spPr bwMode="auto">
          <a:xfrm>
            <a:off x="0" y="6483350"/>
            <a:ext cx="63769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it-IT" sz="1800" b="1">
                <a:latin typeface="Tahoma" pitchFamily="-80" charset="0"/>
              </a:rPr>
              <a:t>Da : Anthony et al., , “Il Bilancio”,13 ed., MCGraw Hill</a:t>
            </a:r>
            <a:r>
              <a:rPr lang="it-IT" sz="1800">
                <a:latin typeface="Tahoma" pitchFamily="-80" charset="0"/>
              </a:rPr>
              <a:t> </a:t>
            </a:r>
            <a:endParaRPr lang="it-IT" sz="3000">
              <a:latin typeface="Tahoma" pitchFamily="-80" charset="0"/>
            </a:endParaRPr>
          </a:p>
        </p:txBody>
      </p:sp>
    </p:spTree>
  </p:cSld>
  <p:clrMapOvr>
    <a:masterClrMapping/>
  </p:clrMapOvr>
  <p:transition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70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70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70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70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70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704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87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8704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70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704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870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8704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0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70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704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7043" grpId="0" build="p" autoUpdateAnimBg="0"/>
      <p:bldP spid="87047" grpId="0" build="p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82550" y="152400"/>
            <a:ext cx="9740900" cy="381000"/>
          </a:xfrm>
          <a:noFill/>
        </p:spPr>
        <p:txBody>
          <a:bodyPr/>
          <a:lstStyle/>
          <a:p>
            <a:r>
              <a:rPr lang="it-IT" sz="2400" b="1" smtClean="0">
                <a:solidFill>
                  <a:srgbClr val="C00000"/>
                </a:solidFill>
                <a:latin typeface="Times New Roman" pitchFamily="-80" charset="0"/>
              </a:rPr>
              <a:t>Il principio del duplice aspetto o principio dualistico</a:t>
            </a:r>
          </a:p>
        </p:txBody>
      </p:sp>
      <p:sp>
        <p:nvSpPr>
          <p:cNvPr id="16387" name="Rectangle 11"/>
          <p:cNvSpPr>
            <a:spLocks noChangeArrowheads="1"/>
          </p:cNvSpPr>
          <p:nvPr/>
        </p:nvSpPr>
        <p:spPr bwMode="auto">
          <a:xfrm>
            <a:off x="652463" y="2498725"/>
            <a:ext cx="8793162" cy="1501775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it-IT">
              <a:latin typeface="Connecticut" pitchFamily="66" charset="0"/>
            </a:endParaRPr>
          </a:p>
        </p:txBody>
      </p:sp>
      <p:sp>
        <p:nvSpPr>
          <p:cNvPr id="32780" name="Rectangle 12"/>
          <p:cNvSpPr>
            <a:spLocks noChangeArrowheads="1"/>
          </p:cNvSpPr>
          <p:nvPr/>
        </p:nvSpPr>
        <p:spPr bwMode="auto">
          <a:xfrm>
            <a:off x="1127125" y="3135313"/>
            <a:ext cx="7177088" cy="4540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defTabSz="762000"/>
            <a:r>
              <a:rPr lang="it-IT">
                <a:solidFill>
                  <a:srgbClr val="0000FF"/>
                </a:solidFill>
                <a:latin typeface="Connecticut" pitchFamily="66" charset="0"/>
              </a:rPr>
              <a:t>    Attività</a:t>
            </a:r>
            <a:r>
              <a:rPr lang="it-IT">
                <a:latin typeface="Connecticut" pitchFamily="66" charset="0"/>
              </a:rPr>
              <a:t>         =           Passività    +   Capitale netto</a:t>
            </a:r>
          </a:p>
        </p:txBody>
      </p:sp>
      <p:sp>
        <p:nvSpPr>
          <p:cNvPr id="32784" name="AutoShape 16"/>
          <p:cNvSpPr>
            <a:spLocks/>
          </p:cNvSpPr>
          <p:nvPr/>
        </p:nvSpPr>
        <p:spPr bwMode="auto">
          <a:xfrm rot="5400000">
            <a:off x="5584826" y="636587"/>
            <a:ext cx="323850" cy="4613275"/>
          </a:xfrm>
          <a:prstGeom prst="leftBrace">
            <a:avLst>
              <a:gd name="adj1" fmla="val 109608"/>
              <a:gd name="adj2" fmla="val 50000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it-IT">
              <a:latin typeface="Connecticut" pitchFamily="66" charset="0"/>
            </a:endParaRPr>
          </a:p>
        </p:txBody>
      </p:sp>
      <p:sp>
        <p:nvSpPr>
          <p:cNvPr id="32771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4494213" y="892175"/>
            <a:ext cx="4918075" cy="2235200"/>
          </a:xfrm>
          <a:ln w="12700"/>
        </p:spPr>
        <p:txBody>
          <a:bodyPr lIns="90487" tIns="44450" rIns="90487" bIns="44450"/>
          <a:lstStyle/>
          <a:p>
            <a:pPr marL="384175" indent="-384175">
              <a:lnSpc>
                <a:spcPct val="125000"/>
              </a:lnSpc>
              <a:spcBef>
                <a:spcPct val="35000"/>
              </a:spcBef>
              <a:buClr>
                <a:srgbClr val="0000FF"/>
              </a:buClr>
              <a:buSzPct val="135000"/>
              <a:tabLst>
                <a:tab pos="384175" algn="r"/>
              </a:tabLst>
              <a:defRPr/>
            </a:pPr>
            <a:r>
              <a:rPr lang="it-IT" sz="2000" kern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Diritti vantati complessivamente nei confronti delle attività aziendali</a:t>
            </a:r>
          </a:p>
          <a:p>
            <a:pPr marL="384175" indent="-384175">
              <a:lnSpc>
                <a:spcPct val="125000"/>
              </a:lnSpc>
              <a:spcBef>
                <a:spcPct val="35000"/>
              </a:spcBef>
              <a:buClr>
                <a:srgbClr val="0000FF"/>
              </a:buClr>
              <a:buSzPct val="135000"/>
              <a:tabLst>
                <a:tab pos="384175" algn="r"/>
              </a:tabLst>
              <a:defRPr/>
            </a:pPr>
            <a:r>
              <a:rPr lang="it-IT" sz="2000" kern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Ammontare </a:t>
            </a:r>
            <a:r>
              <a:rPr lang="it-IT" sz="2000" kern="12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complessivo delle fonti finanziarie (debito + CN</a:t>
            </a:r>
            <a:r>
              <a:rPr lang="it-IT" sz="2000" kern="12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)</a:t>
            </a:r>
            <a:endParaRPr lang="it-IT" sz="2000" kern="12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783" name="AutoShape 15"/>
          <p:cNvSpPr>
            <a:spLocks/>
          </p:cNvSpPr>
          <p:nvPr/>
        </p:nvSpPr>
        <p:spPr bwMode="auto">
          <a:xfrm rot="5400000">
            <a:off x="1954213" y="2290763"/>
            <a:ext cx="323850" cy="1416050"/>
          </a:xfrm>
          <a:prstGeom prst="leftBrace">
            <a:avLst>
              <a:gd name="adj1" fmla="val 33644"/>
              <a:gd name="adj2" fmla="val 50000"/>
            </a:avLst>
          </a:prstGeom>
          <a:noFill/>
          <a:ln w="28575">
            <a:solidFill>
              <a:schemeClr val="tx1"/>
            </a:solidFill>
            <a:round/>
            <a:headEnd/>
            <a:tailEnd/>
          </a:ln>
        </p:spPr>
        <p:txBody>
          <a:bodyPr wrap="none" anchor="ctr"/>
          <a:lstStyle/>
          <a:p>
            <a:endParaRPr lang="it-IT">
              <a:latin typeface="Connecticut" pitchFamily="66" charset="0"/>
            </a:endParaRPr>
          </a:p>
        </p:txBody>
      </p:sp>
      <p:sp>
        <p:nvSpPr>
          <p:cNvPr id="32788" name="Rectangle 20"/>
          <p:cNvSpPr>
            <a:spLocks noChangeArrowheads="1"/>
          </p:cNvSpPr>
          <p:nvPr/>
        </p:nvSpPr>
        <p:spPr bwMode="auto">
          <a:xfrm>
            <a:off x="355600" y="906463"/>
            <a:ext cx="3603625" cy="17684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/>
          <a:lstStyle/>
          <a:p>
            <a:pPr marL="384175" indent="-384175">
              <a:lnSpc>
                <a:spcPct val="115000"/>
              </a:lnSpc>
              <a:spcBef>
                <a:spcPct val="35000"/>
              </a:spcBef>
              <a:buClr>
                <a:srgbClr val="0000FF"/>
              </a:buClr>
              <a:buSzPct val="135000"/>
              <a:buFontTx/>
              <a:buChar char="•"/>
              <a:tabLst>
                <a:tab pos="384175" algn="r"/>
              </a:tabLst>
            </a:pPr>
            <a:r>
              <a:rPr lang="it-IT" sz="2000">
                <a:latin typeface="Times New Roman" pitchFamily="-80" charset="0"/>
                <a:cs typeface="Times New Roman" pitchFamily="-80" charset="0"/>
              </a:rPr>
              <a:t>Risorse economiche</a:t>
            </a:r>
            <a:br>
              <a:rPr lang="it-IT" sz="2000">
                <a:latin typeface="Times New Roman" pitchFamily="-80" charset="0"/>
                <a:cs typeface="Times New Roman" pitchFamily="-80" charset="0"/>
              </a:rPr>
            </a:br>
            <a:r>
              <a:rPr lang="it-IT" sz="2000">
                <a:latin typeface="Times New Roman" pitchFamily="-80" charset="0"/>
                <a:cs typeface="Times New Roman" pitchFamily="-80" charset="0"/>
              </a:rPr>
              <a:t>possedute dall’azienda</a:t>
            </a:r>
          </a:p>
          <a:p>
            <a:pPr marL="384175" indent="-384175">
              <a:lnSpc>
                <a:spcPct val="125000"/>
              </a:lnSpc>
              <a:spcBef>
                <a:spcPct val="35000"/>
              </a:spcBef>
              <a:buClr>
                <a:srgbClr val="0000FF"/>
              </a:buClr>
              <a:buSzPct val="135000"/>
              <a:buFontTx/>
              <a:buChar char="•"/>
              <a:tabLst>
                <a:tab pos="384175" algn="r"/>
              </a:tabLst>
            </a:pPr>
            <a:r>
              <a:rPr lang="it-IT" sz="2000">
                <a:latin typeface="Times New Roman" pitchFamily="-80" charset="0"/>
                <a:cs typeface="Times New Roman" pitchFamily="-80" charset="0"/>
              </a:rPr>
              <a:t>Impieghi/investimenti aziendali</a:t>
            </a:r>
          </a:p>
        </p:txBody>
      </p:sp>
      <p:sp>
        <p:nvSpPr>
          <p:cNvPr id="32790" name="AutoShape 22"/>
          <p:cNvSpPr>
            <a:spLocks noChangeArrowheads="1"/>
          </p:cNvSpPr>
          <p:nvPr/>
        </p:nvSpPr>
        <p:spPr bwMode="auto">
          <a:xfrm>
            <a:off x="273050" y="4005263"/>
            <a:ext cx="1995488" cy="2220912"/>
          </a:xfrm>
          <a:prstGeom prst="wedgeRoundRectCallout">
            <a:avLst>
              <a:gd name="adj1" fmla="val 238120"/>
              <a:gd name="adj2" fmla="val -70625"/>
              <a:gd name="adj3" fmla="val 16667"/>
            </a:avLst>
          </a:prstGeom>
          <a:solidFill>
            <a:srgbClr val="DDDDDD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 defTabSz="762000">
              <a:lnSpc>
                <a:spcPct val="110000"/>
              </a:lnSpc>
            </a:pPr>
            <a:r>
              <a:rPr lang="it-IT" sz="1600">
                <a:latin typeface="Connecticut" pitchFamily="66" charset="0"/>
              </a:rPr>
              <a:t>ogni attività sulla quale non vantano diritti i creditori sarà rivendicata dai detentori del capitale</a:t>
            </a:r>
          </a:p>
        </p:txBody>
      </p:sp>
      <p:sp>
        <p:nvSpPr>
          <p:cNvPr id="32791" name="AutoShape 23"/>
          <p:cNvSpPr>
            <a:spLocks noChangeArrowheads="1"/>
          </p:cNvSpPr>
          <p:nvPr/>
        </p:nvSpPr>
        <p:spPr bwMode="auto">
          <a:xfrm>
            <a:off x="7970838" y="4105275"/>
            <a:ext cx="1744662" cy="2406650"/>
          </a:xfrm>
          <a:prstGeom prst="wedgeRoundRectCallout">
            <a:avLst>
              <a:gd name="adj1" fmla="val -44162"/>
              <a:gd name="adj2" fmla="val -90792"/>
              <a:gd name="adj3" fmla="val 16667"/>
            </a:avLst>
          </a:prstGeom>
          <a:solidFill>
            <a:srgbClr val="DDDDDD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 defTabSz="762000">
              <a:lnSpc>
                <a:spcPct val="110000"/>
              </a:lnSpc>
            </a:pPr>
            <a:r>
              <a:rPr lang="it-IT" sz="1600">
                <a:latin typeface="Connecticut" pitchFamily="66" charset="0"/>
              </a:rPr>
              <a:t>Il totale dei diritti vantati non può eccedere quanto l’azienda possiede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3278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2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27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278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7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78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500"/>
                                        <p:tgtEl>
                                          <p:spTgt spid="327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500"/>
                                        <p:tgtEl>
                                          <p:spTgt spid="3279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2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500"/>
                                        <p:tgtEl>
                                          <p:spTgt spid="32790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2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80" grpId="0" build="p" autoUpdateAnimBg="0"/>
      <p:bldP spid="32784" grpId="0" animBg="1"/>
      <p:bldP spid="32771" grpId="0" build="p" autoUpdateAnimBg="0"/>
      <p:bldP spid="32783" grpId="0" animBg="1"/>
      <p:bldP spid="32788" grpId="0" build="p" autoUpdateAnimBg="0"/>
      <p:bldP spid="32790" grpId="0" animBg="1" autoUpdateAnimBg="0"/>
      <p:bldP spid="32791" grpId="0" animBg="1" autoUpdateAnimBg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-4763" y="136525"/>
            <a:ext cx="9910763" cy="473075"/>
          </a:xfrm>
          <a:noFill/>
        </p:spPr>
        <p:txBody>
          <a:bodyPr/>
          <a:lstStyle/>
          <a:p>
            <a:r>
              <a:rPr lang="it-IT" sz="2400" b="1" smtClean="0">
                <a:solidFill>
                  <a:srgbClr val="C00000"/>
                </a:solidFill>
                <a:latin typeface="Times New Roman" pitchFamily="-80" charset="0"/>
              </a:rPr>
              <a:t>Il principio del duplice aspetto</a:t>
            </a:r>
          </a:p>
        </p:txBody>
      </p:sp>
      <p:sp>
        <p:nvSpPr>
          <p:cNvPr id="17411" name="Rectangle 3"/>
          <p:cNvSpPr>
            <a:spLocks noChangeArrowheads="1"/>
          </p:cNvSpPr>
          <p:nvPr/>
        </p:nvSpPr>
        <p:spPr bwMode="auto">
          <a:xfrm>
            <a:off x="2243138" y="4824413"/>
            <a:ext cx="5461000" cy="311150"/>
          </a:xfrm>
          <a:prstGeom prst="rect">
            <a:avLst/>
          </a:prstGeom>
          <a:solidFill>
            <a:schemeClr val="bg1"/>
          </a:solidFill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it-IT">
              <a:latin typeface="Connecticut" pitchFamily="66" charset="0"/>
            </a:endParaRPr>
          </a:p>
        </p:txBody>
      </p:sp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2743200" y="1373188"/>
            <a:ext cx="1712913" cy="2208212"/>
            <a:chOff x="1674" y="874"/>
            <a:chExt cx="997" cy="1391"/>
          </a:xfrm>
        </p:grpSpPr>
        <p:sp>
          <p:nvSpPr>
            <p:cNvPr id="111620" name="Rectangle 4"/>
            <p:cNvSpPr>
              <a:spLocks noChangeArrowheads="1"/>
            </p:cNvSpPr>
            <p:nvPr/>
          </p:nvSpPr>
          <p:spPr bwMode="auto">
            <a:xfrm>
              <a:off x="1674" y="874"/>
              <a:ext cx="967" cy="1391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it-IT">
                <a:latin typeface="Connecticut" pitchFamily="66" charset="0"/>
              </a:endParaRPr>
            </a:p>
          </p:txBody>
        </p:sp>
        <p:sp>
          <p:nvSpPr>
            <p:cNvPr id="17433" name="Rectangle 7"/>
            <p:cNvSpPr>
              <a:spLocks noChangeArrowheads="1"/>
            </p:cNvSpPr>
            <p:nvPr/>
          </p:nvSpPr>
          <p:spPr bwMode="auto">
            <a:xfrm>
              <a:off x="1787" y="1449"/>
              <a:ext cx="884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7" tIns="44450" rIns="90487" bIns="44450">
              <a:spAutoFit/>
            </a:bodyPr>
            <a:lstStyle/>
            <a:p>
              <a:pPr defTabSz="762000"/>
              <a:r>
                <a:rPr lang="it-IT">
                  <a:solidFill>
                    <a:srgbClr val="0000FF"/>
                  </a:solidFill>
                  <a:latin typeface="Connecticut" pitchFamily="66" charset="0"/>
                </a:rPr>
                <a:t>ATTIVITÀ</a:t>
              </a:r>
              <a:endParaRPr lang="it-IT">
                <a:latin typeface="Connecticut" pitchFamily="66" charset="0"/>
              </a:endParaRPr>
            </a:p>
          </p:txBody>
        </p:sp>
      </p:grpSp>
      <p:grpSp>
        <p:nvGrpSpPr>
          <p:cNvPr id="3" name="Group 20"/>
          <p:cNvGrpSpPr>
            <a:grpSpLocks/>
          </p:cNvGrpSpPr>
          <p:nvPr/>
        </p:nvGrpSpPr>
        <p:grpSpPr bwMode="auto">
          <a:xfrm>
            <a:off x="4830763" y="1387475"/>
            <a:ext cx="2438400" cy="2301875"/>
            <a:chOff x="2809" y="874"/>
            <a:chExt cx="1265" cy="1450"/>
          </a:xfrm>
        </p:grpSpPr>
        <p:sp>
          <p:nvSpPr>
            <p:cNvPr id="111621" name="Rectangle 5"/>
            <p:cNvSpPr>
              <a:spLocks noChangeArrowheads="1"/>
            </p:cNvSpPr>
            <p:nvPr/>
          </p:nvSpPr>
          <p:spPr bwMode="auto">
            <a:xfrm>
              <a:off x="3136" y="874"/>
              <a:ext cx="878" cy="716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it-IT">
                <a:latin typeface="Connecticut" pitchFamily="66" charset="0"/>
              </a:endParaRPr>
            </a:p>
          </p:txBody>
        </p:sp>
        <p:sp>
          <p:nvSpPr>
            <p:cNvPr id="111622" name="Rectangle 6"/>
            <p:cNvSpPr>
              <a:spLocks noChangeArrowheads="1"/>
            </p:cNvSpPr>
            <p:nvPr/>
          </p:nvSpPr>
          <p:spPr bwMode="auto">
            <a:xfrm>
              <a:off x="3136" y="1694"/>
              <a:ext cx="878" cy="571"/>
            </a:xfrm>
            <a:prstGeom prst="rect">
              <a:avLst/>
            </a:prstGeom>
            <a:solidFill>
              <a:srgbClr val="DADADA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it-IT">
                <a:latin typeface="Connecticut" pitchFamily="66" charset="0"/>
              </a:endParaRPr>
            </a:p>
          </p:txBody>
        </p:sp>
        <p:sp>
          <p:nvSpPr>
            <p:cNvPr id="17429" name="Rectangle 8"/>
            <p:cNvSpPr>
              <a:spLocks noChangeArrowheads="1"/>
            </p:cNvSpPr>
            <p:nvPr/>
          </p:nvSpPr>
          <p:spPr bwMode="auto">
            <a:xfrm>
              <a:off x="3164" y="1159"/>
              <a:ext cx="910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7" tIns="44450" rIns="90487" bIns="44450">
              <a:spAutoFit/>
            </a:bodyPr>
            <a:lstStyle/>
            <a:p>
              <a:pPr defTabSz="762000"/>
              <a:r>
                <a:rPr lang="it-IT">
                  <a:solidFill>
                    <a:srgbClr val="0000FF"/>
                  </a:solidFill>
                  <a:latin typeface="Connecticut" pitchFamily="66" charset="0"/>
                </a:rPr>
                <a:t>PASSIVITÀ</a:t>
              </a:r>
              <a:endParaRPr lang="it-IT">
                <a:latin typeface="Connecticut" pitchFamily="66" charset="0"/>
              </a:endParaRPr>
            </a:p>
          </p:txBody>
        </p:sp>
        <p:sp>
          <p:nvSpPr>
            <p:cNvPr id="17430" name="Rectangle 9"/>
            <p:cNvSpPr>
              <a:spLocks noChangeArrowheads="1"/>
            </p:cNvSpPr>
            <p:nvPr/>
          </p:nvSpPr>
          <p:spPr bwMode="auto">
            <a:xfrm>
              <a:off x="3161" y="1808"/>
              <a:ext cx="857" cy="51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7" tIns="44450" rIns="90487" bIns="44450">
              <a:spAutoFit/>
            </a:bodyPr>
            <a:lstStyle/>
            <a:p>
              <a:pPr algn="ctr" defTabSz="762000"/>
              <a:r>
                <a:rPr lang="it-IT">
                  <a:solidFill>
                    <a:srgbClr val="0000FF"/>
                  </a:solidFill>
                  <a:latin typeface="Connecticut" pitchFamily="66" charset="0"/>
                </a:rPr>
                <a:t>CAPITALE</a:t>
              </a:r>
            </a:p>
            <a:p>
              <a:pPr algn="ctr" defTabSz="762000"/>
              <a:r>
                <a:rPr lang="it-IT">
                  <a:solidFill>
                    <a:srgbClr val="0000FF"/>
                  </a:solidFill>
                  <a:latin typeface="Connecticut" pitchFamily="66" charset="0"/>
                </a:rPr>
                <a:t>NETTO</a:t>
              </a:r>
              <a:endParaRPr lang="it-IT">
                <a:latin typeface="Connecticut" pitchFamily="66" charset="0"/>
              </a:endParaRPr>
            </a:p>
          </p:txBody>
        </p:sp>
        <p:sp>
          <p:nvSpPr>
            <p:cNvPr id="17431" name="Rectangle 10"/>
            <p:cNvSpPr>
              <a:spLocks noChangeArrowheads="1"/>
            </p:cNvSpPr>
            <p:nvPr/>
          </p:nvSpPr>
          <p:spPr bwMode="auto">
            <a:xfrm>
              <a:off x="2809" y="1459"/>
              <a:ext cx="186" cy="286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7" tIns="44450" rIns="90487" bIns="44450">
              <a:spAutoFit/>
            </a:bodyPr>
            <a:lstStyle/>
            <a:p>
              <a:pPr defTabSz="762000"/>
              <a:r>
                <a:rPr lang="it-IT">
                  <a:latin typeface="Connecticut" pitchFamily="66" charset="0"/>
                </a:rPr>
                <a:t>=</a:t>
              </a:r>
            </a:p>
          </p:txBody>
        </p:sp>
      </p:grpSp>
      <p:grpSp>
        <p:nvGrpSpPr>
          <p:cNvPr id="4" name="Group 21"/>
          <p:cNvGrpSpPr>
            <a:grpSpLocks/>
          </p:cNvGrpSpPr>
          <p:nvPr/>
        </p:nvGrpSpPr>
        <p:grpSpPr bwMode="auto">
          <a:xfrm>
            <a:off x="650875" y="1554163"/>
            <a:ext cx="2519363" cy="822325"/>
            <a:chOff x="379" y="979"/>
            <a:chExt cx="1464" cy="518"/>
          </a:xfrm>
        </p:grpSpPr>
        <p:sp>
          <p:nvSpPr>
            <p:cNvPr id="17425" name="Rectangle 11"/>
            <p:cNvSpPr>
              <a:spLocks noChangeArrowheads="1"/>
            </p:cNvSpPr>
            <p:nvPr/>
          </p:nvSpPr>
          <p:spPr bwMode="auto">
            <a:xfrm>
              <a:off x="379" y="979"/>
              <a:ext cx="716" cy="51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7" tIns="44450" rIns="90487" bIns="44450">
              <a:spAutoFit/>
            </a:bodyPr>
            <a:lstStyle/>
            <a:p>
              <a:pPr algn="ctr" defTabSz="762000"/>
              <a:r>
                <a:rPr lang="it-IT" sz="1600" i="1">
                  <a:latin typeface="Connecticut" pitchFamily="66" charset="0"/>
                </a:rPr>
                <a:t>componenti</a:t>
              </a:r>
            </a:p>
            <a:p>
              <a:pPr algn="ctr" defTabSz="762000"/>
              <a:r>
                <a:rPr lang="it-IT" sz="1600" i="1">
                  <a:latin typeface="Connecticut" pitchFamily="66" charset="0"/>
                </a:rPr>
                <a:t> positive</a:t>
              </a:r>
            </a:p>
            <a:p>
              <a:pPr algn="ctr" defTabSz="762000"/>
              <a:r>
                <a:rPr lang="it-IT" sz="1600" i="1">
                  <a:latin typeface="Connecticut" pitchFamily="66" charset="0"/>
                </a:rPr>
                <a:t>del capitale</a:t>
              </a:r>
            </a:p>
          </p:txBody>
        </p:sp>
        <p:sp>
          <p:nvSpPr>
            <p:cNvPr id="17426" name="Line 12"/>
            <p:cNvSpPr>
              <a:spLocks noChangeShapeType="1"/>
            </p:cNvSpPr>
            <p:nvPr/>
          </p:nvSpPr>
          <p:spPr bwMode="auto">
            <a:xfrm>
              <a:off x="1142" y="1163"/>
              <a:ext cx="701" cy="13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</p:grpSp>
      <p:grpSp>
        <p:nvGrpSpPr>
          <p:cNvPr id="5" name="Group 22"/>
          <p:cNvGrpSpPr>
            <a:grpSpLocks/>
          </p:cNvGrpSpPr>
          <p:nvPr/>
        </p:nvGrpSpPr>
        <p:grpSpPr bwMode="auto">
          <a:xfrm>
            <a:off x="6537325" y="1323975"/>
            <a:ext cx="2355850" cy="822325"/>
            <a:chOff x="3801" y="834"/>
            <a:chExt cx="1371" cy="518"/>
          </a:xfrm>
        </p:grpSpPr>
        <p:sp>
          <p:nvSpPr>
            <p:cNvPr id="17423" name="Rectangle 13"/>
            <p:cNvSpPr>
              <a:spLocks noChangeArrowheads="1"/>
            </p:cNvSpPr>
            <p:nvPr/>
          </p:nvSpPr>
          <p:spPr bwMode="auto">
            <a:xfrm>
              <a:off x="4455" y="834"/>
              <a:ext cx="717" cy="51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 lIns="90487" tIns="44450" rIns="90487" bIns="44450">
              <a:spAutoFit/>
            </a:bodyPr>
            <a:lstStyle/>
            <a:p>
              <a:pPr algn="ctr" defTabSz="762000"/>
              <a:r>
                <a:rPr lang="it-IT" sz="1600" i="1">
                  <a:latin typeface="Connecticut" pitchFamily="66" charset="0"/>
                </a:rPr>
                <a:t>componenti</a:t>
              </a:r>
            </a:p>
            <a:p>
              <a:pPr algn="ctr" defTabSz="762000"/>
              <a:r>
                <a:rPr lang="it-IT" sz="1600" i="1">
                  <a:latin typeface="Connecticut" pitchFamily="66" charset="0"/>
                </a:rPr>
                <a:t> negative</a:t>
              </a:r>
            </a:p>
            <a:p>
              <a:pPr algn="ctr" defTabSz="762000"/>
              <a:r>
                <a:rPr lang="it-IT" sz="1600" i="1">
                  <a:latin typeface="Connecticut" pitchFamily="66" charset="0"/>
                </a:rPr>
                <a:t>del capitale</a:t>
              </a:r>
            </a:p>
          </p:txBody>
        </p:sp>
        <p:sp>
          <p:nvSpPr>
            <p:cNvPr id="17424" name="Line 14"/>
            <p:cNvSpPr>
              <a:spLocks noChangeShapeType="1"/>
            </p:cNvSpPr>
            <p:nvPr/>
          </p:nvSpPr>
          <p:spPr bwMode="auto">
            <a:xfrm flipV="1">
              <a:off x="3801" y="966"/>
              <a:ext cx="657" cy="97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 type="triangle" w="med" len="med"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</p:grpSp>
      <p:sp>
        <p:nvSpPr>
          <p:cNvPr id="111631" name="Rectangle 15"/>
          <p:cNvSpPr>
            <a:spLocks noChangeArrowheads="1"/>
          </p:cNvSpPr>
          <p:nvPr/>
        </p:nvSpPr>
        <p:spPr bwMode="auto">
          <a:xfrm>
            <a:off x="1698625" y="4090988"/>
            <a:ext cx="6550025" cy="13049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lIns="90487" tIns="44450" rIns="90487" bIns="44450">
            <a:spAutoFit/>
          </a:bodyPr>
          <a:lstStyle/>
          <a:p>
            <a:pPr algn="ctr" defTabSz="762000">
              <a:lnSpc>
                <a:spcPct val="80000"/>
              </a:lnSpc>
            </a:pPr>
            <a:r>
              <a:rPr lang="it-IT">
                <a:latin typeface="Connecticut" pitchFamily="66" charset="0"/>
              </a:rPr>
              <a:t>ATTIVITÀ  = PASSIVITÀ  + CAPITALE NETTO</a:t>
            </a:r>
          </a:p>
          <a:p>
            <a:pPr algn="ctr" defTabSz="762000">
              <a:lnSpc>
                <a:spcPct val="80000"/>
              </a:lnSpc>
            </a:pPr>
            <a:endParaRPr lang="it-IT">
              <a:latin typeface="Connecticut" pitchFamily="66" charset="0"/>
            </a:endParaRPr>
          </a:p>
          <a:p>
            <a:pPr algn="ctr" defTabSz="762000">
              <a:lnSpc>
                <a:spcPct val="80000"/>
              </a:lnSpc>
            </a:pPr>
            <a:r>
              <a:rPr lang="it-IT" sz="1400">
                <a:latin typeface="Connecticut" pitchFamily="66" charset="0"/>
              </a:rPr>
              <a:t>o anche:</a:t>
            </a:r>
          </a:p>
          <a:p>
            <a:pPr algn="ctr" defTabSz="762000">
              <a:lnSpc>
                <a:spcPct val="80000"/>
              </a:lnSpc>
            </a:pPr>
            <a:endParaRPr lang="it-IT" sz="1400">
              <a:latin typeface="Connecticut" pitchFamily="66" charset="0"/>
            </a:endParaRPr>
          </a:p>
          <a:p>
            <a:pPr algn="ctr" defTabSz="762000">
              <a:lnSpc>
                <a:spcPct val="80000"/>
              </a:lnSpc>
            </a:pPr>
            <a:r>
              <a:rPr lang="it-IT">
                <a:latin typeface="Connecticut" pitchFamily="66" charset="0"/>
              </a:rPr>
              <a:t>CAPITALE NETTO  = ATTIVITÀ  - PASSIVITÀ</a:t>
            </a:r>
          </a:p>
        </p:txBody>
      </p:sp>
      <p:grpSp>
        <p:nvGrpSpPr>
          <p:cNvPr id="6" name="Group 25"/>
          <p:cNvGrpSpPr>
            <a:grpSpLocks/>
          </p:cNvGrpSpPr>
          <p:nvPr/>
        </p:nvGrpSpPr>
        <p:grpSpPr bwMode="auto">
          <a:xfrm>
            <a:off x="1962150" y="5314950"/>
            <a:ext cx="5967413" cy="1192213"/>
            <a:chOff x="1141" y="3348"/>
            <a:chExt cx="3469" cy="751"/>
          </a:xfrm>
        </p:grpSpPr>
        <p:sp>
          <p:nvSpPr>
            <p:cNvPr id="17421" name="Rectangle 23"/>
            <p:cNvSpPr>
              <a:spLocks noChangeArrowheads="1"/>
            </p:cNvSpPr>
            <p:nvPr/>
          </p:nvSpPr>
          <p:spPr bwMode="auto">
            <a:xfrm>
              <a:off x="1141" y="3667"/>
              <a:ext cx="3469" cy="432"/>
            </a:xfrm>
            <a:prstGeom prst="rect">
              <a:avLst/>
            </a:prstGeom>
            <a:solidFill>
              <a:srgbClr val="FFD04D"/>
            </a:solidFill>
            <a:ln w="12700">
              <a:noFill/>
              <a:miter lim="800000"/>
              <a:headEnd/>
              <a:tailEnd/>
            </a:ln>
          </p:spPr>
          <p:txBody>
            <a:bodyPr wrap="none" lIns="90487" tIns="44450" rIns="90487" bIns="44450">
              <a:spAutoFit/>
            </a:bodyPr>
            <a:lstStyle/>
            <a:p>
              <a:pPr algn="ctr" defTabSz="762000">
                <a:lnSpc>
                  <a:spcPct val="80000"/>
                </a:lnSpc>
              </a:pPr>
              <a:endParaRPr lang="it-IT">
                <a:latin typeface="Connecticut" pitchFamily="66" charset="0"/>
              </a:endParaRPr>
            </a:p>
            <a:p>
              <a:pPr algn="ctr" defTabSz="762000"/>
              <a:r>
                <a:rPr lang="it-IT" sz="2000">
                  <a:solidFill>
                    <a:srgbClr val="0000FF"/>
                  </a:solidFill>
                  <a:latin typeface="Connecticut" pitchFamily="66" charset="0"/>
                </a:rPr>
                <a:t>IL CAPITALE NETTO E’ UN VALORE RESIDUALE</a:t>
              </a:r>
            </a:p>
          </p:txBody>
        </p:sp>
        <p:sp>
          <p:nvSpPr>
            <p:cNvPr id="111640" name="AutoShape 24"/>
            <p:cNvSpPr>
              <a:spLocks noChangeArrowheads="1"/>
            </p:cNvSpPr>
            <p:nvPr/>
          </p:nvSpPr>
          <p:spPr bwMode="auto">
            <a:xfrm>
              <a:off x="2455" y="3348"/>
              <a:ext cx="837" cy="270"/>
            </a:xfrm>
            <a:prstGeom prst="downArrow">
              <a:avLst>
                <a:gd name="adj1" fmla="val 50000"/>
                <a:gd name="adj2" fmla="val 25000"/>
              </a:avLst>
            </a:prstGeom>
            <a:solidFill>
              <a:srgbClr val="FFD04D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  <a:effectLst>
              <a:outerShdw dist="107763" dir="2700000" algn="ctr" rotWithShape="0">
                <a:schemeClr val="bg2"/>
              </a:outerShdw>
            </a:effectLst>
          </p:spPr>
          <p:txBody>
            <a:bodyPr wrap="none" anchor="ctr"/>
            <a:lstStyle/>
            <a:p>
              <a:pPr>
                <a:defRPr/>
              </a:pPr>
              <a:endParaRPr lang="it-IT">
                <a:latin typeface="Connecticut" pitchFamily="66" charset="0"/>
              </a:endParaRPr>
            </a:p>
          </p:txBody>
        </p:sp>
      </p:grpSp>
      <p:sp>
        <p:nvSpPr>
          <p:cNvPr id="111642" name="AutoShape 26"/>
          <p:cNvSpPr>
            <a:spLocks noChangeArrowheads="1"/>
          </p:cNvSpPr>
          <p:nvPr/>
        </p:nvSpPr>
        <p:spPr bwMode="auto">
          <a:xfrm>
            <a:off x="7381875" y="2265363"/>
            <a:ext cx="2446338" cy="1924050"/>
          </a:xfrm>
          <a:prstGeom prst="wedgeRoundRectCallout">
            <a:avLst>
              <a:gd name="adj1" fmla="val -44236"/>
              <a:gd name="adj2" fmla="val 84157"/>
              <a:gd name="adj3" fmla="val 16667"/>
            </a:avLst>
          </a:prstGeom>
          <a:solidFill>
            <a:srgbClr val="DDDDDD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 defTabSz="762000"/>
            <a:r>
              <a:rPr lang="it-IT" sz="1600">
                <a:latin typeface="Connecticut" pitchFamily="66" charset="0"/>
              </a:rPr>
              <a:t>I creditori vantano diritti prioritari sulle attività e possono chiedere il fallimento dell’azienda qualora questa non onori i propri debiti.</a:t>
            </a:r>
          </a:p>
        </p:txBody>
      </p:sp>
      <p:sp>
        <p:nvSpPr>
          <p:cNvPr id="111643" name="AutoShape 27"/>
          <p:cNvSpPr>
            <a:spLocks noChangeArrowheads="1"/>
          </p:cNvSpPr>
          <p:nvPr/>
        </p:nvSpPr>
        <p:spPr bwMode="auto">
          <a:xfrm>
            <a:off x="247650" y="2897188"/>
            <a:ext cx="1666875" cy="1252537"/>
          </a:xfrm>
          <a:prstGeom prst="wedgeRoundRectCallout">
            <a:avLst>
              <a:gd name="adj1" fmla="val 76625"/>
              <a:gd name="adj2" fmla="val 153366"/>
              <a:gd name="adj3" fmla="val 16667"/>
            </a:avLst>
          </a:prstGeom>
          <a:solidFill>
            <a:srgbClr val="DDDDDD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 defTabSz="762000"/>
            <a:r>
              <a:rPr lang="it-IT">
                <a:latin typeface="Connecticut" pitchFamily="66" charset="0"/>
              </a:rPr>
              <a:t>“attività al netto delle passività”</a:t>
            </a:r>
          </a:p>
        </p:txBody>
      </p:sp>
      <p:sp>
        <p:nvSpPr>
          <p:cNvPr id="17420" name="Text Box 21"/>
          <p:cNvSpPr txBox="1">
            <a:spLocks noChangeArrowheads="1"/>
          </p:cNvSpPr>
          <p:nvPr/>
        </p:nvSpPr>
        <p:spPr bwMode="auto">
          <a:xfrm>
            <a:off x="0" y="6483350"/>
            <a:ext cx="63769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it-IT" sz="1800" b="1">
                <a:latin typeface="Tahoma" pitchFamily="-80" charset="0"/>
              </a:rPr>
              <a:t>Da : Anthony et al., , “Il Bilancio”,13 ed., MCGraw Hill</a:t>
            </a:r>
            <a:r>
              <a:rPr lang="it-IT" sz="1800">
                <a:latin typeface="Tahoma" pitchFamily="-80" charset="0"/>
              </a:rPr>
              <a:t> </a:t>
            </a:r>
            <a:endParaRPr lang="it-IT" sz="3000">
              <a:latin typeface="Tahoma" pitchFamily="-80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116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116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16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11163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116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1163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1116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500"/>
                                        <p:tgtEl>
                                          <p:spTgt spid="11164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11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1631" grpId="0" build="p" autoUpdateAnimBg="0"/>
      <p:bldP spid="111642" grpId="0" animBg="1" autoUpdateAnimBg="0"/>
      <p:bldP spid="111643" grpId="0" animBg="1" autoUpdateAnimBg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-26988" y="136525"/>
            <a:ext cx="9948863" cy="473075"/>
          </a:xfrm>
          <a:noFill/>
        </p:spPr>
        <p:txBody>
          <a:bodyPr/>
          <a:lstStyle/>
          <a:p>
            <a:r>
              <a:rPr lang="it-IT" sz="2400" smtClean="0">
                <a:solidFill>
                  <a:srgbClr val="990033"/>
                </a:solidFill>
                <a:latin typeface="Times New Roman" pitchFamily="-80" charset="0"/>
              </a:rPr>
              <a:t>Bilancio: Stato Patrimoniale della Garsden al 31-12-1999</a:t>
            </a:r>
            <a:endParaRPr lang="it-IT" smtClean="0">
              <a:solidFill>
                <a:srgbClr val="990033"/>
              </a:solidFill>
              <a:latin typeface="Times New Roman" pitchFamily="-80" charset="0"/>
            </a:endParaRPr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11138" y="1152525"/>
            <a:ext cx="9483725" cy="509587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</p:pic>
      <p:sp>
        <p:nvSpPr>
          <p:cNvPr id="158724" name="AutoShape 4"/>
          <p:cNvSpPr>
            <a:spLocks noChangeArrowheads="1"/>
          </p:cNvSpPr>
          <p:nvPr/>
        </p:nvSpPr>
        <p:spPr bwMode="auto">
          <a:xfrm>
            <a:off x="1316038" y="4683125"/>
            <a:ext cx="5541962" cy="1489075"/>
          </a:xfrm>
          <a:prstGeom prst="wedgeRoundRectCallout">
            <a:avLst>
              <a:gd name="adj1" fmla="val -42236"/>
              <a:gd name="adj2" fmla="val -236245"/>
              <a:gd name="adj3" fmla="val 16667"/>
            </a:avLst>
          </a:prstGeom>
          <a:solidFill>
            <a:srgbClr val="DDDDDD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 defTabSz="762000">
              <a:lnSpc>
                <a:spcPct val="140000"/>
              </a:lnSpc>
            </a:pPr>
            <a:r>
              <a:rPr lang="it-IT">
                <a:latin typeface="Connecticut" pitchFamily="66" charset="0"/>
              </a:rPr>
              <a:t>Una voce sintetizza normalmente una molteplicità di voci che la costituiscono</a:t>
            </a:r>
          </a:p>
        </p:txBody>
      </p:sp>
      <p:sp>
        <p:nvSpPr>
          <p:cNvPr id="5" name="AutoShape 4"/>
          <p:cNvSpPr>
            <a:spLocks noChangeArrowheads="1"/>
          </p:cNvSpPr>
          <p:nvPr/>
        </p:nvSpPr>
        <p:spPr bwMode="auto">
          <a:xfrm>
            <a:off x="2360613" y="2060575"/>
            <a:ext cx="3744912" cy="792163"/>
          </a:xfrm>
          <a:prstGeom prst="wedgeRoundRectCallout">
            <a:avLst>
              <a:gd name="adj1" fmla="val -72722"/>
              <a:gd name="adj2" fmla="val -135866"/>
              <a:gd name="adj3" fmla="val 16667"/>
            </a:avLst>
          </a:prstGeom>
          <a:solidFill>
            <a:srgbClr val="DDDDDD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 defTabSz="762000">
              <a:lnSpc>
                <a:spcPct val="140000"/>
              </a:lnSpc>
            </a:pPr>
            <a:r>
              <a:rPr lang="it-IT" sz="1600">
                <a:latin typeface="Connecticut" pitchFamily="66" charset="0"/>
              </a:rPr>
              <a:t>Attività consumate o vendute nell’arco di un anno</a:t>
            </a:r>
          </a:p>
        </p:txBody>
      </p:sp>
      <p:sp>
        <p:nvSpPr>
          <p:cNvPr id="6" name="AutoShape 4"/>
          <p:cNvSpPr>
            <a:spLocks noChangeArrowheads="1"/>
          </p:cNvSpPr>
          <p:nvPr/>
        </p:nvSpPr>
        <p:spPr bwMode="auto">
          <a:xfrm>
            <a:off x="1981200" y="4005263"/>
            <a:ext cx="3835400" cy="1100137"/>
          </a:xfrm>
          <a:prstGeom prst="wedgeRoundRectCallout">
            <a:avLst>
              <a:gd name="adj1" fmla="val -69787"/>
              <a:gd name="adj2" fmla="val -111759"/>
              <a:gd name="adj3" fmla="val 16667"/>
            </a:avLst>
          </a:prstGeom>
          <a:solidFill>
            <a:srgbClr val="DDDDDD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 defTabSz="762000">
              <a:lnSpc>
                <a:spcPct val="140000"/>
              </a:lnSpc>
            </a:pPr>
            <a:r>
              <a:rPr lang="it-IT" sz="1600">
                <a:latin typeface="Connecticut" pitchFamily="66" charset="0"/>
              </a:rPr>
              <a:t>Attività che presteranno la loro utilità per un periodo superiore ad un anno</a:t>
            </a:r>
          </a:p>
        </p:txBody>
      </p:sp>
      <p:sp>
        <p:nvSpPr>
          <p:cNvPr id="18439" name="Text Box 21"/>
          <p:cNvSpPr txBox="1">
            <a:spLocks noChangeArrowheads="1"/>
          </p:cNvSpPr>
          <p:nvPr/>
        </p:nvSpPr>
        <p:spPr bwMode="auto">
          <a:xfrm>
            <a:off x="0" y="6483350"/>
            <a:ext cx="63769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it-IT" sz="1800" b="1">
                <a:latin typeface="Tahoma" pitchFamily="-80" charset="0"/>
              </a:rPr>
              <a:t>Da : Anthony et al., , “Il Bilancio”,13 ed., MCGraw Hill</a:t>
            </a:r>
            <a:r>
              <a:rPr lang="it-IT" sz="1800">
                <a:latin typeface="Tahoma" pitchFamily="-80" charset="0"/>
              </a:rPr>
              <a:t> </a:t>
            </a:r>
            <a:endParaRPr lang="it-IT" sz="3000">
              <a:latin typeface="Tahoma" pitchFamily="-80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8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5872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58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8724" grpId="0" animBg="1" autoUpdateAnimBg="0"/>
      <p:bldP spid="5" grpId="0" animBg="1" autoUpdateAnimBg="0"/>
      <p:bldP spid="6" grpId="0" animBg="1" autoUpdateAnimBg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82550" y="173038"/>
            <a:ext cx="9740900" cy="381000"/>
          </a:xfrm>
          <a:noFill/>
        </p:spPr>
        <p:txBody>
          <a:bodyPr/>
          <a:lstStyle/>
          <a:p>
            <a:r>
              <a:rPr lang="it-IT" sz="2400" b="1" smtClean="0">
                <a:solidFill>
                  <a:srgbClr val="C00000"/>
                </a:solidFill>
                <a:latin typeface="Times New Roman" pitchFamily="-80" charset="0"/>
              </a:rPr>
              <a:t>Un approfondimento del concetto di attività</a:t>
            </a:r>
          </a:p>
        </p:txBody>
      </p:sp>
      <p:sp>
        <p:nvSpPr>
          <p:cNvPr id="197635" name="Rectangle 3"/>
          <p:cNvSpPr>
            <a:spLocks noGrp="1" noChangeArrowheads="1"/>
          </p:cNvSpPr>
          <p:nvPr>
            <p:ph type="body" idx="4294967295"/>
          </p:nvPr>
        </p:nvSpPr>
        <p:spPr>
          <a:xfrm>
            <a:off x="796925" y="4927600"/>
            <a:ext cx="8289925" cy="927100"/>
          </a:xfrm>
          <a:noFill/>
        </p:spPr>
        <p:txBody>
          <a:bodyPr/>
          <a:lstStyle/>
          <a:p>
            <a:pPr marL="0" indent="0" algn="ctr">
              <a:lnSpc>
                <a:spcPct val="125000"/>
              </a:lnSpc>
              <a:spcBef>
                <a:spcPct val="95000"/>
              </a:spcBef>
              <a:buFontTx/>
              <a:buNone/>
            </a:pPr>
            <a:r>
              <a:rPr lang="it-IT" sz="2000" smtClean="0">
                <a:solidFill>
                  <a:schemeClr val="accent2"/>
                </a:solidFill>
                <a:latin typeface="Times New Roman" pitchFamily="-80" charset="0"/>
              </a:rPr>
              <a:t>Le </a:t>
            </a:r>
            <a:r>
              <a:rPr lang="it-IT" sz="2000" b="1" smtClean="0">
                <a:solidFill>
                  <a:schemeClr val="accent2"/>
                </a:solidFill>
                <a:latin typeface="Times New Roman" pitchFamily="-80" charset="0"/>
              </a:rPr>
              <a:t>attività</a:t>
            </a:r>
            <a:r>
              <a:rPr lang="it-IT" sz="2000" smtClean="0">
                <a:solidFill>
                  <a:schemeClr val="accent2"/>
                </a:solidFill>
                <a:latin typeface="Times New Roman" pitchFamily="-80" charset="0"/>
              </a:rPr>
              <a:t> sono risorse economiche controllate da un’azienda il cui costo è stato affidabilmente determinato</a:t>
            </a:r>
            <a:endParaRPr lang="it-IT" sz="2000" b="1" smtClean="0">
              <a:solidFill>
                <a:schemeClr val="accent2"/>
              </a:solidFill>
              <a:latin typeface="Times New Roman" pitchFamily="-80" charset="0"/>
            </a:endParaRPr>
          </a:p>
        </p:txBody>
      </p:sp>
      <p:sp>
        <p:nvSpPr>
          <p:cNvPr id="197636" name="Rectangle 4"/>
          <p:cNvSpPr>
            <a:spLocks noChangeArrowheads="1"/>
          </p:cNvSpPr>
          <p:nvPr/>
        </p:nvSpPr>
        <p:spPr bwMode="auto">
          <a:xfrm>
            <a:off x="1343025" y="1131888"/>
            <a:ext cx="7453313" cy="1355725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/>
          <a:lstStyle/>
          <a:p>
            <a:pPr marL="285750" indent="-285750">
              <a:lnSpc>
                <a:spcPct val="115000"/>
              </a:lnSpc>
              <a:spcBef>
                <a:spcPct val="95000"/>
              </a:spcBef>
              <a:buClr>
                <a:srgbClr val="0000FF"/>
              </a:buClr>
              <a:buSzPct val="135000"/>
            </a:pPr>
            <a:r>
              <a:rPr lang="it-IT" sz="2000">
                <a:solidFill>
                  <a:schemeClr val="accent2"/>
                </a:solidFill>
                <a:latin typeface="Connecticut" pitchFamily="66" charset="0"/>
              </a:rPr>
              <a:t>Un’attività deve:</a:t>
            </a:r>
          </a:p>
          <a:p>
            <a:pPr marL="285750" indent="-285750">
              <a:lnSpc>
                <a:spcPct val="115000"/>
              </a:lnSpc>
              <a:spcBef>
                <a:spcPct val="95000"/>
              </a:spcBef>
              <a:buClr>
                <a:srgbClr val="0000FF"/>
              </a:buClr>
              <a:buSzPct val="135000"/>
              <a:buFontTx/>
              <a:buChar char="•"/>
            </a:pPr>
            <a:r>
              <a:rPr lang="it-IT" sz="2000">
                <a:solidFill>
                  <a:schemeClr val="accent2"/>
                </a:solidFill>
                <a:latin typeface="Connecticut" pitchFamily="66" charset="0"/>
              </a:rPr>
              <a:t>essere di proprietà o sotto il controllo dell’azienda</a:t>
            </a:r>
          </a:p>
          <a:p>
            <a:pPr marL="285750" indent="-285750">
              <a:lnSpc>
                <a:spcPct val="5000"/>
              </a:lnSpc>
              <a:spcBef>
                <a:spcPct val="95000"/>
              </a:spcBef>
              <a:buClr>
                <a:srgbClr val="0000FF"/>
              </a:buClr>
              <a:buSzPct val="135000"/>
              <a:buFontTx/>
              <a:buChar char="•"/>
            </a:pPr>
            <a:endParaRPr lang="it-IT" sz="2000">
              <a:solidFill>
                <a:schemeClr val="accent2"/>
              </a:solidFill>
              <a:latin typeface="Connecticut" pitchFamily="66" charset="0"/>
            </a:endParaRPr>
          </a:p>
          <a:p>
            <a:pPr marL="285750" indent="-285750">
              <a:lnSpc>
                <a:spcPct val="115000"/>
              </a:lnSpc>
              <a:spcBef>
                <a:spcPct val="95000"/>
              </a:spcBef>
              <a:buClr>
                <a:srgbClr val="0000FF"/>
              </a:buClr>
              <a:buSzPct val="135000"/>
              <a:buFontTx/>
              <a:buChar char="•"/>
            </a:pPr>
            <a:r>
              <a:rPr lang="it-IT" sz="2000">
                <a:solidFill>
                  <a:schemeClr val="accent2"/>
                </a:solidFill>
                <a:latin typeface="Connecticut" pitchFamily="66" charset="0"/>
              </a:rPr>
              <a:t>avere un valore per l’azienda </a:t>
            </a:r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5418138" y="2509838"/>
            <a:ext cx="3656012" cy="920750"/>
            <a:chOff x="3294" y="1510"/>
            <a:chExt cx="2126" cy="580"/>
          </a:xfrm>
        </p:grpSpPr>
        <p:sp>
          <p:nvSpPr>
            <p:cNvPr id="19465" name="Line 6"/>
            <p:cNvSpPr>
              <a:spLocks noChangeShapeType="1"/>
            </p:cNvSpPr>
            <p:nvPr/>
          </p:nvSpPr>
          <p:spPr bwMode="auto">
            <a:xfrm flipV="1">
              <a:off x="3294" y="1638"/>
              <a:ext cx="871" cy="164"/>
            </a:xfrm>
            <a:prstGeom prst="line">
              <a:avLst/>
            </a:prstGeom>
            <a:noFill/>
            <a:ln w="12700">
              <a:solidFill>
                <a:schemeClr val="bg2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9466" name="Text Box 7"/>
            <p:cNvSpPr txBox="1">
              <a:spLocks noChangeArrowheads="1"/>
            </p:cNvSpPr>
            <p:nvPr/>
          </p:nvSpPr>
          <p:spPr bwMode="auto">
            <a:xfrm>
              <a:off x="4233" y="1510"/>
              <a:ext cx="1187" cy="58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defTabSz="762000">
                <a:lnSpc>
                  <a:spcPct val="130000"/>
                </a:lnSpc>
              </a:pPr>
              <a:r>
                <a:rPr lang="it-IT" sz="1400">
                  <a:solidFill>
                    <a:schemeClr val="accent2"/>
                  </a:solidFill>
                  <a:latin typeface="Connecticut" pitchFamily="66" charset="0"/>
                </a:rPr>
                <a:t>cassa o equivalente</a:t>
              </a:r>
            </a:p>
            <a:p>
              <a:pPr defTabSz="762000">
                <a:lnSpc>
                  <a:spcPct val="130000"/>
                </a:lnSpc>
              </a:pPr>
              <a:r>
                <a:rPr lang="it-IT" sz="1400">
                  <a:solidFill>
                    <a:schemeClr val="accent2"/>
                  </a:solidFill>
                  <a:latin typeface="Connecticut" pitchFamily="66" charset="0"/>
                </a:rPr>
                <a:t>ha un valore di mercato</a:t>
              </a:r>
            </a:p>
            <a:p>
              <a:pPr defTabSz="762000">
                <a:lnSpc>
                  <a:spcPct val="130000"/>
                </a:lnSpc>
              </a:pPr>
              <a:r>
                <a:rPr lang="it-IT" sz="1400">
                  <a:solidFill>
                    <a:schemeClr val="accent2"/>
                  </a:solidFill>
                  <a:latin typeface="Connecticut" pitchFamily="66" charset="0"/>
                </a:rPr>
                <a:t>produce un’utilità</a:t>
              </a:r>
            </a:p>
          </p:txBody>
        </p:sp>
        <p:sp>
          <p:nvSpPr>
            <p:cNvPr id="19467" name="Line 8"/>
            <p:cNvSpPr>
              <a:spLocks noChangeShapeType="1"/>
            </p:cNvSpPr>
            <p:nvPr/>
          </p:nvSpPr>
          <p:spPr bwMode="auto">
            <a:xfrm>
              <a:off x="3349" y="1802"/>
              <a:ext cx="808" cy="4"/>
            </a:xfrm>
            <a:prstGeom prst="line">
              <a:avLst/>
            </a:prstGeom>
            <a:noFill/>
            <a:ln w="12700">
              <a:solidFill>
                <a:schemeClr val="bg2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19468" name="Line 9"/>
            <p:cNvSpPr>
              <a:spLocks noChangeShapeType="1"/>
            </p:cNvSpPr>
            <p:nvPr/>
          </p:nvSpPr>
          <p:spPr bwMode="auto">
            <a:xfrm>
              <a:off x="3302" y="1802"/>
              <a:ext cx="863" cy="165"/>
            </a:xfrm>
            <a:prstGeom prst="line">
              <a:avLst/>
            </a:prstGeom>
            <a:noFill/>
            <a:ln w="12700">
              <a:solidFill>
                <a:schemeClr val="bg2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</p:grpSp>
      <p:sp>
        <p:nvSpPr>
          <p:cNvPr id="197642" name="Rectangle 10"/>
          <p:cNvSpPr>
            <a:spLocks noChangeArrowheads="1"/>
          </p:cNvSpPr>
          <p:nvPr/>
        </p:nvSpPr>
        <p:spPr bwMode="auto">
          <a:xfrm>
            <a:off x="1338263" y="3484563"/>
            <a:ext cx="7015162" cy="1458912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lIns="90487" tIns="44450" rIns="90487" bIns="44450"/>
          <a:lstStyle/>
          <a:p>
            <a:pPr marL="285750" indent="-285750">
              <a:lnSpc>
                <a:spcPct val="115000"/>
              </a:lnSpc>
              <a:spcBef>
                <a:spcPct val="95000"/>
              </a:spcBef>
              <a:buClr>
                <a:srgbClr val="0000FF"/>
              </a:buClr>
              <a:buSzPct val="135000"/>
              <a:buFontTx/>
              <a:buChar char="•"/>
            </a:pPr>
            <a:r>
              <a:rPr lang="it-IT" sz="2000">
                <a:solidFill>
                  <a:schemeClr val="accent2"/>
                </a:solidFill>
                <a:latin typeface="Connecticut" pitchFamily="66" charset="0"/>
              </a:rPr>
              <a:t>deve avere un costo/valore misurabile in modo affidabile (molte volte si tratta del prezzo di una transazione con l’esterno)</a:t>
            </a:r>
          </a:p>
        </p:txBody>
      </p:sp>
      <p:sp>
        <p:nvSpPr>
          <p:cNvPr id="197643" name="AutoShape 11"/>
          <p:cNvSpPr>
            <a:spLocks noChangeArrowheads="1"/>
          </p:cNvSpPr>
          <p:nvPr/>
        </p:nvSpPr>
        <p:spPr bwMode="auto">
          <a:xfrm>
            <a:off x="1981200" y="762000"/>
            <a:ext cx="6667500" cy="1524000"/>
          </a:xfrm>
          <a:prstGeom prst="wedgeRoundRectCallout">
            <a:avLst>
              <a:gd name="adj1" fmla="val -16856"/>
              <a:gd name="adj2" fmla="val 133542"/>
              <a:gd name="adj3" fmla="val 16667"/>
            </a:avLst>
          </a:prstGeom>
          <a:solidFill>
            <a:srgbClr val="DDDDDD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pPr algn="ctr" defTabSz="762000">
              <a:lnSpc>
                <a:spcPct val="140000"/>
              </a:lnSpc>
            </a:pPr>
            <a:r>
              <a:rPr lang="it-IT">
                <a:latin typeface="Connecticut" pitchFamily="66" charset="0"/>
              </a:rPr>
              <a:t>Il marchio Coca Cola è un’attività? (è presente nello stato patrimoniale della Coca Cola?)</a:t>
            </a:r>
          </a:p>
        </p:txBody>
      </p:sp>
      <p:sp>
        <p:nvSpPr>
          <p:cNvPr id="19464" name="Text Box 21"/>
          <p:cNvSpPr txBox="1">
            <a:spLocks noChangeArrowheads="1"/>
          </p:cNvSpPr>
          <p:nvPr/>
        </p:nvSpPr>
        <p:spPr bwMode="auto">
          <a:xfrm>
            <a:off x="0" y="6483350"/>
            <a:ext cx="63769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it-IT" sz="1800" b="1">
                <a:latin typeface="Tahoma" pitchFamily="-80" charset="0"/>
              </a:rPr>
              <a:t>Da : Anthony et al., , “Il Bilancio”,13 ed., MCGraw Hill</a:t>
            </a:r>
            <a:r>
              <a:rPr lang="it-IT" sz="1800">
                <a:latin typeface="Tahoma" pitchFamily="-80" charset="0"/>
              </a:rPr>
              <a:t> </a:t>
            </a:r>
            <a:endParaRPr lang="it-IT" sz="3000">
              <a:latin typeface="Tahoma" pitchFamily="-80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76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76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976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9763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976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9763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76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9764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36" dur="500"/>
                                        <p:tgtEl>
                                          <p:spTgt spid="1976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500"/>
                                        <p:tgtEl>
                                          <p:spTgt spid="197643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1976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7635" grpId="0" build="p" autoUpdateAnimBg="0"/>
      <p:bldP spid="197636" grpId="0" build="p" autoUpdateAnimBg="0"/>
      <p:bldP spid="197642" grpId="0" build="p" autoUpdateAnimBg="0"/>
      <p:bldP spid="197643" grpId="0" animBg="1" autoUpdateAnimBg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26988" y="125413"/>
            <a:ext cx="9844087" cy="468312"/>
          </a:xfrm>
          <a:noFill/>
        </p:spPr>
        <p:txBody>
          <a:bodyPr/>
          <a:lstStyle/>
          <a:p>
            <a:r>
              <a:rPr lang="it-IT" b="1" smtClean="0">
                <a:solidFill>
                  <a:srgbClr val="C00000"/>
                </a:solidFill>
                <a:latin typeface="Times New Roman" pitchFamily="-80" charset="0"/>
              </a:rPr>
              <a:t>Il capitale Netto (Equity)</a:t>
            </a:r>
          </a:p>
        </p:txBody>
      </p:sp>
      <p:sp>
        <p:nvSpPr>
          <p:cNvPr id="193539" name="Rectangle 3"/>
          <p:cNvSpPr>
            <a:spLocks noChangeArrowheads="1"/>
          </p:cNvSpPr>
          <p:nvPr/>
        </p:nvSpPr>
        <p:spPr bwMode="auto">
          <a:xfrm>
            <a:off x="3754438" y="4859338"/>
            <a:ext cx="2311400" cy="457200"/>
          </a:xfrm>
          <a:prstGeom prst="rect">
            <a:avLst/>
          </a:prstGeom>
          <a:solidFill>
            <a:srgbClr val="F4FFDB"/>
          </a:solidFill>
          <a:ln w="9525">
            <a:miter lim="800000"/>
            <a:headEnd/>
            <a:tailEnd/>
          </a:ln>
          <a:scene3d>
            <a:camera prst="legacyObliqueTopRight"/>
            <a:lightRig rig="legacyFlat3" dir="b"/>
          </a:scene3d>
          <a:sp3d extrusionH="430200" prstMaterial="legacyMatte">
            <a:bevelT w="13500" h="13500" prst="angle"/>
            <a:bevelB w="13500" h="13500" prst="angle"/>
            <a:extrusionClr>
              <a:srgbClr val="F4FFDB"/>
            </a:extrusionClr>
          </a:sp3d>
        </p:spPr>
        <p:txBody>
          <a:bodyPr wrap="none" anchor="ctr">
            <a:flatTx/>
          </a:bodyPr>
          <a:lstStyle/>
          <a:p>
            <a:pPr algn="ctr" defTabSz="762000"/>
            <a:r>
              <a:rPr lang="it-IT" sz="2000">
                <a:solidFill>
                  <a:srgbClr val="0A1EDA"/>
                </a:solidFill>
                <a:latin typeface="Connecticut" pitchFamily="66" charset="0"/>
              </a:rPr>
              <a:t>Capitale Netto</a:t>
            </a: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214313" y="3925888"/>
            <a:ext cx="9475787" cy="2497137"/>
            <a:chOff x="125" y="2329"/>
            <a:chExt cx="5509" cy="1573"/>
          </a:xfrm>
        </p:grpSpPr>
        <p:sp>
          <p:nvSpPr>
            <p:cNvPr id="20513" name="Freeform 5" descr="Linee verticali ravvicinate"/>
            <p:cNvSpPr>
              <a:spLocks/>
            </p:cNvSpPr>
            <p:nvPr/>
          </p:nvSpPr>
          <p:spPr bwMode="auto">
            <a:xfrm>
              <a:off x="125" y="2329"/>
              <a:ext cx="5509" cy="1573"/>
            </a:xfrm>
            <a:custGeom>
              <a:avLst/>
              <a:gdLst>
                <a:gd name="T0" fmla="*/ 1 w 5509"/>
                <a:gd name="T1" fmla="*/ 996 h 1573"/>
                <a:gd name="T2" fmla="*/ 3891 w 5509"/>
                <a:gd name="T3" fmla="*/ 996 h 1573"/>
                <a:gd name="T4" fmla="*/ 3891 w 5509"/>
                <a:gd name="T5" fmla="*/ 0 h 1573"/>
                <a:gd name="T6" fmla="*/ 5507 w 5509"/>
                <a:gd name="T7" fmla="*/ 0 h 1573"/>
                <a:gd name="T8" fmla="*/ 5509 w 5509"/>
                <a:gd name="T9" fmla="*/ 1573 h 1573"/>
                <a:gd name="T10" fmla="*/ 0 w 5509"/>
                <a:gd name="T11" fmla="*/ 1573 h 1573"/>
                <a:gd name="T12" fmla="*/ 1 w 5509"/>
                <a:gd name="T13" fmla="*/ 996 h 1573"/>
                <a:gd name="T14" fmla="*/ 0 60000 65536"/>
                <a:gd name="T15" fmla="*/ 0 60000 65536"/>
                <a:gd name="T16" fmla="*/ 0 60000 65536"/>
                <a:gd name="T17" fmla="*/ 0 60000 65536"/>
                <a:gd name="T18" fmla="*/ 0 60000 65536"/>
                <a:gd name="T19" fmla="*/ 0 60000 65536"/>
                <a:gd name="T20" fmla="*/ 0 60000 65536"/>
                <a:gd name="T21" fmla="*/ 0 w 5509"/>
                <a:gd name="T22" fmla="*/ 0 h 1573"/>
                <a:gd name="T23" fmla="*/ 5509 w 5509"/>
                <a:gd name="T24" fmla="*/ 1573 h 1573"/>
              </a:gdLst>
              <a:ahLst/>
              <a:cxnLst>
                <a:cxn ang="T14">
                  <a:pos x="T0" y="T1"/>
                </a:cxn>
                <a:cxn ang="T15">
                  <a:pos x="T2" y="T3"/>
                </a:cxn>
                <a:cxn ang="T16">
                  <a:pos x="T4" y="T5"/>
                </a:cxn>
                <a:cxn ang="T17">
                  <a:pos x="T6" y="T7"/>
                </a:cxn>
                <a:cxn ang="T18">
                  <a:pos x="T8" y="T9"/>
                </a:cxn>
                <a:cxn ang="T19">
                  <a:pos x="T10" y="T11"/>
                </a:cxn>
                <a:cxn ang="T20">
                  <a:pos x="T12" y="T13"/>
                </a:cxn>
              </a:cxnLst>
              <a:rect l="T21" t="T22" r="T23" b="T24"/>
              <a:pathLst>
                <a:path w="5509" h="1573">
                  <a:moveTo>
                    <a:pt x="1" y="996"/>
                  </a:moveTo>
                  <a:lnTo>
                    <a:pt x="3891" y="996"/>
                  </a:lnTo>
                  <a:lnTo>
                    <a:pt x="3891" y="0"/>
                  </a:lnTo>
                  <a:lnTo>
                    <a:pt x="5507" y="0"/>
                  </a:lnTo>
                  <a:lnTo>
                    <a:pt x="5509" y="1573"/>
                  </a:lnTo>
                  <a:lnTo>
                    <a:pt x="0" y="1573"/>
                  </a:lnTo>
                  <a:lnTo>
                    <a:pt x="1" y="996"/>
                  </a:lnTo>
                  <a:close/>
                </a:path>
              </a:pathLst>
            </a:custGeom>
            <a:pattFill prst="narVert">
              <a:fgClr>
                <a:srgbClr val="F0B300"/>
              </a:fgClr>
              <a:bgClr>
                <a:srgbClr val="FFFFFF"/>
              </a:bgClr>
            </a:pattFill>
            <a:ln w="12700" cap="flat" cmpd="sng">
              <a:noFill/>
              <a:prstDash val="sysDot"/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20514" name="Text Box 6" descr="Linee verticali ravvicinate"/>
            <p:cNvSpPr txBox="1">
              <a:spLocks noChangeArrowheads="1"/>
            </p:cNvSpPr>
            <p:nvPr/>
          </p:nvSpPr>
          <p:spPr bwMode="auto">
            <a:xfrm rot="-1085597">
              <a:off x="2761" y="3470"/>
              <a:ext cx="1026" cy="250"/>
            </a:xfrm>
            <a:prstGeom prst="rect">
              <a:avLst/>
            </a:prstGeom>
            <a:pattFill prst="narVert">
              <a:fgClr>
                <a:srgbClr val="F0B300"/>
              </a:fgClr>
              <a:bgClr>
                <a:srgbClr val="FFFFFF"/>
              </a:bgClr>
            </a:pattFill>
            <a:ln w="127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defTabSz="762000"/>
              <a:r>
                <a:rPr lang="it-IT" sz="2000">
                  <a:latin typeface="Connecticut" pitchFamily="66" charset="0"/>
                </a:rPr>
                <a:t>Riserve di utili</a:t>
              </a:r>
            </a:p>
          </p:txBody>
        </p:sp>
      </p:grpSp>
      <p:grpSp>
        <p:nvGrpSpPr>
          <p:cNvPr id="3" name="Group 7"/>
          <p:cNvGrpSpPr>
            <a:grpSpLocks/>
          </p:cNvGrpSpPr>
          <p:nvPr/>
        </p:nvGrpSpPr>
        <p:grpSpPr bwMode="auto">
          <a:xfrm>
            <a:off x="439738" y="4017963"/>
            <a:ext cx="3189287" cy="1000125"/>
            <a:chOff x="256" y="2387"/>
            <a:chExt cx="1854" cy="630"/>
          </a:xfrm>
        </p:grpSpPr>
        <p:sp>
          <p:nvSpPr>
            <p:cNvPr id="20509" name="Line 8"/>
            <p:cNvSpPr>
              <a:spLocks noChangeShapeType="1"/>
            </p:cNvSpPr>
            <p:nvPr/>
          </p:nvSpPr>
          <p:spPr bwMode="auto">
            <a:xfrm>
              <a:off x="927" y="2660"/>
              <a:ext cx="1" cy="27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20510" name="Rectangle 9"/>
            <p:cNvSpPr>
              <a:spLocks noChangeArrowheads="1"/>
            </p:cNvSpPr>
            <p:nvPr/>
          </p:nvSpPr>
          <p:spPr bwMode="auto">
            <a:xfrm>
              <a:off x="256" y="2387"/>
              <a:ext cx="1344" cy="288"/>
            </a:xfrm>
            <a:prstGeom prst="rect">
              <a:avLst/>
            </a:prstGeom>
            <a:solidFill>
              <a:srgbClr val="91FFF5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defTabSz="762000"/>
              <a:r>
                <a:rPr lang="it-IT">
                  <a:latin typeface="Connecticut" pitchFamily="66" charset="0"/>
                </a:rPr>
                <a:t>Capitale versato</a:t>
              </a:r>
            </a:p>
          </p:txBody>
        </p:sp>
        <p:sp>
          <p:nvSpPr>
            <p:cNvPr id="20511" name="Line 10"/>
            <p:cNvSpPr>
              <a:spLocks noChangeShapeType="1"/>
            </p:cNvSpPr>
            <p:nvPr/>
          </p:nvSpPr>
          <p:spPr bwMode="auto">
            <a:xfrm flipV="1">
              <a:off x="920" y="2936"/>
              <a:ext cx="119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20512" name="Text Box 11"/>
            <p:cNvSpPr txBox="1">
              <a:spLocks noChangeArrowheads="1"/>
            </p:cNvSpPr>
            <p:nvPr/>
          </p:nvSpPr>
          <p:spPr bwMode="auto">
            <a:xfrm>
              <a:off x="1838" y="2729"/>
              <a:ext cx="210" cy="28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defTabSz="762000"/>
              <a:r>
                <a:rPr lang="it-IT">
                  <a:latin typeface="Connecticut" pitchFamily="66" charset="0"/>
                </a:rPr>
                <a:t>+</a:t>
              </a:r>
            </a:p>
          </p:txBody>
        </p:sp>
      </p:grpSp>
      <p:grpSp>
        <p:nvGrpSpPr>
          <p:cNvPr id="4" name="Group 12"/>
          <p:cNvGrpSpPr>
            <a:grpSpLocks/>
          </p:cNvGrpSpPr>
          <p:nvPr/>
        </p:nvGrpSpPr>
        <p:grpSpPr bwMode="auto">
          <a:xfrm>
            <a:off x="6275388" y="4951413"/>
            <a:ext cx="3232150" cy="1141412"/>
            <a:chOff x="3649" y="2975"/>
            <a:chExt cx="1879" cy="719"/>
          </a:xfrm>
        </p:grpSpPr>
        <p:sp>
          <p:nvSpPr>
            <p:cNvPr id="20505" name="Rectangle 13"/>
            <p:cNvSpPr>
              <a:spLocks noChangeArrowheads="1"/>
            </p:cNvSpPr>
            <p:nvPr/>
          </p:nvSpPr>
          <p:spPr bwMode="auto">
            <a:xfrm>
              <a:off x="4184" y="3406"/>
              <a:ext cx="1344" cy="288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defTabSz="762000"/>
              <a:r>
                <a:rPr lang="it-IT" sz="2000">
                  <a:solidFill>
                    <a:schemeClr val="bg1"/>
                  </a:solidFill>
                  <a:latin typeface="Connecticut" pitchFamily="66" charset="0"/>
                </a:rPr>
                <a:t>Gestione (Costi)</a:t>
              </a:r>
            </a:p>
          </p:txBody>
        </p:sp>
        <p:sp>
          <p:nvSpPr>
            <p:cNvPr id="20506" name="Line 14"/>
            <p:cNvSpPr>
              <a:spLocks noChangeShapeType="1"/>
            </p:cNvSpPr>
            <p:nvPr/>
          </p:nvSpPr>
          <p:spPr bwMode="auto">
            <a:xfrm>
              <a:off x="4839" y="3159"/>
              <a:ext cx="0" cy="24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20507" name="Line 15"/>
            <p:cNvSpPr>
              <a:spLocks noChangeShapeType="1"/>
            </p:cNvSpPr>
            <p:nvPr/>
          </p:nvSpPr>
          <p:spPr bwMode="auto">
            <a:xfrm flipV="1">
              <a:off x="3649" y="3159"/>
              <a:ext cx="1189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20508" name="Text Box 16"/>
            <p:cNvSpPr txBox="1">
              <a:spLocks noChangeArrowheads="1"/>
            </p:cNvSpPr>
            <p:nvPr/>
          </p:nvSpPr>
          <p:spPr bwMode="auto">
            <a:xfrm>
              <a:off x="3659" y="2975"/>
              <a:ext cx="166" cy="28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defTabSz="762000"/>
              <a:r>
                <a:rPr lang="it-IT">
                  <a:latin typeface="Connecticut" pitchFamily="66" charset="0"/>
                </a:rPr>
                <a:t>-</a:t>
              </a:r>
            </a:p>
          </p:txBody>
        </p:sp>
      </p:grpSp>
      <p:grpSp>
        <p:nvGrpSpPr>
          <p:cNvPr id="5" name="Group 17"/>
          <p:cNvGrpSpPr>
            <a:grpSpLocks/>
          </p:cNvGrpSpPr>
          <p:nvPr/>
        </p:nvGrpSpPr>
        <p:grpSpPr bwMode="auto">
          <a:xfrm>
            <a:off x="6272213" y="4035425"/>
            <a:ext cx="3235325" cy="979488"/>
            <a:chOff x="3647" y="2398"/>
            <a:chExt cx="1881" cy="617"/>
          </a:xfrm>
        </p:grpSpPr>
        <p:sp>
          <p:nvSpPr>
            <p:cNvPr id="20501" name="Rectangle 18"/>
            <p:cNvSpPr>
              <a:spLocks noChangeArrowheads="1"/>
            </p:cNvSpPr>
            <p:nvPr/>
          </p:nvSpPr>
          <p:spPr bwMode="auto">
            <a:xfrm>
              <a:off x="4184" y="2398"/>
              <a:ext cx="1344" cy="288"/>
            </a:xfrm>
            <a:prstGeom prst="rect">
              <a:avLst/>
            </a:prstGeom>
            <a:solidFill>
              <a:schemeClr val="accent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defTabSz="762000"/>
              <a:r>
                <a:rPr lang="it-IT" sz="2000">
                  <a:solidFill>
                    <a:schemeClr val="bg1"/>
                  </a:solidFill>
                  <a:latin typeface="Connecticut" pitchFamily="66" charset="0"/>
                </a:rPr>
                <a:t>Cassa (divid.)</a:t>
              </a:r>
            </a:p>
          </p:txBody>
        </p:sp>
        <p:sp>
          <p:nvSpPr>
            <p:cNvPr id="20502" name="Line 19"/>
            <p:cNvSpPr>
              <a:spLocks noChangeShapeType="1"/>
            </p:cNvSpPr>
            <p:nvPr/>
          </p:nvSpPr>
          <p:spPr bwMode="auto">
            <a:xfrm>
              <a:off x="4858" y="2686"/>
              <a:ext cx="0" cy="248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 type="triangle" w="med" len="med"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20503" name="Line 20"/>
            <p:cNvSpPr>
              <a:spLocks noChangeShapeType="1"/>
            </p:cNvSpPr>
            <p:nvPr/>
          </p:nvSpPr>
          <p:spPr bwMode="auto">
            <a:xfrm>
              <a:off x="3647" y="2937"/>
              <a:ext cx="1223" cy="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20504" name="Text Box 21"/>
            <p:cNvSpPr txBox="1">
              <a:spLocks noChangeArrowheads="1"/>
            </p:cNvSpPr>
            <p:nvPr/>
          </p:nvSpPr>
          <p:spPr bwMode="auto">
            <a:xfrm>
              <a:off x="3671" y="2727"/>
              <a:ext cx="166" cy="28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defTabSz="762000"/>
              <a:r>
                <a:rPr lang="it-IT">
                  <a:latin typeface="Connecticut" pitchFamily="66" charset="0"/>
                </a:rPr>
                <a:t>-</a:t>
              </a:r>
            </a:p>
          </p:txBody>
        </p:sp>
      </p:grpSp>
      <p:sp>
        <p:nvSpPr>
          <p:cNvPr id="193558" name="Text Box 22"/>
          <p:cNvSpPr txBox="1">
            <a:spLocks noChangeArrowheads="1"/>
          </p:cNvSpPr>
          <p:nvPr/>
        </p:nvSpPr>
        <p:spPr bwMode="auto">
          <a:xfrm>
            <a:off x="1806575" y="1060450"/>
            <a:ext cx="6291263" cy="12969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762000">
              <a:lnSpc>
                <a:spcPct val="110000"/>
              </a:lnSpc>
              <a:tabLst>
                <a:tab pos="5424488" algn="r"/>
              </a:tabLst>
            </a:pPr>
            <a:r>
              <a:rPr lang="it-IT">
                <a:latin typeface="Connecticut" pitchFamily="66" charset="0"/>
              </a:rPr>
              <a:t>Capitale sociale	640</a:t>
            </a:r>
          </a:p>
          <a:p>
            <a:pPr defTabSz="762000">
              <a:lnSpc>
                <a:spcPct val="110000"/>
              </a:lnSpc>
              <a:tabLst>
                <a:tab pos="5424488" algn="r"/>
              </a:tabLst>
            </a:pPr>
            <a:r>
              <a:rPr lang="it-IT">
                <a:latin typeface="Connecticut" pitchFamily="66" charset="0"/>
              </a:rPr>
              <a:t>Riserva da sovraprezzo delle azioni	1.500</a:t>
            </a:r>
          </a:p>
          <a:p>
            <a:pPr defTabSz="762000">
              <a:lnSpc>
                <a:spcPct val="110000"/>
              </a:lnSpc>
              <a:tabLst>
                <a:tab pos="5424488" algn="r"/>
              </a:tabLst>
            </a:pPr>
            <a:r>
              <a:rPr lang="it-IT">
                <a:solidFill>
                  <a:srgbClr val="0A1EDA"/>
                </a:solidFill>
                <a:latin typeface="Connecticut" pitchFamily="66" charset="0"/>
              </a:rPr>
              <a:t>CAPITALE VERSATO	2.140</a:t>
            </a:r>
            <a:endParaRPr lang="it-IT">
              <a:latin typeface="Connecticut" pitchFamily="66" charset="0"/>
            </a:endParaRPr>
          </a:p>
        </p:txBody>
      </p:sp>
      <p:sp>
        <p:nvSpPr>
          <p:cNvPr id="193559" name="Text Box 23"/>
          <p:cNvSpPr txBox="1">
            <a:spLocks noChangeArrowheads="1"/>
          </p:cNvSpPr>
          <p:nvPr/>
        </p:nvSpPr>
        <p:spPr bwMode="auto">
          <a:xfrm>
            <a:off x="1806575" y="2073275"/>
            <a:ext cx="6291263" cy="1296988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762000">
              <a:lnSpc>
                <a:spcPct val="110000"/>
              </a:lnSpc>
              <a:tabLst>
                <a:tab pos="5424488" algn="r"/>
              </a:tabLst>
            </a:pPr>
            <a:r>
              <a:rPr lang="it-IT">
                <a:latin typeface="Connecticut" pitchFamily="66" charset="0"/>
              </a:rPr>
              <a:t>Utile (perdita) dell’esercizio	200</a:t>
            </a:r>
          </a:p>
          <a:p>
            <a:pPr defTabSz="762000">
              <a:lnSpc>
                <a:spcPct val="110000"/>
              </a:lnSpc>
              <a:tabLst>
                <a:tab pos="5424488" algn="r"/>
              </a:tabLst>
            </a:pPr>
            <a:r>
              <a:rPr lang="it-IT">
                <a:latin typeface="Connecticut" pitchFamily="66" charset="0"/>
              </a:rPr>
              <a:t>Riserve di utili	700</a:t>
            </a:r>
          </a:p>
          <a:p>
            <a:pPr defTabSz="762000">
              <a:lnSpc>
                <a:spcPct val="110000"/>
              </a:lnSpc>
              <a:tabLst>
                <a:tab pos="5424488" algn="r"/>
              </a:tabLst>
            </a:pPr>
            <a:r>
              <a:rPr lang="it-IT">
                <a:latin typeface="Connecticut" pitchFamily="66" charset="0"/>
              </a:rPr>
              <a:t>   </a:t>
            </a:r>
            <a:r>
              <a:rPr lang="it-IT">
                <a:solidFill>
                  <a:srgbClr val="0A1EDA"/>
                </a:solidFill>
                <a:latin typeface="Connecticut" pitchFamily="66" charset="0"/>
              </a:rPr>
              <a:t>RISERVE DI UTILI	900</a:t>
            </a:r>
            <a:endParaRPr lang="it-IT">
              <a:latin typeface="Connecticut" pitchFamily="66" charset="0"/>
            </a:endParaRPr>
          </a:p>
        </p:txBody>
      </p:sp>
      <p:sp>
        <p:nvSpPr>
          <p:cNvPr id="193560" name="Text Box 24"/>
          <p:cNvSpPr txBox="1">
            <a:spLocks noChangeArrowheads="1"/>
          </p:cNvSpPr>
          <p:nvPr/>
        </p:nvSpPr>
        <p:spPr bwMode="auto">
          <a:xfrm>
            <a:off x="1757363" y="3213100"/>
            <a:ext cx="6291262" cy="493713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defTabSz="762000">
              <a:lnSpc>
                <a:spcPct val="110000"/>
              </a:lnSpc>
              <a:tabLst>
                <a:tab pos="5424488" algn="r"/>
              </a:tabLst>
            </a:pPr>
            <a:r>
              <a:rPr lang="it-IT">
                <a:solidFill>
                  <a:srgbClr val="0A1EDA"/>
                </a:solidFill>
                <a:latin typeface="Connecticut" pitchFamily="66" charset="0"/>
              </a:rPr>
              <a:t>   CAPITALE NETTO	3.040</a:t>
            </a:r>
          </a:p>
        </p:txBody>
      </p:sp>
      <p:grpSp>
        <p:nvGrpSpPr>
          <p:cNvPr id="6" name="Group 25"/>
          <p:cNvGrpSpPr>
            <a:grpSpLocks/>
          </p:cNvGrpSpPr>
          <p:nvPr/>
        </p:nvGrpSpPr>
        <p:grpSpPr bwMode="auto">
          <a:xfrm>
            <a:off x="427038" y="4954588"/>
            <a:ext cx="3205162" cy="1138237"/>
            <a:chOff x="248" y="2977"/>
            <a:chExt cx="1864" cy="717"/>
          </a:xfrm>
        </p:grpSpPr>
        <p:sp>
          <p:nvSpPr>
            <p:cNvPr id="20497" name="Line 26"/>
            <p:cNvSpPr>
              <a:spLocks noChangeShapeType="1"/>
            </p:cNvSpPr>
            <p:nvPr/>
          </p:nvSpPr>
          <p:spPr bwMode="auto">
            <a:xfrm>
              <a:off x="922" y="3150"/>
              <a:ext cx="1190" cy="1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 type="triangle" w="med" len="med"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20498" name="Text Box 27"/>
            <p:cNvSpPr txBox="1">
              <a:spLocks noChangeArrowheads="1"/>
            </p:cNvSpPr>
            <p:nvPr/>
          </p:nvSpPr>
          <p:spPr bwMode="auto">
            <a:xfrm>
              <a:off x="1838" y="2977"/>
              <a:ext cx="210" cy="28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defTabSz="762000"/>
              <a:r>
                <a:rPr lang="it-IT">
                  <a:latin typeface="Connecticut" pitchFamily="66" charset="0"/>
                </a:rPr>
                <a:t>+</a:t>
              </a:r>
            </a:p>
          </p:txBody>
        </p:sp>
        <p:sp>
          <p:nvSpPr>
            <p:cNvPr id="20499" name="Line 28"/>
            <p:cNvSpPr>
              <a:spLocks noChangeShapeType="1"/>
            </p:cNvSpPr>
            <p:nvPr/>
          </p:nvSpPr>
          <p:spPr bwMode="auto">
            <a:xfrm>
              <a:off x="923" y="3144"/>
              <a:ext cx="1" cy="27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t-IT"/>
            </a:p>
          </p:txBody>
        </p:sp>
        <p:sp>
          <p:nvSpPr>
            <p:cNvPr id="20500" name="Rectangle 29"/>
            <p:cNvSpPr>
              <a:spLocks noChangeArrowheads="1"/>
            </p:cNvSpPr>
            <p:nvPr/>
          </p:nvSpPr>
          <p:spPr bwMode="auto">
            <a:xfrm>
              <a:off x="248" y="3406"/>
              <a:ext cx="1344" cy="288"/>
            </a:xfrm>
            <a:prstGeom prst="rect">
              <a:avLst/>
            </a:prstGeom>
            <a:solidFill>
              <a:srgbClr val="91FFF5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defTabSz="762000"/>
              <a:r>
                <a:rPr lang="it-IT">
                  <a:latin typeface="Connecticut" pitchFamily="66" charset="0"/>
                </a:rPr>
                <a:t>Gestione (Ricavi)</a:t>
              </a:r>
            </a:p>
          </p:txBody>
        </p:sp>
      </p:grpSp>
      <p:sp>
        <p:nvSpPr>
          <p:cNvPr id="20492" name="Rectangle 30"/>
          <p:cNvSpPr>
            <a:spLocks noChangeArrowheads="1"/>
          </p:cNvSpPr>
          <p:nvPr/>
        </p:nvSpPr>
        <p:spPr bwMode="auto">
          <a:xfrm>
            <a:off x="1806575" y="1752600"/>
            <a:ext cx="6035675" cy="30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it-IT">
              <a:latin typeface="Connecticut" pitchFamily="66" charset="0"/>
            </a:endParaRPr>
          </a:p>
        </p:txBody>
      </p:sp>
      <p:cxnSp>
        <p:nvCxnSpPr>
          <p:cNvPr id="193567" name="AutoShape 31"/>
          <p:cNvCxnSpPr>
            <a:cxnSpLocks noChangeShapeType="1"/>
            <a:stCxn id="20492" idx="1"/>
          </p:cNvCxnSpPr>
          <p:nvPr/>
        </p:nvCxnSpPr>
        <p:spPr bwMode="auto">
          <a:xfrm rot="10800000" flipV="1">
            <a:off x="908050" y="1905000"/>
            <a:ext cx="898525" cy="2112963"/>
          </a:xfrm>
          <a:prstGeom prst="curvedConnector2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</p:cxnSp>
      <p:sp>
        <p:nvSpPr>
          <p:cNvPr id="20494" name="Rectangle 32"/>
          <p:cNvSpPr>
            <a:spLocks noChangeArrowheads="1"/>
          </p:cNvSpPr>
          <p:nvPr/>
        </p:nvSpPr>
        <p:spPr bwMode="auto">
          <a:xfrm>
            <a:off x="2062163" y="2765425"/>
            <a:ext cx="2230437" cy="3048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</p:spPr>
        <p:txBody>
          <a:bodyPr wrap="none" anchor="ctr"/>
          <a:lstStyle/>
          <a:p>
            <a:endParaRPr lang="it-IT">
              <a:latin typeface="Connecticut" pitchFamily="66" charset="0"/>
            </a:endParaRPr>
          </a:p>
        </p:txBody>
      </p:sp>
      <p:cxnSp>
        <p:nvCxnSpPr>
          <p:cNvPr id="193569" name="AutoShape 33"/>
          <p:cNvCxnSpPr>
            <a:cxnSpLocks noChangeShapeType="1"/>
            <a:stCxn id="20494" idx="3"/>
            <a:endCxn id="20514" idx="0"/>
          </p:cNvCxnSpPr>
          <p:nvPr/>
        </p:nvCxnSpPr>
        <p:spPr bwMode="auto">
          <a:xfrm>
            <a:off x="4292600" y="2917825"/>
            <a:ext cx="1276350" cy="2828925"/>
          </a:xfrm>
          <a:prstGeom prst="curvedConnector2">
            <a:avLst/>
          </a:prstGeom>
          <a:noFill/>
          <a:ln w="28575">
            <a:solidFill>
              <a:schemeClr val="tx1"/>
            </a:solidFill>
            <a:round/>
            <a:headEnd/>
            <a:tailEnd type="triangle" w="med" len="med"/>
          </a:ln>
        </p:spPr>
      </p:cxnSp>
      <p:sp>
        <p:nvSpPr>
          <p:cNvPr id="20496" name="Text Box 21"/>
          <p:cNvSpPr txBox="1">
            <a:spLocks noChangeArrowheads="1"/>
          </p:cNvSpPr>
          <p:nvPr/>
        </p:nvSpPr>
        <p:spPr bwMode="auto">
          <a:xfrm>
            <a:off x="0" y="6483350"/>
            <a:ext cx="63769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it-IT" sz="1800" b="1">
                <a:latin typeface="Tahoma" pitchFamily="-80" charset="0"/>
              </a:rPr>
              <a:t>Da : Anthony et al., , “Il Bilancio”,13 ed., MCGraw Hill</a:t>
            </a:r>
            <a:r>
              <a:rPr lang="it-IT" sz="1800">
                <a:latin typeface="Tahoma" pitchFamily="-80" charset="0"/>
              </a:rPr>
              <a:t> </a:t>
            </a:r>
            <a:endParaRPr lang="it-IT" sz="3000">
              <a:latin typeface="Tahoma" pitchFamily="-80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93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935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9355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935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9355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1935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19355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500"/>
                                        <p:tgtEl>
                                          <p:spTgt spid="1935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935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9355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1935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9355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1935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9355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8" dur="500"/>
                                        <p:tgtEl>
                                          <p:spTgt spid="1935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35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83" dur="500"/>
                                        <p:tgtEl>
                                          <p:spTgt spid="19356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3539" grpId="0" animBg="1" autoUpdateAnimBg="0"/>
      <p:bldP spid="193558" grpId="0" build="p" autoUpdateAnimBg="0"/>
      <p:bldP spid="193559" grpId="0" build="p" autoUpdateAnimBg="0"/>
      <p:bldP spid="193560" grpId="0" build="p" autoUpdateAnimBg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77788" y="152400"/>
            <a:ext cx="9740900" cy="381000"/>
          </a:xfrm>
        </p:spPr>
        <p:txBody>
          <a:bodyPr/>
          <a:lstStyle/>
          <a:p>
            <a:r>
              <a:rPr lang="it-IT" sz="2400" b="1" smtClean="0">
                <a:solidFill>
                  <a:srgbClr val="C00000"/>
                </a:solidFill>
                <a:latin typeface="Times New Roman" pitchFamily="-80" charset="0"/>
              </a:rPr>
              <a:t>Il bilancio in forma civilistica</a:t>
            </a:r>
          </a:p>
        </p:txBody>
      </p:sp>
      <p:sp>
        <p:nvSpPr>
          <p:cNvPr id="24579" name="Rectangle 5"/>
          <p:cNvSpPr>
            <a:spLocks noGrp="1" noChangeArrowheads="1"/>
          </p:cNvSpPr>
          <p:nvPr>
            <p:ph type="body" idx="4294967295"/>
          </p:nvPr>
        </p:nvSpPr>
        <p:spPr>
          <a:xfrm>
            <a:off x="657225" y="1171575"/>
            <a:ext cx="8753475" cy="5049838"/>
          </a:xfrm>
        </p:spPr>
        <p:txBody>
          <a:bodyPr/>
          <a:lstStyle/>
          <a:p>
            <a:pPr>
              <a:lnSpc>
                <a:spcPct val="90000"/>
              </a:lnSpc>
              <a:spcBef>
                <a:spcPct val="65000"/>
              </a:spcBef>
            </a:pPr>
            <a:r>
              <a:rPr lang="it-IT" sz="1800" smtClean="0">
                <a:solidFill>
                  <a:schemeClr val="accent2"/>
                </a:solidFill>
                <a:latin typeface="Times New Roman" pitchFamily="-80" charset="0"/>
              </a:rPr>
              <a:t>Il bilancio civilistico è la forma di bilancio imposta dal legislatore. Gli schemi da rispettare sono contenuti negli articoli 2423 e seguenti del Codice Civile.</a:t>
            </a:r>
          </a:p>
          <a:p>
            <a:pPr>
              <a:lnSpc>
                <a:spcPct val="90000"/>
              </a:lnSpc>
              <a:spcBef>
                <a:spcPct val="65000"/>
              </a:spcBef>
            </a:pPr>
            <a:r>
              <a:rPr lang="it-IT" sz="1800" smtClean="0">
                <a:solidFill>
                  <a:schemeClr val="accent2"/>
                </a:solidFill>
                <a:latin typeface="Times New Roman" pitchFamily="-80" charset="0"/>
              </a:rPr>
              <a:t>Il bilancio civilistico deve necessariamente essere composto da stato patrimoniale, conto economico e nota integrativa. Deve altresì essere corredato da una relazione degli amministratori.</a:t>
            </a:r>
          </a:p>
          <a:p>
            <a:pPr>
              <a:lnSpc>
                <a:spcPct val="90000"/>
              </a:lnSpc>
              <a:spcBef>
                <a:spcPct val="65000"/>
              </a:spcBef>
            </a:pPr>
            <a:r>
              <a:rPr lang="it-IT" sz="1800" smtClean="0">
                <a:solidFill>
                  <a:schemeClr val="accent2"/>
                </a:solidFill>
                <a:latin typeface="Times New Roman" pitchFamily="-80" charset="0"/>
              </a:rPr>
              <a:t>Lo schema dello stato patrimoniale civilistico si articola in quattro livelli. Non è possibile apportare alcuna modifica ai primi due livelli, mentre è possibile raggruppare, suddividere o adattare gli altri due livelli. </a:t>
            </a:r>
          </a:p>
          <a:p>
            <a:pPr>
              <a:lnSpc>
                <a:spcPct val="90000"/>
              </a:lnSpc>
              <a:spcBef>
                <a:spcPct val="65000"/>
              </a:spcBef>
            </a:pPr>
            <a:r>
              <a:rPr lang="it-IT" sz="1800" smtClean="0">
                <a:solidFill>
                  <a:schemeClr val="accent2"/>
                </a:solidFill>
                <a:latin typeface="Times New Roman" pitchFamily="-80" charset="0"/>
              </a:rPr>
              <a:t>Per ogni voce del bilancio deve essere data indicazione dell’importo corrispondente nell’esercizio precedente.</a:t>
            </a:r>
          </a:p>
          <a:p>
            <a:pPr>
              <a:lnSpc>
                <a:spcPct val="90000"/>
              </a:lnSpc>
              <a:spcBef>
                <a:spcPct val="65000"/>
              </a:spcBef>
            </a:pPr>
            <a:r>
              <a:rPr lang="it-IT" sz="1800" smtClean="0">
                <a:solidFill>
                  <a:schemeClr val="accent2"/>
                </a:solidFill>
                <a:latin typeface="Times New Roman" pitchFamily="-80" charset="0"/>
              </a:rPr>
              <a:t>La classificazione dello stato patrimoniale civilistico non è finanziaria. Le attività sono classificate in “Immobilizzazioni” e “Attivo circolante” a seconda che la loro destinazione originaria sia pluriennale o meno, mentre le passività sono classificate per natura delle fonti, non per grado di esigibilità.</a:t>
            </a:r>
          </a:p>
          <a:p>
            <a:pPr>
              <a:lnSpc>
                <a:spcPct val="90000"/>
              </a:lnSpc>
              <a:spcBef>
                <a:spcPct val="65000"/>
              </a:spcBef>
            </a:pPr>
            <a:endParaRPr lang="it-IT" sz="1800" smtClean="0">
              <a:solidFill>
                <a:schemeClr val="accent2"/>
              </a:solidFill>
              <a:latin typeface="Times New Roman" pitchFamily="-80" charset="0"/>
            </a:endParaRPr>
          </a:p>
        </p:txBody>
      </p:sp>
      <p:sp>
        <p:nvSpPr>
          <p:cNvPr id="24580" name="Text Box 21"/>
          <p:cNvSpPr txBox="1">
            <a:spLocks noChangeArrowheads="1"/>
          </p:cNvSpPr>
          <p:nvPr/>
        </p:nvSpPr>
        <p:spPr bwMode="auto">
          <a:xfrm>
            <a:off x="0" y="6483350"/>
            <a:ext cx="63769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it-IT" sz="1800" b="1">
                <a:latin typeface="Tahoma" pitchFamily="-80" charset="0"/>
              </a:rPr>
              <a:t>Da : Anthony et al., , “Il Bilancio”,13 ed., MCGraw Hill</a:t>
            </a:r>
            <a:r>
              <a:rPr lang="it-IT" sz="1800">
                <a:latin typeface="Tahoma" pitchFamily="-80" charset="0"/>
              </a:rPr>
              <a:t> </a:t>
            </a:r>
            <a:endParaRPr lang="it-IT" sz="3000">
              <a:latin typeface="Tahoma" pitchFamily="-80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77788" y="152400"/>
            <a:ext cx="9740900" cy="381000"/>
          </a:xfrm>
        </p:spPr>
        <p:txBody>
          <a:bodyPr/>
          <a:lstStyle/>
          <a:p>
            <a:r>
              <a:rPr lang="it-IT" sz="2400" b="1" smtClean="0">
                <a:solidFill>
                  <a:srgbClr val="C00000"/>
                </a:solidFill>
                <a:latin typeface="Times New Roman" pitchFamily="-80" charset="0"/>
              </a:rPr>
              <a:t>Il bilancio in forma civilistica: schema stato patrimoniale</a:t>
            </a:r>
          </a:p>
        </p:txBody>
      </p:sp>
      <p:pic>
        <p:nvPicPr>
          <p:cNvPr id="25603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31825" y="1196975"/>
            <a:ext cx="8497888" cy="4741863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77788" y="152400"/>
            <a:ext cx="9740900" cy="381000"/>
          </a:xfrm>
        </p:spPr>
        <p:txBody>
          <a:bodyPr/>
          <a:lstStyle/>
          <a:p>
            <a:r>
              <a:rPr lang="it-IT" sz="2400" b="1" smtClean="0">
                <a:solidFill>
                  <a:srgbClr val="C00000"/>
                </a:solidFill>
                <a:latin typeface="Times New Roman" pitchFamily="-80" charset="0"/>
              </a:rPr>
              <a:t>Il bilancio in forma civilistica: schema stato patrimoniale</a:t>
            </a:r>
          </a:p>
        </p:txBody>
      </p:sp>
      <p:pic>
        <p:nvPicPr>
          <p:cNvPr id="26627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609600" y="1295400"/>
            <a:ext cx="8497888" cy="4754563"/>
          </a:xfrm>
          <a:solidFill>
            <a:schemeClr val="accent1"/>
          </a:solidFill>
        </p:spPr>
      </p:pic>
      <p:sp>
        <p:nvSpPr>
          <p:cNvPr id="6" name="Fumetto 1 5"/>
          <p:cNvSpPr>
            <a:spLocks noChangeArrowheads="1"/>
          </p:cNvSpPr>
          <p:nvPr/>
        </p:nvSpPr>
        <p:spPr bwMode="auto">
          <a:xfrm>
            <a:off x="2133600" y="5805488"/>
            <a:ext cx="7532688" cy="1052512"/>
          </a:xfrm>
          <a:prstGeom prst="wedgeRectCallout">
            <a:avLst>
              <a:gd name="adj1" fmla="val -56236"/>
              <a:gd name="adj2" fmla="val -50903"/>
            </a:avLst>
          </a:prstGeom>
          <a:solidFill>
            <a:schemeClr val="accent1"/>
          </a:solidFill>
          <a:ln w="3175" algn="ctr">
            <a:solidFill>
              <a:schemeClr val="accent1"/>
            </a:solidFill>
            <a:round/>
            <a:headEnd/>
            <a:tailEnd/>
          </a:ln>
        </p:spPr>
        <p:txBody>
          <a:bodyPr wrap="none" lIns="90000" tIns="46800" rIns="90000" bIns="46800" anchor="ctr"/>
          <a:lstStyle/>
          <a:p>
            <a:r>
              <a:rPr lang="it-IT" sz="1000">
                <a:latin typeface="Connecticut" pitchFamily="66" charset="0"/>
              </a:rPr>
              <a:t>I ratei e i risconti attivi sono crediti vantati nei confronti dell’esercizio successivo: </a:t>
            </a:r>
          </a:p>
          <a:p>
            <a:r>
              <a:rPr lang="it-IT" sz="1000">
                <a:latin typeface="Connecticut" pitchFamily="66" charset="0"/>
              </a:rPr>
              <a:t>- Nel caso del rateo l’azienda sta fornendo e continuirà a fornire un servizio, che verrà pagato  dal cliente nell’esercizio successivo</a:t>
            </a:r>
          </a:p>
          <a:p>
            <a:r>
              <a:rPr lang="it-IT" sz="1000">
                <a:latin typeface="Connecticut" pitchFamily="66" charset="0"/>
              </a:rPr>
              <a:t>- Nel caso del risconto l’azienda ha pagato un servizio o un bene che fornirà la propria utilità anche nel periodo successivo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4"/>
          <p:cNvSpPr>
            <a:spLocks noGrp="1" noChangeArrowheads="1"/>
          </p:cNvSpPr>
          <p:nvPr>
            <p:ph type="title" idx="4294967295"/>
          </p:nvPr>
        </p:nvSpPr>
        <p:spPr>
          <a:xfrm>
            <a:off x="77788" y="152400"/>
            <a:ext cx="9740900" cy="381000"/>
          </a:xfrm>
        </p:spPr>
        <p:txBody>
          <a:bodyPr/>
          <a:lstStyle/>
          <a:p>
            <a:r>
              <a:rPr lang="it-IT" sz="2400" b="1" smtClean="0">
                <a:solidFill>
                  <a:srgbClr val="C00000"/>
                </a:solidFill>
                <a:latin typeface="Times New Roman" pitchFamily="-80" charset="0"/>
              </a:rPr>
              <a:t>Il bilancio in forma civilistica: schema stato patrimoniale</a:t>
            </a:r>
          </a:p>
        </p:txBody>
      </p:sp>
      <p:pic>
        <p:nvPicPr>
          <p:cNvPr id="27651" name="Picture 2"/>
          <p:cNvPicPr>
            <a:picLocks noGrp="1" noChangeAspect="1" noChangeArrowheads="1"/>
          </p:cNvPicPr>
          <p:nvPr>
            <p:ph idx="4294967295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1281113" y="1557338"/>
            <a:ext cx="7704137" cy="39814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96838" y="150813"/>
            <a:ext cx="9710737" cy="468312"/>
          </a:xfrm>
          <a:noFill/>
        </p:spPr>
        <p:txBody>
          <a:bodyPr/>
          <a:lstStyle/>
          <a:p>
            <a:r>
              <a:rPr lang="it-IT" sz="2400" b="1" smtClean="0">
                <a:solidFill>
                  <a:srgbClr val="C00000"/>
                </a:solidFill>
                <a:latin typeface="Times New Roman" pitchFamily="-80" charset="0"/>
              </a:rPr>
              <a:t>Lo Stato Patrimoniale riclassificato finanziariamente</a:t>
            </a:r>
          </a:p>
        </p:txBody>
      </p:sp>
      <p:sp>
        <p:nvSpPr>
          <p:cNvPr id="152579" name="Rectangle 3"/>
          <p:cNvSpPr>
            <a:spLocks noChangeArrowheads="1"/>
          </p:cNvSpPr>
          <p:nvPr/>
        </p:nvSpPr>
        <p:spPr bwMode="auto">
          <a:xfrm>
            <a:off x="1282700" y="2828925"/>
            <a:ext cx="3265488" cy="1357313"/>
          </a:xfrm>
          <a:prstGeom prst="rect">
            <a:avLst/>
          </a:prstGeom>
          <a:solidFill>
            <a:srgbClr val="B7F7C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defTabSz="762000"/>
            <a:r>
              <a:rPr lang="it-IT">
                <a:solidFill>
                  <a:srgbClr val="0E0EC4"/>
                </a:solidFill>
                <a:latin typeface="Connecticut" pitchFamily="66" charset="0"/>
              </a:rPr>
              <a:t>Attività correnti</a:t>
            </a:r>
          </a:p>
        </p:txBody>
      </p:sp>
      <p:sp>
        <p:nvSpPr>
          <p:cNvPr id="152580" name="Rectangle 4"/>
          <p:cNvSpPr>
            <a:spLocks noChangeArrowheads="1"/>
          </p:cNvSpPr>
          <p:nvPr/>
        </p:nvSpPr>
        <p:spPr bwMode="auto">
          <a:xfrm>
            <a:off x="1281113" y="4229100"/>
            <a:ext cx="3265487" cy="2214563"/>
          </a:xfrm>
          <a:prstGeom prst="rect">
            <a:avLst/>
          </a:prstGeom>
          <a:solidFill>
            <a:srgbClr val="B7F7C0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defTabSz="762000"/>
            <a:r>
              <a:rPr lang="it-IT">
                <a:solidFill>
                  <a:srgbClr val="0E0EC4"/>
                </a:solidFill>
                <a:latin typeface="Connecticut" pitchFamily="66" charset="0"/>
              </a:rPr>
              <a:t>Attività</a:t>
            </a:r>
            <a:br>
              <a:rPr lang="it-IT">
                <a:solidFill>
                  <a:srgbClr val="0E0EC4"/>
                </a:solidFill>
                <a:latin typeface="Connecticut" pitchFamily="66" charset="0"/>
              </a:rPr>
            </a:br>
            <a:r>
              <a:rPr lang="it-IT">
                <a:solidFill>
                  <a:srgbClr val="0E0EC4"/>
                </a:solidFill>
                <a:latin typeface="Connecticut" pitchFamily="66" charset="0"/>
              </a:rPr>
              <a:t>immobilizzate</a:t>
            </a:r>
          </a:p>
        </p:txBody>
      </p:sp>
      <p:sp>
        <p:nvSpPr>
          <p:cNvPr id="152581" name="Rectangle 5"/>
          <p:cNvSpPr>
            <a:spLocks noChangeArrowheads="1"/>
          </p:cNvSpPr>
          <p:nvPr/>
        </p:nvSpPr>
        <p:spPr bwMode="auto">
          <a:xfrm>
            <a:off x="5332413" y="2824163"/>
            <a:ext cx="3267075" cy="900112"/>
          </a:xfrm>
          <a:prstGeom prst="rect">
            <a:avLst/>
          </a:prstGeom>
          <a:solidFill>
            <a:srgbClr val="FFD96F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defTabSz="762000"/>
            <a:r>
              <a:rPr lang="it-IT">
                <a:solidFill>
                  <a:srgbClr val="0E0EC4"/>
                </a:solidFill>
                <a:latin typeface="Connecticut" pitchFamily="66" charset="0"/>
              </a:rPr>
              <a:t>Passività correnti</a:t>
            </a:r>
          </a:p>
        </p:txBody>
      </p:sp>
      <p:sp>
        <p:nvSpPr>
          <p:cNvPr id="152582" name="Rectangle 6"/>
          <p:cNvSpPr>
            <a:spLocks noChangeArrowheads="1"/>
          </p:cNvSpPr>
          <p:nvPr/>
        </p:nvSpPr>
        <p:spPr bwMode="auto">
          <a:xfrm>
            <a:off x="5332413" y="3776663"/>
            <a:ext cx="3267075" cy="900112"/>
          </a:xfrm>
          <a:prstGeom prst="rect">
            <a:avLst/>
          </a:prstGeom>
          <a:solidFill>
            <a:srgbClr val="FFD96F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defTabSz="762000"/>
            <a:r>
              <a:rPr lang="it-IT">
                <a:solidFill>
                  <a:srgbClr val="0E0EC4"/>
                </a:solidFill>
                <a:latin typeface="Connecticut" pitchFamily="66" charset="0"/>
              </a:rPr>
              <a:t>Passività a </a:t>
            </a:r>
            <a:br>
              <a:rPr lang="it-IT">
                <a:solidFill>
                  <a:srgbClr val="0E0EC4"/>
                </a:solidFill>
                <a:latin typeface="Connecticut" pitchFamily="66" charset="0"/>
              </a:rPr>
            </a:br>
            <a:r>
              <a:rPr lang="it-IT">
                <a:solidFill>
                  <a:srgbClr val="0E0EC4"/>
                </a:solidFill>
                <a:latin typeface="Connecticut" pitchFamily="66" charset="0"/>
              </a:rPr>
              <a:t>lungo termine</a:t>
            </a:r>
          </a:p>
        </p:txBody>
      </p:sp>
      <p:sp>
        <p:nvSpPr>
          <p:cNvPr id="152583" name="Rectangle 7"/>
          <p:cNvSpPr>
            <a:spLocks noChangeArrowheads="1"/>
          </p:cNvSpPr>
          <p:nvPr/>
        </p:nvSpPr>
        <p:spPr bwMode="auto">
          <a:xfrm>
            <a:off x="5332413" y="4729163"/>
            <a:ext cx="3267075" cy="1714500"/>
          </a:xfrm>
          <a:prstGeom prst="rect">
            <a:avLst/>
          </a:prstGeom>
          <a:solidFill>
            <a:srgbClr val="C8C8C8"/>
          </a:solidFill>
          <a:ln w="12700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defTabSz="762000"/>
            <a:r>
              <a:rPr lang="it-IT">
                <a:solidFill>
                  <a:srgbClr val="0E0EC4"/>
                </a:solidFill>
                <a:latin typeface="Connecticut" pitchFamily="66" charset="0"/>
              </a:rPr>
              <a:t>Capitale Netto</a:t>
            </a:r>
          </a:p>
        </p:txBody>
      </p:sp>
      <p:grpSp>
        <p:nvGrpSpPr>
          <p:cNvPr id="2" name="Group 8"/>
          <p:cNvGrpSpPr>
            <a:grpSpLocks/>
          </p:cNvGrpSpPr>
          <p:nvPr/>
        </p:nvGrpSpPr>
        <p:grpSpPr bwMode="auto">
          <a:xfrm>
            <a:off x="1084263" y="900113"/>
            <a:ext cx="8574087" cy="2000250"/>
            <a:chOff x="630" y="567"/>
            <a:chExt cx="4986" cy="1260"/>
          </a:xfrm>
        </p:grpSpPr>
        <p:sp>
          <p:nvSpPr>
            <p:cNvPr id="21517" name="Text Box 9"/>
            <p:cNvSpPr txBox="1">
              <a:spLocks noChangeArrowheads="1"/>
            </p:cNvSpPr>
            <p:nvPr/>
          </p:nvSpPr>
          <p:spPr bwMode="auto">
            <a:xfrm>
              <a:off x="1254" y="1385"/>
              <a:ext cx="788" cy="250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defTabSz="762000"/>
              <a:r>
                <a:rPr lang="it-IT" sz="2000">
                  <a:latin typeface="Connecticut" pitchFamily="66" charset="0"/>
                </a:rPr>
                <a:t>ATTIVITA’</a:t>
              </a:r>
            </a:p>
          </p:txBody>
        </p:sp>
        <p:sp>
          <p:nvSpPr>
            <p:cNvPr id="21518" name="Text Box 10"/>
            <p:cNvSpPr txBox="1">
              <a:spLocks noChangeArrowheads="1"/>
            </p:cNvSpPr>
            <p:nvPr/>
          </p:nvSpPr>
          <p:spPr bwMode="auto">
            <a:xfrm>
              <a:off x="3371" y="1385"/>
              <a:ext cx="1362" cy="442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defTabSz="762000"/>
              <a:r>
                <a:rPr lang="it-IT" sz="2000">
                  <a:latin typeface="Connecticut" pitchFamily="66" charset="0"/>
                </a:rPr>
                <a:t>PASSIVITA’ E </a:t>
              </a:r>
              <a:br>
                <a:rPr lang="it-IT" sz="2000">
                  <a:latin typeface="Connecticut" pitchFamily="66" charset="0"/>
                </a:rPr>
              </a:br>
              <a:r>
                <a:rPr lang="it-IT" sz="2000">
                  <a:latin typeface="Connecticut" pitchFamily="66" charset="0"/>
                </a:rPr>
                <a:t>CAPITALE NETTO</a:t>
              </a:r>
            </a:p>
          </p:txBody>
        </p:sp>
        <p:sp>
          <p:nvSpPr>
            <p:cNvPr id="21519" name="Text Box 11"/>
            <p:cNvSpPr txBox="1">
              <a:spLocks noChangeArrowheads="1"/>
            </p:cNvSpPr>
            <p:nvPr/>
          </p:nvSpPr>
          <p:spPr bwMode="auto">
            <a:xfrm>
              <a:off x="976" y="567"/>
              <a:ext cx="4640" cy="28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defTabSz="762000"/>
              <a:r>
                <a:rPr lang="it-IT" i="1">
                  <a:latin typeface="Connecticut" pitchFamily="66" charset="0"/>
                </a:rPr>
                <a:t>Stato Patrimoniale della Garsden Company al 31/12/2002</a:t>
              </a:r>
            </a:p>
          </p:txBody>
        </p:sp>
        <p:sp>
          <p:nvSpPr>
            <p:cNvPr id="21520" name="Rectangle 12"/>
            <p:cNvSpPr>
              <a:spLocks noChangeArrowheads="1"/>
            </p:cNvSpPr>
            <p:nvPr/>
          </p:nvSpPr>
          <p:spPr bwMode="auto">
            <a:xfrm>
              <a:off x="630" y="924"/>
              <a:ext cx="2118" cy="234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defTabSz="762000"/>
              <a:r>
                <a:rPr lang="it-IT">
                  <a:latin typeface="Connecticut" pitchFamily="66" charset="0"/>
                </a:rPr>
                <a:t>Sezione di sinistra</a:t>
              </a:r>
            </a:p>
          </p:txBody>
        </p:sp>
        <p:sp>
          <p:nvSpPr>
            <p:cNvPr id="21521" name="Rectangle 13"/>
            <p:cNvSpPr>
              <a:spLocks noChangeArrowheads="1"/>
            </p:cNvSpPr>
            <p:nvPr/>
          </p:nvSpPr>
          <p:spPr bwMode="auto">
            <a:xfrm>
              <a:off x="3012" y="924"/>
              <a:ext cx="2118" cy="234"/>
            </a:xfrm>
            <a:prstGeom prst="rect">
              <a:avLst/>
            </a:prstGeom>
            <a:solidFill>
              <a:schemeClr val="bg1"/>
            </a:solidFill>
            <a:ln w="12700">
              <a:solidFill>
                <a:schemeClr val="tx1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algn="ctr" defTabSz="762000"/>
              <a:r>
                <a:rPr lang="it-IT">
                  <a:latin typeface="Connecticut" pitchFamily="66" charset="0"/>
                </a:rPr>
                <a:t>Sezione di destra</a:t>
              </a:r>
            </a:p>
          </p:txBody>
        </p:sp>
      </p:grpSp>
      <p:grpSp>
        <p:nvGrpSpPr>
          <p:cNvPr id="3" name="Group 17"/>
          <p:cNvGrpSpPr>
            <a:grpSpLocks/>
          </p:cNvGrpSpPr>
          <p:nvPr/>
        </p:nvGrpSpPr>
        <p:grpSpPr bwMode="auto">
          <a:xfrm>
            <a:off x="8713788" y="2495550"/>
            <a:ext cx="1003300" cy="2386013"/>
            <a:chOff x="5067" y="1572"/>
            <a:chExt cx="583" cy="1503"/>
          </a:xfrm>
        </p:grpSpPr>
        <p:sp>
          <p:nvSpPr>
            <p:cNvPr id="21515" name="AutoShape 15"/>
            <p:cNvSpPr>
              <a:spLocks/>
            </p:cNvSpPr>
            <p:nvPr/>
          </p:nvSpPr>
          <p:spPr bwMode="auto">
            <a:xfrm>
              <a:off x="5067" y="1764"/>
              <a:ext cx="99" cy="1152"/>
            </a:xfrm>
            <a:prstGeom prst="rightBrace">
              <a:avLst>
                <a:gd name="adj1" fmla="val 96970"/>
                <a:gd name="adj2" fmla="val 50000"/>
              </a:avLst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</p:spPr>
          <p:txBody>
            <a:bodyPr wrap="none" anchor="ctr"/>
            <a:lstStyle/>
            <a:p>
              <a:endParaRPr lang="it-IT">
                <a:latin typeface="Connecticut" pitchFamily="66" charset="0"/>
              </a:endParaRPr>
            </a:p>
          </p:txBody>
        </p:sp>
        <p:sp>
          <p:nvSpPr>
            <p:cNvPr id="21516" name="Text Box 16"/>
            <p:cNvSpPr txBox="1">
              <a:spLocks noChangeArrowheads="1"/>
            </p:cNvSpPr>
            <p:nvPr/>
          </p:nvSpPr>
          <p:spPr bwMode="auto">
            <a:xfrm rot="-5400000">
              <a:off x="4694" y="2120"/>
              <a:ext cx="1503" cy="408"/>
            </a:xfrm>
            <a:prstGeom prst="rect">
              <a:avLst/>
            </a:prstGeom>
            <a:noFill/>
            <a:ln w="12700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algn="ctr" defTabSz="762000"/>
              <a:r>
                <a:rPr lang="it-IT" sz="2000">
                  <a:latin typeface="Connecticut" pitchFamily="66" charset="0"/>
                </a:rPr>
                <a:t>Debiti/obblighi/diritti</a:t>
              </a:r>
              <a:br>
                <a:rPr lang="it-IT" sz="2000">
                  <a:latin typeface="Connecticut" pitchFamily="66" charset="0"/>
                </a:rPr>
              </a:br>
              <a:r>
                <a:rPr lang="it-IT" sz="2000">
                  <a:latin typeface="Connecticut" pitchFamily="66" charset="0"/>
                </a:rPr>
                <a:t> di terzi</a:t>
              </a:r>
            </a:p>
          </p:txBody>
        </p:sp>
      </p:grpSp>
      <p:sp>
        <p:nvSpPr>
          <p:cNvPr id="21514" name="Text Box 21"/>
          <p:cNvSpPr txBox="1">
            <a:spLocks noChangeArrowheads="1"/>
          </p:cNvSpPr>
          <p:nvPr/>
        </p:nvSpPr>
        <p:spPr bwMode="auto">
          <a:xfrm>
            <a:off x="0" y="6483350"/>
            <a:ext cx="6376988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spcBef>
                <a:spcPct val="20000"/>
              </a:spcBef>
            </a:pPr>
            <a:r>
              <a:rPr lang="it-IT" sz="1800" b="1">
                <a:latin typeface="Tahoma" pitchFamily="-80" charset="0"/>
              </a:rPr>
              <a:t>Da : Anthony et al., , “Il Bilancio”,13 ed., MCGraw Hill</a:t>
            </a:r>
            <a:r>
              <a:rPr lang="it-IT" sz="1800">
                <a:latin typeface="Tahoma" pitchFamily="-80" charset="0"/>
              </a:rPr>
              <a:t> </a:t>
            </a:r>
            <a:endParaRPr lang="it-IT" sz="3000">
              <a:latin typeface="Tahoma" pitchFamily="-80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152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152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152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152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2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152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2579" grpId="0" animBg="1" autoUpdateAnimBg="0"/>
      <p:bldP spid="152580" grpId="0" animBg="1" autoUpdateAnimBg="0"/>
      <p:bldP spid="152581" grpId="0" animBg="1" autoUpdateAnimBg="0"/>
      <p:bldP spid="152582" grpId="0" animBg="1" autoUpdateAnimBg="0"/>
      <p:bldP spid="152583" grpId="0" animBg="1" autoUpdateAnimBg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AutoShape 1"/>
          <p:cNvSpPr>
            <a:spLocks/>
          </p:cNvSpPr>
          <p:nvPr/>
        </p:nvSpPr>
        <p:spPr bwMode="auto">
          <a:xfrm>
            <a:off x="539316" y="6175995"/>
            <a:ext cx="360350" cy="285750"/>
          </a:xfrm>
          <a:custGeom>
            <a:avLst/>
            <a:gdLst>
              <a:gd name="T0" fmla="*/ 5180565 w 21600"/>
              <a:gd name="T1" fmla="*/ 3823170 h 21600"/>
              <a:gd name="T2" fmla="*/ 5180565 w 21600"/>
              <a:gd name="T3" fmla="*/ 3823170 h 21600"/>
              <a:gd name="T4" fmla="*/ 5180565 w 21600"/>
              <a:gd name="T5" fmla="*/ 3823170 h 21600"/>
              <a:gd name="T6" fmla="*/ 5180565 w 21600"/>
              <a:gd name="T7" fmla="*/ 382317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</p:spPr>
        <p:txBody>
          <a:bodyPr lIns="0" tIns="73687" rIns="0" bIns="0"/>
          <a:lstStyle/>
          <a:p>
            <a:pPr defTabSz="884030"/>
            <a:r>
              <a:rPr lang="it-IT" sz="800" dirty="0" err="1">
                <a:solidFill>
                  <a:srgbClr val="CCCCFF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8</a:t>
            </a:r>
            <a:endParaRPr lang="it-IT" dirty="0"/>
          </a:p>
        </p:txBody>
      </p:sp>
      <p:sp>
        <p:nvSpPr>
          <p:cNvPr id="46083" name="Rectangle 2"/>
          <p:cNvSpPr>
            <a:spLocks/>
          </p:cNvSpPr>
          <p:nvPr/>
        </p:nvSpPr>
        <p:spPr bwMode="auto">
          <a:xfrm>
            <a:off x="914177" y="615033"/>
            <a:ext cx="8660495" cy="506760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 anchor="ctr"/>
          <a:lstStyle/>
          <a:p>
            <a:pPr defTabSz="884030"/>
            <a:r>
              <a:rPr lang="it-IT" sz="29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Struttura del Conto Economico civilistico</a:t>
            </a:r>
            <a:endParaRPr lang="it-IT" sz="2100" dirty="0"/>
          </a:p>
        </p:txBody>
      </p:sp>
      <p:sp>
        <p:nvSpPr>
          <p:cNvPr id="46084" name="AutoShape 3"/>
          <p:cNvSpPr>
            <a:spLocks/>
          </p:cNvSpPr>
          <p:nvPr/>
        </p:nvSpPr>
        <p:spPr bwMode="auto">
          <a:xfrm>
            <a:off x="576803" y="1388566"/>
            <a:ext cx="8915641" cy="4634508"/>
          </a:xfrm>
          <a:custGeom>
            <a:avLst/>
            <a:gdLst>
              <a:gd name="T0" fmla="*/ 2147483647 w 21600"/>
              <a:gd name="T1" fmla="*/ 1005676752 h 21600"/>
              <a:gd name="T2" fmla="*/ 2147483647 w 21600"/>
              <a:gd name="T3" fmla="*/ 1005676752 h 21600"/>
              <a:gd name="T4" fmla="*/ 2147483647 w 21600"/>
              <a:gd name="T5" fmla="*/ 1005676752 h 21600"/>
              <a:gd name="T6" fmla="*/ 2147483647 w 21600"/>
              <a:gd name="T7" fmla="*/ 1005676752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/>
          <a:lstStyle/>
          <a:p>
            <a:pPr defTabSz="884030"/>
            <a:r>
              <a:rPr lang="it-IT" sz="1900" dirty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A	</a:t>
            </a:r>
            <a:r>
              <a:rPr lang="it-IT" sz="1900" b="1" i="1" dirty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Valore della produzione</a:t>
            </a:r>
            <a:r>
              <a:rPr lang="it-IT" sz="1900" dirty="0">
                <a:latin typeface="Times New Roman Bold" charset="0"/>
                <a:ea typeface="Times New Roman Bold" charset="0"/>
                <a:cs typeface="Times New Roman Bold" charset="0"/>
                <a:sym typeface="Times New Roman Bold" charset="0"/>
              </a:rPr>
              <a:t> </a:t>
            </a:r>
            <a:r>
              <a:rPr lang="it-IT" sz="1900" dirty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(vendite, </a:t>
            </a:r>
            <a:r>
              <a:rPr lang="it-IT" sz="1900" dirty="0">
                <a:latin typeface="Symbol" pitchFamily="18" charset="2"/>
                <a:ea typeface="Symbol" pitchFamily="18" charset="2"/>
                <a:cs typeface="Symbol" pitchFamily="18" charset="2"/>
                <a:sym typeface="Symbol" pitchFamily="18" charset="2"/>
              </a:rPr>
              <a:t>Δ</a:t>
            </a:r>
            <a:r>
              <a:rPr lang="it-IT" sz="1900" dirty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rimanenze, </a:t>
            </a:r>
            <a:r>
              <a:rPr lang="it-IT" sz="1900" dirty="0">
                <a:latin typeface="Symbol" pitchFamily="18" charset="2"/>
                <a:ea typeface="Symbol" pitchFamily="18" charset="2"/>
                <a:cs typeface="Symbol" pitchFamily="18" charset="2"/>
                <a:sym typeface="Symbol" pitchFamily="18" charset="2"/>
              </a:rPr>
              <a:t>Δ</a:t>
            </a:r>
            <a:r>
              <a:rPr lang="it-IT" sz="1900" dirty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immobilizzazioni, </a:t>
            </a:r>
          </a:p>
          <a:p>
            <a:pPr defTabSz="884030"/>
            <a:r>
              <a:rPr lang="it-IT" sz="1900" dirty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	 altro)</a:t>
            </a:r>
          </a:p>
          <a:p>
            <a:pPr defTabSz="884030"/>
            <a:r>
              <a:rPr lang="it-IT" sz="1900" dirty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B	</a:t>
            </a:r>
            <a:r>
              <a:rPr lang="it-IT" sz="1900" b="1" i="1" dirty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Costi della produzione</a:t>
            </a:r>
            <a:r>
              <a:rPr lang="it-IT" sz="1900" dirty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 (materie prime, servizi, personale, </a:t>
            </a:r>
          </a:p>
          <a:p>
            <a:pPr defTabSz="884030"/>
            <a:r>
              <a:rPr lang="it-IT" sz="1900" dirty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	 ammortamenti, </a:t>
            </a:r>
            <a:r>
              <a:rPr lang="it-IT" sz="1900" dirty="0">
                <a:latin typeface="Symbol" pitchFamily="18" charset="2"/>
                <a:ea typeface="Symbol" pitchFamily="18" charset="2"/>
                <a:cs typeface="Symbol" pitchFamily="18" charset="2"/>
                <a:sym typeface="Symbol" pitchFamily="18" charset="2"/>
              </a:rPr>
              <a:t>Δ</a:t>
            </a:r>
            <a:r>
              <a:rPr lang="it-IT" sz="1900" dirty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rimanenze materie prime, accantonamenti per rischi)</a:t>
            </a:r>
          </a:p>
          <a:p>
            <a:pPr defTabSz="884030"/>
            <a:r>
              <a:rPr lang="it-IT" sz="1900" dirty="0">
                <a:latin typeface="Times New Roman Bold" charset="0"/>
                <a:ea typeface="Times New Roman Bold" charset="0"/>
                <a:cs typeface="Times New Roman Bold" charset="0"/>
                <a:sym typeface="Times New Roman Bold" charset="0"/>
              </a:rPr>
              <a:t>	Risultato della gestione </a:t>
            </a:r>
            <a:r>
              <a:rPr lang="it-IT" sz="1900" dirty="0" smtClean="0">
                <a:latin typeface="Times New Roman Bold" charset="0"/>
                <a:ea typeface="Times New Roman Bold" charset="0"/>
                <a:cs typeface="Times New Roman Bold" charset="0"/>
                <a:sym typeface="Times New Roman Bold" charset="0"/>
              </a:rPr>
              <a:t>caratteristica e accessoria </a:t>
            </a:r>
            <a:r>
              <a:rPr lang="it-IT" sz="1900" dirty="0">
                <a:latin typeface="Times New Roman Bold" charset="0"/>
                <a:ea typeface="Times New Roman Bold" charset="0"/>
                <a:cs typeface="Times New Roman Bold" charset="0"/>
                <a:sym typeface="Times New Roman Bold" charset="0"/>
              </a:rPr>
              <a:t>(A-B)</a:t>
            </a:r>
          </a:p>
          <a:p>
            <a:pPr defTabSz="884030"/>
            <a:r>
              <a:rPr lang="it-IT" sz="1900" dirty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C1	Proventi finanziari</a:t>
            </a:r>
          </a:p>
          <a:p>
            <a:pPr defTabSz="884030"/>
            <a:r>
              <a:rPr lang="it-IT" sz="1900" dirty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C2	Oneri finanziari</a:t>
            </a:r>
          </a:p>
          <a:p>
            <a:pPr defTabSz="884030"/>
            <a:r>
              <a:rPr lang="it-IT" sz="1900" dirty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D	Rettifiche di valore di Attività finanziarie</a:t>
            </a:r>
          </a:p>
          <a:p>
            <a:pPr defTabSz="884030"/>
            <a:r>
              <a:rPr lang="it-IT" sz="1900" dirty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E1	Proventi straordinari</a:t>
            </a:r>
          </a:p>
          <a:p>
            <a:pPr defTabSz="884030"/>
            <a:r>
              <a:rPr lang="it-IT" sz="1900" dirty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E2	Oneri straordinari</a:t>
            </a:r>
          </a:p>
          <a:p>
            <a:pPr defTabSz="884030"/>
            <a:r>
              <a:rPr lang="it-IT" sz="1900" dirty="0">
                <a:latin typeface="Times New Roman Bold" charset="0"/>
                <a:ea typeface="Times New Roman Bold" charset="0"/>
                <a:cs typeface="Times New Roman Bold" charset="0"/>
                <a:sym typeface="Times New Roman Bold" charset="0"/>
              </a:rPr>
              <a:t>	</a:t>
            </a:r>
            <a:r>
              <a:rPr lang="it-IT" sz="1900" dirty="0">
                <a:solidFill>
                  <a:srgbClr val="FF0000"/>
                </a:solidFill>
                <a:latin typeface="Times New Roman Bold" charset="0"/>
                <a:ea typeface="Times New Roman Bold" charset="0"/>
                <a:cs typeface="Times New Roman Bold" charset="0"/>
                <a:sym typeface="Times New Roman Bold" charset="0"/>
              </a:rPr>
              <a:t>Risultato prima delle imposte </a:t>
            </a:r>
            <a:r>
              <a:rPr lang="it-IT" sz="1900" dirty="0">
                <a:latin typeface="Times New Roman Bold" charset="0"/>
                <a:ea typeface="Times New Roman Bold" charset="0"/>
                <a:cs typeface="Times New Roman Bold" charset="0"/>
                <a:sym typeface="Times New Roman Bold" charset="0"/>
              </a:rPr>
              <a:t>(A-B+C1-C2+D+E1-E2)</a:t>
            </a:r>
          </a:p>
          <a:p>
            <a:pPr defTabSz="884030"/>
            <a:r>
              <a:rPr lang="it-IT" sz="1900" dirty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	- Imposte (IRPEG, IRAP)</a:t>
            </a:r>
          </a:p>
          <a:p>
            <a:pPr defTabSz="884030"/>
            <a:r>
              <a:rPr lang="it-IT" sz="1900" dirty="0">
                <a:latin typeface="Times New Roman Bold" charset="0"/>
                <a:ea typeface="Times New Roman Bold" charset="0"/>
                <a:cs typeface="Times New Roman Bold" charset="0"/>
                <a:sym typeface="Times New Roman Bold" charset="0"/>
              </a:rPr>
              <a:t>	Risultato dell’esercizio </a:t>
            </a:r>
          </a:p>
          <a:p>
            <a:pPr defTabSz="884030"/>
            <a:r>
              <a:rPr lang="it-IT" sz="1900" dirty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	+ Rettifiche (norme tributarie)</a:t>
            </a:r>
          </a:p>
          <a:p>
            <a:pPr defTabSz="884030"/>
            <a:r>
              <a:rPr lang="it-IT" sz="1900" dirty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	- Accantonamenti (norme tributarie)</a:t>
            </a:r>
          </a:p>
          <a:p>
            <a:pPr defTabSz="884030"/>
            <a:r>
              <a:rPr lang="it-IT" sz="1900" dirty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	Utile/Perdita d’esercizio</a:t>
            </a:r>
            <a:endParaRPr lang="it-IT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Line 1"/>
          <p:cNvSpPr>
            <a:spLocks noChangeShapeType="1"/>
          </p:cNvSpPr>
          <p:nvPr/>
        </p:nvSpPr>
        <p:spPr bwMode="auto">
          <a:xfrm>
            <a:off x="8625427" y="404068"/>
            <a:ext cx="0" cy="1406426"/>
          </a:xfrm>
          <a:prstGeom prst="line">
            <a:avLst/>
          </a:prstGeom>
          <a:noFill/>
          <a:ln w="12504">
            <a:solidFill>
              <a:srgbClr val="000000"/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it-IT"/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8832206" y="404069"/>
            <a:ext cx="858552" cy="1195462"/>
            <a:chOff x="0" y="0"/>
            <a:chExt cx="1127501" cy="1700628"/>
          </a:xfrm>
        </p:grpSpPr>
        <p:sp>
          <p:nvSpPr>
            <p:cNvPr id="47136" name="AutoShape 3"/>
            <p:cNvSpPr>
              <a:spLocks/>
            </p:cNvSpPr>
            <p:nvPr/>
          </p:nvSpPr>
          <p:spPr bwMode="auto">
            <a:xfrm>
              <a:off x="0" y="0"/>
              <a:ext cx="170834" cy="157466"/>
            </a:xfrm>
            <a:custGeom>
              <a:avLst/>
              <a:gdLst>
                <a:gd name="T0" fmla="*/ 675561 w 21600"/>
                <a:gd name="T1" fmla="*/ 573971 h 21600"/>
                <a:gd name="T2" fmla="*/ 675561 w 21600"/>
                <a:gd name="T3" fmla="*/ 573971 h 21600"/>
                <a:gd name="T4" fmla="*/ 675561 w 21600"/>
                <a:gd name="T5" fmla="*/ 573971 h 21600"/>
                <a:gd name="T6" fmla="*/ 675561 w 21600"/>
                <a:gd name="T7" fmla="*/ 573971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330066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47137" name="AutoShape 4"/>
            <p:cNvSpPr>
              <a:spLocks/>
            </p:cNvSpPr>
            <p:nvPr/>
          </p:nvSpPr>
          <p:spPr bwMode="auto">
            <a:xfrm>
              <a:off x="239167" y="0"/>
              <a:ext cx="170834" cy="157466"/>
            </a:xfrm>
            <a:custGeom>
              <a:avLst/>
              <a:gdLst>
                <a:gd name="T0" fmla="*/ 675561 w 21600"/>
                <a:gd name="T1" fmla="*/ 573971 h 21600"/>
                <a:gd name="T2" fmla="*/ 675561 w 21600"/>
                <a:gd name="T3" fmla="*/ 573971 h 21600"/>
                <a:gd name="T4" fmla="*/ 675561 w 21600"/>
                <a:gd name="T5" fmla="*/ 573971 h 21600"/>
                <a:gd name="T6" fmla="*/ 675561 w 21600"/>
                <a:gd name="T7" fmla="*/ 573971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330066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47138" name="AutoShape 5"/>
            <p:cNvSpPr>
              <a:spLocks/>
            </p:cNvSpPr>
            <p:nvPr/>
          </p:nvSpPr>
          <p:spPr bwMode="auto">
            <a:xfrm>
              <a:off x="478333" y="0"/>
              <a:ext cx="170834" cy="157466"/>
            </a:xfrm>
            <a:custGeom>
              <a:avLst/>
              <a:gdLst>
                <a:gd name="T0" fmla="*/ 675561 w 21600"/>
                <a:gd name="T1" fmla="*/ 573971 h 21600"/>
                <a:gd name="T2" fmla="*/ 675561 w 21600"/>
                <a:gd name="T3" fmla="*/ 573971 h 21600"/>
                <a:gd name="T4" fmla="*/ 675561 w 21600"/>
                <a:gd name="T5" fmla="*/ 573971 h 21600"/>
                <a:gd name="T6" fmla="*/ 675561 w 21600"/>
                <a:gd name="T7" fmla="*/ 573971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330066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47139" name="AutoShape 6"/>
            <p:cNvSpPr>
              <a:spLocks/>
            </p:cNvSpPr>
            <p:nvPr/>
          </p:nvSpPr>
          <p:spPr bwMode="auto">
            <a:xfrm>
              <a:off x="0" y="220451"/>
              <a:ext cx="170834" cy="157467"/>
            </a:xfrm>
            <a:custGeom>
              <a:avLst/>
              <a:gdLst>
                <a:gd name="T0" fmla="*/ 675561 w 21600"/>
                <a:gd name="T1" fmla="*/ 573982 h 21600"/>
                <a:gd name="T2" fmla="*/ 675561 w 21600"/>
                <a:gd name="T3" fmla="*/ 573982 h 21600"/>
                <a:gd name="T4" fmla="*/ 675561 w 21600"/>
                <a:gd name="T5" fmla="*/ 573982 h 21600"/>
                <a:gd name="T6" fmla="*/ 675561 w 21600"/>
                <a:gd name="T7" fmla="*/ 573982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330066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47140" name="AutoShape 7"/>
            <p:cNvSpPr>
              <a:spLocks/>
            </p:cNvSpPr>
            <p:nvPr/>
          </p:nvSpPr>
          <p:spPr bwMode="auto">
            <a:xfrm>
              <a:off x="239167" y="220451"/>
              <a:ext cx="170834" cy="157467"/>
            </a:xfrm>
            <a:custGeom>
              <a:avLst/>
              <a:gdLst>
                <a:gd name="T0" fmla="*/ 675561 w 21600"/>
                <a:gd name="T1" fmla="*/ 573982 h 21600"/>
                <a:gd name="T2" fmla="*/ 675561 w 21600"/>
                <a:gd name="T3" fmla="*/ 573982 h 21600"/>
                <a:gd name="T4" fmla="*/ 675561 w 21600"/>
                <a:gd name="T5" fmla="*/ 573982 h 21600"/>
                <a:gd name="T6" fmla="*/ 675561 w 21600"/>
                <a:gd name="T7" fmla="*/ 573982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330066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47141" name="AutoShape 8"/>
            <p:cNvSpPr>
              <a:spLocks/>
            </p:cNvSpPr>
            <p:nvPr/>
          </p:nvSpPr>
          <p:spPr bwMode="auto">
            <a:xfrm>
              <a:off x="478333" y="220451"/>
              <a:ext cx="170834" cy="157467"/>
            </a:xfrm>
            <a:custGeom>
              <a:avLst/>
              <a:gdLst>
                <a:gd name="T0" fmla="*/ 675561 w 21600"/>
                <a:gd name="T1" fmla="*/ 573982 h 21600"/>
                <a:gd name="T2" fmla="*/ 675561 w 21600"/>
                <a:gd name="T3" fmla="*/ 573982 h 21600"/>
                <a:gd name="T4" fmla="*/ 675561 w 21600"/>
                <a:gd name="T5" fmla="*/ 573982 h 21600"/>
                <a:gd name="T6" fmla="*/ 675561 w 21600"/>
                <a:gd name="T7" fmla="*/ 573982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330066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47142" name="AutoShape 9"/>
            <p:cNvSpPr>
              <a:spLocks/>
            </p:cNvSpPr>
            <p:nvPr/>
          </p:nvSpPr>
          <p:spPr bwMode="auto">
            <a:xfrm>
              <a:off x="717500" y="220451"/>
              <a:ext cx="170834" cy="157467"/>
            </a:xfrm>
            <a:custGeom>
              <a:avLst/>
              <a:gdLst>
                <a:gd name="T0" fmla="*/ 675561 w 21600"/>
                <a:gd name="T1" fmla="*/ 573982 h 21600"/>
                <a:gd name="T2" fmla="*/ 675561 w 21600"/>
                <a:gd name="T3" fmla="*/ 573982 h 21600"/>
                <a:gd name="T4" fmla="*/ 675561 w 21600"/>
                <a:gd name="T5" fmla="*/ 573982 h 21600"/>
                <a:gd name="T6" fmla="*/ 675561 w 21600"/>
                <a:gd name="T7" fmla="*/ 573982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669999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47143" name="AutoShape 10"/>
            <p:cNvSpPr>
              <a:spLocks/>
            </p:cNvSpPr>
            <p:nvPr/>
          </p:nvSpPr>
          <p:spPr bwMode="auto">
            <a:xfrm>
              <a:off x="0" y="440903"/>
              <a:ext cx="170834" cy="157467"/>
            </a:xfrm>
            <a:custGeom>
              <a:avLst/>
              <a:gdLst>
                <a:gd name="T0" fmla="*/ 675561 w 21600"/>
                <a:gd name="T1" fmla="*/ 573982 h 21600"/>
                <a:gd name="T2" fmla="*/ 675561 w 21600"/>
                <a:gd name="T3" fmla="*/ 573982 h 21600"/>
                <a:gd name="T4" fmla="*/ 675561 w 21600"/>
                <a:gd name="T5" fmla="*/ 573982 h 21600"/>
                <a:gd name="T6" fmla="*/ 675561 w 21600"/>
                <a:gd name="T7" fmla="*/ 573982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330066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47144" name="AutoShape 11"/>
            <p:cNvSpPr>
              <a:spLocks/>
            </p:cNvSpPr>
            <p:nvPr/>
          </p:nvSpPr>
          <p:spPr bwMode="auto">
            <a:xfrm>
              <a:off x="239167" y="440903"/>
              <a:ext cx="170834" cy="157467"/>
            </a:xfrm>
            <a:custGeom>
              <a:avLst/>
              <a:gdLst>
                <a:gd name="T0" fmla="*/ 675561 w 21600"/>
                <a:gd name="T1" fmla="*/ 573982 h 21600"/>
                <a:gd name="T2" fmla="*/ 675561 w 21600"/>
                <a:gd name="T3" fmla="*/ 573982 h 21600"/>
                <a:gd name="T4" fmla="*/ 675561 w 21600"/>
                <a:gd name="T5" fmla="*/ 573982 h 21600"/>
                <a:gd name="T6" fmla="*/ 675561 w 21600"/>
                <a:gd name="T7" fmla="*/ 573982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330066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47145" name="AutoShape 12"/>
            <p:cNvSpPr>
              <a:spLocks/>
            </p:cNvSpPr>
            <p:nvPr/>
          </p:nvSpPr>
          <p:spPr bwMode="auto">
            <a:xfrm>
              <a:off x="478333" y="440903"/>
              <a:ext cx="170834" cy="157467"/>
            </a:xfrm>
            <a:custGeom>
              <a:avLst/>
              <a:gdLst>
                <a:gd name="T0" fmla="*/ 675561 w 21600"/>
                <a:gd name="T1" fmla="*/ 573982 h 21600"/>
                <a:gd name="T2" fmla="*/ 675561 w 21600"/>
                <a:gd name="T3" fmla="*/ 573982 h 21600"/>
                <a:gd name="T4" fmla="*/ 675561 w 21600"/>
                <a:gd name="T5" fmla="*/ 573982 h 21600"/>
                <a:gd name="T6" fmla="*/ 675561 w 21600"/>
                <a:gd name="T7" fmla="*/ 573982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669999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47146" name="AutoShape 13"/>
            <p:cNvSpPr>
              <a:spLocks/>
            </p:cNvSpPr>
            <p:nvPr/>
          </p:nvSpPr>
          <p:spPr bwMode="auto">
            <a:xfrm>
              <a:off x="717500" y="440903"/>
              <a:ext cx="170834" cy="157467"/>
            </a:xfrm>
            <a:custGeom>
              <a:avLst/>
              <a:gdLst>
                <a:gd name="T0" fmla="*/ 675561 w 21600"/>
                <a:gd name="T1" fmla="*/ 573982 h 21600"/>
                <a:gd name="T2" fmla="*/ 675561 w 21600"/>
                <a:gd name="T3" fmla="*/ 573982 h 21600"/>
                <a:gd name="T4" fmla="*/ 675561 w 21600"/>
                <a:gd name="T5" fmla="*/ 573982 h 21600"/>
                <a:gd name="T6" fmla="*/ 675561 w 21600"/>
                <a:gd name="T7" fmla="*/ 573982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669999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47147" name="AutoShape 14"/>
            <p:cNvSpPr>
              <a:spLocks/>
            </p:cNvSpPr>
            <p:nvPr/>
          </p:nvSpPr>
          <p:spPr bwMode="auto">
            <a:xfrm>
              <a:off x="956667" y="440903"/>
              <a:ext cx="170834" cy="157467"/>
            </a:xfrm>
            <a:custGeom>
              <a:avLst/>
              <a:gdLst>
                <a:gd name="T0" fmla="*/ 675561 w 21600"/>
                <a:gd name="T1" fmla="*/ 573982 h 21600"/>
                <a:gd name="T2" fmla="*/ 675561 w 21600"/>
                <a:gd name="T3" fmla="*/ 573982 h 21600"/>
                <a:gd name="T4" fmla="*/ 675561 w 21600"/>
                <a:gd name="T5" fmla="*/ 573982 h 21600"/>
                <a:gd name="T6" fmla="*/ 675561 w 21600"/>
                <a:gd name="T7" fmla="*/ 573982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CCCC00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47148" name="AutoShape 15"/>
            <p:cNvSpPr>
              <a:spLocks/>
            </p:cNvSpPr>
            <p:nvPr/>
          </p:nvSpPr>
          <p:spPr bwMode="auto">
            <a:xfrm>
              <a:off x="0" y="661355"/>
              <a:ext cx="170834" cy="157466"/>
            </a:xfrm>
            <a:custGeom>
              <a:avLst/>
              <a:gdLst>
                <a:gd name="T0" fmla="*/ 675561 w 21600"/>
                <a:gd name="T1" fmla="*/ 573971 h 21600"/>
                <a:gd name="T2" fmla="*/ 675561 w 21600"/>
                <a:gd name="T3" fmla="*/ 573971 h 21600"/>
                <a:gd name="T4" fmla="*/ 675561 w 21600"/>
                <a:gd name="T5" fmla="*/ 573971 h 21600"/>
                <a:gd name="T6" fmla="*/ 675561 w 21600"/>
                <a:gd name="T7" fmla="*/ 573971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330066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47149" name="AutoShape 16"/>
            <p:cNvSpPr>
              <a:spLocks/>
            </p:cNvSpPr>
            <p:nvPr/>
          </p:nvSpPr>
          <p:spPr bwMode="auto">
            <a:xfrm>
              <a:off x="239167" y="661355"/>
              <a:ext cx="170834" cy="157466"/>
            </a:xfrm>
            <a:custGeom>
              <a:avLst/>
              <a:gdLst>
                <a:gd name="T0" fmla="*/ 675561 w 21600"/>
                <a:gd name="T1" fmla="*/ 573971 h 21600"/>
                <a:gd name="T2" fmla="*/ 675561 w 21600"/>
                <a:gd name="T3" fmla="*/ 573971 h 21600"/>
                <a:gd name="T4" fmla="*/ 675561 w 21600"/>
                <a:gd name="T5" fmla="*/ 573971 h 21600"/>
                <a:gd name="T6" fmla="*/ 675561 w 21600"/>
                <a:gd name="T7" fmla="*/ 573971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669999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47150" name="AutoShape 17"/>
            <p:cNvSpPr>
              <a:spLocks/>
            </p:cNvSpPr>
            <p:nvPr/>
          </p:nvSpPr>
          <p:spPr bwMode="auto">
            <a:xfrm>
              <a:off x="478333" y="661355"/>
              <a:ext cx="170834" cy="157466"/>
            </a:xfrm>
            <a:custGeom>
              <a:avLst/>
              <a:gdLst>
                <a:gd name="T0" fmla="*/ 675561 w 21600"/>
                <a:gd name="T1" fmla="*/ 573971 h 21600"/>
                <a:gd name="T2" fmla="*/ 675561 w 21600"/>
                <a:gd name="T3" fmla="*/ 573971 h 21600"/>
                <a:gd name="T4" fmla="*/ 675561 w 21600"/>
                <a:gd name="T5" fmla="*/ 573971 h 21600"/>
                <a:gd name="T6" fmla="*/ 675561 w 21600"/>
                <a:gd name="T7" fmla="*/ 573971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669999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47151" name="AutoShape 18"/>
            <p:cNvSpPr>
              <a:spLocks/>
            </p:cNvSpPr>
            <p:nvPr/>
          </p:nvSpPr>
          <p:spPr bwMode="auto">
            <a:xfrm>
              <a:off x="717500" y="661355"/>
              <a:ext cx="170834" cy="157466"/>
            </a:xfrm>
            <a:custGeom>
              <a:avLst/>
              <a:gdLst>
                <a:gd name="T0" fmla="*/ 675561 w 21600"/>
                <a:gd name="T1" fmla="*/ 573971 h 21600"/>
                <a:gd name="T2" fmla="*/ 675561 w 21600"/>
                <a:gd name="T3" fmla="*/ 573971 h 21600"/>
                <a:gd name="T4" fmla="*/ 675561 w 21600"/>
                <a:gd name="T5" fmla="*/ 573971 h 21600"/>
                <a:gd name="T6" fmla="*/ 675561 w 21600"/>
                <a:gd name="T7" fmla="*/ 573971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CCCC00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47152" name="AutoShape 19"/>
            <p:cNvSpPr>
              <a:spLocks/>
            </p:cNvSpPr>
            <p:nvPr/>
          </p:nvSpPr>
          <p:spPr bwMode="auto">
            <a:xfrm>
              <a:off x="0" y="881807"/>
              <a:ext cx="170834" cy="157466"/>
            </a:xfrm>
            <a:custGeom>
              <a:avLst/>
              <a:gdLst>
                <a:gd name="T0" fmla="*/ 675561 w 21600"/>
                <a:gd name="T1" fmla="*/ 573971 h 21600"/>
                <a:gd name="T2" fmla="*/ 675561 w 21600"/>
                <a:gd name="T3" fmla="*/ 573971 h 21600"/>
                <a:gd name="T4" fmla="*/ 675561 w 21600"/>
                <a:gd name="T5" fmla="*/ 573971 h 21600"/>
                <a:gd name="T6" fmla="*/ 675561 w 21600"/>
                <a:gd name="T7" fmla="*/ 573971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669999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47153" name="AutoShape 20"/>
            <p:cNvSpPr>
              <a:spLocks/>
            </p:cNvSpPr>
            <p:nvPr/>
          </p:nvSpPr>
          <p:spPr bwMode="auto">
            <a:xfrm>
              <a:off x="239167" y="881807"/>
              <a:ext cx="170834" cy="157466"/>
            </a:xfrm>
            <a:custGeom>
              <a:avLst/>
              <a:gdLst>
                <a:gd name="T0" fmla="*/ 675561 w 21600"/>
                <a:gd name="T1" fmla="*/ 573971 h 21600"/>
                <a:gd name="T2" fmla="*/ 675561 w 21600"/>
                <a:gd name="T3" fmla="*/ 573971 h 21600"/>
                <a:gd name="T4" fmla="*/ 675561 w 21600"/>
                <a:gd name="T5" fmla="*/ 573971 h 21600"/>
                <a:gd name="T6" fmla="*/ 675561 w 21600"/>
                <a:gd name="T7" fmla="*/ 573971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669999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47154" name="AutoShape 21"/>
            <p:cNvSpPr>
              <a:spLocks/>
            </p:cNvSpPr>
            <p:nvPr/>
          </p:nvSpPr>
          <p:spPr bwMode="auto">
            <a:xfrm>
              <a:off x="478333" y="881807"/>
              <a:ext cx="170834" cy="157466"/>
            </a:xfrm>
            <a:custGeom>
              <a:avLst/>
              <a:gdLst>
                <a:gd name="T0" fmla="*/ 675561 w 21600"/>
                <a:gd name="T1" fmla="*/ 573971 h 21600"/>
                <a:gd name="T2" fmla="*/ 675561 w 21600"/>
                <a:gd name="T3" fmla="*/ 573971 h 21600"/>
                <a:gd name="T4" fmla="*/ 675561 w 21600"/>
                <a:gd name="T5" fmla="*/ 573971 h 21600"/>
                <a:gd name="T6" fmla="*/ 675561 w 21600"/>
                <a:gd name="T7" fmla="*/ 573971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CCCC00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47155" name="AutoShape 22"/>
            <p:cNvSpPr>
              <a:spLocks/>
            </p:cNvSpPr>
            <p:nvPr/>
          </p:nvSpPr>
          <p:spPr bwMode="auto">
            <a:xfrm>
              <a:off x="717500" y="881807"/>
              <a:ext cx="170834" cy="157466"/>
            </a:xfrm>
            <a:custGeom>
              <a:avLst/>
              <a:gdLst>
                <a:gd name="T0" fmla="*/ 675561 w 21600"/>
                <a:gd name="T1" fmla="*/ 573971 h 21600"/>
                <a:gd name="T2" fmla="*/ 675561 w 21600"/>
                <a:gd name="T3" fmla="*/ 573971 h 21600"/>
                <a:gd name="T4" fmla="*/ 675561 w 21600"/>
                <a:gd name="T5" fmla="*/ 573971 h 21600"/>
                <a:gd name="T6" fmla="*/ 675561 w 21600"/>
                <a:gd name="T7" fmla="*/ 573971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CCCC00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47156" name="AutoShape 23"/>
            <p:cNvSpPr>
              <a:spLocks/>
            </p:cNvSpPr>
            <p:nvPr/>
          </p:nvSpPr>
          <p:spPr bwMode="auto">
            <a:xfrm>
              <a:off x="956667" y="881807"/>
              <a:ext cx="170834" cy="157466"/>
            </a:xfrm>
            <a:custGeom>
              <a:avLst/>
              <a:gdLst>
                <a:gd name="T0" fmla="*/ 675561 w 21600"/>
                <a:gd name="T1" fmla="*/ 573971 h 21600"/>
                <a:gd name="T2" fmla="*/ 675561 w 21600"/>
                <a:gd name="T3" fmla="*/ 573971 h 21600"/>
                <a:gd name="T4" fmla="*/ 675561 w 21600"/>
                <a:gd name="T5" fmla="*/ 573971 h 21600"/>
                <a:gd name="T6" fmla="*/ 675561 w 21600"/>
                <a:gd name="T7" fmla="*/ 573971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D8D8EC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47157" name="AutoShape 24"/>
            <p:cNvSpPr>
              <a:spLocks/>
            </p:cNvSpPr>
            <p:nvPr/>
          </p:nvSpPr>
          <p:spPr bwMode="auto">
            <a:xfrm>
              <a:off x="0" y="1102258"/>
              <a:ext cx="170834" cy="157467"/>
            </a:xfrm>
            <a:custGeom>
              <a:avLst/>
              <a:gdLst>
                <a:gd name="T0" fmla="*/ 675561 w 21600"/>
                <a:gd name="T1" fmla="*/ 573982 h 21600"/>
                <a:gd name="T2" fmla="*/ 675561 w 21600"/>
                <a:gd name="T3" fmla="*/ 573982 h 21600"/>
                <a:gd name="T4" fmla="*/ 675561 w 21600"/>
                <a:gd name="T5" fmla="*/ 573982 h 21600"/>
                <a:gd name="T6" fmla="*/ 675561 w 21600"/>
                <a:gd name="T7" fmla="*/ 573982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669999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47158" name="AutoShape 25"/>
            <p:cNvSpPr>
              <a:spLocks/>
            </p:cNvSpPr>
            <p:nvPr/>
          </p:nvSpPr>
          <p:spPr bwMode="auto">
            <a:xfrm>
              <a:off x="239167" y="1102258"/>
              <a:ext cx="170834" cy="157467"/>
            </a:xfrm>
            <a:custGeom>
              <a:avLst/>
              <a:gdLst>
                <a:gd name="T0" fmla="*/ 675561 w 21600"/>
                <a:gd name="T1" fmla="*/ 573982 h 21600"/>
                <a:gd name="T2" fmla="*/ 675561 w 21600"/>
                <a:gd name="T3" fmla="*/ 573982 h 21600"/>
                <a:gd name="T4" fmla="*/ 675561 w 21600"/>
                <a:gd name="T5" fmla="*/ 573982 h 21600"/>
                <a:gd name="T6" fmla="*/ 675561 w 21600"/>
                <a:gd name="T7" fmla="*/ 573982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CCCC00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47159" name="AutoShape 26"/>
            <p:cNvSpPr>
              <a:spLocks/>
            </p:cNvSpPr>
            <p:nvPr/>
          </p:nvSpPr>
          <p:spPr bwMode="auto">
            <a:xfrm>
              <a:off x="478333" y="1102258"/>
              <a:ext cx="170834" cy="157467"/>
            </a:xfrm>
            <a:custGeom>
              <a:avLst/>
              <a:gdLst>
                <a:gd name="T0" fmla="*/ 675561 w 21600"/>
                <a:gd name="T1" fmla="*/ 573982 h 21600"/>
                <a:gd name="T2" fmla="*/ 675561 w 21600"/>
                <a:gd name="T3" fmla="*/ 573982 h 21600"/>
                <a:gd name="T4" fmla="*/ 675561 w 21600"/>
                <a:gd name="T5" fmla="*/ 573982 h 21600"/>
                <a:gd name="T6" fmla="*/ 675561 w 21600"/>
                <a:gd name="T7" fmla="*/ 573982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CCCC00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47160" name="AutoShape 27"/>
            <p:cNvSpPr>
              <a:spLocks/>
            </p:cNvSpPr>
            <p:nvPr/>
          </p:nvSpPr>
          <p:spPr bwMode="auto">
            <a:xfrm>
              <a:off x="717500" y="1102258"/>
              <a:ext cx="170834" cy="157467"/>
            </a:xfrm>
            <a:custGeom>
              <a:avLst/>
              <a:gdLst>
                <a:gd name="T0" fmla="*/ 675561 w 21600"/>
                <a:gd name="T1" fmla="*/ 573982 h 21600"/>
                <a:gd name="T2" fmla="*/ 675561 w 21600"/>
                <a:gd name="T3" fmla="*/ 573982 h 21600"/>
                <a:gd name="T4" fmla="*/ 675561 w 21600"/>
                <a:gd name="T5" fmla="*/ 573982 h 21600"/>
                <a:gd name="T6" fmla="*/ 675561 w 21600"/>
                <a:gd name="T7" fmla="*/ 573982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D8D8EC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47161" name="AutoShape 28"/>
            <p:cNvSpPr>
              <a:spLocks/>
            </p:cNvSpPr>
            <p:nvPr/>
          </p:nvSpPr>
          <p:spPr bwMode="auto">
            <a:xfrm>
              <a:off x="0" y="1322710"/>
              <a:ext cx="170834" cy="157466"/>
            </a:xfrm>
            <a:custGeom>
              <a:avLst/>
              <a:gdLst>
                <a:gd name="T0" fmla="*/ 675561 w 21600"/>
                <a:gd name="T1" fmla="*/ 573971 h 21600"/>
                <a:gd name="T2" fmla="*/ 675561 w 21600"/>
                <a:gd name="T3" fmla="*/ 573971 h 21600"/>
                <a:gd name="T4" fmla="*/ 675561 w 21600"/>
                <a:gd name="T5" fmla="*/ 573971 h 21600"/>
                <a:gd name="T6" fmla="*/ 675561 w 21600"/>
                <a:gd name="T7" fmla="*/ 573971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CCCC00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47162" name="AutoShape 29"/>
            <p:cNvSpPr>
              <a:spLocks/>
            </p:cNvSpPr>
            <p:nvPr/>
          </p:nvSpPr>
          <p:spPr bwMode="auto">
            <a:xfrm>
              <a:off x="239167" y="1322710"/>
              <a:ext cx="170834" cy="157466"/>
            </a:xfrm>
            <a:custGeom>
              <a:avLst/>
              <a:gdLst>
                <a:gd name="T0" fmla="*/ 675561 w 21600"/>
                <a:gd name="T1" fmla="*/ 573971 h 21600"/>
                <a:gd name="T2" fmla="*/ 675561 w 21600"/>
                <a:gd name="T3" fmla="*/ 573971 h 21600"/>
                <a:gd name="T4" fmla="*/ 675561 w 21600"/>
                <a:gd name="T5" fmla="*/ 573971 h 21600"/>
                <a:gd name="T6" fmla="*/ 675561 w 21600"/>
                <a:gd name="T7" fmla="*/ 573971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CCCC00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47163" name="AutoShape 30"/>
            <p:cNvSpPr>
              <a:spLocks/>
            </p:cNvSpPr>
            <p:nvPr/>
          </p:nvSpPr>
          <p:spPr bwMode="auto">
            <a:xfrm>
              <a:off x="478333" y="1322710"/>
              <a:ext cx="170834" cy="157466"/>
            </a:xfrm>
            <a:custGeom>
              <a:avLst/>
              <a:gdLst>
                <a:gd name="T0" fmla="*/ 675561 w 21600"/>
                <a:gd name="T1" fmla="*/ 573971 h 21600"/>
                <a:gd name="T2" fmla="*/ 675561 w 21600"/>
                <a:gd name="T3" fmla="*/ 573971 h 21600"/>
                <a:gd name="T4" fmla="*/ 675561 w 21600"/>
                <a:gd name="T5" fmla="*/ 573971 h 21600"/>
                <a:gd name="T6" fmla="*/ 675561 w 21600"/>
                <a:gd name="T7" fmla="*/ 573971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D8D8EC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47164" name="AutoShape 31"/>
            <p:cNvSpPr>
              <a:spLocks/>
            </p:cNvSpPr>
            <p:nvPr/>
          </p:nvSpPr>
          <p:spPr bwMode="auto">
            <a:xfrm>
              <a:off x="717500" y="1322710"/>
              <a:ext cx="170834" cy="157466"/>
            </a:xfrm>
            <a:custGeom>
              <a:avLst/>
              <a:gdLst>
                <a:gd name="T0" fmla="*/ 675561 w 21600"/>
                <a:gd name="T1" fmla="*/ 573971 h 21600"/>
                <a:gd name="T2" fmla="*/ 675561 w 21600"/>
                <a:gd name="T3" fmla="*/ 573971 h 21600"/>
                <a:gd name="T4" fmla="*/ 675561 w 21600"/>
                <a:gd name="T5" fmla="*/ 573971 h 21600"/>
                <a:gd name="T6" fmla="*/ 675561 w 21600"/>
                <a:gd name="T7" fmla="*/ 573971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D8D8EC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47165" name="AutoShape 32"/>
            <p:cNvSpPr>
              <a:spLocks/>
            </p:cNvSpPr>
            <p:nvPr/>
          </p:nvSpPr>
          <p:spPr bwMode="auto">
            <a:xfrm>
              <a:off x="239167" y="1543162"/>
              <a:ext cx="170834" cy="157466"/>
            </a:xfrm>
            <a:custGeom>
              <a:avLst/>
              <a:gdLst>
                <a:gd name="T0" fmla="*/ 675561 w 21600"/>
                <a:gd name="T1" fmla="*/ 573971 h 21600"/>
                <a:gd name="T2" fmla="*/ 675561 w 21600"/>
                <a:gd name="T3" fmla="*/ 573971 h 21600"/>
                <a:gd name="T4" fmla="*/ 675561 w 21600"/>
                <a:gd name="T5" fmla="*/ 573971 h 21600"/>
                <a:gd name="T6" fmla="*/ 675561 w 21600"/>
                <a:gd name="T7" fmla="*/ 573971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D8D8EC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47166" name="AutoShape 33"/>
            <p:cNvSpPr>
              <a:spLocks/>
            </p:cNvSpPr>
            <p:nvPr/>
          </p:nvSpPr>
          <p:spPr bwMode="auto">
            <a:xfrm>
              <a:off x="717500" y="1543162"/>
              <a:ext cx="170834" cy="157466"/>
            </a:xfrm>
            <a:custGeom>
              <a:avLst/>
              <a:gdLst>
                <a:gd name="T0" fmla="*/ 675561 w 21600"/>
                <a:gd name="T1" fmla="*/ 573971 h 21600"/>
                <a:gd name="T2" fmla="*/ 675561 w 21600"/>
                <a:gd name="T3" fmla="*/ 573971 h 21600"/>
                <a:gd name="T4" fmla="*/ 675561 w 21600"/>
                <a:gd name="T5" fmla="*/ 573971 h 21600"/>
                <a:gd name="T6" fmla="*/ 675561 w 21600"/>
                <a:gd name="T7" fmla="*/ 573971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D8D8EC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</p:grpSp>
      <p:pic>
        <p:nvPicPr>
          <p:cNvPr id="47108" name="Picture 34" descr="image.pn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609707" y="5608961"/>
            <a:ext cx="990359" cy="914176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</p:pic>
      <p:sp>
        <p:nvSpPr>
          <p:cNvPr id="47109" name="AutoShape 35"/>
          <p:cNvSpPr>
            <a:spLocks/>
          </p:cNvSpPr>
          <p:nvPr/>
        </p:nvSpPr>
        <p:spPr bwMode="auto">
          <a:xfrm>
            <a:off x="923851" y="606103"/>
            <a:ext cx="8057090" cy="482203"/>
          </a:xfrm>
          <a:custGeom>
            <a:avLst/>
            <a:gdLst>
              <a:gd name="T0" fmla="*/ 2147483647 w 21600"/>
              <a:gd name="T1" fmla="*/ 10887075 h 21600"/>
              <a:gd name="T2" fmla="*/ 2147483647 w 21600"/>
              <a:gd name="T3" fmla="*/ 10887075 h 21600"/>
              <a:gd name="T4" fmla="*/ 2147483647 w 21600"/>
              <a:gd name="T5" fmla="*/ 10887075 h 21600"/>
              <a:gd name="T6" fmla="*/ 2147483647 w 21600"/>
              <a:gd name="T7" fmla="*/ 10887075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/>
          <a:lstStyle/>
          <a:p>
            <a:pPr defTabSz="884030"/>
            <a:r>
              <a:rPr lang="it-IT" b="1" dirty="0">
                <a:solidFill>
                  <a:srgbClr val="33CC33"/>
                </a:solidFill>
                <a:latin typeface="Helvetica-Bold" charset="0"/>
                <a:ea typeface="Helvetica-Bold" charset="0"/>
                <a:cs typeface="Helvetica-Bold" charset="0"/>
                <a:sym typeface="Helvetica-Bold" charset="0"/>
              </a:rPr>
              <a:t>Riclassificazione del Conto Economico</a:t>
            </a:r>
            <a:endParaRPr lang="it-IT" dirty="0"/>
          </a:p>
        </p:txBody>
      </p:sp>
      <p:grpSp>
        <p:nvGrpSpPr>
          <p:cNvPr id="3" name="Group 36"/>
          <p:cNvGrpSpPr>
            <a:grpSpLocks/>
          </p:cNvGrpSpPr>
          <p:nvPr/>
        </p:nvGrpSpPr>
        <p:grpSpPr bwMode="auto">
          <a:xfrm>
            <a:off x="1285410" y="2411016"/>
            <a:ext cx="2807829" cy="598289"/>
            <a:chOff x="0" y="0"/>
            <a:chExt cx="3686778" cy="850314"/>
          </a:xfrm>
        </p:grpSpPr>
        <p:sp>
          <p:nvSpPr>
            <p:cNvPr id="47134" name="AutoShape 37"/>
            <p:cNvSpPr>
              <a:spLocks/>
            </p:cNvSpPr>
            <p:nvPr/>
          </p:nvSpPr>
          <p:spPr bwMode="auto">
            <a:xfrm>
              <a:off x="0" y="0"/>
              <a:ext cx="3686778" cy="850314"/>
            </a:xfrm>
            <a:custGeom>
              <a:avLst/>
              <a:gdLst>
                <a:gd name="T0" fmla="*/ 314637315 w 21600"/>
                <a:gd name="T1" fmla="*/ 16736896 h 21600"/>
                <a:gd name="T2" fmla="*/ 314637315 w 21600"/>
                <a:gd name="T3" fmla="*/ 16736896 h 21600"/>
                <a:gd name="T4" fmla="*/ 314637315 w 21600"/>
                <a:gd name="T5" fmla="*/ 16736896 h 21600"/>
                <a:gd name="T6" fmla="*/ 314637315 w 21600"/>
                <a:gd name="T7" fmla="*/ 1673689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66FF33"/>
            </a:solidFill>
            <a:ln w="16672" cap="sq">
              <a:solidFill>
                <a:srgbClr val="000000"/>
              </a:solidFill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47135" name="AutoShape 38"/>
            <p:cNvSpPr>
              <a:spLocks/>
            </p:cNvSpPr>
            <p:nvPr/>
          </p:nvSpPr>
          <p:spPr bwMode="auto">
            <a:xfrm>
              <a:off x="750895" y="116709"/>
              <a:ext cx="2184988" cy="616896"/>
            </a:xfrm>
            <a:custGeom>
              <a:avLst/>
              <a:gdLst>
                <a:gd name="T0" fmla="*/ 110513254 w 21600"/>
                <a:gd name="T1" fmla="*/ 8809275 h 21600"/>
                <a:gd name="T2" fmla="*/ 110513254 w 21600"/>
                <a:gd name="T3" fmla="*/ 8809275 h 21600"/>
                <a:gd name="T4" fmla="*/ 110513254 w 21600"/>
                <a:gd name="T5" fmla="*/ 8809275 h 21600"/>
                <a:gd name="T6" fmla="*/ 110513254 w 21600"/>
                <a:gd name="T7" fmla="*/ 8809275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 w="12700">
              <a:noFill/>
              <a:miter lim="0"/>
              <a:headEnd/>
              <a:tailEnd/>
            </a:ln>
          </p:spPr>
          <p:txBody>
            <a:bodyPr lIns="116709" tIns="66691" rIns="116709" bIns="66691" anchor="ctr"/>
            <a:lstStyle/>
            <a:p>
              <a:pPr defTabSz="884030"/>
              <a:r>
                <a:rPr lang="it-IT" sz="2300" dirty="0">
                  <a:solidFill>
                    <a:srgbClr val="0033CC"/>
                  </a:solidFill>
                  <a:latin typeface="Helvetica" pitchFamily="-102" charset="0"/>
                  <a:cs typeface="Helvetica" pitchFamily="-102" charset="0"/>
                  <a:sym typeface="Helvetica" pitchFamily="-102" charset="0"/>
                </a:rPr>
                <a:t>Per Natura</a:t>
              </a:r>
              <a:endParaRPr lang="it-IT" dirty="0"/>
            </a:p>
          </p:txBody>
        </p:sp>
      </p:grpSp>
      <p:sp>
        <p:nvSpPr>
          <p:cNvPr id="47111" name="AutoShape 39"/>
          <p:cNvSpPr>
            <a:spLocks/>
          </p:cNvSpPr>
          <p:nvPr/>
        </p:nvSpPr>
        <p:spPr bwMode="auto">
          <a:xfrm>
            <a:off x="1753382" y="1989088"/>
            <a:ext cx="1551441" cy="424160"/>
          </a:xfrm>
          <a:custGeom>
            <a:avLst/>
            <a:gdLst>
              <a:gd name="T0" fmla="*/ 96027906 w 21600"/>
              <a:gd name="T1" fmla="*/ 8423856 h 21600"/>
              <a:gd name="T2" fmla="*/ 96027906 w 21600"/>
              <a:gd name="T3" fmla="*/ 8423856 h 21600"/>
              <a:gd name="T4" fmla="*/ 96027906 w 21600"/>
              <a:gd name="T5" fmla="*/ 8423856 h 21600"/>
              <a:gd name="T6" fmla="*/ 96027906 w 21600"/>
              <a:gd name="T7" fmla="*/ 842385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/>
          <a:lstStyle/>
          <a:p>
            <a:pPr defTabSz="884030"/>
            <a:r>
              <a:rPr lang="it-IT" sz="2300" dirty="0">
                <a:latin typeface="Helvetica" pitchFamily="-102" charset="0"/>
                <a:cs typeface="Helvetica" pitchFamily="-102" charset="0"/>
                <a:sym typeface="Helvetica" pitchFamily="-102" charset="0"/>
              </a:rPr>
              <a:t>Civilistico</a:t>
            </a:r>
            <a:endParaRPr lang="it-IT" dirty="0"/>
          </a:p>
        </p:txBody>
      </p:sp>
      <p:sp>
        <p:nvSpPr>
          <p:cNvPr id="47112" name="AutoShape 40"/>
          <p:cNvSpPr>
            <a:spLocks/>
          </p:cNvSpPr>
          <p:nvPr/>
        </p:nvSpPr>
        <p:spPr bwMode="auto">
          <a:xfrm rot="5400000">
            <a:off x="2373928" y="3185992"/>
            <a:ext cx="532432" cy="310772"/>
          </a:xfrm>
          <a:custGeom>
            <a:avLst/>
            <a:gdLst>
              <a:gd name="T0" fmla="*/ 13273348 w 21600"/>
              <a:gd name="T1" fmla="*/ 3853107 h 21600"/>
              <a:gd name="T2" fmla="*/ 13273348 w 21600"/>
              <a:gd name="T3" fmla="*/ 3853107 h 21600"/>
              <a:gd name="T4" fmla="*/ 13273348 w 21600"/>
              <a:gd name="T5" fmla="*/ 3853107 h 21600"/>
              <a:gd name="T6" fmla="*/ 13273348 w 21600"/>
              <a:gd name="T7" fmla="*/ 385310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0" y="5400"/>
                </a:lnTo>
                <a:lnTo>
                  <a:pt x="2699" y="10800"/>
                </a:lnTo>
                <a:lnTo>
                  <a:pt x="0" y="16199"/>
                </a:lnTo>
                <a:lnTo>
                  <a:pt x="16200" y="16199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</a:pathLst>
          </a:custGeom>
          <a:solidFill>
            <a:srgbClr val="CCCC00"/>
          </a:solidFill>
          <a:ln w="16672" cap="sq">
            <a:solidFill>
              <a:srgbClr val="000000"/>
            </a:solidFill>
            <a:round/>
            <a:headEnd/>
            <a:tailEnd/>
          </a:ln>
        </p:spPr>
        <p:txBody>
          <a:bodyPr lIns="0" tIns="0" rIns="0" bIns="0" anchor="ctr"/>
          <a:lstStyle/>
          <a:p>
            <a:pPr defTabSz="564798"/>
            <a:endParaRPr lang="it-IT" sz="2300" dirty="0">
              <a:solidFill>
                <a:srgbClr val="FFFFFF"/>
              </a:solidFill>
            </a:endParaRPr>
          </a:p>
        </p:txBody>
      </p:sp>
      <p:grpSp>
        <p:nvGrpSpPr>
          <p:cNvPr id="4" name="Group 41"/>
          <p:cNvGrpSpPr>
            <a:grpSpLocks/>
          </p:cNvGrpSpPr>
          <p:nvPr/>
        </p:nvGrpSpPr>
        <p:grpSpPr bwMode="auto">
          <a:xfrm>
            <a:off x="1285410" y="3668986"/>
            <a:ext cx="2807829" cy="609451"/>
            <a:chOff x="0" y="0"/>
            <a:chExt cx="3686778" cy="866987"/>
          </a:xfrm>
        </p:grpSpPr>
        <p:sp>
          <p:nvSpPr>
            <p:cNvPr id="47132" name="AutoShape 42"/>
            <p:cNvSpPr>
              <a:spLocks/>
            </p:cNvSpPr>
            <p:nvPr/>
          </p:nvSpPr>
          <p:spPr bwMode="auto">
            <a:xfrm>
              <a:off x="0" y="8336"/>
              <a:ext cx="3686778" cy="850315"/>
            </a:xfrm>
            <a:custGeom>
              <a:avLst/>
              <a:gdLst>
                <a:gd name="T0" fmla="*/ 314637315 w 21600"/>
                <a:gd name="T1" fmla="*/ 16736915 h 21600"/>
                <a:gd name="T2" fmla="*/ 314637315 w 21600"/>
                <a:gd name="T3" fmla="*/ 16736915 h 21600"/>
                <a:gd name="T4" fmla="*/ 314637315 w 21600"/>
                <a:gd name="T5" fmla="*/ 16736915 h 21600"/>
                <a:gd name="T6" fmla="*/ 314637315 w 21600"/>
                <a:gd name="T7" fmla="*/ 16736915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66FF33"/>
            </a:solidFill>
            <a:ln w="16672" cap="sq">
              <a:solidFill>
                <a:srgbClr val="000000"/>
              </a:solidFill>
              <a:round/>
              <a:headEnd/>
              <a:tailEnd/>
            </a:ln>
          </p:spPr>
          <p:txBody>
            <a:bodyPr lIns="0" tIns="0" rIns="0" bIns="0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47133" name="AutoShape 43"/>
            <p:cNvSpPr>
              <a:spLocks/>
            </p:cNvSpPr>
            <p:nvPr/>
          </p:nvSpPr>
          <p:spPr bwMode="auto">
            <a:xfrm>
              <a:off x="0" y="0"/>
              <a:ext cx="3686778" cy="866987"/>
            </a:xfrm>
            <a:custGeom>
              <a:avLst/>
              <a:gdLst>
                <a:gd name="T0" fmla="*/ 314637315 w 21600"/>
                <a:gd name="T1" fmla="*/ 17399707 h 21600"/>
                <a:gd name="T2" fmla="*/ 314637315 w 21600"/>
                <a:gd name="T3" fmla="*/ 17399707 h 21600"/>
                <a:gd name="T4" fmla="*/ 314637315 w 21600"/>
                <a:gd name="T5" fmla="*/ 17399707 h 21600"/>
                <a:gd name="T6" fmla="*/ 314637315 w 21600"/>
                <a:gd name="T7" fmla="*/ 17399707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 w="12700">
              <a:noFill/>
              <a:miter lim="0"/>
              <a:headEnd/>
              <a:tailEnd/>
            </a:ln>
          </p:spPr>
          <p:txBody>
            <a:bodyPr lIns="116709" tIns="66691" rIns="116709" bIns="66691" anchor="ctr"/>
            <a:lstStyle/>
            <a:p>
              <a:pPr defTabSz="884030"/>
              <a:r>
                <a:rPr lang="it-IT" sz="1700" dirty="0">
                  <a:solidFill>
                    <a:srgbClr val="0033CC"/>
                  </a:solidFill>
                  <a:latin typeface="Helvetica" pitchFamily="-102" charset="0"/>
                  <a:cs typeface="Helvetica" pitchFamily="-102" charset="0"/>
                  <a:sym typeface="Helvetica" pitchFamily="-102" charset="0"/>
                </a:rPr>
                <a:t>In base alla ragione economica del costo</a:t>
              </a:r>
              <a:endParaRPr lang="it-IT" dirty="0"/>
            </a:p>
          </p:txBody>
        </p:sp>
      </p:grpSp>
      <p:grpSp>
        <p:nvGrpSpPr>
          <p:cNvPr id="5" name="Group 44"/>
          <p:cNvGrpSpPr>
            <a:grpSpLocks/>
          </p:cNvGrpSpPr>
          <p:nvPr/>
        </p:nvGrpSpPr>
        <p:grpSpPr bwMode="auto">
          <a:xfrm>
            <a:off x="1285410" y="4935885"/>
            <a:ext cx="2807829" cy="1197695"/>
            <a:chOff x="0" y="0"/>
            <a:chExt cx="3686778" cy="1702712"/>
          </a:xfrm>
        </p:grpSpPr>
        <p:sp>
          <p:nvSpPr>
            <p:cNvPr id="47130" name="AutoShape 45"/>
            <p:cNvSpPr>
              <a:spLocks/>
            </p:cNvSpPr>
            <p:nvPr/>
          </p:nvSpPr>
          <p:spPr bwMode="auto">
            <a:xfrm>
              <a:off x="0" y="0"/>
              <a:ext cx="3686778" cy="1702712"/>
            </a:xfrm>
            <a:custGeom>
              <a:avLst/>
              <a:gdLst>
                <a:gd name="T0" fmla="*/ 314637315 w 21600"/>
                <a:gd name="T1" fmla="*/ 67111763 h 21600"/>
                <a:gd name="T2" fmla="*/ 314637315 w 21600"/>
                <a:gd name="T3" fmla="*/ 67111763 h 21600"/>
                <a:gd name="T4" fmla="*/ 314637315 w 21600"/>
                <a:gd name="T5" fmla="*/ 67111763 h 21600"/>
                <a:gd name="T6" fmla="*/ 314637315 w 21600"/>
                <a:gd name="T7" fmla="*/ 67111763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66FF33"/>
            </a:solidFill>
            <a:ln w="16672" cap="sq">
              <a:solidFill>
                <a:srgbClr val="000000"/>
              </a:solidFill>
              <a:round/>
              <a:headEnd/>
              <a:tailEnd/>
            </a:ln>
          </p:spPr>
          <p:txBody>
            <a:bodyPr lIns="0" tIns="0" rIns="0" bIns="0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47131" name="AutoShape 46"/>
            <p:cNvSpPr>
              <a:spLocks/>
            </p:cNvSpPr>
            <p:nvPr/>
          </p:nvSpPr>
          <p:spPr bwMode="auto">
            <a:xfrm>
              <a:off x="0" y="234461"/>
              <a:ext cx="3686778" cy="1233790"/>
            </a:xfrm>
            <a:custGeom>
              <a:avLst/>
              <a:gdLst>
                <a:gd name="T0" fmla="*/ 314637315 w 21600"/>
                <a:gd name="T1" fmla="*/ 35236985 h 21600"/>
                <a:gd name="T2" fmla="*/ 314637315 w 21600"/>
                <a:gd name="T3" fmla="*/ 35236985 h 21600"/>
                <a:gd name="T4" fmla="*/ 314637315 w 21600"/>
                <a:gd name="T5" fmla="*/ 35236985 h 21600"/>
                <a:gd name="T6" fmla="*/ 314637315 w 21600"/>
                <a:gd name="T7" fmla="*/ 35236985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 w="12700">
              <a:noFill/>
              <a:miter lim="0"/>
              <a:headEnd/>
              <a:tailEnd/>
            </a:ln>
          </p:spPr>
          <p:txBody>
            <a:bodyPr lIns="116709" tIns="66691" rIns="116709" bIns="66691" anchor="ctr"/>
            <a:lstStyle/>
            <a:p>
              <a:pPr defTabSz="884030"/>
              <a:r>
                <a:rPr lang="it-IT" sz="1700" dirty="0">
                  <a:solidFill>
                    <a:srgbClr val="0033CC"/>
                  </a:solidFill>
                  <a:latin typeface="Helvetica" pitchFamily="-102" charset="0"/>
                  <a:cs typeface="Helvetica" pitchFamily="-102" charset="0"/>
                  <a:sym typeface="Helvetica" pitchFamily="-102" charset="0"/>
                </a:rPr>
                <a:t>Costo del lavoro, costo per acquisti, </a:t>
              </a:r>
            </a:p>
            <a:p>
              <a:pPr defTabSz="884030"/>
              <a:r>
                <a:rPr lang="it-IT" sz="1700" dirty="0">
                  <a:solidFill>
                    <a:srgbClr val="0033CC"/>
                  </a:solidFill>
                  <a:latin typeface="Helvetica" pitchFamily="-102" charset="0"/>
                  <a:cs typeface="Helvetica" pitchFamily="-102" charset="0"/>
                  <a:sym typeface="Helvetica" pitchFamily="-102" charset="0"/>
                </a:rPr>
                <a:t>per servizi</a:t>
              </a:r>
              <a:endParaRPr lang="it-IT" dirty="0"/>
            </a:p>
          </p:txBody>
        </p:sp>
      </p:grpSp>
      <p:sp>
        <p:nvSpPr>
          <p:cNvPr id="47115" name="AutoShape 47"/>
          <p:cNvSpPr>
            <a:spLocks/>
          </p:cNvSpPr>
          <p:nvPr/>
        </p:nvSpPr>
        <p:spPr bwMode="auto">
          <a:xfrm rot="5400000">
            <a:off x="2335382" y="4458181"/>
            <a:ext cx="531316" cy="310772"/>
          </a:xfrm>
          <a:custGeom>
            <a:avLst/>
            <a:gdLst>
              <a:gd name="T0" fmla="*/ 13217753 w 21600"/>
              <a:gd name="T1" fmla="*/ 3853107 h 21600"/>
              <a:gd name="T2" fmla="*/ 13217753 w 21600"/>
              <a:gd name="T3" fmla="*/ 3853107 h 21600"/>
              <a:gd name="T4" fmla="*/ 13217753 w 21600"/>
              <a:gd name="T5" fmla="*/ 3853107 h 21600"/>
              <a:gd name="T6" fmla="*/ 13217753 w 21600"/>
              <a:gd name="T7" fmla="*/ 3853107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0" y="5400"/>
                </a:lnTo>
                <a:lnTo>
                  <a:pt x="2699" y="10800"/>
                </a:lnTo>
                <a:lnTo>
                  <a:pt x="0" y="16199"/>
                </a:lnTo>
                <a:lnTo>
                  <a:pt x="16200" y="16199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</a:pathLst>
          </a:custGeom>
          <a:solidFill>
            <a:srgbClr val="CCCC00"/>
          </a:solidFill>
          <a:ln w="16672" cap="sq">
            <a:solidFill>
              <a:srgbClr val="000000"/>
            </a:solidFill>
            <a:round/>
            <a:headEnd/>
            <a:tailEnd/>
          </a:ln>
        </p:spPr>
        <p:txBody>
          <a:bodyPr lIns="0" tIns="0" rIns="0" bIns="0" anchor="ctr"/>
          <a:lstStyle/>
          <a:p>
            <a:pPr defTabSz="564798"/>
            <a:endParaRPr lang="it-IT" sz="2300" dirty="0">
              <a:solidFill>
                <a:srgbClr val="FFFFFF"/>
              </a:solidFill>
            </a:endParaRPr>
          </a:p>
        </p:txBody>
      </p:sp>
      <p:sp>
        <p:nvSpPr>
          <p:cNvPr id="47116" name="AutoShape 48"/>
          <p:cNvSpPr>
            <a:spLocks/>
          </p:cNvSpPr>
          <p:nvPr/>
        </p:nvSpPr>
        <p:spPr bwMode="auto">
          <a:xfrm rot="-5400000">
            <a:off x="-139619" y="4448845"/>
            <a:ext cx="1481212" cy="372442"/>
          </a:xfrm>
          <a:custGeom>
            <a:avLst/>
            <a:gdLst>
              <a:gd name="T0" fmla="*/ 102727179 w 21600"/>
              <a:gd name="T1" fmla="*/ 5534076 h 21600"/>
              <a:gd name="T2" fmla="*/ 102727179 w 21600"/>
              <a:gd name="T3" fmla="*/ 5534076 h 21600"/>
              <a:gd name="T4" fmla="*/ 102727179 w 21600"/>
              <a:gd name="T5" fmla="*/ 5534076 h 21600"/>
              <a:gd name="T6" fmla="*/ 102727179 w 21600"/>
              <a:gd name="T7" fmla="*/ 553407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/>
          <a:lstStyle/>
          <a:p>
            <a:pPr defTabSz="884030"/>
            <a:r>
              <a:rPr lang="it-IT" sz="1700" dirty="0">
                <a:solidFill>
                  <a:srgbClr val="4B2068"/>
                </a:solidFill>
                <a:latin typeface="Helvetica" pitchFamily="-102" charset="0"/>
                <a:cs typeface="Helvetica" pitchFamily="-102" charset="0"/>
                <a:sym typeface="Helvetica" pitchFamily="-102" charset="0"/>
              </a:rPr>
              <a:t>ESEMPIO</a:t>
            </a:r>
            <a:endParaRPr lang="it-IT" dirty="0"/>
          </a:p>
        </p:txBody>
      </p:sp>
      <p:grpSp>
        <p:nvGrpSpPr>
          <p:cNvPr id="6" name="Group 49"/>
          <p:cNvGrpSpPr>
            <a:grpSpLocks/>
          </p:cNvGrpSpPr>
          <p:nvPr/>
        </p:nvGrpSpPr>
        <p:grpSpPr bwMode="auto">
          <a:xfrm>
            <a:off x="5592682" y="2387576"/>
            <a:ext cx="2807829" cy="598289"/>
            <a:chOff x="0" y="0"/>
            <a:chExt cx="3686778" cy="850314"/>
          </a:xfrm>
        </p:grpSpPr>
        <p:sp>
          <p:nvSpPr>
            <p:cNvPr id="47128" name="AutoShape 50"/>
            <p:cNvSpPr>
              <a:spLocks/>
            </p:cNvSpPr>
            <p:nvPr/>
          </p:nvSpPr>
          <p:spPr bwMode="auto">
            <a:xfrm>
              <a:off x="0" y="0"/>
              <a:ext cx="3686778" cy="850314"/>
            </a:xfrm>
            <a:custGeom>
              <a:avLst/>
              <a:gdLst>
                <a:gd name="T0" fmla="*/ 314637315 w 21600"/>
                <a:gd name="T1" fmla="*/ 16736896 h 21600"/>
                <a:gd name="T2" fmla="*/ 314637315 w 21600"/>
                <a:gd name="T3" fmla="*/ 16736896 h 21600"/>
                <a:gd name="T4" fmla="*/ 314637315 w 21600"/>
                <a:gd name="T5" fmla="*/ 16736896 h 21600"/>
                <a:gd name="T6" fmla="*/ 314637315 w 21600"/>
                <a:gd name="T7" fmla="*/ 1673689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66FF33"/>
            </a:solidFill>
            <a:ln w="16672" cap="sq">
              <a:solidFill>
                <a:srgbClr val="000000"/>
              </a:solidFill>
              <a:round/>
              <a:headEnd/>
              <a:tailEnd/>
            </a:ln>
          </p:spPr>
          <p:txBody>
            <a:bodyPr lIns="0" tIns="0" rIns="0" bIns="0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47129" name="AutoShape 51"/>
            <p:cNvSpPr>
              <a:spLocks/>
            </p:cNvSpPr>
            <p:nvPr/>
          </p:nvSpPr>
          <p:spPr bwMode="auto">
            <a:xfrm>
              <a:off x="194733" y="116709"/>
              <a:ext cx="3297312" cy="616896"/>
            </a:xfrm>
            <a:custGeom>
              <a:avLst/>
              <a:gdLst>
                <a:gd name="T0" fmla="*/ 251672834 w 21600"/>
                <a:gd name="T1" fmla="*/ 8809275 h 21600"/>
                <a:gd name="T2" fmla="*/ 251672834 w 21600"/>
                <a:gd name="T3" fmla="*/ 8809275 h 21600"/>
                <a:gd name="T4" fmla="*/ 251672834 w 21600"/>
                <a:gd name="T5" fmla="*/ 8809275 h 21600"/>
                <a:gd name="T6" fmla="*/ 251672834 w 21600"/>
                <a:gd name="T7" fmla="*/ 8809275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 w="12700">
              <a:noFill/>
              <a:miter lim="0"/>
              <a:headEnd/>
              <a:tailEnd/>
            </a:ln>
          </p:spPr>
          <p:txBody>
            <a:bodyPr lIns="116709" tIns="66691" rIns="116709" bIns="66691" anchor="ctr"/>
            <a:lstStyle/>
            <a:p>
              <a:pPr defTabSz="884030"/>
              <a:r>
                <a:rPr lang="it-IT" sz="2300" dirty="0">
                  <a:solidFill>
                    <a:srgbClr val="0033CC"/>
                  </a:solidFill>
                  <a:latin typeface="Helvetica" pitchFamily="-102" charset="0"/>
                  <a:cs typeface="Helvetica" pitchFamily="-102" charset="0"/>
                  <a:sym typeface="Helvetica" pitchFamily="-102" charset="0"/>
                </a:rPr>
                <a:t>Per Destinazione</a:t>
              </a:r>
              <a:endParaRPr lang="it-IT" dirty="0"/>
            </a:p>
          </p:txBody>
        </p:sp>
      </p:grpSp>
      <p:sp>
        <p:nvSpPr>
          <p:cNvPr id="47118" name="AutoShape 52"/>
          <p:cNvSpPr>
            <a:spLocks/>
          </p:cNvSpPr>
          <p:nvPr/>
        </p:nvSpPr>
        <p:spPr bwMode="auto">
          <a:xfrm>
            <a:off x="6060654" y="1965648"/>
            <a:ext cx="1279364" cy="424160"/>
          </a:xfrm>
          <a:custGeom>
            <a:avLst/>
            <a:gdLst>
              <a:gd name="T0" fmla="*/ 65300321 w 21600"/>
              <a:gd name="T1" fmla="*/ 8423856 h 21600"/>
              <a:gd name="T2" fmla="*/ 65300321 w 21600"/>
              <a:gd name="T3" fmla="*/ 8423856 h 21600"/>
              <a:gd name="T4" fmla="*/ 65300321 w 21600"/>
              <a:gd name="T5" fmla="*/ 8423856 h 21600"/>
              <a:gd name="T6" fmla="*/ 65300321 w 21600"/>
              <a:gd name="T7" fmla="*/ 842385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/>
          <a:lstStyle/>
          <a:p>
            <a:pPr defTabSz="884030"/>
            <a:r>
              <a:rPr lang="it-IT" sz="2300" dirty="0">
                <a:latin typeface="Helvetica" pitchFamily="-102" charset="0"/>
                <a:cs typeface="Helvetica" pitchFamily="-102" charset="0"/>
                <a:sym typeface="Helvetica" pitchFamily="-102" charset="0"/>
              </a:rPr>
              <a:t>Tecnico</a:t>
            </a:r>
            <a:endParaRPr lang="it-IT" dirty="0"/>
          </a:p>
        </p:txBody>
      </p:sp>
      <p:sp>
        <p:nvSpPr>
          <p:cNvPr id="47119" name="AutoShape 53"/>
          <p:cNvSpPr>
            <a:spLocks/>
          </p:cNvSpPr>
          <p:nvPr/>
        </p:nvSpPr>
        <p:spPr bwMode="auto">
          <a:xfrm rot="5400000">
            <a:off x="6791911" y="3095578"/>
            <a:ext cx="383977" cy="296261"/>
          </a:xfrm>
          <a:custGeom>
            <a:avLst/>
            <a:gdLst>
              <a:gd name="T0" fmla="*/ 6903361 w 21600"/>
              <a:gd name="T1" fmla="*/ 3501675 h 21600"/>
              <a:gd name="T2" fmla="*/ 6903361 w 21600"/>
              <a:gd name="T3" fmla="*/ 3501675 h 21600"/>
              <a:gd name="T4" fmla="*/ 6903361 w 21600"/>
              <a:gd name="T5" fmla="*/ 3501675 h 21600"/>
              <a:gd name="T6" fmla="*/ 6903361 w 21600"/>
              <a:gd name="T7" fmla="*/ 3501675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0" y="5400"/>
                </a:lnTo>
                <a:lnTo>
                  <a:pt x="2700" y="10800"/>
                </a:lnTo>
                <a:lnTo>
                  <a:pt x="0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</a:pathLst>
          </a:custGeom>
          <a:solidFill>
            <a:srgbClr val="CCCC00"/>
          </a:solidFill>
          <a:ln w="16672" cap="sq">
            <a:solidFill>
              <a:srgbClr val="000000"/>
            </a:solidFill>
            <a:round/>
            <a:headEnd/>
            <a:tailEnd/>
          </a:ln>
        </p:spPr>
        <p:txBody>
          <a:bodyPr lIns="0" tIns="0" rIns="0" bIns="0" anchor="ctr"/>
          <a:lstStyle/>
          <a:p>
            <a:pPr defTabSz="564798"/>
            <a:endParaRPr lang="it-IT" sz="2300" dirty="0">
              <a:solidFill>
                <a:srgbClr val="FFFFFF"/>
              </a:solidFill>
            </a:endParaRPr>
          </a:p>
        </p:txBody>
      </p:sp>
      <p:grpSp>
        <p:nvGrpSpPr>
          <p:cNvPr id="7" name="Group 54"/>
          <p:cNvGrpSpPr>
            <a:grpSpLocks/>
          </p:cNvGrpSpPr>
          <p:nvPr/>
        </p:nvGrpSpPr>
        <p:grpSpPr bwMode="auto">
          <a:xfrm>
            <a:off x="5592682" y="3488160"/>
            <a:ext cx="2807829" cy="916409"/>
            <a:chOff x="0" y="0"/>
            <a:chExt cx="3686778" cy="1302565"/>
          </a:xfrm>
        </p:grpSpPr>
        <p:sp>
          <p:nvSpPr>
            <p:cNvPr id="47126" name="AutoShape 55"/>
            <p:cNvSpPr>
              <a:spLocks/>
            </p:cNvSpPr>
            <p:nvPr/>
          </p:nvSpPr>
          <p:spPr bwMode="auto">
            <a:xfrm>
              <a:off x="0" y="0"/>
              <a:ext cx="3686778" cy="1302565"/>
            </a:xfrm>
            <a:custGeom>
              <a:avLst/>
              <a:gdLst>
                <a:gd name="T0" fmla="*/ 314637315 w 21600"/>
                <a:gd name="T1" fmla="*/ 39274928 h 21600"/>
                <a:gd name="T2" fmla="*/ 314637315 w 21600"/>
                <a:gd name="T3" fmla="*/ 39274928 h 21600"/>
                <a:gd name="T4" fmla="*/ 314637315 w 21600"/>
                <a:gd name="T5" fmla="*/ 39274928 h 21600"/>
                <a:gd name="T6" fmla="*/ 314637315 w 21600"/>
                <a:gd name="T7" fmla="*/ 39274928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66FF33"/>
            </a:solidFill>
            <a:ln w="16672" cap="sq">
              <a:solidFill>
                <a:srgbClr val="000000"/>
              </a:solidFill>
              <a:round/>
              <a:headEnd/>
              <a:tailEnd/>
            </a:ln>
          </p:spPr>
          <p:txBody>
            <a:bodyPr lIns="0" tIns="0" rIns="0" bIns="0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47127" name="AutoShape 56"/>
            <p:cNvSpPr>
              <a:spLocks/>
            </p:cNvSpPr>
            <p:nvPr/>
          </p:nvSpPr>
          <p:spPr bwMode="auto">
            <a:xfrm>
              <a:off x="0" y="217788"/>
              <a:ext cx="3686778" cy="866988"/>
            </a:xfrm>
            <a:custGeom>
              <a:avLst/>
              <a:gdLst>
                <a:gd name="T0" fmla="*/ 314637315 w 21600"/>
                <a:gd name="T1" fmla="*/ 17399727 h 21600"/>
                <a:gd name="T2" fmla="*/ 314637315 w 21600"/>
                <a:gd name="T3" fmla="*/ 17399727 h 21600"/>
                <a:gd name="T4" fmla="*/ 314637315 w 21600"/>
                <a:gd name="T5" fmla="*/ 17399727 h 21600"/>
                <a:gd name="T6" fmla="*/ 314637315 w 21600"/>
                <a:gd name="T7" fmla="*/ 17399727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 w="12700">
              <a:noFill/>
              <a:miter lim="0"/>
              <a:headEnd/>
              <a:tailEnd/>
            </a:ln>
          </p:spPr>
          <p:txBody>
            <a:bodyPr lIns="116709" tIns="66691" rIns="116709" bIns="66691" anchor="ctr"/>
            <a:lstStyle/>
            <a:p>
              <a:pPr defTabSz="884030"/>
              <a:r>
                <a:rPr lang="it-IT" sz="1700" dirty="0">
                  <a:solidFill>
                    <a:srgbClr val="0033CC"/>
                  </a:solidFill>
                  <a:latin typeface="Helvetica" pitchFamily="-102" charset="0"/>
                  <a:cs typeface="Helvetica" pitchFamily="-102" charset="0"/>
                  <a:sym typeface="Helvetica" pitchFamily="-102" charset="0"/>
                </a:rPr>
                <a:t>Rispetto alla “funzione” cui </a:t>
              </a:r>
              <a:r>
                <a:rPr lang="it-IT" sz="1700" dirty="0" err="1">
                  <a:solidFill>
                    <a:srgbClr val="0033CC"/>
                  </a:solidFill>
                  <a:latin typeface="Helvetica" pitchFamily="-102" charset="0"/>
                  <a:cs typeface="Helvetica" pitchFamily="-102" charset="0"/>
                  <a:sym typeface="Helvetica" pitchFamily="-102" charset="0"/>
                </a:rPr>
                <a:t>pertiene</a:t>
              </a:r>
              <a:r>
                <a:rPr lang="it-IT" sz="1700" dirty="0">
                  <a:solidFill>
                    <a:srgbClr val="0033CC"/>
                  </a:solidFill>
                  <a:latin typeface="Helvetica" pitchFamily="-102" charset="0"/>
                  <a:cs typeface="Helvetica" pitchFamily="-102" charset="0"/>
                  <a:sym typeface="Helvetica" pitchFamily="-102" charset="0"/>
                </a:rPr>
                <a:t> il costo</a:t>
              </a:r>
              <a:endParaRPr lang="it-IT" dirty="0"/>
            </a:p>
          </p:txBody>
        </p:sp>
      </p:grpSp>
      <p:grpSp>
        <p:nvGrpSpPr>
          <p:cNvPr id="8" name="Group 57"/>
          <p:cNvGrpSpPr>
            <a:grpSpLocks/>
          </p:cNvGrpSpPr>
          <p:nvPr/>
        </p:nvGrpSpPr>
        <p:grpSpPr bwMode="auto">
          <a:xfrm>
            <a:off x="5298839" y="4872261"/>
            <a:ext cx="3493462" cy="1422053"/>
            <a:chOff x="0" y="0"/>
            <a:chExt cx="4587110" cy="2023664"/>
          </a:xfrm>
        </p:grpSpPr>
        <p:sp>
          <p:nvSpPr>
            <p:cNvPr id="47124" name="AutoShape 58"/>
            <p:cNvSpPr>
              <a:spLocks/>
            </p:cNvSpPr>
            <p:nvPr/>
          </p:nvSpPr>
          <p:spPr bwMode="auto">
            <a:xfrm>
              <a:off x="0" y="0"/>
              <a:ext cx="4587110" cy="2023664"/>
            </a:xfrm>
            <a:custGeom>
              <a:avLst/>
              <a:gdLst>
                <a:gd name="T0" fmla="*/ 487073568 w 21600"/>
                <a:gd name="T1" fmla="*/ 94796666 h 21600"/>
                <a:gd name="T2" fmla="*/ 487073568 w 21600"/>
                <a:gd name="T3" fmla="*/ 94796666 h 21600"/>
                <a:gd name="T4" fmla="*/ 487073568 w 21600"/>
                <a:gd name="T5" fmla="*/ 94796666 h 21600"/>
                <a:gd name="T6" fmla="*/ 487073568 w 21600"/>
                <a:gd name="T7" fmla="*/ 94796666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66FF33"/>
            </a:solidFill>
            <a:ln w="16672" cap="sq">
              <a:solidFill>
                <a:srgbClr val="000000"/>
              </a:solidFill>
              <a:round/>
              <a:headEnd/>
              <a:tailEnd/>
            </a:ln>
          </p:spPr>
          <p:txBody>
            <a:bodyPr lIns="0" tIns="0" rIns="0" bIns="0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47125" name="AutoShape 59"/>
            <p:cNvSpPr>
              <a:spLocks/>
            </p:cNvSpPr>
            <p:nvPr/>
          </p:nvSpPr>
          <p:spPr bwMode="auto">
            <a:xfrm>
              <a:off x="0" y="394937"/>
              <a:ext cx="4587110" cy="1233790"/>
            </a:xfrm>
            <a:custGeom>
              <a:avLst/>
              <a:gdLst>
                <a:gd name="T0" fmla="*/ 487073568 w 21600"/>
                <a:gd name="T1" fmla="*/ 35236985 h 21600"/>
                <a:gd name="T2" fmla="*/ 487073568 w 21600"/>
                <a:gd name="T3" fmla="*/ 35236985 h 21600"/>
                <a:gd name="T4" fmla="*/ 487073568 w 21600"/>
                <a:gd name="T5" fmla="*/ 35236985 h 21600"/>
                <a:gd name="T6" fmla="*/ 487073568 w 21600"/>
                <a:gd name="T7" fmla="*/ 35236985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 w="12700">
              <a:noFill/>
              <a:miter lim="0"/>
              <a:headEnd/>
              <a:tailEnd/>
            </a:ln>
          </p:spPr>
          <p:txBody>
            <a:bodyPr lIns="116709" tIns="66691" rIns="116709" bIns="66691" anchor="ctr"/>
            <a:lstStyle/>
            <a:p>
              <a:pPr defTabSz="884030"/>
              <a:r>
                <a:rPr lang="it-IT" sz="1700" dirty="0">
                  <a:solidFill>
                    <a:srgbClr val="0033CC"/>
                  </a:solidFill>
                  <a:latin typeface="Helvetica" pitchFamily="-102" charset="0"/>
                  <a:cs typeface="Helvetica" pitchFamily="-102" charset="0"/>
                  <a:sym typeface="Helvetica" pitchFamily="-102" charset="0"/>
                </a:rPr>
                <a:t>Costo del venduto(produzione), costi generali e amministrativi, spese di </a:t>
              </a:r>
              <a:r>
                <a:rPr lang="it-IT" sz="1700" dirty="0" err="1">
                  <a:solidFill>
                    <a:srgbClr val="0033CC"/>
                  </a:solidFill>
                  <a:latin typeface="Helvetica" pitchFamily="-102" charset="0"/>
                  <a:cs typeface="Helvetica" pitchFamily="-102" charset="0"/>
                  <a:sym typeface="Helvetica" pitchFamily="-102" charset="0"/>
                </a:rPr>
                <a:t>R&amp;S</a:t>
              </a:r>
              <a:endParaRPr lang="it-IT" dirty="0"/>
            </a:p>
          </p:txBody>
        </p:sp>
      </p:grpSp>
      <p:sp>
        <p:nvSpPr>
          <p:cNvPr id="47122" name="AutoShape 60"/>
          <p:cNvSpPr>
            <a:spLocks/>
          </p:cNvSpPr>
          <p:nvPr/>
        </p:nvSpPr>
        <p:spPr bwMode="auto">
          <a:xfrm rot="5400000">
            <a:off x="6820607" y="4525491"/>
            <a:ext cx="347141" cy="295052"/>
          </a:xfrm>
          <a:custGeom>
            <a:avLst/>
            <a:gdLst>
              <a:gd name="T0" fmla="*/ 5642397 w 21600"/>
              <a:gd name="T1" fmla="*/ 3473149 h 21600"/>
              <a:gd name="T2" fmla="*/ 5642397 w 21600"/>
              <a:gd name="T3" fmla="*/ 3473149 h 21600"/>
              <a:gd name="T4" fmla="*/ 5642397 w 21600"/>
              <a:gd name="T5" fmla="*/ 3473149 h 21600"/>
              <a:gd name="T6" fmla="*/ 5642397 w 21600"/>
              <a:gd name="T7" fmla="*/ 347314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0" y="5400"/>
                </a:lnTo>
                <a:lnTo>
                  <a:pt x="2700" y="10800"/>
                </a:lnTo>
                <a:lnTo>
                  <a:pt x="0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</a:pathLst>
          </a:custGeom>
          <a:solidFill>
            <a:srgbClr val="CCCC00"/>
          </a:solidFill>
          <a:ln w="16672" cap="sq">
            <a:solidFill>
              <a:srgbClr val="000000"/>
            </a:solidFill>
            <a:round/>
            <a:headEnd/>
            <a:tailEnd/>
          </a:ln>
        </p:spPr>
        <p:txBody>
          <a:bodyPr lIns="0" tIns="0" rIns="0" bIns="0" anchor="ctr"/>
          <a:lstStyle/>
          <a:p>
            <a:pPr defTabSz="564798"/>
            <a:endParaRPr lang="it-IT" sz="2300" dirty="0">
              <a:solidFill>
                <a:srgbClr val="FFFFFF"/>
              </a:solidFill>
            </a:endParaRPr>
          </a:p>
        </p:txBody>
      </p:sp>
      <p:sp>
        <p:nvSpPr>
          <p:cNvPr id="47123" name="AutoShape 61"/>
          <p:cNvSpPr>
            <a:spLocks/>
          </p:cNvSpPr>
          <p:nvPr/>
        </p:nvSpPr>
        <p:spPr bwMode="auto">
          <a:xfrm rot="-5400000">
            <a:off x="3891949" y="4273600"/>
            <a:ext cx="2061642" cy="372442"/>
          </a:xfrm>
          <a:custGeom>
            <a:avLst/>
            <a:gdLst>
              <a:gd name="T0" fmla="*/ 199011333 w 21600"/>
              <a:gd name="T1" fmla="*/ 5534076 h 21600"/>
              <a:gd name="T2" fmla="*/ 199011333 w 21600"/>
              <a:gd name="T3" fmla="*/ 5534076 h 21600"/>
              <a:gd name="T4" fmla="*/ 199011333 w 21600"/>
              <a:gd name="T5" fmla="*/ 5534076 h 21600"/>
              <a:gd name="T6" fmla="*/ 199011333 w 21600"/>
              <a:gd name="T7" fmla="*/ 553407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/>
          <a:lstStyle/>
          <a:p>
            <a:pPr defTabSz="884030"/>
            <a:r>
              <a:rPr lang="it-IT" sz="1700" dirty="0">
                <a:solidFill>
                  <a:srgbClr val="4B2068"/>
                </a:solidFill>
                <a:latin typeface="Helvetica" pitchFamily="-102" charset="0"/>
                <a:cs typeface="Helvetica" pitchFamily="-102" charset="0"/>
                <a:sym typeface="Helvetica" pitchFamily="-102" charset="0"/>
              </a:rPr>
              <a:t>ESEMPIO</a:t>
            </a:r>
            <a:endParaRPr lang="it-IT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AutoShape 1"/>
          <p:cNvSpPr>
            <a:spLocks/>
          </p:cNvSpPr>
          <p:nvPr/>
        </p:nvSpPr>
        <p:spPr bwMode="auto">
          <a:xfrm>
            <a:off x="539316" y="6175995"/>
            <a:ext cx="360350" cy="285750"/>
          </a:xfrm>
          <a:custGeom>
            <a:avLst/>
            <a:gdLst>
              <a:gd name="T0" fmla="*/ 5180565 w 21600"/>
              <a:gd name="T1" fmla="*/ 3823170 h 21600"/>
              <a:gd name="T2" fmla="*/ 5180565 w 21600"/>
              <a:gd name="T3" fmla="*/ 3823170 h 21600"/>
              <a:gd name="T4" fmla="*/ 5180565 w 21600"/>
              <a:gd name="T5" fmla="*/ 3823170 h 21600"/>
              <a:gd name="T6" fmla="*/ 5180565 w 21600"/>
              <a:gd name="T7" fmla="*/ 382317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</p:spPr>
        <p:txBody>
          <a:bodyPr lIns="0" tIns="73687" rIns="0" bIns="0"/>
          <a:lstStyle/>
          <a:p>
            <a:pPr defTabSz="884030"/>
            <a:r>
              <a:rPr lang="it-IT" sz="800" dirty="0" err="1">
                <a:solidFill>
                  <a:srgbClr val="CCCCFF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9</a:t>
            </a:r>
            <a:endParaRPr lang="it-IT" dirty="0"/>
          </a:p>
        </p:txBody>
      </p:sp>
      <p:sp>
        <p:nvSpPr>
          <p:cNvPr id="48131" name="Rectangle 2"/>
          <p:cNvSpPr>
            <a:spLocks/>
          </p:cNvSpPr>
          <p:nvPr/>
        </p:nvSpPr>
        <p:spPr bwMode="auto">
          <a:xfrm>
            <a:off x="199523" y="437555"/>
            <a:ext cx="9313478" cy="534665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 anchor="ctr"/>
          <a:lstStyle/>
          <a:p>
            <a:pPr defTabSz="884030"/>
            <a:r>
              <a:rPr lang="it-IT" sz="3100" dirty="0">
                <a:solidFill>
                  <a:srgbClr val="C00000"/>
                </a:solidFill>
                <a:latin typeface="Times New Roman Bold" charset="0"/>
                <a:ea typeface="Times New Roman Bold" charset="0"/>
                <a:cs typeface="Times New Roman Bold" charset="0"/>
                <a:sym typeface="Times New Roman Bold" charset="0"/>
              </a:rPr>
              <a:t>Riclassificazione del Conto Economico</a:t>
            </a:r>
            <a:endParaRPr lang="it-IT" sz="2100" dirty="0"/>
          </a:p>
        </p:txBody>
      </p:sp>
      <p:sp>
        <p:nvSpPr>
          <p:cNvPr id="48132" name="AutoShape 3"/>
          <p:cNvSpPr>
            <a:spLocks/>
          </p:cNvSpPr>
          <p:nvPr/>
        </p:nvSpPr>
        <p:spPr bwMode="auto">
          <a:xfrm>
            <a:off x="559873" y="1101701"/>
            <a:ext cx="7845475" cy="366117"/>
          </a:xfrm>
          <a:custGeom>
            <a:avLst/>
            <a:gdLst>
              <a:gd name="T0" fmla="*/ 2147483647 w 21600"/>
              <a:gd name="T1" fmla="*/ 6276122 h 21600"/>
              <a:gd name="T2" fmla="*/ 2147483647 w 21600"/>
              <a:gd name="T3" fmla="*/ 6276122 h 21600"/>
              <a:gd name="T4" fmla="*/ 2147483647 w 21600"/>
              <a:gd name="T5" fmla="*/ 6276122 h 21600"/>
              <a:gd name="T6" fmla="*/ 2147483647 w 21600"/>
              <a:gd name="T7" fmla="*/ 6276122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/>
          <a:lstStyle/>
          <a:p>
            <a:pPr defTabSz="884030"/>
            <a:r>
              <a:rPr lang="it-IT" sz="1900" dirty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La riclassificazione del Conto Economico può essere</a:t>
            </a:r>
            <a:endParaRPr lang="it-IT" dirty="0"/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414766" y="1567160"/>
            <a:ext cx="8427113" cy="532433"/>
            <a:chOff x="0" y="0"/>
            <a:chExt cx="11062417" cy="756530"/>
          </a:xfrm>
        </p:grpSpPr>
        <p:sp>
          <p:nvSpPr>
            <p:cNvPr id="48139" name="AutoShape 5"/>
            <p:cNvSpPr>
              <a:spLocks/>
            </p:cNvSpPr>
            <p:nvPr/>
          </p:nvSpPr>
          <p:spPr bwMode="auto">
            <a:xfrm>
              <a:off x="0" y="0"/>
              <a:ext cx="11062417" cy="756530"/>
            </a:xfrm>
            <a:custGeom>
              <a:avLst/>
              <a:gdLst>
                <a:gd name="T0" fmla="*/ 2147483647 w 21600"/>
                <a:gd name="T1" fmla="*/ 13248557 h 21600"/>
                <a:gd name="T2" fmla="*/ 2147483647 w 21600"/>
                <a:gd name="T3" fmla="*/ 13248557 h 21600"/>
                <a:gd name="T4" fmla="*/ 2147483647 w 21600"/>
                <a:gd name="T5" fmla="*/ 13248557 h 21600"/>
                <a:gd name="T6" fmla="*/ 2147483647 w 21600"/>
                <a:gd name="T7" fmla="*/ 13248557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66FF33"/>
            </a:solidFill>
            <a:ln w="16672" cap="sq">
              <a:solidFill>
                <a:srgbClr val="000000"/>
              </a:solidFill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48140" name="AutoShape 6"/>
            <p:cNvSpPr>
              <a:spLocks/>
            </p:cNvSpPr>
            <p:nvPr/>
          </p:nvSpPr>
          <p:spPr bwMode="auto">
            <a:xfrm>
              <a:off x="0" y="136508"/>
              <a:ext cx="3893479" cy="483513"/>
            </a:xfrm>
            <a:custGeom>
              <a:avLst/>
              <a:gdLst>
                <a:gd name="T0" fmla="*/ 350907005 w 21600"/>
                <a:gd name="T1" fmla="*/ 5411697 h 21600"/>
                <a:gd name="T2" fmla="*/ 350907005 w 21600"/>
                <a:gd name="T3" fmla="*/ 5411697 h 21600"/>
                <a:gd name="T4" fmla="*/ 350907005 w 21600"/>
                <a:gd name="T5" fmla="*/ 5411697 h 21600"/>
                <a:gd name="T6" fmla="*/ 350907005 w 21600"/>
                <a:gd name="T7" fmla="*/ 5411697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 w="12700">
              <a:noFill/>
              <a:miter lim="0"/>
              <a:headEnd/>
              <a:tailEnd/>
            </a:ln>
          </p:spPr>
          <p:txBody>
            <a:bodyPr lIns="116709" tIns="66691" rIns="116709" bIns="66691" anchor="ctr"/>
            <a:lstStyle/>
            <a:p>
              <a:pPr defTabSz="884030"/>
              <a:r>
                <a:rPr lang="it-IT" sz="1700" dirty="0">
                  <a:latin typeface="Times New Roman Bold" charset="0"/>
                  <a:ea typeface="Times New Roman Bold" charset="0"/>
                  <a:cs typeface="Times New Roman Bold" charset="0"/>
                  <a:sym typeface="Times New Roman Bold" charset="0"/>
                </a:rPr>
                <a:t>A Ricavi e Costi del Venduto</a:t>
              </a:r>
              <a:endParaRPr lang="it-IT" dirty="0"/>
            </a:p>
          </p:txBody>
        </p:sp>
      </p:grpSp>
      <p:sp>
        <p:nvSpPr>
          <p:cNvPr id="48134" name="AutoShape 7"/>
          <p:cNvSpPr>
            <a:spLocks/>
          </p:cNvSpPr>
          <p:nvPr/>
        </p:nvSpPr>
        <p:spPr bwMode="auto">
          <a:xfrm>
            <a:off x="343421" y="2165449"/>
            <a:ext cx="8660495" cy="2107406"/>
          </a:xfrm>
          <a:custGeom>
            <a:avLst/>
            <a:gdLst>
              <a:gd name="T0" fmla="*/ 2147483647 w 21600"/>
              <a:gd name="T1" fmla="*/ 207944626 h 21600"/>
              <a:gd name="T2" fmla="*/ 2147483647 w 21600"/>
              <a:gd name="T3" fmla="*/ 207944626 h 21600"/>
              <a:gd name="T4" fmla="*/ 2147483647 w 21600"/>
              <a:gd name="T5" fmla="*/ 207944626 h 21600"/>
              <a:gd name="T6" fmla="*/ 2147483647 w 21600"/>
              <a:gd name="T7" fmla="*/ 207944626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/>
          <a:lstStyle/>
          <a:p>
            <a:pPr defTabSz="884030"/>
            <a:r>
              <a:rPr lang="it-IT" sz="1700" dirty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Evidenzia il contributo che le diverse gestioni hanno dato alla formazione del risultato dell’esercizio. In tal modo è possibile capire quali sono state le determinanti del risultato prodotto e formulare un giudizio su quali di dette determinanti sono da ritenersi </a:t>
            </a:r>
            <a:r>
              <a:rPr lang="it-IT" sz="1700" i="1" dirty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permanenti</a:t>
            </a:r>
            <a:r>
              <a:rPr lang="it-IT" sz="1700" dirty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, vale a dire che potranno verificarsi nuovamente in futuro, e quali </a:t>
            </a:r>
            <a:r>
              <a:rPr lang="it-IT" sz="1700" i="1" dirty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temporanee</a:t>
            </a:r>
            <a:endParaRPr lang="it-IT" dirty="0"/>
          </a:p>
        </p:txBody>
      </p:sp>
      <p:grpSp>
        <p:nvGrpSpPr>
          <p:cNvPr id="3" name="Group 8"/>
          <p:cNvGrpSpPr>
            <a:grpSpLocks/>
          </p:cNvGrpSpPr>
          <p:nvPr/>
        </p:nvGrpSpPr>
        <p:grpSpPr bwMode="auto">
          <a:xfrm>
            <a:off x="559873" y="4358805"/>
            <a:ext cx="8424695" cy="532432"/>
            <a:chOff x="0" y="0"/>
            <a:chExt cx="11060333" cy="756530"/>
          </a:xfrm>
        </p:grpSpPr>
        <p:sp>
          <p:nvSpPr>
            <p:cNvPr id="48137" name="AutoShape 9"/>
            <p:cNvSpPr>
              <a:spLocks/>
            </p:cNvSpPr>
            <p:nvPr/>
          </p:nvSpPr>
          <p:spPr bwMode="auto">
            <a:xfrm>
              <a:off x="0" y="0"/>
              <a:ext cx="11060333" cy="756530"/>
            </a:xfrm>
            <a:custGeom>
              <a:avLst/>
              <a:gdLst>
                <a:gd name="T0" fmla="*/ 2147483647 w 21600"/>
                <a:gd name="T1" fmla="*/ 13248557 h 21600"/>
                <a:gd name="T2" fmla="*/ 2147483647 w 21600"/>
                <a:gd name="T3" fmla="*/ 13248557 h 21600"/>
                <a:gd name="T4" fmla="*/ 2147483647 w 21600"/>
                <a:gd name="T5" fmla="*/ 13248557 h 21600"/>
                <a:gd name="T6" fmla="*/ 2147483647 w 21600"/>
                <a:gd name="T7" fmla="*/ 13248557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66FF33"/>
            </a:solidFill>
            <a:ln w="16672" cap="sq">
              <a:solidFill>
                <a:srgbClr val="000000"/>
              </a:solidFill>
              <a:round/>
              <a:headEnd/>
              <a:tailEnd/>
            </a:ln>
          </p:spPr>
          <p:txBody>
            <a:bodyPr lIns="0" tIns="0" rIns="0" bIns="0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48138" name="AutoShape 10"/>
            <p:cNvSpPr>
              <a:spLocks/>
            </p:cNvSpPr>
            <p:nvPr/>
          </p:nvSpPr>
          <p:spPr bwMode="auto">
            <a:xfrm>
              <a:off x="0" y="136508"/>
              <a:ext cx="2596027" cy="483513"/>
            </a:xfrm>
            <a:custGeom>
              <a:avLst/>
              <a:gdLst>
                <a:gd name="T0" fmla="*/ 156003675 w 21600"/>
                <a:gd name="T1" fmla="*/ 5411697 h 21600"/>
                <a:gd name="T2" fmla="*/ 156003675 w 21600"/>
                <a:gd name="T3" fmla="*/ 5411697 h 21600"/>
                <a:gd name="T4" fmla="*/ 156003675 w 21600"/>
                <a:gd name="T5" fmla="*/ 5411697 h 21600"/>
                <a:gd name="T6" fmla="*/ 156003675 w 21600"/>
                <a:gd name="T7" fmla="*/ 5411697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 w="12700">
              <a:noFill/>
              <a:miter lim="0"/>
              <a:headEnd/>
              <a:tailEnd/>
            </a:ln>
          </p:spPr>
          <p:txBody>
            <a:bodyPr lIns="116709" tIns="66691" rIns="116709" bIns="66691" anchor="ctr"/>
            <a:lstStyle/>
            <a:p>
              <a:pPr defTabSz="884030"/>
              <a:r>
                <a:rPr lang="it-IT" sz="1700" dirty="0">
                  <a:latin typeface="Times New Roman Bold" charset="0"/>
                  <a:ea typeface="Times New Roman Bold" charset="0"/>
                  <a:cs typeface="Times New Roman Bold" charset="0"/>
                  <a:sym typeface="Times New Roman Bold" charset="0"/>
                </a:rPr>
                <a:t>A Valore Aggiunto</a:t>
              </a:r>
              <a:endParaRPr lang="it-IT" dirty="0"/>
            </a:p>
          </p:txBody>
        </p:sp>
      </p:grpSp>
      <p:sp>
        <p:nvSpPr>
          <p:cNvPr id="48136" name="AutoShape 11"/>
          <p:cNvSpPr>
            <a:spLocks/>
          </p:cNvSpPr>
          <p:nvPr/>
        </p:nvSpPr>
        <p:spPr bwMode="auto">
          <a:xfrm>
            <a:off x="488528" y="4957093"/>
            <a:ext cx="8658076" cy="1433215"/>
          </a:xfrm>
          <a:custGeom>
            <a:avLst/>
            <a:gdLst>
              <a:gd name="T0" fmla="*/ 2147483647 w 21600"/>
              <a:gd name="T1" fmla="*/ 96177563 h 21600"/>
              <a:gd name="T2" fmla="*/ 2147483647 w 21600"/>
              <a:gd name="T3" fmla="*/ 96177563 h 21600"/>
              <a:gd name="T4" fmla="*/ 2147483647 w 21600"/>
              <a:gd name="T5" fmla="*/ 96177563 h 21600"/>
              <a:gd name="T6" fmla="*/ 2147483647 w 21600"/>
              <a:gd name="T7" fmla="*/ 96177563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/>
          <a:lstStyle/>
          <a:p>
            <a:pPr defTabSz="884030"/>
            <a:r>
              <a:rPr lang="it-IT" sz="1700" dirty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Evidenzia il contributo che i fattori produttivi hanno dato alla formazione del reddito operativo della gestione caratteristica.</a:t>
            </a:r>
          </a:p>
          <a:p>
            <a:pPr defTabSz="884030"/>
            <a:r>
              <a:rPr lang="it-IT" sz="1700" dirty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L’obiettivo è misurare quanto valore l’impresa ha aggiunto ai beni che ha lavorato nel corso del periodo</a:t>
            </a:r>
            <a:endParaRPr lang="it-IT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AutoShape 1"/>
          <p:cNvSpPr>
            <a:spLocks/>
          </p:cNvSpPr>
          <p:nvPr/>
        </p:nvSpPr>
        <p:spPr bwMode="auto">
          <a:xfrm>
            <a:off x="539316" y="6175995"/>
            <a:ext cx="360350" cy="285750"/>
          </a:xfrm>
          <a:custGeom>
            <a:avLst/>
            <a:gdLst>
              <a:gd name="T0" fmla="*/ 5180565 w 21600"/>
              <a:gd name="T1" fmla="*/ 3823170 h 21600"/>
              <a:gd name="T2" fmla="*/ 5180565 w 21600"/>
              <a:gd name="T3" fmla="*/ 3823170 h 21600"/>
              <a:gd name="T4" fmla="*/ 5180565 w 21600"/>
              <a:gd name="T5" fmla="*/ 3823170 h 21600"/>
              <a:gd name="T6" fmla="*/ 5180565 w 21600"/>
              <a:gd name="T7" fmla="*/ 382317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</p:spPr>
        <p:txBody>
          <a:bodyPr lIns="0" tIns="73687" rIns="0" bIns="0"/>
          <a:lstStyle/>
          <a:p>
            <a:pPr defTabSz="884030"/>
            <a:r>
              <a:rPr lang="it-IT" sz="800" dirty="0">
                <a:solidFill>
                  <a:srgbClr val="CCCCFF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10</a:t>
            </a:r>
            <a:endParaRPr lang="it-IT" dirty="0"/>
          </a:p>
        </p:txBody>
      </p:sp>
      <p:sp>
        <p:nvSpPr>
          <p:cNvPr id="49155" name="Rectangle 2"/>
          <p:cNvSpPr>
            <a:spLocks/>
          </p:cNvSpPr>
          <p:nvPr/>
        </p:nvSpPr>
        <p:spPr bwMode="auto">
          <a:xfrm>
            <a:off x="412348" y="513457"/>
            <a:ext cx="9312268" cy="421928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 anchor="ctr"/>
          <a:lstStyle/>
          <a:p>
            <a:pPr defTabSz="884030"/>
            <a:r>
              <a:rPr lang="it-IT" sz="2300" dirty="0">
                <a:latin typeface="Times New Roman Bold" charset="0"/>
                <a:ea typeface="Times New Roman Bold" charset="0"/>
                <a:cs typeface="Times New Roman Bold" charset="0"/>
                <a:sym typeface="Times New Roman Bold" charset="0"/>
              </a:rPr>
              <a:t>Conto economico riclassificato a costi del venduto</a:t>
            </a:r>
            <a:endParaRPr lang="it-IT" sz="2100" dirty="0"/>
          </a:p>
        </p:txBody>
      </p:sp>
      <p:sp>
        <p:nvSpPr>
          <p:cNvPr id="49156" name="AutoShape 3"/>
          <p:cNvSpPr>
            <a:spLocks/>
          </p:cNvSpPr>
          <p:nvPr/>
        </p:nvSpPr>
        <p:spPr bwMode="auto">
          <a:xfrm rot="13434">
            <a:off x="418393" y="1145233"/>
            <a:ext cx="9068005" cy="5262935"/>
          </a:xfrm>
          <a:custGeom>
            <a:avLst/>
            <a:gdLst>
              <a:gd name="T0" fmla="*/ 2147483647 w 21600"/>
              <a:gd name="T1" fmla="*/ 1296902213 h 21600"/>
              <a:gd name="T2" fmla="*/ 2147483647 w 21600"/>
              <a:gd name="T3" fmla="*/ 1296902213 h 21600"/>
              <a:gd name="T4" fmla="*/ 2147483647 w 21600"/>
              <a:gd name="T5" fmla="*/ 1296902213 h 21600"/>
              <a:gd name="T6" fmla="*/ 2147483647 w 21600"/>
              <a:gd name="T7" fmla="*/ 1296902213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solidFill>
            <a:srgbClr val="CCECFF"/>
          </a:solidFill>
          <a:ln w="12700">
            <a:noFill/>
            <a:round/>
            <a:headEnd/>
            <a:tailEnd/>
          </a:ln>
        </p:spPr>
        <p:txBody>
          <a:bodyPr lIns="85968" tIns="49125" rIns="85968" bIns="49125"/>
          <a:lstStyle/>
          <a:p>
            <a:pPr defTabSz="884030"/>
            <a:r>
              <a:rPr lang="it-IT" sz="1500" b="1" i="1" dirty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Ricavi di vendita </a:t>
            </a:r>
          </a:p>
          <a:p>
            <a:pPr defTabSz="884030"/>
            <a:r>
              <a:rPr lang="it-IT" sz="1500" b="1" i="1" dirty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 - Costo del venduto</a:t>
            </a:r>
          </a:p>
          <a:p>
            <a:pPr defTabSz="884030"/>
            <a:r>
              <a:rPr lang="it-IT" sz="1500" dirty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	+ Rimanenze iniziali materie prime, semilavorati, prodotti finiti</a:t>
            </a:r>
          </a:p>
          <a:p>
            <a:pPr defTabSz="884030"/>
            <a:r>
              <a:rPr lang="it-IT" sz="1500" dirty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	+ acquisti materie prime, semilavorati, prodotti finiti, servizi</a:t>
            </a:r>
          </a:p>
          <a:p>
            <a:pPr defTabSz="884030"/>
            <a:r>
              <a:rPr lang="it-IT" sz="1500" dirty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	+ ammortamenti</a:t>
            </a:r>
          </a:p>
          <a:p>
            <a:pPr defTabSz="884030"/>
            <a:r>
              <a:rPr lang="it-IT" sz="1500" dirty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	+ costo del lavoro</a:t>
            </a:r>
          </a:p>
          <a:p>
            <a:pPr defTabSz="884030"/>
            <a:r>
              <a:rPr lang="it-IT" sz="1500" dirty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	</a:t>
            </a:r>
            <a:r>
              <a:rPr lang="it-IT" sz="1500" dirty="0" err="1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+accantonamento</a:t>
            </a:r>
            <a:r>
              <a:rPr lang="it-IT" sz="1500" dirty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 TFR</a:t>
            </a:r>
          </a:p>
          <a:p>
            <a:pPr defTabSz="884030"/>
            <a:r>
              <a:rPr lang="it-IT" sz="1500" dirty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	- costruzioni in corso</a:t>
            </a:r>
          </a:p>
          <a:p>
            <a:pPr defTabSz="884030"/>
            <a:r>
              <a:rPr lang="it-IT" sz="1500" dirty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	- rimanenze finali materie prime, semilavorati, prodotti finiti</a:t>
            </a:r>
          </a:p>
          <a:p>
            <a:pPr defTabSz="884030"/>
            <a:r>
              <a:rPr lang="it-IT" sz="1900" dirty="0">
                <a:latin typeface="Times New Roman Bold" charset="0"/>
                <a:ea typeface="Times New Roman Bold" charset="0"/>
                <a:cs typeface="Times New Roman Bold" charset="0"/>
                <a:sym typeface="Times New Roman Bold" charset="0"/>
              </a:rPr>
              <a:t>= Risultato Lordo (R - CV)</a:t>
            </a:r>
          </a:p>
          <a:p>
            <a:pPr defTabSz="884030"/>
            <a:r>
              <a:rPr lang="it-IT" sz="1700" dirty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-</a:t>
            </a:r>
            <a:r>
              <a:rPr lang="it-IT" sz="1500" dirty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 </a:t>
            </a:r>
            <a:r>
              <a:rPr lang="it-IT" sz="1900" dirty="0">
                <a:latin typeface="Times New Roman Bold" charset="0"/>
                <a:ea typeface="Times New Roman Bold" charset="0"/>
                <a:cs typeface="Times New Roman Bold" charset="0"/>
                <a:sym typeface="Times New Roman Bold" charset="0"/>
              </a:rPr>
              <a:t>Spese commerciali, amministrative e generali </a:t>
            </a:r>
            <a:r>
              <a:rPr lang="it-IT" sz="1500" dirty="0">
                <a:latin typeface="Times New Roman Bold" charset="0"/>
                <a:ea typeface="Times New Roman Bold" charset="0"/>
                <a:cs typeface="Times New Roman Bold" charset="0"/>
                <a:sym typeface="Times New Roman Bold" charset="0"/>
              </a:rPr>
              <a:t>(ammortamenti., costo del lavoro  </a:t>
            </a:r>
            <a:r>
              <a:rPr lang="it-IT" sz="1500" dirty="0" err="1">
                <a:latin typeface="Times New Roman Bold" charset="0"/>
                <a:ea typeface="Times New Roman Bold" charset="0"/>
                <a:cs typeface="Times New Roman Bold" charset="0"/>
                <a:sym typeface="Times New Roman Bold" charset="0"/>
              </a:rPr>
              <a:t>amm.vo</a:t>
            </a:r>
            <a:r>
              <a:rPr lang="it-IT" sz="1500" dirty="0">
                <a:latin typeface="Times New Roman Bold" charset="0"/>
                <a:ea typeface="Times New Roman Bold" charset="0"/>
                <a:cs typeface="Times New Roman Bold" charset="0"/>
                <a:sym typeface="Times New Roman Bold" charset="0"/>
              </a:rPr>
              <a:t>, TFR)</a:t>
            </a:r>
          </a:p>
          <a:p>
            <a:pPr defTabSz="884030"/>
            <a:r>
              <a:rPr lang="it-IT" sz="1900" dirty="0">
                <a:latin typeface="Times New Roman Bold" charset="0"/>
                <a:ea typeface="Times New Roman Bold" charset="0"/>
                <a:cs typeface="Times New Roman Bold" charset="0"/>
                <a:sym typeface="Times New Roman Bold" charset="0"/>
              </a:rPr>
              <a:t>= Risultato operativo caratteristico (RC=RL-S)</a:t>
            </a:r>
            <a:endParaRPr lang="it-IT" sz="1900" dirty="0">
              <a:latin typeface="Times New Roman" pitchFamily="18" charset="0"/>
              <a:cs typeface="Times New Roman" pitchFamily="18" charset="0"/>
              <a:sym typeface="Times New Roman" pitchFamily="18" charset="0"/>
            </a:endParaRPr>
          </a:p>
          <a:p>
            <a:pPr defTabSz="884030"/>
            <a:r>
              <a:rPr lang="it-IT" sz="1900" dirty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+ Proventi </a:t>
            </a:r>
            <a:r>
              <a:rPr lang="it-IT" sz="1900" dirty="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diversi – Oneri diversi (investimenti </a:t>
            </a:r>
            <a:r>
              <a:rPr lang="it-IT" sz="1900" dirty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immobiliari)</a:t>
            </a:r>
          </a:p>
          <a:p>
            <a:pPr defTabSz="884030"/>
            <a:r>
              <a:rPr lang="it-IT" sz="1900" dirty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= </a:t>
            </a:r>
            <a:r>
              <a:rPr lang="it-IT" sz="1900" dirty="0">
                <a:latin typeface="Times New Roman Bold" charset="0"/>
                <a:ea typeface="Times New Roman Bold" charset="0"/>
                <a:cs typeface="Times New Roman Bold" charset="0"/>
                <a:sym typeface="Times New Roman Bold" charset="0"/>
              </a:rPr>
              <a:t>Risultato operativo globale (RG = RC </a:t>
            </a:r>
            <a:r>
              <a:rPr lang="it-IT" sz="1900" dirty="0" err="1">
                <a:latin typeface="Times New Roman Bold" charset="0"/>
                <a:ea typeface="Times New Roman Bold" charset="0"/>
                <a:cs typeface="Times New Roman Bold" charset="0"/>
                <a:sym typeface="Times New Roman Bold" charset="0"/>
              </a:rPr>
              <a:t>+PD</a:t>
            </a:r>
            <a:r>
              <a:rPr lang="it-IT" sz="1900" dirty="0">
                <a:latin typeface="Times New Roman Bold" charset="0"/>
                <a:ea typeface="Times New Roman Bold" charset="0"/>
                <a:cs typeface="Times New Roman Bold" charset="0"/>
                <a:sym typeface="Times New Roman Bold" charset="0"/>
              </a:rPr>
              <a:t>)</a:t>
            </a:r>
          </a:p>
          <a:p>
            <a:pPr defTabSz="884030"/>
            <a:r>
              <a:rPr lang="it-IT" sz="1900" dirty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- Oneri finanziari + Proventi finanziari</a:t>
            </a:r>
          </a:p>
          <a:p>
            <a:pPr defTabSz="884030"/>
            <a:r>
              <a:rPr lang="it-IT" sz="1900" dirty="0">
                <a:solidFill>
                  <a:srgbClr val="FF0000"/>
                </a:solidFill>
                <a:latin typeface="Times New Roman Bold" charset="0"/>
                <a:ea typeface="Times New Roman Bold" charset="0"/>
                <a:cs typeface="Times New Roman Bold" charset="0"/>
                <a:sym typeface="Times New Roman Bold" charset="0"/>
              </a:rPr>
              <a:t>Risultato ordinario (</a:t>
            </a:r>
            <a:r>
              <a:rPr lang="it-IT" sz="1900" dirty="0" err="1">
                <a:solidFill>
                  <a:srgbClr val="FF0000"/>
                </a:solidFill>
                <a:latin typeface="Times New Roman Bold" charset="0"/>
                <a:ea typeface="Times New Roman Bold" charset="0"/>
                <a:cs typeface="Times New Roman Bold" charset="0"/>
                <a:sym typeface="Times New Roman Bold" charset="0"/>
              </a:rPr>
              <a:t>RO=</a:t>
            </a:r>
            <a:r>
              <a:rPr lang="it-IT" sz="1900" dirty="0">
                <a:solidFill>
                  <a:srgbClr val="FF0000"/>
                </a:solidFill>
                <a:latin typeface="Times New Roman Bold" charset="0"/>
                <a:ea typeface="Times New Roman Bold" charset="0"/>
                <a:cs typeface="Times New Roman Bold" charset="0"/>
                <a:sym typeface="Times New Roman Bold" charset="0"/>
              </a:rPr>
              <a:t> RG-OF+PF)</a:t>
            </a:r>
          </a:p>
          <a:p>
            <a:pPr defTabSz="884030"/>
            <a:r>
              <a:rPr lang="it-IT" sz="1900" dirty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+ componenti straordinari – componenti straordinari</a:t>
            </a:r>
            <a:endParaRPr lang="it-IT" sz="1900" dirty="0">
              <a:latin typeface="Times New Roman Bold" charset="0"/>
              <a:ea typeface="Times New Roman Bold" charset="0"/>
              <a:cs typeface="Times New Roman Bold" charset="0"/>
              <a:sym typeface="Times New Roman Bold" charset="0"/>
            </a:endParaRPr>
          </a:p>
          <a:p>
            <a:pPr defTabSz="884030"/>
            <a:r>
              <a:rPr lang="it-IT" sz="1900" dirty="0">
                <a:latin typeface="Times New Roman Bold" charset="0"/>
                <a:ea typeface="Times New Roman Bold" charset="0"/>
                <a:cs typeface="Times New Roman Bold" charset="0"/>
                <a:sym typeface="Times New Roman Bold" charset="0"/>
              </a:rPr>
              <a:t>= Risultato prima delle imposte (RI = </a:t>
            </a:r>
            <a:r>
              <a:rPr lang="it-IT" sz="1900" dirty="0" err="1">
                <a:latin typeface="Times New Roman Bold" charset="0"/>
                <a:ea typeface="Times New Roman Bold" charset="0"/>
                <a:cs typeface="Times New Roman Bold" charset="0"/>
                <a:sym typeface="Times New Roman Bold" charset="0"/>
              </a:rPr>
              <a:t>RO+CS</a:t>
            </a:r>
            <a:r>
              <a:rPr lang="it-IT" sz="1900" dirty="0">
                <a:latin typeface="Times New Roman Bold" charset="0"/>
                <a:ea typeface="Times New Roman Bold" charset="0"/>
                <a:cs typeface="Times New Roman Bold" charset="0"/>
                <a:sym typeface="Times New Roman Bold" charset="0"/>
              </a:rPr>
              <a:t>)</a:t>
            </a:r>
          </a:p>
          <a:p>
            <a:pPr defTabSz="884030"/>
            <a:r>
              <a:rPr lang="it-IT" sz="1900" dirty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- accantonamento imposte</a:t>
            </a:r>
            <a:endParaRPr lang="it-IT" sz="1900" dirty="0">
              <a:latin typeface="Times New Roman Bold" charset="0"/>
              <a:ea typeface="Times New Roman Bold" charset="0"/>
              <a:cs typeface="Times New Roman Bold" charset="0"/>
              <a:sym typeface="Times New Roman Bold" charset="0"/>
            </a:endParaRPr>
          </a:p>
          <a:p>
            <a:pPr defTabSz="884030"/>
            <a:r>
              <a:rPr lang="it-IT" sz="1900" dirty="0">
                <a:solidFill>
                  <a:srgbClr val="00CC99"/>
                </a:solidFill>
                <a:latin typeface="Times New Roman Bold" charset="0"/>
                <a:ea typeface="Times New Roman Bold" charset="0"/>
                <a:cs typeface="Times New Roman Bold" charset="0"/>
                <a:sym typeface="Times New Roman Bold" charset="0"/>
              </a:rPr>
              <a:t>= Risultato netto (Utile/Perdita d’esercizio)</a:t>
            </a:r>
            <a:endParaRPr lang="it-IT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1"/>
          <p:cNvSpPr>
            <a:spLocks/>
          </p:cNvSpPr>
          <p:nvPr/>
        </p:nvSpPr>
        <p:spPr bwMode="auto">
          <a:xfrm>
            <a:off x="93111" y="328166"/>
            <a:ext cx="9740335" cy="876226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 anchor="ctr"/>
          <a:lstStyle/>
          <a:p>
            <a:pPr defTabSz="884030"/>
            <a:r>
              <a:rPr lang="it-IT" sz="25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Il conto economico  riclassificato a costo del venduto:</a:t>
            </a:r>
            <a:br>
              <a:rPr lang="it-IT" sz="25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</a:br>
            <a:r>
              <a:rPr lang="it-IT" sz="2500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i risultati intermedi di reddito</a:t>
            </a:r>
            <a:endParaRPr lang="it-IT" sz="2100" dirty="0"/>
          </a:p>
        </p:txBody>
      </p:sp>
      <p:sp>
        <p:nvSpPr>
          <p:cNvPr id="24578" name="Rectangle 2"/>
          <p:cNvSpPr>
            <a:spLocks/>
          </p:cNvSpPr>
          <p:nvPr/>
        </p:nvSpPr>
        <p:spPr bwMode="auto">
          <a:xfrm>
            <a:off x="586476" y="1161976"/>
            <a:ext cx="8753605" cy="4923606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/>
          <a:lstStyle/>
          <a:p>
            <a:pPr marL="73670" indent="-73670" defTabSz="884030">
              <a:lnSpc>
                <a:spcPct val="120000"/>
              </a:lnSpc>
              <a:spcBef>
                <a:spcPts val="147"/>
              </a:spcBef>
            </a:pPr>
            <a:r>
              <a:rPr lang="it-IT" sz="1900" dirty="0">
                <a:solidFill>
                  <a:srgbClr val="2D2DB9"/>
                </a:solidFill>
                <a:latin typeface="Times New Roman Bold" charset="0"/>
                <a:ea typeface="Times New Roman Bold" charset="0"/>
                <a:cs typeface="Times New Roman Bold" charset="0"/>
                <a:sym typeface="Times New Roman Bold" charset="0"/>
              </a:rPr>
              <a:t>Risultato operativo caratteristico</a:t>
            </a:r>
          </a:p>
          <a:p>
            <a:pPr marL="73670" indent="-73670" defTabSz="884030">
              <a:lnSpc>
                <a:spcPct val="120000"/>
              </a:lnSpc>
              <a:spcBef>
                <a:spcPts val="147"/>
              </a:spcBef>
            </a:pPr>
            <a:r>
              <a:rPr lang="it-IT" sz="1700" dirty="0">
                <a:solidFill>
                  <a:srgbClr val="2D2DB9"/>
                </a:solidFill>
                <a:latin typeface="Times New Roman Bold" charset="0"/>
                <a:ea typeface="Times New Roman Bold" charset="0"/>
                <a:cs typeface="Times New Roman Bold" charset="0"/>
                <a:sym typeface="Times New Roman Bold" charset="0"/>
              </a:rPr>
              <a:t>+/- proventi e costi della gestione accessoria</a:t>
            </a:r>
          </a:p>
          <a:p>
            <a:pPr marL="73670" indent="-73670" defTabSz="884030">
              <a:lnSpc>
                <a:spcPct val="120000"/>
              </a:lnSpc>
              <a:spcBef>
                <a:spcPts val="147"/>
              </a:spcBef>
            </a:pPr>
            <a:r>
              <a:rPr lang="it-IT" sz="1900" dirty="0">
                <a:solidFill>
                  <a:srgbClr val="2D2DB9"/>
                </a:solidFill>
                <a:latin typeface="Times New Roman Bold" charset="0"/>
                <a:ea typeface="Times New Roman Bold" charset="0"/>
                <a:cs typeface="Times New Roman Bold" charset="0"/>
                <a:sym typeface="Times New Roman Bold" charset="0"/>
              </a:rPr>
              <a:t>= Risultato operativo complessivo</a:t>
            </a:r>
          </a:p>
          <a:p>
            <a:pPr marL="73670" indent="-73670" defTabSz="884030">
              <a:lnSpc>
                <a:spcPct val="120000"/>
              </a:lnSpc>
              <a:spcBef>
                <a:spcPts val="147"/>
              </a:spcBef>
            </a:pPr>
            <a:r>
              <a:rPr lang="it-IT" sz="1700" dirty="0">
                <a:solidFill>
                  <a:srgbClr val="2D2DB9"/>
                </a:solidFill>
                <a:latin typeface="Times New Roman Bold" charset="0"/>
                <a:ea typeface="Times New Roman Bold" charset="0"/>
                <a:cs typeface="Times New Roman Bold" charset="0"/>
                <a:sym typeface="Times New Roman Bold" charset="0"/>
              </a:rPr>
              <a:t>- costi della gestione finanziaria</a:t>
            </a:r>
          </a:p>
          <a:p>
            <a:pPr marL="73670" indent="-73670" defTabSz="884030">
              <a:lnSpc>
                <a:spcPct val="120000"/>
              </a:lnSpc>
              <a:spcBef>
                <a:spcPts val="147"/>
              </a:spcBef>
            </a:pPr>
            <a:r>
              <a:rPr lang="it-IT" sz="1900" dirty="0">
                <a:solidFill>
                  <a:srgbClr val="2D2DB9"/>
                </a:solidFill>
                <a:latin typeface="Times New Roman Bold" charset="0"/>
                <a:ea typeface="Times New Roman Bold" charset="0"/>
                <a:cs typeface="Times New Roman Bold" charset="0"/>
                <a:sym typeface="Times New Roman Bold" charset="0"/>
              </a:rPr>
              <a:t>= Risultato ordinario di competenza</a:t>
            </a:r>
          </a:p>
          <a:p>
            <a:pPr marL="73670" indent="-73670" defTabSz="884030">
              <a:lnSpc>
                <a:spcPct val="120000"/>
              </a:lnSpc>
              <a:spcBef>
                <a:spcPts val="147"/>
              </a:spcBef>
            </a:pPr>
            <a:r>
              <a:rPr lang="it-IT" sz="1700" dirty="0">
                <a:solidFill>
                  <a:srgbClr val="2D2DB9"/>
                </a:solidFill>
                <a:latin typeface="Times New Roman Bold" charset="0"/>
                <a:ea typeface="Times New Roman Bold" charset="0"/>
                <a:cs typeface="Times New Roman Bold" charset="0"/>
                <a:sym typeface="Times New Roman Bold" charset="0"/>
              </a:rPr>
              <a:t>+/- componenti di reddito della gestione straordinaria</a:t>
            </a:r>
          </a:p>
          <a:p>
            <a:pPr marL="73670" indent="-73670" defTabSz="884030">
              <a:lnSpc>
                <a:spcPct val="120000"/>
              </a:lnSpc>
              <a:spcBef>
                <a:spcPts val="147"/>
              </a:spcBef>
            </a:pPr>
            <a:r>
              <a:rPr lang="it-IT" sz="1900" dirty="0">
                <a:solidFill>
                  <a:srgbClr val="2D2DB9"/>
                </a:solidFill>
                <a:latin typeface="Times New Roman Bold" charset="0"/>
                <a:ea typeface="Times New Roman Bold" charset="0"/>
                <a:cs typeface="Times New Roman Bold" charset="0"/>
                <a:sym typeface="Times New Roman Bold" charset="0"/>
              </a:rPr>
              <a:t>= Risultato prima delle imposte</a:t>
            </a:r>
          </a:p>
          <a:p>
            <a:pPr marL="73670" indent="-73670" defTabSz="884030">
              <a:lnSpc>
                <a:spcPct val="120000"/>
              </a:lnSpc>
              <a:spcBef>
                <a:spcPts val="147"/>
              </a:spcBef>
              <a:buClr>
                <a:srgbClr val="2D2DB9"/>
              </a:buClr>
              <a:buSzPct val="100000"/>
              <a:buFont typeface="Times New Roman" pitchFamily="18" charset="0"/>
              <a:buChar char="-"/>
            </a:pPr>
            <a:r>
              <a:rPr lang="it-IT" sz="1700" dirty="0">
                <a:solidFill>
                  <a:srgbClr val="2D2DB9"/>
                </a:solidFill>
                <a:latin typeface="Times New Roman Bold" charset="0"/>
                <a:ea typeface="Times New Roman Bold" charset="0"/>
                <a:cs typeface="Times New Roman Bold" charset="0"/>
                <a:sym typeface="Times New Roman Bold" charset="0"/>
              </a:rPr>
              <a:t>Imposte sul reddito di competenza</a:t>
            </a:r>
          </a:p>
          <a:p>
            <a:pPr marL="73670" indent="-73670" defTabSz="884030">
              <a:lnSpc>
                <a:spcPct val="120000"/>
              </a:lnSpc>
              <a:spcBef>
                <a:spcPts val="147"/>
              </a:spcBef>
            </a:pPr>
            <a:r>
              <a:rPr lang="it-IT" sz="1900" dirty="0">
                <a:solidFill>
                  <a:srgbClr val="2D2DB9"/>
                </a:solidFill>
                <a:latin typeface="Times New Roman Bold" charset="0"/>
                <a:ea typeface="Times New Roman Bold" charset="0"/>
                <a:cs typeface="Times New Roman Bold" charset="0"/>
                <a:sym typeface="Times New Roman Bold" charset="0"/>
              </a:rPr>
              <a:t>= Risultato netto</a:t>
            </a:r>
            <a:endParaRPr lang="it-IT" sz="2100" dirty="0"/>
          </a:p>
        </p:txBody>
      </p:sp>
      <p:grpSp>
        <p:nvGrpSpPr>
          <p:cNvPr id="2" name="Group 3"/>
          <p:cNvGrpSpPr>
            <a:grpSpLocks/>
          </p:cNvGrpSpPr>
          <p:nvPr/>
        </p:nvGrpSpPr>
        <p:grpSpPr bwMode="auto">
          <a:xfrm>
            <a:off x="541735" y="4286250"/>
            <a:ext cx="6199715" cy="2196703"/>
            <a:chOff x="0" y="0"/>
            <a:chExt cx="8138421" cy="3656381"/>
          </a:xfrm>
        </p:grpSpPr>
        <p:sp>
          <p:nvSpPr>
            <p:cNvPr id="52230" name="AutoShape 4"/>
            <p:cNvSpPr>
              <a:spLocks/>
            </p:cNvSpPr>
            <p:nvPr/>
          </p:nvSpPr>
          <p:spPr bwMode="auto">
            <a:xfrm>
              <a:off x="0" y="0"/>
              <a:ext cx="8138421" cy="3656381"/>
            </a:xfrm>
            <a:custGeom>
              <a:avLst/>
              <a:gdLst>
                <a:gd name="T0" fmla="*/ 1533192234 w 21600"/>
                <a:gd name="T1" fmla="*/ 309470502 h 21600"/>
                <a:gd name="T2" fmla="*/ 1533192234 w 21600"/>
                <a:gd name="T3" fmla="*/ 309470502 h 21600"/>
                <a:gd name="T4" fmla="*/ 1533192234 w 21600"/>
                <a:gd name="T5" fmla="*/ 309470502 h 21600"/>
                <a:gd name="T6" fmla="*/ 1533192234 w 21600"/>
                <a:gd name="T7" fmla="*/ 309470502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3600" y="0"/>
                  </a:moveTo>
                  <a:cubicBezTo>
                    <a:pt x="1611" y="0"/>
                    <a:pt x="0" y="967"/>
                    <a:pt x="0" y="2160"/>
                  </a:cubicBezTo>
                  <a:lnTo>
                    <a:pt x="0" y="7562"/>
                  </a:lnTo>
                  <a:lnTo>
                    <a:pt x="0" y="10803"/>
                  </a:lnTo>
                  <a:cubicBezTo>
                    <a:pt x="0" y="11996"/>
                    <a:pt x="1611" y="12964"/>
                    <a:pt x="3600" y="12964"/>
                  </a:cubicBezTo>
                  <a:lnTo>
                    <a:pt x="8147" y="21600"/>
                  </a:lnTo>
                  <a:lnTo>
                    <a:pt x="9000" y="12964"/>
                  </a:lnTo>
                  <a:lnTo>
                    <a:pt x="18000" y="12964"/>
                  </a:lnTo>
                  <a:cubicBezTo>
                    <a:pt x="19988" y="12964"/>
                    <a:pt x="21600" y="11996"/>
                    <a:pt x="21600" y="10803"/>
                  </a:cubicBezTo>
                  <a:lnTo>
                    <a:pt x="21600" y="7562"/>
                  </a:lnTo>
                  <a:lnTo>
                    <a:pt x="21600" y="2160"/>
                  </a:lnTo>
                  <a:cubicBezTo>
                    <a:pt x="21600" y="967"/>
                    <a:pt x="19988" y="0"/>
                    <a:pt x="18000" y="0"/>
                  </a:cubicBezTo>
                  <a:lnTo>
                    <a:pt x="9000" y="0"/>
                  </a:lnTo>
                  <a:lnTo>
                    <a:pt x="3600" y="0"/>
                  </a:lnTo>
                  <a:close/>
                </a:path>
              </a:pathLst>
            </a:custGeom>
            <a:solidFill>
              <a:srgbClr val="DDDDDD"/>
            </a:solidFill>
            <a:ln w="16672">
              <a:solidFill>
                <a:srgbClr val="000000"/>
              </a:solidFill>
              <a:round/>
              <a:headEnd/>
              <a:tailEnd/>
            </a:ln>
          </p:spPr>
          <p:txBody>
            <a:bodyPr lIns="0" tIns="0" rIns="0" bIns="0" anchor="ctr"/>
            <a:lstStyle/>
            <a:p>
              <a:pPr defTabSz="564798"/>
              <a:endParaRPr lang="it-IT" sz="1500" dirty="0">
                <a:solidFill>
                  <a:srgbClr val="FFFFFF"/>
                </a:solidFill>
              </a:endParaRPr>
            </a:p>
          </p:txBody>
        </p:sp>
        <p:sp>
          <p:nvSpPr>
            <p:cNvPr id="52231" name="AutoShape 5"/>
            <p:cNvSpPr>
              <a:spLocks/>
            </p:cNvSpPr>
            <p:nvPr/>
          </p:nvSpPr>
          <p:spPr bwMode="auto">
            <a:xfrm>
              <a:off x="298031" y="80365"/>
              <a:ext cx="7542359" cy="2117449"/>
            </a:xfrm>
            <a:custGeom>
              <a:avLst/>
              <a:gdLst>
                <a:gd name="T0" fmla="*/ 1316833028 w 21600"/>
                <a:gd name="T1" fmla="*/ 103786861 h 21600"/>
                <a:gd name="T2" fmla="*/ 1316833028 w 21600"/>
                <a:gd name="T3" fmla="*/ 103786861 h 21600"/>
                <a:gd name="T4" fmla="*/ 1316833028 w 21600"/>
                <a:gd name="T5" fmla="*/ 103786861 h 21600"/>
                <a:gd name="T6" fmla="*/ 1316833028 w 21600"/>
                <a:gd name="T7" fmla="*/ 103786861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 w="12700">
              <a:noFill/>
              <a:miter lim="0"/>
              <a:headEnd/>
              <a:tailEnd/>
            </a:ln>
          </p:spPr>
          <p:txBody>
            <a:bodyPr lIns="116709" tIns="66691" rIns="116709" bIns="66691"/>
            <a:lstStyle/>
            <a:p>
              <a:pPr defTabSz="884030">
                <a:lnSpc>
                  <a:spcPct val="110000"/>
                </a:lnSpc>
              </a:pPr>
              <a:r>
                <a:rPr lang="it-IT" sz="1500" b="1" dirty="0">
                  <a:solidFill>
                    <a:srgbClr val="0000CC"/>
                  </a:solidFill>
                  <a:latin typeface="Helvetica-Bold" charset="0"/>
                  <a:ea typeface="Helvetica-Bold" charset="0"/>
                  <a:cs typeface="Helvetica-Bold" charset="0"/>
                  <a:sym typeface="Helvetica-Bold" charset="0"/>
                </a:rPr>
                <a:t>Non interpretare acriticamente i risultati intermedi: maggiori costi sostenuti all’interno di una certa area funzionale </a:t>
              </a:r>
              <a:br>
                <a:rPr lang="it-IT" sz="1500" b="1" dirty="0">
                  <a:solidFill>
                    <a:srgbClr val="0000CC"/>
                  </a:solidFill>
                  <a:latin typeface="Helvetica-Bold" charset="0"/>
                  <a:ea typeface="Helvetica-Bold" charset="0"/>
                  <a:cs typeface="Helvetica-Bold" charset="0"/>
                  <a:sym typeface="Helvetica-Bold" charset="0"/>
                </a:rPr>
              </a:br>
              <a:r>
                <a:rPr lang="it-IT" sz="1500" b="1" dirty="0">
                  <a:solidFill>
                    <a:srgbClr val="0000CC"/>
                  </a:solidFill>
                  <a:latin typeface="Helvetica-Bold" charset="0"/>
                  <a:ea typeface="Helvetica-Bold" charset="0"/>
                  <a:cs typeface="Helvetica-Bold" charset="0"/>
                  <a:sym typeface="Helvetica-Bold" charset="0"/>
                </a:rPr>
                <a:t>determinano spesso i loro effetti anche all’interno di altre aree</a:t>
              </a:r>
              <a:endParaRPr lang="it-IT" sz="1500" dirty="0"/>
            </a:p>
          </p:txBody>
        </p:sp>
      </p:grpSp>
      <p:sp>
        <p:nvSpPr>
          <p:cNvPr id="52229" name="AutoShape 6"/>
          <p:cNvSpPr>
            <a:spLocks/>
          </p:cNvSpPr>
          <p:nvPr/>
        </p:nvSpPr>
        <p:spPr bwMode="auto">
          <a:xfrm>
            <a:off x="1" y="6265292"/>
            <a:ext cx="4345967" cy="263426"/>
          </a:xfrm>
          <a:custGeom>
            <a:avLst/>
            <a:gdLst>
              <a:gd name="T0" fmla="*/ 753528687 w 21600"/>
              <a:gd name="T1" fmla="*/ 3249135 h 21600"/>
              <a:gd name="T2" fmla="*/ 753528687 w 21600"/>
              <a:gd name="T3" fmla="*/ 3249135 h 21600"/>
              <a:gd name="T4" fmla="*/ 753528687 w 21600"/>
              <a:gd name="T5" fmla="*/ 3249135 h 21600"/>
              <a:gd name="T6" fmla="*/ 753528687 w 21600"/>
              <a:gd name="T7" fmla="*/ 3249135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/>
          <a:lstStyle/>
          <a:p>
            <a:pPr defTabSz="884030">
              <a:spcBef>
                <a:spcPts val="295"/>
              </a:spcBef>
            </a:pPr>
            <a:r>
              <a:rPr lang="it-IT" sz="1100" b="1" dirty="0">
                <a:latin typeface="Tahoma" pitchFamily="34" charset="0"/>
                <a:cs typeface="Tahoma" pitchFamily="34" charset="0"/>
                <a:sym typeface="Tahoma" pitchFamily="34" charset="0"/>
              </a:rPr>
              <a:t>Da : Anthony </a:t>
            </a:r>
            <a:r>
              <a:rPr lang="it-IT" sz="1100" b="1" dirty="0" err="1">
                <a:latin typeface="Tahoma" pitchFamily="34" charset="0"/>
                <a:cs typeface="Tahoma" pitchFamily="34" charset="0"/>
                <a:sym typeface="Tahoma" pitchFamily="34" charset="0"/>
              </a:rPr>
              <a:t>et</a:t>
            </a:r>
            <a:r>
              <a:rPr lang="it-IT" sz="1100" b="1" dirty="0">
                <a:latin typeface="Tahoma" pitchFamily="34" charset="0"/>
                <a:cs typeface="Tahoma" pitchFamily="34" charset="0"/>
                <a:sym typeface="Tahoma" pitchFamily="34" charset="0"/>
              </a:rPr>
              <a:t> al., , “Il Bilancio”,12 ed., </a:t>
            </a:r>
            <a:r>
              <a:rPr lang="it-IT" sz="1100" b="1" dirty="0" err="1">
                <a:latin typeface="Tahoma" pitchFamily="34" charset="0"/>
                <a:cs typeface="Tahoma" pitchFamily="34" charset="0"/>
                <a:sym typeface="Tahoma" pitchFamily="34" charset="0"/>
              </a:rPr>
              <a:t>MCGraw</a:t>
            </a:r>
            <a:r>
              <a:rPr lang="it-IT" sz="1100" b="1" dirty="0">
                <a:latin typeface="Tahoma" pitchFamily="34" charset="0"/>
                <a:cs typeface="Tahoma" pitchFamily="34" charset="0"/>
                <a:sym typeface="Tahoma" pitchFamily="34" charset="0"/>
              </a:rPr>
              <a:t> Hill</a:t>
            </a:r>
            <a:r>
              <a:rPr lang="it-IT" sz="1100" dirty="0">
                <a:latin typeface="Tahoma" pitchFamily="34" charset="0"/>
                <a:cs typeface="Tahoma" pitchFamily="34" charset="0"/>
                <a:sym typeface="Tahoma" pitchFamily="34" charset="0"/>
              </a:rPr>
              <a:t> </a:t>
            </a:r>
            <a:endParaRPr lang="it-IT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457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2457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2457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2457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457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457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457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457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500"/>
                                        <p:tgtEl>
                                          <p:spTgt spid="2457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 build="p" autoUpdateAnimBg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AutoShape 1"/>
          <p:cNvSpPr>
            <a:spLocks/>
          </p:cNvSpPr>
          <p:nvPr/>
        </p:nvSpPr>
        <p:spPr bwMode="auto">
          <a:xfrm>
            <a:off x="539316" y="6175995"/>
            <a:ext cx="360350" cy="285750"/>
          </a:xfrm>
          <a:custGeom>
            <a:avLst/>
            <a:gdLst>
              <a:gd name="T0" fmla="*/ 5180565 w 21600"/>
              <a:gd name="T1" fmla="*/ 3823170 h 21600"/>
              <a:gd name="T2" fmla="*/ 5180565 w 21600"/>
              <a:gd name="T3" fmla="*/ 3823170 h 21600"/>
              <a:gd name="T4" fmla="*/ 5180565 w 21600"/>
              <a:gd name="T5" fmla="*/ 3823170 h 21600"/>
              <a:gd name="T6" fmla="*/ 5180565 w 21600"/>
              <a:gd name="T7" fmla="*/ 3823170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</p:spPr>
        <p:txBody>
          <a:bodyPr lIns="0" tIns="73687" rIns="0" bIns="0"/>
          <a:lstStyle/>
          <a:p>
            <a:pPr defTabSz="884030"/>
            <a:r>
              <a:rPr lang="it-IT" sz="800" dirty="0">
                <a:solidFill>
                  <a:srgbClr val="CCCCFF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25</a:t>
            </a:r>
            <a:endParaRPr lang="it-IT" dirty="0"/>
          </a:p>
        </p:txBody>
      </p:sp>
      <p:sp>
        <p:nvSpPr>
          <p:cNvPr id="53251" name="AutoShape 2"/>
          <p:cNvSpPr>
            <a:spLocks/>
          </p:cNvSpPr>
          <p:nvPr/>
        </p:nvSpPr>
        <p:spPr bwMode="auto">
          <a:xfrm>
            <a:off x="2788481" y="178594"/>
            <a:ext cx="5237169" cy="580430"/>
          </a:xfrm>
          <a:custGeom>
            <a:avLst/>
            <a:gdLst>
              <a:gd name="T0" fmla="*/ 1094259221 w 21600"/>
              <a:gd name="T1" fmla="*/ 15774311 h 21600"/>
              <a:gd name="T2" fmla="*/ 1094259221 w 21600"/>
              <a:gd name="T3" fmla="*/ 15774311 h 21600"/>
              <a:gd name="T4" fmla="*/ 1094259221 w 21600"/>
              <a:gd name="T5" fmla="*/ 15774311 h 21600"/>
              <a:gd name="T6" fmla="*/ 1094259221 w 21600"/>
              <a:gd name="T7" fmla="*/ 15774311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 anchor="b"/>
          <a:lstStyle/>
          <a:p>
            <a:pPr defTabSz="884030"/>
            <a:r>
              <a:rPr lang="it-IT" sz="2800" dirty="0">
                <a:solidFill>
                  <a:srgbClr val="4B2068"/>
                </a:solidFill>
                <a:latin typeface="Chalkboard SE Bold" pitchFamily="-102" charset="0"/>
                <a:ea typeface="Chalkboard SE Bold" pitchFamily="-102" charset="0"/>
                <a:cs typeface="Chalkboard SE Bold" pitchFamily="-102" charset="0"/>
                <a:sym typeface="Chalkboard SE Bold" pitchFamily="-102" charset="0"/>
              </a:rPr>
              <a:t>I vari tipi di gestione</a:t>
            </a:r>
            <a:endParaRPr lang="it-IT" dirty="0"/>
          </a:p>
        </p:txBody>
      </p:sp>
      <p:sp>
        <p:nvSpPr>
          <p:cNvPr id="53252" name="AutoShape 3"/>
          <p:cNvSpPr>
            <a:spLocks/>
          </p:cNvSpPr>
          <p:nvPr/>
        </p:nvSpPr>
        <p:spPr bwMode="auto">
          <a:xfrm>
            <a:off x="452252" y="1107281"/>
            <a:ext cx="3326588" cy="4506144"/>
          </a:xfrm>
          <a:custGeom>
            <a:avLst/>
            <a:gdLst>
              <a:gd name="T0" fmla="*/ 441494300 w 21600"/>
              <a:gd name="T1" fmla="*/ 950738953 h 21600"/>
              <a:gd name="T2" fmla="*/ 441494300 w 21600"/>
              <a:gd name="T3" fmla="*/ 950738953 h 21600"/>
              <a:gd name="T4" fmla="*/ 441494300 w 21600"/>
              <a:gd name="T5" fmla="*/ 950738953 h 21600"/>
              <a:gd name="T6" fmla="*/ 441494300 w 21600"/>
              <a:gd name="T7" fmla="*/ 950738953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/>
          <a:lstStyle/>
          <a:p>
            <a:pPr defTabSz="884030">
              <a:spcBef>
                <a:spcPts val="295"/>
              </a:spcBef>
            </a:pPr>
            <a:r>
              <a:rPr lang="it-IT" sz="15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  <a:sym typeface="Tahoma" pitchFamily="34" charset="0"/>
              </a:rPr>
              <a:t>Area di gestione</a:t>
            </a:r>
            <a:endParaRPr lang="it-IT" sz="1500" dirty="0">
              <a:latin typeface="Tahoma" pitchFamily="34" charset="0"/>
              <a:cs typeface="Tahoma" pitchFamily="34" charset="0"/>
              <a:sym typeface="Tahoma" pitchFamily="34" charset="0"/>
            </a:endParaRPr>
          </a:p>
          <a:p>
            <a:pPr defTabSz="884030">
              <a:spcBef>
                <a:spcPts val="295"/>
              </a:spcBef>
            </a:pPr>
            <a:endParaRPr lang="it-IT" sz="1500" dirty="0">
              <a:latin typeface="Tahoma" pitchFamily="34" charset="0"/>
              <a:cs typeface="Tahoma" pitchFamily="34" charset="0"/>
              <a:sym typeface="Tahoma" pitchFamily="34" charset="0"/>
            </a:endParaRPr>
          </a:p>
          <a:p>
            <a:pPr defTabSz="884030">
              <a:spcBef>
                <a:spcPts val="295"/>
              </a:spcBef>
            </a:pPr>
            <a:r>
              <a:rPr lang="it-IT" sz="1500" dirty="0">
                <a:latin typeface="Tahoma" pitchFamily="34" charset="0"/>
                <a:cs typeface="Tahoma" pitchFamily="34" charset="0"/>
                <a:sym typeface="Tahoma" pitchFamily="34" charset="0"/>
              </a:rPr>
              <a:t>a) gestione caratteristica</a:t>
            </a:r>
          </a:p>
          <a:p>
            <a:pPr defTabSz="884030">
              <a:spcBef>
                <a:spcPts val="295"/>
              </a:spcBef>
            </a:pPr>
            <a:endParaRPr lang="it-IT" sz="1500" dirty="0">
              <a:latin typeface="Tahoma" pitchFamily="34" charset="0"/>
              <a:cs typeface="Tahoma" pitchFamily="34" charset="0"/>
              <a:sym typeface="Tahoma" pitchFamily="34" charset="0"/>
            </a:endParaRPr>
          </a:p>
          <a:p>
            <a:pPr defTabSz="884030">
              <a:spcBef>
                <a:spcPts val="295"/>
              </a:spcBef>
            </a:pPr>
            <a:r>
              <a:rPr lang="it-IT" sz="1500" dirty="0" err="1">
                <a:latin typeface="Tahoma" pitchFamily="34" charset="0"/>
                <a:cs typeface="Tahoma" pitchFamily="34" charset="0"/>
                <a:sym typeface="Tahoma" pitchFamily="34" charset="0"/>
              </a:rPr>
              <a:t>b</a:t>
            </a:r>
            <a:r>
              <a:rPr lang="it-IT" sz="1500" dirty="0">
                <a:latin typeface="Tahoma" pitchFamily="34" charset="0"/>
                <a:cs typeface="Tahoma" pitchFamily="34" charset="0"/>
                <a:sym typeface="Tahoma" pitchFamily="34" charset="0"/>
              </a:rPr>
              <a:t>) gestione atipica</a:t>
            </a:r>
          </a:p>
          <a:p>
            <a:pPr defTabSz="884030">
              <a:spcBef>
                <a:spcPts val="295"/>
              </a:spcBef>
            </a:pPr>
            <a:endParaRPr lang="it-IT" sz="1500" dirty="0">
              <a:latin typeface="Tahoma" pitchFamily="34" charset="0"/>
              <a:cs typeface="Tahoma" pitchFamily="34" charset="0"/>
              <a:sym typeface="Tahoma" pitchFamily="34" charset="0"/>
            </a:endParaRPr>
          </a:p>
          <a:p>
            <a:pPr defTabSz="884030">
              <a:spcBef>
                <a:spcPts val="295"/>
              </a:spcBef>
            </a:pPr>
            <a:endParaRPr lang="it-IT" sz="1500" dirty="0">
              <a:latin typeface="Tahoma" pitchFamily="34" charset="0"/>
              <a:cs typeface="Tahoma" pitchFamily="34" charset="0"/>
              <a:sym typeface="Tahoma" pitchFamily="34" charset="0"/>
            </a:endParaRPr>
          </a:p>
          <a:p>
            <a:pPr defTabSz="884030">
              <a:spcBef>
                <a:spcPts val="295"/>
              </a:spcBef>
            </a:pPr>
            <a:endParaRPr lang="it-IT" sz="1500" dirty="0">
              <a:latin typeface="Tahoma" pitchFamily="34" charset="0"/>
              <a:cs typeface="Tahoma" pitchFamily="34" charset="0"/>
              <a:sym typeface="Tahoma" pitchFamily="34" charset="0"/>
            </a:endParaRPr>
          </a:p>
          <a:p>
            <a:pPr defTabSz="884030">
              <a:spcBef>
                <a:spcPts val="295"/>
              </a:spcBef>
            </a:pPr>
            <a:r>
              <a:rPr lang="it-IT" sz="1500" dirty="0" err="1">
                <a:latin typeface="Tahoma" pitchFamily="34" charset="0"/>
                <a:cs typeface="Tahoma" pitchFamily="34" charset="0"/>
                <a:sym typeface="Tahoma" pitchFamily="34" charset="0"/>
              </a:rPr>
              <a:t>c</a:t>
            </a:r>
            <a:r>
              <a:rPr lang="it-IT" sz="1500" dirty="0">
                <a:latin typeface="Tahoma" pitchFamily="34" charset="0"/>
                <a:cs typeface="Tahoma" pitchFamily="34" charset="0"/>
                <a:sym typeface="Tahoma" pitchFamily="34" charset="0"/>
              </a:rPr>
              <a:t>) gestione finanziaria</a:t>
            </a:r>
          </a:p>
          <a:p>
            <a:pPr defTabSz="884030">
              <a:spcBef>
                <a:spcPts val="295"/>
              </a:spcBef>
            </a:pPr>
            <a:endParaRPr lang="it-IT" sz="1500" dirty="0">
              <a:latin typeface="Tahoma" pitchFamily="34" charset="0"/>
              <a:cs typeface="Tahoma" pitchFamily="34" charset="0"/>
              <a:sym typeface="Tahoma" pitchFamily="34" charset="0"/>
            </a:endParaRPr>
          </a:p>
          <a:p>
            <a:pPr defTabSz="884030">
              <a:spcBef>
                <a:spcPts val="295"/>
              </a:spcBef>
            </a:pPr>
            <a:endParaRPr lang="it-IT" sz="1500" dirty="0">
              <a:latin typeface="Tahoma" pitchFamily="34" charset="0"/>
              <a:cs typeface="Tahoma" pitchFamily="34" charset="0"/>
              <a:sym typeface="Tahoma" pitchFamily="34" charset="0"/>
            </a:endParaRPr>
          </a:p>
          <a:p>
            <a:pPr defTabSz="884030">
              <a:spcBef>
                <a:spcPts val="295"/>
              </a:spcBef>
            </a:pPr>
            <a:endParaRPr lang="it-IT" sz="1500" dirty="0">
              <a:latin typeface="Tahoma" pitchFamily="34" charset="0"/>
              <a:cs typeface="Tahoma" pitchFamily="34" charset="0"/>
              <a:sym typeface="Tahoma" pitchFamily="34" charset="0"/>
            </a:endParaRPr>
          </a:p>
          <a:p>
            <a:pPr defTabSz="884030">
              <a:spcBef>
                <a:spcPts val="295"/>
              </a:spcBef>
            </a:pPr>
            <a:r>
              <a:rPr lang="it-IT" sz="1500" dirty="0" err="1">
                <a:latin typeface="Tahoma" pitchFamily="34" charset="0"/>
                <a:cs typeface="Tahoma" pitchFamily="34" charset="0"/>
                <a:sym typeface="Tahoma" pitchFamily="34" charset="0"/>
              </a:rPr>
              <a:t>d</a:t>
            </a:r>
            <a:r>
              <a:rPr lang="it-IT" sz="1500" dirty="0">
                <a:latin typeface="Tahoma" pitchFamily="34" charset="0"/>
                <a:cs typeface="Tahoma" pitchFamily="34" charset="0"/>
                <a:sym typeface="Tahoma" pitchFamily="34" charset="0"/>
              </a:rPr>
              <a:t>) gestione straordinaria</a:t>
            </a:r>
          </a:p>
          <a:p>
            <a:pPr defTabSz="884030">
              <a:spcBef>
                <a:spcPts val="295"/>
              </a:spcBef>
            </a:pPr>
            <a:endParaRPr lang="it-IT" sz="1500" dirty="0">
              <a:latin typeface="Tahoma" pitchFamily="34" charset="0"/>
              <a:cs typeface="Tahoma" pitchFamily="34" charset="0"/>
              <a:sym typeface="Tahoma" pitchFamily="34" charset="0"/>
            </a:endParaRPr>
          </a:p>
          <a:p>
            <a:pPr defTabSz="884030">
              <a:spcBef>
                <a:spcPts val="295"/>
              </a:spcBef>
            </a:pPr>
            <a:endParaRPr lang="it-IT" sz="1500" dirty="0">
              <a:latin typeface="Tahoma" pitchFamily="34" charset="0"/>
              <a:cs typeface="Tahoma" pitchFamily="34" charset="0"/>
              <a:sym typeface="Tahoma" pitchFamily="34" charset="0"/>
            </a:endParaRPr>
          </a:p>
          <a:p>
            <a:pPr defTabSz="884030">
              <a:spcBef>
                <a:spcPts val="295"/>
              </a:spcBef>
            </a:pPr>
            <a:endParaRPr lang="it-IT" sz="1500" dirty="0">
              <a:latin typeface="Tahoma" pitchFamily="34" charset="0"/>
              <a:cs typeface="Tahoma" pitchFamily="34" charset="0"/>
              <a:sym typeface="Tahoma" pitchFamily="34" charset="0"/>
            </a:endParaRPr>
          </a:p>
          <a:p>
            <a:pPr defTabSz="884030">
              <a:spcBef>
                <a:spcPts val="295"/>
              </a:spcBef>
            </a:pPr>
            <a:r>
              <a:rPr lang="it-IT" sz="1500" dirty="0">
                <a:latin typeface="Tahoma" pitchFamily="34" charset="0"/>
                <a:cs typeface="Tahoma" pitchFamily="34" charset="0"/>
                <a:sym typeface="Tahoma" pitchFamily="34" charset="0"/>
              </a:rPr>
              <a:t>e) gestione fiscale</a:t>
            </a:r>
            <a:endParaRPr lang="it-IT" dirty="0"/>
          </a:p>
        </p:txBody>
      </p:sp>
      <p:sp>
        <p:nvSpPr>
          <p:cNvPr id="53253" name="AutoShape 4"/>
          <p:cNvSpPr>
            <a:spLocks/>
          </p:cNvSpPr>
          <p:nvPr/>
        </p:nvSpPr>
        <p:spPr bwMode="auto">
          <a:xfrm>
            <a:off x="5751091" y="1107281"/>
            <a:ext cx="3131902" cy="5223867"/>
          </a:xfrm>
          <a:custGeom>
            <a:avLst/>
            <a:gdLst>
              <a:gd name="T0" fmla="*/ 391330191 w 21600"/>
              <a:gd name="T1" fmla="*/ 1277719219 h 21600"/>
              <a:gd name="T2" fmla="*/ 391330191 w 21600"/>
              <a:gd name="T3" fmla="*/ 1277719219 h 21600"/>
              <a:gd name="T4" fmla="*/ 391330191 w 21600"/>
              <a:gd name="T5" fmla="*/ 1277719219 h 21600"/>
              <a:gd name="T6" fmla="*/ 391330191 w 21600"/>
              <a:gd name="T7" fmla="*/ 127771921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/>
          <a:lstStyle/>
          <a:p>
            <a:pPr defTabSz="884030">
              <a:spcBef>
                <a:spcPts val="295"/>
              </a:spcBef>
            </a:pPr>
            <a:r>
              <a:rPr lang="it-IT" sz="1500" b="1" dirty="0">
                <a:solidFill>
                  <a:srgbClr val="FF0000"/>
                </a:solidFill>
                <a:latin typeface="Tahoma" pitchFamily="34" charset="0"/>
                <a:cs typeface="Tahoma" pitchFamily="34" charset="0"/>
                <a:sym typeface="Tahoma" pitchFamily="34" charset="0"/>
              </a:rPr>
              <a:t>Risultati economici</a:t>
            </a:r>
            <a:endParaRPr lang="it-IT" sz="1500" dirty="0">
              <a:latin typeface="Tahoma" pitchFamily="34" charset="0"/>
              <a:cs typeface="Tahoma" pitchFamily="34" charset="0"/>
              <a:sym typeface="Tahoma" pitchFamily="34" charset="0"/>
            </a:endParaRPr>
          </a:p>
          <a:p>
            <a:pPr defTabSz="884030">
              <a:spcBef>
                <a:spcPts val="295"/>
              </a:spcBef>
            </a:pPr>
            <a:endParaRPr lang="it-IT" sz="1500" dirty="0">
              <a:latin typeface="Tahoma" pitchFamily="34" charset="0"/>
              <a:cs typeface="Tahoma" pitchFamily="34" charset="0"/>
              <a:sym typeface="Tahoma" pitchFamily="34" charset="0"/>
            </a:endParaRPr>
          </a:p>
          <a:p>
            <a:pPr defTabSz="884030">
              <a:spcBef>
                <a:spcPts val="295"/>
              </a:spcBef>
            </a:pPr>
            <a:r>
              <a:rPr lang="it-IT" sz="1500" dirty="0">
                <a:latin typeface="Tahoma" pitchFamily="34" charset="0"/>
                <a:cs typeface="Tahoma" pitchFamily="34" charset="0"/>
                <a:sym typeface="Tahoma" pitchFamily="34" charset="0"/>
              </a:rPr>
              <a:t>Risultato operativo caratteristico</a:t>
            </a:r>
          </a:p>
          <a:p>
            <a:pPr defTabSz="884030">
              <a:spcBef>
                <a:spcPts val="295"/>
              </a:spcBef>
            </a:pPr>
            <a:r>
              <a:rPr lang="it-IT" sz="1500" dirty="0">
                <a:latin typeface="Tahoma" pitchFamily="34" charset="0"/>
                <a:cs typeface="Tahoma" pitchFamily="34" charset="0"/>
                <a:sym typeface="Tahoma" pitchFamily="34" charset="0"/>
              </a:rPr>
              <a:t>+</a:t>
            </a:r>
          </a:p>
          <a:p>
            <a:pPr defTabSz="884030">
              <a:spcBef>
                <a:spcPts val="295"/>
              </a:spcBef>
            </a:pPr>
            <a:r>
              <a:rPr lang="it-IT" sz="1500" dirty="0">
                <a:latin typeface="Tahoma" pitchFamily="34" charset="0"/>
                <a:cs typeface="Tahoma" pitchFamily="34" charset="0"/>
                <a:sym typeface="Tahoma" pitchFamily="34" charset="0"/>
              </a:rPr>
              <a:t>Risultato della gestione atipica</a:t>
            </a:r>
          </a:p>
          <a:p>
            <a:pPr defTabSz="884030">
              <a:spcBef>
                <a:spcPts val="295"/>
              </a:spcBef>
            </a:pPr>
            <a:r>
              <a:rPr lang="it-IT" sz="1500" dirty="0">
                <a:latin typeface="Tahoma" pitchFamily="34" charset="0"/>
                <a:cs typeface="Tahoma" pitchFamily="34" charset="0"/>
                <a:sym typeface="Tahoma" pitchFamily="34" charset="0"/>
              </a:rPr>
              <a:t>=</a:t>
            </a:r>
          </a:p>
          <a:p>
            <a:pPr defTabSz="884030">
              <a:spcBef>
                <a:spcPts val="295"/>
              </a:spcBef>
            </a:pPr>
            <a:r>
              <a:rPr lang="it-IT" sz="1500" dirty="0">
                <a:latin typeface="Tahoma" pitchFamily="34" charset="0"/>
                <a:cs typeface="Tahoma" pitchFamily="34" charset="0"/>
                <a:sym typeface="Tahoma" pitchFamily="34" charset="0"/>
              </a:rPr>
              <a:t>Risultato operativo globale</a:t>
            </a:r>
          </a:p>
          <a:p>
            <a:pPr defTabSz="884030">
              <a:spcBef>
                <a:spcPts val="295"/>
              </a:spcBef>
            </a:pPr>
            <a:r>
              <a:rPr lang="it-IT" sz="1500" dirty="0">
                <a:latin typeface="Tahoma" pitchFamily="34" charset="0"/>
                <a:cs typeface="Tahoma" pitchFamily="34" charset="0"/>
                <a:sym typeface="Tahoma" pitchFamily="34" charset="0"/>
              </a:rPr>
              <a:t>+</a:t>
            </a:r>
          </a:p>
          <a:p>
            <a:pPr defTabSz="884030">
              <a:spcBef>
                <a:spcPts val="295"/>
              </a:spcBef>
            </a:pPr>
            <a:r>
              <a:rPr lang="it-IT" sz="1500" dirty="0">
                <a:latin typeface="Tahoma" pitchFamily="34" charset="0"/>
                <a:cs typeface="Tahoma" pitchFamily="34" charset="0"/>
                <a:sym typeface="Tahoma" pitchFamily="34" charset="0"/>
              </a:rPr>
              <a:t>Risultato gestione finanziaria</a:t>
            </a:r>
          </a:p>
          <a:p>
            <a:pPr defTabSz="884030">
              <a:spcBef>
                <a:spcPts val="295"/>
              </a:spcBef>
            </a:pPr>
            <a:r>
              <a:rPr lang="it-IT" sz="1500" dirty="0">
                <a:latin typeface="Tahoma" pitchFamily="34" charset="0"/>
                <a:cs typeface="Tahoma" pitchFamily="34" charset="0"/>
                <a:sym typeface="Tahoma" pitchFamily="34" charset="0"/>
              </a:rPr>
              <a:t>=</a:t>
            </a:r>
          </a:p>
          <a:p>
            <a:pPr defTabSz="884030">
              <a:spcBef>
                <a:spcPts val="295"/>
              </a:spcBef>
            </a:pPr>
            <a:r>
              <a:rPr lang="it-IT" sz="1500" dirty="0">
                <a:latin typeface="Tahoma" pitchFamily="34" charset="0"/>
                <a:cs typeface="Tahoma" pitchFamily="34" charset="0"/>
                <a:sym typeface="Tahoma" pitchFamily="34" charset="0"/>
              </a:rPr>
              <a:t>Risultato ordinario</a:t>
            </a:r>
          </a:p>
          <a:p>
            <a:pPr defTabSz="884030">
              <a:spcBef>
                <a:spcPts val="295"/>
              </a:spcBef>
            </a:pPr>
            <a:r>
              <a:rPr lang="it-IT" sz="1500" dirty="0">
                <a:latin typeface="Tahoma" pitchFamily="34" charset="0"/>
                <a:cs typeface="Tahoma" pitchFamily="34" charset="0"/>
                <a:sym typeface="Tahoma" pitchFamily="34" charset="0"/>
              </a:rPr>
              <a:t>+</a:t>
            </a:r>
          </a:p>
          <a:p>
            <a:pPr defTabSz="884030">
              <a:spcBef>
                <a:spcPts val="295"/>
              </a:spcBef>
            </a:pPr>
            <a:r>
              <a:rPr lang="it-IT" sz="1500" dirty="0">
                <a:latin typeface="Tahoma" pitchFamily="34" charset="0"/>
                <a:cs typeface="Tahoma" pitchFamily="34" charset="0"/>
                <a:sym typeface="Tahoma" pitchFamily="34" charset="0"/>
              </a:rPr>
              <a:t>Risultato gestione straordinaria</a:t>
            </a:r>
          </a:p>
          <a:p>
            <a:pPr defTabSz="884030">
              <a:spcBef>
                <a:spcPts val="295"/>
              </a:spcBef>
            </a:pPr>
            <a:r>
              <a:rPr lang="it-IT" sz="1500" dirty="0">
                <a:latin typeface="Tahoma" pitchFamily="34" charset="0"/>
                <a:cs typeface="Tahoma" pitchFamily="34" charset="0"/>
                <a:sym typeface="Tahoma" pitchFamily="34" charset="0"/>
              </a:rPr>
              <a:t>=</a:t>
            </a:r>
          </a:p>
          <a:p>
            <a:pPr defTabSz="884030">
              <a:spcBef>
                <a:spcPts val="295"/>
              </a:spcBef>
            </a:pPr>
            <a:r>
              <a:rPr lang="it-IT" sz="1500" dirty="0">
                <a:latin typeface="Tahoma" pitchFamily="34" charset="0"/>
                <a:cs typeface="Tahoma" pitchFamily="34" charset="0"/>
                <a:sym typeface="Tahoma" pitchFamily="34" charset="0"/>
              </a:rPr>
              <a:t>Risultato prima delle imposte</a:t>
            </a:r>
          </a:p>
          <a:p>
            <a:pPr defTabSz="884030">
              <a:spcBef>
                <a:spcPts val="295"/>
              </a:spcBef>
            </a:pPr>
            <a:r>
              <a:rPr lang="it-IT" sz="1500" dirty="0">
                <a:latin typeface="Tahoma" pitchFamily="34" charset="0"/>
                <a:cs typeface="Tahoma" pitchFamily="34" charset="0"/>
                <a:sym typeface="Tahoma" pitchFamily="34" charset="0"/>
              </a:rPr>
              <a:t>+</a:t>
            </a:r>
          </a:p>
          <a:p>
            <a:pPr defTabSz="884030">
              <a:spcBef>
                <a:spcPts val="295"/>
              </a:spcBef>
            </a:pPr>
            <a:r>
              <a:rPr lang="it-IT" sz="1500" dirty="0">
                <a:latin typeface="Tahoma" pitchFamily="34" charset="0"/>
                <a:cs typeface="Tahoma" pitchFamily="34" charset="0"/>
                <a:sym typeface="Tahoma" pitchFamily="34" charset="0"/>
              </a:rPr>
              <a:t>Risultato gestione fiscale</a:t>
            </a:r>
          </a:p>
          <a:p>
            <a:pPr defTabSz="884030">
              <a:spcBef>
                <a:spcPts val="295"/>
              </a:spcBef>
            </a:pPr>
            <a:r>
              <a:rPr lang="it-IT" sz="1500" dirty="0">
                <a:latin typeface="Tahoma" pitchFamily="34" charset="0"/>
                <a:cs typeface="Tahoma" pitchFamily="34" charset="0"/>
                <a:sym typeface="Tahoma" pitchFamily="34" charset="0"/>
              </a:rPr>
              <a:t>=</a:t>
            </a:r>
          </a:p>
          <a:p>
            <a:pPr defTabSz="884030">
              <a:spcBef>
                <a:spcPts val="295"/>
              </a:spcBef>
            </a:pPr>
            <a:r>
              <a:rPr lang="it-IT" sz="1500" b="1" dirty="0">
                <a:latin typeface="Tahoma" pitchFamily="34" charset="0"/>
                <a:cs typeface="Tahoma" pitchFamily="34" charset="0"/>
                <a:sym typeface="Tahoma" pitchFamily="34" charset="0"/>
              </a:rPr>
              <a:t>Risultato netto</a:t>
            </a:r>
            <a:endParaRPr lang="it-IT" dirty="0"/>
          </a:p>
        </p:txBody>
      </p:sp>
      <p:sp>
        <p:nvSpPr>
          <p:cNvPr id="53254" name="AutoShape 5"/>
          <p:cNvSpPr>
            <a:spLocks/>
          </p:cNvSpPr>
          <p:nvPr/>
        </p:nvSpPr>
        <p:spPr bwMode="auto">
          <a:xfrm>
            <a:off x="3828418" y="1659806"/>
            <a:ext cx="908131" cy="281285"/>
          </a:xfrm>
          <a:prstGeom prst="rightArrow">
            <a:avLst>
              <a:gd name="adj1" fmla="val 50000"/>
              <a:gd name="adj2" fmla="val 52387"/>
            </a:avLst>
          </a:prstGeom>
          <a:solidFill>
            <a:srgbClr val="00CC99"/>
          </a:solidFill>
          <a:ln w="16672" cap="sq">
            <a:solidFill>
              <a:srgbClr val="000000"/>
            </a:solidFill>
            <a:round/>
            <a:headEnd/>
            <a:tailEnd/>
          </a:ln>
        </p:spPr>
        <p:txBody>
          <a:bodyPr lIns="49125" tIns="49125" rIns="49125" bIns="49125" anchor="ctr"/>
          <a:lstStyle/>
          <a:p>
            <a:pPr defTabSz="564798"/>
            <a:endParaRPr lang="it-IT" sz="2300" dirty="0">
              <a:solidFill>
                <a:srgbClr val="FFFFFF"/>
              </a:solidFill>
            </a:endParaRPr>
          </a:p>
        </p:txBody>
      </p:sp>
      <p:sp>
        <p:nvSpPr>
          <p:cNvPr id="53255" name="AutoShape 6"/>
          <p:cNvSpPr>
            <a:spLocks/>
          </p:cNvSpPr>
          <p:nvPr/>
        </p:nvSpPr>
        <p:spPr bwMode="auto">
          <a:xfrm>
            <a:off x="3828418" y="2253630"/>
            <a:ext cx="908131" cy="281285"/>
          </a:xfrm>
          <a:prstGeom prst="rightArrow">
            <a:avLst>
              <a:gd name="adj1" fmla="val 50000"/>
              <a:gd name="adj2" fmla="val 52387"/>
            </a:avLst>
          </a:prstGeom>
          <a:solidFill>
            <a:srgbClr val="00CC99"/>
          </a:solidFill>
          <a:ln w="16672" cap="sq">
            <a:solidFill>
              <a:srgbClr val="000000"/>
            </a:solidFill>
            <a:round/>
            <a:headEnd/>
            <a:tailEnd/>
          </a:ln>
        </p:spPr>
        <p:txBody>
          <a:bodyPr lIns="0" tIns="0" rIns="0" bIns="0" anchor="ctr"/>
          <a:lstStyle/>
          <a:p>
            <a:pPr defTabSz="564798"/>
            <a:endParaRPr lang="it-IT" sz="2300" dirty="0">
              <a:solidFill>
                <a:srgbClr val="FFFFFF"/>
              </a:solidFill>
            </a:endParaRPr>
          </a:p>
        </p:txBody>
      </p:sp>
      <p:sp>
        <p:nvSpPr>
          <p:cNvPr id="53256" name="AutoShape 7"/>
          <p:cNvSpPr>
            <a:spLocks/>
          </p:cNvSpPr>
          <p:nvPr/>
        </p:nvSpPr>
        <p:spPr bwMode="auto">
          <a:xfrm>
            <a:off x="3828418" y="3287242"/>
            <a:ext cx="908131" cy="282401"/>
          </a:xfrm>
          <a:prstGeom prst="rightArrow">
            <a:avLst>
              <a:gd name="adj1" fmla="val 50000"/>
              <a:gd name="adj2" fmla="val 52180"/>
            </a:avLst>
          </a:prstGeom>
          <a:solidFill>
            <a:srgbClr val="00CC99"/>
          </a:solidFill>
          <a:ln w="16672" cap="sq">
            <a:solidFill>
              <a:srgbClr val="000000"/>
            </a:solidFill>
            <a:round/>
            <a:headEnd/>
            <a:tailEnd/>
          </a:ln>
        </p:spPr>
        <p:txBody>
          <a:bodyPr lIns="0" tIns="0" rIns="0" bIns="0" anchor="ctr"/>
          <a:lstStyle/>
          <a:p>
            <a:pPr defTabSz="564798"/>
            <a:endParaRPr lang="it-IT" sz="2300" dirty="0">
              <a:solidFill>
                <a:srgbClr val="FFFFFF"/>
              </a:solidFill>
            </a:endParaRPr>
          </a:p>
        </p:txBody>
      </p:sp>
      <p:sp>
        <p:nvSpPr>
          <p:cNvPr id="53257" name="AutoShape 8"/>
          <p:cNvSpPr>
            <a:spLocks/>
          </p:cNvSpPr>
          <p:nvPr/>
        </p:nvSpPr>
        <p:spPr bwMode="auto">
          <a:xfrm>
            <a:off x="3828418" y="4321969"/>
            <a:ext cx="908131" cy="281285"/>
          </a:xfrm>
          <a:prstGeom prst="rightArrow">
            <a:avLst>
              <a:gd name="adj1" fmla="val 50000"/>
              <a:gd name="adj2" fmla="val 52387"/>
            </a:avLst>
          </a:prstGeom>
          <a:solidFill>
            <a:srgbClr val="00CC99"/>
          </a:solidFill>
          <a:ln w="16672" cap="sq">
            <a:solidFill>
              <a:srgbClr val="000000"/>
            </a:solidFill>
            <a:round/>
            <a:headEnd/>
            <a:tailEnd/>
          </a:ln>
        </p:spPr>
        <p:txBody>
          <a:bodyPr lIns="0" tIns="0" rIns="0" bIns="0" anchor="ctr"/>
          <a:lstStyle/>
          <a:p>
            <a:pPr defTabSz="564798"/>
            <a:endParaRPr lang="it-IT" sz="2300" dirty="0">
              <a:solidFill>
                <a:srgbClr val="FFFFFF"/>
              </a:solidFill>
            </a:endParaRPr>
          </a:p>
        </p:txBody>
      </p:sp>
      <p:sp>
        <p:nvSpPr>
          <p:cNvPr id="53258" name="AutoShape 9"/>
          <p:cNvSpPr>
            <a:spLocks/>
          </p:cNvSpPr>
          <p:nvPr/>
        </p:nvSpPr>
        <p:spPr bwMode="auto">
          <a:xfrm>
            <a:off x="3828418" y="5355580"/>
            <a:ext cx="908131" cy="281285"/>
          </a:xfrm>
          <a:prstGeom prst="rightArrow">
            <a:avLst>
              <a:gd name="adj1" fmla="val 50000"/>
              <a:gd name="adj2" fmla="val 52387"/>
            </a:avLst>
          </a:prstGeom>
          <a:solidFill>
            <a:srgbClr val="00CC99"/>
          </a:solidFill>
          <a:ln w="16672" cap="sq">
            <a:solidFill>
              <a:srgbClr val="000000"/>
            </a:solidFill>
            <a:round/>
            <a:headEnd/>
            <a:tailEnd/>
          </a:ln>
        </p:spPr>
        <p:txBody>
          <a:bodyPr lIns="0" tIns="0" rIns="0" bIns="0" anchor="ctr"/>
          <a:lstStyle/>
          <a:p>
            <a:pPr defTabSz="564798"/>
            <a:endParaRPr lang="it-IT" sz="2300" dirty="0">
              <a:solidFill>
                <a:srgbClr val="FFFFFF"/>
              </a:solidFill>
            </a:endParaRP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Line 1"/>
          <p:cNvSpPr>
            <a:spLocks noChangeShapeType="1"/>
          </p:cNvSpPr>
          <p:nvPr/>
        </p:nvSpPr>
        <p:spPr bwMode="auto">
          <a:xfrm>
            <a:off x="8625427" y="404068"/>
            <a:ext cx="0" cy="1406426"/>
          </a:xfrm>
          <a:prstGeom prst="line">
            <a:avLst/>
          </a:prstGeom>
          <a:noFill/>
          <a:ln w="12504">
            <a:solidFill>
              <a:srgbClr val="000000"/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it-IT"/>
          </a:p>
        </p:txBody>
      </p:sp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8832206" y="404069"/>
            <a:ext cx="858552" cy="1195462"/>
            <a:chOff x="0" y="0"/>
            <a:chExt cx="1127501" cy="1700628"/>
          </a:xfrm>
        </p:grpSpPr>
        <p:sp>
          <p:nvSpPr>
            <p:cNvPr id="57355" name="AutoShape 3"/>
            <p:cNvSpPr>
              <a:spLocks/>
            </p:cNvSpPr>
            <p:nvPr/>
          </p:nvSpPr>
          <p:spPr bwMode="auto">
            <a:xfrm>
              <a:off x="0" y="0"/>
              <a:ext cx="170834" cy="157466"/>
            </a:xfrm>
            <a:custGeom>
              <a:avLst/>
              <a:gdLst>
                <a:gd name="T0" fmla="*/ 675561 w 21600"/>
                <a:gd name="T1" fmla="*/ 573971 h 21600"/>
                <a:gd name="T2" fmla="*/ 675561 w 21600"/>
                <a:gd name="T3" fmla="*/ 573971 h 21600"/>
                <a:gd name="T4" fmla="*/ 675561 w 21600"/>
                <a:gd name="T5" fmla="*/ 573971 h 21600"/>
                <a:gd name="T6" fmla="*/ 675561 w 21600"/>
                <a:gd name="T7" fmla="*/ 573971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330066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57356" name="AutoShape 4"/>
            <p:cNvSpPr>
              <a:spLocks/>
            </p:cNvSpPr>
            <p:nvPr/>
          </p:nvSpPr>
          <p:spPr bwMode="auto">
            <a:xfrm>
              <a:off x="239167" y="0"/>
              <a:ext cx="170834" cy="157466"/>
            </a:xfrm>
            <a:custGeom>
              <a:avLst/>
              <a:gdLst>
                <a:gd name="T0" fmla="*/ 675561 w 21600"/>
                <a:gd name="T1" fmla="*/ 573971 h 21600"/>
                <a:gd name="T2" fmla="*/ 675561 w 21600"/>
                <a:gd name="T3" fmla="*/ 573971 h 21600"/>
                <a:gd name="T4" fmla="*/ 675561 w 21600"/>
                <a:gd name="T5" fmla="*/ 573971 h 21600"/>
                <a:gd name="T6" fmla="*/ 675561 w 21600"/>
                <a:gd name="T7" fmla="*/ 573971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330066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57357" name="AutoShape 5"/>
            <p:cNvSpPr>
              <a:spLocks/>
            </p:cNvSpPr>
            <p:nvPr/>
          </p:nvSpPr>
          <p:spPr bwMode="auto">
            <a:xfrm>
              <a:off x="478333" y="0"/>
              <a:ext cx="170834" cy="157466"/>
            </a:xfrm>
            <a:custGeom>
              <a:avLst/>
              <a:gdLst>
                <a:gd name="T0" fmla="*/ 675561 w 21600"/>
                <a:gd name="T1" fmla="*/ 573971 h 21600"/>
                <a:gd name="T2" fmla="*/ 675561 w 21600"/>
                <a:gd name="T3" fmla="*/ 573971 h 21600"/>
                <a:gd name="T4" fmla="*/ 675561 w 21600"/>
                <a:gd name="T5" fmla="*/ 573971 h 21600"/>
                <a:gd name="T6" fmla="*/ 675561 w 21600"/>
                <a:gd name="T7" fmla="*/ 573971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330066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57358" name="AutoShape 6"/>
            <p:cNvSpPr>
              <a:spLocks/>
            </p:cNvSpPr>
            <p:nvPr/>
          </p:nvSpPr>
          <p:spPr bwMode="auto">
            <a:xfrm>
              <a:off x="0" y="220451"/>
              <a:ext cx="170834" cy="157467"/>
            </a:xfrm>
            <a:custGeom>
              <a:avLst/>
              <a:gdLst>
                <a:gd name="T0" fmla="*/ 675561 w 21600"/>
                <a:gd name="T1" fmla="*/ 573982 h 21600"/>
                <a:gd name="T2" fmla="*/ 675561 w 21600"/>
                <a:gd name="T3" fmla="*/ 573982 h 21600"/>
                <a:gd name="T4" fmla="*/ 675561 w 21600"/>
                <a:gd name="T5" fmla="*/ 573982 h 21600"/>
                <a:gd name="T6" fmla="*/ 675561 w 21600"/>
                <a:gd name="T7" fmla="*/ 573982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330066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57359" name="AutoShape 7"/>
            <p:cNvSpPr>
              <a:spLocks/>
            </p:cNvSpPr>
            <p:nvPr/>
          </p:nvSpPr>
          <p:spPr bwMode="auto">
            <a:xfrm>
              <a:off x="239167" y="220451"/>
              <a:ext cx="170834" cy="157467"/>
            </a:xfrm>
            <a:custGeom>
              <a:avLst/>
              <a:gdLst>
                <a:gd name="T0" fmla="*/ 675561 w 21600"/>
                <a:gd name="T1" fmla="*/ 573982 h 21600"/>
                <a:gd name="T2" fmla="*/ 675561 w 21600"/>
                <a:gd name="T3" fmla="*/ 573982 h 21600"/>
                <a:gd name="T4" fmla="*/ 675561 w 21600"/>
                <a:gd name="T5" fmla="*/ 573982 h 21600"/>
                <a:gd name="T6" fmla="*/ 675561 w 21600"/>
                <a:gd name="T7" fmla="*/ 573982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330066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57360" name="AutoShape 8"/>
            <p:cNvSpPr>
              <a:spLocks/>
            </p:cNvSpPr>
            <p:nvPr/>
          </p:nvSpPr>
          <p:spPr bwMode="auto">
            <a:xfrm>
              <a:off x="478333" y="220451"/>
              <a:ext cx="170834" cy="157467"/>
            </a:xfrm>
            <a:custGeom>
              <a:avLst/>
              <a:gdLst>
                <a:gd name="T0" fmla="*/ 675561 w 21600"/>
                <a:gd name="T1" fmla="*/ 573982 h 21600"/>
                <a:gd name="T2" fmla="*/ 675561 w 21600"/>
                <a:gd name="T3" fmla="*/ 573982 h 21600"/>
                <a:gd name="T4" fmla="*/ 675561 w 21600"/>
                <a:gd name="T5" fmla="*/ 573982 h 21600"/>
                <a:gd name="T6" fmla="*/ 675561 w 21600"/>
                <a:gd name="T7" fmla="*/ 573982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330066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57361" name="AutoShape 9"/>
            <p:cNvSpPr>
              <a:spLocks/>
            </p:cNvSpPr>
            <p:nvPr/>
          </p:nvSpPr>
          <p:spPr bwMode="auto">
            <a:xfrm>
              <a:off x="717500" y="220451"/>
              <a:ext cx="170834" cy="157467"/>
            </a:xfrm>
            <a:custGeom>
              <a:avLst/>
              <a:gdLst>
                <a:gd name="T0" fmla="*/ 675561 w 21600"/>
                <a:gd name="T1" fmla="*/ 573982 h 21600"/>
                <a:gd name="T2" fmla="*/ 675561 w 21600"/>
                <a:gd name="T3" fmla="*/ 573982 h 21600"/>
                <a:gd name="T4" fmla="*/ 675561 w 21600"/>
                <a:gd name="T5" fmla="*/ 573982 h 21600"/>
                <a:gd name="T6" fmla="*/ 675561 w 21600"/>
                <a:gd name="T7" fmla="*/ 573982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669999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57362" name="AutoShape 10"/>
            <p:cNvSpPr>
              <a:spLocks/>
            </p:cNvSpPr>
            <p:nvPr/>
          </p:nvSpPr>
          <p:spPr bwMode="auto">
            <a:xfrm>
              <a:off x="0" y="440903"/>
              <a:ext cx="170834" cy="157467"/>
            </a:xfrm>
            <a:custGeom>
              <a:avLst/>
              <a:gdLst>
                <a:gd name="T0" fmla="*/ 675561 w 21600"/>
                <a:gd name="T1" fmla="*/ 573982 h 21600"/>
                <a:gd name="T2" fmla="*/ 675561 w 21600"/>
                <a:gd name="T3" fmla="*/ 573982 h 21600"/>
                <a:gd name="T4" fmla="*/ 675561 w 21600"/>
                <a:gd name="T5" fmla="*/ 573982 h 21600"/>
                <a:gd name="T6" fmla="*/ 675561 w 21600"/>
                <a:gd name="T7" fmla="*/ 573982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330066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57363" name="AutoShape 11"/>
            <p:cNvSpPr>
              <a:spLocks/>
            </p:cNvSpPr>
            <p:nvPr/>
          </p:nvSpPr>
          <p:spPr bwMode="auto">
            <a:xfrm>
              <a:off x="239167" y="440903"/>
              <a:ext cx="170834" cy="157467"/>
            </a:xfrm>
            <a:custGeom>
              <a:avLst/>
              <a:gdLst>
                <a:gd name="T0" fmla="*/ 675561 w 21600"/>
                <a:gd name="T1" fmla="*/ 573982 h 21600"/>
                <a:gd name="T2" fmla="*/ 675561 w 21600"/>
                <a:gd name="T3" fmla="*/ 573982 h 21600"/>
                <a:gd name="T4" fmla="*/ 675561 w 21600"/>
                <a:gd name="T5" fmla="*/ 573982 h 21600"/>
                <a:gd name="T6" fmla="*/ 675561 w 21600"/>
                <a:gd name="T7" fmla="*/ 573982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330066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57364" name="AutoShape 12"/>
            <p:cNvSpPr>
              <a:spLocks/>
            </p:cNvSpPr>
            <p:nvPr/>
          </p:nvSpPr>
          <p:spPr bwMode="auto">
            <a:xfrm>
              <a:off x="478333" y="440903"/>
              <a:ext cx="170834" cy="157467"/>
            </a:xfrm>
            <a:custGeom>
              <a:avLst/>
              <a:gdLst>
                <a:gd name="T0" fmla="*/ 675561 w 21600"/>
                <a:gd name="T1" fmla="*/ 573982 h 21600"/>
                <a:gd name="T2" fmla="*/ 675561 w 21600"/>
                <a:gd name="T3" fmla="*/ 573982 h 21600"/>
                <a:gd name="T4" fmla="*/ 675561 w 21600"/>
                <a:gd name="T5" fmla="*/ 573982 h 21600"/>
                <a:gd name="T6" fmla="*/ 675561 w 21600"/>
                <a:gd name="T7" fmla="*/ 573982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669999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57365" name="AutoShape 13"/>
            <p:cNvSpPr>
              <a:spLocks/>
            </p:cNvSpPr>
            <p:nvPr/>
          </p:nvSpPr>
          <p:spPr bwMode="auto">
            <a:xfrm>
              <a:off x="717500" y="440903"/>
              <a:ext cx="170834" cy="157467"/>
            </a:xfrm>
            <a:custGeom>
              <a:avLst/>
              <a:gdLst>
                <a:gd name="T0" fmla="*/ 675561 w 21600"/>
                <a:gd name="T1" fmla="*/ 573982 h 21600"/>
                <a:gd name="T2" fmla="*/ 675561 w 21600"/>
                <a:gd name="T3" fmla="*/ 573982 h 21600"/>
                <a:gd name="T4" fmla="*/ 675561 w 21600"/>
                <a:gd name="T5" fmla="*/ 573982 h 21600"/>
                <a:gd name="T6" fmla="*/ 675561 w 21600"/>
                <a:gd name="T7" fmla="*/ 573982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669999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57366" name="AutoShape 14"/>
            <p:cNvSpPr>
              <a:spLocks/>
            </p:cNvSpPr>
            <p:nvPr/>
          </p:nvSpPr>
          <p:spPr bwMode="auto">
            <a:xfrm>
              <a:off x="956667" y="440903"/>
              <a:ext cx="170834" cy="157467"/>
            </a:xfrm>
            <a:custGeom>
              <a:avLst/>
              <a:gdLst>
                <a:gd name="T0" fmla="*/ 675561 w 21600"/>
                <a:gd name="T1" fmla="*/ 573982 h 21600"/>
                <a:gd name="T2" fmla="*/ 675561 w 21600"/>
                <a:gd name="T3" fmla="*/ 573982 h 21600"/>
                <a:gd name="T4" fmla="*/ 675561 w 21600"/>
                <a:gd name="T5" fmla="*/ 573982 h 21600"/>
                <a:gd name="T6" fmla="*/ 675561 w 21600"/>
                <a:gd name="T7" fmla="*/ 573982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CCCC00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57367" name="AutoShape 15"/>
            <p:cNvSpPr>
              <a:spLocks/>
            </p:cNvSpPr>
            <p:nvPr/>
          </p:nvSpPr>
          <p:spPr bwMode="auto">
            <a:xfrm>
              <a:off x="0" y="661355"/>
              <a:ext cx="170834" cy="157466"/>
            </a:xfrm>
            <a:custGeom>
              <a:avLst/>
              <a:gdLst>
                <a:gd name="T0" fmla="*/ 675561 w 21600"/>
                <a:gd name="T1" fmla="*/ 573971 h 21600"/>
                <a:gd name="T2" fmla="*/ 675561 w 21600"/>
                <a:gd name="T3" fmla="*/ 573971 h 21600"/>
                <a:gd name="T4" fmla="*/ 675561 w 21600"/>
                <a:gd name="T5" fmla="*/ 573971 h 21600"/>
                <a:gd name="T6" fmla="*/ 675561 w 21600"/>
                <a:gd name="T7" fmla="*/ 573971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330066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57368" name="AutoShape 16"/>
            <p:cNvSpPr>
              <a:spLocks/>
            </p:cNvSpPr>
            <p:nvPr/>
          </p:nvSpPr>
          <p:spPr bwMode="auto">
            <a:xfrm>
              <a:off x="239167" y="661355"/>
              <a:ext cx="170834" cy="157466"/>
            </a:xfrm>
            <a:custGeom>
              <a:avLst/>
              <a:gdLst>
                <a:gd name="T0" fmla="*/ 675561 w 21600"/>
                <a:gd name="T1" fmla="*/ 573971 h 21600"/>
                <a:gd name="T2" fmla="*/ 675561 w 21600"/>
                <a:gd name="T3" fmla="*/ 573971 h 21600"/>
                <a:gd name="T4" fmla="*/ 675561 w 21600"/>
                <a:gd name="T5" fmla="*/ 573971 h 21600"/>
                <a:gd name="T6" fmla="*/ 675561 w 21600"/>
                <a:gd name="T7" fmla="*/ 573971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669999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57369" name="AutoShape 17"/>
            <p:cNvSpPr>
              <a:spLocks/>
            </p:cNvSpPr>
            <p:nvPr/>
          </p:nvSpPr>
          <p:spPr bwMode="auto">
            <a:xfrm>
              <a:off x="478333" y="661355"/>
              <a:ext cx="170834" cy="157466"/>
            </a:xfrm>
            <a:custGeom>
              <a:avLst/>
              <a:gdLst>
                <a:gd name="T0" fmla="*/ 675561 w 21600"/>
                <a:gd name="T1" fmla="*/ 573971 h 21600"/>
                <a:gd name="T2" fmla="*/ 675561 w 21600"/>
                <a:gd name="T3" fmla="*/ 573971 h 21600"/>
                <a:gd name="T4" fmla="*/ 675561 w 21600"/>
                <a:gd name="T5" fmla="*/ 573971 h 21600"/>
                <a:gd name="T6" fmla="*/ 675561 w 21600"/>
                <a:gd name="T7" fmla="*/ 573971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669999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57370" name="AutoShape 18"/>
            <p:cNvSpPr>
              <a:spLocks/>
            </p:cNvSpPr>
            <p:nvPr/>
          </p:nvSpPr>
          <p:spPr bwMode="auto">
            <a:xfrm>
              <a:off x="717500" y="661355"/>
              <a:ext cx="170834" cy="157466"/>
            </a:xfrm>
            <a:custGeom>
              <a:avLst/>
              <a:gdLst>
                <a:gd name="T0" fmla="*/ 675561 w 21600"/>
                <a:gd name="T1" fmla="*/ 573971 h 21600"/>
                <a:gd name="T2" fmla="*/ 675561 w 21600"/>
                <a:gd name="T3" fmla="*/ 573971 h 21600"/>
                <a:gd name="T4" fmla="*/ 675561 w 21600"/>
                <a:gd name="T5" fmla="*/ 573971 h 21600"/>
                <a:gd name="T6" fmla="*/ 675561 w 21600"/>
                <a:gd name="T7" fmla="*/ 573971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CCCC00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57371" name="AutoShape 19"/>
            <p:cNvSpPr>
              <a:spLocks/>
            </p:cNvSpPr>
            <p:nvPr/>
          </p:nvSpPr>
          <p:spPr bwMode="auto">
            <a:xfrm>
              <a:off x="0" y="881807"/>
              <a:ext cx="170834" cy="157466"/>
            </a:xfrm>
            <a:custGeom>
              <a:avLst/>
              <a:gdLst>
                <a:gd name="T0" fmla="*/ 675561 w 21600"/>
                <a:gd name="T1" fmla="*/ 573971 h 21600"/>
                <a:gd name="T2" fmla="*/ 675561 w 21600"/>
                <a:gd name="T3" fmla="*/ 573971 h 21600"/>
                <a:gd name="T4" fmla="*/ 675561 w 21600"/>
                <a:gd name="T5" fmla="*/ 573971 h 21600"/>
                <a:gd name="T6" fmla="*/ 675561 w 21600"/>
                <a:gd name="T7" fmla="*/ 573971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669999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57372" name="AutoShape 20"/>
            <p:cNvSpPr>
              <a:spLocks/>
            </p:cNvSpPr>
            <p:nvPr/>
          </p:nvSpPr>
          <p:spPr bwMode="auto">
            <a:xfrm>
              <a:off x="239167" y="881807"/>
              <a:ext cx="170834" cy="157466"/>
            </a:xfrm>
            <a:custGeom>
              <a:avLst/>
              <a:gdLst>
                <a:gd name="T0" fmla="*/ 675561 w 21600"/>
                <a:gd name="T1" fmla="*/ 573971 h 21600"/>
                <a:gd name="T2" fmla="*/ 675561 w 21600"/>
                <a:gd name="T3" fmla="*/ 573971 h 21600"/>
                <a:gd name="T4" fmla="*/ 675561 w 21600"/>
                <a:gd name="T5" fmla="*/ 573971 h 21600"/>
                <a:gd name="T6" fmla="*/ 675561 w 21600"/>
                <a:gd name="T7" fmla="*/ 573971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669999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57373" name="AutoShape 21"/>
            <p:cNvSpPr>
              <a:spLocks/>
            </p:cNvSpPr>
            <p:nvPr/>
          </p:nvSpPr>
          <p:spPr bwMode="auto">
            <a:xfrm>
              <a:off x="478333" y="881807"/>
              <a:ext cx="170834" cy="157466"/>
            </a:xfrm>
            <a:custGeom>
              <a:avLst/>
              <a:gdLst>
                <a:gd name="T0" fmla="*/ 675561 w 21600"/>
                <a:gd name="T1" fmla="*/ 573971 h 21600"/>
                <a:gd name="T2" fmla="*/ 675561 w 21600"/>
                <a:gd name="T3" fmla="*/ 573971 h 21600"/>
                <a:gd name="T4" fmla="*/ 675561 w 21600"/>
                <a:gd name="T5" fmla="*/ 573971 h 21600"/>
                <a:gd name="T6" fmla="*/ 675561 w 21600"/>
                <a:gd name="T7" fmla="*/ 573971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CCCC00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57374" name="AutoShape 22"/>
            <p:cNvSpPr>
              <a:spLocks/>
            </p:cNvSpPr>
            <p:nvPr/>
          </p:nvSpPr>
          <p:spPr bwMode="auto">
            <a:xfrm>
              <a:off x="717500" y="881807"/>
              <a:ext cx="170834" cy="157466"/>
            </a:xfrm>
            <a:custGeom>
              <a:avLst/>
              <a:gdLst>
                <a:gd name="T0" fmla="*/ 675561 w 21600"/>
                <a:gd name="T1" fmla="*/ 573971 h 21600"/>
                <a:gd name="T2" fmla="*/ 675561 w 21600"/>
                <a:gd name="T3" fmla="*/ 573971 h 21600"/>
                <a:gd name="T4" fmla="*/ 675561 w 21600"/>
                <a:gd name="T5" fmla="*/ 573971 h 21600"/>
                <a:gd name="T6" fmla="*/ 675561 w 21600"/>
                <a:gd name="T7" fmla="*/ 573971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CCCC00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57375" name="AutoShape 23"/>
            <p:cNvSpPr>
              <a:spLocks/>
            </p:cNvSpPr>
            <p:nvPr/>
          </p:nvSpPr>
          <p:spPr bwMode="auto">
            <a:xfrm>
              <a:off x="956667" y="881807"/>
              <a:ext cx="170834" cy="157466"/>
            </a:xfrm>
            <a:custGeom>
              <a:avLst/>
              <a:gdLst>
                <a:gd name="T0" fmla="*/ 675561 w 21600"/>
                <a:gd name="T1" fmla="*/ 573971 h 21600"/>
                <a:gd name="T2" fmla="*/ 675561 w 21600"/>
                <a:gd name="T3" fmla="*/ 573971 h 21600"/>
                <a:gd name="T4" fmla="*/ 675561 w 21600"/>
                <a:gd name="T5" fmla="*/ 573971 h 21600"/>
                <a:gd name="T6" fmla="*/ 675561 w 21600"/>
                <a:gd name="T7" fmla="*/ 573971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D8D8EC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57376" name="AutoShape 24"/>
            <p:cNvSpPr>
              <a:spLocks/>
            </p:cNvSpPr>
            <p:nvPr/>
          </p:nvSpPr>
          <p:spPr bwMode="auto">
            <a:xfrm>
              <a:off x="0" y="1102258"/>
              <a:ext cx="170834" cy="157467"/>
            </a:xfrm>
            <a:custGeom>
              <a:avLst/>
              <a:gdLst>
                <a:gd name="T0" fmla="*/ 675561 w 21600"/>
                <a:gd name="T1" fmla="*/ 573982 h 21600"/>
                <a:gd name="T2" fmla="*/ 675561 w 21600"/>
                <a:gd name="T3" fmla="*/ 573982 h 21600"/>
                <a:gd name="T4" fmla="*/ 675561 w 21600"/>
                <a:gd name="T5" fmla="*/ 573982 h 21600"/>
                <a:gd name="T6" fmla="*/ 675561 w 21600"/>
                <a:gd name="T7" fmla="*/ 573982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669999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57377" name="AutoShape 25"/>
            <p:cNvSpPr>
              <a:spLocks/>
            </p:cNvSpPr>
            <p:nvPr/>
          </p:nvSpPr>
          <p:spPr bwMode="auto">
            <a:xfrm>
              <a:off x="239167" y="1102258"/>
              <a:ext cx="170834" cy="157467"/>
            </a:xfrm>
            <a:custGeom>
              <a:avLst/>
              <a:gdLst>
                <a:gd name="T0" fmla="*/ 675561 w 21600"/>
                <a:gd name="T1" fmla="*/ 573982 h 21600"/>
                <a:gd name="T2" fmla="*/ 675561 w 21600"/>
                <a:gd name="T3" fmla="*/ 573982 h 21600"/>
                <a:gd name="T4" fmla="*/ 675561 w 21600"/>
                <a:gd name="T5" fmla="*/ 573982 h 21600"/>
                <a:gd name="T6" fmla="*/ 675561 w 21600"/>
                <a:gd name="T7" fmla="*/ 573982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CCCC00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57378" name="AutoShape 26"/>
            <p:cNvSpPr>
              <a:spLocks/>
            </p:cNvSpPr>
            <p:nvPr/>
          </p:nvSpPr>
          <p:spPr bwMode="auto">
            <a:xfrm>
              <a:off x="478333" y="1102258"/>
              <a:ext cx="170834" cy="157467"/>
            </a:xfrm>
            <a:custGeom>
              <a:avLst/>
              <a:gdLst>
                <a:gd name="T0" fmla="*/ 675561 w 21600"/>
                <a:gd name="T1" fmla="*/ 573982 h 21600"/>
                <a:gd name="T2" fmla="*/ 675561 w 21600"/>
                <a:gd name="T3" fmla="*/ 573982 h 21600"/>
                <a:gd name="T4" fmla="*/ 675561 w 21600"/>
                <a:gd name="T5" fmla="*/ 573982 h 21600"/>
                <a:gd name="T6" fmla="*/ 675561 w 21600"/>
                <a:gd name="T7" fmla="*/ 573982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CCCC00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57379" name="AutoShape 27"/>
            <p:cNvSpPr>
              <a:spLocks/>
            </p:cNvSpPr>
            <p:nvPr/>
          </p:nvSpPr>
          <p:spPr bwMode="auto">
            <a:xfrm>
              <a:off x="717500" y="1102258"/>
              <a:ext cx="170834" cy="157467"/>
            </a:xfrm>
            <a:custGeom>
              <a:avLst/>
              <a:gdLst>
                <a:gd name="T0" fmla="*/ 675561 w 21600"/>
                <a:gd name="T1" fmla="*/ 573982 h 21600"/>
                <a:gd name="T2" fmla="*/ 675561 w 21600"/>
                <a:gd name="T3" fmla="*/ 573982 h 21600"/>
                <a:gd name="T4" fmla="*/ 675561 w 21600"/>
                <a:gd name="T5" fmla="*/ 573982 h 21600"/>
                <a:gd name="T6" fmla="*/ 675561 w 21600"/>
                <a:gd name="T7" fmla="*/ 573982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D8D8EC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57380" name="AutoShape 28"/>
            <p:cNvSpPr>
              <a:spLocks/>
            </p:cNvSpPr>
            <p:nvPr/>
          </p:nvSpPr>
          <p:spPr bwMode="auto">
            <a:xfrm>
              <a:off x="0" y="1322710"/>
              <a:ext cx="170834" cy="157466"/>
            </a:xfrm>
            <a:custGeom>
              <a:avLst/>
              <a:gdLst>
                <a:gd name="T0" fmla="*/ 675561 w 21600"/>
                <a:gd name="T1" fmla="*/ 573971 h 21600"/>
                <a:gd name="T2" fmla="*/ 675561 w 21600"/>
                <a:gd name="T3" fmla="*/ 573971 h 21600"/>
                <a:gd name="T4" fmla="*/ 675561 w 21600"/>
                <a:gd name="T5" fmla="*/ 573971 h 21600"/>
                <a:gd name="T6" fmla="*/ 675561 w 21600"/>
                <a:gd name="T7" fmla="*/ 573971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CCCC00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57381" name="AutoShape 29"/>
            <p:cNvSpPr>
              <a:spLocks/>
            </p:cNvSpPr>
            <p:nvPr/>
          </p:nvSpPr>
          <p:spPr bwMode="auto">
            <a:xfrm>
              <a:off x="239167" y="1322710"/>
              <a:ext cx="170834" cy="157466"/>
            </a:xfrm>
            <a:custGeom>
              <a:avLst/>
              <a:gdLst>
                <a:gd name="T0" fmla="*/ 675561 w 21600"/>
                <a:gd name="T1" fmla="*/ 573971 h 21600"/>
                <a:gd name="T2" fmla="*/ 675561 w 21600"/>
                <a:gd name="T3" fmla="*/ 573971 h 21600"/>
                <a:gd name="T4" fmla="*/ 675561 w 21600"/>
                <a:gd name="T5" fmla="*/ 573971 h 21600"/>
                <a:gd name="T6" fmla="*/ 675561 w 21600"/>
                <a:gd name="T7" fmla="*/ 573971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CCCC00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57382" name="AutoShape 30"/>
            <p:cNvSpPr>
              <a:spLocks/>
            </p:cNvSpPr>
            <p:nvPr/>
          </p:nvSpPr>
          <p:spPr bwMode="auto">
            <a:xfrm>
              <a:off x="478333" y="1322710"/>
              <a:ext cx="170834" cy="157466"/>
            </a:xfrm>
            <a:custGeom>
              <a:avLst/>
              <a:gdLst>
                <a:gd name="T0" fmla="*/ 675561 w 21600"/>
                <a:gd name="T1" fmla="*/ 573971 h 21600"/>
                <a:gd name="T2" fmla="*/ 675561 w 21600"/>
                <a:gd name="T3" fmla="*/ 573971 h 21600"/>
                <a:gd name="T4" fmla="*/ 675561 w 21600"/>
                <a:gd name="T5" fmla="*/ 573971 h 21600"/>
                <a:gd name="T6" fmla="*/ 675561 w 21600"/>
                <a:gd name="T7" fmla="*/ 573971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D8D8EC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57383" name="AutoShape 31"/>
            <p:cNvSpPr>
              <a:spLocks/>
            </p:cNvSpPr>
            <p:nvPr/>
          </p:nvSpPr>
          <p:spPr bwMode="auto">
            <a:xfrm>
              <a:off x="717500" y="1322710"/>
              <a:ext cx="170834" cy="157466"/>
            </a:xfrm>
            <a:custGeom>
              <a:avLst/>
              <a:gdLst>
                <a:gd name="T0" fmla="*/ 675561 w 21600"/>
                <a:gd name="T1" fmla="*/ 573971 h 21600"/>
                <a:gd name="T2" fmla="*/ 675561 w 21600"/>
                <a:gd name="T3" fmla="*/ 573971 h 21600"/>
                <a:gd name="T4" fmla="*/ 675561 w 21600"/>
                <a:gd name="T5" fmla="*/ 573971 h 21600"/>
                <a:gd name="T6" fmla="*/ 675561 w 21600"/>
                <a:gd name="T7" fmla="*/ 573971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D8D8EC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57384" name="AutoShape 32"/>
            <p:cNvSpPr>
              <a:spLocks/>
            </p:cNvSpPr>
            <p:nvPr/>
          </p:nvSpPr>
          <p:spPr bwMode="auto">
            <a:xfrm>
              <a:off x="239167" y="1543162"/>
              <a:ext cx="170834" cy="157466"/>
            </a:xfrm>
            <a:custGeom>
              <a:avLst/>
              <a:gdLst>
                <a:gd name="T0" fmla="*/ 675561 w 21600"/>
                <a:gd name="T1" fmla="*/ 573971 h 21600"/>
                <a:gd name="T2" fmla="*/ 675561 w 21600"/>
                <a:gd name="T3" fmla="*/ 573971 h 21600"/>
                <a:gd name="T4" fmla="*/ 675561 w 21600"/>
                <a:gd name="T5" fmla="*/ 573971 h 21600"/>
                <a:gd name="T6" fmla="*/ 675561 w 21600"/>
                <a:gd name="T7" fmla="*/ 573971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D8D8EC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57385" name="AutoShape 33"/>
            <p:cNvSpPr>
              <a:spLocks/>
            </p:cNvSpPr>
            <p:nvPr/>
          </p:nvSpPr>
          <p:spPr bwMode="auto">
            <a:xfrm>
              <a:off x="717500" y="1543162"/>
              <a:ext cx="170834" cy="157466"/>
            </a:xfrm>
            <a:custGeom>
              <a:avLst/>
              <a:gdLst>
                <a:gd name="T0" fmla="*/ 675561 w 21600"/>
                <a:gd name="T1" fmla="*/ 573971 h 21600"/>
                <a:gd name="T2" fmla="*/ 675561 w 21600"/>
                <a:gd name="T3" fmla="*/ 573971 h 21600"/>
                <a:gd name="T4" fmla="*/ 675561 w 21600"/>
                <a:gd name="T5" fmla="*/ 573971 h 21600"/>
                <a:gd name="T6" fmla="*/ 675561 w 21600"/>
                <a:gd name="T7" fmla="*/ 573971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10800" y="0"/>
                  </a:moveTo>
                  <a:cubicBezTo>
                    <a:pt x="4835" y="0"/>
                    <a:pt x="0" y="4835"/>
                    <a:pt x="0" y="10799"/>
                  </a:cubicBezTo>
                  <a:lnTo>
                    <a:pt x="0" y="10800"/>
                  </a:lnTo>
                  <a:cubicBezTo>
                    <a:pt x="0" y="16764"/>
                    <a:pt x="4835" y="21600"/>
                    <a:pt x="10800" y="21600"/>
                  </a:cubicBezTo>
                  <a:cubicBezTo>
                    <a:pt x="10800" y="21600"/>
                    <a:pt x="10800" y="21600"/>
                    <a:pt x="10800" y="21600"/>
                  </a:cubicBezTo>
                  <a:cubicBezTo>
                    <a:pt x="16764" y="21600"/>
                    <a:pt x="21600" y="16764"/>
                    <a:pt x="21600" y="10799"/>
                  </a:cubicBezTo>
                  <a:cubicBezTo>
                    <a:pt x="21600" y="4835"/>
                    <a:pt x="16764" y="0"/>
                    <a:pt x="10800" y="0"/>
                  </a:cubicBezTo>
                  <a:close/>
                </a:path>
              </a:pathLst>
            </a:custGeom>
            <a:solidFill>
              <a:srgbClr val="D8D8EC"/>
            </a:solidFill>
            <a:ln w="9525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</p:grpSp>
      <p:sp>
        <p:nvSpPr>
          <p:cNvPr id="57348" name="Rectangle 34"/>
          <p:cNvSpPr>
            <a:spLocks noGrp="1" noChangeArrowheads="1"/>
          </p:cNvSpPr>
          <p:nvPr>
            <p:ph type="title"/>
          </p:nvPr>
        </p:nvSpPr>
        <p:spPr bwMode="auto">
          <a:xfrm>
            <a:off x="504249" y="242218"/>
            <a:ext cx="7867241" cy="682005"/>
          </a:xfrm>
          <a:noFill/>
          <a:ln>
            <a:miter lim="800000"/>
            <a:headEnd/>
            <a:tailEnd/>
          </a:ln>
        </p:spPr>
        <p:txBody>
          <a:bodyPr wrap="square" lIns="85968" tIns="49125" rIns="85968" bIns="49125" numCol="1" anchor="t" anchorCtr="0" compatLnSpc="1">
            <a:prstTxWarp prst="textNoShape">
              <a:avLst/>
            </a:prstTxWarp>
          </a:bodyPr>
          <a:lstStyle/>
          <a:p>
            <a:pPr algn="l" defTabSz="804515" eaLnBrk="1"/>
            <a:r>
              <a:rPr lang="it-IT" sz="2300" dirty="0" smtClean="0">
                <a:solidFill>
                  <a:srgbClr val="990033"/>
                </a:solidFill>
                <a:latin typeface="Times New Roman Bold" charset="0"/>
                <a:ea typeface="Times New Roman Bold" charset="0"/>
                <a:cs typeface="Times New Roman Bold" charset="0"/>
                <a:sym typeface="Times New Roman Bold" charset="0"/>
              </a:rPr>
              <a:t>Conto economico </a:t>
            </a:r>
            <a:r>
              <a:rPr lang="it-IT" sz="2300" dirty="0" err="1" smtClean="0">
                <a:solidFill>
                  <a:srgbClr val="990033"/>
                </a:solidFill>
                <a:latin typeface="Times New Roman Bold" charset="0"/>
                <a:ea typeface="Times New Roman Bold" charset="0"/>
                <a:cs typeface="Times New Roman Bold" charset="0"/>
                <a:sym typeface="Times New Roman Bold" charset="0"/>
              </a:rPr>
              <a:t>Arlen</a:t>
            </a:r>
            <a:r>
              <a:rPr lang="it-IT" sz="2300" dirty="0" smtClean="0">
                <a:solidFill>
                  <a:srgbClr val="990033"/>
                </a:solidFill>
                <a:latin typeface="Times New Roman Bold" charset="0"/>
                <a:ea typeface="Times New Roman Bold" charset="0"/>
                <a:cs typeface="Times New Roman Bold" charset="0"/>
                <a:sym typeface="Times New Roman Bold" charset="0"/>
              </a:rPr>
              <a:t> spa </a:t>
            </a:r>
            <a:r>
              <a:rPr lang="it-IT" sz="2300" dirty="0" err="1" smtClean="0">
                <a:solidFill>
                  <a:srgbClr val="990033"/>
                </a:solidFill>
                <a:latin typeface="Times New Roman Bold" charset="0"/>
                <a:ea typeface="Times New Roman Bold" charset="0"/>
                <a:cs typeface="Times New Roman Bold" charset="0"/>
                <a:sym typeface="Times New Roman Bold" charset="0"/>
              </a:rPr>
              <a:t>riclasificato</a:t>
            </a:r>
            <a:r>
              <a:rPr lang="it-IT" sz="2300" dirty="0" smtClean="0">
                <a:solidFill>
                  <a:srgbClr val="990033"/>
                </a:solidFill>
                <a:latin typeface="Times New Roman Bold" charset="0"/>
                <a:ea typeface="Times New Roman Bold" charset="0"/>
                <a:cs typeface="Times New Roman Bold" charset="0"/>
                <a:sym typeface="Times New Roman Bold" charset="0"/>
              </a:rPr>
              <a:t> a costo del venduto</a:t>
            </a:r>
            <a:endParaRPr lang="it-IT" dirty="0" smtClean="0"/>
          </a:p>
        </p:txBody>
      </p:sp>
      <p:grpSp>
        <p:nvGrpSpPr>
          <p:cNvPr id="3" name="Group 35"/>
          <p:cNvGrpSpPr>
            <a:grpSpLocks/>
          </p:cNvGrpSpPr>
          <p:nvPr/>
        </p:nvGrpSpPr>
        <p:grpSpPr bwMode="auto">
          <a:xfrm>
            <a:off x="1585299" y="1140768"/>
            <a:ext cx="5349627" cy="5134570"/>
            <a:chOff x="0" y="0"/>
            <a:chExt cx="7023427" cy="7302696"/>
          </a:xfrm>
        </p:grpSpPr>
        <p:sp>
          <p:nvSpPr>
            <p:cNvPr id="57353" name="AutoShape 36"/>
            <p:cNvSpPr>
              <a:spLocks/>
            </p:cNvSpPr>
            <p:nvPr/>
          </p:nvSpPr>
          <p:spPr bwMode="auto">
            <a:xfrm>
              <a:off x="0" y="0"/>
              <a:ext cx="7023427" cy="7302696"/>
            </a:xfrm>
            <a:custGeom>
              <a:avLst/>
              <a:gdLst>
                <a:gd name="T0" fmla="*/ 1141864209 w 21600"/>
                <a:gd name="T1" fmla="*/ 1234476131 h 21600"/>
                <a:gd name="T2" fmla="*/ 1141864209 w 21600"/>
                <a:gd name="T3" fmla="*/ 1234476131 h 21600"/>
                <a:gd name="T4" fmla="*/ 1141864209 w 21600"/>
                <a:gd name="T5" fmla="*/ 1234476131 h 21600"/>
                <a:gd name="T6" fmla="*/ 1141864209 w 21600"/>
                <a:gd name="T7" fmla="*/ 1234476131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D5FFFF"/>
            </a:solidFill>
            <a:ln w="12700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pic>
          <p:nvPicPr>
            <p:cNvPr id="57354" name="Picture 37" descr="image.pdf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864011" y="136289"/>
              <a:ext cx="5195197" cy="6995536"/>
            </a:xfrm>
            <a:prstGeom prst="rect">
              <a:avLst/>
            </a:prstGeom>
            <a:noFill/>
            <a:ln w="12700">
              <a:noFill/>
              <a:miter lim="0"/>
              <a:headEnd/>
              <a:tailEnd/>
            </a:ln>
          </p:spPr>
        </p:pic>
      </p:grpSp>
      <p:grpSp>
        <p:nvGrpSpPr>
          <p:cNvPr id="4" name="Group 38"/>
          <p:cNvGrpSpPr>
            <a:grpSpLocks/>
          </p:cNvGrpSpPr>
          <p:nvPr/>
        </p:nvGrpSpPr>
        <p:grpSpPr bwMode="auto">
          <a:xfrm>
            <a:off x="7117519" y="1140768"/>
            <a:ext cx="1253970" cy="5130105"/>
            <a:chOff x="0" y="0"/>
            <a:chExt cx="1646442" cy="7296443"/>
          </a:xfrm>
        </p:grpSpPr>
        <p:sp>
          <p:nvSpPr>
            <p:cNvPr id="57351" name="AutoShape 39"/>
            <p:cNvSpPr>
              <a:spLocks/>
            </p:cNvSpPr>
            <p:nvPr/>
          </p:nvSpPr>
          <p:spPr bwMode="auto">
            <a:xfrm>
              <a:off x="0" y="0"/>
              <a:ext cx="1646442" cy="7296443"/>
            </a:xfrm>
            <a:custGeom>
              <a:avLst/>
              <a:gdLst>
                <a:gd name="T0" fmla="*/ 62749335 w 21600"/>
                <a:gd name="T1" fmla="*/ 1232363142 h 21600"/>
                <a:gd name="T2" fmla="*/ 62749335 w 21600"/>
                <a:gd name="T3" fmla="*/ 1232363142 h 21600"/>
                <a:gd name="T4" fmla="*/ 62749335 w 21600"/>
                <a:gd name="T5" fmla="*/ 1232363142 h 21600"/>
                <a:gd name="T6" fmla="*/ 62749335 w 21600"/>
                <a:gd name="T7" fmla="*/ 1232363142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D5FFFF"/>
            </a:solidFill>
            <a:ln w="12700">
              <a:noFill/>
              <a:round/>
              <a:headEnd/>
              <a:tailEnd/>
            </a:ln>
          </p:spPr>
          <p:txBody>
            <a:bodyPr lIns="66691" tIns="66691" rIns="66691" bIns="66691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pic>
          <p:nvPicPr>
            <p:cNvPr id="57352" name="Picture 40" descr="image.pdf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35473" y="134552"/>
              <a:ext cx="1078848" cy="6964139"/>
            </a:xfrm>
            <a:prstGeom prst="rect">
              <a:avLst/>
            </a:prstGeom>
            <a:noFill/>
            <a:ln w="12700">
              <a:noFill/>
              <a:miter lim="0"/>
              <a:headEnd/>
              <a:tailEnd/>
            </a:ln>
          </p:spPr>
        </p:pic>
      </p:grpSp>
    </p:spTree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AutoShape 1"/>
          <p:cNvSpPr>
            <a:spLocks/>
          </p:cNvSpPr>
          <p:nvPr/>
        </p:nvSpPr>
        <p:spPr bwMode="auto">
          <a:xfrm>
            <a:off x="50788" y="535782"/>
            <a:ext cx="9803216" cy="1845096"/>
          </a:xfrm>
          <a:custGeom>
            <a:avLst/>
            <a:gdLst>
              <a:gd name="T0" fmla="*/ 2147483647 w 21600"/>
              <a:gd name="T1" fmla="*/ 1071137869 h 21600"/>
              <a:gd name="T2" fmla="*/ 2147483647 w 21600"/>
              <a:gd name="T3" fmla="*/ 1071137869 h 21600"/>
              <a:gd name="T4" fmla="*/ 2147483647 w 21600"/>
              <a:gd name="T5" fmla="*/ 1071137869 h 21600"/>
              <a:gd name="T6" fmla="*/ 2147483647 w 21600"/>
              <a:gd name="T7" fmla="*/ 107113786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</p:spPr>
        <p:txBody>
          <a:bodyPr lIns="37419" tIns="37419" rIns="37419" bIns="37419" anchor="t"/>
          <a:lstStyle/>
          <a:p>
            <a:pPr algn="l"/>
            <a:r>
              <a:rPr lang="it-IT" sz="1500" dirty="0" smtClean="0">
                <a:latin typeface="Chalkboard SE Regular" pitchFamily="-102" charset="0"/>
                <a:ea typeface="Chalkboard SE Regular" pitchFamily="-102" charset="0"/>
                <a:cs typeface="Chalkboard SE Regular" pitchFamily="-102" charset="0"/>
                <a:sym typeface="Chalkboard SE Regular" pitchFamily="-102" charset="0"/>
              </a:rPr>
              <a:t>Il rendiconto mette in evidenzia il contributo alla generazione o al consumo di liquidità da parte delle diverse aree gestionali e si compone di tre sezioni:</a:t>
            </a:r>
          </a:p>
          <a:p>
            <a:pPr algn="l"/>
            <a:endParaRPr lang="it-IT" sz="1500" dirty="0" smtClean="0">
              <a:latin typeface="Chalkboard SE Regular" pitchFamily="-102" charset="0"/>
              <a:ea typeface="Chalkboard SE Regular" pitchFamily="-102" charset="0"/>
              <a:cs typeface="Chalkboard SE Regular" pitchFamily="-102" charset="0"/>
              <a:sym typeface="Chalkboard SE Regular" pitchFamily="-102" charset="0"/>
            </a:endParaRPr>
          </a:p>
          <a:p>
            <a:pPr algn="l">
              <a:buFontTx/>
              <a:buChar char="-"/>
            </a:pPr>
            <a:r>
              <a:rPr lang="it-IT" sz="1500" dirty="0" smtClean="0">
                <a:latin typeface="Chalkboard SE Regular" pitchFamily="-102" charset="0"/>
                <a:ea typeface="Chalkboard SE Regular" pitchFamily="-102" charset="0"/>
                <a:cs typeface="Chalkboard SE Regular" pitchFamily="-102" charset="0"/>
                <a:sym typeface="Chalkboard SE Regular" pitchFamily="-102" charset="0"/>
              </a:rPr>
              <a:t> Il flusso di cassa della gestione operativa (</a:t>
            </a:r>
            <a:r>
              <a:rPr lang="it-IT" sz="1500" dirty="0" err="1" smtClean="0">
                <a:latin typeface="Chalkboard SE Regular" pitchFamily="-102" charset="0"/>
                <a:ea typeface="Chalkboard SE Regular" pitchFamily="-102" charset="0"/>
                <a:cs typeface="Chalkboard SE Regular" pitchFamily="-102" charset="0"/>
                <a:sym typeface="Chalkboard SE Regular" pitchFamily="-102" charset="0"/>
              </a:rPr>
              <a:t>cash</a:t>
            </a:r>
            <a:r>
              <a:rPr lang="it-IT" sz="1500" dirty="0" smtClean="0">
                <a:latin typeface="Chalkboard SE Regular" pitchFamily="-102" charset="0"/>
                <a:ea typeface="Chalkboard SE Regular" pitchFamily="-102" charset="0"/>
                <a:cs typeface="Chalkboard SE Regular" pitchFamily="-102" charset="0"/>
                <a:sym typeface="Chalkboard SE Regular" pitchFamily="-102" charset="0"/>
              </a:rPr>
              <a:t> flow </a:t>
            </a:r>
            <a:r>
              <a:rPr lang="it-IT" sz="1500" dirty="0" err="1" smtClean="0">
                <a:latin typeface="Chalkboard SE Regular" pitchFamily="-102" charset="0"/>
                <a:ea typeface="Chalkboard SE Regular" pitchFamily="-102" charset="0"/>
                <a:cs typeface="Chalkboard SE Regular" pitchFamily="-102" charset="0"/>
                <a:sym typeface="Chalkboard SE Regular" pitchFamily="-102" charset="0"/>
              </a:rPr>
              <a:t>from</a:t>
            </a:r>
            <a:r>
              <a:rPr lang="it-IT" sz="1500" dirty="0" smtClean="0">
                <a:latin typeface="Chalkboard SE Regular" pitchFamily="-102" charset="0"/>
                <a:ea typeface="Chalkboard SE Regular" pitchFamily="-102" charset="0"/>
                <a:cs typeface="Chalkboard SE Regular" pitchFamily="-102" charset="0"/>
                <a:sym typeface="Chalkboard SE Regular" pitchFamily="-102" charset="0"/>
              </a:rPr>
              <a:t> </a:t>
            </a:r>
            <a:r>
              <a:rPr lang="it-IT" sz="1500" dirty="0" err="1" smtClean="0">
                <a:latin typeface="Chalkboard SE Regular" pitchFamily="-102" charset="0"/>
                <a:ea typeface="Chalkboard SE Regular" pitchFamily="-102" charset="0"/>
                <a:cs typeface="Chalkboard SE Regular" pitchFamily="-102" charset="0"/>
                <a:sym typeface="Chalkboard SE Regular" pitchFamily="-102" charset="0"/>
              </a:rPr>
              <a:t>operations</a:t>
            </a:r>
            <a:r>
              <a:rPr lang="it-IT" sz="1500" dirty="0" smtClean="0">
                <a:latin typeface="Chalkboard SE Regular" pitchFamily="-102" charset="0"/>
                <a:ea typeface="Chalkboard SE Regular" pitchFamily="-102" charset="0"/>
                <a:cs typeface="Chalkboard SE Regular" pitchFamily="-102" charset="0"/>
                <a:sym typeface="Chalkboard SE Regular" pitchFamily="-102" charset="0"/>
              </a:rPr>
              <a:t>)</a:t>
            </a:r>
            <a:endParaRPr lang="it-IT" sz="1500" dirty="0" smtClean="0"/>
          </a:p>
          <a:p>
            <a:pPr algn="l">
              <a:buFontTx/>
              <a:buChar char="-"/>
            </a:pPr>
            <a:r>
              <a:rPr lang="it-IT" sz="1500" dirty="0" smtClean="0">
                <a:latin typeface="Chalkboard SE Regular" pitchFamily="-102" charset="0"/>
                <a:ea typeface="Chalkboard SE Regular" pitchFamily="-102" charset="0"/>
                <a:cs typeface="Chalkboard SE Regular" pitchFamily="-102" charset="0"/>
                <a:sym typeface="Chalkboard SE Regular" pitchFamily="-102" charset="0"/>
              </a:rPr>
              <a:t> Il flusso di cassa della gestione degli investimenti (</a:t>
            </a:r>
            <a:r>
              <a:rPr lang="it-IT" sz="1500" dirty="0" err="1" smtClean="0">
                <a:latin typeface="Chalkboard SE Regular" pitchFamily="-102" charset="0"/>
                <a:ea typeface="Chalkboard SE Regular" pitchFamily="-102" charset="0"/>
                <a:cs typeface="Chalkboard SE Regular" pitchFamily="-102" charset="0"/>
                <a:sym typeface="Chalkboard SE Regular" pitchFamily="-102" charset="0"/>
              </a:rPr>
              <a:t>cash</a:t>
            </a:r>
            <a:r>
              <a:rPr lang="it-IT" sz="1500" dirty="0" smtClean="0">
                <a:latin typeface="Chalkboard SE Regular" pitchFamily="-102" charset="0"/>
                <a:ea typeface="Chalkboard SE Regular" pitchFamily="-102" charset="0"/>
                <a:cs typeface="Chalkboard SE Regular" pitchFamily="-102" charset="0"/>
                <a:sym typeface="Chalkboard SE Regular" pitchFamily="-102" charset="0"/>
              </a:rPr>
              <a:t> flow </a:t>
            </a:r>
            <a:r>
              <a:rPr lang="it-IT" sz="1500" dirty="0" err="1" smtClean="0">
                <a:latin typeface="Chalkboard SE Regular" pitchFamily="-102" charset="0"/>
                <a:ea typeface="Chalkboard SE Regular" pitchFamily="-102" charset="0"/>
                <a:cs typeface="Chalkboard SE Regular" pitchFamily="-102" charset="0"/>
                <a:sym typeface="Chalkboard SE Regular" pitchFamily="-102" charset="0"/>
              </a:rPr>
              <a:t>from</a:t>
            </a:r>
            <a:r>
              <a:rPr lang="it-IT" sz="1500" dirty="0" smtClean="0">
                <a:latin typeface="Chalkboard SE Regular" pitchFamily="-102" charset="0"/>
                <a:ea typeface="Chalkboard SE Regular" pitchFamily="-102" charset="0"/>
                <a:cs typeface="Chalkboard SE Regular" pitchFamily="-102" charset="0"/>
                <a:sym typeface="Chalkboard SE Regular" pitchFamily="-102" charset="0"/>
              </a:rPr>
              <a:t> </a:t>
            </a:r>
            <a:r>
              <a:rPr lang="it-IT" sz="1500" dirty="0" err="1" smtClean="0">
                <a:latin typeface="Chalkboard SE Regular" pitchFamily="-102" charset="0"/>
                <a:ea typeface="Chalkboard SE Regular" pitchFamily="-102" charset="0"/>
                <a:cs typeface="Chalkboard SE Regular" pitchFamily="-102" charset="0"/>
                <a:sym typeface="Chalkboard SE Regular" pitchFamily="-102" charset="0"/>
              </a:rPr>
              <a:t>investing</a:t>
            </a:r>
            <a:r>
              <a:rPr lang="it-IT" sz="1500" dirty="0" smtClean="0">
                <a:latin typeface="Chalkboard SE Regular" pitchFamily="-102" charset="0"/>
                <a:ea typeface="Chalkboard SE Regular" pitchFamily="-102" charset="0"/>
                <a:cs typeface="Chalkboard SE Regular" pitchFamily="-102" charset="0"/>
                <a:sym typeface="Chalkboard SE Regular" pitchFamily="-102" charset="0"/>
              </a:rPr>
              <a:t> </a:t>
            </a:r>
            <a:r>
              <a:rPr lang="it-IT" sz="1500" dirty="0" err="1" smtClean="0">
                <a:latin typeface="Chalkboard SE Regular" pitchFamily="-102" charset="0"/>
                <a:ea typeface="Chalkboard SE Regular" pitchFamily="-102" charset="0"/>
                <a:cs typeface="Chalkboard SE Regular" pitchFamily="-102" charset="0"/>
                <a:sym typeface="Chalkboard SE Regular" pitchFamily="-102" charset="0"/>
              </a:rPr>
              <a:t>activities</a:t>
            </a:r>
            <a:r>
              <a:rPr lang="it-IT" sz="1500" dirty="0" smtClean="0">
                <a:latin typeface="Chalkboard SE Regular" pitchFamily="-102" charset="0"/>
                <a:ea typeface="Chalkboard SE Regular" pitchFamily="-102" charset="0"/>
                <a:cs typeface="Chalkboard SE Regular" pitchFamily="-102" charset="0"/>
                <a:sym typeface="Chalkboard SE Regular" pitchFamily="-102" charset="0"/>
              </a:rPr>
              <a:t>)</a:t>
            </a:r>
          </a:p>
          <a:p>
            <a:pPr algn="l">
              <a:buFontTx/>
              <a:buChar char="-"/>
            </a:pPr>
            <a:r>
              <a:rPr lang="it-IT" sz="1500" dirty="0" smtClean="0">
                <a:latin typeface="Chalkboard SE Regular" pitchFamily="-102" charset="0"/>
                <a:ea typeface="Chalkboard SE Regular" pitchFamily="-102" charset="0"/>
                <a:cs typeface="Chalkboard SE Regular" pitchFamily="-102" charset="0"/>
                <a:sym typeface="Chalkboard SE Regular" pitchFamily="-102" charset="0"/>
              </a:rPr>
              <a:t> Il flusso di cassa della gestione finanziaria (</a:t>
            </a:r>
            <a:r>
              <a:rPr lang="it-IT" sz="1500" dirty="0" err="1" smtClean="0">
                <a:latin typeface="Chalkboard SE Regular" pitchFamily="-102" charset="0"/>
                <a:ea typeface="Chalkboard SE Regular" pitchFamily="-102" charset="0"/>
                <a:cs typeface="Chalkboard SE Regular" pitchFamily="-102" charset="0"/>
                <a:sym typeface="Chalkboard SE Regular" pitchFamily="-102" charset="0"/>
              </a:rPr>
              <a:t>cash</a:t>
            </a:r>
            <a:r>
              <a:rPr lang="it-IT" sz="1500" dirty="0" smtClean="0">
                <a:latin typeface="Chalkboard SE Regular" pitchFamily="-102" charset="0"/>
                <a:ea typeface="Chalkboard SE Regular" pitchFamily="-102" charset="0"/>
                <a:cs typeface="Chalkboard SE Regular" pitchFamily="-102" charset="0"/>
                <a:sym typeface="Chalkboard SE Regular" pitchFamily="-102" charset="0"/>
              </a:rPr>
              <a:t> flow </a:t>
            </a:r>
            <a:r>
              <a:rPr lang="it-IT" sz="1500" dirty="0" err="1" smtClean="0">
                <a:latin typeface="Chalkboard SE Regular" pitchFamily="-102" charset="0"/>
                <a:ea typeface="Chalkboard SE Regular" pitchFamily="-102" charset="0"/>
                <a:cs typeface="Chalkboard SE Regular" pitchFamily="-102" charset="0"/>
                <a:sym typeface="Chalkboard SE Regular" pitchFamily="-102" charset="0"/>
              </a:rPr>
              <a:t>from</a:t>
            </a:r>
            <a:r>
              <a:rPr lang="it-IT" sz="1500" dirty="0" smtClean="0">
                <a:latin typeface="Chalkboard SE Regular" pitchFamily="-102" charset="0"/>
                <a:ea typeface="Chalkboard SE Regular" pitchFamily="-102" charset="0"/>
                <a:cs typeface="Chalkboard SE Regular" pitchFamily="-102" charset="0"/>
                <a:sym typeface="Chalkboard SE Regular" pitchFamily="-102" charset="0"/>
              </a:rPr>
              <a:t> </a:t>
            </a:r>
            <a:r>
              <a:rPr lang="it-IT" sz="1500" dirty="0" err="1" smtClean="0">
                <a:latin typeface="Chalkboard SE Regular" pitchFamily="-102" charset="0"/>
                <a:ea typeface="Chalkboard SE Regular" pitchFamily="-102" charset="0"/>
                <a:cs typeface="Chalkboard SE Regular" pitchFamily="-102" charset="0"/>
                <a:sym typeface="Chalkboard SE Regular" pitchFamily="-102" charset="0"/>
              </a:rPr>
              <a:t>financing</a:t>
            </a:r>
            <a:r>
              <a:rPr lang="it-IT" sz="1500" dirty="0" smtClean="0">
                <a:latin typeface="Chalkboard SE Regular" pitchFamily="-102" charset="0"/>
                <a:ea typeface="Chalkboard SE Regular" pitchFamily="-102" charset="0"/>
                <a:cs typeface="Chalkboard SE Regular" pitchFamily="-102" charset="0"/>
                <a:sym typeface="Chalkboard SE Regular" pitchFamily="-102" charset="0"/>
              </a:rPr>
              <a:t> </a:t>
            </a:r>
            <a:r>
              <a:rPr lang="it-IT" sz="1500" dirty="0" err="1" smtClean="0">
                <a:latin typeface="Chalkboard SE Regular" pitchFamily="-102" charset="0"/>
                <a:ea typeface="Chalkboard SE Regular" pitchFamily="-102" charset="0"/>
                <a:cs typeface="Chalkboard SE Regular" pitchFamily="-102" charset="0"/>
                <a:sym typeface="Chalkboard SE Regular" pitchFamily="-102" charset="0"/>
              </a:rPr>
              <a:t>activities</a:t>
            </a:r>
            <a:r>
              <a:rPr lang="it-IT" sz="1500" dirty="0" smtClean="0">
                <a:latin typeface="Chalkboard SE Regular" pitchFamily="-102" charset="0"/>
                <a:ea typeface="Chalkboard SE Regular" pitchFamily="-102" charset="0"/>
                <a:cs typeface="Chalkboard SE Regular" pitchFamily="-102" charset="0"/>
                <a:sym typeface="Chalkboard SE Regular" pitchFamily="-102" charset="0"/>
              </a:rPr>
              <a:t>), che include anche le variazioni che coinvolgono il patrimonio netto </a:t>
            </a:r>
          </a:p>
        </p:txBody>
      </p:sp>
      <p:sp>
        <p:nvSpPr>
          <p:cNvPr id="66563" name="AutoShape 2"/>
          <p:cNvSpPr>
            <a:spLocks/>
          </p:cNvSpPr>
          <p:nvPr/>
        </p:nvSpPr>
        <p:spPr bwMode="auto">
          <a:xfrm>
            <a:off x="192268" y="6590109"/>
            <a:ext cx="9417472" cy="352723"/>
          </a:xfrm>
          <a:custGeom>
            <a:avLst/>
            <a:gdLst>
              <a:gd name="T0" fmla="*/ 2147483647 w 21600"/>
              <a:gd name="T1" fmla="*/ 5825295 h 21600"/>
              <a:gd name="T2" fmla="*/ 2147483647 w 21600"/>
              <a:gd name="T3" fmla="*/ 5825295 h 21600"/>
              <a:gd name="T4" fmla="*/ 2147483647 w 21600"/>
              <a:gd name="T5" fmla="*/ 5825295 h 21600"/>
              <a:gd name="T6" fmla="*/ 2147483647 w 21600"/>
              <a:gd name="T7" fmla="*/ 5825295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/>
          <a:lstStyle/>
          <a:p>
            <a:pPr defTabSz="884030">
              <a:spcBef>
                <a:spcPts val="368"/>
              </a:spcBef>
            </a:pPr>
            <a:r>
              <a:rPr lang="it-IT" sz="1300" b="1" dirty="0">
                <a:latin typeface="Tahoma" pitchFamily="34" charset="0"/>
                <a:cs typeface="Tahoma" pitchFamily="34" charset="0"/>
                <a:sym typeface="Tahoma" pitchFamily="34" charset="0"/>
              </a:rPr>
              <a:t>Da : Silvi R. “Analisi di Bilancio”, </a:t>
            </a:r>
            <a:r>
              <a:rPr lang="it-IT" sz="1300" b="1" dirty="0" err="1">
                <a:latin typeface="Tahoma" pitchFamily="34" charset="0"/>
                <a:cs typeface="Tahoma" pitchFamily="34" charset="0"/>
                <a:sym typeface="Tahoma" pitchFamily="34" charset="0"/>
              </a:rPr>
              <a:t>MCGraw</a:t>
            </a:r>
            <a:r>
              <a:rPr lang="it-IT" sz="1300" b="1" dirty="0">
                <a:latin typeface="Tahoma" pitchFamily="34" charset="0"/>
                <a:cs typeface="Tahoma" pitchFamily="34" charset="0"/>
                <a:sym typeface="Tahoma" pitchFamily="34" charset="0"/>
              </a:rPr>
              <a:t> Hill</a:t>
            </a:r>
            <a:r>
              <a:rPr lang="it-IT" sz="1300" dirty="0">
                <a:latin typeface="Tahoma" pitchFamily="34" charset="0"/>
                <a:cs typeface="Tahoma" pitchFamily="34" charset="0"/>
                <a:sym typeface="Tahoma" pitchFamily="34" charset="0"/>
              </a:rPr>
              <a:t> </a:t>
            </a:r>
            <a:endParaRPr lang="it-IT" sz="1300" dirty="0"/>
          </a:p>
        </p:txBody>
      </p:sp>
      <p:sp>
        <p:nvSpPr>
          <p:cNvPr id="4" name="Rectangle 2"/>
          <p:cNvSpPr>
            <a:spLocks/>
          </p:cNvSpPr>
          <p:nvPr/>
        </p:nvSpPr>
        <p:spPr bwMode="auto">
          <a:xfrm>
            <a:off x="193477" y="0"/>
            <a:ext cx="9312268" cy="728886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 anchor="ctr"/>
          <a:lstStyle/>
          <a:p>
            <a:pPr defTabSz="884030"/>
            <a:r>
              <a:rPr lang="it-IT" sz="3100" dirty="0" smtClean="0">
                <a:solidFill>
                  <a:srgbClr val="C00000"/>
                </a:solidFill>
                <a:latin typeface="Times New Roman Bold" charset="0"/>
                <a:ea typeface="Times New Roman Bold" charset="0"/>
                <a:cs typeface="Times New Roman Bold" charset="0"/>
                <a:sym typeface="Times New Roman Bold" charset="0"/>
              </a:rPr>
              <a:t>Il rendiconto finanziario</a:t>
            </a:r>
            <a:endParaRPr lang="it-IT" sz="2100" dirty="0"/>
          </a:p>
        </p:txBody>
      </p:sp>
      <p:grpSp>
        <p:nvGrpSpPr>
          <p:cNvPr id="2" name="Group 5"/>
          <p:cNvGrpSpPr>
            <a:grpSpLocks/>
          </p:cNvGrpSpPr>
          <p:nvPr/>
        </p:nvGrpSpPr>
        <p:grpSpPr bwMode="auto">
          <a:xfrm>
            <a:off x="193476" y="2143125"/>
            <a:ext cx="4295180" cy="375047"/>
            <a:chOff x="0" y="0"/>
            <a:chExt cx="5638970" cy="534021"/>
          </a:xfrm>
        </p:grpSpPr>
        <p:sp>
          <p:nvSpPr>
            <p:cNvPr id="6" name="AutoShape 6"/>
            <p:cNvSpPr>
              <a:spLocks/>
            </p:cNvSpPr>
            <p:nvPr/>
          </p:nvSpPr>
          <p:spPr bwMode="auto">
            <a:xfrm>
              <a:off x="0" y="0"/>
              <a:ext cx="5562768" cy="534021"/>
            </a:xfrm>
            <a:custGeom>
              <a:avLst/>
              <a:gdLst>
                <a:gd name="T0" fmla="*/ 496412327 w 21600"/>
                <a:gd name="T1" fmla="*/ 13248557 h 21600"/>
                <a:gd name="T2" fmla="*/ 496412327 w 21600"/>
                <a:gd name="T3" fmla="*/ 13248557 h 21600"/>
                <a:gd name="T4" fmla="*/ 496412327 w 21600"/>
                <a:gd name="T5" fmla="*/ 13248557 h 21600"/>
                <a:gd name="T6" fmla="*/ 496412327 w 21600"/>
                <a:gd name="T7" fmla="*/ 13248557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solidFill>
              <a:srgbClr val="66FF33"/>
            </a:solidFill>
            <a:ln w="16672" cap="sq">
              <a:solidFill>
                <a:srgbClr val="000000"/>
              </a:solidFill>
              <a:round/>
              <a:headEnd/>
              <a:tailEnd/>
            </a:ln>
          </p:spPr>
          <p:txBody>
            <a:bodyPr lIns="0" tIns="0" rIns="0" bIns="0" anchor="ctr"/>
            <a:lstStyle/>
            <a:p>
              <a:pPr defTabSz="564798"/>
              <a:endParaRPr lang="it-IT" sz="2300" dirty="0">
                <a:solidFill>
                  <a:srgbClr val="FFFFFF"/>
                </a:solidFill>
              </a:endParaRPr>
            </a:p>
          </p:txBody>
        </p:sp>
        <p:sp>
          <p:nvSpPr>
            <p:cNvPr id="7" name="AutoShape 7"/>
            <p:cNvSpPr>
              <a:spLocks/>
            </p:cNvSpPr>
            <p:nvPr/>
          </p:nvSpPr>
          <p:spPr bwMode="auto">
            <a:xfrm>
              <a:off x="0" y="0"/>
              <a:ext cx="5638970" cy="483513"/>
            </a:xfrm>
            <a:custGeom>
              <a:avLst/>
              <a:gdLst>
                <a:gd name="T0" fmla="*/ 293145936 w 21600"/>
                <a:gd name="T1" fmla="*/ 5411697 h 21600"/>
                <a:gd name="T2" fmla="*/ 293145936 w 21600"/>
                <a:gd name="T3" fmla="*/ 5411697 h 21600"/>
                <a:gd name="T4" fmla="*/ 293145936 w 21600"/>
                <a:gd name="T5" fmla="*/ 5411697 h 21600"/>
                <a:gd name="T6" fmla="*/ 293145936 w 21600"/>
                <a:gd name="T7" fmla="*/ 5411697 h 21600"/>
                <a:gd name="T8" fmla="*/ 0 60000 65536"/>
                <a:gd name="T9" fmla="*/ 0 60000 65536"/>
                <a:gd name="T10" fmla="*/ 0 60000 65536"/>
                <a:gd name="T11" fmla="*/ 0 60000 65536"/>
                <a:gd name="T12" fmla="*/ 0 w 21600"/>
                <a:gd name="T13" fmla="*/ 0 h 21600"/>
                <a:gd name="T14" fmla="*/ 21600 w 21600"/>
                <a:gd name="T15" fmla="*/ 21600 h 21600"/>
              </a:gdLst>
              <a:ahLst/>
              <a:cxnLst>
                <a:cxn ang="T8">
                  <a:pos x="T0" y="T1"/>
                </a:cxn>
                <a:cxn ang="T9">
                  <a:pos x="T2" y="T3"/>
                </a:cxn>
                <a:cxn ang="T10">
                  <a:pos x="T4" y="T5"/>
                </a:cxn>
                <a:cxn ang="T11">
                  <a:pos x="T6" y="T7"/>
                </a:cxn>
              </a:cxnLst>
              <a:rect l="T12" t="T13" r="T14" b="T15"/>
              <a:pathLst>
                <a:path w="21600" h="21600">
                  <a:moveTo>
                    <a:pt x="0" y="0"/>
                  </a:moveTo>
                  <a:lnTo>
                    <a:pt x="21600" y="0"/>
                  </a:lnTo>
                  <a:lnTo>
                    <a:pt x="21600" y="21600"/>
                  </a:lnTo>
                  <a:lnTo>
                    <a:pt x="0" y="21600"/>
                  </a:lnTo>
                  <a:close/>
                </a:path>
              </a:pathLst>
            </a:custGeom>
            <a:noFill/>
            <a:ln w="12700">
              <a:noFill/>
              <a:miter lim="0"/>
              <a:headEnd/>
              <a:tailEnd/>
            </a:ln>
          </p:spPr>
          <p:txBody>
            <a:bodyPr lIns="116709" tIns="66691" rIns="116709" bIns="66691" anchor="ctr"/>
            <a:lstStyle/>
            <a:p>
              <a:pPr defTabSz="884030"/>
              <a:r>
                <a:rPr lang="it-IT" sz="1700" dirty="0" smtClean="0">
                  <a:latin typeface="Times New Roman" pitchFamily="18" charset="0"/>
                  <a:cs typeface="Times New Roman" pitchFamily="18" charset="0"/>
                  <a:sym typeface="Times New Roman" pitchFamily="18" charset="0"/>
                </a:rPr>
                <a:t>Flusso di cassa della gestione operativa</a:t>
              </a:r>
              <a:endParaRPr lang="it-IT" dirty="0"/>
            </a:p>
          </p:txBody>
        </p:sp>
      </p:grpSp>
      <p:sp>
        <p:nvSpPr>
          <p:cNvPr id="9" name="Line 3"/>
          <p:cNvSpPr>
            <a:spLocks noChangeShapeType="1"/>
          </p:cNvSpPr>
          <p:nvPr/>
        </p:nvSpPr>
        <p:spPr bwMode="auto">
          <a:xfrm>
            <a:off x="5557614" y="3845347"/>
            <a:ext cx="1307176" cy="0"/>
          </a:xfrm>
          <a:prstGeom prst="line">
            <a:avLst/>
          </a:prstGeom>
          <a:noFill/>
          <a:ln w="16672">
            <a:solidFill>
              <a:srgbClr val="000000"/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it-IT"/>
          </a:p>
        </p:txBody>
      </p:sp>
      <p:sp>
        <p:nvSpPr>
          <p:cNvPr id="10" name="Line 4"/>
          <p:cNvSpPr>
            <a:spLocks noChangeShapeType="1"/>
          </p:cNvSpPr>
          <p:nvPr/>
        </p:nvSpPr>
        <p:spPr bwMode="auto">
          <a:xfrm>
            <a:off x="7049802" y="4779615"/>
            <a:ext cx="1305967" cy="0"/>
          </a:xfrm>
          <a:prstGeom prst="line">
            <a:avLst/>
          </a:prstGeom>
          <a:noFill/>
          <a:ln w="16672">
            <a:solidFill>
              <a:srgbClr val="000000"/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it-IT"/>
          </a:p>
        </p:txBody>
      </p:sp>
      <p:sp>
        <p:nvSpPr>
          <p:cNvPr id="11" name="Line 5"/>
          <p:cNvSpPr>
            <a:spLocks noChangeShapeType="1"/>
          </p:cNvSpPr>
          <p:nvPr/>
        </p:nvSpPr>
        <p:spPr bwMode="auto">
          <a:xfrm>
            <a:off x="7049802" y="6399237"/>
            <a:ext cx="1305967" cy="0"/>
          </a:xfrm>
          <a:prstGeom prst="line">
            <a:avLst/>
          </a:prstGeom>
          <a:noFill/>
          <a:ln w="16672">
            <a:solidFill>
              <a:srgbClr val="000000"/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it-IT"/>
          </a:p>
        </p:txBody>
      </p:sp>
      <p:sp>
        <p:nvSpPr>
          <p:cNvPr id="12" name="Line 6"/>
          <p:cNvSpPr>
            <a:spLocks noChangeShapeType="1"/>
          </p:cNvSpPr>
          <p:nvPr/>
        </p:nvSpPr>
        <p:spPr bwMode="auto">
          <a:xfrm>
            <a:off x="7049802" y="6429375"/>
            <a:ext cx="1305967" cy="0"/>
          </a:xfrm>
          <a:prstGeom prst="line">
            <a:avLst/>
          </a:prstGeom>
          <a:noFill/>
          <a:ln w="16672">
            <a:solidFill>
              <a:srgbClr val="000000"/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it-IT"/>
          </a:p>
        </p:txBody>
      </p:sp>
      <p:sp>
        <p:nvSpPr>
          <p:cNvPr id="14" name="AutoShape 8"/>
          <p:cNvSpPr>
            <a:spLocks/>
          </p:cNvSpPr>
          <p:nvPr/>
        </p:nvSpPr>
        <p:spPr bwMode="auto">
          <a:xfrm>
            <a:off x="668704" y="2335113"/>
            <a:ext cx="331329" cy="295796"/>
          </a:xfrm>
          <a:custGeom>
            <a:avLst/>
            <a:gdLst>
              <a:gd name="T0" fmla="*/ 4379715 w 21600"/>
              <a:gd name="T1" fmla="*/ 4096722 h 21600"/>
              <a:gd name="T2" fmla="*/ 4379715 w 21600"/>
              <a:gd name="T3" fmla="*/ 4096722 h 21600"/>
              <a:gd name="T4" fmla="*/ 4379715 w 21600"/>
              <a:gd name="T5" fmla="*/ 4096722 h 21600"/>
              <a:gd name="T6" fmla="*/ 4379715 w 21600"/>
              <a:gd name="T7" fmla="*/ 4096722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/>
          <a:lstStyle/>
          <a:p>
            <a:pPr defTabSz="736692"/>
            <a:r>
              <a:rPr lang="it-IT" sz="1400" dirty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   </a:t>
            </a:r>
            <a:endParaRPr lang="it-IT" dirty="0"/>
          </a:p>
        </p:txBody>
      </p:sp>
      <p:sp>
        <p:nvSpPr>
          <p:cNvPr id="15" name="AutoShape 9"/>
          <p:cNvSpPr>
            <a:spLocks/>
          </p:cNvSpPr>
          <p:nvPr/>
        </p:nvSpPr>
        <p:spPr bwMode="auto">
          <a:xfrm>
            <a:off x="668704" y="2556123"/>
            <a:ext cx="1208019" cy="295796"/>
          </a:xfrm>
          <a:custGeom>
            <a:avLst/>
            <a:gdLst>
              <a:gd name="T0" fmla="*/ 18754667 w 21600"/>
              <a:gd name="T1" fmla="*/ 4096722 h 21600"/>
              <a:gd name="T2" fmla="*/ 18754667 w 21600"/>
              <a:gd name="T3" fmla="*/ 4096722 h 21600"/>
              <a:gd name="T4" fmla="*/ 18754667 w 21600"/>
              <a:gd name="T5" fmla="*/ 4096722 h 21600"/>
              <a:gd name="T6" fmla="*/ 18754667 w 21600"/>
              <a:gd name="T7" fmla="*/ 4096722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/>
          <a:lstStyle/>
          <a:p>
            <a:pPr defTabSz="736692"/>
            <a:r>
              <a:rPr lang="it-IT" sz="1400" dirty="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Reddito</a:t>
            </a:r>
            <a:endParaRPr lang="it-IT" dirty="0"/>
          </a:p>
        </p:txBody>
      </p:sp>
      <p:sp>
        <p:nvSpPr>
          <p:cNvPr id="16" name="AutoShape 10"/>
          <p:cNvSpPr>
            <a:spLocks/>
          </p:cNvSpPr>
          <p:nvPr/>
        </p:nvSpPr>
        <p:spPr bwMode="auto">
          <a:xfrm>
            <a:off x="7523820" y="2674442"/>
            <a:ext cx="811393" cy="295796"/>
          </a:xfrm>
          <a:custGeom>
            <a:avLst/>
            <a:gdLst>
              <a:gd name="T0" fmla="*/ 26265736 w 21600"/>
              <a:gd name="T1" fmla="*/ 4096722 h 21600"/>
              <a:gd name="T2" fmla="*/ 26265736 w 21600"/>
              <a:gd name="T3" fmla="*/ 4096722 h 21600"/>
              <a:gd name="T4" fmla="*/ 26265736 w 21600"/>
              <a:gd name="T5" fmla="*/ 4096722 h 21600"/>
              <a:gd name="T6" fmla="*/ 26265736 w 21600"/>
              <a:gd name="T7" fmla="*/ 4096722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/>
          <a:lstStyle/>
          <a:p>
            <a:pPr defTabSz="736692"/>
            <a:r>
              <a:rPr lang="it-IT" sz="1400" dirty="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24</a:t>
            </a:r>
            <a:endParaRPr lang="it-IT" dirty="0"/>
          </a:p>
        </p:txBody>
      </p:sp>
      <p:sp>
        <p:nvSpPr>
          <p:cNvPr id="18" name="AutoShape 12"/>
          <p:cNvSpPr>
            <a:spLocks/>
          </p:cNvSpPr>
          <p:nvPr/>
        </p:nvSpPr>
        <p:spPr bwMode="auto">
          <a:xfrm>
            <a:off x="1177789" y="2946797"/>
            <a:ext cx="2885219" cy="296912"/>
          </a:xfrm>
          <a:custGeom>
            <a:avLst/>
            <a:gdLst>
              <a:gd name="T0" fmla="*/ 332112112 w 21600"/>
              <a:gd name="T1" fmla="*/ 4127699 h 21600"/>
              <a:gd name="T2" fmla="*/ 332112112 w 21600"/>
              <a:gd name="T3" fmla="*/ 4127699 h 21600"/>
              <a:gd name="T4" fmla="*/ 332112112 w 21600"/>
              <a:gd name="T5" fmla="*/ 4127699 h 21600"/>
              <a:gd name="T6" fmla="*/ 332112112 w 21600"/>
              <a:gd name="T7" fmla="*/ 412769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/>
          <a:lstStyle/>
          <a:p>
            <a:pPr defTabSz="736692"/>
            <a:r>
              <a:rPr lang="it-IT" sz="1400" dirty="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Riduzione dei crediti commerciali</a:t>
            </a:r>
            <a:endParaRPr lang="it-IT" dirty="0"/>
          </a:p>
        </p:txBody>
      </p:sp>
      <p:sp>
        <p:nvSpPr>
          <p:cNvPr id="19" name="AutoShape 13"/>
          <p:cNvSpPr>
            <a:spLocks/>
          </p:cNvSpPr>
          <p:nvPr/>
        </p:nvSpPr>
        <p:spPr bwMode="auto">
          <a:xfrm>
            <a:off x="6032842" y="2946797"/>
            <a:ext cx="810183" cy="296912"/>
          </a:xfrm>
          <a:custGeom>
            <a:avLst/>
            <a:gdLst>
              <a:gd name="T0" fmla="*/ 26187482 w 21600"/>
              <a:gd name="T1" fmla="*/ 4127699 h 21600"/>
              <a:gd name="T2" fmla="*/ 26187482 w 21600"/>
              <a:gd name="T3" fmla="*/ 4127699 h 21600"/>
              <a:gd name="T4" fmla="*/ 26187482 w 21600"/>
              <a:gd name="T5" fmla="*/ 4127699 h 21600"/>
              <a:gd name="T6" fmla="*/ 26187482 w 21600"/>
              <a:gd name="T7" fmla="*/ 412769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/>
          <a:lstStyle/>
          <a:p>
            <a:pPr defTabSz="736692"/>
            <a:r>
              <a:rPr lang="it-IT" sz="1400" dirty="0" err="1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2</a:t>
            </a:r>
            <a:endParaRPr lang="it-IT" dirty="0"/>
          </a:p>
        </p:txBody>
      </p:sp>
      <p:sp>
        <p:nvSpPr>
          <p:cNvPr id="20" name="AutoShape 14"/>
          <p:cNvSpPr>
            <a:spLocks/>
          </p:cNvSpPr>
          <p:nvPr/>
        </p:nvSpPr>
        <p:spPr bwMode="auto">
          <a:xfrm>
            <a:off x="1177789" y="3168923"/>
            <a:ext cx="3180271" cy="295796"/>
          </a:xfrm>
          <a:custGeom>
            <a:avLst/>
            <a:gdLst>
              <a:gd name="T0" fmla="*/ 403510948 w 21600"/>
              <a:gd name="T1" fmla="*/ 4096712 h 21600"/>
              <a:gd name="T2" fmla="*/ 403510948 w 21600"/>
              <a:gd name="T3" fmla="*/ 4096712 h 21600"/>
              <a:gd name="T4" fmla="*/ 403510948 w 21600"/>
              <a:gd name="T5" fmla="*/ 4096712 h 21600"/>
              <a:gd name="T6" fmla="*/ 403510948 w 21600"/>
              <a:gd name="T7" fmla="*/ 4096712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/>
          <a:lstStyle/>
          <a:p>
            <a:pPr defTabSz="736692"/>
            <a:r>
              <a:rPr lang="it-IT" sz="1400" dirty="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Incremento delle rimanenze</a:t>
            </a:r>
            <a:endParaRPr lang="it-IT" dirty="0"/>
          </a:p>
        </p:txBody>
      </p:sp>
      <p:sp>
        <p:nvSpPr>
          <p:cNvPr id="21" name="AutoShape 15"/>
          <p:cNvSpPr>
            <a:spLocks/>
          </p:cNvSpPr>
          <p:nvPr/>
        </p:nvSpPr>
        <p:spPr bwMode="auto">
          <a:xfrm>
            <a:off x="6032842" y="3168923"/>
            <a:ext cx="810183" cy="295796"/>
          </a:xfrm>
          <a:custGeom>
            <a:avLst/>
            <a:gdLst>
              <a:gd name="T0" fmla="*/ 26187482 w 21600"/>
              <a:gd name="T1" fmla="*/ 4096712 h 21600"/>
              <a:gd name="T2" fmla="*/ 26187482 w 21600"/>
              <a:gd name="T3" fmla="*/ 4096712 h 21600"/>
              <a:gd name="T4" fmla="*/ 26187482 w 21600"/>
              <a:gd name="T5" fmla="*/ 4096712 h 21600"/>
              <a:gd name="T6" fmla="*/ 26187482 w 21600"/>
              <a:gd name="T7" fmla="*/ 4096712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/>
          <a:lstStyle/>
          <a:p>
            <a:pPr defTabSz="736692"/>
            <a:r>
              <a:rPr lang="it-IT" sz="1400" dirty="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-4</a:t>
            </a:r>
            <a:endParaRPr lang="it-IT" dirty="0"/>
          </a:p>
        </p:txBody>
      </p:sp>
      <p:sp>
        <p:nvSpPr>
          <p:cNvPr id="22" name="AutoShape 16"/>
          <p:cNvSpPr>
            <a:spLocks/>
          </p:cNvSpPr>
          <p:nvPr/>
        </p:nvSpPr>
        <p:spPr bwMode="auto">
          <a:xfrm>
            <a:off x="1177789" y="3389933"/>
            <a:ext cx="3234687" cy="295796"/>
          </a:xfrm>
          <a:custGeom>
            <a:avLst/>
            <a:gdLst>
              <a:gd name="T0" fmla="*/ 417437536 w 21600"/>
              <a:gd name="T1" fmla="*/ 4096712 h 21600"/>
              <a:gd name="T2" fmla="*/ 417437536 w 21600"/>
              <a:gd name="T3" fmla="*/ 4096712 h 21600"/>
              <a:gd name="T4" fmla="*/ 417437536 w 21600"/>
              <a:gd name="T5" fmla="*/ 4096712 h 21600"/>
              <a:gd name="T6" fmla="*/ 417437536 w 21600"/>
              <a:gd name="T7" fmla="*/ 4096712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/>
          <a:lstStyle/>
          <a:p>
            <a:pPr defTabSz="736692"/>
            <a:r>
              <a:rPr lang="it-IT" sz="1400" dirty="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Riduzione del debito verso fornitori</a:t>
            </a:r>
            <a:endParaRPr lang="it-IT" dirty="0"/>
          </a:p>
        </p:txBody>
      </p:sp>
      <p:sp>
        <p:nvSpPr>
          <p:cNvPr id="23" name="AutoShape 17"/>
          <p:cNvSpPr>
            <a:spLocks/>
          </p:cNvSpPr>
          <p:nvPr/>
        </p:nvSpPr>
        <p:spPr bwMode="auto">
          <a:xfrm>
            <a:off x="6032842" y="3389933"/>
            <a:ext cx="810183" cy="295796"/>
          </a:xfrm>
          <a:custGeom>
            <a:avLst/>
            <a:gdLst>
              <a:gd name="T0" fmla="*/ 26187482 w 21600"/>
              <a:gd name="T1" fmla="*/ 4096712 h 21600"/>
              <a:gd name="T2" fmla="*/ 26187482 w 21600"/>
              <a:gd name="T3" fmla="*/ 4096712 h 21600"/>
              <a:gd name="T4" fmla="*/ 26187482 w 21600"/>
              <a:gd name="T5" fmla="*/ 4096712 h 21600"/>
              <a:gd name="T6" fmla="*/ 26187482 w 21600"/>
              <a:gd name="T7" fmla="*/ 4096712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/>
          <a:lstStyle/>
          <a:p>
            <a:pPr defTabSz="736692"/>
            <a:r>
              <a:rPr lang="it-IT" sz="1400" dirty="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-3</a:t>
            </a:r>
            <a:endParaRPr lang="it-IT" dirty="0"/>
          </a:p>
        </p:txBody>
      </p:sp>
      <p:sp>
        <p:nvSpPr>
          <p:cNvPr id="24" name="AutoShape 18"/>
          <p:cNvSpPr>
            <a:spLocks/>
          </p:cNvSpPr>
          <p:nvPr/>
        </p:nvSpPr>
        <p:spPr bwMode="auto">
          <a:xfrm>
            <a:off x="1177788" y="3610943"/>
            <a:ext cx="2962610" cy="295796"/>
          </a:xfrm>
          <a:custGeom>
            <a:avLst/>
            <a:gdLst>
              <a:gd name="T0" fmla="*/ 119627150 w 21600"/>
              <a:gd name="T1" fmla="*/ 4096712 h 21600"/>
              <a:gd name="T2" fmla="*/ 119627150 w 21600"/>
              <a:gd name="T3" fmla="*/ 4096712 h 21600"/>
              <a:gd name="T4" fmla="*/ 119627150 w 21600"/>
              <a:gd name="T5" fmla="*/ 4096712 h 21600"/>
              <a:gd name="T6" fmla="*/ 119627150 w 21600"/>
              <a:gd name="T7" fmla="*/ 4096712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/>
          <a:lstStyle/>
          <a:p>
            <a:pPr defTabSz="736692"/>
            <a:r>
              <a:rPr lang="it-IT" sz="1400" dirty="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Incremento dei risconti passivi</a:t>
            </a:r>
            <a:endParaRPr lang="it-IT" dirty="0"/>
          </a:p>
        </p:txBody>
      </p:sp>
      <p:sp>
        <p:nvSpPr>
          <p:cNvPr id="25" name="AutoShape 19"/>
          <p:cNvSpPr>
            <a:spLocks/>
          </p:cNvSpPr>
          <p:nvPr/>
        </p:nvSpPr>
        <p:spPr bwMode="auto">
          <a:xfrm>
            <a:off x="6142881" y="3610943"/>
            <a:ext cx="713445" cy="295796"/>
          </a:xfrm>
          <a:custGeom>
            <a:avLst/>
            <a:gdLst>
              <a:gd name="T0" fmla="*/ 20307114 w 21600"/>
              <a:gd name="T1" fmla="*/ 4096712 h 21600"/>
              <a:gd name="T2" fmla="*/ 20307114 w 21600"/>
              <a:gd name="T3" fmla="*/ 4096712 h 21600"/>
              <a:gd name="T4" fmla="*/ 20307114 w 21600"/>
              <a:gd name="T5" fmla="*/ 4096712 h 21600"/>
              <a:gd name="T6" fmla="*/ 20307114 w 21600"/>
              <a:gd name="T7" fmla="*/ 4096712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/>
          <a:lstStyle/>
          <a:p>
            <a:pPr defTabSz="736692"/>
            <a:r>
              <a:rPr lang="it-IT" sz="1400" dirty="0" err="1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4</a:t>
            </a:r>
            <a:endParaRPr lang="it-IT" dirty="0"/>
          </a:p>
        </p:txBody>
      </p:sp>
      <p:sp>
        <p:nvSpPr>
          <p:cNvPr id="26" name="AutoShape 20"/>
          <p:cNvSpPr>
            <a:spLocks/>
          </p:cNvSpPr>
          <p:nvPr/>
        </p:nvSpPr>
        <p:spPr bwMode="auto">
          <a:xfrm>
            <a:off x="668704" y="4545211"/>
            <a:ext cx="3413652" cy="295796"/>
          </a:xfrm>
          <a:custGeom>
            <a:avLst/>
            <a:gdLst>
              <a:gd name="T0" fmla="*/ 145263964 w 21600"/>
              <a:gd name="T1" fmla="*/ 4096722 h 21600"/>
              <a:gd name="T2" fmla="*/ 145263964 w 21600"/>
              <a:gd name="T3" fmla="*/ 4096722 h 21600"/>
              <a:gd name="T4" fmla="*/ 145263964 w 21600"/>
              <a:gd name="T5" fmla="*/ 4096722 h 21600"/>
              <a:gd name="T6" fmla="*/ 145263964 w 21600"/>
              <a:gd name="T7" fmla="*/ 4096722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/>
          <a:lstStyle/>
          <a:p>
            <a:pPr defTabSz="736692"/>
            <a:r>
              <a:rPr lang="it-IT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Flusso di cassa della gestione operativa</a:t>
            </a:r>
            <a:endParaRPr lang="it-IT" b="1" dirty="0"/>
          </a:p>
        </p:txBody>
      </p:sp>
      <p:sp>
        <p:nvSpPr>
          <p:cNvPr id="27" name="AutoShape 21"/>
          <p:cNvSpPr>
            <a:spLocks/>
          </p:cNvSpPr>
          <p:nvPr/>
        </p:nvSpPr>
        <p:spPr bwMode="auto">
          <a:xfrm>
            <a:off x="7523820" y="4545211"/>
            <a:ext cx="811393" cy="295796"/>
          </a:xfrm>
          <a:custGeom>
            <a:avLst/>
            <a:gdLst>
              <a:gd name="T0" fmla="*/ 26265736 w 21600"/>
              <a:gd name="T1" fmla="*/ 4096722 h 21600"/>
              <a:gd name="T2" fmla="*/ 26265736 w 21600"/>
              <a:gd name="T3" fmla="*/ 4096722 h 21600"/>
              <a:gd name="T4" fmla="*/ 26265736 w 21600"/>
              <a:gd name="T5" fmla="*/ 4096722 h 21600"/>
              <a:gd name="T6" fmla="*/ 26265736 w 21600"/>
              <a:gd name="T7" fmla="*/ 4096722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/>
          <a:lstStyle/>
          <a:p>
            <a:pPr defTabSz="736692"/>
            <a:r>
              <a:rPr lang="it-IT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29</a:t>
            </a:r>
            <a:endParaRPr lang="it-IT" b="1" dirty="0"/>
          </a:p>
        </p:txBody>
      </p:sp>
      <p:sp>
        <p:nvSpPr>
          <p:cNvPr id="28" name="AutoShape 22"/>
          <p:cNvSpPr>
            <a:spLocks/>
          </p:cNvSpPr>
          <p:nvPr/>
        </p:nvSpPr>
        <p:spPr bwMode="auto">
          <a:xfrm>
            <a:off x="1191091" y="4983883"/>
            <a:ext cx="4110167" cy="296912"/>
          </a:xfrm>
          <a:custGeom>
            <a:avLst/>
            <a:gdLst>
              <a:gd name="T0" fmla="*/ 181321035 w 21600"/>
              <a:gd name="T1" fmla="*/ 4127699 h 21600"/>
              <a:gd name="T2" fmla="*/ 181321035 w 21600"/>
              <a:gd name="T3" fmla="*/ 4127699 h 21600"/>
              <a:gd name="T4" fmla="*/ 181321035 w 21600"/>
              <a:gd name="T5" fmla="*/ 4127699 h 21600"/>
              <a:gd name="T6" fmla="*/ 181321035 w 21600"/>
              <a:gd name="T7" fmla="*/ 412769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/>
          <a:lstStyle/>
          <a:p>
            <a:pPr defTabSz="736692"/>
            <a:r>
              <a:rPr lang="it-IT" sz="1400" dirty="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Acquisto di immobilizzazioni tecniche</a:t>
            </a:r>
            <a:endParaRPr lang="it-IT" dirty="0"/>
          </a:p>
        </p:txBody>
      </p:sp>
      <p:sp>
        <p:nvSpPr>
          <p:cNvPr id="29" name="AutoShape 23"/>
          <p:cNvSpPr>
            <a:spLocks/>
          </p:cNvSpPr>
          <p:nvPr/>
        </p:nvSpPr>
        <p:spPr bwMode="auto">
          <a:xfrm>
            <a:off x="5765602" y="4929188"/>
            <a:ext cx="811393" cy="296912"/>
          </a:xfrm>
          <a:custGeom>
            <a:avLst/>
            <a:gdLst>
              <a:gd name="T0" fmla="*/ 26265736 w 21600"/>
              <a:gd name="T1" fmla="*/ 4127699 h 21600"/>
              <a:gd name="T2" fmla="*/ 26265736 w 21600"/>
              <a:gd name="T3" fmla="*/ 4127699 h 21600"/>
              <a:gd name="T4" fmla="*/ 26265736 w 21600"/>
              <a:gd name="T5" fmla="*/ 4127699 h 21600"/>
              <a:gd name="T6" fmla="*/ 26265736 w 21600"/>
              <a:gd name="T7" fmla="*/ 412769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/>
          <a:lstStyle/>
          <a:p>
            <a:pPr defTabSz="736692"/>
            <a:r>
              <a:rPr lang="it-IT" sz="1400" dirty="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-12</a:t>
            </a:r>
            <a:endParaRPr lang="it-IT" dirty="0"/>
          </a:p>
        </p:txBody>
      </p:sp>
      <p:sp>
        <p:nvSpPr>
          <p:cNvPr id="31" name="AutoShape 25"/>
          <p:cNvSpPr>
            <a:spLocks/>
          </p:cNvSpPr>
          <p:nvPr/>
        </p:nvSpPr>
        <p:spPr bwMode="auto">
          <a:xfrm>
            <a:off x="5939731" y="5679281"/>
            <a:ext cx="714654" cy="295796"/>
          </a:xfrm>
          <a:custGeom>
            <a:avLst/>
            <a:gdLst>
              <a:gd name="T0" fmla="*/ 20376032 w 21600"/>
              <a:gd name="T1" fmla="*/ 4096722 h 21600"/>
              <a:gd name="T2" fmla="*/ 20376032 w 21600"/>
              <a:gd name="T3" fmla="*/ 4096722 h 21600"/>
              <a:gd name="T4" fmla="*/ 20376032 w 21600"/>
              <a:gd name="T5" fmla="*/ 4096722 h 21600"/>
              <a:gd name="T6" fmla="*/ 20376032 w 21600"/>
              <a:gd name="T7" fmla="*/ 4096722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/>
          <a:lstStyle/>
          <a:p>
            <a:pPr defTabSz="736692"/>
            <a:r>
              <a:rPr lang="it-IT" sz="1400" dirty="0" err="1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6</a:t>
            </a:r>
            <a:endParaRPr lang="it-IT" dirty="0"/>
          </a:p>
        </p:txBody>
      </p:sp>
      <p:sp>
        <p:nvSpPr>
          <p:cNvPr id="34" name="AutoShape 18"/>
          <p:cNvSpPr>
            <a:spLocks/>
          </p:cNvSpPr>
          <p:nvPr/>
        </p:nvSpPr>
        <p:spPr bwMode="auto">
          <a:xfrm>
            <a:off x="1180207" y="3829720"/>
            <a:ext cx="4469309" cy="295796"/>
          </a:xfrm>
          <a:custGeom>
            <a:avLst/>
            <a:gdLst>
              <a:gd name="T0" fmla="*/ 119627150 w 21600"/>
              <a:gd name="T1" fmla="*/ 4096712 h 21600"/>
              <a:gd name="T2" fmla="*/ 119627150 w 21600"/>
              <a:gd name="T3" fmla="*/ 4096712 h 21600"/>
              <a:gd name="T4" fmla="*/ 119627150 w 21600"/>
              <a:gd name="T5" fmla="*/ 4096712 h 21600"/>
              <a:gd name="T6" fmla="*/ 119627150 w 21600"/>
              <a:gd name="T7" fmla="*/ 4096712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/>
          <a:lstStyle/>
          <a:p>
            <a:pPr defTabSz="736692"/>
            <a:r>
              <a:rPr lang="it-IT" sz="1400" dirty="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Rettifiche per variazione del capitale circolante </a:t>
            </a:r>
            <a:endParaRPr lang="it-IT" dirty="0"/>
          </a:p>
        </p:txBody>
      </p:sp>
      <p:sp>
        <p:nvSpPr>
          <p:cNvPr id="35" name="AutoShape 19"/>
          <p:cNvSpPr>
            <a:spLocks/>
          </p:cNvSpPr>
          <p:nvPr/>
        </p:nvSpPr>
        <p:spPr bwMode="auto">
          <a:xfrm>
            <a:off x="6154973" y="3776142"/>
            <a:ext cx="713445" cy="295796"/>
          </a:xfrm>
          <a:custGeom>
            <a:avLst/>
            <a:gdLst>
              <a:gd name="T0" fmla="*/ 20307114 w 21600"/>
              <a:gd name="T1" fmla="*/ 4096712 h 21600"/>
              <a:gd name="T2" fmla="*/ 20307114 w 21600"/>
              <a:gd name="T3" fmla="*/ 4096712 h 21600"/>
              <a:gd name="T4" fmla="*/ 20307114 w 21600"/>
              <a:gd name="T5" fmla="*/ 4096712 h 21600"/>
              <a:gd name="T6" fmla="*/ 20307114 w 21600"/>
              <a:gd name="T7" fmla="*/ 4096712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/>
          <a:lstStyle/>
          <a:p>
            <a:pPr defTabSz="736692"/>
            <a:r>
              <a:rPr lang="it-IT" sz="1400" dirty="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-1</a:t>
            </a:r>
            <a:endParaRPr lang="it-IT" dirty="0"/>
          </a:p>
        </p:txBody>
      </p:sp>
      <p:sp>
        <p:nvSpPr>
          <p:cNvPr id="36" name="AutoShape 18"/>
          <p:cNvSpPr>
            <a:spLocks/>
          </p:cNvSpPr>
          <p:nvPr/>
        </p:nvSpPr>
        <p:spPr bwMode="auto">
          <a:xfrm>
            <a:off x="1180207" y="4044033"/>
            <a:ext cx="4469309" cy="295796"/>
          </a:xfrm>
          <a:custGeom>
            <a:avLst/>
            <a:gdLst>
              <a:gd name="T0" fmla="*/ 119627150 w 21600"/>
              <a:gd name="T1" fmla="*/ 4096712 h 21600"/>
              <a:gd name="T2" fmla="*/ 119627150 w 21600"/>
              <a:gd name="T3" fmla="*/ 4096712 h 21600"/>
              <a:gd name="T4" fmla="*/ 119627150 w 21600"/>
              <a:gd name="T5" fmla="*/ 4096712 h 21600"/>
              <a:gd name="T6" fmla="*/ 119627150 w 21600"/>
              <a:gd name="T7" fmla="*/ 4096712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/>
          <a:lstStyle/>
          <a:p>
            <a:pPr defTabSz="736692"/>
            <a:r>
              <a:rPr lang="it-IT" sz="1400" dirty="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Ammortamenti</a:t>
            </a:r>
            <a:endParaRPr lang="it-IT" dirty="0"/>
          </a:p>
        </p:txBody>
      </p:sp>
      <p:sp>
        <p:nvSpPr>
          <p:cNvPr id="37" name="AutoShape 19"/>
          <p:cNvSpPr>
            <a:spLocks/>
          </p:cNvSpPr>
          <p:nvPr/>
        </p:nvSpPr>
        <p:spPr bwMode="auto">
          <a:xfrm>
            <a:off x="6154973" y="3936876"/>
            <a:ext cx="713445" cy="295796"/>
          </a:xfrm>
          <a:custGeom>
            <a:avLst/>
            <a:gdLst>
              <a:gd name="T0" fmla="*/ 20307114 w 21600"/>
              <a:gd name="T1" fmla="*/ 4096712 h 21600"/>
              <a:gd name="T2" fmla="*/ 20307114 w 21600"/>
              <a:gd name="T3" fmla="*/ 4096712 h 21600"/>
              <a:gd name="T4" fmla="*/ 20307114 w 21600"/>
              <a:gd name="T5" fmla="*/ 4096712 h 21600"/>
              <a:gd name="T6" fmla="*/ 20307114 w 21600"/>
              <a:gd name="T7" fmla="*/ 4096712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/>
          <a:lstStyle/>
          <a:p>
            <a:pPr defTabSz="736692"/>
            <a:r>
              <a:rPr lang="it-IT" sz="1400" dirty="0" err="1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6</a:t>
            </a:r>
            <a:endParaRPr lang="it-IT" dirty="0"/>
          </a:p>
        </p:txBody>
      </p:sp>
      <p:sp>
        <p:nvSpPr>
          <p:cNvPr id="38" name="Line 3"/>
          <p:cNvSpPr>
            <a:spLocks noChangeShapeType="1"/>
          </p:cNvSpPr>
          <p:nvPr/>
        </p:nvSpPr>
        <p:spPr bwMode="auto">
          <a:xfrm>
            <a:off x="5533430" y="4286250"/>
            <a:ext cx="1307176" cy="0"/>
          </a:xfrm>
          <a:prstGeom prst="line">
            <a:avLst/>
          </a:prstGeom>
          <a:noFill/>
          <a:ln w="16672">
            <a:solidFill>
              <a:srgbClr val="000000"/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it-IT"/>
          </a:p>
        </p:txBody>
      </p:sp>
      <p:sp>
        <p:nvSpPr>
          <p:cNvPr id="39" name="AutoShape 18"/>
          <p:cNvSpPr>
            <a:spLocks/>
          </p:cNvSpPr>
          <p:nvPr/>
        </p:nvSpPr>
        <p:spPr bwMode="auto">
          <a:xfrm>
            <a:off x="1006078" y="4311923"/>
            <a:ext cx="4469309" cy="295796"/>
          </a:xfrm>
          <a:custGeom>
            <a:avLst/>
            <a:gdLst>
              <a:gd name="T0" fmla="*/ 119627150 w 21600"/>
              <a:gd name="T1" fmla="*/ 4096712 h 21600"/>
              <a:gd name="T2" fmla="*/ 119627150 w 21600"/>
              <a:gd name="T3" fmla="*/ 4096712 h 21600"/>
              <a:gd name="T4" fmla="*/ 119627150 w 21600"/>
              <a:gd name="T5" fmla="*/ 4096712 h 21600"/>
              <a:gd name="T6" fmla="*/ 119627150 w 21600"/>
              <a:gd name="T7" fmla="*/ 4096712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/>
          <a:lstStyle/>
          <a:p>
            <a:pPr defTabSz="736692"/>
            <a:r>
              <a:rPr lang="it-IT" sz="1400" dirty="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Rettifiche complessive al reddito</a:t>
            </a:r>
            <a:endParaRPr lang="it-IT" dirty="0"/>
          </a:p>
        </p:txBody>
      </p:sp>
      <p:sp>
        <p:nvSpPr>
          <p:cNvPr id="40" name="AutoShape 19"/>
          <p:cNvSpPr>
            <a:spLocks/>
          </p:cNvSpPr>
          <p:nvPr/>
        </p:nvSpPr>
        <p:spPr bwMode="auto">
          <a:xfrm>
            <a:off x="7606048" y="4204767"/>
            <a:ext cx="713445" cy="295796"/>
          </a:xfrm>
          <a:custGeom>
            <a:avLst/>
            <a:gdLst>
              <a:gd name="T0" fmla="*/ 20307114 w 21600"/>
              <a:gd name="T1" fmla="*/ 4096712 h 21600"/>
              <a:gd name="T2" fmla="*/ 20307114 w 21600"/>
              <a:gd name="T3" fmla="*/ 4096712 h 21600"/>
              <a:gd name="T4" fmla="*/ 20307114 w 21600"/>
              <a:gd name="T5" fmla="*/ 4096712 h 21600"/>
              <a:gd name="T6" fmla="*/ 20307114 w 21600"/>
              <a:gd name="T7" fmla="*/ 4096712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/>
          <a:lstStyle/>
          <a:p>
            <a:pPr defTabSz="736692"/>
            <a:r>
              <a:rPr lang="it-IT" sz="1400" dirty="0" err="1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5</a:t>
            </a:r>
            <a:endParaRPr lang="it-IT" dirty="0"/>
          </a:p>
        </p:txBody>
      </p:sp>
      <p:sp>
        <p:nvSpPr>
          <p:cNvPr id="41" name="Line 4"/>
          <p:cNvSpPr>
            <a:spLocks noChangeShapeType="1"/>
          </p:cNvSpPr>
          <p:nvPr/>
        </p:nvSpPr>
        <p:spPr bwMode="auto">
          <a:xfrm>
            <a:off x="7100590" y="4500563"/>
            <a:ext cx="1305967" cy="0"/>
          </a:xfrm>
          <a:prstGeom prst="line">
            <a:avLst/>
          </a:prstGeom>
          <a:noFill/>
          <a:ln w="16672">
            <a:solidFill>
              <a:srgbClr val="000000"/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it-IT"/>
          </a:p>
        </p:txBody>
      </p:sp>
      <p:sp>
        <p:nvSpPr>
          <p:cNvPr id="42" name="AutoShape 20"/>
          <p:cNvSpPr>
            <a:spLocks/>
          </p:cNvSpPr>
          <p:nvPr/>
        </p:nvSpPr>
        <p:spPr bwMode="auto">
          <a:xfrm>
            <a:off x="483691" y="4768453"/>
            <a:ext cx="4237137" cy="295796"/>
          </a:xfrm>
          <a:custGeom>
            <a:avLst/>
            <a:gdLst>
              <a:gd name="T0" fmla="*/ 145263964 w 21600"/>
              <a:gd name="T1" fmla="*/ 4096722 h 21600"/>
              <a:gd name="T2" fmla="*/ 145263964 w 21600"/>
              <a:gd name="T3" fmla="*/ 4096722 h 21600"/>
              <a:gd name="T4" fmla="*/ 145263964 w 21600"/>
              <a:gd name="T5" fmla="*/ 4096722 h 21600"/>
              <a:gd name="T6" fmla="*/ 145263964 w 21600"/>
              <a:gd name="T7" fmla="*/ 4096722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/>
          <a:lstStyle/>
          <a:p>
            <a:pPr defTabSz="736692"/>
            <a:r>
              <a:rPr lang="it-IT" sz="1400" i="1" dirty="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Flusso di cassa della gestione degli investimenti</a:t>
            </a:r>
            <a:endParaRPr lang="it-IT" i="1" dirty="0">
              <a:solidFill>
                <a:schemeClr val="tx1"/>
              </a:solidFill>
            </a:endParaRPr>
          </a:p>
        </p:txBody>
      </p:sp>
      <p:sp>
        <p:nvSpPr>
          <p:cNvPr id="43" name="AutoShape 20"/>
          <p:cNvSpPr>
            <a:spLocks/>
          </p:cNvSpPr>
          <p:nvPr/>
        </p:nvSpPr>
        <p:spPr bwMode="auto">
          <a:xfrm>
            <a:off x="726747" y="5222751"/>
            <a:ext cx="4400382" cy="295796"/>
          </a:xfrm>
          <a:custGeom>
            <a:avLst/>
            <a:gdLst>
              <a:gd name="T0" fmla="*/ 145263964 w 21600"/>
              <a:gd name="T1" fmla="*/ 4096722 h 21600"/>
              <a:gd name="T2" fmla="*/ 145263964 w 21600"/>
              <a:gd name="T3" fmla="*/ 4096722 h 21600"/>
              <a:gd name="T4" fmla="*/ 145263964 w 21600"/>
              <a:gd name="T5" fmla="*/ 4096722 h 21600"/>
              <a:gd name="T6" fmla="*/ 145263964 w 21600"/>
              <a:gd name="T7" fmla="*/ 4096722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/>
          <a:lstStyle/>
          <a:p>
            <a:pPr defTabSz="736692"/>
            <a:r>
              <a:rPr lang="it-IT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Flusso di cassa della gestione degli investimenti</a:t>
            </a:r>
            <a:endParaRPr lang="it-IT" b="1" dirty="0"/>
          </a:p>
        </p:txBody>
      </p:sp>
      <p:sp>
        <p:nvSpPr>
          <p:cNvPr id="44" name="Line 4"/>
          <p:cNvSpPr>
            <a:spLocks noChangeShapeType="1"/>
          </p:cNvSpPr>
          <p:nvPr/>
        </p:nvSpPr>
        <p:spPr bwMode="auto">
          <a:xfrm>
            <a:off x="5649515" y="5197078"/>
            <a:ext cx="2786063" cy="0"/>
          </a:xfrm>
          <a:prstGeom prst="line">
            <a:avLst/>
          </a:prstGeom>
          <a:noFill/>
          <a:ln w="16672">
            <a:solidFill>
              <a:srgbClr val="000000"/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it-IT"/>
          </a:p>
        </p:txBody>
      </p:sp>
      <p:sp>
        <p:nvSpPr>
          <p:cNvPr id="45" name="AutoShape 21"/>
          <p:cNvSpPr>
            <a:spLocks/>
          </p:cNvSpPr>
          <p:nvPr/>
        </p:nvSpPr>
        <p:spPr bwMode="auto">
          <a:xfrm>
            <a:off x="7506891" y="5169173"/>
            <a:ext cx="811393" cy="295796"/>
          </a:xfrm>
          <a:custGeom>
            <a:avLst/>
            <a:gdLst>
              <a:gd name="T0" fmla="*/ 26265736 w 21600"/>
              <a:gd name="T1" fmla="*/ 4096722 h 21600"/>
              <a:gd name="T2" fmla="*/ 26265736 w 21600"/>
              <a:gd name="T3" fmla="*/ 4096722 h 21600"/>
              <a:gd name="T4" fmla="*/ 26265736 w 21600"/>
              <a:gd name="T5" fmla="*/ 4096722 h 21600"/>
              <a:gd name="T6" fmla="*/ 26265736 w 21600"/>
              <a:gd name="T7" fmla="*/ 4096722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/>
          <a:lstStyle/>
          <a:p>
            <a:pPr defTabSz="736692"/>
            <a:r>
              <a:rPr lang="it-IT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-12</a:t>
            </a:r>
            <a:endParaRPr lang="it-IT" b="1" dirty="0"/>
          </a:p>
        </p:txBody>
      </p:sp>
      <p:sp>
        <p:nvSpPr>
          <p:cNvPr id="46" name="AutoShape 20"/>
          <p:cNvSpPr>
            <a:spLocks/>
          </p:cNvSpPr>
          <p:nvPr/>
        </p:nvSpPr>
        <p:spPr bwMode="auto">
          <a:xfrm>
            <a:off x="425648" y="5490641"/>
            <a:ext cx="4237137" cy="295796"/>
          </a:xfrm>
          <a:custGeom>
            <a:avLst/>
            <a:gdLst>
              <a:gd name="T0" fmla="*/ 145263964 w 21600"/>
              <a:gd name="T1" fmla="*/ 4096722 h 21600"/>
              <a:gd name="T2" fmla="*/ 145263964 w 21600"/>
              <a:gd name="T3" fmla="*/ 4096722 h 21600"/>
              <a:gd name="T4" fmla="*/ 145263964 w 21600"/>
              <a:gd name="T5" fmla="*/ 4096722 h 21600"/>
              <a:gd name="T6" fmla="*/ 145263964 w 21600"/>
              <a:gd name="T7" fmla="*/ 4096722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/>
          <a:lstStyle/>
          <a:p>
            <a:pPr defTabSz="736692"/>
            <a:r>
              <a:rPr lang="it-IT" sz="1400" i="1" dirty="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Flusso di cassa della gestione finanziaria</a:t>
            </a:r>
            <a:endParaRPr lang="it-IT" i="1" dirty="0">
              <a:solidFill>
                <a:schemeClr val="tx1"/>
              </a:solidFill>
            </a:endParaRPr>
          </a:p>
        </p:txBody>
      </p:sp>
      <p:sp>
        <p:nvSpPr>
          <p:cNvPr id="47" name="AutoShape 22"/>
          <p:cNvSpPr>
            <a:spLocks/>
          </p:cNvSpPr>
          <p:nvPr/>
        </p:nvSpPr>
        <p:spPr bwMode="auto">
          <a:xfrm>
            <a:off x="1180207" y="5703838"/>
            <a:ext cx="4110167" cy="296912"/>
          </a:xfrm>
          <a:custGeom>
            <a:avLst/>
            <a:gdLst>
              <a:gd name="T0" fmla="*/ 181321035 w 21600"/>
              <a:gd name="T1" fmla="*/ 4127699 h 21600"/>
              <a:gd name="T2" fmla="*/ 181321035 w 21600"/>
              <a:gd name="T3" fmla="*/ 4127699 h 21600"/>
              <a:gd name="T4" fmla="*/ 181321035 w 21600"/>
              <a:gd name="T5" fmla="*/ 4127699 h 21600"/>
              <a:gd name="T6" fmla="*/ 181321035 w 21600"/>
              <a:gd name="T7" fmla="*/ 412769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/>
          <a:lstStyle/>
          <a:p>
            <a:pPr defTabSz="736692"/>
            <a:r>
              <a:rPr lang="it-IT" sz="1400" dirty="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Accensione di debiti a lungo termine</a:t>
            </a:r>
            <a:endParaRPr lang="it-IT" dirty="0"/>
          </a:p>
        </p:txBody>
      </p:sp>
      <p:sp>
        <p:nvSpPr>
          <p:cNvPr id="48" name="AutoShape 22"/>
          <p:cNvSpPr>
            <a:spLocks/>
          </p:cNvSpPr>
          <p:nvPr/>
        </p:nvSpPr>
        <p:spPr bwMode="auto">
          <a:xfrm>
            <a:off x="1180207" y="5893594"/>
            <a:ext cx="4110167" cy="296912"/>
          </a:xfrm>
          <a:custGeom>
            <a:avLst/>
            <a:gdLst>
              <a:gd name="T0" fmla="*/ 181321035 w 21600"/>
              <a:gd name="T1" fmla="*/ 4127699 h 21600"/>
              <a:gd name="T2" fmla="*/ 181321035 w 21600"/>
              <a:gd name="T3" fmla="*/ 4127699 h 21600"/>
              <a:gd name="T4" fmla="*/ 181321035 w 21600"/>
              <a:gd name="T5" fmla="*/ 4127699 h 21600"/>
              <a:gd name="T6" fmla="*/ 181321035 w 21600"/>
              <a:gd name="T7" fmla="*/ 4127699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/>
          <a:lstStyle/>
          <a:p>
            <a:pPr defTabSz="736692"/>
            <a:r>
              <a:rPr lang="it-IT" sz="1400" dirty="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Distribuzione di dividenti in contanti</a:t>
            </a:r>
            <a:endParaRPr lang="it-IT" dirty="0"/>
          </a:p>
        </p:txBody>
      </p:sp>
      <p:sp>
        <p:nvSpPr>
          <p:cNvPr id="49" name="AutoShape 25"/>
          <p:cNvSpPr>
            <a:spLocks/>
          </p:cNvSpPr>
          <p:nvPr/>
        </p:nvSpPr>
        <p:spPr bwMode="auto">
          <a:xfrm>
            <a:off x="5939731" y="5865688"/>
            <a:ext cx="714654" cy="295796"/>
          </a:xfrm>
          <a:custGeom>
            <a:avLst/>
            <a:gdLst>
              <a:gd name="T0" fmla="*/ 20376032 w 21600"/>
              <a:gd name="T1" fmla="*/ 4096722 h 21600"/>
              <a:gd name="T2" fmla="*/ 20376032 w 21600"/>
              <a:gd name="T3" fmla="*/ 4096722 h 21600"/>
              <a:gd name="T4" fmla="*/ 20376032 w 21600"/>
              <a:gd name="T5" fmla="*/ 4096722 h 21600"/>
              <a:gd name="T6" fmla="*/ 20376032 w 21600"/>
              <a:gd name="T7" fmla="*/ 4096722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/>
          <a:lstStyle/>
          <a:p>
            <a:pPr defTabSz="736692"/>
            <a:r>
              <a:rPr lang="it-IT" sz="1400" dirty="0" smtClean="0"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-10</a:t>
            </a:r>
            <a:endParaRPr lang="it-IT" dirty="0"/>
          </a:p>
        </p:txBody>
      </p:sp>
      <p:sp>
        <p:nvSpPr>
          <p:cNvPr id="50" name="Line 4"/>
          <p:cNvSpPr>
            <a:spLocks noChangeShapeType="1"/>
          </p:cNvSpPr>
          <p:nvPr/>
        </p:nvSpPr>
        <p:spPr bwMode="auto">
          <a:xfrm>
            <a:off x="5707558" y="6161484"/>
            <a:ext cx="2786063" cy="0"/>
          </a:xfrm>
          <a:prstGeom prst="line">
            <a:avLst/>
          </a:prstGeom>
          <a:noFill/>
          <a:ln w="16672">
            <a:solidFill>
              <a:srgbClr val="000000"/>
            </a:solidFill>
            <a:round/>
            <a:headEnd/>
            <a:tailEnd/>
          </a:ln>
        </p:spPr>
        <p:txBody>
          <a:bodyPr lIns="0" tIns="0" rIns="0" bIns="0"/>
          <a:lstStyle/>
          <a:p>
            <a:endParaRPr lang="it-IT"/>
          </a:p>
        </p:txBody>
      </p:sp>
      <p:sp>
        <p:nvSpPr>
          <p:cNvPr id="51" name="AutoShape 20"/>
          <p:cNvSpPr>
            <a:spLocks/>
          </p:cNvSpPr>
          <p:nvPr/>
        </p:nvSpPr>
        <p:spPr bwMode="auto">
          <a:xfrm>
            <a:off x="715863" y="6107906"/>
            <a:ext cx="4400382" cy="295796"/>
          </a:xfrm>
          <a:custGeom>
            <a:avLst/>
            <a:gdLst>
              <a:gd name="T0" fmla="*/ 145263964 w 21600"/>
              <a:gd name="T1" fmla="*/ 4096722 h 21600"/>
              <a:gd name="T2" fmla="*/ 145263964 w 21600"/>
              <a:gd name="T3" fmla="*/ 4096722 h 21600"/>
              <a:gd name="T4" fmla="*/ 145263964 w 21600"/>
              <a:gd name="T5" fmla="*/ 4096722 h 21600"/>
              <a:gd name="T6" fmla="*/ 145263964 w 21600"/>
              <a:gd name="T7" fmla="*/ 4096722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/>
          <a:lstStyle/>
          <a:p>
            <a:pPr defTabSz="736692"/>
            <a:r>
              <a:rPr lang="it-IT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Flusso di cassa della gestione finanziaria</a:t>
            </a:r>
            <a:endParaRPr lang="it-IT" b="1" dirty="0"/>
          </a:p>
        </p:txBody>
      </p:sp>
      <p:sp>
        <p:nvSpPr>
          <p:cNvPr id="52" name="AutoShape 21"/>
          <p:cNvSpPr>
            <a:spLocks/>
          </p:cNvSpPr>
          <p:nvPr/>
        </p:nvSpPr>
        <p:spPr bwMode="auto">
          <a:xfrm>
            <a:off x="7506891" y="6133579"/>
            <a:ext cx="811393" cy="295796"/>
          </a:xfrm>
          <a:custGeom>
            <a:avLst/>
            <a:gdLst>
              <a:gd name="T0" fmla="*/ 26265736 w 21600"/>
              <a:gd name="T1" fmla="*/ 4096722 h 21600"/>
              <a:gd name="T2" fmla="*/ 26265736 w 21600"/>
              <a:gd name="T3" fmla="*/ 4096722 h 21600"/>
              <a:gd name="T4" fmla="*/ 26265736 w 21600"/>
              <a:gd name="T5" fmla="*/ 4096722 h 21600"/>
              <a:gd name="T6" fmla="*/ 26265736 w 21600"/>
              <a:gd name="T7" fmla="*/ 4096722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/>
          <a:lstStyle/>
          <a:p>
            <a:pPr defTabSz="736692"/>
            <a:r>
              <a:rPr lang="it-IT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-4</a:t>
            </a:r>
            <a:endParaRPr lang="it-IT" b="1" dirty="0"/>
          </a:p>
        </p:txBody>
      </p:sp>
      <p:sp>
        <p:nvSpPr>
          <p:cNvPr id="53" name="AutoShape 20"/>
          <p:cNvSpPr>
            <a:spLocks/>
          </p:cNvSpPr>
          <p:nvPr/>
        </p:nvSpPr>
        <p:spPr bwMode="auto">
          <a:xfrm>
            <a:off x="193477" y="6375797"/>
            <a:ext cx="4400382" cy="295796"/>
          </a:xfrm>
          <a:custGeom>
            <a:avLst/>
            <a:gdLst>
              <a:gd name="T0" fmla="*/ 145263964 w 21600"/>
              <a:gd name="T1" fmla="*/ 4096722 h 21600"/>
              <a:gd name="T2" fmla="*/ 145263964 w 21600"/>
              <a:gd name="T3" fmla="*/ 4096722 h 21600"/>
              <a:gd name="T4" fmla="*/ 145263964 w 21600"/>
              <a:gd name="T5" fmla="*/ 4096722 h 21600"/>
              <a:gd name="T6" fmla="*/ 145263964 w 21600"/>
              <a:gd name="T7" fmla="*/ 4096722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/>
          <a:lstStyle/>
          <a:p>
            <a:pPr defTabSz="736692"/>
            <a:r>
              <a:rPr lang="it-IT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Flusso di cassa netto</a:t>
            </a:r>
            <a:endParaRPr lang="it-IT" b="1" dirty="0"/>
          </a:p>
        </p:txBody>
      </p:sp>
      <p:sp>
        <p:nvSpPr>
          <p:cNvPr id="54" name="AutoShape 21"/>
          <p:cNvSpPr>
            <a:spLocks/>
          </p:cNvSpPr>
          <p:nvPr/>
        </p:nvSpPr>
        <p:spPr bwMode="auto">
          <a:xfrm>
            <a:off x="7506891" y="6401470"/>
            <a:ext cx="811393" cy="295796"/>
          </a:xfrm>
          <a:custGeom>
            <a:avLst/>
            <a:gdLst>
              <a:gd name="T0" fmla="*/ 26265736 w 21600"/>
              <a:gd name="T1" fmla="*/ 4096722 h 21600"/>
              <a:gd name="T2" fmla="*/ 26265736 w 21600"/>
              <a:gd name="T3" fmla="*/ 4096722 h 21600"/>
              <a:gd name="T4" fmla="*/ 26265736 w 21600"/>
              <a:gd name="T5" fmla="*/ 4096722 h 21600"/>
              <a:gd name="T6" fmla="*/ 26265736 w 21600"/>
              <a:gd name="T7" fmla="*/ 4096722 h 21600"/>
              <a:gd name="T8" fmla="*/ 0 60000 65536"/>
              <a:gd name="T9" fmla="*/ 0 60000 65536"/>
              <a:gd name="T10" fmla="*/ 0 60000 65536"/>
              <a:gd name="T11" fmla="*/ 0 60000 65536"/>
              <a:gd name="T12" fmla="*/ 0 w 21600"/>
              <a:gd name="T13" fmla="*/ 0 h 21600"/>
              <a:gd name="T14" fmla="*/ 21600 w 21600"/>
              <a:gd name="T15" fmla="*/ 216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0" y="0"/>
                </a:moveTo>
                <a:lnTo>
                  <a:pt x="21600" y="0"/>
                </a:lnTo>
                <a:lnTo>
                  <a:pt x="21600" y="21600"/>
                </a:lnTo>
                <a:lnTo>
                  <a:pt x="0" y="21600"/>
                </a:lnTo>
                <a:close/>
              </a:path>
            </a:pathLst>
          </a:cu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/>
          <a:lstStyle/>
          <a:p>
            <a:pPr defTabSz="736692"/>
            <a:r>
              <a:rPr lang="it-IT" sz="14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  <a:sym typeface="Times New Roman" pitchFamily="18" charset="0"/>
              </a:rPr>
              <a:t>13</a:t>
            </a:r>
            <a:endParaRPr lang="it-IT" b="1" dirty="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/>
          </p:cNvSpPr>
          <p:nvPr/>
        </p:nvSpPr>
        <p:spPr bwMode="auto">
          <a:xfrm>
            <a:off x="193477" y="0"/>
            <a:ext cx="9312268" cy="728886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 anchor="ctr"/>
          <a:lstStyle/>
          <a:p>
            <a:pPr defTabSz="884030"/>
            <a:r>
              <a:rPr lang="it-IT" sz="3100" dirty="0" smtClean="0">
                <a:solidFill>
                  <a:srgbClr val="C00000"/>
                </a:solidFill>
                <a:latin typeface="Times New Roman Bold" charset="0"/>
                <a:ea typeface="Times New Roman Bold" charset="0"/>
                <a:cs typeface="Times New Roman Bold" charset="0"/>
                <a:sym typeface="Times New Roman Bold" charset="0"/>
              </a:rPr>
              <a:t>Il rendiconto finanziario: un esempio</a:t>
            </a:r>
            <a:endParaRPr lang="it-IT" sz="2100" dirty="0"/>
          </a:p>
        </p:txBody>
      </p:sp>
      <p:pic>
        <p:nvPicPr>
          <p:cNvPr id="55" name="Immagine 5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7606" y="696515"/>
            <a:ext cx="9151441" cy="4384477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mc:Ignorable="mv" mc:PreserveAttributes="mv:*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/>
          </p:cNvSpPr>
          <p:nvPr/>
        </p:nvSpPr>
        <p:spPr bwMode="auto">
          <a:xfrm>
            <a:off x="193477" y="0"/>
            <a:ext cx="9312268" cy="728886"/>
          </a:xfrm>
          <a:prstGeom prst="rect">
            <a:avLst/>
          </a:prstGeom>
          <a:noFill/>
          <a:ln w="12700">
            <a:noFill/>
            <a:miter lim="0"/>
            <a:headEnd/>
            <a:tailEnd/>
          </a:ln>
        </p:spPr>
        <p:txBody>
          <a:bodyPr lIns="85968" tIns="49125" rIns="85968" bIns="49125" anchor="ctr"/>
          <a:lstStyle/>
          <a:p>
            <a:pPr defTabSz="884030"/>
            <a:r>
              <a:rPr lang="it-IT" sz="3100" dirty="0" smtClean="0">
                <a:solidFill>
                  <a:srgbClr val="C00000"/>
                </a:solidFill>
                <a:latin typeface="Times New Roman Bold" charset="0"/>
                <a:ea typeface="Times New Roman Bold" charset="0"/>
                <a:cs typeface="Times New Roman Bold" charset="0"/>
                <a:sym typeface="Times New Roman Bold" charset="0"/>
              </a:rPr>
              <a:t>Il rendiconto finanziario: un esempio</a:t>
            </a:r>
            <a:endParaRPr lang="it-IT" sz="2100" dirty="0"/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2498" y="696516"/>
            <a:ext cx="9683502" cy="2562820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434" y="3308449"/>
            <a:ext cx="8716119" cy="3281660"/>
          </a:xfrm>
          <a:prstGeom prst="rect">
            <a:avLst/>
          </a:prstGeom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2_Modello Logo">
  <a:themeElements>
    <a:clrScheme name="Modello Log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2_Modello Logo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17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nnecticut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noFill/>
        <a:ln w="317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it-IT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onnecticut" pitchFamily="66" charset="0"/>
          </a:defRPr>
        </a:defPPr>
      </a:lstStyle>
    </a:lnDef>
  </a:objectDefaults>
  <a:extraClrSchemeLst>
    <a:extraClrScheme>
      <a:clrScheme name="Modello Log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lo Logo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Modello Logo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lo Logo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lo Logo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lo Logo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Modello Logo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4030</TotalTime>
  <Words>2525</Words>
  <Application>Microsoft Macintosh PowerPoint</Application>
  <PresentationFormat>A4 (21x29,7 cm)</PresentationFormat>
  <Paragraphs>363</Paragraphs>
  <Slides>30</Slides>
  <Notes>20</Notes>
  <HiddenSlides>0</HiddenSlides>
  <MMClips>0</MMClips>
  <ScaleCrop>false</ScaleCrop>
  <HeadingPairs>
    <vt:vector size="6" baseType="variant">
      <vt:variant>
        <vt:lpstr>Modello struttura</vt:lpstr>
      </vt:variant>
      <vt:variant>
        <vt:i4>1</vt:i4>
      </vt:variant>
      <vt:variant>
        <vt:lpstr>Server OLE incorporati</vt:lpstr>
      </vt:variant>
      <vt:variant>
        <vt:i4>3</vt:i4>
      </vt:variant>
      <vt:variant>
        <vt:lpstr>Titoli diapositive</vt:lpstr>
      </vt:variant>
      <vt:variant>
        <vt:i4>30</vt:i4>
      </vt:variant>
    </vt:vector>
  </HeadingPairs>
  <TitlesOfParts>
    <vt:vector size="34" baseType="lpstr">
      <vt:lpstr>2_Modello Logo</vt:lpstr>
      <vt:lpstr>Fotografia di Photo Editor </vt:lpstr>
      <vt:lpstr>Fotografia acquisita da scanner </vt:lpstr>
      <vt:lpstr>Documento</vt:lpstr>
      <vt:lpstr>Lezione 3 Introduzione al bilancio</vt:lpstr>
      <vt:lpstr>Diapositiva 2</vt:lpstr>
      <vt:lpstr>Diapositiva 3</vt:lpstr>
      <vt:lpstr>Diapositiva 4</vt:lpstr>
      <vt:lpstr>Diapositiva 5</vt:lpstr>
      <vt:lpstr>I soggetti economici interessati al bilancio di esercizio destinato a pubblicazione (stakeholders)</vt:lpstr>
      <vt:lpstr>Bilancio: i documenti</vt:lpstr>
      <vt:lpstr>Stato patrimoniale = Fotografia</vt:lpstr>
      <vt:lpstr>Lo Stato Patrimoniale</vt:lpstr>
      <vt:lpstr>Diapositiva 10</vt:lpstr>
      <vt:lpstr>Il principio del duplice aspetto o principio dualistico</vt:lpstr>
      <vt:lpstr>Il principio del duplice aspetto</vt:lpstr>
      <vt:lpstr>Bilancio: Stato Patrimoniale della Garsden al 31-12-1999</vt:lpstr>
      <vt:lpstr>Un approfondimento del concetto di attività</vt:lpstr>
      <vt:lpstr>Il capitale Netto (Equity)</vt:lpstr>
      <vt:lpstr>Il bilancio in forma civilistica</vt:lpstr>
      <vt:lpstr>Il bilancio in forma civilistica: schema stato patrimoniale</vt:lpstr>
      <vt:lpstr>Il bilancio in forma civilistica: schema stato patrimoniale</vt:lpstr>
      <vt:lpstr>Il bilancio in forma civilistica: schema stato patrimoniale</vt:lpstr>
      <vt:lpstr>Lo Stato Patrimoniale riclassificato finanziariamente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Conto economico Arlen spa riclasificato a costo del venduto</vt:lpstr>
      <vt:lpstr>Diapositiva 28</vt:lpstr>
      <vt:lpstr>Diapositiva 29</vt:lpstr>
      <vt:lpstr>Diapositiva 30</vt:lpstr>
    </vt:vector>
  </TitlesOfParts>
  <Company>*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Nessun titolo diapositiva</dc:title>
  <dc:creator>Giuseppe Zollo</dc:creator>
  <cp:lastModifiedBy>Cristina</cp:lastModifiedBy>
  <cp:revision>81</cp:revision>
  <cp:lastPrinted>2002-04-10T15:18:16Z</cp:lastPrinted>
  <dcterms:created xsi:type="dcterms:W3CDTF">2016-04-06T10:42:22Z</dcterms:created>
  <dcterms:modified xsi:type="dcterms:W3CDTF">2016-04-06T10:43:15Z</dcterms:modified>
</cp:coreProperties>
</file>