
<file path=[Content_Types].xml><?xml version="1.0" encoding="utf-8"?>
<Types xmlns="http://schemas.openxmlformats.org/package/2006/content-types"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Default Extension="png" ContentType="image/png"/>
  <Default Extension="rels" ContentType="application/vnd.openxmlformats-package.relationships+xml"/>
  <Default Extension="jpeg" ContentType="image/jpeg"/>
  <Default Extension="xml" ContentType="application/xml"/>
  <Override PartName="/ppt/slides/slide9.xml" ContentType="application/vnd.openxmlformats-officedocument.presentationml.slide+xml"/>
  <Override PartName="/ppt/notesSlides/notesSlide3.xml" ContentType="application/vnd.openxmlformats-officedocument.presentationml.notesSlide+xml"/>
  <Override PartName="/ppt/tableStyles.xml" ContentType="application/vnd.openxmlformats-officedocument.presentationml.tableStyles+xml"/>
  <Override PartName="/ppt/embeddings/oleObject1.bin" ContentType="application/vnd.openxmlformats-officedocument.oleObject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8.xml" ContentType="application/vnd.openxmlformats-officedocument.presentationml.notesSlide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docProps/core.xml" ContentType="application/vnd.openxmlformats-package.core-properties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notesSlides/notesSlide6.xml" ContentType="application/vnd.openxmlformats-officedocument.presentationml.notesSlide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notesSlides/notesSlide9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slides/slide6.xml" ContentType="application/vnd.openxmlformats-officedocument.presentationml.slide+xml"/>
  <Default Extension="vml" ContentType="application/vnd.openxmlformats-officedocument.vmlDrawing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slides/slide4.xml" ContentType="application/vnd.openxmlformats-officedocument.presentationml.slid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notesSlides/notesSlide7.xml" ContentType="application/vnd.openxmlformats-officedocument.presentationml.notesSlide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SpecialPlsOnTitleSld="0" strictFirstAndLastChars="0" saveSubsetFonts="1">
  <p:sldMasterIdLst>
    <p:sldMasterId id="2147483793" r:id="rId1"/>
  </p:sldMasterIdLst>
  <p:notesMasterIdLst>
    <p:notesMasterId r:id="rId11"/>
  </p:notesMasterIdLst>
  <p:handoutMasterIdLst>
    <p:handoutMasterId r:id="rId12"/>
  </p:handoutMasterIdLst>
  <p:sldIdLst>
    <p:sldId id="263" r:id="rId2"/>
    <p:sldId id="265" r:id="rId3"/>
    <p:sldId id="266" r:id="rId4"/>
    <p:sldId id="279" r:id="rId5"/>
    <p:sldId id="281" r:id="rId6"/>
    <p:sldId id="267" r:id="rId7"/>
    <p:sldId id="268" r:id="rId8"/>
    <p:sldId id="269" r:id="rId9"/>
    <p:sldId id="270" r:id="rId10"/>
  </p:sldIdLst>
  <p:sldSz cx="9906000" cy="6858000" type="A4"/>
  <p:notesSz cx="9850438" cy="666908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nnecticut" pitchFamily="66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FF99"/>
    <a:srgbClr val="CCCC00"/>
    <a:srgbClr val="FF99CC"/>
    <a:srgbClr val="990033"/>
    <a:srgbClr val="006600"/>
    <a:srgbClr val="EBFFEB"/>
    <a:srgbClr val="FFEBEB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744" y="-1536"/>
      </p:cViewPr>
      <p:guideLst>
        <p:guide orient="horz" pos="2160"/>
        <p:guide pos="312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>
        <p:scale>
          <a:sx n="50" d="100"/>
          <a:sy n="50" d="100"/>
        </p:scale>
        <p:origin x="-1302" y="354"/>
      </p:cViewPr>
      <p:guideLst>
        <p:guide orient="horz" pos="2100"/>
        <p:guide pos="3103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76725" cy="309563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7688" y="0"/>
            <a:ext cx="4276725" cy="309563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45238"/>
            <a:ext cx="4276725" cy="30956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7688" y="6345238"/>
            <a:ext cx="4276725" cy="30956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fld id="{3278EFAE-1072-4651-995D-465735DDFF7F}" type="slidenum">
              <a:rPr lang="it-IT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6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83238" y="0"/>
            <a:ext cx="426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19438" y="500063"/>
            <a:ext cx="3611562" cy="25003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12863" y="3167063"/>
            <a:ext cx="7224712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35713"/>
            <a:ext cx="426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83238" y="6335713"/>
            <a:ext cx="426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fld id="{BC5CB420-C210-4D52-864E-BBE55E64DED3}" type="slidenum">
              <a:rPr lang="it-IT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04C99E-3B94-4951-BB1B-FC30C0BC74A2}" type="slidenum">
              <a:rPr lang="it-IT"/>
              <a:pPr/>
              <a:t>1</a:t>
            </a:fld>
            <a:endParaRPr lang="it-IT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it-IT" sz="2400" smtClean="0">
              <a:latin typeface="Connecticut" pitchFamily="6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14625" y="307975"/>
            <a:ext cx="4370388" cy="3027363"/>
          </a:xfrm>
          <a:solidFill>
            <a:srgbClr val="FFFFFF"/>
          </a:solidFill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7375" y="3436938"/>
            <a:ext cx="8675688" cy="2897187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14625" y="307975"/>
            <a:ext cx="4370388" cy="3027363"/>
          </a:xfrm>
          <a:solidFill>
            <a:srgbClr val="FFFFFF"/>
          </a:solidFill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7375" y="3436938"/>
            <a:ext cx="8675688" cy="2897187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Giuseppe Zollo - DIEG, Facoltà di Ingegneria, Università di Napoli Federico II - Piazzale Tecchio 80, 80125 Napoli - e-mail: giuzollo@unina.it</a:t>
            </a:r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p. </a:t>
            </a:r>
            <a:fld id="{5D098753-7E54-4997-929B-D55D38693409}" type="slidenum">
              <a:rPr lang="it-IT"/>
              <a:pPr/>
              <a:t>‹n.›</a:t>
            </a:fld>
            <a:endParaRPr lang="it-IT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6" name="Segnaposto piè di pagina 3"/>
          <p:cNvSpPr>
            <a:spLocks noGrp="1"/>
          </p:cNvSpPr>
          <p:nvPr>
            <p:ph type="ftr" sz="quarter" idx="3"/>
          </p:nvPr>
        </p:nvSpPr>
        <p:spPr bwMode="auto">
          <a:xfrm>
            <a:off x="1222375" y="6405563"/>
            <a:ext cx="7559675" cy="304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 algn="ctr">
              <a:defRPr sz="900">
                <a:solidFill>
                  <a:schemeClr val="hlink"/>
                </a:solidFill>
              </a:defRPr>
            </a:lvl1pPr>
          </a:lstStyle>
          <a:p>
            <a:r>
              <a:rPr lang="it-IT"/>
              <a:t>Giuseppe Zollo - DIEG, Facoltà di Ingegneria, Università di Napoli Federico II - Piazzale Tecchio 80, 80125 Napoli - e-mail: giuzollo@unina.it</a:t>
            </a:r>
            <a:endParaRPr lang="it-IT" sz="1400"/>
          </a:p>
        </p:txBody>
      </p:sp>
      <p:sp>
        <p:nvSpPr>
          <p:cNvPr id="7" name="Segnaposto numero diapositiva 4"/>
          <p:cNvSpPr>
            <a:spLocks noGrp="1"/>
          </p:cNvSpPr>
          <p:nvPr>
            <p:ph type="sldNum" sz="quarter" idx="4"/>
          </p:nvPr>
        </p:nvSpPr>
        <p:spPr bwMode="auto">
          <a:xfrm>
            <a:off x="539750" y="6405563"/>
            <a:ext cx="360363" cy="304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chemeClr val="hlink"/>
                </a:solidFill>
              </a:defRPr>
            </a:lvl1pPr>
          </a:lstStyle>
          <a:p>
            <a:r>
              <a:rPr lang="it-IT"/>
              <a:t>p. </a:t>
            </a:r>
            <a:fld id="{4E1C28B0-6DAD-4ECF-AC8E-7472CBFDC361}" type="slidenum">
              <a:rPr lang="it-IT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900">
          <a:solidFill>
            <a:schemeClr val="hlink"/>
          </a:solidFill>
          <a:latin typeface="Arial" charset="0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900">
          <a:solidFill>
            <a:schemeClr val="hlink"/>
          </a:solidFill>
          <a:latin typeface="Arial" charset="0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900">
          <a:solidFill>
            <a:schemeClr val="hlink"/>
          </a:solidFill>
          <a:latin typeface="Arial" charset="0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900">
          <a:solidFill>
            <a:schemeClr val="hlink"/>
          </a:solidFill>
          <a:latin typeface="Arial" charset="0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Arial" charset="0"/>
          <a:ea typeface="ＭＳ Ｐゴシック" charset="-128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3"/>
          <p:cNvGraphicFramePr>
            <a:graphicFrameLocks noChangeAspect="1"/>
          </p:cNvGraphicFramePr>
          <p:nvPr/>
        </p:nvGraphicFramePr>
        <p:xfrm>
          <a:off x="8874125" y="5867400"/>
          <a:ext cx="990600" cy="990600"/>
        </p:xfrm>
        <a:graphic>
          <a:graphicData uri="http://schemas.openxmlformats.org/presentationml/2006/ole">
            <p:oleObj spid="_x0000_s6146" name="Fotografia di Photo Editor " r:id="rId4" imgW="1905266" imgH="1905266" progId="">
              <p:embed/>
            </p:oleObj>
          </a:graphicData>
        </a:graphic>
      </p:graphicFrame>
      <p:sp>
        <p:nvSpPr>
          <p:cNvPr id="6147" name="Line 4"/>
          <p:cNvSpPr>
            <a:spLocks noChangeShapeType="1"/>
          </p:cNvSpPr>
          <p:nvPr/>
        </p:nvSpPr>
        <p:spPr bwMode="auto">
          <a:xfrm>
            <a:off x="412750" y="304800"/>
            <a:ext cx="0" cy="60198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148" name="Line 5"/>
          <p:cNvSpPr>
            <a:spLocks noChangeShapeType="1"/>
          </p:cNvSpPr>
          <p:nvPr/>
        </p:nvSpPr>
        <p:spPr bwMode="auto">
          <a:xfrm>
            <a:off x="412750" y="304800"/>
            <a:ext cx="899795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149" name="Line 6"/>
          <p:cNvSpPr>
            <a:spLocks noChangeShapeType="1"/>
          </p:cNvSpPr>
          <p:nvPr/>
        </p:nvSpPr>
        <p:spPr bwMode="auto">
          <a:xfrm>
            <a:off x="412750" y="6324600"/>
            <a:ext cx="84201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150" name="Line 7"/>
          <p:cNvSpPr>
            <a:spLocks noChangeShapeType="1"/>
          </p:cNvSpPr>
          <p:nvPr/>
        </p:nvSpPr>
        <p:spPr bwMode="auto">
          <a:xfrm flipV="1">
            <a:off x="9410700" y="304800"/>
            <a:ext cx="0" cy="55626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151" name="Rectangle 9"/>
          <p:cNvSpPr>
            <a:spLocks noGrp="1" noChangeArrowheads="1"/>
          </p:cNvSpPr>
          <p:nvPr>
            <p:ph type="ctrTitle"/>
          </p:nvPr>
        </p:nvSpPr>
        <p:spPr>
          <a:xfrm>
            <a:off x="762000" y="1066800"/>
            <a:ext cx="8420100" cy="2433638"/>
          </a:xfrm>
        </p:spPr>
        <p:txBody>
          <a:bodyPr/>
          <a:lstStyle/>
          <a:p>
            <a:r>
              <a:rPr lang="it-IT" sz="4000" dirty="0" smtClean="0">
                <a:solidFill>
                  <a:srgbClr val="CC0000"/>
                </a:solidFill>
                <a:latin typeface="Times New Roman" charset="0"/>
              </a:rPr>
              <a:t>Lezione</a:t>
            </a:r>
            <a:r>
              <a:rPr lang="it-IT" sz="4000" dirty="0" smtClean="0">
                <a:solidFill>
                  <a:srgbClr val="CC0000"/>
                </a:solidFill>
                <a:latin typeface="Times New Roman" charset="0"/>
              </a:rPr>
              <a:t> </a:t>
            </a:r>
            <a:r>
              <a:rPr lang="it-IT" sz="4000" dirty="0" err="1" smtClean="0">
                <a:solidFill>
                  <a:srgbClr val="CC0000"/>
                </a:solidFill>
                <a:latin typeface="Times New Roman" charset="0"/>
              </a:rPr>
              <a:t>4</a:t>
            </a:r>
            <a:r>
              <a:rPr lang="it-IT" sz="2400" b="1" dirty="0" smtClean="0">
                <a:solidFill>
                  <a:srgbClr val="CC0000"/>
                </a:solidFill>
                <a:latin typeface="Times New Roman" charset="0"/>
              </a:rPr>
              <a:t/>
            </a:r>
            <a:br>
              <a:rPr lang="it-IT" sz="2400" b="1" dirty="0" smtClean="0">
                <a:solidFill>
                  <a:srgbClr val="CC0000"/>
                </a:solidFill>
                <a:latin typeface="Times New Roman" charset="0"/>
              </a:rPr>
            </a:br>
            <a:r>
              <a:rPr lang="it-IT" sz="2400" b="1" dirty="0" smtClean="0">
                <a:solidFill>
                  <a:srgbClr val="CC0000"/>
                </a:solidFill>
                <a:latin typeface="Times New Roman" charset="0"/>
              </a:rPr>
              <a:t/>
            </a:r>
            <a:br>
              <a:rPr lang="it-IT" sz="2400" b="1" dirty="0" smtClean="0">
                <a:solidFill>
                  <a:srgbClr val="CC0000"/>
                </a:solidFill>
                <a:latin typeface="Times New Roman" charset="0"/>
              </a:rPr>
            </a:br>
            <a:r>
              <a:rPr lang="it-IT" sz="2000" b="1" dirty="0" smtClean="0">
                <a:solidFill>
                  <a:srgbClr val="CC0000"/>
                </a:solidFill>
                <a:latin typeface="Times New Roman" charset="0"/>
              </a:rPr>
              <a:t> </a:t>
            </a:r>
            <a:br>
              <a:rPr lang="it-IT" sz="2000" b="1" dirty="0" smtClean="0">
                <a:solidFill>
                  <a:srgbClr val="CC0000"/>
                </a:solidFill>
                <a:latin typeface="Times New Roman" charset="0"/>
              </a:rPr>
            </a:br>
            <a:r>
              <a:rPr lang="it-IT" sz="3200" dirty="0" smtClean="0">
                <a:solidFill>
                  <a:srgbClr val="CC0000"/>
                </a:solidFill>
                <a:latin typeface="Arial Black" charset="0"/>
              </a:rPr>
              <a:t>L’analisi di bilancio</a:t>
            </a:r>
            <a:br>
              <a:rPr lang="it-IT" sz="3200" dirty="0" smtClean="0">
                <a:solidFill>
                  <a:srgbClr val="CC0000"/>
                </a:solidFill>
                <a:latin typeface="Arial Black" charset="0"/>
              </a:rPr>
            </a:br>
            <a:r>
              <a:rPr lang="it-IT" sz="3200" dirty="0" smtClean="0">
                <a:solidFill>
                  <a:srgbClr val="CC0000"/>
                </a:solidFill>
                <a:latin typeface="Arial Black" charset="0"/>
              </a:rPr>
              <a:t/>
            </a:r>
            <a:br>
              <a:rPr lang="it-IT" sz="3200" dirty="0" smtClean="0">
                <a:solidFill>
                  <a:srgbClr val="CC0000"/>
                </a:solidFill>
                <a:latin typeface="Arial Black" charset="0"/>
              </a:rPr>
            </a:br>
            <a:endParaRPr lang="it-IT" sz="2000" b="1" dirty="0" smtClean="0">
              <a:latin typeface="Times New Roman" charset="0"/>
            </a:endParaRPr>
          </a:p>
        </p:txBody>
      </p:sp>
      <p:sp>
        <p:nvSpPr>
          <p:cNvPr id="6152" name="Rectangle 11"/>
          <p:cNvSpPr>
            <a:spLocks noGrp="1" noChangeArrowheads="1"/>
          </p:cNvSpPr>
          <p:nvPr>
            <p:ph type="subTitle" idx="1"/>
          </p:nvPr>
        </p:nvSpPr>
        <p:spPr>
          <a:xfrm>
            <a:off x="1497013" y="3284538"/>
            <a:ext cx="6934200" cy="2305050"/>
          </a:xfrm>
          <a:noFill/>
        </p:spPr>
        <p:txBody>
          <a:bodyPr/>
          <a:lstStyle/>
          <a:p>
            <a:r>
              <a:rPr lang="it-IT" sz="2400" b="1" dirty="0" smtClean="0">
                <a:solidFill>
                  <a:schemeClr val="accent2"/>
                </a:solidFill>
                <a:latin typeface="Times New Roman" charset="0"/>
              </a:rPr>
              <a:t>Corso di</a:t>
            </a:r>
            <a:r>
              <a:rPr lang="it-IT" sz="2400" b="1" dirty="0" smtClean="0">
                <a:solidFill>
                  <a:schemeClr val="accent2"/>
                </a:solidFill>
                <a:latin typeface="Times New Roman" charset="0"/>
              </a:rPr>
              <a:t> </a:t>
            </a:r>
            <a:r>
              <a:rPr lang="it-IT" sz="2400" b="1" dirty="0" err="1" smtClean="0">
                <a:solidFill>
                  <a:schemeClr val="accent2"/>
                </a:solidFill>
                <a:latin typeface="Times New Roman" charset="0"/>
              </a:rPr>
              <a:t>Bioeconomia</a:t>
            </a:r>
            <a:r>
              <a:rPr lang="it-IT" sz="2400" b="1" dirty="0" smtClean="0">
                <a:solidFill>
                  <a:schemeClr val="accent2"/>
                </a:solidFill>
                <a:latin typeface="Times New Roman" charset="0"/>
              </a:rPr>
              <a:t> e proprietà intellettuale</a:t>
            </a:r>
            <a:endParaRPr lang="it-IT" sz="2400" b="1" dirty="0" smtClean="0">
              <a:solidFill>
                <a:schemeClr val="accent2"/>
              </a:solidFill>
              <a:latin typeface="Times New Roman" charset="0"/>
            </a:endParaRPr>
          </a:p>
          <a:p>
            <a:r>
              <a:rPr lang="it-IT" sz="2400" b="1" dirty="0" smtClean="0">
                <a:solidFill>
                  <a:schemeClr val="accent2"/>
                </a:solidFill>
                <a:latin typeface="Times New Roman" charset="0"/>
              </a:rPr>
              <a:t>AA. </a:t>
            </a:r>
            <a:r>
              <a:rPr lang="it-IT" sz="2400" b="1" dirty="0" smtClean="0">
                <a:solidFill>
                  <a:schemeClr val="accent2"/>
                </a:solidFill>
                <a:latin typeface="Times New Roman" charset="0"/>
              </a:rPr>
              <a:t>2015-2016</a:t>
            </a:r>
          </a:p>
          <a:p>
            <a:r>
              <a:rPr lang="it-IT" sz="2400" b="1" dirty="0" smtClean="0">
                <a:solidFill>
                  <a:schemeClr val="accent2"/>
                </a:solidFill>
                <a:latin typeface="Times New Roman" charset="0"/>
              </a:rPr>
              <a:t>Prof. Cristina Ponsiglione</a:t>
            </a:r>
          </a:p>
          <a:p>
            <a:endParaRPr lang="it-IT" sz="2000" b="1" dirty="0" smtClean="0">
              <a:solidFill>
                <a:schemeClr val="accent2"/>
              </a:solidFill>
              <a:latin typeface="Times New Roman" charset="0"/>
            </a:endParaRPr>
          </a:p>
          <a:p>
            <a:endParaRPr lang="it-IT" sz="2000" b="1" dirty="0" smtClean="0">
              <a:solidFill>
                <a:schemeClr val="accent2"/>
              </a:solidFill>
              <a:latin typeface="Times New Roman" charset="0"/>
            </a:endParaRPr>
          </a:p>
        </p:txBody>
      </p:sp>
      <p:sp>
        <p:nvSpPr>
          <p:cNvPr id="6153" name="Rectangle 19"/>
          <p:cNvSpPr>
            <a:spLocks noChangeArrowheads="1"/>
          </p:cNvSpPr>
          <p:nvPr/>
        </p:nvSpPr>
        <p:spPr bwMode="auto">
          <a:xfrm>
            <a:off x="1281113" y="5084763"/>
            <a:ext cx="7197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it-IT" sz="2000">
                <a:solidFill>
                  <a:srgbClr val="006600"/>
                </a:solidFill>
                <a:latin typeface="Times New Roman" charset="0"/>
              </a:rPr>
              <a:t>ponsigli@unina.it</a:t>
            </a:r>
          </a:p>
          <a:p>
            <a:pPr algn="ctr">
              <a:spcBef>
                <a:spcPct val="20000"/>
              </a:spcBef>
            </a:pPr>
            <a:r>
              <a:rPr lang="it-IT" sz="2000">
                <a:solidFill>
                  <a:schemeClr val="accent2"/>
                </a:solidFill>
                <a:latin typeface="Times New Roman" charset="0"/>
              </a:rPr>
              <a:t>www.docenti.unina.it/cristina.ponsiglione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7A477D9-1821-4C84-A9FF-AABC6F247939}" type="slidenum">
              <a:rPr lang="it-IT" sz="1400">
                <a:latin typeface="Comic Sans MS" charset="0"/>
              </a:rPr>
              <a:pPr algn="r" eaLnBrk="1" hangingPunct="1"/>
              <a:t>2</a:t>
            </a:fld>
            <a:endParaRPr lang="it-IT" sz="1400">
              <a:latin typeface="Comic Sans MS" charset="0"/>
            </a:endParaRP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60388" y="390525"/>
            <a:ext cx="9312275" cy="595313"/>
          </a:xfrm>
        </p:spPr>
        <p:txBody>
          <a:bodyPr>
            <a:spAutoFit/>
          </a:bodyPr>
          <a:lstStyle/>
          <a:p>
            <a:pPr eaLnBrk="1" hangingPunct="1"/>
            <a:r>
              <a:rPr lang="it-IT" sz="3300" smtClean="0">
                <a:solidFill>
                  <a:srgbClr val="990033"/>
                </a:solidFill>
                <a:latin typeface="Times New Roman" charset="0"/>
              </a:rPr>
              <a:t>Analisi di bilancio - </a:t>
            </a:r>
            <a:r>
              <a:rPr lang="it-IT" sz="2700" smtClean="0">
                <a:solidFill>
                  <a:srgbClr val="990033"/>
                </a:solidFill>
                <a:latin typeface="Times New Roman" charset="0"/>
              </a:rPr>
              <a:t>Schema concettuale</a:t>
            </a:r>
            <a:endParaRPr lang="it-IT" smtClean="0">
              <a:solidFill>
                <a:srgbClr val="990033"/>
              </a:solidFill>
              <a:latin typeface="Times New Roman" charset="0"/>
            </a:endParaRP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428750"/>
            <a:ext cx="8001000" cy="470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5C9D4FC8-3A94-40F1-8E7B-AEDB681EA081}" type="slidenum">
              <a:rPr lang="it-IT" sz="1400">
                <a:latin typeface="Comic Sans MS" charset="0"/>
              </a:rPr>
              <a:pPr algn="r" eaLnBrk="1" hangingPunct="1"/>
              <a:t>3</a:t>
            </a:fld>
            <a:endParaRPr lang="it-IT" sz="1400">
              <a:latin typeface="Comic Sans MS" charset="0"/>
            </a:endParaRPr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27125" y="501650"/>
            <a:ext cx="8150225" cy="655638"/>
          </a:xfrm>
        </p:spPr>
        <p:txBody>
          <a:bodyPr>
            <a:spAutoFit/>
          </a:bodyPr>
          <a:lstStyle/>
          <a:p>
            <a:pPr eaLnBrk="1" hangingPunct="1"/>
            <a:r>
              <a:rPr lang="it-IT" sz="3700" smtClean="0">
                <a:solidFill>
                  <a:srgbClr val="990033"/>
                </a:solidFill>
                <a:latin typeface="Times New Roman" charset="0"/>
              </a:rPr>
              <a:t>Indicatori</a:t>
            </a:r>
            <a:endParaRPr lang="it-IT" smtClean="0">
              <a:solidFill>
                <a:srgbClr val="990033"/>
              </a:solidFill>
              <a:latin typeface="Times New Roman" charset="0"/>
            </a:endParaRP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87413" y="2209800"/>
            <a:ext cx="8172450" cy="3810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30000"/>
              </a:spcBef>
            </a:pPr>
            <a:r>
              <a:rPr lang="it-IT" sz="2400" b="1" smtClean="0">
                <a:solidFill>
                  <a:srgbClr val="990033"/>
                </a:solidFill>
                <a:latin typeface="Times New Roman" charset="0"/>
              </a:rPr>
              <a:t>Indici di redditività</a:t>
            </a:r>
            <a:endParaRPr lang="it-IT" sz="2400" b="1" smtClean="0">
              <a:solidFill>
                <a:schemeClr val="accent2"/>
              </a:solidFill>
              <a:latin typeface="Times New Roman" charset="0"/>
            </a:endParaRP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it-IT" sz="2400" b="1" smtClean="0">
                <a:solidFill>
                  <a:schemeClr val="accent2"/>
                </a:solidFill>
                <a:latin typeface="Times New Roman" charset="0"/>
              </a:rPr>
              <a:t>Capacità dell’impresa di remunerare il capitale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</a:pPr>
            <a:r>
              <a:rPr lang="it-IT" sz="2400" b="1" smtClean="0">
                <a:solidFill>
                  <a:srgbClr val="990033"/>
                </a:solidFill>
                <a:latin typeface="Times New Roman" charset="0"/>
              </a:rPr>
              <a:t>Indici di posizione di liquidità</a:t>
            </a:r>
            <a:endParaRPr lang="it-IT" sz="2400" b="1" smtClean="0">
              <a:solidFill>
                <a:schemeClr val="accent2"/>
              </a:solidFill>
              <a:latin typeface="Times New Roman" charset="0"/>
            </a:endParaRP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it-IT" sz="2400" b="1" smtClean="0">
                <a:solidFill>
                  <a:schemeClr val="accent2"/>
                </a:solidFill>
                <a:latin typeface="Times New Roman" charset="0"/>
              </a:rPr>
              <a:t>Capacità dell’impresa di fronteggiare i fabbisogni finanziari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</a:pPr>
            <a:r>
              <a:rPr lang="it-IT" sz="2400" b="1" smtClean="0">
                <a:solidFill>
                  <a:srgbClr val="990033"/>
                </a:solidFill>
                <a:latin typeface="Times New Roman" charset="0"/>
              </a:rPr>
              <a:t>Indici di solidità patrimoniale</a:t>
            </a:r>
            <a:endParaRPr lang="it-IT" sz="2400" b="1" smtClean="0">
              <a:solidFill>
                <a:schemeClr val="accent2"/>
              </a:solidFill>
              <a:latin typeface="Times New Roman" charset="0"/>
            </a:endParaRP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it-IT" sz="2400" b="1" smtClean="0">
                <a:solidFill>
                  <a:schemeClr val="accent2"/>
                </a:solidFill>
                <a:latin typeface="Times New Roman" charset="0"/>
              </a:rPr>
              <a:t>Misura del bilanciamento fra capitale proprio e capitale di terzi</a:t>
            </a:r>
          </a:p>
          <a:p>
            <a:pPr eaLnBrk="1" hangingPunct="1">
              <a:lnSpc>
                <a:spcPct val="90000"/>
              </a:lnSpc>
            </a:pPr>
            <a:endParaRPr lang="it-IT" sz="2400" b="1" smtClean="0">
              <a:solidFill>
                <a:schemeClr val="accent2"/>
              </a:solidFill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7788" y="215900"/>
            <a:ext cx="9740900" cy="381000"/>
          </a:xfrm>
        </p:spPr>
        <p:txBody>
          <a:bodyPr/>
          <a:lstStyle/>
          <a:p>
            <a:r>
              <a:rPr lang="it-IT" sz="3200" smtClean="0">
                <a:solidFill>
                  <a:srgbClr val="990033"/>
                </a:solidFill>
                <a:latin typeface="Times New Roman" charset="0"/>
              </a:rPr>
              <a:t>Indicatori tipo ROI: la redditività dell’investimento</a:t>
            </a:r>
            <a:endParaRPr lang="it-IT" smtClean="0">
              <a:latin typeface="Times New Roman" charset="0"/>
            </a:endParaRP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49250" y="1890713"/>
            <a:ext cx="4381500" cy="598487"/>
          </a:xfrm>
        </p:spPr>
        <p:txBody>
          <a:bodyPr/>
          <a:lstStyle/>
          <a:p>
            <a:pPr>
              <a:buFontTx/>
              <a:buNone/>
            </a:pPr>
            <a:r>
              <a:rPr lang="it-IT" sz="2000" b="1" smtClean="0">
                <a:solidFill>
                  <a:srgbClr val="990033"/>
                </a:solidFill>
                <a:latin typeface="Times New Roman" charset="0"/>
              </a:rPr>
              <a:t>Redditività di un investimento =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800600" y="1781175"/>
            <a:ext cx="2616200" cy="896938"/>
            <a:chOff x="2791" y="1122"/>
            <a:chExt cx="1522" cy="565"/>
          </a:xfrm>
        </p:grpSpPr>
        <p:sp>
          <p:nvSpPr>
            <p:cNvPr id="37907" name="Line 5"/>
            <p:cNvSpPr>
              <a:spLocks noChangeShapeType="1"/>
            </p:cNvSpPr>
            <p:nvPr/>
          </p:nvSpPr>
          <p:spPr bwMode="auto">
            <a:xfrm>
              <a:off x="2791" y="1395"/>
              <a:ext cx="152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37908" name="Text Box 6"/>
            <p:cNvSpPr txBox="1">
              <a:spLocks noChangeArrowheads="1"/>
            </p:cNvSpPr>
            <p:nvPr/>
          </p:nvSpPr>
          <p:spPr bwMode="auto">
            <a:xfrm>
              <a:off x="3224" y="1122"/>
              <a:ext cx="657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it-IT" sz="2000" b="1">
                  <a:latin typeface="Arial" charset="0"/>
                </a:rPr>
                <a:t>Reddito</a:t>
              </a:r>
            </a:p>
          </p:txBody>
        </p:sp>
        <p:sp>
          <p:nvSpPr>
            <p:cNvPr id="37909" name="Text Box 7"/>
            <p:cNvSpPr txBox="1">
              <a:spLocks noChangeArrowheads="1"/>
            </p:cNvSpPr>
            <p:nvPr/>
          </p:nvSpPr>
          <p:spPr bwMode="auto">
            <a:xfrm>
              <a:off x="3043" y="1456"/>
              <a:ext cx="1019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it-IT" sz="2000" b="1">
                  <a:latin typeface="Arial" charset="0"/>
                </a:rPr>
                <a:t>Investimento</a:t>
              </a:r>
            </a:p>
          </p:txBody>
        </p:sp>
      </p:grpSp>
      <p:sp>
        <p:nvSpPr>
          <p:cNvPr id="120840" name="AutoShape 8"/>
          <p:cNvSpPr>
            <a:spLocks noChangeArrowheads="1"/>
          </p:cNvSpPr>
          <p:nvPr/>
        </p:nvSpPr>
        <p:spPr bwMode="auto">
          <a:xfrm>
            <a:off x="5583238" y="763588"/>
            <a:ext cx="4244975" cy="663575"/>
          </a:xfrm>
          <a:prstGeom prst="wedgeRoundRectCallout">
            <a:avLst>
              <a:gd name="adj1" fmla="val -35218"/>
              <a:gd name="adj2" fmla="val 104546"/>
              <a:gd name="adj3" fmla="val 16667"/>
            </a:avLst>
          </a:prstGeom>
          <a:solidFill>
            <a:srgbClr val="EAEAE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10000"/>
              </a:lnSpc>
            </a:pPr>
            <a:r>
              <a:rPr lang="it-IT" sz="1600">
                <a:latin typeface="Arial Black" charset="0"/>
              </a:rPr>
              <a:t>Esistono diverse configurazioni di reddito</a:t>
            </a:r>
          </a:p>
        </p:txBody>
      </p:sp>
      <p:sp>
        <p:nvSpPr>
          <p:cNvPr id="120841" name="AutoShape 9"/>
          <p:cNvSpPr>
            <a:spLocks noChangeArrowheads="1"/>
          </p:cNvSpPr>
          <p:nvPr/>
        </p:nvSpPr>
        <p:spPr bwMode="auto">
          <a:xfrm>
            <a:off x="5276850" y="3443288"/>
            <a:ext cx="4437063" cy="704850"/>
          </a:xfrm>
          <a:prstGeom prst="wedgeRoundRectCallout">
            <a:avLst>
              <a:gd name="adj1" fmla="val -30852"/>
              <a:gd name="adj2" fmla="val -166667"/>
              <a:gd name="adj3" fmla="val 16667"/>
            </a:avLst>
          </a:prstGeom>
          <a:solidFill>
            <a:srgbClr val="EAEAE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10000"/>
              </a:lnSpc>
            </a:pPr>
            <a:r>
              <a:rPr lang="it-IT" sz="1600">
                <a:latin typeface="Arial Black" charset="0"/>
              </a:rPr>
              <a:t>Esistono diverse configurazioni di investimento</a:t>
            </a:r>
          </a:p>
        </p:txBody>
      </p:sp>
      <p:sp>
        <p:nvSpPr>
          <p:cNvPr id="120842" name="Text Box 10"/>
          <p:cNvSpPr txBox="1">
            <a:spLocks noChangeArrowheads="1"/>
          </p:cNvSpPr>
          <p:nvPr/>
        </p:nvSpPr>
        <p:spPr bwMode="auto">
          <a:xfrm>
            <a:off x="2174875" y="3487738"/>
            <a:ext cx="19621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sz="2000" b="1">
                <a:latin typeface="Arial" charset="0"/>
              </a:rPr>
              <a:t>Risultato netto</a:t>
            </a:r>
          </a:p>
        </p:txBody>
      </p:sp>
      <p:sp>
        <p:nvSpPr>
          <p:cNvPr id="120843" name="Text Box 11"/>
          <p:cNvSpPr txBox="1">
            <a:spLocks noChangeArrowheads="1"/>
          </p:cNvSpPr>
          <p:nvPr/>
        </p:nvSpPr>
        <p:spPr bwMode="auto">
          <a:xfrm>
            <a:off x="2197100" y="4011613"/>
            <a:ext cx="2484438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sz="2000" b="1">
                <a:latin typeface="Arial" charset="0"/>
              </a:rPr>
              <a:t>Risultato operativo</a:t>
            </a:r>
          </a:p>
        </p:txBody>
      </p:sp>
      <p:sp>
        <p:nvSpPr>
          <p:cNvPr id="120844" name="Text Box 12"/>
          <p:cNvSpPr txBox="1">
            <a:spLocks noChangeArrowheads="1"/>
          </p:cNvSpPr>
          <p:nvPr/>
        </p:nvSpPr>
        <p:spPr bwMode="auto">
          <a:xfrm>
            <a:off x="2198688" y="4495800"/>
            <a:ext cx="4381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sz="2000" b="1">
                <a:latin typeface="Arial" charset="0"/>
              </a:rPr>
              <a:t>…</a:t>
            </a: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638175" y="3424238"/>
            <a:ext cx="1508125" cy="1552575"/>
            <a:chOff x="137" y="1995"/>
            <a:chExt cx="877" cy="978"/>
          </a:xfrm>
        </p:grpSpPr>
        <p:sp>
          <p:nvSpPr>
            <p:cNvPr id="37905" name="Text Box 14"/>
            <p:cNvSpPr txBox="1">
              <a:spLocks noChangeArrowheads="1"/>
            </p:cNvSpPr>
            <p:nvPr/>
          </p:nvSpPr>
          <p:spPr bwMode="auto">
            <a:xfrm>
              <a:off x="137" y="2371"/>
              <a:ext cx="65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it-IT" sz="2000" b="1">
                  <a:solidFill>
                    <a:schemeClr val="accent2"/>
                  </a:solidFill>
                  <a:latin typeface="Arial" charset="0"/>
                </a:rPr>
                <a:t>Reddito</a:t>
              </a:r>
            </a:p>
          </p:txBody>
        </p:sp>
        <p:sp>
          <p:nvSpPr>
            <p:cNvPr id="37906" name="AutoShape 15"/>
            <p:cNvSpPr>
              <a:spLocks/>
            </p:cNvSpPr>
            <p:nvPr/>
          </p:nvSpPr>
          <p:spPr bwMode="auto">
            <a:xfrm>
              <a:off x="825" y="1995"/>
              <a:ext cx="189" cy="978"/>
            </a:xfrm>
            <a:prstGeom prst="leftBrace">
              <a:avLst>
                <a:gd name="adj1" fmla="val 43122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120848" name="Text Box 16"/>
          <p:cNvSpPr txBox="1">
            <a:spLocks noChangeArrowheads="1"/>
          </p:cNvSpPr>
          <p:nvPr/>
        </p:nvSpPr>
        <p:spPr bwMode="auto">
          <a:xfrm>
            <a:off x="6524625" y="4784725"/>
            <a:ext cx="1863725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sz="2000" b="1">
                <a:latin typeface="Arial" charset="0"/>
              </a:rPr>
              <a:t>Capitale netto</a:t>
            </a:r>
          </a:p>
        </p:txBody>
      </p:sp>
      <p:sp>
        <p:nvSpPr>
          <p:cNvPr id="120849" name="Text Box 17"/>
          <p:cNvSpPr txBox="1">
            <a:spLocks noChangeArrowheads="1"/>
          </p:cNvSpPr>
          <p:nvPr/>
        </p:nvSpPr>
        <p:spPr bwMode="auto">
          <a:xfrm>
            <a:off x="6521450" y="5308600"/>
            <a:ext cx="18208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sz="2000" b="1">
                <a:latin typeface="Arial" charset="0"/>
              </a:rPr>
              <a:t>Totale attività</a:t>
            </a:r>
          </a:p>
        </p:txBody>
      </p: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4314825" y="4721225"/>
            <a:ext cx="2122488" cy="1552575"/>
            <a:chOff x="2617" y="3064"/>
            <a:chExt cx="1234" cy="978"/>
          </a:xfrm>
        </p:grpSpPr>
        <p:sp>
          <p:nvSpPr>
            <p:cNvPr id="37903" name="Text Box 20"/>
            <p:cNvSpPr txBox="1">
              <a:spLocks noChangeArrowheads="1"/>
            </p:cNvSpPr>
            <p:nvPr/>
          </p:nvSpPr>
          <p:spPr bwMode="auto">
            <a:xfrm>
              <a:off x="2617" y="3431"/>
              <a:ext cx="101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it-IT" sz="2000" b="1">
                  <a:solidFill>
                    <a:schemeClr val="accent2"/>
                  </a:solidFill>
                  <a:latin typeface="Arial" charset="0"/>
                </a:rPr>
                <a:t>Investimento</a:t>
              </a:r>
            </a:p>
          </p:txBody>
        </p:sp>
        <p:sp>
          <p:nvSpPr>
            <p:cNvPr id="37904" name="AutoShape 21"/>
            <p:cNvSpPr>
              <a:spLocks/>
            </p:cNvSpPr>
            <p:nvPr/>
          </p:nvSpPr>
          <p:spPr bwMode="auto">
            <a:xfrm>
              <a:off x="3662" y="3064"/>
              <a:ext cx="189" cy="978"/>
            </a:xfrm>
            <a:prstGeom prst="leftBrace">
              <a:avLst>
                <a:gd name="adj1" fmla="val 43122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120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208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120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208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20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0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20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20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20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build="p"/>
      <p:bldP spid="120840" grpId="0" animBg="1"/>
      <p:bldP spid="120840" grpId="1" animBg="1"/>
      <p:bldP spid="120841" grpId="0" animBg="1"/>
      <p:bldP spid="120841" grpId="1" animBg="1"/>
      <p:bldP spid="120842" grpId="0"/>
      <p:bldP spid="120843" grpId="0"/>
      <p:bldP spid="120844" grpId="0"/>
      <p:bldP spid="120848" grpId="0"/>
      <p:bldP spid="1208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176213"/>
            <a:ext cx="9906000" cy="476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it-IT" sz="2800" b="1" i="1">
                <a:solidFill>
                  <a:srgbClr val="0000CC"/>
                </a:solidFill>
                <a:latin typeface="Arial" charset="0"/>
              </a:rPr>
              <a:t>Il Return on Equity: la redditività del capitale netto </a:t>
            </a:r>
          </a:p>
        </p:txBody>
      </p:sp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1855788" y="1606550"/>
            <a:ext cx="3608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</a:pPr>
            <a:r>
              <a:rPr lang="it-IT">
                <a:latin typeface="Arial" charset="0"/>
              </a:rPr>
              <a:t>  </a:t>
            </a:r>
            <a:r>
              <a:rPr lang="it-IT" b="1">
                <a:latin typeface="Arial" charset="0"/>
              </a:rPr>
              <a:t>R</a:t>
            </a:r>
            <a:r>
              <a:rPr lang="it-IT">
                <a:latin typeface="Arial" charset="0"/>
              </a:rPr>
              <a:t>eturn </a:t>
            </a:r>
            <a:r>
              <a:rPr lang="it-IT" b="1">
                <a:latin typeface="Arial" charset="0"/>
              </a:rPr>
              <a:t>o</a:t>
            </a:r>
            <a:r>
              <a:rPr lang="it-IT">
                <a:latin typeface="Arial" charset="0"/>
              </a:rPr>
              <a:t>n </a:t>
            </a:r>
            <a:r>
              <a:rPr lang="it-IT" b="1">
                <a:latin typeface="Arial" charset="0"/>
              </a:rPr>
              <a:t>E</a:t>
            </a:r>
            <a:r>
              <a:rPr lang="it-IT">
                <a:latin typeface="Arial" charset="0"/>
              </a:rPr>
              <a:t>quity    =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389563" y="1370013"/>
            <a:ext cx="3482975" cy="931862"/>
            <a:chOff x="3134" y="863"/>
            <a:chExt cx="2025" cy="587"/>
          </a:xfrm>
        </p:grpSpPr>
        <p:sp>
          <p:nvSpPr>
            <p:cNvPr id="39947" name="Text Box 5"/>
            <p:cNvSpPr txBox="1">
              <a:spLocks noChangeArrowheads="1"/>
            </p:cNvSpPr>
            <p:nvPr/>
          </p:nvSpPr>
          <p:spPr bwMode="auto">
            <a:xfrm>
              <a:off x="3134" y="863"/>
              <a:ext cx="2025" cy="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30000"/>
                </a:spcBef>
              </a:pPr>
              <a:r>
                <a:rPr lang="it-IT">
                  <a:latin typeface="Arial" charset="0"/>
                </a:rPr>
                <a:t>Risultato netto </a:t>
              </a:r>
            </a:p>
            <a:p>
              <a:pPr algn="ctr">
                <a:spcBef>
                  <a:spcPct val="30000"/>
                </a:spcBef>
              </a:pPr>
              <a:r>
                <a:rPr lang="it-IT">
                  <a:latin typeface="Arial" charset="0"/>
                </a:rPr>
                <a:t>  Capitale netto</a:t>
              </a:r>
            </a:p>
          </p:txBody>
        </p:sp>
        <p:sp>
          <p:nvSpPr>
            <p:cNvPr id="39948" name="Line 6"/>
            <p:cNvSpPr>
              <a:spLocks noChangeShapeType="1"/>
            </p:cNvSpPr>
            <p:nvPr/>
          </p:nvSpPr>
          <p:spPr bwMode="auto">
            <a:xfrm>
              <a:off x="3528" y="1152"/>
              <a:ext cx="1212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it-IT"/>
            </a:p>
          </p:txBody>
        </p:sp>
      </p:grp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798513" y="2663825"/>
            <a:ext cx="46656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</a:pPr>
            <a:r>
              <a:rPr lang="it-IT">
                <a:latin typeface="Arial" charset="0"/>
              </a:rPr>
              <a:t>  </a:t>
            </a:r>
            <a:r>
              <a:rPr lang="it-IT" b="1">
                <a:latin typeface="Arial" charset="0"/>
              </a:rPr>
              <a:t>R</a:t>
            </a:r>
            <a:r>
              <a:rPr lang="it-IT">
                <a:latin typeface="Arial" charset="0"/>
              </a:rPr>
              <a:t>eturn </a:t>
            </a:r>
            <a:r>
              <a:rPr lang="it-IT" b="1">
                <a:latin typeface="Arial" charset="0"/>
              </a:rPr>
              <a:t>o</a:t>
            </a:r>
            <a:r>
              <a:rPr lang="it-IT">
                <a:latin typeface="Arial" charset="0"/>
              </a:rPr>
              <a:t>n </a:t>
            </a:r>
            <a:r>
              <a:rPr lang="it-IT" b="1">
                <a:latin typeface="Arial" charset="0"/>
              </a:rPr>
              <a:t>E</a:t>
            </a:r>
            <a:r>
              <a:rPr lang="it-IT">
                <a:latin typeface="Arial" charset="0"/>
              </a:rPr>
              <a:t>quity </a:t>
            </a:r>
            <a:r>
              <a:rPr lang="it-IT" baseline="-25000">
                <a:latin typeface="Arial" charset="0"/>
              </a:rPr>
              <a:t>Arlen</a:t>
            </a:r>
            <a:r>
              <a:rPr lang="it-IT">
                <a:latin typeface="Arial" charset="0"/>
              </a:rPr>
              <a:t>    =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6459538" y="2438400"/>
            <a:ext cx="1069975" cy="931863"/>
            <a:chOff x="3756" y="1698"/>
            <a:chExt cx="622" cy="587"/>
          </a:xfrm>
        </p:grpSpPr>
        <p:sp>
          <p:nvSpPr>
            <p:cNvPr id="39945" name="Text Box 9"/>
            <p:cNvSpPr txBox="1">
              <a:spLocks noChangeArrowheads="1"/>
            </p:cNvSpPr>
            <p:nvPr/>
          </p:nvSpPr>
          <p:spPr bwMode="auto">
            <a:xfrm>
              <a:off x="3792" y="1698"/>
              <a:ext cx="549" cy="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30000"/>
                </a:spcBef>
              </a:pPr>
              <a:r>
                <a:rPr lang="it-IT">
                  <a:latin typeface="Arial" charset="0"/>
                </a:rPr>
                <a:t>  24 </a:t>
              </a:r>
            </a:p>
            <a:p>
              <a:pPr algn="ctr">
                <a:spcBef>
                  <a:spcPct val="30000"/>
                </a:spcBef>
              </a:pPr>
              <a:r>
                <a:rPr lang="it-IT">
                  <a:latin typeface="Arial" charset="0"/>
                </a:rPr>
                <a:t>  130</a:t>
              </a:r>
            </a:p>
          </p:txBody>
        </p:sp>
        <p:sp>
          <p:nvSpPr>
            <p:cNvPr id="39946" name="Line 10"/>
            <p:cNvSpPr>
              <a:spLocks noChangeShapeType="1"/>
            </p:cNvSpPr>
            <p:nvPr/>
          </p:nvSpPr>
          <p:spPr bwMode="auto">
            <a:xfrm>
              <a:off x="3756" y="1979"/>
              <a:ext cx="62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it-IT"/>
            </a:p>
          </p:txBody>
        </p:sp>
      </p:grpSp>
      <p:sp>
        <p:nvSpPr>
          <p:cNvPr id="124939" name="Text Box 11"/>
          <p:cNvSpPr txBox="1">
            <a:spLocks noChangeArrowheads="1"/>
          </p:cNvSpPr>
          <p:nvPr/>
        </p:nvSpPr>
        <p:spPr bwMode="auto">
          <a:xfrm>
            <a:off x="1468438" y="3698875"/>
            <a:ext cx="6499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>
                <a:solidFill>
                  <a:srgbClr val="0000FF"/>
                </a:solidFill>
                <a:latin typeface="Arial" charset="0"/>
              </a:rPr>
              <a:t>  </a:t>
            </a:r>
            <a:r>
              <a:rPr lang="it-IT" b="1">
                <a:solidFill>
                  <a:srgbClr val="0000FF"/>
                </a:solidFill>
                <a:latin typeface="Arial" charset="0"/>
              </a:rPr>
              <a:t>R</a:t>
            </a:r>
            <a:r>
              <a:rPr lang="it-IT">
                <a:solidFill>
                  <a:srgbClr val="0000FF"/>
                </a:solidFill>
                <a:latin typeface="Arial" charset="0"/>
              </a:rPr>
              <a:t>eturn on </a:t>
            </a:r>
            <a:r>
              <a:rPr lang="it-IT" b="1">
                <a:solidFill>
                  <a:srgbClr val="0000FF"/>
                </a:solidFill>
                <a:latin typeface="Arial" charset="0"/>
              </a:rPr>
              <a:t>E</a:t>
            </a:r>
            <a:r>
              <a:rPr lang="it-IT">
                <a:solidFill>
                  <a:srgbClr val="0000FF"/>
                </a:solidFill>
                <a:latin typeface="Arial" charset="0"/>
              </a:rPr>
              <a:t>quity </a:t>
            </a:r>
            <a:r>
              <a:rPr lang="it-IT" baseline="-25000">
                <a:solidFill>
                  <a:srgbClr val="0000FF"/>
                </a:solidFill>
                <a:latin typeface="Arial" charset="0"/>
              </a:rPr>
              <a:t>Arlen</a:t>
            </a:r>
            <a:r>
              <a:rPr lang="it-IT">
                <a:solidFill>
                  <a:srgbClr val="0000FF"/>
                </a:solidFill>
                <a:latin typeface="Arial" charset="0"/>
              </a:rPr>
              <a:t>    =               18.5 % </a:t>
            </a:r>
          </a:p>
        </p:txBody>
      </p:sp>
      <p:sp>
        <p:nvSpPr>
          <p:cNvPr id="124940" name="AutoShape 12"/>
          <p:cNvSpPr>
            <a:spLocks noChangeArrowheads="1"/>
          </p:cNvSpPr>
          <p:nvPr/>
        </p:nvSpPr>
        <p:spPr bwMode="auto">
          <a:xfrm>
            <a:off x="2559050" y="4983163"/>
            <a:ext cx="5570538" cy="1549400"/>
          </a:xfrm>
          <a:prstGeom prst="wedgeRoundRectCallout">
            <a:avLst>
              <a:gd name="adj1" fmla="val -36106"/>
              <a:gd name="adj2" fmla="val -102972"/>
              <a:gd name="adj3" fmla="val 16667"/>
            </a:avLst>
          </a:prstGeom>
          <a:solidFill>
            <a:srgbClr val="EAEAE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40000"/>
              </a:lnSpc>
            </a:pPr>
            <a:r>
              <a:rPr lang="it-IT" sz="2000">
                <a:latin typeface="Arial Black" charset="0"/>
              </a:rPr>
              <a:t>Il ROE esprime la redditività del Capitale Netto: l’investimento della proprietà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4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4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4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 build="p" autoUpdateAnimBg="0"/>
      <p:bldP spid="124935" grpId="0" build="p" autoUpdateAnimBg="0"/>
      <p:bldP spid="124939" grpId="0" build="p" autoUpdateAnimBg="0"/>
      <p:bldP spid="124940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E9FB4D1E-1E37-44AF-9A88-34FB5963F330}" type="slidenum">
              <a:rPr lang="it-IT" sz="1400">
                <a:latin typeface="Comic Sans MS" charset="0"/>
              </a:rPr>
              <a:pPr algn="r" eaLnBrk="1" hangingPunct="1"/>
              <a:t>6</a:t>
            </a:fld>
            <a:endParaRPr lang="it-IT" sz="1400">
              <a:latin typeface="Comic Sans MS" charset="0"/>
            </a:endParaRPr>
          </a:p>
        </p:txBody>
      </p:sp>
      <p:sp>
        <p:nvSpPr>
          <p:cNvPr id="41987" name="Rectangle 5"/>
          <p:cNvSpPr>
            <a:spLocks noChangeArrowheads="1"/>
          </p:cNvSpPr>
          <p:nvPr/>
        </p:nvSpPr>
        <p:spPr bwMode="auto">
          <a:xfrm>
            <a:off x="0" y="260350"/>
            <a:ext cx="9906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t-IT" sz="3600" b="1">
                <a:solidFill>
                  <a:srgbClr val="009900"/>
                </a:solidFill>
                <a:latin typeface="Comic Sans MS" charset="0"/>
                <a:cs typeface="Arial" charset="0"/>
              </a:rPr>
              <a:t>Analisi economica: indici di redditività</a:t>
            </a:r>
            <a:r>
              <a:rPr lang="it-IT" sz="3600">
                <a:solidFill>
                  <a:srgbClr val="009900"/>
                </a:solidFill>
                <a:latin typeface="Comic Sans MS" charset="0"/>
                <a:cs typeface="Arial" charset="0"/>
              </a:rPr>
              <a:t> </a:t>
            </a:r>
          </a:p>
        </p:txBody>
      </p:sp>
      <p:sp>
        <p:nvSpPr>
          <p:cNvPr id="41988" name="Rectangle 6"/>
          <p:cNvSpPr>
            <a:spLocks noChangeArrowheads="1"/>
          </p:cNvSpPr>
          <p:nvPr/>
        </p:nvSpPr>
        <p:spPr bwMode="auto">
          <a:xfrm>
            <a:off x="974725" y="969963"/>
            <a:ext cx="85804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400" b="1">
                <a:latin typeface="Arial" charset="0"/>
                <a:cs typeface="Arial" charset="0"/>
              </a:rPr>
              <a:t>OBIETTIVO :</a:t>
            </a:r>
            <a:r>
              <a:rPr lang="it-IT" sz="1400">
                <a:latin typeface="Arial" charset="0"/>
                <a:cs typeface="Arial" charset="0"/>
              </a:rPr>
              <a:t>  è quello di </a:t>
            </a:r>
            <a:r>
              <a:rPr lang="it-IT" sz="1400" b="1">
                <a:latin typeface="Arial" charset="0"/>
                <a:cs typeface="Arial" charset="0"/>
              </a:rPr>
              <a:t>individuare l’origine della redditività aziendale</a:t>
            </a:r>
            <a:r>
              <a:rPr lang="it-IT" sz="1400">
                <a:latin typeface="Arial" charset="0"/>
                <a:cs typeface="Arial" charset="0"/>
              </a:rPr>
              <a:t> e</a:t>
            </a:r>
            <a:r>
              <a:rPr lang="it-IT" sz="1400" b="1">
                <a:latin typeface="Arial" charset="0"/>
                <a:cs typeface="Arial" charset="0"/>
              </a:rPr>
              <a:t> la capacità dell’azienda di realizzare una soddisfacente remunerazione del capitale investito,</a:t>
            </a:r>
            <a:r>
              <a:rPr lang="it-IT" sz="1400">
                <a:latin typeface="Arial" charset="0"/>
                <a:cs typeface="Arial" charset="0"/>
              </a:rPr>
              <a:t> attraverso i seguenti indici:</a:t>
            </a:r>
            <a:r>
              <a:rPr lang="it-IT" sz="1400">
                <a:latin typeface="Times New Roman" charset="0"/>
                <a:cs typeface="Arial" charset="0"/>
              </a:rPr>
              <a:t> </a:t>
            </a:r>
          </a:p>
        </p:txBody>
      </p:sp>
      <p:grpSp>
        <p:nvGrpSpPr>
          <p:cNvPr id="41989" name="Group 7"/>
          <p:cNvGrpSpPr>
            <a:grpSpLocks/>
          </p:cNvGrpSpPr>
          <p:nvPr/>
        </p:nvGrpSpPr>
        <p:grpSpPr bwMode="auto">
          <a:xfrm>
            <a:off x="247650" y="1844675"/>
            <a:ext cx="9328150" cy="5222875"/>
            <a:chOff x="0" y="0"/>
            <a:chExt cx="4050" cy="5120"/>
          </a:xfrm>
        </p:grpSpPr>
        <p:grpSp>
          <p:nvGrpSpPr>
            <p:cNvPr id="41990" name="Group 8"/>
            <p:cNvGrpSpPr>
              <a:grpSpLocks/>
            </p:cNvGrpSpPr>
            <p:nvPr/>
          </p:nvGrpSpPr>
          <p:grpSpPr bwMode="auto">
            <a:xfrm>
              <a:off x="0" y="0"/>
              <a:ext cx="1032" cy="1236"/>
              <a:chOff x="0" y="0"/>
              <a:chExt cx="1032" cy="1236"/>
            </a:xfrm>
          </p:grpSpPr>
          <p:sp>
            <p:nvSpPr>
              <p:cNvPr id="42038" name="Rectangle 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2" cy="1236"/>
              </a:xfrm>
              <a:prstGeom prst="rect">
                <a:avLst/>
              </a:prstGeom>
              <a:solidFill>
                <a:srgbClr val="B3D9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2039" name="Group 10"/>
              <p:cNvGrpSpPr>
                <a:grpSpLocks/>
              </p:cNvGrpSpPr>
              <p:nvPr/>
            </p:nvGrpSpPr>
            <p:grpSpPr bwMode="auto">
              <a:xfrm>
                <a:off x="0" y="0"/>
                <a:ext cx="1032" cy="1236"/>
                <a:chOff x="0" y="0"/>
                <a:chExt cx="1032" cy="1236"/>
              </a:xfrm>
            </p:grpSpPr>
            <p:sp>
              <p:nvSpPr>
                <p:cNvPr id="42040" name="Rectangle 11"/>
                <p:cNvSpPr>
                  <a:spLocks noChangeArrowheads="1"/>
                </p:cNvSpPr>
                <p:nvPr/>
              </p:nvSpPr>
              <p:spPr bwMode="auto">
                <a:xfrm>
                  <a:off x="28" y="0"/>
                  <a:ext cx="976" cy="1236"/>
                </a:xfrm>
                <a:prstGeom prst="rect">
                  <a:avLst/>
                </a:prstGeom>
                <a:solidFill>
                  <a:srgbClr val="B3D9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r>
                    <a:rPr lang="it-IT" sz="1300" b="1">
                      <a:latin typeface="Arial" charset="0"/>
                      <a:cs typeface="Arial" charset="0"/>
                    </a:rPr>
                    <a:t>   </a:t>
                  </a:r>
                  <a:endParaRPr lang="it-IT" sz="12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r>
                    <a:rPr lang="it-IT" sz="2000" b="1">
                      <a:latin typeface="Arial" charset="0"/>
                      <a:cs typeface="Arial" charset="0"/>
                    </a:rPr>
                    <a:t>  ROE</a:t>
                  </a:r>
                  <a:r>
                    <a:rPr lang="it-IT" sz="1600" b="1">
                      <a:latin typeface="Arial" charset="0"/>
                      <a:cs typeface="Arial" charset="0"/>
                    </a:rPr>
                    <a:t> = </a:t>
                  </a:r>
                  <a:r>
                    <a:rPr lang="it-IT" sz="1600">
                      <a:latin typeface="Times New Roman" charset="0"/>
                      <a:cs typeface="Times New Roman" charset="0"/>
                    </a:rPr>
                    <a:t>       </a:t>
                  </a:r>
                  <a:r>
                    <a:rPr lang="it-IT" sz="1600" b="1">
                      <a:latin typeface="Arial" charset="0"/>
                      <a:cs typeface="Arial" charset="0"/>
                    </a:rPr>
                    <a:t>RE/CN % </a:t>
                  </a:r>
                  <a:r>
                    <a:rPr lang="it-IT" sz="1300" b="1">
                      <a:latin typeface="Arial" charset="0"/>
                      <a:cs typeface="Arial" charset="0"/>
                    </a:rPr>
                    <a:t>  </a:t>
                  </a:r>
                  <a:endParaRPr lang="it-IT" sz="12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endParaRPr lang="it-IT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2041" name="Rectangle 12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2" cy="123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1991" name="Group 13"/>
            <p:cNvGrpSpPr>
              <a:grpSpLocks/>
            </p:cNvGrpSpPr>
            <p:nvPr/>
          </p:nvGrpSpPr>
          <p:grpSpPr bwMode="auto">
            <a:xfrm>
              <a:off x="1032" y="0"/>
              <a:ext cx="1506" cy="1236"/>
              <a:chOff x="1032" y="0"/>
              <a:chExt cx="1506" cy="1236"/>
            </a:xfrm>
          </p:grpSpPr>
          <p:grpSp>
            <p:nvGrpSpPr>
              <p:cNvPr id="42034" name="Group 14"/>
              <p:cNvGrpSpPr>
                <a:grpSpLocks/>
              </p:cNvGrpSpPr>
              <p:nvPr/>
            </p:nvGrpSpPr>
            <p:grpSpPr bwMode="auto">
              <a:xfrm>
                <a:off x="1060" y="0"/>
                <a:ext cx="1452" cy="1150"/>
                <a:chOff x="0" y="663"/>
                <a:chExt cx="1452" cy="1150"/>
              </a:xfrm>
            </p:grpSpPr>
            <p:sp>
              <p:nvSpPr>
                <p:cNvPr id="42036" name="Rectangle 15"/>
                <p:cNvSpPr>
                  <a:spLocks noChangeArrowheads="1"/>
                </p:cNvSpPr>
                <p:nvPr/>
              </p:nvSpPr>
              <p:spPr bwMode="auto">
                <a:xfrm>
                  <a:off x="0" y="663"/>
                  <a:ext cx="1452" cy="75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tIns="152352" bIns="38088">
                  <a:spAutoFit/>
                </a:bodyPr>
                <a:lstStyle/>
                <a:p>
                  <a:pPr algn="ctr" eaLnBrk="1" hangingPunct="1"/>
                  <a:r>
                    <a:rPr lang="it-IT" sz="1400" i="1">
                      <a:latin typeface="Arial" charset="0"/>
                      <a:cs typeface="Arial" charset="0"/>
                    </a:rPr>
                    <a:t> </a:t>
                  </a:r>
                  <a:endParaRPr lang="it-IT" sz="1400" b="1" i="1">
                    <a:latin typeface="Arial" charset="0"/>
                    <a:cs typeface="Arial" charset="0"/>
                  </a:endParaRPr>
                </a:p>
                <a:p>
                  <a:pPr algn="ctr"/>
                  <a:endParaRPr lang="it-IT">
                    <a:latin typeface="Times New Roman" charset="0"/>
                    <a:cs typeface="Arial" charset="0"/>
                  </a:endParaRPr>
                </a:p>
              </p:txBody>
            </p:sp>
            <p:sp>
              <p:nvSpPr>
                <p:cNvPr id="446480" name="Rectangle 16"/>
                <p:cNvSpPr>
                  <a:spLocks noChangeArrowheads="1"/>
                </p:cNvSpPr>
                <p:nvPr/>
              </p:nvSpPr>
              <p:spPr bwMode="auto">
                <a:xfrm>
                  <a:off x="0" y="1149"/>
                  <a:ext cx="1452" cy="6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tIns="152352" bIns="38088">
                  <a:spAutoFit/>
                </a:bodyPr>
                <a:lstStyle/>
                <a:p>
                  <a:pPr algn="ctr" eaLnBrk="1" hangingPunct="1"/>
                  <a:endParaRPr lang="it-IT" sz="1400" i="1">
                    <a:latin typeface="Arial" charset="0"/>
                    <a:cs typeface="Arial" charset="0"/>
                  </a:endParaRPr>
                </a:p>
                <a:p>
                  <a:pPr algn="ctr"/>
                  <a:r>
                    <a:rPr lang="it-IT" sz="1800" i="1" u="sng">
                      <a:effectLst>
                        <a:outerShdw blurRad="38100" dist="38100" dir="2700000" algn="tl">
                          <a:srgbClr val="FFFFFF"/>
                        </a:outerShdw>
                      </a:effectLst>
                      <a:latin typeface="Arial" charset="0"/>
                      <a:cs typeface="Arial" charset="0"/>
                    </a:rPr>
                    <a:t>Redditività del capitale netto</a:t>
                  </a:r>
                  <a:endParaRPr lang="it-IT" sz="1800" u="sng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imes New Roman" charset="0"/>
                    <a:cs typeface="Arial" charset="0"/>
                  </a:endParaRPr>
                </a:p>
              </p:txBody>
            </p:sp>
          </p:grpSp>
          <p:sp>
            <p:nvSpPr>
              <p:cNvPr id="42035" name="Rectangle 17"/>
              <p:cNvSpPr>
                <a:spLocks noChangeArrowheads="1"/>
              </p:cNvSpPr>
              <p:nvPr/>
            </p:nvSpPr>
            <p:spPr bwMode="auto">
              <a:xfrm>
                <a:off x="1032" y="0"/>
                <a:ext cx="1506" cy="1236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1992" name="Group 18"/>
            <p:cNvGrpSpPr>
              <a:grpSpLocks/>
            </p:cNvGrpSpPr>
            <p:nvPr/>
          </p:nvGrpSpPr>
          <p:grpSpPr bwMode="auto">
            <a:xfrm>
              <a:off x="2538" y="0"/>
              <a:ext cx="1512" cy="1236"/>
              <a:chOff x="2538" y="0"/>
              <a:chExt cx="1512" cy="1236"/>
            </a:xfrm>
          </p:grpSpPr>
          <p:sp>
            <p:nvSpPr>
              <p:cNvPr id="42032" name="Rectangle 19"/>
              <p:cNvSpPr>
                <a:spLocks noChangeArrowheads="1"/>
              </p:cNvSpPr>
              <p:nvPr/>
            </p:nvSpPr>
            <p:spPr bwMode="auto">
              <a:xfrm>
                <a:off x="2566" y="0"/>
                <a:ext cx="1456" cy="12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 Risultato Netto 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d’esercizio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        ---------------------------- x100      </a:t>
                </a:r>
              </a:p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Capitale Netto</a:t>
                </a:r>
                <a:endParaRPr lang="it-IT" sz="1400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2033" name="Rectangle 20"/>
              <p:cNvSpPr>
                <a:spLocks noChangeArrowheads="1"/>
              </p:cNvSpPr>
              <p:nvPr/>
            </p:nvSpPr>
            <p:spPr bwMode="auto">
              <a:xfrm>
                <a:off x="2538" y="0"/>
                <a:ext cx="1512" cy="1236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1993" name="Group 21"/>
            <p:cNvGrpSpPr>
              <a:grpSpLocks/>
            </p:cNvGrpSpPr>
            <p:nvPr/>
          </p:nvGrpSpPr>
          <p:grpSpPr bwMode="auto">
            <a:xfrm>
              <a:off x="0" y="1236"/>
              <a:ext cx="1032" cy="1236"/>
              <a:chOff x="0" y="1236"/>
              <a:chExt cx="1032" cy="1236"/>
            </a:xfrm>
          </p:grpSpPr>
          <p:sp>
            <p:nvSpPr>
              <p:cNvPr id="42028" name="Rectangle 22"/>
              <p:cNvSpPr>
                <a:spLocks noChangeArrowheads="1"/>
              </p:cNvSpPr>
              <p:nvPr/>
            </p:nvSpPr>
            <p:spPr bwMode="auto">
              <a:xfrm>
                <a:off x="0" y="1236"/>
                <a:ext cx="1032" cy="1236"/>
              </a:xfrm>
              <a:prstGeom prst="rect">
                <a:avLst/>
              </a:prstGeom>
              <a:solidFill>
                <a:srgbClr val="B3D9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2029" name="Group 23"/>
              <p:cNvGrpSpPr>
                <a:grpSpLocks/>
              </p:cNvGrpSpPr>
              <p:nvPr/>
            </p:nvGrpSpPr>
            <p:grpSpPr bwMode="auto">
              <a:xfrm>
                <a:off x="0" y="1236"/>
                <a:ext cx="1032" cy="1236"/>
                <a:chOff x="0" y="1236"/>
                <a:chExt cx="1032" cy="1236"/>
              </a:xfrm>
            </p:grpSpPr>
            <p:sp>
              <p:nvSpPr>
                <p:cNvPr id="42030" name="Rectangle 24"/>
                <p:cNvSpPr>
                  <a:spLocks noChangeArrowheads="1"/>
                </p:cNvSpPr>
                <p:nvPr/>
              </p:nvSpPr>
              <p:spPr bwMode="auto">
                <a:xfrm>
                  <a:off x="28" y="1236"/>
                  <a:ext cx="976" cy="1236"/>
                </a:xfrm>
                <a:prstGeom prst="rect">
                  <a:avLst/>
                </a:prstGeom>
                <a:solidFill>
                  <a:srgbClr val="B3D9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r>
                    <a:rPr lang="it-IT" sz="1300" b="1">
                      <a:latin typeface="Arial" charset="0"/>
                      <a:cs typeface="Arial" charset="0"/>
                    </a:rPr>
                    <a:t>           </a:t>
                  </a:r>
                  <a:endParaRPr lang="it-IT" sz="12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r>
                    <a:rPr lang="it-IT" sz="1600" b="1">
                      <a:latin typeface="Arial" charset="0"/>
                      <a:cs typeface="Arial" charset="0"/>
                    </a:rPr>
                    <a:t> </a:t>
                  </a:r>
                  <a:r>
                    <a:rPr lang="it-IT" sz="2000" b="1">
                      <a:latin typeface="Arial" charset="0"/>
                      <a:cs typeface="Arial" charset="0"/>
                    </a:rPr>
                    <a:t>  ROI</a:t>
                  </a:r>
                  <a:r>
                    <a:rPr lang="it-IT" sz="1600" b="1">
                      <a:latin typeface="Arial" charset="0"/>
                      <a:cs typeface="Arial" charset="0"/>
                    </a:rPr>
                    <a:t> = </a:t>
                  </a:r>
                  <a:endParaRPr lang="it-IT" sz="16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r>
                    <a:rPr lang="it-IT" sz="1600" b="1">
                      <a:latin typeface="Arial" charset="0"/>
                      <a:cs typeface="Arial" charset="0"/>
                    </a:rPr>
                    <a:t>ROC/CIC %</a:t>
                  </a:r>
                  <a:endParaRPr lang="it-IT" sz="16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endParaRPr lang="it-IT" sz="1600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2031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236"/>
                  <a:ext cx="1032" cy="123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1994" name="Group 26"/>
            <p:cNvGrpSpPr>
              <a:grpSpLocks/>
            </p:cNvGrpSpPr>
            <p:nvPr/>
          </p:nvGrpSpPr>
          <p:grpSpPr bwMode="auto">
            <a:xfrm>
              <a:off x="1032" y="1236"/>
              <a:ext cx="1506" cy="1365"/>
              <a:chOff x="1032" y="1236"/>
              <a:chExt cx="1506" cy="1365"/>
            </a:xfrm>
          </p:grpSpPr>
          <p:grpSp>
            <p:nvGrpSpPr>
              <p:cNvPr id="42024" name="Group 27"/>
              <p:cNvGrpSpPr>
                <a:grpSpLocks/>
              </p:cNvGrpSpPr>
              <p:nvPr/>
            </p:nvGrpSpPr>
            <p:grpSpPr bwMode="auto">
              <a:xfrm>
                <a:off x="1060" y="1237"/>
                <a:ext cx="1452" cy="1364"/>
                <a:chOff x="0" y="3446"/>
                <a:chExt cx="1452" cy="1364"/>
              </a:xfrm>
            </p:grpSpPr>
            <p:sp>
              <p:nvSpPr>
                <p:cNvPr id="42026" name="Rectangle 28"/>
                <p:cNvSpPr>
                  <a:spLocks noChangeArrowheads="1"/>
                </p:cNvSpPr>
                <p:nvPr/>
              </p:nvSpPr>
              <p:spPr bwMode="auto">
                <a:xfrm>
                  <a:off x="0" y="3446"/>
                  <a:ext cx="1452" cy="7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tIns="152352" bIns="38088">
                  <a:spAutoFit/>
                </a:bodyPr>
                <a:lstStyle/>
                <a:p>
                  <a:pPr algn="ctr" eaLnBrk="1" hangingPunct="1"/>
                  <a:r>
                    <a:rPr lang="it-IT" sz="1400" i="1">
                      <a:latin typeface="Arial" charset="0"/>
                      <a:cs typeface="Arial" charset="0"/>
                    </a:rPr>
                    <a:t> </a:t>
                  </a:r>
                  <a:endParaRPr lang="it-IT" sz="1400" b="1" i="1">
                    <a:latin typeface="Arial" charset="0"/>
                    <a:cs typeface="Arial" charset="0"/>
                  </a:endParaRPr>
                </a:p>
                <a:p>
                  <a:pPr algn="ctr"/>
                  <a:endParaRPr lang="it-IT">
                    <a:latin typeface="Times New Roman" charset="0"/>
                    <a:cs typeface="Arial" charset="0"/>
                  </a:endParaRPr>
                </a:p>
              </p:txBody>
            </p:sp>
            <p:sp>
              <p:nvSpPr>
                <p:cNvPr id="446493" name="Rectangle 29"/>
                <p:cNvSpPr>
                  <a:spLocks noChangeArrowheads="1"/>
                </p:cNvSpPr>
                <p:nvPr/>
              </p:nvSpPr>
              <p:spPr bwMode="auto">
                <a:xfrm>
                  <a:off x="0" y="3935"/>
                  <a:ext cx="1452" cy="8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tIns="152352" bIns="38088">
                  <a:spAutoFit/>
                </a:bodyPr>
                <a:lstStyle/>
                <a:p>
                  <a:pPr algn="ctr" eaLnBrk="1" hangingPunct="1"/>
                  <a:endParaRPr lang="it-IT" sz="1400" i="1">
                    <a:latin typeface="Arial" charset="0"/>
                    <a:cs typeface="Arial" charset="0"/>
                  </a:endParaRPr>
                </a:p>
                <a:p>
                  <a:pPr algn="ctr"/>
                  <a:r>
                    <a:rPr lang="it-IT" sz="1600" i="1" u="sng">
                      <a:effectLst>
                        <a:outerShdw blurRad="38100" dist="38100" dir="2700000" algn="tl">
                          <a:srgbClr val="FFFFFF"/>
                        </a:outerShdw>
                      </a:effectLst>
                      <a:latin typeface="Arial" charset="0"/>
                      <a:cs typeface="Arial" charset="0"/>
                    </a:rPr>
                    <a:t>Redditività del capitale investito</a:t>
                  </a:r>
                </a:p>
                <a:p>
                  <a:pPr algn="ctr"/>
                  <a:endParaRPr lang="it-IT" sz="1600" u="sng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imes New Roman" charset="0"/>
                    <a:cs typeface="Arial" charset="0"/>
                  </a:endParaRPr>
                </a:p>
              </p:txBody>
            </p:sp>
          </p:grpSp>
          <p:sp>
            <p:nvSpPr>
              <p:cNvPr id="42025" name="Rectangle 30"/>
              <p:cNvSpPr>
                <a:spLocks noChangeArrowheads="1"/>
              </p:cNvSpPr>
              <p:nvPr/>
            </p:nvSpPr>
            <p:spPr bwMode="auto">
              <a:xfrm>
                <a:off x="1032" y="1236"/>
                <a:ext cx="1506" cy="1236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1995" name="Group 31"/>
            <p:cNvGrpSpPr>
              <a:grpSpLocks/>
            </p:cNvGrpSpPr>
            <p:nvPr/>
          </p:nvGrpSpPr>
          <p:grpSpPr bwMode="auto">
            <a:xfrm>
              <a:off x="2538" y="1236"/>
              <a:ext cx="1512" cy="1236"/>
              <a:chOff x="2538" y="1236"/>
              <a:chExt cx="1512" cy="1236"/>
            </a:xfrm>
          </p:grpSpPr>
          <p:sp>
            <p:nvSpPr>
              <p:cNvPr id="42022" name="Rectangle 32"/>
              <p:cNvSpPr>
                <a:spLocks noChangeArrowheads="1"/>
              </p:cNvSpPr>
              <p:nvPr/>
            </p:nvSpPr>
            <p:spPr bwMode="auto">
              <a:xfrm>
                <a:off x="2566" y="1236"/>
                <a:ext cx="1456" cy="12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Risultato Operativo </a:t>
                </a:r>
                <a:r>
                  <a:rPr lang="it-IT" sz="1400">
                    <a:latin typeface="Times New Roman" charset="0"/>
                    <a:cs typeface="Times New Roman" charset="0"/>
                  </a:rPr>
                  <a:t>    </a:t>
                </a:r>
                <a:r>
                  <a:rPr lang="it-IT" sz="1400" b="1">
                    <a:latin typeface="Arial" charset="0"/>
                    <a:cs typeface="Arial" charset="0"/>
                  </a:rPr>
                  <a:t>Caratteristico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          ----------------------------    x100   </a:t>
                </a:r>
                <a:endParaRPr lang="it-IT" sz="1400">
                  <a:latin typeface="Times New Roman" charset="0"/>
                  <a:cs typeface="Times New Roman" charset="0"/>
                </a:endParaRPr>
              </a:p>
              <a:p>
                <a:pPr algn="ctr"/>
                <a:r>
                  <a:rPr lang="it-IT" sz="1400" b="1">
                    <a:latin typeface="Arial" charset="0"/>
                    <a:cs typeface="Arial" charset="0"/>
                  </a:rPr>
                  <a:t>Capitale Investito nella </a:t>
                </a:r>
                <a:endParaRPr lang="it-IT" sz="1400">
                  <a:latin typeface="Times New Roman" charset="0"/>
                  <a:cs typeface="Times New Roman" charset="0"/>
                </a:endParaRPr>
              </a:p>
              <a:p>
                <a:pPr algn="ctr"/>
                <a:r>
                  <a:rPr lang="it-IT" sz="1400" b="1">
                    <a:latin typeface="Arial" charset="0"/>
                    <a:cs typeface="Arial" charset="0"/>
                  </a:rPr>
                  <a:t>gestione Caratteristica</a:t>
                </a:r>
                <a:endParaRPr lang="it-IT" sz="1400">
                  <a:latin typeface="Times New Roman" charset="0"/>
                  <a:cs typeface="Times New Roman" charset="0"/>
                </a:endParaRPr>
              </a:p>
              <a:p>
                <a:pPr algn="ctr"/>
                <a:endParaRPr lang="it-IT" sz="1400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2023" name="Rectangle 33"/>
              <p:cNvSpPr>
                <a:spLocks noChangeArrowheads="1"/>
              </p:cNvSpPr>
              <p:nvPr/>
            </p:nvSpPr>
            <p:spPr bwMode="auto">
              <a:xfrm>
                <a:off x="2538" y="1236"/>
                <a:ext cx="1512" cy="1236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1996" name="Group 34"/>
            <p:cNvGrpSpPr>
              <a:grpSpLocks/>
            </p:cNvGrpSpPr>
            <p:nvPr/>
          </p:nvGrpSpPr>
          <p:grpSpPr bwMode="auto">
            <a:xfrm>
              <a:off x="0" y="2472"/>
              <a:ext cx="1032" cy="1102"/>
              <a:chOff x="0" y="2472"/>
              <a:chExt cx="1032" cy="1102"/>
            </a:xfrm>
          </p:grpSpPr>
          <p:sp>
            <p:nvSpPr>
              <p:cNvPr id="42018" name="Rectangle 35"/>
              <p:cNvSpPr>
                <a:spLocks noChangeArrowheads="1"/>
              </p:cNvSpPr>
              <p:nvPr/>
            </p:nvSpPr>
            <p:spPr bwMode="auto">
              <a:xfrm>
                <a:off x="0" y="2472"/>
                <a:ext cx="1032" cy="1102"/>
              </a:xfrm>
              <a:prstGeom prst="rect">
                <a:avLst/>
              </a:prstGeom>
              <a:solidFill>
                <a:srgbClr val="B3D9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2019" name="Group 36"/>
              <p:cNvGrpSpPr>
                <a:grpSpLocks/>
              </p:cNvGrpSpPr>
              <p:nvPr/>
            </p:nvGrpSpPr>
            <p:grpSpPr bwMode="auto">
              <a:xfrm>
                <a:off x="0" y="2472"/>
                <a:ext cx="1032" cy="1102"/>
                <a:chOff x="0" y="2472"/>
                <a:chExt cx="1032" cy="1102"/>
              </a:xfrm>
            </p:grpSpPr>
            <p:sp>
              <p:nvSpPr>
                <p:cNvPr id="42020" name="Rectangle 37"/>
                <p:cNvSpPr>
                  <a:spLocks noChangeArrowheads="1"/>
                </p:cNvSpPr>
                <p:nvPr/>
              </p:nvSpPr>
              <p:spPr bwMode="auto">
                <a:xfrm>
                  <a:off x="28" y="2472"/>
                  <a:ext cx="976" cy="1102"/>
                </a:xfrm>
                <a:prstGeom prst="rect">
                  <a:avLst/>
                </a:prstGeom>
                <a:solidFill>
                  <a:srgbClr val="B3D9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r>
                    <a:rPr lang="it-IT" sz="1300" b="1">
                      <a:latin typeface="Arial" charset="0"/>
                      <a:cs typeface="Arial" charset="0"/>
                    </a:rPr>
                    <a:t>       </a:t>
                  </a:r>
                  <a:endParaRPr lang="it-IT" sz="12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r>
                    <a:rPr lang="en-GB" sz="2000" b="1">
                      <a:latin typeface="Arial" charset="0"/>
                      <a:cs typeface="Arial" charset="0"/>
                    </a:rPr>
                    <a:t>  ROS</a:t>
                  </a:r>
                  <a:r>
                    <a:rPr lang="en-GB" sz="1600" b="1">
                      <a:latin typeface="Arial" charset="0"/>
                      <a:cs typeface="Arial" charset="0"/>
                    </a:rPr>
                    <a:t> = </a:t>
                  </a:r>
                  <a:endParaRPr lang="it-IT" sz="16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r>
                    <a:rPr lang="en-GB" sz="1600" b="1">
                      <a:latin typeface="Arial" charset="0"/>
                      <a:cs typeface="Arial" charset="0"/>
                    </a:rPr>
                    <a:t>ROC/RV %</a:t>
                  </a:r>
                  <a:endParaRPr lang="it-IT">
                    <a:latin typeface="Times New Roman" charset="0"/>
                    <a:cs typeface="Arial" charset="0"/>
                  </a:endParaRPr>
                </a:p>
              </p:txBody>
            </p:sp>
            <p:sp>
              <p:nvSpPr>
                <p:cNvPr id="42021" name="Rectangle 38"/>
                <p:cNvSpPr>
                  <a:spLocks noChangeArrowheads="1"/>
                </p:cNvSpPr>
                <p:nvPr/>
              </p:nvSpPr>
              <p:spPr bwMode="auto">
                <a:xfrm>
                  <a:off x="0" y="2472"/>
                  <a:ext cx="1032" cy="110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1997" name="Group 39"/>
            <p:cNvGrpSpPr>
              <a:grpSpLocks/>
            </p:cNvGrpSpPr>
            <p:nvPr/>
          </p:nvGrpSpPr>
          <p:grpSpPr bwMode="auto">
            <a:xfrm>
              <a:off x="1032" y="2472"/>
              <a:ext cx="1506" cy="1358"/>
              <a:chOff x="1032" y="2472"/>
              <a:chExt cx="1506" cy="1358"/>
            </a:xfrm>
          </p:grpSpPr>
          <p:grpSp>
            <p:nvGrpSpPr>
              <p:cNvPr id="42014" name="Group 40"/>
              <p:cNvGrpSpPr>
                <a:grpSpLocks/>
              </p:cNvGrpSpPr>
              <p:nvPr/>
            </p:nvGrpSpPr>
            <p:grpSpPr bwMode="auto">
              <a:xfrm>
                <a:off x="1060" y="2472"/>
                <a:ext cx="1452" cy="1358"/>
                <a:chOff x="0" y="6419"/>
                <a:chExt cx="1452" cy="1358"/>
              </a:xfrm>
            </p:grpSpPr>
            <p:sp>
              <p:nvSpPr>
                <p:cNvPr id="42016" name="Rectangle 41"/>
                <p:cNvSpPr>
                  <a:spLocks noChangeArrowheads="1"/>
                </p:cNvSpPr>
                <p:nvPr/>
              </p:nvSpPr>
              <p:spPr bwMode="auto">
                <a:xfrm>
                  <a:off x="0" y="6419"/>
                  <a:ext cx="1452" cy="75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tIns="152352" bIns="38088">
                  <a:spAutoFit/>
                </a:bodyPr>
                <a:lstStyle/>
                <a:p>
                  <a:pPr algn="ctr" eaLnBrk="1" hangingPunct="1"/>
                  <a:r>
                    <a:rPr lang="en-GB" sz="1400" i="1">
                      <a:latin typeface="Arial" charset="0"/>
                      <a:cs typeface="Arial" charset="0"/>
                    </a:rPr>
                    <a:t> </a:t>
                  </a:r>
                  <a:endParaRPr lang="it-IT" sz="1400" b="1" i="1">
                    <a:latin typeface="Arial" charset="0"/>
                    <a:cs typeface="Arial" charset="0"/>
                  </a:endParaRPr>
                </a:p>
                <a:p>
                  <a:pPr algn="ctr"/>
                  <a:endParaRPr lang="it-IT">
                    <a:latin typeface="Times New Roman" charset="0"/>
                    <a:cs typeface="Arial" charset="0"/>
                  </a:endParaRPr>
                </a:p>
              </p:txBody>
            </p:sp>
            <p:sp>
              <p:nvSpPr>
                <p:cNvPr id="446506" name="Rectangle 42"/>
                <p:cNvSpPr>
                  <a:spLocks noChangeArrowheads="1"/>
                </p:cNvSpPr>
                <p:nvPr/>
              </p:nvSpPr>
              <p:spPr bwMode="auto">
                <a:xfrm>
                  <a:off x="0" y="6902"/>
                  <a:ext cx="1452" cy="8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tIns="152352" bIns="38088">
                  <a:spAutoFit/>
                </a:bodyPr>
                <a:lstStyle/>
                <a:p>
                  <a:pPr algn="ctr" eaLnBrk="1" hangingPunct="1"/>
                  <a:endParaRPr lang="it-IT" sz="1400" i="1" u="sng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Arial" charset="0"/>
                    <a:cs typeface="Arial" charset="0"/>
                  </a:endParaRPr>
                </a:p>
                <a:p>
                  <a:pPr algn="ctr"/>
                  <a:r>
                    <a:rPr lang="it-IT" sz="1600" i="1" u="sng">
                      <a:effectLst>
                        <a:outerShdw blurRad="38100" dist="38100" dir="2700000" algn="tl">
                          <a:srgbClr val="FFFFFF"/>
                        </a:outerShdw>
                      </a:effectLst>
                      <a:latin typeface="Arial" charset="0"/>
                      <a:cs typeface="Arial" charset="0"/>
                    </a:rPr>
                    <a:t>Redditività delle vendite</a:t>
                  </a:r>
                </a:p>
                <a:p>
                  <a:pPr algn="ctr"/>
                  <a:endParaRPr lang="it-IT" sz="1600" u="sng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imes New Roman" charset="0"/>
                    <a:cs typeface="Arial" charset="0"/>
                  </a:endParaRPr>
                </a:p>
              </p:txBody>
            </p:sp>
          </p:grpSp>
          <p:sp>
            <p:nvSpPr>
              <p:cNvPr id="42015" name="Rectangle 43"/>
              <p:cNvSpPr>
                <a:spLocks noChangeArrowheads="1"/>
              </p:cNvSpPr>
              <p:nvPr/>
            </p:nvSpPr>
            <p:spPr bwMode="auto">
              <a:xfrm>
                <a:off x="1032" y="2472"/>
                <a:ext cx="1506" cy="1102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1998" name="Group 44"/>
            <p:cNvGrpSpPr>
              <a:grpSpLocks/>
            </p:cNvGrpSpPr>
            <p:nvPr/>
          </p:nvGrpSpPr>
          <p:grpSpPr bwMode="auto">
            <a:xfrm>
              <a:off x="2538" y="2472"/>
              <a:ext cx="1512" cy="1102"/>
              <a:chOff x="2538" y="2472"/>
              <a:chExt cx="1512" cy="1102"/>
            </a:xfrm>
          </p:grpSpPr>
          <p:sp>
            <p:nvSpPr>
              <p:cNvPr id="42012" name="Rectangle 45"/>
              <p:cNvSpPr>
                <a:spLocks noChangeArrowheads="1"/>
              </p:cNvSpPr>
              <p:nvPr/>
            </p:nvSpPr>
            <p:spPr bwMode="auto">
              <a:xfrm>
                <a:off x="2566" y="2472"/>
                <a:ext cx="1456" cy="11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     Risultato Operativo </a:t>
                </a:r>
                <a:endParaRPr lang="it-IT" sz="1400">
                  <a:latin typeface="Times New Roman" charset="0"/>
                  <a:cs typeface="Times New Roman" charset="0"/>
                </a:endParaRPr>
              </a:p>
              <a:p>
                <a:pPr algn="ctr"/>
                <a:r>
                  <a:rPr lang="it-IT" sz="1400" b="1">
                    <a:latin typeface="Arial" charset="0"/>
                    <a:cs typeface="Arial" charset="0"/>
                  </a:rPr>
                  <a:t>Caratteristico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            ------------------------  x100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     Ricavi di Vendita</a:t>
                </a:r>
                <a:endParaRPr lang="it-IT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2013" name="Rectangle 46"/>
              <p:cNvSpPr>
                <a:spLocks noChangeArrowheads="1"/>
              </p:cNvSpPr>
              <p:nvPr/>
            </p:nvSpPr>
            <p:spPr bwMode="auto">
              <a:xfrm>
                <a:off x="2538" y="2472"/>
                <a:ext cx="1512" cy="1102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1999" name="Group 47"/>
            <p:cNvGrpSpPr>
              <a:grpSpLocks/>
            </p:cNvGrpSpPr>
            <p:nvPr/>
          </p:nvGrpSpPr>
          <p:grpSpPr bwMode="auto">
            <a:xfrm>
              <a:off x="0" y="3574"/>
              <a:ext cx="1032" cy="1289"/>
              <a:chOff x="0" y="3574"/>
              <a:chExt cx="1032" cy="1289"/>
            </a:xfrm>
          </p:grpSpPr>
          <p:sp>
            <p:nvSpPr>
              <p:cNvPr id="42008" name="Rectangle 48"/>
              <p:cNvSpPr>
                <a:spLocks noChangeArrowheads="1"/>
              </p:cNvSpPr>
              <p:nvPr/>
            </p:nvSpPr>
            <p:spPr bwMode="auto">
              <a:xfrm>
                <a:off x="0" y="3574"/>
                <a:ext cx="1032" cy="1289"/>
              </a:xfrm>
              <a:prstGeom prst="rect">
                <a:avLst/>
              </a:prstGeom>
              <a:solidFill>
                <a:srgbClr val="B3D9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2009" name="Group 49"/>
              <p:cNvGrpSpPr>
                <a:grpSpLocks/>
              </p:cNvGrpSpPr>
              <p:nvPr/>
            </p:nvGrpSpPr>
            <p:grpSpPr bwMode="auto">
              <a:xfrm>
                <a:off x="0" y="3574"/>
                <a:ext cx="1032" cy="1289"/>
                <a:chOff x="0" y="3574"/>
                <a:chExt cx="1032" cy="1289"/>
              </a:xfrm>
            </p:grpSpPr>
            <p:sp>
              <p:nvSpPr>
                <p:cNvPr id="42010" name="Rectangle 50"/>
                <p:cNvSpPr>
                  <a:spLocks noChangeArrowheads="1"/>
                </p:cNvSpPr>
                <p:nvPr/>
              </p:nvSpPr>
              <p:spPr bwMode="auto">
                <a:xfrm>
                  <a:off x="28" y="3574"/>
                  <a:ext cx="976" cy="1289"/>
                </a:xfrm>
                <a:prstGeom prst="rect">
                  <a:avLst/>
                </a:prstGeom>
                <a:solidFill>
                  <a:srgbClr val="B3D9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en-GB" sz="1600" b="1">
                    <a:latin typeface="Arial" charset="0"/>
                    <a:cs typeface="Arial" charset="0"/>
                  </a:endParaRPr>
                </a:p>
                <a:p>
                  <a:pPr algn="ctr" eaLnBrk="1" hangingPunct="1"/>
                  <a:r>
                    <a:rPr lang="en-GB" sz="2000" b="1">
                      <a:latin typeface="Arial" charset="0"/>
                      <a:cs typeface="Arial" charset="0"/>
                    </a:rPr>
                    <a:t>ROT </a:t>
                  </a:r>
                  <a:r>
                    <a:rPr lang="en-GB" sz="1600" b="1">
                      <a:latin typeface="Arial" charset="0"/>
                      <a:cs typeface="Arial" charset="0"/>
                    </a:rPr>
                    <a:t>=</a:t>
                  </a:r>
                  <a:endParaRPr lang="it-IT" sz="16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r>
                    <a:rPr lang="en-GB" sz="1600" b="1">
                      <a:latin typeface="Arial" charset="0"/>
                      <a:cs typeface="Arial" charset="0"/>
                    </a:rPr>
                    <a:t>   RV/CIC         </a:t>
                  </a:r>
                  <a:endParaRPr lang="it-IT" sz="16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endParaRPr lang="it-IT" sz="1600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2011" name="Rectangle 51"/>
                <p:cNvSpPr>
                  <a:spLocks noChangeArrowheads="1"/>
                </p:cNvSpPr>
                <p:nvPr/>
              </p:nvSpPr>
              <p:spPr bwMode="auto">
                <a:xfrm>
                  <a:off x="0" y="3574"/>
                  <a:ext cx="1032" cy="128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2000" name="Group 52"/>
            <p:cNvGrpSpPr>
              <a:grpSpLocks/>
            </p:cNvGrpSpPr>
            <p:nvPr/>
          </p:nvGrpSpPr>
          <p:grpSpPr bwMode="auto">
            <a:xfrm>
              <a:off x="1032" y="3574"/>
              <a:ext cx="1506" cy="1546"/>
              <a:chOff x="1032" y="3574"/>
              <a:chExt cx="1506" cy="1546"/>
            </a:xfrm>
          </p:grpSpPr>
          <p:grpSp>
            <p:nvGrpSpPr>
              <p:cNvPr id="42004" name="Group 53"/>
              <p:cNvGrpSpPr>
                <a:grpSpLocks/>
              </p:cNvGrpSpPr>
              <p:nvPr/>
            </p:nvGrpSpPr>
            <p:grpSpPr bwMode="auto">
              <a:xfrm>
                <a:off x="1060" y="3574"/>
                <a:ext cx="1452" cy="1546"/>
                <a:chOff x="0" y="9067"/>
                <a:chExt cx="1452" cy="1546"/>
              </a:xfrm>
            </p:grpSpPr>
            <p:sp>
              <p:nvSpPr>
                <p:cNvPr id="42006" name="Rectangle 54"/>
                <p:cNvSpPr>
                  <a:spLocks noChangeArrowheads="1"/>
                </p:cNvSpPr>
                <p:nvPr/>
              </p:nvSpPr>
              <p:spPr bwMode="auto">
                <a:xfrm>
                  <a:off x="0" y="9067"/>
                  <a:ext cx="1452" cy="6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1" hangingPunct="1"/>
                  <a:r>
                    <a:rPr lang="en-GB" sz="1200" b="1">
                      <a:latin typeface="Arial" charset="0"/>
                      <a:cs typeface="Arial" charset="0"/>
                    </a:rPr>
                    <a:t> </a:t>
                  </a:r>
                  <a:endParaRPr lang="it-IT" sz="12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endParaRPr lang="it-IT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46519" name="Rectangle 55"/>
                <p:cNvSpPr>
                  <a:spLocks noChangeArrowheads="1"/>
                </p:cNvSpPr>
                <p:nvPr/>
              </p:nvSpPr>
              <p:spPr bwMode="auto">
                <a:xfrm>
                  <a:off x="0" y="9469"/>
                  <a:ext cx="1452" cy="1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tIns="152352" bIns="38088">
                  <a:spAutoFit/>
                </a:bodyPr>
                <a:lstStyle/>
                <a:p>
                  <a:pPr algn="ctr" eaLnBrk="1" hangingPunct="1"/>
                  <a:r>
                    <a:rPr lang="it-IT" sz="1600" i="1" u="sng">
                      <a:effectLst>
                        <a:outerShdw blurRad="38100" dist="38100" dir="2700000" algn="tl">
                          <a:srgbClr val="FFFFFF"/>
                        </a:outerShdw>
                      </a:effectLst>
                      <a:latin typeface="Arial" charset="0"/>
                      <a:cs typeface="Arial" charset="0"/>
                    </a:rPr>
                    <a:t>Indice di rotazione del capitale investito nella gestione caratteristica</a:t>
                  </a:r>
                  <a:endParaRPr lang="it-IT" sz="1600" b="1" i="1" u="sng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Arial" charset="0"/>
                    <a:cs typeface="Arial" charset="0"/>
                  </a:endParaRPr>
                </a:p>
                <a:p>
                  <a:pPr algn="ctr"/>
                  <a:endParaRPr lang="it-IT" sz="1600" u="sng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imes New Roman" charset="0"/>
                    <a:cs typeface="Arial" charset="0"/>
                  </a:endParaRPr>
                </a:p>
              </p:txBody>
            </p:sp>
          </p:grpSp>
          <p:sp>
            <p:nvSpPr>
              <p:cNvPr id="42005" name="Rectangle 56"/>
              <p:cNvSpPr>
                <a:spLocks noChangeArrowheads="1"/>
              </p:cNvSpPr>
              <p:nvPr/>
            </p:nvSpPr>
            <p:spPr bwMode="auto">
              <a:xfrm>
                <a:off x="1032" y="3574"/>
                <a:ext cx="1506" cy="1289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2001" name="Group 57"/>
            <p:cNvGrpSpPr>
              <a:grpSpLocks/>
            </p:cNvGrpSpPr>
            <p:nvPr/>
          </p:nvGrpSpPr>
          <p:grpSpPr bwMode="auto">
            <a:xfrm>
              <a:off x="2538" y="3574"/>
              <a:ext cx="1512" cy="1289"/>
              <a:chOff x="2538" y="3574"/>
              <a:chExt cx="1512" cy="1289"/>
            </a:xfrm>
          </p:grpSpPr>
          <p:sp>
            <p:nvSpPr>
              <p:cNvPr id="42002" name="Rectangle 58"/>
              <p:cNvSpPr>
                <a:spLocks noChangeArrowheads="1"/>
              </p:cNvSpPr>
              <p:nvPr/>
            </p:nvSpPr>
            <p:spPr bwMode="auto">
              <a:xfrm>
                <a:off x="2566" y="3574"/>
                <a:ext cx="1456" cy="12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Ricavi di Vendita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    ----------------------------    </a:t>
                </a:r>
                <a:endParaRPr lang="it-IT" sz="1400">
                  <a:latin typeface="Times New Roman" charset="0"/>
                  <a:cs typeface="Times New Roman" charset="0"/>
                </a:endParaRPr>
              </a:p>
              <a:p>
                <a:pPr algn="ctr"/>
                <a:r>
                  <a:rPr lang="it-IT" sz="1400" b="1">
                    <a:latin typeface="Arial" charset="0"/>
                    <a:cs typeface="Arial" charset="0"/>
                  </a:rPr>
                  <a:t>Capitale Investito nella </a:t>
                </a:r>
                <a:endParaRPr lang="it-IT" sz="1400">
                  <a:latin typeface="Times New Roman" charset="0"/>
                  <a:cs typeface="Times New Roman" charset="0"/>
                </a:endParaRPr>
              </a:p>
              <a:p>
                <a:pPr algn="ctr"/>
                <a:r>
                  <a:rPr lang="it-IT" sz="1400" b="1">
                    <a:latin typeface="Arial" charset="0"/>
                    <a:cs typeface="Arial" charset="0"/>
                  </a:rPr>
                  <a:t>gestione Caratteristica</a:t>
                </a:r>
                <a:endParaRPr lang="it-IT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2003" name="Rectangle 59"/>
              <p:cNvSpPr>
                <a:spLocks noChangeArrowheads="1"/>
              </p:cNvSpPr>
              <p:nvPr/>
            </p:nvSpPr>
            <p:spPr bwMode="auto">
              <a:xfrm>
                <a:off x="2538" y="3574"/>
                <a:ext cx="1512" cy="1289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DAD7991F-8949-4BBE-81D6-DFFA64611330}" type="slidenum">
              <a:rPr lang="it-IT" sz="1400">
                <a:latin typeface="Comic Sans MS" charset="0"/>
              </a:rPr>
              <a:pPr algn="r" eaLnBrk="1" hangingPunct="1"/>
              <a:t>7</a:t>
            </a:fld>
            <a:endParaRPr lang="it-IT" sz="1400">
              <a:latin typeface="Comic Sans MS" charset="0"/>
            </a:endParaRPr>
          </a:p>
        </p:txBody>
      </p:sp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974725" y="969963"/>
            <a:ext cx="858043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400" b="1">
                <a:latin typeface="Arial" charset="0"/>
                <a:cs typeface="Arial" charset="0"/>
              </a:rPr>
              <a:t>OBIETTIVO :</a:t>
            </a:r>
            <a:r>
              <a:rPr lang="it-IT" sz="1400">
                <a:latin typeface="Arial" charset="0"/>
                <a:cs typeface="Arial" charset="0"/>
              </a:rPr>
              <a:t> è quello di </a:t>
            </a:r>
            <a:r>
              <a:rPr lang="it-IT" sz="1400" b="1">
                <a:latin typeface="Arial" charset="0"/>
                <a:cs typeface="Arial" charset="0"/>
              </a:rPr>
              <a:t>verificare l’esistenza di una condizione equilibrio finanziario tra fonti e impieghi</a:t>
            </a:r>
            <a:r>
              <a:rPr lang="it-IT" sz="1400">
                <a:latin typeface="Arial" charset="0"/>
                <a:cs typeface="Arial" charset="0"/>
              </a:rPr>
              <a:t> e di </a:t>
            </a:r>
            <a:r>
              <a:rPr lang="it-IT" sz="1400" b="1">
                <a:latin typeface="Arial" charset="0"/>
                <a:cs typeface="Arial" charset="0"/>
              </a:rPr>
              <a:t>verificare l’attitudine dell’azienda a fronteggiare prontamente i fabbisogni monetari</a:t>
            </a:r>
            <a:r>
              <a:rPr lang="it-IT" sz="1400">
                <a:latin typeface="Arial" charset="0"/>
                <a:cs typeface="Arial" charset="0"/>
              </a:rPr>
              <a:t> determinati dalla gestione;attraverso i seguenti indici:</a:t>
            </a:r>
          </a:p>
        </p:txBody>
      </p:sp>
      <p:sp>
        <p:nvSpPr>
          <p:cNvPr id="44036" name="Rectangle 3"/>
          <p:cNvSpPr>
            <a:spLocks noChangeArrowheads="1"/>
          </p:cNvSpPr>
          <p:nvPr/>
        </p:nvSpPr>
        <p:spPr bwMode="auto">
          <a:xfrm>
            <a:off x="0" y="304800"/>
            <a:ext cx="990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t-IT" sz="3200" b="1">
                <a:solidFill>
                  <a:srgbClr val="009900"/>
                </a:solidFill>
                <a:latin typeface="Comic Sans MS" charset="0"/>
                <a:cs typeface="Arial" charset="0"/>
              </a:rPr>
              <a:t>Analisi finanziaria</a:t>
            </a:r>
            <a:r>
              <a:rPr lang="it-IT" sz="3200">
                <a:solidFill>
                  <a:srgbClr val="009900"/>
                </a:solidFill>
                <a:latin typeface="Comic Sans MS" charset="0"/>
                <a:cs typeface="Arial" charset="0"/>
              </a:rPr>
              <a:t> </a:t>
            </a:r>
          </a:p>
        </p:txBody>
      </p:sp>
      <p:grpSp>
        <p:nvGrpSpPr>
          <p:cNvPr id="44037" name="Group 4"/>
          <p:cNvGrpSpPr>
            <a:grpSpLocks/>
          </p:cNvGrpSpPr>
          <p:nvPr/>
        </p:nvGrpSpPr>
        <p:grpSpPr bwMode="auto">
          <a:xfrm>
            <a:off x="330200" y="1676400"/>
            <a:ext cx="9163050" cy="3505200"/>
            <a:chOff x="0" y="0"/>
            <a:chExt cx="4075" cy="3187"/>
          </a:xfrm>
        </p:grpSpPr>
        <p:grpSp>
          <p:nvGrpSpPr>
            <p:cNvPr id="44061" name="Group 5"/>
            <p:cNvGrpSpPr>
              <a:grpSpLocks/>
            </p:cNvGrpSpPr>
            <p:nvPr/>
          </p:nvGrpSpPr>
          <p:grpSpPr bwMode="auto">
            <a:xfrm>
              <a:off x="0" y="0"/>
              <a:ext cx="1016" cy="1088"/>
              <a:chOff x="0" y="0"/>
              <a:chExt cx="1016" cy="1088"/>
            </a:xfrm>
          </p:grpSpPr>
          <p:sp>
            <p:nvSpPr>
              <p:cNvPr id="44101" name="Rectangle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16" cy="883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4102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1016" cy="1088"/>
                <a:chOff x="0" y="0"/>
                <a:chExt cx="1016" cy="1088"/>
              </a:xfrm>
            </p:grpSpPr>
            <p:grpSp>
              <p:nvGrpSpPr>
                <p:cNvPr id="44103" name="Group 8"/>
                <p:cNvGrpSpPr>
                  <a:grpSpLocks/>
                </p:cNvGrpSpPr>
                <p:nvPr/>
              </p:nvGrpSpPr>
              <p:grpSpPr bwMode="auto">
                <a:xfrm>
                  <a:off x="28" y="0"/>
                  <a:ext cx="959" cy="1088"/>
                  <a:chOff x="0" y="0"/>
                  <a:chExt cx="959" cy="1088"/>
                </a:xfrm>
              </p:grpSpPr>
              <p:sp>
                <p:nvSpPr>
                  <p:cNvPr id="44105" name="Rectangle 9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959" cy="554"/>
                  </a:xfrm>
                  <a:prstGeom prst="rect">
                    <a:avLst/>
                  </a:prstGeom>
                  <a:solidFill>
                    <a:srgbClr val="B0E8B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bIns="0">
                    <a:spAutoFit/>
                  </a:bodyPr>
                  <a:lstStyle/>
                  <a:p>
                    <a:pPr algn="ctr" eaLnBrk="1" hangingPunct="1"/>
                    <a:r>
                      <a:rPr lang="en-GB" sz="1300" b="1">
                        <a:latin typeface="Arial" charset="0"/>
                        <a:cs typeface="Arial" charset="0"/>
                      </a:rPr>
                      <a:t> </a:t>
                    </a:r>
                    <a:endParaRPr lang="it-IT" sz="1200">
                      <a:latin typeface="Arial" charset="0"/>
                      <a:cs typeface="Arial" charset="0"/>
                    </a:endParaRPr>
                  </a:p>
                  <a:p>
                    <a:pPr algn="ctr"/>
                    <a:endParaRPr lang="it-IT">
                      <a:latin typeface="Times New Roman" charset="0"/>
                      <a:cs typeface="Arial" charset="0"/>
                    </a:endParaRPr>
                  </a:p>
                </p:txBody>
              </p:sp>
              <p:sp>
                <p:nvSpPr>
                  <p:cNvPr id="44106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382"/>
                    <a:ext cx="959" cy="706"/>
                  </a:xfrm>
                  <a:prstGeom prst="rect">
                    <a:avLst/>
                  </a:prstGeom>
                  <a:solidFill>
                    <a:srgbClr val="B0E8B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bIns="0">
                    <a:spAutoFit/>
                  </a:bodyPr>
                  <a:lstStyle/>
                  <a:p>
                    <a:pPr algn="ctr" eaLnBrk="1" hangingPunct="1"/>
                    <a:r>
                      <a:rPr lang="en-GB" b="1">
                        <a:latin typeface="Arial" charset="0"/>
                        <a:cs typeface="Arial" charset="0"/>
                      </a:rPr>
                      <a:t>ILG</a:t>
                    </a:r>
                    <a:endParaRPr lang="it-IT">
                      <a:latin typeface="Arial" charset="0"/>
                      <a:cs typeface="Arial" charset="0"/>
                    </a:endParaRPr>
                  </a:p>
                  <a:p>
                    <a:pPr algn="ctr"/>
                    <a:endParaRPr lang="it-IT">
                      <a:latin typeface="Times New Roman" charset="0"/>
                      <a:cs typeface="Arial" charset="0"/>
                    </a:endParaRPr>
                  </a:p>
                </p:txBody>
              </p:sp>
            </p:grpSp>
            <p:sp>
              <p:nvSpPr>
                <p:cNvPr id="44104" name="Rectangle 11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16" cy="88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4062" name="Group 12"/>
            <p:cNvGrpSpPr>
              <a:grpSpLocks/>
            </p:cNvGrpSpPr>
            <p:nvPr/>
          </p:nvGrpSpPr>
          <p:grpSpPr bwMode="auto">
            <a:xfrm>
              <a:off x="1016" y="0"/>
              <a:ext cx="1496" cy="883"/>
              <a:chOff x="1016" y="0"/>
              <a:chExt cx="1496" cy="883"/>
            </a:xfrm>
          </p:grpSpPr>
          <p:sp>
            <p:nvSpPr>
              <p:cNvPr id="44099" name="Rectangle 13"/>
              <p:cNvSpPr>
                <a:spLocks noChangeArrowheads="1"/>
              </p:cNvSpPr>
              <p:nvPr/>
            </p:nvSpPr>
            <p:spPr bwMode="auto">
              <a:xfrm>
                <a:off x="1044" y="0"/>
                <a:ext cx="1440" cy="8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000" b="1">
                    <a:latin typeface="Arial" charset="0"/>
                    <a:cs typeface="Arial" charset="0"/>
                  </a:rPr>
                  <a:t>  </a:t>
                </a:r>
                <a:br>
                  <a:rPr lang="it-IT" sz="10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Indice di Liquidità Generale</a:t>
                </a:r>
                <a:br>
                  <a:rPr lang="it-IT" sz="16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  (current ratio)</a:t>
                </a:r>
                <a:endParaRPr lang="it-IT" sz="1600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4100" name="Rectangle 14"/>
              <p:cNvSpPr>
                <a:spLocks noChangeArrowheads="1"/>
              </p:cNvSpPr>
              <p:nvPr/>
            </p:nvSpPr>
            <p:spPr bwMode="auto">
              <a:xfrm>
                <a:off x="1016" y="0"/>
                <a:ext cx="1496" cy="883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63" name="Group 15"/>
            <p:cNvGrpSpPr>
              <a:grpSpLocks/>
            </p:cNvGrpSpPr>
            <p:nvPr/>
          </p:nvGrpSpPr>
          <p:grpSpPr bwMode="auto">
            <a:xfrm>
              <a:off x="2512" y="0"/>
              <a:ext cx="1563" cy="883"/>
              <a:chOff x="2512" y="0"/>
              <a:chExt cx="1563" cy="883"/>
            </a:xfrm>
          </p:grpSpPr>
          <p:sp>
            <p:nvSpPr>
              <p:cNvPr id="44097" name="Rectangle 16"/>
              <p:cNvSpPr>
                <a:spLocks noChangeArrowheads="1"/>
              </p:cNvSpPr>
              <p:nvPr/>
            </p:nvSpPr>
            <p:spPr bwMode="auto">
              <a:xfrm>
                <a:off x="2540" y="0"/>
                <a:ext cx="1507" cy="8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000" b="1">
                    <a:latin typeface="Arial" charset="0"/>
                    <a:cs typeface="Arial" charset="0"/>
                  </a:rPr>
                  <a:t>  </a:t>
                </a:r>
                <a:r>
                  <a:rPr lang="it-IT" sz="1400" b="1">
                    <a:latin typeface="Arial" charset="0"/>
                    <a:cs typeface="Arial" charset="0"/>
                  </a:rPr>
                  <a:t>Attivo Circolante</a:t>
                </a:r>
              </a:p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-------------------------</a:t>
                </a:r>
              </a:p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Passività a Breve 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000" b="1">
                    <a:latin typeface="Arial" charset="0"/>
                    <a:cs typeface="Arial" charset="0"/>
                  </a:rPr>
                  <a:t> </a:t>
                </a:r>
                <a:endParaRPr lang="it-IT" sz="1200">
                  <a:latin typeface="Times New Roman" charset="0"/>
                  <a:cs typeface="Times New Roman" charset="0"/>
                </a:endParaRPr>
              </a:p>
              <a:p>
                <a:pPr algn="ctr"/>
                <a:endParaRPr lang="it-IT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4098" name="Rectangle 17"/>
              <p:cNvSpPr>
                <a:spLocks noChangeArrowheads="1"/>
              </p:cNvSpPr>
              <p:nvPr/>
            </p:nvSpPr>
            <p:spPr bwMode="auto">
              <a:xfrm>
                <a:off x="2512" y="0"/>
                <a:ext cx="1563" cy="883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64" name="Group 18"/>
            <p:cNvGrpSpPr>
              <a:grpSpLocks/>
            </p:cNvGrpSpPr>
            <p:nvPr/>
          </p:nvGrpSpPr>
          <p:grpSpPr bwMode="auto">
            <a:xfrm>
              <a:off x="0" y="883"/>
              <a:ext cx="1016" cy="864"/>
              <a:chOff x="0" y="883"/>
              <a:chExt cx="1016" cy="864"/>
            </a:xfrm>
          </p:grpSpPr>
          <p:sp>
            <p:nvSpPr>
              <p:cNvPr id="44093" name="Rectangle 19"/>
              <p:cNvSpPr>
                <a:spLocks noChangeArrowheads="1"/>
              </p:cNvSpPr>
              <p:nvPr/>
            </p:nvSpPr>
            <p:spPr bwMode="auto">
              <a:xfrm>
                <a:off x="0" y="883"/>
                <a:ext cx="1016" cy="864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4094" name="Group 20"/>
              <p:cNvGrpSpPr>
                <a:grpSpLocks/>
              </p:cNvGrpSpPr>
              <p:nvPr/>
            </p:nvGrpSpPr>
            <p:grpSpPr bwMode="auto">
              <a:xfrm>
                <a:off x="0" y="883"/>
                <a:ext cx="1016" cy="864"/>
                <a:chOff x="0" y="883"/>
                <a:chExt cx="1016" cy="864"/>
              </a:xfrm>
            </p:grpSpPr>
            <p:sp>
              <p:nvSpPr>
                <p:cNvPr id="44095" name="Rectangle 21"/>
                <p:cNvSpPr>
                  <a:spLocks noChangeArrowheads="1"/>
                </p:cNvSpPr>
                <p:nvPr/>
              </p:nvSpPr>
              <p:spPr bwMode="auto">
                <a:xfrm>
                  <a:off x="28" y="883"/>
                  <a:ext cx="960" cy="864"/>
                </a:xfrm>
                <a:prstGeom prst="rect">
                  <a:avLst/>
                </a:prstGeom>
                <a:solidFill>
                  <a:srgbClr val="B0E8B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r>
                    <a:rPr lang="it-IT" sz="1300" b="1">
                      <a:latin typeface="Arial" charset="0"/>
                      <a:cs typeface="Arial" charset="0"/>
                    </a:rPr>
                    <a:t> </a:t>
                  </a:r>
                  <a:endParaRPr lang="it-IT" sz="1200">
                    <a:latin typeface="Times New Roman" charset="0"/>
                    <a:cs typeface="Times New Roman" charset="0"/>
                  </a:endParaRPr>
                </a:p>
                <a:p>
                  <a:pPr algn="ctr"/>
                  <a:r>
                    <a:rPr lang="it-IT" b="1">
                      <a:latin typeface="Arial" charset="0"/>
                      <a:cs typeface="Arial" charset="0"/>
                    </a:rPr>
                    <a:t>ILP</a:t>
                  </a:r>
                  <a:endParaRPr lang="it-IT">
                    <a:latin typeface="Times New Roman" charset="0"/>
                    <a:cs typeface="Times New Roman" charset="0"/>
                  </a:endParaRPr>
                </a:p>
                <a:p>
                  <a:pPr algn="ctr"/>
                  <a:endParaRPr lang="it-IT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4096" name="Rectangle 22"/>
                <p:cNvSpPr>
                  <a:spLocks noChangeArrowheads="1"/>
                </p:cNvSpPr>
                <p:nvPr/>
              </p:nvSpPr>
              <p:spPr bwMode="auto">
                <a:xfrm>
                  <a:off x="0" y="883"/>
                  <a:ext cx="1016" cy="86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4065" name="Group 23"/>
            <p:cNvGrpSpPr>
              <a:grpSpLocks/>
            </p:cNvGrpSpPr>
            <p:nvPr/>
          </p:nvGrpSpPr>
          <p:grpSpPr bwMode="auto">
            <a:xfrm>
              <a:off x="1016" y="883"/>
              <a:ext cx="1496" cy="864"/>
              <a:chOff x="1016" y="883"/>
              <a:chExt cx="1496" cy="864"/>
            </a:xfrm>
          </p:grpSpPr>
          <p:sp>
            <p:nvSpPr>
              <p:cNvPr id="44091" name="Rectangle 24"/>
              <p:cNvSpPr>
                <a:spLocks noChangeArrowheads="1"/>
              </p:cNvSpPr>
              <p:nvPr/>
            </p:nvSpPr>
            <p:spPr bwMode="auto">
              <a:xfrm>
                <a:off x="1044" y="883"/>
                <a:ext cx="1440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000" b="1">
                    <a:latin typeface="Arial" charset="0"/>
                    <a:cs typeface="Arial" charset="0"/>
                  </a:rPr>
                  <a:t/>
                </a:r>
                <a:br>
                  <a:rPr lang="it-IT" sz="10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  Indice di Liquidità Primaria</a:t>
                </a:r>
                <a:br>
                  <a:rPr lang="it-IT" sz="16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  (quick ratio)</a:t>
                </a:r>
                <a:endParaRPr lang="it-IT" sz="1600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4092" name="Rectangle 25"/>
              <p:cNvSpPr>
                <a:spLocks noChangeArrowheads="1"/>
              </p:cNvSpPr>
              <p:nvPr/>
            </p:nvSpPr>
            <p:spPr bwMode="auto">
              <a:xfrm>
                <a:off x="1016" y="883"/>
                <a:ext cx="1496" cy="864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66" name="Group 26"/>
            <p:cNvGrpSpPr>
              <a:grpSpLocks/>
            </p:cNvGrpSpPr>
            <p:nvPr/>
          </p:nvGrpSpPr>
          <p:grpSpPr bwMode="auto">
            <a:xfrm>
              <a:off x="2512" y="883"/>
              <a:ext cx="1563" cy="864"/>
              <a:chOff x="2512" y="883"/>
              <a:chExt cx="1563" cy="864"/>
            </a:xfrm>
          </p:grpSpPr>
          <p:sp>
            <p:nvSpPr>
              <p:cNvPr id="44089" name="Rectangle 27"/>
              <p:cNvSpPr>
                <a:spLocks noChangeArrowheads="1"/>
              </p:cNvSpPr>
              <p:nvPr/>
            </p:nvSpPr>
            <p:spPr bwMode="auto">
              <a:xfrm>
                <a:off x="2540" y="883"/>
                <a:ext cx="1507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Attivo Circolante – Rimanenze Magazzino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  -----------------------------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  Passività a breve 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000" b="1">
                    <a:latin typeface="Arial" charset="0"/>
                    <a:cs typeface="Arial" charset="0"/>
                  </a:rPr>
                  <a:t> </a:t>
                </a:r>
                <a:endParaRPr lang="it-IT" sz="1200">
                  <a:latin typeface="Times New Roman" charset="0"/>
                  <a:cs typeface="Times New Roman" charset="0"/>
                </a:endParaRPr>
              </a:p>
              <a:p>
                <a:pPr algn="ctr"/>
                <a:endParaRPr lang="it-IT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4090" name="Rectangle 28"/>
              <p:cNvSpPr>
                <a:spLocks noChangeArrowheads="1"/>
              </p:cNvSpPr>
              <p:nvPr/>
            </p:nvSpPr>
            <p:spPr bwMode="auto">
              <a:xfrm>
                <a:off x="2512" y="883"/>
                <a:ext cx="1563" cy="864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67" name="Group 29"/>
            <p:cNvGrpSpPr>
              <a:grpSpLocks/>
            </p:cNvGrpSpPr>
            <p:nvPr/>
          </p:nvGrpSpPr>
          <p:grpSpPr bwMode="auto">
            <a:xfrm>
              <a:off x="0" y="1747"/>
              <a:ext cx="1016" cy="768"/>
              <a:chOff x="0" y="1747"/>
              <a:chExt cx="1016" cy="768"/>
            </a:xfrm>
          </p:grpSpPr>
          <p:sp>
            <p:nvSpPr>
              <p:cNvPr id="44085" name="Rectangle 30"/>
              <p:cNvSpPr>
                <a:spLocks noChangeArrowheads="1"/>
              </p:cNvSpPr>
              <p:nvPr/>
            </p:nvSpPr>
            <p:spPr bwMode="auto">
              <a:xfrm>
                <a:off x="0" y="1747"/>
                <a:ext cx="1016" cy="768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4086" name="Group 31"/>
              <p:cNvGrpSpPr>
                <a:grpSpLocks/>
              </p:cNvGrpSpPr>
              <p:nvPr/>
            </p:nvGrpSpPr>
            <p:grpSpPr bwMode="auto">
              <a:xfrm>
                <a:off x="0" y="1747"/>
                <a:ext cx="1016" cy="768"/>
                <a:chOff x="0" y="1747"/>
                <a:chExt cx="1016" cy="768"/>
              </a:xfrm>
            </p:grpSpPr>
            <p:sp>
              <p:nvSpPr>
                <p:cNvPr id="44087" name="Rectangle 32"/>
                <p:cNvSpPr>
                  <a:spLocks noChangeArrowheads="1"/>
                </p:cNvSpPr>
                <p:nvPr/>
              </p:nvSpPr>
              <p:spPr bwMode="auto">
                <a:xfrm>
                  <a:off x="28" y="1747"/>
                  <a:ext cx="960" cy="768"/>
                </a:xfrm>
                <a:prstGeom prst="rect">
                  <a:avLst/>
                </a:prstGeom>
                <a:solidFill>
                  <a:srgbClr val="B0E8B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r>
                    <a:rPr lang="it-IT" sz="1300" b="1">
                      <a:latin typeface="Arial" charset="0"/>
                      <a:cs typeface="Arial" charset="0"/>
                    </a:rPr>
                    <a:t/>
                  </a:r>
                  <a:br>
                    <a:rPr lang="it-IT" sz="1300" b="1">
                      <a:latin typeface="Arial" charset="0"/>
                      <a:cs typeface="Arial" charset="0"/>
                    </a:rPr>
                  </a:br>
                  <a:r>
                    <a:rPr lang="it-IT" b="1">
                      <a:latin typeface="Arial" charset="0"/>
                      <a:cs typeface="Arial" charset="0"/>
                    </a:rPr>
                    <a:t>IRC</a:t>
                  </a:r>
                  <a:endParaRPr lang="it-IT">
                    <a:latin typeface="Times New Roman" charset="0"/>
                    <a:cs typeface="Times New Roman" charset="0"/>
                  </a:endParaRPr>
                </a:p>
                <a:p>
                  <a:pPr algn="ctr"/>
                  <a:endParaRPr lang="it-IT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4088" name="Rectangle 33"/>
                <p:cNvSpPr>
                  <a:spLocks noChangeArrowheads="1"/>
                </p:cNvSpPr>
                <p:nvPr/>
              </p:nvSpPr>
              <p:spPr bwMode="auto">
                <a:xfrm>
                  <a:off x="0" y="1747"/>
                  <a:ext cx="1016" cy="76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4068" name="Group 34"/>
            <p:cNvGrpSpPr>
              <a:grpSpLocks/>
            </p:cNvGrpSpPr>
            <p:nvPr/>
          </p:nvGrpSpPr>
          <p:grpSpPr bwMode="auto">
            <a:xfrm>
              <a:off x="1016" y="1747"/>
              <a:ext cx="1496" cy="768"/>
              <a:chOff x="1016" y="1747"/>
              <a:chExt cx="1496" cy="768"/>
            </a:xfrm>
          </p:grpSpPr>
          <p:sp>
            <p:nvSpPr>
              <p:cNvPr id="44083" name="Rectangle 35"/>
              <p:cNvSpPr>
                <a:spLocks noChangeArrowheads="1"/>
              </p:cNvSpPr>
              <p:nvPr/>
            </p:nvSpPr>
            <p:spPr bwMode="auto">
              <a:xfrm>
                <a:off x="1044" y="1747"/>
                <a:ext cx="1440" cy="7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600" b="1">
                    <a:latin typeface="Arial" charset="0"/>
                    <a:cs typeface="Arial" charset="0"/>
                  </a:rPr>
                  <a:t>Indice di Rotazione del Capitale circolante lordo</a:t>
                </a:r>
                <a:endParaRPr lang="it-IT" sz="1600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4084" name="Rectangle 36"/>
              <p:cNvSpPr>
                <a:spLocks noChangeArrowheads="1"/>
              </p:cNvSpPr>
              <p:nvPr/>
            </p:nvSpPr>
            <p:spPr bwMode="auto">
              <a:xfrm>
                <a:off x="1016" y="1747"/>
                <a:ext cx="1496" cy="76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69" name="Group 37"/>
            <p:cNvGrpSpPr>
              <a:grpSpLocks/>
            </p:cNvGrpSpPr>
            <p:nvPr/>
          </p:nvGrpSpPr>
          <p:grpSpPr bwMode="auto">
            <a:xfrm>
              <a:off x="2512" y="1747"/>
              <a:ext cx="1563" cy="768"/>
              <a:chOff x="2512" y="1747"/>
              <a:chExt cx="1563" cy="768"/>
            </a:xfrm>
          </p:grpSpPr>
          <p:sp>
            <p:nvSpPr>
              <p:cNvPr id="44081" name="Rectangle 38"/>
              <p:cNvSpPr>
                <a:spLocks noChangeArrowheads="1"/>
              </p:cNvSpPr>
              <p:nvPr/>
            </p:nvSpPr>
            <p:spPr bwMode="auto">
              <a:xfrm>
                <a:off x="2540" y="1747"/>
                <a:ext cx="1507" cy="7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000" b="1">
                    <a:latin typeface="Arial" charset="0"/>
                    <a:cs typeface="Arial" charset="0"/>
                  </a:rPr>
                  <a:t> </a:t>
                </a:r>
                <a:r>
                  <a:rPr lang="it-IT" sz="1400" b="1">
                    <a:latin typeface="Arial" charset="0"/>
                    <a:cs typeface="Arial" charset="0"/>
                  </a:rPr>
                  <a:t>Ricavi di Vendita                    </a:t>
                </a:r>
              </a:p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-----------------------------                  </a:t>
                </a:r>
              </a:p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Capitale Circolante Lordo</a:t>
                </a:r>
                <a:r>
                  <a:rPr lang="it-IT" sz="1000" b="1">
                    <a:latin typeface="Arial" charset="0"/>
                    <a:cs typeface="Arial" charset="0"/>
                  </a:rPr>
                  <a:t>                   </a:t>
                </a:r>
                <a:br>
                  <a:rPr lang="it-IT" sz="1000" b="1">
                    <a:latin typeface="Arial" charset="0"/>
                    <a:cs typeface="Arial" charset="0"/>
                  </a:rPr>
                </a:br>
                <a:r>
                  <a:rPr lang="it-IT" sz="1000" b="1">
                    <a:latin typeface="Arial" charset="0"/>
                    <a:cs typeface="Arial" charset="0"/>
                  </a:rPr>
                  <a:t> </a:t>
                </a:r>
                <a:endParaRPr lang="it-IT" sz="1200">
                  <a:latin typeface="Times New Roman" charset="0"/>
                  <a:cs typeface="Times New Roman" charset="0"/>
                </a:endParaRPr>
              </a:p>
              <a:p>
                <a:pPr algn="ctr"/>
                <a:endParaRPr lang="it-IT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4082" name="Rectangle 39"/>
              <p:cNvSpPr>
                <a:spLocks noChangeArrowheads="1"/>
              </p:cNvSpPr>
              <p:nvPr/>
            </p:nvSpPr>
            <p:spPr bwMode="auto">
              <a:xfrm>
                <a:off x="2512" y="1747"/>
                <a:ext cx="1563" cy="76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70" name="Group 40"/>
            <p:cNvGrpSpPr>
              <a:grpSpLocks/>
            </p:cNvGrpSpPr>
            <p:nvPr/>
          </p:nvGrpSpPr>
          <p:grpSpPr bwMode="auto">
            <a:xfrm>
              <a:off x="0" y="2515"/>
              <a:ext cx="1016" cy="672"/>
              <a:chOff x="0" y="2515"/>
              <a:chExt cx="1016" cy="672"/>
            </a:xfrm>
          </p:grpSpPr>
          <p:sp>
            <p:nvSpPr>
              <p:cNvPr id="44077" name="Rectangle 41"/>
              <p:cNvSpPr>
                <a:spLocks noChangeArrowheads="1"/>
              </p:cNvSpPr>
              <p:nvPr/>
            </p:nvSpPr>
            <p:spPr bwMode="auto">
              <a:xfrm>
                <a:off x="0" y="2515"/>
                <a:ext cx="1016" cy="672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4078" name="Group 42"/>
              <p:cNvGrpSpPr>
                <a:grpSpLocks/>
              </p:cNvGrpSpPr>
              <p:nvPr/>
            </p:nvGrpSpPr>
            <p:grpSpPr bwMode="auto">
              <a:xfrm>
                <a:off x="0" y="2515"/>
                <a:ext cx="1016" cy="672"/>
                <a:chOff x="0" y="2515"/>
                <a:chExt cx="1016" cy="672"/>
              </a:xfrm>
            </p:grpSpPr>
            <p:sp>
              <p:nvSpPr>
                <p:cNvPr id="44079" name="Rectangle 43"/>
                <p:cNvSpPr>
                  <a:spLocks noChangeArrowheads="1"/>
                </p:cNvSpPr>
                <p:nvPr/>
              </p:nvSpPr>
              <p:spPr bwMode="auto">
                <a:xfrm>
                  <a:off x="28" y="2515"/>
                  <a:ext cx="960" cy="672"/>
                </a:xfrm>
                <a:prstGeom prst="rect">
                  <a:avLst/>
                </a:prstGeom>
                <a:solidFill>
                  <a:srgbClr val="B0E8B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it-IT" sz="1300" b="1">
                      <a:latin typeface="Arial" charset="0"/>
                      <a:cs typeface="Arial" charset="0"/>
                    </a:rPr>
                    <a:t> </a:t>
                  </a:r>
                  <a:br>
                    <a:rPr lang="it-IT" sz="1300" b="1">
                      <a:latin typeface="Arial" charset="0"/>
                      <a:cs typeface="Arial" charset="0"/>
                    </a:rPr>
                  </a:br>
                  <a:r>
                    <a:rPr lang="it-IT" sz="1300" b="1">
                      <a:latin typeface="Arial" charset="0"/>
                      <a:cs typeface="Arial" charset="0"/>
                    </a:rPr>
                    <a:t>              </a:t>
                  </a:r>
                  <a:r>
                    <a:rPr lang="it-IT" b="1">
                      <a:latin typeface="Arial" charset="0"/>
                      <a:cs typeface="Arial" charset="0"/>
                    </a:rPr>
                    <a:t>ICC</a:t>
                  </a:r>
                  <a:endParaRPr lang="it-IT">
                    <a:latin typeface="Times New Roman" charset="0"/>
                    <a:cs typeface="Times New Roman" charset="0"/>
                  </a:endParaRPr>
                </a:p>
                <a:p>
                  <a:endParaRPr lang="it-IT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4080" name="Rectangle 44"/>
                <p:cNvSpPr>
                  <a:spLocks noChangeArrowheads="1"/>
                </p:cNvSpPr>
                <p:nvPr/>
              </p:nvSpPr>
              <p:spPr bwMode="auto">
                <a:xfrm>
                  <a:off x="0" y="2515"/>
                  <a:ext cx="1016" cy="67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4071" name="Group 45"/>
            <p:cNvGrpSpPr>
              <a:grpSpLocks/>
            </p:cNvGrpSpPr>
            <p:nvPr/>
          </p:nvGrpSpPr>
          <p:grpSpPr bwMode="auto">
            <a:xfrm>
              <a:off x="1016" y="2515"/>
              <a:ext cx="1496" cy="672"/>
              <a:chOff x="1016" y="2515"/>
              <a:chExt cx="1496" cy="672"/>
            </a:xfrm>
          </p:grpSpPr>
          <p:sp>
            <p:nvSpPr>
              <p:cNvPr id="44075" name="Rectangle 46"/>
              <p:cNvSpPr>
                <a:spLocks noChangeArrowheads="1"/>
              </p:cNvSpPr>
              <p:nvPr/>
            </p:nvSpPr>
            <p:spPr bwMode="auto">
              <a:xfrm>
                <a:off x="1044" y="2515"/>
                <a:ext cx="1440" cy="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000" b="1">
                    <a:latin typeface="Arial" charset="0"/>
                    <a:cs typeface="Arial" charset="0"/>
                  </a:rPr>
                  <a:t>  </a:t>
                </a:r>
                <a:br>
                  <a:rPr lang="it-IT" sz="10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Indice di rotazione dei Crediti Commerciali</a:t>
                </a:r>
                <a:endParaRPr lang="it-IT" sz="1600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4076" name="Rectangle 47"/>
              <p:cNvSpPr>
                <a:spLocks noChangeArrowheads="1"/>
              </p:cNvSpPr>
              <p:nvPr/>
            </p:nvSpPr>
            <p:spPr bwMode="auto">
              <a:xfrm>
                <a:off x="1016" y="2515"/>
                <a:ext cx="1496" cy="672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72" name="Group 48"/>
            <p:cNvGrpSpPr>
              <a:grpSpLocks/>
            </p:cNvGrpSpPr>
            <p:nvPr/>
          </p:nvGrpSpPr>
          <p:grpSpPr bwMode="auto">
            <a:xfrm>
              <a:off x="2512" y="2515"/>
              <a:ext cx="1563" cy="672"/>
              <a:chOff x="2512" y="2515"/>
              <a:chExt cx="1563" cy="672"/>
            </a:xfrm>
          </p:grpSpPr>
          <p:sp>
            <p:nvSpPr>
              <p:cNvPr id="44073" name="Rectangle 49"/>
              <p:cNvSpPr>
                <a:spLocks noChangeArrowheads="1"/>
              </p:cNvSpPr>
              <p:nvPr/>
            </p:nvSpPr>
            <p:spPr bwMode="auto">
              <a:xfrm>
                <a:off x="2540" y="2515"/>
                <a:ext cx="1507" cy="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tabLst>
                    <a:tab pos="1139825" algn="ctr"/>
                    <a:tab pos="1752600" algn="l"/>
                  </a:tabLst>
                </a:pPr>
                <a:r>
                  <a:rPr lang="it-IT" sz="1000" b="1">
                    <a:latin typeface="Arial" charset="0"/>
                    <a:cs typeface="Arial" charset="0"/>
                  </a:rPr>
                  <a:t>	</a:t>
                </a:r>
                <a:r>
                  <a:rPr lang="it-IT" sz="1400" b="1">
                    <a:latin typeface="Arial" charset="0"/>
                    <a:cs typeface="Arial" charset="0"/>
                  </a:rPr>
                  <a:t>  Ricavi di Vendita  </a:t>
                </a:r>
              </a:p>
              <a:p>
                <a:pPr eaLnBrk="1" hangingPunct="1">
                  <a:tabLst>
                    <a:tab pos="1139825" algn="ctr"/>
                    <a:tab pos="1752600" algn="l"/>
                  </a:tabLst>
                </a:pPr>
                <a:r>
                  <a:rPr lang="it-IT" sz="1400" b="1">
                    <a:latin typeface="Arial" charset="0"/>
                    <a:cs typeface="Arial" charset="0"/>
                  </a:rPr>
                  <a:t>      -------------------------------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       Crediti Commerciali</a:t>
                </a:r>
                <a:endParaRPr lang="it-IT" sz="1400">
                  <a:latin typeface="Times New Roman" charset="0"/>
                  <a:cs typeface="Times New Roman" charset="0"/>
                </a:endParaRPr>
              </a:p>
              <a:p>
                <a:pPr>
                  <a:tabLst>
                    <a:tab pos="1139825" algn="ctr"/>
                    <a:tab pos="1752600" algn="l"/>
                  </a:tabLst>
                </a:pPr>
                <a:endParaRPr lang="it-IT" sz="1400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4074" name="Rectangle 50"/>
              <p:cNvSpPr>
                <a:spLocks noChangeArrowheads="1"/>
              </p:cNvSpPr>
              <p:nvPr/>
            </p:nvSpPr>
            <p:spPr bwMode="auto">
              <a:xfrm>
                <a:off x="2512" y="2515"/>
                <a:ext cx="1563" cy="672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</p:grpSp>
      <p:grpSp>
        <p:nvGrpSpPr>
          <p:cNvPr id="44038" name="Group 51"/>
          <p:cNvGrpSpPr>
            <a:grpSpLocks/>
          </p:cNvGrpSpPr>
          <p:nvPr/>
        </p:nvGrpSpPr>
        <p:grpSpPr bwMode="auto">
          <a:xfrm>
            <a:off x="344488" y="5168900"/>
            <a:ext cx="9163050" cy="1676400"/>
            <a:chOff x="0" y="0"/>
            <a:chExt cx="4075" cy="1440"/>
          </a:xfrm>
        </p:grpSpPr>
        <p:grpSp>
          <p:nvGrpSpPr>
            <p:cNvPr id="44039" name="Group 52"/>
            <p:cNvGrpSpPr>
              <a:grpSpLocks/>
            </p:cNvGrpSpPr>
            <p:nvPr/>
          </p:nvGrpSpPr>
          <p:grpSpPr bwMode="auto">
            <a:xfrm>
              <a:off x="0" y="0"/>
              <a:ext cx="1016" cy="768"/>
              <a:chOff x="0" y="0"/>
              <a:chExt cx="1016" cy="768"/>
            </a:xfrm>
          </p:grpSpPr>
          <p:sp>
            <p:nvSpPr>
              <p:cNvPr id="44057" name="Rectangle 5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16" cy="768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4058" name="Group 54"/>
              <p:cNvGrpSpPr>
                <a:grpSpLocks/>
              </p:cNvGrpSpPr>
              <p:nvPr/>
            </p:nvGrpSpPr>
            <p:grpSpPr bwMode="auto">
              <a:xfrm>
                <a:off x="0" y="0"/>
                <a:ext cx="1016" cy="768"/>
                <a:chOff x="0" y="0"/>
                <a:chExt cx="1016" cy="768"/>
              </a:xfrm>
            </p:grpSpPr>
            <p:sp>
              <p:nvSpPr>
                <p:cNvPr id="44059" name="Rectangle 55"/>
                <p:cNvSpPr>
                  <a:spLocks noChangeArrowheads="1"/>
                </p:cNvSpPr>
                <p:nvPr/>
              </p:nvSpPr>
              <p:spPr bwMode="auto">
                <a:xfrm>
                  <a:off x="28" y="0"/>
                  <a:ext cx="960" cy="768"/>
                </a:xfrm>
                <a:prstGeom prst="rect">
                  <a:avLst/>
                </a:prstGeom>
                <a:solidFill>
                  <a:srgbClr val="B0E8B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r>
                    <a:rPr lang="it-IT" sz="1300" b="1">
                      <a:latin typeface="Arial" charset="0"/>
                      <a:cs typeface="Arial" charset="0"/>
                    </a:rPr>
                    <a:t/>
                  </a:r>
                  <a:br>
                    <a:rPr lang="it-IT" sz="1300" b="1">
                      <a:latin typeface="Arial" charset="0"/>
                      <a:cs typeface="Arial" charset="0"/>
                    </a:rPr>
                  </a:br>
                  <a:r>
                    <a:rPr lang="it-IT" b="1">
                      <a:latin typeface="Arial" charset="0"/>
                      <a:cs typeface="Arial" charset="0"/>
                    </a:rPr>
                    <a:t>IDC</a:t>
                  </a:r>
                  <a:endParaRPr lang="it-IT">
                    <a:latin typeface="Times New Roman" charset="0"/>
                    <a:cs typeface="Times New Roman" charset="0"/>
                  </a:endParaRPr>
                </a:p>
                <a:p>
                  <a:pPr algn="ctr"/>
                  <a:endParaRPr lang="it-IT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4060" name="Rectangle 5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16" cy="76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4040" name="Group 57"/>
            <p:cNvGrpSpPr>
              <a:grpSpLocks/>
            </p:cNvGrpSpPr>
            <p:nvPr/>
          </p:nvGrpSpPr>
          <p:grpSpPr bwMode="auto">
            <a:xfrm>
              <a:off x="1016" y="0"/>
              <a:ext cx="1496" cy="768"/>
              <a:chOff x="1016" y="0"/>
              <a:chExt cx="1496" cy="768"/>
            </a:xfrm>
          </p:grpSpPr>
          <p:sp>
            <p:nvSpPr>
              <p:cNvPr id="44055" name="Rectangle 58"/>
              <p:cNvSpPr>
                <a:spLocks noChangeArrowheads="1"/>
              </p:cNvSpPr>
              <p:nvPr/>
            </p:nvSpPr>
            <p:spPr bwMode="auto">
              <a:xfrm>
                <a:off x="1044" y="0"/>
                <a:ext cx="1440" cy="7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000" b="1">
                  <a:latin typeface="Arial" charset="0"/>
                  <a:cs typeface="Arial" charset="0"/>
                </a:endParaRPr>
              </a:p>
              <a:p>
                <a:pPr algn="ctr" eaLnBrk="1" hangingPunct="1"/>
                <a:r>
                  <a:rPr lang="it-IT" sz="1600" b="1">
                    <a:latin typeface="Arial" charset="0"/>
                    <a:cs typeface="Arial" charset="0"/>
                  </a:rPr>
                  <a:t>Indice di rotazione dei Debiti Commerciali</a:t>
                </a:r>
                <a:endParaRPr lang="it-IT" sz="1600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4056" name="Rectangle 59"/>
              <p:cNvSpPr>
                <a:spLocks noChangeArrowheads="1"/>
              </p:cNvSpPr>
              <p:nvPr/>
            </p:nvSpPr>
            <p:spPr bwMode="auto">
              <a:xfrm>
                <a:off x="1016" y="0"/>
                <a:ext cx="1496" cy="76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41" name="Group 60"/>
            <p:cNvGrpSpPr>
              <a:grpSpLocks/>
            </p:cNvGrpSpPr>
            <p:nvPr/>
          </p:nvGrpSpPr>
          <p:grpSpPr bwMode="auto">
            <a:xfrm>
              <a:off x="2512" y="0"/>
              <a:ext cx="1563" cy="768"/>
              <a:chOff x="2512" y="0"/>
              <a:chExt cx="1563" cy="768"/>
            </a:xfrm>
          </p:grpSpPr>
          <p:sp>
            <p:nvSpPr>
              <p:cNvPr id="44053" name="Rectangle 61"/>
              <p:cNvSpPr>
                <a:spLocks noChangeArrowheads="1"/>
              </p:cNvSpPr>
              <p:nvPr/>
            </p:nvSpPr>
            <p:spPr bwMode="auto">
              <a:xfrm>
                <a:off x="2540" y="0"/>
                <a:ext cx="1507" cy="7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400" b="1">
                    <a:latin typeface="Arial" charset="0"/>
                    <a:cs typeface="Arial" charset="0"/>
                  </a:rPr>
                  <a:t> Acquisti                                                                                               -----------------------------                                                        Debiti Commerciali</a:t>
                </a:r>
                <a:r>
                  <a:rPr lang="it-IT" sz="1000" b="1">
                    <a:latin typeface="Arial" charset="0"/>
                    <a:cs typeface="Arial" charset="0"/>
                  </a:rPr>
                  <a:t>                                         </a:t>
                </a:r>
                <a:br>
                  <a:rPr lang="it-IT" sz="1000" b="1">
                    <a:latin typeface="Arial" charset="0"/>
                    <a:cs typeface="Arial" charset="0"/>
                  </a:rPr>
                </a:br>
                <a:r>
                  <a:rPr lang="it-IT" sz="1000" b="1">
                    <a:latin typeface="Arial" charset="0"/>
                    <a:cs typeface="Arial" charset="0"/>
                  </a:rPr>
                  <a:t> </a:t>
                </a:r>
                <a:endParaRPr lang="it-IT" sz="1200">
                  <a:latin typeface="Times New Roman" charset="0"/>
                  <a:cs typeface="Times New Roman" charset="0"/>
                </a:endParaRPr>
              </a:p>
              <a:p>
                <a:pPr algn="ctr"/>
                <a:endParaRPr lang="it-IT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4054" name="Rectangle 62"/>
              <p:cNvSpPr>
                <a:spLocks noChangeArrowheads="1"/>
              </p:cNvSpPr>
              <p:nvPr/>
            </p:nvSpPr>
            <p:spPr bwMode="auto">
              <a:xfrm>
                <a:off x="2512" y="0"/>
                <a:ext cx="1563" cy="76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42" name="Group 63"/>
            <p:cNvGrpSpPr>
              <a:grpSpLocks/>
            </p:cNvGrpSpPr>
            <p:nvPr/>
          </p:nvGrpSpPr>
          <p:grpSpPr bwMode="auto">
            <a:xfrm>
              <a:off x="0" y="768"/>
              <a:ext cx="1016" cy="672"/>
              <a:chOff x="0" y="768"/>
              <a:chExt cx="1016" cy="672"/>
            </a:xfrm>
          </p:grpSpPr>
          <p:sp>
            <p:nvSpPr>
              <p:cNvPr id="44049" name="Rectangle 64"/>
              <p:cNvSpPr>
                <a:spLocks noChangeArrowheads="1"/>
              </p:cNvSpPr>
              <p:nvPr/>
            </p:nvSpPr>
            <p:spPr bwMode="auto">
              <a:xfrm>
                <a:off x="0" y="768"/>
                <a:ext cx="1016" cy="672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4050" name="Group 65"/>
              <p:cNvGrpSpPr>
                <a:grpSpLocks/>
              </p:cNvGrpSpPr>
              <p:nvPr/>
            </p:nvGrpSpPr>
            <p:grpSpPr bwMode="auto">
              <a:xfrm>
                <a:off x="0" y="768"/>
                <a:ext cx="1016" cy="672"/>
                <a:chOff x="0" y="768"/>
                <a:chExt cx="1016" cy="672"/>
              </a:xfrm>
            </p:grpSpPr>
            <p:sp>
              <p:nvSpPr>
                <p:cNvPr id="44051" name="Rectangle 66"/>
                <p:cNvSpPr>
                  <a:spLocks noChangeArrowheads="1"/>
                </p:cNvSpPr>
                <p:nvPr/>
              </p:nvSpPr>
              <p:spPr bwMode="auto">
                <a:xfrm>
                  <a:off x="28" y="768"/>
                  <a:ext cx="960" cy="672"/>
                </a:xfrm>
                <a:prstGeom prst="rect">
                  <a:avLst/>
                </a:prstGeom>
                <a:solidFill>
                  <a:srgbClr val="B0E8B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it-IT" sz="1300" b="1">
                      <a:latin typeface="Arial" charset="0"/>
                      <a:cs typeface="Arial" charset="0"/>
                    </a:rPr>
                    <a:t> </a:t>
                  </a:r>
                  <a:br>
                    <a:rPr lang="it-IT" sz="1300" b="1">
                      <a:latin typeface="Arial" charset="0"/>
                      <a:cs typeface="Arial" charset="0"/>
                    </a:rPr>
                  </a:br>
                  <a:r>
                    <a:rPr lang="it-IT" sz="1300" b="1">
                      <a:latin typeface="Arial" charset="0"/>
                      <a:cs typeface="Arial" charset="0"/>
                    </a:rPr>
                    <a:t>              </a:t>
                  </a:r>
                  <a:r>
                    <a:rPr lang="it-IT" b="1">
                      <a:latin typeface="Arial" charset="0"/>
                      <a:cs typeface="Arial" charset="0"/>
                    </a:rPr>
                    <a:t>IRM</a:t>
                  </a:r>
                  <a:endParaRPr lang="it-IT">
                    <a:latin typeface="Times New Roman" charset="0"/>
                    <a:cs typeface="Times New Roman" charset="0"/>
                  </a:endParaRPr>
                </a:p>
                <a:p>
                  <a:endParaRPr lang="it-IT">
                    <a:latin typeface="Times New Roman" charset="0"/>
                    <a:cs typeface="Times New Roman" charset="0"/>
                  </a:endParaRPr>
                </a:p>
              </p:txBody>
            </p:sp>
            <p:sp>
              <p:nvSpPr>
                <p:cNvPr id="44052" name="Rectangle 67"/>
                <p:cNvSpPr>
                  <a:spLocks noChangeArrowheads="1"/>
                </p:cNvSpPr>
                <p:nvPr/>
              </p:nvSpPr>
              <p:spPr bwMode="auto">
                <a:xfrm>
                  <a:off x="0" y="768"/>
                  <a:ext cx="1016" cy="67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4043" name="Group 68"/>
            <p:cNvGrpSpPr>
              <a:grpSpLocks/>
            </p:cNvGrpSpPr>
            <p:nvPr/>
          </p:nvGrpSpPr>
          <p:grpSpPr bwMode="auto">
            <a:xfrm>
              <a:off x="1016" y="768"/>
              <a:ext cx="1496" cy="672"/>
              <a:chOff x="1016" y="768"/>
              <a:chExt cx="1496" cy="672"/>
            </a:xfrm>
          </p:grpSpPr>
          <p:sp>
            <p:nvSpPr>
              <p:cNvPr id="44047" name="Rectangle 69"/>
              <p:cNvSpPr>
                <a:spLocks noChangeArrowheads="1"/>
              </p:cNvSpPr>
              <p:nvPr/>
            </p:nvSpPr>
            <p:spPr bwMode="auto">
              <a:xfrm>
                <a:off x="1044" y="768"/>
                <a:ext cx="1440" cy="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000" b="1">
                    <a:latin typeface="Arial" charset="0"/>
                    <a:cs typeface="Arial" charset="0"/>
                  </a:rPr>
                  <a:t>  </a:t>
                </a:r>
                <a:br>
                  <a:rPr lang="it-IT" sz="10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Indice di Rotazione del Magazzino</a:t>
                </a:r>
                <a:endParaRPr lang="it-IT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4048" name="Rectangle 70"/>
              <p:cNvSpPr>
                <a:spLocks noChangeArrowheads="1"/>
              </p:cNvSpPr>
              <p:nvPr/>
            </p:nvSpPr>
            <p:spPr bwMode="auto">
              <a:xfrm>
                <a:off x="1016" y="768"/>
                <a:ext cx="1496" cy="672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4044" name="Group 71"/>
            <p:cNvGrpSpPr>
              <a:grpSpLocks/>
            </p:cNvGrpSpPr>
            <p:nvPr/>
          </p:nvGrpSpPr>
          <p:grpSpPr bwMode="auto">
            <a:xfrm>
              <a:off x="2512" y="768"/>
              <a:ext cx="1563" cy="672"/>
              <a:chOff x="2512" y="768"/>
              <a:chExt cx="1563" cy="672"/>
            </a:xfrm>
          </p:grpSpPr>
          <p:sp>
            <p:nvSpPr>
              <p:cNvPr id="44045" name="Rectangle 72"/>
              <p:cNvSpPr>
                <a:spLocks noChangeArrowheads="1"/>
              </p:cNvSpPr>
              <p:nvPr/>
            </p:nvSpPr>
            <p:spPr bwMode="auto">
              <a:xfrm>
                <a:off x="2540" y="768"/>
                <a:ext cx="1507" cy="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tabLst>
                    <a:tab pos="1139825" algn="ctr"/>
                    <a:tab pos="1752600" algn="l"/>
                  </a:tabLst>
                </a:pPr>
                <a:r>
                  <a:rPr lang="it-IT" sz="1400" b="1">
                    <a:latin typeface="Arial" charset="0"/>
                    <a:cs typeface="Arial" charset="0"/>
                  </a:rPr>
                  <a:t>	  Ricavi di Vendita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         -----------------------------</a:t>
                </a:r>
                <a:br>
                  <a:rPr lang="it-IT" sz="1400" b="1">
                    <a:latin typeface="Arial" charset="0"/>
                    <a:cs typeface="Arial" charset="0"/>
                  </a:rPr>
                </a:br>
                <a:r>
                  <a:rPr lang="it-IT" sz="1400" b="1">
                    <a:latin typeface="Arial" charset="0"/>
                    <a:cs typeface="Arial" charset="0"/>
                  </a:rPr>
                  <a:t>        Rimanenze Magazzino </a:t>
                </a:r>
                <a:endParaRPr lang="it-IT" sz="1400">
                  <a:latin typeface="Times New Roman" charset="0"/>
                  <a:cs typeface="Times New Roman" charset="0"/>
                </a:endParaRPr>
              </a:p>
              <a:p>
                <a:pPr>
                  <a:tabLst>
                    <a:tab pos="1139825" algn="ctr"/>
                    <a:tab pos="1752600" algn="l"/>
                  </a:tabLst>
                </a:pPr>
                <a:endParaRPr lang="it-IT" sz="1400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4046" name="Rectangle 73"/>
              <p:cNvSpPr>
                <a:spLocks noChangeArrowheads="1"/>
              </p:cNvSpPr>
              <p:nvPr/>
            </p:nvSpPr>
            <p:spPr bwMode="auto">
              <a:xfrm>
                <a:off x="2512" y="768"/>
                <a:ext cx="1563" cy="672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11BDFAA-BB90-4DF5-AB0B-8C1EDF37BD80}" type="slidenum">
              <a:rPr lang="it-IT" sz="1400">
                <a:latin typeface="Comic Sans MS" charset="0"/>
              </a:rPr>
              <a:pPr algn="r" eaLnBrk="1" hangingPunct="1"/>
              <a:t>8</a:t>
            </a:fld>
            <a:endParaRPr lang="it-IT" sz="1400">
              <a:latin typeface="Comic Sans MS" charset="0"/>
            </a:endParaRPr>
          </a:p>
        </p:txBody>
      </p:sp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974725" y="969963"/>
            <a:ext cx="858043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400" b="1">
                <a:latin typeface="Arial" charset="0"/>
                <a:cs typeface="Arial" charset="0"/>
              </a:rPr>
              <a:t>OBIETTIVO :</a:t>
            </a:r>
            <a:r>
              <a:rPr lang="it-IT" sz="1400">
                <a:latin typeface="Arial" charset="0"/>
                <a:cs typeface="Arial" charset="0"/>
              </a:rPr>
              <a:t> è quello di </a:t>
            </a:r>
            <a:r>
              <a:rPr lang="it-IT" sz="1400" b="1">
                <a:latin typeface="Arial" charset="0"/>
                <a:cs typeface="Arial" charset="0"/>
              </a:rPr>
              <a:t>verificare l’esistenza di una condizione equilibrio finanziario tra fonti e impieghi</a:t>
            </a:r>
            <a:r>
              <a:rPr lang="it-IT" sz="1400">
                <a:latin typeface="Arial" charset="0"/>
                <a:cs typeface="Arial" charset="0"/>
              </a:rPr>
              <a:t> e di </a:t>
            </a:r>
            <a:r>
              <a:rPr lang="it-IT" sz="1400" b="1">
                <a:latin typeface="Arial" charset="0"/>
                <a:cs typeface="Arial" charset="0"/>
              </a:rPr>
              <a:t>verificare l’attitudine dell’azienda a fronteggiare prontamente i fabbisogni monetari</a:t>
            </a:r>
            <a:r>
              <a:rPr lang="it-IT" sz="1400">
                <a:latin typeface="Arial" charset="0"/>
                <a:cs typeface="Arial" charset="0"/>
              </a:rPr>
              <a:t> determinati dalla gestione;attraverso i seguenti indici:</a:t>
            </a:r>
          </a:p>
        </p:txBody>
      </p:sp>
      <p:sp>
        <p:nvSpPr>
          <p:cNvPr id="46084" name="Rectangle 3"/>
          <p:cNvSpPr>
            <a:spLocks noChangeArrowheads="1"/>
          </p:cNvSpPr>
          <p:nvPr/>
        </p:nvSpPr>
        <p:spPr bwMode="auto">
          <a:xfrm>
            <a:off x="0" y="304800"/>
            <a:ext cx="990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t-IT" sz="3200" b="1">
                <a:solidFill>
                  <a:srgbClr val="009900"/>
                </a:solidFill>
                <a:latin typeface="Comic Sans MS" charset="0"/>
                <a:cs typeface="Arial" charset="0"/>
              </a:rPr>
              <a:t>Analisi finanziaria</a:t>
            </a:r>
            <a:r>
              <a:rPr lang="it-IT" sz="3200">
                <a:solidFill>
                  <a:srgbClr val="009900"/>
                </a:solidFill>
                <a:latin typeface="Comic Sans MS" charset="0"/>
                <a:cs typeface="Arial" charset="0"/>
              </a:rPr>
              <a:t> </a:t>
            </a:r>
          </a:p>
        </p:txBody>
      </p:sp>
      <p:grpSp>
        <p:nvGrpSpPr>
          <p:cNvPr id="46085" name="Group 52"/>
          <p:cNvGrpSpPr>
            <a:grpSpLocks/>
          </p:cNvGrpSpPr>
          <p:nvPr/>
        </p:nvGrpSpPr>
        <p:grpSpPr bwMode="auto">
          <a:xfrm>
            <a:off x="330200" y="3200400"/>
            <a:ext cx="2284413" cy="893763"/>
            <a:chOff x="0" y="0"/>
            <a:chExt cx="1016" cy="768"/>
          </a:xfrm>
        </p:grpSpPr>
        <p:sp>
          <p:nvSpPr>
            <p:cNvPr id="46114" name="Rectangle 53"/>
            <p:cNvSpPr>
              <a:spLocks noChangeArrowheads="1"/>
            </p:cNvSpPr>
            <p:nvPr/>
          </p:nvSpPr>
          <p:spPr bwMode="auto">
            <a:xfrm>
              <a:off x="0" y="0"/>
              <a:ext cx="1016" cy="768"/>
            </a:xfrm>
            <a:prstGeom prst="rect">
              <a:avLst/>
            </a:prstGeom>
            <a:solidFill>
              <a:srgbClr val="B0E8B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  <p:grpSp>
          <p:nvGrpSpPr>
            <p:cNvPr id="46115" name="Group 54"/>
            <p:cNvGrpSpPr>
              <a:grpSpLocks/>
            </p:cNvGrpSpPr>
            <p:nvPr/>
          </p:nvGrpSpPr>
          <p:grpSpPr bwMode="auto">
            <a:xfrm>
              <a:off x="0" y="0"/>
              <a:ext cx="1016" cy="768"/>
              <a:chOff x="0" y="0"/>
              <a:chExt cx="1016" cy="768"/>
            </a:xfrm>
          </p:grpSpPr>
          <p:sp>
            <p:nvSpPr>
              <p:cNvPr id="46116" name="Rectangle 55"/>
              <p:cNvSpPr>
                <a:spLocks noChangeArrowheads="1"/>
              </p:cNvSpPr>
              <p:nvPr/>
            </p:nvSpPr>
            <p:spPr bwMode="auto">
              <a:xfrm>
                <a:off x="28" y="0"/>
                <a:ext cx="960" cy="768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300" b="1">
                    <a:latin typeface="Arial" charset="0"/>
                    <a:cs typeface="Arial" charset="0"/>
                  </a:rPr>
                  <a:t/>
                </a:r>
                <a:br>
                  <a:rPr lang="it-IT" sz="1300" b="1">
                    <a:latin typeface="Arial" charset="0"/>
                    <a:cs typeface="Arial" charset="0"/>
                  </a:rPr>
                </a:br>
                <a:r>
                  <a:rPr lang="it-IT" b="1">
                    <a:latin typeface="Arial" charset="0"/>
                    <a:cs typeface="Arial" charset="0"/>
                  </a:rPr>
                  <a:t>DMDC</a:t>
                </a:r>
                <a:endParaRPr lang="it-IT">
                  <a:latin typeface="Times New Roman" charset="0"/>
                  <a:cs typeface="Times New Roman" charset="0"/>
                </a:endParaRPr>
              </a:p>
              <a:p>
                <a:pPr algn="ctr"/>
                <a:endParaRPr lang="it-IT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6117" name="Rectangle 5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16" cy="76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</p:grpSp>
      <p:grpSp>
        <p:nvGrpSpPr>
          <p:cNvPr id="46086" name="Group 57"/>
          <p:cNvGrpSpPr>
            <a:grpSpLocks/>
          </p:cNvGrpSpPr>
          <p:nvPr/>
        </p:nvGrpSpPr>
        <p:grpSpPr bwMode="auto">
          <a:xfrm>
            <a:off x="2614613" y="3200400"/>
            <a:ext cx="3363912" cy="893763"/>
            <a:chOff x="1016" y="0"/>
            <a:chExt cx="1496" cy="768"/>
          </a:xfrm>
        </p:grpSpPr>
        <p:sp>
          <p:nvSpPr>
            <p:cNvPr id="46112" name="Rectangle 58"/>
            <p:cNvSpPr>
              <a:spLocks noChangeArrowheads="1"/>
            </p:cNvSpPr>
            <p:nvPr/>
          </p:nvSpPr>
          <p:spPr bwMode="auto">
            <a:xfrm>
              <a:off x="1044" y="0"/>
              <a:ext cx="1440" cy="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000" b="1">
                <a:latin typeface="Arial" charset="0"/>
                <a:cs typeface="Arial" charset="0"/>
              </a:endParaRPr>
            </a:p>
            <a:p>
              <a:pPr algn="ctr" eaLnBrk="1" hangingPunct="1"/>
              <a:r>
                <a:rPr lang="it-IT" sz="1600" b="1">
                  <a:latin typeface="Arial" charset="0"/>
                  <a:cs typeface="Arial" charset="0"/>
                </a:rPr>
                <a:t>Durata media dei </a:t>
              </a:r>
            </a:p>
            <a:p>
              <a:pPr algn="ctr" eaLnBrk="1" hangingPunct="1"/>
              <a:r>
                <a:rPr lang="it-IT" sz="1600" b="1">
                  <a:latin typeface="Arial" charset="0"/>
                  <a:cs typeface="Arial" charset="0"/>
                </a:rPr>
                <a:t>Debiti Commerciali</a:t>
              </a:r>
            </a:p>
          </p:txBody>
        </p:sp>
        <p:sp>
          <p:nvSpPr>
            <p:cNvPr id="46113" name="Rectangle 59"/>
            <p:cNvSpPr>
              <a:spLocks noChangeArrowheads="1"/>
            </p:cNvSpPr>
            <p:nvPr/>
          </p:nvSpPr>
          <p:spPr bwMode="auto">
            <a:xfrm>
              <a:off x="1016" y="0"/>
              <a:ext cx="1496" cy="768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</p:grpSp>
      <p:grpSp>
        <p:nvGrpSpPr>
          <p:cNvPr id="46087" name="Group 60"/>
          <p:cNvGrpSpPr>
            <a:grpSpLocks/>
          </p:cNvGrpSpPr>
          <p:nvPr/>
        </p:nvGrpSpPr>
        <p:grpSpPr bwMode="auto">
          <a:xfrm>
            <a:off x="5978525" y="3200400"/>
            <a:ext cx="3514725" cy="893763"/>
            <a:chOff x="2512" y="0"/>
            <a:chExt cx="1563" cy="768"/>
          </a:xfrm>
        </p:grpSpPr>
        <p:sp>
          <p:nvSpPr>
            <p:cNvPr id="46110" name="Rectangle 61"/>
            <p:cNvSpPr>
              <a:spLocks noChangeArrowheads="1"/>
            </p:cNvSpPr>
            <p:nvPr/>
          </p:nvSpPr>
          <p:spPr bwMode="auto">
            <a:xfrm>
              <a:off x="2540" y="0"/>
              <a:ext cx="1507" cy="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it-IT" sz="1400" b="1">
                  <a:latin typeface="Arial" charset="0"/>
                  <a:cs typeface="Arial" charset="0"/>
                </a:rPr>
                <a:t>Debiti Commerciali</a:t>
              </a:r>
              <a:r>
                <a:rPr lang="it-IT" sz="1000" b="1">
                  <a:latin typeface="Arial" charset="0"/>
                  <a:cs typeface="Arial" charset="0"/>
                </a:rPr>
                <a:t> </a:t>
              </a:r>
            </a:p>
            <a:p>
              <a:pPr algn="ctr" eaLnBrk="1" hangingPunct="1"/>
              <a:r>
                <a:rPr lang="it-IT" sz="1400" b="1">
                  <a:latin typeface="Arial" charset="0"/>
                  <a:cs typeface="Arial" charset="0"/>
                </a:rPr>
                <a:t>-----------------------------   x365                                                     </a:t>
              </a:r>
              <a:r>
                <a:rPr lang="it-IT" sz="1000" b="1">
                  <a:latin typeface="Arial" charset="0"/>
                  <a:cs typeface="Arial" charset="0"/>
                </a:rPr>
                <a:t/>
              </a:r>
              <a:br>
                <a:rPr lang="it-IT" sz="1000" b="1">
                  <a:latin typeface="Arial" charset="0"/>
                  <a:cs typeface="Arial" charset="0"/>
                </a:rPr>
              </a:br>
              <a:r>
                <a:rPr lang="it-IT" sz="1000" b="1">
                  <a:latin typeface="Arial" charset="0"/>
                  <a:cs typeface="Arial" charset="0"/>
                </a:rPr>
                <a:t> </a:t>
              </a:r>
              <a:r>
                <a:rPr lang="it-IT" sz="1400" b="1">
                  <a:latin typeface="Arial" charset="0"/>
                  <a:cs typeface="Arial" charset="0"/>
                </a:rPr>
                <a:t> Acquisti </a:t>
              </a:r>
              <a:endParaRPr lang="it-IT" sz="1200">
                <a:latin typeface="Times New Roman" charset="0"/>
                <a:cs typeface="Times New Roman" charset="0"/>
              </a:endParaRPr>
            </a:p>
            <a:p>
              <a:pPr algn="ctr"/>
              <a:endParaRPr lang="it-IT">
                <a:latin typeface="Times New Roman" charset="0"/>
                <a:cs typeface="Times New Roman" charset="0"/>
              </a:endParaRPr>
            </a:p>
          </p:txBody>
        </p:sp>
        <p:sp>
          <p:nvSpPr>
            <p:cNvPr id="46111" name="Rectangle 62"/>
            <p:cNvSpPr>
              <a:spLocks noChangeArrowheads="1"/>
            </p:cNvSpPr>
            <p:nvPr/>
          </p:nvSpPr>
          <p:spPr bwMode="auto">
            <a:xfrm>
              <a:off x="2512" y="0"/>
              <a:ext cx="1563" cy="768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</p:grpSp>
      <p:grpSp>
        <p:nvGrpSpPr>
          <p:cNvPr id="46088" name="Group 63"/>
          <p:cNvGrpSpPr>
            <a:grpSpLocks/>
          </p:cNvGrpSpPr>
          <p:nvPr/>
        </p:nvGrpSpPr>
        <p:grpSpPr bwMode="auto">
          <a:xfrm>
            <a:off x="330200" y="4094163"/>
            <a:ext cx="2284413" cy="782637"/>
            <a:chOff x="0" y="768"/>
            <a:chExt cx="1016" cy="672"/>
          </a:xfrm>
        </p:grpSpPr>
        <p:sp>
          <p:nvSpPr>
            <p:cNvPr id="46106" name="Rectangle 64"/>
            <p:cNvSpPr>
              <a:spLocks noChangeArrowheads="1"/>
            </p:cNvSpPr>
            <p:nvPr/>
          </p:nvSpPr>
          <p:spPr bwMode="auto">
            <a:xfrm>
              <a:off x="0" y="768"/>
              <a:ext cx="1016" cy="672"/>
            </a:xfrm>
            <a:prstGeom prst="rect">
              <a:avLst/>
            </a:prstGeom>
            <a:solidFill>
              <a:srgbClr val="B0E8B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  <p:grpSp>
          <p:nvGrpSpPr>
            <p:cNvPr id="46107" name="Group 65"/>
            <p:cNvGrpSpPr>
              <a:grpSpLocks/>
            </p:cNvGrpSpPr>
            <p:nvPr/>
          </p:nvGrpSpPr>
          <p:grpSpPr bwMode="auto">
            <a:xfrm>
              <a:off x="0" y="768"/>
              <a:ext cx="1016" cy="672"/>
              <a:chOff x="0" y="768"/>
              <a:chExt cx="1016" cy="672"/>
            </a:xfrm>
          </p:grpSpPr>
          <p:sp>
            <p:nvSpPr>
              <p:cNvPr id="46108" name="Rectangle 66"/>
              <p:cNvSpPr>
                <a:spLocks noChangeArrowheads="1"/>
              </p:cNvSpPr>
              <p:nvPr/>
            </p:nvSpPr>
            <p:spPr bwMode="auto">
              <a:xfrm>
                <a:off x="28" y="768"/>
                <a:ext cx="960" cy="672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r>
                  <a:rPr lang="it-IT" sz="1300" b="1">
                    <a:latin typeface="Arial" charset="0"/>
                    <a:cs typeface="Arial" charset="0"/>
                  </a:rPr>
                  <a:t> </a:t>
                </a:r>
                <a:br>
                  <a:rPr lang="it-IT" sz="1300" b="1">
                    <a:latin typeface="Arial" charset="0"/>
                    <a:cs typeface="Arial" charset="0"/>
                  </a:rPr>
                </a:br>
                <a:r>
                  <a:rPr lang="it-IT" sz="1300" b="1">
                    <a:latin typeface="Arial" charset="0"/>
                    <a:cs typeface="Arial" charset="0"/>
                  </a:rPr>
                  <a:t>              </a:t>
                </a:r>
                <a:r>
                  <a:rPr lang="it-IT" b="1">
                    <a:latin typeface="Arial" charset="0"/>
                    <a:cs typeface="Arial" charset="0"/>
                  </a:rPr>
                  <a:t>PMG</a:t>
                </a:r>
                <a:endParaRPr lang="it-IT">
                  <a:latin typeface="Times New Roman" charset="0"/>
                  <a:cs typeface="Times New Roman" charset="0"/>
                </a:endParaRPr>
              </a:p>
              <a:p>
                <a:endParaRPr lang="it-IT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6109" name="Rectangle 67"/>
              <p:cNvSpPr>
                <a:spLocks noChangeArrowheads="1"/>
              </p:cNvSpPr>
              <p:nvPr/>
            </p:nvSpPr>
            <p:spPr bwMode="auto">
              <a:xfrm>
                <a:off x="0" y="768"/>
                <a:ext cx="1016" cy="672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</p:grpSp>
      <p:grpSp>
        <p:nvGrpSpPr>
          <p:cNvPr id="46089" name="Group 68"/>
          <p:cNvGrpSpPr>
            <a:grpSpLocks/>
          </p:cNvGrpSpPr>
          <p:nvPr/>
        </p:nvGrpSpPr>
        <p:grpSpPr bwMode="auto">
          <a:xfrm>
            <a:off x="2614613" y="4094163"/>
            <a:ext cx="3363912" cy="782637"/>
            <a:chOff x="1016" y="768"/>
            <a:chExt cx="1496" cy="672"/>
          </a:xfrm>
        </p:grpSpPr>
        <p:sp>
          <p:nvSpPr>
            <p:cNvPr id="46104" name="Rectangle 69"/>
            <p:cNvSpPr>
              <a:spLocks noChangeArrowheads="1"/>
            </p:cNvSpPr>
            <p:nvPr/>
          </p:nvSpPr>
          <p:spPr bwMode="auto">
            <a:xfrm>
              <a:off x="1044" y="768"/>
              <a:ext cx="1440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it-IT" sz="1000" b="1">
                  <a:latin typeface="Arial" charset="0"/>
                  <a:cs typeface="Arial" charset="0"/>
                </a:rPr>
                <a:t>  </a:t>
              </a:r>
              <a:br>
                <a:rPr lang="it-IT" sz="1000" b="1">
                  <a:latin typeface="Arial" charset="0"/>
                  <a:cs typeface="Arial" charset="0"/>
                </a:rPr>
              </a:br>
              <a:r>
                <a:rPr lang="it-IT" sz="1600" b="1">
                  <a:latin typeface="Arial" charset="0"/>
                  <a:cs typeface="Arial" charset="0"/>
                </a:rPr>
                <a:t>Periodo di giacenza media</a:t>
              </a:r>
              <a:endParaRPr lang="it-IT">
                <a:latin typeface="Times New Roman" charset="0"/>
                <a:cs typeface="Arial" charset="0"/>
              </a:endParaRPr>
            </a:p>
          </p:txBody>
        </p:sp>
        <p:sp>
          <p:nvSpPr>
            <p:cNvPr id="46105" name="Rectangle 70"/>
            <p:cNvSpPr>
              <a:spLocks noChangeArrowheads="1"/>
            </p:cNvSpPr>
            <p:nvPr/>
          </p:nvSpPr>
          <p:spPr bwMode="auto">
            <a:xfrm>
              <a:off x="1016" y="768"/>
              <a:ext cx="1496" cy="672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</p:grpSp>
      <p:grpSp>
        <p:nvGrpSpPr>
          <p:cNvPr id="46090" name="Group 71"/>
          <p:cNvGrpSpPr>
            <a:grpSpLocks/>
          </p:cNvGrpSpPr>
          <p:nvPr/>
        </p:nvGrpSpPr>
        <p:grpSpPr bwMode="auto">
          <a:xfrm>
            <a:off x="5978525" y="4094163"/>
            <a:ext cx="3514725" cy="782637"/>
            <a:chOff x="2512" y="768"/>
            <a:chExt cx="1563" cy="672"/>
          </a:xfrm>
        </p:grpSpPr>
        <p:sp>
          <p:nvSpPr>
            <p:cNvPr id="46102" name="Rectangle 72"/>
            <p:cNvSpPr>
              <a:spLocks noChangeArrowheads="1"/>
            </p:cNvSpPr>
            <p:nvPr/>
          </p:nvSpPr>
          <p:spPr bwMode="auto">
            <a:xfrm>
              <a:off x="2540" y="768"/>
              <a:ext cx="1507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tabLst>
                  <a:tab pos="1139825" algn="ctr"/>
                  <a:tab pos="1752600" algn="l"/>
                </a:tabLst>
              </a:pPr>
              <a:r>
                <a:rPr lang="it-IT" sz="1400" b="1">
                  <a:latin typeface="Arial" charset="0"/>
                  <a:cs typeface="Arial" charset="0"/>
                </a:rPr>
                <a:t>	</a:t>
              </a:r>
              <a:br>
                <a:rPr lang="it-IT" sz="1400" b="1">
                  <a:latin typeface="Arial" charset="0"/>
                  <a:cs typeface="Arial" charset="0"/>
                </a:rPr>
              </a:br>
              <a:r>
                <a:rPr lang="it-IT" sz="1400" b="1">
                  <a:latin typeface="Arial" charset="0"/>
                  <a:cs typeface="Arial" charset="0"/>
                </a:rPr>
                <a:t>        Rimanenze Magazzino </a:t>
              </a:r>
            </a:p>
            <a:p>
              <a:pPr eaLnBrk="1" hangingPunct="1">
                <a:tabLst>
                  <a:tab pos="1139825" algn="ctr"/>
                  <a:tab pos="1752600" algn="l"/>
                </a:tabLst>
              </a:pPr>
              <a:r>
                <a:rPr lang="it-IT" sz="1400" b="1">
                  <a:latin typeface="Arial" charset="0"/>
                  <a:cs typeface="Arial" charset="0"/>
                </a:rPr>
                <a:t>             ---------------------------- x 365</a:t>
              </a:r>
            </a:p>
            <a:p>
              <a:pPr eaLnBrk="1" hangingPunct="1">
                <a:tabLst>
                  <a:tab pos="1139825" algn="ctr"/>
                  <a:tab pos="1752600" algn="l"/>
                </a:tabLst>
              </a:pPr>
              <a:r>
                <a:rPr lang="it-IT" sz="1400" b="1">
                  <a:latin typeface="Arial" charset="0"/>
                  <a:cs typeface="Arial" charset="0"/>
                </a:rPr>
                <a:t>              Ricavi di Vendita</a:t>
              </a:r>
              <a:br>
                <a:rPr lang="it-IT" sz="1400" b="1">
                  <a:latin typeface="Arial" charset="0"/>
                  <a:cs typeface="Arial" charset="0"/>
                </a:rPr>
              </a:br>
              <a:endParaRPr lang="it-IT" sz="1400" b="1">
                <a:latin typeface="Arial" charset="0"/>
                <a:cs typeface="Arial" charset="0"/>
              </a:endParaRPr>
            </a:p>
          </p:txBody>
        </p:sp>
        <p:sp>
          <p:nvSpPr>
            <p:cNvPr id="46103" name="Rectangle 73"/>
            <p:cNvSpPr>
              <a:spLocks noChangeArrowheads="1"/>
            </p:cNvSpPr>
            <p:nvPr/>
          </p:nvSpPr>
          <p:spPr bwMode="auto">
            <a:xfrm>
              <a:off x="2512" y="768"/>
              <a:ext cx="1563" cy="672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</p:grpSp>
      <p:grpSp>
        <p:nvGrpSpPr>
          <p:cNvPr id="46091" name="Group 75"/>
          <p:cNvGrpSpPr>
            <a:grpSpLocks/>
          </p:cNvGrpSpPr>
          <p:nvPr/>
        </p:nvGrpSpPr>
        <p:grpSpPr bwMode="auto">
          <a:xfrm>
            <a:off x="330200" y="2286000"/>
            <a:ext cx="2284413" cy="893763"/>
            <a:chOff x="0" y="0"/>
            <a:chExt cx="1016" cy="768"/>
          </a:xfrm>
        </p:grpSpPr>
        <p:sp>
          <p:nvSpPr>
            <p:cNvPr id="46098" name="Rectangle 76"/>
            <p:cNvSpPr>
              <a:spLocks noChangeArrowheads="1"/>
            </p:cNvSpPr>
            <p:nvPr/>
          </p:nvSpPr>
          <p:spPr bwMode="auto">
            <a:xfrm>
              <a:off x="0" y="0"/>
              <a:ext cx="1016" cy="768"/>
            </a:xfrm>
            <a:prstGeom prst="rect">
              <a:avLst/>
            </a:prstGeom>
            <a:solidFill>
              <a:srgbClr val="B0E8B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  <p:grpSp>
          <p:nvGrpSpPr>
            <p:cNvPr id="46099" name="Group 77"/>
            <p:cNvGrpSpPr>
              <a:grpSpLocks/>
            </p:cNvGrpSpPr>
            <p:nvPr/>
          </p:nvGrpSpPr>
          <p:grpSpPr bwMode="auto">
            <a:xfrm>
              <a:off x="0" y="0"/>
              <a:ext cx="1016" cy="768"/>
              <a:chOff x="0" y="0"/>
              <a:chExt cx="1016" cy="768"/>
            </a:xfrm>
          </p:grpSpPr>
          <p:sp>
            <p:nvSpPr>
              <p:cNvPr id="46100" name="Rectangle 78"/>
              <p:cNvSpPr>
                <a:spLocks noChangeArrowheads="1"/>
              </p:cNvSpPr>
              <p:nvPr/>
            </p:nvSpPr>
            <p:spPr bwMode="auto">
              <a:xfrm>
                <a:off x="28" y="0"/>
                <a:ext cx="960" cy="768"/>
              </a:xfrm>
              <a:prstGeom prst="rect">
                <a:avLst/>
              </a:prstGeom>
              <a:solidFill>
                <a:srgbClr val="B0E8B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300" b="1">
                    <a:latin typeface="Arial" charset="0"/>
                    <a:cs typeface="Arial" charset="0"/>
                  </a:rPr>
                  <a:t/>
                </a:r>
                <a:br>
                  <a:rPr lang="it-IT" sz="1300" b="1">
                    <a:latin typeface="Arial" charset="0"/>
                    <a:cs typeface="Arial" charset="0"/>
                  </a:rPr>
                </a:br>
                <a:r>
                  <a:rPr lang="it-IT" b="1">
                    <a:latin typeface="Arial" charset="0"/>
                    <a:cs typeface="Arial" charset="0"/>
                  </a:rPr>
                  <a:t>DMCC</a:t>
                </a:r>
                <a:endParaRPr lang="it-IT">
                  <a:latin typeface="Times New Roman" charset="0"/>
                  <a:cs typeface="Times New Roman" charset="0"/>
                </a:endParaRPr>
              </a:p>
              <a:p>
                <a:pPr algn="ctr"/>
                <a:endParaRPr lang="it-IT">
                  <a:latin typeface="Times New Roman" charset="0"/>
                  <a:cs typeface="Times New Roman" charset="0"/>
                </a:endParaRPr>
              </a:p>
            </p:txBody>
          </p:sp>
          <p:sp>
            <p:nvSpPr>
              <p:cNvPr id="46101" name="Rectangle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16" cy="76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</p:grpSp>
      <p:grpSp>
        <p:nvGrpSpPr>
          <p:cNvPr id="46092" name="Group 80"/>
          <p:cNvGrpSpPr>
            <a:grpSpLocks/>
          </p:cNvGrpSpPr>
          <p:nvPr/>
        </p:nvGrpSpPr>
        <p:grpSpPr bwMode="auto">
          <a:xfrm>
            <a:off x="2614613" y="2286000"/>
            <a:ext cx="3363912" cy="893763"/>
            <a:chOff x="1016" y="0"/>
            <a:chExt cx="1496" cy="768"/>
          </a:xfrm>
        </p:grpSpPr>
        <p:sp>
          <p:nvSpPr>
            <p:cNvPr id="46096" name="Rectangle 81"/>
            <p:cNvSpPr>
              <a:spLocks noChangeArrowheads="1"/>
            </p:cNvSpPr>
            <p:nvPr/>
          </p:nvSpPr>
          <p:spPr bwMode="auto">
            <a:xfrm>
              <a:off x="1044" y="0"/>
              <a:ext cx="1440" cy="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000" b="1">
                <a:latin typeface="Arial" charset="0"/>
                <a:cs typeface="Arial" charset="0"/>
              </a:endParaRPr>
            </a:p>
            <a:p>
              <a:pPr algn="ctr" eaLnBrk="1" hangingPunct="1"/>
              <a:r>
                <a:rPr lang="it-IT" sz="1600" b="1">
                  <a:latin typeface="Arial" charset="0"/>
                  <a:cs typeface="Arial" charset="0"/>
                </a:rPr>
                <a:t>Durata media dei </a:t>
              </a:r>
            </a:p>
            <a:p>
              <a:pPr algn="ctr" eaLnBrk="1" hangingPunct="1"/>
              <a:r>
                <a:rPr lang="it-IT" sz="1600" b="1">
                  <a:latin typeface="Arial" charset="0"/>
                  <a:cs typeface="Arial" charset="0"/>
                </a:rPr>
                <a:t>Crediti Commerciali</a:t>
              </a:r>
            </a:p>
          </p:txBody>
        </p:sp>
        <p:sp>
          <p:nvSpPr>
            <p:cNvPr id="46097" name="Rectangle 82"/>
            <p:cNvSpPr>
              <a:spLocks noChangeArrowheads="1"/>
            </p:cNvSpPr>
            <p:nvPr/>
          </p:nvSpPr>
          <p:spPr bwMode="auto">
            <a:xfrm>
              <a:off x="1016" y="0"/>
              <a:ext cx="1496" cy="768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</p:grpSp>
      <p:grpSp>
        <p:nvGrpSpPr>
          <p:cNvPr id="46093" name="Group 83"/>
          <p:cNvGrpSpPr>
            <a:grpSpLocks/>
          </p:cNvGrpSpPr>
          <p:nvPr/>
        </p:nvGrpSpPr>
        <p:grpSpPr bwMode="auto">
          <a:xfrm>
            <a:off x="5978525" y="2286000"/>
            <a:ext cx="3514725" cy="893763"/>
            <a:chOff x="2512" y="0"/>
            <a:chExt cx="1563" cy="768"/>
          </a:xfrm>
        </p:grpSpPr>
        <p:sp>
          <p:nvSpPr>
            <p:cNvPr id="46094" name="Rectangle 84"/>
            <p:cNvSpPr>
              <a:spLocks noChangeArrowheads="1"/>
            </p:cNvSpPr>
            <p:nvPr/>
          </p:nvSpPr>
          <p:spPr bwMode="auto">
            <a:xfrm>
              <a:off x="2540" y="0"/>
              <a:ext cx="1507" cy="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it-IT" sz="1400" b="1">
                  <a:latin typeface="Arial" charset="0"/>
                  <a:cs typeface="Arial" charset="0"/>
                </a:rPr>
                <a:t>Crediti Commerciali</a:t>
              </a:r>
              <a:r>
                <a:rPr lang="it-IT" sz="1000" b="1">
                  <a:latin typeface="Arial" charset="0"/>
                  <a:cs typeface="Arial" charset="0"/>
                </a:rPr>
                <a:t> </a:t>
              </a:r>
            </a:p>
            <a:p>
              <a:pPr algn="ctr" eaLnBrk="1" hangingPunct="1"/>
              <a:r>
                <a:rPr lang="it-IT" sz="1400" b="1">
                  <a:latin typeface="Arial" charset="0"/>
                  <a:cs typeface="Arial" charset="0"/>
                </a:rPr>
                <a:t>-----------------------------   x365                                                     </a:t>
              </a:r>
              <a:r>
                <a:rPr lang="it-IT" sz="1000" b="1">
                  <a:latin typeface="Arial" charset="0"/>
                  <a:cs typeface="Arial" charset="0"/>
                </a:rPr>
                <a:t/>
              </a:r>
              <a:br>
                <a:rPr lang="it-IT" sz="1000" b="1">
                  <a:latin typeface="Arial" charset="0"/>
                  <a:cs typeface="Arial" charset="0"/>
                </a:rPr>
              </a:br>
              <a:r>
                <a:rPr lang="it-IT" sz="1400" b="1">
                  <a:latin typeface="Arial" charset="0"/>
                  <a:cs typeface="Arial" charset="0"/>
                </a:rPr>
                <a:t>Ricavi di vendita</a:t>
              </a:r>
              <a:r>
                <a:rPr lang="it-IT" sz="1000" b="1">
                  <a:latin typeface="Arial" charset="0"/>
                  <a:cs typeface="Arial" charset="0"/>
                </a:rPr>
                <a:t> </a:t>
              </a:r>
              <a:endParaRPr lang="it-IT" sz="1200">
                <a:latin typeface="Times New Roman" charset="0"/>
                <a:cs typeface="Times New Roman" charset="0"/>
              </a:endParaRPr>
            </a:p>
            <a:p>
              <a:pPr algn="ctr"/>
              <a:endParaRPr lang="it-IT">
                <a:latin typeface="Times New Roman" charset="0"/>
                <a:cs typeface="Times New Roman" charset="0"/>
              </a:endParaRPr>
            </a:p>
          </p:txBody>
        </p:sp>
        <p:sp>
          <p:nvSpPr>
            <p:cNvPr id="46095" name="Rectangle 85"/>
            <p:cNvSpPr>
              <a:spLocks noChangeArrowheads="1"/>
            </p:cNvSpPr>
            <p:nvPr/>
          </p:nvSpPr>
          <p:spPr bwMode="auto">
            <a:xfrm>
              <a:off x="2512" y="0"/>
              <a:ext cx="1563" cy="768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it-IT" sz="1800">
                <a:solidFill>
                  <a:srgbClr val="0033CC"/>
                </a:solidFill>
                <a:latin typeface="Comic Sans MS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8FB94D9F-93A8-4BB3-91DF-B6A5FE22ACFD}" type="slidenum">
              <a:rPr lang="it-IT" sz="1400">
                <a:latin typeface="Comic Sans MS" charset="0"/>
              </a:rPr>
              <a:pPr algn="r" eaLnBrk="1" hangingPunct="1"/>
              <a:t>9</a:t>
            </a:fld>
            <a:endParaRPr lang="it-IT" sz="1400">
              <a:latin typeface="Comic Sans MS" charset="0"/>
            </a:endParaRP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304800"/>
            <a:ext cx="990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t-IT" sz="3200" b="1">
                <a:solidFill>
                  <a:srgbClr val="009900"/>
                </a:solidFill>
                <a:latin typeface="Comic Sans MS" charset="0"/>
                <a:cs typeface="Arial" charset="0"/>
              </a:rPr>
              <a:t>Analisi patrimoniale</a:t>
            </a:r>
            <a:endParaRPr lang="it-IT" sz="3200">
              <a:solidFill>
                <a:srgbClr val="0099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48132" name="Rectangle 74"/>
          <p:cNvSpPr>
            <a:spLocks noChangeArrowheads="1"/>
          </p:cNvSpPr>
          <p:nvPr/>
        </p:nvSpPr>
        <p:spPr bwMode="auto">
          <a:xfrm>
            <a:off x="974725" y="981075"/>
            <a:ext cx="865981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600" b="1">
                <a:latin typeface="Arial" charset="0"/>
                <a:cs typeface="Arial" charset="0"/>
              </a:rPr>
              <a:t>OBIETTIVO:</a:t>
            </a:r>
            <a:r>
              <a:rPr lang="it-IT" sz="1600">
                <a:latin typeface="Arial" charset="0"/>
                <a:cs typeface="Arial" charset="0"/>
              </a:rPr>
              <a:t>  è quello di </a:t>
            </a:r>
            <a:r>
              <a:rPr lang="it-IT" sz="1600" b="1">
                <a:latin typeface="Arial" charset="0"/>
                <a:cs typeface="Arial" charset="0"/>
              </a:rPr>
              <a:t>verificare il grado di rigidità o flessibilità del capitale impiegato e la composizione dei finanziamenti</a:t>
            </a:r>
            <a:r>
              <a:rPr lang="it-IT" sz="1600">
                <a:latin typeface="Arial" charset="0"/>
                <a:cs typeface="Arial" charset="0"/>
              </a:rPr>
              <a:t> ottenuti;attraverso i seguenti indici:</a:t>
            </a:r>
            <a:endParaRPr lang="it-IT" sz="1600">
              <a:latin typeface="Times New Roman" charset="0"/>
              <a:cs typeface="Arial" charset="0"/>
            </a:endParaRPr>
          </a:p>
        </p:txBody>
      </p:sp>
      <p:grpSp>
        <p:nvGrpSpPr>
          <p:cNvPr id="48133" name="Group 75"/>
          <p:cNvGrpSpPr>
            <a:grpSpLocks/>
          </p:cNvGrpSpPr>
          <p:nvPr/>
        </p:nvGrpSpPr>
        <p:grpSpPr bwMode="auto">
          <a:xfrm>
            <a:off x="428625" y="2401888"/>
            <a:ext cx="8997950" cy="2971800"/>
            <a:chOff x="0" y="0"/>
            <a:chExt cx="4079" cy="1766"/>
          </a:xfrm>
        </p:grpSpPr>
        <p:grpSp>
          <p:nvGrpSpPr>
            <p:cNvPr id="48134" name="Group 76"/>
            <p:cNvGrpSpPr>
              <a:grpSpLocks/>
            </p:cNvGrpSpPr>
            <p:nvPr/>
          </p:nvGrpSpPr>
          <p:grpSpPr bwMode="auto">
            <a:xfrm>
              <a:off x="0" y="0"/>
              <a:ext cx="804" cy="883"/>
              <a:chOff x="0" y="0"/>
              <a:chExt cx="804" cy="883"/>
            </a:xfrm>
          </p:grpSpPr>
          <p:sp>
            <p:nvSpPr>
              <p:cNvPr id="48154" name="Rectangle 7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804" cy="883"/>
              </a:xfrm>
              <a:prstGeom prst="rect">
                <a:avLst/>
              </a:prstGeom>
              <a:solidFill>
                <a:srgbClr val="FFCAE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8155" name="Group 78"/>
              <p:cNvGrpSpPr>
                <a:grpSpLocks/>
              </p:cNvGrpSpPr>
              <p:nvPr/>
            </p:nvGrpSpPr>
            <p:grpSpPr bwMode="auto">
              <a:xfrm>
                <a:off x="0" y="0"/>
                <a:ext cx="804" cy="883"/>
                <a:chOff x="0" y="0"/>
                <a:chExt cx="804" cy="883"/>
              </a:xfrm>
            </p:grpSpPr>
            <p:grpSp>
              <p:nvGrpSpPr>
                <p:cNvPr id="48156" name="Group 79"/>
                <p:cNvGrpSpPr>
                  <a:grpSpLocks/>
                </p:cNvGrpSpPr>
                <p:nvPr/>
              </p:nvGrpSpPr>
              <p:grpSpPr bwMode="auto">
                <a:xfrm>
                  <a:off x="28" y="0"/>
                  <a:ext cx="750" cy="845"/>
                  <a:chOff x="0" y="0"/>
                  <a:chExt cx="750" cy="845"/>
                </a:xfrm>
              </p:grpSpPr>
              <p:sp>
                <p:nvSpPr>
                  <p:cNvPr id="48158" name="Rectangle 8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749" cy="362"/>
                  </a:xfrm>
                  <a:prstGeom prst="rect">
                    <a:avLst/>
                  </a:prstGeom>
                  <a:solidFill>
                    <a:srgbClr val="FFCAE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bIns="0">
                    <a:spAutoFit/>
                  </a:bodyPr>
                  <a:lstStyle/>
                  <a:p>
                    <a:pPr algn="ctr" eaLnBrk="1" hangingPunct="1"/>
                    <a:r>
                      <a:rPr lang="it-IT" sz="1300">
                        <a:latin typeface="Arial" charset="0"/>
                        <a:cs typeface="Arial" charset="0"/>
                      </a:rPr>
                      <a:t>   </a:t>
                    </a:r>
                    <a:endParaRPr lang="it-IT" sz="1200">
                      <a:latin typeface="Arial" charset="0"/>
                      <a:cs typeface="Arial" charset="0"/>
                    </a:endParaRPr>
                  </a:p>
                  <a:p>
                    <a:pPr algn="ctr"/>
                    <a:endParaRPr lang="it-IT">
                      <a:latin typeface="Times New Roman" charset="0"/>
                      <a:cs typeface="Arial" charset="0"/>
                    </a:endParaRPr>
                  </a:p>
                </p:txBody>
              </p:sp>
              <p:sp>
                <p:nvSpPr>
                  <p:cNvPr id="48159" name="Rectangle 8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384"/>
                    <a:ext cx="750" cy="461"/>
                  </a:xfrm>
                  <a:prstGeom prst="rect">
                    <a:avLst/>
                  </a:prstGeom>
                  <a:solidFill>
                    <a:srgbClr val="FFCAE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bIns="0">
                    <a:spAutoFit/>
                  </a:bodyPr>
                  <a:lstStyle/>
                  <a:p>
                    <a:pPr algn="ctr" eaLnBrk="1" hangingPunct="1"/>
                    <a:r>
                      <a:rPr lang="it-IT">
                        <a:latin typeface="Arial" charset="0"/>
                        <a:cs typeface="Arial" charset="0"/>
                      </a:rPr>
                      <a:t>IIF</a:t>
                    </a:r>
                  </a:p>
                  <a:p>
                    <a:pPr algn="ctr"/>
                    <a:endParaRPr lang="it-IT">
                      <a:latin typeface="Times New Roman" charset="0"/>
                      <a:cs typeface="Arial" charset="0"/>
                    </a:endParaRPr>
                  </a:p>
                </p:txBody>
              </p:sp>
            </p:grpSp>
            <p:sp>
              <p:nvSpPr>
                <p:cNvPr id="48157" name="Rectangle 82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804" cy="88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8135" name="Group 83"/>
            <p:cNvGrpSpPr>
              <a:grpSpLocks/>
            </p:cNvGrpSpPr>
            <p:nvPr/>
          </p:nvGrpSpPr>
          <p:grpSpPr bwMode="auto">
            <a:xfrm>
              <a:off x="804" y="0"/>
              <a:ext cx="1640" cy="883"/>
              <a:chOff x="804" y="0"/>
              <a:chExt cx="1640" cy="883"/>
            </a:xfrm>
          </p:grpSpPr>
          <p:sp>
            <p:nvSpPr>
              <p:cNvPr id="450644" name="Rectangle 84"/>
              <p:cNvSpPr>
                <a:spLocks noChangeArrowheads="1"/>
              </p:cNvSpPr>
              <p:nvPr/>
            </p:nvSpPr>
            <p:spPr bwMode="auto">
              <a:xfrm>
                <a:off x="832" y="0"/>
                <a:ext cx="1584" cy="8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/>
                <a:r>
                  <a:rPr lang="it-IT" sz="1000" b="1">
                    <a:latin typeface="Arial" charset="0"/>
                    <a:cs typeface="Arial" charset="0"/>
                  </a:rPr>
                  <a:t> </a:t>
                </a:r>
                <a:endParaRPr lang="it-IT" sz="1200">
                  <a:latin typeface="Times New Roman" charset="0"/>
                  <a:cs typeface="Times New Roman" charset="0"/>
                </a:endParaRPr>
              </a:p>
              <a:p>
                <a:r>
                  <a:rPr lang="it-IT" sz="1800" b="1" i="1" u="sng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Arial" charset="0"/>
                    <a:cs typeface="Arial" charset="0"/>
                  </a:rPr>
                  <a:t>Indice di Indipendenza Finanziaria </a:t>
                </a:r>
                <a:endParaRPr lang="it-IT" sz="1800" i="1" u="sng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8153" name="Rectangle 85"/>
              <p:cNvSpPr>
                <a:spLocks noChangeArrowheads="1"/>
              </p:cNvSpPr>
              <p:nvPr/>
            </p:nvSpPr>
            <p:spPr bwMode="auto">
              <a:xfrm>
                <a:off x="804" y="0"/>
                <a:ext cx="1640" cy="883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8136" name="Group 86"/>
            <p:cNvGrpSpPr>
              <a:grpSpLocks/>
            </p:cNvGrpSpPr>
            <p:nvPr/>
          </p:nvGrpSpPr>
          <p:grpSpPr bwMode="auto">
            <a:xfrm>
              <a:off x="2444" y="0"/>
              <a:ext cx="1635" cy="883"/>
              <a:chOff x="2444" y="0"/>
              <a:chExt cx="1635" cy="883"/>
            </a:xfrm>
          </p:grpSpPr>
          <p:sp>
            <p:nvSpPr>
              <p:cNvPr id="48150" name="Rectangle 87"/>
              <p:cNvSpPr>
                <a:spLocks noChangeArrowheads="1"/>
              </p:cNvSpPr>
              <p:nvPr/>
            </p:nvSpPr>
            <p:spPr bwMode="auto">
              <a:xfrm>
                <a:off x="2472" y="0"/>
                <a:ext cx="1579" cy="8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600" b="1">
                    <a:latin typeface="Arial" charset="0"/>
                    <a:cs typeface="Arial" charset="0"/>
                  </a:rPr>
                  <a:t>   Capitale Netto</a:t>
                </a:r>
                <a:br>
                  <a:rPr lang="it-IT" sz="16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    ----------------------        </a:t>
                </a:r>
              </a:p>
              <a:p>
                <a:pPr algn="ctr" eaLnBrk="1" hangingPunct="1"/>
                <a:r>
                  <a:rPr lang="it-IT" sz="1600" b="1">
                    <a:latin typeface="Arial" charset="0"/>
                    <a:cs typeface="Arial" charset="0"/>
                  </a:rPr>
                  <a:t>Totale Attività</a:t>
                </a:r>
                <a:endParaRPr lang="it-IT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8151" name="Rectangle 88"/>
              <p:cNvSpPr>
                <a:spLocks noChangeArrowheads="1"/>
              </p:cNvSpPr>
              <p:nvPr/>
            </p:nvSpPr>
            <p:spPr bwMode="auto">
              <a:xfrm>
                <a:off x="2444" y="0"/>
                <a:ext cx="1635" cy="883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8137" name="Group 89"/>
            <p:cNvGrpSpPr>
              <a:grpSpLocks/>
            </p:cNvGrpSpPr>
            <p:nvPr/>
          </p:nvGrpSpPr>
          <p:grpSpPr bwMode="auto">
            <a:xfrm>
              <a:off x="0" y="883"/>
              <a:ext cx="804" cy="883"/>
              <a:chOff x="0" y="883"/>
              <a:chExt cx="804" cy="883"/>
            </a:xfrm>
          </p:grpSpPr>
          <p:sp>
            <p:nvSpPr>
              <p:cNvPr id="48144" name="Rectangle 90"/>
              <p:cNvSpPr>
                <a:spLocks noChangeArrowheads="1"/>
              </p:cNvSpPr>
              <p:nvPr/>
            </p:nvSpPr>
            <p:spPr bwMode="auto">
              <a:xfrm>
                <a:off x="0" y="883"/>
                <a:ext cx="804" cy="883"/>
              </a:xfrm>
              <a:prstGeom prst="rect">
                <a:avLst/>
              </a:prstGeom>
              <a:solidFill>
                <a:srgbClr val="FFCAE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  <p:grpSp>
            <p:nvGrpSpPr>
              <p:cNvPr id="48145" name="Group 91"/>
              <p:cNvGrpSpPr>
                <a:grpSpLocks/>
              </p:cNvGrpSpPr>
              <p:nvPr/>
            </p:nvGrpSpPr>
            <p:grpSpPr bwMode="auto">
              <a:xfrm>
                <a:off x="0" y="883"/>
                <a:ext cx="804" cy="883"/>
                <a:chOff x="0" y="883"/>
                <a:chExt cx="804" cy="883"/>
              </a:xfrm>
            </p:grpSpPr>
            <p:grpSp>
              <p:nvGrpSpPr>
                <p:cNvPr id="48146" name="Group 92"/>
                <p:cNvGrpSpPr>
                  <a:grpSpLocks/>
                </p:cNvGrpSpPr>
                <p:nvPr/>
              </p:nvGrpSpPr>
              <p:grpSpPr bwMode="auto">
                <a:xfrm>
                  <a:off x="28" y="883"/>
                  <a:ext cx="750" cy="845"/>
                  <a:chOff x="0" y="2035"/>
                  <a:chExt cx="750" cy="845"/>
                </a:xfrm>
              </p:grpSpPr>
              <p:sp>
                <p:nvSpPr>
                  <p:cNvPr id="48148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0" y="2035"/>
                    <a:ext cx="749" cy="362"/>
                  </a:xfrm>
                  <a:prstGeom prst="rect">
                    <a:avLst/>
                  </a:prstGeom>
                  <a:solidFill>
                    <a:srgbClr val="FFCAE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bIns="0">
                    <a:spAutoFit/>
                  </a:bodyPr>
                  <a:lstStyle/>
                  <a:p>
                    <a:pPr algn="ctr" eaLnBrk="1" hangingPunct="1"/>
                    <a:r>
                      <a:rPr lang="it-IT" sz="1300">
                        <a:latin typeface="Arial" charset="0"/>
                        <a:cs typeface="Arial" charset="0"/>
                      </a:rPr>
                      <a:t> </a:t>
                    </a:r>
                    <a:endParaRPr lang="it-IT" sz="1200">
                      <a:latin typeface="Arial" charset="0"/>
                      <a:cs typeface="Arial" charset="0"/>
                    </a:endParaRPr>
                  </a:p>
                  <a:p>
                    <a:pPr algn="ctr"/>
                    <a:endParaRPr lang="it-IT">
                      <a:latin typeface="Times New Roman" charset="0"/>
                      <a:cs typeface="Arial" charset="0"/>
                    </a:endParaRPr>
                  </a:p>
                </p:txBody>
              </p:sp>
              <p:sp>
                <p:nvSpPr>
                  <p:cNvPr id="48149" name="Rectangle 94"/>
                  <p:cNvSpPr>
                    <a:spLocks noChangeArrowheads="1"/>
                  </p:cNvSpPr>
                  <p:nvPr/>
                </p:nvSpPr>
                <p:spPr bwMode="auto">
                  <a:xfrm>
                    <a:off x="0" y="2419"/>
                    <a:ext cx="750" cy="461"/>
                  </a:xfrm>
                  <a:prstGeom prst="rect">
                    <a:avLst/>
                  </a:prstGeom>
                  <a:solidFill>
                    <a:srgbClr val="FFCAEE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bIns="0">
                    <a:spAutoFit/>
                  </a:bodyPr>
                  <a:lstStyle/>
                  <a:p>
                    <a:pPr algn="ctr" eaLnBrk="1" hangingPunct="1"/>
                    <a:r>
                      <a:rPr lang="it-IT">
                        <a:latin typeface="Arial" charset="0"/>
                        <a:cs typeface="Arial" charset="0"/>
                      </a:rPr>
                      <a:t>IID</a:t>
                    </a:r>
                  </a:p>
                  <a:p>
                    <a:pPr algn="ctr"/>
                    <a:endParaRPr lang="it-IT">
                      <a:latin typeface="Times New Roman" charset="0"/>
                      <a:cs typeface="Arial" charset="0"/>
                    </a:endParaRPr>
                  </a:p>
                </p:txBody>
              </p:sp>
            </p:grpSp>
            <p:sp>
              <p:nvSpPr>
                <p:cNvPr id="48147" name="Rectangle 95"/>
                <p:cNvSpPr>
                  <a:spLocks noChangeArrowheads="1"/>
                </p:cNvSpPr>
                <p:nvPr/>
              </p:nvSpPr>
              <p:spPr bwMode="auto">
                <a:xfrm>
                  <a:off x="0" y="883"/>
                  <a:ext cx="804" cy="88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 eaLnBrk="1" hangingPunct="1"/>
                  <a:endParaRPr lang="it-IT" sz="1800">
                    <a:solidFill>
                      <a:srgbClr val="0033CC"/>
                    </a:solidFill>
                    <a:latin typeface="Comic Sans MS" charset="0"/>
                  </a:endParaRPr>
                </a:p>
              </p:txBody>
            </p:sp>
          </p:grpSp>
        </p:grpSp>
        <p:grpSp>
          <p:nvGrpSpPr>
            <p:cNvPr id="48138" name="Group 96"/>
            <p:cNvGrpSpPr>
              <a:grpSpLocks/>
            </p:cNvGrpSpPr>
            <p:nvPr/>
          </p:nvGrpSpPr>
          <p:grpSpPr bwMode="auto">
            <a:xfrm>
              <a:off x="804" y="883"/>
              <a:ext cx="1640" cy="883"/>
              <a:chOff x="804" y="883"/>
              <a:chExt cx="1640" cy="883"/>
            </a:xfrm>
          </p:grpSpPr>
          <p:sp>
            <p:nvSpPr>
              <p:cNvPr id="450657" name="Rectangle 97"/>
              <p:cNvSpPr>
                <a:spLocks noChangeArrowheads="1"/>
              </p:cNvSpPr>
              <p:nvPr/>
            </p:nvSpPr>
            <p:spPr bwMode="auto">
              <a:xfrm>
                <a:off x="832" y="883"/>
                <a:ext cx="1584" cy="8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/>
                <a:r>
                  <a:rPr lang="it-IT" sz="1800" b="1">
                    <a:latin typeface="Arial" charset="0"/>
                    <a:cs typeface="Arial" charset="0"/>
                  </a:rPr>
                  <a:t> </a:t>
                </a:r>
                <a:endParaRPr lang="it-IT" sz="1800">
                  <a:latin typeface="Times New Roman" charset="0"/>
                  <a:cs typeface="Times New Roman" charset="0"/>
                </a:endParaRPr>
              </a:p>
              <a:p>
                <a:r>
                  <a:rPr lang="it-IT" sz="1800" b="1" i="1" u="sng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Arial" charset="0"/>
                    <a:cs typeface="Arial" charset="0"/>
                  </a:rPr>
                  <a:t>Indice di Indebitamento in forma Diretta</a:t>
                </a:r>
                <a:endParaRPr lang="it-IT" sz="1800" i="1" u="sng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8143" name="Rectangle 98"/>
              <p:cNvSpPr>
                <a:spLocks noChangeArrowheads="1"/>
              </p:cNvSpPr>
              <p:nvPr/>
            </p:nvSpPr>
            <p:spPr bwMode="auto">
              <a:xfrm>
                <a:off x="804" y="883"/>
                <a:ext cx="1640" cy="883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  <p:grpSp>
          <p:nvGrpSpPr>
            <p:cNvPr id="48139" name="Group 99"/>
            <p:cNvGrpSpPr>
              <a:grpSpLocks/>
            </p:cNvGrpSpPr>
            <p:nvPr/>
          </p:nvGrpSpPr>
          <p:grpSpPr bwMode="auto">
            <a:xfrm>
              <a:off x="2444" y="883"/>
              <a:ext cx="1635" cy="883"/>
              <a:chOff x="2444" y="883"/>
              <a:chExt cx="1635" cy="883"/>
            </a:xfrm>
          </p:grpSpPr>
          <p:sp>
            <p:nvSpPr>
              <p:cNvPr id="48140" name="Rectangle 100"/>
              <p:cNvSpPr>
                <a:spLocks noChangeArrowheads="1"/>
              </p:cNvSpPr>
              <p:nvPr/>
            </p:nvSpPr>
            <p:spPr bwMode="auto">
              <a:xfrm>
                <a:off x="2472" y="883"/>
                <a:ext cx="1579" cy="8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r>
                  <a:rPr lang="it-IT" sz="1600" b="1">
                    <a:latin typeface="Arial" charset="0"/>
                    <a:cs typeface="Arial" charset="0"/>
                  </a:rPr>
                  <a:t> Capitale di Terzi</a:t>
                </a:r>
                <a:br>
                  <a:rPr lang="it-IT" sz="16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      ----------------------------  </a:t>
                </a:r>
                <a:br>
                  <a:rPr lang="it-IT" sz="1600" b="1">
                    <a:latin typeface="Arial" charset="0"/>
                    <a:cs typeface="Arial" charset="0"/>
                  </a:rPr>
                </a:br>
                <a:r>
                  <a:rPr lang="it-IT" sz="1600" b="1">
                    <a:latin typeface="Arial" charset="0"/>
                    <a:cs typeface="Arial" charset="0"/>
                  </a:rPr>
                  <a:t>   Capitale Netto</a:t>
                </a:r>
                <a:br>
                  <a:rPr lang="it-IT" sz="1600" b="1">
                    <a:latin typeface="Arial" charset="0"/>
                    <a:cs typeface="Arial" charset="0"/>
                  </a:rPr>
                </a:br>
                <a:r>
                  <a:rPr lang="it-IT" sz="1000" b="1">
                    <a:latin typeface="Arial" charset="0"/>
                    <a:cs typeface="Arial" charset="0"/>
                  </a:rPr>
                  <a:t> </a:t>
                </a:r>
                <a:endParaRPr lang="it-IT">
                  <a:latin typeface="Times New Roman" charset="0"/>
                  <a:cs typeface="Arial" charset="0"/>
                </a:endParaRPr>
              </a:p>
            </p:txBody>
          </p:sp>
          <p:sp>
            <p:nvSpPr>
              <p:cNvPr id="48141" name="Rectangle 101"/>
              <p:cNvSpPr>
                <a:spLocks noChangeArrowheads="1"/>
              </p:cNvSpPr>
              <p:nvPr/>
            </p:nvSpPr>
            <p:spPr bwMode="auto">
              <a:xfrm>
                <a:off x="2444" y="883"/>
                <a:ext cx="1635" cy="883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it-IT" sz="1800">
                  <a:solidFill>
                    <a:srgbClr val="0033CC"/>
                  </a:solidFill>
                  <a:latin typeface="Comic Sans MS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Modello Logo">
  <a:themeElements>
    <a:clrScheme name="Modello 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2_Modello Logo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nnecticut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nnecticut" pitchFamily="66" charset="0"/>
          </a:defRPr>
        </a:defPPr>
      </a:lstStyle>
    </a:lnDef>
  </a:objectDefaults>
  <a:extraClrSchemeLst>
    <a:extraClrScheme>
      <a:clrScheme name="Modello 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lo Log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4252</TotalTime>
  <Words>1150</Words>
  <Application>Microsoft Macintosh PowerPoint</Application>
  <PresentationFormat>A4 (21x29,7 cm)</PresentationFormat>
  <Paragraphs>137</Paragraphs>
  <Slides>9</Slides>
  <Notes>9</Notes>
  <HiddenSlides>0</HiddenSlides>
  <MMClips>0</MMClips>
  <ScaleCrop>false</ScaleCrop>
  <HeadingPairs>
    <vt:vector size="6" baseType="variant">
      <vt:variant>
        <vt:lpstr>Modello struttura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1" baseType="lpstr">
      <vt:lpstr>2_Modello Logo</vt:lpstr>
      <vt:lpstr>Fotografia di Photo Editor </vt:lpstr>
      <vt:lpstr>Lezione 4    L’analisi di bilancio  </vt:lpstr>
      <vt:lpstr>Analisi di bilancio - Schema concettuale</vt:lpstr>
      <vt:lpstr>Indicatori</vt:lpstr>
      <vt:lpstr>Indicatori tipo ROI: la redditività dell’investimento</vt:lpstr>
      <vt:lpstr>Diapositiva 5</vt:lpstr>
      <vt:lpstr>Diapositiva 6</vt:lpstr>
      <vt:lpstr>Diapositiva 7</vt:lpstr>
      <vt:lpstr>Diapositiva 8</vt:lpstr>
      <vt:lpstr>Diapositiva 9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Nessun titolo diapositiva</dc:title>
  <dc:creator>Giuseppe Zollo</dc:creator>
  <cp:lastModifiedBy>Cristina</cp:lastModifiedBy>
  <cp:revision>112</cp:revision>
  <cp:lastPrinted>2002-04-10T15:18:16Z</cp:lastPrinted>
  <dcterms:created xsi:type="dcterms:W3CDTF">2016-04-05T11:12:03Z</dcterms:created>
  <dcterms:modified xsi:type="dcterms:W3CDTF">2016-04-05T12:59:31Z</dcterms:modified>
</cp:coreProperties>
</file>