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Override PartName="/ppt/slides/slide11.xml" ContentType="application/vnd.openxmlformats-officedocument.presentationml.slide+xml"/>
  <Default Extension="xml" ContentType="application/xml"/>
  <Override PartName="/ppt/slides/slide9.xml" ContentType="application/vnd.openxmlformats-officedocument.presentationml.slide+xml"/>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slides/slide5.xml" ContentType="application/vnd.openxmlformats-officedocument.presentationml.slide+xml"/>
  <Override PartName="/ppt/slides/slide16.xml" ContentType="application/vnd.openxmlformats-officedocument.presentationml.slide+xml"/>
  <Override PartName="/ppt/theme/theme2.xml" ContentType="application/vnd.openxmlformats-officedocument.them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docProps/core.xml" ContentType="application/vnd.openxmlformats-package.core-properties+xml"/>
  <Override PartName="/ppt/slides/slide14.xml" ContentType="application/vnd.openxmlformats-officedocument.presentationml.slide+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presentation.main+xml"/>
  <Override PartName="/ppt/slideLayouts/slideLayout7.xml" ContentType="application/vnd.openxmlformats-officedocument.presentationml.slideLayout+xml"/>
  <Override PartName="/ppt/slides/slide6.xml" ContentType="application/vnd.openxmlformats-officedocument.presentationml.slide+xml"/>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slides/slide4.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sldMasterIdLst>
    <p:sldMasterId id="2147483648" r:id="rId1"/>
  </p:sldMasterIdLst>
  <p:notesMasterIdLst>
    <p:notesMasterId r:id="rId18"/>
  </p:notesMasterIdLst>
  <p:sldIdLst>
    <p:sldId id="256" r:id="rId2"/>
    <p:sldId id="270" r:id="rId3"/>
    <p:sldId id="271" r:id="rId4"/>
    <p:sldId id="272" r:id="rId5"/>
    <p:sldId id="273" r:id="rId6"/>
    <p:sldId id="274" r:id="rId7"/>
    <p:sldId id="275" r:id="rId8"/>
    <p:sldId id="276" r:id="rId9"/>
    <p:sldId id="277" r:id="rId10"/>
    <p:sldId id="279" r:id="rId11"/>
    <p:sldId id="280" r:id="rId12"/>
    <p:sldId id="281" r:id="rId13"/>
    <p:sldId id="282" r:id="rId14"/>
    <p:sldId id="283" r:id="rId15"/>
    <p:sldId id="284" r:id="rId16"/>
    <p:sldId id="285" r:id="rId17"/>
  </p:sldIdLst>
  <p:sldSz cx="13004800" cy="9753600"/>
  <p:notesSz cx="6858000" cy="9144000"/>
  <p:defaultTextStyle>
    <a:lvl1pPr algn="ctr" defTabSz="584200">
      <a:defRPr sz="3600">
        <a:latin typeface="+mn-lt"/>
        <a:ea typeface="+mn-ea"/>
        <a:cs typeface="+mn-cs"/>
        <a:sym typeface="Helvetica Light"/>
      </a:defRPr>
    </a:lvl1pPr>
    <a:lvl2pPr indent="342900" algn="ctr" defTabSz="584200">
      <a:defRPr sz="3600">
        <a:latin typeface="+mn-lt"/>
        <a:ea typeface="+mn-ea"/>
        <a:cs typeface="+mn-cs"/>
        <a:sym typeface="Helvetica Light"/>
      </a:defRPr>
    </a:lvl2pPr>
    <a:lvl3pPr indent="685800" algn="ctr" defTabSz="584200">
      <a:defRPr sz="3600">
        <a:latin typeface="+mn-lt"/>
        <a:ea typeface="+mn-ea"/>
        <a:cs typeface="+mn-cs"/>
        <a:sym typeface="Helvetica Light"/>
      </a:defRPr>
    </a:lvl3pPr>
    <a:lvl4pPr indent="1028700" algn="ctr" defTabSz="584200">
      <a:defRPr sz="3600">
        <a:latin typeface="+mn-lt"/>
        <a:ea typeface="+mn-ea"/>
        <a:cs typeface="+mn-cs"/>
        <a:sym typeface="Helvetica Light"/>
      </a:defRPr>
    </a:lvl4pPr>
    <a:lvl5pPr indent="1371600" algn="ctr" defTabSz="584200">
      <a:defRPr sz="3600">
        <a:latin typeface="+mn-lt"/>
        <a:ea typeface="+mn-ea"/>
        <a:cs typeface="+mn-cs"/>
        <a:sym typeface="Helvetica Light"/>
      </a:defRPr>
    </a:lvl5pPr>
    <a:lvl6pPr indent="1714500" algn="ctr" defTabSz="584200">
      <a:defRPr sz="3600">
        <a:latin typeface="+mn-lt"/>
        <a:ea typeface="+mn-ea"/>
        <a:cs typeface="+mn-cs"/>
        <a:sym typeface="Helvetica Light"/>
      </a:defRPr>
    </a:lvl6pPr>
    <a:lvl7pPr indent="2057400" algn="ctr" defTabSz="584200">
      <a:defRPr sz="3600">
        <a:latin typeface="+mn-lt"/>
        <a:ea typeface="+mn-ea"/>
        <a:cs typeface="+mn-cs"/>
        <a:sym typeface="Helvetica Light"/>
      </a:defRPr>
    </a:lvl7pPr>
    <a:lvl8pPr indent="2400300" algn="ctr" defTabSz="584200">
      <a:defRPr sz="3600">
        <a:latin typeface="+mn-lt"/>
        <a:ea typeface="+mn-ea"/>
        <a:cs typeface="+mn-cs"/>
        <a:sym typeface="Helvetica Light"/>
      </a:defRPr>
    </a:lvl8pPr>
    <a:lvl9pPr indent="2743200" algn="ctr" defTabSz="584200">
      <a:defRPr sz="3600">
        <a:latin typeface="+mn-lt"/>
        <a:ea typeface="+mn-ea"/>
        <a:cs typeface="+mn-cs"/>
        <a:sym typeface="Helvetica Light"/>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showPr>
    <p:present/>
    <p:sldAll/>
    <p:penClr>
      <a:prstClr val="red"/>
    </p:penClr>
  </p:showPr>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DCDFE2"/>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2E78C3"/>
          </a:solidFill>
        </a:fill>
      </a:tcStyle>
    </a:firstCol>
    <a:lastRow>
      <a:tcTxStyle b="on" i="off">
        <a:fontRef idx="minor">
          <a:srgbClr val="FFFFFF"/>
        </a:fontRef>
        <a:srgbClr val="FFFFFF"/>
      </a:tcTxStyle>
      <a:tcStyle>
        <a:tcBdr>
          <a:left>
            <a:ln w="12700" cap="flat">
              <a:noFill/>
              <a:miter lim="400000"/>
            </a:ln>
          </a:left>
          <a:right>
            <a:ln w="12700" cap="flat">
              <a:noFill/>
              <a:miter lim="400000"/>
            </a:ln>
          </a:right>
          <a:top>
            <a:ln w="25400" cap="flat">
              <a:noFill/>
              <a:miter lim="400000"/>
            </a:ln>
          </a:top>
          <a:bottom>
            <a:ln w="12700" cap="flat">
              <a:noFill/>
              <a:miter lim="400000"/>
            </a:ln>
          </a:bottom>
          <a:insideH>
            <a:ln w="25400" cap="flat">
              <a:noFill/>
              <a:miter lim="400000"/>
            </a:ln>
          </a:insideH>
          <a:insideV>
            <a:ln w="12700" cap="flat">
              <a:noFill/>
              <a:miter lim="400000"/>
            </a:ln>
          </a:insideV>
        </a:tcBdr>
        <a:fill>
          <a:solidFill>
            <a:srgbClr val="4394F8"/>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B4EB3"/>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AAAAAA"/>
              </a:solidFill>
              <a:prstDash val="solid"/>
              <a:miter lim="400000"/>
            </a:ln>
          </a:left>
          <a:right>
            <a:ln w="12700" cap="flat">
              <a:solidFill>
                <a:srgbClr val="AAAAAA"/>
              </a:solidFill>
              <a:prstDash val="solid"/>
              <a:miter lim="400000"/>
            </a:ln>
          </a:right>
          <a:top>
            <a:ln w="12700" cap="flat">
              <a:solidFill>
                <a:srgbClr val="AAAAAA"/>
              </a:solidFill>
              <a:prstDash val="solid"/>
              <a:miter lim="400000"/>
            </a:ln>
          </a:top>
          <a:bottom>
            <a:ln w="12700" cap="flat">
              <a:solidFill>
                <a:srgbClr val="AAAAAA"/>
              </a:solidFill>
              <a:prstDash val="solid"/>
              <a:miter lim="400000"/>
            </a:ln>
          </a:bottom>
          <a:insideH>
            <a:ln w="12700" cap="flat">
              <a:solidFill>
                <a:srgbClr val="AAAAAA"/>
              </a:solidFill>
              <a:prstDash val="solid"/>
              <a:miter lim="400000"/>
            </a:ln>
          </a:insideH>
          <a:insideV>
            <a:ln w="12700" cap="flat">
              <a:solidFill>
                <a:srgbClr val="AAAAAA"/>
              </a:solidFill>
              <a:prstDash val="solid"/>
              <a:miter lim="400000"/>
            </a:ln>
          </a:insideV>
        </a:tcBdr>
        <a:fill>
          <a:solidFill>
            <a:srgbClr val="D9D9D9"/>
          </a:solidFill>
        </a:fill>
      </a:tcStyle>
    </a:wholeTbl>
    <a:band2H>
      <a:tcTxStyle/>
      <a:tcStyle>
        <a:tcBdr/>
        <a:fill>
          <a:solidFill>
            <a:srgbClr val="EBEBEB"/>
          </a:solidFill>
        </a:fill>
      </a:tcStyle>
    </a:band2H>
    <a:firstCol>
      <a:tcTxStyle b="on" i="off">
        <a:fontRef idx="minor">
          <a:srgbClr val="FFFFFF"/>
        </a:fontRef>
        <a:srgbClr val="FFFFFF"/>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4FC327"/>
          </a:solidFill>
        </a:fill>
      </a:tcStyle>
    </a:firstCol>
    <a:lastRow>
      <a:tcTxStyle b="on" i="off">
        <a:fontRef idx="minor">
          <a:srgbClr val="FFFFFF"/>
        </a:fontRef>
        <a:srgbClr val="FFFFFF"/>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0F7813"/>
          </a:solidFill>
        </a:fill>
      </a:tcStyle>
    </a:lastRow>
    <a:firstRow>
      <a:tcTxStyle b="on" i="off">
        <a:fontRef idx="minor">
          <a:srgbClr val="FFFFFF"/>
        </a:fontRef>
        <a:srgbClr val="FFFFFF"/>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0F781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4B4B4B"/>
              </a:solidFill>
              <a:custDash>
                <a:ds d="200000" sp="200000"/>
              </a:custDash>
              <a:miter lim="400000"/>
            </a:ln>
          </a:left>
          <a:right>
            <a:ln w="12700" cap="flat">
              <a:solidFill>
                <a:srgbClr val="4B4B4B"/>
              </a:solidFill>
              <a:custDash>
                <a:ds d="200000" sp="200000"/>
              </a:custDash>
              <a:miter lim="400000"/>
            </a:ln>
          </a:right>
          <a:top>
            <a:ln w="12700" cap="flat">
              <a:solidFill>
                <a:srgbClr val="4B4B4B"/>
              </a:solidFill>
              <a:custDash>
                <a:ds d="200000" sp="200000"/>
              </a:custDash>
              <a:miter lim="400000"/>
            </a:ln>
          </a:top>
          <a:bottom>
            <a:ln w="12700" cap="flat">
              <a:solidFill>
                <a:srgbClr val="4B4B4B"/>
              </a:solidFill>
              <a:custDash>
                <a:ds d="200000" sp="200000"/>
              </a:custDash>
              <a:miter lim="400000"/>
            </a:ln>
          </a:bottom>
          <a:insideH>
            <a:ln w="12700" cap="flat">
              <a:solidFill>
                <a:srgbClr val="4B4B4B"/>
              </a:solidFill>
              <a:custDash>
                <a:ds d="200000" sp="200000"/>
              </a:custDash>
              <a:miter lim="400000"/>
            </a:ln>
          </a:insideH>
          <a:insideV>
            <a:ln w="12700" cap="flat">
              <a:solidFill>
                <a:srgbClr val="4B4B4B"/>
              </a:solidFill>
              <a:custDash>
                <a:ds d="200000" sp="200000"/>
              </a:custDash>
              <a:miter lim="400000"/>
            </a:ln>
          </a:insideV>
        </a:tcBdr>
        <a:fill>
          <a:solidFill>
            <a:srgbClr val="E0DDCD"/>
          </a:solidFill>
        </a:fill>
      </a:tcStyle>
    </a:wholeTbl>
    <a:band2H>
      <a:tcTxStyle/>
      <a:tcStyle>
        <a:tcBdr/>
        <a:fill>
          <a:solidFill>
            <a:srgbClr val="D2CFC5"/>
          </a:solidFill>
        </a:fill>
      </a:tcStyle>
    </a:band2H>
    <a:firstCol>
      <a:tcTxStyle b="on" i="off">
        <a:fontRef idx="minor">
          <a:srgbClr val="FFFFFF"/>
        </a:fontRef>
        <a:srgbClr val="FFFFFF"/>
      </a:tcTxStyle>
      <a:tcStyle>
        <a:tcBdr>
          <a:left>
            <a:ln w="12700" cap="flat">
              <a:solidFill>
                <a:srgbClr val="4B4B4B"/>
              </a:solidFill>
              <a:prstDash val="solid"/>
              <a:miter lim="400000"/>
            </a:ln>
          </a:left>
          <a:right>
            <a:ln w="12700" cap="flat">
              <a:solidFill>
                <a:srgbClr val="4B4B4B"/>
              </a:solidFill>
              <a:prstDash val="solid"/>
              <a:miter lim="400000"/>
            </a:ln>
          </a:right>
          <a:top>
            <a:ln w="12700" cap="flat">
              <a:solidFill>
                <a:srgbClr val="4B4B4B"/>
              </a:solidFill>
              <a:prstDash val="solid"/>
              <a:miter lim="400000"/>
            </a:ln>
          </a:top>
          <a:bottom>
            <a:ln w="12700" cap="flat">
              <a:solidFill>
                <a:srgbClr val="4B4B4B"/>
              </a:solidFill>
              <a:prstDash val="solid"/>
              <a:miter lim="400000"/>
            </a:ln>
          </a:bottom>
          <a:insideH>
            <a:ln w="12700" cap="flat">
              <a:solidFill>
                <a:srgbClr val="4B4B4B"/>
              </a:solidFill>
              <a:prstDash val="solid"/>
              <a:miter lim="400000"/>
            </a:ln>
          </a:insideH>
          <a:insideV>
            <a:ln w="12700" cap="flat">
              <a:solidFill>
                <a:srgbClr val="4B4B4B"/>
              </a:solidFill>
              <a:prstDash val="solid"/>
              <a:miter lim="400000"/>
            </a:ln>
          </a:insideV>
        </a:tcBdr>
        <a:fill>
          <a:solidFill>
            <a:srgbClr val="7D8B87"/>
          </a:solidFill>
        </a:fill>
      </a:tcStyle>
    </a:firstCol>
    <a:lastRow>
      <a:tcTxStyle b="on" i="off">
        <a:fontRef idx="minor">
          <a:srgbClr val="FFFFFF"/>
        </a:fontRef>
        <a:srgbClr val="FFFFFF"/>
      </a:tcTxStyle>
      <a:tcStyle>
        <a:tcBdr>
          <a:left>
            <a:ln w="12700" cap="flat">
              <a:solidFill>
                <a:srgbClr val="4B4B4B"/>
              </a:solidFill>
              <a:prstDash val="solid"/>
              <a:miter lim="400000"/>
            </a:ln>
          </a:left>
          <a:right>
            <a:ln w="12700" cap="flat">
              <a:solidFill>
                <a:srgbClr val="4B4B4B"/>
              </a:solidFill>
              <a:prstDash val="solid"/>
              <a:miter lim="400000"/>
            </a:ln>
          </a:right>
          <a:top>
            <a:ln w="12700" cap="flat">
              <a:solidFill>
                <a:srgbClr val="4B4B4B"/>
              </a:solidFill>
              <a:prstDash val="solid"/>
              <a:miter lim="400000"/>
            </a:ln>
          </a:top>
          <a:bottom>
            <a:ln w="12700" cap="flat">
              <a:solidFill>
                <a:srgbClr val="4B4B4B"/>
              </a:solidFill>
              <a:prstDash val="solid"/>
              <a:miter lim="400000"/>
            </a:ln>
          </a:bottom>
          <a:insideH>
            <a:ln w="12700" cap="flat">
              <a:solidFill>
                <a:srgbClr val="4B4B4B"/>
              </a:solidFill>
              <a:prstDash val="solid"/>
              <a:miter lim="400000"/>
            </a:ln>
          </a:insideH>
          <a:insideV>
            <a:ln w="12700" cap="flat">
              <a:solidFill>
                <a:srgbClr val="4B4B4B"/>
              </a:solidFill>
              <a:prstDash val="solid"/>
              <a:miter lim="400000"/>
            </a:ln>
          </a:insideV>
        </a:tcBdr>
        <a:fill>
          <a:solidFill>
            <a:srgbClr val="84633E"/>
          </a:solidFill>
        </a:fill>
      </a:tcStyle>
    </a:lastRow>
    <a:firstRow>
      <a:tcTxStyle b="on" i="off">
        <a:fontRef idx="minor">
          <a:srgbClr val="FFFFFF"/>
        </a:fontRef>
        <a:srgbClr val="FFFFFF"/>
      </a:tcTxStyle>
      <a:tcStyle>
        <a:tcBdr>
          <a:left>
            <a:ln w="12700" cap="flat">
              <a:solidFill>
                <a:srgbClr val="4B4B4B"/>
              </a:solidFill>
              <a:prstDash val="solid"/>
              <a:miter lim="400000"/>
            </a:ln>
          </a:left>
          <a:right>
            <a:ln w="12700" cap="flat">
              <a:solidFill>
                <a:srgbClr val="4B4B4B"/>
              </a:solidFill>
              <a:prstDash val="solid"/>
              <a:miter lim="400000"/>
            </a:ln>
          </a:right>
          <a:top>
            <a:ln w="12700" cap="flat">
              <a:solidFill>
                <a:srgbClr val="4B4B4B"/>
              </a:solidFill>
              <a:prstDash val="solid"/>
              <a:miter lim="400000"/>
            </a:ln>
          </a:top>
          <a:bottom>
            <a:ln w="12700" cap="flat">
              <a:solidFill>
                <a:srgbClr val="4B4B4B"/>
              </a:solidFill>
              <a:prstDash val="solid"/>
              <a:miter lim="400000"/>
            </a:ln>
          </a:bottom>
          <a:insideH>
            <a:ln w="12700" cap="flat">
              <a:solidFill>
                <a:srgbClr val="4B4B4B"/>
              </a:solidFill>
              <a:prstDash val="solid"/>
              <a:miter lim="400000"/>
            </a:ln>
          </a:insideH>
          <a:insideV>
            <a:ln w="12700" cap="flat">
              <a:solidFill>
                <a:srgbClr val="4B4B4B"/>
              </a:solidFill>
              <a:prstDash val="solid"/>
              <a:miter lim="400000"/>
            </a:ln>
          </a:insideV>
        </a:tcBdr>
        <a:fill>
          <a:solidFill>
            <a:srgbClr val="84633E"/>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E6E6E6"/>
          </a:solidFill>
        </a:fill>
      </a:tcStyle>
    </a:wholeTbl>
    <a:band2H>
      <a:tcTxStyle/>
      <a:tcStyle>
        <a:tcBdr/>
        <a:fill>
          <a:solidFill>
            <a:srgbClr val="D6DFDF"/>
          </a:solidFill>
        </a:fill>
      </a:tcStyle>
    </a:band2H>
    <a:firstCol>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4C637D"/>
          </a:solidFill>
        </a:fill>
      </a:tcStyle>
    </a:firstCol>
    <a:lastRow>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4C637D"/>
          </a:solidFill>
        </a:fill>
      </a:tcStyle>
    </a:lastRow>
    <a:firstRow>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4C637D"/>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C5C7C8"/>
          </a:solidFill>
        </a:fill>
      </a:tcStyle>
    </a:wholeTbl>
    <a:band2H>
      <a:tcTxStyle/>
      <a:tcStyle>
        <a:tcBdr/>
        <a:fill>
          <a:solidFill>
            <a:srgbClr val="D6D6D7"/>
          </a:solidFill>
        </a:fill>
      </a:tcStyle>
    </a:band2H>
    <a:firstCol>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41454E"/>
          </a:solidFill>
        </a:fill>
      </a:tcStyle>
    </a:firstCol>
    <a:la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D8086"/>
          </a:solidFill>
        </a:fill>
      </a:tcStyle>
    </a:lastRow>
    <a:fir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626972"/>
          </a:solidFill>
        </a:fill>
      </a:tcStyle>
    </a:firstRow>
  </a:tblStyle>
  <a:tblStyle styleId="{2708684C-4D16-4618-839F-0558EEFCDFE6}" styleName="">
    <a:tblBg/>
    <a:wholeTbl>
      <a:tcTxStyle b="off" i="off">
        <a:fontRef idx="minor">
          <a:srgbClr val="000000"/>
        </a:fontRef>
        <a:srgbClr val="000000"/>
      </a:tcTxStyle>
      <a:tcStyle>
        <a:tcBdr>
          <a:left>
            <a:ln w="25400" cap="rnd">
              <a:solidFill>
                <a:srgbClr val="000000"/>
              </a:solidFill>
              <a:custDash>
                <a:ds d="100000" sp="200000"/>
              </a:custDash>
              <a:miter lim="400000"/>
            </a:ln>
          </a:left>
          <a:right>
            <a:ln w="25400" cap="rnd">
              <a:solidFill>
                <a:srgbClr val="000000"/>
              </a:solidFill>
              <a:custDash>
                <a:ds d="100000" sp="200000"/>
              </a:custDash>
              <a:miter lim="400000"/>
            </a:ln>
          </a:right>
          <a:top>
            <a:ln w="25400" cap="rnd">
              <a:solidFill>
                <a:srgbClr val="000000"/>
              </a:solidFill>
              <a:custDash>
                <a:ds d="100000" sp="200000"/>
              </a:custDash>
              <a:miter lim="400000"/>
            </a:ln>
          </a:top>
          <a:bottom>
            <a:ln w="25400" cap="rnd">
              <a:solidFill>
                <a:srgbClr val="000000"/>
              </a:solidFill>
              <a:custDash>
                <a:ds d="100000" sp="200000"/>
              </a:custDash>
              <a:miter lim="400000"/>
            </a:ln>
          </a:bottom>
          <a:insideH>
            <a:ln w="25400" cap="rnd">
              <a:solidFill>
                <a:srgbClr val="000000"/>
              </a:solidFill>
              <a:custDash>
                <a:ds d="100000" sp="200000"/>
              </a:custDash>
              <a:miter lim="400000"/>
            </a:ln>
          </a:insideH>
          <a:insideV>
            <a:ln w="25400" cap="rnd">
              <a:solidFill>
                <a:srgbClr val="000000"/>
              </a:solidFill>
              <a:custDash>
                <a:ds d="100000" sp="200000"/>
              </a:custDash>
              <a:miter lim="400000"/>
            </a:ln>
          </a:insideV>
        </a:tcBdr>
        <a:fill>
          <a:solidFill>
            <a:srgbClr val="FFFFFF"/>
          </a:solidFill>
        </a:fill>
      </a:tcStyle>
    </a:wholeTbl>
    <a:band2H>
      <a:tcTxStyle/>
      <a:tcStyle>
        <a:tcBdr/>
        <a:fill>
          <a:solidFill>
            <a:srgbClr val="E8EAEA"/>
          </a:solidFill>
        </a:fill>
      </a:tcStyle>
    </a:band2H>
    <a:firstCol>
      <a:tcTxStyle b="on" i="off">
        <a:fontRef idx="minor">
          <a:srgbClr val="000000"/>
        </a:fontRef>
        <a:srgbClr val="000000"/>
      </a:tcTxStyle>
      <a:tcStyle>
        <a:tcBdr>
          <a:left>
            <a:ln w="12700" cap="flat">
              <a:noFill/>
              <a:miter lim="400000"/>
            </a:ln>
          </a:left>
          <a:right>
            <a:ln w="12700" cap="flat">
              <a:solidFill>
                <a:srgbClr val="000000"/>
              </a:solidFill>
              <a:prstDash val="solid"/>
              <a:miter lim="400000"/>
            </a:ln>
          </a:right>
          <a:top>
            <a:ln w="25400" cap="rnd">
              <a:solidFill>
                <a:srgbClr val="000000"/>
              </a:solidFill>
              <a:custDash>
                <a:ds d="100000" sp="200000"/>
              </a:custDash>
              <a:miter lim="400000"/>
            </a:ln>
          </a:top>
          <a:bottom>
            <a:ln w="25400" cap="rnd">
              <a:solidFill>
                <a:srgbClr val="000000"/>
              </a:solidFill>
              <a:custDash>
                <a:ds d="100000" sp="200000"/>
              </a:custDash>
              <a:miter lim="400000"/>
            </a:ln>
          </a:bottom>
          <a:insideH>
            <a:ln w="25400" cap="rnd">
              <a:solidFill>
                <a:srgbClr val="000000"/>
              </a:solidFill>
              <a:custDash>
                <a:ds d="100000" sp="200000"/>
              </a:custDash>
              <a:miter lim="400000"/>
            </a:ln>
          </a:insideH>
          <a:insideV>
            <a:ln w="25400" cap="rnd">
              <a:solidFill>
                <a:srgbClr val="000000"/>
              </a:solidFill>
              <a:custDash>
                <a:ds d="100000" sp="200000"/>
              </a:custDash>
              <a:miter lim="400000"/>
            </a:ln>
          </a:insideV>
        </a:tcBdr>
        <a:fill>
          <a:solidFill>
            <a:srgbClr val="FFFFFF"/>
          </a:solidFill>
        </a:fill>
      </a:tcStyle>
    </a:firstCol>
    <a:lastRow>
      <a:tcTxStyle b="on" i="off">
        <a:fontRef idx="minor">
          <a:srgbClr val="000000"/>
        </a:fontRef>
        <a:srgbClr val="000000"/>
      </a:tcTxStyle>
      <a:tcStyle>
        <a:tcBdr>
          <a:left>
            <a:ln w="25400" cap="rnd">
              <a:solidFill>
                <a:srgbClr val="000000"/>
              </a:solidFill>
              <a:custDash>
                <a:ds d="100000" sp="200000"/>
              </a:custDash>
              <a:miter lim="400000"/>
            </a:ln>
          </a:left>
          <a:right>
            <a:ln w="25400" cap="rnd">
              <a:solidFill>
                <a:srgbClr val="000000"/>
              </a:solidFill>
              <a:custDash>
                <a:ds d="100000" sp="200000"/>
              </a:custDash>
              <a:miter lim="400000"/>
            </a:ln>
          </a:right>
          <a:top>
            <a:ln w="12700" cap="flat">
              <a:solidFill>
                <a:srgbClr val="000000"/>
              </a:solidFill>
              <a:prstDash val="solid"/>
              <a:miter lim="400000"/>
            </a:ln>
          </a:top>
          <a:bottom>
            <a:ln w="12700" cap="flat">
              <a:noFill/>
              <a:miter lim="400000"/>
            </a:ln>
          </a:bottom>
          <a:insideH>
            <a:ln w="25400" cap="rnd">
              <a:solidFill>
                <a:srgbClr val="000000"/>
              </a:solidFill>
              <a:custDash>
                <a:ds d="100000" sp="200000"/>
              </a:custDash>
              <a:miter lim="400000"/>
            </a:ln>
          </a:insideH>
          <a:insideV>
            <a:ln w="25400" cap="rnd">
              <a:solidFill>
                <a:srgbClr val="000000"/>
              </a:solidFill>
              <a:custDash>
                <a:ds d="100000" sp="200000"/>
              </a:custDash>
              <a:miter lim="400000"/>
            </a:ln>
          </a:insideV>
        </a:tcBdr>
        <a:fill>
          <a:solidFill>
            <a:srgbClr val="FFFFFF"/>
          </a:solidFill>
        </a:fill>
      </a:tcStyle>
    </a:lastRow>
    <a:firstRow>
      <a:tcTxStyle b="on" i="off">
        <a:fontRef idx="minor">
          <a:srgbClr val="000000"/>
        </a:fontRef>
        <a:srgbClr val="000000"/>
      </a:tcTxStyle>
      <a:tcStyle>
        <a:tcBdr>
          <a:left>
            <a:ln w="25400" cap="rnd">
              <a:solidFill>
                <a:srgbClr val="000000"/>
              </a:solidFill>
              <a:custDash>
                <a:ds d="100000" sp="200000"/>
              </a:custDash>
              <a:miter lim="400000"/>
            </a:ln>
          </a:left>
          <a:right>
            <a:ln w="25400" cap="rnd">
              <a:solidFill>
                <a:srgbClr val="000000"/>
              </a:solidFill>
              <a:custDash>
                <a:ds d="100000" sp="200000"/>
              </a:custDash>
              <a:miter lim="400000"/>
            </a:ln>
          </a:right>
          <a:top>
            <a:ln w="12700" cap="flat">
              <a:noFill/>
              <a:miter lim="400000"/>
            </a:ln>
          </a:top>
          <a:bottom>
            <a:ln w="12700" cap="flat">
              <a:solidFill>
                <a:srgbClr val="000000"/>
              </a:solidFill>
              <a:prstDash val="solid"/>
              <a:miter lim="400000"/>
            </a:ln>
          </a:bottom>
          <a:insideH>
            <a:ln w="25400" cap="rnd">
              <a:solidFill>
                <a:srgbClr val="000000"/>
              </a:solidFill>
              <a:custDash>
                <a:ds d="100000" sp="200000"/>
              </a:custDash>
              <a:miter lim="400000"/>
            </a:ln>
          </a:insideH>
          <a:insideV>
            <a:ln w="25400" cap="rnd">
              <a:solidFill>
                <a:srgbClr val="000000"/>
              </a:solidFill>
              <a:custDash>
                <a:ds d="100000" sp="200000"/>
              </a:custDash>
              <a:miter lim="400000"/>
            </a:ln>
          </a:insideV>
        </a:tcBdr>
        <a:fill>
          <a:solidFill>
            <a:srgbClr val="FFFFFF"/>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81259" autoAdjust="0"/>
  </p:normalViewPr>
  <p:slideViewPr>
    <p:cSldViewPr snapToGrid="0" snapToObjects="1">
      <p:cViewPr varScale="1">
        <p:scale>
          <a:sx n="56" d="100"/>
          <a:sy n="56" d="100"/>
        </p:scale>
        <p:origin x="-1160" y="-104"/>
      </p:cViewPr>
      <p:guideLst>
        <p:guide orient="horz" pos="3072"/>
        <p:guide pos="4096"/>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2" name="Shape 22"/>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23" name="Shape 23"/>
          <p:cNvSpPr>
            <a:spLocks noGrp="1"/>
          </p:cNvSpPr>
          <p:nvPr>
            <p:ph type="body" sz="quarter" idx="1"/>
          </p:nvPr>
        </p:nvSpPr>
        <p:spPr>
          <a:xfrm>
            <a:off x="914400" y="4343400"/>
            <a:ext cx="5029200" cy="4114800"/>
          </a:xfrm>
          <a:prstGeom prst="rect">
            <a:avLst/>
          </a:prstGeom>
        </p:spPr>
        <p:txBody>
          <a:bodyPr/>
          <a:lstStyle/>
          <a:p>
            <a:pPr lvl="0"/>
            <a:endParaRPr/>
          </a:p>
        </p:txBody>
      </p:sp>
    </p:spTree>
  </p:cSld>
  <p:clrMap bg1="lt1" tx1="dk1" bg2="lt2" tx2="dk2" accent1="accent1" accent2="accent2" accent3="accent3" accent4="accent4" accent5="accent5" accent6="accent6" hlink="hlink" folHlink="folHlink"/>
  <p:notesStyle>
    <a:lvl1pPr defTabSz="457200">
      <a:lnSpc>
        <a:spcPct val="125000"/>
      </a:lnSpc>
      <a:defRPr sz="2400">
        <a:latin typeface="Avenir Roman"/>
        <a:ea typeface="Avenir Roman"/>
        <a:cs typeface="Avenir Roman"/>
        <a:sym typeface="Avenir Roman"/>
      </a:defRPr>
    </a:lvl1pPr>
    <a:lvl2pPr indent="228600" defTabSz="457200">
      <a:lnSpc>
        <a:spcPct val="125000"/>
      </a:lnSpc>
      <a:defRPr sz="2400">
        <a:latin typeface="Avenir Roman"/>
        <a:ea typeface="Avenir Roman"/>
        <a:cs typeface="Avenir Roman"/>
        <a:sym typeface="Avenir Roman"/>
      </a:defRPr>
    </a:lvl2pPr>
    <a:lvl3pPr indent="457200" defTabSz="457200">
      <a:lnSpc>
        <a:spcPct val="125000"/>
      </a:lnSpc>
      <a:defRPr sz="2400">
        <a:latin typeface="Avenir Roman"/>
        <a:ea typeface="Avenir Roman"/>
        <a:cs typeface="Avenir Roman"/>
        <a:sym typeface="Avenir Roman"/>
      </a:defRPr>
    </a:lvl3pPr>
    <a:lvl4pPr indent="685800" defTabSz="457200">
      <a:lnSpc>
        <a:spcPct val="125000"/>
      </a:lnSpc>
      <a:defRPr sz="2400">
        <a:latin typeface="Avenir Roman"/>
        <a:ea typeface="Avenir Roman"/>
        <a:cs typeface="Avenir Roman"/>
        <a:sym typeface="Avenir Roman"/>
      </a:defRPr>
    </a:lvl4pPr>
    <a:lvl5pPr indent="914400" defTabSz="457200">
      <a:lnSpc>
        <a:spcPct val="125000"/>
      </a:lnSpc>
      <a:defRPr sz="2400">
        <a:latin typeface="Avenir Roman"/>
        <a:ea typeface="Avenir Roman"/>
        <a:cs typeface="Avenir Roman"/>
        <a:sym typeface="Avenir Roman"/>
      </a:defRPr>
    </a:lvl5pPr>
    <a:lvl6pPr indent="1143000" defTabSz="457200">
      <a:lnSpc>
        <a:spcPct val="125000"/>
      </a:lnSpc>
      <a:defRPr sz="2400">
        <a:latin typeface="Avenir Roman"/>
        <a:ea typeface="Avenir Roman"/>
        <a:cs typeface="Avenir Roman"/>
        <a:sym typeface="Avenir Roman"/>
      </a:defRPr>
    </a:lvl6pPr>
    <a:lvl7pPr indent="1371600" defTabSz="457200">
      <a:lnSpc>
        <a:spcPct val="125000"/>
      </a:lnSpc>
      <a:defRPr sz="2400">
        <a:latin typeface="Avenir Roman"/>
        <a:ea typeface="Avenir Roman"/>
        <a:cs typeface="Avenir Roman"/>
        <a:sym typeface="Avenir Roman"/>
      </a:defRPr>
    </a:lvl7pPr>
    <a:lvl8pPr indent="1600200" defTabSz="457200">
      <a:lnSpc>
        <a:spcPct val="125000"/>
      </a:lnSpc>
      <a:defRPr sz="2400">
        <a:latin typeface="Avenir Roman"/>
        <a:ea typeface="Avenir Roman"/>
        <a:cs typeface="Avenir Roman"/>
        <a:sym typeface="Avenir Roman"/>
      </a:defRPr>
    </a:lvl8pPr>
    <a:lvl9pPr indent="1828800" defTabSz="457200">
      <a:lnSpc>
        <a:spcPct val="125000"/>
      </a:lnSpc>
      <a:defRPr sz="24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8" name="Shape 108"/>
          <p:cNvSpPr>
            <a:spLocks noGrp="1" noRot="1" noChangeAspect="1"/>
          </p:cNvSpPr>
          <p:nvPr>
            <p:ph type="sldImg"/>
          </p:nvPr>
        </p:nvSpPr>
        <p:spPr>
          <a:prstGeom prst="rect">
            <a:avLst/>
          </a:prstGeom>
        </p:spPr>
        <p:txBody>
          <a:bodyPr/>
          <a:lstStyle/>
          <a:p>
            <a:pPr lvl="0"/>
            <a:endParaRPr/>
          </a:p>
        </p:txBody>
      </p:sp>
      <p:sp>
        <p:nvSpPr>
          <p:cNvPr id="109" name="Shape 109"/>
          <p:cNvSpPr>
            <a:spLocks noGrp="1"/>
          </p:cNvSpPr>
          <p:nvPr>
            <p:ph type="body" sz="quarter" idx="1"/>
          </p:nvPr>
        </p:nvSpPr>
        <p:spPr>
          <a:prstGeom prst="rect">
            <a:avLst/>
          </a:prstGeom>
        </p:spPr>
        <p:txBody>
          <a:bodyPr/>
          <a:lstStyle>
            <a:lvl1pPr>
              <a:lnSpc>
                <a:spcPts val="3500"/>
              </a:lnSpc>
              <a:defRPr>
                <a:solidFill>
                  <a:srgbClr val="572E2D"/>
                </a:solidFill>
                <a:latin typeface="Noteworthy Bold"/>
                <a:ea typeface="Noteworthy Bold"/>
                <a:cs typeface="Noteworthy Bold"/>
                <a:sym typeface="Noteworthy Bold"/>
              </a:defRPr>
            </a:lvl1pPr>
          </a:lstStyle>
          <a:p>
            <a:pPr lvl="0">
              <a:defRPr sz="1800">
                <a:solidFill>
                  <a:srgbClr val="000000"/>
                </a:solidFill>
              </a:defRPr>
            </a:pPr>
            <a:r>
              <a:rPr sz="2400">
                <a:solidFill>
                  <a:srgbClr val="572E2D"/>
                </a:solidFill>
              </a:rPr>
              <a:t>Prima di studiare le tecniche di rilevazione e di elaborazione dei costi (utilizzate nell’ambito della contabilità analitica) bisogna procedere ad una comprensione del concetto di costo.</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
  <p:cSld name="Cover">
    <p:spTree>
      <p:nvGrpSpPr>
        <p:cNvPr id="1" name=""/>
        <p:cNvGrpSpPr/>
        <p:nvPr/>
      </p:nvGrpSpPr>
      <p:grpSpPr>
        <a:xfrm>
          <a:off x="0" y="0"/>
          <a:ext cx="0" cy="0"/>
          <a:chOff x="0" y="0"/>
          <a:chExt cx="0" cy="0"/>
        </a:xfrm>
      </p:grpSpPr>
      <p:sp>
        <p:nvSpPr>
          <p:cNvPr id="5" name="Shape 5"/>
          <p:cNvSpPr>
            <a:spLocks noGrp="1"/>
          </p:cNvSpPr>
          <p:nvPr>
            <p:ph type="body" idx="1"/>
          </p:nvPr>
        </p:nvSpPr>
        <p:spPr>
          <a:xfrm>
            <a:off x="1270000" y="7353300"/>
            <a:ext cx="10464800" cy="1130300"/>
          </a:xfrm>
          <a:prstGeom prst="rect">
            <a:avLst/>
          </a:prstGeom>
        </p:spPr>
        <p:txBody>
          <a:bodyPr anchor="t"/>
          <a:lstStyle>
            <a:lvl1pPr marL="0" indent="0" algn="ctr">
              <a:spcBef>
                <a:spcPts val="0"/>
              </a:spcBef>
              <a:buSzTx/>
              <a:buNone/>
              <a:defRPr sz="3200"/>
            </a:lvl1pPr>
            <a:lvl2pPr marL="0" indent="342900" algn="ctr">
              <a:spcBef>
                <a:spcPts val="0"/>
              </a:spcBef>
              <a:buSzTx/>
              <a:buNone/>
              <a:defRPr sz="3200"/>
            </a:lvl2pPr>
            <a:lvl3pPr marL="0" indent="685800" algn="ctr">
              <a:spcBef>
                <a:spcPts val="0"/>
              </a:spcBef>
              <a:buSzTx/>
              <a:buNone/>
              <a:defRPr sz="3200"/>
            </a:lvl3pPr>
            <a:lvl4pPr marL="0" indent="1028700" algn="ctr">
              <a:spcBef>
                <a:spcPts val="0"/>
              </a:spcBef>
              <a:buSzTx/>
              <a:buNone/>
              <a:defRPr sz="3200"/>
            </a:lvl4pPr>
            <a:lvl5pPr marL="0" indent="1371600" algn="ctr">
              <a:spcBef>
                <a:spcPts val="0"/>
              </a:spcBef>
              <a:buSzTx/>
              <a:buNone/>
              <a:defRPr sz="3200"/>
            </a:lvl5pPr>
          </a:lstStyle>
          <a:p>
            <a:pPr lvl="0">
              <a:defRPr sz="1800"/>
            </a:pPr>
            <a:r>
              <a:rPr sz="3200"/>
              <a:t>Corpo livello uno</a:t>
            </a:r>
          </a:p>
          <a:p>
            <a:pPr lvl="1">
              <a:defRPr sz="1800"/>
            </a:pPr>
            <a:r>
              <a:rPr sz="3200"/>
              <a:t>Corpo livello due</a:t>
            </a:r>
          </a:p>
          <a:p>
            <a:pPr lvl="2">
              <a:defRPr sz="1800"/>
            </a:pPr>
            <a:r>
              <a:rPr sz="3200"/>
              <a:t>Corpo livello tre</a:t>
            </a:r>
          </a:p>
          <a:p>
            <a:pPr lvl="3">
              <a:defRPr sz="1800"/>
            </a:pPr>
            <a:r>
              <a:rPr sz="3200"/>
              <a:t>Corpo livello quattro</a:t>
            </a:r>
          </a:p>
          <a:p>
            <a:pPr lvl="4">
              <a:defRPr sz="1800"/>
            </a:pPr>
            <a:r>
              <a:rPr sz="3200"/>
              <a:t>Corpo livello cinque</a:t>
            </a:r>
          </a:p>
        </p:txBody>
      </p:sp>
      <p:sp>
        <p:nvSpPr>
          <p:cNvPr id="6" name="Shape 6"/>
          <p:cNvSpPr>
            <a:spLocks noGrp="1"/>
          </p:cNvSpPr>
          <p:nvPr>
            <p:ph type="title"/>
          </p:nvPr>
        </p:nvSpPr>
        <p:spPr>
          <a:xfrm>
            <a:off x="1270000" y="5842000"/>
            <a:ext cx="10464800" cy="1422400"/>
          </a:xfrm>
          <a:prstGeom prst="rect">
            <a:avLst/>
          </a:prstGeom>
        </p:spPr>
        <p:txBody>
          <a:bodyPr anchor="b"/>
          <a:lstStyle/>
          <a:p>
            <a:pPr lvl="0">
              <a:defRPr sz="1800"/>
            </a:pPr>
            <a:r>
              <a:rPr sz="8000"/>
              <a:t>Testo titolo</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
  <p:cSld name="Title &amp; Subtitle">
    <p:spTree>
      <p:nvGrpSpPr>
        <p:cNvPr id="1" name=""/>
        <p:cNvGrpSpPr/>
        <p:nvPr/>
      </p:nvGrpSpPr>
      <p:grpSpPr>
        <a:xfrm>
          <a:off x="0" y="0"/>
          <a:ext cx="0" cy="0"/>
          <a:chOff x="0" y="0"/>
          <a:chExt cx="0" cy="0"/>
        </a:xfrm>
      </p:grpSpPr>
      <p:sp>
        <p:nvSpPr>
          <p:cNvPr id="8" name="Shape 8"/>
          <p:cNvSpPr>
            <a:spLocks noGrp="1"/>
          </p:cNvSpPr>
          <p:nvPr>
            <p:ph type="title"/>
          </p:nvPr>
        </p:nvSpPr>
        <p:spPr>
          <a:xfrm>
            <a:off x="1270000" y="1638300"/>
            <a:ext cx="10464800" cy="3302000"/>
          </a:xfrm>
          <a:prstGeom prst="rect">
            <a:avLst/>
          </a:prstGeom>
        </p:spPr>
        <p:txBody>
          <a:bodyPr anchor="b"/>
          <a:lstStyle/>
          <a:p>
            <a:pPr lvl="0">
              <a:defRPr sz="1800"/>
            </a:pPr>
            <a:r>
              <a:rPr sz="8000"/>
              <a:t>Testo titolo</a:t>
            </a:r>
          </a:p>
        </p:txBody>
      </p:sp>
      <p:sp>
        <p:nvSpPr>
          <p:cNvPr id="9" name="Shape 9"/>
          <p:cNvSpPr>
            <a:spLocks noGrp="1"/>
          </p:cNvSpPr>
          <p:nvPr>
            <p:ph type="body" idx="1"/>
          </p:nvPr>
        </p:nvSpPr>
        <p:spPr>
          <a:xfrm>
            <a:off x="1270000" y="5029200"/>
            <a:ext cx="10464800" cy="1130300"/>
          </a:xfrm>
          <a:prstGeom prst="rect">
            <a:avLst/>
          </a:prstGeom>
        </p:spPr>
        <p:txBody>
          <a:bodyPr anchor="t"/>
          <a:lstStyle>
            <a:lvl1pPr marL="0" indent="0" algn="ctr">
              <a:spcBef>
                <a:spcPts val="0"/>
              </a:spcBef>
              <a:buSzTx/>
              <a:buNone/>
              <a:defRPr sz="3200"/>
            </a:lvl1pPr>
            <a:lvl2pPr marL="0" indent="342900" algn="ctr">
              <a:spcBef>
                <a:spcPts val="0"/>
              </a:spcBef>
              <a:buSzTx/>
              <a:buNone/>
              <a:defRPr sz="3200"/>
            </a:lvl2pPr>
            <a:lvl3pPr marL="0" indent="685800" algn="ctr">
              <a:spcBef>
                <a:spcPts val="0"/>
              </a:spcBef>
              <a:buSzTx/>
              <a:buNone/>
              <a:defRPr sz="3200"/>
            </a:lvl3pPr>
            <a:lvl4pPr marL="0" indent="1028700" algn="ctr">
              <a:spcBef>
                <a:spcPts val="0"/>
              </a:spcBef>
              <a:buSzTx/>
              <a:buNone/>
              <a:defRPr sz="3200"/>
            </a:lvl4pPr>
            <a:lvl5pPr marL="0" indent="1371600" algn="ctr">
              <a:spcBef>
                <a:spcPts val="0"/>
              </a:spcBef>
              <a:buSzTx/>
              <a:buNone/>
              <a:defRPr sz="3200"/>
            </a:lvl5pPr>
          </a:lstStyle>
          <a:p>
            <a:pPr lvl="0">
              <a:defRPr sz="1800"/>
            </a:pPr>
            <a:r>
              <a:rPr sz="3200"/>
              <a:t>Corpo livello uno</a:t>
            </a:r>
          </a:p>
          <a:p>
            <a:pPr lvl="1">
              <a:defRPr sz="1800"/>
            </a:pPr>
            <a:r>
              <a:rPr sz="3200"/>
              <a:t>Corpo livello due</a:t>
            </a:r>
          </a:p>
          <a:p>
            <a:pPr lvl="2">
              <a:defRPr sz="1800"/>
            </a:pPr>
            <a:r>
              <a:rPr sz="3200"/>
              <a:t>Corpo livello tre</a:t>
            </a:r>
          </a:p>
          <a:p>
            <a:pPr lvl="3">
              <a:defRPr sz="1800"/>
            </a:pPr>
            <a:r>
              <a:rPr sz="3200"/>
              <a:t>Corpo livello quattro</a:t>
            </a:r>
          </a:p>
          <a:p>
            <a:pPr lvl="4">
              <a:defRPr sz="1800"/>
            </a:pPr>
            <a:r>
              <a:rPr sz="3200"/>
              <a:t>Corpo livello cinque</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
  <p:cSld name="Title &amp; Bullets">
    <p:spTree>
      <p:nvGrpSpPr>
        <p:cNvPr id="1" name=""/>
        <p:cNvGrpSpPr/>
        <p:nvPr/>
      </p:nvGrpSpPr>
      <p:grpSpPr>
        <a:xfrm>
          <a:off x="0" y="0"/>
          <a:ext cx="0" cy="0"/>
          <a:chOff x="0" y="0"/>
          <a:chExt cx="0" cy="0"/>
        </a:xfrm>
      </p:grpSpPr>
      <p:sp>
        <p:nvSpPr>
          <p:cNvPr id="11" name="Shape 11"/>
          <p:cNvSpPr>
            <a:spLocks noGrp="1"/>
          </p:cNvSpPr>
          <p:nvPr>
            <p:ph type="title"/>
          </p:nvPr>
        </p:nvSpPr>
        <p:spPr>
          <a:prstGeom prst="rect">
            <a:avLst/>
          </a:prstGeom>
        </p:spPr>
        <p:txBody>
          <a:bodyPr/>
          <a:lstStyle/>
          <a:p>
            <a:pPr lvl="0">
              <a:defRPr sz="1800"/>
            </a:pPr>
            <a:r>
              <a:rPr sz="8000"/>
              <a:t>Testo titolo</a:t>
            </a:r>
          </a:p>
        </p:txBody>
      </p:sp>
      <p:sp>
        <p:nvSpPr>
          <p:cNvPr id="12" name="Shape 12"/>
          <p:cNvSpPr>
            <a:spLocks noGrp="1"/>
          </p:cNvSpPr>
          <p:nvPr>
            <p:ph type="body" idx="1"/>
          </p:nvPr>
        </p:nvSpPr>
        <p:spPr>
          <a:prstGeom prst="rect">
            <a:avLst/>
          </a:prstGeom>
        </p:spPr>
        <p:txBody>
          <a:bodyPr/>
          <a:lstStyle/>
          <a:p>
            <a:pPr lvl="0">
              <a:defRPr sz="1800"/>
            </a:pPr>
            <a:r>
              <a:rPr sz="3800"/>
              <a:t>Corpo livello uno</a:t>
            </a:r>
          </a:p>
          <a:p>
            <a:pPr lvl="1">
              <a:defRPr sz="1800"/>
            </a:pPr>
            <a:r>
              <a:rPr sz="3800"/>
              <a:t>Corpo livello due</a:t>
            </a:r>
          </a:p>
          <a:p>
            <a:pPr lvl="2">
              <a:defRPr sz="1800"/>
            </a:pPr>
            <a:r>
              <a:rPr sz="3800"/>
              <a:t>Corpo livello tre</a:t>
            </a:r>
          </a:p>
          <a:p>
            <a:pPr lvl="3">
              <a:defRPr sz="1800"/>
            </a:pPr>
            <a:r>
              <a:rPr sz="3800"/>
              <a:t>Corpo livello quattro</a:t>
            </a:r>
          </a:p>
          <a:p>
            <a:pPr lvl="4">
              <a:defRPr sz="1800"/>
            </a:pPr>
            <a:r>
              <a:rPr sz="3800"/>
              <a:t>Corpo livello cinque</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
  <p:cSld name="Title, Bullets &amp; Photo">
    <p:spTree>
      <p:nvGrpSpPr>
        <p:cNvPr id="1" name=""/>
        <p:cNvGrpSpPr/>
        <p:nvPr/>
      </p:nvGrpSpPr>
      <p:grpSpPr>
        <a:xfrm>
          <a:off x="0" y="0"/>
          <a:ext cx="0" cy="0"/>
          <a:chOff x="0" y="0"/>
          <a:chExt cx="0" cy="0"/>
        </a:xfrm>
      </p:grpSpPr>
      <p:sp>
        <p:nvSpPr>
          <p:cNvPr id="14" name="Shape 14"/>
          <p:cNvSpPr>
            <a:spLocks noGrp="1"/>
          </p:cNvSpPr>
          <p:nvPr>
            <p:ph type="title"/>
          </p:nvPr>
        </p:nvSpPr>
        <p:spPr>
          <a:prstGeom prst="rect">
            <a:avLst/>
          </a:prstGeom>
        </p:spPr>
        <p:txBody>
          <a:bodyPr/>
          <a:lstStyle/>
          <a:p>
            <a:pPr lvl="0">
              <a:defRPr sz="1800"/>
            </a:pPr>
            <a:r>
              <a:rPr sz="8000"/>
              <a:t>Testo titolo</a:t>
            </a:r>
          </a:p>
        </p:txBody>
      </p:sp>
      <p:sp>
        <p:nvSpPr>
          <p:cNvPr id="15" name="Shape 15"/>
          <p:cNvSpPr>
            <a:spLocks noGrp="1"/>
          </p:cNvSpPr>
          <p:nvPr>
            <p:ph type="body" idx="1"/>
          </p:nvPr>
        </p:nvSpPr>
        <p:spPr>
          <a:xfrm>
            <a:off x="1282700" y="2768600"/>
            <a:ext cx="5041900" cy="5715000"/>
          </a:xfrm>
          <a:prstGeom prst="rect">
            <a:avLst/>
          </a:prstGeom>
        </p:spPr>
        <p:txBody>
          <a:bodyPr/>
          <a:lstStyle>
            <a:lvl1pPr marL="280736" indent="-280736">
              <a:spcBef>
                <a:spcPts val="3200"/>
              </a:spcBef>
              <a:defRPr sz="2800"/>
            </a:lvl1pPr>
            <a:lvl2pPr marL="661736" indent="-280736">
              <a:spcBef>
                <a:spcPts val="3200"/>
              </a:spcBef>
              <a:defRPr sz="2800"/>
            </a:lvl2pPr>
            <a:lvl3pPr marL="1042736" indent="-280736">
              <a:spcBef>
                <a:spcPts val="3200"/>
              </a:spcBef>
              <a:defRPr sz="2800"/>
            </a:lvl3pPr>
            <a:lvl4pPr marL="1423736" indent="-280736">
              <a:spcBef>
                <a:spcPts val="3200"/>
              </a:spcBef>
              <a:defRPr sz="2800"/>
            </a:lvl4pPr>
            <a:lvl5pPr marL="1804736" indent="-280736">
              <a:spcBef>
                <a:spcPts val="3200"/>
              </a:spcBef>
              <a:defRPr sz="2800"/>
            </a:lvl5pPr>
          </a:lstStyle>
          <a:p>
            <a:pPr lvl="0">
              <a:defRPr sz="1800"/>
            </a:pPr>
            <a:r>
              <a:rPr sz="2800"/>
              <a:t>Corpo livello uno</a:t>
            </a:r>
          </a:p>
          <a:p>
            <a:pPr lvl="1">
              <a:defRPr sz="1800"/>
            </a:pPr>
            <a:r>
              <a:rPr sz="2800"/>
              <a:t>Corpo livello due</a:t>
            </a:r>
          </a:p>
          <a:p>
            <a:pPr lvl="2">
              <a:defRPr sz="1800"/>
            </a:pPr>
            <a:r>
              <a:rPr sz="2800"/>
              <a:t>Corpo livello tre</a:t>
            </a:r>
          </a:p>
          <a:p>
            <a:pPr lvl="3">
              <a:defRPr sz="1800"/>
            </a:pPr>
            <a:r>
              <a:rPr sz="2800"/>
              <a:t>Corpo livello quattro</a:t>
            </a:r>
          </a:p>
          <a:p>
            <a:pPr lvl="4">
              <a:defRPr sz="1800"/>
            </a:pPr>
            <a:r>
              <a:rPr sz="2800"/>
              <a:t>Corpo livello cinque</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
  <p:cSld name="Title - Top">
    <p:spTree>
      <p:nvGrpSpPr>
        <p:cNvPr id="1" name=""/>
        <p:cNvGrpSpPr/>
        <p:nvPr/>
      </p:nvGrpSpPr>
      <p:grpSpPr>
        <a:xfrm>
          <a:off x="0" y="0"/>
          <a:ext cx="0" cy="0"/>
          <a:chOff x="0" y="0"/>
          <a:chExt cx="0" cy="0"/>
        </a:xfrm>
      </p:grpSpPr>
      <p:sp>
        <p:nvSpPr>
          <p:cNvPr id="17" name="Shape 17"/>
          <p:cNvSpPr>
            <a:spLocks noGrp="1"/>
          </p:cNvSpPr>
          <p:nvPr>
            <p:ph type="title"/>
          </p:nvPr>
        </p:nvSpPr>
        <p:spPr>
          <a:prstGeom prst="rect">
            <a:avLst/>
          </a:prstGeom>
        </p:spPr>
        <p:txBody>
          <a:bodyPr/>
          <a:lstStyle/>
          <a:p>
            <a:pPr lvl="0">
              <a:defRPr sz="1800"/>
            </a:pPr>
            <a:r>
              <a:rPr sz="8000"/>
              <a:t>Testo titolo</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
  <p:cSld name="Photo">
    <p:spTree>
      <p:nvGrpSpPr>
        <p:cNvPr id="1" name=""/>
        <p:cNvGrpSpPr/>
        <p:nvPr/>
      </p:nvGrpSpPr>
      <p:grpSpPr>
        <a:xfrm>
          <a:off x="0" y="0"/>
          <a:ext cx="0" cy="0"/>
          <a:chOff x="0" y="0"/>
          <a:chExt cx="0" cy="0"/>
        </a:xfrm>
      </p:grpSpPr>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
  <p:cSld name="Bullets">
    <p:spTree>
      <p:nvGrpSpPr>
        <p:cNvPr id="1" name=""/>
        <p:cNvGrpSpPr/>
        <p:nvPr/>
      </p:nvGrpSpPr>
      <p:grpSpPr>
        <a:xfrm>
          <a:off x="0" y="0"/>
          <a:ext cx="0" cy="0"/>
          <a:chOff x="0" y="0"/>
          <a:chExt cx="0" cy="0"/>
        </a:xfrm>
      </p:grpSpPr>
      <p:sp>
        <p:nvSpPr>
          <p:cNvPr id="20" name="Shape 20"/>
          <p:cNvSpPr>
            <a:spLocks noGrp="1"/>
          </p:cNvSpPr>
          <p:nvPr>
            <p:ph type="body" idx="1"/>
          </p:nvPr>
        </p:nvSpPr>
        <p:spPr>
          <a:xfrm>
            <a:off x="1270000" y="1270000"/>
            <a:ext cx="10464800" cy="7213600"/>
          </a:xfrm>
          <a:prstGeom prst="rect">
            <a:avLst/>
          </a:prstGeom>
        </p:spPr>
        <p:txBody>
          <a:bodyPr/>
          <a:lstStyle/>
          <a:p>
            <a:pPr lvl="0">
              <a:defRPr sz="1800"/>
            </a:pPr>
            <a:r>
              <a:rPr sz="3800"/>
              <a:t>Corpo livello uno</a:t>
            </a:r>
          </a:p>
          <a:p>
            <a:pPr lvl="1">
              <a:defRPr sz="1800"/>
            </a:pPr>
            <a:r>
              <a:rPr sz="3800"/>
              <a:t>Corpo livello due</a:t>
            </a:r>
          </a:p>
          <a:p>
            <a:pPr lvl="2">
              <a:defRPr sz="1800"/>
            </a:pPr>
            <a:r>
              <a:rPr sz="3800"/>
              <a:t>Corpo livello tre</a:t>
            </a:r>
          </a:p>
          <a:p>
            <a:pPr lvl="3">
              <a:defRPr sz="1800"/>
            </a:pPr>
            <a:r>
              <a:rPr sz="3800"/>
              <a:t>Corpo livello quattro</a:t>
            </a:r>
          </a:p>
          <a:p>
            <a:pPr lvl="4">
              <a:defRPr sz="1800"/>
            </a:pPr>
            <a:r>
              <a:rPr sz="3800"/>
              <a:t>Corpo livello cinque</a:t>
            </a: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
  <p:cSld name="Blank">
    <p:spTree>
      <p:nvGrpSpPr>
        <p:cNvPr id="1" name=""/>
        <p:cNvGrpSpPr/>
        <p:nvPr/>
      </p:nvGrpSpPr>
      <p:grpSpPr>
        <a:xfrm>
          <a:off x="0" y="0"/>
          <a:ext cx="0" cy="0"/>
          <a:chOff x="0" y="0"/>
          <a:chExt cx="0" cy="0"/>
        </a:xfrm>
      </p:grpSpPr>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1270000" y="254000"/>
            <a:ext cx="10464800" cy="2438400"/>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 xmlns:ma14="http://schemas.microsoft.com/office/mac/drawingml/2011/main" xmlns:mv="urn:schemas-microsoft-com:mac:vml" xmlns:mc="http://schemas.openxmlformats.org/markup-compatibility/2006" val="1"/>
            </a:ext>
          </a:extLst>
        </p:spPr>
        <p:txBody>
          <a:bodyPr lIns="0" tIns="0" rIns="0" bIns="0" anchor="ctr">
            <a:normAutofit/>
          </a:bodyPr>
          <a:lstStyle/>
          <a:p>
            <a:pPr lvl="0">
              <a:defRPr sz="1800"/>
            </a:pPr>
            <a:r>
              <a:rPr sz="8000"/>
              <a:t>Testo titolo</a:t>
            </a:r>
          </a:p>
        </p:txBody>
      </p:sp>
      <p:sp>
        <p:nvSpPr>
          <p:cNvPr id="3" name="Shape 3"/>
          <p:cNvSpPr>
            <a:spLocks noGrp="1"/>
          </p:cNvSpPr>
          <p:nvPr>
            <p:ph type="body" idx="1"/>
          </p:nvPr>
        </p:nvSpPr>
        <p:spPr>
          <a:xfrm>
            <a:off x="1270000" y="2768600"/>
            <a:ext cx="10464800" cy="5715000"/>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 xmlns:ma14="http://schemas.microsoft.com/office/mac/drawingml/2011/main" xmlns:mv="urn:schemas-microsoft-com:mac:vml" xmlns:mc="http://schemas.openxmlformats.org/markup-compatibility/2006" val="1"/>
            </a:ext>
          </a:extLst>
        </p:spPr>
        <p:txBody>
          <a:bodyPr lIns="0" tIns="0" rIns="0" bIns="0" anchor="ctr">
            <a:normAutofit/>
          </a:bodyPr>
          <a:lstStyle/>
          <a:p>
            <a:pPr lvl="0">
              <a:defRPr sz="1800"/>
            </a:pPr>
            <a:r>
              <a:rPr sz="3800"/>
              <a:t>Corpo livello uno</a:t>
            </a:r>
          </a:p>
          <a:p>
            <a:pPr lvl="1">
              <a:defRPr sz="1800"/>
            </a:pPr>
            <a:r>
              <a:rPr sz="3800"/>
              <a:t>Corpo livello due</a:t>
            </a:r>
          </a:p>
          <a:p>
            <a:pPr lvl="2">
              <a:defRPr sz="1800"/>
            </a:pPr>
            <a:r>
              <a:rPr sz="3800"/>
              <a:t>Corpo livello tre</a:t>
            </a:r>
          </a:p>
          <a:p>
            <a:pPr lvl="3">
              <a:defRPr sz="1800"/>
            </a:pPr>
            <a:r>
              <a:rPr sz="3800"/>
              <a:t>Corpo livello quattro</a:t>
            </a:r>
          </a:p>
          <a:p>
            <a:pPr lvl="4">
              <a:defRPr sz="1800"/>
            </a:pPr>
            <a:r>
              <a:rPr sz="3800"/>
              <a:t>Corpo livello cinque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med"/>
  <p:txStyles>
    <p:titleStyle>
      <a:lvl1pPr algn="ctr" defTabSz="584200">
        <a:defRPr sz="8000">
          <a:latin typeface="+mn-lt"/>
          <a:ea typeface="+mn-ea"/>
          <a:cs typeface="+mn-cs"/>
          <a:sym typeface="Helvetica Light"/>
        </a:defRPr>
      </a:lvl1pPr>
      <a:lvl2pPr indent="342900" algn="ctr" defTabSz="584200">
        <a:defRPr sz="8000">
          <a:latin typeface="+mn-lt"/>
          <a:ea typeface="+mn-ea"/>
          <a:cs typeface="+mn-cs"/>
          <a:sym typeface="Helvetica Light"/>
        </a:defRPr>
      </a:lvl2pPr>
      <a:lvl3pPr indent="685800" algn="ctr" defTabSz="584200">
        <a:defRPr sz="8000">
          <a:latin typeface="+mn-lt"/>
          <a:ea typeface="+mn-ea"/>
          <a:cs typeface="+mn-cs"/>
          <a:sym typeface="Helvetica Light"/>
        </a:defRPr>
      </a:lvl3pPr>
      <a:lvl4pPr indent="1028700" algn="ctr" defTabSz="584200">
        <a:defRPr sz="8000">
          <a:latin typeface="+mn-lt"/>
          <a:ea typeface="+mn-ea"/>
          <a:cs typeface="+mn-cs"/>
          <a:sym typeface="Helvetica Light"/>
        </a:defRPr>
      </a:lvl4pPr>
      <a:lvl5pPr indent="1371600" algn="ctr" defTabSz="584200">
        <a:defRPr sz="8000">
          <a:latin typeface="+mn-lt"/>
          <a:ea typeface="+mn-ea"/>
          <a:cs typeface="+mn-cs"/>
          <a:sym typeface="Helvetica Light"/>
        </a:defRPr>
      </a:lvl5pPr>
      <a:lvl6pPr indent="1714500" algn="ctr" defTabSz="584200">
        <a:defRPr sz="8000">
          <a:latin typeface="+mn-lt"/>
          <a:ea typeface="+mn-ea"/>
          <a:cs typeface="+mn-cs"/>
          <a:sym typeface="Helvetica Light"/>
        </a:defRPr>
      </a:lvl6pPr>
      <a:lvl7pPr indent="2057400" algn="ctr" defTabSz="584200">
        <a:defRPr sz="8000">
          <a:latin typeface="+mn-lt"/>
          <a:ea typeface="+mn-ea"/>
          <a:cs typeface="+mn-cs"/>
          <a:sym typeface="Helvetica Light"/>
        </a:defRPr>
      </a:lvl7pPr>
      <a:lvl8pPr indent="2400300" algn="ctr" defTabSz="584200">
        <a:defRPr sz="8000">
          <a:latin typeface="+mn-lt"/>
          <a:ea typeface="+mn-ea"/>
          <a:cs typeface="+mn-cs"/>
          <a:sym typeface="Helvetica Light"/>
        </a:defRPr>
      </a:lvl8pPr>
      <a:lvl9pPr indent="2743200" algn="ctr" defTabSz="584200">
        <a:defRPr sz="8000">
          <a:latin typeface="+mn-lt"/>
          <a:ea typeface="+mn-ea"/>
          <a:cs typeface="+mn-cs"/>
          <a:sym typeface="Helvetica Light"/>
        </a:defRPr>
      </a:lvl9pPr>
    </p:titleStyle>
    <p:bodyStyle>
      <a:lvl1pPr marL="381000" indent="-381000" defTabSz="584200">
        <a:spcBef>
          <a:spcPts val="4200"/>
        </a:spcBef>
        <a:buSzPct val="100000"/>
        <a:buChar char="•"/>
        <a:defRPr sz="3800">
          <a:latin typeface="+mn-lt"/>
          <a:ea typeface="+mn-ea"/>
          <a:cs typeface="+mn-cs"/>
          <a:sym typeface="Helvetica Light"/>
        </a:defRPr>
      </a:lvl1pPr>
      <a:lvl2pPr marL="762000" indent="-381000" defTabSz="584200">
        <a:spcBef>
          <a:spcPts val="4200"/>
        </a:spcBef>
        <a:buSzPct val="100000"/>
        <a:buChar char="•"/>
        <a:defRPr sz="3800">
          <a:latin typeface="+mn-lt"/>
          <a:ea typeface="+mn-ea"/>
          <a:cs typeface="+mn-cs"/>
          <a:sym typeface="Helvetica Light"/>
        </a:defRPr>
      </a:lvl2pPr>
      <a:lvl3pPr marL="1143000" indent="-381000" defTabSz="584200">
        <a:spcBef>
          <a:spcPts val="4200"/>
        </a:spcBef>
        <a:buSzPct val="100000"/>
        <a:buChar char="•"/>
        <a:defRPr sz="3800">
          <a:latin typeface="+mn-lt"/>
          <a:ea typeface="+mn-ea"/>
          <a:cs typeface="+mn-cs"/>
          <a:sym typeface="Helvetica Light"/>
        </a:defRPr>
      </a:lvl3pPr>
      <a:lvl4pPr marL="1524000" indent="-381000" defTabSz="584200">
        <a:spcBef>
          <a:spcPts val="4200"/>
        </a:spcBef>
        <a:buSzPct val="100000"/>
        <a:buChar char="•"/>
        <a:defRPr sz="3800">
          <a:latin typeface="+mn-lt"/>
          <a:ea typeface="+mn-ea"/>
          <a:cs typeface="+mn-cs"/>
          <a:sym typeface="Helvetica Light"/>
        </a:defRPr>
      </a:lvl4pPr>
      <a:lvl5pPr marL="1905000" indent="-381000" defTabSz="584200">
        <a:spcBef>
          <a:spcPts val="4200"/>
        </a:spcBef>
        <a:buSzPct val="100000"/>
        <a:buChar char="•"/>
        <a:defRPr sz="3800">
          <a:latin typeface="+mn-lt"/>
          <a:ea typeface="+mn-ea"/>
          <a:cs typeface="+mn-cs"/>
          <a:sym typeface="Helvetica Light"/>
        </a:defRPr>
      </a:lvl5pPr>
      <a:lvl6pPr marL="2286000" indent="-381000" defTabSz="584200">
        <a:spcBef>
          <a:spcPts val="4200"/>
        </a:spcBef>
        <a:buSzPct val="100000"/>
        <a:buChar char="•"/>
        <a:defRPr sz="3800">
          <a:latin typeface="+mn-lt"/>
          <a:ea typeface="+mn-ea"/>
          <a:cs typeface="+mn-cs"/>
          <a:sym typeface="Helvetica Light"/>
        </a:defRPr>
      </a:lvl6pPr>
      <a:lvl7pPr marL="2667000" indent="-381000" defTabSz="584200">
        <a:spcBef>
          <a:spcPts val="4200"/>
        </a:spcBef>
        <a:buSzPct val="100000"/>
        <a:buChar char="•"/>
        <a:defRPr sz="3800">
          <a:latin typeface="+mn-lt"/>
          <a:ea typeface="+mn-ea"/>
          <a:cs typeface="+mn-cs"/>
          <a:sym typeface="Helvetica Light"/>
        </a:defRPr>
      </a:lvl7pPr>
      <a:lvl8pPr marL="3048000" indent="-381000" defTabSz="584200">
        <a:spcBef>
          <a:spcPts val="4200"/>
        </a:spcBef>
        <a:buSzPct val="100000"/>
        <a:buChar char="•"/>
        <a:defRPr sz="3800">
          <a:latin typeface="+mn-lt"/>
          <a:ea typeface="+mn-ea"/>
          <a:cs typeface="+mn-cs"/>
          <a:sym typeface="Helvetica Light"/>
        </a:defRPr>
      </a:lvl8pPr>
      <a:lvl9pPr marL="3429000" indent="-381000" defTabSz="584200">
        <a:spcBef>
          <a:spcPts val="4200"/>
        </a:spcBef>
        <a:buSzPct val="100000"/>
        <a:buChar char="•"/>
        <a:defRPr sz="3800">
          <a:latin typeface="+mn-lt"/>
          <a:ea typeface="+mn-ea"/>
          <a:cs typeface="+mn-cs"/>
          <a:sym typeface="Helvetica Light"/>
        </a:defRPr>
      </a:lvl9pPr>
    </p:bodyStyle>
    <p:otherStyle>
      <a:lvl1pPr algn="ctr" defTabSz="584200">
        <a:defRPr>
          <a:solidFill>
            <a:schemeClr val="tx1"/>
          </a:solidFill>
          <a:latin typeface="+mn-lt"/>
          <a:ea typeface="+mn-ea"/>
          <a:cs typeface="+mn-cs"/>
          <a:sym typeface="Helvetica Light"/>
        </a:defRPr>
      </a:lvl1pPr>
      <a:lvl2pPr indent="342900" algn="ctr" defTabSz="584200">
        <a:defRPr>
          <a:solidFill>
            <a:schemeClr val="tx1"/>
          </a:solidFill>
          <a:latin typeface="+mn-lt"/>
          <a:ea typeface="+mn-ea"/>
          <a:cs typeface="+mn-cs"/>
          <a:sym typeface="Helvetica Light"/>
        </a:defRPr>
      </a:lvl2pPr>
      <a:lvl3pPr indent="685800" algn="ctr" defTabSz="584200">
        <a:defRPr>
          <a:solidFill>
            <a:schemeClr val="tx1"/>
          </a:solidFill>
          <a:latin typeface="+mn-lt"/>
          <a:ea typeface="+mn-ea"/>
          <a:cs typeface="+mn-cs"/>
          <a:sym typeface="Helvetica Light"/>
        </a:defRPr>
      </a:lvl3pPr>
      <a:lvl4pPr indent="1028700" algn="ctr" defTabSz="584200">
        <a:defRPr>
          <a:solidFill>
            <a:schemeClr val="tx1"/>
          </a:solidFill>
          <a:latin typeface="+mn-lt"/>
          <a:ea typeface="+mn-ea"/>
          <a:cs typeface="+mn-cs"/>
          <a:sym typeface="Helvetica Light"/>
        </a:defRPr>
      </a:lvl4pPr>
      <a:lvl5pPr indent="1371600" algn="ctr" defTabSz="584200">
        <a:defRPr>
          <a:solidFill>
            <a:schemeClr val="tx1"/>
          </a:solidFill>
          <a:latin typeface="+mn-lt"/>
          <a:ea typeface="+mn-ea"/>
          <a:cs typeface="+mn-cs"/>
          <a:sym typeface="Helvetica Light"/>
        </a:defRPr>
      </a:lvl5pPr>
      <a:lvl6pPr indent="1714500" algn="ctr" defTabSz="584200">
        <a:defRPr>
          <a:solidFill>
            <a:schemeClr val="tx1"/>
          </a:solidFill>
          <a:latin typeface="+mn-lt"/>
          <a:ea typeface="+mn-ea"/>
          <a:cs typeface="+mn-cs"/>
          <a:sym typeface="Helvetica Light"/>
        </a:defRPr>
      </a:lvl6pPr>
      <a:lvl7pPr indent="2057400" algn="ctr" defTabSz="584200">
        <a:defRPr>
          <a:solidFill>
            <a:schemeClr val="tx1"/>
          </a:solidFill>
          <a:latin typeface="+mn-lt"/>
          <a:ea typeface="+mn-ea"/>
          <a:cs typeface="+mn-cs"/>
          <a:sym typeface="Helvetica Light"/>
        </a:defRPr>
      </a:lvl7pPr>
      <a:lvl8pPr indent="2400300" algn="ctr" defTabSz="584200">
        <a:defRPr>
          <a:solidFill>
            <a:schemeClr val="tx1"/>
          </a:solidFill>
          <a:latin typeface="+mn-lt"/>
          <a:ea typeface="+mn-ea"/>
          <a:cs typeface="+mn-cs"/>
          <a:sym typeface="Helvetica Light"/>
        </a:defRPr>
      </a:lvl8pPr>
      <a:lvl9pPr indent="2743200" algn="ctr" defTabSz="584200">
        <a:defRPr>
          <a:solidFill>
            <a:schemeClr val="tx1"/>
          </a:solidFill>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5" name="Shape 25"/>
          <p:cNvSpPr/>
          <p:nvPr/>
        </p:nvSpPr>
        <p:spPr>
          <a:xfrm>
            <a:off x="10403841" y="1775654"/>
            <a:ext cx="0" cy="5902180"/>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57" name="Group 57"/>
          <p:cNvGrpSpPr/>
          <p:nvPr/>
        </p:nvGrpSpPr>
        <p:grpSpPr>
          <a:xfrm>
            <a:off x="10656017" y="4303672"/>
            <a:ext cx="1904870" cy="2873977"/>
            <a:chOff x="0" y="0"/>
            <a:chExt cx="1904869" cy="2873977"/>
          </a:xfrm>
        </p:grpSpPr>
        <p:sp>
          <p:nvSpPr>
            <p:cNvPr id="26" name="Shape 26"/>
            <p:cNvSpPr/>
            <p:nvPr/>
          </p:nvSpPr>
          <p:spPr>
            <a:xfrm>
              <a:off x="0" y="0"/>
              <a:ext cx="286974" cy="26468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7" name="Shape 27"/>
            <p:cNvSpPr/>
            <p:nvPr/>
          </p:nvSpPr>
          <p:spPr>
            <a:xfrm>
              <a:off x="404474" y="0"/>
              <a:ext cx="286974" cy="26468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8" name="Shape 28"/>
            <p:cNvSpPr/>
            <p:nvPr/>
          </p:nvSpPr>
          <p:spPr>
            <a:xfrm>
              <a:off x="808947" y="0"/>
              <a:ext cx="286974" cy="26468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9" name="Shape 29"/>
            <p:cNvSpPr/>
            <p:nvPr/>
          </p:nvSpPr>
          <p:spPr>
            <a:xfrm>
              <a:off x="0" y="373054"/>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0" name="Shape 30"/>
            <p:cNvSpPr/>
            <p:nvPr/>
          </p:nvSpPr>
          <p:spPr>
            <a:xfrm>
              <a:off x="404474" y="373054"/>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1" name="Shape 31"/>
            <p:cNvSpPr/>
            <p:nvPr/>
          </p:nvSpPr>
          <p:spPr>
            <a:xfrm>
              <a:off x="808947" y="373054"/>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2" name="Shape 32"/>
            <p:cNvSpPr/>
            <p:nvPr/>
          </p:nvSpPr>
          <p:spPr>
            <a:xfrm>
              <a:off x="1213422" y="373054"/>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3" name="Shape 33"/>
            <p:cNvSpPr/>
            <p:nvPr/>
          </p:nvSpPr>
          <p:spPr>
            <a:xfrm>
              <a:off x="0" y="746108"/>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4" name="Shape 34"/>
            <p:cNvSpPr/>
            <p:nvPr/>
          </p:nvSpPr>
          <p:spPr>
            <a:xfrm>
              <a:off x="404474" y="746108"/>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5" name="Shape 35"/>
            <p:cNvSpPr/>
            <p:nvPr/>
          </p:nvSpPr>
          <p:spPr>
            <a:xfrm>
              <a:off x="808947" y="746108"/>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6" name="Shape 36"/>
            <p:cNvSpPr/>
            <p:nvPr/>
          </p:nvSpPr>
          <p:spPr>
            <a:xfrm>
              <a:off x="1213422" y="746108"/>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7" name="Shape 37"/>
            <p:cNvSpPr/>
            <p:nvPr/>
          </p:nvSpPr>
          <p:spPr>
            <a:xfrm>
              <a:off x="1617896" y="746108"/>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8" name="Shape 38"/>
            <p:cNvSpPr/>
            <p:nvPr/>
          </p:nvSpPr>
          <p:spPr>
            <a:xfrm>
              <a:off x="0" y="1117079"/>
              <a:ext cx="286974" cy="2667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9" name="Shape 39"/>
            <p:cNvSpPr/>
            <p:nvPr/>
          </p:nvSpPr>
          <p:spPr>
            <a:xfrm>
              <a:off x="404474" y="1117079"/>
              <a:ext cx="286974" cy="2667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0" name="Shape 40"/>
            <p:cNvSpPr/>
            <p:nvPr/>
          </p:nvSpPr>
          <p:spPr>
            <a:xfrm>
              <a:off x="808947" y="1117079"/>
              <a:ext cx="286974" cy="2667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1" name="Shape 41"/>
            <p:cNvSpPr/>
            <p:nvPr/>
          </p:nvSpPr>
          <p:spPr>
            <a:xfrm>
              <a:off x="1213422" y="1117079"/>
              <a:ext cx="286974" cy="2667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2" name="Shape 42"/>
            <p:cNvSpPr/>
            <p:nvPr/>
          </p:nvSpPr>
          <p:spPr>
            <a:xfrm>
              <a:off x="0" y="1490133"/>
              <a:ext cx="286974" cy="2667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3" name="Shape 43"/>
            <p:cNvSpPr/>
            <p:nvPr/>
          </p:nvSpPr>
          <p:spPr>
            <a:xfrm>
              <a:off x="404474" y="1490133"/>
              <a:ext cx="286974" cy="2667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4" name="Shape 44"/>
            <p:cNvSpPr/>
            <p:nvPr/>
          </p:nvSpPr>
          <p:spPr>
            <a:xfrm>
              <a:off x="808947" y="1490133"/>
              <a:ext cx="286974" cy="2667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5" name="Shape 45"/>
            <p:cNvSpPr/>
            <p:nvPr/>
          </p:nvSpPr>
          <p:spPr>
            <a:xfrm>
              <a:off x="1213422" y="1490133"/>
              <a:ext cx="286974" cy="2667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6" name="Shape 46"/>
            <p:cNvSpPr/>
            <p:nvPr/>
          </p:nvSpPr>
          <p:spPr>
            <a:xfrm>
              <a:off x="1617896" y="1490133"/>
              <a:ext cx="286974" cy="2667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7" name="Shape 47"/>
            <p:cNvSpPr/>
            <p:nvPr/>
          </p:nvSpPr>
          <p:spPr>
            <a:xfrm>
              <a:off x="0" y="1863187"/>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8" name="Shape 48"/>
            <p:cNvSpPr/>
            <p:nvPr/>
          </p:nvSpPr>
          <p:spPr>
            <a:xfrm>
              <a:off x="404474" y="1863187"/>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9" name="Shape 49"/>
            <p:cNvSpPr/>
            <p:nvPr/>
          </p:nvSpPr>
          <p:spPr>
            <a:xfrm>
              <a:off x="808947" y="1863187"/>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0" name="Shape 50"/>
            <p:cNvSpPr/>
            <p:nvPr/>
          </p:nvSpPr>
          <p:spPr>
            <a:xfrm>
              <a:off x="1213422" y="1863187"/>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1" name="Shape 51"/>
            <p:cNvSpPr/>
            <p:nvPr/>
          </p:nvSpPr>
          <p:spPr>
            <a:xfrm>
              <a:off x="0" y="2236242"/>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2" name="Shape 52"/>
            <p:cNvSpPr/>
            <p:nvPr/>
          </p:nvSpPr>
          <p:spPr>
            <a:xfrm>
              <a:off x="404474" y="2236242"/>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3" name="Shape 53"/>
            <p:cNvSpPr/>
            <p:nvPr/>
          </p:nvSpPr>
          <p:spPr>
            <a:xfrm>
              <a:off x="808947" y="2236242"/>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4" name="Shape 54"/>
            <p:cNvSpPr/>
            <p:nvPr/>
          </p:nvSpPr>
          <p:spPr>
            <a:xfrm>
              <a:off x="1213422" y="2236242"/>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5" name="Shape 55"/>
            <p:cNvSpPr/>
            <p:nvPr/>
          </p:nvSpPr>
          <p:spPr>
            <a:xfrm>
              <a:off x="404474" y="2609296"/>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6" name="Shape 56"/>
            <p:cNvSpPr/>
            <p:nvPr/>
          </p:nvSpPr>
          <p:spPr>
            <a:xfrm>
              <a:off x="1213422" y="2609296"/>
              <a:ext cx="286974" cy="2646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sp>
        <p:nvSpPr>
          <p:cNvPr id="58" name="Shape 58"/>
          <p:cNvSpPr/>
          <p:nvPr/>
        </p:nvSpPr>
        <p:spPr>
          <a:xfrm>
            <a:off x="433492" y="4076504"/>
            <a:ext cx="11704321" cy="1"/>
          </a:xfrm>
          <a:prstGeom prst="line">
            <a:avLst/>
          </a:prstGeom>
          <a:solidFill>
            <a:srgbClr val="000000">
              <a:alpha val="0"/>
            </a:srgbClr>
          </a:solidFill>
          <a:ln w="8336">
            <a:solidFill/>
            <a:round/>
          </a:ln>
        </p:spPr>
        <p:txBody>
          <a:bodyPr lIns="0" tIns="0" rIns="0" bIns="0"/>
          <a:lstStyle/>
          <a:p>
            <a:pPr lvl="0" algn="l" defTabSz="457200">
              <a:defRPr sz="1200">
                <a:latin typeface="Helvetica"/>
                <a:ea typeface="Helvetica"/>
                <a:cs typeface="Helvetica"/>
                <a:sym typeface="Helvetica"/>
              </a:defRPr>
            </a:pPr>
            <a:endParaRPr/>
          </a:p>
        </p:txBody>
      </p:sp>
      <p:sp>
        <p:nvSpPr>
          <p:cNvPr id="59" name="Shape 59"/>
          <p:cNvSpPr>
            <a:spLocks noGrp="1"/>
          </p:cNvSpPr>
          <p:nvPr>
            <p:ph type="title"/>
          </p:nvPr>
        </p:nvSpPr>
        <p:spPr>
          <a:xfrm>
            <a:off x="450165" y="987864"/>
            <a:ext cx="9645228" cy="2801035"/>
          </a:xfrm>
          <a:prstGeom prst="rect">
            <a:avLst/>
          </a:prstGeom>
        </p:spPr>
        <p:txBody>
          <a:bodyPr lIns="116709" tIns="66691" rIns="116709" bIns="66691" anchor="b"/>
          <a:lstStyle/>
          <a:p>
            <a:pPr lvl="0" algn="r" defTabSz="1200443">
              <a:defRPr sz="1800"/>
            </a:pPr>
            <a:r>
              <a:rPr lang="it-IT" sz="4463" dirty="0" smtClean="0">
                <a:solidFill>
                  <a:srgbClr val="330066"/>
                </a:solidFill>
                <a:uFill>
                  <a:solidFill>
                    <a:srgbClr val="330066"/>
                  </a:solidFill>
                </a:uFill>
                <a:latin typeface="Arial Bold"/>
                <a:ea typeface="Arial Bold"/>
                <a:cs typeface="Arial Bold"/>
                <a:sym typeface="Arial Bold"/>
              </a:rPr>
              <a:t>Lezione </a:t>
            </a:r>
            <a:r>
              <a:rPr lang="it-IT" sz="4463" dirty="0" err="1" smtClean="0">
                <a:solidFill>
                  <a:srgbClr val="330066"/>
                </a:solidFill>
                <a:uFill>
                  <a:solidFill>
                    <a:srgbClr val="330066"/>
                  </a:solidFill>
                </a:uFill>
                <a:latin typeface="Arial Bold"/>
                <a:ea typeface="Arial Bold"/>
                <a:cs typeface="Arial Bold"/>
                <a:sym typeface="Arial Bold"/>
              </a:rPr>
              <a:t>4</a:t>
            </a:r>
            <a:r>
              <a:rPr lang="it-IT" sz="4463" dirty="0" smtClean="0">
                <a:solidFill>
                  <a:srgbClr val="330066"/>
                </a:solidFill>
                <a:uFill>
                  <a:solidFill>
                    <a:srgbClr val="330066"/>
                  </a:solidFill>
                </a:uFill>
                <a:latin typeface="Arial Bold"/>
                <a:ea typeface="Arial Bold"/>
                <a:cs typeface="Arial Bold"/>
                <a:sym typeface="Arial Bold"/>
              </a:rPr>
              <a:t/>
            </a:r>
            <a:br>
              <a:rPr lang="it-IT" sz="4463" dirty="0" smtClean="0">
                <a:solidFill>
                  <a:srgbClr val="330066"/>
                </a:solidFill>
                <a:uFill>
                  <a:solidFill>
                    <a:srgbClr val="330066"/>
                  </a:solidFill>
                </a:uFill>
                <a:latin typeface="Arial Bold"/>
                <a:ea typeface="Arial Bold"/>
                <a:cs typeface="Arial Bold"/>
                <a:sym typeface="Arial Bold"/>
              </a:rPr>
            </a:br>
            <a:r>
              <a:rPr sz="4463" dirty="0" smtClean="0">
                <a:solidFill>
                  <a:srgbClr val="330066"/>
                </a:solidFill>
                <a:uFill>
                  <a:solidFill>
                    <a:srgbClr val="330066"/>
                  </a:solidFill>
                </a:uFill>
                <a:latin typeface="Arial Bold"/>
                <a:ea typeface="Arial Bold"/>
                <a:cs typeface="Arial Bold"/>
                <a:sym typeface="Arial Bold"/>
              </a:rPr>
              <a:t> </a:t>
            </a:r>
            <a:r>
              <a:rPr lang="it-IT" sz="3675" dirty="0" smtClean="0">
                <a:solidFill>
                  <a:srgbClr val="330066"/>
                </a:solidFill>
                <a:uFill>
                  <a:solidFill>
                    <a:srgbClr val="330066"/>
                  </a:solidFill>
                </a:uFill>
                <a:latin typeface="Arial Bold"/>
                <a:ea typeface="Arial Bold"/>
                <a:cs typeface="Arial Bold"/>
                <a:sym typeface="Arial Bold"/>
              </a:rPr>
              <a:t>elementi di contabilità industriale </a:t>
            </a:r>
            <a:endParaRPr sz="3675" dirty="0">
              <a:solidFill>
                <a:srgbClr val="330066"/>
              </a:solidFill>
              <a:uFill>
                <a:solidFill>
                  <a:srgbClr val="330066"/>
                </a:solidFill>
              </a:uFill>
              <a:latin typeface="Arial Bold"/>
              <a:ea typeface="Arial Bold"/>
              <a:cs typeface="Arial Bold"/>
              <a:sym typeface="Arial Bold"/>
            </a:endParaRPr>
          </a:p>
        </p:txBody>
      </p:sp>
      <p:sp>
        <p:nvSpPr>
          <p:cNvPr id="60" name="Shape 60"/>
          <p:cNvSpPr>
            <a:spLocks noGrp="1"/>
          </p:cNvSpPr>
          <p:nvPr>
            <p:ph type="body" idx="1"/>
          </p:nvPr>
        </p:nvSpPr>
        <p:spPr>
          <a:xfrm>
            <a:off x="0" y="4378699"/>
            <a:ext cx="10095393" cy="1298397"/>
          </a:xfrm>
          <a:prstGeom prst="rect">
            <a:avLst/>
          </a:prstGeom>
        </p:spPr>
        <p:txBody>
          <a:bodyPr lIns="116709" tIns="66691" rIns="116709" bIns="66691" anchor="t"/>
          <a:lstStyle>
            <a:lvl1pPr marL="0" indent="0" algn="r" defTabSz="1056389">
              <a:spcBef>
                <a:spcPts val="600"/>
              </a:spcBef>
              <a:buSzTx/>
              <a:buNone/>
              <a:defRPr sz="3696">
                <a:solidFill>
                  <a:srgbClr val="330066"/>
                </a:solidFill>
                <a:uFill>
                  <a:solidFill>
                    <a:srgbClr val="330066"/>
                  </a:solidFill>
                </a:uFill>
                <a:latin typeface="Calibri"/>
                <a:ea typeface="Calibri"/>
                <a:cs typeface="Calibri"/>
                <a:sym typeface="Calibri"/>
              </a:defRPr>
            </a:lvl1pPr>
          </a:lstStyle>
          <a:p>
            <a:pPr lvl="0">
              <a:defRPr sz="1800">
                <a:solidFill>
                  <a:srgbClr val="000000"/>
                </a:solidFill>
                <a:uFillTx/>
              </a:defRPr>
            </a:pPr>
            <a:r>
              <a:rPr sz="3696" dirty="0">
                <a:solidFill>
                  <a:srgbClr val="330066"/>
                </a:solidFill>
                <a:uFill>
                  <a:solidFill>
                    <a:srgbClr val="330066"/>
                  </a:solidFill>
                </a:uFill>
              </a:rPr>
              <a:t>Corso di</a:t>
            </a:r>
            <a:r>
              <a:rPr sz="3696" dirty="0" smtClean="0">
                <a:solidFill>
                  <a:srgbClr val="330066"/>
                </a:solidFill>
                <a:uFill>
                  <a:solidFill>
                    <a:srgbClr val="330066"/>
                  </a:solidFill>
                </a:uFill>
              </a:rPr>
              <a:t> </a:t>
            </a:r>
            <a:r>
              <a:rPr lang="it-IT" sz="3696" dirty="0" err="1" smtClean="0">
                <a:solidFill>
                  <a:srgbClr val="330066"/>
                </a:solidFill>
                <a:uFill>
                  <a:solidFill>
                    <a:srgbClr val="330066"/>
                  </a:solidFill>
                </a:uFill>
              </a:rPr>
              <a:t>bioeconomia</a:t>
            </a:r>
            <a:r>
              <a:rPr lang="it-IT" sz="3696" dirty="0" smtClean="0">
                <a:solidFill>
                  <a:srgbClr val="330066"/>
                </a:solidFill>
                <a:uFill>
                  <a:solidFill>
                    <a:srgbClr val="330066"/>
                  </a:solidFill>
                </a:uFill>
              </a:rPr>
              <a:t> e proprietà intellettuale</a:t>
            </a:r>
            <a:endParaRPr sz="3696" dirty="0">
              <a:solidFill>
                <a:srgbClr val="330066"/>
              </a:solidFill>
              <a:uFill>
                <a:solidFill>
                  <a:srgbClr val="330066"/>
                </a:solidFill>
              </a:uFill>
            </a:endParaRPr>
          </a:p>
        </p:txBody>
      </p:sp>
      <p:sp>
        <p:nvSpPr>
          <p:cNvPr id="61" name="Shape 61"/>
          <p:cNvSpPr/>
          <p:nvPr/>
        </p:nvSpPr>
        <p:spPr>
          <a:xfrm>
            <a:off x="308447" y="5779216"/>
            <a:ext cx="10095393" cy="1113311"/>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 xmlns:ma14="http://schemas.microsoft.com/office/mac/drawingml/2011/main" xmlns:mv="urn:schemas-microsoft-com:mac:vml" xmlns:mc="http://schemas.openxmlformats.org/markup-compatibility/2006" val="1"/>
            </a:ext>
          </a:extLst>
        </p:spPr>
        <p:txBody>
          <a:bodyPr lIns="116709" tIns="66691" rIns="116709" bIns="66691">
            <a:spAutoFit/>
          </a:bodyPr>
          <a:lstStyle/>
          <a:p>
            <a:pPr lvl="0" algn="r" defTabSz="1200443">
              <a:spcBef>
                <a:spcPts val="700"/>
              </a:spcBef>
              <a:defRPr sz="1800"/>
            </a:pPr>
            <a:r>
              <a:rPr sz="3413" dirty="0">
                <a:solidFill>
                  <a:srgbClr val="330066"/>
                </a:solidFill>
                <a:uFill>
                  <a:solidFill>
                    <a:srgbClr val="330066"/>
                  </a:solidFill>
                </a:uFill>
                <a:latin typeface="Calibri"/>
                <a:ea typeface="Calibri"/>
                <a:cs typeface="Calibri"/>
                <a:sym typeface="Calibri"/>
              </a:rPr>
              <a:t>Prof. </a:t>
            </a:r>
            <a:r>
              <a:rPr lang="it-IT" sz="3413" dirty="0" smtClean="0">
                <a:solidFill>
                  <a:srgbClr val="330066"/>
                </a:solidFill>
                <a:uFill>
                  <a:solidFill>
                    <a:srgbClr val="330066"/>
                  </a:solidFill>
                </a:uFill>
                <a:latin typeface="Calibri"/>
                <a:ea typeface="Calibri"/>
                <a:cs typeface="Calibri"/>
                <a:sym typeface="Calibri"/>
              </a:rPr>
              <a:t>Cristina Ponsiglione</a:t>
            </a:r>
            <a:endParaRPr sz="4201" dirty="0">
              <a:uFill>
                <a:solidFill/>
              </a:uFill>
              <a:latin typeface="Calibri"/>
              <a:ea typeface="Calibri"/>
              <a:cs typeface="Calibri"/>
              <a:sym typeface="Calibri"/>
            </a:endParaRPr>
          </a:p>
          <a:p>
            <a:pPr lvl="0" algn="r" defTabSz="1200443">
              <a:spcBef>
                <a:spcPts val="700"/>
              </a:spcBef>
              <a:defRPr sz="1800"/>
            </a:pPr>
            <a:r>
              <a:rPr lang="it-IT" sz="2363" dirty="0" smtClean="0">
                <a:solidFill>
                  <a:srgbClr val="CCCC00"/>
                </a:solidFill>
                <a:uFill>
                  <a:solidFill>
                    <a:srgbClr val="CCCC00"/>
                  </a:solidFill>
                </a:uFill>
                <a:latin typeface="Calibri"/>
                <a:ea typeface="Calibri"/>
                <a:cs typeface="Calibri"/>
                <a:sym typeface="Calibri"/>
              </a:rPr>
              <a:t>ponsigli@unina.it</a:t>
            </a:r>
            <a:endParaRPr sz="2363" dirty="0">
              <a:solidFill>
                <a:srgbClr val="CCCC00"/>
              </a:solidFill>
              <a:uFill>
                <a:solidFill>
                  <a:srgbClr val="CCCC00"/>
                </a:solidFill>
              </a:uFill>
              <a:latin typeface="Calibri"/>
              <a:ea typeface="Calibri"/>
              <a:cs typeface="Calibri"/>
              <a:sym typeface="Calibri"/>
            </a:endParaRPr>
          </a:p>
        </p:txBody>
      </p:sp>
      <p:grpSp>
        <p:nvGrpSpPr>
          <p:cNvPr id="64" name="Group 64"/>
          <p:cNvGrpSpPr/>
          <p:nvPr/>
        </p:nvGrpSpPr>
        <p:grpSpPr>
          <a:xfrm>
            <a:off x="10904025" y="7677833"/>
            <a:ext cx="1300480" cy="1300481"/>
            <a:chOff x="0" y="0"/>
            <a:chExt cx="1300480" cy="1300480"/>
          </a:xfrm>
        </p:grpSpPr>
        <p:sp>
          <p:nvSpPr>
            <p:cNvPr id="62" name="Shape 62"/>
            <p:cNvSpPr/>
            <p:nvPr/>
          </p:nvSpPr>
          <p:spPr>
            <a:xfrm>
              <a:off x="0" y="0"/>
              <a:ext cx="1300480" cy="1300480"/>
            </a:xfrm>
            <a:prstGeom prst="rect">
              <a:avLst/>
            </a:prstGeom>
            <a:solidFill>
              <a:srgbClr val="CCCC00"/>
            </a:solidFill>
            <a:ln w="12700" cap="flat">
              <a:noFill/>
              <a:miter lim="400000"/>
            </a:ln>
            <a:effectLst/>
          </p:spPr>
          <p:txBody>
            <a:bodyPr wrap="square" lIns="66691" tIns="66691" rIns="66691" bIns="66691" numCol="1" anchor="ctr">
              <a:noAutofit/>
            </a:bodyPr>
            <a:lstStyle/>
            <a:p>
              <a:pPr lvl="0" defTabSz="766949">
                <a:defRPr sz="3150">
                  <a:solidFill>
                    <a:srgbClr val="FFFFFF"/>
                  </a:solidFill>
                </a:defRPr>
              </a:pPr>
              <a:endParaRPr/>
            </a:p>
          </p:txBody>
        </p:sp>
        <p:pic>
          <p:nvPicPr>
            <p:cNvPr id="63" name="image.png"/>
            <p:cNvPicPr/>
            <p:nvPr/>
          </p:nvPicPr>
          <p:blipFill>
            <a:blip r:embed="rId2" cstate="print">
              <a:extLst/>
            </a:blip>
            <a:stretch>
              <a:fillRect/>
            </a:stretch>
          </p:blipFill>
          <p:spPr>
            <a:xfrm>
              <a:off x="0" y="0"/>
              <a:ext cx="1300480" cy="1300480"/>
            </a:xfrm>
            <a:prstGeom prst="rect">
              <a:avLst/>
            </a:prstGeom>
            <a:ln w="12700" cap="flat">
              <a:noFill/>
              <a:miter lim="400000"/>
            </a:ln>
            <a:effectLst/>
          </p:spPr>
        </p:pic>
      </p:gr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33" name="Shape 733"/>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765" name="Group 765"/>
          <p:cNvGrpSpPr/>
          <p:nvPr/>
        </p:nvGrpSpPr>
        <p:grpSpPr>
          <a:xfrm>
            <a:off x="11595946" y="575212"/>
            <a:ext cx="1127500" cy="1700628"/>
            <a:chOff x="0" y="0"/>
            <a:chExt cx="1127500" cy="1700627"/>
          </a:xfrm>
        </p:grpSpPr>
        <p:sp>
          <p:nvSpPr>
            <p:cNvPr id="734" name="Shape 734"/>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35" name="Shape 735"/>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36" name="Shape 736"/>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37" name="Shape 737"/>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38" name="Shape 738"/>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39" name="Shape 739"/>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40" name="Shape 740"/>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41" name="Shape 741"/>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42" name="Shape 742"/>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43" name="Shape 743"/>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44" name="Shape 744"/>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45" name="Shape 745"/>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46" name="Shape 746"/>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47" name="Shape 747"/>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48" name="Shape 748"/>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49" name="Shape 749"/>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50" name="Shape 750"/>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51" name="Shape 751"/>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52" name="Shape 752"/>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53" name="Shape 753"/>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54" name="Shape 754"/>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55" name="Shape 755"/>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56" name="Shape 756"/>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57" name="Shape 757"/>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58" name="Shape 758"/>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59" name="Shape 759"/>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60" name="Shape 760"/>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61" name="Shape 761"/>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62" name="Shape 762"/>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63" name="Shape 763"/>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64" name="Shape 764"/>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766" name="image.png"/>
          <p:cNvPicPr/>
          <p:nvPr/>
        </p:nvPicPr>
        <p:blipFill>
          <a:blip r:embed="rId2" cstate="print">
            <a:extLst/>
          </a:blip>
          <a:stretch>
            <a:fillRect/>
          </a:stretch>
        </p:blipFill>
        <p:spPr>
          <a:xfrm>
            <a:off x="11304173" y="7977945"/>
            <a:ext cx="1300480" cy="1300480"/>
          </a:xfrm>
          <a:prstGeom prst="rect">
            <a:avLst/>
          </a:prstGeom>
          <a:ln w="12700">
            <a:miter lim="400000"/>
          </a:ln>
        </p:spPr>
      </p:pic>
      <p:pic>
        <p:nvPicPr>
          <p:cNvPr id="767" name="image.png"/>
          <p:cNvPicPr/>
          <p:nvPr/>
        </p:nvPicPr>
        <p:blipFill>
          <a:blip r:embed="rId2" cstate="print">
            <a:extLst/>
          </a:blip>
          <a:stretch>
            <a:fillRect/>
          </a:stretch>
        </p:blipFill>
        <p:spPr>
          <a:xfrm>
            <a:off x="11650133" y="8077981"/>
            <a:ext cx="1300480" cy="1300481"/>
          </a:xfrm>
          <a:prstGeom prst="rect">
            <a:avLst/>
          </a:prstGeom>
          <a:ln w="12700">
            <a:miter lim="400000"/>
          </a:ln>
        </p:spPr>
      </p:pic>
      <p:sp>
        <p:nvSpPr>
          <p:cNvPr id="768" name="Shape 768"/>
          <p:cNvSpPr/>
          <p:nvPr/>
        </p:nvSpPr>
        <p:spPr>
          <a:xfrm>
            <a:off x="541866" y="775286"/>
            <a:ext cx="1" cy="7902917"/>
          </a:xfrm>
          <a:prstGeom prst="line">
            <a:avLst/>
          </a:prstGeom>
          <a:solidFill>
            <a:srgbClr val="000000">
              <a:alpha val="0"/>
            </a:srgbClr>
          </a:solidFill>
          <a:ln w="12504">
            <a:solidFill>
              <a:srgbClr val="7E9CE8"/>
            </a:solidFill>
            <a:round/>
          </a:ln>
        </p:spPr>
        <p:txBody>
          <a:bodyPr lIns="0" tIns="0" rIns="0" bIns="0"/>
          <a:lstStyle/>
          <a:p>
            <a:pPr lvl="0" algn="l" defTabSz="457200">
              <a:defRPr sz="1200">
                <a:latin typeface="Helvetica"/>
                <a:ea typeface="Helvetica"/>
                <a:cs typeface="Helvetica"/>
                <a:sym typeface="Helvetica"/>
              </a:defRPr>
            </a:pPr>
            <a:endParaRPr/>
          </a:p>
        </p:txBody>
      </p:sp>
      <p:sp>
        <p:nvSpPr>
          <p:cNvPr id="769" name="Shape 769"/>
          <p:cNvSpPr/>
          <p:nvPr/>
        </p:nvSpPr>
        <p:spPr>
          <a:xfrm>
            <a:off x="541866" y="775286"/>
            <a:ext cx="11812694" cy="0"/>
          </a:xfrm>
          <a:prstGeom prst="line">
            <a:avLst/>
          </a:prstGeom>
          <a:solidFill>
            <a:srgbClr val="000000">
              <a:alpha val="0"/>
            </a:srgbClr>
          </a:solidFill>
          <a:ln w="12504">
            <a:solidFill>
              <a:srgbClr val="7E9CE8"/>
            </a:solidFill>
            <a:round/>
          </a:ln>
        </p:spPr>
        <p:txBody>
          <a:bodyPr lIns="0" tIns="0" rIns="0" bIns="0"/>
          <a:lstStyle/>
          <a:p>
            <a:pPr lvl="0" algn="l" defTabSz="457200">
              <a:defRPr sz="1200">
                <a:latin typeface="Helvetica"/>
                <a:ea typeface="Helvetica"/>
                <a:cs typeface="Helvetica"/>
                <a:sym typeface="Helvetica"/>
              </a:defRPr>
            </a:pPr>
            <a:endParaRPr/>
          </a:p>
        </p:txBody>
      </p:sp>
      <p:sp>
        <p:nvSpPr>
          <p:cNvPr id="770" name="Shape 770"/>
          <p:cNvSpPr/>
          <p:nvPr/>
        </p:nvSpPr>
        <p:spPr>
          <a:xfrm>
            <a:off x="541866" y="8678204"/>
            <a:ext cx="11054081" cy="0"/>
          </a:xfrm>
          <a:prstGeom prst="line">
            <a:avLst/>
          </a:prstGeom>
          <a:solidFill>
            <a:srgbClr val="000000">
              <a:alpha val="0"/>
            </a:srgbClr>
          </a:solidFill>
          <a:ln w="12504">
            <a:solidFill>
              <a:srgbClr val="7E9CE8"/>
            </a:solidFill>
            <a:round/>
          </a:ln>
        </p:spPr>
        <p:txBody>
          <a:bodyPr lIns="0" tIns="0" rIns="0" bIns="0"/>
          <a:lstStyle/>
          <a:p>
            <a:pPr lvl="0" algn="l" defTabSz="457200">
              <a:defRPr sz="1200">
                <a:latin typeface="Helvetica"/>
                <a:ea typeface="Helvetica"/>
                <a:cs typeface="Helvetica"/>
                <a:sym typeface="Helvetica"/>
              </a:defRPr>
            </a:pPr>
            <a:endParaRPr/>
          </a:p>
        </p:txBody>
      </p:sp>
      <p:sp>
        <p:nvSpPr>
          <p:cNvPr id="771" name="Shape 771"/>
          <p:cNvSpPr/>
          <p:nvPr/>
        </p:nvSpPr>
        <p:spPr>
          <a:xfrm>
            <a:off x="12354561" y="775286"/>
            <a:ext cx="0" cy="7302696"/>
          </a:xfrm>
          <a:prstGeom prst="line">
            <a:avLst/>
          </a:prstGeom>
          <a:solidFill>
            <a:srgbClr val="000000">
              <a:alpha val="0"/>
            </a:srgbClr>
          </a:solidFill>
          <a:ln w="12504">
            <a:solidFill>
              <a:srgbClr val="7E9CE8"/>
            </a:solidFill>
            <a:round/>
          </a:ln>
        </p:spPr>
        <p:txBody>
          <a:bodyPr lIns="0" tIns="0" rIns="0" bIns="0"/>
          <a:lstStyle/>
          <a:p>
            <a:pPr lvl="0" algn="l" defTabSz="457200">
              <a:defRPr sz="1200">
                <a:latin typeface="Helvetica"/>
                <a:ea typeface="Helvetica"/>
                <a:cs typeface="Helvetica"/>
                <a:sym typeface="Helvetica"/>
              </a:defRPr>
            </a:pPr>
            <a:endParaRPr/>
          </a:p>
        </p:txBody>
      </p:sp>
      <p:sp>
        <p:nvSpPr>
          <p:cNvPr id="772" name="Shape 772"/>
          <p:cNvSpPr/>
          <p:nvPr/>
        </p:nvSpPr>
        <p:spPr>
          <a:xfrm>
            <a:off x="598137" y="668866"/>
            <a:ext cx="11104099" cy="1371601"/>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 xmlns:ma14="http://schemas.microsoft.com/office/mac/drawingml/2011/main" xmlns:mv="urn:schemas-microsoft-com:mac:vml" xmlns:mc="http://schemas.openxmlformats.org/markup-compatibility/2006" val="1"/>
            </a:ext>
          </a:extLst>
        </p:spPr>
        <p:txBody>
          <a:bodyPr lIns="116709" tIns="66691" rIns="116709" bIns="66691" anchor="ctr">
            <a:spAutoFit/>
          </a:bodyPr>
          <a:lstStyle>
            <a:lvl1pPr algn="l" defTabSz="1200443">
              <a:defRPr sz="3413">
                <a:solidFill>
                  <a:srgbClr val="CC0000"/>
                </a:solidFill>
                <a:uFill>
                  <a:solidFill>
                    <a:srgbClr val="CC0000"/>
                  </a:solidFill>
                </a:uFill>
                <a:latin typeface="Arial Bold"/>
                <a:ea typeface="Arial Bold"/>
                <a:cs typeface="Arial Bold"/>
                <a:sym typeface="Arial Bold"/>
              </a:defRPr>
            </a:lvl1pPr>
          </a:lstStyle>
          <a:p>
            <a:pPr lvl="0">
              <a:defRPr sz="1800">
                <a:solidFill>
                  <a:srgbClr val="000000"/>
                </a:solidFill>
                <a:uFillTx/>
              </a:defRPr>
            </a:pPr>
            <a:r>
              <a:rPr sz="3413">
                <a:solidFill>
                  <a:srgbClr val="CC0000"/>
                </a:solidFill>
                <a:uFill>
                  <a:solidFill>
                    <a:srgbClr val="CC0000"/>
                  </a:solidFill>
                </a:uFill>
              </a:rPr>
              <a:t>La Contabilità Generale e la Contabilità analitica</a:t>
            </a:r>
          </a:p>
        </p:txBody>
      </p:sp>
      <p:pic>
        <p:nvPicPr>
          <p:cNvPr id="773" name="image-2.pdf"/>
          <p:cNvPicPr/>
          <p:nvPr/>
        </p:nvPicPr>
        <p:blipFill>
          <a:blip r:embed="rId3" cstate="print">
            <a:extLst/>
          </a:blip>
          <a:stretch>
            <a:fillRect/>
          </a:stretch>
        </p:blipFill>
        <p:spPr>
          <a:xfrm>
            <a:off x="829473" y="1946551"/>
            <a:ext cx="10493456" cy="5766713"/>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6" name="Shape 66"/>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98"/>
          <p:cNvGrpSpPr/>
          <p:nvPr/>
        </p:nvGrpSpPr>
        <p:grpSpPr>
          <a:xfrm>
            <a:off x="11595946" y="575212"/>
            <a:ext cx="1127500" cy="1700628"/>
            <a:chOff x="0" y="0"/>
            <a:chExt cx="1127500" cy="1700627"/>
          </a:xfrm>
        </p:grpSpPr>
        <p:sp>
          <p:nvSpPr>
            <p:cNvPr id="67" name="Shape 67"/>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8" name="Shape 68"/>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9" name="Shape 69"/>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0" name="Shape 70"/>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1" name="Shape 71"/>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2" name="Shape 72"/>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3" name="Shape 73"/>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4" name="Shape 74"/>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5" name="Shape 75"/>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6" name="Shape 76"/>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7" name="Shape 77"/>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8" name="Shape 78"/>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79" name="Shape 79"/>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80" name="Shape 80"/>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81" name="Shape 81"/>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82" name="Shape 82"/>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83" name="Shape 83"/>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84" name="Shape 84"/>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85" name="Shape 85"/>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86" name="Shape 86"/>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87" name="Shape 87"/>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88" name="Shape 88"/>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89" name="Shape 89"/>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90" name="Shape 90"/>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91" name="Shape 91"/>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92" name="Shape 92"/>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93" name="Shape 93"/>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94" name="Shape 94"/>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95" name="Shape 95"/>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96" name="Shape 96"/>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97" name="Shape 97"/>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99" name="image.png"/>
          <p:cNvPicPr/>
          <p:nvPr/>
        </p:nvPicPr>
        <p:blipFill>
          <a:blip r:embed="rId3" cstate="print">
            <a:extLst/>
          </a:blip>
          <a:stretch>
            <a:fillRect/>
          </a:stretch>
        </p:blipFill>
        <p:spPr>
          <a:xfrm>
            <a:off x="11304173" y="7977945"/>
            <a:ext cx="1300480" cy="1300480"/>
          </a:xfrm>
          <a:prstGeom prst="rect">
            <a:avLst/>
          </a:prstGeom>
          <a:ln w="12700">
            <a:miter lim="400000"/>
          </a:ln>
        </p:spPr>
      </p:pic>
      <p:sp>
        <p:nvSpPr>
          <p:cNvPr id="100" name="Shape 100"/>
          <p:cNvSpPr/>
          <p:nvPr/>
        </p:nvSpPr>
        <p:spPr>
          <a:xfrm>
            <a:off x="600221" y="2275840"/>
            <a:ext cx="11704320" cy="6302326"/>
          </a:xfrm>
          <a:prstGeom prst="rect">
            <a:avLst/>
          </a:prstGeom>
          <a:solidFill>
            <a:srgbClr val="EBFFEB"/>
          </a:solidFill>
          <a:ln w="4168">
            <a:solidFill/>
            <a:round/>
          </a:ln>
        </p:spPr>
        <p:txBody>
          <a:bodyPr lIns="0" tIns="0" rIns="0" bIns="0" anchor="ctr"/>
          <a:lstStyle/>
          <a:p>
            <a:pPr lvl="0" defTabSz="766949">
              <a:defRPr sz="3150">
                <a:solidFill>
                  <a:srgbClr val="FFFFFF"/>
                </a:solidFill>
              </a:defRPr>
            </a:pPr>
            <a:endParaRPr/>
          </a:p>
        </p:txBody>
      </p:sp>
      <p:sp>
        <p:nvSpPr>
          <p:cNvPr id="101" name="Shape 101"/>
          <p:cNvSpPr/>
          <p:nvPr/>
        </p:nvSpPr>
        <p:spPr>
          <a:xfrm>
            <a:off x="541866" y="775286"/>
            <a:ext cx="1" cy="7902917"/>
          </a:xfrm>
          <a:prstGeom prst="line">
            <a:avLst/>
          </a:prstGeom>
          <a:solidFill>
            <a:srgbClr val="000000">
              <a:alpha val="0"/>
            </a:srgbClr>
          </a:solidFill>
          <a:ln w="12504">
            <a:solidFill>
              <a:srgbClr val="7E9CE8"/>
            </a:solidFill>
            <a:round/>
          </a:ln>
        </p:spPr>
        <p:txBody>
          <a:bodyPr lIns="0" tIns="0" rIns="0" bIns="0"/>
          <a:lstStyle/>
          <a:p>
            <a:pPr lvl="0" algn="l" defTabSz="457200">
              <a:defRPr sz="1200">
                <a:latin typeface="Helvetica"/>
                <a:ea typeface="Helvetica"/>
                <a:cs typeface="Helvetica"/>
                <a:sym typeface="Helvetica"/>
              </a:defRPr>
            </a:pPr>
            <a:endParaRPr/>
          </a:p>
        </p:txBody>
      </p:sp>
      <p:sp>
        <p:nvSpPr>
          <p:cNvPr id="102" name="Shape 102"/>
          <p:cNvSpPr/>
          <p:nvPr/>
        </p:nvSpPr>
        <p:spPr>
          <a:xfrm>
            <a:off x="541866" y="775286"/>
            <a:ext cx="11812694" cy="0"/>
          </a:xfrm>
          <a:prstGeom prst="line">
            <a:avLst/>
          </a:prstGeom>
          <a:solidFill>
            <a:srgbClr val="000000">
              <a:alpha val="0"/>
            </a:srgbClr>
          </a:solidFill>
          <a:ln w="12504">
            <a:solidFill>
              <a:srgbClr val="7E9CE8"/>
            </a:solidFill>
            <a:round/>
          </a:ln>
        </p:spPr>
        <p:txBody>
          <a:bodyPr lIns="0" tIns="0" rIns="0" bIns="0"/>
          <a:lstStyle/>
          <a:p>
            <a:pPr lvl="0" algn="l" defTabSz="457200">
              <a:defRPr sz="1200">
                <a:latin typeface="Helvetica"/>
                <a:ea typeface="Helvetica"/>
                <a:cs typeface="Helvetica"/>
                <a:sym typeface="Helvetica"/>
              </a:defRPr>
            </a:pPr>
            <a:endParaRPr/>
          </a:p>
        </p:txBody>
      </p:sp>
      <p:sp>
        <p:nvSpPr>
          <p:cNvPr id="103" name="Shape 103"/>
          <p:cNvSpPr/>
          <p:nvPr/>
        </p:nvSpPr>
        <p:spPr>
          <a:xfrm>
            <a:off x="541866" y="8678204"/>
            <a:ext cx="11054081" cy="0"/>
          </a:xfrm>
          <a:prstGeom prst="line">
            <a:avLst/>
          </a:prstGeom>
          <a:solidFill>
            <a:srgbClr val="000000">
              <a:alpha val="0"/>
            </a:srgbClr>
          </a:solidFill>
          <a:ln w="12504">
            <a:solidFill>
              <a:srgbClr val="7E9CE8"/>
            </a:solidFill>
            <a:round/>
          </a:ln>
        </p:spPr>
        <p:txBody>
          <a:bodyPr lIns="0" tIns="0" rIns="0" bIns="0"/>
          <a:lstStyle/>
          <a:p>
            <a:pPr lvl="0" algn="l" defTabSz="457200">
              <a:defRPr sz="1200">
                <a:latin typeface="Helvetica"/>
                <a:ea typeface="Helvetica"/>
                <a:cs typeface="Helvetica"/>
                <a:sym typeface="Helvetica"/>
              </a:defRPr>
            </a:pPr>
            <a:endParaRPr/>
          </a:p>
        </p:txBody>
      </p:sp>
      <p:sp>
        <p:nvSpPr>
          <p:cNvPr id="104" name="Shape 104"/>
          <p:cNvSpPr/>
          <p:nvPr/>
        </p:nvSpPr>
        <p:spPr>
          <a:xfrm>
            <a:off x="12354561" y="775286"/>
            <a:ext cx="0" cy="7302696"/>
          </a:xfrm>
          <a:prstGeom prst="line">
            <a:avLst/>
          </a:prstGeom>
          <a:solidFill>
            <a:srgbClr val="000000">
              <a:alpha val="0"/>
            </a:srgbClr>
          </a:solidFill>
          <a:ln w="12504">
            <a:solidFill>
              <a:srgbClr val="7E9CE8"/>
            </a:solidFill>
            <a:round/>
          </a:ln>
        </p:spPr>
        <p:txBody>
          <a:bodyPr lIns="0" tIns="0" rIns="0" bIns="0"/>
          <a:lstStyle/>
          <a:p>
            <a:pPr lvl="0" algn="l" defTabSz="457200">
              <a:defRPr sz="1200">
                <a:latin typeface="Helvetica"/>
                <a:ea typeface="Helvetica"/>
                <a:cs typeface="Helvetica"/>
                <a:sym typeface="Helvetica"/>
              </a:defRPr>
            </a:pPr>
            <a:endParaRPr/>
          </a:p>
        </p:txBody>
      </p:sp>
      <p:sp>
        <p:nvSpPr>
          <p:cNvPr id="105" name="Shape 105"/>
          <p:cNvSpPr>
            <a:spLocks noGrp="1"/>
          </p:cNvSpPr>
          <p:nvPr>
            <p:ph type="title"/>
          </p:nvPr>
        </p:nvSpPr>
        <p:spPr>
          <a:xfrm>
            <a:off x="866986" y="775286"/>
            <a:ext cx="11054081" cy="1500554"/>
          </a:xfrm>
          <a:prstGeom prst="rect">
            <a:avLst/>
          </a:prstGeom>
        </p:spPr>
        <p:txBody>
          <a:bodyPr lIns="116709" tIns="66691" rIns="116709" bIns="66691"/>
          <a:lstStyle>
            <a:lvl1pPr algn="l" defTabSz="1200443">
              <a:defRPr sz="4594">
                <a:solidFill>
                  <a:srgbClr val="CC0000"/>
                </a:solidFill>
                <a:uFill>
                  <a:solidFill>
                    <a:srgbClr val="CC0000"/>
                  </a:solidFill>
                </a:uFill>
                <a:latin typeface="Arial Bold"/>
                <a:ea typeface="Arial Bold"/>
                <a:cs typeface="Arial Bold"/>
                <a:sym typeface="Arial Bold"/>
              </a:defRPr>
            </a:lvl1pPr>
          </a:lstStyle>
          <a:p>
            <a:pPr lvl="0">
              <a:defRPr sz="1800">
                <a:solidFill>
                  <a:srgbClr val="000000"/>
                </a:solidFill>
                <a:uFillTx/>
              </a:defRPr>
            </a:pPr>
            <a:r>
              <a:rPr sz="4594">
                <a:solidFill>
                  <a:srgbClr val="CC0000"/>
                </a:solidFill>
                <a:uFill>
                  <a:solidFill>
                    <a:srgbClr val="CC0000"/>
                  </a:solidFill>
                </a:uFill>
              </a:rPr>
              <a:t>I criteri per la determinazione del costo</a:t>
            </a:r>
          </a:p>
        </p:txBody>
      </p:sp>
      <p:sp>
        <p:nvSpPr>
          <p:cNvPr id="106" name="Shape 106"/>
          <p:cNvSpPr>
            <a:spLocks noGrp="1"/>
          </p:cNvSpPr>
          <p:nvPr>
            <p:ph type="body" idx="1"/>
          </p:nvPr>
        </p:nvSpPr>
        <p:spPr>
          <a:xfrm>
            <a:off x="700257" y="2275840"/>
            <a:ext cx="11504248" cy="6902548"/>
          </a:xfrm>
          <a:prstGeom prst="rect">
            <a:avLst/>
          </a:prstGeom>
        </p:spPr>
        <p:txBody>
          <a:bodyPr lIns="116709" tIns="66691" rIns="116709" bIns="66691" anchor="t"/>
          <a:lstStyle/>
          <a:p>
            <a:pPr marL="342900" lvl="0" indent="-342900" defTabSz="1200443">
              <a:spcBef>
                <a:spcPts val="600"/>
              </a:spcBef>
              <a:buSzTx/>
              <a:buNone/>
              <a:defRPr sz="1800"/>
            </a:pPr>
            <a:r>
              <a:rPr sz="2363">
                <a:solidFill>
                  <a:srgbClr val="330066"/>
                </a:solidFill>
                <a:uFill>
                  <a:solidFill>
                    <a:srgbClr val="330066"/>
                  </a:solidFill>
                </a:uFill>
                <a:latin typeface="Arial Bold"/>
                <a:ea typeface="Arial Bold"/>
                <a:cs typeface="Arial Bold"/>
                <a:sym typeface="Arial Bold"/>
              </a:rPr>
              <a:t>Criterio		                             Esempio</a:t>
            </a:r>
            <a:endParaRPr sz="2363">
              <a:solidFill>
                <a:srgbClr val="330066"/>
              </a:solidFill>
              <a:uFill>
                <a:solidFill>
                  <a:srgbClr val="330066"/>
                </a:solidFill>
              </a:uFill>
              <a:latin typeface="Arial"/>
              <a:ea typeface="Arial"/>
              <a:cs typeface="Arial"/>
              <a:sym typeface="Arial"/>
            </a:endParaRPr>
          </a:p>
          <a:p>
            <a:pPr marL="342900" lvl="0" indent="-342900" defTabSz="1200443">
              <a:spcBef>
                <a:spcPts val="600"/>
              </a:spcBef>
              <a:buSzTx/>
              <a:buNone/>
              <a:defRPr sz="1800"/>
            </a:pPr>
            <a:endParaRPr sz="2363">
              <a:solidFill>
                <a:srgbClr val="330066"/>
              </a:solidFill>
              <a:uFill>
                <a:solidFill>
                  <a:srgbClr val="330066"/>
                </a:solidFill>
              </a:uFill>
              <a:latin typeface="Arial"/>
              <a:ea typeface="Arial"/>
              <a:cs typeface="Arial"/>
              <a:sym typeface="Arial"/>
            </a:endParaRPr>
          </a:p>
          <a:p>
            <a:pPr marL="342900" lvl="0" indent="-342900" defTabSz="1200443">
              <a:spcBef>
                <a:spcPts val="600"/>
              </a:spcBef>
              <a:buSzTx/>
              <a:buNone/>
              <a:defRPr sz="1800"/>
            </a:pPr>
            <a:r>
              <a:rPr sz="2363">
                <a:solidFill>
                  <a:srgbClr val="330066"/>
                </a:solidFill>
                <a:uFill>
                  <a:solidFill>
                    <a:srgbClr val="330066"/>
                  </a:solidFill>
                </a:uFill>
                <a:latin typeface="Arial Bold"/>
                <a:ea typeface="Arial Bold"/>
                <a:cs typeface="Arial Bold"/>
                <a:sym typeface="Arial Bold"/>
              </a:rPr>
              <a:t>1. di cosa si vuole conoscere il costo?             </a:t>
            </a:r>
            <a:r>
              <a:rPr sz="2363">
                <a:solidFill>
                  <a:srgbClr val="330066"/>
                </a:solidFill>
                <a:uFill>
                  <a:solidFill>
                    <a:srgbClr val="330066"/>
                  </a:solidFill>
                </a:uFill>
                <a:latin typeface="Arial"/>
                <a:ea typeface="Arial"/>
                <a:cs typeface="Arial"/>
                <a:sym typeface="Arial"/>
              </a:rPr>
              <a:t>Prodotto, reparto, ciclo di 						lavorazione, etc</a:t>
            </a:r>
          </a:p>
          <a:p>
            <a:pPr marL="342900" lvl="0" indent="-342900" defTabSz="1200443">
              <a:spcBef>
                <a:spcPts val="600"/>
              </a:spcBef>
              <a:buSzTx/>
              <a:buNone/>
              <a:defRPr sz="1800"/>
            </a:pPr>
            <a:endParaRPr sz="2363">
              <a:solidFill>
                <a:srgbClr val="330066"/>
              </a:solidFill>
              <a:uFill>
                <a:solidFill>
                  <a:srgbClr val="330066"/>
                </a:solidFill>
              </a:uFill>
              <a:latin typeface="Arial"/>
              <a:ea typeface="Arial"/>
              <a:cs typeface="Arial"/>
              <a:sym typeface="Arial"/>
            </a:endParaRPr>
          </a:p>
          <a:p>
            <a:pPr marL="342900" lvl="0" indent="-342900" defTabSz="1200443">
              <a:spcBef>
                <a:spcPts val="600"/>
              </a:spcBef>
              <a:buSzTx/>
              <a:buNone/>
              <a:defRPr sz="1800"/>
            </a:pPr>
            <a:endParaRPr sz="2363">
              <a:solidFill>
                <a:srgbClr val="330066"/>
              </a:solidFill>
              <a:uFill>
                <a:solidFill>
                  <a:srgbClr val="330066"/>
                </a:solidFill>
              </a:uFill>
              <a:latin typeface="Arial"/>
              <a:ea typeface="Arial"/>
              <a:cs typeface="Arial"/>
              <a:sym typeface="Arial"/>
            </a:endParaRPr>
          </a:p>
          <a:p>
            <a:pPr marL="342900" lvl="0" indent="-342900" defTabSz="1200443">
              <a:spcBef>
                <a:spcPts val="600"/>
              </a:spcBef>
              <a:buSzTx/>
              <a:buNone/>
              <a:defRPr sz="1800"/>
            </a:pPr>
            <a:r>
              <a:rPr sz="2363">
                <a:solidFill>
                  <a:srgbClr val="330066"/>
                </a:solidFill>
                <a:uFill>
                  <a:solidFill>
                    <a:srgbClr val="330066"/>
                  </a:solidFill>
                </a:uFill>
                <a:latin typeface="Arial Bold"/>
                <a:ea typeface="Arial Bold"/>
                <a:cs typeface="Arial Bold"/>
                <a:sym typeface="Arial Bold"/>
              </a:rPr>
              <a:t>2. quali elementi considerare? </a:t>
            </a:r>
            <a:r>
              <a:rPr sz="2363">
                <a:solidFill>
                  <a:srgbClr val="330066"/>
                </a:solidFill>
                <a:uFill>
                  <a:solidFill>
                    <a:srgbClr val="330066"/>
                  </a:solidFill>
                </a:uFill>
                <a:latin typeface="Arial"/>
                <a:ea typeface="Arial"/>
                <a:cs typeface="Arial"/>
                <a:sym typeface="Arial"/>
              </a:rPr>
              <a:t>	           Costo di conversione, costo pieno 						industriale, costo pieno aziendale</a:t>
            </a:r>
          </a:p>
          <a:p>
            <a:pPr marL="342900" lvl="0" indent="-342900" defTabSz="1200443">
              <a:spcBef>
                <a:spcPts val="600"/>
              </a:spcBef>
              <a:buSzTx/>
              <a:buNone/>
              <a:defRPr sz="1800"/>
            </a:pPr>
            <a:endParaRPr sz="2363">
              <a:solidFill>
                <a:srgbClr val="330066"/>
              </a:solidFill>
              <a:uFill>
                <a:solidFill>
                  <a:srgbClr val="330066"/>
                </a:solidFill>
              </a:uFill>
              <a:latin typeface="Arial Bold"/>
              <a:ea typeface="Arial Bold"/>
              <a:cs typeface="Arial Bold"/>
              <a:sym typeface="Arial Bold"/>
            </a:endParaRPr>
          </a:p>
          <a:p>
            <a:pPr marL="342900" lvl="0" indent="-342900" defTabSz="1200443">
              <a:spcBef>
                <a:spcPts val="600"/>
              </a:spcBef>
              <a:buSzTx/>
              <a:buNone/>
              <a:defRPr sz="1800"/>
            </a:pPr>
            <a:endParaRPr sz="2363">
              <a:solidFill>
                <a:srgbClr val="330066"/>
              </a:solidFill>
              <a:uFill>
                <a:solidFill>
                  <a:srgbClr val="330066"/>
                </a:solidFill>
              </a:uFill>
              <a:latin typeface="Arial Bold"/>
              <a:ea typeface="Arial Bold"/>
              <a:cs typeface="Arial Bold"/>
              <a:sym typeface="Arial Bold"/>
            </a:endParaRPr>
          </a:p>
          <a:p>
            <a:pPr marL="342900" lvl="0" indent="-342900" defTabSz="1200443">
              <a:spcBef>
                <a:spcPts val="600"/>
              </a:spcBef>
              <a:buSzTx/>
              <a:buNone/>
              <a:defRPr sz="1800"/>
            </a:pPr>
            <a:r>
              <a:rPr sz="2363">
                <a:solidFill>
                  <a:srgbClr val="330066"/>
                </a:solidFill>
                <a:uFill>
                  <a:solidFill>
                    <a:srgbClr val="330066"/>
                  </a:solidFill>
                </a:uFill>
                <a:latin typeface="Arial Bold"/>
                <a:ea typeface="Arial Bold"/>
                <a:cs typeface="Arial Bold"/>
                <a:sym typeface="Arial Bold"/>
              </a:rPr>
              <a:t>3. a quale periodo di tempo                            </a:t>
            </a:r>
            <a:r>
              <a:rPr sz="2363">
                <a:solidFill>
                  <a:srgbClr val="330066"/>
                </a:solidFill>
                <a:uFill>
                  <a:solidFill>
                    <a:srgbClr val="330066"/>
                  </a:solidFill>
                </a:uFill>
                <a:latin typeface="Arial"/>
                <a:ea typeface="Arial"/>
                <a:cs typeface="Arial"/>
                <a:sym typeface="Arial"/>
              </a:rPr>
              <a:t>Costi consuntivi e costi preventivi</a:t>
            </a:r>
            <a:endParaRPr sz="2363">
              <a:solidFill>
                <a:srgbClr val="330066"/>
              </a:solidFill>
              <a:uFill>
                <a:solidFill>
                  <a:srgbClr val="330066"/>
                </a:solidFill>
              </a:uFill>
              <a:latin typeface="Arial Bold"/>
              <a:ea typeface="Arial Bold"/>
              <a:cs typeface="Arial Bold"/>
              <a:sym typeface="Arial Bold"/>
            </a:endParaRPr>
          </a:p>
          <a:p>
            <a:pPr marL="342900" lvl="0" indent="-342900" defTabSz="1200443">
              <a:spcBef>
                <a:spcPts val="600"/>
              </a:spcBef>
              <a:buSzTx/>
              <a:buNone/>
              <a:defRPr sz="1800"/>
            </a:pPr>
            <a:r>
              <a:rPr sz="2363">
                <a:solidFill>
                  <a:srgbClr val="330066"/>
                </a:solidFill>
                <a:uFill>
                  <a:solidFill>
                    <a:srgbClr val="330066"/>
                  </a:solidFill>
                </a:uFill>
                <a:latin typeface="Arial Bold"/>
                <a:ea typeface="Arial Bold"/>
                <a:cs typeface="Arial Bold"/>
                <a:sym typeface="Arial Bold"/>
              </a:rPr>
              <a:t>far riferimento? </a:t>
            </a:r>
            <a:r>
              <a:rPr sz="2363">
                <a:solidFill>
                  <a:srgbClr val="330066"/>
                </a:solidFill>
                <a:uFill>
                  <a:solidFill>
                    <a:srgbClr val="330066"/>
                  </a:solidFill>
                </a:uFill>
                <a:latin typeface="Arial"/>
                <a:ea typeface="Arial"/>
                <a:cs typeface="Arial"/>
                <a:sym typeface="Arial"/>
              </a:rPr>
              <a:t>	</a:t>
            </a:r>
          </a:p>
        </p:txBody>
      </p:sp>
      <p:sp>
        <p:nvSpPr>
          <p:cNvPr id="107" name="Shape 107"/>
          <p:cNvSpPr/>
          <p:nvPr/>
        </p:nvSpPr>
        <p:spPr>
          <a:xfrm>
            <a:off x="600221" y="2776024"/>
            <a:ext cx="11704321" cy="1"/>
          </a:xfrm>
          <a:prstGeom prst="line">
            <a:avLst/>
          </a:prstGeom>
          <a:solidFill>
            <a:srgbClr val="000000">
              <a:alpha val="0"/>
            </a:srgbClr>
          </a:solidFill>
          <a:ln w="4168">
            <a:solidFill/>
            <a:round/>
          </a:ln>
        </p:spPr>
        <p:txBody>
          <a:bodyPr lIns="0" tIns="0" rIns="0" bIns="0"/>
          <a:lstStyle/>
          <a:p>
            <a:pPr lvl="0" algn="l" defTabSz="457200">
              <a:defRPr sz="1200">
                <a:latin typeface="Helvetica"/>
                <a:ea typeface="Helvetica"/>
                <a:cs typeface="Helvetica"/>
                <a:sym typeface="Helvetica"/>
              </a:defRPr>
            </a:pPr>
            <a:endParaRP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1" name="Shape 111"/>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143"/>
          <p:cNvGrpSpPr/>
          <p:nvPr/>
        </p:nvGrpSpPr>
        <p:grpSpPr>
          <a:xfrm>
            <a:off x="11595946" y="575212"/>
            <a:ext cx="1127500" cy="1700628"/>
            <a:chOff x="0" y="0"/>
            <a:chExt cx="1127500" cy="1700627"/>
          </a:xfrm>
        </p:grpSpPr>
        <p:sp>
          <p:nvSpPr>
            <p:cNvPr id="112" name="Shape 112"/>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13" name="Shape 113"/>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14" name="Shape 114"/>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15" name="Shape 115"/>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16" name="Shape 116"/>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17" name="Shape 117"/>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18" name="Shape 118"/>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19" name="Shape 119"/>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20" name="Shape 120"/>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21" name="Shape 121"/>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22" name="Shape 122"/>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23" name="Shape 123"/>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24" name="Shape 124"/>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25" name="Shape 125"/>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26" name="Shape 126"/>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27" name="Shape 127"/>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28" name="Shape 128"/>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29" name="Shape 129"/>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30" name="Shape 130"/>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31" name="Shape 131"/>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32" name="Shape 132"/>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33" name="Shape 133"/>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34" name="Shape 134"/>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35" name="Shape 135"/>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36" name="Shape 136"/>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37" name="Shape 137"/>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38" name="Shape 138"/>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39" name="Shape 139"/>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40" name="Shape 140"/>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41" name="Shape 141"/>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42" name="Shape 142"/>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144" name="image.png"/>
          <p:cNvPicPr/>
          <p:nvPr/>
        </p:nvPicPr>
        <p:blipFill>
          <a:blip r:embed="rId2" cstate="print">
            <a:extLst/>
          </a:blip>
          <a:stretch>
            <a:fillRect/>
          </a:stretch>
        </p:blipFill>
        <p:spPr>
          <a:xfrm>
            <a:off x="11304173" y="7977945"/>
            <a:ext cx="1300480" cy="1300480"/>
          </a:xfrm>
          <a:prstGeom prst="rect">
            <a:avLst/>
          </a:prstGeom>
          <a:ln w="12700">
            <a:miter lim="400000"/>
          </a:ln>
        </p:spPr>
      </p:pic>
      <p:sp>
        <p:nvSpPr>
          <p:cNvPr id="145" name="Shape 145"/>
          <p:cNvSpPr/>
          <p:nvPr/>
        </p:nvSpPr>
        <p:spPr>
          <a:xfrm>
            <a:off x="500184" y="775286"/>
            <a:ext cx="12104469" cy="1500554"/>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lIns="116709" tIns="66691" rIns="116709" bIns="66691" anchor="ctr">
            <a:spAutoFit/>
          </a:bodyPr>
          <a:lstStyle>
            <a:lvl1pPr defTabSz="1200443">
              <a:defRPr sz="4726">
                <a:solidFill>
                  <a:srgbClr val="CC0000"/>
                </a:solidFill>
                <a:uFill>
                  <a:solidFill>
                    <a:srgbClr val="CC0000"/>
                  </a:solidFill>
                </a:uFill>
                <a:latin typeface="Times New Roman"/>
                <a:ea typeface="Times New Roman"/>
                <a:cs typeface="Times New Roman"/>
                <a:sym typeface="Times New Roman"/>
              </a:defRPr>
            </a:lvl1pPr>
          </a:lstStyle>
          <a:p>
            <a:pPr lvl="0">
              <a:defRPr sz="1800">
                <a:solidFill>
                  <a:srgbClr val="000000"/>
                </a:solidFill>
                <a:uFillTx/>
              </a:defRPr>
            </a:pPr>
            <a:r>
              <a:rPr sz="4726">
                <a:solidFill>
                  <a:srgbClr val="CC0000"/>
                </a:solidFill>
                <a:uFill>
                  <a:solidFill>
                    <a:srgbClr val="CC0000"/>
                  </a:solidFill>
                </a:uFill>
              </a:rPr>
              <a:t>Il processo di attribuzione dei costi ai prodotti</a:t>
            </a:r>
          </a:p>
        </p:txBody>
      </p:sp>
      <p:sp>
        <p:nvSpPr>
          <p:cNvPr id="146" name="Shape 146"/>
          <p:cNvSpPr/>
          <p:nvPr/>
        </p:nvSpPr>
        <p:spPr>
          <a:xfrm>
            <a:off x="700258" y="2876061"/>
            <a:ext cx="3601330" cy="120044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4168">
            <a:solidFill/>
            <a:round/>
          </a:ln>
        </p:spPr>
        <p:txBody>
          <a:bodyPr lIns="66691" tIns="66691" rIns="66691" bIns="66691" anchor="ctr"/>
          <a:lstStyle/>
          <a:p>
            <a:pPr lvl="0" defTabSz="766949">
              <a:defRPr sz="3150">
                <a:solidFill>
                  <a:srgbClr val="FFFFFF"/>
                </a:solidFill>
              </a:defRPr>
            </a:pPr>
            <a:endParaRPr/>
          </a:p>
        </p:txBody>
      </p:sp>
      <p:sp>
        <p:nvSpPr>
          <p:cNvPr id="147" name="Shape 147"/>
          <p:cNvSpPr/>
          <p:nvPr/>
        </p:nvSpPr>
        <p:spPr>
          <a:xfrm>
            <a:off x="1300479" y="3076135"/>
            <a:ext cx="2721123" cy="768383"/>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none" lIns="116709" tIns="66691" rIns="116709" bIns="66691">
            <a:spAutoFit/>
          </a:bodyPr>
          <a:lstStyle/>
          <a:p>
            <a:pPr lvl="0" algn="l" defTabSz="1200443">
              <a:defRPr sz="1800"/>
            </a:pPr>
            <a:r>
              <a:rPr sz="2100" b="1">
                <a:uFill>
                  <a:solidFill/>
                </a:uFill>
                <a:latin typeface="Helvetica-Bold"/>
                <a:ea typeface="Helvetica-Bold"/>
                <a:cs typeface="Helvetica-Bold"/>
                <a:sym typeface="Helvetica-Bold"/>
              </a:rPr>
              <a:t>Risorse indirette</a:t>
            </a:r>
          </a:p>
          <a:p>
            <a:pPr lvl="0" algn="l" defTabSz="1200443">
              <a:defRPr sz="1800"/>
            </a:pPr>
            <a:r>
              <a:rPr sz="2100" b="1">
                <a:uFill>
                  <a:solidFill/>
                </a:uFill>
                <a:latin typeface="Helvetica-Bold"/>
                <a:ea typeface="Helvetica-Bold"/>
                <a:cs typeface="Helvetica-Bold"/>
                <a:sym typeface="Helvetica-Bold"/>
              </a:rPr>
              <a:t> attività di supporto</a:t>
            </a:r>
          </a:p>
        </p:txBody>
      </p:sp>
      <p:grpSp>
        <p:nvGrpSpPr>
          <p:cNvPr id="3" name="Group 151"/>
          <p:cNvGrpSpPr/>
          <p:nvPr/>
        </p:nvGrpSpPr>
        <p:grpSpPr>
          <a:xfrm>
            <a:off x="4701735" y="3376245"/>
            <a:ext cx="1700628" cy="300112"/>
            <a:chOff x="0" y="0"/>
            <a:chExt cx="1700628" cy="300110"/>
          </a:xfrm>
        </p:grpSpPr>
        <p:sp>
          <p:nvSpPr>
            <p:cNvPr id="148" name="Shape 148"/>
            <p:cNvSpPr/>
            <p:nvPr/>
          </p:nvSpPr>
          <p:spPr>
            <a:xfrm>
              <a:off x="265723" y="0"/>
              <a:ext cx="1434905" cy="300111"/>
            </a:xfrm>
            <a:custGeom>
              <a:avLst/>
              <a:gdLst/>
              <a:ahLst/>
              <a:cxnLst>
                <a:cxn ang="0">
                  <a:pos x="wd2" y="hd2"/>
                </a:cxn>
                <a:cxn ang="5400000">
                  <a:pos x="wd2" y="hd2"/>
                </a:cxn>
                <a:cxn ang="10800000">
                  <a:pos x="wd2" y="hd2"/>
                </a:cxn>
                <a:cxn ang="16200000">
                  <a:pos x="wd2" y="hd2"/>
                </a:cxn>
              </a:cxnLst>
              <a:rect l="0" t="0" r="r" b="b"/>
              <a:pathLst>
                <a:path w="21600" h="21600" extrusionOk="0">
                  <a:moveTo>
                    <a:pt x="15200" y="0"/>
                  </a:moveTo>
                  <a:lnTo>
                    <a:pt x="15200" y="5400"/>
                  </a:lnTo>
                  <a:lnTo>
                    <a:pt x="0" y="5400"/>
                  </a:lnTo>
                  <a:lnTo>
                    <a:pt x="0" y="16200"/>
                  </a:lnTo>
                  <a:lnTo>
                    <a:pt x="15200" y="16200"/>
                  </a:lnTo>
                  <a:lnTo>
                    <a:pt x="15200" y="21600"/>
                  </a:lnTo>
                  <a:lnTo>
                    <a:pt x="21600" y="10800"/>
                  </a:lnTo>
                  <a:close/>
                </a:path>
              </a:pathLst>
            </a:custGeom>
            <a:solidFill>
              <a:srgbClr val="000000">
                <a:alpha val="0"/>
              </a:srgbClr>
            </a:solidFill>
            <a:ln w="4168" cap="flat">
              <a:solidFill>
                <a:srgbClr val="000000"/>
              </a:solidFill>
              <a:prstDash val="solid"/>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49" name="Shape 149"/>
            <p:cNvSpPr/>
            <p:nvPr/>
          </p:nvSpPr>
          <p:spPr>
            <a:xfrm>
              <a:off x="106289" y="75027"/>
              <a:ext cx="106290" cy="150057"/>
            </a:xfrm>
            <a:prstGeom prst="rect">
              <a:avLst/>
            </a:prstGeom>
            <a:solidFill>
              <a:srgbClr val="000000">
                <a:alpha val="0"/>
              </a:srgbClr>
            </a:solidFill>
            <a:ln w="4168" cap="flat">
              <a:solidFill>
                <a:srgbClr val="000000"/>
              </a:solidFill>
              <a:prstDash val="solid"/>
              <a:round/>
            </a:ln>
            <a:effectLst/>
          </p:spPr>
          <p:txBody>
            <a:bodyPr wrap="square" lIns="0" tIns="0" rIns="0" bIns="0" numCol="1" anchor="ctr">
              <a:noAutofit/>
            </a:bodyPr>
            <a:lstStyle/>
            <a:p>
              <a:pPr lvl="0" defTabSz="766949">
                <a:defRPr sz="3150">
                  <a:solidFill>
                    <a:srgbClr val="FFFFFF"/>
                  </a:solidFill>
                </a:defRPr>
              </a:pPr>
              <a:endParaRPr/>
            </a:p>
          </p:txBody>
        </p:sp>
        <p:sp>
          <p:nvSpPr>
            <p:cNvPr id="150" name="Shape 150"/>
            <p:cNvSpPr/>
            <p:nvPr/>
          </p:nvSpPr>
          <p:spPr>
            <a:xfrm>
              <a:off x="0" y="75027"/>
              <a:ext cx="53145" cy="150057"/>
            </a:xfrm>
            <a:prstGeom prst="rect">
              <a:avLst/>
            </a:prstGeom>
            <a:solidFill>
              <a:srgbClr val="000000">
                <a:alpha val="0"/>
              </a:srgbClr>
            </a:solidFill>
            <a:ln w="4168" cap="flat">
              <a:solidFill>
                <a:srgbClr val="000000"/>
              </a:solidFill>
              <a:prstDash val="solid"/>
              <a:round/>
            </a:ln>
            <a:effectLst/>
          </p:spPr>
          <p:txBody>
            <a:bodyPr wrap="square" lIns="0" tIns="0" rIns="0" bIns="0" numCol="1" anchor="ctr">
              <a:noAutofit/>
            </a:bodyPr>
            <a:lstStyle/>
            <a:p>
              <a:pPr lvl="0" defTabSz="766949">
                <a:defRPr sz="3150">
                  <a:solidFill>
                    <a:srgbClr val="FFFFFF"/>
                  </a:solidFill>
                </a:defRPr>
              </a:pPr>
              <a:endParaRPr/>
            </a:p>
          </p:txBody>
        </p:sp>
      </p:grpSp>
      <p:sp>
        <p:nvSpPr>
          <p:cNvPr id="152" name="Shape 152"/>
          <p:cNvSpPr/>
          <p:nvPr/>
        </p:nvSpPr>
        <p:spPr>
          <a:xfrm>
            <a:off x="7002584" y="2275839"/>
            <a:ext cx="5401994" cy="310114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4168">
            <a:solidFill/>
            <a:round/>
          </a:ln>
        </p:spPr>
        <p:txBody>
          <a:bodyPr lIns="0" tIns="0" rIns="0" bIns="0" anchor="ctr"/>
          <a:lstStyle/>
          <a:p>
            <a:pPr lvl="0" defTabSz="766949">
              <a:defRPr sz="3150">
                <a:solidFill>
                  <a:srgbClr val="FFFFFF"/>
                </a:solidFill>
              </a:defRPr>
            </a:pPr>
            <a:endParaRPr/>
          </a:p>
        </p:txBody>
      </p:sp>
      <p:sp>
        <p:nvSpPr>
          <p:cNvPr id="153" name="Shape 153"/>
          <p:cNvSpPr/>
          <p:nvPr/>
        </p:nvSpPr>
        <p:spPr>
          <a:xfrm>
            <a:off x="8603176" y="2475913"/>
            <a:ext cx="2277078" cy="450884"/>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none" lIns="116709" tIns="66691" rIns="116709" bIns="66691">
            <a:spAutoFit/>
          </a:bodyPr>
          <a:lstStyle>
            <a:lvl1pPr algn="l" defTabSz="1200443">
              <a:defRPr sz="2100" b="1">
                <a:uFill>
                  <a:solidFill/>
                </a:uFill>
                <a:latin typeface="Helvetica-Bold"/>
                <a:ea typeface="Helvetica-Bold"/>
                <a:cs typeface="Helvetica-Bold"/>
                <a:sym typeface="Helvetica-Bold"/>
              </a:defRPr>
            </a:lvl1pPr>
          </a:lstStyle>
          <a:p>
            <a:pPr lvl="0">
              <a:defRPr sz="1800" b="0">
                <a:uFillTx/>
              </a:defRPr>
            </a:pPr>
            <a:r>
              <a:rPr sz="2100" b="1">
                <a:uFill>
                  <a:solidFill/>
                </a:uFill>
              </a:rPr>
              <a:t>Attività primarie</a:t>
            </a:r>
          </a:p>
        </p:txBody>
      </p:sp>
      <p:sp>
        <p:nvSpPr>
          <p:cNvPr id="154" name="Shape 154"/>
          <p:cNvSpPr/>
          <p:nvPr/>
        </p:nvSpPr>
        <p:spPr>
          <a:xfrm>
            <a:off x="7302695" y="3476283"/>
            <a:ext cx="2100776" cy="100037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000000">
              <a:alpha val="0"/>
            </a:srgbClr>
          </a:solidFill>
          <a:ln w="4168">
            <a:solidFill/>
            <a:round/>
          </a:ln>
        </p:spPr>
        <p:txBody>
          <a:bodyPr lIns="0" tIns="0" rIns="0" bIns="0" anchor="ctr"/>
          <a:lstStyle/>
          <a:p>
            <a:pPr lvl="0" defTabSz="766949">
              <a:defRPr sz="3150">
                <a:solidFill>
                  <a:srgbClr val="FFFFFF"/>
                </a:solidFill>
              </a:defRPr>
            </a:pPr>
            <a:endParaRPr/>
          </a:p>
        </p:txBody>
      </p:sp>
      <p:sp>
        <p:nvSpPr>
          <p:cNvPr id="155" name="Shape 155"/>
          <p:cNvSpPr/>
          <p:nvPr/>
        </p:nvSpPr>
        <p:spPr>
          <a:xfrm>
            <a:off x="10203766" y="3476283"/>
            <a:ext cx="2100776" cy="100037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000000">
              <a:alpha val="0"/>
            </a:srgbClr>
          </a:solidFill>
          <a:ln w="4168">
            <a:solidFill/>
            <a:round/>
          </a:ln>
        </p:spPr>
        <p:txBody>
          <a:bodyPr lIns="0" tIns="0" rIns="0" bIns="0" anchor="ctr"/>
          <a:lstStyle/>
          <a:p>
            <a:pPr lvl="0" defTabSz="766949">
              <a:defRPr sz="3150">
                <a:solidFill>
                  <a:srgbClr val="FFFFFF"/>
                </a:solidFill>
              </a:defRPr>
            </a:pPr>
            <a:endParaRPr/>
          </a:p>
        </p:txBody>
      </p:sp>
      <p:sp>
        <p:nvSpPr>
          <p:cNvPr id="156" name="Shape 156"/>
          <p:cNvSpPr/>
          <p:nvPr/>
        </p:nvSpPr>
        <p:spPr>
          <a:xfrm>
            <a:off x="7402732" y="3776394"/>
            <a:ext cx="2088060" cy="412783"/>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none" lIns="116709" tIns="66691" rIns="116709" bIns="66691">
            <a:spAutoFit/>
          </a:bodyPr>
          <a:lstStyle>
            <a:lvl1pPr algn="l" defTabSz="1200443">
              <a:defRPr sz="1837" b="1">
                <a:uFill>
                  <a:solidFill/>
                </a:uFill>
                <a:latin typeface="Helvetica-Bold"/>
                <a:ea typeface="Helvetica-Bold"/>
                <a:cs typeface="Helvetica-Bold"/>
                <a:sym typeface="Helvetica-Bold"/>
              </a:defRPr>
            </a:lvl1pPr>
          </a:lstStyle>
          <a:p>
            <a:pPr lvl="0">
              <a:defRPr sz="1800" b="0">
                <a:uFillTx/>
              </a:defRPr>
            </a:pPr>
            <a:r>
              <a:rPr sz="1837" b="1">
                <a:uFill>
                  <a:solidFill/>
                </a:uFill>
              </a:rPr>
              <a:t>Risorse indirette</a:t>
            </a:r>
          </a:p>
        </p:txBody>
      </p:sp>
      <p:sp>
        <p:nvSpPr>
          <p:cNvPr id="157" name="Shape 157"/>
          <p:cNvSpPr/>
          <p:nvPr/>
        </p:nvSpPr>
        <p:spPr>
          <a:xfrm>
            <a:off x="10403840" y="3776394"/>
            <a:ext cx="1880626" cy="412783"/>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none" lIns="116709" tIns="66691" rIns="116709" bIns="66691">
            <a:spAutoFit/>
          </a:bodyPr>
          <a:lstStyle>
            <a:lvl1pPr algn="l" defTabSz="1200443">
              <a:defRPr sz="1837" b="1">
                <a:uFill>
                  <a:solidFill/>
                </a:uFill>
                <a:latin typeface="Helvetica-Bold"/>
                <a:ea typeface="Helvetica-Bold"/>
                <a:cs typeface="Helvetica-Bold"/>
                <a:sym typeface="Helvetica-Bold"/>
              </a:defRPr>
            </a:lvl1pPr>
          </a:lstStyle>
          <a:p>
            <a:pPr lvl="0">
              <a:defRPr sz="1800" b="0">
                <a:uFillTx/>
              </a:defRPr>
            </a:pPr>
            <a:r>
              <a:rPr sz="1837" b="1">
                <a:uFill>
                  <a:solidFill/>
                </a:uFill>
              </a:rPr>
              <a:t>Risorse dirette</a:t>
            </a:r>
          </a:p>
        </p:txBody>
      </p:sp>
      <p:sp>
        <p:nvSpPr>
          <p:cNvPr id="158" name="Shape 158"/>
          <p:cNvSpPr/>
          <p:nvPr/>
        </p:nvSpPr>
        <p:spPr>
          <a:xfrm>
            <a:off x="9503508" y="5577058"/>
            <a:ext cx="500185" cy="1100407"/>
          </a:xfrm>
          <a:custGeom>
            <a:avLst/>
            <a:gdLst/>
            <a:ahLst/>
            <a:cxnLst>
              <a:cxn ang="0">
                <a:pos x="wd2" y="hd2"/>
              </a:cxn>
              <a:cxn ang="5400000">
                <a:pos x="wd2" y="hd2"/>
              </a:cxn>
              <a:cxn ang="10800000">
                <a:pos x="wd2" y="hd2"/>
              </a:cxn>
              <a:cxn ang="16200000">
                <a:pos x="wd2" y="hd2"/>
              </a:cxn>
            </a:cxnLst>
            <a:rect l="0" t="0" r="r" b="b"/>
            <a:pathLst>
              <a:path w="21600" h="21600" extrusionOk="0">
                <a:moveTo>
                  <a:pt x="0" y="16200"/>
                </a:moveTo>
                <a:lnTo>
                  <a:pt x="5400" y="16200"/>
                </a:lnTo>
                <a:lnTo>
                  <a:pt x="5400" y="0"/>
                </a:lnTo>
                <a:lnTo>
                  <a:pt x="16200" y="0"/>
                </a:lnTo>
                <a:lnTo>
                  <a:pt x="16200" y="16200"/>
                </a:lnTo>
                <a:lnTo>
                  <a:pt x="21600" y="16200"/>
                </a:lnTo>
                <a:lnTo>
                  <a:pt x="10800" y="21600"/>
                </a:lnTo>
                <a:close/>
              </a:path>
            </a:pathLst>
          </a:custGeom>
          <a:solidFill>
            <a:srgbClr val="000000">
              <a:alpha val="0"/>
            </a:srgbClr>
          </a:solidFill>
          <a:ln w="4168">
            <a:solidFill/>
            <a:round/>
          </a:ln>
        </p:spPr>
        <p:txBody>
          <a:bodyPr lIns="0" tIns="0" rIns="0" bIns="0" anchor="ctr"/>
          <a:lstStyle/>
          <a:p>
            <a:pPr lvl="0" defTabSz="766949">
              <a:defRPr sz="3150">
                <a:solidFill>
                  <a:srgbClr val="FFFFFF"/>
                </a:solidFill>
              </a:defRPr>
            </a:pPr>
            <a:endParaRPr/>
          </a:p>
        </p:txBody>
      </p:sp>
      <p:sp>
        <p:nvSpPr>
          <p:cNvPr id="159" name="Shape 159"/>
          <p:cNvSpPr/>
          <p:nvPr/>
        </p:nvSpPr>
        <p:spPr>
          <a:xfrm>
            <a:off x="8703212" y="6777501"/>
            <a:ext cx="2100776" cy="1000369"/>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FF0000"/>
          </a:solidFill>
          <a:ln w="4168">
            <a:solidFill/>
            <a:round/>
          </a:ln>
        </p:spPr>
        <p:txBody>
          <a:bodyPr lIns="66691" tIns="66691" rIns="66691" bIns="66691" anchor="ctr"/>
          <a:lstStyle/>
          <a:p>
            <a:pPr lvl="0" defTabSz="766949">
              <a:defRPr sz="3150">
                <a:solidFill>
                  <a:srgbClr val="FFFFFF"/>
                </a:solidFill>
              </a:defRPr>
            </a:pPr>
            <a:endParaRPr/>
          </a:p>
        </p:txBody>
      </p:sp>
      <p:sp>
        <p:nvSpPr>
          <p:cNvPr id="160" name="Shape 160"/>
          <p:cNvSpPr/>
          <p:nvPr/>
        </p:nvSpPr>
        <p:spPr>
          <a:xfrm>
            <a:off x="9303434" y="7077612"/>
            <a:ext cx="1140704" cy="412783"/>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none" lIns="116709" tIns="66691" rIns="116709" bIns="66691">
            <a:spAutoFit/>
          </a:bodyPr>
          <a:lstStyle>
            <a:lvl1pPr algn="l" defTabSz="1200443">
              <a:defRPr sz="1837" b="1">
                <a:uFill>
                  <a:solidFill/>
                </a:uFill>
                <a:latin typeface="Helvetica-Bold"/>
                <a:ea typeface="Helvetica-Bold"/>
                <a:cs typeface="Helvetica-Bold"/>
                <a:sym typeface="Helvetica-Bold"/>
              </a:defRPr>
            </a:lvl1pPr>
          </a:lstStyle>
          <a:p>
            <a:pPr lvl="0">
              <a:defRPr sz="1800" b="0">
                <a:uFillTx/>
              </a:defRPr>
            </a:pPr>
            <a:r>
              <a:rPr sz="1837" b="1">
                <a:uFill>
                  <a:solidFill/>
                </a:uFill>
              </a:rPr>
              <a:t>Prodotti</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2" name="Shape 162"/>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194"/>
          <p:cNvGrpSpPr/>
          <p:nvPr/>
        </p:nvGrpSpPr>
        <p:grpSpPr>
          <a:xfrm>
            <a:off x="11595946" y="575212"/>
            <a:ext cx="1127500" cy="1700628"/>
            <a:chOff x="0" y="0"/>
            <a:chExt cx="1127500" cy="1700627"/>
          </a:xfrm>
        </p:grpSpPr>
        <p:sp>
          <p:nvSpPr>
            <p:cNvPr id="163" name="Shape 163"/>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64" name="Shape 164"/>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65" name="Shape 165"/>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66" name="Shape 166"/>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67" name="Shape 167"/>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68" name="Shape 168"/>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69" name="Shape 169"/>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70" name="Shape 170"/>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71" name="Shape 171"/>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72" name="Shape 172"/>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73" name="Shape 173"/>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74" name="Shape 174"/>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75" name="Shape 175"/>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76" name="Shape 176"/>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77" name="Shape 177"/>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78" name="Shape 178"/>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79" name="Shape 179"/>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80" name="Shape 180"/>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81" name="Shape 181"/>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82" name="Shape 182"/>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83" name="Shape 183"/>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84" name="Shape 184"/>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85" name="Shape 185"/>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86" name="Shape 186"/>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87" name="Shape 187"/>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88" name="Shape 188"/>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89" name="Shape 189"/>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90" name="Shape 190"/>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91" name="Shape 191"/>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92" name="Shape 192"/>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193" name="Shape 193"/>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195" name="image.png"/>
          <p:cNvPicPr/>
          <p:nvPr/>
        </p:nvPicPr>
        <p:blipFill>
          <a:blip r:embed="rId2" cstate="print">
            <a:extLst/>
          </a:blip>
          <a:stretch>
            <a:fillRect/>
          </a:stretch>
        </p:blipFill>
        <p:spPr>
          <a:xfrm>
            <a:off x="11304173" y="7977945"/>
            <a:ext cx="1300480" cy="1300480"/>
          </a:xfrm>
          <a:prstGeom prst="rect">
            <a:avLst/>
          </a:prstGeom>
          <a:ln w="12700">
            <a:miter lim="400000"/>
          </a:ln>
        </p:spPr>
      </p:pic>
      <p:sp>
        <p:nvSpPr>
          <p:cNvPr id="196" name="Shape 196"/>
          <p:cNvSpPr/>
          <p:nvPr/>
        </p:nvSpPr>
        <p:spPr>
          <a:xfrm>
            <a:off x="1400516" y="1975729"/>
            <a:ext cx="10003693" cy="6302327"/>
          </a:xfrm>
          <a:prstGeom prst="rect">
            <a:avLst/>
          </a:prstGeom>
          <a:solidFill>
            <a:srgbClr val="EBFFEB"/>
          </a:solidFill>
          <a:ln w="4168">
            <a:solidFill/>
            <a:round/>
          </a:ln>
        </p:spPr>
        <p:txBody>
          <a:bodyPr lIns="0" tIns="0" rIns="0" bIns="0" anchor="ctr"/>
          <a:lstStyle/>
          <a:p>
            <a:pPr lvl="0" defTabSz="766949">
              <a:defRPr sz="3150">
                <a:solidFill>
                  <a:srgbClr val="FFFFFF"/>
                </a:solidFill>
              </a:defRPr>
            </a:pPr>
            <a:endParaRPr/>
          </a:p>
        </p:txBody>
      </p:sp>
      <p:sp>
        <p:nvSpPr>
          <p:cNvPr id="197" name="Shape 197"/>
          <p:cNvSpPr>
            <a:spLocks noGrp="1"/>
          </p:cNvSpPr>
          <p:nvPr>
            <p:ph type="title"/>
          </p:nvPr>
        </p:nvSpPr>
        <p:spPr>
          <a:xfrm>
            <a:off x="866986" y="775286"/>
            <a:ext cx="11054081" cy="1500554"/>
          </a:xfrm>
          <a:prstGeom prst="rect">
            <a:avLst/>
          </a:prstGeom>
        </p:spPr>
        <p:txBody>
          <a:bodyPr lIns="116709" tIns="66691" rIns="116709" bIns="66691"/>
          <a:lstStyle>
            <a:lvl1pPr algn="l" defTabSz="1200443">
              <a:defRPr sz="4594">
                <a:solidFill>
                  <a:srgbClr val="CC0000"/>
                </a:solidFill>
                <a:uFill>
                  <a:solidFill>
                    <a:srgbClr val="CC0000"/>
                  </a:solidFill>
                </a:uFill>
                <a:latin typeface="Arial Bold"/>
                <a:ea typeface="Arial Bold"/>
                <a:cs typeface="Arial Bold"/>
                <a:sym typeface="Arial Bold"/>
              </a:defRPr>
            </a:lvl1pPr>
          </a:lstStyle>
          <a:p>
            <a:pPr lvl="0">
              <a:defRPr sz="1800">
                <a:solidFill>
                  <a:srgbClr val="000000"/>
                </a:solidFill>
                <a:uFillTx/>
              </a:defRPr>
            </a:pPr>
            <a:r>
              <a:rPr sz="4594">
                <a:solidFill>
                  <a:srgbClr val="CC0000"/>
                </a:solidFill>
                <a:uFill>
                  <a:solidFill>
                    <a:srgbClr val="CC0000"/>
                  </a:solidFill>
                </a:uFill>
              </a:rPr>
              <a:t>La classificazione dei costi</a:t>
            </a:r>
          </a:p>
        </p:txBody>
      </p:sp>
      <p:sp>
        <p:nvSpPr>
          <p:cNvPr id="198" name="Shape 198"/>
          <p:cNvSpPr>
            <a:spLocks noGrp="1"/>
          </p:cNvSpPr>
          <p:nvPr>
            <p:ph type="body" idx="1"/>
          </p:nvPr>
        </p:nvSpPr>
        <p:spPr>
          <a:xfrm>
            <a:off x="1398432" y="2229989"/>
            <a:ext cx="9924498" cy="6902548"/>
          </a:xfrm>
          <a:prstGeom prst="rect">
            <a:avLst/>
          </a:prstGeom>
        </p:spPr>
        <p:txBody>
          <a:bodyPr lIns="116709" tIns="66691" rIns="116709" bIns="66691" anchor="t"/>
          <a:lstStyle/>
          <a:p>
            <a:pPr marL="342900" lvl="0" indent="-342900" defTabSz="1200443">
              <a:spcBef>
                <a:spcPts val="600"/>
              </a:spcBef>
              <a:buSzTx/>
              <a:buNone/>
              <a:defRPr sz="1800"/>
            </a:pPr>
            <a:r>
              <a:rPr sz="2888">
                <a:solidFill>
                  <a:srgbClr val="330066"/>
                </a:solidFill>
                <a:uFill>
                  <a:solidFill>
                    <a:srgbClr val="330066"/>
                  </a:solidFill>
                </a:uFill>
                <a:latin typeface="Arial Bold"/>
                <a:ea typeface="Arial Bold"/>
                <a:cs typeface="Arial Bold"/>
                <a:sym typeface="Arial Bold"/>
              </a:rPr>
              <a:t>Criterio		Classi</a:t>
            </a:r>
            <a:endParaRPr sz="2888">
              <a:solidFill>
                <a:srgbClr val="330066"/>
              </a:solidFill>
              <a:uFill>
                <a:solidFill>
                  <a:srgbClr val="330066"/>
                </a:solidFill>
              </a:uFill>
              <a:latin typeface="Arial"/>
              <a:ea typeface="Arial"/>
              <a:cs typeface="Arial"/>
              <a:sym typeface="Arial"/>
            </a:endParaRPr>
          </a:p>
          <a:p>
            <a:pPr marL="342900" lvl="0" indent="-342900" defTabSz="1200443">
              <a:spcBef>
                <a:spcPts val="600"/>
              </a:spcBef>
              <a:buSzTx/>
              <a:buNone/>
              <a:defRPr sz="1800"/>
            </a:pPr>
            <a:r>
              <a:rPr sz="2888">
                <a:solidFill>
                  <a:srgbClr val="330066"/>
                </a:solidFill>
                <a:uFill>
                  <a:solidFill>
                    <a:srgbClr val="330066"/>
                  </a:solidFill>
                </a:uFill>
                <a:latin typeface="Arial"/>
                <a:ea typeface="Arial"/>
                <a:cs typeface="Arial"/>
                <a:sym typeface="Arial"/>
              </a:rPr>
              <a:t>VARIABILITA’		variabili, costanti, misti </a:t>
            </a:r>
          </a:p>
          <a:p>
            <a:pPr marL="342900" lvl="0" indent="-342900" defTabSz="1200443">
              <a:spcBef>
                <a:spcPts val="600"/>
              </a:spcBef>
              <a:buSzTx/>
              <a:buNone/>
              <a:defRPr sz="1800"/>
            </a:pPr>
            <a:endParaRPr sz="2888">
              <a:solidFill>
                <a:srgbClr val="330066"/>
              </a:solidFill>
              <a:uFill>
                <a:solidFill>
                  <a:srgbClr val="330066"/>
                </a:solidFill>
              </a:uFill>
              <a:latin typeface="Arial"/>
              <a:ea typeface="Arial"/>
              <a:cs typeface="Arial"/>
              <a:sym typeface="Arial"/>
            </a:endParaRPr>
          </a:p>
          <a:p>
            <a:pPr marL="342900" lvl="0" indent="-342900" defTabSz="1200443">
              <a:spcBef>
                <a:spcPts val="600"/>
              </a:spcBef>
              <a:buSzTx/>
              <a:buNone/>
              <a:defRPr sz="1800"/>
            </a:pPr>
            <a:r>
              <a:rPr sz="2888">
                <a:solidFill>
                  <a:srgbClr val="330066"/>
                </a:solidFill>
                <a:uFill>
                  <a:solidFill>
                    <a:srgbClr val="330066"/>
                  </a:solidFill>
                </a:uFill>
                <a:latin typeface="Arial"/>
                <a:ea typeface="Arial"/>
                <a:cs typeface="Arial"/>
                <a:sym typeface="Arial"/>
              </a:rPr>
              <a:t>RIFERIBILITA’	speciali, comuni</a:t>
            </a:r>
          </a:p>
          <a:p>
            <a:pPr marL="342900" lvl="0" indent="-342900" defTabSz="1200443">
              <a:spcBef>
                <a:spcPts val="600"/>
              </a:spcBef>
              <a:buSzTx/>
              <a:buNone/>
              <a:defRPr sz="1800"/>
            </a:pPr>
            <a:endParaRPr sz="2888">
              <a:solidFill>
                <a:srgbClr val="330066"/>
              </a:solidFill>
              <a:uFill>
                <a:solidFill>
                  <a:srgbClr val="330066"/>
                </a:solidFill>
              </a:uFill>
              <a:latin typeface="Arial"/>
              <a:ea typeface="Arial"/>
              <a:cs typeface="Arial"/>
              <a:sym typeface="Arial"/>
            </a:endParaRPr>
          </a:p>
          <a:p>
            <a:pPr marL="342900" lvl="0" indent="-342900" defTabSz="1200443">
              <a:spcBef>
                <a:spcPts val="600"/>
              </a:spcBef>
              <a:buSzTx/>
              <a:buNone/>
              <a:defRPr sz="1800"/>
            </a:pPr>
            <a:r>
              <a:rPr sz="2888">
                <a:solidFill>
                  <a:srgbClr val="330066"/>
                </a:solidFill>
                <a:uFill>
                  <a:solidFill>
                    <a:srgbClr val="330066"/>
                  </a:solidFill>
                </a:uFill>
                <a:latin typeface="Arial"/>
                <a:ea typeface="Arial"/>
                <a:cs typeface="Arial"/>
                <a:sym typeface="Arial"/>
              </a:rPr>
              <a:t>MODALITA’		diretti, indiretti</a:t>
            </a:r>
          </a:p>
          <a:p>
            <a:pPr marL="342900" lvl="0" indent="-342900" defTabSz="1200443">
              <a:spcBef>
                <a:spcPts val="600"/>
              </a:spcBef>
              <a:buSzTx/>
              <a:buNone/>
              <a:defRPr sz="1800"/>
            </a:pPr>
            <a:endParaRPr sz="2888">
              <a:solidFill>
                <a:srgbClr val="330066"/>
              </a:solidFill>
              <a:uFill>
                <a:solidFill>
                  <a:srgbClr val="330066"/>
                </a:solidFill>
              </a:uFill>
              <a:latin typeface="Arial"/>
              <a:ea typeface="Arial"/>
              <a:cs typeface="Arial"/>
              <a:sym typeface="Arial"/>
            </a:endParaRPr>
          </a:p>
          <a:p>
            <a:pPr marL="342900" lvl="0" indent="-342900" defTabSz="1200443">
              <a:spcBef>
                <a:spcPts val="600"/>
              </a:spcBef>
              <a:buSzTx/>
              <a:buNone/>
              <a:defRPr sz="1800"/>
            </a:pPr>
            <a:r>
              <a:rPr sz="2888">
                <a:solidFill>
                  <a:srgbClr val="330066"/>
                </a:solidFill>
                <a:uFill>
                  <a:solidFill>
                    <a:srgbClr val="330066"/>
                  </a:solidFill>
                </a:uFill>
                <a:latin typeface="Arial"/>
                <a:ea typeface="Arial"/>
                <a:cs typeface="Arial"/>
                <a:sym typeface="Arial"/>
              </a:rPr>
              <a:t>IMPIEGABILITA’	rilevanti, irrilevanti</a:t>
            </a:r>
          </a:p>
          <a:p>
            <a:pPr marL="342900" lvl="0" indent="-342900" defTabSz="1200443">
              <a:spcBef>
                <a:spcPts val="600"/>
              </a:spcBef>
              <a:buSzTx/>
              <a:buNone/>
              <a:defRPr sz="1800"/>
            </a:pPr>
            <a:endParaRPr sz="2888">
              <a:solidFill>
                <a:srgbClr val="330066"/>
              </a:solidFill>
              <a:uFill>
                <a:solidFill>
                  <a:srgbClr val="330066"/>
                </a:solidFill>
              </a:uFill>
              <a:latin typeface="Arial"/>
              <a:ea typeface="Arial"/>
              <a:cs typeface="Arial"/>
              <a:sym typeface="Arial"/>
            </a:endParaRPr>
          </a:p>
          <a:p>
            <a:pPr marL="342900" lvl="0" indent="-342900" defTabSz="1200443">
              <a:spcBef>
                <a:spcPts val="600"/>
              </a:spcBef>
              <a:buSzTx/>
              <a:buNone/>
              <a:defRPr sz="1800"/>
            </a:pPr>
            <a:r>
              <a:rPr sz="2888">
                <a:solidFill>
                  <a:srgbClr val="330066"/>
                </a:solidFill>
                <a:uFill>
                  <a:solidFill>
                    <a:srgbClr val="330066"/>
                  </a:solidFill>
                </a:uFill>
                <a:latin typeface="Arial"/>
                <a:ea typeface="Arial"/>
                <a:cs typeface="Arial"/>
                <a:sym typeface="Arial"/>
              </a:rPr>
              <a:t>CONTROLLABILITA’	consuntivi, standard</a:t>
            </a:r>
          </a:p>
          <a:p>
            <a:pPr marL="342900" lvl="0" indent="-342900" defTabSz="1200443">
              <a:spcBef>
                <a:spcPts val="600"/>
              </a:spcBef>
              <a:buSzTx/>
              <a:buNone/>
              <a:defRPr sz="1800"/>
            </a:pPr>
            <a:r>
              <a:rPr sz="2888">
                <a:solidFill>
                  <a:srgbClr val="330066"/>
                </a:solidFill>
                <a:uFill>
                  <a:solidFill>
                    <a:srgbClr val="330066"/>
                  </a:solidFill>
                </a:uFill>
                <a:latin typeface="Arial"/>
                <a:ea typeface="Arial"/>
                <a:cs typeface="Arial"/>
                <a:sym typeface="Arial"/>
              </a:rPr>
              <a:t>				controllabili, non controllabili			</a:t>
            </a:r>
          </a:p>
        </p:txBody>
      </p:sp>
      <p:sp>
        <p:nvSpPr>
          <p:cNvPr id="199" name="Shape 199"/>
          <p:cNvSpPr/>
          <p:nvPr/>
        </p:nvSpPr>
        <p:spPr>
          <a:xfrm>
            <a:off x="1400516" y="2776024"/>
            <a:ext cx="10003693" cy="1"/>
          </a:xfrm>
          <a:prstGeom prst="line">
            <a:avLst/>
          </a:prstGeom>
          <a:solidFill>
            <a:srgbClr val="000000">
              <a:alpha val="0"/>
            </a:srgbClr>
          </a:solidFill>
          <a:ln w="4168">
            <a:solidFill/>
            <a:round/>
          </a:ln>
        </p:spPr>
        <p:txBody>
          <a:bodyPr lIns="0" tIns="0" rIns="0" bIns="0"/>
          <a:lstStyle/>
          <a:p>
            <a:pPr lvl="0" algn="l" defTabSz="457200">
              <a:defRPr sz="1200">
                <a:latin typeface="Helvetica"/>
                <a:ea typeface="Helvetica"/>
                <a:cs typeface="Helvetica"/>
                <a:sym typeface="Helvetica"/>
              </a:defRPr>
            </a:pPr>
            <a:endParaRP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1" name="Shape 201"/>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233"/>
          <p:cNvGrpSpPr/>
          <p:nvPr/>
        </p:nvGrpSpPr>
        <p:grpSpPr>
          <a:xfrm>
            <a:off x="11595946" y="575212"/>
            <a:ext cx="1127500" cy="1700628"/>
            <a:chOff x="0" y="0"/>
            <a:chExt cx="1127500" cy="1700627"/>
          </a:xfrm>
        </p:grpSpPr>
        <p:sp>
          <p:nvSpPr>
            <p:cNvPr id="202" name="Shape 202"/>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03" name="Shape 203"/>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04" name="Shape 204"/>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05" name="Shape 205"/>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06" name="Shape 206"/>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07" name="Shape 207"/>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08" name="Shape 208"/>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09" name="Shape 209"/>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10" name="Shape 210"/>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11" name="Shape 211"/>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12" name="Shape 212"/>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13" name="Shape 213"/>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14" name="Shape 214"/>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15" name="Shape 215"/>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16" name="Shape 216"/>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17" name="Shape 217"/>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18" name="Shape 218"/>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19" name="Shape 219"/>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20" name="Shape 220"/>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21" name="Shape 221"/>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22" name="Shape 222"/>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23" name="Shape 223"/>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24" name="Shape 224"/>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25" name="Shape 225"/>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26" name="Shape 226"/>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27" name="Shape 227"/>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28" name="Shape 228"/>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29" name="Shape 229"/>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30" name="Shape 230"/>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31" name="Shape 231"/>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32" name="Shape 232"/>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234" name="image.png"/>
          <p:cNvPicPr/>
          <p:nvPr/>
        </p:nvPicPr>
        <p:blipFill>
          <a:blip r:embed="rId2" cstate="print">
            <a:extLst/>
          </a:blip>
          <a:stretch>
            <a:fillRect/>
          </a:stretch>
        </p:blipFill>
        <p:spPr>
          <a:xfrm>
            <a:off x="11304173" y="7977945"/>
            <a:ext cx="1300480" cy="1300480"/>
          </a:xfrm>
          <a:prstGeom prst="rect">
            <a:avLst/>
          </a:prstGeom>
          <a:ln w="12700">
            <a:miter lim="400000"/>
          </a:ln>
        </p:spPr>
      </p:pic>
      <p:sp>
        <p:nvSpPr>
          <p:cNvPr id="235" name="Shape 235"/>
          <p:cNvSpPr>
            <a:spLocks noGrp="1"/>
          </p:cNvSpPr>
          <p:nvPr>
            <p:ph type="title"/>
          </p:nvPr>
        </p:nvSpPr>
        <p:spPr>
          <a:xfrm>
            <a:off x="866986" y="775285"/>
            <a:ext cx="11054081" cy="1000371"/>
          </a:xfrm>
          <a:prstGeom prst="rect">
            <a:avLst/>
          </a:prstGeom>
        </p:spPr>
        <p:txBody>
          <a:bodyPr lIns="116709" tIns="66691" rIns="116709" bIns="66691"/>
          <a:lstStyle>
            <a:lvl1pPr algn="l" defTabSz="1200443">
              <a:defRPr sz="4594">
                <a:solidFill>
                  <a:srgbClr val="CC0000"/>
                </a:solidFill>
                <a:uFill>
                  <a:solidFill>
                    <a:srgbClr val="CC0000"/>
                  </a:solidFill>
                </a:uFill>
                <a:latin typeface="Arial Bold"/>
                <a:ea typeface="Arial Bold"/>
                <a:cs typeface="Arial Bold"/>
                <a:sym typeface="Arial Bold"/>
              </a:defRPr>
            </a:lvl1pPr>
          </a:lstStyle>
          <a:p>
            <a:pPr lvl="0">
              <a:defRPr sz="1800">
                <a:solidFill>
                  <a:srgbClr val="000000"/>
                </a:solidFill>
                <a:uFillTx/>
              </a:defRPr>
            </a:pPr>
            <a:r>
              <a:rPr sz="4594">
                <a:solidFill>
                  <a:srgbClr val="CC0000"/>
                </a:solidFill>
                <a:uFill>
                  <a:solidFill>
                    <a:srgbClr val="CC0000"/>
                  </a:solidFill>
                </a:uFill>
              </a:rPr>
              <a:t>La variabilità</a:t>
            </a:r>
          </a:p>
        </p:txBody>
      </p:sp>
      <p:sp>
        <p:nvSpPr>
          <p:cNvPr id="236" name="Shape 236"/>
          <p:cNvSpPr>
            <a:spLocks noGrp="1"/>
          </p:cNvSpPr>
          <p:nvPr>
            <p:ph type="body" idx="1"/>
          </p:nvPr>
        </p:nvSpPr>
        <p:spPr>
          <a:xfrm>
            <a:off x="1000368" y="2375877"/>
            <a:ext cx="10929035" cy="5802142"/>
          </a:xfrm>
          <a:prstGeom prst="rect">
            <a:avLst/>
          </a:prstGeom>
        </p:spPr>
        <p:txBody>
          <a:bodyPr lIns="116709" tIns="66691" rIns="116709" bIns="66691" anchor="t"/>
          <a:lstStyle/>
          <a:p>
            <a:pPr marL="311653" lvl="0" indent="-311653" defTabSz="1200443">
              <a:lnSpc>
                <a:spcPct val="90000"/>
              </a:lnSpc>
              <a:spcBef>
                <a:spcPts val="600"/>
              </a:spcBef>
              <a:buClr>
                <a:srgbClr val="330066"/>
              </a:buClr>
              <a:buSzPct val="70000"/>
              <a:buFont typeface="Wingdings"/>
              <a:defRPr sz="1800"/>
            </a:pPr>
            <a:r>
              <a:rPr sz="2363">
                <a:solidFill>
                  <a:srgbClr val="330066"/>
                </a:solidFill>
                <a:uFill>
                  <a:solidFill>
                    <a:srgbClr val="330066"/>
                  </a:solidFill>
                </a:uFill>
                <a:latin typeface="Arial"/>
                <a:ea typeface="Arial"/>
                <a:cs typeface="Arial"/>
                <a:sym typeface="Arial"/>
              </a:rPr>
              <a:t>Va definito:</a:t>
            </a:r>
          </a:p>
          <a:p>
            <a:pPr marL="717920" lvl="1" indent="-373433"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il costo oggetto di analisi</a:t>
            </a:r>
          </a:p>
          <a:p>
            <a:pPr marL="717920" lvl="1" indent="-373433"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il cost driver (il fattore la cui variabilità muta l’entità totale)</a:t>
            </a:r>
          </a:p>
          <a:p>
            <a:pPr marL="717920" lvl="1" indent="-373433"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l’intervallo di variazione del cost driver</a:t>
            </a:r>
          </a:p>
          <a:p>
            <a:pPr marL="717920" lvl="1" indent="-373433"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il periodo di tempo considerato</a:t>
            </a:r>
          </a:p>
          <a:p>
            <a:pPr marL="311653" lvl="0" indent="-311653" defTabSz="1200443">
              <a:lnSpc>
                <a:spcPct val="90000"/>
              </a:lnSpc>
              <a:spcBef>
                <a:spcPts val="600"/>
              </a:spcBef>
              <a:buClr>
                <a:srgbClr val="330066"/>
              </a:buClr>
              <a:buSzPct val="70000"/>
              <a:buFont typeface="Wingdings"/>
              <a:defRPr sz="1800"/>
            </a:pPr>
            <a:r>
              <a:rPr sz="2363">
                <a:solidFill>
                  <a:srgbClr val="330066"/>
                </a:solidFill>
                <a:uFill>
                  <a:solidFill>
                    <a:srgbClr val="330066"/>
                  </a:solidFill>
                </a:uFill>
                <a:latin typeface="Arial"/>
                <a:ea typeface="Arial"/>
                <a:cs typeface="Arial"/>
                <a:sym typeface="Arial"/>
              </a:rPr>
              <a:t>Esempi di cost driver:</a:t>
            </a:r>
          </a:p>
          <a:p>
            <a:pPr marL="717920" lvl="1" indent="-373433"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R&amp;S: # progetti, ore personale, complessità dei progetti</a:t>
            </a:r>
          </a:p>
          <a:p>
            <a:pPr marL="717920" lvl="1" indent="-373433"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Progettazione: # prodotti, #parti, # ore di progettazione</a:t>
            </a:r>
          </a:p>
          <a:p>
            <a:pPr marL="717920" lvl="1" indent="-373433"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Produzione: #unità, #attrezzaggi, # modifiche prodotto, costo MD</a:t>
            </a:r>
          </a:p>
          <a:p>
            <a:pPr marL="717920" lvl="1" indent="-373433"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Marketing: # cicli pubblicitari, # personale vendite, valore delle vendite</a:t>
            </a:r>
          </a:p>
          <a:p>
            <a:pPr marL="717920" lvl="1" indent="-373433"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Distribuzione: # articoli distribuiti, # clienti, peso articoli</a:t>
            </a:r>
          </a:p>
          <a:p>
            <a:pPr marL="717920" lvl="1" indent="-373433"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Servizi al cliente: # chiamate, # podotti serviti, ore servizio</a:t>
            </a:r>
          </a:p>
          <a:p>
            <a:pPr marL="717920" lvl="1" indent="-373433"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Amministrazione: # membri CdA, # adempimenti</a:t>
            </a: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8" name="Shape 238"/>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270"/>
          <p:cNvGrpSpPr/>
          <p:nvPr/>
        </p:nvGrpSpPr>
        <p:grpSpPr>
          <a:xfrm>
            <a:off x="11595946" y="575212"/>
            <a:ext cx="1127500" cy="1700628"/>
            <a:chOff x="0" y="0"/>
            <a:chExt cx="1127500" cy="1700627"/>
          </a:xfrm>
        </p:grpSpPr>
        <p:sp>
          <p:nvSpPr>
            <p:cNvPr id="239" name="Shape 239"/>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40" name="Shape 240"/>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41" name="Shape 241"/>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42" name="Shape 242"/>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43" name="Shape 243"/>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44" name="Shape 244"/>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45" name="Shape 245"/>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46" name="Shape 246"/>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47" name="Shape 247"/>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48" name="Shape 248"/>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49" name="Shape 249"/>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50" name="Shape 250"/>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51" name="Shape 251"/>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52" name="Shape 252"/>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53" name="Shape 253"/>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54" name="Shape 254"/>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55" name="Shape 255"/>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56" name="Shape 256"/>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57" name="Shape 257"/>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58" name="Shape 258"/>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59" name="Shape 259"/>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60" name="Shape 260"/>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61" name="Shape 261"/>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62" name="Shape 262"/>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63" name="Shape 263"/>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64" name="Shape 264"/>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65" name="Shape 265"/>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66" name="Shape 266"/>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67" name="Shape 267"/>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68" name="Shape 268"/>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269" name="Shape 269"/>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271" name="image.png"/>
          <p:cNvPicPr/>
          <p:nvPr/>
        </p:nvPicPr>
        <p:blipFill>
          <a:blip r:embed="rId2" cstate="print">
            <a:extLst/>
          </a:blip>
          <a:stretch>
            <a:fillRect/>
          </a:stretch>
        </p:blipFill>
        <p:spPr>
          <a:xfrm>
            <a:off x="11304173" y="7977945"/>
            <a:ext cx="1300480" cy="1300480"/>
          </a:xfrm>
          <a:prstGeom prst="rect">
            <a:avLst/>
          </a:prstGeom>
          <a:ln w="12700">
            <a:miter lim="400000"/>
          </a:ln>
        </p:spPr>
      </p:pic>
      <p:sp>
        <p:nvSpPr>
          <p:cNvPr id="272" name="Shape 272"/>
          <p:cNvSpPr>
            <a:spLocks noGrp="1"/>
          </p:cNvSpPr>
          <p:nvPr>
            <p:ph type="title"/>
          </p:nvPr>
        </p:nvSpPr>
        <p:spPr>
          <a:xfrm>
            <a:off x="866986" y="775285"/>
            <a:ext cx="11054081" cy="1000371"/>
          </a:xfrm>
          <a:prstGeom prst="rect">
            <a:avLst/>
          </a:prstGeom>
        </p:spPr>
        <p:txBody>
          <a:bodyPr lIns="116709" tIns="66691" rIns="116709" bIns="66691"/>
          <a:lstStyle>
            <a:lvl1pPr algn="l" defTabSz="1200443">
              <a:defRPr sz="4594">
                <a:solidFill>
                  <a:srgbClr val="CC0000"/>
                </a:solidFill>
                <a:uFill>
                  <a:solidFill>
                    <a:srgbClr val="CC0000"/>
                  </a:solidFill>
                </a:uFill>
                <a:latin typeface="Arial Bold"/>
                <a:ea typeface="Arial Bold"/>
                <a:cs typeface="Arial Bold"/>
                <a:sym typeface="Arial Bold"/>
              </a:defRPr>
            </a:lvl1pPr>
          </a:lstStyle>
          <a:p>
            <a:pPr lvl="0">
              <a:defRPr sz="1800">
                <a:solidFill>
                  <a:srgbClr val="000000"/>
                </a:solidFill>
                <a:uFillTx/>
              </a:defRPr>
            </a:pPr>
            <a:r>
              <a:rPr sz="4594">
                <a:solidFill>
                  <a:srgbClr val="CC0000"/>
                </a:solidFill>
                <a:uFill>
                  <a:solidFill>
                    <a:srgbClr val="CC0000"/>
                  </a:solidFill>
                </a:uFill>
              </a:rPr>
              <a:t>La variabilità</a:t>
            </a:r>
          </a:p>
        </p:txBody>
      </p:sp>
      <p:sp>
        <p:nvSpPr>
          <p:cNvPr id="273" name="Shape 273"/>
          <p:cNvSpPr/>
          <p:nvPr/>
        </p:nvSpPr>
        <p:spPr>
          <a:xfrm>
            <a:off x="5096966" y="3875095"/>
            <a:ext cx="1387426" cy="444501"/>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none" lIns="116709" tIns="66691" rIns="116709" bIns="66691" anchor="ctr">
            <a:spAutoFit/>
          </a:bodyPr>
          <a:lstStyle>
            <a:lvl1pPr defTabSz="1200443">
              <a:defRPr sz="2100">
                <a:uFill>
                  <a:solidFill/>
                </a:uFill>
                <a:latin typeface="Arial"/>
                <a:ea typeface="Arial"/>
                <a:cs typeface="Arial"/>
                <a:sym typeface="Arial"/>
              </a:defRPr>
            </a:lvl1pPr>
          </a:lstStyle>
          <a:p>
            <a:pPr lvl="0">
              <a:defRPr sz="1800">
                <a:uFillTx/>
              </a:defRPr>
            </a:pPr>
            <a:r>
              <a:rPr sz="2100">
                <a:uFill>
                  <a:solidFill/>
                </a:uFill>
              </a:rPr>
              <a:t>Costi fissi</a:t>
            </a:r>
          </a:p>
        </p:txBody>
      </p:sp>
      <p:sp>
        <p:nvSpPr>
          <p:cNvPr id="274" name="Shape 274"/>
          <p:cNvSpPr/>
          <p:nvPr/>
        </p:nvSpPr>
        <p:spPr>
          <a:xfrm>
            <a:off x="4795292" y="2574615"/>
            <a:ext cx="1832382" cy="444501"/>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none" lIns="116709" tIns="66691" rIns="116709" bIns="66691" anchor="ctr">
            <a:spAutoFit/>
          </a:bodyPr>
          <a:lstStyle>
            <a:lvl1pPr defTabSz="1200443">
              <a:defRPr sz="2100">
                <a:uFill>
                  <a:solidFill/>
                </a:uFill>
                <a:latin typeface="Arial"/>
                <a:ea typeface="Arial"/>
                <a:cs typeface="Arial"/>
                <a:sym typeface="Arial"/>
              </a:defRPr>
            </a:lvl1pPr>
          </a:lstStyle>
          <a:p>
            <a:pPr lvl="0">
              <a:defRPr sz="1800">
                <a:uFillTx/>
              </a:defRPr>
            </a:pPr>
            <a:r>
              <a:rPr sz="2100">
                <a:uFill>
                  <a:solidFill/>
                </a:uFill>
              </a:rPr>
              <a:t>Costi variabili</a:t>
            </a:r>
          </a:p>
        </p:txBody>
      </p:sp>
      <p:grpSp>
        <p:nvGrpSpPr>
          <p:cNvPr id="3" name="Group 281"/>
          <p:cNvGrpSpPr/>
          <p:nvPr/>
        </p:nvGrpSpPr>
        <p:grpSpPr>
          <a:xfrm>
            <a:off x="7431069" y="2319369"/>
            <a:ext cx="3972735" cy="3553869"/>
            <a:chOff x="0" y="0"/>
            <a:chExt cx="3972734" cy="3553868"/>
          </a:xfrm>
        </p:grpSpPr>
        <p:sp>
          <p:nvSpPr>
            <p:cNvPr id="275" name="Shape 275"/>
            <p:cNvSpPr/>
            <p:nvPr/>
          </p:nvSpPr>
          <p:spPr>
            <a:xfrm>
              <a:off x="497092" y="2987486"/>
              <a:ext cx="3183154" cy="1"/>
            </a:xfrm>
            <a:prstGeom prst="line">
              <a:avLst/>
            </a:prstGeom>
            <a:solidFill>
              <a:srgbClr val="000000">
                <a:alpha val="0"/>
              </a:srgbClr>
            </a:solidFill>
            <a:ln w="4168" cap="flat">
              <a:solidFill>
                <a:srgbClr val="990033"/>
              </a:solidFill>
              <a:prstDash val="solid"/>
              <a:round/>
              <a:tailEnd type="triangle" w="med" len="me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76" name="Shape 276"/>
            <p:cNvSpPr/>
            <p:nvPr/>
          </p:nvSpPr>
          <p:spPr>
            <a:xfrm>
              <a:off x="497092" y="372039"/>
              <a:ext cx="1" cy="2615449"/>
            </a:xfrm>
            <a:prstGeom prst="line">
              <a:avLst/>
            </a:prstGeom>
            <a:solidFill>
              <a:srgbClr val="000000">
                <a:alpha val="0"/>
              </a:srgbClr>
            </a:solidFill>
            <a:ln w="4168" cap="flat">
              <a:solidFill>
                <a:srgbClr val="990033"/>
              </a:solidFill>
              <a:prstDash val="solid"/>
              <a:round/>
              <a:tailEnd type="triangle" w="med" len="me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77" name="Shape 277"/>
            <p:cNvSpPr/>
            <p:nvPr/>
          </p:nvSpPr>
          <p:spPr>
            <a:xfrm>
              <a:off x="1987757" y="3120374"/>
              <a:ext cx="1984978" cy="433494"/>
            </a:xfrm>
            <a:prstGeom prst="rect">
              <a:avLst/>
            </a:prstGeom>
            <a:noFill/>
            <a:ln w="12700" cap="flat">
              <a:noFill/>
              <a:miter lim="400000"/>
            </a:ln>
            <a:effectLst/>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square" lIns="116709" tIns="66691" rIns="116709" bIns="66691" numCol="1" anchor="ctr">
              <a:noAutofit/>
            </a:bodyPr>
            <a:lstStyle>
              <a:lvl1pPr defTabSz="1200443">
                <a:defRPr sz="2100">
                  <a:uFill>
                    <a:solidFill/>
                  </a:uFill>
                  <a:latin typeface="Arial"/>
                  <a:ea typeface="Arial"/>
                  <a:cs typeface="Arial"/>
                  <a:sym typeface="Arial"/>
                </a:defRPr>
              </a:lvl1pPr>
            </a:lstStyle>
            <a:p>
              <a:pPr lvl="0">
                <a:defRPr sz="1800">
                  <a:uFillTx/>
                </a:defRPr>
              </a:pPr>
              <a:r>
                <a:rPr sz="2100">
                  <a:uFill>
                    <a:solidFill/>
                  </a:uFill>
                </a:rPr>
                <a:t>Volume attività</a:t>
              </a:r>
            </a:p>
          </p:txBody>
        </p:sp>
        <p:sp>
          <p:nvSpPr>
            <p:cNvPr id="278" name="Shape 278"/>
            <p:cNvSpPr/>
            <p:nvPr/>
          </p:nvSpPr>
          <p:spPr>
            <a:xfrm>
              <a:off x="0" y="0"/>
              <a:ext cx="857869" cy="433494"/>
            </a:xfrm>
            <a:prstGeom prst="rect">
              <a:avLst/>
            </a:prstGeom>
            <a:noFill/>
            <a:ln w="12700" cap="flat">
              <a:noFill/>
              <a:miter lim="400000"/>
            </a:ln>
            <a:effectLst/>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square" lIns="116709" tIns="66691" rIns="116709" bIns="66691" numCol="1" anchor="ctr">
              <a:noAutofit/>
            </a:bodyPr>
            <a:lstStyle>
              <a:lvl1pPr defTabSz="1200443">
                <a:defRPr sz="2100">
                  <a:uFill>
                    <a:solidFill/>
                  </a:uFill>
                  <a:latin typeface="Arial"/>
                  <a:ea typeface="Arial"/>
                  <a:cs typeface="Arial"/>
                  <a:sym typeface="Arial"/>
                </a:defRPr>
              </a:lvl1pPr>
            </a:lstStyle>
            <a:p>
              <a:pPr lvl="0">
                <a:defRPr sz="1800">
                  <a:uFillTx/>
                </a:defRPr>
              </a:pPr>
              <a:r>
                <a:rPr sz="2100">
                  <a:uFill>
                    <a:solidFill/>
                  </a:uFill>
                </a:rPr>
                <a:t>Costi</a:t>
              </a:r>
            </a:p>
          </p:txBody>
        </p:sp>
        <p:sp>
          <p:nvSpPr>
            <p:cNvPr id="279" name="Shape 279"/>
            <p:cNvSpPr/>
            <p:nvPr/>
          </p:nvSpPr>
          <p:spPr>
            <a:xfrm flipV="1">
              <a:off x="497092" y="1243855"/>
              <a:ext cx="3183154" cy="871816"/>
            </a:xfrm>
            <a:prstGeom prst="line">
              <a:avLst/>
            </a:prstGeom>
            <a:solidFill>
              <a:srgbClr val="000000">
                <a:alpha val="0"/>
              </a:srgbClr>
            </a:solidFill>
            <a:ln w="4168" cap="flat">
              <a:solidFill>
                <a:srgbClr val="000000"/>
              </a:solidFill>
              <a:prstDash val="solid"/>
              <a:roun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80" name="Shape 280"/>
            <p:cNvSpPr/>
            <p:nvPr/>
          </p:nvSpPr>
          <p:spPr>
            <a:xfrm>
              <a:off x="1949165" y="546489"/>
              <a:ext cx="1717692" cy="733605"/>
            </a:xfrm>
            <a:prstGeom prst="rect">
              <a:avLst/>
            </a:prstGeom>
            <a:noFill/>
            <a:ln w="12700" cap="flat">
              <a:noFill/>
              <a:miter lim="400000"/>
            </a:ln>
            <a:effectLst/>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square" lIns="116709" tIns="66691" rIns="116709" bIns="66691" numCol="1" anchor="ctr">
              <a:noAutofit/>
            </a:bodyPr>
            <a:lstStyle/>
            <a:p>
              <a:pPr lvl="0" defTabSz="1200443">
                <a:defRPr sz="1800"/>
              </a:pPr>
              <a:r>
                <a:rPr sz="2100">
                  <a:uFill>
                    <a:solidFill/>
                  </a:uFill>
                  <a:latin typeface="Arial"/>
                  <a:ea typeface="Arial"/>
                  <a:cs typeface="Arial"/>
                  <a:sym typeface="Arial"/>
                </a:rPr>
                <a:t>Costi misti </a:t>
              </a:r>
            </a:p>
            <a:p>
              <a:pPr lvl="0" defTabSz="1200443">
                <a:defRPr sz="1800"/>
              </a:pPr>
              <a:r>
                <a:rPr sz="2100">
                  <a:uFill>
                    <a:solidFill/>
                  </a:uFill>
                  <a:latin typeface="Arial"/>
                  <a:ea typeface="Arial"/>
                  <a:cs typeface="Arial"/>
                  <a:sym typeface="Arial"/>
                </a:rPr>
                <a:t>semivariabili</a:t>
              </a:r>
            </a:p>
          </p:txBody>
        </p:sp>
      </p:grpSp>
      <p:grpSp>
        <p:nvGrpSpPr>
          <p:cNvPr id="4" name="Group 289"/>
          <p:cNvGrpSpPr/>
          <p:nvPr/>
        </p:nvGrpSpPr>
        <p:grpSpPr>
          <a:xfrm>
            <a:off x="663918" y="1935819"/>
            <a:ext cx="4106221" cy="3282257"/>
            <a:chOff x="0" y="0"/>
            <a:chExt cx="4106220" cy="3282256"/>
          </a:xfrm>
        </p:grpSpPr>
        <p:sp>
          <p:nvSpPr>
            <p:cNvPr id="282" name="Shape 282"/>
            <p:cNvSpPr/>
            <p:nvPr/>
          </p:nvSpPr>
          <p:spPr>
            <a:xfrm>
              <a:off x="501653" y="2746216"/>
              <a:ext cx="3350907" cy="0"/>
            </a:xfrm>
            <a:prstGeom prst="line">
              <a:avLst/>
            </a:prstGeom>
            <a:solidFill>
              <a:srgbClr val="000000">
                <a:alpha val="0"/>
              </a:srgbClr>
            </a:solidFill>
            <a:ln w="4168" cap="flat">
              <a:solidFill>
                <a:srgbClr val="990033"/>
              </a:solidFill>
              <a:prstDash val="solid"/>
              <a:round/>
              <a:tailEnd type="triangle" w="med" len="me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83" name="Shape 283"/>
            <p:cNvSpPr/>
            <p:nvPr/>
          </p:nvSpPr>
          <p:spPr>
            <a:xfrm>
              <a:off x="501653" y="357733"/>
              <a:ext cx="1" cy="2388483"/>
            </a:xfrm>
            <a:prstGeom prst="line">
              <a:avLst/>
            </a:prstGeom>
            <a:solidFill>
              <a:srgbClr val="000000">
                <a:alpha val="0"/>
              </a:srgbClr>
            </a:solidFill>
            <a:ln w="4168" cap="flat">
              <a:solidFill>
                <a:srgbClr val="990033"/>
              </a:solidFill>
              <a:prstDash val="solid"/>
              <a:round/>
              <a:tailEnd type="triangle" w="med" len="me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84" name="Shape 284"/>
            <p:cNvSpPr/>
            <p:nvPr/>
          </p:nvSpPr>
          <p:spPr>
            <a:xfrm>
              <a:off x="2121242" y="2848762"/>
              <a:ext cx="1984978" cy="433494"/>
            </a:xfrm>
            <a:prstGeom prst="rect">
              <a:avLst/>
            </a:prstGeom>
            <a:noFill/>
            <a:ln w="12700" cap="flat">
              <a:noFill/>
              <a:miter lim="400000"/>
            </a:ln>
            <a:effectLst/>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square" lIns="116709" tIns="66691" rIns="116709" bIns="66691" numCol="1" anchor="ctr">
              <a:noAutofit/>
            </a:bodyPr>
            <a:lstStyle>
              <a:lvl1pPr defTabSz="1200443">
                <a:defRPr sz="2100">
                  <a:uFill>
                    <a:solidFill/>
                  </a:uFill>
                  <a:latin typeface="Arial"/>
                  <a:ea typeface="Arial"/>
                  <a:cs typeface="Arial"/>
                  <a:sym typeface="Arial"/>
                </a:defRPr>
              </a:lvl1pPr>
            </a:lstStyle>
            <a:p>
              <a:pPr lvl="0">
                <a:defRPr sz="1800">
                  <a:uFillTx/>
                </a:defRPr>
              </a:pPr>
              <a:r>
                <a:rPr sz="2100">
                  <a:uFill>
                    <a:solidFill/>
                  </a:uFill>
                </a:rPr>
                <a:t>Volume attività</a:t>
              </a:r>
            </a:p>
          </p:txBody>
        </p:sp>
        <p:sp>
          <p:nvSpPr>
            <p:cNvPr id="285" name="Shape 285"/>
            <p:cNvSpPr/>
            <p:nvPr/>
          </p:nvSpPr>
          <p:spPr>
            <a:xfrm>
              <a:off x="0" y="0"/>
              <a:ext cx="857869" cy="433494"/>
            </a:xfrm>
            <a:prstGeom prst="rect">
              <a:avLst/>
            </a:prstGeom>
            <a:noFill/>
            <a:ln w="12700" cap="flat">
              <a:noFill/>
              <a:miter lim="400000"/>
            </a:ln>
            <a:effectLst/>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square" lIns="116709" tIns="66691" rIns="116709" bIns="66691" numCol="1" anchor="ctr">
              <a:noAutofit/>
            </a:bodyPr>
            <a:lstStyle>
              <a:lvl1pPr defTabSz="1200443">
                <a:defRPr sz="2100">
                  <a:uFill>
                    <a:solidFill/>
                  </a:uFill>
                  <a:latin typeface="Arial"/>
                  <a:ea typeface="Arial"/>
                  <a:cs typeface="Arial"/>
                  <a:sym typeface="Arial"/>
                </a:defRPr>
              </a:lvl1pPr>
            </a:lstStyle>
            <a:p>
              <a:pPr lvl="0">
                <a:defRPr sz="1800">
                  <a:uFillTx/>
                </a:defRPr>
              </a:pPr>
              <a:r>
                <a:rPr sz="2100">
                  <a:uFill>
                    <a:solidFill/>
                  </a:uFill>
                </a:rPr>
                <a:t>Costi</a:t>
              </a:r>
            </a:p>
          </p:txBody>
        </p:sp>
        <p:sp>
          <p:nvSpPr>
            <p:cNvPr id="286" name="Shape 286"/>
            <p:cNvSpPr/>
            <p:nvPr/>
          </p:nvSpPr>
          <p:spPr>
            <a:xfrm flipV="1">
              <a:off x="501653" y="755814"/>
              <a:ext cx="3350907" cy="1990402"/>
            </a:xfrm>
            <a:prstGeom prst="line">
              <a:avLst/>
            </a:prstGeom>
            <a:solidFill>
              <a:srgbClr val="000000">
                <a:alpha val="0"/>
              </a:srgbClr>
            </a:solidFill>
            <a:ln w="4168" cap="flat">
              <a:solidFill>
                <a:srgbClr val="000000"/>
              </a:solidFill>
              <a:prstDash val="solid"/>
              <a:roun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87" name="Shape 287"/>
            <p:cNvSpPr/>
            <p:nvPr/>
          </p:nvSpPr>
          <p:spPr>
            <a:xfrm>
              <a:off x="501653" y="1790823"/>
              <a:ext cx="3537068" cy="0"/>
            </a:xfrm>
            <a:prstGeom prst="line">
              <a:avLst/>
            </a:prstGeom>
            <a:solidFill>
              <a:srgbClr val="000000">
                <a:alpha val="0"/>
              </a:srgbClr>
            </a:solidFill>
            <a:ln w="4168" cap="flat">
              <a:solidFill>
                <a:srgbClr val="000000"/>
              </a:solidFill>
              <a:prstDash val="solid"/>
              <a:roun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88" name="Shape 288"/>
            <p:cNvSpPr/>
            <p:nvPr/>
          </p:nvSpPr>
          <p:spPr>
            <a:xfrm>
              <a:off x="279242" y="2690360"/>
              <a:ext cx="857869" cy="433494"/>
            </a:xfrm>
            <a:prstGeom prst="rect">
              <a:avLst/>
            </a:prstGeom>
            <a:noFill/>
            <a:ln w="12700" cap="flat">
              <a:noFill/>
              <a:miter lim="400000"/>
            </a:ln>
            <a:effectLst/>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square" lIns="116709" tIns="66691" rIns="116709" bIns="66691" numCol="1" anchor="ctr">
              <a:noAutofit/>
            </a:bodyPr>
            <a:lstStyle>
              <a:lvl1pPr defTabSz="1200443">
                <a:defRPr sz="2100">
                  <a:uFill>
                    <a:solidFill/>
                  </a:uFill>
                  <a:latin typeface="Arial"/>
                  <a:ea typeface="Arial"/>
                  <a:cs typeface="Arial"/>
                  <a:sym typeface="Arial"/>
                </a:defRPr>
              </a:lvl1pPr>
            </a:lstStyle>
            <a:p>
              <a:pPr lvl="0">
                <a:defRPr sz="1800">
                  <a:uFillTx/>
                </a:defRPr>
              </a:pPr>
              <a:r>
                <a:rPr sz="2100">
                  <a:uFill>
                    <a:solidFill/>
                  </a:uFill>
                </a:rPr>
                <a:t>Costi</a:t>
              </a:r>
            </a:p>
          </p:txBody>
        </p:sp>
      </p:grpSp>
      <p:grpSp>
        <p:nvGrpSpPr>
          <p:cNvPr id="5" name="Group 302"/>
          <p:cNvGrpSpPr/>
          <p:nvPr/>
        </p:nvGrpSpPr>
        <p:grpSpPr>
          <a:xfrm>
            <a:off x="1244208" y="5545796"/>
            <a:ext cx="3357117" cy="3127959"/>
            <a:chOff x="0" y="0"/>
            <a:chExt cx="3357116" cy="3127958"/>
          </a:xfrm>
        </p:grpSpPr>
        <p:sp>
          <p:nvSpPr>
            <p:cNvPr id="290" name="Shape 290"/>
            <p:cNvSpPr/>
            <p:nvPr/>
          </p:nvSpPr>
          <p:spPr>
            <a:xfrm>
              <a:off x="0" y="2568716"/>
              <a:ext cx="3031214" cy="1"/>
            </a:xfrm>
            <a:prstGeom prst="line">
              <a:avLst/>
            </a:prstGeom>
            <a:solidFill>
              <a:srgbClr val="000000">
                <a:alpha val="0"/>
              </a:srgbClr>
            </a:solidFill>
            <a:ln w="4168" cap="flat">
              <a:solidFill>
                <a:srgbClr val="990033"/>
              </a:solidFill>
              <a:prstDash val="solid"/>
              <a:round/>
              <a:tailEnd type="triangle" w="med" len="me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91" name="Shape 291"/>
            <p:cNvSpPr/>
            <p:nvPr/>
          </p:nvSpPr>
          <p:spPr>
            <a:xfrm>
              <a:off x="0" y="0"/>
              <a:ext cx="1" cy="2568716"/>
            </a:xfrm>
            <a:prstGeom prst="line">
              <a:avLst/>
            </a:prstGeom>
            <a:solidFill>
              <a:srgbClr val="000000">
                <a:alpha val="0"/>
              </a:srgbClr>
            </a:solidFill>
            <a:ln w="4168" cap="flat">
              <a:solidFill>
                <a:srgbClr val="990033"/>
              </a:solidFill>
              <a:prstDash val="solid"/>
              <a:round/>
              <a:tailEnd type="triangle" w="med" len="me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92" name="Shape 292"/>
            <p:cNvSpPr/>
            <p:nvPr/>
          </p:nvSpPr>
          <p:spPr>
            <a:xfrm>
              <a:off x="1372139" y="2694465"/>
              <a:ext cx="1984978" cy="433494"/>
            </a:xfrm>
            <a:prstGeom prst="rect">
              <a:avLst/>
            </a:prstGeom>
            <a:noFill/>
            <a:ln w="12700" cap="flat">
              <a:noFill/>
              <a:miter lim="400000"/>
            </a:ln>
            <a:effectLst/>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square" lIns="116709" tIns="66691" rIns="116709" bIns="66691" numCol="1" anchor="ctr">
              <a:noAutofit/>
            </a:bodyPr>
            <a:lstStyle>
              <a:lvl1pPr defTabSz="1200443">
                <a:defRPr sz="2100">
                  <a:uFill>
                    <a:solidFill/>
                  </a:uFill>
                  <a:latin typeface="Arial"/>
                  <a:ea typeface="Arial"/>
                  <a:cs typeface="Arial"/>
                  <a:sym typeface="Arial"/>
                </a:defRPr>
              </a:lvl1pPr>
            </a:lstStyle>
            <a:p>
              <a:pPr lvl="0">
                <a:defRPr sz="1800">
                  <a:uFillTx/>
                </a:defRPr>
              </a:pPr>
              <a:r>
                <a:rPr sz="2100">
                  <a:uFill>
                    <a:solidFill/>
                  </a:uFill>
                </a:rPr>
                <a:t>Volume attività</a:t>
              </a:r>
            </a:p>
          </p:txBody>
        </p:sp>
        <p:sp>
          <p:nvSpPr>
            <p:cNvPr id="293" name="Shape 293"/>
            <p:cNvSpPr/>
            <p:nvPr/>
          </p:nvSpPr>
          <p:spPr>
            <a:xfrm>
              <a:off x="1688097" y="1243997"/>
              <a:ext cx="1628466" cy="733605"/>
            </a:xfrm>
            <a:prstGeom prst="rect">
              <a:avLst/>
            </a:prstGeom>
            <a:noFill/>
            <a:ln w="12700" cap="flat">
              <a:noFill/>
              <a:miter lim="400000"/>
            </a:ln>
            <a:effectLst/>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square" lIns="116709" tIns="66691" rIns="116709" bIns="66691" numCol="1" anchor="ctr">
              <a:noAutofit/>
            </a:bodyPr>
            <a:lstStyle/>
            <a:p>
              <a:pPr lvl="0" defTabSz="1200443">
                <a:defRPr sz="1800"/>
              </a:pPr>
              <a:r>
                <a:rPr sz="2100">
                  <a:uFill>
                    <a:solidFill/>
                  </a:uFill>
                  <a:latin typeface="Arial"/>
                  <a:ea typeface="Arial"/>
                  <a:cs typeface="Arial"/>
                  <a:sym typeface="Arial"/>
                </a:rPr>
                <a:t>Costi misti </a:t>
              </a:r>
            </a:p>
            <a:p>
              <a:pPr lvl="0" defTabSz="1200443">
                <a:defRPr sz="1800"/>
              </a:pPr>
              <a:r>
                <a:rPr sz="2100">
                  <a:uFill>
                    <a:solidFill/>
                  </a:uFill>
                  <a:latin typeface="Arial"/>
                  <a:ea typeface="Arial"/>
                  <a:cs typeface="Arial"/>
                  <a:sym typeface="Arial"/>
                </a:rPr>
                <a:t>a gradino</a:t>
              </a:r>
            </a:p>
          </p:txBody>
        </p:sp>
        <p:sp>
          <p:nvSpPr>
            <p:cNvPr id="294" name="Shape 294"/>
            <p:cNvSpPr/>
            <p:nvPr/>
          </p:nvSpPr>
          <p:spPr>
            <a:xfrm>
              <a:off x="0" y="2140596"/>
              <a:ext cx="589403" cy="1"/>
            </a:xfrm>
            <a:prstGeom prst="line">
              <a:avLst/>
            </a:prstGeom>
            <a:solidFill>
              <a:srgbClr val="000000">
                <a:alpha val="0"/>
              </a:srgbClr>
            </a:solidFill>
            <a:ln w="4168" cap="flat">
              <a:solidFill>
                <a:srgbClr val="000000"/>
              </a:solidFill>
              <a:prstDash val="solid"/>
              <a:roun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95" name="Shape 295"/>
            <p:cNvSpPr/>
            <p:nvPr/>
          </p:nvSpPr>
          <p:spPr>
            <a:xfrm>
              <a:off x="589403" y="1712478"/>
              <a:ext cx="1" cy="428120"/>
            </a:xfrm>
            <a:prstGeom prst="line">
              <a:avLst/>
            </a:prstGeom>
            <a:solidFill>
              <a:srgbClr val="000000">
                <a:alpha val="0"/>
              </a:srgbClr>
            </a:solidFill>
            <a:ln w="4168" cap="flat">
              <a:solidFill>
                <a:srgbClr val="000000"/>
              </a:solidFill>
              <a:prstDash val="solid"/>
              <a:roun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96" name="Shape 296"/>
            <p:cNvSpPr/>
            <p:nvPr/>
          </p:nvSpPr>
          <p:spPr>
            <a:xfrm>
              <a:off x="589402" y="1712478"/>
              <a:ext cx="589404" cy="0"/>
            </a:xfrm>
            <a:prstGeom prst="line">
              <a:avLst/>
            </a:prstGeom>
            <a:solidFill>
              <a:srgbClr val="000000">
                <a:alpha val="0"/>
              </a:srgbClr>
            </a:solidFill>
            <a:ln w="4168" cap="flat">
              <a:solidFill>
                <a:srgbClr val="000000"/>
              </a:solidFill>
              <a:prstDash val="solid"/>
              <a:roun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97" name="Shape 297"/>
            <p:cNvSpPr/>
            <p:nvPr/>
          </p:nvSpPr>
          <p:spPr>
            <a:xfrm>
              <a:off x="1178805" y="1284358"/>
              <a:ext cx="1" cy="428120"/>
            </a:xfrm>
            <a:prstGeom prst="line">
              <a:avLst/>
            </a:prstGeom>
            <a:solidFill>
              <a:srgbClr val="000000">
                <a:alpha val="0"/>
              </a:srgbClr>
            </a:solidFill>
            <a:ln w="4168" cap="flat">
              <a:solidFill>
                <a:srgbClr val="000000"/>
              </a:solidFill>
              <a:prstDash val="solid"/>
              <a:roun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98" name="Shape 298"/>
            <p:cNvSpPr/>
            <p:nvPr/>
          </p:nvSpPr>
          <p:spPr>
            <a:xfrm>
              <a:off x="1178805" y="1284358"/>
              <a:ext cx="589403" cy="1"/>
            </a:xfrm>
            <a:prstGeom prst="line">
              <a:avLst/>
            </a:prstGeom>
            <a:solidFill>
              <a:srgbClr val="000000">
                <a:alpha val="0"/>
              </a:srgbClr>
            </a:solidFill>
            <a:ln w="4168" cap="flat">
              <a:solidFill>
                <a:srgbClr val="000000"/>
              </a:solidFill>
              <a:prstDash val="solid"/>
              <a:roun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299" name="Shape 299"/>
            <p:cNvSpPr/>
            <p:nvPr/>
          </p:nvSpPr>
          <p:spPr>
            <a:xfrm>
              <a:off x="1768208" y="856239"/>
              <a:ext cx="0" cy="428120"/>
            </a:xfrm>
            <a:prstGeom prst="line">
              <a:avLst/>
            </a:prstGeom>
            <a:solidFill>
              <a:srgbClr val="000000">
                <a:alpha val="0"/>
              </a:srgbClr>
            </a:solidFill>
            <a:ln w="4168" cap="flat">
              <a:solidFill>
                <a:srgbClr val="000000"/>
              </a:solidFill>
              <a:prstDash val="solid"/>
              <a:roun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300" name="Shape 300"/>
            <p:cNvSpPr/>
            <p:nvPr/>
          </p:nvSpPr>
          <p:spPr>
            <a:xfrm>
              <a:off x="1768207" y="856239"/>
              <a:ext cx="589403" cy="1"/>
            </a:xfrm>
            <a:prstGeom prst="line">
              <a:avLst/>
            </a:prstGeom>
            <a:solidFill>
              <a:srgbClr val="000000">
                <a:alpha val="0"/>
              </a:srgbClr>
            </a:solidFill>
            <a:ln w="4168" cap="flat">
              <a:solidFill>
                <a:srgbClr val="000000"/>
              </a:solidFill>
              <a:prstDash val="solid"/>
              <a:roun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sp>
          <p:nvSpPr>
            <p:cNvPr id="301" name="Shape 301"/>
            <p:cNvSpPr/>
            <p:nvPr/>
          </p:nvSpPr>
          <p:spPr>
            <a:xfrm>
              <a:off x="2357610" y="428120"/>
              <a:ext cx="1" cy="428120"/>
            </a:xfrm>
            <a:prstGeom prst="line">
              <a:avLst/>
            </a:prstGeom>
            <a:solidFill>
              <a:srgbClr val="000000">
                <a:alpha val="0"/>
              </a:srgbClr>
            </a:solidFill>
            <a:ln w="4168" cap="flat">
              <a:solidFill>
                <a:srgbClr val="000000"/>
              </a:solidFill>
              <a:prstDash val="solid"/>
              <a:round/>
            </a:ln>
            <a:effectLst/>
          </p:spPr>
          <p:txBody>
            <a:bodyPr wrap="square" lIns="0" tIns="0" rIns="0" bIns="0" numCol="1" anchor="t">
              <a:noAutofit/>
            </a:bodyPr>
            <a:lstStyle/>
            <a:p>
              <a:pPr lvl="0" algn="l" defTabSz="457200">
                <a:defRPr sz="1200">
                  <a:latin typeface="Helvetica"/>
                  <a:ea typeface="Helvetica"/>
                  <a:cs typeface="Helvetica"/>
                  <a:sym typeface="Helvetica"/>
                </a:defRPr>
              </a:pPr>
              <a:endParaRPr/>
            </a:p>
          </p:txBody>
        </p:sp>
      </p:gr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4" name="Shape 304"/>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336"/>
          <p:cNvGrpSpPr/>
          <p:nvPr/>
        </p:nvGrpSpPr>
        <p:grpSpPr>
          <a:xfrm>
            <a:off x="11595946" y="575212"/>
            <a:ext cx="1127500" cy="1700628"/>
            <a:chOff x="0" y="0"/>
            <a:chExt cx="1127500" cy="1700627"/>
          </a:xfrm>
        </p:grpSpPr>
        <p:sp>
          <p:nvSpPr>
            <p:cNvPr id="305" name="Shape 305"/>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06" name="Shape 306"/>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07" name="Shape 307"/>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08" name="Shape 308"/>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09" name="Shape 309"/>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10" name="Shape 310"/>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11" name="Shape 311"/>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12" name="Shape 312"/>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13" name="Shape 313"/>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14" name="Shape 314"/>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15" name="Shape 315"/>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16" name="Shape 316"/>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17" name="Shape 317"/>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18" name="Shape 318"/>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19" name="Shape 319"/>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20" name="Shape 320"/>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21" name="Shape 321"/>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22" name="Shape 322"/>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23" name="Shape 323"/>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24" name="Shape 324"/>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25" name="Shape 325"/>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26" name="Shape 326"/>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27" name="Shape 327"/>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28" name="Shape 328"/>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29" name="Shape 329"/>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30" name="Shape 330"/>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31" name="Shape 331"/>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32" name="Shape 332"/>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33" name="Shape 333"/>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34" name="Shape 334"/>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35" name="Shape 335"/>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337" name="image.png"/>
          <p:cNvPicPr/>
          <p:nvPr/>
        </p:nvPicPr>
        <p:blipFill>
          <a:blip r:embed="rId2" cstate="print">
            <a:extLst/>
          </a:blip>
          <a:stretch>
            <a:fillRect/>
          </a:stretch>
        </p:blipFill>
        <p:spPr>
          <a:xfrm>
            <a:off x="11304173" y="7977945"/>
            <a:ext cx="1300480" cy="1300480"/>
          </a:xfrm>
          <a:prstGeom prst="rect">
            <a:avLst/>
          </a:prstGeom>
          <a:ln w="12700">
            <a:miter lim="400000"/>
          </a:ln>
        </p:spPr>
      </p:pic>
      <p:sp>
        <p:nvSpPr>
          <p:cNvPr id="338" name="Shape 338"/>
          <p:cNvSpPr>
            <a:spLocks noGrp="1"/>
          </p:cNvSpPr>
          <p:nvPr>
            <p:ph type="title"/>
          </p:nvPr>
        </p:nvSpPr>
        <p:spPr>
          <a:xfrm>
            <a:off x="866986" y="775285"/>
            <a:ext cx="11054081" cy="1000371"/>
          </a:xfrm>
          <a:prstGeom prst="rect">
            <a:avLst/>
          </a:prstGeom>
        </p:spPr>
        <p:txBody>
          <a:bodyPr lIns="116709" tIns="66691" rIns="116709" bIns="66691"/>
          <a:lstStyle>
            <a:lvl1pPr algn="l" defTabSz="1200443">
              <a:defRPr sz="3675">
                <a:solidFill>
                  <a:srgbClr val="CC0000"/>
                </a:solidFill>
                <a:uFill>
                  <a:solidFill>
                    <a:srgbClr val="CC0000"/>
                  </a:solidFill>
                </a:uFill>
                <a:latin typeface="Arial Bold"/>
                <a:ea typeface="Arial Bold"/>
                <a:cs typeface="Arial Bold"/>
                <a:sym typeface="Arial Bold"/>
              </a:defRPr>
            </a:lvl1pPr>
          </a:lstStyle>
          <a:p>
            <a:pPr lvl="0">
              <a:defRPr sz="1800">
                <a:solidFill>
                  <a:srgbClr val="000000"/>
                </a:solidFill>
                <a:uFillTx/>
              </a:defRPr>
            </a:pPr>
            <a:r>
              <a:rPr sz="3675">
                <a:solidFill>
                  <a:srgbClr val="CC0000"/>
                </a:solidFill>
                <a:uFill>
                  <a:solidFill>
                    <a:srgbClr val="CC0000"/>
                  </a:solidFill>
                </a:uFill>
              </a:rPr>
              <a:t>Comportamento dei costi fissi e variabili</a:t>
            </a:r>
          </a:p>
        </p:txBody>
      </p:sp>
      <p:graphicFrame>
        <p:nvGraphicFramePr>
          <p:cNvPr id="339" name="Table 339"/>
          <p:cNvGraphicFramePr/>
          <p:nvPr/>
        </p:nvGraphicFramePr>
        <p:xfrm>
          <a:off x="2248746" y="3459609"/>
          <a:ext cx="8669866" cy="4632959"/>
        </p:xfrm>
        <a:graphic>
          <a:graphicData uri="http://schemas.openxmlformats.org/drawingml/2006/table">
            <a:tbl>
              <a:tblPr>
                <a:tableStyleId>{4C3C2611-4C71-4FC5-86AE-919BDF0F9419}</a:tableStyleId>
              </a:tblPr>
              <a:tblGrid>
                <a:gridCol w="4334933"/>
                <a:gridCol w="4334933"/>
              </a:tblGrid>
              <a:tr h="2290428">
                <a:tc>
                  <a:txBody>
                    <a:bodyPr/>
                    <a:lstStyle/>
                    <a:p>
                      <a:pPr lvl="0" algn="l" defTabSz="1200443">
                        <a:spcBef>
                          <a:spcPts val="600"/>
                        </a:spcBef>
                      </a:pPr>
                      <a:r>
                        <a:rPr sz="2888">
                          <a:solidFill>
                            <a:srgbClr val="330066"/>
                          </a:solidFill>
                          <a:uFill>
                            <a:solidFill>
                              <a:srgbClr val="330066"/>
                            </a:solidFill>
                          </a:uFill>
                          <a:latin typeface="Calibri"/>
                          <a:ea typeface="Calibri"/>
                          <a:cs typeface="Calibri"/>
                          <a:sym typeface="Calibri"/>
                        </a:rPr>
                        <a:t>Il costo variabile complessivo aumenta (e si riduce) in proporzione al livello di attività</a:t>
                      </a:r>
                    </a:p>
                  </a:txBody>
                  <a:tcPr marL="63500" marR="63500" marT="63500" marB="63500" horzOverflow="overflow">
                    <a:lnL w="37513">
                      <a:solidFill>
                        <a:srgbClr val="000000"/>
                      </a:solidFill>
                      <a:miter lim="400000"/>
                    </a:lnL>
                    <a:lnR w="16672">
                      <a:solidFill>
                        <a:srgbClr val="000000"/>
                      </a:solidFill>
                      <a:miter lim="400000"/>
                    </a:lnR>
                    <a:lnT w="37513">
                      <a:solidFill>
                        <a:srgbClr val="000000"/>
                      </a:solidFill>
                      <a:miter lim="400000"/>
                    </a:lnT>
                    <a:lnB w="16672">
                      <a:solidFill>
                        <a:srgbClr val="000000"/>
                      </a:solidFill>
                      <a:miter lim="400000"/>
                    </a:lnB>
                    <a:solidFill>
                      <a:srgbClr val="000000">
                        <a:alpha val="0"/>
                      </a:srgbClr>
                    </a:solidFill>
                  </a:tcPr>
                </a:tc>
                <a:tc>
                  <a:txBody>
                    <a:bodyPr/>
                    <a:lstStyle/>
                    <a:p>
                      <a:pPr lvl="0" algn="l" defTabSz="1200443">
                        <a:spcBef>
                          <a:spcPts val="600"/>
                        </a:spcBef>
                      </a:pPr>
                      <a:r>
                        <a:rPr sz="2888">
                          <a:solidFill>
                            <a:srgbClr val="330066"/>
                          </a:solidFill>
                          <a:uFill>
                            <a:solidFill>
                              <a:srgbClr val="330066"/>
                            </a:solidFill>
                          </a:uFill>
                          <a:latin typeface="Calibri"/>
                          <a:ea typeface="Calibri"/>
                          <a:cs typeface="Calibri"/>
                          <a:sym typeface="Calibri"/>
                        </a:rPr>
                        <a:t>Il costo variabile rimane costante su base unitaria</a:t>
                      </a:r>
                    </a:p>
                  </a:txBody>
                  <a:tcPr marL="63500" marR="63500" marT="63500" marB="63500" horzOverflow="overflow">
                    <a:lnL w="16672">
                      <a:solidFill>
                        <a:srgbClr val="000000"/>
                      </a:solidFill>
                      <a:miter lim="400000"/>
                    </a:lnL>
                    <a:lnR w="37513">
                      <a:solidFill>
                        <a:srgbClr val="000000"/>
                      </a:solidFill>
                      <a:miter lim="400000"/>
                    </a:lnR>
                    <a:lnT w="37513">
                      <a:solidFill>
                        <a:srgbClr val="000000"/>
                      </a:solidFill>
                      <a:miter lim="400000"/>
                    </a:lnT>
                    <a:lnB w="16672">
                      <a:solidFill>
                        <a:srgbClr val="000000"/>
                      </a:solidFill>
                      <a:miter lim="400000"/>
                    </a:lnB>
                    <a:solidFill>
                      <a:srgbClr val="000000">
                        <a:alpha val="0"/>
                      </a:srgbClr>
                    </a:solidFill>
                  </a:tcPr>
                </a:tc>
              </a:tr>
              <a:tr h="2342531">
                <a:tc>
                  <a:txBody>
                    <a:bodyPr/>
                    <a:lstStyle/>
                    <a:p>
                      <a:pPr lvl="0" algn="l" defTabSz="1200443">
                        <a:spcBef>
                          <a:spcPts val="600"/>
                        </a:spcBef>
                      </a:pPr>
                      <a:r>
                        <a:rPr sz="2888">
                          <a:solidFill>
                            <a:srgbClr val="330066"/>
                          </a:solidFill>
                          <a:uFill>
                            <a:solidFill>
                              <a:srgbClr val="330066"/>
                            </a:solidFill>
                          </a:uFill>
                          <a:latin typeface="Calibri"/>
                          <a:ea typeface="Calibri"/>
                          <a:cs typeface="Calibri"/>
                          <a:sym typeface="Calibri"/>
                        </a:rPr>
                        <a:t>All’interno dell’intervallo di rilevanza i costi fissi non cambiano al modificarsi del livello di attività</a:t>
                      </a:r>
                    </a:p>
                  </a:txBody>
                  <a:tcPr marL="63500" marR="63500" marT="63500" marB="63500" horzOverflow="overflow">
                    <a:lnL w="37513">
                      <a:solidFill>
                        <a:srgbClr val="000000"/>
                      </a:solidFill>
                      <a:miter lim="400000"/>
                    </a:lnL>
                    <a:lnR w="16672">
                      <a:solidFill>
                        <a:srgbClr val="000000"/>
                      </a:solidFill>
                      <a:miter lim="400000"/>
                    </a:lnR>
                    <a:lnT w="16672">
                      <a:solidFill>
                        <a:srgbClr val="000000"/>
                      </a:solidFill>
                      <a:miter lim="400000"/>
                    </a:lnT>
                    <a:lnB w="37513">
                      <a:solidFill>
                        <a:srgbClr val="000000"/>
                      </a:solidFill>
                      <a:miter lim="400000"/>
                    </a:lnB>
                    <a:solidFill>
                      <a:srgbClr val="000000">
                        <a:alpha val="0"/>
                      </a:srgbClr>
                    </a:solidFill>
                  </a:tcPr>
                </a:tc>
                <a:tc>
                  <a:txBody>
                    <a:bodyPr/>
                    <a:lstStyle/>
                    <a:p>
                      <a:pPr lvl="0" algn="l" defTabSz="1200443">
                        <a:spcBef>
                          <a:spcPts val="600"/>
                        </a:spcBef>
                      </a:pPr>
                      <a:r>
                        <a:rPr sz="2888">
                          <a:solidFill>
                            <a:srgbClr val="330066"/>
                          </a:solidFill>
                          <a:uFill>
                            <a:solidFill>
                              <a:srgbClr val="330066"/>
                            </a:solidFill>
                          </a:uFill>
                          <a:latin typeface="Calibri"/>
                          <a:ea typeface="Calibri"/>
                          <a:cs typeface="Calibri"/>
                          <a:sym typeface="Calibri"/>
                        </a:rPr>
                        <a:t>I costi fissi su base unitaria si riducono al crescere del volume di attività e aumentano al ridursi del livello di attività</a:t>
                      </a:r>
                    </a:p>
                  </a:txBody>
                  <a:tcPr marL="63500" marR="63500" marT="63500" marB="63500" horzOverflow="overflow">
                    <a:lnL w="16672">
                      <a:solidFill>
                        <a:srgbClr val="000000"/>
                      </a:solidFill>
                      <a:miter lim="400000"/>
                    </a:lnL>
                    <a:lnR w="37513">
                      <a:solidFill>
                        <a:srgbClr val="000000"/>
                      </a:solidFill>
                      <a:miter lim="400000"/>
                    </a:lnR>
                    <a:lnT w="16672">
                      <a:solidFill>
                        <a:srgbClr val="000000"/>
                      </a:solidFill>
                      <a:miter lim="400000"/>
                    </a:lnT>
                    <a:lnB w="37513">
                      <a:solidFill>
                        <a:srgbClr val="000000"/>
                      </a:solidFill>
                      <a:miter lim="400000"/>
                    </a:lnB>
                    <a:solidFill>
                      <a:srgbClr val="000000">
                        <a:alpha val="0"/>
                      </a:srgbClr>
                    </a:solidFill>
                  </a:tcPr>
                </a:tc>
              </a:tr>
            </a:tbl>
          </a:graphicData>
        </a:graphic>
      </p:graphicFrame>
      <p:sp>
        <p:nvSpPr>
          <p:cNvPr id="340" name="Shape 340"/>
          <p:cNvSpPr/>
          <p:nvPr/>
        </p:nvSpPr>
        <p:spPr>
          <a:xfrm>
            <a:off x="2342531" y="2419643"/>
            <a:ext cx="3711787" cy="603283"/>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none" lIns="116709" tIns="66691" rIns="116709" bIns="66691">
            <a:spAutoFit/>
          </a:bodyPr>
          <a:lstStyle>
            <a:lvl1pPr algn="l" defTabSz="1200443">
              <a:defRPr sz="3150" b="1">
                <a:solidFill>
                  <a:srgbClr val="330066"/>
                </a:solidFill>
                <a:uFill>
                  <a:solidFill>
                    <a:srgbClr val="330066"/>
                  </a:solidFill>
                </a:uFill>
                <a:latin typeface="Helvetica-Bold"/>
                <a:ea typeface="Helvetica-Bold"/>
                <a:cs typeface="Helvetica-Bold"/>
                <a:sym typeface="Helvetica-Bold"/>
              </a:defRPr>
            </a:lvl1pPr>
          </a:lstStyle>
          <a:p>
            <a:pPr lvl="0">
              <a:defRPr sz="1800" b="0">
                <a:solidFill>
                  <a:srgbClr val="000000"/>
                </a:solidFill>
                <a:uFillTx/>
              </a:defRPr>
            </a:pPr>
            <a:r>
              <a:rPr sz="3150" b="1">
                <a:solidFill>
                  <a:srgbClr val="330066"/>
                </a:solidFill>
                <a:uFill>
                  <a:solidFill>
                    <a:srgbClr val="330066"/>
                  </a:solidFill>
                </a:uFill>
              </a:rPr>
              <a:t>Ammontare totale</a:t>
            </a:r>
          </a:p>
        </p:txBody>
      </p:sp>
      <p:sp>
        <p:nvSpPr>
          <p:cNvPr id="341" name="Shape 341"/>
          <p:cNvSpPr/>
          <p:nvPr/>
        </p:nvSpPr>
        <p:spPr>
          <a:xfrm>
            <a:off x="6854613" y="2386297"/>
            <a:ext cx="3415844" cy="603283"/>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wrap="none" lIns="116709" tIns="66691" rIns="116709" bIns="66691">
            <a:spAutoFit/>
          </a:bodyPr>
          <a:lstStyle>
            <a:lvl1pPr algn="l" defTabSz="1200443">
              <a:defRPr sz="3150" b="1">
                <a:solidFill>
                  <a:srgbClr val="330066"/>
                </a:solidFill>
                <a:uFill>
                  <a:solidFill>
                    <a:srgbClr val="330066"/>
                  </a:solidFill>
                </a:uFill>
                <a:latin typeface="Helvetica-Bold"/>
                <a:ea typeface="Helvetica-Bold"/>
                <a:cs typeface="Helvetica-Bold"/>
                <a:sym typeface="Helvetica-Bold"/>
              </a:defRPr>
            </a:lvl1pPr>
          </a:lstStyle>
          <a:p>
            <a:pPr lvl="0">
              <a:defRPr sz="1800" b="0">
                <a:solidFill>
                  <a:srgbClr val="000000"/>
                </a:solidFill>
                <a:uFillTx/>
              </a:defRPr>
            </a:pPr>
            <a:r>
              <a:rPr sz="3150" b="1">
                <a:solidFill>
                  <a:srgbClr val="330066"/>
                </a:solidFill>
                <a:uFill>
                  <a:solidFill>
                    <a:srgbClr val="330066"/>
                  </a:solidFill>
                </a:uFill>
              </a:rPr>
              <a:t>Su base unitaria</a:t>
            </a:r>
          </a:p>
        </p:txBody>
      </p:sp>
      <p:sp>
        <p:nvSpPr>
          <p:cNvPr id="342" name="Shape 342"/>
          <p:cNvSpPr/>
          <p:nvPr/>
        </p:nvSpPr>
        <p:spPr>
          <a:xfrm rot="16200000">
            <a:off x="281842" y="4232324"/>
            <a:ext cx="2011160" cy="603283"/>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lIns="116709" tIns="66691" rIns="116709" bIns="66691">
            <a:spAutoFit/>
          </a:bodyPr>
          <a:lstStyle>
            <a:lvl1pPr algn="l" defTabSz="1200443">
              <a:defRPr sz="3150" b="1">
                <a:solidFill>
                  <a:srgbClr val="330066"/>
                </a:solidFill>
                <a:uFill>
                  <a:solidFill>
                    <a:srgbClr val="330066"/>
                  </a:solidFill>
                </a:uFill>
                <a:latin typeface="Helvetica-Bold"/>
                <a:ea typeface="Helvetica-Bold"/>
                <a:cs typeface="Helvetica-Bold"/>
                <a:sym typeface="Helvetica-Bold"/>
              </a:defRPr>
            </a:lvl1pPr>
          </a:lstStyle>
          <a:p>
            <a:pPr lvl="0">
              <a:defRPr sz="1800" b="0">
                <a:solidFill>
                  <a:srgbClr val="000000"/>
                </a:solidFill>
                <a:uFillTx/>
              </a:defRPr>
            </a:pPr>
            <a:r>
              <a:rPr sz="3150" b="1">
                <a:solidFill>
                  <a:srgbClr val="330066"/>
                </a:solidFill>
                <a:uFill>
                  <a:solidFill>
                    <a:srgbClr val="330066"/>
                  </a:solidFill>
                </a:uFill>
              </a:rPr>
              <a:t>Variabili</a:t>
            </a:r>
          </a:p>
        </p:txBody>
      </p:sp>
      <p:sp>
        <p:nvSpPr>
          <p:cNvPr id="343" name="Shape 343"/>
          <p:cNvSpPr/>
          <p:nvPr/>
        </p:nvSpPr>
        <p:spPr>
          <a:xfrm rot="16200000">
            <a:off x="469411" y="6560266"/>
            <a:ext cx="1702713" cy="603283"/>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lIns="116709" tIns="66691" rIns="116709" bIns="66691">
            <a:spAutoFit/>
          </a:bodyPr>
          <a:lstStyle>
            <a:lvl1pPr algn="l" defTabSz="1200443">
              <a:defRPr sz="3150" b="1">
                <a:solidFill>
                  <a:srgbClr val="330066"/>
                </a:solidFill>
                <a:uFill>
                  <a:solidFill>
                    <a:srgbClr val="330066"/>
                  </a:solidFill>
                </a:uFill>
                <a:latin typeface="Helvetica-Bold"/>
                <a:ea typeface="Helvetica-Bold"/>
                <a:cs typeface="Helvetica-Bold"/>
                <a:sym typeface="Helvetica-Bold"/>
              </a:defRPr>
            </a:lvl1pPr>
          </a:lstStyle>
          <a:p>
            <a:pPr lvl="0">
              <a:defRPr sz="1800" b="0">
                <a:solidFill>
                  <a:srgbClr val="000000"/>
                </a:solidFill>
                <a:uFillTx/>
              </a:defRPr>
            </a:pPr>
            <a:r>
              <a:rPr sz="3150" b="1">
                <a:solidFill>
                  <a:srgbClr val="330066"/>
                </a:solidFill>
                <a:uFill>
                  <a:solidFill>
                    <a:srgbClr val="330066"/>
                  </a:solidFill>
                </a:uFill>
              </a:rPr>
              <a:t>Fissi</a:t>
            </a:r>
          </a:p>
        </p:txBody>
      </p:sp>
      <p:sp>
        <p:nvSpPr>
          <p:cNvPr id="344" name="Shape 344"/>
          <p:cNvSpPr/>
          <p:nvPr/>
        </p:nvSpPr>
        <p:spPr>
          <a:xfrm>
            <a:off x="546034" y="2419643"/>
            <a:ext cx="1510975" cy="603283"/>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lIns="116709" tIns="66691" rIns="116709" bIns="66691">
            <a:spAutoFit/>
          </a:bodyPr>
          <a:lstStyle>
            <a:lvl1pPr algn="l" defTabSz="1200443">
              <a:defRPr sz="3150" b="1">
                <a:solidFill>
                  <a:srgbClr val="330066"/>
                </a:solidFill>
                <a:uFill>
                  <a:solidFill>
                    <a:srgbClr val="330066"/>
                  </a:solidFill>
                </a:uFill>
                <a:latin typeface="Helvetica-Bold"/>
                <a:ea typeface="Helvetica-Bold"/>
                <a:cs typeface="Helvetica-Bold"/>
                <a:sym typeface="Helvetica-Bold"/>
              </a:defRPr>
            </a:lvl1pPr>
          </a:lstStyle>
          <a:p>
            <a:pPr lvl="0">
              <a:defRPr sz="1800" b="0">
                <a:solidFill>
                  <a:srgbClr val="000000"/>
                </a:solidFill>
                <a:uFillTx/>
              </a:defRPr>
            </a:pPr>
            <a:r>
              <a:rPr sz="3150" b="1">
                <a:solidFill>
                  <a:srgbClr val="330066"/>
                </a:solidFill>
                <a:uFill>
                  <a:solidFill>
                    <a:srgbClr val="330066"/>
                  </a:solidFill>
                </a:uFill>
              </a:rPr>
              <a:t>Costi</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6" name="Shape 346"/>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378"/>
          <p:cNvGrpSpPr/>
          <p:nvPr/>
        </p:nvGrpSpPr>
        <p:grpSpPr>
          <a:xfrm>
            <a:off x="11595946" y="575212"/>
            <a:ext cx="1127500" cy="1700628"/>
            <a:chOff x="0" y="0"/>
            <a:chExt cx="1127500" cy="1700627"/>
          </a:xfrm>
        </p:grpSpPr>
        <p:sp>
          <p:nvSpPr>
            <p:cNvPr id="347" name="Shape 347"/>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48" name="Shape 348"/>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49" name="Shape 349"/>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50" name="Shape 350"/>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51" name="Shape 351"/>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52" name="Shape 352"/>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53" name="Shape 353"/>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54" name="Shape 354"/>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55" name="Shape 355"/>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56" name="Shape 356"/>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57" name="Shape 357"/>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58" name="Shape 358"/>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59" name="Shape 359"/>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60" name="Shape 360"/>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61" name="Shape 361"/>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62" name="Shape 362"/>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63" name="Shape 363"/>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64" name="Shape 364"/>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65" name="Shape 365"/>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66" name="Shape 366"/>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67" name="Shape 367"/>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68" name="Shape 368"/>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69" name="Shape 369"/>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70" name="Shape 370"/>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71" name="Shape 371"/>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72" name="Shape 372"/>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73" name="Shape 373"/>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74" name="Shape 374"/>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75" name="Shape 375"/>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76" name="Shape 376"/>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77" name="Shape 377"/>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379" name="image.png"/>
          <p:cNvPicPr/>
          <p:nvPr/>
        </p:nvPicPr>
        <p:blipFill>
          <a:blip r:embed="rId2" cstate="print">
            <a:extLst/>
          </a:blip>
          <a:stretch>
            <a:fillRect/>
          </a:stretch>
        </p:blipFill>
        <p:spPr>
          <a:xfrm>
            <a:off x="11304173" y="7977945"/>
            <a:ext cx="1300480" cy="1300480"/>
          </a:xfrm>
          <a:prstGeom prst="rect">
            <a:avLst/>
          </a:prstGeom>
          <a:ln w="12700">
            <a:miter lim="400000"/>
          </a:ln>
        </p:spPr>
      </p:pic>
      <p:sp>
        <p:nvSpPr>
          <p:cNvPr id="380" name="Shape 380"/>
          <p:cNvSpPr/>
          <p:nvPr/>
        </p:nvSpPr>
        <p:spPr>
          <a:xfrm>
            <a:off x="541866" y="775286"/>
            <a:ext cx="1" cy="7902917"/>
          </a:xfrm>
          <a:prstGeom prst="line">
            <a:avLst/>
          </a:prstGeom>
          <a:solidFill>
            <a:srgbClr val="000000">
              <a:alpha val="0"/>
            </a:srgbClr>
          </a:solidFill>
          <a:ln w="12504">
            <a:solidFill>
              <a:srgbClr val="7E9CE8"/>
            </a:solidFill>
            <a:round/>
          </a:ln>
        </p:spPr>
        <p:txBody>
          <a:bodyPr lIns="0" tIns="0" rIns="0" bIns="0"/>
          <a:lstStyle/>
          <a:p>
            <a:pPr lvl="0" algn="l" defTabSz="457200">
              <a:defRPr sz="1200">
                <a:latin typeface="Helvetica"/>
                <a:ea typeface="Helvetica"/>
                <a:cs typeface="Helvetica"/>
                <a:sym typeface="Helvetica"/>
              </a:defRPr>
            </a:pPr>
            <a:endParaRPr/>
          </a:p>
        </p:txBody>
      </p:sp>
      <p:sp>
        <p:nvSpPr>
          <p:cNvPr id="381" name="Shape 381"/>
          <p:cNvSpPr/>
          <p:nvPr/>
        </p:nvSpPr>
        <p:spPr>
          <a:xfrm>
            <a:off x="541866" y="775286"/>
            <a:ext cx="11812694" cy="0"/>
          </a:xfrm>
          <a:prstGeom prst="line">
            <a:avLst/>
          </a:prstGeom>
          <a:solidFill>
            <a:srgbClr val="000000">
              <a:alpha val="0"/>
            </a:srgbClr>
          </a:solidFill>
          <a:ln w="12504">
            <a:solidFill>
              <a:srgbClr val="7E9CE8"/>
            </a:solidFill>
            <a:round/>
          </a:ln>
        </p:spPr>
        <p:txBody>
          <a:bodyPr lIns="0" tIns="0" rIns="0" bIns="0"/>
          <a:lstStyle/>
          <a:p>
            <a:pPr lvl="0" algn="l" defTabSz="457200">
              <a:defRPr sz="1200">
                <a:latin typeface="Helvetica"/>
                <a:ea typeface="Helvetica"/>
                <a:cs typeface="Helvetica"/>
                <a:sym typeface="Helvetica"/>
              </a:defRPr>
            </a:pPr>
            <a:endParaRPr/>
          </a:p>
        </p:txBody>
      </p:sp>
      <p:sp>
        <p:nvSpPr>
          <p:cNvPr id="382" name="Shape 382"/>
          <p:cNvSpPr/>
          <p:nvPr/>
        </p:nvSpPr>
        <p:spPr>
          <a:xfrm>
            <a:off x="541866" y="8678204"/>
            <a:ext cx="11054081" cy="0"/>
          </a:xfrm>
          <a:prstGeom prst="line">
            <a:avLst/>
          </a:prstGeom>
          <a:solidFill>
            <a:srgbClr val="000000">
              <a:alpha val="0"/>
            </a:srgbClr>
          </a:solidFill>
          <a:ln w="12504">
            <a:solidFill>
              <a:srgbClr val="7E9CE8"/>
            </a:solidFill>
            <a:round/>
          </a:ln>
        </p:spPr>
        <p:txBody>
          <a:bodyPr lIns="0" tIns="0" rIns="0" bIns="0"/>
          <a:lstStyle/>
          <a:p>
            <a:pPr lvl="0" algn="l" defTabSz="457200">
              <a:defRPr sz="1200">
                <a:latin typeface="Helvetica"/>
                <a:ea typeface="Helvetica"/>
                <a:cs typeface="Helvetica"/>
                <a:sym typeface="Helvetica"/>
              </a:defRPr>
            </a:pPr>
            <a:endParaRPr/>
          </a:p>
        </p:txBody>
      </p:sp>
      <p:sp>
        <p:nvSpPr>
          <p:cNvPr id="383" name="Shape 383"/>
          <p:cNvSpPr/>
          <p:nvPr/>
        </p:nvSpPr>
        <p:spPr>
          <a:xfrm>
            <a:off x="12354561" y="775286"/>
            <a:ext cx="0" cy="7302696"/>
          </a:xfrm>
          <a:prstGeom prst="line">
            <a:avLst/>
          </a:prstGeom>
          <a:solidFill>
            <a:srgbClr val="000000">
              <a:alpha val="0"/>
            </a:srgbClr>
          </a:solidFill>
          <a:ln w="12504">
            <a:solidFill>
              <a:srgbClr val="7E9CE8"/>
            </a:solidFill>
            <a:round/>
          </a:ln>
        </p:spPr>
        <p:txBody>
          <a:bodyPr lIns="0" tIns="0" rIns="0" bIns="0"/>
          <a:lstStyle/>
          <a:p>
            <a:pPr lvl="0" algn="l" defTabSz="457200">
              <a:defRPr sz="1200">
                <a:latin typeface="Helvetica"/>
                <a:ea typeface="Helvetica"/>
                <a:cs typeface="Helvetica"/>
                <a:sym typeface="Helvetica"/>
              </a:defRPr>
            </a:pPr>
            <a:endParaRPr/>
          </a:p>
        </p:txBody>
      </p:sp>
      <p:sp>
        <p:nvSpPr>
          <p:cNvPr id="384" name="Shape 384"/>
          <p:cNvSpPr>
            <a:spLocks noGrp="1"/>
          </p:cNvSpPr>
          <p:nvPr>
            <p:ph type="title"/>
          </p:nvPr>
        </p:nvSpPr>
        <p:spPr>
          <a:xfrm>
            <a:off x="866986" y="775285"/>
            <a:ext cx="11054081" cy="1000371"/>
          </a:xfrm>
          <a:prstGeom prst="rect">
            <a:avLst/>
          </a:prstGeom>
        </p:spPr>
        <p:txBody>
          <a:bodyPr lIns="116709" tIns="66691" rIns="116709" bIns="66691">
            <a:normAutofit/>
          </a:bodyPr>
          <a:lstStyle>
            <a:lvl1pPr algn="l" defTabSz="1200443">
              <a:defRPr sz="4594">
                <a:solidFill>
                  <a:srgbClr val="CC0000"/>
                </a:solidFill>
                <a:uFill>
                  <a:solidFill>
                    <a:srgbClr val="CC0000"/>
                  </a:solidFill>
                </a:uFill>
                <a:latin typeface="Arial Bold"/>
                <a:ea typeface="Arial Bold"/>
                <a:cs typeface="Arial Bold"/>
                <a:sym typeface="Arial Bold"/>
              </a:defRPr>
            </a:lvl1pPr>
          </a:lstStyle>
          <a:p>
            <a:pPr lvl="0">
              <a:defRPr sz="1800">
                <a:solidFill>
                  <a:srgbClr val="000000"/>
                </a:solidFill>
                <a:uFillTx/>
              </a:defRPr>
            </a:pPr>
            <a:r>
              <a:rPr sz="4594" dirty="0">
                <a:solidFill>
                  <a:srgbClr val="CC0000"/>
                </a:solidFill>
                <a:uFill>
                  <a:solidFill>
                    <a:srgbClr val="CC0000"/>
                  </a:solidFill>
                </a:uFill>
              </a:rPr>
              <a:t>Costi </a:t>
            </a:r>
            <a:r>
              <a:rPr sz="4594" dirty="0" smtClean="0">
                <a:solidFill>
                  <a:srgbClr val="CC0000"/>
                </a:solidFill>
                <a:uFill>
                  <a:solidFill>
                    <a:srgbClr val="CC0000"/>
                  </a:solidFill>
                </a:uFill>
              </a:rPr>
              <a:t>spe</a:t>
            </a:r>
            <a:r>
              <a:rPr lang="it-IT" sz="4594" dirty="0" err="1" smtClean="0">
                <a:solidFill>
                  <a:srgbClr val="CC0000"/>
                </a:solidFill>
                <a:uFill>
                  <a:solidFill>
                    <a:srgbClr val="CC0000"/>
                  </a:solidFill>
                </a:uFill>
              </a:rPr>
              <a:t>cifici</a:t>
            </a:r>
            <a:r>
              <a:rPr lang="it-IT" dirty="0" smtClean="0"/>
              <a:t>, </a:t>
            </a:r>
            <a:r>
              <a:rPr sz="4594" dirty="0" err="1" smtClean="0">
                <a:solidFill>
                  <a:srgbClr val="CC0000"/>
                </a:solidFill>
                <a:uFill>
                  <a:solidFill>
                    <a:srgbClr val="CC0000"/>
                  </a:solidFill>
                </a:uFill>
              </a:rPr>
              <a:t>costi</a:t>
            </a:r>
            <a:r>
              <a:rPr sz="4594" dirty="0" smtClean="0">
                <a:solidFill>
                  <a:srgbClr val="CC0000"/>
                </a:solidFill>
                <a:uFill>
                  <a:solidFill>
                    <a:srgbClr val="CC0000"/>
                  </a:solidFill>
                </a:uFill>
              </a:rPr>
              <a:t> </a:t>
            </a:r>
            <a:r>
              <a:rPr sz="4594" dirty="0" err="1" smtClean="0">
                <a:solidFill>
                  <a:srgbClr val="CC0000"/>
                </a:solidFill>
                <a:uFill>
                  <a:solidFill>
                    <a:srgbClr val="CC0000"/>
                  </a:solidFill>
                </a:uFill>
              </a:rPr>
              <a:t>comuni</a:t>
            </a:r>
            <a:endParaRPr sz="4594" dirty="0">
              <a:solidFill>
                <a:srgbClr val="CC0000"/>
              </a:solidFill>
              <a:uFill>
                <a:solidFill>
                  <a:srgbClr val="CC0000"/>
                </a:solidFill>
              </a:uFill>
            </a:endParaRPr>
          </a:p>
        </p:txBody>
      </p:sp>
      <p:sp>
        <p:nvSpPr>
          <p:cNvPr id="385" name="Shape 385"/>
          <p:cNvSpPr>
            <a:spLocks noGrp="1"/>
          </p:cNvSpPr>
          <p:nvPr>
            <p:ph type="body" idx="1"/>
          </p:nvPr>
        </p:nvSpPr>
        <p:spPr>
          <a:xfrm>
            <a:off x="666911" y="1975729"/>
            <a:ext cx="10929035" cy="6702474"/>
          </a:xfrm>
          <a:prstGeom prst="rect">
            <a:avLst/>
          </a:prstGeom>
        </p:spPr>
        <p:txBody>
          <a:bodyPr lIns="116709" tIns="66691" rIns="116709" bIns="66691" anchor="t">
            <a:normAutofit/>
          </a:bodyPr>
          <a:lstStyle/>
          <a:p>
            <a:pPr marL="415538" lvl="0" indent="-415538" defTabSz="1200443">
              <a:lnSpc>
                <a:spcPct val="90000"/>
              </a:lnSpc>
              <a:spcBef>
                <a:spcPts val="600"/>
              </a:spcBef>
              <a:buClr>
                <a:srgbClr val="330066"/>
              </a:buClr>
              <a:buSzPct val="70000"/>
              <a:buFont typeface="Wingdings"/>
              <a:defRPr sz="1800"/>
            </a:pPr>
            <a:r>
              <a:rPr sz="2600" dirty="0">
                <a:solidFill>
                  <a:srgbClr val="330066"/>
                </a:solidFill>
                <a:uFill>
                  <a:solidFill>
                    <a:srgbClr val="330066"/>
                  </a:solidFill>
                </a:uFill>
                <a:latin typeface="Arial Bold"/>
                <a:ea typeface="Arial Bold"/>
                <a:cs typeface="Arial Bold"/>
                <a:sym typeface="Arial Bold"/>
              </a:rPr>
              <a:t>Costi</a:t>
            </a:r>
            <a:r>
              <a:rPr sz="2600" dirty="0" smtClean="0">
                <a:solidFill>
                  <a:srgbClr val="330066"/>
                </a:solidFill>
                <a:uFill>
                  <a:solidFill>
                    <a:srgbClr val="330066"/>
                  </a:solidFill>
                </a:uFill>
                <a:latin typeface="Arial Bold"/>
                <a:ea typeface="Arial Bold"/>
                <a:cs typeface="Arial Bold"/>
                <a:sym typeface="Arial Bold"/>
              </a:rPr>
              <a:t> </a:t>
            </a:r>
            <a:r>
              <a:rPr lang="it-IT" sz="2600" dirty="0" smtClean="0">
                <a:solidFill>
                  <a:srgbClr val="330066"/>
                </a:solidFill>
                <a:uFill>
                  <a:solidFill>
                    <a:srgbClr val="330066"/>
                  </a:solidFill>
                </a:uFill>
                <a:latin typeface="Arial Bold"/>
                <a:ea typeface="Arial Bold"/>
                <a:cs typeface="Arial Bold"/>
                <a:sym typeface="Arial Bold"/>
              </a:rPr>
              <a:t>specifici</a:t>
            </a:r>
            <a:endParaRPr sz="2600" dirty="0" smtClean="0">
              <a:solidFill>
                <a:srgbClr val="330066"/>
              </a:solidFill>
              <a:uFill>
                <a:solidFill>
                  <a:srgbClr val="330066"/>
                </a:solidFill>
              </a:uFill>
              <a:latin typeface="Arial"/>
              <a:ea typeface="Arial"/>
              <a:cs typeface="Arial"/>
              <a:sym typeface="Arial"/>
            </a:endParaRPr>
          </a:p>
          <a:p>
            <a:pPr marL="692150" lvl="1" indent="-347662" defTabSz="1200443">
              <a:lnSpc>
                <a:spcPct val="90000"/>
              </a:lnSpc>
              <a:spcBef>
                <a:spcPts val="500"/>
              </a:spcBef>
              <a:buSzTx/>
              <a:buNone/>
              <a:defRPr sz="1800"/>
            </a:pPr>
            <a:r>
              <a:rPr sz="2600" dirty="0">
                <a:solidFill>
                  <a:srgbClr val="330066"/>
                </a:solidFill>
                <a:uFill>
                  <a:solidFill>
                    <a:srgbClr val="330066"/>
                  </a:solidFill>
                </a:uFill>
                <a:latin typeface="Arial Bold"/>
                <a:ea typeface="Arial Bold"/>
                <a:cs typeface="Arial Bold"/>
                <a:sym typeface="Arial Bold"/>
              </a:rPr>
              <a:t>Una volta deciso l’oggetto di costo  possono essere riferiti ad esso in modo oggettivo, moltiplicando la quantità del fattore consumata dall’oggetto per il suo prezzo unitario, oppure sono quei fattori produttivi i cui servizi sono impiegati in modo esclusivo dall’oggetto di </a:t>
            </a:r>
            <a:r>
              <a:rPr sz="2600" dirty="0" smtClean="0">
                <a:solidFill>
                  <a:srgbClr val="330066"/>
                </a:solidFill>
                <a:uFill>
                  <a:solidFill>
                    <a:srgbClr val="330066"/>
                  </a:solidFill>
                </a:uFill>
                <a:latin typeface="Arial Bold"/>
                <a:ea typeface="Arial Bold"/>
                <a:cs typeface="Arial Bold"/>
                <a:sym typeface="Arial Bold"/>
              </a:rPr>
              <a:t>costo</a:t>
            </a:r>
            <a:endParaRPr lang="it-IT" sz="2600" dirty="0" smtClean="0">
              <a:solidFill>
                <a:srgbClr val="330066"/>
              </a:solidFill>
              <a:uFill>
                <a:solidFill>
                  <a:srgbClr val="330066"/>
                </a:solidFill>
              </a:uFill>
              <a:latin typeface="Arial Bold"/>
              <a:ea typeface="Arial Bold"/>
              <a:cs typeface="Arial Bold"/>
              <a:sym typeface="Arial Bold"/>
            </a:endParaRPr>
          </a:p>
          <a:p>
            <a:pPr marL="692150" lvl="1" indent="-347662" defTabSz="1200443">
              <a:lnSpc>
                <a:spcPct val="90000"/>
              </a:lnSpc>
              <a:spcBef>
                <a:spcPts val="500"/>
              </a:spcBef>
              <a:buSzTx/>
              <a:buNone/>
              <a:defRPr sz="1800"/>
            </a:pPr>
            <a:endParaRPr sz="2600" dirty="0" smtClean="0">
              <a:solidFill>
                <a:srgbClr val="330066"/>
              </a:solidFill>
              <a:uFill>
                <a:solidFill>
                  <a:srgbClr val="330066"/>
                </a:solidFill>
              </a:uFill>
              <a:latin typeface="Arial Bold"/>
              <a:ea typeface="Arial Bold"/>
              <a:cs typeface="Arial Bold"/>
              <a:sym typeface="Arial Bold"/>
            </a:endParaRPr>
          </a:p>
          <a:p>
            <a:pPr marL="415538" lvl="0" indent="-415538" defTabSz="1200443">
              <a:lnSpc>
                <a:spcPct val="90000"/>
              </a:lnSpc>
              <a:spcBef>
                <a:spcPts val="600"/>
              </a:spcBef>
              <a:buClr>
                <a:srgbClr val="330066"/>
              </a:buClr>
              <a:buSzPct val="70000"/>
              <a:buFont typeface="Wingdings"/>
              <a:defRPr sz="1800"/>
            </a:pPr>
            <a:r>
              <a:rPr sz="2600" dirty="0">
                <a:solidFill>
                  <a:srgbClr val="330066"/>
                </a:solidFill>
                <a:uFill>
                  <a:solidFill>
                    <a:srgbClr val="330066"/>
                  </a:solidFill>
                </a:uFill>
                <a:latin typeface="Arial Bold"/>
                <a:ea typeface="Arial Bold"/>
                <a:cs typeface="Arial Bold"/>
                <a:sym typeface="Arial Bold"/>
              </a:rPr>
              <a:t>Costi comuni</a:t>
            </a:r>
            <a:endParaRPr sz="2600" dirty="0">
              <a:solidFill>
                <a:srgbClr val="330066"/>
              </a:solidFill>
              <a:uFill>
                <a:solidFill>
                  <a:srgbClr val="330066"/>
                </a:solidFill>
              </a:uFill>
              <a:latin typeface="Arial"/>
              <a:ea typeface="Arial"/>
              <a:cs typeface="Arial"/>
              <a:sym typeface="Arial"/>
            </a:endParaRPr>
          </a:p>
          <a:p>
            <a:pPr marL="692150" lvl="1" indent="-347662" defTabSz="1200443">
              <a:lnSpc>
                <a:spcPct val="90000"/>
              </a:lnSpc>
              <a:spcBef>
                <a:spcPts val="500"/>
              </a:spcBef>
              <a:buSzTx/>
              <a:buNone/>
              <a:defRPr sz="1800"/>
            </a:pPr>
            <a:r>
              <a:rPr sz="2600" dirty="0">
                <a:solidFill>
                  <a:srgbClr val="330066"/>
                </a:solidFill>
                <a:uFill>
                  <a:solidFill>
                    <a:srgbClr val="330066"/>
                  </a:solidFill>
                </a:uFill>
                <a:latin typeface="Arial Bold"/>
                <a:ea typeface="Arial Bold"/>
                <a:cs typeface="Arial Bold"/>
                <a:sym typeface="Arial Bold"/>
              </a:rPr>
              <a:t> Costi impiegati da più oggetti, per cui i costi vanno imputati sulla base di un procedimento di ripartizione o </a:t>
            </a:r>
            <a:r>
              <a:rPr sz="2600" dirty="0" smtClean="0">
                <a:solidFill>
                  <a:srgbClr val="330066"/>
                </a:solidFill>
                <a:uFill>
                  <a:solidFill>
                    <a:srgbClr val="330066"/>
                  </a:solidFill>
                </a:uFill>
                <a:latin typeface="Arial Bold"/>
                <a:ea typeface="Arial Bold"/>
                <a:cs typeface="Arial Bold"/>
                <a:sym typeface="Arial Bold"/>
              </a:rPr>
              <a:t>allocazione</a:t>
            </a:r>
            <a:endParaRPr lang="it-IT" sz="2600" dirty="0" smtClean="0">
              <a:solidFill>
                <a:srgbClr val="330066"/>
              </a:solidFill>
              <a:uFill>
                <a:solidFill>
                  <a:srgbClr val="330066"/>
                </a:solidFill>
              </a:uFill>
              <a:latin typeface="Arial Bold"/>
              <a:ea typeface="Arial Bold"/>
              <a:cs typeface="Arial Bold"/>
              <a:sym typeface="Arial Bold"/>
            </a:endParaRPr>
          </a:p>
          <a:p>
            <a:pPr marL="692150" lvl="1" indent="-347662" defTabSz="1200443">
              <a:lnSpc>
                <a:spcPct val="90000"/>
              </a:lnSpc>
              <a:spcBef>
                <a:spcPts val="500"/>
              </a:spcBef>
              <a:buSzTx/>
              <a:buNone/>
              <a:defRPr sz="1800"/>
            </a:pPr>
            <a:endParaRPr lang="it-IT" sz="2600" dirty="0" smtClean="0">
              <a:solidFill>
                <a:srgbClr val="330066"/>
              </a:solidFill>
              <a:uFill>
                <a:solidFill>
                  <a:srgbClr val="330066"/>
                </a:solidFill>
              </a:uFill>
              <a:latin typeface="Arial Bold"/>
              <a:ea typeface="Arial Bold"/>
              <a:cs typeface="Arial Bold"/>
              <a:sym typeface="Arial Bold"/>
            </a:endParaRPr>
          </a:p>
        </p:txBody>
      </p:sp>
      <p:sp>
        <p:nvSpPr>
          <p:cNvPr id="386" name="Shape 386"/>
          <p:cNvSpPr/>
          <p:nvPr/>
        </p:nvSpPr>
        <p:spPr>
          <a:xfrm>
            <a:off x="550202" y="1975729"/>
            <a:ext cx="11754340" cy="1"/>
          </a:xfrm>
          <a:prstGeom prst="line">
            <a:avLst/>
          </a:prstGeom>
          <a:solidFill>
            <a:srgbClr val="000000">
              <a:alpha val="0"/>
            </a:srgbClr>
          </a:solidFill>
          <a:ln w="12504">
            <a:solidFill>
              <a:srgbClr val="7E9CE8"/>
            </a:solidFill>
            <a:round/>
          </a:ln>
        </p:spPr>
        <p:txBody>
          <a:bodyPr lIns="0" tIns="0" rIns="0" bIns="0"/>
          <a:lstStyle/>
          <a:p>
            <a:pPr lvl="0" algn="l" defTabSz="457200">
              <a:defRPr sz="1200">
                <a:latin typeface="Helvetica"/>
                <a:ea typeface="Helvetica"/>
                <a:cs typeface="Helvetica"/>
                <a:sym typeface="Helvetica"/>
              </a:defRPr>
            </a:pPr>
            <a:endParaRPr/>
          </a:p>
        </p:txBody>
      </p:sp>
      <p:pic>
        <p:nvPicPr>
          <p:cNvPr id="387" name="image.png"/>
          <p:cNvPicPr/>
          <p:nvPr/>
        </p:nvPicPr>
        <p:blipFill>
          <a:blip r:embed="rId2" cstate="print">
            <a:extLst/>
          </a:blip>
          <a:stretch>
            <a:fillRect/>
          </a:stretch>
        </p:blipFill>
        <p:spPr>
          <a:xfrm>
            <a:off x="11650133" y="8077981"/>
            <a:ext cx="1300480" cy="1300481"/>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89" name="Shape 389"/>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421"/>
          <p:cNvGrpSpPr/>
          <p:nvPr/>
        </p:nvGrpSpPr>
        <p:grpSpPr>
          <a:xfrm>
            <a:off x="11595946" y="575212"/>
            <a:ext cx="1127500" cy="1700628"/>
            <a:chOff x="0" y="0"/>
            <a:chExt cx="1127500" cy="1700627"/>
          </a:xfrm>
        </p:grpSpPr>
        <p:sp>
          <p:nvSpPr>
            <p:cNvPr id="390" name="Shape 390"/>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91" name="Shape 391"/>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92" name="Shape 392"/>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93" name="Shape 393"/>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94" name="Shape 394"/>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95" name="Shape 395"/>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96" name="Shape 396"/>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97" name="Shape 397"/>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98" name="Shape 398"/>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399" name="Shape 399"/>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00" name="Shape 400"/>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01" name="Shape 401"/>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02" name="Shape 402"/>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03" name="Shape 403"/>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04" name="Shape 404"/>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05" name="Shape 405"/>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06" name="Shape 406"/>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07" name="Shape 407"/>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08" name="Shape 408"/>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09" name="Shape 409"/>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10" name="Shape 410"/>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11" name="Shape 411"/>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12" name="Shape 412"/>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13" name="Shape 413"/>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14" name="Shape 414"/>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15" name="Shape 415"/>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16" name="Shape 416"/>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17" name="Shape 417"/>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18" name="Shape 418"/>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19" name="Shape 419"/>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20" name="Shape 420"/>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422" name="image.png"/>
          <p:cNvPicPr/>
          <p:nvPr/>
        </p:nvPicPr>
        <p:blipFill>
          <a:blip r:embed="rId2" cstate="print">
            <a:extLst/>
          </a:blip>
          <a:stretch>
            <a:fillRect/>
          </a:stretch>
        </p:blipFill>
        <p:spPr>
          <a:xfrm>
            <a:off x="11304173" y="7977945"/>
            <a:ext cx="1300480" cy="1300480"/>
          </a:xfrm>
          <a:prstGeom prst="rect">
            <a:avLst/>
          </a:prstGeom>
          <a:ln w="12700">
            <a:miter lim="400000"/>
          </a:ln>
        </p:spPr>
      </p:pic>
      <p:sp>
        <p:nvSpPr>
          <p:cNvPr id="423" name="Shape 423"/>
          <p:cNvSpPr>
            <a:spLocks noGrp="1"/>
          </p:cNvSpPr>
          <p:nvPr>
            <p:ph type="title"/>
          </p:nvPr>
        </p:nvSpPr>
        <p:spPr>
          <a:xfrm>
            <a:off x="866986" y="775285"/>
            <a:ext cx="11054081" cy="1000371"/>
          </a:xfrm>
          <a:prstGeom prst="rect">
            <a:avLst/>
          </a:prstGeom>
        </p:spPr>
        <p:txBody>
          <a:bodyPr lIns="116709" tIns="66691" rIns="116709" bIns="66691"/>
          <a:lstStyle>
            <a:lvl1pPr algn="l" defTabSz="1200443">
              <a:defRPr sz="4594">
                <a:solidFill>
                  <a:srgbClr val="CC0000"/>
                </a:solidFill>
                <a:uFill>
                  <a:solidFill>
                    <a:srgbClr val="CC0000"/>
                  </a:solidFill>
                </a:uFill>
                <a:latin typeface="Arial Bold"/>
                <a:ea typeface="Arial Bold"/>
                <a:cs typeface="Arial Bold"/>
                <a:sym typeface="Arial Bold"/>
              </a:defRPr>
            </a:lvl1pPr>
          </a:lstStyle>
          <a:p>
            <a:pPr lvl="0">
              <a:defRPr sz="1800">
                <a:solidFill>
                  <a:srgbClr val="000000"/>
                </a:solidFill>
                <a:uFillTx/>
              </a:defRPr>
            </a:pPr>
            <a:r>
              <a:rPr sz="4594" dirty="0" err="1">
                <a:solidFill>
                  <a:srgbClr val="CC0000"/>
                </a:solidFill>
                <a:uFill>
                  <a:solidFill>
                    <a:srgbClr val="CC0000"/>
                  </a:solidFill>
                </a:uFill>
              </a:rPr>
              <a:t>Costi</a:t>
            </a:r>
            <a:r>
              <a:rPr sz="4594" dirty="0">
                <a:solidFill>
                  <a:srgbClr val="CC0000"/>
                </a:solidFill>
                <a:uFill>
                  <a:solidFill>
                    <a:srgbClr val="CC0000"/>
                  </a:solidFill>
                </a:uFill>
              </a:rPr>
              <a:t> </a:t>
            </a:r>
            <a:r>
              <a:rPr sz="4594" dirty="0" err="1">
                <a:solidFill>
                  <a:srgbClr val="CC0000"/>
                </a:solidFill>
                <a:uFill>
                  <a:solidFill>
                    <a:srgbClr val="CC0000"/>
                  </a:solidFill>
                </a:uFill>
              </a:rPr>
              <a:t>diretti</a:t>
            </a:r>
            <a:r>
              <a:rPr sz="4594" dirty="0">
                <a:solidFill>
                  <a:srgbClr val="CC0000"/>
                </a:solidFill>
                <a:uFill>
                  <a:solidFill>
                    <a:srgbClr val="CC0000"/>
                  </a:solidFill>
                </a:uFill>
              </a:rPr>
              <a:t> e </a:t>
            </a:r>
            <a:r>
              <a:rPr sz="4594" dirty="0" err="1" smtClean="0">
                <a:solidFill>
                  <a:srgbClr val="CC0000"/>
                </a:solidFill>
                <a:uFill>
                  <a:solidFill>
                    <a:srgbClr val="CC0000"/>
                  </a:solidFill>
                </a:uFill>
              </a:rPr>
              <a:t>indiretti</a:t>
            </a:r>
            <a:endParaRPr sz="4594" dirty="0">
              <a:solidFill>
                <a:srgbClr val="CC0000"/>
              </a:solidFill>
              <a:uFill>
                <a:solidFill>
                  <a:srgbClr val="CC0000"/>
                </a:solidFill>
              </a:uFill>
            </a:endParaRPr>
          </a:p>
        </p:txBody>
      </p:sp>
      <p:sp>
        <p:nvSpPr>
          <p:cNvPr id="424" name="Shape 424"/>
          <p:cNvSpPr>
            <a:spLocks noGrp="1"/>
          </p:cNvSpPr>
          <p:nvPr>
            <p:ph type="body" idx="1"/>
          </p:nvPr>
        </p:nvSpPr>
        <p:spPr>
          <a:xfrm>
            <a:off x="358465" y="1567244"/>
            <a:ext cx="10929034" cy="6502402"/>
          </a:xfrm>
          <a:prstGeom prst="rect">
            <a:avLst/>
          </a:prstGeom>
        </p:spPr>
        <p:txBody>
          <a:bodyPr lIns="116709" tIns="66691" rIns="116709" bIns="66691" anchor="t"/>
          <a:lstStyle/>
          <a:p>
            <a:pPr marL="311653" lvl="0" indent="-311653" defTabSz="1200443">
              <a:lnSpc>
                <a:spcPct val="90000"/>
              </a:lnSpc>
              <a:spcBef>
                <a:spcPts val="600"/>
              </a:spcBef>
              <a:buClr>
                <a:srgbClr val="330066"/>
              </a:buClr>
              <a:buSzPct val="70000"/>
              <a:buFont typeface="Wingdings"/>
              <a:defRPr sz="1800"/>
            </a:pPr>
            <a:r>
              <a:rPr sz="2363">
                <a:solidFill>
                  <a:srgbClr val="330066"/>
                </a:solidFill>
                <a:uFill>
                  <a:solidFill>
                    <a:srgbClr val="330066"/>
                  </a:solidFill>
                </a:uFill>
                <a:latin typeface="Arial Bold"/>
                <a:ea typeface="Arial Bold"/>
                <a:cs typeface="Arial Bold"/>
                <a:sym typeface="Arial Bold"/>
              </a:rPr>
              <a:t>Costi diretti</a:t>
            </a:r>
            <a:endParaRPr sz="2363">
              <a:solidFill>
                <a:srgbClr val="330066"/>
              </a:solidFill>
              <a:uFill>
                <a:solidFill>
                  <a:srgbClr val="330066"/>
                </a:solidFill>
              </a:uFill>
              <a:latin typeface="Arial"/>
              <a:ea typeface="Arial"/>
              <a:cs typeface="Arial"/>
              <a:sym typeface="Arial"/>
            </a:endParaRPr>
          </a:p>
          <a:p>
            <a:pPr marL="840331" lvl="1" indent="-306931"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costi imputati secondo il principio della specialità, ad es. materie prime, MD, macchinario speciale</a:t>
            </a:r>
            <a:endParaRPr sz="2363">
              <a:solidFill>
                <a:srgbClr val="330066"/>
              </a:solidFill>
              <a:uFill>
                <a:solidFill>
                  <a:srgbClr val="330066"/>
                </a:solidFill>
              </a:uFill>
              <a:latin typeface="Arial Bold"/>
              <a:ea typeface="Arial Bold"/>
              <a:cs typeface="Arial Bold"/>
              <a:sym typeface="Arial Bold"/>
            </a:endParaRPr>
          </a:p>
          <a:p>
            <a:pPr marL="311653" lvl="0" indent="-311653" defTabSz="1200443">
              <a:lnSpc>
                <a:spcPct val="90000"/>
              </a:lnSpc>
              <a:spcBef>
                <a:spcPts val="600"/>
              </a:spcBef>
              <a:buClr>
                <a:srgbClr val="330066"/>
              </a:buClr>
              <a:buSzPct val="70000"/>
              <a:buFont typeface="Wingdings"/>
              <a:defRPr sz="1800"/>
            </a:pPr>
            <a:r>
              <a:rPr sz="2363">
                <a:solidFill>
                  <a:srgbClr val="330066"/>
                </a:solidFill>
                <a:uFill>
                  <a:solidFill>
                    <a:srgbClr val="330066"/>
                  </a:solidFill>
                </a:uFill>
                <a:latin typeface="Arial Bold"/>
                <a:ea typeface="Arial Bold"/>
                <a:cs typeface="Arial Bold"/>
                <a:sym typeface="Arial Bold"/>
              </a:rPr>
              <a:t>Costi indiretti</a:t>
            </a:r>
            <a:endParaRPr sz="2363">
              <a:solidFill>
                <a:srgbClr val="330066"/>
              </a:solidFill>
              <a:uFill>
                <a:solidFill>
                  <a:srgbClr val="330066"/>
                </a:solidFill>
              </a:uFill>
              <a:latin typeface="Arial"/>
              <a:ea typeface="Arial"/>
              <a:cs typeface="Arial"/>
              <a:sym typeface="Arial"/>
            </a:endParaRPr>
          </a:p>
          <a:p>
            <a:pPr marL="840331" lvl="1" indent="-306931"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Bold"/>
                <a:ea typeface="Arial Bold"/>
                <a:cs typeface="Arial Bold"/>
                <a:sym typeface="Arial Bold"/>
              </a:rPr>
              <a:t> </a:t>
            </a:r>
            <a:r>
              <a:rPr sz="2363">
                <a:solidFill>
                  <a:srgbClr val="330066"/>
                </a:solidFill>
                <a:uFill>
                  <a:solidFill>
                    <a:srgbClr val="330066"/>
                  </a:solidFill>
                </a:uFill>
                <a:latin typeface="Arial"/>
                <a:ea typeface="Arial"/>
                <a:cs typeface="Arial"/>
                <a:sym typeface="Arial"/>
              </a:rPr>
              <a:t>costi imputati secondo il criterio di comunanza mediante opportune basi di riparto (o di allocazione)</a:t>
            </a:r>
          </a:p>
          <a:p>
            <a:pPr marL="840331" lvl="1" indent="-306931"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le basi di riparto possono essere a valore ( es. costo della MD) o quantitative (ore macchina)</a:t>
            </a:r>
          </a:p>
          <a:p>
            <a:pPr marL="311653" lvl="0" indent="-311653" defTabSz="1200443">
              <a:lnSpc>
                <a:spcPct val="90000"/>
              </a:lnSpc>
              <a:spcBef>
                <a:spcPts val="600"/>
              </a:spcBef>
              <a:buClr>
                <a:srgbClr val="330066"/>
              </a:buClr>
              <a:buSzPct val="70000"/>
              <a:buFont typeface="Wingdings"/>
              <a:defRPr sz="1800"/>
            </a:pPr>
            <a:r>
              <a:rPr sz="2363">
                <a:solidFill>
                  <a:srgbClr val="330066"/>
                </a:solidFill>
                <a:uFill>
                  <a:solidFill>
                    <a:srgbClr val="330066"/>
                  </a:solidFill>
                </a:uFill>
                <a:latin typeface="Arial"/>
                <a:ea typeface="Arial"/>
                <a:cs typeface="Arial"/>
                <a:sym typeface="Arial"/>
              </a:rPr>
              <a:t>I costi speciali e i costi diretti non necessariamente coincidono: costi speciali potrebbero essere attribuiti in modo indiretto perché è troppo onerosa la misurazione delle quantità consumate: es. il consumo di elettricità</a:t>
            </a:r>
            <a:endParaRPr sz="2363">
              <a:solidFill>
                <a:srgbClr val="330066"/>
              </a:solidFill>
              <a:uFill>
                <a:solidFill>
                  <a:srgbClr val="330066"/>
                </a:solidFill>
              </a:uFill>
              <a:latin typeface="Arial Bold"/>
              <a:ea typeface="Arial Bold"/>
              <a:cs typeface="Arial Bold"/>
              <a:sym typeface="Arial Bold"/>
            </a:endParaRPr>
          </a:p>
          <a:p>
            <a:pPr marL="311653" lvl="0" indent="-311653" defTabSz="1200443">
              <a:lnSpc>
                <a:spcPct val="90000"/>
              </a:lnSpc>
              <a:spcBef>
                <a:spcPts val="600"/>
              </a:spcBef>
              <a:buClr>
                <a:srgbClr val="330066"/>
              </a:buClr>
              <a:buSzPct val="70000"/>
              <a:buFont typeface="Wingdings"/>
              <a:defRPr sz="1800"/>
            </a:pPr>
            <a:r>
              <a:rPr sz="2363">
                <a:solidFill>
                  <a:srgbClr val="330066"/>
                </a:solidFill>
                <a:uFill>
                  <a:solidFill>
                    <a:srgbClr val="330066"/>
                  </a:solidFill>
                </a:uFill>
                <a:latin typeface="Arial"/>
                <a:ea typeface="Arial"/>
                <a:cs typeface="Arial"/>
                <a:sym typeface="Arial"/>
              </a:rPr>
              <a:t>I costi fissi come i costi variabili possono essere diretti o indiretti. </a:t>
            </a:r>
          </a:p>
          <a:p>
            <a:pPr marL="840331" lvl="1" indent="-306931" defTabSz="1200443">
              <a:lnSpc>
                <a:spcPct val="90000"/>
              </a:lnSpc>
              <a:spcBef>
                <a:spcPts val="5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Es: cvd = costo dei cerchioni dell’odc motoveicolo; cvi = costo energia di produzione dell’odc. Motoveicolo; cfd = ammortamento auto dell’ odc ufficio vendite; cfi = costo elaborazioni dati per l’odc ufficio vendite.  </a:t>
            </a:r>
          </a:p>
        </p:txBody>
      </p:sp>
      <p:sp>
        <p:nvSpPr>
          <p:cNvPr id="425" name="Shape 425"/>
          <p:cNvSpPr/>
          <p:nvPr/>
        </p:nvSpPr>
        <p:spPr>
          <a:xfrm>
            <a:off x="735688" y="7523610"/>
            <a:ext cx="11274995" cy="1321322"/>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lIns="116709" tIns="66691" rIns="116709" bIns="66691">
            <a:spAutoFit/>
          </a:bodyPr>
          <a:lstStyle>
            <a:lvl1pPr algn="l" defTabSz="1200443">
              <a:defRPr sz="2625" i="1">
                <a:solidFill>
                  <a:srgbClr val="330066"/>
                </a:solidFill>
                <a:uFill>
                  <a:solidFill>
                    <a:srgbClr val="330066"/>
                  </a:solidFill>
                </a:uFill>
                <a:latin typeface="Helvetica-Oblique"/>
                <a:ea typeface="Helvetica-Oblique"/>
                <a:cs typeface="Helvetica-Oblique"/>
                <a:sym typeface="Helvetica-Oblique"/>
              </a:defRPr>
            </a:lvl1pPr>
          </a:lstStyle>
          <a:p>
            <a:pPr lvl="0">
              <a:defRPr sz="1800" i="0">
                <a:solidFill>
                  <a:srgbClr val="000000"/>
                </a:solidFill>
                <a:uFillTx/>
              </a:defRPr>
            </a:pPr>
            <a:r>
              <a:rPr sz="2625" i="1">
                <a:solidFill>
                  <a:srgbClr val="330066"/>
                </a:solidFill>
                <a:uFill>
                  <a:solidFill>
                    <a:srgbClr val="330066"/>
                  </a:solidFill>
                </a:uFill>
              </a:rPr>
              <a:t>Costo diretto ed indiretto sono concetti  il cui significato nasce prendendo contemporaneamente in considerazione la natura della risorsa consumata e l’oggetto di costo. </a:t>
            </a: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27" name="Shape 427"/>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459"/>
          <p:cNvGrpSpPr/>
          <p:nvPr/>
        </p:nvGrpSpPr>
        <p:grpSpPr>
          <a:xfrm>
            <a:off x="11595946" y="575212"/>
            <a:ext cx="1127500" cy="1700628"/>
            <a:chOff x="0" y="0"/>
            <a:chExt cx="1127500" cy="1700627"/>
          </a:xfrm>
        </p:grpSpPr>
        <p:sp>
          <p:nvSpPr>
            <p:cNvPr id="428" name="Shape 428"/>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29" name="Shape 429"/>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30" name="Shape 430"/>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31" name="Shape 431"/>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32" name="Shape 432"/>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33" name="Shape 433"/>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34" name="Shape 434"/>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35" name="Shape 435"/>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36" name="Shape 436"/>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37" name="Shape 437"/>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38" name="Shape 438"/>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39" name="Shape 439"/>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40" name="Shape 440"/>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41" name="Shape 441"/>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42" name="Shape 442"/>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43" name="Shape 443"/>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44" name="Shape 444"/>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45" name="Shape 445"/>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46" name="Shape 446"/>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47" name="Shape 447"/>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48" name="Shape 448"/>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49" name="Shape 449"/>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50" name="Shape 450"/>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51" name="Shape 451"/>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52" name="Shape 452"/>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53" name="Shape 453"/>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54" name="Shape 454"/>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55" name="Shape 455"/>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56" name="Shape 456"/>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57" name="Shape 457"/>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58" name="Shape 458"/>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460" name="image.png"/>
          <p:cNvPicPr/>
          <p:nvPr/>
        </p:nvPicPr>
        <p:blipFill>
          <a:blip r:embed="rId2" cstate="print">
            <a:extLst/>
          </a:blip>
          <a:stretch>
            <a:fillRect/>
          </a:stretch>
        </p:blipFill>
        <p:spPr>
          <a:xfrm>
            <a:off x="11304173" y="7977945"/>
            <a:ext cx="1300480" cy="1300480"/>
          </a:xfrm>
          <a:prstGeom prst="rect">
            <a:avLst/>
          </a:prstGeom>
          <a:ln w="12700">
            <a:miter lim="400000"/>
          </a:ln>
        </p:spPr>
      </p:pic>
      <p:sp>
        <p:nvSpPr>
          <p:cNvPr id="461" name="Shape 461"/>
          <p:cNvSpPr>
            <a:spLocks noGrp="1"/>
          </p:cNvSpPr>
          <p:nvPr>
            <p:ph type="title"/>
          </p:nvPr>
        </p:nvSpPr>
        <p:spPr>
          <a:xfrm>
            <a:off x="866986" y="527277"/>
            <a:ext cx="11054081" cy="1000371"/>
          </a:xfrm>
          <a:prstGeom prst="rect">
            <a:avLst/>
          </a:prstGeom>
        </p:spPr>
        <p:txBody>
          <a:bodyPr lIns="116709" tIns="66691" rIns="116709" bIns="66691"/>
          <a:lstStyle>
            <a:lvl1pPr algn="l" defTabSz="1200443">
              <a:defRPr sz="4594">
                <a:solidFill>
                  <a:srgbClr val="CC0000"/>
                </a:solidFill>
                <a:uFill>
                  <a:solidFill>
                    <a:srgbClr val="CC0000"/>
                  </a:solidFill>
                </a:uFill>
                <a:latin typeface="Arial Bold"/>
                <a:ea typeface="Arial Bold"/>
                <a:cs typeface="Arial Bold"/>
                <a:sym typeface="Arial Bold"/>
              </a:defRPr>
            </a:lvl1pPr>
          </a:lstStyle>
          <a:p>
            <a:pPr lvl="0">
              <a:defRPr sz="1800">
                <a:solidFill>
                  <a:srgbClr val="000000"/>
                </a:solidFill>
                <a:uFillTx/>
              </a:defRPr>
            </a:pPr>
            <a:r>
              <a:rPr sz="4594">
                <a:solidFill>
                  <a:srgbClr val="CC0000"/>
                </a:solidFill>
                <a:uFill>
                  <a:solidFill>
                    <a:srgbClr val="CC0000"/>
                  </a:solidFill>
                </a:uFill>
              </a:rPr>
              <a:t>Costi diretti</a:t>
            </a:r>
          </a:p>
        </p:txBody>
      </p:sp>
      <p:sp>
        <p:nvSpPr>
          <p:cNvPr id="462" name="Shape 462"/>
          <p:cNvSpPr>
            <a:spLocks noGrp="1"/>
          </p:cNvSpPr>
          <p:nvPr>
            <p:ph type="body" idx="1"/>
          </p:nvPr>
        </p:nvSpPr>
        <p:spPr>
          <a:xfrm>
            <a:off x="546034" y="1588085"/>
            <a:ext cx="10929034" cy="6502402"/>
          </a:xfrm>
          <a:prstGeom prst="rect">
            <a:avLst/>
          </a:prstGeom>
        </p:spPr>
        <p:txBody>
          <a:bodyPr lIns="116709" tIns="66691" rIns="116709" bIns="66691" anchor="t"/>
          <a:lstStyle/>
          <a:p>
            <a:pPr marL="311653" lvl="0" indent="-311653" defTabSz="1080398">
              <a:spcBef>
                <a:spcPts val="500"/>
              </a:spcBef>
              <a:buClr>
                <a:srgbClr val="330066"/>
              </a:buClr>
              <a:buSzPct val="70000"/>
              <a:buFont typeface="Wingdings"/>
              <a:defRPr sz="1800"/>
            </a:pPr>
            <a:r>
              <a:rPr sz="2363">
                <a:solidFill>
                  <a:srgbClr val="330066"/>
                </a:solidFill>
                <a:uFill>
                  <a:solidFill>
                    <a:srgbClr val="330066"/>
                  </a:solidFill>
                </a:uFill>
                <a:latin typeface="Arial Bold"/>
                <a:ea typeface="Arial Bold"/>
                <a:cs typeface="Arial Bold"/>
                <a:sym typeface="Arial Bold"/>
              </a:rPr>
              <a:t>Costi diretti di materie prime</a:t>
            </a:r>
            <a:endParaRPr sz="2363">
              <a:solidFill>
                <a:srgbClr val="330066"/>
              </a:solidFill>
              <a:uFill>
                <a:solidFill>
                  <a:srgbClr val="330066"/>
                </a:solidFill>
              </a:uFill>
              <a:latin typeface="Arial"/>
              <a:ea typeface="Arial"/>
              <a:cs typeface="Arial"/>
              <a:sym typeface="Arial"/>
            </a:endParaRPr>
          </a:p>
          <a:p>
            <a:pPr marL="788926" lvl="1" indent="-318867" defTabSz="1080398">
              <a:spcBef>
                <a:spcPts val="4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Costi dei materiali fisicamente incorporati in un certo prodotto: materie prime grezze e semilavorati</a:t>
            </a:r>
          </a:p>
          <a:p>
            <a:pPr marL="737234" lvl="1" indent="-267176" defTabSz="1080398">
              <a:spcBef>
                <a:spcPts val="400"/>
              </a:spcBef>
              <a:buSzTx/>
              <a:buNone/>
              <a:defRPr sz="1800"/>
            </a:pPr>
            <a:r>
              <a:rPr sz="2363" i="1">
                <a:solidFill>
                  <a:srgbClr val="330066"/>
                </a:solidFill>
                <a:uFill>
                  <a:solidFill>
                    <a:srgbClr val="330066"/>
                  </a:solidFill>
                </a:uFill>
                <a:latin typeface="Arial"/>
                <a:ea typeface="Arial"/>
                <a:cs typeface="Arial"/>
                <a:sym typeface="Arial"/>
              </a:rPr>
              <a:t>Attenzione alcuni materiali sono indiretti: esempio olio di lubrificazione dei macchinari o per un ristorante le spezie consumate. </a:t>
            </a:r>
          </a:p>
          <a:p>
            <a:pPr marL="737234" lvl="1" indent="-267176" defTabSz="1080398">
              <a:spcBef>
                <a:spcPts val="400"/>
              </a:spcBef>
              <a:buSzTx/>
              <a:buNone/>
              <a:defRPr sz="1800"/>
            </a:pPr>
            <a:endParaRPr sz="2363">
              <a:solidFill>
                <a:srgbClr val="330066"/>
              </a:solidFill>
              <a:uFill>
                <a:solidFill>
                  <a:srgbClr val="330066"/>
                </a:solidFill>
              </a:uFill>
              <a:latin typeface="Arial Bold"/>
              <a:ea typeface="Arial Bold"/>
              <a:cs typeface="Arial Bold"/>
              <a:sym typeface="Arial Bold"/>
            </a:endParaRPr>
          </a:p>
          <a:p>
            <a:pPr marL="311653" lvl="0" indent="-311653" defTabSz="1080398">
              <a:spcBef>
                <a:spcPts val="500"/>
              </a:spcBef>
              <a:buClr>
                <a:srgbClr val="330066"/>
              </a:buClr>
              <a:buSzPct val="70000"/>
              <a:buFont typeface="Wingdings"/>
              <a:defRPr sz="1800"/>
            </a:pPr>
            <a:r>
              <a:rPr sz="2363">
                <a:solidFill>
                  <a:srgbClr val="330066"/>
                </a:solidFill>
                <a:uFill>
                  <a:solidFill>
                    <a:srgbClr val="330066"/>
                  </a:solidFill>
                </a:uFill>
                <a:latin typeface="Arial Bold"/>
                <a:ea typeface="Arial Bold"/>
                <a:cs typeface="Arial Bold"/>
                <a:sym typeface="Arial Bold"/>
              </a:rPr>
              <a:t>Costi diretti del lavoro</a:t>
            </a:r>
            <a:endParaRPr sz="2363">
              <a:solidFill>
                <a:srgbClr val="330066"/>
              </a:solidFill>
              <a:uFill>
                <a:solidFill>
                  <a:srgbClr val="330066"/>
                </a:solidFill>
              </a:uFill>
              <a:latin typeface="Arial"/>
              <a:ea typeface="Arial"/>
              <a:cs typeface="Arial"/>
              <a:sym typeface="Arial"/>
            </a:endParaRPr>
          </a:p>
          <a:p>
            <a:pPr marL="788926" lvl="1" indent="-318867" defTabSz="1080398">
              <a:spcBef>
                <a:spcPts val="4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costi del lavoro prestato esclusivamente per la realizzazione di un prodotto: retribuzione di base, retribuzioni di straordinario, retribuzioni a cottimo, ferie, premi, indennità e contributi sociali</a:t>
            </a:r>
          </a:p>
          <a:p>
            <a:pPr marL="737234" lvl="1" indent="-267176" defTabSz="1080398">
              <a:spcBef>
                <a:spcPts val="400"/>
              </a:spcBef>
              <a:buSzTx/>
              <a:buNone/>
              <a:defRPr sz="1800"/>
            </a:pPr>
            <a:endParaRPr sz="2363">
              <a:solidFill>
                <a:srgbClr val="330066"/>
              </a:solidFill>
              <a:uFill>
                <a:solidFill>
                  <a:srgbClr val="330066"/>
                </a:solidFill>
              </a:uFill>
              <a:latin typeface="Arial"/>
              <a:ea typeface="Arial"/>
              <a:cs typeface="Arial"/>
              <a:sym typeface="Arial"/>
            </a:endParaRPr>
          </a:p>
          <a:p>
            <a:pPr marL="311653" lvl="0" indent="-311653" defTabSz="1080398">
              <a:spcBef>
                <a:spcPts val="0"/>
              </a:spcBef>
              <a:buClr>
                <a:srgbClr val="330066"/>
              </a:buClr>
              <a:buSzPct val="70000"/>
              <a:buFont typeface="Wingdings"/>
              <a:defRPr sz="1800"/>
            </a:pPr>
            <a:r>
              <a:rPr sz="2363">
                <a:solidFill>
                  <a:srgbClr val="330066"/>
                </a:solidFill>
                <a:uFill>
                  <a:solidFill>
                    <a:srgbClr val="330066"/>
                  </a:solidFill>
                </a:uFill>
                <a:latin typeface="Arial Bold"/>
                <a:ea typeface="Arial Bold"/>
                <a:cs typeface="Arial Bold"/>
                <a:sym typeface="Arial Bold"/>
              </a:rPr>
              <a:t>Costi diretti diversi</a:t>
            </a:r>
            <a:endParaRPr sz="2363">
              <a:solidFill>
                <a:srgbClr val="330066"/>
              </a:solidFill>
              <a:uFill>
                <a:solidFill>
                  <a:srgbClr val="330066"/>
                </a:solidFill>
              </a:uFill>
              <a:latin typeface="Arial"/>
              <a:ea typeface="Arial"/>
              <a:cs typeface="Arial"/>
              <a:sym typeface="Arial"/>
            </a:endParaRPr>
          </a:p>
          <a:p>
            <a:pPr marL="308609" lvl="0" indent="-308609" defTabSz="1080398">
              <a:spcBef>
                <a:spcPts val="500"/>
              </a:spcBef>
              <a:buSzTx/>
              <a:buNone/>
              <a:defRPr sz="1800"/>
            </a:pPr>
            <a:r>
              <a:rPr sz="2363">
                <a:solidFill>
                  <a:srgbClr val="330066"/>
                </a:solidFill>
                <a:uFill>
                  <a:solidFill>
                    <a:srgbClr val="330066"/>
                  </a:solidFill>
                </a:uFill>
                <a:latin typeface="Arial"/>
                <a:ea typeface="Arial"/>
                <a:cs typeface="Arial"/>
                <a:sym typeface="Arial"/>
              </a:rPr>
              <a:t>      -    costi diretti non considerati nelle precedenti categorie: parti di prodotto acquistate da terzi, costo di lavorazioni effettuate da terzi, costo di materiali speciali o di attrezzature speciali utilizzate per la fabbricazione esclusiva di un prodotto</a:t>
            </a: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64" name="Shape 464"/>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496"/>
          <p:cNvGrpSpPr/>
          <p:nvPr/>
        </p:nvGrpSpPr>
        <p:grpSpPr>
          <a:xfrm>
            <a:off x="11595946" y="575212"/>
            <a:ext cx="1127500" cy="1700628"/>
            <a:chOff x="0" y="0"/>
            <a:chExt cx="1127500" cy="1700627"/>
          </a:xfrm>
        </p:grpSpPr>
        <p:sp>
          <p:nvSpPr>
            <p:cNvPr id="465" name="Shape 465"/>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66" name="Shape 466"/>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67" name="Shape 467"/>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68" name="Shape 468"/>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69" name="Shape 469"/>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70" name="Shape 470"/>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71" name="Shape 471"/>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72" name="Shape 472"/>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73" name="Shape 473"/>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74" name="Shape 474"/>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75" name="Shape 475"/>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76" name="Shape 476"/>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77" name="Shape 477"/>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78" name="Shape 478"/>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79" name="Shape 479"/>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80" name="Shape 480"/>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81" name="Shape 481"/>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82" name="Shape 482"/>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83" name="Shape 483"/>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84" name="Shape 484"/>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85" name="Shape 485"/>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86" name="Shape 486"/>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87" name="Shape 487"/>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88" name="Shape 488"/>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89" name="Shape 489"/>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90" name="Shape 490"/>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91" name="Shape 491"/>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92" name="Shape 492"/>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93" name="Shape 493"/>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94" name="Shape 494"/>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495" name="Shape 495"/>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497" name="image.png"/>
          <p:cNvPicPr/>
          <p:nvPr/>
        </p:nvPicPr>
        <p:blipFill>
          <a:blip r:embed="rId2" cstate="print">
            <a:extLst/>
          </a:blip>
          <a:stretch>
            <a:fillRect/>
          </a:stretch>
        </p:blipFill>
        <p:spPr>
          <a:xfrm>
            <a:off x="11304173" y="7977945"/>
            <a:ext cx="1300480" cy="1300480"/>
          </a:xfrm>
          <a:prstGeom prst="rect">
            <a:avLst/>
          </a:prstGeom>
          <a:ln w="12700">
            <a:miter lim="400000"/>
          </a:ln>
        </p:spPr>
      </p:pic>
      <p:sp>
        <p:nvSpPr>
          <p:cNvPr id="498" name="Shape 498"/>
          <p:cNvSpPr>
            <a:spLocks noGrp="1"/>
          </p:cNvSpPr>
          <p:nvPr>
            <p:ph type="title"/>
          </p:nvPr>
        </p:nvSpPr>
        <p:spPr>
          <a:xfrm>
            <a:off x="866986" y="775285"/>
            <a:ext cx="11054081" cy="1000371"/>
          </a:xfrm>
          <a:prstGeom prst="rect">
            <a:avLst/>
          </a:prstGeom>
        </p:spPr>
        <p:txBody>
          <a:bodyPr lIns="116709" tIns="66691" rIns="116709" bIns="66691"/>
          <a:lstStyle>
            <a:lvl1pPr algn="l" defTabSz="1152425">
              <a:defRPr sz="4411">
                <a:solidFill>
                  <a:srgbClr val="CC0000"/>
                </a:solidFill>
                <a:uFill>
                  <a:solidFill>
                    <a:srgbClr val="CC0000"/>
                  </a:solidFill>
                </a:uFill>
                <a:latin typeface="Arial Bold"/>
                <a:ea typeface="Arial Bold"/>
                <a:cs typeface="Arial Bold"/>
                <a:sym typeface="Arial Bold"/>
              </a:defRPr>
            </a:lvl1pPr>
          </a:lstStyle>
          <a:p>
            <a:pPr lvl="0">
              <a:defRPr sz="1800">
                <a:solidFill>
                  <a:srgbClr val="000000"/>
                </a:solidFill>
                <a:uFillTx/>
              </a:defRPr>
            </a:pPr>
            <a:r>
              <a:rPr sz="4411">
                <a:solidFill>
                  <a:srgbClr val="CC0000"/>
                </a:solidFill>
                <a:uFill>
                  <a:solidFill>
                    <a:srgbClr val="CC0000"/>
                  </a:solidFill>
                </a:uFill>
              </a:rPr>
              <a:t>Costi indiretti:esempio di base di riparto</a:t>
            </a:r>
          </a:p>
        </p:txBody>
      </p:sp>
      <p:sp>
        <p:nvSpPr>
          <p:cNvPr id="499" name="Shape 499"/>
          <p:cNvSpPr>
            <a:spLocks noGrp="1"/>
          </p:cNvSpPr>
          <p:nvPr>
            <p:ph type="body" idx="1"/>
          </p:nvPr>
        </p:nvSpPr>
        <p:spPr>
          <a:xfrm>
            <a:off x="800294" y="5062285"/>
            <a:ext cx="10929035" cy="3501293"/>
          </a:xfrm>
          <a:prstGeom prst="rect">
            <a:avLst/>
          </a:prstGeom>
        </p:spPr>
        <p:txBody>
          <a:bodyPr lIns="116709" tIns="66691" rIns="116709" bIns="66691" anchor="t"/>
          <a:lstStyle/>
          <a:p>
            <a:pPr marL="311653" lvl="0" indent="-311653" defTabSz="1080398">
              <a:lnSpc>
                <a:spcPct val="90000"/>
              </a:lnSpc>
              <a:spcBef>
                <a:spcPts val="500"/>
              </a:spcBef>
              <a:buClr>
                <a:srgbClr val="330066"/>
              </a:buClr>
              <a:buSzPct val="70000"/>
              <a:buFont typeface="Wingdings"/>
              <a:defRPr sz="1800"/>
            </a:pPr>
            <a:r>
              <a:rPr sz="2363">
                <a:solidFill>
                  <a:srgbClr val="330066"/>
                </a:solidFill>
                <a:uFill>
                  <a:solidFill>
                    <a:srgbClr val="330066"/>
                  </a:solidFill>
                </a:uFill>
                <a:latin typeface="Arial Bold"/>
                <a:ea typeface="Arial Bold"/>
                <a:cs typeface="Arial Bold"/>
                <a:sym typeface="Arial Bold"/>
              </a:rPr>
              <a:t>Coeff. di riparto a valore</a:t>
            </a:r>
            <a:endParaRPr sz="2363">
              <a:solidFill>
                <a:srgbClr val="330066"/>
              </a:solidFill>
              <a:uFill>
                <a:solidFill>
                  <a:srgbClr val="330066"/>
                </a:solidFill>
              </a:uFill>
              <a:latin typeface="Arial"/>
              <a:ea typeface="Arial"/>
              <a:cs typeface="Arial"/>
              <a:sym typeface="Arial"/>
            </a:endParaRPr>
          </a:p>
          <a:p>
            <a:pPr marL="683472" lvl="1" indent="-373433" defTabSz="1080398">
              <a:lnSpc>
                <a:spcPct val="90000"/>
              </a:lnSpc>
              <a:spcBef>
                <a:spcPts val="4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CR = Costo Indiretto/Valore della base di riparto = 49/270 = 0.18</a:t>
            </a:r>
          </a:p>
          <a:p>
            <a:pPr marL="954842" lvl="2" indent="-330479" defTabSz="1080398">
              <a:lnSpc>
                <a:spcPct val="90000"/>
              </a:lnSpc>
              <a:spcBef>
                <a:spcPts val="400"/>
              </a:spcBef>
              <a:buClr>
                <a:srgbClr val="CCCC00"/>
              </a:buClr>
              <a:buSzPct val="70000"/>
              <a:buFont typeface="Wingdings"/>
              <a:defRPr sz="1800"/>
            </a:pPr>
            <a:r>
              <a:rPr sz="2363">
                <a:solidFill>
                  <a:srgbClr val="330066"/>
                </a:solidFill>
                <a:uFill>
                  <a:solidFill>
                    <a:srgbClr val="330066"/>
                  </a:solidFill>
                </a:uFill>
                <a:latin typeface="Arial Bold"/>
                <a:ea typeface="Arial Bold"/>
                <a:cs typeface="Arial Bold"/>
                <a:sym typeface="Arial Bold"/>
              </a:rPr>
              <a:t>da cui: CI (A) = 0.18x160 =29.037</a:t>
            </a:r>
          </a:p>
          <a:p>
            <a:pPr marL="954842" lvl="2" indent="-330479" defTabSz="1080398">
              <a:lnSpc>
                <a:spcPct val="90000"/>
              </a:lnSpc>
              <a:spcBef>
                <a:spcPts val="400"/>
              </a:spcBef>
              <a:buClr>
                <a:srgbClr val="CCCC00"/>
              </a:buClr>
              <a:buSzPct val="70000"/>
              <a:buFont typeface="Wingdings"/>
              <a:defRPr sz="1800"/>
            </a:pPr>
            <a:r>
              <a:rPr sz="2363">
                <a:solidFill>
                  <a:srgbClr val="330066"/>
                </a:solidFill>
                <a:uFill>
                  <a:solidFill>
                    <a:srgbClr val="330066"/>
                  </a:solidFill>
                </a:uFill>
                <a:latin typeface="Arial Bold"/>
                <a:ea typeface="Arial Bold"/>
                <a:cs typeface="Arial Bold"/>
                <a:sym typeface="Arial Bold"/>
              </a:rPr>
              <a:t>             CI (B) = 0.18x110 =19.936</a:t>
            </a:r>
          </a:p>
          <a:p>
            <a:pPr marL="311653" lvl="0" indent="-311653" defTabSz="1080398">
              <a:lnSpc>
                <a:spcPct val="90000"/>
              </a:lnSpc>
              <a:spcBef>
                <a:spcPts val="500"/>
              </a:spcBef>
              <a:buClr>
                <a:srgbClr val="330066"/>
              </a:buClr>
              <a:buSzPct val="70000"/>
              <a:buFont typeface="Wingdings"/>
              <a:defRPr sz="1800"/>
            </a:pPr>
            <a:r>
              <a:rPr sz="2363">
                <a:solidFill>
                  <a:srgbClr val="330066"/>
                </a:solidFill>
                <a:uFill>
                  <a:solidFill>
                    <a:srgbClr val="330066"/>
                  </a:solidFill>
                </a:uFill>
                <a:latin typeface="Arial Bold"/>
                <a:ea typeface="Arial Bold"/>
                <a:cs typeface="Arial Bold"/>
                <a:sym typeface="Arial Bold"/>
              </a:rPr>
              <a:t>Coeff. di riparto quantitativo</a:t>
            </a:r>
            <a:endParaRPr sz="2363">
              <a:solidFill>
                <a:srgbClr val="330066"/>
              </a:solidFill>
              <a:uFill>
                <a:solidFill>
                  <a:srgbClr val="330066"/>
                </a:solidFill>
              </a:uFill>
              <a:latin typeface="Arial"/>
              <a:ea typeface="Arial"/>
              <a:cs typeface="Arial"/>
              <a:sym typeface="Arial"/>
            </a:endParaRPr>
          </a:p>
          <a:p>
            <a:pPr marL="683472" lvl="1" indent="-373433" defTabSz="1080398">
              <a:lnSpc>
                <a:spcPct val="90000"/>
              </a:lnSpc>
              <a:spcBef>
                <a:spcPts val="400"/>
              </a:spcBef>
              <a:buClr>
                <a:srgbClr val="669999"/>
              </a:buClr>
              <a:buSzPct val="70000"/>
              <a:buFont typeface="Wingdings"/>
              <a:defRPr sz="1800"/>
            </a:pPr>
            <a:r>
              <a:rPr sz="2363">
                <a:solidFill>
                  <a:srgbClr val="330066"/>
                </a:solidFill>
                <a:uFill>
                  <a:solidFill>
                    <a:srgbClr val="330066"/>
                  </a:solidFill>
                </a:uFill>
                <a:latin typeface="Arial"/>
                <a:ea typeface="Arial"/>
                <a:cs typeface="Arial"/>
                <a:sym typeface="Arial"/>
              </a:rPr>
              <a:t>CR = Costo Indiretto/Valore della base ore lavoro = 49/90 = 0.5444</a:t>
            </a:r>
          </a:p>
          <a:p>
            <a:pPr marL="954842" lvl="2" indent="-330479" defTabSz="1080398">
              <a:lnSpc>
                <a:spcPct val="90000"/>
              </a:lnSpc>
              <a:spcBef>
                <a:spcPts val="400"/>
              </a:spcBef>
              <a:buClr>
                <a:srgbClr val="CCCC00"/>
              </a:buClr>
              <a:buSzPct val="70000"/>
              <a:buFont typeface="Wingdings"/>
              <a:defRPr sz="1800"/>
            </a:pPr>
            <a:r>
              <a:rPr sz="2363">
                <a:solidFill>
                  <a:srgbClr val="330066"/>
                </a:solidFill>
                <a:uFill>
                  <a:solidFill>
                    <a:srgbClr val="330066"/>
                  </a:solidFill>
                </a:uFill>
                <a:latin typeface="Arial Bold"/>
                <a:ea typeface="Arial Bold"/>
                <a:cs typeface="Arial Bold"/>
                <a:sym typeface="Arial Bold"/>
              </a:rPr>
              <a:t>da cui: CI (A) = 0.5444x70 =38.11</a:t>
            </a:r>
          </a:p>
          <a:p>
            <a:pPr marL="954842" lvl="2" indent="-330479" defTabSz="1080398">
              <a:lnSpc>
                <a:spcPct val="90000"/>
              </a:lnSpc>
              <a:spcBef>
                <a:spcPts val="400"/>
              </a:spcBef>
              <a:buClr>
                <a:srgbClr val="CCCC00"/>
              </a:buClr>
              <a:buSzPct val="70000"/>
              <a:buFont typeface="Wingdings"/>
              <a:defRPr sz="1800"/>
            </a:pPr>
            <a:r>
              <a:rPr sz="2363">
                <a:solidFill>
                  <a:srgbClr val="330066"/>
                </a:solidFill>
                <a:uFill>
                  <a:solidFill>
                    <a:srgbClr val="330066"/>
                  </a:solidFill>
                </a:uFill>
                <a:latin typeface="Arial Bold"/>
                <a:ea typeface="Arial Bold"/>
                <a:cs typeface="Arial Bold"/>
                <a:sym typeface="Arial Bold"/>
              </a:rPr>
              <a:t>             CI (B) = 0.5444x20 =10.89</a:t>
            </a:r>
          </a:p>
        </p:txBody>
      </p:sp>
      <p:sp>
        <p:nvSpPr>
          <p:cNvPr id="500" name="Shape 500"/>
          <p:cNvSpPr/>
          <p:nvPr/>
        </p:nvSpPr>
        <p:spPr>
          <a:xfrm>
            <a:off x="5178995" y="2038382"/>
            <a:ext cx="6302326" cy="2692401"/>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lIns="116709" tIns="66691" rIns="116709" bIns="66691" anchor="ctr">
            <a:spAutoFit/>
          </a:bodyPr>
          <a:lstStyle/>
          <a:p>
            <a:pPr lvl="0" algn="l" defTabSz="1200443">
              <a:defRPr sz="1800"/>
            </a:pPr>
            <a:r>
              <a:rPr sz="2100">
                <a:solidFill>
                  <a:srgbClr val="330066"/>
                </a:solidFill>
                <a:uFill>
                  <a:solidFill>
                    <a:srgbClr val="330066"/>
                  </a:solidFill>
                </a:uFill>
                <a:latin typeface="Arial Bold"/>
                <a:ea typeface="Arial Bold"/>
                <a:cs typeface="Arial Bold"/>
                <a:sym typeface="Arial Bold"/>
              </a:rPr>
              <a:t>		A	B	Totale</a:t>
            </a:r>
          </a:p>
          <a:p>
            <a:pPr lvl="0" algn="l" defTabSz="1200443">
              <a:defRPr sz="1800"/>
            </a:pPr>
            <a:r>
              <a:rPr sz="2100">
                <a:solidFill>
                  <a:srgbClr val="330066"/>
                </a:solidFill>
                <a:uFill>
                  <a:solidFill>
                    <a:srgbClr val="330066"/>
                  </a:solidFill>
                </a:uFill>
                <a:latin typeface="Arial Bold"/>
                <a:ea typeface="Arial Bold"/>
                <a:cs typeface="Arial Bold"/>
                <a:sym typeface="Arial Bold"/>
              </a:rPr>
              <a:t>-----------------------------------------------------------------</a:t>
            </a:r>
          </a:p>
          <a:p>
            <a:pPr lvl="0" algn="l" defTabSz="1200443">
              <a:defRPr sz="1800"/>
            </a:pPr>
            <a:r>
              <a:rPr sz="2100">
                <a:solidFill>
                  <a:srgbClr val="330066"/>
                </a:solidFill>
                <a:uFill>
                  <a:solidFill>
                    <a:srgbClr val="330066"/>
                  </a:solidFill>
                </a:uFill>
                <a:latin typeface="Arial Bold"/>
                <a:ea typeface="Arial Bold"/>
                <a:cs typeface="Arial Bold"/>
                <a:sym typeface="Arial Bold"/>
              </a:rPr>
              <a:t>Materie Prime	100	30	130</a:t>
            </a:r>
          </a:p>
          <a:p>
            <a:pPr lvl="0" algn="l" defTabSz="1200443">
              <a:defRPr sz="1800"/>
            </a:pPr>
            <a:r>
              <a:rPr sz="2100">
                <a:solidFill>
                  <a:srgbClr val="330066"/>
                </a:solidFill>
                <a:uFill>
                  <a:solidFill>
                    <a:srgbClr val="330066"/>
                  </a:solidFill>
                </a:uFill>
                <a:latin typeface="Arial Bold"/>
                <a:ea typeface="Arial Bold"/>
                <a:cs typeface="Arial Bold"/>
                <a:sym typeface="Arial Bold"/>
              </a:rPr>
              <a:t>Manodopera	60	80	140</a:t>
            </a:r>
          </a:p>
          <a:p>
            <a:pPr lvl="0" algn="l" defTabSz="1200443">
              <a:defRPr sz="1800"/>
            </a:pPr>
            <a:r>
              <a:rPr sz="2100">
                <a:solidFill>
                  <a:srgbClr val="330066"/>
                </a:solidFill>
                <a:uFill>
                  <a:solidFill>
                    <a:srgbClr val="330066"/>
                  </a:solidFill>
                </a:uFill>
                <a:latin typeface="Arial Bold"/>
                <a:ea typeface="Arial Bold"/>
                <a:cs typeface="Arial Bold"/>
                <a:sym typeface="Arial Bold"/>
              </a:rPr>
              <a:t>-----------------------------------------------------------------</a:t>
            </a:r>
          </a:p>
          <a:p>
            <a:pPr lvl="0" algn="l" defTabSz="1200443">
              <a:defRPr sz="1800"/>
            </a:pPr>
            <a:r>
              <a:rPr sz="2100">
                <a:solidFill>
                  <a:srgbClr val="330066"/>
                </a:solidFill>
                <a:uFill>
                  <a:solidFill>
                    <a:srgbClr val="330066"/>
                  </a:solidFill>
                </a:uFill>
                <a:latin typeface="Arial Bold"/>
                <a:ea typeface="Arial Bold"/>
                <a:cs typeface="Arial Bold"/>
                <a:sym typeface="Arial Bold"/>
              </a:rPr>
              <a:t>Totale 		160	110	270</a:t>
            </a:r>
          </a:p>
          <a:p>
            <a:pPr lvl="0" algn="l" defTabSz="1200443">
              <a:defRPr sz="1800"/>
            </a:pPr>
            <a:r>
              <a:rPr sz="2100">
                <a:solidFill>
                  <a:srgbClr val="330066"/>
                </a:solidFill>
                <a:uFill>
                  <a:solidFill>
                    <a:srgbClr val="330066"/>
                  </a:solidFill>
                </a:uFill>
                <a:latin typeface="Arial Bold"/>
                <a:ea typeface="Arial Bold"/>
                <a:cs typeface="Arial Bold"/>
                <a:sym typeface="Arial Bold"/>
              </a:rPr>
              <a:t>-----------------------------------------------------------------</a:t>
            </a:r>
          </a:p>
          <a:p>
            <a:pPr lvl="0" algn="l" defTabSz="1200443">
              <a:defRPr sz="1800"/>
            </a:pPr>
            <a:r>
              <a:rPr sz="2100">
                <a:solidFill>
                  <a:srgbClr val="330066"/>
                </a:solidFill>
                <a:uFill>
                  <a:solidFill>
                    <a:srgbClr val="330066"/>
                  </a:solidFill>
                </a:uFill>
                <a:latin typeface="Arial Bold"/>
                <a:ea typeface="Arial Bold"/>
                <a:cs typeface="Arial Bold"/>
                <a:sym typeface="Arial Bold"/>
              </a:rPr>
              <a:t>Ore lavoro	70	20	 90</a:t>
            </a:r>
          </a:p>
        </p:txBody>
      </p:sp>
      <p:sp>
        <p:nvSpPr>
          <p:cNvPr id="501" name="Shape 501"/>
          <p:cNvSpPr/>
          <p:nvPr/>
        </p:nvSpPr>
        <p:spPr>
          <a:xfrm>
            <a:off x="262596" y="2323774"/>
            <a:ext cx="4301589" cy="1300481"/>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lIns="116709" tIns="66691" rIns="116709" bIns="66691">
            <a:spAutoFit/>
          </a:bodyPr>
          <a:lstStyle>
            <a:lvl1pPr marL="393895" indent="-393895" algn="l" defTabSz="1200443">
              <a:lnSpc>
                <a:spcPct val="90000"/>
              </a:lnSpc>
              <a:spcBef>
                <a:spcPts val="500"/>
              </a:spcBef>
              <a:buClr>
                <a:srgbClr val="330066"/>
              </a:buClr>
              <a:buSzPct val="100000"/>
              <a:buFont typeface="Helvetica"/>
              <a:buChar char="•"/>
              <a:defRPr sz="2756">
                <a:solidFill>
                  <a:srgbClr val="330066"/>
                </a:solidFill>
                <a:uFill>
                  <a:solidFill>
                    <a:srgbClr val="330066"/>
                  </a:solidFill>
                </a:uFill>
                <a:latin typeface="Arial Bold"/>
                <a:ea typeface="Arial Bold"/>
                <a:cs typeface="Arial Bold"/>
                <a:sym typeface="Arial Bold"/>
              </a:defRPr>
            </a:lvl1pPr>
          </a:lstStyle>
          <a:p>
            <a:pPr lvl="0">
              <a:defRPr sz="1800">
                <a:solidFill>
                  <a:srgbClr val="000000"/>
                </a:solidFill>
                <a:uFillTx/>
              </a:defRPr>
            </a:pPr>
            <a:r>
              <a:rPr sz="2756">
                <a:solidFill>
                  <a:srgbClr val="330066"/>
                </a:solidFill>
                <a:uFill>
                  <a:solidFill>
                    <a:srgbClr val="330066"/>
                  </a:solidFill>
                </a:uFill>
              </a:rPr>
              <a:t>Costo indiretto (CI) da ripartire: 49 milioni</a:t>
            </a: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03" name="Shape 503"/>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535"/>
          <p:cNvGrpSpPr/>
          <p:nvPr/>
        </p:nvGrpSpPr>
        <p:grpSpPr>
          <a:xfrm>
            <a:off x="11595946" y="575212"/>
            <a:ext cx="1127500" cy="1700628"/>
            <a:chOff x="0" y="0"/>
            <a:chExt cx="1127500" cy="1700627"/>
          </a:xfrm>
        </p:grpSpPr>
        <p:sp>
          <p:nvSpPr>
            <p:cNvPr id="504" name="Shape 504"/>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05" name="Shape 505"/>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06" name="Shape 506"/>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07" name="Shape 507"/>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08" name="Shape 508"/>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09" name="Shape 509"/>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10" name="Shape 510"/>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11" name="Shape 511"/>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12" name="Shape 512"/>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13" name="Shape 513"/>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14" name="Shape 514"/>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15" name="Shape 515"/>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16" name="Shape 516"/>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17" name="Shape 517"/>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18" name="Shape 518"/>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19" name="Shape 519"/>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20" name="Shape 520"/>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21" name="Shape 521"/>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22" name="Shape 522"/>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23" name="Shape 523"/>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24" name="Shape 524"/>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25" name="Shape 525"/>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26" name="Shape 526"/>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27" name="Shape 527"/>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28" name="Shape 528"/>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29" name="Shape 529"/>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30" name="Shape 530"/>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31" name="Shape 531"/>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32" name="Shape 532"/>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33" name="Shape 533"/>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34" name="Shape 534"/>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536" name="image.png"/>
          <p:cNvPicPr/>
          <p:nvPr/>
        </p:nvPicPr>
        <p:blipFill>
          <a:blip r:embed="rId2" cstate="print">
            <a:extLst/>
          </a:blip>
          <a:stretch>
            <a:fillRect/>
          </a:stretch>
        </p:blipFill>
        <p:spPr>
          <a:xfrm>
            <a:off x="11304173" y="7977945"/>
            <a:ext cx="1300480" cy="1300480"/>
          </a:xfrm>
          <a:prstGeom prst="rect">
            <a:avLst/>
          </a:prstGeom>
          <a:ln w="12700">
            <a:miter lim="400000"/>
          </a:ln>
        </p:spPr>
      </p:pic>
      <p:sp>
        <p:nvSpPr>
          <p:cNvPr id="539" name="Shape 539"/>
          <p:cNvSpPr/>
          <p:nvPr/>
        </p:nvSpPr>
        <p:spPr>
          <a:xfrm>
            <a:off x="-964940" y="4575224"/>
            <a:ext cx="11054080" cy="1003300"/>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lIns="116709" tIns="66691" rIns="116709" bIns="66691" anchor="ctr">
            <a:spAutoFit/>
          </a:bodyPr>
          <a:lstStyle>
            <a:lvl1pPr defTabSz="1200443">
              <a:defRPr sz="4988">
                <a:solidFill>
                  <a:srgbClr val="CC0000"/>
                </a:solidFill>
                <a:uFill>
                  <a:solidFill>
                    <a:srgbClr val="CC0000"/>
                  </a:solidFill>
                </a:uFill>
                <a:latin typeface="Times New Roman Bold"/>
                <a:ea typeface="Times New Roman Bold"/>
                <a:cs typeface="Times New Roman Bold"/>
                <a:sym typeface="Times New Roman Bold"/>
              </a:defRPr>
            </a:lvl1pPr>
          </a:lstStyle>
          <a:p>
            <a:pPr lvl="0">
              <a:defRPr sz="1800">
                <a:solidFill>
                  <a:srgbClr val="000000"/>
                </a:solidFill>
                <a:uFillTx/>
              </a:defRPr>
            </a:pPr>
            <a:r>
              <a:rPr sz="4988">
                <a:solidFill>
                  <a:srgbClr val="CC0000"/>
                </a:solidFill>
                <a:uFill>
                  <a:solidFill>
                    <a:srgbClr val="CC0000"/>
                  </a:solidFill>
                </a:uFill>
              </a:rPr>
              <a:t>Costi consuntivi e standard</a:t>
            </a:r>
          </a:p>
        </p:txBody>
      </p:sp>
      <p:sp>
        <p:nvSpPr>
          <p:cNvPr id="540" name="Shape 540"/>
          <p:cNvSpPr/>
          <p:nvPr/>
        </p:nvSpPr>
        <p:spPr>
          <a:xfrm>
            <a:off x="900331" y="5777132"/>
            <a:ext cx="10929035" cy="2806700"/>
          </a:xfrm>
          <a:prstGeom prst="rect">
            <a:avLst/>
          </a:prstGeom>
          <a:ln w="12700">
            <a:miter lim="400000"/>
          </a:ln>
          <a:extLst>
            <a:ext uri="{C572A759-6A51-4108-AA02-DFA0A04FC94B}">
              <ma14:wrappingTextBoxFlag xmlns:a="http://schemas.openxmlformats.org/drawingml/2006/main" xmlns:r="http://schemas.openxmlformats.org/officeDocument/2006/relationships" xmlns:p="http://schemas.openxmlformats.org/presentationml/2006/main" xmlns:mc="http://schemas.openxmlformats.org/markup-compatibility/2006" xmlns:mv="urn:schemas-microsoft-com:mac:vml" xmlns:ma14="http://schemas.microsoft.com/office/mac/drawingml/2011/main" xmlns="" val="1"/>
            </a:ext>
          </a:extLst>
        </p:spPr>
        <p:txBody>
          <a:bodyPr lIns="116709" tIns="66691" rIns="116709" bIns="66691">
            <a:spAutoFit/>
          </a:bodyPr>
          <a:lstStyle/>
          <a:p>
            <a:pPr marL="375138" lvl="0" indent="-375138" algn="l" defTabSz="1200443">
              <a:lnSpc>
                <a:spcPct val="90000"/>
              </a:lnSpc>
              <a:spcBef>
                <a:spcPts val="500"/>
              </a:spcBef>
              <a:buClr>
                <a:srgbClr val="330066"/>
              </a:buClr>
              <a:buSzPct val="100000"/>
              <a:buFont typeface="Helvetica"/>
              <a:buChar char="•"/>
              <a:defRPr sz="1800"/>
            </a:pPr>
            <a:r>
              <a:rPr sz="2625">
                <a:solidFill>
                  <a:srgbClr val="330066"/>
                </a:solidFill>
                <a:uFill>
                  <a:solidFill>
                    <a:srgbClr val="330066"/>
                  </a:solidFill>
                </a:uFill>
                <a:latin typeface="Arial Bold"/>
                <a:ea typeface="Arial Bold"/>
                <a:cs typeface="Arial Bold"/>
                <a:sym typeface="Arial Bold"/>
              </a:rPr>
              <a:t>Costi consuntivo (o storico)</a:t>
            </a:r>
            <a:endParaRPr sz="3150">
              <a:solidFill>
                <a:srgbClr val="330066"/>
              </a:solidFill>
              <a:uFill>
                <a:solidFill>
                  <a:srgbClr val="330066"/>
                </a:solidFill>
              </a:uFill>
              <a:latin typeface="Arial"/>
              <a:ea typeface="Arial"/>
              <a:cs typeface="Arial"/>
              <a:sym typeface="Arial"/>
            </a:endParaRPr>
          </a:p>
          <a:p>
            <a:pPr marL="769815" lvl="1" indent="-312615" algn="l" defTabSz="1200443">
              <a:lnSpc>
                <a:spcPct val="90000"/>
              </a:lnSpc>
              <a:spcBef>
                <a:spcPts val="500"/>
              </a:spcBef>
              <a:buClr>
                <a:srgbClr val="330066"/>
              </a:buClr>
              <a:buSzPct val="100000"/>
              <a:buFont typeface="Helvetica"/>
              <a:buChar char="–"/>
              <a:defRPr sz="1800"/>
            </a:pPr>
            <a:r>
              <a:rPr sz="2625">
                <a:solidFill>
                  <a:srgbClr val="330066"/>
                </a:solidFill>
                <a:uFill>
                  <a:solidFill>
                    <a:srgbClr val="330066"/>
                  </a:solidFill>
                </a:uFill>
                <a:latin typeface="Arial"/>
                <a:ea typeface="Arial"/>
                <a:cs typeface="Arial"/>
                <a:sym typeface="Arial"/>
              </a:rPr>
              <a:t>costo effettivo, rilevato ex post</a:t>
            </a:r>
          </a:p>
          <a:p>
            <a:pPr marL="375138" lvl="0" indent="-375138" algn="l" defTabSz="1200443">
              <a:lnSpc>
                <a:spcPct val="90000"/>
              </a:lnSpc>
              <a:spcBef>
                <a:spcPts val="500"/>
              </a:spcBef>
              <a:buClr>
                <a:srgbClr val="330066"/>
              </a:buClr>
              <a:buSzPct val="100000"/>
              <a:buFont typeface="Helvetica"/>
              <a:buChar char="•"/>
              <a:defRPr sz="1800"/>
            </a:pPr>
            <a:r>
              <a:rPr sz="2625">
                <a:solidFill>
                  <a:srgbClr val="330066"/>
                </a:solidFill>
                <a:uFill>
                  <a:solidFill>
                    <a:srgbClr val="330066"/>
                  </a:solidFill>
                </a:uFill>
                <a:latin typeface="Arial Bold"/>
                <a:ea typeface="Arial Bold"/>
                <a:cs typeface="Arial Bold"/>
                <a:sym typeface="Arial Bold"/>
              </a:rPr>
              <a:t>Costi standard</a:t>
            </a:r>
          </a:p>
          <a:p>
            <a:pPr marL="769815" lvl="1" indent="-312615" algn="l" defTabSz="1200443">
              <a:lnSpc>
                <a:spcPct val="90000"/>
              </a:lnSpc>
              <a:spcBef>
                <a:spcPts val="500"/>
              </a:spcBef>
              <a:buClr>
                <a:srgbClr val="330066"/>
              </a:buClr>
              <a:buSzPct val="100000"/>
              <a:buFont typeface="Helvetica"/>
              <a:buChar char="–"/>
              <a:defRPr sz="1800"/>
            </a:pPr>
            <a:r>
              <a:rPr sz="2625">
                <a:solidFill>
                  <a:srgbClr val="330066"/>
                </a:solidFill>
                <a:uFill>
                  <a:solidFill>
                    <a:srgbClr val="330066"/>
                  </a:solidFill>
                </a:uFill>
                <a:latin typeface="Arial"/>
                <a:ea typeface="Arial"/>
                <a:cs typeface="Arial"/>
                <a:sym typeface="Arial"/>
              </a:rPr>
              <a:t>costo riferito a condizioni operative ipotetiche (calcolati a tavolino sulla base di valutazioni di tipo ingegneristico)</a:t>
            </a: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42" name="Shape 542"/>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574"/>
          <p:cNvGrpSpPr/>
          <p:nvPr/>
        </p:nvGrpSpPr>
        <p:grpSpPr>
          <a:xfrm>
            <a:off x="11595946" y="575212"/>
            <a:ext cx="1127500" cy="1700628"/>
            <a:chOff x="0" y="0"/>
            <a:chExt cx="1127500" cy="1700627"/>
          </a:xfrm>
        </p:grpSpPr>
        <p:sp>
          <p:nvSpPr>
            <p:cNvPr id="543" name="Shape 543"/>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44" name="Shape 544"/>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45" name="Shape 545"/>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46" name="Shape 546"/>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47" name="Shape 547"/>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48" name="Shape 548"/>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49" name="Shape 549"/>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50" name="Shape 550"/>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51" name="Shape 551"/>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52" name="Shape 552"/>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53" name="Shape 553"/>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54" name="Shape 554"/>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55" name="Shape 555"/>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56" name="Shape 556"/>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57" name="Shape 557"/>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58" name="Shape 558"/>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59" name="Shape 559"/>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60" name="Shape 560"/>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61" name="Shape 561"/>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62" name="Shape 562"/>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63" name="Shape 563"/>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64" name="Shape 564"/>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65" name="Shape 565"/>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66" name="Shape 566"/>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67" name="Shape 567"/>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68" name="Shape 568"/>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69" name="Shape 569"/>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70" name="Shape 570"/>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71" name="Shape 571"/>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72" name="Shape 572"/>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73" name="Shape 573"/>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575" name="image.png"/>
          <p:cNvPicPr/>
          <p:nvPr/>
        </p:nvPicPr>
        <p:blipFill>
          <a:blip r:embed="rId2" cstate="print">
            <a:extLst/>
          </a:blip>
          <a:stretch>
            <a:fillRect/>
          </a:stretch>
        </p:blipFill>
        <p:spPr>
          <a:xfrm>
            <a:off x="11304173" y="7977945"/>
            <a:ext cx="1300480" cy="1300480"/>
          </a:xfrm>
          <a:prstGeom prst="rect">
            <a:avLst/>
          </a:prstGeom>
          <a:ln w="12700">
            <a:miter lim="400000"/>
          </a:ln>
        </p:spPr>
      </p:pic>
      <p:sp>
        <p:nvSpPr>
          <p:cNvPr id="576" name="Shape 576"/>
          <p:cNvSpPr>
            <a:spLocks noGrp="1"/>
          </p:cNvSpPr>
          <p:nvPr>
            <p:ph type="title"/>
          </p:nvPr>
        </p:nvSpPr>
        <p:spPr>
          <a:xfrm>
            <a:off x="452249" y="433493"/>
            <a:ext cx="11054081" cy="1000370"/>
          </a:xfrm>
          <a:prstGeom prst="rect">
            <a:avLst/>
          </a:prstGeom>
        </p:spPr>
        <p:txBody>
          <a:bodyPr lIns="116709" tIns="66691" rIns="116709" bIns="66691"/>
          <a:lstStyle>
            <a:lvl1pPr algn="l" defTabSz="1200443">
              <a:defRPr sz="4594">
                <a:solidFill>
                  <a:srgbClr val="CC0000"/>
                </a:solidFill>
                <a:uFill>
                  <a:solidFill>
                    <a:srgbClr val="CC0000"/>
                  </a:solidFill>
                </a:uFill>
                <a:latin typeface="Arial Bold"/>
                <a:ea typeface="Arial Bold"/>
                <a:cs typeface="Arial Bold"/>
                <a:sym typeface="Arial Bold"/>
              </a:defRPr>
            </a:lvl1pPr>
          </a:lstStyle>
          <a:p>
            <a:pPr lvl="0">
              <a:defRPr sz="1800">
                <a:solidFill>
                  <a:srgbClr val="000000"/>
                </a:solidFill>
                <a:uFillTx/>
              </a:defRPr>
            </a:pPr>
            <a:r>
              <a:rPr sz="4594">
                <a:solidFill>
                  <a:srgbClr val="CC0000"/>
                </a:solidFill>
                <a:uFill>
                  <a:solidFill>
                    <a:srgbClr val="CC0000"/>
                  </a:solidFill>
                </a:uFill>
              </a:rPr>
              <a:t>Costi di prodotto e costi di periodo</a:t>
            </a:r>
          </a:p>
        </p:txBody>
      </p:sp>
      <p:sp>
        <p:nvSpPr>
          <p:cNvPr id="577" name="Shape 577"/>
          <p:cNvSpPr>
            <a:spLocks noGrp="1"/>
          </p:cNvSpPr>
          <p:nvPr>
            <p:ph type="body" idx="1"/>
          </p:nvPr>
        </p:nvSpPr>
        <p:spPr>
          <a:xfrm>
            <a:off x="900331" y="1379675"/>
            <a:ext cx="10929035" cy="6402365"/>
          </a:xfrm>
          <a:prstGeom prst="rect">
            <a:avLst/>
          </a:prstGeom>
        </p:spPr>
        <p:txBody>
          <a:bodyPr lIns="116709" tIns="66691" rIns="116709" bIns="66691" anchor="t"/>
          <a:lstStyle/>
          <a:p>
            <a:pPr marL="369482" lvl="0" indent="-369482" defTabSz="1164429">
              <a:lnSpc>
                <a:spcPct val="90000"/>
              </a:lnSpc>
              <a:spcBef>
                <a:spcPts val="600"/>
              </a:spcBef>
              <a:buClr>
                <a:srgbClr val="330066"/>
              </a:buClr>
              <a:buSzPct val="70000"/>
              <a:buFont typeface="Wingdings"/>
              <a:defRPr sz="1800"/>
            </a:pPr>
            <a:r>
              <a:rPr sz="2801">
                <a:solidFill>
                  <a:srgbClr val="330066"/>
                </a:solidFill>
                <a:uFill>
                  <a:solidFill>
                    <a:srgbClr val="330066"/>
                  </a:solidFill>
                </a:uFill>
                <a:latin typeface="Arial Bold"/>
                <a:ea typeface="Arial Bold"/>
                <a:cs typeface="Arial Bold"/>
                <a:sym typeface="Arial Bold"/>
              </a:rPr>
              <a:t>Costi di prodotto sono i costi associabili in modo diretto o indiretto alla realizzazione di un prodotto/servizio</a:t>
            </a:r>
            <a:endParaRPr sz="2801">
              <a:solidFill>
                <a:srgbClr val="330066"/>
              </a:solidFill>
              <a:uFill>
                <a:solidFill>
                  <a:srgbClr val="330066"/>
                </a:solidFill>
              </a:uFill>
              <a:latin typeface="Arial"/>
              <a:ea typeface="Arial"/>
              <a:cs typeface="Arial"/>
              <a:sym typeface="Arial"/>
            </a:endParaRPr>
          </a:p>
          <a:p>
            <a:pPr marL="776878" lvl="1" indent="-442725" defTabSz="1164429">
              <a:lnSpc>
                <a:spcPct val="90000"/>
              </a:lnSpc>
              <a:spcBef>
                <a:spcPts val="500"/>
              </a:spcBef>
              <a:buClr>
                <a:srgbClr val="669999"/>
              </a:buClr>
              <a:buSzPct val="70000"/>
              <a:buFont typeface="Wingdings"/>
              <a:defRPr sz="1800"/>
            </a:pPr>
            <a:r>
              <a:rPr sz="2801">
                <a:solidFill>
                  <a:srgbClr val="330066"/>
                </a:solidFill>
                <a:uFill>
                  <a:solidFill>
                    <a:srgbClr val="330066"/>
                  </a:solidFill>
                </a:uFill>
                <a:latin typeface="Arial"/>
                <a:ea typeface="Arial"/>
                <a:cs typeface="Arial"/>
                <a:sym typeface="Arial"/>
              </a:rPr>
              <a:t>costo del lavoro diretto</a:t>
            </a:r>
          </a:p>
          <a:p>
            <a:pPr marL="776878" lvl="1" indent="-442725" defTabSz="1164429">
              <a:lnSpc>
                <a:spcPct val="90000"/>
              </a:lnSpc>
              <a:spcBef>
                <a:spcPts val="500"/>
              </a:spcBef>
              <a:buClr>
                <a:srgbClr val="669999"/>
              </a:buClr>
              <a:buSzPct val="70000"/>
              <a:buFont typeface="Wingdings"/>
              <a:defRPr sz="1800"/>
            </a:pPr>
            <a:r>
              <a:rPr sz="2801">
                <a:solidFill>
                  <a:srgbClr val="330066"/>
                </a:solidFill>
                <a:uFill>
                  <a:solidFill>
                    <a:srgbClr val="330066"/>
                  </a:solidFill>
                </a:uFill>
                <a:latin typeface="Arial"/>
                <a:ea typeface="Arial"/>
                <a:cs typeface="Arial"/>
                <a:sym typeface="Arial"/>
              </a:rPr>
              <a:t>costi materiali diretti</a:t>
            </a:r>
          </a:p>
          <a:p>
            <a:pPr marL="776878" lvl="1" indent="-442725" defTabSz="1164429">
              <a:lnSpc>
                <a:spcPct val="90000"/>
              </a:lnSpc>
              <a:spcBef>
                <a:spcPts val="500"/>
              </a:spcBef>
              <a:buClr>
                <a:srgbClr val="669999"/>
              </a:buClr>
              <a:buSzPct val="70000"/>
              <a:buFont typeface="Wingdings"/>
              <a:defRPr sz="1800"/>
            </a:pPr>
            <a:r>
              <a:rPr sz="2801">
                <a:solidFill>
                  <a:srgbClr val="330066"/>
                </a:solidFill>
                <a:uFill>
                  <a:solidFill>
                    <a:srgbClr val="330066"/>
                  </a:solidFill>
                </a:uFill>
                <a:latin typeface="Arial"/>
                <a:ea typeface="Arial"/>
                <a:cs typeface="Arial"/>
                <a:sym typeface="Arial"/>
              </a:rPr>
              <a:t>costi indiretti di produzione o overheads di produzione</a:t>
            </a:r>
          </a:p>
          <a:p>
            <a:pPr marL="1064726" lvl="2" indent="-391801" defTabSz="1164429">
              <a:lnSpc>
                <a:spcPct val="90000"/>
              </a:lnSpc>
              <a:spcBef>
                <a:spcPts val="400"/>
              </a:spcBef>
              <a:buClr>
                <a:srgbClr val="CCCC00"/>
              </a:buClr>
              <a:buSzPct val="70000"/>
              <a:buFont typeface="Wingdings"/>
              <a:defRPr sz="1800"/>
            </a:pPr>
            <a:r>
              <a:rPr sz="2801">
                <a:solidFill>
                  <a:srgbClr val="330066"/>
                </a:solidFill>
                <a:uFill>
                  <a:solidFill>
                    <a:srgbClr val="330066"/>
                  </a:solidFill>
                </a:uFill>
                <a:latin typeface="Arial"/>
                <a:ea typeface="Arial"/>
                <a:cs typeface="Arial"/>
                <a:sym typeface="Arial"/>
              </a:rPr>
              <a:t>costi indiretti fissi (affitti, ammortamenti, assicurazioni..)</a:t>
            </a:r>
          </a:p>
          <a:p>
            <a:pPr marL="1064726" lvl="2" indent="-391801" defTabSz="1164429">
              <a:lnSpc>
                <a:spcPct val="90000"/>
              </a:lnSpc>
              <a:spcBef>
                <a:spcPts val="400"/>
              </a:spcBef>
              <a:buClr>
                <a:srgbClr val="CCCC00"/>
              </a:buClr>
              <a:buSzPct val="70000"/>
              <a:buFont typeface="Wingdings"/>
              <a:defRPr sz="1800"/>
            </a:pPr>
            <a:r>
              <a:rPr sz="2801">
                <a:solidFill>
                  <a:srgbClr val="330066"/>
                </a:solidFill>
                <a:uFill>
                  <a:solidFill>
                    <a:srgbClr val="330066"/>
                  </a:solidFill>
                </a:uFill>
                <a:latin typeface="Arial"/>
                <a:ea typeface="Arial"/>
                <a:cs typeface="Arial"/>
                <a:sym typeface="Arial"/>
              </a:rPr>
              <a:t>costi indiretti variabili (energia, manutenzione, CQ, energia)</a:t>
            </a:r>
          </a:p>
          <a:p>
            <a:pPr marL="957802" lvl="2" indent="-284876" defTabSz="1164429">
              <a:lnSpc>
                <a:spcPct val="90000"/>
              </a:lnSpc>
              <a:spcBef>
                <a:spcPts val="400"/>
              </a:spcBef>
              <a:buSzTx/>
              <a:buNone/>
              <a:defRPr sz="1800"/>
            </a:pPr>
            <a:endParaRPr sz="2801" i="1">
              <a:solidFill>
                <a:srgbClr val="330066"/>
              </a:solidFill>
              <a:uFill>
                <a:solidFill>
                  <a:srgbClr val="330066"/>
                </a:solidFill>
              </a:uFill>
              <a:latin typeface="Arial"/>
              <a:ea typeface="Arial"/>
              <a:cs typeface="Arial"/>
              <a:sym typeface="Arial"/>
            </a:endParaRPr>
          </a:p>
          <a:p>
            <a:pPr marL="369482" lvl="0" indent="-369482" defTabSz="1164429">
              <a:lnSpc>
                <a:spcPct val="90000"/>
              </a:lnSpc>
              <a:spcBef>
                <a:spcPts val="600"/>
              </a:spcBef>
              <a:buClr>
                <a:srgbClr val="330066"/>
              </a:buClr>
              <a:buSzPct val="70000"/>
              <a:buFont typeface="Wingdings"/>
              <a:defRPr sz="1800"/>
            </a:pPr>
            <a:r>
              <a:rPr sz="2801">
                <a:solidFill>
                  <a:srgbClr val="330066"/>
                </a:solidFill>
                <a:uFill>
                  <a:solidFill>
                    <a:srgbClr val="330066"/>
                  </a:solidFill>
                </a:uFill>
                <a:latin typeface="Arial Bold"/>
                <a:ea typeface="Arial Bold"/>
                <a:cs typeface="Arial Bold"/>
                <a:sym typeface="Arial Bold"/>
              </a:rPr>
              <a:t>Costi di periodo ( o spese discrezionali) comprendono i costi non associati direttamente alla realizzazione del prodotto</a:t>
            </a:r>
          </a:p>
          <a:p>
            <a:pPr marL="776878" lvl="1" indent="-442725" defTabSz="1164429">
              <a:lnSpc>
                <a:spcPct val="90000"/>
              </a:lnSpc>
              <a:spcBef>
                <a:spcPts val="500"/>
              </a:spcBef>
              <a:buClr>
                <a:srgbClr val="669999"/>
              </a:buClr>
              <a:buSzPct val="70000"/>
              <a:buFont typeface="Wingdings"/>
              <a:defRPr sz="1800"/>
            </a:pPr>
            <a:r>
              <a:rPr sz="2801">
                <a:solidFill>
                  <a:srgbClr val="330066"/>
                </a:solidFill>
                <a:uFill>
                  <a:solidFill>
                    <a:srgbClr val="330066"/>
                  </a:solidFill>
                </a:uFill>
                <a:latin typeface="Arial"/>
                <a:ea typeface="Arial"/>
                <a:cs typeface="Arial"/>
                <a:sym typeface="Arial"/>
              </a:rPr>
              <a:t>costi di R&amp;S</a:t>
            </a:r>
          </a:p>
          <a:p>
            <a:pPr marL="776878" lvl="1" indent="-442725" defTabSz="1164429">
              <a:lnSpc>
                <a:spcPct val="90000"/>
              </a:lnSpc>
              <a:spcBef>
                <a:spcPts val="500"/>
              </a:spcBef>
              <a:buClr>
                <a:srgbClr val="669999"/>
              </a:buClr>
              <a:buSzPct val="70000"/>
              <a:buFont typeface="Wingdings"/>
              <a:defRPr sz="1800"/>
            </a:pPr>
            <a:r>
              <a:rPr sz="2801">
                <a:solidFill>
                  <a:srgbClr val="330066"/>
                </a:solidFill>
                <a:uFill>
                  <a:solidFill>
                    <a:srgbClr val="330066"/>
                  </a:solidFill>
                </a:uFill>
                <a:latin typeface="Arial"/>
                <a:ea typeface="Arial"/>
                <a:cs typeface="Arial"/>
                <a:sym typeface="Arial"/>
              </a:rPr>
              <a:t>costi amministrativi</a:t>
            </a:r>
          </a:p>
          <a:p>
            <a:pPr marL="776878" lvl="1" indent="-442725" defTabSz="1164429">
              <a:lnSpc>
                <a:spcPct val="90000"/>
              </a:lnSpc>
              <a:spcBef>
                <a:spcPts val="500"/>
              </a:spcBef>
              <a:buClr>
                <a:srgbClr val="669999"/>
              </a:buClr>
              <a:buSzPct val="70000"/>
              <a:buFont typeface="Wingdings"/>
              <a:defRPr sz="1800"/>
            </a:pPr>
            <a:r>
              <a:rPr sz="2801">
                <a:solidFill>
                  <a:srgbClr val="330066"/>
                </a:solidFill>
                <a:uFill>
                  <a:solidFill>
                    <a:srgbClr val="330066"/>
                  </a:solidFill>
                </a:uFill>
                <a:latin typeface="Arial"/>
                <a:ea typeface="Arial"/>
                <a:cs typeface="Arial"/>
                <a:sym typeface="Arial"/>
              </a:rPr>
              <a:t>costi generali</a:t>
            </a:r>
          </a:p>
          <a:p>
            <a:pPr marL="776878" lvl="1" indent="-442725" defTabSz="1164429">
              <a:lnSpc>
                <a:spcPct val="90000"/>
              </a:lnSpc>
              <a:spcBef>
                <a:spcPts val="500"/>
              </a:spcBef>
              <a:buClr>
                <a:srgbClr val="669999"/>
              </a:buClr>
              <a:buSzPct val="70000"/>
              <a:buFont typeface="Wingdings"/>
              <a:defRPr sz="1800"/>
            </a:pPr>
            <a:r>
              <a:rPr sz="2801">
                <a:solidFill>
                  <a:srgbClr val="330066"/>
                </a:solidFill>
                <a:uFill>
                  <a:solidFill>
                    <a:srgbClr val="330066"/>
                  </a:solidFill>
                </a:uFill>
                <a:latin typeface="Arial"/>
                <a:ea typeface="Arial"/>
                <a:cs typeface="Arial"/>
                <a:sym typeface="Arial"/>
              </a:rPr>
              <a:t>costi di vendita</a:t>
            </a:r>
          </a:p>
        </p:txBody>
      </p:sp>
      <p:pic>
        <p:nvPicPr>
          <p:cNvPr id="578" name="image.png"/>
          <p:cNvPicPr/>
          <p:nvPr/>
        </p:nvPicPr>
        <p:blipFill>
          <a:blip r:embed="rId2" cstate="print">
            <a:extLst/>
          </a:blip>
          <a:stretch>
            <a:fillRect/>
          </a:stretch>
        </p:blipFill>
        <p:spPr>
          <a:xfrm>
            <a:off x="11650133" y="8077981"/>
            <a:ext cx="1300480" cy="1300481"/>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80" name="Shape 580"/>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612"/>
          <p:cNvGrpSpPr/>
          <p:nvPr/>
        </p:nvGrpSpPr>
        <p:grpSpPr>
          <a:xfrm>
            <a:off x="11595946" y="575212"/>
            <a:ext cx="1127500" cy="1700628"/>
            <a:chOff x="0" y="0"/>
            <a:chExt cx="1127500" cy="1700627"/>
          </a:xfrm>
        </p:grpSpPr>
        <p:sp>
          <p:nvSpPr>
            <p:cNvPr id="581" name="Shape 581"/>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82" name="Shape 582"/>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83" name="Shape 583"/>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84" name="Shape 584"/>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85" name="Shape 585"/>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86" name="Shape 586"/>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87" name="Shape 587"/>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88" name="Shape 588"/>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89" name="Shape 589"/>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90" name="Shape 590"/>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91" name="Shape 591"/>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92" name="Shape 592"/>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93" name="Shape 593"/>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94" name="Shape 594"/>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95" name="Shape 595"/>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96" name="Shape 596"/>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97" name="Shape 597"/>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98" name="Shape 598"/>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599" name="Shape 599"/>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00" name="Shape 600"/>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01" name="Shape 601"/>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02" name="Shape 602"/>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03" name="Shape 603"/>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04" name="Shape 604"/>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05" name="Shape 605"/>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06" name="Shape 606"/>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07" name="Shape 607"/>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08" name="Shape 608"/>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09" name="Shape 609"/>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10" name="Shape 610"/>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11" name="Shape 611"/>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613" name="image.png"/>
          <p:cNvPicPr/>
          <p:nvPr/>
        </p:nvPicPr>
        <p:blipFill>
          <a:blip r:embed="rId2" cstate="print">
            <a:extLst/>
          </a:blip>
          <a:stretch>
            <a:fillRect/>
          </a:stretch>
        </p:blipFill>
        <p:spPr>
          <a:xfrm>
            <a:off x="11304173" y="7977945"/>
            <a:ext cx="1300480" cy="1300480"/>
          </a:xfrm>
          <a:prstGeom prst="rect">
            <a:avLst/>
          </a:prstGeom>
          <a:ln w="12700">
            <a:miter lim="400000"/>
          </a:ln>
        </p:spPr>
      </p:pic>
      <p:sp>
        <p:nvSpPr>
          <p:cNvPr id="614" name="Shape 614"/>
          <p:cNvSpPr>
            <a:spLocks noGrp="1"/>
          </p:cNvSpPr>
          <p:nvPr>
            <p:ph type="title"/>
          </p:nvPr>
        </p:nvSpPr>
        <p:spPr>
          <a:xfrm>
            <a:off x="866986" y="775285"/>
            <a:ext cx="11054081" cy="1000371"/>
          </a:xfrm>
          <a:prstGeom prst="rect">
            <a:avLst/>
          </a:prstGeom>
        </p:spPr>
        <p:txBody>
          <a:bodyPr lIns="116709" tIns="66691" rIns="116709" bIns="66691"/>
          <a:lstStyle>
            <a:lvl1pPr algn="l" defTabSz="1200443">
              <a:defRPr sz="4594">
                <a:solidFill>
                  <a:srgbClr val="CC0000"/>
                </a:solidFill>
                <a:uFill>
                  <a:solidFill>
                    <a:srgbClr val="CC0000"/>
                  </a:solidFill>
                </a:uFill>
                <a:latin typeface="Arial Bold"/>
                <a:ea typeface="Arial Bold"/>
                <a:cs typeface="Arial Bold"/>
                <a:sym typeface="Arial Bold"/>
              </a:defRPr>
            </a:lvl1pPr>
          </a:lstStyle>
          <a:p>
            <a:pPr lvl="0">
              <a:defRPr sz="1800">
                <a:solidFill>
                  <a:srgbClr val="000000"/>
                </a:solidFill>
                <a:uFillTx/>
              </a:defRPr>
            </a:pPr>
            <a:r>
              <a:rPr sz="4594">
                <a:solidFill>
                  <a:srgbClr val="CC0000"/>
                </a:solidFill>
                <a:uFill>
                  <a:solidFill>
                    <a:srgbClr val="CC0000"/>
                  </a:solidFill>
                </a:uFill>
              </a:rPr>
              <a:t>Le configurazioni di costo</a:t>
            </a:r>
          </a:p>
        </p:txBody>
      </p:sp>
      <p:sp>
        <p:nvSpPr>
          <p:cNvPr id="615" name="Shape 615"/>
          <p:cNvSpPr>
            <a:spLocks noGrp="1"/>
          </p:cNvSpPr>
          <p:nvPr>
            <p:ph type="body" idx="1"/>
          </p:nvPr>
        </p:nvSpPr>
        <p:spPr>
          <a:xfrm>
            <a:off x="900331" y="2075765"/>
            <a:ext cx="10929035" cy="6402364"/>
          </a:xfrm>
          <a:prstGeom prst="rect">
            <a:avLst/>
          </a:prstGeom>
        </p:spPr>
        <p:txBody>
          <a:bodyPr lIns="116709" tIns="66691" rIns="116709" bIns="66691" anchor="t">
            <a:normAutofit/>
          </a:bodyPr>
          <a:lstStyle/>
          <a:p>
            <a:pPr marL="398916" lvl="0" indent="-398916" defTabSz="1152425">
              <a:lnSpc>
                <a:spcPct val="90000"/>
              </a:lnSpc>
              <a:spcBef>
                <a:spcPts val="500"/>
              </a:spcBef>
              <a:buClr>
                <a:srgbClr val="330066"/>
              </a:buClr>
              <a:buSzPct val="70000"/>
              <a:buFont typeface="Wingdings"/>
              <a:defRPr sz="1800"/>
            </a:pPr>
            <a:r>
              <a:rPr sz="3024">
                <a:solidFill>
                  <a:srgbClr val="330066"/>
                </a:solidFill>
                <a:uFill>
                  <a:solidFill>
                    <a:srgbClr val="330066"/>
                  </a:solidFill>
                </a:uFill>
                <a:latin typeface="Arial"/>
                <a:ea typeface="Arial"/>
                <a:cs typeface="Arial"/>
                <a:sym typeface="Arial"/>
              </a:rPr>
              <a:t>una configurazione di costo o un raggruppamento di costo è la somma progressiva dei valori degli elementi di costo al fine di evidenziare informazioni di costo utili per la decisione.</a:t>
            </a:r>
          </a:p>
          <a:p>
            <a:pPr marL="0" lvl="1" indent="0" defTabSz="1152425">
              <a:lnSpc>
                <a:spcPct val="90000"/>
              </a:lnSpc>
              <a:spcBef>
                <a:spcPts val="500"/>
              </a:spcBef>
              <a:buSzTx/>
              <a:buNone/>
              <a:defRPr sz="1800"/>
            </a:pPr>
            <a:endParaRPr sz="3024">
              <a:solidFill>
                <a:srgbClr val="330066"/>
              </a:solidFill>
              <a:uFill>
                <a:solidFill>
                  <a:srgbClr val="330066"/>
                </a:solidFill>
              </a:uFill>
              <a:latin typeface="Arial"/>
              <a:ea typeface="Arial"/>
              <a:cs typeface="Arial"/>
              <a:sym typeface="Arial"/>
            </a:endParaRPr>
          </a:p>
          <a:p>
            <a:pPr marL="398916" lvl="0" indent="-398916" defTabSz="1152425">
              <a:lnSpc>
                <a:spcPct val="90000"/>
              </a:lnSpc>
              <a:spcBef>
                <a:spcPts val="500"/>
              </a:spcBef>
              <a:buClr>
                <a:srgbClr val="330066"/>
              </a:buClr>
              <a:buSzPct val="70000"/>
              <a:buFont typeface="Wingdings"/>
              <a:defRPr sz="1800"/>
            </a:pPr>
            <a:r>
              <a:rPr sz="3024">
                <a:solidFill>
                  <a:srgbClr val="330066"/>
                </a:solidFill>
                <a:uFill>
                  <a:solidFill>
                    <a:srgbClr val="330066"/>
                  </a:solidFill>
                </a:uFill>
                <a:latin typeface="Arial"/>
                <a:ea typeface="Arial"/>
                <a:cs typeface="Arial"/>
                <a:sym typeface="Arial"/>
              </a:rPr>
              <a:t>Esempi di configurazioni di costo:</a:t>
            </a:r>
          </a:p>
          <a:p>
            <a:pPr marL="808702" lvl="1" indent="-477994" defTabSz="1152425">
              <a:lnSpc>
                <a:spcPct val="90000"/>
              </a:lnSpc>
              <a:spcBef>
                <a:spcPts val="500"/>
              </a:spcBef>
              <a:buClr>
                <a:srgbClr val="669999"/>
              </a:buClr>
              <a:buSzPct val="70000"/>
              <a:buFont typeface="Wingdings"/>
              <a:defRPr sz="1800"/>
            </a:pPr>
            <a:r>
              <a:rPr sz="3024">
                <a:solidFill>
                  <a:srgbClr val="330066"/>
                </a:solidFill>
                <a:uFill>
                  <a:solidFill>
                    <a:srgbClr val="330066"/>
                  </a:solidFill>
                </a:uFill>
                <a:latin typeface="Arial"/>
                <a:ea typeface="Arial"/>
                <a:cs typeface="Arial"/>
                <a:sym typeface="Arial"/>
              </a:rPr>
              <a:t>costi di area funzionale</a:t>
            </a:r>
          </a:p>
          <a:p>
            <a:pPr marL="808702" lvl="1" indent="-477994" defTabSz="1152425">
              <a:lnSpc>
                <a:spcPct val="90000"/>
              </a:lnSpc>
              <a:spcBef>
                <a:spcPts val="500"/>
              </a:spcBef>
              <a:buClr>
                <a:srgbClr val="669999"/>
              </a:buClr>
              <a:buSzPct val="70000"/>
              <a:buFont typeface="Wingdings"/>
              <a:defRPr sz="1800"/>
            </a:pPr>
            <a:r>
              <a:rPr sz="3024">
                <a:solidFill>
                  <a:srgbClr val="330066"/>
                </a:solidFill>
                <a:uFill>
                  <a:solidFill>
                    <a:srgbClr val="330066"/>
                  </a:solidFill>
                </a:uFill>
                <a:latin typeface="Arial"/>
                <a:ea typeface="Arial"/>
                <a:cs typeface="Arial"/>
                <a:sym typeface="Arial"/>
              </a:rPr>
              <a:t>costi di combinazione produttiva</a:t>
            </a:r>
          </a:p>
          <a:p>
            <a:pPr marL="808702" lvl="1" indent="-477994" defTabSz="1152425">
              <a:lnSpc>
                <a:spcPct val="90000"/>
              </a:lnSpc>
              <a:spcBef>
                <a:spcPts val="500"/>
              </a:spcBef>
              <a:buClr>
                <a:srgbClr val="669999"/>
              </a:buClr>
              <a:buSzPct val="70000"/>
              <a:buFont typeface="Wingdings"/>
              <a:defRPr sz="1800"/>
            </a:pPr>
            <a:r>
              <a:rPr sz="3024">
                <a:solidFill>
                  <a:srgbClr val="330066"/>
                </a:solidFill>
                <a:uFill>
                  <a:solidFill>
                    <a:srgbClr val="330066"/>
                  </a:solidFill>
                </a:uFill>
                <a:latin typeface="Arial"/>
                <a:ea typeface="Arial"/>
                <a:cs typeface="Arial"/>
                <a:sym typeface="Arial"/>
              </a:rPr>
              <a:t>costo di centro produttivo</a:t>
            </a:r>
          </a:p>
          <a:p>
            <a:pPr marL="808702" lvl="1" indent="-477994" defTabSz="1152425">
              <a:lnSpc>
                <a:spcPct val="90000"/>
              </a:lnSpc>
              <a:spcBef>
                <a:spcPts val="500"/>
              </a:spcBef>
              <a:buClr>
                <a:srgbClr val="669999"/>
              </a:buClr>
              <a:buSzPct val="70000"/>
              <a:buFont typeface="Wingdings"/>
              <a:defRPr sz="1800"/>
            </a:pPr>
            <a:r>
              <a:rPr sz="3024">
                <a:solidFill>
                  <a:srgbClr val="330066"/>
                </a:solidFill>
                <a:uFill>
                  <a:solidFill>
                    <a:srgbClr val="330066"/>
                  </a:solidFill>
                </a:uFill>
                <a:latin typeface="Arial"/>
                <a:ea typeface="Arial"/>
                <a:cs typeface="Arial"/>
                <a:sym typeface="Arial"/>
              </a:rPr>
              <a:t>costo di sezione produttiva</a:t>
            </a:r>
          </a:p>
          <a:p>
            <a:pPr marL="808702" lvl="1" indent="-477994" defTabSz="1152425">
              <a:lnSpc>
                <a:spcPct val="90000"/>
              </a:lnSpc>
              <a:spcBef>
                <a:spcPts val="500"/>
              </a:spcBef>
              <a:buClr>
                <a:srgbClr val="669999"/>
              </a:buClr>
              <a:buSzPct val="70000"/>
              <a:buFont typeface="Wingdings"/>
              <a:defRPr sz="1800"/>
            </a:pPr>
            <a:r>
              <a:rPr sz="3024">
                <a:solidFill>
                  <a:srgbClr val="330066"/>
                </a:solidFill>
                <a:uFill>
                  <a:solidFill>
                    <a:srgbClr val="330066"/>
                  </a:solidFill>
                </a:uFill>
                <a:latin typeface="Arial"/>
                <a:ea typeface="Arial"/>
                <a:cs typeface="Arial"/>
                <a:sym typeface="Arial"/>
              </a:rPr>
              <a:t>costo di reparto</a:t>
            </a:r>
          </a:p>
          <a:p>
            <a:pPr marL="808702" lvl="1" indent="-477994" defTabSz="1152425">
              <a:lnSpc>
                <a:spcPct val="90000"/>
              </a:lnSpc>
              <a:spcBef>
                <a:spcPts val="500"/>
              </a:spcBef>
              <a:buClr>
                <a:srgbClr val="669999"/>
              </a:buClr>
              <a:buSzPct val="70000"/>
              <a:buFont typeface="Wingdings"/>
              <a:defRPr sz="1800"/>
            </a:pPr>
            <a:r>
              <a:rPr sz="3024">
                <a:solidFill>
                  <a:srgbClr val="330066"/>
                </a:solidFill>
                <a:uFill>
                  <a:solidFill>
                    <a:srgbClr val="330066"/>
                  </a:solidFill>
                </a:uFill>
                <a:latin typeface="Arial"/>
                <a:ea typeface="Arial"/>
                <a:cs typeface="Arial"/>
                <a:sym typeface="Arial"/>
              </a:rPr>
              <a:t>costo di fase</a:t>
            </a:r>
          </a:p>
          <a:p>
            <a:pPr marL="808702" lvl="1" indent="-477994" defTabSz="1152425">
              <a:lnSpc>
                <a:spcPct val="90000"/>
              </a:lnSpc>
              <a:spcBef>
                <a:spcPts val="500"/>
              </a:spcBef>
              <a:buClr>
                <a:srgbClr val="669999"/>
              </a:buClr>
              <a:buSzPct val="70000"/>
              <a:buFont typeface="Wingdings"/>
              <a:defRPr sz="1800"/>
            </a:pPr>
            <a:r>
              <a:rPr sz="3024">
                <a:solidFill>
                  <a:srgbClr val="330066"/>
                </a:solidFill>
                <a:uFill>
                  <a:solidFill>
                    <a:srgbClr val="330066"/>
                  </a:solidFill>
                </a:uFill>
                <a:latin typeface="Arial"/>
                <a:ea typeface="Arial"/>
                <a:cs typeface="Arial"/>
                <a:sym typeface="Arial"/>
              </a:rPr>
              <a:t>costo di esercizio</a:t>
            </a:r>
          </a:p>
          <a:p>
            <a:pPr marL="808702" lvl="1" indent="-477994" defTabSz="1152425">
              <a:lnSpc>
                <a:spcPct val="90000"/>
              </a:lnSpc>
              <a:spcBef>
                <a:spcPts val="500"/>
              </a:spcBef>
              <a:buClr>
                <a:srgbClr val="669999"/>
              </a:buClr>
              <a:buSzPct val="70000"/>
              <a:buFont typeface="Wingdings"/>
              <a:defRPr sz="1800"/>
            </a:pPr>
            <a:r>
              <a:rPr sz="3024">
                <a:solidFill>
                  <a:srgbClr val="330066"/>
                </a:solidFill>
                <a:uFill>
                  <a:solidFill>
                    <a:srgbClr val="330066"/>
                  </a:solidFill>
                </a:uFill>
                <a:latin typeface="Arial"/>
                <a:ea typeface="Arial"/>
                <a:cs typeface="Arial"/>
                <a:sym typeface="Arial"/>
              </a:rPr>
              <a:t>etc.</a:t>
            </a: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7" name="Shape 617"/>
          <p:cNvSpPr/>
          <p:nvPr/>
        </p:nvSpPr>
        <p:spPr>
          <a:xfrm>
            <a:off x="11325013" y="575212"/>
            <a:ext cx="0" cy="2000739"/>
          </a:xfrm>
          <a:prstGeom prst="line">
            <a:avLst/>
          </a:prstGeom>
          <a:solidFill>
            <a:srgbClr val="000000">
              <a:alpha val="0"/>
            </a:srgbClr>
          </a:solidFill>
          <a:ln w="12504">
            <a:solidFill/>
            <a:round/>
          </a:ln>
        </p:spPr>
        <p:txBody>
          <a:bodyPr lIns="0" tIns="0" rIns="0" bIns="0"/>
          <a:lstStyle/>
          <a:p>
            <a:pPr lvl="0" algn="l" defTabSz="457200">
              <a:defRPr sz="1200">
                <a:latin typeface="Helvetica"/>
                <a:ea typeface="Helvetica"/>
                <a:cs typeface="Helvetica"/>
                <a:sym typeface="Helvetica"/>
              </a:defRPr>
            </a:pPr>
            <a:endParaRPr/>
          </a:p>
        </p:txBody>
      </p:sp>
      <p:grpSp>
        <p:nvGrpSpPr>
          <p:cNvPr id="2" name="Group 649"/>
          <p:cNvGrpSpPr/>
          <p:nvPr/>
        </p:nvGrpSpPr>
        <p:grpSpPr>
          <a:xfrm>
            <a:off x="11595946" y="575212"/>
            <a:ext cx="1127500" cy="1700628"/>
            <a:chOff x="0" y="0"/>
            <a:chExt cx="1127500" cy="1700627"/>
          </a:xfrm>
        </p:grpSpPr>
        <p:sp>
          <p:nvSpPr>
            <p:cNvPr id="618" name="Shape 618"/>
            <p:cNvSpPr/>
            <p:nvPr/>
          </p:nvSpPr>
          <p:spPr>
            <a:xfrm>
              <a:off x="0"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19" name="Shape 619"/>
            <p:cNvSpPr/>
            <p:nvPr/>
          </p:nvSpPr>
          <p:spPr>
            <a:xfrm>
              <a:off x="239167"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20" name="Shape 620"/>
            <p:cNvSpPr/>
            <p:nvPr/>
          </p:nvSpPr>
          <p:spPr>
            <a:xfrm>
              <a:off x="478333" y="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21" name="Shape 621"/>
            <p:cNvSpPr/>
            <p:nvPr/>
          </p:nvSpPr>
          <p:spPr>
            <a:xfrm>
              <a:off x="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22" name="Shape 622"/>
            <p:cNvSpPr/>
            <p:nvPr/>
          </p:nvSpPr>
          <p:spPr>
            <a:xfrm>
              <a:off x="239167"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23" name="Shape 623"/>
            <p:cNvSpPr/>
            <p:nvPr/>
          </p:nvSpPr>
          <p:spPr>
            <a:xfrm>
              <a:off x="478333"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24" name="Shape 624"/>
            <p:cNvSpPr/>
            <p:nvPr/>
          </p:nvSpPr>
          <p:spPr>
            <a:xfrm>
              <a:off x="717500" y="220451"/>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25" name="Shape 625"/>
            <p:cNvSpPr/>
            <p:nvPr/>
          </p:nvSpPr>
          <p:spPr>
            <a:xfrm>
              <a:off x="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26" name="Shape 626"/>
            <p:cNvSpPr/>
            <p:nvPr/>
          </p:nvSpPr>
          <p:spPr>
            <a:xfrm>
              <a:off x="2391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27" name="Shape 627"/>
            <p:cNvSpPr/>
            <p:nvPr/>
          </p:nvSpPr>
          <p:spPr>
            <a:xfrm>
              <a:off x="478333"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28" name="Shape 628"/>
            <p:cNvSpPr/>
            <p:nvPr/>
          </p:nvSpPr>
          <p:spPr>
            <a:xfrm>
              <a:off x="717500"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29" name="Shape 629"/>
            <p:cNvSpPr/>
            <p:nvPr/>
          </p:nvSpPr>
          <p:spPr>
            <a:xfrm>
              <a:off x="956667" y="440903"/>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30" name="Shape 630"/>
            <p:cNvSpPr/>
            <p:nvPr/>
          </p:nvSpPr>
          <p:spPr>
            <a:xfrm>
              <a:off x="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330066"/>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31" name="Shape 631"/>
            <p:cNvSpPr/>
            <p:nvPr/>
          </p:nvSpPr>
          <p:spPr>
            <a:xfrm>
              <a:off x="239167"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32" name="Shape 632"/>
            <p:cNvSpPr/>
            <p:nvPr/>
          </p:nvSpPr>
          <p:spPr>
            <a:xfrm>
              <a:off x="478333"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33" name="Shape 633"/>
            <p:cNvSpPr/>
            <p:nvPr/>
          </p:nvSpPr>
          <p:spPr>
            <a:xfrm>
              <a:off x="717500" y="661355"/>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34" name="Shape 634"/>
            <p:cNvSpPr/>
            <p:nvPr/>
          </p:nvSpPr>
          <p:spPr>
            <a:xfrm>
              <a:off x="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35" name="Shape 635"/>
            <p:cNvSpPr/>
            <p:nvPr/>
          </p:nvSpPr>
          <p:spPr>
            <a:xfrm>
              <a:off x="2391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36" name="Shape 636"/>
            <p:cNvSpPr/>
            <p:nvPr/>
          </p:nvSpPr>
          <p:spPr>
            <a:xfrm>
              <a:off x="478333"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37" name="Shape 637"/>
            <p:cNvSpPr/>
            <p:nvPr/>
          </p:nvSpPr>
          <p:spPr>
            <a:xfrm>
              <a:off x="717500"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38" name="Shape 638"/>
            <p:cNvSpPr/>
            <p:nvPr/>
          </p:nvSpPr>
          <p:spPr>
            <a:xfrm>
              <a:off x="956667" y="881807"/>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39" name="Shape 639"/>
            <p:cNvSpPr/>
            <p:nvPr/>
          </p:nvSpPr>
          <p:spPr>
            <a:xfrm>
              <a:off x="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669999"/>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40" name="Shape 640"/>
            <p:cNvSpPr/>
            <p:nvPr/>
          </p:nvSpPr>
          <p:spPr>
            <a:xfrm>
              <a:off x="239167"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41" name="Shape 641"/>
            <p:cNvSpPr/>
            <p:nvPr/>
          </p:nvSpPr>
          <p:spPr>
            <a:xfrm>
              <a:off x="478333"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42" name="Shape 642"/>
            <p:cNvSpPr/>
            <p:nvPr/>
          </p:nvSpPr>
          <p:spPr>
            <a:xfrm>
              <a:off x="717500" y="1102258"/>
              <a:ext cx="170834" cy="1574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43" name="Shape 643"/>
            <p:cNvSpPr/>
            <p:nvPr/>
          </p:nvSpPr>
          <p:spPr>
            <a:xfrm>
              <a:off x="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44" name="Shape 644"/>
            <p:cNvSpPr/>
            <p:nvPr/>
          </p:nvSpPr>
          <p:spPr>
            <a:xfrm>
              <a:off x="239167"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CCCC00"/>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45" name="Shape 645"/>
            <p:cNvSpPr/>
            <p:nvPr/>
          </p:nvSpPr>
          <p:spPr>
            <a:xfrm>
              <a:off x="478333"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46" name="Shape 646"/>
            <p:cNvSpPr/>
            <p:nvPr/>
          </p:nvSpPr>
          <p:spPr>
            <a:xfrm>
              <a:off x="717500" y="1322710"/>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47" name="Shape 647"/>
            <p:cNvSpPr/>
            <p:nvPr/>
          </p:nvSpPr>
          <p:spPr>
            <a:xfrm>
              <a:off x="239167"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sp>
          <p:nvSpPr>
            <p:cNvPr id="648" name="Shape 648"/>
            <p:cNvSpPr/>
            <p:nvPr/>
          </p:nvSpPr>
          <p:spPr>
            <a:xfrm>
              <a:off x="717500" y="1543162"/>
              <a:ext cx="170834" cy="1574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lnTo>
                    <a:pt x="0" y="10800"/>
                  </a:lnTo>
                  <a:cubicBezTo>
                    <a:pt x="0" y="16765"/>
                    <a:pt x="4835" y="21600"/>
                    <a:pt x="10800" y="21600"/>
                  </a:cubicBezTo>
                  <a:cubicBezTo>
                    <a:pt x="10800" y="21600"/>
                    <a:pt x="10800" y="21600"/>
                    <a:pt x="10800" y="21600"/>
                  </a:cubicBezTo>
                  <a:cubicBezTo>
                    <a:pt x="16765" y="21600"/>
                    <a:pt x="21600" y="16765"/>
                    <a:pt x="21600" y="10800"/>
                  </a:cubicBezTo>
                  <a:cubicBezTo>
                    <a:pt x="21600" y="4835"/>
                    <a:pt x="16765" y="0"/>
                    <a:pt x="10800" y="0"/>
                  </a:cubicBezTo>
                  <a:close/>
                </a:path>
              </a:pathLst>
            </a:custGeom>
            <a:solidFill>
              <a:srgbClr val="D8D8EC"/>
            </a:solidFill>
            <a:ln w="9525" cap="flat">
              <a:noFill/>
              <a:round/>
            </a:ln>
            <a:effectLst/>
          </p:spPr>
          <p:txBody>
            <a:bodyPr wrap="square" lIns="66691" tIns="66691" rIns="66691" bIns="66691" numCol="1" anchor="ctr">
              <a:noAutofit/>
            </a:bodyPr>
            <a:lstStyle/>
            <a:p>
              <a:pPr lvl="0" defTabSz="766949">
                <a:defRPr sz="3150">
                  <a:solidFill>
                    <a:srgbClr val="FFFFFF"/>
                  </a:solidFill>
                </a:defRPr>
              </a:pPr>
              <a:endParaRPr/>
            </a:p>
          </p:txBody>
        </p:sp>
      </p:grpSp>
      <p:pic>
        <p:nvPicPr>
          <p:cNvPr id="650" name="image.png"/>
          <p:cNvPicPr/>
          <p:nvPr/>
        </p:nvPicPr>
        <p:blipFill>
          <a:blip r:embed="rId2" cstate="print">
            <a:extLst/>
          </a:blip>
          <a:stretch>
            <a:fillRect/>
          </a:stretch>
        </p:blipFill>
        <p:spPr>
          <a:xfrm>
            <a:off x="11304173" y="7977945"/>
            <a:ext cx="1300480" cy="1300480"/>
          </a:xfrm>
          <a:prstGeom prst="rect">
            <a:avLst/>
          </a:prstGeom>
          <a:ln w="12700">
            <a:miter lim="400000"/>
          </a:ln>
        </p:spPr>
      </p:pic>
      <p:sp>
        <p:nvSpPr>
          <p:cNvPr id="651" name="Shape 651"/>
          <p:cNvSpPr>
            <a:spLocks noGrp="1"/>
          </p:cNvSpPr>
          <p:nvPr>
            <p:ph type="title"/>
          </p:nvPr>
        </p:nvSpPr>
        <p:spPr>
          <a:xfrm>
            <a:off x="866986" y="775285"/>
            <a:ext cx="11054081" cy="1000371"/>
          </a:xfrm>
          <a:prstGeom prst="rect">
            <a:avLst/>
          </a:prstGeom>
        </p:spPr>
        <p:txBody>
          <a:bodyPr lIns="116709" tIns="66691" rIns="116709" bIns="66691"/>
          <a:lstStyle>
            <a:lvl1pPr algn="l" defTabSz="1200443">
              <a:defRPr sz="4594">
                <a:solidFill>
                  <a:srgbClr val="CC0000"/>
                </a:solidFill>
                <a:uFill>
                  <a:solidFill>
                    <a:srgbClr val="CC0000"/>
                  </a:solidFill>
                </a:uFill>
                <a:latin typeface="Arial Bold"/>
                <a:ea typeface="Arial Bold"/>
                <a:cs typeface="Arial Bold"/>
                <a:sym typeface="Arial Bold"/>
              </a:defRPr>
            </a:lvl1pPr>
          </a:lstStyle>
          <a:p>
            <a:pPr lvl="0">
              <a:defRPr sz="1800">
                <a:solidFill>
                  <a:srgbClr val="000000"/>
                </a:solidFill>
                <a:uFillTx/>
              </a:defRPr>
            </a:pPr>
            <a:r>
              <a:rPr sz="4594">
                <a:solidFill>
                  <a:srgbClr val="CC0000"/>
                </a:solidFill>
                <a:uFill>
                  <a:solidFill>
                    <a:srgbClr val="CC0000"/>
                  </a:solidFill>
                </a:uFill>
              </a:rPr>
              <a:t>Le configurazioni di costo</a:t>
            </a:r>
          </a:p>
        </p:txBody>
      </p:sp>
      <p:sp>
        <p:nvSpPr>
          <p:cNvPr id="652" name="Shape 652"/>
          <p:cNvSpPr>
            <a:spLocks noGrp="1"/>
          </p:cNvSpPr>
          <p:nvPr>
            <p:ph type="body" idx="1"/>
          </p:nvPr>
        </p:nvSpPr>
        <p:spPr>
          <a:xfrm>
            <a:off x="900331" y="2075765"/>
            <a:ext cx="10929035" cy="6402364"/>
          </a:xfrm>
          <a:prstGeom prst="rect">
            <a:avLst/>
          </a:prstGeom>
        </p:spPr>
        <p:txBody>
          <a:bodyPr lIns="116709" tIns="66691" rIns="116709" bIns="66691" anchor="t"/>
          <a:lstStyle/>
          <a:p>
            <a:pPr marL="332613" lvl="0" indent="-332613" defTabSz="1164429">
              <a:lnSpc>
                <a:spcPct val="90000"/>
              </a:lnSpc>
              <a:spcBef>
                <a:spcPts val="600"/>
              </a:spcBef>
              <a:buSzTx/>
              <a:buNone/>
              <a:defRPr sz="1800"/>
            </a:pPr>
            <a:r>
              <a:rPr sz="3056">
                <a:solidFill>
                  <a:srgbClr val="330066"/>
                </a:solidFill>
                <a:uFill>
                  <a:solidFill>
                    <a:srgbClr val="330066"/>
                  </a:solidFill>
                </a:uFill>
                <a:latin typeface="Arial"/>
                <a:ea typeface="Arial"/>
                <a:cs typeface="Arial"/>
                <a:sym typeface="Arial"/>
              </a:rPr>
              <a:t>Le più comuni configurazioni di costo sono:</a:t>
            </a:r>
          </a:p>
          <a:p>
            <a:pPr marL="0" lvl="1" indent="0" defTabSz="1164429">
              <a:lnSpc>
                <a:spcPct val="90000"/>
              </a:lnSpc>
              <a:spcBef>
                <a:spcPts val="500"/>
              </a:spcBef>
              <a:buSzTx/>
              <a:buNone/>
              <a:defRPr sz="1800"/>
            </a:pPr>
            <a:endParaRPr sz="3056">
              <a:solidFill>
                <a:srgbClr val="330066"/>
              </a:solidFill>
              <a:uFill>
                <a:solidFill>
                  <a:srgbClr val="330066"/>
                </a:solidFill>
              </a:uFill>
              <a:latin typeface="Arial"/>
              <a:ea typeface="Arial"/>
              <a:cs typeface="Arial"/>
              <a:sym typeface="Arial"/>
            </a:endParaRPr>
          </a:p>
          <a:p>
            <a:pPr marL="817126" lvl="1" indent="-482973" defTabSz="1164429">
              <a:lnSpc>
                <a:spcPct val="90000"/>
              </a:lnSpc>
              <a:spcBef>
                <a:spcPts val="500"/>
              </a:spcBef>
              <a:buClr>
                <a:srgbClr val="669999"/>
              </a:buClr>
              <a:buSzPct val="70000"/>
              <a:buFont typeface="Wingdings"/>
              <a:defRPr sz="1800"/>
            </a:pPr>
            <a:r>
              <a:rPr sz="3056" u="sng">
                <a:solidFill>
                  <a:srgbClr val="330066"/>
                </a:solidFill>
                <a:uFill>
                  <a:solidFill>
                    <a:srgbClr val="330066"/>
                  </a:solidFill>
                </a:uFill>
                <a:latin typeface="Arial"/>
                <a:ea typeface="Arial"/>
                <a:cs typeface="Arial"/>
                <a:sym typeface="Arial"/>
              </a:rPr>
              <a:t>Costo di conversione</a:t>
            </a:r>
            <a:r>
              <a:rPr sz="3056">
                <a:solidFill>
                  <a:srgbClr val="330066"/>
                </a:solidFill>
                <a:uFill>
                  <a:solidFill>
                    <a:srgbClr val="330066"/>
                  </a:solidFill>
                </a:uFill>
                <a:latin typeface="Arial"/>
                <a:ea typeface="Arial"/>
                <a:cs typeface="Arial"/>
                <a:sym typeface="Arial"/>
              </a:rPr>
              <a:t>: somma del costo del lavoro diretto e della quota di costi indiretti industriali attribuita al prodotto;</a:t>
            </a:r>
          </a:p>
          <a:p>
            <a:pPr marL="0" lvl="1" indent="0" defTabSz="1164429">
              <a:lnSpc>
                <a:spcPct val="90000"/>
              </a:lnSpc>
              <a:spcBef>
                <a:spcPts val="500"/>
              </a:spcBef>
              <a:buSzTx/>
              <a:buNone/>
              <a:defRPr sz="1800"/>
            </a:pPr>
            <a:endParaRPr sz="3056">
              <a:solidFill>
                <a:srgbClr val="330066"/>
              </a:solidFill>
              <a:uFill>
                <a:solidFill>
                  <a:srgbClr val="330066"/>
                </a:solidFill>
              </a:uFill>
              <a:latin typeface="Arial"/>
              <a:ea typeface="Arial"/>
              <a:cs typeface="Arial"/>
              <a:sym typeface="Arial"/>
            </a:endParaRPr>
          </a:p>
          <a:p>
            <a:pPr marL="817126" lvl="1" indent="-482973" defTabSz="1164429">
              <a:lnSpc>
                <a:spcPct val="90000"/>
              </a:lnSpc>
              <a:spcBef>
                <a:spcPts val="500"/>
              </a:spcBef>
              <a:buClr>
                <a:srgbClr val="669999"/>
              </a:buClr>
              <a:buSzPct val="70000"/>
              <a:buFont typeface="Wingdings"/>
              <a:defRPr sz="1800"/>
            </a:pPr>
            <a:r>
              <a:rPr sz="3056" u="sng">
                <a:solidFill>
                  <a:srgbClr val="330066"/>
                </a:solidFill>
                <a:uFill>
                  <a:solidFill>
                    <a:srgbClr val="330066"/>
                  </a:solidFill>
                </a:uFill>
                <a:latin typeface="Arial"/>
                <a:ea typeface="Arial"/>
                <a:cs typeface="Arial"/>
                <a:sym typeface="Arial"/>
              </a:rPr>
              <a:t>Costo pieno industriale</a:t>
            </a:r>
            <a:r>
              <a:rPr sz="3056">
                <a:solidFill>
                  <a:srgbClr val="330066"/>
                </a:solidFill>
                <a:uFill>
                  <a:solidFill>
                    <a:srgbClr val="330066"/>
                  </a:solidFill>
                </a:uFill>
                <a:latin typeface="Arial"/>
                <a:ea typeface="Arial"/>
                <a:cs typeface="Arial"/>
                <a:sym typeface="Arial"/>
              </a:rPr>
              <a:t>: somma del costo di conversione e del costo delle materie dirette di prodotto;</a:t>
            </a:r>
          </a:p>
          <a:p>
            <a:pPr marL="0" lvl="1" indent="0" defTabSz="1164429">
              <a:lnSpc>
                <a:spcPct val="90000"/>
              </a:lnSpc>
              <a:spcBef>
                <a:spcPts val="500"/>
              </a:spcBef>
              <a:buSzTx/>
              <a:buNone/>
              <a:defRPr sz="1800"/>
            </a:pPr>
            <a:endParaRPr sz="3056">
              <a:solidFill>
                <a:srgbClr val="330066"/>
              </a:solidFill>
              <a:uFill>
                <a:solidFill>
                  <a:srgbClr val="330066"/>
                </a:solidFill>
              </a:uFill>
              <a:latin typeface="Arial"/>
              <a:ea typeface="Arial"/>
              <a:cs typeface="Arial"/>
              <a:sym typeface="Arial"/>
            </a:endParaRPr>
          </a:p>
          <a:p>
            <a:pPr marL="817126" lvl="1" indent="-482973" defTabSz="1164429">
              <a:lnSpc>
                <a:spcPct val="90000"/>
              </a:lnSpc>
              <a:spcBef>
                <a:spcPts val="500"/>
              </a:spcBef>
              <a:buClr>
                <a:srgbClr val="669999"/>
              </a:buClr>
              <a:buSzPct val="70000"/>
              <a:buFont typeface="Wingdings"/>
              <a:defRPr sz="1800"/>
            </a:pPr>
            <a:r>
              <a:rPr sz="3056" u="sng">
                <a:solidFill>
                  <a:srgbClr val="330066"/>
                </a:solidFill>
                <a:uFill>
                  <a:solidFill>
                    <a:srgbClr val="330066"/>
                  </a:solidFill>
                </a:uFill>
                <a:latin typeface="Arial"/>
                <a:ea typeface="Arial"/>
                <a:cs typeface="Arial"/>
                <a:sym typeface="Arial"/>
              </a:rPr>
              <a:t>Costo pieno aziendale</a:t>
            </a:r>
            <a:r>
              <a:rPr sz="3056">
                <a:solidFill>
                  <a:srgbClr val="330066"/>
                </a:solidFill>
                <a:uFill>
                  <a:solidFill>
                    <a:srgbClr val="330066"/>
                  </a:solidFill>
                </a:uFill>
                <a:latin typeface="Arial"/>
                <a:ea typeface="Arial"/>
                <a:cs typeface="Arial"/>
                <a:sym typeface="Arial"/>
              </a:rPr>
              <a:t>: somma del costo pieno industriale e della quota dei costi di periodo attribuita al prodotto</a:t>
            </a:r>
          </a:p>
          <a:p>
            <a:pPr marL="0" lvl="1" indent="0" defTabSz="1164429">
              <a:lnSpc>
                <a:spcPct val="90000"/>
              </a:lnSpc>
              <a:spcBef>
                <a:spcPts val="500"/>
              </a:spcBef>
              <a:buSzTx/>
              <a:buNone/>
              <a:defRPr sz="1800"/>
            </a:pPr>
            <a:endParaRPr sz="3056">
              <a:solidFill>
                <a:srgbClr val="330066"/>
              </a:solidFill>
              <a:uFill>
                <a:solidFill>
                  <a:srgbClr val="330066"/>
                </a:solidFill>
              </a:uFill>
              <a:latin typeface="Arial"/>
              <a:ea typeface="Arial"/>
              <a:cs typeface="Arial"/>
              <a:sym typeface="Arial"/>
            </a:endParaRPr>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White">
  <a:themeElements>
    <a:clrScheme name="White">
      <a:dk1>
        <a:srgbClr val="000000"/>
      </a:dk1>
      <a:lt1>
        <a:srgbClr val="FFFFFF"/>
      </a:lt1>
      <a:dk2>
        <a:srgbClr val="42464D"/>
      </a:dk2>
      <a:lt2>
        <a:srgbClr val="D4D6D9"/>
      </a:lt2>
      <a:accent1>
        <a:srgbClr val="095CC4"/>
      </a:accent1>
      <a:accent2>
        <a:srgbClr val="1B8518"/>
      </a:accent2>
      <a:accent3>
        <a:srgbClr val="D3B21C"/>
      </a:accent3>
      <a:accent4>
        <a:srgbClr val="D45510"/>
      </a:accent4>
      <a:accent5>
        <a:srgbClr val="BA120A"/>
      </a:accent5>
      <a:accent6>
        <a:srgbClr val="62298A"/>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12700" rotWithShape="0">
              <a:srgbClr val="000000">
                <a:alpha val="50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95CC4"/>
        </a:solid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42464D"/>
      </a:dk2>
      <a:lt2>
        <a:srgbClr val="D4D6D9"/>
      </a:lt2>
      <a:accent1>
        <a:srgbClr val="095CC4"/>
      </a:accent1>
      <a:accent2>
        <a:srgbClr val="1B8518"/>
      </a:accent2>
      <a:accent3>
        <a:srgbClr val="D3B21C"/>
      </a:accent3>
      <a:accent4>
        <a:srgbClr val="D45510"/>
      </a:accent4>
      <a:accent5>
        <a:srgbClr val="BA120A"/>
      </a:accent5>
      <a:accent6>
        <a:srgbClr val="62298A"/>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12700" rotWithShape="0">
              <a:srgbClr val="000000">
                <a:alpha val="50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95CC4"/>
        </a:solid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134</TotalTime>
  <Words>1404</Words>
  <Application>Microsoft Macintosh PowerPoint</Application>
  <PresentationFormat>Personalizzato</PresentationFormat>
  <Paragraphs>155</Paragraphs>
  <Slides>16</Slides>
  <Notes>1</Notes>
  <HiddenSlides>0</HiddenSlides>
  <MMClips>0</MMClips>
  <ScaleCrop>false</ScaleCrop>
  <HeadingPairs>
    <vt:vector size="4" baseType="variant">
      <vt:variant>
        <vt:lpstr>Modello struttura</vt:lpstr>
      </vt:variant>
      <vt:variant>
        <vt:i4>1</vt:i4>
      </vt:variant>
      <vt:variant>
        <vt:lpstr>Titoli diapositive</vt:lpstr>
      </vt:variant>
      <vt:variant>
        <vt:i4>16</vt:i4>
      </vt:variant>
    </vt:vector>
  </HeadingPairs>
  <TitlesOfParts>
    <vt:vector size="17" baseType="lpstr">
      <vt:lpstr>White</vt:lpstr>
      <vt:lpstr>Lezione 4  elementi di contabilità industriale </vt:lpstr>
      <vt:lpstr>Diapositiva 2</vt:lpstr>
      <vt:lpstr>I criteri per la determinazione del costo</vt:lpstr>
      <vt:lpstr>Diapositiva 4</vt:lpstr>
      <vt:lpstr>La classificazione dei costi</vt:lpstr>
      <vt:lpstr>La variabilità</vt:lpstr>
      <vt:lpstr>La variabilità</vt:lpstr>
      <vt:lpstr>Comportamento dei costi fissi e variabili</vt:lpstr>
      <vt:lpstr>Costi specifici, costi comuni</vt:lpstr>
      <vt:lpstr>Costi diretti e indiretti</vt:lpstr>
      <vt:lpstr>Costi diretti</vt:lpstr>
      <vt:lpstr>Costi indiretti:esempio di base di riparto</vt:lpstr>
      <vt:lpstr>Diapositiva 13</vt:lpstr>
      <vt:lpstr>Costi di prodotto e costi di periodo</vt:lpstr>
      <vt:lpstr>Le configurazioni di costo</vt:lpstr>
      <vt:lpstr>Le configurazioni di costo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 Il Sistema di Controllo di Gestione, il ciclo del controllo, la contabilità direzionale e analitica</dc:title>
  <dc:creator>Cristina</dc:creator>
  <cp:lastModifiedBy>Cristina</cp:lastModifiedBy>
  <cp:revision>5</cp:revision>
  <dcterms:created xsi:type="dcterms:W3CDTF">2016-04-13T08:07:45Z</dcterms:created>
  <dcterms:modified xsi:type="dcterms:W3CDTF">2016-04-13T10:07:31Z</dcterms:modified>
</cp:coreProperties>
</file>