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3" r:id="rId7"/>
    <p:sldId id="266" r:id="rId8"/>
    <p:sldId id="258" r:id="rId9"/>
    <p:sldId id="264" r:id="rId10"/>
    <p:sldId id="265" r:id="rId11"/>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95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2471BDA4-666D-4E5C-8481-ED93299BEAF9}" type="datetimeFigureOut">
              <a:rPr lang="it-IT" smtClean="0"/>
              <a:t>18/04/2016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65A6B41-5928-4F05-96F1-6AD5DBD1E855}" type="slidenum">
              <a:rPr lang="it-IT" smtClean="0"/>
              <a:t>‹N›</a:t>
            </a:fld>
            <a:endParaRPr lang="it-IT"/>
          </a:p>
        </p:txBody>
      </p:sp>
    </p:spTree>
    <p:extLst>
      <p:ext uri="{BB962C8B-B14F-4D97-AF65-F5344CB8AC3E}">
        <p14:creationId xmlns:p14="http://schemas.microsoft.com/office/powerpoint/2010/main" val="1650615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471BDA4-666D-4E5C-8481-ED93299BEAF9}" type="datetimeFigureOut">
              <a:rPr lang="it-IT" smtClean="0"/>
              <a:t>18/04/2016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65A6B41-5928-4F05-96F1-6AD5DBD1E855}" type="slidenum">
              <a:rPr lang="it-IT" smtClean="0"/>
              <a:t>‹N›</a:t>
            </a:fld>
            <a:endParaRPr lang="it-IT"/>
          </a:p>
        </p:txBody>
      </p:sp>
    </p:spTree>
    <p:extLst>
      <p:ext uri="{BB962C8B-B14F-4D97-AF65-F5344CB8AC3E}">
        <p14:creationId xmlns:p14="http://schemas.microsoft.com/office/powerpoint/2010/main" val="205963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2471BDA4-666D-4E5C-8481-ED93299BEAF9}" type="datetimeFigureOut">
              <a:rPr lang="it-IT" smtClean="0"/>
              <a:t>18/04/2016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65A6B41-5928-4F05-96F1-6AD5DBD1E855}" type="slidenum">
              <a:rPr lang="it-IT" smtClean="0"/>
              <a:t>‹N›</a:t>
            </a:fld>
            <a:endParaRPr lang="it-IT"/>
          </a:p>
        </p:txBody>
      </p:sp>
    </p:spTree>
    <p:extLst>
      <p:ext uri="{BB962C8B-B14F-4D97-AF65-F5344CB8AC3E}">
        <p14:creationId xmlns:p14="http://schemas.microsoft.com/office/powerpoint/2010/main" val="3771496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2471BDA4-666D-4E5C-8481-ED93299BEAF9}" type="datetimeFigureOut">
              <a:rPr lang="it-IT" smtClean="0"/>
              <a:t>18/04/2016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65A6B41-5928-4F05-96F1-6AD5DBD1E855}" type="slidenum">
              <a:rPr lang="it-IT" smtClean="0"/>
              <a:t>‹N›</a:t>
            </a:fld>
            <a:endParaRPr lang="it-IT"/>
          </a:p>
        </p:txBody>
      </p:sp>
    </p:spTree>
    <p:extLst>
      <p:ext uri="{BB962C8B-B14F-4D97-AF65-F5344CB8AC3E}">
        <p14:creationId xmlns:p14="http://schemas.microsoft.com/office/powerpoint/2010/main" val="909418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2471BDA4-666D-4E5C-8481-ED93299BEAF9}" type="datetimeFigureOut">
              <a:rPr lang="it-IT" smtClean="0"/>
              <a:t>18/04/2016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D65A6B41-5928-4F05-96F1-6AD5DBD1E855}" type="slidenum">
              <a:rPr lang="it-IT" smtClean="0"/>
              <a:t>‹N›</a:t>
            </a:fld>
            <a:endParaRPr lang="it-IT"/>
          </a:p>
        </p:txBody>
      </p:sp>
    </p:spTree>
    <p:extLst>
      <p:ext uri="{BB962C8B-B14F-4D97-AF65-F5344CB8AC3E}">
        <p14:creationId xmlns:p14="http://schemas.microsoft.com/office/powerpoint/2010/main" val="3236388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2471BDA4-666D-4E5C-8481-ED93299BEAF9}" type="datetimeFigureOut">
              <a:rPr lang="it-IT" smtClean="0"/>
              <a:t>18/04/2016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D65A6B41-5928-4F05-96F1-6AD5DBD1E855}" type="slidenum">
              <a:rPr lang="it-IT" smtClean="0"/>
              <a:t>‹N›</a:t>
            </a:fld>
            <a:endParaRPr lang="it-IT"/>
          </a:p>
        </p:txBody>
      </p:sp>
    </p:spTree>
    <p:extLst>
      <p:ext uri="{BB962C8B-B14F-4D97-AF65-F5344CB8AC3E}">
        <p14:creationId xmlns:p14="http://schemas.microsoft.com/office/powerpoint/2010/main" val="1056565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471BDA4-666D-4E5C-8481-ED93299BEAF9}" type="datetimeFigureOut">
              <a:rPr lang="it-IT" smtClean="0"/>
              <a:t>18/04/2016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D65A6B41-5928-4F05-96F1-6AD5DBD1E855}" type="slidenum">
              <a:rPr lang="it-IT" smtClean="0"/>
              <a:t>‹N›</a:t>
            </a:fld>
            <a:endParaRPr lang="it-IT"/>
          </a:p>
        </p:txBody>
      </p:sp>
    </p:spTree>
    <p:extLst>
      <p:ext uri="{BB962C8B-B14F-4D97-AF65-F5344CB8AC3E}">
        <p14:creationId xmlns:p14="http://schemas.microsoft.com/office/powerpoint/2010/main" val="577325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471BDA4-666D-4E5C-8481-ED93299BEAF9}" type="datetimeFigureOut">
              <a:rPr lang="it-IT" smtClean="0"/>
              <a:t>18/04/2016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65A6B41-5928-4F05-96F1-6AD5DBD1E855}" type="slidenum">
              <a:rPr lang="it-IT" smtClean="0"/>
              <a:t>‹N›</a:t>
            </a:fld>
            <a:endParaRPr lang="it-IT"/>
          </a:p>
        </p:txBody>
      </p:sp>
    </p:spTree>
    <p:extLst>
      <p:ext uri="{BB962C8B-B14F-4D97-AF65-F5344CB8AC3E}">
        <p14:creationId xmlns:p14="http://schemas.microsoft.com/office/powerpoint/2010/main" val="1112495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471BDA4-666D-4E5C-8481-ED93299BEAF9}" type="datetimeFigureOut">
              <a:rPr lang="it-IT" smtClean="0"/>
              <a:t>18/04/2016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D65A6B41-5928-4F05-96F1-6AD5DBD1E855}" type="slidenum">
              <a:rPr lang="it-IT" smtClean="0"/>
              <a:t>‹N›</a:t>
            </a:fld>
            <a:endParaRPr lang="it-IT"/>
          </a:p>
        </p:txBody>
      </p:sp>
    </p:spTree>
    <p:extLst>
      <p:ext uri="{BB962C8B-B14F-4D97-AF65-F5344CB8AC3E}">
        <p14:creationId xmlns:p14="http://schemas.microsoft.com/office/powerpoint/2010/main" val="224254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471BDA4-666D-4E5C-8481-ED93299BEAF9}" type="datetimeFigureOut">
              <a:rPr lang="it-IT" smtClean="0"/>
              <a:t>18/04/2016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65A6B41-5928-4F05-96F1-6AD5DBD1E855}" type="slidenum">
              <a:rPr lang="it-IT" smtClean="0"/>
              <a:t>‹N›</a:t>
            </a:fld>
            <a:endParaRPr lang="it-IT"/>
          </a:p>
        </p:txBody>
      </p:sp>
    </p:spTree>
    <p:extLst>
      <p:ext uri="{BB962C8B-B14F-4D97-AF65-F5344CB8AC3E}">
        <p14:creationId xmlns:p14="http://schemas.microsoft.com/office/powerpoint/2010/main" val="1566049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471BDA4-666D-4E5C-8481-ED93299BEAF9}" type="datetimeFigureOut">
              <a:rPr lang="it-IT" smtClean="0"/>
              <a:t>18/04/2016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D65A6B41-5928-4F05-96F1-6AD5DBD1E855}" type="slidenum">
              <a:rPr lang="it-IT" smtClean="0"/>
              <a:t>‹N›</a:t>
            </a:fld>
            <a:endParaRPr lang="it-IT"/>
          </a:p>
        </p:txBody>
      </p:sp>
    </p:spTree>
    <p:extLst>
      <p:ext uri="{BB962C8B-B14F-4D97-AF65-F5344CB8AC3E}">
        <p14:creationId xmlns:p14="http://schemas.microsoft.com/office/powerpoint/2010/main" val="4108342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1BDA4-666D-4E5C-8481-ED93299BEAF9}" type="datetimeFigureOut">
              <a:rPr lang="it-IT" smtClean="0"/>
              <a:t>18/04/2016</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5A6B41-5928-4F05-96F1-6AD5DBD1E855}" type="slidenum">
              <a:rPr lang="it-IT" smtClean="0"/>
              <a:t>‹N›</a:t>
            </a:fld>
            <a:endParaRPr lang="it-IT"/>
          </a:p>
        </p:txBody>
      </p:sp>
    </p:spTree>
    <p:extLst>
      <p:ext uri="{BB962C8B-B14F-4D97-AF65-F5344CB8AC3E}">
        <p14:creationId xmlns:p14="http://schemas.microsoft.com/office/powerpoint/2010/main" val="22718239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hyperlink" Target="http://www.ncbi.nlm.nih.gov/sites/entrez?Db=genomeprj&amp;cmd=ShowDetailView&amp;TermToSearch=36285"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endosymbiotichypothesis.files.wordpress.com/2010/09/4endohistory1.gif" TargetMode="External"/><Relationship Id="rId1" Type="http://schemas.openxmlformats.org/officeDocument/2006/relationships/slideLayout" Target="../slideLayouts/slideLayout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dj1hlxw0wr920.cloudfront.net/userfiles/wyzfiles/98d27901-5748-43e9-aa37-21b34e2818c7.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1484784"/>
            <a:ext cx="3729492" cy="3979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92688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51520" y="335846"/>
            <a:ext cx="8568952" cy="3416320"/>
          </a:xfrm>
          <a:prstGeom prst="rect">
            <a:avLst/>
          </a:prstGeom>
        </p:spPr>
        <p:txBody>
          <a:bodyPr wrap="square">
            <a:spAutoFit/>
          </a:bodyPr>
          <a:lstStyle/>
          <a:p>
            <a:r>
              <a:rPr lang="it-IT" b="1" dirty="0" smtClean="0"/>
              <a:t>1.4 L'evoluzione della cellula procariotica in eucariotica</a:t>
            </a:r>
          </a:p>
          <a:p>
            <a:r>
              <a:rPr lang="it-IT" dirty="0" smtClean="0"/>
              <a:t>Il passaggio dai procarioti agli eucarioti avvenne probabilmente grazie a </a:t>
            </a:r>
            <a:r>
              <a:rPr lang="it-IT" b="1" dirty="0" smtClean="0"/>
              <a:t>tre diversi tipi di batteri</a:t>
            </a:r>
            <a:r>
              <a:rPr lang="it-IT" dirty="0" smtClean="0"/>
              <a:t> che misero in comune le loro abilità iniziando a vivere in simbiosi. </a:t>
            </a:r>
            <a:br>
              <a:rPr lang="it-IT" dirty="0" smtClean="0"/>
            </a:br>
            <a:r>
              <a:rPr lang="it-IT" dirty="0" smtClean="0"/>
              <a:t>I principali tipi di batteri che vivevano sulla Terra prima della comparsa della cellula eucariotica erano i </a:t>
            </a:r>
            <a:r>
              <a:rPr lang="it-IT" b="1" dirty="0" smtClean="0"/>
              <a:t>batteri </a:t>
            </a:r>
            <a:r>
              <a:rPr lang="it-IT" b="1" i="1" dirty="0" smtClean="0"/>
              <a:t>aerobi</a:t>
            </a:r>
            <a:r>
              <a:rPr lang="it-IT" dirty="0" smtClean="0"/>
              <a:t>, quelli </a:t>
            </a:r>
            <a:r>
              <a:rPr lang="it-IT" b="1" i="1" dirty="0" smtClean="0"/>
              <a:t>anaerobi</a:t>
            </a:r>
            <a:r>
              <a:rPr lang="it-IT" dirty="0" smtClean="0"/>
              <a:t> e i </a:t>
            </a:r>
            <a:r>
              <a:rPr lang="it-IT" b="1" i="1" dirty="0" smtClean="0"/>
              <a:t>ciano</a:t>
            </a:r>
            <a:r>
              <a:rPr lang="it-IT" b="1" dirty="0" smtClean="0"/>
              <a:t>batteri</a:t>
            </a:r>
            <a:r>
              <a:rPr lang="it-IT" dirty="0" smtClean="0"/>
              <a:t>.</a:t>
            </a:r>
          </a:p>
          <a:p>
            <a:r>
              <a:rPr lang="it-IT" dirty="0" smtClean="0"/>
              <a:t>I </a:t>
            </a:r>
            <a:r>
              <a:rPr lang="it-IT" b="1" dirty="0" smtClean="0"/>
              <a:t>batteri </a:t>
            </a:r>
            <a:r>
              <a:rPr lang="it-IT" b="1" i="1" dirty="0" smtClean="0"/>
              <a:t>aerobi</a:t>
            </a:r>
            <a:r>
              <a:rPr lang="it-IT" dirty="0" smtClean="0"/>
              <a:t> erano capaci di determinare l'ossidazione delle sostanze nutritive con un elevato rendimento energetico, utilizzando l'ossigeno (O</a:t>
            </a:r>
            <a:r>
              <a:rPr lang="it-IT" baseline="-25000" dirty="0" smtClean="0"/>
              <a:t>2</a:t>
            </a:r>
            <a:r>
              <a:rPr lang="it-IT" dirty="0" smtClean="0"/>
              <a:t>).</a:t>
            </a:r>
          </a:p>
          <a:p>
            <a:r>
              <a:rPr lang="it-IT" dirty="0" smtClean="0"/>
              <a:t>I </a:t>
            </a:r>
            <a:r>
              <a:rPr lang="it-IT" b="1" dirty="0" smtClean="0"/>
              <a:t>batteri </a:t>
            </a:r>
            <a:r>
              <a:rPr lang="it-IT" b="1" i="1" dirty="0" smtClean="0"/>
              <a:t>anaerobi</a:t>
            </a:r>
            <a:r>
              <a:rPr lang="it-IT" dirty="0" smtClean="0"/>
              <a:t> potevano operare la fermentazione di sostanze organiche con una resa energetica molto più bassa</a:t>
            </a:r>
          </a:p>
          <a:p>
            <a:r>
              <a:rPr lang="it-IT" dirty="0" smtClean="0"/>
              <a:t>I </a:t>
            </a:r>
            <a:r>
              <a:rPr lang="it-IT" b="1" i="1" dirty="0" smtClean="0"/>
              <a:t>ciano</a:t>
            </a:r>
            <a:r>
              <a:rPr lang="it-IT" b="1" dirty="0" smtClean="0"/>
              <a:t>batteri</a:t>
            </a:r>
            <a:r>
              <a:rPr lang="it-IT" dirty="0" smtClean="0"/>
              <a:t> potevano invece sfruttare la luce del sole per promuovere il metabolismo cellulare e costruire da soli sostanze organiche complesse e ricche di energia a partire da anidride carbonica (CO</a:t>
            </a:r>
            <a:r>
              <a:rPr lang="it-IT" baseline="-25000" dirty="0" smtClean="0"/>
              <a:t>2</a:t>
            </a:r>
            <a:r>
              <a:rPr lang="it-IT" dirty="0" smtClean="0"/>
              <a:t>) e acqua (H</a:t>
            </a:r>
            <a:r>
              <a:rPr lang="it-IT" baseline="-25000" dirty="0" smtClean="0"/>
              <a:t>2</a:t>
            </a:r>
            <a:r>
              <a:rPr lang="it-IT" dirty="0" smtClean="0"/>
              <a:t>0).</a:t>
            </a:r>
            <a:endParaRPr lang="it-IT" dirty="0"/>
          </a:p>
        </p:txBody>
      </p:sp>
    </p:spTree>
    <p:extLst>
      <p:ext uri="{BB962C8B-B14F-4D97-AF65-F5344CB8AC3E}">
        <p14:creationId xmlns:p14="http://schemas.microsoft.com/office/powerpoint/2010/main" val="32034854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54090" y="692696"/>
            <a:ext cx="8856984" cy="3139321"/>
          </a:xfrm>
          <a:prstGeom prst="rect">
            <a:avLst/>
          </a:prstGeom>
        </p:spPr>
        <p:txBody>
          <a:bodyPr wrap="square">
            <a:spAutoFit/>
          </a:bodyPr>
          <a:lstStyle/>
          <a:p>
            <a:r>
              <a:rPr lang="it-IT" dirty="0" smtClean="0"/>
              <a:t>L'ipotesi più accreditata propone che la prima cellula eucariotica si sia formata quando numerosi piccoli batteri a respirazione aerobia comparsi da poco sulla Terra penetrarono in un batterio anaerobio più grande instaurando un rapporto di simbiosi. </a:t>
            </a:r>
            <a:br>
              <a:rPr lang="it-IT" dirty="0" smtClean="0"/>
            </a:br>
            <a:r>
              <a:rPr lang="it-IT" dirty="0" smtClean="0"/>
              <a:t>Entrambi i microrganismi avrebbero ricavato vantaggi da questa associazione: i batteri aerobi si sarebbero trovati in un ambiente protetto e ricco di sostanze nutritive, i batteri anaerobi avrebbero acquisito la capacità di utilizzare l'ossigeno divenendo metabolicamente più attivi. </a:t>
            </a:r>
            <a:br>
              <a:rPr lang="it-IT" dirty="0" smtClean="0"/>
            </a:br>
            <a:r>
              <a:rPr lang="it-IT" dirty="0" smtClean="0"/>
              <a:t>Dato il continuo aumento di ossigeno nell'atmosfera, la selezione naturale avrebbe favorito tale simbiosi portando alla formazione di una cellula eucariotica primordiale simile a un'ameba. In questa cellula i batteri aerobi ospiti, ereditati al momento della divisione cellulare divennero i primi </a:t>
            </a:r>
            <a:r>
              <a:rPr lang="it-IT" b="1" dirty="0" smtClean="0"/>
              <a:t>mitocondri</a:t>
            </a:r>
            <a:r>
              <a:rPr lang="it-IT" dirty="0" smtClean="0"/>
              <a:t>. </a:t>
            </a:r>
            <a:br>
              <a:rPr lang="it-IT" dirty="0" smtClean="0"/>
            </a:br>
            <a:endParaRPr lang="it-IT" dirty="0"/>
          </a:p>
        </p:txBody>
      </p:sp>
    </p:spTree>
    <p:extLst>
      <p:ext uri="{BB962C8B-B14F-4D97-AF65-F5344CB8AC3E}">
        <p14:creationId xmlns:p14="http://schemas.microsoft.com/office/powerpoint/2010/main" val="20608468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2286000" y="1166843"/>
            <a:ext cx="4572000" cy="4524315"/>
          </a:xfrm>
          <a:prstGeom prst="rect">
            <a:avLst/>
          </a:prstGeom>
        </p:spPr>
        <p:txBody>
          <a:bodyPr>
            <a:spAutoFit/>
          </a:bodyPr>
          <a:lstStyle/>
          <a:p>
            <a:r>
              <a:rPr lang="it-IT" dirty="0" smtClean="0"/>
              <a:t>Un secondo gruppo di simbionti, batteri a forma di flagelli simili alle moderne spirochete, si attaccarono alla sua superficie dotandola della capacità di spostarsi volontariamente nell'ambiente e dando vita a un "</a:t>
            </a:r>
            <a:r>
              <a:rPr lang="it-IT" dirty="0" err="1" smtClean="0"/>
              <a:t>ameboflagellato</a:t>
            </a:r>
            <a:r>
              <a:rPr lang="it-IT" dirty="0" smtClean="0"/>
              <a:t>" ancestrale, diretto antenato dei </a:t>
            </a:r>
            <a:r>
              <a:rPr lang="it-IT" b="1" dirty="0" smtClean="0"/>
              <a:t>Funghi</a:t>
            </a:r>
            <a:r>
              <a:rPr lang="it-IT" dirty="0" smtClean="0"/>
              <a:t> e degli </a:t>
            </a:r>
            <a:r>
              <a:rPr lang="it-IT" b="1" dirty="0" smtClean="0"/>
              <a:t>Animali</a:t>
            </a:r>
            <a:r>
              <a:rPr lang="it-IT" dirty="0" smtClean="0"/>
              <a:t>. </a:t>
            </a:r>
            <a:br>
              <a:rPr lang="it-IT" dirty="0" smtClean="0"/>
            </a:br>
            <a:r>
              <a:rPr lang="it-IT" dirty="0" smtClean="0"/>
              <a:t>Alcune di queste primitive cellule eucariotiche acquisirono un altro simbionte capace di effettuare la fotosintesi, un cianobatterio. Quando tali simbionti cominciarono a essere ereditati al momento della divisione cellulare, alla stessa stregua dei mitocondri, divennero degli organuli cellulari i </a:t>
            </a:r>
            <a:r>
              <a:rPr lang="it-IT" b="1" dirty="0" smtClean="0"/>
              <a:t>cloroplasti</a:t>
            </a:r>
            <a:r>
              <a:rPr lang="it-IT" dirty="0" smtClean="0"/>
              <a:t>. Furono queste cellule equipaggiate di cloroplasti a dare origine al Regno delle </a:t>
            </a:r>
            <a:r>
              <a:rPr lang="it-IT" b="1" dirty="0" smtClean="0"/>
              <a:t>Piante</a:t>
            </a:r>
            <a:r>
              <a:rPr lang="it-IT" dirty="0" smtClean="0"/>
              <a:t>.</a:t>
            </a:r>
            <a:endParaRPr lang="it-IT" dirty="0"/>
          </a:p>
        </p:txBody>
      </p:sp>
    </p:spTree>
    <p:extLst>
      <p:ext uri="{BB962C8B-B14F-4D97-AF65-F5344CB8AC3E}">
        <p14:creationId xmlns:p14="http://schemas.microsoft.com/office/powerpoint/2010/main" val="10235402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395536" y="474345"/>
            <a:ext cx="7488832" cy="3693319"/>
          </a:xfrm>
          <a:prstGeom prst="rect">
            <a:avLst/>
          </a:prstGeom>
        </p:spPr>
        <p:txBody>
          <a:bodyPr wrap="square">
            <a:spAutoFit/>
          </a:bodyPr>
          <a:lstStyle/>
          <a:p>
            <a:r>
              <a:rPr lang="en-US" b="1" dirty="0" smtClean="0"/>
              <a:t>Evolution: Bacterial endocytosis uncovered</a:t>
            </a:r>
          </a:p>
          <a:p>
            <a:r>
              <a:rPr lang="en-US" dirty="0" smtClean="0"/>
              <a:t>Andrew </a:t>
            </a:r>
            <a:r>
              <a:rPr lang="en-US" dirty="0" err="1" smtClean="0"/>
              <a:t>Jerm</a:t>
            </a:r>
            <a:endParaRPr lang="en-US" b="1" dirty="0" smtClean="0"/>
          </a:p>
          <a:p>
            <a:r>
              <a:rPr lang="en-US" dirty="0" smtClean="0"/>
              <a:t>The evolution of endocytosis — the mechanism by which eukaryotic cells internalize molecules from the plasma membrane and recycle them back to the cell surface or target them to lysosomes for degradation — is thought to have been a key step in the development of compartmentalization in eukaryotes. In recent years it has been discovered that cellular compartmentalization is not restricted to the eukaryotic domain, with certain members of the bacterial phylum </a:t>
            </a:r>
            <a:r>
              <a:rPr lang="en-US" dirty="0" err="1" smtClean="0"/>
              <a:t>Planctomycetes</a:t>
            </a:r>
            <a:r>
              <a:rPr lang="en-US" dirty="0" smtClean="0"/>
              <a:t>, such as </a:t>
            </a:r>
            <a:r>
              <a:rPr lang="en-US" dirty="0" err="1" smtClean="0">
                <a:hlinkClick r:id="rId2"/>
              </a:rPr>
              <a:t>Gemmata</a:t>
            </a:r>
            <a:r>
              <a:rPr lang="en-US" dirty="0" smtClean="0">
                <a:hlinkClick r:id="rId2"/>
              </a:rPr>
              <a:t> </a:t>
            </a:r>
            <a:r>
              <a:rPr lang="en-US" dirty="0" err="1" smtClean="0">
                <a:hlinkClick r:id="rId2"/>
              </a:rPr>
              <a:t>obscuriglobus</a:t>
            </a:r>
            <a:r>
              <a:rPr lang="en-US" dirty="0" smtClean="0"/>
              <a:t>, containing intracellular, membrane-bound compartments that segregate a permanently condensed nucleoid, a ribosome-containing cytoplasm (the </a:t>
            </a:r>
            <a:r>
              <a:rPr lang="en-US" dirty="0" err="1" smtClean="0"/>
              <a:t>riboplasm</a:t>
            </a:r>
            <a:r>
              <a:rPr lang="en-US" dirty="0" smtClean="0"/>
              <a:t>) and a ribosome-free cytoplasm (the </a:t>
            </a:r>
            <a:r>
              <a:rPr lang="en-US" dirty="0" err="1" smtClean="0"/>
              <a:t>paryphoplasm</a:t>
            </a:r>
            <a:r>
              <a:rPr lang="en-US" dirty="0" smtClean="0"/>
              <a:t>).</a:t>
            </a:r>
            <a:endParaRPr lang="en-US" dirty="0"/>
          </a:p>
        </p:txBody>
      </p:sp>
    </p:spTree>
    <p:extLst>
      <p:ext uri="{BB962C8B-B14F-4D97-AF65-F5344CB8AC3E}">
        <p14:creationId xmlns:p14="http://schemas.microsoft.com/office/powerpoint/2010/main" val="33029246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flipH="1">
            <a:off x="179512" y="188640"/>
            <a:ext cx="8424936" cy="4185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altLang="it-IT" sz="1400" b="1" i="0" u="none" strike="noStrike" cap="none" normalizeH="0" baseline="0" dirty="0" err="1" smtClean="0">
                <a:ln>
                  <a:noFill/>
                </a:ln>
                <a:solidFill>
                  <a:schemeClr val="tx1"/>
                </a:solidFill>
                <a:effectLst/>
                <a:latin typeface="Arial" charset="0"/>
                <a:cs typeface="Arial" charset="0"/>
              </a:rPr>
              <a:t>Evolutionary</a:t>
            </a:r>
            <a:r>
              <a:rPr kumimoji="0" lang="it-IT" altLang="it-IT" sz="1400" b="1" i="0" u="none" strike="noStrike" cap="none" normalizeH="0" baseline="0" dirty="0" smtClean="0">
                <a:ln>
                  <a:noFill/>
                </a:ln>
                <a:solidFill>
                  <a:schemeClr val="tx1"/>
                </a:solidFill>
                <a:effectLst/>
                <a:latin typeface="Arial" charset="0"/>
                <a:cs typeface="Arial" charset="0"/>
              </a:rPr>
              <a:t> Drive</a:t>
            </a:r>
            <a:endParaRPr kumimoji="0" lang="it-IT" altLang="it-IT" sz="1400" b="0" i="0" u="none" strike="noStrike" cap="none" normalizeH="0" baseline="0" dirty="0" smtClean="0">
              <a:ln>
                <a:noFill/>
              </a:ln>
              <a:solidFill>
                <a:schemeClr val="tx1"/>
              </a:solidFill>
              <a:effectLst/>
              <a:latin typeface="Arial" charset="0"/>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altLang="it-IT" sz="1400" b="0" i="0" u="none" strike="noStrike" cap="none" normalizeH="0" baseline="0" dirty="0" err="1" smtClean="0">
                <a:ln>
                  <a:noFill/>
                </a:ln>
                <a:solidFill>
                  <a:schemeClr val="tx1"/>
                </a:solidFill>
                <a:effectLst/>
                <a:latin typeface="Arial" charset="0"/>
                <a:cs typeface="Arial" charset="0"/>
              </a:rPr>
              <a:t>Scientists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particularly</a:t>
            </a:r>
            <a:r>
              <a:rPr kumimoji="0" lang="it-IT" altLang="it-IT" sz="1400" b="0" i="0" u="none" strike="noStrike" cap="none" normalizeH="0" baseline="0" dirty="0" smtClean="0">
                <a:ln>
                  <a:noFill/>
                </a:ln>
                <a:solidFill>
                  <a:schemeClr val="tx1"/>
                </a:solidFill>
                <a:effectLst/>
                <a:latin typeface="Arial" charset="0"/>
                <a:cs typeface="Arial" charset="0"/>
              </a:rPr>
              <a:t> Lynn </a:t>
            </a:r>
            <a:r>
              <a:rPr kumimoji="0" lang="it-IT" altLang="it-IT" sz="1400" b="0" i="0" u="none" strike="noStrike" cap="none" normalizeH="0" baseline="0" dirty="0" err="1" smtClean="0">
                <a:ln>
                  <a:noFill/>
                </a:ln>
                <a:solidFill>
                  <a:schemeClr val="tx1"/>
                </a:solidFill>
                <a:effectLst/>
                <a:latin typeface="Arial" charset="0"/>
                <a:cs typeface="Arial" charset="0"/>
              </a:rPr>
              <a:t>Margulis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then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began</a:t>
            </a:r>
            <a:r>
              <a:rPr kumimoji="0" lang="it-IT" altLang="it-IT" sz="1400" b="0" i="0" u="none" strike="noStrike" cap="none" normalizeH="0" baseline="0" dirty="0" smtClean="0">
                <a:ln>
                  <a:noFill/>
                </a:ln>
                <a:solidFill>
                  <a:schemeClr val="tx1"/>
                </a:solidFill>
                <a:effectLst/>
                <a:latin typeface="Arial" charset="0"/>
                <a:cs typeface="Arial" charset="0"/>
              </a:rPr>
              <a:t> to </a:t>
            </a:r>
            <a:r>
              <a:rPr kumimoji="0" lang="it-IT" altLang="it-IT" sz="1400" b="0" i="0" u="none" strike="noStrike" cap="none" normalizeH="0" baseline="0" dirty="0" err="1" smtClean="0">
                <a:ln>
                  <a:noFill/>
                </a:ln>
                <a:solidFill>
                  <a:schemeClr val="tx1"/>
                </a:solidFill>
                <a:effectLst/>
                <a:latin typeface="Arial" charset="0"/>
                <a:cs typeface="Arial" charset="0"/>
              </a:rPr>
              <a:t>think</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that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if</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mitochondria</a:t>
            </a:r>
            <a:r>
              <a:rPr kumimoji="0" lang="it-IT" altLang="it-IT" sz="1400" b="0" i="0" u="none" strike="noStrike" cap="none" normalizeH="0" baseline="0" dirty="0" smtClean="0">
                <a:ln>
                  <a:noFill/>
                </a:ln>
                <a:solidFill>
                  <a:schemeClr val="tx1"/>
                </a:solidFill>
                <a:effectLst/>
                <a:latin typeface="Arial" charset="0"/>
                <a:cs typeface="Arial" charset="0"/>
              </a:rPr>
              <a:t> and </a:t>
            </a:r>
            <a:r>
              <a:rPr kumimoji="0" lang="it-IT" altLang="it-IT" sz="1400" b="0" i="0" u="none" strike="noStrike" cap="none" normalizeH="0" baseline="0" dirty="0" err="1" smtClean="0">
                <a:ln>
                  <a:noFill/>
                </a:ln>
                <a:solidFill>
                  <a:schemeClr val="tx1"/>
                </a:solidFill>
                <a:effectLst/>
                <a:latin typeface="Arial" charset="0"/>
                <a:cs typeface="Arial" charset="0"/>
              </a:rPr>
              <a:t>chloroplasts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were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truly</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bacteria</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that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were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taken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into</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eukaryotic</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cells</a:t>
            </a:r>
            <a:r>
              <a:rPr kumimoji="0" lang="it-IT" altLang="it-IT" sz="1400" b="0" i="0" u="none" strike="noStrike" cap="none" normalizeH="0" baseline="0" dirty="0" smtClean="0">
                <a:ln>
                  <a:noFill/>
                </a:ln>
                <a:solidFill>
                  <a:schemeClr val="tx1"/>
                </a:solidFill>
                <a:effectLst/>
                <a:latin typeface="Arial" charset="0"/>
                <a:cs typeface="Arial" charset="0"/>
              </a:rPr>
              <a:t> via </a:t>
            </a:r>
            <a:r>
              <a:rPr kumimoji="0" lang="it-IT" altLang="it-IT" sz="1400" b="0" i="0" u="none" strike="noStrike" cap="none" normalizeH="0" baseline="0" dirty="0" err="1" smtClean="0">
                <a:ln>
                  <a:noFill/>
                </a:ln>
                <a:solidFill>
                  <a:schemeClr val="tx1"/>
                </a:solidFill>
                <a:effectLst/>
                <a:latin typeface="Arial" charset="0"/>
                <a:cs typeface="Arial" charset="0"/>
              </a:rPr>
              <a:t>endocytosis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then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there</a:t>
            </a:r>
            <a:r>
              <a:rPr kumimoji="0" lang="it-IT" altLang="it-IT" sz="1400" b="0" i="0" u="none" strike="noStrike" cap="none" normalizeH="0" baseline="0" dirty="0" smtClean="0">
                <a:ln>
                  <a:noFill/>
                </a:ln>
                <a:solidFill>
                  <a:schemeClr val="tx1"/>
                </a:solidFill>
                <a:effectLst/>
                <a:latin typeface="Arial" charset="0"/>
                <a:cs typeface="Arial" charset="0"/>
              </a:rPr>
              <a:t> must be a </a:t>
            </a:r>
            <a:r>
              <a:rPr kumimoji="0" lang="it-IT" altLang="it-IT" sz="1400" b="0" i="0" u="none" strike="noStrike" cap="none" normalizeH="0" baseline="0" dirty="0" err="1" smtClean="0">
                <a:ln>
                  <a:noFill/>
                </a:ln>
                <a:solidFill>
                  <a:schemeClr val="tx1"/>
                </a:solidFill>
                <a:effectLst/>
                <a:latin typeface="Arial" charset="0"/>
                <a:cs typeface="Arial" charset="0"/>
              </a:rPr>
              <a:t>historical</a:t>
            </a:r>
            <a:r>
              <a:rPr kumimoji="0" lang="it-IT" altLang="it-IT" sz="1400" b="0" i="0" u="none" strike="noStrike" cap="none" normalizeH="0" baseline="0" dirty="0" smtClean="0">
                <a:ln>
                  <a:noFill/>
                </a:ln>
                <a:solidFill>
                  <a:schemeClr val="tx1"/>
                </a:solidFill>
                <a:effectLst/>
                <a:latin typeface="Arial" charset="0"/>
                <a:cs typeface="Arial" charset="0"/>
              </a:rPr>
              <a:t> drive to </a:t>
            </a:r>
            <a:r>
              <a:rPr kumimoji="0" lang="it-IT" altLang="it-IT" sz="1400" b="0" i="0" u="none" strike="noStrike" cap="none" normalizeH="0" baseline="0" dirty="0" err="1" smtClean="0">
                <a:ln>
                  <a:noFill/>
                </a:ln>
                <a:solidFill>
                  <a:schemeClr val="tx1"/>
                </a:solidFill>
                <a:effectLst/>
                <a:latin typeface="Arial" charset="0"/>
                <a:cs typeface="Arial" charset="0"/>
              </a:rPr>
              <a:t>promote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this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symbiotic</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relationship</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About</a:t>
            </a:r>
            <a:r>
              <a:rPr kumimoji="0" lang="it-IT" altLang="it-IT" sz="1400" b="0" i="0" u="none" strike="noStrike" cap="none" normalizeH="0" baseline="0" dirty="0" smtClean="0">
                <a:ln>
                  <a:noFill/>
                </a:ln>
                <a:solidFill>
                  <a:schemeClr val="tx1"/>
                </a:solidFill>
                <a:effectLst/>
                <a:latin typeface="Arial" charset="0"/>
                <a:cs typeface="Arial" charset="0"/>
              </a:rPr>
              <a:t> 3.8 </a:t>
            </a:r>
            <a:r>
              <a:rPr kumimoji="0" lang="it-IT" altLang="it-IT" sz="1400" b="0" i="0" u="none" strike="noStrike" cap="none" normalizeH="0" baseline="0" dirty="0" err="1" smtClean="0">
                <a:ln>
                  <a:noFill/>
                </a:ln>
                <a:solidFill>
                  <a:schemeClr val="tx1"/>
                </a:solidFill>
                <a:effectLst/>
                <a:latin typeface="Arial" charset="0"/>
                <a:cs typeface="Arial" charset="0"/>
              </a:rPr>
              <a:t>billion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years</a:t>
            </a:r>
            <a:r>
              <a:rPr kumimoji="0" lang="it-IT" altLang="it-IT" sz="1400" b="0" i="0" u="none" strike="noStrike" cap="none" normalizeH="0" baseline="0" dirty="0" smtClean="0">
                <a:ln>
                  <a:noFill/>
                </a:ln>
                <a:solidFill>
                  <a:schemeClr val="tx1"/>
                </a:solidFill>
                <a:effectLst/>
                <a:latin typeface="Arial" charset="0"/>
                <a:cs typeface="Arial" charset="0"/>
              </a:rPr>
              <a:t> ago, </a:t>
            </a:r>
            <a:r>
              <a:rPr kumimoji="0" lang="it-IT" altLang="it-IT" sz="1400" b="0" i="0" u="none" strike="noStrike" cap="none" normalizeH="0" baseline="0" dirty="0" err="1" smtClean="0">
                <a:ln>
                  <a:noFill/>
                </a:ln>
                <a:solidFill>
                  <a:schemeClr val="tx1"/>
                </a:solidFill>
                <a:effectLst/>
                <a:latin typeface="Arial" charset="0"/>
                <a:cs typeface="Arial" charset="0"/>
              </a:rPr>
              <a:t>there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were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only</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anaerobic</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bacteria</a:t>
            </a:r>
            <a:r>
              <a:rPr kumimoji="0" lang="it-IT" altLang="it-IT" sz="1400" b="0" i="0" u="none" strike="noStrike" cap="none" normalizeH="0" baseline="0" dirty="0" smtClean="0">
                <a:ln>
                  <a:noFill/>
                </a:ln>
                <a:solidFill>
                  <a:schemeClr val="tx1"/>
                </a:solidFill>
                <a:effectLst/>
                <a:latin typeface="Arial" charset="0"/>
                <a:cs typeface="Arial" charset="0"/>
              </a:rPr>
              <a:t> in </a:t>
            </a:r>
            <a:r>
              <a:rPr kumimoji="0" lang="it-IT" altLang="it-IT" sz="1400" b="0" i="0" u="none" strike="noStrike" cap="none" normalizeH="0" baseline="0" dirty="0" err="1" smtClean="0">
                <a:ln>
                  <a:noFill/>
                </a:ln>
                <a:solidFill>
                  <a:schemeClr val="tx1"/>
                </a:solidFill>
                <a:effectLst/>
                <a:latin typeface="Arial" charset="0"/>
                <a:cs typeface="Arial" charset="0"/>
              </a:rPr>
              <a:t>existence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because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Earth’s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atmosphere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did</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not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contain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any</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oxygen</a:t>
            </a:r>
            <a:r>
              <a:rPr kumimoji="0" lang="it-IT" altLang="it-IT" sz="1400" b="0" i="0" u="none" strike="noStrike" cap="none" normalizeH="0" baseline="0" dirty="0" smtClean="0">
                <a:ln>
                  <a:noFill/>
                </a:ln>
                <a:solidFill>
                  <a:schemeClr val="tx1"/>
                </a:solidFill>
                <a:effectLst/>
                <a:latin typeface="Arial" charset="0"/>
                <a:cs typeface="Arial" charset="0"/>
              </a:rPr>
              <a:t>. The first </a:t>
            </a:r>
            <a:r>
              <a:rPr kumimoji="0" lang="it-IT" altLang="it-IT" sz="1400" b="0" i="0" u="none" strike="noStrike" cap="none" normalizeH="0" baseline="0" dirty="0" err="1" smtClean="0">
                <a:ln>
                  <a:noFill/>
                </a:ln>
                <a:solidFill>
                  <a:schemeClr val="tx1"/>
                </a:solidFill>
                <a:effectLst/>
                <a:latin typeface="Arial" charset="0"/>
                <a:cs typeface="Arial" charset="0"/>
              </a:rPr>
              <a:t>photosynthetic</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bacteria</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arose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around</a:t>
            </a:r>
            <a:r>
              <a:rPr kumimoji="0" lang="it-IT" altLang="it-IT" sz="1400" b="0" i="0" u="none" strike="noStrike" cap="none" normalizeH="0" baseline="0" dirty="0" smtClean="0">
                <a:ln>
                  <a:noFill/>
                </a:ln>
                <a:solidFill>
                  <a:schemeClr val="tx1"/>
                </a:solidFill>
                <a:effectLst/>
                <a:latin typeface="Arial" charset="0"/>
                <a:cs typeface="Arial" charset="0"/>
              </a:rPr>
              <a:t> 3.2 </a:t>
            </a:r>
            <a:r>
              <a:rPr kumimoji="0" lang="it-IT" altLang="it-IT" sz="1400" b="0" i="0" u="none" strike="noStrike" cap="none" normalizeH="0" baseline="0" dirty="0" err="1" smtClean="0">
                <a:ln>
                  <a:noFill/>
                </a:ln>
                <a:solidFill>
                  <a:schemeClr val="tx1"/>
                </a:solidFill>
                <a:effectLst/>
                <a:latin typeface="Arial" charset="0"/>
                <a:cs typeface="Arial" charset="0"/>
              </a:rPr>
              <a:t>billion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years</a:t>
            </a:r>
            <a:r>
              <a:rPr kumimoji="0" lang="it-IT" altLang="it-IT" sz="1400" b="0" i="0" u="none" strike="noStrike" cap="none" normalizeH="0" baseline="0" dirty="0" smtClean="0">
                <a:ln>
                  <a:noFill/>
                </a:ln>
                <a:solidFill>
                  <a:schemeClr val="tx1"/>
                </a:solidFill>
                <a:effectLst/>
                <a:latin typeface="Arial" charset="0"/>
                <a:cs typeface="Arial" charset="0"/>
              </a:rPr>
              <a:t> ago and </a:t>
            </a:r>
            <a:r>
              <a:rPr kumimoji="0" lang="it-IT" altLang="it-IT" sz="1400" b="0" i="0" u="none" strike="noStrike" cap="none" normalizeH="0" baseline="0" dirty="0" err="1" smtClean="0">
                <a:ln>
                  <a:noFill/>
                </a:ln>
                <a:solidFill>
                  <a:schemeClr val="tx1"/>
                </a:solidFill>
                <a:effectLst/>
                <a:latin typeface="Arial" charset="0"/>
                <a:cs typeface="Arial" charset="0"/>
              </a:rPr>
              <a:t>began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producing</a:t>
            </a:r>
            <a:r>
              <a:rPr kumimoji="0" lang="it-IT" altLang="it-IT" sz="1400" b="0" i="0" u="none" strike="noStrike" cap="none" normalizeH="0" baseline="0" dirty="0" smtClean="0">
                <a:ln>
                  <a:noFill/>
                </a:ln>
                <a:solidFill>
                  <a:schemeClr val="tx1"/>
                </a:solidFill>
                <a:effectLst/>
                <a:latin typeface="Arial" charset="0"/>
                <a:cs typeface="Arial" charset="0"/>
              </a:rPr>
              <a:t> large </a:t>
            </a:r>
            <a:r>
              <a:rPr kumimoji="0" lang="it-IT" altLang="it-IT" sz="1400" b="0" i="0" u="none" strike="noStrike" cap="none" normalizeH="0" baseline="0" dirty="0" err="1" smtClean="0">
                <a:ln>
                  <a:noFill/>
                </a:ln>
                <a:solidFill>
                  <a:schemeClr val="tx1"/>
                </a:solidFill>
                <a:effectLst/>
                <a:latin typeface="Arial" charset="0"/>
                <a:cs typeface="Arial" charset="0"/>
              </a:rPr>
              <a:t>quantities</a:t>
            </a:r>
            <a:r>
              <a:rPr kumimoji="0" lang="it-IT" altLang="it-IT" sz="1400" b="0" i="0" u="none" strike="noStrike" cap="none" normalizeH="0" baseline="0" dirty="0" smtClean="0">
                <a:ln>
                  <a:noFill/>
                </a:ln>
                <a:solidFill>
                  <a:schemeClr val="tx1"/>
                </a:solidFill>
                <a:effectLst/>
                <a:latin typeface="Arial" charset="0"/>
                <a:cs typeface="Arial" charset="0"/>
              </a:rPr>
              <a:t> of </a:t>
            </a:r>
            <a:r>
              <a:rPr kumimoji="0" lang="it-IT" altLang="it-IT" sz="1400" b="0" i="0" u="none" strike="noStrike" cap="none" normalizeH="0" baseline="0" dirty="0" err="1" smtClean="0">
                <a:ln>
                  <a:noFill/>
                </a:ln>
                <a:solidFill>
                  <a:schemeClr val="tx1"/>
                </a:solidFill>
                <a:effectLst/>
                <a:latin typeface="Arial" charset="0"/>
                <a:cs typeface="Arial" charset="0"/>
              </a:rPr>
              <a:t>oxygen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as</a:t>
            </a:r>
            <a:r>
              <a:rPr kumimoji="0" lang="it-IT" altLang="it-IT" sz="1400" b="0" i="0" u="none" strike="noStrike" cap="none" normalizeH="0" baseline="0" dirty="0" smtClean="0">
                <a:ln>
                  <a:noFill/>
                </a:ln>
                <a:solidFill>
                  <a:schemeClr val="tx1"/>
                </a:solidFill>
                <a:effectLst/>
                <a:latin typeface="Arial" charset="0"/>
                <a:cs typeface="Arial" charset="0"/>
              </a:rPr>
              <a:t> a </a:t>
            </a:r>
            <a:r>
              <a:rPr kumimoji="0" lang="it-IT" altLang="it-IT" sz="1400" b="0" i="0" u="none" strike="noStrike" cap="none" normalizeH="0" baseline="0" dirty="0" err="1" smtClean="0">
                <a:ln>
                  <a:noFill/>
                </a:ln>
                <a:solidFill>
                  <a:schemeClr val="tx1"/>
                </a:solidFill>
                <a:effectLst/>
                <a:latin typeface="Arial" charset="0"/>
                <a:cs typeface="Arial" charset="0"/>
              </a:rPr>
              <a:t>byproduct</a:t>
            </a:r>
            <a:r>
              <a:rPr kumimoji="0" lang="it-IT" altLang="it-IT" sz="1400" b="0" i="0" u="none" strike="noStrike" cap="none" normalizeH="0" baseline="0" dirty="0" smtClean="0">
                <a:ln>
                  <a:noFill/>
                </a:ln>
                <a:solidFill>
                  <a:schemeClr val="tx1"/>
                </a:solidFill>
                <a:effectLst/>
                <a:latin typeface="Arial" charset="0"/>
                <a:cs typeface="Arial" charset="0"/>
              </a:rPr>
              <a:t> of </a:t>
            </a:r>
            <a:r>
              <a:rPr kumimoji="0" lang="it-IT" altLang="it-IT" sz="1400" b="0" i="0" u="none" strike="noStrike" cap="none" normalizeH="0" baseline="0" dirty="0" err="1" smtClean="0">
                <a:ln>
                  <a:noFill/>
                </a:ln>
                <a:solidFill>
                  <a:schemeClr val="tx1"/>
                </a:solidFill>
                <a:effectLst/>
                <a:latin typeface="Arial" charset="0"/>
                <a:cs typeface="Arial" charset="0"/>
              </a:rPr>
              <a:t>photosynthesis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Oxygen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is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very</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toxic</a:t>
            </a:r>
            <a:r>
              <a:rPr kumimoji="0" lang="it-IT" altLang="it-IT" sz="1400" b="0" i="0" u="none" strike="noStrike" cap="none" normalizeH="0" baseline="0" dirty="0" smtClean="0">
                <a:ln>
                  <a:noFill/>
                </a:ln>
                <a:solidFill>
                  <a:schemeClr val="tx1"/>
                </a:solidFill>
                <a:effectLst/>
                <a:latin typeface="Arial" charset="0"/>
                <a:cs typeface="Arial" charset="0"/>
              </a:rPr>
              <a:t> to </a:t>
            </a:r>
            <a:r>
              <a:rPr kumimoji="0" lang="it-IT" altLang="it-IT" sz="1400" b="0" i="0" u="none" strike="noStrike" cap="none" normalizeH="0" baseline="0" dirty="0" err="1" smtClean="0">
                <a:ln>
                  <a:noFill/>
                </a:ln>
                <a:solidFill>
                  <a:schemeClr val="tx1"/>
                </a:solidFill>
                <a:effectLst/>
                <a:latin typeface="Arial" charset="0"/>
                <a:cs typeface="Arial" charset="0"/>
              </a:rPr>
              <a:t>cells</a:t>
            </a:r>
            <a:r>
              <a:rPr kumimoji="0" lang="it-IT" altLang="it-IT" sz="1400" b="0" i="0" u="none" strike="noStrike" cap="none" normalizeH="0" baseline="0" dirty="0" smtClean="0">
                <a:ln>
                  <a:noFill/>
                </a:ln>
                <a:solidFill>
                  <a:schemeClr val="tx1"/>
                </a:solidFill>
                <a:effectLst/>
                <a:latin typeface="Arial" charset="0"/>
                <a:cs typeface="Arial" charset="0"/>
              </a:rPr>
              <a:t>, and </a:t>
            </a:r>
            <a:r>
              <a:rPr kumimoji="0" lang="it-IT" altLang="it-IT" sz="1400" b="0" i="0" u="none" strike="noStrike" cap="none" normalizeH="0" baseline="0" dirty="0" err="1" smtClean="0">
                <a:ln>
                  <a:noFill/>
                </a:ln>
                <a:solidFill>
                  <a:schemeClr val="tx1"/>
                </a:solidFill>
                <a:effectLst/>
                <a:latin typeface="Arial" charset="0"/>
                <a:cs typeface="Arial" charset="0"/>
              </a:rPr>
              <a:t>as</a:t>
            </a:r>
            <a:r>
              <a:rPr kumimoji="0" lang="it-IT" altLang="it-IT" sz="1400" b="0" i="0" u="none" strike="noStrike" cap="none" normalizeH="0" baseline="0" dirty="0" smtClean="0">
                <a:ln>
                  <a:noFill/>
                </a:ln>
                <a:solidFill>
                  <a:schemeClr val="tx1"/>
                </a:solidFill>
                <a:effectLst/>
                <a:latin typeface="Arial" charset="0"/>
                <a:cs typeface="Arial" charset="0"/>
              </a:rPr>
              <a:t> a </a:t>
            </a:r>
            <a:r>
              <a:rPr kumimoji="0" lang="it-IT" altLang="it-IT" sz="1400" b="0" i="0" u="none" strike="noStrike" cap="none" normalizeH="0" baseline="0" dirty="0" err="1" smtClean="0">
                <a:ln>
                  <a:noFill/>
                </a:ln>
                <a:solidFill>
                  <a:schemeClr val="tx1"/>
                </a:solidFill>
                <a:effectLst/>
                <a:latin typeface="Arial" charset="0"/>
                <a:cs typeface="Arial" charset="0"/>
              </a:rPr>
              <a:t>result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these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anaerobic</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photosynthetic</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bacteria</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became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less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effective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surviving</a:t>
            </a:r>
            <a:r>
              <a:rPr kumimoji="0" lang="it-IT" altLang="it-IT" sz="1400" b="0" i="0" u="none" strike="noStrike" cap="none" normalizeH="0" baseline="0" dirty="0" smtClean="0">
                <a:ln>
                  <a:noFill/>
                </a:ln>
                <a:solidFill>
                  <a:schemeClr val="tx1"/>
                </a:solidFill>
                <a:effectLst/>
                <a:latin typeface="Arial" charset="0"/>
                <a:cs typeface="Arial" charset="0"/>
              </a:rPr>
              <a:t> in </a:t>
            </a:r>
            <a:r>
              <a:rPr kumimoji="0" lang="it-IT" altLang="it-IT" sz="1400" b="0" i="0" u="none" strike="noStrike" cap="none" normalizeH="0" baseline="0" dirty="0" err="1" smtClean="0">
                <a:ln>
                  <a:noFill/>
                </a:ln>
                <a:solidFill>
                  <a:schemeClr val="tx1"/>
                </a:solidFill>
                <a:effectLst/>
                <a:latin typeface="Arial" charset="0"/>
                <a:cs typeface="Arial" charset="0"/>
              </a:rPr>
              <a:t>their</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environment</a:t>
            </a:r>
            <a:r>
              <a:rPr kumimoji="0" lang="it-IT" altLang="it-IT" sz="1400" b="0" i="0" u="none" strike="noStrike" cap="none" normalizeH="0" baseline="0" dirty="0" smtClean="0">
                <a:ln>
                  <a:noFill/>
                </a:ln>
                <a:solidFill>
                  <a:schemeClr val="tx1"/>
                </a:solidFill>
                <a:effectLst/>
                <a:latin typeface="Arial" charset="0"/>
                <a:cs typeface="Arial" charset="0"/>
              </a:rPr>
              <a:t>. At </a:t>
            </a:r>
            <a:r>
              <a:rPr kumimoji="0" lang="it-IT" altLang="it-IT" sz="1400" b="0" i="0" u="none" strike="noStrike" cap="none" normalizeH="0" baseline="0" dirty="0" err="1" smtClean="0">
                <a:ln>
                  <a:noFill/>
                </a:ln>
                <a:solidFill>
                  <a:schemeClr val="tx1"/>
                </a:solidFill>
                <a:effectLst/>
                <a:latin typeface="Arial" charset="0"/>
                <a:cs typeface="Arial" charset="0"/>
              </a:rPr>
              <a:t>this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point</a:t>
            </a:r>
            <a:r>
              <a:rPr kumimoji="0" lang="it-IT" altLang="it-IT" sz="1400" b="0" i="0" u="none" strike="noStrike" cap="none" normalizeH="0" baseline="0" dirty="0" smtClean="0">
                <a:ln>
                  <a:noFill/>
                </a:ln>
                <a:solidFill>
                  <a:schemeClr val="tx1"/>
                </a:solidFill>
                <a:effectLst/>
                <a:latin typeface="Arial" charset="0"/>
                <a:cs typeface="Arial" charset="0"/>
              </a:rPr>
              <a:t>, some of the </a:t>
            </a:r>
            <a:r>
              <a:rPr kumimoji="0" lang="it-IT" altLang="it-IT" sz="1400" b="0" i="0" u="none" strike="noStrike" cap="none" normalizeH="0" baseline="0" dirty="0" err="1" smtClean="0">
                <a:ln>
                  <a:noFill/>
                </a:ln>
                <a:solidFill>
                  <a:schemeClr val="tx1"/>
                </a:solidFill>
                <a:effectLst/>
                <a:latin typeface="Arial" charset="0"/>
                <a:cs typeface="Arial" charset="0"/>
              </a:rPr>
              <a:t>anaerobic</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bacteria</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evolved</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into</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aerobic</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bacteria</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Aerobic</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bacteria</a:t>
            </a:r>
            <a:r>
              <a:rPr kumimoji="0" lang="it-IT" altLang="it-IT" sz="1400" b="0" i="0" u="none" strike="noStrike" cap="none" normalizeH="0" baseline="0" dirty="0" smtClean="0">
                <a:ln>
                  <a:noFill/>
                </a:ln>
                <a:solidFill>
                  <a:schemeClr val="tx1"/>
                </a:solidFill>
                <a:effectLst/>
                <a:latin typeface="Arial" charset="0"/>
                <a:cs typeface="Arial" charset="0"/>
              </a:rPr>
              <a:t> are </a:t>
            </a:r>
            <a:r>
              <a:rPr kumimoji="0" lang="it-IT" altLang="it-IT" sz="1400" b="0" i="0" u="none" strike="noStrike" cap="none" normalizeH="0" baseline="0" dirty="0" err="1" smtClean="0">
                <a:ln>
                  <a:noFill/>
                </a:ln>
                <a:solidFill>
                  <a:schemeClr val="tx1"/>
                </a:solidFill>
                <a:effectLst/>
                <a:latin typeface="Arial" charset="0"/>
                <a:cs typeface="Arial" charset="0"/>
              </a:rPr>
              <a:t>much</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better</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suited</a:t>
            </a:r>
            <a:r>
              <a:rPr kumimoji="0" lang="it-IT" altLang="it-IT" sz="1400" b="0" i="0" u="none" strike="noStrike" cap="none" normalizeH="0" baseline="0" dirty="0" smtClean="0">
                <a:ln>
                  <a:noFill/>
                </a:ln>
                <a:solidFill>
                  <a:schemeClr val="tx1"/>
                </a:solidFill>
                <a:effectLst/>
                <a:latin typeface="Arial" charset="0"/>
                <a:cs typeface="Arial" charset="0"/>
              </a:rPr>
              <a:t> to </a:t>
            </a:r>
            <a:r>
              <a:rPr kumimoji="0" lang="it-IT" altLang="it-IT" sz="1400" b="0" i="0" u="none" strike="noStrike" cap="none" normalizeH="0" baseline="0" dirty="0" err="1" smtClean="0">
                <a:ln>
                  <a:noFill/>
                </a:ln>
                <a:solidFill>
                  <a:schemeClr val="tx1"/>
                </a:solidFill>
                <a:effectLst/>
                <a:latin typeface="Arial" charset="0"/>
                <a:cs typeface="Arial" charset="0"/>
              </a:rPr>
              <a:t>this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oxygen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containing</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environment</a:t>
            </a:r>
            <a:r>
              <a:rPr kumimoji="0" lang="it-IT" altLang="it-IT" sz="1400" b="0" i="0" u="none" strike="noStrike" cap="none" normalizeH="0" baseline="0" dirty="0" smtClean="0">
                <a:ln>
                  <a:noFill/>
                </a:ln>
                <a:solidFill>
                  <a:schemeClr val="tx1"/>
                </a:solidFill>
                <a:effectLst/>
                <a:latin typeface="Arial" charset="0"/>
                <a:cs typeface="Arial" charset="0"/>
              </a:rPr>
              <a:t> and </a:t>
            </a:r>
            <a:r>
              <a:rPr kumimoji="0" lang="it-IT" altLang="it-IT" sz="1400" b="0" i="0" u="none" strike="noStrike" cap="none" normalizeH="0" baseline="0" dirty="0" err="1" smtClean="0">
                <a:ln>
                  <a:noFill/>
                </a:ln>
                <a:solidFill>
                  <a:schemeClr val="tx1"/>
                </a:solidFill>
                <a:effectLst/>
                <a:latin typeface="Arial" charset="0"/>
                <a:cs typeface="Arial" charset="0"/>
              </a:rPr>
              <a:t>they</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even</a:t>
            </a:r>
            <a:r>
              <a:rPr kumimoji="0" lang="it-IT" altLang="it-IT" sz="1400" b="0" i="0" u="none" strike="noStrike" cap="none" normalizeH="0" baseline="0" dirty="0" smtClean="0">
                <a:ln>
                  <a:noFill/>
                </a:ln>
                <a:solidFill>
                  <a:schemeClr val="tx1"/>
                </a:solidFill>
                <a:effectLst/>
                <a:latin typeface="Arial" charset="0"/>
                <a:cs typeface="Arial" charset="0"/>
              </a:rPr>
              <a:t> use </a:t>
            </a:r>
            <a:r>
              <a:rPr kumimoji="0" lang="it-IT" altLang="it-IT" sz="1400" b="0" i="0" u="none" strike="noStrike" cap="none" normalizeH="0" baseline="0" dirty="0" err="1" smtClean="0">
                <a:ln>
                  <a:noFill/>
                </a:ln>
                <a:solidFill>
                  <a:schemeClr val="tx1"/>
                </a:solidFill>
                <a:effectLst/>
                <a:latin typeface="Arial" charset="0"/>
                <a:cs typeface="Arial" charset="0"/>
              </a:rPr>
              <a:t>oxygen</a:t>
            </a:r>
            <a:r>
              <a:rPr kumimoji="0" lang="it-IT" altLang="it-IT" sz="1400" b="0" i="0" u="none" strike="noStrike" cap="none" normalizeH="0" baseline="0" dirty="0" smtClean="0">
                <a:ln>
                  <a:noFill/>
                </a:ln>
                <a:solidFill>
                  <a:schemeClr val="tx1"/>
                </a:solidFill>
                <a:effectLst/>
                <a:latin typeface="Arial" charset="0"/>
                <a:cs typeface="Arial" charset="0"/>
              </a:rPr>
              <a:t> in the </a:t>
            </a:r>
            <a:r>
              <a:rPr kumimoji="0" lang="it-IT" altLang="it-IT" sz="1400" b="0" i="0" u="none" strike="noStrike" cap="none" normalizeH="0" baseline="0" dirty="0" err="1" smtClean="0">
                <a:ln>
                  <a:noFill/>
                </a:ln>
                <a:solidFill>
                  <a:schemeClr val="tx1"/>
                </a:solidFill>
                <a:effectLst/>
                <a:latin typeface="Arial" charset="0"/>
                <a:cs typeface="Arial" charset="0"/>
              </a:rPr>
              <a:t>process</a:t>
            </a:r>
            <a:r>
              <a:rPr kumimoji="0" lang="it-IT" altLang="it-IT" sz="1400" b="0" i="0" u="none" strike="noStrike" cap="none" normalizeH="0" baseline="0" dirty="0" smtClean="0">
                <a:ln>
                  <a:noFill/>
                </a:ln>
                <a:solidFill>
                  <a:schemeClr val="tx1"/>
                </a:solidFill>
                <a:effectLst/>
                <a:latin typeface="Arial" charset="0"/>
                <a:cs typeface="Arial" charset="0"/>
              </a:rPr>
              <a:t> of </a:t>
            </a:r>
            <a:r>
              <a:rPr kumimoji="0" lang="it-IT" altLang="it-IT" sz="1400" b="0" i="0" u="none" strike="noStrike" cap="none" normalizeH="0" baseline="0" dirty="0" err="1" smtClean="0">
                <a:ln>
                  <a:noFill/>
                </a:ln>
                <a:solidFill>
                  <a:schemeClr val="tx1"/>
                </a:solidFill>
                <a:effectLst/>
                <a:latin typeface="Arial" charset="0"/>
                <a:cs typeface="Arial" charset="0"/>
              </a:rPr>
              <a:t>making</a:t>
            </a:r>
            <a:r>
              <a:rPr kumimoji="0" lang="it-IT" altLang="it-IT" sz="1400" b="0" i="0" u="none" strike="noStrike" cap="none" normalizeH="0" baseline="0" dirty="0" smtClean="0">
                <a:ln>
                  <a:noFill/>
                </a:ln>
                <a:solidFill>
                  <a:schemeClr val="tx1"/>
                </a:solidFill>
                <a:effectLst/>
                <a:latin typeface="Arial" charset="0"/>
                <a:cs typeface="Arial" charset="0"/>
              </a:rPr>
              <a:t> ATP (a </a:t>
            </a:r>
            <a:r>
              <a:rPr kumimoji="0" lang="it-IT" altLang="it-IT" sz="1400" b="0" i="0" u="none" strike="noStrike" cap="none" normalizeH="0" baseline="0" dirty="0" err="1" smtClean="0">
                <a:ln>
                  <a:noFill/>
                </a:ln>
                <a:solidFill>
                  <a:schemeClr val="tx1"/>
                </a:solidFill>
                <a:effectLst/>
                <a:latin typeface="Arial" charset="0"/>
                <a:cs typeface="Arial" charset="0"/>
              </a:rPr>
              <a:t>molecule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that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stores</a:t>
            </a:r>
            <a:r>
              <a:rPr kumimoji="0" lang="it-IT" altLang="it-IT" sz="1400" b="0" i="0" u="none" strike="noStrike" cap="none" normalizeH="0" baseline="0" dirty="0" smtClean="0">
                <a:ln>
                  <a:noFill/>
                </a:ln>
                <a:solidFill>
                  <a:schemeClr val="tx1"/>
                </a:solidFill>
                <a:effectLst/>
                <a:latin typeface="Arial" charset="0"/>
                <a:cs typeface="Arial" charset="0"/>
              </a:rPr>
              <a:t> a </a:t>
            </a:r>
            <a:r>
              <a:rPr kumimoji="0" lang="it-IT" altLang="it-IT" sz="1400" b="0" i="0" u="none" strike="noStrike" cap="none" normalizeH="0" baseline="0" dirty="0" err="1" smtClean="0">
                <a:ln>
                  <a:noFill/>
                </a:ln>
                <a:solidFill>
                  <a:schemeClr val="tx1"/>
                </a:solidFill>
                <a:effectLst/>
                <a:latin typeface="Arial" charset="0"/>
                <a:cs typeface="Arial" charset="0"/>
              </a:rPr>
              <a:t>great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amount</a:t>
            </a:r>
            <a:r>
              <a:rPr kumimoji="0" lang="it-IT" altLang="it-IT" sz="1400" b="0" i="0" u="none" strike="noStrike" cap="none" normalizeH="0" baseline="0" dirty="0" smtClean="0">
                <a:ln>
                  <a:noFill/>
                </a:ln>
                <a:solidFill>
                  <a:schemeClr val="tx1"/>
                </a:solidFill>
                <a:effectLst/>
                <a:latin typeface="Arial" charset="0"/>
                <a:cs typeface="Arial" charset="0"/>
              </a:rPr>
              <a:t> of </a:t>
            </a:r>
            <a:r>
              <a:rPr kumimoji="0" lang="it-IT" altLang="it-IT" sz="1400" b="0" i="0" u="none" strike="noStrike" cap="none" normalizeH="0" baseline="0" dirty="0" err="1" smtClean="0">
                <a:ln>
                  <a:noFill/>
                </a:ln>
                <a:solidFill>
                  <a:schemeClr val="tx1"/>
                </a:solidFill>
                <a:effectLst/>
                <a:latin typeface="Arial" charset="0"/>
                <a:cs typeface="Arial" charset="0"/>
              </a:rPr>
              <a:t>easily</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accessible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energy</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One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important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factor</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that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both</a:t>
            </a:r>
            <a:r>
              <a:rPr kumimoji="0" lang="it-IT" altLang="it-IT" sz="1400" b="0" i="0" u="none" strike="noStrike" cap="none" normalizeH="0" baseline="0" dirty="0" smtClean="0">
                <a:ln>
                  <a:noFill/>
                </a:ln>
                <a:solidFill>
                  <a:schemeClr val="tx1"/>
                </a:solidFill>
                <a:effectLst/>
                <a:latin typeface="Arial" charset="0"/>
                <a:cs typeface="Arial" charset="0"/>
              </a:rPr>
              <a:t> of </a:t>
            </a:r>
            <a:r>
              <a:rPr kumimoji="0" lang="it-IT" altLang="it-IT" sz="1400" b="0" i="0" u="none" strike="noStrike" cap="none" normalizeH="0" baseline="0" dirty="0" err="1" smtClean="0">
                <a:ln>
                  <a:noFill/>
                </a:ln>
                <a:solidFill>
                  <a:schemeClr val="tx1"/>
                </a:solidFill>
                <a:effectLst/>
                <a:latin typeface="Arial" charset="0"/>
                <a:cs typeface="Arial" charset="0"/>
              </a:rPr>
              <a:t>these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bacteria</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lacked</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was</a:t>
            </a:r>
            <a:r>
              <a:rPr kumimoji="0" lang="it-IT" altLang="it-IT" sz="1400" b="0" i="0" u="none" strike="noStrike" cap="none" normalizeH="0" baseline="0" dirty="0" smtClean="0">
                <a:ln>
                  <a:noFill/>
                </a:ln>
                <a:solidFill>
                  <a:schemeClr val="tx1"/>
                </a:solidFill>
                <a:effectLst/>
                <a:latin typeface="Arial" charset="0"/>
                <a:cs typeface="Arial" charset="0"/>
              </a:rPr>
              <a:t> the </a:t>
            </a:r>
            <a:r>
              <a:rPr kumimoji="0" lang="it-IT" altLang="it-IT" sz="1400" b="0" i="0" u="none" strike="noStrike" cap="none" normalizeH="0" baseline="0" dirty="0" err="1" smtClean="0">
                <a:ln>
                  <a:noFill/>
                </a:ln>
                <a:solidFill>
                  <a:schemeClr val="tx1"/>
                </a:solidFill>
                <a:effectLst/>
                <a:latin typeface="Arial" charset="0"/>
                <a:cs typeface="Arial" charset="0"/>
              </a:rPr>
              <a:t>ability</a:t>
            </a:r>
            <a:r>
              <a:rPr kumimoji="0" lang="it-IT" altLang="it-IT" sz="1400" b="0" i="0" u="none" strike="noStrike" cap="none" normalizeH="0" baseline="0" dirty="0" smtClean="0">
                <a:ln>
                  <a:noFill/>
                </a:ln>
                <a:solidFill>
                  <a:schemeClr val="tx1"/>
                </a:solidFill>
                <a:effectLst/>
                <a:latin typeface="Arial" charset="0"/>
                <a:cs typeface="Arial" charset="0"/>
              </a:rPr>
              <a:t> to </a:t>
            </a:r>
            <a:r>
              <a:rPr kumimoji="0" lang="it-IT" altLang="it-IT" sz="1400" b="0" i="0" u="none" strike="noStrike" cap="none" normalizeH="0" baseline="0" dirty="0" err="1" smtClean="0">
                <a:ln>
                  <a:noFill/>
                </a:ln>
                <a:solidFill>
                  <a:schemeClr val="tx1"/>
                </a:solidFill>
                <a:effectLst/>
                <a:latin typeface="Arial" charset="0"/>
                <a:cs typeface="Arial" charset="0"/>
              </a:rPr>
              <a:t>ingest</a:t>
            </a:r>
            <a:r>
              <a:rPr kumimoji="0" lang="it-IT" altLang="it-IT" sz="1400" b="0" i="0" u="none" strike="noStrike" cap="none" normalizeH="0" baseline="0" dirty="0" smtClean="0">
                <a:ln>
                  <a:noFill/>
                </a:ln>
                <a:solidFill>
                  <a:schemeClr val="tx1"/>
                </a:solidFill>
                <a:effectLst/>
                <a:latin typeface="Arial" charset="0"/>
                <a:cs typeface="Arial" charset="0"/>
              </a:rPr>
              <a:t> large </a:t>
            </a:r>
            <a:r>
              <a:rPr kumimoji="0" lang="it-IT" altLang="it-IT" sz="1400" b="0" i="0" u="none" strike="noStrike" cap="none" normalizeH="0" baseline="0" dirty="0" err="1" smtClean="0">
                <a:ln>
                  <a:noFill/>
                </a:ln>
                <a:solidFill>
                  <a:schemeClr val="tx1"/>
                </a:solidFill>
                <a:effectLst/>
                <a:latin typeface="Arial" charset="0"/>
                <a:cs typeface="Arial" charset="0"/>
              </a:rPr>
              <a:t>quantities</a:t>
            </a:r>
            <a:r>
              <a:rPr kumimoji="0" lang="it-IT" altLang="it-IT" sz="1400" b="0" i="0" u="none" strike="noStrike" cap="none" normalizeH="0" baseline="0" dirty="0" smtClean="0">
                <a:ln>
                  <a:noFill/>
                </a:ln>
                <a:solidFill>
                  <a:schemeClr val="tx1"/>
                </a:solidFill>
                <a:effectLst/>
                <a:latin typeface="Arial" charset="0"/>
                <a:cs typeface="Arial" charset="0"/>
              </a:rPr>
              <a:t> of </a:t>
            </a:r>
            <a:r>
              <a:rPr kumimoji="0" lang="it-IT" altLang="it-IT" sz="1400" b="0" i="0" u="none" strike="noStrike" cap="none" normalizeH="0" baseline="0" dirty="0" err="1" smtClean="0">
                <a:ln>
                  <a:noFill/>
                </a:ln>
                <a:solidFill>
                  <a:schemeClr val="tx1"/>
                </a:solidFill>
                <a:effectLst/>
                <a:latin typeface="Arial" charset="0"/>
                <a:cs typeface="Arial" charset="0"/>
              </a:rPr>
              <a:t>nutrients</a:t>
            </a:r>
            <a:r>
              <a:rPr kumimoji="0" lang="it-IT" altLang="it-IT" sz="1400" b="0" i="0" u="none" strike="noStrike" cap="none" normalizeH="0" baseline="0" dirty="0" smtClean="0">
                <a:ln>
                  <a:noFill/>
                </a:ln>
                <a:solidFill>
                  <a:schemeClr val="tx1"/>
                </a:solidFill>
                <a:effectLst/>
                <a:latin typeface="Arial" charset="0"/>
                <a:cs typeface="Arial" charset="0"/>
              </a:rPr>
              <a:t> from the </a:t>
            </a:r>
            <a:r>
              <a:rPr kumimoji="0" lang="it-IT" altLang="it-IT" sz="1400" b="0" i="0" u="none" strike="noStrike" cap="none" normalizeH="0" baseline="0" dirty="0" err="1" smtClean="0">
                <a:ln>
                  <a:noFill/>
                </a:ln>
                <a:solidFill>
                  <a:schemeClr val="tx1"/>
                </a:solidFill>
                <a:effectLst/>
                <a:latin typeface="Arial" charset="0"/>
                <a:cs typeface="Arial" charset="0"/>
              </a:rPr>
              <a:t>surrounding</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environment</a:t>
            </a:r>
            <a:r>
              <a:rPr kumimoji="0" lang="it-IT" altLang="it-IT" sz="1400" b="0" i="0" u="none" strike="noStrike" cap="none" normalizeH="0" baseline="0" dirty="0" smtClean="0">
                <a:ln>
                  <a:noFill/>
                </a:ln>
                <a:solidFill>
                  <a:schemeClr val="tx1"/>
                </a:solidFill>
                <a:effectLst/>
                <a:latin typeface="Arial" charset="0"/>
                <a:cs typeface="Arial" charset="0"/>
              </a:rPr>
              <a:t> via </a:t>
            </a:r>
            <a:r>
              <a:rPr kumimoji="0" lang="it-IT" altLang="it-IT" sz="1400" b="0" i="0" u="none" strike="noStrike" cap="none" normalizeH="0" baseline="0" dirty="0" err="1" smtClean="0">
                <a:ln>
                  <a:noFill/>
                </a:ln>
                <a:solidFill>
                  <a:schemeClr val="tx1"/>
                </a:solidFill>
                <a:effectLst/>
                <a:latin typeface="Arial" charset="0"/>
                <a:cs typeface="Arial" charset="0"/>
              </a:rPr>
              <a:t>phagocytosis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About</a:t>
            </a:r>
            <a:r>
              <a:rPr kumimoji="0" lang="it-IT" altLang="it-IT" sz="1400" b="0" i="0" u="none" strike="noStrike" cap="none" normalizeH="0" baseline="0" dirty="0" smtClean="0">
                <a:ln>
                  <a:noFill/>
                </a:ln>
                <a:solidFill>
                  <a:schemeClr val="tx1"/>
                </a:solidFill>
                <a:effectLst/>
                <a:latin typeface="Arial" charset="0"/>
                <a:cs typeface="Arial" charset="0"/>
              </a:rPr>
              <a:t> 1.5 </a:t>
            </a:r>
            <a:r>
              <a:rPr kumimoji="0" lang="it-IT" altLang="it-IT" sz="1400" b="0" i="0" u="none" strike="noStrike" cap="none" normalizeH="0" baseline="0" dirty="0" err="1" smtClean="0">
                <a:ln>
                  <a:noFill/>
                </a:ln>
                <a:solidFill>
                  <a:schemeClr val="tx1"/>
                </a:solidFill>
                <a:effectLst/>
                <a:latin typeface="Arial" charset="0"/>
                <a:cs typeface="Arial" charset="0"/>
              </a:rPr>
              <a:t>billion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years</a:t>
            </a:r>
            <a:r>
              <a:rPr kumimoji="0" lang="it-IT" altLang="it-IT" sz="1400" b="0" i="0" u="none" strike="noStrike" cap="none" normalizeH="0" baseline="0" dirty="0" smtClean="0">
                <a:ln>
                  <a:noFill/>
                </a:ln>
                <a:solidFill>
                  <a:schemeClr val="tx1"/>
                </a:solidFill>
                <a:effectLst/>
                <a:latin typeface="Arial" charset="0"/>
                <a:cs typeface="Arial" charset="0"/>
              </a:rPr>
              <a:t> ago, the first </a:t>
            </a:r>
            <a:r>
              <a:rPr kumimoji="0" lang="it-IT" altLang="it-IT" sz="1400" b="0" i="0" u="none" strike="noStrike" cap="none" normalizeH="0" baseline="0" dirty="0" err="1" smtClean="0">
                <a:ln>
                  <a:noFill/>
                </a:ln>
                <a:solidFill>
                  <a:schemeClr val="tx1"/>
                </a:solidFill>
                <a:effectLst/>
                <a:latin typeface="Arial" charset="0"/>
                <a:cs typeface="Arial" charset="0"/>
              </a:rPr>
              <a:t>nucleated</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cell</a:t>
            </a:r>
            <a:r>
              <a:rPr kumimoji="0" lang="it-IT" altLang="it-IT" sz="1400" b="0" i="0" u="none" strike="noStrike" cap="none" normalizeH="0" baseline="0" dirty="0" smtClean="0">
                <a:ln>
                  <a:noFill/>
                </a:ln>
                <a:solidFill>
                  <a:schemeClr val="tx1"/>
                </a:solidFill>
                <a:effectLst/>
                <a:latin typeface="Arial" charset="0"/>
                <a:cs typeface="Arial" charset="0"/>
              </a:rPr>
              <a:t> (the </a:t>
            </a:r>
            <a:r>
              <a:rPr kumimoji="0" lang="it-IT" altLang="it-IT" sz="1400" b="0" i="0" u="none" strike="noStrike" cap="none" normalizeH="0" baseline="0" dirty="0" err="1" smtClean="0">
                <a:ln>
                  <a:noFill/>
                </a:ln>
                <a:solidFill>
                  <a:schemeClr val="tx1"/>
                </a:solidFill>
                <a:effectLst/>
                <a:latin typeface="Arial" charset="0"/>
                <a:cs typeface="Arial" charset="0"/>
              </a:rPr>
              <a:t>eukaryote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was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arose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through</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evolution</a:t>
            </a:r>
            <a:r>
              <a:rPr kumimoji="0" lang="it-IT" altLang="it-IT" sz="1400" b="0" i="0" u="none" strike="noStrike" cap="none" normalizeH="0" baseline="0" dirty="0" smtClean="0">
                <a:ln>
                  <a:noFill/>
                </a:ln>
                <a:solidFill>
                  <a:schemeClr val="tx1"/>
                </a:solidFill>
                <a:effectLst/>
                <a:latin typeface="Arial" charset="0"/>
                <a:cs typeface="Arial" charset="0"/>
              </a:rPr>
              <a:t>, and </a:t>
            </a:r>
            <a:r>
              <a:rPr kumimoji="0" lang="it-IT" altLang="it-IT" sz="1400" b="0" i="0" u="none" strike="noStrike" cap="none" normalizeH="0" baseline="0" dirty="0" err="1" smtClean="0">
                <a:ln>
                  <a:noFill/>
                </a:ln>
                <a:solidFill>
                  <a:schemeClr val="tx1"/>
                </a:solidFill>
                <a:effectLst/>
                <a:latin typeface="Arial" charset="0"/>
                <a:cs typeface="Arial" charset="0"/>
              </a:rPr>
              <a:t>this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cell</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had</a:t>
            </a:r>
            <a:r>
              <a:rPr kumimoji="0" lang="it-IT" altLang="it-IT" sz="1400" b="0" i="0" u="none" strike="noStrike" cap="none" normalizeH="0" baseline="0" dirty="0" smtClean="0">
                <a:ln>
                  <a:noFill/>
                </a:ln>
                <a:solidFill>
                  <a:schemeClr val="tx1"/>
                </a:solidFill>
                <a:effectLst/>
                <a:latin typeface="Arial" charset="0"/>
                <a:cs typeface="Arial" charset="0"/>
              </a:rPr>
              <a:t> the </a:t>
            </a:r>
            <a:r>
              <a:rPr kumimoji="0" lang="it-IT" altLang="it-IT" sz="1400" b="0" i="0" u="none" strike="noStrike" cap="none" normalizeH="0" baseline="0" dirty="0" err="1" smtClean="0">
                <a:ln>
                  <a:noFill/>
                </a:ln>
                <a:solidFill>
                  <a:schemeClr val="tx1"/>
                </a:solidFill>
                <a:effectLst/>
                <a:latin typeface="Arial" charset="0"/>
                <a:cs typeface="Arial" charset="0"/>
              </a:rPr>
              <a:t>groundbreaking</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ability</a:t>
            </a:r>
            <a:r>
              <a:rPr kumimoji="0" lang="it-IT" altLang="it-IT" sz="1400" b="0" i="0" u="none" strike="noStrike" cap="none" normalizeH="0" baseline="0" dirty="0" smtClean="0">
                <a:ln>
                  <a:noFill/>
                </a:ln>
                <a:solidFill>
                  <a:schemeClr val="tx1"/>
                </a:solidFill>
                <a:effectLst/>
                <a:latin typeface="Arial" charset="0"/>
                <a:cs typeface="Arial" charset="0"/>
              </a:rPr>
              <a:t> to take in large </a:t>
            </a:r>
            <a:r>
              <a:rPr kumimoji="0" lang="it-IT" altLang="it-IT" sz="1400" b="0" i="0" u="none" strike="noStrike" cap="none" normalizeH="0" baseline="0" dirty="0" err="1" smtClean="0">
                <a:ln>
                  <a:noFill/>
                </a:ln>
                <a:solidFill>
                  <a:schemeClr val="tx1"/>
                </a:solidFill>
                <a:effectLst/>
                <a:latin typeface="Arial" charset="0"/>
                <a:cs typeface="Arial" charset="0"/>
              </a:rPr>
              <a:t>quantities</a:t>
            </a:r>
            <a:r>
              <a:rPr kumimoji="0" lang="it-IT" altLang="it-IT" sz="1400" b="0" i="0" u="none" strike="noStrike" cap="none" normalizeH="0" baseline="0" dirty="0" smtClean="0">
                <a:ln>
                  <a:noFill/>
                </a:ln>
                <a:solidFill>
                  <a:schemeClr val="tx1"/>
                </a:solidFill>
                <a:effectLst/>
                <a:latin typeface="Arial" charset="0"/>
                <a:cs typeface="Arial" charset="0"/>
              </a:rPr>
              <a:t> of </a:t>
            </a:r>
            <a:r>
              <a:rPr kumimoji="0" lang="it-IT" altLang="it-IT" sz="1400" b="0" i="0" u="none" strike="noStrike" cap="none" normalizeH="0" baseline="0" dirty="0" err="1" smtClean="0">
                <a:ln>
                  <a:noFill/>
                </a:ln>
                <a:solidFill>
                  <a:schemeClr val="tx1"/>
                </a:solidFill>
                <a:effectLst/>
                <a:latin typeface="Arial" charset="0"/>
                <a:cs typeface="Arial" charset="0"/>
              </a:rPr>
              <a:t>nutrients</a:t>
            </a:r>
            <a:r>
              <a:rPr kumimoji="0" lang="it-IT" altLang="it-IT" sz="1400" b="0" i="0" u="none" strike="noStrike" cap="none" normalizeH="0" baseline="0" dirty="0" smtClean="0">
                <a:ln>
                  <a:noFill/>
                </a:ln>
                <a:solidFill>
                  <a:schemeClr val="tx1"/>
                </a:solidFill>
                <a:effectLst/>
                <a:latin typeface="Arial" charset="0"/>
                <a:cs typeface="Arial" charset="0"/>
              </a:rPr>
              <a:t> via </a:t>
            </a:r>
            <a:r>
              <a:rPr kumimoji="0" lang="it-IT" altLang="it-IT" sz="1400" b="0" i="0" u="none" strike="noStrike" cap="none" normalizeH="0" baseline="0" dirty="0" err="1" smtClean="0">
                <a:ln>
                  <a:noFill/>
                </a:ln>
                <a:solidFill>
                  <a:schemeClr val="tx1"/>
                </a:solidFill>
                <a:effectLst/>
                <a:latin typeface="Arial" charset="0"/>
                <a:cs typeface="Arial" charset="0"/>
              </a:rPr>
              <a:t>phagocytosis</a:t>
            </a:r>
            <a:r>
              <a:rPr kumimoji="0" lang="it-IT" altLang="it-IT" sz="1400" b="0" i="0" u="none" strike="noStrike" cap="none" normalizeH="0" baseline="0" dirty="0" smtClean="0">
                <a:ln>
                  <a:noFill/>
                </a:ln>
                <a:solidFill>
                  <a:schemeClr val="tx1"/>
                </a:solidFill>
                <a:effectLst/>
                <a:latin typeface="Arial" charset="0"/>
                <a:cs typeface="Arial" charset="0"/>
              </a:rPr>
              <a:t>. The </a:t>
            </a:r>
            <a:r>
              <a:rPr kumimoji="0" lang="it-IT" altLang="it-IT" sz="1400" b="0" i="0" u="none" strike="noStrike" cap="none" normalizeH="0" baseline="0" dirty="0" err="1" smtClean="0">
                <a:ln>
                  <a:noFill/>
                </a:ln>
                <a:solidFill>
                  <a:schemeClr val="tx1"/>
                </a:solidFill>
                <a:effectLst/>
                <a:latin typeface="Arial" charset="0"/>
                <a:cs typeface="Arial" charset="0"/>
              </a:rPr>
              <a:t>fact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that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bacteria</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which</a:t>
            </a:r>
            <a:r>
              <a:rPr kumimoji="0" lang="it-IT" altLang="it-IT" sz="1400" b="0" i="0" u="none" strike="noStrike" cap="none" normalizeH="0" baseline="0" dirty="0" smtClean="0">
                <a:ln>
                  <a:noFill/>
                </a:ln>
                <a:solidFill>
                  <a:schemeClr val="tx1"/>
                </a:solidFill>
                <a:effectLst/>
                <a:latin typeface="Arial" charset="0"/>
                <a:cs typeface="Arial" charset="0"/>
              </a:rPr>
              <a:t> are </a:t>
            </a:r>
            <a:r>
              <a:rPr kumimoji="0" lang="it-IT" altLang="it-IT" sz="1400" b="0" i="0" u="none" strike="noStrike" cap="none" normalizeH="0" baseline="0" dirty="0" err="1" smtClean="0">
                <a:ln>
                  <a:noFill/>
                </a:ln>
                <a:solidFill>
                  <a:schemeClr val="tx1"/>
                </a:solidFill>
                <a:effectLst/>
                <a:latin typeface="Arial" charset="0"/>
                <a:cs typeface="Arial" charset="0"/>
              </a:rPr>
              <a:t>very</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similar</a:t>
            </a:r>
            <a:r>
              <a:rPr kumimoji="0" lang="it-IT" altLang="it-IT" sz="1400" b="0" i="0" u="none" strike="noStrike" cap="none" normalizeH="0" baseline="0" dirty="0" smtClean="0">
                <a:ln>
                  <a:noFill/>
                </a:ln>
                <a:solidFill>
                  <a:schemeClr val="tx1"/>
                </a:solidFill>
                <a:effectLst/>
                <a:latin typeface="Arial" charset="0"/>
                <a:cs typeface="Arial" charset="0"/>
              </a:rPr>
              <a:t> to </a:t>
            </a:r>
            <a:r>
              <a:rPr kumimoji="0" lang="it-IT" altLang="it-IT" sz="1400" b="0" i="0" u="none" strike="noStrike" cap="none" normalizeH="0" baseline="0" dirty="0" err="1" smtClean="0">
                <a:ln>
                  <a:noFill/>
                </a:ln>
                <a:solidFill>
                  <a:schemeClr val="tx1"/>
                </a:solidFill>
                <a:effectLst/>
                <a:latin typeface="Arial" charset="0"/>
                <a:cs typeface="Arial" charset="0"/>
              </a:rPr>
              <a:t>mitochondria</a:t>
            </a:r>
            <a:r>
              <a:rPr kumimoji="0" lang="it-IT" altLang="it-IT" sz="1400" b="0" i="0" u="none" strike="noStrike" cap="none" normalizeH="0" baseline="0" dirty="0" smtClean="0">
                <a:ln>
                  <a:noFill/>
                </a:ln>
                <a:solidFill>
                  <a:schemeClr val="tx1"/>
                </a:solidFill>
                <a:effectLst/>
                <a:latin typeface="Arial" charset="0"/>
                <a:cs typeface="Arial" charset="0"/>
              </a:rPr>
              <a:t> and </a:t>
            </a:r>
            <a:r>
              <a:rPr kumimoji="0" lang="it-IT" altLang="it-IT" sz="1400" b="0" i="0" u="none" strike="noStrike" cap="none" normalizeH="0" baseline="0" dirty="0" err="1" smtClean="0">
                <a:ln>
                  <a:noFill/>
                </a:ln>
                <a:solidFill>
                  <a:schemeClr val="tx1"/>
                </a:solidFill>
                <a:effectLst/>
                <a:latin typeface="Arial" charset="0"/>
                <a:cs typeface="Arial" charset="0"/>
              </a:rPr>
              <a:t>chloroplasts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existed</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before</a:t>
            </a:r>
            <a:r>
              <a:rPr kumimoji="0" lang="it-IT" altLang="it-IT" sz="1400" b="0" i="0" u="none" strike="noStrike" cap="none" normalizeH="0" baseline="0" dirty="0" smtClean="0">
                <a:ln>
                  <a:noFill/>
                </a:ln>
                <a:solidFill>
                  <a:schemeClr val="tx1"/>
                </a:solidFill>
                <a:effectLst/>
                <a:latin typeface="Arial" charset="0"/>
                <a:cs typeface="Arial" charset="0"/>
              </a:rPr>
              <a:t> the </a:t>
            </a:r>
            <a:r>
              <a:rPr kumimoji="0" lang="it-IT" altLang="it-IT" sz="1400" b="0" i="0" u="none" strike="noStrike" cap="none" normalizeH="0" baseline="0" dirty="0" err="1" smtClean="0">
                <a:ln>
                  <a:noFill/>
                </a:ln>
                <a:solidFill>
                  <a:schemeClr val="tx1"/>
                </a:solidFill>
                <a:effectLst/>
                <a:latin typeface="Arial" charset="0"/>
                <a:cs typeface="Arial" charset="0"/>
              </a:rPr>
              <a:t>eukaryotic</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cell</a:t>
            </a:r>
            <a:r>
              <a:rPr kumimoji="0" lang="it-IT" altLang="it-IT" sz="1400" b="0" i="0" u="none" strike="noStrike" cap="none" normalizeH="0" baseline="0" dirty="0" smtClean="0">
                <a:ln>
                  <a:noFill/>
                </a:ln>
                <a:solidFill>
                  <a:schemeClr val="tx1"/>
                </a:solidFill>
                <a:effectLst/>
                <a:latin typeface="Arial" charset="0"/>
                <a:cs typeface="Arial" charset="0"/>
              </a:rPr>
              <a:t> shows </a:t>
            </a:r>
            <a:r>
              <a:rPr kumimoji="0" lang="it-IT" altLang="it-IT" sz="1400" b="0" i="0" u="none" strike="noStrike" cap="none" normalizeH="0" baseline="0" dirty="0" err="1" smtClean="0">
                <a:ln>
                  <a:noFill/>
                </a:ln>
                <a:solidFill>
                  <a:schemeClr val="tx1"/>
                </a:solidFill>
                <a:effectLst/>
                <a:latin typeface="Arial" charset="0"/>
                <a:cs typeface="Arial" charset="0"/>
              </a:rPr>
              <a:t>evidence</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that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it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was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bacteria</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that</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was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integrated</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into</a:t>
            </a:r>
            <a:r>
              <a:rPr kumimoji="0" lang="it-IT" altLang="it-IT" sz="1400" b="0" i="0" u="none" strike="noStrike" cap="none" normalizeH="0" baseline="0" dirty="0" smtClean="0">
                <a:ln>
                  <a:noFill/>
                </a:ln>
                <a:solidFill>
                  <a:schemeClr val="tx1"/>
                </a:solidFill>
                <a:effectLst/>
                <a:latin typeface="Arial" charset="0"/>
                <a:cs typeface="Arial" charset="0"/>
              </a:rPr>
              <a:t> a </a:t>
            </a:r>
            <a:r>
              <a:rPr kumimoji="0" lang="it-IT" altLang="it-IT" sz="1400" b="0" i="0" u="none" strike="noStrike" cap="none" normalizeH="0" baseline="0" dirty="0" err="1" smtClean="0">
                <a:ln>
                  <a:noFill/>
                </a:ln>
                <a:solidFill>
                  <a:schemeClr val="tx1"/>
                </a:solidFill>
                <a:effectLst/>
                <a:latin typeface="Arial" charset="0"/>
                <a:cs typeface="Arial" charset="0"/>
              </a:rPr>
              <a:t>eukaryotic</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cell</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rather</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than</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eukaryotes</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being</a:t>
            </a:r>
            <a:r>
              <a:rPr kumimoji="0" lang="it-IT" altLang="it-IT" sz="1400" b="0" i="0" u="none" strike="noStrike" cap="none" normalizeH="0" baseline="0" dirty="0" smtClean="0">
                <a:ln>
                  <a:noFill/>
                </a:ln>
                <a:solidFill>
                  <a:schemeClr val="tx1"/>
                </a:solidFill>
                <a:effectLst/>
                <a:latin typeface="Arial" charset="0"/>
                <a:cs typeface="Arial" charset="0"/>
              </a:rPr>
              <a:t> </a:t>
            </a:r>
            <a:r>
              <a:rPr kumimoji="0" lang="it-IT" altLang="it-IT" sz="1400" b="0" i="0" u="none" strike="noStrike" cap="none" normalizeH="0" baseline="0" dirty="0" err="1" smtClean="0">
                <a:ln>
                  <a:noFill/>
                </a:ln>
                <a:solidFill>
                  <a:schemeClr val="tx1"/>
                </a:solidFill>
                <a:effectLst/>
                <a:latin typeface="Arial" charset="0"/>
                <a:cs typeface="Arial" charset="0"/>
              </a:rPr>
              <a:t>entirely</a:t>
            </a:r>
            <a:r>
              <a:rPr kumimoji="0" lang="it-IT" altLang="it-IT" sz="1400" b="0" i="0" u="none" strike="noStrike" cap="none" normalizeH="0" baseline="0" dirty="0" smtClean="0">
                <a:ln>
                  <a:noFill/>
                </a:ln>
                <a:solidFill>
                  <a:schemeClr val="tx1"/>
                </a:solidFill>
                <a:effectLst/>
                <a:latin typeface="Arial" charset="0"/>
                <a:cs typeface="Arial" charset="0"/>
              </a:rPr>
              <a:t> separate </a:t>
            </a:r>
            <a:r>
              <a:rPr kumimoji="0" lang="it-IT" altLang="it-IT" sz="1400" b="0" i="0" u="none" strike="noStrike" cap="none" normalizeH="0" baseline="0" dirty="0" smtClean="0">
                <a:ln>
                  <a:noFill/>
                </a:ln>
                <a:solidFill>
                  <a:schemeClr val="tx1"/>
                </a:solidFill>
                <a:effectLst/>
                <a:latin typeface="Arial" charset="0"/>
                <a:cs typeface="Arial" charset="0"/>
                <a:hlinkClick r:id="rId2"/>
              </a:rPr>
              <a:t>in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evolutionary</a:t>
            </a:r>
            <a:r>
              <a:rPr kumimoji="0" lang="it-IT" altLang="it-IT" sz="1400" b="0" i="0" u="none" strike="noStrike" cap="none" normalizeH="0" baseline="0" dirty="0" smtClean="0">
                <a:ln>
                  <a:noFill/>
                </a:ln>
                <a:solidFill>
                  <a:schemeClr val="tx1"/>
                </a:solidFill>
                <a:effectLst/>
                <a:latin typeface="Arial" charset="0"/>
                <a:cs typeface="Arial" charset="0"/>
                <a:hlinkClick r:id="rId2"/>
              </a:rPr>
              <a:t>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history</a:t>
            </a:r>
            <a:r>
              <a:rPr kumimoji="0" lang="it-IT" altLang="it-IT" sz="1400" b="0" i="0" u="none" strike="noStrike" cap="none" normalizeH="0" baseline="0" dirty="0" smtClean="0">
                <a:ln>
                  <a:noFill/>
                </a:ln>
                <a:solidFill>
                  <a:schemeClr val="tx1"/>
                </a:solidFill>
                <a:effectLst/>
                <a:latin typeface="Arial" charset="0"/>
                <a:cs typeface="Arial" charset="0"/>
                <a:hlinkClick r:id="rId2"/>
              </a:rPr>
              <a:t>.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This</a:t>
            </a:r>
            <a:r>
              <a:rPr kumimoji="0" lang="it-IT" altLang="it-IT" sz="1400" b="0" i="0" u="none" strike="noStrike" cap="none" normalizeH="0" baseline="0" dirty="0" smtClean="0">
                <a:ln>
                  <a:noFill/>
                </a:ln>
                <a:solidFill>
                  <a:schemeClr val="tx1"/>
                </a:solidFill>
                <a:effectLst/>
                <a:latin typeface="Arial" charset="0"/>
                <a:cs typeface="Arial" charset="0"/>
                <a:hlinkClick r:id="rId2"/>
              </a:rPr>
              <a:t>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timeline</a:t>
            </a:r>
            <a:r>
              <a:rPr kumimoji="0" lang="it-IT" altLang="it-IT" sz="1400" b="0" i="0" u="none" strike="noStrike" cap="none" normalizeH="0" baseline="0" dirty="0" smtClean="0">
                <a:ln>
                  <a:noFill/>
                </a:ln>
                <a:solidFill>
                  <a:schemeClr val="tx1"/>
                </a:solidFill>
                <a:effectLst/>
                <a:latin typeface="Arial" charset="0"/>
                <a:cs typeface="Arial" charset="0"/>
                <a:hlinkClick r:id="rId2"/>
              </a:rPr>
              <a:t>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also</a:t>
            </a:r>
            <a:r>
              <a:rPr kumimoji="0" lang="it-IT" altLang="it-IT" sz="1400" b="0" i="0" u="none" strike="noStrike" cap="none" normalizeH="0" baseline="0" dirty="0" smtClean="0">
                <a:ln>
                  <a:noFill/>
                </a:ln>
                <a:solidFill>
                  <a:schemeClr val="tx1"/>
                </a:solidFill>
                <a:effectLst/>
                <a:latin typeface="Arial" charset="0"/>
                <a:cs typeface="Arial" charset="0"/>
                <a:hlinkClick r:id="rId2"/>
              </a:rPr>
              <a:t>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gives</a:t>
            </a:r>
            <a:r>
              <a:rPr kumimoji="0" lang="it-IT" altLang="it-IT" sz="1400" b="0" i="0" u="none" strike="noStrike" cap="none" normalizeH="0" baseline="0" dirty="0" smtClean="0">
                <a:ln>
                  <a:noFill/>
                </a:ln>
                <a:solidFill>
                  <a:schemeClr val="tx1"/>
                </a:solidFill>
                <a:effectLst/>
                <a:latin typeface="Arial" charset="0"/>
                <a:cs typeface="Arial" charset="0"/>
                <a:hlinkClick r:id="rId2"/>
              </a:rPr>
              <a:t>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evidence</a:t>
            </a:r>
            <a:r>
              <a:rPr kumimoji="0" lang="it-IT" altLang="it-IT" sz="1400" b="0" i="0" u="none" strike="noStrike" cap="none" normalizeH="0" baseline="0" dirty="0" smtClean="0">
                <a:ln>
                  <a:noFill/>
                </a:ln>
                <a:solidFill>
                  <a:schemeClr val="tx1"/>
                </a:solidFill>
                <a:effectLst/>
                <a:latin typeface="Arial" charset="0"/>
                <a:cs typeface="Arial" charset="0"/>
                <a:hlinkClick r:id="rId2"/>
              </a:rPr>
              <a:t>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as</a:t>
            </a:r>
            <a:r>
              <a:rPr kumimoji="0" lang="it-IT" altLang="it-IT" sz="1400" b="0" i="0" u="none" strike="noStrike" cap="none" normalizeH="0" baseline="0" dirty="0" smtClean="0">
                <a:ln>
                  <a:noFill/>
                </a:ln>
                <a:solidFill>
                  <a:schemeClr val="tx1"/>
                </a:solidFill>
                <a:effectLst/>
                <a:latin typeface="Arial" charset="0"/>
                <a:cs typeface="Arial" charset="0"/>
                <a:hlinkClick r:id="rId2"/>
              </a:rPr>
              <a:t> to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why</a:t>
            </a:r>
            <a:r>
              <a:rPr kumimoji="0" lang="it-IT" altLang="it-IT" sz="1400" b="0" i="0" u="none" strike="noStrike" cap="none" normalizeH="0" baseline="0" dirty="0" smtClean="0">
                <a:ln>
                  <a:noFill/>
                </a:ln>
                <a:solidFill>
                  <a:schemeClr val="tx1"/>
                </a:solidFill>
                <a:effectLst/>
                <a:latin typeface="Arial" charset="0"/>
                <a:cs typeface="Arial" charset="0"/>
                <a:hlinkClick r:id="rId2"/>
              </a:rPr>
              <a:t> a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symbiotic</a:t>
            </a:r>
            <a:r>
              <a:rPr kumimoji="0" lang="it-IT" altLang="it-IT" sz="1400" b="0" i="0" u="none" strike="noStrike" cap="none" normalizeH="0" baseline="0" dirty="0" smtClean="0">
                <a:ln>
                  <a:noFill/>
                </a:ln>
                <a:solidFill>
                  <a:schemeClr val="tx1"/>
                </a:solidFill>
                <a:effectLst/>
                <a:latin typeface="Arial" charset="0"/>
                <a:cs typeface="Arial" charset="0"/>
                <a:hlinkClick r:id="rId2"/>
              </a:rPr>
              <a:t>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relationship</a:t>
            </a:r>
            <a:r>
              <a:rPr kumimoji="0" lang="it-IT" altLang="it-IT" sz="1400" b="0" i="0" u="none" strike="noStrike" cap="none" normalizeH="0" baseline="0" dirty="0" smtClean="0">
                <a:ln>
                  <a:noFill/>
                </a:ln>
                <a:solidFill>
                  <a:schemeClr val="tx1"/>
                </a:solidFill>
                <a:effectLst/>
                <a:latin typeface="Arial" charset="0"/>
                <a:cs typeface="Arial" charset="0"/>
                <a:hlinkClick r:id="rId2"/>
              </a:rPr>
              <a:t>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would</a:t>
            </a:r>
            <a:r>
              <a:rPr kumimoji="0" lang="it-IT" altLang="it-IT" sz="1400" b="0" i="0" u="none" strike="noStrike" cap="none" normalizeH="0" baseline="0" dirty="0" smtClean="0">
                <a:ln>
                  <a:noFill/>
                </a:ln>
                <a:solidFill>
                  <a:schemeClr val="tx1"/>
                </a:solidFill>
                <a:effectLst/>
                <a:latin typeface="Arial" charset="0"/>
                <a:cs typeface="Arial" charset="0"/>
                <a:hlinkClick r:id="rId2"/>
              </a:rPr>
              <a:t> be </a:t>
            </a:r>
            <a:r>
              <a:rPr kumimoji="0" lang="it-IT" altLang="it-IT" sz="1400" b="0" i="0" u="none" strike="noStrike" cap="none" normalizeH="0" baseline="0" dirty="0" err="1" smtClean="0">
                <a:ln>
                  <a:noFill/>
                </a:ln>
                <a:solidFill>
                  <a:schemeClr val="tx1"/>
                </a:solidFill>
                <a:effectLst/>
                <a:latin typeface="Arial" charset="0"/>
                <a:cs typeface="Arial" charset="0"/>
                <a:hlinkClick r:id="rId2"/>
              </a:rPr>
              <a:t>beneficial</a:t>
            </a:r>
            <a:r>
              <a:rPr kumimoji="0" lang="it-IT" altLang="it-IT" sz="1400" b="0" i="0" u="none" strike="noStrike" cap="none" normalizeH="0" baseline="0" dirty="0" smtClean="0">
                <a:ln>
                  <a:noFill/>
                </a:ln>
                <a:solidFill>
                  <a:schemeClr val="tx1"/>
                </a:solidFill>
                <a:effectLst/>
                <a:latin typeface="Arial" charset="0"/>
                <a:cs typeface="Arial" charset="0"/>
                <a:hlinkClick r:id="rId2"/>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it-IT" altLang="it-IT" sz="1400" b="0" i="0" u="none" strike="noStrike" cap="none" normalizeH="0" baseline="0" dirty="0" smtClean="0">
                <a:ln>
                  <a:noFill/>
                </a:ln>
                <a:solidFill>
                  <a:schemeClr val="tx1"/>
                </a:solidFill>
                <a:effectLst/>
                <a:latin typeface="Arial" charset="0"/>
                <a:cs typeface="Arial" charset="0"/>
                <a:hlinkClick r:id="rId2"/>
              </a:rPr>
              <a:t>  </a:t>
            </a:r>
            <a:endParaRPr kumimoji="0" lang="it-IT" altLang="it-IT" sz="1400" b="0" i="0" u="none" strike="noStrike" cap="none" normalizeH="0" baseline="0" dirty="0" smtClean="0">
              <a:ln>
                <a:noFill/>
              </a:ln>
              <a:solidFill>
                <a:schemeClr val="tx1"/>
              </a:solidFill>
              <a:effectLst/>
              <a:latin typeface="Arial" charset="0"/>
              <a:cs typeface="Arial" charset="0"/>
            </a:endParaRPr>
          </a:p>
        </p:txBody>
      </p:sp>
      <p:pic>
        <p:nvPicPr>
          <p:cNvPr id="2050" name="Picture 2" descr="https://endosymbiotichypothesis.files.wordpress.com/2010/09/4endohistory1.gif?w=570">
            <a:hlinkClick r:id="rId2"/>
          </p:cNvPr>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11200"/>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2195736" y="4221088"/>
            <a:ext cx="3419475"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83419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1043608" y="836712"/>
            <a:ext cx="5832648" cy="646331"/>
          </a:xfrm>
          <a:prstGeom prst="rect">
            <a:avLst/>
          </a:prstGeom>
          <a:noFill/>
        </p:spPr>
        <p:txBody>
          <a:bodyPr wrap="square" rtlCol="0">
            <a:spAutoFit/>
          </a:bodyPr>
          <a:lstStyle/>
          <a:p>
            <a:r>
              <a:rPr lang="it-IT" dirty="0" smtClean="0"/>
              <a:t>…e poi 1,5 miliardi di anni fa i batteri smettono di fare acido </a:t>
            </a:r>
            <a:r>
              <a:rPr lang="it-IT" dirty="0" err="1" smtClean="0"/>
              <a:t>muramico</a:t>
            </a:r>
            <a:r>
              <a:rPr lang="it-IT" dirty="0" smtClean="0"/>
              <a:t> </a:t>
            </a:r>
            <a:endParaRPr lang="it-IT" dirty="0"/>
          </a:p>
        </p:txBody>
      </p:sp>
      <p:pic>
        <p:nvPicPr>
          <p:cNvPr id="1026" name="Picture 2" descr="N-Acetylmuramic acid.sv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4251" y="1700808"/>
            <a:ext cx="3952875" cy="2609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7355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1259632" y="1052736"/>
            <a:ext cx="6750496" cy="4247317"/>
          </a:xfrm>
          <a:prstGeom prst="rect">
            <a:avLst/>
          </a:prstGeom>
        </p:spPr>
        <p:txBody>
          <a:bodyPr wrap="square">
            <a:spAutoFit/>
          </a:bodyPr>
          <a:lstStyle/>
          <a:p>
            <a:r>
              <a:rPr lang="it-IT" dirty="0" smtClean="0"/>
              <a:t>Il grande sviluppo di membrane di una cellula eucariotica permette di incrementare un'importante superficie di scambio che serve anche come substrato per molte fondamentali reazioni metaboliche. </a:t>
            </a:r>
            <a:br>
              <a:rPr lang="it-IT" dirty="0" smtClean="0"/>
            </a:br>
            <a:r>
              <a:rPr lang="it-IT" dirty="0" smtClean="0"/>
              <a:t>In una cellula eucariotica dal volume maggiorato di almeno mille volte rispetto a quella di una cellula procariotica, questo aumento di superficie delle membrane è una necessità irrinunciabile. </a:t>
            </a:r>
            <a:br>
              <a:rPr lang="it-IT" dirty="0" smtClean="0"/>
            </a:br>
            <a:r>
              <a:rPr lang="it-IT" dirty="0" smtClean="0"/>
              <a:t>Per le leggi della geometria, infatti, il volume aumenta con il cubo delle dimensioni lineari, mentre la superficie aumenta solo con il quadrato delle stesse. Questo significa che se una grande cellula eucariotica vuole mantenere lo stesso rapporto superficie-volume di quello di una cellula procariotica, deve aumentare la superficie cellulare per mezzo di pieghe, invaginazioni e circonvoluzioni. </a:t>
            </a:r>
            <a:br>
              <a:rPr lang="it-IT" dirty="0" smtClean="0"/>
            </a:br>
            <a:r>
              <a:rPr lang="it-IT" dirty="0" smtClean="0"/>
              <a:t>Le membrane interne della cellula contribuiscono attivamente ad aumentare la superficie della membrana cellulare fondendosi con essa, mediante i processi di endocitosi ed esocitosi.</a:t>
            </a:r>
            <a:endParaRPr lang="it-IT" dirty="0"/>
          </a:p>
        </p:txBody>
      </p:sp>
    </p:spTree>
    <p:extLst>
      <p:ext uri="{BB962C8B-B14F-4D97-AF65-F5344CB8AC3E}">
        <p14:creationId xmlns:p14="http://schemas.microsoft.com/office/powerpoint/2010/main" val="40833699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mage.slidesharecdn.com/biok1-140818101023-phpapp02/95/bioknowledgy-15-origin-of-cells-23-638.jpg?cb=140845725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548680"/>
            <a:ext cx="7858866" cy="5904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8050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biology-forums.com/gallery/9828_12_01_13_9_21_3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764704"/>
            <a:ext cx="8187900" cy="5735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3647920"/>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TotalTime>
  <Words>556</Words>
  <Application>Microsoft Office PowerPoint</Application>
  <PresentationFormat>Presentazione su schermo (4:3)</PresentationFormat>
  <Paragraphs>15</Paragraphs>
  <Slides>10</Slides>
  <Notes>0</Notes>
  <HiddenSlides>0</HiddenSlides>
  <MMClips>0</MMClips>
  <ScaleCrop>false</ScaleCrop>
  <HeadingPairs>
    <vt:vector size="4" baseType="variant">
      <vt:variant>
        <vt:lpstr>Tema</vt:lpstr>
      </vt:variant>
      <vt:variant>
        <vt:i4>1</vt:i4>
      </vt:variant>
      <vt:variant>
        <vt:lpstr>Titoli diapositive</vt:lpstr>
      </vt:variant>
      <vt:variant>
        <vt:i4>10</vt:i4>
      </vt:variant>
    </vt:vector>
  </HeadingPairs>
  <TitlesOfParts>
    <vt:vector size="11" baseType="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User</dc:creator>
  <cp:lastModifiedBy>User</cp:lastModifiedBy>
  <cp:revision>9</cp:revision>
  <dcterms:created xsi:type="dcterms:W3CDTF">2015-04-12T07:36:25Z</dcterms:created>
  <dcterms:modified xsi:type="dcterms:W3CDTF">2016-04-18T20:21:31Z</dcterms:modified>
</cp:coreProperties>
</file>