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293" r:id="rId2"/>
    <p:sldId id="258" r:id="rId3"/>
    <p:sldId id="292" r:id="rId4"/>
    <p:sldId id="259" r:id="rId5"/>
    <p:sldId id="303" r:id="rId6"/>
    <p:sldId id="260" r:id="rId7"/>
    <p:sldId id="294" r:id="rId8"/>
    <p:sldId id="261" r:id="rId9"/>
    <p:sldId id="262" r:id="rId10"/>
    <p:sldId id="301" r:id="rId11"/>
    <p:sldId id="309" r:id="rId12"/>
    <p:sldId id="306" r:id="rId13"/>
    <p:sldId id="311" r:id="rId14"/>
    <p:sldId id="310" r:id="rId15"/>
    <p:sldId id="307" r:id="rId16"/>
    <p:sldId id="308" r:id="rId17"/>
    <p:sldId id="312" r:id="rId18"/>
    <p:sldId id="296" r:id="rId19"/>
    <p:sldId id="297" r:id="rId20"/>
    <p:sldId id="263" r:id="rId21"/>
    <p:sldId id="264" r:id="rId22"/>
    <p:sldId id="286" r:id="rId23"/>
    <p:sldId id="295" r:id="rId24"/>
    <p:sldId id="270" r:id="rId25"/>
    <p:sldId id="269" r:id="rId26"/>
    <p:sldId id="266" r:id="rId27"/>
    <p:sldId id="271" r:id="rId28"/>
    <p:sldId id="268" r:id="rId29"/>
    <p:sldId id="304" r:id="rId30"/>
    <p:sldId id="272" r:id="rId31"/>
    <p:sldId id="273" r:id="rId32"/>
    <p:sldId id="275" r:id="rId33"/>
    <p:sldId id="274" r:id="rId34"/>
    <p:sldId id="276" r:id="rId35"/>
    <p:sldId id="302" r:id="rId36"/>
    <p:sldId id="277" r:id="rId37"/>
    <p:sldId id="278" r:id="rId38"/>
    <p:sldId id="279" r:id="rId39"/>
    <p:sldId id="280" r:id="rId40"/>
    <p:sldId id="281" r:id="rId41"/>
    <p:sldId id="282" r:id="rId42"/>
    <p:sldId id="283" r:id="rId43"/>
    <p:sldId id="284" r:id="rId44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BFFFF"/>
    <a:srgbClr val="00FFFF"/>
    <a:srgbClr val="66FF33"/>
    <a:srgbClr val="FBA3F5"/>
    <a:srgbClr val="FF0000"/>
    <a:srgbClr val="0033CC"/>
    <a:srgbClr val="D30303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22" autoAdjust="0"/>
  </p:normalViewPr>
  <p:slideViewPr>
    <p:cSldViewPr showGuides="1">
      <p:cViewPr varScale="1">
        <p:scale>
          <a:sx n="79" d="100"/>
          <a:sy n="79" d="100"/>
        </p:scale>
        <p:origin x="1498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9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3.wmf"/><Relationship Id="rId1" Type="http://schemas.openxmlformats.org/officeDocument/2006/relationships/image" Target="../media/image15.wmf"/><Relationship Id="rId4" Type="http://schemas.openxmlformats.org/officeDocument/2006/relationships/image" Target="../media/image17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3" Type="http://schemas.openxmlformats.org/officeDocument/2006/relationships/image" Target="../media/image13.wmf"/><Relationship Id="rId7" Type="http://schemas.openxmlformats.org/officeDocument/2006/relationships/image" Target="../media/image22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6" Type="http://schemas.openxmlformats.org/officeDocument/2006/relationships/image" Target="../media/image21.wmf"/><Relationship Id="rId5" Type="http://schemas.openxmlformats.org/officeDocument/2006/relationships/image" Target="../media/image20.wmf"/><Relationship Id="rId4" Type="http://schemas.openxmlformats.org/officeDocument/2006/relationships/image" Target="../media/image14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 altLang="it-IT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it-IT" altLang="it-IT"/>
          </a:p>
        </p:txBody>
      </p:sp>
      <p:sp>
        <p:nvSpPr>
          <p:cNvPr id="532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32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 altLang="it-IT"/>
          </a:p>
        </p:txBody>
      </p:sp>
      <p:sp>
        <p:nvSpPr>
          <p:cNvPr id="532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9B55EB1-F7D2-47A9-8443-A641796E7DC0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D7009A1-2E10-43A2-9152-59112B485178}" type="slidenum">
              <a:rPr lang="it-IT" altLang="it-IT"/>
              <a:pPr/>
              <a:t>1</a:t>
            </a:fld>
            <a:endParaRPr lang="it-IT" altLang="it-IT"/>
          </a:p>
        </p:txBody>
      </p:sp>
      <p:sp>
        <p:nvSpPr>
          <p:cNvPr id="542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368CF3C-7FBB-4A3E-9C6B-3E3382D9C0BA}" type="slidenum">
              <a:rPr lang="it-IT" altLang="it-IT"/>
              <a:pPr/>
              <a:t>2</a:t>
            </a:fld>
            <a:endParaRPr lang="it-IT" altLang="it-IT"/>
          </a:p>
        </p:txBody>
      </p:sp>
      <p:sp>
        <p:nvSpPr>
          <p:cNvPr id="563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93367A8-5098-4C8A-AA88-472BA6366544}" type="slidenum">
              <a:rPr lang="it-IT" altLang="it-IT"/>
              <a:pPr/>
              <a:t>3</a:t>
            </a:fld>
            <a:endParaRPr lang="it-IT" altLang="it-IT"/>
          </a:p>
        </p:txBody>
      </p:sp>
      <p:sp>
        <p:nvSpPr>
          <p:cNvPr id="573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CBA51E7-ECC6-42C7-9FE6-1D7637D56873}" type="slidenum">
              <a:rPr lang="it-IT" altLang="it-IT"/>
              <a:pPr/>
              <a:t>4</a:t>
            </a:fld>
            <a:endParaRPr lang="it-IT" altLang="it-IT"/>
          </a:p>
        </p:txBody>
      </p:sp>
      <p:sp>
        <p:nvSpPr>
          <p:cNvPr id="583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D5FD6FD-09AC-4EAD-8C6A-706B6E9F3BE5}" type="slidenum">
              <a:rPr lang="it-IT" altLang="it-IT"/>
              <a:pPr/>
              <a:t>5</a:t>
            </a:fld>
            <a:endParaRPr lang="it-IT" altLang="it-IT"/>
          </a:p>
        </p:txBody>
      </p:sp>
      <p:sp>
        <p:nvSpPr>
          <p:cNvPr id="993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9A3FDB1-6F89-4C00-A616-2004B55AC474}" type="slidenum">
              <a:rPr lang="it-IT" altLang="it-IT"/>
              <a:pPr/>
              <a:t>6</a:t>
            </a:fld>
            <a:endParaRPr lang="it-IT" altLang="it-IT"/>
          </a:p>
        </p:txBody>
      </p:sp>
      <p:sp>
        <p:nvSpPr>
          <p:cNvPr id="593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F67CC8A-5ED7-44A7-9736-A16A7E4FF324}" type="slidenum">
              <a:rPr lang="it-IT" altLang="it-IT"/>
              <a:pPr/>
              <a:t>7</a:t>
            </a:fld>
            <a:endParaRPr lang="it-IT" altLang="it-IT"/>
          </a:p>
        </p:txBody>
      </p:sp>
      <p:sp>
        <p:nvSpPr>
          <p:cNvPr id="604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2FAAE00-AD2D-4DED-B57D-556CC8D68CA6}" type="slidenum">
              <a:rPr lang="it-IT" altLang="it-IT"/>
              <a:pPr/>
              <a:t>8</a:t>
            </a:fld>
            <a:endParaRPr lang="it-IT" altLang="it-IT"/>
          </a:p>
        </p:txBody>
      </p:sp>
      <p:sp>
        <p:nvSpPr>
          <p:cNvPr id="614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E6146A9-85F3-45ED-BB41-C383450A90EC}" type="slidenum">
              <a:rPr lang="it-IT" altLang="it-IT"/>
              <a:pPr/>
              <a:t>9</a:t>
            </a:fld>
            <a:endParaRPr lang="it-IT" altLang="it-IT"/>
          </a:p>
        </p:txBody>
      </p:sp>
      <p:sp>
        <p:nvSpPr>
          <p:cNvPr id="634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7906FA6-49AC-4631-8A1E-15D2F4F18935}" type="slidenum">
              <a:rPr lang="it-IT" altLang="it-IT"/>
              <a:pPr/>
              <a:t>10</a:t>
            </a:fld>
            <a:endParaRPr lang="it-IT" altLang="it-IT"/>
          </a:p>
        </p:txBody>
      </p:sp>
      <p:sp>
        <p:nvSpPr>
          <p:cNvPr id="645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4A874C-9869-4E5E-87B6-C485E70E1769}" type="slidenum">
              <a:rPr lang="it-IT" altLang="it-IT"/>
              <a:pPr/>
              <a:t>11</a:t>
            </a:fld>
            <a:endParaRPr lang="it-IT" altLang="it-IT"/>
          </a:p>
        </p:txBody>
      </p:sp>
      <p:sp>
        <p:nvSpPr>
          <p:cNvPr id="1105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28600" indent="-228600"/>
            <a:endParaRPr lang="it-IT" altLang="it-IT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2155142-8D01-431A-8AD2-A18F84C9F082}" type="slidenum">
              <a:rPr lang="it-IT" altLang="it-IT"/>
              <a:pPr/>
              <a:t>12</a:t>
            </a:fld>
            <a:endParaRPr lang="it-IT" altLang="it-IT"/>
          </a:p>
        </p:txBody>
      </p:sp>
      <p:sp>
        <p:nvSpPr>
          <p:cNvPr id="1044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842CE60-6F15-4755-B1B2-75A01B16B204}" type="slidenum">
              <a:rPr lang="it-IT" altLang="it-IT"/>
              <a:pPr/>
              <a:t>14</a:t>
            </a:fld>
            <a:endParaRPr lang="it-IT" altLang="it-IT"/>
          </a:p>
        </p:txBody>
      </p:sp>
      <p:sp>
        <p:nvSpPr>
          <p:cNvPr id="1126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FontTx/>
              <a:buAutoNum type="arabicPeriod"/>
            </a:pPr>
            <a:endParaRPr lang="it-IT" altLang="it-IT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B5C2662-C2AD-49EC-99CC-1C7FDC85EAAB}" type="slidenum">
              <a:rPr lang="it-IT" altLang="it-IT"/>
              <a:pPr/>
              <a:t>15</a:t>
            </a:fld>
            <a:endParaRPr lang="it-IT" altLang="it-IT"/>
          </a:p>
        </p:txBody>
      </p:sp>
      <p:sp>
        <p:nvSpPr>
          <p:cNvPr id="1064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08C88B-79F5-4AEB-B11D-D207198A2CE1}" type="slidenum">
              <a:rPr lang="it-IT" altLang="it-IT"/>
              <a:pPr/>
              <a:t>16</a:t>
            </a:fld>
            <a:endParaRPr lang="it-IT" altLang="it-IT"/>
          </a:p>
        </p:txBody>
      </p:sp>
      <p:sp>
        <p:nvSpPr>
          <p:cNvPr id="1085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59A2229-FF86-4EF5-9049-A54C4486D8EE}" type="slidenum">
              <a:rPr lang="it-IT" altLang="it-IT"/>
              <a:pPr/>
              <a:t>18</a:t>
            </a:fld>
            <a:endParaRPr lang="it-IT" altLang="it-IT"/>
          </a:p>
        </p:txBody>
      </p:sp>
      <p:sp>
        <p:nvSpPr>
          <p:cNvPr id="655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847C804-CE79-4A63-A224-E2CD9A463F65}" type="slidenum">
              <a:rPr lang="it-IT" altLang="it-IT"/>
              <a:pPr/>
              <a:t>19</a:t>
            </a:fld>
            <a:endParaRPr lang="it-IT" altLang="it-IT"/>
          </a:p>
        </p:txBody>
      </p:sp>
      <p:sp>
        <p:nvSpPr>
          <p:cNvPr id="665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9B8E6C7-C61A-4708-BBEC-6ED7D0B37337}" type="slidenum">
              <a:rPr lang="it-IT" altLang="it-IT"/>
              <a:pPr/>
              <a:t>20</a:t>
            </a:fld>
            <a:endParaRPr lang="it-IT" altLang="it-IT"/>
          </a:p>
        </p:txBody>
      </p:sp>
      <p:sp>
        <p:nvSpPr>
          <p:cNvPr id="675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3E96129-E8DF-4C5E-9186-6F850AE3C523}" type="slidenum">
              <a:rPr lang="it-IT" altLang="it-IT"/>
              <a:pPr/>
              <a:t>21</a:t>
            </a:fld>
            <a:endParaRPr lang="it-IT" altLang="it-IT"/>
          </a:p>
        </p:txBody>
      </p:sp>
      <p:sp>
        <p:nvSpPr>
          <p:cNvPr id="686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F3A9F30-8731-46AC-9B7C-EA079D3D55D9}" type="slidenum">
              <a:rPr lang="it-IT" altLang="it-IT"/>
              <a:pPr/>
              <a:t>22</a:t>
            </a:fld>
            <a:endParaRPr lang="it-IT" altLang="it-IT"/>
          </a:p>
        </p:txBody>
      </p:sp>
      <p:sp>
        <p:nvSpPr>
          <p:cNvPr id="696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2A8F84F-68A7-4B3A-A885-5922EA937A5B}" type="slidenum">
              <a:rPr lang="it-IT" altLang="it-IT"/>
              <a:pPr/>
              <a:t>23</a:t>
            </a:fld>
            <a:endParaRPr lang="it-IT" altLang="it-IT"/>
          </a:p>
        </p:txBody>
      </p:sp>
      <p:sp>
        <p:nvSpPr>
          <p:cNvPr id="706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D9EB9E8-D415-4A01-947A-BBD555F87365}" type="slidenum">
              <a:rPr lang="it-IT" altLang="it-IT"/>
              <a:pPr/>
              <a:t>24</a:t>
            </a:fld>
            <a:endParaRPr lang="it-IT" altLang="it-IT"/>
          </a:p>
        </p:txBody>
      </p:sp>
      <p:sp>
        <p:nvSpPr>
          <p:cNvPr id="716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9BF668F-48F5-4CB9-A9AB-E7724411EF40}" type="slidenum">
              <a:rPr lang="it-IT" altLang="it-IT"/>
              <a:pPr/>
              <a:t>25</a:t>
            </a:fld>
            <a:endParaRPr lang="it-IT" altLang="it-IT"/>
          </a:p>
        </p:txBody>
      </p:sp>
      <p:sp>
        <p:nvSpPr>
          <p:cNvPr id="727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0EBABA9-0885-4826-9081-DA88A1D4DDF8}" type="slidenum">
              <a:rPr lang="it-IT" altLang="it-IT"/>
              <a:pPr/>
              <a:t>26</a:t>
            </a:fld>
            <a:endParaRPr lang="it-IT" altLang="it-IT"/>
          </a:p>
        </p:txBody>
      </p:sp>
      <p:sp>
        <p:nvSpPr>
          <p:cNvPr id="737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993CCC2-C017-45A4-B34C-F54204DD940A}" type="slidenum">
              <a:rPr lang="it-IT" altLang="it-IT"/>
              <a:pPr/>
              <a:t>27</a:t>
            </a:fld>
            <a:endParaRPr lang="it-IT" altLang="it-IT"/>
          </a:p>
        </p:txBody>
      </p:sp>
      <p:sp>
        <p:nvSpPr>
          <p:cNvPr id="747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B129EFA-7658-41D3-A0F2-3D35BF416B09}" type="slidenum">
              <a:rPr lang="it-IT" altLang="it-IT"/>
              <a:pPr/>
              <a:t>28</a:t>
            </a:fld>
            <a:endParaRPr lang="it-IT" altLang="it-IT"/>
          </a:p>
        </p:txBody>
      </p:sp>
      <p:sp>
        <p:nvSpPr>
          <p:cNvPr id="778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CACFCBE-76BB-463A-8CF4-E362A1191736}" type="slidenum">
              <a:rPr lang="it-IT" altLang="it-IT"/>
              <a:pPr/>
              <a:t>29</a:t>
            </a:fld>
            <a:endParaRPr lang="it-IT" altLang="it-IT"/>
          </a:p>
        </p:txBody>
      </p:sp>
      <p:sp>
        <p:nvSpPr>
          <p:cNvPr id="1003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BAA01D3-3759-4117-96B0-BF018C8AF8AB}" type="slidenum">
              <a:rPr lang="it-IT" altLang="it-IT"/>
              <a:pPr/>
              <a:t>30</a:t>
            </a:fld>
            <a:endParaRPr lang="it-IT" altLang="it-IT"/>
          </a:p>
        </p:txBody>
      </p:sp>
      <p:sp>
        <p:nvSpPr>
          <p:cNvPr id="819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3F7062-3E41-43F1-9077-6948388F8349}" type="slidenum">
              <a:rPr lang="it-IT" altLang="it-IT"/>
              <a:pPr/>
              <a:t>31</a:t>
            </a:fld>
            <a:endParaRPr lang="it-IT" altLang="it-IT"/>
          </a:p>
        </p:txBody>
      </p:sp>
      <p:sp>
        <p:nvSpPr>
          <p:cNvPr id="829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3765AAA-5277-4DDD-AF56-69261E7A590F}" type="slidenum">
              <a:rPr lang="it-IT" altLang="it-IT"/>
              <a:pPr/>
              <a:t>32</a:t>
            </a:fld>
            <a:endParaRPr lang="it-IT" altLang="it-IT"/>
          </a:p>
        </p:txBody>
      </p:sp>
      <p:sp>
        <p:nvSpPr>
          <p:cNvPr id="839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83F9D03-B544-4515-8414-F38A4D9FDD96}" type="slidenum">
              <a:rPr lang="it-IT" altLang="it-IT"/>
              <a:pPr/>
              <a:t>33</a:t>
            </a:fld>
            <a:endParaRPr lang="it-IT" altLang="it-IT"/>
          </a:p>
        </p:txBody>
      </p:sp>
      <p:sp>
        <p:nvSpPr>
          <p:cNvPr id="849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F45A7E5-07D6-4E15-A4E8-F781C2C5A9A2}" type="slidenum">
              <a:rPr lang="it-IT" altLang="it-IT"/>
              <a:pPr/>
              <a:t>34</a:t>
            </a:fld>
            <a:endParaRPr lang="it-IT" altLang="it-IT"/>
          </a:p>
        </p:txBody>
      </p:sp>
      <p:sp>
        <p:nvSpPr>
          <p:cNvPr id="860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D6F61B0-1DF6-45C4-9098-DD0B2ADDEDF0}" type="slidenum">
              <a:rPr lang="it-IT" altLang="it-IT"/>
              <a:pPr/>
              <a:t>35</a:t>
            </a:fld>
            <a:endParaRPr lang="it-IT" altLang="it-IT"/>
          </a:p>
        </p:txBody>
      </p:sp>
      <p:sp>
        <p:nvSpPr>
          <p:cNvPr id="870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E17A06A-C8B4-408E-8F26-D17928223D6C}" type="slidenum">
              <a:rPr lang="it-IT" altLang="it-IT"/>
              <a:pPr/>
              <a:t>36</a:t>
            </a:fld>
            <a:endParaRPr lang="it-IT" altLang="it-IT"/>
          </a:p>
        </p:txBody>
      </p:sp>
      <p:sp>
        <p:nvSpPr>
          <p:cNvPr id="890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9D2B8F8-33AC-4A77-A3B0-A039459F7D9A}" type="slidenum">
              <a:rPr lang="it-IT" altLang="it-IT"/>
              <a:pPr/>
              <a:t>37</a:t>
            </a:fld>
            <a:endParaRPr lang="it-IT" altLang="it-IT"/>
          </a:p>
        </p:txBody>
      </p:sp>
      <p:sp>
        <p:nvSpPr>
          <p:cNvPr id="901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5DAC50E-ADBE-49DF-97D9-2A36875A7958}" type="slidenum">
              <a:rPr lang="it-IT" altLang="it-IT"/>
              <a:pPr/>
              <a:t>38</a:t>
            </a:fld>
            <a:endParaRPr lang="it-IT" altLang="it-IT"/>
          </a:p>
        </p:txBody>
      </p:sp>
      <p:sp>
        <p:nvSpPr>
          <p:cNvPr id="911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946E9C-FA1F-4B46-8F87-AA2C6C7562AE}" type="slidenum">
              <a:rPr lang="it-IT" altLang="it-IT"/>
              <a:pPr/>
              <a:t>39</a:t>
            </a:fld>
            <a:endParaRPr lang="it-IT" altLang="it-IT"/>
          </a:p>
        </p:txBody>
      </p:sp>
      <p:sp>
        <p:nvSpPr>
          <p:cNvPr id="921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CDD376D-F178-450A-816D-2AE6130ABDB4}" type="slidenum">
              <a:rPr lang="it-IT" altLang="it-IT"/>
              <a:pPr/>
              <a:t>40</a:t>
            </a:fld>
            <a:endParaRPr lang="it-IT" altLang="it-IT"/>
          </a:p>
        </p:txBody>
      </p:sp>
      <p:sp>
        <p:nvSpPr>
          <p:cNvPr id="931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495571A-7480-4E18-9CFF-E66D8D6D1C90}" type="slidenum">
              <a:rPr lang="it-IT" altLang="it-IT"/>
              <a:pPr/>
              <a:t>41</a:t>
            </a:fld>
            <a:endParaRPr lang="it-IT" altLang="it-IT"/>
          </a:p>
        </p:txBody>
      </p:sp>
      <p:sp>
        <p:nvSpPr>
          <p:cNvPr id="942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4C303FB-91CA-4CC8-8B95-D84C4FA449D7}" type="slidenum">
              <a:rPr lang="it-IT" altLang="it-IT"/>
              <a:pPr/>
              <a:t>42</a:t>
            </a:fld>
            <a:endParaRPr lang="it-IT" altLang="it-IT"/>
          </a:p>
        </p:txBody>
      </p:sp>
      <p:sp>
        <p:nvSpPr>
          <p:cNvPr id="952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14EB08-4FBB-4539-8303-B227E6C0BB2F}" type="slidenum">
              <a:rPr lang="it-IT" altLang="it-IT"/>
              <a:pPr/>
              <a:t>43</a:t>
            </a:fld>
            <a:endParaRPr lang="it-IT" altLang="it-IT"/>
          </a:p>
        </p:txBody>
      </p:sp>
      <p:sp>
        <p:nvSpPr>
          <p:cNvPr id="962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CD2769-F681-4E23-83A7-0C8B289D118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5826023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619F43-EB5F-4D2C-9168-93CBC55820E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20541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610769-2037-4FCA-838A-6BB3EC72AEF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557260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CDC171-6A75-4E39-9531-77CD344C83D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23727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F8E9F6-8A2B-429B-9EDB-5BE271390AD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51520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E99BC3-0130-45BD-B236-62044097845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522721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413ECC-F286-4155-A000-F1895A478E0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64493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11B323-6DD5-435D-A671-9A63489EF4C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241280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E04B98-E685-4CC7-BAD1-235C3762003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30288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C30F7A-21D2-4BC3-9551-54EEEBBA483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197126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08BDCD-63C9-426C-9D20-A0999BBD4AC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890221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80DB6D7D-6B19-45CD-AAA4-E5E6BA4A971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303364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it-IT" alt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it-IT" alt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C69E503-5E4A-4300-A368-D67CE65E989D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wmf"/><Relationship Id="rId4" Type="http://schemas.openxmlformats.org/officeDocument/2006/relationships/oleObject" Target="../embeddings/oleObject1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2.bin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3.bin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7" Type="http://schemas.openxmlformats.org/officeDocument/2006/relationships/image" Target="../media/image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9.wmf"/><Relationship Id="rId4" Type="http://schemas.openxmlformats.org/officeDocument/2006/relationships/oleObject" Target="../embeddings/oleObject4.bin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7" Type="http://schemas.openxmlformats.org/officeDocument/2006/relationships/image" Target="../media/image1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10.wmf"/><Relationship Id="rId4" Type="http://schemas.openxmlformats.org/officeDocument/2006/relationships/oleObject" Target="../embeddings/oleObject6.bin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2.wmf"/><Relationship Id="rId4" Type="http://schemas.openxmlformats.org/officeDocument/2006/relationships/oleObject" Target="../embeddings/oleObject8.bin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7" Type="http://schemas.openxmlformats.org/officeDocument/2006/relationships/image" Target="../media/image14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13.wmf"/><Relationship Id="rId4" Type="http://schemas.openxmlformats.org/officeDocument/2006/relationships/oleObject" Target="../embeddings/oleObject9.bin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.bin"/><Relationship Id="rId3" Type="http://schemas.openxmlformats.org/officeDocument/2006/relationships/notesSlide" Target="../notesSlides/notesSlide36.xml"/><Relationship Id="rId7" Type="http://schemas.openxmlformats.org/officeDocument/2006/relationships/image" Target="../media/image1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2.bin"/><Relationship Id="rId11" Type="http://schemas.openxmlformats.org/officeDocument/2006/relationships/image" Target="../media/image17.wmf"/><Relationship Id="rId5" Type="http://schemas.openxmlformats.org/officeDocument/2006/relationships/image" Target="../media/image15.wmf"/><Relationship Id="rId10" Type="http://schemas.openxmlformats.org/officeDocument/2006/relationships/oleObject" Target="../embeddings/oleObject14.bin"/><Relationship Id="rId4" Type="http://schemas.openxmlformats.org/officeDocument/2006/relationships/oleObject" Target="../embeddings/oleObject11.bin"/><Relationship Id="rId9" Type="http://schemas.openxmlformats.org/officeDocument/2006/relationships/image" Target="../media/image16.wm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.bin"/><Relationship Id="rId13" Type="http://schemas.openxmlformats.org/officeDocument/2006/relationships/image" Target="../media/image20.wmf"/><Relationship Id="rId18" Type="http://schemas.openxmlformats.org/officeDocument/2006/relationships/oleObject" Target="../embeddings/oleObject22.bin"/><Relationship Id="rId3" Type="http://schemas.openxmlformats.org/officeDocument/2006/relationships/notesSlide" Target="../notesSlides/notesSlide37.xml"/><Relationship Id="rId7" Type="http://schemas.openxmlformats.org/officeDocument/2006/relationships/image" Target="../media/image19.wmf"/><Relationship Id="rId12" Type="http://schemas.openxmlformats.org/officeDocument/2006/relationships/oleObject" Target="../embeddings/oleObject19.bin"/><Relationship Id="rId17" Type="http://schemas.openxmlformats.org/officeDocument/2006/relationships/image" Target="../media/image22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21.bin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6.bin"/><Relationship Id="rId11" Type="http://schemas.openxmlformats.org/officeDocument/2006/relationships/image" Target="../media/image14.wmf"/><Relationship Id="rId5" Type="http://schemas.openxmlformats.org/officeDocument/2006/relationships/image" Target="../media/image18.wmf"/><Relationship Id="rId15" Type="http://schemas.openxmlformats.org/officeDocument/2006/relationships/image" Target="../media/image21.wmf"/><Relationship Id="rId10" Type="http://schemas.openxmlformats.org/officeDocument/2006/relationships/oleObject" Target="../embeddings/oleObject18.bin"/><Relationship Id="rId19" Type="http://schemas.openxmlformats.org/officeDocument/2006/relationships/image" Target="../media/image23.wmf"/><Relationship Id="rId4" Type="http://schemas.openxmlformats.org/officeDocument/2006/relationships/oleObject" Target="../embeddings/oleObject15.bin"/><Relationship Id="rId9" Type="http://schemas.openxmlformats.org/officeDocument/2006/relationships/image" Target="../media/image13.wmf"/><Relationship Id="rId14" Type="http://schemas.openxmlformats.org/officeDocument/2006/relationships/oleObject" Target="../embeddings/oleObject20.bin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18.wmf"/><Relationship Id="rId4" Type="http://schemas.openxmlformats.org/officeDocument/2006/relationships/oleObject" Target="../embeddings/oleObject23.bin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90" name="Line 6"/>
          <p:cNvSpPr>
            <a:spLocks noChangeShapeType="1"/>
          </p:cNvSpPr>
          <p:nvPr/>
        </p:nvSpPr>
        <p:spPr bwMode="auto">
          <a:xfrm flipV="1">
            <a:off x="179388" y="6669088"/>
            <a:ext cx="8713787" cy="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it-IT"/>
          </a:p>
        </p:txBody>
      </p:sp>
      <p:sp>
        <p:nvSpPr>
          <p:cNvPr id="41992" name="Text Box 8"/>
          <p:cNvSpPr txBox="1">
            <a:spLocks noChangeArrowheads="1"/>
          </p:cNvSpPr>
          <p:nvPr/>
        </p:nvSpPr>
        <p:spPr bwMode="auto">
          <a:xfrm>
            <a:off x="144463" y="765175"/>
            <a:ext cx="8820150" cy="204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it-IT" altLang="it-IT" sz="1600" dirty="0">
                <a:latin typeface="Verdana" panose="020B0604030504040204" pitchFamily="34" charset="0"/>
              </a:rPr>
              <a:t>Università degli Studi di Napoli Federico II</a:t>
            </a:r>
          </a:p>
          <a:p>
            <a:pPr algn="ctr"/>
            <a:endParaRPr lang="it-IT" altLang="it-IT" sz="1600" dirty="0">
              <a:latin typeface="Verdana" panose="020B0604030504040204" pitchFamily="34" charset="0"/>
            </a:endParaRPr>
          </a:p>
          <a:p>
            <a:pPr algn="ctr"/>
            <a:r>
              <a:rPr lang="it-IT" altLang="it-IT" sz="1600" u="sng" dirty="0">
                <a:latin typeface="Verdana" panose="020B0604030504040204" pitchFamily="34" charset="0"/>
              </a:rPr>
              <a:t>Corso di Laurea in “Ingegneria Civile”</a:t>
            </a:r>
          </a:p>
          <a:p>
            <a:pPr algn="ctr"/>
            <a:endParaRPr lang="it-IT" altLang="it-IT" sz="1600" u="sng" dirty="0">
              <a:latin typeface="Verdana" panose="020B0604030504040204" pitchFamily="34" charset="0"/>
            </a:endParaRPr>
          </a:p>
          <a:p>
            <a:pPr algn="ctr"/>
            <a:r>
              <a:rPr lang="it-IT" altLang="it-IT" sz="1600" u="sng" dirty="0">
                <a:latin typeface="Verdana" panose="020B0604030504040204" pitchFamily="34" charset="0"/>
              </a:rPr>
              <a:t>Modulo di Materiali da Costruzione</a:t>
            </a:r>
          </a:p>
          <a:p>
            <a:pPr algn="ctr"/>
            <a:endParaRPr lang="it-IT" altLang="it-IT" sz="1600" u="sng" dirty="0">
              <a:latin typeface="Verdana" panose="020B0604030504040204" pitchFamily="34" charset="0"/>
            </a:endParaRPr>
          </a:p>
          <a:p>
            <a:pPr algn="ctr"/>
            <a:r>
              <a:rPr lang="it-IT" altLang="it-IT" sz="1600" u="sng" dirty="0">
                <a:latin typeface="Verdana" panose="020B0604030504040204" pitchFamily="34" charset="0"/>
              </a:rPr>
              <a:t>Anno accademico 2015-2016</a:t>
            </a:r>
          </a:p>
          <a:p>
            <a:pPr algn="ctr"/>
            <a:r>
              <a:rPr lang="it-IT" altLang="it-IT" sz="1600" dirty="0">
                <a:latin typeface="Verdana" panose="020B0604030504040204" pitchFamily="34" charset="0"/>
              </a:rPr>
              <a:t> </a:t>
            </a:r>
          </a:p>
        </p:txBody>
      </p:sp>
      <p:sp>
        <p:nvSpPr>
          <p:cNvPr id="41993" name="Rectangle 9"/>
          <p:cNvSpPr>
            <a:spLocks noChangeArrowheads="1"/>
          </p:cNvSpPr>
          <p:nvPr/>
        </p:nvSpPr>
        <p:spPr bwMode="auto">
          <a:xfrm>
            <a:off x="341313" y="3240088"/>
            <a:ext cx="8461375" cy="376237"/>
          </a:xfrm>
          <a:prstGeom prst="rect">
            <a:avLst/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it-IT" altLang="it-IT" u="sng">
                <a:latin typeface="Verdana" panose="020B0604030504040204" pitchFamily="34" charset="0"/>
              </a:rPr>
              <a:t>Leganti aerei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2555875" y="188913"/>
            <a:ext cx="3960813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 sz="2400"/>
              <a:t>Definizioni e generalità</a:t>
            </a:r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539750" y="1341438"/>
            <a:ext cx="8064500" cy="420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altLang="it-IT" sz="2000"/>
              <a:t>Leganti inorganici = colle minerali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None/>
            </a:pPr>
            <a:endParaRPr lang="it-IT" altLang="it-IT" sz="2000"/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altLang="it-IT" sz="2000"/>
              <a:t>I leganti sono materiali che, impastati con acqua e inizialmente allo stato plastico e lavorabile, induriscono progressivamente acquistando alla fine la consistenza di un materiale lapideo (pietra).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it-IT" altLang="it-IT" sz="2000"/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altLang="it-IT" sz="2000"/>
              <a:t>Allo stato plastico i leganti manifestano subito la proprietà di aderire al supporto sul quale sono applicati (</a:t>
            </a:r>
            <a:r>
              <a:rPr lang="it-IT" altLang="it-IT" sz="2000" b="1">
                <a:solidFill>
                  <a:srgbClr val="FF0066"/>
                </a:solidFill>
              </a:rPr>
              <a:t>adesione</a:t>
            </a:r>
            <a:r>
              <a:rPr lang="it-IT" altLang="it-IT" sz="2000"/>
              <a:t>) e di non deformarsi o scorrere sotto l’azione del proprio peso (</a:t>
            </a:r>
            <a:r>
              <a:rPr lang="it-IT" altLang="it-IT" sz="2000" b="1">
                <a:solidFill>
                  <a:srgbClr val="FF0066"/>
                </a:solidFill>
              </a:rPr>
              <a:t>coesione interna</a:t>
            </a:r>
            <a:r>
              <a:rPr lang="it-IT" altLang="it-IT" sz="2000"/>
              <a:t>)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51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30303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51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30303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1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1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500" fill="hold"/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30303"/>
                                      </p:to>
                                    </p:animClr>
                                    <p:animClr clrSpc="rgb" dir="cw">
                                      <p:cBhvr>
                                        <p:cTn id="14" dur="500" fill="hold"/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30303"/>
                                      </p:to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500" fill="hold"/>
                                        <p:tgtEl>
                                          <p:spTgt spid="51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51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51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51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500" fill="hold"/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500" fill="hold"/>
                                        <p:tgtEl>
                                          <p:spTgt spid="51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  <p:animClr clrSpc="rgb" dir="cw">
                                      <p:cBhvr>
                                        <p:cTn id="33" dur="500" fill="hold"/>
                                        <p:tgtEl>
                                          <p:spTgt spid="51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51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51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250825" y="3284538"/>
            <a:ext cx="942975" cy="376237"/>
          </a:xfrm>
          <a:prstGeom prst="rect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it-IT" altLang="it-IT" dirty="0">
                <a:solidFill>
                  <a:schemeClr val="bg1"/>
                </a:solidFill>
              </a:rPr>
              <a:t>Leganti</a:t>
            </a:r>
          </a:p>
        </p:txBody>
      </p:sp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1371600" y="1844675"/>
            <a:ext cx="968375" cy="376238"/>
          </a:xfrm>
          <a:prstGeom prst="rect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it-IT" altLang="it-IT" dirty="0">
                <a:solidFill>
                  <a:schemeClr val="bg1"/>
                </a:solidFill>
              </a:rPr>
              <a:t>idraulici</a:t>
            </a:r>
          </a:p>
        </p:txBody>
      </p:sp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1371600" y="5154613"/>
            <a:ext cx="701675" cy="376237"/>
          </a:xfrm>
          <a:prstGeom prst="rect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it-IT" altLang="it-IT" dirty="0">
                <a:solidFill>
                  <a:schemeClr val="bg1"/>
                </a:solidFill>
              </a:rPr>
              <a:t>aerei</a:t>
            </a:r>
          </a:p>
        </p:txBody>
      </p:sp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2627313" y="6005513"/>
            <a:ext cx="803275" cy="376237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it-IT" altLang="it-IT" dirty="0">
                <a:solidFill>
                  <a:schemeClr val="bg1"/>
                </a:solidFill>
              </a:rPr>
              <a:t>gesso</a:t>
            </a:r>
          </a:p>
        </p:txBody>
      </p:sp>
      <p:sp>
        <p:nvSpPr>
          <p:cNvPr id="40966" name="Rectangle 6"/>
          <p:cNvSpPr>
            <a:spLocks noChangeArrowheads="1"/>
          </p:cNvSpPr>
          <p:nvPr/>
        </p:nvSpPr>
        <p:spPr bwMode="auto">
          <a:xfrm>
            <a:off x="2627313" y="4868863"/>
            <a:ext cx="1374775" cy="376237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it-IT" altLang="it-IT" dirty="0">
                <a:solidFill>
                  <a:schemeClr val="bg1"/>
                </a:solidFill>
              </a:rPr>
              <a:t>calce</a:t>
            </a:r>
            <a:r>
              <a:rPr lang="it-IT" altLang="it-IT" dirty="0"/>
              <a:t> </a:t>
            </a:r>
            <a:r>
              <a:rPr lang="it-IT" altLang="it-IT" dirty="0">
                <a:solidFill>
                  <a:schemeClr val="bg1"/>
                </a:solidFill>
              </a:rPr>
              <a:t>aerea</a:t>
            </a:r>
          </a:p>
        </p:txBody>
      </p:sp>
      <p:sp>
        <p:nvSpPr>
          <p:cNvPr id="40967" name="Rectangle 7"/>
          <p:cNvSpPr>
            <a:spLocks noChangeArrowheads="1"/>
          </p:cNvSpPr>
          <p:nvPr/>
        </p:nvSpPr>
        <p:spPr bwMode="auto">
          <a:xfrm>
            <a:off x="2644775" y="250825"/>
            <a:ext cx="2098675" cy="925513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it-IT" altLang="it-IT"/>
              <a:t>calce aerea +</a:t>
            </a:r>
          </a:p>
          <a:p>
            <a:pPr algn="ctr"/>
            <a:r>
              <a:rPr lang="it-IT" altLang="it-IT"/>
              <a:t>materiali ad attività</a:t>
            </a:r>
          </a:p>
          <a:p>
            <a:pPr algn="ctr"/>
            <a:r>
              <a:rPr lang="it-IT" altLang="it-IT"/>
              <a:t>pozzolanica</a:t>
            </a:r>
          </a:p>
        </p:txBody>
      </p:sp>
      <p:sp>
        <p:nvSpPr>
          <p:cNvPr id="40968" name="Rectangle 8"/>
          <p:cNvSpPr>
            <a:spLocks noChangeArrowheads="1"/>
          </p:cNvSpPr>
          <p:nvPr/>
        </p:nvSpPr>
        <p:spPr bwMode="auto">
          <a:xfrm>
            <a:off x="2644775" y="3413125"/>
            <a:ext cx="1641475" cy="376238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it-IT" altLang="it-IT"/>
              <a:t>calce idraulica</a:t>
            </a:r>
          </a:p>
        </p:txBody>
      </p:sp>
      <p:sp>
        <p:nvSpPr>
          <p:cNvPr id="40969" name="Rectangle 9"/>
          <p:cNvSpPr>
            <a:spLocks noChangeArrowheads="1"/>
          </p:cNvSpPr>
          <p:nvPr/>
        </p:nvSpPr>
        <p:spPr bwMode="auto">
          <a:xfrm>
            <a:off x="5291138" y="3195638"/>
            <a:ext cx="1019175" cy="376237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it-IT" altLang="it-IT" dirty="0">
                <a:solidFill>
                  <a:schemeClr val="bg1"/>
                </a:solidFill>
              </a:rPr>
              <a:t>naturale</a:t>
            </a:r>
          </a:p>
        </p:txBody>
      </p:sp>
      <p:sp>
        <p:nvSpPr>
          <p:cNvPr id="40970" name="Rectangle 10"/>
          <p:cNvSpPr>
            <a:spLocks noChangeArrowheads="1"/>
          </p:cNvSpPr>
          <p:nvPr/>
        </p:nvSpPr>
        <p:spPr bwMode="auto">
          <a:xfrm>
            <a:off x="5291138" y="3916363"/>
            <a:ext cx="1095375" cy="376237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it-IT" altLang="it-IT" dirty="0">
                <a:solidFill>
                  <a:schemeClr val="bg1"/>
                </a:solidFill>
              </a:rPr>
              <a:t>artificiale</a:t>
            </a:r>
          </a:p>
        </p:txBody>
      </p:sp>
      <p:sp>
        <p:nvSpPr>
          <p:cNvPr id="40971" name="Rectangle 11"/>
          <p:cNvSpPr>
            <a:spLocks noChangeArrowheads="1"/>
          </p:cNvSpPr>
          <p:nvPr/>
        </p:nvSpPr>
        <p:spPr bwMode="auto">
          <a:xfrm>
            <a:off x="2644775" y="1844675"/>
            <a:ext cx="1044575" cy="376238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it-IT" altLang="it-IT"/>
              <a:t>Cementi</a:t>
            </a:r>
          </a:p>
        </p:txBody>
      </p:sp>
      <p:sp>
        <p:nvSpPr>
          <p:cNvPr id="40972" name="Rectangle 12"/>
          <p:cNvSpPr>
            <a:spLocks noChangeArrowheads="1"/>
          </p:cNvSpPr>
          <p:nvPr/>
        </p:nvSpPr>
        <p:spPr bwMode="auto">
          <a:xfrm>
            <a:off x="5291138" y="1198563"/>
            <a:ext cx="1044575" cy="376237"/>
          </a:xfrm>
          <a:prstGeom prst="rect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it-IT" altLang="it-IT"/>
              <a:t>Portland</a:t>
            </a:r>
          </a:p>
        </p:txBody>
      </p:sp>
      <p:sp>
        <p:nvSpPr>
          <p:cNvPr id="40973" name="Rectangle 13"/>
          <p:cNvSpPr>
            <a:spLocks noChangeArrowheads="1"/>
          </p:cNvSpPr>
          <p:nvPr/>
        </p:nvSpPr>
        <p:spPr bwMode="auto">
          <a:xfrm>
            <a:off x="5291138" y="2476500"/>
            <a:ext cx="1539875" cy="376238"/>
          </a:xfrm>
          <a:prstGeom prst="rect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it-IT" altLang="it-IT"/>
              <a:t>C. d’aggiunta</a:t>
            </a:r>
          </a:p>
        </p:txBody>
      </p:sp>
      <p:sp>
        <p:nvSpPr>
          <p:cNvPr id="40974" name="Rectangle 14"/>
          <p:cNvSpPr>
            <a:spLocks noChangeArrowheads="1"/>
          </p:cNvSpPr>
          <p:nvPr/>
        </p:nvSpPr>
        <p:spPr bwMode="auto">
          <a:xfrm>
            <a:off x="7345363" y="2824163"/>
            <a:ext cx="1323975" cy="376237"/>
          </a:xfrm>
          <a:prstGeom prst="rect">
            <a:avLst/>
          </a:prstGeom>
          <a:solidFill>
            <a:srgbClr val="FBA3F5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it-IT" altLang="it-IT"/>
              <a:t>d’alto forno</a:t>
            </a:r>
          </a:p>
        </p:txBody>
      </p:sp>
      <p:sp>
        <p:nvSpPr>
          <p:cNvPr id="40975" name="Rectangle 15"/>
          <p:cNvSpPr>
            <a:spLocks noChangeArrowheads="1"/>
          </p:cNvSpPr>
          <p:nvPr/>
        </p:nvSpPr>
        <p:spPr bwMode="auto">
          <a:xfrm>
            <a:off x="7345363" y="2103438"/>
            <a:ext cx="1400175" cy="376237"/>
          </a:xfrm>
          <a:prstGeom prst="rect">
            <a:avLst/>
          </a:prstGeom>
          <a:solidFill>
            <a:srgbClr val="FBA3F5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it-IT" altLang="it-IT"/>
              <a:t>pozzolanico</a:t>
            </a:r>
          </a:p>
        </p:txBody>
      </p:sp>
      <p:cxnSp>
        <p:nvCxnSpPr>
          <p:cNvPr id="40976" name="AutoShape 16"/>
          <p:cNvCxnSpPr>
            <a:cxnSpLocks noChangeShapeType="1"/>
            <a:stCxn id="40962" idx="3"/>
            <a:endCxn id="40963" idx="1"/>
          </p:cNvCxnSpPr>
          <p:nvPr/>
        </p:nvCxnSpPr>
        <p:spPr bwMode="auto">
          <a:xfrm flipV="1">
            <a:off x="1193800" y="2033588"/>
            <a:ext cx="177800" cy="1439862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0977" name="AutoShape 17"/>
          <p:cNvCxnSpPr>
            <a:cxnSpLocks noChangeShapeType="1"/>
            <a:stCxn id="40962" idx="3"/>
            <a:endCxn id="40964" idx="1"/>
          </p:cNvCxnSpPr>
          <p:nvPr/>
        </p:nvCxnSpPr>
        <p:spPr bwMode="auto">
          <a:xfrm>
            <a:off x="1193800" y="3473450"/>
            <a:ext cx="177800" cy="1870075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0978" name="AutoShape 18"/>
          <p:cNvCxnSpPr>
            <a:cxnSpLocks noChangeShapeType="1"/>
            <a:stCxn id="40964" idx="3"/>
            <a:endCxn id="40966" idx="1"/>
          </p:cNvCxnSpPr>
          <p:nvPr/>
        </p:nvCxnSpPr>
        <p:spPr bwMode="auto">
          <a:xfrm flipV="1">
            <a:off x="2073275" y="5057775"/>
            <a:ext cx="554038" cy="285750"/>
          </a:xfrm>
          <a:prstGeom prst="bentConnector3">
            <a:avLst>
              <a:gd name="adj1" fmla="val 49856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0979" name="AutoShape 19"/>
          <p:cNvCxnSpPr>
            <a:cxnSpLocks noChangeShapeType="1"/>
            <a:stCxn id="40964" idx="3"/>
            <a:endCxn id="40965" idx="1"/>
          </p:cNvCxnSpPr>
          <p:nvPr/>
        </p:nvCxnSpPr>
        <p:spPr bwMode="auto">
          <a:xfrm>
            <a:off x="2073275" y="5343525"/>
            <a:ext cx="554038" cy="850900"/>
          </a:xfrm>
          <a:prstGeom prst="bentConnector3">
            <a:avLst>
              <a:gd name="adj1" fmla="val 49856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0980" name="AutoShape 20"/>
          <p:cNvCxnSpPr>
            <a:cxnSpLocks noChangeShapeType="1"/>
            <a:stCxn id="40963" idx="3"/>
            <a:endCxn id="40971" idx="1"/>
          </p:cNvCxnSpPr>
          <p:nvPr/>
        </p:nvCxnSpPr>
        <p:spPr bwMode="auto">
          <a:xfrm>
            <a:off x="2339975" y="2033588"/>
            <a:ext cx="304800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0981" name="AutoShape 21"/>
          <p:cNvCxnSpPr>
            <a:cxnSpLocks noChangeShapeType="1"/>
            <a:stCxn id="40963" idx="3"/>
            <a:endCxn id="40967" idx="1"/>
          </p:cNvCxnSpPr>
          <p:nvPr/>
        </p:nvCxnSpPr>
        <p:spPr bwMode="auto">
          <a:xfrm flipV="1">
            <a:off x="2339975" y="714375"/>
            <a:ext cx="304800" cy="1319213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0982" name="AutoShape 22"/>
          <p:cNvCxnSpPr>
            <a:cxnSpLocks noChangeShapeType="1"/>
            <a:stCxn id="40963" idx="3"/>
            <a:endCxn id="40968" idx="1"/>
          </p:cNvCxnSpPr>
          <p:nvPr/>
        </p:nvCxnSpPr>
        <p:spPr bwMode="auto">
          <a:xfrm>
            <a:off x="2339975" y="2033588"/>
            <a:ext cx="304800" cy="156845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0983" name="AutoShape 23"/>
          <p:cNvCxnSpPr>
            <a:cxnSpLocks noChangeShapeType="1"/>
            <a:stCxn id="40971" idx="3"/>
            <a:endCxn id="40973" idx="1"/>
          </p:cNvCxnSpPr>
          <p:nvPr/>
        </p:nvCxnSpPr>
        <p:spPr bwMode="auto">
          <a:xfrm>
            <a:off x="3689350" y="2033588"/>
            <a:ext cx="1601788" cy="631825"/>
          </a:xfrm>
          <a:prstGeom prst="bentConnector3">
            <a:avLst>
              <a:gd name="adj1" fmla="val 49949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0984" name="AutoShape 24"/>
          <p:cNvCxnSpPr>
            <a:cxnSpLocks noChangeShapeType="1"/>
            <a:stCxn id="40971" idx="3"/>
            <a:endCxn id="40972" idx="1"/>
          </p:cNvCxnSpPr>
          <p:nvPr/>
        </p:nvCxnSpPr>
        <p:spPr bwMode="auto">
          <a:xfrm flipV="1">
            <a:off x="3689350" y="1387475"/>
            <a:ext cx="1601788" cy="646113"/>
          </a:xfrm>
          <a:prstGeom prst="bentConnector3">
            <a:avLst>
              <a:gd name="adj1" fmla="val 49949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0985" name="AutoShape 25"/>
          <p:cNvCxnSpPr>
            <a:cxnSpLocks noChangeShapeType="1"/>
            <a:stCxn id="40968" idx="3"/>
            <a:endCxn id="40969" idx="1"/>
          </p:cNvCxnSpPr>
          <p:nvPr/>
        </p:nvCxnSpPr>
        <p:spPr bwMode="auto">
          <a:xfrm flipV="1">
            <a:off x="4286250" y="3384550"/>
            <a:ext cx="1004888" cy="217488"/>
          </a:xfrm>
          <a:prstGeom prst="bentConnector3">
            <a:avLst>
              <a:gd name="adj1" fmla="val 49921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0986" name="AutoShape 26"/>
          <p:cNvCxnSpPr>
            <a:cxnSpLocks noChangeShapeType="1"/>
            <a:stCxn id="40968" idx="3"/>
            <a:endCxn id="40970" idx="1"/>
          </p:cNvCxnSpPr>
          <p:nvPr/>
        </p:nvCxnSpPr>
        <p:spPr bwMode="auto">
          <a:xfrm>
            <a:off x="4286250" y="3602038"/>
            <a:ext cx="1004888" cy="503237"/>
          </a:xfrm>
          <a:prstGeom prst="bentConnector3">
            <a:avLst>
              <a:gd name="adj1" fmla="val 49921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0987" name="AutoShape 27"/>
          <p:cNvCxnSpPr>
            <a:cxnSpLocks noChangeShapeType="1"/>
            <a:stCxn id="40973" idx="3"/>
            <a:endCxn id="40975" idx="1"/>
          </p:cNvCxnSpPr>
          <p:nvPr/>
        </p:nvCxnSpPr>
        <p:spPr bwMode="auto">
          <a:xfrm flipV="1">
            <a:off x="6831013" y="2292350"/>
            <a:ext cx="514350" cy="373063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0988" name="AutoShape 28"/>
          <p:cNvCxnSpPr>
            <a:cxnSpLocks noChangeShapeType="1"/>
            <a:stCxn id="40973" idx="3"/>
            <a:endCxn id="40974" idx="1"/>
          </p:cNvCxnSpPr>
          <p:nvPr/>
        </p:nvCxnSpPr>
        <p:spPr bwMode="auto">
          <a:xfrm>
            <a:off x="6831013" y="2665413"/>
            <a:ext cx="514350" cy="347662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0989" name="Text Box 29"/>
          <p:cNvSpPr txBox="1">
            <a:spLocks noChangeArrowheads="1"/>
          </p:cNvSpPr>
          <p:nvPr/>
        </p:nvSpPr>
        <p:spPr bwMode="auto">
          <a:xfrm>
            <a:off x="6694488" y="188913"/>
            <a:ext cx="2449512" cy="779462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>
                <a:solidFill>
                  <a:srgbClr val="FF3300"/>
                </a:solidFill>
              </a:rPr>
              <a:t>CLASSIFICAZIONE</a:t>
            </a:r>
          </a:p>
          <a:p>
            <a:pPr algn="ctr">
              <a:spcBef>
                <a:spcPct val="50000"/>
              </a:spcBef>
            </a:pPr>
            <a:r>
              <a:rPr lang="it-IT" altLang="it-IT">
                <a:solidFill>
                  <a:srgbClr val="FF3300"/>
                </a:solidFill>
              </a:rPr>
              <a:t>DEI LEGANTI</a:t>
            </a:r>
          </a:p>
        </p:txBody>
      </p:sp>
      <p:sp>
        <p:nvSpPr>
          <p:cNvPr id="40990" name="AutoShape 30"/>
          <p:cNvSpPr>
            <a:spLocks noChangeArrowheads="1"/>
          </p:cNvSpPr>
          <p:nvPr/>
        </p:nvSpPr>
        <p:spPr bwMode="auto">
          <a:xfrm flipH="1">
            <a:off x="144463" y="188913"/>
            <a:ext cx="2195512" cy="1223962"/>
          </a:xfrm>
          <a:prstGeom prst="wedgeRoundRectCallout">
            <a:avLst>
              <a:gd name="adj1" fmla="val -36625"/>
              <a:gd name="adj2" fmla="val 84370"/>
              <a:gd name="adj3" fmla="val 16667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it-IT" altLang="it-IT"/>
              <a:t>Possono essere utilizzati in ambienti umidi o subaquei </a:t>
            </a:r>
          </a:p>
        </p:txBody>
      </p:sp>
      <p:sp>
        <p:nvSpPr>
          <p:cNvPr id="40991" name="AutoShape 31"/>
          <p:cNvSpPr>
            <a:spLocks noChangeArrowheads="1"/>
          </p:cNvSpPr>
          <p:nvPr/>
        </p:nvSpPr>
        <p:spPr bwMode="auto">
          <a:xfrm flipH="1">
            <a:off x="0" y="5822950"/>
            <a:ext cx="2195513" cy="1035050"/>
          </a:xfrm>
          <a:prstGeom prst="wedgeRoundRectCallout">
            <a:avLst>
              <a:gd name="adj1" fmla="val -34602"/>
              <a:gd name="adj2" fmla="val -75921"/>
              <a:gd name="adj3" fmla="val 16667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it-IT" altLang="it-IT"/>
              <a:t>Possono essere utilizzati solo in aria</a:t>
            </a:r>
          </a:p>
        </p:txBody>
      </p:sp>
      <p:sp>
        <p:nvSpPr>
          <p:cNvPr id="40992" name="AutoShape 32"/>
          <p:cNvSpPr>
            <a:spLocks noChangeArrowheads="1"/>
          </p:cNvSpPr>
          <p:nvPr/>
        </p:nvSpPr>
        <p:spPr bwMode="auto">
          <a:xfrm>
            <a:off x="4787900" y="4508500"/>
            <a:ext cx="1800225" cy="28733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it-IT" altLang="it-IT" sz="1600"/>
              <a:t>Grassello di calce</a:t>
            </a:r>
          </a:p>
        </p:txBody>
      </p:sp>
      <p:sp>
        <p:nvSpPr>
          <p:cNvPr id="40993" name="AutoShape 33"/>
          <p:cNvSpPr>
            <a:spLocks noChangeArrowheads="1"/>
          </p:cNvSpPr>
          <p:nvPr/>
        </p:nvSpPr>
        <p:spPr bwMode="auto">
          <a:xfrm>
            <a:off x="4787900" y="5373688"/>
            <a:ext cx="2239963" cy="373062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it-IT" altLang="it-IT" sz="1600"/>
              <a:t>Calce idrata in polvere</a:t>
            </a:r>
          </a:p>
        </p:txBody>
      </p:sp>
      <p:cxnSp>
        <p:nvCxnSpPr>
          <p:cNvPr id="40994" name="AutoShape 34"/>
          <p:cNvCxnSpPr>
            <a:cxnSpLocks noChangeShapeType="1"/>
            <a:stCxn id="40966" idx="3"/>
            <a:endCxn id="40992" idx="1"/>
          </p:cNvCxnSpPr>
          <p:nvPr/>
        </p:nvCxnSpPr>
        <p:spPr bwMode="auto">
          <a:xfrm flipV="1">
            <a:off x="4002088" y="4652963"/>
            <a:ext cx="785812" cy="404812"/>
          </a:xfrm>
          <a:prstGeom prst="bentConnector3">
            <a:avLst>
              <a:gd name="adj1" fmla="val 49898"/>
            </a:avLst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0995" name="AutoShape 35"/>
          <p:cNvCxnSpPr>
            <a:cxnSpLocks noChangeShapeType="1"/>
            <a:stCxn id="40966" idx="3"/>
            <a:endCxn id="40993" idx="1"/>
          </p:cNvCxnSpPr>
          <p:nvPr/>
        </p:nvCxnSpPr>
        <p:spPr bwMode="auto">
          <a:xfrm>
            <a:off x="4002088" y="5057775"/>
            <a:ext cx="785812" cy="503238"/>
          </a:xfrm>
          <a:prstGeom prst="bentConnector3">
            <a:avLst>
              <a:gd name="adj1" fmla="val 49898"/>
            </a:avLst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2268538" y="188913"/>
            <a:ext cx="4824412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 sz="2400"/>
              <a:t>Caratteristiche generali dei leganti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250825" y="1412875"/>
            <a:ext cx="8642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t-IT" altLang="it-IT"/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250825" y="1397000"/>
            <a:ext cx="8642350" cy="448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344488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200000"/>
              </a:lnSpc>
              <a:buFont typeface="Wingdings" panose="05000000000000000000" pitchFamily="2" charset="2"/>
              <a:buAutoNum type="arabicPeriod"/>
            </a:pPr>
            <a:r>
              <a:rPr lang="it-IT" altLang="it-IT"/>
              <a:t> </a:t>
            </a:r>
            <a:r>
              <a:rPr lang="it-IT" altLang="it-IT">
                <a:solidFill>
                  <a:srgbClr val="FF0000"/>
                </a:solidFill>
              </a:rPr>
              <a:t>sono prodotti attraverso la cottura di materie prime naturali (rocce) ottenendo materiali termodinamicamente instabili e, quindi, chimicamente attivi;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AutoNum type="arabicPeriod"/>
            </a:pPr>
            <a:r>
              <a:rPr lang="it-IT" altLang="it-IT"/>
              <a:t> </a:t>
            </a:r>
            <a:r>
              <a:rPr lang="it-IT" altLang="it-IT">
                <a:solidFill>
                  <a:srgbClr val="0033CC"/>
                </a:solidFill>
              </a:rPr>
              <a:t>sono utilizzati sotto forma di polveri finemente macinate, umide o asciutte;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AutoNum type="arabicPeriod"/>
            </a:pPr>
            <a:r>
              <a:rPr lang="it-IT" altLang="it-IT"/>
              <a:t> </a:t>
            </a:r>
            <a:r>
              <a:rPr lang="it-IT" altLang="it-IT">
                <a:solidFill>
                  <a:srgbClr val="FF0000"/>
                </a:solidFill>
              </a:rPr>
              <a:t>in fase di utilizzo le polveri sono impastate con acqua e, tranne il gesso, con aggregati fini (sabbie):</a:t>
            </a:r>
            <a:br>
              <a:rPr lang="it-IT" altLang="it-IT">
                <a:solidFill>
                  <a:srgbClr val="FF0000"/>
                </a:solidFill>
              </a:rPr>
            </a:br>
            <a:r>
              <a:rPr lang="it-IT" altLang="it-IT">
                <a:solidFill>
                  <a:srgbClr val="FF0000"/>
                </a:solidFill>
              </a:rPr>
              <a:t>Legante + acqua = pasta</a:t>
            </a:r>
          </a:p>
          <a:p>
            <a:pPr lvl="1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lang="it-IT" altLang="it-IT">
                <a:solidFill>
                  <a:srgbClr val="FF0000"/>
                </a:solidFill>
              </a:rPr>
              <a:t>	Legante + acqua + sabbia = malta</a:t>
            </a:r>
          </a:p>
          <a:p>
            <a:pPr lvl="1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lang="it-IT" altLang="it-IT">
                <a:solidFill>
                  <a:srgbClr val="FF0000"/>
                </a:solidFill>
              </a:rPr>
              <a:t>	Legante + acqua + sabbia + aggregato grosso = conglomerato o calcestruzzo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7" name="Text Box 7"/>
          <p:cNvSpPr txBox="1">
            <a:spLocks noChangeArrowheads="1"/>
          </p:cNvSpPr>
          <p:nvPr/>
        </p:nvSpPr>
        <p:spPr bwMode="auto">
          <a:xfrm>
            <a:off x="2268538" y="188913"/>
            <a:ext cx="4824412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 sz="2400"/>
              <a:t>Caratteristiche generali dei leganti</a:t>
            </a:r>
          </a:p>
        </p:txBody>
      </p:sp>
      <p:sp>
        <p:nvSpPr>
          <p:cNvPr id="97288" name="Text Box 8"/>
          <p:cNvSpPr txBox="1">
            <a:spLocks noChangeArrowheads="1"/>
          </p:cNvSpPr>
          <p:nvPr/>
        </p:nvSpPr>
        <p:spPr bwMode="auto">
          <a:xfrm>
            <a:off x="395288" y="908050"/>
            <a:ext cx="8497887" cy="544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179388" indent="15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1">
              <a:lnSpc>
                <a:spcPct val="200000"/>
              </a:lnSpc>
              <a:buFontTx/>
              <a:buAutoNum type="arabicPeriod"/>
            </a:pPr>
            <a:r>
              <a:rPr lang="it-IT" altLang="it-IT"/>
              <a:t> </a:t>
            </a:r>
            <a:r>
              <a:rPr lang="it-IT" altLang="it-IT">
                <a:solidFill>
                  <a:srgbClr val="FF0000"/>
                </a:solidFill>
              </a:rPr>
              <a:t>Le polveri interagiscono chimicamente con l’acqua per formare prodotti termodinamicamente stabili; </a:t>
            </a:r>
          </a:p>
          <a:p>
            <a:pPr lvl="1">
              <a:lnSpc>
                <a:spcPct val="200000"/>
              </a:lnSpc>
              <a:buFontTx/>
              <a:buAutoNum type="arabicPeriod"/>
            </a:pPr>
            <a:r>
              <a:rPr lang="it-IT" altLang="it-IT"/>
              <a:t> </a:t>
            </a:r>
            <a:r>
              <a:rPr lang="it-IT" altLang="it-IT">
                <a:solidFill>
                  <a:srgbClr val="0033CC"/>
                </a:solidFill>
              </a:rPr>
              <a:t>il processo durante il quale si svolge la suddetta trasformazione viene, per convenienza, suddiviso in due fasi successive di </a:t>
            </a:r>
            <a:r>
              <a:rPr lang="it-IT" altLang="it-IT">
                <a:solidFill>
                  <a:srgbClr val="FF0000"/>
                </a:solidFill>
              </a:rPr>
              <a:t>presa ed indurimento</a:t>
            </a:r>
            <a:r>
              <a:rPr lang="it-IT" altLang="it-IT">
                <a:solidFill>
                  <a:srgbClr val="0033CC"/>
                </a:solidFill>
              </a:rPr>
              <a:t>: </a:t>
            </a:r>
            <a:br>
              <a:rPr lang="it-IT" altLang="it-IT">
                <a:solidFill>
                  <a:srgbClr val="0033CC"/>
                </a:solidFill>
              </a:rPr>
            </a:br>
            <a:r>
              <a:rPr lang="it-IT" altLang="it-IT">
                <a:solidFill>
                  <a:srgbClr val="0033CC"/>
                </a:solidFill>
              </a:rPr>
              <a:t>- durante la </a:t>
            </a:r>
            <a:r>
              <a:rPr lang="it-IT" altLang="it-IT">
                <a:solidFill>
                  <a:srgbClr val="FF0000"/>
                </a:solidFill>
              </a:rPr>
              <a:t>presa</a:t>
            </a:r>
            <a:r>
              <a:rPr lang="it-IT" altLang="it-IT">
                <a:solidFill>
                  <a:srgbClr val="0033CC"/>
                </a:solidFill>
              </a:rPr>
              <a:t> si arriva alla perdita di lavorabilità dell’impasto </a:t>
            </a:r>
            <a:br>
              <a:rPr lang="it-IT" altLang="it-IT">
                <a:solidFill>
                  <a:srgbClr val="0033CC"/>
                </a:solidFill>
              </a:rPr>
            </a:br>
            <a:r>
              <a:rPr lang="it-IT" altLang="it-IT">
                <a:solidFill>
                  <a:srgbClr val="0033CC"/>
                </a:solidFill>
              </a:rPr>
              <a:t>- durante l’</a:t>
            </a:r>
            <a:r>
              <a:rPr lang="it-IT" altLang="it-IT">
                <a:solidFill>
                  <a:srgbClr val="FF0000"/>
                </a:solidFill>
              </a:rPr>
              <a:t>indurimento</a:t>
            </a:r>
            <a:r>
              <a:rPr lang="it-IT" altLang="it-IT">
                <a:solidFill>
                  <a:srgbClr val="0033CC"/>
                </a:solidFill>
              </a:rPr>
              <a:t> avviene il progressivo aumento della resistenza meccanica; </a:t>
            </a:r>
          </a:p>
          <a:p>
            <a:pPr lvl="1">
              <a:lnSpc>
                <a:spcPct val="200000"/>
              </a:lnSpc>
              <a:buFontTx/>
              <a:buAutoNum type="arabicPeriod"/>
            </a:pPr>
            <a:r>
              <a:rPr lang="it-IT" altLang="it-IT"/>
              <a:t> </a:t>
            </a:r>
            <a:r>
              <a:rPr lang="it-IT" altLang="it-IT">
                <a:solidFill>
                  <a:srgbClr val="FF0000"/>
                </a:solidFill>
              </a:rPr>
              <a:t>ogni tipo di legante ha un suo particolare meccanismo di presa ed indurimento.</a:t>
            </a:r>
          </a:p>
          <a:p>
            <a:pPr>
              <a:spcBef>
                <a:spcPct val="50000"/>
              </a:spcBef>
            </a:pPr>
            <a:endParaRPr lang="it-IT" altLang="it-IT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781300"/>
            <a:ext cx="8229600" cy="1143000"/>
          </a:xfrm>
          <a:gradFill rotWithShape="1">
            <a:gsLst>
              <a:gs pos="0">
                <a:srgbClr val="00CCFF">
                  <a:gamma/>
                  <a:shade val="46275"/>
                  <a:invGamma/>
                </a:srgbClr>
              </a:gs>
              <a:gs pos="50000">
                <a:srgbClr val="00CCFF"/>
              </a:gs>
              <a:gs pos="100000">
                <a:srgbClr val="00CCFF">
                  <a:gamma/>
                  <a:shade val="46275"/>
                  <a:invGamma/>
                </a:srgbClr>
              </a:gs>
            </a:gsLst>
            <a:lin ang="5400000" scaled="1"/>
          </a:gradFill>
        </p:spPr>
        <p:txBody>
          <a:bodyPr/>
          <a:lstStyle/>
          <a:p>
            <a:r>
              <a:rPr lang="it-IT" altLang="it-IT"/>
              <a:t>gesso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8" t="3543" b="1579"/>
          <a:stretch>
            <a:fillRect/>
          </a:stretch>
        </p:blipFill>
        <p:spPr bwMode="auto">
          <a:xfrm>
            <a:off x="2124075" y="1700213"/>
            <a:ext cx="4967288" cy="3529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2951163" y="549275"/>
            <a:ext cx="3240087" cy="8540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 sz="2000"/>
              <a:t>Cava di gesso in</a:t>
            </a:r>
          </a:p>
          <a:p>
            <a:pPr algn="ctr">
              <a:spcBef>
                <a:spcPct val="50000"/>
              </a:spcBef>
            </a:pPr>
            <a:r>
              <a:rPr lang="it-IT" altLang="it-IT" sz="2000"/>
              <a:t>Murisengo (Al)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2051050" y="404813"/>
            <a:ext cx="50419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 sz="2400"/>
              <a:t>Gesso: cottura e macinazione</a:t>
            </a:r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250825" y="1055688"/>
            <a:ext cx="8642350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it-IT" altLang="it-IT" sz="2000"/>
              <a:t>Il gesso come legante è ottenuto attraverso la cottura di una pietra naturale nota come </a:t>
            </a:r>
            <a:r>
              <a:rPr lang="it-IT" altLang="it-IT" sz="2000">
                <a:solidFill>
                  <a:srgbClr val="FF3300"/>
                </a:solidFill>
              </a:rPr>
              <a:t>“</a:t>
            </a:r>
            <a:r>
              <a:rPr lang="it-IT" altLang="it-IT" sz="2000" i="1">
                <a:solidFill>
                  <a:srgbClr val="FF3300"/>
                </a:solidFill>
              </a:rPr>
              <a:t>pietra da gesso</a:t>
            </a:r>
            <a:r>
              <a:rPr lang="it-IT" altLang="it-IT" sz="2000">
                <a:solidFill>
                  <a:srgbClr val="FF3300"/>
                </a:solidFill>
              </a:rPr>
              <a:t>”</a:t>
            </a:r>
            <a:r>
              <a:rPr lang="it-IT" altLang="it-IT" sz="2000"/>
              <a:t>. </a:t>
            </a:r>
          </a:p>
          <a:p>
            <a:pPr algn="just">
              <a:buFont typeface="Wingdings" panose="05000000000000000000" pitchFamily="2" charset="2"/>
              <a:buChar char="v"/>
            </a:pPr>
            <a:endParaRPr lang="it-IT" altLang="it-IT" sz="2000"/>
          </a:p>
          <a:p>
            <a:pPr algn="just">
              <a:buFont typeface="Wingdings" panose="05000000000000000000" pitchFamily="2" charset="2"/>
              <a:buChar char="v"/>
            </a:pPr>
            <a:r>
              <a:rPr lang="it-IT" altLang="it-IT" sz="2000"/>
              <a:t>Il componente mineralogico che caratterizza questa pietra è il </a:t>
            </a:r>
            <a:r>
              <a:rPr lang="it-IT" altLang="it-IT" sz="2000">
                <a:solidFill>
                  <a:srgbClr val="FF3300"/>
                </a:solidFill>
              </a:rPr>
              <a:t>solfato di calcio biidrato: CaSO</a:t>
            </a:r>
            <a:r>
              <a:rPr lang="it-IT" altLang="it-IT" sz="2000" baseline="-25000">
                <a:solidFill>
                  <a:srgbClr val="FF3300"/>
                </a:solidFill>
              </a:rPr>
              <a:t>4</a:t>
            </a:r>
            <a:r>
              <a:rPr lang="it-IT" altLang="it-IT" sz="2000">
                <a:solidFill>
                  <a:srgbClr val="FF3300"/>
                </a:solidFill>
              </a:rPr>
              <a:t>.2H</a:t>
            </a:r>
            <a:r>
              <a:rPr lang="it-IT" altLang="it-IT" sz="2000" baseline="-25000">
                <a:solidFill>
                  <a:srgbClr val="FF3300"/>
                </a:solidFill>
              </a:rPr>
              <a:t>2</a:t>
            </a:r>
            <a:r>
              <a:rPr lang="it-IT" altLang="it-IT" sz="2000">
                <a:solidFill>
                  <a:srgbClr val="FF3300"/>
                </a:solidFill>
              </a:rPr>
              <a:t>O</a:t>
            </a:r>
            <a:r>
              <a:rPr lang="it-IT" altLang="it-IT" sz="2000"/>
              <a:t>.</a:t>
            </a:r>
          </a:p>
        </p:txBody>
      </p:sp>
      <p:graphicFrame>
        <p:nvGraphicFramePr>
          <p:cNvPr id="8198" name="Object 6"/>
          <p:cNvGraphicFramePr>
            <a:graphicFrameLocks noChangeAspect="1"/>
          </p:cNvGraphicFramePr>
          <p:nvPr/>
        </p:nvGraphicFramePr>
        <p:xfrm>
          <a:off x="1376363" y="3573463"/>
          <a:ext cx="6829425" cy="352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4" name="Equation" r:id="rId4" imgW="4927320" imgH="253800" progId="Equation.3">
                  <p:embed/>
                </p:oleObj>
              </mc:Choice>
              <mc:Fallback>
                <p:oleObj name="Equation" r:id="rId4" imgW="4927320" imgH="2538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6363" y="3573463"/>
                        <a:ext cx="6829425" cy="352425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3708400" y="4076700"/>
            <a:ext cx="165735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sz="1400"/>
              <a:t>Solfato di calcio emidrato</a:t>
            </a:r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7092950" y="4076700"/>
            <a:ext cx="1657350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sz="1400"/>
              <a:t>Solfato di calcio anidro o anidrite (solubile)</a:t>
            </a:r>
          </a:p>
        </p:txBody>
      </p:sp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250825" y="5445125"/>
            <a:ext cx="864235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it-IT" altLang="it-IT"/>
              <a:t> Dalla macinazione del prodotto di cottura si ottiene il gesso da opera, formato principalmente dal solfato di calcio emidrato (più pregiato) e dal solfato anidro che si forma nelle parti più calde del forno.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2051050" y="404813"/>
            <a:ext cx="50419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 sz="2400"/>
              <a:t>Gesso: messa in opera</a:t>
            </a: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250825" y="1557338"/>
            <a:ext cx="86423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t-IT" altLang="it-IT"/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250825" y="1125538"/>
            <a:ext cx="8642350" cy="82232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anose="05000000000000000000" pitchFamily="2" charset="2"/>
              <a:buChar char="q"/>
            </a:pPr>
            <a:r>
              <a:rPr lang="it-IT" altLang="it-IT" sz="2400"/>
              <a:t>La polvere di gesso viene messa in opera impastandola con sola acqua, in opportune quantità.</a:t>
            </a: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2051050" y="2492375"/>
            <a:ext cx="50419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 sz="2400"/>
              <a:t>Gesso: reazione di idratazione</a:t>
            </a:r>
          </a:p>
        </p:txBody>
      </p:sp>
      <p:graphicFrame>
        <p:nvGraphicFramePr>
          <p:cNvPr id="9224" name="Object 8"/>
          <p:cNvGraphicFramePr>
            <a:graphicFrameLocks noChangeAspect="1"/>
          </p:cNvGraphicFramePr>
          <p:nvPr/>
        </p:nvGraphicFramePr>
        <p:xfrm>
          <a:off x="2195513" y="3429000"/>
          <a:ext cx="4805362" cy="352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6" name="Equation" r:id="rId4" imgW="3466800" imgH="253800" progId="Equation.3">
                  <p:embed/>
                </p:oleObj>
              </mc:Choice>
              <mc:Fallback>
                <p:oleObj name="Equation" r:id="rId4" imgW="3466800" imgH="2538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5513" y="3429000"/>
                        <a:ext cx="4805362" cy="352425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33" name="Text Box 17"/>
          <p:cNvSpPr txBox="1">
            <a:spLocks noChangeArrowheads="1"/>
          </p:cNvSpPr>
          <p:nvPr/>
        </p:nvSpPr>
        <p:spPr bwMode="auto">
          <a:xfrm>
            <a:off x="250825" y="4149725"/>
            <a:ext cx="8642350" cy="2530475"/>
          </a:xfrm>
          <a:prstGeom prst="rect">
            <a:avLst/>
          </a:prstGeom>
          <a:solidFill>
            <a:srgbClr val="00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it-IT" altLang="it-IT" sz="2000"/>
              <a:t>Il prodotto dell’idratazione è lo stesso del prodotto naturale di partenza, almeno da un punto di vista chimico.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it-IT" altLang="it-IT" sz="2000"/>
              <a:t>Il prodotto di idratazione ha la consistenza di un materiale lapideo, anche se le proprietà meccaniche non sono elevate.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it-IT" altLang="it-IT" sz="2000"/>
              <a:t>Allo stesso risultato non si sarebbe potuto giungere preparando, mettendo in opera e facendo asciugare </a:t>
            </a:r>
            <a:r>
              <a:rPr lang="it-IT" altLang="it-IT" sz="2000" b="1"/>
              <a:t>un impasto di acqua e pietra da gesso</a:t>
            </a:r>
            <a:r>
              <a:rPr lang="it-IT" altLang="it-IT" sz="2000"/>
              <a:t>, anche se finemente macinata.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98638" y="2693988"/>
            <a:ext cx="5545137" cy="1470025"/>
          </a:xfr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it-IT" altLang="it-IT" sz="2800">
                <a:latin typeface="Verdana" panose="020B0604030504040204" pitchFamily="34" charset="0"/>
              </a:rPr>
              <a:t>Meccanismo</a:t>
            </a:r>
            <a:br>
              <a:rPr lang="it-IT" altLang="it-IT" sz="2800">
                <a:latin typeface="Verdana" panose="020B0604030504040204" pitchFamily="34" charset="0"/>
              </a:rPr>
            </a:br>
            <a:r>
              <a:rPr lang="it-IT" altLang="it-IT" sz="2800">
                <a:latin typeface="Verdana" panose="020B0604030504040204" pitchFamily="34" charset="0"/>
              </a:rPr>
              <a:t>di indurimento del gesso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Text Box 2"/>
          <p:cNvSpPr txBox="1">
            <a:spLocks noChangeArrowheads="1"/>
          </p:cNvSpPr>
          <p:nvPr/>
        </p:nvSpPr>
        <p:spPr bwMode="auto">
          <a:xfrm>
            <a:off x="2212975" y="549275"/>
            <a:ext cx="4716463" cy="376238"/>
          </a:xfrm>
          <a:prstGeom prst="rect">
            <a:avLst/>
          </a:prstGeom>
          <a:noFill/>
          <a:ln w="9525">
            <a:solidFill>
              <a:srgbClr val="FF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/>
              <a:t>Lavoro di frattura - </a:t>
            </a:r>
            <a:r>
              <a:rPr lang="it-IT" altLang="it-IT" sz="1600">
                <a:latin typeface="Verdana" panose="020B0604030504040204" pitchFamily="34" charset="0"/>
                <a:cs typeface="Arial" panose="020B0604020202020204" pitchFamily="34" charset="0"/>
              </a:rPr>
              <a:t>Energia superficiale</a:t>
            </a:r>
          </a:p>
        </p:txBody>
      </p:sp>
      <p:grpSp>
        <p:nvGrpSpPr>
          <p:cNvPr id="109572" name="Group 4"/>
          <p:cNvGrpSpPr>
            <a:grpSpLocks/>
          </p:cNvGrpSpPr>
          <p:nvPr/>
        </p:nvGrpSpPr>
        <p:grpSpPr bwMode="auto">
          <a:xfrm>
            <a:off x="1511300" y="1700213"/>
            <a:ext cx="2400300" cy="2919412"/>
            <a:chOff x="2985" y="796"/>
            <a:chExt cx="1512" cy="1839"/>
          </a:xfrm>
        </p:grpSpPr>
        <p:pic>
          <p:nvPicPr>
            <p:cNvPr id="109573" name="Picture 5" descr="trazione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85" y="1145"/>
              <a:ext cx="1512" cy="11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9574" name="Line 6"/>
            <p:cNvSpPr>
              <a:spLocks noChangeShapeType="1"/>
            </p:cNvSpPr>
            <p:nvPr/>
          </p:nvSpPr>
          <p:spPr bwMode="auto">
            <a:xfrm flipV="1">
              <a:off x="3741" y="796"/>
              <a:ext cx="0" cy="363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109575" name="Line 7"/>
            <p:cNvSpPr>
              <a:spLocks noChangeShapeType="1"/>
            </p:cNvSpPr>
            <p:nvPr/>
          </p:nvSpPr>
          <p:spPr bwMode="auto">
            <a:xfrm flipV="1">
              <a:off x="3741" y="2272"/>
              <a:ext cx="0" cy="363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</p:grpSp>
      <p:pic>
        <p:nvPicPr>
          <p:cNvPr id="109576" name="Picture 8" descr="trazion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1916113"/>
            <a:ext cx="3357562" cy="251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9577" name="AutoShape 9"/>
          <p:cNvSpPr>
            <a:spLocks noChangeArrowheads="1"/>
          </p:cNvSpPr>
          <p:nvPr/>
        </p:nvSpPr>
        <p:spPr bwMode="auto">
          <a:xfrm>
            <a:off x="3779838" y="3033713"/>
            <a:ext cx="1584325" cy="250825"/>
          </a:xfrm>
          <a:prstGeom prst="rightArrow">
            <a:avLst>
              <a:gd name="adj1" fmla="val 50000"/>
              <a:gd name="adj2" fmla="val 157911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09578" name="Text Box 10"/>
          <p:cNvSpPr txBox="1">
            <a:spLocks noChangeArrowheads="1"/>
          </p:cNvSpPr>
          <p:nvPr/>
        </p:nvSpPr>
        <p:spPr bwMode="auto">
          <a:xfrm>
            <a:off x="250825" y="4941888"/>
            <a:ext cx="8642350" cy="1231900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sz="1600">
                <a:latin typeface="Verdana" panose="020B0604030504040204" pitchFamily="34" charset="0"/>
                <a:cs typeface="Arial" panose="020B0604020202020204" pitchFamily="34" charset="0"/>
              </a:rPr>
              <a:t>Il lavoro da spendere (W) per portare il provino a frattura è tanto maggiore quanto maggiore è la forza dei legami da rompere.</a:t>
            </a:r>
          </a:p>
          <a:p>
            <a:pPr>
              <a:spcBef>
                <a:spcPct val="50000"/>
              </a:spcBef>
            </a:pPr>
            <a:r>
              <a:rPr lang="it-IT" altLang="it-IT" sz="1600">
                <a:latin typeface="Verdana" panose="020B0604030504040204" pitchFamily="34" charset="0"/>
                <a:cs typeface="Arial" panose="020B0604020202020204" pitchFamily="34" charset="0"/>
              </a:rPr>
              <a:t>Il lavoro speso dalla macchina rimane accumulato sotto forma di </a:t>
            </a:r>
            <a:r>
              <a:rPr lang="it-IT" altLang="it-IT" sz="1600">
                <a:solidFill>
                  <a:srgbClr val="FF0066"/>
                </a:solidFill>
                <a:latin typeface="Verdana" panose="020B0604030504040204" pitchFamily="34" charset="0"/>
                <a:cs typeface="Arial" panose="020B0604020202020204" pitchFamily="34" charset="0"/>
              </a:rPr>
              <a:t>“energia superficiale </a:t>
            </a:r>
            <a:r>
              <a:rPr lang="it-IT" altLang="it-IT">
                <a:solidFill>
                  <a:srgbClr val="FF0066"/>
                </a:solidFill>
                <a:latin typeface="Symbol" panose="05050102010706020507" pitchFamily="18" charset="2"/>
                <a:cs typeface="Arial" panose="020B0604020202020204" pitchFamily="34" charset="0"/>
              </a:rPr>
              <a:t>g </a:t>
            </a:r>
            <a:r>
              <a:rPr lang="it-IT" altLang="it-IT" sz="1600">
                <a:solidFill>
                  <a:srgbClr val="FF0066"/>
                </a:solidFill>
                <a:latin typeface="Verdana" panose="020B0604030504040204" pitchFamily="34" charset="0"/>
                <a:cs typeface="Arial" panose="020B0604020202020204" pitchFamily="34" charset="0"/>
              </a:rPr>
              <a:t>”</a:t>
            </a:r>
            <a:r>
              <a:rPr lang="it-IT" altLang="it-IT" sz="1600">
                <a:latin typeface="Verdana" panose="020B0604030504040204" pitchFamily="34" charset="0"/>
                <a:cs typeface="Arial" panose="020B0604020202020204" pitchFamily="34" charset="0"/>
              </a:rPr>
              <a:t> [J/m</a:t>
            </a:r>
            <a:r>
              <a:rPr lang="it-IT" altLang="it-IT" sz="1600" baseline="30000">
                <a:latin typeface="Verdana" panose="020B0604030504040204" pitchFamily="34" charset="0"/>
                <a:cs typeface="Arial" panose="020B0604020202020204" pitchFamily="34" charset="0"/>
              </a:rPr>
              <a:t>2</a:t>
            </a:r>
            <a:r>
              <a:rPr lang="it-IT" altLang="it-IT" sz="1600">
                <a:latin typeface="Verdana" panose="020B0604030504040204" pitchFamily="34" charset="0"/>
                <a:cs typeface="Arial" panose="020B0604020202020204" pitchFamily="34" charset="0"/>
              </a:rPr>
              <a:t>].</a:t>
            </a:r>
          </a:p>
        </p:txBody>
      </p:sp>
      <p:sp>
        <p:nvSpPr>
          <p:cNvPr id="109579" name="Text Box 11"/>
          <p:cNvSpPr txBox="1">
            <a:spLocks noChangeArrowheads="1"/>
          </p:cNvSpPr>
          <p:nvPr/>
        </p:nvSpPr>
        <p:spPr bwMode="auto">
          <a:xfrm>
            <a:off x="1187450" y="2636838"/>
            <a:ext cx="3587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sz="1400">
                <a:latin typeface="Verdana" panose="020B0604030504040204" pitchFamily="34" charset="0"/>
                <a:cs typeface="Arial" panose="020B0604020202020204" pitchFamily="34" charset="0"/>
              </a:rPr>
              <a:t>W</a:t>
            </a:r>
          </a:p>
        </p:txBody>
      </p:sp>
      <p:sp>
        <p:nvSpPr>
          <p:cNvPr id="109580" name="Text Box 12"/>
          <p:cNvSpPr txBox="1">
            <a:spLocks noChangeArrowheads="1"/>
          </p:cNvSpPr>
          <p:nvPr/>
        </p:nvSpPr>
        <p:spPr bwMode="auto">
          <a:xfrm>
            <a:off x="2700338" y="4149725"/>
            <a:ext cx="2873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sz="1400">
                <a:solidFill>
                  <a:srgbClr val="FF3300"/>
                </a:solidFill>
                <a:latin typeface="Verdana" panose="020B0604030504040204" pitchFamily="34" charset="0"/>
                <a:cs typeface="Arial" panose="020B0604020202020204" pitchFamily="34" charset="0"/>
              </a:rPr>
              <a:t>F</a:t>
            </a:r>
          </a:p>
        </p:txBody>
      </p:sp>
      <p:sp>
        <p:nvSpPr>
          <p:cNvPr id="109581" name="Text Box 13"/>
          <p:cNvSpPr txBox="1">
            <a:spLocks noChangeArrowheads="1"/>
          </p:cNvSpPr>
          <p:nvPr/>
        </p:nvSpPr>
        <p:spPr bwMode="auto">
          <a:xfrm>
            <a:off x="2700338" y="1881188"/>
            <a:ext cx="2873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sz="1400">
                <a:solidFill>
                  <a:srgbClr val="FF3300"/>
                </a:solidFill>
                <a:latin typeface="Verdana" panose="020B0604030504040204" pitchFamily="34" charset="0"/>
                <a:cs typeface="Arial" panose="020B0604020202020204" pitchFamily="34" charset="0"/>
              </a:rPr>
              <a:t>F</a:t>
            </a:r>
          </a:p>
        </p:txBody>
      </p:sp>
      <p:sp>
        <p:nvSpPr>
          <p:cNvPr id="109582" name="Oval 14"/>
          <p:cNvSpPr>
            <a:spLocks noChangeArrowheads="1"/>
          </p:cNvSpPr>
          <p:nvPr/>
        </p:nvSpPr>
        <p:spPr bwMode="auto">
          <a:xfrm>
            <a:off x="1979613" y="2492375"/>
            <a:ext cx="1476375" cy="1366838"/>
          </a:xfrm>
          <a:prstGeom prst="ellipse">
            <a:avLst/>
          </a:prstGeom>
          <a:noFill/>
          <a:ln w="9525">
            <a:solidFill>
              <a:schemeClr val="tx1"/>
            </a:solidFill>
            <a:prstDash val="dash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cxnSp>
        <p:nvCxnSpPr>
          <p:cNvPr id="109583" name="AutoShape 15"/>
          <p:cNvCxnSpPr>
            <a:cxnSpLocks noChangeShapeType="1"/>
            <a:stCxn id="109579" idx="3"/>
            <a:endCxn id="109582" idx="2"/>
          </p:cNvCxnSpPr>
          <p:nvPr/>
        </p:nvCxnSpPr>
        <p:spPr bwMode="auto">
          <a:xfrm>
            <a:off x="1546225" y="2789238"/>
            <a:ext cx="433388" cy="387350"/>
          </a:xfrm>
          <a:prstGeom prst="curvedConnector3">
            <a:avLst>
              <a:gd name="adj1" fmla="val 49815"/>
            </a:avLst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Text Box 2"/>
          <p:cNvSpPr txBox="1">
            <a:spLocks noChangeArrowheads="1"/>
          </p:cNvSpPr>
          <p:nvPr/>
        </p:nvSpPr>
        <p:spPr bwMode="auto">
          <a:xfrm>
            <a:off x="2447925" y="188913"/>
            <a:ext cx="4248150" cy="376237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/>
              <a:t>Energia superficiale e forze di adesione</a:t>
            </a:r>
          </a:p>
        </p:txBody>
      </p:sp>
      <p:sp>
        <p:nvSpPr>
          <p:cNvPr id="103427" name="Text Box 3"/>
          <p:cNvSpPr txBox="1">
            <a:spLocks noChangeArrowheads="1"/>
          </p:cNvSpPr>
          <p:nvPr/>
        </p:nvSpPr>
        <p:spPr bwMode="auto">
          <a:xfrm>
            <a:off x="250825" y="692150"/>
            <a:ext cx="8642350" cy="1192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it-IT" altLang="it-IT" sz="1600"/>
              <a:t>Per creare superfici di frattura occorre spendere una quantità di energia che è proporzionale all’estensione della superficie creata (</a:t>
            </a:r>
            <a:r>
              <a:rPr lang="it-IT" altLang="it-IT" sz="1600">
                <a:latin typeface="Symbol" panose="05050102010706020507" pitchFamily="18" charset="2"/>
              </a:rPr>
              <a:t>D</a:t>
            </a:r>
            <a:r>
              <a:rPr lang="it-IT" altLang="it-IT" sz="1600"/>
              <a:t>A) e alla intensità dei legami spezzati: 	W= </a:t>
            </a:r>
            <a:r>
              <a:rPr lang="it-IT" altLang="it-IT" sz="1600">
                <a:latin typeface="Symbol" panose="05050102010706020507" pitchFamily="18" charset="2"/>
              </a:rPr>
              <a:t>g D</a:t>
            </a:r>
            <a:r>
              <a:rPr lang="it-IT" altLang="it-IT" sz="1600"/>
              <a:t>A.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it-IT" altLang="it-IT" sz="1600"/>
              <a:t>Le superfici di separazione tra fasi diverse sono caratterizzate da un eccesso di energia dovuto alla non completa saturazione dei legami degli atomi di interfaccia.</a:t>
            </a:r>
          </a:p>
        </p:txBody>
      </p:sp>
      <p:grpSp>
        <p:nvGrpSpPr>
          <p:cNvPr id="103748" name="Group 324"/>
          <p:cNvGrpSpPr>
            <a:grpSpLocks/>
          </p:cNvGrpSpPr>
          <p:nvPr/>
        </p:nvGrpSpPr>
        <p:grpSpPr bwMode="auto">
          <a:xfrm>
            <a:off x="1260475" y="4005263"/>
            <a:ext cx="1730375" cy="2676525"/>
            <a:chOff x="1337" y="2247"/>
            <a:chExt cx="1090" cy="1686"/>
          </a:xfrm>
        </p:grpSpPr>
        <p:grpSp>
          <p:nvGrpSpPr>
            <p:cNvPr id="103463" name="Group 39"/>
            <p:cNvGrpSpPr>
              <a:grpSpLocks/>
            </p:cNvGrpSpPr>
            <p:nvPr/>
          </p:nvGrpSpPr>
          <p:grpSpPr bwMode="auto">
            <a:xfrm>
              <a:off x="1337" y="2478"/>
              <a:ext cx="1090" cy="542"/>
              <a:chOff x="521" y="2478"/>
              <a:chExt cx="1090" cy="542"/>
            </a:xfrm>
          </p:grpSpPr>
          <p:grpSp>
            <p:nvGrpSpPr>
              <p:cNvPr id="103448" name="Group 24"/>
              <p:cNvGrpSpPr>
                <a:grpSpLocks/>
              </p:cNvGrpSpPr>
              <p:nvPr/>
            </p:nvGrpSpPr>
            <p:grpSpPr bwMode="auto">
              <a:xfrm>
                <a:off x="521" y="2478"/>
                <a:ext cx="1090" cy="182"/>
                <a:chOff x="521" y="2478"/>
                <a:chExt cx="1090" cy="182"/>
              </a:xfrm>
            </p:grpSpPr>
            <p:sp>
              <p:nvSpPr>
                <p:cNvPr id="103442" name="Oval 18"/>
                <p:cNvSpPr>
                  <a:spLocks noChangeArrowheads="1"/>
                </p:cNvSpPr>
                <p:nvPr/>
              </p:nvSpPr>
              <p:spPr bwMode="auto">
                <a:xfrm>
                  <a:off x="521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443" name="Oval 19"/>
                <p:cNvSpPr>
                  <a:spLocks noChangeArrowheads="1"/>
                </p:cNvSpPr>
                <p:nvPr/>
              </p:nvSpPr>
              <p:spPr bwMode="auto">
                <a:xfrm>
                  <a:off x="703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444" name="Oval 20"/>
                <p:cNvSpPr>
                  <a:spLocks noChangeArrowheads="1"/>
                </p:cNvSpPr>
                <p:nvPr/>
              </p:nvSpPr>
              <p:spPr bwMode="auto">
                <a:xfrm>
                  <a:off x="884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445" name="Oval 21"/>
                <p:cNvSpPr>
                  <a:spLocks noChangeArrowheads="1"/>
                </p:cNvSpPr>
                <p:nvPr/>
              </p:nvSpPr>
              <p:spPr bwMode="auto">
                <a:xfrm>
                  <a:off x="1066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446" name="Oval 22"/>
                <p:cNvSpPr>
                  <a:spLocks noChangeArrowheads="1"/>
                </p:cNvSpPr>
                <p:nvPr/>
              </p:nvSpPr>
              <p:spPr bwMode="auto">
                <a:xfrm>
                  <a:off x="1247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447" name="Oval 23"/>
                <p:cNvSpPr>
                  <a:spLocks noChangeArrowheads="1"/>
                </p:cNvSpPr>
                <p:nvPr/>
              </p:nvSpPr>
              <p:spPr bwMode="auto">
                <a:xfrm>
                  <a:off x="1429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</p:grpSp>
          <p:grpSp>
            <p:nvGrpSpPr>
              <p:cNvPr id="103449" name="Group 25"/>
              <p:cNvGrpSpPr>
                <a:grpSpLocks/>
              </p:cNvGrpSpPr>
              <p:nvPr/>
            </p:nvGrpSpPr>
            <p:grpSpPr bwMode="auto">
              <a:xfrm>
                <a:off x="521" y="2658"/>
                <a:ext cx="1090" cy="182"/>
                <a:chOff x="521" y="2478"/>
                <a:chExt cx="1090" cy="182"/>
              </a:xfrm>
            </p:grpSpPr>
            <p:sp>
              <p:nvSpPr>
                <p:cNvPr id="103450" name="Oval 26"/>
                <p:cNvSpPr>
                  <a:spLocks noChangeArrowheads="1"/>
                </p:cNvSpPr>
                <p:nvPr/>
              </p:nvSpPr>
              <p:spPr bwMode="auto">
                <a:xfrm>
                  <a:off x="521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451" name="Oval 27"/>
                <p:cNvSpPr>
                  <a:spLocks noChangeArrowheads="1"/>
                </p:cNvSpPr>
                <p:nvPr/>
              </p:nvSpPr>
              <p:spPr bwMode="auto">
                <a:xfrm>
                  <a:off x="703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452" name="Oval 28"/>
                <p:cNvSpPr>
                  <a:spLocks noChangeArrowheads="1"/>
                </p:cNvSpPr>
                <p:nvPr/>
              </p:nvSpPr>
              <p:spPr bwMode="auto">
                <a:xfrm>
                  <a:off x="884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453" name="Oval 29"/>
                <p:cNvSpPr>
                  <a:spLocks noChangeArrowheads="1"/>
                </p:cNvSpPr>
                <p:nvPr/>
              </p:nvSpPr>
              <p:spPr bwMode="auto">
                <a:xfrm>
                  <a:off x="1066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454" name="Oval 30"/>
                <p:cNvSpPr>
                  <a:spLocks noChangeArrowheads="1"/>
                </p:cNvSpPr>
                <p:nvPr/>
              </p:nvSpPr>
              <p:spPr bwMode="auto">
                <a:xfrm>
                  <a:off x="1247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455" name="Oval 31"/>
                <p:cNvSpPr>
                  <a:spLocks noChangeArrowheads="1"/>
                </p:cNvSpPr>
                <p:nvPr/>
              </p:nvSpPr>
              <p:spPr bwMode="auto">
                <a:xfrm>
                  <a:off x="1429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</p:grpSp>
          <p:grpSp>
            <p:nvGrpSpPr>
              <p:cNvPr id="103456" name="Group 32"/>
              <p:cNvGrpSpPr>
                <a:grpSpLocks/>
              </p:cNvGrpSpPr>
              <p:nvPr/>
            </p:nvGrpSpPr>
            <p:grpSpPr bwMode="auto">
              <a:xfrm>
                <a:off x="521" y="2838"/>
                <a:ext cx="1090" cy="182"/>
                <a:chOff x="521" y="2478"/>
                <a:chExt cx="1090" cy="182"/>
              </a:xfrm>
            </p:grpSpPr>
            <p:sp>
              <p:nvSpPr>
                <p:cNvPr id="103457" name="Oval 33"/>
                <p:cNvSpPr>
                  <a:spLocks noChangeArrowheads="1"/>
                </p:cNvSpPr>
                <p:nvPr/>
              </p:nvSpPr>
              <p:spPr bwMode="auto">
                <a:xfrm>
                  <a:off x="521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458" name="Oval 34"/>
                <p:cNvSpPr>
                  <a:spLocks noChangeArrowheads="1"/>
                </p:cNvSpPr>
                <p:nvPr/>
              </p:nvSpPr>
              <p:spPr bwMode="auto">
                <a:xfrm>
                  <a:off x="703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459" name="Oval 35"/>
                <p:cNvSpPr>
                  <a:spLocks noChangeArrowheads="1"/>
                </p:cNvSpPr>
                <p:nvPr/>
              </p:nvSpPr>
              <p:spPr bwMode="auto">
                <a:xfrm>
                  <a:off x="884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460" name="Oval 36"/>
                <p:cNvSpPr>
                  <a:spLocks noChangeArrowheads="1"/>
                </p:cNvSpPr>
                <p:nvPr/>
              </p:nvSpPr>
              <p:spPr bwMode="auto">
                <a:xfrm>
                  <a:off x="1066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461" name="Oval 37"/>
                <p:cNvSpPr>
                  <a:spLocks noChangeArrowheads="1"/>
                </p:cNvSpPr>
                <p:nvPr/>
              </p:nvSpPr>
              <p:spPr bwMode="auto">
                <a:xfrm>
                  <a:off x="1247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462" name="Oval 38"/>
                <p:cNvSpPr>
                  <a:spLocks noChangeArrowheads="1"/>
                </p:cNvSpPr>
                <p:nvPr/>
              </p:nvSpPr>
              <p:spPr bwMode="auto">
                <a:xfrm>
                  <a:off x="1429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</p:grpSp>
        </p:grpSp>
        <p:grpSp>
          <p:nvGrpSpPr>
            <p:cNvPr id="103464" name="Group 40"/>
            <p:cNvGrpSpPr>
              <a:grpSpLocks/>
            </p:cNvGrpSpPr>
            <p:nvPr/>
          </p:nvGrpSpPr>
          <p:grpSpPr bwMode="auto">
            <a:xfrm>
              <a:off x="1337" y="3160"/>
              <a:ext cx="1090" cy="542"/>
              <a:chOff x="521" y="2478"/>
              <a:chExt cx="1090" cy="542"/>
            </a:xfrm>
          </p:grpSpPr>
          <p:grpSp>
            <p:nvGrpSpPr>
              <p:cNvPr id="103465" name="Group 41"/>
              <p:cNvGrpSpPr>
                <a:grpSpLocks/>
              </p:cNvGrpSpPr>
              <p:nvPr/>
            </p:nvGrpSpPr>
            <p:grpSpPr bwMode="auto">
              <a:xfrm>
                <a:off x="521" y="2478"/>
                <a:ext cx="1090" cy="182"/>
                <a:chOff x="521" y="2478"/>
                <a:chExt cx="1090" cy="182"/>
              </a:xfrm>
            </p:grpSpPr>
            <p:sp>
              <p:nvSpPr>
                <p:cNvPr id="103466" name="Oval 42"/>
                <p:cNvSpPr>
                  <a:spLocks noChangeArrowheads="1"/>
                </p:cNvSpPr>
                <p:nvPr/>
              </p:nvSpPr>
              <p:spPr bwMode="auto">
                <a:xfrm>
                  <a:off x="521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467" name="Oval 43"/>
                <p:cNvSpPr>
                  <a:spLocks noChangeArrowheads="1"/>
                </p:cNvSpPr>
                <p:nvPr/>
              </p:nvSpPr>
              <p:spPr bwMode="auto">
                <a:xfrm>
                  <a:off x="703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468" name="Oval 44"/>
                <p:cNvSpPr>
                  <a:spLocks noChangeArrowheads="1"/>
                </p:cNvSpPr>
                <p:nvPr/>
              </p:nvSpPr>
              <p:spPr bwMode="auto">
                <a:xfrm>
                  <a:off x="884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469" name="Oval 45"/>
                <p:cNvSpPr>
                  <a:spLocks noChangeArrowheads="1"/>
                </p:cNvSpPr>
                <p:nvPr/>
              </p:nvSpPr>
              <p:spPr bwMode="auto">
                <a:xfrm>
                  <a:off x="1066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470" name="Oval 46"/>
                <p:cNvSpPr>
                  <a:spLocks noChangeArrowheads="1"/>
                </p:cNvSpPr>
                <p:nvPr/>
              </p:nvSpPr>
              <p:spPr bwMode="auto">
                <a:xfrm>
                  <a:off x="1247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471" name="Oval 47"/>
                <p:cNvSpPr>
                  <a:spLocks noChangeArrowheads="1"/>
                </p:cNvSpPr>
                <p:nvPr/>
              </p:nvSpPr>
              <p:spPr bwMode="auto">
                <a:xfrm>
                  <a:off x="1429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</p:grpSp>
          <p:grpSp>
            <p:nvGrpSpPr>
              <p:cNvPr id="103472" name="Group 48"/>
              <p:cNvGrpSpPr>
                <a:grpSpLocks/>
              </p:cNvGrpSpPr>
              <p:nvPr/>
            </p:nvGrpSpPr>
            <p:grpSpPr bwMode="auto">
              <a:xfrm>
                <a:off x="521" y="2658"/>
                <a:ext cx="1090" cy="182"/>
                <a:chOff x="521" y="2478"/>
                <a:chExt cx="1090" cy="182"/>
              </a:xfrm>
            </p:grpSpPr>
            <p:sp>
              <p:nvSpPr>
                <p:cNvPr id="103473" name="Oval 49"/>
                <p:cNvSpPr>
                  <a:spLocks noChangeArrowheads="1"/>
                </p:cNvSpPr>
                <p:nvPr/>
              </p:nvSpPr>
              <p:spPr bwMode="auto">
                <a:xfrm>
                  <a:off x="521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474" name="Oval 50"/>
                <p:cNvSpPr>
                  <a:spLocks noChangeArrowheads="1"/>
                </p:cNvSpPr>
                <p:nvPr/>
              </p:nvSpPr>
              <p:spPr bwMode="auto">
                <a:xfrm>
                  <a:off x="703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475" name="Oval 51"/>
                <p:cNvSpPr>
                  <a:spLocks noChangeArrowheads="1"/>
                </p:cNvSpPr>
                <p:nvPr/>
              </p:nvSpPr>
              <p:spPr bwMode="auto">
                <a:xfrm>
                  <a:off x="884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476" name="Oval 52"/>
                <p:cNvSpPr>
                  <a:spLocks noChangeArrowheads="1"/>
                </p:cNvSpPr>
                <p:nvPr/>
              </p:nvSpPr>
              <p:spPr bwMode="auto">
                <a:xfrm>
                  <a:off x="1066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477" name="Oval 53"/>
                <p:cNvSpPr>
                  <a:spLocks noChangeArrowheads="1"/>
                </p:cNvSpPr>
                <p:nvPr/>
              </p:nvSpPr>
              <p:spPr bwMode="auto">
                <a:xfrm>
                  <a:off x="1247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478" name="Oval 54"/>
                <p:cNvSpPr>
                  <a:spLocks noChangeArrowheads="1"/>
                </p:cNvSpPr>
                <p:nvPr/>
              </p:nvSpPr>
              <p:spPr bwMode="auto">
                <a:xfrm>
                  <a:off x="1429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</p:grpSp>
          <p:grpSp>
            <p:nvGrpSpPr>
              <p:cNvPr id="103479" name="Group 55"/>
              <p:cNvGrpSpPr>
                <a:grpSpLocks/>
              </p:cNvGrpSpPr>
              <p:nvPr/>
            </p:nvGrpSpPr>
            <p:grpSpPr bwMode="auto">
              <a:xfrm>
                <a:off x="521" y="2838"/>
                <a:ext cx="1090" cy="182"/>
                <a:chOff x="521" y="2478"/>
                <a:chExt cx="1090" cy="182"/>
              </a:xfrm>
            </p:grpSpPr>
            <p:sp>
              <p:nvSpPr>
                <p:cNvPr id="103480" name="Oval 56"/>
                <p:cNvSpPr>
                  <a:spLocks noChangeArrowheads="1"/>
                </p:cNvSpPr>
                <p:nvPr/>
              </p:nvSpPr>
              <p:spPr bwMode="auto">
                <a:xfrm>
                  <a:off x="521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481" name="Oval 57"/>
                <p:cNvSpPr>
                  <a:spLocks noChangeArrowheads="1"/>
                </p:cNvSpPr>
                <p:nvPr/>
              </p:nvSpPr>
              <p:spPr bwMode="auto">
                <a:xfrm>
                  <a:off x="703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482" name="Oval 58"/>
                <p:cNvSpPr>
                  <a:spLocks noChangeArrowheads="1"/>
                </p:cNvSpPr>
                <p:nvPr/>
              </p:nvSpPr>
              <p:spPr bwMode="auto">
                <a:xfrm>
                  <a:off x="884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483" name="Oval 59"/>
                <p:cNvSpPr>
                  <a:spLocks noChangeArrowheads="1"/>
                </p:cNvSpPr>
                <p:nvPr/>
              </p:nvSpPr>
              <p:spPr bwMode="auto">
                <a:xfrm>
                  <a:off x="1066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484" name="Oval 60"/>
                <p:cNvSpPr>
                  <a:spLocks noChangeArrowheads="1"/>
                </p:cNvSpPr>
                <p:nvPr/>
              </p:nvSpPr>
              <p:spPr bwMode="auto">
                <a:xfrm>
                  <a:off x="1247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485" name="Oval 61"/>
                <p:cNvSpPr>
                  <a:spLocks noChangeArrowheads="1"/>
                </p:cNvSpPr>
                <p:nvPr/>
              </p:nvSpPr>
              <p:spPr bwMode="auto">
                <a:xfrm>
                  <a:off x="1429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</p:grpSp>
        </p:grpSp>
        <p:sp>
          <p:nvSpPr>
            <p:cNvPr id="103486" name="Line 62"/>
            <p:cNvSpPr>
              <a:spLocks noChangeShapeType="1"/>
            </p:cNvSpPr>
            <p:nvPr/>
          </p:nvSpPr>
          <p:spPr bwMode="auto">
            <a:xfrm>
              <a:off x="1434" y="3022"/>
              <a:ext cx="0" cy="13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103487" name="Line 63"/>
            <p:cNvSpPr>
              <a:spLocks noChangeShapeType="1"/>
            </p:cNvSpPr>
            <p:nvPr/>
          </p:nvSpPr>
          <p:spPr bwMode="auto">
            <a:xfrm>
              <a:off x="1615" y="3022"/>
              <a:ext cx="0" cy="13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103488" name="Line 64"/>
            <p:cNvSpPr>
              <a:spLocks noChangeShapeType="1"/>
            </p:cNvSpPr>
            <p:nvPr/>
          </p:nvSpPr>
          <p:spPr bwMode="auto">
            <a:xfrm>
              <a:off x="1796" y="3022"/>
              <a:ext cx="0" cy="13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103489" name="Line 65"/>
            <p:cNvSpPr>
              <a:spLocks noChangeShapeType="1"/>
            </p:cNvSpPr>
            <p:nvPr/>
          </p:nvSpPr>
          <p:spPr bwMode="auto">
            <a:xfrm>
              <a:off x="1976" y="3022"/>
              <a:ext cx="0" cy="13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103490" name="Line 66"/>
            <p:cNvSpPr>
              <a:spLocks noChangeShapeType="1"/>
            </p:cNvSpPr>
            <p:nvPr/>
          </p:nvSpPr>
          <p:spPr bwMode="auto">
            <a:xfrm>
              <a:off x="2156" y="3022"/>
              <a:ext cx="0" cy="13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103491" name="Line 67"/>
            <p:cNvSpPr>
              <a:spLocks noChangeShapeType="1"/>
            </p:cNvSpPr>
            <p:nvPr/>
          </p:nvSpPr>
          <p:spPr bwMode="auto">
            <a:xfrm>
              <a:off x="2335" y="3022"/>
              <a:ext cx="0" cy="13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103492" name="Line 68"/>
            <p:cNvSpPr>
              <a:spLocks noChangeShapeType="1"/>
            </p:cNvSpPr>
            <p:nvPr/>
          </p:nvSpPr>
          <p:spPr bwMode="auto">
            <a:xfrm flipV="1">
              <a:off x="1882" y="2251"/>
              <a:ext cx="0" cy="227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103493" name="Line 69"/>
            <p:cNvSpPr>
              <a:spLocks noChangeShapeType="1"/>
            </p:cNvSpPr>
            <p:nvPr/>
          </p:nvSpPr>
          <p:spPr bwMode="auto">
            <a:xfrm flipV="1">
              <a:off x="1882" y="3702"/>
              <a:ext cx="0" cy="227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103494" name="Text Box 70"/>
            <p:cNvSpPr txBox="1">
              <a:spLocks noChangeArrowheads="1"/>
            </p:cNvSpPr>
            <p:nvPr/>
          </p:nvSpPr>
          <p:spPr bwMode="auto">
            <a:xfrm>
              <a:off x="1927" y="2247"/>
              <a:ext cx="227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altLang="it-IT">
                  <a:solidFill>
                    <a:srgbClr val="FF0066"/>
                  </a:solidFill>
                </a:rPr>
                <a:t>F</a:t>
              </a:r>
            </a:p>
          </p:txBody>
        </p:sp>
        <p:sp>
          <p:nvSpPr>
            <p:cNvPr id="103495" name="Text Box 71"/>
            <p:cNvSpPr txBox="1">
              <a:spLocks noChangeArrowheads="1"/>
            </p:cNvSpPr>
            <p:nvPr/>
          </p:nvSpPr>
          <p:spPr bwMode="auto">
            <a:xfrm>
              <a:off x="1927" y="3702"/>
              <a:ext cx="227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altLang="it-IT">
                  <a:solidFill>
                    <a:srgbClr val="FF0066"/>
                  </a:solidFill>
                </a:rPr>
                <a:t>F</a:t>
              </a:r>
            </a:p>
          </p:txBody>
        </p:sp>
      </p:grpSp>
      <p:grpSp>
        <p:nvGrpSpPr>
          <p:cNvPr id="103749" name="Group 325"/>
          <p:cNvGrpSpPr>
            <a:grpSpLocks/>
          </p:cNvGrpSpPr>
          <p:nvPr/>
        </p:nvGrpSpPr>
        <p:grpSpPr bwMode="auto">
          <a:xfrm>
            <a:off x="3563938" y="4365625"/>
            <a:ext cx="1730375" cy="1943100"/>
            <a:chOff x="2924" y="2482"/>
            <a:chExt cx="1090" cy="1224"/>
          </a:xfrm>
        </p:grpSpPr>
        <p:grpSp>
          <p:nvGrpSpPr>
            <p:cNvPr id="103496" name="Group 72"/>
            <p:cNvGrpSpPr>
              <a:grpSpLocks/>
            </p:cNvGrpSpPr>
            <p:nvPr/>
          </p:nvGrpSpPr>
          <p:grpSpPr bwMode="auto">
            <a:xfrm>
              <a:off x="2924" y="2482"/>
              <a:ext cx="1090" cy="542"/>
              <a:chOff x="521" y="2478"/>
              <a:chExt cx="1090" cy="542"/>
            </a:xfrm>
          </p:grpSpPr>
          <p:grpSp>
            <p:nvGrpSpPr>
              <p:cNvPr id="103497" name="Group 73"/>
              <p:cNvGrpSpPr>
                <a:grpSpLocks/>
              </p:cNvGrpSpPr>
              <p:nvPr/>
            </p:nvGrpSpPr>
            <p:grpSpPr bwMode="auto">
              <a:xfrm>
                <a:off x="521" y="2478"/>
                <a:ext cx="1090" cy="182"/>
                <a:chOff x="521" y="2478"/>
                <a:chExt cx="1090" cy="182"/>
              </a:xfrm>
            </p:grpSpPr>
            <p:sp>
              <p:nvSpPr>
                <p:cNvPr id="103498" name="Oval 74"/>
                <p:cNvSpPr>
                  <a:spLocks noChangeArrowheads="1"/>
                </p:cNvSpPr>
                <p:nvPr/>
              </p:nvSpPr>
              <p:spPr bwMode="auto">
                <a:xfrm>
                  <a:off x="521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499" name="Oval 75"/>
                <p:cNvSpPr>
                  <a:spLocks noChangeArrowheads="1"/>
                </p:cNvSpPr>
                <p:nvPr/>
              </p:nvSpPr>
              <p:spPr bwMode="auto">
                <a:xfrm>
                  <a:off x="703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00" name="Oval 76"/>
                <p:cNvSpPr>
                  <a:spLocks noChangeArrowheads="1"/>
                </p:cNvSpPr>
                <p:nvPr/>
              </p:nvSpPr>
              <p:spPr bwMode="auto">
                <a:xfrm>
                  <a:off x="884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01" name="Oval 77"/>
                <p:cNvSpPr>
                  <a:spLocks noChangeArrowheads="1"/>
                </p:cNvSpPr>
                <p:nvPr/>
              </p:nvSpPr>
              <p:spPr bwMode="auto">
                <a:xfrm>
                  <a:off x="1066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02" name="Oval 78"/>
                <p:cNvSpPr>
                  <a:spLocks noChangeArrowheads="1"/>
                </p:cNvSpPr>
                <p:nvPr/>
              </p:nvSpPr>
              <p:spPr bwMode="auto">
                <a:xfrm>
                  <a:off x="1247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03" name="Oval 79"/>
                <p:cNvSpPr>
                  <a:spLocks noChangeArrowheads="1"/>
                </p:cNvSpPr>
                <p:nvPr/>
              </p:nvSpPr>
              <p:spPr bwMode="auto">
                <a:xfrm>
                  <a:off x="1429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</p:grpSp>
          <p:grpSp>
            <p:nvGrpSpPr>
              <p:cNvPr id="103504" name="Group 80"/>
              <p:cNvGrpSpPr>
                <a:grpSpLocks/>
              </p:cNvGrpSpPr>
              <p:nvPr/>
            </p:nvGrpSpPr>
            <p:grpSpPr bwMode="auto">
              <a:xfrm>
                <a:off x="521" y="2658"/>
                <a:ext cx="1090" cy="182"/>
                <a:chOff x="521" y="2478"/>
                <a:chExt cx="1090" cy="182"/>
              </a:xfrm>
            </p:grpSpPr>
            <p:sp>
              <p:nvSpPr>
                <p:cNvPr id="103505" name="Oval 81"/>
                <p:cNvSpPr>
                  <a:spLocks noChangeArrowheads="1"/>
                </p:cNvSpPr>
                <p:nvPr/>
              </p:nvSpPr>
              <p:spPr bwMode="auto">
                <a:xfrm>
                  <a:off x="521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06" name="Oval 82"/>
                <p:cNvSpPr>
                  <a:spLocks noChangeArrowheads="1"/>
                </p:cNvSpPr>
                <p:nvPr/>
              </p:nvSpPr>
              <p:spPr bwMode="auto">
                <a:xfrm>
                  <a:off x="703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07" name="Oval 83"/>
                <p:cNvSpPr>
                  <a:spLocks noChangeArrowheads="1"/>
                </p:cNvSpPr>
                <p:nvPr/>
              </p:nvSpPr>
              <p:spPr bwMode="auto">
                <a:xfrm>
                  <a:off x="884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08" name="Oval 84"/>
                <p:cNvSpPr>
                  <a:spLocks noChangeArrowheads="1"/>
                </p:cNvSpPr>
                <p:nvPr/>
              </p:nvSpPr>
              <p:spPr bwMode="auto">
                <a:xfrm>
                  <a:off x="1066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09" name="Oval 85"/>
                <p:cNvSpPr>
                  <a:spLocks noChangeArrowheads="1"/>
                </p:cNvSpPr>
                <p:nvPr/>
              </p:nvSpPr>
              <p:spPr bwMode="auto">
                <a:xfrm>
                  <a:off x="1247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10" name="Oval 86"/>
                <p:cNvSpPr>
                  <a:spLocks noChangeArrowheads="1"/>
                </p:cNvSpPr>
                <p:nvPr/>
              </p:nvSpPr>
              <p:spPr bwMode="auto">
                <a:xfrm>
                  <a:off x="1429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</p:grpSp>
          <p:grpSp>
            <p:nvGrpSpPr>
              <p:cNvPr id="103511" name="Group 87"/>
              <p:cNvGrpSpPr>
                <a:grpSpLocks/>
              </p:cNvGrpSpPr>
              <p:nvPr/>
            </p:nvGrpSpPr>
            <p:grpSpPr bwMode="auto">
              <a:xfrm>
                <a:off x="521" y="2838"/>
                <a:ext cx="1090" cy="182"/>
                <a:chOff x="521" y="2478"/>
                <a:chExt cx="1090" cy="182"/>
              </a:xfrm>
            </p:grpSpPr>
            <p:sp>
              <p:nvSpPr>
                <p:cNvPr id="103512" name="Oval 88"/>
                <p:cNvSpPr>
                  <a:spLocks noChangeArrowheads="1"/>
                </p:cNvSpPr>
                <p:nvPr/>
              </p:nvSpPr>
              <p:spPr bwMode="auto">
                <a:xfrm>
                  <a:off x="521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13" name="Oval 89"/>
                <p:cNvSpPr>
                  <a:spLocks noChangeArrowheads="1"/>
                </p:cNvSpPr>
                <p:nvPr/>
              </p:nvSpPr>
              <p:spPr bwMode="auto">
                <a:xfrm>
                  <a:off x="703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14" name="Oval 90"/>
                <p:cNvSpPr>
                  <a:spLocks noChangeArrowheads="1"/>
                </p:cNvSpPr>
                <p:nvPr/>
              </p:nvSpPr>
              <p:spPr bwMode="auto">
                <a:xfrm>
                  <a:off x="884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15" name="Oval 91"/>
                <p:cNvSpPr>
                  <a:spLocks noChangeArrowheads="1"/>
                </p:cNvSpPr>
                <p:nvPr/>
              </p:nvSpPr>
              <p:spPr bwMode="auto">
                <a:xfrm>
                  <a:off x="1066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16" name="Oval 92"/>
                <p:cNvSpPr>
                  <a:spLocks noChangeArrowheads="1"/>
                </p:cNvSpPr>
                <p:nvPr/>
              </p:nvSpPr>
              <p:spPr bwMode="auto">
                <a:xfrm>
                  <a:off x="1247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17" name="Oval 93"/>
                <p:cNvSpPr>
                  <a:spLocks noChangeArrowheads="1"/>
                </p:cNvSpPr>
                <p:nvPr/>
              </p:nvSpPr>
              <p:spPr bwMode="auto">
                <a:xfrm>
                  <a:off x="1429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</p:grpSp>
        </p:grpSp>
        <p:grpSp>
          <p:nvGrpSpPr>
            <p:cNvPr id="103518" name="Group 94"/>
            <p:cNvGrpSpPr>
              <a:grpSpLocks/>
            </p:cNvGrpSpPr>
            <p:nvPr/>
          </p:nvGrpSpPr>
          <p:grpSpPr bwMode="auto">
            <a:xfrm>
              <a:off x="2924" y="3164"/>
              <a:ext cx="1090" cy="542"/>
              <a:chOff x="521" y="2478"/>
              <a:chExt cx="1090" cy="542"/>
            </a:xfrm>
          </p:grpSpPr>
          <p:grpSp>
            <p:nvGrpSpPr>
              <p:cNvPr id="103519" name="Group 95"/>
              <p:cNvGrpSpPr>
                <a:grpSpLocks/>
              </p:cNvGrpSpPr>
              <p:nvPr/>
            </p:nvGrpSpPr>
            <p:grpSpPr bwMode="auto">
              <a:xfrm>
                <a:off x="521" y="2478"/>
                <a:ext cx="1090" cy="182"/>
                <a:chOff x="521" y="2478"/>
                <a:chExt cx="1090" cy="182"/>
              </a:xfrm>
            </p:grpSpPr>
            <p:sp>
              <p:nvSpPr>
                <p:cNvPr id="103520" name="Oval 96"/>
                <p:cNvSpPr>
                  <a:spLocks noChangeArrowheads="1"/>
                </p:cNvSpPr>
                <p:nvPr/>
              </p:nvSpPr>
              <p:spPr bwMode="auto">
                <a:xfrm>
                  <a:off x="521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21" name="Oval 97"/>
                <p:cNvSpPr>
                  <a:spLocks noChangeArrowheads="1"/>
                </p:cNvSpPr>
                <p:nvPr/>
              </p:nvSpPr>
              <p:spPr bwMode="auto">
                <a:xfrm>
                  <a:off x="703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22" name="Oval 98"/>
                <p:cNvSpPr>
                  <a:spLocks noChangeArrowheads="1"/>
                </p:cNvSpPr>
                <p:nvPr/>
              </p:nvSpPr>
              <p:spPr bwMode="auto">
                <a:xfrm>
                  <a:off x="884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23" name="Oval 99"/>
                <p:cNvSpPr>
                  <a:spLocks noChangeArrowheads="1"/>
                </p:cNvSpPr>
                <p:nvPr/>
              </p:nvSpPr>
              <p:spPr bwMode="auto">
                <a:xfrm>
                  <a:off x="1066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24" name="Oval 100"/>
                <p:cNvSpPr>
                  <a:spLocks noChangeArrowheads="1"/>
                </p:cNvSpPr>
                <p:nvPr/>
              </p:nvSpPr>
              <p:spPr bwMode="auto">
                <a:xfrm>
                  <a:off x="1247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25" name="Oval 101"/>
                <p:cNvSpPr>
                  <a:spLocks noChangeArrowheads="1"/>
                </p:cNvSpPr>
                <p:nvPr/>
              </p:nvSpPr>
              <p:spPr bwMode="auto">
                <a:xfrm>
                  <a:off x="1429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</p:grpSp>
          <p:grpSp>
            <p:nvGrpSpPr>
              <p:cNvPr id="103526" name="Group 102"/>
              <p:cNvGrpSpPr>
                <a:grpSpLocks/>
              </p:cNvGrpSpPr>
              <p:nvPr/>
            </p:nvGrpSpPr>
            <p:grpSpPr bwMode="auto">
              <a:xfrm>
                <a:off x="521" y="2658"/>
                <a:ext cx="1090" cy="182"/>
                <a:chOff x="521" y="2478"/>
                <a:chExt cx="1090" cy="182"/>
              </a:xfrm>
            </p:grpSpPr>
            <p:sp>
              <p:nvSpPr>
                <p:cNvPr id="103527" name="Oval 103"/>
                <p:cNvSpPr>
                  <a:spLocks noChangeArrowheads="1"/>
                </p:cNvSpPr>
                <p:nvPr/>
              </p:nvSpPr>
              <p:spPr bwMode="auto">
                <a:xfrm>
                  <a:off x="521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28" name="Oval 104"/>
                <p:cNvSpPr>
                  <a:spLocks noChangeArrowheads="1"/>
                </p:cNvSpPr>
                <p:nvPr/>
              </p:nvSpPr>
              <p:spPr bwMode="auto">
                <a:xfrm>
                  <a:off x="703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29" name="Oval 105"/>
                <p:cNvSpPr>
                  <a:spLocks noChangeArrowheads="1"/>
                </p:cNvSpPr>
                <p:nvPr/>
              </p:nvSpPr>
              <p:spPr bwMode="auto">
                <a:xfrm>
                  <a:off x="884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30" name="Oval 106"/>
                <p:cNvSpPr>
                  <a:spLocks noChangeArrowheads="1"/>
                </p:cNvSpPr>
                <p:nvPr/>
              </p:nvSpPr>
              <p:spPr bwMode="auto">
                <a:xfrm>
                  <a:off x="1066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31" name="Oval 107"/>
                <p:cNvSpPr>
                  <a:spLocks noChangeArrowheads="1"/>
                </p:cNvSpPr>
                <p:nvPr/>
              </p:nvSpPr>
              <p:spPr bwMode="auto">
                <a:xfrm>
                  <a:off x="1247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32" name="Oval 108"/>
                <p:cNvSpPr>
                  <a:spLocks noChangeArrowheads="1"/>
                </p:cNvSpPr>
                <p:nvPr/>
              </p:nvSpPr>
              <p:spPr bwMode="auto">
                <a:xfrm>
                  <a:off x="1429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</p:grpSp>
          <p:grpSp>
            <p:nvGrpSpPr>
              <p:cNvPr id="103533" name="Group 109"/>
              <p:cNvGrpSpPr>
                <a:grpSpLocks/>
              </p:cNvGrpSpPr>
              <p:nvPr/>
            </p:nvGrpSpPr>
            <p:grpSpPr bwMode="auto">
              <a:xfrm>
                <a:off x="521" y="2838"/>
                <a:ext cx="1090" cy="182"/>
                <a:chOff x="521" y="2478"/>
                <a:chExt cx="1090" cy="182"/>
              </a:xfrm>
            </p:grpSpPr>
            <p:sp>
              <p:nvSpPr>
                <p:cNvPr id="103534" name="Oval 110"/>
                <p:cNvSpPr>
                  <a:spLocks noChangeArrowheads="1"/>
                </p:cNvSpPr>
                <p:nvPr/>
              </p:nvSpPr>
              <p:spPr bwMode="auto">
                <a:xfrm>
                  <a:off x="521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35" name="Oval 111"/>
                <p:cNvSpPr>
                  <a:spLocks noChangeArrowheads="1"/>
                </p:cNvSpPr>
                <p:nvPr/>
              </p:nvSpPr>
              <p:spPr bwMode="auto">
                <a:xfrm>
                  <a:off x="703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36" name="Oval 112"/>
                <p:cNvSpPr>
                  <a:spLocks noChangeArrowheads="1"/>
                </p:cNvSpPr>
                <p:nvPr/>
              </p:nvSpPr>
              <p:spPr bwMode="auto">
                <a:xfrm>
                  <a:off x="884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37" name="Oval 113"/>
                <p:cNvSpPr>
                  <a:spLocks noChangeArrowheads="1"/>
                </p:cNvSpPr>
                <p:nvPr/>
              </p:nvSpPr>
              <p:spPr bwMode="auto">
                <a:xfrm>
                  <a:off x="1066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38" name="Oval 114"/>
                <p:cNvSpPr>
                  <a:spLocks noChangeArrowheads="1"/>
                </p:cNvSpPr>
                <p:nvPr/>
              </p:nvSpPr>
              <p:spPr bwMode="auto">
                <a:xfrm>
                  <a:off x="1247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39" name="Oval 115"/>
                <p:cNvSpPr>
                  <a:spLocks noChangeArrowheads="1"/>
                </p:cNvSpPr>
                <p:nvPr/>
              </p:nvSpPr>
              <p:spPr bwMode="auto">
                <a:xfrm>
                  <a:off x="1429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</p:grpSp>
        </p:grpSp>
        <p:sp>
          <p:nvSpPr>
            <p:cNvPr id="103549" name="Text Box 125"/>
            <p:cNvSpPr txBox="1">
              <a:spLocks noChangeArrowheads="1"/>
            </p:cNvSpPr>
            <p:nvPr/>
          </p:nvSpPr>
          <p:spPr bwMode="auto">
            <a:xfrm>
              <a:off x="3017" y="3006"/>
              <a:ext cx="952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altLang="it-IT" sz="1200"/>
                <a:t>Superfici di frattura</a:t>
              </a:r>
            </a:p>
          </p:txBody>
        </p:sp>
      </p:grpSp>
      <p:grpSp>
        <p:nvGrpSpPr>
          <p:cNvPr id="103750" name="Group 326"/>
          <p:cNvGrpSpPr>
            <a:grpSpLocks/>
          </p:cNvGrpSpPr>
          <p:nvPr/>
        </p:nvGrpSpPr>
        <p:grpSpPr bwMode="auto">
          <a:xfrm>
            <a:off x="6013450" y="3933825"/>
            <a:ext cx="1730375" cy="2663825"/>
            <a:chOff x="4375" y="2251"/>
            <a:chExt cx="1090" cy="1678"/>
          </a:xfrm>
        </p:grpSpPr>
        <p:grpSp>
          <p:nvGrpSpPr>
            <p:cNvPr id="103551" name="Group 127"/>
            <p:cNvGrpSpPr>
              <a:grpSpLocks/>
            </p:cNvGrpSpPr>
            <p:nvPr/>
          </p:nvGrpSpPr>
          <p:grpSpPr bwMode="auto">
            <a:xfrm>
              <a:off x="4375" y="2478"/>
              <a:ext cx="1090" cy="542"/>
              <a:chOff x="521" y="2478"/>
              <a:chExt cx="1090" cy="542"/>
            </a:xfrm>
          </p:grpSpPr>
          <p:grpSp>
            <p:nvGrpSpPr>
              <p:cNvPr id="103552" name="Group 128"/>
              <p:cNvGrpSpPr>
                <a:grpSpLocks/>
              </p:cNvGrpSpPr>
              <p:nvPr/>
            </p:nvGrpSpPr>
            <p:grpSpPr bwMode="auto">
              <a:xfrm>
                <a:off x="521" y="2478"/>
                <a:ext cx="1090" cy="182"/>
                <a:chOff x="521" y="2478"/>
                <a:chExt cx="1090" cy="182"/>
              </a:xfrm>
            </p:grpSpPr>
            <p:sp>
              <p:nvSpPr>
                <p:cNvPr id="103553" name="Oval 129"/>
                <p:cNvSpPr>
                  <a:spLocks noChangeArrowheads="1"/>
                </p:cNvSpPr>
                <p:nvPr/>
              </p:nvSpPr>
              <p:spPr bwMode="auto">
                <a:xfrm>
                  <a:off x="521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54" name="Oval 130"/>
                <p:cNvSpPr>
                  <a:spLocks noChangeArrowheads="1"/>
                </p:cNvSpPr>
                <p:nvPr/>
              </p:nvSpPr>
              <p:spPr bwMode="auto">
                <a:xfrm>
                  <a:off x="703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55" name="Oval 131"/>
                <p:cNvSpPr>
                  <a:spLocks noChangeArrowheads="1"/>
                </p:cNvSpPr>
                <p:nvPr/>
              </p:nvSpPr>
              <p:spPr bwMode="auto">
                <a:xfrm>
                  <a:off x="884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56" name="Oval 132"/>
                <p:cNvSpPr>
                  <a:spLocks noChangeArrowheads="1"/>
                </p:cNvSpPr>
                <p:nvPr/>
              </p:nvSpPr>
              <p:spPr bwMode="auto">
                <a:xfrm>
                  <a:off x="1066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57" name="Oval 133"/>
                <p:cNvSpPr>
                  <a:spLocks noChangeArrowheads="1"/>
                </p:cNvSpPr>
                <p:nvPr/>
              </p:nvSpPr>
              <p:spPr bwMode="auto">
                <a:xfrm>
                  <a:off x="1247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58" name="Oval 134"/>
                <p:cNvSpPr>
                  <a:spLocks noChangeArrowheads="1"/>
                </p:cNvSpPr>
                <p:nvPr/>
              </p:nvSpPr>
              <p:spPr bwMode="auto">
                <a:xfrm>
                  <a:off x="1429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</p:grpSp>
          <p:grpSp>
            <p:nvGrpSpPr>
              <p:cNvPr id="103559" name="Group 135"/>
              <p:cNvGrpSpPr>
                <a:grpSpLocks/>
              </p:cNvGrpSpPr>
              <p:nvPr/>
            </p:nvGrpSpPr>
            <p:grpSpPr bwMode="auto">
              <a:xfrm>
                <a:off x="521" y="2658"/>
                <a:ext cx="1090" cy="182"/>
                <a:chOff x="521" y="2478"/>
                <a:chExt cx="1090" cy="182"/>
              </a:xfrm>
            </p:grpSpPr>
            <p:sp>
              <p:nvSpPr>
                <p:cNvPr id="103560" name="Oval 136"/>
                <p:cNvSpPr>
                  <a:spLocks noChangeArrowheads="1"/>
                </p:cNvSpPr>
                <p:nvPr/>
              </p:nvSpPr>
              <p:spPr bwMode="auto">
                <a:xfrm>
                  <a:off x="521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61" name="Oval 137"/>
                <p:cNvSpPr>
                  <a:spLocks noChangeArrowheads="1"/>
                </p:cNvSpPr>
                <p:nvPr/>
              </p:nvSpPr>
              <p:spPr bwMode="auto">
                <a:xfrm>
                  <a:off x="703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62" name="Oval 138"/>
                <p:cNvSpPr>
                  <a:spLocks noChangeArrowheads="1"/>
                </p:cNvSpPr>
                <p:nvPr/>
              </p:nvSpPr>
              <p:spPr bwMode="auto">
                <a:xfrm>
                  <a:off x="884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63" name="Oval 139"/>
                <p:cNvSpPr>
                  <a:spLocks noChangeArrowheads="1"/>
                </p:cNvSpPr>
                <p:nvPr/>
              </p:nvSpPr>
              <p:spPr bwMode="auto">
                <a:xfrm>
                  <a:off x="1066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64" name="Oval 140"/>
                <p:cNvSpPr>
                  <a:spLocks noChangeArrowheads="1"/>
                </p:cNvSpPr>
                <p:nvPr/>
              </p:nvSpPr>
              <p:spPr bwMode="auto">
                <a:xfrm>
                  <a:off x="1247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65" name="Oval 141"/>
                <p:cNvSpPr>
                  <a:spLocks noChangeArrowheads="1"/>
                </p:cNvSpPr>
                <p:nvPr/>
              </p:nvSpPr>
              <p:spPr bwMode="auto">
                <a:xfrm>
                  <a:off x="1429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</p:grpSp>
          <p:grpSp>
            <p:nvGrpSpPr>
              <p:cNvPr id="103566" name="Group 142"/>
              <p:cNvGrpSpPr>
                <a:grpSpLocks/>
              </p:cNvGrpSpPr>
              <p:nvPr/>
            </p:nvGrpSpPr>
            <p:grpSpPr bwMode="auto">
              <a:xfrm>
                <a:off x="521" y="2838"/>
                <a:ext cx="1090" cy="182"/>
                <a:chOff x="521" y="2478"/>
                <a:chExt cx="1090" cy="182"/>
              </a:xfrm>
            </p:grpSpPr>
            <p:sp>
              <p:nvSpPr>
                <p:cNvPr id="103567" name="Oval 143"/>
                <p:cNvSpPr>
                  <a:spLocks noChangeArrowheads="1"/>
                </p:cNvSpPr>
                <p:nvPr/>
              </p:nvSpPr>
              <p:spPr bwMode="auto">
                <a:xfrm>
                  <a:off x="521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68" name="Oval 144"/>
                <p:cNvSpPr>
                  <a:spLocks noChangeArrowheads="1"/>
                </p:cNvSpPr>
                <p:nvPr/>
              </p:nvSpPr>
              <p:spPr bwMode="auto">
                <a:xfrm>
                  <a:off x="703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69" name="Oval 145"/>
                <p:cNvSpPr>
                  <a:spLocks noChangeArrowheads="1"/>
                </p:cNvSpPr>
                <p:nvPr/>
              </p:nvSpPr>
              <p:spPr bwMode="auto">
                <a:xfrm>
                  <a:off x="884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70" name="Oval 146"/>
                <p:cNvSpPr>
                  <a:spLocks noChangeArrowheads="1"/>
                </p:cNvSpPr>
                <p:nvPr/>
              </p:nvSpPr>
              <p:spPr bwMode="auto">
                <a:xfrm>
                  <a:off x="1066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71" name="Oval 147"/>
                <p:cNvSpPr>
                  <a:spLocks noChangeArrowheads="1"/>
                </p:cNvSpPr>
                <p:nvPr/>
              </p:nvSpPr>
              <p:spPr bwMode="auto">
                <a:xfrm>
                  <a:off x="1247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72" name="Oval 148"/>
                <p:cNvSpPr>
                  <a:spLocks noChangeArrowheads="1"/>
                </p:cNvSpPr>
                <p:nvPr/>
              </p:nvSpPr>
              <p:spPr bwMode="auto">
                <a:xfrm>
                  <a:off x="1429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</p:grpSp>
        </p:grpSp>
        <p:grpSp>
          <p:nvGrpSpPr>
            <p:cNvPr id="103573" name="Group 149"/>
            <p:cNvGrpSpPr>
              <a:grpSpLocks/>
            </p:cNvGrpSpPr>
            <p:nvPr/>
          </p:nvGrpSpPr>
          <p:grpSpPr bwMode="auto">
            <a:xfrm>
              <a:off x="4375" y="3160"/>
              <a:ext cx="1090" cy="542"/>
              <a:chOff x="521" y="2478"/>
              <a:chExt cx="1090" cy="542"/>
            </a:xfrm>
          </p:grpSpPr>
          <p:grpSp>
            <p:nvGrpSpPr>
              <p:cNvPr id="103574" name="Group 150"/>
              <p:cNvGrpSpPr>
                <a:grpSpLocks/>
              </p:cNvGrpSpPr>
              <p:nvPr/>
            </p:nvGrpSpPr>
            <p:grpSpPr bwMode="auto">
              <a:xfrm>
                <a:off x="521" y="2478"/>
                <a:ext cx="1090" cy="182"/>
                <a:chOff x="521" y="2478"/>
                <a:chExt cx="1090" cy="182"/>
              </a:xfrm>
            </p:grpSpPr>
            <p:sp>
              <p:nvSpPr>
                <p:cNvPr id="103575" name="Oval 151"/>
                <p:cNvSpPr>
                  <a:spLocks noChangeArrowheads="1"/>
                </p:cNvSpPr>
                <p:nvPr/>
              </p:nvSpPr>
              <p:spPr bwMode="auto">
                <a:xfrm>
                  <a:off x="521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76" name="Oval 152"/>
                <p:cNvSpPr>
                  <a:spLocks noChangeArrowheads="1"/>
                </p:cNvSpPr>
                <p:nvPr/>
              </p:nvSpPr>
              <p:spPr bwMode="auto">
                <a:xfrm>
                  <a:off x="703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77" name="Oval 153"/>
                <p:cNvSpPr>
                  <a:spLocks noChangeArrowheads="1"/>
                </p:cNvSpPr>
                <p:nvPr/>
              </p:nvSpPr>
              <p:spPr bwMode="auto">
                <a:xfrm>
                  <a:off x="884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78" name="Oval 154"/>
                <p:cNvSpPr>
                  <a:spLocks noChangeArrowheads="1"/>
                </p:cNvSpPr>
                <p:nvPr/>
              </p:nvSpPr>
              <p:spPr bwMode="auto">
                <a:xfrm>
                  <a:off x="1066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79" name="Oval 155"/>
                <p:cNvSpPr>
                  <a:spLocks noChangeArrowheads="1"/>
                </p:cNvSpPr>
                <p:nvPr/>
              </p:nvSpPr>
              <p:spPr bwMode="auto">
                <a:xfrm>
                  <a:off x="1247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80" name="Oval 156"/>
                <p:cNvSpPr>
                  <a:spLocks noChangeArrowheads="1"/>
                </p:cNvSpPr>
                <p:nvPr/>
              </p:nvSpPr>
              <p:spPr bwMode="auto">
                <a:xfrm>
                  <a:off x="1429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</p:grpSp>
          <p:grpSp>
            <p:nvGrpSpPr>
              <p:cNvPr id="103581" name="Group 157"/>
              <p:cNvGrpSpPr>
                <a:grpSpLocks/>
              </p:cNvGrpSpPr>
              <p:nvPr/>
            </p:nvGrpSpPr>
            <p:grpSpPr bwMode="auto">
              <a:xfrm>
                <a:off x="521" y="2658"/>
                <a:ext cx="1090" cy="182"/>
                <a:chOff x="521" y="2478"/>
                <a:chExt cx="1090" cy="182"/>
              </a:xfrm>
            </p:grpSpPr>
            <p:sp>
              <p:nvSpPr>
                <p:cNvPr id="103582" name="Oval 158"/>
                <p:cNvSpPr>
                  <a:spLocks noChangeArrowheads="1"/>
                </p:cNvSpPr>
                <p:nvPr/>
              </p:nvSpPr>
              <p:spPr bwMode="auto">
                <a:xfrm>
                  <a:off x="521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83" name="Oval 159"/>
                <p:cNvSpPr>
                  <a:spLocks noChangeArrowheads="1"/>
                </p:cNvSpPr>
                <p:nvPr/>
              </p:nvSpPr>
              <p:spPr bwMode="auto">
                <a:xfrm>
                  <a:off x="703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84" name="Oval 160"/>
                <p:cNvSpPr>
                  <a:spLocks noChangeArrowheads="1"/>
                </p:cNvSpPr>
                <p:nvPr/>
              </p:nvSpPr>
              <p:spPr bwMode="auto">
                <a:xfrm>
                  <a:off x="884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85" name="Oval 161"/>
                <p:cNvSpPr>
                  <a:spLocks noChangeArrowheads="1"/>
                </p:cNvSpPr>
                <p:nvPr/>
              </p:nvSpPr>
              <p:spPr bwMode="auto">
                <a:xfrm>
                  <a:off x="1066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86" name="Oval 162"/>
                <p:cNvSpPr>
                  <a:spLocks noChangeArrowheads="1"/>
                </p:cNvSpPr>
                <p:nvPr/>
              </p:nvSpPr>
              <p:spPr bwMode="auto">
                <a:xfrm>
                  <a:off x="1247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87" name="Oval 163"/>
                <p:cNvSpPr>
                  <a:spLocks noChangeArrowheads="1"/>
                </p:cNvSpPr>
                <p:nvPr/>
              </p:nvSpPr>
              <p:spPr bwMode="auto">
                <a:xfrm>
                  <a:off x="1429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</p:grpSp>
          <p:grpSp>
            <p:nvGrpSpPr>
              <p:cNvPr id="103588" name="Group 164"/>
              <p:cNvGrpSpPr>
                <a:grpSpLocks/>
              </p:cNvGrpSpPr>
              <p:nvPr/>
            </p:nvGrpSpPr>
            <p:grpSpPr bwMode="auto">
              <a:xfrm>
                <a:off x="521" y="2838"/>
                <a:ext cx="1090" cy="182"/>
                <a:chOff x="521" y="2478"/>
                <a:chExt cx="1090" cy="182"/>
              </a:xfrm>
            </p:grpSpPr>
            <p:sp>
              <p:nvSpPr>
                <p:cNvPr id="103589" name="Oval 165"/>
                <p:cNvSpPr>
                  <a:spLocks noChangeArrowheads="1"/>
                </p:cNvSpPr>
                <p:nvPr/>
              </p:nvSpPr>
              <p:spPr bwMode="auto">
                <a:xfrm>
                  <a:off x="521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90" name="Oval 166"/>
                <p:cNvSpPr>
                  <a:spLocks noChangeArrowheads="1"/>
                </p:cNvSpPr>
                <p:nvPr/>
              </p:nvSpPr>
              <p:spPr bwMode="auto">
                <a:xfrm>
                  <a:off x="703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91" name="Oval 167"/>
                <p:cNvSpPr>
                  <a:spLocks noChangeArrowheads="1"/>
                </p:cNvSpPr>
                <p:nvPr/>
              </p:nvSpPr>
              <p:spPr bwMode="auto">
                <a:xfrm>
                  <a:off x="884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92" name="Oval 168"/>
                <p:cNvSpPr>
                  <a:spLocks noChangeArrowheads="1"/>
                </p:cNvSpPr>
                <p:nvPr/>
              </p:nvSpPr>
              <p:spPr bwMode="auto">
                <a:xfrm>
                  <a:off x="1066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93" name="Oval 169"/>
                <p:cNvSpPr>
                  <a:spLocks noChangeArrowheads="1"/>
                </p:cNvSpPr>
                <p:nvPr/>
              </p:nvSpPr>
              <p:spPr bwMode="auto">
                <a:xfrm>
                  <a:off x="1247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594" name="Oval 170"/>
                <p:cNvSpPr>
                  <a:spLocks noChangeArrowheads="1"/>
                </p:cNvSpPr>
                <p:nvPr/>
              </p:nvSpPr>
              <p:spPr bwMode="auto">
                <a:xfrm>
                  <a:off x="1429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</p:grpSp>
        </p:grpSp>
        <p:sp>
          <p:nvSpPr>
            <p:cNvPr id="103595" name="Line 171"/>
            <p:cNvSpPr>
              <a:spLocks noChangeShapeType="1"/>
            </p:cNvSpPr>
            <p:nvPr/>
          </p:nvSpPr>
          <p:spPr bwMode="auto">
            <a:xfrm>
              <a:off x="4472" y="3022"/>
              <a:ext cx="0" cy="13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103596" name="Line 172"/>
            <p:cNvSpPr>
              <a:spLocks noChangeShapeType="1"/>
            </p:cNvSpPr>
            <p:nvPr/>
          </p:nvSpPr>
          <p:spPr bwMode="auto">
            <a:xfrm>
              <a:off x="4653" y="3022"/>
              <a:ext cx="0" cy="13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103597" name="Line 173"/>
            <p:cNvSpPr>
              <a:spLocks noChangeShapeType="1"/>
            </p:cNvSpPr>
            <p:nvPr/>
          </p:nvSpPr>
          <p:spPr bwMode="auto">
            <a:xfrm>
              <a:off x="4834" y="3022"/>
              <a:ext cx="0" cy="13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103598" name="Line 174"/>
            <p:cNvSpPr>
              <a:spLocks noChangeShapeType="1"/>
            </p:cNvSpPr>
            <p:nvPr/>
          </p:nvSpPr>
          <p:spPr bwMode="auto">
            <a:xfrm>
              <a:off x="5014" y="3022"/>
              <a:ext cx="0" cy="13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103599" name="Line 175"/>
            <p:cNvSpPr>
              <a:spLocks noChangeShapeType="1"/>
            </p:cNvSpPr>
            <p:nvPr/>
          </p:nvSpPr>
          <p:spPr bwMode="auto">
            <a:xfrm>
              <a:off x="5194" y="3022"/>
              <a:ext cx="0" cy="13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103600" name="Line 176"/>
            <p:cNvSpPr>
              <a:spLocks noChangeShapeType="1"/>
            </p:cNvSpPr>
            <p:nvPr/>
          </p:nvSpPr>
          <p:spPr bwMode="auto">
            <a:xfrm>
              <a:off x="5373" y="3022"/>
              <a:ext cx="0" cy="13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103601" name="Line 177"/>
            <p:cNvSpPr>
              <a:spLocks noChangeShapeType="1"/>
            </p:cNvSpPr>
            <p:nvPr/>
          </p:nvSpPr>
          <p:spPr bwMode="auto">
            <a:xfrm flipV="1">
              <a:off x="4921" y="2251"/>
              <a:ext cx="0" cy="227"/>
            </a:xfrm>
            <a:prstGeom prst="line">
              <a:avLst/>
            </a:prstGeom>
            <a:noFill/>
            <a:ln w="38100">
              <a:solidFill>
                <a:srgbClr val="0033CC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103602" name="Line 178"/>
            <p:cNvSpPr>
              <a:spLocks noChangeShapeType="1"/>
            </p:cNvSpPr>
            <p:nvPr/>
          </p:nvSpPr>
          <p:spPr bwMode="auto">
            <a:xfrm flipV="1">
              <a:off x="4921" y="3702"/>
              <a:ext cx="0" cy="227"/>
            </a:xfrm>
            <a:prstGeom prst="line">
              <a:avLst/>
            </a:prstGeom>
            <a:noFill/>
            <a:ln w="38100">
              <a:solidFill>
                <a:srgbClr val="0033CC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103658" name="Group 234"/>
          <p:cNvGrpSpPr>
            <a:grpSpLocks/>
          </p:cNvGrpSpPr>
          <p:nvPr/>
        </p:nvGrpSpPr>
        <p:grpSpPr bwMode="auto">
          <a:xfrm>
            <a:off x="7164388" y="2349500"/>
            <a:ext cx="1730375" cy="1724025"/>
            <a:chOff x="-1429" y="2614"/>
            <a:chExt cx="1090" cy="1086"/>
          </a:xfrm>
        </p:grpSpPr>
        <p:grpSp>
          <p:nvGrpSpPr>
            <p:cNvPr id="103659" name="Group 235"/>
            <p:cNvGrpSpPr>
              <a:grpSpLocks/>
            </p:cNvGrpSpPr>
            <p:nvPr/>
          </p:nvGrpSpPr>
          <p:grpSpPr bwMode="auto">
            <a:xfrm>
              <a:off x="-1429" y="2614"/>
              <a:ext cx="1090" cy="542"/>
              <a:chOff x="521" y="2478"/>
              <a:chExt cx="1090" cy="542"/>
            </a:xfrm>
          </p:grpSpPr>
          <p:grpSp>
            <p:nvGrpSpPr>
              <p:cNvPr id="103660" name="Group 236"/>
              <p:cNvGrpSpPr>
                <a:grpSpLocks/>
              </p:cNvGrpSpPr>
              <p:nvPr/>
            </p:nvGrpSpPr>
            <p:grpSpPr bwMode="auto">
              <a:xfrm>
                <a:off x="521" y="2478"/>
                <a:ext cx="1090" cy="182"/>
                <a:chOff x="521" y="2478"/>
                <a:chExt cx="1090" cy="182"/>
              </a:xfrm>
            </p:grpSpPr>
            <p:sp>
              <p:nvSpPr>
                <p:cNvPr id="103661" name="Oval 237"/>
                <p:cNvSpPr>
                  <a:spLocks noChangeArrowheads="1"/>
                </p:cNvSpPr>
                <p:nvPr/>
              </p:nvSpPr>
              <p:spPr bwMode="auto">
                <a:xfrm>
                  <a:off x="521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662" name="Oval 238"/>
                <p:cNvSpPr>
                  <a:spLocks noChangeArrowheads="1"/>
                </p:cNvSpPr>
                <p:nvPr/>
              </p:nvSpPr>
              <p:spPr bwMode="auto">
                <a:xfrm>
                  <a:off x="703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663" name="Oval 239"/>
                <p:cNvSpPr>
                  <a:spLocks noChangeArrowheads="1"/>
                </p:cNvSpPr>
                <p:nvPr/>
              </p:nvSpPr>
              <p:spPr bwMode="auto">
                <a:xfrm>
                  <a:off x="884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664" name="Oval 240"/>
                <p:cNvSpPr>
                  <a:spLocks noChangeArrowheads="1"/>
                </p:cNvSpPr>
                <p:nvPr/>
              </p:nvSpPr>
              <p:spPr bwMode="auto">
                <a:xfrm>
                  <a:off x="1066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665" name="Oval 241"/>
                <p:cNvSpPr>
                  <a:spLocks noChangeArrowheads="1"/>
                </p:cNvSpPr>
                <p:nvPr/>
              </p:nvSpPr>
              <p:spPr bwMode="auto">
                <a:xfrm>
                  <a:off x="1247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666" name="Oval 242"/>
                <p:cNvSpPr>
                  <a:spLocks noChangeArrowheads="1"/>
                </p:cNvSpPr>
                <p:nvPr/>
              </p:nvSpPr>
              <p:spPr bwMode="auto">
                <a:xfrm>
                  <a:off x="1429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</p:grpSp>
          <p:grpSp>
            <p:nvGrpSpPr>
              <p:cNvPr id="103667" name="Group 243"/>
              <p:cNvGrpSpPr>
                <a:grpSpLocks/>
              </p:cNvGrpSpPr>
              <p:nvPr/>
            </p:nvGrpSpPr>
            <p:grpSpPr bwMode="auto">
              <a:xfrm>
                <a:off x="521" y="2658"/>
                <a:ext cx="1090" cy="182"/>
                <a:chOff x="521" y="2478"/>
                <a:chExt cx="1090" cy="182"/>
              </a:xfrm>
            </p:grpSpPr>
            <p:sp>
              <p:nvSpPr>
                <p:cNvPr id="103668" name="Oval 244"/>
                <p:cNvSpPr>
                  <a:spLocks noChangeArrowheads="1"/>
                </p:cNvSpPr>
                <p:nvPr/>
              </p:nvSpPr>
              <p:spPr bwMode="auto">
                <a:xfrm>
                  <a:off x="521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669" name="Oval 245"/>
                <p:cNvSpPr>
                  <a:spLocks noChangeArrowheads="1"/>
                </p:cNvSpPr>
                <p:nvPr/>
              </p:nvSpPr>
              <p:spPr bwMode="auto">
                <a:xfrm>
                  <a:off x="703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670" name="Oval 246"/>
                <p:cNvSpPr>
                  <a:spLocks noChangeArrowheads="1"/>
                </p:cNvSpPr>
                <p:nvPr/>
              </p:nvSpPr>
              <p:spPr bwMode="auto">
                <a:xfrm>
                  <a:off x="884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671" name="Oval 247"/>
                <p:cNvSpPr>
                  <a:spLocks noChangeArrowheads="1"/>
                </p:cNvSpPr>
                <p:nvPr/>
              </p:nvSpPr>
              <p:spPr bwMode="auto">
                <a:xfrm>
                  <a:off x="1066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672" name="Oval 248"/>
                <p:cNvSpPr>
                  <a:spLocks noChangeArrowheads="1"/>
                </p:cNvSpPr>
                <p:nvPr/>
              </p:nvSpPr>
              <p:spPr bwMode="auto">
                <a:xfrm>
                  <a:off x="1247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673" name="Oval 249"/>
                <p:cNvSpPr>
                  <a:spLocks noChangeArrowheads="1"/>
                </p:cNvSpPr>
                <p:nvPr/>
              </p:nvSpPr>
              <p:spPr bwMode="auto">
                <a:xfrm>
                  <a:off x="1429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</p:grpSp>
          <p:grpSp>
            <p:nvGrpSpPr>
              <p:cNvPr id="103674" name="Group 250"/>
              <p:cNvGrpSpPr>
                <a:grpSpLocks/>
              </p:cNvGrpSpPr>
              <p:nvPr/>
            </p:nvGrpSpPr>
            <p:grpSpPr bwMode="auto">
              <a:xfrm>
                <a:off x="521" y="2838"/>
                <a:ext cx="1090" cy="182"/>
                <a:chOff x="521" y="2478"/>
                <a:chExt cx="1090" cy="182"/>
              </a:xfrm>
            </p:grpSpPr>
            <p:sp>
              <p:nvSpPr>
                <p:cNvPr id="103675" name="Oval 251"/>
                <p:cNvSpPr>
                  <a:spLocks noChangeArrowheads="1"/>
                </p:cNvSpPr>
                <p:nvPr/>
              </p:nvSpPr>
              <p:spPr bwMode="auto">
                <a:xfrm>
                  <a:off x="521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676" name="Oval 252"/>
                <p:cNvSpPr>
                  <a:spLocks noChangeArrowheads="1"/>
                </p:cNvSpPr>
                <p:nvPr/>
              </p:nvSpPr>
              <p:spPr bwMode="auto">
                <a:xfrm>
                  <a:off x="703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677" name="Oval 253"/>
                <p:cNvSpPr>
                  <a:spLocks noChangeArrowheads="1"/>
                </p:cNvSpPr>
                <p:nvPr/>
              </p:nvSpPr>
              <p:spPr bwMode="auto">
                <a:xfrm>
                  <a:off x="884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678" name="Oval 254"/>
                <p:cNvSpPr>
                  <a:spLocks noChangeArrowheads="1"/>
                </p:cNvSpPr>
                <p:nvPr/>
              </p:nvSpPr>
              <p:spPr bwMode="auto">
                <a:xfrm>
                  <a:off x="1066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679" name="Oval 255"/>
                <p:cNvSpPr>
                  <a:spLocks noChangeArrowheads="1"/>
                </p:cNvSpPr>
                <p:nvPr/>
              </p:nvSpPr>
              <p:spPr bwMode="auto">
                <a:xfrm>
                  <a:off x="1247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680" name="Oval 256"/>
                <p:cNvSpPr>
                  <a:spLocks noChangeArrowheads="1"/>
                </p:cNvSpPr>
                <p:nvPr/>
              </p:nvSpPr>
              <p:spPr bwMode="auto">
                <a:xfrm>
                  <a:off x="1429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</p:grpSp>
        </p:grpSp>
        <p:grpSp>
          <p:nvGrpSpPr>
            <p:cNvPr id="103681" name="Group 257"/>
            <p:cNvGrpSpPr>
              <a:grpSpLocks/>
            </p:cNvGrpSpPr>
            <p:nvPr/>
          </p:nvGrpSpPr>
          <p:grpSpPr bwMode="auto">
            <a:xfrm>
              <a:off x="-1429" y="3158"/>
              <a:ext cx="1090" cy="542"/>
              <a:chOff x="521" y="2478"/>
              <a:chExt cx="1090" cy="542"/>
            </a:xfrm>
          </p:grpSpPr>
          <p:grpSp>
            <p:nvGrpSpPr>
              <p:cNvPr id="103682" name="Group 258"/>
              <p:cNvGrpSpPr>
                <a:grpSpLocks/>
              </p:cNvGrpSpPr>
              <p:nvPr/>
            </p:nvGrpSpPr>
            <p:grpSpPr bwMode="auto">
              <a:xfrm>
                <a:off x="521" y="2478"/>
                <a:ext cx="1090" cy="182"/>
                <a:chOff x="521" y="2478"/>
                <a:chExt cx="1090" cy="182"/>
              </a:xfrm>
            </p:grpSpPr>
            <p:sp>
              <p:nvSpPr>
                <p:cNvPr id="103683" name="Oval 259"/>
                <p:cNvSpPr>
                  <a:spLocks noChangeArrowheads="1"/>
                </p:cNvSpPr>
                <p:nvPr/>
              </p:nvSpPr>
              <p:spPr bwMode="auto">
                <a:xfrm>
                  <a:off x="521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684" name="Oval 260"/>
                <p:cNvSpPr>
                  <a:spLocks noChangeArrowheads="1"/>
                </p:cNvSpPr>
                <p:nvPr/>
              </p:nvSpPr>
              <p:spPr bwMode="auto">
                <a:xfrm>
                  <a:off x="703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685" name="Oval 261"/>
                <p:cNvSpPr>
                  <a:spLocks noChangeArrowheads="1"/>
                </p:cNvSpPr>
                <p:nvPr/>
              </p:nvSpPr>
              <p:spPr bwMode="auto">
                <a:xfrm>
                  <a:off x="884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686" name="Oval 262"/>
                <p:cNvSpPr>
                  <a:spLocks noChangeArrowheads="1"/>
                </p:cNvSpPr>
                <p:nvPr/>
              </p:nvSpPr>
              <p:spPr bwMode="auto">
                <a:xfrm>
                  <a:off x="1066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687" name="Oval 263"/>
                <p:cNvSpPr>
                  <a:spLocks noChangeArrowheads="1"/>
                </p:cNvSpPr>
                <p:nvPr/>
              </p:nvSpPr>
              <p:spPr bwMode="auto">
                <a:xfrm>
                  <a:off x="1247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688" name="Oval 264"/>
                <p:cNvSpPr>
                  <a:spLocks noChangeArrowheads="1"/>
                </p:cNvSpPr>
                <p:nvPr/>
              </p:nvSpPr>
              <p:spPr bwMode="auto">
                <a:xfrm>
                  <a:off x="1429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</p:grpSp>
          <p:grpSp>
            <p:nvGrpSpPr>
              <p:cNvPr id="103689" name="Group 265"/>
              <p:cNvGrpSpPr>
                <a:grpSpLocks/>
              </p:cNvGrpSpPr>
              <p:nvPr/>
            </p:nvGrpSpPr>
            <p:grpSpPr bwMode="auto">
              <a:xfrm>
                <a:off x="521" y="2658"/>
                <a:ext cx="1090" cy="182"/>
                <a:chOff x="521" y="2478"/>
                <a:chExt cx="1090" cy="182"/>
              </a:xfrm>
            </p:grpSpPr>
            <p:sp>
              <p:nvSpPr>
                <p:cNvPr id="103690" name="Oval 266"/>
                <p:cNvSpPr>
                  <a:spLocks noChangeArrowheads="1"/>
                </p:cNvSpPr>
                <p:nvPr/>
              </p:nvSpPr>
              <p:spPr bwMode="auto">
                <a:xfrm>
                  <a:off x="521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691" name="Oval 267"/>
                <p:cNvSpPr>
                  <a:spLocks noChangeArrowheads="1"/>
                </p:cNvSpPr>
                <p:nvPr/>
              </p:nvSpPr>
              <p:spPr bwMode="auto">
                <a:xfrm>
                  <a:off x="703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692" name="Oval 268"/>
                <p:cNvSpPr>
                  <a:spLocks noChangeArrowheads="1"/>
                </p:cNvSpPr>
                <p:nvPr/>
              </p:nvSpPr>
              <p:spPr bwMode="auto">
                <a:xfrm>
                  <a:off x="884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693" name="Oval 269"/>
                <p:cNvSpPr>
                  <a:spLocks noChangeArrowheads="1"/>
                </p:cNvSpPr>
                <p:nvPr/>
              </p:nvSpPr>
              <p:spPr bwMode="auto">
                <a:xfrm>
                  <a:off x="1066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694" name="Oval 270"/>
                <p:cNvSpPr>
                  <a:spLocks noChangeArrowheads="1"/>
                </p:cNvSpPr>
                <p:nvPr/>
              </p:nvSpPr>
              <p:spPr bwMode="auto">
                <a:xfrm>
                  <a:off x="1247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695" name="Oval 271"/>
                <p:cNvSpPr>
                  <a:spLocks noChangeArrowheads="1"/>
                </p:cNvSpPr>
                <p:nvPr/>
              </p:nvSpPr>
              <p:spPr bwMode="auto">
                <a:xfrm>
                  <a:off x="1429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</p:grpSp>
          <p:grpSp>
            <p:nvGrpSpPr>
              <p:cNvPr id="103696" name="Group 272"/>
              <p:cNvGrpSpPr>
                <a:grpSpLocks/>
              </p:cNvGrpSpPr>
              <p:nvPr/>
            </p:nvGrpSpPr>
            <p:grpSpPr bwMode="auto">
              <a:xfrm>
                <a:off x="521" y="2838"/>
                <a:ext cx="1090" cy="182"/>
                <a:chOff x="521" y="2478"/>
                <a:chExt cx="1090" cy="182"/>
              </a:xfrm>
            </p:grpSpPr>
            <p:sp>
              <p:nvSpPr>
                <p:cNvPr id="103697" name="Oval 273"/>
                <p:cNvSpPr>
                  <a:spLocks noChangeArrowheads="1"/>
                </p:cNvSpPr>
                <p:nvPr/>
              </p:nvSpPr>
              <p:spPr bwMode="auto">
                <a:xfrm>
                  <a:off x="521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698" name="Oval 274"/>
                <p:cNvSpPr>
                  <a:spLocks noChangeArrowheads="1"/>
                </p:cNvSpPr>
                <p:nvPr/>
              </p:nvSpPr>
              <p:spPr bwMode="auto">
                <a:xfrm>
                  <a:off x="703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699" name="Oval 275"/>
                <p:cNvSpPr>
                  <a:spLocks noChangeArrowheads="1"/>
                </p:cNvSpPr>
                <p:nvPr/>
              </p:nvSpPr>
              <p:spPr bwMode="auto">
                <a:xfrm>
                  <a:off x="884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700" name="Oval 276"/>
                <p:cNvSpPr>
                  <a:spLocks noChangeArrowheads="1"/>
                </p:cNvSpPr>
                <p:nvPr/>
              </p:nvSpPr>
              <p:spPr bwMode="auto">
                <a:xfrm>
                  <a:off x="1066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701" name="Oval 277"/>
                <p:cNvSpPr>
                  <a:spLocks noChangeArrowheads="1"/>
                </p:cNvSpPr>
                <p:nvPr/>
              </p:nvSpPr>
              <p:spPr bwMode="auto">
                <a:xfrm>
                  <a:off x="1247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702" name="Oval 278"/>
                <p:cNvSpPr>
                  <a:spLocks noChangeArrowheads="1"/>
                </p:cNvSpPr>
                <p:nvPr/>
              </p:nvSpPr>
              <p:spPr bwMode="auto">
                <a:xfrm>
                  <a:off x="1429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</p:grpSp>
        </p:grpSp>
      </p:grpSp>
      <p:grpSp>
        <p:nvGrpSpPr>
          <p:cNvPr id="103703" name="Group 279"/>
          <p:cNvGrpSpPr>
            <a:grpSpLocks/>
          </p:cNvGrpSpPr>
          <p:nvPr/>
        </p:nvGrpSpPr>
        <p:grpSpPr bwMode="auto">
          <a:xfrm>
            <a:off x="179388" y="2349500"/>
            <a:ext cx="1730375" cy="1724025"/>
            <a:chOff x="-1429" y="2614"/>
            <a:chExt cx="1090" cy="1086"/>
          </a:xfrm>
        </p:grpSpPr>
        <p:grpSp>
          <p:nvGrpSpPr>
            <p:cNvPr id="103704" name="Group 280"/>
            <p:cNvGrpSpPr>
              <a:grpSpLocks/>
            </p:cNvGrpSpPr>
            <p:nvPr/>
          </p:nvGrpSpPr>
          <p:grpSpPr bwMode="auto">
            <a:xfrm>
              <a:off x="-1429" y="2614"/>
              <a:ext cx="1090" cy="542"/>
              <a:chOff x="521" y="2478"/>
              <a:chExt cx="1090" cy="542"/>
            </a:xfrm>
          </p:grpSpPr>
          <p:grpSp>
            <p:nvGrpSpPr>
              <p:cNvPr id="103705" name="Group 281"/>
              <p:cNvGrpSpPr>
                <a:grpSpLocks/>
              </p:cNvGrpSpPr>
              <p:nvPr/>
            </p:nvGrpSpPr>
            <p:grpSpPr bwMode="auto">
              <a:xfrm>
                <a:off x="521" y="2478"/>
                <a:ext cx="1090" cy="182"/>
                <a:chOff x="521" y="2478"/>
                <a:chExt cx="1090" cy="182"/>
              </a:xfrm>
            </p:grpSpPr>
            <p:sp>
              <p:nvSpPr>
                <p:cNvPr id="103706" name="Oval 282"/>
                <p:cNvSpPr>
                  <a:spLocks noChangeArrowheads="1"/>
                </p:cNvSpPr>
                <p:nvPr/>
              </p:nvSpPr>
              <p:spPr bwMode="auto">
                <a:xfrm>
                  <a:off x="521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707" name="Oval 283"/>
                <p:cNvSpPr>
                  <a:spLocks noChangeArrowheads="1"/>
                </p:cNvSpPr>
                <p:nvPr/>
              </p:nvSpPr>
              <p:spPr bwMode="auto">
                <a:xfrm>
                  <a:off x="703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708" name="Oval 284"/>
                <p:cNvSpPr>
                  <a:spLocks noChangeArrowheads="1"/>
                </p:cNvSpPr>
                <p:nvPr/>
              </p:nvSpPr>
              <p:spPr bwMode="auto">
                <a:xfrm>
                  <a:off x="884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709" name="Oval 285"/>
                <p:cNvSpPr>
                  <a:spLocks noChangeArrowheads="1"/>
                </p:cNvSpPr>
                <p:nvPr/>
              </p:nvSpPr>
              <p:spPr bwMode="auto">
                <a:xfrm>
                  <a:off x="1066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710" name="Oval 286"/>
                <p:cNvSpPr>
                  <a:spLocks noChangeArrowheads="1"/>
                </p:cNvSpPr>
                <p:nvPr/>
              </p:nvSpPr>
              <p:spPr bwMode="auto">
                <a:xfrm>
                  <a:off x="1247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711" name="Oval 287"/>
                <p:cNvSpPr>
                  <a:spLocks noChangeArrowheads="1"/>
                </p:cNvSpPr>
                <p:nvPr/>
              </p:nvSpPr>
              <p:spPr bwMode="auto">
                <a:xfrm>
                  <a:off x="1429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</p:grpSp>
          <p:grpSp>
            <p:nvGrpSpPr>
              <p:cNvPr id="103712" name="Group 288"/>
              <p:cNvGrpSpPr>
                <a:grpSpLocks/>
              </p:cNvGrpSpPr>
              <p:nvPr/>
            </p:nvGrpSpPr>
            <p:grpSpPr bwMode="auto">
              <a:xfrm>
                <a:off x="521" y="2658"/>
                <a:ext cx="1090" cy="182"/>
                <a:chOff x="521" y="2478"/>
                <a:chExt cx="1090" cy="182"/>
              </a:xfrm>
            </p:grpSpPr>
            <p:sp>
              <p:nvSpPr>
                <p:cNvPr id="103713" name="Oval 289"/>
                <p:cNvSpPr>
                  <a:spLocks noChangeArrowheads="1"/>
                </p:cNvSpPr>
                <p:nvPr/>
              </p:nvSpPr>
              <p:spPr bwMode="auto">
                <a:xfrm>
                  <a:off x="521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714" name="Oval 290"/>
                <p:cNvSpPr>
                  <a:spLocks noChangeArrowheads="1"/>
                </p:cNvSpPr>
                <p:nvPr/>
              </p:nvSpPr>
              <p:spPr bwMode="auto">
                <a:xfrm>
                  <a:off x="703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715" name="Oval 291"/>
                <p:cNvSpPr>
                  <a:spLocks noChangeArrowheads="1"/>
                </p:cNvSpPr>
                <p:nvPr/>
              </p:nvSpPr>
              <p:spPr bwMode="auto">
                <a:xfrm>
                  <a:off x="884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716" name="Oval 292"/>
                <p:cNvSpPr>
                  <a:spLocks noChangeArrowheads="1"/>
                </p:cNvSpPr>
                <p:nvPr/>
              </p:nvSpPr>
              <p:spPr bwMode="auto">
                <a:xfrm>
                  <a:off x="1066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717" name="Oval 293"/>
                <p:cNvSpPr>
                  <a:spLocks noChangeArrowheads="1"/>
                </p:cNvSpPr>
                <p:nvPr/>
              </p:nvSpPr>
              <p:spPr bwMode="auto">
                <a:xfrm>
                  <a:off x="1247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718" name="Oval 294"/>
                <p:cNvSpPr>
                  <a:spLocks noChangeArrowheads="1"/>
                </p:cNvSpPr>
                <p:nvPr/>
              </p:nvSpPr>
              <p:spPr bwMode="auto">
                <a:xfrm>
                  <a:off x="1429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</p:grpSp>
          <p:grpSp>
            <p:nvGrpSpPr>
              <p:cNvPr id="103719" name="Group 295"/>
              <p:cNvGrpSpPr>
                <a:grpSpLocks/>
              </p:cNvGrpSpPr>
              <p:nvPr/>
            </p:nvGrpSpPr>
            <p:grpSpPr bwMode="auto">
              <a:xfrm>
                <a:off x="521" y="2838"/>
                <a:ext cx="1090" cy="182"/>
                <a:chOff x="521" y="2478"/>
                <a:chExt cx="1090" cy="182"/>
              </a:xfrm>
            </p:grpSpPr>
            <p:sp>
              <p:nvSpPr>
                <p:cNvPr id="103720" name="Oval 296"/>
                <p:cNvSpPr>
                  <a:spLocks noChangeArrowheads="1"/>
                </p:cNvSpPr>
                <p:nvPr/>
              </p:nvSpPr>
              <p:spPr bwMode="auto">
                <a:xfrm>
                  <a:off x="521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721" name="Oval 297"/>
                <p:cNvSpPr>
                  <a:spLocks noChangeArrowheads="1"/>
                </p:cNvSpPr>
                <p:nvPr/>
              </p:nvSpPr>
              <p:spPr bwMode="auto">
                <a:xfrm>
                  <a:off x="703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722" name="Oval 298"/>
                <p:cNvSpPr>
                  <a:spLocks noChangeArrowheads="1"/>
                </p:cNvSpPr>
                <p:nvPr/>
              </p:nvSpPr>
              <p:spPr bwMode="auto">
                <a:xfrm>
                  <a:off x="884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723" name="Oval 299"/>
                <p:cNvSpPr>
                  <a:spLocks noChangeArrowheads="1"/>
                </p:cNvSpPr>
                <p:nvPr/>
              </p:nvSpPr>
              <p:spPr bwMode="auto">
                <a:xfrm>
                  <a:off x="1066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724" name="Oval 300"/>
                <p:cNvSpPr>
                  <a:spLocks noChangeArrowheads="1"/>
                </p:cNvSpPr>
                <p:nvPr/>
              </p:nvSpPr>
              <p:spPr bwMode="auto">
                <a:xfrm>
                  <a:off x="1247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725" name="Oval 301"/>
                <p:cNvSpPr>
                  <a:spLocks noChangeArrowheads="1"/>
                </p:cNvSpPr>
                <p:nvPr/>
              </p:nvSpPr>
              <p:spPr bwMode="auto">
                <a:xfrm>
                  <a:off x="1429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</p:grpSp>
        </p:grpSp>
        <p:grpSp>
          <p:nvGrpSpPr>
            <p:cNvPr id="103726" name="Group 302"/>
            <p:cNvGrpSpPr>
              <a:grpSpLocks/>
            </p:cNvGrpSpPr>
            <p:nvPr/>
          </p:nvGrpSpPr>
          <p:grpSpPr bwMode="auto">
            <a:xfrm>
              <a:off x="-1429" y="3158"/>
              <a:ext cx="1090" cy="542"/>
              <a:chOff x="521" y="2478"/>
              <a:chExt cx="1090" cy="542"/>
            </a:xfrm>
          </p:grpSpPr>
          <p:grpSp>
            <p:nvGrpSpPr>
              <p:cNvPr id="103727" name="Group 303"/>
              <p:cNvGrpSpPr>
                <a:grpSpLocks/>
              </p:cNvGrpSpPr>
              <p:nvPr/>
            </p:nvGrpSpPr>
            <p:grpSpPr bwMode="auto">
              <a:xfrm>
                <a:off x="521" y="2478"/>
                <a:ext cx="1090" cy="182"/>
                <a:chOff x="521" y="2478"/>
                <a:chExt cx="1090" cy="182"/>
              </a:xfrm>
            </p:grpSpPr>
            <p:sp>
              <p:nvSpPr>
                <p:cNvPr id="103728" name="Oval 304"/>
                <p:cNvSpPr>
                  <a:spLocks noChangeArrowheads="1"/>
                </p:cNvSpPr>
                <p:nvPr/>
              </p:nvSpPr>
              <p:spPr bwMode="auto">
                <a:xfrm>
                  <a:off x="521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729" name="Oval 305"/>
                <p:cNvSpPr>
                  <a:spLocks noChangeArrowheads="1"/>
                </p:cNvSpPr>
                <p:nvPr/>
              </p:nvSpPr>
              <p:spPr bwMode="auto">
                <a:xfrm>
                  <a:off x="703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730" name="Oval 306"/>
                <p:cNvSpPr>
                  <a:spLocks noChangeArrowheads="1"/>
                </p:cNvSpPr>
                <p:nvPr/>
              </p:nvSpPr>
              <p:spPr bwMode="auto">
                <a:xfrm>
                  <a:off x="884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731" name="Oval 307"/>
                <p:cNvSpPr>
                  <a:spLocks noChangeArrowheads="1"/>
                </p:cNvSpPr>
                <p:nvPr/>
              </p:nvSpPr>
              <p:spPr bwMode="auto">
                <a:xfrm>
                  <a:off x="1066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732" name="Oval 308"/>
                <p:cNvSpPr>
                  <a:spLocks noChangeArrowheads="1"/>
                </p:cNvSpPr>
                <p:nvPr/>
              </p:nvSpPr>
              <p:spPr bwMode="auto">
                <a:xfrm>
                  <a:off x="1247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733" name="Oval 309"/>
                <p:cNvSpPr>
                  <a:spLocks noChangeArrowheads="1"/>
                </p:cNvSpPr>
                <p:nvPr/>
              </p:nvSpPr>
              <p:spPr bwMode="auto">
                <a:xfrm>
                  <a:off x="1429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</p:grpSp>
          <p:grpSp>
            <p:nvGrpSpPr>
              <p:cNvPr id="103734" name="Group 310"/>
              <p:cNvGrpSpPr>
                <a:grpSpLocks/>
              </p:cNvGrpSpPr>
              <p:nvPr/>
            </p:nvGrpSpPr>
            <p:grpSpPr bwMode="auto">
              <a:xfrm>
                <a:off x="521" y="2658"/>
                <a:ext cx="1090" cy="182"/>
                <a:chOff x="521" y="2478"/>
                <a:chExt cx="1090" cy="182"/>
              </a:xfrm>
            </p:grpSpPr>
            <p:sp>
              <p:nvSpPr>
                <p:cNvPr id="103735" name="Oval 311"/>
                <p:cNvSpPr>
                  <a:spLocks noChangeArrowheads="1"/>
                </p:cNvSpPr>
                <p:nvPr/>
              </p:nvSpPr>
              <p:spPr bwMode="auto">
                <a:xfrm>
                  <a:off x="521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736" name="Oval 312"/>
                <p:cNvSpPr>
                  <a:spLocks noChangeArrowheads="1"/>
                </p:cNvSpPr>
                <p:nvPr/>
              </p:nvSpPr>
              <p:spPr bwMode="auto">
                <a:xfrm>
                  <a:off x="703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737" name="Oval 313"/>
                <p:cNvSpPr>
                  <a:spLocks noChangeArrowheads="1"/>
                </p:cNvSpPr>
                <p:nvPr/>
              </p:nvSpPr>
              <p:spPr bwMode="auto">
                <a:xfrm>
                  <a:off x="884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738" name="Oval 314"/>
                <p:cNvSpPr>
                  <a:spLocks noChangeArrowheads="1"/>
                </p:cNvSpPr>
                <p:nvPr/>
              </p:nvSpPr>
              <p:spPr bwMode="auto">
                <a:xfrm>
                  <a:off x="1066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739" name="Oval 315"/>
                <p:cNvSpPr>
                  <a:spLocks noChangeArrowheads="1"/>
                </p:cNvSpPr>
                <p:nvPr/>
              </p:nvSpPr>
              <p:spPr bwMode="auto">
                <a:xfrm>
                  <a:off x="1247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740" name="Oval 316"/>
                <p:cNvSpPr>
                  <a:spLocks noChangeArrowheads="1"/>
                </p:cNvSpPr>
                <p:nvPr/>
              </p:nvSpPr>
              <p:spPr bwMode="auto">
                <a:xfrm>
                  <a:off x="1429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</p:grpSp>
          <p:grpSp>
            <p:nvGrpSpPr>
              <p:cNvPr id="103741" name="Group 317"/>
              <p:cNvGrpSpPr>
                <a:grpSpLocks/>
              </p:cNvGrpSpPr>
              <p:nvPr/>
            </p:nvGrpSpPr>
            <p:grpSpPr bwMode="auto">
              <a:xfrm>
                <a:off x="521" y="2838"/>
                <a:ext cx="1090" cy="182"/>
                <a:chOff x="521" y="2478"/>
                <a:chExt cx="1090" cy="182"/>
              </a:xfrm>
            </p:grpSpPr>
            <p:sp>
              <p:nvSpPr>
                <p:cNvPr id="103742" name="Oval 318"/>
                <p:cNvSpPr>
                  <a:spLocks noChangeArrowheads="1"/>
                </p:cNvSpPr>
                <p:nvPr/>
              </p:nvSpPr>
              <p:spPr bwMode="auto">
                <a:xfrm>
                  <a:off x="521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743" name="Oval 319"/>
                <p:cNvSpPr>
                  <a:spLocks noChangeArrowheads="1"/>
                </p:cNvSpPr>
                <p:nvPr/>
              </p:nvSpPr>
              <p:spPr bwMode="auto">
                <a:xfrm>
                  <a:off x="703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744" name="Oval 320"/>
                <p:cNvSpPr>
                  <a:spLocks noChangeArrowheads="1"/>
                </p:cNvSpPr>
                <p:nvPr/>
              </p:nvSpPr>
              <p:spPr bwMode="auto">
                <a:xfrm>
                  <a:off x="884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745" name="Oval 321"/>
                <p:cNvSpPr>
                  <a:spLocks noChangeArrowheads="1"/>
                </p:cNvSpPr>
                <p:nvPr/>
              </p:nvSpPr>
              <p:spPr bwMode="auto">
                <a:xfrm>
                  <a:off x="1066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746" name="Oval 322"/>
                <p:cNvSpPr>
                  <a:spLocks noChangeArrowheads="1"/>
                </p:cNvSpPr>
                <p:nvPr/>
              </p:nvSpPr>
              <p:spPr bwMode="auto">
                <a:xfrm>
                  <a:off x="1247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103747" name="Oval 323"/>
                <p:cNvSpPr>
                  <a:spLocks noChangeArrowheads="1"/>
                </p:cNvSpPr>
                <p:nvPr/>
              </p:nvSpPr>
              <p:spPr bwMode="auto">
                <a:xfrm>
                  <a:off x="1429" y="2478"/>
                  <a:ext cx="182" cy="18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>
                        <a:gamma/>
                        <a:shade val="46275"/>
                        <a:invGamma/>
                      </a:srgbClr>
                    </a:gs>
                    <a:gs pos="50000">
                      <a:srgbClr val="0033CC"/>
                    </a:gs>
                    <a:gs pos="100000">
                      <a:srgbClr val="0033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</p:grpSp>
        </p:grpSp>
      </p:grpSp>
      <p:sp>
        <p:nvSpPr>
          <p:cNvPr id="103752" name="Line 328"/>
          <p:cNvSpPr>
            <a:spLocks noChangeShapeType="1"/>
          </p:cNvSpPr>
          <p:nvPr/>
        </p:nvSpPr>
        <p:spPr bwMode="auto">
          <a:xfrm>
            <a:off x="827088" y="4221163"/>
            <a:ext cx="360362" cy="1152525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03753" name="Line 329"/>
          <p:cNvSpPr>
            <a:spLocks noChangeShapeType="1"/>
          </p:cNvSpPr>
          <p:nvPr/>
        </p:nvSpPr>
        <p:spPr bwMode="auto">
          <a:xfrm>
            <a:off x="3060700" y="5373688"/>
            <a:ext cx="431800" cy="0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03754" name="Line 330"/>
          <p:cNvSpPr>
            <a:spLocks noChangeShapeType="1"/>
          </p:cNvSpPr>
          <p:nvPr/>
        </p:nvSpPr>
        <p:spPr bwMode="auto">
          <a:xfrm>
            <a:off x="5508625" y="5300663"/>
            <a:ext cx="433388" cy="0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03755" name="Line 331"/>
          <p:cNvSpPr>
            <a:spLocks noChangeShapeType="1"/>
          </p:cNvSpPr>
          <p:nvPr/>
        </p:nvSpPr>
        <p:spPr bwMode="auto">
          <a:xfrm flipV="1">
            <a:off x="7885113" y="4221163"/>
            <a:ext cx="431800" cy="1079500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03756" name="Text Box 332"/>
          <p:cNvSpPr txBox="1">
            <a:spLocks noChangeArrowheads="1"/>
          </p:cNvSpPr>
          <p:nvPr/>
        </p:nvSpPr>
        <p:spPr bwMode="auto">
          <a:xfrm>
            <a:off x="5435600" y="4941888"/>
            <a:ext cx="5762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>
                <a:solidFill>
                  <a:srgbClr val="FF0066"/>
                </a:solidFill>
              </a:rPr>
              <a:t>???</a:t>
            </a:r>
          </a:p>
        </p:txBody>
      </p:sp>
      <p:sp>
        <p:nvSpPr>
          <p:cNvPr id="103757" name="Text Box 333"/>
          <p:cNvSpPr txBox="1">
            <a:spLocks noChangeArrowheads="1"/>
          </p:cNvSpPr>
          <p:nvPr/>
        </p:nvSpPr>
        <p:spPr bwMode="auto">
          <a:xfrm>
            <a:off x="2266950" y="2593975"/>
            <a:ext cx="4608513" cy="835025"/>
          </a:xfrm>
          <a:prstGeom prst="rect">
            <a:avLst/>
          </a:prstGeom>
          <a:noFill/>
          <a:ln w="9525">
            <a:solidFill>
              <a:srgbClr val="FF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it-IT" altLang="it-IT" sz="1600"/>
              <a:t>L’energia spesa potrebbe  essere teoricamente recuperata attraverso un processo spontaneo di ricomposizione dei legami. </a:t>
            </a:r>
          </a:p>
        </p:txBody>
      </p:sp>
      <p:sp>
        <p:nvSpPr>
          <p:cNvPr id="103758" name="Text Box 334"/>
          <p:cNvSpPr txBox="1">
            <a:spLocks noChangeArrowheads="1"/>
          </p:cNvSpPr>
          <p:nvPr/>
        </p:nvSpPr>
        <p:spPr bwMode="auto">
          <a:xfrm>
            <a:off x="8101013" y="4581525"/>
            <a:ext cx="5762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>
                <a:solidFill>
                  <a:srgbClr val="FF0066"/>
                </a:solidFill>
              </a:rPr>
              <a:t>???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668" name="Group 4"/>
          <p:cNvGrpSpPr>
            <a:grpSpLocks/>
          </p:cNvGrpSpPr>
          <p:nvPr/>
        </p:nvGrpSpPr>
        <p:grpSpPr bwMode="auto">
          <a:xfrm>
            <a:off x="2700338" y="1628775"/>
            <a:ext cx="3743325" cy="2360613"/>
            <a:chOff x="295" y="2341"/>
            <a:chExt cx="2358" cy="1487"/>
          </a:xfrm>
        </p:grpSpPr>
        <p:sp>
          <p:nvSpPr>
            <p:cNvPr id="113669" name="Rectangle 5"/>
            <p:cNvSpPr>
              <a:spLocks noChangeArrowheads="1"/>
            </p:cNvSpPr>
            <p:nvPr/>
          </p:nvSpPr>
          <p:spPr bwMode="auto">
            <a:xfrm>
              <a:off x="295" y="2613"/>
              <a:ext cx="226" cy="95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13670" name="Line 6"/>
            <p:cNvSpPr>
              <a:spLocks noChangeShapeType="1"/>
            </p:cNvSpPr>
            <p:nvPr/>
          </p:nvSpPr>
          <p:spPr bwMode="auto">
            <a:xfrm flipV="1">
              <a:off x="408" y="2341"/>
              <a:ext cx="0" cy="27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113671" name="Line 7"/>
            <p:cNvSpPr>
              <a:spLocks noChangeShapeType="1"/>
            </p:cNvSpPr>
            <p:nvPr/>
          </p:nvSpPr>
          <p:spPr bwMode="auto">
            <a:xfrm flipV="1">
              <a:off x="408" y="3556"/>
              <a:ext cx="0" cy="27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113672" name="Rectangle 8"/>
            <p:cNvSpPr>
              <a:spLocks noChangeArrowheads="1"/>
            </p:cNvSpPr>
            <p:nvPr/>
          </p:nvSpPr>
          <p:spPr bwMode="auto">
            <a:xfrm>
              <a:off x="998" y="3157"/>
              <a:ext cx="226" cy="45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13673" name="Rectangle 9"/>
            <p:cNvSpPr>
              <a:spLocks noChangeArrowheads="1"/>
            </p:cNvSpPr>
            <p:nvPr/>
          </p:nvSpPr>
          <p:spPr bwMode="auto">
            <a:xfrm>
              <a:off x="998" y="2613"/>
              <a:ext cx="226" cy="49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13674" name="Oval 10"/>
            <p:cNvSpPr>
              <a:spLocks noChangeArrowheads="1"/>
            </p:cNvSpPr>
            <p:nvPr/>
          </p:nvSpPr>
          <p:spPr bwMode="auto">
            <a:xfrm>
              <a:off x="884" y="2976"/>
              <a:ext cx="453" cy="363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13675" name="AutoShape 11"/>
            <p:cNvSpPr>
              <a:spLocks noChangeArrowheads="1"/>
            </p:cNvSpPr>
            <p:nvPr/>
          </p:nvSpPr>
          <p:spPr bwMode="auto">
            <a:xfrm>
              <a:off x="567" y="3112"/>
              <a:ext cx="227" cy="91"/>
            </a:xfrm>
            <a:prstGeom prst="rightArrow">
              <a:avLst>
                <a:gd name="adj1" fmla="val 50000"/>
                <a:gd name="adj2" fmla="val 62363"/>
              </a:avLst>
            </a:prstGeom>
            <a:solidFill>
              <a:srgbClr val="FF0000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13676" name="Line 12"/>
            <p:cNvSpPr>
              <a:spLocks noChangeShapeType="1"/>
            </p:cNvSpPr>
            <p:nvPr/>
          </p:nvSpPr>
          <p:spPr bwMode="auto">
            <a:xfrm>
              <a:off x="1338" y="3157"/>
              <a:ext cx="317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grpSp>
          <p:nvGrpSpPr>
            <p:cNvPr id="113677" name="Group 13"/>
            <p:cNvGrpSpPr>
              <a:grpSpLocks/>
            </p:cNvGrpSpPr>
            <p:nvPr/>
          </p:nvGrpSpPr>
          <p:grpSpPr bwMode="auto">
            <a:xfrm>
              <a:off x="1655" y="2704"/>
              <a:ext cx="998" cy="952"/>
              <a:chOff x="1882" y="3113"/>
              <a:chExt cx="998" cy="952"/>
            </a:xfrm>
          </p:grpSpPr>
          <p:sp>
            <p:nvSpPr>
              <p:cNvPr id="113678" name="Freeform 14"/>
              <p:cNvSpPr>
                <a:spLocks/>
              </p:cNvSpPr>
              <p:nvPr/>
            </p:nvSpPr>
            <p:spPr bwMode="auto">
              <a:xfrm>
                <a:off x="2018" y="3113"/>
                <a:ext cx="726" cy="453"/>
              </a:xfrm>
              <a:custGeom>
                <a:avLst/>
                <a:gdLst>
                  <a:gd name="T0" fmla="*/ 0 w 726"/>
                  <a:gd name="T1" fmla="*/ 45 h 453"/>
                  <a:gd name="T2" fmla="*/ 0 w 726"/>
                  <a:gd name="T3" fmla="*/ 408 h 453"/>
                  <a:gd name="T4" fmla="*/ 91 w 726"/>
                  <a:gd name="T5" fmla="*/ 408 h 453"/>
                  <a:gd name="T6" fmla="*/ 91 w 726"/>
                  <a:gd name="T7" fmla="*/ 272 h 453"/>
                  <a:gd name="T8" fmla="*/ 182 w 726"/>
                  <a:gd name="T9" fmla="*/ 272 h 453"/>
                  <a:gd name="T10" fmla="*/ 182 w 726"/>
                  <a:gd name="T11" fmla="*/ 453 h 453"/>
                  <a:gd name="T12" fmla="*/ 363 w 726"/>
                  <a:gd name="T13" fmla="*/ 453 h 453"/>
                  <a:gd name="T14" fmla="*/ 363 w 726"/>
                  <a:gd name="T15" fmla="*/ 362 h 453"/>
                  <a:gd name="T16" fmla="*/ 544 w 726"/>
                  <a:gd name="T17" fmla="*/ 362 h 453"/>
                  <a:gd name="T18" fmla="*/ 544 w 726"/>
                  <a:gd name="T19" fmla="*/ 453 h 453"/>
                  <a:gd name="T20" fmla="*/ 726 w 726"/>
                  <a:gd name="T21" fmla="*/ 453 h 453"/>
                  <a:gd name="T22" fmla="*/ 726 w 726"/>
                  <a:gd name="T23" fmla="*/ 0 h 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26" h="453">
                    <a:moveTo>
                      <a:pt x="0" y="45"/>
                    </a:moveTo>
                    <a:lnTo>
                      <a:pt x="0" y="408"/>
                    </a:lnTo>
                    <a:lnTo>
                      <a:pt x="91" y="408"/>
                    </a:lnTo>
                    <a:lnTo>
                      <a:pt x="91" y="272"/>
                    </a:lnTo>
                    <a:lnTo>
                      <a:pt x="182" y="272"/>
                    </a:lnTo>
                    <a:lnTo>
                      <a:pt x="182" y="453"/>
                    </a:lnTo>
                    <a:lnTo>
                      <a:pt x="363" y="453"/>
                    </a:lnTo>
                    <a:lnTo>
                      <a:pt x="363" y="362"/>
                    </a:lnTo>
                    <a:lnTo>
                      <a:pt x="544" y="362"/>
                    </a:lnTo>
                    <a:lnTo>
                      <a:pt x="544" y="453"/>
                    </a:lnTo>
                    <a:lnTo>
                      <a:pt x="726" y="453"/>
                    </a:lnTo>
                    <a:lnTo>
                      <a:pt x="726" y="0"/>
                    </a:lnTo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13679" name="Freeform 15"/>
              <p:cNvSpPr>
                <a:spLocks/>
              </p:cNvSpPr>
              <p:nvPr/>
            </p:nvSpPr>
            <p:spPr bwMode="auto">
              <a:xfrm rot="10800000">
                <a:off x="2018" y="3612"/>
                <a:ext cx="726" cy="453"/>
              </a:xfrm>
              <a:custGeom>
                <a:avLst/>
                <a:gdLst>
                  <a:gd name="T0" fmla="*/ 0 w 726"/>
                  <a:gd name="T1" fmla="*/ 45 h 453"/>
                  <a:gd name="T2" fmla="*/ 0 w 726"/>
                  <a:gd name="T3" fmla="*/ 408 h 453"/>
                  <a:gd name="T4" fmla="*/ 91 w 726"/>
                  <a:gd name="T5" fmla="*/ 408 h 453"/>
                  <a:gd name="T6" fmla="*/ 91 w 726"/>
                  <a:gd name="T7" fmla="*/ 272 h 453"/>
                  <a:gd name="T8" fmla="*/ 182 w 726"/>
                  <a:gd name="T9" fmla="*/ 272 h 453"/>
                  <a:gd name="T10" fmla="*/ 182 w 726"/>
                  <a:gd name="T11" fmla="*/ 453 h 453"/>
                  <a:gd name="T12" fmla="*/ 363 w 726"/>
                  <a:gd name="T13" fmla="*/ 453 h 453"/>
                  <a:gd name="T14" fmla="*/ 363 w 726"/>
                  <a:gd name="T15" fmla="*/ 362 h 453"/>
                  <a:gd name="T16" fmla="*/ 544 w 726"/>
                  <a:gd name="T17" fmla="*/ 362 h 453"/>
                  <a:gd name="T18" fmla="*/ 544 w 726"/>
                  <a:gd name="T19" fmla="*/ 453 h 453"/>
                  <a:gd name="T20" fmla="*/ 726 w 726"/>
                  <a:gd name="T21" fmla="*/ 453 h 453"/>
                  <a:gd name="T22" fmla="*/ 726 w 726"/>
                  <a:gd name="T23" fmla="*/ 0 h 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26" h="453">
                    <a:moveTo>
                      <a:pt x="0" y="45"/>
                    </a:moveTo>
                    <a:lnTo>
                      <a:pt x="0" y="408"/>
                    </a:lnTo>
                    <a:lnTo>
                      <a:pt x="91" y="408"/>
                    </a:lnTo>
                    <a:lnTo>
                      <a:pt x="91" y="272"/>
                    </a:lnTo>
                    <a:lnTo>
                      <a:pt x="182" y="272"/>
                    </a:lnTo>
                    <a:lnTo>
                      <a:pt x="182" y="453"/>
                    </a:lnTo>
                    <a:lnTo>
                      <a:pt x="363" y="453"/>
                    </a:lnTo>
                    <a:lnTo>
                      <a:pt x="363" y="362"/>
                    </a:lnTo>
                    <a:lnTo>
                      <a:pt x="544" y="362"/>
                    </a:lnTo>
                    <a:lnTo>
                      <a:pt x="544" y="453"/>
                    </a:lnTo>
                    <a:lnTo>
                      <a:pt x="726" y="453"/>
                    </a:lnTo>
                    <a:lnTo>
                      <a:pt x="726" y="0"/>
                    </a:lnTo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13680" name="Oval 16"/>
              <p:cNvSpPr>
                <a:spLocks noChangeArrowheads="1"/>
              </p:cNvSpPr>
              <p:nvPr/>
            </p:nvSpPr>
            <p:spPr bwMode="auto">
              <a:xfrm>
                <a:off x="1882" y="3249"/>
                <a:ext cx="998" cy="635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</p:grpSp>
      </p:grpSp>
      <p:sp>
        <p:nvSpPr>
          <p:cNvPr id="113681" name="Text Box 17"/>
          <p:cNvSpPr txBox="1">
            <a:spLocks noChangeArrowheads="1"/>
          </p:cNvSpPr>
          <p:nvPr/>
        </p:nvSpPr>
        <p:spPr bwMode="auto">
          <a:xfrm>
            <a:off x="250825" y="4581525"/>
            <a:ext cx="8642350" cy="143351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sz="2000"/>
              <a:t>Tuttavia nei punti di contatto si stabiliscono </a:t>
            </a:r>
            <a:r>
              <a:rPr lang="it-IT" altLang="it-IT" sz="2000" b="1">
                <a:solidFill>
                  <a:srgbClr val="FF0000"/>
                </a:solidFill>
              </a:rPr>
              <a:t>forze di adesione </a:t>
            </a:r>
            <a:r>
              <a:rPr lang="it-IT" altLang="it-IT" b="1">
                <a:solidFill>
                  <a:srgbClr val="0033CC"/>
                </a:solidFill>
              </a:rPr>
              <a:t>(legami chimici).</a:t>
            </a:r>
            <a:endParaRPr lang="it-IT" altLang="it-IT" b="1">
              <a:solidFill>
                <a:schemeClr val="tx2"/>
              </a:solidFill>
            </a:endParaRPr>
          </a:p>
          <a:p>
            <a:pPr>
              <a:spcBef>
                <a:spcPct val="50000"/>
              </a:spcBef>
            </a:pPr>
            <a:r>
              <a:rPr lang="it-IT" altLang="it-IT" sz="2000">
                <a:solidFill>
                  <a:schemeClr val="tx2"/>
                </a:solidFill>
              </a:rPr>
              <a:t>Più le superfici sono lisce maggiore è  il numero di punti di contatto maggiore sarà la adesione tra le superfici. </a:t>
            </a:r>
          </a:p>
        </p:txBody>
      </p:sp>
      <p:sp>
        <p:nvSpPr>
          <p:cNvPr id="113682" name="Text Box 18"/>
          <p:cNvSpPr txBox="1">
            <a:spLocks noChangeArrowheads="1"/>
          </p:cNvSpPr>
          <p:nvPr/>
        </p:nvSpPr>
        <p:spPr bwMode="auto">
          <a:xfrm>
            <a:off x="322263" y="836613"/>
            <a:ext cx="8497887" cy="711200"/>
          </a:xfrm>
          <a:prstGeom prst="rect">
            <a:avLst/>
          </a:prstGeom>
          <a:noFill/>
          <a:ln w="9525">
            <a:solidFill>
              <a:srgbClr val="FF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it-IT" altLang="it-IT" sz="2000"/>
              <a:t>In realtà ciò non avviene solo perché le superfici di frattura non sono perfettamente combacianti.</a:t>
            </a:r>
          </a:p>
        </p:txBody>
      </p:sp>
      <p:sp>
        <p:nvSpPr>
          <p:cNvPr id="113683" name="Text Box 19"/>
          <p:cNvSpPr txBox="1">
            <a:spLocks noChangeArrowheads="1"/>
          </p:cNvSpPr>
          <p:nvPr/>
        </p:nvSpPr>
        <p:spPr bwMode="auto">
          <a:xfrm>
            <a:off x="2447925" y="188913"/>
            <a:ext cx="4248150" cy="376237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/>
              <a:t>Energia superficiale e forze di adesione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Text Box 2"/>
          <p:cNvSpPr txBox="1">
            <a:spLocks noChangeArrowheads="1"/>
          </p:cNvSpPr>
          <p:nvPr/>
        </p:nvSpPr>
        <p:spPr bwMode="auto">
          <a:xfrm>
            <a:off x="1727200" y="188913"/>
            <a:ext cx="56880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/>
              <a:t>Lavoro di macinazione. </a:t>
            </a:r>
            <a:r>
              <a:rPr lang="it-IT" altLang="it-IT">
                <a:latin typeface="Verdana" panose="020B0604030504040204" pitchFamily="34" charset="0"/>
                <a:cs typeface="Arial" panose="020B0604020202020204" pitchFamily="34" charset="0"/>
              </a:rPr>
              <a:t>Energia superficiale</a:t>
            </a:r>
          </a:p>
        </p:txBody>
      </p:sp>
      <p:sp>
        <p:nvSpPr>
          <p:cNvPr id="111622" name="Text Box 6"/>
          <p:cNvSpPr txBox="1">
            <a:spLocks noChangeArrowheads="1"/>
          </p:cNvSpPr>
          <p:nvPr/>
        </p:nvSpPr>
        <p:spPr bwMode="auto">
          <a:xfrm>
            <a:off x="501650" y="620713"/>
            <a:ext cx="8642350" cy="1200150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>
                <a:latin typeface="Verdana" panose="020B0604030504040204" pitchFamily="34" charset="0"/>
                <a:cs typeface="Arial" panose="020B0604020202020204" pitchFamily="34" charset="0"/>
              </a:rPr>
              <a:t>Il lavoro da spendere (W) per ottenere una polvere, a parità di forza dei legami, è tanto maggiore quanto maggiore è il </a:t>
            </a:r>
            <a:r>
              <a:rPr lang="it-IT" altLang="it-IT">
                <a:solidFill>
                  <a:srgbClr val="FF0066"/>
                </a:solidFill>
                <a:latin typeface="Verdana" panose="020B0604030504040204" pitchFamily="34" charset="0"/>
                <a:cs typeface="Arial" panose="020B0604020202020204" pitchFamily="34" charset="0"/>
              </a:rPr>
              <a:t>grado di macinazione</a:t>
            </a:r>
            <a:r>
              <a:rPr lang="it-IT" altLang="it-IT">
                <a:latin typeface="Verdana" panose="020B0604030504040204" pitchFamily="34" charset="0"/>
                <a:cs typeface="Arial" panose="020B0604020202020204" pitchFamily="34" charset="0"/>
              </a:rPr>
              <a:t> (minore </a:t>
            </a:r>
            <a:r>
              <a:rPr lang="it-IT" altLang="it-IT">
                <a:solidFill>
                  <a:srgbClr val="FF0066"/>
                </a:solidFill>
                <a:latin typeface="Verdana" panose="020B0604030504040204" pitchFamily="34" charset="0"/>
                <a:cs typeface="Arial" panose="020B0604020202020204" pitchFamily="34" charset="0"/>
              </a:rPr>
              <a:t>dimensione delle particelle</a:t>
            </a:r>
            <a:r>
              <a:rPr lang="it-IT" altLang="it-IT">
                <a:latin typeface="Verdana" panose="020B0604030504040204" pitchFamily="34" charset="0"/>
                <a:cs typeface="Arial" panose="020B0604020202020204" pitchFamily="34" charset="0"/>
              </a:rPr>
              <a:t> e maggiore </a:t>
            </a:r>
            <a:r>
              <a:rPr lang="it-IT" altLang="it-IT">
                <a:solidFill>
                  <a:srgbClr val="FF0066"/>
                </a:solidFill>
                <a:latin typeface="Verdana" panose="020B0604030504040204" pitchFamily="34" charset="0"/>
                <a:cs typeface="Arial" panose="020B0604020202020204" pitchFamily="34" charset="0"/>
              </a:rPr>
              <a:t>estensione</a:t>
            </a:r>
            <a:r>
              <a:rPr lang="it-IT" altLang="it-IT">
                <a:latin typeface="Verdana" panose="020B0604030504040204" pitchFamily="34" charset="0"/>
                <a:cs typeface="Arial" panose="020B0604020202020204" pitchFamily="34" charset="0"/>
              </a:rPr>
              <a:t> della nuova superficie creata).</a:t>
            </a:r>
          </a:p>
        </p:txBody>
      </p:sp>
      <p:sp>
        <p:nvSpPr>
          <p:cNvPr id="111621" name="AutoShape 5"/>
          <p:cNvSpPr>
            <a:spLocks noChangeArrowheads="1"/>
          </p:cNvSpPr>
          <p:nvPr/>
        </p:nvSpPr>
        <p:spPr bwMode="auto">
          <a:xfrm>
            <a:off x="3779838" y="3113088"/>
            <a:ext cx="1584325" cy="250825"/>
          </a:xfrm>
          <a:prstGeom prst="rightArrow">
            <a:avLst>
              <a:gd name="adj1" fmla="val 50000"/>
              <a:gd name="adj2" fmla="val 157911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11623" name="Freeform 7"/>
          <p:cNvSpPr>
            <a:spLocks/>
          </p:cNvSpPr>
          <p:nvPr/>
        </p:nvSpPr>
        <p:spPr bwMode="auto">
          <a:xfrm rot="-2428065">
            <a:off x="900113" y="2493963"/>
            <a:ext cx="1836737" cy="1655762"/>
          </a:xfrm>
          <a:custGeom>
            <a:avLst/>
            <a:gdLst>
              <a:gd name="T0" fmla="*/ 227 w 1157"/>
              <a:gd name="T1" fmla="*/ 68 h 1043"/>
              <a:gd name="T2" fmla="*/ 0 w 1157"/>
              <a:gd name="T3" fmla="*/ 498 h 1043"/>
              <a:gd name="T4" fmla="*/ 635 w 1157"/>
              <a:gd name="T5" fmla="*/ 1043 h 1043"/>
              <a:gd name="T6" fmla="*/ 1157 w 1157"/>
              <a:gd name="T7" fmla="*/ 771 h 1043"/>
              <a:gd name="T8" fmla="*/ 1089 w 1157"/>
              <a:gd name="T9" fmla="*/ 272 h 1043"/>
              <a:gd name="T10" fmla="*/ 658 w 1157"/>
              <a:gd name="T11" fmla="*/ 0 h 1043"/>
              <a:gd name="T12" fmla="*/ 227 w 1157"/>
              <a:gd name="T13" fmla="*/ 68 h 10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57" h="1043">
                <a:moveTo>
                  <a:pt x="227" y="68"/>
                </a:moveTo>
                <a:lnTo>
                  <a:pt x="0" y="498"/>
                </a:lnTo>
                <a:lnTo>
                  <a:pt x="635" y="1043"/>
                </a:lnTo>
                <a:lnTo>
                  <a:pt x="1157" y="771"/>
                </a:lnTo>
                <a:lnTo>
                  <a:pt x="1089" y="272"/>
                </a:lnTo>
                <a:lnTo>
                  <a:pt x="658" y="0"/>
                </a:lnTo>
                <a:lnTo>
                  <a:pt x="227" y="68"/>
                </a:lnTo>
                <a:close/>
              </a:path>
            </a:pathLst>
          </a:custGeom>
          <a:solidFill>
            <a:srgbClr val="DDDDDD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11624" name="Line 8"/>
          <p:cNvSpPr>
            <a:spLocks noChangeShapeType="1"/>
          </p:cNvSpPr>
          <p:nvPr/>
        </p:nvSpPr>
        <p:spPr bwMode="auto">
          <a:xfrm>
            <a:off x="431800" y="3897313"/>
            <a:ext cx="26289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11625" name="Line 9"/>
          <p:cNvSpPr>
            <a:spLocks noChangeShapeType="1"/>
          </p:cNvSpPr>
          <p:nvPr/>
        </p:nvSpPr>
        <p:spPr bwMode="auto">
          <a:xfrm>
            <a:off x="5580063" y="3897313"/>
            <a:ext cx="31686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11626" name="Freeform 10" descr="Sfere"/>
          <p:cNvSpPr>
            <a:spLocks/>
          </p:cNvSpPr>
          <p:nvPr/>
        </p:nvSpPr>
        <p:spPr bwMode="auto">
          <a:xfrm>
            <a:off x="5940425" y="2671763"/>
            <a:ext cx="2520950" cy="1223962"/>
          </a:xfrm>
          <a:custGeom>
            <a:avLst/>
            <a:gdLst>
              <a:gd name="T0" fmla="*/ 0 w 1588"/>
              <a:gd name="T1" fmla="*/ 771 h 771"/>
              <a:gd name="T2" fmla="*/ 91 w 1588"/>
              <a:gd name="T3" fmla="*/ 544 h 771"/>
              <a:gd name="T4" fmla="*/ 204 w 1588"/>
              <a:gd name="T5" fmla="*/ 408 h 771"/>
              <a:gd name="T6" fmla="*/ 386 w 1588"/>
              <a:gd name="T7" fmla="*/ 317 h 771"/>
              <a:gd name="T8" fmla="*/ 476 w 1588"/>
              <a:gd name="T9" fmla="*/ 136 h 771"/>
              <a:gd name="T10" fmla="*/ 590 w 1588"/>
              <a:gd name="T11" fmla="*/ 45 h 771"/>
              <a:gd name="T12" fmla="*/ 726 w 1588"/>
              <a:gd name="T13" fmla="*/ 0 h 771"/>
              <a:gd name="T14" fmla="*/ 884 w 1588"/>
              <a:gd name="T15" fmla="*/ 23 h 771"/>
              <a:gd name="T16" fmla="*/ 952 w 1588"/>
              <a:gd name="T17" fmla="*/ 136 h 771"/>
              <a:gd name="T18" fmla="*/ 1134 w 1588"/>
              <a:gd name="T19" fmla="*/ 272 h 771"/>
              <a:gd name="T20" fmla="*/ 1179 w 1588"/>
              <a:gd name="T21" fmla="*/ 363 h 771"/>
              <a:gd name="T22" fmla="*/ 1270 w 1588"/>
              <a:gd name="T23" fmla="*/ 522 h 771"/>
              <a:gd name="T24" fmla="*/ 1383 w 1588"/>
              <a:gd name="T25" fmla="*/ 658 h 771"/>
              <a:gd name="T26" fmla="*/ 1451 w 1588"/>
              <a:gd name="T27" fmla="*/ 726 h 771"/>
              <a:gd name="T28" fmla="*/ 1588 w 1588"/>
              <a:gd name="T29" fmla="*/ 771 h 771"/>
              <a:gd name="T30" fmla="*/ 0 w 1588"/>
              <a:gd name="T31" fmla="*/ 771 h 7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588" h="771">
                <a:moveTo>
                  <a:pt x="0" y="771"/>
                </a:moveTo>
                <a:lnTo>
                  <a:pt x="91" y="544"/>
                </a:lnTo>
                <a:lnTo>
                  <a:pt x="204" y="408"/>
                </a:lnTo>
                <a:lnTo>
                  <a:pt x="386" y="317"/>
                </a:lnTo>
                <a:lnTo>
                  <a:pt x="476" y="136"/>
                </a:lnTo>
                <a:lnTo>
                  <a:pt x="590" y="45"/>
                </a:lnTo>
                <a:lnTo>
                  <a:pt x="726" y="0"/>
                </a:lnTo>
                <a:lnTo>
                  <a:pt x="884" y="23"/>
                </a:lnTo>
                <a:lnTo>
                  <a:pt x="952" y="136"/>
                </a:lnTo>
                <a:lnTo>
                  <a:pt x="1134" y="272"/>
                </a:lnTo>
                <a:lnTo>
                  <a:pt x="1179" y="363"/>
                </a:lnTo>
                <a:lnTo>
                  <a:pt x="1270" y="522"/>
                </a:lnTo>
                <a:lnTo>
                  <a:pt x="1383" y="658"/>
                </a:lnTo>
                <a:lnTo>
                  <a:pt x="1451" y="726"/>
                </a:lnTo>
                <a:lnTo>
                  <a:pt x="1588" y="771"/>
                </a:lnTo>
                <a:lnTo>
                  <a:pt x="0" y="771"/>
                </a:lnTo>
                <a:close/>
              </a:path>
            </a:pathLst>
          </a:custGeom>
          <a:pattFill prst="sphere">
            <a:fgClr>
              <a:srgbClr val="DDDDDD"/>
            </a:fgClr>
            <a:bgClr>
              <a:schemeClr val="bg1"/>
            </a:bgClr>
          </a:patt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11627" name="Text Box 11"/>
          <p:cNvSpPr txBox="1">
            <a:spLocks noChangeArrowheads="1"/>
          </p:cNvSpPr>
          <p:nvPr/>
        </p:nvSpPr>
        <p:spPr bwMode="auto">
          <a:xfrm>
            <a:off x="0" y="1844675"/>
            <a:ext cx="50482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sz="1400">
                <a:latin typeface="Verdana" panose="020B0604030504040204" pitchFamily="34" charset="0"/>
                <a:cs typeface="Arial" panose="020B0604020202020204" pitchFamily="34" charset="0"/>
              </a:rPr>
              <a:t>W</a:t>
            </a:r>
          </a:p>
        </p:txBody>
      </p:sp>
      <p:sp>
        <p:nvSpPr>
          <p:cNvPr id="111628" name="Oval 12"/>
          <p:cNvSpPr>
            <a:spLocks noChangeArrowheads="1"/>
          </p:cNvSpPr>
          <p:nvPr/>
        </p:nvSpPr>
        <p:spPr bwMode="auto">
          <a:xfrm>
            <a:off x="822325" y="2365375"/>
            <a:ext cx="2052638" cy="1905000"/>
          </a:xfrm>
          <a:prstGeom prst="ellipse">
            <a:avLst/>
          </a:prstGeom>
          <a:noFill/>
          <a:ln w="9525">
            <a:solidFill>
              <a:schemeClr val="tx1"/>
            </a:solidFill>
            <a:prstDash val="dash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cxnSp>
        <p:nvCxnSpPr>
          <p:cNvPr id="111629" name="AutoShape 13"/>
          <p:cNvCxnSpPr>
            <a:cxnSpLocks noChangeShapeType="1"/>
            <a:stCxn id="111627" idx="3"/>
            <a:endCxn id="111628" idx="2"/>
          </p:cNvCxnSpPr>
          <p:nvPr/>
        </p:nvCxnSpPr>
        <p:spPr bwMode="auto">
          <a:xfrm>
            <a:off x="504825" y="1997075"/>
            <a:ext cx="317500" cy="1320800"/>
          </a:xfrm>
          <a:prstGeom prst="curved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11631" name="Text Box 15"/>
          <p:cNvSpPr txBox="1">
            <a:spLocks noChangeArrowheads="1"/>
          </p:cNvSpPr>
          <p:nvPr/>
        </p:nvSpPr>
        <p:spPr bwMode="auto">
          <a:xfrm>
            <a:off x="3600450" y="2781300"/>
            <a:ext cx="18002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/>
              <a:t>MACINAZIONE</a:t>
            </a:r>
          </a:p>
        </p:txBody>
      </p:sp>
      <p:sp>
        <p:nvSpPr>
          <p:cNvPr id="111633" name="Freeform 17" descr="Sfere"/>
          <p:cNvSpPr>
            <a:spLocks/>
          </p:cNvSpPr>
          <p:nvPr/>
        </p:nvSpPr>
        <p:spPr bwMode="auto">
          <a:xfrm>
            <a:off x="684213" y="4724400"/>
            <a:ext cx="2520950" cy="1223963"/>
          </a:xfrm>
          <a:custGeom>
            <a:avLst/>
            <a:gdLst>
              <a:gd name="T0" fmla="*/ 0 w 1588"/>
              <a:gd name="T1" fmla="*/ 771 h 771"/>
              <a:gd name="T2" fmla="*/ 91 w 1588"/>
              <a:gd name="T3" fmla="*/ 544 h 771"/>
              <a:gd name="T4" fmla="*/ 204 w 1588"/>
              <a:gd name="T5" fmla="*/ 408 h 771"/>
              <a:gd name="T6" fmla="*/ 386 w 1588"/>
              <a:gd name="T7" fmla="*/ 317 h 771"/>
              <a:gd name="T8" fmla="*/ 476 w 1588"/>
              <a:gd name="T9" fmla="*/ 136 h 771"/>
              <a:gd name="T10" fmla="*/ 590 w 1588"/>
              <a:gd name="T11" fmla="*/ 45 h 771"/>
              <a:gd name="T12" fmla="*/ 726 w 1588"/>
              <a:gd name="T13" fmla="*/ 0 h 771"/>
              <a:gd name="T14" fmla="*/ 884 w 1588"/>
              <a:gd name="T15" fmla="*/ 23 h 771"/>
              <a:gd name="T16" fmla="*/ 952 w 1588"/>
              <a:gd name="T17" fmla="*/ 136 h 771"/>
              <a:gd name="T18" fmla="*/ 1134 w 1588"/>
              <a:gd name="T19" fmla="*/ 272 h 771"/>
              <a:gd name="T20" fmla="*/ 1179 w 1588"/>
              <a:gd name="T21" fmla="*/ 363 h 771"/>
              <a:gd name="T22" fmla="*/ 1270 w 1588"/>
              <a:gd name="T23" fmla="*/ 522 h 771"/>
              <a:gd name="T24" fmla="*/ 1383 w 1588"/>
              <a:gd name="T25" fmla="*/ 658 h 771"/>
              <a:gd name="T26" fmla="*/ 1451 w 1588"/>
              <a:gd name="T27" fmla="*/ 726 h 771"/>
              <a:gd name="T28" fmla="*/ 1588 w 1588"/>
              <a:gd name="T29" fmla="*/ 771 h 771"/>
              <a:gd name="T30" fmla="*/ 0 w 1588"/>
              <a:gd name="T31" fmla="*/ 771 h 7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588" h="771">
                <a:moveTo>
                  <a:pt x="0" y="771"/>
                </a:moveTo>
                <a:lnTo>
                  <a:pt x="91" y="544"/>
                </a:lnTo>
                <a:lnTo>
                  <a:pt x="204" y="408"/>
                </a:lnTo>
                <a:lnTo>
                  <a:pt x="386" y="317"/>
                </a:lnTo>
                <a:lnTo>
                  <a:pt x="476" y="136"/>
                </a:lnTo>
                <a:lnTo>
                  <a:pt x="590" y="45"/>
                </a:lnTo>
                <a:lnTo>
                  <a:pt x="726" y="0"/>
                </a:lnTo>
                <a:lnTo>
                  <a:pt x="884" y="23"/>
                </a:lnTo>
                <a:lnTo>
                  <a:pt x="952" y="136"/>
                </a:lnTo>
                <a:lnTo>
                  <a:pt x="1134" y="272"/>
                </a:lnTo>
                <a:lnTo>
                  <a:pt x="1179" y="363"/>
                </a:lnTo>
                <a:lnTo>
                  <a:pt x="1270" y="522"/>
                </a:lnTo>
                <a:lnTo>
                  <a:pt x="1383" y="658"/>
                </a:lnTo>
                <a:lnTo>
                  <a:pt x="1451" y="726"/>
                </a:lnTo>
                <a:lnTo>
                  <a:pt x="1588" y="771"/>
                </a:lnTo>
                <a:lnTo>
                  <a:pt x="0" y="771"/>
                </a:lnTo>
                <a:close/>
              </a:path>
            </a:pathLst>
          </a:custGeom>
          <a:pattFill prst="sphere">
            <a:fgClr>
              <a:srgbClr val="DDDDDD"/>
            </a:fgClr>
            <a:bgClr>
              <a:schemeClr val="bg1"/>
            </a:bgClr>
          </a:patt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11646" name="AutoShape 30"/>
          <p:cNvSpPr>
            <a:spLocks noChangeArrowheads="1"/>
          </p:cNvSpPr>
          <p:nvPr/>
        </p:nvSpPr>
        <p:spPr bwMode="auto">
          <a:xfrm>
            <a:off x="3779838" y="5229225"/>
            <a:ext cx="1584325" cy="250825"/>
          </a:xfrm>
          <a:prstGeom prst="rightArrow">
            <a:avLst>
              <a:gd name="adj1" fmla="val 50000"/>
              <a:gd name="adj2" fmla="val 157911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11647" name="Text Box 31"/>
          <p:cNvSpPr txBox="1">
            <a:spLocks noChangeArrowheads="1"/>
          </p:cNvSpPr>
          <p:nvPr/>
        </p:nvSpPr>
        <p:spPr bwMode="auto">
          <a:xfrm>
            <a:off x="3348038" y="4897438"/>
            <a:ext cx="24479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/>
              <a:t>COMPATTAZIONE</a:t>
            </a:r>
          </a:p>
        </p:txBody>
      </p:sp>
      <p:sp>
        <p:nvSpPr>
          <p:cNvPr id="111648" name="Text Box 32"/>
          <p:cNvSpPr txBox="1">
            <a:spLocks noChangeArrowheads="1"/>
          </p:cNvSpPr>
          <p:nvPr/>
        </p:nvSpPr>
        <p:spPr bwMode="auto">
          <a:xfrm>
            <a:off x="4067175" y="5516563"/>
            <a:ext cx="10080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>
                <a:solidFill>
                  <a:srgbClr val="FF0066"/>
                </a:solidFill>
              </a:rPr>
              <a:t>?????</a:t>
            </a:r>
          </a:p>
        </p:txBody>
      </p:sp>
      <p:sp>
        <p:nvSpPr>
          <p:cNvPr id="111649" name="Text Box 33"/>
          <p:cNvSpPr txBox="1">
            <a:spLocks noChangeArrowheads="1"/>
          </p:cNvSpPr>
          <p:nvPr/>
        </p:nvSpPr>
        <p:spPr bwMode="auto">
          <a:xfrm>
            <a:off x="144463" y="6165850"/>
            <a:ext cx="82438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/>
              <a:t>E’ possibile trasformare una polvere in un corpo monolitico dotato di resistenza meccanica?</a:t>
            </a:r>
          </a:p>
        </p:txBody>
      </p:sp>
      <p:grpSp>
        <p:nvGrpSpPr>
          <p:cNvPr id="111650" name="Group 34"/>
          <p:cNvGrpSpPr>
            <a:grpSpLocks noChangeAspect="1"/>
          </p:cNvGrpSpPr>
          <p:nvPr/>
        </p:nvGrpSpPr>
        <p:grpSpPr bwMode="auto">
          <a:xfrm>
            <a:off x="6659563" y="4076700"/>
            <a:ext cx="763587" cy="2119313"/>
            <a:chOff x="431" y="120"/>
            <a:chExt cx="1224" cy="3400"/>
          </a:xfrm>
        </p:grpSpPr>
        <p:sp>
          <p:nvSpPr>
            <p:cNvPr id="111651" name="Line 35"/>
            <p:cNvSpPr>
              <a:spLocks noChangeAspect="1" noChangeShapeType="1"/>
            </p:cNvSpPr>
            <p:nvPr/>
          </p:nvSpPr>
          <p:spPr bwMode="auto">
            <a:xfrm>
              <a:off x="621" y="890"/>
              <a:ext cx="0" cy="1815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111652" name="Line 36"/>
            <p:cNvSpPr>
              <a:spLocks noChangeAspect="1" noChangeShapeType="1"/>
            </p:cNvSpPr>
            <p:nvPr/>
          </p:nvSpPr>
          <p:spPr bwMode="auto">
            <a:xfrm>
              <a:off x="1510" y="890"/>
              <a:ext cx="0" cy="1815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111653" name="Rectangle 37"/>
            <p:cNvSpPr>
              <a:spLocks noChangeAspect="1" noChangeArrowheads="1"/>
            </p:cNvSpPr>
            <p:nvPr/>
          </p:nvSpPr>
          <p:spPr bwMode="auto">
            <a:xfrm>
              <a:off x="657" y="482"/>
              <a:ext cx="817" cy="953"/>
            </a:xfrm>
            <a:prstGeom prst="rect">
              <a:avLst/>
            </a:prstGeom>
            <a:gradFill rotWithShape="1">
              <a:gsLst>
                <a:gs pos="0">
                  <a:schemeClr val="bg2">
                    <a:gamma/>
                    <a:shade val="46275"/>
                    <a:invGamma/>
                  </a:schemeClr>
                </a:gs>
                <a:gs pos="50000">
                  <a:schemeClr val="bg2"/>
                </a:gs>
                <a:gs pos="100000">
                  <a:schemeClr val="bg2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11654" name="Rectangle 38"/>
            <p:cNvSpPr>
              <a:spLocks noChangeAspect="1" noChangeArrowheads="1"/>
            </p:cNvSpPr>
            <p:nvPr/>
          </p:nvSpPr>
          <p:spPr bwMode="auto">
            <a:xfrm>
              <a:off x="657" y="1472"/>
              <a:ext cx="817" cy="688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11655" name="Rectangle 39"/>
            <p:cNvSpPr>
              <a:spLocks noChangeAspect="1" noChangeArrowheads="1"/>
            </p:cNvSpPr>
            <p:nvPr/>
          </p:nvSpPr>
          <p:spPr bwMode="auto">
            <a:xfrm>
              <a:off x="657" y="2205"/>
              <a:ext cx="817" cy="953"/>
            </a:xfrm>
            <a:prstGeom prst="rect">
              <a:avLst/>
            </a:prstGeom>
            <a:gradFill rotWithShape="1">
              <a:gsLst>
                <a:gs pos="0">
                  <a:schemeClr val="bg2">
                    <a:gamma/>
                    <a:shade val="46275"/>
                    <a:invGamma/>
                  </a:schemeClr>
                </a:gs>
                <a:gs pos="50000">
                  <a:schemeClr val="bg2"/>
                </a:gs>
                <a:gs pos="100000">
                  <a:schemeClr val="bg2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11656" name="Line 40"/>
            <p:cNvSpPr>
              <a:spLocks noChangeAspect="1" noChangeShapeType="1"/>
            </p:cNvSpPr>
            <p:nvPr/>
          </p:nvSpPr>
          <p:spPr bwMode="auto">
            <a:xfrm>
              <a:off x="476" y="482"/>
              <a:ext cx="1179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111657" name="Line 41"/>
            <p:cNvSpPr>
              <a:spLocks noChangeAspect="1" noChangeShapeType="1"/>
            </p:cNvSpPr>
            <p:nvPr/>
          </p:nvSpPr>
          <p:spPr bwMode="auto">
            <a:xfrm>
              <a:off x="431" y="3158"/>
              <a:ext cx="1179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111658" name="AutoShape 42"/>
            <p:cNvSpPr>
              <a:spLocks noChangeAspect="1" noChangeArrowheads="1"/>
            </p:cNvSpPr>
            <p:nvPr/>
          </p:nvSpPr>
          <p:spPr bwMode="auto">
            <a:xfrm rot="16200000">
              <a:off x="907" y="233"/>
              <a:ext cx="362" cy="136"/>
            </a:xfrm>
            <a:prstGeom prst="leftArrow">
              <a:avLst>
                <a:gd name="adj1" fmla="val 50000"/>
                <a:gd name="adj2" fmla="val 66544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11659" name="AutoShape 43"/>
            <p:cNvSpPr>
              <a:spLocks noChangeAspect="1" noChangeArrowheads="1"/>
            </p:cNvSpPr>
            <p:nvPr/>
          </p:nvSpPr>
          <p:spPr bwMode="auto">
            <a:xfrm rot="5400000">
              <a:off x="862" y="3271"/>
              <a:ext cx="362" cy="136"/>
            </a:xfrm>
            <a:prstGeom prst="leftArrow">
              <a:avLst>
                <a:gd name="adj1" fmla="val 50000"/>
                <a:gd name="adj2" fmla="val 66544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Text Box 2"/>
          <p:cNvSpPr txBox="1">
            <a:spLocks noChangeArrowheads="1"/>
          </p:cNvSpPr>
          <p:nvPr/>
        </p:nvSpPr>
        <p:spPr bwMode="auto">
          <a:xfrm>
            <a:off x="2447925" y="333375"/>
            <a:ext cx="4248150" cy="376238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/>
              <a:t>Energia superficiale e forze di adesione</a:t>
            </a:r>
          </a:p>
        </p:txBody>
      </p:sp>
      <p:sp>
        <p:nvSpPr>
          <p:cNvPr id="105475" name="Text Box 3"/>
          <p:cNvSpPr txBox="1">
            <a:spLocks noChangeArrowheads="1"/>
          </p:cNvSpPr>
          <p:nvPr/>
        </p:nvSpPr>
        <p:spPr bwMode="auto">
          <a:xfrm>
            <a:off x="250825" y="908050"/>
            <a:ext cx="8642350" cy="160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/>
              <a:t>Le </a:t>
            </a:r>
            <a:r>
              <a:rPr lang="it-IT" altLang="it-IT" b="1">
                <a:solidFill>
                  <a:srgbClr val="FF3300"/>
                </a:solidFill>
              </a:rPr>
              <a:t>forze di adesione</a:t>
            </a:r>
            <a:r>
              <a:rPr lang="it-IT" altLang="it-IT"/>
              <a:t> si esplicano nei punti di contatto e sono indipendenti dalle masse a contatto: due particelle a contatto si comportano allo stesso modo di due corpi più voluminosi.</a:t>
            </a:r>
          </a:p>
          <a:p>
            <a:pPr>
              <a:spcBef>
                <a:spcPct val="50000"/>
              </a:spcBef>
            </a:pPr>
            <a:r>
              <a:rPr lang="it-IT" altLang="it-IT"/>
              <a:t>Le diversità di  comportamento tra masse piccole e grandi si evidenzia in relazione a forze esterne e al loro rapporto con le forze di adesione.</a:t>
            </a:r>
          </a:p>
        </p:txBody>
      </p:sp>
      <p:sp>
        <p:nvSpPr>
          <p:cNvPr id="105476" name="Oval 4"/>
          <p:cNvSpPr>
            <a:spLocks noChangeArrowheads="1"/>
          </p:cNvSpPr>
          <p:nvPr/>
        </p:nvSpPr>
        <p:spPr bwMode="auto">
          <a:xfrm>
            <a:off x="1187450" y="3429000"/>
            <a:ext cx="720725" cy="7207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05477" name="Oval 5"/>
          <p:cNvSpPr>
            <a:spLocks noChangeArrowheads="1"/>
          </p:cNvSpPr>
          <p:nvPr/>
        </p:nvSpPr>
        <p:spPr bwMode="auto">
          <a:xfrm>
            <a:off x="1187450" y="4149725"/>
            <a:ext cx="720725" cy="7207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05478" name="Line 6"/>
          <p:cNvSpPr>
            <a:spLocks noChangeShapeType="1"/>
          </p:cNvSpPr>
          <p:nvPr/>
        </p:nvSpPr>
        <p:spPr bwMode="auto">
          <a:xfrm flipV="1">
            <a:off x="1547813" y="2924175"/>
            <a:ext cx="0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05479" name="Line 7"/>
          <p:cNvSpPr>
            <a:spLocks noChangeShapeType="1"/>
          </p:cNvSpPr>
          <p:nvPr/>
        </p:nvSpPr>
        <p:spPr bwMode="auto">
          <a:xfrm>
            <a:off x="1258888" y="2924175"/>
            <a:ext cx="5762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05480" name="Freeform 8"/>
          <p:cNvSpPr>
            <a:spLocks/>
          </p:cNvSpPr>
          <p:nvPr/>
        </p:nvSpPr>
        <p:spPr bwMode="auto">
          <a:xfrm>
            <a:off x="1258888" y="2708275"/>
            <a:ext cx="576262" cy="215900"/>
          </a:xfrm>
          <a:custGeom>
            <a:avLst/>
            <a:gdLst>
              <a:gd name="T0" fmla="*/ 0 w 363"/>
              <a:gd name="T1" fmla="*/ 0 h 136"/>
              <a:gd name="T2" fmla="*/ 0 w 363"/>
              <a:gd name="T3" fmla="*/ 136 h 136"/>
              <a:gd name="T4" fmla="*/ 363 w 363"/>
              <a:gd name="T5" fmla="*/ 136 h 136"/>
              <a:gd name="T6" fmla="*/ 363 w 363"/>
              <a:gd name="T7" fmla="*/ 0 h 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63" h="136">
                <a:moveTo>
                  <a:pt x="0" y="0"/>
                </a:moveTo>
                <a:lnTo>
                  <a:pt x="0" y="136"/>
                </a:lnTo>
                <a:lnTo>
                  <a:pt x="363" y="136"/>
                </a:lnTo>
                <a:lnTo>
                  <a:pt x="363" y="0"/>
                </a:lnTo>
              </a:path>
            </a:pathLst>
          </a:custGeom>
          <a:pattFill prst="wdUpDiag">
            <a:fgClr>
              <a:schemeClr val="accent1"/>
            </a:fgClr>
            <a:bgClr>
              <a:schemeClr val="bg1"/>
            </a:bgClr>
          </a:patt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05481" name="Line 9"/>
          <p:cNvSpPr>
            <a:spLocks noChangeShapeType="1"/>
          </p:cNvSpPr>
          <p:nvPr/>
        </p:nvSpPr>
        <p:spPr bwMode="auto">
          <a:xfrm>
            <a:off x="1547813" y="4868863"/>
            <a:ext cx="0" cy="72072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05482" name="Text Box 10"/>
          <p:cNvSpPr txBox="1">
            <a:spLocks noChangeArrowheads="1"/>
          </p:cNvSpPr>
          <p:nvPr/>
        </p:nvSpPr>
        <p:spPr bwMode="auto">
          <a:xfrm>
            <a:off x="2195513" y="3860800"/>
            <a:ext cx="19446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t-IT" altLang="it-IT"/>
          </a:p>
        </p:txBody>
      </p:sp>
      <p:sp>
        <p:nvSpPr>
          <p:cNvPr id="105483" name="Text Box 11"/>
          <p:cNvSpPr txBox="1">
            <a:spLocks noChangeArrowheads="1"/>
          </p:cNvSpPr>
          <p:nvPr/>
        </p:nvSpPr>
        <p:spPr bwMode="auto">
          <a:xfrm>
            <a:off x="2195513" y="3644900"/>
            <a:ext cx="1584325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/>
              <a:t>La forza peso prevale sulla forza di adesione</a:t>
            </a:r>
          </a:p>
        </p:txBody>
      </p:sp>
      <p:sp>
        <p:nvSpPr>
          <p:cNvPr id="105484" name="Line 12"/>
          <p:cNvSpPr>
            <a:spLocks noChangeShapeType="1"/>
          </p:cNvSpPr>
          <p:nvPr/>
        </p:nvSpPr>
        <p:spPr bwMode="auto">
          <a:xfrm flipV="1">
            <a:off x="1547813" y="3789363"/>
            <a:ext cx="0" cy="360362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05485" name="Oval 13"/>
          <p:cNvSpPr>
            <a:spLocks noChangeArrowheads="1"/>
          </p:cNvSpPr>
          <p:nvPr/>
        </p:nvSpPr>
        <p:spPr bwMode="auto">
          <a:xfrm>
            <a:off x="4859338" y="3429000"/>
            <a:ext cx="720725" cy="7207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05486" name="Oval 14"/>
          <p:cNvSpPr>
            <a:spLocks noChangeArrowheads="1"/>
          </p:cNvSpPr>
          <p:nvPr/>
        </p:nvSpPr>
        <p:spPr bwMode="auto">
          <a:xfrm>
            <a:off x="5110163" y="4149725"/>
            <a:ext cx="217487" cy="21748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05487" name="Line 15"/>
          <p:cNvSpPr>
            <a:spLocks noChangeShapeType="1"/>
          </p:cNvSpPr>
          <p:nvPr/>
        </p:nvSpPr>
        <p:spPr bwMode="auto">
          <a:xfrm flipV="1">
            <a:off x="5219700" y="2924175"/>
            <a:ext cx="0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05488" name="Line 16"/>
          <p:cNvSpPr>
            <a:spLocks noChangeShapeType="1"/>
          </p:cNvSpPr>
          <p:nvPr/>
        </p:nvSpPr>
        <p:spPr bwMode="auto">
          <a:xfrm>
            <a:off x="4930775" y="2924175"/>
            <a:ext cx="5762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05489" name="Freeform 17"/>
          <p:cNvSpPr>
            <a:spLocks/>
          </p:cNvSpPr>
          <p:nvPr/>
        </p:nvSpPr>
        <p:spPr bwMode="auto">
          <a:xfrm>
            <a:off x="4930775" y="2708275"/>
            <a:ext cx="576263" cy="215900"/>
          </a:xfrm>
          <a:custGeom>
            <a:avLst/>
            <a:gdLst>
              <a:gd name="T0" fmla="*/ 0 w 363"/>
              <a:gd name="T1" fmla="*/ 0 h 136"/>
              <a:gd name="T2" fmla="*/ 0 w 363"/>
              <a:gd name="T3" fmla="*/ 136 h 136"/>
              <a:gd name="T4" fmla="*/ 363 w 363"/>
              <a:gd name="T5" fmla="*/ 136 h 136"/>
              <a:gd name="T6" fmla="*/ 363 w 363"/>
              <a:gd name="T7" fmla="*/ 0 h 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63" h="136">
                <a:moveTo>
                  <a:pt x="0" y="0"/>
                </a:moveTo>
                <a:lnTo>
                  <a:pt x="0" y="136"/>
                </a:lnTo>
                <a:lnTo>
                  <a:pt x="363" y="136"/>
                </a:lnTo>
                <a:lnTo>
                  <a:pt x="363" y="0"/>
                </a:lnTo>
              </a:path>
            </a:pathLst>
          </a:custGeom>
          <a:pattFill prst="wdUpDiag">
            <a:fgClr>
              <a:schemeClr val="accent1"/>
            </a:fgClr>
            <a:bgClr>
              <a:schemeClr val="bg1"/>
            </a:bgClr>
          </a:patt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05490" name="Line 18"/>
          <p:cNvSpPr>
            <a:spLocks noChangeShapeType="1"/>
          </p:cNvSpPr>
          <p:nvPr/>
        </p:nvSpPr>
        <p:spPr bwMode="auto">
          <a:xfrm>
            <a:off x="5219700" y="4365625"/>
            <a:ext cx="0" cy="14287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05491" name="Line 19"/>
          <p:cNvSpPr>
            <a:spLocks noChangeShapeType="1"/>
          </p:cNvSpPr>
          <p:nvPr/>
        </p:nvSpPr>
        <p:spPr bwMode="auto">
          <a:xfrm flipV="1">
            <a:off x="5219700" y="3789363"/>
            <a:ext cx="0" cy="360362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05492" name="Text Box 20"/>
          <p:cNvSpPr txBox="1">
            <a:spLocks noChangeArrowheads="1"/>
          </p:cNvSpPr>
          <p:nvPr/>
        </p:nvSpPr>
        <p:spPr bwMode="auto">
          <a:xfrm>
            <a:off x="5651500" y="3429000"/>
            <a:ext cx="3170238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/>
              <a:t>Al di sotto di una dimensione critica (Dc </a:t>
            </a:r>
            <a:r>
              <a:rPr lang="it-IT" altLang="it-IT">
                <a:sym typeface="Symbol" panose="05050102010706020507" pitchFamily="18" charset="2"/>
              </a:rPr>
              <a:t> 20</a:t>
            </a:r>
            <a:r>
              <a:rPr lang="it-IT" altLang="it-IT">
                <a:latin typeface="Symbol" panose="05050102010706020507" pitchFamily="18" charset="2"/>
                <a:sym typeface="Symbol" panose="05050102010706020507" pitchFamily="18" charset="2"/>
              </a:rPr>
              <a:t>m</a:t>
            </a:r>
            <a:r>
              <a:rPr lang="it-IT" altLang="it-IT">
                <a:sym typeface="Symbol" panose="05050102010706020507" pitchFamily="18" charset="2"/>
              </a:rPr>
              <a:t>m)</a:t>
            </a:r>
            <a:r>
              <a:rPr lang="it-IT" altLang="it-IT"/>
              <a:t> le forze di adesione diventano prevalenti e la particella resta legata alla particella più grande.</a:t>
            </a:r>
          </a:p>
        </p:txBody>
      </p:sp>
      <p:sp>
        <p:nvSpPr>
          <p:cNvPr id="105493" name="Text Box 21"/>
          <p:cNvSpPr txBox="1">
            <a:spLocks noChangeArrowheads="1"/>
          </p:cNvSpPr>
          <p:nvPr/>
        </p:nvSpPr>
        <p:spPr bwMode="auto">
          <a:xfrm>
            <a:off x="2555875" y="5661025"/>
            <a:ext cx="31686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t-IT" altLang="it-IT"/>
          </a:p>
        </p:txBody>
      </p:sp>
      <p:sp>
        <p:nvSpPr>
          <p:cNvPr id="105494" name="Text Box 22"/>
          <p:cNvSpPr txBox="1">
            <a:spLocks noChangeArrowheads="1"/>
          </p:cNvSpPr>
          <p:nvPr/>
        </p:nvSpPr>
        <p:spPr bwMode="auto">
          <a:xfrm>
            <a:off x="3041650" y="5516563"/>
            <a:ext cx="3060700" cy="779462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/>
              <a:t>Per D &gt; Dc </a:t>
            </a:r>
            <a:r>
              <a:rPr lang="it-IT" altLang="it-IT">
                <a:sym typeface="Symbol" panose="05050102010706020507" pitchFamily="18" charset="2"/>
              </a:rPr>
              <a:t> SABBIA</a:t>
            </a:r>
          </a:p>
          <a:p>
            <a:pPr>
              <a:spcBef>
                <a:spcPct val="50000"/>
              </a:spcBef>
            </a:pPr>
            <a:r>
              <a:rPr lang="it-IT" altLang="it-IT">
                <a:sym typeface="Symbol" panose="05050102010706020507" pitchFamily="18" charset="2"/>
              </a:rPr>
              <a:t>Per D &lt; Dc  POLVERE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Text Box 2"/>
          <p:cNvSpPr txBox="1">
            <a:spLocks noChangeArrowheads="1"/>
          </p:cNvSpPr>
          <p:nvPr/>
        </p:nvSpPr>
        <p:spPr bwMode="auto">
          <a:xfrm>
            <a:off x="2447925" y="333375"/>
            <a:ext cx="4248150" cy="376238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/>
              <a:t>Sabbie e polveri</a:t>
            </a:r>
          </a:p>
        </p:txBody>
      </p:sp>
      <p:sp>
        <p:nvSpPr>
          <p:cNvPr id="107523" name="Text Box 3"/>
          <p:cNvSpPr txBox="1">
            <a:spLocks noChangeArrowheads="1"/>
          </p:cNvSpPr>
          <p:nvPr/>
        </p:nvSpPr>
        <p:spPr bwMode="auto">
          <a:xfrm>
            <a:off x="323850" y="981075"/>
            <a:ext cx="4248150" cy="4502150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sz="1600" u="sng"/>
              <a:t>Comportamento di una </a:t>
            </a:r>
            <a:r>
              <a:rPr lang="it-IT" altLang="it-IT" sz="1600" u="sng">
                <a:solidFill>
                  <a:srgbClr val="FF0000"/>
                </a:solidFill>
              </a:rPr>
              <a:t>sabbia</a:t>
            </a:r>
            <a:r>
              <a:rPr lang="it-IT" altLang="it-IT" sz="1600" u="sng"/>
              <a:t> in mucchio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it-IT" altLang="it-IT" sz="1600"/>
              <a:t>Le forze di adesione sono trascurabili rispetto alla forza peso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it-IT" altLang="it-IT" sz="1600"/>
              <a:t>Le sabbie scorrono facilmente attraverso orifizi anche piccoli (es. clessidra).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it-IT" altLang="it-IT" sz="1600"/>
              <a:t>Le particelle scorrono sotto l’azione della forza di gravità, riempiendo in maniera ottimale i vuoti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it-IT" altLang="it-IT" sz="1600"/>
              <a:t>La densità apparente di una sabbia mono-dispersa e ben assestata è praticamente costante e non dipende dalle dimensioni delle particelle.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it-IT" altLang="it-IT" sz="1600">
                <a:solidFill>
                  <a:srgbClr val="FF0000"/>
                </a:solidFill>
              </a:rPr>
              <a:t>Una sabbia non può essere compattata per pressatura meccanica.</a:t>
            </a:r>
          </a:p>
          <a:p>
            <a:pPr>
              <a:spcBef>
                <a:spcPct val="50000"/>
              </a:spcBef>
            </a:pPr>
            <a:endParaRPr lang="it-IT" altLang="it-IT" sz="1600">
              <a:solidFill>
                <a:srgbClr val="FF0000"/>
              </a:solidFill>
            </a:endParaRPr>
          </a:p>
        </p:txBody>
      </p:sp>
      <p:sp>
        <p:nvSpPr>
          <p:cNvPr id="107524" name="Text Box 4"/>
          <p:cNvSpPr txBox="1">
            <a:spLocks noChangeArrowheads="1"/>
          </p:cNvSpPr>
          <p:nvPr/>
        </p:nvSpPr>
        <p:spPr bwMode="auto">
          <a:xfrm>
            <a:off x="4859338" y="981075"/>
            <a:ext cx="4105275" cy="5724525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sz="1600" u="sng"/>
              <a:t>Comportamento di una </a:t>
            </a:r>
            <a:r>
              <a:rPr lang="it-IT" altLang="it-IT" sz="1600" u="sng">
                <a:solidFill>
                  <a:srgbClr val="FF0000"/>
                </a:solidFill>
              </a:rPr>
              <a:t>polvere</a:t>
            </a:r>
            <a:r>
              <a:rPr lang="it-IT" altLang="it-IT" sz="1600" u="sng"/>
              <a:t> in mucchio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it-IT" altLang="it-IT" sz="1600"/>
              <a:t>Le forze di adesione prevalgono sulla forza peso per cui le particelle formano un corpo unico deformabile plasticamente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it-IT" altLang="it-IT" sz="1600"/>
              <a:t>Le polveri scorrono male attraverso gli orifizi 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it-IT" altLang="it-IT" sz="1600"/>
              <a:t>Le forze di adesione impediscono alle particelle di assestarsi per cui la densità apparente è  bassa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it-IT" altLang="it-IT" sz="1600"/>
              <a:t>La densità apparente diminuisce al diminuire della dimensione le particelle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it-IT" altLang="it-IT" sz="1600"/>
              <a:t>La densità apparente può aumentare per effetto della costipazione meccanica che aiuta ad eliminare i vuoti tra le particelle spezzando le forze di adesione e superando le asperità di forma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it-IT" altLang="it-IT" sz="1600">
                <a:solidFill>
                  <a:srgbClr val="FF0000"/>
                </a:solidFill>
              </a:rPr>
              <a:t>Una polvere pressata energicamente in uno stampo si trasforma in un sistema rigido perché aumentano le superfici di contatto tra le particelle.</a:t>
            </a:r>
            <a:r>
              <a:rPr lang="it-IT" altLang="it-IT" sz="1600">
                <a:solidFill>
                  <a:srgbClr val="FF3300"/>
                </a:solidFill>
              </a:rPr>
              <a:t> </a:t>
            </a:r>
            <a:endParaRPr lang="it-IT" altLang="it-IT" sz="16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2" name="Text Box 4"/>
          <p:cNvSpPr txBox="1">
            <a:spLocks noChangeArrowheads="1"/>
          </p:cNvSpPr>
          <p:nvPr/>
        </p:nvSpPr>
        <p:spPr bwMode="auto">
          <a:xfrm>
            <a:off x="2447925" y="333375"/>
            <a:ext cx="4248150" cy="376238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/>
              <a:t>Sabbie e polveri</a:t>
            </a:r>
          </a:p>
        </p:txBody>
      </p:sp>
      <p:sp>
        <p:nvSpPr>
          <p:cNvPr id="114693" name="Freeform 5"/>
          <p:cNvSpPr>
            <a:spLocks/>
          </p:cNvSpPr>
          <p:nvPr/>
        </p:nvSpPr>
        <p:spPr bwMode="auto">
          <a:xfrm>
            <a:off x="3851275" y="908050"/>
            <a:ext cx="1657350" cy="1152525"/>
          </a:xfrm>
          <a:custGeom>
            <a:avLst/>
            <a:gdLst>
              <a:gd name="T0" fmla="*/ 362 w 1270"/>
              <a:gd name="T1" fmla="*/ 160 h 915"/>
              <a:gd name="T2" fmla="*/ 45 w 1270"/>
              <a:gd name="T3" fmla="*/ 568 h 915"/>
              <a:gd name="T4" fmla="*/ 634 w 1270"/>
              <a:gd name="T5" fmla="*/ 885 h 915"/>
              <a:gd name="T6" fmla="*/ 1179 w 1270"/>
              <a:gd name="T7" fmla="*/ 749 h 915"/>
              <a:gd name="T8" fmla="*/ 1179 w 1270"/>
              <a:gd name="T9" fmla="*/ 568 h 915"/>
              <a:gd name="T10" fmla="*/ 1133 w 1270"/>
              <a:gd name="T11" fmla="*/ 296 h 915"/>
              <a:gd name="T12" fmla="*/ 589 w 1270"/>
              <a:gd name="T13" fmla="*/ 23 h 915"/>
              <a:gd name="T14" fmla="*/ 362 w 1270"/>
              <a:gd name="T15" fmla="*/ 160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70" h="915">
                <a:moveTo>
                  <a:pt x="362" y="160"/>
                </a:moveTo>
                <a:cubicBezTo>
                  <a:pt x="271" y="251"/>
                  <a:pt x="0" y="447"/>
                  <a:pt x="45" y="568"/>
                </a:cubicBezTo>
                <a:cubicBezTo>
                  <a:pt x="90" y="689"/>
                  <a:pt x="445" y="855"/>
                  <a:pt x="634" y="885"/>
                </a:cubicBezTo>
                <a:cubicBezTo>
                  <a:pt x="823" y="915"/>
                  <a:pt x="1088" y="802"/>
                  <a:pt x="1179" y="749"/>
                </a:cubicBezTo>
                <a:cubicBezTo>
                  <a:pt x="1270" y="696"/>
                  <a:pt x="1187" y="643"/>
                  <a:pt x="1179" y="568"/>
                </a:cubicBezTo>
                <a:cubicBezTo>
                  <a:pt x="1171" y="493"/>
                  <a:pt x="1231" y="387"/>
                  <a:pt x="1133" y="296"/>
                </a:cubicBezTo>
                <a:cubicBezTo>
                  <a:pt x="1035" y="205"/>
                  <a:pt x="717" y="46"/>
                  <a:pt x="589" y="23"/>
                </a:cubicBezTo>
                <a:cubicBezTo>
                  <a:pt x="461" y="0"/>
                  <a:pt x="453" y="69"/>
                  <a:pt x="362" y="160"/>
                </a:cubicBezTo>
                <a:close/>
              </a:path>
            </a:pathLst>
          </a:custGeom>
          <a:solidFill>
            <a:schemeClr val="bg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14694" name="Oval 6"/>
          <p:cNvSpPr>
            <a:spLocks noChangeArrowheads="1"/>
          </p:cNvSpPr>
          <p:nvPr/>
        </p:nvSpPr>
        <p:spPr bwMode="auto">
          <a:xfrm>
            <a:off x="2124075" y="2565400"/>
            <a:ext cx="576263" cy="576263"/>
          </a:xfrm>
          <a:prstGeom prst="ellipse">
            <a:avLst/>
          </a:prstGeom>
          <a:solidFill>
            <a:schemeClr val="bg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14695" name="Oval 7"/>
          <p:cNvSpPr>
            <a:spLocks noChangeArrowheads="1"/>
          </p:cNvSpPr>
          <p:nvPr/>
        </p:nvSpPr>
        <p:spPr bwMode="auto">
          <a:xfrm>
            <a:off x="2700338" y="2579688"/>
            <a:ext cx="576262" cy="576262"/>
          </a:xfrm>
          <a:prstGeom prst="ellipse">
            <a:avLst/>
          </a:prstGeom>
          <a:solidFill>
            <a:schemeClr val="bg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14696" name="Oval 8"/>
          <p:cNvSpPr>
            <a:spLocks noChangeArrowheads="1"/>
          </p:cNvSpPr>
          <p:nvPr/>
        </p:nvSpPr>
        <p:spPr bwMode="auto">
          <a:xfrm>
            <a:off x="2484438" y="3140075"/>
            <a:ext cx="576262" cy="576263"/>
          </a:xfrm>
          <a:prstGeom prst="ellipse">
            <a:avLst/>
          </a:prstGeom>
          <a:solidFill>
            <a:schemeClr val="bg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14698" name="Oval 10"/>
          <p:cNvSpPr>
            <a:spLocks noChangeArrowheads="1"/>
          </p:cNvSpPr>
          <p:nvPr/>
        </p:nvSpPr>
        <p:spPr bwMode="auto">
          <a:xfrm>
            <a:off x="1908175" y="3111500"/>
            <a:ext cx="576263" cy="576263"/>
          </a:xfrm>
          <a:prstGeom prst="ellipse">
            <a:avLst/>
          </a:prstGeom>
          <a:solidFill>
            <a:schemeClr val="bg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14699" name="Oval 11"/>
          <p:cNvSpPr>
            <a:spLocks noChangeArrowheads="1"/>
          </p:cNvSpPr>
          <p:nvPr/>
        </p:nvSpPr>
        <p:spPr bwMode="auto">
          <a:xfrm>
            <a:off x="5724525" y="2781300"/>
            <a:ext cx="215900" cy="215900"/>
          </a:xfrm>
          <a:prstGeom prst="ellipse">
            <a:avLst/>
          </a:prstGeom>
          <a:solidFill>
            <a:schemeClr val="bg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14700" name="Oval 12"/>
          <p:cNvSpPr>
            <a:spLocks noChangeArrowheads="1"/>
          </p:cNvSpPr>
          <p:nvPr/>
        </p:nvSpPr>
        <p:spPr bwMode="auto">
          <a:xfrm>
            <a:off x="5876925" y="2613025"/>
            <a:ext cx="215900" cy="215900"/>
          </a:xfrm>
          <a:prstGeom prst="ellipse">
            <a:avLst/>
          </a:prstGeom>
          <a:solidFill>
            <a:schemeClr val="bg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14701" name="Oval 13"/>
          <p:cNvSpPr>
            <a:spLocks noChangeArrowheads="1"/>
          </p:cNvSpPr>
          <p:nvPr/>
        </p:nvSpPr>
        <p:spPr bwMode="auto">
          <a:xfrm>
            <a:off x="5940425" y="2852738"/>
            <a:ext cx="215900" cy="215900"/>
          </a:xfrm>
          <a:prstGeom prst="ellipse">
            <a:avLst/>
          </a:prstGeom>
          <a:solidFill>
            <a:schemeClr val="bg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14702" name="Oval 14"/>
          <p:cNvSpPr>
            <a:spLocks noChangeArrowheads="1"/>
          </p:cNvSpPr>
          <p:nvPr/>
        </p:nvSpPr>
        <p:spPr bwMode="auto">
          <a:xfrm>
            <a:off x="5724525" y="2997200"/>
            <a:ext cx="215900" cy="215900"/>
          </a:xfrm>
          <a:prstGeom prst="ellipse">
            <a:avLst/>
          </a:prstGeom>
          <a:solidFill>
            <a:schemeClr val="bg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14703" name="Oval 15"/>
          <p:cNvSpPr>
            <a:spLocks noChangeArrowheads="1"/>
          </p:cNvSpPr>
          <p:nvPr/>
        </p:nvSpPr>
        <p:spPr bwMode="auto">
          <a:xfrm>
            <a:off x="5940425" y="3068638"/>
            <a:ext cx="215900" cy="215900"/>
          </a:xfrm>
          <a:prstGeom prst="ellipse">
            <a:avLst/>
          </a:prstGeom>
          <a:solidFill>
            <a:schemeClr val="bg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14704" name="Oval 16"/>
          <p:cNvSpPr>
            <a:spLocks noChangeArrowheads="1"/>
          </p:cNvSpPr>
          <p:nvPr/>
        </p:nvSpPr>
        <p:spPr bwMode="auto">
          <a:xfrm>
            <a:off x="6089650" y="2689225"/>
            <a:ext cx="215900" cy="215900"/>
          </a:xfrm>
          <a:prstGeom prst="ellipse">
            <a:avLst/>
          </a:prstGeom>
          <a:solidFill>
            <a:schemeClr val="bg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14705" name="Oval 17"/>
          <p:cNvSpPr>
            <a:spLocks noChangeArrowheads="1"/>
          </p:cNvSpPr>
          <p:nvPr/>
        </p:nvSpPr>
        <p:spPr bwMode="auto">
          <a:xfrm>
            <a:off x="6156325" y="2924175"/>
            <a:ext cx="215900" cy="215900"/>
          </a:xfrm>
          <a:prstGeom prst="ellipse">
            <a:avLst/>
          </a:prstGeom>
          <a:solidFill>
            <a:schemeClr val="bg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14706" name="Oval 18"/>
          <p:cNvSpPr>
            <a:spLocks noChangeArrowheads="1"/>
          </p:cNvSpPr>
          <p:nvPr/>
        </p:nvSpPr>
        <p:spPr bwMode="auto">
          <a:xfrm>
            <a:off x="6156325" y="3141663"/>
            <a:ext cx="215900" cy="215900"/>
          </a:xfrm>
          <a:prstGeom prst="ellipse">
            <a:avLst/>
          </a:prstGeom>
          <a:solidFill>
            <a:schemeClr val="bg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14707" name="Oval 19"/>
          <p:cNvSpPr>
            <a:spLocks noChangeArrowheads="1"/>
          </p:cNvSpPr>
          <p:nvPr/>
        </p:nvSpPr>
        <p:spPr bwMode="auto">
          <a:xfrm>
            <a:off x="6300788" y="2760663"/>
            <a:ext cx="215900" cy="215900"/>
          </a:xfrm>
          <a:prstGeom prst="ellipse">
            <a:avLst/>
          </a:prstGeom>
          <a:solidFill>
            <a:schemeClr val="bg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14708" name="Oval 20"/>
          <p:cNvSpPr>
            <a:spLocks noChangeArrowheads="1"/>
          </p:cNvSpPr>
          <p:nvPr/>
        </p:nvSpPr>
        <p:spPr bwMode="auto">
          <a:xfrm>
            <a:off x="6372225" y="2986088"/>
            <a:ext cx="215900" cy="215900"/>
          </a:xfrm>
          <a:prstGeom prst="ellipse">
            <a:avLst/>
          </a:prstGeom>
          <a:solidFill>
            <a:schemeClr val="bg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14709" name="Oval 21"/>
          <p:cNvSpPr>
            <a:spLocks noChangeArrowheads="1"/>
          </p:cNvSpPr>
          <p:nvPr/>
        </p:nvSpPr>
        <p:spPr bwMode="auto">
          <a:xfrm>
            <a:off x="6372225" y="3213100"/>
            <a:ext cx="215900" cy="215900"/>
          </a:xfrm>
          <a:prstGeom prst="ellipse">
            <a:avLst/>
          </a:prstGeom>
          <a:solidFill>
            <a:schemeClr val="bg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14710" name="Oval 22"/>
          <p:cNvSpPr>
            <a:spLocks noChangeArrowheads="1"/>
          </p:cNvSpPr>
          <p:nvPr/>
        </p:nvSpPr>
        <p:spPr bwMode="auto">
          <a:xfrm>
            <a:off x="6203950" y="3367088"/>
            <a:ext cx="215900" cy="215900"/>
          </a:xfrm>
          <a:prstGeom prst="ellipse">
            <a:avLst/>
          </a:prstGeom>
          <a:solidFill>
            <a:schemeClr val="bg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14711" name="Oval 23"/>
          <p:cNvSpPr>
            <a:spLocks noChangeArrowheads="1"/>
          </p:cNvSpPr>
          <p:nvPr/>
        </p:nvSpPr>
        <p:spPr bwMode="auto">
          <a:xfrm>
            <a:off x="5776913" y="3213100"/>
            <a:ext cx="215900" cy="215900"/>
          </a:xfrm>
          <a:prstGeom prst="ellipse">
            <a:avLst/>
          </a:prstGeom>
          <a:solidFill>
            <a:schemeClr val="bg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14712" name="Oval 24"/>
          <p:cNvSpPr>
            <a:spLocks noChangeArrowheads="1"/>
          </p:cNvSpPr>
          <p:nvPr/>
        </p:nvSpPr>
        <p:spPr bwMode="auto">
          <a:xfrm>
            <a:off x="5992813" y="3302000"/>
            <a:ext cx="215900" cy="215900"/>
          </a:xfrm>
          <a:prstGeom prst="ellipse">
            <a:avLst/>
          </a:prstGeom>
          <a:solidFill>
            <a:schemeClr val="bg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14713" name="Text Box 25"/>
          <p:cNvSpPr txBox="1">
            <a:spLocks noChangeArrowheads="1"/>
          </p:cNvSpPr>
          <p:nvPr/>
        </p:nvSpPr>
        <p:spPr bwMode="auto">
          <a:xfrm>
            <a:off x="323850" y="4149725"/>
            <a:ext cx="4103688" cy="2112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 sz="1400">
                <a:solidFill>
                  <a:srgbClr val="FF0000"/>
                </a:solidFill>
              </a:rPr>
              <a:t>Sabbia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it-IT" altLang="it-IT" sz="1400"/>
              <a:t>Sono pochi i punti di contatto tra i granelli attraverso cui si esplicano le forze di adesione.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it-IT" altLang="it-IT" sz="1400"/>
              <a:t>La pressatura non aumenta I punti di contatto e non fa diminuire gli spazi tra i granelli.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it-IT" altLang="it-IT" sz="1400"/>
              <a:t>Le forze di adesione sono trascurabili rispetto alle forze di massa e non sono sufficienti garantire compattezza e resistenza meccanica.</a:t>
            </a:r>
          </a:p>
        </p:txBody>
      </p:sp>
      <p:sp>
        <p:nvSpPr>
          <p:cNvPr id="114714" name="Text Box 26"/>
          <p:cNvSpPr txBox="1">
            <a:spLocks noChangeArrowheads="1"/>
          </p:cNvSpPr>
          <p:nvPr/>
        </p:nvSpPr>
        <p:spPr bwMode="auto">
          <a:xfrm>
            <a:off x="4789488" y="4149725"/>
            <a:ext cx="4103687" cy="179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 sz="1400">
                <a:solidFill>
                  <a:srgbClr val="FF0000"/>
                </a:solidFill>
              </a:rPr>
              <a:t>Polvere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it-IT" altLang="it-IT" sz="1400"/>
              <a:t>Aumentano i punti di contatto e diminuiscono gli spazi tra le particelle.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it-IT" altLang="it-IT" sz="1400"/>
              <a:t>La pressatura trasforma la polvere in una massa compatta in cui le particelle sono legate attraverso forze di adesione ormai prevalenti sulle forze di massa.</a:t>
            </a:r>
          </a:p>
        </p:txBody>
      </p:sp>
      <p:sp>
        <p:nvSpPr>
          <p:cNvPr id="114715" name="Line 27"/>
          <p:cNvSpPr>
            <a:spLocks noChangeShapeType="1"/>
          </p:cNvSpPr>
          <p:nvPr/>
        </p:nvSpPr>
        <p:spPr bwMode="auto">
          <a:xfrm flipH="1">
            <a:off x="3348038" y="2060575"/>
            <a:ext cx="792162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14716" name="Line 28"/>
          <p:cNvSpPr>
            <a:spLocks noChangeShapeType="1"/>
          </p:cNvSpPr>
          <p:nvPr/>
        </p:nvSpPr>
        <p:spPr bwMode="auto">
          <a:xfrm>
            <a:off x="5219700" y="2060575"/>
            <a:ext cx="504825" cy="576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14717" name="Text Box 29"/>
          <p:cNvSpPr txBox="1">
            <a:spLocks noChangeArrowheads="1"/>
          </p:cNvSpPr>
          <p:nvPr/>
        </p:nvSpPr>
        <p:spPr bwMode="auto">
          <a:xfrm>
            <a:off x="3490913" y="2492375"/>
            <a:ext cx="10810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sz="1000"/>
              <a:t>Macinazione grossolana</a:t>
            </a:r>
          </a:p>
        </p:txBody>
      </p:sp>
      <p:sp>
        <p:nvSpPr>
          <p:cNvPr id="114718" name="Text Box 30"/>
          <p:cNvSpPr txBox="1">
            <a:spLocks noChangeArrowheads="1"/>
          </p:cNvSpPr>
          <p:nvPr/>
        </p:nvSpPr>
        <p:spPr bwMode="auto">
          <a:xfrm>
            <a:off x="5435600" y="1989138"/>
            <a:ext cx="10810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sz="1000"/>
              <a:t>Macinazione spinta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144" name="Group 64"/>
          <p:cNvGrpSpPr>
            <a:grpSpLocks/>
          </p:cNvGrpSpPr>
          <p:nvPr/>
        </p:nvGrpSpPr>
        <p:grpSpPr bwMode="auto">
          <a:xfrm>
            <a:off x="3348038" y="188913"/>
            <a:ext cx="1728787" cy="1008062"/>
            <a:chOff x="2109" y="119"/>
            <a:chExt cx="1089" cy="635"/>
          </a:xfrm>
        </p:grpSpPr>
        <p:sp>
          <p:nvSpPr>
            <p:cNvPr id="46130" name="AutoShape 50"/>
            <p:cNvSpPr>
              <a:spLocks noChangeArrowheads="1"/>
            </p:cNvSpPr>
            <p:nvPr/>
          </p:nvSpPr>
          <p:spPr bwMode="auto">
            <a:xfrm>
              <a:off x="2154" y="663"/>
              <a:ext cx="1044" cy="91"/>
            </a:xfrm>
            <a:prstGeom prst="rightArrow">
              <a:avLst>
                <a:gd name="adj1" fmla="val 50000"/>
                <a:gd name="adj2" fmla="val 286813"/>
              </a:avLst>
            </a:prstGeom>
            <a:solidFill>
              <a:schemeClr val="folHlink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6131" name="Text Box 51"/>
            <p:cNvSpPr txBox="1">
              <a:spLocks noChangeArrowheads="1"/>
            </p:cNvSpPr>
            <p:nvPr/>
          </p:nvSpPr>
          <p:spPr bwMode="auto">
            <a:xfrm>
              <a:off x="2109" y="119"/>
              <a:ext cx="998" cy="5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DA921E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it-IT" altLang="it-IT" sz="1200"/>
                <a:t>Solidificazione</a:t>
              </a:r>
            </a:p>
            <a:p>
              <a:pPr algn="ctr"/>
              <a:r>
                <a:rPr lang="it-IT" altLang="it-IT" sz="1200"/>
                <a:t>per raffreddamento a </a:t>
              </a:r>
            </a:p>
            <a:p>
              <a:pPr algn="ctr"/>
              <a:r>
                <a:rPr lang="it-IT" altLang="it-IT" sz="1200"/>
                <a:t>T = Tf </a:t>
              </a:r>
            </a:p>
          </p:txBody>
        </p:sp>
      </p:grpSp>
      <p:grpSp>
        <p:nvGrpSpPr>
          <p:cNvPr id="46145" name="Group 65"/>
          <p:cNvGrpSpPr>
            <a:grpSpLocks/>
          </p:cNvGrpSpPr>
          <p:nvPr/>
        </p:nvGrpSpPr>
        <p:grpSpPr bwMode="auto">
          <a:xfrm>
            <a:off x="250825" y="3429000"/>
            <a:ext cx="2233613" cy="1871663"/>
            <a:chOff x="158" y="2160"/>
            <a:chExt cx="1407" cy="1179"/>
          </a:xfrm>
        </p:grpSpPr>
        <p:sp>
          <p:nvSpPr>
            <p:cNvPr id="46084" name="Rectangle 4"/>
            <p:cNvSpPr>
              <a:spLocks noChangeArrowheads="1"/>
            </p:cNvSpPr>
            <p:nvPr/>
          </p:nvSpPr>
          <p:spPr bwMode="auto">
            <a:xfrm>
              <a:off x="158" y="2432"/>
              <a:ext cx="907" cy="907"/>
            </a:xfrm>
            <a:prstGeom prst="rect">
              <a:avLst/>
            </a:prstGeom>
            <a:solidFill>
              <a:srgbClr val="F4260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6125" name="Freeform 45"/>
            <p:cNvSpPr>
              <a:spLocks/>
            </p:cNvSpPr>
            <p:nvPr/>
          </p:nvSpPr>
          <p:spPr bwMode="auto">
            <a:xfrm>
              <a:off x="158" y="2341"/>
              <a:ext cx="908" cy="998"/>
            </a:xfrm>
            <a:custGeom>
              <a:avLst/>
              <a:gdLst>
                <a:gd name="T0" fmla="*/ 0 w 908"/>
                <a:gd name="T1" fmla="*/ 0 h 998"/>
                <a:gd name="T2" fmla="*/ 0 w 908"/>
                <a:gd name="T3" fmla="*/ 998 h 998"/>
                <a:gd name="T4" fmla="*/ 908 w 908"/>
                <a:gd name="T5" fmla="*/ 998 h 998"/>
                <a:gd name="T6" fmla="*/ 908 w 908"/>
                <a:gd name="T7" fmla="*/ 0 h 9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8" h="998">
                  <a:moveTo>
                    <a:pt x="0" y="0"/>
                  </a:moveTo>
                  <a:lnTo>
                    <a:pt x="0" y="998"/>
                  </a:lnTo>
                  <a:lnTo>
                    <a:pt x="908" y="998"/>
                  </a:lnTo>
                  <a:lnTo>
                    <a:pt x="908" y="0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DA921E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46132" name="AutoShape 52"/>
            <p:cNvSpPr>
              <a:spLocks noChangeArrowheads="1"/>
            </p:cNvSpPr>
            <p:nvPr/>
          </p:nvSpPr>
          <p:spPr bwMode="auto">
            <a:xfrm rot="-1588155">
              <a:off x="1156" y="2477"/>
              <a:ext cx="363" cy="137"/>
            </a:xfrm>
            <a:prstGeom prst="rightArrow">
              <a:avLst>
                <a:gd name="adj1" fmla="val 50000"/>
                <a:gd name="adj2" fmla="val 66241"/>
              </a:avLst>
            </a:prstGeom>
            <a:solidFill>
              <a:schemeClr val="folHlink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6133" name="AutoShape 53"/>
            <p:cNvSpPr>
              <a:spLocks noChangeArrowheads="1"/>
            </p:cNvSpPr>
            <p:nvPr/>
          </p:nvSpPr>
          <p:spPr bwMode="auto">
            <a:xfrm rot="593925">
              <a:off x="1202" y="3113"/>
              <a:ext cx="363" cy="137"/>
            </a:xfrm>
            <a:prstGeom prst="rightArrow">
              <a:avLst>
                <a:gd name="adj1" fmla="val 50000"/>
                <a:gd name="adj2" fmla="val 66241"/>
              </a:avLst>
            </a:prstGeom>
            <a:solidFill>
              <a:schemeClr val="folHlink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6134" name="Text Box 54"/>
            <p:cNvSpPr txBox="1">
              <a:spLocks noChangeArrowheads="1"/>
            </p:cNvSpPr>
            <p:nvPr/>
          </p:nvSpPr>
          <p:spPr bwMode="auto">
            <a:xfrm>
              <a:off x="1111" y="2160"/>
              <a:ext cx="454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DA921E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it-IT" altLang="it-IT" sz="1400"/>
                <a:t>T &lt; Tf</a:t>
              </a:r>
            </a:p>
          </p:txBody>
        </p:sp>
      </p:grpSp>
      <p:sp>
        <p:nvSpPr>
          <p:cNvPr id="46135" name="Text Box 55"/>
          <p:cNvSpPr txBox="1">
            <a:spLocks noChangeArrowheads="1"/>
          </p:cNvSpPr>
          <p:nvPr/>
        </p:nvSpPr>
        <p:spPr bwMode="auto">
          <a:xfrm>
            <a:off x="1692275" y="5300663"/>
            <a:ext cx="863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DA921E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 sz="1400"/>
              <a:t>T &lt;&lt; Tf</a:t>
            </a:r>
          </a:p>
        </p:txBody>
      </p:sp>
      <p:grpSp>
        <p:nvGrpSpPr>
          <p:cNvPr id="46150" name="Group 70"/>
          <p:cNvGrpSpPr>
            <a:grpSpLocks/>
          </p:cNvGrpSpPr>
          <p:nvPr/>
        </p:nvGrpSpPr>
        <p:grpSpPr bwMode="auto">
          <a:xfrm>
            <a:off x="2700338" y="4724400"/>
            <a:ext cx="5543550" cy="1905000"/>
            <a:chOff x="1701" y="2976"/>
            <a:chExt cx="3492" cy="1200"/>
          </a:xfrm>
        </p:grpSpPr>
        <p:grpSp>
          <p:nvGrpSpPr>
            <p:cNvPr id="46148" name="Group 68"/>
            <p:cNvGrpSpPr>
              <a:grpSpLocks/>
            </p:cNvGrpSpPr>
            <p:nvPr/>
          </p:nvGrpSpPr>
          <p:grpSpPr bwMode="auto">
            <a:xfrm>
              <a:off x="1701" y="2976"/>
              <a:ext cx="908" cy="998"/>
              <a:chOff x="1701" y="2976"/>
              <a:chExt cx="908" cy="998"/>
            </a:xfrm>
          </p:grpSpPr>
          <p:sp>
            <p:nvSpPr>
              <p:cNvPr id="46085" name="Rectangle 5"/>
              <p:cNvSpPr>
                <a:spLocks noChangeArrowheads="1"/>
              </p:cNvSpPr>
              <p:nvPr/>
            </p:nvSpPr>
            <p:spPr bwMode="auto">
              <a:xfrm>
                <a:off x="1701" y="3067"/>
                <a:ext cx="907" cy="907"/>
              </a:xfrm>
              <a:prstGeom prst="rect">
                <a:avLst/>
              </a:prstGeom>
              <a:solidFill>
                <a:srgbClr val="DA921E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46127" name="Freeform 47"/>
              <p:cNvSpPr>
                <a:spLocks/>
              </p:cNvSpPr>
              <p:nvPr/>
            </p:nvSpPr>
            <p:spPr bwMode="auto">
              <a:xfrm>
                <a:off x="1701" y="2976"/>
                <a:ext cx="908" cy="998"/>
              </a:xfrm>
              <a:custGeom>
                <a:avLst/>
                <a:gdLst>
                  <a:gd name="T0" fmla="*/ 0 w 908"/>
                  <a:gd name="T1" fmla="*/ 0 h 998"/>
                  <a:gd name="T2" fmla="*/ 0 w 908"/>
                  <a:gd name="T3" fmla="*/ 998 h 998"/>
                  <a:gd name="T4" fmla="*/ 908 w 908"/>
                  <a:gd name="T5" fmla="*/ 998 h 998"/>
                  <a:gd name="T6" fmla="*/ 908 w 908"/>
                  <a:gd name="T7" fmla="*/ 0 h 9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08" h="998">
                    <a:moveTo>
                      <a:pt x="0" y="0"/>
                    </a:moveTo>
                    <a:lnTo>
                      <a:pt x="0" y="998"/>
                    </a:lnTo>
                    <a:lnTo>
                      <a:pt x="908" y="998"/>
                    </a:lnTo>
                    <a:lnTo>
                      <a:pt x="908" y="0"/>
                    </a:ln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DA921E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46149" name="Group 69"/>
            <p:cNvGrpSpPr>
              <a:grpSpLocks/>
            </p:cNvGrpSpPr>
            <p:nvPr/>
          </p:nvGrpSpPr>
          <p:grpSpPr bwMode="auto">
            <a:xfrm>
              <a:off x="2154" y="3022"/>
              <a:ext cx="3039" cy="1154"/>
              <a:chOff x="2154" y="3022"/>
              <a:chExt cx="3039" cy="1154"/>
            </a:xfrm>
          </p:grpSpPr>
          <p:grpSp>
            <p:nvGrpSpPr>
              <p:cNvPr id="46098" name="Group 18"/>
              <p:cNvGrpSpPr>
                <a:grpSpLocks/>
              </p:cNvGrpSpPr>
              <p:nvPr/>
            </p:nvGrpSpPr>
            <p:grpSpPr bwMode="auto">
              <a:xfrm>
                <a:off x="4059" y="3022"/>
                <a:ext cx="1134" cy="1134"/>
                <a:chOff x="657" y="1525"/>
                <a:chExt cx="998" cy="998"/>
              </a:xfrm>
            </p:grpSpPr>
            <p:sp>
              <p:nvSpPr>
                <p:cNvPr id="46099" name="Oval 19"/>
                <p:cNvSpPr>
                  <a:spLocks noChangeArrowheads="1"/>
                </p:cNvSpPr>
                <p:nvPr/>
              </p:nvSpPr>
              <p:spPr bwMode="auto">
                <a:xfrm>
                  <a:off x="657" y="1525"/>
                  <a:ext cx="998" cy="998"/>
                </a:xfrm>
                <a:prstGeom prst="ellipse">
                  <a:avLst/>
                </a:prstGeom>
                <a:solidFill>
                  <a:srgbClr val="DA921E"/>
                </a:solidFill>
                <a:ln w="9525" algn="ctr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grpSp>
              <p:nvGrpSpPr>
                <p:cNvPr id="46100" name="Group 20"/>
                <p:cNvGrpSpPr>
                  <a:grpSpLocks/>
                </p:cNvGrpSpPr>
                <p:nvPr/>
              </p:nvGrpSpPr>
              <p:grpSpPr bwMode="auto">
                <a:xfrm>
                  <a:off x="707" y="1534"/>
                  <a:ext cx="910" cy="980"/>
                  <a:chOff x="701" y="1522"/>
                  <a:chExt cx="910" cy="980"/>
                </a:xfrm>
              </p:grpSpPr>
              <p:sp>
                <p:nvSpPr>
                  <p:cNvPr id="46101" name="AutoShape 21"/>
                  <p:cNvSpPr>
                    <a:spLocks noChangeArrowheads="1"/>
                  </p:cNvSpPr>
                  <p:nvPr/>
                </p:nvSpPr>
                <p:spPr bwMode="auto">
                  <a:xfrm>
                    <a:off x="706" y="1716"/>
                    <a:ext cx="227" cy="196"/>
                  </a:xfrm>
                  <a:prstGeom prst="hexagon">
                    <a:avLst>
                      <a:gd name="adj" fmla="val 28954"/>
                      <a:gd name="vf" fmla="val 115470"/>
                    </a:avLst>
                  </a:prstGeom>
                  <a:solidFill>
                    <a:srgbClr val="DA921E"/>
                  </a:solidFill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it-IT"/>
                  </a:p>
                </p:txBody>
              </p:sp>
              <p:sp>
                <p:nvSpPr>
                  <p:cNvPr id="46102" name="AutoShape 22"/>
                  <p:cNvSpPr>
                    <a:spLocks noChangeArrowheads="1"/>
                  </p:cNvSpPr>
                  <p:nvPr/>
                </p:nvSpPr>
                <p:spPr bwMode="auto">
                  <a:xfrm>
                    <a:off x="702" y="1912"/>
                    <a:ext cx="227" cy="196"/>
                  </a:xfrm>
                  <a:prstGeom prst="hexagon">
                    <a:avLst>
                      <a:gd name="adj" fmla="val 28954"/>
                      <a:gd name="vf" fmla="val 115470"/>
                    </a:avLst>
                  </a:prstGeom>
                  <a:solidFill>
                    <a:srgbClr val="DA921E"/>
                  </a:solidFill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it-IT"/>
                  </a:p>
                </p:txBody>
              </p:sp>
              <p:sp>
                <p:nvSpPr>
                  <p:cNvPr id="46103" name="AutoShape 23"/>
                  <p:cNvSpPr>
                    <a:spLocks noChangeArrowheads="1"/>
                  </p:cNvSpPr>
                  <p:nvPr/>
                </p:nvSpPr>
                <p:spPr bwMode="auto">
                  <a:xfrm>
                    <a:off x="876" y="1814"/>
                    <a:ext cx="227" cy="196"/>
                  </a:xfrm>
                  <a:prstGeom prst="hexagon">
                    <a:avLst>
                      <a:gd name="adj" fmla="val 28954"/>
                      <a:gd name="vf" fmla="val 115470"/>
                    </a:avLst>
                  </a:prstGeom>
                  <a:solidFill>
                    <a:srgbClr val="DA921E"/>
                  </a:solidFill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it-IT"/>
                  </a:p>
                </p:txBody>
              </p:sp>
              <p:sp>
                <p:nvSpPr>
                  <p:cNvPr id="46104" name="AutoShape 24"/>
                  <p:cNvSpPr>
                    <a:spLocks noChangeArrowheads="1"/>
                  </p:cNvSpPr>
                  <p:nvPr/>
                </p:nvSpPr>
                <p:spPr bwMode="auto">
                  <a:xfrm>
                    <a:off x="1043" y="1522"/>
                    <a:ext cx="227" cy="196"/>
                  </a:xfrm>
                  <a:prstGeom prst="hexagon">
                    <a:avLst>
                      <a:gd name="adj" fmla="val 28954"/>
                      <a:gd name="vf" fmla="val 115470"/>
                    </a:avLst>
                  </a:prstGeom>
                  <a:solidFill>
                    <a:srgbClr val="DA921E"/>
                  </a:solidFill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it-IT"/>
                  </a:p>
                </p:txBody>
              </p:sp>
              <p:sp>
                <p:nvSpPr>
                  <p:cNvPr id="46105" name="AutoShape 25"/>
                  <p:cNvSpPr>
                    <a:spLocks noChangeArrowheads="1"/>
                  </p:cNvSpPr>
                  <p:nvPr/>
                </p:nvSpPr>
                <p:spPr bwMode="auto">
                  <a:xfrm>
                    <a:off x="869" y="1620"/>
                    <a:ext cx="227" cy="196"/>
                  </a:xfrm>
                  <a:prstGeom prst="hexagon">
                    <a:avLst>
                      <a:gd name="adj" fmla="val 28954"/>
                      <a:gd name="vf" fmla="val 115470"/>
                    </a:avLst>
                  </a:prstGeom>
                  <a:solidFill>
                    <a:srgbClr val="DA921E"/>
                  </a:solidFill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it-IT"/>
                  </a:p>
                </p:txBody>
              </p:sp>
              <p:sp>
                <p:nvSpPr>
                  <p:cNvPr id="46106" name="AutoShape 26"/>
                  <p:cNvSpPr>
                    <a:spLocks noChangeArrowheads="1"/>
                  </p:cNvSpPr>
                  <p:nvPr/>
                </p:nvSpPr>
                <p:spPr bwMode="auto">
                  <a:xfrm>
                    <a:off x="1039" y="1718"/>
                    <a:ext cx="227" cy="196"/>
                  </a:xfrm>
                  <a:prstGeom prst="hexagon">
                    <a:avLst>
                      <a:gd name="adj" fmla="val 28954"/>
                      <a:gd name="vf" fmla="val 115470"/>
                    </a:avLst>
                  </a:prstGeom>
                  <a:solidFill>
                    <a:srgbClr val="DA921E"/>
                  </a:solidFill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it-IT"/>
                  </a:p>
                </p:txBody>
              </p:sp>
              <p:sp>
                <p:nvSpPr>
                  <p:cNvPr id="46107" name="AutoShape 27"/>
                  <p:cNvSpPr>
                    <a:spLocks noChangeArrowheads="1"/>
                  </p:cNvSpPr>
                  <p:nvPr/>
                </p:nvSpPr>
                <p:spPr bwMode="auto">
                  <a:xfrm>
                    <a:off x="1213" y="1620"/>
                    <a:ext cx="227" cy="196"/>
                  </a:xfrm>
                  <a:prstGeom prst="hexagon">
                    <a:avLst>
                      <a:gd name="adj" fmla="val 28954"/>
                      <a:gd name="vf" fmla="val 115470"/>
                    </a:avLst>
                  </a:prstGeom>
                  <a:solidFill>
                    <a:srgbClr val="DA921E"/>
                  </a:solidFill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it-IT"/>
                  </a:p>
                </p:txBody>
              </p:sp>
              <p:sp>
                <p:nvSpPr>
                  <p:cNvPr id="46108" name="AutoShape 28"/>
                  <p:cNvSpPr>
                    <a:spLocks noChangeArrowheads="1"/>
                  </p:cNvSpPr>
                  <p:nvPr/>
                </p:nvSpPr>
                <p:spPr bwMode="auto">
                  <a:xfrm rot="10800000">
                    <a:off x="1376" y="2112"/>
                    <a:ext cx="227" cy="196"/>
                  </a:xfrm>
                  <a:prstGeom prst="hexagon">
                    <a:avLst>
                      <a:gd name="adj" fmla="val 28954"/>
                      <a:gd name="vf" fmla="val 115470"/>
                    </a:avLst>
                  </a:prstGeom>
                  <a:solidFill>
                    <a:srgbClr val="DA921E"/>
                  </a:solidFill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it-IT"/>
                  </a:p>
                </p:txBody>
              </p:sp>
              <p:sp>
                <p:nvSpPr>
                  <p:cNvPr id="46109" name="AutoShape 29"/>
                  <p:cNvSpPr>
                    <a:spLocks noChangeArrowheads="1"/>
                  </p:cNvSpPr>
                  <p:nvPr/>
                </p:nvSpPr>
                <p:spPr bwMode="auto">
                  <a:xfrm rot="10800000">
                    <a:off x="1208" y="2014"/>
                    <a:ext cx="227" cy="196"/>
                  </a:xfrm>
                  <a:prstGeom prst="hexagon">
                    <a:avLst>
                      <a:gd name="adj" fmla="val 28954"/>
                      <a:gd name="vf" fmla="val 115470"/>
                    </a:avLst>
                  </a:prstGeom>
                  <a:solidFill>
                    <a:srgbClr val="DA921E"/>
                  </a:solidFill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it-IT"/>
                  </a:p>
                </p:txBody>
              </p:sp>
              <p:sp>
                <p:nvSpPr>
                  <p:cNvPr id="46110" name="AutoShape 30"/>
                  <p:cNvSpPr>
                    <a:spLocks noChangeArrowheads="1"/>
                  </p:cNvSpPr>
                  <p:nvPr/>
                </p:nvSpPr>
                <p:spPr bwMode="auto">
                  <a:xfrm rot="10800000">
                    <a:off x="1382" y="1916"/>
                    <a:ext cx="227" cy="196"/>
                  </a:xfrm>
                  <a:prstGeom prst="hexagon">
                    <a:avLst>
                      <a:gd name="adj" fmla="val 28954"/>
                      <a:gd name="vf" fmla="val 115470"/>
                    </a:avLst>
                  </a:prstGeom>
                  <a:solidFill>
                    <a:srgbClr val="DA921E"/>
                  </a:solidFill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it-IT"/>
                  </a:p>
                </p:txBody>
              </p:sp>
              <p:sp>
                <p:nvSpPr>
                  <p:cNvPr id="46111" name="AutoShape 31"/>
                  <p:cNvSpPr>
                    <a:spLocks noChangeArrowheads="1"/>
                  </p:cNvSpPr>
                  <p:nvPr/>
                </p:nvSpPr>
                <p:spPr bwMode="auto">
                  <a:xfrm rot="10800000">
                    <a:off x="1212" y="1818"/>
                    <a:ext cx="227" cy="196"/>
                  </a:xfrm>
                  <a:prstGeom prst="hexagon">
                    <a:avLst>
                      <a:gd name="adj" fmla="val 28954"/>
                      <a:gd name="vf" fmla="val 115470"/>
                    </a:avLst>
                  </a:prstGeom>
                  <a:solidFill>
                    <a:srgbClr val="DA921E"/>
                  </a:solidFill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it-IT"/>
                  </a:p>
                </p:txBody>
              </p:sp>
              <p:sp>
                <p:nvSpPr>
                  <p:cNvPr id="46112" name="AutoShape 32"/>
                  <p:cNvSpPr>
                    <a:spLocks noChangeArrowheads="1"/>
                  </p:cNvSpPr>
                  <p:nvPr/>
                </p:nvSpPr>
                <p:spPr bwMode="auto">
                  <a:xfrm rot="10800000">
                    <a:off x="1038" y="1916"/>
                    <a:ext cx="227" cy="196"/>
                  </a:xfrm>
                  <a:prstGeom prst="hexagon">
                    <a:avLst>
                      <a:gd name="adj" fmla="val 28954"/>
                      <a:gd name="vf" fmla="val 115470"/>
                    </a:avLst>
                  </a:prstGeom>
                  <a:solidFill>
                    <a:srgbClr val="DA921E"/>
                  </a:solidFill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it-IT"/>
                  </a:p>
                </p:txBody>
              </p:sp>
              <p:sp>
                <p:nvSpPr>
                  <p:cNvPr id="46113" name="AutoShape 33"/>
                  <p:cNvSpPr>
                    <a:spLocks noChangeArrowheads="1"/>
                  </p:cNvSpPr>
                  <p:nvPr/>
                </p:nvSpPr>
                <p:spPr bwMode="auto">
                  <a:xfrm rot="10800000">
                    <a:off x="1039" y="2306"/>
                    <a:ext cx="227" cy="196"/>
                  </a:xfrm>
                  <a:prstGeom prst="hexagon">
                    <a:avLst>
                      <a:gd name="adj" fmla="val 28954"/>
                      <a:gd name="vf" fmla="val 115470"/>
                    </a:avLst>
                  </a:prstGeom>
                  <a:solidFill>
                    <a:srgbClr val="DA921E"/>
                  </a:solidFill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it-IT"/>
                  </a:p>
                </p:txBody>
              </p:sp>
              <p:sp>
                <p:nvSpPr>
                  <p:cNvPr id="46114" name="AutoShape 34"/>
                  <p:cNvSpPr>
                    <a:spLocks noChangeArrowheads="1"/>
                  </p:cNvSpPr>
                  <p:nvPr/>
                </p:nvSpPr>
                <p:spPr bwMode="auto">
                  <a:xfrm rot="10800000">
                    <a:off x="871" y="2208"/>
                    <a:ext cx="227" cy="196"/>
                  </a:xfrm>
                  <a:prstGeom prst="hexagon">
                    <a:avLst>
                      <a:gd name="adj" fmla="val 28954"/>
                      <a:gd name="vf" fmla="val 115470"/>
                    </a:avLst>
                  </a:prstGeom>
                  <a:solidFill>
                    <a:srgbClr val="DA921E"/>
                  </a:solidFill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it-IT"/>
                  </a:p>
                </p:txBody>
              </p:sp>
              <p:sp>
                <p:nvSpPr>
                  <p:cNvPr id="46115" name="AutoShape 35"/>
                  <p:cNvSpPr>
                    <a:spLocks noChangeArrowheads="1"/>
                  </p:cNvSpPr>
                  <p:nvPr/>
                </p:nvSpPr>
                <p:spPr bwMode="auto">
                  <a:xfrm rot="10800000">
                    <a:off x="1045" y="2110"/>
                    <a:ext cx="227" cy="196"/>
                  </a:xfrm>
                  <a:prstGeom prst="hexagon">
                    <a:avLst>
                      <a:gd name="adj" fmla="val 28954"/>
                      <a:gd name="vf" fmla="val 115470"/>
                    </a:avLst>
                  </a:prstGeom>
                  <a:solidFill>
                    <a:srgbClr val="DA921E"/>
                  </a:solidFill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it-IT"/>
                  </a:p>
                </p:txBody>
              </p:sp>
              <p:sp>
                <p:nvSpPr>
                  <p:cNvPr id="46116" name="AutoShape 36"/>
                  <p:cNvSpPr>
                    <a:spLocks noChangeArrowheads="1"/>
                  </p:cNvSpPr>
                  <p:nvPr/>
                </p:nvSpPr>
                <p:spPr bwMode="auto">
                  <a:xfrm rot="10800000">
                    <a:off x="875" y="2012"/>
                    <a:ext cx="227" cy="196"/>
                  </a:xfrm>
                  <a:prstGeom prst="hexagon">
                    <a:avLst>
                      <a:gd name="adj" fmla="val 28954"/>
                      <a:gd name="vf" fmla="val 115470"/>
                    </a:avLst>
                  </a:prstGeom>
                  <a:solidFill>
                    <a:srgbClr val="DA921E"/>
                  </a:solidFill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it-IT"/>
                  </a:p>
                </p:txBody>
              </p:sp>
              <p:sp>
                <p:nvSpPr>
                  <p:cNvPr id="46117" name="AutoShape 37"/>
                  <p:cNvSpPr>
                    <a:spLocks noChangeArrowheads="1"/>
                  </p:cNvSpPr>
                  <p:nvPr/>
                </p:nvSpPr>
                <p:spPr bwMode="auto">
                  <a:xfrm rot="10800000">
                    <a:off x="701" y="2110"/>
                    <a:ext cx="227" cy="196"/>
                  </a:xfrm>
                  <a:prstGeom prst="hexagon">
                    <a:avLst>
                      <a:gd name="adj" fmla="val 28954"/>
                      <a:gd name="vf" fmla="val 115470"/>
                    </a:avLst>
                  </a:prstGeom>
                  <a:solidFill>
                    <a:srgbClr val="DA921E"/>
                  </a:solidFill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it-IT"/>
                  </a:p>
                </p:txBody>
              </p:sp>
              <p:sp>
                <p:nvSpPr>
                  <p:cNvPr id="46118" name="AutoShape 38"/>
                  <p:cNvSpPr>
                    <a:spLocks noChangeArrowheads="1"/>
                  </p:cNvSpPr>
                  <p:nvPr/>
                </p:nvSpPr>
                <p:spPr bwMode="auto">
                  <a:xfrm rot="10800000">
                    <a:off x="1215" y="2212"/>
                    <a:ext cx="227" cy="196"/>
                  </a:xfrm>
                  <a:prstGeom prst="hexagon">
                    <a:avLst>
                      <a:gd name="adj" fmla="val 28954"/>
                      <a:gd name="vf" fmla="val 115470"/>
                    </a:avLst>
                  </a:prstGeom>
                  <a:solidFill>
                    <a:srgbClr val="DA921E"/>
                  </a:solidFill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it-IT"/>
                  </a:p>
                </p:txBody>
              </p:sp>
              <p:sp>
                <p:nvSpPr>
                  <p:cNvPr id="46119" name="AutoShape 39"/>
                  <p:cNvSpPr>
                    <a:spLocks noChangeArrowheads="1"/>
                  </p:cNvSpPr>
                  <p:nvPr/>
                </p:nvSpPr>
                <p:spPr bwMode="auto">
                  <a:xfrm rot="10800000">
                    <a:off x="1384" y="1720"/>
                    <a:ext cx="227" cy="196"/>
                  </a:xfrm>
                  <a:prstGeom prst="hexagon">
                    <a:avLst>
                      <a:gd name="adj" fmla="val 28954"/>
                      <a:gd name="vf" fmla="val 115470"/>
                    </a:avLst>
                  </a:prstGeom>
                  <a:solidFill>
                    <a:srgbClr val="DA921E"/>
                  </a:solidFill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it-IT"/>
                  </a:p>
                </p:txBody>
              </p:sp>
            </p:grpSp>
          </p:grpSp>
          <p:sp>
            <p:nvSpPr>
              <p:cNvPr id="46120" name="Oval 40"/>
              <p:cNvSpPr>
                <a:spLocks noChangeArrowheads="1"/>
              </p:cNvSpPr>
              <p:nvPr/>
            </p:nvSpPr>
            <p:spPr bwMode="auto">
              <a:xfrm>
                <a:off x="2154" y="3385"/>
                <a:ext cx="226" cy="227"/>
              </a:xfrm>
              <a:prstGeom prst="ellipse">
                <a:avLst/>
              </a:prstGeom>
              <a:solidFill>
                <a:srgbClr val="DA921E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46121" name="Line 41"/>
              <p:cNvSpPr>
                <a:spLocks noChangeShapeType="1"/>
              </p:cNvSpPr>
              <p:nvPr/>
            </p:nvSpPr>
            <p:spPr bwMode="auto">
              <a:xfrm flipV="1">
                <a:off x="2245" y="3022"/>
                <a:ext cx="2313" cy="363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46122" name="Line 42"/>
              <p:cNvSpPr>
                <a:spLocks noChangeShapeType="1"/>
              </p:cNvSpPr>
              <p:nvPr/>
            </p:nvSpPr>
            <p:spPr bwMode="auto">
              <a:xfrm>
                <a:off x="2245" y="3612"/>
                <a:ext cx="2363" cy="56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46137" name="Text Box 57"/>
              <p:cNvSpPr txBox="1">
                <a:spLocks noChangeArrowheads="1"/>
              </p:cNvSpPr>
              <p:nvPr/>
            </p:nvSpPr>
            <p:spPr bwMode="auto">
              <a:xfrm>
                <a:off x="3061" y="3430"/>
                <a:ext cx="953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DA921E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it-IT" altLang="it-IT" sz="1400"/>
                  <a:t>Solido microcristallino</a:t>
                </a:r>
              </a:p>
            </p:txBody>
          </p:sp>
        </p:grpSp>
      </p:grpSp>
      <p:sp>
        <p:nvSpPr>
          <p:cNvPr id="46138" name="Text Box 58"/>
          <p:cNvSpPr txBox="1">
            <a:spLocks noChangeArrowheads="1"/>
          </p:cNvSpPr>
          <p:nvPr/>
        </p:nvSpPr>
        <p:spPr bwMode="auto">
          <a:xfrm>
            <a:off x="2484438" y="4365625"/>
            <a:ext cx="19431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DA921E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it-IT" altLang="it-IT"/>
          </a:p>
        </p:txBody>
      </p:sp>
      <p:grpSp>
        <p:nvGrpSpPr>
          <p:cNvPr id="46142" name="Group 62"/>
          <p:cNvGrpSpPr>
            <a:grpSpLocks/>
          </p:cNvGrpSpPr>
          <p:nvPr/>
        </p:nvGrpSpPr>
        <p:grpSpPr bwMode="auto">
          <a:xfrm>
            <a:off x="1692275" y="404813"/>
            <a:ext cx="1441450" cy="1584325"/>
            <a:chOff x="1066" y="255"/>
            <a:chExt cx="908" cy="998"/>
          </a:xfrm>
        </p:grpSpPr>
        <p:sp>
          <p:nvSpPr>
            <p:cNvPr id="46082" name="Rectangle 2"/>
            <p:cNvSpPr>
              <a:spLocks noChangeArrowheads="1"/>
            </p:cNvSpPr>
            <p:nvPr/>
          </p:nvSpPr>
          <p:spPr bwMode="auto">
            <a:xfrm>
              <a:off x="1066" y="346"/>
              <a:ext cx="907" cy="907"/>
            </a:xfrm>
            <a:prstGeom prst="rect">
              <a:avLst/>
            </a:prstGeom>
            <a:solidFill>
              <a:srgbClr val="F4260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6128" name="Freeform 48"/>
            <p:cNvSpPr>
              <a:spLocks/>
            </p:cNvSpPr>
            <p:nvPr/>
          </p:nvSpPr>
          <p:spPr bwMode="auto">
            <a:xfrm>
              <a:off x="1066" y="255"/>
              <a:ext cx="908" cy="998"/>
            </a:xfrm>
            <a:custGeom>
              <a:avLst/>
              <a:gdLst>
                <a:gd name="T0" fmla="*/ 0 w 908"/>
                <a:gd name="T1" fmla="*/ 0 h 998"/>
                <a:gd name="T2" fmla="*/ 0 w 908"/>
                <a:gd name="T3" fmla="*/ 998 h 998"/>
                <a:gd name="T4" fmla="*/ 908 w 908"/>
                <a:gd name="T5" fmla="*/ 998 h 998"/>
                <a:gd name="T6" fmla="*/ 908 w 908"/>
                <a:gd name="T7" fmla="*/ 0 h 9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8" h="998">
                  <a:moveTo>
                    <a:pt x="0" y="0"/>
                  </a:moveTo>
                  <a:lnTo>
                    <a:pt x="0" y="998"/>
                  </a:lnTo>
                  <a:lnTo>
                    <a:pt x="908" y="998"/>
                  </a:lnTo>
                  <a:lnTo>
                    <a:pt x="908" y="0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DA921E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46140" name="Text Box 60"/>
            <p:cNvSpPr txBox="1">
              <a:spLocks noChangeArrowheads="1"/>
            </p:cNvSpPr>
            <p:nvPr/>
          </p:nvSpPr>
          <p:spPr bwMode="auto">
            <a:xfrm>
              <a:off x="1292" y="663"/>
              <a:ext cx="45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altLang="it-IT"/>
                <a:t>fuso</a:t>
              </a:r>
            </a:p>
          </p:txBody>
        </p:sp>
      </p:grpSp>
      <p:grpSp>
        <p:nvGrpSpPr>
          <p:cNvPr id="46143" name="Group 63"/>
          <p:cNvGrpSpPr>
            <a:grpSpLocks/>
          </p:cNvGrpSpPr>
          <p:nvPr/>
        </p:nvGrpSpPr>
        <p:grpSpPr bwMode="auto">
          <a:xfrm>
            <a:off x="5219700" y="404813"/>
            <a:ext cx="1441450" cy="1584325"/>
            <a:chOff x="3288" y="255"/>
            <a:chExt cx="908" cy="998"/>
          </a:xfrm>
        </p:grpSpPr>
        <p:sp>
          <p:nvSpPr>
            <p:cNvPr id="46083" name="Rectangle 3"/>
            <p:cNvSpPr>
              <a:spLocks noChangeArrowheads="1"/>
            </p:cNvSpPr>
            <p:nvPr/>
          </p:nvSpPr>
          <p:spPr bwMode="auto">
            <a:xfrm>
              <a:off x="3288" y="346"/>
              <a:ext cx="907" cy="907"/>
            </a:xfrm>
            <a:prstGeom prst="rect">
              <a:avLst/>
            </a:prstGeom>
            <a:solidFill>
              <a:srgbClr val="DA921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6129" name="Freeform 49"/>
            <p:cNvSpPr>
              <a:spLocks/>
            </p:cNvSpPr>
            <p:nvPr/>
          </p:nvSpPr>
          <p:spPr bwMode="auto">
            <a:xfrm>
              <a:off x="3288" y="255"/>
              <a:ext cx="908" cy="998"/>
            </a:xfrm>
            <a:custGeom>
              <a:avLst/>
              <a:gdLst>
                <a:gd name="T0" fmla="*/ 0 w 908"/>
                <a:gd name="T1" fmla="*/ 0 h 998"/>
                <a:gd name="T2" fmla="*/ 0 w 908"/>
                <a:gd name="T3" fmla="*/ 998 h 998"/>
                <a:gd name="T4" fmla="*/ 908 w 908"/>
                <a:gd name="T5" fmla="*/ 998 h 998"/>
                <a:gd name="T6" fmla="*/ 908 w 908"/>
                <a:gd name="T7" fmla="*/ 0 h 9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8" h="998">
                  <a:moveTo>
                    <a:pt x="0" y="0"/>
                  </a:moveTo>
                  <a:lnTo>
                    <a:pt x="0" y="998"/>
                  </a:lnTo>
                  <a:lnTo>
                    <a:pt x="908" y="998"/>
                  </a:lnTo>
                  <a:lnTo>
                    <a:pt x="908" y="0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DA921E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46141" name="Text Box 61"/>
            <p:cNvSpPr txBox="1">
              <a:spLocks noChangeArrowheads="1"/>
            </p:cNvSpPr>
            <p:nvPr/>
          </p:nvSpPr>
          <p:spPr bwMode="auto">
            <a:xfrm>
              <a:off x="3515" y="663"/>
              <a:ext cx="499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altLang="it-IT"/>
                <a:t>solido</a:t>
              </a:r>
            </a:p>
          </p:txBody>
        </p:sp>
      </p:grpSp>
      <p:grpSp>
        <p:nvGrpSpPr>
          <p:cNvPr id="46151" name="Group 71"/>
          <p:cNvGrpSpPr>
            <a:grpSpLocks/>
          </p:cNvGrpSpPr>
          <p:nvPr/>
        </p:nvGrpSpPr>
        <p:grpSpPr bwMode="auto">
          <a:xfrm>
            <a:off x="2124075" y="2255838"/>
            <a:ext cx="6264275" cy="2493962"/>
            <a:chOff x="1338" y="1421"/>
            <a:chExt cx="3946" cy="1571"/>
          </a:xfrm>
        </p:grpSpPr>
        <p:grpSp>
          <p:nvGrpSpPr>
            <p:cNvPr id="46147" name="Group 67"/>
            <p:cNvGrpSpPr>
              <a:grpSpLocks/>
            </p:cNvGrpSpPr>
            <p:nvPr/>
          </p:nvGrpSpPr>
          <p:grpSpPr bwMode="auto">
            <a:xfrm>
              <a:off x="1338" y="1434"/>
              <a:ext cx="3946" cy="1558"/>
              <a:chOff x="1338" y="1434"/>
              <a:chExt cx="3946" cy="1558"/>
            </a:xfrm>
          </p:grpSpPr>
          <p:grpSp>
            <p:nvGrpSpPr>
              <p:cNvPr id="46146" name="Group 66"/>
              <p:cNvGrpSpPr>
                <a:grpSpLocks/>
              </p:cNvGrpSpPr>
              <p:nvPr/>
            </p:nvGrpSpPr>
            <p:grpSpPr bwMode="auto">
              <a:xfrm>
                <a:off x="1701" y="1434"/>
                <a:ext cx="3583" cy="1180"/>
                <a:chOff x="1701" y="1434"/>
                <a:chExt cx="3583" cy="1180"/>
              </a:xfrm>
            </p:grpSpPr>
            <p:sp>
              <p:nvSpPr>
                <p:cNvPr id="46086" name="Rectangle 6"/>
                <p:cNvSpPr>
                  <a:spLocks noChangeArrowheads="1"/>
                </p:cNvSpPr>
                <p:nvPr/>
              </p:nvSpPr>
              <p:spPr bwMode="auto">
                <a:xfrm>
                  <a:off x="1701" y="1706"/>
                  <a:ext cx="907" cy="907"/>
                </a:xfrm>
                <a:prstGeom prst="rect">
                  <a:avLst/>
                </a:prstGeom>
                <a:solidFill>
                  <a:srgbClr val="DA921E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46087" name="Oval 7"/>
                <p:cNvSpPr>
                  <a:spLocks noChangeArrowheads="1"/>
                </p:cNvSpPr>
                <p:nvPr/>
              </p:nvSpPr>
              <p:spPr bwMode="auto">
                <a:xfrm>
                  <a:off x="2064" y="1933"/>
                  <a:ext cx="226" cy="226"/>
                </a:xfrm>
                <a:prstGeom prst="ellipse">
                  <a:avLst/>
                </a:prstGeom>
                <a:solidFill>
                  <a:srgbClr val="DA921E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grpSp>
              <p:nvGrpSpPr>
                <p:cNvPr id="46088" name="Group 8"/>
                <p:cNvGrpSpPr>
                  <a:grpSpLocks/>
                </p:cNvGrpSpPr>
                <p:nvPr/>
              </p:nvGrpSpPr>
              <p:grpSpPr bwMode="auto">
                <a:xfrm>
                  <a:off x="4150" y="1434"/>
                  <a:ext cx="1134" cy="1134"/>
                  <a:chOff x="2653" y="935"/>
                  <a:chExt cx="1588" cy="1588"/>
                </a:xfrm>
              </p:grpSpPr>
              <p:sp>
                <p:nvSpPr>
                  <p:cNvPr id="46089" name="Oval 9"/>
                  <p:cNvSpPr>
                    <a:spLocks noChangeArrowheads="1"/>
                  </p:cNvSpPr>
                  <p:nvPr/>
                </p:nvSpPr>
                <p:spPr bwMode="auto">
                  <a:xfrm>
                    <a:off x="2653" y="935"/>
                    <a:ext cx="1588" cy="1588"/>
                  </a:xfrm>
                  <a:prstGeom prst="ellipse">
                    <a:avLst/>
                  </a:prstGeom>
                  <a:solidFill>
                    <a:srgbClr val="DA921E"/>
                  </a:solidFill>
                  <a:ln w="9525" algn="ctr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it-IT"/>
                  </a:p>
                </p:txBody>
              </p:sp>
              <p:grpSp>
                <p:nvGrpSpPr>
                  <p:cNvPr id="46090" name="Group 10"/>
                  <p:cNvGrpSpPr>
                    <a:grpSpLocks/>
                  </p:cNvGrpSpPr>
                  <p:nvPr/>
                </p:nvGrpSpPr>
                <p:grpSpPr bwMode="auto">
                  <a:xfrm>
                    <a:off x="2699" y="981"/>
                    <a:ext cx="1496" cy="1523"/>
                    <a:chOff x="930" y="902"/>
                    <a:chExt cx="1478" cy="1523"/>
                  </a:xfrm>
                </p:grpSpPr>
                <p:sp>
                  <p:nvSpPr>
                    <p:cNvPr id="46091" name="AutoShape 1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930" y="1162"/>
                      <a:ext cx="589" cy="509"/>
                    </a:xfrm>
                    <a:prstGeom prst="hexagon">
                      <a:avLst>
                        <a:gd name="adj" fmla="val 28929"/>
                        <a:gd name="vf" fmla="val 115470"/>
                      </a:avLst>
                    </a:prstGeom>
                    <a:solidFill>
                      <a:srgbClr val="DA921E"/>
                    </a:solidFill>
                    <a:ln w="952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it-IT"/>
                    </a:p>
                  </p:txBody>
                </p:sp>
                <p:sp>
                  <p:nvSpPr>
                    <p:cNvPr id="46092" name="AutoShape 1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371" y="902"/>
                      <a:ext cx="589" cy="509"/>
                    </a:xfrm>
                    <a:prstGeom prst="hexagon">
                      <a:avLst>
                        <a:gd name="adj" fmla="val 28929"/>
                        <a:gd name="vf" fmla="val 115470"/>
                      </a:avLst>
                    </a:prstGeom>
                    <a:solidFill>
                      <a:srgbClr val="DA921E"/>
                    </a:solidFill>
                    <a:ln w="952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it-IT"/>
                    </a:p>
                  </p:txBody>
                </p:sp>
                <p:sp>
                  <p:nvSpPr>
                    <p:cNvPr id="46093" name="AutoShape 1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372" y="1420"/>
                      <a:ext cx="589" cy="509"/>
                    </a:xfrm>
                    <a:prstGeom prst="hexagon">
                      <a:avLst>
                        <a:gd name="adj" fmla="val 28929"/>
                        <a:gd name="vf" fmla="val 115470"/>
                      </a:avLst>
                    </a:prstGeom>
                    <a:solidFill>
                      <a:srgbClr val="DA921E"/>
                    </a:solidFill>
                    <a:ln w="952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it-IT"/>
                    </a:p>
                  </p:txBody>
                </p:sp>
                <p:sp>
                  <p:nvSpPr>
                    <p:cNvPr id="46094" name="AutoShape 1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813" y="1160"/>
                      <a:ext cx="589" cy="509"/>
                    </a:xfrm>
                    <a:prstGeom prst="hexagon">
                      <a:avLst>
                        <a:gd name="adj" fmla="val 28929"/>
                        <a:gd name="vf" fmla="val 115470"/>
                      </a:avLst>
                    </a:prstGeom>
                    <a:solidFill>
                      <a:srgbClr val="DA921E"/>
                    </a:solidFill>
                    <a:ln w="952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it-IT"/>
                    </a:p>
                  </p:txBody>
                </p:sp>
                <p:sp>
                  <p:nvSpPr>
                    <p:cNvPr id="46095" name="AutoShape 1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819" y="1656"/>
                      <a:ext cx="589" cy="509"/>
                    </a:xfrm>
                    <a:prstGeom prst="hexagon">
                      <a:avLst>
                        <a:gd name="adj" fmla="val 28929"/>
                        <a:gd name="vf" fmla="val 115470"/>
                      </a:avLst>
                    </a:prstGeom>
                    <a:solidFill>
                      <a:srgbClr val="DA921E"/>
                    </a:solidFill>
                    <a:ln w="952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it-IT"/>
                    </a:p>
                  </p:txBody>
                </p:sp>
                <p:sp>
                  <p:nvSpPr>
                    <p:cNvPr id="46096" name="AutoShape 1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935" y="1680"/>
                      <a:ext cx="589" cy="509"/>
                    </a:xfrm>
                    <a:prstGeom prst="hexagon">
                      <a:avLst>
                        <a:gd name="adj" fmla="val 28929"/>
                        <a:gd name="vf" fmla="val 115470"/>
                      </a:avLst>
                    </a:prstGeom>
                    <a:solidFill>
                      <a:srgbClr val="DA921E"/>
                    </a:solidFill>
                    <a:ln w="952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it-IT"/>
                    </a:p>
                  </p:txBody>
                </p:sp>
                <p:sp>
                  <p:nvSpPr>
                    <p:cNvPr id="46097" name="AutoShape 1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382" y="1916"/>
                      <a:ext cx="589" cy="509"/>
                    </a:xfrm>
                    <a:prstGeom prst="hexagon">
                      <a:avLst>
                        <a:gd name="adj" fmla="val 28929"/>
                        <a:gd name="vf" fmla="val 115470"/>
                      </a:avLst>
                    </a:prstGeom>
                    <a:solidFill>
                      <a:srgbClr val="DA921E"/>
                    </a:solidFill>
                    <a:ln w="952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it-IT"/>
                    </a:p>
                  </p:txBody>
                </p:sp>
              </p:grpSp>
            </p:grpSp>
            <p:sp>
              <p:nvSpPr>
                <p:cNvPr id="46124" name="Line 44"/>
                <p:cNvSpPr>
                  <a:spLocks noChangeShapeType="1"/>
                </p:cNvSpPr>
                <p:nvPr/>
              </p:nvSpPr>
              <p:spPr bwMode="auto">
                <a:xfrm>
                  <a:off x="2189" y="2160"/>
                  <a:ext cx="2544" cy="413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46126" name="Freeform 46"/>
                <p:cNvSpPr>
                  <a:spLocks/>
                </p:cNvSpPr>
                <p:nvPr/>
              </p:nvSpPr>
              <p:spPr bwMode="auto">
                <a:xfrm>
                  <a:off x="1701" y="1616"/>
                  <a:ext cx="908" cy="998"/>
                </a:xfrm>
                <a:custGeom>
                  <a:avLst/>
                  <a:gdLst>
                    <a:gd name="T0" fmla="*/ 0 w 908"/>
                    <a:gd name="T1" fmla="*/ 0 h 998"/>
                    <a:gd name="T2" fmla="*/ 0 w 908"/>
                    <a:gd name="T3" fmla="*/ 998 h 998"/>
                    <a:gd name="T4" fmla="*/ 908 w 908"/>
                    <a:gd name="T5" fmla="*/ 998 h 998"/>
                    <a:gd name="T6" fmla="*/ 908 w 908"/>
                    <a:gd name="T7" fmla="*/ 0 h 9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08" h="998">
                      <a:moveTo>
                        <a:pt x="0" y="0"/>
                      </a:moveTo>
                      <a:lnTo>
                        <a:pt x="0" y="998"/>
                      </a:lnTo>
                      <a:lnTo>
                        <a:pt x="908" y="998"/>
                      </a:lnTo>
                      <a:lnTo>
                        <a:pt x="908" y="0"/>
                      </a:lnTo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DA921E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46136" name="Text Box 56"/>
                <p:cNvSpPr txBox="1">
                  <a:spLocks noChangeArrowheads="1"/>
                </p:cNvSpPr>
                <p:nvPr/>
              </p:nvSpPr>
              <p:spPr bwMode="auto">
                <a:xfrm>
                  <a:off x="3016" y="1888"/>
                  <a:ext cx="953" cy="32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DA921E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it-IT" altLang="it-IT" sz="1400"/>
                    <a:t>Solido macrocristallino</a:t>
                  </a:r>
                </a:p>
              </p:txBody>
            </p:sp>
          </p:grpSp>
          <p:sp>
            <p:nvSpPr>
              <p:cNvPr id="46139" name="Text Box 59"/>
              <p:cNvSpPr txBox="1">
                <a:spLocks noChangeArrowheads="1"/>
              </p:cNvSpPr>
              <p:nvPr/>
            </p:nvSpPr>
            <p:spPr bwMode="auto">
              <a:xfrm>
                <a:off x="1338" y="2704"/>
                <a:ext cx="1769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DA921E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it-IT" altLang="it-IT" sz="1200"/>
                  <a:t>Effetto del sottoraffreddamento sulla microstruttura</a:t>
                </a:r>
              </a:p>
            </p:txBody>
          </p:sp>
        </p:grpSp>
        <p:sp>
          <p:nvSpPr>
            <p:cNvPr id="46123" name="Line 43"/>
            <p:cNvSpPr>
              <a:spLocks noChangeShapeType="1"/>
            </p:cNvSpPr>
            <p:nvPr/>
          </p:nvSpPr>
          <p:spPr bwMode="auto">
            <a:xfrm flipV="1">
              <a:off x="2170" y="1421"/>
              <a:ext cx="2496" cy="50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1079500" y="549275"/>
            <a:ext cx="6985000" cy="366713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/>
              <a:t>Processo di precipitazione di un solido da una soluzione satura</a:t>
            </a:r>
          </a:p>
        </p:txBody>
      </p:sp>
      <p:sp>
        <p:nvSpPr>
          <p:cNvPr id="47110" name="Text Box 6"/>
          <p:cNvSpPr txBox="1">
            <a:spLocks noChangeArrowheads="1"/>
          </p:cNvSpPr>
          <p:nvPr/>
        </p:nvSpPr>
        <p:spPr bwMode="auto">
          <a:xfrm>
            <a:off x="971550" y="1557338"/>
            <a:ext cx="72009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sz="2000"/>
              <a:t>In analogia con il processo di solidificazione</a:t>
            </a:r>
            <a:r>
              <a:rPr lang="it-IT" altLang="it-IT"/>
              <a:t>:</a:t>
            </a:r>
          </a:p>
        </p:txBody>
      </p:sp>
      <p:sp>
        <p:nvSpPr>
          <p:cNvPr id="47111" name="Text Box 7"/>
          <p:cNvSpPr txBox="1">
            <a:spLocks noChangeArrowheads="1"/>
          </p:cNvSpPr>
          <p:nvPr/>
        </p:nvSpPr>
        <p:spPr bwMode="auto">
          <a:xfrm>
            <a:off x="971550" y="2636838"/>
            <a:ext cx="7272338" cy="7016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sz="2000"/>
              <a:t>- da una soluzione </a:t>
            </a:r>
            <a:r>
              <a:rPr lang="it-IT" altLang="it-IT" sz="2000">
                <a:solidFill>
                  <a:srgbClr val="FF3300"/>
                </a:solidFill>
              </a:rPr>
              <a:t>leggermente sovrassatura</a:t>
            </a:r>
            <a:r>
              <a:rPr lang="it-IT" altLang="it-IT" sz="2000"/>
              <a:t> precipitano </a:t>
            </a:r>
            <a:r>
              <a:rPr lang="it-IT" altLang="it-IT" sz="2000">
                <a:solidFill>
                  <a:srgbClr val="FF3300"/>
                </a:solidFill>
              </a:rPr>
              <a:t>pochi cristalli</a:t>
            </a:r>
            <a:r>
              <a:rPr lang="it-IT" altLang="it-IT" sz="2000"/>
              <a:t> di soluto di </a:t>
            </a:r>
            <a:r>
              <a:rPr lang="it-IT" altLang="it-IT" sz="2000">
                <a:solidFill>
                  <a:srgbClr val="FF3300"/>
                </a:solidFill>
              </a:rPr>
              <a:t>grosse dimensioni</a:t>
            </a:r>
            <a:r>
              <a:rPr lang="it-IT" altLang="it-IT" sz="2000"/>
              <a:t>;</a:t>
            </a:r>
          </a:p>
        </p:txBody>
      </p:sp>
      <p:sp>
        <p:nvSpPr>
          <p:cNvPr id="47112" name="Text Box 8"/>
          <p:cNvSpPr txBox="1">
            <a:spLocks noChangeArrowheads="1"/>
          </p:cNvSpPr>
          <p:nvPr/>
        </p:nvSpPr>
        <p:spPr bwMode="auto">
          <a:xfrm>
            <a:off x="935038" y="4005263"/>
            <a:ext cx="7272337" cy="7016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sz="2000"/>
              <a:t>- da una soluzione </a:t>
            </a:r>
            <a:r>
              <a:rPr lang="it-IT" altLang="it-IT" sz="2000">
                <a:solidFill>
                  <a:srgbClr val="FF3300"/>
                </a:solidFill>
              </a:rPr>
              <a:t>fortemente sovrassatura</a:t>
            </a:r>
            <a:r>
              <a:rPr lang="it-IT" altLang="it-IT" sz="2000"/>
              <a:t> precipitano </a:t>
            </a:r>
            <a:r>
              <a:rPr lang="it-IT" altLang="it-IT" sz="2000">
                <a:solidFill>
                  <a:srgbClr val="FF3300"/>
                </a:solidFill>
              </a:rPr>
              <a:t>molti cristalli</a:t>
            </a:r>
            <a:r>
              <a:rPr lang="it-IT" altLang="it-IT" sz="2000"/>
              <a:t> di soluto di </a:t>
            </a:r>
            <a:r>
              <a:rPr lang="it-IT" altLang="it-IT" sz="2000">
                <a:solidFill>
                  <a:srgbClr val="FF3300"/>
                </a:solidFill>
              </a:rPr>
              <a:t>piccolissime dimensioni</a:t>
            </a:r>
            <a:endParaRPr lang="it-IT" altLang="it-IT" sz="200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1258888" y="188913"/>
            <a:ext cx="6913562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 sz="2400"/>
              <a:t>Gesso: meccanismo di presa ed indurimeto</a:t>
            </a:r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2967038" y="2368550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it-IT" altLang="it-IT"/>
          </a:p>
        </p:txBody>
      </p:sp>
      <p:graphicFrame>
        <p:nvGraphicFramePr>
          <p:cNvPr id="10248" name="Object 8"/>
          <p:cNvGraphicFramePr>
            <a:graphicFrameLocks noChangeAspect="1"/>
          </p:cNvGraphicFramePr>
          <p:nvPr/>
        </p:nvGraphicFramePr>
        <p:xfrm>
          <a:off x="2195513" y="836613"/>
          <a:ext cx="4805362" cy="352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4" name="Equation" r:id="rId4" imgW="3466800" imgH="253800" progId="Equation.3">
                  <p:embed/>
                </p:oleObj>
              </mc:Choice>
              <mc:Fallback>
                <p:oleObj name="Equation" r:id="rId4" imgW="3466800" imgH="2538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5513" y="836613"/>
                        <a:ext cx="4805362" cy="352425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250825" y="1385888"/>
            <a:ext cx="8642350" cy="14668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974725">
              <a:tabLst>
                <a:tab pos="13874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1588" defTabSz="974725">
              <a:tabLst>
                <a:tab pos="13874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74725">
              <a:tabLst>
                <a:tab pos="13874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74725">
              <a:tabLst>
                <a:tab pos="13874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74725">
              <a:tabLst>
                <a:tab pos="13874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74725" fontAlgn="base">
              <a:spcBef>
                <a:spcPct val="0"/>
              </a:spcBef>
              <a:spcAft>
                <a:spcPct val="0"/>
              </a:spcAft>
              <a:tabLst>
                <a:tab pos="13874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74725" fontAlgn="base">
              <a:spcBef>
                <a:spcPct val="0"/>
              </a:spcBef>
              <a:spcAft>
                <a:spcPct val="0"/>
              </a:spcAft>
              <a:tabLst>
                <a:tab pos="13874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74725" fontAlgn="base">
              <a:spcBef>
                <a:spcPct val="0"/>
              </a:spcBef>
              <a:spcAft>
                <a:spcPct val="0"/>
              </a:spcAft>
              <a:tabLst>
                <a:tab pos="13874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74725" fontAlgn="base">
              <a:spcBef>
                <a:spcPct val="0"/>
              </a:spcBef>
              <a:spcAft>
                <a:spcPct val="0"/>
              </a:spcAft>
              <a:tabLst>
                <a:tab pos="13874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Char char="q"/>
            </a:pPr>
            <a:r>
              <a:rPr lang="it-IT" altLang="it-IT"/>
              <a:t> Le fasi termodinamicamente instabili sono più solubili delle corrispondenti fasi stabili.</a:t>
            </a:r>
          </a:p>
          <a:p>
            <a:pPr lvl="1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it-IT" altLang="it-IT"/>
              <a:t>Per esempio: Solubilità del gesso emidrato = 10 g/l</a:t>
            </a:r>
          </a:p>
          <a:p>
            <a:pPr lvl="1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it-IT" altLang="it-IT"/>
              <a:t>	Solubilità del gesso biidrato = 2 g/l</a:t>
            </a:r>
          </a:p>
        </p:txBody>
      </p:sp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250825" y="2924175"/>
            <a:ext cx="8642350" cy="3389313"/>
          </a:xfrm>
          <a:prstGeom prst="rect">
            <a:avLst/>
          </a:prstGeom>
          <a:solidFill>
            <a:srgbClr val="66FF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anose="05000000000000000000" pitchFamily="2" charset="2"/>
              <a:buChar char="q"/>
            </a:pPr>
            <a:r>
              <a:rPr lang="it-IT" altLang="it-IT"/>
              <a:t> Nell’acqua d’impasto avviene la progressiva </a:t>
            </a:r>
            <a:r>
              <a:rPr lang="it-IT" altLang="it-IT" b="1"/>
              <a:t>dissoluzione</a:t>
            </a:r>
            <a:r>
              <a:rPr lang="it-IT" altLang="it-IT"/>
              <a:t> del gesso emidrato, più solubile, e la successiva </a:t>
            </a:r>
            <a:r>
              <a:rPr lang="it-IT" altLang="it-IT" b="1"/>
              <a:t>precipitazione,</a:t>
            </a:r>
            <a:r>
              <a:rPr lang="it-IT" altLang="it-IT"/>
              <a:t> dalla soluzione sovrassatura, del gesso biidrato, meno solubile;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q"/>
            </a:pPr>
            <a:r>
              <a:rPr lang="it-IT" altLang="it-IT"/>
              <a:t> Il processo di dissoluzione precipitazione va avanti fino alla completa trasformazione dell’ emiidrato in biidrato;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q"/>
            </a:pPr>
            <a:endParaRPr lang="it-IT" altLang="it-IT"/>
          </a:p>
          <a:p>
            <a:pPr>
              <a:buFont typeface="Wingdings" panose="05000000000000000000" pitchFamily="2" charset="2"/>
              <a:buChar char="q"/>
            </a:pPr>
            <a:r>
              <a:rPr lang="it-IT" altLang="it-IT"/>
              <a:t> il solfato biidrato precipita  sotto forma di un elevatissimo numero di microcristalli aghiformi, fittamente intrecciati e saldati gli uni agli altri nei punti di contatto attraverso legami chimici (forze di adesione);</a:t>
            </a:r>
          </a:p>
          <a:p>
            <a:pPr>
              <a:buFont typeface="Wingdings" panose="05000000000000000000" pitchFamily="2" charset="2"/>
              <a:buChar char="q"/>
            </a:pPr>
            <a:endParaRPr lang="it-IT" altLang="it-IT"/>
          </a:p>
          <a:p>
            <a:pPr>
              <a:buFont typeface="Wingdings" panose="05000000000000000000" pitchFamily="2" charset="2"/>
              <a:buChar char="q"/>
            </a:pPr>
            <a:r>
              <a:rPr lang="it-IT" altLang="it-IT"/>
              <a:t> il risultato è la formazione di un sistema rigido meccanicamente resistente.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3" name="Freeform 9"/>
          <p:cNvSpPr>
            <a:spLocks/>
          </p:cNvSpPr>
          <p:nvPr/>
        </p:nvSpPr>
        <p:spPr bwMode="auto">
          <a:xfrm>
            <a:off x="2560638" y="1270000"/>
            <a:ext cx="4198937" cy="4140200"/>
          </a:xfrm>
          <a:custGeom>
            <a:avLst/>
            <a:gdLst>
              <a:gd name="T0" fmla="*/ 579 w 2645"/>
              <a:gd name="T1" fmla="*/ 158 h 2608"/>
              <a:gd name="T2" fmla="*/ 9 w 2645"/>
              <a:gd name="T3" fmla="*/ 1110 h 2608"/>
              <a:gd name="T4" fmla="*/ 633 w 2645"/>
              <a:gd name="T5" fmla="*/ 2310 h 2608"/>
              <a:gd name="T6" fmla="*/ 1666 w 2645"/>
              <a:gd name="T7" fmla="*/ 2472 h 2608"/>
              <a:gd name="T8" fmla="*/ 2534 w 2645"/>
              <a:gd name="T9" fmla="*/ 1494 h 2608"/>
              <a:gd name="T10" fmla="*/ 2333 w 2645"/>
              <a:gd name="T11" fmla="*/ 582 h 2608"/>
              <a:gd name="T12" fmla="*/ 1853 w 2645"/>
              <a:gd name="T13" fmla="*/ 160 h 2608"/>
              <a:gd name="T14" fmla="*/ 579 w 2645"/>
              <a:gd name="T15" fmla="*/ 158 h 2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645" h="2608">
                <a:moveTo>
                  <a:pt x="579" y="158"/>
                </a:moveTo>
                <a:cubicBezTo>
                  <a:pt x="272" y="316"/>
                  <a:pt x="0" y="751"/>
                  <a:pt x="9" y="1110"/>
                </a:cubicBezTo>
                <a:cubicBezTo>
                  <a:pt x="18" y="1469"/>
                  <a:pt x="357" y="2083"/>
                  <a:pt x="633" y="2310"/>
                </a:cubicBezTo>
                <a:cubicBezTo>
                  <a:pt x="909" y="2537"/>
                  <a:pt x="1349" y="2608"/>
                  <a:pt x="1666" y="2472"/>
                </a:cubicBezTo>
                <a:cubicBezTo>
                  <a:pt x="1983" y="2336"/>
                  <a:pt x="2423" y="1809"/>
                  <a:pt x="2534" y="1494"/>
                </a:cubicBezTo>
                <a:cubicBezTo>
                  <a:pt x="2645" y="1179"/>
                  <a:pt x="2447" y="804"/>
                  <a:pt x="2333" y="582"/>
                </a:cubicBezTo>
                <a:cubicBezTo>
                  <a:pt x="2219" y="360"/>
                  <a:pt x="2145" y="231"/>
                  <a:pt x="1853" y="160"/>
                </a:cubicBezTo>
                <a:cubicBezTo>
                  <a:pt x="1561" y="89"/>
                  <a:pt x="886" y="0"/>
                  <a:pt x="579" y="158"/>
                </a:cubicBez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1258888" y="188913"/>
            <a:ext cx="6913562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 sz="2400"/>
              <a:t>Gesso: meccanismo di presa ed indurimeto</a:t>
            </a:r>
          </a:p>
        </p:txBody>
      </p:sp>
      <p:sp>
        <p:nvSpPr>
          <p:cNvPr id="11272" name="Freeform 8"/>
          <p:cNvSpPr>
            <a:spLocks/>
          </p:cNvSpPr>
          <p:nvPr/>
        </p:nvSpPr>
        <p:spPr bwMode="auto">
          <a:xfrm>
            <a:off x="3203575" y="2276475"/>
            <a:ext cx="2447925" cy="2016125"/>
          </a:xfrm>
          <a:custGeom>
            <a:avLst/>
            <a:gdLst>
              <a:gd name="T0" fmla="*/ 318 w 1542"/>
              <a:gd name="T1" fmla="*/ 227 h 1270"/>
              <a:gd name="T2" fmla="*/ 0 w 1542"/>
              <a:gd name="T3" fmla="*/ 635 h 1270"/>
              <a:gd name="T4" fmla="*/ 318 w 1542"/>
              <a:gd name="T5" fmla="*/ 952 h 1270"/>
              <a:gd name="T6" fmla="*/ 1089 w 1542"/>
              <a:gd name="T7" fmla="*/ 1270 h 1270"/>
              <a:gd name="T8" fmla="*/ 1361 w 1542"/>
              <a:gd name="T9" fmla="*/ 952 h 1270"/>
              <a:gd name="T10" fmla="*/ 1542 w 1542"/>
              <a:gd name="T11" fmla="*/ 408 h 1270"/>
              <a:gd name="T12" fmla="*/ 1361 w 1542"/>
              <a:gd name="T13" fmla="*/ 181 h 1270"/>
              <a:gd name="T14" fmla="*/ 953 w 1542"/>
              <a:gd name="T15" fmla="*/ 181 h 1270"/>
              <a:gd name="T16" fmla="*/ 545 w 1542"/>
              <a:gd name="T17" fmla="*/ 0 h 1270"/>
              <a:gd name="T18" fmla="*/ 318 w 1542"/>
              <a:gd name="T19" fmla="*/ 227 h 12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542" h="1270">
                <a:moveTo>
                  <a:pt x="318" y="227"/>
                </a:moveTo>
                <a:lnTo>
                  <a:pt x="0" y="635"/>
                </a:lnTo>
                <a:lnTo>
                  <a:pt x="318" y="952"/>
                </a:lnTo>
                <a:lnTo>
                  <a:pt x="1089" y="1270"/>
                </a:lnTo>
                <a:lnTo>
                  <a:pt x="1361" y="952"/>
                </a:lnTo>
                <a:lnTo>
                  <a:pt x="1542" y="408"/>
                </a:lnTo>
                <a:lnTo>
                  <a:pt x="1361" y="181"/>
                </a:lnTo>
                <a:lnTo>
                  <a:pt x="953" y="181"/>
                </a:lnTo>
                <a:lnTo>
                  <a:pt x="545" y="0"/>
                </a:lnTo>
                <a:lnTo>
                  <a:pt x="318" y="227"/>
                </a:lnTo>
                <a:close/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grpSp>
        <p:nvGrpSpPr>
          <p:cNvPr id="11283" name="Group 19"/>
          <p:cNvGrpSpPr>
            <a:grpSpLocks/>
          </p:cNvGrpSpPr>
          <p:nvPr/>
        </p:nvGrpSpPr>
        <p:grpSpPr bwMode="auto">
          <a:xfrm>
            <a:off x="2700338" y="1484313"/>
            <a:ext cx="3814762" cy="3600450"/>
            <a:chOff x="1474" y="663"/>
            <a:chExt cx="2403" cy="2268"/>
          </a:xfrm>
        </p:grpSpPr>
        <p:grpSp>
          <p:nvGrpSpPr>
            <p:cNvPr id="11284" name="Group 20"/>
            <p:cNvGrpSpPr>
              <a:grpSpLocks/>
            </p:cNvGrpSpPr>
            <p:nvPr/>
          </p:nvGrpSpPr>
          <p:grpSpPr bwMode="auto">
            <a:xfrm>
              <a:off x="1746" y="754"/>
              <a:ext cx="1813" cy="1633"/>
              <a:chOff x="1746" y="754"/>
              <a:chExt cx="1813" cy="1633"/>
            </a:xfrm>
          </p:grpSpPr>
          <p:grpSp>
            <p:nvGrpSpPr>
              <p:cNvPr id="11285" name="Group 21"/>
              <p:cNvGrpSpPr>
                <a:grpSpLocks/>
              </p:cNvGrpSpPr>
              <p:nvPr/>
            </p:nvGrpSpPr>
            <p:grpSpPr bwMode="auto">
              <a:xfrm>
                <a:off x="2290" y="754"/>
                <a:ext cx="1269" cy="1088"/>
                <a:chOff x="2246" y="1208"/>
                <a:chExt cx="1269" cy="1088"/>
              </a:xfrm>
            </p:grpSpPr>
            <p:sp>
              <p:nvSpPr>
                <p:cNvPr id="11286" name="Line 22"/>
                <p:cNvSpPr>
                  <a:spLocks noChangeShapeType="1"/>
                </p:cNvSpPr>
                <p:nvPr/>
              </p:nvSpPr>
              <p:spPr bwMode="auto">
                <a:xfrm>
                  <a:off x="2246" y="120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287" name="Line 23"/>
                <p:cNvSpPr>
                  <a:spLocks noChangeShapeType="1"/>
                </p:cNvSpPr>
                <p:nvPr/>
              </p:nvSpPr>
              <p:spPr bwMode="auto">
                <a:xfrm>
                  <a:off x="2382" y="134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288" name="Line 24"/>
                <p:cNvSpPr>
                  <a:spLocks noChangeShapeType="1"/>
                </p:cNvSpPr>
                <p:nvPr/>
              </p:nvSpPr>
              <p:spPr bwMode="auto">
                <a:xfrm>
                  <a:off x="2518" y="148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289" name="Line 25"/>
                <p:cNvSpPr>
                  <a:spLocks noChangeShapeType="1"/>
                </p:cNvSpPr>
                <p:nvPr/>
              </p:nvSpPr>
              <p:spPr bwMode="auto">
                <a:xfrm>
                  <a:off x="2654" y="1616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290" name="Line 26"/>
                <p:cNvSpPr>
                  <a:spLocks noChangeShapeType="1"/>
                </p:cNvSpPr>
                <p:nvPr/>
              </p:nvSpPr>
              <p:spPr bwMode="auto">
                <a:xfrm>
                  <a:off x="2790" y="1752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291" name="Line 27"/>
                <p:cNvSpPr>
                  <a:spLocks noChangeShapeType="1"/>
                </p:cNvSpPr>
                <p:nvPr/>
              </p:nvSpPr>
              <p:spPr bwMode="auto">
                <a:xfrm>
                  <a:off x="2926" y="188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292" name="Line 28"/>
                <p:cNvSpPr>
                  <a:spLocks noChangeShapeType="1"/>
                </p:cNvSpPr>
                <p:nvPr/>
              </p:nvSpPr>
              <p:spPr bwMode="auto">
                <a:xfrm>
                  <a:off x="3062" y="202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293" name="Line 29"/>
                <p:cNvSpPr>
                  <a:spLocks noChangeShapeType="1"/>
                </p:cNvSpPr>
                <p:nvPr/>
              </p:nvSpPr>
              <p:spPr bwMode="auto">
                <a:xfrm>
                  <a:off x="3198" y="216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</p:grpSp>
          <p:grpSp>
            <p:nvGrpSpPr>
              <p:cNvPr id="11294" name="Group 30"/>
              <p:cNvGrpSpPr>
                <a:grpSpLocks/>
              </p:cNvGrpSpPr>
              <p:nvPr/>
            </p:nvGrpSpPr>
            <p:grpSpPr bwMode="auto">
              <a:xfrm>
                <a:off x="2245" y="935"/>
                <a:ext cx="1269" cy="1088"/>
                <a:chOff x="2246" y="1208"/>
                <a:chExt cx="1269" cy="1088"/>
              </a:xfrm>
            </p:grpSpPr>
            <p:sp>
              <p:nvSpPr>
                <p:cNvPr id="11295" name="Line 31"/>
                <p:cNvSpPr>
                  <a:spLocks noChangeShapeType="1"/>
                </p:cNvSpPr>
                <p:nvPr/>
              </p:nvSpPr>
              <p:spPr bwMode="auto">
                <a:xfrm>
                  <a:off x="2246" y="120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296" name="Line 32"/>
                <p:cNvSpPr>
                  <a:spLocks noChangeShapeType="1"/>
                </p:cNvSpPr>
                <p:nvPr/>
              </p:nvSpPr>
              <p:spPr bwMode="auto">
                <a:xfrm>
                  <a:off x="2382" y="134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297" name="Line 33"/>
                <p:cNvSpPr>
                  <a:spLocks noChangeShapeType="1"/>
                </p:cNvSpPr>
                <p:nvPr/>
              </p:nvSpPr>
              <p:spPr bwMode="auto">
                <a:xfrm>
                  <a:off x="2518" y="148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298" name="Line 34"/>
                <p:cNvSpPr>
                  <a:spLocks noChangeShapeType="1"/>
                </p:cNvSpPr>
                <p:nvPr/>
              </p:nvSpPr>
              <p:spPr bwMode="auto">
                <a:xfrm>
                  <a:off x="2654" y="1616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299" name="Line 35"/>
                <p:cNvSpPr>
                  <a:spLocks noChangeShapeType="1"/>
                </p:cNvSpPr>
                <p:nvPr/>
              </p:nvSpPr>
              <p:spPr bwMode="auto">
                <a:xfrm>
                  <a:off x="2790" y="1752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00" name="Line 36"/>
                <p:cNvSpPr>
                  <a:spLocks noChangeShapeType="1"/>
                </p:cNvSpPr>
                <p:nvPr/>
              </p:nvSpPr>
              <p:spPr bwMode="auto">
                <a:xfrm>
                  <a:off x="2926" y="188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01" name="Line 37"/>
                <p:cNvSpPr>
                  <a:spLocks noChangeShapeType="1"/>
                </p:cNvSpPr>
                <p:nvPr/>
              </p:nvSpPr>
              <p:spPr bwMode="auto">
                <a:xfrm>
                  <a:off x="3062" y="202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02" name="Line 38"/>
                <p:cNvSpPr>
                  <a:spLocks noChangeShapeType="1"/>
                </p:cNvSpPr>
                <p:nvPr/>
              </p:nvSpPr>
              <p:spPr bwMode="auto">
                <a:xfrm>
                  <a:off x="3198" y="216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</p:grpSp>
          <p:grpSp>
            <p:nvGrpSpPr>
              <p:cNvPr id="11303" name="Group 39"/>
              <p:cNvGrpSpPr>
                <a:grpSpLocks/>
              </p:cNvGrpSpPr>
              <p:nvPr/>
            </p:nvGrpSpPr>
            <p:grpSpPr bwMode="auto">
              <a:xfrm>
                <a:off x="2064" y="981"/>
                <a:ext cx="1269" cy="1088"/>
                <a:chOff x="2246" y="1208"/>
                <a:chExt cx="1269" cy="1088"/>
              </a:xfrm>
            </p:grpSpPr>
            <p:sp>
              <p:nvSpPr>
                <p:cNvPr id="11304" name="Line 40"/>
                <p:cNvSpPr>
                  <a:spLocks noChangeShapeType="1"/>
                </p:cNvSpPr>
                <p:nvPr/>
              </p:nvSpPr>
              <p:spPr bwMode="auto">
                <a:xfrm>
                  <a:off x="2246" y="120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05" name="Line 41"/>
                <p:cNvSpPr>
                  <a:spLocks noChangeShapeType="1"/>
                </p:cNvSpPr>
                <p:nvPr/>
              </p:nvSpPr>
              <p:spPr bwMode="auto">
                <a:xfrm>
                  <a:off x="2382" y="134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06" name="Line 42"/>
                <p:cNvSpPr>
                  <a:spLocks noChangeShapeType="1"/>
                </p:cNvSpPr>
                <p:nvPr/>
              </p:nvSpPr>
              <p:spPr bwMode="auto">
                <a:xfrm>
                  <a:off x="2518" y="148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07" name="Line 43"/>
                <p:cNvSpPr>
                  <a:spLocks noChangeShapeType="1"/>
                </p:cNvSpPr>
                <p:nvPr/>
              </p:nvSpPr>
              <p:spPr bwMode="auto">
                <a:xfrm>
                  <a:off x="2654" y="1616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08" name="Line 44"/>
                <p:cNvSpPr>
                  <a:spLocks noChangeShapeType="1"/>
                </p:cNvSpPr>
                <p:nvPr/>
              </p:nvSpPr>
              <p:spPr bwMode="auto">
                <a:xfrm>
                  <a:off x="2790" y="1752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09" name="Line 45"/>
                <p:cNvSpPr>
                  <a:spLocks noChangeShapeType="1"/>
                </p:cNvSpPr>
                <p:nvPr/>
              </p:nvSpPr>
              <p:spPr bwMode="auto">
                <a:xfrm>
                  <a:off x="2926" y="188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10" name="Line 46"/>
                <p:cNvSpPr>
                  <a:spLocks noChangeShapeType="1"/>
                </p:cNvSpPr>
                <p:nvPr/>
              </p:nvSpPr>
              <p:spPr bwMode="auto">
                <a:xfrm>
                  <a:off x="3062" y="202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11" name="Line 47"/>
                <p:cNvSpPr>
                  <a:spLocks noChangeShapeType="1"/>
                </p:cNvSpPr>
                <p:nvPr/>
              </p:nvSpPr>
              <p:spPr bwMode="auto">
                <a:xfrm>
                  <a:off x="3198" y="216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</p:grpSp>
          <p:grpSp>
            <p:nvGrpSpPr>
              <p:cNvPr id="11312" name="Group 48"/>
              <p:cNvGrpSpPr>
                <a:grpSpLocks/>
              </p:cNvGrpSpPr>
              <p:nvPr/>
            </p:nvGrpSpPr>
            <p:grpSpPr bwMode="auto">
              <a:xfrm>
                <a:off x="1972" y="1072"/>
                <a:ext cx="1269" cy="1088"/>
                <a:chOff x="2246" y="1208"/>
                <a:chExt cx="1269" cy="1088"/>
              </a:xfrm>
            </p:grpSpPr>
            <p:sp>
              <p:nvSpPr>
                <p:cNvPr id="11313" name="Line 49"/>
                <p:cNvSpPr>
                  <a:spLocks noChangeShapeType="1"/>
                </p:cNvSpPr>
                <p:nvPr/>
              </p:nvSpPr>
              <p:spPr bwMode="auto">
                <a:xfrm>
                  <a:off x="2246" y="120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14" name="Line 50"/>
                <p:cNvSpPr>
                  <a:spLocks noChangeShapeType="1"/>
                </p:cNvSpPr>
                <p:nvPr/>
              </p:nvSpPr>
              <p:spPr bwMode="auto">
                <a:xfrm>
                  <a:off x="2382" y="134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15" name="Line 51"/>
                <p:cNvSpPr>
                  <a:spLocks noChangeShapeType="1"/>
                </p:cNvSpPr>
                <p:nvPr/>
              </p:nvSpPr>
              <p:spPr bwMode="auto">
                <a:xfrm>
                  <a:off x="2518" y="148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16" name="Line 52"/>
                <p:cNvSpPr>
                  <a:spLocks noChangeShapeType="1"/>
                </p:cNvSpPr>
                <p:nvPr/>
              </p:nvSpPr>
              <p:spPr bwMode="auto">
                <a:xfrm>
                  <a:off x="2654" y="1616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17" name="Line 53"/>
                <p:cNvSpPr>
                  <a:spLocks noChangeShapeType="1"/>
                </p:cNvSpPr>
                <p:nvPr/>
              </p:nvSpPr>
              <p:spPr bwMode="auto">
                <a:xfrm>
                  <a:off x="2790" y="1752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18" name="Line 54"/>
                <p:cNvSpPr>
                  <a:spLocks noChangeShapeType="1"/>
                </p:cNvSpPr>
                <p:nvPr/>
              </p:nvSpPr>
              <p:spPr bwMode="auto">
                <a:xfrm>
                  <a:off x="2926" y="188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19" name="Line 55"/>
                <p:cNvSpPr>
                  <a:spLocks noChangeShapeType="1"/>
                </p:cNvSpPr>
                <p:nvPr/>
              </p:nvSpPr>
              <p:spPr bwMode="auto">
                <a:xfrm>
                  <a:off x="3062" y="202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20" name="Line 56"/>
                <p:cNvSpPr>
                  <a:spLocks noChangeShapeType="1"/>
                </p:cNvSpPr>
                <p:nvPr/>
              </p:nvSpPr>
              <p:spPr bwMode="auto">
                <a:xfrm>
                  <a:off x="3198" y="216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</p:grpSp>
          <p:grpSp>
            <p:nvGrpSpPr>
              <p:cNvPr id="11321" name="Group 57"/>
              <p:cNvGrpSpPr>
                <a:grpSpLocks/>
              </p:cNvGrpSpPr>
              <p:nvPr/>
            </p:nvGrpSpPr>
            <p:grpSpPr bwMode="auto">
              <a:xfrm>
                <a:off x="1927" y="1253"/>
                <a:ext cx="1269" cy="1088"/>
                <a:chOff x="2246" y="1208"/>
                <a:chExt cx="1269" cy="1088"/>
              </a:xfrm>
            </p:grpSpPr>
            <p:sp>
              <p:nvSpPr>
                <p:cNvPr id="11322" name="Line 58"/>
                <p:cNvSpPr>
                  <a:spLocks noChangeShapeType="1"/>
                </p:cNvSpPr>
                <p:nvPr/>
              </p:nvSpPr>
              <p:spPr bwMode="auto">
                <a:xfrm>
                  <a:off x="2246" y="120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23" name="Line 59"/>
                <p:cNvSpPr>
                  <a:spLocks noChangeShapeType="1"/>
                </p:cNvSpPr>
                <p:nvPr/>
              </p:nvSpPr>
              <p:spPr bwMode="auto">
                <a:xfrm>
                  <a:off x="2382" y="134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24" name="Line 60"/>
                <p:cNvSpPr>
                  <a:spLocks noChangeShapeType="1"/>
                </p:cNvSpPr>
                <p:nvPr/>
              </p:nvSpPr>
              <p:spPr bwMode="auto">
                <a:xfrm>
                  <a:off x="2518" y="148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25" name="Line 61"/>
                <p:cNvSpPr>
                  <a:spLocks noChangeShapeType="1"/>
                </p:cNvSpPr>
                <p:nvPr/>
              </p:nvSpPr>
              <p:spPr bwMode="auto">
                <a:xfrm>
                  <a:off x="2654" y="1616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26" name="Line 62"/>
                <p:cNvSpPr>
                  <a:spLocks noChangeShapeType="1"/>
                </p:cNvSpPr>
                <p:nvPr/>
              </p:nvSpPr>
              <p:spPr bwMode="auto">
                <a:xfrm>
                  <a:off x="2790" y="1752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27" name="Line 63"/>
                <p:cNvSpPr>
                  <a:spLocks noChangeShapeType="1"/>
                </p:cNvSpPr>
                <p:nvPr/>
              </p:nvSpPr>
              <p:spPr bwMode="auto">
                <a:xfrm>
                  <a:off x="2926" y="188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28" name="Line 64"/>
                <p:cNvSpPr>
                  <a:spLocks noChangeShapeType="1"/>
                </p:cNvSpPr>
                <p:nvPr/>
              </p:nvSpPr>
              <p:spPr bwMode="auto">
                <a:xfrm>
                  <a:off x="3062" y="202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29" name="Line 65"/>
                <p:cNvSpPr>
                  <a:spLocks noChangeShapeType="1"/>
                </p:cNvSpPr>
                <p:nvPr/>
              </p:nvSpPr>
              <p:spPr bwMode="auto">
                <a:xfrm>
                  <a:off x="3198" y="216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</p:grpSp>
          <p:grpSp>
            <p:nvGrpSpPr>
              <p:cNvPr id="11330" name="Group 66"/>
              <p:cNvGrpSpPr>
                <a:grpSpLocks/>
              </p:cNvGrpSpPr>
              <p:nvPr/>
            </p:nvGrpSpPr>
            <p:grpSpPr bwMode="auto">
              <a:xfrm>
                <a:off x="1746" y="1299"/>
                <a:ext cx="1269" cy="1088"/>
                <a:chOff x="2246" y="1208"/>
                <a:chExt cx="1269" cy="1088"/>
              </a:xfrm>
            </p:grpSpPr>
            <p:sp>
              <p:nvSpPr>
                <p:cNvPr id="11331" name="Line 67"/>
                <p:cNvSpPr>
                  <a:spLocks noChangeShapeType="1"/>
                </p:cNvSpPr>
                <p:nvPr/>
              </p:nvSpPr>
              <p:spPr bwMode="auto">
                <a:xfrm>
                  <a:off x="2246" y="120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32" name="Line 68"/>
                <p:cNvSpPr>
                  <a:spLocks noChangeShapeType="1"/>
                </p:cNvSpPr>
                <p:nvPr/>
              </p:nvSpPr>
              <p:spPr bwMode="auto">
                <a:xfrm>
                  <a:off x="2382" y="134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33" name="Line 69"/>
                <p:cNvSpPr>
                  <a:spLocks noChangeShapeType="1"/>
                </p:cNvSpPr>
                <p:nvPr/>
              </p:nvSpPr>
              <p:spPr bwMode="auto">
                <a:xfrm>
                  <a:off x="2518" y="148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34" name="Line 70"/>
                <p:cNvSpPr>
                  <a:spLocks noChangeShapeType="1"/>
                </p:cNvSpPr>
                <p:nvPr/>
              </p:nvSpPr>
              <p:spPr bwMode="auto">
                <a:xfrm>
                  <a:off x="2654" y="1616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35" name="Line 71"/>
                <p:cNvSpPr>
                  <a:spLocks noChangeShapeType="1"/>
                </p:cNvSpPr>
                <p:nvPr/>
              </p:nvSpPr>
              <p:spPr bwMode="auto">
                <a:xfrm>
                  <a:off x="2790" y="1752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36" name="Line 72"/>
                <p:cNvSpPr>
                  <a:spLocks noChangeShapeType="1"/>
                </p:cNvSpPr>
                <p:nvPr/>
              </p:nvSpPr>
              <p:spPr bwMode="auto">
                <a:xfrm>
                  <a:off x="2926" y="188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37" name="Line 73"/>
                <p:cNvSpPr>
                  <a:spLocks noChangeShapeType="1"/>
                </p:cNvSpPr>
                <p:nvPr/>
              </p:nvSpPr>
              <p:spPr bwMode="auto">
                <a:xfrm>
                  <a:off x="3062" y="202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38" name="Line 74"/>
                <p:cNvSpPr>
                  <a:spLocks noChangeShapeType="1"/>
                </p:cNvSpPr>
                <p:nvPr/>
              </p:nvSpPr>
              <p:spPr bwMode="auto">
                <a:xfrm>
                  <a:off x="3198" y="216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</p:grpSp>
        </p:grpSp>
        <p:grpSp>
          <p:nvGrpSpPr>
            <p:cNvPr id="11339" name="Group 75"/>
            <p:cNvGrpSpPr>
              <a:grpSpLocks/>
            </p:cNvGrpSpPr>
            <p:nvPr/>
          </p:nvGrpSpPr>
          <p:grpSpPr bwMode="auto">
            <a:xfrm flipH="1">
              <a:off x="1519" y="663"/>
              <a:ext cx="1813" cy="1633"/>
              <a:chOff x="1746" y="754"/>
              <a:chExt cx="1813" cy="1633"/>
            </a:xfrm>
          </p:grpSpPr>
          <p:grpSp>
            <p:nvGrpSpPr>
              <p:cNvPr id="11340" name="Group 76"/>
              <p:cNvGrpSpPr>
                <a:grpSpLocks/>
              </p:cNvGrpSpPr>
              <p:nvPr/>
            </p:nvGrpSpPr>
            <p:grpSpPr bwMode="auto">
              <a:xfrm>
                <a:off x="2290" y="754"/>
                <a:ext cx="1269" cy="1088"/>
                <a:chOff x="2246" y="1208"/>
                <a:chExt cx="1269" cy="1088"/>
              </a:xfrm>
            </p:grpSpPr>
            <p:sp>
              <p:nvSpPr>
                <p:cNvPr id="11341" name="Line 77"/>
                <p:cNvSpPr>
                  <a:spLocks noChangeShapeType="1"/>
                </p:cNvSpPr>
                <p:nvPr/>
              </p:nvSpPr>
              <p:spPr bwMode="auto">
                <a:xfrm>
                  <a:off x="2246" y="120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42" name="Line 78"/>
                <p:cNvSpPr>
                  <a:spLocks noChangeShapeType="1"/>
                </p:cNvSpPr>
                <p:nvPr/>
              </p:nvSpPr>
              <p:spPr bwMode="auto">
                <a:xfrm>
                  <a:off x="2382" y="134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43" name="Line 79"/>
                <p:cNvSpPr>
                  <a:spLocks noChangeShapeType="1"/>
                </p:cNvSpPr>
                <p:nvPr/>
              </p:nvSpPr>
              <p:spPr bwMode="auto">
                <a:xfrm>
                  <a:off x="2518" y="148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44" name="Line 80"/>
                <p:cNvSpPr>
                  <a:spLocks noChangeShapeType="1"/>
                </p:cNvSpPr>
                <p:nvPr/>
              </p:nvSpPr>
              <p:spPr bwMode="auto">
                <a:xfrm>
                  <a:off x="2654" y="1616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45" name="Line 81"/>
                <p:cNvSpPr>
                  <a:spLocks noChangeShapeType="1"/>
                </p:cNvSpPr>
                <p:nvPr/>
              </p:nvSpPr>
              <p:spPr bwMode="auto">
                <a:xfrm>
                  <a:off x="2790" y="1752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46" name="Line 82"/>
                <p:cNvSpPr>
                  <a:spLocks noChangeShapeType="1"/>
                </p:cNvSpPr>
                <p:nvPr/>
              </p:nvSpPr>
              <p:spPr bwMode="auto">
                <a:xfrm>
                  <a:off x="2926" y="188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47" name="Line 83"/>
                <p:cNvSpPr>
                  <a:spLocks noChangeShapeType="1"/>
                </p:cNvSpPr>
                <p:nvPr/>
              </p:nvSpPr>
              <p:spPr bwMode="auto">
                <a:xfrm>
                  <a:off x="3062" y="202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48" name="Line 84"/>
                <p:cNvSpPr>
                  <a:spLocks noChangeShapeType="1"/>
                </p:cNvSpPr>
                <p:nvPr/>
              </p:nvSpPr>
              <p:spPr bwMode="auto">
                <a:xfrm>
                  <a:off x="3198" y="216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</p:grpSp>
          <p:grpSp>
            <p:nvGrpSpPr>
              <p:cNvPr id="11349" name="Group 85"/>
              <p:cNvGrpSpPr>
                <a:grpSpLocks/>
              </p:cNvGrpSpPr>
              <p:nvPr/>
            </p:nvGrpSpPr>
            <p:grpSpPr bwMode="auto">
              <a:xfrm>
                <a:off x="2245" y="935"/>
                <a:ext cx="1269" cy="1088"/>
                <a:chOff x="2246" y="1208"/>
                <a:chExt cx="1269" cy="1088"/>
              </a:xfrm>
            </p:grpSpPr>
            <p:sp>
              <p:nvSpPr>
                <p:cNvPr id="11350" name="Line 86"/>
                <p:cNvSpPr>
                  <a:spLocks noChangeShapeType="1"/>
                </p:cNvSpPr>
                <p:nvPr/>
              </p:nvSpPr>
              <p:spPr bwMode="auto">
                <a:xfrm>
                  <a:off x="2246" y="120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51" name="Line 87"/>
                <p:cNvSpPr>
                  <a:spLocks noChangeShapeType="1"/>
                </p:cNvSpPr>
                <p:nvPr/>
              </p:nvSpPr>
              <p:spPr bwMode="auto">
                <a:xfrm>
                  <a:off x="2382" y="134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52" name="Line 88"/>
                <p:cNvSpPr>
                  <a:spLocks noChangeShapeType="1"/>
                </p:cNvSpPr>
                <p:nvPr/>
              </p:nvSpPr>
              <p:spPr bwMode="auto">
                <a:xfrm>
                  <a:off x="2518" y="148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53" name="Line 89"/>
                <p:cNvSpPr>
                  <a:spLocks noChangeShapeType="1"/>
                </p:cNvSpPr>
                <p:nvPr/>
              </p:nvSpPr>
              <p:spPr bwMode="auto">
                <a:xfrm>
                  <a:off x="2654" y="1616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54" name="Line 90"/>
                <p:cNvSpPr>
                  <a:spLocks noChangeShapeType="1"/>
                </p:cNvSpPr>
                <p:nvPr/>
              </p:nvSpPr>
              <p:spPr bwMode="auto">
                <a:xfrm>
                  <a:off x="2790" y="1752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55" name="Line 91"/>
                <p:cNvSpPr>
                  <a:spLocks noChangeShapeType="1"/>
                </p:cNvSpPr>
                <p:nvPr/>
              </p:nvSpPr>
              <p:spPr bwMode="auto">
                <a:xfrm>
                  <a:off x="2926" y="188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56" name="Line 92"/>
                <p:cNvSpPr>
                  <a:spLocks noChangeShapeType="1"/>
                </p:cNvSpPr>
                <p:nvPr/>
              </p:nvSpPr>
              <p:spPr bwMode="auto">
                <a:xfrm>
                  <a:off x="3062" y="202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57" name="Line 93"/>
                <p:cNvSpPr>
                  <a:spLocks noChangeShapeType="1"/>
                </p:cNvSpPr>
                <p:nvPr/>
              </p:nvSpPr>
              <p:spPr bwMode="auto">
                <a:xfrm>
                  <a:off x="3198" y="216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</p:grpSp>
          <p:grpSp>
            <p:nvGrpSpPr>
              <p:cNvPr id="11358" name="Group 94"/>
              <p:cNvGrpSpPr>
                <a:grpSpLocks/>
              </p:cNvGrpSpPr>
              <p:nvPr/>
            </p:nvGrpSpPr>
            <p:grpSpPr bwMode="auto">
              <a:xfrm>
                <a:off x="2064" y="981"/>
                <a:ext cx="1269" cy="1088"/>
                <a:chOff x="2246" y="1208"/>
                <a:chExt cx="1269" cy="1088"/>
              </a:xfrm>
            </p:grpSpPr>
            <p:sp>
              <p:nvSpPr>
                <p:cNvPr id="11359" name="Line 95"/>
                <p:cNvSpPr>
                  <a:spLocks noChangeShapeType="1"/>
                </p:cNvSpPr>
                <p:nvPr/>
              </p:nvSpPr>
              <p:spPr bwMode="auto">
                <a:xfrm>
                  <a:off x="2246" y="120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60" name="Line 96"/>
                <p:cNvSpPr>
                  <a:spLocks noChangeShapeType="1"/>
                </p:cNvSpPr>
                <p:nvPr/>
              </p:nvSpPr>
              <p:spPr bwMode="auto">
                <a:xfrm>
                  <a:off x="2382" y="134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61" name="Line 97"/>
                <p:cNvSpPr>
                  <a:spLocks noChangeShapeType="1"/>
                </p:cNvSpPr>
                <p:nvPr/>
              </p:nvSpPr>
              <p:spPr bwMode="auto">
                <a:xfrm>
                  <a:off x="2518" y="148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62" name="Line 98"/>
                <p:cNvSpPr>
                  <a:spLocks noChangeShapeType="1"/>
                </p:cNvSpPr>
                <p:nvPr/>
              </p:nvSpPr>
              <p:spPr bwMode="auto">
                <a:xfrm>
                  <a:off x="2654" y="1616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63" name="Line 99"/>
                <p:cNvSpPr>
                  <a:spLocks noChangeShapeType="1"/>
                </p:cNvSpPr>
                <p:nvPr/>
              </p:nvSpPr>
              <p:spPr bwMode="auto">
                <a:xfrm>
                  <a:off x="2790" y="1752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64" name="Line 100"/>
                <p:cNvSpPr>
                  <a:spLocks noChangeShapeType="1"/>
                </p:cNvSpPr>
                <p:nvPr/>
              </p:nvSpPr>
              <p:spPr bwMode="auto">
                <a:xfrm>
                  <a:off x="2926" y="188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65" name="Line 101"/>
                <p:cNvSpPr>
                  <a:spLocks noChangeShapeType="1"/>
                </p:cNvSpPr>
                <p:nvPr/>
              </p:nvSpPr>
              <p:spPr bwMode="auto">
                <a:xfrm>
                  <a:off x="3062" y="202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66" name="Line 102"/>
                <p:cNvSpPr>
                  <a:spLocks noChangeShapeType="1"/>
                </p:cNvSpPr>
                <p:nvPr/>
              </p:nvSpPr>
              <p:spPr bwMode="auto">
                <a:xfrm>
                  <a:off x="3198" y="216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</p:grpSp>
          <p:grpSp>
            <p:nvGrpSpPr>
              <p:cNvPr id="11367" name="Group 103"/>
              <p:cNvGrpSpPr>
                <a:grpSpLocks/>
              </p:cNvGrpSpPr>
              <p:nvPr/>
            </p:nvGrpSpPr>
            <p:grpSpPr bwMode="auto">
              <a:xfrm>
                <a:off x="1972" y="1072"/>
                <a:ext cx="1269" cy="1088"/>
                <a:chOff x="2246" y="1208"/>
                <a:chExt cx="1269" cy="1088"/>
              </a:xfrm>
            </p:grpSpPr>
            <p:sp>
              <p:nvSpPr>
                <p:cNvPr id="11368" name="Line 104"/>
                <p:cNvSpPr>
                  <a:spLocks noChangeShapeType="1"/>
                </p:cNvSpPr>
                <p:nvPr/>
              </p:nvSpPr>
              <p:spPr bwMode="auto">
                <a:xfrm>
                  <a:off x="2246" y="120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69" name="Line 105"/>
                <p:cNvSpPr>
                  <a:spLocks noChangeShapeType="1"/>
                </p:cNvSpPr>
                <p:nvPr/>
              </p:nvSpPr>
              <p:spPr bwMode="auto">
                <a:xfrm>
                  <a:off x="2382" y="134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70" name="Line 106"/>
                <p:cNvSpPr>
                  <a:spLocks noChangeShapeType="1"/>
                </p:cNvSpPr>
                <p:nvPr/>
              </p:nvSpPr>
              <p:spPr bwMode="auto">
                <a:xfrm>
                  <a:off x="2518" y="148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71" name="Line 107"/>
                <p:cNvSpPr>
                  <a:spLocks noChangeShapeType="1"/>
                </p:cNvSpPr>
                <p:nvPr/>
              </p:nvSpPr>
              <p:spPr bwMode="auto">
                <a:xfrm>
                  <a:off x="2654" y="1616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72" name="Line 108"/>
                <p:cNvSpPr>
                  <a:spLocks noChangeShapeType="1"/>
                </p:cNvSpPr>
                <p:nvPr/>
              </p:nvSpPr>
              <p:spPr bwMode="auto">
                <a:xfrm>
                  <a:off x="2790" y="1752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73" name="Line 109"/>
                <p:cNvSpPr>
                  <a:spLocks noChangeShapeType="1"/>
                </p:cNvSpPr>
                <p:nvPr/>
              </p:nvSpPr>
              <p:spPr bwMode="auto">
                <a:xfrm>
                  <a:off x="2926" y="188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74" name="Line 110"/>
                <p:cNvSpPr>
                  <a:spLocks noChangeShapeType="1"/>
                </p:cNvSpPr>
                <p:nvPr/>
              </p:nvSpPr>
              <p:spPr bwMode="auto">
                <a:xfrm>
                  <a:off x="3062" y="202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75" name="Line 111"/>
                <p:cNvSpPr>
                  <a:spLocks noChangeShapeType="1"/>
                </p:cNvSpPr>
                <p:nvPr/>
              </p:nvSpPr>
              <p:spPr bwMode="auto">
                <a:xfrm>
                  <a:off x="3198" y="216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</p:grpSp>
          <p:grpSp>
            <p:nvGrpSpPr>
              <p:cNvPr id="11376" name="Group 112"/>
              <p:cNvGrpSpPr>
                <a:grpSpLocks/>
              </p:cNvGrpSpPr>
              <p:nvPr/>
            </p:nvGrpSpPr>
            <p:grpSpPr bwMode="auto">
              <a:xfrm>
                <a:off x="1927" y="1253"/>
                <a:ext cx="1269" cy="1088"/>
                <a:chOff x="2246" y="1208"/>
                <a:chExt cx="1269" cy="1088"/>
              </a:xfrm>
            </p:grpSpPr>
            <p:sp>
              <p:nvSpPr>
                <p:cNvPr id="11377" name="Line 113"/>
                <p:cNvSpPr>
                  <a:spLocks noChangeShapeType="1"/>
                </p:cNvSpPr>
                <p:nvPr/>
              </p:nvSpPr>
              <p:spPr bwMode="auto">
                <a:xfrm>
                  <a:off x="2246" y="120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78" name="Line 114"/>
                <p:cNvSpPr>
                  <a:spLocks noChangeShapeType="1"/>
                </p:cNvSpPr>
                <p:nvPr/>
              </p:nvSpPr>
              <p:spPr bwMode="auto">
                <a:xfrm>
                  <a:off x="2382" y="134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79" name="Line 115"/>
                <p:cNvSpPr>
                  <a:spLocks noChangeShapeType="1"/>
                </p:cNvSpPr>
                <p:nvPr/>
              </p:nvSpPr>
              <p:spPr bwMode="auto">
                <a:xfrm>
                  <a:off x="2518" y="148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80" name="Line 116"/>
                <p:cNvSpPr>
                  <a:spLocks noChangeShapeType="1"/>
                </p:cNvSpPr>
                <p:nvPr/>
              </p:nvSpPr>
              <p:spPr bwMode="auto">
                <a:xfrm>
                  <a:off x="2654" y="1616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81" name="Line 117"/>
                <p:cNvSpPr>
                  <a:spLocks noChangeShapeType="1"/>
                </p:cNvSpPr>
                <p:nvPr/>
              </p:nvSpPr>
              <p:spPr bwMode="auto">
                <a:xfrm>
                  <a:off x="2790" y="1752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82" name="Line 118"/>
                <p:cNvSpPr>
                  <a:spLocks noChangeShapeType="1"/>
                </p:cNvSpPr>
                <p:nvPr/>
              </p:nvSpPr>
              <p:spPr bwMode="auto">
                <a:xfrm>
                  <a:off x="2926" y="188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83" name="Line 119"/>
                <p:cNvSpPr>
                  <a:spLocks noChangeShapeType="1"/>
                </p:cNvSpPr>
                <p:nvPr/>
              </p:nvSpPr>
              <p:spPr bwMode="auto">
                <a:xfrm>
                  <a:off x="3062" y="202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84" name="Line 120"/>
                <p:cNvSpPr>
                  <a:spLocks noChangeShapeType="1"/>
                </p:cNvSpPr>
                <p:nvPr/>
              </p:nvSpPr>
              <p:spPr bwMode="auto">
                <a:xfrm>
                  <a:off x="3198" y="216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</p:grpSp>
          <p:grpSp>
            <p:nvGrpSpPr>
              <p:cNvPr id="11385" name="Group 121"/>
              <p:cNvGrpSpPr>
                <a:grpSpLocks/>
              </p:cNvGrpSpPr>
              <p:nvPr/>
            </p:nvGrpSpPr>
            <p:grpSpPr bwMode="auto">
              <a:xfrm>
                <a:off x="1746" y="1299"/>
                <a:ext cx="1269" cy="1088"/>
                <a:chOff x="2246" y="1208"/>
                <a:chExt cx="1269" cy="1088"/>
              </a:xfrm>
            </p:grpSpPr>
            <p:sp>
              <p:nvSpPr>
                <p:cNvPr id="11386" name="Line 122"/>
                <p:cNvSpPr>
                  <a:spLocks noChangeShapeType="1"/>
                </p:cNvSpPr>
                <p:nvPr/>
              </p:nvSpPr>
              <p:spPr bwMode="auto">
                <a:xfrm>
                  <a:off x="2246" y="120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87" name="Line 123"/>
                <p:cNvSpPr>
                  <a:spLocks noChangeShapeType="1"/>
                </p:cNvSpPr>
                <p:nvPr/>
              </p:nvSpPr>
              <p:spPr bwMode="auto">
                <a:xfrm>
                  <a:off x="2382" y="134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88" name="Line 124"/>
                <p:cNvSpPr>
                  <a:spLocks noChangeShapeType="1"/>
                </p:cNvSpPr>
                <p:nvPr/>
              </p:nvSpPr>
              <p:spPr bwMode="auto">
                <a:xfrm>
                  <a:off x="2518" y="148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89" name="Line 125"/>
                <p:cNvSpPr>
                  <a:spLocks noChangeShapeType="1"/>
                </p:cNvSpPr>
                <p:nvPr/>
              </p:nvSpPr>
              <p:spPr bwMode="auto">
                <a:xfrm>
                  <a:off x="2654" y="1616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90" name="Line 126"/>
                <p:cNvSpPr>
                  <a:spLocks noChangeShapeType="1"/>
                </p:cNvSpPr>
                <p:nvPr/>
              </p:nvSpPr>
              <p:spPr bwMode="auto">
                <a:xfrm>
                  <a:off x="2790" y="1752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91" name="Line 127"/>
                <p:cNvSpPr>
                  <a:spLocks noChangeShapeType="1"/>
                </p:cNvSpPr>
                <p:nvPr/>
              </p:nvSpPr>
              <p:spPr bwMode="auto">
                <a:xfrm>
                  <a:off x="2926" y="188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92" name="Line 128"/>
                <p:cNvSpPr>
                  <a:spLocks noChangeShapeType="1"/>
                </p:cNvSpPr>
                <p:nvPr/>
              </p:nvSpPr>
              <p:spPr bwMode="auto">
                <a:xfrm>
                  <a:off x="3062" y="202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93" name="Line 129"/>
                <p:cNvSpPr>
                  <a:spLocks noChangeShapeType="1"/>
                </p:cNvSpPr>
                <p:nvPr/>
              </p:nvSpPr>
              <p:spPr bwMode="auto">
                <a:xfrm>
                  <a:off x="3198" y="216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</p:grpSp>
        </p:grpSp>
        <p:grpSp>
          <p:nvGrpSpPr>
            <p:cNvPr id="11394" name="Group 130"/>
            <p:cNvGrpSpPr>
              <a:grpSpLocks/>
            </p:cNvGrpSpPr>
            <p:nvPr/>
          </p:nvGrpSpPr>
          <p:grpSpPr bwMode="auto">
            <a:xfrm flipH="1">
              <a:off x="2064" y="1298"/>
              <a:ext cx="1813" cy="1633"/>
              <a:chOff x="1746" y="754"/>
              <a:chExt cx="1813" cy="1633"/>
            </a:xfrm>
          </p:grpSpPr>
          <p:grpSp>
            <p:nvGrpSpPr>
              <p:cNvPr id="11395" name="Group 131"/>
              <p:cNvGrpSpPr>
                <a:grpSpLocks/>
              </p:cNvGrpSpPr>
              <p:nvPr/>
            </p:nvGrpSpPr>
            <p:grpSpPr bwMode="auto">
              <a:xfrm>
                <a:off x="2290" y="754"/>
                <a:ext cx="1269" cy="1088"/>
                <a:chOff x="2246" y="1208"/>
                <a:chExt cx="1269" cy="1088"/>
              </a:xfrm>
            </p:grpSpPr>
            <p:sp>
              <p:nvSpPr>
                <p:cNvPr id="11396" name="Line 132"/>
                <p:cNvSpPr>
                  <a:spLocks noChangeShapeType="1"/>
                </p:cNvSpPr>
                <p:nvPr/>
              </p:nvSpPr>
              <p:spPr bwMode="auto">
                <a:xfrm>
                  <a:off x="2246" y="120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97" name="Line 133"/>
                <p:cNvSpPr>
                  <a:spLocks noChangeShapeType="1"/>
                </p:cNvSpPr>
                <p:nvPr/>
              </p:nvSpPr>
              <p:spPr bwMode="auto">
                <a:xfrm>
                  <a:off x="2382" y="134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98" name="Line 134"/>
                <p:cNvSpPr>
                  <a:spLocks noChangeShapeType="1"/>
                </p:cNvSpPr>
                <p:nvPr/>
              </p:nvSpPr>
              <p:spPr bwMode="auto">
                <a:xfrm>
                  <a:off x="2518" y="148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399" name="Line 135"/>
                <p:cNvSpPr>
                  <a:spLocks noChangeShapeType="1"/>
                </p:cNvSpPr>
                <p:nvPr/>
              </p:nvSpPr>
              <p:spPr bwMode="auto">
                <a:xfrm>
                  <a:off x="2654" y="1616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00" name="Line 136"/>
                <p:cNvSpPr>
                  <a:spLocks noChangeShapeType="1"/>
                </p:cNvSpPr>
                <p:nvPr/>
              </p:nvSpPr>
              <p:spPr bwMode="auto">
                <a:xfrm>
                  <a:off x="2790" y="1752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01" name="Line 137"/>
                <p:cNvSpPr>
                  <a:spLocks noChangeShapeType="1"/>
                </p:cNvSpPr>
                <p:nvPr/>
              </p:nvSpPr>
              <p:spPr bwMode="auto">
                <a:xfrm>
                  <a:off x="2926" y="188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02" name="Line 138"/>
                <p:cNvSpPr>
                  <a:spLocks noChangeShapeType="1"/>
                </p:cNvSpPr>
                <p:nvPr/>
              </p:nvSpPr>
              <p:spPr bwMode="auto">
                <a:xfrm>
                  <a:off x="3062" y="202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03" name="Line 139"/>
                <p:cNvSpPr>
                  <a:spLocks noChangeShapeType="1"/>
                </p:cNvSpPr>
                <p:nvPr/>
              </p:nvSpPr>
              <p:spPr bwMode="auto">
                <a:xfrm>
                  <a:off x="3198" y="216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</p:grpSp>
          <p:grpSp>
            <p:nvGrpSpPr>
              <p:cNvPr id="11404" name="Group 140"/>
              <p:cNvGrpSpPr>
                <a:grpSpLocks/>
              </p:cNvGrpSpPr>
              <p:nvPr/>
            </p:nvGrpSpPr>
            <p:grpSpPr bwMode="auto">
              <a:xfrm>
                <a:off x="2245" y="935"/>
                <a:ext cx="1269" cy="1088"/>
                <a:chOff x="2246" y="1208"/>
                <a:chExt cx="1269" cy="1088"/>
              </a:xfrm>
            </p:grpSpPr>
            <p:sp>
              <p:nvSpPr>
                <p:cNvPr id="11405" name="Line 141"/>
                <p:cNvSpPr>
                  <a:spLocks noChangeShapeType="1"/>
                </p:cNvSpPr>
                <p:nvPr/>
              </p:nvSpPr>
              <p:spPr bwMode="auto">
                <a:xfrm>
                  <a:off x="2246" y="120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06" name="Line 142"/>
                <p:cNvSpPr>
                  <a:spLocks noChangeShapeType="1"/>
                </p:cNvSpPr>
                <p:nvPr/>
              </p:nvSpPr>
              <p:spPr bwMode="auto">
                <a:xfrm>
                  <a:off x="2382" y="134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07" name="Line 143"/>
                <p:cNvSpPr>
                  <a:spLocks noChangeShapeType="1"/>
                </p:cNvSpPr>
                <p:nvPr/>
              </p:nvSpPr>
              <p:spPr bwMode="auto">
                <a:xfrm>
                  <a:off x="2518" y="148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08" name="Line 144"/>
                <p:cNvSpPr>
                  <a:spLocks noChangeShapeType="1"/>
                </p:cNvSpPr>
                <p:nvPr/>
              </p:nvSpPr>
              <p:spPr bwMode="auto">
                <a:xfrm>
                  <a:off x="2654" y="1616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09" name="Line 145"/>
                <p:cNvSpPr>
                  <a:spLocks noChangeShapeType="1"/>
                </p:cNvSpPr>
                <p:nvPr/>
              </p:nvSpPr>
              <p:spPr bwMode="auto">
                <a:xfrm>
                  <a:off x="2790" y="1752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10" name="Line 146"/>
                <p:cNvSpPr>
                  <a:spLocks noChangeShapeType="1"/>
                </p:cNvSpPr>
                <p:nvPr/>
              </p:nvSpPr>
              <p:spPr bwMode="auto">
                <a:xfrm>
                  <a:off x="2926" y="188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11" name="Line 147"/>
                <p:cNvSpPr>
                  <a:spLocks noChangeShapeType="1"/>
                </p:cNvSpPr>
                <p:nvPr/>
              </p:nvSpPr>
              <p:spPr bwMode="auto">
                <a:xfrm>
                  <a:off x="3062" y="202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12" name="Line 148"/>
                <p:cNvSpPr>
                  <a:spLocks noChangeShapeType="1"/>
                </p:cNvSpPr>
                <p:nvPr/>
              </p:nvSpPr>
              <p:spPr bwMode="auto">
                <a:xfrm>
                  <a:off x="3198" y="216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</p:grpSp>
          <p:grpSp>
            <p:nvGrpSpPr>
              <p:cNvPr id="11413" name="Group 149"/>
              <p:cNvGrpSpPr>
                <a:grpSpLocks/>
              </p:cNvGrpSpPr>
              <p:nvPr/>
            </p:nvGrpSpPr>
            <p:grpSpPr bwMode="auto">
              <a:xfrm>
                <a:off x="2064" y="981"/>
                <a:ext cx="1269" cy="1088"/>
                <a:chOff x="2246" y="1208"/>
                <a:chExt cx="1269" cy="1088"/>
              </a:xfrm>
            </p:grpSpPr>
            <p:sp>
              <p:nvSpPr>
                <p:cNvPr id="11414" name="Line 150"/>
                <p:cNvSpPr>
                  <a:spLocks noChangeShapeType="1"/>
                </p:cNvSpPr>
                <p:nvPr/>
              </p:nvSpPr>
              <p:spPr bwMode="auto">
                <a:xfrm>
                  <a:off x="2246" y="120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15" name="Line 151"/>
                <p:cNvSpPr>
                  <a:spLocks noChangeShapeType="1"/>
                </p:cNvSpPr>
                <p:nvPr/>
              </p:nvSpPr>
              <p:spPr bwMode="auto">
                <a:xfrm>
                  <a:off x="2382" y="134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16" name="Line 152"/>
                <p:cNvSpPr>
                  <a:spLocks noChangeShapeType="1"/>
                </p:cNvSpPr>
                <p:nvPr/>
              </p:nvSpPr>
              <p:spPr bwMode="auto">
                <a:xfrm>
                  <a:off x="2518" y="148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17" name="Line 153"/>
                <p:cNvSpPr>
                  <a:spLocks noChangeShapeType="1"/>
                </p:cNvSpPr>
                <p:nvPr/>
              </p:nvSpPr>
              <p:spPr bwMode="auto">
                <a:xfrm>
                  <a:off x="2654" y="1616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18" name="Line 154"/>
                <p:cNvSpPr>
                  <a:spLocks noChangeShapeType="1"/>
                </p:cNvSpPr>
                <p:nvPr/>
              </p:nvSpPr>
              <p:spPr bwMode="auto">
                <a:xfrm>
                  <a:off x="2790" y="1752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19" name="Line 155"/>
                <p:cNvSpPr>
                  <a:spLocks noChangeShapeType="1"/>
                </p:cNvSpPr>
                <p:nvPr/>
              </p:nvSpPr>
              <p:spPr bwMode="auto">
                <a:xfrm>
                  <a:off x="2926" y="188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20" name="Line 156"/>
                <p:cNvSpPr>
                  <a:spLocks noChangeShapeType="1"/>
                </p:cNvSpPr>
                <p:nvPr/>
              </p:nvSpPr>
              <p:spPr bwMode="auto">
                <a:xfrm>
                  <a:off x="3062" y="202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21" name="Line 157"/>
                <p:cNvSpPr>
                  <a:spLocks noChangeShapeType="1"/>
                </p:cNvSpPr>
                <p:nvPr/>
              </p:nvSpPr>
              <p:spPr bwMode="auto">
                <a:xfrm>
                  <a:off x="3198" y="216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</p:grpSp>
          <p:grpSp>
            <p:nvGrpSpPr>
              <p:cNvPr id="11422" name="Group 158"/>
              <p:cNvGrpSpPr>
                <a:grpSpLocks/>
              </p:cNvGrpSpPr>
              <p:nvPr/>
            </p:nvGrpSpPr>
            <p:grpSpPr bwMode="auto">
              <a:xfrm>
                <a:off x="1972" y="1072"/>
                <a:ext cx="1269" cy="1088"/>
                <a:chOff x="2246" y="1208"/>
                <a:chExt cx="1269" cy="1088"/>
              </a:xfrm>
            </p:grpSpPr>
            <p:sp>
              <p:nvSpPr>
                <p:cNvPr id="11423" name="Line 159"/>
                <p:cNvSpPr>
                  <a:spLocks noChangeShapeType="1"/>
                </p:cNvSpPr>
                <p:nvPr/>
              </p:nvSpPr>
              <p:spPr bwMode="auto">
                <a:xfrm>
                  <a:off x="2246" y="120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24" name="Line 160"/>
                <p:cNvSpPr>
                  <a:spLocks noChangeShapeType="1"/>
                </p:cNvSpPr>
                <p:nvPr/>
              </p:nvSpPr>
              <p:spPr bwMode="auto">
                <a:xfrm>
                  <a:off x="2382" y="134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25" name="Line 161"/>
                <p:cNvSpPr>
                  <a:spLocks noChangeShapeType="1"/>
                </p:cNvSpPr>
                <p:nvPr/>
              </p:nvSpPr>
              <p:spPr bwMode="auto">
                <a:xfrm>
                  <a:off x="2518" y="148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26" name="Line 162"/>
                <p:cNvSpPr>
                  <a:spLocks noChangeShapeType="1"/>
                </p:cNvSpPr>
                <p:nvPr/>
              </p:nvSpPr>
              <p:spPr bwMode="auto">
                <a:xfrm>
                  <a:off x="2654" y="1616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27" name="Line 163"/>
                <p:cNvSpPr>
                  <a:spLocks noChangeShapeType="1"/>
                </p:cNvSpPr>
                <p:nvPr/>
              </p:nvSpPr>
              <p:spPr bwMode="auto">
                <a:xfrm>
                  <a:off x="2790" y="1752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28" name="Line 164"/>
                <p:cNvSpPr>
                  <a:spLocks noChangeShapeType="1"/>
                </p:cNvSpPr>
                <p:nvPr/>
              </p:nvSpPr>
              <p:spPr bwMode="auto">
                <a:xfrm>
                  <a:off x="2926" y="188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29" name="Line 165"/>
                <p:cNvSpPr>
                  <a:spLocks noChangeShapeType="1"/>
                </p:cNvSpPr>
                <p:nvPr/>
              </p:nvSpPr>
              <p:spPr bwMode="auto">
                <a:xfrm>
                  <a:off x="3062" y="202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30" name="Line 166"/>
                <p:cNvSpPr>
                  <a:spLocks noChangeShapeType="1"/>
                </p:cNvSpPr>
                <p:nvPr/>
              </p:nvSpPr>
              <p:spPr bwMode="auto">
                <a:xfrm>
                  <a:off x="3198" y="216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</p:grpSp>
          <p:grpSp>
            <p:nvGrpSpPr>
              <p:cNvPr id="11431" name="Group 167"/>
              <p:cNvGrpSpPr>
                <a:grpSpLocks/>
              </p:cNvGrpSpPr>
              <p:nvPr/>
            </p:nvGrpSpPr>
            <p:grpSpPr bwMode="auto">
              <a:xfrm>
                <a:off x="1927" y="1253"/>
                <a:ext cx="1269" cy="1088"/>
                <a:chOff x="2246" y="1208"/>
                <a:chExt cx="1269" cy="1088"/>
              </a:xfrm>
            </p:grpSpPr>
            <p:sp>
              <p:nvSpPr>
                <p:cNvPr id="11432" name="Line 168"/>
                <p:cNvSpPr>
                  <a:spLocks noChangeShapeType="1"/>
                </p:cNvSpPr>
                <p:nvPr/>
              </p:nvSpPr>
              <p:spPr bwMode="auto">
                <a:xfrm>
                  <a:off x="2246" y="120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33" name="Line 169"/>
                <p:cNvSpPr>
                  <a:spLocks noChangeShapeType="1"/>
                </p:cNvSpPr>
                <p:nvPr/>
              </p:nvSpPr>
              <p:spPr bwMode="auto">
                <a:xfrm>
                  <a:off x="2382" y="134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34" name="Line 170"/>
                <p:cNvSpPr>
                  <a:spLocks noChangeShapeType="1"/>
                </p:cNvSpPr>
                <p:nvPr/>
              </p:nvSpPr>
              <p:spPr bwMode="auto">
                <a:xfrm>
                  <a:off x="2518" y="148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35" name="Line 171"/>
                <p:cNvSpPr>
                  <a:spLocks noChangeShapeType="1"/>
                </p:cNvSpPr>
                <p:nvPr/>
              </p:nvSpPr>
              <p:spPr bwMode="auto">
                <a:xfrm>
                  <a:off x="2654" y="1616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36" name="Line 172"/>
                <p:cNvSpPr>
                  <a:spLocks noChangeShapeType="1"/>
                </p:cNvSpPr>
                <p:nvPr/>
              </p:nvSpPr>
              <p:spPr bwMode="auto">
                <a:xfrm>
                  <a:off x="2790" y="1752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37" name="Line 173"/>
                <p:cNvSpPr>
                  <a:spLocks noChangeShapeType="1"/>
                </p:cNvSpPr>
                <p:nvPr/>
              </p:nvSpPr>
              <p:spPr bwMode="auto">
                <a:xfrm>
                  <a:off x="2926" y="188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38" name="Line 174"/>
                <p:cNvSpPr>
                  <a:spLocks noChangeShapeType="1"/>
                </p:cNvSpPr>
                <p:nvPr/>
              </p:nvSpPr>
              <p:spPr bwMode="auto">
                <a:xfrm>
                  <a:off x="3062" y="202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39" name="Line 175"/>
                <p:cNvSpPr>
                  <a:spLocks noChangeShapeType="1"/>
                </p:cNvSpPr>
                <p:nvPr/>
              </p:nvSpPr>
              <p:spPr bwMode="auto">
                <a:xfrm>
                  <a:off x="3198" y="216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</p:grpSp>
          <p:grpSp>
            <p:nvGrpSpPr>
              <p:cNvPr id="11440" name="Group 176"/>
              <p:cNvGrpSpPr>
                <a:grpSpLocks/>
              </p:cNvGrpSpPr>
              <p:nvPr/>
            </p:nvGrpSpPr>
            <p:grpSpPr bwMode="auto">
              <a:xfrm>
                <a:off x="1746" y="1299"/>
                <a:ext cx="1269" cy="1088"/>
                <a:chOff x="2246" y="1208"/>
                <a:chExt cx="1269" cy="1088"/>
              </a:xfrm>
            </p:grpSpPr>
            <p:sp>
              <p:nvSpPr>
                <p:cNvPr id="11441" name="Line 177"/>
                <p:cNvSpPr>
                  <a:spLocks noChangeShapeType="1"/>
                </p:cNvSpPr>
                <p:nvPr/>
              </p:nvSpPr>
              <p:spPr bwMode="auto">
                <a:xfrm>
                  <a:off x="2246" y="120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42" name="Line 178"/>
                <p:cNvSpPr>
                  <a:spLocks noChangeShapeType="1"/>
                </p:cNvSpPr>
                <p:nvPr/>
              </p:nvSpPr>
              <p:spPr bwMode="auto">
                <a:xfrm>
                  <a:off x="2382" y="134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43" name="Line 179"/>
                <p:cNvSpPr>
                  <a:spLocks noChangeShapeType="1"/>
                </p:cNvSpPr>
                <p:nvPr/>
              </p:nvSpPr>
              <p:spPr bwMode="auto">
                <a:xfrm>
                  <a:off x="2518" y="148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44" name="Line 180"/>
                <p:cNvSpPr>
                  <a:spLocks noChangeShapeType="1"/>
                </p:cNvSpPr>
                <p:nvPr/>
              </p:nvSpPr>
              <p:spPr bwMode="auto">
                <a:xfrm>
                  <a:off x="2654" y="1616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45" name="Line 181"/>
                <p:cNvSpPr>
                  <a:spLocks noChangeShapeType="1"/>
                </p:cNvSpPr>
                <p:nvPr/>
              </p:nvSpPr>
              <p:spPr bwMode="auto">
                <a:xfrm>
                  <a:off x="2790" y="1752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46" name="Line 182"/>
                <p:cNvSpPr>
                  <a:spLocks noChangeShapeType="1"/>
                </p:cNvSpPr>
                <p:nvPr/>
              </p:nvSpPr>
              <p:spPr bwMode="auto">
                <a:xfrm>
                  <a:off x="2926" y="188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47" name="Line 183"/>
                <p:cNvSpPr>
                  <a:spLocks noChangeShapeType="1"/>
                </p:cNvSpPr>
                <p:nvPr/>
              </p:nvSpPr>
              <p:spPr bwMode="auto">
                <a:xfrm>
                  <a:off x="3062" y="202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48" name="Line 184"/>
                <p:cNvSpPr>
                  <a:spLocks noChangeShapeType="1"/>
                </p:cNvSpPr>
                <p:nvPr/>
              </p:nvSpPr>
              <p:spPr bwMode="auto">
                <a:xfrm>
                  <a:off x="3198" y="216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</p:grpSp>
        </p:grpSp>
        <p:grpSp>
          <p:nvGrpSpPr>
            <p:cNvPr id="11449" name="Group 185"/>
            <p:cNvGrpSpPr>
              <a:grpSpLocks/>
            </p:cNvGrpSpPr>
            <p:nvPr/>
          </p:nvGrpSpPr>
          <p:grpSpPr bwMode="auto">
            <a:xfrm>
              <a:off x="1474" y="1207"/>
              <a:ext cx="1813" cy="1633"/>
              <a:chOff x="1746" y="754"/>
              <a:chExt cx="1813" cy="1633"/>
            </a:xfrm>
          </p:grpSpPr>
          <p:grpSp>
            <p:nvGrpSpPr>
              <p:cNvPr id="11450" name="Group 186"/>
              <p:cNvGrpSpPr>
                <a:grpSpLocks/>
              </p:cNvGrpSpPr>
              <p:nvPr/>
            </p:nvGrpSpPr>
            <p:grpSpPr bwMode="auto">
              <a:xfrm>
                <a:off x="2290" y="754"/>
                <a:ext cx="1269" cy="1088"/>
                <a:chOff x="2246" y="1208"/>
                <a:chExt cx="1269" cy="1088"/>
              </a:xfrm>
            </p:grpSpPr>
            <p:sp>
              <p:nvSpPr>
                <p:cNvPr id="11451" name="Line 187"/>
                <p:cNvSpPr>
                  <a:spLocks noChangeShapeType="1"/>
                </p:cNvSpPr>
                <p:nvPr/>
              </p:nvSpPr>
              <p:spPr bwMode="auto">
                <a:xfrm>
                  <a:off x="2246" y="120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52" name="Line 188"/>
                <p:cNvSpPr>
                  <a:spLocks noChangeShapeType="1"/>
                </p:cNvSpPr>
                <p:nvPr/>
              </p:nvSpPr>
              <p:spPr bwMode="auto">
                <a:xfrm>
                  <a:off x="2382" y="134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53" name="Line 189"/>
                <p:cNvSpPr>
                  <a:spLocks noChangeShapeType="1"/>
                </p:cNvSpPr>
                <p:nvPr/>
              </p:nvSpPr>
              <p:spPr bwMode="auto">
                <a:xfrm>
                  <a:off x="2518" y="148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54" name="Line 190"/>
                <p:cNvSpPr>
                  <a:spLocks noChangeShapeType="1"/>
                </p:cNvSpPr>
                <p:nvPr/>
              </p:nvSpPr>
              <p:spPr bwMode="auto">
                <a:xfrm>
                  <a:off x="2654" y="1616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55" name="Line 191"/>
                <p:cNvSpPr>
                  <a:spLocks noChangeShapeType="1"/>
                </p:cNvSpPr>
                <p:nvPr/>
              </p:nvSpPr>
              <p:spPr bwMode="auto">
                <a:xfrm>
                  <a:off x="2790" y="1752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56" name="Line 192"/>
                <p:cNvSpPr>
                  <a:spLocks noChangeShapeType="1"/>
                </p:cNvSpPr>
                <p:nvPr/>
              </p:nvSpPr>
              <p:spPr bwMode="auto">
                <a:xfrm>
                  <a:off x="2926" y="188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57" name="Line 193"/>
                <p:cNvSpPr>
                  <a:spLocks noChangeShapeType="1"/>
                </p:cNvSpPr>
                <p:nvPr/>
              </p:nvSpPr>
              <p:spPr bwMode="auto">
                <a:xfrm>
                  <a:off x="3062" y="202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58" name="Line 194"/>
                <p:cNvSpPr>
                  <a:spLocks noChangeShapeType="1"/>
                </p:cNvSpPr>
                <p:nvPr/>
              </p:nvSpPr>
              <p:spPr bwMode="auto">
                <a:xfrm>
                  <a:off x="3198" y="216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</p:grpSp>
          <p:grpSp>
            <p:nvGrpSpPr>
              <p:cNvPr id="11459" name="Group 195"/>
              <p:cNvGrpSpPr>
                <a:grpSpLocks/>
              </p:cNvGrpSpPr>
              <p:nvPr/>
            </p:nvGrpSpPr>
            <p:grpSpPr bwMode="auto">
              <a:xfrm>
                <a:off x="2245" y="935"/>
                <a:ext cx="1269" cy="1088"/>
                <a:chOff x="2246" y="1208"/>
                <a:chExt cx="1269" cy="1088"/>
              </a:xfrm>
            </p:grpSpPr>
            <p:sp>
              <p:nvSpPr>
                <p:cNvPr id="11460" name="Line 196"/>
                <p:cNvSpPr>
                  <a:spLocks noChangeShapeType="1"/>
                </p:cNvSpPr>
                <p:nvPr/>
              </p:nvSpPr>
              <p:spPr bwMode="auto">
                <a:xfrm>
                  <a:off x="2246" y="120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61" name="Line 197"/>
                <p:cNvSpPr>
                  <a:spLocks noChangeShapeType="1"/>
                </p:cNvSpPr>
                <p:nvPr/>
              </p:nvSpPr>
              <p:spPr bwMode="auto">
                <a:xfrm>
                  <a:off x="2382" y="134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62" name="Line 198"/>
                <p:cNvSpPr>
                  <a:spLocks noChangeShapeType="1"/>
                </p:cNvSpPr>
                <p:nvPr/>
              </p:nvSpPr>
              <p:spPr bwMode="auto">
                <a:xfrm>
                  <a:off x="2518" y="148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63" name="Line 199"/>
                <p:cNvSpPr>
                  <a:spLocks noChangeShapeType="1"/>
                </p:cNvSpPr>
                <p:nvPr/>
              </p:nvSpPr>
              <p:spPr bwMode="auto">
                <a:xfrm>
                  <a:off x="2654" y="1616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64" name="Line 200"/>
                <p:cNvSpPr>
                  <a:spLocks noChangeShapeType="1"/>
                </p:cNvSpPr>
                <p:nvPr/>
              </p:nvSpPr>
              <p:spPr bwMode="auto">
                <a:xfrm>
                  <a:off x="2790" y="1752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65" name="Line 201"/>
                <p:cNvSpPr>
                  <a:spLocks noChangeShapeType="1"/>
                </p:cNvSpPr>
                <p:nvPr/>
              </p:nvSpPr>
              <p:spPr bwMode="auto">
                <a:xfrm>
                  <a:off x="2926" y="188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66" name="Line 202"/>
                <p:cNvSpPr>
                  <a:spLocks noChangeShapeType="1"/>
                </p:cNvSpPr>
                <p:nvPr/>
              </p:nvSpPr>
              <p:spPr bwMode="auto">
                <a:xfrm>
                  <a:off x="3062" y="202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67" name="Line 203"/>
                <p:cNvSpPr>
                  <a:spLocks noChangeShapeType="1"/>
                </p:cNvSpPr>
                <p:nvPr/>
              </p:nvSpPr>
              <p:spPr bwMode="auto">
                <a:xfrm>
                  <a:off x="3198" y="216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</p:grpSp>
          <p:grpSp>
            <p:nvGrpSpPr>
              <p:cNvPr id="11468" name="Group 204"/>
              <p:cNvGrpSpPr>
                <a:grpSpLocks/>
              </p:cNvGrpSpPr>
              <p:nvPr/>
            </p:nvGrpSpPr>
            <p:grpSpPr bwMode="auto">
              <a:xfrm>
                <a:off x="2064" y="981"/>
                <a:ext cx="1269" cy="1088"/>
                <a:chOff x="2246" y="1208"/>
                <a:chExt cx="1269" cy="1088"/>
              </a:xfrm>
            </p:grpSpPr>
            <p:sp>
              <p:nvSpPr>
                <p:cNvPr id="11469" name="Line 205"/>
                <p:cNvSpPr>
                  <a:spLocks noChangeShapeType="1"/>
                </p:cNvSpPr>
                <p:nvPr/>
              </p:nvSpPr>
              <p:spPr bwMode="auto">
                <a:xfrm>
                  <a:off x="2246" y="120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70" name="Line 206"/>
                <p:cNvSpPr>
                  <a:spLocks noChangeShapeType="1"/>
                </p:cNvSpPr>
                <p:nvPr/>
              </p:nvSpPr>
              <p:spPr bwMode="auto">
                <a:xfrm>
                  <a:off x="2382" y="134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71" name="Line 207"/>
                <p:cNvSpPr>
                  <a:spLocks noChangeShapeType="1"/>
                </p:cNvSpPr>
                <p:nvPr/>
              </p:nvSpPr>
              <p:spPr bwMode="auto">
                <a:xfrm>
                  <a:off x="2518" y="148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72" name="Line 208"/>
                <p:cNvSpPr>
                  <a:spLocks noChangeShapeType="1"/>
                </p:cNvSpPr>
                <p:nvPr/>
              </p:nvSpPr>
              <p:spPr bwMode="auto">
                <a:xfrm>
                  <a:off x="2654" y="1616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73" name="Line 209"/>
                <p:cNvSpPr>
                  <a:spLocks noChangeShapeType="1"/>
                </p:cNvSpPr>
                <p:nvPr/>
              </p:nvSpPr>
              <p:spPr bwMode="auto">
                <a:xfrm>
                  <a:off x="2790" y="1752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74" name="Line 210"/>
                <p:cNvSpPr>
                  <a:spLocks noChangeShapeType="1"/>
                </p:cNvSpPr>
                <p:nvPr/>
              </p:nvSpPr>
              <p:spPr bwMode="auto">
                <a:xfrm>
                  <a:off x="2926" y="188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75" name="Line 211"/>
                <p:cNvSpPr>
                  <a:spLocks noChangeShapeType="1"/>
                </p:cNvSpPr>
                <p:nvPr/>
              </p:nvSpPr>
              <p:spPr bwMode="auto">
                <a:xfrm>
                  <a:off x="3062" y="202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76" name="Line 212"/>
                <p:cNvSpPr>
                  <a:spLocks noChangeShapeType="1"/>
                </p:cNvSpPr>
                <p:nvPr/>
              </p:nvSpPr>
              <p:spPr bwMode="auto">
                <a:xfrm>
                  <a:off x="3198" y="216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</p:grpSp>
          <p:grpSp>
            <p:nvGrpSpPr>
              <p:cNvPr id="11477" name="Group 213"/>
              <p:cNvGrpSpPr>
                <a:grpSpLocks/>
              </p:cNvGrpSpPr>
              <p:nvPr/>
            </p:nvGrpSpPr>
            <p:grpSpPr bwMode="auto">
              <a:xfrm>
                <a:off x="1972" y="1072"/>
                <a:ext cx="1269" cy="1088"/>
                <a:chOff x="2246" y="1208"/>
                <a:chExt cx="1269" cy="1088"/>
              </a:xfrm>
            </p:grpSpPr>
            <p:sp>
              <p:nvSpPr>
                <p:cNvPr id="11478" name="Line 214"/>
                <p:cNvSpPr>
                  <a:spLocks noChangeShapeType="1"/>
                </p:cNvSpPr>
                <p:nvPr/>
              </p:nvSpPr>
              <p:spPr bwMode="auto">
                <a:xfrm>
                  <a:off x="2246" y="120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79" name="Line 215"/>
                <p:cNvSpPr>
                  <a:spLocks noChangeShapeType="1"/>
                </p:cNvSpPr>
                <p:nvPr/>
              </p:nvSpPr>
              <p:spPr bwMode="auto">
                <a:xfrm>
                  <a:off x="2382" y="134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80" name="Line 216"/>
                <p:cNvSpPr>
                  <a:spLocks noChangeShapeType="1"/>
                </p:cNvSpPr>
                <p:nvPr/>
              </p:nvSpPr>
              <p:spPr bwMode="auto">
                <a:xfrm>
                  <a:off x="2518" y="148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81" name="Line 217"/>
                <p:cNvSpPr>
                  <a:spLocks noChangeShapeType="1"/>
                </p:cNvSpPr>
                <p:nvPr/>
              </p:nvSpPr>
              <p:spPr bwMode="auto">
                <a:xfrm>
                  <a:off x="2654" y="1616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82" name="Line 218"/>
                <p:cNvSpPr>
                  <a:spLocks noChangeShapeType="1"/>
                </p:cNvSpPr>
                <p:nvPr/>
              </p:nvSpPr>
              <p:spPr bwMode="auto">
                <a:xfrm>
                  <a:off x="2790" y="1752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83" name="Line 219"/>
                <p:cNvSpPr>
                  <a:spLocks noChangeShapeType="1"/>
                </p:cNvSpPr>
                <p:nvPr/>
              </p:nvSpPr>
              <p:spPr bwMode="auto">
                <a:xfrm>
                  <a:off x="2926" y="188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84" name="Line 220"/>
                <p:cNvSpPr>
                  <a:spLocks noChangeShapeType="1"/>
                </p:cNvSpPr>
                <p:nvPr/>
              </p:nvSpPr>
              <p:spPr bwMode="auto">
                <a:xfrm>
                  <a:off x="3062" y="202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85" name="Line 221"/>
                <p:cNvSpPr>
                  <a:spLocks noChangeShapeType="1"/>
                </p:cNvSpPr>
                <p:nvPr/>
              </p:nvSpPr>
              <p:spPr bwMode="auto">
                <a:xfrm>
                  <a:off x="3198" y="216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</p:grpSp>
          <p:grpSp>
            <p:nvGrpSpPr>
              <p:cNvPr id="11486" name="Group 222"/>
              <p:cNvGrpSpPr>
                <a:grpSpLocks/>
              </p:cNvGrpSpPr>
              <p:nvPr/>
            </p:nvGrpSpPr>
            <p:grpSpPr bwMode="auto">
              <a:xfrm>
                <a:off x="1927" y="1253"/>
                <a:ext cx="1269" cy="1088"/>
                <a:chOff x="2246" y="1208"/>
                <a:chExt cx="1269" cy="1088"/>
              </a:xfrm>
            </p:grpSpPr>
            <p:sp>
              <p:nvSpPr>
                <p:cNvPr id="11487" name="Line 223"/>
                <p:cNvSpPr>
                  <a:spLocks noChangeShapeType="1"/>
                </p:cNvSpPr>
                <p:nvPr/>
              </p:nvSpPr>
              <p:spPr bwMode="auto">
                <a:xfrm>
                  <a:off x="2246" y="120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88" name="Line 224"/>
                <p:cNvSpPr>
                  <a:spLocks noChangeShapeType="1"/>
                </p:cNvSpPr>
                <p:nvPr/>
              </p:nvSpPr>
              <p:spPr bwMode="auto">
                <a:xfrm>
                  <a:off x="2382" y="134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89" name="Line 225"/>
                <p:cNvSpPr>
                  <a:spLocks noChangeShapeType="1"/>
                </p:cNvSpPr>
                <p:nvPr/>
              </p:nvSpPr>
              <p:spPr bwMode="auto">
                <a:xfrm>
                  <a:off x="2518" y="148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90" name="Line 226"/>
                <p:cNvSpPr>
                  <a:spLocks noChangeShapeType="1"/>
                </p:cNvSpPr>
                <p:nvPr/>
              </p:nvSpPr>
              <p:spPr bwMode="auto">
                <a:xfrm>
                  <a:off x="2654" y="1616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91" name="Line 227"/>
                <p:cNvSpPr>
                  <a:spLocks noChangeShapeType="1"/>
                </p:cNvSpPr>
                <p:nvPr/>
              </p:nvSpPr>
              <p:spPr bwMode="auto">
                <a:xfrm>
                  <a:off x="2790" y="1752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92" name="Line 228"/>
                <p:cNvSpPr>
                  <a:spLocks noChangeShapeType="1"/>
                </p:cNvSpPr>
                <p:nvPr/>
              </p:nvSpPr>
              <p:spPr bwMode="auto">
                <a:xfrm>
                  <a:off x="2926" y="188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93" name="Line 229"/>
                <p:cNvSpPr>
                  <a:spLocks noChangeShapeType="1"/>
                </p:cNvSpPr>
                <p:nvPr/>
              </p:nvSpPr>
              <p:spPr bwMode="auto">
                <a:xfrm>
                  <a:off x="3062" y="202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94" name="Line 230"/>
                <p:cNvSpPr>
                  <a:spLocks noChangeShapeType="1"/>
                </p:cNvSpPr>
                <p:nvPr/>
              </p:nvSpPr>
              <p:spPr bwMode="auto">
                <a:xfrm>
                  <a:off x="3198" y="216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</p:grpSp>
          <p:grpSp>
            <p:nvGrpSpPr>
              <p:cNvPr id="11495" name="Group 231"/>
              <p:cNvGrpSpPr>
                <a:grpSpLocks/>
              </p:cNvGrpSpPr>
              <p:nvPr/>
            </p:nvGrpSpPr>
            <p:grpSpPr bwMode="auto">
              <a:xfrm>
                <a:off x="1746" y="1299"/>
                <a:ext cx="1269" cy="1088"/>
                <a:chOff x="2246" y="1208"/>
                <a:chExt cx="1269" cy="1088"/>
              </a:xfrm>
            </p:grpSpPr>
            <p:sp>
              <p:nvSpPr>
                <p:cNvPr id="11496" name="Line 232"/>
                <p:cNvSpPr>
                  <a:spLocks noChangeShapeType="1"/>
                </p:cNvSpPr>
                <p:nvPr/>
              </p:nvSpPr>
              <p:spPr bwMode="auto">
                <a:xfrm>
                  <a:off x="2246" y="120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97" name="Line 233"/>
                <p:cNvSpPr>
                  <a:spLocks noChangeShapeType="1"/>
                </p:cNvSpPr>
                <p:nvPr/>
              </p:nvSpPr>
              <p:spPr bwMode="auto">
                <a:xfrm>
                  <a:off x="2382" y="134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98" name="Line 234"/>
                <p:cNvSpPr>
                  <a:spLocks noChangeShapeType="1"/>
                </p:cNvSpPr>
                <p:nvPr/>
              </p:nvSpPr>
              <p:spPr bwMode="auto">
                <a:xfrm>
                  <a:off x="2518" y="148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499" name="Line 235"/>
                <p:cNvSpPr>
                  <a:spLocks noChangeShapeType="1"/>
                </p:cNvSpPr>
                <p:nvPr/>
              </p:nvSpPr>
              <p:spPr bwMode="auto">
                <a:xfrm>
                  <a:off x="2654" y="1616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500" name="Line 236"/>
                <p:cNvSpPr>
                  <a:spLocks noChangeShapeType="1"/>
                </p:cNvSpPr>
                <p:nvPr/>
              </p:nvSpPr>
              <p:spPr bwMode="auto">
                <a:xfrm>
                  <a:off x="2790" y="1752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501" name="Line 237"/>
                <p:cNvSpPr>
                  <a:spLocks noChangeShapeType="1"/>
                </p:cNvSpPr>
                <p:nvPr/>
              </p:nvSpPr>
              <p:spPr bwMode="auto">
                <a:xfrm>
                  <a:off x="2926" y="1888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502" name="Line 238"/>
                <p:cNvSpPr>
                  <a:spLocks noChangeShapeType="1"/>
                </p:cNvSpPr>
                <p:nvPr/>
              </p:nvSpPr>
              <p:spPr bwMode="auto">
                <a:xfrm>
                  <a:off x="3062" y="2024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  <p:sp>
              <p:nvSpPr>
                <p:cNvPr id="11503" name="Line 239"/>
                <p:cNvSpPr>
                  <a:spLocks noChangeShapeType="1"/>
                </p:cNvSpPr>
                <p:nvPr/>
              </p:nvSpPr>
              <p:spPr bwMode="auto">
                <a:xfrm>
                  <a:off x="3198" y="2160"/>
                  <a:ext cx="317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it-IT"/>
                </a:p>
              </p:txBody>
            </p:sp>
          </p:grpSp>
        </p:grpSp>
      </p:grpSp>
      <p:sp>
        <p:nvSpPr>
          <p:cNvPr id="11504" name="AutoShape 240"/>
          <p:cNvSpPr>
            <a:spLocks/>
          </p:cNvSpPr>
          <p:nvPr/>
        </p:nvSpPr>
        <p:spPr bwMode="auto">
          <a:xfrm>
            <a:off x="6804025" y="874713"/>
            <a:ext cx="1219200" cy="650875"/>
          </a:xfrm>
          <a:prstGeom prst="borderCallout1">
            <a:avLst>
              <a:gd name="adj1" fmla="val 17560"/>
              <a:gd name="adj2" fmla="val -6250"/>
              <a:gd name="adj3" fmla="val 108292"/>
              <a:gd name="adj4" fmla="val -6497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it-IT" altLang="it-IT"/>
              <a:t>Acqua d’impasto</a:t>
            </a:r>
          </a:p>
        </p:txBody>
      </p:sp>
      <p:sp>
        <p:nvSpPr>
          <p:cNvPr id="11505" name="AutoShape 241"/>
          <p:cNvSpPr>
            <a:spLocks/>
          </p:cNvSpPr>
          <p:nvPr/>
        </p:nvSpPr>
        <p:spPr bwMode="auto">
          <a:xfrm>
            <a:off x="425450" y="1611313"/>
            <a:ext cx="1436688" cy="925512"/>
          </a:xfrm>
          <a:prstGeom prst="borderCallout1">
            <a:avLst>
              <a:gd name="adj1" fmla="val 12352"/>
              <a:gd name="adj2" fmla="val 105306"/>
              <a:gd name="adj3" fmla="val 173755"/>
              <a:gd name="adj4" fmla="val 208398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it-IT" altLang="it-IT"/>
              <a:t>Granello di gesso emidrato</a:t>
            </a:r>
          </a:p>
        </p:txBody>
      </p:sp>
      <p:sp>
        <p:nvSpPr>
          <p:cNvPr id="11506" name="AutoShape 242"/>
          <p:cNvSpPr>
            <a:spLocks/>
          </p:cNvSpPr>
          <p:nvPr/>
        </p:nvSpPr>
        <p:spPr bwMode="auto">
          <a:xfrm>
            <a:off x="6877050" y="5114925"/>
            <a:ext cx="1871663" cy="619125"/>
          </a:xfrm>
          <a:prstGeom prst="borderCallout2">
            <a:avLst>
              <a:gd name="adj1" fmla="val 18463"/>
              <a:gd name="adj2" fmla="val -4069"/>
              <a:gd name="adj3" fmla="val 18463"/>
              <a:gd name="adj4" fmla="val -36046"/>
              <a:gd name="adj5" fmla="val -237435"/>
              <a:gd name="adj6" fmla="val -69296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it-IT" altLang="it-IT"/>
              <a:t>Gesso biidrato microcristallino</a:t>
            </a:r>
          </a:p>
        </p:txBody>
      </p:sp>
      <p:sp>
        <p:nvSpPr>
          <p:cNvPr id="11508" name="Freeform 244"/>
          <p:cNvSpPr>
            <a:spLocks/>
          </p:cNvSpPr>
          <p:nvPr/>
        </p:nvSpPr>
        <p:spPr bwMode="auto">
          <a:xfrm>
            <a:off x="2771775" y="1412875"/>
            <a:ext cx="3744913" cy="3744913"/>
          </a:xfrm>
          <a:custGeom>
            <a:avLst/>
            <a:gdLst>
              <a:gd name="T0" fmla="*/ 0 w 2359"/>
              <a:gd name="T1" fmla="*/ 1134 h 2359"/>
              <a:gd name="T2" fmla="*/ 272 w 2359"/>
              <a:gd name="T3" fmla="*/ 635 h 2359"/>
              <a:gd name="T4" fmla="*/ 726 w 2359"/>
              <a:gd name="T5" fmla="*/ 136 h 2359"/>
              <a:gd name="T6" fmla="*/ 1225 w 2359"/>
              <a:gd name="T7" fmla="*/ 0 h 2359"/>
              <a:gd name="T8" fmla="*/ 1452 w 2359"/>
              <a:gd name="T9" fmla="*/ 272 h 2359"/>
              <a:gd name="T10" fmla="*/ 1860 w 2359"/>
              <a:gd name="T11" fmla="*/ 635 h 2359"/>
              <a:gd name="T12" fmla="*/ 2223 w 2359"/>
              <a:gd name="T13" fmla="*/ 1089 h 2359"/>
              <a:gd name="T14" fmla="*/ 2359 w 2359"/>
              <a:gd name="T15" fmla="*/ 1270 h 2359"/>
              <a:gd name="T16" fmla="*/ 1406 w 2359"/>
              <a:gd name="T17" fmla="*/ 2223 h 2359"/>
              <a:gd name="T18" fmla="*/ 1043 w 2359"/>
              <a:gd name="T19" fmla="*/ 2359 h 2359"/>
              <a:gd name="T20" fmla="*/ 907 w 2359"/>
              <a:gd name="T21" fmla="*/ 2268 h 2359"/>
              <a:gd name="T22" fmla="*/ 590 w 2359"/>
              <a:gd name="T23" fmla="*/ 1905 h 2359"/>
              <a:gd name="T24" fmla="*/ 454 w 2359"/>
              <a:gd name="T25" fmla="*/ 1633 h 2359"/>
              <a:gd name="T26" fmla="*/ 0 w 2359"/>
              <a:gd name="T27" fmla="*/ 1270 h 2359"/>
              <a:gd name="T28" fmla="*/ 0 w 2359"/>
              <a:gd name="T29" fmla="*/ 1134 h 2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359" h="2359">
                <a:moveTo>
                  <a:pt x="0" y="1134"/>
                </a:moveTo>
                <a:lnTo>
                  <a:pt x="272" y="635"/>
                </a:lnTo>
                <a:lnTo>
                  <a:pt x="726" y="136"/>
                </a:lnTo>
                <a:lnTo>
                  <a:pt x="1225" y="0"/>
                </a:lnTo>
                <a:lnTo>
                  <a:pt x="1452" y="272"/>
                </a:lnTo>
                <a:lnTo>
                  <a:pt x="1860" y="635"/>
                </a:lnTo>
                <a:lnTo>
                  <a:pt x="2223" y="1089"/>
                </a:lnTo>
                <a:lnTo>
                  <a:pt x="2359" y="1270"/>
                </a:lnTo>
                <a:lnTo>
                  <a:pt x="1406" y="2223"/>
                </a:lnTo>
                <a:lnTo>
                  <a:pt x="1043" y="2359"/>
                </a:lnTo>
                <a:lnTo>
                  <a:pt x="907" y="2268"/>
                </a:lnTo>
                <a:lnTo>
                  <a:pt x="590" y="1905"/>
                </a:lnTo>
                <a:lnTo>
                  <a:pt x="454" y="1633"/>
                </a:lnTo>
                <a:lnTo>
                  <a:pt x="0" y="1270"/>
                </a:lnTo>
                <a:lnTo>
                  <a:pt x="0" y="1134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1509" name="AutoShape 245"/>
          <p:cNvSpPr>
            <a:spLocks/>
          </p:cNvSpPr>
          <p:nvPr/>
        </p:nvSpPr>
        <p:spPr bwMode="auto">
          <a:xfrm>
            <a:off x="7169150" y="2090738"/>
            <a:ext cx="1579563" cy="1338262"/>
          </a:xfrm>
          <a:prstGeom prst="accentBorderCallout2">
            <a:avLst>
              <a:gd name="adj1" fmla="val 8542"/>
              <a:gd name="adj2" fmla="val -4824"/>
              <a:gd name="adj3" fmla="val 8542"/>
              <a:gd name="adj4" fmla="val -40602"/>
              <a:gd name="adj5" fmla="val 40806"/>
              <a:gd name="adj6" fmla="val -7778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it-IT" altLang="it-IT"/>
              <a:t>Gesso indurito</a:t>
            </a:r>
          </a:p>
          <a:p>
            <a:pPr algn="ctr"/>
            <a:r>
              <a:rPr lang="it-IT" altLang="it-IT"/>
              <a:t>asciutto e poroso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115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1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3000"/>
                                        <p:tgtEl>
                                          <p:spTgt spid="1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115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115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115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115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04" grpId="0" animBg="1"/>
      <p:bldP spid="11505" grpId="0" animBg="1"/>
      <p:bldP spid="11506" grpId="0" animBg="1"/>
      <p:bldP spid="1150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1458913"/>
            <a:ext cx="8675687" cy="3938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Gypsum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228725"/>
            <a:ext cx="6096000" cy="440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1042988" y="404813"/>
            <a:ext cx="6840537" cy="406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 sz="2000"/>
              <a:t>Presa ed indurimento del gesso</a:t>
            </a: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827088" y="1989138"/>
            <a:ext cx="7488237" cy="2840037"/>
          </a:xfrm>
          <a:prstGeom prst="rect">
            <a:avLst/>
          </a:prstGeom>
          <a:solidFill>
            <a:srgbClr val="66FF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it-IT" altLang="it-IT"/>
              <a:t>La trasformazione della pasta di gesso avviene secondo un unico meccanismo che inizia al momento della formazione dell’impasto e termina quando tutto il gesso si è chimicamente trasformato in gesso biidrato.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it-IT" altLang="it-IT"/>
              <a:t>Non è pertanto possibile distinguere tra un meccanismo di presa e uno di indurimento.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it-IT" altLang="it-IT"/>
              <a:t>Pur tuttavia si può definire un </a:t>
            </a:r>
            <a:r>
              <a:rPr lang="it-IT" altLang="it-IT" b="1">
                <a:solidFill>
                  <a:srgbClr val="FF3300"/>
                </a:solidFill>
              </a:rPr>
              <a:t>tempo di presa convenzionale</a:t>
            </a:r>
            <a:r>
              <a:rPr lang="it-IT" altLang="it-IT"/>
              <a:t> basato su misure di consistenza della pasta di gesso mediante l’apparecchio del Vicat.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1042988" y="404813"/>
            <a:ext cx="6840537" cy="406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 sz="2000"/>
              <a:t>Tempo di presa del gesso: prova con l’apparecchio di Vicat</a:t>
            </a:r>
          </a:p>
        </p:txBody>
      </p:sp>
      <p:grpSp>
        <p:nvGrpSpPr>
          <p:cNvPr id="16394" name="Group 10"/>
          <p:cNvGrpSpPr>
            <a:grpSpLocks/>
          </p:cNvGrpSpPr>
          <p:nvPr/>
        </p:nvGrpSpPr>
        <p:grpSpPr bwMode="auto">
          <a:xfrm>
            <a:off x="1331913" y="944563"/>
            <a:ext cx="6451600" cy="4500562"/>
            <a:chOff x="1292" y="925"/>
            <a:chExt cx="4064" cy="2835"/>
          </a:xfrm>
        </p:grpSpPr>
        <p:pic>
          <p:nvPicPr>
            <p:cNvPr id="16389" name="Picture 5" descr="vicat"/>
            <p:cNvPicPr>
              <a:picLocks noChangeAspect="1" noChangeArrowheads="1"/>
            </p:cNvPicPr>
            <p:nvPr/>
          </p:nvPicPr>
          <p:blipFill>
            <a:blip r:embed="rId3">
              <a:lum bright="12000" contrast="6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70" y="925"/>
              <a:ext cx="2489" cy="2687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6391" name="AutoShape 7"/>
            <p:cNvSpPr>
              <a:spLocks/>
            </p:cNvSpPr>
            <p:nvPr/>
          </p:nvSpPr>
          <p:spPr bwMode="auto">
            <a:xfrm>
              <a:off x="1292" y="3523"/>
              <a:ext cx="1230" cy="237"/>
            </a:xfrm>
            <a:prstGeom prst="borderCallout1">
              <a:avLst>
                <a:gd name="adj1" fmla="val -20255"/>
                <a:gd name="adj2" fmla="val 5852"/>
                <a:gd name="adj3" fmla="val -20255"/>
                <a:gd name="adj4" fmla="val 139431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it-IT" altLang="it-IT"/>
                <a:t>Sonda di Vicat</a:t>
              </a:r>
            </a:p>
          </p:txBody>
        </p:sp>
        <p:sp>
          <p:nvSpPr>
            <p:cNvPr id="16392" name="AutoShape 8"/>
            <p:cNvSpPr>
              <a:spLocks/>
            </p:cNvSpPr>
            <p:nvPr/>
          </p:nvSpPr>
          <p:spPr bwMode="auto">
            <a:xfrm>
              <a:off x="4558" y="3147"/>
              <a:ext cx="798" cy="410"/>
            </a:xfrm>
            <a:prstGeom prst="borderCallout1">
              <a:avLst>
                <a:gd name="adj1" fmla="val 111708"/>
                <a:gd name="adj2" fmla="val 90977"/>
                <a:gd name="adj3" fmla="val 111708"/>
                <a:gd name="adj4" fmla="val -159148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it-IT" altLang="it-IT"/>
                <a:t>Ago di Vicat</a:t>
              </a:r>
            </a:p>
          </p:txBody>
        </p:sp>
        <p:sp>
          <p:nvSpPr>
            <p:cNvPr id="16393" name="AutoShape 9"/>
            <p:cNvSpPr>
              <a:spLocks/>
            </p:cNvSpPr>
            <p:nvPr/>
          </p:nvSpPr>
          <p:spPr bwMode="auto">
            <a:xfrm>
              <a:off x="4137" y="1745"/>
              <a:ext cx="798" cy="237"/>
            </a:xfrm>
            <a:prstGeom prst="borderCallout1">
              <a:avLst>
                <a:gd name="adj1" fmla="val 30380"/>
                <a:gd name="adj2" fmla="val -6014"/>
                <a:gd name="adj3" fmla="val 566245"/>
                <a:gd name="adj4" fmla="val -6014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it-IT" altLang="it-IT"/>
                <a:t>Stampo </a:t>
              </a:r>
            </a:p>
          </p:txBody>
        </p:sp>
      </p:grpSp>
      <p:sp>
        <p:nvSpPr>
          <p:cNvPr id="16395" name="Rectangle 11"/>
          <p:cNvSpPr>
            <a:spLocks noChangeArrowheads="1"/>
          </p:cNvSpPr>
          <p:nvPr/>
        </p:nvSpPr>
        <p:spPr bwMode="auto">
          <a:xfrm>
            <a:off x="1042988" y="5805488"/>
            <a:ext cx="7129462" cy="641350"/>
          </a:xfrm>
          <a:prstGeom prst="rect">
            <a:avLst/>
          </a:prstGeom>
          <a:solidFill>
            <a:srgbClr val="66FF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it-IT" altLang="it-IT"/>
              <a:t>La presa del gesso termina quando l’ago di Vicat non penetra per più di 0,5mm dalla superficie dell’impasto.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1054100" y="2865438"/>
            <a:ext cx="7035800" cy="1770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899829" anchor="ctr">
            <a:spAutoFit/>
          </a:bodyPr>
          <a:lstStyle>
            <a:lvl1pPr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it-IT" altLang="it-IT"/>
          </a:p>
          <a:p>
            <a:pPr algn="ctr"/>
            <a:br>
              <a:rPr lang="it-IT" altLang="it-IT" u="sng"/>
            </a:br>
            <a:endParaRPr lang="it-IT" altLang="it-IT" u="sng"/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1042988" y="2076450"/>
            <a:ext cx="7129462" cy="2530475"/>
          </a:xfrm>
          <a:prstGeom prst="rect">
            <a:avLst/>
          </a:prstGeom>
          <a:solidFill>
            <a:srgbClr val="00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it-IT" altLang="it-IT" sz="2000" u="sng"/>
              <a:t>Normalizzazione dell’acqua d’impasto</a:t>
            </a:r>
          </a:p>
          <a:p>
            <a:endParaRPr lang="it-IT" altLang="it-IT" sz="2000"/>
          </a:p>
          <a:p>
            <a:r>
              <a:rPr lang="it-IT" altLang="it-IT" sz="2000"/>
              <a:t>L’impasto normalizzato è quello che si ottiene aggiungendo polvere di gesso a  300cc di acqua fino alla scomparsa dell’ultimo velo di liquido.</a:t>
            </a:r>
          </a:p>
          <a:p>
            <a:endParaRPr lang="it-IT" altLang="it-IT" sz="2000"/>
          </a:p>
          <a:p>
            <a:r>
              <a:rPr lang="it-IT" altLang="it-IT" sz="2000"/>
              <a:t>Le norme prevedono tempi di presa di 7 (gesso da muro), 20 (da intonaco) e 40 (da pavimentazione) minuti.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6" name="Rectangle 10"/>
          <p:cNvSpPr>
            <a:spLocks noChangeArrowheads="1"/>
          </p:cNvSpPr>
          <p:nvPr/>
        </p:nvSpPr>
        <p:spPr bwMode="auto">
          <a:xfrm>
            <a:off x="2339975" y="1627188"/>
            <a:ext cx="4608513" cy="1441450"/>
          </a:xfrm>
          <a:prstGeom prst="rect">
            <a:avLst/>
          </a:prstGeom>
          <a:solidFill>
            <a:srgbClr val="66FF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grpSp>
        <p:nvGrpSpPr>
          <p:cNvPr id="19465" name="Group 9"/>
          <p:cNvGrpSpPr>
            <a:grpSpLocks/>
          </p:cNvGrpSpPr>
          <p:nvPr/>
        </p:nvGrpSpPr>
        <p:grpSpPr bwMode="auto">
          <a:xfrm>
            <a:off x="2627313" y="1544638"/>
            <a:ext cx="3816350" cy="1377950"/>
            <a:chOff x="1655" y="1207"/>
            <a:chExt cx="2404" cy="868"/>
          </a:xfrm>
        </p:grpSpPr>
        <p:sp>
          <p:nvSpPr>
            <p:cNvPr id="19460" name="Text Box 4"/>
            <p:cNvSpPr txBox="1">
              <a:spLocks noChangeArrowheads="1"/>
            </p:cNvSpPr>
            <p:nvPr/>
          </p:nvSpPr>
          <p:spPr bwMode="auto">
            <a:xfrm>
              <a:off x="1655" y="1207"/>
              <a:ext cx="240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it-IT" altLang="it-IT" sz="2000" u="sng"/>
                <a:t>Acqua stechiometrica</a:t>
              </a:r>
            </a:p>
          </p:txBody>
        </p:sp>
        <p:graphicFrame>
          <p:nvGraphicFramePr>
            <p:cNvPr id="19461" name="Object 5"/>
            <p:cNvGraphicFramePr>
              <a:graphicFrameLocks noChangeAspect="1"/>
            </p:cNvGraphicFramePr>
            <p:nvPr/>
          </p:nvGraphicFramePr>
          <p:xfrm>
            <a:off x="1701" y="1480"/>
            <a:ext cx="2314" cy="59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492" name="Equation" r:id="rId4" imgW="1777680" imgH="457200" progId="Equation.3">
                    <p:embed/>
                  </p:oleObj>
                </mc:Choice>
                <mc:Fallback>
                  <p:oleObj name="Equation" r:id="rId4" imgW="1777680" imgH="457200" progId="Equation.3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01" y="1480"/>
                          <a:ext cx="2314" cy="59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971550" y="3703638"/>
            <a:ext cx="7848600" cy="1084262"/>
          </a:xfrm>
          <a:prstGeom prst="rect">
            <a:avLst/>
          </a:prstGeom>
          <a:solidFill>
            <a:srgbClr val="00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 sz="2000" u="sng"/>
              <a:t>Acqua d’impasto</a:t>
            </a:r>
          </a:p>
          <a:p>
            <a:pPr>
              <a:spcBef>
                <a:spcPct val="50000"/>
              </a:spcBef>
            </a:pPr>
            <a:r>
              <a:rPr lang="it-IT" altLang="it-IT"/>
              <a:t>L’acqua di impasto è maggiore di quella stechiometrica e dipende dal grado di lavorabilità richiesto alla pasta.</a:t>
            </a:r>
            <a:endParaRPr lang="it-IT" altLang="it-IT" sz="2000"/>
          </a:p>
        </p:txBody>
      </p:sp>
      <p:graphicFrame>
        <p:nvGraphicFramePr>
          <p:cNvPr id="19463" name="Object 7"/>
          <p:cNvGraphicFramePr>
            <a:graphicFrameLocks noChangeAspect="1"/>
          </p:cNvGraphicFramePr>
          <p:nvPr/>
        </p:nvGraphicFramePr>
        <p:xfrm>
          <a:off x="1979613" y="1052513"/>
          <a:ext cx="4805362" cy="352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3" name="Equation" r:id="rId6" imgW="3466800" imgH="253800" progId="Equation.3">
                  <p:embed/>
                </p:oleObj>
              </mc:Choice>
              <mc:Fallback>
                <p:oleObj name="Equation" r:id="rId6" imgW="3466800" imgH="2538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79613" y="1052513"/>
                        <a:ext cx="4805362" cy="352425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64" name="Text Box 8"/>
          <p:cNvSpPr txBox="1">
            <a:spLocks noChangeArrowheads="1"/>
          </p:cNvSpPr>
          <p:nvPr/>
        </p:nvSpPr>
        <p:spPr bwMode="auto">
          <a:xfrm>
            <a:off x="2484438" y="333375"/>
            <a:ext cx="3960812" cy="376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/>
              <a:t>Preparazione dell’impasto da opera</a:t>
            </a:r>
          </a:p>
        </p:txBody>
      </p:sp>
      <p:sp>
        <p:nvSpPr>
          <p:cNvPr id="19467" name="Rectangle 11"/>
          <p:cNvSpPr>
            <a:spLocks noChangeArrowheads="1"/>
          </p:cNvSpPr>
          <p:nvPr/>
        </p:nvSpPr>
        <p:spPr bwMode="auto">
          <a:xfrm>
            <a:off x="611188" y="5013325"/>
            <a:ext cx="8197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it-IT" altLang="it-IT" u="sng">
                <a:cs typeface="Times New Roman" panose="02020603050405020304" pitchFamily="18" charset="0"/>
              </a:rPr>
              <a:t>Effetto del rapporto acqua/gesso sulla resistenza meccanica del gesso indurito.</a:t>
            </a:r>
          </a:p>
        </p:txBody>
      </p:sp>
      <p:graphicFrame>
        <p:nvGraphicFramePr>
          <p:cNvPr id="19468" name="Group 12"/>
          <p:cNvGraphicFramePr>
            <a:graphicFrameLocks noGrp="1"/>
          </p:cNvGraphicFramePr>
          <p:nvPr/>
        </p:nvGraphicFramePr>
        <p:xfrm>
          <a:off x="2338388" y="5462588"/>
          <a:ext cx="4968875" cy="1280160"/>
        </p:xfrm>
        <a:graphic>
          <a:graphicData uri="http://schemas.openxmlformats.org/drawingml/2006/table">
            <a:tbl>
              <a:tblPr/>
              <a:tblGrid>
                <a:gridCol w="993775">
                  <a:extLst>
                    <a:ext uri="{9D8B030D-6E8A-4147-A177-3AD203B41FA5}">
                      <a16:colId xmlns:a16="http://schemas.microsoft.com/office/drawing/2014/main" val="1981675619"/>
                    </a:ext>
                  </a:extLst>
                </a:gridCol>
                <a:gridCol w="993775">
                  <a:extLst>
                    <a:ext uri="{9D8B030D-6E8A-4147-A177-3AD203B41FA5}">
                      <a16:colId xmlns:a16="http://schemas.microsoft.com/office/drawing/2014/main" val="424392214"/>
                    </a:ext>
                  </a:extLst>
                </a:gridCol>
                <a:gridCol w="993775">
                  <a:extLst>
                    <a:ext uri="{9D8B030D-6E8A-4147-A177-3AD203B41FA5}">
                      <a16:colId xmlns:a16="http://schemas.microsoft.com/office/drawing/2014/main" val="3778546851"/>
                    </a:ext>
                  </a:extLst>
                </a:gridCol>
                <a:gridCol w="993775">
                  <a:extLst>
                    <a:ext uri="{9D8B030D-6E8A-4147-A177-3AD203B41FA5}">
                      <a16:colId xmlns:a16="http://schemas.microsoft.com/office/drawing/2014/main" val="1451473632"/>
                    </a:ext>
                  </a:extLst>
                </a:gridCol>
                <a:gridCol w="993775">
                  <a:extLst>
                    <a:ext uri="{9D8B030D-6E8A-4147-A177-3AD203B41FA5}">
                      <a16:colId xmlns:a16="http://schemas.microsoft.com/office/drawing/2014/main" val="4070653243"/>
                    </a:ext>
                  </a:extLst>
                </a:gridCol>
              </a:tblGrid>
              <a:tr h="3968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a/g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0,45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0,6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0,8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9551157"/>
                  </a:ext>
                </a:extLst>
              </a:tr>
              <a:tr h="244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anose="05050102010706020507" pitchFamily="18" charset="2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kumimoji="0" lang="it-IT" altLang="it-IT" sz="1800" b="0" i="0" u="none" strike="noStrike" cap="none" normalizeH="0" baseline="-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kumimoji="0" lang="it-IT" alt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, kg/cm</a:t>
                      </a:r>
                      <a:r>
                        <a:rPr kumimoji="0" lang="it-IT" altLang="it-IT" sz="18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it-IT" altLang="it-IT" sz="1800" b="0" i="0" u="none" strike="noStrike" cap="none" normalizeH="0" baseline="3000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230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160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105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65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56637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179388" y="706438"/>
            <a:ext cx="8640762" cy="545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it-IT" altLang="it-IT" sz="1600" u="sng">
                <a:solidFill>
                  <a:srgbClr val="FF3300"/>
                </a:solidFill>
              </a:rPr>
              <a:t>Caratteristiche ed applicazioni del gesso</a:t>
            </a:r>
          </a:p>
          <a:p>
            <a:pPr algn="ctr"/>
            <a:endParaRPr lang="it-IT" altLang="it-IT" sz="1600">
              <a:solidFill>
                <a:srgbClr val="FF3300"/>
              </a:solidFill>
            </a:endParaRPr>
          </a:p>
          <a:p>
            <a:pPr>
              <a:spcAft>
                <a:spcPct val="50000"/>
              </a:spcAft>
              <a:buFontTx/>
              <a:buChar char="•"/>
            </a:pPr>
            <a:r>
              <a:rPr lang="it-IT" altLang="it-IT" sz="2000"/>
              <a:t>Il gesso è un </a:t>
            </a:r>
            <a:r>
              <a:rPr lang="it-IT" altLang="it-IT" sz="2000" u="sng">
                <a:solidFill>
                  <a:srgbClr val="FF0000"/>
                </a:solidFill>
              </a:rPr>
              <a:t>legante aereo</a:t>
            </a:r>
            <a:r>
              <a:rPr lang="it-IT" altLang="it-IT" sz="2000"/>
              <a:t> perché, a causa della non trascurabile solubilità del gesso biidrato, non può essere utilizzato a contatto con acqua e in ambienti molto umidi.</a:t>
            </a:r>
          </a:p>
          <a:p>
            <a:pPr>
              <a:spcAft>
                <a:spcPct val="50000"/>
              </a:spcAft>
              <a:buFontTx/>
              <a:buChar char="•"/>
            </a:pPr>
            <a:r>
              <a:rPr lang="it-IT" altLang="it-IT" sz="2000"/>
              <a:t>Le </a:t>
            </a:r>
            <a:r>
              <a:rPr lang="it-IT" altLang="it-IT" sz="2000" u="sng">
                <a:solidFill>
                  <a:srgbClr val="FF0000"/>
                </a:solidFill>
              </a:rPr>
              <a:t>proprietà meccaniche</a:t>
            </a:r>
            <a:r>
              <a:rPr lang="it-IT" altLang="it-IT" sz="2000"/>
              <a:t> del gesso indurito sono alquanto scadenti e per questo esso non può svolgere funzioni strutturali. </a:t>
            </a:r>
          </a:p>
          <a:p>
            <a:pPr>
              <a:spcAft>
                <a:spcPct val="50000"/>
              </a:spcAft>
              <a:buFontTx/>
              <a:buChar char="•"/>
            </a:pPr>
            <a:r>
              <a:rPr lang="it-IT" altLang="it-IT" sz="2000"/>
              <a:t>Il gesso durante l’indurimento subisce un </a:t>
            </a:r>
            <a:r>
              <a:rPr lang="it-IT" altLang="it-IT" sz="2000" u="sng">
                <a:solidFill>
                  <a:srgbClr val="FF0000"/>
                </a:solidFill>
              </a:rPr>
              <a:t>aumento di volume</a:t>
            </a:r>
            <a:r>
              <a:rPr lang="it-IT" altLang="it-IT" sz="2000"/>
              <a:t> tra </a:t>
            </a:r>
            <a:r>
              <a:rPr lang="it-IT" altLang="it-IT" sz="2000">
                <a:solidFill>
                  <a:srgbClr val="FF0000"/>
                </a:solidFill>
              </a:rPr>
              <a:t>0,3 e 1,5%</a:t>
            </a:r>
            <a:r>
              <a:rPr lang="it-IT" altLang="it-IT" sz="2000"/>
              <a:t> e per questo, a differenza della calce, non necessita di essere miscelato con aggregato fine (sabbia).</a:t>
            </a:r>
          </a:p>
          <a:p>
            <a:pPr>
              <a:spcAft>
                <a:spcPct val="50000"/>
              </a:spcAft>
              <a:buFontTx/>
              <a:buChar char="•"/>
            </a:pPr>
            <a:r>
              <a:rPr lang="it-IT" altLang="it-IT" sz="2000"/>
              <a:t>In virtù di questa espansione da indurimento il gesso si presta per essere utilizzato per la realizzazione degli </a:t>
            </a:r>
            <a:r>
              <a:rPr lang="it-IT" altLang="it-IT" sz="2000" u="sng">
                <a:solidFill>
                  <a:srgbClr val="FF0000"/>
                </a:solidFill>
              </a:rPr>
              <a:t>strati di finitura di intonaci</a:t>
            </a:r>
            <a:r>
              <a:rPr lang="it-IT" altLang="it-IT" sz="2000"/>
              <a:t> caratterizzati da ottimo grado di levigazione e compattezza superficiale.</a:t>
            </a:r>
          </a:p>
          <a:p>
            <a:pPr>
              <a:spcAft>
                <a:spcPct val="50000"/>
              </a:spcAft>
              <a:buFontTx/>
              <a:buChar char="•"/>
            </a:pPr>
            <a:r>
              <a:rPr lang="it-IT" altLang="it-IT" sz="2000"/>
              <a:t>Sempre in relazione a tale espansione il gesso è impiegato come materiale per la realizzazione di </a:t>
            </a:r>
            <a:r>
              <a:rPr lang="it-IT" altLang="it-IT" sz="2000" u="sng">
                <a:solidFill>
                  <a:srgbClr val="FF0000"/>
                </a:solidFill>
              </a:rPr>
              <a:t>calchi</a:t>
            </a:r>
            <a:r>
              <a:rPr lang="it-IT" altLang="it-IT" sz="2000"/>
              <a:t> e, </a:t>
            </a:r>
            <a:r>
              <a:rPr lang="it-IT" altLang="it-IT" sz="2000" u="sng">
                <a:solidFill>
                  <a:srgbClr val="FF0000"/>
                </a:solidFill>
              </a:rPr>
              <a:t>in ortopedia</a:t>
            </a:r>
            <a:r>
              <a:rPr lang="it-IT" altLang="it-IT" sz="2000"/>
              <a:t>, per l’immobilizzazione di arti.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3300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1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3300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1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153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3300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mph" presetSubtype="1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153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3300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mph" presetSubtype="1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153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3300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8" name="Text Box 4"/>
          <p:cNvSpPr txBox="1">
            <a:spLocks noChangeArrowheads="1"/>
          </p:cNvSpPr>
          <p:nvPr/>
        </p:nvSpPr>
        <p:spPr bwMode="auto">
          <a:xfrm>
            <a:off x="250825" y="692150"/>
            <a:ext cx="87137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t-IT" altLang="it-IT"/>
          </a:p>
        </p:txBody>
      </p:sp>
      <p:sp>
        <p:nvSpPr>
          <p:cNvPr id="98309" name="Text Box 5"/>
          <p:cNvSpPr txBox="1">
            <a:spLocks noChangeArrowheads="1"/>
          </p:cNvSpPr>
          <p:nvPr/>
        </p:nvSpPr>
        <p:spPr bwMode="auto">
          <a:xfrm>
            <a:off x="214313" y="365125"/>
            <a:ext cx="8713787" cy="612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it-IT" altLang="it-IT" u="sng">
                <a:solidFill>
                  <a:srgbClr val="FF3300"/>
                </a:solidFill>
              </a:rPr>
              <a:t>Caratteristiche ed applicazioni del gesso</a:t>
            </a:r>
          </a:p>
          <a:p>
            <a:pPr algn="ctr"/>
            <a:endParaRPr lang="it-IT" altLang="it-IT" u="sng">
              <a:solidFill>
                <a:srgbClr val="FF3300"/>
              </a:solidFill>
            </a:endParaRPr>
          </a:p>
          <a:p>
            <a:pPr algn="ctr">
              <a:lnSpc>
                <a:spcPct val="150000"/>
              </a:lnSpc>
            </a:pPr>
            <a:endParaRPr lang="it-IT" altLang="it-IT" sz="2000"/>
          </a:p>
          <a:p>
            <a:pPr>
              <a:lnSpc>
                <a:spcPct val="150000"/>
              </a:lnSpc>
              <a:buFontTx/>
              <a:buChar char="•"/>
            </a:pPr>
            <a:r>
              <a:rPr lang="it-IT" altLang="it-IT" sz="2000"/>
              <a:t>A causa della notevole velocità di indurimento il gesso trova impiego per il </a:t>
            </a:r>
            <a:r>
              <a:rPr lang="it-IT" altLang="it-IT" sz="2000" u="sng">
                <a:solidFill>
                  <a:srgbClr val="FF0000"/>
                </a:solidFill>
              </a:rPr>
              <a:t>fissaggio rapido</a:t>
            </a:r>
            <a:r>
              <a:rPr lang="it-IT" altLang="it-IT" sz="2000"/>
              <a:t> di infissi e tasselli (non di acciaio comune)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it-IT" altLang="it-IT" sz="2000"/>
              <a:t>Per le sue </a:t>
            </a:r>
            <a:r>
              <a:rPr lang="it-IT" altLang="it-IT" sz="2000" i="1">
                <a:solidFill>
                  <a:srgbClr val="FF0000"/>
                </a:solidFill>
              </a:rPr>
              <a:t>caratteristiche termiche</a:t>
            </a:r>
            <a:r>
              <a:rPr lang="it-IT" altLang="it-IT" sz="2000"/>
              <a:t> (</a:t>
            </a:r>
            <a:r>
              <a:rPr lang="it-IT" altLang="it-IT" sz="2000" u="sng"/>
              <a:t>basso coefficiente di conducibilità termica</a:t>
            </a:r>
            <a:r>
              <a:rPr lang="it-IT" altLang="it-IT" sz="2000"/>
              <a:t>) e </a:t>
            </a:r>
            <a:r>
              <a:rPr lang="it-IT" altLang="it-IT" sz="2000" i="1">
                <a:solidFill>
                  <a:srgbClr val="FF0000"/>
                </a:solidFill>
              </a:rPr>
              <a:t>fonoassorbenti</a:t>
            </a:r>
            <a:r>
              <a:rPr lang="it-IT" altLang="it-IT" sz="2000" i="1"/>
              <a:t> </a:t>
            </a:r>
            <a:r>
              <a:rPr lang="it-IT" altLang="it-IT" sz="2000"/>
              <a:t>il gesso trova oggi diffusa applicazione per la realizzazione di </a:t>
            </a:r>
            <a:r>
              <a:rPr lang="it-IT" altLang="it-IT" sz="2000" u="sng">
                <a:solidFill>
                  <a:srgbClr val="FF0000"/>
                </a:solidFill>
              </a:rPr>
              <a:t>pannelli leggeri</a:t>
            </a:r>
            <a:r>
              <a:rPr lang="it-IT" altLang="it-IT" sz="2000"/>
              <a:t> per pareti divisorie, in genere rinforzati con fibre di vetro o polimeriche e alleggeriti con materiali come argilla espansa o perlite.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it-IT" altLang="it-IT" sz="2000"/>
              <a:t>Tali pareti fungono altresì da </a:t>
            </a:r>
            <a:r>
              <a:rPr lang="it-IT" altLang="it-IT" sz="2000" u="sng">
                <a:solidFill>
                  <a:srgbClr val="FF0000"/>
                </a:solidFill>
              </a:rPr>
              <a:t>barriera antincendio</a:t>
            </a:r>
            <a:r>
              <a:rPr lang="it-IT" altLang="it-IT" sz="2000"/>
              <a:t>, in quanto riescono a mantenersi per tempi abbastanza lunghi a temperature non superiori a 120°C, ritardando la propagazione dell’incendio agli ambienti contigui.</a:t>
            </a:r>
          </a:p>
          <a:p>
            <a:pPr>
              <a:spcBef>
                <a:spcPct val="50000"/>
              </a:spcBef>
            </a:pPr>
            <a:endParaRPr lang="it-IT" altLang="it-IT" sz="2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983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3300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1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983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3300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1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983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3300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781300"/>
            <a:ext cx="8229600" cy="1143000"/>
          </a:xfrm>
          <a:gradFill rotWithShape="1">
            <a:gsLst>
              <a:gs pos="0">
                <a:srgbClr val="00CCFF">
                  <a:gamma/>
                  <a:shade val="46275"/>
                  <a:invGamma/>
                </a:srgbClr>
              </a:gs>
              <a:gs pos="50000">
                <a:srgbClr val="00CCFF"/>
              </a:gs>
              <a:gs pos="100000">
                <a:srgbClr val="00CCFF">
                  <a:gamma/>
                  <a:shade val="46275"/>
                  <a:invGamma/>
                </a:srgbClr>
              </a:gs>
            </a:gsLst>
            <a:lin ang="5400000" scaled="1"/>
          </a:gradFill>
        </p:spPr>
        <p:txBody>
          <a:bodyPr/>
          <a:lstStyle/>
          <a:p>
            <a:r>
              <a:rPr lang="it-IT" altLang="it-IT"/>
              <a:t>Calce aerea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395288" y="4005263"/>
            <a:ext cx="8642350" cy="215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it-IT" altLang="it-IT"/>
              <a:t>La calce viva deve essere trattata con acqua per dare </a:t>
            </a:r>
            <a:r>
              <a:rPr lang="it-IT" altLang="it-IT">
                <a:solidFill>
                  <a:srgbClr val="FF3300"/>
                </a:solidFill>
              </a:rPr>
              <a:t>calce spenta</a:t>
            </a:r>
            <a:r>
              <a:rPr lang="it-IT" altLang="it-IT"/>
              <a:t> (idrossido di calcio).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it-IT" altLang="it-IT"/>
          </a:p>
          <a:p>
            <a:pPr lvl="1">
              <a:spcBef>
                <a:spcPct val="50000"/>
              </a:spcBef>
              <a:buFont typeface="Wingdings" panose="05000000000000000000" pitchFamily="2" charset="2"/>
              <a:buChar char="v"/>
            </a:pPr>
            <a:endParaRPr lang="it-IT" altLang="it-IT"/>
          </a:p>
          <a:p>
            <a:pPr lvl="1"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it-IT" altLang="it-IT"/>
              <a:t>Lo </a:t>
            </a:r>
            <a:r>
              <a:rPr lang="it-IT" altLang="it-IT">
                <a:solidFill>
                  <a:srgbClr val="FF3300"/>
                </a:solidFill>
              </a:rPr>
              <a:t>spegnimento</a:t>
            </a:r>
            <a:r>
              <a:rPr lang="it-IT" altLang="it-IT"/>
              <a:t> si rende necessario perché la reazione della calce viva è fortemente esotermica  e avviene con notevole aumento di volume.</a:t>
            </a:r>
          </a:p>
        </p:txBody>
      </p:sp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2051050" y="404813"/>
            <a:ext cx="5041900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 sz="2400"/>
              <a:t>Calce aerea: cottura e spegnimento</a:t>
            </a:r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250825" y="1208088"/>
            <a:ext cx="864235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it-IT" altLang="it-IT" sz="2000"/>
              <a:t>La calce come legante è ottenuta attraverso la cottura di rocce calcaree.</a:t>
            </a:r>
          </a:p>
          <a:p>
            <a:pPr algn="just">
              <a:buFont typeface="Wingdings" panose="05000000000000000000" pitchFamily="2" charset="2"/>
              <a:buChar char="v"/>
            </a:pPr>
            <a:endParaRPr lang="it-IT" altLang="it-IT" sz="2000"/>
          </a:p>
          <a:p>
            <a:pPr algn="just">
              <a:buFont typeface="Wingdings" panose="05000000000000000000" pitchFamily="2" charset="2"/>
              <a:buChar char="v"/>
            </a:pPr>
            <a:r>
              <a:rPr lang="it-IT" altLang="it-IT" sz="2000"/>
              <a:t>Il componente mineralogico che caratterizza queste rocce è il </a:t>
            </a:r>
            <a:r>
              <a:rPr lang="it-IT" altLang="it-IT" sz="2000">
                <a:solidFill>
                  <a:srgbClr val="FF3300"/>
                </a:solidFill>
              </a:rPr>
              <a:t>carbonato di calcio: CaCO</a:t>
            </a:r>
            <a:r>
              <a:rPr lang="it-IT" altLang="it-IT" sz="2000" baseline="-25000">
                <a:solidFill>
                  <a:srgbClr val="FF3300"/>
                </a:solidFill>
              </a:rPr>
              <a:t>3</a:t>
            </a:r>
            <a:r>
              <a:rPr lang="it-IT" altLang="it-IT" sz="2000"/>
              <a:t>.</a:t>
            </a:r>
          </a:p>
        </p:txBody>
      </p:sp>
      <p:graphicFrame>
        <p:nvGraphicFramePr>
          <p:cNvPr id="21508" name="Object 4"/>
          <p:cNvGraphicFramePr>
            <a:graphicFrameLocks noChangeAspect="1"/>
          </p:cNvGraphicFramePr>
          <p:nvPr/>
        </p:nvGraphicFramePr>
        <p:xfrm>
          <a:off x="2124075" y="2708275"/>
          <a:ext cx="5400675" cy="620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8" name="Equation" r:id="rId4" imgW="2108160" imgH="241200" progId="Equation.3">
                  <p:embed/>
                </p:oleObj>
              </mc:Choice>
              <mc:Fallback>
                <p:oleObj name="Equation" r:id="rId4" imgW="2108160" imgH="2412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24075" y="2708275"/>
                        <a:ext cx="5400675" cy="620713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4356100" y="3357563"/>
            <a:ext cx="165735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sz="1400"/>
              <a:t>Ossido di calcio o calce viva in zolle</a:t>
            </a:r>
          </a:p>
        </p:txBody>
      </p:sp>
      <p:graphicFrame>
        <p:nvGraphicFramePr>
          <p:cNvPr id="21513" name="Object 9"/>
          <p:cNvGraphicFramePr>
            <a:graphicFrameLocks noChangeAspect="1"/>
          </p:cNvGraphicFramePr>
          <p:nvPr/>
        </p:nvGraphicFramePr>
        <p:xfrm>
          <a:off x="2339975" y="4727575"/>
          <a:ext cx="4824413" cy="573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9" name="Equation" r:id="rId6" imgW="1815840" imgH="215640" progId="Equation.3">
                  <p:embed/>
                </p:oleObj>
              </mc:Choice>
              <mc:Fallback>
                <p:oleObj name="Equation" r:id="rId6" imgW="1815840" imgH="21564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9975" y="4727575"/>
                        <a:ext cx="4824413" cy="573088"/>
                      </a:xfrm>
                      <a:prstGeom prst="rect">
                        <a:avLst/>
                      </a:prstGeom>
                      <a:solidFill>
                        <a:srgbClr val="00FFF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2484438" y="476250"/>
            <a:ext cx="4679950" cy="406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 sz="2000"/>
              <a:t>Spegnimento di una zolla di calce viva</a:t>
            </a:r>
          </a:p>
        </p:txBody>
      </p:sp>
      <p:sp>
        <p:nvSpPr>
          <p:cNvPr id="23559" name="Freeform 7"/>
          <p:cNvSpPr>
            <a:spLocks/>
          </p:cNvSpPr>
          <p:nvPr/>
        </p:nvSpPr>
        <p:spPr bwMode="auto">
          <a:xfrm>
            <a:off x="323850" y="2924175"/>
            <a:ext cx="1800225" cy="1655763"/>
          </a:xfrm>
          <a:custGeom>
            <a:avLst/>
            <a:gdLst>
              <a:gd name="T0" fmla="*/ 409 w 1134"/>
              <a:gd name="T1" fmla="*/ 45 h 1043"/>
              <a:gd name="T2" fmla="*/ 0 w 1134"/>
              <a:gd name="T3" fmla="*/ 544 h 1043"/>
              <a:gd name="T4" fmla="*/ 590 w 1134"/>
              <a:gd name="T5" fmla="*/ 1043 h 1043"/>
              <a:gd name="T6" fmla="*/ 1089 w 1134"/>
              <a:gd name="T7" fmla="*/ 861 h 1043"/>
              <a:gd name="T8" fmla="*/ 1134 w 1134"/>
              <a:gd name="T9" fmla="*/ 272 h 1043"/>
              <a:gd name="T10" fmla="*/ 1089 w 1134"/>
              <a:gd name="T11" fmla="*/ 136 h 1043"/>
              <a:gd name="T12" fmla="*/ 635 w 1134"/>
              <a:gd name="T13" fmla="*/ 0 h 1043"/>
              <a:gd name="T14" fmla="*/ 409 w 1134"/>
              <a:gd name="T15" fmla="*/ 45 h 10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4" h="1043">
                <a:moveTo>
                  <a:pt x="409" y="45"/>
                </a:moveTo>
                <a:lnTo>
                  <a:pt x="0" y="544"/>
                </a:lnTo>
                <a:lnTo>
                  <a:pt x="590" y="1043"/>
                </a:lnTo>
                <a:lnTo>
                  <a:pt x="1089" y="861"/>
                </a:lnTo>
                <a:lnTo>
                  <a:pt x="1134" y="272"/>
                </a:lnTo>
                <a:lnTo>
                  <a:pt x="1089" y="136"/>
                </a:lnTo>
                <a:lnTo>
                  <a:pt x="635" y="0"/>
                </a:lnTo>
                <a:lnTo>
                  <a:pt x="409" y="45"/>
                </a:lnTo>
                <a:close/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grpSp>
        <p:nvGrpSpPr>
          <p:cNvPr id="23574" name="Group 22"/>
          <p:cNvGrpSpPr>
            <a:grpSpLocks/>
          </p:cNvGrpSpPr>
          <p:nvPr/>
        </p:nvGrpSpPr>
        <p:grpSpPr bwMode="auto">
          <a:xfrm>
            <a:off x="2843213" y="2852738"/>
            <a:ext cx="1800225" cy="1655762"/>
            <a:chOff x="295" y="1752"/>
            <a:chExt cx="1134" cy="1043"/>
          </a:xfrm>
        </p:grpSpPr>
        <p:sp>
          <p:nvSpPr>
            <p:cNvPr id="23558" name="Freeform 6"/>
            <p:cNvSpPr>
              <a:spLocks/>
            </p:cNvSpPr>
            <p:nvPr/>
          </p:nvSpPr>
          <p:spPr bwMode="auto">
            <a:xfrm>
              <a:off x="295" y="1752"/>
              <a:ext cx="1134" cy="1043"/>
            </a:xfrm>
            <a:custGeom>
              <a:avLst/>
              <a:gdLst>
                <a:gd name="T0" fmla="*/ 409 w 1134"/>
                <a:gd name="T1" fmla="*/ 45 h 1043"/>
                <a:gd name="T2" fmla="*/ 0 w 1134"/>
                <a:gd name="T3" fmla="*/ 544 h 1043"/>
                <a:gd name="T4" fmla="*/ 590 w 1134"/>
                <a:gd name="T5" fmla="*/ 1043 h 1043"/>
                <a:gd name="T6" fmla="*/ 1089 w 1134"/>
                <a:gd name="T7" fmla="*/ 861 h 1043"/>
                <a:gd name="T8" fmla="*/ 1134 w 1134"/>
                <a:gd name="T9" fmla="*/ 272 h 1043"/>
                <a:gd name="T10" fmla="*/ 1089 w 1134"/>
                <a:gd name="T11" fmla="*/ 136 h 1043"/>
                <a:gd name="T12" fmla="*/ 635 w 1134"/>
                <a:gd name="T13" fmla="*/ 0 h 1043"/>
                <a:gd name="T14" fmla="*/ 409 w 1134"/>
                <a:gd name="T15" fmla="*/ 45 h 10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4" h="1043">
                  <a:moveTo>
                    <a:pt x="409" y="45"/>
                  </a:moveTo>
                  <a:lnTo>
                    <a:pt x="0" y="544"/>
                  </a:lnTo>
                  <a:lnTo>
                    <a:pt x="590" y="1043"/>
                  </a:lnTo>
                  <a:lnTo>
                    <a:pt x="1089" y="861"/>
                  </a:lnTo>
                  <a:lnTo>
                    <a:pt x="1134" y="272"/>
                  </a:lnTo>
                  <a:lnTo>
                    <a:pt x="1089" y="136"/>
                  </a:lnTo>
                  <a:lnTo>
                    <a:pt x="635" y="0"/>
                  </a:lnTo>
                  <a:lnTo>
                    <a:pt x="409" y="45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23560" name="Freeform 8"/>
            <p:cNvSpPr>
              <a:spLocks/>
            </p:cNvSpPr>
            <p:nvPr/>
          </p:nvSpPr>
          <p:spPr bwMode="auto">
            <a:xfrm>
              <a:off x="657" y="1797"/>
              <a:ext cx="409" cy="817"/>
            </a:xfrm>
            <a:custGeom>
              <a:avLst/>
              <a:gdLst>
                <a:gd name="T0" fmla="*/ 318 w 318"/>
                <a:gd name="T1" fmla="*/ 0 h 590"/>
                <a:gd name="T2" fmla="*/ 272 w 318"/>
                <a:gd name="T3" fmla="*/ 227 h 590"/>
                <a:gd name="T4" fmla="*/ 136 w 318"/>
                <a:gd name="T5" fmla="*/ 318 h 590"/>
                <a:gd name="T6" fmla="*/ 0 w 318"/>
                <a:gd name="T7" fmla="*/ 590 h 5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8" h="590">
                  <a:moveTo>
                    <a:pt x="318" y="0"/>
                  </a:moveTo>
                  <a:cubicBezTo>
                    <a:pt x="310" y="87"/>
                    <a:pt x="302" y="174"/>
                    <a:pt x="272" y="227"/>
                  </a:cubicBezTo>
                  <a:cubicBezTo>
                    <a:pt x="242" y="280"/>
                    <a:pt x="181" y="258"/>
                    <a:pt x="136" y="318"/>
                  </a:cubicBezTo>
                  <a:cubicBezTo>
                    <a:pt x="91" y="378"/>
                    <a:pt x="23" y="545"/>
                    <a:pt x="0" y="590"/>
                  </a:cubicBezTo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23561" name="Freeform 9"/>
            <p:cNvSpPr>
              <a:spLocks/>
            </p:cNvSpPr>
            <p:nvPr/>
          </p:nvSpPr>
          <p:spPr bwMode="auto">
            <a:xfrm>
              <a:off x="839" y="2152"/>
              <a:ext cx="590" cy="99"/>
            </a:xfrm>
            <a:custGeom>
              <a:avLst/>
              <a:gdLst>
                <a:gd name="T0" fmla="*/ 0 w 590"/>
                <a:gd name="T1" fmla="*/ 53 h 99"/>
                <a:gd name="T2" fmla="*/ 227 w 590"/>
                <a:gd name="T3" fmla="*/ 53 h 99"/>
                <a:gd name="T4" fmla="*/ 408 w 590"/>
                <a:gd name="T5" fmla="*/ 8 h 99"/>
                <a:gd name="T6" fmla="*/ 590 w 590"/>
                <a:gd name="T7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0" h="99">
                  <a:moveTo>
                    <a:pt x="0" y="53"/>
                  </a:moveTo>
                  <a:cubicBezTo>
                    <a:pt x="79" y="56"/>
                    <a:pt x="159" y="60"/>
                    <a:pt x="227" y="53"/>
                  </a:cubicBezTo>
                  <a:cubicBezTo>
                    <a:pt x="295" y="46"/>
                    <a:pt x="348" y="0"/>
                    <a:pt x="408" y="8"/>
                  </a:cubicBezTo>
                  <a:cubicBezTo>
                    <a:pt x="468" y="16"/>
                    <a:pt x="529" y="57"/>
                    <a:pt x="590" y="99"/>
                  </a:cubicBezTo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23563" name="Freeform 11"/>
            <p:cNvSpPr>
              <a:spLocks/>
            </p:cNvSpPr>
            <p:nvPr/>
          </p:nvSpPr>
          <p:spPr bwMode="auto">
            <a:xfrm>
              <a:off x="518" y="2026"/>
              <a:ext cx="144" cy="480"/>
            </a:xfrm>
            <a:custGeom>
              <a:avLst/>
              <a:gdLst>
                <a:gd name="T0" fmla="*/ 20 w 144"/>
                <a:gd name="T1" fmla="*/ 0 h 480"/>
                <a:gd name="T2" fmla="*/ 144 w 144"/>
                <a:gd name="T3" fmla="*/ 153 h 480"/>
                <a:gd name="T4" fmla="*/ 48 w 144"/>
                <a:gd name="T5" fmla="*/ 355 h 480"/>
                <a:gd name="T6" fmla="*/ 0 w 144"/>
                <a:gd name="T7" fmla="*/ 48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4" h="480">
                  <a:moveTo>
                    <a:pt x="20" y="0"/>
                  </a:moveTo>
                  <a:cubicBezTo>
                    <a:pt x="84" y="64"/>
                    <a:pt x="120" y="75"/>
                    <a:pt x="144" y="153"/>
                  </a:cubicBezTo>
                  <a:cubicBezTo>
                    <a:pt x="133" y="233"/>
                    <a:pt x="108" y="298"/>
                    <a:pt x="48" y="355"/>
                  </a:cubicBezTo>
                  <a:cubicBezTo>
                    <a:pt x="35" y="398"/>
                    <a:pt x="0" y="433"/>
                    <a:pt x="0" y="480"/>
                  </a:cubicBezTo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23564" name="Freeform 12"/>
            <p:cNvSpPr>
              <a:spLocks/>
            </p:cNvSpPr>
            <p:nvPr/>
          </p:nvSpPr>
          <p:spPr bwMode="auto">
            <a:xfrm>
              <a:off x="653" y="2070"/>
              <a:ext cx="384" cy="61"/>
            </a:xfrm>
            <a:custGeom>
              <a:avLst/>
              <a:gdLst>
                <a:gd name="T0" fmla="*/ 0 w 384"/>
                <a:gd name="T1" fmla="*/ 61 h 61"/>
                <a:gd name="T2" fmla="*/ 230 w 384"/>
                <a:gd name="T3" fmla="*/ 23 h 61"/>
                <a:gd name="T4" fmla="*/ 384 w 384"/>
                <a:gd name="T5" fmla="*/ 4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4" h="61">
                  <a:moveTo>
                    <a:pt x="0" y="61"/>
                  </a:moveTo>
                  <a:cubicBezTo>
                    <a:pt x="80" y="48"/>
                    <a:pt x="147" y="30"/>
                    <a:pt x="230" y="23"/>
                  </a:cubicBezTo>
                  <a:cubicBezTo>
                    <a:pt x="345" y="0"/>
                    <a:pt x="293" y="4"/>
                    <a:pt x="384" y="4"/>
                  </a:cubicBezTo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23565" name="Freeform 13"/>
            <p:cNvSpPr>
              <a:spLocks/>
            </p:cNvSpPr>
            <p:nvPr/>
          </p:nvSpPr>
          <p:spPr bwMode="auto">
            <a:xfrm>
              <a:off x="1071" y="2208"/>
              <a:ext cx="91" cy="528"/>
            </a:xfrm>
            <a:custGeom>
              <a:avLst/>
              <a:gdLst>
                <a:gd name="T0" fmla="*/ 23 w 91"/>
                <a:gd name="T1" fmla="*/ 0 h 528"/>
                <a:gd name="T2" fmla="*/ 91 w 91"/>
                <a:gd name="T3" fmla="*/ 288 h 528"/>
                <a:gd name="T4" fmla="*/ 52 w 91"/>
                <a:gd name="T5" fmla="*/ 422 h 528"/>
                <a:gd name="T6" fmla="*/ 33 w 91"/>
                <a:gd name="T7" fmla="*/ 480 h 528"/>
                <a:gd name="T8" fmla="*/ 23 w 91"/>
                <a:gd name="T9" fmla="*/ 528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528">
                  <a:moveTo>
                    <a:pt x="23" y="0"/>
                  </a:moveTo>
                  <a:cubicBezTo>
                    <a:pt x="0" y="120"/>
                    <a:pt x="55" y="185"/>
                    <a:pt x="91" y="288"/>
                  </a:cubicBezTo>
                  <a:cubicBezTo>
                    <a:pt x="83" y="341"/>
                    <a:pt x="81" y="379"/>
                    <a:pt x="52" y="422"/>
                  </a:cubicBezTo>
                  <a:cubicBezTo>
                    <a:pt x="46" y="441"/>
                    <a:pt x="37" y="460"/>
                    <a:pt x="33" y="480"/>
                  </a:cubicBezTo>
                  <a:cubicBezTo>
                    <a:pt x="30" y="496"/>
                    <a:pt x="23" y="528"/>
                    <a:pt x="23" y="528"/>
                  </a:cubicBezTo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23566" name="Freeform 14"/>
            <p:cNvSpPr>
              <a:spLocks/>
            </p:cNvSpPr>
            <p:nvPr/>
          </p:nvSpPr>
          <p:spPr bwMode="auto">
            <a:xfrm>
              <a:off x="739" y="2448"/>
              <a:ext cx="403" cy="106"/>
            </a:xfrm>
            <a:custGeom>
              <a:avLst/>
              <a:gdLst>
                <a:gd name="T0" fmla="*/ 0 w 403"/>
                <a:gd name="T1" fmla="*/ 0 h 106"/>
                <a:gd name="T2" fmla="*/ 298 w 403"/>
                <a:gd name="T3" fmla="*/ 38 h 106"/>
                <a:gd name="T4" fmla="*/ 403 w 403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3" h="106">
                  <a:moveTo>
                    <a:pt x="0" y="0"/>
                  </a:moveTo>
                  <a:cubicBezTo>
                    <a:pt x="100" y="15"/>
                    <a:pt x="198" y="29"/>
                    <a:pt x="298" y="38"/>
                  </a:cubicBezTo>
                  <a:cubicBezTo>
                    <a:pt x="346" y="51"/>
                    <a:pt x="370" y="69"/>
                    <a:pt x="403" y="106"/>
                  </a:cubicBezTo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23567" name="Freeform 15"/>
            <p:cNvSpPr>
              <a:spLocks/>
            </p:cNvSpPr>
            <p:nvPr/>
          </p:nvSpPr>
          <p:spPr bwMode="auto">
            <a:xfrm>
              <a:off x="1216" y="1853"/>
              <a:ext cx="109" cy="336"/>
            </a:xfrm>
            <a:custGeom>
              <a:avLst/>
              <a:gdLst>
                <a:gd name="T0" fmla="*/ 70 w 109"/>
                <a:gd name="T1" fmla="*/ 0 h 336"/>
                <a:gd name="T2" fmla="*/ 70 w 109"/>
                <a:gd name="T3" fmla="*/ 134 h 336"/>
                <a:gd name="T4" fmla="*/ 90 w 109"/>
                <a:gd name="T5" fmla="*/ 163 h 336"/>
                <a:gd name="T6" fmla="*/ 109 w 109"/>
                <a:gd name="T7" fmla="*/ 221 h 336"/>
                <a:gd name="T8" fmla="*/ 80 w 109"/>
                <a:gd name="T9" fmla="*/ 307 h 336"/>
                <a:gd name="T10" fmla="*/ 61 w 109"/>
                <a:gd name="T11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9" h="336">
                  <a:moveTo>
                    <a:pt x="70" y="0"/>
                  </a:moveTo>
                  <a:cubicBezTo>
                    <a:pt x="42" y="56"/>
                    <a:pt x="0" y="86"/>
                    <a:pt x="70" y="134"/>
                  </a:cubicBezTo>
                  <a:cubicBezTo>
                    <a:pt x="77" y="144"/>
                    <a:pt x="85" y="152"/>
                    <a:pt x="90" y="163"/>
                  </a:cubicBezTo>
                  <a:cubicBezTo>
                    <a:pt x="98" y="182"/>
                    <a:pt x="109" y="221"/>
                    <a:pt x="109" y="221"/>
                  </a:cubicBezTo>
                  <a:cubicBezTo>
                    <a:pt x="99" y="249"/>
                    <a:pt x="97" y="282"/>
                    <a:pt x="80" y="307"/>
                  </a:cubicBezTo>
                  <a:cubicBezTo>
                    <a:pt x="74" y="317"/>
                    <a:pt x="61" y="336"/>
                    <a:pt x="61" y="336"/>
                  </a:cubicBezTo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23568" name="Freeform 16"/>
            <p:cNvSpPr>
              <a:spLocks/>
            </p:cNvSpPr>
            <p:nvPr/>
          </p:nvSpPr>
          <p:spPr bwMode="auto">
            <a:xfrm>
              <a:off x="1296" y="1997"/>
              <a:ext cx="125" cy="19"/>
            </a:xfrm>
            <a:custGeom>
              <a:avLst/>
              <a:gdLst>
                <a:gd name="T0" fmla="*/ 0 w 125"/>
                <a:gd name="T1" fmla="*/ 0 h 19"/>
                <a:gd name="T2" fmla="*/ 125 w 125"/>
                <a:gd name="T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5" h="19">
                  <a:moveTo>
                    <a:pt x="0" y="0"/>
                  </a:moveTo>
                  <a:cubicBezTo>
                    <a:pt x="49" y="15"/>
                    <a:pt x="69" y="19"/>
                    <a:pt x="125" y="19"/>
                  </a:cubicBezTo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23570" name="Freeform 18"/>
            <p:cNvSpPr>
              <a:spLocks/>
            </p:cNvSpPr>
            <p:nvPr/>
          </p:nvSpPr>
          <p:spPr bwMode="auto">
            <a:xfrm>
              <a:off x="634" y="2304"/>
              <a:ext cx="153" cy="39"/>
            </a:xfrm>
            <a:custGeom>
              <a:avLst/>
              <a:gdLst>
                <a:gd name="T0" fmla="*/ 0 w 153"/>
                <a:gd name="T1" fmla="*/ 0 h 39"/>
                <a:gd name="T2" fmla="*/ 153 w 153"/>
                <a:gd name="T3" fmla="*/ 3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53" h="39">
                  <a:moveTo>
                    <a:pt x="0" y="0"/>
                  </a:moveTo>
                  <a:cubicBezTo>
                    <a:pt x="78" y="39"/>
                    <a:pt x="48" y="38"/>
                    <a:pt x="153" y="38"/>
                  </a:cubicBezTo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23571" name="Freeform 19"/>
            <p:cNvSpPr>
              <a:spLocks/>
            </p:cNvSpPr>
            <p:nvPr/>
          </p:nvSpPr>
          <p:spPr bwMode="auto">
            <a:xfrm>
              <a:off x="787" y="1795"/>
              <a:ext cx="69" cy="327"/>
            </a:xfrm>
            <a:custGeom>
              <a:avLst/>
              <a:gdLst>
                <a:gd name="T0" fmla="*/ 10 w 69"/>
                <a:gd name="T1" fmla="*/ 0 h 327"/>
                <a:gd name="T2" fmla="*/ 58 w 69"/>
                <a:gd name="T3" fmla="*/ 183 h 327"/>
                <a:gd name="T4" fmla="*/ 67 w 69"/>
                <a:gd name="T5" fmla="*/ 211 h 327"/>
                <a:gd name="T6" fmla="*/ 29 w 69"/>
                <a:gd name="T7" fmla="*/ 259 h 327"/>
                <a:gd name="T8" fmla="*/ 0 w 69"/>
                <a:gd name="T9" fmla="*/ 327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327">
                  <a:moveTo>
                    <a:pt x="10" y="0"/>
                  </a:moveTo>
                  <a:cubicBezTo>
                    <a:pt x="17" y="96"/>
                    <a:pt x="0" y="125"/>
                    <a:pt x="58" y="183"/>
                  </a:cubicBezTo>
                  <a:cubicBezTo>
                    <a:pt x="61" y="192"/>
                    <a:pt x="69" y="201"/>
                    <a:pt x="67" y="211"/>
                  </a:cubicBezTo>
                  <a:cubicBezTo>
                    <a:pt x="63" y="231"/>
                    <a:pt x="38" y="241"/>
                    <a:pt x="29" y="259"/>
                  </a:cubicBezTo>
                  <a:cubicBezTo>
                    <a:pt x="17" y="282"/>
                    <a:pt x="19" y="308"/>
                    <a:pt x="0" y="327"/>
                  </a:cubicBezTo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23572" name="Freeform 20"/>
            <p:cNvSpPr>
              <a:spLocks/>
            </p:cNvSpPr>
            <p:nvPr/>
          </p:nvSpPr>
          <p:spPr bwMode="auto">
            <a:xfrm>
              <a:off x="1124" y="2391"/>
              <a:ext cx="268" cy="57"/>
            </a:xfrm>
            <a:custGeom>
              <a:avLst/>
              <a:gdLst>
                <a:gd name="T0" fmla="*/ 18 w 268"/>
                <a:gd name="T1" fmla="*/ 9 h 57"/>
                <a:gd name="T2" fmla="*/ 86 w 268"/>
                <a:gd name="T3" fmla="*/ 38 h 57"/>
                <a:gd name="T4" fmla="*/ 143 w 268"/>
                <a:gd name="T5" fmla="*/ 57 h 57"/>
                <a:gd name="T6" fmla="*/ 268 w 268"/>
                <a:gd name="T7" fmla="*/ 3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8" h="57">
                  <a:moveTo>
                    <a:pt x="18" y="9"/>
                  </a:moveTo>
                  <a:cubicBezTo>
                    <a:pt x="122" y="36"/>
                    <a:pt x="0" y="0"/>
                    <a:pt x="86" y="38"/>
                  </a:cubicBezTo>
                  <a:cubicBezTo>
                    <a:pt x="104" y="46"/>
                    <a:pt x="143" y="57"/>
                    <a:pt x="143" y="57"/>
                  </a:cubicBezTo>
                  <a:cubicBezTo>
                    <a:pt x="165" y="54"/>
                    <a:pt x="235" y="38"/>
                    <a:pt x="268" y="38"/>
                  </a:cubicBezTo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23573" name="Freeform 21"/>
            <p:cNvSpPr>
              <a:spLocks/>
            </p:cNvSpPr>
            <p:nvPr/>
          </p:nvSpPr>
          <p:spPr bwMode="auto">
            <a:xfrm>
              <a:off x="941" y="2208"/>
              <a:ext cx="57" cy="288"/>
            </a:xfrm>
            <a:custGeom>
              <a:avLst/>
              <a:gdLst>
                <a:gd name="T0" fmla="*/ 57 w 57"/>
                <a:gd name="T1" fmla="*/ 0 h 288"/>
                <a:gd name="T2" fmla="*/ 57 w 57"/>
                <a:gd name="T3" fmla="*/ 182 h 288"/>
                <a:gd name="T4" fmla="*/ 0 w 57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7" h="288">
                  <a:moveTo>
                    <a:pt x="57" y="0"/>
                  </a:moveTo>
                  <a:cubicBezTo>
                    <a:pt x="39" y="73"/>
                    <a:pt x="33" y="107"/>
                    <a:pt x="57" y="182"/>
                  </a:cubicBezTo>
                  <a:cubicBezTo>
                    <a:pt x="46" y="243"/>
                    <a:pt x="38" y="246"/>
                    <a:pt x="0" y="288"/>
                  </a:cubicBezTo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23575" name="Rectangle 23"/>
          <p:cNvSpPr>
            <a:spLocks noChangeArrowheads="1"/>
          </p:cNvSpPr>
          <p:nvPr/>
        </p:nvSpPr>
        <p:spPr bwMode="auto">
          <a:xfrm>
            <a:off x="5795963" y="2420938"/>
            <a:ext cx="2879725" cy="2520950"/>
          </a:xfrm>
          <a:prstGeom prst="rect">
            <a:avLst/>
          </a:prstGeom>
          <a:solidFill>
            <a:srgbClr val="BB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grpSp>
        <p:nvGrpSpPr>
          <p:cNvPr id="23576" name="Group 24"/>
          <p:cNvGrpSpPr>
            <a:grpSpLocks/>
          </p:cNvGrpSpPr>
          <p:nvPr/>
        </p:nvGrpSpPr>
        <p:grpSpPr bwMode="auto">
          <a:xfrm>
            <a:off x="6156325" y="2852738"/>
            <a:ext cx="1800225" cy="1655762"/>
            <a:chOff x="295" y="1752"/>
            <a:chExt cx="1134" cy="1043"/>
          </a:xfrm>
        </p:grpSpPr>
        <p:sp>
          <p:nvSpPr>
            <p:cNvPr id="23577" name="Freeform 25"/>
            <p:cNvSpPr>
              <a:spLocks/>
            </p:cNvSpPr>
            <p:nvPr/>
          </p:nvSpPr>
          <p:spPr bwMode="auto">
            <a:xfrm>
              <a:off x="295" y="1752"/>
              <a:ext cx="1134" cy="1043"/>
            </a:xfrm>
            <a:custGeom>
              <a:avLst/>
              <a:gdLst>
                <a:gd name="T0" fmla="*/ 409 w 1134"/>
                <a:gd name="T1" fmla="*/ 45 h 1043"/>
                <a:gd name="T2" fmla="*/ 0 w 1134"/>
                <a:gd name="T3" fmla="*/ 544 h 1043"/>
                <a:gd name="T4" fmla="*/ 590 w 1134"/>
                <a:gd name="T5" fmla="*/ 1043 h 1043"/>
                <a:gd name="T6" fmla="*/ 1089 w 1134"/>
                <a:gd name="T7" fmla="*/ 861 h 1043"/>
                <a:gd name="T8" fmla="*/ 1134 w 1134"/>
                <a:gd name="T9" fmla="*/ 272 h 1043"/>
                <a:gd name="T10" fmla="*/ 1089 w 1134"/>
                <a:gd name="T11" fmla="*/ 136 h 1043"/>
                <a:gd name="T12" fmla="*/ 635 w 1134"/>
                <a:gd name="T13" fmla="*/ 0 h 1043"/>
                <a:gd name="T14" fmla="*/ 409 w 1134"/>
                <a:gd name="T15" fmla="*/ 45 h 10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4" h="1043">
                  <a:moveTo>
                    <a:pt x="409" y="45"/>
                  </a:moveTo>
                  <a:lnTo>
                    <a:pt x="0" y="544"/>
                  </a:lnTo>
                  <a:lnTo>
                    <a:pt x="590" y="1043"/>
                  </a:lnTo>
                  <a:lnTo>
                    <a:pt x="1089" y="861"/>
                  </a:lnTo>
                  <a:lnTo>
                    <a:pt x="1134" y="272"/>
                  </a:lnTo>
                  <a:lnTo>
                    <a:pt x="1089" y="136"/>
                  </a:lnTo>
                  <a:lnTo>
                    <a:pt x="635" y="0"/>
                  </a:lnTo>
                  <a:lnTo>
                    <a:pt x="409" y="45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23578" name="Freeform 26"/>
            <p:cNvSpPr>
              <a:spLocks/>
            </p:cNvSpPr>
            <p:nvPr/>
          </p:nvSpPr>
          <p:spPr bwMode="auto">
            <a:xfrm>
              <a:off x="657" y="1797"/>
              <a:ext cx="409" cy="817"/>
            </a:xfrm>
            <a:custGeom>
              <a:avLst/>
              <a:gdLst>
                <a:gd name="T0" fmla="*/ 318 w 318"/>
                <a:gd name="T1" fmla="*/ 0 h 590"/>
                <a:gd name="T2" fmla="*/ 272 w 318"/>
                <a:gd name="T3" fmla="*/ 227 h 590"/>
                <a:gd name="T4" fmla="*/ 136 w 318"/>
                <a:gd name="T5" fmla="*/ 318 h 590"/>
                <a:gd name="T6" fmla="*/ 0 w 318"/>
                <a:gd name="T7" fmla="*/ 590 h 5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8" h="590">
                  <a:moveTo>
                    <a:pt x="318" y="0"/>
                  </a:moveTo>
                  <a:cubicBezTo>
                    <a:pt x="310" y="87"/>
                    <a:pt x="302" y="174"/>
                    <a:pt x="272" y="227"/>
                  </a:cubicBezTo>
                  <a:cubicBezTo>
                    <a:pt x="242" y="280"/>
                    <a:pt x="181" y="258"/>
                    <a:pt x="136" y="318"/>
                  </a:cubicBezTo>
                  <a:cubicBezTo>
                    <a:pt x="91" y="378"/>
                    <a:pt x="23" y="545"/>
                    <a:pt x="0" y="590"/>
                  </a:cubicBezTo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23579" name="Freeform 27"/>
            <p:cNvSpPr>
              <a:spLocks/>
            </p:cNvSpPr>
            <p:nvPr/>
          </p:nvSpPr>
          <p:spPr bwMode="auto">
            <a:xfrm>
              <a:off x="839" y="2152"/>
              <a:ext cx="590" cy="99"/>
            </a:xfrm>
            <a:custGeom>
              <a:avLst/>
              <a:gdLst>
                <a:gd name="T0" fmla="*/ 0 w 590"/>
                <a:gd name="T1" fmla="*/ 53 h 99"/>
                <a:gd name="T2" fmla="*/ 227 w 590"/>
                <a:gd name="T3" fmla="*/ 53 h 99"/>
                <a:gd name="T4" fmla="*/ 408 w 590"/>
                <a:gd name="T5" fmla="*/ 8 h 99"/>
                <a:gd name="T6" fmla="*/ 590 w 590"/>
                <a:gd name="T7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0" h="99">
                  <a:moveTo>
                    <a:pt x="0" y="53"/>
                  </a:moveTo>
                  <a:cubicBezTo>
                    <a:pt x="79" y="56"/>
                    <a:pt x="159" y="60"/>
                    <a:pt x="227" y="53"/>
                  </a:cubicBezTo>
                  <a:cubicBezTo>
                    <a:pt x="295" y="46"/>
                    <a:pt x="348" y="0"/>
                    <a:pt x="408" y="8"/>
                  </a:cubicBezTo>
                  <a:cubicBezTo>
                    <a:pt x="468" y="16"/>
                    <a:pt x="529" y="57"/>
                    <a:pt x="590" y="99"/>
                  </a:cubicBezTo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23580" name="Freeform 28"/>
            <p:cNvSpPr>
              <a:spLocks/>
            </p:cNvSpPr>
            <p:nvPr/>
          </p:nvSpPr>
          <p:spPr bwMode="auto">
            <a:xfrm>
              <a:off x="518" y="2026"/>
              <a:ext cx="144" cy="480"/>
            </a:xfrm>
            <a:custGeom>
              <a:avLst/>
              <a:gdLst>
                <a:gd name="T0" fmla="*/ 20 w 144"/>
                <a:gd name="T1" fmla="*/ 0 h 480"/>
                <a:gd name="T2" fmla="*/ 144 w 144"/>
                <a:gd name="T3" fmla="*/ 153 h 480"/>
                <a:gd name="T4" fmla="*/ 48 w 144"/>
                <a:gd name="T5" fmla="*/ 355 h 480"/>
                <a:gd name="T6" fmla="*/ 0 w 144"/>
                <a:gd name="T7" fmla="*/ 48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4" h="480">
                  <a:moveTo>
                    <a:pt x="20" y="0"/>
                  </a:moveTo>
                  <a:cubicBezTo>
                    <a:pt x="84" y="64"/>
                    <a:pt x="120" y="75"/>
                    <a:pt x="144" y="153"/>
                  </a:cubicBezTo>
                  <a:cubicBezTo>
                    <a:pt x="133" y="233"/>
                    <a:pt x="108" y="298"/>
                    <a:pt x="48" y="355"/>
                  </a:cubicBezTo>
                  <a:cubicBezTo>
                    <a:pt x="35" y="398"/>
                    <a:pt x="0" y="433"/>
                    <a:pt x="0" y="480"/>
                  </a:cubicBezTo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23581" name="Freeform 29"/>
            <p:cNvSpPr>
              <a:spLocks/>
            </p:cNvSpPr>
            <p:nvPr/>
          </p:nvSpPr>
          <p:spPr bwMode="auto">
            <a:xfrm>
              <a:off x="653" y="2070"/>
              <a:ext cx="384" cy="61"/>
            </a:xfrm>
            <a:custGeom>
              <a:avLst/>
              <a:gdLst>
                <a:gd name="T0" fmla="*/ 0 w 384"/>
                <a:gd name="T1" fmla="*/ 61 h 61"/>
                <a:gd name="T2" fmla="*/ 230 w 384"/>
                <a:gd name="T3" fmla="*/ 23 h 61"/>
                <a:gd name="T4" fmla="*/ 384 w 384"/>
                <a:gd name="T5" fmla="*/ 4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4" h="61">
                  <a:moveTo>
                    <a:pt x="0" y="61"/>
                  </a:moveTo>
                  <a:cubicBezTo>
                    <a:pt x="80" y="48"/>
                    <a:pt x="147" y="30"/>
                    <a:pt x="230" y="23"/>
                  </a:cubicBezTo>
                  <a:cubicBezTo>
                    <a:pt x="345" y="0"/>
                    <a:pt x="293" y="4"/>
                    <a:pt x="384" y="4"/>
                  </a:cubicBezTo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23582" name="Freeform 30"/>
            <p:cNvSpPr>
              <a:spLocks/>
            </p:cNvSpPr>
            <p:nvPr/>
          </p:nvSpPr>
          <p:spPr bwMode="auto">
            <a:xfrm>
              <a:off x="1071" y="2208"/>
              <a:ext cx="91" cy="528"/>
            </a:xfrm>
            <a:custGeom>
              <a:avLst/>
              <a:gdLst>
                <a:gd name="T0" fmla="*/ 23 w 91"/>
                <a:gd name="T1" fmla="*/ 0 h 528"/>
                <a:gd name="T2" fmla="*/ 91 w 91"/>
                <a:gd name="T3" fmla="*/ 288 h 528"/>
                <a:gd name="T4" fmla="*/ 52 w 91"/>
                <a:gd name="T5" fmla="*/ 422 h 528"/>
                <a:gd name="T6" fmla="*/ 33 w 91"/>
                <a:gd name="T7" fmla="*/ 480 h 528"/>
                <a:gd name="T8" fmla="*/ 23 w 91"/>
                <a:gd name="T9" fmla="*/ 528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528">
                  <a:moveTo>
                    <a:pt x="23" y="0"/>
                  </a:moveTo>
                  <a:cubicBezTo>
                    <a:pt x="0" y="120"/>
                    <a:pt x="55" y="185"/>
                    <a:pt x="91" y="288"/>
                  </a:cubicBezTo>
                  <a:cubicBezTo>
                    <a:pt x="83" y="341"/>
                    <a:pt x="81" y="379"/>
                    <a:pt x="52" y="422"/>
                  </a:cubicBezTo>
                  <a:cubicBezTo>
                    <a:pt x="46" y="441"/>
                    <a:pt x="37" y="460"/>
                    <a:pt x="33" y="480"/>
                  </a:cubicBezTo>
                  <a:cubicBezTo>
                    <a:pt x="30" y="496"/>
                    <a:pt x="23" y="528"/>
                    <a:pt x="23" y="528"/>
                  </a:cubicBezTo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23583" name="Freeform 31"/>
            <p:cNvSpPr>
              <a:spLocks/>
            </p:cNvSpPr>
            <p:nvPr/>
          </p:nvSpPr>
          <p:spPr bwMode="auto">
            <a:xfrm>
              <a:off x="739" y="2448"/>
              <a:ext cx="403" cy="106"/>
            </a:xfrm>
            <a:custGeom>
              <a:avLst/>
              <a:gdLst>
                <a:gd name="T0" fmla="*/ 0 w 403"/>
                <a:gd name="T1" fmla="*/ 0 h 106"/>
                <a:gd name="T2" fmla="*/ 298 w 403"/>
                <a:gd name="T3" fmla="*/ 38 h 106"/>
                <a:gd name="T4" fmla="*/ 403 w 403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3" h="106">
                  <a:moveTo>
                    <a:pt x="0" y="0"/>
                  </a:moveTo>
                  <a:cubicBezTo>
                    <a:pt x="100" y="15"/>
                    <a:pt x="198" y="29"/>
                    <a:pt x="298" y="38"/>
                  </a:cubicBezTo>
                  <a:cubicBezTo>
                    <a:pt x="346" y="51"/>
                    <a:pt x="370" y="69"/>
                    <a:pt x="403" y="106"/>
                  </a:cubicBezTo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23584" name="Freeform 32"/>
            <p:cNvSpPr>
              <a:spLocks/>
            </p:cNvSpPr>
            <p:nvPr/>
          </p:nvSpPr>
          <p:spPr bwMode="auto">
            <a:xfrm>
              <a:off x="1216" y="1853"/>
              <a:ext cx="109" cy="336"/>
            </a:xfrm>
            <a:custGeom>
              <a:avLst/>
              <a:gdLst>
                <a:gd name="T0" fmla="*/ 70 w 109"/>
                <a:gd name="T1" fmla="*/ 0 h 336"/>
                <a:gd name="T2" fmla="*/ 70 w 109"/>
                <a:gd name="T3" fmla="*/ 134 h 336"/>
                <a:gd name="T4" fmla="*/ 90 w 109"/>
                <a:gd name="T5" fmla="*/ 163 h 336"/>
                <a:gd name="T6" fmla="*/ 109 w 109"/>
                <a:gd name="T7" fmla="*/ 221 h 336"/>
                <a:gd name="T8" fmla="*/ 80 w 109"/>
                <a:gd name="T9" fmla="*/ 307 h 336"/>
                <a:gd name="T10" fmla="*/ 61 w 109"/>
                <a:gd name="T11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9" h="336">
                  <a:moveTo>
                    <a:pt x="70" y="0"/>
                  </a:moveTo>
                  <a:cubicBezTo>
                    <a:pt x="42" y="56"/>
                    <a:pt x="0" y="86"/>
                    <a:pt x="70" y="134"/>
                  </a:cubicBezTo>
                  <a:cubicBezTo>
                    <a:pt x="77" y="144"/>
                    <a:pt x="85" y="152"/>
                    <a:pt x="90" y="163"/>
                  </a:cubicBezTo>
                  <a:cubicBezTo>
                    <a:pt x="98" y="182"/>
                    <a:pt x="109" y="221"/>
                    <a:pt x="109" y="221"/>
                  </a:cubicBezTo>
                  <a:cubicBezTo>
                    <a:pt x="99" y="249"/>
                    <a:pt x="97" y="282"/>
                    <a:pt x="80" y="307"/>
                  </a:cubicBezTo>
                  <a:cubicBezTo>
                    <a:pt x="74" y="317"/>
                    <a:pt x="61" y="336"/>
                    <a:pt x="61" y="336"/>
                  </a:cubicBezTo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23585" name="Freeform 33"/>
            <p:cNvSpPr>
              <a:spLocks/>
            </p:cNvSpPr>
            <p:nvPr/>
          </p:nvSpPr>
          <p:spPr bwMode="auto">
            <a:xfrm>
              <a:off x="1296" y="1997"/>
              <a:ext cx="125" cy="19"/>
            </a:xfrm>
            <a:custGeom>
              <a:avLst/>
              <a:gdLst>
                <a:gd name="T0" fmla="*/ 0 w 125"/>
                <a:gd name="T1" fmla="*/ 0 h 19"/>
                <a:gd name="T2" fmla="*/ 125 w 125"/>
                <a:gd name="T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5" h="19">
                  <a:moveTo>
                    <a:pt x="0" y="0"/>
                  </a:moveTo>
                  <a:cubicBezTo>
                    <a:pt x="49" y="15"/>
                    <a:pt x="69" y="19"/>
                    <a:pt x="125" y="19"/>
                  </a:cubicBezTo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23586" name="Freeform 34"/>
            <p:cNvSpPr>
              <a:spLocks/>
            </p:cNvSpPr>
            <p:nvPr/>
          </p:nvSpPr>
          <p:spPr bwMode="auto">
            <a:xfrm>
              <a:off x="634" y="2304"/>
              <a:ext cx="153" cy="39"/>
            </a:xfrm>
            <a:custGeom>
              <a:avLst/>
              <a:gdLst>
                <a:gd name="T0" fmla="*/ 0 w 153"/>
                <a:gd name="T1" fmla="*/ 0 h 39"/>
                <a:gd name="T2" fmla="*/ 153 w 153"/>
                <a:gd name="T3" fmla="*/ 3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53" h="39">
                  <a:moveTo>
                    <a:pt x="0" y="0"/>
                  </a:moveTo>
                  <a:cubicBezTo>
                    <a:pt x="78" y="39"/>
                    <a:pt x="48" y="38"/>
                    <a:pt x="153" y="38"/>
                  </a:cubicBezTo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23587" name="Freeform 35"/>
            <p:cNvSpPr>
              <a:spLocks/>
            </p:cNvSpPr>
            <p:nvPr/>
          </p:nvSpPr>
          <p:spPr bwMode="auto">
            <a:xfrm>
              <a:off x="787" y="1795"/>
              <a:ext cx="69" cy="327"/>
            </a:xfrm>
            <a:custGeom>
              <a:avLst/>
              <a:gdLst>
                <a:gd name="T0" fmla="*/ 10 w 69"/>
                <a:gd name="T1" fmla="*/ 0 h 327"/>
                <a:gd name="T2" fmla="*/ 58 w 69"/>
                <a:gd name="T3" fmla="*/ 183 h 327"/>
                <a:gd name="T4" fmla="*/ 67 w 69"/>
                <a:gd name="T5" fmla="*/ 211 h 327"/>
                <a:gd name="T6" fmla="*/ 29 w 69"/>
                <a:gd name="T7" fmla="*/ 259 h 327"/>
                <a:gd name="T8" fmla="*/ 0 w 69"/>
                <a:gd name="T9" fmla="*/ 327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327">
                  <a:moveTo>
                    <a:pt x="10" y="0"/>
                  </a:moveTo>
                  <a:cubicBezTo>
                    <a:pt x="17" y="96"/>
                    <a:pt x="0" y="125"/>
                    <a:pt x="58" y="183"/>
                  </a:cubicBezTo>
                  <a:cubicBezTo>
                    <a:pt x="61" y="192"/>
                    <a:pt x="69" y="201"/>
                    <a:pt x="67" y="211"/>
                  </a:cubicBezTo>
                  <a:cubicBezTo>
                    <a:pt x="63" y="231"/>
                    <a:pt x="38" y="241"/>
                    <a:pt x="29" y="259"/>
                  </a:cubicBezTo>
                  <a:cubicBezTo>
                    <a:pt x="17" y="282"/>
                    <a:pt x="19" y="308"/>
                    <a:pt x="0" y="327"/>
                  </a:cubicBezTo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23588" name="Freeform 36"/>
            <p:cNvSpPr>
              <a:spLocks/>
            </p:cNvSpPr>
            <p:nvPr/>
          </p:nvSpPr>
          <p:spPr bwMode="auto">
            <a:xfrm>
              <a:off x="1124" y="2391"/>
              <a:ext cx="268" cy="57"/>
            </a:xfrm>
            <a:custGeom>
              <a:avLst/>
              <a:gdLst>
                <a:gd name="T0" fmla="*/ 18 w 268"/>
                <a:gd name="T1" fmla="*/ 9 h 57"/>
                <a:gd name="T2" fmla="*/ 86 w 268"/>
                <a:gd name="T3" fmla="*/ 38 h 57"/>
                <a:gd name="T4" fmla="*/ 143 w 268"/>
                <a:gd name="T5" fmla="*/ 57 h 57"/>
                <a:gd name="T6" fmla="*/ 268 w 268"/>
                <a:gd name="T7" fmla="*/ 3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8" h="57">
                  <a:moveTo>
                    <a:pt x="18" y="9"/>
                  </a:moveTo>
                  <a:cubicBezTo>
                    <a:pt x="122" y="36"/>
                    <a:pt x="0" y="0"/>
                    <a:pt x="86" y="38"/>
                  </a:cubicBezTo>
                  <a:cubicBezTo>
                    <a:pt x="104" y="46"/>
                    <a:pt x="143" y="57"/>
                    <a:pt x="143" y="57"/>
                  </a:cubicBezTo>
                  <a:cubicBezTo>
                    <a:pt x="165" y="54"/>
                    <a:pt x="235" y="38"/>
                    <a:pt x="268" y="38"/>
                  </a:cubicBezTo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23589" name="Freeform 37"/>
            <p:cNvSpPr>
              <a:spLocks/>
            </p:cNvSpPr>
            <p:nvPr/>
          </p:nvSpPr>
          <p:spPr bwMode="auto">
            <a:xfrm>
              <a:off x="941" y="2208"/>
              <a:ext cx="57" cy="288"/>
            </a:xfrm>
            <a:custGeom>
              <a:avLst/>
              <a:gdLst>
                <a:gd name="T0" fmla="*/ 57 w 57"/>
                <a:gd name="T1" fmla="*/ 0 h 288"/>
                <a:gd name="T2" fmla="*/ 57 w 57"/>
                <a:gd name="T3" fmla="*/ 182 h 288"/>
                <a:gd name="T4" fmla="*/ 0 w 57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7" h="288">
                  <a:moveTo>
                    <a:pt x="57" y="0"/>
                  </a:moveTo>
                  <a:cubicBezTo>
                    <a:pt x="39" y="73"/>
                    <a:pt x="33" y="107"/>
                    <a:pt x="57" y="182"/>
                  </a:cubicBezTo>
                  <a:cubicBezTo>
                    <a:pt x="46" y="243"/>
                    <a:pt x="38" y="246"/>
                    <a:pt x="0" y="288"/>
                  </a:cubicBezTo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23592" name="Rectangle 40" descr="Linee orizzontali tratteggiate"/>
          <p:cNvSpPr>
            <a:spLocks noChangeArrowheads="1"/>
          </p:cNvSpPr>
          <p:nvPr/>
        </p:nvSpPr>
        <p:spPr bwMode="auto">
          <a:xfrm>
            <a:off x="5795963" y="2420938"/>
            <a:ext cx="2879725" cy="2520950"/>
          </a:xfrm>
          <a:prstGeom prst="rect">
            <a:avLst/>
          </a:prstGeom>
          <a:pattFill prst="dashHorz">
            <a:fgClr>
              <a:schemeClr val="tx1"/>
            </a:fgClr>
            <a:bgClr>
              <a:srgbClr val="FFFFFF"/>
            </a:bgClr>
          </a:patt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3593" name="Line 41"/>
          <p:cNvSpPr>
            <a:spLocks noChangeShapeType="1"/>
          </p:cNvSpPr>
          <p:nvPr/>
        </p:nvSpPr>
        <p:spPr bwMode="auto">
          <a:xfrm>
            <a:off x="5795963" y="2278063"/>
            <a:ext cx="0" cy="2663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3594" name="Line 42"/>
          <p:cNvSpPr>
            <a:spLocks noChangeShapeType="1"/>
          </p:cNvSpPr>
          <p:nvPr/>
        </p:nvSpPr>
        <p:spPr bwMode="auto">
          <a:xfrm>
            <a:off x="5795963" y="4941888"/>
            <a:ext cx="28797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3595" name="Line 43"/>
          <p:cNvSpPr>
            <a:spLocks noChangeShapeType="1"/>
          </p:cNvSpPr>
          <p:nvPr/>
        </p:nvSpPr>
        <p:spPr bwMode="auto">
          <a:xfrm>
            <a:off x="8675688" y="2276475"/>
            <a:ext cx="0" cy="2663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3596" name="Text Box 44"/>
          <p:cNvSpPr txBox="1">
            <a:spLocks noChangeArrowheads="1"/>
          </p:cNvSpPr>
          <p:nvPr/>
        </p:nvSpPr>
        <p:spPr bwMode="auto">
          <a:xfrm>
            <a:off x="827088" y="4724400"/>
            <a:ext cx="10810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/>
              <a:t>CaCO</a:t>
            </a:r>
            <a:r>
              <a:rPr lang="it-IT" altLang="it-IT" baseline="-25000"/>
              <a:t>3</a:t>
            </a:r>
          </a:p>
        </p:txBody>
      </p:sp>
      <p:sp>
        <p:nvSpPr>
          <p:cNvPr id="23597" name="Line 45"/>
          <p:cNvSpPr>
            <a:spLocks noChangeShapeType="1"/>
          </p:cNvSpPr>
          <p:nvPr/>
        </p:nvSpPr>
        <p:spPr bwMode="auto">
          <a:xfrm>
            <a:off x="2339975" y="3644900"/>
            <a:ext cx="360363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3598" name="Text Box 46"/>
          <p:cNvSpPr txBox="1">
            <a:spLocks noChangeArrowheads="1"/>
          </p:cNvSpPr>
          <p:nvPr/>
        </p:nvSpPr>
        <p:spPr bwMode="auto">
          <a:xfrm>
            <a:off x="3132138" y="4724400"/>
            <a:ext cx="15128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/>
              <a:t>Zolla di CaO</a:t>
            </a:r>
          </a:p>
        </p:txBody>
      </p:sp>
      <p:sp>
        <p:nvSpPr>
          <p:cNvPr id="23599" name="Text Box 47"/>
          <p:cNvSpPr txBox="1">
            <a:spLocks noChangeArrowheads="1"/>
          </p:cNvSpPr>
          <p:nvPr/>
        </p:nvSpPr>
        <p:spPr bwMode="auto">
          <a:xfrm>
            <a:off x="6227763" y="5084763"/>
            <a:ext cx="2232025" cy="77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/>
              <a:t>Grassello di Calce</a:t>
            </a:r>
          </a:p>
          <a:p>
            <a:pPr algn="ctr">
              <a:spcBef>
                <a:spcPct val="50000"/>
              </a:spcBef>
            </a:pPr>
            <a:r>
              <a:rPr lang="it-IT" altLang="it-IT"/>
              <a:t>Ca(OH)</a:t>
            </a:r>
            <a:r>
              <a:rPr lang="it-IT" altLang="it-IT" baseline="-25000"/>
              <a:t>2</a:t>
            </a:r>
            <a:r>
              <a:rPr lang="it-IT" altLang="it-IT"/>
              <a:t> + H</a:t>
            </a:r>
            <a:r>
              <a:rPr lang="it-IT" altLang="it-IT" baseline="-25000"/>
              <a:t>2</a:t>
            </a:r>
            <a:r>
              <a:rPr lang="it-IT" altLang="it-IT"/>
              <a:t>O</a:t>
            </a:r>
          </a:p>
        </p:txBody>
      </p:sp>
      <p:sp>
        <p:nvSpPr>
          <p:cNvPr id="23600" name="Line 48"/>
          <p:cNvSpPr>
            <a:spLocks noChangeShapeType="1"/>
          </p:cNvSpPr>
          <p:nvPr/>
        </p:nvSpPr>
        <p:spPr bwMode="auto">
          <a:xfrm>
            <a:off x="5003800" y="3644900"/>
            <a:ext cx="360363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250825" y="2860675"/>
            <a:ext cx="1944688" cy="863600"/>
          </a:xfrm>
          <a:prstGeom prst="rect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it-IT" altLang="it-IT"/>
              <a:t>Calce viva</a:t>
            </a:r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5867400" y="908050"/>
            <a:ext cx="1944688" cy="863600"/>
          </a:xfrm>
          <a:prstGeom prst="rect">
            <a:avLst/>
          </a:prstGeom>
          <a:solidFill>
            <a:srgbClr val="66FF3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it-IT" altLang="it-IT"/>
              <a:t>Grassello di calce</a:t>
            </a:r>
          </a:p>
        </p:txBody>
      </p:sp>
      <p:sp>
        <p:nvSpPr>
          <p:cNvPr id="22534" name="AutoShape 6"/>
          <p:cNvSpPr>
            <a:spLocks noChangeArrowheads="1"/>
          </p:cNvSpPr>
          <p:nvPr/>
        </p:nvSpPr>
        <p:spPr bwMode="auto">
          <a:xfrm>
            <a:off x="2843213" y="2420938"/>
            <a:ext cx="1728787" cy="1728787"/>
          </a:xfrm>
          <a:prstGeom prst="diamond">
            <a:avLst/>
          </a:prstGeom>
          <a:solidFill>
            <a:srgbClr val="FBA3F5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it-IT" altLang="it-IT"/>
              <a:t>spegnimento</a:t>
            </a:r>
          </a:p>
        </p:txBody>
      </p:sp>
      <p:sp>
        <p:nvSpPr>
          <p:cNvPr id="22535" name="Rectangle 7"/>
          <p:cNvSpPr>
            <a:spLocks noChangeArrowheads="1"/>
          </p:cNvSpPr>
          <p:nvPr/>
        </p:nvSpPr>
        <p:spPr bwMode="auto">
          <a:xfrm>
            <a:off x="2627313" y="981075"/>
            <a:ext cx="2128837" cy="720725"/>
          </a:xfrm>
          <a:prstGeom prst="rect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it-IT" altLang="it-IT"/>
              <a:t>in eccesso d’acqua</a:t>
            </a:r>
          </a:p>
        </p:txBody>
      </p:sp>
      <p:sp>
        <p:nvSpPr>
          <p:cNvPr id="22536" name="Rectangle 8"/>
          <p:cNvSpPr>
            <a:spLocks noChangeArrowheads="1"/>
          </p:cNvSpPr>
          <p:nvPr/>
        </p:nvSpPr>
        <p:spPr bwMode="auto">
          <a:xfrm>
            <a:off x="2740025" y="5084763"/>
            <a:ext cx="1944688" cy="720725"/>
          </a:xfrm>
          <a:prstGeom prst="rect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it-IT" altLang="it-IT"/>
              <a:t>con acqua </a:t>
            </a:r>
          </a:p>
          <a:p>
            <a:pPr algn="ctr"/>
            <a:r>
              <a:rPr lang="it-IT" altLang="it-IT"/>
              <a:t>stechiometrica</a:t>
            </a:r>
          </a:p>
        </p:txBody>
      </p:sp>
      <p:sp>
        <p:nvSpPr>
          <p:cNvPr id="22537" name="Rectangle 9"/>
          <p:cNvSpPr>
            <a:spLocks noChangeArrowheads="1"/>
          </p:cNvSpPr>
          <p:nvPr/>
        </p:nvSpPr>
        <p:spPr bwMode="auto">
          <a:xfrm>
            <a:off x="5867400" y="5013325"/>
            <a:ext cx="1944688" cy="863600"/>
          </a:xfrm>
          <a:prstGeom prst="rect">
            <a:avLst/>
          </a:prstGeom>
          <a:solidFill>
            <a:srgbClr val="66FF3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it-IT" altLang="it-IT"/>
              <a:t>Calce idrata</a:t>
            </a:r>
          </a:p>
          <a:p>
            <a:pPr algn="ctr"/>
            <a:r>
              <a:rPr lang="it-IT" altLang="it-IT"/>
              <a:t>In polvere</a:t>
            </a:r>
          </a:p>
        </p:txBody>
      </p:sp>
      <p:cxnSp>
        <p:nvCxnSpPr>
          <p:cNvPr id="22538" name="AutoShape 10"/>
          <p:cNvCxnSpPr>
            <a:cxnSpLocks noChangeShapeType="1"/>
            <a:stCxn id="22532" idx="3"/>
            <a:endCxn id="22534" idx="1"/>
          </p:cNvCxnSpPr>
          <p:nvPr/>
        </p:nvCxnSpPr>
        <p:spPr bwMode="auto">
          <a:xfrm flipV="1">
            <a:off x="2195513" y="3286125"/>
            <a:ext cx="647700" cy="635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2539" name="AutoShape 11"/>
          <p:cNvCxnSpPr>
            <a:cxnSpLocks noChangeShapeType="1"/>
            <a:stCxn id="22534" idx="0"/>
            <a:endCxn id="22535" idx="2"/>
          </p:cNvCxnSpPr>
          <p:nvPr/>
        </p:nvCxnSpPr>
        <p:spPr bwMode="auto">
          <a:xfrm flipH="1" flipV="1">
            <a:off x="3692525" y="1701800"/>
            <a:ext cx="15875" cy="719138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2540" name="AutoShape 12"/>
          <p:cNvCxnSpPr>
            <a:cxnSpLocks noChangeShapeType="1"/>
            <a:stCxn id="22534" idx="2"/>
            <a:endCxn id="22536" idx="0"/>
          </p:cNvCxnSpPr>
          <p:nvPr/>
        </p:nvCxnSpPr>
        <p:spPr bwMode="auto">
          <a:xfrm>
            <a:off x="3708400" y="4149725"/>
            <a:ext cx="4763" cy="935038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2541" name="AutoShape 13"/>
          <p:cNvCxnSpPr>
            <a:cxnSpLocks noChangeShapeType="1"/>
            <a:stCxn id="22535" idx="3"/>
            <a:endCxn id="22533" idx="1"/>
          </p:cNvCxnSpPr>
          <p:nvPr/>
        </p:nvCxnSpPr>
        <p:spPr bwMode="auto">
          <a:xfrm flipV="1">
            <a:off x="4756150" y="1339850"/>
            <a:ext cx="1111250" cy="1588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2542" name="AutoShape 14"/>
          <p:cNvCxnSpPr>
            <a:cxnSpLocks noChangeShapeType="1"/>
            <a:stCxn id="22536" idx="3"/>
            <a:endCxn id="22537" idx="1"/>
          </p:cNvCxnSpPr>
          <p:nvPr/>
        </p:nvCxnSpPr>
        <p:spPr bwMode="auto">
          <a:xfrm>
            <a:off x="4684713" y="5445125"/>
            <a:ext cx="1182687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2543" name="AutoShape 15"/>
          <p:cNvSpPr>
            <a:spLocks noChangeArrowheads="1"/>
          </p:cNvSpPr>
          <p:nvPr/>
        </p:nvSpPr>
        <p:spPr bwMode="auto">
          <a:xfrm flipV="1">
            <a:off x="5724525" y="2152650"/>
            <a:ext cx="2160588" cy="790575"/>
          </a:xfrm>
          <a:prstGeom prst="wedgeRoundRectCallout">
            <a:avLst>
              <a:gd name="adj1" fmla="val 24282"/>
              <a:gd name="adj2" fmla="val 93773"/>
              <a:gd name="adj3" fmla="val 16667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>
            <a:spAutoFit/>
          </a:bodyPr>
          <a:lstStyle/>
          <a:p>
            <a:pPr algn="ctr"/>
            <a:r>
              <a:rPr lang="it-IT" altLang="it-IT" sz="1400"/>
              <a:t>Sospensione acquosa di cristalli di idrossido di calcio</a:t>
            </a:r>
          </a:p>
        </p:txBody>
      </p:sp>
      <p:sp>
        <p:nvSpPr>
          <p:cNvPr id="22544" name="AutoShape 16"/>
          <p:cNvSpPr>
            <a:spLocks noChangeArrowheads="1"/>
          </p:cNvSpPr>
          <p:nvPr/>
        </p:nvSpPr>
        <p:spPr bwMode="auto">
          <a:xfrm>
            <a:off x="6156325" y="3573463"/>
            <a:ext cx="1943100" cy="1022350"/>
          </a:xfrm>
          <a:prstGeom prst="wedgeRoundRectCallout">
            <a:avLst>
              <a:gd name="adj1" fmla="val -36273"/>
              <a:gd name="adj2" fmla="val 87134"/>
              <a:gd name="adj3" fmla="val 16667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it-IT" altLang="it-IT" sz="1400"/>
              <a:t>La calce idrata in polvere impastata con acqua forma un grassello di calce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2484438" y="476250"/>
            <a:ext cx="4679950" cy="406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 sz="2000"/>
              <a:t>Resa in grassello (RG)</a:t>
            </a:r>
          </a:p>
        </p:txBody>
      </p:sp>
      <p:sp>
        <p:nvSpPr>
          <p:cNvPr id="24581" name="Rectangle 5" descr="Linee orizzontali tratteggiate"/>
          <p:cNvSpPr>
            <a:spLocks noChangeArrowheads="1"/>
          </p:cNvSpPr>
          <p:nvPr/>
        </p:nvSpPr>
        <p:spPr bwMode="auto">
          <a:xfrm>
            <a:off x="971550" y="1916113"/>
            <a:ext cx="720725" cy="7921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pattFill prst="dashHorz">
                  <a:fgClr>
                    <a:schemeClr val="tx1"/>
                  </a:fgClr>
                  <a:bgClr>
                    <a:schemeClr val="bg1"/>
                  </a:bgClr>
                </a:patt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4584" name="Line 8"/>
          <p:cNvSpPr>
            <a:spLocks noChangeShapeType="1"/>
          </p:cNvSpPr>
          <p:nvPr/>
        </p:nvSpPr>
        <p:spPr bwMode="auto">
          <a:xfrm>
            <a:off x="971550" y="1773238"/>
            <a:ext cx="0" cy="9350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4585" name="Line 9"/>
          <p:cNvSpPr>
            <a:spLocks noChangeShapeType="1"/>
          </p:cNvSpPr>
          <p:nvPr/>
        </p:nvSpPr>
        <p:spPr bwMode="auto">
          <a:xfrm>
            <a:off x="971550" y="2708275"/>
            <a:ext cx="7207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4586" name="Line 10"/>
          <p:cNvSpPr>
            <a:spLocks noChangeShapeType="1"/>
          </p:cNvSpPr>
          <p:nvPr/>
        </p:nvSpPr>
        <p:spPr bwMode="auto">
          <a:xfrm flipV="1">
            <a:off x="1692275" y="1773238"/>
            <a:ext cx="0" cy="9350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4587" name="Rectangle 11" descr="Linee orizzontali tratteggiate"/>
          <p:cNvSpPr>
            <a:spLocks noChangeArrowheads="1"/>
          </p:cNvSpPr>
          <p:nvPr/>
        </p:nvSpPr>
        <p:spPr bwMode="auto">
          <a:xfrm>
            <a:off x="4067175" y="1916113"/>
            <a:ext cx="720725" cy="792162"/>
          </a:xfrm>
          <a:prstGeom prst="rect">
            <a:avLst/>
          </a:prstGeom>
          <a:pattFill prst="dashHorz">
            <a:fgClr>
              <a:schemeClr val="tx1"/>
            </a:fgClr>
            <a:bgClr>
              <a:schemeClr val="bg1"/>
            </a:bgClr>
          </a:patt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4588" name="Line 12"/>
          <p:cNvSpPr>
            <a:spLocks noChangeShapeType="1"/>
          </p:cNvSpPr>
          <p:nvPr/>
        </p:nvSpPr>
        <p:spPr bwMode="auto">
          <a:xfrm>
            <a:off x="4067175" y="1773238"/>
            <a:ext cx="0" cy="9350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4589" name="Line 13"/>
          <p:cNvSpPr>
            <a:spLocks noChangeShapeType="1"/>
          </p:cNvSpPr>
          <p:nvPr/>
        </p:nvSpPr>
        <p:spPr bwMode="auto">
          <a:xfrm>
            <a:off x="4067175" y="2708275"/>
            <a:ext cx="7207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4590" name="Line 14"/>
          <p:cNvSpPr>
            <a:spLocks noChangeShapeType="1"/>
          </p:cNvSpPr>
          <p:nvPr/>
        </p:nvSpPr>
        <p:spPr bwMode="auto">
          <a:xfrm flipV="1">
            <a:off x="4787900" y="1773238"/>
            <a:ext cx="0" cy="9350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4594" name="Freeform 18"/>
          <p:cNvSpPr>
            <a:spLocks/>
          </p:cNvSpPr>
          <p:nvPr/>
        </p:nvSpPr>
        <p:spPr bwMode="auto">
          <a:xfrm>
            <a:off x="1116013" y="2205038"/>
            <a:ext cx="422275" cy="469900"/>
          </a:xfrm>
          <a:custGeom>
            <a:avLst/>
            <a:gdLst>
              <a:gd name="T0" fmla="*/ 23 w 266"/>
              <a:gd name="T1" fmla="*/ 148 h 296"/>
              <a:gd name="T2" fmla="*/ 99 w 266"/>
              <a:gd name="T3" fmla="*/ 282 h 296"/>
              <a:gd name="T4" fmla="*/ 234 w 266"/>
              <a:gd name="T5" fmla="*/ 218 h 296"/>
              <a:gd name="T6" fmla="*/ 266 w 266"/>
              <a:gd name="T7" fmla="*/ 71 h 296"/>
              <a:gd name="T8" fmla="*/ 253 w 266"/>
              <a:gd name="T9" fmla="*/ 33 h 296"/>
              <a:gd name="T10" fmla="*/ 163 w 266"/>
              <a:gd name="T11" fmla="*/ 1 h 296"/>
              <a:gd name="T12" fmla="*/ 67 w 266"/>
              <a:gd name="T13" fmla="*/ 33 h 296"/>
              <a:gd name="T14" fmla="*/ 42 w 266"/>
              <a:gd name="T15" fmla="*/ 71 h 296"/>
              <a:gd name="T16" fmla="*/ 29 w 266"/>
              <a:gd name="T17" fmla="*/ 90 h 296"/>
              <a:gd name="T18" fmla="*/ 23 w 266"/>
              <a:gd name="T19" fmla="*/ 148 h 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66" h="296">
                <a:moveTo>
                  <a:pt x="23" y="148"/>
                </a:moveTo>
                <a:cubicBezTo>
                  <a:pt x="0" y="210"/>
                  <a:pt x="41" y="264"/>
                  <a:pt x="99" y="282"/>
                </a:cubicBezTo>
                <a:cubicBezTo>
                  <a:pt x="196" y="276"/>
                  <a:pt x="213" y="296"/>
                  <a:pt x="234" y="218"/>
                </a:cubicBezTo>
                <a:cubicBezTo>
                  <a:pt x="239" y="163"/>
                  <a:pt x="247" y="122"/>
                  <a:pt x="266" y="71"/>
                </a:cubicBezTo>
                <a:cubicBezTo>
                  <a:pt x="261" y="58"/>
                  <a:pt x="261" y="44"/>
                  <a:pt x="253" y="33"/>
                </a:cubicBezTo>
                <a:cubicBezTo>
                  <a:pt x="233" y="8"/>
                  <a:pt x="191" y="10"/>
                  <a:pt x="163" y="1"/>
                </a:cubicBezTo>
                <a:cubicBezTo>
                  <a:pt x="123" y="5"/>
                  <a:pt x="93" y="0"/>
                  <a:pt x="67" y="33"/>
                </a:cubicBezTo>
                <a:cubicBezTo>
                  <a:pt x="58" y="45"/>
                  <a:pt x="50" y="58"/>
                  <a:pt x="42" y="71"/>
                </a:cubicBezTo>
                <a:cubicBezTo>
                  <a:pt x="38" y="77"/>
                  <a:pt x="29" y="90"/>
                  <a:pt x="29" y="90"/>
                </a:cubicBezTo>
                <a:cubicBezTo>
                  <a:pt x="22" y="114"/>
                  <a:pt x="14" y="124"/>
                  <a:pt x="23" y="148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4595" name="Rectangle 19" descr="Linee orizzontali tratteggiate"/>
          <p:cNvSpPr>
            <a:spLocks noChangeArrowheads="1"/>
          </p:cNvSpPr>
          <p:nvPr/>
        </p:nvSpPr>
        <p:spPr bwMode="auto">
          <a:xfrm>
            <a:off x="7018338" y="2276475"/>
            <a:ext cx="720725" cy="431800"/>
          </a:xfrm>
          <a:prstGeom prst="rect">
            <a:avLst/>
          </a:prstGeom>
          <a:pattFill prst="dashHorz">
            <a:fgClr>
              <a:schemeClr val="tx1"/>
            </a:fgClr>
            <a:bgClr>
              <a:schemeClr val="bg1"/>
            </a:bgClr>
          </a:patt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4596" name="Line 20"/>
          <p:cNvSpPr>
            <a:spLocks noChangeShapeType="1"/>
          </p:cNvSpPr>
          <p:nvPr/>
        </p:nvSpPr>
        <p:spPr bwMode="auto">
          <a:xfrm>
            <a:off x="7018338" y="1773238"/>
            <a:ext cx="0" cy="9350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4597" name="Line 21"/>
          <p:cNvSpPr>
            <a:spLocks noChangeShapeType="1"/>
          </p:cNvSpPr>
          <p:nvPr/>
        </p:nvSpPr>
        <p:spPr bwMode="auto">
          <a:xfrm>
            <a:off x="7018338" y="2708275"/>
            <a:ext cx="7207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4598" name="Line 22"/>
          <p:cNvSpPr>
            <a:spLocks noChangeShapeType="1"/>
          </p:cNvSpPr>
          <p:nvPr/>
        </p:nvSpPr>
        <p:spPr bwMode="auto">
          <a:xfrm flipV="1">
            <a:off x="7739063" y="1773238"/>
            <a:ext cx="0" cy="9350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4599" name="Line 23"/>
          <p:cNvSpPr>
            <a:spLocks noChangeShapeType="1"/>
          </p:cNvSpPr>
          <p:nvPr/>
        </p:nvSpPr>
        <p:spPr bwMode="auto">
          <a:xfrm>
            <a:off x="1116013" y="1989138"/>
            <a:ext cx="2159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4600" name="Line 24"/>
          <p:cNvSpPr>
            <a:spLocks noChangeShapeType="1"/>
          </p:cNvSpPr>
          <p:nvPr/>
        </p:nvSpPr>
        <p:spPr bwMode="auto">
          <a:xfrm>
            <a:off x="1260475" y="2060575"/>
            <a:ext cx="2159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4601" name="Line 25"/>
          <p:cNvSpPr>
            <a:spLocks noChangeShapeType="1"/>
          </p:cNvSpPr>
          <p:nvPr/>
        </p:nvSpPr>
        <p:spPr bwMode="auto">
          <a:xfrm>
            <a:off x="1403350" y="1954213"/>
            <a:ext cx="2159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4602" name="Line 26"/>
          <p:cNvSpPr>
            <a:spLocks noChangeShapeType="1"/>
          </p:cNvSpPr>
          <p:nvPr/>
        </p:nvSpPr>
        <p:spPr bwMode="auto">
          <a:xfrm>
            <a:off x="1403350" y="2133600"/>
            <a:ext cx="2159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4603" name="Line 27"/>
          <p:cNvSpPr>
            <a:spLocks noChangeShapeType="1"/>
          </p:cNvSpPr>
          <p:nvPr/>
        </p:nvSpPr>
        <p:spPr bwMode="auto">
          <a:xfrm>
            <a:off x="971550" y="2060575"/>
            <a:ext cx="2159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4604" name="Line 28"/>
          <p:cNvSpPr>
            <a:spLocks noChangeShapeType="1"/>
          </p:cNvSpPr>
          <p:nvPr/>
        </p:nvSpPr>
        <p:spPr bwMode="auto">
          <a:xfrm flipV="1">
            <a:off x="1004888" y="2276475"/>
            <a:ext cx="144462" cy="31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4605" name="Line 29"/>
          <p:cNvSpPr>
            <a:spLocks noChangeShapeType="1"/>
          </p:cNvSpPr>
          <p:nvPr/>
        </p:nvSpPr>
        <p:spPr bwMode="auto">
          <a:xfrm flipV="1">
            <a:off x="1514475" y="2489200"/>
            <a:ext cx="144463" cy="31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4606" name="Text Box 30"/>
          <p:cNvSpPr txBox="1">
            <a:spLocks noChangeArrowheads="1"/>
          </p:cNvSpPr>
          <p:nvPr/>
        </p:nvSpPr>
        <p:spPr bwMode="auto">
          <a:xfrm>
            <a:off x="468313" y="2852738"/>
            <a:ext cx="1728787" cy="623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 sz="1400"/>
              <a:t>H</a:t>
            </a:r>
            <a:r>
              <a:rPr lang="it-IT" altLang="it-IT" sz="1400" baseline="-25000"/>
              <a:t>2</a:t>
            </a:r>
            <a:r>
              <a:rPr lang="it-IT" altLang="it-IT" sz="1400"/>
              <a:t>O + CaO</a:t>
            </a:r>
          </a:p>
          <a:p>
            <a:pPr>
              <a:spcBef>
                <a:spcPct val="50000"/>
              </a:spcBef>
            </a:pPr>
            <a:r>
              <a:rPr lang="it-IT" altLang="it-IT" sz="1400"/>
              <a:t>(W = peso di CaO)</a:t>
            </a:r>
          </a:p>
        </p:txBody>
      </p:sp>
      <p:sp>
        <p:nvSpPr>
          <p:cNvPr id="24607" name="Line 31"/>
          <p:cNvSpPr>
            <a:spLocks noChangeShapeType="1"/>
          </p:cNvSpPr>
          <p:nvPr/>
        </p:nvSpPr>
        <p:spPr bwMode="auto">
          <a:xfrm>
            <a:off x="1835150" y="2276475"/>
            <a:ext cx="18002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4608" name="Text Box 32"/>
          <p:cNvSpPr txBox="1">
            <a:spLocks noChangeArrowheads="1"/>
          </p:cNvSpPr>
          <p:nvPr/>
        </p:nvSpPr>
        <p:spPr bwMode="auto">
          <a:xfrm>
            <a:off x="3563938" y="2852738"/>
            <a:ext cx="172878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 sz="1400"/>
              <a:t>Grassello</a:t>
            </a:r>
          </a:p>
        </p:txBody>
      </p:sp>
      <p:sp>
        <p:nvSpPr>
          <p:cNvPr id="24609" name="Text Box 33"/>
          <p:cNvSpPr txBox="1">
            <a:spLocks noChangeArrowheads="1"/>
          </p:cNvSpPr>
          <p:nvPr/>
        </p:nvSpPr>
        <p:spPr bwMode="auto">
          <a:xfrm>
            <a:off x="6588125" y="2781300"/>
            <a:ext cx="1728788" cy="115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 sz="1400"/>
              <a:t>V = volume del grassello quando sulla sua superficie compaiono le prime fessurazioni.</a:t>
            </a:r>
          </a:p>
        </p:txBody>
      </p:sp>
      <p:sp>
        <p:nvSpPr>
          <p:cNvPr id="24610" name="Line 34"/>
          <p:cNvSpPr>
            <a:spLocks noChangeShapeType="1"/>
          </p:cNvSpPr>
          <p:nvPr/>
        </p:nvSpPr>
        <p:spPr bwMode="auto">
          <a:xfrm>
            <a:off x="5003800" y="2276475"/>
            <a:ext cx="18732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4611" name="Text Box 35"/>
          <p:cNvSpPr txBox="1">
            <a:spLocks noChangeArrowheads="1"/>
          </p:cNvSpPr>
          <p:nvPr/>
        </p:nvSpPr>
        <p:spPr bwMode="auto">
          <a:xfrm>
            <a:off x="2051050" y="1916113"/>
            <a:ext cx="15128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/>
              <a:t>spegnimento</a:t>
            </a:r>
          </a:p>
        </p:txBody>
      </p:sp>
      <p:sp>
        <p:nvSpPr>
          <p:cNvPr id="24612" name="Text Box 36"/>
          <p:cNvSpPr txBox="1">
            <a:spLocks noChangeArrowheads="1"/>
          </p:cNvSpPr>
          <p:nvPr/>
        </p:nvSpPr>
        <p:spPr bwMode="auto">
          <a:xfrm>
            <a:off x="5219700" y="1412875"/>
            <a:ext cx="1800225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/>
              <a:t>Evaporazine dell’eccesso d’acqua</a:t>
            </a:r>
          </a:p>
        </p:txBody>
      </p:sp>
      <p:grpSp>
        <p:nvGrpSpPr>
          <p:cNvPr id="24618" name="Group 42"/>
          <p:cNvGrpSpPr>
            <a:grpSpLocks/>
          </p:cNvGrpSpPr>
          <p:nvPr/>
        </p:nvGrpSpPr>
        <p:grpSpPr bwMode="auto">
          <a:xfrm>
            <a:off x="3203575" y="4005263"/>
            <a:ext cx="2376488" cy="936625"/>
            <a:chOff x="2381" y="2523"/>
            <a:chExt cx="1497" cy="590"/>
          </a:xfrm>
        </p:grpSpPr>
        <p:sp>
          <p:nvSpPr>
            <p:cNvPr id="24617" name="Rectangle 41"/>
            <p:cNvSpPr>
              <a:spLocks noChangeArrowheads="1"/>
            </p:cNvSpPr>
            <p:nvPr/>
          </p:nvSpPr>
          <p:spPr bwMode="auto">
            <a:xfrm>
              <a:off x="2381" y="2523"/>
              <a:ext cx="1497" cy="590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24613" name="Text Box 37"/>
            <p:cNvSpPr txBox="1">
              <a:spLocks noChangeArrowheads="1"/>
            </p:cNvSpPr>
            <p:nvPr/>
          </p:nvSpPr>
          <p:spPr bwMode="auto">
            <a:xfrm>
              <a:off x="2472" y="2659"/>
              <a:ext cx="952" cy="250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it-IT" altLang="it-IT" sz="2000" b="1">
                  <a:solidFill>
                    <a:srgbClr val="FF3300"/>
                  </a:solidFill>
                </a:rPr>
                <a:t>RG =</a:t>
              </a:r>
            </a:p>
          </p:txBody>
        </p:sp>
        <p:sp>
          <p:nvSpPr>
            <p:cNvPr id="24614" name="Text Box 38"/>
            <p:cNvSpPr txBox="1">
              <a:spLocks noChangeArrowheads="1"/>
            </p:cNvSpPr>
            <p:nvPr/>
          </p:nvSpPr>
          <p:spPr bwMode="auto">
            <a:xfrm>
              <a:off x="3288" y="2795"/>
              <a:ext cx="317" cy="250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it-IT" altLang="it-IT" sz="2000" b="1">
                  <a:solidFill>
                    <a:srgbClr val="FF3300"/>
                  </a:solidFill>
                </a:rPr>
                <a:t>W</a:t>
              </a:r>
            </a:p>
          </p:txBody>
        </p:sp>
        <p:sp>
          <p:nvSpPr>
            <p:cNvPr id="24615" name="Text Box 39"/>
            <p:cNvSpPr txBox="1">
              <a:spLocks noChangeArrowheads="1"/>
            </p:cNvSpPr>
            <p:nvPr/>
          </p:nvSpPr>
          <p:spPr bwMode="auto">
            <a:xfrm>
              <a:off x="3288" y="2545"/>
              <a:ext cx="318" cy="250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it-IT" altLang="it-IT" sz="2000" b="1">
                  <a:solidFill>
                    <a:srgbClr val="FF3300"/>
                  </a:solidFill>
                </a:rPr>
                <a:t>V</a:t>
              </a:r>
            </a:p>
          </p:txBody>
        </p:sp>
        <p:sp>
          <p:nvSpPr>
            <p:cNvPr id="24616" name="Line 40"/>
            <p:cNvSpPr>
              <a:spLocks noChangeShapeType="1"/>
            </p:cNvSpPr>
            <p:nvPr/>
          </p:nvSpPr>
          <p:spPr bwMode="auto">
            <a:xfrm>
              <a:off x="3288" y="2795"/>
              <a:ext cx="272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24619" name="Text Box 43"/>
          <p:cNvSpPr txBox="1">
            <a:spLocks noChangeArrowheads="1"/>
          </p:cNvSpPr>
          <p:nvPr/>
        </p:nvSpPr>
        <p:spPr bwMode="auto">
          <a:xfrm>
            <a:off x="5580063" y="4221163"/>
            <a:ext cx="13684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sz="2000"/>
              <a:t>[cm</a:t>
            </a:r>
            <a:r>
              <a:rPr lang="it-IT" altLang="it-IT" sz="2000" baseline="30000"/>
              <a:t>3</a:t>
            </a:r>
            <a:r>
              <a:rPr lang="it-IT" altLang="it-IT" sz="2000"/>
              <a:t> g</a:t>
            </a:r>
            <a:r>
              <a:rPr lang="it-IT" altLang="it-IT" sz="2000" baseline="30000"/>
              <a:t>-1</a:t>
            </a:r>
            <a:r>
              <a:rPr lang="it-IT" altLang="it-IT" sz="2000"/>
              <a:t>]</a:t>
            </a:r>
            <a:endParaRPr lang="it-IT" altLang="it-IT" sz="2000" baseline="30000"/>
          </a:p>
        </p:txBody>
      </p:sp>
      <p:sp>
        <p:nvSpPr>
          <p:cNvPr id="24620" name="Text Box 44"/>
          <p:cNvSpPr txBox="1">
            <a:spLocks noChangeArrowheads="1"/>
          </p:cNvSpPr>
          <p:nvPr/>
        </p:nvSpPr>
        <p:spPr bwMode="auto">
          <a:xfrm>
            <a:off x="2590800" y="5445125"/>
            <a:ext cx="3960813" cy="779463"/>
          </a:xfrm>
          <a:prstGeom prst="rect">
            <a:avLst/>
          </a:prstGeom>
          <a:solidFill>
            <a:srgbClr val="00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/>
              <a:t>1,5 &lt; RG &lt; 2,5	grassello magro</a:t>
            </a:r>
          </a:p>
          <a:p>
            <a:pPr>
              <a:spcBef>
                <a:spcPct val="50000"/>
              </a:spcBef>
            </a:pPr>
            <a:r>
              <a:rPr lang="it-IT" altLang="it-IT"/>
              <a:t>RG &gt; 2,5	grassello grasso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647700" y="2006600"/>
            <a:ext cx="7848600" cy="2997200"/>
          </a:xfrm>
          <a:prstGeom prst="rect">
            <a:avLst/>
          </a:prstGeom>
          <a:solidFill>
            <a:srgbClr val="66FF33"/>
          </a:solidFill>
          <a:ln w="9525">
            <a:solidFill>
              <a:srgbClr val="FF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200000"/>
              </a:lnSpc>
              <a:spcBef>
                <a:spcPct val="50000"/>
              </a:spcBef>
            </a:pPr>
            <a:r>
              <a:rPr lang="it-IT" altLang="it-IT" sz="2000"/>
              <a:t>La resa in grassello dipende:</a:t>
            </a:r>
          </a:p>
          <a:p>
            <a:pPr>
              <a:lnSpc>
                <a:spcPct val="200000"/>
              </a:lnSpc>
              <a:spcBef>
                <a:spcPct val="50000"/>
              </a:spcBef>
              <a:buFontTx/>
              <a:buChar char="•"/>
            </a:pPr>
            <a:r>
              <a:rPr lang="it-IT" altLang="it-IT" sz="2000"/>
              <a:t>dalla qualità del calcare (presenza di MgCO</a:t>
            </a:r>
            <a:r>
              <a:rPr lang="it-IT" altLang="it-IT" sz="2000" baseline="-25000"/>
              <a:t>3</a:t>
            </a:r>
            <a:r>
              <a:rPr lang="it-IT" altLang="it-IT" sz="2000"/>
              <a:t>)</a:t>
            </a:r>
          </a:p>
          <a:p>
            <a:pPr>
              <a:lnSpc>
                <a:spcPct val="200000"/>
              </a:lnSpc>
              <a:spcBef>
                <a:spcPct val="50000"/>
              </a:spcBef>
              <a:buFontTx/>
              <a:buChar char="•"/>
            </a:pPr>
            <a:r>
              <a:rPr lang="it-IT" altLang="it-IT" sz="2000"/>
              <a:t>dalla cottura insufficiente (carbonato indecomposto)</a:t>
            </a:r>
          </a:p>
          <a:p>
            <a:pPr>
              <a:lnSpc>
                <a:spcPct val="200000"/>
              </a:lnSpc>
              <a:spcBef>
                <a:spcPct val="50000"/>
              </a:spcBef>
              <a:buFontTx/>
              <a:buChar char="•"/>
            </a:pPr>
            <a:r>
              <a:rPr lang="it-IT" altLang="it-IT" sz="2000"/>
              <a:t>dalla cottura eccessiva (CaO cotto a morte e poco reattivo).</a:t>
            </a:r>
          </a:p>
        </p:txBody>
      </p:sp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2484438" y="476250"/>
            <a:ext cx="4679950" cy="406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 sz="2000"/>
              <a:t>Resa in grassello (RG)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1835150" y="333375"/>
            <a:ext cx="5113338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 sz="2400"/>
              <a:t>Indurimento del grassello di calce</a:t>
            </a:r>
          </a:p>
        </p:txBody>
      </p:sp>
      <p:graphicFrame>
        <p:nvGraphicFramePr>
          <p:cNvPr id="25605" name="Object 5"/>
          <p:cNvGraphicFramePr>
            <a:graphicFrameLocks noChangeAspect="1"/>
          </p:cNvGraphicFramePr>
          <p:nvPr/>
        </p:nvGraphicFramePr>
        <p:xfrm>
          <a:off x="1692275" y="1268413"/>
          <a:ext cx="5791200" cy="500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10" name="Equation" r:id="rId4" imgW="3085920" imgH="266400" progId="Equation.3">
                  <p:embed/>
                </p:oleObj>
              </mc:Choice>
              <mc:Fallback>
                <p:oleObj name="Equation" r:id="rId4" imgW="3085920" imgH="2664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2275" y="1268413"/>
                        <a:ext cx="5791200" cy="500062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971550" y="2276475"/>
            <a:ext cx="72009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t-IT" altLang="it-IT"/>
          </a:p>
        </p:txBody>
      </p:sp>
      <p:sp>
        <p:nvSpPr>
          <p:cNvPr id="25607" name="Text Box 7"/>
          <p:cNvSpPr txBox="1">
            <a:spLocks noChangeArrowheads="1"/>
          </p:cNvSpPr>
          <p:nvPr/>
        </p:nvSpPr>
        <p:spPr bwMode="auto">
          <a:xfrm>
            <a:off x="971550" y="2276475"/>
            <a:ext cx="7200900" cy="3665538"/>
          </a:xfrm>
          <a:prstGeom prst="rect">
            <a:avLst/>
          </a:prstGeom>
          <a:solidFill>
            <a:srgbClr val="00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it-IT" altLang="it-IT"/>
              <a:t>La calce è un legante aereo perché ha bisogno dell’anidride carbonica dell’aria per indurire.</a:t>
            </a:r>
          </a:p>
          <a:p>
            <a:pPr lvl="1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it-IT" altLang="it-IT"/>
              <a:t>In assenza di CO</a:t>
            </a:r>
            <a:r>
              <a:rPr lang="it-IT" altLang="it-IT" baseline="-25000"/>
              <a:t>2</a:t>
            </a:r>
            <a:r>
              <a:rPr lang="it-IT" altLang="it-IT"/>
              <a:t> la calce non indurisce affatto</a:t>
            </a:r>
          </a:p>
          <a:p>
            <a:pPr lvl="1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it-IT" altLang="it-IT"/>
              <a:t>In ambiente saturo di CO</a:t>
            </a:r>
            <a:r>
              <a:rPr lang="it-IT" altLang="it-IT" baseline="-25000"/>
              <a:t>2</a:t>
            </a:r>
            <a:r>
              <a:rPr lang="it-IT" altLang="it-IT"/>
              <a:t> si ottengono in tempi brevi resistenze meccaniche molto superiori a quella normalmente ottenibili in aria.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it-IT" altLang="it-IT"/>
              <a:t>In analogia col gesso il prodotto indurito è chimicamente identico alla pietra naturale impiegata per la produzione del legante.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it-IT" altLang="it-IT"/>
              <a:t>La reazione di carbonatazione della calce è in realtà solo l’effetto complessivo di una serie di fenomeni chimico-fisici che costituiscono il meccanismo di idurimento.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323850" y="260350"/>
            <a:ext cx="8497888" cy="406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 sz="2000"/>
              <a:t>Ruolo dell’acqua d’impasto nel processo di indurimento (carbonatazione).</a:t>
            </a:r>
          </a:p>
        </p:txBody>
      </p:sp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250825" y="1052513"/>
            <a:ext cx="8640763" cy="2566987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dirty="0"/>
              <a:t>Nell’acqua sono sempre presenti, come specie disciolte, una significativa quantità di ioni e di gas; tra questi, in particolare, sono presenti: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it-IT" altLang="it-IT" dirty="0"/>
              <a:t>CO</a:t>
            </a:r>
            <a:r>
              <a:rPr lang="it-IT" altLang="it-IT" baseline="-25000" dirty="0"/>
              <a:t>3</a:t>
            </a:r>
            <a:r>
              <a:rPr lang="it-IT" altLang="it-IT" baseline="30000" dirty="0"/>
              <a:t>-2</a:t>
            </a:r>
            <a:r>
              <a:rPr lang="it-IT" altLang="it-IT" dirty="0"/>
              <a:t> (ione carbonato) (</a:t>
            </a:r>
            <a:r>
              <a:rPr lang="it-IT" altLang="it-IT" dirty="0">
                <a:solidFill>
                  <a:schemeClr val="accent2"/>
                </a:solidFill>
              </a:rPr>
              <a:t>in quantità molto ridotta a causa della bassa solubilità del carbonato di calcio in acqua</a:t>
            </a:r>
            <a:r>
              <a:rPr lang="it-IT" altLang="it-IT" dirty="0"/>
              <a:t>).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it-IT" altLang="it-IT" dirty="0"/>
              <a:t>HCO</a:t>
            </a:r>
            <a:r>
              <a:rPr lang="it-IT" altLang="it-IT" baseline="-25000" dirty="0"/>
              <a:t>3</a:t>
            </a:r>
            <a:r>
              <a:rPr lang="it-IT" altLang="it-IT" sz="2000" baseline="30000" dirty="0"/>
              <a:t>-</a:t>
            </a:r>
            <a:r>
              <a:rPr lang="it-IT" altLang="it-IT" dirty="0"/>
              <a:t> (ione bicarbonato o carbonato acido)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it-IT" altLang="it-IT" dirty="0"/>
              <a:t>Ca</a:t>
            </a:r>
            <a:r>
              <a:rPr lang="it-IT" altLang="it-IT" sz="2000" baseline="30000" dirty="0"/>
              <a:t>++</a:t>
            </a:r>
            <a:r>
              <a:rPr lang="it-IT" altLang="it-IT" dirty="0"/>
              <a:t> (ione calcio)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it-IT" altLang="it-IT" dirty="0"/>
              <a:t>CO</a:t>
            </a:r>
            <a:r>
              <a:rPr lang="it-IT" altLang="it-IT" baseline="-25000" dirty="0"/>
              <a:t>2</a:t>
            </a:r>
            <a:r>
              <a:rPr lang="it-IT" altLang="it-IT" dirty="0"/>
              <a:t> (s) (anidride carbonica in soluzione)</a:t>
            </a:r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250825" y="3821113"/>
            <a:ext cx="8642350" cy="641350"/>
          </a:xfrm>
          <a:prstGeom prst="rect">
            <a:avLst/>
          </a:prstGeom>
          <a:solidFill>
            <a:srgbClr val="00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it-IT" altLang="it-IT"/>
              <a:t>L’anidride carbonica disciolta nell’acqua deriva dalla dissoluzione di quella presente nell’aria secondo il seguente equilibrio:</a:t>
            </a:r>
          </a:p>
        </p:txBody>
      </p:sp>
      <p:graphicFrame>
        <p:nvGraphicFramePr>
          <p:cNvPr id="26631" name="Object 7"/>
          <p:cNvGraphicFramePr>
            <a:graphicFrameLocks noChangeAspect="1"/>
          </p:cNvGraphicFramePr>
          <p:nvPr/>
        </p:nvGraphicFramePr>
        <p:xfrm>
          <a:off x="3276600" y="4454525"/>
          <a:ext cx="2376488" cy="41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8" name="Equation" r:id="rId4" imgW="1384200" imgH="241200" progId="Equation.3">
                  <p:embed/>
                </p:oleObj>
              </mc:Choice>
              <mc:Fallback>
                <p:oleObj name="Equation" r:id="rId4" imgW="1384200" imgH="2412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6600" y="4454525"/>
                        <a:ext cx="2376488" cy="414338"/>
                      </a:xfrm>
                      <a:prstGeom prst="rect">
                        <a:avLst/>
                      </a:prstGeom>
                      <a:solidFill>
                        <a:srgbClr val="00CCF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32" name="Text Box 8"/>
          <p:cNvSpPr txBox="1">
            <a:spLocks noChangeArrowheads="1"/>
          </p:cNvSpPr>
          <p:nvPr/>
        </p:nvSpPr>
        <p:spPr bwMode="auto">
          <a:xfrm>
            <a:off x="250825" y="5149850"/>
            <a:ext cx="8642350" cy="641350"/>
          </a:xfrm>
          <a:prstGeom prst="rect">
            <a:avLst/>
          </a:prstGeom>
          <a:solidFill>
            <a:srgbClr val="66FF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it-IT" altLang="it-IT"/>
              <a:t>L’anidride carbonica in soluzione reagisce con l’acqua conferendole carattere leggermente acido:</a:t>
            </a:r>
          </a:p>
        </p:txBody>
      </p:sp>
      <p:graphicFrame>
        <p:nvGraphicFramePr>
          <p:cNvPr id="26633" name="Object 9"/>
          <p:cNvGraphicFramePr>
            <a:graphicFrameLocks noChangeAspect="1"/>
          </p:cNvGraphicFramePr>
          <p:nvPr/>
        </p:nvGraphicFramePr>
        <p:xfrm>
          <a:off x="2771775" y="5776913"/>
          <a:ext cx="3960813" cy="46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9" name="Equation" r:id="rId6" imgW="2184120" imgH="253800" progId="Equation.3">
                  <p:embed/>
                </p:oleObj>
              </mc:Choice>
              <mc:Fallback>
                <p:oleObj name="Equation" r:id="rId6" imgW="2184120" imgH="25380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1775" y="5776913"/>
                        <a:ext cx="3960813" cy="460375"/>
                      </a:xfrm>
                      <a:prstGeom prst="rect">
                        <a:avLst/>
                      </a:prstGeom>
                      <a:solidFill>
                        <a:srgbClr val="66FF33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323850" y="260350"/>
            <a:ext cx="8497888" cy="406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 sz="2000"/>
              <a:t>Ruolo dell’acqua d’impasto nel processo di indurimento (carbonatazione).</a:t>
            </a:r>
          </a:p>
        </p:txBody>
      </p:sp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323850" y="2338388"/>
            <a:ext cx="8569325" cy="6413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it-IT" altLang="it-IT"/>
              <a:t>L’acqua, resa acida dall’anidride carbonica, è in grado di attaccare le rocce carbonatiche (calcaree) con le quali viene a contatto:</a:t>
            </a:r>
          </a:p>
        </p:txBody>
      </p:sp>
      <p:graphicFrame>
        <p:nvGraphicFramePr>
          <p:cNvPr id="27654" name="Object 6"/>
          <p:cNvGraphicFramePr>
            <a:graphicFrameLocks noChangeAspect="1"/>
          </p:cNvGraphicFramePr>
          <p:nvPr/>
        </p:nvGraphicFramePr>
        <p:xfrm>
          <a:off x="1892300" y="3057525"/>
          <a:ext cx="5000625" cy="442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7" name="Equation" r:id="rId4" imgW="2869920" imgH="253800" progId="Equation.3">
                  <p:embed/>
                </p:oleObj>
              </mc:Choice>
              <mc:Fallback>
                <p:oleObj name="Equation" r:id="rId4" imgW="2869920" imgH="2538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92300" y="3057525"/>
                        <a:ext cx="5000625" cy="442913"/>
                      </a:xfrm>
                      <a:prstGeom prst="rect">
                        <a:avLst/>
                      </a:prstGeom>
                      <a:solidFill>
                        <a:schemeClr val="accent1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5" name="Object 7"/>
          <p:cNvGraphicFramePr>
            <a:graphicFrameLocks noChangeAspect="1"/>
          </p:cNvGraphicFramePr>
          <p:nvPr/>
        </p:nvGraphicFramePr>
        <p:xfrm>
          <a:off x="2987675" y="1052513"/>
          <a:ext cx="2376488" cy="414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8" name="Equation" r:id="rId6" imgW="1384200" imgH="241200" progId="Equation.3">
                  <p:embed/>
                </p:oleObj>
              </mc:Choice>
              <mc:Fallback>
                <p:oleObj name="Equation" r:id="rId6" imgW="1384200" imgH="2412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7675" y="1052513"/>
                        <a:ext cx="2376488" cy="414337"/>
                      </a:xfrm>
                      <a:prstGeom prst="rect">
                        <a:avLst/>
                      </a:prstGeom>
                      <a:solidFill>
                        <a:srgbClr val="00CCF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6" name="Object 8"/>
          <p:cNvGraphicFramePr>
            <a:graphicFrameLocks noChangeAspect="1"/>
          </p:cNvGraphicFramePr>
          <p:nvPr/>
        </p:nvGraphicFramePr>
        <p:xfrm>
          <a:off x="1978025" y="1557338"/>
          <a:ext cx="4397375" cy="46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9" name="Equation" r:id="rId8" imgW="2425680" imgH="253800" progId="Equation.3">
                  <p:embed/>
                </p:oleObj>
              </mc:Choice>
              <mc:Fallback>
                <p:oleObj name="Equation" r:id="rId8" imgW="2425680" imgH="2538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78025" y="1557338"/>
                        <a:ext cx="4397375" cy="460375"/>
                      </a:xfrm>
                      <a:prstGeom prst="rect">
                        <a:avLst/>
                      </a:prstGeom>
                      <a:solidFill>
                        <a:srgbClr val="66FF33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7" name="Text Box 9"/>
          <p:cNvSpPr txBox="1">
            <a:spLocks noChangeArrowheads="1"/>
          </p:cNvSpPr>
          <p:nvPr/>
        </p:nvSpPr>
        <p:spPr bwMode="auto">
          <a:xfrm>
            <a:off x="250825" y="4005263"/>
            <a:ext cx="8642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it-IT" altLang="it-IT"/>
              <a:t>Sommando le tre reazioni precedenti si ottiene la reazione complessiva (</a:t>
            </a:r>
            <a:r>
              <a:rPr lang="it-IT" altLang="it-IT" i="1">
                <a:solidFill>
                  <a:srgbClr val="FF3300"/>
                </a:solidFill>
              </a:rPr>
              <a:t>equilibrio fondamentale tra le specie carbonatiche</a:t>
            </a:r>
            <a:r>
              <a:rPr lang="it-IT" altLang="it-IT"/>
              <a:t>) :</a:t>
            </a:r>
          </a:p>
        </p:txBody>
      </p:sp>
      <p:graphicFrame>
        <p:nvGraphicFramePr>
          <p:cNvPr id="27658" name="Object 10"/>
          <p:cNvGraphicFramePr>
            <a:graphicFrameLocks noChangeAspect="1"/>
          </p:cNvGraphicFramePr>
          <p:nvPr/>
        </p:nvGraphicFramePr>
        <p:xfrm>
          <a:off x="1611313" y="4868863"/>
          <a:ext cx="5708650" cy="466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70" name="Equation" r:id="rId10" imgW="3111480" imgH="253800" progId="Equation.3">
                  <p:embed/>
                </p:oleObj>
              </mc:Choice>
              <mc:Fallback>
                <p:oleObj name="Equation" r:id="rId10" imgW="3111480" imgH="25380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1313" y="4868863"/>
                        <a:ext cx="5708650" cy="466725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323850" y="260350"/>
            <a:ext cx="8497888" cy="406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 sz="2000"/>
              <a:t>Ruolo dell’acqua d’impasto nel processo di indurimento (carbonatazione).</a:t>
            </a:r>
          </a:p>
        </p:txBody>
      </p:sp>
      <p:graphicFrame>
        <p:nvGraphicFramePr>
          <p:cNvPr id="28677" name="Object 5"/>
          <p:cNvGraphicFramePr>
            <a:graphicFrameLocks noChangeAspect="1"/>
          </p:cNvGraphicFramePr>
          <p:nvPr/>
        </p:nvGraphicFramePr>
        <p:xfrm>
          <a:off x="1835150" y="836613"/>
          <a:ext cx="5384800" cy="500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24" name="Equation" r:id="rId4" imgW="2869920" imgH="266400" progId="Equation.3">
                  <p:embed/>
                </p:oleObj>
              </mc:Choice>
              <mc:Fallback>
                <p:oleObj name="Equation" r:id="rId4" imgW="2869920" imgH="2664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5150" y="836613"/>
                        <a:ext cx="5384800" cy="500062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79" name="Text Box 7"/>
          <p:cNvSpPr txBox="1">
            <a:spLocks noChangeArrowheads="1"/>
          </p:cNvSpPr>
          <p:nvPr/>
        </p:nvSpPr>
        <p:spPr bwMode="auto">
          <a:xfrm>
            <a:off x="250825" y="1700213"/>
            <a:ext cx="86423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/>
              <a:t>Meccanismo di indurimento:</a:t>
            </a:r>
          </a:p>
        </p:txBody>
      </p:sp>
      <p:graphicFrame>
        <p:nvGraphicFramePr>
          <p:cNvPr id="28680" name="Object 8"/>
          <p:cNvGraphicFramePr>
            <a:graphicFrameLocks noChangeAspect="1"/>
          </p:cNvGraphicFramePr>
          <p:nvPr/>
        </p:nvGraphicFramePr>
        <p:xfrm>
          <a:off x="250825" y="2205038"/>
          <a:ext cx="3744913" cy="492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25" name="Equation" r:id="rId6" imgW="1930320" imgH="253800" progId="Equation.3">
                  <p:embed/>
                </p:oleObj>
              </mc:Choice>
              <mc:Fallback>
                <p:oleObj name="Equation" r:id="rId6" imgW="1930320" imgH="2538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2205038"/>
                        <a:ext cx="3744913" cy="492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82" name="Object 10"/>
          <p:cNvGraphicFramePr>
            <a:graphicFrameLocks noChangeAspect="1"/>
          </p:cNvGraphicFramePr>
          <p:nvPr/>
        </p:nvGraphicFramePr>
        <p:xfrm>
          <a:off x="250825" y="2781300"/>
          <a:ext cx="2376488" cy="41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26" name="Equation" r:id="rId8" imgW="1384200" imgH="241200" progId="Equation.3">
                  <p:embed/>
                </p:oleObj>
              </mc:Choice>
              <mc:Fallback>
                <p:oleObj name="Equation" r:id="rId8" imgW="1384200" imgH="24120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2781300"/>
                        <a:ext cx="2376488" cy="414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00CC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83" name="Object 11"/>
          <p:cNvGraphicFramePr>
            <a:graphicFrameLocks noChangeAspect="1"/>
          </p:cNvGraphicFramePr>
          <p:nvPr/>
        </p:nvGraphicFramePr>
        <p:xfrm>
          <a:off x="250825" y="3357563"/>
          <a:ext cx="3960813" cy="46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27" name="Equation" r:id="rId10" imgW="2184120" imgH="253800" progId="Equation.3">
                  <p:embed/>
                </p:oleObj>
              </mc:Choice>
              <mc:Fallback>
                <p:oleObj name="Equation" r:id="rId10" imgW="2184120" imgH="25380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3357563"/>
                        <a:ext cx="3960813" cy="460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66FF33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84" name="Object 12"/>
          <p:cNvGraphicFramePr>
            <a:graphicFrameLocks noChangeAspect="1"/>
          </p:cNvGraphicFramePr>
          <p:nvPr/>
        </p:nvGraphicFramePr>
        <p:xfrm>
          <a:off x="250825" y="4005263"/>
          <a:ext cx="4264025" cy="493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28" name="Equation" r:id="rId12" imgW="2197080" imgH="253800" progId="Equation.3">
                  <p:embed/>
                </p:oleObj>
              </mc:Choice>
              <mc:Fallback>
                <p:oleObj name="Equation" r:id="rId12" imgW="2197080" imgH="25380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4005263"/>
                        <a:ext cx="4264025" cy="493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85" name="Object 13"/>
          <p:cNvGraphicFramePr>
            <a:graphicFrameLocks noChangeAspect="1"/>
          </p:cNvGraphicFramePr>
          <p:nvPr/>
        </p:nvGraphicFramePr>
        <p:xfrm>
          <a:off x="250825" y="4508500"/>
          <a:ext cx="3652838" cy="51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29" name="Equation" r:id="rId14" imgW="1879560" imgH="266400" progId="Equation.3">
                  <p:embed/>
                </p:oleObj>
              </mc:Choice>
              <mc:Fallback>
                <p:oleObj name="Equation" r:id="rId14" imgW="1879560" imgH="26640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4508500"/>
                        <a:ext cx="3652838" cy="517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86" name="Line 14"/>
          <p:cNvSpPr>
            <a:spLocks noChangeShapeType="1"/>
          </p:cNvSpPr>
          <p:nvPr/>
        </p:nvSpPr>
        <p:spPr bwMode="auto">
          <a:xfrm>
            <a:off x="179388" y="5616575"/>
            <a:ext cx="532923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graphicFrame>
        <p:nvGraphicFramePr>
          <p:cNvPr id="28687" name="Object 15"/>
          <p:cNvGraphicFramePr>
            <a:graphicFrameLocks noChangeAspect="1"/>
          </p:cNvGraphicFramePr>
          <p:nvPr/>
        </p:nvGraphicFramePr>
        <p:xfrm>
          <a:off x="250825" y="5856288"/>
          <a:ext cx="5122863" cy="452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30" name="Equation" r:id="rId16" imgW="2730240" imgH="241200" progId="Equation.3">
                  <p:embed/>
                </p:oleObj>
              </mc:Choice>
              <mc:Fallback>
                <p:oleObj name="Equation" r:id="rId16" imgW="2730240" imgH="24120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5856288"/>
                        <a:ext cx="5122863" cy="452437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88" name="Text Box 16"/>
          <p:cNvSpPr txBox="1">
            <a:spLocks noChangeArrowheads="1"/>
          </p:cNvSpPr>
          <p:nvPr/>
        </p:nvSpPr>
        <p:spPr bwMode="auto">
          <a:xfrm>
            <a:off x="4787900" y="2205038"/>
            <a:ext cx="41767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/>
              <a:t>Dissoluzione progressiva della calce</a:t>
            </a:r>
          </a:p>
        </p:txBody>
      </p:sp>
      <p:sp>
        <p:nvSpPr>
          <p:cNvPr id="28689" name="Text Box 17"/>
          <p:cNvSpPr txBox="1">
            <a:spLocks noChangeArrowheads="1"/>
          </p:cNvSpPr>
          <p:nvPr/>
        </p:nvSpPr>
        <p:spPr bwMode="auto">
          <a:xfrm>
            <a:off x="4464050" y="2781300"/>
            <a:ext cx="47164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/>
              <a:t>Dissoluzione progressiva della CO</a:t>
            </a:r>
            <a:r>
              <a:rPr lang="it-IT" altLang="it-IT" baseline="-25000"/>
              <a:t>2</a:t>
            </a:r>
            <a:r>
              <a:rPr lang="it-IT" altLang="it-IT"/>
              <a:t> dell’aria</a:t>
            </a:r>
          </a:p>
        </p:txBody>
      </p:sp>
      <p:graphicFrame>
        <p:nvGraphicFramePr>
          <p:cNvPr id="28690" name="Object 18"/>
          <p:cNvGraphicFramePr>
            <a:graphicFrameLocks noChangeAspect="1"/>
          </p:cNvGraphicFramePr>
          <p:nvPr/>
        </p:nvGraphicFramePr>
        <p:xfrm>
          <a:off x="250825" y="5084763"/>
          <a:ext cx="2638425" cy="493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31" name="Equation" r:id="rId18" imgW="1358640" imgH="253800" progId="Equation.3">
                  <p:embed/>
                </p:oleObj>
              </mc:Choice>
              <mc:Fallback>
                <p:oleObj name="Equation" r:id="rId18" imgW="1358640" imgH="25380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5084763"/>
                        <a:ext cx="2638425" cy="493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91" name="Line 19"/>
          <p:cNvSpPr>
            <a:spLocks noChangeShapeType="1"/>
          </p:cNvSpPr>
          <p:nvPr/>
        </p:nvSpPr>
        <p:spPr bwMode="auto">
          <a:xfrm flipV="1">
            <a:off x="3132138" y="2133600"/>
            <a:ext cx="576262" cy="574675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8692" name="Line 20"/>
          <p:cNvSpPr>
            <a:spLocks noChangeShapeType="1"/>
          </p:cNvSpPr>
          <p:nvPr/>
        </p:nvSpPr>
        <p:spPr bwMode="auto">
          <a:xfrm flipV="1">
            <a:off x="1763713" y="2636838"/>
            <a:ext cx="576262" cy="574675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8693" name="Line 21"/>
          <p:cNvSpPr>
            <a:spLocks noChangeShapeType="1"/>
          </p:cNvSpPr>
          <p:nvPr/>
        </p:nvSpPr>
        <p:spPr bwMode="auto">
          <a:xfrm flipV="1">
            <a:off x="2051050" y="2133600"/>
            <a:ext cx="576263" cy="574675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8694" name="Line 22"/>
          <p:cNvSpPr>
            <a:spLocks noChangeShapeType="1"/>
          </p:cNvSpPr>
          <p:nvPr/>
        </p:nvSpPr>
        <p:spPr bwMode="auto">
          <a:xfrm flipV="1">
            <a:off x="2700338" y="3284538"/>
            <a:ext cx="576262" cy="574675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8695" name="Line 23"/>
          <p:cNvSpPr>
            <a:spLocks noChangeShapeType="1"/>
          </p:cNvSpPr>
          <p:nvPr/>
        </p:nvSpPr>
        <p:spPr bwMode="auto">
          <a:xfrm flipV="1">
            <a:off x="1476375" y="3284538"/>
            <a:ext cx="576263" cy="574675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8696" name="Line 24"/>
          <p:cNvSpPr>
            <a:spLocks noChangeShapeType="1"/>
          </p:cNvSpPr>
          <p:nvPr/>
        </p:nvSpPr>
        <p:spPr bwMode="auto">
          <a:xfrm flipV="1">
            <a:off x="323850" y="3284538"/>
            <a:ext cx="576263" cy="574675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8697" name="Line 25"/>
          <p:cNvSpPr>
            <a:spLocks noChangeShapeType="1"/>
          </p:cNvSpPr>
          <p:nvPr/>
        </p:nvSpPr>
        <p:spPr bwMode="auto">
          <a:xfrm flipV="1">
            <a:off x="2700338" y="3933825"/>
            <a:ext cx="576262" cy="574675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8698" name="Line 26"/>
          <p:cNvSpPr>
            <a:spLocks noChangeShapeType="1"/>
          </p:cNvSpPr>
          <p:nvPr/>
        </p:nvSpPr>
        <p:spPr bwMode="auto">
          <a:xfrm flipV="1">
            <a:off x="3635375" y="3284538"/>
            <a:ext cx="576263" cy="574675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8699" name="Line 27"/>
          <p:cNvSpPr>
            <a:spLocks noChangeShapeType="1"/>
          </p:cNvSpPr>
          <p:nvPr/>
        </p:nvSpPr>
        <p:spPr bwMode="auto">
          <a:xfrm flipV="1">
            <a:off x="1187450" y="4508500"/>
            <a:ext cx="576263" cy="574675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8700" name="Line 28"/>
          <p:cNvSpPr>
            <a:spLocks noChangeShapeType="1"/>
          </p:cNvSpPr>
          <p:nvPr/>
        </p:nvSpPr>
        <p:spPr bwMode="auto">
          <a:xfrm flipV="1">
            <a:off x="250825" y="4437063"/>
            <a:ext cx="576263" cy="574675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8701" name="Line 29"/>
          <p:cNvSpPr>
            <a:spLocks noChangeShapeType="1"/>
          </p:cNvSpPr>
          <p:nvPr/>
        </p:nvSpPr>
        <p:spPr bwMode="auto">
          <a:xfrm flipV="1">
            <a:off x="1042988" y="5013325"/>
            <a:ext cx="576262" cy="574675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8702" name="Line 30"/>
          <p:cNvSpPr>
            <a:spLocks noChangeShapeType="1"/>
          </p:cNvSpPr>
          <p:nvPr/>
        </p:nvSpPr>
        <p:spPr bwMode="auto">
          <a:xfrm flipV="1">
            <a:off x="250825" y="4941888"/>
            <a:ext cx="576263" cy="574675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8703" name="Line 31"/>
          <p:cNvSpPr>
            <a:spLocks noChangeShapeType="1"/>
          </p:cNvSpPr>
          <p:nvPr/>
        </p:nvSpPr>
        <p:spPr bwMode="auto">
          <a:xfrm flipV="1">
            <a:off x="3851275" y="3933825"/>
            <a:ext cx="576263" cy="574675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8704" name="Line 32"/>
          <p:cNvSpPr>
            <a:spLocks noChangeShapeType="1"/>
          </p:cNvSpPr>
          <p:nvPr/>
        </p:nvSpPr>
        <p:spPr bwMode="auto">
          <a:xfrm flipV="1">
            <a:off x="1547813" y="3933825"/>
            <a:ext cx="576262" cy="574675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8705" name="Line 33"/>
          <p:cNvSpPr>
            <a:spLocks noChangeShapeType="1"/>
          </p:cNvSpPr>
          <p:nvPr/>
        </p:nvSpPr>
        <p:spPr bwMode="auto">
          <a:xfrm flipV="1">
            <a:off x="395288" y="3933825"/>
            <a:ext cx="576262" cy="574675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8706" name="Text Box 34"/>
          <p:cNvSpPr txBox="1">
            <a:spLocks noChangeArrowheads="1"/>
          </p:cNvSpPr>
          <p:nvPr/>
        </p:nvSpPr>
        <p:spPr bwMode="auto">
          <a:xfrm>
            <a:off x="5724525" y="5949950"/>
            <a:ext cx="30956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t-IT" altLang="it-IT"/>
          </a:p>
        </p:txBody>
      </p:sp>
      <p:sp>
        <p:nvSpPr>
          <p:cNvPr id="28707" name="Text Box 35"/>
          <p:cNvSpPr txBox="1">
            <a:spLocks noChangeArrowheads="1"/>
          </p:cNvSpPr>
          <p:nvPr/>
        </p:nvSpPr>
        <p:spPr bwMode="auto">
          <a:xfrm>
            <a:off x="5219700" y="3644900"/>
            <a:ext cx="3492500" cy="1743075"/>
          </a:xfrm>
          <a:prstGeom prst="rect">
            <a:avLst/>
          </a:prstGeom>
          <a:solidFill>
            <a:srgbClr val="66FF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it-IT" altLang="it-IT" b="1">
                <a:solidFill>
                  <a:srgbClr val="FF3300"/>
                </a:solidFill>
              </a:rPr>
              <a:t>Il carbonato di calcio precipita sotto forma di un intreccio fittissimo di microcristalli di neoformazione.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8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8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8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8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8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8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8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8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8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8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8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8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28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28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28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28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323850" y="260350"/>
            <a:ext cx="8497888" cy="406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 sz="2000"/>
              <a:t>Processo di indurimento (carbonatazione).</a:t>
            </a:r>
          </a:p>
        </p:txBody>
      </p:sp>
      <p:graphicFrame>
        <p:nvGraphicFramePr>
          <p:cNvPr id="29701" name="Object 5"/>
          <p:cNvGraphicFramePr>
            <a:graphicFrameLocks noChangeAspect="1"/>
          </p:cNvGraphicFramePr>
          <p:nvPr/>
        </p:nvGraphicFramePr>
        <p:xfrm>
          <a:off x="1835150" y="836613"/>
          <a:ext cx="5384800" cy="500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40" name="Equation" r:id="rId4" imgW="2869920" imgH="266400" progId="Equation.3">
                  <p:embed/>
                </p:oleObj>
              </mc:Choice>
              <mc:Fallback>
                <p:oleObj name="Equation" r:id="rId4" imgW="2869920" imgH="2664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5150" y="836613"/>
                        <a:ext cx="5384800" cy="500062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9723" name="Group 27"/>
          <p:cNvGrpSpPr>
            <a:grpSpLocks/>
          </p:cNvGrpSpPr>
          <p:nvPr/>
        </p:nvGrpSpPr>
        <p:grpSpPr bwMode="auto">
          <a:xfrm>
            <a:off x="323850" y="1484313"/>
            <a:ext cx="7920038" cy="3527425"/>
            <a:chOff x="204" y="1253"/>
            <a:chExt cx="4989" cy="2222"/>
          </a:xfrm>
        </p:grpSpPr>
        <p:sp>
          <p:nvSpPr>
            <p:cNvPr id="29702" name="Rectangle 6"/>
            <p:cNvSpPr>
              <a:spLocks noChangeArrowheads="1"/>
            </p:cNvSpPr>
            <p:nvPr/>
          </p:nvSpPr>
          <p:spPr bwMode="auto">
            <a:xfrm>
              <a:off x="250" y="1525"/>
              <a:ext cx="680" cy="27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it-IT" altLang="it-IT"/>
                <a:t>CO</a:t>
              </a:r>
              <a:r>
                <a:rPr lang="it-IT" altLang="it-IT" baseline="-25000"/>
                <a:t>2 </a:t>
              </a:r>
              <a:r>
                <a:rPr lang="it-IT" altLang="it-IT"/>
                <a:t>(g)</a:t>
              </a:r>
            </a:p>
          </p:txBody>
        </p:sp>
        <p:sp>
          <p:nvSpPr>
            <p:cNvPr id="29703" name="Rectangle 7"/>
            <p:cNvSpPr>
              <a:spLocks noChangeArrowheads="1"/>
            </p:cNvSpPr>
            <p:nvPr/>
          </p:nvSpPr>
          <p:spPr bwMode="auto">
            <a:xfrm>
              <a:off x="1292" y="1525"/>
              <a:ext cx="680" cy="272"/>
            </a:xfrm>
            <a:prstGeom prst="rect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it-IT" altLang="it-IT"/>
                <a:t>CO</a:t>
              </a:r>
              <a:r>
                <a:rPr lang="it-IT" altLang="it-IT" baseline="-25000"/>
                <a:t>2</a:t>
              </a:r>
              <a:r>
                <a:rPr lang="it-IT" altLang="it-IT"/>
                <a:t> (s)</a:t>
              </a:r>
            </a:p>
          </p:txBody>
        </p:sp>
        <p:sp>
          <p:nvSpPr>
            <p:cNvPr id="29705" name="Rectangle 9"/>
            <p:cNvSpPr>
              <a:spLocks noChangeArrowheads="1"/>
            </p:cNvSpPr>
            <p:nvPr/>
          </p:nvSpPr>
          <p:spPr bwMode="auto">
            <a:xfrm>
              <a:off x="2200" y="1253"/>
              <a:ext cx="680" cy="272"/>
            </a:xfrm>
            <a:prstGeom prst="rect">
              <a:avLst/>
            </a:prstGeom>
            <a:solidFill>
              <a:srgbClr val="00C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it-IT" altLang="it-IT"/>
                <a:t>H</a:t>
              </a:r>
              <a:r>
                <a:rPr lang="it-IT" altLang="it-IT" sz="2000" baseline="30000"/>
                <a:t>+</a:t>
              </a:r>
            </a:p>
          </p:txBody>
        </p:sp>
        <p:sp>
          <p:nvSpPr>
            <p:cNvPr id="29706" name="Rectangle 10"/>
            <p:cNvSpPr>
              <a:spLocks noChangeArrowheads="1"/>
            </p:cNvSpPr>
            <p:nvPr/>
          </p:nvSpPr>
          <p:spPr bwMode="auto">
            <a:xfrm>
              <a:off x="2200" y="1797"/>
              <a:ext cx="680" cy="272"/>
            </a:xfrm>
            <a:prstGeom prst="rect">
              <a:avLst/>
            </a:prstGeom>
            <a:solidFill>
              <a:srgbClr val="00C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it-IT" altLang="it-IT"/>
                <a:t>HCO</a:t>
              </a:r>
              <a:r>
                <a:rPr lang="it-IT" altLang="it-IT" baseline="-25000"/>
                <a:t>3</a:t>
              </a:r>
              <a:r>
                <a:rPr lang="it-IT" altLang="it-IT" sz="2000" baseline="30000"/>
                <a:t>-</a:t>
              </a:r>
            </a:p>
          </p:txBody>
        </p:sp>
        <p:sp>
          <p:nvSpPr>
            <p:cNvPr id="29707" name="Rectangle 11"/>
            <p:cNvSpPr>
              <a:spLocks noChangeArrowheads="1"/>
            </p:cNvSpPr>
            <p:nvPr/>
          </p:nvSpPr>
          <p:spPr bwMode="auto">
            <a:xfrm>
              <a:off x="204" y="2795"/>
              <a:ext cx="680" cy="27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it-IT" altLang="it-IT"/>
                <a:t>Ca(OH)</a:t>
              </a:r>
              <a:r>
                <a:rPr lang="it-IT" altLang="it-IT" baseline="-25000"/>
                <a:t>2</a:t>
              </a:r>
            </a:p>
          </p:txBody>
        </p:sp>
        <p:sp>
          <p:nvSpPr>
            <p:cNvPr id="29708" name="Rectangle 12"/>
            <p:cNvSpPr>
              <a:spLocks noChangeArrowheads="1"/>
            </p:cNvSpPr>
            <p:nvPr/>
          </p:nvSpPr>
          <p:spPr bwMode="auto">
            <a:xfrm>
              <a:off x="1292" y="3203"/>
              <a:ext cx="680" cy="272"/>
            </a:xfrm>
            <a:prstGeom prst="rect">
              <a:avLst/>
            </a:prstGeom>
            <a:solidFill>
              <a:srgbClr val="FBA3F5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it-IT" altLang="it-IT"/>
                <a:t>Ca</a:t>
              </a:r>
              <a:r>
                <a:rPr lang="it-IT" altLang="it-IT" sz="2000" baseline="30000"/>
                <a:t>++</a:t>
              </a:r>
            </a:p>
          </p:txBody>
        </p:sp>
        <p:sp>
          <p:nvSpPr>
            <p:cNvPr id="29709" name="Rectangle 13"/>
            <p:cNvSpPr>
              <a:spLocks noChangeArrowheads="1"/>
            </p:cNvSpPr>
            <p:nvPr/>
          </p:nvSpPr>
          <p:spPr bwMode="auto">
            <a:xfrm>
              <a:off x="1292" y="2387"/>
              <a:ext cx="680" cy="272"/>
            </a:xfrm>
            <a:prstGeom prst="rect">
              <a:avLst/>
            </a:prstGeom>
            <a:solidFill>
              <a:srgbClr val="FBA3F5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it-IT" altLang="it-IT"/>
                <a:t>OH</a:t>
              </a:r>
              <a:r>
                <a:rPr lang="it-IT" altLang="it-IT" sz="2000" baseline="30000"/>
                <a:t>-</a:t>
              </a:r>
            </a:p>
          </p:txBody>
        </p:sp>
        <p:sp>
          <p:nvSpPr>
            <p:cNvPr id="29710" name="Rectangle 14"/>
            <p:cNvSpPr>
              <a:spLocks noChangeArrowheads="1"/>
            </p:cNvSpPr>
            <p:nvPr/>
          </p:nvSpPr>
          <p:spPr bwMode="auto">
            <a:xfrm>
              <a:off x="3334" y="2160"/>
              <a:ext cx="680" cy="272"/>
            </a:xfrm>
            <a:prstGeom prst="rect">
              <a:avLst/>
            </a:prstGeom>
            <a:solidFill>
              <a:srgbClr val="BB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it-IT" altLang="it-IT"/>
                <a:t>CO</a:t>
              </a:r>
              <a:r>
                <a:rPr lang="it-IT" altLang="it-IT" baseline="-25000"/>
                <a:t>3</a:t>
              </a:r>
              <a:r>
                <a:rPr lang="it-IT" altLang="it-IT" sz="2000" baseline="30000"/>
                <a:t>-2</a:t>
              </a:r>
            </a:p>
          </p:txBody>
        </p:sp>
        <p:sp>
          <p:nvSpPr>
            <p:cNvPr id="29711" name="Rectangle 15"/>
            <p:cNvSpPr>
              <a:spLocks noChangeArrowheads="1"/>
            </p:cNvSpPr>
            <p:nvPr/>
          </p:nvSpPr>
          <p:spPr bwMode="auto">
            <a:xfrm>
              <a:off x="4513" y="2886"/>
              <a:ext cx="680" cy="272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it-IT" altLang="it-IT"/>
                <a:t>CaCO</a:t>
              </a:r>
              <a:r>
                <a:rPr lang="it-IT" altLang="it-IT" baseline="-25000"/>
                <a:t>3</a:t>
              </a:r>
              <a:endParaRPr lang="it-IT" altLang="it-IT" sz="2000" baseline="30000"/>
            </a:p>
          </p:txBody>
        </p:sp>
        <p:cxnSp>
          <p:nvCxnSpPr>
            <p:cNvPr id="29712" name="AutoShape 16"/>
            <p:cNvCxnSpPr>
              <a:cxnSpLocks noChangeShapeType="1"/>
              <a:stCxn id="29702" idx="3"/>
              <a:endCxn id="29703" idx="1"/>
            </p:cNvCxnSpPr>
            <p:nvPr/>
          </p:nvCxnSpPr>
          <p:spPr bwMode="auto">
            <a:xfrm>
              <a:off x="930" y="1661"/>
              <a:ext cx="362" cy="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9713" name="AutoShape 17"/>
            <p:cNvCxnSpPr>
              <a:cxnSpLocks noChangeShapeType="1"/>
              <a:stCxn id="29703" idx="3"/>
              <a:endCxn id="29705" idx="1"/>
            </p:cNvCxnSpPr>
            <p:nvPr/>
          </p:nvCxnSpPr>
          <p:spPr bwMode="auto">
            <a:xfrm flipV="1">
              <a:off x="1972" y="1389"/>
              <a:ext cx="228" cy="272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9714" name="AutoShape 18"/>
            <p:cNvCxnSpPr>
              <a:cxnSpLocks noChangeShapeType="1"/>
              <a:stCxn id="29703" idx="3"/>
              <a:endCxn id="29706" idx="1"/>
            </p:cNvCxnSpPr>
            <p:nvPr/>
          </p:nvCxnSpPr>
          <p:spPr bwMode="auto">
            <a:xfrm>
              <a:off x="1972" y="1661"/>
              <a:ext cx="228" cy="272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9715" name="AutoShape 19"/>
            <p:cNvCxnSpPr>
              <a:cxnSpLocks noChangeShapeType="1"/>
              <a:stCxn id="29707" idx="3"/>
              <a:endCxn id="29709" idx="1"/>
            </p:cNvCxnSpPr>
            <p:nvPr/>
          </p:nvCxnSpPr>
          <p:spPr bwMode="auto">
            <a:xfrm flipV="1">
              <a:off x="884" y="2523"/>
              <a:ext cx="408" cy="408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9716" name="AutoShape 20"/>
            <p:cNvCxnSpPr>
              <a:cxnSpLocks noChangeShapeType="1"/>
              <a:stCxn id="29707" idx="3"/>
              <a:endCxn id="29708" idx="1"/>
            </p:cNvCxnSpPr>
            <p:nvPr/>
          </p:nvCxnSpPr>
          <p:spPr bwMode="auto">
            <a:xfrm>
              <a:off x="884" y="2931"/>
              <a:ext cx="408" cy="408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9717" name="AutoShape 21"/>
            <p:cNvCxnSpPr>
              <a:cxnSpLocks noChangeShapeType="1"/>
              <a:stCxn id="29709" idx="3"/>
              <a:endCxn id="29710" idx="1"/>
            </p:cNvCxnSpPr>
            <p:nvPr/>
          </p:nvCxnSpPr>
          <p:spPr bwMode="auto">
            <a:xfrm flipV="1">
              <a:off x="1972" y="2296"/>
              <a:ext cx="1362" cy="227"/>
            </a:xfrm>
            <a:prstGeom prst="bentConnector3">
              <a:avLst>
                <a:gd name="adj1" fmla="val 83329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9719" name="AutoShape 23"/>
            <p:cNvCxnSpPr>
              <a:cxnSpLocks noChangeShapeType="1"/>
              <a:stCxn id="29706" idx="3"/>
              <a:endCxn id="29710" idx="1"/>
            </p:cNvCxnSpPr>
            <p:nvPr/>
          </p:nvCxnSpPr>
          <p:spPr bwMode="auto">
            <a:xfrm>
              <a:off x="2880" y="1933"/>
              <a:ext cx="454" cy="363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9721" name="AutoShape 25"/>
            <p:cNvCxnSpPr>
              <a:cxnSpLocks noChangeShapeType="1"/>
              <a:stCxn id="29710" idx="3"/>
              <a:endCxn id="29711" idx="1"/>
            </p:cNvCxnSpPr>
            <p:nvPr/>
          </p:nvCxnSpPr>
          <p:spPr bwMode="auto">
            <a:xfrm>
              <a:off x="4014" y="2296"/>
              <a:ext cx="499" cy="726"/>
            </a:xfrm>
            <a:prstGeom prst="bentConnector3">
              <a:avLst>
                <a:gd name="adj1" fmla="val 49898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9722" name="AutoShape 26"/>
            <p:cNvCxnSpPr>
              <a:cxnSpLocks noChangeShapeType="1"/>
              <a:stCxn id="29708" idx="3"/>
              <a:endCxn id="29711" idx="1"/>
            </p:cNvCxnSpPr>
            <p:nvPr/>
          </p:nvCxnSpPr>
          <p:spPr bwMode="auto">
            <a:xfrm flipV="1">
              <a:off x="1972" y="3022"/>
              <a:ext cx="2541" cy="317"/>
            </a:xfrm>
            <a:prstGeom prst="bentConnector3">
              <a:avLst>
                <a:gd name="adj1" fmla="val 90236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29728" name="Group 32"/>
          <p:cNvGrpSpPr>
            <a:grpSpLocks/>
          </p:cNvGrpSpPr>
          <p:nvPr/>
        </p:nvGrpSpPr>
        <p:grpSpPr bwMode="auto">
          <a:xfrm>
            <a:off x="3635375" y="5300663"/>
            <a:ext cx="936625" cy="1008062"/>
            <a:chOff x="2290" y="3339"/>
            <a:chExt cx="590" cy="635"/>
          </a:xfrm>
        </p:grpSpPr>
        <p:sp>
          <p:nvSpPr>
            <p:cNvPr id="29725" name="Line 29"/>
            <p:cNvSpPr>
              <a:spLocks noChangeShapeType="1"/>
            </p:cNvSpPr>
            <p:nvPr/>
          </p:nvSpPr>
          <p:spPr bwMode="auto">
            <a:xfrm>
              <a:off x="2290" y="3339"/>
              <a:ext cx="0" cy="63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29726" name="Line 30"/>
            <p:cNvSpPr>
              <a:spLocks noChangeShapeType="1"/>
            </p:cNvSpPr>
            <p:nvPr/>
          </p:nvSpPr>
          <p:spPr bwMode="auto">
            <a:xfrm>
              <a:off x="2290" y="3974"/>
              <a:ext cx="59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29727" name="Line 31"/>
            <p:cNvSpPr>
              <a:spLocks noChangeShapeType="1"/>
            </p:cNvSpPr>
            <p:nvPr/>
          </p:nvSpPr>
          <p:spPr bwMode="auto">
            <a:xfrm flipV="1">
              <a:off x="2880" y="3339"/>
              <a:ext cx="0" cy="63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29729" name="Rectangle 33" descr="Piastrelle bicolori"/>
          <p:cNvSpPr>
            <a:spLocks noChangeArrowheads="1"/>
          </p:cNvSpPr>
          <p:nvPr/>
        </p:nvSpPr>
        <p:spPr bwMode="auto">
          <a:xfrm>
            <a:off x="3635375" y="5516563"/>
            <a:ext cx="936625" cy="792162"/>
          </a:xfrm>
          <a:prstGeom prst="rect">
            <a:avLst/>
          </a:prstGeom>
          <a:pattFill prst="solidDmnd">
            <a:fgClr>
              <a:schemeClr val="tx1"/>
            </a:fgClr>
            <a:bgClr>
              <a:schemeClr val="accent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grpSp>
        <p:nvGrpSpPr>
          <p:cNvPr id="29730" name="Group 34"/>
          <p:cNvGrpSpPr>
            <a:grpSpLocks/>
          </p:cNvGrpSpPr>
          <p:nvPr/>
        </p:nvGrpSpPr>
        <p:grpSpPr bwMode="auto">
          <a:xfrm>
            <a:off x="5219700" y="5300663"/>
            <a:ext cx="936625" cy="1008062"/>
            <a:chOff x="2290" y="3339"/>
            <a:chExt cx="590" cy="635"/>
          </a:xfrm>
        </p:grpSpPr>
        <p:sp>
          <p:nvSpPr>
            <p:cNvPr id="29731" name="Line 35"/>
            <p:cNvSpPr>
              <a:spLocks noChangeShapeType="1"/>
            </p:cNvSpPr>
            <p:nvPr/>
          </p:nvSpPr>
          <p:spPr bwMode="auto">
            <a:xfrm>
              <a:off x="2290" y="3339"/>
              <a:ext cx="0" cy="63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29732" name="Line 36"/>
            <p:cNvSpPr>
              <a:spLocks noChangeShapeType="1"/>
            </p:cNvSpPr>
            <p:nvPr/>
          </p:nvSpPr>
          <p:spPr bwMode="auto">
            <a:xfrm>
              <a:off x="2290" y="3974"/>
              <a:ext cx="59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29733" name="Line 37"/>
            <p:cNvSpPr>
              <a:spLocks noChangeShapeType="1"/>
            </p:cNvSpPr>
            <p:nvPr/>
          </p:nvSpPr>
          <p:spPr bwMode="auto">
            <a:xfrm flipV="1">
              <a:off x="2880" y="3339"/>
              <a:ext cx="0" cy="63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29734" name="Rectangle 38" descr="Punti sparsi"/>
          <p:cNvSpPr>
            <a:spLocks noChangeArrowheads="1"/>
          </p:cNvSpPr>
          <p:nvPr/>
        </p:nvSpPr>
        <p:spPr bwMode="auto">
          <a:xfrm>
            <a:off x="5219700" y="5734050"/>
            <a:ext cx="936625" cy="574675"/>
          </a:xfrm>
          <a:prstGeom prst="rect">
            <a:avLst/>
          </a:prstGeom>
          <a:pattFill prst="lgConfetti">
            <a:fgClr>
              <a:schemeClr val="tx1"/>
            </a:fgClr>
            <a:bgClr>
              <a:schemeClr val="bg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9735" name="Line 39"/>
          <p:cNvSpPr>
            <a:spLocks noChangeShapeType="1"/>
          </p:cNvSpPr>
          <p:nvPr/>
        </p:nvSpPr>
        <p:spPr bwMode="auto">
          <a:xfrm>
            <a:off x="4643438" y="5949950"/>
            <a:ext cx="504825" cy="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9736" name="Text Box 40"/>
          <p:cNvSpPr txBox="1">
            <a:spLocks noChangeArrowheads="1"/>
          </p:cNvSpPr>
          <p:nvPr/>
        </p:nvSpPr>
        <p:spPr bwMode="auto">
          <a:xfrm>
            <a:off x="3514725" y="6269038"/>
            <a:ext cx="12954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/>
              <a:t>grassello</a:t>
            </a:r>
          </a:p>
        </p:txBody>
      </p:sp>
      <p:sp>
        <p:nvSpPr>
          <p:cNvPr id="29737" name="Text Box 41"/>
          <p:cNvSpPr txBox="1">
            <a:spLocks noChangeArrowheads="1"/>
          </p:cNvSpPr>
          <p:nvPr/>
        </p:nvSpPr>
        <p:spPr bwMode="auto">
          <a:xfrm>
            <a:off x="4949825" y="6269038"/>
            <a:ext cx="15843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/>
              <a:t>calce indurita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5" name="AutoShape 35" descr="Punti sparsi"/>
          <p:cNvSpPr>
            <a:spLocks noChangeArrowheads="1"/>
          </p:cNvSpPr>
          <p:nvPr/>
        </p:nvSpPr>
        <p:spPr bwMode="auto">
          <a:xfrm>
            <a:off x="1042988" y="4797425"/>
            <a:ext cx="1655762" cy="1368425"/>
          </a:xfrm>
          <a:prstGeom prst="hexagon">
            <a:avLst>
              <a:gd name="adj" fmla="val 30249"/>
              <a:gd name="vf" fmla="val 115470"/>
            </a:avLst>
          </a:prstGeom>
          <a:pattFill prst="lgConfetti">
            <a:fgClr>
              <a:schemeClr val="tx1"/>
            </a:fgClr>
            <a:bgClr>
              <a:schemeClr val="bg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30728" name="Rectangle 8"/>
          <p:cNvSpPr>
            <a:spLocks noChangeArrowheads="1"/>
          </p:cNvSpPr>
          <p:nvPr/>
        </p:nvSpPr>
        <p:spPr bwMode="auto">
          <a:xfrm>
            <a:off x="971550" y="1606550"/>
            <a:ext cx="2879725" cy="24003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30729" name="AutoShape 9"/>
          <p:cNvSpPr>
            <a:spLocks noChangeArrowheads="1"/>
          </p:cNvSpPr>
          <p:nvPr/>
        </p:nvSpPr>
        <p:spPr bwMode="auto">
          <a:xfrm>
            <a:off x="1763713" y="2278063"/>
            <a:ext cx="1368425" cy="1127125"/>
          </a:xfrm>
          <a:prstGeom prst="hexagon">
            <a:avLst>
              <a:gd name="adj" fmla="val 30352"/>
              <a:gd name="vf" fmla="val 11547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30731" name="Text Box 11"/>
          <p:cNvSpPr txBox="1">
            <a:spLocks noChangeArrowheads="1"/>
          </p:cNvSpPr>
          <p:nvPr/>
        </p:nvSpPr>
        <p:spPr bwMode="auto">
          <a:xfrm>
            <a:off x="1835150" y="549275"/>
            <a:ext cx="11525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/>
              <a:t>CO</a:t>
            </a:r>
            <a:r>
              <a:rPr lang="it-IT" altLang="it-IT" baseline="-25000"/>
              <a:t>2</a:t>
            </a:r>
            <a:r>
              <a:rPr lang="it-IT" altLang="it-IT"/>
              <a:t>(g)</a:t>
            </a:r>
          </a:p>
        </p:txBody>
      </p:sp>
      <p:sp>
        <p:nvSpPr>
          <p:cNvPr id="30732" name="Freeform 12"/>
          <p:cNvSpPr>
            <a:spLocks/>
          </p:cNvSpPr>
          <p:nvPr/>
        </p:nvSpPr>
        <p:spPr bwMode="auto">
          <a:xfrm>
            <a:off x="1630363" y="969963"/>
            <a:ext cx="533400" cy="1050925"/>
          </a:xfrm>
          <a:custGeom>
            <a:avLst/>
            <a:gdLst>
              <a:gd name="T0" fmla="*/ 336 w 336"/>
              <a:gd name="T1" fmla="*/ 0 h 662"/>
              <a:gd name="T2" fmla="*/ 125 w 336"/>
              <a:gd name="T3" fmla="*/ 201 h 662"/>
              <a:gd name="T4" fmla="*/ 19 w 336"/>
              <a:gd name="T5" fmla="*/ 480 h 662"/>
              <a:gd name="T6" fmla="*/ 0 w 336"/>
              <a:gd name="T7" fmla="*/ 662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" h="662">
                <a:moveTo>
                  <a:pt x="336" y="0"/>
                </a:moveTo>
                <a:cubicBezTo>
                  <a:pt x="157" y="168"/>
                  <a:pt x="226" y="100"/>
                  <a:pt x="125" y="201"/>
                </a:cubicBezTo>
                <a:cubicBezTo>
                  <a:pt x="62" y="264"/>
                  <a:pt x="47" y="399"/>
                  <a:pt x="19" y="480"/>
                </a:cubicBezTo>
                <a:cubicBezTo>
                  <a:pt x="15" y="528"/>
                  <a:pt x="0" y="610"/>
                  <a:pt x="0" y="662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0733" name="Text Box 13"/>
          <p:cNvSpPr txBox="1">
            <a:spLocks noChangeArrowheads="1"/>
          </p:cNvSpPr>
          <p:nvPr/>
        </p:nvSpPr>
        <p:spPr bwMode="auto">
          <a:xfrm>
            <a:off x="1042988" y="2062163"/>
            <a:ext cx="11525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/>
              <a:t>CO</a:t>
            </a:r>
            <a:r>
              <a:rPr lang="it-IT" altLang="it-IT" baseline="-25000"/>
              <a:t>2</a:t>
            </a:r>
            <a:r>
              <a:rPr lang="it-IT" altLang="it-IT"/>
              <a:t>(s)</a:t>
            </a:r>
          </a:p>
        </p:txBody>
      </p:sp>
      <p:sp>
        <p:nvSpPr>
          <p:cNvPr id="30734" name="Rectangle 14"/>
          <p:cNvSpPr>
            <a:spLocks noChangeArrowheads="1"/>
          </p:cNvSpPr>
          <p:nvPr/>
        </p:nvSpPr>
        <p:spPr bwMode="auto">
          <a:xfrm>
            <a:off x="1908175" y="2638425"/>
            <a:ext cx="1079500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it-IT" altLang="it-IT"/>
              <a:t>Ca(OH)</a:t>
            </a:r>
            <a:r>
              <a:rPr lang="it-IT" altLang="it-IT" baseline="-25000"/>
              <a:t>2</a:t>
            </a:r>
          </a:p>
        </p:txBody>
      </p:sp>
      <p:sp>
        <p:nvSpPr>
          <p:cNvPr id="30736" name="Text Box 16"/>
          <p:cNvSpPr txBox="1">
            <a:spLocks noChangeArrowheads="1"/>
          </p:cNvSpPr>
          <p:nvPr/>
        </p:nvSpPr>
        <p:spPr bwMode="auto">
          <a:xfrm>
            <a:off x="1116013" y="3430588"/>
            <a:ext cx="9350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/>
              <a:t>Ca</a:t>
            </a:r>
            <a:r>
              <a:rPr lang="it-IT" altLang="it-IT" sz="2000" baseline="30000"/>
              <a:t>++</a:t>
            </a:r>
          </a:p>
        </p:txBody>
      </p:sp>
      <p:sp>
        <p:nvSpPr>
          <p:cNvPr id="30737" name="Text Box 17"/>
          <p:cNvSpPr txBox="1">
            <a:spLocks noChangeArrowheads="1"/>
          </p:cNvSpPr>
          <p:nvPr/>
        </p:nvSpPr>
        <p:spPr bwMode="auto">
          <a:xfrm>
            <a:off x="1692275" y="3502025"/>
            <a:ext cx="6477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/>
              <a:t>OH</a:t>
            </a:r>
            <a:r>
              <a:rPr lang="it-IT" altLang="it-IT" sz="2000" baseline="30000"/>
              <a:t>-</a:t>
            </a:r>
          </a:p>
        </p:txBody>
      </p:sp>
      <p:sp>
        <p:nvSpPr>
          <p:cNvPr id="30738" name="Text Box 18"/>
          <p:cNvSpPr txBox="1">
            <a:spLocks noChangeArrowheads="1"/>
          </p:cNvSpPr>
          <p:nvPr/>
        </p:nvSpPr>
        <p:spPr bwMode="auto">
          <a:xfrm>
            <a:off x="2627313" y="3502025"/>
            <a:ext cx="9366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/>
              <a:t>HCO</a:t>
            </a:r>
            <a:r>
              <a:rPr lang="it-IT" altLang="it-IT" baseline="-25000"/>
              <a:t>3</a:t>
            </a:r>
            <a:r>
              <a:rPr lang="it-IT" altLang="it-IT" sz="2000" baseline="30000"/>
              <a:t>-</a:t>
            </a:r>
          </a:p>
        </p:txBody>
      </p:sp>
      <p:sp>
        <p:nvSpPr>
          <p:cNvPr id="30739" name="Freeform 19"/>
          <p:cNvSpPr>
            <a:spLocks/>
          </p:cNvSpPr>
          <p:nvPr/>
        </p:nvSpPr>
        <p:spPr bwMode="auto">
          <a:xfrm>
            <a:off x="1600200" y="3117850"/>
            <a:ext cx="441325" cy="366713"/>
          </a:xfrm>
          <a:custGeom>
            <a:avLst/>
            <a:gdLst>
              <a:gd name="T0" fmla="*/ 278 w 278"/>
              <a:gd name="T1" fmla="*/ 0 h 231"/>
              <a:gd name="T2" fmla="*/ 163 w 278"/>
              <a:gd name="T3" fmla="*/ 39 h 231"/>
              <a:gd name="T4" fmla="*/ 106 w 278"/>
              <a:gd name="T5" fmla="*/ 68 h 231"/>
              <a:gd name="T6" fmla="*/ 38 w 278"/>
              <a:gd name="T7" fmla="*/ 144 h 231"/>
              <a:gd name="T8" fmla="*/ 10 w 278"/>
              <a:gd name="T9" fmla="*/ 202 h 231"/>
              <a:gd name="T10" fmla="*/ 0 w 278"/>
              <a:gd name="T11" fmla="*/ 231 h 2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78" h="231">
                <a:moveTo>
                  <a:pt x="278" y="0"/>
                </a:moveTo>
                <a:cubicBezTo>
                  <a:pt x="243" y="12"/>
                  <a:pt x="197" y="22"/>
                  <a:pt x="163" y="39"/>
                </a:cubicBezTo>
                <a:cubicBezTo>
                  <a:pt x="85" y="78"/>
                  <a:pt x="180" y="42"/>
                  <a:pt x="106" y="68"/>
                </a:cubicBezTo>
                <a:cubicBezTo>
                  <a:pt x="81" y="92"/>
                  <a:pt x="63" y="119"/>
                  <a:pt x="38" y="144"/>
                </a:cubicBezTo>
                <a:cubicBezTo>
                  <a:pt x="17" y="211"/>
                  <a:pt x="44" y="134"/>
                  <a:pt x="10" y="202"/>
                </a:cubicBezTo>
                <a:cubicBezTo>
                  <a:pt x="5" y="211"/>
                  <a:pt x="0" y="231"/>
                  <a:pt x="0" y="231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0740" name="Text Box 20"/>
          <p:cNvSpPr txBox="1">
            <a:spLocks noChangeArrowheads="1"/>
          </p:cNvSpPr>
          <p:nvPr/>
        </p:nvSpPr>
        <p:spPr bwMode="auto">
          <a:xfrm>
            <a:off x="3059113" y="3070225"/>
            <a:ext cx="11509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/>
              <a:t>CO</a:t>
            </a:r>
            <a:r>
              <a:rPr lang="it-IT" altLang="it-IT" baseline="-25000"/>
              <a:t>3</a:t>
            </a:r>
            <a:r>
              <a:rPr lang="it-IT" altLang="it-IT" sz="2000" baseline="30000"/>
              <a:t>--</a:t>
            </a:r>
          </a:p>
        </p:txBody>
      </p:sp>
      <p:sp>
        <p:nvSpPr>
          <p:cNvPr id="30742" name="Freeform 22" descr="Punti sparsi"/>
          <p:cNvSpPr>
            <a:spLocks/>
          </p:cNvSpPr>
          <p:nvPr/>
        </p:nvSpPr>
        <p:spPr bwMode="auto">
          <a:xfrm>
            <a:off x="2987675" y="2133600"/>
            <a:ext cx="792163" cy="576263"/>
          </a:xfrm>
          <a:custGeom>
            <a:avLst/>
            <a:gdLst>
              <a:gd name="T0" fmla="*/ 68 w 628"/>
              <a:gd name="T1" fmla="*/ 113 h 484"/>
              <a:gd name="T2" fmla="*/ 23 w 628"/>
              <a:gd name="T3" fmla="*/ 340 h 484"/>
              <a:gd name="T4" fmla="*/ 204 w 628"/>
              <a:gd name="T5" fmla="*/ 476 h 484"/>
              <a:gd name="T6" fmla="*/ 567 w 628"/>
              <a:gd name="T7" fmla="*/ 385 h 484"/>
              <a:gd name="T8" fmla="*/ 567 w 628"/>
              <a:gd name="T9" fmla="*/ 159 h 484"/>
              <a:gd name="T10" fmla="*/ 341 w 628"/>
              <a:gd name="T11" fmla="*/ 23 h 484"/>
              <a:gd name="T12" fmla="*/ 159 w 628"/>
              <a:gd name="T13" fmla="*/ 23 h 484"/>
              <a:gd name="T14" fmla="*/ 68 w 628"/>
              <a:gd name="T15" fmla="*/ 113 h 4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28" h="484">
                <a:moveTo>
                  <a:pt x="68" y="113"/>
                </a:moveTo>
                <a:cubicBezTo>
                  <a:pt x="34" y="196"/>
                  <a:pt x="0" y="279"/>
                  <a:pt x="23" y="340"/>
                </a:cubicBezTo>
                <a:cubicBezTo>
                  <a:pt x="46" y="401"/>
                  <a:pt x="113" y="468"/>
                  <a:pt x="204" y="476"/>
                </a:cubicBezTo>
                <a:cubicBezTo>
                  <a:pt x="295" y="484"/>
                  <a:pt x="506" y="438"/>
                  <a:pt x="567" y="385"/>
                </a:cubicBezTo>
                <a:cubicBezTo>
                  <a:pt x="628" y="332"/>
                  <a:pt x="605" y="219"/>
                  <a:pt x="567" y="159"/>
                </a:cubicBezTo>
                <a:cubicBezTo>
                  <a:pt x="529" y="99"/>
                  <a:pt x="409" y="46"/>
                  <a:pt x="341" y="23"/>
                </a:cubicBezTo>
                <a:cubicBezTo>
                  <a:pt x="273" y="0"/>
                  <a:pt x="189" y="23"/>
                  <a:pt x="159" y="23"/>
                </a:cubicBezTo>
                <a:cubicBezTo>
                  <a:pt x="159" y="23"/>
                  <a:pt x="68" y="113"/>
                  <a:pt x="68" y="113"/>
                </a:cubicBezTo>
                <a:close/>
              </a:path>
            </a:pathLst>
          </a:custGeom>
          <a:pattFill prst="lgConfetti">
            <a:fgClr>
              <a:schemeClr val="tx1"/>
            </a:fgClr>
            <a:bgClr>
              <a:schemeClr val="accent1"/>
            </a:bgClr>
          </a:patt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0743" name="Freeform 23"/>
          <p:cNvSpPr>
            <a:spLocks/>
          </p:cNvSpPr>
          <p:nvPr/>
        </p:nvSpPr>
        <p:spPr bwMode="auto">
          <a:xfrm>
            <a:off x="2581275" y="2314575"/>
            <a:ext cx="447675" cy="238125"/>
          </a:xfrm>
          <a:custGeom>
            <a:avLst/>
            <a:gdLst>
              <a:gd name="T0" fmla="*/ 0 w 282"/>
              <a:gd name="T1" fmla="*/ 150 h 150"/>
              <a:gd name="T2" fmla="*/ 48 w 282"/>
              <a:gd name="T3" fmla="*/ 96 h 150"/>
              <a:gd name="T4" fmla="*/ 102 w 282"/>
              <a:gd name="T5" fmla="*/ 54 h 150"/>
              <a:gd name="T6" fmla="*/ 138 w 282"/>
              <a:gd name="T7" fmla="*/ 24 h 150"/>
              <a:gd name="T8" fmla="*/ 216 w 282"/>
              <a:gd name="T9" fmla="*/ 0 h 150"/>
              <a:gd name="T10" fmla="*/ 282 w 282"/>
              <a:gd name="T11" fmla="*/ 6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2" h="150">
                <a:moveTo>
                  <a:pt x="0" y="150"/>
                </a:moveTo>
                <a:cubicBezTo>
                  <a:pt x="18" y="132"/>
                  <a:pt x="31" y="113"/>
                  <a:pt x="48" y="96"/>
                </a:cubicBezTo>
                <a:cubicBezTo>
                  <a:pt x="64" y="80"/>
                  <a:pt x="85" y="68"/>
                  <a:pt x="102" y="54"/>
                </a:cubicBezTo>
                <a:cubicBezTo>
                  <a:pt x="118" y="41"/>
                  <a:pt x="119" y="33"/>
                  <a:pt x="138" y="24"/>
                </a:cubicBezTo>
                <a:cubicBezTo>
                  <a:pt x="162" y="13"/>
                  <a:pt x="190" y="6"/>
                  <a:pt x="216" y="0"/>
                </a:cubicBezTo>
                <a:cubicBezTo>
                  <a:pt x="278" y="6"/>
                  <a:pt x="256" y="6"/>
                  <a:pt x="282" y="6"/>
                </a:cubicBezTo>
              </a:path>
            </a:pathLst>
          </a:custGeom>
          <a:noFill/>
          <a:ln w="28575" cap="flat" cmpd="sng">
            <a:solidFill>
              <a:schemeClr val="tx1"/>
            </a:solidFill>
            <a:prstDash val="dash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0744" name="Text Box 24"/>
          <p:cNvSpPr txBox="1">
            <a:spLocks noChangeArrowheads="1"/>
          </p:cNvSpPr>
          <p:nvPr/>
        </p:nvSpPr>
        <p:spPr bwMode="auto">
          <a:xfrm>
            <a:off x="2914650" y="1846263"/>
            <a:ext cx="10810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/>
              <a:t>CaCO</a:t>
            </a:r>
            <a:r>
              <a:rPr lang="it-IT" altLang="it-IT" baseline="-25000"/>
              <a:t>3</a:t>
            </a:r>
          </a:p>
        </p:txBody>
      </p:sp>
      <p:sp>
        <p:nvSpPr>
          <p:cNvPr id="30749" name="Rectangle 29"/>
          <p:cNvSpPr>
            <a:spLocks noChangeArrowheads="1"/>
          </p:cNvSpPr>
          <p:nvPr/>
        </p:nvSpPr>
        <p:spPr bwMode="auto">
          <a:xfrm>
            <a:off x="5076825" y="1630363"/>
            <a:ext cx="2879725" cy="24003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30750" name="AutoShape 30"/>
          <p:cNvSpPr>
            <a:spLocks noChangeArrowheads="1"/>
          </p:cNvSpPr>
          <p:nvPr/>
        </p:nvSpPr>
        <p:spPr bwMode="auto">
          <a:xfrm>
            <a:off x="5868988" y="2301875"/>
            <a:ext cx="1368425" cy="1127125"/>
          </a:xfrm>
          <a:prstGeom prst="hexagon">
            <a:avLst>
              <a:gd name="adj" fmla="val 30352"/>
              <a:gd name="vf" fmla="val 11547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30751" name="Rectangle 31" descr="Punti sparsi"/>
          <p:cNvSpPr>
            <a:spLocks noChangeArrowheads="1"/>
          </p:cNvSpPr>
          <p:nvPr/>
        </p:nvSpPr>
        <p:spPr bwMode="auto">
          <a:xfrm>
            <a:off x="5076825" y="1630363"/>
            <a:ext cx="2879725" cy="2400300"/>
          </a:xfrm>
          <a:prstGeom prst="rect">
            <a:avLst/>
          </a:prstGeom>
          <a:pattFill prst="lgConfetti">
            <a:fgClr>
              <a:schemeClr val="tx1"/>
            </a:fgClr>
            <a:bgClr>
              <a:schemeClr val="bg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30752" name="Text Box 32"/>
          <p:cNvSpPr txBox="1">
            <a:spLocks noChangeArrowheads="1"/>
          </p:cNvSpPr>
          <p:nvPr/>
        </p:nvSpPr>
        <p:spPr bwMode="auto">
          <a:xfrm>
            <a:off x="323850" y="115888"/>
            <a:ext cx="8497888" cy="406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 sz="2000"/>
              <a:t>Processo di indurimento (carbonatazione).</a:t>
            </a:r>
          </a:p>
        </p:txBody>
      </p:sp>
      <p:sp>
        <p:nvSpPr>
          <p:cNvPr id="30754" name="AutoShape 34"/>
          <p:cNvSpPr>
            <a:spLocks noChangeArrowheads="1"/>
          </p:cNvSpPr>
          <p:nvPr/>
        </p:nvSpPr>
        <p:spPr bwMode="auto">
          <a:xfrm>
            <a:off x="1185863" y="4918075"/>
            <a:ext cx="1368425" cy="1127125"/>
          </a:xfrm>
          <a:prstGeom prst="hexagon">
            <a:avLst>
              <a:gd name="adj" fmla="val 30352"/>
              <a:gd name="vf" fmla="val 11547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30756" name="Text Box 36"/>
          <p:cNvSpPr txBox="1">
            <a:spLocks noChangeArrowheads="1"/>
          </p:cNvSpPr>
          <p:nvPr/>
        </p:nvSpPr>
        <p:spPr bwMode="auto">
          <a:xfrm>
            <a:off x="2411413" y="4724400"/>
            <a:ext cx="11525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/>
              <a:t>CO</a:t>
            </a:r>
            <a:r>
              <a:rPr lang="it-IT" altLang="it-IT" baseline="-25000"/>
              <a:t>2</a:t>
            </a:r>
            <a:r>
              <a:rPr lang="it-IT" altLang="it-IT"/>
              <a:t>(g)</a:t>
            </a:r>
          </a:p>
        </p:txBody>
      </p:sp>
      <p:sp>
        <p:nvSpPr>
          <p:cNvPr id="30757" name="Rectangle 37"/>
          <p:cNvSpPr>
            <a:spLocks noChangeArrowheads="1"/>
          </p:cNvSpPr>
          <p:nvPr/>
        </p:nvSpPr>
        <p:spPr bwMode="auto">
          <a:xfrm>
            <a:off x="1331913" y="5229225"/>
            <a:ext cx="1079500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it-IT" altLang="it-IT"/>
              <a:t>Ca(OH)</a:t>
            </a:r>
            <a:r>
              <a:rPr lang="it-IT" altLang="it-IT" baseline="-25000"/>
              <a:t>2</a:t>
            </a:r>
          </a:p>
        </p:txBody>
      </p:sp>
      <p:sp>
        <p:nvSpPr>
          <p:cNvPr id="30758" name="Text Box 38"/>
          <p:cNvSpPr txBox="1">
            <a:spLocks noChangeArrowheads="1"/>
          </p:cNvSpPr>
          <p:nvPr/>
        </p:nvSpPr>
        <p:spPr bwMode="auto">
          <a:xfrm>
            <a:off x="2771775" y="6021388"/>
            <a:ext cx="10810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/>
              <a:t>CaCO</a:t>
            </a:r>
            <a:r>
              <a:rPr lang="it-IT" altLang="it-IT" baseline="-25000"/>
              <a:t>3</a:t>
            </a:r>
          </a:p>
        </p:txBody>
      </p:sp>
      <p:sp>
        <p:nvSpPr>
          <p:cNvPr id="30760" name="Line 40"/>
          <p:cNvSpPr>
            <a:spLocks noChangeShapeType="1"/>
          </p:cNvSpPr>
          <p:nvPr/>
        </p:nvSpPr>
        <p:spPr bwMode="auto">
          <a:xfrm flipH="1" flipV="1">
            <a:off x="2482850" y="5734050"/>
            <a:ext cx="360363" cy="3587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0761" name="Text Box 41"/>
          <p:cNvSpPr txBox="1">
            <a:spLocks noChangeArrowheads="1"/>
          </p:cNvSpPr>
          <p:nvPr/>
        </p:nvSpPr>
        <p:spPr bwMode="auto">
          <a:xfrm>
            <a:off x="4284663" y="4724400"/>
            <a:ext cx="3887787" cy="2024063"/>
          </a:xfrm>
          <a:prstGeom prst="rect">
            <a:avLst/>
          </a:prstGeom>
          <a:solidFill>
            <a:srgbClr val="FFFF00"/>
          </a:solidFill>
          <a:ln w="9525">
            <a:solidFill>
              <a:srgbClr val="FF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/>
              <a:t>In aria la reazione di carbonatazione avverrebbe molto lentamente e in maniera incompleta a causa dello strato iniziale di carbonato di calcio che impedisce all’anidride carbonica di venire a contatto con la calce residua.</a:t>
            </a:r>
          </a:p>
        </p:txBody>
      </p:sp>
      <p:sp>
        <p:nvSpPr>
          <p:cNvPr id="30762" name="AutoShape 42"/>
          <p:cNvSpPr>
            <a:spLocks noChangeArrowheads="1"/>
          </p:cNvSpPr>
          <p:nvPr/>
        </p:nvSpPr>
        <p:spPr bwMode="auto">
          <a:xfrm>
            <a:off x="4211638" y="2852738"/>
            <a:ext cx="792162" cy="360362"/>
          </a:xfrm>
          <a:prstGeom prst="rightArrow">
            <a:avLst>
              <a:gd name="adj1" fmla="val 50000"/>
              <a:gd name="adj2" fmla="val 54956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3348038" y="44450"/>
            <a:ext cx="2663825" cy="406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 sz="2000"/>
              <a:t>Presa e indurimento</a:t>
            </a:r>
          </a:p>
        </p:txBody>
      </p:sp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250825" y="692150"/>
            <a:ext cx="8642350" cy="4492625"/>
          </a:xfrm>
          <a:prstGeom prst="rect">
            <a:avLst/>
          </a:prstGeom>
          <a:solidFill>
            <a:srgbClr val="BB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>
                <a:srgbClr val="FF3300"/>
              </a:buClr>
              <a:buFont typeface="Wingdings" panose="05000000000000000000" pitchFamily="2" charset="2"/>
              <a:buChar char="ü"/>
            </a:pPr>
            <a:r>
              <a:rPr lang="it-IT" altLang="it-IT"/>
              <a:t>La </a:t>
            </a:r>
            <a:r>
              <a:rPr lang="it-IT" altLang="it-IT">
                <a:solidFill>
                  <a:srgbClr val="FF3300"/>
                </a:solidFill>
              </a:rPr>
              <a:t>presa</a:t>
            </a:r>
            <a:r>
              <a:rPr lang="it-IT" altLang="it-IT"/>
              <a:t> della calce corrisponde alla perdita dell’eccesso di acqua di impasto.</a:t>
            </a:r>
          </a:p>
          <a:p>
            <a:pPr>
              <a:spcBef>
                <a:spcPct val="50000"/>
              </a:spcBef>
              <a:buClr>
                <a:srgbClr val="FF3300"/>
              </a:buClr>
              <a:buFont typeface="Wingdings" panose="05000000000000000000" pitchFamily="2" charset="2"/>
              <a:buChar char="ü"/>
            </a:pPr>
            <a:r>
              <a:rPr lang="it-IT" altLang="it-IT"/>
              <a:t>La presa e l’indurimento avvengono con una significativa </a:t>
            </a:r>
            <a:r>
              <a:rPr lang="it-IT" altLang="it-IT">
                <a:solidFill>
                  <a:srgbClr val="FF3300"/>
                </a:solidFill>
              </a:rPr>
              <a:t>contrazione di volume</a:t>
            </a:r>
            <a:r>
              <a:rPr lang="it-IT" altLang="it-IT"/>
              <a:t>;</a:t>
            </a:r>
          </a:p>
          <a:p>
            <a:pPr>
              <a:spcBef>
                <a:spcPct val="50000"/>
              </a:spcBef>
              <a:buClr>
                <a:srgbClr val="FF3300"/>
              </a:buClr>
              <a:buFont typeface="Wingdings" panose="05000000000000000000" pitchFamily="2" charset="2"/>
              <a:buChar char="ü"/>
            </a:pPr>
            <a:r>
              <a:rPr lang="it-IT" altLang="it-IT"/>
              <a:t>La calce deve essere messa in opera sotto forma di </a:t>
            </a:r>
            <a:r>
              <a:rPr lang="it-IT" altLang="it-IT">
                <a:solidFill>
                  <a:srgbClr val="FF3300"/>
                </a:solidFill>
              </a:rPr>
              <a:t>malta (grassello + sabbia)</a:t>
            </a:r>
          </a:p>
          <a:p>
            <a:pPr lvl="1">
              <a:spcBef>
                <a:spcPct val="50000"/>
              </a:spcBef>
              <a:buClr>
                <a:srgbClr val="FF3300"/>
              </a:buClr>
              <a:buFont typeface="Wingdings" panose="05000000000000000000" pitchFamily="2" charset="2"/>
              <a:buChar char="ü"/>
            </a:pPr>
            <a:r>
              <a:rPr lang="it-IT" altLang="it-IT"/>
              <a:t>Il grassello da solo indurirebbe sotto forma di una polvere poco coerente.</a:t>
            </a:r>
          </a:p>
          <a:p>
            <a:pPr lvl="1">
              <a:spcBef>
                <a:spcPct val="50000"/>
              </a:spcBef>
              <a:buClr>
                <a:srgbClr val="FF3300"/>
              </a:buClr>
              <a:buFont typeface="Wingdings" panose="05000000000000000000" pitchFamily="2" charset="2"/>
              <a:buChar char="ü"/>
            </a:pPr>
            <a:r>
              <a:rPr lang="it-IT" altLang="it-IT"/>
              <a:t>Il prodotto indurito è costituito da uno scheletro di granelli di sabbia saldati tra loro dal grassello indurito.</a:t>
            </a:r>
          </a:p>
          <a:p>
            <a:pPr>
              <a:spcBef>
                <a:spcPct val="50000"/>
              </a:spcBef>
              <a:buClr>
                <a:srgbClr val="FF3300"/>
              </a:buClr>
              <a:buFont typeface="Wingdings" panose="05000000000000000000" pitchFamily="2" charset="2"/>
              <a:buChar char="ü"/>
            </a:pPr>
            <a:r>
              <a:rPr lang="it-IT" altLang="it-IT"/>
              <a:t>La </a:t>
            </a:r>
            <a:r>
              <a:rPr lang="it-IT" altLang="it-IT">
                <a:solidFill>
                  <a:srgbClr val="FF3300"/>
                </a:solidFill>
              </a:rPr>
              <a:t>sabbia</a:t>
            </a:r>
            <a:r>
              <a:rPr lang="it-IT" altLang="it-IT"/>
              <a:t> svolge le funzioni di:</a:t>
            </a:r>
          </a:p>
          <a:p>
            <a:pPr lvl="1">
              <a:spcBef>
                <a:spcPct val="50000"/>
              </a:spcBef>
              <a:buClr>
                <a:srgbClr val="FF3300"/>
              </a:buClr>
              <a:buFont typeface="Wingdings" panose="05000000000000000000" pitchFamily="2" charset="2"/>
              <a:buAutoNum type="arabicPeriod"/>
            </a:pPr>
            <a:r>
              <a:rPr lang="it-IT" altLang="it-IT"/>
              <a:t>Contribuire alla resistenza meccanica del prodotto indurito</a:t>
            </a:r>
          </a:p>
          <a:p>
            <a:pPr lvl="1">
              <a:spcBef>
                <a:spcPct val="50000"/>
              </a:spcBef>
              <a:buClr>
                <a:srgbClr val="FF3300"/>
              </a:buClr>
              <a:buFont typeface="Wingdings" panose="05000000000000000000" pitchFamily="2" charset="2"/>
              <a:buAutoNum type="arabicPeriod"/>
            </a:pPr>
            <a:r>
              <a:rPr lang="it-IT" altLang="it-IT"/>
              <a:t>Contrastare il ritiro derivante dall’indurimento del grassello;</a:t>
            </a:r>
          </a:p>
          <a:p>
            <a:pPr lvl="1">
              <a:spcBef>
                <a:spcPct val="50000"/>
              </a:spcBef>
              <a:buClr>
                <a:srgbClr val="FF3300"/>
              </a:buClr>
              <a:buFont typeface="Wingdings" panose="05000000000000000000" pitchFamily="2" charset="2"/>
              <a:buAutoNum type="arabicPeriod"/>
            </a:pPr>
            <a:r>
              <a:rPr lang="it-IT" altLang="it-IT"/>
              <a:t>Garantire alla malta sempre una sufficiente porosità tale da agevolare la penetrazione dell’aria necessaria alla carbonatazione degli strati più interni della malta.</a:t>
            </a:r>
          </a:p>
        </p:txBody>
      </p:sp>
      <p:sp>
        <p:nvSpPr>
          <p:cNvPr id="31751" name="Line 7"/>
          <p:cNvSpPr>
            <a:spLocks noChangeShapeType="1"/>
          </p:cNvSpPr>
          <p:nvPr/>
        </p:nvSpPr>
        <p:spPr bwMode="auto">
          <a:xfrm>
            <a:off x="755650" y="5661025"/>
            <a:ext cx="0" cy="11239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1752" name="Rectangle 8" descr="Piastrelle bicolori"/>
          <p:cNvSpPr>
            <a:spLocks noChangeArrowheads="1"/>
          </p:cNvSpPr>
          <p:nvPr/>
        </p:nvSpPr>
        <p:spPr bwMode="auto">
          <a:xfrm>
            <a:off x="323850" y="5661025"/>
            <a:ext cx="438150" cy="1136650"/>
          </a:xfrm>
          <a:prstGeom prst="rect">
            <a:avLst/>
          </a:prstGeom>
          <a:pattFill prst="solidDmnd">
            <a:fgClr>
              <a:schemeClr val="tx1"/>
            </a:fgClr>
            <a:bgClr>
              <a:srgbClr val="FFFFFF"/>
            </a:bgClr>
          </a:patt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31753" name="Rectangle 9" descr="Punti sparsi"/>
          <p:cNvSpPr>
            <a:spLocks noChangeArrowheads="1"/>
          </p:cNvSpPr>
          <p:nvPr/>
        </p:nvSpPr>
        <p:spPr bwMode="auto">
          <a:xfrm>
            <a:off x="755650" y="5661025"/>
            <a:ext cx="112713" cy="1104900"/>
          </a:xfrm>
          <a:prstGeom prst="rect">
            <a:avLst/>
          </a:prstGeom>
          <a:pattFill prst="lgConfetti">
            <a:fgClr>
              <a:schemeClr val="tx1"/>
            </a:fgClr>
            <a:bgClr>
              <a:schemeClr val="bg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31754" name="Line 10"/>
          <p:cNvSpPr>
            <a:spLocks noChangeShapeType="1"/>
          </p:cNvSpPr>
          <p:nvPr/>
        </p:nvSpPr>
        <p:spPr bwMode="auto">
          <a:xfrm>
            <a:off x="2195513" y="5589588"/>
            <a:ext cx="1587" cy="11334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1755" name="Rectangle 11" descr="Piastrelle bicolori"/>
          <p:cNvSpPr>
            <a:spLocks noChangeArrowheads="1"/>
          </p:cNvSpPr>
          <p:nvPr/>
        </p:nvSpPr>
        <p:spPr bwMode="auto">
          <a:xfrm>
            <a:off x="1763713" y="5589588"/>
            <a:ext cx="438150" cy="1146175"/>
          </a:xfrm>
          <a:prstGeom prst="rect">
            <a:avLst/>
          </a:prstGeom>
          <a:pattFill prst="solidDmnd">
            <a:fgClr>
              <a:schemeClr val="tx1"/>
            </a:fgClr>
            <a:bgClr>
              <a:srgbClr val="FFFFFF"/>
            </a:bgClr>
          </a:patt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31756" name="Rectangle 12" descr="Zig zag"/>
          <p:cNvSpPr>
            <a:spLocks noChangeArrowheads="1"/>
          </p:cNvSpPr>
          <p:nvPr/>
        </p:nvSpPr>
        <p:spPr bwMode="auto">
          <a:xfrm>
            <a:off x="2195513" y="5589588"/>
            <a:ext cx="122237" cy="1143000"/>
          </a:xfrm>
          <a:prstGeom prst="rect">
            <a:avLst/>
          </a:prstGeom>
          <a:pattFill prst="zigZag">
            <a:fgClr>
              <a:schemeClr val="tx1"/>
            </a:fgClr>
            <a:bgClr>
              <a:schemeClr val="bg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31757" name="Line 13"/>
          <p:cNvSpPr>
            <a:spLocks noChangeShapeType="1"/>
          </p:cNvSpPr>
          <p:nvPr/>
        </p:nvSpPr>
        <p:spPr bwMode="auto">
          <a:xfrm flipH="1">
            <a:off x="828675" y="5805488"/>
            <a:ext cx="431800" cy="36036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1758" name="Line 14"/>
          <p:cNvSpPr>
            <a:spLocks noChangeShapeType="1"/>
          </p:cNvSpPr>
          <p:nvPr/>
        </p:nvSpPr>
        <p:spPr bwMode="auto">
          <a:xfrm>
            <a:off x="862013" y="6137275"/>
            <a:ext cx="288925" cy="28733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1759" name="Text Box 15"/>
          <p:cNvSpPr txBox="1">
            <a:spLocks noChangeArrowheads="1"/>
          </p:cNvSpPr>
          <p:nvPr/>
        </p:nvSpPr>
        <p:spPr bwMode="auto">
          <a:xfrm>
            <a:off x="1116013" y="5949950"/>
            <a:ext cx="7191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/>
              <a:t>CO</a:t>
            </a:r>
            <a:r>
              <a:rPr lang="it-IT" altLang="it-IT" baseline="-25000"/>
              <a:t>2</a:t>
            </a:r>
          </a:p>
        </p:txBody>
      </p:sp>
      <p:sp>
        <p:nvSpPr>
          <p:cNvPr id="31760" name="Line 16"/>
          <p:cNvSpPr>
            <a:spLocks noChangeShapeType="1"/>
          </p:cNvSpPr>
          <p:nvPr/>
        </p:nvSpPr>
        <p:spPr bwMode="auto">
          <a:xfrm flipH="1">
            <a:off x="1979613" y="5805488"/>
            <a:ext cx="720725" cy="2159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1761" name="Text Box 17"/>
          <p:cNvSpPr txBox="1">
            <a:spLocks noChangeArrowheads="1"/>
          </p:cNvSpPr>
          <p:nvPr/>
        </p:nvSpPr>
        <p:spPr bwMode="auto">
          <a:xfrm>
            <a:off x="2700338" y="5661025"/>
            <a:ext cx="7191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/>
              <a:t>CO</a:t>
            </a:r>
            <a:r>
              <a:rPr lang="it-IT" altLang="it-IT" baseline="-25000"/>
              <a:t>2</a:t>
            </a:r>
          </a:p>
        </p:txBody>
      </p:sp>
      <p:sp>
        <p:nvSpPr>
          <p:cNvPr id="31763" name="Text Box 19"/>
          <p:cNvSpPr txBox="1">
            <a:spLocks noChangeArrowheads="1"/>
          </p:cNvSpPr>
          <p:nvPr/>
        </p:nvSpPr>
        <p:spPr bwMode="auto">
          <a:xfrm>
            <a:off x="4211638" y="5734050"/>
            <a:ext cx="4608512" cy="779463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b="1">
                <a:solidFill>
                  <a:srgbClr val="FF3300"/>
                </a:solidFill>
              </a:rPr>
              <a:t>Grassello/Sabbia = 0,5 – 0,3 in volume</a:t>
            </a:r>
          </a:p>
          <a:p>
            <a:pPr>
              <a:spcBef>
                <a:spcPct val="50000"/>
              </a:spcBef>
            </a:pPr>
            <a:r>
              <a:rPr lang="it-IT" altLang="it-IT" b="1">
                <a:solidFill>
                  <a:srgbClr val="FF3300"/>
                </a:solidFill>
              </a:rPr>
              <a:t>Calce idrata = 0,1 – 0,2 in peso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1187450" y="620713"/>
            <a:ext cx="6913563" cy="3762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/>
              <a:t>Calcinelli: granuli di CaO cotto a morte nel grassello.</a:t>
            </a:r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250825" y="1557338"/>
            <a:ext cx="8642350" cy="160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it-IT" altLang="it-IT"/>
              <a:t>Un eccesso di cottura porta alla formazione di CaO sinterizzato a bassa superficie specifica che non si idrata durante il processo di spegnimento ma solo lentamente e dopo che il grassello è stato messo in opera ed si è indurito.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it-IT" altLang="it-IT"/>
              <a:t>L’aumento di volume conseguente alla loro idratazione ritardata genera tensioni interne e succesive perdite di materiale negli intonaci a calce.</a:t>
            </a:r>
          </a:p>
        </p:txBody>
      </p:sp>
      <p:sp>
        <p:nvSpPr>
          <p:cNvPr id="32775" name="Line 7"/>
          <p:cNvSpPr>
            <a:spLocks noChangeShapeType="1"/>
          </p:cNvSpPr>
          <p:nvPr/>
        </p:nvSpPr>
        <p:spPr bwMode="auto">
          <a:xfrm>
            <a:off x="900113" y="4076700"/>
            <a:ext cx="7921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2776" name="Line 8"/>
          <p:cNvSpPr>
            <a:spLocks noChangeShapeType="1"/>
          </p:cNvSpPr>
          <p:nvPr/>
        </p:nvSpPr>
        <p:spPr bwMode="auto">
          <a:xfrm>
            <a:off x="1692275" y="4076700"/>
            <a:ext cx="0" cy="2232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2777" name="Line 9"/>
          <p:cNvSpPr>
            <a:spLocks noChangeShapeType="1"/>
          </p:cNvSpPr>
          <p:nvPr/>
        </p:nvSpPr>
        <p:spPr bwMode="auto">
          <a:xfrm flipH="1">
            <a:off x="900113" y="6308725"/>
            <a:ext cx="7921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2778" name="Rectangle 10" descr="Mattoni orizzontali"/>
          <p:cNvSpPr>
            <a:spLocks noChangeArrowheads="1"/>
          </p:cNvSpPr>
          <p:nvPr/>
        </p:nvSpPr>
        <p:spPr bwMode="auto">
          <a:xfrm>
            <a:off x="323850" y="4076700"/>
            <a:ext cx="647700" cy="2232025"/>
          </a:xfrm>
          <a:prstGeom prst="rect">
            <a:avLst/>
          </a:prstGeom>
          <a:pattFill prst="horzBrick">
            <a:fgClr>
              <a:schemeClr val="accent1"/>
            </a:fgClr>
            <a:bgClr>
              <a:schemeClr val="bg1"/>
            </a:bgClr>
          </a:patt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32779" name="Rectangle 11"/>
          <p:cNvSpPr>
            <a:spLocks noChangeArrowheads="1"/>
          </p:cNvSpPr>
          <p:nvPr/>
        </p:nvSpPr>
        <p:spPr bwMode="auto">
          <a:xfrm>
            <a:off x="971550" y="4076700"/>
            <a:ext cx="720725" cy="2232025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32780" name="Oval 12"/>
          <p:cNvSpPr>
            <a:spLocks noChangeArrowheads="1"/>
          </p:cNvSpPr>
          <p:nvPr/>
        </p:nvSpPr>
        <p:spPr bwMode="auto">
          <a:xfrm>
            <a:off x="1258888" y="5013325"/>
            <a:ext cx="215900" cy="2159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32781" name="Text Box 13"/>
          <p:cNvSpPr txBox="1">
            <a:spLocks noChangeArrowheads="1"/>
          </p:cNvSpPr>
          <p:nvPr/>
        </p:nvSpPr>
        <p:spPr bwMode="auto">
          <a:xfrm>
            <a:off x="2484438" y="4724400"/>
            <a:ext cx="6492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/>
              <a:t>H</a:t>
            </a:r>
            <a:r>
              <a:rPr lang="it-IT" altLang="it-IT" baseline="-25000"/>
              <a:t>2</a:t>
            </a:r>
            <a:r>
              <a:rPr lang="it-IT" altLang="it-IT"/>
              <a:t>O</a:t>
            </a:r>
          </a:p>
        </p:txBody>
      </p:sp>
      <p:sp>
        <p:nvSpPr>
          <p:cNvPr id="32782" name="Freeform 14"/>
          <p:cNvSpPr>
            <a:spLocks/>
          </p:cNvSpPr>
          <p:nvPr/>
        </p:nvSpPr>
        <p:spPr bwMode="auto">
          <a:xfrm>
            <a:off x="1584325" y="4892675"/>
            <a:ext cx="808038" cy="228600"/>
          </a:xfrm>
          <a:custGeom>
            <a:avLst/>
            <a:gdLst>
              <a:gd name="T0" fmla="*/ 509 w 509"/>
              <a:gd name="T1" fmla="*/ 0 h 144"/>
              <a:gd name="T2" fmla="*/ 423 w 509"/>
              <a:gd name="T3" fmla="*/ 28 h 144"/>
              <a:gd name="T4" fmla="*/ 336 w 509"/>
              <a:gd name="T5" fmla="*/ 105 h 144"/>
              <a:gd name="T6" fmla="*/ 212 w 509"/>
              <a:gd name="T7" fmla="*/ 144 h 144"/>
              <a:gd name="T8" fmla="*/ 0 w 509"/>
              <a:gd name="T9" fmla="*/ 134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09" h="144">
                <a:moveTo>
                  <a:pt x="509" y="0"/>
                </a:moveTo>
                <a:cubicBezTo>
                  <a:pt x="480" y="9"/>
                  <a:pt x="452" y="19"/>
                  <a:pt x="423" y="28"/>
                </a:cubicBezTo>
                <a:cubicBezTo>
                  <a:pt x="398" y="53"/>
                  <a:pt x="367" y="86"/>
                  <a:pt x="336" y="105"/>
                </a:cubicBezTo>
                <a:cubicBezTo>
                  <a:pt x="301" y="126"/>
                  <a:pt x="251" y="130"/>
                  <a:pt x="212" y="144"/>
                </a:cubicBezTo>
                <a:cubicBezTo>
                  <a:pt x="26" y="133"/>
                  <a:pt x="97" y="134"/>
                  <a:pt x="0" y="134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2783" name="Line 15"/>
          <p:cNvSpPr>
            <a:spLocks noChangeShapeType="1"/>
          </p:cNvSpPr>
          <p:nvPr/>
        </p:nvSpPr>
        <p:spPr bwMode="auto">
          <a:xfrm>
            <a:off x="3635375" y="4076700"/>
            <a:ext cx="7921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2784" name="Line 16"/>
          <p:cNvSpPr>
            <a:spLocks noChangeShapeType="1"/>
          </p:cNvSpPr>
          <p:nvPr/>
        </p:nvSpPr>
        <p:spPr bwMode="auto">
          <a:xfrm>
            <a:off x="4427538" y="4076700"/>
            <a:ext cx="0" cy="2232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2785" name="Line 17"/>
          <p:cNvSpPr>
            <a:spLocks noChangeShapeType="1"/>
          </p:cNvSpPr>
          <p:nvPr/>
        </p:nvSpPr>
        <p:spPr bwMode="auto">
          <a:xfrm flipH="1">
            <a:off x="3635375" y="6308725"/>
            <a:ext cx="7921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2786" name="Rectangle 18" descr="Mattoni orizzontali"/>
          <p:cNvSpPr>
            <a:spLocks noChangeArrowheads="1"/>
          </p:cNvSpPr>
          <p:nvPr/>
        </p:nvSpPr>
        <p:spPr bwMode="auto">
          <a:xfrm>
            <a:off x="3059113" y="4076700"/>
            <a:ext cx="647700" cy="2232025"/>
          </a:xfrm>
          <a:prstGeom prst="rect">
            <a:avLst/>
          </a:prstGeom>
          <a:pattFill prst="horzBrick">
            <a:fgClr>
              <a:schemeClr val="accent1"/>
            </a:fgClr>
            <a:bgClr>
              <a:schemeClr val="bg1"/>
            </a:bgClr>
          </a:patt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32787" name="Rectangle 19"/>
          <p:cNvSpPr>
            <a:spLocks noChangeArrowheads="1"/>
          </p:cNvSpPr>
          <p:nvPr/>
        </p:nvSpPr>
        <p:spPr bwMode="auto">
          <a:xfrm>
            <a:off x="3706813" y="4076700"/>
            <a:ext cx="720725" cy="2232025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32788" name="Oval 20"/>
          <p:cNvSpPr>
            <a:spLocks noChangeArrowheads="1"/>
          </p:cNvSpPr>
          <p:nvPr/>
        </p:nvSpPr>
        <p:spPr bwMode="auto">
          <a:xfrm>
            <a:off x="3922713" y="4941888"/>
            <a:ext cx="360362" cy="360362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32791" name="Line 23"/>
          <p:cNvSpPr>
            <a:spLocks noChangeShapeType="1"/>
          </p:cNvSpPr>
          <p:nvPr/>
        </p:nvSpPr>
        <p:spPr bwMode="auto">
          <a:xfrm flipV="1">
            <a:off x="1403350" y="3860800"/>
            <a:ext cx="647700" cy="12239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2792" name="Text Box 24"/>
          <p:cNvSpPr txBox="1">
            <a:spLocks noChangeArrowheads="1"/>
          </p:cNvSpPr>
          <p:nvPr/>
        </p:nvSpPr>
        <p:spPr bwMode="auto">
          <a:xfrm>
            <a:off x="1692275" y="3500438"/>
            <a:ext cx="7207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/>
              <a:t>CaO</a:t>
            </a:r>
          </a:p>
        </p:txBody>
      </p:sp>
      <p:sp>
        <p:nvSpPr>
          <p:cNvPr id="32793" name="Line 25"/>
          <p:cNvSpPr>
            <a:spLocks noChangeShapeType="1"/>
          </p:cNvSpPr>
          <p:nvPr/>
        </p:nvSpPr>
        <p:spPr bwMode="auto">
          <a:xfrm flipV="1">
            <a:off x="4138613" y="3789363"/>
            <a:ext cx="431800" cy="1152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2794" name="Text Box 26"/>
          <p:cNvSpPr txBox="1">
            <a:spLocks noChangeArrowheads="1"/>
          </p:cNvSpPr>
          <p:nvPr/>
        </p:nvSpPr>
        <p:spPr bwMode="auto">
          <a:xfrm>
            <a:off x="4425950" y="3429000"/>
            <a:ext cx="12239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/>
              <a:t>Ca(OH)</a:t>
            </a:r>
            <a:r>
              <a:rPr lang="it-IT" altLang="it-IT" baseline="-25000"/>
              <a:t>2</a:t>
            </a:r>
          </a:p>
        </p:txBody>
      </p:sp>
      <p:sp>
        <p:nvSpPr>
          <p:cNvPr id="32795" name="Line 27"/>
          <p:cNvSpPr>
            <a:spLocks noChangeShapeType="1"/>
          </p:cNvSpPr>
          <p:nvPr/>
        </p:nvSpPr>
        <p:spPr bwMode="auto">
          <a:xfrm>
            <a:off x="5868988" y="4076700"/>
            <a:ext cx="7921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2796" name="Line 28"/>
          <p:cNvSpPr>
            <a:spLocks noChangeShapeType="1"/>
          </p:cNvSpPr>
          <p:nvPr/>
        </p:nvSpPr>
        <p:spPr bwMode="auto">
          <a:xfrm>
            <a:off x="6661150" y="4076700"/>
            <a:ext cx="0" cy="2232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2797" name="Line 29"/>
          <p:cNvSpPr>
            <a:spLocks noChangeShapeType="1"/>
          </p:cNvSpPr>
          <p:nvPr/>
        </p:nvSpPr>
        <p:spPr bwMode="auto">
          <a:xfrm flipH="1">
            <a:off x="5868988" y="6308725"/>
            <a:ext cx="7921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2798" name="Rectangle 30" descr="Mattoni orizzontali"/>
          <p:cNvSpPr>
            <a:spLocks noChangeArrowheads="1"/>
          </p:cNvSpPr>
          <p:nvPr/>
        </p:nvSpPr>
        <p:spPr bwMode="auto">
          <a:xfrm>
            <a:off x="5292725" y="4076700"/>
            <a:ext cx="647700" cy="2232025"/>
          </a:xfrm>
          <a:prstGeom prst="rect">
            <a:avLst/>
          </a:prstGeom>
          <a:pattFill prst="horzBrick">
            <a:fgClr>
              <a:schemeClr val="accent1"/>
            </a:fgClr>
            <a:bgClr>
              <a:schemeClr val="bg1"/>
            </a:bgClr>
          </a:patt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32799" name="Rectangle 31"/>
          <p:cNvSpPr>
            <a:spLocks noChangeArrowheads="1"/>
          </p:cNvSpPr>
          <p:nvPr/>
        </p:nvSpPr>
        <p:spPr bwMode="auto">
          <a:xfrm>
            <a:off x="5940425" y="4076700"/>
            <a:ext cx="720725" cy="2232025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32800" name="Oval 32"/>
          <p:cNvSpPr>
            <a:spLocks noChangeArrowheads="1"/>
          </p:cNvSpPr>
          <p:nvPr/>
        </p:nvSpPr>
        <p:spPr bwMode="auto">
          <a:xfrm>
            <a:off x="6156325" y="4941888"/>
            <a:ext cx="360363" cy="360362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32801" name="Freeform 33"/>
          <p:cNvSpPr>
            <a:spLocks/>
          </p:cNvSpPr>
          <p:nvPr/>
        </p:nvSpPr>
        <p:spPr bwMode="auto">
          <a:xfrm>
            <a:off x="6300788" y="4724400"/>
            <a:ext cx="360362" cy="719138"/>
          </a:xfrm>
          <a:custGeom>
            <a:avLst/>
            <a:gdLst>
              <a:gd name="T0" fmla="*/ 0 w 227"/>
              <a:gd name="T1" fmla="*/ 136 h 453"/>
              <a:gd name="T2" fmla="*/ 227 w 227"/>
              <a:gd name="T3" fmla="*/ 0 h 453"/>
              <a:gd name="T4" fmla="*/ 227 w 227"/>
              <a:gd name="T5" fmla="*/ 453 h 453"/>
              <a:gd name="T6" fmla="*/ 45 w 227"/>
              <a:gd name="T7" fmla="*/ 363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27" h="453">
                <a:moveTo>
                  <a:pt x="0" y="136"/>
                </a:moveTo>
                <a:lnTo>
                  <a:pt x="227" y="0"/>
                </a:lnTo>
                <a:lnTo>
                  <a:pt x="227" y="453"/>
                </a:lnTo>
                <a:lnTo>
                  <a:pt x="45" y="363"/>
                </a:lnTo>
              </a:path>
            </a:pathLst>
          </a:custGeom>
          <a:noFill/>
          <a:ln w="38100" cmpd="sng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2802" name="Line 34"/>
          <p:cNvSpPr>
            <a:spLocks noChangeShapeType="1"/>
          </p:cNvSpPr>
          <p:nvPr/>
        </p:nvSpPr>
        <p:spPr bwMode="auto">
          <a:xfrm>
            <a:off x="7812088" y="4076700"/>
            <a:ext cx="7921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2803" name="Line 35"/>
          <p:cNvSpPr>
            <a:spLocks noChangeShapeType="1"/>
          </p:cNvSpPr>
          <p:nvPr/>
        </p:nvSpPr>
        <p:spPr bwMode="auto">
          <a:xfrm>
            <a:off x="8604250" y="4076700"/>
            <a:ext cx="0" cy="2232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2804" name="Line 36"/>
          <p:cNvSpPr>
            <a:spLocks noChangeShapeType="1"/>
          </p:cNvSpPr>
          <p:nvPr/>
        </p:nvSpPr>
        <p:spPr bwMode="auto">
          <a:xfrm flipH="1">
            <a:off x="7812088" y="6308725"/>
            <a:ext cx="7921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2805" name="Rectangle 37" descr="Mattoni orizzontali"/>
          <p:cNvSpPr>
            <a:spLocks noChangeArrowheads="1"/>
          </p:cNvSpPr>
          <p:nvPr/>
        </p:nvSpPr>
        <p:spPr bwMode="auto">
          <a:xfrm>
            <a:off x="7235825" y="4076700"/>
            <a:ext cx="647700" cy="2232025"/>
          </a:xfrm>
          <a:prstGeom prst="rect">
            <a:avLst/>
          </a:prstGeom>
          <a:pattFill prst="horzBrick">
            <a:fgClr>
              <a:schemeClr val="accent1"/>
            </a:fgClr>
            <a:bgClr>
              <a:schemeClr val="bg1"/>
            </a:bgClr>
          </a:patt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32806" name="Rectangle 38"/>
          <p:cNvSpPr>
            <a:spLocks noChangeArrowheads="1"/>
          </p:cNvSpPr>
          <p:nvPr/>
        </p:nvSpPr>
        <p:spPr bwMode="auto">
          <a:xfrm>
            <a:off x="7883525" y="4076700"/>
            <a:ext cx="720725" cy="2232025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32809" name="Freeform 41"/>
          <p:cNvSpPr>
            <a:spLocks/>
          </p:cNvSpPr>
          <p:nvPr/>
        </p:nvSpPr>
        <p:spPr bwMode="auto">
          <a:xfrm>
            <a:off x="8242300" y="4724400"/>
            <a:ext cx="360363" cy="720725"/>
          </a:xfrm>
          <a:custGeom>
            <a:avLst/>
            <a:gdLst>
              <a:gd name="T0" fmla="*/ 0 w 227"/>
              <a:gd name="T1" fmla="*/ 137 h 454"/>
              <a:gd name="T2" fmla="*/ 227 w 227"/>
              <a:gd name="T3" fmla="*/ 0 h 454"/>
              <a:gd name="T4" fmla="*/ 227 w 227"/>
              <a:gd name="T5" fmla="*/ 454 h 454"/>
              <a:gd name="T6" fmla="*/ 46 w 227"/>
              <a:gd name="T7" fmla="*/ 363 h 454"/>
              <a:gd name="T8" fmla="*/ 0 w 227"/>
              <a:gd name="T9" fmla="*/ 137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7" h="454">
                <a:moveTo>
                  <a:pt x="0" y="137"/>
                </a:moveTo>
                <a:lnTo>
                  <a:pt x="227" y="0"/>
                </a:lnTo>
                <a:lnTo>
                  <a:pt x="227" y="454"/>
                </a:lnTo>
                <a:lnTo>
                  <a:pt x="46" y="363"/>
                </a:lnTo>
                <a:lnTo>
                  <a:pt x="0" y="137"/>
                </a:lnTo>
                <a:close/>
              </a:path>
            </a:pathLst>
          </a:cu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2807" name="Oval 39"/>
          <p:cNvSpPr>
            <a:spLocks noChangeArrowheads="1"/>
          </p:cNvSpPr>
          <p:nvPr/>
        </p:nvSpPr>
        <p:spPr bwMode="auto">
          <a:xfrm>
            <a:off x="8099425" y="4941888"/>
            <a:ext cx="360363" cy="360362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32811" name="Line 43"/>
          <p:cNvSpPr>
            <a:spLocks noChangeShapeType="1"/>
          </p:cNvSpPr>
          <p:nvPr/>
        </p:nvSpPr>
        <p:spPr bwMode="auto">
          <a:xfrm>
            <a:off x="1908175" y="6021388"/>
            <a:ext cx="1008063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2812" name="Line 44"/>
          <p:cNvSpPr>
            <a:spLocks noChangeShapeType="1"/>
          </p:cNvSpPr>
          <p:nvPr/>
        </p:nvSpPr>
        <p:spPr bwMode="auto">
          <a:xfrm>
            <a:off x="4498975" y="5949950"/>
            <a:ext cx="649288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2813" name="Line 45"/>
          <p:cNvSpPr>
            <a:spLocks noChangeShapeType="1"/>
          </p:cNvSpPr>
          <p:nvPr/>
        </p:nvSpPr>
        <p:spPr bwMode="auto">
          <a:xfrm>
            <a:off x="6732588" y="5876925"/>
            <a:ext cx="4318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3297</TotalTime>
  <Words>2653</Words>
  <Application>Microsoft Office PowerPoint</Application>
  <PresentationFormat>Presentazione su schermo (4:3)</PresentationFormat>
  <Paragraphs>347</Paragraphs>
  <Slides>43</Slides>
  <Notes>41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43</vt:i4>
      </vt:variant>
    </vt:vector>
  </HeadingPairs>
  <TitlesOfParts>
    <vt:vector size="50" baseType="lpstr">
      <vt:lpstr>Arial</vt:lpstr>
      <vt:lpstr>Verdana</vt:lpstr>
      <vt:lpstr>Times New Roman</vt:lpstr>
      <vt:lpstr>Wingdings</vt:lpstr>
      <vt:lpstr>Symbol</vt:lpstr>
      <vt:lpstr>Struttura predefinita</vt:lpstr>
      <vt:lpstr>Microsoft Equation 3.0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gesso</vt:lpstr>
      <vt:lpstr>Presentazione standard di PowerPoint</vt:lpstr>
      <vt:lpstr>Presentazione standard di PowerPoint</vt:lpstr>
      <vt:lpstr>Presentazione standard di PowerPoint</vt:lpstr>
      <vt:lpstr>Meccanismo di indurimento del gesso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Calce aerea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Leganti inorganici</dc:title>
  <dc:creator>Standard</dc:creator>
  <cp:lastModifiedBy>Ottavio Marino</cp:lastModifiedBy>
  <cp:revision>146</cp:revision>
  <dcterms:created xsi:type="dcterms:W3CDTF">2003-02-13T08:58:37Z</dcterms:created>
  <dcterms:modified xsi:type="dcterms:W3CDTF">2016-05-12T16:41:28Z</dcterms:modified>
</cp:coreProperties>
</file>